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326" r:id="rId4"/>
    <p:sldId id="329" r:id="rId5"/>
    <p:sldId id="330" r:id="rId6"/>
    <p:sldId id="340" r:id="rId7"/>
    <p:sldId id="333" r:id="rId8"/>
    <p:sldId id="319" r:id="rId9"/>
    <p:sldId id="332" r:id="rId10"/>
    <p:sldId id="338" r:id="rId11"/>
    <p:sldId id="335" r:id="rId12"/>
    <p:sldId id="336" r:id="rId13"/>
    <p:sldId id="334" r:id="rId14"/>
    <p:sldId id="339" r:id="rId15"/>
    <p:sldId id="323" r:id="rId16"/>
    <p:sldId id="337" r:id="rId17"/>
    <p:sldId id="317" r:id="rId18"/>
    <p:sldId id="291" r:id="rId19"/>
    <p:sldId id="275" r:id="rId20"/>
    <p:sldId id="307" r:id="rId21"/>
    <p:sldId id="258" r:id="rId22"/>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113">
          <p15:clr>
            <a:srgbClr val="A4A3A4"/>
          </p15:clr>
        </p15:guide>
        <p15:guide id="4" orient="horz" pos="1207">
          <p15:clr>
            <a:srgbClr val="A4A3A4"/>
          </p15:clr>
        </p15:guide>
        <p15:guide id="5" orient="horz" pos="1570">
          <p15:clr>
            <a:srgbClr val="A4A3A4"/>
          </p15:clr>
        </p15:guide>
        <p15:guide id="6" orient="horz" pos="709">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ipp Lassig" initials="PL" lastIdx="7" clrIdx="0">
    <p:extLst/>
  </p:cmAuthor>
  <p:cmAuthor id="2" name="Schlich, Thorsten" initials="TS" lastIdx="15" clrIdx="1"/>
  <p:cmAuthor id="3" name="Grollmann, Dr. Philipp Christian" initials="GDPC" lastIdx="9" clrIdx="2"/>
  <p:cmAuthor id="4" name="*" initials="*"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51B"/>
    <a:srgbClr val="FF3300"/>
    <a:srgbClr val="6B6B6B"/>
    <a:srgbClr val="DD0000"/>
    <a:srgbClr val="FFC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65" autoAdjust="0"/>
    <p:restoredTop sz="98485" autoAdjust="0"/>
  </p:normalViewPr>
  <p:slideViewPr>
    <p:cSldViewPr showGuides="1">
      <p:cViewPr varScale="1">
        <p:scale>
          <a:sx n="77" d="100"/>
          <a:sy n="77" d="100"/>
        </p:scale>
        <p:origin x="820" y="60"/>
      </p:cViewPr>
      <p:guideLst>
        <p:guide orient="horz" pos="2160"/>
        <p:guide pos="2880"/>
        <p:guide orient="horz" pos="3113"/>
        <p:guide orient="horz" pos="1207"/>
        <p:guide orient="horz" pos="1570"/>
        <p:guide orient="horz" pos="709"/>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98" d="100"/>
          <a:sy n="98" d="100"/>
        </p:scale>
        <p:origin x="2892" y="-11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DB3A106-F91B-4C8F-B645-FF4D2976F544}" type="datetimeFigureOut">
              <a:rPr lang="de-DE" smtClean="0"/>
              <a:t>11.11.2019</a:t>
            </a:fld>
            <a:endParaRPr lang="fr-FR"/>
          </a:p>
        </p:txBody>
      </p:sp>
      <p:sp>
        <p:nvSpPr>
          <p:cNvPr id="4" name="Fußzeilenplatzhalt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FEA121F-AC36-4300-9B21-50C4D442AB83}" type="slidenum">
              <a:rPr lang="de-DE" smtClean="0"/>
              <a:t>‹Nr.›</a:t>
            </a:fld>
            <a:endParaRPr lang="fr-FR"/>
          </a:p>
        </p:txBody>
      </p:sp>
    </p:spTree>
    <p:extLst>
      <p:ext uri="{BB962C8B-B14F-4D97-AF65-F5344CB8AC3E}">
        <p14:creationId xmlns:p14="http://schemas.microsoft.com/office/powerpoint/2010/main" val="903584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3AB4EEB-2D78-44BD-9F65-F27353983D63}" type="datetimeFigureOut">
              <a:rPr lang="de-DE" smtClean="0"/>
              <a:t>11.11.2019</a:t>
            </a:fld>
            <a:endParaRPr lang="fr-FR"/>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00E79B-7A3D-4728-8EAA-1040FFB33322}" type="slidenum">
              <a:rPr lang="de-DE" smtClean="0"/>
              <a:t>‹Nr.›</a:t>
            </a:fld>
            <a:endParaRPr lang="fr-FR"/>
          </a:p>
        </p:txBody>
      </p:sp>
    </p:spTree>
    <p:extLst>
      <p:ext uri="{BB962C8B-B14F-4D97-AF65-F5344CB8AC3E}">
        <p14:creationId xmlns:p14="http://schemas.microsoft.com/office/powerpoint/2010/main" val="1699073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t>Message</a:t>
            </a:r>
            <a:endParaRPr lang="fr-FR" dirty="0"/>
          </a:p>
          <a:p>
            <a:pPr marL="0" marR="0" indent="0" algn="l" defTabSz="914400" rtl="0" eaLnBrk="1" fontAlgn="auto" latinLnBrk="0" hangingPunct="1">
              <a:lnSpc>
                <a:spcPct val="100000"/>
              </a:lnSpc>
              <a:spcBef>
                <a:spcPts val="0"/>
              </a:spcBef>
              <a:spcAft>
                <a:spcPts val="0"/>
              </a:spcAft>
              <a:buClrTx/>
              <a:buSzTx/>
              <a:buFontTx/>
              <a:buNone/>
              <a:tabLst/>
              <a:defRPr/>
            </a:pPr>
            <a:endParaRPr lang="fr-FR" b="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t>La présentation donne un aperçu de la raison pour laquelle le personnel d’enseignement et de formation professionnelle est important pour le l’enseignement et la formation professionnelle en Allemagne et ainsi le facteur de succès de toutes les collaborations dans ce domaine.</a:t>
            </a:r>
            <a:endParaRPr lang="fr-FR" b="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b="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dirty="0"/>
              <a:t>Les présentations mises à disposition ici vous offrent un aperçu du sujet. </a:t>
            </a:r>
            <a:r>
              <a:rPr dirty="0"/>
              <a:t/>
            </a:r>
            <a:br>
              <a:rPr dirty="0"/>
            </a:br>
            <a:r>
              <a:rPr lang="fr-FR" dirty="0"/>
              <a:t>Elles sont conçues pour les personnes intéressées vivant à l’étranger et visent à expliquer la complexité du système sous une forme condensée. </a:t>
            </a:r>
            <a:r>
              <a:rPr dirty="0"/>
              <a:t/>
            </a:r>
            <a:br>
              <a:rPr dirty="0"/>
            </a:br>
            <a:r>
              <a:rPr lang="fr-FR" dirty="0"/>
              <a:t>Elles servent à introduire le sujet en suscitant l’envie d’en savoir plus. </a:t>
            </a:r>
            <a:r>
              <a:rPr dirty="0"/>
              <a:t/>
            </a:r>
            <a:br>
              <a:rPr dirty="0"/>
            </a:br>
            <a:r>
              <a:rPr lang="fr-FR" dirty="0"/>
              <a:t>Les présentations doivent pouvoir être expliquées par des personnes qui ne sont pas des experts.</a:t>
            </a:r>
            <a:endParaRPr lang="fr-FR" b="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b="0" baseline="0" dirty="0"/>
          </a:p>
          <a:p>
            <a:pPr marL="0" indent="0">
              <a:buNone/>
            </a:pPr>
            <a:r>
              <a:rPr lang="fr-FR" dirty="0"/>
              <a:t>Pour des raisons de présentation, le masculin sera exclusivement utilisé pour désigner les personnes dans des cas particuliers. </a:t>
            </a:r>
            <a:r>
              <a:rPr dirty="0"/>
              <a:t/>
            </a:r>
            <a:br>
              <a:rPr dirty="0"/>
            </a:br>
            <a:r>
              <a:rPr lang="fr-FR" dirty="0"/>
              <a:t>En l’occurrence, la forme féminine est évidemment sous-entendue.</a:t>
            </a:r>
          </a:p>
        </p:txBody>
      </p:sp>
      <p:sp>
        <p:nvSpPr>
          <p:cNvPr id="4" name="Foliennummernplatzhalter 3"/>
          <p:cNvSpPr>
            <a:spLocks noGrp="1"/>
          </p:cNvSpPr>
          <p:nvPr>
            <p:ph type="sldNum" sz="quarter" idx="10"/>
          </p:nvPr>
        </p:nvSpPr>
        <p:spPr/>
        <p:txBody>
          <a:bodyPr/>
          <a:lstStyle/>
          <a:p>
            <a:fld id="{7F00E79B-7A3D-4728-8EAA-1040FFB33322}" type="slidenum">
              <a:rPr lang="de-DE" smtClean="0"/>
              <a:t>1</a:t>
            </a:fld>
            <a:endParaRPr lang="fr-FR"/>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tx1">
                  <a:lumMod val="65000"/>
                  <a:lumOff val="35000"/>
                </a:schemeClr>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10</a:t>
            </a:fld>
            <a:endParaRPr lang="fr-FR"/>
          </a:p>
        </p:txBody>
      </p:sp>
    </p:spTree>
    <p:extLst>
      <p:ext uri="{BB962C8B-B14F-4D97-AF65-F5344CB8AC3E}">
        <p14:creationId xmlns:p14="http://schemas.microsoft.com/office/powerpoint/2010/main" val="937573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solidFill>
                  <a:schemeClr val="tx1">
                    <a:lumMod val="65000"/>
                    <a:lumOff val="35000"/>
                  </a:schemeClr>
                </a:solidFill>
              </a:rPr>
              <a:t>Message : </a:t>
            </a:r>
            <a:r>
              <a:rPr lang="fr-FR" b="0" dirty="0">
                <a:solidFill>
                  <a:schemeClr val="tx1">
                    <a:lumMod val="65000"/>
                    <a:lumOff val="35000"/>
                  </a:schemeClr>
                </a:solidFill>
              </a:rPr>
              <a:t> Le fort investissement </a:t>
            </a:r>
            <a:r>
              <a:rPr lang="fr-FR" dirty="0"/>
              <a:t>dans la qualification des enseignants des écoles professionnelles (surtout la théorie spécialisée et la pédagogie) est un exemple unique dans le monde entier.</a:t>
            </a:r>
            <a:endParaRPr lang="fr-FR" b="0" dirty="0">
              <a:solidFill>
                <a:schemeClr val="tx1">
                  <a:lumMod val="65000"/>
                  <a:lumOff val="35000"/>
                </a:schemeClr>
              </a:solidFill>
            </a:endParaRPr>
          </a:p>
          <a:p>
            <a:endParaRPr lang="fr-FR" b="1" dirty="0">
              <a:solidFill>
                <a:schemeClr val="tx1">
                  <a:lumMod val="65000"/>
                  <a:lumOff val="35000"/>
                </a:schemeClr>
              </a:solidFill>
            </a:endParaRPr>
          </a:p>
          <a:p>
            <a:r>
              <a:rPr lang="fr-FR" b="1" dirty="0">
                <a:solidFill>
                  <a:schemeClr val="tx1">
                    <a:lumMod val="65000"/>
                    <a:lumOff val="35000"/>
                  </a:schemeClr>
                </a:solidFill>
              </a:rPr>
              <a:t>Information</a:t>
            </a:r>
            <a:r>
              <a:rPr lang="fr-FR" dirty="0"/>
              <a:t>s</a:t>
            </a:r>
            <a:r>
              <a:rPr lang="fr-FR" b="1" dirty="0">
                <a:solidFill>
                  <a:schemeClr val="tx1">
                    <a:lumMod val="65000"/>
                    <a:lumOff val="35000"/>
                  </a:schemeClr>
                </a:solidFill>
              </a:rPr>
              <a:t> supplémentaires.</a:t>
            </a:r>
          </a:p>
          <a:p>
            <a:pPr marL="171450" indent="-171450">
              <a:buFontTx/>
              <a:buChar char="-"/>
            </a:pPr>
            <a:r>
              <a:rPr lang="fr-FR" dirty="0"/>
              <a:t>Nombreuses possibilités d’accès après</a:t>
            </a:r>
            <a:r>
              <a:rPr lang="fr-FR" baseline="0" dirty="0"/>
              <a:t> reconversion</a:t>
            </a:r>
            <a:endParaRPr lang="fr-FR" b="0" dirty="0">
              <a:solidFill>
                <a:schemeClr val="tx1">
                  <a:lumMod val="65000"/>
                  <a:lumOff val="35000"/>
                </a:schemeClr>
              </a:solidFill>
            </a:endParaRPr>
          </a:p>
          <a:p>
            <a:pPr marL="171450" indent="-171450">
              <a:buFontTx/>
              <a:buChar char="-"/>
            </a:pPr>
            <a:r>
              <a:rPr lang="fr-FR" dirty="0"/>
              <a:t>Stage = phase de lancement dans le métier</a:t>
            </a:r>
            <a:endParaRPr lang="fr-FR" b="0" dirty="0">
              <a:solidFill>
                <a:schemeClr val="tx1">
                  <a:lumMod val="65000"/>
                  <a:lumOff val="35000"/>
                </a:schemeClr>
              </a:solidFill>
            </a:endParaRPr>
          </a:p>
          <a:p>
            <a:endParaRPr lang="fr-FR" b="1" dirty="0">
              <a:solidFill>
                <a:schemeClr val="tx1">
                  <a:lumMod val="65000"/>
                  <a:lumOff val="35000"/>
                </a:schemeClr>
              </a:solidFill>
            </a:endParaRPr>
          </a:p>
          <a:p>
            <a:r>
              <a:rPr lang="fr-FR" b="1" dirty="0"/>
              <a:t>Quels diplômes existe-t-il ?</a:t>
            </a:r>
          </a:p>
          <a:p>
            <a:endParaRPr lang="fr-FR" b="1" dirty="0">
              <a:solidFill>
                <a:schemeClr val="tx1">
                  <a:lumMod val="65000"/>
                  <a:lumOff val="35000"/>
                </a:schemeClr>
              </a:solidFill>
            </a:endParaRPr>
          </a:p>
          <a:p>
            <a:pPr marL="171450" indent="-171450">
              <a:spcAft>
                <a:spcPts val="300"/>
              </a:spcAft>
              <a:buFont typeface="Arial" panose="020B0604020202020204" pitchFamily="34" charset="0"/>
              <a:buChar char="•"/>
            </a:pPr>
            <a:r>
              <a:rPr lang="fr-FR" altLang="de-DE" dirty="0">
                <a:solidFill>
                  <a:schemeClr val="tx1">
                    <a:lumMod val="65000"/>
                    <a:lumOff val="35000"/>
                  </a:schemeClr>
                </a:solidFill>
              </a:rPr>
              <a:t>Master ou examen d’État</a:t>
            </a:r>
            <a:r>
              <a:rPr lang="fr-FR" dirty="0"/>
              <a:t> Professorat</a:t>
            </a:r>
            <a:r>
              <a:rPr lang="fr-FR" dirty="0">
                <a:solidFill>
                  <a:schemeClr val="tx1">
                    <a:lumMod val="65000"/>
                    <a:lumOff val="35000"/>
                  </a:schemeClr>
                </a:solidFill>
              </a:rPr>
              <a:t> (1er </a:t>
            </a:r>
            <a:r>
              <a:rPr lang="fr-FR" dirty="0"/>
              <a:t>examen d’État après la phase théorique, 2e</a:t>
            </a:r>
            <a:r>
              <a:rPr lang="fr-FR" dirty="0">
                <a:solidFill>
                  <a:schemeClr val="tx1">
                    <a:lumMod val="65000"/>
                    <a:lumOff val="35000"/>
                  </a:schemeClr>
                </a:solidFill>
              </a:rPr>
              <a:t> </a:t>
            </a:r>
            <a:r>
              <a:rPr lang="fr-FR" dirty="0"/>
              <a:t>examen d’État après la phase pratique)</a:t>
            </a:r>
          </a:p>
          <a:p>
            <a:endParaRPr lang="fr-FR" b="1" dirty="0">
              <a:solidFill>
                <a:schemeClr val="tx1">
                  <a:lumMod val="65000"/>
                  <a:lumOff val="35000"/>
                </a:schemeClr>
              </a:solidFill>
            </a:endParaRPr>
          </a:p>
          <a:p>
            <a:r>
              <a:rPr lang="fr-FR" b="1" dirty="0">
                <a:solidFill>
                  <a:schemeClr val="tx1">
                    <a:lumMod val="65000"/>
                    <a:lumOff val="35000"/>
                  </a:schemeClr>
                </a:solidFill>
              </a:rPr>
              <a:t>Qui forme les enseignants ?</a:t>
            </a:r>
            <a:endParaRPr lang="fr-FR" dirty="0">
              <a:solidFill>
                <a:schemeClr val="tx1">
                  <a:lumMod val="65000"/>
                  <a:lumOff val="35000"/>
                </a:schemeClr>
              </a:solidFill>
            </a:endParaRPr>
          </a:p>
          <a:p>
            <a:pPr marL="171450" indent="-171450">
              <a:spcAft>
                <a:spcPts val="300"/>
              </a:spcAft>
              <a:buFont typeface="Arial" panose="020B0604020202020204" pitchFamily="34" charset="0"/>
              <a:buChar char="•"/>
            </a:pPr>
            <a:r>
              <a:rPr lang="fr-FR" dirty="0">
                <a:solidFill>
                  <a:schemeClr val="tx1">
                    <a:lumMod val="65000"/>
                    <a:lumOff val="35000"/>
                  </a:schemeClr>
                </a:solidFill>
              </a:rPr>
              <a:t>L’université (pédagogie professionnelle, deux matières)</a:t>
            </a:r>
          </a:p>
          <a:p>
            <a:pPr marL="171450" indent="-171450">
              <a:spcAft>
                <a:spcPts val="300"/>
              </a:spcAft>
              <a:buFont typeface="Arial" panose="020B0604020202020204" pitchFamily="34" charset="0"/>
              <a:buChar char="•"/>
            </a:pPr>
            <a:r>
              <a:rPr lang="fr-FR" dirty="0">
                <a:solidFill>
                  <a:schemeClr val="tx1">
                    <a:lumMod val="65000"/>
                    <a:lumOff val="35000"/>
                  </a:schemeClr>
                </a:solidFill>
              </a:rPr>
              <a:t>6 mois de phase pratique en école professionnelle</a:t>
            </a:r>
            <a:r>
              <a:rPr dirty="0"/>
              <a:t/>
            </a:r>
            <a:br>
              <a:rPr dirty="0"/>
            </a:br>
            <a:r>
              <a:rPr lang="fr-FR" dirty="0">
                <a:solidFill>
                  <a:schemeClr val="tx1">
                    <a:lumMod val="65000"/>
                    <a:lumOff val="35000"/>
                  </a:schemeClr>
                </a:solidFill>
              </a:rPr>
              <a:t>(y compris formation continue dans les établissements correspondants)</a:t>
            </a:r>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Phases pratiques pendant le Bachelor et le Master = stage obligatoire en l’école professionnelle (1 semaine) et semestre pratique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1" dirty="0">
                <a:solidFill>
                  <a:schemeClr val="tx1">
                    <a:lumMod val="65000"/>
                    <a:lumOff val="35000"/>
                  </a:schemeClr>
                </a:solidFill>
              </a:rPr>
              <a:t>http://www.kmk.org/fileadmin/Dateien/pdf/PresseUndAktuelles/Beschluesse_Veroeffentlichungen/allg_Schulwesen/071025-ausbildung-lehrer-sek2.pdf</a:t>
            </a:r>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11</a:t>
            </a:fld>
            <a:endParaRPr lang="fr-FR"/>
          </a:p>
        </p:txBody>
      </p:sp>
    </p:spTree>
    <p:extLst>
      <p:ext uri="{BB962C8B-B14F-4D97-AF65-F5344CB8AC3E}">
        <p14:creationId xmlns:p14="http://schemas.microsoft.com/office/powerpoint/2010/main" val="284538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ts val="600"/>
              </a:spcBef>
              <a:spcAft>
                <a:spcPts val="600"/>
              </a:spcAft>
            </a:pPr>
            <a:r>
              <a:rPr lang="fr-FR" b="1" dirty="0">
                <a:solidFill>
                  <a:schemeClr val="tx1">
                    <a:lumMod val="65000"/>
                    <a:lumOff val="35000"/>
                  </a:schemeClr>
                </a:solidFill>
              </a:rPr>
              <a:t>Message :</a:t>
            </a:r>
            <a:r>
              <a:rPr lang="fr-FR" dirty="0"/>
              <a:t> N</a:t>
            </a:r>
            <a:r>
              <a:rPr lang="fr-FR" b="0" baseline="0" dirty="0">
                <a:solidFill>
                  <a:schemeClr val="tx1">
                    <a:lumMod val="65000"/>
                    <a:lumOff val="35000"/>
                  </a:schemeClr>
                </a:solidFill>
              </a:rPr>
              <a:t>ombreuses missions professionnelles et pédagogiques des enseignants en école professionnelle, pour la formation professionnelle, l’accent est mis sur la théorie spécialisée.</a:t>
            </a:r>
          </a:p>
          <a:p>
            <a:pPr>
              <a:spcBef>
                <a:spcPts val="600"/>
              </a:spcBef>
              <a:spcAft>
                <a:spcPts val="600"/>
              </a:spcAft>
            </a:pPr>
            <a:endParaRPr lang="fr-FR" b="1" dirty="0">
              <a:solidFill>
                <a:schemeClr val="tx1">
                  <a:lumMod val="65000"/>
                  <a:lumOff val="35000"/>
                </a:schemeClr>
              </a:solidFill>
            </a:endParaRPr>
          </a:p>
          <a:p>
            <a:pPr>
              <a:spcBef>
                <a:spcPts val="600"/>
              </a:spcBef>
              <a:spcAft>
                <a:spcPts val="600"/>
              </a:spcAft>
            </a:pPr>
            <a:r>
              <a:rPr lang="fr-FR" b="1" dirty="0">
                <a:solidFill>
                  <a:schemeClr val="tx1">
                    <a:lumMod val="65000"/>
                    <a:lumOff val="35000"/>
                  </a:schemeClr>
                </a:solidFill>
              </a:rPr>
              <a:t>Informations supplémentaires :</a:t>
            </a:r>
          </a:p>
          <a:p>
            <a:pPr marL="171450" marR="0" lvl="0"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fr-FR" b="0" dirty="0">
                <a:solidFill>
                  <a:schemeClr val="tx1">
                    <a:lumMod val="65000"/>
                    <a:lumOff val="35000"/>
                  </a:schemeClr>
                </a:solidFill>
              </a:rPr>
              <a:t>Dans le cadre du transfert de bases pratiques, on échange souvent avec des enseignants spécialisés dans la pratique. Il s'agit en principe de reconvertis expérimentés.</a:t>
            </a:r>
          </a:p>
          <a:p>
            <a:pPr marL="171450" marR="0" lvl="0"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fr-FR" dirty="0"/>
              <a:t>Exemple d’échange entre les enseignants et les entreprises :</a:t>
            </a:r>
            <a:r>
              <a:rPr lang="fr-FR" sz="1200" dirty="0">
                <a:solidFill>
                  <a:schemeClr val="tx1">
                    <a:lumMod val="65000"/>
                    <a:lumOff val="35000"/>
                  </a:schemeClr>
                </a:solidFill>
              </a:rPr>
              <a:t> </a:t>
            </a:r>
            <a:r>
              <a:rPr lang="fr-FR" dirty="0"/>
              <a:t>« Si par exemple un apprenti a du mal à suivre en cours, j’essaie de résoudre le problème de concert avec l’entreprise formatrice. »</a:t>
            </a:r>
          </a:p>
          <a:p>
            <a:pPr marL="171450" marR="0" lvl="0" indent="-1714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lang="fr-FR" b="0" dirty="0">
              <a:solidFill>
                <a:schemeClr val="tx1">
                  <a:lumMod val="65000"/>
                  <a:lumOff val="35000"/>
                </a:schemeClr>
              </a:solidFill>
            </a:endParaRPr>
          </a:p>
          <a:p>
            <a:pPr>
              <a:spcBef>
                <a:spcPts val="600"/>
              </a:spcBef>
              <a:spcAft>
                <a:spcPts val="600"/>
              </a:spcAft>
            </a:pPr>
            <a:endParaRPr lang="fr-FR" b="1" dirty="0">
              <a:solidFill>
                <a:schemeClr val="tx1">
                  <a:lumMod val="65000"/>
                  <a:lumOff val="35000"/>
                </a:schemeClr>
              </a:solidFill>
            </a:endParaRPr>
          </a:p>
          <a:p>
            <a:pPr>
              <a:spcBef>
                <a:spcPts val="600"/>
              </a:spcBef>
              <a:spcAft>
                <a:spcPts val="600"/>
              </a:spcAft>
            </a:pPr>
            <a:endParaRPr lang="fr-FR" b="1" dirty="0">
              <a:solidFill>
                <a:schemeClr val="tx1">
                  <a:lumMod val="65000"/>
                  <a:lumOff val="35000"/>
                </a:schemeClr>
              </a:solidFill>
            </a:endParaRPr>
          </a:p>
          <a:p>
            <a:pPr>
              <a:spcBef>
                <a:spcPts val="600"/>
              </a:spcBef>
              <a:spcAft>
                <a:spcPts val="600"/>
              </a:spcAft>
            </a:pPr>
            <a:r>
              <a:rPr lang="fr-FR" b="1" dirty="0">
                <a:solidFill>
                  <a:schemeClr val="tx1">
                    <a:lumMod val="65000"/>
                    <a:lumOff val="35000"/>
                  </a:schemeClr>
                </a:solidFill>
              </a:rPr>
              <a:t>Que font les enseignants ?</a:t>
            </a:r>
          </a:p>
          <a:p>
            <a:pPr marL="171450" indent="-171450">
              <a:spcBef>
                <a:spcPts val="300"/>
              </a:spcBef>
              <a:spcAft>
                <a:spcPts val="300"/>
              </a:spcAft>
              <a:buFont typeface="Arial" panose="020B0604020202020204" pitchFamily="34" charset="0"/>
              <a:buChar char="•"/>
            </a:pPr>
            <a:r>
              <a:rPr lang="fr-FR" dirty="0"/>
              <a:t>Ils dispensent aux élèves la théorie spécialisée, les bases de la pratique et la culture générale.</a:t>
            </a:r>
          </a:p>
          <a:p>
            <a:pPr marL="171450" indent="-171450">
              <a:spcBef>
                <a:spcPts val="300"/>
              </a:spcBef>
              <a:spcAft>
                <a:spcPts val="300"/>
              </a:spcAft>
              <a:buFont typeface="Arial" panose="020B0604020202020204" pitchFamily="34" charset="0"/>
              <a:buChar char="•"/>
            </a:pPr>
            <a:r>
              <a:rPr lang="fr-FR" dirty="0"/>
              <a:t>Ils établissent, évaluent et développent des programmes.</a:t>
            </a:r>
            <a:endParaRPr lang="fr-FR" dirty="0">
              <a:solidFill>
                <a:schemeClr val="tx1">
                  <a:lumMod val="65000"/>
                  <a:lumOff val="35000"/>
                </a:schemeClr>
              </a:solidFill>
            </a:endParaRPr>
          </a:p>
          <a:p>
            <a:pPr marL="171450" indent="-171450">
              <a:spcBef>
                <a:spcPts val="300"/>
              </a:spcBef>
              <a:spcAft>
                <a:spcPts val="300"/>
              </a:spcAft>
              <a:buFont typeface="Arial" panose="020B0604020202020204" pitchFamily="34" charset="0"/>
              <a:buChar char="•"/>
            </a:pPr>
            <a:r>
              <a:rPr lang="fr-FR" dirty="0"/>
              <a:t>Ils échangent avec l’entreprise, les parents et la chambre.</a:t>
            </a:r>
            <a:endParaRPr lang="fr-FR" dirty="0">
              <a:solidFill>
                <a:schemeClr val="tx1">
                  <a:lumMod val="65000"/>
                  <a:lumOff val="35000"/>
                </a:schemeClr>
              </a:solidFill>
            </a:endParaRPr>
          </a:p>
          <a:p>
            <a:pPr>
              <a:spcBef>
                <a:spcPts val="600"/>
              </a:spcBef>
              <a:spcAft>
                <a:spcPts val="600"/>
              </a:spcAft>
            </a:pPr>
            <a:endParaRPr lang="fr-FR" dirty="0">
              <a:solidFill>
                <a:schemeClr val="tx1">
                  <a:lumMod val="65000"/>
                  <a:lumOff val="35000"/>
                </a:schemeClr>
              </a:solidFill>
            </a:endParaRPr>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12</a:t>
            </a:fld>
            <a:endParaRPr lang="fr-FR"/>
          </a:p>
        </p:txBody>
      </p:sp>
    </p:spTree>
    <p:extLst>
      <p:ext uri="{BB962C8B-B14F-4D97-AF65-F5344CB8AC3E}">
        <p14:creationId xmlns:p14="http://schemas.microsoft.com/office/powerpoint/2010/main" val="537198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 : </a:t>
            </a:r>
          </a:p>
          <a:p>
            <a:r>
              <a:rPr lang="fr-FR" b="0" baseline="0" dirty="0"/>
              <a:t>- L’</a:t>
            </a:r>
            <a:r>
              <a:rPr lang="de-DE" b="0" baseline="0" dirty="0"/>
              <a:t>É</a:t>
            </a:r>
            <a:r>
              <a:rPr lang="fr-FR" b="0" baseline="0" dirty="0"/>
              <a:t>tat investit massivement dans le personnel de la formation professionnelle (en école professionnelle).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b="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0" baseline="0" dirty="0"/>
              <a:t>Informations supplémentaires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b="0" baseline="0" dirty="0"/>
              <a:t>En Allemagne, enseignant est un métier relativement attractif (salaire, contrat de travail).</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200" b="0" i="0" u="none" strike="noStrike" kern="1200" baseline="0" dirty="0">
                <a:solidFill>
                  <a:schemeClr val="tx1"/>
                </a:solidFill>
                <a:latin typeface="+mn-lt"/>
              </a:rPr>
              <a:t>Source de la citation : accord-cadre sur l’école professionnelle (décision de la Conférence des ministres de </a:t>
            </a:r>
            <a:r>
              <a:rPr lang="fr-FR" sz="1200" b="0" i="0" u="none" strike="noStrike" kern="1200" baseline="0" dirty="0" smtClean="0">
                <a:solidFill>
                  <a:schemeClr val="tx1"/>
                </a:solidFill>
                <a:latin typeface="+mn-lt"/>
              </a:rPr>
              <a:t>l’</a:t>
            </a:r>
            <a:r>
              <a:rPr lang="de-DE" dirty="0" err="1" smtClean="0"/>
              <a:t>Éducation</a:t>
            </a:r>
            <a:r>
              <a:rPr lang="fr-FR" sz="1200" b="0" i="0" u="none" strike="noStrike" kern="1200" baseline="0" dirty="0" smtClean="0">
                <a:solidFill>
                  <a:schemeClr val="tx1"/>
                </a:solidFill>
                <a:latin typeface="+mn-lt"/>
              </a:rPr>
              <a:t> </a:t>
            </a:r>
            <a:r>
              <a:rPr lang="fr-FR" sz="1200" b="0" i="0" u="none" strike="noStrike" kern="1200" baseline="0" dirty="0">
                <a:solidFill>
                  <a:schemeClr val="tx1"/>
                </a:solidFill>
                <a:latin typeface="+mn-lt"/>
              </a:rPr>
              <a:t>du 12/03/2015)</a:t>
            </a: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13</a:t>
            </a:fld>
            <a:endParaRPr lang="fr-FR"/>
          </a:p>
        </p:txBody>
      </p:sp>
    </p:spTree>
    <p:extLst>
      <p:ext uri="{BB962C8B-B14F-4D97-AF65-F5344CB8AC3E}">
        <p14:creationId xmlns:p14="http://schemas.microsoft.com/office/powerpoint/2010/main" val="944323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spcBef>
                <a:spcPts val="600"/>
              </a:spcBef>
              <a:spcAft>
                <a:spcPts val="600"/>
              </a:spcAft>
            </a:pPr>
            <a:r>
              <a:rPr lang="fr-FR" b="1" dirty="0">
                <a:solidFill>
                  <a:schemeClr val="tx1">
                    <a:lumMod val="65000"/>
                    <a:lumOff val="35000"/>
                  </a:schemeClr>
                </a:solidFill>
              </a:rPr>
              <a:t>Que font les enseignants ?</a:t>
            </a:r>
          </a:p>
          <a:p>
            <a:pPr marL="171450" indent="-171450">
              <a:spcBef>
                <a:spcPts val="300"/>
              </a:spcBef>
              <a:spcAft>
                <a:spcPts val="300"/>
              </a:spcAft>
              <a:buFont typeface="Arial" panose="020B0604020202020204" pitchFamily="34" charset="0"/>
              <a:buChar char="•"/>
            </a:pPr>
            <a:r>
              <a:rPr lang="fr-FR" dirty="0"/>
              <a:t>Ils</a:t>
            </a:r>
            <a:r>
              <a:rPr lang="fr-FR" baseline="0" dirty="0"/>
              <a:t> dispensent </a:t>
            </a:r>
            <a:r>
              <a:rPr lang="fr-FR" dirty="0"/>
              <a:t>aux élèves la théorie spécialisée, les bases de la pratique et la culture générale.</a:t>
            </a:r>
          </a:p>
          <a:p>
            <a:pPr marL="171450" indent="-171450">
              <a:spcBef>
                <a:spcPts val="300"/>
              </a:spcBef>
              <a:spcAft>
                <a:spcPts val="300"/>
              </a:spcAft>
              <a:buFont typeface="Arial" panose="020B0604020202020204" pitchFamily="34" charset="0"/>
              <a:buChar char="•"/>
            </a:pPr>
            <a:r>
              <a:rPr lang="fr-FR" dirty="0"/>
              <a:t>Ils établissent, évaluent et développent des programmes.</a:t>
            </a:r>
            <a:endParaRPr lang="fr-FR" dirty="0">
              <a:solidFill>
                <a:schemeClr val="tx1">
                  <a:lumMod val="65000"/>
                  <a:lumOff val="35000"/>
                </a:schemeClr>
              </a:solidFill>
            </a:endParaRPr>
          </a:p>
          <a:p>
            <a:pPr marL="171450" indent="-171450">
              <a:spcBef>
                <a:spcPts val="300"/>
              </a:spcBef>
              <a:spcAft>
                <a:spcPts val="300"/>
              </a:spcAft>
              <a:buFont typeface="Arial" panose="020B0604020202020204" pitchFamily="34" charset="0"/>
              <a:buChar char="•"/>
            </a:pPr>
            <a:r>
              <a:rPr lang="fr-FR" dirty="0"/>
              <a:t>échangent avec l’entreprise, les parents et la chambre</a:t>
            </a:r>
            <a:endParaRPr lang="fr-FR" dirty="0">
              <a:solidFill>
                <a:schemeClr val="tx1">
                  <a:lumMod val="65000"/>
                  <a:lumOff val="35000"/>
                </a:schemeClr>
              </a:solidFill>
            </a:endParaRPr>
          </a:p>
          <a:p>
            <a:pPr>
              <a:spcBef>
                <a:spcPts val="600"/>
              </a:spcBef>
              <a:spcAft>
                <a:spcPts val="600"/>
              </a:spcAft>
            </a:pPr>
            <a:endParaRPr lang="fr-FR" dirty="0">
              <a:solidFill>
                <a:schemeClr val="tx1">
                  <a:lumMod val="65000"/>
                  <a:lumOff val="35000"/>
                </a:schemeClr>
              </a:solidFill>
            </a:endParaRPr>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14</a:t>
            </a:fld>
            <a:endParaRPr lang="fr-FR"/>
          </a:p>
        </p:txBody>
      </p:sp>
    </p:spTree>
    <p:extLst>
      <p:ext uri="{BB962C8B-B14F-4D97-AF65-F5344CB8AC3E}">
        <p14:creationId xmlns:p14="http://schemas.microsoft.com/office/powerpoint/2010/main" val="537198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Messages</a:t>
            </a:r>
            <a:endParaRPr lang="fr-FR" b="0" baseline="0" dirty="0"/>
          </a:p>
          <a:p>
            <a:pPr marL="171450" indent="-171450">
              <a:buFont typeface="Arial" panose="020B0604020202020204" pitchFamily="34" charset="0"/>
              <a:buChar char="•"/>
            </a:pPr>
            <a:r>
              <a:rPr lang="fr-FR" b="0" baseline="0" dirty="0"/>
              <a:t>La présentation met l’accent sur le personnel dans la formation, l’apprentissage et l’encadrement.</a:t>
            </a:r>
            <a:endParaRPr lang="fr-FR" altLang="de-DE" sz="1200" dirty="0"/>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Informations supplémentaires :</a:t>
            </a:r>
          </a:p>
          <a:p>
            <a:pPr marL="0" indent="0">
              <a:buFont typeface="Arial" panose="020B0604020202020204" pitchFamily="34" charset="0"/>
              <a:buNone/>
            </a:pPr>
            <a:endParaRPr lang="fr-FR" b="0" baseline="0" dirty="0"/>
          </a:p>
          <a:p>
            <a:pPr marL="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0" baseline="0" dirty="0"/>
              <a:t>- Exemple illustrant la complémentarité des formateurs et les enseignants : l</a:t>
            </a:r>
            <a:r>
              <a:rPr lang="fr-FR" dirty="0">
                <a:solidFill>
                  <a:schemeClr val="tx1">
                    <a:lumMod val="65000"/>
                    <a:lumOff val="35000"/>
                  </a:schemeClr>
                </a:solidFill>
              </a:rPr>
              <a:t>es formateurs en entreprise forment les apprentis au métier de technicien de construction, les enseignants de l’école professionnelle transmettent les bases de la technologie des métaux. </a:t>
            </a:r>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15</a:t>
            </a:fld>
            <a:endParaRPr lang="fr-FR"/>
          </a:p>
        </p:txBody>
      </p:sp>
    </p:spTree>
    <p:extLst>
      <p:ext uri="{BB962C8B-B14F-4D97-AF65-F5344CB8AC3E}">
        <p14:creationId xmlns:p14="http://schemas.microsoft.com/office/powerpoint/2010/main" val="195347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16</a:t>
            </a:fld>
            <a:endParaRPr lang="fr-FR"/>
          </a:p>
        </p:txBody>
      </p:sp>
    </p:spTree>
    <p:extLst>
      <p:ext uri="{BB962C8B-B14F-4D97-AF65-F5344CB8AC3E}">
        <p14:creationId xmlns:p14="http://schemas.microsoft.com/office/powerpoint/2010/main" val="195347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 : Le personnel de la formation professionnelle bénéficie d’un large soutien de l’État et de l’économie.</a:t>
            </a:r>
            <a:endParaRPr lang="fr-FR" b="0" baseline="0" dirty="0"/>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Informations supplémentaires : </a:t>
            </a:r>
          </a:p>
          <a:p>
            <a:pPr marL="0" indent="0">
              <a:buFont typeface="Arial" panose="020B0604020202020204" pitchFamily="34" charset="0"/>
              <a:buNone/>
            </a:pPr>
            <a:endParaRPr lang="fr-FR" b="0" baseline="0" dirty="0"/>
          </a:p>
          <a:p>
            <a:pPr marL="171450" indent="-171450">
              <a:buFontTx/>
              <a:buChar char="-"/>
            </a:pPr>
            <a:r>
              <a:rPr lang="fr-FR" dirty="0"/>
              <a:t>Dans les écoles professionnelles, 2 400 € par élève ont été dépensés dans le cadre de la formation en alternance</a:t>
            </a:r>
            <a:r>
              <a:rPr dirty="0"/>
              <a:t/>
            </a:r>
            <a:br>
              <a:rPr dirty="0"/>
            </a:br>
            <a:r>
              <a:rPr lang="fr-FR" dirty="0"/>
              <a:t>(dépenses publiques) – Destatis.</a:t>
            </a:r>
            <a:endParaRPr lang="fr-FR" baseline="0" dirty="0"/>
          </a:p>
          <a:p>
            <a:pPr marL="171450" indent="-171450">
              <a:buFontTx/>
              <a:buChar char="-"/>
            </a:pPr>
            <a:r>
              <a:rPr lang="fr-FR" dirty="0"/>
              <a:t>Un apprenti coûte donc 3 596 € net par an à l’entreprise (Destatis).</a:t>
            </a:r>
          </a:p>
          <a:p>
            <a:pPr marL="171450" indent="-171450">
              <a:buFontTx/>
              <a:buChar char="-"/>
            </a:pPr>
            <a:r>
              <a:rPr lang="fr-FR" dirty="0"/>
              <a:t>Des conditions attrayantes : </a:t>
            </a:r>
            <a:r>
              <a:rPr lang="fr-FR" sz="1200" baseline="0" dirty="0">
                <a:solidFill>
                  <a:schemeClr val="tx1">
                    <a:lumMod val="65000"/>
                    <a:lumOff val="35000"/>
                  </a:schemeClr>
                </a:solidFill>
              </a:rPr>
              <a:t>sécurité de l’emploi, classification salariale du service public</a:t>
            </a:r>
            <a:endParaRPr lang="fr-FR" b="0" baseline="0" dirty="0"/>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Informations :</a:t>
            </a:r>
          </a:p>
          <a:p>
            <a:pPr marL="171450" indent="-171450">
              <a:buFontTx/>
              <a:buChar char="-"/>
            </a:pPr>
            <a:r>
              <a:rPr lang="fr-FR" b="0" baseline="0" dirty="0"/>
              <a:t>Niveau salarial de l’enseignant à l’école professionnelle équivalent à celui du lycée </a:t>
            </a:r>
          </a:p>
          <a:p>
            <a:pPr marL="171450" indent="-171450">
              <a:buFontTx/>
              <a:buChar char="-"/>
            </a:pPr>
            <a:r>
              <a:rPr lang="fr-FR" b="0" baseline="0" dirty="0"/>
              <a:t>Les ressources incluent aussi l’encouragement de la recherche relative au personnel de la formation professionnelle (BIBB, universités).</a:t>
            </a:r>
          </a:p>
          <a:p>
            <a:pPr marL="171450" indent="-171450">
              <a:buFontTx/>
              <a:buChar char="-"/>
            </a:pPr>
            <a:r>
              <a:rPr lang="fr-FR" b="0" baseline="0" dirty="0"/>
              <a:t>Le « cadre  » inclut notamment les conditions juridiques et les cadres de certifications, etc.</a:t>
            </a:r>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L’État encourage le personnel en :</a:t>
            </a:r>
          </a:p>
          <a:p>
            <a:pPr marL="0" indent="0">
              <a:buFont typeface="Arial" panose="020B0604020202020204" pitchFamily="34" charset="0"/>
              <a:buNone/>
            </a:pPr>
            <a:endParaRPr lang="fr-FR" b="0" baseline="0" dirty="0"/>
          </a:p>
          <a:p>
            <a:pPr marL="171450" indent="-171450">
              <a:buFont typeface="Arial" panose="020B0604020202020204" pitchFamily="34" charset="0"/>
              <a:buChar char="•"/>
            </a:pPr>
            <a:r>
              <a:rPr lang="fr-FR" dirty="0"/>
              <a:t>ancrant le rôle du formateur dans la loi</a:t>
            </a:r>
            <a:endParaRPr lang="fr-FR" dirty="0">
              <a:solidFill>
                <a:schemeClr val="tx1">
                  <a:lumMod val="65000"/>
                  <a:lumOff val="35000"/>
                </a:schemeClr>
              </a:solidFill>
            </a:endParaRPr>
          </a:p>
          <a:p>
            <a:pPr marL="171450" indent="-171450">
              <a:buFont typeface="Arial" panose="020B0604020202020204" pitchFamily="34" charset="0"/>
              <a:buChar char="•"/>
            </a:pPr>
            <a:r>
              <a:rPr lang="fr-FR" dirty="0"/>
              <a:t>finançant les enseignants des écoles professionnelles et les formations des enseignants dans les universités</a:t>
            </a:r>
            <a:endParaRPr lang="fr-FR" dirty="0">
              <a:solidFill>
                <a:schemeClr val="tx1">
                  <a:lumMod val="65000"/>
                  <a:lumOff val="35000"/>
                </a:schemeClr>
              </a:solidFill>
            </a:endParaRPr>
          </a:p>
          <a:p>
            <a:pPr marL="171450" indent="-171450">
              <a:buFont typeface="Arial" panose="020B0604020202020204" pitchFamily="34" charset="0"/>
              <a:buChar char="•"/>
            </a:pPr>
            <a:r>
              <a:rPr lang="fr-FR" dirty="0"/>
              <a:t>réalisant des recherches sur le personnel de la formation professionnelle (BIBB)</a:t>
            </a:r>
          </a:p>
          <a:p>
            <a:pPr marL="171450" indent="-171450">
              <a:buFont typeface="Arial" panose="020B0604020202020204" pitchFamily="34" charset="0"/>
              <a:buChar char="•"/>
            </a:pPr>
            <a:r>
              <a:rPr lang="fr-FR" dirty="0"/>
              <a:t>ouvrant des perspectives d’avenir au personnel de formation BA/Master (perméabilité)</a:t>
            </a:r>
          </a:p>
          <a:p>
            <a:pPr marL="0" indent="0">
              <a:buFont typeface="Arial" panose="020B0604020202020204" pitchFamily="34" charset="0"/>
              <a:buNone/>
            </a:pPr>
            <a:endParaRPr lang="fr-FR" b="0" baseline="0" dirty="0"/>
          </a:p>
          <a:p>
            <a:pPr marL="0" indent="0">
              <a:buFont typeface="Arial" panose="020B0604020202020204" pitchFamily="34" charset="0"/>
              <a:buNone/>
            </a:pPr>
            <a:r>
              <a:rPr lang="fr-FR" b="0" baseline="0" dirty="0"/>
              <a:t>L’économie</a:t>
            </a:r>
          </a:p>
          <a:p>
            <a:pPr marL="171450" indent="-171450">
              <a:spcBef>
                <a:spcPts val="600"/>
              </a:spcBef>
              <a:spcAft>
                <a:spcPts val="600"/>
              </a:spcAft>
              <a:buFont typeface="Arial" panose="020B0604020202020204" pitchFamily="34" charset="0"/>
              <a:buChar char="•"/>
            </a:pPr>
            <a:r>
              <a:rPr lang="fr-FR" dirty="0"/>
              <a:t>emploie des professionnels qualifiés comme personnel de formation</a:t>
            </a:r>
            <a:endParaRPr lang="fr-FR" dirty="0">
              <a:solidFill>
                <a:schemeClr val="tx1">
                  <a:lumMod val="65000"/>
                  <a:lumOff val="35000"/>
                </a:schemeClr>
              </a:solidFill>
            </a:endParaRPr>
          </a:p>
          <a:p>
            <a:pPr marL="171450" indent="-171450">
              <a:spcBef>
                <a:spcPts val="600"/>
              </a:spcBef>
              <a:spcAft>
                <a:spcPts val="600"/>
              </a:spcAft>
              <a:buFont typeface="Arial" panose="020B0604020202020204" pitchFamily="34" charset="0"/>
              <a:buChar char="•"/>
            </a:pPr>
            <a:r>
              <a:rPr lang="fr-FR" dirty="0" smtClean="0"/>
              <a:t>encourage </a:t>
            </a:r>
            <a:r>
              <a:rPr lang="fr-FR" dirty="0"/>
              <a:t>la formation continue des professionnels qualifiés pour devenir formateurs (salaire)</a:t>
            </a:r>
          </a:p>
          <a:p>
            <a:pPr marL="171450" indent="-171450">
              <a:spcBef>
                <a:spcPts val="600"/>
              </a:spcBef>
              <a:spcAft>
                <a:spcPts val="600"/>
              </a:spcAft>
              <a:buFont typeface="Arial" panose="020B0604020202020204" pitchFamily="34" charset="0"/>
              <a:buChar char="•"/>
            </a:pPr>
            <a:r>
              <a:rPr lang="fr-FR" dirty="0"/>
              <a:t>finance les programmes des CIC dans le domaine de la formation continue des formateurs</a:t>
            </a:r>
            <a:endParaRPr lang="fr-FR" dirty="0">
              <a:solidFill>
                <a:schemeClr val="tx1">
                  <a:lumMod val="65000"/>
                  <a:lumOff val="35000"/>
                </a:schemeClr>
              </a:solidFill>
            </a:endParaRPr>
          </a:p>
          <a:p>
            <a:pPr marL="171450" indent="-171450">
              <a:spcBef>
                <a:spcPts val="600"/>
              </a:spcBef>
              <a:spcAft>
                <a:spcPts val="600"/>
              </a:spcAft>
              <a:buFont typeface="Arial" panose="020B0604020202020204" pitchFamily="34" charset="0"/>
              <a:buChar char="•"/>
            </a:pPr>
            <a:r>
              <a:rPr lang="fr-FR" dirty="0"/>
              <a:t>permet aux formateurs de faire carrière dans l’entreprise</a:t>
            </a:r>
            <a:endParaRPr lang="fr-FR" dirty="0">
              <a:solidFill>
                <a:schemeClr val="tx1">
                  <a:lumMod val="65000"/>
                  <a:lumOff val="35000"/>
                </a:schemeClr>
              </a:solidFill>
            </a:endParaRPr>
          </a:p>
          <a:p>
            <a:pPr marL="0" indent="0">
              <a:buFont typeface="Arial" panose="020B0604020202020204" pitchFamily="34" charset="0"/>
              <a:buNone/>
            </a:pPr>
            <a:endParaRPr lang="fr-FR" b="0" baseline="0" dirty="0"/>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17</a:t>
            </a:fld>
            <a:endParaRPr lang="fr-FR"/>
          </a:p>
        </p:txBody>
      </p:sp>
    </p:spTree>
    <p:extLst>
      <p:ext uri="{BB962C8B-B14F-4D97-AF65-F5344CB8AC3E}">
        <p14:creationId xmlns:p14="http://schemas.microsoft.com/office/powerpoint/2010/main" val="1953471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Messages</a:t>
            </a:r>
            <a:endParaRPr lang="fr-FR" b="0" baseline="0" dirty="0"/>
          </a:p>
          <a:p>
            <a:pPr marL="171450" indent="-171450">
              <a:buFont typeface="Arial" panose="020B0604020202020204" pitchFamily="34" charset="0"/>
              <a:buChar char="•"/>
            </a:pPr>
            <a:r>
              <a:rPr lang="fr-FR" b="0" baseline="0" dirty="0"/>
              <a:t>Le personnel de la formation professionnelle est l’un des cinq facteurs de succès de la formation en alternance.</a:t>
            </a:r>
          </a:p>
          <a:p>
            <a:pPr marL="171450" indent="-171450">
              <a:buFont typeface="Arial" panose="020B0604020202020204" pitchFamily="34" charset="0"/>
              <a:buChar char="•"/>
            </a:pPr>
            <a:r>
              <a:rPr lang="fr-FR" b="0" baseline="0" dirty="0"/>
              <a:t>Le personnel de la formation professionnelle est étroitement rattaché aux autres facteurs de succès.</a:t>
            </a:r>
          </a:p>
          <a:p>
            <a:pPr marL="0" indent="0">
              <a:buFont typeface="Arial" panose="020B0604020202020204" pitchFamily="34" charset="0"/>
              <a:buNone/>
            </a:pPr>
            <a:endParaRPr lang="fr-FR" b="0" baseline="0" dirty="0"/>
          </a:p>
          <a:p>
            <a:endParaRPr lang="fr-FR" dirty="0"/>
          </a:p>
        </p:txBody>
      </p:sp>
      <p:sp>
        <p:nvSpPr>
          <p:cNvPr id="4" name="Foliennummernplatzhalter 3"/>
          <p:cNvSpPr>
            <a:spLocks noGrp="1"/>
          </p:cNvSpPr>
          <p:nvPr>
            <p:ph type="sldNum" sz="quarter" idx="10"/>
          </p:nvPr>
        </p:nvSpPr>
        <p:spPr/>
        <p:txBody>
          <a:bodyPr/>
          <a:lstStyle/>
          <a:p>
            <a:fld id="{7F00E79B-7A3D-4728-8EAA-1040FFB33322}" type="slidenum">
              <a:rPr lang="de-DE" smtClean="0"/>
              <a:t>18</a:t>
            </a:fld>
            <a:endParaRPr lang="fr-FR"/>
          </a:p>
        </p:txBody>
      </p:sp>
    </p:spTree>
    <p:extLst>
      <p:ext uri="{BB962C8B-B14F-4D97-AF65-F5344CB8AC3E}">
        <p14:creationId xmlns:p14="http://schemas.microsoft.com/office/powerpoint/2010/main" val="195347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19</a:t>
            </a:fld>
            <a:endParaRPr lang="fr-FR"/>
          </a:p>
        </p:txBody>
      </p:sp>
    </p:spTree>
    <p:extLst>
      <p:ext uri="{BB962C8B-B14F-4D97-AF65-F5344CB8AC3E}">
        <p14:creationId xmlns:p14="http://schemas.microsoft.com/office/powerpoint/2010/main" val="1159480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a:t>
            </a:fld>
            <a:endParaRPr lang="fr-FR"/>
          </a:p>
        </p:txBody>
      </p:sp>
    </p:spTree>
    <p:extLst>
      <p:ext uri="{BB962C8B-B14F-4D97-AF65-F5344CB8AC3E}">
        <p14:creationId xmlns:p14="http://schemas.microsoft.com/office/powerpoint/2010/main" val="1989964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20</a:t>
            </a:fld>
            <a:endParaRPr lang="fr-FR"/>
          </a:p>
        </p:txBody>
      </p:sp>
    </p:spTree>
    <p:extLst>
      <p:ext uri="{BB962C8B-B14F-4D97-AF65-F5344CB8AC3E}">
        <p14:creationId xmlns:p14="http://schemas.microsoft.com/office/powerpoint/2010/main" val="11594800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F00E79B-7A3D-4728-8EAA-1040FFB33322}" type="slidenum">
              <a:rPr lang="de-DE" smtClean="0"/>
              <a:t>21</a:t>
            </a:fld>
            <a:endParaRPr lang="fr-FR"/>
          </a:p>
        </p:txBody>
      </p:sp>
    </p:spTree>
    <p:extLst>
      <p:ext uri="{BB962C8B-B14F-4D97-AF65-F5344CB8AC3E}">
        <p14:creationId xmlns:p14="http://schemas.microsoft.com/office/powerpoint/2010/main" val="278410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a:t>
            </a:r>
          </a:p>
          <a:p>
            <a:pPr marL="171450" indent="-171450">
              <a:buFont typeface="Arial" panose="020B0604020202020204" pitchFamily="34" charset="0"/>
              <a:buChar char="•"/>
            </a:pPr>
            <a:r>
              <a:rPr lang="fr-FR" b="0" dirty="0"/>
              <a:t>Beaucoup de personnes différentes travaillent aux divers niveaux de la formation en alternance (FA)</a:t>
            </a:r>
          </a:p>
          <a:p>
            <a:endParaRPr lang="fr-FR" b="1" dirty="0"/>
          </a:p>
          <a:p>
            <a:r>
              <a:rPr lang="fr-FR" b="1" dirty="0"/>
              <a:t>Informations supplémentaires</a:t>
            </a:r>
          </a:p>
          <a:p>
            <a:pPr marL="171450" indent="-171450">
              <a:buFont typeface="Arial" panose="020B0604020202020204" pitchFamily="34" charset="0"/>
              <a:buChar char="•"/>
            </a:pPr>
            <a:r>
              <a:rPr lang="fr-FR" b="0" baseline="0" dirty="0"/>
              <a:t>Personnel au niveau de la gestion, de l’organisation et de la mise en œuvre de la formation professionnelle</a:t>
            </a:r>
          </a:p>
          <a:p>
            <a:pPr marL="171450" indent="-171450">
              <a:buFont typeface="Arial" panose="020B0604020202020204" pitchFamily="34" charset="0"/>
              <a:buChar char="•"/>
            </a:pPr>
            <a:r>
              <a:rPr lang="fr-FR" b="0" baseline="0" dirty="0"/>
              <a:t>D’autres corps de métiers sont actifs dans la formation professionnelle (par ex. les éducateurs sociaux à l’école professionnelle)</a:t>
            </a:r>
          </a:p>
          <a:p>
            <a:pPr marL="171450" indent="-171450">
              <a:buFont typeface="Arial" panose="020B0604020202020204" pitchFamily="34" charset="0"/>
              <a:buChar char="•"/>
            </a:pPr>
            <a:r>
              <a:rPr lang="fr-FR" b="0" baseline="0" dirty="0"/>
              <a:t>Les représentants de l’État comptent également parmi le personnel actif dans la recherche de la formation professionnelle</a:t>
            </a:r>
          </a:p>
          <a:p>
            <a:pPr marL="171450" indent="-171450">
              <a:buFont typeface="Arial" panose="020B0604020202020204" pitchFamily="34" charset="0"/>
              <a:buChar char="•"/>
            </a:pPr>
            <a:r>
              <a:rPr lang="fr-FR" b="0" baseline="0" dirty="0"/>
              <a:t>Dans les petites entreprises notamment, une seule personne s’occupe à la fois de la direction de l’entreprise et du personnel en formation (ex. : d’apprentissage)</a:t>
            </a:r>
          </a:p>
          <a:p>
            <a:pPr marL="171450" indent="-171450">
              <a:buFont typeface="Arial" panose="020B0604020202020204" pitchFamily="34" charset="0"/>
              <a:buChar char="•"/>
            </a:pPr>
            <a:r>
              <a:rPr lang="fr-FR" b="0" baseline="0" dirty="0"/>
              <a:t>La représentation de l’État comprend outre le personnel du gouvernement fédéral, le personnel des gouvernements au niveau des collectivités locales et des Länder</a:t>
            </a:r>
          </a:p>
        </p:txBody>
      </p:sp>
      <p:sp>
        <p:nvSpPr>
          <p:cNvPr id="4" name="Foliennummernplatzhalter 3"/>
          <p:cNvSpPr>
            <a:spLocks noGrp="1"/>
          </p:cNvSpPr>
          <p:nvPr>
            <p:ph type="sldNum" sz="quarter" idx="10"/>
          </p:nvPr>
        </p:nvSpPr>
        <p:spPr/>
        <p:txBody>
          <a:bodyPr/>
          <a:lstStyle/>
          <a:p>
            <a:fld id="{7F00E79B-7A3D-4728-8EAA-1040FFB33322}" type="slidenum">
              <a:rPr lang="de-DE" smtClean="0"/>
              <a:t>3</a:t>
            </a:fld>
            <a:endParaRPr lang="fr-FR"/>
          </a:p>
        </p:txBody>
      </p:sp>
    </p:spTree>
    <p:extLst>
      <p:ext uri="{BB962C8B-B14F-4D97-AF65-F5344CB8AC3E}">
        <p14:creationId xmlns:p14="http://schemas.microsoft.com/office/powerpoint/2010/main" val="105244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a:t>
            </a:r>
          </a:p>
          <a:p>
            <a:pPr marL="171450" indent="-171450">
              <a:buFont typeface="Arial" panose="020B0604020202020204" pitchFamily="34" charset="0"/>
              <a:buChar char="•"/>
            </a:pPr>
            <a:r>
              <a:rPr lang="fr-FR" b="0" dirty="0"/>
              <a:t>Le personnel en formation professionnelle accomplit des tâches dans l’ensemble du système de formation professionnelle</a:t>
            </a:r>
          </a:p>
          <a:p>
            <a:endParaRPr lang="fr-FR" b="1" dirty="0"/>
          </a:p>
          <a:p>
            <a:r>
              <a:rPr lang="fr-FR" b="1" dirty="0"/>
              <a:t>Informations supplémentaires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Le personnel enseignant et de formation en entreprise et en école professionnelle joue un rôle très important.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En ce qui concerne les cadres/normes, l’État intervient particulièrement à travers les services fédéraux compétents : BIBB, KMK et les Länder.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b="0" baseline="0" dirty="0"/>
              <a:t>Par exemple pour « vérifier et certifier », il s’agit du personnel de formation en entreprise ainsi que des enseignants de l’école professionnelle qui sont bénévoles comme jurys d’examens.</a:t>
            </a:r>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fr-FR"/>
          </a:p>
        </p:txBody>
      </p:sp>
    </p:spTree>
    <p:extLst>
      <p:ext uri="{BB962C8B-B14F-4D97-AF65-F5344CB8AC3E}">
        <p14:creationId xmlns:p14="http://schemas.microsoft.com/office/powerpoint/2010/main" val="256270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450" y="4716463"/>
            <a:ext cx="5438775" cy="7232425"/>
          </a:xfrm>
        </p:spPr>
        <p:txBody>
          <a:bodyPr/>
          <a:lstStyle/>
          <a:p>
            <a:r>
              <a:rPr lang="fr-FR" b="1" dirty="0"/>
              <a:t>Messages</a:t>
            </a:r>
          </a:p>
          <a:p>
            <a:endParaRPr lang="fr-FR" b="1" dirty="0"/>
          </a:p>
          <a:p>
            <a:pPr marL="171450" indent="-171450">
              <a:buFontTx/>
              <a:buChar char="-"/>
            </a:pPr>
            <a:r>
              <a:rPr lang="fr-FR" b="0" dirty="0"/>
              <a:t>La formation professionnelle est réalisée par de nombreuses personnes sur les deux sites d’apprentissage.</a:t>
            </a:r>
          </a:p>
          <a:p>
            <a:pPr marL="171450" indent="-171450">
              <a:buFontTx/>
              <a:buChar char="-"/>
            </a:pPr>
            <a:r>
              <a:rPr lang="fr-FR" b="0" dirty="0"/>
              <a:t>La</a:t>
            </a:r>
            <a:r>
              <a:rPr lang="fr-FR" b="0" baseline="0" dirty="0"/>
              <a:t> présentation </a:t>
            </a:r>
            <a:r>
              <a:rPr lang="fr-FR" b="0" dirty="0"/>
              <a:t>reflète aussi la forte « culture de formation professionnelle » en Allemagne.</a:t>
            </a:r>
          </a:p>
          <a:p>
            <a:pPr marL="171450" indent="-171450">
              <a:buFontTx/>
              <a:buChar char="-"/>
            </a:pPr>
            <a:endParaRPr lang="fr-FR" b="0" dirty="0"/>
          </a:p>
          <a:p>
            <a:pPr marL="0" indent="0">
              <a:buFontTx/>
              <a:buNone/>
            </a:pPr>
            <a:r>
              <a:rPr lang="fr-FR" b="0" dirty="0"/>
              <a:t>Informations supplémentaires :</a:t>
            </a:r>
          </a:p>
          <a:p>
            <a:pPr marL="0" indent="0">
              <a:buFontTx/>
              <a:buNone/>
            </a:pPr>
            <a:endParaRPr lang="fr-FR" b="0" baseline="0" dirty="0"/>
          </a:p>
          <a:p>
            <a:pPr marL="171450" indent="-171450">
              <a:buFontTx/>
              <a:buChar char="-"/>
            </a:pPr>
            <a:r>
              <a:rPr lang="fr-FR" b="0" baseline="0" dirty="0"/>
              <a:t>Enregistrement du personnel en formation auprès de l’autorité compétente, en général la chambre.</a:t>
            </a:r>
          </a:p>
          <a:p>
            <a:pPr marL="171450" indent="-171450">
              <a:buFontTx/>
              <a:buChar char="-"/>
            </a:pPr>
            <a:r>
              <a:rPr lang="fr-FR" b="0" baseline="0" dirty="0"/>
              <a:t>le troisième lieu de formation de la formation interentreprises n’est pas représenté, mais joue néanmoins un rôle important.</a:t>
            </a:r>
          </a:p>
          <a:p>
            <a:pPr marL="171450" indent="-171450">
              <a:buFontTx/>
              <a:buChar char="-"/>
            </a:pPr>
            <a:r>
              <a:rPr lang="fr-FR" b="0" baseline="0" dirty="0"/>
              <a:t>Les professionnels qualifiés travaillent en entreprise et réalisent parallèlement des missions de formation.</a:t>
            </a:r>
          </a:p>
          <a:p>
            <a:pPr marL="171450" indent="-171450">
              <a:buFontTx/>
              <a:buChar char="-"/>
            </a:pPr>
            <a:r>
              <a:rPr lang="fr-FR" b="0" dirty="0"/>
              <a:t>Conseillers en formation dans les chambres : 1900 (2011)</a:t>
            </a:r>
          </a:p>
          <a:p>
            <a:pPr marL="171450" indent="-171450">
              <a:buFontTx/>
              <a:buChar char="-"/>
            </a:pPr>
            <a:r>
              <a:rPr lang="fr-FR" b="0" dirty="0"/>
              <a:t>Le</a:t>
            </a:r>
            <a:r>
              <a:rPr lang="fr-FR" b="0" baseline="0" dirty="0"/>
              <a:t> c</a:t>
            </a:r>
            <a:r>
              <a:rPr lang="fr-FR" b="0" dirty="0"/>
              <a:t>ertificat de formateurs (industrie, commerce, et autres) ainsi que le certificat de maîtrise (artisanat) sanctionnent l’aptitude à la formation en entreprise. Toutefois, le certificat de maîtrise comprend bien plus (formation continue qualifiante - création d’entreprises, etc.).</a:t>
            </a:r>
          </a:p>
          <a:p>
            <a:pPr marL="171450" indent="-171450">
              <a:buFontTx/>
              <a:buChar char="-"/>
            </a:pPr>
            <a:r>
              <a:rPr lang="fr-FR" b="0" dirty="0"/>
              <a:t>Le personnel de formation à temps plein prend officiellement en charge la mission de former dans l'entreprise.</a:t>
            </a:r>
          </a:p>
          <a:p>
            <a:pPr marL="171450" indent="-171450">
              <a:buFontTx/>
              <a:buChar char="-"/>
            </a:pPr>
            <a:r>
              <a:rPr lang="fr-FR" b="0" baseline="0" dirty="0"/>
              <a:t>Les « formateurs à temps plein » occupent des « postes à temps plein ». Cela veut dire que le nombre de formateurs est en réalité plus élevé. car les enseignants à temps partiel sont aussi comptabilisés (2 temps partiel = 1 temps plein). Le nombre fait référence aux « écoles professionnelles à temps partiel », ce qui ne contient pas les autres formes d’écoles professionnelles (p. ex. : les écoles professionnelles sans alternance).</a:t>
            </a:r>
          </a:p>
          <a:p>
            <a:pPr marL="171450" indent="-171450">
              <a:buFontTx/>
              <a:buChar char="-"/>
            </a:pPr>
            <a:r>
              <a:rPr lang="fr-FR" b="0" baseline="0" dirty="0"/>
              <a:t>La relation personnel de formation/apprenti varie considérablement en fonction de la taille de l’entreprise. Dans les grandes entreprises, la relation est plus large. </a:t>
            </a:r>
          </a:p>
          <a:p>
            <a:pPr marL="171450" indent="-171450">
              <a:buFontTx/>
              <a:buChar char="-"/>
            </a:pPr>
            <a:r>
              <a:rPr lang="fr-FR" b="0" baseline="0" dirty="0"/>
              <a:t>Les enseignants de la pratique professionnelle sont généralement qualifiés aussi pour la théorie spécialisée.</a:t>
            </a:r>
          </a:p>
          <a:p>
            <a:pPr marL="171450" indent="-171450">
              <a:buFontTx/>
              <a:buChar char="-"/>
            </a:pPr>
            <a:endParaRPr lang="fr-FR" b="0" baseline="0" dirty="0"/>
          </a:p>
          <a:p>
            <a:pPr marL="171450" indent="-171450">
              <a:buFontTx/>
              <a:buChar char="-"/>
            </a:pPr>
            <a:r>
              <a:rPr lang="fr-FR" b="0" baseline="0" dirty="0"/>
              <a:t>Sources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0" dirty="0"/>
              <a:t>https://datenreport.bibb.de/html/5782.htm</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0" dirty="0"/>
              <a:t>https://www.destatis.de/DE/Publikationen/Thematisch/BildungForschungKultur/BeruflicheBildung/BerufsbildungBlick0110019129004.pdf?__blob=publicationFile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b="0" dirty="0"/>
              <a:t>https://www.kmk.org/fileadmin/Dateien/pdf/Statistik/Dokumentationen/Dok_209_SKL_2014.pdf</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fr-FR"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fr-FR" b="0" dirty="0"/>
          </a:p>
          <a:p>
            <a:pPr marL="171450" indent="-171450">
              <a:buFontTx/>
              <a:buChar char="-"/>
            </a:pPr>
            <a:endParaRPr lang="fr-FR" b="0" baseline="0" dirty="0"/>
          </a:p>
          <a:p>
            <a:pPr marL="171450" indent="-171450">
              <a:buFontTx/>
              <a:buChar char="-"/>
            </a:pPr>
            <a:endParaRPr lang="fr-FR" b="0" dirty="0"/>
          </a:p>
        </p:txBody>
      </p:sp>
      <p:sp>
        <p:nvSpPr>
          <p:cNvPr id="4" name="Foliennummernplatzhalter 3"/>
          <p:cNvSpPr>
            <a:spLocks noGrp="1"/>
          </p:cNvSpPr>
          <p:nvPr>
            <p:ph type="sldNum" sz="quarter" idx="10"/>
          </p:nvPr>
        </p:nvSpPr>
        <p:spPr/>
        <p:txBody>
          <a:bodyPr/>
          <a:lstStyle/>
          <a:p>
            <a:fld id="{7F00E79B-7A3D-4728-8EAA-1040FFB33322}" type="slidenum">
              <a:rPr lang="de-DE" smtClean="0"/>
              <a:t>5</a:t>
            </a:fld>
            <a:endParaRPr lang="fr-FR"/>
          </a:p>
        </p:txBody>
      </p:sp>
    </p:spTree>
    <p:extLst>
      <p:ext uri="{BB962C8B-B14F-4D97-AF65-F5344CB8AC3E}">
        <p14:creationId xmlns:p14="http://schemas.microsoft.com/office/powerpoint/2010/main" val="2008793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Messages</a:t>
            </a:r>
          </a:p>
          <a:p>
            <a:endParaRPr lang="fr-FR" b="1" dirty="0"/>
          </a:p>
          <a:p>
            <a:pPr marL="171450" indent="-171450">
              <a:buFontTx/>
              <a:buChar char="-"/>
            </a:pPr>
            <a:r>
              <a:rPr lang="fr-FR" b="0" dirty="0"/>
              <a:t>La formation professionnelle est réalisée par de nombreuses personnes sur les deux sites d'apprentissage.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200" dirty="0">
                <a:solidFill>
                  <a:schemeClr val="accent6">
                    <a:lumMod val="75000"/>
                  </a:schemeClr>
                </a:solidFill>
                <a:latin typeface="Arial Narrow" panose="020B0606020202030204" pitchFamily="34" charset="0"/>
              </a:rPr>
              <a:t>La présentation met l’accent à partir d’ici</a:t>
            </a:r>
            <a:r>
              <a:rPr lang="fr-FR" dirty="0"/>
              <a:t> sur</a:t>
            </a:r>
            <a:r>
              <a:rPr lang="fr-FR" baseline="0" dirty="0"/>
              <a:t> le</a:t>
            </a:r>
            <a:r>
              <a:rPr lang="fr-FR" sz="1200" dirty="0">
                <a:solidFill>
                  <a:schemeClr val="accent6">
                    <a:lumMod val="75000"/>
                  </a:schemeClr>
                </a:solidFill>
                <a:latin typeface="Arial Narrow" panose="020B0606020202030204" pitchFamily="34" charset="0"/>
              </a:rPr>
              <a:t> personnel en formation agréé par l’État et les</a:t>
            </a:r>
            <a:r>
              <a:rPr lang="fr-FR" sz="1200" baseline="0" dirty="0">
                <a:solidFill>
                  <a:schemeClr val="accent6">
                    <a:lumMod val="75000"/>
                  </a:schemeClr>
                </a:solidFill>
                <a:latin typeface="Arial Narrow" panose="020B0606020202030204" pitchFamily="34" charset="0"/>
              </a:rPr>
              <a:t> </a:t>
            </a:r>
            <a:r>
              <a:rPr lang="fr-FR" sz="1200" dirty="0">
                <a:solidFill>
                  <a:schemeClr val="accent6">
                    <a:lumMod val="75000"/>
                  </a:schemeClr>
                </a:solidFill>
                <a:latin typeface="Arial Narrow" panose="020B0606020202030204" pitchFamily="34" charset="0"/>
              </a:rPr>
              <a:t>enseignants de la théorie spécialisée et de l’enseignement général.</a:t>
            </a:r>
          </a:p>
          <a:p>
            <a:pPr marL="171450" indent="-171450">
              <a:buFontTx/>
              <a:buChar char="-"/>
            </a:pPr>
            <a:endParaRPr lang="fr-FR" b="0" dirty="0"/>
          </a:p>
          <a:p>
            <a:pPr marL="171450" indent="-171450">
              <a:buFontTx/>
              <a:buChar char="-"/>
            </a:pPr>
            <a:endParaRPr lang="fr-FR" b="0" dirty="0"/>
          </a:p>
          <a:p>
            <a:pPr marL="0" indent="0">
              <a:buFontTx/>
              <a:buNone/>
            </a:pPr>
            <a:r>
              <a:rPr lang="fr-FR" b="1" dirty="0"/>
              <a:t>Informations supplémentaires</a:t>
            </a:r>
            <a:r>
              <a:rPr lang="fr-FR" dirty="0"/>
              <a:t> :</a:t>
            </a:r>
          </a:p>
          <a:p>
            <a:pPr marL="0" indent="0">
              <a:buFontTx/>
              <a:buNone/>
            </a:pPr>
            <a:endParaRPr lang="fr-FR" b="0" baseline="0" dirty="0"/>
          </a:p>
          <a:p>
            <a:pPr marL="171450" indent="-171450">
              <a:buFont typeface="Arial" panose="020B0604020202020204" pitchFamily="34" charset="0"/>
              <a:buChar char="•"/>
            </a:pPr>
            <a:r>
              <a:rPr lang="fr-FR" b="0" baseline="0" dirty="0"/>
              <a:t>Le « personnel de formation » comprend généralement </a:t>
            </a:r>
            <a:r>
              <a:rPr lang="fr-FR" dirty="0"/>
              <a:t>les enseignants formateurs, les formateurs certifiés et les maîtres d’apprentissage.</a:t>
            </a:r>
            <a:endParaRPr lang="fr-FR" dirty="0">
              <a:solidFill>
                <a:schemeClr val="tx1">
                  <a:lumMod val="65000"/>
                  <a:lumOff val="35000"/>
                </a:schemeClr>
              </a:solidFill>
            </a:endParaRPr>
          </a:p>
          <a:p>
            <a:pPr marL="171450" indent="-171450">
              <a:buFont typeface="Arial" panose="020B0604020202020204" pitchFamily="34" charset="0"/>
              <a:buChar char="•"/>
            </a:pPr>
            <a:r>
              <a:rPr lang="fr-FR" dirty="0">
                <a:solidFill>
                  <a:schemeClr val="tx1">
                    <a:lumMod val="65000"/>
                    <a:lumOff val="35000"/>
                  </a:schemeClr>
                </a:solidFill>
              </a:rPr>
              <a:t>Les « enseignants » comprennent  </a:t>
            </a:r>
            <a:r>
              <a:rPr lang="fr-FR" dirty="0"/>
              <a:t>les enseignants de la théorie spécialisée et de l’enseignement général, les enseignants de la pratique professionnelle.</a:t>
            </a:r>
          </a:p>
          <a:p>
            <a:pPr marL="171450" indent="-171450">
              <a:buFont typeface="Arial" panose="020B0604020202020204" pitchFamily="34" charset="0"/>
              <a:buChar char="•"/>
            </a:pPr>
            <a:r>
              <a:rPr lang="fr-FR" dirty="0">
                <a:solidFill>
                  <a:schemeClr val="tx1">
                    <a:lumMod val="65000"/>
                    <a:lumOff val="35000"/>
                  </a:schemeClr>
                </a:solidFill>
              </a:rPr>
              <a:t>Coordination des sites d’apprentissage : les lois, normes, institutions (chambres, etc.) permettent de coordonner les lieux de formation et la formation professionnelle en alternance.</a:t>
            </a:r>
          </a:p>
          <a:p>
            <a:pPr marL="171450" indent="-171450">
              <a:buFont typeface="Arial" panose="020B0604020202020204" pitchFamily="34" charset="0"/>
              <a:buChar char="•"/>
            </a:pPr>
            <a:r>
              <a:rPr lang="fr-FR" baseline="0" dirty="0">
                <a:solidFill>
                  <a:schemeClr val="tx1">
                    <a:lumMod val="65000"/>
                    <a:lumOff val="35000"/>
                  </a:schemeClr>
                </a:solidFill>
              </a:rPr>
              <a:t>Exemple de « comportements » : ponctualité, ordre sur le lieu de travail, etc.</a:t>
            </a:r>
            <a:r>
              <a:rPr dirty="0"/>
              <a:t/>
            </a:r>
            <a:br>
              <a:rPr dirty="0"/>
            </a:br>
            <a:r>
              <a:rPr lang="fr-FR" baseline="0" dirty="0">
                <a:solidFill>
                  <a:schemeClr val="tx1">
                    <a:lumMod val="65000"/>
                    <a:lumOff val="35000"/>
                  </a:schemeClr>
                </a:solidFill>
              </a:rPr>
              <a:t>Exemple de compétences personnelles : esprit d’équipe</a:t>
            </a:r>
          </a:p>
          <a:p>
            <a:pPr marL="171450" indent="-171450">
              <a:buFont typeface="Arial" panose="020B0604020202020204" pitchFamily="34" charset="0"/>
              <a:buChar char="•"/>
            </a:pPr>
            <a:r>
              <a:rPr lang="fr-FR" baseline="0" dirty="0">
                <a:solidFill>
                  <a:schemeClr val="tx1">
                    <a:lumMod val="65000"/>
                    <a:lumOff val="35000"/>
                  </a:schemeClr>
                </a:solidFill>
              </a:rPr>
              <a:t>Le personnel en formation et les enseignants jouent aussi un « rôle d’exemple ».</a:t>
            </a:r>
          </a:p>
          <a:p>
            <a:pPr marL="171450" indent="-171450">
              <a:buFont typeface="Arial" panose="020B0604020202020204" pitchFamily="34" charset="0"/>
              <a:buChar char="•"/>
            </a:pPr>
            <a:r>
              <a:rPr lang="fr-FR" baseline="0" dirty="0">
                <a:solidFill>
                  <a:schemeClr val="tx1">
                    <a:lumMod val="65000"/>
                    <a:lumOff val="35000"/>
                  </a:schemeClr>
                </a:solidFill>
              </a:rPr>
              <a:t>Définition de la compétence personnelle : aptitude sociale + autonomie (selon le CQA)</a:t>
            </a:r>
            <a:endParaRPr lang="fr-FR" dirty="0">
              <a:solidFill>
                <a:schemeClr val="tx1">
                  <a:lumMod val="65000"/>
                  <a:lumOff val="35000"/>
                </a:schemeClr>
              </a:solidFill>
            </a:endParaRPr>
          </a:p>
          <a:p>
            <a:pPr marL="0" indent="0">
              <a:buFontTx/>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fr-FR"/>
          </a:p>
        </p:txBody>
      </p:sp>
    </p:spTree>
    <p:extLst>
      <p:ext uri="{BB962C8B-B14F-4D97-AF65-F5344CB8AC3E}">
        <p14:creationId xmlns:p14="http://schemas.microsoft.com/office/powerpoint/2010/main" val="356787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450" y="4716463"/>
            <a:ext cx="5438775" cy="6584353"/>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a:t>Message : </a:t>
            </a:r>
          </a:p>
          <a:p>
            <a:pPr marL="0" marR="0" indent="0" algn="l" defTabSz="914400" rtl="0" eaLnBrk="1" fontAlgn="auto" latinLnBrk="0" hangingPunct="1">
              <a:lnSpc>
                <a:spcPct val="100000"/>
              </a:lnSpc>
              <a:spcBef>
                <a:spcPts val="0"/>
              </a:spcBef>
              <a:spcAft>
                <a:spcPts val="0"/>
              </a:spcAft>
              <a:buClrTx/>
              <a:buSzTx/>
              <a:buFontTx/>
              <a:buNone/>
              <a:tabLst/>
              <a:defRPr/>
            </a:pPr>
            <a:r>
              <a:rPr lang="fr-FR" b="0" dirty="0"/>
              <a:t>On obtient la qualification en parallèle et intégrée à un processus de travail (formation continue) et elle se concentre principalement sur les compétences pédagogiques.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a:t>Informations supplémentaires :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dirty="0"/>
              <a:t>L’aptitude à la formation (AEVO) s’obtient à l’issue d’un</a:t>
            </a:r>
            <a:r>
              <a:rPr lang="fr-FR" baseline="0" dirty="0"/>
              <a:t> examen agréé</a:t>
            </a:r>
            <a:r>
              <a:rPr lang="fr-FR" dirty="0"/>
              <a:t> par l‘État.</a:t>
            </a:r>
            <a:endParaRPr lang="fr-FR" b="0" dirty="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b="0" dirty="0"/>
              <a:t>L’une des nombreuses possibilités est le parcours décrit</a:t>
            </a:r>
            <a:r>
              <a:rPr lang="fr-FR" b="0" baseline="0" dirty="0"/>
              <a:t> plus haut</a:t>
            </a:r>
            <a:r>
              <a:rPr lang="fr-FR" b="0" dirty="0"/>
              <a:t>. Ce n’est pas une « ascension » automatique. Elle dépend majoritairement des conditions et des exigences de l’entreprise. Les qualifications jouent un rôle secondaire.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b="0" baseline="0" dirty="0"/>
              <a:t>Une activité de formation comme formateur en entreprise n’est généralement pas rémunérée à part par l’entreprise.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sz="1200" dirty="0">
                <a:solidFill>
                  <a:schemeClr val="tx1">
                    <a:lumMod val="65000"/>
                    <a:lumOff val="35000"/>
                  </a:schemeClr>
                </a:solidFill>
              </a:rPr>
              <a:t>Obtention de l’aptitude à la formation à l’issue d’un examen se basant sur des normes (AEVO/maître d’apprentissage)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fr-FR" dirty="0"/>
              <a:t>Outre l’AEVO, il existe des formations continues au niveau Bachelor ( pédagogues professionnels, pédagogues en apprentissage ou en formation continue).</a:t>
            </a:r>
            <a:endParaRPr lang="fr-FR" sz="120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a:p>
          <a:p>
            <a:r>
              <a:rPr lang="fr-FR" dirty="0"/>
              <a:t>Quels diplômes réglementés par la loi existe-t-il ?</a:t>
            </a:r>
          </a:p>
          <a:p>
            <a:pPr marL="171450" indent="-171450">
              <a:spcAft>
                <a:spcPts val="300"/>
              </a:spcAft>
              <a:buFont typeface="Arial" panose="020B0604020202020204" pitchFamily="34" charset="0"/>
              <a:buChar char="•"/>
            </a:pPr>
            <a:r>
              <a:rPr lang="fr-FR" b="0" dirty="0">
                <a:solidFill>
                  <a:schemeClr val="tx1">
                    <a:lumMod val="65000"/>
                    <a:lumOff val="35000"/>
                  </a:schemeClr>
                </a:solidFill>
              </a:rPr>
              <a:t>Formateur selon AEVO ou bien maître d’apprentissage </a:t>
            </a:r>
          </a:p>
          <a:p>
            <a:pPr marL="171450" indent="-171450">
              <a:spcAft>
                <a:spcPts val="300"/>
              </a:spcAft>
              <a:buFont typeface="Arial" panose="020B0604020202020204" pitchFamily="34" charset="0"/>
              <a:buChar char="•"/>
            </a:pPr>
            <a:r>
              <a:rPr lang="fr-FR" b="0" dirty="0">
                <a:solidFill>
                  <a:schemeClr val="tx1">
                    <a:lumMod val="65000"/>
                    <a:lumOff val="35000"/>
                  </a:schemeClr>
                </a:solidFill>
              </a:rPr>
              <a:t>Pédagogue en apprentissage ou en formation continue </a:t>
            </a:r>
          </a:p>
          <a:p>
            <a:pPr marL="171450" indent="-171450">
              <a:spcAft>
                <a:spcPts val="1200"/>
              </a:spcAft>
              <a:buFont typeface="Arial" panose="020B0604020202020204" pitchFamily="34" charset="0"/>
              <a:buChar char="•"/>
            </a:pPr>
            <a:r>
              <a:rPr lang="fr-FR" b="0" dirty="0">
                <a:solidFill>
                  <a:schemeClr val="tx1">
                    <a:lumMod val="65000"/>
                    <a:lumOff val="35000"/>
                  </a:schemeClr>
                </a:solidFill>
              </a:rPr>
              <a:t>Pédagogue professionnel</a:t>
            </a:r>
          </a:p>
          <a:p>
            <a:r>
              <a:rPr lang="fr-FR" dirty="0"/>
              <a:t>Pourquoi est-il important d’avoir un personnel de formation qualifié ?</a:t>
            </a:r>
          </a:p>
          <a:p>
            <a:pPr marL="171450" indent="-171450">
              <a:spcAft>
                <a:spcPts val="300"/>
              </a:spcAft>
              <a:buFont typeface="Arial" panose="020B0604020202020204" pitchFamily="34" charset="0"/>
              <a:buChar char="•"/>
            </a:pPr>
            <a:r>
              <a:rPr lang="fr-FR" dirty="0"/>
              <a:t>Les apprentis reçoivent une meilleure formation professionnelle et apprennent à mieux connaître le monde du travail</a:t>
            </a:r>
            <a:endParaRPr lang="fr-FR" b="0" dirty="0">
              <a:solidFill>
                <a:schemeClr val="tx1">
                  <a:lumMod val="65000"/>
                  <a:lumOff val="35000"/>
                </a:schemeClr>
              </a:solidFill>
            </a:endParaRPr>
          </a:p>
          <a:p>
            <a:pPr marL="171450" indent="-171450">
              <a:spcAft>
                <a:spcPts val="300"/>
              </a:spcAft>
              <a:buFont typeface="Arial" panose="020B0604020202020204" pitchFamily="34" charset="0"/>
              <a:buChar char="•"/>
            </a:pPr>
            <a:r>
              <a:rPr lang="fr-FR" dirty="0"/>
              <a:t>Les entreprises forment des spécialistes qui s’adaptent parfaitement</a:t>
            </a:r>
            <a:endParaRPr lang="fr-FR" b="0" dirty="0">
              <a:solidFill>
                <a:schemeClr val="tx1">
                  <a:lumMod val="65000"/>
                  <a:lumOff val="35000"/>
                </a:schemeClr>
              </a:solidFill>
            </a:endParaRPr>
          </a:p>
          <a:p>
            <a:pPr marL="171450" indent="-171450">
              <a:spcAft>
                <a:spcPts val="300"/>
              </a:spcAft>
              <a:buFont typeface="Arial" panose="020B0604020202020204" pitchFamily="34" charset="0"/>
              <a:buChar char="•"/>
            </a:pPr>
            <a:r>
              <a:rPr lang="fr-FR" dirty="0"/>
              <a:t>L'État influence la qualité de la formation en entreprise</a:t>
            </a:r>
            <a:endParaRPr lang="fr-FR" b="0" dirty="0">
              <a:solidFill>
                <a:schemeClr val="tx1">
                  <a:lumMod val="65000"/>
                  <a:lumOff val="35000"/>
                </a:schemeClr>
              </a:solidFill>
            </a:endParaRPr>
          </a:p>
          <a:p>
            <a:pPr marL="171450" indent="-171450">
              <a:spcAft>
                <a:spcPts val="1200"/>
              </a:spcAft>
              <a:buFont typeface="Arial" panose="020B0604020202020204" pitchFamily="34" charset="0"/>
              <a:buChar char="•"/>
            </a:pPr>
            <a:r>
              <a:rPr lang="fr-FR" dirty="0"/>
              <a:t>Le personnel en formation a plus de possibilités de carrière et un accès à l’enseignement supérieur</a:t>
            </a:r>
            <a:endParaRPr lang="fr-FR" b="0" dirty="0">
              <a:solidFill>
                <a:schemeClr val="tx1">
                  <a:lumMod val="65000"/>
                  <a:lumOff val="35000"/>
                </a:schemeClr>
              </a:solidFill>
            </a:endParaRPr>
          </a:p>
          <a:p>
            <a:r>
              <a:rPr lang="fr-FR" b="0" dirty="0">
                <a:solidFill>
                  <a:schemeClr val="tx1">
                    <a:lumMod val="65000"/>
                    <a:lumOff val="35000"/>
                  </a:schemeClr>
                </a:solidFill>
              </a:rPr>
              <a:t>Qui qualifie le personnel en formation ?</a:t>
            </a:r>
          </a:p>
          <a:p>
            <a:pPr marL="171450" indent="-171450">
              <a:spcAft>
                <a:spcPts val="300"/>
              </a:spcAft>
              <a:buFont typeface="Arial" panose="020B0604020202020204" pitchFamily="34" charset="0"/>
              <a:buChar char="•"/>
            </a:pPr>
            <a:r>
              <a:rPr lang="fr-FR" b="0" dirty="0">
                <a:solidFill>
                  <a:schemeClr val="tx1">
                    <a:lumMod val="65000"/>
                    <a:lumOff val="35000"/>
                  </a:schemeClr>
                </a:solidFill>
              </a:rPr>
              <a:t>Les entreprises font appel à des spécialistes dans la formation</a:t>
            </a:r>
          </a:p>
          <a:p>
            <a:pPr marL="171450" indent="-171450">
              <a:spcAft>
                <a:spcPts val="300"/>
              </a:spcAft>
              <a:buFont typeface="Arial" panose="020B0604020202020204" pitchFamily="34" charset="0"/>
              <a:buChar char="•"/>
            </a:pPr>
            <a:r>
              <a:rPr lang="fr-FR" b="0" dirty="0">
                <a:solidFill>
                  <a:schemeClr val="tx1">
                    <a:lumMod val="65000"/>
                    <a:lumOff val="35000"/>
                  </a:schemeClr>
                </a:solidFill>
              </a:rPr>
              <a:t>Les chambres donnent des cours en formation continue et contrôlent</a:t>
            </a:r>
          </a:p>
          <a:p>
            <a:pPr marL="171450" indent="-171450">
              <a:spcAft>
                <a:spcPts val="300"/>
              </a:spcAft>
              <a:buFont typeface="Arial" panose="020B0604020202020204" pitchFamily="34" charset="0"/>
              <a:buChar char="•"/>
            </a:pPr>
            <a:r>
              <a:rPr lang="fr-FR" b="0" dirty="0">
                <a:solidFill>
                  <a:schemeClr val="tx1">
                    <a:lumMod val="65000"/>
                    <a:lumOff val="35000"/>
                  </a:schemeClr>
                </a:solidFill>
              </a:rPr>
              <a:t>L’enseignement supérieur propose des qualifications en formation continue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dirty="0">
              <a:solidFill>
                <a:schemeClr val="tx1">
                  <a:lumMod val="65000"/>
                  <a:lumOff val="35000"/>
                </a:schemeClr>
              </a:solidFill>
            </a:endParaRPr>
          </a:p>
          <a:p>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7</a:t>
            </a:fld>
            <a:endParaRPr lang="fr-FR"/>
          </a:p>
        </p:txBody>
      </p:sp>
    </p:spTree>
    <p:extLst>
      <p:ext uri="{BB962C8B-B14F-4D97-AF65-F5344CB8AC3E}">
        <p14:creationId xmlns:p14="http://schemas.microsoft.com/office/powerpoint/2010/main" val="93757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FR" b="1" dirty="0"/>
              <a:t>Message</a:t>
            </a:r>
          </a:p>
          <a:p>
            <a:r>
              <a:rPr lang="fr-FR" b="0" baseline="0" dirty="0"/>
              <a:t>- les apprentis ont des missions techniques et pédagogiques en entreprise.</a:t>
            </a:r>
          </a:p>
          <a:p>
            <a:endParaRPr lang="fr-FR" b="0" baseline="0" dirty="0"/>
          </a:p>
          <a:p>
            <a:r>
              <a:rPr lang="fr-FR" b="1" baseline="0" dirty="0"/>
              <a:t>Informations supplémentaires :</a:t>
            </a:r>
          </a:p>
          <a:p>
            <a:pPr marL="171450" indent="-171450">
              <a:buFont typeface="Arial" panose="020B0604020202020204" pitchFamily="34" charset="0"/>
              <a:buChar char="•"/>
            </a:pPr>
            <a:r>
              <a:rPr lang="fr-FR" dirty="0"/>
              <a:t>Ici, l’accent est mis sur deux types classiques de personnel d’enseignement et de formation professionnelle, le formateur en entreprise et l’enseignant d’enseignement et de formation professionnelle.</a:t>
            </a:r>
            <a:endParaRPr lang="fr-FR" b="0" baseline="0" dirty="0"/>
          </a:p>
          <a:p>
            <a:pPr marL="171450" indent="-171450">
              <a:buFont typeface="Arial" panose="020B0604020202020204" pitchFamily="34" charset="0"/>
              <a:buChar char="•"/>
            </a:pPr>
            <a:r>
              <a:rPr lang="fr-FR" b="0" baseline="0" dirty="0"/>
              <a:t>L’entreprise joue un rôle important comme établissement de formation.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b="0"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0" baseline="0" dirty="0"/>
              <a:t>Informations : </a:t>
            </a:r>
          </a:p>
          <a:p>
            <a:pPr>
              <a:spcBef>
                <a:spcPts val="600"/>
              </a:spcBef>
              <a:spcAft>
                <a:spcPts val="600"/>
              </a:spcAft>
            </a:pPr>
            <a:endParaRPr lang="fr-FR" b="1" dirty="0">
              <a:solidFill>
                <a:schemeClr val="tx1">
                  <a:lumMod val="65000"/>
                  <a:lumOff val="35000"/>
                </a:schemeClr>
              </a:solidFill>
            </a:endParaRPr>
          </a:p>
          <a:p>
            <a:pPr>
              <a:spcBef>
                <a:spcPts val="600"/>
              </a:spcBef>
              <a:spcAft>
                <a:spcPts val="600"/>
              </a:spcAft>
            </a:pPr>
            <a:r>
              <a:rPr lang="fr-FR" b="1" dirty="0">
                <a:solidFill>
                  <a:schemeClr val="tx1">
                    <a:lumMod val="65000"/>
                    <a:lumOff val="35000"/>
                  </a:schemeClr>
                </a:solidFill>
              </a:rPr>
              <a:t>Que fait le personnel de formation (à temps partiel) ?</a:t>
            </a:r>
          </a:p>
          <a:p>
            <a:pPr marL="171450" indent="-171450">
              <a:spcBef>
                <a:spcPts val="300"/>
              </a:spcBef>
              <a:spcAft>
                <a:spcPts val="300"/>
              </a:spcAft>
              <a:buFont typeface="Arial" panose="020B0604020202020204" pitchFamily="34" charset="0"/>
              <a:buChar char="•"/>
            </a:pPr>
            <a:r>
              <a:rPr lang="fr-FR" dirty="0"/>
              <a:t>Il exerce son métier (activité principale).</a:t>
            </a:r>
          </a:p>
          <a:p>
            <a:pPr marL="171450" indent="-171450">
              <a:spcBef>
                <a:spcPts val="300"/>
              </a:spcBef>
              <a:spcAft>
                <a:spcPts val="300"/>
              </a:spcAft>
              <a:buFont typeface="Arial" panose="020B0604020202020204" pitchFamily="34" charset="0"/>
              <a:buChar char="•"/>
            </a:pPr>
            <a:r>
              <a:rPr lang="fr-FR" dirty="0"/>
              <a:t>Il transmet la pratique professionnelle et l’application de la théorie du métier.</a:t>
            </a:r>
            <a:endParaRPr lang="fr-FR" dirty="0">
              <a:solidFill>
                <a:schemeClr val="tx1">
                  <a:lumMod val="65000"/>
                  <a:lumOff val="35000"/>
                </a:schemeClr>
              </a:solidFill>
            </a:endParaRPr>
          </a:p>
          <a:p>
            <a:pPr marL="171450" indent="-171450">
              <a:spcBef>
                <a:spcPts val="300"/>
              </a:spcBef>
              <a:spcAft>
                <a:spcPts val="300"/>
              </a:spcAft>
              <a:buFont typeface="Arial" panose="020B0604020202020204" pitchFamily="34" charset="0"/>
              <a:buChar char="•"/>
            </a:pPr>
            <a:r>
              <a:rPr lang="fr-FR" dirty="0"/>
              <a:t>Il intègre les apprentis dans les processus de l’entreprise (socialisation).</a:t>
            </a:r>
          </a:p>
          <a:p>
            <a:pPr marL="171450" indent="-171450">
              <a:spcBef>
                <a:spcPts val="300"/>
              </a:spcBef>
              <a:spcAft>
                <a:spcPts val="300"/>
              </a:spcAft>
              <a:buFont typeface="Arial" panose="020B0604020202020204" pitchFamily="34" charset="0"/>
              <a:buChar char="•"/>
            </a:pPr>
            <a:r>
              <a:rPr lang="fr-FR" dirty="0"/>
              <a:t>Il planifie et perfectionne la formation.</a:t>
            </a:r>
            <a:endParaRPr lang="fr-FR" dirty="0">
              <a:solidFill>
                <a:schemeClr val="tx1">
                  <a:lumMod val="65000"/>
                  <a:lumOff val="35000"/>
                </a:schemeClr>
              </a:solidFill>
            </a:endParaRPr>
          </a:p>
          <a:p>
            <a:pPr marL="171450" indent="-171450">
              <a:spcBef>
                <a:spcPts val="300"/>
              </a:spcBef>
              <a:spcAft>
                <a:spcPts val="300"/>
              </a:spcAft>
              <a:buFont typeface="Arial" panose="020B0604020202020204" pitchFamily="34" charset="0"/>
              <a:buChar char="•"/>
            </a:pPr>
            <a:r>
              <a:rPr lang="fr-FR" dirty="0"/>
              <a:t>Il échange avec la direction de l’entreprise, les parents, les chambres, l’école professionnelle, l’agence pour l’emploi.</a:t>
            </a:r>
          </a:p>
          <a:p>
            <a:pPr>
              <a:spcBef>
                <a:spcPts val="600"/>
              </a:spcBef>
              <a:spcAft>
                <a:spcPts val="600"/>
              </a:spcAft>
            </a:pPr>
            <a:endParaRPr lang="fr-FR" dirty="0">
              <a:solidFill>
                <a:schemeClr val="tx1">
                  <a:lumMod val="65000"/>
                  <a:lumOff val="35000"/>
                </a:schemeClr>
              </a:solidFill>
            </a:endParaRPr>
          </a:p>
          <a:p>
            <a:pPr marL="0" indent="0">
              <a:buFont typeface="Arial" panose="020B0604020202020204" pitchFamily="34" charset="0"/>
              <a:buNone/>
            </a:pPr>
            <a:endParaRPr lang="fr-FR"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8</a:t>
            </a:fld>
            <a:endParaRPr lang="fr-FR"/>
          </a:p>
        </p:txBody>
      </p:sp>
    </p:spTree>
    <p:extLst>
      <p:ext uri="{BB962C8B-B14F-4D97-AF65-F5344CB8AC3E}">
        <p14:creationId xmlns:p14="http://schemas.microsoft.com/office/powerpoint/2010/main" val="195347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79450" y="4716463"/>
            <a:ext cx="5438775" cy="4568129"/>
          </a:xfrm>
        </p:spPr>
        <p:txBody>
          <a:bodyPr/>
          <a:lstStyle/>
          <a:p>
            <a:r>
              <a:rPr lang="fr-FR" b="1" dirty="0"/>
              <a:t>Message : </a:t>
            </a:r>
          </a:p>
          <a:p>
            <a:pPr marL="171450" indent="-171450">
              <a:spcBef>
                <a:spcPts val="600"/>
              </a:spcBef>
              <a:spcAft>
                <a:spcPts val="600"/>
              </a:spcAft>
              <a:buFont typeface="Arial" panose="020B0604020202020204" pitchFamily="34" charset="0"/>
              <a:buChar char="•"/>
            </a:pPr>
            <a:r>
              <a:rPr lang="fr-FR" b="0" dirty="0">
                <a:solidFill>
                  <a:schemeClr val="tx1">
                    <a:lumMod val="65000"/>
                    <a:lumOff val="35000"/>
                  </a:schemeClr>
                </a:solidFill>
              </a:rPr>
              <a:t>Les entreprises financent le personnel de formation lorsqu’elles veulent elles-mêmes former.</a:t>
            </a:r>
          </a:p>
          <a:p>
            <a:pPr marL="171450" indent="-171450">
              <a:spcBef>
                <a:spcPts val="600"/>
              </a:spcBef>
              <a:spcAft>
                <a:spcPts val="600"/>
              </a:spcAft>
              <a:buFont typeface="Arial" panose="020B0604020202020204" pitchFamily="34" charset="0"/>
              <a:buChar char="•"/>
            </a:pPr>
            <a:endParaRPr lang="fr-FR" b="0" baseline="0" dirty="0">
              <a:solidFill>
                <a:schemeClr val="tx1">
                  <a:lumMod val="65000"/>
                  <a:lumOff val="35000"/>
                </a:schemeClr>
              </a:solidFill>
            </a:endParaRPr>
          </a:p>
          <a:p>
            <a:pPr marL="0" indent="0">
              <a:spcBef>
                <a:spcPts val="600"/>
              </a:spcBef>
              <a:spcAft>
                <a:spcPts val="600"/>
              </a:spcAft>
              <a:buFont typeface="Arial" panose="020B0604020202020204" pitchFamily="34" charset="0"/>
              <a:buNone/>
            </a:pPr>
            <a:r>
              <a:rPr lang="fr-FR" b="1" baseline="0" dirty="0">
                <a:solidFill>
                  <a:schemeClr val="tx1">
                    <a:lumMod val="65000"/>
                    <a:lumOff val="35000"/>
                  </a:schemeClr>
                </a:solidFill>
              </a:rPr>
              <a:t>Informations supplémentaires :</a:t>
            </a:r>
          </a:p>
          <a:p>
            <a:pPr marL="0" indent="0">
              <a:spcBef>
                <a:spcPts val="600"/>
              </a:spcBef>
              <a:spcAft>
                <a:spcPts val="600"/>
              </a:spcAft>
              <a:buFont typeface="Arial" panose="020B0604020202020204" pitchFamily="34" charset="0"/>
              <a:buNone/>
            </a:pPr>
            <a:endParaRPr lang="fr-FR" b="0" baseline="0" dirty="0">
              <a:solidFill>
                <a:schemeClr val="tx1">
                  <a:lumMod val="65000"/>
                  <a:lumOff val="35000"/>
                </a:schemeClr>
              </a:solidFill>
            </a:endParaRPr>
          </a:p>
          <a:p>
            <a:pPr marL="171450" indent="-171450">
              <a:spcBef>
                <a:spcPts val="600"/>
              </a:spcBef>
              <a:spcAft>
                <a:spcPts val="600"/>
              </a:spcAft>
              <a:buFontTx/>
              <a:buChar char="-"/>
            </a:pPr>
            <a:r>
              <a:rPr lang="fr-FR" b="0" baseline="0" dirty="0">
                <a:solidFill>
                  <a:schemeClr val="tx1">
                    <a:lumMod val="65000"/>
                    <a:lumOff val="35000"/>
                  </a:schemeClr>
                </a:solidFill>
              </a:rPr>
              <a:t>L’État porte aussi un intérêt au personnel de formation, le soutient par le biais de normes, etc.</a:t>
            </a:r>
          </a:p>
          <a:p>
            <a:pPr marL="171450" indent="-171450">
              <a:spcBef>
                <a:spcPts val="600"/>
              </a:spcBef>
              <a:spcAft>
                <a:spcPts val="600"/>
              </a:spcAft>
              <a:buFontTx/>
              <a:buChar char="-"/>
            </a:pPr>
            <a:r>
              <a:rPr lang="fr-FR" dirty="0"/>
              <a:t>Pour pouvoir former en alternance, l’entreprise doit être agréée par la chambre</a:t>
            </a:r>
            <a:r>
              <a:rPr lang="fr-FR" baseline="0" dirty="0"/>
              <a:t> </a:t>
            </a:r>
            <a:r>
              <a:rPr lang="fr-FR" dirty="0"/>
              <a:t>comme « entreprise de formation ».</a:t>
            </a:r>
          </a:p>
          <a:p>
            <a:pPr marL="171450" indent="-171450">
              <a:spcBef>
                <a:spcPts val="600"/>
              </a:spcBef>
              <a:spcAft>
                <a:spcPts val="600"/>
              </a:spcAft>
              <a:buFontTx/>
              <a:buChar char="-"/>
            </a:pPr>
            <a:r>
              <a:rPr lang="fr-FR" dirty="0"/>
              <a:t>Les salariés qualifiés sont le facteur clé pour économiser les coûts de recrutement.</a:t>
            </a:r>
            <a:endParaRPr lang="fr-FR" sz="1200" b="0" baseline="0" dirty="0">
              <a:solidFill>
                <a:schemeClr val="tx1">
                  <a:lumMod val="65000"/>
                  <a:lumOff val="35000"/>
                </a:schemeClr>
              </a:solidFill>
            </a:endParaRPr>
          </a:p>
          <a:p>
            <a:pPr marL="171450" indent="-171450">
              <a:spcBef>
                <a:spcPts val="600"/>
              </a:spcBef>
              <a:spcAft>
                <a:spcPts val="600"/>
              </a:spcAft>
              <a:buFontTx/>
              <a:buChar char="-"/>
            </a:pPr>
            <a:r>
              <a:rPr lang="fr-FR" dirty="0"/>
              <a:t>L’entreprise se maintient à niveau grâce à la formation continue des salariés comme personnel de formation.</a:t>
            </a:r>
            <a:endParaRPr lang="fr-FR" sz="1200" b="0" baseline="0" dirty="0">
              <a:solidFill>
                <a:schemeClr val="tx1">
                  <a:lumMod val="65000"/>
                  <a:lumOff val="35000"/>
                </a:schemeClr>
              </a:solidFill>
            </a:endParaRPr>
          </a:p>
          <a:p>
            <a:pPr marL="171450" indent="-171450">
              <a:spcBef>
                <a:spcPts val="600"/>
              </a:spcBef>
              <a:spcAft>
                <a:spcPts val="600"/>
              </a:spcAft>
              <a:buFontTx/>
              <a:buChar char="-"/>
            </a:pPr>
            <a:r>
              <a:rPr lang="fr-FR" dirty="0"/>
              <a:t>l’activité de formateur n’entraine pas nécessairement des possibilités de promotion professionnelle en entreprise.</a:t>
            </a:r>
            <a:endParaRPr lang="fr-FR" sz="1200" b="0" baseline="0" dirty="0">
              <a:solidFill>
                <a:schemeClr val="tx1">
                  <a:lumMod val="65000"/>
                  <a:lumOff val="35000"/>
                </a:schemeClr>
              </a:solidFill>
            </a:endParaRPr>
          </a:p>
          <a:p>
            <a:pPr marL="171450" indent="-171450">
              <a:spcBef>
                <a:spcPts val="600"/>
              </a:spcBef>
              <a:spcAft>
                <a:spcPts val="600"/>
              </a:spcAft>
              <a:buFontTx/>
              <a:buChar char="-"/>
            </a:pPr>
            <a:endParaRPr lang="fr-FR" b="0" baseline="0" dirty="0">
              <a:solidFill>
                <a:schemeClr val="tx1">
                  <a:lumMod val="65000"/>
                  <a:lumOff val="35000"/>
                </a:schemeClr>
              </a:solidFill>
            </a:endParaRPr>
          </a:p>
          <a:p>
            <a:pPr marL="0" indent="0">
              <a:spcBef>
                <a:spcPts val="600"/>
              </a:spcBef>
              <a:spcAft>
                <a:spcPts val="600"/>
              </a:spcAft>
              <a:buFont typeface="Arial" panose="020B0604020202020204" pitchFamily="34" charset="0"/>
              <a:buNone/>
            </a:pPr>
            <a:endParaRPr lang="fr-FR" b="1" dirty="0">
              <a:solidFill>
                <a:schemeClr val="tx1">
                  <a:lumMod val="65000"/>
                  <a:lumOff val="35000"/>
                </a:schemeClr>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9</a:t>
            </a:fld>
            <a:endParaRPr lang="fr-FR"/>
          </a:p>
        </p:txBody>
      </p:sp>
    </p:spTree>
    <p:extLst>
      <p:ext uri="{BB962C8B-B14F-4D97-AF65-F5344CB8AC3E}">
        <p14:creationId xmlns:p14="http://schemas.microsoft.com/office/powerpoint/2010/main" val="37124227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5" name="Fußzeilenplatzhalter 4"/>
          <p:cNvSpPr>
            <a:spLocks noGrp="1"/>
          </p:cNvSpPr>
          <p:nvPr>
            <p:ph type="ftr" sz="quarter" idx="11"/>
          </p:nvPr>
        </p:nvSpPr>
        <p:spPr/>
        <p:txBody>
          <a:bodyPr/>
          <a:lstStyle/>
          <a:p>
            <a:r>
              <a:rPr lang="de-DE" dirty="0">
                <a:solidFill>
                  <a:schemeClr val="accent6">
                    <a:lumMod val="75000"/>
                  </a:schemeClr>
                </a:solidFill>
              </a:rPr>
              <a:t>VET in Germany</a:t>
            </a:r>
          </a:p>
          <a:p>
            <a:endParaRPr lang="de-DE" dirty="0"/>
          </a:p>
        </p:txBody>
      </p:sp>
      <p:pic>
        <p:nvPicPr>
          <p:cNvPr id="1026" name="Picture 2" descr="O:\Zentralstelle\05 Kommunikation\07 Corporate Design\Logo\BReg_Foerderzusatz\BReg_Web_Master_de_WBZ.png"/>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376" t="8376" r="8376" b="8376"/>
          <a:stretch/>
        </p:blipFill>
        <p:spPr bwMode="auto">
          <a:xfrm>
            <a:off x="233510" y="5661248"/>
            <a:ext cx="1317135" cy="1092258"/>
          </a:xfrm>
          <a:prstGeom prst="rect">
            <a:avLst/>
          </a:prstGeom>
          <a:noFill/>
          <a:extLst>
            <a:ext uri="{909E8E84-426E-40DD-AFC4-6F175D3DCCD1}">
              <a14:hiddenFill xmlns:a14="http://schemas.microsoft.com/office/drawing/2010/main">
                <a:solidFill>
                  <a:srgbClr val="FFFFFF"/>
                </a:solidFill>
              </a14:hiddenFill>
            </a:ext>
          </a:extLst>
        </p:spPr>
      </p:pic>
      <p:pic>
        <p:nvPicPr>
          <p:cNvPr id="7" name="Grafik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65278" y="6021288"/>
            <a:ext cx="1518956" cy="584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95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4169523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55592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r>
              <a:rPr lang="de-DE" dirty="0">
                <a:solidFill>
                  <a:schemeClr val="accent6">
                    <a:lumMod val="75000"/>
                  </a:schemeClr>
                </a:solidFill>
              </a:rPr>
              <a:t>VET in Germany</a:t>
            </a:r>
          </a:p>
          <a:p>
            <a:endParaRPr lang="de-DE"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02357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34478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547884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85025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84395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62896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175294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36611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439799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2.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22.png"/><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8.png"/><Relationship Id="rId7"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28.png"/><Relationship Id="rId4" Type="http://schemas.openxmlformats.org/officeDocument/2006/relationships/image" Target="../media/image27.png"/></Relationships>
</file>

<file path=ppt/slides/_rels/slide15.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6.png"/><Relationship Id="rId7"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37.png"/><Relationship Id="rId4" Type="http://schemas.openxmlformats.org/officeDocument/2006/relationships/image" Target="../media/image17.png"/><Relationship Id="rId9"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mailto:govet@govet.international" TargetMode="External"/><Relationship Id="rId3" Type="http://schemas.openxmlformats.org/officeDocument/2006/relationships/hyperlink" Target="http://www.govet.international/" TargetMode="External"/><Relationship Id="rId7" Type="http://schemas.openxmlformats.org/officeDocument/2006/relationships/hyperlink" Target="http://www.foraus.d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destatis.de/DE/Publikationen/Thematisch/BildungForschungKultur/BeruflicheBildung/BerufsbildungBlick0110019129004.pdf?__blob=publicationFile" TargetMode="External"/><Relationship Id="rId5" Type="http://schemas.openxmlformats.org/officeDocument/2006/relationships/hyperlink" Target="https://www.kmk.org/" TargetMode="External"/><Relationship Id="rId4" Type="http://schemas.openxmlformats.org/officeDocument/2006/relationships/hyperlink" Target="https://www.bibb.de/datenreport/de/datenreport2015.ph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3.png"/><Relationship Id="rId13" Type="http://schemas.openxmlformats.org/officeDocument/2006/relationships/image" Target="../media/image47.png"/><Relationship Id="rId3" Type="http://schemas.openxmlformats.org/officeDocument/2006/relationships/image" Target="../media/image39.png"/><Relationship Id="rId7" Type="http://schemas.openxmlformats.org/officeDocument/2006/relationships/image" Target="../media/image42.png"/><Relationship Id="rId12" Type="http://schemas.openxmlformats.org/officeDocument/2006/relationships/image" Target="../media/image46.png"/><Relationship Id="rId2" Type="http://schemas.openxmlformats.org/officeDocument/2006/relationships/notesSlide" Target="../notesSlides/notesSlide20.xml"/><Relationship Id="rId16" Type="http://schemas.openxmlformats.org/officeDocument/2006/relationships/image" Target="../media/image50.png"/><Relationship Id="rId1" Type="http://schemas.openxmlformats.org/officeDocument/2006/relationships/slideLayout" Target="../slideLayouts/slideLayout2.xml"/><Relationship Id="rId6" Type="http://schemas.openxmlformats.org/officeDocument/2006/relationships/image" Target="../media/image41.png"/><Relationship Id="rId11" Type="http://schemas.openxmlformats.org/officeDocument/2006/relationships/image" Target="../media/image45.png"/><Relationship Id="rId5" Type="http://schemas.openxmlformats.org/officeDocument/2006/relationships/image" Target="../media/image18.png"/><Relationship Id="rId15" Type="http://schemas.openxmlformats.org/officeDocument/2006/relationships/image" Target="../media/image49.png"/><Relationship Id="rId10" Type="http://schemas.openxmlformats.org/officeDocument/2006/relationships/image" Target="../media/image17.png"/><Relationship Id="rId4" Type="http://schemas.openxmlformats.org/officeDocument/2006/relationships/image" Target="../media/image40.png"/><Relationship Id="rId9" Type="http://schemas.openxmlformats.org/officeDocument/2006/relationships/image" Target="../media/image44.png"/><Relationship Id="rId14" Type="http://schemas.openxmlformats.org/officeDocument/2006/relationships/image" Target="../media/image48.png"/></Relationships>
</file>

<file path=ppt/slides/_rels/slide21.xml.rels><?xml version="1.0" encoding="UTF-8" standalone="yes"?>
<Relationships xmlns="http://schemas.openxmlformats.org/package/2006/relationships"><Relationship Id="rId3" Type="http://schemas.openxmlformats.org/officeDocument/2006/relationships/image" Target="../media/image51.jpeg"/><Relationship Id="rId7"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govet.international/" TargetMode="External"/><Relationship Id="rId4" Type="http://schemas.openxmlformats.org/officeDocument/2006/relationships/hyperlink" Target="mailto:govet@govet.internationa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9.png"/><Relationship Id="rId7"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20.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7.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895320"/>
            <a:ext cx="7772400" cy="1470025"/>
          </a:xfrm>
        </p:spPr>
        <p:txBody>
          <a:bodyPr/>
          <a:lstStyle/>
          <a:p>
            <a:pPr algn="ctr"/>
            <a:r>
              <a:rPr lang="fr-FR" sz="3200" b="1" noProof="0" dirty="0">
                <a:latin typeface="+mj-lt"/>
              </a:rPr>
              <a:t>Le </a:t>
            </a:r>
            <a:r>
              <a:rPr lang="fr-FR" sz="3200" b="1" noProof="0" dirty="0" smtClean="0">
                <a:latin typeface="+mj-lt"/>
              </a:rPr>
              <a:t>personnel</a:t>
            </a:r>
            <a:r>
              <a:rPr lang="pl-PL" sz="3200" b="1" noProof="0" dirty="0" smtClean="0">
                <a:latin typeface="+mj-lt"/>
              </a:rPr>
              <a:t> </a:t>
            </a:r>
            <a:r>
              <a:rPr lang="fr-FR" sz="3200" b="1" noProof="0" dirty="0">
                <a:latin typeface="+mj-lt"/>
              </a:rPr>
              <a:t>de la formation professionnelle</a:t>
            </a:r>
            <a:r>
              <a:rPr lang="fr-FR" sz="3200" dirty="0">
                <a:latin typeface="+mj-lt"/>
              </a:rPr>
              <a:t> en entreprise et en école professionnelle</a:t>
            </a:r>
            <a:r>
              <a:rPr dirty="0"/>
              <a:t/>
            </a:r>
            <a:br>
              <a:rPr dirty="0"/>
            </a:br>
            <a:r>
              <a:rPr lang="fr-FR" sz="3200" b="1" noProof="0" dirty="0">
                <a:solidFill>
                  <a:schemeClr val="accent6">
                    <a:lumMod val="75000"/>
                  </a:schemeClr>
                </a:solidFill>
                <a:latin typeface="+mj-lt"/>
              </a:rPr>
              <a:t>Le </a:t>
            </a:r>
            <a:r>
              <a:rPr lang="fr-FR" sz="3200" dirty="0">
                <a:solidFill>
                  <a:schemeClr val="accent6">
                    <a:lumMod val="75000"/>
                  </a:schemeClr>
                </a:solidFill>
                <a:latin typeface="+mj-lt"/>
              </a:rPr>
              <a:t>cœur de la formation professionnelle duale</a:t>
            </a:r>
            <a:r>
              <a:rPr sz="3200" dirty="0">
                <a:latin typeface="+mj-lt"/>
              </a:rPr>
              <a:t/>
            </a:r>
            <a:br>
              <a:rPr sz="3200" dirty="0">
                <a:latin typeface="+mj-lt"/>
              </a:rPr>
            </a:br>
            <a:endParaRPr lang="fr-FR" sz="3200" b="1" noProof="0" dirty="0">
              <a:solidFill>
                <a:schemeClr val="accent6">
                  <a:lumMod val="75000"/>
                </a:schemeClr>
              </a:solidFill>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5394" y="3589858"/>
            <a:ext cx="1213209" cy="1481456"/>
          </a:xfrm>
          <a:prstGeom prst="rect">
            <a:avLst/>
          </a:prstGeom>
        </p:spPr>
      </p:pic>
      <p:sp>
        <p:nvSpPr>
          <p:cNvPr id="4" name="Rechteck 3"/>
          <p:cNvSpPr/>
          <p:nvPr/>
        </p:nvSpPr>
        <p:spPr>
          <a:xfrm>
            <a:off x="107504" y="5661248"/>
            <a:ext cx="8928992"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8" name="Grafik 7"/>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
        <p:nvSpPr>
          <p:cNvPr id="6" name="Rechteck 3"/>
          <p:cNvSpPr/>
          <p:nvPr/>
        </p:nvSpPr>
        <p:spPr>
          <a:xfrm>
            <a:off x="2411760" y="5071314"/>
            <a:ext cx="4320480" cy="830997"/>
          </a:xfrm>
          <a:prstGeom prst="rect">
            <a:avLst/>
          </a:prstGeom>
          <a:noFill/>
        </p:spPr>
        <p:txBody>
          <a:bodyPr wrap="square">
            <a:spAutoFit/>
          </a:bodyPr>
          <a:lstStyle/>
          <a:p>
            <a:pPr algn="ctr"/>
            <a:r>
              <a:rPr lang="fr-FR" sz="2400" b="1" dirty="0">
                <a:solidFill>
                  <a:schemeClr val="accent6">
                    <a:lumMod val="75000"/>
                  </a:schemeClr>
                </a:solidFill>
                <a:latin typeface="Arial Narrow" panose="020B0606020202030204" pitchFamily="34" charset="0"/>
              </a:rPr>
              <a:t>Formation professionnelle</a:t>
            </a:r>
            <a:r>
              <a:rPr lang="fr-FR" dirty="0"/>
              <a:t> </a:t>
            </a:r>
          </a:p>
          <a:p>
            <a:pPr algn="ctr"/>
            <a:r>
              <a:rPr lang="fr-FR" sz="2400" b="1" dirty="0">
                <a:solidFill>
                  <a:schemeClr val="accent6">
                    <a:lumMod val="75000"/>
                  </a:schemeClr>
                </a:solidFill>
                <a:latin typeface="Arial Narrow" panose="020B0606020202030204" pitchFamily="34" charset="0"/>
              </a:rPr>
              <a:t>« made in Germany »</a:t>
            </a:r>
          </a:p>
        </p:txBody>
      </p:sp>
    </p:spTree>
    <p:extLst>
      <p:ext uri="{BB962C8B-B14F-4D97-AF65-F5344CB8AC3E}">
        <p14:creationId xmlns:p14="http://schemas.microsoft.com/office/powerpoint/2010/main" val="221976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III. L’apprentissage en </a:t>
            </a:r>
            <a:r>
              <a:rPr lang="fr-FR" dirty="0" smtClean="0">
                <a:solidFill>
                  <a:schemeClr val="accent6">
                    <a:lumMod val="75000"/>
                  </a:schemeClr>
                </a:solidFill>
                <a:latin typeface="Arial Narrow" panose="020B0606020202030204" pitchFamily="34" charset="0"/>
              </a:rPr>
              <a:t>entreprise – </a:t>
            </a:r>
            <a:r>
              <a:rPr lang="fr-FR" dirty="0">
                <a:solidFill>
                  <a:schemeClr val="accent6">
                    <a:lumMod val="75000"/>
                  </a:schemeClr>
                </a:solidFill>
                <a:latin typeface="Arial Narrow" panose="020B0606020202030204" pitchFamily="34" charset="0"/>
              </a:rPr>
              <a:t>Personnel de formation</a:t>
            </a:r>
            <a:endParaRPr lang="fr-FR" noProof="0" dirty="0">
              <a:latin typeface="Frutiger 57Cn" panose="020B0500000000000000" pitchFamily="34" charset="0"/>
            </a:endParaRPr>
          </a:p>
        </p:txBody>
      </p:sp>
      <p:sp>
        <p:nvSpPr>
          <p:cNvPr id="33" name="Rechteck 32"/>
          <p:cNvSpPr/>
          <p:nvPr/>
        </p:nvSpPr>
        <p:spPr>
          <a:xfrm>
            <a:off x="395652" y="1159043"/>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Avantages pour tous les participants</a:t>
            </a:r>
            <a:endParaRPr lang="fr-FR" sz="2000" dirty="0"/>
          </a:p>
        </p:txBody>
      </p:sp>
      <p:pic>
        <p:nvPicPr>
          <p:cNvPr id="11"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438" y="1795460"/>
            <a:ext cx="554170" cy="562284"/>
          </a:xfrm>
          <a:prstGeom prst="rect">
            <a:avLst/>
          </a:prstGeom>
        </p:spPr>
      </p:pic>
      <p:sp>
        <p:nvSpPr>
          <p:cNvPr id="51" name="Rectangle 50"/>
          <p:cNvSpPr/>
          <p:nvPr/>
        </p:nvSpPr>
        <p:spPr>
          <a:xfrm>
            <a:off x="-3451329" y="4379420"/>
            <a:ext cx="654713" cy="430887"/>
          </a:xfrm>
          <a:prstGeom prst="rect">
            <a:avLst/>
          </a:prstGeom>
        </p:spPr>
        <p:txBody>
          <a:bodyPr wrap="square">
            <a:spAutoFit/>
          </a:bodyPr>
          <a:lstStyle/>
          <a:p>
            <a:pPr>
              <a:spcBef>
                <a:spcPts val="300"/>
              </a:spcBef>
              <a:spcAft>
                <a:spcPts val="300"/>
              </a:spcAft>
            </a:pPr>
            <a:r>
              <a:rPr lang="fr-FR" sz="2200" b="1" dirty="0">
                <a:solidFill>
                  <a:schemeClr val="bg1"/>
                </a:solidFill>
              </a:rPr>
              <a:t>7</a:t>
            </a:r>
          </a:p>
        </p:txBody>
      </p:sp>
      <p:sp>
        <p:nvSpPr>
          <p:cNvPr id="34" name="Rechteck 33"/>
          <p:cNvSpPr/>
          <p:nvPr/>
        </p:nvSpPr>
        <p:spPr>
          <a:xfrm>
            <a:off x="1979712" y="1805329"/>
            <a:ext cx="7056784" cy="4924425"/>
          </a:xfrm>
          <a:prstGeom prst="rect">
            <a:avLst/>
          </a:prstGeom>
        </p:spPr>
        <p:txBody>
          <a:bodyPr wrap="square">
            <a:spAutoFit/>
          </a:bodyPr>
          <a:lstStyle/>
          <a:p>
            <a:pPr>
              <a:spcAft>
                <a:spcPts val="1200"/>
              </a:spcAft>
            </a:pPr>
            <a:r>
              <a:rPr lang="fr-FR" sz="1600" b="1" dirty="0">
                <a:solidFill>
                  <a:schemeClr val="tx1">
                    <a:lumMod val="65000"/>
                    <a:lumOff val="35000"/>
                  </a:schemeClr>
                </a:solidFill>
              </a:rPr>
              <a:t>Apprentis</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Ils reçoivent une formation professionnelle approfondie et apprennent à connaître le monde du travail.</a:t>
            </a:r>
          </a:p>
          <a:p>
            <a:pPr>
              <a:spcAft>
                <a:spcPts val="1200"/>
              </a:spcAft>
            </a:pPr>
            <a:r>
              <a:rPr lang="fr-FR" sz="1600" b="1" dirty="0" smtClean="0">
                <a:solidFill>
                  <a:schemeClr val="tx1">
                    <a:lumMod val="65000"/>
                    <a:lumOff val="35000"/>
                  </a:schemeClr>
                </a:solidFill>
              </a:rPr>
              <a:t>Professionnels/Personnel </a:t>
            </a:r>
            <a:r>
              <a:rPr lang="fr-FR" sz="1600" b="1" dirty="0">
                <a:solidFill>
                  <a:schemeClr val="tx1">
                    <a:lumMod val="65000"/>
                    <a:lumOff val="35000"/>
                  </a:schemeClr>
                </a:solidFill>
              </a:rPr>
              <a:t>de formation</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Meilleures opportunités de carrière</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Accès aux possibilités de formation continue (</a:t>
            </a:r>
            <a:r>
              <a:rPr lang="fr-FR" sz="1600" dirty="0" smtClean="0">
                <a:solidFill>
                  <a:schemeClr val="tx1">
                    <a:lumMod val="65000"/>
                    <a:lumOff val="35000"/>
                  </a:schemeClr>
                </a:solidFill>
              </a:rPr>
              <a:t>maîtres, </a:t>
            </a:r>
            <a:r>
              <a:rPr lang="fr-FR" sz="1600" dirty="0">
                <a:solidFill>
                  <a:schemeClr val="tx1">
                    <a:lumMod val="65000"/>
                    <a:lumOff val="35000"/>
                  </a:schemeClr>
                </a:solidFill>
              </a:rPr>
              <a:t>formation </a:t>
            </a:r>
            <a:r>
              <a:rPr lang="fr-FR" sz="1600" dirty="0" smtClean="0">
                <a:solidFill>
                  <a:schemeClr val="tx1">
                    <a:lumMod val="65000"/>
                    <a:lumOff val="35000"/>
                  </a:schemeClr>
                </a:solidFill>
              </a:rPr>
              <a:t>de </a:t>
            </a:r>
            <a:r>
              <a:rPr lang="fr-FR" sz="1600" dirty="0">
                <a:solidFill>
                  <a:schemeClr val="tx1">
                    <a:lumMod val="65000"/>
                    <a:lumOff val="35000"/>
                  </a:schemeClr>
                </a:solidFill>
              </a:rPr>
              <a:t>remise à niveau et qualifiante, enseignement supérieur)</a:t>
            </a:r>
          </a:p>
          <a:p>
            <a:pPr>
              <a:spcAft>
                <a:spcPts val="1200"/>
              </a:spcAft>
            </a:pPr>
            <a:r>
              <a:rPr lang="fr-FR" sz="1600" b="1" dirty="0">
                <a:solidFill>
                  <a:schemeClr val="tx1">
                    <a:lumMod val="65000"/>
                    <a:lumOff val="35000"/>
                  </a:schemeClr>
                </a:solidFill>
              </a:rPr>
              <a:t>Entreprises</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Elles gagnent et conservent des spécialistes qui s’adaptent bien à l’entreprise.</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Elles peuvent mieux jouer le rôle d’institution de formation dans le système de formation professionnelle duale. </a:t>
            </a:r>
          </a:p>
          <a:p>
            <a:pPr>
              <a:spcAft>
                <a:spcPts val="1200"/>
              </a:spcAft>
            </a:pPr>
            <a:r>
              <a:rPr lang="fr-FR" sz="1600" b="1" dirty="0">
                <a:solidFill>
                  <a:schemeClr val="tx1">
                    <a:lumMod val="65000"/>
                    <a:lumOff val="35000"/>
                  </a:schemeClr>
                </a:solidFill>
              </a:rPr>
              <a:t>État</a:t>
            </a:r>
          </a:p>
          <a:p>
            <a:pPr marL="266700" lvl="1" indent="-180975">
              <a:spcAft>
                <a:spcPts val="1200"/>
              </a:spcAft>
              <a:buFont typeface="Arial" panose="020B0604020202020204" pitchFamily="34" charset="0"/>
              <a:buChar char="•"/>
            </a:pPr>
            <a:r>
              <a:rPr lang="fr-FR" sz="1600" dirty="0">
                <a:solidFill>
                  <a:schemeClr val="tx1">
                    <a:lumMod val="65000"/>
                    <a:lumOff val="35000"/>
                  </a:schemeClr>
                </a:solidFill>
              </a:rPr>
              <a:t>La qualité et le rôle politique et social </a:t>
            </a:r>
            <a:r>
              <a:rPr lang="fr-FR" sz="1600" dirty="0" smtClean="0">
                <a:solidFill>
                  <a:schemeClr val="tx1">
                    <a:lumMod val="65000"/>
                    <a:lumOff val="35000"/>
                  </a:schemeClr>
                </a:solidFill>
              </a:rPr>
              <a:t>de la formation en entreprise </a:t>
            </a:r>
            <a:r>
              <a:rPr lang="fr-FR" sz="1600" dirty="0">
                <a:solidFill>
                  <a:schemeClr val="tx1">
                    <a:lumMod val="65000"/>
                    <a:lumOff val="35000"/>
                  </a:schemeClr>
                </a:solidFill>
              </a:rPr>
              <a:t>sont renforcés.</a:t>
            </a:r>
          </a:p>
        </p:txBody>
      </p:sp>
      <p:pic>
        <p:nvPicPr>
          <p:cNvPr id="37"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353717" y="2852936"/>
            <a:ext cx="410930" cy="996649"/>
          </a:xfrm>
          <a:prstGeom prst="rect">
            <a:avLst/>
          </a:prstGeom>
        </p:spPr>
      </p:pic>
      <p:pic>
        <p:nvPicPr>
          <p:cNvPr id="8"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1638" y="4190956"/>
            <a:ext cx="312272" cy="806114"/>
          </a:xfrm>
          <a:prstGeom prst="rect">
            <a:avLst/>
          </a:prstGeom>
        </p:spPr>
      </p:pic>
      <p:pic>
        <p:nvPicPr>
          <p:cNvPr id="9"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59607" y="5558693"/>
            <a:ext cx="547170" cy="606611"/>
          </a:xfrm>
          <a:prstGeom prst="rect">
            <a:avLst/>
          </a:prstGeom>
        </p:spPr>
      </p:pic>
      <p:pic>
        <p:nvPicPr>
          <p:cNvPr id="10"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187624" y="1795460"/>
            <a:ext cx="331140" cy="867523"/>
          </a:xfrm>
          <a:prstGeom prst="rect">
            <a:avLst/>
          </a:prstGeom>
        </p:spPr>
      </p:pic>
      <p:pic>
        <p:nvPicPr>
          <p:cNvPr id="12"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1533192" y="1811926"/>
            <a:ext cx="369778" cy="851059"/>
          </a:xfrm>
          <a:prstGeom prst="rect">
            <a:avLst/>
          </a:prstGeom>
        </p:spPr>
      </p:pic>
    </p:spTree>
    <p:extLst>
      <p:ext uri="{BB962C8B-B14F-4D97-AF65-F5344CB8AC3E}">
        <p14:creationId xmlns:p14="http://schemas.microsoft.com/office/powerpoint/2010/main" val="1922698240"/>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9144829" cy="436910"/>
          </a:xfrm>
        </p:spPr>
        <p:txBody>
          <a:bodyPr/>
          <a:lstStyle/>
          <a:p>
            <a:pPr marL="182563" indent="-182563">
              <a:lnSpc>
                <a:spcPts val="2000"/>
              </a:lnSpc>
            </a:pPr>
            <a:r>
              <a:rPr lang="fr-FR" dirty="0">
                <a:solidFill>
                  <a:schemeClr val="accent6">
                    <a:lumMod val="75000"/>
                  </a:schemeClr>
                </a:solidFill>
                <a:latin typeface="Arial Narrow" panose="020B0606020202030204" pitchFamily="34" charset="0"/>
              </a:rPr>
              <a:t>IV. L’apprentissage en école professionnelle</a:t>
            </a:r>
            <a:r>
              <a:rPr lang="fr-FR" dirty="0">
                <a:latin typeface="Arial Narrow" panose="020B0606020202030204" pitchFamily="34" charset="0"/>
              </a:rPr>
              <a:t> </a:t>
            </a:r>
            <a:r>
              <a:rPr lang="fr-FR" dirty="0">
                <a:solidFill>
                  <a:schemeClr val="accent6">
                    <a:lumMod val="75000"/>
                  </a:schemeClr>
                </a:solidFill>
                <a:latin typeface="Arial Narrow" panose="020B0606020202030204" pitchFamily="34" charset="0"/>
              </a:rPr>
              <a:t>– </a:t>
            </a:r>
            <a:br>
              <a:rPr lang="fr-FR" dirty="0">
                <a:solidFill>
                  <a:schemeClr val="accent6">
                    <a:lumMod val="75000"/>
                  </a:schemeClr>
                </a:solidFill>
                <a:latin typeface="Arial Narrow" panose="020B0606020202030204" pitchFamily="34" charset="0"/>
              </a:rPr>
            </a:br>
            <a:r>
              <a:rPr lang="fr-FR" dirty="0">
                <a:solidFill>
                  <a:schemeClr val="accent6">
                    <a:lumMod val="75000"/>
                  </a:schemeClr>
                </a:solidFill>
                <a:latin typeface="Arial Narrow" panose="020B0606020202030204" pitchFamily="34" charset="0"/>
              </a:rPr>
              <a:t>  </a:t>
            </a:r>
            <a:r>
              <a:rPr lang="de-DE" dirty="0">
                <a:solidFill>
                  <a:schemeClr val="accent6">
                    <a:lumMod val="75000"/>
                  </a:schemeClr>
                </a:solidFill>
                <a:latin typeface="Arial Narrow" panose="020B0606020202030204" pitchFamily="34" charset="0"/>
              </a:rPr>
              <a:t>Point de </a:t>
            </a:r>
            <a:r>
              <a:rPr lang="de-DE" dirty="0" err="1">
                <a:solidFill>
                  <a:schemeClr val="accent6">
                    <a:lumMod val="75000"/>
                  </a:schemeClr>
                </a:solidFill>
                <a:latin typeface="Arial Narrow" panose="020B0606020202030204" pitchFamily="34" charset="0"/>
              </a:rPr>
              <a:t>mire</a:t>
            </a:r>
            <a:r>
              <a:rPr lang="fr-FR" dirty="0">
                <a:solidFill>
                  <a:schemeClr val="accent6">
                    <a:lumMod val="75000"/>
                  </a:schemeClr>
                </a:solidFill>
                <a:latin typeface="Arial Narrow" panose="020B0606020202030204" pitchFamily="34" charset="0"/>
              </a:rPr>
              <a:t> : personnel enseignant</a:t>
            </a:r>
            <a:endParaRPr lang="fr-FR" noProof="0" dirty="0">
              <a:latin typeface="Arial Narrow" panose="020B0606020202030204" pitchFamily="34" charset="0"/>
            </a:endParaRPr>
          </a:p>
        </p:txBody>
      </p:sp>
      <p:sp>
        <p:nvSpPr>
          <p:cNvPr id="33" name="Rechteck 32"/>
          <p:cNvSpPr/>
          <p:nvPr/>
        </p:nvSpPr>
        <p:spPr>
          <a:xfrm>
            <a:off x="395652" y="1159043"/>
            <a:ext cx="8496828" cy="707886"/>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Comment devient-on enseignant en théorie spécialisée et en enseignement général : différentes possibilités</a:t>
            </a:r>
            <a:endParaRPr lang="fr-FR" sz="2000" dirty="0"/>
          </a:p>
        </p:txBody>
      </p:sp>
      <p:sp>
        <p:nvSpPr>
          <p:cNvPr id="46" name="Rectangle 45"/>
          <p:cNvSpPr/>
          <p:nvPr/>
        </p:nvSpPr>
        <p:spPr>
          <a:xfrm>
            <a:off x="1375989" y="2120057"/>
            <a:ext cx="654713" cy="430887"/>
          </a:xfrm>
          <a:prstGeom prst="rect">
            <a:avLst/>
          </a:prstGeom>
        </p:spPr>
        <p:txBody>
          <a:bodyPr wrap="square">
            <a:spAutoFit/>
          </a:bodyPr>
          <a:lstStyle/>
          <a:p>
            <a:pPr>
              <a:spcBef>
                <a:spcPts val="300"/>
              </a:spcBef>
              <a:spcAft>
                <a:spcPts val="300"/>
              </a:spcAft>
            </a:pPr>
            <a:r>
              <a:rPr lang="fr-FR" sz="2200" b="1" dirty="0">
                <a:solidFill>
                  <a:schemeClr val="bg1"/>
                </a:solidFill>
              </a:rPr>
              <a:t>1</a:t>
            </a:r>
          </a:p>
        </p:txBody>
      </p:sp>
      <p:sp>
        <p:nvSpPr>
          <p:cNvPr id="50" name="Rectangle 49"/>
          <p:cNvSpPr/>
          <p:nvPr/>
        </p:nvSpPr>
        <p:spPr>
          <a:xfrm>
            <a:off x="281735" y="3923942"/>
            <a:ext cx="654713" cy="430887"/>
          </a:xfrm>
          <a:prstGeom prst="rect">
            <a:avLst/>
          </a:prstGeom>
        </p:spPr>
        <p:txBody>
          <a:bodyPr wrap="square">
            <a:spAutoFit/>
          </a:bodyPr>
          <a:lstStyle/>
          <a:p>
            <a:pPr>
              <a:spcBef>
                <a:spcPts val="300"/>
              </a:spcBef>
              <a:spcAft>
                <a:spcPts val="300"/>
              </a:spcAft>
            </a:pPr>
            <a:r>
              <a:rPr lang="fr-FR" sz="2200" b="1" dirty="0">
                <a:solidFill>
                  <a:schemeClr val="bg1"/>
                </a:solidFill>
              </a:rPr>
              <a:t>4</a:t>
            </a:r>
          </a:p>
        </p:txBody>
      </p:sp>
      <p:pic>
        <p:nvPicPr>
          <p:cNvPr id="32" name="Picture 2" descr="C:\Users\Lassig\Desktop\Schoo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704" y="1908410"/>
            <a:ext cx="923488" cy="584486"/>
          </a:xfrm>
          <a:prstGeom prst="rect">
            <a:avLst/>
          </a:prstGeom>
          <a:noFill/>
          <a:extLst>
            <a:ext uri="{909E8E84-426E-40DD-AFC4-6F175D3DCCD1}">
              <a14:hiddenFill xmlns:a14="http://schemas.microsoft.com/office/drawing/2010/main">
                <a:solidFill>
                  <a:srgbClr val="FFFFFF"/>
                </a:solidFill>
              </a14:hiddenFill>
            </a:ext>
          </a:extLst>
        </p:spPr>
      </p:pic>
      <p:sp>
        <p:nvSpPr>
          <p:cNvPr id="34" name="Richtungspfeil 33"/>
          <p:cNvSpPr/>
          <p:nvPr/>
        </p:nvSpPr>
        <p:spPr>
          <a:xfrm>
            <a:off x="2052155" y="4313287"/>
            <a:ext cx="2733202" cy="1169551"/>
          </a:xfrm>
          <a:prstGeom prst="homePlate">
            <a:avLst>
              <a:gd name="adj" fmla="val 30039"/>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ichtungspfeil 37"/>
          <p:cNvSpPr/>
          <p:nvPr/>
        </p:nvSpPr>
        <p:spPr>
          <a:xfrm>
            <a:off x="517477" y="4623251"/>
            <a:ext cx="1507969" cy="808522"/>
          </a:xfrm>
          <a:prstGeom prst="homePlate">
            <a:avLst>
              <a:gd name="adj" fmla="val 3427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9"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96934" y="3906682"/>
            <a:ext cx="427976" cy="609930"/>
          </a:xfrm>
          <a:prstGeom prst="rect">
            <a:avLst/>
          </a:prstGeom>
        </p:spPr>
      </p:pic>
      <p:pic>
        <p:nvPicPr>
          <p:cNvPr id="40"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07310" y="3704729"/>
            <a:ext cx="377708" cy="869311"/>
          </a:xfrm>
          <a:prstGeom prst="rect">
            <a:avLst/>
          </a:prstGeom>
        </p:spPr>
      </p:pic>
      <p:sp>
        <p:nvSpPr>
          <p:cNvPr id="42" name="Rectangle 4"/>
          <p:cNvSpPr/>
          <p:nvPr/>
        </p:nvSpPr>
        <p:spPr>
          <a:xfrm>
            <a:off x="455042" y="4568246"/>
            <a:ext cx="2450741" cy="861774"/>
          </a:xfrm>
          <a:prstGeom prst="rect">
            <a:avLst/>
          </a:prstGeom>
        </p:spPr>
        <p:txBody>
          <a:bodyPr wrap="square">
            <a:spAutoFit/>
          </a:bodyPr>
          <a:lstStyle/>
          <a:p>
            <a:pPr>
              <a:spcBef>
                <a:spcPts val="300"/>
              </a:spcBef>
              <a:spcAft>
                <a:spcPts val="300"/>
              </a:spcAft>
            </a:pPr>
            <a:r>
              <a:rPr lang="fr-FR" sz="1600" b="1" dirty="0">
                <a:solidFill>
                  <a:schemeClr val="bg1"/>
                </a:solidFill>
              </a:rPr>
              <a:t>Admission</a:t>
            </a:r>
            <a:r>
              <a:rPr dirty="0"/>
              <a:t/>
            </a:r>
            <a:br>
              <a:rPr dirty="0"/>
            </a:br>
            <a:r>
              <a:rPr lang="fr-FR" sz="1600" b="1" dirty="0">
                <a:solidFill>
                  <a:schemeClr val="bg1"/>
                </a:solidFill>
              </a:rPr>
              <a:t>à l’enseignement supérieur</a:t>
            </a:r>
            <a:r>
              <a:rPr lang="fr-FR" dirty="0"/>
              <a:t> </a:t>
            </a:r>
            <a:endParaRPr lang="fr-FR" sz="1600" b="1" dirty="0">
              <a:solidFill>
                <a:schemeClr val="bg1"/>
              </a:solidFill>
            </a:endParaRPr>
          </a:p>
        </p:txBody>
      </p:sp>
      <p:sp>
        <p:nvSpPr>
          <p:cNvPr id="52" name="Richtungspfeil 51"/>
          <p:cNvSpPr/>
          <p:nvPr/>
        </p:nvSpPr>
        <p:spPr>
          <a:xfrm>
            <a:off x="7505912" y="3830277"/>
            <a:ext cx="1529990" cy="1677489"/>
          </a:xfrm>
          <a:prstGeom prst="homePlate">
            <a:avLst>
              <a:gd name="adj" fmla="val 1490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tangle 5"/>
          <p:cNvSpPr/>
          <p:nvPr/>
        </p:nvSpPr>
        <p:spPr>
          <a:xfrm>
            <a:off x="2087750" y="4365104"/>
            <a:ext cx="2560433" cy="1077218"/>
          </a:xfrm>
          <a:prstGeom prst="rect">
            <a:avLst/>
          </a:prstGeom>
        </p:spPr>
        <p:txBody>
          <a:bodyPr wrap="square">
            <a:spAutoFit/>
          </a:bodyPr>
          <a:lstStyle/>
          <a:p>
            <a:pPr>
              <a:spcBef>
                <a:spcPts val="300"/>
              </a:spcBef>
              <a:spcAft>
                <a:spcPts val="300"/>
              </a:spcAft>
            </a:pPr>
            <a:r>
              <a:rPr lang="fr-FR" sz="1600" b="1" dirty="0">
                <a:solidFill>
                  <a:schemeClr val="bg1"/>
                </a:solidFill>
              </a:rPr>
              <a:t>Études Bachelor + Master</a:t>
            </a:r>
            <a:r>
              <a:rPr dirty="0"/>
              <a:t/>
            </a:r>
            <a:br>
              <a:rPr dirty="0"/>
            </a:br>
            <a:r>
              <a:rPr lang="fr-FR" altLang="de-DE" sz="1600" dirty="0">
                <a:solidFill>
                  <a:schemeClr val="bg1"/>
                </a:solidFill>
              </a:rPr>
              <a:t>y compris phases pratiques à l’école professionnelle (env. 5 ans) </a:t>
            </a:r>
            <a:endParaRPr lang="fr-FR" sz="1600" dirty="0">
              <a:solidFill>
                <a:schemeClr val="bg1"/>
              </a:solidFill>
            </a:endParaRPr>
          </a:p>
        </p:txBody>
      </p:sp>
      <p:pic>
        <p:nvPicPr>
          <p:cNvPr id="57"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57380" y="3558450"/>
            <a:ext cx="427976" cy="609930"/>
          </a:xfrm>
          <a:prstGeom prst="rect">
            <a:avLst/>
          </a:prstGeom>
        </p:spPr>
      </p:pic>
      <p:sp>
        <p:nvSpPr>
          <p:cNvPr id="59" name="Rectangle 4"/>
          <p:cNvSpPr/>
          <p:nvPr/>
        </p:nvSpPr>
        <p:spPr>
          <a:xfrm>
            <a:off x="7467249" y="4356393"/>
            <a:ext cx="1568653" cy="584775"/>
          </a:xfrm>
          <a:prstGeom prst="rect">
            <a:avLst/>
          </a:prstGeom>
        </p:spPr>
        <p:txBody>
          <a:bodyPr wrap="square">
            <a:spAutoFit/>
          </a:bodyPr>
          <a:lstStyle/>
          <a:p>
            <a:pPr>
              <a:spcBef>
                <a:spcPts val="300"/>
              </a:spcBef>
              <a:spcAft>
                <a:spcPts val="300"/>
              </a:spcAft>
            </a:pPr>
            <a:r>
              <a:rPr lang="fr-FR" sz="1600" b="1" dirty="0">
                <a:solidFill>
                  <a:schemeClr val="bg1"/>
                </a:solidFill>
              </a:rPr>
              <a:t>Emploi à l’école professionnelle</a:t>
            </a:r>
          </a:p>
        </p:txBody>
      </p:sp>
      <p:sp>
        <p:nvSpPr>
          <p:cNvPr id="66" name="Rechteck 65"/>
          <p:cNvSpPr/>
          <p:nvPr/>
        </p:nvSpPr>
        <p:spPr>
          <a:xfrm>
            <a:off x="1202488" y="5703051"/>
            <a:ext cx="7762001" cy="1077218"/>
          </a:xfrm>
          <a:prstGeom prst="rect">
            <a:avLst/>
          </a:prstGeom>
        </p:spPr>
        <p:txBody>
          <a:bodyPr wrap="square">
            <a:spAutoFit/>
          </a:bodyPr>
          <a:lstStyle/>
          <a:p>
            <a:pPr marL="285750" indent="-285750">
              <a:buFont typeface="Arial" panose="020B0604020202020204" pitchFamily="34" charset="0"/>
              <a:buChar char="•"/>
            </a:pPr>
            <a:r>
              <a:rPr lang="fr-FR" sz="1600" dirty="0">
                <a:solidFill>
                  <a:schemeClr val="tx1">
                    <a:lumMod val="65000"/>
                    <a:lumOff val="35000"/>
                  </a:schemeClr>
                </a:solidFill>
              </a:rPr>
              <a:t>Le futur enseignant de l’école professionnelle acquiert à la fois la </a:t>
            </a:r>
            <a:r>
              <a:rPr lang="fr-FR" sz="1600" b="1" dirty="0">
                <a:solidFill>
                  <a:schemeClr val="tx1">
                    <a:lumMod val="65000"/>
                    <a:lumOff val="35000"/>
                  </a:schemeClr>
                </a:solidFill>
              </a:rPr>
              <a:t>théorie et la pratique pédagogique</a:t>
            </a:r>
            <a:r>
              <a:rPr lang="fr-FR" sz="1600" b="1" dirty="0" smtClean="0">
                <a:solidFill>
                  <a:schemeClr val="tx1">
                    <a:lumMod val="65000"/>
                    <a:lumOff val="35000"/>
                  </a:schemeClr>
                </a:solidFill>
              </a:rPr>
              <a:t> et </a:t>
            </a:r>
            <a:r>
              <a:rPr lang="fr-FR" sz="1600" b="1" dirty="0">
                <a:solidFill>
                  <a:schemeClr val="tx1">
                    <a:lumMod val="65000"/>
                    <a:lumOff val="35000"/>
                  </a:schemeClr>
                </a:solidFill>
              </a:rPr>
              <a:t>une spécialisation professionnelle et générale.</a:t>
            </a:r>
          </a:p>
          <a:p>
            <a:pPr marL="285750" indent="-285750">
              <a:buFont typeface="Arial" panose="020B0604020202020204" pitchFamily="34" charset="0"/>
              <a:buChar char="•"/>
            </a:pPr>
            <a:r>
              <a:rPr lang="fr-FR" sz="1600" b="1" dirty="0">
                <a:solidFill>
                  <a:schemeClr val="tx1">
                    <a:lumMod val="65000"/>
                    <a:lumOff val="35000"/>
                  </a:schemeClr>
                </a:solidFill>
              </a:rPr>
              <a:t>Diplôme de Master </a:t>
            </a:r>
            <a:r>
              <a:rPr lang="fr-FR" sz="1600" dirty="0">
                <a:solidFill>
                  <a:schemeClr val="tx1">
                    <a:lumMod val="65000"/>
                    <a:lumOff val="35000"/>
                  </a:schemeClr>
                </a:solidFill>
              </a:rPr>
              <a:t>nécessaire pour enseigner à l’école professionnelle</a:t>
            </a:r>
          </a:p>
          <a:p>
            <a:pPr marL="285750" indent="-285750">
              <a:buFont typeface="Arial" panose="020B0604020202020204" pitchFamily="34" charset="0"/>
              <a:buChar char="•"/>
            </a:pPr>
            <a:r>
              <a:rPr lang="fr-FR" sz="1600" b="1" dirty="0">
                <a:solidFill>
                  <a:schemeClr val="tx1">
                    <a:lumMod val="65000"/>
                    <a:lumOff val="35000"/>
                  </a:schemeClr>
                </a:solidFill>
              </a:rPr>
              <a:t>L'État investit fortement </a:t>
            </a:r>
            <a:r>
              <a:rPr lang="fr-FR" sz="1600" dirty="0">
                <a:solidFill>
                  <a:schemeClr val="tx1">
                    <a:lumMod val="65000"/>
                    <a:lumOff val="35000"/>
                  </a:schemeClr>
                </a:solidFill>
              </a:rPr>
              <a:t>dans la qualification des enseignants de l’école professionnelle.</a:t>
            </a:r>
          </a:p>
        </p:txBody>
      </p:sp>
      <p:sp>
        <p:nvSpPr>
          <p:cNvPr id="67" name="Right Arrow 84"/>
          <p:cNvSpPr/>
          <p:nvPr/>
        </p:nvSpPr>
        <p:spPr>
          <a:xfrm>
            <a:off x="535831" y="5706193"/>
            <a:ext cx="616055"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Cloud 27"/>
          <p:cNvSpPr/>
          <p:nvPr/>
        </p:nvSpPr>
        <p:spPr>
          <a:xfrm>
            <a:off x="156361" y="2658677"/>
            <a:ext cx="1560173" cy="82556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tangle 43"/>
          <p:cNvSpPr/>
          <p:nvPr/>
        </p:nvSpPr>
        <p:spPr>
          <a:xfrm>
            <a:off x="395652" y="2795672"/>
            <a:ext cx="1530746" cy="523220"/>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 passe</a:t>
            </a:r>
            <a:r>
              <a:rPr dirty="0"/>
              <a:t/>
            </a:r>
            <a:br>
              <a:rPr dirty="0"/>
            </a:br>
            <a:r>
              <a:rPr lang="fr-FR" sz="1400" dirty="0">
                <a:solidFill>
                  <a:schemeClr val="tx1">
                    <a:lumMod val="65000"/>
                    <a:lumOff val="35000"/>
                  </a:schemeClr>
                </a:solidFill>
              </a:rPr>
              <a:t>mon bac.</a:t>
            </a:r>
          </a:p>
        </p:txBody>
      </p:sp>
      <p:pic>
        <p:nvPicPr>
          <p:cNvPr id="35"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32476" y="3487707"/>
            <a:ext cx="427976" cy="609930"/>
          </a:xfrm>
          <a:prstGeom prst="rect">
            <a:avLst/>
          </a:prstGeom>
        </p:spPr>
      </p:pic>
      <p:pic>
        <p:nvPicPr>
          <p:cNvPr id="36"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19475" y="2865167"/>
            <a:ext cx="603645" cy="901395"/>
          </a:xfrm>
          <a:prstGeom prst="rect">
            <a:avLst/>
          </a:prstGeom>
        </p:spPr>
      </p:pic>
      <p:sp>
        <p:nvSpPr>
          <p:cNvPr id="37" name="Oval 36"/>
          <p:cNvSpPr/>
          <p:nvPr/>
        </p:nvSpPr>
        <p:spPr>
          <a:xfrm>
            <a:off x="985018" y="3704729"/>
            <a:ext cx="242303" cy="10212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Oval 40"/>
          <p:cNvSpPr/>
          <p:nvPr/>
        </p:nvSpPr>
        <p:spPr>
          <a:xfrm>
            <a:off x="2968631" y="3381269"/>
            <a:ext cx="242303" cy="9358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Cloud 27"/>
          <p:cNvSpPr/>
          <p:nvPr/>
        </p:nvSpPr>
        <p:spPr>
          <a:xfrm>
            <a:off x="1614278" y="1730667"/>
            <a:ext cx="2652296" cy="1635807"/>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tangle 43"/>
          <p:cNvSpPr/>
          <p:nvPr/>
        </p:nvSpPr>
        <p:spPr>
          <a:xfrm>
            <a:off x="1449868" y="1690366"/>
            <a:ext cx="3393344" cy="1770841"/>
          </a:xfrm>
          <a:prstGeom prst="ellipse">
            <a:avLst/>
          </a:prstGeom>
        </p:spPr>
        <p:txBody>
          <a:bodyPr wrap="square">
            <a:spAutoFit/>
          </a:bodyPr>
          <a:lstStyle/>
          <a:p>
            <a:pPr>
              <a:lnSpc>
                <a:spcPts val="1500"/>
              </a:lnSpc>
              <a:spcBef>
                <a:spcPts val="300"/>
              </a:spcBef>
              <a:spcAft>
                <a:spcPts val="300"/>
              </a:spcAft>
            </a:pPr>
            <a:r>
              <a:rPr lang="fr-FR" sz="1400" dirty="0">
                <a:solidFill>
                  <a:schemeClr val="tx1">
                    <a:lumMod val="65000"/>
                    <a:lumOff val="35000"/>
                  </a:schemeClr>
                </a:solidFill>
              </a:rPr>
              <a:t>J’étudie la pédagogie de la formation professionnelle à l’université. En outre, je me spécialise par exemple en mécanique automobile</a:t>
            </a:r>
            <a:r>
              <a:rPr dirty="0"/>
              <a:t/>
            </a:r>
            <a:br>
              <a:rPr dirty="0"/>
            </a:br>
            <a:r>
              <a:rPr lang="fr-FR" sz="1400" dirty="0">
                <a:solidFill>
                  <a:schemeClr val="tx1">
                    <a:lumMod val="65000"/>
                    <a:lumOff val="35000"/>
                  </a:schemeClr>
                </a:solidFill>
              </a:rPr>
              <a:t>et en histoire</a:t>
            </a:r>
            <a:r>
              <a:rPr lang="fr-FR" dirty="0"/>
              <a:t>.</a:t>
            </a:r>
            <a:r>
              <a:rPr lang="fr-FR" sz="1400" dirty="0">
                <a:solidFill>
                  <a:schemeClr val="tx1">
                    <a:lumMod val="65000"/>
                    <a:lumOff val="35000"/>
                  </a:schemeClr>
                </a:solidFill>
              </a:rPr>
              <a:t> </a:t>
            </a:r>
          </a:p>
        </p:txBody>
      </p:sp>
      <p:sp>
        <p:nvSpPr>
          <p:cNvPr id="47" name="Rectangle 46"/>
          <p:cNvSpPr/>
          <p:nvPr/>
        </p:nvSpPr>
        <p:spPr>
          <a:xfrm>
            <a:off x="1626912" y="2337144"/>
            <a:ext cx="654713" cy="476071"/>
          </a:xfrm>
          <a:prstGeom prst="ellipse">
            <a:avLst/>
          </a:prstGeom>
        </p:spPr>
        <p:txBody>
          <a:bodyPr wrap="square">
            <a:spAutoFit/>
          </a:bodyPr>
          <a:lstStyle/>
          <a:p>
            <a:pPr>
              <a:spcBef>
                <a:spcPts val="300"/>
              </a:spcBef>
              <a:spcAft>
                <a:spcPts val="300"/>
              </a:spcAft>
            </a:pPr>
            <a:r>
              <a:rPr lang="fr-FR" sz="1600" b="1" dirty="0">
                <a:solidFill>
                  <a:schemeClr val="bg1"/>
                </a:solidFill>
              </a:rPr>
              <a:t>2</a:t>
            </a:r>
          </a:p>
        </p:txBody>
      </p:sp>
      <p:sp>
        <p:nvSpPr>
          <p:cNvPr id="48" name="Rectangle 47"/>
          <p:cNvSpPr/>
          <p:nvPr/>
        </p:nvSpPr>
        <p:spPr>
          <a:xfrm>
            <a:off x="147347" y="2887446"/>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1</a:t>
            </a:r>
          </a:p>
        </p:txBody>
      </p:sp>
      <p:sp>
        <p:nvSpPr>
          <p:cNvPr id="62" name="Cloud 27"/>
          <p:cNvSpPr/>
          <p:nvPr/>
        </p:nvSpPr>
        <p:spPr>
          <a:xfrm>
            <a:off x="4154614" y="1499504"/>
            <a:ext cx="2777862" cy="1615983"/>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Rectangle 43"/>
          <p:cNvSpPr/>
          <p:nvPr/>
        </p:nvSpPr>
        <p:spPr>
          <a:xfrm>
            <a:off x="4175896" y="1340768"/>
            <a:ext cx="3284708" cy="1897072"/>
          </a:xfrm>
          <a:prstGeom prst="ellipse">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Après les études,</a:t>
            </a:r>
            <a:r>
              <a:rPr dirty="0"/>
              <a:t/>
            </a:r>
            <a:br>
              <a:rPr dirty="0"/>
            </a:br>
            <a:r>
              <a:rPr lang="fr-FR" sz="1400" dirty="0">
                <a:solidFill>
                  <a:schemeClr val="tx1">
                    <a:lumMod val="65000"/>
                    <a:lumOff val="35000"/>
                  </a:schemeClr>
                </a:solidFill>
              </a:rPr>
              <a:t>j’acquiers la pratique d’enseignement dans une école professionnelle et la théorie pédagogique requise à travers la formation continue</a:t>
            </a:r>
            <a:r>
              <a:rPr lang="fr-FR" sz="1400" dirty="0" smtClean="0">
                <a:solidFill>
                  <a:schemeClr val="tx1">
                    <a:lumMod val="65000"/>
                    <a:lumOff val="35000"/>
                  </a:schemeClr>
                </a:solidFill>
              </a:rPr>
              <a:t>.</a:t>
            </a:r>
            <a:endParaRPr lang="fr-FR" sz="1400" dirty="0">
              <a:solidFill>
                <a:schemeClr val="tx1">
                  <a:lumMod val="65000"/>
                  <a:lumOff val="35000"/>
                </a:schemeClr>
              </a:solidFill>
            </a:endParaRPr>
          </a:p>
        </p:txBody>
      </p:sp>
      <p:sp>
        <p:nvSpPr>
          <p:cNvPr id="43" name="Oval 42"/>
          <p:cNvSpPr/>
          <p:nvPr/>
        </p:nvSpPr>
        <p:spPr>
          <a:xfrm>
            <a:off x="5796136" y="3191402"/>
            <a:ext cx="242303" cy="9358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tangle 48"/>
          <p:cNvSpPr/>
          <p:nvPr/>
        </p:nvSpPr>
        <p:spPr>
          <a:xfrm>
            <a:off x="4283968" y="2016825"/>
            <a:ext cx="654713" cy="476071"/>
          </a:xfrm>
          <a:prstGeom prst="ellipse">
            <a:avLst/>
          </a:prstGeom>
        </p:spPr>
        <p:txBody>
          <a:bodyPr wrap="square">
            <a:spAutoFit/>
          </a:bodyPr>
          <a:lstStyle/>
          <a:p>
            <a:pPr>
              <a:spcBef>
                <a:spcPts val="300"/>
              </a:spcBef>
              <a:spcAft>
                <a:spcPts val="300"/>
              </a:spcAft>
            </a:pPr>
            <a:r>
              <a:rPr lang="fr-FR" sz="1600" b="1" dirty="0">
                <a:solidFill>
                  <a:schemeClr val="bg1"/>
                </a:solidFill>
              </a:rPr>
              <a:t>3</a:t>
            </a:r>
          </a:p>
        </p:txBody>
      </p:sp>
      <p:sp>
        <p:nvSpPr>
          <p:cNvPr id="45" name="Richtungspfeil 44"/>
          <p:cNvSpPr/>
          <p:nvPr/>
        </p:nvSpPr>
        <p:spPr>
          <a:xfrm>
            <a:off x="4949421" y="4207137"/>
            <a:ext cx="2479213" cy="1310095"/>
          </a:xfrm>
          <a:prstGeom prst="homePlate">
            <a:avLst>
              <a:gd name="adj" fmla="val 112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tangle 5"/>
          <p:cNvSpPr/>
          <p:nvPr/>
        </p:nvSpPr>
        <p:spPr>
          <a:xfrm>
            <a:off x="4921045" y="4202547"/>
            <a:ext cx="2618248" cy="675441"/>
          </a:xfrm>
          <a:prstGeom prst="rect">
            <a:avLst/>
          </a:prstGeom>
        </p:spPr>
        <p:txBody>
          <a:bodyPr wrap="square">
            <a:spAutoFit/>
          </a:bodyPr>
          <a:lstStyle/>
          <a:p>
            <a:pPr>
              <a:lnSpc>
                <a:spcPts val="1500"/>
              </a:lnSpc>
              <a:spcBef>
                <a:spcPts val="300"/>
              </a:spcBef>
              <a:spcAft>
                <a:spcPts val="300"/>
              </a:spcAft>
            </a:pPr>
            <a:r>
              <a:rPr lang="fr-FR" sz="1600" b="1" dirty="0">
                <a:solidFill>
                  <a:schemeClr val="bg1"/>
                </a:solidFill>
              </a:rPr>
              <a:t>Phase pratique </a:t>
            </a:r>
            <a:r>
              <a:rPr lang="fr-FR" sz="1600" dirty="0">
                <a:solidFill>
                  <a:schemeClr val="bg1"/>
                </a:solidFill>
              </a:rPr>
              <a:t>(stage)</a:t>
            </a:r>
            <a:r>
              <a:rPr dirty="0"/>
              <a:t/>
            </a:r>
            <a:br>
              <a:rPr dirty="0"/>
            </a:br>
            <a:r>
              <a:rPr lang="fr-FR" sz="1600" dirty="0">
                <a:solidFill>
                  <a:schemeClr val="bg1"/>
                </a:solidFill>
              </a:rPr>
              <a:t>École professionnelle </a:t>
            </a:r>
            <a:br>
              <a:rPr lang="fr-FR" sz="1600" dirty="0">
                <a:solidFill>
                  <a:schemeClr val="bg1"/>
                </a:solidFill>
              </a:rPr>
            </a:br>
            <a:r>
              <a:rPr lang="fr-FR" sz="1600" dirty="0">
                <a:solidFill>
                  <a:schemeClr val="bg1"/>
                </a:solidFill>
              </a:rPr>
              <a:t>(1-2 ans)</a:t>
            </a:r>
          </a:p>
        </p:txBody>
      </p:sp>
      <p:sp>
        <p:nvSpPr>
          <p:cNvPr id="44" name="Richtungspfeil 37"/>
          <p:cNvSpPr/>
          <p:nvPr/>
        </p:nvSpPr>
        <p:spPr>
          <a:xfrm>
            <a:off x="5024389" y="4869160"/>
            <a:ext cx="2222131" cy="588922"/>
          </a:xfrm>
          <a:prstGeom prst="homePlate">
            <a:avLst>
              <a:gd name="adj" fmla="val 34278"/>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4995116" y="4883789"/>
            <a:ext cx="2241180" cy="633443"/>
          </a:xfrm>
          <a:prstGeom prst="rect">
            <a:avLst/>
          </a:prstGeom>
        </p:spPr>
        <p:txBody>
          <a:bodyPr wrap="square">
            <a:spAutoFit/>
          </a:bodyPr>
          <a:lstStyle/>
          <a:p>
            <a:pPr>
              <a:lnSpc>
                <a:spcPts val="1400"/>
              </a:lnSpc>
            </a:pPr>
            <a:r>
              <a:rPr lang="fr-FR" sz="1400" dirty="0">
                <a:solidFill>
                  <a:schemeClr val="bg1"/>
                </a:solidFill>
              </a:rPr>
              <a:t>Formation continue à l’Institut régional de formation des enseignants </a:t>
            </a:r>
            <a:endParaRPr lang="fr-FR" sz="1400" dirty="0"/>
          </a:p>
        </p:txBody>
      </p:sp>
      <p:sp>
        <p:nvSpPr>
          <p:cNvPr id="51" name="Cloud 27"/>
          <p:cNvSpPr/>
          <p:nvPr/>
        </p:nvSpPr>
        <p:spPr>
          <a:xfrm>
            <a:off x="7034621" y="1510484"/>
            <a:ext cx="2082046" cy="143273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tangle 52"/>
          <p:cNvSpPr/>
          <p:nvPr/>
        </p:nvSpPr>
        <p:spPr>
          <a:xfrm>
            <a:off x="7034620" y="2039927"/>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4</a:t>
            </a:r>
          </a:p>
        </p:txBody>
      </p:sp>
      <p:sp>
        <p:nvSpPr>
          <p:cNvPr id="4" name="Rectangle 3"/>
          <p:cNvSpPr/>
          <p:nvPr/>
        </p:nvSpPr>
        <p:spPr>
          <a:xfrm>
            <a:off x="7283875" y="1763462"/>
            <a:ext cx="1792494" cy="861774"/>
          </a:xfrm>
          <a:prstGeom prst="rect">
            <a:avLst/>
          </a:prstGeom>
        </p:spPr>
        <p:txBody>
          <a:bodyPr wrap="square">
            <a:spAutoFit/>
          </a:bodyPr>
          <a:lstStyle/>
          <a:p>
            <a:pPr>
              <a:lnSpc>
                <a:spcPts val="1500"/>
              </a:lnSpc>
              <a:spcBef>
                <a:spcPts val="300"/>
              </a:spcBef>
              <a:spcAft>
                <a:spcPts val="300"/>
              </a:spcAft>
            </a:pPr>
            <a:r>
              <a:rPr lang="fr-FR" sz="1400" dirty="0">
                <a:solidFill>
                  <a:schemeClr val="tx1">
                    <a:lumMod val="65000"/>
                    <a:lumOff val="35000"/>
                  </a:schemeClr>
                </a:solidFill>
              </a:rPr>
              <a:t>Après avoir obtenu mon diplôme, je peux occuper un poste comme enseignant.</a:t>
            </a:r>
          </a:p>
        </p:txBody>
      </p:sp>
      <p:pic>
        <p:nvPicPr>
          <p:cNvPr id="54"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71941" y="3071457"/>
            <a:ext cx="676593" cy="1010324"/>
          </a:xfrm>
          <a:prstGeom prst="rect">
            <a:avLst/>
          </a:prstGeom>
        </p:spPr>
      </p:pic>
      <p:sp>
        <p:nvSpPr>
          <p:cNvPr id="55" name="Rectangle 2"/>
          <p:cNvSpPr/>
          <p:nvPr/>
        </p:nvSpPr>
        <p:spPr>
          <a:xfrm>
            <a:off x="7452320" y="4941168"/>
            <a:ext cx="2175263" cy="453907"/>
          </a:xfrm>
          <a:prstGeom prst="rect">
            <a:avLst/>
          </a:prstGeom>
        </p:spPr>
        <p:txBody>
          <a:bodyPr wrap="square">
            <a:spAutoFit/>
          </a:bodyPr>
          <a:lstStyle/>
          <a:p>
            <a:pPr>
              <a:lnSpc>
                <a:spcPts val="1400"/>
              </a:lnSpc>
            </a:pPr>
            <a:r>
              <a:rPr lang="fr-FR" sz="1400" dirty="0">
                <a:solidFill>
                  <a:schemeClr val="bg1"/>
                </a:solidFill>
              </a:rPr>
              <a:t>Formations </a:t>
            </a:r>
            <a:br>
              <a:rPr lang="fr-FR" sz="1400" dirty="0">
                <a:solidFill>
                  <a:schemeClr val="bg1"/>
                </a:solidFill>
              </a:rPr>
            </a:br>
            <a:r>
              <a:rPr lang="fr-FR" sz="1400" dirty="0">
                <a:solidFill>
                  <a:schemeClr val="bg1"/>
                </a:solidFill>
              </a:rPr>
              <a:t>continues</a:t>
            </a:r>
            <a:endParaRPr lang="fr-FR" sz="1400" dirty="0"/>
          </a:p>
        </p:txBody>
      </p:sp>
      <p:pic>
        <p:nvPicPr>
          <p:cNvPr id="30"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628726" y="3388444"/>
            <a:ext cx="377708" cy="869311"/>
          </a:xfrm>
          <a:prstGeom prst="rect">
            <a:avLst/>
          </a:prstGeom>
        </p:spPr>
      </p:pic>
    </p:spTree>
    <p:extLst>
      <p:ext uri="{BB962C8B-B14F-4D97-AF65-F5344CB8AC3E}">
        <p14:creationId xmlns:p14="http://schemas.microsoft.com/office/powerpoint/2010/main" val="152920194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52" grpId="0" animBg="1"/>
      <p:bldP spid="6" grpId="0"/>
      <p:bldP spid="59" grpId="0"/>
      <p:bldP spid="66" grpId="0"/>
      <p:bldP spid="67" grpId="0" animBg="1"/>
      <p:bldP spid="41" grpId="0" animBg="1"/>
      <p:bldP spid="51" grpId="0" animBg="1"/>
      <p:bldP spid="5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Ellipse 38"/>
          <p:cNvSpPr/>
          <p:nvPr/>
        </p:nvSpPr>
        <p:spPr>
          <a:xfrm>
            <a:off x="4764763" y="4492847"/>
            <a:ext cx="3551653" cy="117870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5592443" y="3208968"/>
            <a:ext cx="2964785" cy="1249243"/>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357718" y="1304165"/>
            <a:ext cx="3104897" cy="187321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1995194" y="1585820"/>
            <a:ext cx="3197734" cy="90261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lumMod val="20000"/>
                  <a:lumOff val="80000"/>
                </a:schemeClr>
              </a:solidFill>
            </a:endParaRPr>
          </a:p>
        </p:txBody>
      </p:sp>
      <p:sp>
        <p:nvSpPr>
          <p:cNvPr id="38" name="Ellipse 37"/>
          <p:cNvSpPr/>
          <p:nvPr/>
        </p:nvSpPr>
        <p:spPr>
          <a:xfrm>
            <a:off x="539178" y="4089579"/>
            <a:ext cx="3384000" cy="136666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179511" y="2478267"/>
            <a:ext cx="3321757" cy="151796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9216837" cy="436910"/>
          </a:xfrm>
        </p:spPr>
        <p:txBody>
          <a:bodyPr/>
          <a:lstStyle/>
          <a:p>
            <a:pPr marL="182563" indent="-182563"/>
            <a:r>
              <a:rPr lang="fr-FR" dirty="0">
                <a:solidFill>
                  <a:schemeClr val="accent6">
                    <a:lumMod val="75000"/>
                  </a:schemeClr>
                </a:solidFill>
                <a:latin typeface="Arial Narrow" panose="020B0606020202030204" pitchFamily="34" charset="0"/>
              </a:rPr>
              <a:t>IV. L’apprentissage en école professionnelle – Personnel enseignant</a:t>
            </a:r>
            <a:endParaRPr lang="fr-FR" noProof="0" dirty="0">
              <a:latin typeface="Frutiger 57Cn" panose="020B0500000000000000" pitchFamily="34" charset="0"/>
            </a:endParaRPr>
          </a:p>
        </p:txBody>
      </p:sp>
      <p:sp>
        <p:nvSpPr>
          <p:cNvPr id="33" name="Rechteck 32"/>
          <p:cNvSpPr/>
          <p:nvPr/>
        </p:nvSpPr>
        <p:spPr>
          <a:xfrm>
            <a:off x="395652" y="1159043"/>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Missions principales : un exemple</a:t>
            </a:r>
            <a:endParaRPr lang="fr-FR" sz="2000" dirty="0"/>
          </a:p>
        </p:txBody>
      </p:sp>
      <p:sp>
        <p:nvSpPr>
          <p:cNvPr id="21" name="Rechteck 20"/>
          <p:cNvSpPr/>
          <p:nvPr/>
        </p:nvSpPr>
        <p:spPr>
          <a:xfrm>
            <a:off x="1160123" y="5661248"/>
            <a:ext cx="7914650" cy="1077218"/>
          </a:xfrm>
          <a:prstGeom prst="rect">
            <a:avLst/>
          </a:prstGeom>
          <a:noFill/>
        </p:spPr>
        <p:txBody>
          <a:bodyPr wrap="square">
            <a:spAutoFit/>
          </a:bodyPr>
          <a:lstStyle/>
          <a:p>
            <a:pPr marL="171450" indent="-171450">
              <a:buFont typeface="Arial" panose="020B0604020202020204" pitchFamily="34" charset="0"/>
              <a:buChar char="•"/>
            </a:pPr>
            <a:r>
              <a:rPr lang="fr-FR" sz="1600" dirty="0">
                <a:solidFill>
                  <a:schemeClr val="tx1">
                    <a:lumMod val="65000"/>
                    <a:lumOff val="35000"/>
                  </a:schemeClr>
                </a:solidFill>
              </a:rPr>
              <a:t>Les enseignants transmettent à la fois </a:t>
            </a:r>
            <a:r>
              <a:rPr lang="fr-FR" sz="1600" b="1" dirty="0">
                <a:solidFill>
                  <a:schemeClr val="tx1">
                    <a:lumMod val="65000"/>
                    <a:lumOff val="35000"/>
                  </a:schemeClr>
                </a:solidFill>
              </a:rPr>
              <a:t>la théorie spécialisée</a:t>
            </a:r>
            <a:r>
              <a:rPr lang="fr-FR" sz="1600" b="1" dirty="0" smtClean="0">
                <a:solidFill>
                  <a:schemeClr val="tx1">
                    <a:lumMod val="65000"/>
                    <a:lumOff val="35000"/>
                  </a:schemeClr>
                </a:solidFill>
              </a:rPr>
              <a:t>, </a:t>
            </a:r>
            <a:r>
              <a:rPr lang="fr-FR" sz="1600" b="1" dirty="0">
                <a:solidFill>
                  <a:schemeClr val="tx1">
                    <a:lumMod val="65000"/>
                    <a:lumOff val="35000"/>
                  </a:schemeClr>
                </a:solidFill>
              </a:rPr>
              <a:t>les bases de la pratique et l’enseignement général.</a:t>
            </a:r>
          </a:p>
          <a:p>
            <a:pPr marL="171450" indent="-171450">
              <a:buFont typeface="Arial" panose="020B0604020202020204" pitchFamily="34" charset="0"/>
              <a:buChar char="•"/>
            </a:pPr>
            <a:r>
              <a:rPr lang="fr-FR" sz="1600" dirty="0">
                <a:solidFill>
                  <a:schemeClr val="tx1">
                    <a:lumMod val="65000"/>
                    <a:lumOff val="35000"/>
                  </a:schemeClr>
                </a:solidFill>
              </a:rPr>
              <a:t>Les fonctions vont bien au-delà d’un simple enseignement.</a:t>
            </a:r>
          </a:p>
          <a:p>
            <a:pPr marL="171450" indent="-171450">
              <a:buFont typeface="Arial" panose="020B0604020202020204" pitchFamily="34" charset="0"/>
              <a:buChar char="•"/>
            </a:pPr>
            <a:r>
              <a:rPr lang="fr-FR" sz="1600" dirty="0">
                <a:solidFill>
                  <a:schemeClr val="tx1">
                    <a:lumMod val="65000"/>
                    <a:lumOff val="35000"/>
                  </a:schemeClr>
                </a:solidFill>
              </a:rPr>
              <a:t>La base de l’activité est la </a:t>
            </a:r>
            <a:r>
              <a:rPr lang="fr-FR" sz="1600" b="1" dirty="0">
                <a:solidFill>
                  <a:schemeClr val="tx1">
                    <a:lumMod val="65000"/>
                    <a:lumOff val="35000"/>
                  </a:schemeClr>
                </a:solidFill>
              </a:rPr>
              <a:t>mission éducative publique.</a:t>
            </a:r>
          </a:p>
        </p:txBody>
      </p:sp>
      <p:sp>
        <p:nvSpPr>
          <p:cNvPr id="14" name="Right Arrow 84"/>
          <p:cNvSpPr/>
          <p:nvPr/>
        </p:nvSpPr>
        <p:spPr>
          <a:xfrm>
            <a:off x="465590" y="5675646"/>
            <a:ext cx="616055"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p:nvPr/>
        </p:nvSpPr>
        <p:spPr>
          <a:xfrm>
            <a:off x="3686943" y="2732034"/>
            <a:ext cx="242303" cy="9358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2358878" y="1787445"/>
            <a:ext cx="2933202" cy="633443"/>
          </a:xfrm>
          <a:prstGeom prst="rect">
            <a:avLst/>
          </a:prstGeom>
        </p:spPr>
        <p:txBody>
          <a:bodyPr wrap="square">
            <a:spAutoFit/>
          </a:bodyPr>
          <a:lstStyle/>
          <a:p>
            <a:pPr>
              <a:lnSpc>
                <a:spcPts val="1400"/>
              </a:lnSpc>
              <a:spcBef>
                <a:spcPts val="300"/>
              </a:spcBef>
              <a:spcAft>
                <a:spcPts val="300"/>
              </a:spcAft>
            </a:pPr>
            <a:r>
              <a:rPr lang="fr-FR" sz="1400" b="1" dirty="0">
                <a:solidFill>
                  <a:schemeClr val="tx1">
                    <a:lumMod val="65000"/>
                    <a:lumOff val="35000"/>
                  </a:schemeClr>
                </a:solidFill>
              </a:rPr>
              <a:t>J’enseigne à l’école professionnelle, p. ex. la mécanique automobile et l’histoire.</a:t>
            </a:r>
          </a:p>
        </p:txBody>
      </p:sp>
      <p:sp>
        <p:nvSpPr>
          <p:cNvPr id="46" name="Rectangle 45"/>
          <p:cNvSpPr/>
          <p:nvPr/>
        </p:nvSpPr>
        <p:spPr>
          <a:xfrm>
            <a:off x="2042701" y="1844824"/>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1</a:t>
            </a:r>
          </a:p>
        </p:txBody>
      </p:sp>
      <p:sp>
        <p:nvSpPr>
          <p:cNvPr id="44" name="Rectangle 43"/>
          <p:cNvSpPr/>
          <p:nvPr/>
        </p:nvSpPr>
        <p:spPr>
          <a:xfrm>
            <a:off x="5919799" y="3444521"/>
            <a:ext cx="2637429" cy="812979"/>
          </a:xfrm>
          <a:prstGeom prst="rect">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Je crée des bases pratiques. Les apprentis apprennent à fabriquer des pièces, à les monter et ce qu'il faut respecter. </a:t>
            </a:r>
          </a:p>
        </p:txBody>
      </p:sp>
      <p:sp>
        <p:nvSpPr>
          <p:cNvPr id="48" name="Rectangle 47"/>
          <p:cNvSpPr/>
          <p:nvPr/>
        </p:nvSpPr>
        <p:spPr>
          <a:xfrm>
            <a:off x="5592443" y="3666770"/>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3</a:t>
            </a:r>
          </a:p>
        </p:txBody>
      </p:sp>
      <p:sp>
        <p:nvSpPr>
          <p:cNvPr id="6" name="Rectangle 5"/>
          <p:cNvSpPr/>
          <p:nvPr/>
        </p:nvSpPr>
        <p:spPr>
          <a:xfrm>
            <a:off x="472503" y="2830082"/>
            <a:ext cx="2947369" cy="810478"/>
          </a:xfrm>
          <a:prstGeom prst="rect">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Je dialogue avec la direction de l’école professionnelle, le personnel de </a:t>
            </a:r>
            <a:r>
              <a:rPr lang="fr-FR" sz="1400" dirty="0" smtClean="0">
                <a:solidFill>
                  <a:schemeClr val="tx1">
                    <a:lumMod val="65000"/>
                    <a:lumOff val="35000"/>
                  </a:schemeClr>
                </a:solidFill>
              </a:rPr>
              <a:t>formation </a:t>
            </a:r>
            <a:r>
              <a:rPr lang="fr-FR" sz="1400" dirty="0">
                <a:solidFill>
                  <a:schemeClr val="tx1">
                    <a:lumMod val="65000"/>
                    <a:lumOff val="35000"/>
                  </a:schemeClr>
                </a:solidFill>
              </a:rPr>
              <a:t>en entreprise, les parents, la chambre et l’agence pour l’emploi. </a:t>
            </a:r>
          </a:p>
        </p:txBody>
      </p:sp>
      <p:sp>
        <p:nvSpPr>
          <p:cNvPr id="50" name="Rectangle 49"/>
          <p:cNvSpPr/>
          <p:nvPr/>
        </p:nvSpPr>
        <p:spPr>
          <a:xfrm>
            <a:off x="232284" y="3066044"/>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6</a:t>
            </a:r>
          </a:p>
        </p:txBody>
      </p:sp>
      <p:sp>
        <p:nvSpPr>
          <p:cNvPr id="47" name="Rectangle 46"/>
          <p:cNvSpPr/>
          <p:nvPr/>
        </p:nvSpPr>
        <p:spPr>
          <a:xfrm>
            <a:off x="5435538" y="2141358"/>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2</a:t>
            </a:r>
          </a:p>
        </p:txBody>
      </p:sp>
      <p:sp>
        <p:nvSpPr>
          <p:cNvPr id="4" name="Rectangle 3"/>
          <p:cNvSpPr/>
          <p:nvPr/>
        </p:nvSpPr>
        <p:spPr>
          <a:xfrm>
            <a:off x="5757233" y="1593204"/>
            <a:ext cx="2760243" cy="1349087"/>
          </a:xfrm>
          <a:prstGeom prst="rect">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En mécanique automobile, j’apprends </a:t>
            </a:r>
            <a:r>
              <a:rPr lang="fr-FR" sz="1400" dirty="0" smtClean="0">
                <a:solidFill>
                  <a:schemeClr val="tx1">
                    <a:lumMod val="65000"/>
                    <a:lumOff val="35000"/>
                  </a:schemeClr>
                </a:solidFill>
              </a:rPr>
              <a:t>des </a:t>
            </a:r>
            <a:r>
              <a:rPr lang="fr-FR" sz="1400" dirty="0">
                <a:solidFill>
                  <a:schemeClr val="tx1">
                    <a:lumMod val="65000"/>
                    <a:lumOff val="35000"/>
                  </a:schemeClr>
                </a:solidFill>
              </a:rPr>
              <a:t>connaissances professionnelles pertinentes aux apprentis pour la pratique du métier : p. ex. comment un moteur</a:t>
            </a:r>
            <a:r>
              <a:rPr dirty="0"/>
              <a:t/>
            </a:r>
            <a:br>
              <a:rPr dirty="0"/>
            </a:br>
            <a:r>
              <a:rPr lang="fr-FR" sz="1400" dirty="0">
                <a:solidFill>
                  <a:schemeClr val="tx1">
                    <a:lumMod val="65000"/>
                    <a:lumOff val="35000"/>
                  </a:schemeClr>
                </a:solidFill>
              </a:rPr>
              <a:t>est construit et comment il fonctionne.</a:t>
            </a:r>
          </a:p>
        </p:txBody>
      </p:sp>
      <p:sp>
        <p:nvSpPr>
          <p:cNvPr id="53" name="Rectangle 52"/>
          <p:cNvSpPr/>
          <p:nvPr/>
        </p:nvSpPr>
        <p:spPr>
          <a:xfrm>
            <a:off x="3506394" y="2947369"/>
            <a:ext cx="2086049" cy="867802"/>
          </a:xfrm>
          <a:prstGeom prst="rect">
            <a:avLst/>
          </a:prstGeom>
        </p:spPr>
        <p:txBody>
          <a:bodyPr wrap="square">
            <a:spAutoFit/>
          </a:bodyPr>
          <a:lstStyle/>
          <a:p>
            <a:pPr>
              <a:lnSpc>
                <a:spcPts val="1500"/>
              </a:lnSpc>
              <a:spcBef>
                <a:spcPts val="300"/>
              </a:spcBef>
              <a:spcAft>
                <a:spcPts val="300"/>
              </a:spcAft>
            </a:pPr>
            <a:r>
              <a:rPr lang="fr-FR" sz="1600" b="1" dirty="0">
                <a:solidFill>
                  <a:schemeClr val="tx1">
                    <a:lumMod val="65000"/>
                    <a:lumOff val="35000"/>
                  </a:schemeClr>
                </a:solidFill>
              </a:rPr>
              <a:t>Enseignant de la théorie spécialisée et de l’enseignement général</a:t>
            </a:r>
          </a:p>
        </p:txBody>
      </p:sp>
      <p:pic>
        <p:nvPicPr>
          <p:cNvPr id="35"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45007" y="3717852"/>
            <a:ext cx="1047921" cy="1564812"/>
          </a:xfrm>
          <a:prstGeom prst="rect">
            <a:avLst/>
          </a:prstGeom>
        </p:spPr>
      </p:pic>
      <p:pic>
        <p:nvPicPr>
          <p:cNvPr id="37" name="Picture 2" descr="C:\Users\Lassig\Desktop\Schoo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1874" y="1680451"/>
            <a:ext cx="923488" cy="584486"/>
          </a:xfrm>
          <a:prstGeom prst="rect">
            <a:avLst/>
          </a:prstGeom>
          <a:noFill/>
          <a:extLst>
            <a:ext uri="{909E8E84-426E-40DD-AFC4-6F175D3DCCD1}">
              <a14:hiddenFill xmlns:a14="http://schemas.microsoft.com/office/drawing/2010/main">
                <a:solidFill>
                  <a:srgbClr val="FFFFFF"/>
                </a:solidFill>
              </a14:hiddenFill>
            </a:ext>
          </a:extLst>
        </p:spPr>
      </p:pic>
      <p:sp>
        <p:nvSpPr>
          <p:cNvPr id="49" name="Rectangle 48"/>
          <p:cNvSpPr/>
          <p:nvPr/>
        </p:nvSpPr>
        <p:spPr>
          <a:xfrm>
            <a:off x="4838153" y="4875622"/>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4</a:t>
            </a:r>
          </a:p>
        </p:txBody>
      </p:sp>
      <p:sp>
        <p:nvSpPr>
          <p:cNvPr id="27" name="Rectangle 26"/>
          <p:cNvSpPr/>
          <p:nvPr/>
        </p:nvSpPr>
        <p:spPr>
          <a:xfrm>
            <a:off x="5080916" y="4672356"/>
            <a:ext cx="3135025" cy="812979"/>
          </a:xfrm>
          <a:prstGeom prst="rect">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Je transmets aux apprenants des compétences personnelles et je suis leur interlocuteur pour les questions d’ordre social.</a:t>
            </a:r>
          </a:p>
        </p:txBody>
      </p:sp>
      <p:sp>
        <p:nvSpPr>
          <p:cNvPr id="5" name="Rechteck 4"/>
          <p:cNvSpPr/>
          <p:nvPr/>
        </p:nvSpPr>
        <p:spPr>
          <a:xfrm>
            <a:off x="886997" y="4456193"/>
            <a:ext cx="3036181" cy="633443"/>
          </a:xfrm>
          <a:prstGeom prst="rect">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Je planifie et évalue le cours de façon autonome, en fonction des directives du programme-cadre de l’État. </a:t>
            </a:r>
          </a:p>
        </p:txBody>
      </p:sp>
      <p:sp>
        <p:nvSpPr>
          <p:cNvPr id="29" name="Rectangle 28"/>
          <p:cNvSpPr/>
          <p:nvPr/>
        </p:nvSpPr>
        <p:spPr>
          <a:xfrm>
            <a:off x="636382" y="4654860"/>
            <a:ext cx="654713" cy="288050"/>
          </a:xfrm>
          <a:prstGeom prst="rect">
            <a:avLst/>
          </a:prstGeom>
        </p:spPr>
        <p:txBody>
          <a:bodyPr wrap="square">
            <a:spAutoFit/>
          </a:bodyPr>
          <a:lstStyle/>
          <a:p>
            <a:pPr>
              <a:spcBef>
                <a:spcPts val="300"/>
              </a:spcBef>
              <a:spcAft>
                <a:spcPts val="300"/>
              </a:spcAft>
            </a:pPr>
            <a:r>
              <a:rPr lang="fr-FR" sz="1600" b="1" dirty="0">
                <a:solidFill>
                  <a:schemeClr val="bg1"/>
                </a:solidFill>
              </a:rPr>
              <a:t>5</a:t>
            </a:r>
          </a:p>
        </p:txBody>
      </p:sp>
    </p:spTree>
    <p:extLst>
      <p:ext uri="{BB962C8B-B14F-4D97-AF65-F5344CB8AC3E}">
        <p14:creationId xmlns:p14="http://schemas.microsoft.com/office/powerpoint/2010/main" val="4215811938"/>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9144829" cy="436910"/>
          </a:xfrm>
        </p:spPr>
        <p:txBody>
          <a:bodyPr/>
          <a:lstStyle/>
          <a:p>
            <a:pPr marL="182563" indent="-182563"/>
            <a:r>
              <a:rPr lang="fr-FR" dirty="0">
                <a:solidFill>
                  <a:schemeClr val="accent6">
                    <a:lumMod val="75000"/>
                  </a:schemeClr>
                </a:solidFill>
                <a:latin typeface="Arial Narrow" panose="020B0606020202030204" pitchFamily="34" charset="0"/>
              </a:rPr>
              <a:t>IV. L’apprentissage en école professionnelle – Personnel enseignant</a:t>
            </a:r>
            <a:endParaRPr lang="fr-FR" noProof="0" dirty="0">
              <a:latin typeface="Frutiger 57Cn" panose="020B0500000000000000" pitchFamily="34" charset="0"/>
            </a:endParaRPr>
          </a:p>
        </p:txBody>
      </p:sp>
      <p:sp>
        <p:nvSpPr>
          <p:cNvPr id="33" name="Rechteck 32"/>
          <p:cNvSpPr/>
          <p:nvPr/>
        </p:nvSpPr>
        <p:spPr>
          <a:xfrm>
            <a:off x="395652" y="1159043"/>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Pourquoi est-ce important pour l’État ?</a:t>
            </a:r>
            <a:r>
              <a:rPr lang="fr-FR"/>
              <a:t> </a:t>
            </a:r>
            <a:endParaRPr lang="fr-FR" sz="2000" dirty="0"/>
          </a:p>
        </p:txBody>
      </p:sp>
      <p:sp>
        <p:nvSpPr>
          <p:cNvPr id="21" name="Rechteck 20"/>
          <p:cNvSpPr/>
          <p:nvPr/>
        </p:nvSpPr>
        <p:spPr>
          <a:xfrm>
            <a:off x="1216361" y="5580690"/>
            <a:ext cx="7941144" cy="1323439"/>
          </a:xfrm>
          <a:prstGeom prst="rect">
            <a:avLst/>
          </a:prstGeom>
          <a:noFill/>
        </p:spPr>
        <p:txBody>
          <a:bodyPr wrap="square">
            <a:spAutoFit/>
          </a:bodyPr>
          <a:lstStyle/>
          <a:p>
            <a:r>
              <a:rPr lang="fr-FR" sz="1600" dirty="0">
                <a:solidFill>
                  <a:schemeClr val="tx1">
                    <a:lumMod val="65000"/>
                    <a:lumOff val="35000"/>
                  </a:schemeClr>
                </a:solidFill>
              </a:rPr>
              <a:t>Les enseignants de la théorie spécialisée et de l’enseignement général jouent un rôle important :</a:t>
            </a:r>
          </a:p>
          <a:p>
            <a:pPr marL="342900" indent="-342900">
              <a:buFont typeface="Arial" panose="020B0604020202020204" pitchFamily="34" charset="0"/>
              <a:buChar char="•"/>
            </a:pPr>
            <a:r>
              <a:rPr lang="fr-FR" sz="1600" dirty="0">
                <a:solidFill>
                  <a:schemeClr val="tx1">
                    <a:lumMod val="65000"/>
                    <a:lumOff val="35000"/>
                  </a:schemeClr>
                </a:solidFill>
              </a:rPr>
              <a:t>Ils transmettent aux jeunes </a:t>
            </a:r>
            <a:r>
              <a:rPr lang="fr-FR" sz="1600" b="1" dirty="0">
                <a:solidFill>
                  <a:schemeClr val="tx1">
                    <a:lumMod val="65000"/>
                    <a:lumOff val="35000"/>
                  </a:schemeClr>
                </a:solidFill>
              </a:rPr>
              <a:t>des bases professionnelles </a:t>
            </a:r>
            <a:r>
              <a:rPr lang="fr-FR" sz="1600" b="1" dirty="0" smtClean="0">
                <a:solidFill>
                  <a:schemeClr val="tx1">
                    <a:lumMod val="65000"/>
                    <a:lumOff val="35000"/>
                  </a:schemeClr>
                </a:solidFill>
              </a:rPr>
              <a:t>solides </a:t>
            </a:r>
            <a:r>
              <a:rPr lang="fr-FR" sz="1600" b="1" dirty="0">
                <a:solidFill>
                  <a:schemeClr val="tx1">
                    <a:lumMod val="65000"/>
                    <a:lumOff val="35000"/>
                  </a:schemeClr>
                </a:solidFill>
              </a:rPr>
              <a:t>et un enseignement général.</a:t>
            </a:r>
          </a:p>
          <a:p>
            <a:pPr marL="342900" indent="-342900">
              <a:buFont typeface="Arial" panose="020B0604020202020204" pitchFamily="34" charset="0"/>
              <a:buChar char="•"/>
            </a:pPr>
            <a:r>
              <a:rPr lang="fr-FR" sz="1600" dirty="0">
                <a:solidFill>
                  <a:schemeClr val="tx1">
                    <a:lumMod val="65000"/>
                    <a:lumOff val="35000"/>
                  </a:schemeClr>
                </a:solidFill>
              </a:rPr>
              <a:t>Ils réalisent ainsi </a:t>
            </a:r>
            <a:r>
              <a:rPr lang="fr-FR" sz="1600" b="1" dirty="0">
                <a:solidFill>
                  <a:schemeClr val="tx1">
                    <a:lumMod val="65000"/>
                    <a:lumOff val="35000"/>
                  </a:schemeClr>
                </a:solidFill>
              </a:rPr>
              <a:t>les objectifs éducatifs</a:t>
            </a:r>
            <a:r>
              <a:rPr lang="fr-FR" sz="1600" dirty="0">
                <a:solidFill>
                  <a:schemeClr val="tx1">
                    <a:lumMod val="65000"/>
                    <a:lumOff val="35000"/>
                  </a:schemeClr>
                </a:solidFill>
              </a:rPr>
              <a:t> à l’école professionnelle.</a:t>
            </a:r>
          </a:p>
        </p:txBody>
      </p:sp>
      <p:sp>
        <p:nvSpPr>
          <p:cNvPr id="18" name="Oval 17"/>
          <p:cNvSpPr/>
          <p:nvPr/>
        </p:nvSpPr>
        <p:spPr>
          <a:xfrm>
            <a:off x="3889265" y="3585944"/>
            <a:ext cx="106671" cy="5908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p:nvPr/>
        </p:nvSpPr>
        <p:spPr>
          <a:xfrm>
            <a:off x="3555336" y="3391350"/>
            <a:ext cx="242303" cy="93582"/>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Cloud 21"/>
          <p:cNvSpPr/>
          <p:nvPr/>
        </p:nvSpPr>
        <p:spPr>
          <a:xfrm>
            <a:off x="1258754" y="1680451"/>
            <a:ext cx="3169230" cy="171089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tangle 29"/>
          <p:cNvSpPr/>
          <p:nvPr/>
        </p:nvSpPr>
        <p:spPr>
          <a:xfrm>
            <a:off x="1666234" y="1968916"/>
            <a:ext cx="2658141" cy="1172052"/>
          </a:xfrm>
          <a:prstGeom prst="rect">
            <a:avLst/>
          </a:prstGeom>
        </p:spPr>
        <p:txBody>
          <a:bodyPr wrap="square">
            <a:spAutoFit/>
          </a:bodyPr>
          <a:lstStyle/>
          <a:p>
            <a:pPr>
              <a:lnSpc>
                <a:spcPts val="1400"/>
              </a:lnSpc>
              <a:spcBef>
                <a:spcPts val="300"/>
              </a:spcBef>
              <a:spcAft>
                <a:spcPts val="300"/>
              </a:spcAft>
            </a:pPr>
            <a:r>
              <a:rPr lang="fr-FR" sz="1400" b="1" dirty="0">
                <a:solidFill>
                  <a:schemeClr val="tx1">
                    <a:lumMod val="65000"/>
                    <a:lumOff val="35000"/>
                  </a:schemeClr>
                </a:solidFill>
              </a:rPr>
              <a:t>Nous voulons rendre les jeunes professionnellement opérationnels et les intégrer dans la société. Nous avons besoin de professionnels </a:t>
            </a:r>
            <a:r>
              <a:rPr lang="fr-FR" sz="1400" b="1" dirty="0" smtClean="0">
                <a:solidFill>
                  <a:schemeClr val="tx1">
                    <a:lumMod val="65000"/>
                    <a:lumOff val="35000"/>
                  </a:schemeClr>
                </a:solidFill>
              </a:rPr>
              <a:t>pour </a:t>
            </a:r>
            <a:r>
              <a:rPr lang="fr-FR" sz="1400" b="1" dirty="0">
                <a:solidFill>
                  <a:schemeClr val="tx1">
                    <a:lumMod val="65000"/>
                    <a:lumOff val="35000"/>
                  </a:schemeClr>
                </a:solidFill>
              </a:rPr>
              <a:t>une économie nationale forte.</a:t>
            </a:r>
          </a:p>
        </p:txBody>
      </p:sp>
      <p:sp>
        <p:nvSpPr>
          <p:cNvPr id="27" name="Rectangle 26"/>
          <p:cNvSpPr/>
          <p:nvPr/>
        </p:nvSpPr>
        <p:spPr>
          <a:xfrm>
            <a:off x="1313387" y="2276872"/>
            <a:ext cx="654713" cy="369332"/>
          </a:xfrm>
          <a:prstGeom prst="rect">
            <a:avLst/>
          </a:prstGeom>
        </p:spPr>
        <p:txBody>
          <a:bodyPr wrap="square">
            <a:spAutoFit/>
          </a:bodyPr>
          <a:lstStyle/>
          <a:p>
            <a:pPr>
              <a:spcBef>
                <a:spcPts val="300"/>
              </a:spcBef>
              <a:spcAft>
                <a:spcPts val="300"/>
              </a:spcAft>
            </a:pPr>
            <a:r>
              <a:rPr lang="fr-FR" b="1" dirty="0">
                <a:solidFill>
                  <a:schemeClr val="bg1"/>
                </a:solidFill>
              </a:rPr>
              <a:t>1</a:t>
            </a:r>
          </a:p>
        </p:txBody>
      </p:sp>
      <p:sp>
        <p:nvSpPr>
          <p:cNvPr id="36" name="Cloud 35"/>
          <p:cNvSpPr/>
          <p:nvPr/>
        </p:nvSpPr>
        <p:spPr>
          <a:xfrm>
            <a:off x="4694741" y="3295118"/>
            <a:ext cx="4233985" cy="2356226"/>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tangle 31"/>
          <p:cNvSpPr/>
          <p:nvPr/>
        </p:nvSpPr>
        <p:spPr>
          <a:xfrm>
            <a:off x="4862483" y="3400204"/>
            <a:ext cx="4498140" cy="2401997"/>
          </a:xfrm>
          <a:prstGeom prst="ellipse">
            <a:avLst/>
          </a:prstGeom>
        </p:spPr>
        <p:txBody>
          <a:bodyPr wrap="square">
            <a:spAutoFit/>
          </a:bodyPr>
          <a:lstStyle/>
          <a:p>
            <a:pPr marL="85725">
              <a:lnSpc>
                <a:spcPts val="1400"/>
              </a:lnSpc>
            </a:pPr>
            <a:r>
              <a:rPr lang="fr-FR" sz="1400" dirty="0">
                <a:solidFill>
                  <a:schemeClr val="tx1">
                    <a:lumMod val="65000"/>
                    <a:lumOff val="35000"/>
                  </a:schemeClr>
                </a:solidFill>
              </a:rPr>
              <a:t>À cette fin, nous mettons à disposition ce lieu de formation qu’est l’école professionnelle avec ses enseignants qualifiés. À l’école professionnelle, on transmet des connaissances en théorie spécialisée </a:t>
            </a:r>
            <a:r>
              <a:rPr lang="fr-FR" sz="1400" dirty="0" smtClean="0">
                <a:solidFill>
                  <a:schemeClr val="tx1">
                    <a:lumMod val="65000"/>
                    <a:lumOff val="35000"/>
                  </a:schemeClr>
                </a:solidFill>
              </a:rPr>
              <a:t>et </a:t>
            </a:r>
            <a:r>
              <a:rPr lang="fr-FR" sz="1400" dirty="0">
                <a:solidFill>
                  <a:schemeClr val="tx1">
                    <a:lumMod val="65000"/>
                    <a:lumOff val="35000"/>
                  </a:schemeClr>
                </a:solidFill>
              </a:rPr>
              <a:t>dans des matières d’enseignement </a:t>
            </a:r>
            <a:r>
              <a:rPr lang="fr-FR" sz="1400" dirty="0" smtClean="0">
                <a:solidFill>
                  <a:schemeClr val="tx1">
                    <a:lumMod val="65000"/>
                    <a:lumOff val="35000"/>
                  </a:schemeClr>
                </a:solidFill>
              </a:rPr>
              <a:t>général </a:t>
            </a:r>
            <a:r>
              <a:rPr lang="fr-FR" sz="1400" dirty="0">
                <a:solidFill>
                  <a:schemeClr val="tx1">
                    <a:lumMod val="65000"/>
                    <a:lumOff val="35000"/>
                  </a:schemeClr>
                </a:solidFill>
              </a:rPr>
              <a:t>pour l’acquisition de l’aptitude professionnelle.</a:t>
            </a:r>
          </a:p>
        </p:txBody>
      </p:sp>
      <p:sp>
        <p:nvSpPr>
          <p:cNvPr id="37" name="Rectangle 36"/>
          <p:cNvSpPr/>
          <p:nvPr/>
        </p:nvSpPr>
        <p:spPr>
          <a:xfrm>
            <a:off x="5220072" y="4267268"/>
            <a:ext cx="660136" cy="457876"/>
          </a:xfrm>
          <a:prstGeom prst="ellipse">
            <a:avLst/>
          </a:prstGeom>
        </p:spPr>
        <p:txBody>
          <a:bodyPr wrap="square">
            <a:spAutoFit/>
          </a:bodyPr>
          <a:lstStyle/>
          <a:p>
            <a:pPr>
              <a:spcBef>
                <a:spcPts val="300"/>
              </a:spcBef>
              <a:spcAft>
                <a:spcPts val="300"/>
              </a:spcAft>
            </a:pPr>
            <a:r>
              <a:rPr lang="fr-FR" b="1" dirty="0">
                <a:solidFill>
                  <a:schemeClr val="bg1"/>
                </a:solidFill>
              </a:rPr>
              <a:t>3</a:t>
            </a:r>
          </a:p>
        </p:txBody>
      </p:sp>
      <p:sp>
        <p:nvSpPr>
          <p:cNvPr id="42" name="Rectangle 41"/>
          <p:cNvSpPr/>
          <p:nvPr/>
        </p:nvSpPr>
        <p:spPr>
          <a:xfrm>
            <a:off x="424889" y="3898546"/>
            <a:ext cx="654713" cy="430887"/>
          </a:xfrm>
          <a:prstGeom prst="rect">
            <a:avLst/>
          </a:prstGeom>
        </p:spPr>
        <p:txBody>
          <a:bodyPr wrap="square">
            <a:spAutoFit/>
          </a:bodyPr>
          <a:lstStyle/>
          <a:p>
            <a:pPr>
              <a:spcBef>
                <a:spcPts val="300"/>
              </a:spcBef>
              <a:spcAft>
                <a:spcPts val="300"/>
              </a:spcAft>
            </a:pPr>
            <a:r>
              <a:rPr lang="fr-FR" sz="2200" b="1" dirty="0">
                <a:solidFill>
                  <a:schemeClr val="bg1"/>
                </a:solidFill>
              </a:rPr>
              <a:t>4</a:t>
            </a:r>
          </a:p>
        </p:txBody>
      </p:sp>
      <p:pic>
        <p:nvPicPr>
          <p:cNvPr id="31" name="Picture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3596" y="3377030"/>
            <a:ext cx="940825" cy="1043031"/>
          </a:xfrm>
          <a:prstGeom prst="rect">
            <a:avLst/>
          </a:prstGeom>
        </p:spPr>
      </p:pic>
      <p:pic>
        <p:nvPicPr>
          <p:cNvPr id="34" name="Picture 2" descr="C:\Users\Lassig\Desktop\Schoo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1874" y="1680451"/>
            <a:ext cx="923488" cy="584486"/>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283" y="5586088"/>
            <a:ext cx="603645" cy="901395"/>
          </a:xfrm>
          <a:prstGeom prst="rect">
            <a:avLst/>
          </a:prstGeom>
        </p:spPr>
      </p:pic>
      <p:sp>
        <p:nvSpPr>
          <p:cNvPr id="28" name="Cloud 27"/>
          <p:cNvSpPr/>
          <p:nvPr/>
        </p:nvSpPr>
        <p:spPr>
          <a:xfrm>
            <a:off x="4537145" y="1289672"/>
            <a:ext cx="3937802" cy="202959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tangle 28"/>
          <p:cNvSpPr/>
          <p:nvPr/>
        </p:nvSpPr>
        <p:spPr>
          <a:xfrm>
            <a:off x="4605970" y="1973545"/>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2</a:t>
            </a:r>
          </a:p>
        </p:txBody>
      </p:sp>
      <p:sp>
        <p:nvSpPr>
          <p:cNvPr id="4" name="Rechteck 3"/>
          <p:cNvSpPr/>
          <p:nvPr/>
        </p:nvSpPr>
        <p:spPr>
          <a:xfrm>
            <a:off x="4355976" y="1384394"/>
            <a:ext cx="4680520" cy="1900590"/>
          </a:xfrm>
          <a:prstGeom prst="ellipse">
            <a:avLst/>
          </a:prstGeom>
        </p:spPr>
        <p:txBody>
          <a:bodyPr wrap="square">
            <a:spAutoFit/>
          </a:bodyPr>
          <a:lstStyle/>
          <a:p>
            <a:pPr defTabSz="714375">
              <a:lnSpc>
                <a:spcPts val="1400"/>
              </a:lnSpc>
              <a:spcBef>
                <a:spcPts val="300"/>
              </a:spcBef>
              <a:spcAft>
                <a:spcPts val="300"/>
              </a:spcAft>
            </a:pPr>
            <a:r>
              <a:rPr lang="fr-FR" sz="1400" dirty="0">
                <a:solidFill>
                  <a:schemeClr val="tx1">
                    <a:lumMod val="65000"/>
                    <a:lumOff val="35000"/>
                  </a:schemeClr>
                </a:solidFill>
              </a:rPr>
              <a:t>Pour atteindre ces objectifs économiques et sociaux, la formation professionnelle doit qualifier à l’«exercice d’un métier et à la contribution à la conception du monde du travail et de la société sur le plan social, économique et écologique. »</a:t>
            </a:r>
            <a:r>
              <a:rPr lang="en-US" sz="1400" dirty="0">
                <a:solidFill>
                  <a:schemeClr val="tx1">
                    <a:lumMod val="65000"/>
                    <a:lumOff val="35000"/>
                  </a:schemeClr>
                </a:solidFill>
              </a:rPr>
              <a:t>	</a:t>
            </a:r>
            <a:br>
              <a:rPr lang="en-US" sz="1400" dirty="0">
                <a:solidFill>
                  <a:schemeClr val="tx1">
                    <a:lumMod val="65000"/>
                    <a:lumOff val="35000"/>
                  </a:schemeClr>
                </a:solidFill>
              </a:rPr>
            </a:br>
            <a:r>
              <a:rPr lang="fr-FR" sz="1400" dirty="0">
                <a:solidFill>
                  <a:schemeClr val="tx1">
                    <a:lumMod val="65000"/>
                    <a:lumOff val="35000"/>
                  </a:schemeClr>
                </a:solidFill>
              </a:rPr>
              <a:t>(source : KMK)</a:t>
            </a:r>
          </a:p>
        </p:txBody>
      </p:sp>
      <p:sp>
        <p:nvSpPr>
          <p:cNvPr id="43" name="Cloud 42"/>
          <p:cNvSpPr/>
          <p:nvPr/>
        </p:nvSpPr>
        <p:spPr>
          <a:xfrm>
            <a:off x="504283" y="3556833"/>
            <a:ext cx="3312250" cy="1540421"/>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Rectangle 44"/>
          <p:cNvSpPr/>
          <p:nvPr/>
        </p:nvSpPr>
        <p:spPr>
          <a:xfrm>
            <a:off x="522494" y="4019532"/>
            <a:ext cx="654713" cy="615021"/>
          </a:xfrm>
          <a:prstGeom prst="ellipse">
            <a:avLst/>
          </a:prstGeom>
        </p:spPr>
        <p:txBody>
          <a:bodyPr wrap="square">
            <a:spAutoFit/>
          </a:bodyPr>
          <a:lstStyle/>
          <a:p>
            <a:pPr>
              <a:spcBef>
                <a:spcPts val="300"/>
              </a:spcBef>
              <a:spcAft>
                <a:spcPts val="300"/>
              </a:spcAft>
            </a:pPr>
            <a:r>
              <a:rPr lang="fr-FR" b="1" dirty="0">
                <a:solidFill>
                  <a:schemeClr val="bg1"/>
                </a:solidFill>
              </a:rPr>
              <a:t>4</a:t>
            </a:r>
          </a:p>
        </p:txBody>
      </p:sp>
      <p:sp>
        <p:nvSpPr>
          <p:cNvPr id="41" name="Rectangle 40"/>
          <p:cNvSpPr/>
          <p:nvPr/>
        </p:nvSpPr>
        <p:spPr>
          <a:xfrm>
            <a:off x="323528" y="3725958"/>
            <a:ext cx="3960426" cy="1143202"/>
          </a:xfrm>
          <a:prstGeom prst="ellipse">
            <a:avLst/>
          </a:prstGeom>
        </p:spPr>
        <p:txBody>
          <a:bodyPr wrap="square">
            <a:spAutoFit/>
          </a:bodyPr>
          <a:lstStyle/>
          <a:p>
            <a:pPr>
              <a:lnSpc>
                <a:spcPts val="1400"/>
              </a:lnSpc>
              <a:spcBef>
                <a:spcPts val="300"/>
              </a:spcBef>
              <a:spcAft>
                <a:spcPts val="300"/>
              </a:spcAft>
            </a:pPr>
            <a:r>
              <a:rPr lang="fr-FR" sz="1400" dirty="0">
                <a:solidFill>
                  <a:schemeClr val="tx1">
                    <a:lumMod val="65000"/>
                    <a:lumOff val="35000"/>
                  </a:schemeClr>
                </a:solidFill>
              </a:rPr>
              <a:t>Nous formons le personnel enseignant requis à l’université et nous l’employons dans le secteur public à l’école professionnelle.</a:t>
            </a:r>
          </a:p>
        </p:txBody>
      </p:sp>
    </p:spTree>
    <p:extLst>
      <p:ext uri="{BB962C8B-B14F-4D97-AF65-F5344CB8AC3E}">
        <p14:creationId xmlns:p14="http://schemas.microsoft.com/office/powerpoint/2010/main" val="3479633433"/>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9216837" cy="436910"/>
          </a:xfrm>
        </p:spPr>
        <p:txBody>
          <a:bodyPr/>
          <a:lstStyle/>
          <a:p>
            <a:pPr marL="182563" indent="-182563">
              <a:lnSpc>
                <a:spcPts val="2400"/>
              </a:lnSpc>
            </a:pPr>
            <a:r>
              <a:rPr lang="fr-FR" dirty="0">
                <a:solidFill>
                  <a:schemeClr val="accent6">
                    <a:lumMod val="75000"/>
                  </a:schemeClr>
                </a:solidFill>
                <a:latin typeface="Arial Narrow" panose="020B0606020202030204" pitchFamily="34" charset="0"/>
              </a:rPr>
              <a:t>IV. L’apprentissage en école professionnelle – </a:t>
            </a:r>
            <a:br>
              <a:rPr lang="fr-FR" dirty="0">
                <a:solidFill>
                  <a:schemeClr val="accent6">
                    <a:lumMod val="75000"/>
                  </a:schemeClr>
                </a:solidFill>
                <a:latin typeface="Arial Narrow" panose="020B0606020202030204" pitchFamily="34" charset="0"/>
              </a:rPr>
            </a:br>
            <a:r>
              <a:rPr lang="fr-FR" dirty="0">
                <a:solidFill>
                  <a:schemeClr val="accent6">
                    <a:lumMod val="75000"/>
                  </a:schemeClr>
                </a:solidFill>
                <a:latin typeface="Arial Narrow" panose="020B0606020202030204" pitchFamily="34" charset="0"/>
              </a:rPr>
              <a:t>  Enseignant pour la théorie spécialisée et l’enseignement général</a:t>
            </a:r>
            <a:endParaRPr lang="fr-FR" noProof="0" dirty="0">
              <a:latin typeface="Frutiger 57Cn" panose="020B0500000000000000" pitchFamily="34" charset="0"/>
            </a:endParaRPr>
          </a:p>
        </p:txBody>
      </p:sp>
      <p:sp>
        <p:nvSpPr>
          <p:cNvPr id="33" name="Rechteck 32"/>
          <p:cNvSpPr/>
          <p:nvPr/>
        </p:nvSpPr>
        <p:spPr>
          <a:xfrm>
            <a:off x="395652" y="1228690"/>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Avantages pour tous les participants</a:t>
            </a:r>
            <a:endParaRPr lang="fr-FR" sz="2000" dirty="0"/>
          </a:p>
        </p:txBody>
      </p:sp>
      <p:pic>
        <p:nvPicPr>
          <p:cNvPr id="37" name="Picture 2" descr="C:\Users\Lassig\Desktop\Schoo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136" y="1764394"/>
            <a:ext cx="923488" cy="58448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1001" y="4905264"/>
            <a:ext cx="602710" cy="900000"/>
          </a:xfrm>
          <a:prstGeom prst="rect">
            <a:avLst/>
          </a:prstGeom>
        </p:spPr>
      </p:pic>
      <p:sp>
        <p:nvSpPr>
          <p:cNvPr id="30" name="Rechteck 29"/>
          <p:cNvSpPr/>
          <p:nvPr/>
        </p:nvSpPr>
        <p:spPr>
          <a:xfrm>
            <a:off x="2580736" y="1886629"/>
            <a:ext cx="6383752" cy="4539704"/>
          </a:xfrm>
          <a:prstGeom prst="rect">
            <a:avLst/>
          </a:prstGeom>
        </p:spPr>
        <p:txBody>
          <a:bodyPr wrap="square">
            <a:spAutoFit/>
          </a:bodyPr>
          <a:lstStyle/>
          <a:p>
            <a:pPr>
              <a:spcAft>
                <a:spcPts val="1200"/>
              </a:spcAft>
            </a:pPr>
            <a:r>
              <a:rPr lang="fr-FR" b="1" dirty="0" smtClean="0">
                <a:solidFill>
                  <a:schemeClr val="tx1">
                    <a:lumMod val="65000"/>
                    <a:lumOff val="35000"/>
                  </a:schemeClr>
                </a:solidFill>
              </a:rPr>
              <a:t>Élèves</a:t>
            </a:r>
            <a:endParaRPr lang="fr-FR" b="1" dirty="0">
              <a:solidFill>
                <a:schemeClr val="tx1">
                  <a:lumMod val="65000"/>
                  <a:lumOff val="35000"/>
                </a:schemeClr>
              </a:solidFill>
            </a:endParaRPr>
          </a:p>
          <a:p>
            <a:pPr marL="285750" indent="-285750">
              <a:spcAft>
                <a:spcPts val="600"/>
              </a:spcAft>
              <a:buFont typeface="Arial" panose="020B0604020202020204" pitchFamily="34" charset="0"/>
              <a:buChar char="•"/>
            </a:pPr>
            <a:r>
              <a:rPr lang="fr-FR" dirty="0"/>
              <a:t>Ils acquièrent des compétences professionnelles formellement reconnues au-delà du contexte de l’entreprise (théorie spécialisée, bases de la pratique).</a:t>
            </a:r>
          </a:p>
          <a:p>
            <a:pPr marL="285750" indent="-285750">
              <a:spcAft>
                <a:spcPts val="1200"/>
              </a:spcAft>
              <a:buFont typeface="Arial" panose="020B0604020202020204" pitchFamily="34" charset="0"/>
              <a:buChar char="•"/>
            </a:pPr>
            <a:r>
              <a:rPr lang="fr-FR" dirty="0"/>
              <a:t>Ils reçoivent un enseignement général, acquièrent les bases pour la formation continue. </a:t>
            </a:r>
          </a:p>
          <a:p>
            <a:pPr>
              <a:spcAft>
                <a:spcPts val="1200"/>
              </a:spcAft>
            </a:pPr>
            <a:r>
              <a:rPr lang="fr-FR" b="1" dirty="0">
                <a:solidFill>
                  <a:schemeClr val="tx1">
                    <a:lumMod val="65000"/>
                    <a:lumOff val="35000"/>
                  </a:schemeClr>
                </a:solidFill>
              </a:rPr>
              <a:t>Entreprises</a:t>
            </a:r>
          </a:p>
          <a:p>
            <a:pPr marL="285750" indent="-285750">
              <a:spcAft>
                <a:spcPts val="1200"/>
              </a:spcAft>
              <a:buFont typeface="Arial" panose="020B0604020202020204" pitchFamily="34" charset="0"/>
              <a:buChar char="•"/>
            </a:pPr>
            <a:r>
              <a:rPr lang="fr-FR" dirty="0"/>
              <a:t>Elles reçoivent des apprentis qui possèdent de larges connaissances en théorie spécialisée et en enseignement </a:t>
            </a:r>
            <a:r>
              <a:rPr lang="fr-FR" dirty="0" smtClean="0"/>
              <a:t>général.</a:t>
            </a:r>
            <a:endParaRPr lang="fr-FR" dirty="0">
              <a:solidFill>
                <a:schemeClr val="tx1">
                  <a:lumMod val="65000"/>
                  <a:lumOff val="35000"/>
                </a:schemeClr>
              </a:solidFill>
            </a:endParaRPr>
          </a:p>
          <a:p>
            <a:pPr>
              <a:spcAft>
                <a:spcPts val="1200"/>
              </a:spcAft>
            </a:pPr>
            <a:r>
              <a:rPr lang="fr-FR" b="1" dirty="0">
                <a:solidFill>
                  <a:schemeClr val="tx1">
                    <a:lumMod val="65000"/>
                    <a:lumOff val="35000"/>
                  </a:schemeClr>
                </a:solidFill>
              </a:rPr>
              <a:t>État / </a:t>
            </a:r>
            <a:r>
              <a:rPr lang="de-DE" b="1" dirty="0" smtClean="0">
                <a:solidFill>
                  <a:schemeClr val="tx1">
                    <a:lumMod val="65000"/>
                    <a:lumOff val="35000"/>
                  </a:schemeClr>
                </a:solidFill>
              </a:rPr>
              <a:t>É</a:t>
            </a:r>
            <a:r>
              <a:rPr lang="fr-FR" b="1" dirty="0" smtClean="0">
                <a:solidFill>
                  <a:schemeClr val="tx1">
                    <a:lumMod val="65000"/>
                    <a:lumOff val="35000"/>
                  </a:schemeClr>
                </a:solidFill>
              </a:rPr>
              <a:t>cole </a:t>
            </a:r>
            <a:r>
              <a:rPr lang="fr-FR" b="1" dirty="0">
                <a:solidFill>
                  <a:schemeClr val="tx1">
                    <a:lumMod val="65000"/>
                    <a:lumOff val="35000"/>
                  </a:schemeClr>
                </a:solidFill>
              </a:rPr>
              <a:t>professionnelle</a:t>
            </a:r>
          </a:p>
          <a:p>
            <a:pPr marL="285750" indent="-285750">
              <a:spcAft>
                <a:spcPts val="1200"/>
              </a:spcAft>
              <a:buFont typeface="Arial" panose="020B0604020202020204" pitchFamily="34" charset="0"/>
              <a:buChar char="•"/>
            </a:pPr>
            <a:r>
              <a:rPr lang="fr-FR" dirty="0"/>
              <a:t>Remplit la mission éducative avec un personnel enseignant spécialisé et formé en université.</a:t>
            </a:r>
            <a:endParaRPr lang="fr-FR" dirty="0">
              <a:solidFill>
                <a:schemeClr val="tx1">
                  <a:lumMod val="65000"/>
                  <a:lumOff val="35000"/>
                </a:schemeClr>
              </a:solidFill>
            </a:endParaRPr>
          </a:p>
        </p:txBody>
      </p:sp>
      <p:pic>
        <p:nvPicPr>
          <p:cNvPr id="7"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54520" y="3444184"/>
            <a:ext cx="348644" cy="900000"/>
          </a:xfrm>
          <a:prstGeom prst="rect">
            <a:avLst/>
          </a:prstGeom>
        </p:spPr>
      </p:pic>
      <p:pic>
        <p:nvPicPr>
          <p:cNvPr id="8"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62313" y="4971232"/>
            <a:ext cx="649447" cy="720000"/>
          </a:xfrm>
          <a:prstGeom prst="rect">
            <a:avLst/>
          </a:prstGeom>
        </p:spPr>
      </p:pic>
      <p:pic>
        <p:nvPicPr>
          <p:cNvPr id="9"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1661531" y="1759209"/>
            <a:ext cx="343537" cy="900000"/>
          </a:xfrm>
          <a:prstGeom prst="rect">
            <a:avLst/>
          </a:prstGeom>
        </p:spPr>
      </p:pic>
      <p:pic>
        <p:nvPicPr>
          <p:cNvPr id="10"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007098" y="1772815"/>
            <a:ext cx="391042" cy="900000"/>
          </a:xfrm>
          <a:prstGeom prst="rect">
            <a:avLst/>
          </a:prstGeom>
        </p:spPr>
      </p:pic>
    </p:spTree>
    <p:extLst>
      <p:ext uri="{BB962C8B-B14F-4D97-AF65-F5344CB8AC3E}">
        <p14:creationId xmlns:p14="http://schemas.microsoft.com/office/powerpoint/2010/main" val="2781835940"/>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V. Résumé</a:t>
            </a:r>
            <a:endParaRPr lang="fr-FR" noProof="0" dirty="0">
              <a:latin typeface="Frutiger 57Cn" panose="020B0500000000000000" pitchFamily="34" charset="0"/>
            </a:endParaRPr>
          </a:p>
        </p:txBody>
      </p:sp>
      <p:sp>
        <p:nvSpPr>
          <p:cNvPr id="8" name="Right Arrow 84"/>
          <p:cNvSpPr/>
          <p:nvPr/>
        </p:nvSpPr>
        <p:spPr>
          <a:xfrm>
            <a:off x="525659" y="5007419"/>
            <a:ext cx="558066"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2"/>
          <p:cNvSpPr/>
          <p:nvPr/>
        </p:nvSpPr>
        <p:spPr>
          <a:xfrm>
            <a:off x="1170607" y="4941168"/>
            <a:ext cx="7217817" cy="1754326"/>
          </a:xfrm>
          <a:prstGeom prst="rect">
            <a:avLst/>
          </a:prstGeom>
        </p:spPr>
        <p:txBody>
          <a:bodyPr wrap="square">
            <a:spAutoFit/>
          </a:bodyPr>
          <a:lstStyle/>
          <a:p>
            <a:pPr marL="171450" indent="-171450">
              <a:buFont typeface="Arial" panose="020B0604020202020204" pitchFamily="34" charset="0"/>
              <a:buChar char="•"/>
            </a:pPr>
            <a:r>
              <a:rPr lang="fr-FR" dirty="0">
                <a:solidFill>
                  <a:schemeClr val="tx1">
                    <a:lumMod val="65000"/>
                    <a:lumOff val="35000"/>
                  </a:schemeClr>
                </a:solidFill>
              </a:rPr>
              <a:t>Le personnel de la formation professionnelle en entreprise et en école professionnelle accomplit des missions principales dans la formation duale.</a:t>
            </a:r>
          </a:p>
          <a:p>
            <a:pPr marL="171450" indent="-171450">
              <a:buFont typeface="Arial" panose="020B0604020202020204" pitchFamily="34" charset="0"/>
              <a:buChar char="•"/>
            </a:pPr>
            <a:r>
              <a:rPr lang="fr-FR" dirty="0">
                <a:solidFill>
                  <a:schemeClr val="tx1">
                    <a:lumMod val="65000"/>
                    <a:lumOff val="35000"/>
                  </a:schemeClr>
                </a:solidFill>
              </a:rPr>
              <a:t>Les prestations correspondent aux exigences et aux objectifs de ces deux sites de formation, c’est pourquoi le personnel de la formation professionnelle est actif sur les deux sites (« duale »).</a:t>
            </a:r>
          </a:p>
        </p:txBody>
      </p:sp>
      <p:sp>
        <p:nvSpPr>
          <p:cNvPr id="11" name="Rechteck 32"/>
          <p:cNvSpPr/>
          <p:nvPr/>
        </p:nvSpPr>
        <p:spPr>
          <a:xfrm>
            <a:off x="395652" y="1159043"/>
            <a:ext cx="6840644" cy="707886"/>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Prestations du personnel de la formation professionnelle en entreprise et en école professionnelle</a:t>
            </a:r>
            <a:endParaRPr lang="fr-FR" sz="2000" dirty="0"/>
          </a:p>
        </p:txBody>
      </p:sp>
      <p:grpSp>
        <p:nvGrpSpPr>
          <p:cNvPr id="19" name="Group 11"/>
          <p:cNvGrpSpPr/>
          <p:nvPr/>
        </p:nvGrpSpPr>
        <p:grpSpPr>
          <a:xfrm>
            <a:off x="219774" y="1859854"/>
            <a:ext cx="2225496" cy="2044125"/>
            <a:chOff x="2466737" y="1300765"/>
            <a:chExt cx="2995044" cy="2750956"/>
          </a:xfrm>
        </p:grpSpPr>
        <p:sp>
          <p:nvSpPr>
            <p:cNvPr id="20"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1"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22"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586344" y="2037801"/>
              <a:ext cx="605857" cy="1469413"/>
            </a:xfrm>
            <a:prstGeom prst="rect">
              <a:avLst/>
            </a:prstGeom>
          </p:spPr>
        </p:pic>
        <p:pic>
          <p:nvPicPr>
            <p:cNvPr id="23"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4"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5366" y="2127819"/>
              <a:ext cx="786415" cy="1174318"/>
            </a:xfrm>
            <a:prstGeom prst="rect">
              <a:avLst/>
            </a:prstGeom>
          </p:spPr>
        </p:pic>
        <p:sp>
          <p:nvSpPr>
            <p:cNvPr id="25" name="Oval 9"/>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27" name="Picture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28" name="Rechteck 27"/>
          <p:cNvSpPr/>
          <p:nvPr/>
        </p:nvSpPr>
        <p:spPr>
          <a:xfrm>
            <a:off x="2569801" y="1883147"/>
            <a:ext cx="5970425" cy="3046988"/>
          </a:xfrm>
          <a:prstGeom prst="rect">
            <a:avLst/>
          </a:prstGeom>
        </p:spPr>
        <p:txBody>
          <a:bodyPr wrap="square">
            <a:spAutoFit/>
          </a:bodyPr>
          <a:lstStyle/>
          <a:p>
            <a:pPr marL="0" lvl="2">
              <a:spcAft>
                <a:spcPts val="1200"/>
              </a:spcAft>
            </a:pPr>
            <a:r>
              <a:rPr lang="fr-FR" b="1" dirty="0">
                <a:solidFill>
                  <a:schemeClr val="tx1">
                    <a:lumMod val="65000"/>
                    <a:lumOff val="35000"/>
                  </a:schemeClr>
                </a:solidFill>
              </a:rPr>
              <a:t>personnel de la formation professionnelle</a:t>
            </a:r>
          </a:p>
          <a:p>
            <a:pPr marL="171450" lvl="2" indent="-171450">
              <a:spcAft>
                <a:spcPts val="1200"/>
              </a:spcAft>
              <a:buFont typeface="Arial" panose="020B0604020202020204" pitchFamily="34" charset="0"/>
              <a:buChar char="•"/>
            </a:pPr>
            <a:r>
              <a:rPr lang="fr-FR" dirty="0">
                <a:solidFill>
                  <a:schemeClr val="tx1">
                    <a:lumMod val="65000"/>
                    <a:lumOff val="35000"/>
                  </a:schemeClr>
                </a:solidFill>
              </a:rPr>
              <a:t>Il transmet la théorie et la pratique professionnelles</a:t>
            </a:r>
            <a:r>
              <a:rPr lang="fr-FR" dirty="0" smtClean="0">
                <a:solidFill>
                  <a:schemeClr val="tx1">
                    <a:lumMod val="65000"/>
                    <a:lumOff val="35000"/>
                  </a:schemeClr>
                </a:solidFill>
              </a:rPr>
              <a:t>, un enseignement général, </a:t>
            </a:r>
            <a:r>
              <a:rPr lang="fr-FR" dirty="0">
                <a:solidFill>
                  <a:schemeClr val="tx1">
                    <a:lumMod val="65000"/>
                    <a:lumOff val="35000"/>
                  </a:schemeClr>
                </a:solidFill>
              </a:rPr>
              <a:t>ainsi que les valeurs et les modes de comportement.</a:t>
            </a:r>
          </a:p>
          <a:p>
            <a:pPr marL="171450" lvl="2" indent="-171450">
              <a:spcAft>
                <a:spcPts val="1200"/>
              </a:spcAft>
              <a:buFont typeface="Arial" panose="020B0604020202020204" pitchFamily="34" charset="0"/>
              <a:buChar char="•"/>
            </a:pPr>
            <a:r>
              <a:rPr lang="fr-FR" dirty="0">
                <a:solidFill>
                  <a:schemeClr val="tx1">
                    <a:lumMod val="65000"/>
                    <a:lumOff val="35000"/>
                  </a:schemeClr>
                </a:solidFill>
              </a:rPr>
              <a:t>Il assume de nombreuses missions dans le cadre de la formation et au-delà (socialisation, encadrement, coordination, promotion, administration, motivation) </a:t>
            </a:r>
          </a:p>
          <a:p>
            <a:pPr marL="171450" lvl="2" indent="-171450">
              <a:spcAft>
                <a:spcPts val="1200"/>
              </a:spcAft>
              <a:buFont typeface="Arial" panose="020B0604020202020204" pitchFamily="34" charset="0"/>
              <a:buChar char="•"/>
            </a:pPr>
            <a:r>
              <a:rPr lang="fr-FR" dirty="0">
                <a:solidFill>
                  <a:schemeClr val="tx1">
                    <a:lumMod val="65000"/>
                    <a:lumOff val="35000"/>
                  </a:schemeClr>
                </a:solidFill>
              </a:rPr>
              <a:t>Les formateurs et les enseignants se complètent dans la formation professionnelle. </a:t>
            </a:r>
          </a:p>
        </p:txBody>
      </p:sp>
    </p:spTree>
    <p:extLst>
      <p:ext uri="{BB962C8B-B14F-4D97-AF65-F5344CB8AC3E}">
        <p14:creationId xmlns:p14="http://schemas.microsoft.com/office/powerpoint/2010/main" val="60071206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V. Résumé</a:t>
            </a:r>
            <a:endParaRPr lang="fr-FR" noProof="0" dirty="0">
              <a:latin typeface="Frutiger 57Cn" panose="020B0500000000000000" pitchFamily="34" charset="0"/>
            </a:endParaRPr>
          </a:p>
        </p:txBody>
      </p:sp>
      <p:sp>
        <p:nvSpPr>
          <p:cNvPr id="11" name="Rechteck 32"/>
          <p:cNvSpPr/>
          <p:nvPr/>
        </p:nvSpPr>
        <p:spPr>
          <a:xfrm>
            <a:off x="395652" y="1159043"/>
            <a:ext cx="6624620"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Professionnalisation </a:t>
            </a:r>
            <a:r>
              <a:rPr lang="fr-FR" sz="2000" dirty="0" smtClean="0">
                <a:solidFill>
                  <a:schemeClr val="accent6">
                    <a:lumMod val="75000"/>
                  </a:schemeClr>
                </a:solidFill>
                <a:latin typeface="Arial Narrow" panose="020B0606020202030204" pitchFamily="34" charset="0"/>
              </a:rPr>
              <a:t>– Des </a:t>
            </a:r>
            <a:r>
              <a:rPr lang="fr-FR" sz="2000" dirty="0">
                <a:solidFill>
                  <a:schemeClr val="accent6">
                    <a:lumMod val="75000"/>
                  </a:schemeClr>
                </a:solidFill>
                <a:latin typeface="Arial Narrow" panose="020B0606020202030204" pitchFamily="34" charset="0"/>
              </a:rPr>
              <a:t>qualifications duales</a:t>
            </a:r>
          </a:p>
        </p:txBody>
      </p:sp>
      <p:sp>
        <p:nvSpPr>
          <p:cNvPr id="13" name="Rechteck 2"/>
          <p:cNvSpPr/>
          <p:nvPr/>
        </p:nvSpPr>
        <p:spPr>
          <a:xfrm>
            <a:off x="1463498" y="1700808"/>
            <a:ext cx="7109781" cy="3711914"/>
          </a:xfrm>
          <a:prstGeom prst="rect">
            <a:avLst/>
          </a:prstGeom>
        </p:spPr>
        <p:txBody>
          <a:bodyPr wrap="square">
            <a:spAutoFit/>
          </a:bodyPr>
          <a:lstStyle/>
          <a:p>
            <a:pPr>
              <a:lnSpc>
                <a:spcPts val="1800"/>
              </a:lnSpc>
            </a:pPr>
            <a:r>
              <a:rPr lang="fr-FR" b="1" dirty="0">
                <a:solidFill>
                  <a:schemeClr val="tx1">
                    <a:lumMod val="65000"/>
                    <a:lumOff val="35000"/>
                  </a:schemeClr>
                </a:solidFill>
              </a:rPr>
              <a:t>Qualifications « duales » </a:t>
            </a:r>
            <a:r>
              <a:rPr lang="fr-FR" b="1" dirty="0" smtClean="0">
                <a:solidFill>
                  <a:schemeClr val="tx1">
                    <a:lumMod val="65000"/>
                    <a:lumOff val="35000"/>
                  </a:schemeClr>
                </a:solidFill>
              </a:rPr>
              <a:t>pour </a:t>
            </a:r>
            <a:r>
              <a:rPr lang="fr-FR" b="1" dirty="0">
                <a:solidFill>
                  <a:schemeClr val="tx1">
                    <a:lumMod val="65000"/>
                    <a:lumOff val="35000"/>
                  </a:schemeClr>
                </a:solidFill>
              </a:rPr>
              <a:t>le personnel de la formation professionnelle </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Elles renforcent les capacités du personnel dans l’accomplissement des tâches de formation professionnelle.</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Elles aident à assurer la qualité de l’apprentissage en entreprise et en école professionnelle.</a:t>
            </a:r>
          </a:p>
          <a:p>
            <a:pPr marL="171450" lvl="1" indent="-171450">
              <a:lnSpc>
                <a:spcPts val="1800"/>
              </a:lnSpc>
              <a:spcAft>
                <a:spcPts val="1200"/>
              </a:spcAft>
              <a:buFont typeface="Arial" panose="020B0604020202020204" pitchFamily="34" charset="0"/>
              <a:buChar char="•"/>
            </a:pPr>
            <a:r>
              <a:rPr lang="fr-FR" dirty="0">
                <a:solidFill>
                  <a:schemeClr val="tx1">
                    <a:lumMod val="65000"/>
                    <a:lumOff val="35000"/>
                  </a:schemeClr>
                </a:solidFill>
              </a:rPr>
              <a:t>Elles améliorent l’image du personnel de la formation professionnelle dans la société.</a:t>
            </a:r>
          </a:p>
          <a:p>
            <a:pPr marL="0" lvl="1">
              <a:lnSpc>
                <a:spcPts val="1800"/>
              </a:lnSpc>
              <a:spcAft>
                <a:spcPts val="300"/>
              </a:spcAft>
            </a:pPr>
            <a:r>
              <a:rPr lang="fr-FR" b="1" dirty="0">
                <a:solidFill>
                  <a:schemeClr val="tx1">
                    <a:lumMod val="65000"/>
                    <a:lumOff val="35000"/>
                  </a:schemeClr>
                </a:solidFill>
              </a:rPr>
              <a:t>Les qualifications</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associent la théorie et la pratique</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sont ancrées juridiquement </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sont soutenues</a:t>
            </a:r>
            <a:r>
              <a:rPr lang="fr-FR" dirty="0" smtClean="0">
                <a:solidFill>
                  <a:schemeClr val="tx1">
                    <a:lumMod val="65000"/>
                    <a:lumOff val="35000"/>
                  </a:schemeClr>
                </a:solidFill>
              </a:rPr>
              <a:t> par </a:t>
            </a:r>
            <a:r>
              <a:rPr lang="fr-FR" dirty="0">
                <a:solidFill>
                  <a:schemeClr val="tx1">
                    <a:lumMod val="65000"/>
                    <a:lumOff val="35000"/>
                  </a:schemeClr>
                </a:solidFill>
              </a:rPr>
              <a:t>l’État et l’économie</a:t>
            </a:r>
          </a:p>
          <a:p>
            <a:pPr marL="171450" lvl="1" indent="-171450">
              <a:lnSpc>
                <a:spcPts val="1800"/>
              </a:lnSpc>
              <a:spcAft>
                <a:spcPts val="300"/>
              </a:spcAft>
              <a:buFont typeface="Arial" panose="020B0604020202020204" pitchFamily="34" charset="0"/>
              <a:buChar char="•"/>
            </a:pPr>
            <a:r>
              <a:rPr lang="fr-FR" dirty="0">
                <a:solidFill>
                  <a:schemeClr val="tx1">
                    <a:lumMod val="65000"/>
                    <a:lumOff val="35000"/>
                  </a:schemeClr>
                </a:solidFill>
              </a:rPr>
              <a:t>visent des activités de formation professionnelle</a:t>
            </a:r>
            <a:r>
              <a:rPr dirty="0"/>
              <a:t/>
            </a:r>
            <a:br>
              <a:rPr dirty="0"/>
            </a:br>
            <a:r>
              <a:rPr lang="fr-FR" dirty="0">
                <a:solidFill>
                  <a:schemeClr val="tx1">
                    <a:lumMod val="65000"/>
                    <a:lumOff val="35000"/>
                  </a:schemeClr>
                </a:solidFill>
              </a:rPr>
              <a:t>(« formateur », « enseignant en école professionnelle ») </a:t>
            </a:r>
          </a:p>
        </p:txBody>
      </p:sp>
      <p:sp>
        <p:nvSpPr>
          <p:cNvPr id="3" name="Rectangle 2"/>
          <p:cNvSpPr/>
          <p:nvPr/>
        </p:nvSpPr>
        <p:spPr>
          <a:xfrm>
            <a:off x="824167" y="5517232"/>
            <a:ext cx="8212329" cy="1200329"/>
          </a:xfrm>
          <a:prstGeom prst="rect">
            <a:avLst/>
          </a:prstGeom>
        </p:spPr>
        <p:txBody>
          <a:bodyPr wrap="square">
            <a:spAutoFit/>
          </a:bodyPr>
          <a:lstStyle/>
          <a:p>
            <a:pPr marL="285750" indent="-285750">
              <a:buFont typeface="Arial" panose="020B0604020202020204" pitchFamily="34" charset="0"/>
              <a:buChar char="•"/>
            </a:pPr>
            <a:r>
              <a:rPr lang="fr-FR" b="1" dirty="0">
                <a:solidFill>
                  <a:schemeClr val="tx1">
                    <a:lumMod val="65000"/>
                    <a:lumOff val="35000"/>
                  </a:schemeClr>
                </a:solidFill>
              </a:rPr>
              <a:t>Les qualifications se basent sur les exigences des deux lieux de formation</a:t>
            </a:r>
            <a:endParaRPr lang="fr-FR" dirty="0">
              <a:solidFill>
                <a:schemeClr val="tx1">
                  <a:lumMod val="65000"/>
                  <a:lumOff val="35000"/>
                </a:schemeClr>
              </a:solidFill>
            </a:endParaRPr>
          </a:p>
          <a:p>
            <a:pPr marL="285750" indent="-285750">
              <a:buFont typeface="Arial" panose="020B0604020202020204" pitchFamily="34" charset="0"/>
              <a:buChar char="•"/>
            </a:pPr>
            <a:r>
              <a:rPr lang="fr-FR" dirty="0">
                <a:solidFill>
                  <a:schemeClr val="tx1">
                    <a:lumMod val="65000"/>
                    <a:lumOff val="35000"/>
                  </a:schemeClr>
                </a:solidFill>
              </a:rPr>
              <a:t>Les qualifications font clairement ressortir que</a:t>
            </a:r>
            <a:r>
              <a:rPr lang="fr-FR" dirty="0"/>
              <a:t> dans le système de formation professionnelle duale</a:t>
            </a:r>
            <a:r>
              <a:rPr lang="fr-FR" dirty="0" smtClean="0"/>
              <a:t>, </a:t>
            </a:r>
            <a:r>
              <a:rPr lang="fr-FR" dirty="0"/>
              <a:t>la</a:t>
            </a:r>
            <a:r>
              <a:rPr lang="fr-FR" dirty="0">
                <a:solidFill>
                  <a:schemeClr val="tx1">
                    <a:lumMod val="65000"/>
                    <a:lumOff val="35000"/>
                  </a:schemeClr>
                </a:solidFill>
              </a:rPr>
              <a:t> </a:t>
            </a:r>
            <a:r>
              <a:rPr lang="fr-FR" b="1" dirty="0">
                <a:solidFill>
                  <a:schemeClr val="tx1">
                    <a:lumMod val="65000"/>
                    <a:lumOff val="35000"/>
                  </a:schemeClr>
                </a:solidFill>
              </a:rPr>
              <a:t>professionnalisation du personnel de la formation professionnelle est institutionnalisée.</a:t>
            </a:r>
            <a:endParaRPr lang="fr-FR" dirty="0"/>
          </a:p>
        </p:txBody>
      </p:sp>
      <p:sp>
        <p:nvSpPr>
          <p:cNvPr id="15" name="Right Arrow 84"/>
          <p:cNvSpPr/>
          <p:nvPr/>
        </p:nvSpPr>
        <p:spPr>
          <a:xfrm>
            <a:off x="179512" y="5517232"/>
            <a:ext cx="558066"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671" y="1805188"/>
            <a:ext cx="461649" cy="657919"/>
          </a:xfrm>
          <a:prstGeom prst="rect">
            <a:avLst/>
          </a:prstGeom>
        </p:spPr>
      </p:pic>
      <p:pic>
        <p:nvPicPr>
          <p:cNvPr id="8"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5099" y="1800678"/>
            <a:ext cx="464814" cy="662429"/>
          </a:xfrm>
          <a:prstGeom prst="rect">
            <a:avLst/>
          </a:prstGeom>
        </p:spPr>
      </p:pic>
    </p:spTree>
    <p:extLst>
      <p:ext uri="{BB962C8B-B14F-4D97-AF65-F5344CB8AC3E}">
        <p14:creationId xmlns:p14="http://schemas.microsoft.com/office/powerpoint/2010/main" val="1219900455"/>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V. Résumé</a:t>
            </a:r>
            <a:endParaRPr lang="fr-FR" dirty="0">
              <a:solidFill>
                <a:schemeClr val="accent6">
                  <a:lumMod val="75000"/>
                </a:schemeClr>
              </a:solidFill>
              <a:latin typeface="Arial Narrow" panose="020B0606020202030204" pitchFamily="34" charset="0"/>
              <a:cs typeface="Arial" panose="020B0604020202020204" pitchFamily="34" charset="0"/>
            </a:endParaRPr>
          </a:p>
        </p:txBody>
      </p:sp>
      <p:sp>
        <p:nvSpPr>
          <p:cNvPr id="18" name="Rectangle 9"/>
          <p:cNvSpPr/>
          <p:nvPr/>
        </p:nvSpPr>
        <p:spPr>
          <a:xfrm>
            <a:off x="107503" y="1787742"/>
            <a:ext cx="3343611" cy="3182923"/>
          </a:xfrm>
          <a:prstGeom prst="rect">
            <a:avLst/>
          </a:prstGeom>
        </p:spPr>
        <p:txBody>
          <a:bodyPr wrap="square">
            <a:spAutoFit/>
          </a:bodyPr>
          <a:lstStyle/>
          <a:p>
            <a:pPr>
              <a:lnSpc>
                <a:spcPts val="1600"/>
              </a:lnSpc>
              <a:spcBef>
                <a:spcPts val="600"/>
              </a:spcBef>
              <a:spcAft>
                <a:spcPts val="600"/>
              </a:spcAft>
            </a:pPr>
            <a:r>
              <a:rPr lang="fr-FR" sz="1600" b="1" dirty="0">
                <a:solidFill>
                  <a:schemeClr val="tx1">
                    <a:lumMod val="65000"/>
                    <a:lumOff val="35000"/>
                  </a:schemeClr>
                </a:solidFill>
              </a:rPr>
              <a:t>L’économie</a:t>
            </a:r>
            <a:r>
              <a:rPr lang="fr-FR" dirty="0"/>
              <a:t> </a:t>
            </a:r>
            <a:r>
              <a:rPr dirty="0"/>
              <a:t/>
            </a:r>
            <a:br>
              <a:rPr dirty="0"/>
            </a:br>
            <a:endParaRPr lang="fr-FR" sz="1600" b="1" dirty="0">
              <a:solidFill>
                <a:schemeClr val="tx1">
                  <a:lumMod val="65000"/>
                  <a:lumOff val="35000"/>
                </a:schemeClr>
              </a:solidFill>
            </a:endParaRP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emploie des professionnels </a:t>
            </a:r>
            <a:r>
              <a:rPr lang="fr-FR" sz="1600" dirty="0" smtClean="0">
                <a:solidFill>
                  <a:schemeClr val="tx1">
                    <a:lumMod val="65000"/>
                    <a:lumOff val="35000"/>
                  </a:schemeClr>
                </a:solidFill>
              </a:rPr>
              <a:t>comme </a:t>
            </a:r>
            <a:r>
              <a:rPr lang="fr-FR" sz="1600" dirty="0">
                <a:solidFill>
                  <a:schemeClr val="tx1">
                    <a:lumMod val="65000"/>
                    <a:lumOff val="35000"/>
                  </a:schemeClr>
                </a:solidFill>
              </a:rPr>
              <a:t>personnel de formation</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encourage la qualification des spécialistes comme personnel de formation</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permet </a:t>
            </a:r>
            <a:r>
              <a:rPr lang="fr-FR" sz="1600" dirty="0" smtClean="0">
                <a:solidFill>
                  <a:schemeClr val="tx1">
                    <a:lumMod val="65000"/>
                    <a:lumOff val="35000"/>
                  </a:schemeClr>
                </a:solidFill>
              </a:rPr>
              <a:t>la promotion du </a:t>
            </a:r>
            <a:r>
              <a:rPr lang="fr-FR" sz="1600" dirty="0">
                <a:solidFill>
                  <a:schemeClr val="tx1">
                    <a:lumMod val="65000"/>
                    <a:lumOff val="35000"/>
                  </a:schemeClr>
                </a:solidFill>
              </a:rPr>
              <a:t>personnel en formation dans l’entreprise</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reconnaît l’importance</a:t>
            </a:r>
            <a:r>
              <a:rPr dirty="0"/>
              <a:t/>
            </a:r>
            <a:br>
              <a:rPr dirty="0"/>
            </a:br>
            <a:r>
              <a:rPr lang="fr-FR" sz="1600" dirty="0">
                <a:solidFill>
                  <a:schemeClr val="tx1">
                    <a:lumMod val="65000"/>
                    <a:lumOff val="35000"/>
                  </a:schemeClr>
                </a:solidFill>
              </a:rPr>
              <a:t>de l’activité de formation</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assure la qualité du personnel de formation (chambres)</a:t>
            </a:r>
          </a:p>
        </p:txBody>
      </p:sp>
      <p:sp>
        <p:nvSpPr>
          <p:cNvPr id="12" name="Right Arrow 84"/>
          <p:cNvSpPr/>
          <p:nvPr/>
        </p:nvSpPr>
        <p:spPr>
          <a:xfrm>
            <a:off x="553420" y="6021288"/>
            <a:ext cx="634204"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1432189" y="6021288"/>
            <a:ext cx="7388283" cy="646331"/>
          </a:xfrm>
          <a:prstGeom prst="rect">
            <a:avLst/>
          </a:prstGeom>
        </p:spPr>
        <p:txBody>
          <a:bodyPr wrap="square">
            <a:spAutoFit/>
          </a:bodyPr>
          <a:lstStyle/>
          <a:p>
            <a:r>
              <a:rPr lang="fr-FR" b="1" dirty="0">
                <a:solidFill>
                  <a:schemeClr val="tx1">
                    <a:lumMod val="65000"/>
                    <a:lumOff val="35000"/>
                  </a:schemeClr>
                </a:solidFill>
              </a:rPr>
              <a:t>Pour le personnel de la formation professionnelle en alternance, l’économie et l’État créent des qualifications, des cadres et des ressources.</a:t>
            </a:r>
          </a:p>
        </p:txBody>
      </p:sp>
      <p:sp>
        <p:nvSpPr>
          <p:cNvPr id="3" name="Rechteck 2"/>
          <p:cNvSpPr/>
          <p:nvPr/>
        </p:nvSpPr>
        <p:spPr>
          <a:xfrm>
            <a:off x="5625926" y="2008964"/>
            <a:ext cx="3518073" cy="3878241"/>
          </a:xfrm>
          <a:prstGeom prst="rect">
            <a:avLst/>
          </a:prstGeom>
        </p:spPr>
        <p:txBody>
          <a:bodyPr wrap="square">
            <a:spAutoFit/>
          </a:bodyPr>
          <a:lstStyle/>
          <a:p>
            <a:pPr>
              <a:lnSpc>
                <a:spcPts val="1600"/>
              </a:lnSpc>
              <a:spcBef>
                <a:spcPts val="600"/>
              </a:spcBef>
              <a:spcAft>
                <a:spcPts val="600"/>
              </a:spcAft>
            </a:pPr>
            <a:r>
              <a:rPr lang="fr-FR" sz="1600" b="1" dirty="0">
                <a:solidFill>
                  <a:schemeClr val="tx1">
                    <a:lumMod val="65000"/>
                    <a:lumOff val="35000"/>
                  </a:schemeClr>
                </a:solidFill>
              </a:rPr>
              <a:t>L’État</a:t>
            </a:r>
            <a:endParaRPr lang="fr-FR" sz="1600" dirty="0">
              <a:solidFill>
                <a:schemeClr val="tx1">
                  <a:lumMod val="65000"/>
                  <a:lumOff val="35000"/>
                </a:schemeClr>
              </a:solidFill>
            </a:endParaRP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finance les enseignants des écoles professionnelles</a:t>
            </a:r>
            <a:r>
              <a:rPr lang="fr-FR" dirty="0"/>
              <a:t> </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propose aux enseignants des écoles professionnelles des conditions attrayantes</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forme les enseignants dans les universités</a:t>
            </a:r>
            <a:r>
              <a:rPr lang="fr-FR" dirty="0"/>
              <a:t> </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réglemente les qualifications du personnel de formation</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assure la qualité des enseignants (inspection scolaire, etc.)</a:t>
            </a:r>
          </a:p>
          <a:p>
            <a:pPr marL="171450" indent="-171450">
              <a:lnSpc>
                <a:spcPts val="1600"/>
              </a:lnSpc>
              <a:spcBef>
                <a:spcPts val="300"/>
              </a:spcBef>
              <a:spcAft>
                <a:spcPts val="300"/>
              </a:spcAft>
              <a:buFont typeface="Arial" panose="020B0604020202020204" pitchFamily="34" charset="0"/>
              <a:buChar char="•"/>
            </a:pPr>
            <a:r>
              <a:rPr lang="fr-FR" sz="1600" dirty="0">
                <a:solidFill>
                  <a:schemeClr val="tx1">
                    <a:lumMod val="65000"/>
                    <a:lumOff val="35000"/>
                  </a:schemeClr>
                </a:solidFill>
              </a:rPr>
              <a:t>assure la position des écoles professionnelles dans la société avec l’obligation de scolarisation professionnelle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6179" y="3576332"/>
            <a:ext cx="549871" cy="720338"/>
          </a:xfrm>
          <a:prstGeom prst="rect">
            <a:avLst/>
          </a:prstGeom>
        </p:spPr>
      </p:pic>
      <p:pic>
        <p:nvPicPr>
          <p:cNvPr id="11" name="Picture 1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9382" y="1772816"/>
            <a:ext cx="725651" cy="44180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91466" y="4573106"/>
            <a:ext cx="754396" cy="631171"/>
          </a:xfrm>
          <a:prstGeom prst="rect">
            <a:avLst/>
          </a:prstGeom>
        </p:spPr>
      </p:pic>
      <p:pic>
        <p:nvPicPr>
          <p:cNvPr id="16"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32240" y="1598253"/>
            <a:ext cx="547170" cy="606611"/>
          </a:xfrm>
          <a:prstGeom prst="rect">
            <a:avLst/>
          </a:prstGeom>
        </p:spPr>
      </p:pic>
      <p:grpSp>
        <p:nvGrpSpPr>
          <p:cNvPr id="10" name="Gruppieren 9"/>
          <p:cNvGrpSpPr/>
          <p:nvPr/>
        </p:nvGrpSpPr>
        <p:grpSpPr>
          <a:xfrm>
            <a:off x="3719816" y="2819528"/>
            <a:ext cx="1369049" cy="1313992"/>
            <a:chOff x="3623636" y="3271465"/>
            <a:chExt cx="1369049" cy="1313992"/>
          </a:xfrm>
        </p:grpSpPr>
        <p:sp>
          <p:nvSpPr>
            <p:cNvPr id="8" name="Oval 7"/>
            <p:cNvSpPr/>
            <p:nvPr/>
          </p:nvSpPr>
          <p:spPr>
            <a:xfrm>
              <a:off x="3623636" y="3271465"/>
              <a:ext cx="1313992" cy="1313992"/>
            </a:xfrm>
            <a:prstGeom prst="ellipse">
              <a:avLst/>
            </a:prstGeom>
            <a:solidFill>
              <a:schemeClr val="bg1"/>
            </a:solidFill>
            <a:ln w="762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849497" y="3485298"/>
              <a:ext cx="356278" cy="864097"/>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06680" y="3338539"/>
              <a:ext cx="686005" cy="1024380"/>
            </a:xfrm>
            <a:prstGeom prst="rect">
              <a:avLst/>
            </a:prstGeom>
          </p:spPr>
        </p:pic>
      </p:grpSp>
      <p:sp>
        <p:nvSpPr>
          <p:cNvPr id="23" name="Rechteck 32"/>
          <p:cNvSpPr/>
          <p:nvPr/>
        </p:nvSpPr>
        <p:spPr>
          <a:xfrm>
            <a:off x="395652" y="1159043"/>
            <a:ext cx="5832532"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Soutien de l’État et de l’économie</a:t>
            </a:r>
            <a:r>
              <a:rPr lang="fr-FR" dirty="0"/>
              <a:t> </a:t>
            </a:r>
            <a:endParaRPr lang="fr-FR" sz="2000" dirty="0"/>
          </a:p>
        </p:txBody>
      </p:sp>
      <p:pic>
        <p:nvPicPr>
          <p:cNvPr id="25"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79928" y="2471787"/>
            <a:ext cx="427976" cy="609930"/>
          </a:xfrm>
          <a:prstGeom prst="rect">
            <a:avLst/>
          </a:prstGeom>
        </p:spPr>
      </p:pic>
      <p:pic>
        <p:nvPicPr>
          <p:cNvPr id="2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96820" y="2430697"/>
            <a:ext cx="427976" cy="609930"/>
          </a:xfrm>
          <a:prstGeom prst="rect">
            <a:avLst/>
          </a:prstGeom>
        </p:spPr>
      </p:pic>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6056" y="3595750"/>
            <a:ext cx="549871" cy="720338"/>
          </a:xfrm>
          <a:prstGeom prst="rect">
            <a:avLst/>
          </a:prstGeom>
        </p:spPr>
      </p:pic>
    </p:spTree>
    <p:extLst>
      <p:ext uri="{BB962C8B-B14F-4D97-AF65-F5344CB8AC3E}">
        <p14:creationId xmlns:p14="http://schemas.microsoft.com/office/powerpoint/2010/main" val="110160890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2" grpId="0" animBg="1"/>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lnSpc>
                <a:spcPts val="2400"/>
              </a:lnSpc>
            </a:pPr>
            <a:r>
              <a:rPr lang="fr-FR" dirty="0">
                <a:solidFill>
                  <a:schemeClr val="accent6">
                    <a:lumMod val="75000"/>
                  </a:schemeClr>
                </a:solidFill>
                <a:latin typeface="Arial Narrow" panose="020B0606020202030204" pitchFamily="34" charset="0"/>
              </a:rPr>
              <a:t>VI. </a:t>
            </a:r>
            <a:r>
              <a:rPr lang="fr-FR" dirty="0" smtClean="0">
                <a:solidFill>
                  <a:schemeClr val="accent6">
                    <a:lumMod val="75000"/>
                  </a:schemeClr>
                </a:solidFill>
                <a:latin typeface="Arial Narrow" panose="020B0606020202030204" pitchFamily="34" charset="0"/>
              </a:rPr>
              <a:t>Bilan: </a:t>
            </a:r>
            <a:r>
              <a:rPr lang="fr-FR" dirty="0">
                <a:solidFill>
                  <a:schemeClr val="accent6">
                    <a:lumMod val="75000"/>
                  </a:schemeClr>
                </a:solidFill>
                <a:latin typeface="Arial Narrow" panose="020B0606020202030204" pitchFamily="34" charset="0"/>
              </a:rPr>
              <a:t>le personnel de la formation professionnelle, </a:t>
            </a:r>
            <a:br>
              <a:rPr lang="fr-FR" dirty="0">
                <a:solidFill>
                  <a:schemeClr val="accent6">
                    <a:lumMod val="75000"/>
                  </a:schemeClr>
                </a:solidFill>
                <a:latin typeface="Arial Narrow" panose="020B0606020202030204" pitchFamily="34" charset="0"/>
              </a:rPr>
            </a:br>
            <a:r>
              <a:rPr lang="fr-FR" dirty="0">
                <a:solidFill>
                  <a:schemeClr val="accent6">
                    <a:lumMod val="75000"/>
                  </a:schemeClr>
                </a:solidFill>
                <a:latin typeface="Arial Narrow" panose="020B0606020202030204" pitchFamily="34" charset="0"/>
              </a:rPr>
              <a:t>   un facteur de succès</a:t>
            </a:r>
            <a:endParaRPr lang="fr-FR" noProof="0" dirty="0">
              <a:latin typeface="Frutiger 57Cn" panose="020B0500000000000000" pitchFamily="34" charset="0"/>
            </a:endParaRPr>
          </a:p>
        </p:txBody>
      </p:sp>
      <p:sp>
        <p:nvSpPr>
          <p:cNvPr id="35" name="Rectangle 9"/>
          <p:cNvSpPr/>
          <p:nvPr/>
        </p:nvSpPr>
        <p:spPr>
          <a:xfrm>
            <a:off x="1187624" y="5524396"/>
            <a:ext cx="6912768" cy="1231106"/>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fr-FR" sz="1600" b="1" dirty="0">
                <a:solidFill>
                  <a:schemeClr val="tx1">
                    <a:lumMod val="65000"/>
                    <a:lumOff val="35000"/>
                  </a:schemeClr>
                </a:solidFill>
              </a:rPr>
              <a:t>Une bonne formation professionnelle nécessite un personnel compétent et impliqué.</a:t>
            </a:r>
          </a:p>
          <a:p>
            <a:pPr marL="285750" indent="-285750">
              <a:spcBef>
                <a:spcPts val="600"/>
              </a:spcBef>
              <a:spcAft>
                <a:spcPts val="600"/>
              </a:spcAft>
              <a:buFont typeface="Arial" panose="020B0604020202020204" pitchFamily="34" charset="0"/>
              <a:buChar char="•"/>
            </a:pPr>
            <a:r>
              <a:rPr lang="fr-FR" sz="1600" b="1" dirty="0">
                <a:solidFill>
                  <a:schemeClr val="tx1">
                    <a:lumMod val="65000"/>
                    <a:lumOff val="35000"/>
                  </a:schemeClr>
                </a:solidFill>
              </a:rPr>
              <a:t>Le personnel de la formation professionnelle est un facteur de succès pour le système allemand de formation professionnelle.</a:t>
            </a:r>
          </a:p>
        </p:txBody>
      </p:sp>
      <p:sp>
        <p:nvSpPr>
          <p:cNvPr id="21" name="Right Arrow 84"/>
          <p:cNvSpPr/>
          <p:nvPr/>
        </p:nvSpPr>
        <p:spPr>
          <a:xfrm>
            <a:off x="455970" y="5609449"/>
            <a:ext cx="616055"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Box 3"/>
          <p:cNvSpPr txBox="1"/>
          <p:nvPr/>
        </p:nvSpPr>
        <p:spPr>
          <a:xfrm>
            <a:off x="252958" y="2321585"/>
            <a:ext cx="2871851" cy="1323439"/>
          </a:xfrm>
          <a:prstGeom prst="rect">
            <a:avLst/>
          </a:prstGeom>
          <a:noFill/>
        </p:spPr>
        <p:txBody>
          <a:bodyPr wrap="square" rtlCol="0">
            <a:spAutoFit/>
          </a:bodyPr>
          <a:lstStyle/>
          <a:p>
            <a:r>
              <a:rPr lang="fr-FR" sz="1600" b="1" i="1" dirty="0">
                <a:solidFill>
                  <a:schemeClr val="bg1">
                    <a:lumMod val="50000"/>
                  </a:schemeClr>
                </a:solidFill>
              </a:rPr>
              <a:t>Collaboration de l’État, de l’économie et de la société</a:t>
            </a:r>
          </a:p>
          <a:p>
            <a:pPr marL="285750" indent="-285750">
              <a:buFont typeface="Arial" panose="020B0604020202020204" pitchFamily="34" charset="0"/>
              <a:buChar char="•"/>
            </a:pPr>
            <a:r>
              <a:rPr lang="fr-FR" sz="1600" i="1" dirty="0">
                <a:solidFill>
                  <a:schemeClr val="bg1">
                    <a:lumMod val="50000"/>
                  </a:schemeClr>
                </a:solidFill>
              </a:rPr>
              <a:t>Ex. : promotion du personnel par l’État </a:t>
            </a:r>
            <a:r>
              <a:rPr lang="fr-FR" sz="1600" i="1" u="sng" dirty="0">
                <a:solidFill>
                  <a:schemeClr val="bg1">
                    <a:lumMod val="50000"/>
                  </a:schemeClr>
                </a:solidFill>
              </a:rPr>
              <a:t>et </a:t>
            </a:r>
            <a:r>
              <a:rPr lang="fr-FR" sz="1600" i="1" dirty="0">
                <a:solidFill>
                  <a:schemeClr val="bg1">
                    <a:lumMod val="50000"/>
                  </a:schemeClr>
                </a:solidFill>
              </a:rPr>
              <a:t>l’économie</a:t>
            </a:r>
          </a:p>
          <a:p>
            <a:pPr marL="742950" lvl="1" indent="-285750">
              <a:buFont typeface="Arial" panose="020B0604020202020204" pitchFamily="34" charset="0"/>
              <a:buChar char="•"/>
            </a:pPr>
            <a:endParaRPr lang="fr-FR" sz="1600" b="1" i="1" dirty="0">
              <a:solidFill>
                <a:schemeClr val="bg1">
                  <a:lumMod val="50000"/>
                </a:schemeClr>
              </a:solidFill>
            </a:endParaRPr>
          </a:p>
        </p:txBody>
      </p:sp>
      <p:sp>
        <p:nvSpPr>
          <p:cNvPr id="22" name="TextBox 21"/>
          <p:cNvSpPr txBox="1"/>
          <p:nvPr/>
        </p:nvSpPr>
        <p:spPr>
          <a:xfrm>
            <a:off x="5980911" y="2321585"/>
            <a:ext cx="2983577" cy="1323439"/>
          </a:xfrm>
          <a:prstGeom prst="rect">
            <a:avLst/>
          </a:prstGeom>
          <a:noFill/>
        </p:spPr>
        <p:txBody>
          <a:bodyPr wrap="square" rtlCol="0">
            <a:spAutoFit/>
          </a:bodyPr>
          <a:lstStyle/>
          <a:p>
            <a:r>
              <a:rPr lang="fr-FR" sz="1600" b="1" i="1" dirty="0">
                <a:solidFill>
                  <a:schemeClr val="bg1">
                    <a:lumMod val="50000"/>
                  </a:schemeClr>
                </a:solidFill>
              </a:rPr>
              <a:t>Recherche  et conseil </a:t>
            </a:r>
            <a:r>
              <a:rPr lang="fr-FR" sz="1600" b="1" i="1" dirty="0" smtClean="0">
                <a:solidFill>
                  <a:schemeClr val="bg1">
                    <a:lumMod val="50000"/>
                  </a:schemeClr>
                </a:solidFill>
              </a:rPr>
              <a:t>institutionnalisées</a:t>
            </a:r>
            <a:endParaRPr lang="fr-FR" sz="1600" b="1" i="1" dirty="0">
              <a:solidFill>
                <a:schemeClr val="bg1">
                  <a:lumMod val="50000"/>
                </a:schemeClr>
              </a:solidFill>
            </a:endParaRPr>
          </a:p>
          <a:p>
            <a:pPr marL="285750" indent="-285750">
              <a:buFont typeface="Arial" panose="020B0604020202020204" pitchFamily="34" charset="0"/>
              <a:buChar char="•"/>
            </a:pPr>
            <a:r>
              <a:rPr lang="fr-FR" sz="1600" i="1" dirty="0">
                <a:solidFill>
                  <a:schemeClr val="bg1">
                    <a:lumMod val="50000"/>
                  </a:schemeClr>
                </a:solidFill>
              </a:rPr>
              <a:t>Ex. : recherche et données sur le personnel de formation (chambres et BIBB)</a:t>
            </a:r>
          </a:p>
        </p:txBody>
      </p:sp>
      <p:sp>
        <p:nvSpPr>
          <p:cNvPr id="23" name="TextBox 22"/>
          <p:cNvSpPr txBox="1"/>
          <p:nvPr/>
        </p:nvSpPr>
        <p:spPr>
          <a:xfrm>
            <a:off x="5713800" y="4038163"/>
            <a:ext cx="3250688" cy="830997"/>
          </a:xfrm>
          <a:prstGeom prst="rect">
            <a:avLst/>
          </a:prstGeom>
          <a:noFill/>
        </p:spPr>
        <p:txBody>
          <a:bodyPr wrap="square" rtlCol="0">
            <a:spAutoFit/>
          </a:bodyPr>
          <a:lstStyle/>
          <a:p>
            <a:r>
              <a:rPr lang="fr-FR" sz="1600" b="1" i="1" dirty="0">
                <a:solidFill>
                  <a:schemeClr val="bg1">
                    <a:lumMod val="50000"/>
                  </a:schemeClr>
                </a:solidFill>
              </a:rPr>
              <a:t>Normes reconnues</a:t>
            </a:r>
          </a:p>
          <a:p>
            <a:pPr marL="285750" indent="-285750">
              <a:buFont typeface="Arial" panose="020B0604020202020204" pitchFamily="34" charset="0"/>
              <a:buChar char="•"/>
            </a:pPr>
            <a:r>
              <a:rPr lang="fr-FR" sz="1600" i="1" dirty="0">
                <a:solidFill>
                  <a:schemeClr val="bg1">
                    <a:lumMod val="50000"/>
                  </a:schemeClr>
                </a:solidFill>
              </a:rPr>
              <a:t>Ex. : normes pour l’aptitude des formateurs (AEVO)</a:t>
            </a:r>
          </a:p>
        </p:txBody>
      </p:sp>
      <p:sp>
        <p:nvSpPr>
          <p:cNvPr id="24" name="TextBox 23"/>
          <p:cNvSpPr txBox="1"/>
          <p:nvPr/>
        </p:nvSpPr>
        <p:spPr>
          <a:xfrm>
            <a:off x="749356" y="4038163"/>
            <a:ext cx="2672210" cy="1323439"/>
          </a:xfrm>
          <a:prstGeom prst="rect">
            <a:avLst/>
          </a:prstGeom>
          <a:noFill/>
        </p:spPr>
        <p:txBody>
          <a:bodyPr wrap="square" rtlCol="0">
            <a:spAutoFit/>
          </a:bodyPr>
          <a:lstStyle/>
          <a:p>
            <a:r>
              <a:rPr lang="fr-FR" sz="1600" b="1" i="1" dirty="0">
                <a:solidFill>
                  <a:schemeClr val="bg1">
                    <a:lumMod val="50000"/>
                  </a:schemeClr>
                </a:solidFill>
              </a:rPr>
              <a:t>Apprentissage basé sur le métier</a:t>
            </a:r>
          </a:p>
          <a:p>
            <a:pPr marL="285750" indent="-285750">
              <a:buFont typeface="Arial" panose="020B0604020202020204" pitchFamily="34" charset="0"/>
              <a:buChar char="•"/>
            </a:pPr>
            <a:r>
              <a:rPr lang="fr-FR" sz="1600" i="1" dirty="0">
                <a:solidFill>
                  <a:schemeClr val="bg1">
                    <a:lumMod val="50000"/>
                  </a:schemeClr>
                </a:solidFill>
              </a:rPr>
              <a:t>Ex. : formation du personnel axée sur la pratique</a:t>
            </a:r>
          </a:p>
        </p:txBody>
      </p:sp>
      <p:sp>
        <p:nvSpPr>
          <p:cNvPr id="25" name="TextBox 24"/>
          <p:cNvSpPr txBox="1"/>
          <p:nvPr/>
        </p:nvSpPr>
        <p:spPr>
          <a:xfrm>
            <a:off x="2589684" y="1551889"/>
            <a:ext cx="3960440" cy="584775"/>
          </a:xfrm>
          <a:prstGeom prst="rect">
            <a:avLst/>
          </a:prstGeom>
          <a:noFill/>
        </p:spPr>
        <p:txBody>
          <a:bodyPr wrap="square" rtlCol="0">
            <a:spAutoFit/>
          </a:bodyPr>
          <a:lstStyle/>
          <a:p>
            <a:pPr algn="ctr"/>
            <a:r>
              <a:rPr lang="fr-FR" sz="1600" b="1" i="1" dirty="0">
                <a:solidFill>
                  <a:schemeClr val="tx1">
                    <a:lumMod val="75000"/>
                    <a:lumOff val="25000"/>
                  </a:schemeClr>
                </a:solidFill>
              </a:rPr>
              <a:t>personnel de la formation professionnelle</a:t>
            </a:r>
          </a:p>
          <a:p>
            <a:pPr algn="ctr"/>
            <a:r>
              <a:rPr lang="fr-FR" sz="1600" i="1" dirty="0">
                <a:solidFill>
                  <a:schemeClr val="tx1">
                    <a:lumMod val="75000"/>
                    <a:lumOff val="25000"/>
                  </a:schemeClr>
                </a:solidFill>
              </a:rPr>
              <a:t>Des professionnels très impliqués</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5798" y="2276872"/>
            <a:ext cx="2705304" cy="2916000"/>
          </a:xfrm>
          <a:prstGeom prst="rect">
            <a:avLst/>
          </a:prstGeom>
        </p:spPr>
      </p:pic>
    </p:spTree>
    <p:extLst>
      <p:ext uri="{BB962C8B-B14F-4D97-AF65-F5344CB8AC3E}">
        <p14:creationId xmlns:p14="http://schemas.microsoft.com/office/powerpoint/2010/main" val="1100400731"/>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fr-FR" noProof="0" dirty="0">
                <a:solidFill>
                  <a:schemeClr val="accent6">
                    <a:lumMod val="75000"/>
                  </a:schemeClr>
                </a:solidFill>
                <a:latin typeface="Arial Narrow" panose="020B0606020202030204" pitchFamily="34" charset="0"/>
              </a:rPr>
              <a:t>VI. </a:t>
            </a:r>
            <a:r>
              <a:rPr lang="fr-FR" noProof="0" dirty="0" smtClean="0">
                <a:solidFill>
                  <a:schemeClr val="accent6">
                    <a:lumMod val="75000"/>
                  </a:schemeClr>
                </a:solidFill>
                <a:latin typeface="Arial Narrow" panose="020B0606020202030204" pitchFamily="34" charset="0"/>
              </a:rPr>
              <a:t>Plus d’informations</a:t>
            </a:r>
            <a:endParaRPr lang="fr-FR" noProof="0" dirty="0">
              <a:solidFill>
                <a:schemeClr val="accent6">
                  <a:lumMod val="75000"/>
                </a:schemeClr>
              </a:solidFill>
              <a:latin typeface="Arial Narrow" panose="020B0606020202030204" pitchFamily="34" charset="0"/>
            </a:endParaRPr>
          </a:p>
        </p:txBody>
      </p:sp>
      <p:sp>
        <p:nvSpPr>
          <p:cNvPr id="13" name="Inhaltsplatzhalter 4"/>
          <p:cNvSpPr>
            <a:spLocks noGrp="1"/>
          </p:cNvSpPr>
          <p:nvPr>
            <p:ph idx="1"/>
          </p:nvPr>
        </p:nvSpPr>
        <p:spPr>
          <a:xfrm>
            <a:off x="457200" y="1532451"/>
            <a:ext cx="7859216" cy="1104461"/>
          </a:xfrm>
        </p:spPr>
        <p:txBody>
          <a:bodyPr numCol="1">
            <a:noAutofit/>
          </a:bodyPr>
          <a:lstStyle/>
          <a:p>
            <a:pPr marL="0" indent="0">
              <a:lnSpc>
                <a:spcPts val="1800"/>
              </a:lnSpc>
              <a:buNone/>
            </a:pPr>
            <a:r>
              <a:rPr lang="fr-FR" sz="1600" noProof="0" dirty="0"/>
              <a:t>Vous retrouverez la présentation et les autres</a:t>
            </a:r>
            <a:r>
              <a:rPr lang="fr-FR" dirty="0"/>
              <a:t> </a:t>
            </a:r>
            <a:r>
              <a:rPr lang="fr-FR" sz="1600" noProof="0" dirty="0"/>
              <a:t>présentations</a:t>
            </a:r>
            <a:r>
              <a:rPr lang="fr-FR" dirty="0"/>
              <a:t> </a:t>
            </a:r>
            <a:r>
              <a:rPr lang="fr-FR" sz="1600" noProof="0" dirty="0"/>
              <a:t>ainsi que les</a:t>
            </a:r>
            <a:r>
              <a:rPr lang="fr-FR" dirty="0"/>
              <a:t> </a:t>
            </a:r>
            <a:r>
              <a:rPr lang="fr-FR" sz="1600" noProof="0" dirty="0"/>
              <a:t>informations</a:t>
            </a:r>
            <a:r>
              <a:rPr lang="fr-FR" dirty="0"/>
              <a:t> </a:t>
            </a:r>
            <a:r>
              <a:rPr lang="fr-FR" sz="1600" noProof="0" dirty="0"/>
              <a:t>sur la</a:t>
            </a:r>
            <a:r>
              <a:rPr lang="fr-FR" dirty="0"/>
              <a:t> </a:t>
            </a:r>
            <a:r>
              <a:rPr lang="fr-FR" sz="1600" noProof="0" dirty="0"/>
              <a:t>formation professionnelle</a:t>
            </a:r>
            <a:r>
              <a:rPr lang="fr-FR" dirty="0"/>
              <a:t> </a:t>
            </a:r>
            <a:r>
              <a:rPr lang="fr-FR" sz="1600" noProof="0" dirty="0"/>
              <a:t>allemande et la </a:t>
            </a:r>
            <a:r>
              <a:rPr lang="fr-FR" sz="1600" dirty="0"/>
              <a:t>coopération </a:t>
            </a:r>
            <a:r>
              <a:rPr lang="fr-FR" sz="1600" noProof="0" dirty="0" smtClean="0"/>
              <a:t>internationale</a:t>
            </a:r>
            <a:r>
              <a:rPr lang="fr-FR" dirty="0" smtClean="0"/>
              <a:t> </a:t>
            </a:r>
            <a:r>
              <a:rPr lang="fr-FR" sz="1600" noProof="0" dirty="0"/>
              <a:t>sur la formation professionnelle</a:t>
            </a:r>
            <a:r>
              <a:rPr lang="fr-FR" dirty="0"/>
              <a:t> </a:t>
            </a:r>
            <a:r>
              <a:rPr lang="fr-FR" sz="1600" noProof="0" dirty="0"/>
              <a:t>sur</a:t>
            </a:r>
            <a:r>
              <a:rPr lang="fr-FR" dirty="0"/>
              <a:t> </a:t>
            </a:r>
            <a:r>
              <a:rPr lang="fr-FR" sz="1600" noProof="0" dirty="0"/>
              <a:t>notre</a:t>
            </a:r>
            <a:r>
              <a:rPr lang="fr-FR" dirty="0"/>
              <a:t> </a:t>
            </a:r>
            <a:r>
              <a:rPr lang="fr-FR" sz="1600" noProof="0" dirty="0"/>
              <a:t>site : </a:t>
            </a:r>
          </a:p>
          <a:p>
            <a:pPr marL="0" indent="0">
              <a:lnSpc>
                <a:spcPts val="1800"/>
              </a:lnSpc>
              <a:buNone/>
            </a:pPr>
            <a:r>
              <a:rPr dirty="0"/>
              <a:t/>
            </a:r>
            <a:br>
              <a:rPr dirty="0"/>
            </a:br>
            <a:r>
              <a:rPr lang="fr-FR" sz="1800" b="1" noProof="0" dirty="0">
                <a:hlinkClick r:id="rId3"/>
              </a:rPr>
              <a:t>www.govet.international</a:t>
            </a:r>
            <a:endParaRPr lang="fr-FR" sz="1800" b="1" noProof="0" dirty="0"/>
          </a:p>
          <a:p>
            <a:pPr marL="0" indent="0">
              <a:lnSpc>
                <a:spcPts val="1800"/>
              </a:lnSpc>
              <a:buNone/>
            </a:pPr>
            <a:endParaRPr lang="fr-FR" sz="1400" b="1" dirty="0"/>
          </a:p>
        </p:txBody>
      </p:sp>
      <p:sp>
        <p:nvSpPr>
          <p:cNvPr id="4" name="Inhaltsplatzhalter 4"/>
          <p:cNvSpPr txBox="1">
            <a:spLocks/>
          </p:cNvSpPr>
          <p:nvPr/>
        </p:nvSpPr>
        <p:spPr>
          <a:xfrm>
            <a:off x="462211" y="3429000"/>
            <a:ext cx="8229600" cy="1872208"/>
          </a:xfrm>
          <a:prstGeom prst="rect">
            <a:avLst/>
          </a:prstGeom>
        </p:spPr>
        <p:txBody>
          <a:bodyPr vert="horz" lIns="91440" tIns="45720" rIns="91440" bIns="45720" numCol="2"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dirty="0"/>
              <a:t>Sources</a:t>
            </a:r>
          </a:p>
          <a:p>
            <a:pPr marL="266700" indent="-266700"/>
            <a:r>
              <a:rPr lang="fr-FR" sz="1400" dirty="0"/>
              <a:t>Rapport de données du BIIB (</a:t>
            </a:r>
            <a:r>
              <a:rPr lang="fr-FR" sz="1400" dirty="0">
                <a:hlinkClick r:id="rId4"/>
              </a:rPr>
              <a:t>lien</a:t>
            </a:r>
            <a:r>
              <a:rPr lang="fr-FR" sz="1400" dirty="0"/>
              <a:t>)</a:t>
            </a:r>
          </a:p>
          <a:p>
            <a:pPr marL="266700" indent="-266700"/>
            <a:r>
              <a:rPr lang="fr-FR" sz="1400" dirty="0"/>
              <a:t>KMK (</a:t>
            </a:r>
            <a:r>
              <a:rPr lang="fr-FR" sz="1400" dirty="0">
                <a:hlinkClick r:id="rId5"/>
              </a:rPr>
              <a:t>lien</a:t>
            </a:r>
            <a:r>
              <a:rPr lang="fr-FR" sz="1400" dirty="0"/>
              <a:t>)</a:t>
            </a:r>
          </a:p>
          <a:p>
            <a:pPr marL="266700" indent="-266700"/>
            <a:r>
              <a:rPr lang="fr-FR" sz="1400" dirty="0"/>
              <a:t>Portail de données du Ministère fédéral de l’</a:t>
            </a:r>
            <a:r>
              <a:rPr lang="de-DE" sz="1400" dirty="0"/>
              <a:t>É</a:t>
            </a:r>
            <a:r>
              <a:rPr lang="fr-FR" sz="1400" dirty="0"/>
              <a:t>ducation et de la Recherche (</a:t>
            </a:r>
            <a:r>
              <a:rPr lang="fr-FR" sz="1400" dirty="0">
                <a:hlinkClick r:id="rId6"/>
              </a:rPr>
              <a:t>lien</a:t>
            </a:r>
            <a:r>
              <a:rPr lang="fr-FR" sz="1400" dirty="0"/>
              <a:t>)</a:t>
            </a:r>
          </a:p>
          <a:p>
            <a:pPr marL="266700" indent="-266700"/>
            <a:r>
              <a:rPr lang="fr-FR" sz="1400" dirty="0"/>
              <a:t>Statistiques de Destatis sur le personnel de la formation </a:t>
            </a:r>
            <a:r>
              <a:rPr lang="fr-FR" sz="1400" dirty="0" smtClean="0"/>
              <a:t>professionnelle </a:t>
            </a:r>
            <a:r>
              <a:rPr lang="fr-FR" sz="1400" dirty="0"/>
              <a:t>(</a:t>
            </a:r>
            <a:r>
              <a:rPr lang="fr-FR" sz="1400" dirty="0">
                <a:hlinkClick r:id="rId6"/>
              </a:rPr>
              <a:t>lien</a:t>
            </a:r>
            <a:r>
              <a:rPr lang="fr-FR" sz="1400" dirty="0"/>
              <a:t>)</a:t>
            </a:r>
          </a:p>
          <a:p>
            <a:pPr marL="0" indent="0">
              <a:buNone/>
            </a:pPr>
            <a:endParaRPr lang="fr-FR" sz="1400" b="1" dirty="0"/>
          </a:p>
          <a:p>
            <a:pPr marL="0" indent="0">
              <a:buNone/>
            </a:pPr>
            <a:endParaRPr lang="fr-FR" sz="1400" b="1" dirty="0"/>
          </a:p>
          <a:p>
            <a:pPr marL="361950" indent="-276225">
              <a:buNone/>
            </a:pPr>
            <a:r>
              <a:rPr lang="fr-FR" sz="1400" b="1" dirty="0"/>
              <a:t>Plus d’informations sur internet</a:t>
            </a:r>
          </a:p>
          <a:p>
            <a:pPr marL="361950" indent="-276225"/>
            <a:r>
              <a:rPr lang="fr-FR" sz="1400" dirty="0"/>
              <a:t>www.lehrer-werden.de</a:t>
            </a:r>
            <a:endParaRPr lang="fr-FR" sz="1400" b="1" dirty="0"/>
          </a:p>
          <a:p>
            <a:pPr marL="361950" indent="-276225"/>
            <a:r>
              <a:rPr lang="fr-FR" sz="1400" dirty="0">
                <a:hlinkClick r:id="rId7"/>
              </a:rPr>
              <a:t>www.foraus.de</a:t>
            </a:r>
            <a:endParaRPr lang="fr-FR" sz="1400" dirty="0"/>
          </a:p>
          <a:p>
            <a:pPr marL="0" indent="0">
              <a:buFont typeface="Arial" panose="020B0604020202020204" pitchFamily="34" charset="0"/>
              <a:buNone/>
            </a:pPr>
            <a:endParaRPr lang="fr-FR" sz="1400" b="1" dirty="0"/>
          </a:p>
          <a:p>
            <a:pPr marL="0" indent="0">
              <a:buFont typeface="Arial" panose="020B0604020202020204" pitchFamily="34" charset="0"/>
              <a:buNone/>
            </a:pPr>
            <a:endParaRPr lang="fr-FR" sz="1600" dirty="0"/>
          </a:p>
        </p:txBody>
      </p:sp>
      <p:sp>
        <p:nvSpPr>
          <p:cNvPr id="3" name="Textfeld 2"/>
          <p:cNvSpPr txBox="1"/>
          <p:nvPr/>
        </p:nvSpPr>
        <p:spPr>
          <a:xfrm>
            <a:off x="462211" y="5436513"/>
            <a:ext cx="7638181" cy="584775"/>
          </a:xfrm>
          <a:prstGeom prst="rect">
            <a:avLst/>
          </a:prstGeom>
          <a:noFill/>
        </p:spPr>
        <p:txBody>
          <a:bodyPr wrap="square" rtlCol="0">
            <a:spAutoFit/>
          </a:bodyPr>
          <a:lstStyle/>
          <a:p>
            <a:r>
              <a:rPr lang="fr-FR" sz="1400" b="1" dirty="0"/>
              <a:t>Si vous avez d’autres questions, contactez : </a:t>
            </a:r>
            <a:r>
              <a:rPr lang="fr-FR" sz="1400" b="1" dirty="0">
                <a:hlinkClick r:id="rId8"/>
              </a:rPr>
              <a:t>govet@govet.international</a:t>
            </a:r>
            <a:endParaRPr lang="fr-FR" sz="1400" b="1" dirty="0"/>
          </a:p>
          <a:p>
            <a:endParaRPr lang="fr-FR" dirty="0"/>
          </a:p>
        </p:txBody>
      </p:sp>
    </p:spTree>
    <p:extLst>
      <p:ext uri="{BB962C8B-B14F-4D97-AF65-F5344CB8AC3E}">
        <p14:creationId xmlns:p14="http://schemas.microsoft.com/office/powerpoint/2010/main" val="330966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FR" dirty="0">
                <a:solidFill>
                  <a:schemeClr val="accent6">
                    <a:lumMod val="75000"/>
                  </a:schemeClr>
                </a:solidFill>
                <a:latin typeface="Arial Narrow" panose="020B0606020202030204" pitchFamily="34" charset="0"/>
              </a:rPr>
              <a:t>Sommaire</a:t>
            </a:r>
            <a:endParaRPr lang="fr-FR" noProof="0" dirty="0">
              <a:latin typeface="Frutiger 57Cn" panose="020B0500000000000000" pitchFamily="34" charset="0"/>
            </a:endParaRPr>
          </a:p>
        </p:txBody>
      </p:sp>
      <p:sp>
        <p:nvSpPr>
          <p:cNvPr id="3" name="Inhaltsplatzhalter 2"/>
          <p:cNvSpPr>
            <a:spLocks noGrp="1"/>
          </p:cNvSpPr>
          <p:nvPr>
            <p:ph idx="1"/>
          </p:nvPr>
        </p:nvSpPr>
        <p:spPr>
          <a:xfrm>
            <a:off x="611560" y="1747953"/>
            <a:ext cx="6768752" cy="4489359"/>
          </a:xfrm>
        </p:spPr>
        <p:txBody>
          <a:bodyPr>
            <a:normAutofit/>
          </a:bodyPr>
          <a:lstStyle/>
          <a:p>
            <a:pPr marL="571500" indent="-571500">
              <a:spcBef>
                <a:spcPts val="800"/>
              </a:spcBef>
              <a:spcAft>
                <a:spcPts val="400"/>
              </a:spcAft>
              <a:buFont typeface="+mj-lt"/>
              <a:buAutoNum type="romanUcPeriod"/>
            </a:pPr>
            <a:r>
              <a:rPr lang="fr-FR" sz="2000" noProof="0" dirty="0">
                <a:solidFill>
                  <a:schemeClr val="tx1">
                    <a:lumMod val="65000"/>
                    <a:lumOff val="35000"/>
                  </a:schemeClr>
                </a:solidFill>
              </a:rPr>
              <a:t>Qui</a:t>
            </a:r>
            <a:r>
              <a:rPr lang="fr-FR" sz="2000" dirty="0"/>
              <a:t> </a:t>
            </a:r>
            <a:r>
              <a:rPr lang="fr-FR" sz="2000" noProof="0" dirty="0">
                <a:solidFill>
                  <a:schemeClr val="tx1">
                    <a:lumMod val="65000"/>
                    <a:lumOff val="35000"/>
                  </a:schemeClr>
                </a:solidFill>
              </a:rPr>
              <a:t>travaille dans le secteur de la </a:t>
            </a:r>
            <a:r>
              <a:rPr lang="fr-FR" sz="2000" dirty="0">
                <a:solidFill>
                  <a:schemeClr val="tx1">
                    <a:lumMod val="65000"/>
                    <a:lumOff val="35000"/>
                  </a:schemeClr>
                </a:solidFill>
              </a:rPr>
              <a:t>formation</a:t>
            </a:r>
            <a:r>
              <a:rPr lang="fr-FR" sz="2000" dirty="0"/>
              <a:t> </a:t>
            </a:r>
            <a:r>
              <a:rPr lang="fr-FR" sz="2000" noProof="0" dirty="0">
                <a:solidFill>
                  <a:schemeClr val="tx1">
                    <a:lumMod val="65000"/>
                    <a:lumOff val="35000"/>
                  </a:schemeClr>
                </a:solidFill>
              </a:rPr>
              <a:t>professionnelle </a:t>
            </a:r>
            <a:r>
              <a:rPr lang="fr-FR" sz="2000" dirty="0">
                <a:solidFill>
                  <a:schemeClr val="tx1">
                    <a:lumMod val="65000"/>
                    <a:lumOff val="35000"/>
                  </a:schemeClr>
                </a:solidFill>
              </a:rPr>
              <a:t>duale ?</a:t>
            </a:r>
            <a:endParaRPr lang="fr-FR" sz="2000" noProof="0" dirty="0">
              <a:solidFill>
                <a:schemeClr val="tx1">
                  <a:lumMod val="65000"/>
                  <a:lumOff val="35000"/>
                </a:schemeClr>
              </a:solidFill>
            </a:endParaRPr>
          </a:p>
          <a:p>
            <a:pPr marL="571500" indent="-571500">
              <a:spcBef>
                <a:spcPts val="800"/>
              </a:spcBef>
              <a:spcAft>
                <a:spcPts val="400"/>
              </a:spcAft>
              <a:buFont typeface="+mj-lt"/>
              <a:buAutoNum type="romanUcPeriod"/>
            </a:pPr>
            <a:r>
              <a:rPr lang="fr-FR" sz="2000" dirty="0">
                <a:solidFill>
                  <a:schemeClr val="tx1">
                    <a:lumMod val="65000"/>
                    <a:lumOff val="35000"/>
                  </a:schemeClr>
                </a:solidFill>
              </a:rPr>
              <a:t>Missions dans le système de formation professionnelle</a:t>
            </a:r>
          </a:p>
          <a:p>
            <a:pPr marL="571500" indent="-571500">
              <a:spcBef>
                <a:spcPts val="800"/>
              </a:spcBef>
              <a:spcAft>
                <a:spcPts val="400"/>
              </a:spcAft>
              <a:buFont typeface="+mj-lt"/>
              <a:buAutoNum type="romanUcPeriod"/>
            </a:pPr>
            <a:r>
              <a:rPr lang="fr-FR" sz="2000" dirty="0">
                <a:solidFill>
                  <a:schemeClr val="tx1">
                    <a:lumMod val="65000"/>
                    <a:lumOff val="35000"/>
                  </a:schemeClr>
                </a:solidFill>
              </a:rPr>
              <a:t>L’apprentissage en entreprise – </a:t>
            </a:r>
            <a:r>
              <a:rPr lang="pl-PL" sz="2000" dirty="0">
                <a:solidFill>
                  <a:schemeClr val="tx1">
                    <a:lumMod val="65000"/>
                    <a:lumOff val="35000"/>
                  </a:schemeClr>
                </a:solidFill>
              </a:rPr>
              <a:t/>
            </a:r>
            <a:br>
              <a:rPr lang="pl-PL" sz="2000" dirty="0">
                <a:solidFill>
                  <a:schemeClr val="tx1">
                    <a:lumMod val="65000"/>
                    <a:lumOff val="35000"/>
                  </a:schemeClr>
                </a:solidFill>
              </a:rPr>
            </a:br>
            <a:r>
              <a:rPr lang="de-DE" sz="2000" dirty="0">
                <a:solidFill>
                  <a:schemeClr val="tx1">
                    <a:lumMod val="65000"/>
                    <a:lumOff val="35000"/>
                  </a:schemeClr>
                </a:solidFill>
              </a:rPr>
              <a:t>Point de </a:t>
            </a:r>
            <a:r>
              <a:rPr lang="de-DE" sz="2000" dirty="0" err="1">
                <a:solidFill>
                  <a:schemeClr val="tx1">
                    <a:lumMod val="65000"/>
                    <a:lumOff val="35000"/>
                  </a:schemeClr>
                </a:solidFill>
              </a:rPr>
              <a:t>mire</a:t>
            </a:r>
            <a:r>
              <a:rPr lang="de-DE" sz="2000" dirty="0">
                <a:solidFill>
                  <a:schemeClr val="tx1">
                    <a:lumMod val="65000"/>
                    <a:lumOff val="35000"/>
                  </a:schemeClr>
                </a:solidFill>
              </a:rPr>
              <a:t> </a:t>
            </a:r>
            <a:r>
              <a:rPr lang="de-DE" sz="2000" dirty="0" smtClean="0">
                <a:solidFill>
                  <a:schemeClr val="tx1">
                    <a:lumMod val="65000"/>
                    <a:lumOff val="35000"/>
                  </a:schemeClr>
                </a:solidFill>
              </a:rPr>
              <a:t>: </a:t>
            </a:r>
            <a:r>
              <a:rPr lang="fr-FR" sz="2000" dirty="0" smtClean="0">
                <a:solidFill>
                  <a:schemeClr val="tx1">
                    <a:lumMod val="65000"/>
                    <a:lumOff val="35000"/>
                  </a:schemeClr>
                </a:solidFill>
              </a:rPr>
              <a:t>personnel </a:t>
            </a:r>
            <a:r>
              <a:rPr lang="fr-FR" sz="2000" dirty="0">
                <a:solidFill>
                  <a:schemeClr val="tx1">
                    <a:lumMod val="65000"/>
                    <a:lumOff val="35000"/>
                  </a:schemeClr>
                </a:solidFill>
              </a:rPr>
              <a:t>de formation</a:t>
            </a:r>
            <a:r>
              <a:rPr lang="fr-FR" sz="2000" dirty="0"/>
              <a:t> </a:t>
            </a:r>
            <a:endParaRPr lang="fr-FR" sz="2000" dirty="0">
              <a:solidFill>
                <a:schemeClr val="tx1">
                  <a:lumMod val="65000"/>
                  <a:lumOff val="35000"/>
                </a:schemeClr>
              </a:solidFill>
            </a:endParaRPr>
          </a:p>
          <a:p>
            <a:pPr marL="571500" indent="-571500">
              <a:spcBef>
                <a:spcPts val="800"/>
              </a:spcBef>
              <a:spcAft>
                <a:spcPts val="400"/>
              </a:spcAft>
              <a:buFont typeface="+mj-lt"/>
              <a:buAutoNum type="romanUcPeriod"/>
            </a:pPr>
            <a:r>
              <a:rPr lang="fr-FR" sz="2000" dirty="0">
                <a:solidFill>
                  <a:schemeClr val="tx1">
                    <a:lumMod val="65000"/>
                    <a:lumOff val="35000"/>
                  </a:schemeClr>
                </a:solidFill>
              </a:rPr>
              <a:t>L’apprentissage en école professionnelle – </a:t>
            </a:r>
            <a:r>
              <a:rPr lang="pl-PL" sz="2000" dirty="0">
                <a:solidFill>
                  <a:schemeClr val="tx1">
                    <a:lumMod val="65000"/>
                    <a:lumOff val="35000"/>
                  </a:schemeClr>
                </a:solidFill>
              </a:rPr>
              <a:t/>
            </a:r>
            <a:br>
              <a:rPr lang="pl-PL" sz="2000" dirty="0">
                <a:solidFill>
                  <a:schemeClr val="tx1">
                    <a:lumMod val="65000"/>
                    <a:lumOff val="35000"/>
                  </a:schemeClr>
                </a:solidFill>
              </a:rPr>
            </a:br>
            <a:r>
              <a:rPr lang="de-DE" sz="2000" dirty="0">
                <a:solidFill>
                  <a:schemeClr val="tx1">
                    <a:lumMod val="65000"/>
                    <a:lumOff val="35000"/>
                  </a:schemeClr>
                </a:solidFill>
              </a:rPr>
              <a:t>Point de </a:t>
            </a:r>
            <a:r>
              <a:rPr lang="de-DE" sz="2000" dirty="0" err="1">
                <a:solidFill>
                  <a:schemeClr val="tx1">
                    <a:lumMod val="65000"/>
                    <a:lumOff val="35000"/>
                  </a:schemeClr>
                </a:solidFill>
              </a:rPr>
              <a:t>mire</a:t>
            </a:r>
            <a:r>
              <a:rPr lang="de-DE" sz="2000" dirty="0">
                <a:solidFill>
                  <a:schemeClr val="tx1">
                    <a:lumMod val="65000"/>
                    <a:lumOff val="35000"/>
                  </a:schemeClr>
                </a:solidFill>
              </a:rPr>
              <a:t> : </a:t>
            </a:r>
            <a:r>
              <a:rPr lang="fr-FR" sz="2000" dirty="0" smtClean="0">
                <a:solidFill>
                  <a:schemeClr val="tx1">
                    <a:lumMod val="65000"/>
                    <a:lumOff val="35000"/>
                  </a:schemeClr>
                </a:solidFill>
              </a:rPr>
              <a:t>personnel </a:t>
            </a:r>
            <a:r>
              <a:rPr lang="fr-FR" sz="2000" dirty="0">
                <a:solidFill>
                  <a:schemeClr val="tx1">
                    <a:lumMod val="65000"/>
                    <a:lumOff val="35000"/>
                  </a:schemeClr>
                </a:solidFill>
              </a:rPr>
              <a:t>enseignant</a:t>
            </a:r>
          </a:p>
          <a:p>
            <a:pPr marL="571500" indent="-571500">
              <a:spcBef>
                <a:spcPts val="800"/>
              </a:spcBef>
              <a:spcAft>
                <a:spcPts val="400"/>
              </a:spcAft>
              <a:buFont typeface="+mj-lt"/>
              <a:buAutoNum type="romanUcPeriod"/>
            </a:pPr>
            <a:r>
              <a:rPr lang="fr-FR" sz="2000" dirty="0">
                <a:solidFill>
                  <a:schemeClr val="tx1">
                    <a:lumMod val="65000"/>
                    <a:lumOff val="35000"/>
                  </a:schemeClr>
                </a:solidFill>
              </a:rPr>
              <a:t>Résumé</a:t>
            </a:r>
          </a:p>
          <a:p>
            <a:pPr marL="571500" indent="-571500">
              <a:spcBef>
                <a:spcPts val="800"/>
              </a:spcBef>
              <a:spcAft>
                <a:spcPts val="400"/>
              </a:spcAft>
              <a:buFont typeface="+mj-lt"/>
              <a:buAutoNum type="romanUcPeriod"/>
            </a:pPr>
            <a:r>
              <a:rPr lang="fr-FR" sz="2000" noProof="0" dirty="0">
                <a:solidFill>
                  <a:schemeClr val="tx1">
                    <a:lumMod val="65000"/>
                    <a:lumOff val="35000"/>
                  </a:schemeClr>
                </a:solidFill>
              </a:rPr>
              <a:t>Plus</a:t>
            </a:r>
            <a:r>
              <a:rPr lang="fr-FR" sz="2000" dirty="0"/>
              <a:t> </a:t>
            </a:r>
            <a:r>
              <a:rPr lang="fr-FR" sz="2000" noProof="0" dirty="0">
                <a:solidFill>
                  <a:schemeClr val="tx1">
                    <a:lumMod val="65000"/>
                    <a:lumOff val="35000"/>
                  </a:schemeClr>
                </a:solidFill>
              </a:rPr>
              <a:t>d’informations</a:t>
            </a:r>
          </a:p>
          <a:p>
            <a:pPr marL="0" indent="0">
              <a:spcBef>
                <a:spcPts val="800"/>
              </a:spcBef>
              <a:spcAft>
                <a:spcPts val="400"/>
              </a:spcAft>
              <a:buNone/>
            </a:pPr>
            <a:endParaRPr lang="fr-FR" sz="2000" noProof="0" dirty="0">
              <a:solidFill>
                <a:schemeClr val="tx1">
                  <a:lumMod val="65000"/>
                  <a:lumOff val="35000"/>
                </a:schemeClr>
              </a:solidFill>
            </a:endParaRPr>
          </a:p>
        </p:txBody>
      </p:sp>
    </p:spTree>
    <p:extLst>
      <p:ext uri="{BB962C8B-B14F-4D97-AF65-F5344CB8AC3E}">
        <p14:creationId xmlns:p14="http://schemas.microsoft.com/office/powerpoint/2010/main" val="2791873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feld 24"/>
          <p:cNvSpPr txBox="1"/>
          <p:nvPr/>
        </p:nvSpPr>
        <p:spPr>
          <a:xfrm>
            <a:off x="2771800" y="2492896"/>
            <a:ext cx="3456384" cy="7171194"/>
          </a:xfrm>
          <a:prstGeom prst="rect">
            <a:avLst/>
          </a:prstGeom>
          <a:noFill/>
        </p:spPr>
        <p:txBody>
          <a:bodyPr wrap="square" rtlCol="0">
            <a:spAutoFit/>
          </a:bodyPr>
          <a:lstStyle/>
          <a:p>
            <a:pPr algn="ctr">
              <a:spcBef>
                <a:spcPts val="2800"/>
              </a:spcBef>
              <a:spcAft>
                <a:spcPts val="2800"/>
              </a:spcAft>
            </a:pPr>
            <a:r>
              <a:rPr lang="fr-FR" b="1" dirty="0"/>
              <a:t>Politique </a:t>
            </a:r>
            <a:br>
              <a:rPr lang="fr-FR" b="1" dirty="0"/>
            </a:br>
            <a:r>
              <a:rPr lang="fr-FR" dirty="0"/>
              <a:t>(Gouvernement fédéral et Länder)</a:t>
            </a:r>
          </a:p>
          <a:p>
            <a:pPr algn="ctr">
              <a:spcBef>
                <a:spcPts val="2800"/>
              </a:spcBef>
              <a:spcAft>
                <a:spcPts val="2800"/>
              </a:spcAft>
            </a:pPr>
            <a:r>
              <a:rPr lang="fr-FR" b="1" dirty="0"/>
              <a:t>Jury d’examen</a:t>
            </a:r>
          </a:p>
          <a:p>
            <a:pPr algn="ctr">
              <a:spcBef>
                <a:spcPts val="2800"/>
              </a:spcBef>
              <a:spcAft>
                <a:spcPts val="2800"/>
              </a:spcAft>
            </a:pPr>
            <a:r>
              <a:rPr lang="fr-FR" b="1" dirty="0"/>
              <a:t>Diplôme/certificat</a:t>
            </a:r>
          </a:p>
          <a:p>
            <a:pPr algn="ctr">
              <a:spcBef>
                <a:spcPts val="2800"/>
              </a:spcBef>
              <a:spcAft>
                <a:spcPts val="2800"/>
              </a:spcAft>
            </a:pPr>
            <a:r>
              <a:rPr lang="fr-FR" b="1" dirty="0"/>
              <a:t>Partenaires sociaux </a:t>
            </a:r>
            <a:br>
              <a:rPr lang="fr-FR" b="1" dirty="0"/>
            </a:br>
            <a:r>
              <a:rPr lang="fr-FR" dirty="0"/>
              <a:t>(syndicats et </a:t>
            </a:r>
            <a:r>
              <a:rPr lang="fr-FR" dirty="0" smtClean="0"/>
              <a:t>associations patronales</a:t>
            </a:r>
            <a:r>
              <a:rPr lang="fr-FR" dirty="0"/>
              <a:t>)</a:t>
            </a:r>
          </a:p>
          <a:p>
            <a:pPr algn="ctr">
              <a:spcBef>
                <a:spcPts val="2800"/>
              </a:spcBef>
              <a:spcAft>
                <a:spcPts val="2800"/>
              </a:spcAft>
            </a:pPr>
            <a:endParaRPr lang="fr-FR" dirty="0"/>
          </a:p>
          <a:p>
            <a:pPr algn="ctr">
              <a:spcBef>
                <a:spcPts val="2800"/>
              </a:spcBef>
              <a:spcAft>
                <a:spcPts val="2800"/>
              </a:spcAft>
            </a:pPr>
            <a:endParaRPr lang="fr-FR" b="1" dirty="0"/>
          </a:p>
          <a:p>
            <a:pPr algn="ctr">
              <a:spcBef>
                <a:spcPts val="2800"/>
              </a:spcBef>
              <a:spcAft>
                <a:spcPts val="2800"/>
              </a:spcAft>
            </a:pPr>
            <a:endParaRPr lang="fr-FR" dirty="0"/>
          </a:p>
        </p:txBody>
      </p:sp>
      <p:sp>
        <p:nvSpPr>
          <p:cNvPr id="4" name="Textfeld 3"/>
          <p:cNvSpPr txBox="1"/>
          <p:nvPr/>
        </p:nvSpPr>
        <p:spPr>
          <a:xfrm>
            <a:off x="5753156" y="1430950"/>
            <a:ext cx="2952328" cy="10064294"/>
          </a:xfrm>
          <a:prstGeom prst="rect">
            <a:avLst/>
          </a:prstGeom>
          <a:noFill/>
        </p:spPr>
        <p:txBody>
          <a:bodyPr wrap="square" rtlCol="0">
            <a:spAutoFit/>
          </a:bodyPr>
          <a:lstStyle/>
          <a:p>
            <a:pPr algn="r">
              <a:spcBef>
                <a:spcPts val="3000"/>
              </a:spcBef>
              <a:spcAft>
                <a:spcPts val="3000"/>
              </a:spcAft>
            </a:pPr>
            <a:r>
              <a:rPr lang="fr-FR" b="1" dirty="0"/>
              <a:t>Enseignement</a:t>
            </a:r>
          </a:p>
          <a:p>
            <a:pPr algn="r">
              <a:spcBef>
                <a:spcPts val="3000"/>
              </a:spcBef>
              <a:spcAft>
                <a:spcPts val="3000"/>
              </a:spcAft>
            </a:pPr>
            <a:r>
              <a:rPr lang="fr-FR" b="1" dirty="0"/>
              <a:t>Jeunes</a:t>
            </a:r>
          </a:p>
          <a:p>
            <a:pPr algn="r">
              <a:spcBef>
                <a:spcPts val="3000"/>
              </a:spcBef>
              <a:spcAft>
                <a:spcPts val="3000"/>
              </a:spcAft>
            </a:pPr>
            <a:r>
              <a:rPr lang="fr-FR" b="1" dirty="0"/>
              <a:t>Direction scolaire </a:t>
            </a:r>
          </a:p>
          <a:p>
            <a:pPr algn="r">
              <a:spcBef>
                <a:spcPts val="3000"/>
              </a:spcBef>
              <a:spcAft>
                <a:spcPts val="3000"/>
              </a:spcAft>
            </a:pPr>
            <a:r>
              <a:rPr lang="fr-FR" b="1" dirty="0"/>
              <a:t>Enseignants de l’école professionnelle</a:t>
            </a:r>
          </a:p>
          <a:p>
            <a:pPr algn="r">
              <a:spcBef>
                <a:spcPts val="3000"/>
              </a:spcBef>
              <a:spcAft>
                <a:spcPts val="3000"/>
              </a:spcAft>
            </a:pPr>
            <a:endParaRPr lang="fr-FR" b="1" dirty="0"/>
          </a:p>
          <a:p>
            <a:pPr algn="r">
              <a:spcBef>
                <a:spcPts val="3000"/>
              </a:spcBef>
              <a:spcAft>
                <a:spcPts val="3000"/>
              </a:spcAft>
            </a:pPr>
            <a:endParaRPr lang="fr-FR" b="1" dirty="0"/>
          </a:p>
          <a:p>
            <a:pPr algn="r">
              <a:spcBef>
                <a:spcPts val="3000"/>
              </a:spcBef>
              <a:spcAft>
                <a:spcPts val="3000"/>
              </a:spcAft>
            </a:pPr>
            <a:endParaRPr lang="fr-FR" b="1" dirty="0"/>
          </a:p>
          <a:p>
            <a:pPr algn="r">
              <a:spcBef>
                <a:spcPts val="3000"/>
              </a:spcBef>
              <a:spcAft>
                <a:spcPts val="3000"/>
              </a:spcAft>
            </a:pPr>
            <a:endParaRPr lang="fr-FR" b="1" dirty="0"/>
          </a:p>
          <a:p>
            <a:pPr algn="r">
              <a:spcBef>
                <a:spcPts val="3000"/>
              </a:spcBef>
              <a:spcAft>
                <a:spcPts val="3000"/>
              </a:spcAft>
            </a:pPr>
            <a:endParaRPr lang="fr-FR" b="1" dirty="0"/>
          </a:p>
          <a:p>
            <a:pPr algn="r">
              <a:spcBef>
                <a:spcPts val="3000"/>
              </a:spcBef>
              <a:spcAft>
                <a:spcPts val="3000"/>
              </a:spcAft>
            </a:pPr>
            <a:endParaRPr lang="fr-FR" dirty="0"/>
          </a:p>
        </p:txBody>
      </p:sp>
      <p:sp>
        <p:nvSpPr>
          <p:cNvPr id="17" name="Textfeld 16"/>
          <p:cNvSpPr txBox="1"/>
          <p:nvPr/>
        </p:nvSpPr>
        <p:spPr>
          <a:xfrm>
            <a:off x="395536" y="1484784"/>
            <a:ext cx="3662616" cy="11464677"/>
          </a:xfrm>
          <a:prstGeom prst="rect">
            <a:avLst/>
          </a:prstGeom>
          <a:noFill/>
        </p:spPr>
        <p:txBody>
          <a:bodyPr wrap="square" rtlCol="0">
            <a:spAutoFit/>
          </a:bodyPr>
          <a:lstStyle/>
          <a:p>
            <a:pPr>
              <a:spcBef>
                <a:spcPts val="3000"/>
              </a:spcBef>
              <a:spcAft>
                <a:spcPts val="3000"/>
              </a:spcAft>
            </a:pPr>
            <a:r>
              <a:rPr lang="fr-FR" b="1" dirty="0"/>
              <a:t>Monde du travail</a:t>
            </a:r>
            <a:endParaRPr lang="fr-FR" sz="2900" dirty="0"/>
          </a:p>
          <a:p>
            <a:pPr>
              <a:spcBef>
                <a:spcPts val="3000"/>
              </a:spcBef>
              <a:spcAft>
                <a:spcPts val="3000"/>
              </a:spcAft>
            </a:pPr>
            <a:r>
              <a:rPr lang="fr-FR" b="1" dirty="0"/>
              <a:t>Apprentis</a:t>
            </a:r>
            <a:endParaRPr lang="fr-FR" sz="1400" dirty="0"/>
          </a:p>
          <a:p>
            <a:pPr>
              <a:spcBef>
                <a:spcPts val="3000"/>
              </a:spcBef>
              <a:spcAft>
                <a:spcPts val="3000"/>
              </a:spcAft>
            </a:pPr>
            <a:r>
              <a:rPr lang="fr-FR" b="1" dirty="0"/>
              <a:t>Employeurs</a:t>
            </a:r>
          </a:p>
          <a:p>
            <a:pPr>
              <a:spcBef>
                <a:spcPts val="3000"/>
              </a:spcBef>
              <a:spcAft>
                <a:spcPts val="3000"/>
              </a:spcAft>
            </a:pPr>
            <a:r>
              <a:rPr lang="fr-FR" b="1" dirty="0"/>
              <a:t>Direction de la formation</a:t>
            </a:r>
          </a:p>
          <a:p>
            <a:pPr>
              <a:spcBef>
                <a:spcPts val="3000"/>
              </a:spcBef>
              <a:spcAft>
                <a:spcPts val="3000"/>
              </a:spcAft>
            </a:pPr>
            <a:r>
              <a:rPr lang="fr-FR" b="1" dirty="0"/>
              <a:t>Personnel de </a:t>
            </a:r>
            <a:br>
              <a:rPr lang="fr-FR" b="1" dirty="0"/>
            </a:br>
            <a:r>
              <a:rPr lang="fr-FR" b="1" dirty="0"/>
              <a:t>la formation</a:t>
            </a:r>
            <a:r>
              <a:rPr dirty="0"/>
              <a:t/>
            </a:r>
            <a:br>
              <a:rPr dirty="0"/>
            </a:br>
            <a:r>
              <a:rPr lang="fr-FR" b="1" dirty="0"/>
              <a:t>en entreprise</a:t>
            </a:r>
          </a:p>
          <a:p>
            <a:pPr>
              <a:spcBef>
                <a:spcPts val="3000"/>
              </a:spcBef>
              <a:spcAft>
                <a:spcPts val="3000"/>
              </a:spcAft>
            </a:pPr>
            <a:endParaRPr lang="fr-FR" sz="1200" dirty="0"/>
          </a:p>
          <a:p>
            <a:pPr>
              <a:spcBef>
                <a:spcPts val="3000"/>
              </a:spcBef>
              <a:spcAft>
                <a:spcPts val="3000"/>
              </a:spcAft>
            </a:pPr>
            <a:endParaRPr lang="fr-FR" dirty="0"/>
          </a:p>
          <a:p>
            <a:pPr>
              <a:spcBef>
                <a:spcPts val="3000"/>
              </a:spcBef>
              <a:spcAft>
                <a:spcPts val="3000"/>
              </a:spcAft>
            </a:pPr>
            <a:endParaRPr lang="fr-FR" sz="1100" dirty="0"/>
          </a:p>
          <a:p>
            <a:pPr>
              <a:spcBef>
                <a:spcPts val="3000"/>
              </a:spcBef>
              <a:spcAft>
                <a:spcPts val="3000"/>
              </a:spcAft>
            </a:pPr>
            <a:endParaRPr lang="fr-FR" b="1" dirty="0"/>
          </a:p>
          <a:p>
            <a:pPr>
              <a:spcBef>
                <a:spcPts val="3000"/>
              </a:spcBef>
              <a:spcAft>
                <a:spcPts val="3000"/>
              </a:spcAft>
            </a:pPr>
            <a:r>
              <a:rPr dirty="0"/>
              <a:t/>
            </a:r>
            <a:br>
              <a:rPr dirty="0"/>
            </a:br>
            <a:endParaRPr lang="fr-FR" dirty="0"/>
          </a:p>
          <a:p>
            <a:pPr>
              <a:spcBef>
                <a:spcPts val="3000"/>
              </a:spcBef>
              <a:spcAft>
                <a:spcPts val="3000"/>
              </a:spcAft>
            </a:pPr>
            <a:endParaRPr lang="fr-FR" dirty="0"/>
          </a:p>
        </p:txBody>
      </p:sp>
      <p:sp>
        <p:nvSpPr>
          <p:cNvPr id="2" name="Titel 1"/>
          <p:cNvSpPr>
            <a:spLocks noGrp="1"/>
          </p:cNvSpPr>
          <p:nvPr>
            <p:ph type="title"/>
          </p:nvPr>
        </p:nvSpPr>
        <p:spPr/>
        <p:txBody>
          <a:bodyPr/>
          <a:lstStyle/>
          <a:p>
            <a:pPr algn="l"/>
            <a:r>
              <a:rPr lang="fr-FR" noProof="0" dirty="0">
                <a:solidFill>
                  <a:schemeClr val="accent6">
                    <a:lumMod val="75000"/>
                  </a:schemeClr>
                </a:solidFill>
                <a:latin typeface="Arial Narrow" panose="020B0606020202030204" pitchFamily="34" charset="0"/>
              </a:rPr>
              <a:t>VII. Légende</a:t>
            </a:r>
          </a:p>
        </p:txBody>
      </p:sp>
      <p:pic>
        <p:nvPicPr>
          <p:cNvPr id="5" name="Picture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2034" y="5020499"/>
            <a:ext cx="264189" cy="640749"/>
          </a:xfrm>
          <a:prstGeom prst="rect">
            <a:avLst/>
          </a:prstGeom>
        </p:spPr>
      </p:pic>
      <p:pic>
        <p:nvPicPr>
          <p:cNvPr id="6"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35344" y="3805543"/>
            <a:ext cx="471170" cy="703577"/>
          </a:xfrm>
          <a:prstGeom prst="rect">
            <a:avLst/>
          </a:prstGeom>
        </p:spPr>
      </p:pic>
      <p:pic>
        <p:nvPicPr>
          <p:cNvPr id="7"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30994" y="1916832"/>
            <a:ext cx="547170" cy="606611"/>
          </a:xfrm>
          <a:prstGeom prst="rect">
            <a:avLst/>
          </a:prstGeom>
        </p:spPr>
      </p:pic>
      <p:pic>
        <p:nvPicPr>
          <p:cNvPr id="8"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4539" y="2955583"/>
            <a:ext cx="239181" cy="617433"/>
          </a:xfrm>
          <a:prstGeom prst="rect">
            <a:avLst/>
          </a:prstGeom>
        </p:spPr>
      </p:pic>
      <p:pic>
        <p:nvPicPr>
          <p:cNvPr id="9"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543467" y="1938295"/>
            <a:ext cx="239181" cy="626609"/>
          </a:xfrm>
          <a:prstGeom prst="rect">
            <a:avLst/>
          </a:prstGeom>
          <a:ln>
            <a:noFill/>
          </a:ln>
        </p:spPr>
      </p:pic>
      <p:pic>
        <p:nvPicPr>
          <p:cNvPr id="10" name="Picture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1099" y="1952481"/>
            <a:ext cx="252509" cy="612423"/>
          </a:xfrm>
          <a:prstGeom prst="rect">
            <a:avLst/>
          </a:prstGeom>
          <a:ln>
            <a:noFill/>
          </a:ln>
        </p:spPr>
      </p:pic>
      <p:pic>
        <p:nvPicPr>
          <p:cNvPr id="11"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163573" y="3314421"/>
            <a:ext cx="682011" cy="258595"/>
          </a:xfrm>
          <a:prstGeom prst="rect">
            <a:avLst/>
          </a:prstGeom>
        </p:spPr>
      </p:pic>
      <p:pic>
        <p:nvPicPr>
          <p:cNvPr id="16" name="Picture 1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39952" y="5191819"/>
            <a:ext cx="652747" cy="397421"/>
          </a:xfrm>
          <a:prstGeom prst="rect">
            <a:avLst/>
          </a:prstGeom>
        </p:spPr>
      </p:pic>
      <p:sp>
        <p:nvSpPr>
          <p:cNvPr id="3" name="Textfeld 2"/>
          <p:cNvSpPr txBox="1"/>
          <p:nvPr/>
        </p:nvSpPr>
        <p:spPr>
          <a:xfrm>
            <a:off x="395536" y="1246284"/>
            <a:ext cx="608777" cy="369332"/>
          </a:xfrm>
          <a:prstGeom prst="rect">
            <a:avLst/>
          </a:prstGeom>
          <a:noFill/>
        </p:spPr>
        <p:txBody>
          <a:bodyPr wrap="square" rtlCol="0">
            <a:spAutoFit/>
          </a:bodyPr>
          <a:lstStyle/>
          <a:p>
            <a:r>
              <a:rPr lang="fr-FR" b="1" dirty="0">
                <a:solidFill>
                  <a:schemeClr val="tx2">
                    <a:lumMod val="60000"/>
                    <a:lumOff val="40000"/>
                  </a:schemeClr>
                </a:solidFill>
              </a:rPr>
              <a:t>Bleu</a:t>
            </a:r>
          </a:p>
        </p:txBody>
      </p:sp>
      <p:pic>
        <p:nvPicPr>
          <p:cNvPr id="21" name="Picture 2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28156" y="5049526"/>
            <a:ext cx="316499" cy="321133"/>
          </a:xfrm>
          <a:prstGeom prst="rect">
            <a:avLst/>
          </a:prstGeom>
        </p:spPr>
      </p:pic>
      <p:pic>
        <p:nvPicPr>
          <p:cNvPr id="22" name="Picture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8071022" y="1857057"/>
            <a:ext cx="243777" cy="616890"/>
          </a:xfrm>
          <a:prstGeom prst="rect">
            <a:avLst/>
          </a:prstGeom>
        </p:spPr>
      </p:pic>
      <p:pic>
        <p:nvPicPr>
          <p:cNvPr id="23" name="Picture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324304" y="1871243"/>
            <a:ext cx="269877" cy="621132"/>
          </a:xfrm>
          <a:prstGeom prst="rect">
            <a:avLst/>
          </a:prstGeom>
        </p:spPr>
      </p:pic>
      <p:pic>
        <p:nvPicPr>
          <p:cNvPr id="27" name="Picture 1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329329" y="4153623"/>
            <a:ext cx="350498" cy="499513"/>
          </a:xfrm>
          <a:prstGeom prst="rect">
            <a:avLst/>
          </a:prstGeom>
        </p:spPr>
      </p:pic>
      <p:pic>
        <p:nvPicPr>
          <p:cNvPr id="19" name="Picture 2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48387" y="3991462"/>
            <a:ext cx="207850" cy="589666"/>
          </a:xfrm>
          <a:prstGeom prst="rect">
            <a:avLst/>
          </a:prstGeom>
        </p:spPr>
      </p:pic>
      <p:pic>
        <p:nvPicPr>
          <p:cNvPr id="20" name="Picture 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382476" y="2977686"/>
            <a:ext cx="211705" cy="595330"/>
          </a:xfrm>
          <a:prstGeom prst="rect">
            <a:avLst/>
          </a:prstGeom>
        </p:spPr>
      </p:pic>
      <p:sp>
        <p:nvSpPr>
          <p:cNvPr id="24" name="Textfeld 23"/>
          <p:cNvSpPr txBox="1"/>
          <p:nvPr/>
        </p:nvSpPr>
        <p:spPr>
          <a:xfrm>
            <a:off x="7918222" y="1200982"/>
            <a:ext cx="864096" cy="369332"/>
          </a:xfrm>
          <a:prstGeom prst="rect">
            <a:avLst/>
          </a:prstGeom>
          <a:noFill/>
        </p:spPr>
        <p:txBody>
          <a:bodyPr wrap="square" rtlCol="0">
            <a:spAutoFit/>
          </a:bodyPr>
          <a:lstStyle/>
          <a:p>
            <a:r>
              <a:rPr lang="fr-FR" b="1" dirty="0">
                <a:solidFill>
                  <a:schemeClr val="accent2">
                    <a:lumMod val="60000"/>
                    <a:lumOff val="40000"/>
                  </a:schemeClr>
                </a:solidFill>
              </a:rPr>
              <a:t>Rouge</a:t>
            </a:r>
          </a:p>
        </p:txBody>
      </p:sp>
    </p:spTree>
    <p:extLst>
      <p:ext uri="{BB962C8B-B14F-4D97-AF65-F5344CB8AC3E}">
        <p14:creationId xmlns:p14="http://schemas.microsoft.com/office/powerpoint/2010/main" val="181929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67544" y="1944065"/>
            <a:ext cx="5184576" cy="584775"/>
          </a:xfrm>
          <a:prstGeom prst="rect">
            <a:avLst/>
          </a:prstGeom>
          <a:noFill/>
        </p:spPr>
        <p:txBody>
          <a:bodyPr wrap="square" rtlCol="0">
            <a:spAutoFit/>
          </a:bodyPr>
          <a:lstStyle/>
          <a:p>
            <a:r>
              <a:rPr lang="fr-FR" sz="1600" b="1" dirty="0">
                <a:solidFill>
                  <a:schemeClr val="bg1">
                    <a:lumMod val="50000"/>
                  </a:schemeClr>
                </a:solidFill>
              </a:rPr>
              <a:t>The one-stop</a:t>
            </a:r>
            <a:r>
              <a:rPr lang="fr-FR"/>
              <a:t> </a:t>
            </a:r>
            <a:r>
              <a:rPr lang="fr-FR" sz="1600" b="1" dirty="0">
                <a:solidFill>
                  <a:schemeClr val="bg1">
                    <a:lumMod val="50000"/>
                  </a:schemeClr>
                </a:solidFill>
              </a:rPr>
              <a:t>shop</a:t>
            </a:r>
            <a:r>
              <a:rPr lang="fr-FR"/>
              <a:t> </a:t>
            </a:r>
            <a:r>
              <a:rPr lang="fr-FR" sz="1600" b="1" dirty="0">
                <a:solidFill>
                  <a:schemeClr val="bg1">
                    <a:lumMod val="50000"/>
                  </a:schemeClr>
                </a:solidFill>
              </a:rPr>
              <a:t>for international </a:t>
            </a:r>
          </a:p>
          <a:p>
            <a:r>
              <a:rPr lang="fr-FR" sz="1600" b="1" dirty="0">
                <a:solidFill>
                  <a:schemeClr val="bg1">
                    <a:lumMod val="50000"/>
                  </a:schemeClr>
                </a:solidFill>
              </a:rPr>
              <a:t>Vocational Education and Training Cooperation</a:t>
            </a:r>
            <a:r>
              <a:rPr lang="fr-FR"/>
              <a:t> </a:t>
            </a:r>
            <a:endParaRPr lang="fr-FR" sz="1600" b="1" dirty="0">
              <a:solidFill>
                <a:schemeClr val="bg1">
                  <a:lumMod val="50000"/>
                </a:schemeClr>
              </a:solidFill>
            </a:endParaRPr>
          </a:p>
        </p:txBody>
      </p:sp>
      <p:sp>
        <p:nvSpPr>
          <p:cNvPr id="5" name="Rechteck 4"/>
          <p:cNvSpPr/>
          <p:nvPr/>
        </p:nvSpPr>
        <p:spPr>
          <a:xfrm>
            <a:off x="0" y="1988840"/>
            <a:ext cx="9144000" cy="2808312"/>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6" name="Rechteck 5"/>
          <p:cNvSpPr/>
          <p:nvPr/>
        </p:nvSpPr>
        <p:spPr>
          <a:xfrm>
            <a:off x="0" y="0"/>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74" name="Picture 2" descr="C:\Users\Schlich\Desktop\Logo_Go-VET_RGB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286" y="603175"/>
            <a:ext cx="5557428" cy="1169641"/>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p:cNvSpPr txBox="1"/>
          <p:nvPr/>
        </p:nvSpPr>
        <p:spPr>
          <a:xfrm rot="21136406">
            <a:off x="711813" y="2663897"/>
            <a:ext cx="7344816" cy="1569660"/>
          </a:xfrm>
          <a:prstGeom prst="rect">
            <a:avLst/>
          </a:prstGeom>
          <a:noFill/>
        </p:spPr>
        <p:txBody>
          <a:bodyPr wrap="square" rtlCol="0">
            <a:spAutoFit/>
          </a:bodyPr>
          <a:lstStyle/>
          <a:p>
            <a:pPr algn="ctr"/>
            <a:r>
              <a:rPr lang="fr-FR" sz="3200" b="1" dirty="0">
                <a:solidFill>
                  <a:schemeClr val="bg1">
                    <a:lumMod val="50000"/>
                  </a:schemeClr>
                </a:solidFill>
                <a:latin typeface="Forte" panose="03060902040502070203" pitchFamily="66" charset="0"/>
              </a:rPr>
              <a:t>The one-stop shop for international </a:t>
            </a:r>
          </a:p>
          <a:p>
            <a:pPr algn="ctr"/>
            <a:r>
              <a:rPr lang="fr-FR" sz="3200" b="1" dirty="0">
                <a:solidFill>
                  <a:schemeClr val="bg1">
                    <a:lumMod val="50000"/>
                  </a:schemeClr>
                </a:solidFill>
                <a:latin typeface="Forte" panose="03060902040502070203" pitchFamily="66" charset="0"/>
              </a:rPr>
              <a:t>Vocational Education and Training Cooperation </a:t>
            </a:r>
          </a:p>
        </p:txBody>
      </p:sp>
      <p:sp>
        <p:nvSpPr>
          <p:cNvPr id="11" name="Textfeld 10"/>
          <p:cNvSpPr txBox="1"/>
          <p:nvPr/>
        </p:nvSpPr>
        <p:spPr>
          <a:xfrm>
            <a:off x="1979712" y="5623424"/>
            <a:ext cx="5112568" cy="1200329"/>
          </a:xfrm>
          <a:prstGeom prst="rect">
            <a:avLst/>
          </a:prstGeom>
          <a:noFill/>
        </p:spPr>
        <p:txBody>
          <a:bodyPr wrap="square" rtlCol="0">
            <a:spAutoFit/>
          </a:bodyPr>
          <a:lstStyle/>
          <a:p>
            <a:pPr algn="ctr"/>
            <a:r>
              <a:rPr lang="de-DE" sz="1200" dirty="0" smtClean="0"/>
              <a:t>GOVET – German Office </a:t>
            </a:r>
            <a:r>
              <a:rPr lang="de-DE" sz="1200" dirty="0" err="1" smtClean="0"/>
              <a:t>for</a:t>
            </a:r>
            <a:r>
              <a:rPr lang="de-DE" sz="1200" dirty="0" smtClean="0"/>
              <a:t> international</a:t>
            </a:r>
          </a:p>
          <a:p>
            <a:pPr algn="ctr"/>
            <a:r>
              <a:rPr lang="de-DE" sz="1200" dirty="0" err="1" smtClean="0"/>
              <a:t>Cooperation</a:t>
            </a:r>
            <a:r>
              <a:rPr lang="de-DE" sz="1200" dirty="0" smtClean="0"/>
              <a:t> in VET at BIBB</a:t>
            </a:r>
          </a:p>
          <a:p>
            <a:pPr algn="ctr"/>
            <a:r>
              <a:rPr lang="de-DE" sz="1200" dirty="0" smtClean="0"/>
              <a:t>Robert Schuman-Platz 3 </a:t>
            </a:r>
          </a:p>
          <a:p>
            <a:pPr algn="ctr"/>
            <a:r>
              <a:rPr lang="de-DE" sz="1200" dirty="0" smtClean="0"/>
              <a:t>D-53175 Bonn</a:t>
            </a:r>
          </a:p>
          <a:p>
            <a:pPr algn="ctr"/>
            <a:r>
              <a:rPr lang="de-DE" sz="1200" dirty="0" err="1" smtClean="0">
                <a:solidFill>
                  <a:srgbClr val="FFC000"/>
                </a:solidFill>
                <a:hlinkClick r:id="rId4"/>
              </a:rPr>
              <a:t>govet@govet.international</a:t>
            </a:r>
            <a:endParaRPr lang="de-DE" sz="1200" dirty="0" smtClean="0">
              <a:solidFill>
                <a:srgbClr val="FFC000"/>
              </a:solidFill>
            </a:endParaRPr>
          </a:p>
          <a:p>
            <a:pPr algn="ctr"/>
            <a:r>
              <a:rPr lang="de-DE" sz="1200" dirty="0" smtClean="0">
                <a:solidFill>
                  <a:srgbClr val="FFC000"/>
                </a:solidFill>
                <a:hlinkClick r:id="rId5"/>
              </a:rPr>
              <a:t>www.govet.international</a:t>
            </a:r>
            <a:r>
              <a:rPr lang="de-DE" sz="1200" dirty="0" smtClean="0">
                <a:solidFill>
                  <a:srgbClr val="FFC000"/>
                </a:solidFill>
              </a:rPr>
              <a:t> </a:t>
            </a:r>
            <a:endParaRPr lang="de-DE" sz="1200" dirty="0"/>
          </a:p>
        </p:txBody>
      </p:sp>
      <p:pic>
        <p:nvPicPr>
          <p:cNvPr id="13" name="Grafik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6496" y="5559962"/>
            <a:ext cx="2160000" cy="670776"/>
          </a:xfrm>
          <a:prstGeom prst="rect">
            <a:avLst/>
          </a:prstGeom>
        </p:spPr>
      </p:pic>
      <p:pic>
        <p:nvPicPr>
          <p:cNvPr id="14" name="Grafik 13"/>
          <p:cNvPicPr>
            <a:picLocks noChangeAspect="1"/>
          </p:cNvPicPr>
          <p:nvPr/>
        </p:nvPicPr>
        <p:blipFill rotWithShape="1">
          <a:blip r:embed="rId7" cstate="print">
            <a:extLst>
              <a:ext uri="{28A0092B-C50C-407E-A947-70E740481C1C}">
                <a14:useLocalDpi xmlns:a14="http://schemas.microsoft.com/office/drawing/2010/main" val="0"/>
              </a:ext>
            </a:extLst>
          </a:blip>
          <a:srcRect b="5309"/>
          <a:stretch/>
        </p:blipFill>
        <p:spPr>
          <a:xfrm>
            <a:off x="35496" y="5230278"/>
            <a:ext cx="1620000" cy="1557460"/>
          </a:xfrm>
          <a:prstGeom prst="rect">
            <a:avLst/>
          </a:prstGeom>
        </p:spPr>
      </p:pic>
    </p:spTree>
    <p:extLst>
      <p:ext uri="{BB962C8B-B14F-4D97-AF65-F5344CB8AC3E}">
        <p14:creationId xmlns:p14="http://schemas.microsoft.com/office/powerpoint/2010/main" val="263326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a:xfrm>
            <a:off x="4568165" y="1764090"/>
            <a:ext cx="3888000" cy="3897158"/>
          </a:xfrm>
          <a:prstGeom prst="rect">
            <a:avLst/>
          </a:prstGeom>
          <a:solidFill>
            <a:schemeClr val="accent2">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tangle 19"/>
          <p:cNvSpPr/>
          <p:nvPr/>
        </p:nvSpPr>
        <p:spPr>
          <a:xfrm>
            <a:off x="674043" y="1764089"/>
            <a:ext cx="3888000" cy="3897159"/>
          </a:xfrm>
          <a:prstGeom prst="rect">
            <a:avLst/>
          </a:prstGeom>
          <a:solidFill>
            <a:schemeClr val="tx2">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6192501" cy="436910"/>
          </a:xfrm>
        </p:spPr>
        <p:txBody>
          <a:bodyPr/>
          <a:lstStyle/>
          <a:p>
            <a:pPr marL="182563" indent="-182563"/>
            <a:r>
              <a:rPr lang="fr-FR" dirty="0">
                <a:solidFill>
                  <a:schemeClr val="accent6">
                    <a:lumMod val="75000"/>
                  </a:schemeClr>
                </a:solidFill>
                <a:latin typeface="Arial Narrow" panose="020B0606020202030204" pitchFamily="34" charset="0"/>
              </a:rPr>
              <a:t>I. Qui travaille dans le secteur de la formation professionnelle duale ?</a:t>
            </a:r>
            <a:endParaRPr lang="fr-FR" noProof="0" dirty="0">
              <a:latin typeface="Frutiger 57Cn" panose="020B0500000000000000" pitchFamily="34" charset="0"/>
            </a:endParaRPr>
          </a:p>
        </p:txBody>
      </p:sp>
      <p:sp>
        <p:nvSpPr>
          <p:cNvPr id="35" name="Rectangle 9"/>
          <p:cNvSpPr/>
          <p:nvPr/>
        </p:nvSpPr>
        <p:spPr>
          <a:xfrm>
            <a:off x="611559" y="1295650"/>
            <a:ext cx="3158827" cy="400110"/>
          </a:xfrm>
          <a:prstGeom prst="rect">
            <a:avLst/>
          </a:prstGeom>
        </p:spPr>
        <p:txBody>
          <a:bodyPr wrap="square">
            <a:spAutoFit/>
          </a:bodyPr>
          <a:lstStyle/>
          <a:p>
            <a:pPr>
              <a:spcBef>
                <a:spcPts val="600"/>
              </a:spcBef>
              <a:spcAft>
                <a:spcPts val="600"/>
              </a:spcAft>
            </a:pPr>
            <a:r>
              <a:rPr lang="fr-FR" sz="2000" b="1" dirty="0">
                <a:solidFill>
                  <a:schemeClr val="tx1">
                    <a:lumMod val="65000"/>
                    <a:lumOff val="35000"/>
                  </a:schemeClr>
                </a:solidFill>
              </a:rPr>
              <a:t>Monde du travail</a:t>
            </a:r>
            <a:endParaRPr lang="fr-FR" sz="2000" b="1" dirty="0"/>
          </a:p>
        </p:txBody>
      </p:sp>
      <p:sp>
        <p:nvSpPr>
          <p:cNvPr id="21" name="Right Arrow 84"/>
          <p:cNvSpPr/>
          <p:nvPr/>
        </p:nvSpPr>
        <p:spPr>
          <a:xfrm>
            <a:off x="700000" y="5763552"/>
            <a:ext cx="618840"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dirty="0"/>
          </a:p>
        </p:txBody>
      </p:sp>
      <p:pic>
        <p:nvPicPr>
          <p:cNvPr id="22"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34841" y="2636912"/>
            <a:ext cx="644874" cy="654316"/>
          </a:xfrm>
          <a:prstGeom prst="rect">
            <a:avLst/>
          </a:prstGeom>
        </p:spPr>
      </p:pic>
      <p:pic>
        <p:nvPicPr>
          <p:cNvPr id="23" name="Picture 2" descr="C:\Users\Lassig\Desktop\Schoo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0880" y="2595877"/>
            <a:ext cx="923488" cy="58448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982070" y="4189485"/>
            <a:ext cx="497368" cy="1206291"/>
          </a:xfrm>
          <a:prstGeom prst="rect">
            <a:avLst/>
          </a:prstGeom>
        </p:spPr>
      </p:pic>
      <p:pic>
        <p:nvPicPr>
          <p:cNvPr id="26"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50886" y="4067186"/>
            <a:ext cx="855989" cy="1278208"/>
          </a:xfrm>
          <a:prstGeom prst="rect">
            <a:avLst/>
          </a:prstGeom>
        </p:spPr>
      </p:pic>
      <p:pic>
        <p:nvPicPr>
          <p:cNvPr id="27"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18170" y="2033021"/>
            <a:ext cx="886726" cy="336217"/>
          </a:xfrm>
          <a:prstGeom prst="rect">
            <a:avLst/>
          </a:prstGeom>
        </p:spPr>
      </p:pic>
      <p:pic>
        <p:nvPicPr>
          <p:cNvPr id="28" name="Picture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52515" y="2993646"/>
            <a:ext cx="312272" cy="806114"/>
          </a:xfrm>
          <a:prstGeom prst="rect">
            <a:avLst/>
          </a:prstGeom>
        </p:spPr>
      </p:pic>
      <p:sp>
        <p:nvSpPr>
          <p:cNvPr id="29" name="Rectangle 9"/>
          <p:cNvSpPr/>
          <p:nvPr/>
        </p:nvSpPr>
        <p:spPr>
          <a:xfrm>
            <a:off x="4499992" y="1277808"/>
            <a:ext cx="3024336" cy="400110"/>
          </a:xfrm>
          <a:prstGeom prst="rect">
            <a:avLst/>
          </a:prstGeom>
        </p:spPr>
        <p:txBody>
          <a:bodyPr wrap="square">
            <a:spAutoFit/>
          </a:bodyPr>
          <a:lstStyle/>
          <a:p>
            <a:pPr>
              <a:spcBef>
                <a:spcPts val="600"/>
              </a:spcBef>
              <a:spcAft>
                <a:spcPts val="600"/>
              </a:spcAft>
            </a:pPr>
            <a:r>
              <a:rPr lang="fr-FR" sz="2000" b="1" dirty="0">
                <a:solidFill>
                  <a:schemeClr val="tx1">
                    <a:lumMod val="65000"/>
                    <a:lumOff val="35000"/>
                  </a:schemeClr>
                </a:solidFill>
              </a:rPr>
              <a:t>Enseignement public</a:t>
            </a:r>
            <a:endParaRPr lang="fr-FR" sz="2000" b="1" dirty="0"/>
          </a:p>
        </p:txBody>
      </p:sp>
      <p:sp>
        <p:nvSpPr>
          <p:cNvPr id="38" name="Rectangle 37"/>
          <p:cNvSpPr/>
          <p:nvPr/>
        </p:nvSpPr>
        <p:spPr>
          <a:xfrm>
            <a:off x="6191309" y="3180363"/>
            <a:ext cx="1848701" cy="738664"/>
          </a:xfrm>
          <a:prstGeom prst="rect">
            <a:avLst/>
          </a:prstGeom>
        </p:spPr>
        <p:txBody>
          <a:bodyPr wrap="square">
            <a:spAutoFit/>
          </a:bodyPr>
          <a:lstStyle/>
          <a:p>
            <a:pPr>
              <a:spcAft>
                <a:spcPts val="300"/>
              </a:spcAft>
            </a:pPr>
            <a:r>
              <a:rPr lang="fr-FR" sz="1400" b="1" dirty="0">
                <a:solidFill>
                  <a:schemeClr val="tx1">
                    <a:lumMod val="65000"/>
                    <a:lumOff val="35000"/>
                  </a:schemeClr>
                </a:solidFill>
              </a:rPr>
              <a:t>Inspection scolaire</a:t>
            </a:r>
            <a:r>
              <a:rPr sz="1400" dirty="0"/>
              <a:t/>
            </a:r>
            <a:br>
              <a:rPr sz="1400" dirty="0"/>
            </a:br>
            <a:r>
              <a:rPr lang="fr-FR" sz="1400" b="1" dirty="0">
                <a:solidFill>
                  <a:schemeClr val="tx1">
                    <a:lumMod val="65000"/>
                    <a:lumOff val="35000"/>
                  </a:schemeClr>
                </a:solidFill>
              </a:rPr>
              <a:t>Direction des Écoles</a:t>
            </a:r>
            <a:r>
              <a:rPr sz="1400" dirty="0"/>
              <a:t/>
            </a:r>
            <a:br>
              <a:rPr sz="1400" dirty="0"/>
            </a:br>
            <a:r>
              <a:rPr lang="fr-FR" sz="1400" b="1" dirty="0">
                <a:solidFill>
                  <a:schemeClr val="tx1">
                    <a:lumMod val="65000"/>
                    <a:lumOff val="35000"/>
                  </a:schemeClr>
                </a:solidFill>
              </a:rPr>
              <a:t>Administration</a:t>
            </a:r>
          </a:p>
        </p:txBody>
      </p:sp>
      <p:sp>
        <p:nvSpPr>
          <p:cNvPr id="43" name="Rechteck 48"/>
          <p:cNvSpPr/>
          <p:nvPr/>
        </p:nvSpPr>
        <p:spPr>
          <a:xfrm>
            <a:off x="1350508" y="5763552"/>
            <a:ext cx="7613980" cy="738664"/>
          </a:xfrm>
          <a:prstGeom prst="rect">
            <a:avLst/>
          </a:prstGeom>
        </p:spPr>
        <p:txBody>
          <a:bodyPr wrap="square">
            <a:spAutoFit/>
          </a:bodyPr>
          <a:lstStyle/>
          <a:p>
            <a:pPr marL="180975" indent="-180975">
              <a:buFont typeface="Arial" panose="020B0604020202020204" pitchFamily="34" charset="0"/>
              <a:buChar char="•"/>
            </a:pPr>
            <a:r>
              <a:rPr lang="fr-FR" sz="1400" b="1" dirty="0">
                <a:solidFill>
                  <a:schemeClr val="tx1">
                    <a:lumMod val="65000"/>
                    <a:lumOff val="35000"/>
                  </a:schemeClr>
                </a:solidFill>
              </a:rPr>
              <a:t>Le personnel de formation intervient entre autres dans la formation, la gestion et la coordination </a:t>
            </a:r>
          </a:p>
          <a:p>
            <a:pPr marL="180975" indent="-180975">
              <a:buFont typeface="Arial" panose="020B0604020202020204" pitchFamily="34" charset="0"/>
              <a:buChar char="•"/>
            </a:pPr>
            <a:r>
              <a:rPr lang="fr-FR" sz="1400" b="1" dirty="0" smtClean="0">
                <a:solidFill>
                  <a:schemeClr val="tx1">
                    <a:lumMod val="65000"/>
                    <a:lumOff val="35000"/>
                  </a:schemeClr>
                </a:solidFill>
              </a:rPr>
              <a:t>Mondes duals = personnel « dual »</a:t>
            </a:r>
          </a:p>
          <a:p>
            <a:pPr marL="180975" indent="-180975">
              <a:buFont typeface="Arial" panose="020B0604020202020204" pitchFamily="34" charset="0"/>
              <a:buChar char="•"/>
            </a:pPr>
            <a:r>
              <a:rPr lang="fr-FR" sz="1400" b="1" dirty="0" smtClean="0">
                <a:solidFill>
                  <a:schemeClr val="tx1">
                    <a:lumMod val="65000"/>
                    <a:lumOff val="35000"/>
                  </a:schemeClr>
                </a:solidFill>
              </a:rPr>
              <a:t>Objectif commun </a:t>
            </a:r>
            <a:r>
              <a:rPr lang="fr-FR" sz="1400" dirty="0" smtClean="0">
                <a:solidFill>
                  <a:schemeClr val="tx1">
                    <a:lumMod val="65000"/>
                    <a:lumOff val="35000"/>
                  </a:schemeClr>
                </a:solidFill>
              </a:rPr>
              <a:t>: qualification des </a:t>
            </a:r>
            <a:r>
              <a:rPr lang="fr-FR" sz="1400" dirty="0">
                <a:solidFill>
                  <a:schemeClr val="tx1">
                    <a:lumMod val="65000"/>
                    <a:lumOff val="35000"/>
                  </a:schemeClr>
                </a:solidFill>
              </a:rPr>
              <a:t>apprentis/Élèves</a:t>
            </a:r>
          </a:p>
        </p:txBody>
      </p:sp>
      <p:sp>
        <p:nvSpPr>
          <p:cNvPr id="3" name="Oval 2"/>
          <p:cNvSpPr>
            <a:spLocks noChangeAspect="1"/>
          </p:cNvSpPr>
          <p:nvPr/>
        </p:nvSpPr>
        <p:spPr>
          <a:xfrm>
            <a:off x="3770387" y="3379896"/>
            <a:ext cx="1584000" cy="1584000"/>
          </a:xfrm>
          <a:prstGeom prst="ellipse">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a:p>
        </p:txBody>
      </p:sp>
      <p:pic>
        <p:nvPicPr>
          <p:cNvPr id="44"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4221684" y="3530987"/>
            <a:ext cx="331140" cy="867523"/>
          </a:xfrm>
          <a:prstGeom prst="rect">
            <a:avLst/>
          </a:prstGeom>
          <a:ln>
            <a:solidFill>
              <a:schemeClr val="bg1"/>
            </a:solidFill>
          </a:ln>
        </p:spPr>
      </p:pic>
      <p:pic>
        <p:nvPicPr>
          <p:cNvPr id="45"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4567252" y="3555593"/>
            <a:ext cx="369778" cy="851059"/>
          </a:xfrm>
          <a:prstGeom prst="rect">
            <a:avLst/>
          </a:prstGeom>
          <a:ln>
            <a:solidFill>
              <a:schemeClr val="bg1"/>
            </a:solidFill>
          </a:ln>
        </p:spPr>
      </p:pic>
      <p:sp>
        <p:nvSpPr>
          <p:cNvPr id="40" name="Rectangle 39"/>
          <p:cNvSpPr/>
          <p:nvPr/>
        </p:nvSpPr>
        <p:spPr>
          <a:xfrm>
            <a:off x="2771801" y="2453987"/>
            <a:ext cx="3419508" cy="307777"/>
          </a:xfrm>
          <a:prstGeom prst="rect">
            <a:avLst/>
          </a:prstGeom>
        </p:spPr>
        <p:txBody>
          <a:bodyPr wrap="square">
            <a:spAutoFit/>
          </a:bodyPr>
          <a:lstStyle/>
          <a:p>
            <a:pPr algn="ctr">
              <a:spcAft>
                <a:spcPts val="300"/>
              </a:spcAft>
            </a:pPr>
            <a:r>
              <a:rPr lang="fr-FR" sz="1400" b="1" dirty="0">
                <a:solidFill>
                  <a:schemeClr val="tx1">
                    <a:lumMod val="65000"/>
                    <a:lumOff val="35000"/>
                  </a:schemeClr>
                </a:solidFill>
              </a:rPr>
              <a:t>Partenaires sociaux, État et économie</a:t>
            </a:r>
          </a:p>
        </p:txBody>
      </p:sp>
      <p:sp>
        <p:nvSpPr>
          <p:cNvPr id="41" name="Rectangle 40"/>
          <p:cNvSpPr/>
          <p:nvPr/>
        </p:nvSpPr>
        <p:spPr>
          <a:xfrm>
            <a:off x="755576" y="3401239"/>
            <a:ext cx="2055434" cy="523220"/>
          </a:xfrm>
          <a:prstGeom prst="rect">
            <a:avLst/>
          </a:prstGeom>
        </p:spPr>
        <p:txBody>
          <a:bodyPr wrap="none">
            <a:spAutoFit/>
          </a:bodyPr>
          <a:lstStyle/>
          <a:p>
            <a:pPr>
              <a:spcAft>
                <a:spcPts val="300"/>
              </a:spcAft>
            </a:pPr>
            <a:r>
              <a:rPr lang="fr-FR" sz="1400" b="1" dirty="0">
                <a:solidFill>
                  <a:schemeClr val="tx1">
                    <a:lumMod val="65000"/>
                    <a:lumOff val="35000"/>
                  </a:schemeClr>
                </a:solidFill>
              </a:rPr>
              <a:t>Direction de l’entreprise</a:t>
            </a:r>
            <a:r>
              <a:rPr sz="1400" dirty="0"/>
              <a:t/>
            </a:r>
            <a:br>
              <a:rPr sz="1400" dirty="0"/>
            </a:br>
            <a:r>
              <a:rPr lang="fr-FR" sz="1400" b="1" dirty="0">
                <a:solidFill>
                  <a:schemeClr val="tx1">
                    <a:lumMod val="65000"/>
                    <a:lumOff val="35000"/>
                  </a:schemeClr>
                </a:solidFill>
              </a:rPr>
              <a:t>Direction de la formation</a:t>
            </a:r>
          </a:p>
        </p:txBody>
      </p:sp>
      <p:sp>
        <p:nvSpPr>
          <p:cNvPr id="46" name="Rectangle 45"/>
          <p:cNvSpPr/>
          <p:nvPr/>
        </p:nvSpPr>
        <p:spPr>
          <a:xfrm>
            <a:off x="1043608" y="4462095"/>
            <a:ext cx="1821240" cy="738664"/>
          </a:xfrm>
          <a:prstGeom prst="rect">
            <a:avLst/>
          </a:prstGeom>
        </p:spPr>
        <p:txBody>
          <a:bodyPr wrap="square">
            <a:spAutoFit/>
          </a:bodyPr>
          <a:lstStyle/>
          <a:p>
            <a:pPr algn="r">
              <a:spcAft>
                <a:spcPts val="300"/>
              </a:spcAft>
            </a:pPr>
            <a:r>
              <a:rPr lang="fr-FR" sz="1400" b="1" dirty="0">
                <a:solidFill>
                  <a:schemeClr val="tx1">
                    <a:lumMod val="65000"/>
                    <a:lumOff val="35000"/>
                  </a:schemeClr>
                </a:solidFill>
              </a:rPr>
              <a:t>Personnel</a:t>
            </a:r>
            <a:r>
              <a:rPr sz="1400" dirty="0"/>
              <a:t/>
            </a:r>
            <a:br>
              <a:rPr sz="1400" dirty="0"/>
            </a:br>
            <a:r>
              <a:rPr lang="fr-FR" sz="1400" b="1" dirty="0">
                <a:solidFill>
                  <a:schemeClr val="tx1">
                    <a:lumMod val="65000"/>
                    <a:lumOff val="35000"/>
                  </a:schemeClr>
                </a:solidFill>
              </a:rPr>
              <a:t>de formation</a:t>
            </a:r>
            <a:r>
              <a:rPr sz="1400" dirty="0"/>
              <a:t/>
            </a:r>
            <a:br>
              <a:rPr sz="1400" dirty="0"/>
            </a:br>
            <a:r>
              <a:rPr lang="fr-FR" sz="1400" b="1" dirty="0">
                <a:solidFill>
                  <a:schemeClr val="tx1">
                    <a:lumMod val="65000"/>
                    <a:lumOff val="35000"/>
                  </a:schemeClr>
                </a:solidFill>
              </a:rPr>
              <a:t>sur le lieu du travail</a:t>
            </a:r>
          </a:p>
        </p:txBody>
      </p:sp>
      <p:sp>
        <p:nvSpPr>
          <p:cNvPr id="47" name="Rectangle 46"/>
          <p:cNvSpPr/>
          <p:nvPr/>
        </p:nvSpPr>
        <p:spPr>
          <a:xfrm>
            <a:off x="6156068" y="4725144"/>
            <a:ext cx="1784143" cy="523220"/>
          </a:xfrm>
          <a:prstGeom prst="rect">
            <a:avLst/>
          </a:prstGeom>
        </p:spPr>
        <p:txBody>
          <a:bodyPr wrap="none">
            <a:spAutoFit/>
          </a:bodyPr>
          <a:lstStyle/>
          <a:p>
            <a:pPr>
              <a:spcAft>
                <a:spcPts val="300"/>
              </a:spcAft>
            </a:pPr>
            <a:r>
              <a:rPr lang="fr-FR" sz="1400" b="1" dirty="0">
                <a:solidFill>
                  <a:schemeClr val="tx1">
                    <a:lumMod val="65000"/>
                    <a:lumOff val="35000"/>
                  </a:schemeClr>
                </a:solidFill>
              </a:rPr>
              <a:t>Personnel enseignant</a:t>
            </a:r>
            <a:r>
              <a:rPr sz="1400" dirty="0"/>
              <a:t/>
            </a:r>
            <a:br>
              <a:rPr sz="1400" dirty="0"/>
            </a:br>
            <a:r>
              <a:rPr lang="fr-FR" sz="1400" b="1" dirty="0">
                <a:solidFill>
                  <a:schemeClr val="tx1">
                    <a:lumMod val="65000"/>
                    <a:lumOff val="35000"/>
                  </a:schemeClr>
                </a:solidFill>
              </a:rPr>
              <a:t>école professionnelle</a:t>
            </a:r>
          </a:p>
        </p:txBody>
      </p:sp>
      <p:pic>
        <p:nvPicPr>
          <p:cNvPr id="24" name="Pictur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374581" y="3137371"/>
            <a:ext cx="277169" cy="786323"/>
          </a:xfrm>
          <a:prstGeom prst="rect">
            <a:avLst/>
          </a:prstGeom>
        </p:spPr>
      </p:pic>
      <p:pic>
        <p:nvPicPr>
          <p:cNvPr id="5" name="Picture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628753" y="3003944"/>
            <a:ext cx="304518" cy="856328"/>
          </a:xfrm>
          <a:prstGeom prst="rect">
            <a:avLst/>
          </a:prstGeom>
        </p:spPr>
      </p:pic>
      <p:sp>
        <p:nvSpPr>
          <p:cNvPr id="31" name="Rectangle 40"/>
          <p:cNvSpPr/>
          <p:nvPr/>
        </p:nvSpPr>
        <p:spPr>
          <a:xfrm>
            <a:off x="3845794" y="4424776"/>
            <a:ext cx="1456040" cy="307777"/>
          </a:xfrm>
          <a:prstGeom prst="rect">
            <a:avLst/>
          </a:prstGeom>
        </p:spPr>
        <p:txBody>
          <a:bodyPr wrap="none">
            <a:spAutoFit/>
          </a:bodyPr>
          <a:lstStyle/>
          <a:p>
            <a:pPr algn="ctr">
              <a:spcAft>
                <a:spcPts val="300"/>
              </a:spcAft>
            </a:pPr>
            <a:r>
              <a:rPr lang="fr-FR" sz="1400" b="1" dirty="0" smtClean="0">
                <a:solidFill>
                  <a:schemeClr val="tx1">
                    <a:lumMod val="65000"/>
                    <a:lumOff val="35000"/>
                  </a:schemeClr>
                </a:solidFill>
              </a:rPr>
              <a:t>Apprentis/Élèves</a:t>
            </a:r>
            <a:endParaRPr lang="fr-FR" sz="1400" b="1" dirty="0">
              <a:solidFill>
                <a:schemeClr val="accent1"/>
              </a:solidFill>
            </a:endParaRPr>
          </a:p>
        </p:txBody>
      </p:sp>
      <p:pic>
        <p:nvPicPr>
          <p:cNvPr id="30" name="Picture 1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150339" y="1988848"/>
            <a:ext cx="725651" cy="441808"/>
          </a:xfrm>
          <a:prstGeom prst="rect">
            <a:avLst/>
          </a:prstGeom>
        </p:spPr>
      </p:pic>
      <p:pic>
        <p:nvPicPr>
          <p:cNvPr id="32" name="Picture 1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193389" y="1819376"/>
            <a:ext cx="547170" cy="606611"/>
          </a:xfrm>
          <a:prstGeom prst="rect">
            <a:avLst/>
          </a:prstGeom>
        </p:spPr>
      </p:pic>
    </p:spTree>
    <p:extLst>
      <p:ext uri="{BB962C8B-B14F-4D97-AF65-F5344CB8AC3E}">
        <p14:creationId xmlns:p14="http://schemas.microsoft.com/office/powerpoint/2010/main" val="269398134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hteck 31"/>
          <p:cNvSpPr/>
          <p:nvPr/>
        </p:nvSpPr>
        <p:spPr>
          <a:xfrm>
            <a:off x="6687532" y="3123672"/>
            <a:ext cx="1640017" cy="2542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430243" y="3123672"/>
            <a:ext cx="1795673" cy="25423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 Missions du personnel dans le système de formation professionnelle</a:t>
            </a:r>
            <a:endParaRPr lang="fr-FR" noProof="0" dirty="0">
              <a:latin typeface="Arial Narrow" panose="020B0606020202030204" pitchFamily="34" charset="0"/>
            </a:endParaRPr>
          </a:p>
        </p:txBody>
      </p:sp>
      <p:sp>
        <p:nvSpPr>
          <p:cNvPr id="21" name="Right Arrow 84"/>
          <p:cNvSpPr/>
          <p:nvPr/>
        </p:nvSpPr>
        <p:spPr>
          <a:xfrm>
            <a:off x="420223" y="5877272"/>
            <a:ext cx="618840"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dirty="0"/>
          </a:p>
        </p:txBody>
      </p:sp>
      <p:pic>
        <p:nvPicPr>
          <p:cNvPr id="25"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040387" y="2292556"/>
            <a:ext cx="286870" cy="695760"/>
          </a:xfrm>
          <a:prstGeom prst="rect">
            <a:avLst/>
          </a:prstGeom>
        </p:spPr>
      </p:pic>
      <p:pic>
        <p:nvPicPr>
          <p:cNvPr id="26"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76236" y="2227122"/>
            <a:ext cx="507756" cy="758208"/>
          </a:xfrm>
          <a:prstGeom prst="rect">
            <a:avLst/>
          </a:prstGeom>
        </p:spPr>
      </p:pic>
      <p:pic>
        <p:nvPicPr>
          <p:cNvPr id="27"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7330" y="2458161"/>
            <a:ext cx="886726" cy="336217"/>
          </a:xfrm>
          <a:prstGeom prst="rect">
            <a:avLst/>
          </a:prstGeom>
        </p:spPr>
      </p:pic>
      <p:pic>
        <p:nvPicPr>
          <p:cNvPr id="28"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85475" y="2305863"/>
            <a:ext cx="268249" cy="692472"/>
          </a:xfrm>
          <a:prstGeom prst="rect">
            <a:avLst/>
          </a:prstGeom>
        </p:spPr>
      </p:pic>
      <p:grpSp>
        <p:nvGrpSpPr>
          <p:cNvPr id="9" name="Gruppieren 8"/>
          <p:cNvGrpSpPr/>
          <p:nvPr/>
        </p:nvGrpSpPr>
        <p:grpSpPr>
          <a:xfrm>
            <a:off x="2563638" y="3111490"/>
            <a:ext cx="3757603" cy="2554546"/>
            <a:chOff x="2563638" y="3232426"/>
            <a:chExt cx="3757603" cy="2554546"/>
          </a:xfrm>
        </p:grpSpPr>
        <p:sp>
          <p:nvSpPr>
            <p:cNvPr id="29" name="Rechteck 28"/>
            <p:cNvSpPr/>
            <p:nvPr/>
          </p:nvSpPr>
          <p:spPr>
            <a:xfrm>
              <a:off x="2563638" y="3244607"/>
              <a:ext cx="3757603" cy="16965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2563638" y="4941168"/>
              <a:ext cx="3757603" cy="84580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tangle 37"/>
            <p:cNvSpPr/>
            <p:nvPr/>
          </p:nvSpPr>
          <p:spPr>
            <a:xfrm>
              <a:off x="2563639" y="3232426"/>
              <a:ext cx="3592538" cy="2554545"/>
            </a:xfrm>
            <a:prstGeom prst="rect">
              <a:avLst/>
            </a:prstGeom>
          </p:spPr>
          <p:txBody>
            <a:bodyPr wrap="square">
              <a:spAutoFit/>
            </a:bodyPr>
            <a:lstStyle/>
            <a:p>
              <a:pPr marL="285750" indent="-285750">
                <a:spcAft>
                  <a:spcPts val="300"/>
                </a:spcAft>
                <a:buFont typeface="Arial" panose="020B0604020202020204" pitchFamily="34" charset="0"/>
                <a:buChar char="•"/>
              </a:pPr>
              <a:r>
                <a:rPr lang="fr-FR" sz="1400" b="1" dirty="0"/>
                <a:t>Personnel de formation en entreprise</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Direction de l’entreprise et de la formation</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Conseillers(-ères) en formation</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Personnel de la formation </a:t>
              </a:r>
              <a:r>
                <a:rPr lang="fr-FR" sz="1400" dirty="0" err="1" smtClean="0">
                  <a:solidFill>
                    <a:schemeClr val="tx1">
                      <a:lumMod val="65000"/>
                      <a:lumOff val="35000"/>
                    </a:schemeClr>
                  </a:solidFill>
                </a:rPr>
                <a:t>interentreprise</a:t>
              </a:r>
              <a:endParaRPr lang="fr-FR" sz="1400" dirty="0">
                <a:solidFill>
                  <a:schemeClr val="tx1">
                    <a:lumMod val="65000"/>
                    <a:lumOff val="35000"/>
                  </a:schemeClr>
                </a:solidFill>
              </a:endParaRP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Accompagnement professionnel</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etc.</a:t>
              </a:r>
              <a:r>
                <a:rPr lang="pl-PL" sz="1400" dirty="0">
                  <a:solidFill>
                    <a:schemeClr val="tx1">
                      <a:lumMod val="65000"/>
                      <a:lumOff val="35000"/>
                    </a:schemeClr>
                  </a:solidFill>
                </a:rPr>
                <a:t/>
              </a:r>
              <a:br>
                <a:rPr lang="pl-PL" sz="1400" dirty="0">
                  <a:solidFill>
                    <a:schemeClr val="tx1">
                      <a:lumMod val="65000"/>
                      <a:lumOff val="35000"/>
                    </a:schemeClr>
                  </a:solidFill>
                </a:rPr>
              </a:br>
              <a:endParaRPr lang="fr-FR" sz="1400" dirty="0">
                <a:solidFill>
                  <a:schemeClr val="tx1">
                    <a:lumMod val="65000"/>
                    <a:lumOff val="35000"/>
                  </a:schemeClr>
                </a:solidFill>
              </a:endParaRPr>
            </a:p>
            <a:p>
              <a:pPr marL="285750" indent="-285750">
                <a:spcAft>
                  <a:spcPts val="300"/>
                </a:spcAft>
                <a:buFont typeface="Arial" panose="020B0604020202020204" pitchFamily="34" charset="0"/>
                <a:buChar char="•"/>
              </a:pPr>
              <a:r>
                <a:rPr lang="fr-FR" sz="1400" b="1" dirty="0"/>
                <a:t>Enseignants des écoles professionnelles</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Direction</a:t>
              </a:r>
              <a:r>
                <a:rPr lang="fr-FR" sz="1400" dirty="0" smtClean="0">
                  <a:solidFill>
                    <a:schemeClr val="tx1">
                      <a:lumMod val="65000"/>
                      <a:lumOff val="35000"/>
                    </a:schemeClr>
                  </a:solidFill>
                </a:rPr>
                <a:t> </a:t>
              </a:r>
              <a:r>
                <a:rPr lang="fr-FR" sz="1400" dirty="0">
                  <a:solidFill>
                    <a:schemeClr val="tx1">
                      <a:lumMod val="65000"/>
                      <a:lumOff val="35000"/>
                    </a:schemeClr>
                  </a:solidFill>
                </a:rPr>
                <a:t>de l’école</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etc.</a:t>
              </a:r>
            </a:p>
          </p:txBody>
        </p:sp>
      </p:grpSp>
      <p:sp>
        <p:nvSpPr>
          <p:cNvPr id="43" name="Rechteck 48"/>
          <p:cNvSpPr/>
          <p:nvPr/>
        </p:nvSpPr>
        <p:spPr>
          <a:xfrm>
            <a:off x="1153099" y="5887548"/>
            <a:ext cx="7595365" cy="830997"/>
          </a:xfrm>
          <a:prstGeom prst="rect">
            <a:avLst/>
          </a:prstGeom>
        </p:spPr>
        <p:txBody>
          <a:bodyPr wrap="square">
            <a:spAutoFit/>
          </a:bodyPr>
          <a:lstStyle/>
          <a:p>
            <a:pPr marL="171450" indent="-171450">
              <a:buFont typeface="Arial" panose="020B0604020202020204" pitchFamily="34" charset="0"/>
              <a:buChar char="•"/>
            </a:pPr>
            <a:r>
              <a:rPr lang="fr-FR" sz="1600" dirty="0">
                <a:solidFill>
                  <a:schemeClr val="tx1">
                    <a:lumMod val="65000"/>
                    <a:lumOff val="35000"/>
                  </a:schemeClr>
                </a:solidFill>
              </a:rPr>
              <a:t>Le personnel intervient à </a:t>
            </a:r>
            <a:r>
              <a:rPr lang="fr-FR" sz="1600" b="1" dirty="0">
                <a:solidFill>
                  <a:schemeClr val="tx1">
                    <a:lumMod val="65000"/>
                    <a:lumOff val="35000"/>
                  </a:schemeClr>
                </a:solidFill>
              </a:rPr>
              <a:t>tous les points névralgiques de la formation professionnelle </a:t>
            </a:r>
          </a:p>
          <a:p>
            <a:pPr marL="171450" indent="-171450">
              <a:buFont typeface="Arial" panose="020B0604020202020204" pitchFamily="34" charset="0"/>
              <a:buChar char="•"/>
            </a:pPr>
            <a:r>
              <a:rPr lang="fr-FR" sz="1600" dirty="0">
                <a:solidFill>
                  <a:schemeClr val="tx1">
                    <a:lumMod val="65000"/>
                    <a:lumOff val="35000"/>
                  </a:schemeClr>
                </a:solidFill>
              </a:rPr>
              <a:t>Le personnel est </a:t>
            </a:r>
            <a:r>
              <a:rPr lang="fr-FR" sz="1600" b="1" dirty="0">
                <a:solidFill>
                  <a:schemeClr val="tx1">
                    <a:lumMod val="65000"/>
                    <a:lumOff val="35000"/>
                  </a:schemeClr>
                </a:solidFill>
              </a:rPr>
              <a:t>subventionné/financé par l’État et l’économie</a:t>
            </a:r>
          </a:p>
          <a:p>
            <a:pPr marL="171450" indent="-171450">
              <a:buFont typeface="Arial" panose="020B0604020202020204" pitchFamily="34" charset="0"/>
              <a:buChar char="•"/>
            </a:pPr>
            <a:r>
              <a:rPr lang="fr-FR" sz="1600" b="1" dirty="0">
                <a:solidFill>
                  <a:schemeClr val="tx1">
                    <a:lumMod val="65000"/>
                    <a:lumOff val="35000"/>
                  </a:schemeClr>
                </a:solidFill>
              </a:rPr>
              <a:t>Rôle principal du personnel de formation et du personnel enseignant</a:t>
            </a:r>
          </a:p>
        </p:txBody>
      </p:sp>
      <p:sp>
        <p:nvSpPr>
          <p:cNvPr id="40" name="Rectangle 39"/>
          <p:cNvSpPr/>
          <p:nvPr/>
        </p:nvSpPr>
        <p:spPr>
          <a:xfrm>
            <a:off x="498520" y="3093776"/>
            <a:ext cx="1349280" cy="1323439"/>
          </a:xfrm>
          <a:prstGeom prst="rect">
            <a:avLst/>
          </a:prstGeom>
        </p:spPr>
        <p:txBody>
          <a:bodyPr wrap="none">
            <a:spAutoFit/>
          </a:bodyPr>
          <a:lstStyle/>
          <a:p>
            <a:pPr>
              <a:spcAft>
                <a:spcPts val="300"/>
              </a:spcAft>
            </a:pPr>
            <a:r>
              <a:rPr lang="fr-FR" sz="1400" dirty="0" smtClean="0">
                <a:solidFill>
                  <a:schemeClr val="tx1">
                    <a:lumMod val="65000"/>
                    <a:lumOff val="35000"/>
                  </a:schemeClr>
                </a:solidFill>
              </a:rPr>
              <a:t>Représentants</a:t>
            </a:r>
            <a:r>
              <a:rPr lang="fr-FR" sz="1400" dirty="0">
                <a:solidFill>
                  <a:schemeClr val="tx1">
                    <a:lumMod val="65000"/>
                    <a:lumOff val="35000"/>
                  </a:schemeClr>
                </a:solidFill>
              </a:rPr>
              <a:t> :</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employeurs</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salariés</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État</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chambres</a:t>
            </a:r>
          </a:p>
        </p:txBody>
      </p:sp>
      <p:sp>
        <p:nvSpPr>
          <p:cNvPr id="51" name="Pentagon 50"/>
          <p:cNvSpPr/>
          <p:nvPr/>
        </p:nvSpPr>
        <p:spPr>
          <a:xfrm>
            <a:off x="6695238" y="1418628"/>
            <a:ext cx="1981218" cy="677565"/>
          </a:xfrm>
          <a:prstGeom prst="homePlat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a:p>
        </p:txBody>
      </p:sp>
      <p:sp>
        <p:nvSpPr>
          <p:cNvPr id="46" name="Rectangle 45"/>
          <p:cNvSpPr/>
          <p:nvPr/>
        </p:nvSpPr>
        <p:spPr>
          <a:xfrm>
            <a:off x="6706582" y="1518578"/>
            <a:ext cx="1681842" cy="523220"/>
          </a:xfrm>
          <a:prstGeom prst="rect">
            <a:avLst/>
          </a:prstGeom>
          <a:solidFill>
            <a:schemeClr val="bg1">
              <a:lumMod val="85000"/>
            </a:schemeClr>
          </a:solidFill>
        </p:spPr>
        <p:txBody>
          <a:bodyPr wrap="square">
            <a:spAutoFit/>
          </a:bodyPr>
          <a:lstStyle/>
          <a:p>
            <a:pPr>
              <a:spcAft>
                <a:spcPts val="300"/>
              </a:spcAft>
            </a:pPr>
            <a:r>
              <a:rPr lang="fr-FR" sz="1400" b="1" dirty="0">
                <a:solidFill>
                  <a:schemeClr val="tx1">
                    <a:lumMod val="65000"/>
                    <a:lumOff val="35000"/>
                  </a:schemeClr>
                </a:solidFill>
              </a:rPr>
              <a:t>Mission : examiner</a:t>
            </a:r>
            <a:r>
              <a:rPr lang="fr-FR" sz="1400" b="1" dirty="0" smtClean="0">
                <a:solidFill>
                  <a:schemeClr val="tx1">
                    <a:lumMod val="65000"/>
                    <a:lumOff val="35000"/>
                  </a:schemeClr>
                </a:solidFill>
              </a:rPr>
              <a:t> et certifier</a:t>
            </a:r>
            <a:endParaRPr lang="fr-FR" sz="1400" b="1" dirty="0">
              <a:solidFill>
                <a:schemeClr val="tx1">
                  <a:lumMod val="65000"/>
                  <a:lumOff val="35000"/>
                </a:schemeClr>
              </a:solidFill>
            </a:endParaRPr>
          </a:p>
        </p:txBody>
      </p:sp>
      <p:grpSp>
        <p:nvGrpSpPr>
          <p:cNvPr id="3" name="Gruppieren 2"/>
          <p:cNvGrpSpPr/>
          <p:nvPr/>
        </p:nvGrpSpPr>
        <p:grpSpPr>
          <a:xfrm>
            <a:off x="438404" y="1418628"/>
            <a:ext cx="2045364" cy="675377"/>
            <a:chOff x="275869" y="1643759"/>
            <a:chExt cx="2205792" cy="942172"/>
          </a:xfrm>
          <a:solidFill>
            <a:schemeClr val="bg1">
              <a:lumMod val="85000"/>
            </a:schemeClr>
          </a:solidFill>
        </p:grpSpPr>
        <p:sp>
          <p:nvSpPr>
            <p:cNvPr id="5" name="Pentagon 4"/>
            <p:cNvSpPr/>
            <p:nvPr/>
          </p:nvSpPr>
          <p:spPr>
            <a:xfrm>
              <a:off x="275869" y="1643759"/>
              <a:ext cx="2205792" cy="94217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a:p>
          </p:txBody>
        </p:sp>
        <p:sp>
          <p:nvSpPr>
            <p:cNvPr id="36" name="Rectangle 35"/>
            <p:cNvSpPr/>
            <p:nvPr/>
          </p:nvSpPr>
          <p:spPr>
            <a:xfrm>
              <a:off x="314581" y="1756617"/>
              <a:ext cx="2040198" cy="729908"/>
            </a:xfrm>
            <a:prstGeom prst="rect">
              <a:avLst/>
            </a:prstGeom>
            <a:grpFill/>
          </p:spPr>
          <p:txBody>
            <a:bodyPr wrap="square">
              <a:spAutoFit/>
            </a:bodyPr>
            <a:lstStyle/>
            <a:p>
              <a:pPr>
                <a:spcAft>
                  <a:spcPts val="300"/>
                </a:spcAft>
              </a:pPr>
              <a:r>
                <a:rPr lang="fr-FR" sz="1400" b="1" dirty="0">
                  <a:solidFill>
                    <a:schemeClr val="tx1">
                      <a:lumMod val="65000"/>
                      <a:lumOff val="35000"/>
                    </a:schemeClr>
                  </a:solidFill>
                </a:rPr>
                <a:t>Mission : développer des normes</a:t>
              </a:r>
            </a:p>
          </p:txBody>
        </p:sp>
      </p:grpSp>
      <p:grpSp>
        <p:nvGrpSpPr>
          <p:cNvPr id="4" name="Gruppieren 3"/>
          <p:cNvGrpSpPr/>
          <p:nvPr/>
        </p:nvGrpSpPr>
        <p:grpSpPr>
          <a:xfrm>
            <a:off x="2526636" y="1418628"/>
            <a:ext cx="4024586" cy="683273"/>
            <a:chOff x="2507369" y="1633565"/>
            <a:chExt cx="2869131" cy="942172"/>
          </a:xfrm>
          <a:solidFill>
            <a:schemeClr val="accent6">
              <a:lumMod val="75000"/>
            </a:schemeClr>
          </a:solidFill>
        </p:grpSpPr>
        <p:sp>
          <p:nvSpPr>
            <p:cNvPr id="50" name="Pentagon 49"/>
            <p:cNvSpPr/>
            <p:nvPr/>
          </p:nvSpPr>
          <p:spPr>
            <a:xfrm>
              <a:off x="2507369" y="1633565"/>
              <a:ext cx="2869131" cy="94217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a:p>
          </p:txBody>
        </p:sp>
        <p:sp>
          <p:nvSpPr>
            <p:cNvPr id="37" name="Rectangle 36"/>
            <p:cNvSpPr/>
            <p:nvPr/>
          </p:nvSpPr>
          <p:spPr>
            <a:xfrm>
              <a:off x="2584690" y="1740602"/>
              <a:ext cx="2361820" cy="721473"/>
            </a:xfrm>
            <a:prstGeom prst="rect">
              <a:avLst/>
            </a:prstGeom>
            <a:grpFill/>
          </p:spPr>
          <p:txBody>
            <a:bodyPr wrap="square">
              <a:spAutoFit/>
            </a:bodyPr>
            <a:lstStyle/>
            <a:p>
              <a:pPr>
                <a:spcAft>
                  <a:spcPts val="300"/>
                </a:spcAft>
              </a:pPr>
              <a:r>
                <a:rPr lang="fr-FR" sz="1400" b="1" dirty="0">
                  <a:solidFill>
                    <a:schemeClr val="bg1"/>
                  </a:solidFill>
                </a:rPr>
                <a:t>Mission : organiser, mettre en œuvre et promouvoir la formation professionnelle</a:t>
              </a:r>
            </a:p>
          </p:txBody>
        </p:sp>
      </p:grpSp>
      <p:pic>
        <p:nvPicPr>
          <p:cNvPr id="48"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64941" y="2483990"/>
            <a:ext cx="886726" cy="336217"/>
          </a:xfrm>
          <a:prstGeom prst="rect">
            <a:avLst/>
          </a:prstGeom>
        </p:spPr>
      </p:pic>
      <p:sp>
        <p:nvSpPr>
          <p:cNvPr id="49" name="Rectangle 48"/>
          <p:cNvSpPr/>
          <p:nvPr/>
        </p:nvSpPr>
        <p:spPr>
          <a:xfrm>
            <a:off x="6732240" y="3093776"/>
            <a:ext cx="1591141" cy="2154436"/>
          </a:xfrm>
          <a:prstGeom prst="rect">
            <a:avLst/>
          </a:prstGeom>
        </p:spPr>
        <p:txBody>
          <a:bodyPr wrap="none">
            <a:spAutoFit/>
          </a:bodyPr>
          <a:lstStyle/>
          <a:p>
            <a:pPr>
              <a:spcAft>
                <a:spcPts val="300"/>
              </a:spcAft>
            </a:pPr>
            <a:r>
              <a:rPr lang="fr-FR" sz="1400" dirty="0" smtClean="0">
                <a:solidFill>
                  <a:schemeClr val="tx1">
                    <a:lumMod val="65000"/>
                    <a:lumOff val="35000"/>
                  </a:schemeClr>
                </a:solidFill>
              </a:rPr>
              <a:t>Représentants</a:t>
            </a:r>
            <a:r>
              <a:rPr lang="fr-FR" sz="1400" dirty="0">
                <a:solidFill>
                  <a:schemeClr val="tx1">
                    <a:lumMod val="65000"/>
                    <a:lumOff val="35000"/>
                  </a:schemeClr>
                </a:solidFill>
              </a:rPr>
              <a:t> :</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employeurs</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salariés</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école </a:t>
            </a:r>
            <a:r>
              <a:rPr lang="pl-PL" sz="1400" dirty="0">
                <a:solidFill>
                  <a:schemeClr val="tx1">
                    <a:lumMod val="65000"/>
                    <a:lumOff val="35000"/>
                  </a:schemeClr>
                </a:solidFill>
              </a:rPr>
              <a:t/>
            </a:r>
            <a:br>
              <a:rPr lang="pl-PL" sz="1400" dirty="0">
                <a:solidFill>
                  <a:schemeClr val="tx1">
                    <a:lumMod val="65000"/>
                    <a:lumOff val="35000"/>
                  </a:schemeClr>
                </a:solidFill>
              </a:rPr>
            </a:br>
            <a:r>
              <a:rPr lang="fr-FR" sz="1400" dirty="0">
                <a:solidFill>
                  <a:schemeClr val="tx1">
                    <a:lumMod val="65000"/>
                    <a:lumOff val="35000"/>
                  </a:schemeClr>
                </a:solidFill>
              </a:rPr>
              <a:t>professionnelle</a:t>
            </a:r>
          </a:p>
          <a:p>
            <a:pPr>
              <a:lnSpc>
                <a:spcPct val="150000"/>
              </a:lnSpc>
              <a:spcAft>
                <a:spcPts val="300"/>
              </a:spcAft>
            </a:pPr>
            <a:r>
              <a:rPr lang="fr-FR" sz="1400" dirty="0">
                <a:solidFill>
                  <a:schemeClr val="tx1">
                    <a:lumMod val="65000"/>
                    <a:lumOff val="35000"/>
                  </a:schemeClr>
                </a:solidFill>
              </a:rPr>
              <a:t>Organisé par</a:t>
            </a:r>
          </a:p>
          <a:p>
            <a:pPr marL="285750" indent="-285750">
              <a:spcAft>
                <a:spcPts val="300"/>
              </a:spcAft>
              <a:buFont typeface="Arial" panose="020B0604020202020204" pitchFamily="34" charset="0"/>
              <a:buChar char="•"/>
            </a:pPr>
            <a:r>
              <a:rPr lang="fr-FR" sz="1400" dirty="0">
                <a:solidFill>
                  <a:schemeClr val="tx1">
                    <a:lumMod val="65000"/>
                    <a:lumOff val="35000"/>
                  </a:schemeClr>
                </a:solidFill>
              </a:rPr>
              <a:t>les chambres</a:t>
            </a:r>
          </a:p>
          <a:p>
            <a:pPr>
              <a:spcAft>
                <a:spcPts val="300"/>
              </a:spcAft>
            </a:pPr>
            <a:endParaRPr lang="fr-FR" sz="1400" dirty="0">
              <a:solidFill>
                <a:schemeClr val="tx1">
                  <a:lumMod val="65000"/>
                  <a:lumOff val="35000"/>
                </a:schemeClr>
              </a:solidFill>
            </a:endParaRPr>
          </a:p>
        </p:txBody>
      </p:sp>
      <p:pic>
        <p:nvPicPr>
          <p:cNvPr id="30"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92515" y="2233109"/>
            <a:ext cx="277169" cy="786323"/>
          </a:xfrm>
          <a:prstGeom prst="rect">
            <a:avLst/>
          </a:prstGeom>
        </p:spPr>
      </p:pic>
      <p:pic>
        <p:nvPicPr>
          <p:cNvPr id="31"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12595" y="2249113"/>
            <a:ext cx="261805" cy="736217"/>
          </a:xfrm>
          <a:prstGeom prst="rect">
            <a:avLst/>
          </a:prstGeom>
        </p:spPr>
      </p:pic>
    </p:spTree>
    <p:extLst>
      <p:ext uri="{BB962C8B-B14F-4D97-AF65-F5344CB8AC3E}">
        <p14:creationId xmlns:p14="http://schemas.microsoft.com/office/powerpoint/2010/main" val="316506156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3" grpId="0"/>
      <p:bldP spid="40"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 Missions du personnel dans le système de formation professionnelle</a:t>
            </a:r>
            <a:endParaRPr lang="fr-FR" noProof="0" dirty="0">
              <a:latin typeface="Frutiger 57Cn" panose="020B0500000000000000" pitchFamily="34" charset="0"/>
            </a:endParaRPr>
          </a:p>
        </p:txBody>
      </p:sp>
      <p:sp>
        <p:nvSpPr>
          <p:cNvPr id="21" name="Right Arrow 84"/>
          <p:cNvSpPr/>
          <p:nvPr/>
        </p:nvSpPr>
        <p:spPr>
          <a:xfrm>
            <a:off x="395651" y="5661248"/>
            <a:ext cx="618840"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dirty="0"/>
          </a:p>
        </p:txBody>
      </p:sp>
      <p:pic>
        <p:nvPicPr>
          <p:cNvPr id="22"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9525" y="2319212"/>
            <a:ext cx="644874" cy="654316"/>
          </a:xfrm>
          <a:prstGeom prst="rect">
            <a:avLst/>
          </a:prstGeom>
        </p:spPr>
      </p:pic>
      <p:pic>
        <p:nvPicPr>
          <p:cNvPr id="23" name="Picture 2" descr="C:\Users\Lassig\Desktop\Schoo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2280" y="2590862"/>
            <a:ext cx="923488" cy="58448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921036" y="2224765"/>
            <a:ext cx="411931" cy="999076"/>
          </a:xfrm>
          <a:prstGeom prst="rect">
            <a:avLst/>
          </a:prstGeom>
        </p:spPr>
      </p:pic>
      <p:pic>
        <p:nvPicPr>
          <p:cNvPr id="26"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06869" y="2026406"/>
            <a:ext cx="806942" cy="1204967"/>
          </a:xfrm>
          <a:prstGeom prst="rect">
            <a:avLst/>
          </a:prstGeom>
        </p:spPr>
      </p:pic>
      <p:sp>
        <p:nvSpPr>
          <p:cNvPr id="43" name="Rechteck 48"/>
          <p:cNvSpPr/>
          <p:nvPr/>
        </p:nvSpPr>
        <p:spPr>
          <a:xfrm>
            <a:off x="1086501" y="5701258"/>
            <a:ext cx="7949995" cy="1107996"/>
          </a:xfrm>
          <a:prstGeom prst="rect">
            <a:avLst/>
          </a:prstGeom>
        </p:spPr>
        <p:txBody>
          <a:bodyPr wrap="square">
            <a:spAutoFit/>
          </a:bodyPr>
          <a:lstStyle/>
          <a:p>
            <a:pPr marL="285750" indent="-285750">
              <a:buFont typeface="Arial" panose="020B0604020202020204" pitchFamily="34" charset="0"/>
              <a:buChar char="•"/>
            </a:pPr>
            <a:r>
              <a:rPr lang="fr-FR" sz="1600" b="1" dirty="0">
                <a:solidFill>
                  <a:schemeClr val="tx1">
                    <a:lumMod val="65000"/>
                    <a:lumOff val="35000"/>
                  </a:schemeClr>
                </a:solidFill>
              </a:rPr>
              <a:t>Répartition des tâches : </a:t>
            </a:r>
            <a:r>
              <a:rPr lang="fr-FR" sz="1600" dirty="0">
                <a:solidFill>
                  <a:schemeClr val="tx1">
                    <a:lumMod val="65000"/>
                    <a:lumOff val="35000"/>
                  </a:schemeClr>
                </a:solidFill>
              </a:rPr>
              <a:t>les personnels enseignant en entreprise et en école professionnelle sont différents</a:t>
            </a:r>
          </a:p>
          <a:p>
            <a:pPr marL="285750" indent="-285750">
              <a:buFont typeface="Arial" panose="020B0604020202020204" pitchFamily="34" charset="0"/>
              <a:buChar char="•"/>
            </a:pPr>
            <a:r>
              <a:rPr lang="de-DE" sz="1600" b="1" dirty="0">
                <a:solidFill>
                  <a:schemeClr val="tx1">
                    <a:lumMod val="65000"/>
                    <a:lumOff val="35000"/>
                  </a:schemeClr>
                </a:solidFill>
              </a:rPr>
              <a:t>Point de </a:t>
            </a:r>
            <a:r>
              <a:rPr lang="de-DE" sz="1600" b="1" dirty="0" err="1">
                <a:solidFill>
                  <a:schemeClr val="tx1">
                    <a:lumMod val="65000"/>
                    <a:lumOff val="35000"/>
                  </a:schemeClr>
                </a:solidFill>
              </a:rPr>
              <a:t>mire</a:t>
            </a:r>
            <a:r>
              <a:rPr lang="fr-FR" sz="1600" b="1" dirty="0">
                <a:solidFill>
                  <a:schemeClr val="tx1">
                    <a:lumMod val="65000"/>
                    <a:lumOff val="35000"/>
                  </a:schemeClr>
                </a:solidFill>
              </a:rPr>
              <a:t> : </a:t>
            </a:r>
            <a:r>
              <a:rPr lang="fr-FR" sz="1600" dirty="0">
                <a:solidFill>
                  <a:schemeClr val="tx1">
                    <a:lumMod val="65000"/>
                    <a:lumOff val="35000"/>
                  </a:schemeClr>
                </a:solidFill>
              </a:rPr>
              <a:t>« personnel de formation agréé par l’État » et enseignants de l’école professionnelle (« enseignants en théorie spécialisée et pour l’enseignement général »)</a:t>
            </a:r>
          </a:p>
        </p:txBody>
      </p:sp>
      <p:sp>
        <p:nvSpPr>
          <p:cNvPr id="33" name="Rechteck 32"/>
          <p:cNvSpPr/>
          <p:nvPr/>
        </p:nvSpPr>
        <p:spPr>
          <a:xfrm>
            <a:off x="395651" y="1159043"/>
            <a:ext cx="8064781" cy="430887"/>
          </a:xfrm>
          <a:prstGeom prst="rect">
            <a:avLst/>
          </a:prstGeom>
        </p:spPr>
        <p:txBody>
          <a:bodyPr wrap="square">
            <a:spAutoFit/>
          </a:bodyPr>
          <a:lstStyle/>
          <a:p>
            <a:r>
              <a:rPr lang="de-DE" sz="2200" dirty="0">
                <a:solidFill>
                  <a:schemeClr val="accent6">
                    <a:lumMod val="75000"/>
                  </a:schemeClr>
                </a:solidFill>
                <a:latin typeface="Arial Narrow" panose="020B0606020202030204" pitchFamily="34" charset="0"/>
              </a:rPr>
              <a:t>Point de </a:t>
            </a:r>
            <a:r>
              <a:rPr lang="de-DE" sz="2200" dirty="0" err="1">
                <a:solidFill>
                  <a:schemeClr val="accent6">
                    <a:lumMod val="75000"/>
                  </a:schemeClr>
                </a:solidFill>
                <a:latin typeface="Arial Narrow" panose="020B0606020202030204" pitchFamily="34" charset="0"/>
              </a:rPr>
              <a:t>mire</a:t>
            </a:r>
            <a:r>
              <a:rPr lang="fr-FR" sz="2200" dirty="0">
                <a:solidFill>
                  <a:schemeClr val="accent6">
                    <a:lumMod val="75000"/>
                  </a:schemeClr>
                </a:solidFill>
                <a:latin typeface="Arial Narrow" panose="020B0606020202030204" pitchFamily="34" charset="0"/>
              </a:rPr>
              <a:t> : organiser, appliquer et promouvoir la formation </a:t>
            </a:r>
            <a:r>
              <a:rPr lang="fr-FR" sz="2200" dirty="0" smtClean="0">
                <a:solidFill>
                  <a:schemeClr val="accent6">
                    <a:lumMod val="75000"/>
                  </a:schemeClr>
                </a:solidFill>
                <a:latin typeface="Arial Narrow" panose="020B0606020202030204" pitchFamily="34" charset="0"/>
              </a:rPr>
              <a:t>professionnelle</a:t>
            </a:r>
            <a:endParaRPr lang="fr-FR" sz="2200" dirty="0">
              <a:solidFill>
                <a:schemeClr val="accent6">
                  <a:lumMod val="75000"/>
                </a:schemeClr>
              </a:solidFill>
              <a:latin typeface="Arial Narrow" panose="020B0606020202030204" pitchFamily="34" charset="0"/>
            </a:endParaRPr>
          </a:p>
        </p:txBody>
      </p:sp>
      <p:sp>
        <p:nvSpPr>
          <p:cNvPr id="6" name="Rectangle 5"/>
          <p:cNvSpPr/>
          <p:nvPr/>
        </p:nvSpPr>
        <p:spPr>
          <a:xfrm>
            <a:off x="395651" y="3212976"/>
            <a:ext cx="5050086" cy="2416046"/>
          </a:xfrm>
          <a:prstGeom prst="rect">
            <a:avLst/>
          </a:prstGeom>
        </p:spPr>
        <p:txBody>
          <a:bodyPr wrap="square">
            <a:spAutoFit/>
          </a:bodyPr>
          <a:lstStyle/>
          <a:p>
            <a:pPr marL="0" lvl="1">
              <a:spcBef>
                <a:spcPts val="300"/>
              </a:spcBef>
              <a:spcAft>
                <a:spcPts val="300"/>
              </a:spcAft>
            </a:pPr>
            <a:r>
              <a:rPr lang="fr-FR" sz="1600" b="1" dirty="0">
                <a:solidFill>
                  <a:schemeClr val="tx1">
                    <a:lumMod val="65000"/>
                    <a:lumOff val="35000"/>
                  </a:schemeClr>
                </a:solidFill>
              </a:rPr>
              <a:t>Personnel de formation </a:t>
            </a:r>
          </a:p>
          <a:p>
            <a:pPr marL="0" lvl="1">
              <a:spcBef>
                <a:spcPts val="300"/>
              </a:spcBef>
              <a:spcAft>
                <a:spcPts val="300"/>
              </a:spcAft>
            </a:pPr>
            <a:r>
              <a:rPr lang="fr-FR" altLang="de-DE" sz="1400" b="1" dirty="0">
                <a:solidFill>
                  <a:schemeClr val="accent6">
                    <a:lumMod val="75000"/>
                  </a:schemeClr>
                </a:solidFill>
              </a:rPr>
              <a:t>Environ 650 000</a:t>
            </a:r>
            <a:r>
              <a:rPr lang="fr-FR" dirty="0"/>
              <a:t> </a:t>
            </a:r>
            <a:r>
              <a:rPr lang="fr-FR" altLang="de-DE" sz="1400" b="1" dirty="0">
                <a:solidFill>
                  <a:schemeClr val="accent6">
                    <a:lumMod val="75000"/>
                  </a:schemeClr>
                </a:solidFill>
              </a:rPr>
              <a:t>formateurs</a:t>
            </a:r>
            <a:r>
              <a:rPr lang="fr-FR" dirty="0"/>
              <a:t> </a:t>
            </a:r>
            <a:r>
              <a:rPr lang="fr-FR" altLang="de-DE" sz="1400" b="1" dirty="0">
                <a:solidFill>
                  <a:schemeClr val="accent6">
                    <a:lumMod val="75000"/>
                  </a:schemeClr>
                </a:solidFill>
              </a:rPr>
              <a:t>agréés par les autorités compétentes</a:t>
            </a:r>
            <a:r>
              <a:rPr lang="fr-FR" dirty="0"/>
              <a:t> </a:t>
            </a:r>
            <a:r>
              <a:rPr lang="fr-FR" altLang="de-DE" sz="1400" b="1" dirty="0">
                <a:solidFill>
                  <a:schemeClr val="accent6">
                    <a:lumMod val="75000"/>
                  </a:schemeClr>
                </a:solidFill>
              </a:rPr>
              <a:t>sur</a:t>
            </a:r>
            <a:r>
              <a:rPr lang="fr-FR" altLang="de-DE" dirty="0"/>
              <a:t> </a:t>
            </a:r>
            <a:r>
              <a:rPr lang="fr-FR" altLang="de-DE" sz="1400" b="1" dirty="0">
                <a:solidFill>
                  <a:schemeClr val="accent6">
                    <a:lumMod val="75000"/>
                  </a:schemeClr>
                </a:solidFill>
              </a:rPr>
              <a:t>l’ensemble </a:t>
            </a:r>
            <a:r>
              <a:rPr lang="fr-FR" sz="1400" b="1" dirty="0">
                <a:solidFill>
                  <a:schemeClr val="accent6">
                    <a:lumMod val="75000"/>
                  </a:schemeClr>
                </a:solidFill>
              </a:rPr>
              <a:t>du territoire fédéral (selon loi sur la formation professionnelle, règlement sur l’aptitude des formateurs AEVO)</a:t>
            </a:r>
          </a:p>
          <a:p>
            <a:pPr marL="628650" lvl="2" indent="-171450">
              <a:buFont typeface="Arial" panose="020B0604020202020204" pitchFamily="34" charset="0"/>
              <a:buChar char="•"/>
            </a:pPr>
            <a:r>
              <a:rPr lang="fr-FR" sz="1400" dirty="0">
                <a:solidFill>
                  <a:schemeClr val="tx1">
                    <a:lumMod val="65000"/>
                    <a:lumOff val="35000"/>
                  </a:schemeClr>
                </a:solidFill>
              </a:rPr>
              <a:t>La majorité ne forme pas à temps plein</a:t>
            </a:r>
            <a:r>
              <a:rPr sz="1400" dirty="0">
                <a:solidFill>
                  <a:schemeClr val="tx1">
                    <a:lumMod val="65000"/>
                    <a:lumOff val="35000"/>
                  </a:schemeClr>
                </a:solidFill>
              </a:rPr>
              <a:t/>
            </a:r>
            <a:br>
              <a:rPr sz="1400" dirty="0">
                <a:solidFill>
                  <a:schemeClr val="tx1">
                    <a:lumMod val="65000"/>
                    <a:lumOff val="35000"/>
                  </a:schemeClr>
                </a:solidFill>
              </a:rPr>
            </a:br>
            <a:r>
              <a:rPr lang="fr-FR" sz="1400" dirty="0">
                <a:solidFill>
                  <a:schemeClr val="tx1">
                    <a:lumMod val="65000"/>
                    <a:lumOff val="35000"/>
                  </a:schemeClr>
                </a:solidFill>
              </a:rPr>
              <a:t>mais plutôt à temps partiel </a:t>
            </a:r>
          </a:p>
          <a:p>
            <a:pPr marL="171450" lvl="1" indent="-171450">
              <a:spcBef>
                <a:spcPts val="300"/>
              </a:spcBef>
              <a:spcAft>
                <a:spcPts val="300"/>
              </a:spcAft>
              <a:buFont typeface="Arial" panose="020B0604020202020204" pitchFamily="34" charset="0"/>
              <a:buChar char="•"/>
            </a:pPr>
            <a:r>
              <a:rPr lang="fr-FR" sz="1400" dirty="0">
                <a:solidFill>
                  <a:schemeClr val="tx1">
                    <a:lumMod val="65000"/>
                    <a:lumOff val="35000"/>
                  </a:schemeClr>
                </a:solidFill>
              </a:rPr>
              <a:t>Relation personnel de formation/apprentis : 1/2</a:t>
            </a:r>
          </a:p>
          <a:p>
            <a:pPr marL="171450" lvl="1" indent="-171450">
              <a:spcBef>
                <a:spcPts val="300"/>
              </a:spcBef>
              <a:spcAft>
                <a:spcPts val="300"/>
              </a:spcAft>
              <a:buFont typeface="Arial" panose="020B0604020202020204" pitchFamily="34" charset="0"/>
              <a:buChar char="•"/>
            </a:pPr>
            <a:r>
              <a:rPr lang="fr-FR" sz="1400" dirty="0">
                <a:solidFill>
                  <a:schemeClr val="tx1">
                    <a:lumMod val="65000"/>
                    <a:lumOff val="35000"/>
                  </a:schemeClr>
                </a:solidFill>
              </a:rPr>
              <a:t>6 millions de professionnels qualifiés formateurs (avec ou sans attestation, mais pas </a:t>
            </a:r>
            <a:r>
              <a:rPr lang="fr-FR" sz="1400" dirty="0" smtClean="0">
                <a:solidFill>
                  <a:schemeClr val="tx1">
                    <a:lumMod val="65000"/>
                    <a:lumOff val="35000"/>
                  </a:schemeClr>
                </a:solidFill>
              </a:rPr>
              <a:t>enregistrés </a:t>
            </a:r>
            <a:r>
              <a:rPr lang="fr-FR" sz="1400" dirty="0">
                <a:solidFill>
                  <a:schemeClr val="tx1">
                    <a:lumMod val="65000"/>
                    <a:lumOff val="35000"/>
                  </a:schemeClr>
                </a:solidFill>
              </a:rPr>
              <a:t>auprès de la chambre)</a:t>
            </a:r>
          </a:p>
        </p:txBody>
      </p:sp>
      <p:sp>
        <p:nvSpPr>
          <p:cNvPr id="7" name="Rectangle 6"/>
          <p:cNvSpPr/>
          <p:nvPr/>
        </p:nvSpPr>
        <p:spPr>
          <a:xfrm>
            <a:off x="5445737" y="3224476"/>
            <a:ext cx="3760004" cy="2000548"/>
          </a:xfrm>
          <a:prstGeom prst="rect">
            <a:avLst/>
          </a:prstGeom>
        </p:spPr>
        <p:txBody>
          <a:bodyPr wrap="none">
            <a:spAutoFit/>
          </a:bodyPr>
          <a:lstStyle/>
          <a:p>
            <a:pPr marL="0" lvl="1">
              <a:spcBef>
                <a:spcPts val="300"/>
              </a:spcBef>
              <a:spcAft>
                <a:spcPts val="300"/>
              </a:spcAft>
            </a:pPr>
            <a:r>
              <a:rPr lang="fr-FR" sz="1600" b="1" dirty="0">
                <a:solidFill>
                  <a:schemeClr val="tx1">
                    <a:lumMod val="65000"/>
                    <a:lumOff val="35000"/>
                  </a:schemeClr>
                </a:solidFill>
              </a:rPr>
              <a:t>Enseignants</a:t>
            </a:r>
          </a:p>
          <a:p>
            <a:pPr marL="0" lvl="1">
              <a:spcBef>
                <a:spcPts val="300"/>
              </a:spcBef>
              <a:spcAft>
                <a:spcPts val="300"/>
              </a:spcAft>
            </a:pPr>
            <a:r>
              <a:rPr lang="fr-FR" altLang="de-DE" sz="1400" b="1" dirty="0">
                <a:solidFill>
                  <a:schemeClr val="accent6">
                    <a:lumMod val="75000"/>
                  </a:schemeClr>
                </a:solidFill>
              </a:rPr>
              <a:t>env. 42 000 enseignants à temps plein</a:t>
            </a:r>
            <a:r>
              <a:rPr lang="fr-FR" dirty="0"/>
              <a:t> </a:t>
            </a:r>
            <a:r>
              <a:rPr lang="fr-FR" altLang="de-DE" sz="1400" dirty="0">
                <a:solidFill>
                  <a:schemeClr val="tx1">
                    <a:lumMod val="65000"/>
                    <a:lumOff val="35000"/>
                  </a:schemeClr>
                </a:solidFill>
              </a:rPr>
              <a:t>(2014)</a:t>
            </a:r>
          </a:p>
          <a:p>
            <a:pPr marL="628650" lvl="2" indent="-171450">
              <a:spcBef>
                <a:spcPts val="300"/>
              </a:spcBef>
              <a:spcAft>
                <a:spcPts val="300"/>
              </a:spcAft>
              <a:buFont typeface="Arial" panose="020B0604020202020204" pitchFamily="34" charset="0"/>
              <a:buChar char="•"/>
            </a:pPr>
            <a:r>
              <a:rPr lang="fr-FR" sz="1400" dirty="0">
                <a:solidFill>
                  <a:schemeClr val="tx1">
                    <a:lumMod val="65000"/>
                    <a:lumOff val="35000"/>
                  </a:schemeClr>
                </a:solidFill>
              </a:rPr>
              <a:t>Enseignants en théorie spécialisée</a:t>
            </a:r>
            <a:r>
              <a:rPr sz="1400" dirty="0">
                <a:solidFill>
                  <a:schemeClr val="tx1">
                    <a:lumMod val="65000"/>
                    <a:lumOff val="35000"/>
                  </a:schemeClr>
                </a:solidFill>
              </a:rPr>
              <a:t/>
            </a:r>
            <a:br>
              <a:rPr sz="1400" dirty="0">
                <a:solidFill>
                  <a:schemeClr val="tx1">
                    <a:lumMod val="65000"/>
                    <a:lumOff val="35000"/>
                  </a:schemeClr>
                </a:solidFill>
              </a:rPr>
            </a:br>
            <a:r>
              <a:rPr lang="fr-FR" sz="1400" dirty="0">
                <a:solidFill>
                  <a:schemeClr val="tx1">
                    <a:lumMod val="65000"/>
                    <a:lumOff val="35000"/>
                  </a:schemeClr>
                </a:solidFill>
              </a:rPr>
              <a:t>et pour l’enseignement général</a:t>
            </a:r>
          </a:p>
          <a:p>
            <a:pPr marL="628650" lvl="2" indent="-171450">
              <a:spcBef>
                <a:spcPts val="300"/>
              </a:spcBef>
              <a:spcAft>
                <a:spcPts val="300"/>
              </a:spcAft>
              <a:buFont typeface="Arial" panose="020B0604020202020204" pitchFamily="34" charset="0"/>
              <a:buChar char="•"/>
            </a:pPr>
            <a:r>
              <a:rPr lang="fr-FR" sz="1400" dirty="0">
                <a:solidFill>
                  <a:schemeClr val="tx1">
                    <a:lumMod val="65000"/>
                    <a:lumOff val="35000"/>
                  </a:schemeClr>
                </a:solidFill>
              </a:rPr>
              <a:t>Enseignants de la pratique </a:t>
            </a:r>
            <a:r>
              <a:rPr lang="pl-PL" sz="1400" dirty="0">
                <a:solidFill>
                  <a:schemeClr val="tx1">
                    <a:lumMod val="65000"/>
                    <a:lumOff val="35000"/>
                  </a:schemeClr>
                </a:solidFill>
              </a:rPr>
              <a:t/>
            </a:r>
            <a:br>
              <a:rPr lang="pl-PL" sz="1400" dirty="0">
                <a:solidFill>
                  <a:schemeClr val="tx1">
                    <a:lumMod val="65000"/>
                    <a:lumOff val="35000"/>
                  </a:schemeClr>
                </a:solidFill>
              </a:rPr>
            </a:br>
            <a:r>
              <a:rPr lang="fr-FR" sz="1400" dirty="0">
                <a:solidFill>
                  <a:schemeClr val="tx1">
                    <a:lumMod val="65000"/>
                    <a:lumOff val="35000"/>
                  </a:schemeClr>
                </a:solidFill>
              </a:rPr>
              <a:t>professionnelle</a:t>
            </a:r>
            <a:endParaRPr lang="fr-FR" altLang="de-DE" sz="1400" dirty="0">
              <a:solidFill>
                <a:schemeClr val="tx1">
                  <a:lumMod val="65000"/>
                  <a:lumOff val="35000"/>
                </a:schemeClr>
              </a:solidFill>
            </a:endParaRPr>
          </a:p>
          <a:p>
            <a:pPr marL="171450" indent="-171450">
              <a:spcBef>
                <a:spcPts val="300"/>
              </a:spcBef>
              <a:spcAft>
                <a:spcPts val="300"/>
              </a:spcAft>
              <a:buFont typeface="Arial" panose="020B0604020202020204" pitchFamily="34" charset="0"/>
              <a:buChar char="•"/>
            </a:pPr>
            <a:r>
              <a:rPr lang="fr-FR" sz="1400" dirty="0">
                <a:solidFill>
                  <a:schemeClr val="tx1">
                    <a:lumMod val="65000"/>
                    <a:lumOff val="35000"/>
                  </a:schemeClr>
                </a:solidFill>
              </a:rPr>
              <a:t>Relation enseignants/apprenants : 1/35 (2014)</a:t>
            </a:r>
          </a:p>
        </p:txBody>
      </p:sp>
      <p:sp>
        <p:nvSpPr>
          <p:cNvPr id="3" name="Rectangle 2"/>
          <p:cNvSpPr/>
          <p:nvPr/>
        </p:nvSpPr>
        <p:spPr>
          <a:xfrm>
            <a:off x="5385494" y="1619508"/>
            <a:ext cx="3506986" cy="338554"/>
          </a:xfrm>
          <a:prstGeom prst="rect">
            <a:avLst/>
          </a:prstGeom>
        </p:spPr>
        <p:txBody>
          <a:bodyPr wrap="none">
            <a:spAutoFit/>
          </a:bodyPr>
          <a:lstStyle/>
          <a:p>
            <a:r>
              <a:rPr lang="fr-FR" sz="1600" b="1" dirty="0">
                <a:solidFill>
                  <a:schemeClr val="tx1">
                    <a:lumMod val="65000"/>
                    <a:lumOff val="35000"/>
                  </a:schemeClr>
                </a:solidFill>
              </a:rPr>
              <a:t>Apprentissage en école professionnelle</a:t>
            </a:r>
            <a:endParaRPr lang="fr-FR" sz="1600" dirty="0"/>
          </a:p>
        </p:txBody>
      </p:sp>
      <p:sp>
        <p:nvSpPr>
          <p:cNvPr id="18" name="Rectangle 17"/>
          <p:cNvSpPr/>
          <p:nvPr/>
        </p:nvSpPr>
        <p:spPr>
          <a:xfrm>
            <a:off x="395651" y="1619508"/>
            <a:ext cx="2576924" cy="338554"/>
          </a:xfrm>
          <a:prstGeom prst="rect">
            <a:avLst/>
          </a:prstGeom>
        </p:spPr>
        <p:txBody>
          <a:bodyPr wrap="none">
            <a:spAutoFit/>
          </a:bodyPr>
          <a:lstStyle/>
          <a:p>
            <a:r>
              <a:rPr lang="fr-FR" sz="1600" b="1" dirty="0">
                <a:solidFill>
                  <a:schemeClr val="tx1">
                    <a:lumMod val="65000"/>
                    <a:lumOff val="35000"/>
                  </a:schemeClr>
                </a:solidFill>
              </a:rPr>
              <a:t>Apprentissage en entreprise</a:t>
            </a:r>
            <a:endParaRPr lang="fr-FR" sz="1600" dirty="0"/>
          </a:p>
        </p:txBody>
      </p:sp>
      <p:grpSp>
        <p:nvGrpSpPr>
          <p:cNvPr id="19" name="Group 18"/>
          <p:cNvGrpSpPr/>
          <p:nvPr/>
        </p:nvGrpSpPr>
        <p:grpSpPr>
          <a:xfrm>
            <a:off x="3625454" y="1898310"/>
            <a:ext cx="1461157" cy="1461157"/>
            <a:chOff x="3450304" y="3379897"/>
            <a:chExt cx="1461157" cy="1461157"/>
          </a:xfrm>
        </p:grpSpPr>
        <p:sp>
          <p:nvSpPr>
            <p:cNvPr id="20" name="Oval 19"/>
            <p:cNvSpPr/>
            <p:nvPr/>
          </p:nvSpPr>
          <p:spPr>
            <a:xfrm>
              <a:off x="3450304" y="3379897"/>
              <a:ext cx="1461157" cy="1461157"/>
            </a:xfrm>
            <a:prstGeom prst="ellipse">
              <a:avLst/>
            </a:prstGeom>
            <a:solidFill>
              <a:schemeClr val="bg1"/>
            </a:solidFill>
            <a:ln>
              <a:solidFill>
                <a:schemeClr val="bg1">
                  <a:lumMod val="8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de-DE"/>
            </a:p>
          </p:txBody>
        </p:sp>
        <p:pic>
          <p:nvPicPr>
            <p:cNvPr id="24"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835768" y="3648040"/>
              <a:ext cx="331140" cy="867523"/>
            </a:xfrm>
            <a:prstGeom prst="rect">
              <a:avLst/>
            </a:prstGeom>
          </p:spPr>
        </p:pic>
        <p:pic>
          <p:nvPicPr>
            <p:cNvPr id="27"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4181336" y="3664506"/>
              <a:ext cx="369778" cy="851059"/>
            </a:xfrm>
            <a:prstGeom prst="rect">
              <a:avLst/>
            </a:prstGeom>
          </p:spPr>
        </p:pic>
      </p:grpSp>
    </p:spTree>
    <p:extLst>
      <p:ext uri="{BB962C8B-B14F-4D97-AF65-F5344CB8AC3E}">
        <p14:creationId xmlns:p14="http://schemas.microsoft.com/office/powerpoint/2010/main" val="2442883056"/>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 Missions du personnel dans le système de formation professionnelle</a:t>
            </a:r>
            <a:endParaRPr lang="fr-FR" noProof="0" dirty="0">
              <a:latin typeface="Frutiger 57Cn" panose="020B0500000000000000" pitchFamily="34" charset="0"/>
            </a:endParaRPr>
          </a:p>
        </p:txBody>
      </p:sp>
      <p:sp>
        <p:nvSpPr>
          <p:cNvPr id="21" name="Right Arrow 84"/>
          <p:cNvSpPr/>
          <p:nvPr/>
        </p:nvSpPr>
        <p:spPr>
          <a:xfrm>
            <a:off x="389637" y="5949280"/>
            <a:ext cx="618840"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aseline="-25000" dirty="0"/>
          </a:p>
        </p:txBody>
      </p:sp>
      <p:sp>
        <p:nvSpPr>
          <p:cNvPr id="43" name="Rechteck 48"/>
          <p:cNvSpPr/>
          <p:nvPr/>
        </p:nvSpPr>
        <p:spPr>
          <a:xfrm>
            <a:off x="1127273" y="5949280"/>
            <a:ext cx="7477175" cy="830997"/>
          </a:xfrm>
          <a:prstGeom prst="rect">
            <a:avLst/>
          </a:prstGeom>
        </p:spPr>
        <p:txBody>
          <a:bodyPr wrap="square">
            <a:spAutoFit/>
          </a:bodyPr>
          <a:lstStyle/>
          <a:p>
            <a:pPr marL="285750" indent="-285750">
              <a:buFont typeface="Arial" panose="020B0604020202020204" pitchFamily="34" charset="0"/>
              <a:buChar char="•"/>
            </a:pPr>
            <a:r>
              <a:rPr lang="fr-FR" sz="1600" b="1" dirty="0"/>
              <a:t>Les différentes missions</a:t>
            </a:r>
            <a:r>
              <a:rPr lang="fr-FR" sz="1600" dirty="0"/>
              <a:t> du personnel sur les sites d’apprentissage </a:t>
            </a:r>
            <a:r>
              <a:rPr lang="fr-FR" sz="1600" b="1" dirty="0"/>
              <a:t>se complètent</a:t>
            </a:r>
            <a:r>
              <a:rPr lang="fr-FR" sz="1600" dirty="0"/>
              <a:t> dans le cadre de la</a:t>
            </a:r>
            <a:r>
              <a:rPr lang="fr-FR" sz="1600" b="1" dirty="0"/>
              <a:t> coordination de ces sites</a:t>
            </a:r>
            <a:r>
              <a:rPr lang="fr-FR" sz="1600" dirty="0"/>
              <a:t> dans le système de formation professionnelle en alternance</a:t>
            </a:r>
            <a:r>
              <a:rPr lang="fr-FR" sz="1600" dirty="0">
                <a:solidFill>
                  <a:schemeClr val="tx1">
                    <a:lumMod val="65000"/>
                    <a:lumOff val="35000"/>
                  </a:schemeClr>
                </a:solidFill>
              </a:rPr>
              <a:t>.</a:t>
            </a:r>
          </a:p>
        </p:txBody>
      </p:sp>
      <p:sp>
        <p:nvSpPr>
          <p:cNvPr id="19" name="Rounded Rectangle 96"/>
          <p:cNvSpPr/>
          <p:nvPr/>
        </p:nvSpPr>
        <p:spPr>
          <a:xfrm>
            <a:off x="395651" y="1927923"/>
            <a:ext cx="4630653" cy="3581378"/>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Personnel de formation agréé par l’État</a:t>
            </a:r>
            <a:r>
              <a:rPr dirty="0"/>
              <a:t/>
            </a:r>
            <a:br>
              <a:rPr dirty="0"/>
            </a:br>
            <a:r>
              <a:rPr lang="fr-FR" sz="1600" i="1" dirty="0">
                <a:solidFill>
                  <a:schemeClr val="tx1"/>
                </a:solidFill>
              </a:rPr>
              <a:t>activités principales dans la formation en entreprise :</a:t>
            </a:r>
            <a:r>
              <a:rPr dirty="0"/>
              <a:t/>
            </a:r>
            <a:br>
              <a:rPr dirty="0"/>
            </a:br>
            <a:endParaRPr lang="fr-FR" sz="1000" dirty="0">
              <a:solidFill>
                <a:schemeClr val="tx1"/>
              </a:solidFill>
            </a:endParaRPr>
          </a:p>
          <a:p>
            <a:pPr marL="285750" indent="-285750">
              <a:buFont typeface="Arial" panose="020B0604020202020204" pitchFamily="34" charset="0"/>
              <a:buChar char="•"/>
            </a:pPr>
            <a:r>
              <a:rPr lang="fr-FR" sz="1400" dirty="0">
                <a:solidFill>
                  <a:schemeClr val="tx1"/>
                </a:solidFill>
              </a:rPr>
              <a:t>établit un plan de formation en entreprise sur la base</a:t>
            </a:r>
            <a:r>
              <a:rPr dirty="0"/>
              <a:t/>
            </a:r>
            <a:br>
              <a:rPr dirty="0"/>
            </a:br>
            <a:r>
              <a:rPr lang="fr-FR" sz="1400" dirty="0">
                <a:solidFill>
                  <a:schemeClr val="tx1"/>
                </a:solidFill>
              </a:rPr>
              <a:t>de normes de formation </a:t>
            </a:r>
            <a:r>
              <a:rPr lang="fr-FR" sz="1400" dirty="0" smtClean="0">
                <a:solidFill>
                  <a:schemeClr val="tx1"/>
                </a:solidFill>
              </a:rPr>
              <a:t>(réglementation de </a:t>
            </a:r>
            <a:r>
              <a:rPr lang="fr-FR" sz="1400" dirty="0">
                <a:solidFill>
                  <a:schemeClr val="tx1"/>
                </a:solidFill>
              </a:rPr>
              <a:t>la formation)</a:t>
            </a:r>
          </a:p>
          <a:p>
            <a:pPr marL="285750" indent="-285750">
              <a:buFont typeface="Arial" panose="020B0604020202020204" pitchFamily="34" charset="0"/>
              <a:buChar char="•"/>
            </a:pPr>
            <a:r>
              <a:rPr lang="fr-FR" sz="1400" dirty="0">
                <a:solidFill>
                  <a:schemeClr val="tx1"/>
                </a:solidFill>
              </a:rPr>
              <a:t>transmet des capacités professionnelles complètes ainsi que des connaissances et des compétences personnelles (comportements, esprit d’équipe, autonomie, etc.)</a:t>
            </a:r>
          </a:p>
          <a:p>
            <a:pPr marL="285750" indent="-285750">
              <a:buFont typeface="Arial" panose="020B0604020202020204" pitchFamily="34" charset="0"/>
              <a:buChar char="•"/>
            </a:pPr>
            <a:r>
              <a:rPr lang="fr-FR" sz="1400" dirty="0">
                <a:solidFill>
                  <a:schemeClr val="tx1"/>
                </a:solidFill>
              </a:rPr>
              <a:t>intègre les apprentis dans l’entreprise et les accompagne</a:t>
            </a:r>
            <a:r>
              <a:rPr dirty="0"/>
              <a:t/>
            </a:r>
            <a:br>
              <a:rPr dirty="0"/>
            </a:br>
            <a:r>
              <a:rPr lang="fr-FR" sz="1400" dirty="0">
                <a:solidFill>
                  <a:schemeClr val="tx1"/>
                </a:solidFill>
              </a:rPr>
              <a:t>pour une éventuelle embauche (recrutement)</a:t>
            </a:r>
          </a:p>
          <a:p>
            <a:pPr marL="285750" indent="-285750">
              <a:buFont typeface="Arial" panose="020B0604020202020204" pitchFamily="34" charset="0"/>
              <a:buChar char="•"/>
            </a:pPr>
            <a:r>
              <a:rPr lang="fr-FR" sz="1400" dirty="0">
                <a:solidFill>
                  <a:schemeClr val="tx1"/>
                </a:solidFill>
              </a:rPr>
              <a:t>organise le processus de formation </a:t>
            </a:r>
          </a:p>
          <a:p>
            <a:pPr marL="285750" indent="-285750">
              <a:buFont typeface="Arial" panose="020B0604020202020204" pitchFamily="34" charset="0"/>
              <a:buChar char="•"/>
            </a:pPr>
            <a:endParaRPr lang="fr-FR" sz="1400" dirty="0">
              <a:solidFill>
                <a:schemeClr val="tx1"/>
              </a:solidFill>
            </a:endParaRPr>
          </a:p>
          <a:p>
            <a:pPr marL="285750" indent="-285750">
              <a:buFont typeface="Arial" panose="020B0604020202020204" pitchFamily="34" charset="0"/>
              <a:buChar char="•"/>
            </a:pPr>
            <a:endParaRPr lang="fr-FR" sz="1400" dirty="0">
              <a:solidFill>
                <a:schemeClr val="tx1"/>
              </a:solidFill>
            </a:endParaRPr>
          </a:p>
          <a:p>
            <a:endParaRPr lang="fr-FR" sz="1400" dirty="0">
              <a:solidFill>
                <a:schemeClr val="tx1"/>
              </a:solidFill>
            </a:endParaRPr>
          </a:p>
          <a:p>
            <a:endParaRPr lang="fr-FR" sz="1400" b="1" dirty="0">
              <a:solidFill>
                <a:schemeClr val="tx1"/>
              </a:solidFill>
            </a:endParaRPr>
          </a:p>
          <a:p>
            <a:endParaRPr lang="fr-FR" sz="1400" dirty="0">
              <a:solidFill>
                <a:schemeClr val="tx1"/>
              </a:solidFill>
            </a:endParaRPr>
          </a:p>
          <a:p>
            <a:endParaRPr lang="fr-FR" sz="1400" dirty="0">
              <a:solidFill>
                <a:schemeClr val="tx1"/>
              </a:solidFill>
            </a:endParaRPr>
          </a:p>
          <a:p>
            <a:endParaRPr lang="fr-FR" sz="1400" dirty="0">
              <a:solidFill>
                <a:schemeClr val="tx1"/>
              </a:solidFill>
            </a:endParaRPr>
          </a:p>
        </p:txBody>
      </p:sp>
      <p:sp>
        <p:nvSpPr>
          <p:cNvPr id="20" name="Textfeld 76"/>
          <p:cNvSpPr txBox="1"/>
          <p:nvPr/>
        </p:nvSpPr>
        <p:spPr>
          <a:xfrm>
            <a:off x="5145101" y="1916832"/>
            <a:ext cx="3226462" cy="3554819"/>
          </a:xfrm>
          <a:prstGeom prst="rect">
            <a:avLst/>
          </a:prstGeom>
          <a:solidFill>
            <a:schemeClr val="accent2">
              <a:lumMod val="20000"/>
              <a:lumOff val="80000"/>
            </a:schemeClr>
          </a:solidFill>
        </p:spPr>
        <p:txBody>
          <a:bodyPr wrap="square" rtlCol="0">
            <a:spAutoFit/>
          </a:bodyPr>
          <a:lstStyle/>
          <a:p>
            <a:pPr marL="0" lvl="1"/>
            <a:r>
              <a:rPr lang="fr-FR" sz="1600" b="1" dirty="0"/>
              <a:t>Enseignant en théorie spécialisée et en enseignement général</a:t>
            </a:r>
            <a:r>
              <a:rPr dirty="0"/>
              <a:t/>
            </a:r>
            <a:br>
              <a:rPr dirty="0"/>
            </a:br>
            <a:r>
              <a:rPr lang="fr-FR" sz="1600" i="1" dirty="0"/>
              <a:t>activités principales enseignement professionnel :</a:t>
            </a:r>
          </a:p>
          <a:p>
            <a:pPr marL="0" lvl="1"/>
            <a:endParaRPr lang="fr-FR" sz="1000" i="1" dirty="0"/>
          </a:p>
          <a:p>
            <a:pPr marL="285750" lvl="1" indent="-285750">
              <a:buFont typeface="Arial" panose="020B0604020202020204" pitchFamily="34" charset="0"/>
              <a:buChar char="•"/>
            </a:pPr>
            <a:r>
              <a:rPr lang="fr-FR" sz="1400" dirty="0"/>
              <a:t>organise le cours en s’appuyant sur le </a:t>
            </a:r>
            <a:r>
              <a:rPr lang="fr-FR" sz="1400" dirty="0" smtClean="0"/>
              <a:t>programme-cadre de formation </a:t>
            </a:r>
            <a:endParaRPr lang="fr-FR" sz="1400" dirty="0" smtClean="0">
              <a:solidFill>
                <a:schemeClr val="accent1"/>
              </a:solidFill>
            </a:endParaRPr>
          </a:p>
          <a:p>
            <a:pPr marL="285750" lvl="1" indent="-285750">
              <a:buFont typeface="Arial" panose="020B0604020202020204" pitchFamily="34" charset="0"/>
              <a:buChar char="•"/>
            </a:pPr>
            <a:r>
              <a:rPr lang="fr-FR" sz="1400" dirty="0" smtClean="0"/>
              <a:t>transmet une théorie spécialisée complète et les bases de la pratique professionnelle</a:t>
            </a:r>
          </a:p>
          <a:p>
            <a:pPr marL="285750" lvl="1" indent="-285750">
              <a:buFont typeface="Arial" panose="020B0604020202020204" pitchFamily="34" charset="0"/>
              <a:buChar char="•"/>
            </a:pPr>
            <a:r>
              <a:rPr lang="fr-FR" sz="1400" dirty="0" smtClean="0"/>
              <a:t>transmet </a:t>
            </a:r>
            <a:r>
              <a:rPr lang="fr-FR" sz="1400" dirty="0"/>
              <a:t>un enseignement </a:t>
            </a:r>
            <a:r>
              <a:rPr lang="fr-FR" sz="1400" dirty="0" smtClean="0"/>
              <a:t>général</a:t>
            </a:r>
            <a:endParaRPr lang="fr-FR" sz="1400" dirty="0"/>
          </a:p>
          <a:p>
            <a:pPr marL="285750" lvl="1" indent="-285750">
              <a:buFont typeface="Arial" panose="020B0604020202020204" pitchFamily="34" charset="0"/>
              <a:buChar char="•"/>
            </a:pPr>
            <a:r>
              <a:rPr lang="fr-FR" sz="1400" dirty="0"/>
              <a:t>transmet des compétences personnelles</a:t>
            </a:r>
          </a:p>
          <a:p>
            <a:pPr marL="0" lvl="1"/>
            <a:endParaRPr lang="fr-FR" sz="1300" kern="0" dirty="0"/>
          </a:p>
          <a:p>
            <a:pPr marL="0" lvl="1"/>
            <a:endParaRPr lang="fr-FR" sz="1300" kern="0" dirty="0"/>
          </a:p>
          <a:p>
            <a:pPr marL="0" lvl="1"/>
            <a:endParaRPr lang="fr-FR" sz="1300" kern="0" dirty="0"/>
          </a:p>
        </p:txBody>
      </p:sp>
      <p:graphicFrame>
        <p:nvGraphicFramePr>
          <p:cNvPr id="30" name="Tabelle 4"/>
          <p:cNvGraphicFramePr>
            <a:graphicFrameLocks noGrp="1"/>
          </p:cNvGraphicFramePr>
          <p:nvPr>
            <p:extLst>
              <p:ext uri="{D42A27DB-BD31-4B8C-83A1-F6EECF244321}">
                <p14:modId xmlns:p14="http://schemas.microsoft.com/office/powerpoint/2010/main" val="1837521313"/>
              </p:ext>
            </p:extLst>
          </p:nvPr>
        </p:nvGraphicFramePr>
        <p:xfrm>
          <a:off x="395651" y="1573376"/>
          <a:ext cx="7975911" cy="304800"/>
        </p:xfrm>
        <a:graphic>
          <a:graphicData uri="http://schemas.openxmlformats.org/drawingml/2006/table">
            <a:tbl>
              <a:tblPr firstRow="1" bandRow="1">
                <a:tableStyleId>{5C22544A-7EE6-4342-B048-85BDC9FD1C3A}</a:tableStyleId>
              </a:tblPr>
              <a:tblGrid>
                <a:gridCol w="1529227">
                  <a:extLst>
                    <a:ext uri="{9D8B030D-6E8A-4147-A177-3AD203B41FA5}">
                      <a16:colId xmlns:a16="http://schemas.microsoft.com/office/drawing/2014/main" val="20000"/>
                    </a:ext>
                  </a:extLst>
                </a:gridCol>
                <a:gridCol w="1529226">
                  <a:extLst>
                    <a:ext uri="{9D8B030D-6E8A-4147-A177-3AD203B41FA5}">
                      <a16:colId xmlns:a16="http://schemas.microsoft.com/office/drawing/2014/main" val="20001"/>
                    </a:ext>
                  </a:extLst>
                </a:gridCol>
                <a:gridCol w="1584693">
                  <a:extLst>
                    <a:ext uri="{9D8B030D-6E8A-4147-A177-3AD203B41FA5}">
                      <a16:colId xmlns:a16="http://schemas.microsoft.com/office/drawing/2014/main" val="20002"/>
                    </a:ext>
                  </a:extLst>
                </a:gridCol>
                <a:gridCol w="1632106">
                  <a:extLst>
                    <a:ext uri="{9D8B030D-6E8A-4147-A177-3AD203B41FA5}">
                      <a16:colId xmlns:a16="http://schemas.microsoft.com/office/drawing/2014/main" val="20003"/>
                    </a:ext>
                  </a:extLst>
                </a:gridCol>
                <a:gridCol w="1700659">
                  <a:extLst>
                    <a:ext uri="{9D8B030D-6E8A-4147-A177-3AD203B41FA5}">
                      <a16:colId xmlns:a16="http://schemas.microsoft.com/office/drawing/2014/main" val="20004"/>
                    </a:ext>
                  </a:extLst>
                </a:gridCol>
              </a:tblGrid>
              <a:tr h="294304">
                <a:tc>
                  <a:txBody>
                    <a:bodyPr/>
                    <a:lstStyle/>
                    <a:p>
                      <a:r>
                        <a:rPr lang="en-GB" sz="1400" noProof="0" dirty="0"/>
                        <a:t>Jour 1</a:t>
                      </a:r>
                      <a:endParaRPr lang="fr-FR" sz="1400" noProof="0" dirty="0"/>
                    </a:p>
                  </a:txBody>
                  <a:tcPr>
                    <a:solidFill>
                      <a:schemeClr val="accent1">
                        <a:lumMod val="75000"/>
                      </a:schemeClr>
                    </a:solidFill>
                  </a:tcPr>
                </a:tc>
                <a:tc>
                  <a:txBody>
                    <a:bodyPr/>
                    <a:lstStyle/>
                    <a:p>
                      <a:r>
                        <a:rPr lang="en-GB" sz="1400" noProof="0" dirty="0"/>
                        <a:t>Jour 2</a:t>
                      </a:r>
                      <a:endParaRPr lang="fr-FR" sz="1400" noProof="0" dirty="0"/>
                    </a:p>
                  </a:txBody>
                  <a:tcPr>
                    <a:solidFill>
                      <a:schemeClr val="accent1">
                        <a:lumMod val="75000"/>
                      </a:schemeClr>
                    </a:solidFill>
                  </a:tcPr>
                </a:tc>
                <a:tc>
                  <a:txBody>
                    <a:bodyPr/>
                    <a:lstStyle/>
                    <a:p>
                      <a:r>
                        <a:rPr lang="en-GB" sz="1400" noProof="0" dirty="0"/>
                        <a:t>Jour 3</a:t>
                      </a:r>
                      <a:endParaRPr lang="fr-FR" sz="1400" noProof="0" dirty="0"/>
                    </a:p>
                  </a:txBody>
                  <a:tcPr>
                    <a:solidFill>
                      <a:schemeClr val="accent1">
                        <a:lumMod val="75000"/>
                      </a:schemeClr>
                    </a:solidFill>
                  </a:tcPr>
                </a:tc>
                <a:tc>
                  <a:txBody>
                    <a:bodyPr/>
                    <a:lstStyle/>
                    <a:p>
                      <a:r>
                        <a:rPr lang="en-GB" sz="1400" noProof="0" dirty="0"/>
                        <a:t>Jour 4</a:t>
                      </a:r>
                      <a:endParaRPr lang="fr-FR" sz="1400" noProof="0" dirty="0"/>
                    </a:p>
                  </a:txBody>
                  <a:tcPr>
                    <a:solidFill>
                      <a:schemeClr val="accent2"/>
                    </a:solidFill>
                  </a:tcPr>
                </a:tc>
                <a:tc>
                  <a:txBody>
                    <a:bodyPr/>
                    <a:lstStyle/>
                    <a:p>
                      <a:r>
                        <a:rPr lang="en-GB" sz="1400" noProof="0" dirty="0"/>
                        <a:t>Jour 5</a:t>
                      </a:r>
                      <a:endParaRPr lang="fr-FR" sz="1400" noProof="0" dirty="0"/>
                    </a:p>
                  </a:txBody>
                  <a:tcPr>
                    <a:solidFill>
                      <a:schemeClr val="accent2"/>
                    </a:solidFill>
                  </a:tcPr>
                </a:tc>
                <a:extLst>
                  <a:ext uri="{0D108BD9-81ED-4DB2-BD59-A6C34878D82A}">
                    <a16:rowId xmlns:a16="http://schemas.microsoft.com/office/drawing/2014/main" val="10000"/>
                  </a:ext>
                </a:extLst>
              </a:tr>
            </a:tbl>
          </a:graphicData>
        </a:graphic>
      </p:graphicFrame>
      <p:pic>
        <p:nvPicPr>
          <p:cNvPr id="25"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96545" y="4543641"/>
            <a:ext cx="340857" cy="826696"/>
          </a:xfrm>
          <a:prstGeom prst="rect">
            <a:avLst/>
          </a:prstGeom>
        </p:spPr>
      </p:pic>
      <p:pic>
        <p:nvPicPr>
          <p:cNvPr id="23" name="Picture 2" descr="C:\Users\Lassig\Desktop\School.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4407" y="4797446"/>
            <a:ext cx="923488" cy="584486"/>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96336" y="4449891"/>
            <a:ext cx="643519" cy="960935"/>
          </a:xfrm>
          <a:prstGeom prst="rect">
            <a:avLst/>
          </a:prstGeom>
        </p:spPr>
      </p:pic>
      <p:pic>
        <p:nvPicPr>
          <p:cNvPr id="22"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3099" y="4673730"/>
            <a:ext cx="644874" cy="654316"/>
          </a:xfrm>
          <a:prstGeom prst="rect">
            <a:avLst/>
          </a:prstGeom>
        </p:spPr>
      </p:pic>
      <p:sp>
        <p:nvSpPr>
          <p:cNvPr id="14" name="Rechteck 13"/>
          <p:cNvSpPr/>
          <p:nvPr/>
        </p:nvSpPr>
        <p:spPr>
          <a:xfrm>
            <a:off x="2352452" y="5065439"/>
            <a:ext cx="3912833" cy="307777"/>
          </a:xfrm>
          <a:prstGeom prst="rect">
            <a:avLst/>
          </a:prstGeom>
          <a:solidFill>
            <a:schemeClr val="bg1"/>
          </a:solidFill>
          <a:ln>
            <a:solidFill>
              <a:schemeClr val="bg1"/>
            </a:solidFill>
          </a:ln>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b="1" dirty="0">
                <a:solidFill>
                  <a:schemeClr val="accent6">
                    <a:lumMod val="75000"/>
                  </a:schemeClr>
                </a:solidFill>
              </a:rPr>
              <a:t>Durée de la formation en alternance : 2 à 3,5 ans</a:t>
            </a:r>
          </a:p>
        </p:txBody>
      </p:sp>
    </p:spTree>
    <p:extLst>
      <p:ext uri="{BB962C8B-B14F-4D97-AF65-F5344CB8AC3E}">
        <p14:creationId xmlns:p14="http://schemas.microsoft.com/office/powerpoint/2010/main" val="1236992849"/>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Richtungspfeil 75"/>
          <p:cNvSpPr/>
          <p:nvPr/>
        </p:nvSpPr>
        <p:spPr>
          <a:xfrm>
            <a:off x="3279009" y="4317012"/>
            <a:ext cx="1726819" cy="527977"/>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ichtungspfeil 18"/>
          <p:cNvSpPr/>
          <p:nvPr/>
        </p:nvSpPr>
        <p:spPr>
          <a:xfrm>
            <a:off x="450609" y="4955892"/>
            <a:ext cx="1528987" cy="597573"/>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Cloud 30"/>
          <p:cNvSpPr/>
          <p:nvPr/>
        </p:nvSpPr>
        <p:spPr>
          <a:xfrm>
            <a:off x="359384" y="2813602"/>
            <a:ext cx="1227838" cy="78890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8915926" cy="436910"/>
          </a:xfrm>
        </p:spPr>
        <p:txBody>
          <a:bodyPr/>
          <a:lstStyle/>
          <a:p>
            <a:pPr marL="182563" indent="-182563"/>
            <a:r>
              <a:rPr lang="fr-FR" dirty="0">
                <a:solidFill>
                  <a:schemeClr val="accent6">
                    <a:lumMod val="75000"/>
                  </a:schemeClr>
                </a:solidFill>
                <a:latin typeface="Arial Narrow" panose="020B0606020202030204" pitchFamily="34" charset="0"/>
              </a:rPr>
              <a:t>III. L’apprentissage en </a:t>
            </a:r>
            <a:r>
              <a:rPr lang="fr-FR" dirty="0" smtClean="0">
                <a:solidFill>
                  <a:schemeClr val="accent6">
                    <a:lumMod val="75000"/>
                  </a:schemeClr>
                </a:solidFill>
                <a:latin typeface="Arial Narrow" panose="020B0606020202030204" pitchFamily="34" charset="0"/>
              </a:rPr>
              <a:t>entreprise – </a:t>
            </a:r>
            <a:r>
              <a:rPr lang="de-DE" dirty="0">
                <a:solidFill>
                  <a:schemeClr val="accent6">
                    <a:lumMod val="75000"/>
                  </a:schemeClr>
                </a:solidFill>
                <a:latin typeface="Arial Narrow" panose="020B0606020202030204" pitchFamily="34" charset="0"/>
              </a:rPr>
              <a:t>Point de </a:t>
            </a:r>
            <a:r>
              <a:rPr lang="de-DE" dirty="0" err="1">
                <a:solidFill>
                  <a:schemeClr val="accent6">
                    <a:lumMod val="75000"/>
                  </a:schemeClr>
                </a:solidFill>
                <a:latin typeface="Arial Narrow" panose="020B0606020202030204" pitchFamily="34" charset="0"/>
              </a:rPr>
              <a:t>mire</a:t>
            </a:r>
            <a:r>
              <a:rPr lang="fr-FR" dirty="0">
                <a:solidFill>
                  <a:schemeClr val="accent6">
                    <a:lumMod val="75000"/>
                  </a:schemeClr>
                </a:solidFill>
                <a:latin typeface="Arial Narrow" panose="020B0606020202030204" pitchFamily="34" charset="0"/>
              </a:rPr>
              <a:t>: personnel </a:t>
            </a:r>
            <a:r>
              <a:rPr lang="fr-FR" dirty="0" smtClean="0">
                <a:solidFill>
                  <a:schemeClr val="accent6">
                    <a:lumMod val="75000"/>
                  </a:schemeClr>
                </a:solidFill>
                <a:latin typeface="Arial Narrow" panose="020B0606020202030204" pitchFamily="34" charset="0"/>
              </a:rPr>
              <a:t>de formation</a:t>
            </a:r>
            <a:endParaRPr lang="fr-FR" noProof="0" dirty="0">
              <a:latin typeface="Frutiger 57Cn" panose="020B0500000000000000" pitchFamily="34" charset="0"/>
            </a:endParaRPr>
          </a:p>
        </p:txBody>
      </p:sp>
      <p:sp>
        <p:nvSpPr>
          <p:cNvPr id="33" name="Rechteck 32"/>
          <p:cNvSpPr/>
          <p:nvPr/>
        </p:nvSpPr>
        <p:spPr>
          <a:xfrm>
            <a:off x="323528" y="1159043"/>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Comment devient-on un formateur agréé par l’État </a:t>
            </a:r>
            <a:r>
              <a:rPr lang="fr-FR" sz="2000" dirty="0" smtClean="0">
                <a:solidFill>
                  <a:schemeClr val="accent6">
                    <a:lumMod val="75000"/>
                  </a:schemeClr>
                </a:solidFill>
                <a:latin typeface="Arial Narrow" panose="020B0606020202030204" pitchFamily="34" charset="0"/>
              </a:rPr>
              <a:t>– </a:t>
            </a:r>
            <a:r>
              <a:rPr lang="fr-FR" sz="2000" dirty="0">
                <a:solidFill>
                  <a:schemeClr val="accent6">
                    <a:lumMod val="75000"/>
                  </a:schemeClr>
                </a:solidFill>
                <a:latin typeface="Arial Narrow" panose="020B0606020202030204" pitchFamily="34" charset="0"/>
              </a:rPr>
              <a:t>une voie possible</a:t>
            </a:r>
          </a:p>
        </p:txBody>
      </p:sp>
      <p:pic>
        <p:nvPicPr>
          <p:cNvPr id="11"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144" y="1811926"/>
            <a:ext cx="554170" cy="562284"/>
          </a:xfrm>
          <a:prstGeom prst="rect">
            <a:avLst/>
          </a:prstGeom>
        </p:spPr>
      </p:pic>
      <p:pic>
        <p:nvPicPr>
          <p:cNvPr id="12"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835597" y="3626585"/>
            <a:ext cx="364726" cy="884588"/>
          </a:xfrm>
          <a:prstGeom prst="rect">
            <a:avLst/>
          </a:prstGeom>
        </p:spPr>
      </p:pic>
      <p:sp>
        <p:nvSpPr>
          <p:cNvPr id="21" name="Rechteck 20"/>
          <p:cNvSpPr/>
          <p:nvPr/>
        </p:nvSpPr>
        <p:spPr>
          <a:xfrm>
            <a:off x="1045343" y="5805264"/>
            <a:ext cx="8065675" cy="954107"/>
          </a:xfrm>
          <a:prstGeom prst="rect">
            <a:avLst/>
          </a:prstGeom>
        </p:spPr>
        <p:txBody>
          <a:bodyPr wrap="square">
            <a:spAutoFit/>
          </a:bodyPr>
          <a:lstStyle/>
          <a:p>
            <a:pPr marL="285750" indent="-285750">
              <a:buFont typeface="Arial" panose="020B0604020202020204" pitchFamily="34" charset="0"/>
              <a:buChar char="•"/>
            </a:pPr>
            <a:r>
              <a:rPr lang="fr-FR" sz="1400" dirty="0">
                <a:solidFill>
                  <a:schemeClr val="tx1">
                    <a:lumMod val="65000"/>
                    <a:lumOff val="35000"/>
                  </a:schemeClr>
                </a:solidFill>
              </a:rPr>
              <a:t>Le personnel en formation </a:t>
            </a:r>
            <a:r>
              <a:rPr lang="fr-FR" sz="1400" b="1" dirty="0">
                <a:solidFill>
                  <a:schemeClr val="tx1">
                    <a:lumMod val="65000"/>
                    <a:lumOff val="35000"/>
                  </a:schemeClr>
                </a:solidFill>
              </a:rPr>
              <a:t>associe la compétence professionnelle avec la qualification pédagogique.</a:t>
            </a:r>
          </a:p>
          <a:p>
            <a:pPr marL="285750" indent="-285750">
              <a:buFont typeface="Arial" panose="020B0604020202020204" pitchFamily="34" charset="0"/>
              <a:buChar char="•"/>
            </a:pPr>
            <a:r>
              <a:rPr lang="fr-FR" sz="1400" dirty="0">
                <a:solidFill>
                  <a:schemeClr val="tx1">
                    <a:lumMod val="65000"/>
                    <a:lumOff val="35000"/>
                  </a:schemeClr>
                </a:solidFill>
              </a:rPr>
              <a:t>On obtient en général la qualification </a:t>
            </a:r>
            <a:r>
              <a:rPr lang="fr-FR" sz="1400" b="1" dirty="0">
                <a:solidFill>
                  <a:schemeClr val="tx1">
                    <a:lumMod val="65000"/>
                    <a:lumOff val="35000"/>
                  </a:schemeClr>
                </a:solidFill>
              </a:rPr>
              <a:t>en parallèle à une activité professionnelle</a:t>
            </a:r>
            <a:r>
              <a:rPr lang="fr-FR" sz="1400" dirty="0">
                <a:solidFill>
                  <a:schemeClr val="tx1">
                    <a:lumMod val="65000"/>
                    <a:lumOff val="35000"/>
                  </a:schemeClr>
                </a:solidFill>
              </a:rPr>
              <a:t> (formation continue : dure plusieurs semaines).</a:t>
            </a:r>
          </a:p>
          <a:p>
            <a:pPr marL="285750" indent="-285750">
              <a:buFont typeface="Arial" panose="020B0604020202020204" pitchFamily="34" charset="0"/>
              <a:buChar char="•"/>
            </a:pPr>
            <a:r>
              <a:rPr lang="fr-FR" sz="1400" b="1" dirty="0" smtClean="0">
                <a:solidFill>
                  <a:schemeClr val="tx1">
                    <a:lumMod val="65000"/>
                    <a:lumOff val="35000"/>
                  </a:schemeClr>
                </a:solidFill>
              </a:rPr>
              <a:t>Intérêt </a:t>
            </a:r>
            <a:r>
              <a:rPr lang="fr-FR" sz="1400" b="1" dirty="0">
                <a:solidFill>
                  <a:schemeClr val="tx1">
                    <a:lumMod val="65000"/>
                    <a:lumOff val="35000"/>
                  </a:schemeClr>
                </a:solidFill>
              </a:rPr>
              <a:t>de l’entreprise</a:t>
            </a:r>
            <a:r>
              <a:rPr lang="fr-FR" sz="1400" dirty="0">
                <a:solidFill>
                  <a:schemeClr val="tx1">
                    <a:lumMod val="65000"/>
                    <a:lumOff val="35000"/>
                  </a:schemeClr>
                </a:solidFill>
              </a:rPr>
              <a:t> pour le personnel de </a:t>
            </a:r>
            <a:r>
              <a:rPr lang="fr-FR" sz="1400" dirty="0" smtClean="0">
                <a:solidFill>
                  <a:schemeClr val="tx1">
                    <a:lumMod val="65000"/>
                    <a:lumOff val="35000"/>
                  </a:schemeClr>
                </a:solidFill>
              </a:rPr>
              <a:t>formation déterminant</a:t>
            </a:r>
            <a:endParaRPr lang="fr-FR" sz="1400" dirty="0">
              <a:solidFill>
                <a:schemeClr val="tx1">
                  <a:lumMod val="65000"/>
                  <a:lumOff val="35000"/>
                </a:schemeClr>
              </a:solidFill>
            </a:endParaRPr>
          </a:p>
        </p:txBody>
      </p:sp>
      <p:sp>
        <p:nvSpPr>
          <p:cNvPr id="14" name="Right Arrow 84"/>
          <p:cNvSpPr/>
          <p:nvPr/>
        </p:nvSpPr>
        <p:spPr>
          <a:xfrm>
            <a:off x="450610" y="5836446"/>
            <a:ext cx="616055"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p:nvPr/>
        </p:nvSpPr>
        <p:spPr>
          <a:xfrm>
            <a:off x="1093950" y="3652572"/>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5"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98298" y="4211049"/>
            <a:ext cx="427976" cy="609930"/>
          </a:xfrm>
          <a:prstGeom prst="rect">
            <a:avLst/>
          </a:prstGeom>
        </p:spPr>
      </p:pic>
      <p:pic>
        <p:nvPicPr>
          <p:cNvPr id="56"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932910" y="3940996"/>
            <a:ext cx="377708" cy="869311"/>
          </a:xfrm>
          <a:prstGeom prst="rect">
            <a:avLst/>
          </a:prstGeom>
        </p:spPr>
      </p:pic>
      <p:sp>
        <p:nvSpPr>
          <p:cNvPr id="58" name="Rectangle 4"/>
          <p:cNvSpPr/>
          <p:nvPr/>
        </p:nvSpPr>
        <p:spPr>
          <a:xfrm>
            <a:off x="515520" y="2939688"/>
            <a:ext cx="1082778" cy="523220"/>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J’apprends un métier.</a:t>
            </a:r>
          </a:p>
        </p:txBody>
      </p:sp>
      <p:sp>
        <p:nvSpPr>
          <p:cNvPr id="59" name="Cloud 30"/>
          <p:cNvSpPr/>
          <p:nvPr/>
        </p:nvSpPr>
        <p:spPr>
          <a:xfrm>
            <a:off x="1531936" y="2053171"/>
            <a:ext cx="2071305" cy="128927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1711316" y="2224250"/>
            <a:ext cx="1931963" cy="954107"/>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J’exerce mon métier</a:t>
            </a:r>
            <a:r>
              <a:rPr lang="fr-FR" sz="1400" dirty="0" smtClean="0">
                <a:solidFill>
                  <a:schemeClr val="tx1">
                    <a:lumMod val="65000"/>
                    <a:lumOff val="35000"/>
                  </a:schemeClr>
                </a:solidFill>
              </a:rPr>
              <a:t> </a:t>
            </a:r>
            <a:r>
              <a:rPr lang="pl-PL" sz="1400" dirty="0">
                <a:solidFill>
                  <a:schemeClr val="tx1">
                    <a:lumMod val="65000"/>
                    <a:lumOff val="35000"/>
                  </a:schemeClr>
                </a:solidFill>
              </a:rPr>
              <a:t/>
            </a:r>
            <a:br>
              <a:rPr lang="pl-PL" sz="1400" dirty="0">
                <a:solidFill>
                  <a:schemeClr val="tx1">
                    <a:lumMod val="65000"/>
                    <a:lumOff val="35000"/>
                  </a:schemeClr>
                </a:solidFill>
              </a:rPr>
            </a:br>
            <a:r>
              <a:rPr lang="fr-FR" sz="1400" dirty="0">
                <a:solidFill>
                  <a:schemeClr val="tx1">
                    <a:lumMod val="65000"/>
                    <a:lumOff val="35000"/>
                  </a:schemeClr>
                </a:solidFill>
              </a:rPr>
              <a:t>et je transmets volontiers mon savoir aux jeunes.</a:t>
            </a:r>
          </a:p>
        </p:txBody>
      </p:sp>
      <p:sp>
        <p:nvSpPr>
          <p:cNvPr id="60" name="Cloud 30"/>
          <p:cNvSpPr/>
          <p:nvPr/>
        </p:nvSpPr>
        <p:spPr>
          <a:xfrm>
            <a:off x="3413546" y="1559152"/>
            <a:ext cx="3390702" cy="215756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1"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324738" y="3563332"/>
            <a:ext cx="364726" cy="884588"/>
          </a:xfrm>
          <a:prstGeom prst="rect">
            <a:avLst/>
          </a:prstGeom>
        </p:spPr>
      </p:pic>
      <p:sp>
        <p:nvSpPr>
          <p:cNvPr id="4" name="Rectangle 3"/>
          <p:cNvSpPr/>
          <p:nvPr/>
        </p:nvSpPr>
        <p:spPr>
          <a:xfrm>
            <a:off x="3908954" y="1681534"/>
            <a:ext cx="2754079" cy="1815882"/>
          </a:xfrm>
          <a:prstGeom prst="rect">
            <a:avLst/>
          </a:prstGeom>
        </p:spPr>
        <p:txBody>
          <a:bodyPr wrap="square">
            <a:spAutoFit/>
          </a:bodyPr>
          <a:lstStyle/>
          <a:p>
            <a:pPr indent="266700">
              <a:spcBef>
                <a:spcPts val="300"/>
              </a:spcBef>
              <a:spcAft>
                <a:spcPts val="300"/>
              </a:spcAft>
            </a:pPr>
            <a:r>
              <a:rPr lang="fr-FR" sz="1400" dirty="0">
                <a:solidFill>
                  <a:schemeClr val="tx1">
                    <a:lumMod val="65000"/>
                    <a:lumOff val="35000"/>
                  </a:schemeClr>
                </a:solidFill>
              </a:rPr>
              <a:t>Je me perfectionne</a:t>
            </a:r>
            <a:r>
              <a:rPr dirty="0"/>
              <a:t/>
            </a:r>
            <a:br>
              <a:rPr dirty="0"/>
            </a:br>
            <a:r>
              <a:rPr lang="fr-FR" sz="1400" dirty="0">
                <a:solidFill>
                  <a:schemeClr val="tx1">
                    <a:lumMod val="65000"/>
                    <a:lumOff val="35000"/>
                  </a:schemeClr>
                </a:solidFill>
              </a:rPr>
              <a:t>pédagogiquement, j’obtiens le certificat de formation agréé par l’État (AEVO) à l’issue d’un examen par une autorité compétente et</a:t>
            </a:r>
            <a:r>
              <a:rPr dirty="0"/>
              <a:t/>
            </a:r>
            <a:br>
              <a:rPr dirty="0"/>
            </a:br>
            <a:r>
              <a:rPr lang="fr-FR" sz="1400" dirty="0">
                <a:solidFill>
                  <a:schemeClr val="tx1">
                    <a:lumMod val="65000"/>
                    <a:lumOff val="35000"/>
                  </a:schemeClr>
                </a:solidFill>
              </a:rPr>
              <a:t>je forme aussi désormais officiellement</a:t>
            </a:r>
            <a:r>
              <a:rPr lang="fr-FR" sz="1400" dirty="0" smtClean="0">
                <a:solidFill>
                  <a:schemeClr val="tx1">
                    <a:lumMod val="65000"/>
                    <a:lumOff val="35000"/>
                  </a:schemeClr>
                </a:solidFill>
              </a:rPr>
              <a:t> à </a:t>
            </a:r>
            <a:r>
              <a:rPr lang="fr-FR" sz="1400" dirty="0">
                <a:solidFill>
                  <a:schemeClr val="tx1">
                    <a:lumMod val="65000"/>
                    <a:lumOff val="35000"/>
                  </a:schemeClr>
                </a:solidFill>
              </a:rPr>
              <a:t>temps partiel au nom de l’entreprise.</a:t>
            </a:r>
          </a:p>
        </p:txBody>
      </p:sp>
      <p:pic>
        <p:nvPicPr>
          <p:cNvPr id="67"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2098" y="3563332"/>
            <a:ext cx="427976" cy="609930"/>
          </a:xfrm>
          <a:prstGeom prst="rect">
            <a:avLst/>
          </a:prstGeom>
        </p:spPr>
      </p:pic>
      <p:sp>
        <p:nvSpPr>
          <p:cNvPr id="71" name="Oval 19"/>
          <p:cNvSpPr/>
          <p:nvPr/>
        </p:nvSpPr>
        <p:spPr>
          <a:xfrm>
            <a:off x="5775446" y="3430930"/>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Oval 19"/>
          <p:cNvSpPr/>
          <p:nvPr/>
        </p:nvSpPr>
        <p:spPr>
          <a:xfrm>
            <a:off x="2454045" y="3425712"/>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3279009" y="4335487"/>
            <a:ext cx="1509015" cy="461665"/>
          </a:xfrm>
          <a:prstGeom prst="rect">
            <a:avLst/>
          </a:prstGeom>
        </p:spPr>
        <p:txBody>
          <a:bodyPr wrap="square">
            <a:spAutoFit/>
          </a:bodyPr>
          <a:lstStyle/>
          <a:p>
            <a:r>
              <a:rPr lang="fr-FR" sz="1200" b="1" dirty="0">
                <a:solidFill>
                  <a:schemeClr val="bg1"/>
                </a:solidFill>
              </a:rPr>
              <a:t>Formation continue et examen</a:t>
            </a:r>
          </a:p>
        </p:txBody>
      </p:sp>
      <p:sp>
        <p:nvSpPr>
          <p:cNvPr id="75" name="Richtungspfeil 74"/>
          <p:cNvSpPr/>
          <p:nvPr/>
        </p:nvSpPr>
        <p:spPr>
          <a:xfrm>
            <a:off x="2084816" y="5037747"/>
            <a:ext cx="4758530" cy="644225"/>
          </a:xfrm>
          <a:prstGeom prst="homePlat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ichtungspfeil 77"/>
          <p:cNvSpPr/>
          <p:nvPr/>
        </p:nvSpPr>
        <p:spPr>
          <a:xfrm>
            <a:off x="5112789" y="4691521"/>
            <a:ext cx="3231688" cy="860603"/>
          </a:xfrm>
          <a:prstGeom prst="homePlate">
            <a:avLst>
              <a:gd name="adj" fmla="val 22189"/>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tangle 4"/>
          <p:cNvSpPr/>
          <p:nvPr/>
        </p:nvSpPr>
        <p:spPr>
          <a:xfrm>
            <a:off x="5242871" y="4680375"/>
            <a:ext cx="1983210" cy="338554"/>
          </a:xfrm>
          <a:prstGeom prst="rect">
            <a:avLst/>
          </a:prstGeom>
        </p:spPr>
        <p:txBody>
          <a:bodyPr wrap="square">
            <a:spAutoFit/>
          </a:bodyPr>
          <a:lstStyle/>
          <a:p>
            <a:pPr>
              <a:spcBef>
                <a:spcPts val="300"/>
              </a:spcBef>
              <a:spcAft>
                <a:spcPts val="300"/>
              </a:spcAft>
            </a:pPr>
            <a:r>
              <a:rPr lang="fr-FR" sz="1600" b="1" dirty="0">
                <a:solidFill>
                  <a:schemeClr val="bg1"/>
                </a:solidFill>
              </a:rPr>
              <a:t>Activité de formation</a:t>
            </a:r>
            <a:r>
              <a:rPr lang="fr-FR" dirty="0"/>
              <a:t> </a:t>
            </a:r>
            <a:endParaRPr lang="fr-FR" sz="1600" b="1" dirty="0">
              <a:solidFill>
                <a:schemeClr val="bg1"/>
              </a:solidFill>
            </a:endParaRPr>
          </a:p>
        </p:txBody>
      </p:sp>
      <p:sp>
        <p:nvSpPr>
          <p:cNvPr id="36" name="Cloud 30"/>
          <p:cNvSpPr/>
          <p:nvPr/>
        </p:nvSpPr>
        <p:spPr>
          <a:xfrm>
            <a:off x="6693259" y="1433446"/>
            <a:ext cx="2387625" cy="133882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tangle 36"/>
          <p:cNvSpPr/>
          <p:nvPr/>
        </p:nvSpPr>
        <p:spPr>
          <a:xfrm>
            <a:off x="6876256" y="1682224"/>
            <a:ext cx="2147361" cy="738664"/>
          </a:xfrm>
          <a:prstGeom prst="rect">
            <a:avLst/>
          </a:prstGeom>
        </p:spPr>
        <p:txBody>
          <a:bodyPr wrap="square">
            <a:spAutoFit/>
          </a:bodyPr>
          <a:lstStyle/>
          <a:p>
            <a:pPr indent="85725">
              <a:spcBef>
                <a:spcPts val="300"/>
              </a:spcBef>
              <a:spcAft>
                <a:spcPts val="300"/>
              </a:spcAft>
            </a:pPr>
            <a:r>
              <a:rPr lang="fr-FR" sz="1400" dirty="0">
                <a:solidFill>
                  <a:schemeClr val="tx1">
                    <a:lumMod val="65000"/>
                    <a:lumOff val="35000"/>
                  </a:schemeClr>
                </a:solidFill>
              </a:rPr>
              <a:t>Je forme, donc j’évolue et je m’ouvre à de nouvelles perspectives.</a:t>
            </a:r>
          </a:p>
        </p:txBody>
      </p:sp>
      <p:sp>
        <p:nvSpPr>
          <p:cNvPr id="38" name="Oval 19"/>
          <p:cNvSpPr/>
          <p:nvPr/>
        </p:nvSpPr>
        <p:spPr>
          <a:xfrm>
            <a:off x="8018193" y="2630093"/>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tangle 6"/>
          <p:cNvSpPr/>
          <p:nvPr/>
        </p:nvSpPr>
        <p:spPr>
          <a:xfrm>
            <a:off x="6695821" y="1900213"/>
            <a:ext cx="288862" cy="338554"/>
          </a:xfrm>
          <a:prstGeom prst="rect">
            <a:avLst/>
          </a:prstGeom>
        </p:spPr>
        <p:txBody>
          <a:bodyPr wrap="none">
            <a:spAutoFit/>
          </a:bodyPr>
          <a:lstStyle/>
          <a:p>
            <a:r>
              <a:rPr lang="fr-FR" sz="1600" b="1" dirty="0">
                <a:solidFill>
                  <a:schemeClr val="bg1"/>
                </a:solidFill>
              </a:rPr>
              <a:t>4</a:t>
            </a:r>
            <a:endParaRPr lang="fr-FR" sz="1600" dirty="0"/>
          </a:p>
        </p:txBody>
      </p:sp>
      <p:sp>
        <p:nvSpPr>
          <p:cNvPr id="40" name="Rectangle 39"/>
          <p:cNvSpPr/>
          <p:nvPr/>
        </p:nvSpPr>
        <p:spPr>
          <a:xfrm>
            <a:off x="1507223" y="2513807"/>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2</a:t>
            </a:r>
          </a:p>
        </p:txBody>
      </p:sp>
      <p:sp>
        <p:nvSpPr>
          <p:cNvPr id="41" name="Rectangle 40"/>
          <p:cNvSpPr/>
          <p:nvPr/>
        </p:nvSpPr>
        <p:spPr>
          <a:xfrm>
            <a:off x="333273" y="2997960"/>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1</a:t>
            </a:r>
          </a:p>
        </p:txBody>
      </p:sp>
      <p:sp>
        <p:nvSpPr>
          <p:cNvPr id="51" name="Rectangle 50"/>
          <p:cNvSpPr/>
          <p:nvPr/>
        </p:nvSpPr>
        <p:spPr>
          <a:xfrm>
            <a:off x="3699563" y="2370366"/>
            <a:ext cx="654713" cy="338554"/>
          </a:xfrm>
          <a:prstGeom prst="rect">
            <a:avLst/>
          </a:prstGeom>
        </p:spPr>
        <p:txBody>
          <a:bodyPr wrap="square">
            <a:spAutoFit/>
          </a:bodyPr>
          <a:lstStyle/>
          <a:p>
            <a:pPr>
              <a:spcBef>
                <a:spcPts val="300"/>
              </a:spcBef>
              <a:spcAft>
                <a:spcPts val="300"/>
              </a:spcAft>
            </a:pPr>
            <a:r>
              <a:rPr lang="fr-FR" sz="1600" b="1" dirty="0">
                <a:solidFill>
                  <a:schemeClr val="bg1"/>
                </a:solidFill>
              </a:rPr>
              <a:t>3</a:t>
            </a:r>
          </a:p>
        </p:txBody>
      </p:sp>
      <p:sp>
        <p:nvSpPr>
          <p:cNvPr id="69" name="Rectangle 4"/>
          <p:cNvSpPr/>
          <p:nvPr/>
        </p:nvSpPr>
        <p:spPr>
          <a:xfrm>
            <a:off x="2215060" y="4994592"/>
            <a:ext cx="3474404" cy="738664"/>
          </a:xfrm>
          <a:prstGeom prst="rect">
            <a:avLst/>
          </a:prstGeom>
        </p:spPr>
        <p:txBody>
          <a:bodyPr wrap="square">
            <a:spAutoFit/>
          </a:bodyPr>
          <a:lstStyle/>
          <a:p>
            <a:pPr>
              <a:spcBef>
                <a:spcPts val="300"/>
              </a:spcBef>
              <a:spcAft>
                <a:spcPts val="300"/>
              </a:spcAft>
            </a:pPr>
            <a:r>
              <a:rPr lang="fr-FR" sz="1400" b="1" dirty="0">
                <a:solidFill>
                  <a:schemeClr val="bg1"/>
                </a:solidFill>
              </a:rPr>
              <a:t>Travail en entreprise</a:t>
            </a:r>
            <a:r>
              <a:rPr sz="1400" dirty="0"/>
              <a:t/>
            </a:r>
            <a:br>
              <a:rPr sz="1400" dirty="0"/>
            </a:br>
            <a:r>
              <a:rPr lang="fr-FR" sz="1400" dirty="0">
                <a:solidFill>
                  <a:schemeClr val="bg1"/>
                </a:solidFill>
              </a:rPr>
              <a:t>(y compris les missions de formations informelles)</a:t>
            </a:r>
          </a:p>
        </p:txBody>
      </p:sp>
      <p:grpSp>
        <p:nvGrpSpPr>
          <p:cNvPr id="8" name="Gruppieren 7"/>
          <p:cNvGrpSpPr/>
          <p:nvPr/>
        </p:nvGrpSpPr>
        <p:grpSpPr>
          <a:xfrm>
            <a:off x="6486357" y="3992013"/>
            <a:ext cx="2179140" cy="588987"/>
            <a:chOff x="7707110" y="4751343"/>
            <a:chExt cx="1293799" cy="588987"/>
          </a:xfrm>
        </p:grpSpPr>
        <p:sp>
          <p:nvSpPr>
            <p:cNvPr id="77" name="Richtungspfeil 76"/>
            <p:cNvSpPr/>
            <p:nvPr/>
          </p:nvSpPr>
          <p:spPr>
            <a:xfrm>
              <a:off x="7731122" y="4751343"/>
              <a:ext cx="1155190" cy="588987"/>
            </a:xfrm>
            <a:prstGeom prst="homePlate">
              <a:avLst>
                <a:gd name="adj" fmla="val 27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tangle 4"/>
            <p:cNvSpPr/>
            <p:nvPr/>
          </p:nvSpPr>
          <p:spPr>
            <a:xfrm>
              <a:off x="7707110" y="4817110"/>
              <a:ext cx="1293799" cy="523220"/>
            </a:xfrm>
            <a:prstGeom prst="rect">
              <a:avLst/>
            </a:prstGeom>
          </p:spPr>
          <p:txBody>
            <a:bodyPr wrap="square">
              <a:spAutoFit/>
            </a:bodyPr>
            <a:lstStyle/>
            <a:p>
              <a:pPr>
                <a:spcBef>
                  <a:spcPts val="300"/>
                </a:spcBef>
                <a:spcAft>
                  <a:spcPts val="300"/>
                </a:spcAft>
              </a:pPr>
              <a:r>
                <a:rPr lang="fr-FR" sz="1400" dirty="0">
                  <a:solidFill>
                    <a:schemeClr val="bg1"/>
                  </a:solidFill>
                </a:rPr>
                <a:t>Formation comme activité principale</a:t>
              </a:r>
            </a:p>
          </p:txBody>
        </p:sp>
      </p:grpSp>
      <p:cxnSp>
        <p:nvCxnSpPr>
          <p:cNvPr id="9" name="Straight Connector 8"/>
          <p:cNvCxnSpPr/>
          <p:nvPr/>
        </p:nvCxnSpPr>
        <p:spPr>
          <a:xfrm>
            <a:off x="5034102" y="4277178"/>
            <a:ext cx="0" cy="591091"/>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0" name="Gruppieren 9"/>
          <p:cNvGrpSpPr/>
          <p:nvPr/>
        </p:nvGrpSpPr>
        <p:grpSpPr>
          <a:xfrm>
            <a:off x="6770547" y="3013275"/>
            <a:ext cx="2712107" cy="738664"/>
            <a:chOff x="6260772" y="2822076"/>
            <a:chExt cx="2712107" cy="738664"/>
          </a:xfrm>
        </p:grpSpPr>
        <p:sp>
          <p:nvSpPr>
            <p:cNvPr id="43" name="Richtungspfeil 42"/>
            <p:cNvSpPr/>
            <p:nvPr/>
          </p:nvSpPr>
          <p:spPr>
            <a:xfrm>
              <a:off x="6260772" y="2892028"/>
              <a:ext cx="2270866" cy="633493"/>
            </a:xfrm>
            <a:prstGeom prst="homePlate">
              <a:avLst>
                <a:gd name="adj" fmla="val 27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tangle 4"/>
            <p:cNvSpPr/>
            <p:nvPr/>
          </p:nvSpPr>
          <p:spPr>
            <a:xfrm>
              <a:off x="6271552" y="2822076"/>
              <a:ext cx="2701327" cy="738664"/>
            </a:xfrm>
            <a:prstGeom prst="rect">
              <a:avLst/>
            </a:prstGeom>
          </p:spPr>
          <p:txBody>
            <a:bodyPr wrap="square">
              <a:spAutoFit/>
            </a:bodyPr>
            <a:lstStyle/>
            <a:p>
              <a:pPr>
                <a:spcBef>
                  <a:spcPts val="300"/>
                </a:spcBef>
                <a:spcAft>
                  <a:spcPts val="300"/>
                </a:spcAft>
              </a:pPr>
              <a:r>
                <a:rPr lang="fr-FR" sz="1400" dirty="0">
                  <a:solidFill>
                    <a:schemeClr val="bg1"/>
                  </a:solidFill>
                </a:rPr>
                <a:t>Fonctions de direction</a:t>
              </a:r>
              <a:r>
                <a:rPr sz="1400" dirty="0"/>
                <a:t/>
              </a:r>
              <a:br>
                <a:rPr sz="1400" dirty="0"/>
              </a:br>
              <a:r>
                <a:rPr lang="fr-FR" sz="1400" dirty="0">
                  <a:solidFill>
                    <a:schemeClr val="bg1"/>
                  </a:solidFill>
                </a:rPr>
                <a:t>(p. ex. : direction </a:t>
              </a:r>
              <a:r>
                <a:rPr lang="pl-PL" sz="1400" dirty="0">
                  <a:solidFill>
                    <a:schemeClr val="bg1"/>
                  </a:solidFill>
                </a:rPr>
                <a:t/>
              </a:r>
              <a:br>
                <a:rPr lang="pl-PL" sz="1400" dirty="0">
                  <a:solidFill>
                    <a:schemeClr val="bg1"/>
                  </a:solidFill>
                </a:rPr>
              </a:br>
              <a:r>
                <a:rPr lang="fr-FR" sz="1400" dirty="0">
                  <a:solidFill>
                    <a:schemeClr val="bg1"/>
                  </a:solidFill>
                </a:rPr>
                <a:t>de la formation)</a:t>
              </a:r>
            </a:p>
          </p:txBody>
        </p:sp>
      </p:grpSp>
      <p:grpSp>
        <p:nvGrpSpPr>
          <p:cNvPr id="17" name="Gruppieren 16"/>
          <p:cNvGrpSpPr/>
          <p:nvPr/>
        </p:nvGrpSpPr>
        <p:grpSpPr>
          <a:xfrm>
            <a:off x="450610" y="4933905"/>
            <a:ext cx="1532920" cy="320773"/>
            <a:chOff x="522734" y="4933905"/>
            <a:chExt cx="1532920" cy="320773"/>
          </a:xfrm>
          <a:solidFill>
            <a:schemeClr val="accent1">
              <a:lumMod val="60000"/>
              <a:lumOff val="40000"/>
            </a:schemeClr>
          </a:solidFill>
        </p:grpSpPr>
        <p:sp>
          <p:nvSpPr>
            <p:cNvPr id="13" name="Gleichschenkliges Dreieck 12"/>
            <p:cNvSpPr/>
            <p:nvPr/>
          </p:nvSpPr>
          <p:spPr>
            <a:xfrm>
              <a:off x="1462245" y="4933905"/>
              <a:ext cx="593409" cy="320773"/>
            </a:xfrm>
            <a:prstGeom prst="triangle">
              <a:avLst>
                <a:gd name="adj" fmla="val 4712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522734" y="4933905"/>
              <a:ext cx="1226275" cy="3207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5" name="Rectangle 4"/>
          <p:cNvSpPr/>
          <p:nvPr/>
        </p:nvSpPr>
        <p:spPr>
          <a:xfrm>
            <a:off x="482006" y="4994592"/>
            <a:ext cx="1348926" cy="523220"/>
          </a:xfrm>
          <a:prstGeom prst="rect">
            <a:avLst/>
          </a:prstGeom>
        </p:spPr>
        <p:txBody>
          <a:bodyPr wrap="square">
            <a:spAutoFit/>
          </a:bodyPr>
          <a:lstStyle/>
          <a:p>
            <a:pPr>
              <a:spcBef>
                <a:spcPts val="300"/>
              </a:spcBef>
              <a:spcAft>
                <a:spcPts val="600"/>
              </a:spcAft>
            </a:pPr>
            <a:r>
              <a:rPr lang="fr-FR" sz="1400" b="1" dirty="0" smtClean="0">
                <a:solidFill>
                  <a:schemeClr val="bg1"/>
                </a:solidFill>
              </a:rPr>
              <a:t>FA</a:t>
            </a:r>
            <a:r>
              <a:rPr sz="1400" dirty="0"/>
              <a:t/>
            </a:r>
            <a:br>
              <a:rPr sz="1400" dirty="0"/>
            </a:br>
            <a:r>
              <a:rPr lang="fr-FR" sz="1400" dirty="0">
                <a:solidFill>
                  <a:schemeClr val="bg1"/>
                </a:solidFill>
              </a:rPr>
              <a:t>(2 à 3,5 ans)</a:t>
            </a:r>
          </a:p>
        </p:txBody>
      </p:sp>
      <p:sp>
        <p:nvSpPr>
          <p:cNvPr id="47" name="Rectangle 4"/>
          <p:cNvSpPr/>
          <p:nvPr/>
        </p:nvSpPr>
        <p:spPr>
          <a:xfrm>
            <a:off x="5528629" y="5187389"/>
            <a:ext cx="2643771" cy="307777"/>
          </a:xfrm>
          <a:prstGeom prst="rect">
            <a:avLst/>
          </a:prstGeom>
        </p:spPr>
        <p:txBody>
          <a:bodyPr wrap="square">
            <a:spAutoFit/>
          </a:bodyPr>
          <a:lstStyle/>
          <a:p>
            <a:pPr>
              <a:spcBef>
                <a:spcPts val="300"/>
              </a:spcBef>
              <a:spcAft>
                <a:spcPts val="300"/>
              </a:spcAft>
            </a:pPr>
            <a:r>
              <a:rPr lang="fr-FR" sz="1400" dirty="0">
                <a:solidFill>
                  <a:schemeClr val="bg1"/>
                </a:solidFill>
              </a:rPr>
              <a:t>Possibilités de formation continue</a:t>
            </a:r>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04987" y="2304134"/>
            <a:ext cx="321020" cy="910728"/>
          </a:xfrm>
          <a:prstGeom prst="rect">
            <a:avLst/>
          </a:prstGeom>
        </p:spPr>
      </p:pic>
    </p:spTree>
    <p:extLst>
      <p:ext uri="{BB962C8B-B14F-4D97-AF65-F5344CB8AC3E}">
        <p14:creationId xmlns:p14="http://schemas.microsoft.com/office/powerpoint/2010/main" val="828914915"/>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21" grpId="0"/>
      <p:bldP spid="14" grpId="0" animBg="1"/>
      <p:bldP spid="59" grpId="0" animBg="1"/>
      <p:bldP spid="3" grpId="0"/>
      <p:bldP spid="60" grpId="0" animBg="1"/>
      <p:bldP spid="4" grpId="0"/>
      <p:bldP spid="71" grpId="0" animBg="1"/>
      <p:bldP spid="72" grpId="0" animBg="1"/>
      <p:bldP spid="16" grpId="0"/>
      <p:bldP spid="75" grpId="0" animBg="1"/>
      <p:bldP spid="78" grpId="0" animBg="1"/>
      <p:bldP spid="70" grpId="0"/>
      <p:bldP spid="36" grpId="0" animBg="1"/>
      <p:bldP spid="37" grpId="0"/>
      <p:bldP spid="38" grpId="0" animBg="1"/>
      <p:bldP spid="7" grpId="0"/>
      <p:bldP spid="40" grpId="0"/>
      <p:bldP spid="51" grpId="0"/>
      <p:bldP spid="69" grpId="0"/>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loud 33"/>
          <p:cNvSpPr/>
          <p:nvPr/>
        </p:nvSpPr>
        <p:spPr>
          <a:xfrm>
            <a:off x="5769833" y="2862582"/>
            <a:ext cx="3122647" cy="119358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Cloud 35"/>
          <p:cNvSpPr/>
          <p:nvPr/>
        </p:nvSpPr>
        <p:spPr>
          <a:xfrm>
            <a:off x="611345" y="4249964"/>
            <a:ext cx="3424778" cy="148044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III. L’apprentissage en</a:t>
            </a:r>
            <a:r>
              <a:rPr lang="fr-FR" dirty="0" smtClean="0">
                <a:solidFill>
                  <a:schemeClr val="accent6">
                    <a:lumMod val="75000"/>
                  </a:schemeClr>
                </a:solidFill>
                <a:latin typeface="Arial Narrow" panose="020B0606020202030204" pitchFamily="34" charset="0"/>
              </a:rPr>
              <a:t> entreprise – </a:t>
            </a:r>
            <a:r>
              <a:rPr lang="fr-FR" dirty="0">
                <a:solidFill>
                  <a:schemeClr val="accent6">
                    <a:lumMod val="75000"/>
                  </a:schemeClr>
                </a:solidFill>
                <a:latin typeface="Arial Narrow" panose="020B0606020202030204" pitchFamily="34" charset="0"/>
              </a:rPr>
              <a:t>Personnel de formation</a:t>
            </a:r>
            <a:endParaRPr lang="fr-FR" noProof="0" dirty="0">
              <a:latin typeface="Frutiger 57Cn" panose="020B0500000000000000" pitchFamily="34" charset="0"/>
            </a:endParaRPr>
          </a:p>
        </p:txBody>
      </p:sp>
      <p:sp>
        <p:nvSpPr>
          <p:cNvPr id="33" name="Rechteck 32"/>
          <p:cNvSpPr/>
          <p:nvPr/>
        </p:nvSpPr>
        <p:spPr>
          <a:xfrm>
            <a:off x="395652" y="1159043"/>
            <a:ext cx="7920764"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Missions principales : un exemple</a:t>
            </a:r>
            <a:endParaRPr lang="fr-FR" sz="2000" dirty="0"/>
          </a:p>
        </p:txBody>
      </p:sp>
      <p:pic>
        <p:nvPicPr>
          <p:cNvPr id="11"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268" y="1811926"/>
            <a:ext cx="554170" cy="562284"/>
          </a:xfrm>
          <a:prstGeom prst="rect">
            <a:avLst/>
          </a:prstGeom>
        </p:spPr>
      </p:pic>
      <p:pic>
        <p:nvPicPr>
          <p:cNvPr id="12"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831086" y="3304527"/>
            <a:ext cx="538523" cy="1306108"/>
          </a:xfrm>
          <a:prstGeom prst="rect">
            <a:avLst/>
          </a:prstGeom>
        </p:spPr>
      </p:pic>
      <p:sp>
        <p:nvSpPr>
          <p:cNvPr id="21" name="Rechteck 20"/>
          <p:cNvSpPr/>
          <p:nvPr/>
        </p:nvSpPr>
        <p:spPr>
          <a:xfrm>
            <a:off x="1090302" y="5784821"/>
            <a:ext cx="8053697" cy="1077218"/>
          </a:xfrm>
          <a:prstGeom prst="rect">
            <a:avLst/>
          </a:prstGeom>
        </p:spPr>
        <p:txBody>
          <a:bodyPr wrap="square">
            <a:spAutoFit/>
          </a:bodyPr>
          <a:lstStyle/>
          <a:p>
            <a:pPr marL="171450" indent="-171450">
              <a:buFont typeface="Arial" panose="020B0604020202020204" pitchFamily="34" charset="0"/>
              <a:buChar char="•"/>
            </a:pPr>
            <a:r>
              <a:rPr lang="fr-FR" sz="1600" dirty="0">
                <a:solidFill>
                  <a:schemeClr val="tx1">
                    <a:lumMod val="65000"/>
                    <a:lumOff val="35000"/>
                  </a:schemeClr>
                </a:solidFill>
              </a:rPr>
              <a:t>Le personnel de formation en entreprise est constitué avant tout de </a:t>
            </a:r>
            <a:r>
              <a:rPr lang="fr-FR" sz="1600" b="1" dirty="0">
                <a:solidFill>
                  <a:schemeClr val="tx1">
                    <a:lumMod val="65000"/>
                    <a:lumOff val="35000"/>
                  </a:schemeClr>
                </a:solidFill>
              </a:rPr>
              <a:t>spécialistes qui forment</a:t>
            </a:r>
            <a:r>
              <a:rPr lang="fr-FR" sz="1600" dirty="0">
                <a:solidFill>
                  <a:schemeClr val="tx1">
                    <a:lumMod val="65000"/>
                    <a:lumOff val="35000"/>
                  </a:schemeClr>
                </a:solidFill>
              </a:rPr>
              <a:t> (souvent à temps plein).</a:t>
            </a:r>
          </a:p>
          <a:p>
            <a:pPr marL="171450" indent="-171450">
              <a:buFont typeface="Arial" panose="020B0604020202020204" pitchFamily="34" charset="0"/>
              <a:buChar char="•"/>
            </a:pPr>
            <a:r>
              <a:rPr lang="fr-FR" sz="1600" dirty="0">
                <a:solidFill>
                  <a:schemeClr val="tx1">
                    <a:lumMod val="65000"/>
                    <a:lumOff val="35000"/>
                  </a:schemeClr>
                </a:solidFill>
              </a:rPr>
              <a:t>Les missions de formation sont étroitement dépendantes des </a:t>
            </a:r>
            <a:r>
              <a:rPr lang="fr-FR" sz="1600" b="1" dirty="0">
                <a:solidFill>
                  <a:schemeClr val="tx1">
                    <a:lumMod val="65000"/>
                    <a:lumOff val="35000"/>
                  </a:schemeClr>
                </a:solidFill>
              </a:rPr>
              <a:t>exigences de l’entreprise.</a:t>
            </a:r>
          </a:p>
          <a:p>
            <a:pPr marL="171450" indent="-171450">
              <a:buFont typeface="Arial" panose="020B0604020202020204" pitchFamily="34" charset="0"/>
              <a:buChar char="•"/>
            </a:pPr>
            <a:r>
              <a:rPr lang="fr-FR" sz="1600" dirty="0">
                <a:solidFill>
                  <a:schemeClr val="tx1">
                    <a:lumMod val="65000"/>
                    <a:lumOff val="35000"/>
                  </a:schemeClr>
                </a:solidFill>
              </a:rPr>
              <a:t>Les missions dépassent généralement </a:t>
            </a:r>
            <a:r>
              <a:rPr lang="fr-FR" sz="1600" b="1" dirty="0">
                <a:solidFill>
                  <a:schemeClr val="tx1">
                    <a:lumMod val="65000"/>
                    <a:lumOff val="35000"/>
                  </a:schemeClr>
                </a:solidFill>
              </a:rPr>
              <a:t>le simple cadre de la formation.</a:t>
            </a:r>
          </a:p>
        </p:txBody>
      </p:sp>
      <p:sp>
        <p:nvSpPr>
          <p:cNvPr id="14" name="Right Arrow 84"/>
          <p:cNvSpPr/>
          <p:nvPr/>
        </p:nvSpPr>
        <p:spPr>
          <a:xfrm>
            <a:off x="423259" y="5748653"/>
            <a:ext cx="616055" cy="595468"/>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Oval 17"/>
          <p:cNvSpPr/>
          <p:nvPr/>
        </p:nvSpPr>
        <p:spPr>
          <a:xfrm>
            <a:off x="3939686" y="2954695"/>
            <a:ext cx="106671" cy="590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p:nvPr/>
        </p:nvSpPr>
        <p:spPr>
          <a:xfrm>
            <a:off x="3686943" y="2732034"/>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Cloud 21"/>
          <p:cNvSpPr/>
          <p:nvPr/>
        </p:nvSpPr>
        <p:spPr>
          <a:xfrm>
            <a:off x="1747980" y="1535933"/>
            <a:ext cx="3877925" cy="101505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2158893" y="1671162"/>
            <a:ext cx="3298401" cy="738664"/>
          </a:xfrm>
          <a:prstGeom prst="rect">
            <a:avLst/>
          </a:prstGeom>
        </p:spPr>
        <p:txBody>
          <a:bodyPr wrap="square">
            <a:spAutoFit/>
          </a:bodyPr>
          <a:lstStyle/>
          <a:p>
            <a:pPr>
              <a:spcBef>
                <a:spcPts val="300"/>
              </a:spcBef>
              <a:spcAft>
                <a:spcPts val="300"/>
              </a:spcAft>
            </a:pPr>
            <a:r>
              <a:rPr lang="fr-FR" sz="1400" b="1" dirty="0">
                <a:solidFill>
                  <a:schemeClr val="tx1">
                    <a:lumMod val="65000"/>
                    <a:lumOff val="35000"/>
                  </a:schemeClr>
                </a:solidFill>
              </a:rPr>
              <a:t>Je travaille comme </a:t>
            </a:r>
            <a:r>
              <a:rPr lang="fr-FR" sz="1400" b="1" dirty="0" smtClean="0">
                <a:solidFill>
                  <a:schemeClr val="tx1">
                    <a:lumMod val="65000"/>
                    <a:lumOff val="35000"/>
                  </a:schemeClr>
                </a:solidFill>
              </a:rPr>
              <a:t>mécatronicien dans </a:t>
            </a:r>
            <a:r>
              <a:rPr lang="fr-FR" sz="1400" b="1" dirty="0">
                <a:solidFill>
                  <a:schemeClr val="tx1">
                    <a:lumMod val="65000"/>
                    <a:lumOff val="35000"/>
                  </a:schemeClr>
                </a:solidFill>
              </a:rPr>
              <a:t>une entreprise automobile et j’apprends aux jeunes mon métier.</a:t>
            </a:r>
          </a:p>
        </p:txBody>
      </p:sp>
      <p:sp>
        <p:nvSpPr>
          <p:cNvPr id="28" name="Cloud 27"/>
          <p:cNvSpPr/>
          <p:nvPr/>
        </p:nvSpPr>
        <p:spPr>
          <a:xfrm>
            <a:off x="5725383" y="1418308"/>
            <a:ext cx="3167097" cy="133545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tangle 31"/>
          <p:cNvSpPr/>
          <p:nvPr/>
        </p:nvSpPr>
        <p:spPr>
          <a:xfrm>
            <a:off x="6075877" y="1646191"/>
            <a:ext cx="2976089" cy="738664"/>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J’apprends à l’apprenti le fonctionnement de l’entreprise. Je l’intègre dans </a:t>
            </a:r>
            <a:r>
              <a:rPr lang="fr-FR" sz="1400" dirty="0" smtClean="0">
                <a:solidFill>
                  <a:schemeClr val="tx1">
                    <a:lumMod val="65000"/>
                    <a:lumOff val="35000"/>
                  </a:schemeClr>
                </a:solidFill>
              </a:rPr>
              <a:t>l’équipe et </a:t>
            </a:r>
            <a:r>
              <a:rPr lang="fr-FR" sz="1400" dirty="0">
                <a:solidFill>
                  <a:schemeClr val="tx1">
                    <a:lumMod val="65000"/>
                    <a:lumOff val="35000"/>
                  </a:schemeClr>
                </a:solidFill>
              </a:rPr>
              <a:t>le socialise</a:t>
            </a:r>
            <a:r>
              <a:rPr lang="fr-FR" sz="1400" dirty="0" smtClean="0">
                <a:solidFill>
                  <a:schemeClr val="tx1">
                    <a:lumMod val="65000"/>
                    <a:lumOff val="35000"/>
                  </a:schemeClr>
                </a:solidFill>
              </a:rPr>
              <a:t>.</a:t>
            </a:r>
            <a:endParaRPr lang="fr-FR" sz="1400" dirty="0">
              <a:solidFill>
                <a:schemeClr val="tx1">
                  <a:lumMod val="65000"/>
                  <a:lumOff val="35000"/>
                </a:schemeClr>
              </a:solidFill>
            </a:endParaRPr>
          </a:p>
        </p:txBody>
      </p:sp>
      <p:sp>
        <p:nvSpPr>
          <p:cNvPr id="43" name="Cloud 42"/>
          <p:cNvSpPr/>
          <p:nvPr/>
        </p:nvSpPr>
        <p:spPr>
          <a:xfrm>
            <a:off x="395652" y="2770632"/>
            <a:ext cx="3384548" cy="131178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tangle 45"/>
          <p:cNvSpPr/>
          <p:nvPr/>
        </p:nvSpPr>
        <p:spPr>
          <a:xfrm>
            <a:off x="1834017" y="1823167"/>
            <a:ext cx="654713" cy="369332"/>
          </a:xfrm>
          <a:prstGeom prst="rect">
            <a:avLst/>
          </a:prstGeom>
        </p:spPr>
        <p:txBody>
          <a:bodyPr wrap="square">
            <a:spAutoFit/>
          </a:bodyPr>
          <a:lstStyle/>
          <a:p>
            <a:pPr>
              <a:spcBef>
                <a:spcPts val="300"/>
              </a:spcBef>
              <a:spcAft>
                <a:spcPts val="300"/>
              </a:spcAft>
            </a:pPr>
            <a:r>
              <a:rPr lang="fr-FR" b="1" dirty="0">
                <a:solidFill>
                  <a:schemeClr val="bg1"/>
                </a:solidFill>
              </a:rPr>
              <a:t>1</a:t>
            </a:r>
          </a:p>
        </p:txBody>
      </p:sp>
      <p:sp>
        <p:nvSpPr>
          <p:cNvPr id="47" name="Rectangle 46"/>
          <p:cNvSpPr/>
          <p:nvPr/>
        </p:nvSpPr>
        <p:spPr>
          <a:xfrm>
            <a:off x="5784510" y="1860900"/>
            <a:ext cx="654713" cy="369332"/>
          </a:xfrm>
          <a:prstGeom prst="rect">
            <a:avLst/>
          </a:prstGeom>
        </p:spPr>
        <p:txBody>
          <a:bodyPr wrap="square">
            <a:spAutoFit/>
          </a:bodyPr>
          <a:lstStyle/>
          <a:p>
            <a:pPr>
              <a:spcBef>
                <a:spcPts val="300"/>
              </a:spcBef>
              <a:spcAft>
                <a:spcPts val="300"/>
              </a:spcAft>
            </a:pPr>
            <a:r>
              <a:rPr lang="fr-FR" b="1" dirty="0">
                <a:solidFill>
                  <a:schemeClr val="bg1"/>
                </a:solidFill>
              </a:rPr>
              <a:t>2</a:t>
            </a:r>
          </a:p>
        </p:txBody>
      </p:sp>
      <p:sp>
        <p:nvSpPr>
          <p:cNvPr id="49" name="Rectangle 48"/>
          <p:cNvSpPr/>
          <p:nvPr/>
        </p:nvSpPr>
        <p:spPr>
          <a:xfrm>
            <a:off x="6075668" y="3216248"/>
            <a:ext cx="654713" cy="369332"/>
          </a:xfrm>
          <a:prstGeom prst="rect">
            <a:avLst/>
          </a:prstGeom>
        </p:spPr>
        <p:txBody>
          <a:bodyPr wrap="square">
            <a:spAutoFit/>
          </a:bodyPr>
          <a:lstStyle/>
          <a:p>
            <a:pPr>
              <a:spcBef>
                <a:spcPts val="300"/>
              </a:spcBef>
              <a:spcAft>
                <a:spcPts val="300"/>
              </a:spcAft>
            </a:pPr>
            <a:r>
              <a:rPr lang="fr-FR" b="1" dirty="0">
                <a:solidFill>
                  <a:schemeClr val="bg1"/>
                </a:solidFill>
              </a:rPr>
              <a:t>3</a:t>
            </a:r>
          </a:p>
        </p:txBody>
      </p:sp>
      <p:grpSp>
        <p:nvGrpSpPr>
          <p:cNvPr id="5" name="Gruppieren 4"/>
          <p:cNvGrpSpPr/>
          <p:nvPr/>
        </p:nvGrpSpPr>
        <p:grpSpPr>
          <a:xfrm>
            <a:off x="5686278" y="4031388"/>
            <a:ext cx="3365688" cy="1644610"/>
            <a:chOff x="5508104" y="4327637"/>
            <a:chExt cx="3206202" cy="1281064"/>
          </a:xfrm>
        </p:grpSpPr>
        <p:sp>
          <p:nvSpPr>
            <p:cNvPr id="38" name="Cloud 37"/>
            <p:cNvSpPr/>
            <p:nvPr/>
          </p:nvSpPr>
          <p:spPr>
            <a:xfrm>
              <a:off x="5508104" y="4428096"/>
              <a:ext cx="3005652" cy="108682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tangle 23"/>
            <p:cNvSpPr/>
            <p:nvPr/>
          </p:nvSpPr>
          <p:spPr>
            <a:xfrm>
              <a:off x="5613032" y="4327637"/>
              <a:ext cx="3101274" cy="1281064"/>
            </a:xfrm>
            <a:prstGeom prst="ellipse">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 laisse toujours les apprentis</a:t>
              </a:r>
              <a:r>
                <a:rPr lang="pl-PL" sz="1400" dirty="0">
                  <a:solidFill>
                    <a:schemeClr val="tx1">
                      <a:lumMod val="65000"/>
                      <a:lumOff val="35000"/>
                    </a:schemeClr>
                  </a:solidFill>
                </a:rPr>
                <a:t> </a:t>
              </a:r>
              <a:r>
                <a:rPr lang="fr-FR" sz="1400" dirty="0">
                  <a:solidFill>
                    <a:schemeClr val="tx1">
                      <a:lumMod val="65000"/>
                      <a:lumOff val="35000"/>
                    </a:schemeClr>
                  </a:solidFill>
                </a:rPr>
                <a:t>expérimentés réparer les voitures tout seuls et je les aide si nécessaire.</a:t>
              </a:r>
            </a:p>
          </p:txBody>
        </p:sp>
        <p:sp>
          <p:nvSpPr>
            <p:cNvPr id="50" name="Rectangle 49"/>
            <p:cNvSpPr/>
            <p:nvPr/>
          </p:nvSpPr>
          <p:spPr>
            <a:xfrm>
              <a:off x="5591659" y="4760404"/>
              <a:ext cx="654713" cy="454057"/>
            </a:xfrm>
            <a:prstGeom prst="ellipse">
              <a:avLst/>
            </a:prstGeom>
          </p:spPr>
          <p:txBody>
            <a:bodyPr wrap="square">
              <a:spAutoFit/>
            </a:bodyPr>
            <a:lstStyle/>
            <a:p>
              <a:pPr>
                <a:spcBef>
                  <a:spcPts val="300"/>
                </a:spcBef>
                <a:spcAft>
                  <a:spcPts val="300"/>
                </a:spcAft>
              </a:pPr>
              <a:r>
                <a:rPr lang="fr-FR" b="1" dirty="0">
                  <a:solidFill>
                    <a:schemeClr val="bg1"/>
                  </a:solidFill>
                </a:rPr>
                <a:t>4</a:t>
              </a:r>
            </a:p>
          </p:txBody>
        </p:sp>
      </p:grpSp>
      <p:sp>
        <p:nvSpPr>
          <p:cNvPr id="30" name="Rectangle 29"/>
          <p:cNvSpPr/>
          <p:nvPr/>
        </p:nvSpPr>
        <p:spPr>
          <a:xfrm>
            <a:off x="1204048" y="4386050"/>
            <a:ext cx="2279585" cy="1169551"/>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 planifie et développe</a:t>
            </a:r>
            <a:r>
              <a:rPr dirty="0"/>
              <a:t/>
            </a:r>
            <a:br>
              <a:rPr dirty="0"/>
            </a:br>
            <a:r>
              <a:rPr lang="fr-FR" sz="1400" dirty="0">
                <a:solidFill>
                  <a:schemeClr val="tx1">
                    <a:lumMod val="65000"/>
                    <a:lumOff val="35000"/>
                  </a:schemeClr>
                </a:solidFill>
              </a:rPr>
              <a:t>en toute autonomie la formation</a:t>
            </a:r>
            <a:r>
              <a:rPr lang="pl-PL" sz="1400" dirty="0">
                <a:solidFill>
                  <a:schemeClr val="tx1">
                    <a:lumMod val="65000"/>
                    <a:lumOff val="35000"/>
                  </a:schemeClr>
                </a:solidFill>
              </a:rPr>
              <a:t> </a:t>
            </a:r>
            <a:r>
              <a:rPr lang="fr-FR" sz="1400" dirty="0">
                <a:solidFill>
                  <a:schemeClr val="tx1">
                    <a:lumMod val="65000"/>
                    <a:lumOff val="35000"/>
                  </a:schemeClr>
                </a:solidFill>
              </a:rPr>
              <a:t>en m’appuyant sur les </a:t>
            </a:r>
            <a:r>
              <a:rPr lang="fr-FR" sz="1400" dirty="0" smtClean="0">
                <a:solidFill>
                  <a:schemeClr val="tx1">
                    <a:lumMod val="65000"/>
                    <a:lumOff val="35000"/>
                  </a:schemeClr>
                </a:solidFill>
              </a:rPr>
              <a:t>normes </a:t>
            </a:r>
            <a:r>
              <a:rPr lang="fr-FR" sz="1400" dirty="0">
                <a:solidFill>
                  <a:schemeClr val="tx1">
                    <a:lumMod val="65000"/>
                    <a:lumOff val="35000"/>
                  </a:schemeClr>
                </a:solidFill>
              </a:rPr>
              <a:t>professionnelles spécifiques. </a:t>
            </a:r>
          </a:p>
        </p:txBody>
      </p:sp>
      <p:sp>
        <p:nvSpPr>
          <p:cNvPr id="4" name="Rectangle 3"/>
          <p:cNvSpPr/>
          <p:nvPr/>
        </p:nvSpPr>
        <p:spPr>
          <a:xfrm>
            <a:off x="6291461" y="2980353"/>
            <a:ext cx="2400469" cy="954107"/>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J’explique par exemple à l’apprenti comment fonctionne une voiture et lui montre comment la réparer.</a:t>
            </a:r>
            <a:r>
              <a:rPr lang="en-US" sz="1400" dirty="0">
                <a:solidFill>
                  <a:schemeClr val="tx1">
                    <a:lumMod val="65000"/>
                    <a:lumOff val="35000"/>
                  </a:schemeClr>
                </a:solidFill>
              </a:rPr>
              <a:t>	</a:t>
            </a:r>
            <a:r>
              <a:rPr lang="fr-FR" sz="1400" dirty="0">
                <a:solidFill>
                  <a:schemeClr val="tx1">
                    <a:lumMod val="65000"/>
                    <a:lumOff val="35000"/>
                  </a:schemeClr>
                </a:solidFill>
              </a:rPr>
              <a:t> </a:t>
            </a:r>
          </a:p>
        </p:txBody>
      </p:sp>
      <p:sp>
        <p:nvSpPr>
          <p:cNvPr id="51" name="Rectangle 50"/>
          <p:cNvSpPr/>
          <p:nvPr/>
        </p:nvSpPr>
        <p:spPr>
          <a:xfrm>
            <a:off x="604919" y="3275692"/>
            <a:ext cx="654713" cy="369332"/>
          </a:xfrm>
          <a:prstGeom prst="rect">
            <a:avLst/>
          </a:prstGeom>
        </p:spPr>
        <p:txBody>
          <a:bodyPr wrap="square">
            <a:spAutoFit/>
          </a:bodyPr>
          <a:lstStyle/>
          <a:p>
            <a:pPr>
              <a:spcBef>
                <a:spcPts val="300"/>
              </a:spcBef>
              <a:spcAft>
                <a:spcPts val="300"/>
              </a:spcAft>
            </a:pPr>
            <a:r>
              <a:rPr lang="fr-FR" b="1" dirty="0">
                <a:solidFill>
                  <a:schemeClr val="bg1"/>
                </a:solidFill>
              </a:rPr>
              <a:t>6</a:t>
            </a:r>
          </a:p>
        </p:txBody>
      </p:sp>
      <p:sp>
        <p:nvSpPr>
          <p:cNvPr id="52" name="Rectangle 51"/>
          <p:cNvSpPr/>
          <p:nvPr/>
        </p:nvSpPr>
        <p:spPr>
          <a:xfrm>
            <a:off x="805319" y="4786159"/>
            <a:ext cx="428237" cy="369332"/>
          </a:xfrm>
          <a:prstGeom prst="rect">
            <a:avLst/>
          </a:prstGeom>
        </p:spPr>
        <p:txBody>
          <a:bodyPr wrap="square">
            <a:spAutoFit/>
          </a:bodyPr>
          <a:lstStyle/>
          <a:p>
            <a:pPr>
              <a:spcBef>
                <a:spcPts val="300"/>
              </a:spcBef>
              <a:spcAft>
                <a:spcPts val="300"/>
              </a:spcAft>
            </a:pPr>
            <a:r>
              <a:rPr lang="fr-FR" b="1" dirty="0">
                <a:solidFill>
                  <a:schemeClr val="bg1"/>
                </a:solidFill>
              </a:rPr>
              <a:t>5</a:t>
            </a:r>
          </a:p>
        </p:txBody>
      </p:sp>
      <p:sp>
        <p:nvSpPr>
          <p:cNvPr id="53" name="Rectangle 52"/>
          <p:cNvSpPr/>
          <p:nvPr/>
        </p:nvSpPr>
        <p:spPr>
          <a:xfrm>
            <a:off x="4265106" y="2783521"/>
            <a:ext cx="1685464" cy="584775"/>
          </a:xfrm>
          <a:prstGeom prst="rect">
            <a:avLst/>
          </a:prstGeom>
        </p:spPr>
        <p:txBody>
          <a:bodyPr wrap="square">
            <a:spAutoFit/>
          </a:bodyPr>
          <a:lstStyle/>
          <a:p>
            <a:pPr>
              <a:spcBef>
                <a:spcPts val="300"/>
              </a:spcBef>
              <a:spcAft>
                <a:spcPts val="300"/>
              </a:spcAft>
            </a:pPr>
            <a:r>
              <a:rPr lang="fr-FR" sz="1600" b="1" dirty="0">
                <a:solidFill>
                  <a:schemeClr val="tx1">
                    <a:lumMod val="65000"/>
                    <a:lumOff val="35000"/>
                  </a:schemeClr>
                </a:solidFill>
              </a:rPr>
              <a:t>Formateur certifié</a:t>
            </a:r>
          </a:p>
        </p:txBody>
      </p:sp>
      <p:pic>
        <p:nvPicPr>
          <p:cNvPr id="37" name="Picture 3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46535" y="3609645"/>
            <a:ext cx="1324611" cy="872768"/>
          </a:xfrm>
          <a:prstGeom prst="rect">
            <a:avLst/>
          </a:prstGeom>
        </p:spPr>
      </p:pic>
      <p:sp>
        <p:nvSpPr>
          <p:cNvPr id="6" name="Rectangle 5"/>
          <p:cNvSpPr/>
          <p:nvPr/>
        </p:nvSpPr>
        <p:spPr>
          <a:xfrm>
            <a:off x="878248" y="2976964"/>
            <a:ext cx="2915271" cy="954107"/>
          </a:xfrm>
          <a:prstGeom prst="rect">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 dialogue avec mon supérieur, les parents, les chambres, l’école professionnelle et l’agence pour l’emploi.</a:t>
            </a:r>
          </a:p>
        </p:txBody>
      </p:sp>
    </p:spTree>
    <p:extLst>
      <p:ext uri="{BB962C8B-B14F-4D97-AF65-F5344CB8AC3E}">
        <p14:creationId xmlns:p14="http://schemas.microsoft.com/office/powerpoint/2010/main" val="199491544"/>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P spid="21" grpId="0"/>
      <p:bldP spid="14" grpId="0" animBg="1"/>
      <p:bldP spid="28" grpId="0" animBg="1"/>
      <p:bldP spid="32" grpId="0"/>
      <p:bldP spid="43" grpId="0" animBg="1"/>
      <p:bldP spid="47" grpId="0"/>
      <p:bldP spid="49" grpId="0"/>
      <p:bldP spid="30" grpId="0"/>
      <p:bldP spid="4" grpId="0"/>
      <p:bldP spid="51" grpId="0"/>
      <p:bldP spid="5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8712781" cy="436910"/>
          </a:xfrm>
        </p:spPr>
        <p:txBody>
          <a:bodyPr/>
          <a:lstStyle/>
          <a:p>
            <a:pPr marL="182563" indent="-182563"/>
            <a:r>
              <a:rPr lang="fr-FR" dirty="0">
                <a:solidFill>
                  <a:schemeClr val="accent6">
                    <a:lumMod val="75000"/>
                  </a:schemeClr>
                </a:solidFill>
                <a:latin typeface="Arial Narrow" panose="020B0606020202030204" pitchFamily="34" charset="0"/>
              </a:rPr>
              <a:t>III. L’apprentissage en </a:t>
            </a:r>
            <a:r>
              <a:rPr lang="fr-FR" dirty="0" smtClean="0">
                <a:solidFill>
                  <a:schemeClr val="accent6">
                    <a:lumMod val="75000"/>
                  </a:schemeClr>
                </a:solidFill>
                <a:latin typeface="Arial Narrow" panose="020B0606020202030204" pitchFamily="34" charset="0"/>
              </a:rPr>
              <a:t>entreprise – </a:t>
            </a:r>
            <a:r>
              <a:rPr lang="fr-FR" dirty="0">
                <a:solidFill>
                  <a:schemeClr val="accent6">
                    <a:lumMod val="75000"/>
                  </a:schemeClr>
                </a:solidFill>
                <a:latin typeface="Arial Narrow" panose="020B0606020202030204" pitchFamily="34" charset="0"/>
              </a:rPr>
              <a:t>Personnel de formation</a:t>
            </a:r>
            <a:endParaRPr lang="fr-FR" noProof="0" dirty="0">
              <a:latin typeface="Frutiger 57Cn" panose="020B0500000000000000" pitchFamily="34" charset="0"/>
            </a:endParaRPr>
          </a:p>
        </p:txBody>
      </p:sp>
      <p:sp>
        <p:nvSpPr>
          <p:cNvPr id="33" name="Rechteck 32"/>
          <p:cNvSpPr/>
          <p:nvPr/>
        </p:nvSpPr>
        <p:spPr>
          <a:xfrm>
            <a:off x="395652" y="1159043"/>
            <a:ext cx="3443073" cy="400110"/>
          </a:xfrm>
          <a:prstGeom prst="rect">
            <a:avLst/>
          </a:prstGeom>
        </p:spPr>
        <p:txBody>
          <a:bodyPr wrap="square">
            <a:spAutoFit/>
          </a:bodyPr>
          <a:lstStyle/>
          <a:p>
            <a:r>
              <a:rPr lang="fr-FR" sz="2000" dirty="0">
                <a:solidFill>
                  <a:schemeClr val="accent6">
                    <a:lumMod val="75000"/>
                  </a:schemeClr>
                </a:solidFill>
                <a:latin typeface="Arial Narrow" panose="020B0606020202030204" pitchFamily="34" charset="0"/>
              </a:rPr>
              <a:t>Pourquoi est-ce important pour les entreprises ?</a:t>
            </a:r>
            <a:endParaRPr lang="fr-FR" sz="2000" dirty="0"/>
          </a:p>
        </p:txBody>
      </p:sp>
      <p:pic>
        <p:nvPicPr>
          <p:cNvPr id="11"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98" y="1826896"/>
            <a:ext cx="554170" cy="562284"/>
          </a:xfrm>
          <a:prstGeom prst="rect">
            <a:avLst/>
          </a:prstGeom>
        </p:spPr>
      </p:pic>
      <p:pic>
        <p:nvPicPr>
          <p:cNvPr id="12"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999575" y="5502404"/>
            <a:ext cx="481149" cy="1166956"/>
          </a:xfrm>
          <a:prstGeom prst="rect">
            <a:avLst/>
          </a:prstGeom>
        </p:spPr>
      </p:pic>
      <p:sp>
        <p:nvSpPr>
          <p:cNvPr id="21" name="Rechteck 20"/>
          <p:cNvSpPr/>
          <p:nvPr/>
        </p:nvSpPr>
        <p:spPr>
          <a:xfrm>
            <a:off x="1578466" y="5678578"/>
            <a:ext cx="7458030" cy="1169551"/>
          </a:xfrm>
          <a:prstGeom prst="rect">
            <a:avLst/>
          </a:prstGeom>
        </p:spPr>
        <p:txBody>
          <a:bodyPr wrap="square">
            <a:spAutoFit/>
          </a:bodyPr>
          <a:lstStyle/>
          <a:p>
            <a:r>
              <a:rPr lang="fr-FR" sz="1400" dirty="0">
                <a:solidFill>
                  <a:schemeClr val="tx1">
                    <a:lumMod val="65000"/>
                    <a:lumOff val="35000"/>
                  </a:schemeClr>
                </a:solidFill>
              </a:rPr>
              <a:t>Le personnel de formation agréé par l’État est important pour les entreprises :</a:t>
            </a:r>
          </a:p>
          <a:p>
            <a:pPr marL="171450" indent="-171450">
              <a:buFont typeface="Arial" panose="020B0604020202020204" pitchFamily="34" charset="0"/>
              <a:buChar char="•"/>
            </a:pPr>
            <a:r>
              <a:rPr lang="fr-FR" sz="1400" dirty="0">
                <a:solidFill>
                  <a:schemeClr val="tx1">
                    <a:lumMod val="65000"/>
                    <a:lumOff val="35000"/>
                  </a:schemeClr>
                </a:solidFill>
              </a:rPr>
              <a:t>les entreprises veulent </a:t>
            </a:r>
            <a:r>
              <a:rPr lang="fr-FR" sz="1400" b="1" dirty="0">
                <a:solidFill>
                  <a:schemeClr val="tx1">
                    <a:lumMod val="65000"/>
                    <a:lumOff val="35000"/>
                  </a:schemeClr>
                </a:solidFill>
              </a:rPr>
              <a:t>gagner et conserver de nouveaux </a:t>
            </a:r>
            <a:r>
              <a:rPr lang="fr-FR" sz="1400" b="1" dirty="0" smtClean="0">
                <a:solidFill>
                  <a:schemeClr val="tx1">
                    <a:lumMod val="65000"/>
                    <a:lumOff val="35000"/>
                  </a:schemeClr>
                </a:solidFill>
              </a:rPr>
              <a:t>professionnels</a:t>
            </a:r>
            <a:endParaRPr lang="fr-FR" sz="1400" b="1" strike="sngStrike" dirty="0">
              <a:solidFill>
                <a:srgbClr val="FF0000"/>
              </a:solidFill>
            </a:endParaRPr>
          </a:p>
          <a:p>
            <a:pPr marL="171450" indent="-171450">
              <a:buFont typeface="Arial" panose="020B0604020202020204" pitchFamily="34" charset="0"/>
              <a:buChar char="•"/>
            </a:pPr>
            <a:r>
              <a:rPr lang="fr-FR" sz="1400" dirty="0">
                <a:solidFill>
                  <a:schemeClr val="tx1">
                    <a:lumMod val="65000"/>
                    <a:lumOff val="35000"/>
                  </a:schemeClr>
                </a:solidFill>
              </a:rPr>
              <a:t>renforcer les capacités des spécialistes</a:t>
            </a:r>
            <a:r>
              <a:rPr lang="fr-FR" sz="1400" b="1" dirty="0">
                <a:solidFill>
                  <a:schemeClr val="tx1">
                    <a:lumMod val="65000"/>
                    <a:lumOff val="35000"/>
                  </a:schemeClr>
                </a:solidFill>
              </a:rPr>
              <a:t> par des compétences supplémentaires</a:t>
            </a:r>
            <a:r>
              <a:rPr lang="fr-FR" sz="1400" dirty="0">
                <a:solidFill>
                  <a:schemeClr val="tx1">
                    <a:lumMod val="65000"/>
                    <a:lumOff val="35000"/>
                  </a:schemeClr>
                </a:solidFill>
              </a:rPr>
              <a:t> (pédagogiques), créer des </a:t>
            </a:r>
            <a:r>
              <a:rPr lang="fr-FR" sz="1400" b="1" dirty="0">
                <a:solidFill>
                  <a:schemeClr val="tx1">
                    <a:lumMod val="65000"/>
                    <a:lumOff val="35000"/>
                  </a:schemeClr>
                </a:solidFill>
              </a:rPr>
              <a:t>motivations</a:t>
            </a:r>
          </a:p>
          <a:p>
            <a:pPr marL="171450" indent="-171450">
              <a:buFont typeface="Arial" panose="020B0604020202020204" pitchFamily="34" charset="0"/>
              <a:buChar char="•"/>
            </a:pPr>
            <a:r>
              <a:rPr lang="fr-FR" sz="1400" b="1" dirty="0">
                <a:solidFill>
                  <a:schemeClr val="tx1">
                    <a:lumMod val="65000"/>
                    <a:lumOff val="35000"/>
                  </a:schemeClr>
                </a:solidFill>
              </a:rPr>
              <a:t>être autorisé</a:t>
            </a:r>
            <a:r>
              <a:rPr lang="fr-FR" sz="1400" dirty="0">
                <a:solidFill>
                  <a:schemeClr val="tx1">
                    <a:lumMod val="65000"/>
                    <a:lumOff val="35000"/>
                  </a:schemeClr>
                </a:solidFill>
              </a:rPr>
              <a:t> à </a:t>
            </a:r>
            <a:r>
              <a:rPr lang="fr-FR" sz="1400" dirty="0" smtClean="0">
                <a:solidFill>
                  <a:schemeClr val="tx1">
                    <a:lumMod val="65000"/>
                    <a:lumOff val="35000"/>
                  </a:schemeClr>
                </a:solidFill>
              </a:rPr>
              <a:t>former </a:t>
            </a:r>
            <a:r>
              <a:rPr lang="fr-FR" sz="1400" dirty="0">
                <a:solidFill>
                  <a:schemeClr val="tx1">
                    <a:lumMod val="65000"/>
                    <a:lumOff val="35000"/>
                  </a:schemeClr>
                </a:solidFill>
              </a:rPr>
              <a:t>dans le système dual</a:t>
            </a:r>
          </a:p>
        </p:txBody>
      </p:sp>
      <p:sp>
        <p:nvSpPr>
          <p:cNvPr id="18" name="Oval 17"/>
          <p:cNvSpPr/>
          <p:nvPr/>
        </p:nvSpPr>
        <p:spPr>
          <a:xfrm>
            <a:off x="2722377" y="3239991"/>
            <a:ext cx="106671" cy="5908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 19"/>
          <p:cNvSpPr/>
          <p:nvPr/>
        </p:nvSpPr>
        <p:spPr>
          <a:xfrm>
            <a:off x="2400724" y="3055263"/>
            <a:ext cx="242303" cy="9358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36068" y="3364733"/>
            <a:ext cx="605314" cy="1562586"/>
          </a:xfrm>
          <a:prstGeom prst="rect">
            <a:avLst/>
          </a:prstGeom>
        </p:spPr>
      </p:pic>
      <p:sp>
        <p:nvSpPr>
          <p:cNvPr id="26" name="Rectangle 25"/>
          <p:cNvSpPr/>
          <p:nvPr/>
        </p:nvSpPr>
        <p:spPr>
          <a:xfrm>
            <a:off x="3205281" y="2961256"/>
            <a:ext cx="1685464" cy="338554"/>
          </a:xfrm>
          <a:prstGeom prst="rect">
            <a:avLst/>
          </a:prstGeom>
        </p:spPr>
        <p:txBody>
          <a:bodyPr wrap="square">
            <a:spAutoFit/>
          </a:bodyPr>
          <a:lstStyle/>
          <a:p>
            <a:pPr>
              <a:spcBef>
                <a:spcPts val="300"/>
              </a:spcBef>
              <a:spcAft>
                <a:spcPts val="300"/>
              </a:spcAft>
            </a:pPr>
            <a:r>
              <a:rPr lang="fr-FR" sz="1600" b="1" dirty="0">
                <a:solidFill>
                  <a:schemeClr val="tx1">
                    <a:lumMod val="65000"/>
                    <a:lumOff val="35000"/>
                  </a:schemeClr>
                </a:solidFill>
              </a:rPr>
              <a:t>Entrepreneur</a:t>
            </a:r>
          </a:p>
        </p:txBody>
      </p:sp>
      <p:grpSp>
        <p:nvGrpSpPr>
          <p:cNvPr id="4" name="Gruppieren 3"/>
          <p:cNvGrpSpPr/>
          <p:nvPr/>
        </p:nvGrpSpPr>
        <p:grpSpPr>
          <a:xfrm>
            <a:off x="819017" y="1700809"/>
            <a:ext cx="3705358" cy="1368151"/>
            <a:chOff x="887949" y="1835822"/>
            <a:chExt cx="3705358" cy="1091585"/>
          </a:xfrm>
        </p:grpSpPr>
        <p:sp>
          <p:nvSpPr>
            <p:cNvPr id="22" name="Cloud 21"/>
            <p:cNvSpPr/>
            <p:nvPr/>
          </p:nvSpPr>
          <p:spPr>
            <a:xfrm>
              <a:off x="1049112" y="1853968"/>
              <a:ext cx="3325693" cy="107343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tangle 29"/>
            <p:cNvSpPr/>
            <p:nvPr/>
          </p:nvSpPr>
          <p:spPr>
            <a:xfrm>
              <a:off x="887949" y="1835822"/>
              <a:ext cx="3705358" cy="1070446"/>
            </a:xfrm>
            <a:prstGeom prst="ellipse">
              <a:avLst/>
            </a:prstGeom>
          </p:spPr>
          <p:txBody>
            <a:bodyPr wrap="square">
              <a:spAutoFit/>
            </a:bodyPr>
            <a:lstStyle/>
            <a:p>
              <a:pPr>
                <a:spcBef>
                  <a:spcPts val="300"/>
                </a:spcBef>
                <a:spcAft>
                  <a:spcPts val="300"/>
                </a:spcAft>
              </a:pPr>
              <a:r>
                <a:rPr lang="fr-FR" sz="1400" b="1" dirty="0">
                  <a:solidFill>
                    <a:schemeClr val="tx1">
                      <a:lumMod val="65000"/>
                      <a:lumOff val="35000"/>
                    </a:schemeClr>
                  </a:solidFill>
                </a:rPr>
                <a:t>Mon entreprise forme parce qu’ainsi je trouve et retiens des salariés </a:t>
              </a:r>
              <a:r>
                <a:rPr lang="fr-FR" sz="1400" b="1" dirty="0" smtClean="0">
                  <a:solidFill>
                    <a:schemeClr val="tx1">
                      <a:lumMod val="65000"/>
                      <a:lumOff val="35000"/>
                    </a:schemeClr>
                  </a:solidFill>
                </a:rPr>
                <a:t>compétents</a:t>
              </a:r>
              <a:r>
                <a:rPr lang="fr-FR" sz="1400" b="1" dirty="0">
                  <a:solidFill>
                    <a:schemeClr val="tx1">
                      <a:lumMod val="65000"/>
                      <a:lumOff val="35000"/>
                    </a:schemeClr>
                  </a:solidFill>
                </a:rPr>
                <a:t> : un facteur clé pour la réussite.</a:t>
              </a:r>
            </a:p>
          </p:txBody>
        </p:sp>
        <p:sp>
          <p:nvSpPr>
            <p:cNvPr id="27" name="Rectangle 26"/>
            <p:cNvSpPr/>
            <p:nvPr/>
          </p:nvSpPr>
          <p:spPr>
            <a:xfrm>
              <a:off x="1043959" y="2111719"/>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1</a:t>
              </a:r>
            </a:p>
          </p:txBody>
        </p:sp>
      </p:grpSp>
      <p:grpSp>
        <p:nvGrpSpPr>
          <p:cNvPr id="5" name="Gruppieren 4"/>
          <p:cNvGrpSpPr/>
          <p:nvPr/>
        </p:nvGrpSpPr>
        <p:grpSpPr>
          <a:xfrm>
            <a:off x="4561072" y="1052736"/>
            <a:ext cx="4821654" cy="2177215"/>
            <a:chOff x="4939478" y="1249636"/>
            <a:chExt cx="4354916" cy="1947565"/>
          </a:xfrm>
        </p:grpSpPr>
        <p:sp>
          <p:nvSpPr>
            <p:cNvPr id="28" name="Cloud 27"/>
            <p:cNvSpPr/>
            <p:nvPr/>
          </p:nvSpPr>
          <p:spPr>
            <a:xfrm>
              <a:off x="4945308" y="1361586"/>
              <a:ext cx="3718524" cy="160718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Rectangle 2"/>
            <p:cNvSpPr/>
            <p:nvPr/>
          </p:nvSpPr>
          <p:spPr>
            <a:xfrm>
              <a:off x="4939478" y="1249636"/>
              <a:ext cx="4354916" cy="1947565"/>
            </a:xfrm>
            <a:prstGeom prst="ellipse">
              <a:avLst/>
            </a:prstGeom>
          </p:spPr>
          <p:txBody>
            <a:bodyPr wrap="square">
              <a:spAutoFit/>
            </a:bodyPr>
            <a:lstStyle/>
            <a:p>
              <a:pPr>
                <a:spcBef>
                  <a:spcPts val="300"/>
                </a:spcBef>
                <a:spcAft>
                  <a:spcPts val="300"/>
                </a:spcAft>
              </a:pPr>
              <a:r>
                <a:rPr lang="fr-FR" sz="1400" dirty="0">
                  <a:solidFill>
                    <a:schemeClr val="tx1">
                      <a:lumMod val="65000"/>
                      <a:lumOff val="35000"/>
                    </a:schemeClr>
                  </a:solidFill>
                </a:rPr>
                <a:t>Pour que mon entreprise puisse</a:t>
              </a:r>
              <a:r>
                <a:rPr dirty="0"/>
                <a:t/>
              </a:r>
              <a:br>
                <a:rPr dirty="0"/>
              </a:br>
              <a:r>
                <a:rPr lang="fr-FR" sz="1400" dirty="0">
                  <a:solidFill>
                    <a:schemeClr val="tx1">
                      <a:lumMod val="65000"/>
                      <a:lumOff val="35000"/>
                    </a:schemeClr>
                  </a:solidFill>
                </a:rPr>
                <a:t>former en alternance, elle doit être officiellement reconnue comme entreprise de formation. Un critère : personnel de formation agréé par l’État (loi sur la formation professionnelle).</a:t>
              </a:r>
            </a:p>
          </p:txBody>
        </p:sp>
        <p:sp>
          <p:nvSpPr>
            <p:cNvPr id="29" name="Rectangle 28"/>
            <p:cNvSpPr/>
            <p:nvPr/>
          </p:nvSpPr>
          <p:spPr>
            <a:xfrm>
              <a:off x="5070676" y="1893763"/>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2</a:t>
              </a:r>
            </a:p>
          </p:txBody>
        </p:sp>
      </p:grpSp>
      <p:grpSp>
        <p:nvGrpSpPr>
          <p:cNvPr id="6" name="Gruppieren 5"/>
          <p:cNvGrpSpPr/>
          <p:nvPr/>
        </p:nvGrpSpPr>
        <p:grpSpPr>
          <a:xfrm>
            <a:off x="3838725" y="3073222"/>
            <a:ext cx="6132307" cy="1364899"/>
            <a:chOff x="5089484" y="3097745"/>
            <a:chExt cx="4498138" cy="1221297"/>
          </a:xfrm>
        </p:grpSpPr>
        <p:sp>
          <p:nvSpPr>
            <p:cNvPr id="36" name="Cloud 35"/>
            <p:cNvSpPr/>
            <p:nvPr/>
          </p:nvSpPr>
          <p:spPr>
            <a:xfrm>
              <a:off x="5419445" y="3097745"/>
              <a:ext cx="3482681" cy="122129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tangle 36"/>
            <p:cNvSpPr/>
            <p:nvPr/>
          </p:nvSpPr>
          <p:spPr>
            <a:xfrm>
              <a:off x="5448771" y="3427608"/>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3</a:t>
              </a:r>
            </a:p>
          </p:txBody>
        </p:sp>
        <p:sp>
          <p:nvSpPr>
            <p:cNvPr id="41" name="Rectangle 40"/>
            <p:cNvSpPr/>
            <p:nvPr/>
          </p:nvSpPr>
          <p:spPr>
            <a:xfrm>
              <a:off x="5089484" y="3192746"/>
              <a:ext cx="4498138" cy="929418"/>
            </a:xfrm>
            <a:prstGeom prst="ellipse">
              <a:avLst/>
            </a:prstGeom>
          </p:spPr>
          <p:txBody>
            <a:bodyPr wrap="square">
              <a:spAutoFit/>
            </a:bodyPr>
            <a:lstStyle/>
            <a:p>
              <a:pPr>
                <a:spcBef>
                  <a:spcPts val="300"/>
                </a:spcBef>
                <a:spcAft>
                  <a:spcPts val="300"/>
                </a:spcAft>
              </a:pPr>
              <a:r>
                <a:rPr lang="fr-FR" sz="1400" dirty="0" smtClean="0">
                  <a:solidFill>
                    <a:schemeClr val="tx1">
                      <a:lumMod val="65000"/>
                      <a:lumOff val="35000"/>
                    </a:schemeClr>
                  </a:solidFill>
                </a:rPr>
                <a:t>Mes </a:t>
              </a:r>
              <a:r>
                <a:rPr lang="fr-FR" sz="1400" dirty="0">
                  <a:solidFill>
                    <a:schemeClr val="tx1">
                      <a:lumMod val="65000"/>
                      <a:lumOff val="35000"/>
                    </a:schemeClr>
                  </a:solidFill>
                </a:rPr>
                <a:t>professionnels </a:t>
              </a:r>
              <a:r>
                <a:rPr lang="fr-FR" sz="1400" dirty="0" smtClean="0">
                  <a:solidFill>
                    <a:schemeClr val="tx1">
                      <a:lumMod val="65000"/>
                      <a:lumOff val="35000"/>
                    </a:schemeClr>
                  </a:solidFill>
                </a:rPr>
                <a:t>perfectionnent </a:t>
              </a:r>
              <a:r>
                <a:rPr lang="fr-FR" sz="1400" dirty="0">
                  <a:solidFill>
                    <a:schemeClr val="tx1">
                      <a:lumMod val="65000"/>
                      <a:lumOff val="35000"/>
                    </a:schemeClr>
                  </a:solidFill>
                </a:rPr>
                <a:t>déjà d’autres employés de façon informelle, mais doivent acquérir plus de qualifications pour la formation.</a:t>
              </a:r>
            </a:p>
          </p:txBody>
        </p:sp>
      </p:grpSp>
      <p:grpSp>
        <p:nvGrpSpPr>
          <p:cNvPr id="8" name="Gruppieren 7"/>
          <p:cNvGrpSpPr/>
          <p:nvPr/>
        </p:nvGrpSpPr>
        <p:grpSpPr>
          <a:xfrm>
            <a:off x="316915" y="3569914"/>
            <a:ext cx="3137705" cy="1661647"/>
            <a:chOff x="97123" y="3269288"/>
            <a:chExt cx="3656313" cy="1888140"/>
          </a:xfrm>
        </p:grpSpPr>
        <p:sp>
          <p:nvSpPr>
            <p:cNvPr id="31" name="Cloud 30"/>
            <p:cNvSpPr/>
            <p:nvPr/>
          </p:nvSpPr>
          <p:spPr>
            <a:xfrm>
              <a:off x="119799" y="3289620"/>
              <a:ext cx="3246550" cy="186780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tangle 33"/>
            <p:cNvSpPr/>
            <p:nvPr/>
          </p:nvSpPr>
          <p:spPr>
            <a:xfrm>
              <a:off x="97123" y="3269288"/>
              <a:ext cx="3656313" cy="1868781"/>
            </a:xfrm>
            <a:prstGeom prst="ellipse">
              <a:avLst/>
            </a:prstGeom>
          </p:spPr>
          <p:txBody>
            <a:bodyPr wrap="square">
              <a:spAutoFit/>
            </a:bodyPr>
            <a:lstStyle/>
            <a:p>
              <a:pPr>
                <a:spcBef>
                  <a:spcPts val="300"/>
                </a:spcBef>
                <a:spcAft>
                  <a:spcPts val="300"/>
                </a:spcAft>
              </a:pPr>
              <a:r>
                <a:rPr lang="fr-FR" sz="1400" dirty="0" smtClean="0">
                  <a:solidFill>
                    <a:schemeClr val="tx1">
                      <a:lumMod val="65000"/>
                      <a:lumOff val="35000"/>
                    </a:schemeClr>
                  </a:solidFill>
                </a:rPr>
                <a:t>Mon </a:t>
              </a:r>
              <a:r>
                <a:rPr lang="fr-FR" sz="1400" dirty="0">
                  <a:solidFill>
                    <a:schemeClr val="tx1">
                      <a:lumMod val="65000"/>
                      <a:lumOff val="35000"/>
                    </a:schemeClr>
                  </a:solidFill>
                </a:rPr>
                <a:t>entreprise forme en alternance. Les salariés ont de meilleures chances de se développer professionnellement.</a:t>
              </a:r>
            </a:p>
          </p:txBody>
        </p:sp>
        <p:sp>
          <p:nvSpPr>
            <p:cNvPr id="46" name="Rectangle 45"/>
            <p:cNvSpPr/>
            <p:nvPr/>
          </p:nvSpPr>
          <p:spPr>
            <a:xfrm>
              <a:off x="104829" y="3869697"/>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5</a:t>
              </a:r>
            </a:p>
          </p:txBody>
        </p:sp>
      </p:grpSp>
      <p:grpSp>
        <p:nvGrpSpPr>
          <p:cNvPr id="7" name="Gruppieren 6"/>
          <p:cNvGrpSpPr/>
          <p:nvPr/>
        </p:nvGrpSpPr>
        <p:grpSpPr>
          <a:xfrm>
            <a:off x="3953938" y="4488260"/>
            <a:ext cx="5082556" cy="1115035"/>
            <a:chOff x="4812229" y="4465474"/>
            <a:chExt cx="3960153" cy="1074917"/>
          </a:xfrm>
        </p:grpSpPr>
        <p:sp>
          <p:nvSpPr>
            <p:cNvPr id="38" name="Cloud 37"/>
            <p:cNvSpPr/>
            <p:nvPr/>
          </p:nvSpPr>
          <p:spPr>
            <a:xfrm>
              <a:off x="4951202" y="4465474"/>
              <a:ext cx="3437316" cy="107491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tangle 43"/>
            <p:cNvSpPr/>
            <p:nvPr/>
          </p:nvSpPr>
          <p:spPr>
            <a:xfrm>
              <a:off x="4812229" y="4470813"/>
              <a:ext cx="3960153" cy="1001329"/>
            </a:xfrm>
            <a:prstGeom prst="ellipse">
              <a:avLst/>
            </a:prstGeom>
          </p:spPr>
          <p:txBody>
            <a:bodyPr wrap="square">
              <a:spAutoFit/>
            </a:bodyPr>
            <a:lstStyle/>
            <a:p>
              <a:pPr>
                <a:spcBef>
                  <a:spcPts val="300"/>
                </a:spcBef>
                <a:spcAft>
                  <a:spcPts val="300"/>
                </a:spcAft>
              </a:pPr>
              <a:r>
                <a:rPr lang="fr-FR" sz="1400" dirty="0">
                  <a:solidFill>
                    <a:schemeClr val="tx1">
                      <a:lumMod val="65000"/>
                      <a:lumOff val="35000"/>
                    </a:schemeClr>
                  </a:solidFill>
                </a:rPr>
                <a:t>Je permets à mes professionnels </a:t>
              </a:r>
              <a:r>
                <a:rPr lang="fr-FR" sz="1400" dirty="0" smtClean="0">
                  <a:solidFill>
                    <a:schemeClr val="tx1">
                      <a:lumMod val="65000"/>
                      <a:lumOff val="35000"/>
                    </a:schemeClr>
                  </a:solidFill>
                </a:rPr>
                <a:t> </a:t>
              </a:r>
              <a:r>
                <a:rPr lang="pl-PL" sz="1400" dirty="0">
                  <a:solidFill>
                    <a:schemeClr val="tx1">
                      <a:lumMod val="65000"/>
                      <a:lumOff val="35000"/>
                    </a:schemeClr>
                  </a:solidFill>
                </a:rPr>
                <a:t/>
              </a:r>
              <a:br>
                <a:rPr lang="pl-PL" sz="1400" dirty="0">
                  <a:solidFill>
                    <a:schemeClr val="tx1">
                      <a:lumMod val="65000"/>
                      <a:lumOff val="35000"/>
                    </a:schemeClr>
                  </a:solidFill>
                </a:rPr>
              </a:br>
              <a:r>
                <a:rPr lang="fr-FR" sz="1400" dirty="0">
                  <a:solidFill>
                    <a:schemeClr val="tx1">
                      <a:lumMod val="65000"/>
                      <a:lumOff val="35000"/>
                    </a:schemeClr>
                  </a:solidFill>
                </a:rPr>
                <a:t>de compléter leur formation et de passer un examen à la chambre pour devenir formateurs.</a:t>
              </a:r>
            </a:p>
          </p:txBody>
        </p:sp>
        <p:sp>
          <p:nvSpPr>
            <p:cNvPr id="35" name="Rectangle 34"/>
            <p:cNvSpPr/>
            <p:nvPr/>
          </p:nvSpPr>
          <p:spPr>
            <a:xfrm>
              <a:off x="4951202" y="4731184"/>
              <a:ext cx="654713" cy="519351"/>
            </a:xfrm>
            <a:prstGeom prst="ellipse">
              <a:avLst/>
            </a:prstGeom>
          </p:spPr>
          <p:txBody>
            <a:bodyPr wrap="square">
              <a:spAutoFit/>
            </a:bodyPr>
            <a:lstStyle/>
            <a:p>
              <a:pPr>
                <a:spcBef>
                  <a:spcPts val="300"/>
                </a:spcBef>
                <a:spcAft>
                  <a:spcPts val="300"/>
                </a:spcAft>
              </a:pPr>
              <a:r>
                <a:rPr lang="fr-FR" b="1" dirty="0">
                  <a:solidFill>
                    <a:schemeClr val="bg1"/>
                  </a:solidFill>
                </a:rPr>
                <a:t>4</a:t>
              </a:r>
            </a:p>
          </p:txBody>
        </p:sp>
      </p:grpSp>
    </p:spTree>
    <p:extLst>
      <p:ext uri="{BB962C8B-B14F-4D97-AF65-F5344CB8AC3E}">
        <p14:creationId xmlns:p14="http://schemas.microsoft.com/office/powerpoint/2010/main" val="2255502945"/>
      </p:ext>
    </p:extLst>
  </p:cSld>
  <p:clrMapOvr>
    <a:masterClrMapping/>
  </p:clrMapOvr>
  <mc:AlternateContent xmlns:mc="http://schemas.openxmlformats.org/markup-compatibility/2006" xmlns:p14="http://schemas.microsoft.com/office/powerpoint/2010/main">
    <mc:Choice Requires="p14">
      <p:transition p14:dur="1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Larissa">
  <a:themeElements>
    <a:clrScheme name="Benutzerdefiniert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6851B"/>
      </a:hlink>
      <a:folHlink>
        <a:srgbClr val="595959"/>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2097</Words>
  <Application>Microsoft Office PowerPoint</Application>
  <PresentationFormat>Bildschirmpräsentation (4:3)</PresentationFormat>
  <Paragraphs>521</Paragraphs>
  <Slides>21</Slides>
  <Notes>21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21</vt:i4>
      </vt:variant>
    </vt:vector>
  </HeadingPairs>
  <TitlesOfParts>
    <vt:vector size="28" baseType="lpstr">
      <vt:lpstr>.VnArial Narrow</vt:lpstr>
      <vt:lpstr>Arial</vt:lpstr>
      <vt:lpstr>Arial Narrow</vt:lpstr>
      <vt:lpstr>Calibri</vt:lpstr>
      <vt:lpstr>Forte</vt:lpstr>
      <vt:lpstr>Frutiger 57Cn</vt:lpstr>
      <vt:lpstr>Larissa</vt:lpstr>
      <vt:lpstr>Le personnel de la formation professionnelle en entreprise et en école professionnelle Le cœur de la formation professionnelle duale </vt:lpstr>
      <vt:lpstr>Sommaire</vt:lpstr>
      <vt:lpstr>I. Qui travaille dans le secteur de la formation professionnelle duale ?</vt:lpstr>
      <vt:lpstr>II. Missions du personnel dans le système de formation professionnelle</vt:lpstr>
      <vt:lpstr>II. Missions du personnel dans le système de formation professionnelle</vt:lpstr>
      <vt:lpstr>II. Missions du personnel dans le système de formation professionnelle</vt:lpstr>
      <vt:lpstr>III. L’apprentissage en entreprise – Point de mire: personnel de formation</vt:lpstr>
      <vt:lpstr>III. L’apprentissage en entreprise – Personnel de formation</vt:lpstr>
      <vt:lpstr>III. L’apprentissage en entreprise – Personnel de formation</vt:lpstr>
      <vt:lpstr>III. L’apprentissage en entreprise – Personnel de formation</vt:lpstr>
      <vt:lpstr>IV. L’apprentissage en école professionnelle –    Point de mire : personnel enseignant</vt:lpstr>
      <vt:lpstr>IV. L’apprentissage en école professionnelle – Personnel enseignant</vt:lpstr>
      <vt:lpstr>IV. L’apprentissage en école professionnelle – Personnel enseignant</vt:lpstr>
      <vt:lpstr>IV. L’apprentissage en école professionnelle –    Enseignant pour la théorie spécialisée et l’enseignement général</vt:lpstr>
      <vt:lpstr>V. Résumé</vt:lpstr>
      <vt:lpstr>V. Résumé</vt:lpstr>
      <vt:lpstr>V. Résumé</vt:lpstr>
      <vt:lpstr>VI. Bilan: le personnel de la formation professionnelle,     un facteur de succès</vt:lpstr>
      <vt:lpstr>VI. Plus d’informations</vt:lpstr>
      <vt:lpstr>VII. Légende</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Baaden, Lisa-Marie</dc:creator>
  <cp:lastModifiedBy>Schlich, Thorsten</cp:lastModifiedBy>
  <cp:revision>1325</cp:revision>
  <cp:lastPrinted>2016-02-29T08:05:28Z</cp:lastPrinted>
  <dcterms:created xsi:type="dcterms:W3CDTF">2014-03-13T13:47:18Z</dcterms:created>
  <dcterms:modified xsi:type="dcterms:W3CDTF">2019-11-11T12:56:04Z</dcterms:modified>
</cp:coreProperties>
</file>