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33"/>
  </p:notesMasterIdLst>
  <p:sldIdLst>
    <p:sldId id="257" r:id="rId3"/>
    <p:sldId id="368" r:id="rId4"/>
    <p:sldId id="369" r:id="rId5"/>
    <p:sldId id="388" r:id="rId6"/>
    <p:sldId id="390" r:id="rId7"/>
    <p:sldId id="391" r:id="rId8"/>
    <p:sldId id="392" r:id="rId9"/>
    <p:sldId id="394" r:id="rId10"/>
    <p:sldId id="395" r:id="rId11"/>
    <p:sldId id="396" r:id="rId12"/>
    <p:sldId id="398" r:id="rId13"/>
    <p:sldId id="400" r:id="rId14"/>
    <p:sldId id="401" r:id="rId15"/>
    <p:sldId id="403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411" r:id="rId24"/>
    <p:sldId id="412" r:id="rId25"/>
    <p:sldId id="413" r:id="rId26"/>
    <p:sldId id="414" r:id="rId27"/>
    <p:sldId id="415" r:id="rId28"/>
    <p:sldId id="417" r:id="rId29"/>
    <p:sldId id="416" r:id="rId30"/>
    <p:sldId id="359" r:id="rId31"/>
    <p:sldId id="418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Wingdings 3" panose="05040102010807070707" pitchFamily="18" charset="2"/>
      <p:regular r:id="rId3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908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385" userDrawn="1">
          <p15:clr>
            <a:srgbClr val="A4A3A4"/>
          </p15:clr>
        </p15:guide>
        <p15:guide id="6" pos="6562" userDrawn="1">
          <p15:clr>
            <a:srgbClr val="A4A3A4"/>
          </p15:clr>
        </p15:guide>
        <p15:guide id="7" pos="6153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1593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  <p15:guide id="14" pos="4679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  <p15:guide id="16" pos="20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wyerk" initials="d" lastIdx="1" clrIdx="6">
    <p:extLst>
      <p:ext uri="{19B8F6BF-5375-455C-9EA6-DF929625EA0E}">
        <p15:presenceInfo xmlns:p15="http://schemas.microsoft.com/office/powerpoint/2012/main" userId="dwyerk" providerId="None"/>
      </p:ext>
    </p:extLst>
  </p:cmAuthor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8" name="GST" initials="GST" lastIdx="1" clrIdx="7">
    <p:extLst>
      <p:ext uri="{19B8F6BF-5375-455C-9EA6-DF929625EA0E}">
        <p15:presenceInfo xmlns:p15="http://schemas.microsoft.com/office/powerpoint/2012/main" userId="GST" providerId="None"/>
      </p:ext>
    </p:extLst>
  </p:cmAuthor>
  <p:cmAuthor id="2" name="Schlich, Thorsten" initials="ST" lastIdx="63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Rechmann, Peter" initials="RP" lastIdx="4" clrIdx="5">
    <p:extLst>
      <p:ext uri="{19B8F6BF-5375-455C-9EA6-DF929625EA0E}">
        <p15:presenceInfo xmlns:p15="http://schemas.microsoft.com/office/powerpoint/2012/main" userId="Rechmann, Pe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33CC33"/>
    <a:srgbClr val="FBF3E8"/>
    <a:srgbClr val="EAC28D"/>
    <a:srgbClr val="E2A95F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47" autoAdjust="0"/>
    <p:restoredTop sz="91618" autoAdjust="0"/>
  </p:normalViewPr>
  <p:slideViewPr>
    <p:cSldViewPr snapToGrid="0" showGuides="1">
      <p:cViewPr varScale="1">
        <p:scale>
          <a:sx n="105" d="100"/>
          <a:sy n="105" d="100"/>
        </p:scale>
        <p:origin x="996" y="102"/>
      </p:cViewPr>
      <p:guideLst>
        <p:guide orient="horz" pos="1344"/>
        <p:guide pos="3931"/>
        <p:guide orient="horz" pos="2908"/>
        <p:guide orient="horz" pos="3543"/>
        <p:guide orient="horz" pos="3385"/>
        <p:guide pos="6562"/>
        <p:guide pos="6153"/>
        <p:guide orient="horz" pos="1162"/>
        <p:guide orient="horz" pos="1593"/>
        <p:guide pos="642"/>
        <p:guide orient="horz" pos="2092"/>
        <p:guide orient="horz" pos="958"/>
        <p:guide pos="4679"/>
        <p:guide orient="horz" pos="3702"/>
        <p:guide pos="20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24.04.2025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062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9580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4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993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9338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6913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3752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168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4293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7342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6285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9043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727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2872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5576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480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9460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1526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68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3011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0746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8205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830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339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1030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132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898014-A951-47BF-9226-B4381560D298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6732997-3C28-449C-BBD3-726961ACDB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503" y="5508399"/>
            <a:ext cx="2318508" cy="72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D66650B-B3E4-406B-AAF4-96A617DA6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 b="9769"/>
          <a:stretch/>
        </p:blipFill>
        <p:spPr>
          <a:xfrm>
            <a:off x="419702" y="5306940"/>
            <a:ext cx="175013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53113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4" r:id="rId2"/>
    <p:sldLayoutId id="2147483682" r:id="rId3"/>
    <p:sldLayoutId id="2147483683" r:id="rId4"/>
    <p:sldLayoutId id="2147483663" r:id="rId5"/>
    <p:sldLayoutId id="2147483650" r:id="rId6"/>
    <p:sldLayoutId id="2147483653" r:id="rId7"/>
    <p:sldLayoutId id="2147483655" r:id="rId8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675" r:id="rId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s-day.d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ys-day.d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berufswahlapp.de/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29.jpg"/><Relationship Id="rId2" Type="http://schemas.openxmlformats.org/officeDocument/2006/relationships/hyperlink" Target="https://www.berufenavi.de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erufswahlpass.de/" TargetMode="External"/><Relationship Id="rId5" Type="http://schemas.openxmlformats.org/officeDocument/2006/relationships/image" Target="../media/image73.JPG"/><Relationship Id="rId4" Type="http://schemas.openxmlformats.org/officeDocument/2006/relationships/hyperlink" Target="https://www.zynd.de/" TargetMode="External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fr-FR" noProof="0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837047"/>
            <a:ext cx="5852519" cy="2579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b="1" dirty="0"/>
              <a:t>L’orientation professionnelle dans le système de formation professionnelle allemand : un panorama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3631AAF-32EB-4BA9-A232-04191A4F4EEE}"/>
              </a:ext>
            </a:extLst>
          </p:cNvPr>
          <p:cNvSpPr txBox="1"/>
          <p:nvPr/>
        </p:nvSpPr>
        <p:spPr>
          <a:xfrm>
            <a:off x="10049256" y="2920253"/>
            <a:ext cx="1868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</a:rPr>
              <a:t>Formation professionnelle en Allemagne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A6C4A6A-ED71-43F8-B912-06D75FD6525F}"/>
              </a:ext>
            </a:extLst>
          </p:cNvPr>
          <p:cNvSpPr txBox="1"/>
          <p:nvPr/>
        </p:nvSpPr>
        <p:spPr>
          <a:xfrm>
            <a:off x="658810" y="1479913"/>
            <a:ext cx="9590089" cy="20005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Souvent partie intégrante du programme du premier cycle de l’enseignement secondaire </a:t>
            </a:r>
            <a:br>
              <a:rPr lang="fr-FR" sz="2000" dirty="0"/>
            </a:br>
            <a:r>
              <a:rPr lang="fr-FR" sz="2000" dirty="0"/>
              <a:t>(dés l’âge de 13 à 14 ans), également avant dans certains Länder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Fournit des informations relatives aux différents secteurs professionnels, aux possibilités de formation et au marché du travail.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b="1" dirty="0"/>
              <a:t>Objectifs : </a:t>
            </a:r>
            <a:r>
              <a:rPr lang="fr-FR" sz="2000" dirty="0"/>
              <a:t>Soutien à la réflexion personnelle sur ses intérêts propres et ses points forts, préparation au choix d’une profession.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Cours d’orientation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3997621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Stages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ED2B7893-4AF8-44A8-98BC-48E9CFD6FA5F}"/>
              </a:ext>
            </a:extLst>
          </p:cNvPr>
          <p:cNvSpPr txBox="1">
            <a:spLocks/>
          </p:cNvSpPr>
          <p:nvPr/>
        </p:nvSpPr>
        <p:spPr>
          <a:xfrm>
            <a:off x="658813" y="2873569"/>
            <a:ext cx="5292726" cy="42240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800" b="1" dirty="0">
                <a:solidFill>
                  <a:schemeClr val="tx1"/>
                </a:solidFill>
              </a:rPr>
              <a:t>Journées d’orientation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5D2F3B24-EBE1-450C-A52F-1D65050358E0}"/>
              </a:ext>
            </a:extLst>
          </p:cNvPr>
          <p:cNvSpPr txBox="1">
            <a:spLocks/>
          </p:cNvSpPr>
          <p:nvPr/>
        </p:nvSpPr>
        <p:spPr>
          <a:xfrm>
            <a:off x="658813" y="3455504"/>
            <a:ext cx="5292726" cy="220686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chemeClr val="tx1"/>
                </a:solidFill>
              </a:rPr>
              <a:t>Stage en entreprise pour les élèves </a:t>
            </a:r>
          </a:p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</a:rPr>
              <a:t>Stage à caractère obligatoire, en général</a:t>
            </a:r>
          </a:p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</a:rPr>
              <a:t>Dés l’âge de 14 à 16 ans, d’une durée de une à trois semaines</a:t>
            </a:r>
          </a:p>
          <a:p>
            <a:pPr marL="285750" indent="-285750" defTabSz="914400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</a:rPr>
              <a:t>Permet de faire une expérience pratique dans une entreprise et de découvrir le quotidien au travail.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DDC1D68-D2F1-4F0F-A8A7-86A91F804137}"/>
              </a:ext>
            </a:extLst>
          </p:cNvPr>
          <p:cNvSpPr txBox="1">
            <a:spLocks/>
          </p:cNvSpPr>
          <p:nvPr/>
        </p:nvSpPr>
        <p:spPr>
          <a:xfrm>
            <a:off x="6407570" y="1965628"/>
            <a:ext cx="5292726" cy="133034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chemeClr val="tx1"/>
                </a:solidFill>
              </a:rPr>
              <a:t>Stages bénévoles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800" dirty="0">
                <a:solidFill>
                  <a:schemeClr val="tx1"/>
                </a:solidFill>
              </a:rPr>
              <a:t>Pendant les vacances scolaires, les élèves peuvent </a:t>
            </a:r>
            <a:br>
              <a:rPr lang="fr-FR" sz="1800" dirty="0">
                <a:solidFill>
                  <a:schemeClr val="tx1"/>
                </a:solidFill>
              </a:rPr>
            </a:br>
            <a:r>
              <a:rPr lang="fr-FR" sz="1800" dirty="0">
                <a:solidFill>
                  <a:schemeClr val="tx1"/>
                </a:solidFill>
              </a:rPr>
              <a:t>faire des stages bénévoles afin de découvrir d’autres secteurs professionnels.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8E0310C-81D3-4535-B2B7-584D763B7364}"/>
              </a:ext>
            </a:extLst>
          </p:cNvPr>
          <p:cNvSpPr txBox="1">
            <a:spLocks/>
          </p:cNvSpPr>
          <p:nvPr/>
        </p:nvSpPr>
        <p:spPr>
          <a:xfrm>
            <a:off x="6409496" y="3455504"/>
            <a:ext cx="5292726" cy="160734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800" b="1" dirty="0">
                <a:solidFill>
                  <a:schemeClr val="tx1"/>
                </a:solidFill>
              </a:rPr>
              <a:t>Stages de longue durée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800" dirty="0">
                <a:solidFill>
                  <a:schemeClr val="tx1"/>
                </a:solidFill>
              </a:rPr>
              <a:t>Des écoles et des projets proposent également des stages de longue </a:t>
            </a:r>
            <a:br>
              <a:rPr lang="fr-FR" sz="1800" dirty="0">
                <a:solidFill>
                  <a:schemeClr val="tx1"/>
                </a:solidFill>
              </a:rPr>
            </a:br>
            <a:r>
              <a:rPr lang="fr-FR" sz="1800" dirty="0">
                <a:solidFill>
                  <a:schemeClr val="tx1"/>
                </a:solidFill>
              </a:rPr>
              <a:t>durée dans certains cas, au cours desquels les jeunes travaillent régulièrement dans une entreprise </a:t>
            </a:r>
            <a:br>
              <a:rPr lang="fr-FR" sz="1800" dirty="0">
                <a:solidFill>
                  <a:schemeClr val="tx1"/>
                </a:solidFill>
              </a:rPr>
            </a:br>
            <a:r>
              <a:rPr lang="fr-FR" sz="1800" dirty="0">
                <a:solidFill>
                  <a:schemeClr val="tx1"/>
                </a:solidFill>
              </a:rPr>
              <a:t>sur une longue période.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C63F6A-440A-4EFF-BA3B-D6ED5E111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044401" y="1234999"/>
            <a:ext cx="1165582" cy="23046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7637CFE-CF3D-449E-B90D-8DE40B5B5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198565" y="1534855"/>
            <a:ext cx="975444" cy="200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90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uiExpand="1" build="p" animBg="1"/>
      <p:bldP spid="8" grpId="0" uiExpand="1" build="p" animBg="1"/>
      <p:bldP spid="9" grpId="0" uiExpand="1" build="p" animBg="1"/>
      <p:bldP spid="10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Organisation de stages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4C4B6E3-0150-4BC4-955E-ADBED8C1BEED}"/>
              </a:ext>
            </a:extLst>
          </p:cNvPr>
          <p:cNvSpPr txBox="1">
            <a:spLocks/>
          </p:cNvSpPr>
          <p:nvPr/>
        </p:nvSpPr>
        <p:spPr>
          <a:xfrm>
            <a:off x="655918" y="1392461"/>
            <a:ext cx="5437186" cy="151007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180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tx1"/>
                </a:solidFill>
              </a:rPr>
              <a:t>Sécurité au travail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dirty="0">
                <a:solidFill>
                  <a:schemeClr val="tx1"/>
                </a:solidFill>
              </a:rPr>
              <a:t>Les stages pour les élèves sont soumis à la loi sur la protection des jeunes au travail (JArbSchG). Cette loi réglemente entre autres les horaires de travail, les pauses 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dirty="0">
                <a:solidFill>
                  <a:schemeClr val="tx1"/>
                </a:solidFill>
              </a:rPr>
              <a:t>et le type d’activités</a:t>
            </a:r>
            <a:r>
              <a:rPr lang="fr-F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586D6F14-4221-46DC-92DC-ED03E45E736D}"/>
              </a:ext>
            </a:extLst>
          </p:cNvPr>
          <p:cNvSpPr txBox="1">
            <a:spLocks/>
          </p:cNvSpPr>
          <p:nvPr/>
        </p:nvSpPr>
        <p:spPr>
          <a:xfrm>
            <a:off x="655918" y="3034859"/>
            <a:ext cx="5437186" cy="93902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tx1"/>
                </a:solidFill>
              </a:rPr>
              <a:t>Salaire minimum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dirty="0">
                <a:solidFill>
                  <a:schemeClr val="tx1"/>
                </a:solidFill>
              </a:rPr>
              <a:t>Les dispositions légales relatives au salaire minimum ne s’appliquent pas aux élèves en stage.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60A85C8B-56F3-4C2A-9785-575BAE64630D}"/>
              </a:ext>
            </a:extLst>
          </p:cNvPr>
          <p:cNvSpPr txBox="1">
            <a:spLocks/>
          </p:cNvSpPr>
          <p:nvPr/>
        </p:nvSpPr>
        <p:spPr>
          <a:xfrm>
            <a:off x="658812" y="4269073"/>
            <a:ext cx="5437187" cy="12211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36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tx1"/>
                </a:solidFill>
              </a:rPr>
              <a:t>Assurance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dirty="0">
                <a:solidFill>
                  <a:schemeClr val="tx1"/>
                </a:solidFill>
              </a:rPr>
              <a:t>Pendant leur stage, les élèves stagiaires sont assuré·e·s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dirty="0">
                <a:solidFill>
                  <a:schemeClr val="tx1"/>
                </a:solidFill>
              </a:rPr>
              <a:t>contre les accidents par l’école. Les entreprises doivent veiller à ce qu’il·elle·s travaillent dans un environnement sûr.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ED12816-D22E-4DD4-BA73-F7377866DAB5}"/>
              </a:ext>
            </a:extLst>
          </p:cNvPr>
          <p:cNvSpPr txBox="1">
            <a:spLocks/>
          </p:cNvSpPr>
          <p:nvPr/>
        </p:nvSpPr>
        <p:spPr>
          <a:xfrm>
            <a:off x="6233629" y="1677987"/>
            <a:ext cx="5472112" cy="12211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828000" tIns="36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tx1"/>
                </a:solidFill>
              </a:rPr>
              <a:t>Encadrement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dirty="0">
                <a:solidFill>
                  <a:schemeClr val="tx1"/>
                </a:solidFill>
              </a:rPr>
              <a:t>Les entreprises sont tenues d’instruire et d’encadrer les jeunes afin de garantir que le stage a une valeur 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dirty="0">
                <a:solidFill>
                  <a:schemeClr val="tx1"/>
                </a:solidFill>
              </a:rPr>
              <a:t>pédagogique.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3CDC62CF-074E-4B85-8729-AA0A6800E8FE}"/>
              </a:ext>
            </a:extLst>
          </p:cNvPr>
          <p:cNvSpPr txBox="1">
            <a:spLocks/>
          </p:cNvSpPr>
          <p:nvPr/>
        </p:nvSpPr>
        <p:spPr>
          <a:xfrm>
            <a:off x="6240463" y="3422687"/>
            <a:ext cx="5472112" cy="206754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828000" tIns="36000" rIns="72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tx1"/>
                </a:solidFill>
              </a:rPr>
              <a:t>Protection des données et des droits de la personnalité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dirty="0">
                <a:solidFill>
                  <a:schemeClr val="tx1"/>
                </a:solidFill>
              </a:rPr>
              <a:t>En général, pour les stagiaires mineur·e·s, une </a:t>
            </a:r>
            <a:r>
              <a:rPr lang="fr-FR" sz="1600" dirty="0" err="1">
                <a:solidFill>
                  <a:schemeClr val="tx1"/>
                </a:solidFill>
              </a:rPr>
              <a:t>auto-risation</a:t>
            </a:r>
            <a:r>
              <a:rPr lang="fr-FR" sz="1600" dirty="0">
                <a:solidFill>
                  <a:schemeClr val="tx1"/>
                </a:solidFill>
              </a:rPr>
              <a:t> des tuteurs légaux est requise (déclaration de consentement), en particulier lorsque des données personnelles sont traitées ou que des publications sont prévues (photos, par exemple).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24F24BF-C7C2-409B-B0F9-A3DC9A9DF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73303" y="2102207"/>
            <a:ext cx="1082873" cy="20770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A312DBE-1E0E-4D10-99F7-3112DDCF8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3015" y="3079337"/>
            <a:ext cx="1054195" cy="184469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04872DD-F022-4FDC-AB86-F017E5586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5464" y="2158094"/>
            <a:ext cx="1031185" cy="19798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169C13A-179C-4FA6-BC9A-BB3F0D60F7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1275" y="3091865"/>
            <a:ext cx="946446" cy="18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90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1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1537EDF-6FF5-4D06-8D9C-0606D11418F3}"/>
              </a:ext>
            </a:extLst>
          </p:cNvPr>
          <p:cNvSpPr txBox="1">
            <a:spLocks/>
          </p:cNvSpPr>
          <p:nvPr/>
        </p:nvSpPr>
        <p:spPr>
          <a:xfrm>
            <a:off x="671876" y="1665287"/>
            <a:ext cx="5424124" cy="157598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72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23875">
              <a:lnSpc>
                <a:spcPts val="22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tx1"/>
                </a:solidFill>
              </a:rPr>
              <a:t>Consultations dans les écoles</a:t>
            </a:r>
          </a:p>
          <a:p>
            <a:pPr defTabSz="3495675">
              <a:lnSpc>
                <a:spcPts val="2200"/>
              </a:lnSpc>
              <a:spcBef>
                <a:spcPts val="0"/>
              </a:spcBef>
            </a:pPr>
            <a:r>
              <a:rPr lang="fr-FR" sz="1600" dirty="0">
                <a:solidFill>
                  <a:schemeClr val="tx1"/>
                </a:solidFill>
              </a:rPr>
              <a:t>Les conseillers et conseillères d’orientation professionnelle de l’Agence pour l’emploi 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dirty="0">
                <a:solidFill>
                  <a:schemeClr val="tx1"/>
                </a:solidFill>
              </a:rPr>
              <a:t>proposent régulièrement des entretiens 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dirty="0">
                <a:solidFill>
                  <a:schemeClr val="tx1"/>
                </a:solidFill>
              </a:rPr>
              <a:t>d’orientation individuels dans les écoles.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3B0BDFA-9E45-444F-9A7D-2EAD47A875AA}"/>
              </a:ext>
            </a:extLst>
          </p:cNvPr>
          <p:cNvSpPr txBox="1">
            <a:spLocks/>
          </p:cNvSpPr>
          <p:nvPr/>
        </p:nvSpPr>
        <p:spPr>
          <a:xfrm>
            <a:off x="671876" y="3655673"/>
            <a:ext cx="5424124" cy="1575986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728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tx1"/>
                </a:solidFill>
              </a:rPr>
              <a:t>Visites au BIZ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dirty="0">
                <a:solidFill>
                  <a:schemeClr val="tx1"/>
                </a:solidFill>
              </a:rPr>
              <a:t>Les classes se rendent au Centre d’information professionnelle (BIZ) pour 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dirty="0">
                <a:solidFill>
                  <a:schemeClr val="tx1"/>
                </a:solidFill>
              </a:rPr>
              <a:t>s’informer sur les métiers, les parcours de formation et les possibilités d’études.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0A6D09CE-3FAF-4552-A86D-DDD1B8CB83D2}"/>
              </a:ext>
            </a:extLst>
          </p:cNvPr>
          <p:cNvSpPr txBox="1">
            <a:spLocks/>
          </p:cNvSpPr>
          <p:nvPr/>
        </p:nvSpPr>
        <p:spPr>
          <a:xfrm>
            <a:off x="6240463" y="1663700"/>
            <a:ext cx="5472112" cy="130065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728000" tIns="72000" rIns="144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tx1"/>
                </a:solidFill>
              </a:rPr>
              <a:t>Matériel 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dirty="0">
                <a:solidFill>
                  <a:schemeClr val="tx1"/>
                </a:solidFill>
              </a:rPr>
              <a:t>Les écoles utilisent du 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dirty="0">
                <a:solidFill>
                  <a:schemeClr val="tx1"/>
                </a:solidFill>
              </a:rPr>
              <a:t>matériel développé par l’Agence pour l’emploi.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4B926DF-0065-4812-A590-74E1DBA91855}"/>
              </a:ext>
            </a:extLst>
          </p:cNvPr>
          <p:cNvSpPr txBox="1">
            <a:spLocks/>
          </p:cNvSpPr>
          <p:nvPr/>
        </p:nvSpPr>
        <p:spPr>
          <a:xfrm>
            <a:off x="6240463" y="3373545"/>
            <a:ext cx="5472113" cy="18581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728000" tIns="72000" rIns="144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b="1" dirty="0">
                <a:solidFill>
                  <a:schemeClr val="tx1"/>
                </a:solidFill>
              </a:rPr>
              <a:t>Tests d’orientation professionnelle et centres d’évaluation</a:t>
            </a:r>
          </a:p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600" dirty="0">
                <a:solidFill>
                  <a:schemeClr val="tx1"/>
                </a:solidFill>
              </a:rPr>
              <a:t>En coopération avec l’Agence pour l’emploi, </a:t>
            </a:r>
            <a:r>
              <a:rPr lang="fr-FR" sz="1600" spc="-20" dirty="0">
                <a:solidFill>
                  <a:schemeClr val="tx1"/>
                </a:solidFill>
              </a:rPr>
              <a:t>les écoles et d’autres fournisseurs proposent </a:t>
            </a:r>
            <a:r>
              <a:rPr lang="fr-FR" sz="1600" dirty="0">
                <a:solidFill>
                  <a:schemeClr val="tx1"/>
                </a:solidFill>
              </a:rPr>
              <a:t>souvent des tests et des ateliers pour aider les élèves à s’orienter professionnellement.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795CF39-E73B-448E-9231-4699BA68CB90}"/>
              </a:ext>
            </a:extLst>
          </p:cNvPr>
          <p:cNvSpPr/>
          <p:nvPr/>
        </p:nvSpPr>
        <p:spPr>
          <a:xfrm>
            <a:off x="4576762" y="1926182"/>
            <a:ext cx="3038476" cy="30279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Offres de l’Agence fédérale pour l’emploi dans les écoles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99C319E-E008-40C1-BACB-B9DAA7DF8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5385" y="2359360"/>
            <a:ext cx="2181226" cy="216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74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1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1537EDF-6FF5-4D06-8D9C-0606D11418F3}"/>
              </a:ext>
            </a:extLst>
          </p:cNvPr>
          <p:cNvSpPr txBox="1">
            <a:spLocks/>
          </p:cNvSpPr>
          <p:nvPr/>
        </p:nvSpPr>
        <p:spPr>
          <a:xfrm>
            <a:off x="671875" y="2139721"/>
            <a:ext cx="5424124" cy="45426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72000" rIns="162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tx1"/>
                </a:solidFill>
              </a:rPr>
              <a:t>Âge : 12-13 ans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3B0BDFA-9E45-444F-9A7D-2EAD47A875AA}"/>
              </a:ext>
            </a:extLst>
          </p:cNvPr>
          <p:cNvSpPr txBox="1">
            <a:spLocks/>
          </p:cNvSpPr>
          <p:nvPr/>
        </p:nvSpPr>
        <p:spPr>
          <a:xfrm>
            <a:off x="671875" y="2834539"/>
            <a:ext cx="5424125" cy="191620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" tIns="72000" rIns="162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tx1"/>
                </a:solidFill>
              </a:rPr>
              <a:t>Déroulement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Analyse du potentiel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Journées pratiques sur l’orientation professionnelle dans des centres de formation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Réflexion et feedback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0A6D09CE-3FAF-4552-A86D-DDD1B8CB83D2}"/>
              </a:ext>
            </a:extLst>
          </p:cNvPr>
          <p:cNvSpPr txBox="1">
            <a:spLocks/>
          </p:cNvSpPr>
          <p:nvPr/>
        </p:nvSpPr>
        <p:spPr>
          <a:xfrm>
            <a:off x="6240463" y="3330204"/>
            <a:ext cx="5472112" cy="73639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260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tx1"/>
                </a:solidFill>
              </a:rPr>
              <a:t>Mises en œuvre par le BIBB en coopération avec les chambres, dans environ 3 000 écoles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4B926DF-0065-4812-A590-74E1DBA91855}"/>
              </a:ext>
            </a:extLst>
          </p:cNvPr>
          <p:cNvSpPr txBox="1">
            <a:spLocks/>
          </p:cNvSpPr>
          <p:nvPr/>
        </p:nvSpPr>
        <p:spPr>
          <a:xfrm>
            <a:off x="6240463" y="4296478"/>
            <a:ext cx="5472113" cy="45426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260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tx1"/>
                </a:solidFill>
              </a:rPr>
              <a:t>Intégration dans des concepts régionaux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Programme d’orientation professionnelle du BMBF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7EDF9D-AE1F-4CE1-B129-5CF1D6527059}"/>
              </a:ext>
            </a:extLst>
          </p:cNvPr>
          <p:cNvSpPr/>
          <p:nvPr/>
        </p:nvSpPr>
        <p:spPr>
          <a:xfrm>
            <a:off x="4839471" y="1487939"/>
            <a:ext cx="2616406" cy="2616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EB4EEB6-DCC1-4572-B352-1D16CF4AFE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21490" r="8264" b="22301"/>
          <a:stretch/>
        </p:blipFill>
        <p:spPr>
          <a:xfrm>
            <a:off x="7198693" y="1833694"/>
            <a:ext cx="3155908" cy="70888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56B3E4-24C4-4B64-A16F-D93CF3C94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9542" y="2045828"/>
            <a:ext cx="1572916" cy="1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88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1537EDF-6FF5-4D06-8D9C-0606D11418F3}"/>
              </a:ext>
            </a:extLst>
          </p:cNvPr>
          <p:cNvSpPr txBox="1">
            <a:spLocks/>
          </p:cNvSpPr>
          <p:nvPr/>
        </p:nvSpPr>
        <p:spPr>
          <a:xfrm>
            <a:off x="671876" y="1858743"/>
            <a:ext cx="5279662" cy="219833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216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tx1"/>
                </a:solidFill>
              </a:rPr>
              <a:t>Analyses du potentiel : 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Découverte des compétences sociales, </a:t>
            </a:r>
            <a:br>
              <a:rPr lang="fr-FR" sz="1800" dirty="0">
                <a:solidFill>
                  <a:schemeClr val="tx1"/>
                </a:solidFill>
                <a:latin typeface="+mn-lt"/>
              </a:rPr>
            </a:br>
            <a:r>
              <a:rPr lang="fr-FR" sz="1800" dirty="0">
                <a:solidFill>
                  <a:schemeClr val="tx1"/>
                </a:solidFill>
                <a:latin typeface="+mn-lt"/>
              </a:rPr>
              <a:t>personnelles et méthodologiques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</a:rPr>
              <a:t>1-2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 jours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À l’heure actuelle, principalement </a:t>
            </a:r>
            <a:br>
              <a:rPr lang="fr-FR" sz="1800" dirty="0">
                <a:solidFill>
                  <a:schemeClr val="tx1"/>
                </a:solidFill>
                <a:latin typeface="+mn-lt"/>
              </a:rPr>
            </a:br>
            <a:r>
              <a:rPr lang="fr-FR" sz="1800" dirty="0">
                <a:solidFill>
                  <a:schemeClr val="tx1"/>
                </a:solidFill>
                <a:latin typeface="+mn-lt"/>
              </a:rPr>
              <a:t>tourné vers l’action (tâches d’observation s’appuyant sur les centres d’évaluation)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0A6D09CE-3FAF-4552-A86D-DDD1B8CB83D2}"/>
              </a:ext>
            </a:extLst>
          </p:cNvPr>
          <p:cNvSpPr txBox="1">
            <a:spLocks/>
          </p:cNvSpPr>
          <p:nvPr/>
        </p:nvSpPr>
        <p:spPr>
          <a:xfrm>
            <a:off x="6240463" y="3175353"/>
            <a:ext cx="5472112" cy="219833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260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</a:pPr>
            <a:r>
              <a:rPr lang="fr-FR" sz="1800" b="1" dirty="0">
                <a:solidFill>
                  <a:schemeClr val="tx1"/>
                </a:solidFill>
              </a:rPr>
              <a:t>Journées pratiques sur l’orientation professionnelle (journées OP) :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Exploration des secteurs professionnels dans des centres de formation professionnelle interentreprises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5-10 jours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Choix d’au moins deux secteurs professionnels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4B926DF-0065-4812-A590-74E1DBA91855}"/>
              </a:ext>
            </a:extLst>
          </p:cNvPr>
          <p:cNvSpPr txBox="1">
            <a:spLocks/>
          </p:cNvSpPr>
          <p:nvPr/>
        </p:nvSpPr>
        <p:spPr>
          <a:xfrm>
            <a:off x="671876" y="4279244"/>
            <a:ext cx="5424124" cy="109444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 defTabSz="357188">
              <a:lnSpc>
                <a:spcPct val="120000"/>
              </a:lnSpc>
              <a:spcBef>
                <a:spcPts val="1000"/>
              </a:spcBef>
            </a:pPr>
            <a:r>
              <a:rPr lang="fr-FR" sz="1800" dirty="0"/>
              <a:t>Mesures accompagnatrices 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b="0" dirty="0">
                <a:latin typeface="+mn-lt"/>
              </a:rPr>
              <a:t>Entretiens préparatoires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b="0" dirty="0">
                <a:latin typeface="+mn-lt"/>
              </a:rPr>
              <a:t>Feedback individuel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Programme d’orientation professionnelle du BMBF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1A75CB-7409-424C-BFC2-58958E469FFD}"/>
              </a:ext>
            </a:extLst>
          </p:cNvPr>
          <p:cNvSpPr/>
          <p:nvPr/>
        </p:nvSpPr>
        <p:spPr>
          <a:xfrm>
            <a:off x="4839471" y="1487939"/>
            <a:ext cx="2616406" cy="2616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EE8120-33DC-45B8-B9B1-589C004E1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21490" r="8264" b="22301"/>
          <a:stretch/>
        </p:blipFill>
        <p:spPr>
          <a:xfrm>
            <a:off x="7198693" y="1833694"/>
            <a:ext cx="3155908" cy="7088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0760246-45E1-4835-8DBC-E22A1A01B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9542" y="2045828"/>
            <a:ext cx="1572916" cy="1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72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11" grpId="0" uiExpand="1" build="p" animBg="1"/>
      <p:bldP spid="12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8856665" cy="386323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Pour l’efficacité de cette mesure, la préparation et le suivi, de même que les entretiens sur les expériences faites au sein du programme d’orientation professionnelle sont d’une grande importance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Les facteurs individuels revêtent une importance particulière ; les mesures individualisées sont particulièrement efficaces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Lorsqu’ils sont bien préparés, les essais faits dans un secteur professionnel sont utiles pour la connaissance de soi et développent la curiosité envers les métiers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Pour l’efficacité des mesures, la réflexion et le feedback sont décisifs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Les entretiens et le soutien reçu semblent avoir un fort impact sur le processus d’orientation de carrière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Cet impact diminue après 2-4 semaines </a:t>
            </a:r>
            <a:r>
              <a:rPr lang="fr-FR" sz="1600" b="1" dirty="0">
                <a:solidFill>
                  <a:srgbClr val="D6851B"/>
                </a:solidFill>
                <a:sym typeface="Wingdings 3" panose="05040102010807070707" pitchFamily="18" charset="2"/>
              </a:rPr>
              <a:t></a:t>
            </a:r>
            <a:r>
              <a:rPr lang="fr-FR" sz="1200" dirty="0">
                <a:solidFill>
                  <a:srgbClr val="D6851B"/>
                </a:solidFill>
              </a:rPr>
              <a:t> </a:t>
            </a:r>
            <a:r>
              <a:rPr lang="fr-FR" dirty="0"/>
              <a:t>interventions répétées nécessaires !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Aspects importants</a:t>
            </a:r>
          </a:p>
        </p:txBody>
      </p:sp>
    </p:spTree>
    <p:extLst>
      <p:ext uri="{BB962C8B-B14F-4D97-AF65-F5344CB8AC3E}">
        <p14:creationId xmlns:p14="http://schemas.microsoft.com/office/powerpoint/2010/main" val="1798056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61555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Dépenses de l’État fédéral pour diverses mesures liées à </a:t>
            </a:r>
            <a:br>
              <a:rPr lang="fr-FR" sz="2000" b="1" dirty="0"/>
            </a:br>
            <a:r>
              <a:rPr lang="fr-FR" sz="2000" b="1" dirty="0"/>
              <a:t>l’orientation professionnelle en 2023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FC1421C-A1DA-4E64-A26B-5371B93B8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633741"/>
              </p:ext>
            </p:extLst>
          </p:nvPr>
        </p:nvGraphicFramePr>
        <p:xfrm>
          <a:off x="620713" y="1683073"/>
          <a:ext cx="11091868" cy="4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3158527786"/>
                    </a:ext>
                  </a:extLst>
                </a:gridCol>
                <a:gridCol w="6562725">
                  <a:extLst>
                    <a:ext uri="{9D8B030D-6E8A-4147-A177-3AD203B41FA5}">
                      <a16:colId xmlns:a16="http://schemas.microsoft.com/office/drawing/2014/main" val="3889539505"/>
                    </a:ext>
                  </a:extLst>
                </a:gridCol>
                <a:gridCol w="1963743">
                  <a:extLst>
                    <a:ext uri="{9D8B030D-6E8A-4147-A177-3AD203B41FA5}">
                      <a16:colId xmlns:a16="http://schemas.microsoft.com/office/drawing/2014/main" val="3860743000"/>
                    </a:ext>
                  </a:extLst>
                </a:gridCol>
              </a:tblGrid>
              <a:tr h="45561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r-FR" sz="1200" b="0" dirty="0"/>
                        <a:t>Ministère/administration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r-FR" sz="1600" b="0" baseline="0" dirty="0"/>
                        <a:t>Mesure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fr-FR" sz="1600" b="0" dirty="0"/>
                        <a:t>Montant en euros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026803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1FD2CA96-A210-401A-B239-0C50EF5A4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169073"/>
              </p:ext>
            </p:extLst>
          </p:nvPr>
        </p:nvGraphicFramePr>
        <p:xfrm>
          <a:off x="620707" y="2241434"/>
          <a:ext cx="11091869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33">
                  <a:extLst>
                    <a:ext uri="{9D8B030D-6E8A-4147-A177-3AD203B41FA5}">
                      <a16:colId xmlns:a16="http://schemas.microsoft.com/office/drawing/2014/main" val="1900732795"/>
                    </a:ext>
                  </a:extLst>
                </a:gridCol>
                <a:gridCol w="6566535">
                  <a:extLst>
                    <a:ext uri="{9D8B030D-6E8A-4147-A177-3AD203B41FA5}">
                      <a16:colId xmlns:a16="http://schemas.microsoft.com/office/drawing/2014/main" val="402788072"/>
                    </a:ext>
                  </a:extLst>
                </a:gridCol>
                <a:gridCol w="1968501">
                  <a:extLst>
                    <a:ext uri="{9D8B030D-6E8A-4147-A177-3AD203B41FA5}">
                      <a16:colId xmlns:a16="http://schemas.microsoft.com/office/drawing/2014/main" val="3218233322"/>
                    </a:ext>
                  </a:extLst>
                </a:gridCol>
              </a:tblGrid>
              <a:tr h="305392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r-FR" sz="1800" dirty="0"/>
                        <a:t>BMBF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Mesures pour l’amélioration de l’orientation professionnelle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fr-FR" sz="1800" dirty="0"/>
                        <a:t>63 millions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274535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EB7680A-FC41-4CAB-9AD0-0FC4C7A03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75779"/>
              </p:ext>
            </p:extLst>
          </p:nvPr>
        </p:nvGraphicFramePr>
        <p:xfrm>
          <a:off x="620707" y="2769315"/>
          <a:ext cx="11091868" cy="49032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564453">
                  <a:extLst>
                    <a:ext uri="{9D8B030D-6E8A-4147-A177-3AD203B41FA5}">
                      <a16:colId xmlns:a16="http://schemas.microsoft.com/office/drawing/2014/main" val="2209662251"/>
                    </a:ext>
                  </a:extLst>
                </a:gridCol>
                <a:gridCol w="6558915">
                  <a:extLst>
                    <a:ext uri="{9D8B030D-6E8A-4147-A177-3AD203B41FA5}">
                      <a16:colId xmlns:a16="http://schemas.microsoft.com/office/drawing/2014/main" val="3499442068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3926359823"/>
                    </a:ext>
                  </a:extLst>
                </a:gridCol>
              </a:tblGrid>
              <a:tr h="49032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r-FR" sz="1800" dirty="0"/>
                        <a:t>BA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Mesures d’orientation professionnelle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fr-FR" sz="1800" dirty="0"/>
                        <a:t>67 millions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586664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9DEB9831-F38F-4D22-A4F5-BA929D521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717623"/>
              </p:ext>
            </p:extLst>
          </p:nvPr>
        </p:nvGraphicFramePr>
        <p:xfrm>
          <a:off x="620707" y="3297196"/>
          <a:ext cx="1109186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33">
                  <a:extLst>
                    <a:ext uri="{9D8B030D-6E8A-4147-A177-3AD203B41FA5}">
                      <a16:colId xmlns:a16="http://schemas.microsoft.com/office/drawing/2014/main" val="2427689656"/>
                    </a:ext>
                  </a:extLst>
                </a:gridCol>
                <a:gridCol w="6566535">
                  <a:extLst>
                    <a:ext uri="{9D8B030D-6E8A-4147-A177-3AD203B41FA5}">
                      <a16:colId xmlns:a16="http://schemas.microsoft.com/office/drawing/2014/main" val="244146992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39693491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r-FR" sz="1800" dirty="0"/>
                        <a:t>BA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Frais d’enseignement pour les mesures de formation préparant à la vie professionnelle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600"/>
                        </a:spcAft>
                      </a:pPr>
                      <a:r>
                        <a:rPr lang="fr-FR" sz="1800" dirty="0"/>
                        <a:t>187 millions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27603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497A620B-61FD-424A-A4AB-C4976E012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765558"/>
              </p:ext>
            </p:extLst>
          </p:nvPr>
        </p:nvGraphicFramePr>
        <p:xfrm>
          <a:off x="620707" y="3825077"/>
          <a:ext cx="1109186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33">
                  <a:extLst>
                    <a:ext uri="{9D8B030D-6E8A-4147-A177-3AD203B41FA5}">
                      <a16:colId xmlns:a16="http://schemas.microsoft.com/office/drawing/2014/main" val="1737127102"/>
                    </a:ext>
                  </a:extLst>
                </a:gridCol>
                <a:gridCol w="6566535">
                  <a:extLst>
                    <a:ext uri="{9D8B030D-6E8A-4147-A177-3AD203B41FA5}">
                      <a16:colId xmlns:a16="http://schemas.microsoft.com/office/drawing/2014/main" val="1242755525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1777099708"/>
                    </a:ext>
                  </a:extLst>
                </a:gridCol>
              </a:tblGrid>
              <a:tr h="4042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BA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Qualification initiale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17 millions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17420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1C2266B9-7319-4F94-A7FC-45EF34CFFAC1}"/>
              </a:ext>
            </a:extLst>
          </p:cNvPr>
          <p:cNvSpPr txBox="1"/>
          <p:nvPr/>
        </p:nvSpPr>
        <p:spPr>
          <a:xfrm>
            <a:off x="658813" y="5640388"/>
            <a:ext cx="424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 : Rapport BIBB 2024</a:t>
            </a:r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91A80615-D800-45B0-9ECB-E0749552E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144826"/>
              </p:ext>
            </p:extLst>
          </p:nvPr>
        </p:nvGraphicFramePr>
        <p:xfrm>
          <a:off x="620707" y="4352958"/>
          <a:ext cx="1109186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6833">
                  <a:extLst>
                    <a:ext uri="{9D8B030D-6E8A-4147-A177-3AD203B41FA5}">
                      <a16:colId xmlns:a16="http://schemas.microsoft.com/office/drawing/2014/main" val="1737127102"/>
                    </a:ext>
                  </a:extLst>
                </a:gridCol>
                <a:gridCol w="6566535">
                  <a:extLst>
                    <a:ext uri="{9D8B030D-6E8A-4147-A177-3AD203B41FA5}">
                      <a16:colId xmlns:a16="http://schemas.microsoft.com/office/drawing/2014/main" val="1242755525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1777099708"/>
                    </a:ext>
                  </a:extLst>
                </a:gridCol>
              </a:tblGrid>
              <a:tr h="307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BA</a:t>
                      </a:r>
                      <a:endParaRPr lang="fr-FR" sz="1400" dirty="0"/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Accompagnement à l’insertion professionnelle des jeunes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59 millions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17420"/>
                  </a:ext>
                </a:extLst>
              </a:tr>
            </a:tbl>
          </a:graphicData>
        </a:graphic>
      </p:graphicFrame>
      <p:graphicFrame>
        <p:nvGraphicFramePr>
          <p:cNvPr id="15" name="Tabelle 14">
            <a:extLst>
              <a:ext uri="{FF2B5EF4-FFF2-40B4-BE49-F238E27FC236}">
                <a16:creationId xmlns:a16="http://schemas.microsoft.com/office/drawing/2014/main" id="{6F9AB40D-3D25-4D18-81EE-DFC73F3EC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635581"/>
              </p:ext>
            </p:extLst>
          </p:nvPr>
        </p:nvGraphicFramePr>
        <p:xfrm>
          <a:off x="620707" y="4880837"/>
          <a:ext cx="11091868" cy="49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3368">
                  <a:extLst>
                    <a:ext uri="{9D8B030D-6E8A-4147-A177-3AD203B41FA5}">
                      <a16:colId xmlns:a16="http://schemas.microsoft.com/office/drawing/2014/main" val="1737127102"/>
                    </a:ext>
                  </a:extLst>
                </a:gridCol>
                <a:gridCol w="1968500">
                  <a:extLst>
                    <a:ext uri="{9D8B030D-6E8A-4147-A177-3AD203B41FA5}">
                      <a16:colId xmlns:a16="http://schemas.microsoft.com/office/drawing/2014/main" val="1777099708"/>
                    </a:ext>
                  </a:extLst>
                </a:gridCol>
              </a:tblGrid>
              <a:tr h="3077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/>
                        <a:t>Total</a:t>
                      </a:r>
                    </a:p>
                  </a:txBody>
                  <a:tcPr marL="144000" marR="144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3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dirty="0"/>
                        <a:t>393 millions</a:t>
                      </a:r>
                    </a:p>
                  </a:txBody>
                  <a:tcPr marL="144000" marR="216000" marT="108000" marB="1080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851B">
                        <a:alpha val="3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417420"/>
                  </a:ext>
                </a:extLst>
              </a:tr>
            </a:tbl>
          </a:graphicData>
        </a:graphic>
      </p:graphicFrame>
      <p:sp>
        <p:nvSpPr>
          <p:cNvPr id="18" name="Ellipse 17">
            <a:extLst>
              <a:ext uri="{FF2B5EF4-FFF2-40B4-BE49-F238E27FC236}">
                <a16:creationId xmlns:a16="http://schemas.microsoft.com/office/drawing/2014/main" id="{0AFDB334-7187-4E42-AA01-A5D266388EA5}"/>
              </a:ext>
            </a:extLst>
          </p:cNvPr>
          <p:cNvSpPr/>
          <p:nvPr/>
        </p:nvSpPr>
        <p:spPr>
          <a:xfrm>
            <a:off x="8110084" y="3760007"/>
            <a:ext cx="2211842" cy="22118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F9AC2A9-D707-47FF-B1F6-C729A1A4A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2"/>
          <a:stretch/>
        </p:blipFill>
        <p:spPr>
          <a:xfrm>
            <a:off x="8314877" y="4314531"/>
            <a:ext cx="1798982" cy="100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24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8856665" cy="36067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L’orientation professionnelle est une mission légale de </a:t>
            </a:r>
            <a:br>
              <a:rPr lang="fr-FR" dirty="0"/>
            </a:br>
            <a:r>
              <a:rPr lang="fr-FR" dirty="0"/>
              <a:t>l’Agence fédérale pour l’emploi (BA)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Offres sur tout le territoire national, pour tous les groupes d’âge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Réseau de conseillers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Événements dans les écoles, à l’Agence pour l’emploi ou dans d’autres lieux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Offres de conseil, entretiens de conseil individuels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Centres d’information professionnelle dans toute l’Allemagne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Documentation : imprimée, en ligne, en partie interactive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Constitution de réseau avec d’autres acteurs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Agence fédérale pour l’emploi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B1033E-E12B-4FA9-B5F1-2147F0A0D8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43" y="1466757"/>
            <a:ext cx="3968090" cy="8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0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9109078" cy="4196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Produits imprimés et en ligne, événements d’information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Conseil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Bourses de place d’apprentissage (plates-formes en ligne)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Salons sur la formation et événements de rapprochement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Mise à disposition de stages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Coopération avec les écoles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Journées d’information sur les métiers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Visites d’entreprises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Ateliers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Campagnes d’information et de promotion au niveau fédéral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Les chambres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EC9669-2E39-4CD8-9514-B1C0FDA3E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912" y="1520826"/>
            <a:ext cx="2611367" cy="7815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F375879-F6D8-4BBA-AC55-41F2EB83C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272" y="1520825"/>
            <a:ext cx="1129303" cy="94964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4BD07B2-30F2-4ABB-9AAB-B04473E82B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6904"/>
          <a:stretch/>
        </p:blipFill>
        <p:spPr>
          <a:xfrm>
            <a:off x="7427913" y="3116048"/>
            <a:ext cx="1968706" cy="97664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EDC63D7-7F6E-4DD0-89DF-9E6197B2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62750" y="3116047"/>
            <a:ext cx="1949825" cy="9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42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fr-FR" sz="3600" noProof="0" dirty="0">
                <a:solidFill>
                  <a:srgbClr val="D6851B"/>
                </a:solidFill>
              </a:rPr>
              <a:t>Contenu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1" y="1493929"/>
            <a:ext cx="9829801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latin typeface="+mj-lt"/>
              </a:rPr>
              <a:t>Les bases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latin typeface="+mj-lt"/>
              </a:rPr>
              <a:t>L’orientation professionnelle dans les écoles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latin typeface="+mj-lt"/>
              </a:rPr>
              <a:t>Autres acteurs et autres programmes (exemples)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L’Agence pour l’emploi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Les chambres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Les syndicats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Les « chaînes pour la formation »</a:t>
            </a:r>
          </a:p>
          <a:p>
            <a:pPr marL="742950" lvl="2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Le Girls' Day et le Boys' Day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latin typeface="+mj-lt"/>
              </a:rPr>
              <a:t>Les avantages de l’orientation professionnelle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latin typeface="+mj-lt"/>
              </a:rPr>
              <a:t>Synthèse/principes</a:t>
            </a:r>
          </a:p>
          <a:p>
            <a:pPr indent="-3600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</a:pPr>
            <a:r>
              <a:rPr lang="fr-FR" sz="2000" dirty="0">
                <a:latin typeface="+mj-lt"/>
              </a:rPr>
              <a:t>Informations supplémentaires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36FC74-2D2E-4D65-A111-B758246556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15" y="1374589"/>
            <a:ext cx="4609460" cy="33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5502150" cy="31707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Partenaires pour les écoles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Projets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Offres de cours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Matériel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Offres d’information, conseil aux jeunes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Offres de séminaires pour les diffuseurs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Accompagnement politique, par exemple par des enquêtes auprès des jeunes, des avis, etc.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Les syndicats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93EA85C-E661-4E89-A346-0A11608E51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6" b="5897"/>
          <a:stretch/>
        </p:blipFill>
        <p:spPr>
          <a:xfrm>
            <a:off x="7280067" y="2650432"/>
            <a:ext cx="1415205" cy="7767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B4ACE19-9E27-4AAA-863A-112559349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49" y="1469770"/>
            <a:ext cx="825385" cy="77683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5C6C0D0-BB48-4C3C-8FDD-220953FEAF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248" y="2662555"/>
            <a:ext cx="825385" cy="7768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844220D-3B3B-47FF-AC07-5A650D93D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87" y="3830928"/>
            <a:ext cx="861247" cy="86124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050B587-3583-4B1E-8446-6D014335BB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09" y="3830928"/>
            <a:ext cx="854464" cy="80420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E76670C-CF41-42E1-888C-092D7D4E5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10" y="1469770"/>
            <a:ext cx="825384" cy="77683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3EC157F-06F6-4F04-BEB7-730B369F3B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09" y="2662555"/>
            <a:ext cx="1620206" cy="6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21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6503990" cy="3298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Exploités par les Länder, souvent au niveau local </a:t>
            </a:r>
            <a:br>
              <a:rPr lang="fr-FR" dirty="0"/>
            </a:br>
            <a:r>
              <a:rPr lang="fr-FR" dirty="0"/>
              <a:t>(arrondissement, commune) 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Mise en œuvre de concepts du Land, dans une perspective régionale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Coordination et participation de tous les acteurs locaux (écoles, chambres, syndicats, entreprises, etc.)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Services pour tous les acteurs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Mise en place de la transparence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Organisation d’événements, par exemple exploration coordonnée des secteurs professionnels, journées d’orientation sur les cursus d’études, journées de la formation en alternance, etc.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Bureaux de coordination régionaux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5CC712-02FC-4356-AEF3-12CCA9C3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8177" y="1520825"/>
            <a:ext cx="2516103" cy="21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73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10714040" cy="41197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L’initiative « Chaînes pour la formation » aide les jeunes à passer </a:t>
            </a:r>
            <a:br>
              <a:rPr lang="fr-FR" dirty="0"/>
            </a:br>
            <a:r>
              <a:rPr lang="fr-FR" dirty="0"/>
              <a:t>leur diplôme scolaire, à trouver une place d’apprentissage et à </a:t>
            </a:r>
            <a:br>
              <a:rPr lang="fr-FR" dirty="0"/>
            </a:br>
            <a:r>
              <a:rPr lang="fr-FR" dirty="0"/>
              <a:t>obtenir leur diplôme professionnel.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Développée par le ministère fédéral de l’Éducation et de la Recherche (BMBF), en coopération avec le </a:t>
            </a:r>
            <a:br>
              <a:rPr lang="fr-FR" dirty="0"/>
            </a:br>
            <a:r>
              <a:rPr lang="fr-FR" dirty="0"/>
              <a:t>ministère fédéral du Travail et des Affaires sociales (BMAS), l’Agence fédérale pour l’emploi (BA) et les Länder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1" dirty="0"/>
              <a:t>Objectif : </a:t>
            </a:r>
            <a:r>
              <a:rPr lang="fr-FR" dirty="0"/>
              <a:t>Transition souple de l’école à la formation et à la vie professionnelle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1" dirty="0"/>
              <a:t>Éléments des chaînes pour la formation :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Orientation professionnelle : Soutien lors du choix et de la préparation à un métier, déjà pendant la scolarité.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Transition : Mesures préparatoires et offres de soutien entre l’école et la formation, par exemple accompagnement à l’insertion professionnelle, formation assistée ASAflex, orientation professionnelle pour les personnes réfugiées et ayant émigré (BOFplus).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Accompagnement à la formation : Accompagnement individuel pendant la formation, en vue d’améliorer la réussite de la formation et d’éviter les abandons (par exemple VerAplus) 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Initiative « Chaînes pour la formation »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7EB493-261E-46FE-B124-69926CCDEA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6" b="35461"/>
          <a:stretch/>
        </p:blipFill>
        <p:spPr>
          <a:xfrm>
            <a:off x="7912867" y="1424919"/>
            <a:ext cx="3934431" cy="6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43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658810" y="1479913"/>
            <a:ext cx="8542340" cy="3734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2010 Lancement de l’initiative « Diplôme et vie professionnelle</a:t>
            </a:r>
            <a:br>
              <a:rPr lang="fr-FR" dirty="0"/>
            </a:br>
            <a:r>
              <a:rPr lang="fr-FR" dirty="0"/>
              <a:t> — Chaînes pour la formation jusqu’au diplôme » par le BMBF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Modèle central de coopération du gouvernement fédéral (BMBF, BMAS), </a:t>
            </a:r>
            <a:br>
              <a:rPr lang="fr-FR" dirty="0"/>
            </a:br>
            <a:r>
              <a:rPr lang="fr-FR" dirty="0"/>
              <a:t>de l’Agence fédérale pour l’emploi (BA) et des Länder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Coordination des mesures et des objectifs de soutien en vue d’un accompagnement continu, et chaîne de soutien de l’école à l’obtention du diplôme de formation 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1" dirty="0"/>
              <a:t>Pilotage :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Accords entre le gouvernement fédéral, les Länder et l’Agence fédérale pour l’emploi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Groupe de suivi Gouvernement fédéral-Länder-Agence fédérale pour l’emploi</a:t>
            </a:r>
          </a:p>
          <a:p>
            <a:pPr marL="576000" lvl="1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Accompagnement technique : Centre des chaînes pour la formation auprès du BIBB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Bureaux de coordination régionaux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6D0831-CCB6-468E-A6E1-21F13195D9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6" b="35461"/>
          <a:stretch/>
        </p:blipFill>
        <p:spPr>
          <a:xfrm>
            <a:off x="7778144" y="1336702"/>
            <a:ext cx="3934431" cy="6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12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B15192-9396-4490-94E6-D80A8036CEEF}"/>
              </a:ext>
            </a:extLst>
          </p:cNvPr>
          <p:cNvSpPr txBox="1"/>
          <p:nvPr/>
        </p:nvSpPr>
        <p:spPr>
          <a:xfrm>
            <a:off x="1019176" y="2267189"/>
            <a:ext cx="3744530" cy="287508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Mécatronicien automobile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Informaticien spécialisé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Électronicien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Mécanicien installateur de systèmes sanitaires, de chauffage et de climatisation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Mécanicien industriel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Vendeur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Agent commercial en commerce de détail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Opérateur logistique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Mécatronicien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Agent commercial pour l’industrie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Les Girls' Day et Boys' Day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DA2BFD7-71FE-4B5A-9ABF-22EED6AC5ADF}"/>
              </a:ext>
            </a:extLst>
          </p:cNvPr>
          <p:cNvSpPr txBox="1"/>
          <p:nvPr/>
        </p:nvSpPr>
        <p:spPr>
          <a:xfrm>
            <a:off x="7428295" y="2267189"/>
            <a:ext cx="3630229" cy="264425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Agente commerciale en bureautique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Assistante médicale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Assistante dentaire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Vendeuse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Agente commerciale pour l’industrie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Agente commerciale en commerce de détail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Employée spécialisée en administration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Technicienne de l’hôtellerie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Coiffeuse</a:t>
            </a:r>
          </a:p>
          <a:p>
            <a:pPr marL="342900" indent="-342900">
              <a:lnSpc>
                <a:spcPts val="1800"/>
              </a:lnSpc>
              <a:spcAft>
                <a:spcPts val="300"/>
              </a:spcAft>
              <a:buSzPct val="100000"/>
              <a:buFont typeface="+mj-lt"/>
              <a:buAutoNum type="arabicPeriod"/>
            </a:pPr>
            <a:r>
              <a:rPr lang="fr-FR" sz="1400" dirty="0"/>
              <a:t>Technicienne supérieure en fiscalité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68D7889-30CA-44E0-9DAC-B532967ED96E}"/>
              </a:ext>
            </a:extLst>
          </p:cNvPr>
          <p:cNvSpPr>
            <a:spLocks noGrp="1"/>
          </p:cNvSpPr>
          <p:nvPr/>
        </p:nvSpPr>
        <p:spPr>
          <a:xfrm>
            <a:off x="1019174" y="1303094"/>
            <a:ext cx="9877106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dirty="0"/>
              <a:t>Le Top 10 des métiers d’apprentissage par diplômes obtenus en 2023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977AEE50-F61E-45D8-BC69-954349C80FC1}"/>
              </a:ext>
            </a:extLst>
          </p:cNvPr>
          <p:cNvSpPr txBox="1">
            <a:spLocks/>
          </p:cNvSpPr>
          <p:nvPr/>
        </p:nvSpPr>
        <p:spPr>
          <a:xfrm>
            <a:off x="658812" y="5240581"/>
            <a:ext cx="5076825" cy="318924"/>
          </a:xfrm>
          <a:prstGeom prst="rect">
            <a:avLst/>
          </a:prstGeom>
          <a:solidFill>
            <a:srgbClr val="D6851B">
              <a:alpha val="1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dirty="0">
                <a:latin typeface="+mn-lt"/>
              </a:rPr>
              <a:t>39 % des diplômes obtenus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AD7F642D-657F-477E-9A2A-E989C826E551}"/>
              </a:ext>
            </a:extLst>
          </p:cNvPr>
          <p:cNvSpPr txBox="1">
            <a:spLocks/>
          </p:cNvSpPr>
          <p:nvPr/>
        </p:nvSpPr>
        <p:spPr>
          <a:xfrm>
            <a:off x="6240463" y="5240581"/>
            <a:ext cx="5076825" cy="318924"/>
          </a:xfrm>
          <a:prstGeom prst="rect">
            <a:avLst/>
          </a:prstGeom>
          <a:solidFill>
            <a:srgbClr val="D6851B">
              <a:alpha val="1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dirty="0">
                <a:latin typeface="+mn-lt"/>
              </a:rPr>
              <a:t>52 % des diplômes obtenus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A9413983-28A1-4910-8840-169B7B85DAB1}"/>
              </a:ext>
            </a:extLst>
          </p:cNvPr>
          <p:cNvSpPr txBox="1">
            <a:spLocks/>
          </p:cNvSpPr>
          <p:nvPr/>
        </p:nvSpPr>
        <p:spPr>
          <a:xfrm>
            <a:off x="6240463" y="1776095"/>
            <a:ext cx="5076825" cy="349702"/>
          </a:xfrm>
          <a:prstGeom prst="rect">
            <a:avLst/>
          </a:prstGeom>
          <a:solidFill>
            <a:srgbClr val="D6851B">
              <a:alpha val="8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solidFill>
                  <a:schemeClr val="bg1"/>
                </a:solidFill>
                <a:latin typeface="+mn-lt"/>
              </a:rPr>
              <a:t>Femmes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2C112327-C0A2-4DB8-9BBA-2EB62CE2F857}"/>
              </a:ext>
            </a:extLst>
          </p:cNvPr>
          <p:cNvSpPr txBox="1">
            <a:spLocks/>
          </p:cNvSpPr>
          <p:nvPr/>
        </p:nvSpPr>
        <p:spPr>
          <a:xfrm>
            <a:off x="658814" y="1776095"/>
            <a:ext cx="5076825" cy="349702"/>
          </a:xfrm>
          <a:prstGeom prst="rect">
            <a:avLst/>
          </a:prstGeom>
          <a:solidFill>
            <a:srgbClr val="D6851B">
              <a:alpha val="80000"/>
            </a:srgbClr>
          </a:solidFill>
        </p:spPr>
        <p:txBody>
          <a:bodyPr vert="horz" wrap="square" lIns="36000" tIns="36000" rIns="36000" bIns="36000" rtlCol="0" anchor="ctr" anchorCtr="0">
            <a:sp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solidFill>
                  <a:schemeClr val="bg1"/>
                </a:solidFill>
                <a:latin typeface="+mn-lt"/>
              </a:rPr>
              <a:t>Hommes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5C8B822-9943-4B5C-AC81-A14DA18C9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5520" y="1907971"/>
            <a:ext cx="809695" cy="255130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1824311-4A01-4BAA-88F0-D6D6B28B6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7213" y="1870431"/>
            <a:ext cx="1353067" cy="242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90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  <p:bldP spid="7" grpId="0"/>
      <p:bldP spid="11" grpId="0" animBg="1"/>
      <p:bldP spid="12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Le Girls' Day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5589CCC-DA4F-43E7-8BC1-30ADAA90E2DF}"/>
              </a:ext>
            </a:extLst>
          </p:cNvPr>
          <p:cNvSpPr txBox="1"/>
          <p:nvPr/>
        </p:nvSpPr>
        <p:spPr>
          <a:xfrm>
            <a:off x="658810" y="1479913"/>
            <a:ext cx="11053762" cy="44701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/>
              <a:t>Journée d’action au niveau fédéral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/>
              <a:t>Permet aux filles (dès l’âge de 10 à 11 ans) de découvrir des secteurs </a:t>
            </a:r>
            <a:br>
              <a:rPr lang="fr-FR" sz="1600" dirty="0"/>
            </a:br>
            <a:r>
              <a:rPr lang="fr-FR" sz="1600" dirty="0"/>
              <a:t>professionnels traditionnellement dominés par les hommes (&lt; 40 % de femmes)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/>
              <a:t>les professions des domaines de la technologie, de l’informatique, de l’artisanat et des sciences naturelles, par exemple 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dirty="0"/>
              <a:t>Déroulement de la journée :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dirty="0"/>
              <a:t>Visites d’entreprises :</a:t>
            </a:r>
            <a:r>
              <a:rPr lang="fr-FR" sz="1600" dirty="0"/>
              <a:t> Les filles visitent des entreprises, des centres de recherche, des universités et des institutions, pour découvrir la vie professionnelle au quotidien.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dirty="0"/>
              <a:t>Ateliers et actions participatives : </a:t>
            </a:r>
            <a:r>
              <a:rPr lang="fr-FR" sz="1600" dirty="0"/>
              <a:t>Des activités pratiques permettent aux participantes de prendre part aux tâches et de </a:t>
            </a:r>
            <a:br>
              <a:rPr lang="fr-FR" sz="1600" dirty="0"/>
            </a:br>
            <a:r>
              <a:rPr lang="fr-FR" sz="1600" dirty="0"/>
              <a:t>tester leurs aptitudes dans les métiers présentés.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dirty="0"/>
              <a:t>Événements d’information :</a:t>
            </a:r>
            <a:r>
              <a:rPr lang="fr-FR" sz="1600" dirty="0"/>
              <a:t> Des experts et des expertes fournissent des informations sur les parcours professionnels, les possibilités de formation et les perspectives d’avenir dans les métiers des STEM (science, technologie, ingénierie et mathématiques).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dirty="0"/>
              <a:t>Acteurs :</a:t>
            </a:r>
            <a:r>
              <a:rPr lang="fr-FR" sz="1600" dirty="0"/>
              <a:t> Réseau du gouvernement fédéral, des Länder, du secteur privé et des syndicats</a:t>
            </a:r>
            <a:br>
              <a:rPr lang="fr-FR" sz="1600" dirty="0"/>
            </a:br>
            <a:r>
              <a:rPr lang="fr-FR" sz="1600" b="1" dirty="0">
                <a:solidFill>
                  <a:srgbClr val="D6851B"/>
                </a:solidFill>
                <a:sym typeface="Wingdings 3" panose="05040102010807070707" pitchFamily="18" charset="2"/>
              </a:rPr>
              <a:t></a:t>
            </a:r>
            <a:r>
              <a:rPr lang="fr-FR" sz="1200" dirty="0">
                <a:solidFill>
                  <a:srgbClr val="D6851B"/>
                </a:solidFill>
              </a:rPr>
              <a:t> </a:t>
            </a:r>
            <a:r>
              <a:rPr lang="fr-FR" sz="1600" dirty="0"/>
              <a:t>toutes les entreprises et les institutions ayant leur siège en Allemagne peuvent participer, voir </a:t>
            </a:r>
            <a:r>
              <a:rPr lang="fr-FR" sz="1600" dirty="0">
                <a:hlinkClick r:id="rId3"/>
              </a:rPr>
              <a:t>Girls' Day</a:t>
            </a:r>
            <a:r>
              <a:rPr lang="fr-FR" sz="1600" dirty="0"/>
              <a:t> (girls-day.de)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1770B5-EBDC-4ABD-A6F4-6A1D99EAA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11" y="1047902"/>
            <a:ext cx="3600264" cy="148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41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uiExpan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3. Autres acteurs et autres programmes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8E781F9D-326E-4DC6-898E-EF0B0214565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Le Boys' Day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5589CCC-DA4F-43E7-8BC1-30ADAA90E2DF}"/>
              </a:ext>
            </a:extLst>
          </p:cNvPr>
          <p:cNvSpPr txBox="1"/>
          <p:nvPr/>
        </p:nvSpPr>
        <p:spPr>
          <a:xfrm>
            <a:off x="658810" y="1479913"/>
            <a:ext cx="11053762" cy="43419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noProof="0" dirty="0"/>
              <a:t>Journée d’action au niveau fédéral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noProof="0" dirty="0"/>
              <a:t>Permet aux garçons (dès l’âge de 10 à 11 ans) de découvrir des secteurs </a:t>
            </a:r>
            <a:br>
              <a:rPr lang="fr-FR" sz="1600" noProof="0" dirty="0"/>
            </a:br>
            <a:r>
              <a:rPr lang="fr-FR" sz="1600" noProof="0" dirty="0"/>
              <a:t>professionnels traditionnellement dominés par les femmes (&lt; 40 % d’hommes)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noProof="0" dirty="0"/>
              <a:t>professions dans les domaines des soins, de l’éducation, de la santé et des affaires sociales, par exemple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noProof="0" dirty="0"/>
              <a:t>Déroulement de la journée :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noProof="0" dirty="0"/>
              <a:t>Visites d’entreprises : </a:t>
            </a:r>
            <a:r>
              <a:rPr lang="fr-FR" sz="1600" noProof="0" dirty="0"/>
              <a:t>Les garçons visitent des établissements tels que des écoles maternelles, des hôpitaux et des institutions sociales, pour découvrir la vie professionnelle au quotidien.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noProof="0" dirty="0"/>
              <a:t>Ateliers et actions participatives : </a:t>
            </a:r>
            <a:r>
              <a:rPr lang="fr-FR" sz="1600" noProof="0" dirty="0"/>
              <a:t>Des activités pratiques permettent aux participants de faire leurs propres expériences et de </a:t>
            </a:r>
            <a:br>
              <a:rPr lang="fr-FR" sz="1600" noProof="0" dirty="0"/>
            </a:br>
            <a:r>
              <a:rPr lang="fr-FR" sz="1600" noProof="0" dirty="0"/>
              <a:t>tester leurs aptitudes dans les métiers présentés.</a:t>
            </a:r>
          </a:p>
          <a:p>
            <a:pPr marL="576000" lvl="1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noProof="0" dirty="0"/>
              <a:t>Événements d’information : </a:t>
            </a:r>
            <a:r>
              <a:rPr lang="fr-FR" sz="1600" noProof="0" dirty="0"/>
              <a:t>Des experts et des expertes fournissent des informations sur les parcours professionnels, les possibilités de formation et les perspectives d’avenir dans les professions sociales et pédagogiques.</a:t>
            </a:r>
          </a:p>
          <a:p>
            <a:pPr marL="285750" indent="-285750"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b="1" noProof="0" dirty="0"/>
              <a:t>Acteurs :</a:t>
            </a:r>
            <a:r>
              <a:rPr lang="fr-FR" sz="1600" noProof="0" dirty="0"/>
              <a:t> Réseau du gouvernement fédéral, des Länder, du secteur privé et des syndicats</a:t>
            </a:r>
            <a:br>
              <a:rPr lang="fr-FR" sz="1600" noProof="0" dirty="0"/>
            </a:br>
            <a:r>
              <a:rPr lang="fr-FR" sz="1600" noProof="0" dirty="0"/>
              <a:t> </a:t>
            </a:r>
            <a:r>
              <a:rPr lang="fr-FR" sz="1600" b="1" noProof="0" dirty="0">
                <a:solidFill>
                  <a:srgbClr val="D6851B"/>
                </a:solidFill>
                <a:sym typeface="Wingdings 3" panose="05040102010807070707" pitchFamily="18" charset="2"/>
              </a:rPr>
              <a:t> </a:t>
            </a:r>
            <a:r>
              <a:rPr lang="fr-FR" sz="1600" noProof="0" dirty="0"/>
              <a:t>toutes les entreprises et les institutions ayant leur siège en Allemagne peuvent participer, voir </a:t>
            </a:r>
            <a:r>
              <a:rPr lang="fr-FR" sz="1600" noProof="0" dirty="0">
                <a:hlinkClick r:id="rId3"/>
              </a:rPr>
              <a:t>Boys' Day</a:t>
            </a:r>
            <a:r>
              <a:rPr lang="fr-FR" sz="1600" noProof="0" dirty="0"/>
              <a:t> (boys-day.de)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1770B5-EBDC-4ABD-A6F4-6A1D99EAA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11" y="1047902"/>
            <a:ext cx="3600263" cy="148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1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uiExpan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4. Les avantages de l’orientation professionnelle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C4EB84A7-5234-491F-A0AF-917BA5974ABF}"/>
              </a:ext>
            </a:extLst>
          </p:cNvPr>
          <p:cNvSpPr txBox="1">
            <a:spLocks/>
          </p:cNvSpPr>
          <p:nvPr/>
        </p:nvSpPr>
        <p:spPr>
          <a:xfrm>
            <a:off x="659763" y="1525622"/>
            <a:ext cx="3561717" cy="422405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800" dirty="0"/>
              <a:t>Avantages pour les jeunes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70EFEB45-1003-4F77-B3CA-008D650967CB}"/>
              </a:ext>
            </a:extLst>
          </p:cNvPr>
          <p:cNvSpPr txBox="1">
            <a:spLocks/>
          </p:cNvSpPr>
          <p:nvPr/>
        </p:nvSpPr>
        <p:spPr>
          <a:xfrm>
            <a:off x="659763" y="2068598"/>
            <a:ext cx="3561717" cy="684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chemeClr val="tx1"/>
                </a:solidFill>
              </a:rPr>
              <a:t>Orientation précoce : </a:t>
            </a:r>
            <a:r>
              <a:rPr lang="fr-FR" sz="1600" dirty="0">
                <a:solidFill>
                  <a:schemeClr val="tx1"/>
                </a:solidFill>
              </a:rPr>
              <a:t>identification anticipée des intérêts et des points forts personnels.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DC111AF-5461-4FA9-BBCE-3B127419B632}"/>
              </a:ext>
            </a:extLst>
          </p:cNvPr>
          <p:cNvSpPr txBox="1">
            <a:spLocks/>
          </p:cNvSpPr>
          <p:nvPr/>
        </p:nvSpPr>
        <p:spPr>
          <a:xfrm>
            <a:off x="4408805" y="1527867"/>
            <a:ext cx="3561717" cy="417917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fr-FR" sz="1800" dirty="0"/>
              <a:t>Avantages pour les entreprises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E27E7F24-B643-4D8A-A3D2-A405009641C5}"/>
              </a:ext>
            </a:extLst>
          </p:cNvPr>
          <p:cNvSpPr txBox="1">
            <a:spLocks/>
          </p:cNvSpPr>
          <p:nvPr/>
        </p:nvSpPr>
        <p:spPr>
          <a:xfrm>
            <a:off x="8157847" y="1525622"/>
            <a:ext cx="3561717" cy="422405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28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1800" dirty="0"/>
              <a:t>Utilité sociale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EE92A2F1-4AC0-4442-9EFB-891117F39904}"/>
              </a:ext>
            </a:extLst>
          </p:cNvPr>
          <p:cNvSpPr txBox="1">
            <a:spLocks/>
          </p:cNvSpPr>
          <p:nvPr/>
        </p:nvSpPr>
        <p:spPr>
          <a:xfrm>
            <a:off x="659763" y="2857787"/>
            <a:ext cx="3561717" cy="8840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chemeClr val="tx1"/>
                </a:solidFill>
              </a:rPr>
              <a:t>Éviter les mauvaises décisions : </a:t>
            </a:r>
            <a:r>
              <a:rPr lang="fr-FR" sz="1600" dirty="0">
                <a:solidFill>
                  <a:schemeClr val="tx1"/>
                </a:solidFill>
              </a:rPr>
              <a:t>des objectifs professionnels clairs </a:t>
            </a:r>
            <a:br>
              <a:rPr lang="fr-FR" sz="1600" dirty="0">
                <a:solidFill>
                  <a:schemeClr val="tx1"/>
                </a:solidFill>
              </a:rPr>
            </a:br>
            <a:r>
              <a:rPr lang="fr-FR" sz="1600" dirty="0">
                <a:solidFill>
                  <a:schemeClr val="tx1"/>
                </a:solidFill>
              </a:rPr>
              <a:t>permettent de réduire les abandons.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FD662680-58CA-4432-B599-0C4F9E792C40}"/>
              </a:ext>
            </a:extLst>
          </p:cNvPr>
          <p:cNvSpPr txBox="1">
            <a:spLocks/>
          </p:cNvSpPr>
          <p:nvPr/>
        </p:nvSpPr>
        <p:spPr>
          <a:xfrm>
            <a:off x="659763" y="3847046"/>
            <a:ext cx="3561717" cy="88407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chemeClr val="tx1"/>
                </a:solidFill>
              </a:rPr>
              <a:t>Planification ciblée : </a:t>
            </a:r>
            <a:r>
              <a:rPr lang="fr-FR" sz="1600" dirty="0">
                <a:solidFill>
                  <a:schemeClr val="tx1"/>
                </a:solidFill>
              </a:rPr>
              <a:t>Alignement de la formation et des études sur les objectifs professionnels.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A8C715F-18F9-438A-8503-8AD828A31751}"/>
              </a:ext>
            </a:extLst>
          </p:cNvPr>
          <p:cNvSpPr txBox="1">
            <a:spLocks/>
          </p:cNvSpPr>
          <p:nvPr/>
        </p:nvSpPr>
        <p:spPr>
          <a:xfrm>
            <a:off x="659763" y="4836304"/>
            <a:ext cx="3561717" cy="1080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chemeClr val="tx1"/>
                </a:solidFill>
              </a:rPr>
              <a:t>Motivation et confiance en soi : </a:t>
            </a:r>
            <a:r>
              <a:rPr lang="fr-FR" sz="1600" dirty="0">
                <a:solidFill>
                  <a:schemeClr val="tx1"/>
                </a:solidFill>
              </a:rPr>
              <a:t>un objectif professionnel clair a pour effet une motivation à apprendre et une confiance en soi plus grandes.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5C63BBC0-D706-4D5A-8077-2A877448D756}"/>
              </a:ext>
            </a:extLst>
          </p:cNvPr>
          <p:cNvSpPr txBox="1">
            <a:spLocks/>
          </p:cNvSpPr>
          <p:nvPr/>
        </p:nvSpPr>
        <p:spPr>
          <a:xfrm>
            <a:off x="4408805" y="2068599"/>
            <a:ext cx="3561717" cy="113029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chemeClr val="tx1"/>
                </a:solidFill>
              </a:rPr>
              <a:t>Choix sur mesure : </a:t>
            </a:r>
            <a:r>
              <a:rPr lang="fr-FR" sz="1600" dirty="0">
                <a:solidFill>
                  <a:schemeClr val="tx1"/>
                </a:solidFill>
              </a:rPr>
              <a:t>Les candidats bien préparés, ayant une notion claire de leur future profession profitent aux entreprises.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1E37C8ED-4EE9-4C5B-BC4A-0923378F3531}"/>
              </a:ext>
            </a:extLst>
          </p:cNvPr>
          <p:cNvSpPr txBox="1">
            <a:spLocks/>
          </p:cNvSpPr>
          <p:nvPr/>
        </p:nvSpPr>
        <p:spPr>
          <a:xfrm>
            <a:off x="4408805" y="3292475"/>
            <a:ext cx="3561717" cy="111600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chemeClr val="tx1"/>
                </a:solidFill>
              </a:rPr>
              <a:t>Fluctuation plus faible : </a:t>
            </a:r>
            <a:r>
              <a:rPr lang="fr-FR" sz="1600" dirty="0">
                <a:solidFill>
                  <a:schemeClr val="tx1"/>
                </a:solidFill>
              </a:rPr>
              <a:t>des personnes en apprentissage et des employé·e·s bien informé·e·s restent plus longtemps dans l’entreprise.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183E87DC-6FE7-4038-8C99-C7567732AF1C}"/>
              </a:ext>
            </a:extLst>
          </p:cNvPr>
          <p:cNvSpPr txBox="1">
            <a:spLocks/>
          </p:cNvSpPr>
          <p:nvPr/>
        </p:nvSpPr>
        <p:spPr>
          <a:xfrm>
            <a:off x="8157847" y="2068598"/>
            <a:ext cx="3561717" cy="113029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chemeClr val="tx1"/>
                </a:solidFill>
              </a:rPr>
              <a:t>Réduction du chômage des jeunes : </a:t>
            </a:r>
            <a:r>
              <a:rPr lang="fr-FR" sz="1600" dirty="0">
                <a:solidFill>
                  <a:schemeClr val="tx1"/>
                </a:solidFill>
              </a:rPr>
              <a:t>l’orientation professionnelle ciblée facilite la transition vers le marché du travail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C2AE383C-E6AE-475E-8117-54A1924E84A1}"/>
              </a:ext>
            </a:extLst>
          </p:cNvPr>
          <p:cNvSpPr txBox="1">
            <a:spLocks/>
          </p:cNvSpPr>
          <p:nvPr/>
        </p:nvSpPr>
        <p:spPr>
          <a:xfrm>
            <a:off x="8157847" y="3292475"/>
            <a:ext cx="3561717" cy="113029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chemeClr val="tx1"/>
                </a:solidFill>
              </a:rPr>
              <a:t>Réussite économique : </a:t>
            </a:r>
            <a:r>
              <a:rPr lang="fr-FR" sz="1600" dirty="0">
                <a:solidFill>
                  <a:schemeClr val="tx1"/>
                </a:solidFill>
              </a:rPr>
              <a:t>À long terme, des jeunes ayant bénéficié d’une bonne </a:t>
            </a:r>
            <a:r>
              <a:rPr lang="fr-FR" sz="1600" spc="-20" dirty="0">
                <a:solidFill>
                  <a:schemeClr val="tx1"/>
                </a:solidFill>
              </a:rPr>
              <a:t>orientation contribuent à la stabilité </a:t>
            </a:r>
            <a:r>
              <a:rPr lang="fr-FR" sz="1600" spc="-20" dirty="0" err="1">
                <a:solidFill>
                  <a:schemeClr val="tx1"/>
                </a:solidFill>
              </a:rPr>
              <a:t>éco-nomique</a:t>
            </a:r>
            <a:r>
              <a:rPr lang="fr-FR" sz="1600" spc="-20" dirty="0">
                <a:solidFill>
                  <a:schemeClr val="tx1"/>
                </a:solidFill>
              </a:rPr>
              <a:t> et à la capacité d’innovation.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B0BFE7C-64C4-4E12-A158-F254D8F37152}"/>
              </a:ext>
            </a:extLst>
          </p:cNvPr>
          <p:cNvGrpSpPr/>
          <p:nvPr/>
        </p:nvGrpSpPr>
        <p:grpSpPr>
          <a:xfrm>
            <a:off x="7201977" y="880290"/>
            <a:ext cx="1290663" cy="1290663"/>
            <a:chOff x="7163877" y="4084996"/>
            <a:chExt cx="1290663" cy="1290663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7C20787B-DF26-49DF-9F12-E91F489B04EF}"/>
                </a:ext>
              </a:extLst>
            </p:cNvPr>
            <p:cNvSpPr/>
            <p:nvPr/>
          </p:nvSpPr>
          <p:spPr>
            <a:xfrm>
              <a:off x="7163877" y="4084996"/>
              <a:ext cx="1290663" cy="12906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088F758-0511-467E-A4C4-54C04F6C4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88005" y="4138503"/>
              <a:ext cx="1216365" cy="1183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4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build="p" animBg="1"/>
      <p:bldP spid="9" grpId="0" uiExpand="1" build="p" animBg="1"/>
      <p:bldP spid="10" grpId="0" uiExpand="1" build="p" animBg="1"/>
      <p:bldP spid="11" grpId="0" uiExpand="1" build="p" animBg="1"/>
      <p:bldP spid="12" grpId="0" uiExpand="1" build="p" animBg="1"/>
      <p:bldP spid="14" grpId="0" uiExpand="1" build="p" animBg="1"/>
      <p:bldP spid="15" grpId="0" uiExpand="1" build="p" animBg="1"/>
      <p:bldP spid="16" grpId="0" uiExpand="1" build="p" animBg="1"/>
      <p:bldP spid="17" grpId="0" uiExpand="1" build="p" animBg="1"/>
      <p:bldP spid="18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5. Synthèse/principes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547756BC-CFA4-4AF8-928C-6FD35A5DE81A}"/>
              </a:ext>
            </a:extLst>
          </p:cNvPr>
          <p:cNvSpPr txBox="1">
            <a:spLocks/>
          </p:cNvSpPr>
          <p:nvPr/>
        </p:nvSpPr>
        <p:spPr>
          <a:xfrm>
            <a:off x="658813" y="1528259"/>
            <a:ext cx="5437187" cy="135092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576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 defTabSz="357188">
              <a:lnSpc>
                <a:spcPct val="120000"/>
              </a:lnSpc>
              <a:spcBef>
                <a:spcPts val="1000"/>
              </a:spcBef>
            </a:pPr>
            <a:r>
              <a:rPr lang="fr-FR" sz="1600" dirty="0"/>
              <a:t>Orientation professionnelle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0" dirty="0">
                <a:latin typeface="+mn-lt"/>
              </a:rPr>
              <a:t>Élément essentiel du système de formation professionnelle en Allemagne, soutenu</a:t>
            </a:r>
            <a:br>
              <a:rPr lang="fr-FR" b="0" dirty="0">
                <a:latin typeface="+mn-lt"/>
              </a:rPr>
            </a:br>
            <a:r>
              <a:rPr lang="fr-FR" b="0" dirty="0">
                <a:latin typeface="+mn-lt"/>
              </a:rPr>
              <a:t> et financé par tous les acteurs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6505AE7C-E3CB-4B89-A45D-2A28E0F04EE8}"/>
              </a:ext>
            </a:extLst>
          </p:cNvPr>
          <p:cNvSpPr txBox="1">
            <a:spLocks/>
          </p:cNvSpPr>
          <p:nvPr/>
        </p:nvSpPr>
        <p:spPr>
          <a:xfrm>
            <a:off x="6240464" y="1832252"/>
            <a:ext cx="5472112" cy="34616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648000" tIns="72000" rIns="180000" bIns="108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lvl="1" indent="-357188" defTabSz="357188">
              <a:lnSpc>
                <a:spcPct val="120000"/>
              </a:lnSpc>
              <a:spcBef>
                <a:spcPts val="1000"/>
              </a:spcBef>
            </a:pPr>
            <a:r>
              <a:rPr lang="fr-FR" sz="1600" dirty="0"/>
              <a:t>Les principes d’une bonne orientation professionnelle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0" dirty="0">
                <a:latin typeface="+mn-lt"/>
              </a:rPr>
              <a:t>Mise en place de réseaux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0" dirty="0">
                <a:latin typeface="+mn-lt"/>
              </a:rPr>
              <a:t>Coordination et coopération entre tous les acteurs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0" dirty="0">
                <a:latin typeface="+mn-lt"/>
              </a:rPr>
              <a:t>Assurer une orientation en continu (de l’école primaire au diplôme de fin de scolarité et au-delà)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0" dirty="0">
                <a:latin typeface="+mn-lt"/>
              </a:rPr>
              <a:t>Planifier la participation des jeunes, faciliter l’accompagnement individuel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0" dirty="0">
                <a:latin typeface="+mn-lt"/>
              </a:rPr>
              <a:t>Le processus de réflexion des jeunes est essentiel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0" dirty="0">
                <a:latin typeface="+mn-lt"/>
              </a:rPr>
              <a:t>Faire disparaître les stéréotypes de genre 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0" dirty="0">
                <a:latin typeface="+mn-lt"/>
              </a:rPr>
              <a:t>Apprentissage entre pairs</a:t>
            </a:r>
          </a:p>
          <a:p>
            <a:pPr marL="285750" lvl="3" indent="-285750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b="0" dirty="0">
                <a:latin typeface="+mn-lt"/>
              </a:rPr>
              <a:t>Former le personnel enseignant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481DAC2-CDD4-4F55-A3AB-F2DF61E19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64" y="1169782"/>
            <a:ext cx="4175972" cy="452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1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animBg="1"/>
      <p:bldP spid="24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dirty="0"/>
              <a:t>Informations supplémentaires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pic>
        <p:nvPicPr>
          <p:cNvPr id="6" name="Grafik 5">
            <a:hlinkClick r:id="rId2"/>
            <a:extLst>
              <a:ext uri="{FF2B5EF4-FFF2-40B4-BE49-F238E27FC236}">
                <a16:creationId xmlns:a16="http://schemas.microsoft.com/office/drawing/2014/main" id="{2B48B470-04D0-41EB-933E-925D534AB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110" y="1332632"/>
            <a:ext cx="2112965" cy="1082895"/>
          </a:xfrm>
          <a:prstGeom prst="rect">
            <a:avLst/>
          </a:prstGeom>
        </p:spPr>
      </p:pic>
      <p:pic>
        <p:nvPicPr>
          <p:cNvPr id="8" name="Grafik 7">
            <a:hlinkClick r:id="rId4"/>
            <a:extLst>
              <a:ext uri="{FF2B5EF4-FFF2-40B4-BE49-F238E27FC236}">
                <a16:creationId xmlns:a16="http://schemas.microsoft.com/office/drawing/2014/main" id="{F85286C0-ACF0-4222-8FC8-BD1445F16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52" y="3585746"/>
            <a:ext cx="2716985" cy="856760"/>
          </a:xfrm>
          <a:prstGeom prst="rect">
            <a:avLst/>
          </a:prstGeom>
        </p:spPr>
      </p:pic>
      <p:pic>
        <p:nvPicPr>
          <p:cNvPr id="9" name="Grafik 8">
            <a:hlinkClick r:id="rId6"/>
            <a:extLst>
              <a:ext uri="{FF2B5EF4-FFF2-40B4-BE49-F238E27FC236}">
                <a16:creationId xmlns:a16="http://schemas.microsoft.com/office/drawing/2014/main" id="{4B2C8AD7-7CA6-414F-9ED0-FDB649C7CA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52" y="3901650"/>
            <a:ext cx="2722880" cy="363051"/>
          </a:xfrm>
          <a:prstGeom prst="rect">
            <a:avLst/>
          </a:prstGeom>
        </p:spPr>
      </p:pic>
      <p:pic>
        <p:nvPicPr>
          <p:cNvPr id="10" name="Grafik 9">
            <a:hlinkClick r:id="rId8"/>
            <a:extLst>
              <a:ext uri="{FF2B5EF4-FFF2-40B4-BE49-F238E27FC236}">
                <a16:creationId xmlns:a16="http://schemas.microsoft.com/office/drawing/2014/main" id="{4C8E848A-8899-4F6D-8ECC-106E195FE5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59" y="1768969"/>
            <a:ext cx="2418170" cy="464229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B8F9A0AC-BE2C-4C36-B57C-0D947DF3C5AC}"/>
              </a:ext>
            </a:extLst>
          </p:cNvPr>
          <p:cNvSpPr txBox="1">
            <a:spLocks/>
          </p:cNvSpPr>
          <p:nvPr/>
        </p:nvSpPr>
        <p:spPr>
          <a:xfrm>
            <a:off x="658811" y="2528888"/>
            <a:ext cx="3865562" cy="6378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rgbClr val="D6851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berufenavi.de – À la recherche de l’orientation professionnelle ?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96DD13C5-4C4C-4488-B27C-4D58238DC49E}"/>
              </a:ext>
            </a:extLst>
          </p:cNvPr>
          <p:cNvSpPr txBox="1">
            <a:spLocks/>
          </p:cNvSpPr>
          <p:nvPr/>
        </p:nvSpPr>
        <p:spPr>
          <a:xfrm>
            <a:off x="658811" y="4493340"/>
            <a:ext cx="3865562" cy="63784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rgbClr val="D6851B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Passeport pour l’orientation professionnelle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0CAE81B8-FE0D-44CA-A9BA-E2E35F5C44ED}"/>
              </a:ext>
            </a:extLst>
          </p:cNvPr>
          <p:cNvSpPr txBox="1">
            <a:spLocks/>
          </p:cNvSpPr>
          <p:nvPr/>
        </p:nvSpPr>
        <p:spPr>
          <a:xfrm>
            <a:off x="6240463" y="2528888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rgbClr val="D6851B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 pour l’orientation professionnelle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1B2667B3-7C47-4D44-8768-BBFBBA44927D}"/>
              </a:ext>
            </a:extLst>
          </p:cNvPr>
          <p:cNvSpPr txBox="1">
            <a:spLocks/>
          </p:cNvSpPr>
          <p:nvPr/>
        </p:nvSpPr>
        <p:spPr>
          <a:xfrm>
            <a:off x="6240463" y="4616450"/>
            <a:ext cx="3865562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44000" tIns="72000" rIns="144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1600" b="1" dirty="0">
                <a:solidFill>
                  <a:srgbClr val="D6851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zynd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8" grpId="0" uiExpand="1" build="p" animBg="1"/>
      <p:bldP spid="19" grpId="0" uiExpand="1" build="p" animBg="1"/>
      <p:bldP spid="20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1. Les bases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4A5880-57F5-4196-A904-4211D6EF3921}"/>
              </a:ext>
            </a:extLst>
          </p:cNvPr>
          <p:cNvSpPr txBox="1"/>
          <p:nvPr/>
        </p:nvSpPr>
        <p:spPr>
          <a:xfrm>
            <a:off x="658812" y="821046"/>
            <a:ext cx="795813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fr-FR" sz="2000" b="1" dirty="0">
                <a:latin typeface="+mj-lt"/>
              </a:rPr>
              <a:t>Définition et objectifs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D78A01-3585-47CB-BD32-6620E9A06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651" y="1770446"/>
            <a:ext cx="2705924" cy="289952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FCF703A-B39E-4D28-91F8-D25C6A707549}"/>
              </a:ext>
            </a:extLst>
          </p:cNvPr>
          <p:cNvSpPr/>
          <p:nvPr/>
        </p:nvSpPr>
        <p:spPr>
          <a:xfrm>
            <a:off x="571724" y="1436915"/>
            <a:ext cx="7958138" cy="259890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lvl="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prstClr val="black"/>
                </a:solidFill>
              </a:rPr>
              <a:t>L’orientation professionnelle est un processus commençant dès les premières années d’école et se poursuivant jusqu’au début de la formation et à l’entrée dans la vie professionnelle</a:t>
            </a:r>
          </a:p>
          <a:p>
            <a:pPr marL="285750" lvl="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prstClr val="black"/>
                </a:solidFill>
              </a:rPr>
              <a:t>L’objectif de l’orientation professionnelle est de permettre aux jeunes de prendre une décision responsable, réfléchie et non stéréotypée concernant le choix d’un métier</a:t>
            </a:r>
          </a:p>
          <a:p>
            <a:pPr marL="285750" lvl="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prstClr val="black"/>
                </a:solidFill>
              </a:rPr>
              <a:t>Elle se concentre sur un soutien individuel et un accompagnement continu des jeunes</a:t>
            </a:r>
          </a:p>
        </p:txBody>
      </p:sp>
    </p:spTree>
    <p:extLst>
      <p:ext uri="{BB962C8B-B14F-4D97-AF65-F5344CB8AC3E}">
        <p14:creationId xmlns:p14="http://schemas.microsoft.com/office/powerpoint/2010/main" val="4244166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noProof="0" dirty="0"/>
              <a:t>GOVET auprès du BIBB</a:t>
            </a:r>
          </a:p>
        </p:txBody>
      </p:sp>
    </p:spTree>
    <p:extLst>
      <p:ext uri="{BB962C8B-B14F-4D97-AF65-F5344CB8AC3E}">
        <p14:creationId xmlns:p14="http://schemas.microsoft.com/office/powerpoint/2010/main" val="27400749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1. Les bases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A6C4A6A-ED71-43F8-B912-06D75FD6525F}"/>
              </a:ext>
            </a:extLst>
          </p:cNvPr>
          <p:cNvSpPr txBox="1"/>
          <p:nvPr/>
        </p:nvSpPr>
        <p:spPr>
          <a:xfrm>
            <a:off x="658811" y="1479913"/>
            <a:ext cx="9074152" cy="43858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De nombreux acteurs du domaine de l’éducation et du marché du travail participent à l’orientation professionnelle :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Les écoles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Les Länder, les arrondissements et les communes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L’Agence pour l’emploi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Les ministères fédéraux (notamment le ministère de l’Éducation, BMBF et le ministère du Travail, BMAS)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L’Institut fédéral pour la formation et l’enseignement professionnelle (BIBB)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Les chambres, les partenaires sociaux, les entreprises, les prestataires privés</a:t>
            </a:r>
          </a:p>
          <a:p>
            <a:pPr marL="612000" lvl="1" indent="-285750">
              <a:lnSpc>
                <a:spcPts val="2400"/>
              </a:lnSpc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…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Coordination : bureaux de coordination des Länder, réseaux, nombreuses initiatives et activités communes, du niveau local au niveau fédéral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Les acteurs</a:t>
            </a:r>
          </a:p>
        </p:txBody>
      </p:sp>
    </p:spTree>
    <p:extLst>
      <p:ext uri="{BB962C8B-B14F-4D97-AF65-F5344CB8AC3E}">
        <p14:creationId xmlns:p14="http://schemas.microsoft.com/office/powerpoint/2010/main" val="3811812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>
            <a:extLst>
              <a:ext uri="{FF2B5EF4-FFF2-40B4-BE49-F238E27FC236}">
                <a16:creationId xmlns:a16="http://schemas.microsoft.com/office/drawing/2014/main" id="{22F01331-967F-4A68-ADCF-BD7D5C3D2D81}"/>
              </a:ext>
            </a:extLst>
          </p:cNvPr>
          <p:cNvSpPr txBox="1">
            <a:spLocks/>
          </p:cNvSpPr>
          <p:nvPr/>
        </p:nvSpPr>
        <p:spPr>
          <a:xfrm>
            <a:off x="658809" y="2840630"/>
            <a:ext cx="5437189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tx1"/>
                </a:solidFill>
              </a:rPr>
              <a:t>Processus d’orientation et de </a:t>
            </a:r>
            <a:br>
              <a:rPr lang="fr-FR" sz="1800" dirty="0">
                <a:solidFill>
                  <a:schemeClr val="tx1"/>
                </a:solidFill>
              </a:rPr>
            </a:br>
            <a:r>
              <a:rPr lang="fr-FR" sz="1800" dirty="0">
                <a:solidFill>
                  <a:schemeClr val="tx1"/>
                </a:solidFill>
              </a:rPr>
              <a:t>conseil tout au long de la vie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80689112-EEE6-413D-823D-1AC76A4EFB29}"/>
              </a:ext>
            </a:extLst>
          </p:cNvPr>
          <p:cNvSpPr txBox="1">
            <a:spLocks/>
          </p:cNvSpPr>
          <p:nvPr/>
        </p:nvSpPr>
        <p:spPr>
          <a:xfrm>
            <a:off x="658810" y="1847230"/>
            <a:ext cx="5437189" cy="69940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tx1"/>
                </a:solidFill>
              </a:rPr>
              <a:t>Concentrer la recommandation sur </a:t>
            </a:r>
            <a:br>
              <a:rPr lang="fr-FR" sz="1800" dirty="0">
                <a:solidFill>
                  <a:schemeClr val="tx1"/>
                </a:solidFill>
              </a:rPr>
            </a:br>
            <a:r>
              <a:rPr lang="fr-FR" sz="1800" dirty="0">
                <a:solidFill>
                  <a:schemeClr val="tx1"/>
                </a:solidFill>
              </a:rPr>
              <a:t>les jeunes de moins de 25 ans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2CC88162-B5A0-4A03-BD76-DE5B81D714FB}"/>
              </a:ext>
            </a:extLst>
          </p:cNvPr>
          <p:cNvSpPr txBox="1">
            <a:spLocks/>
          </p:cNvSpPr>
          <p:nvPr/>
        </p:nvSpPr>
        <p:spPr>
          <a:xfrm>
            <a:off x="658811" y="4111030"/>
            <a:ext cx="5437189" cy="97640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tx1"/>
                </a:solidFill>
              </a:rPr>
              <a:t>Coopération requise de tous les</a:t>
            </a:r>
            <a:br>
              <a:rPr lang="fr-FR" sz="1800" dirty="0">
                <a:solidFill>
                  <a:schemeClr val="tx1"/>
                </a:solidFill>
              </a:rPr>
            </a:br>
            <a:r>
              <a:rPr lang="fr-FR" sz="1800" dirty="0">
                <a:solidFill>
                  <a:schemeClr val="tx1"/>
                </a:solidFill>
              </a:rPr>
              <a:t>acteurs, mise en réseau aux niveaux régional </a:t>
            </a:r>
            <a:br>
              <a:rPr lang="fr-FR" sz="1800" dirty="0">
                <a:solidFill>
                  <a:schemeClr val="tx1"/>
                </a:solidFill>
              </a:rPr>
            </a:br>
            <a:r>
              <a:rPr lang="fr-FR" sz="1800" dirty="0">
                <a:solidFill>
                  <a:schemeClr val="tx1"/>
                </a:solidFill>
              </a:rPr>
              <a:t>et interrégional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6E01BD49-F859-41C0-9149-55730FEEB55C}"/>
              </a:ext>
            </a:extLst>
          </p:cNvPr>
          <p:cNvSpPr txBox="1">
            <a:spLocks/>
          </p:cNvSpPr>
          <p:nvPr/>
        </p:nvSpPr>
        <p:spPr>
          <a:xfrm>
            <a:off x="6240464" y="1834095"/>
            <a:ext cx="5472112" cy="198244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1800" dirty="0">
                <a:solidFill>
                  <a:schemeClr val="tx1"/>
                </a:solidFill>
              </a:rPr>
              <a:t>Assurer et développer l’offre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</a:rPr>
              <a:t>Mettre à disposition les ressources</a:t>
            </a:r>
          </a:p>
          <a:p>
            <a:pPr marL="285750" indent="-285750" defTabSz="91440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800" dirty="0">
                <a:solidFill>
                  <a:schemeClr val="tx1"/>
                </a:solidFill>
              </a:rPr>
              <a:t>Qualifier le personnel enseignant et les conseillers et </a:t>
            </a:r>
            <a:r>
              <a:rPr lang="fr-FR" sz="1800" spc="-20" dirty="0">
                <a:solidFill>
                  <a:schemeClr val="tx1"/>
                </a:solidFill>
              </a:rPr>
              <a:t>conseillères, définir des normes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27B1C7A9-FE5A-4E76-BAF2-DFD85821A68C}"/>
              </a:ext>
            </a:extLst>
          </p:cNvPr>
          <p:cNvSpPr txBox="1">
            <a:spLocks/>
          </p:cNvSpPr>
          <p:nvPr/>
        </p:nvSpPr>
        <p:spPr>
          <a:xfrm>
            <a:off x="6240464" y="4024293"/>
            <a:ext cx="5472112" cy="42240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tx1"/>
                </a:solidFill>
              </a:rPr>
              <a:t>Garantir la qualité des offres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21FB5B9-44C0-43CB-82CC-228EA5D2B210}"/>
              </a:ext>
            </a:extLst>
          </p:cNvPr>
          <p:cNvSpPr txBox="1">
            <a:spLocks/>
          </p:cNvSpPr>
          <p:nvPr/>
        </p:nvSpPr>
        <p:spPr>
          <a:xfrm>
            <a:off x="6240464" y="4665028"/>
            <a:ext cx="5472112" cy="42240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2160000" tIns="72000" rIns="108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fr-FR" sz="1800" dirty="0">
                <a:solidFill>
                  <a:schemeClr val="tx1"/>
                </a:solidFill>
              </a:rPr>
              <a:t>Impliquer les familles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7D5A58F-ADF0-4418-AD01-B3EAE7C8835C}"/>
              </a:ext>
            </a:extLst>
          </p:cNvPr>
          <p:cNvSpPr/>
          <p:nvPr/>
        </p:nvSpPr>
        <p:spPr>
          <a:xfrm>
            <a:off x="3936000" y="1377857"/>
            <a:ext cx="4320000" cy="432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1. Les bases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A5076933-D04D-464D-8B89-36ED2C7E88CB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Recommandation de la Commission centrale du BIBB sur l’orientation professionnelle (2005)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A2120A6-4A9B-40B1-B250-DB7F00830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4044" y="2048105"/>
            <a:ext cx="3583913" cy="298767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A48DEBC-6685-4741-A7AD-0AD88C773FC8}"/>
              </a:ext>
            </a:extLst>
          </p:cNvPr>
          <p:cNvSpPr/>
          <p:nvPr/>
        </p:nvSpPr>
        <p:spPr>
          <a:xfrm>
            <a:off x="5726324" y="3066294"/>
            <a:ext cx="815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Comité central</a:t>
            </a:r>
          </a:p>
        </p:txBody>
      </p:sp>
    </p:spTree>
    <p:extLst>
      <p:ext uri="{BB962C8B-B14F-4D97-AF65-F5344CB8AC3E}">
        <p14:creationId xmlns:p14="http://schemas.microsoft.com/office/powerpoint/2010/main" val="3669083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uiExpand="1" build="p" animBg="1"/>
      <p:bldP spid="9" grpId="0" uiExpand="1" build="p" animBg="1"/>
      <p:bldP spid="11" grpId="0" uiExpand="1" build="p" animBg="1"/>
      <p:bldP spid="12" grpId="0" uiExpand="1" build="p" animBg="1"/>
      <p:bldP spid="13" grpId="0" uiExpand="1" build="p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FDA7F3-0214-49E0-A90A-BE4FF5C2606C}"/>
              </a:ext>
            </a:extLst>
          </p:cNvPr>
          <p:cNvSpPr txBox="1"/>
          <p:nvPr/>
        </p:nvSpPr>
        <p:spPr>
          <a:xfrm>
            <a:off x="658811" y="1479913"/>
            <a:ext cx="7689201" cy="261610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Responsabilité des Länder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b="1" dirty="0"/>
              <a:t>Fondement : </a:t>
            </a:r>
            <a:r>
              <a:rPr lang="fr-FR" sz="2000" dirty="0"/>
              <a:t>Recommandation sur l’orientation professionnelle dans les écoles par la Conférence permanente des ministres de l’Éducation et des Affaires culturelles des Länder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Concepts et règlements spécifiques aux différents Länder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Recours à de nombreux instruments, en partie en coopération avec d’autres acteurs tels que le BMBF/le BIBB, les entreprises, les chambres ou l’Agence pour l’emploi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E333CE-E3F7-4F9D-9682-875D8C5C9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8086" y="1369392"/>
            <a:ext cx="2163250" cy="2840879"/>
          </a:xfrm>
          <a:prstGeom prst="rect">
            <a:avLst/>
          </a:prstGeom>
        </p:spPr>
      </p:pic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A5C3A471-80DE-41A3-9419-5052ED419F3F}"/>
              </a:ext>
            </a:extLst>
          </p:cNvPr>
          <p:cNvSpPr/>
          <p:nvPr/>
        </p:nvSpPr>
        <p:spPr>
          <a:xfrm>
            <a:off x="8722109" y="2133600"/>
            <a:ext cx="1873405" cy="9441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8AEC8E-E16C-4C1B-A7AE-0176D470D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967" y="2295525"/>
            <a:ext cx="14985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55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FDA7F3-0214-49E0-A90A-BE4FF5C2606C}"/>
              </a:ext>
            </a:extLst>
          </p:cNvPr>
          <p:cNvSpPr txBox="1"/>
          <p:nvPr/>
        </p:nvSpPr>
        <p:spPr>
          <a:xfrm>
            <a:off x="658811" y="1479913"/>
            <a:ext cx="8779103" cy="40010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Dés l’âge de 13 à 14 ans, dans certains Länder dès l’âge de 11 à 12 ans ou avant 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b="1" dirty="0"/>
              <a:t>Mesures :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Passeport pour l’orientation professionnelle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Cours d’orientation professionnelle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Journées d’orientation dans les entreprises et stages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Offres de l’Agence pour l’emploi, entre autres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Programme d’orientation professionnelle du BMBF (BOP)</a:t>
            </a:r>
          </a:p>
          <a:p>
            <a:pPr marL="612000" lvl="1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2000" dirty="0"/>
              <a:t>…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CD8CDDE-1283-46D9-99E8-FAA95C381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952" y="1161008"/>
            <a:ext cx="398592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14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FDA7F3-0214-49E0-A90A-BE4FF5C2606C}"/>
              </a:ext>
            </a:extLst>
          </p:cNvPr>
          <p:cNvSpPr txBox="1"/>
          <p:nvPr/>
        </p:nvSpPr>
        <p:spPr>
          <a:xfrm>
            <a:off x="658812" y="3935732"/>
            <a:ext cx="10273647" cy="10611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Projet commun du ministère fédéral de l’Éducation et de la Recherche (BMBF) et des Länder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Le bureau du BIBB Passeport/Appli pour l’orientation professionnelle supervise et coordonne le passeport pour l’orientation professionnelle, le développement du contenu technique et les activités de relations publiques entre les Länder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D28932C-B402-495D-A7EA-9B24D0184BA6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Passeport et appli pour l’orientation professionnelle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42CEFDD-7505-4F01-95C8-C82F5C3B0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94" y="1538326"/>
            <a:ext cx="3265962" cy="4354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0608E8A-43BC-4755-9E51-337D93A5DF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17" y="1487613"/>
            <a:ext cx="2606084" cy="500303"/>
          </a:xfrm>
          <a:prstGeom prst="rect">
            <a:avLst/>
          </a:prstGeom>
        </p:spPr>
      </p:pic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A744D2A1-E797-454B-AB53-FF8C35AD48BD}"/>
              </a:ext>
            </a:extLst>
          </p:cNvPr>
          <p:cNvSpPr txBox="1">
            <a:spLocks/>
          </p:cNvSpPr>
          <p:nvPr/>
        </p:nvSpPr>
        <p:spPr>
          <a:xfrm>
            <a:off x="658813" y="2130336"/>
            <a:ext cx="5292725" cy="1190714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80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Le principal instrument pour l’orientation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professionnelle dans l’enseignement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scolaire depuis plus de 20 ans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CE69CE1C-CFF4-44D0-87A5-8821F5802C8F}"/>
              </a:ext>
            </a:extLst>
          </p:cNvPr>
          <p:cNvSpPr txBox="1">
            <a:spLocks/>
          </p:cNvSpPr>
          <p:nvPr/>
        </p:nvSpPr>
        <p:spPr>
          <a:xfrm>
            <a:off x="6240463" y="2130335"/>
            <a:ext cx="5472112" cy="1190715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180000" tIns="72000" rIns="180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dirty="0">
                <a:solidFill>
                  <a:schemeClr val="tx1"/>
                </a:solidFill>
              </a:rPr>
              <a:t>Développé dans le cadre de la numérisation dans les écoles, utilisé 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dans certains Länder depuis 2022 </a:t>
            </a:r>
          </a:p>
        </p:txBody>
      </p:sp>
    </p:spTree>
    <p:extLst>
      <p:ext uri="{BB962C8B-B14F-4D97-AF65-F5344CB8AC3E}">
        <p14:creationId xmlns:p14="http://schemas.microsoft.com/office/powerpoint/2010/main" val="1190708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11" grpId="0" uiExpand="1" build="p" animBg="1"/>
      <p:bldP spid="12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369332"/>
          </a:xfrm>
        </p:spPr>
        <p:txBody>
          <a:bodyPr>
            <a:spAutoFit/>
          </a:bodyPr>
          <a:lstStyle/>
          <a:p>
            <a:r>
              <a:rPr lang="fr-FR" dirty="0"/>
              <a:t>2. L’orientation professionnelle dans les écoles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2FDA7F3-0214-49E0-A90A-BE4FF5C2606C}"/>
              </a:ext>
            </a:extLst>
          </p:cNvPr>
          <p:cNvSpPr txBox="1"/>
          <p:nvPr/>
        </p:nvSpPr>
        <p:spPr>
          <a:xfrm>
            <a:off x="658813" y="2133600"/>
            <a:ext cx="10473014" cy="333424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</a:pPr>
            <a:r>
              <a:rPr lang="fr-FR" b="1" dirty="0"/>
              <a:t>Contenus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Documentation et réflexion sur le processus d’orientation professionnelle, par exemple relatives aux stages et aux entretiens de conseil. 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Tâches en différents formats dans le domaine de l’orientation professionnelle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Chemin vers l’orientation professionnelle : Analyse des intérêts et des compétences, évaluation des stages et des expériences, documentation du processus de candidature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Collecte d’informations, de matériel et de documents permettant d’aider les élèves à choisir une profession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dirty="0"/>
              <a:t>Aides pour planifier l’avenir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D28932C-B402-495D-A7EA-9B24D0184BA6}"/>
              </a:ext>
            </a:extLst>
          </p:cNvPr>
          <p:cNvSpPr>
            <a:spLocks noGrp="1"/>
          </p:cNvSpPr>
          <p:nvPr/>
        </p:nvSpPr>
        <p:spPr>
          <a:xfrm>
            <a:off x="658813" y="822743"/>
            <a:ext cx="11053762" cy="435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Passeport et appli pour l’orientation professionnelle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B34E4AC-D473-41BA-9B16-D00425289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94" y="1538326"/>
            <a:ext cx="3265962" cy="43546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2A46014-C969-4AF6-B54C-9710E03DD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17" y="1487613"/>
            <a:ext cx="2606084" cy="50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355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2941</Words>
  <Application>Microsoft Office PowerPoint</Application>
  <PresentationFormat>Breitbild</PresentationFormat>
  <Paragraphs>322</Paragraphs>
  <Slides>30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Wingdings 3</vt:lpstr>
      <vt:lpstr>Arial</vt:lpstr>
      <vt:lpstr>Calibri</vt:lpstr>
      <vt:lpstr>Office</vt:lpstr>
      <vt:lpstr>1_Office</vt:lpstr>
      <vt:lpstr> </vt:lpstr>
      <vt:lpstr>Contenu</vt:lpstr>
      <vt:lpstr>1. Les bases</vt:lpstr>
      <vt:lpstr>1. Les bases</vt:lpstr>
      <vt:lpstr>1. Les bases</vt:lpstr>
      <vt:lpstr>2. L’orientation professionnelle dans les écoles</vt:lpstr>
      <vt:lpstr>2. L’orientation professionnelle dans les écoles</vt:lpstr>
      <vt:lpstr>2. L’orientation professionnelle dans les écoles</vt:lpstr>
      <vt:lpstr>2. L’orientation professionnelle dans les écoles</vt:lpstr>
      <vt:lpstr>2. L’orientation professionnelle dans les écoles</vt:lpstr>
      <vt:lpstr>2. L’orientation professionnelle dans les écoles</vt:lpstr>
      <vt:lpstr>2. L’orientation professionnelle dans les écoles</vt:lpstr>
      <vt:lpstr>2. L’orientation professionnelle dans les écoles</vt:lpstr>
      <vt:lpstr>2. L’orientation professionnelle dans les écoles</vt:lpstr>
      <vt:lpstr>2. L’orientation professionnelle dans les écoles</vt:lpstr>
      <vt:lpstr>2. L’orientation professionnelle dans les écoles</vt:lpstr>
      <vt:lpstr>3. Autres acteurs et autres programmes</vt:lpstr>
      <vt:lpstr>3. Autres acteurs et autres programmes</vt:lpstr>
      <vt:lpstr>3. Autres acteurs et autres programmes</vt:lpstr>
      <vt:lpstr>3. Autres acteurs et autres programmes</vt:lpstr>
      <vt:lpstr>3. Autres acteurs et autres programmes</vt:lpstr>
      <vt:lpstr>3. Autres acteurs et autres programmes</vt:lpstr>
      <vt:lpstr>3. Autres acteurs et autres programmes</vt:lpstr>
      <vt:lpstr>3. Autres acteurs et autres programmes</vt:lpstr>
      <vt:lpstr>3. Autres acteurs et autres programmes</vt:lpstr>
      <vt:lpstr>3. Autres acteurs et autres programmes</vt:lpstr>
      <vt:lpstr>4. Les avantages de l’orientation professionnelle</vt:lpstr>
      <vt:lpstr>5. Synthèse/principes</vt:lpstr>
      <vt:lpstr>Informations supplémentaires</vt:lpstr>
      <vt:lpstr>GOVET auprès du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416</cp:revision>
  <dcterms:created xsi:type="dcterms:W3CDTF">2020-12-18T10:19:10Z</dcterms:created>
  <dcterms:modified xsi:type="dcterms:W3CDTF">2025-04-24T10:45:24Z</dcterms:modified>
</cp:coreProperties>
</file>