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Wingdings 3" panose="05040102010807070707" pitchFamily="18" charset="2"/>
      <p:regular r:id="rId39"/>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53">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092">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3"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29" autoAdjust="0"/>
  </p:normalViewPr>
  <p:slideViewPr>
    <p:cSldViewPr snapToGrid="0" showGuides="1">
      <p:cViewPr varScale="1">
        <p:scale>
          <a:sx n="98" d="100"/>
          <a:sy n="98" d="100"/>
        </p:scale>
        <p:origin x="1038" y="84"/>
      </p:cViewPr>
      <p:guideLst>
        <p:guide orient="horz" pos="2976"/>
        <p:guide pos="3931"/>
        <p:guide orient="horz" pos="2908"/>
        <p:guide orient="horz" pos="3543"/>
        <p:guide orient="horz" pos="3385"/>
        <p:guide pos="7287"/>
        <p:guide pos="6153"/>
        <p:guide orient="horz" pos="1139"/>
        <p:guide orient="horz" pos="1298"/>
        <p:guide pos="1277"/>
        <p:guide orient="horz" pos="2092"/>
        <p:guide orient="horz" pos="981"/>
        <p:guide pos="5360"/>
        <p:guide orient="horz" pos="3680"/>
        <p:guide pos="20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06.05.2025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spcBef>
                <a:spcPts val="600"/>
              </a:spcBef>
              <a:spcAft>
                <a:spcPts val="600"/>
              </a:spcAft>
              <a:buFont typeface="Arial" panose="020B0604020202020204" pitchFamily="34" charset="0"/>
              <a:buChar char="•"/>
              <a:defRPr/>
            </a:pPr>
            <a:r>
              <a:rPr lang="en-US" dirty="0"/>
              <a:t>Number of trainees in one of the 327 occupations </a:t>
            </a:r>
            <a:r>
              <a:rPr lang="en-US" dirty="0" err="1"/>
              <a:t>recognised</a:t>
            </a:r>
            <a:r>
              <a:rPr lang="en-US" dirty="0"/>
              <a:t> under the </a:t>
            </a:r>
            <a:r>
              <a:rPr lang="en-US" dirty="0" err="1"/>
              <a:t>BBiG</a:t>
            </a:r>
            <a:r>
              <a:rPr lang="en-US" dirty="0"/>
              <a:t>/</a:t>
            </a:r>
            <a:r>
              <a:rPr lang="en-US" dirty="0" err="1"/>
              <a:t>HwO</a:t>
            </a:r>
            <a:r>
              <a:rPr lang="en-US" dirty="0"/>
              <a:t> (2021: 1.26 million; 2019: 1.33 million), plus trainees in the school-based vocational training system and under state regulations (just under 220,000 people started in 2023).</a:t>
            </a:r>
          </a:p>
          <a:p>
            <a:pPr marL="171450" indent="-171450">
              <a:spcBef>
                <a:spcPts val="600"/>
              </a:spcBef>
              <a:spcAft>
                <a:spcPts val="600"/>
              </a:spcAft>
              <a:buFont typeface="Arial" panose="020B0604020202020204" pitchFamily="34" charset="0"/>
              <a:buChar char="•"/>
              <a:defRPr/>
            </a:pPr>
            <a:r>
              <a:rPr lang="en-US" dirty="0"/>
              <a:t>The number of new training contracts was 475,100 in 2022, 473,064 in 2021 and 525,039 in 2019 before the coronavirus pandemic.</a:t>
            </a:r>
          </a:p>
          <a:p>
            <a:pPr marL="171450" indent="-171450">
              <a:spcBef>
                <a:spcPts val="600"/>
              </a:spcBef>
              <a:spcAft>
                <a:spcPts val="600"/>
              </a:spcAft>
              <a:buFont typeface="Arial" panose="020B0604020202020204" pitchFamily="34" charset="0"/>
              <a:buChar char="•"/>
              <a:defRPr/>
            </a:pPr>
            <a:r>
              <a:rPr lang="en-US" dirty="0"/>
              <a:t>A total of 124 training occupations have been </a:t>
            </a:r>
            <a:r>
              <a:rPr lang="en-US" dirty="0" err="1"/>
              <a:t>reorganised</a:t>
            </a:r>
            <a:r>
              <a:rPr lang="en-US" dirty="0"/>
              <a:t> since 2013. These included 118 </a:t>
            </a:r>
            <a:r>
              <a:rPr lang="en-US" dirty="0" err="1"/>
              <a:t>modernised</a:t>
            </a:r>
            <a:r>
              <a:rPr lang="en-US" dirty="0"/>
              <a:t> and six new training occupations.</a:t>
            </a:r>
          </a:p>
          <a:p>
            <a:pPr marL="171450" indent="-171450">
              <a:spcBef>
                <a:spcPts val="600"/>
              </a:spcBef>
              <a:spcAft>
                <a:spcPts val="600"/>
              </a:spcAft>
              <a:buFont typeface="Arial" panose="020B0604020202020204" pitchFamily="34" charset="0"/>
              <a:buChar char="•"/>
              <a:defRPr/>
            </a:pPr>
            <a:r>
              <a:rPr lang="en-US" dirty="0"/>
              <a:t>The supply-demand ratio (SDR, here in its expanded definition) was 101.8 in 2023, thus exceeding 100 for the second year in a row (2022: 101.6; 2021: 99.1; 2020 and 2019: 96.6 each). The SDR indicates how many training places are available per 100 applicants. This means that there are more training places than potential trainees.</a:t>
            </a:r>
          </a:p>
          <a:p>
            <a:pPr marL="171450" indent="-171450">
              <a:spcBef>
                <a:spcPts val="600"/>
              </a:spcBef>
              <a:spcAft>
                <a:spcPts val="600"/>
              </a:spcAft>
              <a:buFont typeface="Arial" panose="020B0604020202020204" pitchFamily="34" charset="0"/>
              <a:buChar char="•"/>
              <a:defRPr/>
            </a:pPr>
            <a:r>
              <a:rPr lang="en-US" dirty="0"/>
              <a:t>The number of unfilled vocational training places rose again in 2023, by 4,600 (+6.6%) to 73,400.</a:t>
            </a:r>
          </a:p>
          <a:p>
            <a:pPr marL="171450" indent="-171450">
              <a:spcBef>
                <a:spcPts val="600"/>
              </a:spcBef>
              <a:spcAft>
                <a:spcPts val="600"/>
              </a:spcAft>
              <a:buFont typeface="Arial" panose="020B0604020202020204" pitchFamily="34" charset="0"/>
              <a:buChar char="•"/>
              <a:defRPr/>
            </a:pPr>
            <a:r>
              <a:rPr lang="en-US" dirty="0"/>
              <a:t>The proportion of final examinations passed by all examination participants was 90.9% (2022: 91.5%; 2020: 92.3%; 2019: 92.8%).</a:t>
            </a:r>
          </a:p>
          <a:p>
            <a:pPr marL="171450" indent="-171450">
              <a:spcBef>
                <a:spcPts val="600"/>
              </a:spcBef>
              <a:spcAft>
                <a:spcPts val="600"/>
              </a:spcAft>
              <a:buFont typeface="Arial" panose="020B0604020202020204" pitchFamily="34" charset="0"/>
              <a:buChar char="•"/>
              <a:defRPr/>
            </a:pPr>
            <a:r>
              <a:rPr lang="en-US" dirty="0"/>
              <a:t>The entry rate of young people interested in training (EQI) was also higher at 68.9 (2022: 68.0; 2021: 66.9; 2020: 64.5; 2019: 66.7). This means that the market situation for young people has improved (more details on the indicator below in the presentation).</a:t>
            </a:r>
            <a:endParaRPr lang="de-DE"/>
          </a:p>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 Id="rId4" Type="http://schemas.openxmlformats.org/officeDocument/2006/relationships/image" Target="../media/image2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mailto:govet@bibb.de" TargetMode="Externa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hyperlink" Target="http://www.govet.international/" TargetMode="External"/><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hyperlink" Target="http://www.govet.international/" TargetMode="External"/><Relationship Id="rId7" Type="http://schemas.openxmlformats.org/officeDocument/2006/relationships/image" Target="../media/image22.png"/><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Startfolie">
    <p:bg>
      <p:bgPr>
        <a:solidFill>
          <a:schemeClr val="accent1"/>
        </a:solidFill>
        <a:effectLst/>
      </p:bgPr>
    </p:bg>
    <p:spTree>
      <p:nvGrpSpPr>
        <p:cNvPr id="1" name=""/>
        <p:cNvGrpSpPr/>
        <p:nvPr/>
      </p:nvGrpSpPr>
      <p:grpSpPr bwMode="auto">
        <a:xfrm>
          <a:off x="0" y="0"/>
          <a:ext cx="0" cy="0"/>
          <a:chOff x="0" y="0"/>
          <a:chExt cx="0" cy="0"/>
        </a:xfrm>
      </p:grpSpPr>
      <p:sp>
        <p:nvSpPr>
          <p:cNvPr id="8" name="Rechteck 7"/>
          <p:cNvSpPr/>
          <p:nvPr userDrawn="1"/>
        </p:nvSpPr>
        <p:spPr bwMode="auto">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2" name="Grafik 11"/>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5"/>
          <a:stretch/>
        </p:blipFill>
        <p:spPr bwMode="auto">
          <a:xfrm>
            <a:off x="658813" y="5371775"/>
            <a:ext cx="1117022" cy="12007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chlussfolie">
    <p:spTree>
      <p:nvGrpSpPr>
        <p:cNvPr id="1" name=""/>
        <p:cNvGrpSpPr/>
        <p:nvPr/>
      </p:nvGrpSpPr>
      <p:grpSpPr bwMode="auto">
        <a:xfrm>
          <a:off x="0" y="0"/>
          <a:ext cx="0" cy="0"/>
          <a:chOff x="0" y="0"/>
          <a:chExt cx="0" cy="0"/>
        </a:xfrm>
      </p:grpSpPr>
      <p:sp>
        <p:nvSpPr>
          <p:cNvPr id="4" name="Rechteck 3"/>
          <p:cNvSpPr/>
          <p:nvPr userDrawn="1"/>
        </p:nvSpPr>
        <p:spPr bwMode="auto">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ctrTitle"/>
          </p:nvPr>
        </p:nvSpPr>
        <p:spPr bwMode="auto">
          <a:xfrm>
            <a:off x="658813" y="1963555"/>
            <a:ext cx="11053762" cy="3137834"/>
          </a:xfrm>
        </p:spPr>
        <p:txBody>
          <a:bodyPr anchor="ctr">
            <a:normAutofit/>
          </a:bodyPr>
          <a:lstStyle>
            <a:lvl1pPr algn="ctr">
              <a:lnSpc>
                <a:spcPct val="100000"/>
              </a:lnSpc>
              <a:defRPr sz="2400">
                <a:solidFill>
                  <a:schemeClr val="bg1"/>
                </a:solidFill>
              </a:defRPr>
            </a:lvl1pPr>
          </a:lstStyle>
          <a:p>
            <a:pPr>
              <a:defRPr/>
            </a:pPr>
            <a:r>
              <a:rPr lang="de-DE"/>
              <a:t>Mastertitelformat bearbeiten</a:t>
            </a:r>
            <a:endParaRPr/>
          </a:p>
        </p:txBody>
      </p:sp>
      <p:pic>
        <p:nvPicPr>
          <p:cNvPr id="11" name="Grafik 10"/>
          <p:cNvPicPr>
            <a:picLocks noChangeAspect="1"/>
          </p:cNvPicPr>
          <p:nvPr userDrawn="1"/>
        </p:nvPicPr>
        <p:blipFill>
          <a:blip r:embed="rId2"/>
          <a:stretch/>
        </p:blipFill>
        <p:spPr bwMode="auto">
          <a:xfrm>
            <a:off x="3365617" y="296863"/>
            <a:ext cx="6346295" cy="1337738"/>
          </a:xfrm>
          <a:prstGeom prst="rect">
            <a:avLst/>
          </a:prstGeom>
        </p:spPr>
      </p:pic>
      <p:pic>
        <p:nvPicPr>
          <p:cNvPr id="12" name="Grafik 11"/>
          <p:cNvPicPr>
            <a:picLocks noChangeAspect="1"/>
          </p:cNvPicPr>
          <p:nvPr userDrawn="1"/>
        </p:nvPicPr>
        <p:blipFill>
          <a:blip r:embed="rId3"/>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4"/>
          <a:stretch/>
        </p:blipFill>
        <p:spPr bwMode="auto">
          <a:xfrm>
            <a:off x="658813" y="5371775"/>
            <a:ext cx="1117022" cy="120079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264386" y="5506915"/>
            <a:ext cx="1750394" cy="1351087"/>
          </a:xfrm>
          <a:prstGeom prst="rect">
            <a:avLst/>
          </a:prstGeom>
          <a:noFill/>
        </p:spPr>
      </p:pic>
      <p:pic>
        <p:nvPicPr>
          <p:cNvPr id="8" name="Grafik 7"/>
          <p:cNvPicPr>
            <a:picLocks noChangeAspect="1"/>
          </p:cNvPicPr>
          <p:nvPr userDrawn="1"/>
        </p:nvPicPr>
        <p:blipFill>
          <a:blip r:embed="rId3"/>
          <a:srcRect l="168" t="10576" b="13391"/>
          <a:stretch/>
        </p:blipFill>
        <p:spPr bwMode="auto">
          <a:xfrm>
            <a:off x="-17092" y="801842"/>
            <a:ext cx="12226183" cy="4828374"/>
          </a:xfrm>
          <a:prstGeom prst="rect">
            <a:avLst/>
          </a:prstGeom>
        </p:spPr>
      </p:pic>
      <p:sp>
        <p:nvSpPr>
          <p:cNvPr id="3" name="Untertitel 2"/>
          <p:cNvSpPr>
            <a:spLocks noGrp="1"/>
          </p:cNvSpPr>
          <p:nvPr>
            <p:ph type="subTitle" idx="1"/>
          </p:nvPr>
        </p:nvSpPr>
        <p:spPr bwMode="auto">
          <a:xfrm>
            <a:off x="378863"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45841" y="5790398"/>
            <a:ext cx="1974230" cy="658078"/>
          </a:xfrm>
          <a:prstGeom prst="rect">
            <a:avLst/>
          </a:prstGeom>
        </p:spPr>
      </p:pic>
      <p:sp>
        <p:nvSpPr>
          <p:cNvPr id="11"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8"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9" name="Textfeld 8"/>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1" name="Grafik 10"/>
          <p:cNvPicPr>
            <a:picLocks noChangeAspect="1"/>
          </p:cNvPicPr>
          <p:nvPr userDrawn="1"/>
        </p:nvPicPr>
        <p:blipFill>
          <a:blip r:embed="rId3"/>
          <a:stretch/>
        </p:blipFill>
        <p:spPr bwMode="auto">
          <a:xfrm>
            <a:off x="376726" y="5676892"/>
            <a:ext cx="2107670" cy="1152000"/>
          </a:xfrm>
          <a:prstGeom prst="rect">
            <a:avLst/>
          </a:prstGeom>
        </p:spPr>
      </p:pic>
      <p:pic>
        <p:nvPicPr>
          <p:cNvPr id="10" name="Grafik 9"/>
          <p:cNvPicPr>
            <a:picLocks noChangeAspect="1"/>
          </p:cNvPicPr>
          <p:nvPr userDrawn="1"/>
        </p:nvPicPr>
        <p:blipFill>
          <a:blip r:embed="rId4"/>
          <a:stretch/>
        </p:blipFill>
        <p:spPr bwMode="auto">
          <a:xfrm>
            <a:off x="9606349" y="5769210"/>
            <a:ext cx="2318510" cy="720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1_Titelfolie BMBF DE">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05839"/>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6" name="Grafik 5"/>
          <p:cNvPicPr>
            <a:picLocks noChangeAspect="1"/>
          </p:cNvPicPr>
          <p:nvPr userDrawn="1"/>
        </p:nvPicPr>
        <p:blipFill>
          <a:blip r:embed="rId3"/>
          <a:stretch/>
        </p:blipFill>
        <p:spPr bwMode="auto">
          <a:xfrm>
            <a:off x="9945841" y="5876462"/>
            <a:ext cx="1974230" cy="658078"/>
          </a:xfrm>
          <a:prstGeom prst="rect">
            <a:avLst/>
          </a:prstGeom>
        </p:spPr>
      </p:pic>
      <p:pic>
        <p:nvPicPr>
          <p:cNvPr id="2" name="Grafik 1"/>
          <p:cNvPicPr>
            <a:picLocks noChangeAspect="1"/>
          </p:cNvPicPr>
          <p:nvPr userDrawn="1"/>
        </p:nvPicPr>
        <p:blipFill>
          <a:blip r:embed="rId4"/>
          <a:srcRect b="18298"/>
          <a:stretch/>
        </p:blipFill>
        <p:spPr bwMode="auto">
          <a:xfrm>
            <a:off x="306912" y="5640974"/>
            <a:ext cx="2568725" cy="114710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telfolie BMBF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27355"/>
            <a:ext cx="4638675" cy="646331"/>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p:txBody>
      </p:sp>
      <p:pic>
        <p:nvPicPr>
          <p:cNvPr id="6" name="Grafik 5"/>
          <p:cNvPicPr>
            <a:picLocks noChangeAspect="1"/>
          </p:cNvPicPr>
          <p:nvPr userDrawn="1"/>
        </p:nvPicPr>
        <p:blipFill>
          <a:blip r:embed="rId3"/>
          <a:stretch/>
        </p:blipFill>
        <p:spPr bwMode="auto">
          <a:xfrm>
            <a:off x="9606349" y="5876790"/>
            <a:ext cx="2318510" cy="720000"/>
          </a:xfrm>
          <a:prstGeom prst="rect">
            <a:avLst/>
          </a:prstGeom>
        </p:spPr>
      </p:pic>
      <p:pic>
        <p:nvPicPr>
          <p:cNvPr id="2" name="Grafik 1"/>
          <p:cNvPicPr>
            <a:picLocks noChangeAspect="1"/>
          </p:cNvPicPr>
          <p:nvPr userDrawn="1"/>
        </p:nvPicPr>
        <p:blipFill>
          <a:blip r:embed="rId4"/>
          <a:srcRect b="18721"/>
          <a:stretch/>
        </p:blipFill>
        <p:spPr bwMode="auto">
          <a:xfrm>
            <a:off x="344450" y="5651649"/>
            <a:ext cx="2593133" cy="1152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Startfolie">
    <p:bg>
      <p:bgRef idx="1001">
        <a:schemeClr val="bg1"/>
      </p:bgRef>
    </p:bg>
    <p:spTree>
      <p:nvGrpSpPr>
        <p:cNvPr id="1" name=""/>
        <p:cNvGrpSpPr/>
        <p:nvPr/>
      </p:nvGrpSpPr>
      <p:grpSpPr bwMode="auto">
        <a:xfrm>
          <a:off x="0" y="0"/>
          <a:ext cx="0" cy="0"/>
          <a:chOff x="0" y="0"/>
          <a:chExt cx="0" cy="0"/>
        </a:xfrm>
      </p:grpSpPr>
      <p:pic>
        <p:nvPicPr>
          <p:cNvPr id="22" name="Grafik 21"/>
          <p:cNvPicPr>
            <a:picLocks noChangeAspect="1"/>
          </p:cNvPicPr>
          <p:nvPr userDrawn="1"/>
        </p:nvPicPr>
        <p:blipFill>
          <a:blip r:embed="rId2"/>
          <a:srcRect l="2640" t="6646" r="5164" b="14435"/>
          <a:stretch/>
        </p:blipFill>
        <p:spPr bwMode="auto">
          <a:xfrm>
            <a:off x="-1" y="1052513"/>
            <a:ext cx="12192001"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pic>
        <p:nvPicPr>
          <p:cNvPr id="12" name="Grafik 11"/>
          <p:cNvPicPr>
            <a:picLocks noChangeAspect="1"/>
          </p:cNvPicPr>
          <p:nvPr userDrawn="1"/>
        </p:nvPicPr>
        <p:blipFill>
          <a:blip r:embed="rId4"/>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5"/>
          <a:stretch/>
        </p:blipFill>
        <p:spPr bwMode="auto">
          <a:xfrm>
            <a:off x="658813" y="5371775"/>
            <a:ext cx="1117022" cy="1200799"/>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5" name="Textfeld 14"/>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1" name="Textfeld 10">
            <a:extLst>
              <a:ext uri="{FF2B5EF4-FFF2-40B4-BE49-F238E27FC236}">
                <a16:creationId xmlns:a16="http://schemas.microsoft.com/office/drawing/2014/main" id="{02079B86-0738-4BCA-A56E-4949E592E0F1}"/>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mn-lt"/>
                <a:ea typeface="+mn-ea"/>
                <a:cs typeface="+mn-cs"/>
              </a:rPr>
              <a:t>for</a:t>
            </a:r>
            <a:r>
              <a:rPr kumimoji="0" lang="de-DE" sz="1800" b="0" i="0" u="none" strike="noStrike" kern="1200" cap="none" spc="0" normalizeH="0" baseline="0" noProof="0" dirty="0">
                <a:ln>
                  <a:noFill/>
                </a:ln>
                <a:solidFill>
                  <a:prstClr val="black"/>
                </a:solidFill>
                <a:effectLst/>
                <a:uLnTx/>
                <a:uFillTx/>
                <a:latin typeface="+mn-lt"/>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mn-lt"/>
                <a:ea typeface="+mn-ea"/>
                <a:cs typeface="+mn-cs"/>
              </a:rPr>
              <a:t>Cooperation</a:t>
            </a:r>
            <a:r>
              <a:rPr kumimoji="0" lang="de-DE" sz="1800" b="0" i="0" u="none" strike="noStrike" kern="1200" cap="none" spc="0" normalizeH="0" baseline="0" noProof="0" dirty="0">
                <a:ln>
                  <a:noFill/>
                </a:ln>
                <a:solidFill>
                  <a:prstClr val="black"/>
                </a:solidFill>
                <a:effectLst/>
                <a:uLnTx/>
                <a:uFillTx/>
                <a:latin typeface="+mn-lt"/>
                <a:ea typeface="+mn-ea"/>
                <a:cs typeface="+mn-cs"/>
              </a:rPr>
              <a:t> in </a:t>
            </a:r>
            <a:r>
              <a:rPr kumimoji="0" lang="de-DE" sz="1800" b="0" i="0" u="none" strike="noStrike" kern="1200" cap="none" spc="0" normalizeH="0" baseline="0" noProof="0" dirty="0" err="1">
                <a:ln>
                  <a:noFill/>
                </a:ln>
                <a:solidFill>
                  <a:prstClr val="black"/>
                </a:solidFill>
                <a:effectLst/>
                <a:uLnTx/>
                <a:uFillTx/>
                <a:latin typeface="+mn-lt"/>
                <a:ea typeface="+mn-ea"/>
                <a:cs typeface="+mn-cs"/>
              </a:rPr>
              <a:t>Vocational</a:t>
            </a:r>
            <a:r>
              <a:rPr kumimoji="0" lang="de-DE" sz="1800" b="0" i="0" u="none" strike="noStrike" kern="1200" cap="none" spc="0" normalizeH="0" baseline="0" noProof="0" dirty="0">
                <a:ln>
                  <a:noFill/>
                </a:ln>
                <a:solidFill>
                  <a:prstClr val="black"/>
                </a:solidFill>
                <a:effectLst/>
                <a:uLnTx/>
                <a:uFillTx/>
                <a:latin typeface="+mn-lt"/>
                <a:ea typeface="+mn-ea"/>
                <a:cs typeface="+mn-cs"/>
              </a:rPr>
              <a:t>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D0E0ADC8-A41A-46F4-87A8-19CAA806A2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9503" y="5508399"/>
            <a:ext cx="2318508" cy="720000"/>
          </a:xfrm>
          <a:prstGeom prst="rect">
            <a:avLst/>
          </a:prstGeom>
        </p:spPr>
      </p:pic>
      <p:pic>
        <p:nvPicPr>
          <p:cNvPr id="17" name="Grafik 16">
            <a:extLst>
              <a:ext uri="{FF2B5EF4-FFF2-40B4-BE49-F238E27FC236}">
                <a16:creationId xmlns:a16="http://schemas.microsoft.com/office/drawing/2014/main" id="{9748BA66-2D90-4753-8DD0-E142DC2C2FC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192" b="9769"/>
          <a:stretch/>
        </p:blipFill>
        <p:spPr>
          <a:xfrm>
            <a:off x="419702" y="5306940"/>
            <a:ext cx="1750137" cy="144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4_Benutzerdefiniertes Layout">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tretch/>
        </p:blipFill>
        <p:spPr bwMode="auto">
          <a:xfrm>
            <a:off x="9824455" y="296863"/>
            <a:ext cx="2119238" cy="446715"/>
          </a:xfrm>
          <a:prstGeom prst="rect">
            <a:avLst/>
          </a:prstGeom>
        </p:spPr>
      </p:pic>
      <p:pic>
        <p:nvPicPr>
          <p:cNvPr id="9" name="Grafik 8"/>
          <p:cNvPicPr>
            <a:picLocks noChangeAspect="1"/>
          </p:cNvPicPr>
          <p:nvPr userDrawn="1"/>
        </p:nvPicPr>
        <p:blipFill>
          <a:blip r:embed="rId3"/>
          <a:srcRect l="3927" r="15010"/>
          <a:stretch/>
        </p:blipFill>
        <p:spPr bwMode="auto">
          <a:xfrm>
            <a:off x="0" y="1052514"/>
            <a:ext cx="12192000" cy="4105274"/>
          </a:xfrm>
          <a:prstGeom prst="rect">
            <a:avLst/>
          </a:prstGeom>
        </p:spPr>
      </p:pic>
      <p:sp>
        <p:nvSpPr>
          <p:cNvPr id="11" name="Textplatzhalter 1"/>
          <p:cNvSpPr>
            <a:spLocks noGrp="1"/>
          </p:cNvSpPr>
          <p:nvPr>
            <p:ph type="body" sz="quarter" idx="4294967295" hasCustomPrompt="1"/>
          </p:nvPr>
        </p:nvSpPr>
        <p:spPr bwMode="auto">
          <a:xfrm>
            <a:off x="658813" y="3274541"/>
            <a:ext cx="10066338" cy="650688"/>
          </a:xfrm>
        </p:spPr>
        <p:txBody>
          <a:bodyPr>
            <a:normAutofit/>
          </a:bodyPr>
          <a:lstStyle>
            <a:lvl1pPr>
              <a:lnSpc>
                <a:spcPct val="100000"/>
              </a:lnSpc>
              <a:spcBef>
                <a:spcPts val="0"/>
              </a:spcBef>
              <a:defRPr sz="2800"/>
            </a:lvl1pPr>
          </a:lstStyle>
          <a:p>
            <a:pPr marL="0" indent="0">
              <a:buNone/>
              <a:defRPr/>
            </a:pPr>
            <a:r>
              <a:rPr lang="de-DE">
                <a:solidFill>
                  <a:schemeClr val="bg1"/>
                </a:solidFill>
              </a:rPr>
              <a:t>Zusammenfassung – </a:t>
            </a:r>
            <a:endParaRPr/>
          </a:p>
          <a:p>
            <a:pPr marL="0" indent="0">
              <a:buNone/>
              <a:defRPr/>
            </a:pPr>
            <a:r>
              <a:rPr lang="de-DE">
                <a:solidFill>
                  <a:schemeClr val="bg1"/>
                </a:solidFill>
              </a:rPr>
              <a:t>Motor der Dualen Berufsausbildung</a:t>
            </a:r>
            <a:endParaRPr/>
          </a:p>
        </p:txBody>
      </p:sp>
      <p:sp>
        <p:nvSpPr>
          <p:cNvPr id="5" name="Textplatzhalter 1"/>
          <p:cNvSpPr>
            <a:spLocks noGrp="1"/>
          </p:cNvSpPr>
          <p:nvPr>
            <p:ph type="body" sz="quarter" idx="4294967295"/>
          </p:nvPr>
        </p:nvSpPr>
        <p:spPr bwMode="auto">
          <a:xfrm>
            <a:off x="658813" y="2750710"/>
            <a:ext cx="10066338" cy="295231"/>
          </a:xfrm>
        </p:spPr>
        <p:txBody>
          <a:bodyPr>
            <a:normAutofit/>
          </a:bodyPr>
          <a:lstStyle/>
          <a:p>
            <a:pPr marL="0" indent="0">
              <a:buNone/>
              <a:defRPr/>
            </a:pPr>
            <a:r>
              <a:rPr lang="de-DE" sz="1600">
                <a:solidFill>
                  <a:schemeClr val="bg1"/>
                </a:solidFill>
              </a:rPr>
              <a:t>Motor der Dualen Berufsausbildung</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folie Orange">
    <p:bg>
      <p:bgRef idx="1001">
        <a:schemeClr val="bg1"/>
      </p:bgRef>
    </p:bg>
    <p:spTree>
      <p:nvGrpSpPr>
        <p:cNvPr id="1" name=""/>
        <p:cNvGrpSpPr/>
        <p:nvPr/>
      </p:nvGrpSpPr>
      <p:grpSpPr bwMode="auto">
        <a:xfrm>
          <a:off x="0" y="0"/>
          <a:ext cx="0" cy="0"/>
          <a:chOff x="0" y="0"/>
          <a:chExt cx="0" cy="0"/>
        </a:xfrm>
      </p:grpSpPr>
      <p:sp>
        <p:nvSpPr>
          <p:cNvPr id="39" name="Rechteck 38"/>
          <p:cNvSpPr/>
          <p:nvPr userDrawn="1"/>
        </p:nvSpPr>
        <p:spPr bwMode="auto">
          <a:xfrm>
            <a:off x="-1" y="1052513"/>
            <a:ext cx="14931483" cy="4105275"/>
          </a:xfrm>
          <a:prstGeom prst="rect">
            <a:avLst/>
          </a:prstGeom>
          <a:gradFill>
            <a:gsLst>
              <a:gs pos="0">
                <a:schemeClr val="accent1">
                  <a:lumMod val="6000"/>
                  <a:lumOff val="94000"/>
                </a:schemeClr>
              </a:gs>
              <a:gs pos="94000">
                <a:srgbClr val="BF5A08"/>
              </a:gs>
            </a:gsLst>
            <a:path path="circle"/>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1700212"/>
            <a:ext cx="3252487" cy="2554545"/>
          </a:xfrm>
          <a:prstGeom prst="rect">
            <a:avLst/>
          </a:prstGeom>
          <a:noFill/>
        </p:spPr>
        <p:txBody>
          <a:bodyPr wrap="square" rtlCol="0">
            <a:spAutoFit/>
          </a:bodyPr>
          <a:lstStyle/>
          <a:p>
            <a:pPr marL="0" marR="0" lvl="0" indent="0" algn="l" defTabSz="914400">
              <a:lnSpc>
                <a:spcPct val="100000"/>
              </a:lnSpc>
              <a:spcBef>
                <a:spcPts val="0"/>
              </a:spcBef>
              <a:spcAft>
                <a:spcPts val="2000"/>
              </a:spcAft>
              <a:buClrTx/>
              <a:buSzTx/>
              <a:buFontTx/>
              <a:buNone/>
              <a:defRPr/>
            </a:pPr>
            <a:r>
              <a:rPr lang="de-DE" sz="2200" b="0" i="0" u="none" strike="noStrike" cap="none" spc="0">
                <a:ln>
                  <a:noFill/>
                </a:ln>
                <a:solidFill>
                  <a:schemeClr val="bg1"/>
                </a:solidFill>
                <a:latin typeface="Calibri"/>
                <a:ea typeface="Arial"/>
                <a:cs typeface="Arial"/>
              </a:rPr>
              <a:t>Robert-Schuman-Platz 3</a:t>
            </a:r>
            <a:br>
              <a:rPr lang="de-DE" sz="2200" b="0" i="0" u="none" strike="noStrike" cap="none" spc="0">
                <a:ln>
                  <a:noFill/>
                </a:ln>
                <a:solidFill>
                  <a:schemeClr val="bg1"/>
                </a:solidFill>
                <a:latin typeface="Calibri"/>
                <a:ea typeface="Arial"/>
                <a:cs typeface="Arial"/>
              </a:rPr>
            </a:br>
            <a:r>
              <a:rPr lang="de-DE" sz="2200" b="0" i="0" u="none" strike="noStrike" cap="none" spc="0">
                <a:ln>
                  <a:noFill/>
                </a:ln>
                <a:solidFill>
                  <a:schemeClr val="bg1"/>
                </a:solidFill>
                <a:latin typeface="Calibri"/>
                <a:ea typeface="Arial"/>
                <a:cs typeface="Arial"/>
              </a:rPr>
              <a:t>53175 Bonn, Germany</a:t>
            </a:r>
            <a:endParaRPr/>
          </a:p>
          <a:p>
            <a:pPr marL="0" marR="0" lvl="0" indent="0" algn="l" defTabSz="914400">
              <a:lnSpc>
                <a:spcPct val="100000"/>
              </a:lnSpc>
              <a:spcBef>
                <a:spcPts val="0"/>
              </a:spcBef>
              <a:spcAft>
                <a:spcPts val="2000"/>
              </a:spcAft>
              <a:buClrTx/>
              <a:buSzTx/>
              <a:buFontTx/>
              <a:buNone/>
              <a:defRPr/>
            </a:pPr>
            <a:r>
              <a:rPr lang="de-DE" sz="2200" b="0" i="0" u="sng" strike="noStrike" cap="none" spc="0">
                <a:ln>
                  <a:noFill/>
                </a:ln>
                <a:solidFill>
                  <a:schemeClr val="bg1"/>
                </a:solidFill>
                <a:latin typeface="Calibri"/>
                <a:ea typeface="Arial"/>
                <a:cs typeface="Arial"/>
                <a:hlinkClick r:id="rId2" tooltip="mailto:govet@govet.international"/>
              </a:rPr>
              <a:t>govet@govet.international</a:t>
            </a:r>
            <a:endParaRPr lang="de-DE" sz="2200" b="0" i="0" u="none" strike="noStrike" cap="none" spc="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a:ln>
                  <a:noFill/>
                </a:ln>
                <a:solidFill>
                  <a:schemeClr val="bg1"/>
                </a:solidFill>
                <a:latin typeface="Calibri"/>
                <a:ea typeface="Arial"/>
                <a:cs typeface="Arial"/>
              </a:rPr>
              <a:t>+49 228 107 1818</a:t>
            </a:r>
            <a:endParaRPr/>
          </a:p>
          <a:p>
            <a:pPr marL="0" marR="0" lvl="0" indent="0" algn="l" defTabSz="914400">
              <a:lnSpc>
                <a:spcPct val="100000"/>
              </a:lnSpc>
              <a:spcBef>
                <a:spcPts val="0"/>
              </a:spcBef>
              <a:spcAft>
                <a:spcPts val="2000"/>
              </a:spcAft>
              <a:buClrTx/>
              <a:buSzTx/>
              <a:buFontTx/>
              <a:buNone/>
              <a:defRPr/>
            </a:pPr>
            <a:r>
              <a:rPr lang="de-DE" sz="2200" b="0" i="0" u="sng" strike="noStrike" cap="none" spc="0">
                <a:ln>
                  <a:noFill/>
                </a:ln>
                <a:solidFill>
                  <a:schemeClr val="bg1"/>
                </a:solidFill>
                <a:latin typeface="Calibri"/>
                <a:ea typeface="Arial"/>
                <a:cs typeface="Arial"/>
                <a:hlinkClick r:id="rId3" tooltip="http://www.govet.international/"/>
              </a:rPr>
              <a:t>www.govet.international</a:t>
            </a:r>
            <a:endParaRPr lang="de-DE" sz="2200" b="0" i="0" u="none" strike="noStrike" cap="none" spc="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4"/>
          <a:stretch/>
        </p:blipFill>
        <p:spPr bwMode="auto">
          <a:xfrm>
            <a:off x="730956" y="1739872"/>
            <a:ext cx="454995" cy="579652"/>
          </a:xfrm>
          <a:prstGeom prst="rect">
            <a:avLst/>
          </a:prstGeom>
        </p:spPr>
      </p:pic>
      <p:pic>
        <p:nvPicPr>
          <p:cNvPr id="36" name="Grafik 35"/>
          <p:cNvPicPr>
            <a:picLocks noChangeAspect="1"/>
          </p:cNvPicPr>
          <p:nvPr userDrawn="1"/>
        </p:nvPicPr>
        <p:blipFill>
          <a:blip r:embed="rId5"/>
          <a:stretch/>
        </p:blipFill>
        <p:spPr bwMode="auto">
          <a:xfrm>
            <a:off x="724767" y="2531761"/>
            <a:ext cx="467372" cy="467372"/>
          </a:xfrm>
          <a:prstGeom prst="rect">
            <a:avLst/>
          </a:prstGeom>
        </p:spPr>
      </p:pic>
      <p:pic>
        <p:nvPicPr>
          <p:cNvPr id="37" name="Grafik 36"/>
          <p:cNvPicPr>
            <a:picLocks noChangeAspect="1"/>
          </p:cNvPicPr>
          <p:nvPr userDrawn="1"/>
        </p:nvPicPr>
        <p:blipFill>
          <a:blip r:embed="rId6"/>
          <a:stretch/>
        </p:blipFill>
        <p:spPr bwMode="auto">
          <a:xfrm>
            <a:off x="750086" y="3176010"/>
            <a:ext cx="416735" cy="516253"/>
          </a:xfrm>
          <a:prstGeom prst="rect">
            <a:avLst/>
          </a:prstGeom>
        </p:spPr>
      </p:pic>
      <p:pic>
        <p:nvPicPr>
          <p:cNvPr id="38" name="Grafik 37"/>
          <p:cNvPicPr>
            <a:picLocks noChangeAspect="1"/>
          </p:cNvPicPr>
          <p:nvPr userDrawn="1"/>
        </p:nvPicPr>
        <p:blipFill>
          <a:blip r:embed="rId7"/>
          <a:stretch/>
        </p:blipFill>
        <p:spPr bwMode="auto">
          <a:xfrm>
            <a:off x="819423" y="3868280"/>
            <a:ext cx="278061" cy="390355"/>
          </a:xfrm>
          <a:prstGeom prst="rect">
            <a:avLst/>
          </a:prstGeom>
        </p:spPr>
      </p:pic>
      <p:pic>
        <p:nvPicPr>
          <p:cNvPr id="40" name="Grafik 39"/>
          <p:cNvPicPr>
            <a:picLocks noChangeAspect="1"/>
          </p:cNvPicPr>
          <p:nvPr userDrawn="1"/>
        </p:nvPicPr>
        <p:blipFill>
          <a:blip r:embed="rId8"/>
          <a:srcRect r="80272"/>
          <a:stretch/>
        </p:blipFill>
        <p:spPr bwMode="auto">
          <a:xfrm>
            <a:off x="1" y="5686778"/>
            <a:ext cx="9283348" cy="1080000"/>
          </a:xfrm>
          <a:prstGeom prst="rect">
            <a:avLst/>
          </a:prstGeom>
        </p:spPr>
      </p:pic>
      <p:pic>
        <p:nvPicPr>
          <p:cNvPr id="41" name="Grafik 40"/>
          <p:cNvPicPr>
            <a:picLocks noChangeAspect="1"/>
          </p:cNvPicPr>
          <p:nvPr userDrawn="1"/>
        </p:nvPicPr>
        <p:blipFill>
          <a:blip r:embed="rId8"/>
          <a:stretch/>
        </p:blipFill>
        <p:spPr bwMode="auto">
          <a:xfrm>
            <a:off x="9283348" y="5686778"/>
            <a:ext cx="3301025" cy="108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Grau">
    <p:bg>
      <p:bgPr>
        <a:solidFill>
          <a:schemeClr val="tx2"/>
        </a:solidFill>
        <a:effectLst/>
      </p:bgPr>
    </p:bg>
    <p:spTree>
      <p:nvGrpSpPr>
        <p:cNvPr id="1" name=""/>
        <p:cNvGrpSpPr/>
        <p:nvPr/>
      </p:nvGrpSpPr>
      <p:grpSpPr bwMode="auto">
        <a:xfrm>
          <a:off x="0" y="0"/>
          <a:ext cx="0" cy="0"/>
          <a:chOff x="0" y="0"/>
          <a:chExt cx="0" cy="0"/>
        </a:xfrm>
      </p:grpSpPr>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8" name="Rechteck 7"/>
          <p:cNvSpPr/>
          <p:nvPr userDrawn="1"/>
        </p:nvSpPr>
        <p:spPr bwMode="auto">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9" name="Grafik 8"/>
          <p:cNvPicPr>
            <a:picLocks noChangeAspect="1"/>
          </p:cNvPicPr>
          <p:nvPr userDrawn="1"/>
        </p:nvPicPr>
        <p:blipFill>
          <a:blip r:embed="rId3"/>
          <a:stretch/>
        </p:blipFill>
        <p:spPr bwMode="auto">
          <a:xfrm>
            <a:off x="10328423" y="5648096"/>
            <a:ext cx="1097857" cy="1096100"/>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451675" y="5253524"/>
            <a:ext cx="1750394" cy="1351087"/>
          </a:xfrm>
          <a:prstGeom prst="rect">
            <a:avLst/>
          </a:prstGeom>
          <a:noFill/>
        </p:spPr>
      </p:pic>
      <p:pic>
        <p:nvPicPr>
          <p:cNvPr id="8" name="Grafik 7"/>
          <p:cNvPicPr>
            <a:picLocks noChangeAspect="1"/>
          </p:cNvPicPr>
          <p:nvPr userDrawn="1"/>
        </p:nvPicPr>
        <p:blipFill>
          <a:blip r:embed="rId3"/>
          <a:srcRect l="168" t="13830" b="21206"/>
          <a:stretch/>
        </p:blipFill>
        <p:spPr bwMode="auto">
          <a:xfrm>
            <a:off x="-17092" y="1052513"/>
            <a:ext cx="12226183" cy="4125416"/>
          </a:xfrm>
          <a:prstGeom prst="rect">
            <a:avLst/>
          </a:prstGeom>
        </p:spPr>
      </p:pic>
      <p:sp>
        <p:nvSpPr>
          <p:cNvPr id="3" name="Untertitel 2"/>
          <p:cNvSpPr>
            <a:spLocks noGrp="1"/>
          </p:cNvSpPr>
          <p:nvPr>
            <p:ph type="subTitle" idx="1"/>
          </p:nvPr>
        </p:nvSpPr>
        <p:spPr bwMode="auto">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12790" y="5522880"/>
            <a:ext cx="1974230" cy="658078"/>
          </a:xfrm>
          <a:prstGeom prst="rect">
            <a:avLst/>
          </a:prstGeom>
        </p:spPr>
      </p:pic>
      <p:sp>
        <p:nvSpPr>
          <p:cNvPr id="11" name="Textplatzhalter 10"/>
          <p:cNvSpPr>
            <a:spLocks noGrp="1"/>
          </p:cNvSpPr>
          <p:nvPr>
            <p:ph type="body" sz="quarter" idx="12" hasCustomPrompt="1"/>
          </p:nvPr>
        </p:nvSpPr>
        <p:spPr bwMode="auto">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0" name="Grafik 9"/>
          <p:cNvPicPr>
            <a:picLocks noChangeAspect="1"/>
          </p:cNvPicPr>
          <p:nvPr userDrawn="1"/>
        </p:nvPicPr>
        <p:blipFill>
          <a:blip r:embed="rId5"/>
          <a:stretch/>
        </p:blipFill>
        <p:spPr bwMode="auto">
          <a:xfrm>
            <a:off x="9593337" y="296863"/>
            <a:ext cx="2119238" cy="44671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8.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12"/>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61.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www.bibb.de/datenreport/de/189191.php" TargetMode="External"/><Relationship Id="rId4" Type="http://schemas.openxmlformats.org/officeDocument/2006/relationships/image" Target="../media/image3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hyperlink" Target="https://www.bibb.de/datenreport/de/189191.php" TargetMode="External"/><Relationship Id="rId5" Type="http://schemas.openxmlformats.org/officeDocument/2006/relationships/image" Target="../media/image37.png"/><Relationship Id="rId10" Type="http://schemas.openxmlformats.org/officeDocument/2006/relationships/hyperlink" Target="https://www.bibb.de/datenreport/de/175452.php" TargetMode="External"/><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fr-FR" noProof="0" dirty="0"/>
              <a:t> </a:t>
            </a:r>
          </a:p>
        </p:txBody>
      </p:sp>
      <p:sp>
        <p:nvSpPr>
          <p:cNvPr id="5" name="Untertitel 2"/>
          <p:cNvSpPr txBox="1"/>
          <p:nvPr/>
        </p:nvSpPr>
        <p:spPr bwMode="auto">
          <a:xfrm>
            <a:off x="658813" y="2793280"/>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fr-FR" sz="2800" b="1" noProof="0" dirty="0"/>
              <a:t>Les rapports de données dans la formation professionnelle initiale et continue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fr-FR" noProof="0" dirty="0"/>
              <a:t>Le rapport doit indiquer</a:t>
            </a:r>
          </a:p>
        </p:txBody>
      </p:sp>
      <p:sp>
        <p:nvSpPr>
          <p:cNvPr id="11" name="Textfeld 10"/>
          <p:cNvSpPr txBox="1"/>
          <p:nvPr/>
        </p:nvSpPr>
        <p:spPr bwMode="auto">
          <a:xfrm>
            <a:off x="1292301" y="2825103"/>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fr-FR" sz="1600" noProof="0" dirty="0"/>
              <a:t>sur la base de données fournies par les organismes compétents, les contrats d’apprentissage inscrits au registre des contrats de formation professionnelle en vertu de la présente loi ou du code de l’artisanat, lorsqu’ils ont été conclus avant le 1&lt;sup&gt;er&lt;/sup&gt; octobre de l’année précédente au cours des douze mois précédents et sont encore en vigueur au 30 septembre de l’année précédente, ainsi que</a:t>
            </a:r>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r>
              <a:rPr lang="fr-FR" sz="1600" noProof="0" dirty="0"/>
              <a:t>le nombre de places de formation vacantes au 30 septembre de l’année précédente et proposées à l’Agence fédérale pour l’emploi pour le placement, et le nombre de personnes à la recherche d’une place de formation inscrites à cette date à l’Agence fédérale pour l’emploi ;</a:t>
            </a:r>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p:txBody>
      </p:sp>
      <p:sp>
        <p:nvSpPr>
          <p:cNvPr id="4" name="Rechteck 3"/>
          <p:cNvSpPr/>
          <p:nvPr/>
        </p:nvSpPr>
        <p:spPr bwMode="auto">
          <a:xfrm>
            <a:off x="1238711" y="5259674"/>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fr-FR" sz="1600" noProof="0" dirty="0">
                <a:solidFill>
                  <a:prstClr val="black"/>
                </a:solidFill>
              </a:rPr>
              <a:t>le nombre prévu des personnes à la recherche d’une place de formation jusqu’au 30 septembre de l’année en cours,</a:t>
            </a:r>
          </a:p>
          <a:p>
            <a:pPr marL="216000" indent="-216000">
              <a:lnSpc>
                <a:spcPts val="2000"/>
              </a:lnSpc>
              <a:spcAft>
                <a:spcPts val="600"/>
              </a:spcAft>
              <a:buSzPct val="100000"/>
              <a:buFont typeface="+mj-lt"/>
              <a:buAutoNum type="alphaLcParenR"/>
              <a:defRPr/>
            </a:pPr>
            <a:endParaRPr lang="fr-FR" sz="1600" noProof="0" dirty="0">
              <a:solidFill>
                <a:prstClr val="black"/>
              </a:solidFill>
            </a:endParaRPr>
          </a:p>
          <a:p>
            <a:pPr marL="216000" lvl="0" indent="-216000">
              <a:lnSpc>
                <a:spcPts val="2000"/>
              </a:lnSpc>
              <a:spcAft>
                <a:spcPts val="600"/>
              </a:spcAft>
              <a:buSzPct val="100000"/>
              <a:buFont typeface="+mj-lt"/>
              <a:buAutoNum type="alphaLcParenR"/>
              <a:defRPr/>
            </a:pPr>
            <a:r>
              <a:rPr lang="fr-FR" sz="1600" noProof="0" dirty="0">
                <a:solidFill>
                  <a:prstClr val="black"/>
                </a:solidFill>
              </a:rPr>
              <a:t>une estimation de l’offre de places de formation prévue jusqu’au 30 septembre de l’année en cours. </a:t>
            </a:r>
          </a:p>
        </p:txBody>
      </p:sp>
      <p:sp>
        <p:nvSpPr>
          <p:cNvPr id="6" name="Rechteck 5"/>
          <p:cNvSpPr/>
          <p:nvPr/>
        </p:nvSpPr>
        <p:spPr bwMode="auto">
          <a:xfrm>
            <a:off x="1292302" y="2455997"/>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fr-FR" noProof="0" dirty="0"/>
              <a:t>1. Pour l’année civile passée</a:t>
            </a:r>
          </a:p>
        </p:txBody>
      </p:sp>
      <p:sp>
        <p:nvSpPr>
          <p:cNvPr id="8" name="Rechteck 7"/>
          <p:cNvSpPr/>
          <p:nvPr/>
        </p:nvSpPr>
        <p:spPr bwMode="auto">
          <a:xfrm>
            <a:off x="1292301" y="4950746"/>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fr-FR" noProof="0" dirty="0">
                <a:solidFill>
                  <a:prstClr val="black"/>
                </a:solidFill>
              </a:rPr>
              <a:t>2. pour l’année civile en cours</a:t>
            </a:r>
          </a:p>
        </p:txBody>
      </p:sp>
      <p:pic>
        <p:nvPicPr>
          <p:cNvPr id="12" name="Grafik 11">
            <a:extLst>
              <a:ext uri="{FF2B5EF4-FFF2-40B4-BE49-F238E27FC236}">
                <a16:creationId xmlns:a16="http://schemas.microsoft.com/office/drawing/2014/main" id="{CAD7DEB7-1F7A-42E8-8A1B-A986B1BB74C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A008139F-8738-470A-A080-47C3A0C296D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4" name="Textplatzhalter 7">
            <a:extLst>
              <a:ext uri="{FF2B5EF4-FFF2-40B4-BE49-F238E27FC236}">
                <a16:creationId xmlns:a16="http://schemas.microsoft.com/office/drawing/2014/main" id="{11ED9349-1AC0-434A-B4F4-0E1946E109AA}"/>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6" name="Titel 1">
            <a:extLst>
              <a:ext uri="{FF2B5EF4-FFF2-40B4-BE49-F238E27FC236}">
                <a16:creationId xmlns:a16="http://schemas.microsoft.com/office/drawing/2014/main" id="{3EFF1601-572A-4ECF-88E9-91F284CA52C2}"/>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11" grpId="0"/>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87 Objectif et production des statistiques sur la formation professionnelle</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17" name="Textplatzhalter 7"/>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8" name="Textfeld 17"/>
          <p:cNvSpPr txBox="1"/>
          <p:nvPr/>
        </p:nvSpPr>
        <p:spPr bwMode="auto">
          <a:xfrm>
            <a:off x="838200" y="2008075"/>
            <a:ext cx="8146312" cy="361958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fr-FR" noProof="0" dirty="0"/>
              <a:t>Des statistiques sont réalisées à des fins de planification et d’organisation de la formation professionnelle, au niveau fédéral.</a:t>
            </a:r>
          </a:p>
          <a:p>
            <a:pPr marL="450000" indent="-450000">
              <a:lnSpc>
                <a:spcPts val="2600"/>
              </a:lnSpc>
              <a:spcBef>
                <a:spcPts val="600"/>
              </a:spcBef>
              <a:spcAft>
                <a:spcPts val="600"/>
              </a:spcAft>
              <a:buClr>
                <a:srgbClr val="D6851B"/>
              </a:buClr>
              <a:buSzPct val="100000"/>
              <a:buFont typeface="+mj-lt"/>
              <a:buAutoNum type="arabicParenBoth"/>
              <a:defRPr/>
            </a:pPr>
            <a:r>
              <a:rPr lang="fr-FR" noProof="0" dirty="0"/>
              <a:t>L’Institut fédéral pour la formation professionnelle et l’Agence fédérale pour l’emploi soutiennent l’Office fédéral de la statistique dans le cadre de la préparation technique et méthodologique des statistiques.</a:t>
            </a:r>
          </a:p>
          <a:p>
            <a:pPr marL="450000" indent="-450000">
              <a:lnSpc>
                <a:spcPts val="2600"/>
              </a:lnSpc>
              <a:spcBef>
                <a:spcPts val="600"/>
              </a:spcBef>
              <a:spcAft>
                <a:spcPts val="600"/>
              </a:spcAft>
              <a:buClr>
                <a:srgbClr val="D6851B"/>
              </a:buClr>
              <a:buSzPct val="100000"/>
              <a:buFont typeface="+mj-lt"/>
              <a:buAutoNum type="arabicParenBoth"/>
              <a:defRPr/>
            </a:pPr>
            <a:r>
              <a:rPr lang="fr-FR" noProof="0" dirty="0"/>
              <a:t>Le programme de collecte et de traitement des données doit être conçu en concertation avec l’</a:t>
            </a:r>
            <a:r>
              <a:rPr lang="fr-FR" noProof="0" dirty="0" err="1"/>
              <a:t>lnstitut</a:t>
            </a:r>
            <a:r>
              <a:rPr lang="fr-FR" noProof="0" dirty="0"/>
              <a:t> fédéral pour la formation professionnelle, de manière à ce que les données collectées puissent servir à des fins de planification et d’organisation de la formation professionnelle, dans le cadre des compétences respectives.</a:t>
            </a:r>
          </a:p>
        </p:txBody>
      </p:sp>
      <p:pic>
        <p:nvPicPr>
          <p:cNvPr id="9" name="Grafik 8">
            <a:extLst>
              <a:ext uri="{FF2B5EF4-FFF2-40B4-BE49-F238E27FC236}">
                <a16:creationId xmlns:a16="http://schemas.microsoft.com/office/drawing/2014/main" id="{62B15E42-C6CA-4948-AD5A-82C2E9D8F4A9}"/>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70A8B6D7-2145-4707-85ED-A89F2F4C5E7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0159B78A-8E1C-4F32-B25A-F65C20CD9A1D}"/>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fr-FR" noProof="0" dirty="0"/>
              <a:t> Les statistiques fédérales annuelles comprennent</a:t>
            </a:r>
          </a:p>
        </p:txBody>
      </p:sp>
      <p:sp>
        <p:nvSpPr>
          <p:cNvPr id="4" name="Rechteck 3"/>
          <p:cNvSpPr/>
          <p:nvPr/>
        </p:nvSpPr>
        <p:spPr bwMode="auto">
          <a:xfrm>
            <a:off x="730252" y="2503374"/>
            <a:ext cx="10874374"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fr-FR" sz="1600" noProof="0" dirty="0">
                <a:solidFill>
                  <a:prstClr val="black"/>
                </a:solidFill>
              </a:rPr>
              <a:t>pour chaque contrat d’apprentissage : a) le sexe, l’année </a:t>
            </a:r>
            <a:r>
              <a:rPr lang="fr-FR" sz="1600" spc="-20" noProof="0" dirty="0">
                <a:solidFill>
                  <a:prstClr val="black"/>
                </a:solidFill>
              </a:rPr>
              <a:t>de naissance, la nationalité de la personne en apprentissage, </a:t>
            </a:r>
            <a:r>
              <a:rPr lang="fr-FR" sz="1600" noProof="0" dirty="0">
                <a:solidFill>
                  <a:prstClr val="black"/>
                </a:solidFill>
              </a:rPr>
              <a:t>b) le code officiel de la commune du domicile de la </a:t>
            </a:r>
            <a:r>
              <a:rPr lang="fr-FR" sz="1600" noProof="0" dirty="0" err="1">
                <a:solidFill>
                  <a:prstClr val="black"/>
                </a:solidFill>
              </a:rPr>
              <a:t>per-sonne</a:t>
            </a:r>
            <a:r>
              <a:rPr lang="fr-FR" sz="1600" noProof="0" dirty="0">
                <a:solidFill>
                  <a:prstClr val="black"/>
                </a:solidFill>
              </a:rPr>
              <a:t> en apprentissage à la date de la conclusion du contrat, c) le diplôme de fin d’enseignement général, la participation antérieure à une qualification pré-</a:t>
            </a:r>
            <a:r>
              <a:rPr lang="fr-FR" sz="1600" noProof="0" dirty="0" err="1">
                <a:solidFill>
                  <a:prstClr val="black"/>
                </a:solidFill>
              </a:rPr>
              <a:t>profes</a:t>
            </a:r>
            <a:r>
              <a:rPr lang="fr-FR" sz="1600" noProof="0" dirty="0">
                <a:solidFill>
                  <a:prstClr val="black"/>
                </a:solidFill>
              </a:rPr>
              <a:t>-</a:t>
            </a:r>
            <a:r>
              <a:rPr lang="fr-FR" sz="1600" noProof="0" dirty="0" err="1">
                <a:solidFill>
                  <a:prstClr val="black"/>
                </a:solidFill>
              </a:rPr>
              <a:t>sionnelle</a:t>
            </a:r>
            <a:r>
              <a:rPr lang="fr-FR" sz="1600" noProof="0" dirty="0">
                <a:solidFill>
                  <a:prstClr val="black"/>
                </a:solidFill>
              </a:rPr>
              <a:t> ou à une formation professionnelle élémentaire, la formation professionnelle antérieure ainsi que les études antérieures de la personne en apprentissage… </a:t>
            </a:r>
          </a:p>
          <a:p>
            <a:pPr marL="514350" lvl="0" indent="-247650">
              <a:lnSpc>
                <a:spcPts val="1900"/>
              </a:lnSpc>
              <a:spcBef>
                <a:spcPts val="1000"/>
              </a:spcBef>
              <a:buFontTx/>
              <a:buAutoNum type="arabicPeriod"/>
              <a:defRPr/>
            </a:pPr>
            <a:r>
              <a:rPr lang="fr-FR" sz="1600" noProof="0" dirty="0">
                <a:solidFill>
                  <a:prstClr val="black"/>
                </a:solidFill>
              </a:rPr>
              <a:t>pour toute participation à un examen dans le cadre de la formation professionnelle, à l’exception des contrats de formation couverts par le point 1 : le sexe, l’année de naissance et la formation</a:t>
            </a:r>
            <a:br>
              <a:rPr lang="fr-FR" sz="1600" noProof="0" dirty="0">
                <a:solidFill>
                  <a:prstClr val="black"/>
                </a:solidFill>
              </a:rPr>
            </a:br>
            <a:endParaRPr lang="fr-FR" sz="1600" noProof="0" dirty="0">
              <a:solidFill>
                <a:prstClr val="black"/>
              </a:solidFill>
            </a:endParaRPr>
          </a:p>
          <a:p>
            <a:pPr marL="266700" lvl="0">
              <a:lnSpc>
                <a:spcPts val="1900"/>
              </a:lnSpc>
              <a:spcBef>
                <a:spcPts val="1000"/>
              </a:spcBef>
              <a:defRPr/>
            </a:pPr>
            <a:endParaRPr lang="fr-FR" sz="1600" noProof="0" dirty="0">
              <a:solidFill>
                <a:prstClr val="black"/>
              </a:solidFill>
            </a:endParaRPr>
          </a:p>
          <a:p>
            <a:pPr marL="266700" lvl="0">
              <a:lnSpc>
                <a:spcPts val="1900"/>
              </a:lnSpc>
              <a:spcBef>
                <a:spcPts val="1000"/>
              </a:spcBef>
              <a:defRPr/>
            </a:pPr>
            <a:r>
              <a:rPr lang="fr-FR" sz="1600" noProof="0" dirty="0">
                <a:solidFill>
                  <a:prstClr val="black"/>
                </a:solidFill>
              </a:rPr>
              <a:t>préalable des </a:t>
            </a:r>
            <a:r>
              <a:rPr lang="fr-FR" sz="1600" noProof="0" dirty="0" err="1">
                <a:solidFill>
                  <a:prstClr val="black"/>
                </a:solidFill>
              </a:rPr>
              <a:t>participant·e·s</a:t>
            </a:r>
            <a:r>
              <a:rPr lang="fr-FR" sz="1600" noProof="0" dirty="0">
                <a:solidFill>
                  <a:prstClr val="black"/>
                </a:solidFill>
              </a:rPr>
              <a:t>, le champ professionnel, l’examen de rattrapage, le type d’examen, le résultat à l’examen, </a:t>
            </a:r>
          </a:p>
          <a:p>
            <a:pPr marL="514350" lvl="0" indent="-247650">
              <a:lnSpc>
                <a:spcPts val="1900"/>
              </a:lnSpc>
              <a:spcBef>
                <a:spcPts val="1000"/>
              </a:spcBef>
              <a:buFontTx/>
              <a:buAutoNum type="arabicPeriod"/>
              <a:defRPr/>
            </a:pPr>
            <a:r>
              <a:rPr lang="fr-FR" sz="1600" noProof="0" dirty="0">
                <a:solidFill>
                  <a:prstClr val="black"/>
                </a:solidFill>
              </a:rPr>
              <a:t>pour chaque formateur et pour chaque formatrice : </a:t>
            </a:r>
            <a:br>
              <a:rPr lang="fr-FR" sz="1600" noProof="0" dirty="0">
                <a:solidFill>
                  <a:prstClr val="black"/>
                </a:solidFill>
              </a:rPr>
            </a:br>
            <a:r>
              <a:rPr lang="fr-FR" sz="1600" noProof="0" dirty="0">
                <a:solidFill>
                  <a:prstClr val="black"/>
                </a:solidFill>
              </a:rPr>
              <a:t>le sexe, l’année de naissance, le type d’aptitude professionnelle,</a:t>
            </a:r>
          </a:p>
          <a:p>
            <a:pPr marL="514350" lvl="0" indent="-247650">
              <a:lnSpc>
                <a:spcPts val="1900"/>
              </a:lnSpc>
              <a:spcBef>
                <a:spcPts val="1000"/>
              </a:spcBef>
              <a:buFontTx/>
              <a:buAutoNum type="arabicPeriod"/>
              <a:defRPr/>
            </a:pPr>
            <a:r>
              <a:rPr lang="fr-FR" sz="1600" noProof="0" dirty="0">
                <a:solidFill>
                  <a:prstClr val="black"/>
                </a:solidFill>
              </a:rPr>
              <a:t>pour chaque participation à la procédure d’évaluation </a:t>
            </a:r>
            <a:br>
              <a:rPr lang="fr-FR" sz="1600" noProof="0" dirty="0">
                <a:solidFill>
                  <a:prstClr val="black"/>
                </a:solidFill>
              </a:rPr>
            </a:br>
            <a:r>
              <a:rPr lang="fr-FR" sz="1600" noProof="0" dirty="0">
                <a:solidFill>
                  <a:prstClr val="black"/>
                </a:solidFill>
              </a:rPr>
              <a:t>et chaque participation à la procédure complémentaire …</a:t>
            </a:r>
          </a:p>
          <a:p>
            <a:pPr marL="266700" lvl="0">
              <a:lnSpc>
                <a:spcPts val="1900"/>
              </a:lnSpc>
              <a:spcBef>
                <a:spcPts val="1000"/>
              </a:spcBef>
              <a:defRPr/>
            </a:pPr>
            <a:r>
              <a:rPr lang="fr-FR" sz="1600" noProof="0" dirty="0">
                <a:solidFill>
                  <a:prstClr val="black"/>
                </a:solidFill>
              </a:rPr>
              <a:t>La période sous revue pour les enquêtes est l’année civile. Les informations sont collectées sur la base des données disponibles au 31 décembre de la période sous revue.</a:t>
            </a:r>
          </a:p>
          <a:p>
            <a:pPr marL="266700" lvl="0">
              <a:lnSpc>
                <a:spcPts val="1900"/>
              </a:lnSpc>
              <a:spcBef>
                <a:spcPts val="1000"/>
              </a:spcBef>
              <a:defRPr/>
            </a:pPr>
            <a:endParaRPr lang="fr-FR" sz="1600" noProof="0" dirty="0">
              <a:solidFill>
                <a:prstClr val="black"/>
              </a:solidFill>
            </a:endParaRPr>
          </a:p>
          <a:p>
            <a:pPr lvl="0">
              <a:lnSpc>
                <a:spcPts val="1900"/>
              </a:lnSpc>
              <a:defRPr/>
            </a:pPr>
            <a:endParaRPr lang="fr-FR" sz="1600" noProof="0" dirty="0">
              <a:solidFill>
                <a:prstClr val="black"/>
              </a:solidFill>
            </a:endParaRPr>
          </a:p>
          <a:p>
            <a:pPr lvl="0">
              <a:lnSpc>
                <a:spcPts val="1900"/>
              </a:lnSpc>
              <a:defRPr/>
            </a:pPr>
            <a:endParaRPr lang="fr-FR" sz="1600" noProof="0" dirty="0">
              <a:solidFill>
                <a:prstClr val="black"/>
              </a:solidFill>
            </a:endParaRPr>
          </a:p>
        </p:txBody>
      </p:sp>
      <p:pic>
        <p:nvPicPr>
          <p:cNvPr id="9" name="Grafik 8">
            <a:extLst>
              <a:ext uri="{FF2B5EF4-FFF2-40B4-BE49-F238E27FC236}">
                <a16:creationId xmlns:a16="http://schemas.microsoft.com/office/drawing/2014/main" id="{CF263FF7-88A9-401E-891D-FA802927C59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139EE7AB-EE9D-4C59-B9D6-2A1FBC31BC8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1" name="Textplatzhalter 7">
            <a:extLst>
              <a:ext uri="{FF2B5EF4-FFF2-40B4-BE49-F238E27FC236}">
                <a16:creationId xmlns:a16="http://schemas.microsoft.com/office/drawing/2014/main" id="{CB2DF7E0-A4EA-438D-840C-6C5202DD6BF9}"/>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Les caractéristiques auxiliaires sont le nom et l’adresse des redevables de l’information, les numéros d’ordre des jeux de données concernant les personnes en apprentissage, les </a:t>
            </a:r>
            <a:r>
              <a:rPr lang="fr-FR" noProof="0" dirty="0" err="1"/>
              <a:t>participant·e·s</a:t>
            </a:r>
            <a:r>
              <a:rPr lang="fr-FR" noProof="0" dirty="0"/>
              <a:t> aux examens et les formateurs et formatrices, ainsi que le numéro d’entreprise de l’établissement de 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Les services compétents sont redevables de l’information.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Aux fins de l’établissement des rapports sur la formation professionnelle ainsi que pour la recherche sur la formation professionnelle [...], les [...] données collectées sont traitées comme des données individuelles par l’Office fédéral de la statistique et par les offices statistiques des Länder, et transmises à l’</a:t>
            </a:r>
            <a:r>
              <a:rPr lang="fr-FR" noProof="0" dirty="0" err="1"/>
              <a:t>lnstitut</a:t>
            </a:r>
            <a:r>
              <a:rPr lang="fr-FR" noProof="0" dirty="0"/>
              <a:t> fédéral de la formation professionnelle.</a:t>
            </a:r>
          </a:p>
        </p:txBody>
      </p:sp>
      <p:pic>
        <p:nvPicPr>
          <p:cNvPr id="9" name="Grafik 8">
            <a:extLst>
              <a:ext uri="{FF2B5EF4-FFF2-40B4-BE49-F238E27FC236}">
                <a16:creationId xmlns:a16="http://schemas.microsoft.com/office/drawing/2014/main" id="{39DCDA15-816C-4F2B-B93F-0A7583C8FBE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9EFBBDFF-DF3F-4242-B00A-B767996F25D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1" name="Textplatzhalter 7">
            <a:extLst>
              <a:ext uri="{FF2B5EF4-FFF2-40B4-BE49-F238E27FC236}">
                <a16:creationId xmlns:a16="http://schemas.microsoft.com/office/drawing/2014/main" id="{A3888E7A-94E9-4111-957E-A30E64215866}"/>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3988271"/>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fr-FR" noProof="0" dirty="0"/>
              <a:t>En vertu de la loi sur la formation professionnelle (</a:t>
            </a:r>
            <a:r>
              <a:rPr lang="fr-FR" noProof="0" dirty="0" err="1"/>
              <a:t>BBiG</a:t>
            </a:r>
            <a:r>
              <a:rPr lang="fr-FR" noProof="0" dirty="0"/>
              <a:t>), le rapport sur la formation professionnelle doit être présenté le 15 mai de chaque année.</a:t>
            </a:r>
          </a:p>
          <a:p>
            <a:pPr marL="285750" indent="-285750">
              <a:lnSpc>
                <a:spcPts val="2300"/>
              </a:lnSpc>
              <a:spcAft>
                <a:spcPts val="600"/>
              </a:spcAft>
              <a:buClr>
                <a:srgbClr val="D6851B"/>
              </a:buClr>
              <a:buSzPct val="65000"/>
              <a:buFont typeface="Wingdings 3"/>
              <a:buChar char=""/>
              <a:defRPr/>
            </a:pPr>
            <a:r>
              <a:rPr lang="fr-FR" noProof="0" dirty="0"/>
              <a:t>Le calendrier pour l’établissement du rapport de données sur lequel repose le rapport sur la formation professionnelle est aligné sur ce délai.</a:t>
            </a:r>
          </a:p>
          <a:p>
            <a:pPr marL="285750" indent="-285750">
              <a:lnSpc>
                <a:spcPts val="2300"/>
              </a:lnSpc>
              <a:spcAft>
                <a:spcPts val="600"/>
              </a:spcAft>
              <a:buClr>
                <a:srgbClr val="D6851B"/>
              </a:buClr>
              <a:buSzPct val="65000"/>
              <a:buFont typeface="Wingdings 3"/>
              <a:buChar char=""/>
              <a:defRPr/>
            </a:pPr>
            <a:r>
              <a:rPr lang="fr-FR" noProof="0" dirty="0"/>
              <a:t>Le rapport de données contient de nombreuses données et informations relatives à la formation professionnelle ; le projet de ce rapport doit également être publié avant le 15 mai de chaque année (au format PDF, sur le site Internet du BIBB).</a:t>
            </a:r>
          </a:p>
          <a:p>
            <a:pPr marL="285750" indent="-285750">
              <a:lnSpc>
                <a:spcPts val="2300"/>
              </a:lnSpc>
              <a:spcAft>
                <a:spcPts val="600"/>
              </a:spcAft>
              <a:buClr>
                <a:srgbClr val="D6851B"/>
              </a:buClr>
              <a:buSzPct val="65000"/>
              <a:buFont typeface="Wingdings 3"/>
              <a:buChar char=""/>
              <a:defRPr/>
            </a:pPr>
            <a:r>
              <a:rPr lang="fr-FR" noProof="0" dirty="0"/>
              <a:t>Il est ensuite publié sous forme imprimée, après avoir pris en compte les retours du public.</a:t>
            </a:r>
          </a:p>
          <a:p>
            <a:pPr>
              <a:lnSpc>
                <a:spcPts val="2300"/>
              </a:lnSpc>
              <a:spcBef>
                <a:spcPts val="600"/>
              </a:spcBef>
              <a:spcAft>
                <a:spcPts val="600"/>
              </a:spcAft>
              <a:buClr>
                <a:srgbClr val="D6851B"/>
              </a:buClr>
              <a:buSzPct val="65000"/>
              <a:defRPr/>
            </a:pPr>
            <a:r>
              <a:rPr lang="fr-FR" b="1" noProof="0" dirty="0"/>
              <a:t>Concept de base pour l’établissement du rapport sur la formation professionnelle :</a:t>
            </a:r>
          </a:p>
          <a:p>
            <a:pPr marL="285750" indent="-285750">
              <a:lnSpc>
                <a:spcPts val="2300"/>
              </a:lnSpc>
              <a:spcAft>
                <a:spcPts val="600"/>
              </a:spcAft>
              <a:buClr>
                <a:srgbClr val="D6851B"/>
              </a:buClr>
              <a:buSzPct val="65000"/>
              <a:buFont typeface="Wingdings 3"/>
              <a:buChar char=""/>
              <a:defRPr/>
            </a:pPr>
            <a:r>
              <a:rPr lang="fr-FR" noProof="0" dirty="0"/>
              <a:t>Autant que possible, le rapport de données doit se baser sur des indicateurs et faciliter l’information et des analyses de fond sur les évolutions à long terme dans le domaine de la formation professionnelle. Par conséquent, ces indicateurs doivent être mesurés sur une longue période. </a:t>
            </a:r>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Procédure générale</a:t>
            </a:r>
          </a:p>
        </p:txBody>
      </p:sp>
      <p:sp>
        <p:nvSpPr>
          <p:cNvPr id="7"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23807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Contenu </a:t>
            </a:r>
          </a:p>
        </p:txBody>
      </p:sp>
      <p:sp>
        <p:nvSpPr>
          <p:cNvPr id="8" name="Textplatzhalter 3"/>
          <p:cNvSpPr txBox="1"/>
          <p:nvPr/>
        </p:nvSpPr>
        <p:spPr bwMode="auto">
          <a:xfrm>
            <a:off x="658808" y="185726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Avant-propos du président/de la présidente du BIBB</a:t>
            </a:r>
          </a:p>
        </p:txBody>
      </p:sp>
      <p:sp>
        <p:nvSpPr>
          <p:cNvPr id="9" name="Textplatzhalter 3"/>
          <p:cNvSpPr txBox="1"/>
          <p:nvPr/>
        </p:nvSpPr>
        <p:spPr bwMode="auto">
          <a:xfrm>
            <a:off x="658808" y="2999714"/>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B :</a:t>
            </a:r>
            <a:r>
              <a:rPr lang="fr-FR" sz="1600" b="1" noProof="0" dirty="0">
                <a:solidFill>
                  <a:schemeClr val="tx1"/>
                </a:solidFill>
              </a:rPr>
              <a:t>  </a:t>
            </a:r>
            <a:r>
              <a:rPr lang="fr-FR" sz="1600" noProof="0" dirty="0">
                <a:solidFill>
                  <a:schemeClr val="tx1"/>
                </a:solidFill>
              </a:rPr>
              <a:t>Indicateurs sur la formation professionnelle continue (4 sous-sections, env. 85 p.)</a:t>
            </a:r>
          </a:p>
        </p:txBody>
      </p:sp>
      <p:sp>
        <p:nvSpPr>
          <p:cNvPr id="11" name="Textplatzhalter 3"/>
          <p:cNvSpPr txBox="1"/>
          <p:nvPr/>
        </p:nvSpPr>
        <p:spPr bwMode="auto">
          <a:xfrm>
            <a:off x="658808" y="414216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Liste des abréviations, des figures et des tables</a:t>
            </a:r>
          </a:p>
        </p:txBody>
      </p:sp>
      <p:sp>
        <p:nvSpPr>
          <p:cNvPr id="12" name="Textplatzhalter 3"/>
          <p:cNvSpPr txBox="1"/>
          <p:nvPr/>
        </p:nvSpPr>
        <p:spPr bwMode="auto">
          <a:xfrm>
            <a:off x="658808" y="490380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Bibliographie</a:t>
            </a:r>
          </a:p>
        </p:txBody>
      </p:sp>
      <p:sp>
        <p:nvSpPr>
          <p:cNvPr id="13" name="Textplatzhalter 3"/>
          <p:cNvSpPr txBox="1"/>
          <p:nvPr/>
        </p:nvSpPr>
        <p:spPr bwMode="auto">
          <a:xfrm>
            <a:off x="658808" y="528462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Index des mots-clés</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Structure thématique centrale du rapport de données</a:t>
            </a:r>
          </a:p>
        </p:txBody>
      </p:sp>
      <p:sp>
        <p:nvSpPr>
          <p:cNvPr id="25" name="Textplatzhalter 3"/>
          <p:cNvSpPr txBox="1"/>
          <p:nvPr/>
        </p:nvSpPr>
        <p:spPr bwMode="auto">
          <a:xfrm>
            <a:off x="658808" y="261889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A :</a:t>
            </a:r>
            <a:r>
              <a:rPr lang="fr-FR" sz="1600" b="1" noProof="0" dirty="0">
                <a:solidFill>
                  <a:schemeClr val="tx1"/>
                </a:solidFill>
              </a:rPr>
              <a:t>  </a:t>
            </a:r>
            <a:r>
              <a:rPr lang="fr-FR" sz="1600" noProof="0" dirty="0">
                <a:solidFill>
                  <a:schemeClr val="tx1"/>
                </a:solidFill>
              </a:rPr>
              <a:t>Indicateurs sur la formation professionnelle (12 sections, environ 290 p.)</a:t>
            </a:r>
          </a:p>
        </p:txBody>
      </p:sp>
      <p:sp>
        <p:nvSpPr>
          <p:cNvPr id="26" name="Textplatzhalter 3"/>
          <p:cNvSpPr txBox="1"/>
          <p:nvPr/>
        </p:nvSpPr>
        <p:spPr bwMode="auto">
          <a:xfrm>
            <a:off x="658808" y="376135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D :</a:t>
            </a:r>
            <a:r>
              <a:rPr lang="fr-FR" sz="1600" b="1" noProof="0" dirty="0">
                <a:solidFill>
                  <a:schemeClr val="tx1"/>
                </a:solidFill>
              </a:rPr>
              <a:t>  </a:t>
            </a:r>
            <a:r>
              <a:rPr lang="fr-FR" sz="1600" noProof="0" dirty="0">
                <a:solidFill>
                  <a:schemeClr val="tx1"/>
                </a:solidFill>
              </a:rPr>
              <a:t>Suivi de l’internationalisation de la formation professionnelle (4 sous-sections, env. 50 p.)</a:t>
            </a:r>
          </a:p>
        </p:txBody>
      </p:sp>
      <p:sp>
        <p:nvSpPr>
          <p:cNvPr id="27" name="Textplatzhalter 3"/>
          <p:cNvSpPr txBox="1"/>
          <p:nvPr/>
        </p:nvSpPr>
        <p:spPr bwMode="auto">
          <a:xfrm>
            <a:off x="658808" y="338053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C :  </a:t>
            </a:r>
            <a:r>
              <a:rPr lang="fr-FR" sz="1600" noProof="0" dirty="0">
                <a:solidFill>
                  <a:schemeClr val="tx1"/>
                </a:solidFill>
              </a:rPr>
              <a:t>Thème prioritaire (variable, env. 50 p.)</a:t>
            </a:r>
          </a:p>
        </p:txBody>
      </p:sp>
      <p:sp>
        <p:nvSpPr>
          <p:cNvPr id="29" name="Textplatzhalter 3"/>
          <p:cNvSpPr txBox="1"/>
          <p:nvPr/>
        </p:nvSpPr>
        <p:spPr bwMode="auto">
          <a:xfrm>
            <a:off x="658808" y="452298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fr-FR" sz="1800" noProof="0" dirty="0">
                <a:solidFill>
                  <a:schemeClr val="tx1"/>
                </a:solidFill>
              </a:rPr>
              <a:t>Répertoire des tables sur Internet</a:t>
            </a: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845884"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750"/>
                                        <p:tgtEl>
                                          <p:spTgt spid="8">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750"/>
                                        <p:tgtEl>
                                          <p:spTgt spid="8">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fade">
                                      <p:cBhvr>
                                        <p:cTn id="18" dur="750"/>
                                        <p:tgtEl>
                                          <p:spTgt spid="7">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750"/>
                                        <p:tgtEl>
                                          <p:spTgt spid="7">
                                            <p:txEl>
                                              <p:pRg st="0" end="0"/>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5">
                                            <p:bg/>
                                          </p:spTgt>
                                        </p:tgtEl>
                                        <p:attrNameLst>
                                          <p:attrName>style.visibility</p:attrName>
                                        </p:attrNameLst>
                                      </p:cBhvr>
                                      <p:to>
                                        <p:strVal val="visible"/>
                                      </p:to>
                                    </p:set>
                                    <p:animEffect transition="in" filter="fade">
                                      <p:cBhvr>
                                        <p:cTn id="25" dur="750"/>
                                        <p:tgtEl>
                                          <p:spTgt spid="2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750"/>
                                        <p:tgtEl>
                                          <p:spTgt spid="25">
                                            <p:txEl>
                                              <p:pRg st="0" end="0"/>
                                            </p:txEl>
                                          </p:spTgt>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Effect transition="in" filter="fade">
                                      <p:cBhvr>
                                        <p:cTn id="32" dur="750"/>
                                        <p:tgtEl>
                                          <p:spTgt spid="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750"/>
                                        <p:tgtEl>
                                          <p:spTgt spid="9">
                                            <p:txEl>
                                              <p:pRg st="0" end="0"/>
                                            </p:txEl>
                                          </p:spTgt>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27">
                                            <p:bg/>
                                          </p:spTgt>
                                        </p:tgtEl>
                                        <p:attrNameLst>
                                          <p:attrName>style.visibility</p:attrName>
                                        </p:attrNameLst>
                                      </p:cBhvr>
                                      <p:to>
                                        <p:strVal val="visible"/>
                                      </p:to>
                                    </p:set>
                                    <p:animEffect transition="in" filter="fade">
                                      <p:cBhvr>
                                        <p:cTn id="39" dur="750"/>
                                        <p:tgtEl>
                                          <p:spTgt spid="27">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750"/>
                                        <p:tgtEl>
                                          <p:spTgt spid="27">
                                            <p:txEl>
                                              <p:pRg st="0" end="0"/>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6">
                                            <p:bg/>
                                          </p:spTgt>
                                        </p:tgtEl>
                                        <p:attrNameLst>
                                          <p:attrName>style.visibility</p:attrName>
                                        </p:attrNameLst>
                                      </p:cBhvr>
                                      <p:to>
                                        <p:strVal val="visible"/>
                                      </p:to>
                                    </p:set>
                                    <p:animEffect transition="in" filter="fade">
                                      <p:cBhvr>
                                        <p:cTn id="46" dur="750"/>
                                        <p:tgtEl>
                                          <p:spTgt spid="26">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750"/>
                                        <p:tgtEl>
                                          <p:spTgt spid="26">
                                            <p:txEl>
                                              <p:pRg st="0" end="0"/>
                                            </p:txEl>
                                          </p:spTgt>
                                        </p:tgtEl>
                                      </p:cBhvr>
                                    </p:animEffect>
                                  </p:childTnLst>
                                </p:cTn>
                              </p:par>
                            </p:childTnLst>
                          </p:cTn>
                        </p:par>
                        <p:par>
                          <p:cTn id="50" fill="hold">
                            <p:stCondLst>
                              <p:cond delay="5750"/>
                            </p:stCondLst>
                            <p:childTnLst>
                              <p:par>
                                <p:cTn id="51" presetID="10" presetClass="entr" presetSubtype="0" fill="hold" grpId="0" nodeType="afterEffect">
                                  <p:stCondLst>
                                    <p:cond delay="0"/>
                                  </p:stCondLst>
                                  <p:childTnLst>
                                    <p:set>
                                      <p:cBhvr>
                                        <p:cTn id="52" dur="1" fill="hold">
                                          <p:stCondLst>
                                            <p:cond delay="0"/>
                                          </p:stCondLst>
                                        </p:cTn>
                                        <p:tgtEl>
                                          <p:spTgt spid="11">
                                            <p:bg/>
                                          </p:spTgt>
                                        </p:tgtEl>
                                        <p:attrNameLst>
                                          <p:attrName>style.visibility</p:attrName>
                                        </p:attrNameLst>
                                      </p:cBhvr>
                                      <p:to>
                                        <p:strVal val="visible"/>
                                      </p:to>
                                    </p:set>
                                    <p:animEffect transition="in" filter="fade">
                                      <p:cBhvr>
                                        <p:cTn id="53" dur="750"/>
                                        <p:tgtEl>
                                          <p:spTgt spid="11">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750"/>
                                        <p:tgtEl>
                                          <p:spTgt spid="11">
                                            <p:txEl>
                                              <p:pRg st="0" end="0"/>
                                            </p:txEl>
                                          </p:spTgt>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29">
                                            <p:bg/>
                                          </p:spTgt>
                                        </p:tgtEl>
                                        <p:attrNameLst>
                                          <p:attrName>style.visibility</p:attrName>
                                        </p:attrNameLst>
                                      </p:cBhvr>
                                      <p:to>
                                        <p:strVal val="visible"/>
                                      </p:to>
                                    </p:set>
                                    <p:animEffect transition="in" filter="fade">
                                      <p:cBhvr>
                                        <p:cTn id="60" dur="750"/>
                                        <p:tgtEl>
                                          <p:spTgt spid="29">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750"/>
                                        <p:tgtEl>
                                          <p:spTgt spid="29">
                                            <p:txEl>
                                              <p:pRg st="0" end="0"/>
                                            </p:txEl>
                                          </p:spTgt>
                                        </p:tgtEl>
                                      </p:cBhvr>
                                    </p:animEffect>
                                  </p:childTnLst>
                                </p:cTn>
                              </p:par>
                            </p:childTnLst>
                          </p:cTn>
                        </p:par>
                        <p:par>
                          <p:cTn id="64" fill="hold">
                            <p:stCondLst>
                              <p:cond delay="7250"/>
                            </p:stCondLst>
                            <p:childTnLst>
                              <p:par>
                                <p:cTn id="65" presetID="10" presetClass="entr" presetSubtype="0" fill="hold" grpId="0" nodeType="afterEffect">
                                  <p:stCondLst>
                                    <p:cond delay="0"/>
                                  </p:stCondLst>
                                  <p:childTnLst>
                                    <p:set>
                                      <p:cBhvr>
                                        <p:cTn id="66" dur="1" fill="hold">
                                          <p:stCondLst>
                                            <p:cond delay="0"/>
                                          </p:stCondLst>
                                        </p:cTn>
                                        <p:tgtEl>
                                          <p:spTgt spid="12">
                                            <p:bg/>
                                          </p:spTgt>
                                        </p:tgtEl>
                                        <p:attrNameLst>
                                          <p:attrName>style.visibility</p:attrName>
                                        </p:attrNameLst>
                                      </p:cBhvr>
                                      <p:to>
                                        <p:strVal val="visible"/>
                                      </p:to>
                                    </p:set>
                                    <p:animEffect transition="in" filter="fade">
                                      <p:cBhvr>
                                        <p:cTn id="67" dur="750"/>
                                        <p:tgtEl>
                                          <p:spTgt spid="12">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750"/>
                                        <p:tgtEl>
                                          <p:spTgt spid="12">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13">
                                            <p:bg/>
                                          </p:spTgt>
                                        </p:tgtEl>
                                        <p:attrNameLst>
                                          <p:attrName>style.visibility</p:attrName>
                                        </p:attrNameLst>
                                      </p:cBhvr>
                                      <p:to>
                                        <p:strVal val="visible"/>
                                      </p:to>
                                    </p:set>
                                    <p:animEffect transition="in" filter="fade">
                                      <p:cBhvr>
                                        <p:cTn id="74" dur="750"/>
                                        <p:tgtEl>
                                          <p:spTgt spid="13">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fade">
                                      <p:cBhvr>
                                        <p:cTn id="77"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1" grpId="0" uiExpand="1" build="p" animBg="1"/>
      <p:bldP spid="12" grpId="0" uiExpand="1" build="p" animBg="1"/>
      <p:bldP spid="13" grpId="0" uiExpand="1" build="p" animBg="1"/>
      <p:bldP spid="14" grpId="0"/>
      <p:bldP spid="25" grpId="0" uiExpand="1" build="p" animBg="1"/>
      <p:bldP spid="26" grpId="0" uiExpand="1" build="p" animBg="1"/>
      <p:bldP spid="27" grpId="0" uiExpand="1" build="p" animBg="1"/>
      <p:bldP spid="2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182483"/>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Activités – Année 1</a:t>
            </a:r>
          </a:p>
        </p:txBody>
      </p:sp>
      <p:sp>
        <p:nvSpPr>
          <p:cNvPr id="30" name="Abgerundetes Rechteck 37"/>
          <p:cNvSpPr/>
          <p:nvPr/>
        </p:nvSpPr>
        <p:spPr bwMode="auto">
          <a:xfrm>
            <a:off x="658813" y="2065000"/>
            <a:ext cx="11053762" cy="2016000"/>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À partir de novembre </a:t>
              </a: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Mai</a:t>
              </a: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Avril </a:t>
              </a: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fr-FR" sz="1400" b="1" spc="60" noProof="0" dirty="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Mars</a:t>
              </a: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Recherches sur de nouveaux thèmes au sein du BIBB/introduction de nouveaux thèmes</a:t>
            </a: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Préparer la structure (version provisoire)</a:t>
            </a: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Réunion de rédaction conjointe avec le BMBF</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Établissement d’un délai </a:t>
            </a:r>
            <a:br>
              <a:rPr lang="fr-FR" sz="1400" noProof="0" dirty="0">
                <a:solidFill>
                  <a:schemeClr val="tx1"/>
                </a:solidFill>
                <a:latin typeface="Calibri"/>
              </a:rPr>
            </a:br>
            <a:r>
              <a:rPr lang="fr-FR" sz="1400" noProof="0" dirty="0">
                <a:solidFill>
                  <a:schemeClr val="tx1"/>
                </a:solidFill>
                <a:latin typeface="Calibri"/>
              </a:rPr>
              <a:t>pour les articles</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Informer les </a:t>
            </a:r>
            <a:r>
              <a:rPr lang="fr-FR" sz="1400" noProof="0" dirty="0" err="1">
                <a:solidFill>
                  <a:schemeClr val="tx1"/>
                </a:solidFill>
                <a:latin typeface="Calibri"/>
              </a:rPr>
              <a:t>auteur·e·s</a:t>
            </a:r>
            <a:endParaRPr lang="fr-FR" sz="1400" noProof="0" dirty="0">
              <a:solidFill>
                <a:schemeClr val="tx1"/>
              </a:solidFill>
              <a:latin typeface="Calibri"/>
            </a:endParaRP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Compilation d’articles pour la réunion de rédaction du BIBB </a:t>
            </a:r>
          </a:p>
        </p:txBody>
      </p:sp>
      <p:sp>
        <p:nvSpPr>
          <p:cNvPr id="59" name="Textplatzhalter 3"/>
          <p:cNvSpPr txBox="1"/>
          <p:nvPr/>
        </p:nvSpPr>
        <p:spPr bwMode="auto">
          <a:xfrm>
            <a:off x="8539450" y="4600844"/>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Collecte de données, analyse, </a:t>
            </a:r>
            <a:br>
              <a:rPr lang="fr-FR" sz="1400" noProof="0" dirty="0">
                <a:solidFill>
                  <a:schemeClr val="tx1"/>
                </a:solidFill>
                <a:latin typeface="Calibri"/>
              </a:rPr>
            </a:br>
            <a:r>
              <a:rPr lang="fr-FR" sz="1400" noProof="0" dirty="0">
                <a:solidFill>
                  <a:schemeClr val="tx1"/>
                </a:solidFill>
                <a:latin typeface="Calibri"/>
              </a:rPr>
              <a:t>articles</a:t>
            </a:r>
          </a:p>
        </p:txBody>
      </p:sp>
      <p:grpSp>
        <p:nvGrpSpPr>
          <p:cNvPr id="60" name="Gruppieren 59"/>
          <p:cNvGrpSpPr/>
          <p:nvPr/>
        </p:nvGrpSpPr>
        <p:grpSpPr bwMode="auto">
          <a:xfrm>
            <a:off x="8443675" y="4177506"/>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fr-FR" sz="1400" b="1" spc="60" noProof="0" dirty="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En cours, à partir de septembre</a:t>
              </a: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fr-FR" sz="1600" b="1" noProof="0" dirty="0"/>
              <a:t>Équipe du rapport de données</a:t>
            </a:r>
          </a:p>
        </p:txBody>
      </p:sp>
      <p:sp>
        <p:nvSpPr>
          <p:cNvPr id="65" name="Rechteck 64"/>
          <p:cNvSpPr/>
          <p:nvPr/>
        </p:nvSpPr>
        <p:spPr bwMode="auto">
          <a:xfrm>
            <a:off x="658813" y="4178322"/>
            <a:ext cx="1273774" cy="830997"/>
          </a:xfrm>
          <a:prstGeom prst="rect">
            <a:avLst/>
          </a:prstGeom>
          <a:solidFill>
            <a:srgbClr val="FBF3E8"/>
          </a:solidFill>
        </p:spPr>
        <p:txBody>
          <a:bodyPr wrap="square">
            <a:spAutoFit/>
          </a:bodyPr>
          <a:lstStyle/>
          <a:p>
            <a:pPr>
              <a:spcBef>
                <a:spcPts val="0"/>
              </a:spcBef>
              <a:defRPr/>
            </a:pPr>
            <a:r>
              <a:rPr lang="fr-FR" sz="1600" b="1" noProof="0" dirty="0" err="1"/>
              <a:t>Auteur·e·s</a:t>
            </a:r>
            <a:endParaRPr lang="fr-FR" sz="1600" b="1" noProof="0" dirty="0"/>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5"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250"/>
                            </p:stCondLst>
                            <p:childTnLst>
                              <p:par>
                                <p:cTn id="16" presetID="10" presetClass="entr" presetSubtype="0" fill="hold" grpId="0" nodeType="afterEffect">
                                  <p:stCondLst>
                                    <p:cond delay="25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p:stCondLst>
                              <p:cond delay="3500"/>
                            </p:stCondLst>
                            <p:childTnLst>
                              <p:par>
                                <p:cTn id="23" presetID="10" presetClass="entr" presetSubtype="0" fill="hold" nodeType="afterEffect">
                                  <p:stCondLst>
                                    <p:cond delay="10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250"/>
                                        <p:tgtEl>
                                          <p:spTgt spid="47"/>
                                        </p:tgtEl>
                                      </p:cBhvr>
                                    </p:animEffect>
                                  </p:childTnLst>
                                </p:cTn>
                              </p:par>
                              <p:par>
                                <p:cTn id="26" presetID="35" presetClass="path" presetSubtype="0" accel="50000" decel="50000" fill="hold" nodeType="withEffect">
                                  <p:stCondLst>
                                    <p:cond delay="1000"/>
                                  </p:stCondLst>
                                  <p:childTnLst>
                                    <p:animMotion origin="layout" path="M -1.66667E-6 -4.81481E-6 L -0.10247 -4.81481E-6 " pathEditMode="relative" rAng="0" ptsTypes="AA">
                                      <p:cBhvr>
                                        <p:cTn id="27" dur="1000" spd="-100000" fill="hold"/>
                                        <p:tgtEl>
                                          <p:spTgt spid="47"/>
                                        </p:tgtEl>
                                        <p:attrNameLst>
                                          <p:attrName>ppt_x</p:attrName>
                                          <p:attrName>ppt_y</p:attrName>
                                        </p:attrNameLst>
                                      </p:cBhvr>
                                      <p:rCtr x="-5130" y="0"/>
                                    </p:animMotion>
                                  </p:childTnLst>
                                </p:cTn>
                              </p:par>
                            </p:childTnLst>
                          </p:cTn>
                        </p:par>
                        <p:par>
                          <p:cTn id="28" fill="hold">
                            <p:stCondLst>
                              <p:cond delay="575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250"/>
                                        <p:tgtEl>
                                          <p:spTgt spid="44"/>
                                        </p:tgtEl>
                                      </p:cBhvr>
                                    </p:animEffect>
                                  </p:childTnLst>
                                </p:cTn>
                              </p:par>
                              <p:par>
                                <p:cTn id="36" presetID="35" presetClass="path" presetSubtype="0" accel="50000" decel="50000" fill="hold" nodeType="withEffect">
                                  <p:stCondLst>
                                    <p:cond delay="0"/>
                                  </p:stCondLst>
                                  <p:childTnLst>
                                    <p:animMotion origin="layout" path="M -1.66667E-6 -4.81481E-6 L -0.25 -4.81481E-6 " pathEditMode="relative" rAng="0" ptsTypes="AA">
                                      <p:cBhvr>
                                        <p:cTn id="37" dur="1000" spd="-100000" fill="hold"/>
                                        <p:tgtEl>
                                          <p:spTgt spid="44"/>
                                        </p:tgtEl>
                                        <p:attrNameLst>
                                          <p:attrName>ppt_x</p:attrName>
                                          <p:attrName>ppt_y</p:attrName>
                                        </p:attrNameLst>
                                      </p:cBhvr>
                                      <p:rCtr x="-12500" y="0"/>
                                    </p:animMotion>
                                  </p:childTnLst>
                                </p:cTn>
                              </p:par>
                            </p:childTnLst>
                          </p:cTn>
                        </p:par>
                        <p:par>
                          <p:cTn id="38" fill="hold">
                            <p:stCondLst>
                              <p:cond delay="775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750"/>
                                        <p:tgtEl>
                                          <p:spTgt spid="55"/>
                                        </p:tgtEl>
                                      </p:cBhvr>
                                    </p:animEffect>
                                  </p:childTnLst>
                                </p:cTn>
                              </p:par>
                            </p:childTnLst>
                          </p:cTn>
                        </p:par>
                        <p:par>
                          <p:cTn id="42" fill="hold">
                            <p:stCondLst>
                              <p:cond delay="8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250"/>
                                        <p:tgtEl>
                                          <p:spTgt spid="41"/>
                                        </p:tgtEl>
                                      </p:cBhvr>
                                    </p:animEffect>
                                  </p:childTnLst>
                                </p:cTn>
                              </p:par>
                              <p:par>
                                <p:cTn id="46" presetID="35" presetClass="path" presetSubtype="0" accel="50000" decel="50000" fill="hold" nodeType="withEffect">
                                  <p:stCondLst>
                                    <p:cond delay="0"/>
                                  </p:stCondLst>
                                  <p:childTnLst>
                                    <p:animMotion origin="layout" path="M 4.79167E-6 -4.81481E-6 L -0.25 -4.81481E-6 " pathEditMode="relative" rAng="0" ptsTypes="AA">
                                      <p:cBhvr>
                                        <p:cTn id="47" dur="1000" spd="-100000" fill="hold"/>
                                        <p:tgtEl>
                                          <p:spTgt spid="41"/>
                                        </p:tgtEl>
                                        <p:attrNameLst>
                                          <p:attrName>ppt_x</p:attrName>
                                          <p:attrName>ppt_y</p:attrName>
                                        </p:attrNameLst>
                                      </p:cBhvr>
                                      <p:rCtr x="-12500" y="0"/>
                                    </p:animMotion>
                                  </p:childTnLst>
                                </p:cTn>
                              </p:par>
                            </p:childTnLst>
                          </p:cTn>
                        </p:par>
                        <p:par>
                          <p:cTn id="48" fill="hold">
                            <p:stCondLst>
                              <p:cond delay="975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250"/>
                                        <p:tgtEl>
                                          <p:spTgt spid="38"/>
                                        </p:tgtEl>
                                      </p:cBhvr>
                                    </p:animEffect>
                                  </p:childTnLst>
                                </p:cTn>
                              </p:par>
                              <p:par>
                                <p:cTn id="70" presetID="35" presetClass="path" presetSubtype="0" accel="50000" decel="50000" fill="hold" nodeType="withEffect">
                                  <p:stCondLst>
                                    <p:cond delay="0"/>
                                  </p:stCondLst>
                                  <p:childTnLst>
                                    <p:animMotion origin="layout" path="M -2.08333E-7 -4.81481E-6 L -0.05208 -4.81481E-6 " pathEditMode="relative" rAng="0" ptsTypes="AA">
                                      <p:cBhvr>
                                        <p:cTn id="71" dur="1000" spd="-100000" fill="hold"/>
                                        <p:tgtEl>
                                          <p:spTgt spid="38"/>
                                        </p:tgtEl>
                                        <p:attrNameLst>
                                          <p:attrName>ppt_x</p:attrName>
                                          <p:attrName>ppt_y</p:attrName>
                                        </p:attrNameLst>
                                      </p:cBhvr>
                                      <p:rCtr x="-2604" y="0"/>
                                    </p:animMotion>
                                  </p:childTnLst>
                                </p:cTn>
                              </p:par>
                            </p:childTnLst>
                          </p:cTn>
                        </p:par>
                        <p:par>
                          <p:cTn id="72" fill="hold">
                            <p:stCondLst>
                              <p:cond delay="11000"/>
                            </p:stCondLst>
                            <p:childTnLst>
                              <p:par>
                                <p:cTn id="73" presetID="10" presetClass="entr" presetSubtype="0" fill="hold" grpId="0" nodeType="afterEffect">
                                  <p:stCondLst>
                                    <p:cond delay="25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750"/>
                                        <p:tgtEl>
                                          <p:spTgt spid="57"/>
                                        </p:tgtEl>
                                      </p:cBhvr>
                                    </p:animEffect>
                                  </p:childTnLst>
                                </p:cTn>
                              </p:par>
                            </p:childTnLst>
                          </p:cTn>
                        </p:par>
                        <p:par>
                          <p:cTn id="76" fill="hold">
                            <p:stCondLst>
                              <p:cond delay="12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1250"/>
                                        <p:tgtEl>
                                          <p:spTgt spid="60"/>
                                        </p:tgtEl>
                                      </p:cBhvr>
                                    </p:animEffect>
                                  </p:childTnLst>
                                </p:cTn>
                              </p:par>
                              <p:par>
                                <p:cTn id="80" presetID="35" presetClass="path" presetSubtype="0" accel="50000" decel="50000" fill="hold" nodeType="withEffect">
                                  <p:stCondLst>
                                    <p:cond delay="0"/>
                                  </p:stCondLst>
                                  <p:childTnLst>
                                    <p:animMotion origin="layout" path="M -3.75E-6 4.81481E-6 L -0.13138 4.81481E-6 " pathEditMode="relative" rAng="0" ptsTypes="AA">
                                      <p:cBhvr>
                                        <p:cTn id="81" dur="1000" spd="-100000" fill="hold"/>
                                        <p:tgtEl>
                                          <p:spTgt spid="60"/>
                                        </p:tgtEl>
                                        <p:attrNameLst>
                                          <p:attrName>ppt_x</p:attrName>
                                          <p:attrName>ppt_y</p:attrName>
                                        </p:attrNameLst>
                                      </p:cBhvr>
                                      <p:rCtr x="-6576" y="0"/>
                                    </p:animMotion>
                                  </p:childTnLst>
                                </p:cTn>
                              </p:par>
                            </p:childTnLst>
                          </p:cTn>
                        </p:par>
                        <p:par>
                          <p:cTn id="82" fill="hold">
                            <p:stCondLst>
                              <p:cond delay="13250"/>
                            </p:stCondLst>
                            <p:childTnLst>
                              <p:par>
                                <p:cTn id="83" presetID="10" presetClass="entr" presetSubtype="0"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P spid="30" grpId="0" animBg="1"/>
      <p:bldP spid="51" grpId="0" animBg="1"/>
      <p:bldP spid="55" grpId="0" animBg="1"/>
      <p:bldP spid="56" grpId="0" animBg="1"/>
      <p:bldP spid="57" grpId="0" animBg="1"/>
      <p:bldP spid="59" grpId="0" animBg="1"/>
      <p:bldP spid="21"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2061792"/>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Septembre </a:t>
              </a:r>
            </a:p>
          </p:txBody>
        </p:sp>
      </p:grpSp>
      <p:sp>
        <p:nvSpPr>
          <p:cNvPr id="61" name="Pfeil: Chevron 60"/>
          <p:cNvSpPr/>
          <p:nvPr/>
        </p:nvSpPr>
        <p:spPr bwMode="auto">
          <a:xfrm>
            <a:off x="1000583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2" name="Textplatzhalter 3"/>
          <p:cNvSpPr txBox="1"/>
          <p:nvPr/>
        </p:nvSpPr>
        <p:spPr bwMode="auto">
          <a:xfrm>
            <a:off x="10165237" y="2456109"/>
            <a:ext cx="1548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fr-FR" sz="1400" b="1" noProof="0" dirty="0">
                <a:solidFill>
                  <a:schemeClr val="tx1"/>
                </a:solidFill>
              </a:rPr>
              <a:t>Publication de la version en ligne </a:t>
            </a:r>
            <a:r>
              <a:rPr lang="fr-FR" sz="1400" noProof="0" dirty="0">
                <a:solidFill>
                  <a:schemeClr val="tx1"/>
                </a:solidFill>
              </a:rPr>
              <a:t>(HTML) avec des informations supplémentaires </a:t>
            </a:r>
          </a:p>
        </p:txBody>
      </p:sp>
      <p:sp>
        <p:nvSpPr>
          <p:cNvPr id="27" name="Textplatzhalter 3"/>
          <p:cNvSpPr txBox="1"/>
          <p:nvPr/>
        </p:nvSpPr>
        <p:spPr bwMode="auto">
          <a:xfrm>
            <a:off x="8557734" y="2456109"/>
            <a:ext cx="1548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fr-FR" sz="1400" b="1" noProof="0" dirty="0">
                <a:solidFill>
                  <a:schemeClr val="tx1"/>
                </a:solidFill>
              </a:rPr>
              <a:t>Publication de la version imprimée</a:t>
            </a:r>
            <a:r>
              <a:rPr lang="fr-FR" sz="1400" noProof="0" dirty="0">
                <a:solidFill>
                  <a:schemeClr val="tx1"/>
                </a:solidFill>
              </a:rPr>
              <a:t> après révision par le public</a:t>
            </a:r>
          </a:p>
        </p:txBody>
      </p:sp>
      <p:sp>
        <p:nvSpPr>
          <p:cNvPr id="23" name="Textplatzhalter 3"/>
          <p:cNvSpPr txBox="1"/>
          <p:nvPr/>
        </p:nvSpPr>
        <p:spPr bwMode="auto">
          <a:xfrm>
            <a:off x="6900945" y="2456109"/>
            <a:ext cx="1584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Publication en ligne de la version préliminaire (PDF) </a:t>
            </a:r>
            <a:r>
              <a:rPr lang="fr-FR" sz="1400" noProof="0" dirty="0">
                <a:solidFill>
                  <a:schemeClr val="tx1"/>
                </a:solidFill>
                <a:latin typeface="Calibri"/>
              </a:rPr>
              <a:t>lorsque le rapport sur la formation professionnelle est adopté et publié par le cabinet fédéral</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Activités – Année 1/2</a:t>
            </a:r>
          </a:p>
        </p:txBody>
      </p:sp>
      <p:pic>
        <p:nvPicPr>
          <p:cNvPr id="50" name="Grafik 49"/>
          <p:cNvPicPr>
            <a:picLocks noChangeAspect="1"/>
          </p:cNvPicPr>
          <p:nvPr/>
        </p:nvPicPr>
        <p:blipFill>
          <a:blip r:embed="rId3"/>
          <a:stretch/>
        </p:blipFill>
        <p:spPr bwMode="auto">
          <a:xfrm rot="585632">
            <a:off x="9860837" y="3939104"/>
            <a:ext cx="1827083" cy="1412382"/>
          </a:xfrm>
          <a:prstGeom prst="rect">
            <a:avLst/>
          </a:prstGeom>
        </p:spPr>
      </p:pic>
      <p:grpSp>
        <p:nvGrpSpPr>
          <p:cNvPr id="28" name="Gruppieren 27"/>
          <p:cNvGrpSpPr/>
          <p:nvPr/>
        </p:nvGrpSpPr>
        <p:grpSpPr bwMode="auto">
          <a:xfrm>
            <a:off x="8528282" y="2061792"/>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Juillet </a:t>
              </a:r>
            </a:p>
          </p:txBody>
        </p:sp>
      </p:grpSp>
      <p:sp>
        <p:nvSpPr>
          <p:cNvPr id="60" name="Pfeil: Chevron 59"/>
          <p:cNvSpPr/>
          <p:nvPr/>
        </p:nvSpPr>
        <p:spPr bwMode="auto">
          <a:xfrm>
            <a:off x="832404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grpSp>
        <p:nvGrpSpPr>
          <p:cNvPr id="24" name="Gruppieren 23"/>
          <p:cNvGrpSpPr/>
          <p:nvPr/>
        </p:nvGrpSpPr>
        <p:grpSpPr bwMode="auto">
          <a:xfrm>
            <a:off x="6919494" y="2060520"/>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15 mai </a:t>
              </a:r>
            </a:p>
          </p:txBody>
        </p:sp>
      </p:grpSp>
      <p:sp>
        <p:nvSpPr>
          <p:cNvPr id="30" name="Abgerundetes Rechteck 37"/>
          <p:cNvSpPr/>
          <p:nvPr/>
        </p:nvSpPr>
        <p:spPr bwMode="auto">
          <a:xfrm>
            <a:off x="658814" y="2061329"/>
            <a:ext cx="6195400" cy="3563184"/>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grpSp>
        <p:nvGrpSpPr>
          <p:cNvPr id="36" name="Gruppieren 35"/>
          <p:cNvGrpSpPr/>
          <p:nvPr/>
        </p:nvGrpSpPr>
        <p:grpSpPr bwMode="auto">
          <a:xfrm>
            <a:off x="4302206" y="3921995"/>
            <a:ext cx="1793794"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fr-FR" noProof="0" dirty="0"/>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Février </a:t>
              </a:r>
            </a:p>
          </p:txBody>
        </p:sp>
      </p:grpSp>
      <p:sp>
        <p:nvSpPr>
          <p:cNvPr id="55" name="Textplatzhalter 3"/>
          <p:cNvSpPr txBox="1"/>
          <p:nvPr/>
        </p:nvSpPr>
        <p:spPr bwMode="auto">
          <a:xfrm>
            <a:off x="2757735" y="4344373"/>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Deuxième réunion de rédaction conjointe avec le BMBF</a:t>
            </a:r>
          </a:p>
        </p:txBody>
      </p:sp>
      <p:sp>
        <p:nvSpPr>
          <p:cNvPr id="56" name="Textplatzhalter 3"/>
          <p:cNvSpPr txBox="1"/>
          <p:nvPr/>
        </p:nvSpPr>
        <p:spPr bwMode="auto">
          <a:xfrm>
            <a:off x="4354498" y="4344373"/>
            <a:ext cx="2036573" cy="1252894"/>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Résumé </a:t>
            </a:r>
            <a:br>
              <a:rPr lang="fr-FR" sz="1400" noProof="0" dirty="0">
                <a:solidFill>
                  <a:schemeClr val="tx1"/>
                </a:solidFill>
                <a:latin typeface="Calibri"/>
              </a:rPr>
            </a:br>
            <a:r>
              <a:rPr lang="fr-FR" sz="1400" noProof="0" dirty="0">
                <a:solidFill>
                  <a:schemeClr val="tx1"/>
                </a:solidFill>
                <a:latin typeface="Calibri"/>
              </a:rPr>
              <a:t>pour chaque chapitre </a:t>
            </a:r>
            <a:br>
              <a:rPr lang="fr-FR" sz="1400" noProof="0" dirty="0">
                <a:solidFill>
                  <a:schemeClr val="tx1"/>
                </a:solidFill>
                <a:latin typeface="Calibri"/>
              </a:rPr>
            </a:br>
            <a:r>
              <a:rPr lang="fr-FR" sz="1400" noProof="0" dirty="0">
                <a:solidFill>
                  <a:schemeClr val="tx1"/>
                </a:solidFill>
                <a:latin typeface="Calibri"/>
              </a:rPr>
              <a:t>(structure claire</a:t>
            </a:r>
            <a:r>
              <a:rPr lang="fr-FR" sz="1400" dirty="0">
                <a:solidFill>
                  <a:schemeClr val="tx1"/>
                </a:solidFill>
              </a:rPr>
              <a:t>), si nécessaire, avec l’</a:t>
            </a:r>
            <a:r>
              <a:rPr lang="fr-FR" sz="1400" b="1" dirty="0" err="1">
                <a:solidFill>
                  <a:schemeClr val="tx1"/>
                </a:solidFill>
              </a:rPr>
              <a:t>auteur·e</a:t>
            </a:r>
            <a:endParaRPr lang="fr-FR" sz="1400" noProof="0" dirty="0">
              <a:solidFill>
                <a:schemeClr val="tx1"/>
              </a:solidFill>
              <a:latin typeface="Calibri"/>
            </a:endParaRPr>
          </a:p>
        </p:txBody>
      </p:sp>
      <p:grpSp>
        <p:nvGrpSpPr>
          <p:cNvPr id="44" name="Gruppieren 43"/>
          <p:cNvGrpSpPr/>
          <p:nvPr/>
        </p:nvGrpSpPr>
        <p:grpSpPr bwMode="auto">
          <a:xfrm>
            <a:off x="2707555" y="3921995"/>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Janvier </a:t>
              </a:r>
            </a:p>
          </p:txBody>
        </p:sp>
      </p:grpSp>
      <p:sp>
        <p:nvSpPr>
          <p:cNvPr id="38" name="Textplatzhalter 3"/>
          <p:cNvSpPr txBox="1"/>
          <p:nvPr/>
        </p:nvSpPr>
        <p:spPr bwMode="auto">
          <a:xfrm>
            <a:off x="2098767" y="2488164"/>
            <a:ext cx="4777551" cy="1304190"/>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Articles en accord avec le calendrier (le délai dépend des dates ; de nombreux articles doivent être actualisés à une date ultérieure), </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rédaction et, le cas échéant, révision par </a:t>
            </a:r>
            <a:br>
              <a:rPr lang="fr-FR" sz="1400" noProof="0" dirty="0">
                <a:solidFill>
                  <a:schemeClr val="tx1"/>
                </a:solidFill>
                <a:latin typeface="Calibri"/>
              </a:rPr>
            </a:br>
            <a:r>
              <a:rPr lang="fr-FR" sz="1400" noProof="0" dirty="0">
                <a:solidFill>
                  <a:schemeClr val="tx1"/>
                </a:solidFill>
                <a:latin typeface="Calibri"/>
              </a:rPr>
              <a:t>l’</a:t>
            </a:r>
            <a:r>
              <a:rPr lang="fr-FR" sz="1400" b="1" noProof="0" dirty="0" err="1">
                <a:solidFill>
                  <a:schemeClr val="tx1"/>
                </a:solidFill>
                <a:latin typeface="Calibri"/>
              </a:rPr>
              <a:t>auteur·e</a:t>
            </a:r>
            <a:endParaRPr lang="fr-FR" sz="1400" b="1" noProof="0" dirty="0">
              <a:solidFill>
                <a:schemeClr val="tx1"/>
              </a:solidFill>
              <a:latin typeface="Calibri"/>
            </a:endParaRPr>
          </a:p>
        </p:txBody>
      </p:sp>
      <p:grpSp>
        <p:nvGrpSpPr>
          <p:cNvPr id="39" name="Gruppieren 38"/>
          <p:cNvGrpSpPr/>
          <p:nvPr/>
        </p:nvGrpSpPr>
        <p:grpSpPr bwMode="auto">
          <a:xfrm>
            <a:off x="1900741" y="2065002"/>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fr-FR" sz="1400" b="1" spc="60" noProof="0" dirty="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 De décembre à mars</a:t>
              </a:r>
            </a:p>
          </p:txBody>
        </p:sp>
      </p:grpSp>
      <p:sp>
        <p:nvSpPr>
          <p:cNvPr id="64" name="Pfeil: Chevron 63"/>
          <p:cNvSpPr/>
          <p:nvPr/>
        </p:nvSpPr>
        <p:spPr bwMode="auto">
          <a:xfrm>
            <a:off x="1746281" y="2067382"/>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2" name="Rechteck 41"/>
          <p:cNvSpPr/>
          <p:nvPr/>
        </p:nvSpPr>
        <p:spPr bwMode="auto">
          <a:xfrm>
            <a:off x="658813" y="2065001"/>
            <a:ext cx="1374132" cy="584775"/>
          </a:xfrm>
          <a:prstGeom prst="rect">
            <a:avLst/>
          </a:prstGeom>
          <a:solidFill>
            <a:srgbClr val="FBF3E8"/>
          </a:solidFill>
        </p:spPr>
        <p:txBody>
          <a:bodyPr wrap="square">
            <a:spAutoFit/>
          </a:bodyPr>
          <a:lstStyle/>
          <a:p>
            <a:pPr>
              <a:spcBef>
                <a:spcPts val="0"/>
              </a:spcBef>
              <a:defRPr/>
            </a:pPr>
            <a:r>
              <a:rPr lang="fr-FR" sz="1600" b="1" noProof="0" dirty="0"/>
              <a:t>Équipe du</a:t>
            </a:r>
            <a:br>
              <a:rPr lang="fr-FR" sz="1600" b="1" noProof="0" dirty="0"/>
            </a:br>
            <a:r>
              <a:rPr lang="fr-FR" sz="1600" b="1" noProof="0" dirty="0"/>
              <a:t>rapport de données</a:t>
            </a:r>
          </a:p>
        </p:txBody>
      </p:sp>
      <p:sp>
        <p:nvSpPr>
          <p:cNvPr id="47"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48" name="Pfeil: Chevron 47"/>
          <p:cNvSpPr/>
          <p:nvPr/>
        </p:nvSpPr>
        <p:spPr bwMode="auto">
          <a:xfrm>
            <a:off x="1728819" y="2067382"/>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10" presetClass="entr" presetSubtype="0" fill="hold" nodeType="withEffect">
                                  <p:stCondLst>
                                    <p:cond delay="50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750"/>
                                        <p:tgtEl>
                                          <p:spTgt spid="64"/>
                                        </p:tgtEl>
                                      </p:cBhvr>
                                    </p:animEffect>
                                  </p:childTnLst>
                                </p:cTn>
                              </p:par>
                              <p:par>
                                <p:cTn id="15" presetID="10" presetClass="entr" presetSubtype="0"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75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cTn>
                              </p:par>
                            </p:childTnLst>
                          </p:cTn>
                        </p:par>
                        <p:par>
                          <p:cTn id="21" fill="hold">
                            <p:stCondLst>
                              <p:cond delay="2250"/>
                            </p:stCondLst>
                            <p:childTnLst>
                              <p:par>
                                <p:cTn id="22" presetID="10" presetClass="entr" presetSubtype="0" fill="hold" nodeType="afterEffect">
                                  <p:stCondLst>
                                    <p:cond delay="7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250"/>
                                        <p:tgtEl>
                                          <p:spTgt spid="39"/>
                                        </p:tgtEl>
                                      </p:cBhvr>
                                    </p:animEffect>
                                  </p:childTnLst>
                                </p:cTn>
                              </p:par>
                              <p:par>
                                <p:cTn id="25" presetID="35" presetClass="path" presetSubtype="0" accel="50000" decel="50000" fill="hold" nodeType="withEffect">
                                  <p:stCondLst>
                                    <p:cond delay="750"/>
                                  </p:stCondLst>
                                  <p:childTnLst>
                                    <p:animMotion origin="layout" path="M -4.79167E-6 -4.81481E-6 L -0.0927 -4.81481E-6 " pathEditMode="relative" rAng="0" ptsTypes="AA">
                                      <p:cBhvr>
                                        <p:cTn id="26" dur="1000" spd="-100000" fill="hold"/>
                                        <p:tgtEl>
                                          <p:spTgt spid="39"/>
                                        </p:tgtEl>
                                        <p:attrNameLst>
                                          <p:attrName>ppt_x</p:attrName>
                                          <p:attrName>ppt_y</p:attrName>
                                        </p:attrNameLst>
                                      </p:cBhvr>
                                      <p:rCtr x="-4635" y="0"/>
                                    </p:animMotion>
                                  </p:childTnLst>
                                </p:cTn>
                              </p:par>
                            </p:childTnLst>
                          </p:cTn>
                        </p:par>
                        <p:par>
                          <p:cTn id="27" fill="hold">
                            <p:stCondLst>
                              <p:cond delay="4250"/>
                            </p:stCondLst>
                            <p:childTnLst>
                              <p:par>
                                <p:cTn id="28" presetID="10"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750"/>
                                        <p:tgtEl>
                                          <p:spTgt spid="38"/>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250"/>
                                        <p:tgtEl>
                                          <p:spTgt spid="44"/>
                                        </p:tgtEl>
                                      </p:cBhvr>
                                    </p:animEffect>
                                  </p:childTnLst>
                                </p:cTn>
                              </p:par>
                              <p:par>
                                <p:cTn id="35" presetID="35" presetClass="path" presetSubtype="0" accel="50000" decel="50000" fill="hold" nodeType="withEffect">
                                  <p:stCondLst>
                                    <p:cond delay="0"/>
                                  </p:stCondLst>
                                  <p:childTnLst>
                                    <p:animMotion origin="layout" path="M 1.25E-6 0 L -0.1681 0 " pathEditMode="relative" rAng="0" ptsTypes="AA">
                                      <p:cBhvr>
                                        <p:cTn id="36" dur="1000" spd="-100000" fill="hold"/>
                                        <p:tgtEl>
                                          <p:spTgt spid="44"/>
                                        </p:tgtEl>
                                        <p:attrNameLst>
                                          <p:attrName>ppt_x</p:attrName>
                                          <p:attrName>ppt_y</p:attrName>
                                        </p:attrNameLst>
                                      </p:cBhvr>
                                      <p:rCtr x="-8411" y="0"/>
                                    </p:animMotion>
                                  </p:childTnLst>
                                </p:cTn>
                              </p:par>
                            </p:childTnLst>
                          </p:cTn>
                        </p:par>
                        <p:par>
                          <p:cTn id="37" fill="hold">
                            <p:stCondLst>
                              <p:cond delay="625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250"/>
                                        <p:tgtEl>
                                          <p:spTgt spid="36"/>
                                        </p:tgtEl>
                                      </p:cBhvr>
                                    </p:animEffect>
                                  </p:childTnLst>
                                </p:cTn>
                              </p:par>
                              <p:par>
                                <p:cTn id="45" presetID="35" presetClass="path" presetSubtype="0" accel="50000" decel="50000" fill="hold" nodeType="withEffect">
                                  <p:stCondLst>
                                    <p:cond delay="0"/>
                                  </p:stCondLst>
                                  <p:childTnLst>
                                    <p:animMotion origin="layout" path="M 2.08333E-6 0 L -0.13073 0 " pathEditMode="relative" rAng="0" ptsTypes="AA">
                                      <p:cBhvr>
                                        <p:cTn id="46" dur="1000" spd="-100000" fill="hold"/>
                                        <p:tgtEl>
                                          <p:spTgt spid="36"/>
                                        </p:tgtEl>
                                        <p:attrNameLst>
                                          <p:attrName>ppt_x</p:attrName>
                                          <p:attrName>ppt_y</p:attrName>
                                        </p:attrNameLst>
                                      </p:cBhvr>
                                      <p:rCtr x="-7096" y="0"/>
                                    </p:animMotion>
                                  </p:childTnLst>
                                </p:cTn>
                              </p:par>
                            </p:childTnLst>
                          </p:cTn>
                        </p:par>
                        <p:par>
                          <p:cTn id="47" fill="hold">
                            <p:stCondLst>
                              <p:cond delay="825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750"/>
                                        <p:tgtEl>
                                          <p:spTgt spid="56"/>
                                        </p:tgtEl>
                                      </p:cBhvr>
                                    </p:animEffect>
                                  </p:childTnLst>
                                </p:cTn>
                              </p:par>
                            </p:childTnLst>
                          </p:cTn>
                        </p:par>
                        <p:par>
                          <p:cTn id="51" fill="hold">
                            <p:stCondLst>
                              <p:cond delay="90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250"/>
                                        <p:tgtEl>
                                          <p:spTgt spid="24"/>
                                        </p:tgtEl>
                                      </p:cBhvr>
                                    </p:animEffect>
                                  </p:childTnLst>
                                </p:cTn>
                              </p:par>
                              <p:par>
                                <p:cTn id="55" presetID="35" presetClass="path" presetSubtype="0" accel="50000" decel="50000" fill="hold" nodeType="withEffect">
                                  <p:stCondLst>
                                    <p:cond delay="0"/>
                                  </p:stCondLst>
                                  <p:childTnLst>
                                    <p:animMotion origin="layout" path="M -2.08333E-6 -3.7037E-7 L -0.11341 -3.7037E-7 " pathEditMode="relative" rAng="0" ptsTypes="AA">
                                      <p:cBhvr>
                                        <p:cTn id="56" dur="1000" spd="-100000" fill="hold"/>
                                        <p:tgtEl>
                                          <p:spTgt spid="24"/>
                                        </p:tgtEl>
                                        <p:attrNameLst>
                                          <p:attrName>ppt_x</p:attrName>
                                          <p:attrName>ppt_y</p:attrName>
                                        </p:attrNameLst>
                                      </p:cBhvr>
                                      <p:rCtr x="-5677" y="0"/>
                                    </p:animMotion>
                                  </p:childTnLst>
                                </p:cTn>
                              </p:par>
                            </p:childTnLst>
                          </p:cTn>
                        </p:par>
                        <p:par>
                          <p:cTn id="57" fill="hold">
                            <p:stCondLst>
                              <p:cond delay="1025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750"/>
                                        <p:tgtEl>
                                          <p:spTgt spid="23"/>
                                        </p:tgtEl>
                                      </p:cBhvr>
                                    </p:animEffect>
                                  </p:childTnLst>
                                </p:cTn>
                              </p:par>
                            </p:childTnLst>
                          </p:cTn>
                        </p:par>
                        <p:par>
                          <p:cTn id="61" fill="hold">
                            <p:stCondLst>
                              <p:cond delay="110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250"/>
                                        <p:tgtEl>
                                          <p:spTgt spid="60"/>
                                        </p:tgtEl>
                                      </p:cBhvr>
                                    </p:animEffect>
                                  </p:childTnLst>
                                </p:cTn>
                              </p:par>
                              <p:par>
                                <p:cTn id="65" presetID="35" presetClass="path" presetSubtype="0" accel="50000" decel="50000" fill="hold" nodeType="withEffect">
                                  <p:stCondLst>
                                    <p:cond delay="0"/>
                                  </p:stCondLst>
                                  <p:childTnLst>
                                    <p:animMotion origin="layout" path="M 4.79167E-6 -3.7037E-7 L -0.11342 -3.7037E-7 " pathEditMode="relative" rAng="0" ptsTypes="AA">
                                      <p:cBhvr>
                                        <p:cTn id="66" dur="1000" spd="-100000" fill="hold"/>
                                        <p:tgtEl>
                                          <p:spTgt spid="60"/>
                                        </p:tgtEl>
                                        <p:attrNameLst>
                                          <p:attrName>ppt_x</p:attrName>
                                          <p:attrName>ppt_y</p:attrName>
                                        </p:attrNameLst>
                                      </p:cBhvr>
                                      <p:rCtr x="-5677" y="0"/>
                                    </p:animMotion>
                                  </p:childTnLst>
                                </p:cTn>
                              </p:par>
                              <p:par>
                                <p:cTn id="67" presetID="10" presetClass="entr" presetSubtype="0"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250"/>
                                        <p:tgtEl>
                                          <p:spTgt spid="28"/>
                                        </p:tgtEl>
                                      </p:cBhvr>
                                    </p:animEffect>
                                  </p:childTnLst>
                                </p:cTn>
                              </p:par>
                              <p:par>
                                <p:cTn id="70" presetID="35" presetClass="path" presetSubtype="0" accel="50000" decel="50000" fill="hold" nodeType="withEffect">
                                  <p:stCondLst>
                                    <p:cond delay="500"/>
                                  </p:stCondLst>
                                  <p:childTnLst>
                                    <p:animMotion origin="layout" path="M 2.29167E-6 -1.85185E-6 L -0.13594 -0.00023 " pathEditMode="relative" rAng="0" ptsTypes="AA">
                                      <p:cBhvr>
                                        <p:cTn id="71" dur="1000" spd="-100000" fill="hold"/>
                                        <p:tgtEl>
                                          <p:spTgt spid="28"/>
                                        </p:tgtEl>
                                        <p:attrNameLst>
                                          <p:attrName>ppt_x</p:attrName>
                                          <p:attrName>ppt_y</p:attrName>
                                        </p:attrNameLst>
                                      </p:cBhvr>
                                      <p:rCtr x="-6797" y="-23"/>
                                    </p:animMotion>
                                  </p:childTnLst>
                                </p:cTn>
                              </p:par>
                            </p:childTnLst>
                          </p:cTn>
                        </p:par>
                        <p:par>
                          <p:cTn id="72" fill="hold">
                            <p:stCondLst>
                              <p:cond delay="1275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1250"/>
                                        <p:tgtEl>
                                          <p:spTgt spid="61"/>
                                        </p:tgtEl>
                                      </p:cBhvr>
                                    </p:animEffect>
                                  </p:childTnLst>
                                </p:cTn>
                              </p:par>
                              <p:par>
                                <p:cTn id="80" presetID="35" presetClass="path" presetSubtype="0" accel="50000" decel="50000" fill="hold" nodeType="withEffect">
                                  <p:stCondLst>
                                    <p:cond delay="0"/>
                                  </p:stCondLst>
                                  <p:childTnLst>
                                    <p:animMotion origin="layout" path="M 4.16667E-6 -3.7037E-7 L -0.11342 -3.7037E-7 " pathEditMode="relative" rAng="0" ptsTypes="AA">
                                      <p:cBhvr>
                                        <p:cTn id="81" dur="1000" spd="-100000" fill="hold"/>
                                        <p:tgtEl>
                                          <p:spTgt spid="61"/>
                                        </p:tgtEl>
                                        <p:attrNameLst>
                                          <p:attrName>ppt_x</p:attrName>
                                          <p:attrName>ppt_y</p:attrName>
                                        </p:attrNameLst>
                                      </p:cBhvr>
                                      <p:rCtr x="-5677" y="0"/>
                                    </p:animMotion>
                                  </p:childTnLst>
                                </p:cTn>
                              </p:par>
                              <p:par>
                                <p:cTn id="82" presetID="10" presetClass="entr" presetSubtype="0" fill="hold" nodeType="withEffect">
                                  <p:stCondLst>
                                    <p:cond delay="50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250"/>
                                        <p:tgtEl>
                                          <p:spTgt spid="33"/>
                                        </p:tgtEl>
                                      </p:cBhvr>
                                    </p:animEffect>
                                  </p:childTnLst>
                                </p:cTn>
                              </p:par>
                              <p:par>
                                <p:cTn id="85" presetID="35" presetClass="path" presetSubtype="0" accel="50000" decel="50000" fill="hold" nodeType="withEffect">
                                  <p:stCondLst>
                                    <p:cond delay="500"/>
                                  </p:stCondLst>
                                  <p:childTnLst>
                                    <p:animMotion origin="layout" path="M 2.08333E-6 -1.85185E-6 L -0.1362 -1.85185E-6 " pathEditMode="relative" rAng="0" ptsTypes="AA">
                                      <p:cBhvr>
                                        <p:cTn id="86" dur="1000" spd="-100000" fill="hold"/>
                                        <p:tgtEl>
                                          <p:spTgt spid="33"/>
                                        </p:tgtEl>
                                        <p:attrNameLst>
                                          <p:attrName>ppt_x</p:attrName>
                                          <p:attrName>ppt_y</p:attrName>
                                        </p:attrNameLst>
                                      </p:cBhvr>
                                      <p:rCtr x="-6810" y="0"/>
                                    </p:animMotion>
                                  </p:childTnLst>
                                </p:cTn>
                              </p:par>
                            </p:childTnLst>
                          </p:cTn>
                        </p:par>
                        <p:par>
                          <p:cTn id="87" fill="hold">
                            <p:stCondLst>
                              <p:cond delay="15250"/>
                            </p:stCondLst>
                            <p:childTnLst>
                              <p:par>
                                <p:cTn id="88" presetID="10" presetClass="entr" presetSubtype="0" fill="hold" grpId="0"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7" grpId="0" animBg="1"/>
      <p:bldP spid="23" grpId="0" animBg="1"/>
      <p:bldP spid="14" grpId="0"/>
      <p:bldP spid="30" grpId="0" animBg="1"/>
      <p:bldP spid="55" grpId="0" animBg="1"/>
      <p:bldP spid="56" grpId="0" animBg="1"/>
      <p:bldP spid="38"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sur les candidatures Agence fédérale pour l’emploi/BIBB</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sur la phase de transition Agence fédérale pour l’emploi/BIBB</a:t>
            </a:r>
          </a:p>
        </p:txBody>
      </p:sp>
      <p:sp>
        <p:nvSpPr>
          <p:cNvPr id="27" name="Textplatzhalter 3"/>
          <p:cNvSpPr txBox="1"/>
          <p:nvPr/>
        </p:nvSpPr>
        <p:spPr bwMode="auto">
          <a:xfrm>
            <a:off x="7122692" y="1812847"/>
            <a:ext cx="4589881" cy="568929"/>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500" noProof="0" dirty="0">
                <a:solidFill>
                  <a:schemeClr val="tx1"/>
                </a:solidFill>
              </a:rPr>
              <a:t>Analyse complémentaire des données d’enquête provenant des projets de recherche du BIBB</a:t>
            </a:r>
          </a:p>
        </p:txBody>
      </p:sp>
      <p:sp>
        <p:nvSpPr>
          <p:cNvPr id="11" name="Textplatzhalter 3"/>
          <p:cNvSpPr txBox="1"/>
          <p:nvPr/>
        </p:nvSpPr>
        <p:spPr bwMode="auto">
          <a:xfrm>
            <a:off x="494193" y="2400323"/>
            <a:ext cx="4353852" cy="1017440"/>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du BIBB sur les nouveaux contrats de formation au 30 septembre</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Données sur les personnes en apprentissage issues des statistiques de la formation professionnelle</a:t>
            </a:r>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Analyse des données officielles </a:t>
            </a:r>
            <a:br>
              <a:rPr lang="fr-FR" sz="1600" noProof="0" dirty="0">
                <a:solidFill>
                  <a:schemeClr val="tx1"/>
                </a:solidFill>
              </a:rPr>
            </a:br>
            <a:r>
              <a:rPr lang="fr-FR" sz="1600" noProof="0" dirty="0">
                <a:solidFill>
                  <a:schemeClr val="tx1"/>
                </a:solidFill>
              </a:rPr>
              <a:t>collectées par le BIBB</a:t>
            </a:r>
          </a:p>
        </p:txBody>
      </p:sp>
      <p:sp>
        <p:nvSpPr>
          <p:cNvPr id="28" name="Textplatzhalter 3"/>
          <p:cNvSpPr txBox="1"/>
          <p:nvPr/>
        </p:nvSpPr>
        <p:spPr bwMode="auto">
          <a:xfrm>
            <a:off x="512107" y="3983916"/>
            <a:ext cx="549010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Statistiques de l’Agence fédérale pour l’emploi </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Activités de formation par taille d’entreprise</a:t>
            </a: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Analyse des données officielles d’autres </a:t>
            </a:r>
            <a:br>
              <a:rPr lang="fr-FR" sz="1600" noProof="0" dirty="0">
                <a:solidFill>
                  <a:schemeClr val="tx1"/>
                </a:solidFill>
              </a:rPr>
            </a:br>
            <a:r>
              <a:rPr lang="fr-FR" sz="1600" noProof="0" dirty="0">
                <a:solidFill>
                  <a:schemeClr val="tx1"/>
                </a:solidFill>
              </a:rPr>
              <a:t>institutions</a:t>
            </a:r>
          </a:p>
        </p:txBody>
      </p:sp>
      <p:sp>
        <p:nvSpPr>
          <p:cNvPr id="32" name="Textplatzhalter 3"/>
          <p:cNvSpPr txBox="1"/>
          <p:nvPr/>
        </p:nvSpPr>
        <p:spPr bwMode="auto">
          <a:xfrm>
            <a:off x="512106" y="4583298"/>
            <a:ext cx="558389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err="1">
                <a:solidFill>
                  <a:schemeClr val="tx1"/>
                </a:solidFill>
                <a:latin typeface="Calibri"/>
              </a:rPr>
              <a:t>Microrecensement</a:t>
            </a:r>
            <a:r>
              <a:rPr lang="fr-FR" sz="1400" noProof="0" dirty="0">
                <a:solidFill>
                  <a:schemeClr val="tx1"/>
                </a:solidFill>
                <a:latin typeface="Calibri"/>
              </a:rPr>
              <a:t> allemand (Office fédéral de la statistique) </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Personnes sans qualification professionnelle </a:t>
            </a:r>
          </a:p>
        </p:txBody>
      </p:sp>
      <p:sp>
        <p:nvSpPr>
          <p:cNvPr id="33" name="Textplatzhalter 3"/>
          <p:cNvSpPr txBox="1"/>
          <p:nvPr/>
        </p:nvSpPr>
        <p:spPr bwMode="auto">
          <a:xfrm>
            <a:off x="512107" y="5178688"/>
            <a:ext cx="549010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Statistiques du marché de la formation (Agence fédérale pour l’emploi)</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Recherches infructueuses de places d’apprentissage </a:t>
            </a: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Recensement de la formation professionnelle allemand au 31 décembre </a:t>
            </a:r>
            <a:br>
              <a:rPr lang="fr-FR" sz="1400" noProof="0" dirty="0">
                <a:solidFill>
                  <a:schemeClr val="tx1"/>
                </a:solidFill>
                <a:latin typeface="Calibri"/>
              </a:rPr>
            </a:br>
            <a:r>
              <a:rPr lang="fr-FR" sz="1400" noProof="0" dirty="0">
                <a:solidFill>
                  <a:schemeClr val="tx1"/>
                </a:solidFill>
                <a:latin typeface="Calibri"/>
              </a:rPr>
              <a:t>(Office fédéral de la statistique, BIBB)</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Participation à la formation professionnelle </a:t>
            </a:r>
            <a:br>
              <a:rPr lang="fr-FR" sz="1400" noProof="0" dirty="0">
                <a:solidFill>
                  <a:schemeClr val="tx1"/>
                </a:solidFill>
                <a:latin typeface="Calibri"/>
              </a:rPr>
            </a:br>
            <a:r>
              <a:rPr lang="fr-FR" sz="1400" noProof="0" dirty="0">
                <a:solidFill>
                  <a:schemeClr val="tx1"/>
                </a:solidFill>
                <a:latin typeface="Calibri"/>
              </a:rPr>
              <a:t>(caractéristiques structurelles) </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Fin du contrat anticipée</a:t>
            </a: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Préparation et analyse de données officielles </a:t>
            </a:r>
            <a:br>
              <a:rPr lang="fr-FR" sz="1600" noProof="0" dirty="0">
                <a:solidFill>
                  <a:schemeClr val="tx1"/>
                </a:solidFill>
              </a:rPr>
            </a:br>
            <a:r>
              <a:rPr lang="fr-FR" sz="1600" noProof="0" dirty="0">
                <a:solidFill>
                  <a:schemeClr val="tx1"/>
                </a:solidFill>
              </a:rPr>
              <a:t>fournies par d’autres institutions</a:t>
            </a: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Sources de données</a:t>
            </a: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fade">
                                      <p:cBhvr>
                                        <p:cTn id="15" dur="500"/>
                                        <p:tgtEl>
                                          <p:spTgt spid="11">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750"/>
                                        <p:tgtEl>
                                          <p:spTgt spid="11">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750"/>
                                        <p:tgtEl>
                                          <p:spTgt spid="11">
                                            <p:txEl>
                                              <p:pRg st="1" end="1"/>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6">
                                            <p:bg/>
                                          </p:spTgt>
                                        </p:tgtEl>
                                        <p:attrNameLst>
                                          <p:attrName>style.visibility</p:attrName>
                                        </p:attrNameLst>
                                      </p:cBhvr>
                                      <p:to>
                                        <p:strVal val="visible"/>
                                      </p:to>
                                    </p:set>
                                    <p:animEffect transition="in" filter="fade">
                                      <p:cBhvr>
                                        <p:cTn id="31" dur="500"/>
                                        <p:tgtEl>
                                          <p:spTgt spid="26">
                                            <p:bg/>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750"/>
                                        <p:tgtEl>
                                          <p:spTgt spid="26">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fade">
                                      <p:cBhvr>
                                        <p:cTn id="37" dur="750"/>
                                        <p:tgtEl>
                                          <p:spTgt spid="26">
                                            <p:txEl>
                                              <p:pRg st="1" end="1"/>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28">
                                            <p:bg/>
                                          </p:spTgt>
                                        </p:tgtEl>
                                        <p:attrNameLst>
                                          <p:attrName>style.visibility</p:attrName>
                                        </p:attrNameLst>
                                      </p:cBhvr>
                                      <p:to>
                                        <p:strVal val="visible"/>
                                      </p:to>
                                    </p:set>
                                    <p:animEffect transition="in" filter="fade">
                                      <p:cBhvr>
                                        <p:cTn id="45" dur="500"/>
                                        <p:tgtEl>
                                          <p:spTgt spid="28">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75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750"/>
                                        <p:tgtEl>
                                          <p:spTgt spid="28">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bg/>
                                          </p:spTgt>
                                        </p:tgtEl>
                                        <p:attrNameLst>
                                          <p:attrName>style.visibility</p:attrName>
                                        </p:attrNameLst>
                                      </p:cBhvr>
                                      <p:to>
                                        <p:strVal val="visible"/>
                                      </p:to>
                                    </p:set>
                                    <p:animEffect transition="in" filter="fade">
                                      <p:cBhvr>
                                        <p:cTn id="54" dur="500"/>
                                        <p:tgtEl>
                                          <p:spTgt spid="32">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fade">
                                      <p:cBhvr>
                                        <p:cTn id="57" dur="750"/>
                                        <p:tgtEl>
                                          <p:spTgt spid="32">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xEl>
                                              <p:pRg st="1" end="1"/>
                                            </p:txEl>
                                          </p:spTgt>
                                        </p:tgtEl>
                                        <p:attrNameLst>
                                          <p:attrName>style.visibility</p:attrName>
                                        </p:attrNameLst>
                                      </p:cBhvr>
                                      <p:to>
                                        <p:strVal val="visible"/>
                                      </p:to>
                                    </p:set>
                                    <p:animEffect transition="in" filter="fade">
                                      <p:cBhvr>
                                        <p:cTn id="60" dur="750"/>
                                        <p:tgtEl>
                                          <p:spTgt spid="32">
                                            <p:txEl>
                                              <p:pRg st="1" end="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bg/>
                                          </p:spTgt>
                                        </p:tgtEl>
                                        <p:attrNameLst>
                                          <p:attrName>style.visibility</p:attrName>
                                        </p:attrNameLst>
                                      </p:cBhvr>
                                      <p:to>
                                        <p:strVal val="visible"/>
                                      </p:to>
                                    </p:set>
                                    <p:animEffect transition="in" filter="fade">
                                      <p:cBhvr>
                                        <p:cTn id="63" dur="500"/>
                                        <p:tgtEl>
                                          <p:spTgt spid="33">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xEl>
                                              <p:pRg st="0" end="0"/>
                                            </p:txEl>
                                          </p:spTgt>
                                        </p:tgtEl>
                                        <p:attrNameLst>
                                          <p:attrName>style.visibility</p:attrName>
                                        </p:attrNameLst>
                                      </p:cBhvr>
                                      <p:to>
                                        <p:strVal val="visible"/>
                                      </p:to>
                                    </p:set>
                                    <p:animEffect transition="in" filter="fade">
                                      <p:cBhvr>
                                        <p:cTn id="66" dur="750"/>
                                        <p:tgtEl>
                                          <p:spTgt spid="33">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xEl>
                                              <p:pRg st="1" end="1"/>
                                            </p:txEl>
                                          </p:spTgt>
                                        </p:tgtEl>
                                        <p:attrNameLst>
                                          <p:attrName>style.visibility</p:attrName>
                                        </p:attrNameLst>
                                      </p:cBhvr>
                                      <p:to>
                                        <p:strVal val="visible"/>
                                      </p:to>
                                    </p:set>
                                    <p:animEffect transition="in" filter="fade">
                                      <p:cBhvr>
                                        <p:cTn id="69" dur="750"/>
                                        <p:tgtEl>
                                          <p:spTgt spid="33">
                                            <p:txEl>
                                              <p:pRg st="1" end="1"/>
                                            </p:txEl>
                                          </p:spTgt>
                                        </p:tgtEl>
                                      </p:cBhvr>
                                    </p:animEffect>
                                  </p:childTnLst>
                                </p:cTn>
                              </p:par>
                            </p:childTnLst>
                          </p:cTn>
                        </p:par>
                        <p:par>
                          <p:cTn id="70" fill="hold">
                            <p:stCondLst>
                              <p:cond delay="625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6750"/>
                            </p:stCondLst>
                            <p:childTnLst>
                              <p:par>
                                <p:cTn id="75" presetID="10" presetClass="entr" presetSubtype="0" fill="hold" grpId="0" nodeType="afterEffect">
                                  <p:stCondLst>
                                    <p:cond delay="0"/>
                                  </p:stCondLst>
                                  <p:childTnLst>
                                    <p:set>
                                      <p:cBhvr>
                                        <p:cTn id="76" dur="1" fill="hold">
                                          <p:stCondLst>
                                            <p:cond delay="0"/>
                                          </p:stCondLst>
                                        </p:cTn>
                                        <p:tgtEl>
                                          <p:spTgt spid="30">
                                            <p:bg/>
                                          </p:spTgt>
                                        </p:tgtEl>
                                        <p:attrNameLst>
                                          <p:attrName>style.visibility</p:attrName>
                                        </p:attrNameLst>
                                      </p:cBhvr>
                                      <p:to>
                                        <p:strVal val="visible"/>
                                      </p:to>
                                    </p:set>
                                    <p:animEffect transition="in" filter="fade">
                                      <p:cBhvr>
                                        <p:cTn id="77" dur="500"/>
                                        <p:tgtEl>
                                          <p:spTgt spid="30">
                                            <p:bg/>
                                          </p:spTgt>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fade">
                                      <p:cBhvr>
                                        <p:cTn id="80" dur="750"/>
                                        <p:tgtEl>
                                          <p:spTgt spid="30">
                                            <p:txEl>
                                              <p:pRg st="0" end="0"/>
                                            </p:txEl>
                                          </p:spTgt>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30">
                                            <p:txEl>
                                              <p:pRg st="1" end="1"/>
                                            </p:txEl>
                                          </p:spTgt>
                                        </p:tgtEl>
                                        <p:attrNameLst>
                                          <p:attrName>style.visibility</p:attrName>
                                        </p:attrNameLst>
                                      </p:cBhvr>
                                      <p:to>
                                        <p:strVal val="visible"/>
                                      </p:to>
                                    </p:set>
                                    <p:animEffect transition="in" filter="fade">
                                      <p:cBhvr>
                                        <p:cTn id="83" dur="750"/>
                                        <p:tgtEl>
                                          <p:spTgt spid="30">
                                            <p:txEl>
                                              <p:pRg st="1" end="1"/>
                                            </p:txEl>
                                          </p:spTgt>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30">
                                            <p:txEl>
                                              <p:pRg st="2" end="2"/>
                                            </p:txEl>
                                          </p:spTgt>
                                        </p:tgtEl>
                                        <p:attrNameLst>
                                          <p:attrName>style.visibility</p:attrName>
                                        </p:attrNameLst>
                                      </p:cBhvr>
                                      <p:to>
                                        <p:strVal val="visible"/>
                                      </p:to>
                                    </p:set>
                                    <p:animEffect transition="in" filter="fade">
                                      <p:cBhvr>
                                        <p:cTn id="86" dur="75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P spid="27" grpId="0" animBg="1"/>
      <p:bldP spid="11" grpId="0" uiExpand="1" build="p" animBg="1"/>
      <p:bldP spid="12" grpId="0" animBg="1"/>
      <p:bldP spid="28" grpId="0" uiExpand="1" build="p" animBg="1"/>
      <p:bldP spid="29" grpId="0" animBg="1"/>
      <p:bldP spid="32" grpId="0" uiExpand="1" build="p" animBg="1"/>
      <p:bldP spid="33" grpId="0" uiExpand="1" build="p" animBg="1"/>
      <p:bldP spid="30" grpId="0" uiExpand="1" build="p" animBg="1"/>
      <p:bldP spid="31"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fr-FR" sz="1600" noProof="0" dirty="0"/>
              <a:t>Données collectées à intervalles réguliers</a:t>
            </a: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Sources de données</a:t>
            </a:r>
          </a:p>
        </p:txBody>
      </p:sp>
      <p:sp>
        <p:nvSpPr>
          <p:cNvPr id="8"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pour la </a:t>
            </a:r>
            <a:r>
              <a:rPr lang="fr-FR" sz="1400" b="1" noProof="0" dirty="0">
                <a:solidFill>
                  <a:schemeClr val="tx1"/>
                </a:solidFill>
                <a:latin typeface="Calibri"/>
              </a:rPr>
              <a:t>formation professionnelle initiale</a:t>
            </a: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Évolution</a:t>
            </a:r>
            <a:r>
              <a:rPr lang="fr-FR" sz="1400" noProof="0" dirty="0">
                <a:solidFill>
                  <a:schemeClr val="tx1"/>
                </a:solidFill>
                <a:latin typeface="Calibri"/>
              </a:rPr>
              <a:t> du marché de la formation</a:t>
            </a: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Transition</a:t>
            </a:r>
            <a:r>
              <a:rPr lang="fr-FR" sz="1400" noProof="0" dirty="0">
                <a:solidFill>
                  <a:schemeClr val="tx1"/>
                </a:solidFill>
                <a:latin typeface="Calibri"/>
              </a:rPr>
              <a:t> entre l’école et la formation professionnelle</a:t>
            </a:r>
          </a:p>
        </p:txBody>
      </p:sp>
      <p:sp>
        <p:nvSpPr>
          <p:cNvPr id="12" name="Textplatzhalter 3"/>
          <p:cNvSpPr txBox="1"/>
          <p:nvPr/>
        </p:nvSpPr>
        <p:spPr bwMode="auto">
          <a:xfrm>
            <a:off x="658813" y="4022577"/>
            <a:ext cx="5437187" cy="1498671"/>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buClr>
                <a:srgbClr val="D6851B"/>
              </a:buClr>
              <a:buSzPct val="65000"/>
              <a:buFont typeface="Wingdings 3"/>
              <a:buChar char=""/>
              <a:defRPr/>
            </a:pPr>
            <a:r>
              <a:rPr lang="fr-FR" sz="1400" b="1" noProof="0" dirty="0">
                <a:solidFill>
                  <a:schemeClr val="tx1"/>
                </a:solidFill>
                <a:latin typeface="Calibri"/>
              </a:rPr>
              <a:t>Apprentissage/formation professionnelle</a:t>
            </a:r>
            <a:r>
              <a:rPr lang="fr-FR" sz="1400" noProof="0" dirty="0">
                <a:solidFill>
                  <a:schemeClr val="tx1"/>
                </a:solidFill>
                <a:latin typeface="Calibri"/>
              </a:rPr>
              <a:t> (par ex. : </a:t>
            </a:r>
          </a:p>
          <a:p>
            <a:pPr lvl="0" defTabSz="914400">
              <a:lnSpc>
                <a:spcPts val="1800"/>
              </a:lnSpc>
              <a:spcBef>
                <a:spcPts val="0"/>
              </a:spcBef>
              <a:spcAft>
                <a:spcPts val="400"/>
              </a:spcAft>
              <a:buClr>
                <a:srgbClr val="D6851B"/>
              </a:buClr>
              <a:buSzPct val="65000"/>
              <a:defRPr/>
            </a:pPr>
            <a:r>
              <a:rPr lang="fr-FR" sz="1400" noProof="0" dirty="0">
                <a:solidFill>
                  <a:schemeClr val="tx1"/>
                </a:solidFill>
                <a:latin typeface="Calibri"/>
              </a:rPr>
              <a:t>nombre de personnes en apprentissage, nombre de contrats, âge, niveau de formation, résolution de contrats anticipées, examens dans le système en alternance, modernisation et introduction de métiers, participation des entreprises à la formation professionnelle, coûts et bénéfices, formes de financement...)</a:t>
            </a:r>
          </a:p>
        </p:txBody>
      </p:sp>
      <p:sp>
        <p:nvSpPr>
          <p:cNvPr id="13" name="Textplatzhalter 3"/>
          <p:cNvSpPr txBox="1"/>
          <p:nvPr/>
        </p:nvSpPr>
        <p:spPr bwMode="auto">
          <a:xfrm>
            <a:off x="6275388" y="4152231"/>
            <a:ext cx="5629065"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pour la </a:t>
            </a:r>
            <a:r>
              <a:rPr lang="fr-FR" sz="1400" b="1" noProof="0" dirty="0">
                <a:solidFill>
                  <a:schemeClr val="tx1"/>
                </a:solidFill>
                <a:latin typeface="Calibri"/>
              </a:rPr>
              <a:t>formation professionnelle et continue</a:t>
            </a:r>
          </a:p>
        </p:txBody>
      </p:sp>
      <p:sp>
        <p:nvSpPr>
          <p:cNvPr id="14" name="Textplatzhalter 3"/>
          <p:cNvSpPr txBox="1"/>
          <p:nvPr/>
        </p:nvSpPr>
        <p:spPr bwMode="auto">
          <a:xfrm>
            <a:off x="6275388" y="4549068"/>
            <a:ext cx="5629065"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Perméabilité/transition </a:t>
            </a:r>
            <a:r>
              <a:rPr lang="fr-FR" sz="1400" noProof="0" dirty="0">
                <a:solidFill>
                  <a:schemeClr val="tx1"/>
                </a:solidFill>
                <a:latin typeface="Calibri"/>
              </a:rPr>
              <a:t>entre la formation professionnelle et l’enseignement supérieur </a:t>
            </a:r>
          </a:p>
        </p:txBody>
      </p:sp>
      <p:sp>
        <p:nvSpPr>
          <p:cNvPr id="15" name="Textplatzhalter 3"/>
          <p:cNvSpPr txBox="1"/>
          <p:nvPr/>
        </p:nvSpPr>
        <p:spPr bwMode="auto">
          <a:xfrm>
            <a:off x="6275388" y="2672793"/>
            <a:ext cx="5629065" cy="978977"/>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Suivi du système</a:t>
            </a:r>
            <a:r>
              <a:rPr lang="fr-FR" sz="1400" noProof="0" dirty="0">
                <a:solidFill>
                  <a:schemeClr val="tx1"/>
                </a:solidFill>
                <a:latin typeface="Calibri"/>
              </a:rPr>
              <a:t>, par ex : Développement du système de formation professionnelle comparativement au système transitoire (rapport intégré sur la formation professionnelle (</a:t>
            </a:r>
            <a:r>
              <a:rPr lang="fr-FR" sz="1400" noProof="0" dirty="0" err="1">
                <a:solidFill>
                  <a:schemeClr val="tx1"/>
                </a:solidFill>
                <a:latin typeface="Calibri"/>
              </a:rPr>
              <a:t>iABE</a:t>
            </a:r>
            <a:r>
              <a:rPr lang="fr-FR" sz="1400" noProof="0" dirty="0">
                <a:solidFill>
                  <a:schemeClr val="tx1"/>
                </a:solidFill>
                <a:latin typeface="Calibri"/>
              </a:rPr>
              <a:t>)</a:t>
            </a:r>
          </a:p>
        </p:txBody>
      </p:sp>
      <p:sp>
        <p:nvSpPr>
          <p:cNvPr id="16" name="Textplatzhalter 3"/>
          <p:cNvSpPr txBox="1"/>
          <p:nvPr/>
        </p:nvSpPr>
        <p:spPr bwMode="auto">
          <a:xfrm>
            <a:off x="6275388" y="3755394"/>
            <a:ext cx="5629065"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Transition</a:t>
            </a:r>
            <a:r>
              <a:rPr lang="fr-FR" sz="1400" noProof="0" dirty="0">
                <a:solidFill>
                  <a:schemeClr val="tx1"/>
                </a:solidFill>
                <a:latin typeface="Calibri"/>
              </a:rPr>
              <a:t> entre la formation professionnelle et l’emploi</a:t>
            </a:r>
          </a:p>
        </p:txBody>
      </p:sp>
      <p:sp>
        <p:nvSpPr>
          <p:cNvPr id="17" name="Textplatzhalter 3"/>
          <p:cNvSpPr txBox="1"/>
          <p:nvPr/>
        </p:nvSpPr>
        <p:spPr bwMode="auto">
          <a:xfrm>
            <a:off x="6275388" y="5176739"/>
            <a:ext cx="5629065"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internationaux, surveillance du système, mobilité</a:t>
            </a:r>
          </a:p>
        </p:txBody>
      </p:sp>
      <p:sp>
        <p:nvSpPr>
          <p:cNvPr id="3" name="Ellipse 2"/>
          <p:cNvSpPr/>
          <p:nvPr/>
        </p:nvSpPr>
        <p:spPr bwMode="auto">
          <a:xfrm>
            <a:off x="4851272" y="1898727"/>
            <a:ext cx="2463924" cy="2463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77662" y="2105289"/>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par>
                          <p:cTn id="28" fill="hold">
                            <p:stCondLst>
                              <p:cond delay="475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par>
                          <p:cTn id="36" fill="hold">
                            <p:stCondLst>
                              <p:cond delay="62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750"/>
                                        <p:tgtEl>
                                          <p:spTgt spid="14"/>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fr-FR" sz="3600" noProof="0" dirty="0">
                <a:solidFill>
                  <a:srgbClr val="D6851B"/>
                </a:solidFill>
              </a:rPr>
              <a:t>Contenu</a:t>
            </a:r>
          </a:p>
        </p:txBody>
      </p:sp>
      <p:sp>
        <p:nvSpPr>
          <p:cNvPr id="12" name="Textfeld 11"/>
          <p:cNvSpPr txBox="1"/>
          <p:nvPr/>
        </p:nvSpPr>
        <p:spPr bwMode="auto">
          <a:xfrm>
            <a:off x="658811" y="1493929"/>
            <a:ext cx="11053764" cy="4385816"/>
          </a:xfrm>
          <a:prstGeom prst="rect">
            <a:avLst/>
          </a:prstGeom>
          <a:noFill/>
        </p:spPr>
        <p:txBody>
          <a:bodyPr wrap="square" lIns="0" tIns="0" rIns="0" bIns="0" rtlCol="0">
            <a:spAutoFit/>
          </a:bodyPr>
          <a:lstStyle/>
          <a:p>
            <a:pPr marL="361950" indent="-361950">
              <a:lnSpc>
                <a:spcPts val="2400"/>
              </a:lnSpc>
              <a:spcAft>
                <a:spcPts val="600"/>
              </a:spcAft>
              <a:buFont typeface="+mj-lt"/>
              <a:buAutoNum type="arabicPeriod"/>
              <a:defRPr/>
            </a:pPr>
            <a:r>
              <a:rPr lang="fr-FR" sz="2000" noProof="0" dirty="0">
                <a:latin typeface="Calibri"/>
              </a:rPr>
              <a:t>Les objectifs de l’établissement de rapports et de la gestion des données dans la formation professionnelle</a:t>
            </a:r>
          </a:p>
          <a:p>
            <a:pPr indent="-360000">
              <a:lnSpc>
                <a:spcPts val="2400"/>
              </a:lnSpc>
              <a:spcAft>
                <a:spcPts val="600"/>
              </a:spcAft>
              <a:buFont typeface="+mj-lt"/>
              <a:buAutoNum type="arabicPeriod"/>
              <a:defRPr/>
            </a:pPr>
            <a:r>
              <a:rPr lang="fr-FR" sz="2000" noProof="0" dirty="0">
                <a:latin typeface="Calibri"/>
              </a:rPr>
              <a:t>L’établissement des rapports sur la formation professionnelle en Allemagne</a:t>
            </a:r>
          </a:p>
          <a:p>
            <a:pPr marL="684000" lvl="2" indent="-285750">
              <a:lnSpc>
                <a:spcPts val="2400"/>
              </a:lnSpc>
              <a:spcAft>
                <a:spcPts val="600"/>
              </a:spcAft>
              <a:buClr>
                <a:srgbClr val="D6851B"/>
              </a:buClr>
              <a:buSzPct val="65000"/>
              <a:buFont typeface="Wingdings 3"/>
              <a:buChar char=""/>
              <a:defRPr/>
            </a:pPr>
            <a:r>
              <a:rPr lang="fr-FR" sz="2000" noProof="0" dirty="0"/>
              <a:t>Deux rapports</a:t>
            </a:r>
          </a:p>
          <a:p>
            <a:pPr marL="684000" lvl="2" indent="-285750">
              <a:lnSpc>
                <a:spcPts val="2400"/>
              </a:lnSpc>
              <a:spcAft>
                <a:spcPts val="600"/>
              </a:spcAft>
              <a:buClr>
                <a:srgbClr val="D6851B"/>
              </a:buClr>
              <a:buSzPct val="65000"/>
              <a:buFont typeface="Wingdings 3"/>
              <a:buChar char=""/>
              <a:defRPr/>
            </a:pPr>
            <a:r>
              <a:rPr lang="fr-FR" sz="2000" noProof="0" dirty="0"/>
              <a:t>Base légale</a:t>
            </a:r>
          </a:p>
          <a:p>
            <a:pPr marL="684000" lvl="2" indent="-285750">
              <a:lnSpc>
                <a:spcPts val="2400"/>
              </a:lnSpc>
              <a:spcAft>
                <a:spcPts val="600"/>
              </a:spcAft>
              <a:buClr>
                <a:srgbClr val="D6851B"/>
              </a:buClr>
              <a:buSzPct val="65000"/>
              <a:buFont typeface="Wingdings 3"/>
              <a:buChar char=""/>
              <a:defRPr/>
            </a:pPr>
            <a:r>
              <a:rPr lang="fr-FR" sz="2000" noProof="0" dirty="0"/>
              <a:t>Processus de développement</a:t>
            </a:r>
          </a:p>
          <a:p>
            <a:pPr marL="684000" lvl="2" indent="-285750">
              <a:lnSpc>
                <a:spcPts val="2400"/>
              </a:lnSpc>
              <a:spcAft>
                <a:spcPts val="600"/>
              </a:spcAft>
              <a:buClr>
                <a:srgbClr val="D6851B"/>
              </a:buClr>
              <a:buSzPct val="65000"/>
              <a:buFont typeface="Wingdings 3"/>
              <a:buChar char=""/>
              <a:defRPr/>
            </a:pPr>
            <a:r>
              <a:rPr lang="fr-FR" sz="2000" noProof="0" dirty="0"/>
              <a:t>Indicateurs</a:t>
            </a:r>
          </a:p>
          <a:p>
            <a:pPr marL="684000" lvl="2" indent="-285750">
              <a:lnSpc>
                <a:spcPts val="2400"/>
              </a:lnSpc>
              <a:spcAft>
                <a:spcPts val="600"/>
              </a:spcAft>
              <a:buClr>
                <a:srgbClr val="D6851B"/>
              </a:buClr>
              <a:buSzPct val="65000"/>
              <a:buFont typeface="Wingdings 3"/>
              <a:buChar char=""/>
              <a:defRPr/>
            </a:pPr>
            <a:r>
              <a:rPr lang="fr-FR" sz="2000" noProof="0" dirty="0"/>
              <a:t>Assurer la qualité</a:t>
            </a:r>
          </a:p>
          <a:p>
            <a:pPr indent="-360000">
              <a:lnSpc>
                <a:spcPts val="2400"/>
              </a:lnSpc>
              <a:spcAft>
                <a:spcPts val="600"/>
              </a:spcAft>
              <a:buFont typeface="+mj-lt"/>
              <a:buAutoNum type="arabicPeriod"/>
              <a:defRPr/>
            </a:pPr>
            <a:r>
              <a:rPr lang="fr-FR" sz="2000" noProof="0" dirty="0">
                <a:latin typeface="Calibri"/>
              </a:rPr>
              <a:t>Bonnes pratiques internationales : expériences au Ghana et au Vietnam</a:t>
            </a:r>
          </a:p>
          <a:p>
            <a:pPr marL="361950" indent="-361950">
              <a:lnSpc>
                <a:spcPts val="2400"/>
              </a:lnSpc>
              <a:spcAft>
                <a:spcPts val="600"/>
              </a:spcAft>
              <a:buFont typeface="+mj-lt"/>
              <a:buAutoNum type="arabicPeriod"/>
              <a:defRPr/>
            </a:pPr>
            <a:r>
              <a:rPr lang="fr-FR" sz="2000" noProof="0" dirty="0"/>
              <a:t>Facteurs de réussite pour le processus de développement des rapports sur la formation </a:t>
            </a:r>
            <a:br>
              <a:rPr lang="fr-FR" sz="2000" noProof="0" dirty="0"/>
            </a:br>
            <a:r>
              <a:rPr lang="fr-FR" sz="2000" noProof="0" dirty="0"/>
              <a:t>professionnelle et recommandations </a:t>
            </a:r>
          </a:p>
          <a:p>
            <a:pPr indent="-360000">
              <a:lnSpc>
                <a:spcPts val="2400"/>
              </a:lnSpc>
              <a:spcAft>
                <a:spcPts val="600"/>
              </a:spcAft>
              <a:buFont typeface="+mj-lt"/>
              <a:buAutoNum type="arabicPeriod"/>
              <a:defRPr/>
            </a:pPr>
            <a:r>
              <a:rPr lang="fr-FR" sz="2000" noProof="0" dirty="0">
                <a:latin typeface="Calibri"/>
              </a:rPr>
              <a:t>Autres références et matériels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50"/>
                                        <p:tgtEl>
                                          <p:spTgt spid="12">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750"/>
                                        <p:tgtEl>
                                          <p:spTgt spid="12">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750"/>
                                        <p:tgtEl>
                                          <p:spTgt spid="12">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750"/>
                                        <p:tgtEl>
                                          <p:spTgt spid="12">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750"/>
                                        <p:tgtEl>
                                          <p:spTgt spid="12">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750"/>
                                        <p:tgtEl>
                                          <p:spTgt spid="12">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750"/>
                                        <p:tgtEl>
                                          <p:spTgt spid="12">
                                            <p:txEl>
                                              <p:pRg st="6" end="6"/>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750"/>
                                        <p:tgtEl>
                                          <p:spTgt spid="12">
                                            <p:txEl>
                                              <p:pRg st="7" end="7"/>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750"/>
                                        <p:tgtEl>
                                          <p:spTgt spid="12">
                                            <p:txEl>
                                              <p:pRg st="8" end="8"/>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Effect transition="in" filter="fade">
                                      <p:cBhvr>
                                        <p:cTn id="43" dur="75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5512"/>
            <a:ext cx="5437186" cy="1557465"/>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400" noProof="0" dirty="0">
                <a:solidFill>
                  <a:schemeClr val="tx1"/>
                </a:solidFill>
              </a:rPr>
              <a:t>Les indicateurs (indicateur : du latin &lt;i&gt;</a:t>
            </a:r>
            <a:r>
              <a:rPr lang="fr-FR" sz="1400" noProof="0" dirty="0" err="1">
                <a:solidFill>
                  <a:schemeClr val="tx1"/>
                </a:solidFill>
              </a:rPr>
              <a:t>indicare</a:t>
            </a:r>
            <a:r>
              <a:rPr lang="fr-FR" sz="1400" noProof="0" dirty="0">
                <a:solidFill>
                  <a:schemeClr val="tx1"/>
                </a:solidFill>
              </a:rPr>
              <a:t>&lt;/i&gt; « montrer ») sont des </a:t>
            </a:r>
            <a:r>
              <a:rPr lang="fr-FR" sz="1400" b="1" noProof="0" dirty="0">
                <a:solidFill>
                  <a:schemeClr val="tx1"/>
                </a:solidFill>
              </a:rPr>
              <a:t>grandeurs de mesure</a:t>
            </a:r>
            <a:r>
              <a:rPr lang="fr-FR" sz="1400" noProof="0" dirty="0">
                <a:solidFill>
                  <a:schemeClr val="tx1"/>
                </a:solidFill>
              </a:rPr>
              <a:t> (valeurs absolues ou chiffres clés) permettant de rendre mesurables (opérationnalisés) des faits et </a:t>
            </a:r>
            <a:br>
              <a:rPr lang="fr-FR" sz="1400" noProof="0" dirty="0">
                <a:solidFill>
                  <a:schemeClr val="tx1"/>
                </a:solidFill>
              </a:rPr>
            </a:br>
            <a:r>
              <a:rPr lang="fr-FR" sz="1400" noProof="0" dirty="0">
                <a:solidFill>
                  <a:schemeClr val="tx1"/>
                </a:solidFill>
              </a:rPr>
              <a:t>des états actuels spécifiques de la formation professionnelle (valeurs réelles) et de montrer les évolutions dans le temps </a:t>
            </a:r>
            <a:br>
              <a:rPr lang="fr-FR" sz="1400" noProof="0" dirty="0">
                <a:solidFill>
                  <a:schemeClr val="tx1"/>
                </a:solidFill>
              </a:rPr>
            </a:br>
            <a:r>
              <a:rPr lang="fr-FR" sz="1400" noProof="0" dirty="0">
                <a:solidFill>
                  <a:schemeClr val="tx1"/>
                </a:solidFill>
              </a:rPr>
              <a:t>(cf. </a:t>
            </a:r>
            <a:r>
              <a:rPr lang="fr-FR" sz="1400" noProof="0" dirty="0" err="1">
                <a:solidFill>
                  <a:schemeClr val="tx1"/>
                </a:solidFill>
              </a:rPr>
              <a:t>Schnell</a:t>
            </a:r>
            <a:r>
              <a:rPr lang="fr-FR" sz="1400" noProof="0" dirty="0">
                <a:solidFill>
                  <a:schemeClr val="tx1"/>
                </a:solidFill>
              </a:rPr>
              <a:t>/Hill/Esser 1995, p. 121 et </a:t>
            </a:r>
            <a:r>
              <a:rPr lang="fr-FR" sz="1400" noProof="0" dirty="0" err="1">
                <a:solidFill>
                  <a:schemeClr val="tx1"/>
                </a:solidFill>
              </a:rPr>
              <a:t>suiv</a:t>
            </a:r>
            <a:r>
              <a:rPr lang="fr-FR" sz="1400" noProof="0" dirty="0">
                <a:solidFill>
                  <a:schemeClr val="tx1"/>
                </a:solidFill>
              </a:rPr>
              <a:t>.).</a:t>
            </a:r>
          </a:p>
        </p:txBody>
      </p:sp>
      <p:sp>
        <p:nvSpPr>
          <p:cNvPr id="10" name="Textplatzhalter 3"/>
          <p:cNvSpPr txBox="1"/>
          <p:nvPr/>
        </p:nvSpPr>
        <p:spPr bwMode="auto">
          <a:xfrm>
            <a:off x="658814" y="3246420"/>
            <a:ext cx="5437186" cy="2044777"/>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400" noProof="0" dirty="0">
                <a:solidFill>
                  <a:schemeClr val="tx1"/>
                </a:solidFill>
              </a:rPr>
              <a:t>Elles forment une </a:t>
            </a:r>
            <a:r>
              <a:rPr lang="fr-FR" sz="1400" b="1" noProof="0" dirty="0">
                <a:solidFill>
                  <a:schemeClr val="tx1"/>
                </a:solidFill>
              </a:rPr>
              <a:t>base</a:t>
            </a:r>
            <a:r>
              <a:rPr lang="fr-FR" sz="1400" noProof="0" dirty="0">
                <a:solidFill>
                  <a:schemeClr val="tx1"/>
                </a:solidFill>
              </a:rPr>
              <a:t> importante pour l’établissement </a:t>
            </a:r>
          </a:p>
          <a:p>
            <a:pPr>
              <a:lnSpc>
                <a:spcPts val="1900"/>
              </a:lnSpc>
              <a:spcBef>
                <a:spcPts val="0"/>
              </a:spcBef>
              <a:defRPr/>
            </a:pPr>
            <a:r>
              <a:rPr lang="fr-FR" sz="1400" noProof="0" dirty="0">
                <a:solidFill>
                  <a:schemeClr val="tx1"/>
                </a:solidFill>
              </a:rPr>
              <a:t>de rapports réguliers dans le domaine de la formation professionnelle. La </a:t>
            </a:r>
            <a:r>
              <a:rPr lang="fr-FR" sz="1400" b="1" noProof="0" dirty="0">
                <a:solidFill>
                  <a:schemeClr val="tx1"/>
                </a:solidFill>
              </a:rPr>
              <a:t>comparaison</a:t>
            </a:r>
            <a:r>
              <a:rPr lang="fr-FR" sz="1400" noProof="0" dirty="0">
                <a:solidFill>
                  <a:schemeClr val="tx1"/>
                </a:solidFill>
              </a:rPr>
              <a:t> entre les valeurs </a:t>
            </a:r>
            <a:br>
              <a:rPr lang="fr-FR" sz="1400" noProof="0" dirty="0">
                <a:solidFill>
                  <a:schemeClr val="tx1"/>
                </a:solidFill>
              </a:rPr>
            </a:br>
            <a:r>
              <a:rPr lang="fr-FR" sz="1400" noProof="0" dirty="0">
                <a:solidFill>
                  <a:schemeClr val="tx1"/>
                </a:solidFill>
              </a:rPr>
              <a:t>mesurées et le statu quo, d’un côté, avec des valeurs </a:t>
            </a:r>
            <a:br>
              <a:rPr lang="fr-FR" sz="1400" noProof="0" dirty="0">
                <a:solidFill>
                  <a:schemeClr val="tx1"/>
                </a:solidFill>
              </a:rPr>
            </a:br>
            <a:r>
              <a:rPr lang="fr-FR" sz="1400" noProof="0" dirty="0">
                <a:solidFill>
                  <a:schemeClr val="tx1"/>
                </a:solidFill>
              </a:rPr>
              <a:t>sociales normatives ou avec des objectifs fixés par la </a:t>
            </a:r>
            <a:br>
              <a:rPr lang="fr-FR" sz="1400" noProof="0" dirty="0">
                <a:solidFill>
                  <a:schemeClr val="tx1"/>
                </a:solidFill>
              </a:rPr>
            </a:br>
            <a:r>
              <a:rPr lang="fr-FR" sz="1400" noProof="0" dirty="0">
                <a:solidFill>
                  <a:schemeClr val="tx1"/>
                </a:solidFill>
              </a:rPr>
              <a:t>politique (valeurs cibles), de l’autre, révèle la nécessité d’action (politique) et peut être utilisée comme base pour concevoir la formation professionnelle (</a:t>
            </a:r>
            <a:r>
              <a:rPr lang="fr-FR" sz="1400" b="1" noProof="0" dirty="0">
                <a:solidFill>
                  <a:schemeClr val="tx1"/>
                </a:solidFill>
              </a:rPr>
              <a:t>conseil en matière politique</a:t>
            </a:r>
            <a:r>
              <a:rPr lang="fr-FR" sz="1400" noProof="0" dirty="0">
                <a:solidFill>
                  <a:schemeClr val="tx1"/>
                </a:solidFill>
              </a:rPr>
              <a:t>).</a:t>
            </a: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En fonction du </a:t>
            </a:r>
            <a:r>
              <a:rPr lang="fr-FR" sz="1500" b="1" noProof="0" dirty="0">
                <a:solidFill>
                  <a:schemeClr val="tx1"/>
                </a:solidFill>
              </a:rPr>
              <a:t>contexte d’utilisation</a:t>
            </a:r>
            <a:r>
              <a:rPr lang="fr-FR" sz="1500" noProof="0" dirty="0">
                <a:solidFill>
                  <a:schemeClr val="tx1"/>
                </a:solidFill>
              </a:rPr>
              <a:t>, </a:t>
            </a:r>
            <a:r>
              <a:rPr lang="fr-FR" sz="1500" b="1" noProof="0" dirty="0">
                <a:solidFill>
                  <a:schemeClr val="tx1"/>
                </a:solidFill>
              </a:rPr>
              <a:t>différentes stratégies de classification</a:t>
            </a:r>
            <a:r>
              <a:rPr lang="fr-FR" sz="1500" noProof="0" dirty="0">
                <a:solidFill>
                  <a:schemeClr val="tx1"/>
                </a:solidFill>
              </a:rPr>
              <a:t> peuvent être appropriées.</a:t>
            </a:r>
          </a:p>
        </p:txBody>
      </p:sp>
      <p:sp>
        <p:nvSpPr>
          <p:cNvPr id="13" name="Textplatzhalter 3"/>
          <p:cNvSpPr txBox="1"/>
          <p:nvPr/>
        </p:nvSpPr>
        <p:spPr bwMode="auto">
          <a:xfrm>
            <a:off x="6240463" y="3975690"/>
            <a:ext cx="5472112" cy="1317206"/>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Les indicateurs doivent nous aider à classer les observations d’objets concrets, à les attribuer à des phénomènes non observables et, en définitive, à </a:t>
            </a:r>
            <a:br>
              <a:rPr lang="fr-FR" sz="1500" noProof="0" dirty="0">
                <a:solidFill>
                  <a:schemeClr val="tx1"/>
                </a:solidFill>
              </a:rPr>
            </a:br>
            <a:r>
              <a:rPr lang="fr-FR" sz="1500" noProof="0" dirty="0">
                <a:solidFill>
                  <a:schemeClr val="tx1"/>
                </a:solidFill>
              </a:rPr>
              <a:t>pouvoir constituer ainsi une </a:t>
            </a:r>
            <a:r>
              <a:rPr lang="fr-FR" sz="1500" b="1" noProof="0" dirty="0">
                <a:solidFill>
                  <a:schemeClr val="tx1"/>
                </a:solidFill>
              </a:rPr>
              <a:t>base</a:t>
            </a:r>
            <a:r>
              <a:rPr lang="fr-FR" sz="1500" noProof="0" dirty="0">
                <a:solidFill>
                  <a:schemeClr val="tx1"/>
                </a:solidFill>
              </a:rPr>
              <a:t> </a:t>
            </a:r>
            <a:r>
              <a:rPr lang="fr-FR" sz="1500" b="1" noProof="0" dirty="0">
                <a:solidFill>
                  <a:schemeClr val="tx1"/>
                </a:solidFill>
              </a:rPr>
              <a:t>fiable pour l’évaluation</a:t>
            </a:r>
            <a:r>
              <a:rPr lang="fr-FR" sz="1500" noProof="0" dirty="0">
                <a:solidFill>
                  <a:schemeClr val="tx1"/>
                </a:solidFill>
              </a:rPr>
              <a:t> de ces phénomènes.</a:t>
            </a:r>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fr-FR" sz="1100" noProof="0" dirty="0"/>
              <a:t>Source : Meyer, Wolfgang : </a:t>
            </a:r>
            <a:r>
              <a:rPr lang="fr-FR" sz="1100" noProof="0" dirty="0" err="1"/>
              <a:t>Indikatorenentwicklung</a:t>
            </a:r>
            <a:r>
              <a:rPr lang="fr-FR" sz="1100" noProof="0" dirty="0"/>
              <a:t>: </a:t>
            </a:r>
            <a:r>
              <a:rPr lang="fr-FR" sz="1100" noProof="0" dirty="0" err="1"/>
              <a:t>eine</a:t>
            </a:r>
            <a:r>
              <a:rPr lang="fr-FR" sz="1100" noProof="0" dirty="0"/>
              <a:t> </a:t>
            </a:r>
            <a:r>
              <a:rPr lang="fr-FR" sz="1100" noProof="0" dirty="0" err="1"/>
              <a:t>praxisorientierte</a:t>
            </a:r>
            <a:r>
              <a:rPr lang="fr-FR" sz="1100" noProof="0" dirty="0"/>
              <a:t> </a:t>
            </a:r>
            <a:r>
              <a:rPr lang="fr-FR" sz="1100" noProof="0" dirty="0" err="1"/>
              <a:t>Einführung</a:t>
            </a:r>
            <a:r>
              <a:rPr lang="fr-FR" sz="1100" noProof="0" dirty="0"/>
              <a:t>, 2004</a:t>
            </a:r>
            <a:br>
              <a:rPr lang="fr-FR" sz="1100" noProof="0" dirty="0"/>
            </a:br>
            <a:r>
              <a:rPr lang="fr-FR" sz="1100" u="sng" noProof="0" dirty="0">
                <a:hlinkClick r:id="rId3" tooltip="http://www.ceval.de/typo3/fileadmin/user_upload/PDFs/workpaper10.pdf"/>
              </a:rPr>
              <a:t>http://www.ceval.de/typo3/fileadmin/user_upload/PDFs/workpaper10.pdf</a:t>
            </a:r>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Ce principe de classification ainsi que le type </a:t>
            </a:r>
            <a:br>
              <a:rPr lang="fr-FR" sz="1500" noProof="0" dirty="0">
                <a:solidFill>
                  <a:schemeClr val="tx1"/>
                </a:solidFill>
              </a:rPr>
            </a:br>
            <a:r>
              <a:rPr lang="fr-FR" sz="1500" noProof="0" dirty="0">
                <a:solidFill>
                  <a:schemeClr val="tx1"/>
                </a:solidFill>
              </a:rPr>
              <a:t>et le nombre de classes utilisées sont le résultat de </a:t>
            </a:r>
            <a:r>
              <a:rPr lang="fr-FR" sz="1500" b="1" noProof="0" dirty="0">
                <a:solidFill>
                  <a:schemeClr val="tx1"/>
                </a:solidFill>
              </a:rPr>
              <a:t>décisions humaines</a:t>
            </a:r>
            <a:r>
              <a:rPr lang="fr-FR" sz="1500" noProof="0" dirty="0">
                <a:solidFill>
                  <a:schemeClr val="tx1"/>
                </a:solidFill>
              </a:rPr>
              <a:t>.</a:t>
            </a: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Les indicateurs sont des instruments servant à la </a:t>
            </a:r>
            <a:r>
              <a:rPr lang="fr-FR" sz="1500" b="1" noProof="0" dirty="0">
                <a:solidFill>
                  <a:schemeClr val="tx1"/>
                </a:solidFill>
              </a:rPr>
              <a:t>classification</a:t>
            </a:r>
            <a:r>
              <a:rPr lang="fr-FR" sz="1500" noProof="0" dirty="0">
                <a:solidFill>
                  <a:schemeClr val="tx1"/>
                </a:solidFill>
              </a:rPr>
              <a:t> de caractéristiques sur la </a:t>
            </a:r>
            <a:r>
              <a:rPr lang="fr-FR" sz="1500" b="1" noProof="0" dirty="0">
                <a:solidFill>
                  <a:schemeClr val="tx1"/>
                </a:solidFill>
              </a:rPr>
              <a:t>base d’un principe d’ordre</a:t>
            </a:r>
            <a:r>
              <a:rPr lang="fr-FR" sz="1500" noProof="0" dirty="0">
                <a:solidFill>
                  <a:schemeClr val="tx1"/>
                </a:solidFill>
              </a:rPr>
              <a:t>.</a:t>
            </a: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
        <p:nvSpPr>
          <p:cNvPr id="17" name="Titel 1">
            <a:extLst>
              <a:ext uri="{FF2B5EF4-FFF2-40B4-BE49-F238E27FC236}">
                <a16:creationId xmlns:a16="http://schemas.microsoft.com/office/drawing/2014/main" id="{9938F19D-7C57-4CFA-8986-A9DEEB75683C}"/>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indicateurs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1000"/>
                                        <p:tgtEl>
                                          <p:spTgt spid="10">
                                            <p:txEl>
                                              <p:pRg st="1" end="1"/>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5">
                                            <p:bg/>
                                          </p:spTgt>
                                        </p:tgtEl>
                                        <p:attrNameLst>
                                          <p:attrName>style.visibility</p:attrName>
                                        </p:attrNameLst>
                                      </p:cBhvr>
                                      <p:to>
                                        <p:strVal val="visible"/>
                                      </p:to>
                                    </p:set>
                                    <p:animEffect transition="in" filter="fade">
                                      <p:cBhvr>
                                        <p:cTn id="24" dur="1000"/>
                                        <p:tgtEl>
                                          <p:spTgt spid="15">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1000"/>
                                        <p:tgtEl>
                                          <p:spTgt spid="15">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bg/>
                                          </p:spTgt>
                                        </p:tgtEl>
                                        <p:attrNameLst>
                                          <p:attrName>style.visibility</p:attrName>
                                        </p:attrNameLst>
                                      </p:cBhvr>
                                      <p:to>
                                        <p:strVal val="visible"/>
                                      </p:to>
                                    </p:set>
                                    <p:animEffect transition="in" filter="fade">
                                      <p:cBhvr>
                                        <p:cTn id="31" dur="1000"/>
                                        <p:tgtEl>
                                          <p:spTgt spid="14">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1000"/>
                                        <p:tgtEl>
                                          <p:spTgt spid="14">
                                            <p:txEl>
                                              <p:pRg st="0" end="0"/>
                                            </p:txEl>
                                          </p:spTgt>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2">
                                            <p:bg/>
                                          </p:spTgt>
                                        </p:tgtEl>
                                        <p:attrNameLst>
                                          <p:attrName>style.visibility</p:attrName>
                                        </p:attrNameLst>
                                      </p:cBhvr>
                                      <p:to>
                                        <p:strVal val="visible"/>
                                      </p:to>
                                    </p:set>
                                    <p:animEffect transition="in" filter="fade">
                                      <p:cBhvr>
                                        <p:cTn id="38" dur="1000"/>
                                        <p:tgtEl>
                                          <p:spTgt spid="12">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1000"/>
                                        <p:tgtEl>
                                          <p:spTgt spid="12">
                                            <p:txEl>
                                              <p:pRg st="0" end="0"/>
                                            </p:txEl>
                                          </p:spTgt>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3">
                                            <p:bg/>
                                          </p:spTgt>
                                        </p:tgtEl>
                                        <p:attrNameLst>
                                          <p:attrName>style.visibility</p:attrName>
                                        </p:attrNameLst>
                                      </p:cBhvr>
                                      <p:to>
                                        <p:strVal val="visible"/>
                                      </p:to>
                                    </p:set>
                                    <p:animEffect transition="in" filter="fade">
                                      <p:cBhvr>
                                        <p:cTn id="45" dur="1000"/>
                                        <p:tgtEl>
                                          <p:spTgt spid="13">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000"/>
                                        <p:tgtEl>
                                          <p:spTgt spid="13">
                                            <p:txEl>
                                              <p:pRg st="0" end="0"/>
                                            </p:txEl>
                                          </p:spTgt>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2" grpId="0" uiExpand="1" build="p" animBg="1"/>
      <p:bldP spid="13" grpId="0" uiExpand="1" build="p" animBg="1"/>
      <p:bldP spid="5" grpId="0"/>
      <p:bldP spid="14" grpId="0" uiExpand="1" build="p" animBg="1"/>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indicateurs</a:t>
            </a:r>
          </a:p>
        </p:txBody>
      </p:sp>
      <p:sp>
        <p:nvSpPr>
          <p:cNvPr id="8" name="Textplatzhalter 7"/>
          <p:cNvSpPr>
            <a:spLocks noGrp="1"/>
          </p:cNvSpPr>
          <p:nvPr/>
        </p:nvSpPr>
        <p:spPr bwMode="auto">
          <a:xfrm>
            <a:off x="658813" y="1081980"/>
            <a:ext cx="7850999"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Les indicateurs comme base pour les décisions (au niveau politique)</a:t>
            </a:r>
          </a:p>
        </p:txBody>
      </p:sp>
      <p:graphicFrame>
        <p:nvGraphicFramePr>
          <p:cNvPr id="13" name="Tabelle 12"/>
          <p:cNvGraphicFramePr>
            <a:graphicFrameLocks noGrp="1"/>
          </p:cNvGraphicFramePr>
          <p:nvPr>
            <p:extLst>
              <p:ext uri="{D42A27DB-BD31-4B8C-83A1-F6EECF244321}">
                <p14:modId xmlns:p14="http://schemas.microsoft.com/office/powerpoint/2010/main" val="4053215002"/>
              </p:ext>
            </p:extLst>
          </p:nvPr>
        </p:nvGraphicFramePr>
        <p:xfrm>
          <a:off x="8734425" y="1258205"/>
          <a:ext cx="2988000" cy="396588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fr-FR" sz="900" noProof="0" dirty="0">
                          <a:solidFill>
                            <a:schemeClr val="tx1"/>
                          </a:solidFill>
                        </a:rPr>
                        <a:t>Nom de l’indicateur :</a:t>
                      </a: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gn="l" rtl="0">
                        <a:lnSpc>
                          <a:spcPts val="1600"/>
                        </a:lnSpc>
                        <a:spcAft>
                          <a:spcPts val="600"/>
                        </a:spcAft>
                        <a:defRPr/>
                      </a:pPr>
                      <a:endParaRPr lang="fr-FR" sz="900" noProof="0" dirty="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fr-FR" sz="900" noProof="0" dirty="0"/>
                        <a:t>Message clé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fr-FR" sz="900" noProof="0" dirty="0"/>
                        <a:t>Source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fr-FR" sz="900" noProof="0" dirty="0"/>
                        <a:t>Période d’observation/ </a:t>
                      </a:r>
                      <a:br>
                        <a:rPr lang="fr-FR" sz="900" noProof="0" dirty="0"/>
                      </a:br>
                      <a:r>
                        <a:rPr lang="fr-FR" sz="900" noProof="0" dirty="0"/>
                        <a:t>date de référence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fr-FR" sz="900" noProof="0" dirty="0"/>
                        <a:t>Importance pour les </a:t>
                      </a:r>
                      <a:br>
                        <a:rPr lang="fr-FR" sz="900" noProof="0" dirty="0"/>
                      </a:br>
                      <a:r>
                        <a:rPr lang="fr-FR" sz="900" noProof="0" dirty="0"/>
                        <a:t>décisions politiques en matière de formation professionnelle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fr-FR" sz="900" noProof="0" dirty="0"/>
                        <a:t>Paramètres de référence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fr-FR" sz="900" noProof="0" dirty="0"/>
                        <a:t>Formule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fr-FR" sz="900" noProof="0" dirty="0"/>
                        <a:t>Distinctions possibles (sexe, âge, régions, etc.)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fr-FR" sz="900" noProof="0" dirty="0"/>
                        <a:t>Limitations de l’indicateur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fr-FR" sz="900" noProof="0" dirty="0"/>
                        <a:t>Réflexions sur l’interprétation/FAQ :</a:t>
                      </a: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questions de la volonté politique et de la détermination des décideurs à élaborer l’ensemble du processus</a:t>
            </a: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séparation stricte entre la fourniture des données et leur évaluation</a:t>
            </a: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Lors de l’évaluation des données, des conflits peuvent survenir </a:t>
            </a:r>
            <a:br>
              <a:rPr lang="fr-FR" b="0" noProof="0" dirty="0">
                <a:latin typeface="Calibri"/>
              </a:rPr>
            </a:br>
            <a:r>
              <a:rPr lang="fr-FR" b="0" noProof="0" dirty="0">
                <a:latin typeface="Calibri"/>
              </a:rPr>
              <a:t>en fonction de la perspective/des intérêts.</a:t>
            </a: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La mise à disposition de données ne doit pas être entravée par des conflits.</a:t>
            </a:r>
          </a:p>
        </p:txBody>
      </p:sp>
      <p:sp>
        <p:nvSpPr>
          <p:cNvPr id="15" name="Textplatzhalter 3"/>
          <p:cNvSpPr txBox="1"/>
          <p:nvPr/>
        </p:nvSpPr>
        <p:spPr bwMode="auto">
          <a:xfrm>
            <a:off x="4831575" y="3086725"/>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C’est la qualité des données qui détermine la qualité des indicateurs !</a:t>
            </a:r>
          </a:p>
        </p:txBody>
      </p:sp>
      <p:sp>
        <p:nvSpPr>
          <p:cNvPr id="16" name="Textplatzhalter 3"/>
          <p:cNvSpPr txBox="1"/>
          <p:nvPr/>
        </p:nvSpPr>
        <p:spPr bwMode="auto">
          <a:xfrm>
            <a:off x="4831575" y="3903861"/>
            <a:ext cx="3678238" cy="540000"/>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Les indicateurs ne sont pas seulement des taux !</a:t>
            </a: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Un bon indicateur est un indicateur simple (facile à comprendre) !</a:t>
            </a: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366919" y="1733842"/>
            <a:ext cx="1236039"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fr-FR" b="1" noProof="0" dirty="0">
                <a:solidFill>
                  <a:schemeClr val="bg1"/>
                </a:solidFill>
              </a:rPr>
              <a:t>Important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childTnLst>
                                </p:cTn>
                              </p:par>
                            </p:childTnLst>
                          </p:cTn>
                        </p:par>
                        <p:par>
                          <p:cTn id="38" fill="hold">
                            <p:stCondLst>
                              <p:cond delay="725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P spid="15" grpId="0" animBg="1"/>
      <p:bldP spid="16" grpId="0" animBg="1"/>
      <p:bldP spid="1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10136362" cy="3504164"/>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noProof="0" dirty="0"/>
              <a:t>Taux des entreprises formatrices : Le taux des entreprises formatrices est la proportion d’entreprises avec personnes en apprentissage par rapport à l’ensemble des entreprises, entreprises formatrices comprises.</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a:lnSpc>
                <a:spcPts val="2200"/>
              </a:lnSpc>
              <a:spcBef>
                <a:spcPts val="600"/>
              </a:spcBef>
              <a:spcAft>
                <a:spcPts val="600"/>
              </a:spcAft>
              <a:buClr>
                <a:srgbClr val="D6851B"/>
              </a:buClr>
              <a:buSzPct val="65000"/>
              <a:defRPr/>
            </a:pPr>
            <a:br>
              <a:rPr lang="fr-FR" noProof="0" dirty="0"/>
            </a:br>
            <a:endParaRPr lang="fr-FR" noProof="0" dirty="0"/>
          </a:p>
          <a:p>
            <a:pPr marL="285750" indent="-285750">
              <a:lnSpc>
                <a:spcPts val="2200"/>
              </a:lnSpc>
              <a:spcAft>
                <a:spcPts val="600"/>
              </a:spcAft>
              <a:buClr>
                <a:srgbClr val="D6851B"/>
              </a:buClr>
              <a:buSzPct val="65000"/>
              <a:buFont typeface="Wingdings 3"/>
              <a:buChar char=""/>
              <a:defRPr/>
            </a:pPr>
            <a:r>
              <a:rPr lang="fr-FR" b="1" noProof="0" dirty="0"/>
              <a:t>Taux de réussite I – Taux de réussite lié à la participation (EQI)</a:t>
            </a:r>
            <a:br>
              <a:rPr lang="fr-FR" noProof="0" dirty="0"/>
            </a:br>
            <a:r>
              <a:rPr lang="fr-FR" noProof="0" dirty="0">
                <a:latin typeface="Calibri"/>
              </a:rPr>
              <a:t>Cet indicateur fournit notamment la proportion d’examens finaux passés avec succès au cours de l’année sous revue par rapport à l’ensemble des examens finaux passés – y compris les examens de rattrapage.</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sp>
        <p:nvSpPr>
          <p:cNvPr id="6" name="Textplatzhalter 7"/>
          <p:cNvSpPr>
            <a:spLocks noGrp="1"/>
          </p:cNvSpPr>
          <p:nvPr/>
        </p:nvSpPr>
        <p:spPr bwMode="auto">
          <a:xfrm>
            <a:off x="658811" y="102725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a:t>
            </a:r>
          </a:p>
        </p:txBody>
      </p:sp>
      <p:sp>
        <p:nvSpPr>
          <p:cNvPr id="12" name="Titel 1"/>
          <p:cNvSpPr>
            <a:spLocks noGrp="1"/>
          </p:cNvSpPr>
          <p:nvPr>
            <p:ph type="title"/>
          </p:nvPr>
        </p:nvSpPr>
        <p:spPr bwMode="auto">
          <a:xfrm>
            <a:off x="658813" y="296863"/>
            <a:ext cx="9248862" cy="738664"/>
          </a:xfrm>
        </p:spPr>
        <p:txBody>
          <a:bodyPr wrap="square">
            <a:spAutoFit/>
          </a:bodyPr>
          <a:lstStyle/>
          <a:p>
            <a:pPr marL="271463" indent="-271463">
              <a:defRPr/>
            </a:pPr>
            <a:r>
              <a:rPr lang="fr-FR" noProof="0" dirty="0"/>
              <a:t>2. Les rapports sur la formation professionnelle en Allemagne : </a:t>
            </a:r>
            <a:br>
              <a:rPr lang="fr-FR" noProof="0" dirty="0"/>
            </a:br>
            <a:r>
              <a:rPr lang="fr-FR" noProof="0" dirty="0"/>
              <a:t>indicateurs</a:t>
            </a:r>
          </a:p>
        </p:txBody>
      </p:sp>
      <p:sp>
        <p:nvSpPr>
          <p:cNvPr id="15" name="Textplatzhalter 7"/>
          <p:cNvSpPr>
            <a:spLocks noGrp="1"/>
          </p:cNvSpPr>
          <p:nvPr/>
        </p:nvSpPr>
        <p:spPr bwMode="auto">
          <a:xfrm>
            <a:off x="865762" y="2334770"/>
            <a:ext cx="9093946"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rPr>
              <a:t>Nombre des entreprises employant des personnes assujetties à la sécurité sociale en formation</a:t>
            </a:r>
          </a:p>
          <a:p>
            <a:pPr algn="ctr">
              <a:defRPr/>
            </a:pPr>
            <a:r>
              <a:rPr lang="fr-FR" sz="1800" b="1" noProof="0" dirty="0">
                <a:latin typeface="Calibri"/>
              </a:rPr>
              <a:t>Nombre des entreprises employant des personnes assujetties à la sécurité sociale</a:t>
            </a:r>
          </a:p>
        </p:txBody>
      </p:sp>
      <p:cxnSp>
        <p:nvCxnSpPr>
          <p:cNvPr id="17" name="Gerader Verbinder 16"/>
          <p:cNvCxnSpPr>
            <a:cxnSpLocks/>
          </p:cNvCxnSpPr>
          <p:nvPr/>
        </p:nvCxnSpPr>
        <p:spPr bwMode="auto">
          <a:xfrm flipV="1">
            <a:off x="960756" y="2673832"/>
            <a:ext cx="8946919" cy="2057"/>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9907675" y="2506612"/>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cs typeface="Arial"/>
              </a:rPr>
              <a:t>ꞏ  100</a:t>
            </a:r>
          </a:p>
        </p:txBody>
      </p:sp>
      <p:sp>
        <p:nvSpPr>
          <p:cNvPr id="19" name="Textplatzhalter 7"/>
          <p:cNvSpPr>
            <a:spLocks noGrp="1"/>
          </p:cNvSpPr>
          <p:nvPr/>
        </p:nvSpPr>
        <p:spPr bwMode="auto">
          <a:xfrm>
            <a:off x="1711583" y="4432635"/>
            <a:ext cx="5452892"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rPr>
              <a:t>Nombre des examens finaux passés avec succès</a:t>
            </a:r>
          </a:p>
          <a:p>
            <a:pPr algn="ctr">
              <a:defRPr/>
            </a:pPr>
            <a:r>
              <a:rPr lang="fr-FR" sz="1800" b="1" noProof="0" dirty="0">
                <a:latin typeface="Calibri"/>
              </a:rPr>
              <a:t>Nombre de l’ensemble des participations aux examens</a:t>
            </a:r>
          </a:p>
        </p:txBody>
      </p:sp>
      <p:cxnSp>
        <p:nvCxnSpPr>
          <p:cNvPr id="20" name="Gerader Verbinder 19"/>
          <p:cNvCxnSpPr>
            <a:cxnSpLocks/>
          </p:cNvCxnSpPr>
          <p:nvPr/>
        </p:nvCxnSpPr>
        <p:spPr bwMode="auto">
          <a:xfrm>
            <a:off x="1783734" y="4773754"/>
            <a:ext cx="5109435"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7058444" y="4618122"/>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cs typeface="Arial"/>
              </a:rPr>
              <a:t>ꞏ  100</a:t>
            </a:r>
          </a:p>
        </p:txBody>
      </p:sp>
      <p:sp>
        <p:nvSpPr>
          <p:cNvPr id="24" name="Textplatzhalter 7"/>
          <p:cNvSpPr>
            <a:spLocks noGrp="1"/>
          </p:cNvSpPr>
          <p:nvPr/>
        </p:nvSpPr>
        <p:spPr bwMode="auto">
          <a:xfrm>
            <a:off x="978247"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1800" b="1" noProof="0" dirty="0">
                <a:latin typeface="Calibri"/>
              </a:rPr>
              <a:t>EQI  =</a:t>
            </a: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fr-FR" sz="1200" noProof="0" dirty="0"/>
              <a:t>Sources : BIBB, Taux des entreprises formatrices, 2024, </a:t>
            </a:r>
            <a:r>
              <a:rPr lang="fr-FR" sz="1200" u="sng" noProof="0" dirty="0">
                <a:hlinkClick r:id="rId3" tooltip="https://www.bibb.de/de/4355.php"/>
              </a:rPr>
              <a:t>https://www.bibb.de/de/4355.php</a:t>
            </a:r>
            <a:r>
              <a:rPr lang="fr-FR" sz="1200" noProof="0" dirty="0"/>
              <a:t>,</a:t>
            </a:r>
          </a:p>
          <a:p>
            <a:pPr marL="447675" indent="-447675">
              <a:lnSpc>
                <a:spcPts val="1400"/>
              </a:lnSpc>
              <a:defRPr/>
            </a:pPr>
            <a:r>
              <a:rPr lang="fr-FR" sz="1200" noProof="0" dirty="0"/>
              <a:t>	   BIBB, Taux de réussite I (EQ I) – Taux de réussite lié à la participation, 2025, </a:t>
            </a:r>
            <a:r>
              <a:rPr lang="fr-FR" sz="1200" u="sng" noProof="0" dirty="0">
                <a:hlinkClick r:id="rId4" tooltip="https://www.bibb.de/de/4713.php"/>
              </a:rPr>
              <a:t>https://www.bibb.de/de/4713.php</a:t>
            </a:r>
          </a:p>
          <a:p>
            <a:pPr>
              <a:lnSpc>
                <a:spcPts val="1400"/>
              </a:lnSpc>
              <a:defRPr/>
            </a:pPr>
            <a:endParaRPr lang="fr-FR" sz="1200"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750"/>
                                        <p:tgtEl>
                                          <p:spTgt spid="5">
                                            <p:txEl>
                                              <p:pRg st="3" end="3"/>
                                            </p:txEl>
                                          </p:spTgt>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P spid="18" grpId="0"/>
      <p:bldP spid="19" grpId="0"/>
      <p:bldP spid="21" grpId="0"/>
      <p:bldP spid="24"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fr-FR" noProof="0" dirty="0"/>
              <a:t>2. Les rapports sur la formation professionnelle en Allemagne :</a:t>
            </a:r>
            <a:br>
              <a:rPr lang="fr-FR" noProof="0" dirty="0"/>
            </a:br>
            <a:r>
              <a:rPr lang="fr-FR" noProof="0" dirty="0"/>
              <a:t>    assurer la qualité</a:t>
            </a: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fr-FR" b="1" noProof="0" dirty="0"/>
              <a:t>Cercle de rédaction : </a:t>
            </a:r>
            <a:r>
              <a:rPr lang="fr-FR" noProof="0" dirty="0"/>
              <a:t>président du BIBB et directeurs de division, membres des équipes de rédaction, </a:t>
            </a:r>
            <a:br>
              <a:rPr lang="fr-FR" noProof="0" dirty="0"/>
            </a:br>
            <a:r>
              <a:rPr lang="fr-FR" noProof="0" dirty="0"/>
              <a:t>équipe des relations publiques, deux membres du BMBF</a:t>
            </a:r>
          </a:p>
          <a:p>
            <a:pPr marL="288000" indent="-288000">
              <a:lnSpc>
                <a:spcPts val="2200"/>
              </a:lnSpc>
              <a:spcAft>
                <a:spcPts val="600"/>
              </a:spcAft>
              <a:buClr>
                <a:srgbClr val="D6851B"/>
              </a:buClr>
              <a:buSzPct val="65000"/>
              <a:buFont typeface="Wingdings 3"/>
              <a:buChar char=""/>
              <a:defRPr/>
            </a:pPr>
            <a:r>
              <a:rPr lang="fr-FR" noProof="0" dirty="0"/>
              <a:t>deux </a:t>
            </a:r>
            <a:r>
              <a:rPr lang="fr-FR" b="1" noProof="0" dirty="0"/>
              <a:t>réunions de rédaction conjointes</a:t>
            </a:r>
            <a:r>
              <a:rPr lang="fr-FR" noProof="0" dirty="0"/>
              <a:t>, une réunion du BIBB (discussion concernant les chapitres, la structure du rapport et les futurs thèmes prioritaires)</a:t>
            </a:r>
          </a:p>
          <a:p>
            <a:pPr marL="288000" indent="-288000">
              <a:lnSpc>
                <a:spcPts val="2200"/>
              </a:lnSpc>
              <a:spcAft>
                <a:spcPts val="600"/>
              </a:spcAft>
              <a:buClr>
                <a:srgbClr val="D6851B"/>
              </a:buClr>
              <a:buSzPct val="65000"/>
              <a:buFont typeface="Wingdings 3"/>
              <a:buChar char=""/>
              <a:defRPr/>
            </a:pPr>
            <a:r>
              <a:rPr lang="fr-FR" noProof="0" dirty="0"/>
              <a:t>les textes sont soumis selon une structure prédéfinie (</a:t>
            </a:r>
            <a:r>
              <a:rPr lang="fr-FR" b="1" noProof="0" dirty="0"/>
              <a:t>assurance qualité par le directeur de division </a:t>
            </a:r>
            <a:br>
              <a:rPr lang="fr-FR" b="1" noProof="0" dirty="0"/>
            </a:br>
            <a:r>
              <a:rPr lang="fr-FR" noProof="0" dirty="0"/>
              <a:t>et le responsable de chaque chapitre)</a:t>
            </a:r>
          </a:p>
          <a:p>
            <a:pPr marL="288000" indent="-288000">
              <a:lnSpc>
                <a:spcPts val="2200"/>
              </a:lnSpc>
              <a:spcAft>
                <a:spcPts val="600"/>
              </a:spcAft>
              <a:buClr>
                <a:srgbClr val="D6851B"/>
              </a:buClr>
              <a:buSzPct val="65000"/>
              <a:buFont typeface="Wingdings 3"/>
              <a:buChar char=""/>
              <a:defRPr/>
            </a:pPr>
            <a:r>
              <a:rPr lang="fr-FR" noProof="0" dirty="0"/>
              <a:t>Le groupe de rédaction donne un </a:t>
            </a:r>
            <a:r>
              <a:rPr lang="fr-FR" b="1" noProof="0" dirty="0"/>
              <a:t>feedback</a:t>
            </a:r>
            <a:r>
              <a:rPr lang="fr-FR" noProof="0" dirty="0"/>
              <a:t> transparent aux </a:t>
            </a:r>
            <a:r>
              <a:rPr lang="fr-FR" b="1" noProof="0" dirty="0"/>
              <a:t>auteurs</a:t>
            </a:r>
          </a:p>
          <a:p>
            <a:pPr marL="288000" indent="-288000">
              <a:lnSpc>
                <a:spcPts val="2200"/>
              </a:lnSpc>
              <a:spcAft>
                <a:spcPts val="600"/>
              </a:spcAft>
              <a:buClr>
                <a:srgbClr val="D6851B"/>
              </a:buClr>
              <a:buSzPct val="65000"/>
              <a:buFont typeface="Wingdings 3"/>
              <a:buChar char=""/>
              <a:defRPr/>
            </a:pPr>
            <a:r>
              <a:rPr lang="fr-FR" noProof="0" dirty="0"/>
              <a:t>Il est toujours possible de discuter de modifications à court terme de la structure et du contenu lors de réunions de planification</a:t>
            </a:r>
          </a:p>
          <a:p>
            <a:pPr marL="288000" indent="-288000">
              <a:lnSpc>
                <a:spcPts val="2200"/>
              </a:lnSpc>
              <a:spcAft>
                <a:spcPts val="600"/>
              </a:spcAft>
              <a:buClr>
                <a:srgbClr val="D6851B"/>
              </a:buClr>
              <a:buSzPct val="65000"/>
              <a:buFont typeface="Wingdings 3"/>
              <a:buChar char=""/>
              <a:defRPr/>
            </a:pPr>
            <a:r>
              <a:rPr lang="fr-FR" noProof="0" dirty="0"/>
              <a:t>Le BIBB et le BMBF échangent constamment des informations.</a:t>
            </a:r>
          </a:p>
          <a:p>
            <a:pPr marL="288000" indent="-288000">
              <a:lnSpc>
                <a:spcPts val="2200"/>
              </a:lnSpc>
              <a:spcAft>
                <a:spcPts val="600"/>
              </a:spcAft>
              <a:buClr>
                <a:srgbClr val="D6851B"/>
              </a:buClr>
              <a:buSzPct val="65000"/>
              <a:buFont typeface="Wingdings 3"/>
              <a:buChar char=""/>
              <a:defRPr/>
            </a:pPr>
            <a:endParaRPr lang="fr-FR" noProof="0"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L’assurance qualité est effectuée à différents niveaux :</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Le GOVET conseille le </a:t>
            </a:r>
            <a:br>
              <a:rPr lang="fr-FR" sz="1800" noProof="0" dirty="0">
                <a:solidFill>
                  <a:schemeClr val="tx1"/>
                </a:solidFill>
              </a:rPr>
            </a:br>
            <a:r>
              <a:rPr lang="fr-FR" sz="1800" noProof="0" dirty="0">
                <a:solidFill>
                  <a:schemeClr val="tx1"/>
                </a:solidFill>
              </a:rPr>
              <a:t>CTVET en matière de </a:t>
            </a:r>
            <a:br>
              <a:rPr lang="fr-FR" sz="1800" noProof="0" dirty="0">
                <a:solidFill>
                  <a:schemeClr val="tx1"/>
                </a:solidFill>
              </a:rPr>
            </a:br>
            <a:r>
              <a:rPr lang="fr-FR" sz="1800" noProof="0" dirty="0" err="1">
                <a:solidFill>
                  <a:schemeClr val="tx1"/>
                </a:solidFill>
              </a:rPr>
              <a:t>reporting</a:t>
            </a:r>
            <a:r>
              <a:rPr lang="fr-FR" sz="1800" noProof="0" dirty="0">
                <a:solidFill>
                  <a:schemeClr val="tx1"/>
                </a:solidFill>
              </a:rPr>
              <a:t> et de </a:t>
            </a:r>
            <a:br>
              <a:rPr lang="fr-FR" sz="1800" noProof="0" dirty="0">
                <a:solidFill>
                  <a:schemeClr val="tx1"/>
                </a:solidFill>
              </a:rPr>
            </a:br>
            <a:r>
              <a:rPr lang="fr-FR" sz="1800" noProof="0" dirty="0">
                <a:solidFill>
                  <a:schemeClr val="tx1"/>
                </a:solidFill>
              </a:rPr>
              <a:t>monitoring des données</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Phases de projets</a:t>
            </a: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fr-FR" noProof="0" dirty="0"/>
              <a:t>3. Bonnes pratiques internationales : expériences au Ghana </a:t>
            </a: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fr-FR" sz="1300" noProof="0" dirty="0"/>
              <a:t>Publication </a:t>
            </a:r>
            <a:br>
              <a:rPr lang="fr-FR" sz="1300" noProof="0" dirty="0"/>
            </a:br>
            <a:r>
              <a:rPr lang="fr-FR" sz="1300" noProof="0" dirty="0"/>
              <a:t>du rapport</a:t>
            </a: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Atelier de validation</a:t>
            </a: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Vérifications </a:t>
            </a:r>
            <a:br>
              <a:rPr lang="fr-FR" sz="1300" noProof="0" dirty="0">
                <a:solidFill>
                  <a:schemeClr val="tx1"/>
                </a:solidFill>
              </a:rPr>
            </a:br>
            <a:r>
              <a:rPr lang="fr-FR" sz="1300" noProof="0" dirty="0">
                <a:solidFill>
                  <a:schemeClr val="tx1"/>
                </a:solidFill>
              </a:rPr>
              <a:t>internes et </a:t>
            </a:r>
            <a:br>
              <a:rPr lang="fr-FR" sz="1300" noProof="0" dirty="0">
                <a:solidFill>
                  <a:schemeClr val="tx1"/>
                </a:solidFill>
              </a:rPr>
            </a:br>
            <a:r>
              <a:rPr lang="fr-FR" sz="1300" noProof="0" dirty="0">
                <a:solidFill>
                  <a:schemeClr val="tx1"/>
                </a:solidFill>
              </a:rPr>
              <a:t>externes</a:t>
            </a: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Élaboration </a:t>
            </a:r>
            <a:br>
              <a:rPr lang="fr-FR" sz="1300" noProof="0" dirty="0">
                <a:solidFill>
                  <a:schemeClr val="tx1"/>
                </a:solidFill>
              </a:rPr>
            </a:br>
            <a:r>
              <a:rPr lang="fr-FR" sz="1300" noProof="0" dirty="0">
                <a:solidFill>
                  <a:schemeClr val="tx1"/>
                </a:solidFill>
              </a:rPr>
              <a:t>du rapport</a:t>
            </a: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Formation </a:t>
            </a:r>
            <a:br>
              <a:rPr lang="fr-FR" sz="1300" noProof="0" dirty="0">
                <a:solidFill>
                  <a:schemeClr val="tx1"/>
                </a:solidFill>
              </a:rPr>
            </a:br>
            <a:r>
              <a:rPr lang="fr-FR" sz="1300" noProof="0" dirty="0">
                <a:solidFill>
                  <a:schemeClr val="tx1"/>
                </a:solidFill>
              </a:rPr>
              <a:t>d'équipes </a:t>
            </a:r>
            <a:br>
              <a:rPr lang="fr-FR" sz="1300" noProof="0" dirty="0">
                <a:solidFill>
                  <a:schemeClr val="tx1"/>
                </a:solidFill>
              </a:rPr>
            </a:br>
            <a:r>
              <a:rPr lang="fr-FR" sz="1300" noProof="0" dirty="0">
                <a:solidFill>
                  <a:schemeClr val="tx1"/>
                </a:solidFill>
              </a:rPr>
              <a:t>d'auteurs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Collecte </a:t>
            </a:r>
            <a:br>
              <a:rPr lang="fr-FR" sz="1300" noProof="0" dirty="0">
                <a:solidFill>
                  <a:schemeClr val="tx1"/>
                </a:solidFill>
              </a:rPr>
            </a:br>
            <a:r>
              <a:rPr lang="fr-FR" sz="1300" noProof="0" dirty="0">
                <a:solidFill>
                  <a:schemeClr val="tx1"/>
                </a:solidFill>
              </a:rPr>
              <a:t>de données</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Implication </a:t>
            </a:r>
            <a:br>
              <a:rPr lang="fr-FR" sz="1300" noProof="0" dirty="0">
                <a:solidFill>
                  <a:schemeClr val="tx1"/>
                </a:solidFill>
              </a:rPr>
            </a:br>
            <a:r>
              <a:rPr lang="fr-FR" sz="1300" noProof="0" dirty="0">
                <a:solidFill>
                  <a:schemeClr val="tx1"/>
                </a:solidFill>
              </a:rPr>
              <a:t>des groupes </a:t>
            </a:r>
            <a:br>
              <a:rPr lang="fr-FR" sz="1300" noProof="0" dirty="0">
                <a:solidFill>
                  <a:schemeClr val="tx1"/>
                </a:solidFill>
              </a:rPr>
            </a:br>
            <a:r>
              <a:rPr lang="fr-FR" sz="1300" noProof="0" dirty="0">
                <a:solidFill>
                  <a:schemeClr val="tx1"/>
                </a:solidFill>
              </a:rPr>
              <a:t>d’intérêt</a:t>
            </a: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Définition de la structure du </a:t>
            </a:r>
            <a:br>
              <a:rPr lang="fr-FR" sz="1300" noProof="0" dirty="0">
                <a:solidFill>
                  <a:schemeClr val="tx1"/>
                </a:solidFill>
              </a:rPr>
            </a:br>
            <a:r>
              <a:rPr lang="fr-FR" sz="1300" noProof="0" dirty="0">
                <a:solidFill>
                  <a:schemeClr val="tx1"/>
                </a:solidFill>
              </a:rPr>
              <a:t>contenu et </a:t>
            </a:r>
            <a:br>
              <a:rPr lang="fr-FR" sz="1300" noProof="0" dirty="0">
                <a:solidFill>
                  <a:schemeClr val="tx1"/>
                </a:solidFill>
              </a:rPr>
            </a:br>
            <a:r>
              <a:rPr lang="fr-FR" sz="1300" noProof="0" dirty="0">
                <a:solidFill>
                  <a:schemeClr val="tx1"/>
                </a:solidFill>
              </a:rPr>
              <a:t>des indicateurs</a:t>
            </a: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fr-FR" sz="1300" noProof="0" dirty="0">
                <a:solidFill>
                  <a:schemeClr val="tx1"/>
                </a:solidFill>
              </a:rPr>
              <a:t>Définition </a:t>
            </a:r>
            <a:br>
              <a:rPr lang="fr-FR" sz="1300" noProof="0" dirty="0">
                <a:solidFill>
                  <a:schemeClr val="tx1"/>
                </a:solidFill>
              </a:rPr>
            </a:br>
            <a:r>
              <a:rPr lang="fr-FR" sz="1300" noProof="0" dirty="0">
                <a:solidFill>
                  <a:schemeClr val="tx1"/>
                </a:solidFill>
              </a:rPr>
              <a:t>des objectifs</a:t>
            </a:r>
          </a:p>
        </p:txBody>
      </p:sp>
      <p:pic>
        <p:nvPicPr>
          <p:cNvPr id="39" name="Grafik 38"/>
          <p:cNvPicPr>
            <a:picLocks noChangeAspect="1"/>
          </p:cNvPicPr>
          <p:nvPr/>
        </p:nvPicPr>
        <p:blipFill>
          <a:blip r:embed="rId3"/>
          <a:stretch/>
        </p:blipFill>
        <p:spPr bwMode="auto">
          <a:xfrm>
            <a:off x="339155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Jusqu’à présent, deux </a:t>
            </a:r>
            <a:br>
              <a:rPr lang="fr-FR" sz="1800" noProof="0" dirty="0">
                <a:solidFill>
                  <a:schemeClr val="tx1"/>
                </a:solidFill>
              </a:rPr>
            </a:br>
            <a:r>
              <a:rPr lang="fr-FR" sz="1800" noProof="0" dirty="0">
                <a:solidFill>
                  <a:schemeClr val="tx1"/>
                </a:solidFill>
              </a:rPr>
              <a:t>rapports ont été publiés : </a:t>
            </a:r>
            <a:br>
              <a:rPr lang="fr-FR" sz="1800" noProof="0" dirty="0">
                <a:solidFill>
                  <a:schemeClr val="tx1"/>
                </a:solidFill>
              </a:rPr>
            </a:br>
            <a:r>
              <a:rPr lang="fr-FR" sz="1800" noProof="0" dirty="0">
                <a:solidFill>
                  <a:schemeClr val="tx1"/>
                </a:solidFill>
              </a:rPr>
              <a:t>en 2021 et en 2023</a:t>
            </a: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Collaboration entre la Commission for TVET (CTVET) et le GOVET depuis 2019</a:t>
            </a: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250"/>
                                  </p:stCondLst>
                                  <p:childTnLst>
                                    <p:set>
                                      <p:cBhvr>
                                        <p:cTn id="13" dur="1" fill="hold">
                                          <p:stCondLst>
                                            <p:cond delay="0"/>
                                          </p:stCondLst>
                                        </p:cTn>
                                        <p:tgtEl>
                                          <p:spTgt spid="23">
                                            <p:bg/>
                                          </p:spTgt>
                                        </p:tgtEl>
                                        <p:attrNameLst>
                                          <p:attrName>style.visibility</p:attrName>
                                        </p:attrNameLst>
                                      </p:cBhvr>
                                      <p:to>
                                        <p:strVal val="visible"/>
                                      </p:to>
                                    </p:set>
                                    <p:animEffect transition="in" filter="fade">
                                      <p:cBhvr>
                                        <p:cTn id="14" dur="1000"/>
                                        <p:tgtEl>
                                          <p:spTgt spid="23">
                                            <p:bg/>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1000"/>
                                        <p:tgtEl>
                                          <p:spTgt spid="23">
                                            <p:txEl>
                                              <p:pRg st="0" end="0"/>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500"/>
                            </p:stCondLst>
                            <p:childTnLst>
                              <p:par>
                                <p:cTn id="25" presetID="10" presetClass="entr" presetSubtype="0" fill="hold" grpId="0" nodeType="afterEffect">
                                  <p:stCondLst>
                                    <p:cond delay="250"/>
                                  </p:stCondLst>
                                  <p:childTnLst>
                                    <p:set>
                                      <p:cBhvr>
                                        <p:cTn id="26" dur="1" fill="hold">
                                          <p:stCondLst>
                                            <p:cond delay="0"/>
                                          </p:stCondLst>
                                        </p:cTn>
                                        <p:tgtEl>
                                          <p:spTgt spid="20">
                                            <p:bg/>
                                          </p:spTgt>
                                        </p:tgtEl>
                                        <p:attrNameLst>
                                          <p:attrName>style.visibility</p:attrName>
                                        </p:attrNameLst>
                                      </p:cBhvr>
                                      <p:to>
                                        <p:strVal val="visible"/>
                                      </p:to>
                                    </p:set>
                                    <p:animEffect transition="in" filter="fade">
                                      <p:cBhvr>
                                        <p:cTn id="27" dur="1000"/>
                                        <p:tgtEl>
                                          <p:spTgt spid="20">
                                            <p:bg/>
                                          </p:spTgt>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1000"/>
                                        <p:tgtEl>
                                          <p:spTgt spid="20">
                                            <p:txEl>
                                              <p:pRg st="0" end="0"/>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nodeType="withEffect">
                                  <p:stCondLst>
                                    <p:cond delay="25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childTnLst>
                                </p:cTn>
                              </p:par>
                            </p:childTnLst>
                          </p:cTn>
                        </p:par>
                        <p:par>
                          <p:cTn id="37" fill="hold">
                            <p:stCondLst>
                              <p:cond delay="3750"/>
                            </p:stCondLst>
                            <p:childTnLst>
                              <p:par>
                                <p:cTn id="38" presetID="10" presetClass="entr" presetSubtype="0" fill="hold" grpId="0" nodeType="afterEffect">
                                  <p:stCondLst>
                                    <p:cond delay="250"/>
                                  </p:stCondLst>
                                  <p:childTnLst>
                                    <p:set>
                                      <p:cBhvr>
                                        <p:cTn id="39" dur="1" fill="hold">
                                          <p:stCondLst>
                                            <p:cond delay="0"/>
                                          </p:stCondLst>
                                        </p:cTn>
                                        <p:tgtEl>
                                          <p:spTgt spid="21">
                                            <p:bg/>
                                          </p:spTgt>
                                        </p:tgtEl>
                                        <p:attrNameLst>
                                          <p:attrName>style.visibility</p:attrName>
                                        </p:attrNameLst>
                                      </p:cBhvr>
                                      <p:to>
                                        <p:strVal val="visible"/>
                                      </p:to>
                                    </p:set>
                                    <p:animEffect transition="in" filter="fade">
                                      <p:cBhvr>
                                        <p:cTn id="40" dur="1000"/>
                                        <p:tgtEl>
                                          <p:spTgt spid="21">
                                            <p:bg/>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1000"/>
                                        <p:tgtEl>
                                          <p:spTgt spid="21">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750"/>
                                        <p:tgtEl>
                                          <p:spTgt spid="6"/>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750"/>
                                        <p:tgtEl>
                                          <p:spTgt spid="7"/>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750"/>
                                        <p:tgtEl>
                                          <p:spTgt spid="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750"/>
                                        <p:tgtEl>
                                          <p:spTgt spid="9"/>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750"/>
                                        <p:tgtEl>
                                          <p:spTgt spid="10"/>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750"/>
                                        <p:tgtEl>
                                          <p:spTgt spid="11"/>
                                        </p:tgtEl>
                                      </p:cBhvr>
                                    </p:animEffect>
                                  </p:childTnLst>
                                </p:cTn>
                              </p:par>
                              <p:par>
                                <p:cTn id="62" presetID="10" presetClass="entr" presetSubtype="0" fill="hold" grpId="0" nodeType="withEffect">
                                  <p:stCondLst>
                                    <p:cond delay="175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750"/>
                                        <p:tgtEl>
                                          <p:spTgt spid="13"/>
                                        </p:tgtEl>
                                      </p:cBhvr>
                                    </p:animEffect>
                                  </p:childTnLst>
                                </p:cTn>
                              </p:par>
                              <p:par>
                                <p:cTn id="68" presetID="10" presetClass="entr" presetSubtype="0" fill="hold" grpId="0" nodeType="withEffect">
                                  <p:stCondLst>
                                    <p:cond delay="2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1" grpId="0" build="p" animBg="1"/>
      <p:bldP spid="14" grpId="0" animBg="1"/>
      <p:bldP spid="13" grpId="0" animBg="1"/>
      <p:bldP spid="12" grpId="0" animBg="1"/>
      <p:bldP spid="11" grpId="0" animBg="1"/>
      <p:bldP spid="10" grpId="0" animBg="1"/>
      <p:bldP spid="9" grpId="0" animBg="1"/>
      <p:bldP spid="8" grpId="0" animBg="1"/>
      <p:bldP spid="7" grpId="0" animBg="1"/>
      <p:bldP spid="6" grpId="0" animBg="1"/>
      <p:bldP spid="20" grpId="0" uiExpand="1" build="p" animBg="1"/>
      <p:bldP spid="2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 : expériences au Ghana </a:t>
            </a:r>
          </a:p>
        </p:txBody>
      </p:sp>
      <p:sp>
        <p:nvSpPr>
          <p:cNvPr id="5" name="Textfeld 4"/>
          <p:cNvSpPr txBox="1"/>
          <p:nvPr/>
        </p:nvSpPr>
        <p:spPr bwMode="auto">
          <a:xfrm>
            <a:off x="671003" y="1477935"/>
            <a:ext cx="4388678" cy="429925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fr-FR" b="1" noProof="0" dirty="0"/>
              <a:t>Les facteurs de réussite</a:t>
            </a:r>
          </a:p>
          <a:p>
            <a:pPr marL="285750" indent="-285750">
              <a:lnSpc>
                <a:spcPts val="2200"/>
              </a:lnSpc>
              <a:spcBef>
                <a:spcPts val="600"/>
              </a:spcBef>
              <a:spcAft>
                <a:spcPts val="600"/>
              </a:spcAft>
              <a:buClr>
                <a:srgbClr val="D6851B"/>
              </a:buClr>
              <a:buSzPct val="65000"/>
              <a:buFont typeface="Wingdings 3"/>
              <a:buChar char=""/>
              <a:defRPr/>
            </a:pPr>
            <a:r>
              <a:rPr lang="fr-FR" noProof="0" dirty="0"/>
              <a:t>Développement des capacités des membres de l'équipe du CTVET</a:t>
            </a:r>
          </a:p>
          <a:p>
            <a:pPr marL="285750" indent="-285750">
              <a:lnSpc>
                <a:spcPts val="2200"/>
              </a:lnSpc>
              <a:spcBef>
                <a:spcPts val="600"/>
              </a:spcBef>
              <a:spcAft>
                <a:spcPts val="600"/>
              </a:spcAft>
              <a:buClr>
                <a:srgbClr val="D6851B"/>
              </a:buClr>
              <a:buSzPct val="65000"/>
              <a:buFont typeface="Wingdings 3"/>
              <a:buChar char=""/>
              <a:defRPr/>
            </a:pPr>
            <a:r>
              <a:rPr lang="fr-FR" noProof="0" dirty="0"/>
              <a:t>Différentes équipes d'auteurs de différents départements</a:t>
            </a:r>
          </a:p>
          <a:p>
            <a:pPr marL="285750" indent="-285750">
              <a:lnSpc>
                <a:spcPts val="2200"/>
              </a:lnSpc>
              <a:spcBef>
                <a:spcPts val="600"/>
              </a:spcBef>
              <a:spcAft>
                <a:spcPts val="600"/>
              </a:spcAft>
              <a:buClr>
                <a:srgbClr val="D6851B"/>
              </a:buClr>
              <a:buSzPct val="65000"/>
              <a:buFont typeface="Wingdings 3"/>
              <a:buChar char=""/>
              <a:defRPr/>
            </a:pPr>
            <a:r>
              <a:rPr lang="fr-FR" noProof="0" dirty="0"/>
              <a:t>Planification du projet en commun </a:t>
            </a:r>
          </a:p>
          <a:p>
            <a:pPr marL="285750" indent="-285750">
              <a:lnSpc>
                <a:spcPts val="2200"/>
              </a:lnSpc>
              <a:spcBef>
                <a:spcPts val="600"/>
              </a:spcBef>
              <a:spcAft>
                <a:spcPts val="600"/>
              </a:spcAft>
              <a:buClr>
                <a:srgbClr val="D6851B"/>
              </a:buClr>
              <a:buSzPct val="65000"/>
              <a:buFont typeface="Wingdings 3"/>
              <a:buChar char=""/>
              <a:defRPr/>
            </a:pPr>
            <a:r>
              <a:rPr lang="fr-FR" noProof="0" dirty="0"/>
              <a:t>Avant la publication : Atelier de vérification et de validation avec les groupes d’intérêt</a:t>
            </a:r>
          </a:p>
          <a:p>
            <a:pPr marL="285750" indent="-285750">
              <a:lnSpc>
                <a:spcPts val="2200"/>
              </a:lnSpc>
              <a:spcBef>
                <a:spcPts val="600"/>
              </a:spcBef>
              <a:spcAft>
                <a:spcPts val="600"/>
              </a:spcAft>
              <a:buClr>
                <a:srgbClr val="D6851B"/>
              </a:buClr>
              <a:buSzPct val="65000"/>
              <a:buFont typeface="Wingdings 3"/>
              <a:buChar char=""/>
              <a:defRPr/>
            </a:pPr>
            <a:r>
              <a:rPr lang="fr-FR" noProof="0" dirty="0"/>
              <a:t>Collecte de données et réalisation d'analyses de données, en interne comme en externe</a:t>
            </a:r>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fr-FR" b="1" noProof="0" dirty="0"/>
              <a:t>Enjeux</a:t>
            </a:r>
          </a:p>
          <a:p>
            <a:pPr marL="285750" indent="-285750">
              <a:lnSpc>
                <a:spcPts val="2200"/>
              </a:lnSpc>
              <a:spcBef>
                <a:spcPts val="600"/>
              </a:spcBef>
              <a:spcAft>
                <a:spcPts val="600"/>
              </a:spcAft>
              <a:buClr>
                <a:srgbClr val="D6851B"/>
              </a:buClr>
              <a:buSzPct val="65000"/>
              <a:buFont typeface="Wingdings 3"/>
              <a:buChar char=""/>
              <a:defRPr/>
            </a:pPr>
            <a:r>
              <a:rPr lang="fr-FR" noProof="0" dirty="0"/>
              <a:t>Disponibilité et qualité des données</a:t>
            </a:r>
          </a:p>
          <a:p>
            <a:pPr marL="285750" indent="-285750">
              <a:lnSpc>
                <a:spcPts val="2200"/>
              </a:lnSpc>
              <a:spcBef>
                <a:spcPts val="600"/>
              </a:spcBef>
              <a:spcAft>
                <a:spcPts val="600"/>
              </a:spcAft>
              <a:buClr>
                <a:srgbClr val="D6851B"/>
              </a:buClr>
              <a:buSzPct val="65000"/>
              <a:buFont typeface="Wingdings 3"/>
              <a:buChar char=""/>
              <a:defRPr/>
            </a:pPr>
            <a:r>
              <a:rPr lang="fr-FR" noProof="0" dirty="0"/>
              <a:t>Infrastructure du système informatique, hébergement, gestion et maintenance</a:t>
            </a:r>
          </a:p>
          <a:p>
            <a:pPr marL="285750" indent="-285750">
              <a:lnSpc>
                <a:spcPts val="2200"/>
              </a:lnSpc>
              <a:spcBef>
                <a:spcPts val="600"/>
              </a:spcBef>
              <a:spcAft>
                <a:spcPts val="600"/>
              </a:spcAft>
              <a:buClr>
                <a:srgbClr val="D6851B"/>
              </a:buClr>
              <a:buSzPct val="65000"/>
              <a:buFont typeface="Wingdings 3"/>
              <a:buChar char=""/>
              <a:defRPr/>
            </a:pPr>
            <a:r>
              <a:rPr lang="fr-FR" noProof="0" dirty="0"/>
              <a:t>Financement</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 : expériences au Vietnam</a:t>
            </a:r>
          </a:p>
        </p:txBody>
      </p:sp>
      <p:sp>
        <p:nvSpPr>
          <p:cNvPr id="5" name="Textfeld 4"/>
          <p:cNvSpPr txBox="1"/>
          <p:nvPr/>
        </p:nvSpPr>
        <p:spPr bwMode="auto">
          <a:xfrm>
            <a:off x="658810" y="1479913"/>
            <a:ext cx="10909303"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noProof="0" dirty="0"/>
              <a:t>Le BIBB, la GIZ et le NIVT coopèrent depuis 2011 dans le domaine des rapports sur la formation professionnelle</a:t>
            </a:r>
          </a:p>
          <a:p>
            <a:pPr marL="285750" indent="-285750">
              <a:lnSpc>
                <a:spcPts val="2200"/>
              </a:lnSpc>
              <a:spcBef>
                <a:spcPts val="600"/>
              </a:spcBef>
              <a:spcAft>
                <a:spcPts val="600"/>
              </a:spcAft>
              <a:buClr>
                <a:srgbClr val="D6851B"/>
              </a:buClr>
              <a:buSzPct val="65000"/>
              <a:buFont typeface="Wingdings 3"/>
              <a:buChar char=""/>
              <a:defRPr/>
            </a:pPr>
            <a:r>
              <a:rPr lang="fr-FR" noProof="0" dirty="0"/>
              <a:t>échange étroit entre les chercheurs, notamment sur les aspects suivants :</a:t>
            </a:r>
          </a:p>
          <a:p>
            <a:pPr marL="612000" lvl="1" indent="-324000">
              <a:lnSpc>
                <a:spcPts val="2200"/>
              </a:lnSpc>
              <a:spcBef>
                <a:spcPts val="600"/>
              </a:spcBef>
              <a:spcAft>
                <a:spcPts val="600"/>
              </a:spcAft>
              <a:buClr>
                <a:srgbClr val="D6851B"/>
              </a:buClr>
              <a:buSzPct val="65000"/>
              <a:buFont typeface="Wingdings 3"/>
              <a:buChar char=""/>
              <a:defRPr/>
            </a:pPr>
            <a:r>
              <a:rPr lang="fr-FR" noProof="0" dirty="0"/>
              <a:t>assurance qualité du rapport sur la formation professionnelle</a:t>
            </a:r>
          </a:p>
          <a:p>
            <a:pPr marL="612000" lvl="1" indent="-324000">
              <a:lnSpc>
                <a:spcPts val="2200"/>
              </a:lnSpc>
              <a:spcBef>
                <a:spcPts val="600"/>
              </a:spcBef>
              <a:spcAft>
                <a:spcPts val="600"/>
              </a:spcAft>
              <a:buClr>
                <a:srgbClr val="D6851B"/>
              </a:buClr>
              <a:buSzPct val="65000"/>
              <a:buFont typeface="Wingdings 3"/>
              <a:buChar char=""/>
              <a:defRPr/>
            </a:pPr>
            <a:r>
              <a:rPr lang="fr-FR" noProof="0" dirty="0"/>
              <a:t>coordination</a:t>
            </a:r>
          </a:p>
          <a:p>
            <a:pPr marL="612000" lvl="1" indent="-324000">
              <a:lnSpc>
                <a:spcPts val="2200"/>
              </a:lnSpc>
              <a:spcBef>
                <a:spcPts val="600"/>
              </a:spcBef>
              <a:spcAft>
                <a:spcPts val="600"/>
              </a:spcAft>
              <a:buClr>
                <a:srgbClr val="D6851B"/>
              </a:buClr>
              <a:buSzPct val="65000"/>
              <a:buFont typeface="Wingdings 3"/>
              <a:buChar char=""/>
              <a:defRPr/>
            </a:pPr>
            <a:r>
              <a:rPr lang="fr-FR" noProof="0" dirty="0"/>
              <a:t>coopération avec les groupes d’intérêt</a:t>
            </a:r>
          </a:p>
          <a:p>
            <a:pPr marL="612000" lvl="1" indent="-324000">
              <a:lnSpc>
                <a:spcPts val="2200"/>
              </a:lnSpc>
              <a:spcBef>
                <a:spcPts val="600"/>
              </a:spcBef>
              <a:spcAft>
                <a:spcPts val="600"/>
              </a:spcAft>
              <a:buClr>
                <a:srgbClr val="D6851B"/>
              </a:buClr>
              <a:buSzPct val="65000"/>
              <a:buFont typeface="Wingdings 3"/>
              <a:buChar char=""/>
              <a:defRPr/>
            </a:pPr>
            <a:r>
              <a:rPr lang="fr-FR" noProof="0" dirty="0"/>
              <a:t>feedback sur différents chapitres</a:t>
            </a:r>
          </a:p>
          <a:p>
            <a:pPr marL="612000" lvl="1" indent="-324000">
              <a:lnSpc>
                <a:spcPts val="2200"/>
              </a:lnSpc>
              <a:spcBef>
                <a:spcPts val="600"/>
              </a:spcBef>
              <a:spcAft>
                <a:spcPts val="600"/>
              </a:spcAft>
              <a:buClr>
                <a:srgbClr val="D6851B"/>
              </a:buClr>
              <a:buSzPct val="65000"/>
              <a:buFont typeface="Wingdings 3"/>
              <a:buChar char=""/>
              <a:defRPr/>
            </a:pPr>
            <a:r>
              <a:rPr lang="fr-FR" noProof="0" dirty="0"/>
              <a:t>gestion des connaissances</a:t>
            </a:r>
          </a:p>
          <a:p>
            <a:pPr marL="612000" lvl="1" indent="-324000">
              <a:lnSpc>
                <a:spcPts val="2200"/>
              </a:lnSpc>
              <a:spcBef>
                <a:spcPts val="600"/>
              </a:spcBef>
              <a:spcAft>
                <a:spcPts val="600"/>
              </a:spcAft>
              <a:buClr>
                <a:srgbClr val="D6851B"/>
              </a:buClr>
              <a:buSzPct val="65000"/>
              <a:buFont typeface="Wingdings 3"/>
              <a:buChar char=""/>
              <a:defRPr/>
            </a:pPr>
            <a:r>
              <a:rPr lang="fr-FR" noProof="0" dirty="0"/>
              <a:t>présentation des données</a:t>
            </a:r>
          </a:p>
          <a:p>
            <a:pPr marL="285750" indent="-285750">
              <a:lnSpc>
                <a:spcPts val="2200"/>
              </a:lnSpc>
              <a:spcBef>
                <a:spcPts val="600"/>
              </a:spcBef>
              <a:spcAft>
                <a:spcPts val="600"/>
              </a:spcAft>
              <a:buClr>
                <a:srgbClr val="D6851B"/>
              </a:buClr>
              <a:buSzPct val="65000"/>
              <a:buFont typeface="Wingdings 3"/>
              <a:buChar char=""/>
              <a:defRPr/>
            </a:pPr>
            <a:r>
              <a:rPr lang="fr-FR" noProof="0" dirty="0"/>
              <a:t>diverses publications sur la coopération du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819281"/>
            <a:ext cx="5452459" cy="3758241"/>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fr-FR" sz="1600" b="1" noProof="0" dirty="0">
                <a:solidFill>
                  <a:schemeClr val="tx1"/>
                </a:solidFill>
              </a:rPr>
              <a:t>Vietnam</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Dernier rapport :</a:t>
            </a:r>
            <a:br>
              <a:rPr lang="fr-FR" sz="1600" noProof="0" dirty="0">
                <a:solidFill>
                  <a:schemeClr val="tx1"/>
                </a:solidFill>
              </a:rPr>
            </a:br>
            <a:r>
              <a:rPr lang="fr-FR" sz="1600" u="sng" noProof="0" dirty="0">
                <a:solidFill>
                  <a:schemeClr val="tx1"/>
                </a:solidFill>
                <a:hlinkClick r:id="rId3" tooltip="https://www.tvet-vietnam.org/wp-content/uploads/2024/02/240227-TVET-Report-2021-Final-version-EN.pdf"/>
              </a:rPr>
              <a:t>Viet Nam </a:t>
            </a:r>
            <a:r>
              <a:rPr lang="fr-FR" sz="1600" u="sng" noProof="0" dirty="0" err="1">
                <a:solidFill>
                  <a:schemeClr val="tx1"/>
                </a:solidFill>
                <a:hlinkClick r:id="rId3" tooltip="https://www.tvet-vietnam.org/wp-content/uploads/2024/02/240227-TVET-Report-2021-Final-version-EN.pdf"/>
              </a:rPr>
              <a:t>vocational</a:t>
            </a:r>
            <a:r>
              <a:rPr lang="fr-FR" sz="1600" u="sng" noProof="0" dirty="0">
                <a:solidFill>
                  <a:schemeClr val="tx1"/>
                </a:solidFill>
                <a:hlinkClick r:id="rId3" tooltip="https://www.tvet-vietnam.org/wp-content/uploads/2024/02/240227-TVET-Report-2021-Final-version-EN.pdf"/>
              </a:rPr>
              <a:t> </a:t>
            </a:r>
            <a:r>
              <a:rPr lang="fr-FR" sz="1600" u="sng" noProof="0" dirty="0" err="1">
                <a:solidFill>
                  <a:schemeClr val="tx1"/>
                </a:solidFill>
                <a:hlinkClick r:id="rId3" tooltip="https://www.tvet-vietnam.org/wp-content/uploads/2024/02/240227-TVET-Report-2021-Final-version-EN.pdf"/>
              </a:rPr>
              <a:t>education</a:t>
            </a:r>
            <a:r>
              <a:rPr lang="fr-FR" sz="1600" u="sng" noProof="0" dirty="0">
                <a:solidFill>
                  <a:schemeClr val="tx1"/>
                </a:solidFill>
                <a:hlinkClick r:id="rId3" tooltip="https://www.tvet-vietnam.org/wp-content/uploads/2024/02/240227-TVET-Report-2021-Final-version-EN.pdf"/>
              </a:rPr>
              <a:t> </a:t>
            </a:r>
            <a:br>
              <a:rPr lang="fr-FR" sz="1600" noProof="0" dirty="0">
                <a:solidFill>
                  <a:schemeClr val="tx1"/>
                </a:solidFill>
                <a:hlinkClick r:id="rId3" tooltip="https://www.tvet-vietnam.org/wp-content/uploads/2024/02/240227-TVET-Report-2021-Final-version-EN.pdf"/>
              </a:rPr>
            </a:br>
            <a:r>
              <a:rPr lang="fr-FR" sz="1600" u="sng" noProof="0" dirty="0">
                <a:solidFill>
                  <a:schemeClr val="tx1"/>
                </a:solidFill>
                <a:hlinkClick r:id="rId3" tooltip="https://www.tvet-vietnam.org/wp-content/uploads/2024/02/240227-TVET-Report-2021-Final-version-EN.pdf"/>
              </a:rPr>
              <a:t>and training report 2021</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Liste des rapports sur le site </a:t>
            </a:r>
            <a:br>
              <a:rPr lang="fr-FR" sz="1600" noProof="0" dirty="0">
                <a:solidFill>
                  <a:schemeClr val="tx1"/>
                </a:solidFill>
              </a:rPr>
            </a:br>
            <a:r>
              <a:rPr lang="fr-FR" sz="1600" noProof="0" dirty="0">
                <a:solidFill>
                  <a:schemeClr val="tx1"/>
                </a:solidFill>
              </a:rPr>
              <a:t>Internet du BIBB : </a:t>
            </a:r>
            <a:br>
              <a:rPr lang="fr-FR" sz="1600" noProof="0" dirty="0">
                <a:solidFill>
                  <a:schemeClr val="tx1"/>
                </a:solidFill>
              </a:rPr>
            </a:br>
            <a:r>
              <a:rPr lang="fr-FR" sz="1600" u="sng" noProof="0" dirty="0">
                <a:solidFill>
                  <a:schemeClr val="tx1"/>
                </a:solidFill>
                <a:hlinkClick r:id="rId4" tooltip="https://www.bibb.de/de/9550.php"/>
              </a:rPr>
              <a:t>BIBB/NIVT-Vietnam</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Guide pour le développement durable des rapports </a:t>
            </a:r>
            <a:br>
              <a:rPr lang="fr-FR" sz="1600" noProof="0" dirty="0">
                <a:solidFill>
                  <a:schemeClr val="tx1"/>
                </a:solidFill>
              </a:rPr>
            </a:br>
            <a:r>
              <a:rPr lang="fr-FR" sz="1600" noProof="0" dirty="0">
                <a:solidFill>
                  <a:schemeClr val="tx1"/>
                </a:solidFill>
              </a:rPr>
              <a:t>sur la formation professionnelle :</a:t>
            </a:r>
            <a:br>
              <a:rPr lang="fr-FR" sz="1600" noProof="0" dirty="0">
                <a:solidFill>
                  <a:schemeClr val="tx1"/>
                </a:solidFill>
              </a:rPr>
            </a:br>
            <a:r>
              <a:rPr lang="fr-FR" sz="1600" u="sng" noProof="0" dirty="0">
                <a:solidFill>
                  <a:schemeClr val="tx1"/>
                </a:solidFill>
                <a:hlinkClick r:id="rId5" tooltip="https://www.bibb.de/dokumente/pdf/2017_09_11_guideline_for_sustainable_development_of_tvet_report_viet_nam.pdf"/>
              </a:rPr>
              <a:t>Guideline for </a:t>
            </a:r>
            <a:r>
              <a:rPr lang="fr-FR" sz="1600" u="sng" noProof="0" dirty="0" err="1">
                <a:solidFill>
                  <a:schemeClr val="tx1"/>
                </a:solidFill>
                <a:hlinkClick r:id="rId5" tooltip="https://www.bibb.de/dokumente/pdf/2017_09_11_guideline_for_sustainable_development_of_tvet_report_viet_nam.pdf"/>
              </a:rPr>
              <a:t>sustainable</a:t>
            </a:r>
            <a:r>
              <a:rPr lang="fr-FR" sz="1600" u="sng" noProof="0" dirty="0">
                <a:solidFill>
                  <a:schemeClr val="tx1"/>
                </a:solidFill>
                <a:hlinkClick r:id="rId5" tooltip="https://www.bibb.de/dokumente/pdf/2017_09_11_guideline_for_sustainable_development_of_tvet_report_viet_nam.pdf"/>
              </a:rPr>
              <a:t> TVET </a:t>
            </a:r>
            <a:r>
              <a:rPr lang="fr-FR" sz="1600" u="sng" noProof="0" dirty="0" err="1">
                <a:solidFill>
                  <a:schemeClr val="tx1"/>
                </a:solidFill>
                <a:hlinkClick r:id="rId5" tooltip="https://www.bibb.de/dokumente/pdf/2017_09_11_guideline_for_sustainable_development_of_tvet_report_viet_nam.pdf"/>
              </a:rPr>
              <a:t>reporting</a:t>
            </a:r>
            <a:r>
              <a:rPr lang="fr-FR" sz="1600" u="sng" noProof="0" dirty="0">
                <a:solidFill>
                  <a:schemeClr val="tx1"/>
                </a:solidFill>
                <a:hlinkClick r:id="rId5" tooltip="https://www.bibb.de/dokumente/pdf/2017_09_11_guideline_for_sustainable_development_of_tvet_report_viet_nam.pdf"/>
              </a:rPr>
              <a:t> in </a:t>
            </a:r>
            <a:r>
              <a:rPr lang="fr-FR" sz="1600" u="sng" noProof="0" dirty="0" err="1">
                <a:solidFill>
                  <a:schemeClr val="tx1"/>
                </a:solidFill>
                <a:hlinkClick r:id="rId5" tooltip="https://www.bibb.de/dokumente/pdf/2017_09_11_guideline_for_sustainable_development_of_tvet_report_viet_nam.pdf"/>
              </a:rPr>
              <a:t>development</a:t>
            </a:r>
            <a:r>
              <a:rPr lang="fr-FR" sz="1600" u="sng" noProof="0" dirty="0">
                <a:solidFill>
                  <a:schemeClr val="tx1"/>
                </a:solidFill>
                <a:hlinkClick r:id="rId5" tooltip="https://www.bibb.de/dokumente/pdf/2017_09_11_guideline_for_sustainable_development_of_tvet_report_viet_nam.pdf"/>
              </a:rPr>
              <a:t> </a:t>
            </a:r>
            <a:br>
              <a:rPr lang="fr-FR" sz="1600" noProof="0" dirty="0">
                <a:solidFill>
                  <a:schemeClr val="tx1"/>
                </a:solidFill>
                <a:hlinkClick r:id="rId5" tooltip="https://www.bibb.de/dokumente/pdf/2017_09_11_guideline_for_sustainable_development_of_tvet_report_viet_nam.pdf"/>
              </a:rPr>
            </a:br>
            <a:r>
              <a:rPr lang="fr-FR" sz="1600" u="sng" noProof="0" dirty="0">
                <a:solidFill>
                  <a:schemeClr val="tx1"/>
                </a:solidFill>
                <a:hlinkClick r:id="rId5" tooltip="https://www.bibb.de/dokumente/pdf/2017_09_11_guideline_for_sustainable_development_of_tvet_report_viet_nam.pdf"/>
              </a:rPr>
              <a:t>of Viet Nam (bibb.de)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a:t>
            </a: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Informations supplémentaires sur ces deux exemples</a:t>
            </a: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fr-FR" sz="1600" b="1" noProof="0" dirty="0">
                <a:solidFill>
                  <a:schemeClr val="tx1"/>
                </a:solidFill>
              </a:rPr>
              <a:t>Ghana </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Rapport de l'année 2021</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Publié en août 2022</a:t>
            </a:r>
          </a:p>
          <a:p>
            <a:pPr marL="285750" indent="-285750" defTabSz="914400">
              <a:lnSpc>
                <a:spcPts val="2000"/>
              </a:lnSpc>
              <a:spcBef>
                <a:spcPts val="0"/>
              </a:spcBef>
              <a:spcAft>
                <a:spcPts val="600"/>
              </a:spcAft>
              <a:buClr>
                <a:srgbClr val="D6851B"/>
              </a:buClr>
              <a:buSzPct val="65000"/>
              <a:buFont typeface="Wingdings 3"/>
              <a:buChar char=""/>
              <a:defRPr/>
            </a:pPr>
            <a:r>
              <a:rPr lang="fr-FR" sz="1600" u="sng" noProof="0" dirty="0">
                <a:solidFill>
                  <a:schemeClr val="tx1"/>
                </a:solidFill>
                <a:hlinkClick r:id="rId7" tooltip="https://ctvet.gov.gh/wp-content/uploads/2022/09/GHANA-TVET-REPORT-2021SIGNED.pdf"/>
              </a:rPr>
              <a:t>Ghana TVET Report 2021</a:t>
            </a: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fr-FR" sz="1600" b="1" noProof="0" dirty="0">
                <a:solidFill>
                  <a:schemeClr val="tx1"/>
                </a:solidFill>
              </a:rPr>
              <a:t>Ghana</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Rapport des années 2022 et 2023</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Publié en avril 2024</a:t>
            </a:r>
          </a:p>
          <a:p>
            <a:pPr marL="285750" indent="-285750" defTabSz="914400">
              <a:lnSpc>
                <a:spcPts val="2000"/>
              </a:lnSpc>
              <a:spcBef>
                <a:spcPts val="0"/>
              </a:spcBef>
              <a:spcAft>
                <a:spcPts val="600"/>
              </a:spcAft>
              <a:buClr>
                <a:srgbClr val="D6851B"/>
              </a:buClr>
              <a:buSzPct val="65000"/>
              <a:buFont typeface="Wingdings 3"/>
              <a:buChar char=""/>
              <a:defRPr/>
            </a:pPr>
            <a:r>
              <a:rPr lang="fr-FR" sz="1600" u="sng" noProof="0" dirty="0">
                <a:solidFill>
                  <a:schemeClr val="tx1"/>
                </a:solidFill>
                <a:hlinkClick r:id="rId9" tooltip="https://ctvet.gov.gh/wp-content/uploads/2024/04/GHANA-TVET-REPORT-SECOND-EDITION-2023.pdf"/>
              </a:rPr>
              <a:t>Ghana TVET Report 2023</a:t>
            </a: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1000"/>
                                        <p:tgtEl>
                                          <p:spTgt spid="13">
                                            <p:bg/>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1000"/>
                                        <p:tgtEl>
                                          <p:spTgt spid="13">
                                            <p:txEl>
                                              <p:pRg st="1" end="1"/>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1000"/>
                                        <p:tgtEl>
                                          <p:spTgt spid="13">
                                            <p:txEl>
                                              <p:pRg st="3" end="3"/>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1750"/>
                            </p:stCondLst>
                            <p:childTnLst>
                              <p:par>
                                <p:cTn id="28" presetID="10" presetClass="entr" presetSubtype="0" fill="hold" grpId="0" nodeType="afterEffect">
                                  <p:stCondLst>
                                    <p:cond delay="2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1000"/>
                                        <p:tgtEl>
                                          <p:spTgt spid="16">
                                            <p:bg/>
                                          </p:spTgt>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000"/>
                                        <p:tgtEl>
                                          <p:spTgt spid="16">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1000"/>
                                        <p:tgtEl>
                                          <p:spTgt spid="16">
                                            <p:txEl>
                                              <p:pRg st="2" end="2"/>
                                            </p:txEl>
                                          </p:spTgt>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1000"/>
                                        <p:tgtEl>
                                          <p:spTgt spid="16">
                                            <p:txEl>
                                              <p:pRg st="3" end="3"/>
                                            </p:txEl>
                                          </p:spTgt>
                                        </p:tgtEl>
                                      </p:cBhvr>
                                    </p:animEffect>
                                  </p:childTnLst>
                                </p:cTn>
                              </p:par>
                              <p:par>
                                <p:cTn id="45" presetID="10" presetClass="entr" presetSubtype="0" fill="hold" nodeType="withEffect">
                                  <p:stCondLst>
                                    <p:cond delay="25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bg/>
                                          </p:spTgt>
                                        </p:tgtEl>
                                        <p:attrNameLst>
                                          <p:attrName>style.visibility</p:attrName>
                                        </p:attrNameLst>
                                      </p:cBhvr>
                                      <p:to>
                                        <p:strVal val="visible"/>
                                      </p:to>
                                    </p:set>
                                    <p:animEffect transition="in" filter="fade">
                                      <p:cBhvr>
                                        <p:cTn id="51" dur="500"/>
                                        <p:tgtEl>
                                          <p:spTgt spid="17">
                                            <p:bg/>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17">
                                            <p:txEl>
                                              <p:pRg st="2" end="2"/>
                                            </p:txEl>
                                          </p:spTgt>
                                        </p:tgtEl>
                                        <p:attrNameLst>
                                          <p:attrName>style.visibility</p:attrName>
                                        </p:attrNameLst>
                                      </p:cBhvr>
                                      <p:to>
                                        <p:strVal val="visible"/>
                                      </p:to>
                                    </p:set>
                                    <p:animEffect transition="in" filter="fade">
                                      <p:cBhvr>
                                        <p:cTn id="66" dur="500"/>
                                        <p:tgtEl>
                                          <p:spTgt spid="17">
                                            <p:txEl>
                                              <p:pRg st="2" end="2"/>
                                            </p:txEl>
                                          </p:spTgt>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17">
                                            <p:txEl>
                                              <p:pRg st="3" end="3"/>
                                            </p:txEl>
                                          </p:spTgt>
                                        </p:tgtEl>
                                        <p:attrNameLst>
                                          <p:attrName>style.visibility</p:attrName>
                                        </p:attrNameLst>
                                      </p:cBhvr>
                                      <p:to>
                                        <p:strVal val="visible"/>
                                      </p:to>
                                    </p:set>
                                    <p:animEffect transition="in" filter="fade">
                                      <p:cBhvr>
                                        <p:cTn id="7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4" grpId="0"/>
      <p:bldP spid="13" grpId="0" uiExpand="1" build="p" animBg="1"/>
      <p:bldP spid="1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8775" indent="-358775">
              <a:defRPr/>
            </a:pPr>
            <a:r>
              <a:rPr lang="fr-FR" noProof="0" dirty="0"/>
              <a:t>4.	Facteurs de réussite pour le processus de développement des   </a:t>
            </a:r>
            <a:br>
              <a:rPr lang="fr-FR" noProof="0" dirty="0"/>
            </a:br>
            <a:r>
              <a:rPr lang="fr-FR" noProof="0" dirty="0"/>
              <a:t>rapports sur la formation professionnelle et recommandations</a:t>
            </a:r>
          </a:p>
        </p:txBody>
      </p:sp>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b="1" noProof="0" dirty="0"/>
              <a:t>mandat</a:t>
            </a:r>
            <a:r>
              <a:rPr lang="fr-FR" noProof="0" dirty="0"/>
              <a:t> juridiquement contraignant, et rôles et responsabilités définis</a:t>
            </a:r>
          </a:p>
          <a:p>
            <a:pPr marL="285750" indent="-285750">
              <a:lnSpc>
                <a:spcPts val="2200"/>
              </a:lnSpc>
              <a:spcBef>
                <a:spcPts val="600"/>
              </a:spcBef>
              <a:spcAft>
                <a:spcPts val="600"/>
              </a:spcAft>
              <a:buClr>
                <a:srgbClr val="D6851B"/>
              </a:buClr>
              <a:buSzPct val="65000"/>
              <a:buFont typeface="Wingdings 3"/>
              <a:buChar char=""/>
              <a:defRPr/>
            </a:pPr>
            <a:r>
              <a:rPr lang="fr-FR" noProof="0" dirty="0"/>
              <a:t>financement stable </a:t>
            </a:r>
          </a:p>
          <a:p>
            <a:pPr marL="285750" indent="-285750">
              <a:lnSpc>
                <a:spcPts val="2200"/>
              </a:lnSpc>
              <a:spcBef>
                <a:spcPts val="600"/>
              </a:spcBef>
              <a:spcAft>
                <a:spcPts val="600"/>
              </a:spcAft>
              <a:buClr>
                <a:srgbClr val="D6851B"/>
              </a:buClr>
              <a:buSzPct val="65000"/>
              <a:buFont typeface="Wingdings 3"/>
              <a:buChar char=""/>
              <a:defRPr/>
            </a:pPr>
            <a:r>
              <a:rPr lang="fr-FR" noProof="0" dirty="0"/>
              <a:t>définition d'</a:t>
            </a:r>
            <a:r>
              <a:rPr lang="fr-FR" b="1" noProof="0" dirty="0"/>
              <a:t>indicateurs</a:t>
            </a:r>
            <a:r>
              <a:rPr lang="fr-FR" noProof="0" dirty="0"/>
              <a:t> et de dates de référence clairs</a:t>
            </a:r>
          </a:p>
          <a:p>
            <a:pPr marL="285750" indent="-285750">
              <a:lnSpc>
                <a:spcPts val="2200"/>
              </a:lnSpc>
              <a:spcBef>
                <a:spcPts val="600"/>
              </a:spcBef>
              <a:spcAft>
                <a:spcPts val="600"/>
              </a:spcAft>
              <a:buClr>
                <a:srgbClr val="D6851B"/>
              </a:buClr>
              <a:buSzPct val="65000"/>
              <a:buFont typeface="Wingdings 3"/>
              <a:buChar char=""/>
              <a:defRPr/>
            </a:pPr>
            <a:r>
              <a:rPr lang="fr-FR" b="1" noProof="0" dirty="0"/>
              <a:t>analyse de données</a:t>
            </a:r>
            <a:r>
              <a:rPr lang="fr-FR" noProof="0" dirty="0"/>
              <a:t> régulière et statistiques à long terme</a:t>
            </a:r>
          </a:p>
          <a:p>
            <a:pPr marL="285750" indent="-285750">
              <a:lnSpc>
                <a:spcPts val="2200"/>
              </a:lnSpc>
              <a:spcBef>
                <a:spcPts val="600"/>
              </a:spcBef>
              <a:spcAft>
                <a:spcPts val="600"/>
              </a:spcAft>
              <a:buClr>
                <a:srgbClr val="D6851B"/>
              </a:buClr>
              <a:buSzPct val="65000"/>
              <a:buFont typeface="Wingdings 3"/>
              <a:buChar char=""/>
              <a:defRPr/>
            </a:pPr>
            <a:r>
              <a:rPr lang="fr-FR" noProof="0" dirty="0"/>
              <a:t>diversité des </a:t>
            </a:r>
            <a:r>
              <a:rPr lang="fr-FR" b="1" noProof="0" dirty="0"/>
              <a:t>équipes d'auteurs</a:t>
            </a:r>
            <a:r>
              <a:rPr lang="fr-FR" noProof="0" dirty="0"/>
              <a:t>, de l'institution et hors de l’institution</a:t>
            </a:r>
          </a:p>
          <a:p>
            <a:pPr marL="285750" indent="-285750">
              <a:lnSpc>
                <a:spcPts val="2200"/>
              </a:lnSpc>
              <a:spcBef>
                <a:spcPts val="600"/>
              </a:spcBef>
              <a:spcAft>
                <a:spcPts val="600"/>
              </a:spcAft>
              <a:buClr>
                <a:srgbClr val="D6851B"/>
              </a:buClr>
              <a:buSzPct val="65000"/>
              <a:buFont typeface="Wingdings 3"/>
              <a:buChar char=""/>
              <a:defRPr/>
            </a:pPr>
            <a:r>
              <a:rPr lang="fr-FR" b="1" noProof="0" dirty="0"/>
              <a:t>validation</a:t>
            </a:r>
            <a:r>
              <a:rPr lang="fr-FR" noProof="0" dirty="0"/>
              <a:t> avec des experts externes</a:t>
            </a:r>
          </a:p>
          <a:p>
            <a:pPr marL="285750" indent="-285750">
              <a:lnSpc>
                <a:spcPts val="2200"/>
              </a:lnSpc>
              <a:spcBef>
                <a:spcPts val="600"/>
              </a:spcBef>
              <a:spcAft>
                <a:spcPts val="600"/>
              </a:spcAft>
              <a:buClr>
                <a:srgbClr val="D6851B"/>
              </a:buClr>
              <a:buSzPct val="65000"/>
              <a:buFont typeface="Wingdings 3"/>
              <a:buChar char=""/>
              <a:defRPr/>
            </a:pPr>
            <a:r>
              <a:rPr lang="fr-FR" noProof="0" dirty="0"/>
              <a:t>accord sur des </a:t>
            </a:r>
            <a:r>
              <a:rPr lang="fr-FR" b="1" noProof="0" dirty="0"/>
              <a:t>normes scientifiques </a:t>
            </a:r>
            <a:r>
              <a:rPr lang="fr-FR" noProof="0" dirty="0"/>
              <a:t>pour la gestion des données, l'analyse et la recherche</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8775" indent="-358775">
              <a:defRPr/>
            </a:pPr>
            <a:r>
              <a:rPr lang="fr-FR" noProof="0" dirty="0"/>
              <a:t>4.	Facteurs de réussite pour le processus de développement des rapports sur la formation professionnelle et recommandations</a:t>
            </a: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L'objectif</a:t>
              </a: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 faut-il mesurer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Quelles situations doivent être décrites (régulièrement) ?</a:t>
              </a: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Groupe déclarant</a:t>
              </a: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 est le groupe cible (public) du   rapport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Cela peut avoir une influence sur la préparation des données.</a:t>
              </a: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Conditions préalables</a:t>
              </a: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Quelles sont les données disponibles (régulièrement)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Les données présentent-elles des lacunes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Comment combler les lacunes dans les données (à l’avenir) ?</a:t>
              </a:r>
            </a:p>
          </p:txBody>
        </p:sp>
      </p:grpSp>
      <p:grpSp>
        <p:nvGrpSpPr>
          <p:cNvPr id="29" name="Gruppieren 28"/>
          <p:cNvGrpSpPr/>
          <p:nvPr/>
        </p:nvGrpSpPr>
        <p:grpSpPr bwMode="auto">
          <a:xfrm>
            <a:off x="8085421" y="1532482"/>
            <a:ext cx="3834435"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Résultats</a:t>
              </a: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Liste des indicateurs pour un rapport sur la formation professionnelle</a:t>
              </a:r>
            </a:p>
          </p:txBody>
        </p:sp>
      </p:grpSp>
      <p:grpSp>
        <p:nvGrpSpPr>
          <p:cNvPr id="28" name="Gruppieren 27"/>
          <p:cNvGrpSpPr/>
          <p:nvPr/>
        </p:nvGrpSpPr>
        <p:grpSpPr bwMode="auto">
          <a:xfrm>
            <a:off x="4370754" y="3765387"/>
            <a:ext cx="3600000" cy="1858560"/>
            <a:chOff x="4382329" y="3765387"/>
            <a:chExt cx="3600000" cy="1858560"/>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b="1" noProof="0" dirty="0"/>
                <a:t>« SMART »</a:t>
              </a:r>
            </a:p>
          </p:txBody>
        </p:sp>
        <p:sp>
          <p:nvSpPr>
            <p:cNvPr id="19" name="Textplatzhalter 3"/>
            <p:cNvSpPr txBox="1"/>
            <p:nvPr/>
          </p:nvSpPr>
          <p:spPr bwMode="auto">
            <a:xfrm>
              <a:off x="4382329" y="4120664"/>
              <a:ext cx="3600000" cy="150328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fr-FR" sz="1600" b="1" noProof="0" dirty="0">
                  <a:solidFill>
                    <a:schemeClr val="tx1"/>
                  </a:solidFill>
                </a:rPr>
                <a:t>S</a:t>
              </a:r>
              <a:r>
                <a:rPr lang="fr-FR" sz="1600" noProof="0" dirty="0">
                  <a:solidFill>
                    <a:schemeClr val="tx1"/>
                  </a:solidFill>
                </a:rPr>
                <a:t>	Spécifique</a:t>
              </a:r>
            </a:p>
            <a:p>
              <a:pPr defTabSz="720000">
                <a:lnSpc>
                  <a:spcPts val="2200"/>
                </a:lnSpc>
                <a:spcBef>
                  <a:spcPts val="0"/>
                </a:spcBef>
                <a:buClr>
                  <a:srgbClr val="D6851B"/>
                </a:buClr>
                <a:buSzPct val="65000"/>
                <a:defRPr/>
              </a:pPr>
              <a:r>
                <a:rPr lang="fr-FR" sz="1600" b="1" noProof="0" dirty="0">
                  <a:solidFill>
                    <a:schemeClr val="tx1"/>
                  </a:solidFill>
                </a:rPr>
                <a:t>M</a:t>
              </a:r>
              <a:r>
                <a:rPr lang="fr-FR" sz="1600" noProof="0" dirty="0">
                  <a:solidFill>
                    <a:schemeClr val="tx1"/>
                  </a:solidFill>
                </a:rPr>
                <a:t> 	Mesurable</a:t>
              </a:r>
            </a:p>
            <a:p>
              <a:pPr defTabSz="720000">
                <a:lnSpc>
                  <a:spcPts val="2200"/>
                </a:lnSpc>
                <a:spcBef>
                  <a:spcPts val="0"/>
                </a:spcBef>
                <a:buClr>
                  <a:srgbClr val="D6851B"/>
                </a:buClr>
                <a:buSzPct val="65000"/>
                <a:defRPr/>
              </a:pPr>
              <a:r>
                <a:rPr lang="fr-FR" sz="1600" b="1" noProof="0" dirty="0">
                  <a:solidFill>
                    <a:schemeClr val="tx1"/>
                  </a:solidFill>
                </a:rPr>
                <a:t>A</a:t>
              </a:r>
              <a:r>
                <a:rPr lang="fr-FR" sz="1600" noProof="0" dirty="0">
                  <a:solidFill>
                    <a:schemeClr val="tx1"/>
                  </a:solidFill>
                </a:rPr>
                <a:t> 	Atteignable</a:t>
              </a:r>
            </a:p>
            <a:p>
              <a:pPr defTabSz="720000">
                <a:lnSpc>
                  <a:spcPts val="2200"/>
                </a:lnSpc>
                <a:spcBef>
                  <a:spcPts val="0"/>
                </a:spcBef>
                <a:buClr>
                  <a:srgbClr val="D6851B"/>
                </a:buClr>
                <a:buSzPct val="65000"/>
                <a:defRPr/>
              </a:pPr>
              <a:r>
                <a:rPr lang="fr-FR" sz="1600" b="1" noProof="0" dirty="0">
                  <a:solidFill>
                    <a:schemeClr val="tx1"/>
                  </a:solidFill>
                </a:rPr>
                <a:t>R</a:t>
              </a:r>
              <a:r>
                <a:rPr lang="fr-FR" sz="1600" noProof="0" dirty="0">
                  <a:solidFill>
                    <a:schemeClr val="tx1"/>
                  </a:solidFill>
                </a:rPr>
                <a:t> 	Réaliste</a:t>
              </a:r>
            </a:p>
            <a:p>
              <a:pPr defTabSz="720000">
                <a:lnSpc>
                  <a:spcPts val="2200"/>
                </a:lnSpc>
                <a:spcBef>
                  <a:spcPts val="0"/>
                </a:spcBef>
                <a:buClr>
                  <a:srgbClr val="D6851B"/>
                </a:buClr>
                <a:buSzPct val="65000"/>
                <a:defRPr/>
              </a:pPr>
              <a:r>
                <a:rPr lang="fr-FR" sz="1600" b="1" noProof="0" dirty="0">
                  <a:solidFill>
                    <a:schemeClr val="tx1"/>
                  </a:solidFill>
                </a:rPr>
                <a:t>T</a:t>
              </a:r>
              <a:r>
                <a:rPr lang="fr-FR" sz="1600" noProof="0" dirty="0">
                  <a:solidFill>
                    <a:schemeClr val="tx1"/>
                  </a:solidFill>
                </a:rPr>
                <a:t> 	Traçable</a:t>
              </a:r>
            </a:p>
          </p:txBody>
        </p:sp>
      </p:grpSp>
      <p:grpSp>
        <p:nvGrpSpPr>
          <p:cNvPr id="3" name="Gruppieren 2"/>
          <p:cNvGrpSpPr/>
          <p:nvPr/>
        </p:nvGrpSpPr>
        <p:grpSpPr bwMode="auto">
          <a:xfrm>
            <a:off x="8085421" y="2648935"/>
            <a:ext cx="3834435" cy="967289"/>
            <a:chOff x="8106839" y="2623264"/>
            <a:chExt cx="3636000" cy="967289"/>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Bénéfices</a:t>
              </a:r>
            </a:p>
          </p:txBody>
        </p:sp>
        <p:sp>
          <p:nvSpPr>
            <p:cNvPr id="20" name="Textplatzhalter 3"/>
            <p:cNvSpPr txBox="1"/>
            <p:nvPr/>
          </p:nvSpPr>
          <p:spPr bwMode="auto">
            <a:xfrm>
              <a:off x="8106839" y="2978540"/>
              <a:ext cx="3636000" cy="612013"/>
            </a:xfrm>
            <a:prstGeom prst="rect">
              <a:avLst/>
            </a:prstGeom>
            <a:solidFill>
              <a:srgbClr val="FBF3E8"/>
            </a:solidFill>
          </p:spPr>
          <p:txBody>
            <a:bodyPr vert="horz" wrap="square" lIns="108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Établit une base pour le développement </a:t>
              </a:r>
              <a:r>
                <a:rPr lang="fr-FR" sz="1600" spc="-20" noProof="0" dirty="0">
                  <a:solidFill>
                    <a:schemeClr val="tx1"/>
                  </a:solidFill>
                </a:rPr>
                <a:t>du système de formation professionnelle.</a:t>
              </a:r>
            </a:p>
          </p:txBody>
        </p:sp>
      </p:grpSp>
      <p:sp>
        <p:nvSpPr>
          <p:cNvPr id="21" name="Textplatzhalter 3"/>
          <p:cNvSpPr txBox="1"/>
          <p:nvPr/>
        </p:nvSpPr>
        <p:spPr bwMode="auto">
          <a:xfrm>
            <a:off x="8085421" y="3765387"/>
            <a:ext cx="3834435"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fr-FR" sz="1600" spc="-10" noProof="0" dirty="0"/>
              <a:t>Les indicateurs correspondent clairement </a:t>
            </a:r>
            <a:r>
              <a:rPr lang="fr-FR" sz="1600" noProof="0" dirty="0"/>
              <a:t>à l'objectif théorique visé, sont mesurables et applicables au contexte de travail </a:t>
            </a:r>
            <a:r>
              <a:rPr lang="fr-FR" sz="1600" noProof="0" dirty="0" err="1"/>
              <a:t>sou-haité</a:t>
            </a:r>
            <a:r>
              <a:rPr lang="fr-FR" sz="1600" noProof="0" dirty="0"/>
              <a:t>, pertinents en vue de la résolution des problèmes rencontrés et </a:t>
            </a:r>
            <a:r>
              <a:rPr lang="fr-FR" sz="1600" noProof="0" dirty="0" err="1"/>
              <a:t>compré-hensibles</a:t>
            </a:r>
            <a:r>
              <a:rPr lang="fr-FR" sz="1600" noProof="0" dirty="0"/>
              <a:t> pour les parties prenantes.</a:t>
            </a: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106424" y="1853921"/>
            <a:ext cx="384371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Comment pouvons-nous analyser les dysfonctionnements dans un système de formation professionnelle ?</a:t>
            </a:r>
          </a:p>
        </p:txBody>
      </p:sp>
      <p:sp>
        <p:nvSpPr>
          <p:cNvPr id="9" name="Textplatzhalter 3"/>
          <p:cNvSpPr>
            <a:spLocks noGrp="1"/>
          </p:cNvSpPr>
          <p:nvPr>
            <p:ph type="body" idx="1"/>
          </p:nvPr>
        </p:nvSpPr>
        <p:spPr bwMode="auto">
          <a:xfrm>
            <a:off x="4548615" y="3298070"/>
            <a:ext cx="3247052" cy="972000"/>
          </a:xfrm>
          <a:prstGeom prst="rect">
            <a:avLst/>
          </a:prstGeom>
          <a:solidFill>
            <a:srgbClr val="D6851B"/>
          </a:solidFill>
        </p:spPr>
        <p:txBody>
          <a:bodyPr lIns="108000" tIns="144000" rIns="108000" bIns="144000">
            <a:spAutoFit/>
          </a:bodyPr>
          <a:lstStyle/>
          <a:p>
            <a:pPr algn="ctr">
              <a:defRPr/>
            </a:pPr>
            <a:r>
              <a:rPr lang="fr-FR" b="1" noProof="0" dirty="0">
                <a:latin typeface="Calibri"/>
              </a:rPr>
              <a:t>Est-ce que le système de formation professionnelle fonctionne bien ?</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sp>
        <p:nvSpPr>
          <p:cNvPr id="18" name="Rechteck 17"/>
          <p:cNvSpPr/>
          <p:nvPr/>
        </p:nvSpPr>
        <p:spPr bwMode="auto">
          <a:xfrm>
            <a:off x="1217614" y="4561519"/>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Quelles sources de données peuvent être utilisées pour l’établissement</a:t>
            </a:r>
          </a:p>
          <a:p>
            <a:pPr>
              <a:lnSpc>
                <a:spcPts val="2200"/>
              </a:lnSpc>
              <a:buSzPct val="75000"/>
              <a:defRPr/>
            </a:pPr>
            <a:r>
              <a:rPr lang="fr-FR" noProof="0" dirty="0">
                <a:solidFill>
                  <a:schemeClr val="tx1"/>
                </a:solidFill>
              </a:rPr>
              <a:t>des rapports ?</a:t>
            </a:r>
          </a:p>
        </p:txBody>
      </p:sp>
      <p:sp>
        <p:nvSpPr>
          <p:cNvPr id="20" name="Rechteck 19"/>
          <p:cNvSpPr/>
          <p:nvPr/>
        </p:nvSpPr>
        <p:spPr bwMode="auto">
          <a:xfrm>
            <a:off x="7675754" y="1856533"/>
            <a:ext cx="371956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Combien de jeunes suivent une formation professionnelle ?</a:t>
            </a:r>
          </a:p>
        </p:txBody>
      </p:sp>
      <p:sp>
        <p:nvSpPr>
          <p:cNvPr id="21" name="Rechteck 20"/>
          <p:cNvSpPr/>
          <p:nvPr/>
        </p:nvSpPr>
        <p:spPr bwMode="auto">
          <a:xfrm>
            <a:off x="8005956" y="3108371"/>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Dans quelles régions la demande de formation professionnelle est-elle supérieure à l’offre ?</a:t>
            </a:r>
          </a:p>
        </p:txBody>
      </p:sp>
      <p:sp>
        <p:nvSpPr>
          <p:cNvPr id="23" name="Rechteck 22"/>
          <p:cNvSpPr/>
          <p:nvPr/>
        </p:nvSpPr>
        <p:spPr bwMode="auto">
          <a:xfrm>
            <a:off x="6862955" y="4561519"/>
            <a:ext cx="4329978"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À quelles exigences les futurs programmes de formation professionnelle doivent-ils se conformer ?</a:t>
            </a:r>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fr-FR" noProof="0" dirty="0">
                <a:solidFill>
                  <a:schemeClr val="tx1"/>
                </a:solidFill>
              </a:rPr>
              <a:t>Combien d’entreprises proposent une formation professionnelle ?</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3"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fr-FR" noProof="0" dirty="0"/>
              <a:t>5. Autres références et matériels</a:t>
            </a: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fr-FR" noProof="0" dirty="0"/>
          </a:p>
        </p:txBody>
      </p:sp>
      <p:sp>
        <p:nvSpPr>
          <p:cNvPr id="6" name="Textfeld 5"/>
          <p:cNvSpPr txBox="1"/>
          <p:nvPr/>
        </p:nvSpPr>
        <p:spPr bwMode="auto">
          <a:xfrm>
            <a:off x="658813" y="1533017"/>
            <a:ext cx="11053762" cy="4492225"/>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fr-FR" noProof="0" dirty="0"/>
              <a:t>version anglaise du rapport allemand sur la </a:t>
            </a:r>
            <a:br>
              <a:rPr lang="fr-FR" noProof="0" dirty="0"/>
            </a:br>
            <a:r>
              <a:rPr lang="fr-FR" noProof="0" dirty="0"/>
              <a:t>formation professionnelle (2021) </a:t>
            </a:r>
            <a:br>
              <a:rPr lang="fr-FR" noProof="0" dirty="0"/>
            </a:br>
            <a:r>
              <a:rPr lang="fr-FR" u="sng" noProof="0"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bibb.de/</a:t>
            </a:r>
            <a:r>
              <a:rPr lang="fr-FR" u="sng" noProof="0" dirty="0" err="1">
                <a:solidFill>
                  <a:srgbClr val="D6851B"/>
                </a:solidFill>
                <a:hlinkClick r:id="rId3" tooltip="https://www.bibb.de/dienst/publikationen/de/19715">
                  <a:extLst>
                    <a:ext uri="{A12FA001-AC4F-418D-AE19-62706E023703}">
                      <ahyp:hlinkClr xmlns:ahyp="http://schemas.microsoft.com/office/drawing/2018/hyperlinkcolor" val="tx"/>
                    </a:ext>
                  </a:extLst>
                </a:hlinkClick>
              </a:rPr>
              <a:t>dienst</a:t>
            </a:r>
            <a:r>
              <a:rPr lang="fr-FR" u="sng" noProof="0"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a:t>
            </a:r>
            <a:r>
              <a:rPr lang="fr-FR" u="sng" noProof="0" dirty="0" err="1">
                <a:solidFill>
                  <a:srgbClr val="D6851B"/>
                </a:solidFill>
                <a:hlinkClick r:id="rId3" tooltip="https://www.bibb.de/dienst/publikationen/de/19715">
                  <a:extLst>
                    <a:ext uri="{A12FA001-AC4F-418D-AE19-62706E023703}">
                      <ahyp:hlinkClr xmlns:ahyp="http://schemas.microsoft.com/office/drawing/2018/hyperlinkcolor" val="tx"/>
                    </a:ext>
                  </a:extLst>
                </a:hlinkClick>
              </a:rPr>
              <a:t>publikationen</a:t>
            </a:r>
            <a:r>
              <a:rPr lang="fr-FR" u="sng" noProof="0"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a:t>
            </a:r>
            <a:r>
              <a:rPr lang="fr-FR" u="sng" noProof="0" dirty="0" err="1">
                <a:solidFill>
                  <a:srgbClr val="D6851B"/>
                </a:solidFill>
                <a:hlinkClick r:id="rId3" tooltip="https://www.bibb.de/dienst/publikationen/de/19715">
                  <a:extLst>
                    <a:ext uri="{A12FA001-AC4F-418D-AE19-62706E023703}">
                      <ahyp:hlinkClr xmlns:ahyp="http://schemas.microsoft.com/office/drawing/2018/hyperlinkcolor" val="tx"/>
                    </a:ext>
                  </a:extLst>
                </a:hlinkClick>
              </a:rPr>
              <a:t>fr</a:t>
            </a:r>
            <a:r>
              <a:rPr lang="fr-FR" u="sng" noProof="0"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/19715 </a:t>
            </a:r>
          </a:p>
          <a:p>
            <a:pPr marL="288000" indent="-288000">
              <a:lnSpc>
                <a:spcPts val="2200"/>
              </a:lnSpc>
              <a:spcAft>
                <a:spcPts val="600"/>
              </a:spcAft>
              <a:buClr>
                <a:srgbClr val="D6851B"/>
              </a:buClr>
              <a:buSzPct val="65000"/>
              <a:buFont typeface="Wingdings 3"/>
              <a:buChar char=""/>
              <a:defRPr/>
            </a:pPr>
            <a:r>
              <a:rPr lang="fr-FR" noProof="0" dirty="0"/>
              <a:t>Site Internet du BIBB sur la recherche en formation professionnelle </a:t>
            </a:r>
            <a:br>
              <a:rPr lang="fr-FR" noProof="0" dirty="0"/>
            </a:br>
            <a:r>
              <a:rPr lang="fr-FR" u="sng" noProof="0" dirty="0">
                <a:solidFill>
                  <a:srgbClr val="D6851B"/>
                </a:solidFill>
                <a:hlinkClick r:id="rId4" tooltip="https://www.bibb.de/en/51.php">
                  <a:extLst>
                    <a:ext uri="{A12FA001-AC4F-418D-AE19-62706E023703}">
                      <ahyp:hlinkClr xmlns:ahyp="http://schemas.microsoft.com/office/drawing/2018/hyperlinkcolor" val="tx"/>
                    </a:ext>
                  </a:extLst>
                </a:hlinkClick>
              </a:rPr>
              <a:t>Institut fédéral pour la formation professionnelle (BIBB) – Allemagne</a:t>
            </a:r>
          </a:p>
          <a:p>
            <a:pPr marL="288000" indent="-288000">
              <a:lnSpc>
                <a:spcPts val="2200"/>
              </a:lnSpc>
              <a:spcAft>
                <a:spcPts val="600"/>
              </a:spcAft>
              <a:buClr>
                <a:srgbClr val="D6851B"/>
              </a:buClr>
              <a:buSzPct val="65000"/>
              <a:buFont typeface="Wingdings 3"/>
              <a:buChar char=""/>
              <a:defRPr/>
            </a:pPr>
            <a:r>
              <a:rPr lang="fr-FR" noProof="0" dirty="0"/>
              <a:t>présentation brève de la coopération avec le Vietnam pour l'élaboration d'un rapport sur la formation professionnelle </a:t>
            </a:r>
            <a:br>
              <a:rPr lang="fr-FR" noProof="0" dirty="0"/>
            </a:br>
            <a:r>
              <a:rPr lang="fr-FR" u="sng" noProof="0"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p>
          <a:p>
            <a:pPr marL="288000" indent="-288000">
              <a:lnSpc>
                <a:spcPts val="2200"/>
              </a:lnSpc>
              <a:spcAft>
                <a:spcPts val="600"/>
              </a:spcAft>
              <a:buClr>
                <a:srgbClr val="D6851B"/>
              </a:buClr>
              <a:buSzPct val="65000"/>
              <a:buFont typeface="Wingdings 3"/>
              <a:buChar char=""/>
              <a:defRPr/>
            </a:pPr>
            <a:r>
              <a:rPr lang="fr-FR" noProof="0" dirty="0"/>
              <a:t>Rapport de projet de la coopération du BIBB avec </a:t>
            </a:r>
            <a:br>
              <a:rPr lang="fr-FR" noProof="0" dirty="0"/>
            </a:br>
            <a:r>
              <a:rPr lang="fr-FR" noProof="0" dirty="0"/>
              <a:t>les Philippines </a:t>
            </a:r>
            <a:br>
              <a:rPr lang="fr-FR" noProof="0" dirty="0"/>
            </a:br>
            <a:r>
              <a:rPr lang="fr-FR" u="sng" noProof="0" dirty="0">
                <a:solidFill>
                  <a:srgbClr val="D6851B"/>
                </a:solidFill>
                <a:hlinkClick r:id="rId6" tooltip="https://www.bibb.de/en/50313.php">
                  <a:extLst>
                    <a:ext uri="{A12FA001-AC4F-418D-AE19-62706E023703}">
                      <ahyp:hlinkClr xmlns:ahyp="http://schemas.microsoft.com/office/drawing/2018/hyperlinkcolor" val="tx"/>
                    </a:ext>
                  </a:extLst>
                </a:hlinkClick>
              </a:rPr>
              <a:t>Institut fédéral pour la formation professionnelle (BIBB) – Allemagne</a:t>
            </a:r>
          </a:p>
          <a:p>
            <a:pPr marL="288000" indent="-288000">
              <a:lnSpc>
                <a:spcPts val="2200"/>
              </a:lnSpc>
              <a:spcAft>
                <a:spcPts val="600"/>
              </a:spcAft>
              <a:buClr>
                <a:srgbClr val="D6851B"/>
              </a:buClr>
              <a:buSzPct val="65000"/>
              <a:buFont typeface="Wingdings 3"/>
              <a:buChar char=""/>
              <a:defRPr/>
            </a:pPr>
            <a:r>
              <a:rPr lang="fr-FR" noProof="0" dirty="0"/>
              <a:t>en allemand : Guide pour le développement durable d'un rapport sur la formation professionnelle au Vietnam </a:t>
            </a:r>
            <a:br>
              <a:rPr lang="fr-FR" noProof="0" dirty="0"/>
            </a:br>
            <a:r>
              <a:rPr lang="fr-FR" u="sng"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BIBB/Rapport sur la formation professionnelle au Vietnam – </a:t>
            </a:r>
            <a:br>
              <a:rPr lang="fr-FR"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fr-FR" u="sng"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une réflexion sur le processus de conseil</a:t>
            </a:r>
          </a:p>
          <a:p>
            <a:pPr marL="288000" indent="-288000">
              <a:lnSpc>
                <a:spcPts val="2200"/>
              </a:lnSpc>
              <a:spcAft>
                <a:spcPts val="600"/>
              </a:spcAft>
              <a:buClr>
                <a:srgbClr val="D6851B"/>
              </a:buClr>
              <a:buSzPct val="65000"/>
              <a:buFont typeface="Wingdings 3"/>
              <a:buChar char=""/>
              <a:defRPr/>
            </a:pPr>
            <a:r>
              <a:rPr lang="fr-FR" noProof="0" dirty="0"/>
              <a:t>Indicateurs de l'UNESCO pour la formation professionnelle </a:t>
            </a:r>
            <a:br>
              <a:rPr lang="fr-FR" noProof="0" dirty="0"/>
            </a:br>
            <a:r>
              <a:rPr lang="fr-FR" u="sng" noProof="0" dirty="0">
                <a:solidFill>
                  <a:srgbClr val="D6851B"/>
                </a:solidFill>
                <a:hlinkClick r:id="rId8" tooltip="https://ces.uis.unesco.org/">
                  <a:extLst>
                    <a:ext uri="{A12FA001-AC4F-418D-AE19-62706E023703}">
                      <ahyp:hlinkClr xmlns:ahyp="http://schemas.microsoft.com/office/drawing/2018/hyperlinkcolor" val="tx"/>
                    </a:ext>
                  </a:extLst>
                </a:hlinkClick>
              </a:rPr>
              <a:t>ces.uis.unesco.org</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fr-FR" b="1" noProof="0" dirty="0"/>
              <a:t>GOVET auprès du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fr-FR" sz="1000" noProof="0" dirty="0"/>
              <a:t>* Source : Institut fédéral pour la formation professionnelle (éd.) : Rapport de données relatif au rapport sur la formation professionnelle 2024. </a:t>
            </a:r>
            <a:br>
              <a:rPr lang="fr-FR" sz="1000" noProof="0" dirty="0"/>
            </a:br>
            <a:r>
              <a:rPr lang="fr-FR" sz="1000" noProof="0" dirty="0"/>
              <a:t>   Informations et analyses sur l’évolution de la formation professionnelle. Bonn 2024 (</a:t>
            </a:r>
            <a:r>
              <a:rPr lang="fr-FR" sz="1000" u="sng" noProof="0" dirty="0">
                <a:hlinkClick r:id="rId10" tooltip="https://www.bibb.de/datenreport/de/189191.php"/>
              </a:rPr>
              <a:t>bibb.de/</a:t>
            </a:r>
            <a:r>
              <a:rPr lang="fr-FR" sz="1000" u="sng" noProof="0" dirty="0" err="1">
                <a:hlinkClick r:id="rId10" tooltip="https://www.bibb.de/datenreport/de/189191.php"/>
              </a:rPr>
              <a:t>datenreport</a:t>
            </a:r>
            <a:r>
              <a:rPr lang="fr-FR" sz="1000" u="sng" noProof="0" dirty="0">
                <a:hlinkClick r:id="rId10" tooltip="https://www.bibb.de/datenreport/de/189191.php"/>
              </a:rPr>
              <a:t>/de/189191.php</a:t>
            </a:r>
            <a:r>
              <a:rPr lang="fr-FR" sz="1000" noProof="0" dirty="0"/>
              <a:t>)</a:t>
            </a:r>
          </a:p>
        </p:txBody>
      </p:sp>
      <p:sp>
        <p:nvSpPr>
          <p:cNvPr id="12" name="Textplatzhalter 7">
            <a:extLst>
              <a:ext uri="{FF2B5EF4-FFF2-40B4-BE49-F238E27FC236}">
                <a16:creationId xmlns:a16="http://schemas.microsoft.com/office/drawing/2014/main" id="{24EC4E33-8075-4F16-ACD5-8C17C96CA510}"/>
              </a:ext>
            </a:extLst>
          </p:cNvPr>
          <p:cNvSpPr>
            <a:spLocks noGrp="1"/>
          </p:cNvSpPr>
          <p:nvPr/>
        </p:nvSpPr>
        <p:spPr bwMode="auto">
          <a:xfrm>
            <a:off x="658813" y="1213926"/>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 tirés du rapport de données sur la formation professionnelle (BIBB 2024)</a:t>
            </a:r>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 xmlns:m="http://schemas.openxmlformats.org/officeDocument/2006/math" xmlns:w="http://schemas.openxmlformats.org/wordprocessingml/2006/main">
      <p:transition spd="med" advClick="0" advTm="4000">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53" presetClass="entr" presetSubtype="16"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par>
                                <p:cTn id="13" presetID="53" presetClass="entr" presetSubtype="16" fill="hold" nodeType="withEffect">
                                  <p:stCondLst>
                                    <p:cond delay="5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nodeType="withEffect">
                                  <p:stCondLst>
                                    <p:cond delay="25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par>
                                <p:cTn id="23" presetID="53" presetClass="entr" presetSubtype="16" fill="hold" nodeType="withEffect">
                                  <p:stCondLst>
                                    <p:cond delay="25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par>
                                <p:cTn id="28" presetID="53" presetClass="entr" presetSubtype="16" fill="hold" nodeType="withEffect">
                                  <p:stCondLst>
                                    <p:cond delay="50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par>
                                <p:cTn id="33" presetID="53" presetClass="entr" presetSubtype="16" fill="hold" nodeType="withEffect">
                                  <p:stCondLst>
                                    <p:cond delay="75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grpSp>
        <p:nvGrpSpPr>
          <p:cNvPr id="9" name="Gruppieren 8"/>
          <p:cNvGrpSpPr/>
          <p:nvPr/>
        </p:nvGrpSpPr>
        <p:grpSpPr bwMode="auto">
          <a:xfrm>
            <a:off x="1926809" y="1704997"/>
            <a:ext cx="4313654" cy="972000"/>
            <a:chOff x="1926809" y="1547685"/>
            <a:chExt cx="4313654" cy="972000"/>
          </a:xfrm>
        </p:grpSpPr>
        <p:sp>
          <p:nvSpPr>
            <p:cNvPr id="12" name="Rechteck 11"/>
            <p:cNvSpPr/>
            <p:nvPr/>
          </p:nvSpPr>
          <p:spPr bwMode="auto">
            <a:xfrm>
              <a:off x="2403057" y="1709503"/>
              <a:ext cx="3837406"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spc="-10" noProof="0" dirty="0"/>
                <a:t>personnes en apprentissage en 2022</a:t>
              </a:r>
              <a:r>
                <a:rPr lang="fr-FR" sz="1600" spc="-10" noProof="0" dirty="0"/>
                <a:t> </a:t>
              </a:r>
              <a:br>
                <a:rPr lang="fr-FR" sz="1600" noProof="0" dirty="0"/>
              </a:br>
              <a:r>
                <a:rPr lang="fr-FR" sz="1600" noProof="0" dirty="0"/>
                <a:t>(1,25 million en 2021)</a:t>
              </a:r>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fr-FR" sz="2400" b="1" noProof="0" dirty="0">
                  <a:solidFill>
                    <a:schemeClr val="tx1"/>
                  </a:solidFill>
                </a:rPr>
                <a:t>1,22</a:t>
              </a:r>
              <a:r>
                <a:rPr lang="fr-FR" b="1" noProof="0" dirty="0">
                  <a:solidFill>
                    <a:schemeClr val="tx1"/>
                  </a:solidFill>
                </a:rPr>
                <a:t> </a:t>
              </a:r>
              <a:r>
                <a:rPr lang="fr-FR" sz="1600" b="1" noProof="0" dirty="0">
                  <a:solidFill>
                    <a:schemeClr val="tx1"/>
                  </a:solidFill>
                </a:rPr>
                <a:t>million</a:t>
              </a: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nouveaux contrats de formation </a:t>
              </a:r>
              <a:br>
                <a:rPr lang="fr-FR" sz="1600" b="1" noProof="0" dirty="0"/>
              </a:br>
              <a:r>
                <a:rPr lang="fr-FR" sz="1600" noProof="0" dirty="0"/>
                <a:t>(au 30/09/2023)</a:t>
              </a:r>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b="1" noProof="0" dirty="0">
                  <a:solidFill>
                    <a:schemeClr val="tx1"/>
                  </a:solidFill>
                </a:rPr>
                <a:t>489 183</a:t>
              </a:r>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b="1" noProof="0" dirty="0"/>
                <a:t>Places de formation</a:t>
              </a:r>
            </a:p>
            <a:p>
              <a:pPr algn="r">
                <a:lnSpc>
                  <a:spcPts val="2000"/>
                </a:lnSpc>
                <a:defRPr/>
              </a:pPr>
              <a:r>
                <a:rPr lang="fr-FR" sz="1600" b="1" noProof="0" dirty="0"/>
                <a:t>vacantes</a:t>
              </a:r>
              <a:r>
                <a:rPr lang="fr-FR" sz="1600" noProof="0" dirty="0"/>
                <a:t> (30/09/2023)</a:t>
              </a: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000" b="1" noProof="0" dirty="0">
                  <a:solidFill>
                    <a:schemeClr val="tx1"/>
                  </a:solidFill>
                </a:rPr>
                <a:t>73 400</a:t>
              </a:r>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Rapport entre l’</a:t>
              </a:r>
              <a:r>
                <a:rPr lang="fr-FR" sz="1600" b="1" noProof="0" dirty="0"/>
                <a:t>offre et la demande </a:t>
              </a:r>
              <a:r>
                <a:rPr lang="fr-FR" sz="1600" noProof="0" dirty="0"/>
                <a:t>dans la formation professionnelle (2023)</a:t>
              </a: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101,8</a:t>
              </a:r>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règlements de formation modernisés </a:t>
              </a:r>
              <a:r>
                <a:rPr lang="fr-FR" sz="1600" noProof="0" dirty="0"/>
                <a:t>et</a:t>
              </a: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118</a:t>
              </a:r>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nouveaux règlements de formation </a:t>
              </a:r>
            </a:p>
            <a:p>
              <a:pPr>
                <a:lnSpc>
                  <a:spcPts val="2000"/>
                </a:lnSpc>
                <a:defRPr/>
              </a:pPr>
              <a:r>
                <a:rPr lang="fr-FR" sz="1600" b="1" noProof="0" dirty="0"/>
                <a:t>définis</a:t>
              </a:r>
              <a:r>
                <a:rPr lang="fr-FR" sz="1600" noProof="0" dirty="0"/>
                <a:t> (depuis 2013)</a:t>
              </a:r>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6</a:t>
              </a:r>
            </a:p>
          </p:txBody>
        </p:sp>
      </p:grpSp>
      <p:grpSp>
        <p:nvGrpSpPr>
          <p:cNvPr id="7" name="Gruppieren 6"/>
          <p:cNvGrpSpPr/>
          <p:nvPr/>
        </p:nvGrpSpPr>
        <p:grpSpPr bwMode="auto">
          <a:xfrm>
            <a:off x="6096000" y="4430455"/>
            <a:ext cx="5641382" cy="972000"/>
            <a:chOff x="5858784" y="4419945"/>
            <a:chExt cx="5641382" cy="972000"/>
          </a:xfrm>
        </p:grpSpPr>
        <p:sp>
          <p:nvSpPr>
            <p:cNvPr id="15" name="Rechteck 14"/>
            <p:cNvSpPr/>
            <p:nvPr/>
          </p:nvSpPr>
          <p:spPr bwMode="auto">
            <a:xfrm>
              <a:off x="5858784" y="4453523"/>
              <a:ext cx="5155383"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Taux de </a:t>
              </a:r>
              <a:r>
                <a:rPr lang="fr-FR" sz="1600" b="1" noProof="0" dirty="0"/>
                <a:t>réussite des candidatures </a:t>
              </a:r>
              <a:r>
                <a:rPr lang="fr-FR" sz="1600" noProof="0" dirty="0"/>
                <a:t>de </a:t>
              </a:r>
              <a:br>
                <a:rPr lang="fr-FR" sz="1600" noProof="0" dirty="0"/>
              </a:br>
              <a:r>
                <a:rPr lang="fr-FR" sz="1600" noProof="0" dirty="0"/>
                <a:t>jeunes à une formation professionnelle </a:t>
              </a:r>
            </a:p>
            <a:p>
              <a:pPr algn="r">
                <a:lnSpc>
                  <a:spcPts val="2000"/>
                </a:lnSpc>
                <a:defRPr/>
              </a:pPr>
              <a:r>
                <a:rPr lang="fr-FR" sz="1600" noProof="0" dirty="0"/>
                <a:t>(EQI, 2023, en %)</a:t>
              </a:r>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68,9</a:t>
              </a:r>
            </a:p>
          </p:txBody>
        </p:sp>
      </p:grpSp>
      <p:grpSp>
        <p:nvGrpSpPr>
          <p:cNvPr id="6" name="Gruppieren 5"/>
          <p:cNvGrpSpPr/>
          <p:nvPr/>
        </p:nvGrpSpPr>
        <p:grpSpPr bwMode="auto">
          <a:xfrm>
            <a:off x="6867874" y="3451854"/>
            <a:ext cx="4072254" cy="972000"/>
            <a:chOff x="7427912" y="3627923"/>
            <a:chExt cx="4072254" cy="972000"/>
          </a:xfrm>
        </p:grpSpPr>
        <p:sp>
          <p:nvSpPr>
            <p:cNvPr id="17" name="Rechteck 16"/>
            <p:cNvSpPr/>
            <p:nvPr/>
          </p:nvSpPr>
          <p:spPr bwMode="auto">
            <a:xfrm>
              <a:off x="7427912" y="3647939"/>
              <a:ext cx="3583599" cy="931968"/>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Proportion </a:t>
              </a:r>
              <a:r>
                <a:rPr lang="fr-FR" sz="1600" b="1" noProof="0" dirty="0"/>
                <a:t>d’examens finaux passés avec succès</a:t>
              </a:r>
              <a:r>
                <a:rPr lang="fr-FR" sz="1600" noProof="0" dirty="0"/>
                <a:t> </a:t>
              </a:r>
            </a:p>
            <a:p>
              <a:pPr algn="r">
                <a:lnSpc>
                  <a:spcPts val="2000"/>
                </a:lnSpc>
                <a:defRPr/>
              </a:pPr>
              <a:r>
                <a:rPr lang="fr-FR" sz="1600" noProof="0" dirty="0"/>
                <a:t>(2022, en %)</a:t>
              </a:r>
              <a:r>
                <a:rPr lang="fr-FR" sz="2400" noProof="0" dirty="0">
                  <a:solidFill>
                    <a:srgbClr val="D6851B"/>
                  </a:solidFill>
                </a:rPr>
                <a:t> </a:t>
              </a: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90,9</a:t>
              </a:r>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fr-FR" sz="1600" b="1" noProof="0" dirty="0"/>
              <a:t>D’où proviennent </a:t>
            </a:r>
            <a:br>
              <a:rPr lang="fr-FR" sz="1600" b="1" noProof="0" dirty="0"/>
            </a:br>
            <a:r>
              <a:rPr lang="fr-FR" sz="1600" b="1" noProof="0" dirty="0"/>
              <a:t>ces chiffres ? </a:t>
            </a:r>
          </a:p>
          <a:p>
            <a:pPr algn="ctr">
              <a:lnSpc>
                <a:spcPts val="2000"/>
              </a:lnSpc>
              <a:spcAft>
                <a:spcPts val="400"/>
              </a:spcAft>
              <a:defRPr/>
            </a:pPr>
            <a:r>
              <a:rPr lang="fr-FR" sz="1600" b="1" noProof="0" dirty="0"/>
              <a:t>Du rapport de </a:t>
            </a:r>
            <a:r>
              <a:rPr lang="fr-FR" sz="1600" b="1" u="sng" noProof="0" dirty="0">
                <a:hlinkClick r:id="rId10" tooltip="https://www.bibb.de/datenreport/de/175452.php"/>
              </a:rPr>
              <a:t>données</a:t>
            </a:r>
            <a:r>
              <a:rPr lang="fr-FR" sz="1600" b="1" u="sng" noProof="0" dirty="0"/>
              <a:t> !</a:t>
            </a:r>
          </a:p>
        </p:txBody>
      </p:sp>
      <p:sp>
        <p:nvSpPr>
          <p:cNvPr id="39" name="Textplatzhalter 7"/>
          <p:cNvSpPr>
            <a:spLocks noGrp="1"/>
          </p:cNvSpPr>
          <p:nvPr/>
        </p:nvSpPr>
        <p:spPr bwMode="auto">
          <a:xfrm>
            <a:off x="658813" y="1213926"/>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 tirés du rapport de données sur la formation professionnelle (BIBB 2024)</a:t>
            </a:r>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fr-FR" sz="1100" noProof="0" dirty="0"/>
              <a:t>* Source : Institut fédéral pour la formation professionnelle (éd.) : Rapport de données relatif au rapport sur la formation professionnelle 2024. </a:t>
            </a:r>
            <a:br>
              <a:rPr lang="fr-FR" sz="1100" noProof="0" dirty="0"/>
            </a:br>
            <a:r>
              <a:rPr lang="fr-FR" sz="1100" noProof="0" dirty="0"/>
              <a:t>   Informations et analyses sur l’évolution de la formation professionnelle. Bonn 2024 (</a:t>
            </a:r>
            <a:r>
              <a:rPr lang="fr-FR" sz="1100" u="sng" noProof="0" dirty="0">
                <a:hlinkClick r:id="rId11" tooltip="https://www.bibb.de/datenreport/de/189191.php"/>
              </a:rPr>
              <a:t>bibb.de/</a:t>
            </a:r>
            <a:r>
              <a:rPr lang="fr-FR" sz="1100" u="sng" noProof="0" dirty="0" err="1">
                <a:hlinkClick r:id="rId11" tooltip="https://www.bibb.de/datenreport/de/189191.php"/>
              </a:rPr>
              <a:t>datenreport</a:t>
            </a:r>
            <a:r>
              <a:rPr lang="fr-FR" sz="1100" u="sng" noProof="0" dirty="0">
                <a:hlinkClick r:id="rId11" tooltip="https://www.bibb.de/datenreport/de/189191.php"/>
              </a:rPr>
              <a:t>/de/189191.php</a:t>
            </a:r>
            <a:r>
              <a:rPr lang="fr-FR" sz="1100" noProof="0" dirty="0"/>
              <a: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26" presetClass="emph" presetSubtype="0" fill="hold" nodeType="withEffect">
                                  <p:stCondLst>
                                    <p:cond delay="0"/>
                                  </p:stCondLst>
                                  <p:childTnLst>
                                    <p:animEffect transition="out" filter="fade">
                                      <p:cBhvr>
                                        <p:cTn id="9" dur="750" tmFilter="0, 0; .2, .5; .8, .5; 1, 0"/>
                                        <p:tgtEl>
                                          <p:spTgt spid="9"/>
                                        </p:tgtEl>
                                      </p:cBhvr>
                                    </p:animEffect>
                                    <p:animScale>
                                      <p:cBhvr>
                                        <p:cTn id="10" dur="375" autoRev="1" fill="hold"/>
                                        <p:tgtEl>
                                          <p:spTgt spid="9"/>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26" presetClass="emph" presetSubtype="0" fill="hold" nodeType="withEffect">
                                  <p:stCondLst>
                                    <p:cond delay="0"/>
                                  </p:stCondLst>
                                  <p:childTnLst>
                                    <p:animEffect transition="out" filter="fade">
                                      <p:cBhvr>
                                        <p:cTn id="15" dur="750" tmFilter="0, 0; .2, .5; .8, .5; 1, 0"/>
                                        <p:tgtEl>
                                          <p:spTgt spid="6"/>
                                        </p:tgtEl>
                                      </p:cBhvr>
                                    </p:animEffect>
                                    <p:animScale>
                                      <p:cBhvr>
                                        <p:cTn id="16" dur="375"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26" presetClass="emph" presetSubtype="0" fill="hold" nodeType="withEffect">
                                  <p:stCondLst>
                                    <p:cond delay="0"/>
                                  </p:stCondLst>
                                  <p:childTnLst>
                                    <p:animEffect transition="out" filter="fade">
                                      <p:cBhvr>
                                        <p:cTn id="21" dur="750" tmFilter="0, 0; .2, .5; .8, .5; 1, 0"/>
                                        <p:tgtEl>
                                          <p:spTgt spid="3"/>
                                        </p:tgtEl>
                                      </p:cBhvr>
                                    </p:animEffect>
                                    <p:animScale>
                                      <p:cBhvr>
                                        <p:cTn id="22" dur="375" autoRev="1" fill="hold"/>
                                        <p:tgtEl>
                                          <p:spTgt spid="3"/>
                                        </p:tgtEl>
                                      </p:cBhvr>
                                      <p:by x="105000" y="105000"/>
                                    </p:animScale>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26" presetClass="emph" presetSubtype="0" fill="hold" nodeType="withEffect">
                                  <p:stCondLst>
                                    <p:cond delay="0"/>
                                  </p:stCondLst>
                                  <p:childTnLst>
                                    <p:animEffect transition="out" filter="fade">
                                      <p:cBhvr>
                                        <p:cTn id="27" dur="750" tmFilter="0, 0; .2, .5; .8, .5; 1, 0"/>
                                        <p:tgtEl>
                                          <p:spTgt spid="5"/>
                                        </p:tgtEl>
                                      </p:cBhvr>
                                    </p:animEffect>
                                    <p:animScale>
                                      <p:cBhvr>
                                        <p:cTn id="28" dur="375" autoRev="1" fill="hold"/>
                                        <p:tgtEl>
                                          <p:spTgt spid="5"/>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childTnLst>
                                </p:cTn>
                              </p:par>
                              <p:par>
                                <p:cTn id="32" presetID="26" presetClass="emph" presetSubtype="0" fill="hold" nodeType="withEffect">
                                  <p:stCondLst>
                                    <p:cond delay="0"/>
                                  </p:stCondLst>
                                  <p:childTnLst>
                                    <p:animEffect transition="out" filter="fade">
                                      <p:cBhvr>
                                        <p:cTn id="33" dur="750" tmFilter="0, 0; .2, .5; .8, .5; 1, 0"/>
                                        <p:tgtEl>
                                          <p:spTgt spid="7"/>
                                        </p:tgtEl>
                                      </p:cBhvr>
                                    </p:animEffect>
                                    <p:animScale>
                                      <p:cBhvr>
                                        <p:cTn id="34" dur="375" autoRev="1" fill="hold"/>
                                        <p:tgtEl>
                                          <p:spTgt spid="7"/>
                                        </p:tgtEl>
                                      </p:cBhvr>
                                      <p:by x="105000" y="105000"/>
                                    </p:animScale>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26" presetClass="emph" presetSubtype="0" fill="hold" nodeType="withEffect">
                                  <p:stCondLst>
                                    <p:cond delay="0"/>
                                  </p:stCondLst>
                                  <p:childTnLst>
                                    <p:animEffect transition="out" filter="fade">
                                      <p:cBhvr>
                                        <p:cTn id="39" dur="750" tmFilter="0, 0; .2, .5; .8, .5; 1, 0"/>
                                        <p:tgtEl>
                                          <p:spTgt spid="8"/>
                                        </p:tgtEl>
                                      </p:cBhvr>
                                    </p:animEffect>
                                    <p:animScale>
                                      <p:cBhvr>
                                        <p:cTn id="40" dur="375" autoRev="1" fill="hold"/>
                                        <p:tgtEl>
                                          <p:spTgt spid="8"/>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par>
                                <p:cTn id="44" presetID="26" presetClass="emph" presetSubtype="0" fill="hold" nodeType="withEffect">
                                  <p:stCondLst>
                                    <p:cond delay="0"/>
                                  </p:stCondLst>
                                  <p:childTnLst>
                                    <p:animEffect transition="out" filter="fade">
                                      <p:cBhvr>
                                        <p:cTn id="45" dur="750" tmFilter="0, 0; .2, .5; .8, .5; 1, 0"/>
                                        <p:tgtEl>
                                          <p:spTgt spid="4"/>
                                        </p:tgtEl>
                                      </p:cBhvr>
                                    </p:animEffect>
                                    <p:animScale>
                                      <p:cBhvr>
                                        <p:cTn id="46" dur="375" autoRev="1" fill="hold"/>
                                        <p:tgtEl>
                                          <p:spTgt spid="4"/>
                                        </p:tgtEl>
                                      </p:cBhvr>
                                      <p:by x="105000" y="105000"/>
                                    </p:animScale>
                                  </p:childTnLst>
                                </p:cTn>
                              </p:par>
                            </p:childTnLst>
                          </p:cTn>
                        </p:par>
                        <p:par>
                          <p:cTn id="47" fill="hold">
                            <p:stCondLst>
                              <p:cond delay="750"/>
                            </p:stCondLst>
                            <p:childTnLst>
                              <p:par>
                                <p:cTn id="48" presetID="10" presetClass="entr" presetSubtype="0" fill="hold" grpId="0" nodeType="afterEffect">
                                  <p:stCondLst>
                                    <p:cond delay="1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indépendant de considérations politiques</a:t>
            </a:r>
          </a:p>
          <a:p>
            <a:pPr marL="285750" indent="-285750" defTabSz="914400">
              <a:lnSpc>
                <a:spcPts val="2200"/>
              </a:lnSpc>
              <a:spcBef>
                <a:spcPts val="0"/>
              </a:spcBef>
              <a:spcAft>
                <a:spcPts val="200"/>
              </a:spcAft>
              <a:buClr>
                <a:srgbClr val="D6851B"/>
              </a:buClr>
              <a:buSzPct val="65000"/>
              <a:buFont typeface="Wingdings 3"/>
              <a:buChar char=""/>
              <a:defRPr/>
            </a:pPr>
            <a:r>
              <a:rPr lang="fr-FR" sz="1800" b="1" noProof="0" dirty="0">
                <a:solidFill>
                  <a:schemeClr val="tx1"/>
                </a:solidFill>
                <a:latin typeface="Calibri"/>
              </a:rPr>
              <a:t>la responsabilité en revient au BIBB</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deux rapports</a:t>
            </a:r>
          </a:p>
        </p:txBody>
      </p:sp>
      <p:sp>
        <p:nvSpPr>
          <p:cNvPr id="7" name="Textplatzhalter 7"/>
          <p:cNvSpPr>
            <a:spLocks noGrp="1"/>
          </p:cNvSpPr>
          <p:nvPr/>
        </p:nvSpPr>
        <p:spPr bwMode="auto">
          <a:xfrm>
            <a:off x="651828" y="1070377"/>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Division du rapport sur la formation professionnelle en un volet politique et un volet non politique</a:t>
            </a: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Volet non politique</a:t>
            </a:r>
          </a:p>
        </p:txBody>
      </p:sp>
      <p:sp>
        <p:nvSpPr>
          <p:cNvPr id="24" name="Rechteck 23"/>
          <p:cNvSpPr/>
          <p:nvPr/>
        </p:nvSpPr>
        <p:spPr bwMode="auto">
          <a:xfrm>
            <a:off x="651828" y="1475604"/>
            <a:ext cx="10394123"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fr-FR" noProof="0" dirty="0">
                <a:solidFill>
                  <a:schemeClr val="tx1"/>
                </a:solidFill>
              </a:rPr>
              <a:t>2009 : Recommandation du Comité principal du BIBB pour la </a:t>
            </a:r>
            <a:r>
              <a:rPr lang="fr-FR" b="1" noProof="0" dirty="0">
                <a:solidFill>
                  <a:schemeClr val="tx1"/>
                </a:solidFill>
              </a:rPr>
              <a:t>restructuration du rapport sur la formation professionnelle </a:t>
            </a:r>
            <a:r>
              <a:rPr lang="fr-FR" noProof="0" dirty="0">
                <a:solidFill>
                  <a:schemeClr val="tx1"/>
                </a:solidFill>
              </a:rPr>
              <a:t>et pour sa division en deux volets :</a:t>
            </a:r>
          </a:p>
        </p:txBody>
      </p:sp>
      <p:sp>
        <p:nvSpPr>
          <p:cNvPr id="19" name="Abgerundetes Rechteck 10"/>
          <p:cNvSpPr/>
          <p:nvPr/>
        </p:nvSpPr>
        <p:spPr bwMode="auto">
          <a:xfrm>
            <a:off x="6582727" y="4689475"/>
            <a:ext cx="5122863"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Rapport sur la </a:t>
            </a:r>
            <a:br>
              <a:rPr lang="fr-FR" i="0" u="none" strike="noStrike" cap="none" noProof="0" dirty="0">
                <a:ln>
                  <a:noFill/>
                </a:ln>
                <a:latin typeface="Calibri"/>
                <a:ea typeface="Arial"/>
                <a:cs typeface="Arial"/>
              </a:rPr>
            </a:br>
            <a:r>
              <a:rPr lang="fr-FR" i="0" u="none" strike="noStrike" cap="none" noProof="0" dirty="0">
                <a:ln>
                  <a:noFill/>
                </a:ln>
                <a:latin typeface="Calibri"/>
                <a:ea typeface="Arial"/>
                <a:cs typeface="Arial"/>
              </a:rPr>
              <a:t>formation professionnelle</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Volet politique</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fait l’objet d’une consultation et est adopté par le gouvernement fédéral</a:t>
            </a:r>
          </a:p>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c’est le BMBF qui est compétent</a:t>
            </a:r>
          </a:p>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le BIBB participe à la préparation du projet</a:t>
            </a: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75819" y="4666517"/>
            <a:ext cx="2444672" cy="1116000"/>
            <a:chOff x="4764088" y="4689804"/>
            <a:chExt cx="1943434" cy="1116000"/>
          </a:xfrm>
        </p:grpSpPr>
        <p:sp>
          <p:nvSpPr>
            <p:cNvPr id="14" name="Pfeil: Fünfeck 13"/>
            <p:cNvSpPr/>
            <p:nvPr/>
          </p:nvSpPr>
          <p:spPr bwMode="auto">
            <a:xfrm>
              <a:off x="4793863" y="4689804"/>
              <a:ext cx="1821471"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fr-FR" noProof="0" dirty="0"/>
            </a:p>
          </p:txBody>
        </p:sp>
        <p:sp>
          <p:nvSpPr>
            <p:cNvPr id="17" name="Abgerundetes Rechteck 19"/>
            <p:cNvSpPr/>
            <p:nvPr/>
          </p:nvSpPr>
          <p:spPr bwMode="auto">
            <a:xfrm>
              <a:off x="4764088" y="4791638"/>
              <a:ext cx="1943434" cy="8644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fr-FR" sz="1500" noProof="0" dirty="0">
                  <a:solidFill>
                    <a:schemeClr val="tx1"/>
                  </a:solidFill>
                </a:rPr>
                <a:t>Le rapport de données constitue la base empirique du rapport sur la formation professionnelle.</a:t>
              </a:r>
            </a:p>
          </p:txBody>
        </p:sp>
      </p:grpSp>
      <p:sp>
        <p:nvSpPr>
          <p:cNvPr id="25" name="Abgerundetes Rechteck 11"/>
          <p:cNvSpPr/>
          <p:nvPr/>
        </p:nvSpPr>
        <p:spPr bwMode="auto">
          <a:xfrm>
            <a:off x="665272" y="4701367"/>
            <a:ext cx="4248000" cy="1063688"/>
          </a:xfrm>
          <a:prstGeom prst="rect">
            <a:avLst/>
          </a:prstGeom>
          <a:solidFill>
            <a:srgbClr val="EAC28D"/>
          </a:solidFill>
          <a:ln w="19050">
            <a:noFill/>
          </a:ln>
          <a:effectLst/>
        </p:spPr>
        <p:txBody>
          <a:bodyPr vert="horz" wrap="square" lIns="1980000" tIns="72000" rIns="108000" bIns="108000" numCol="1" rtlCol="0" anchor="ctr" anchorCtr="0" compatLnSpc="1">
            <a:prstTxWarp prst="textNoShape">
              <a:avLst/>
            </a:prstTxWarp>
            <a:noAutofit/>
          </a:bodyPr>
          <a:lstStyle/>
          <a:p>
            <a:pPr marR="0" lvl="0" defTabSz="179388">
              <a:lnSpc>
                <a:spcPts val="2200"/>
              </a:lnSpc>
              <a:spcBef>
                <a:spcPts val="0"/>
              </a:spcBef>
              <a:spcAft>
                <a:spcPts val="0"/>
              </a:spcAft>
              <a:buClrTx/>
              <a:buSzTx/>
              <a:buFontTx/>
              <a:buNone/>
              <a:defRPr/>
            </a:pPr>
            <a:endParaRPr lang="fr-FR" i="0" u="none" strike="noStrike" cap="none" noProof="0" dirty="0">
              <a:ln>
                <a:noFill/>
              </a:ln>
              <a:latin typeface="Calibri"/>
              <a:ea typeface="Arial"/>
              <a:cs typeface="Arial"/>
            </a:endParaRP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sp>
        <p:nvSpPr>
          <p:cNvPr id="4" name="Textfeld 3">
            <a:extLst>
              <a:ext uri="{FF2B5EF4-FFF2-40B4-BE49-F238E27FC236}">
                <a16:creationId xmlns:a16="http://schemas.microsoft.com/office/drawing/2014/main" id="{BD4A7041-B45C-4F27-A4E4-9F890C86E9BE}"/>
              </a:ext>
            </a:extLst>
          </p:cNvPr>
          <p:cNvSpPr txBox="1"/>
          <p:nvPr/>
        </p:nvSpPr>
        <p:spPr>
          <a:xfrm>
            <a:off x="2352257" y="4724400"/>
            <a:ext cx="2628000" cy="1200329"/>
          </a:xfrm>
          <a:prstGeom prst="rect">
            <a:avLst/>
          </a:prstGeom>
          <a:noFill/>
        </p:spPr>
        <p:txBody>
          <a:bodyPr wrap="square" rtlCol="0">
            <a:spAutoFit/>
          </a:bodyPr>
          <a:lstStyle/>
          <a:p>
            <a:r>
              <a:rPr lang="fr-FR" dirty="0"/>
              <a:t>Rapport de données relatif au rapport sur la formation professionnelle</a:t>
            </a:r>
          </a:p>
          <a:p>
            <a:endParaRPr lang="de-DE"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27">
                                            <p:bg/>
                                          </p:spTgt>
                                        </p:tgtEl>
                                        <p:attrNameLst>
                                          <p:attrName>style.visibility</p:attrName>
                                        </p:attrNameLst>
                                      </p:cBhvr>
                                      <p:to>
                                        <p:strVal val="visible"/>
                                      </p:to>
                                    </p:set>
                                    <p:animEffect transition="in" filter="fade">
                                      <p:cBhvr>
                                        <p:cTn id="19" dur="1000"/>
                                        <p:tgtEl>
                                          <p:spTgt spid="2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1000"/>
                                        <p:tgtEl>
                                          <p:spTgt spid="2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1000"/>
                                        <p:tgtEl>
                                          <p:spTgt spid="27">
                                            <p:txEl>
                                              <p:pRg st="1" end="1"/>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childTnLst>
                          </p:cTn>
                        </p:par>
                        <p:par>
                          <p:cTn id="29" fill="hold">
                            <p:stCondLst>
                              <p:cond delay="375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22">
                                            <p:bg/>
                                          </p:spTgt>
                                        </p:tgtEl>
                                        <p:attrNameLst>
                                          <p:attrName>style.visibility</p:attrName>
                                        </p:attrNameLst>
                                      </p:cBhvr>
                                      <p:to>
                                        <p:strVal val="visible"/>
                                      </p:to>
                                    </p:set>
                                    <p:animEffect transition="in" filter="fade">
                                      <p:cBhvr>
                                        <p:cTn id="36" dur="1000"/>
                                        <p:tgtEl>
                                          <p:spTgt spid="22">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fade">
                                      <p:cBhvr>
                                        <p:cTn id="42" dur="1000"/>
                                        <p:tgtEl>
                                          <p:spTgt spid="22">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1000"/>
                                        <p:tgtEl>
                                          <p:spTgt spid="22">
                                            <p:txEl>
                                              <p:pRg st="2" end="2"/>
                                            </p:txEl>
                                          </p:spTgt>
                                        </p:tgtEl>
                                      </p:cBhvr>
                                    </p:animEffect>
                                  </p:childTnLst>
                                </p:cTn>
                              </p:par>
                              <p:par>
                                <p:cTn id="46" presetID="10" presetClass="entr" presetSubtype="0" fill="hold" nodeType="withEffect">
                                  <p:stCondLst>
                                    <p:cond delay="75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750"/>
                                        <p:tgtEl>
                                          <p:spTgt spid="23"/>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750"/>
                                        <p:tgtEl>
                                          <p:spTgt spid="19"/>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750"/>
                                        <p:tgtEl>
                                          <p:spTgt spid="25"/>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childTnLst>
                                </p:cTn>
                              </p:par>
                              <p:par>
                                <p:cTn id="59" presetID="42" presetClass="path" presetSubtype="0" accel="50000" decel="50000" fill="hold" nodeType="withEffect">
                                  <p:stCondLst>
                                    <p:cond delay="0"/>
                                  </p:stCondLst>
                                  <p:childTnLst>
                                    <p:animMotion origin="layout" path="M 2.5E-6 1.85185E-6 L -0.05886 -0.00023 " pathEditMode="relative" rAng="0" ptsTypes="AA">
                                      <p:cBhvr>
                                        <p:cTn id="60" dur="1000" spd="-100000" fill="hold"/>
                                        <p:tgtEl>
                                          <p:spTgt spid="3"/>
                                        </p:tgtEl>
                                        <p:attrNameLst>
                                          <p:attrName>ppt_x</p:attrName>
                                          <p:attrName>ppt_y</p:attrName>
                                        </p:attrNameLst>
                                      </p:cBhvr>
                                      <p:rCtr x="-294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bldP spid="7" grpId="0"/>
      <p:bldP spid="18" grpId="0" animBg="1"/>
      <p:bldP spid="24" grpId="0" animBg="1"/>
      <p:bldP spid="19" grpId="0" animBg="1"/>
      <p:bldP spid="20" grpId="0" animBg="1"/>
      <p:bldP spid="22" grpId="0" build="p"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4135748"/>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fr-FR" noProof="0" dirty="0"/>
              <a:t>Le rapport de données relatif au rapport sur la formation professionnelle…</a:t>
            </a:r>
            <a:br>
              <a:rPr lang="fr-FR" noProof="0" dirty="0"/>
            </a:br>
            <a:r>
              <a:rPr lang="fr-FR" noProof="0" dirty="0"/>
              <a:t>… est une </a:t>
            </a:r>
            <a:r>
              <a:rPr lang="fr-FR" b="1" noProof="0" dirty="0"/>
              <a:t>somme de données centrale</a:t>
            </a:r>
            <a:r>
              <a:rPr lang="fr-FR" noProof="0" dirty="0"/>
              <a:t>,</a:t>
            </a:r>
            <a:br>
              <a:rPr lang="fr-FR" noProof="0" dirty="0"/>
            </a:br>
            <a:r>
              <a:rPr lang="fr-FR" noProof="0" dirty="0"/>
              <a:t>… s’appuie sur des données empiriques et sur la recherche sociale,</a:t>
            </a:r>
            <a:br>
              <a:rPr lang="fr-FR" noProof="0" dirty="0"/>
            </a:br>
            <a:r>
              <a:rPr lang="fr-FR" noProof="0" dirty="0"/>
              <a:t>… se base sur un </a:t>
            </a:r>
            <a:r>
              <a:rPr lang="fr-FR" b="1" noProof="0" dirty="0"/>
              <a:t>système d’indicateurs scientifiquement valables</a:t>
            </a:r>
            <a:r>
              <a:rPr lang="fr-FR" noProof="0" dirty="0"/>
              <a:t>, </a:t>
            </a:r>
            <a:br>
              <a:rPr lang="fr-FR" noProof="0" dirty="0"/>
            </a:br>
            <a:r>
              <a:rPr lang="fr-FR" noProof="0" dirty="0"/>
              <a:t>… est complété par des </a:t>
            </a:r>
            <a:r>
              <a:rPr lang="fr-FR" b="1" noProof="0" dirty="0"/>
              <a:t>résultats de recherche</a:t>
            </a:r>
            <a:r>
              <a:rPr lang="fr-FR" noProof="0" dirty="0"/>
              <a:t>, et</a:t>
            </a:r>
            <a:br>
              <a:rPr lang="fr-FR" noProof="0" dirty="0"/>
            </a:br>
            <a:r>
              <a:rPr lang="fr-FR" noProof="0" dirty="0"/>
              <a:t>… fournit des </a:t>
            </a:r>
            <a:r>
              <a:rPr lang="fr-FR" b="1" noProof="0" dirty="0"/>
              <a:t>indicateurs essentiels pour la formation professionnelle initiale</a:t>
            </a:r>
            <a:br>
              <a:rPr lang="fr-FR" b="1" noProof="0" dirty="0"/>
            </a:br>
            <a:r>
              <a:rPr lang="fr-FR" b="1" noProof="0" dirty="0"/>
              <a:t>  </a:t>
            </a:r>
            <a:r>
              <a:rPr lang="fr-FR" b="1" dirty="0"/>
              <a:t>  </a:t>
            </a:r>
            <a:r>
              <a:rPr lang="fr-FR" b="1" noProof="0" dirty="0"/>
              <a:t>et continue</a:t>
            </a:r>
            <a:r>
              <a:rPr lang="fr-FR" noProof="0" dirty="0"/>
              <a:t>. </a:t>
            </a:r>
          </a:p>
          <a:p>
            <a:pPr marL="285750" indent="-285750">
              <a:lnSpc>
                <a:spcPts val="2500"/>
              </a:lnSpc>
              <a:spcBef>
                <a:spcPts val="600"/>
              </a:spcBef>
              <a:spcAft>
                <a:spcPts val="600"/>
              </a:spcAft>
              <a:buClr>
                <a:srgbClr val="D6851B"/>
              </a:buClr>
              <a:buSzPct val="65000"/>
              <a:buFont typeface="Wingdings 3"/>
              <a:buChar char=""/>
              <a:defRPr/>
            </a:pPr>
            <a:r>
              <a:rPr lang="fr-FR" noProof="0" dirty="0"/>
              <a:t>Les indicateurs illustrent l’</a:t>
            </a:r>
            <a:r>
              <a:rPr lang="fr-FR" b="1" noProof="0" dirty="0"/>
              <a:t>évolution</a:t>
            </a:r>
            <a:r>
              <a:rPr lang="fr-FR" noProof="0" dirty="0"/>
              <a:t> au fil du temps (</a:t>
            </a:r>
            <a:r>
              <a:rPr lang="fr-FR" b="1" noProof="0" dirty="0"/>
              <a:t>observation à long terme, « séries longues »</a:t>
            </a:r>
            <a:r>
              <a:rPr lang="fr-FR" noProof="0" dirty="0"/>
              <a:t>) et reflètent les </a:t>
            </a:r>
            <a:r>
              <a:rPr lang="fr-FR" b="1" noProof="0" dirty="0"/>
              <a:t>différences régionales</a:t>
            </a:r>
            <a:r>
              <a:rPr lang="fr-FR" noProof="0" dirty="0"/>
              <a:t> (indicateurs pour le marché régional de la formation professionnelle) </a:t>
            </a:r>
          </a:p>
          <a:p>
            <a:pPr marL="285750" indent="-285750">
              <a:lnSpc>
                <a:spcPts val="2500"/>
              </a:lnSpc>
              <a:spcBef>
                <a:spcPts val="600"/>
              </a:spcBef>
              <a:spcAft>
                <a:spcPts val="600"/>
              </a:spcAft>
              <a:buClr>
                <a:srgbClr val="D6851B"/>
              </a:buClr>
              <a:buSzPct val="65000"/>
              <a:buFont typeface="Wingdings 3"/>
              <a:buChar char=""/>
              <a:defRPr/>
            </a:pPr>
            <a:r>
              <a:rPr lang="fr-FR" noProof="0" dirty="0"/>
              <a:t>Le choix des indicateurs s’appuie sur la </a:t>
            </a:r>
            <a:r>
              <a:rPr lang="fr-FR" b="1" noProof="0" dirty="0"/>
              <a:t>disponibilité des données </a:t>
            </a:r>
            <a:r>
              <a:rPr lang="fr-FR" noProof="0" dirty="0"/>
              <a:t>et sur des questions centrales relevant de la politique relative à la formation</a:t>
            </a:r>
          </a:p>
        </p:txBody>
      </p:sp>
      <p:sp>
        <p:nvSpPr>
          <p:cNvPr id="10" name="Textplatzhalter 7"/>
          <p:cNvSpPr>
            <a:spLocks noGrp="1"/>
          </p:cNvSpPr>
          <p:nvPr/>
        </p:nvSpPr>
        <p:spPr bwMode="auto">
          <a:xfrm>
            <a:off x="658812" y="1035527"/>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Caractéristiques du rapport de données sur la formation professionnelle</a:t>
            </a: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deux rapports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853934" y="3145064"/>
            <a:ext cx="775222" cy="1488427"/>
          </a:xfrm>
          <a:prstGeom prst="rect">
            <a:avLst/>
          </a:prstGeom>
        </p:spPr>
      </p:pic>
      <p:sp>
        <p:nvSpPr>
          <p:cNvPr id="7" name="Textplatzhalter 3"/>
          <p:cNvSpPr txBox="1"/>
          <p:nvPr/>
        </p:nvSpPr>
        <p:spPr bwMode="auto">
          <a:xfrm>
            <a:off x="658813" y="2042771"/>
            <a:ext cx="5437187" cy="663694"/>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noProof="0" dirty="0">
                <a:solidFill>
                  <a:schemeClr val="bg1">
                    <a:lumMod val="50000"/>
                  </a:schemeClr>
                </a:solidFill>
              </a:rPr>
              <a:t> § 84 Objectifs de la recherche en formation professionnelle</a:t>
            </a:r>
          </a:p>
        </p:txBody>
      </p:sp>
      <p:sp>
        <p:nvSpPr>
          <p:cNvPr id="8" name="Textplatzhalter 3"/>
          <p:cNvSpPr txBox="1"/>
          <p:nvPr/>
        </p:nvSpPr>
        <p:spPr bwMode="auto">
          <a:xfrm>
            <a:off x="658813" y="2848770"/>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noProof="0" dirty="0">
                <a:solidFill>
                  <a:schemeClr val="bg1">
                    <a:lumMod val="50000"/>
                  </a:schemeClr>
                </a:solidFill>
              </a:rPr>
              <a:t>§ 85 Objectifs de la planification de la formation professionnelle</a:t>
            </a:r>
          </a:p>
        </p:txBody>
      </p:sp>
      <p:sp>
        <p:nvSpPr>
          <p:cNvPr id="10" name="Textplatzhalter 3"/>
          <p:cNvSpPr txBox="1"/>
          <p:nvPr/>
        </p:nvSpPr>
        <p:spPr bwMode="auto">
          <a:xfrm>
            <a:off x="658813" y="3654769"/>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3" name="Textplatzhalter 3"/>
          <p:cNvSpPr txBox="1"/>
          <p:nvPr/>
        </p:nvSpPr>
        <p:spPr bwMode="auto">
          <a:xfrm>
            <a:off x="658813" y="4178639"/>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87 Objectif et production des statistiques sur la formation professionnelle</a:t>
            </a:r>
          </a:p>
        </p:txBody>
      </p:sp>
      <p:sp>
        <p:nvSpPr>
          <p:cNvPr id="14" name="Textplatzhalter 3"/>
          <p:cNvSpPr txBox="1"/>
          <p:nvPr/>
        </p:nvSpPr>
        <p:spPr bwMode="auto">
          <a:xfrm>
            <a:off x="658813" y="4984636"/>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fr-FR" sz="2000" noProof="0" dirty="0"/>
              <a:t>Recherche en formation professionnelle, planification et statistiques</a:t>
            </a:r>
          </a:p>
        </p:txBody>
      </p:sp>
      <p:pic>
        <p:nvPicPr>
          <p:cNvPr id="18" name="Grafik 17">
            <a:extLst>
              <a:ext uri="{FF2B5EF4-FFF2-40B4-BE49-F238E27FC236}">
                <a16:creationId xmlns:a16="http://schemas.microsoft.com/office/drawing/2014/main" id="{997036A5-E3FD-4C5E-B3EB-1877EF5C0433}"/>
              </a:ext>
            </a:extLst>
          </p:cNvPr>
          <p:cNvPicPr>
            <a:picLocks noChangeAspect="1"/>
          </p:cNvPicPr>
          <p:nvPr/>
        </p:nvPicPr>
        <p:blipFill>
          <a:blip r:embed="rId5">
            <a:extLst>
              <a:ext uri="{96DAC541-7B7A-43D3-8B79-37D633B846F1}">
                <asvg:svgBlip xmlns:asvg="http://schemas.microsoft.com/office/drawing/2016/SVG/main" r:embed="rId4"/>
              </a:ext>
            </a:extLst>
          </a:blip>
          <a:stretch/>
        </p:blipFill>
        <p:spPr bwMode="auto">
          <a:xfrm>
            <a:off x="6075706" y="1949315"/>
            <a:ext cx="1115122" cy="2141035"/>
          </a:xfrm>
          <a:prstGeom prst="rect">
            <a:avLst/>
          </a:prstGeom>
        </p:spPr>
      </p:pic>
      <p:pic>
        <p:nvPicPr>
          <p:cNvPr id="20" name="Grafik 19">
            <a:extLst>
              <a:ext uri="{FF2B5EF4-FFF2-40B4-BE49-F238E27FC236}">
                <a16:creationId xmlns:a16="http://schemas.microsoft.com/office/drawing/2014/main" id="{30E677F3-884B-4400-9444-1543056F1554}"/>
              </a:ext>
            </a:extLst>
          </p:cNvPr>
          <p:cNvPicPr>
            <a:picLocks noChangeAspect="1"/>
          </p:cNvPicPr>
          <p:nvPr/>
        </p:nvPicPr>
        <p:blipFill>
          <a:blip r:embed="rId5">
            <a:extLst>
              <a:ext uri="{96DAC541-7B7A-43D3-8B79-37D633B846F1}">
                <asvg:svgBlip xmlns:asvg="http://schemas.microsoft.com/office/drawing/2016/SVG/main" r:embed="rId4"/>
              </a:ext>
            </a:extLst>
          </a:blip>
          <a:stretch/>
        </p:blipFill>
        <p:spPr bwMode="auto">
          <a:xfrm>
            <a:off x="5656951" y="3537020"/>
            <a:ext cx="975273" cy="1872525"/>
          </a:xfrm>
          <a:prstGeom prst="rect">
            <a:avLst/>
          </a:prstGeom>
        </p:spPr>
      </p:pic>
      <p:sp>
        <p:nvSpPr>
          <p:cNvPr id="15" name="Textplatzhalter 7">
            <a:extLst>
              <a:ext uri="{FF2B5EF4-FFF2-40B4-BE49-F238E27FC236}">
                <a16:creationId xmlns:a16="http://schemas.microsoft.com/office/drawing/2014/main" id="{83753567-CD4B-4F76-B7BB-C359071288BC}"/>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250"/>
                                        <p:tgtEl>
                                          <p:spTgt spid="19"/>
                                        </p:tgtEl>
                                      </p:cBhvr>
                                    </p:animEffect>
                                  </p:childTnLst>
                                </p:cTn>
                              </p:par>
                            </p:childTnLst>
                          </p:cTn>
                        </p:par>
                        <p:par>
                          <p:cTn id="11" fill="hold">
                            <p:stCondLst>
                              <p:cond delay="1250"/>
                            </p:stCondLst>
                            <p:childTnLst>
                              <p:par>
                                <p:cTn id="12" presetID="10" presetClass="entr" presetSubtype="0" fill="hold" grpId="0" nodeType="afterEffect">
                                  <p:stCondLst>
                                    <p:cond delay="1000"/>
                                  </p:stCondLst>
                                  <p:childTnLst>
                                    <p:set>
                                      <p:cBhvr>
                                        <p:cTn id="13" dur="1" fill="hold">
                                          <p:stCondLst>
                                            <p:cond delay="0"/>
                                          </p:stCondLst>
                                        </p:cTn>
                                        <p:tgtEl>
                                          <p:spTgt spid="7">
                                            <p:bg/>
                                          </p:spTgt>
                                        </p:tgtEl>
                                        <p:attrNameLst>
                                          <p:attrName>style.visibility</p:attrName>
                                        </p:attrNameLst>
                                      </p:cBhvr>
                                      <p:to>
                                        <p:strVal val="visible"/>
                                      </p:to>
                                    </p:set>
                                    <p:animEffect transition="in" filter="fade">
                                      <p:cBhvr>
                                        <p:cTn id="14" dur="500"/>
                                        <p:tgtEl>
                                          <p:spTgt spid="7">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750"/>
                            </p:stCondLst>
                            <p:childTnLst>
                              <p:par>
                                <p:cTn id="19" presetID="10" presetClass="entr" presetSubtype="0" fill="hold" grpId="0" nodeType="after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5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3250"/>
                            </p:stCondLst>
                            <p:childTnLst>
                              <p:par>
                                <p:cTn id="26" presetID="10" presetClass="entr" presetSubtype="0" fill="hold" grpId="0" nodeType="after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fade">
                                      <p:cBhvr>
                                        <p:cTn id="28" dur="500"/>
                                        <p:tgtEl>
                                          <p:spTgt spid="1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13">
                                            <p:bg/>
                                          </p:spTgt>
                                        </p:tgtEl>
                                        <p:attrNameLst>
                                          <p:attrName>style.visibility</p:attrName>
                                        </p:attrNameLst>
                                      </p:cBhvr>
                                      <p:to>
                                        <p:strVal val="visible"/>
                                      </p:to>
                                    </p:set>
                                    <p:animEffect transition="in" filter="fade">
                                      <p:cBhvr>
                                        <p:cTn id="35" dur="500"/>
                                        <p:tgtEl>
                                          <p:spTgt spid="13">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par>
                          <p:cTn id="39" fill="hold">
                            <p:stCondLst>
                              <p:cond delay="4250"/>
                            </p:stCondLst>
                            <p:childTnLst>
                              <p:par>
                                <p:cTn id="40" presetID="10" presetClass="entr" presetSubtype="0" fill="hold" grpId="0" nodeType="afterEffect">
                                  <p:stCondLst>
                                    <p:cond delay="0"/>
                                  </p:stCondLst>
                                  <p:childTnLst>
                                    <p:set>
                                      <p:cBhvr>
                                        <p:cTn id="41" dur="1" fill="hold">
                                          <p:stCondLst>
                                            <p:cond delay="0"/>
                                          </p:stCondLst>
                                        </p:cTn>
                                        <p:tgtEl>
                                          <p:spTgt spid="14">
                                            <p:bg/>
                                          </p:spTgt>
                                        </p:tgtEl>
                                        <p:attrNameLst>
                                          <p:attrName>style.visibility</p:attrName>
                                        </p:attrNameLst>
                                      </p:cBhvr>
                                      <p:to>
                                        <p:strVal val="visible"/>
                                      </p:to>
                                    </p:set>
                                    <p:animEffect transition="in" filter="fade">
                                      <p:cBhvr>
                                        <p:cTn id="42" dur="500"/>
                                        <p:tgtEl>
                                          <p:spTgt spid="14">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fade">
                                      <p:cBhvr>
                                        <p:cTn id="45" dur="500"/>
                                        <p:tgtEl>
                                          <p:spTgt spid="14">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25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10" grpId="0" uiExpand="1" build="p" animBg="1"/>
      <p:bldP spid="13" grpId="0" uiExpand="1" build="p" animBg="1"/>
      <p:bldP spid="14" grpId="0" uiExpand="1" build="p" animBg="1"/>
      <p:bldP spid="5" grpId="0" uiExpand="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8" name="Textfeld 17"/>
          <p:cNvSpPr txBox="1"/>
          <p:nvPr/>
        </p:nvSpPr>
        <p:spPr bwMode="auto">
          <a:xfrm>
            <a:off x="838200" y="2008075"/>
            <a:ext cx="8820612"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fr-FR" noProof="0" dirty="0"/>
              <a:t>Le ministère fédéral de l’Éducation et de la Recherche a pour mission d’observer en permanence les évolutions dans le domaine de la formation professionnelle et de présenter au gouvernement fédéral un rapport à ce sujet, avant le 15 mai de chaque année (rapport sur la formation professionnelle). </a:t>
            </a:r>
          </a:p>
          <a:p>
            <a:pPr marL="450000">
              <a:lnSpc>
                <a:spcPts val="2600"/>
              </a:lnSpc>
              <a:spcBef>
                <a:spcPts val="600"/>
              </a:spcBef>
              <a:spcAft>
                <a:spcPts val="600"/>
              </a:spcAft>
              <a:buClr>
                <a:srgbClr val="D6851B"/>
              </a:buClr>
              <a:buSzPct val="100000"/>
              <a:defRPr/>
            </a:pPr>
            <a:r>
              <a:rPr lang="fr-FR" noProof="0" dirty="0"/>
              <a:t>Le rapport doit présenter un état des lieux de la formation professionnelle ainsi que les évolutions prévisibles. </a:t>
            </a:r>
          </a:p>
          <a:p>
            <a:pPr marL="450000">
              <a:lnSpc>
                <a:spcPts val="2600"/>
              </a:lnSpc>
              <a:spcBef>
                <a:spcPts val="600"/>
              </a:spcBef>
              <a:spcAft>
                <a:spcPts val="600"/>
              </a:spcAft>
              <a:buClr>
                <a:srgbClr val="D6851B"/>
              </a:buClr>
              <a:buSzPct val="100000"/>
              <a:defRPr/>
            </a:pPr>
            <a:r>
              <a:rPr lang="fr-FR" noProof="0" dirty="0"/>
              <a:t>S’il existe un risque que l’offre de places de formation ne puisse pas être garantie de façon équilibrée, tant au niveau régional que d’un point de vue sectoriel, le rapport doit formuler des propositions pour y remédier. </a:t>
            </a:r>
          </a:p>
        </p:txBody>
      </p:sp>
      <p:pic>
        <p:nvPicPr>
          <p:cNvPr id="9" name="Grafik 8">
            <a:extLst>
              <a:ext uri="{FF2B5EF4-FFF2-40B4-BE49-F238E27FC236}">
                <a16:creationId xmlns:a16="http://schemas.microsoft.com/office/drawing/2014/main" id="{E683750B-D2C5-4789-8B1B-77AE8D27AE4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66CC0AFE-35D3-478E-88E9-C53EC322A25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746E82C6-8CFB-4EEB-B8A6-5653094FCB5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
        <p:nvSpPr>
          <p:cNvPr id="13" name="Textplatzhalter 7">
            <a:extLst>
              <a:ext uri="{FF2B5EF4-FFF2-40B4-BE49-F238E27FC236}">
                <a16:creationId xmlns:a16="http://schemas.microsoft.com/office/drawing/2014/main" id="{438C6C2E-E2BC-4471-AF94-7DE3AFB24D2A}"/>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2" name="Titel 1">
            <a:extLst>
              <a:ext uri="{FF2B5EF4-FFF2-40B4-BE49-F238E27FC236}">
                <a16:creationId xmlns:a16="http://schemas.microsoft.com/office/drawing/2014/main" id="{85241431-48C3-440B-AAD7-3281A5425765}"/>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4583</Words>
  <Application>Microsoft Office PowerPoint</Application>
  <PresentationFormat>Breitbild</PresentationFormat>
  <Paragraphs>385</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Contenu</vt:lpstr>
      <vt:lpstr>1. Les objectifs de l’établissement de rapports et de la gestion des données dans la formation professionnelle</vt:lpstr>
      <vt:lpstr>1. Les objectifs de l’établissement de rapports et de la gestion des données dans la formation professionnelle</vt:lpstr>
      <vt:lpstr>1. Les objectifs de l’établissement de rapports et de la gestion des données dans la formation professionnelle</vt:lpstr>
      <vt:lpstr>2. Les rapports sur la formation professionnelle en Allemagne :  deux rapports</vt:lpstr>
      <vt:lpstr>2. Les rapports sur la formation professionnelle en Allemagne :  deux rapports</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indicateurs</vt:lpstr>
      <vt:lpstr>2. Les rapports sur la formation professionnelle en Allemagne : indicateurs</vt:lpstr>
      <vt:lpstr>2. Les rapports sur la formation professionnelle en Allemagne :  indicateurs</vt:lpstr>
      <vt:lpstr>2. Les rapports sur la formation professionnelle en Allemagne :     assurer la qualité</vt:lpstr>
      <vt:lpstr>3. Bonnes pratiques internationales : expériences au Ghana </vt:lpstr>
      <vt:lpstr>3. Bonnes pratiques internationales : expériences au Ghana </vt:lpstr>
      <vt:lpstr>3. Bonnes pratiques internationales : expériences au Vietnam</vt:lpstr>
      <vt:lpstr>3. Bonnes pratiques internationales</vt:lpstr>
      <vt:lpstr>4. Facteurs de réussite pour le processus de développement des    rapports sur la formation professionnelle et recommandations</vt:lpstr>
      <vt:lpstr>4. Facteurs de réussite pour le processus de développement des rapports sur la formation professionnelle et recommandations</vt:lpstr>
      <vt:lpstr>5. Autres références et matériels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609</cp:revision>
  <dcterms:created xsi:type="dcterms:W3CDTF">2020-12-18T10:19:10Z</dcterms:created>
  <dcterms:modified xsi:type="dcterms:W3CDTF">2025-05-06T14:11:37Z</dcterms:modified>
</cp:coreProperties>
</file>