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4" r:id="rId2"/>
  </p:sldMasterIdLst>
  <p:notesMasterIdLst>
    <p:notesMasterId r:id="rId29"/>
  </p:notesMasterIdLst>
  <p:sldIdLst>
    <p:sldId id="257" r:id="rId3"/>
    <p:sldId id="368" r:id="rId4"/>
    <p:sldId id="369" r:id="rId5"/>
    <p:sldId id="371" r:id="rId6"/>
    <p:sldId id="367" r:id="rId7"/>
    <p:sldId id="259" r:id="rId8"/>
    <p:sldId id="372" r:id="rId9"/>
    <p:sldId id="361" r:id="rId10"/>
    <p:sldId id="373" r:id="rId11"/>
    <p:sldId id="374" r:id="rId12"/>
    <p:sldId id="375" r:id="rId13"/>
    <p:sldId id="363" r:id="rId14"/>
    <p:sldId id="377" r:id="rId15"/>
    <p:sldId id="378" r:id="rId16"/>
    <p:sldId id="379" r:id="rId17"/>
    <p:sldId id="380" r:id="rId18"/>
    <p:sldId id="381" r:id="rId19"/>
    <p:sldId id="382" r:id="rId20"/>
    <p:sldId id="383" r:id="rId21"/>
    <p:sldId id="386" r:id="rId22"/>
    <p:sldId id="356" r:id="rId23"/>
    <p:sldId id="357" r:id="rId24"/>
    <p:sldId id="366" r:id="rId25"/>
    <p:sldId id="360" r:id="rId26"/>
    <p:sldId id="359" r:id="rId27"/>
    <p:sldId id="291" r:id="rId28"/>
  </p:sldIdLst>
  <p:sldSz cx="12192000" cy="6858000"/>
  <p:notesSz cx="6858000" cy="9144000"/>
  <p:embeddedFontLst>
    <p:embeddedFont>
      <p:font typeface="Arial" panose="020B0604020202020204" pitchFamily="3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Wingdings 3" panose="05040102010807070707" pitchFamily="18" charset="2"/>
      <p:regular r:id="rId35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66" userDrawn="1">
          <p15:clr>
            <a:srgbClr val="A4A3A4"/>
          </p15:clr>
        </p15:guide>
        <p15:guide id="2" pos="3931" userDrawn="1">
          <p15:clr>
            <a:srgbClr val="A4A3A4"/>
          </p15:clr>
        </p15:guide>
        <p15:guide id="3" orient="horz" pos="2863" userDrawn="1">
          <p15:clr>
            <a:srgbClr val="A4A3A4"/>
          </p15:clr>
        </p15:guide>
        <p15:guide id="4" orient="horz" pos="3543" userDrawn="1">
          <p15:clr>
            <a:srgbClr val="A4A3A4"/>
          </p15:clr>
        </p15:guide>
        <p15:guide id="5" orient="horz" pos="3475" userDrawn="1">
          <p15:clr>
            <a:srgbClr val="A4A3A4"/>
          </p15:clr>
        </p15:guide>
        <p15:guide id="6" pos="6607" userDrawn="1">
          <p15:clr>
            <a:srgbClr val="A4A3A4"/>
          </p15:clr>
        </p15:guide>
        <p15:guide id="7" pos="6131" userDrawn="1">
          <p15:clr>
            <a:srgbClr val="A4A3A4"/>
          </p15:clr>
        </p15:guide>
        <p15:guide id="8" orient="horz" pos="3226" userDrawn="1">
          <p15:clr>
            <a:srgbClr val="A4A3A4"/>
          </p15:clr>
        </p15:guide>
        <p15:guide id="9" orient="horz" pos="2160" userDrawn="1">
          <p15:clr>
            <a:srgbClr val="A4A3A4"/>
          </p15:clr>
        </p15:guide>
        <p15:guide id="11" pos="642" userDrawn="1">
          <p15:clr>
            <a:srgbClr val="A4A3A4"/>
          </p15:clr>
        </p15:guide>
        <p15:guide id="12" orient="horz" pos="2092" userDrawn="1">
          <p15:clr>
            <a:srgbClr val="A4A3A4"/>
          </p15:clr>
        </p15:guide>
        <p15:guide id="13" orient="horz" pos="981" userDrawn="1">
          <p15:clr>
            <a:srgbClr val="A4A3A4"/>
          </p15:clr>
        </p15:guide>
        <p15:guide id="14" pos="5428" userDrawn="1">
          <p15:clr>
            <a:srgbClr val="A4A3A4"/>
          </p15:clr>
        </p15:guide>
        <p15:guide id="15" orient="horz" pos="370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  <p:cmAuthor id="2" name="Schlich, Thorsten" initials="ST" lastIdx="58" clrIdx="1">
    <p:extLst>
      <p:ext uri="{19B8F6BF-5375-455C-9EA6-DF929625EA0E}">
        <p15:presenceInfo xmlns:p15="http://schemas.microsoft.com/office/powerpoint/2012/main" userId="Schlich, Thorsten" providerId="None"/>
      </p:ext>
    </p:extLst>
  </p:cmAuthor>
  <p:cmAuthor id="3" name="Shahin Eilanjeghi, Sepehr" initials="SES" lastIdx="22" clrIdx="2">
    <p:extLst>
      <p:ext uri="{19B8F6BF-5375-455C-9EA6-DF929625EA0E}">
        <p15:presenceInfo xmlns:p15="http://schemas.microsoft.com/office/powerpoint/2012/main" userId="Shahin Eilanjeghi, Sepehr" providerId="None"/>
      </p:ext>
    </p:extLst>
  </p:cmAuthor>
  <p:cmAuthor id="4" name="Kerstin Öchsler" initials="KÖ" lastIdx="5" clrIdx="3">
    <p:extLst>
      <p:ext uri="{19B8F6BF-5375-455C-9EA6-DF929625EA0E}">
        <p15:presenceInfo xmlns:p15="http://schemas.microsoft.com/office/powerpoint/2012/main" userId="S-1-5-21-1714780564-1514027911-36100705-1129" providerId="AD"/>
      </p:ext>
    </p:extLst>
  </p:cmAuthor>
  <p:cmAuthor id="5" name="Eva Schimmelpfennig" initials="ES" lastIdx="4" clrIdx="4">
    <p:extLst>
      <p:ext uri="{19B8F6BF-5375-455C-9EA6-DF929625EA0E}">
        <p15:presenceInfo xmlns:p15="http://schemas.microsoft.com/office/powerpoint/2012/main" userId="S::e.schimmelpfennig@mediacompany.com::3a67210d-cf20-4159-955d-1293d16c3207" providerId="AD"/>
      </p:ext>
    </p:extLst>
  </p:cmAuthor>
  <p:cmAuthor id="6" name="User" initials="U" lastIdx="5" clrIdx="5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851B"/>
    <a:srgbClr val="FBF3E8"/>
    <a:srgbClr val="EAC28D"/>
    <a:srgbClr val="33CC33"/>
    <a:srgbClr val="E2A95F"/>
    <a:srgbClr val="E27F1C"/>
    <a:srgbClr val="FAF1EA"/>
    <a:srgbClr val="BF5A0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3" autoAdjust="0"/>
    <p:restoredTop sz="94854" autoAdjust="0"/>
  </p:normalViewPr>
  <p:slideViewPr>
    <p:cSldViewPr snapToGrid="0" showGuides="1">
      <p:cViewPr varScale="1">
        <p:scale>
          <a:sx n="105" d="100"/>
          <a:sy n="105" d="100"/>
        </p:scale>
        <p:origin x="750" y="102"/>
      </p:cViewPr>
      <p:guideLst>
        <p:guide orient="horz" pos="1366"/>
        <p:guide pos="3931"/>
        <p:guide orient="horz" pos="2863"/>
        <p:guide orient="horz" pos="3543"/>
        <p:guide orient="horz" pos="3475"/>
        <p:guide pos="6607"/>
        <p:guide pos="6131"/>
        <p:guide orient="horz" pos="3226"/>
        <p:guide orient="horz" pos="2160"/>
        <p:guide pos="642"/>
        <p:guide orient="horz" pos="2092"/>
        <p:guide orient="horz" pos="981"/>
        <p:guide pos="5428"/>
        <p:guide orient="horz" pos="370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83892230011118"/>
          <c:y val="0.13122368023696054"/>
          <c:w val="0.85266994750656167"/>
          <c:h val="0.689982283464566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Gross costs</c:v>
                </c:pt>
              </c:strCache>
            </c:strRef>
          </c:tx>
          <c:spPr>
            <a:solidFill>
              <a:srgbClr val="D6851B"/>
            </a:solidFill>
            <a:ln>
              <a:noFill/>
            </a:ln>
            <a:effectLst/>
          </c:spPr>
          <c:invertIfNegative val="0"/>
          <c:dLbls>
            <c:numFmt formatCode="#,##0.00\ &quot;€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3"/>
                <c:pt idx="0">
                  <c:v>1st year</c:v>
                </c:pt>
                <c:pt idx="1">
                  <c:v>2nd year</c:v>
                </c:pt>
                <c:pt idx="2">
                  <c:v>3rd year</c:v>
                </c:pt>
              </c:strCache>
            </c:strRef>
          </c:cat>
          <c:val>
            <c:numRef>
              <c:f>Tabelle1!$B$2:$B$5</c:f>
              <c:numCache>
                <c:formatCode>"€"#,##0_);[Red]\("€"#,##0\)</c:formatCode>
                <c:ptCount val="4"/>
                <c:pt idx="0">
                  <c:v>21249</c:v>
                </c:pt>
                <c:pt idx="1">
                  <c:v>20761</c:v>
                </c:pt>
                <c:pt idx="2">
                  <c:v>21227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EA-4A56-B313-6E5FAABEBE7C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Returns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8EA-4A56-B313-6E5FAABEBE7C}"/>
              </c:ext>
            </c:extLst>
          </c:dPt>
          <c:dLbls>
            <c:dLbl>
              <c:idx val="0"/>
              <c:layout>
                <c:manualLayout>
                  <c:x val="6.5519885242178947E-3"/>
                  <c:y val="-3.18387824448480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8EA-4A56-B313-6E5FAABEBE7C}"/>
                </c:ext>
              </c:extLst>
            </c:dLbl>
            <c:dLbl>
              <c:idx val="1"/>
              <c:layout>
                <c:manualLayout>
                  <c:x val="7.6439866115875438E-3"/>
                  <c:y val="-6.36775648896949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8EA-4A56-B313-6E5FAABEBE7C}"/>
                </c:ext>
              </c:extLst>
            </c:dLbl>
            <c:dLbl>
              <c:idx val="2"/>
              <c:layout>
                <c:manualLayout>
                  <c:x val="5.7661996725979067E-3"/>
                  <c:y val="-2.98931074261781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8EA-4A56-B313-6E5FAABEBE7C}"/>
                </c:ext>
              </c:extLst>
            </c:dLbl>
            <c:numFmt formatCode="#,##0.00\ &quot;€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Tabelle1!$A$2:$A$5</c:f>
              <c:strCache>
                <c:ptCount val="3"/>
                <c:pt idx="0">
                  <c:v>1st year</c:v>
                </c:pt>
                <c:pt idx="1">
                  <c:v>2nd year</c:v>
                </c:pt>
                <c:pt idx="2">
                  <c:v>3rd year</c:v>
                </c:pt>
              </c:strCache>
            </c:strRef>
          </c:cat>
          <c:val>
            <c:numRef>
              <c:f>Tabelle1!$C$2:$C$5</c:f>
              <c:numCache>
                <c:formatCode>"€"#,##0_);[Red]\("€"#,##0\)</c:formatCode>
                <c:ptCount val="4"/>
                <c:pt idx="0">
                  <c:v>12640</c:v>
                </c:pt>
                <c:pt idx="1">
                  <c:v>15115</c:v>
                </c:pt>
                <c:pt idx="2">
                  <c:v>19065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8EA-4A56-B313-6E5FAABEBE7C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Net costs</c:v>
                </c:pt>
              </c:strCache>
            </c:strRef>
          </c:tx>
          <c:spPr>
            <a:solidFill>
              <a:srgbClr val="EAC28D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0976485325910266E-3"/>
                  <c:y val="-4.15659065303599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8EA-4A56-B313-6E5FAABEBE7C}"/>
                </c:ext>
              </c:extLst>
            </c:dLbl>
            <c:dLbl>
              <c:idx val="1"/>
              <c:layout>
                <c:manualLayout>
                  <c:x val="3.6864823620382141E-3"/>
                  <c:y val="5.97867152554899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8EA-4A56-B313-6E5FAABEBE7C}"/>
                </c:ext>
              </c:extLst>
            </c:dLbl>
            <c:dLbl>
              <c:idx val="2"/>
              <c:layout>
                <c:manualLayout>
                  <c:x val="5.232820441034812E-3"/>
                  <c:y val="-3.57296320790536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8EA-4A56-B313-6E5FAABEBE7C}"/>
                </c:ext>
              </c:extLst>
            </c:dLbl>
            <c:numFmt formatCode="#,##0.00\ &quot;€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3"/>
                <c:pt idx="0">
                  <c:v>1st year</c:v>
                </c:pt>
                <c:pt idx="1">
                  <c:v>2nd year</c:v>
                </c:pt>
                <c:pt idx="2">
                  <c:v>3rd year</c:v>
                </c:pt>
              </c:strCache>
            </c:strRef>
          </c:cat>
          <c:val>
            <c:numRef>
              <c:f>Tabelle1!$D$2:$D$5</c:f>
              <c:numCache>
                <c:formatCode>"€"#,##0_);[Red]\("€"#,##0\)</c:formatCode>
                <c:ptCount val="4"/>
                <c:pt idx="0">
                  <c:v>8609</c:v>
                </c:pt>
                <c:pt idx="1">
                  <c:v>5646</c:v>
                </c:pt>
                <c:pt idx="2">
                  <c:v>2162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8EA-4A56-B313-6E5FAABEBE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224808"/>
        <c:axId val="10225136"/>
      </c:barChart>
      <c:catAx>
        <c:axId val="10224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de-DE"/>
          </a:p>
        </c:txPr>
        <c:crossAx val="10225136"/>
        <c:crosses val="autoZero"/>
        <c:auto val="1"/>
        <c:lblAlgn val="ctr"/>
        <c:lblOffset val="100"/>
        <c:noMultiLvlLbl val="0"/>
      </c:catAx>
      <c:valAx>
        <c:axId val="10225136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\ &quot;€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0224808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tr"/>
      <c:layout>
        <c:manualLayout>
          <c:xMode val="edge"/>
          <c:yMode val="edge"/>
          <c:x val="0.59254584908741204"/>
          <c:y val="1.9103269466908473E-2"/>
          <c:w val="0.40090216238837006"/>
          <c:h val="0.10826439526619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Application process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Tabelle1!$A$2:$A$7</c:f>
              <c:strCache>
                <c:ptCount val="6"/>
                <c:pt idx="0">
                  <c:v>All areas</c:v>
                </c:pt>
                <c:pt idx="1">
                  <c:v>Trade and industry</c:v>
                </c:pt>
                <c:pt idx="2">
                  <c:v>Craft trades</c:v>
                </c:pt>
                <c:pt idx="3">
                  <c:v>Public sector</c:v>
                </c:pt>
                <c:pt idx="4">
                  <c:v>Agriculture</c:v>
                </c:pt>
                <c:pt idx="5">
                  <c:v>Liberal professions</c:v>
                </c:pt>
              </c:strCache>
            </c:strRef>
          </c:cat>
          <c:val>
            <c:numRef>
              <c:f>Tabelle1!$B$2:$B$7</c:f>
              <c:numCache>
                <c:formatCode>#,##0\ "€"</c:formatCode>
                <c:ptCount val="6"/>
                <c:pt idx="0">
                  <c:v>1182</c:v>
                </c:pt>
                <c:pt idx="1">
                  <c:v>1460</c:v>
                </c:pt>
                <c:pt idx="2">
                  <c:v>795</c:v>
                </c:pt>
                <c:pt idx="3">
                  <c:v>2206</c:v>
                </c:pt>
                <c:pt idx="4">
                  <c:v>453</c:v>
                </c:pt>
                <c:pt idx="5">
                  <c:v>1114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66-43BC-A366-11D3BDE6A887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Continuing education and training during induction period.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cat>
            <c:strRef>
              <c:f>Tabelle1!$A$2:$A$7</c:f>
              <c:strCache>
                <c:ptCount val="6"/>
                <c:pt idx="0">
                  <c:v>All areas</c:v>
                </c:pt>
                <c:pt idx="1">
                  <c:v>Trade and industry</c:v>
                </c:pt>
                <c:pt idx="2">
                  <c:v>Craft trades</c:v>
                </c:pt>
                <c:pt idx="3">
                  <c:v>Public sector</c:v>
                </c:pt>
                <c:pt idx="4">
                  <c:v>Agriculture</c:v>
                </c:pt>
                <c:pt idx="5">
                  <c:v>Liberal professions</c:v>
                </c:pt>
              </c:strCache>
            </c:strRef>
          </c:cat>
          <c:val>
            <c:numRef>
              <c:f>Tabelle1!$C$2:$C$7</c:f>
              <c:numCache>
                <c:formatCode>#,##0\ "€"</c:formatCode>
                <c:ptCount val="6"/>
                <c:pt idx="0">
                  <c:v>474</c:v>
                </c:pt>
                <c:pt idx="1">
                  <c:v>594</c:v>
                </c:pt>
                <c:pt idx="2">
                  <c:v>310</c:v>
                </c:pt>
                <c:pt idx="3">
                  <c:v>1263</c:v>
                </c:pt>
                <c:pt idx="4">
                  <c:v>75</c:v>
                </c:pt>
                <c:pt idx="5">
                  <c:v>359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B66-43BC-A366-11D3BDE6A887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induction costs*</c:v>
                </c:pt>
              </c:strCache>
            </c:strRef>
          </c:tx>
          <c:spPr>
            <a:solidFill>
              <a:srgbClr val="EAC28D"/>
            </a:solidFill>
            <a:ln>
              <a:noFill/>
            </a:ln>
            <a:effectLst/>
          </c:spPr>
          <c:invertIfNegative val="0"/>
          <c:cat>
            <c:strRef>
              <c:f>Tabelle1!$A$2:$A$7</c:f>
              <c:strCache>
                <c:ptCount val="6"/>
                <c:pt idx="0">
                  <c:v>All areas</c:v>
                </c:pt>
                <c:pt idx="1">
                  <c:v>Trade and industry</c:v>
                </c:pt>
                <c:pt idx="2">
                  <c:v>Craft trades</c:v>
                </c:pt>
                <c:pt idx="3">
                  <c:v>Public sector</c:v>
                </c:pt>
                <c:pt idx="4">
                  <c:v>Agriculture</c:v>
                </c:pt>
                <c:pt idx="5">
                  <c:v>Liberal professions</c:v>
                </c:pt>
              </c:strCache>
            </c:strRef>
          </c:cat>
          <c:val>
            <c:numRef>
              <c:f>Tabelle1!$D$2:$D$7</c:f>
              <c:numCache>
                <c:formatCode>#,##0\ "€"</c:formatCode>
                <c:ptCount val="6"/>
                <c:pt idx="0">
                  <c:v>8076</c:v>
                </c:pt>
                <c:pt idx="1">
                  <c:v>10479</c:v>
                </c:pt>
                <c:pt idx="2">
                  <c:v>5798</c:v>
                </c:pt>
                <c:pt idx="3">
                  <c:v>12782</c:v>
                </c:pt>
                <c:pt idx="4">
                  <c:v>3551</c:v>
                </c:pt>
                <c:pt idx="5">
                  <c:v>5968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B66-43BC-A366-11D3BDE6A887}"/>
            </c:ext>
          </c:extLst>
        </c:ser>
        <c:ser>
          <c:idx val="3"/>
          <c:order val="3"/>
          <c:tx>
            <c:strRef>
              <c:f>Tabelle1!$E$1</c:f>
              <c:strCache>
                <c:ptCount val="1"/>
                <c:pt idx="0">
                  <c:v>Total cost of staff recruitment</c:v>
                </c:pt>
              </c:strCache>
            </c:strRef>
          </c:tx>
          <c:spPr>
            <a:solidFill>
              <a:srgbClr val="D6851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Tabelle1!$A$2:$A$7</c:f>
              <c:strCache>
                <c:ptCount val="6"/>
                <c:pt idx="0">
                  <c:v>All areas</c:v>
                </c:pt>
                <c:pt idx="1">
                  <c:v>Trade and industry</c:v>
                </c:pt>
                <c:pt idx="2">
                  <c:v>Craft trades</c:v>
                </c:pt>
                <c:pt idx="3">
                  <c:v>Public sector</c:v>
                </c:pt>
                <c:pt idx="4">
                  <c:v>Agriculture</c:v>
                </c:pt>
                <c:pt idx="5">
                  <c:v>Liberal professions</c:v>
                </c:pt>
              </c:strCache>
            </c:strRef>
          </c:cat>
          <c:val>
            <c:numRef>
              <c:f>Tabelle1!$E$2:$E$7</c:f>
              <c:numCache>
                <c:formatCode>#,##0\ "€"</c:formatCode>
                <c:ptCount val="6"/>
                <c:pt idx="0">
                  <c:v>9732</c:v>
                </c:pt>
                <c:pt idx="1">
                  <c:v>12534</c:v>
                </c:pt>
                <c:pt idx="2">
                  <c:v>6903</c:v>
                </c:pt>
                <c:pt idx="3">
                  <c:v>16251</c:v>
                </c:pt>
                <c:pt idx="4">
                  <c:v>4080</c:v>
                </c:pt>
                <c:pt idx="5">
                  <c:v>7441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B66-43BC-A366-11D3BDE6A8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6753776"/>
        <c:axId val="456762304"/>
      </c:barChart>
      <c:catAx>
        <c:axId val="456753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56762304"/>
        <c:crosses val="autoZero"/>
        <c:auto val="1"/>
        <c:lblAlgn val="ctr"/>
        <c:lblOffset val="50"/>
        <c:noMultiLvlLbl val="0"/>
      </c:catAx>
      <c:valAx>
        <c:axId val="456762304"/>
        <c:scaling>
          <c:orientation val="minMax"/>
          <c:max val="18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&quot;€&quot;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56753776"/>
        <c:crosses val="autoZero"/>
        <c:crossBetween val="between"/>
        <c:majorUnit val="2000"/>
      </c:valAx>
      <c:spPr>
        <a:solidFill>
          <a:schemeClr val="bg1"/>
        </a:soli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67976746504763"/>
          <c:y val="0.10417753606334862"/>
          <c:w val="0.86167894076093232"/>
          <c:h val="0.6303198232232752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Tabelle1!$B$1</c:f>
              <c:strCache>
                <c:ptCount val="1"/>
                <c:pt idx="0">
                  <c:v>Staff recruitment/induction costs</c:v>
                </c:pt>
              </c:strCache>
            </c:strRef>
          </c:tx>
          <c:spPr>
            <a:solidFill>
              <a:srgbClr val="D6851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Tabelle1!$A$2:$A$9</c:f>
              <c:strCache>
                <c:ptCount val="8"/>
                <c:pt idx="0">
                  <c:v>Average</c:v>
                </c:pt>
                <c:pt idx="1">
                  <c:v>Information technology specialist</c:v>
                </c:pt>
                <c:pt idx="2">
                  <c:v>Motor vehicle mechatronics technician</c:v>
                </c:pt>
                <c:pt idx="3">
                  <c:v>Electronics technician (skilled trades)</c:v>
                </c:pt>
                <c:pt idx="4">
                  <c:v>Wholesale trade clerks </c:v>
                </c:pt>
                <c:pt idx="5">
                  <c:v>Specialists in the hotel business</c:v>
                </c:pt>
                <c:pt idx="6">
                  <c:v>Gardener</c:v>
                </c:pt>
                <c:pt idx="7">
                  <c:v>Painter and varnisher</c:v>
                </c:pt>
              </c:strCache>
            </c:strRef>
          </c:cat>
          <c:val>
            <c:numRef>
              <c:f>Tabelle1!$B$2:$B$9</c:f>
              <c:numCache>
                <c:formatCode>#,##0\ "€"</c:formatCode>
                <c:ptCount val="8"/>
                <c:pt idx="0">
                  <c:v>9732</c:v>
                </c:pt>
                <c:pt idx="1">
                  <c:v>19419</c:v>
                </c:pt>
                <c:pt idx="2">
                  <c:v>8937</c:v>
                </c:pt>
                <c:pt idx="3">
                  <c:v>9798</c:v>
                </c:pt>
                <c:pt idx="4">
                  <c:v>14961</c:v>
                </c:pt>
                <c:pt idx="5">
                  <c:v>6231</c:v>
                </c:pt>
                <c:pt idx="6">
                  <c:v>3733</c:v>
                </c:pt>
                <c:pt idx="7">
                  <c:v>3296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26-41AE-B473-DCE871C68B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56753776"/>
        <c:axId val="456762304"/>
      </c:barChart>
      <c:catAx>
        <c:axId val="456753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cap="none" spc="20" normalizeH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de-DE"/>
          </a:p>
        </c:txPr>
        <c:crossAx val="456762304"/>
        <c:crossesAt val="0"/>
        <c:auto val="1"/>
        <c:lblAlgn val="ctr"/>
        <c:lblOffset val="100"/>
        <c:noMultiLvlLbl val="0"/>
      </c:catAx>
      <c:valAx>
        <c:axId val="456762304"/>
        <c:scaling>
          <c:orientation val="minMax"/>
          <c:max val="20000"/>
          <c:min val="0"/>
        </c:scaling>
        <c:delete val="0"/>
        <c:axPos val="l"/>
        <c:numFmt formatCode="#,##0\ &quot;€&quot;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" spcFirstLastPara="1" vertOverflow="ellipsis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56753776"/>
        <c:crosses val="autoZero"/>
        <c:crossBetween val="between"/>
        <c:majorUnit val="5000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0.79579</cdr:x>
      <cdr:y>0.79416</cdr:y>
    </cdr:from>
    <cdr:to>
      <cdr:x>1</cdr:x>
      <cdr:y>0.90316</cdr:y>
    </cdr:to>
    <cdr:sp macro="" textlink="">
      <cdr:nvSpPr>
        <cdr:cNvPr id="5" name="Textfeld 4"/>
        <cdr:cNvSpPr txBox="1"/>
      </cdr:nvSpPr>
      <cdr:spPr>
        <a:xfrm xmlns:a="http://schemas.openxmlformats.org/drawingml/2006/main">
          <a:off x="5519936" y="3672408"/>
          <a:ext cx="1416496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de-DE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0.14926</cdr:x>
      <cdr:y>0.4214</cdr:y>
    </cdr:from>
    <cdr:to>
      <cdr:x>0.2042</cdr:x>
      <cdr:y>0.73028</cdr:y>
    </cdr:to>
    <cdr:sp macro="" textlink="">
      <cdr:nvSpPr>
        <cdr:cNvPr id="2" name="Rechteck 1">
          <a:extLst xmlns:a="http://schemas.openxmlformats.org/drawingml/2006/main">
            <a:ext uri="{FF2B5EF4-FFF2-40B4-BE49-F238E27FC236}">
              <a16:creationId xmlns:a16="http://schemas.microsoft.com/office/drawing/2014/main" id="{AC14CA7A-78CE-4B57-826E-F1B1FE756073}"/>
            </a:ext>
          </a:extLst>
        </cdr:cNvPr>
        <cdr:cNvSpPr/>
      </cdr:nvSpPr>
      <cdr:spPr>
        <a:xfrm xmlns:a="http://schemas.openxmlformats.org/drawingml/2006/main">
          <a:off x="1792663" y="1903392"/>
          <a:ext cx="659877" cy="1395167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de-DE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10.01.2024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3024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Further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Overall, approximately 53% of the population have started dual VET at some point in their lives.</a:t>
            </a:r>
          </a:p>
          <a:p>
            <a:r>
              <a:rPr lang="en-GB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GB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The employment rate is high: Approximately 96% of all graduates find employment (compared to 82% without a vocational qualification)</a:t>
            </a:r>
          </a:p>
          <a:p>
            <a:r>
              <a:rPr lang="en-GB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positive effect: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Youth unemployment in Germany is </a:t>
            </a:r>
          </a:p>
          <a:p>
            <a:r>
              <a:rPr lang="en-GB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around only 5%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6285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Further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Overall, approximately 53% of the population have started dual VET at some point in their lives.</a:t>
            </a:r>
          </a:p>
          <a:p>
            <a:r>
              <a:rPr lang="en-GB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GB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The employment rate is high: Approximately 96% of all graduates find employment (compared to 82% without a vocational qualification)</a:t>
            </a:r>
          </a:p>
          <a:p>
            <a:r>
              <a:rPr lang="en-GB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u="sng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positive effect: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Youth unemployment in Germany is </a:t>
            </a:r>
          </a:p>
          <a:p>
            <a:r>
              <a:rPr lang="en-GB" sz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around only 5%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4102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Further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Overall, approximately 53% of the population have started dual VET at some point in their lives.</a:t>
            </a:r>
          </a:p>
          <a:p>
            <a:r>
              <a:rPr lang="en-GB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GB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The employment rate is high: Approximately 96% of all graduates find employment (compared to 82% without a vocational qualification)</a:t>
            </a:r>
          </a:p>
          <a:p>
            <a:r>
              <a:rPr lang="en-GB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positive effect: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Youth unemployment in Germany is </a:t>
            </a:r>
          </a:p>
          <a:p>
            <a:r>
              <a:rPr lang="en-GB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around only 5%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2958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Further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Overall, approximately 53% of the population have started dual VET at some point in their lives.</a:t>
            </a:r>
          </a:p>
          <a:p>
            <a:r>
              <a:rPr lang="en-GB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GB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The employment rate is high: Approximately 96% of all graduates find employment (compared to 82% without a vocational qualification)</a:t>
            </a:r>
          </a:p>
          <a:p>
            <a:r>
              <a:rPr lang="en-GB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positive effect: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Youth unemployment in Germany is </a:t>
            </a:r>
          </a:p>
          <a:p>
            <a:r>
              <a:rPr lang="en-GB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around only 5%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1244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Further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Overall, approximately 53% of the population have started dual VET at some point in their lives.</a:t>
            </a:r>
          </a:p>
          <a:p>
            <a:r>
              <a:rPr lang="en-GB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GB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 The employment rate is high: Approximately 96% of all graduates find employment (compared to 82% without a vocational qualification)</a:t>
            </a:r>
          </a:p>
          <a:p>
            <a:r>
              <a:rPr lang="en-GB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positive effect: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Youth unemployment in Germany is </a:t>
            </a:r>
          </a:p>
          <a:p>
            <a:r>
              <a:rPr lang="en-GB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around only 5%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4766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hyperlink" Target="mailto:govet@bibb.de" TargetMode="External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14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://www.govet.international/" TargetMode="External"/><Relationship Id="rId7" Type="http://schemas.openxmlformats.org/officeDocument/2006/relationships/image" Target="../media/image13.svg"/><Relationship Id="rId12" Type="http://schemas.openxmlformats.org/officeDocument/2006/relationships/image" Target="../media/image18.emf"/><Relationship Id="rId2" Type="http://schemas.openxmlformats.org/officeDocument/2006/relationships/hyperlink" Target="mailto:govet@govet.international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2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CE626D-E25D-4DE6-B325-A695EA88C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EDECF0-1F0F-45D2-9825-9530D5BB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>
            <a:lvl1pPr>
              <a:defRPr>
                <a:solidFill>
                  <a:srgbClr val="D6851B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rgbClr val="D6851B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rgbClr val="D6851B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0E2E643-0C98-4ED4-8F79-DBFF3496D3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87E3285-951E-41C1-A8BA-952B052AD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D11CEA51-0EC7-44E9-9456-0656B5072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0" t="6646" r="5164" b="14435"/>
          <a:stretch/>
        </p:blipFill>
        <p:spPr>
          <a:xfrm>
            <a:off x="-1" y="1052513"/>
            <a:ext cx="12192001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Textplatzhalter 10">
            <a:extLst>
              <a:ext uri="{FF2B5EF4-FFF2-40B4-BE49-F238E27FC236}">
                <a16:creationId xmlns:a16="http://schemas.microsoft.com/office/drawing/2014/main" id="{3411E2C8-1D85-4815-B854-0BEB05F8FB6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DE" dirty="0"/>
              <a:t>VET in </a:t>
            </a:r>
            <a:br>
              <a:rPr lang="de-DE" dirty="0"/>
            </a:br>
            <a:r>
              <a:rPr lang="de-DE" dirty="0"/>
              <a:t>Germany</a:t>
            </a:r>
            <a:endParaRPr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3406629E-0849-4555-8B03-205EFD2437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523" y="5164760"/>
            <a:ext cx="1636905" cy="1661949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504DB5AC-C5F3-4713-B2B7-9EC51948B75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99303" y="5521567"/>
            <a:ext cx="2202582" cy="684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DF46029A-64E6-4E8F-874D-8BEDCF477B8A}"/>
              </a:ext>
            </a:extLst>
          </p:cNvPr>
          <p:cNvSpPr txBox="1"/>
          <p:nvPr userDrawn="1"/>
        </p:nvSpPr>
        <p:spPr bwMode="auto"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Calibri"/>
                <a:ea typeface="Arial"/>
                <a:cs typeface="Arial"/>
              </a:rPr>
              <a:t>German Office </a:t>
            </a:r>
            <a:r>
              <a:rPr lang="de-DE" sz="1800" b="0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Calibri"/>
                <a:ea typeface="Arial"/>
                <a:cs typeface="Arial"/>
              </a:rPr>
              <a:t>for</a:t>
            </a:r>
            <a:r>
              <a:rPr lang="de-DE" sz="18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Calibri"/>
                <a:ea typeface="Arial"/>
                <a:cs typeface="Arial"/>
              </a:rPr>
              <a:t> international </a:t>
            </a:r>
            <a:r>
              <a:rPr lang="de-DE" sz="1800" b="0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Calibri"/>
                <a:ea typeface="Arial"/>
                <a:cs typeface="Arial"/>
              </a:rPr>
              <a:t>Cooperation</a:t>
            </a:r>
            <a:r>
              <a:rPr lang="de-DE" sz="18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Calibri"/>
                <a:ea typeface="Arial"/>
                <a:cs typeface="Arial"/>
              </a:rPr>
              <a:t> in </a:t>
            </a:r>
            <a:r>
              <a:rPr lang="de-DE" sz="1800" b="0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Calibri"/>
                <a:ea typeface="Arial"/>
                <a:cs typeface="Arial"/>
              </a:rPr>
              <a:t>Vocational</a:t>
            </a:r>
            <a:r>
              <a:rPr lang="de-DE" sz="18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Calibri"/>
                <a:ea typeface="Arial"/>
                <a:cs typeface="Arial"/>
              </a:rPr>
              <a:t> Education and Training</a:t>
            </a:r>
            <a:endParaRPr dirty="0"/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800" b="0" i="0" u="none" strike="noStrike" cap="none" spc="0" dirty="0">
              <a:ln>
                <a:noFill/>
              </a:ln>
              <a:solidFill>
                <a:prstClr val="black"/>
              </a:solidFill>
              <a:latin typeface="Calibri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126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extLst mod="1"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1EBB47-CE08-4E2B-BF90-3920E79A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65072"/>
            <a:ext cx="12192000" cy="33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D5B921-7DF5-4D0B-BFC4-18D827943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36" r="2141" b="11120"/>
          <a:stretch/>
        </p:blipFill>
        <p:spPr>
          <a:xfrm>
            <a:off x="0" y="1052513"/>
            <a:ext cx="12192000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D8962BD4-3F37-4F0E-9B94-982342142C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DE" dirty="0"/>
              <a:t>VET in </a:t>
            </a:r>
            <a:br>
              <a:rPr lang="de-DE" dirty="0"/>
            </a:br>
            <a:r>
              <a:rPr lang="de-DE" dirty="0"/>
              <a:t>Germany</a:t>
            </a:r>
            <a:endParaRPr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1E5E8E2-003A-4BC2-B229-7506769FD2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523" y="5164760"/>
            <a:ext cx="1636905" cy="166194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18D0EE2-7FE0-4CF5-B82C-6F136FDEF4E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99303" y="5521567"/>
            <a:ext cx="2202582" cy="68400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E0181F5E-9A13-4D9B-B230-66A4C455CFD9}"/>
              </a:ext>
            </a:extLst>
          </p:cNvPr>
          <p:cNvSpPr txBox="1"/>
          <p:nvPr userDrawn="1"/>
        </p:nvSpPr>
        <p:spPr bwMode="auto"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8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Calibri"/>
                <a:ea typeface="Arial"/>
                <a:cs typeface="Arial"/>
              </a:rPr>
              <a:t>German Office </a:t>
            </a:r>
            <a:r>
              <a:rPr lang="de-DE" sz="1800" b="0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Calibri"/>
                <a:ea typeface="Arial"/>
                <a:cs typeface="Arial"/>
              </a:rPr>
              <a:t>for</a:t>
            </a:r>
            <a:r>
              <a:rPr lang="de-DE" sz="18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Calibri"/>
                <a:ea typeface="Arial"/>
                <a:cs typeface="Arial"/>
              </a:rPr>
              <a:t> international </a:t>
            </a:r>
            <a:r>
              <a:rPr lang="de-DE" sz="1800" b="0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Calibri"/>
                <a:ea typeface="Arial"/>
                <a:cs typeface="Arial"/>
              </a:rPr>
              <a:t>Cooperation</a:t>
            </a:r>
            <a:r>
              <a:rPr lang="de-DE" sz="18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Calibri"/>
                <a:ea typeface="Arial"/>
                <a:cs typeface="Arial"/>
              </a:rPr>
              <a:t> in </a:t>
            </a:r>
            <a:r>
              <a:rPr lang="de-DE" sz="1800" b="0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Calibri"/>
                <a:ea typeface="Arial"/>
                <a:cs typeface="Arial"/>
              </a:rPr>
              <a:t>Vocational</a:t>
            </a:r>
            <a:r>
              <a:rPr lang="de-DE" sz="18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Calibri"/>
                <a:ea typeface="Arial"/>
                <a:cs typeface="Arial"/>
              </a:rPr>
              <a:t> Education and Training</a:t>
            </a:r>
            <a:endParaRPr dirty="0"/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1800" b="0" i="0" u="none" strike="noStrike" cap="none" spc="0" dirty="0">
              <a:ln>
                <a:noFill/>
              </a:ln>
              <a:solidFill>
                <a:prstClr val="black"/>
              </a:solidFill>
              <a:latin typeface="Calibri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9775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extLst mod="1"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72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00E7926-226D-4987-B9DE-A933E0AD4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BF97C7-FD58-4F5D-B6A7-523CDE2D6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27" r="15010"/>
          <a:stretch/>
        </p:blipFill>
        <p:spPr>
          <a:xfrm>
            <a:off x="0" y="1052514"/>
            <a:ext cx="12192000" cy="4105274"/>
          </a:xfrm>
          <a:prstGeom prst="rect">
            <a:avLst/>
          </a:prstGeom>
        </p:spPr>
      </p:pic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080E086B-B287-4241-9962-A953E7A22DAF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58813" y="3274541"/>
            <a:ext cx="10066338" cy="6506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Zusammenfassung – 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E8F1EBE-7A88-4B07-A9FF-8C01825336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50710"/>
            <a:ext cx="10066338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dirty="0">
                <a:solidFill>
                  <a:schemeClr val="bg1"/>
                </a:solidFill>
              </a:rPr>
              <a:t>Motor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34126578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20" r="28057"/>
          <a:stretch/>
        </p:blipFill>
        <p:spPr>
          <a:xfrm>
            <a:off x="0" y="1080835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03276" y="2816644"/>
            <a:ext cx="3612607" cy="2503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Friedrich-Ebert-Allee 114</a:t>
            </a: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7360" y="2900686"/>
            <a:ext cx="442188" cy="563336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7361" y="3646643"/>
            <a:ext cx="442187" cy="442187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6288" y="4283053"/>
            <a:ext cx="385974" cy="478146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9424" y="4945053"/>
            <a:ext cx="278061" cy="39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45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>
            <a:extLst>
              <a:ext uri="{FF2B5EF4-FFF2-40B4-BE49-F238E27FC236}">
                <a16:creationId xmlns:a16="http://schemas.microsoft.com/office/drawing/2014/main" id="{5062C070-9756-4913-8053-E4FF8BFCA331}"/>
              </a:ext>
            </a:extLst>
          </p:cNvPr>
          <p:cNvSpPr/>
          <p:nvPr userDrawn="1"/>
        </p:nvSpPr>
        <p:spPr>
          <a:xfrm>
            <a:off x="-1" y="1052513"/>
            <a:ext cx="14931483" cy="41052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"/>
                  <a:lumOff val="94000"/>
                </a:schemeClr>
              </a:gs>
              <a:gs pos="94000">
                <a:srgbClr val="BF5A08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03276" y="1700212"/>
            <a:ext cx="32524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0956" y="1739872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4767" y="2531761"/>
            <a:ext cx="467373" cy="467373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0086" y="3176010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9423" y="3868280"/>
            <a:ext cx="278061" cy="39035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26563E0F-AF2B-432D-A6F1-DF2732016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A468F78B-9DB2-4C38-96F5-81ED5C982FA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8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52"/>
          <a:stretch/>
        </p:blipFill>
        <p:spPr bwMode="auto">
          <a:xfrm>
            <a:off x="451675" y="5253524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" t="13830" b="21207"/>
          <a:stretch/>
        </p:blipFill>
        <p:spPr>
          <a:xfrm>
            <a:off x="-17092" y="1052513"/>
            <a:ext cx="12226183" cy="412541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813" y="2926922"/>
            <a:ext cx="5312330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2790" y="5522880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2926922"/>
            <a:ext cx="2493994" cy="807592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F1E446-A11B-4E8D-BCF6-2B0257520D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3337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1943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SzPct val="70000"/>
              <a:defRPr/>
            </a:lvl1pPr>
            <a:lvl2pPr marL="1250950" indent="-355600">
              <a:lnSpc>
                <a:spcPct val="100000"/>
              </a:lnSpc>
              <a:buSzPct val="70000"/>
              <a:defRPr sz="2400"/>
            </a:lvl2pPr>
            <a:lvl3pPr marL="1790700" indent="-269875">
              <a:lnSpc>
                <a:spcPct val="100000"/>
              </a:lnSpc>
              <a:buSzPct val="60000"/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8AD8DA-C3DC-4B1D-ACAD-14A9B74D5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F9EF9A-ED28-4138-A282-B2C23CA48F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CC0B62-7EA8-4B74-BB64-334514ABFE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23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0" r:id="rId2"/>
    <p:sldLayoutId id="2147483684" r:id="rId3"/>
    <p:sldLayoutId id="2147483682" r:id="rId4"/>
    <p:sldLayoutId id="2147483683" r:id="rId5"/>
    <p:sldLayoutId id="2147483649" r:id="rId6"/>
    <p:sldLayoutId id="2147483660" r:id="rId7"/>
    <p:sldLayoutId id="2147483679" r:id="rId8"/>
    <p:sldLayoutId id="2147483663" r:id="rId9"/>
    <p:sldLayoutId id="2147483650" r:id="rId10"/>
    <p:sldLayoutId id="2147483653" r:id="rId11"/>
    <p:sldLayoutId id="2147483655" r:id="rId12"/>
    <p:sldLayoutId id="2147483661" r:id="rId13"/>
  </p:sldLayoutIdLst>
  <p:transition spd="slow">
    <p:fade/>
  </p:transition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rgbClr val="D6851B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4" r:id="rId9"/>
    <p:sldLayoutId id="2147483675" r:id="rId10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b.de/datenreport/de/175452.php" TargetMode="External"/><Relationship Id="rId2" Type="http://schemas.openxmlformats.org/officeDocument/2006/relationships/hyperlink" Target="http://www.govet.international/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destatis.de/DE/Publikationen/Thematisch/BildungForschungKultur/BeruflicheBildung/BerufsbildungBlick0110019129004.pdf?__blob=publicationFile" TargetMode="External"/><Relationship Id="rId5" Type="http://schemas.openxmlformats.org/officeDocument/2006/relationships/hyperlink" Target="http://www.datenportal.bmbf.de/" TargetMode="External"/><Relationship Id="rId4" Type="http://schemas.openxmlformats.org/officeDocument/2006/relationships/hyperlink" Target="https://www.kmk.org/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en-GB" noProof="0"/>
              <a:t> 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6764CCA4-6541-4553-AAE9-1F3555794ADE}"/>
              </a:ext>
            </a:extLst>
          </p:cNvPr>
          <p:cNvSpPr txBox="1">
            <a:spLocks/>
          </p:cNvSpPr>
          <p:nvPr/>
        </p:nvSpPr>
        <p:spPr>
          <a:xfrm>
            <a:off x="658813" y="2997816"/>
            <a:ext cx="5908242" cy="9353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GB" sz="2800" dirty="0"/>
              <a:t>Dual vocational education and training:</a:t>
            </a:r>
            <a:br>
              <a:rPr lang="en-GB" sz="2800" dirty="0"/>
            </a:br>
            <a:r>
              <a:rPr lang="en-GB" sz="2800" dirty="0"/>
              <a:t>Costs &amp; benefits</a:t>
            </a:r>
          </a:p>
        </p:txBody>
      </p:sp>
      <p:sp>
        <p:nvSpPr>
          <p:cNvPr id="6" name="Textplatzhalter 10">
            <a:extLst>
              <a:ext uri="{FF2B5EF4-FFF2-40B4-BE49-F238E27FC236}">
                <a16:creationId xmlns:a16="http://schemas.microsoft.com/office/drawing/2014/main" id="{3317889E-268A-4FE7-86F8-204F3919ED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DE" dirty="0"/>
              <a:t>VET in </a:t>
            </a:r>
            <a:br>
              <a:rPr lang="de-DE" dirty="0"/>
            </a:br>
            <a:r>
              <a:rPr lang="de-DE" dirty="0"/>
              <a:t>Germany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1093526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D6851B"/>
                </a:solidFill>
              </a:rPr>
              <a:t>3. What does training cost?</a:t>
            </a:r>
            <a:br>
              <a:rPr lang="en-GB" dirty="0">
                <a:solidFill>
                  <a:srgbClr val="D6851B"/>
                </a:solidFill>
              </a:rPr>
            </a:br>
            <a:r>
              <a:rPr lang="en-GB" dirty="0">
                <a:solidFill>
                  <a:srgbClr val="D6851B"/>
                </a:solidFill>
              </a:rPr>
              <a:t>    </a:t>
            </a:r>
            <a:r>
              <a:rPr lang="en-GB" sz="1400" dirty="0">
                <a:solidFill>
                  <a:srgbClr val="D6851B"/>
                </a:solidFill>
              </a:rPr>
              <a:t> </a:t>
            </a:r>
            <a:r>
              <a:rPr lang="en-GB" dirty="0">
                <a:solidFill>
                  <a:srgbClr val="D6851B"/>
                </a:solidFill>
              </a:rPr>
              <a:t>What are the benefit aspects?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2BF8F37-371D-40FB-87AD-4FC5A8133E45}"/>
              </a:ext>
            </a:extLst>
          </p:cNvPr>
          <p:cNvSpPr txBox="1"/>
          <p:nvPr/>
        </p:nvSpPr>
        <p:spPr>
          <a:xfrm>
            <a:off x="658812" y="1567612"/>
            <a:ext cx="752884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lnSpc>
                <a:spcPts val="2400"/>
              </a:lnSpc>
              <a:spcAft>
                <a:spcPts val="1200"/>
              </a:spcAft>
              <a:buFont typeface="+mj-lt"/>
              <a:buAutoNum type="alphaLcParenR"/>
            </a:pPr>
            <a:r>
              <a:rPr lang="en-GB" sz="2000">
                <a:latin typeface="+mj-lt"/>
              </a:rPr>
              <a:t>What is the average cost of a three-year training course?</a:t>
            </a:r>
          </a:p>
          <a:p>
            <a:pPr marL="457200" indent="-457200">
              <a:lnSpc>
                <a:spcPts val="2400"/>
              </a:lnSpc>
              <a:spcAft>
                <a:spcPts val="1200"/>
              </a:spcAft>
              <a:buFont typeface="+mj-lt"/>
              <a:buAutoNum type="alphaLcParenR"/>
            </a:pPr>
            <a:r>
              <a:rPr lang="en-GB" sz="2000">
                <a:latin typeface="+mj-lt"/>
              </a:rPr>
              <a:t>What is the yearly cost of a training position?</a:t>
            </a:r>
          </a:p>
          <a:p>
            <a:pPr marL="457200" indent="-457200">
              <a:lnSpc>
                <a:spcPts val="2400"/>
              </a:lnSpc>
              <a:spcAft>
                <a:spcPts val="1200"/>
              </a:spcAft>
              <a:buFont typeface="+mj-lt"/>
              <a:buAutoNum type="alphaLcParenR"/>
            </a:pPr>
            <a:r>
              <a:rPr lang="en-GB" sz="2000">
                <a:latin typeface="+mj-lt"/>
              </a:rPr>
              <a:t>What are the long-term benefits?</a:t>
            </a:r>
          </a:p>
        </p:txBody>
      </p:sp>
    </p:spTree>
    <p:extLst>
      <p:ext uri="{BB962C8B-B14F-4D97-AF65-F5344CB8AC3E}">
        <p14:creationId xmlns:p14="http://schemas.microsoft.com/office/powerpoint/2010/main" val="6277834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D6851B"/>
                </a:solidFill>
              </a:rPr>
              <a:t>3</a:t>
            </a:r>
            <a:r>
              <a:rPr lang="en-GB" noProof="0">
                <a:solidFill>
                  <a:srgbClr val="D6851B"/>
                </a:solidFill>
              </a:rPr>
              <a:t>. a</a:t>
            </a:r>
            <a:r>
              <a:rPr lang="en-GB">
                <a:solidFill>
                  <a:srgbClr val="D6851B"/>
                </a:solidFill>
              </a:rPr>
              <a:t>) What does the training cost?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003C9279-0FE1-43E2-B482-E54CA39B14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814695"/>
            <a:ext cx="11053762" cy="435462"/>
          </a:xfrm>
        </p:spPr>
        <p:txBody>
          <a:bodyPr>
            <a:normAutofit/>
          </a:bodyPr>
          <a:lstStyle/>
          <a:p>
            <a:r>
              <a:rPr lang="en-GB" sz="2000" b="1"/>
              <a:t>Change in costs</a:t>
            </a:r>
            <a:r>
              <a:rPr lang="en-GB" sz="2000"/>
              <a:t> </a:t>
            </a:r>
            <a:r>
              <a:rPr lang="en-GB" sz="1600"/>
              <a:t>by training year over a three-year training course*</a:t>
            </a:r>
          </a:p>
        </p:txBody>
      </p:sp>
      <p:graphicFrame>
        <p:nvGraphicFramePr>
          <p:cNvPr id="20" name="Diagramm 19">
            <a:extLst>
              <a:ext uri="{FF2B5EF4-FFF2-40B4-BE49-F238E27FC236}">
                <a16:creationId xmlns:a16="http://schemas.microsoft.com/office/drawing/2014/main" id="{53CA81C0-3B95-4C64-B337-3518B77F9D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3535452"/>
              </p:ext>
            </p:extLst>
          </p:nvPr>
        </p:nvGraphicFramePr>
        <p:xfrm>
          <a:off x="-134448" y="1216293"/>
          <a:ext cx="11630057" cy="3988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3CC19496-683D-4230-AD21-C54E0884A52C}"/>
              </a:ext>
            </a:extLst>
          </p:cNvPr>
          <p:cNvCxnSpPr>
            <a:cxnSpLocks/>
          </p:cNvCxnSpPr>
          <p:nvPr/>
        </p:nvCxnSpPr>
        <p:spPr>
          <a:xfrm flipV="1">
            <a:off x="1666875" y="2447925"/>
            <a:ext cx="6966497" cy="880404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headEnd type="none"/>
            <a:tailEnd type="arrow" w="med" len="sm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C313BF57-0566-4893-A0EB-C0C5129496A4}"/>
              </a:ext>
            </a:extLst>
          </p:cNvPr>
          <p:cNvCxnSpPr>
            <a:cxnSpLocks/>
          </p:cNvCxnSpPr>
          <p:nvPr/>
        </p:nvCxnSpPr>
        <p:spPr>
          <a:xfrm>
            <a:off x="1666875" y="3429000"/>
            <a:ext cx="6966497" cy="979955"/>
          </a:xfrm>
          <a:prstGeom prst="straightConnector1">
            <a:avLst/>
          </a:prstGeom>
          <a:ln w="28575">
            <a:solidFill>
              <a:srgbClr val="E2A95F"/>
            </a:solidFill>
            <a:prstDash val="solid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hteck 2">
            <a:extLst>
              <a:ext uri="{FF2B5EF4-FFF2-40B4-BE49-F238E27FC236}">
                <a16:creationId xmlns:a16="http://schemas.microsoft.com/office/drawing/2014/main" id="{F8186C1C-7893-4D8C-8A92-0924D9DA4BDF}"/>
              </a:ext>
            </a:extLst>
          </p:cNvPr>
          <p:cNvSpPr/>
          <p:nvPr/>
        </p:nvSpPr>
        <p:spPr>
          <a:xfrm>
            <a:off x="8667847" y="4233016"/>
            <a:ext cx="3044728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2A400692-F347-462A-B7C5-57705204E290}"/>
              </a:ext>
            </a:extLst>
          </p:cNvPr>
          <p:cNvSpPr txBox="1"/>
          <p:nvPr/>
        </p:nvSpPr>
        <p:spPr>
          <a:xfrm>
            <a:off x="8790935" y="4233016"/>
            <a:ext cx="30447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>
                <a:latin typeface="+mj-lt"/>
                <a:ea typeface="Arial" panose="020B0604020202020204" pitchFamily="34" charset="-128"/>
                <a:cs typeface="Arial" panose="020B0604020202020204" pitchFamily="34" charset="-128"/>
              </a:rPr>
              <a:t>Decline </a:t>
            </a:r>
            <a:r>
              <a:rPr lang="en-GB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Arial" panose="020B0604020202020204" pitchFamily="34" charset="-128"/>
                <a:cs typeface="Arial" panose="020B0604020202020204" pitchFamily="34" charset="-128"/>
              </a:rPr>
              <a:t>in</a:t>
            </a:r>
            <a:r>
              <a:rPr lang="en-GB">
                <a:latin typeface="+mj-lt"/>
                <a:ea typeface="Arial" panose="020B0604020202020204" pitchFamily="34" charset="-128"/>
                <a:cs typeface="Arial" panose="020B0604020202020204" pitchFamily="34" charset="-128"/>
              </a:rPr>
              <a:t> net costs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83362D70-3C33-4A78-B456-1C9DCE025EDC}"/>
              </a:ext>
            </a:extLst>
          </p:cNvPr>
          <p:cNvSpPr txBox="1"/>
          <p:nvPr/>
        </p:nvSpPr>
        <p:spPr>
          <a:xfrm>
            <a:off x="8793718" y="1981465"/>
            <a:ext cx="28605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j-lt"/>
                <a:ea typeface="Arial" panose="020B0604020202020204" pitchFamily="34" charset="-128"/>
                <a:cs typeface="Arial" panose="020B0604020202020204" pitchFamily="34" charset="-128"/>
              </a:rPr>
              <a:t>Increase in trainee's productivity during the training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6653A10-FEBD-4106-A6A6-103C4A870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2113" y="4922361"/>
            <a:ext cx="6836700" cy="738664"/>
          </a:xfrm>
          <a:prstGeom prst="rect">
            <a:avLst/>
          </a:prstGeom>
          <a:solidFill>
            <a:srgbClr val="FBF3E8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algn="ctr" eaLnBrk="1" hangingPunct="1">
              <a:lnSpc>
                <a:spcPts val="2200"/>
              </a:lnSpc>
              <a:spcBef>
                <a:spcPts val="600"/>
              </a:spcBef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n-GB" sz="1800" b="1" dirty="0">
                <a:latin typeface="+mj-lt"/>
                <a:cs typeface="+mn-cs"/>
              </a:rPr>
              <a:t>€16,417  = total average net costs</a:t>
            </a:r>
          </a:p>
          <a:p>
            <a:pPr algn="ctr" eaLnBrk="1" hangingPunct="1"/>
            <a:endParaRPr lang="en-US" altLang="de-DE" sz="3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algn="ctr" eaLnBrk="1" hangingPunct="1"/>
            <a:endParaRPr lang="en-US" altLang="de-DE" sz="3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algn="ctr" eaLnBrk="1" hangingPunct="1"/>
            <a:r>
              <a:rPr lang="en-GB" sz="1600" dirty="0">
                <a:latin typeface="+mj-lt"/>
                <a:cs typeface="+mn-cs"/>
              </a:rPr>
              <a:t>*Information per trainee for the 2017/18 training year</a:t>
            </a:r>
          </a:p>
        </p:txBody>
      </p:sp>
    </p:spTree>
    <p:extLst>
      <p:ext uri="{BB962C8B-B14F-4D97-AF65-F5344CB8AC3E}">
        <p14:creationId xmlns:p14="http://schemas.microsoft.com/office/powerpoint/2010/main" val="1471788363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3. b) What does a trainer cost each year?</a:t>
            </a:r>
          </a:p>
        </p:txBody>
      </p:sp>
      <p:graphicFrame>
        <p:nvGraphicFramePr>
          <p:cNvPr id="18" name="Tabelle 17">
            <a:extLst>
              <a:ext uri="{FF2B5EF4-FFF2-40B4-BE49-F238E27FC236}">
                <a16:creationId xmlns:a16="http://schemas.microsoft.com/office/drawing/2014/main" id="{BE74FA60-37AA-49AF-B36B-116A143235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049757"/>
              </p:ext>
            </p:extLst>
          </p:nvPr>
        </p:nvGraphicFramePr>
        <p:xfrm>
          <a:off x="658807" y="1557338"/>
          <a:ext cx="11053772" cy="34673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1260">
                  <a:extLst>
                    <a:ext uri="{9D8B030D-6E8A-4147-A177-3AD203B41FA5}">
                      <a16:colId xmlns:a16="http://schemas.microsoft.com/office/drawing/2014/main" val="1694208140"/>
                    </a:ext>
                  </a:extLst>
                </a:gridCol>
                <a:gridCol w="1890455">
                  <a:extLst>
                    <a:ext uri="{9D8B030D-6E8A-4147-A177-3AD203B41FA5}">
                      <a16:colId xmlns:a16="http://schemas.microsoft.com/office/drawing/2014/main" val="3574722509"/>
                    </a:ext>
                  </a:extLst>
                </a:gridCol>
                <a:gridCol w="1952080">
                  <a:extLst>
                    <a:ext uri="{9D8B030D-6E8A-4147-A177-3AD203B41FA5}">
                      <a16:colId xmlns:a16="http://schemas.microsoft.com/office/drawing/2014/main" val="1590611565"/>
                    </a:ext>
                  </a:extLst>
                </a:gridCol>
                <a:gridCol w="1962364">
                  <a:extLst>
                    <a:ext uri="{9D8B030D-6E8A-4147-A177-3AD203B41FA5}">
                      <a16:colId xmlns:a16="http://schemas.microsoft.com/office/drawing/2014/main" val="3519297343"/>
                    </a:ext>
                  </a:extLst>
                </a:gridCol>
                <a:gridCol w="2157613">
                  <a:extLst>
                    <a:ext uri="{9D8B030D-6E8A-4147-A177-3AD203B41FA5}">
                      <a16:colId xmlns:a16="http://schemas.microsoft.com/office/drawing/2014/main" val="955372826"/>
                    </a:ext>
                  </a:extLst>
                </a:gridCol>
              </a:tblGrid>
              <a:tr h="139040">
                <a:tc>
                  <a:txBody>
                    <a:bodyPr/>
                    <a:lstStyle/>
                    <a:p>
                      <a:pPr algn="l"/>
                      <a:r>
                        <a:rPr lang="en-GB" sz="1800" dirty="0"/>
                        <a:t>Occupation</a:t>
                      </a: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C2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/>
                        <a:t>Gross costs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C2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/>
                        <a:t>Returns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C2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/>
                        <a:t>Net costs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C2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/>
                        <a:t>Duration of training in years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C28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5442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Average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851B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Symbol" panose="05050102010706020507" pitchFamily="18" charset="2"/>
                        <a:buNone/>
                      </a:pPr>
                      <a:r>
                        <a:rPr lang="en-GB" sz="1800" b="1">
                          <a:solidFill>
                            <a:schemeClr val="tx1"/>
                          </a:solidFill>
                          <a:latin typeface="+mn-lt"/>
                        </a:rPr>
                        <a:t>€ 20,855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851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>
                          <a:solidFill>
                            <a:schemeClr val="tx1"/>
                          </a:solidFill>
                          <a:latin typeface="+mn-lt"/>
                        </a:rPr>
                        <a:t>€ 14,377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851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  € 6,478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851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2–3.5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6851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668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Information technology specialist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solidFill>
                            <a:schemeClr val="tx1"/>
                          </a:solidFill>
                          <a:latin typeface="+mn-lt"/>
                        </a:rPr>
                        <a:t>€ 24,127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solidFill>
                            <a:schemeClr val="tx1"/>
                          </a:solidFill>
                          <a:latin typeface="+mn-lt"/>
                        </a:rPr>
                        <a:t>€ 16,092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  <a:latin typeface="+mn-lt"/>
                        </a:rPr>
                        <a:t>  € 8,035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3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3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2353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Motor vehicle mechatronics technician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b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€ 16,238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€ 11,286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€ 4,952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3.5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907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Forwarding and logistics clerk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solidFill>
                            <a:schemeClr val="tx1"/>
                          </a:solidFill>
                          <a:latin typeface="+mn-lt"/>
                        </a:rPr>
                        <a:t>€ 18,758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solidFill>
                            <a:schemeClr val="tx1"/>
                          </a:solidFill>
                          <a:latin typeface="+mn-lt"/>
                        </a:rPr>
                        <a:t>€ 20,491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</a:rPr>
                        <a:t>- € 1,732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3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3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4339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Specialist food salesperson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solidFill>
                            <a:schemeClr val="tx1"/>
                          </a:solidFill>
                          <a:latin typeface="+mn-lt"/>
                        </a:rPr>
                        <a:t>€ 16,228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solidFill>
                            <a:schemeClr val="tx1"/>
                          </a:solidFill>
                          <a:latin typeface="+mn-lt"/>
                        </a:rPr>
                        <a:t>€ 15,709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     </a:t>
                      </a:r>
                      <a:r>
                        <a:rPr lang="en-GB" sz="1800" dirty="0">
                          <a:solidFill>
                            <a:schemeClr val="tx1"/>
                          </a:solidFill>
                          <a:latin typeface="+mn-lt"/>
                        </a:rPr>
                        <a:t> € 519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3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279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Painter and varnisher</a:t>
                      </a: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solidFill>
                            <a:schemeClr val="tx1"/>
                          </a:solidFill>
                          <a:latin typeface="+mn-lt"/>
                        </a:rPr>
                        <a:t>€ 15,517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>
                          <a:solidFill>
                            <a:schemeClr val="tx1"/>
                          </a:solidFill>
                          <a:latin typeface="+mn-lt"/>
                        </a:rPr>
                        <a:t>€ 16,425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</a:rPr>
                        <a:t>    - € 909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3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</a:rPr>
                        <a:t>3</a:t>
                      </a:r>
                    </a:p>
                  </a:txBody>
                  <a:tcPr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3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228911"/>
                  </a:ext>
                </a:extLst>
              </a:tr>
            </a:tbl>
          </a:graphicData>
        </a:graphic>
      </p:graphicFrame>
      <p:sp>
        <p:nvSpPr>
          <p:cNvPr id="19" name="Textfeld 18">
            <a:extLst>
              <a:ext uri="{FF2B5EF4-FFF2-40B4-BE49-F238E27FC236}">
                <a16:creationId xmlns:a16="http://schemas.microsoft.com/office/drawing/2014/main" id="{71C5EE45-D21E-4C71-8957-E30D7149D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7343" y="5191480"/>
            <a:ext cx="6836699" cy="646972"/>
          </a:xfrm>
          <a:prstGeom prst="rect">
            <a:avLst/>
          </a:prstGeom>
          <a:solidFill>
            <a:srgbClr val="FBF3E8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algn="ctr" eaLnBrk="1" hangingPunct="1">
              <a:lnSpc>
                <a:spcPts val="2200"/>
              </a:lnSpc>
              <a:spcBef>
                <a:spcPts val="600"/>
              </a:spcBef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n-GB" sz="1800" b="1" dirty="0">
                <a:latin typeface="+mj-lt"/>
                <a:cs typeface="+mn-cs"/>
              </a:rPr>
              <a:t>28 % </a:t>
            </a:r>
            <a:r>
              <a:rPr lang="en-GB" sz="1800" dirty="0">
                <a:latin typeface="+mj-lt"/>
                <a:cs typeface="+mn-cs"/>
              </a:rPr>
              <a:t>of businesses achieved a positive gross margin</a:t>
            </a:r>
            <a:br>
              <a:rPr lang="en-GB" sz="1800" dirty="0">
                <a:latin typeface="+mj-lt"/>
                <a:cs typeface="+mn-cs"/>
              </a:rPr>
            </a:br>
            <a:r>
              <a:rPr lang="en-GB" sz="1800" dirty="0">
                <a:latin typeface="+mj-lt"/>
                <a:cs typeface="+mn-cs"/>
              </a:rPr>
              <a:t>as early as the training phase</a:t>
            </a:r>
          </a:p>
        </p:txBody>
      </p:sp>
    </p:spTree>
    <p:extLst>
      <p:ext uri="{BB962C8B-B14F-4D97-AF65-F5344CB8AC3E}">
        <p14:creationId xmlns:p14="http://schemas.microsoft.com/office/powerpoint/2010/main" val="1203665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A3E5BEE4-6E74-41F9-BF1B-39521456CFA9}"/>
              </a:ext>
            </a:extLst>
          </p:cNvPr>
          <p:cNvCxnSpPr>
            <a:cxnSpLocks/>
          </p:cNvCxnSpPr>
          <p:nvPr/>
        </p:nvCxnSpPr>
        <p:spPr>
          <a:xfrm flipH="1">
            <a:off x="6156872" y="1195049"/>
            <a:ext cx="1" cy="40774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0ADEF79-00EC-4906-91D3-89B4A8CF0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36960" y="1568074"/>
            <a:ext cx="5040000" cy="432000"/>
          </a:xfrm>
          <a:solidFill>
            <a:srgbClr val="D6851B"/>
          </a:solidFill>
        </p:spPr>
        <p:txBody>
          <a:bodyPr wrap="square" lIns="36000" tIns="72000" rIns="36000" bIns="7200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GB" sz="1800" b="1"/>
              <a:t>After and during training (long term)</a:t>
            </a:r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2D371EC3-A387-461F-AA58-FE1A8E4228EF}"/>
              </a:ext>
            </a:extLst>
          </p:cNvPr>
          <p:cNvSpPr txBox="1">
            <a:spLocks/>
          </p:cNvSpPr>
          <p:nvPr/>
        </p:nvSpPr>
        <p:spPr>
          <a:xfrm>
            <a:off x="3636960" y="1997195"/>
            <a:ext cx="5040000" cy="391628"/>
          </a:xfrm>
          <a:prstGeom prst="rect">
            <a:avLst/>
          </a:prstGeom>
          <a:solidFill>
            <a:srgbClr val="FBF3E8"/>
          </a:solidFill>
          <a:ln>
            <a:solidFill>
              <a:schemeClr val="accent1"/>
            </a:solidFill>
          </a:ln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GB" sz="1600" dirty="0">
                <a:solidFill>
                  <a:schemeClr val="tx1"/>
                </a:solidFill>
              </a:rPr>
              <a:t>Non-measurable benefit factors</a:t>
            </a:r>
          </a:p>
        </p:txBody>
      </p:sp>
      <p:sp>
        <p:nvSpPr>
          <p:cNvPr id="24" name="Textplatzhalter 3">
            <a:extLst>
              <a:ext uri="{FF2B5EF4-FFF2-40B4-BE49-F238E27FC236}">
                <a16:creationId xmlns:a16="http://schemas.microsoft.com/office/drawing/2014/main" id="{299AEAD2-18DA-4C4B-A71D-FEAA181974A4}"/>
              </a:ext>
            </a:extLst>
          </p:cNvPr>
          <p:cNvSpPr txBox="1">
            <a:spLocks/>
          </p:cNvSpPr>
          <p:nvPr/>
        </p:nvSpPr>
        <p:spPr>
          <a:xfrm>
            <a:off x="3636960" y="2652644"/>
            <a:ext cx="5040000" cy="657341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GB" sz="1600">
                <a:solidFill>
                  <a:schemeClr val="tx1"/>
                </a:solidFill>
              </a:rPr>
              <a:t>Tailor-made training</a:t>
            </a:r>
          </a:p>
          <a:p>
            <a:pPr marL="285750" indent="-285750" algn="ctr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n-GB" sz="1600">
                <a:solidFill>
                  <a:schemeClr val="tx1"/>
                </a:solidFill>
              </a:rPr>
              <a:t>Teaching of company-specific skills </a:t>
            </a:r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8DA752B4-A0BB-416B-ADE7-2C88C776DBBD}"/>
              </a:ext>
            </a:extLst>
          </p:cNvPr>
          <p:cNvSpPr txBox="1">
            <a:spLocks/>
          </p:cNvSpPr>
          <p:nvPr/>
        </p:nvSpPr>
        <p:spPr>
          <a:xfrm>
            <a:off x="3636960" y="3440456"/>
            <a:ext cx="5040000" cy="657341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GB" sz="1600">
                <a:solidFill>
                  <a:schemeClr val="tx1"/>
                </a:solidFill>
              </a:rPr>
              <a:t>Selection</a:t>
            </a:r>
          </a:p>
          <a:p>
            <a:pPr marL="285750" indent="-285750" algn="ctr" defTabSz="914400">
              <a:lnSpc>
                <a:spcPts val="2200"/>
              </a:lnSpc>
              <a:spcBef>
                <a:spcPts val="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n-GB" sz="1600">
                <a:solidFill>
                  <a:schemeClr val="tx1"/>
                </a:solidFill>
              </a:rPr>
              <a:t>Avoidance of poor appointments</a:t>
            </a:r>
          </a:p>
        </p:txBody>
      </p:sp>
      <p:sp>
        <p:nvSpPr>
          <p:cNvPr id="29" name="Textplatzhalter 3">
            <a:extLst>
              <a:ext uri="{FF2B5EF4-FFF2-40B4-BE49-F238E27FC236}">
                <a16:creationId xmlns:a16="http://schemas.microsoft.com/office/drawing/2014/main" id="{D9BD8C14-AC28-4C1F-9470-1BBC9113B764}"/>
              </a:ext>
            </a:extLst>
          </p:cNvPr>
          <p:cNvSpPr txBox="1">
            <a:spLocks/>
          </p:cNvSpPr>
          <p:nvPr/>
        </p:nvSpPr>
        <p:spPr>
          <a:xfrm>
            <a:off x="3636960" y="4228268"/>
            <a:ext cx="5040000" cy="391628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GB" sz="1600">
                <a:solidFill>
                  <a:schemeClr val="tx1"/>
                </a:solidFill>
              </a:rPr>
              <a:t>Prevention of skilled worker shortages</a:t>
            </a:r>
          </a:p>
        </p:txBody>
      </p:sp>
      <p:sp>
        <p:nvSpPr>
          <p:cNvPr id="37" name="Textplatzhalter 3">
            <a:extLst>
              <a:ext uri="{FF2B5EF4-FFF2-40B4-BE49-F238E27FC236}">
                <a16:creationId xmlns:a16="http://schemas.microsoft.com/office/drawing/2014/main" id="{C5DBAD32-32D4-4406-A167-79D764ABF7CD}"/>
              </a:ext>
            </a:extLst>
          </p:cNvPr>
          <p:cNvSpPr txBox="1">
            <a:spLocks/>
          </p:cNvSpPr>
          <p:nvPr/>
        </p:nvSpPr>
        <p:spPr>
          <a:xfrm>
            <a:off x="4716960" y="885539"/>
            <a:ext cx="2880000" cy="504000"/>
          </a:xfrm>
          <a:prstGeom prst="rect">
            <a:avLst/>
          </a:prstGeom>
          <a:solidFill>
            <a:srgbClr val="D6851B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800" b="1"/>
              <a:t>Benefit aspects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52388F7-8896-43BA-9094-FFF2D7C88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3. c) What are the benefit aspects?</a:t>
            </a:r>
          </a:p>
        </p:txBody>
      </p:sp>
      <p:sp>
        <p:nvSpPr>
          <p:cNvPr id="16" name="Textplatzhalter 3">
            <a:extLst>
              <a:ext uri="{FF2B5EF4-FFF2-40B4-BE49-F238E27FC236}">
                <a16:creationId xmlns:a16="http://schemas.microsoft.com/office/drawing/2014/main" id="{A5813624-45C2-4EDB-892B-9B8D27C56D7C}"/>
              </a:ext>
            </a:extLst>
          </p:cNvPr>
          <p:cNvSpPr txBox="1">
            <a:spLocks/>
          </p:cNvSpPr>
          <p:nvPr/>
        </p:nvSpPr>
        <p:spPr>
          <a:xfrm>
            <a:off x="3636960" y="4750367"/>
            <a:ext cx="5040000" cy="391628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GB" sz="1600">
                <a:solidFill>
                  <a:schemeClr val="tx1"/>
                </a:solidFill>
              </a:rPr>
              <a:t>Improved employee retention</a:t>
            </a:r>
          </a:p>
        </p:txBody>
      </p:sp>
      <p:sp>
        <p:nvSpPr>
          <p:cNvPr id="17" name="Textplatzhalter 3">
            <a:extLst>
              <a:ext uri="{FF2B5EF4-FFF2-40B4-BE49-F238E27FC236}">
                <a16:creationId xmlns:a16="http://schemas.microsoft.com/office/drawing/2014/main" id="{682C7A98-2185-4AA1-9179-379C0896795B}"/>
              </a:ext>
            </a:extLst>
          </p:cNvPr>
          <p:cNvSpPr txBox="1">
            <a:spLocks/>
          </p:cNvSpPr>
          <p:nvPr/>
        </p:nvSpPr>
        <p:spPr>
          <a:xfrm>
            <a:off x="3636960" y="5272465"/>
            <a:ext cx="5040000" cy="391628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GB" sz="1600">
                <a:solidFill>
                  <a:schemeClr val="tx1"/>
                </a:solidFill>
              </a:rPr>
              <a:t>Image enhancing (CSR)</a:t>
            </a:r>
          </a:p>
        </p:txBody>
      </p:sp>
    </p:spTree>
    <p:extLst>
      <p:ext uri="{BB962C8B-B14F-4D97-AF65-F5344CB8AC3E}">
        <p14:creationId xmlns:p14="http://schemas.microsoft.com/office/powerpoint/2010/main" val="2893951147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1093526"/>
          </a:xfrm>
        </p:spPr>
        <p:txBody>
          <a:bodyPr>
            <a:normAutofit/>
          </a:bodyPr>
          <a:lstStyle/>
          <a:p>
            <a:r>
              <a:rPr lang="en-GB"/>
              <a:t>4. Is recruiting a new worker cheaper than training?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2BF8F37-371D-40FB-87AD-4FC5A8133E45}"/>
              </a:ext>
            </a:extLst>
          </p:cNvPr>
          <p:cNvSpPr txBox="1"/>
          <p:nvPr/>
        </p:nvSpPr>
        <p:spPr>
          <a:xfrm>
            <a:off x="658812" y="1567612"/>
            <a:ext cx="7528844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lnSpc>
                <a:spcPts val="2400"/>
              </a:lnSpc>
              <a:spcAft>
                <a:spcPts val="1200"/>
              </a:spcAft>
              <a:buFont typeface="+mj-lt"/>
              <a:buAutoNum type="alphaLcParenR"/>
            </a:pPr>
            <a:r>
              <a:rPr lang="en-GB" sz="2000">
                <a:latin typeface="+mj-lt"/>
              </a:rPr>
              <a:t>What costs are incurred when recruiting new skilled workers?</a:t>
            </a:r>
          </a:p>
          <a:p>
            <a:pPr marL="457200" indent="-457200">
              <a:lnSpc>
                <a:spcPts val="2400"/>
              </a:lnSpc>
              <a:spcAft>
                <a:spcPts val="1200"/>
              </a:spcAft>
              <a:buFont typeface="+mj-lt"/>
              <a:buAutoNum type="alphaLcParenR"/>
            </a:pPr>
            <a:r>
              <a:rPr lang="en-GB" sz="2000">
                <a:latin typeface="+mj-lt"/>
              </a:rPr>
              <a:t>What does it cost to recruit a new worker?</a:t>
            </a:r>
          </a:p>
        </p:txBody>
      </p:sp>
    </p:spTree>
    <p:extLst>
      <p:ext uri="{BB962C8B-B14F-4D97-AF65-F5344CB8AC3E}">
        <p14:creationId xmlns:p14="http://schemas.microsoft.com/office/powerpoint/2010/main" val="3515884310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4. a) What costs are incurred when recruiting a new worker?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91A8CB21-6C7B-48F3-BB9A-27F83BD9D5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21140"/>
            <a:ext cx="11053762" cy="435462"/>
          </a:xfrm>
        </p:spPr>
        <p:txBody>
          <a:bodyPr>
            <a:normAutofit/>
          </a:bodyPr>
          <a:lstStyle/>
          <a:p>
            <a:r>
              <a:rPr lang="en-GB" sz="2000"/>
              <a:t>Cost of staff recruitment for an externally trained skilled worker by type of cost.</a:t>
            </a:r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951BD58E-BEA2-4035-84FD-FD487064CE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6036765"/>
              </p:ext>
            </p:extLst>
          </p:nvPr>
        </p:nvGraphicFramePr>
        <p:xfrm>
          <a:off x="576619" y="1238206"/>
          <a:ext cx="11135955" cy="3660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8C628E06-3B8F-44E0-A89F-9F957AED30BE}"/>
              </a:ext>
            </a:extLst>
          </p:cNvPr>
          <p:cNvSpPr txBox="1"/>
          <p:nvPr/>
        </p:nvSpPr>
        <p:spPr>
          <a:xfrm>
            <a:off x="576619" y="4966954"/>
            <a:ext cx="111359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latin typeface="+mj-lt"/>
              </a:rPr>
              <a:t>* </a:t>
            </a:r>
            <a:r>
              <a:rPr lang="en-GB" sz="1400" b="1">
                <a:solidFill>
                  <a:srgbClr val="D6851B"/>
                </a:solidFill>
                <a:latin typeface="+mj-lt"/>
              </a:rPr>
              <a:t>Induction costs</a:t>
            </a:r>
            <a:r>
              <a:rPr lang="en-GB" sz="1400">
                <a:latin typeface="+mj-lt"/>
              </a:rPr>
              <a:t> take into account the differences in productivity of new skilled workers as well as effort incurred by other employees in the business when inducting for new colleagues. </a:t>
            </a:r>
            <a:r>
              <a:rPr lang="en-GB" sz="1400" b="1">
                <a:solidFill>
                  <a:srgbClr val="D6851B"/>
                </a:solidFill>
                <a:latin typeface="+mj-lt"/>
              </a:rPr>
              <a:t>On average induction costs are 83% of the cost of recruiting new workers</a:t>
            </a:r>
            <a:r>
              <a:rPr lang="en-GB" sz="1400" b="1">
                <a:latin typeface="+mj-lt"/>
              </a:rPr>
              <a:t>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D8FA962-68E6-44E5-A6B6-0B0889301890}"/>
              </a:ext>
            </a:extLst>
          </p:cNvPr>
          <p:cNvSpPr txBox="1"/>
          <p:nvPr/>
        </p:nvSpPr>
        <p:spPr>
          <a:xfrm>
            <a:off x="571130" y="5705618"/>
            <a:ext cx="73031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Source: BIBB, Data Report to accompany the 2020 Report on Vocational Education and Training, p. 227.</a:t>
            </a:r>
          </a:p>
        </p:txBody>
      </p:sp>
    </p:spTree>
    <p:extLst>
      <p:ext uri="{BB962C8B-B14F-4D97-AF65-F5344CB8AC3E}">
        <p14:creationId xmlns:p14="http://schemas.microsoft.com/office/powerpoint/2010/main" val="741409203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53C55BA9-559D-41DA-944A-753C1C8837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3878188"/>
              </p:ext>
            </p:extLst>
          </p:nvPr>
        </p:nvGraphicFramePr>
        <p:xfrm>
          <a:off x="-92467" y="1040848"/>
          <a:ext cx="12010490" cy="4516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4. a) What costs are incurred when recruiting a new worker?</a:t>
            </a:r>
          </a:p>
        </p:txBody>
      </p:sp>
      <p:sp>
        <p:nvSpPr>
          <p:cNvPr id="5" name="Textplatzhalter 7">
            <a:extLst>
              <a:ext uri="{FF2B5EF4-FFF2-40B4-BE49-F238E27FC236}">
                <a16:creationId xmlns:a16="http://schemas.microsoft.com/office/drawing/2014/main" id="{91A8CB21-6C7B-48F3-BB9A-27F83BD9D5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21140"/>
            <a:ext cx="11053762" cy="435462"/>
          </a:xfrm>
        </p:spPr>
        <p:txBody>
          <a:bodyPr>
            <a:normAutofit/>
          </a:bodyPr>
          <a:lstStyle/>
          <a:p>
            <a:r>
              <a:rPr lang="en-GB" sz="2000"/>
              <a:t>Cost of recruiting an externally trained skilled worker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D8FA962-68E6-44E5-A6B6-0B0889301890}"/>
              </a:ext>
            </a:extLst>
          </p:cNvPr>
          <p:cNvSpPr txBox="1"/>
          <p:nvPr/>
        </p:nvSpPr>
        <p:spPr>
          <a:xfrm>
            <a:off x="571130" y="5728478"/>
            <a:ext cx="730317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Source: Calculation by BIBB based on Cost-Benefit Survey 2017/18.</a:t>
            </a:r>
          </a:p>
          <a:p>
            <a:endParaRPr lang="de-DE" sz="11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516987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Chart bld="category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1093526"/>
          </a:xfrm>
        </p:spPr>
        <p:txBody>
          <a:bodyPr>
            <a:normAutofit/>
          </a:bodyPr>
          <a:lstStyle/>
          <a:p>
            <a:r>
              <a:rPr lang="en-GB"/>
              <a:t>5. Vocational training in the dual system – a worthwhile model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2BF8F37-371D-40FB-87AD-4FC5A8133E45}"/>
              </a:ext>
            </a:extLst>
          </p:cNvPr>
          <p:cNvSpPr txBox="1"/>
          <p:nvPr/>
        </p:nvSpPr>
        <p:spPr>
          <a:xfrm>
            <a:off x="658812" y="1567612"/>
            <a:ext cx="7528844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lnSpc>
                <a:spcPts val="2400"/>
              </a:lnSpc>
              <a:spcAft>
                <a:spcPts val="1200"/>
              </a:spcAft>
              <a:buFont typeface="+mj-lt"/>
              <a:buAutoNum type="alphaLcParenR"/>
            </a:pPr>
            <a:r>
              <a:rPr lang="en-GB" sz="2000" dirty="0">
                <a:latin typeface="+mj-lt"/>
              </a:rPr>
              <a:t>Returns and benefits at a glance</a:t>
            </a:r>
          </a:p>
          <a:p>
            <a:pPr marL="457200" indent="-457200">
              <a:lnSpc>
                <a:spcPts val="2400"/>
              </a:lnSpc>
              <a:spcAft>
                <a:spcPts val="1200"/>
              </a:spcAft>
              <a:buFont typeface="+mj-lt"/>
              <a:buAutoNum type="alphaLcParenR"/>
            </a:pPr>
            <a:r>
              <a:rPr lang="en-GB" sz="2000" dirty="0">
                <a:latin typeface="+mj-lt"/>
              </a:rPr>
              <a:t>Weighing up the costs and benefits.</a:t>
            </a:r>
          </a:p>
          <a:p>
            <a:pPr marL="457200" indent="-457200">
              <a:lnSpc>
                <a:spcPts val="2400"/>
              </a:lnSpc>
              <a:spcAft>
                <a:spcPts val="1200"/>
              </a:spcAft>
              <a:buFont typeface="+mj-lt"/>
              <a:buAutoNum type="alphaLcParenR"/>
            </a:pPr>
            <a:r>
              <a:rPr lang="en-GB" sz="2000" dirty="0">
                <a:latin typeface="+mj-lt"/>
              </a:rPr>
              <a:t>Summary of benefit aspects for the business</a:t>
            </a:r>
          </a:p>
          <a:p>
            <a:pPr marL="457200" indent="-457200">
              <a:lnSpc>
                <a:spcPts val="2400"/>
              </a:lnSpc>
              <a:spcAft>
                <a:spcPts val="1200"/>
              </a:spcAft>
              <a:buFont typeface="+mj-lt"/>
              <a:buAutoNum type="alphaLcParenR"/>
            </a:pPr>
            <a:r>
              <a:rPr lang="en-GB" sz="2000" dirty="0">
                <a:latin typeface="+mj-lt"/>
              </a:rPr>
              <a:t>Social and economic aspects</a:t>
            </a:r>
          </a:p>
        </p:txBody>
      </p:sp>
    </p:spTree>
    <p:extLst>
      <p:ext uri="{BB962C8B-B14F-4D97-AF65-F5344CB8AC3E}">
        <p14:creationId xmlns:p14="http://schemas.microsoft.com/office/powerpoint/2010/main" val="2907171928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9F3B998C-AC3F-4794-880D-84880F07AE46}"/>
              </a:ext>
            </a:extLst>
          </p:cNvPr>
          <p:cNvCxnSpPr>
            <a:cxnSpLocks/>
            <a:endCxn id="44" idx="0"/>
          </p:cNvCxnSpPr>
          <p:nvPr/>
        </p:nvCxnSpPr>
        <p:spPr>
          <a:xfrm flipH="1">
            <a:off x="5069693" y="2244255"/>
            <a:ext cx="17126" cy="22499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F248277D-73A9-4F77-AD0F-F8FE8862319B}"/>
              </a:ext>
            </a:extLst>
          </p:cNvPr>
          <p:cNvCxnSpPr>
            <a:cxnSpLocks/>
            <a:endCxn id="46" idx="0"/>
          </p:cNvCxnSpPr>
          <p:nvPr/>
        </p:nvCxnSpPr>
        <p:spPr>
          <a:xfrm>
            <a:off x="7301700" y="2213040"/>
            <a:ext cx="0" cy="27869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>
            <a:extLst>
              <a:ext uri="{FF2B5EF4-FFF2-40B4-BE49-F238E27FC236}">
                <a16:creationId xmlns:a16="http://schemas.microsoft.com/office/drawing/2014/main" id="{67A23176-D976-477E-B418-F7EDCDFAE6DD}"/>
              </a:ext>
            </a:extLst>
          </p:cNvPr>
          <p:cNvCxnSpPr>
            <a:cxnSpLocks/>
            <a:endCxn id="35" idx="0"/>
          </p:cNvCxnSpPr>
          <p:nvPr/>
        </p:nvCxnSpPr>
        <p:spPr>
          <a:xfrm>
            <a:off x="10081726" y="2061375"/>
            <a:ext cx="10849" cy="29385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>
            <a:extLst>
              <a:ext uri="{FF2B5EF4-FFF2-40B4-BE49-F238E27FC236}">
                <a16:creationId xmlns:a16="http://schemas.microsoft.com/office/drawing/2014/main" id="{10B77064-9233-4E44-BC31-734ABC2624A7}"/>
              </a:ext>
            </a:extLst>
          </p:cNvPr>
          <p:cNvCxnSpPr>
            <a:cxnSpLocks/>
            <a:stCxn id="4" idx="2"/>
            <a:endCxn id="41" idx="0"/>
          </p:cNvCxnSpPr>
          <p:nvPr/>
        </p:nvCxnSpPr>
        <p:spPr>
          <a:xfrm>
            <a:off x="2278812" y="1757968"/>
            <a:ext cx="0" cy="30495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el 2">
            <a:extLst>
              <a:ext uri="{FF2B5EF4-FFF2-40B4-BE49-F238E27FC236}">
                <a16:creationId xmlns:a16="http://schemas.microsoft.com/office/drawing/2014/main" id="{4D82307E-9F42-4EE4-B180-087417AAD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5. a) Returns and benefits at a glance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0ADEF79-00EC-4906-91D3-89B4A8CF0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2" y="1397118"/>
            <a:ext cx="3240000" cy="360850"/>
          </a:xfrm>
          <a:solidFill>
            <a:srgbClr val="EAC28D"/>
          </a:solidFill>
        </p:spPr>
        <p:txBody>
          <a:bodyPr wrap="square" lIns="36000" tIns="72000" rIns="36000" bIns="7200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GB" sz="1400"/>
              <a:t>During the training (short term)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F2D45D2A-CE04-42D0-9076-1FC4CFAA23EC}"/>
              </a:ext>
            </a:extLst>
          </p:cNvPr>
          <p:cNvSpPr txBox="1">
            <a:spLocks/>
          </p:cNvSpPr>
          <p:nvPr/>
        </p:nvSpPr>
        <p:spPr>
          <a:xfrm>
            <a:off x="4025693" y="828041"/>
            <a:ext cx="4233210" cy="432000"/>
          </a:xfrm>
          <a:prstGeom prst="rect">
            <a:avLst/>
          </a:prstGeom>
          <a:solidFill>
            <a:srgbClr val="D6851B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800" b="1"/>
              <a:t>Returns and benefits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B13838D-A3A5-42AA-895A-AA0A579D710B}"/>
              </a:ext>
            </a:extLst>
          </p:cNvPr>
          <p:cNvSpPr txBox="1"/>
          <p:nvPr/>
        </p:nvSpPr>
        <p:spPr>
          <a:xfrm>
            <a:off x="571130" y="5737934"/>
            <a:ext cx="73031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* European Social Fund, Bundesagentur für Arbeit (Federal Employment Agency)</a:t>
            </a:r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6ED48A4A-3AF6-43DF-A4F5-9702626E922F}"/>
              </a:ext>
            </a:extLst>
          </p:cNvPr>
          <p:cNvSpPr txBox="1">
            <a:spLocks/>
          </p:cNvSpPr>
          <p:nvPr/>
        </p:nvSpPr>
        <p:spPr>
          <a:xfrm>
            <a:off x="658812" y="2613545"/>
            <a:ext cx="3240000" cy="72248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n-GB" sz="1400">
                <a:solidFill>
                  <a:schemeClr val="tx1"/>
                </a:solidFill>
              </a:rPr>
              <a:t>48% unskilled activities </a:t>
            </a:r>
          </a:p>
          <a:p>
            <a:pPr marL="285750" indent="-285750" algn="ctr" defTabSz="914400">
              <a:lnSpc>
                <a:spcPts val="1500"/>
              </a:lnSpc>
              <a:spcBef>
                <a:spcPts val="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n-GB" sz="1400">
                <a:solidFill>
                  <a:schemeClr val="tx1"/>
                </a:solidFill>
              </a:rPr>
              <a:t>Savings made on the cost of an unskilled worker</a:t>
            </a:r>
          </a:p>
        </p:txBody>
      </p:sp>
      <p:sp>
        <p:nvSpPr>
          <p:cNvPr id="21" name="Textplatzhalter 3">
            <a:extLst>
              <a:ext uri="{FF2B5EF4-FFF2-40B4-BE49-F238E27FC236}">
                <a16:creationId xmlns:a16="http://schemas.microsoft.com/office/drawing/2014/main" id="{4E43C32F-8D40-455E-9B41-CFD7208112A4}"/>
              </a:ext>
            </a:extLst>
          </p:cNvPr>
          <p:cNvSpPr txBox="1">
            <a:spLocks/>
          </p:cNvSpPr>
          <p:nvPr/>
        </p:nvSpPr>
        <p:spPr>
          <a:xfrm>
            <a:off x="658812" y="3473109"/>
            <a:ext cx="3240000" cy="53012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n-GB" sz="1400">
                <a:solidFill>
                  <a:schemeClr val="tx1"/>
                </a:solidFill>
              </a:rPr>
              <a:t>50% skilled worker activities </a:t>
            </a:r>
          </a:p>
          <a:p>
            <a:pPr marL="285750" indent="-285750" algn="ctr" defTabSz="914400">
              <a:lnSpc>
                <a:spcPts val="1500"/>
              </a:lnSpc>
              <a:spcBef>
                <a:spcPts val="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n-GB" sz="1400">
                <a:solidFill>
                  <a:schemeClr val="tx1"/>
                </a:solidFill>
              </a:rPr>
              <a:t>Savings made on the cost of a skilled worker</a:t>
            </a:r>
          </a:p>
        </p:txBody>
      </p:sp>
      <p:sp>
        <p:nvSpPr>
          <p:cNvPr id="22" name="Textplatzhalter 3">
            <a:extLst>
              <a:ext uri="{FF2B5EF4-FFF2-40B4-BE49-F238E27FC236}">
                <a16:creationId xmlns:a16="http://schemas.microsoft.com/office/drawing/2014/main" id="{9B145DD1-78BC-405C-B4CD-444AB798401E}"/>
              </a:ext>
            </a:extLst>
          </p:cNvPr>
          <p:cNvSpPr txBox="1">
            <a:spLocks/>
          </p:cNvSpPr>
          <p:nvPr/>
        </p:nvSpPr>
        <p:spPr>
          <a:xfrm>
            <a:off x="4025693" y="1393562"/>
            <a:ext cx="7686882" cy="360850"/>
          </a:xfrm>
          <a:prstGeom prst="rect">
            <a:avLst/>
          </a:prstGeom>
          <a:solidFill>
            <a:srgbClr val="EAC28D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GB" sz="1400"/>
              <a:t>After and during training (long term)</a:t>
            </a:r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2D371EC3-A387-461F-AA58-FE1A8E4228EF}"/>
              </a:ext>
            </a:extLst>
          </p:cNvPr>
          <p:cNvSpPr txBox="1">
            <a:spLocks/>
          </p:cNvSpPr>
          <p:nvPr/>
        </p:nvSpPr>
        <p:spPr>
          <a:xfrm>
            <a:off x="4025693" y="2396402"/>
            <a:ext cx="2088000" cy="576293"/>
          </a:xfrm>
          <a:prstGeom prst="rect">
            <a:avLst/>
          </a:prstGeom>
          <a:solidFill>
            <a:srgbClr val="EAC28D"/>
          </a:solidFill>
          <a:ln>
            <a:noFill/>
          </a:ln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GB" sz="1400">
                <a:solidFill>
                  <a:schemeClr val="tx1"/>
                </a:solidFill>
              </a:rPr>
              <a:t>Staff recruitment costs</a:t>
            </a:r>
          </a:p>
        </p:txBody>
      </p:sp>
      <p:sp>
        <p:nvSpPr>
          <p:cNvPr id="24" name="Textplatzhalter 3">
            <a:extLst>
              <a:ext uri="{FF2B5EF4-FFF2-40B4-BE49-F238E27FC236}">
                <a16:creationId xmlns:a16="http://schemas.microsoft.com/office/drawing/2014/main" id="{299AEAD2-18DA-4C4B-A71D-FEAA181974A4}"/>
              </a:ext>
            </a:extLst>
          </p:cNvPr>
          <p:cNvSpPr txBox="1">
            <a:spLocks/>
          </p:cNvSpPr>
          <p:nvPr/>
        </p:nvSpPr>
        <p:spPr>
          <a:xfrm>
            <a:off x="4025693" y="3099742"/>
            <a:ext cx="2088000" cy="33776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n-GB" sz="1400">
                <a:solidFill>
                  <a:schemeClr val="tx1"/>
                </a:solidFill>
              </a:rPr>
              <a:t>Advertising costs</a:t>
            </a:r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8DA752B4-A0BB-416B-ADE7-2C88C776DBBD}"/>
              </a:ext>
            </a:extLst>
          </p:cNvPr>
          <p:cNvSpPr txBox="1">
            <a:spLocks/>
          </p:cNvSpPr>
          <p:nvPr/>
        </p:nvSpPr>
        <p:spPr>
          <a:xfrm>
            <a:off x="4025693" y="3564556"/>
            <a:ext cx="2088000" cy="33776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n-GB" sz="1400">
                <a:solidFill>
                  <a:schemeClr val="tx1"/>
                </a:solidFill>
              </a:rPr>
              <a:t>Screening</a:t>
            </a:r>
          </a:p>
        </p:txBody>
      </p:sp>
      <p:sp>
        <p:nvSpPr>
          <p:cNvPr id="27" name="Textplatzhalter 3">
            <a:extLst>
              <a:ext uri="{FF2B5EF4-FFF2-40B4-BE49-F238E27FC236}">
                <a16:creationId xmlns:a16="http://schemas.microsoft.com/office/drawing/2014/main" id="{858BAEB2-2157-42EF-BBA0-3B0D94422291}"/>
              </a:ext>
            </a:extLst>
          </p:cNvPr>
          <p:cNvSpPr txBox="1">
            <a:spLocks/>
          </p:cNvSpPr>
          <p:nvPr/>
        </p:nvSpPr>
        <p:spPr>
          <a:xfrm>
            <a:off x="6257700" y="2395920"/>
            <a:ext cx="2088000" cy="576293"/>
          </a:xfrm>
          <a:prstGeom prst="rect">
            <a:avLst/>
          </a:prstGeom>
          <a:solidFill>
            <a:srgbClr val="EAC28D"/>
          </a:solidFill>
          <a:ln>
            <a:noFill/>
          </a:ln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GB" sz="1400">
                <a:solidFill>
                  <a:schemeClr val="tx1"/>
                </a:solidFill>
              </a:rPr>
              <a:t>Induction</a:t>
            </a:r>
            <a:br>
              <a:rPr lang="en-GB" sz="1400">
                <a:solidFill>
                  <a:schemeClr val="tx1"/>
                </a:solidFill>
              </a:rPr>
            </a:br>
            <a:r>
              <a:rPr lang="en-GB" sz="1400">
                <a:solidFill>
                  <a:schemeClr val="tx1"/>
                </a:solidFill>
              </a:rPr>
              <a:t>costs</a:t>
            </a:r>
          </a:p>
        </p:txBody>
      </p:sp>
      <p:sp>
        <p:nvSpPr>
          <p:cNvPr id="29" name="Textplatzhalter 3">
            <a:extLst>
              <a:ext uri="{FF2B5EF4-FFF2-40B4-BE49-F238E27FC236}">
                <a16:creationId xmlns:a16="http://schemas.microsoft.com/office/drawing/2014/main" id="{D9BD8C14-AC28-4C1F-9470-1BBC9113B764}"/>
              </a:ext>
            </a:extLst>
          </p:cNvPr>
          <p:cNvSpPr txBox="1">
            <a:spLocks/>
          </p:cNvSpPr>
          <p:nvPr/>
        </p:nvSpPr>
        <p:spPr>
          <a:xfrm>
            <a:off x="6257700" y="3578564"/>
            <a:ext cx="2088000" cy="33776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  <a:buClrTx/>
            </a:pPr>
            <a:r>
              <a:rPr lang="en-GB" sz="1400">
                <a:solidFill>
                  <a:schemeClr val="tx1"/>
                </a:solidFill>
                <a:cs typeface="Arial" charset="0"/>
              </a:rPr>
              <a:t>Cost of continuing training</a:t>
            </a:r>
          </a:p>
        </p:txBody>
      </p:sp>
      <p:sp>
        <p:nvSpPr>
          <p:cNvPr id="30" name="Textplatzhalter 3">
            <a:extLst>
              <a:ext uri="{FF2B5EF4-FFF2-40B4-BE49-F238E27FC236}">
                <a16:creationId xmlns:a16="http://schemas.microsoft.com/office/drawing/2014/main" id="{497BB729-88A3-41D5-9175-A11B91DC20CB}"/>
              </a:ext>
            </a:extLst>
          </p:cNvPr>
          <p:cNvSpPr txBox="1">
            <a:spLocks/>
          </p:cNvSpPr>
          <p:nvPr/>
        </p:nvSpPr>
        <p:spPr>
          <a:xfrm>
            <a:off x="8472575" y="1894982"/>
            <a:ext cx="3240000" cy="36085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GB" sz="1400" b="1"/>
              <a:t>Non-measurable benefit factors</a:t>
            </a:r>
          </a:p>
        </p:txBody>
      </p:sp>
      <p:sp>
        <p:nvSpPr>
          <p:cNvPr id="31" name="Textplatzhalter 3">
            <a:extLst>
              <a:ext uri="{FF2B5EF4-FFF2-40B4-BE49-F238E27FC236}">
                <a16:creationId xmlns:a16="http://schemas.microsoft.com/office/drawing/2014/main" id="{F2A5860E-A85B-4A29-9C3F-14AB6B643320}"/>
              </a:ext>
            </a:extLst>
          </p:cNvPr>
          <p:cNvSpPr txBox="1">
            <a:spLocks/>
          </p:cNvSpPr>
          <p:nvPr/>
        </p:nvSpPr>
        <p:spPr>
          <a:xfrm>
            <a:off x="8472575" y="2395920"/>
            <a:ext cx="3240000" cy="72248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n-GB" sz="1400">
                <a:solidFill>
                  <a:schemeClr val="tx1"/>
                </a:solidFill>
              </a:rPr>
              <a:t>Tailor-made training</a:t>
            </a:r>
          </a:p>
          <a:p>
            <a:pPr marL="285750" indent="-285750" algn="ctr" defTabSz="914400">
              <a:lnSpc>
                <a:spcPts val="1500"/>
              </a:lnSpc>
              <a:spcBef>
                <a:spcPts val="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n-GB" sz="1400">
                <a:solidFill>
                  <a:schemeClr val="tx1"/>
                </a:solidFill>
              </a:rPr>
              <a:t>Teaching of company-specific skills </a:t>
            </a:r>
          </a:p>
        </p:txBody>
      </p:sp>
      <p:sp>
        <p:nvSpPr>
          <p:cNvPr id="32" name="Textplatzhalter 3">
            <a:extLst>
              <a:ext uri="{FF2B5EF4-FFF2-40B4-BE49-F238E27FC236}">
                <a16:creationId xmlns:a16="http://schemas.microsoft.com/office/drawing/2014/main" id="{4305A8B3-2531-41F2-A438-5F18E4036627}"/>
              </a:ext>
            </a:extLst>
          </p:cNvPr>
          <p:cNvSpPr txBox="1">
            <a:spLocks/>
          </p:cNvSpPr>
          <p:nvPr/>
        </p:nvSpPr>
        <p:spPr>
          <a:xfrm>
            <a:off x="8472575" y="3276243"/>
            <a:ext cx="3240000" cy="53012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n-GB" sz="1400">
                <a:solidFill>
                  <a:schemeClr val="tx1"/>
                </a:solidFill>
              </a:rPr>
              <a:t>Selection </a:t>
            </a:r>
          </a:p>
          <a:p>
            <a:pPr marL="285750" indent="-285750" algn="ctr" defTabSz="914400">
              <a:lnSpc>
                <a:spcPts val="1500"/>
              </a:lnSpc>
              <a:spcBef>
                <a:spcPts val="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n-GB" sz="1400">
                <a:solidFill>
                  <a:schemeClr val="tx1"/>
                </a:solidFill>
              </a:rPr>
              <a:t>Avoidance of poor appointments</a:t>
            </a:r>
          </a:p>
        </p:txBody>
      </p:sp>
      <p:sp>
        <p:nvSpPr>
          <p:cNvPr id="33" name="Textplatzhalter 3">
            <a:extLst>
              <a:ext uri="{FF2B5EF4-FFF2-40B4-BE49-F238E27FC236}">
                <a16:creationId xmlns:a16="http://schemas.microsoft.com/office/drawing/2014/main" id="{CDF21ECD-BBB7-4A1D-808F-07DC10B198AC}"/>
              </a:ext>
            </a:extLst>
          </p:cNvPr>
          <p:cNvSpPr txBox="1">
            <a:spLocks/>
          </p:cNvSpPr>
          <p:nvPr/>
        </p:nvSpPr>
        <p:spPr>
          <a:xfrm>
            <a:off x="8472575" y="3975322"/>
            <a:ext cx="3240000" cy="33776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n-GB" sz="1400">
                <a:solidFill>
                  <a:schemeClr val="tx1"/>
                </a:solidFill>
              </a:rPr>
              <a:t>Prevention of skilled worker shortages	</a:t>
            </a:r>
          </a:p>
        </p:txBody>
      </p:sp>
      <p:sp>
        <p:nvSpPr>
          <p:cNvPr id="34" name="Textplatzhalter 3">
            <a:extLst>
              <a:ext uri="{FF2B5EF4-FFF2-40B4-BE49-F238E27FC236}">
                <a16:creationId xmlns:a16="http://schemas.microsoft.com/office/drawing/2014/main" id="{CC10857E-6071-43E2-BA07-72CCE78090B8}"/>
              </a:ext>
            </a:extLst>
          </p:cNvPr>
          <p:cNvSpPr txBox="1">
            <a:spLocks/>
          </p:cNvSpPr>
          <p:nvPr/>
        </p:nvSpPr>
        <p:spPr>
          <a:xfrm>
            <a:off x="8472575" y="4493158"/>
            <a:ext cx="3240000" cy="33776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n-GB" sz="1400">
                <a:solidFill>
                  <a:schemeClr val="tx1"/>
                </a:solidFill>
              </a:rPr>
              <a:t>Improved employee retention</a:t>
            </a:r>
          </a:p>
        </p:txBody>
      </p:sp>
      <p:sp>
        <p:nvSpPr>
          <p:cNvPr id="35" name="Textplatzhalter 3">
            <a:extLst>
              <a:ext uri="{FF2B5EF4-FFF2-40B4-BE49-F238E27FC236}">
                <a16:creationId xmlns:a16="http://schemas.microsoft.com/office/drawing/2014/main" id="{E03A5399-92B1-4A80-A545-81FB786B3EAE}"/>
              </a:ext>
            </a:extLst>
          </p:cNvPr>
          <p:cNvSpPr txBox="1">
            <a:spLocks/>
          </p:cNvSpPr>
          <p:nvPr/>
        </p:nvSpPr>
        <p:spPr>
          <a:xfrm>
            <a:off x="8472575" y="4999878"/>
            <a:ext cx="3240000" cy="33776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n-GB" sz="1400">
                <a:solidFill>
                  <a:schemeClr val="tx1"/>
                </a:solidFill>
              </a:rPr>
              <a:t>Image enhancing (CSR)</a:t>
            </a:r>
          </a:p>
        </p:txBody>
      </p:sp>
      <p:sp>
        <p:nvSpPr>
          <p:cNvPr id="36" name="Textplatzhalter 3">
            <a:extLst>
              <a:ext uri="{FF2B5EF4-FFF2-40B4-BE49-F238E27FC236}">
                <a16:creationId xmlns:a16="http://schemas.microsoft.com/office/drawing/2014/main" id="{9BE71021-41F8-4451-A0C8-814C5C48DCF9}"/>
              </a:ext>
            </a:extLst>
          </p:cNvPr>
          <p:cNvSpPr txBox="1">
            <a:spLocks/>
          </p:cNvSpPr>
          <p:nvPr/>
        </p:nvSpPr>
        <p:spPr>
          <a:xfrm>
            <a:off x="658812" y="1895045"/>
            <a:ext cx="3240000" cy="581423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700"/>
              </a:lnSpc>
              <a:spcBef>
                <a:spcPts val="600"/>
              </a:spcBef>
            </a:pPr>
            <a:r>
              <a:rPr lang="en-GB" sz="1400" b="1"/>
              <a:t>Productive work completed during the training period</a:t>
            </a:r>
          </a:p>
        </p:txBody>
      </p:sp>
      <p:sp>
        <p:nvSpPr>
          <p:cNvPr id="37" name="Textplatzhalter 3">
            <a:extLst>
              <a:ext uri="{FF2B5EF4-FFF2-40B4-BE49-F238E27FC236}">
                <a16:creationId xmlns:a16="http://schemas.microsoft.com/office/drawing/2014/main" id="{1E469209-DDE8-4CEF-A4BF-6A2C7418F3BB}"/>
              </a:ext>
            </a:extLst>
          </p:cNvPr>
          <p:cNvSpPr txBox="1">
            <a:spLocks/>
          </p:cNvSpPr>
          <p:nvPr/>
        </p:nvSpPr>
        <p:spPr>
          <a:xfrm>
            <a:off x="658812" y="4140313"/>
            <a:ext cx="3240000" cy="53012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n-GB" sz="2200" baseline="-14000" dirty="0">
                <a:solidFill>
                  <a:prstClr val="black"/>
                </a:solidFill>
              </a:rPr>
              <a:t>~ </a:t>
            </a:r>
            <a:r>
              <a:rPr lang="en-GB" sz="1400" dirty="0">
                <a:solidFill>
                  <a:schemeClr val="tx1"/>
                </a:solidFill>
              </a:rPr>
              <a:t>1% productive contributions in the training workshop</a:t>
            </a:r>
          </a:p>
        </p:txBody>
      </p:sp>
      <p:sp>
        <p:nvSpPr>
          <p:cNvPr id="41" name="Textplatzhalter 3">
            <a:extLst>
              <a:ext uri="{FF2B5EF4-FFF2-40B4-BE49-F238E27FC236}">
                <a16:creationId xmlns:a16="http://schemas.microsoft.com/office/drawing/2014/main" id="{3626285C-C54A-46DD-B966-7B91CBF910CB}"/>
              </a:ext>
            </a:extLst>
          </p:cNvPr>
          <p:cNvSpPr txBox="1">
            <a:spLocks/>
          </p:cNvSpPr>
          <p:nvPr/>
        </p:nvSpPr>
        <p:spPr>
          <a:xfrm>
            <a:off x="658812" y="4807518"/>
            <a:ext cx="3240000" cy="53012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n-GB" sz="1400">
                <a:solidFill>
                  <a:schemeClr val="tx1"/>
                </a:solidFill>
              </a:rPr>
              <a:t> </a:t>
            </a:r>
            <a:r>
              <a:rPr lang="en-GB" sz="2200" baseline="-14000">
                <a:solidFill>
                  <a:schemeClr val="tx1"/>
                </a:solidFill>
              </a:rPr>
              <a:t>~ </a:t>
            </a:r>
            <a:r>
              <a:rPr lang="en-GB" sz="1400">
                <a:solidFill>
                  <a:schemeClr val="tx1"/>
                </a:solidFill>
              </a:rPr>
              <a:t>1% subsidies </a:t>
            </a:r>
            <a:br>
              <a:rPr lang="en-GB" sz="1400">
                <a:solidFill>
                  <a:schemeClr val="tx1"/>
                </a:solidFill>
              </a:rPr>
            </a:br>
            <a:r>
              <a:rPr lang="en-GB" sz="1400">
                <a:solidFill>
                  <a:schemeClr val="tx1"/>
                </a:solidFill>
              </a:rPr>
              <a:t>(government, ESF/BA* or similar)</a:t>
            </a:r>
          </a:p>
        </p:txBody>
      </p:sp>
      <p:sp>
        <p:nvSpPr>
          <p:cNvPr id="42" name="Textplatzhalter 3">
            <a:extLst>
              <a:ext uri="{FF2B5EF4-FFF2-40B4-BE49-F238E27FC236}">
                <a16:creationId xmlns:a16="http://schemas.microsoft.com/office/drawing/2014/main" id="{76168779-71F0-4157-82DF-0764F6270688}"/>
              </a:ext>
            </a:extLst>
          </p:cNvPr>
          <p:cNvSpPr txBox="1">
            <a:spLocks/>
          </p:cNvSpPr>
          <p:nvPr/>
        </p:nvSpPr>
        <p:spPr>
          <a:xfrm>
            <a:off x="4025700" y="1894982"/>
            <a:ext cx="4320000" cy="360850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GB" sz="1400" b="1"/>
              <a:t>Savings</a:t>
            </a:r>
          </a:p>
        </p:txBody>
      </p:sp>
      <p:sp>
        <p:nvSpPr>
          <p:cNvPr id="43" name="Textplatzhalter 3">
            <a:extLst>
              <a:ext uri="{FF2B5EF4-FFF2-40B4-BE49-F238E27FC236}">
                <a16:creationId xmlns:a16="http://schemas.microsoft.com/office/drawing/2014/main" id="{6FBBAC23-8C13-4517-A731-9F4F86D74BA2}"/>
              </a:ext>
            </a:extLst>
          </p:cNvPr>
          <p:cNvSpPr txBox="1">
            <a:spLocks/>
          </p:cNvSpPr>
          <p:nvPr/>
        </p:nvSpPr>
        <p:spPr>
          <a:xfrm>
            <a:off x="4025693" y="4029370"/>
            <a:ext cx="2088000" cy="33776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n-GB" sz="1400">
                <a:solidFill>
                  <a:schemeClr val="tx1"/>
                </a:solidFill>
              </a:rPr>
              <a:t>Interview</a:t>
            </a:r>
          </a:p>
        </p:txBody>
      </p:sp>
      <p:sp>
        <p:nvSpPr>
          <p:cNvPr id="44" name="Textplatzhalter 3">
            <a:extLst>
              <a:ext uri="{FF2B5EF4-FFF2-40B4-BE49-F238E27FC236}">
                <a16:creationId xmlns:a16="http://schemas.microsoft.com/office/drawing/2014/main" id="{77261BC0-E45A-4F0A-88B5-0C3331D18FF5}"/>
              </a:ext>
            </a:extLst>
          </p:cNvPr>
          <p:cNvSpPr txBox="1">
            <a:spLocks/>
          </p:cNvSpPr>
          <p:nvPr/>
        </p:nvSpPr>
        <p:spPr>
          <a:xfrm>
            <a:off x="4025693" y="4494182"/>
            <a:ext cx="2088000" cy="33776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n-GB" sz="1400">
                <a:solidFill>
                  <a:schemeClr val="tx1"/>
                </a:solidFill>
              </a:rPr>
              <a:t>Final selection</a:t>
            </a:r>
          </a:p>
        </p:txBody>
      </p:sp>
      <p:sp>
        <p:nvSpPr>
          <p:cNvPr id="45" name="Textplatzhalter 3">
            <a:extLst>
              <a:ext uri="{FF2B5EF4-FFF2-40B4-BE49-F238E27FC236}">
                <a16:creationId xmlns:a16="http://schemas.microsoft.com/office/drawing/2014/main" id="{0AC2563B-08A1-4C33-AE9C-DA69D7F78E38}"/>
              </a:ext>
            </a:extLst>
          </p:cNvPr>
          <p:cNvSpPr txBox="1">
            <a:spLocks/>
          </p:cNvSpPr>
          <p:nvPr/>
        </p:nvSpPr>
        <p:spPr>
          <a:xfrm>
            <a:off x="6257700" y="4012662"/>
            <a:ext cx="2088000" cy="907410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  <a:buClrTx/>
            </a:pPr>
            <a:r>
              <a:rPr lang="en-GB" sz="1200" dirty="0">
                <a:solidFill>
                  <a:schemeClr val="tx1"/>
                </a:solidFill>
                <a:cs typeface="Arial" charset="0"/>
              </a:rPr>
              <a:t>Lower productivity of skilled workers due to their involvement in induction processes</a:t>
            </a:r>
          </a:p>
        </p:txBody>
      </p:sp>
      <p:sp>
        <p:nvSpPr>
          <p:cNvPr id="46" name="Textplatzhalter 3">
            <a:extLst>
              <a:ext uri="{FF2B5EF4-FFF2-40B4-BE49-F238E27FC236}">
                <a16:creationId xmlns:a16="http://schemas.microsoft.com/office/drawing/2014/main" id="{5E2D229B-0AB3-49B2-BF94-31F898337148}"/>
              </a:ext>
            </a:extLst>
          </p:cNvPr>
          <p:cNvSpPr txBox="1">
            <a:spLocks/>
          </p:cNvSpPr>
          <p:nvPr/>
        </p:nvSpPr>
        <p:spPr>
          <a:xfrm>
            <a:off x="6257700" y="5000026"/>
            <a:ext cx="2088000" cy="33776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  <a:buClrTx/>
            </a:pPr>
            <a:r>
              <a:rPr lang="en-GB" sz="1400" dirty="0">
                <a:solidFill>
                  <a:schemeClr val="tx1"/>
                </a:solidFill>
                <a:cs typeface="Arial" charset="0"/>
              </a:rPr>
              <a:t>Advertising costs</a:t>
            </a:r>
          </a:p>
        </p:txBody>
      </p:sp>
      <p:sp>
        <p:nvSpPr>
          <p:cNvPr id="51" name="Textplatzhalter 3">
            <a:extLst>
              <a:ext uri="{FF2B5EF4-FFF2-40B4-BE49-F238E27FC236}">
                <a16:creationId xmlns:a16="http://schemas.microsoft.com/office/drawing/2014/main" id="{DF185E9C-9B1D-4576-A9F5-E450FDE3C886}"/>
              </a:ext>
            </a:extLst>
          </p:cNvPr>
          <p:cNvSpPr txBox="1">
            <a:spLocks/>
          </p:cNvSpPr>
          <p:nvPr/>
        </p:nvSpPr>
        <p:spPr>
          <a:xfrm>
            <a:off x="6257700" y="3099742"/>
            <a:ext cx="2088000" cy="33776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n-GB" sz="1400">
                <a:solidFill>
                  <a:schemeClr val="tx1"/>
                </a:solidFill>
                <a:cs typeface="Arial" charset="0"/>
              </a:rPr>
              <a:t>Productivity differences</a:t>
            </a:r>
          </a:p>
        </p:txBody>
      </p:sp>
      <p:cxnSp>
        <p:nvCxnSpPr>
          <p:cNvPr id="61" name="Verbinder: gewinkelt 60">
            <a:extLst>
              <a:ext uri="{FF2B5EF4-FFF2-40B4-BE49-F238E27FC236}">
                <a16:creationId xmlns:a16="http://schemas.microsoft.com/office/drawing/2014/main" id="{A066DC58-1F4A-48D6-A1A7-4DC959FDFF42}"/>
              </a:ext>
            </a:extLst>
          </p:cNvPr>
          <p:cNvCxnSpPr>
            <a:stCxn id="11" idx="2"/>
            <a:endCxn id="4" idx="0"/>
          </p:cNvCxnSpPr>
          <p:nvPr/>
        </p:nvCxnSpPr>
        <p:spPr>
          <a:xfrm rot="5400000">
            <a:off x="4142017" y="-603164"/>
            <a:ext cx="137077" cy="386348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Verbinder: gewinkelt 62">
            <a:extLst>
              <a:ext uri="{FF2B5EF4-FFF2-40B4-BE49-F238E27FC236}">
                <a16:creationId xmlns:a16="http://schemas.microsoft.com/office/drawing/2014/main" id="{3C224D95-88C4-4DE4-B2AD-EC3BCEEBEF2E}"/>
              </a:ext>
            </a:extLst>
          </p:cNvPr>
          <p:cNvCxnSpPr>
            <a:stCxn id="11" idx="2"/>
            <a:endCxn id="22" idx="0"/>
          </p:cNvCxnSpPr>
          <p:nvPr/>
        </p:nvCxnSpPr>
        <p:spPr>
          <a:xfrm rot="16200000" flipH="1">
            <a:off x="6938956" y="463383"/>
            <a:ext cx="133521" cy="172683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Verbinder: gewinkelt 64">
            <a:extLst>
              <a:ext uri="{FF2B5EF4-FFF2-40B4-BE49-F238E27FC236}">
                <a16:creationId xmlns:a16="http://schemas.microsoft.com/office/drawing/2014/main" id="{66887D7E-B2CD-4094-AF42-87905297AD76}"/>
              </a:ext>
            </a:extLst>
          </p:cNvPr>
          <p:cNvCxnSpPr>
            <a:stCxn id="22" idx="2"/>
            <a:endCxn id="42" idx="0"/>
          </p:cNvCxnSpPr>
          <p:nvPr/>
        </p:nvCxnSpPr>
        <p:spPr>
          <a:xfrm rot="5400000">
            <a:off x="6957132" y="982980"/>
            <a:ext cx="140570" cy="1683434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Verbinder: gewinkelt 66">
            <a:extLst>
              <a:ext uri="{FF2B5EF4-FFF2-40B4-BE49-F238E27FC236}">
                <a16:creationId xmlns:a16="http://schemas.microsoft.com/office/drawing/2014/main" id="{94F9487C-C6B4-4C5C-850A-363F765EEA3C}"/>
              </a:ext>
            </a:extLst>
          </p:cNvPr>
          <p:cNvCxnSpPr>
            <a:stCxn id="22" idx="2"/>
            <a:endCxn id="30" idx="0"/>
          </p:cNvCxnSpPr>
          <p:nvPr/>
        </p:nvCxnSpPr>
        <p:spPr>
          <a:xfrm rot="16200000" flipH="1">
            <a:off x="8910569" y="712976"/>
            <a:ext cx="140570" cy="2223441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6386817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D82307E-9F42-4EE4-B180-087417AAD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5. b) Weighing up the costs and benefits.</a:t>
            </a:r>
          </a:p>
        </p:txBody>
      </p:sp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A9A995B8-648E-4B7E-9ED8-A075BC62EC36}"/>
              </a:ext>
            </a:extLst>
          </p:cNvPr>
          <p:cNvSpPr/>
          <p:nvPr/>
        </p:nvSpPr>
        <p:spPr>
          <a:xfrm>
            <a:off x="5787616" y="4970609"/>
            <a:ext cx="738914" cy="487844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62D9EBFA-8453-44AB-81E1-BE5E58C3BBCA}"/>
              </a:ext>
            </a:extLst>
          </p:cNvPr>
          <p:cNvSpPr txBox="1">
            <a:spLocks/>
          </p:cNvSpPr>
          <p:nvPr/>
        </p:nvSpPr>
        <p:spPr>
          <a:xfrm>
            <a:off x="6380954" y="2314933"/>
            <a:ext cx="2088000" cy="1084125"/>
          </a:xfrm>
          <a:prstGeom prst="rect">
            <a:avLst/>
          </a:prstGeom>
          <a:solidFill>
            <a:srgbClr val="EAC28D"/>
          </a:solidFill>
          <a:ln>
            <a:noFill/>
          </a:ln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GB" sz="1400" b="1">
                <a:solidFill>
                  <a:schemeClr val="tx1"/>
                </a:solidFill>
              </a:rPr>
              <a:t>Savings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GB" sz="1400">
                <a:solidFill>
                  <a:schemeClr val="tx1"/>
                </a:solidFill>
              </a:rPr>
              <a:t>Staff recruitment </a:t>
            </a:r>
            <a:br>
              <a:rPr lang="en-GB" sz="1400">
                <a:solidFill>
                  <a:schemeClr val="tx1"/>
                </a:solidFill>
              </a:rPr>
            </a:br>
            <a:r>
              <a:rPr lang="en-GB" sz="1400">
                <a:solidFill>
                  <a:schemeClr val="tx1"/>
                </a:solidFill>
              </a:rPr>
              <a:t>and induction </a:t>
            </a:r>
            <a:br>
              <a:rPr lang="en-GB" sz="1400">
                <a:solidFill>
                  <a:schemeClr val="tx1"/>
                </a:solidFill>
              </a:rPr>
            </a:br>
            <a:r>
              <a:rPr lang="en-GB" sz="1400">
                <a:solidFill>
                  <a:schemeClr val="tx1"/>
                </a:solidFill>
              </a:rPr>
              <a:t>costs</a:t>
            </a:r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B9BB8479-85DB-4D74-8F8C-DBB41F0064F1}"/>
              </a:ext>
            </a:extLst>
          </p:cNvPr>
          <p:cNvSpPr txBox="1">
            <a:spLocks/>
          </p:cNvSpPr>
          <p:nvPr/>
        </p:nvSpPr>
        <p:spPr>
          <a:xfrm>
            <a:off x="8596329" y="1802784"/>
            <a:ext cx="2088000" cy="53012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n-GB" sz="1400">
                <a:solidFill>
                  <a:schemeClr val="tx1"/>
                </a:solidFill>
              </a:rPr>
              <a:t>Tailor-made </a:t>
            </a:r>
            <a:br>
              <a:rPr lang="en-GB" sz="1400">
                <a:solidFill>
                  <a:schemeClr val="tx1"/>
                </a:solidFill>
              </a:rPr>
            </a:br>
            <a:r>
              <a:rPr lang="en-GB" sz="1400">
                <a:solidFill>
                  <a:schemeClr val="tx1"/>
                </a:solidFill>
              </a:rPr>
              <a:t>training</a:t>
            </a:r>
          </a:p>
        </p:txBody>
      </p:sp>
      <p:sp>
        <p:nvSpPr>
          <p:cNvPr id="31" name="Textplatzhalter 3">
            <a:extLst>
              <a:ext uri="{FF2B5EF4-FFF2-40B4-BE49-F238E27FC236}">
                <a16:creationId xmlns:a16="http://schemas.microsoft.com/office/drawing/2014/main" id="{EA501815-108E-4F3D-B2FA-CEBC74F3B5BC}"/>
              </a:ext>
            </a:extLst>
          </p:cNvPr>
          <p:cNvSpPr txBox="1">
            <a:spLocks/>
          </p:cNvSpPr>
          <p:nvPr/>
        </p:nvSpPr>
        <p:spPr>
          <a:xfrm>
            <a:off x="8596329" y="2449999"/>
            <a:ext cx="2088000" cy="53012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n-GB" sz="1400">
                <a:solidFill>
                  <a:schemeClr val="tx1"/>
                </a:solidFill>
              </a:rPr>
              <a:t>Selection</a:t>
            </a:r>
            <a:br>
              <a:rPr lang="en-GB" sz="1400">
                <a:solidFill>
                  <a:schemeClr val="tx1"/>
                </a:solidFill>
              </a:rPr>
            </a:br>
            <a:r>
              <a:rPr lang="en-GB" sz="1400">
                <a:solidFill>
                  <a:schemeClr val="tx1"/>
                </a:solidFill>
              </a:rPr>
              <a:t>opportunity</a:t>
            </a:r>
          </a:p>
        </p:txBody>
      </p:sp>
      <p:sp>
        <p:nvSpPr>
          <p:cNvPr id="32" name="Textplatzhalter 3">
            <a:extLst>
              <a:ext uri="{FF2B5EF4-FFF2-40B4-BE49-F238E27FC236}">
                <a16:creationId xmlns:a16="http://schemas.microsoft.com/office/drawing/2014/main" id="{875F8134-7360-4344-93B2-E318CBB43998}"/>
              </a:ext>
            </a:extLst>
          </p:cNvPr>
          <p:cNvSpPr txBox="1">
            <a:spLocks/>
          </p:cNvSpPr>
          <p:nvPr/>
        </p:nvSpPr>
        <p:spPr>
          <a:xfrm>
            <a:off x="8596329" y="3097214"/>
            <a:ext cx="2088000" cy="57629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GB" sz="1400">
                <a:solidFill>
                  <a:schemeClr val="tx1"/>
                </a:solidFill>
              </a:rPr>
              <a:t>Prevention of skilled worker shortages</a:t>
            </a:r>
          </a:p>
        </p:txBody>
      </p:sp>
      <p:sp>
        <p:nvSpPr>
          <p:cNvPr id="33" name="Textplatzhalter 3">
            <a:extLst>
              <a:ext uri="{FF2B5EF4-FFF2-40B4-BE49-F238E27FC236}">
                <a16:creationId xmlns:a16="http://schemas.microsoft.com/office/drawing/2014/main" id="{24C113F5-2978-4BAF-AAEE-F35DE6D5C495}"/>
              </a:ext>
            </a:extLst>
          </p:cNvPr>
          <p:cNvSpPr txBox="1">
            <a:spLocks/>
          </p:cNvSpPr>
          <p:nvPr/>
        </p:nvSpPr>
        <p:spPr>
          <a:xfrm>
            <a:off x="8596329" y="3794356"/>
            <a:ext cx="2088000" cy="576293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GB" sz="1400" dirty="0">
                <a:solidFill>
                  <a:schemeClr val="tx1"/>
                </a:solidFill>
              </a:rPr>
              <a:t>Improved employee retention  </a:t>
            </a:r>
          </a:p>
        </p:txBody>
      </p:sp>
      <p:sp>
        <p:nvSpPr>
          <p:cNvPr id="34" name="Textplatzhalter 3">
            <a:extLst>
              <a:ext uri="{FF2B5EF4-FFF2-40B4-BE49-F238E27FC236}">
                <a16:creationId xmlns:a16="http://schemas.microsoft.com/office/drawing/2014/main" id="{2A02F0CF-65AC-442A-9115-27F584633555}"/>
              </a:ext>
            </a:extLst>
          </p:cNvPr>
          <p:cNvSpPr txBox="1">
            <a:spLocks/>
          </p:cNvSpPr>
          <p:nvPr/>
        </p:nvSpPr>
        <p:spPr>
          <a:xfrm>
            <a:off x="8596329" y="1347929"/>
            <a:ext cx="2088000" cy="337767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n-GB" sz="1400">
                <a:solidFill>
                  <a:schemeClr val="tx1"/>
                </a:solidFill>
              </a:rPr>
              <a:t>Image enhancement</a:t>
            </a:r>
          </a:p>
        </p:txBody>
      </p:sp>
      <p:sp>
        <p:nvSpPr>
          <p:cNvPr id="35" name="Textplatzhalter 3">
            <a:extLst>
              <a:ext uri="{FF2B5EF4-FFF2-40B4-BE49-F238E27FC236}">
                <a16:creationId xmlns:a16="http://schemas.microsoft.com/office/drawing/2014/main" id="{07FD7E62-6BCE-401F-A7F7-F69339868EB5}"/>
              </a:ext>
            </a:extLst>
          </p:cNvPr>
          <p:cNvSpPr txBox="1">
            <a:spLocks/>
          </p:cNvSpPr>
          <p:nvPr/>
        </p:nvSpPr>
        <p:spPr>
          <a:xfrm>
            <a:off x="6380954" y="3501968"/>
            <a:ext cx="2088000" cy="868681"/>
          </a:xfrm>
          <a:prstGeom prst="rect">
            <a:avLst/>
          </a:prstGeom>
          <a:solidFill>
            <a:srgbClr val="EAC28D"/>
          </a:solidFill>
          <a:ln>
            <a:noFill/>
          </a:ln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GB" sz="1400" b="1">
                <a:solidFill>
                  <a:schemeClr val="tx1"/>
                </a:solidFill>
              </a:rPr>
              <a:t>Returns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GB" sz="1400">
                <a:solidFill>
                  <a:schemeClr val="tx1"/>
                </a:solidFill>
              </a:rPr>
              <a:t>Unskilled and skilled worker activities</a:t>
            </a:r>
          </a:p>
        </p:txBody>
      </p:sp>
      <p:sp>
        <p:nvSpPr>
          <p:cNvPr id="39" name="Textplatzhalter 3">
            <a:extLst>
              <a:ext uri="{FF2B5EF4-FFF2-40B4-BE49-F238E27FC236}">
                <a16:creationId xmlns:a16="http://schemas.microsoft.com/office/drawing/2014/main" id="{D3249CB2-9E34-454D-80E1-6C0F7FA2BA40}"/>
              </a:ext>
            </a:extLst>
          </p:cNvPr>
          <p:cNvSpPr txBox="1">
            <a:spLocks/>
          </p:cNvSpPr>
          <p:nvPr/>
        </p:nvSpPr>
        <p:spPr>
          <a:xfrm>
            <a:off x="1627098" y="3838919"/>
            <a:ext cx="2088000" cy="531730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n-GB" sz="1400">
                <a:solidFill>
                  <a:prstClr val="black"/>
                </a:solidFill>
              </a:rPr>
              <a:t>Capital expenditure and material costs</a:t>
            </a:r>
          </a:p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n-GB" sz="2200" baseline="-14000">
                <a:solidFill>
                  <a:prstClr val="black"/>
                </a:solidFill>
              </a:rPr>
              <a:t>~ </a:t>
            </a:r>
            <a:r>
              <a:rPr lang="en-GB" sz="1400">
                <a:solidFill>
                  <a:schemeClr val="tx1"/>
                </a:solidFill>
              </a:rPr>
              <a:t>4 %</a:t>
            </a:r>
          </a:p>
        </p:txBody>
      </p:sp>
      <p:sp>
        <p:nvSpPr>
          <p:cNvPr id="40" name="Textplatzhalter 3">
            <a:extLst>
              <a:ext uri="{FF2B5EF4-FFF2-40B4-BE49-F238E27FC236}">
                <a16:creationId xmlns:a16="http://schemas.microsoft.com/office/drawing/2014/main" id="{46E27A29-7AE8-441E-B8D4-567BF262CB00}"/>
              </a:ext>
            </a:extLst>
          </p:cNvPr>
          <p:cNvSpPr txBox="1">
            <a:spLocks/>
          </p:cNvSpPr>
          <p:nvPr/>
        </p:nvSpPr>
        <p:spPr>
          <a:xfrm>
            <a:off x="3846436" y="3838919"/>
            <a:ext cx="2088000" cy="531730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n-GB" sz="1400">
                <a:solidFill>
                  <a:prstClr val="black"/>
                </a:solidFill>
              </a:rPr>
              <a:t>Other costs</a:t>
            </a:r>
          </a:p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n-GB" sz="2200" baseline="-14000">
                <a:solidFill>
                  <a:prstClr val="black"/>
                </a:solidFill>
              </a:rPr>
              <a:t>~ </a:t>
            </a:r>
            <a:r>
              <a:rPr lang="en-GB" sz="1400">
                <a:solidFill>
                  <a:schemeClr val="tx1"/>
                </a:solidFill>
              </a:rPr>
              <a:t>11 %</a:t>
            </a:r>
          </a:p>
        </p:txBody>
      </p:sp>
      <p:sp>
        <p:nvSpPr>
          <p:cNvPr id="41" name="Textplatzhalter 3">
            <a:extLst>
              <a:ext uri="{FF2B5EF4-FFF2-40B4-BE49-F238E27FC236}">
                <a16:creationId xmlns:a16="http://schemas.microsoft.com/office/drawing/2014/main" id="{8786A134-3C7B-4845-A197-348427A9CC89}"/>
              </a:ext>
            </a:extLst>
          </p:cNvPr>
          <p:cNvSpPr txBox="1">
            <a:spLocks/>
          </p:cNvSpPr>
          <p:nvPr/>
        </p:nvSpPr>
        <p:spPr>
          <a:xfrm>
            <a:off x="1627098" y="2856996"/>
            <a:ext cx="2088000" cy="868680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n-GB" sz="1400">
                <a:solidFill>
                  <a:prstClr val="black"/>
                </a:solidFill>
              </a:rPr>
              <a:t>Personnel costs of trainer</a:t>
            </a:r>
          </a:p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n-GB" sz="2200" baseline="-14000">
                <a:solidFill>
                  <a:prstClr val="black"/>
                </a:solidFill>
              </a:rPr>
              <a:t>~ </a:t>
            </a:r>
            <a:r>
              <a:rPr lang="en-GB" sz="1400">
                <a:solidFill>
                  <a:schemeClr val="tx1"/>
                </a:solidFill>
              </a:rPr>
              <a:t>24 %</a:t>
            </a:r>
          </a:p>
        </p:txBody>
      </p:sp>
      <p:sp>
        <p:nvSpPr>
          <p:cNvPr id="42" name="Textplatzhalter 3">
            <a:extLst>
              <a:ext uri="{FF2B5EF4-FFF2-40B4-BE49-F238E27FC236}">
                <a16:creationId xmlns:a16="http://schemas.microsoft.com/office/drawing/2014/main" id="{09BEE0C5-E17F-4905-8C8C-A07D9ED111E7}"/>
              </a:ext>
            </a:extLst>
          </p:cNvPr>
          <p:cNvSpPr txBox="1">
            <a:spLocks/>
          </p:cNvSpPr>
          <p:nvPr/>
        </p:nvSpPr>
        <p:spPr>
          <a:xfrm>
            <a:off x="3838497" y="2856996"/>
            <a:ext cx="2088000" cy="868680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n-GB" sz="1400">
                <a:solidFill>
                  <a:prstClr val="black"/>
                </a:solidFill>
              </a:rPr>
              <a:t>Personnel costs of trainee</a:t>
            </a:r>
          </a:p>
          <a:p>
            <a:pPr algn="ctr">
              <a:lnSpc>
                <a:spcPts val="1500"/>
              </a:lnSpc>
              <a:spcBef>
                <a:spcPts val="0"/>
              </a:spcBef>
            </a:pPr>
            <a:r>
              <a:rPr lang="en-GB" sz="2200" baseline="-14000">
                <a:solidFill>
                  <a:prstClr val="black"/>
                </a:solidFill>
              </a:rPr>
              <a:t>~ </a:t>
            </a:r>
            <a:r>
              <a:rPr lang="en-GB" sz="1400">
                <a:solidFill>
                  <a:schemeClr val="tx1"/>
                </a:solidFill>
              </a:rPr>
              <a:t>61 %</a:t>
            </a:r>
          </a:p>
        </p:txBody>
      </p:sp>
      <p:sp>
        <p:nvSpPr>
          <p:cNvPr id="43" name="Textplatzhalter 3">
            <a:extLst>
              <a:ext uri="{FF2B5EF4-FFF2-40B4-BE49-F238E27FC236}">
                <a16:creationId xmlns:a16="http://schemas.microsoft.com/office/drawing/2014/main" id="{12C702D3-9082-480D-9C93-5CBB64B6F96B}"/>
              </a:ext>
            </a:extLst>
          </p:cNvPr>
          <p:cNvSpPr txBox="1">
            <a:spLocks/>
          </p:cNvSpPr>
          <p:nvPr/>
        </p:nvSpPr>
        <p:spPr>
          <a:xfrm>
            <a:off x="6380954" y="1347929"/>
            <a:ext cx="2088000" cy="864094"/>
          </a:xfrm>
          <a:prstGeom prst="rect">
            <a:avLst/>
          </a:prstGeom>
          <a:solidFill>
            <a:srgbClr val="EAC28D"/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GB" sz="1400">
                <a:solidFill>
                  <a:schemeClr val="tx1"/>
                </a:solidFill>
              </a:rPr>
              <a:t>Funding for the disadvantaged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1B8CB46F-C7D3-4F56-B1E6-E1E722B29A0B}"/>
              </a:ext>
            </a:extLst>
          </p:cNvPr>
          <p:cNvSpPr txBox="1"/>
          <p:nvPr/>
        </p:nvSpPr>
        <p:spPr>
          <a:xfrm>
            <a:off x="534260" y="5715812"/>
            <a:ext cx="73031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* European Social Fund, Bundesagentur für Arbeit (Federal Employment Agency)</a:t>
            </a:r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94BDAFA4-B5A6-4763-8130-A7D7F783B9FB}"/>
              </a:ext>
            </a:extLst>
          </p:cNvPr>
          <p:cNvSpPr/>
          <p:nvPr/>
        </p:nvSpPr>
        <p:spPr>
          <a:xfrm>
            <a:off x="1627098" y="4477831"/>
            <a:ext cx="9059951" cy="487844"/>
          </a:xfrm>
          <a:prstGeom prst="rect">
            <a:avLst/>
          </a:prstGeom>
          <a:solidFill>
            <a:srgbClr val="D68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sp>
        <p:nvSpPr>
          <p:cNvPr id="46" name="Textplatzhalter 3">
            <a:extLst>
              <a:ext uri="{FF2B5EF4-FFF2-40B4-BE49-F238E27FC236}">
                <a16:creationId xmlns:a16="http://schemas.microsoft.com/office/drawing/2014/main" id="{A9646480-3461-4319-8F2D-7B470F749EC9}"/>
              </a:ext>
            </a:extLst>
          </p:cNvPr>
          <p:cNvSpPr txBox="1">
            <a:spLocks/>
          </p:cNvSpPr>
          <p:nvPr/>
        </p:nvSpPr>
        <p:spPr>
          <a:xfrm>
            <a:off x="1614436" y="4505752"/>
            <a:ext cx="4320000" cy="432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800" b="1"/>
              <a:t>Costs</a:t>
            </a:r>
          </a:p>
        </p:txBody>
      </p:sp>
      <p:sp>
        <p:nvSpPr>
          <p:cNvPr id="48" name="Textplatzhalter 3">
            <a:extLst>
              <a:ext uri="{FF2B5EF4-FFF2-40B4-BE49-F238E27FC236}">
                <a16:creationId xmlns:a16="http://schemas.microsoft.com/office/drawing/2014/main" id="{A9D37454-0C55-4318-9A91-ADE60C40CB2B}"/>
              </a:ext>
            </a:extLst>
          </p:cNvPr>
          <p:cNvSpPr txBox="1">
            <a:spLocks/>
          </p:cNvSpPr>
          <p:nvPr/>
        </p:nvSpPr>
        <p:spPr>
          <a:xfrm>
            <a:off x="6380954" y="4505752"/>
            <a:ext cx="4320000" cy="432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800" b="1"/>
              <a:t>Benefits</a:t>
            </a:r>
          </a:p>
        </p:txBody>
      </p:sp>
    </p:spTree>
    <p:extLst>
      <p:ext uri="{BB962C8B-B14F-4D97-AF65-F5344CB8AC3E}">
        <p14:creationId xmlns:p14="http://schemas.microsoft.com/office/powerpoint/2010/main" val="252527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7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7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173575"/>
            <a:ext cx="9000000" cy="446715"/>
          </a:xfrm>
        </p:spPr>
        <p:txBody>
          <a:bodyPr>
            <a:noAutofit/>
          </a:bodyPr>
          <a:lstStyle/>
          <a:p>
            <a:r>
              <a:rPr lang="en-GB" sz="3600" noProof="0">
                <a:solidFill>
                  <a:srgbClr val="D6851B"/>
                </a:solidFill>
              </a:rPr>
              <a:t>Contents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F5F9F5E-ECA7-4F0F-8CB4-6E016A211F75}"/>
              </a:ext>
            </a:extLst>
          </p:cNvPr>
          <p:cNvSpPr txBox="1"/>
          <p:nvPr/>
        </p:nvSpPr>
        <p:spPr>
          <a:xfrm>
            <a:off x="658812" y="1573553"/>
            <a:ext cx="7528844" cy="31540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GB" sz="2000" dirty="0">
                <a:latin typeface="+mj-lt"/>
              </a:rPr>
              <a:t>Funding of the German dual system 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GB" sz="2000" dirty="0">
                <a:latin typeface="+mj-lt"/>
              </a:rPr>
              <a:t>Types of cost and return at a glance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GB" sz="2000" dirty="0">
                <a:latin typeface="+mj-lt"/>
              </a:rPr>
              <a:t>What does training cost?</a:t>
            </a:r>
            <a:br>
              <a:rPr lang="en-GB" sz="2000" dirty="0">
                <a:latin typeface="+mj-lt"/>
              </a:rPr>
            </a:br>
            <a:r>
              <a:rPr lang="en-GB" sz="2000" dirty="0">
                <a:latin typeface="+mj-lt"/>
              </a:rPr>
              <a:t>      What are the benefit aspects?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GB" sz="2000" dirty="0">
                <a:latin typeface="+mj-lt"/>
              </a:rPr>
              <a:t>Is recruiting a new worker cheaper than training?</a:t>
            </a:r>
          </a:p>
          <a:p>
            <a:pPr indent="-360000">
              <a:lnSpc>
                <a:spcPts val="24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GB" sz="2000" dirty="0">
                <a:latin typeface="+mj-lt"/>
              </a:rPr>
              <a:t>Vocational training in the dual system – a worthwhile model</a:t>
            </a:r>
            <a:br>
              <a:rPr lang="en-GB" sz="2000" dirty="0">
                <a:latin typeface="+mj-lt"/>
              </a:rPr>
            </a:br>
            <a:br>
              <a:rPr lang="en-GB" sz="2000" dirty="0">
                <a:latin typeface="+mj-lt"/>
              </a:rPr>
            </a:br>
            <a:r>
              <a:rPr lang="en-GB" dirty="0">
                <a:latin typeface="+mj-lt"/>
              </a:rPr>
              <a:t>Appendix: Special provision in the construction sector</a:t>
            </a:r>
          </a:p>
        </p:txBody>
      </p:sp>
    </p:spTree>
    <p:extLst>
      <p:ext uri="{BB962C8B-B14F-4D97-AF65-F5344CB8AC3E}">
        <p14:creationId xmlns:p14="http://schemas.microsoft.com/office/powerpoint/2010/main" val="281869360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D82307E-9F42-4EE4-B180-087417AAD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5. b) Weighing up the costs and benefits.</a:t>
            </a:r>
          </a:p>
        </p:txBody>
      </p:sp>
      <p:sp>
        <p:nvSpPr>
          <p:cNvPr id="4" name="Gleichschenkliges Dreieck 3">
            <a:extLst>
              <a:ext uri="{FF2B5EF4-FFF2-40B4-BE49-F238E27FC236}">
                <a16:creationId xmlns:a16="http://schemas.microsoft.com/office/drawing/2014/main" id="{A9A995B8-648E-4B7E-9ED8-A075BC62EC36}"/>
              </a:ext>
            </a:extLst>
          </p:cNvPr>
          <p:cNvSpPr/>
          <p:nvPr/>
        </p:nvSpPr>
        <p:spPr>
          <a:xfrm>
            <a:off x="5787616" y="4970609"/>
            <a:ext cx="738914" cy="487844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9259FBC3-AC55-4C90-9D62-B673A8258EC1}"/>
              </a:ext>
            </a:extLst>
          </p:cNvPr>
          <p:cNvGrpSpPr/>
          <p:nvPr/>
        </p:nvGrpSpPr>
        <p:grpSpPr>
          <a:xfrm>
            <a:off x="1614436" y="1347929"/>
            <a:ext cx="9086518" cy="3617746"/>
            <a:chOff x="1614436" y="1348732"/>
            <a:chExt cx="9086518" cy="3617746"/>
          </a:xfrm>
        </p:grpSpPr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BBB818B9-DFD1-4D3E-A0DE-41969C3C7EA6}"/>
                </a:ext>
              </a:extLst>
            </p:cNvPr>
            <p:cNvSpPr/>
            <p:nvPr/>
          </p:nvSpPr>
          <p:spPr>
            <a:xfrm>
              <a:off x="1627098" y="4478634"/>
              <a:ext cx="9059951" cy="487844"/>
            </a:xfrm>
            <a:prstGeom prst="rect">
              <a:avLst/>
            </a:prstGeom>
            <a:solidFill>
              <a:srgbClr val="D685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+mj-lt"/>
              </a:endParaRPr>
            </a:p>
          </p:txBody>
        </p:sp>
        <p:sp>
          <p:nvSpPr>
            <p:cNvPr id="11" name="Textplatzhalter 3">
              <a:extLst>
                <a:ext uri="{FF2B5EF4-FFF2-40B4-BE49-F238E27FC236}">
                  <a16:creationId xmlns:a16="http://schemas.microsoft.com/office/drawing/2014/main" id="{F2D45D2A-CE04-42D0-9076-1FC4CFAA23EC}"/>
                </a:ext>
              </a:extLst>
            </p:cNvPr>
            <p:cNvSpPr txBox="1">
              <a:spLocks/>
            </p:cNvSpPr>
            <p:nvPr/>
          </p:nvSpPr>
          <p:spPr>
            <a:xfrm>
              <a:off x="1614436" y="4506555"/>
              <a:ext cx="4320000" cy="432000"/>
            </a:xfrm>
            <a:prstGeom prst="rect">
              <a:avLst/>
            </a:prstGeom>
            <a:noFill/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800" b="1"/>
                <a:t>Costs</a:t>
              </a:r>
            </a:p>
          </p:txBody>
        </p:sp>
        <p:sp>
          <p:nvSpPr>
            <p:cNvPr id="47" name="Textplatzhalter 3">
              <a:extLst>
                <a:ext uri="{FF2B5EF4-FFF2-40B4-BE49-F238E27FC236}">
                  <a16:creationId xmlns:a16="http://schemas.microsoft.com/office/drawing/2014/main" id="{3DAF6195-6FCB-4786-A296-97DD5FD9F23E}"/>
                </a:ext>
              </a:extLst>
            </p:cNvPr>
            <p:cNvSpPr txBox="1">
              <a:spLocks/>
            </p:cNvSpPr>
            <p:nvPr/>
          </p:nvSpPr>
          <p:spPr>
            <a:xfrm>
              <a:off x="6380954" y="4506555"/>
              <a:ext cx="4320000" cy="432000"/>
            </a:xfrm>
            <a:prstGeom prst="rect">
              <a:avLst/>
            </a:prstGeom>
            <a:noFill/>
          </p:spPr>
          <p:txBody>
            <a:bodyPr vert="horz" lIns="0" tIns="0" rIns="0" bIns="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800" b="1"/>
                <a:t>Benefits</a:t>
              </a:r>
            </a:p>
          </p:txBody>
        </p:sp>
        <p:sp>
          <p:nvSpPr>
            <p:cNvPr id="21" name="Textplatzhalter 3">
              <a:extLst>
                <a:ext uri="{FF2B5EF4-FFF2-40B4-BE49-F238E27FC236}">
                  <a16:creationId xmlns:a16="http://schemas.microsoft.com/office/drawing/2014/main" id="{9F69F09A-4F4B-480F-B9F2-9F51C876A799}"/>
                </a:ext>
              </a:extLst>
            </p:cNvPr>
            <p:cNvSpPr txBox="1">
              <a:spLocks/>
            </p:cNvSpPr>
            <p:nvPr/>
          </p:nvSpPr>
          <p:spPr>
            <a:xfrm>
              <a:off x="6380954" y="2315736"/>
              <a:ext cx="2088000" cy="1084125"/>
            </a:xfrm>
            <a:prstGeom prst="rect">
              <a:avLst/>
            </a:prstGeom>
            <a:solidFill>
              <a:srgbClr val="EAC28D"/>
            </a:solidFill>
            <a:ln>
              <a:noFill/>
            </a:ln>
          </p:spPr>
          <p:txBody>
            <a:bodyPr vert="horz" wrap="square" lIns="36000" tIns="72000" rIns="36000" bIns="72000" rtlCol="0" anchor="ctr">
              <a:sp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ts val="600"/>
                </a:spcBef>
              </a:pPr>
              <a:r>
                <a:rPr lang="en-GB" sz="1400" b="1">
                  <a:solidFill>
                    <a:schemeClr val="tx1"/>
                  </a:solidFill>
                </a:rPr>
                <a:t>Savings</a:t>
              </a:r>
            </a:p>
            <a:p>
              <a:pPr algn="ctr">
                <a:lnSpc>
                  <a:spcPct val="100000"/>
                </a:lnSpc>
                <a:spcBef>
                  <a:spcPts val="600"/>
                </a:spcBef>
              </a:pPr>
              <a:r>
                <a:rPr lang="en-GB" sz="1400">
                  <a:solidFill>
                    <a:schemeClr val="tx1"/>
                  </a:solidFill>
                </a:rPr>
                <a:t>Staff recruitment </a:t>
              </a:r>
              <a:br>
                <a:rPr lang="en-GB" sz="1400">
                  <a:solidFill>
                    <a:schemeClr val="tx1"/>
                  </a:solidFill>
                </a:rPr>
              </a:br>
              <a:r>
                <a:rPr lang="en-GB" sz="1400">
                  <a:solidFill>
                    <a:schemeClr val="tx1"/>
                  </a:solidFill>
                </a:rPr>
                <a:t>and induction </a:t>
              </a:r>
              <a:br>
                <a:rPr lang="en-GB" sz="1400">
                  <a:solidFill>
                    <a:schemeClr val="tx1"/>
                  </a:solidFill>
                </a:rPr>
              </a:br>
              <a:r>
                <a:rPr lang="en-GB" sz="1400">
                  <a:solidFill>
                    <a:schemeClr val="tx1"/>
                  </a:solidFill>
                </a:rPr>
                <a:t>costs</a:t>
              </a:r>
            </a:p>
          </p:txBody>
        </p:sp>
        <p:sp>
          <p:nvSpPr>
            <p:cNvPr id="22" name="Textplatzhalter 3">
              <a:extLst>
                <a:ext uri="{FF2B5EF4-FFF2-40B4-BE49-F238E27FC236}">
                  <a16:creationId xmlns:a16="http://schemas.microsoft.com/office/drawing/2014/main" id="{F449417D-2172-49CB-9F2C-E11AA8A5177C}"/>
                </a:ext>
              </a:extLst>
            </p:cNvPr>
            <p:cNvSpPr txBox="1">
              <a:spLocks/>
            </p:cNvSpPr>
            <p:nvPr/>
          </p:nvSpPr>
          <p:spPr>
            <a:xfrm>
              <a:off x="8589632" y="1803587"/>
              <a:ext cx="2088000" cy="530127"/>
            </a:xfrm>
            <a:prstGeom prst="rect">
              <a:avLst/>
            </a:prstGeom>
            <a:solidFill>
              <a:srgbClr val="FBF3E8"/>
            </a:solidFill>
          </p:spPr>
          <p:txBody>
            <a:bodyPr vert="horz" wrap="square" lIns="36000" tIns="72000" rIns="36000" bIns="72000" rtlCol="0" anchor="ctr">
              <a:sp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500"/>
                </a:lnSpc>
                <a:spcBef>
                  <a:spcPts val="0"/>
                </a:spcBef>
              </a:pPr>
              <a:r>
                <a:rPr lang="en-GB" sz="1400">
                  <a:solidFill>
                    <a:schemeClr val="tx1"/>
                  </a:solidFill>
                </a:rPr>
                <a:t>Tailor-made </a:t>
              </a:r>
              <a:br>
                <a:rPr lang="en-GB" sz="1400">
                  <a:solidFill>
                    <a:schemeClr val="tx1"/>
                  </a:solidFill>
                </a:rPr>
              </a:br>
              <a:r>
                <a:rPr lang="en-GB" sz="1400">
                  <a:solidFill>
                    <a:schemeClr val="tx1"/>
                  </a:solidFill>
                </a:rPr>
                <a:t>training</a:t>
              </a:r>
            </a:p>
          </p:txBody>
        </p:sp>
        <p:sp>
          <p:nvSpPr>
            <p:cNvPr id="24" name="Textplatzhalter 3">
              <a:extLst>
                <a:ext uri="{FF2B5EF4-FFF2-40B4-BE49-F238E27FC236}">
                  <a16:creationId xmlns:a16="http://schemas.microsoft.com/office/drawing/2014/main" id="{FD60756C-4AB0-4B7D-9451-0083FE4F7244}"/>
                </a:ext>
              </a:extLst>
            </p:cNvPr>
            <p:cNvSpPr txBox="1">
              <a:spLocks/>
            </p:cNvSpPr>
            <p:nvPr/>
          </p:nvSpPr>
          <p:spPr>
            <a:xfrm>
              <a:off x="8589632" y="2450802"/>
              <a:ext cx="2088000" cy="530127"/>
            </a:xfrm>
            <a:prstGeom prst="rect">
              <a:avLst/>
            </a:prstGeom>
            <a:solidFill>
              <a:srgbClr val="FBF3E8"/>
            </a:solidFill>
          </p:spPr>
          <p:txBody>
            <a:bodyPr vert="horz" wrap="square" lIns="36000" tIns="72000" rIns="36000" bIns="72000" rtlCol="0" anchor="ctr">
              <a:sp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500"/>
                </a:lnSpc>
                <a:spcBef>
                  <a:spcPts val="0"/>
                </a:spcBef>
              </a:pPr>
              <a:r>
                <a:rPr lang="en-GB" sz="1400">
                  <a:solidFill>
                    <a:schemeClr val="tx1"/>
                  </a:solidFill>
                </a:rPr>
                <a:t>Selection</a:t>
              </a:r>
              <a:br>
                <a:rPr lang="en-GB" sz="1400">
                  <a:solidFill>
                    <a:schemeClr val="tx1"/>
                  </a:solidFill>
                </a:rPr>
              </a:br>
              <a:r>
                <a:rPr lang="en-GB" sz="1400">
                  <a:solidFill>
                    <a:schemeClr val="tx1"/>
                  </a:solidFill>
                </a:rPr>
                <a:t>opportunity</a:t>
              </a:r>
            </a:p>
          </p:txBody>
        </p:sp>
        <p:sp>
          <p:nvSpPr>
            <p:cNvPr id="25" name="Textplatzhalter 3">
              <a:extLst>
                <a:ext uri="{FF2B5EF4-FFF2-40B4-BE49-F238E27FC236}">
                  <a16:creationId xmlns:a16="http://schemas.microsoft.com/office/drawing/2014/main" id="{57BB0C78-2948-46C7-BEAD-E4667AD17920}"/>
                </a:ext>
              </a:extLst>
            </p:cNvPr>
            <p:cNvSpPr txBox="1">
              <a:spLocks/>
            </p:cNvSpPr>
            <p:nvPr/>
          </p:nvSpPr>
          <p:spPr>
            <a:xfrm>
              <a:off x="8589632" y="3098017"/>
              <a:ext cx="2088000" cy="576293"/>
            </a:xfrm>
            <a:prstGeom prst="rect">
              <a:avLst/>
            </a:prstGeom>
            <a:solidFill>
              <a:srgbClr val="FBF3E8"/>
            </a:solidFill>
          </p:spPr>
          <p:txBody>
            <a:bodyPr vert="horz" wrap="square" lIns="36000" tIns="72000" rIns="36000" bIns="72000" rtlCol="0" anchor="ctr">
              <a:sp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ts val="600"/>
                </a:spcBef>
              </a:pPr>
              <a:r>
                <a:rPr lang="en-GB" sz="1400">
                  <a:solidFill>
                    <a:schemeClr val="tx1"/>
                  </a:solidFill>
                </a:rPr>
                <a:t>Prevention of skilled worker shortages</a:t>
              </a:r>
            </a:p>
          </p:txBody>
        </p:sp>
        <p:sp>
          <p:nvSpPr>
            <p:cNvPr id="26" name="Textplatzhalter 3">
              <a:extLst>
                <a:ext uri="{FF2B5EF4-FFF2-40B4-BE49-F238E27FC236}">
                  <a16:creationId xmlns:a16="http://schemas.microsoft.com/office/drawing/2014/main" id="{9885CB62-5AC3-4C34-AE16-BD5DC9EC7C0F}"/>
                </a:ext>
              </a:extLst>
            </p:cNvPr>
            <p:cNvSpPr txBox="1">
              <a:spLocks/>
            </p:cNvSpPr>
            <p:nvPr/>
          </p:nvSpPr>
          <p:spPr>
            <a:xfrm>
              <a:off x="8589632" y="3795159"/>
              <a:ext cx="2088000" cy="576293"/>
            </a:xfrm>
            <a:prstGeom prst="rect">
              <a:avLst/>
            </a:prstGeom>
            <a:solidFill>
              <a:srgbClr val="FBF3E8"/>
            </a:solidFill>
          </p:spPr>
          <p:txBody>
            <a:bodyPr vert="horz" wrap="square" lIns="36000" tIns="72000" rIns="36000" bIns="72000" rtlCol="0" anchor="ctr">
              <a:sp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ts val="600"/>
                </a:spcBef>
              </a:pPr>
              <a:r>
                <a:rPr lang="en-GB" sz="1400" dirty="0">
                  <a:solidFill>
                    <a:schemeClr val="tx1"/>
                  </a:solidFill>
                </a:rPr>
                <a:t>Improved employee retention  </a:t>
              </a:r>
            </a:p>
          </p:txBody>
        </p:sp>
        <p:sp>
          <p:nvSpPr>
            <p:cNvPr id="27" name="Textplatzhalter 3">
              <a:extLst>
                <a:ext uri="{FF2B5EF4-FFF2-40B4-BE49-F238E27FC236}">
                  <a16:creationId xmlns:a16="http://schemas.microsoft.com/office/drawing/2014/main" id="{0708D8A7-982D-4729-B22C-C4A6A91EA1E8}"/>
                </a:ext>
              </a:extLst>
            </p:cNvPr>
            <p:cNvSpPr txBox="1">
              <a:spLocks/>
            </p:cNvSpPr>
            <p:nvPr/>
          </p:nvSpPr>
          <p:spPr>
            <a:xfrm>
              <a:off x="8589632" y="1348732"/>
              <a:ext cx="2088000" cy="337767"/>
            </a:xfrm>
            <a:prstGeom prst="rect">
              <a:avLst/>
            </a:prstGeom>
            <a:solidFill>
              <a:srgbClr val="FBF3E8"/>
            </a:solidFill>
          </p:spPr>
          <p:txBody>
            <a:bodyPr vert="horz" wrap="square" lIns="36000" tIns="72000" rIns="36000" bIns="72000" rtlCol="0" anchor="ctr">
              <a:sp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500"/>
                </a:lnSpc>
                <a:spcBef>
                  <a:spcPts val="0"/>
                </a:spcBef>
              </a:pPr>
              <a:r>
                <a:rPr lang="en-GB" sz="1400">
                  <a:solidFill>
                    <a:schemeClr val="tx1"/>
                  </a:solidFill>
                </a:rPr>
                <a:t>Image enhancement</a:t>
              </a:r>
            </a:p>
          </p:txBody>
        </p:sp>
        <p:sp>
          <p:nvSpPr>
            <p:cNvPr id="28" name="Textplatzhalter 3">
              <a:extLst>
                <a:ext uri="{FF2B5EF4-FFF2-40B4-BE49-F238E27FC236}">
                  <a16:creationId xmlns:a16="http://schemas.microsoft.com/office/drawing/2014/main" id="{E821AF9F-2E59-4A42-9001-FA800B5BA4AF}"/>
                </a:ext>
              </a:extLst>
            </p:cNvPr>
            <p:cNvSpPr txBox="1">
              <a:spLocks/>
            </p:cNvSpPr>
            <p:nvPr/>
          </p:nvSpPr>
          <p:spPr>
            <a:xfrm>
              <a:off x="6380954" y="3502771"/>
              <a:ext cx="2088000" cy="868681"/>
            </a:xfrm>
            <a:prstGeom prst="rect">
              <a:avLst/>
            </a:prstGeom>
            <a:solidFill>
              <a:srgbClr val="EAC28D"/>
            </a:solidFill>
            <a:ln>
              <a:noFill/>
            </a:ln>
          </p:spPr>
          <p:txBody>
            <a:bodyPr vert="horz" wrap="square" lIns="36000" tIns="72000" rIns="36000" bIns="72000" rtlCol="0" anchor="ctr">
              <a:sp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ts val="600"/>
                </a:spcBef>
              </a:pPr>
              <a:r>
                <a:rPr lang="en-GB" sz="1400" b="1">
                  <a:solidFill>
                    <a:schemeClr val="tx1"/>
                  </a:solidFill>
                </a:rPr>
                <a:t>Returns</a:t>
              </a:r>
            </a:p>
            <a:p>
              <a:pPr algn="ctr">
                <a:lnSpc>
                  <a:spcPct val="100000"/>
                </a:lnSpc>
                <a:spcBef>
                  <a:spcPts val="600"/>
                </a:spcBef>
              </a:pPr>
              <a:r>
                <a:rPr lang="en-GB" sz="1400">
                  <a:solidFill>
                    <a:schemeClr val="tx1"/>
                  </a:solidFill>
                </a:rPr>
                <a:t>Unskilled and skilled worker activities</a:t>
              </a:r>
            </a:p>
          </p:txBody>
        </p:sp>
        <p:sp>
          <p:nvSpPr>
            <p:cNvPr id="29" name="Textplatzhalter 3">
              <a:extLst>
                <a:ext uri="{FF2B5EF4-FFF2-40B4-BE49-F238E27FC236}">
                  <a16:creationId xmlns:a16="http://schemas.microsoft.com/office/drawing/2014/main" id="{41144F77-094F-483E-973A-5BB023E7AD2A}"/>
                </a:ext>
              </a:extLst>
            </p:cNvPr>
            <p:cNvSpPr txBox="1">
              <a:spLocks/>
            </p:cNvSpPr>
            <p:nvPr/>
          </p:nvSpPr>
          <p:spPr>
            <a:xfrm>
              <a:off x="1627098" y="3839722"/>
              <a:ext cx="2088000" cy="531730"/>
            </a:xfrm>
            <a:prstGeom prst="rect">
              <a:avLst/>
            </a:prstGeom>
            <a:solidFill>
              <a:srgbClr val="FBF3E8"/>
            </a:solidFill>
          </p:spPr>
          <p:txBody>
            <a:bodyPr vert="horz" wrap="square" lIns="36000" tIns="72000" rIns="36000" bIns="72000" rtlCol="0" anchor="ctr">
              <a:sp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500"/>
                </a:lnSpc>
                <a:spcBef>
                  <a:spcPts val="0"/>
                </a:spcBef>
              </a:pPr>
              <a:r>
                <a:rPr lang="en-GB" sz="1400">
                  <a:solidFill>
                    <a:prstClr val="black"/>
                  </a:solidFill>
                </a:rPr>
                <a:t>Capital expenditure and material costs</a:t>
              </a:r>
            </a:p>
            <a:p>
              <a:pPr algn="ctr">
                <a:lnSpc>
                  <a:spcPts val="1500"/>
                </a:lnSpc>
                <a:spcBef>
                  <a:spcPts val="0"/>
                </a:spcBef>
              </a:pPr>
              <a:r>
                <a:rPr lang="en-GB" sz="2200" baseline="-14000">
                  <a:solidFill>
                    <a:prstClr val="black"/>
                  </a:solidFill>
                </a:rPr>
                <a:t>~ </a:t>
              </a:r>
              <a:r>
                <a:rPr lang="en-GB" sz="1400">
                  <a:solidFill>
                    <a:schemeClr val="tx1"/>
                  </a:solidFill>
                </a:rPr>
                <a:t>4 %</a:t>
              </a:r>
            </a:p>
          </p:txBody>
        </p:sp>
        <p:sp>
          <p:nvSpPr>
            <p:cNvPr id="30" name="Textplatzhalter 3">
              <a:extLst>
                <a:ext uri="{FF2B5EF4-FFF2-40B4-BE49-F238E27FC236}">
                  <a16:creationId xmlns:a16="http://schemas.microsoft.com/office/drawing/2014/main" id="{976587A5-CDE7-49CB-B2EB-580B3A658211}"/>
                </a:ext>
              </a:extLst>
            </p:cNvPr>
            <p:cNvSpPr txBox="1">
              <a:spLocks/>
            </p:cNvSpPr>
            <p:nvPr/>
          </p:nvSpPr>
          <p:spPr>
            <a:xfrm>
              <a:off x="3846436" y="3839722"/>
              <a:ext cx="2088000" cy="531730"/>
            </a:xfrm>
            <a:prstGeom prst="rect">
              <a:avLst/>
            </a:prstGeom>
            <a:solidFill>
              <a:srgbClr val="FBF3E8"/>
            </a:solidFill>
          </p:spPr>
          <p:txBody>
            <a:bodyPr vert="horz" wrap="square" lIns="36000" tIns="72000" rIns="36000" bIns="72000" rtlCol="0" anchor="ctr">
              <a:sp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500"/>
                </a:lnSpc>
                <a:spcBef>
                  <a:spcPts val="0"/>
                </a:spcBef>
              </a:pPr>
              <a:r>
                <a:rPr lang="en-GB" sz="1400">
                  <a:solidFill>
                    <a:prstClr val="black"/>
                  </a:solidFill>
                </a:rPr>
                <a:t>Other costs</a:t>
              </a:r>
            </a:p>
            <a:p>
              <a:pPr algn="ctr">
                <a:lnSpc>
                  <a:spcPts val="1500"/>
                </a:lnSpc>
                <a:spcBef>
                  <a:spcPts val="0"/>
                </a:spcBef>
              </a:pPr>
              <a:r>
                <a:rPr lang="en-GB" sz="2200" baseline="-14000">
                  <a:solidFill>
                    <a:prstClr val="black"/>
                  </a:solidFill>
                </a:rPr>
                <a:t>~ </a:t>
              </a:r>
              <a:r>
                <a:rPr lang="en-GB" sz="1400">
                  <a:solidFill>
                    <a:schemeClr val="tx1"/>
                  </a:solidFill>
                </a:rPr>
                <a:t>11 %</a:t>
              </a:r>
            </a:p>
          </p:txBody>
        </p:sp>
        <p:sp>
          <p:nvSpPr>
            <p:cNvPr id="36" name="Textplatzhalter 3">
              <a:extLst>
                <a:ext uri="{FF2B5EF4-FFF2-40B4-BE49-F238E27FC236}">
                  <a16:creationId xmlns:a16="http://schemas.microsoft.com/office/drawing/2014/main" id="{99285F76-4899-4BFB-B4A1-3411C40F5995}"/>
                </a:ext>
              </a:extLst>
            </p:cNvPr>
            <p:cNvSpPr txBox="1">
              <a:spLocks/>
            </p:cNvSpPr>
            <p:nvPr/>
          </p:nvSpPr>
          <p:spPr>
            <a:xfrm>
              <a:off x="1627098" y="2857799"/>
              <a:ext cx="2088000" cy="868680"/>
            </a:xfrm>
            <a:prstGeom prst="rect">
              <a:avLst/>
            </a:prstGeom>
            <a:solidFill>
              <a:srgbClr val="FBF3E8"/>
            </a:solidFill>
          </p:spPr>
          <p:txBody>
            <a:bodyPr vert="horz" wrap="square" lIns="36000" tIns="72000" rIns="36000" bIns="7200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500"/>
                </a:lnSpc>
                <a:spcBef>
                  <a:spcPts val="0"/>
                </a:spcBef>
              </a:pPr>
              <a:r>
                <a:rPr lang="en-GB" sz="1400">
                  <a:solidFill>
                    <a:prstClr val="black"/>
                  </a:solidFill>
                </a:rPr>
                <a:t>Personnel costs of trainer</a:t>
              </a:r>
            </a:p>
            <a:p>
              <a:pPr algn="ctr">
                <a:lnSpc>
                  <a:spcPts val="1500"/>
                </a:lnSpc>
                <a:spcBef>
                  <a:spcPts val="0"/>
                </a:spcBef>
              </a:pPr>
              <a:r>
                <a:rPr lang="en-GB" sz="2200" baseline="-14000">
                  <a:solidFill>
                    <a:prstClr val="black"/>
                  </a:solidFill>
                </a:rPr>
                <a:t>~ </a:t>
              </a:r>
              <a:r>
                <a:rPr lang="en-GB" sz="1400">
                  <a:solidFill>
                    <a:schemeClr val="tx1"/>
                  </a:solidFill>
                </a:rPr>
                <a:t>24 %</a:t>
              </a:r>
            </a:p>
          </p:txBody>
        </p:sp>
        <p:sp>
          <p:nvSpPr>
            <p:cNvPr id="37" name="Textplatzhalter 3">
              <a:extLst>
                <a:ext uri="{FF2B5EF4-FFF2-40B4-BE49-F238E27FC236}">
                  <a16:creationId xmlns:a16="http://schemas.microsoft.com/office/drawing/2014/main" id="{E9BB5E6F-AE65-42D3-8DC6-BF594FA34642}"/>
                </a:ext>
              </a:extLst>
            </p:cNvPr>
            <p:cNvSpPr txBox="1">
              <a:spLocks/>
            </p:cNvSpPr>
            <p:nvPr/>
          </p:nvSpPr>
          <p:spPr>
            <a:xfrm>
              <a:off x="3838497" y="2857799"/>
              <a:ext cx="2088000" cy="868680"/>
            </a:xfrm>
            <a:prstGeom prst="rect">
              <a:avLst/>
            </a:prstGeom>
            <a:solidFill>
              <a:srgbClr val="FBF3E8"/>
            </a:solidFill>
          </p:spPr>
          <p:txBody>
            <a:bodyPr vert="horz" wrap="square" lIns="36000" tIns="72000" rIns="36000" bIns="7200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500"/>
                </a:lnSpc>
                <a:spcBef>
                  <a:spcPts val="0"/>
                </a:spcBef>
              </a:pPr>
              <a:r>
                <a:rPr lang="en-GB" sz="1400">
                  <a:solidFill>
                    <a:prstClr val="black"/>
                  </a:solidFill>
                </a:rPr>
                <a:t>Personnel costs of trainee</a:t>
              </a:r>
            </a:p>
            <a:p>
              <a:pPr algn="ctr">
                <a:lnSpc>
                  <a:spcPts val="1500"/>
                </a:lnSpc>
                <a:spcBef>
                  <a:spcPts val="0"/>
                </a:spcBef>
              </a:pPr>
              <a:r>
                <a:rPr lang="en-GB" sz="2200" baseline="-14000">
                  <a:solidFill>
                    <a:prstClr val="black"/>
                  </a:solidFill>
                </a:rPr>
                <a:t>~ </a:t>
              </a:r>
              <a:r>
                <a:rPr lang="en-GB" sz="1400">
                  <a:solidFill>
                    <a:schemeClr val="tx1"/>
                  </a:solidFill>
                </a:rPr>
                <a:t>61 %</a:t>
              </a:r>
            </a:p>
          </p:txBody>
        </p:sp>
        <p:sp>
          <p:nvSpPr>
            <p:cNvPr id="38" name="Textplatzhalter 3">
              <a:extLst>
                <a:ext uri="{FF2B5EF4-FFF2-40B4-BE49-F238E27FC236}">
                  <a16:creationId xmlns:a16="http://schemas.microsoft.com/office/drawing/2014/main" id="{913A21EF-EFF1-4816-8AC0-96921C2B1119}"/>
                </a:ext>
              </a:extLst>
            </p:cNvPr>
            <p:cNvSpPr txBox="1">
              <a:spLocks/>
            </p:cNvSpPr>
            <p:nvPr/>
          </p:nvSpPr>
          <p:spPr>
            <a:xfrm>
              <a:off x="6380954" y="1348732"/>
              <a:ext cx="2088000" cy="864094"/>
            </a:xfrm>
            <a:prstGeom prst="rect">
              <a:avLst/>
            </a:prstGeom>
            <a:solidFill>
              <a:srgbClr val="EAC28D"/>
            </a:solidFill>
          </p:spPr>
          <p:txBody>
            <a:bodyPr vert="horz" wrap="square" lIns="36000" tIns="72000" rIns="36000" bIns="72000" rtlCol="0" anchor="ctr">
              <a:noAutofit/>
            </a:bodyPr>
            <a:lstStyle>
              <a:lvl1pPr marL="0" indent="0" algn="l" defTabSz="357188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0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indent="0" algn="l" defTabSz="53657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20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914400" indent="0" algn="l" defTabSz="479425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8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371600" indent="0" algn="l" defTabSz="357188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1828800" indent="0" algn="l" defTabSz="360363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1"/>
                </a:buClr>
                <a:buSzPct val="90000"/>
                <a:buFont typeface="Wingdings 3" panose="05040102010807070707" pitchFamily="18" charset="2"/>
                <a:buNone/>
                <a:tabLst/>
                <a:defRPr sz="1600" b="1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ts val="600"/>
                </a:spcBef>
              </a:pPr>
              <a:r>
                <a:rPr lang="en-GB" sz="1400">
                  <a:solidFill>
                    <a:schemeClr val="tx1"/>
                  </a:solidFill>
                </a:rPr>
                <a:t>Funding for the disadvantaged</a:t>
              </a:r>
            </a:p>
          </p:txBody>
        </p:sp>
      </p:grpSp>
      <p:sp>
        <p:nvSpPr>
          <p:cNvPr id="23" name="Textfeld 22">
            <a:extLst>
              <a:ext uri="{FF2B5EF4-FFF2-40B4-BE49-F238E27FC236}">
                <a16:creationId xmlns:a16="http://schemas.microsoft.com/office/drawing/2014/main" id="{BA7AD84F-C00C-4A2B-A538-7D3A4F8EB0A5}"/>
              </a:ext>
            </a:extLst>
          </p:cNvPr>
          <p:cNvSpPr txBox="1"/>
          <p:nvPr/>
        </p:nvSpPr>
        <p:spPr>
          <a:xfrm>
            <a:off x="534260" y="5715812"/>
            <a:ext cx="73031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* European Social Fund, Bundesagentur für Arbeit (Federal Employment Agency)</a:t>
            </a:r>
          </a:p>
        </p:txBody>
      </p:sp>
    </p:spTree>
    <p:extLst>
      <p:ext uri="{BB962C8B-B14F-4D97-AF65-F5344CB8AC3E}">
        <p14:creationId xmlns:p14="http://schemas.microsoft.com/office/powerpoint/2010/main" val="216415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2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8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en-GB"/>
              <a:t>5. c) Summary of benefit aspects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83A0127-8BDC-8779-6B93-3D39217993C3}"/>
              </a:ext>
            </a:extLst>
          </p:cNvPr>
          <p:cNvSpPr/>
          <p:nvPr/>
        </p:nvSpPr>
        <p:spPr>
          <a:xfrm>
            <a:off x="3928110" y="1176858"/>
            <a:ext cx="4335780" cy="760959"/>
          </a:xfrm>
          <a:prstGeom prst="rect">
            <a:avLst/>
          </a:prstGeom>
          <a:noFill/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noAutofit/>
          </a:bodyPr>
          <a:lstStyle/>
          <a:p>
            <a:pPr algn="ctr">
              <a:buSzPct val="75000"/>
            </a:pPr>
            <a:r>
              <a:rPr lang="en-GB" sz="2000">
                <a:solidFill>
                  <a:srgbClr val="D6851B"/>
                </a:solidFill>
                <a:latin typeface="+mj-lt"/>
              </a:rPr>
              <a:t>Long-term saving effects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474D743-F9B0-2CC7-EDF7-01C740832DF2}"/>
              </a:ext>
            </a:extLst>
          </p:cNvPr>
          <p:cNvSpPr/>
          <p:nvPr/>
        </p:nvSpPr>
        <p:spPr>
          <a:xfrm>
            <a:off x="1961862" y="3450601"/>
            <a:ext cx="2700000" cy="760959"/>
          </a:xfrm>
          <a:prstGeom prst="rect">
            <a:avLst/>
          </a:prstGeom>
          <a:noFill/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noAutofit/>
          </a:bodyPr>
          <a:lstStyle/>
          <a:p>
            <a:pPr algn="ctr">
              <a:buSzPct val="75000"/>
            </a:pPr>
            <a:r>
              <a:rPr lang="en-GB" sz="2000">
                <a:solidFill>
                  <a:srgbClr val="D6851B"/>
                </a:solidFill>
                <a:latin typeface="+mj-lt"/>
              </a:rPr>
              <a:t>Future-proofing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3F93B28-E231-A25E-7AA8-8DDD3D91527C}"/>
              </a:ext>
            </a:extLst>
          </p:cNvPr>
          <p:cNvSpPr/>
          <p:nvPr/>
        </p:nvSpPr>
        <p:spPr>
          <a:xfrm>
            <a:off x="1961863" y="2374094"/>
            <a:ext cx="2700000" cy="760959"/>
          </a:xfrm>
          <a:prstGeom prst="rect">
            <a:avLst/>
          </a:prstGeom>
          <a:noFill/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 algn="ctr">
              <a:buSzPct val="75000"/>
            </a:pPr>
            <a:r>
              <a:rPr lang="en-GB" sz="2000">
                <a:solidFill>
                  <a:srgbClr val="D6851B"/>
                </a:solidFill>
                <a:latin typeface="+mj-lt"/>
              </a:rPr>
              <a:t>Tailor-made </a:t>
            </a:r>
            <a:br>
              <a:rPr lang="en-GB" sz="2000">
                <a:solidFill>
                  <a:srgbClr val="D6851B"/>
                </a:solidFill>
                <a:latin typeface="+mj-lt"/>
              </a:rPr>
            </a:br>
            <a:r>
              <a:rPr lang="en-GB" sz="2000">
                <a:solidFill>
                  <a:srgbClr val="D6851B"/>
                </a:solidFill>
                <a:latin typeface="+mj-lt"/>
              </a:rPr>
              <a:t>know-how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4232D057-C45E-4FFF-A20D-9D48AABAEF75}"/>
              </a:ext>
            </a:extLst>
          </p:cNvPr>
          <p:cNvSpPr/>
          <p:nvPr/>
        </p:nvSpPr>
        <p:spPr>
          <a:xfrm>
            <a:off x="7530138" y="2312987"/>
            <a:ext cx="2700000" cy="760959"/>
          </a:xfrm>
          <a:prstGeom prst="rect">
            <a:avLst/>
          </a:prstGeom>
          <a:noFill/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noAutofit/>
          </a:bodyPr>
          <a:lstStyle/>
          <a:p>
            <a:pPr algn="ctr">
              <a:buSzPct val="75000"/>
            </a:pPr>
            <a:r>
              <a:rPr lang="en-GB" sz="2000">
                <a:solidFill>
                  <a:srgbClr val="D6851B"/>
                </a:solidFill>
                <a:latin typeface="+mj-lt"/>
              </a:rPr>
              <a:t>Loyalty to business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E5407EB5-796D-4E4B-9A66-F0543F694AD1}"/>
              </a:ext>
            </a:extLst>
          </p:cNvPr>
          <p:cNvSpPr/>
          <p:nvPr/>
        </p:nvSpPr>
        <p:spPr>
          <a:xfrm>
            <a:off x="7530138" y="3389045"/>
            <a:ext cx="2700000" cy="760959"/>
          </a:xfrm>
          <a:prstGeom prst="rect">
            <a:avLst/>
          </a:prstGeom>
          <a:noFill/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 algn="ctr">
              <a:buSzPct val="75000"/>
            </a:pPr>
            <a:r>
              <a:rPr lang="en-GB" sz="2000">
                <a:solidFill>
                  <a:srgbClr val="D6851B"/>
                </a:solidFill>
                <a:latin typeface="+mj-lt"/>
              </a:rPr>
              <a:t>Greater flexibility with vacancies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168B4AE-E3A7-46E8-8BED-DF1F9D653A16}"/>
              </a:ext>
            </a:extLst>
          </p:cNvPr>
          <p:cNvSpPr/>
          <p:nvPr/>
        </p:nvSpPr>
        <p:spPr>
          <a:xfrm>
            <a:off x="6405584" y="4545012"/>
            <a:ext cx="2700000" cy="760959"/>
          </a:xfrm>
          <a:prstGeom prst="rect">
            <a:avLst/>
          </a:prstGeom>
          <a:noFill/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noAutofit/>
          </a:bodyPr>
          <a:lstStyle/>
          <a:p>
            <a:pPr algn="ctr">
              <a:buSzPct val="75000"/>
            </a:pPr>
            <a:r>
              <a:rPr lang="en-GB" sz="2000">
                <a:solidFill>
                  <a:srgbClr val="D6851B"/>
                </a:solidFill>
                <a:latin typeface="+mj-lt"/>
              </a:rPr>
              <a:t>Innovative strength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AAA1321-3F86-4F95-A381-42ED3B90953C}"/>
              </a:ext>
            </a:extLst>
          </p:cNvPr>
          <p:cNvSpPr/>
          <p:nvPr/>
        </p:nvSpPr>
        <p:spPr>
          <a:xfrm>
            <a:off x="3086418" y="4545013"/>
            <a:ext cx="2700000" cy="760959"/>
          </a:xfrm>
          <a:prstGeom prst="rect">
            <a:avLst/>
          </a:prstGeom>
          <a:noFill/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noAutofit/>
          </a:bodyPr>
          <a:lstStyle/>
          <a:p>
            <a:pPr algn="ctr">
              <a:buSzPct val="75000"/>
            </a:pPr>
            <a:r>
              <a:rPr lang="en-GB" sz="2000">
                <a:solidFill>
                  <a:srgbClr val="D6851B"/>
                </a:solidFill>
                <a:latin typeface="+mj-lt"/>
              </a:rPr>
              <a:t>Image enhancement</a:t>
            </a:r>
          </a:p>
        </p:txBody>
      </p:sp>
      <p:pic>
        <p:nvPicPr>
          <p:cNvPr id="4" name="Grafik 3" descr="Hinzufügen">
            <a:extLst>
              <a:ext uri="{FF2B5EF4-FFF2-40B4-BE49-F238E27FC236}">
                <a16:creationId xmlns:a16="http://schemas.microsoft.com/office/drawing/2014/main" id="{6B5B900D-1419-4D26-8212-25D969C5E1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26614" y="2606318"/>
            <a:ext cx="1338773" cy="133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7394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17725"/>
            <a:ext cx="11053762" cy="446715"/>
          </a:xfrm>
        </p:spPr>
        <p:txBody>
          <a:bodyPr>
            <a:normAutofit/>
          </a:bodyPr>
          <a:lstStyle/>
          <a:p>
            <a:r>
              <a:rPr lang="en-GB" sz="2000" noProof="0"/>
              <a:t>Professionalisation – qualifications for VET personnel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5. d) Social and economic aspects</a:t>
            </a:r>
          </a:p>
        </p:txBody>
      </p:sp>
      <p:sp>
        <p:nvSpPr>
          <p:cNvPr id="18" name="Inhaltsplatzhalter 4">
            <a:extLst>
              <a:ext uri="{FF2B5EF4-FFF2-40B4-BE49-F238E27FC236}">
                <a16:creationId xmlns:a16="http://schemas.microsoft.com/office/drawing/2014/main" id="{ED53B23D-AA56-41F7-AC03-718BA0B5E096}"/>
              </a:ext>
            </a:extLst>
          </p:cNvPr>
          <p:cNvSpPr txBox="1">
            <a:spLocks/>
          </p:cNvSpPr>
          <p:nvPr/>
        </p:nvSpPr>
        <p:spPr>
          <a:xfrm>
            <a:off x="658812" y="1557337"/>
            <a:ext cx="11053761" cy="39592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n-GB" sz="1800">
                <a:latin typeface="+mj-lt"/>
              </a:rPr>
              <a:t>Easier for young people to transition from the education system into the world of work compared </a:t>
            </a:r>
            <a:br>
              <a:rPr lang="en-GB" sz="1800">
                <a:latin typeface="+mj-lt"/>
              </a:rPr>
            </a:br>
            <a:r>
              <a:rPr lang="en-GB" sz="1800">
                <a:latin typeface="+mj-lt"/>
              </a:rPr>
              <a:t>to skilled workers with academic training (dependent on the labour market situation)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n-GB" sz="1800">
                <a:latin typeface="+mj-lt"/>
              </a:rPr>
              <a:t>Contribution to social stability as a result of low (youth) unemployment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n-GB" sz="1800">
                <a:latin typeface="+mj-lt"/>
              </a:rPr>
              <a:t>Large pool of qualified skilled workers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n-GB" sz="1800">
                <a:latin typeface="+mj-lt"/>
              </a:rPr>
              <a:t>High flexibility and mobility of skilled workers as a result of high level of qualification and standards which apply throughout Germany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n-GB" sz="1800">
                <a:latin typeface="+mj-lt"/>
              </a:rPr>
              <a:t>Strong productivity growth as a result of qualified skilled workers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n-GB" sz="1800">
                <a:latin typeface="+mj-lt"/>
              </a:rPr>
              <a:t>Increase in economic competitiveness of a country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n-GB" sz="1800">
                <a:latin typeface="+mj-lt"/>
              </a:rPr>
              <a:t>High level of social acceptance of vocational education and training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endParaRPr lang="de-DE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24915569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6F32227-A942-457A-9033-264AE27A04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826083"/>
            <a:ext cx="11053762" cy="435462"/>
          </a:xfrm>
        </p:spPr>
        <p:txBody>
          <a:bodyPr>
            <a:normAutofit/>
          </a:bodyPr>
          <a:lstStyle/>
          <a:p>
            <a:r>
              <a:rPr lang="en-GB" sz="2000" noProof="0"/>
              <a:t>VET levy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Appendix: Special provision in the construction sector</a:t>
            </a:r>
          </a:p>
        </p:txBody>
      </p:sp>
      <p:sp>
        <p:nvSpPr>
          <p:cNvPr id="9" name="Inhaltsplatzhalter 5">
            <a:extLst>
              <a:ext uri="{FF2B5EF4-FFF2-40B4-BE49-F238E27FC236}">
                <a16:creationId xmlns:a16="http://schemas.microsoft.com/office/drawing/2014/main" id="{EDA1BFDE-045A-4D50-A3E3-62A0F0B5F724}"/>
              </a:ext>
            </a:extLst>
          </p:cNvPr>
          <p:cNvSpPr txBox="1">
            <a:spLocks/>
          </p:cNvSpPr>
          <p:nvPr/>
        </p:nvSpPr>
        <p:spPr>
          <a:xfrm>
            <a:off x="658813" y="1333373"/>
            <a:ext cx="5437187" cy="4183190"/>
          </a:xfrm>
          <a:prstGeom prst="rect">
            <a:avLst/>
          </a:prstGeom>
          <a:solidFill>
            <a:srgbClr val="FBF3E8"/>
          </a:solidFill>
          <a:ln w="6350" cmpd="sng">
            <a:noFill/>
          </a:ln>
          <a:effectLst/>
        </p:spPr>
        <p:txBody>
          <a:bodyPr vert="horz" lIns="360000" tIns="360000" rIns="360000" bIns="360000" rtlCol="0" anchor="t" anchorCtr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2200" b="1">
                <a:solidFill>
                  <a:schemeClr val="tx1"/>
                </a:solidFill>
                <a:cs typeface="Arial" panose="020B0604020202020204" pitchFamily="34" charset="0"/>
              </a:rPr>
              <a:t>All companies </a:t>
            </a:r>
            <a:br>
              <a:rPr lang="en-GB" sz="2200" b="1">
                <a:solidFill>
                  <a:schemeClr val="tx1"/>
                </a:solidFill>
                <a:cs typeface="Arial" panose="020B0604020202020204" pitchFamily="34" charset="0"/>
              </a:rPr>
            </a:br>
            <a:r>
              <a:rPr lang="en-GB" sz="2200">
                <a:solidFill>
                  <a:schemeClr val="tx1"/>
                </a:solidFill>
                <a:cs typeface="Arial" panose="020B0604020202020204" pitchFamily="34" charset="0"/>
              </a:rPr>
              <a:t>in the construction sector </a:t>
            </a:r>
            <a:r>
              <a:rPr lang="en-GB" sz="2200" b="1">
                <a:solidFill>
                  <a:schemeClr val="tx1"/>
                </a:solidFill>
                <a:cs typeface="Arial" panose="020B0604020202020204" pitchFamily="34" charset="0"/>
              </a:rPr>
              <a:t>pay</a:t>
            </a:r>
            <a:r>
              <a:rPr lang="en-GB" sz="220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3200" b="1">
                <a:solidFill>
                  <a:srgbClr val="D6851B"/>
                </a:solidFill>
                <a:cs typeface="Arial" panose="020B0604020202020204" pitchFamily="34" charset="0"/>
              </a:rPr>
              <a:t>2.1% 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600">
                <a:solidFill>
                  <a:schemeClr val="tx1"/>
                </a:solidFill>
                <a:cs typeface="Arial" panose="020B0604020202020204" pitchFamily="34" charset="0"/>
              </a:rPr>
              <a:t>of the gross salary amount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GB" sz="1600">
                <a:solidFill>
                  <a:schemeClr val="tx1"/>
                </a:solidFill>
                <a:cs typeface="Arial" panose="020B0604020202020204" pitchFamily="34" charset="0"/>
              </a:rPr>
              <a:t>into a training fund, regardless of whether they provide training or not</a:t>
            </a:r>
          </a:p>
        </p:txBody>
      </p:sp>
      <p:sp>
        <p:nvSpPr>
          <p:cNvPr id="10" name="Inhaltsplatzhalter 6">
            <a:extLst>
              <a:ext uri="{FF2B5EF4-FFF2-40B4-BE49-F238E27FC236}">
                <a16:creationId xmlns:a16="http://schemas.microsoft.com/office/drawing/2014/main" id="{9B46BD1A-B1C1-4795-AF7F-5C4B19819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7" y="1333373"/>
            <a:ext cx="5437187" cy="4183190"/>
          </a:xfrm>
          <a:solidFill>
            <a:srgbClr val="FBF3E8"/>
          </a:solidFill>
          <a:ln w="6350" cmpd="sng">
            <a:noFill/>
          </a:ln>
        </p:spPr>
        <p:txBody>
          <a:bodyPr lIns="360000" tIns="360000" rIns="360000" bIns="360000" anchor="t" anchorCtr="0">
            <a:noAutofit/>
          </a:bodyPr>
          <a:lstStyle/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r>
              <a:rPr lang="en-GB" sz="2200" b="1">
                <a:cs typeface="Arial" panose="020B0604020202020204" pitchFamily="34" charset="0"/>
              </a:rPr>
              <a:t>Training companies </a:t>
            </a:r>
            <a:br>
              <a:rPr lang="en-GB" sz="2200" b="1">
                <a:cs typeface="Arial" panose="020B0604020202020204" pitchFamily="34" charset="0"/>
              </a:rPr>
            </a:br>
            <a:r>
              <a:rPr lang="en-GB" sz="2200" b="1">
                <a:cs typeface="Arial" panose="020B0604020202020204" pitchFamily="34" charset="0"/>
              </a:rPr>
              <a:t>are reimbursed:</a:t>
            </a: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endParaRPr lang="de-DE" sz="250" b="1" dirty="0"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buClr>
                <a:srgbClr val="D6851B"/>
              </a:buClr>
              <a:buSzPct val="70000"/>
            </a:pPr>
            <a:r>
              <a:rPr lang="en-GB" sz="1600">
                <a:cs typeface="Arial" panose="020B0604020202020204" pitchFamily="34" charset="0"/>
              </a:rPr>
              <a:t>Majority of the cost of training in-house or in inter-company vocational training centres. </a:t>
            </a:r>
          </a:p>
          <a:p>
            <a:pPr>
              <a:spcBef>
                <a:spcPts val="600"/>
              </a:spcBef>
              <a:buClr>
                <a:srgbClr val="D6851B"/>
              </a:buClr>
              <a:buSzPct val="70000"/>
            </a:pPr>
            <a:r>
              <a:rPr lang="en-GB" sz="1600">
                <a:cs typeface="Arial" panose="020B0604020202020204" pitchFamily="34" charset="0"/>
              </a:rPr>
              <a:t>Costs covered in commercial or technical occupations e.g.: </a:t>
            </a:r>
          </a:p>
          <a:p>
            <a:pPr marL="0" indent="0" defTabSz="539750">
              <a:lnSpc>
                <a:spcPts val="2400"/>
              </a:lnSpc>
              <a:spcBef>
                <a:spcPts val="600"/>
              </a:spcBef>
              <a:buNone/>
            </a:pPr>
            <a:r>
              <a:rPr lang="en-GB" sz="1600">
                <a:cs typeface="Arial" panose="020B0604020202020204" pitchFamily="34" charset="0"/>
              </a:rPr>
              <a:t>	for 10 months in year 1</a:t>
            </a:r>
            <a:br>
              <a:rPr lang="en-GB" sz="1600">
                <a:cs typeface="Arial" panose="020B0604020202020204" pitchFamily="34" charset="0"/>
              </a:rPr>
            </a:br>
            <a:r>
              <a:rPr lang="en-GB" sz="1600">
                <a:cs typeface="Arial" panose="020B0604020202020204" pitchFamily="34" charset="0"/>
              </a:rPr>
              <a:t>	for 4 or 6 months in year 2</a:t>
            </a:r>
            <a:br>
              <a:rPr lang="en-GB" sz="1600">
                <a:cs typeface="Arial" panose="020B0604020202020204" pitchFamily="34" charset="0"/>
              </a:rPr>
            </a:br>
            <a:r>
              <a:rPr lang="en-GB" sz="1600">
                <a:cs typeface="Arial" panose="020B0604020202020204" pitchFamily="34" charset="0"/>
              </a:rPr>
              <a:t>	for 1 month in year 3</a:t>
            </a:r>
            <a:br>
              <a:rPr lang="en-GB" sz="1600">
                <a:cs typeface="Arial" panose="020B0604020202020204" pitchFamily="34" charset="0"/>
              </a:rPr>
            </a:br>
            <a:r>
              <a:rPr lang="en-GB" sz="1600">
                <a:cs typeface="Arial" panose="020B0604020202020204" pitchFamily="34" charset="0"/>
              </a:rPr>
              <a:t>	in line with increasing productivity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36C7CED-D2F3-4118-88A1-F7176B0D253E}"/>
              </a:ext>
            </a:extLst>
          </p:cNvPr>
          <p:cNvSpPr txBox="1"/>
          <p:nvPr/>
        </p:nvSpPr>
        <p:spPr>
          <a:xfrm>
            <a:off x="571130" y="5720178"/>
            <a:ext cx="73031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* Reimbursement of training remuneration and social welfare costs </a:t>
            </a:r>
          </a:p>
        </p:txBody>
      </p:sp>
    </p:spTree>
    <p:extLst>
      <p:ext uri="{BB962C8B-B14F-4D97-AF65-F5344CB8AC3E}">
        <p14:creationId xmlns:p14="http://schemas.microsoft.com/office/powerpoint/2010/main" val="2570851278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Food for thought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9A38CA0-D2C8-4332-905A-A86CC0DFD8A6}"/>
              </a:ext>
            </a:extLst>
          </p:cNvPr>
          <p:cNvSpPr txBox="1"/>
          <p:nvPr/>
        </p:nvSpPr>
        <p:spPr>
          <a:xfrm>
            <a:off x="918259" y="1381279"/>
            <a:ext cx="881470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“There is only one thing in the long </a:t>
            </a:r>
            <a:br>
              <a:rPr lang="en-GB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en-GB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</a:t>
            </a:r>
            <a:r>
              <a:rPr lang="en-GB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run more expensive than education: </a:t>
            </a:r>
            <a:br>
              <a:rPr lang="en-GB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en-GB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</a:t>
            </a:r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GB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no education.” </a:t>
            </a:r>
          </a:p>
          <a:p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					                		John F. Kennedy</a:t>
            </a:r>
          </a:p>
        </p:txBody>
      </p:sp>
    </p:spTree>
    <p:extLst>
      <p:ext uri="{BB962C8B-B14F-4D97-AF65-F5344CB8AC3E}">
        <p14:creationId xmlns:p14="http://schemas.microsoft.com/office/powerpoint/2010/main" val="3974191627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Further information</a:t>
            </a:r>
          </a:p>
        </p:txBody>
      </p:sp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5562CB77-B8C0-4841-AE85-A70AB85CD56F}"/>
              </a:ext>
            </a:extLst>
          </p:cNvPr>
          <p:cNvSpPr txBox="1">
            <a:spLocks/>
          </p:cNvSpPr>
          <p:nvPr/>
        </p:nvSpPr>
        <p:spPr>
          <a:xfrm>
            <a:off x="836267" y="1686929"/>
            <a:ext cx="3261845" cy="4126642"/>
          </a:xfrm>
          <a:prstGeom prst="rect">
            <a:avLst/>
          </a:prstGeom>
        </p:spPr>
        <p:txBody>
          <a:bodyPr/>
          <a:lstStyle>
            <a:lvl1pPr marL="357188" indent="-357188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7" lvl="1" indent="0">
              <a:buNone/>
            </a:pPr>
            <a:endParaRPr lang="de-DE" dirty="0"/>
          </a:p>
        </p:txBody>
      </p:sp>
      <p:sp>
        <p:nvSpPr>
          <p:cNvPr id="16" name="Inhaltsplatzhalter 4">
            <a:extLst>
              <a:ext uri="{FF2B5EF4-FFF2-40B4-BE49-F238E27FC236}">
                <a16:creationId xmlns:a16="http://schemas.microsoft.com/office/drawing/2014/main" id="{CF51AEC1-89BB-4869-9295-1AE585D09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823" y="1808163"/>
            <a:ext cx="6460877" cy="1620837"/>
          </a:xfrm>
        </p:spPr>
        <p:txBody>
          <a:bodyPr numCol="1">
            <a:noAutofit/>
          </a:bodyPr>
          <a:lstStyle/>
          <a:p>
            <a:pPr marL="0" indent="0">
              <a:buNone/>
            </a:pPr>
            <a:r>
              <a:rPr lang="en-GB" sz="1800" noProof="0"/>
              <a:t>This presentation, further presentations and information on German vocational education and training and international VET cooperation are all available on our website at: </a:t>
            </a:r>
          </a:p>
          <a:p>
            <a:pPr marL="0" indent="0">
              <a:buNone/>
            </a:pPr>
            <a:br>
              <a:rPr lang="en-GB" sz="1800" b="1" noProof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GB" sz="1800" b="1" noProof="0">
                <a:solidFill>
                  <a:srgbClr val="E27F1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</a:p>
          <a:p>
            <a:pPr marL="0" indent="0">
              <a:buNone/>
            </a:pPr>
            <a:endParaRPr lang="de-DE" sz="1400" b="1" noProof="0" dirty="0"/>
          </a:p>
        </p:txBody>
      </p:sp>
      <p:sp>
        <p:nvSpPr>
          <p:cNvPr id="17" name="Inhaltsplatzhalter 4">
            <a:extLst>
              <a:ext uri="{FF2B5EF4-FFF2-40B4-BE49-F238E27FC236}">
                <a16:creationId xmlns:a16="http://schemas.microsoft.com/office/drawing/2014/main" id="{FA3A0241-8DA4-40A3-A6AA-51BBABD44202}"/>
              </a:ext>
            </a:extLst>
          </p:cNvPr>
          <p:cNvSpPr txBox="1">
            <a:spLocks/>
          </p:cNvSpPr>
          <p:nvPr/>
        </p:nvSpPr>
        <p:spPr>
          <a:xfrm>
            <a:off x="658813" y="4192735"/>
            <a:ext cx="11053762" cy="1034586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b="1">
                <a:latin typeface="+mj-lt"/>
              </a:rPr>
              <a:t>Sources</a:t>
            </a:r>
          </a:p>
          <a:p>
            <a:pPr marL="266700" indent="-266700"/>
            <a:r>
              <a:rPr lang="en-GB" sz="1600">
                <a:latin typeface="+mj-lt"/>
              </a:rPr>
              <a:t>BIBB Data Report (</a:t>
            </a:r>
            <a:r>
              <a:rPr lang="en-GB" sz="1600">
                <a:solidFill>
                  <a:srgbClr val="E27F1C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GB" sz="1600">
                <a:latin typeface="+mj-lt"/>
              </a:rPr>
              <a:t>)</a:t>
            </a:r>
          </a:p>
          <a:p>
            <a:pPr marL="266700" indent="-266700"/>
            <a:r>
              <a:rPr lang="en-GB" sz="1600">
                <a:latin typeface="+mj-lt"/>
              </a:rPr>
              <a:t>KMK (</a:t>
            </a:r>
            <a:r>
              <a:rPr lang="en-GB" sz="1600">
                <a:solidFill>
                  <a:srgbClr val="E27F1C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GB" sz="1600">
                <a:latin typeface="+mj-lt"/>
              </a:rPr>
              <a:t>)</a:t>
            </a:r>
          </a:p>
          <a:p>
            <a:pPr marL="266700" indent="-266700"/>
            <a:endParaRPr lang="en-GB" sz="1600" dirty="0">
              <a:latin typeface="+mj-lt"/>
            </a:endParaRPr>
          </a:p>
          <a:p>
            <a:pPr marL="266700" indent="-266700"/>
            <a:r>
              <a:rPr lang="en-GB" sz="1600">
                <a:latin typeface="+mj-lt"/>
              </a:rPr>
              <a:t>BMBF Data Portal (</a:t>
            </a:r>
            <a:r>
              <a:rPr lang="en-GB" sz="1600">
                <a:solidFill>
                  <a:srgbClr val="E27F1C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GB" sz="1600">
                <a:latin typeface="+mj-lt"/>
              </a:rPr>
              <a:t>)</a:t>
            </a:r>
          </a:p>
          <a:p>
            <a:pPr marL="266700" indent="-266700"/>
            <a:r>
              <a:rPr lang="en-GB" sz="1600">
                <a:latin typeface="+mj-lt"/>
              </a:rPr>
              <a:t>Destatis statistics on VET personnel (</a:t>
            </a:r>
            <a:r>
              <a:rPr lang="en-GB" sz="1600">
                <a:solidFill>
                  <a:srgbClr val="E27F1C"/>
                </a:solidFill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GB" sz="1600"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95409912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noProof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noProof="0">
                <a:solidFill>
                  <a:srgbClr val="D6851B"/>
                </a:solidFill>
              </a:rPr>
              <a:t>1. Funding of the German dual system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34A5880-57F5-4196-A904-4211D6EF3921}"/>
              </a:ext>
            </a:extLst>
          </p:cNvPr>
          <p:cNvSpPr txBox="1"/>
          <p:nvPr/>
        </p:nvSpPr>
        <p:spPr>
          <a:xfrm>
            <a:off x="658812" y="1572161"/>
            <a:ext cx="7528844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lnSpc>
                <a:spcPts val="2400"/>
              </a:lnSpc>
              <a:spcAft>
                <a:spcPts val="1200"/>
              </a:spcAft>
              <a:buFont typeface="+mj-lt"/>
              <a:buAutoNum type="alphaLcParenR"/>
            </a:pPr>
            <a:r>
              <a:rPr lang="en-GB" sz="2000" dirty="0">
                <a:latin typeface="+mj-lt"/>
              </a:rPr>
              <a:t>Why do companies provide training? </a:t>
            </a:r>
          </a:p>
          <a:p>
            <a:pPr marL="457200" indent="-457200">
              <a:lnSpc>
                <a:spcPts val="2400"/>
              </a:lnSpc>
              <a:spcAft>
                <a:spcPts val="1200"/>
              </a:spcAft>
              <a:buFont typeface="+mj-lt"/>
              <a:buAutoNum type="alphaLcParenR"/>
            </a:pPr>
            <a:r>
              <a:rPr lang="en-GB" sz="2000" dirty="0">
                <a:latin typeface="+mj-lt"/>
              </a:rPr>
              <a:t>How do employers calculate costs? </a:t>
            </a:r>
          </a:p>
          <a:p>
            <a:pPr marL="457200" indent="-457200">
              <a:lnSpc>
                <a:spcPts val="2400"/>
              </a:lnSpc>
              <a:spcAft>
                <a:spcPts val="1200"/>
              </a:spcAft>
              <a:buFont typeface="+mj-lt"/>
              <a:buAutoNum type="alphaLcParenR"/>
            </a:pPr>
            <a:r>
              <a:rPr lang="en-GB" sz="2000" dirty="0">
                <a:latin typeface="+mj-lt"/>
              </a:rPr>
              <a:t>Who pays for which costs?</a:t>
            </a:r>
          </a:p>
          <a:p>
            <a:pPr marL="457200" indent="-457200">
              <a:lnSpc>
                <a:spcPts val="2400"/>
              </a:lnSpc>
              <a:spcAft>
                <a:spcPts val="1200"/>
              </a:spcAft>
              <a:buFont typeface="+mj-lt"/>
              <a:buAutoNum type="alphaLcParenR"/>
            </a:pPr>
            <a:r>
              <a:rPr lang="en-GB" sz="2000" dirty="0">
                <a:latin typeface="+mj-lt"/>
              </a:rPr>
              <a:t>How are the costs distributed?</a:t>
            </a:r>
          </a:p>
        </p:txBody>
      </p:sp>
    </p:spTree>
    <p:extLst>
      <p:ext uri="{BB962C8B-B14F-4D97-AF65-F5344CB8AC3E}">
        <p14:creationId xmlns:p14="http://schemas.microsoft.com/office/powerpoint/2010/main" val="424416615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>
            <a:extLst>
              <a:ext uri="{FF2B5EF4-FFF2-40B4-BE49-F238E27FC236}">
                <a16:creationId xmlns:a16="http://schemas.microsoft.com/office/drawing/2014/main" id="{51CABC4D-4481-03A3-D118-268F3A1A0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42680" y="2133600"/>
            <a:ext cx="2520000" cy="1440000"/>
          </a:xfrm>
          <a:solidFill>
            <a:srgbClr val="D6851B"/>
          </a:solidFill>
          <a:ln w="57150">
            <a:noFill/>
          </a:ln>
        </p:spPr>
        <p:txBody>
          <a:bodyPr lIns="0">
            <a:noAutofit/>
          </a:bodyPr>
          <a:lstStyle/>
          <a:p>
            <a:pPr algn="ctr"/>
            <a:r>
              <a:rPr lang="en-GB" sz="2400" noProof="0"/>
              <a:t>Returns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>
                <a:solidFill>
                  <a:srgbClr val="D6851B"/>
                </a:solidFill>
              </a:rPr>
              <a:t>1.b) How do employers calculate costs?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0A0DAF62-C71D-4F91-9EB4-EB7BA3F25417}"/>
              </a:ext>
            </a:extLst>
          </p:cNvPr>
          <p:cNvSpPr txBox="1">
            <a:spLocks/>
          </p:cNvSpPr>
          <p:nvPr/>
        </p:nvSpPr>
        <p:spPr>
          <a:xfrm>
            <a:off x="658813" y="2133600"/>
            <a:ext cx="2520000" cy="1440000"/>
          </a:xfrm>
          <a:prstGeom prst="rect">
            <a:avLst/>
          </a:prstGeom>
          <a:solidFill>
            <a:schemeClr val="bg1">
              <a:lumMod val="50000"/>
            </a:schemeClr>
          </a:solidFill>
          <a:ln w="57150"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/>
              <a:t>Gross costs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D0F1B167-B43F-4185-8174-3E7C4D386165}"/>
              </a:ext>
            </a:extLst>
          </p:cNvPr>
          <p:cNvSpPr txBox="1">
            <a:spLocks/>
          </p:cNvSpPr>
          <p:nvPr/>
        </p:nvSpPr>
        <p:spPr>
          <a:xfrm>
            <a:off x="8711836" y="2133600"/>
            <a:ext cx="2520000" cy="1440000"/>
          </a:xfrm>
          <a:prstGeom prst="rect">
            <a:avLst/>
          </a:prstGeom>
          <a:solidFill>
            <a:srgbClr val="D6851B">
              <a:alpha val="70000"/>
            </a:srgbClr>
          </a:solidFill>
          <a:ln w="57150"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/>
              <a:t>Net costs</a:t>
            </a:r>
          </a:p>
        </p:txBody>
      </p:sp>
      <p:sp>
        <p:nvSpPr>
          <p:cNvPr id="3" name="Gleich 2">
            <a:extLst>
              <a:ext uri="{FF2B5EF4-FFF2-40B4-BE49-F238E27FC236}">
                <a16:creationId xmlns:a16="http://schemas.microsoft.com/office/drawing/2014/main" id="{85593F77-389A-40BA-9AAE-8A23CEA52472}"/>
              </a:ext>
            </a:extLst>
          </p:cNvPr>
          <p:cNvSpPr/>
          <p:nvPr/>
        </p:nvSpPr>
        <p:spPr>
          <a:xfrm>
            <a:off x="7502541" y="2518540"/>
            <a:ext cx="769434" cy="670119"/>
          </a:xfrm>
          <a:prstGeom prst="mathEqual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Minuszeichen 3">
            <a:extLst>
              <a:ext uri="{FF2B5EF4-FFF2-40B4-BE49-F238E27FC236}">
                <a16:creationId xmlns:a16="http://schemas.microsoft.com/office/drawing/2014/main" id="{F9F66FB7-12A8-465A-8797-D8B41AC50972}"/>
              </a:ext>
            </a:extLst>
          </p:cNvPr>
          <p:cNvSpPr/>
          <p:nvPr/>
        </p:nvSpPr>
        <p:spPr>
          <a:xfrm>
            <a:off x="3528674" y="2569075"/>
            <a:ext cx="664145" cy="633255"/>
          </a:xfrm>
          <a:prstGeom prst="mathMin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35705146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A46D50A1-29E0-6215-A80A-887FB7C63936}"/>
              </a:ext>
            </a:extLst>
          </p:cNvPr>
          <p:cNvSpPr/>
          <p:nvPr/>
        </p:nvSpPr>
        <p:spPr>
          <a:xfrm>
            <a:off x="658813" y="1844675"/>
            <a:ext cx="4443923" cy="576000"/>
          </a:xfrm>
          <a:prstGeom prst="roundRect">
            <a:avLst>
              <a:gd name="adj" fmla="val 0"/>
            </a:avLst>
          </a:prstGeom>
          <a:solidFill>
            <a:srgbClr val="D6851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Company  </a:t>
            </a:r>
          </a:p>
        </p:txBody>
      </p:sp>
      <p:sp>
        <p:nvSpPr>
          <p:cNvPr id="29" name="Rechteck: abgerundete Ecken 28">
            <a:extLst>
              <a:ext uri="{FF2B5EF4-FFF2-40B4-BE49-F238E27FC236}">
                <a16:creationId xmlns:a16="http://schemas.microsoft.com/office/drawing/2014/main" id="{5C63104D-CCE9-9A14-F570-05346152E897}"/>
              </a:ext>
            </a:extLst>
          </p:cNvPr>
          <p:cNvSpPr/>
          <p:nvPr/>
        </p:nvSpPr>
        <p:spPr>
          <a:xfrm>
            <a:off x="7222396" y="1844675"/>
            <a:ext cx="4497414" cy="576000"/>
          </a:xfrm>
          <a:prstGeom prst="roundRect">
            <a:avLst>
              <a:gd name="adj" fmla="val 0"/>
            </a:avLst>
          </a:prstGeom>
          <a:solidFill>
            <a:srgbClr val="D685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/>
              <a:t>Vocational school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654D4281-F5C9-4EA3-B8E6-82F3A4419788}"/>
              </a:ext>
            </a:extLst>
          </p:cNvPr>
          <p:cNvSpPr/>
          <p:nvPr/>
        </p:nvSpPr>
        <p:spPr>
          <a:xfrm>
            <a:off x="4862798" y="1285712"/>
            <a:ext cx="2619395" cy="261939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D93108AF-D0DC-48E4-9B53-0CAB1B401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39568" y="1334592"/>
            <a:ext cx="2665854" cy="251163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noProof="0">
                <a:solidFill>
                  <a:srgbClr val="D6851B"/>
                </a:solidFill>
              </a:rPr>
              <a:t>1. c) Who pays which costs?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BD91FE6B-BD17-492F-B940-62D0B56F92FA}"/>
              </a:ext>
            </a:extLst>
          </p:cNvPr>
          <p:cNvSpPr txBox="1"/>
          <p:nvPr/>
        </p:nvSpPr>
        <p:spPr>
          <a:xfrm>
            <a:off x="3966487" y="844482"/>
            <a:ext cx="4259026" cy="27699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n-GB" b="1">
                <a:solidFill>
                  <a:srgbClr val="D6851B"/>
                </a:solidFill>
              </a:rPr>
              <a:t>Two learning locations – shared responsibilities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703572" y="2890295"/>
            <a:ext cx="4107618" cy="260481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GB" b="1"/>
              <a:t>Training in the work process</a:t>
            </a:r>
          </a:p>
          <a:p>
            <a:pPr>
              <a:spcAft>
                <a:spcPts val="600"/>
              </a:spcAft>
            </a:pPr>
            <a:r>
              <a:rPr lang="en-GB" sz="1400"/>
              <a:t>Legal basis: Training contract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n-GB" sz="1600"/>
              <a:t>Company puts in place the requirements for on-the-job training (training personnel, training workshop...)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n-GB" sz="1600"/>
              <a:t>Company pays training allowance to trainees</a:t>
            </a:r>
          </a:p>
          <a:p>
            <a:pPr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</a:pPr>
            <a:endParaRPr lang="de-DE" sz="1600" b="1" dirty="0"/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n-GB" sz="1600" b="1"/>
              <a:t>The company pays for this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A6D6066D-236C-4A16-92AA-6E3064283376}"/>
              </a:ext>
            </a:extLst>
          </p:cNvPr>
          <p:cNvSpPr txBox="1"/>
          <p:nvPr/>
        </p:nvSpPr>
        <p:spPr>
          <a:xfrm>
            <a:off x="7768028" y="2877507"/>
            <a:ext cx="4497413" cy="262020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GB" b="1"/>
              <a:t>Teaching in the vocational school</a:t>
            </a:r>
          </a:p>
          <a:p>
            <a:pPr>
              <a:spcAft>
                <a:spcPts val="600"/>
              </a:spcAft>
            </a:pPr>
            <a:r>
              <a:rPr lang="en-GB" sz="1400"/>
              <a:t>Legal basis: Educational laws of the federal states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n-GB" sz="1600"/>
              <a:t>Cities and municipalities fund </a:t>
            </a:r>
            <a:br>
              <a:rPr lang="en-GB" sz="1600"/>
            </a:br>
            <a:r>
              <a:rPr lang="en-GB" sz="1600"/>
              <a:t>the vocational schools (buildings, teachers, teaching materials)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n-GB" sz="1600"/>
              <a:t>The teaching is free for the trainees.</a:t>
            </a:r>
          </a:p>
          <a:p>
            <a:pPr>
              <a:spcAft>
                <a:spcPts val="600"/>
              </a:spcAft>
            </a:pPr>
            <a:endParaRPr lang="de-DE" sz="1600" b="1" dirty="0"/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n-GB" sz="1600" b="1"/>
              <a:t> The government pays for this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DF8AF65D-E3FC-47D9-B7BC-A3A467C01872}"/>
              </a:ext>
            </a:extLst>
          </p:cNvPr>
          <p:cNvSpPr txBox="1"/>
          <p:nvPr/>
        </p:nvSpPr>
        <p:spPr>
          <a:xfrm>
            <a:off x="4043404" y="1963398"/>
            <a:ext cx="688091" cy="3385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200" b="1">
                <a:solidFill>
                  <a:schemeClr val="bg1"/>
                </a:solidFill>
              </a:rPr>
              <a:t>70%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395D83C3-9E44-4294-B549-E1318AE5F761}"/>
              </a:ext>
            </a:extLst>
          </p:cNvPr>
          <p:cNvSpPr txBox="1"/>
          <p:nvPr/>
        </p:nvSpPr>
        <p:spPr>
          <a:xfrm>
            <a:off x="7768028" y="1963398"/>
            <a:ext cx="688091" cy="3385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200" b="1">
                <a:solidFill>
                  <a:schemeClr val="bg1"/>
                </a:solidFill>
              </a:rPr>
              <a:t>30%</a:t>
            </a:r>
          </a:p>
        </p:txBody>
      </p:sp>
    </p:spTree>
    <p:extLst>
      <p:ext uri="{BB962C8B-B14F-4D97-AF65-F5344CB8AC3E}">
        <p14:creationId xmlns:p14="http://schemas.microsoft.com/office/powerpoint/2010/main" val="375094233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en-GB" noProof="0">
                <a:solidFill>
                  <a:srgbClr val="D6851B"/>
                </a:solidFill>
              </a:rPr>
              <a:t>1. d) How are the costs distributed?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B9ED93A1-5681-4ECA-A0D3-41B9FDD9FFC2}"/>
              </a:ext>
            </a:extLst>
          </p:cNvPr>
          <p:cNvSpPr txBox="1">
            <a:spLocks/>
          </p:cNvSpPr>
          <p:nvPr/>
        </p:nvSpPr>
        <p:spPr>
          <a:xfrm>
            <a:off x="664507" y="1743716"/>
            <a:ext cx="7043134" cy="3026970"/>
          </a:xfrm>
          <a:prstGeom prst="rect">
            <a:avLst/>
          </a:prstGeom>
        </p:spPr>
        <p:txBody>
          <a:bodyPr lIns="0" tIns="0" rIns="0" bIns="0" numCol="2" spcCol="7200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200"/>
              </a:lnSpc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n-GB" sz="1500" b="1" dirty="0"/>
              <a:t>19.1% </a:t>
            </a:r>
            <a:r>
              <a:rPr lang="en-GB" sz="1500" dirty="0"/>
              <a:t>(= 416,700) </a:t>
            </a:r>
            <a:r>
              <a:rPr lang="en-GB" sz="1500" b="1" dirty="0"/>
              <a:t>of German companies provide training. </a:t>
            </a:r>
            <a:r>
              <a:rPr lang="en-GB" sz="1500" dirty="0"/>
              <a:t>The majority are small and medium-sized enterprises</a:t>
            </a:r>
          </a:p>
          <a:p>
            <a:pPr marL="285750" indent="-285750">
              <a:lnSpc>
                <a:spcPts val="2200"/>
              </a:lnSpc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n-GB" sz="1500" b="1" dirty="0"/>
              <a:t>The economy provides €8.4 bn for vocational education and training </a:t>
            </a:r>
            <a:r>
              <a:rPr lang="en-GB" sz="1500" dirty="0"/>
              <a:t>(this is total net costs; gross costs = €27.2 bn)</a:t>
            </a:r>
          </a:p>
          <a:p>
            <a:pPr marL="285750" indent="-285750">
              <a:lnSpc>
                <a:spcPts val="2200"/>
              </a:lnSpc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n-GB" sz="1500" dirty="0"/>
              <a:t>Businesses train more than </a:t>
            </a:r>
            <a:r>
              <a:rPr lang="en-GB" sz="1500" b="1" dirty="0"/>
              <a:t>500,000</a:t>
            </a:r>
            <a:r>
              <a:rPr lang="en-GB" sz="1500" dirty="0"/>
              <a:t> new trainees each year, </a:t>
            </a:r>
            <a:r>
              <a:rPr lang="en-GB" sz="1500" b="1" dirty="0"/>
              <a:t>72%</a:t>
            </a:r>
            <a:r>
              <a:rPr lang="en-GB" sz="1500" dirty="0"/>
              <a:t> of which they take on. </a:t>
            </a:r>
          </a:p>
          <a:p>
            <a:pPr marL="0" indent="0">
              <a:lnSpc>
                <a:spcPts val="2200"/>
              </a:lnSpc>
              <a:buClr>
                <a:srgbClr val="D6851B"/>
              </a:buClr>
              <a:buSzPct val="65000"/>
              <a:buNone/>
            </a:pPr>
            <a:endParaRPr lang="en-GB" sz="1500" dirty="0"/>
          </a:p>
          <a:p>
            <a:pPr marL="285750" indent="-285750">
              <a:lnSpc>
                <a:spcPts val="2200"/>
              </a:lnSpc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n-GB" sz="1500" dirty="0"/>
              <a:t>They invest around </a:t>
            </a:r>
            <a:r>
              <a:rPr lang="en-GB" sz="1500" b="1" dirty="0"/>
              <a:t>€20,855 per trainee per year</a:t>
            </a:r>
            <a:r>
              <a:rPr lang="en-GB" sz="1500" dirty="0"/>
              <a:t> </a:t>
            </a:r>
            <a:br>
              <a:rPr lang="en-GB" sz="1500" dirty="0"/>
            </a:br>
            <a:r>
              <a:rPr lang="en-GB" sz="1500" dirty="0"/>
              <a:t>(45% of which is training remuneration)</a:t>
            </a:r>
          </a:p>
          <a:p>
            <a:pPr marL="285750" indent="-285750">
              <a:lnSpc>
                <a:spcPts val="2200"/>
              </a:lnSpc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n-GB" sz="1500" b="1" dirty="0"/>
              <a:t>69%</a:t>
            </a:r>
            <a:r>
              <a:rPr lang="en-GB" sz="1500" dirty="0"/>
              <a:t> of the funding invested is recouped through the productive contributions of trainees during the training. </a:t>
            </a:r>
          </a:p>
        </p:txBody>
      </p:sp>
      <p:sp>
        <p:nvSpPr>
          <p:cNvPr id="17" name="Inhaltsplatzhalter 4">
            <a:extLst>
              <a:ext uri="{FF2B5EF4-FFF2-40B4-BE49-F238E27FC236}">
                <a16:creationId xmlns:a16="http://schemas.microsoft.com/office/drawing/2014/main" id="{F35D6B14-AF9C-4885-89A2-D77EEA0174CA}"/>
              </a:ext>
            </a:extLst>
          </p:cNvPr>
          <p:cNvSpPr txBox="1">
            <a:spLocks/>
          </p:cNvSpPr>
          <p:nvPr/>
        </p:nvSpPr>
        <p:spPr>
          <a:xfrm>
            <a:off x="8129960" y="1744313"/>
            <a:ext cx="3811724" cy="25720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200"/>
              </a:lnSpc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n-GB" sz="1500" b="1" dirty="0"/>
              <a:t>Public expenditure </a:t>
            </a:r>
            <a:r>
              <a:rPr lang="en-GB" sz="1500" dirty="0"/>
              <a:t>on dual vocational education and training in 2022: </a:t>
            </a:r>
            <a:br>
              <a:rPr lang="en-GB" sz="1500" dirty="0"/>
            </a:br>
            <a:r>
              <a:rPr lang="en-GB" sz="1500" b="1" dirty="0"/>
              <a:t>approx. €4.63 bn</a:t>
            </a:r>
            <a:br>
              <a:rPr lang="en-GB" sz="1500" dirty="0"/>
            </a:br>
            <a:r>
              <a:rPr lang="en-GB" sz="1500" b="1" dirty="0"/>
              <a:t>–</a:t>
            </a:r>
            <a:r>
              <a:rPr lang="en-GB" sz="1500" dirty="0"/>
              <a:t>  €3.465 bn on 1,500 vocational schools</a:t>
            </a:r>
            <a:br>
              <a:rPr lang="en-GB" sz="1500" dirty="0"/>
            </a:br>
            <a:r>
              <a:rPr lang="en-GB" sz="1500" b="1" dirty="0">
                <a:solidFill>
                  <a:srgbClr val="D6851B"/>
                </a:solidFill>
              </a:rPr>
              <a:t>–</a:t>
            </a:r>
            <a:r>
              <a:rPr lang="en-GB" sz="1500" dirty="0"/>
              <a:t>  €1.165 bn on management, </a:t>
            </a:r>
            <a:br>
              <a:rPr lang="en-GB" sz="1500" dirty="0"/>
            </a:br>
            <a:r>
              <a:rPr lang="en-GB" sz="1500" dirty="0"/>
              <a:t>     monitoring and support measures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E9A813A-DF70-4603-BF1F-73FA2464103A}"/>
              </a:ext>
            </a:extLst>
          </p:cNvPr>
          <p:cNvSpPr/>
          <p:nvPr/>
        </p:nvSpPr>
        <p:spPr>
          <a:xfrm>
            <a:off x="6096000" y="4743078"/>
            <a:ext cx="4488180" cy="8728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200"/>
              </a:lnSpc>
              <a:spcBef>
                <a:spcPct val="200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n-GB" sz="1500" b="1">
                <a:solidFill>
                  <a:srgbClr val="D6851B"/>
                </a:solidFill>
              </a:rPr>
              <a:t>receive</a:t>
            </a:r>
            <a:r>
              <a:rPr lang="en-GB" sz="1500"/>
              <a:t> an </a:t>
            </a:r>
            <a:r>
              <a:rPr lang="en-GB" sz="1500" b="1"/>
              <a:t>average training remuneration </a:t>
            </a:r>
            <a:r>
              <a:rPr lang="en-GB" sz="1500"/>
              <a:t>of approx </a:t>
            </a:r>
            <a:r>
              <a:rPr lang="en-GB" sz="1500" b="1"/>
              <a:t>€1028 (gross) per month </a:t>
            </a:r>
            <a:r>
              <a:rPr lang="en-GB" sz="1500"/>
              <a:t>(2019)</a:t>
            </a:r>
          </a:p>
          <a:p>
            <a:pPr marL="285750" indent="-285750">
              <a:lnSpc>
                <a:spcPts val="2200"/>
              </a:lnSpc>
              <a:spcBef>
                <a:spcPct val="20000"/>
              </a:spcBef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n-GB" sz="1500"/>
              <a:t>attend </a:t>
            </a:r>
            <a:r>
              <a:rPr lang="en-GB" sz="1500" b="1"/>
              <a:t>vocational school</a:t>
            </a:r>
            <a:r>
              <a:rPr lang="en-GB" sz="1500"/>
              <a:t> </a:t>
            </a:r>
            <a:r>
              <a:rPr lang="en-GB" sz="1500" b="1">
                <a:solidFill>
                  <a:srgbClr val="D6851B"/>
                </a:solidFill>
              </a:rPr>
              <a:t>free of charge	</a:t>
            </a:r>
          </a:p>
        </p:txBody>
      </p: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8108EB08-563C-4FB1-86B0-191D708C06C2}"/>
              </a:ext>
            </a:extLst>
          </p:cNvPr>
          <p:cNvGrpSpPr/>
          <p:nvPr/>
        </p:nvGrpSpPr>
        <p:grpSpPr>
          <a:xfrm>
            <a:off x="2724446" y="728353"/>
            <a:ext cx="2968902" cy="1034553"/>
            <a:chOff x="2724446" y="728353"/>
            <a:chExt cx="2968902" cy="1034553"/>
          </a:xfrm>
        </p:grpSpPr>
        <p:sp>
          <p:nvSpPr>
            <p:cNvPr id="19" name="Rechteck: abgerundete Ecken 18">
              <a:extLst>
                <a:ext uri="{FF2B5EF4-FFF2-40B4-BE49-F238E27FC236}">
                  <a16:creationId xmlns:a16="http://schemas.microsoft.com/office/drawing/2014/main" id="{7D863023-0C94-4D27-B5D1-4A2D251B840C}"/>
                </a:ext>
              </a:extLst>
            </p:cNvPr>
            <p:cNvSpPr/>
            <p:nvPr/>
          </p:nvSpPr>
          <p:spPr>
            <a:xfrm>
              <a:off x="2724446" y="1065039"/>
              <a:ext cx="1800000" cy="504000"/>
            </a:xfrm>
            <a:prstGeom prst="roundRect">
              <a:avLst>
                <a:gd name="adj" fmla="val 0"/>
              </a:avLst>
            </a:prstGeom>
            <a:solidFill>
              <a:srgbClr val="D685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>
                  <a:solidFill>
                    <a:schemeClr val="bg1"/>
                  </a:solidFill>
                </a:rPr>
                <a:t>Company </a:t>
              </a:r>
            </a:p>
          </p:txBody>
        </p:sp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5905A6E1-B117-4BBD-8EB9-97DE53392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8563" y="728353"/>
              <a:ext cx="1404785" cy="1034553"/>
            </a:xfrm>
            <a:prstGeom prst="rect">
              <a:avLst/>
            </a:prstGeom>
          </p:spPr>
        </p:pic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286892AE-3719-4428-99E0-81FBEDA79E8B}"/>
              </a:ext>
            </a:extLst>
          </p:cNvPr>
          <p:cNvGrpSpPr/>
          <p:nvPr/>
        </p:nvGrpSpPr>
        <p:grpSpPr>
          <a:xfrm>
            <a:off x="8029752" y="570730"/>
            <a:ext cx="2688902" cy="1130615"/>
            <a:chOff x="8029752" y="570730"/>
            <a:chExt cx="2688902" cy="1130615"/>
          </a:xfrm>
        </p:grpSpPr>
        <p:sp>
          <p:nvSpPr>
            <p:cNvPr id="20" name="Rechteck: abgerundete Ecken 19">
              <a:extLst>
                <a:ext uri="{FF2B5EF4-FFF2-40B4-BE49-F238E27FC236}">
                  <a16:creationId xmlns:a16="http://schemas.microsoft.com/office/drawing/2014/main" id="{85BE6DAA-7C7D-49E2-8741-4AC15B186242}"/>
                </a:ext>
              </a:extLst>
            </p:cNvPr>
            <p:cNvSpPr/>
            <p:nvPr/>
          </p:nvSpPr>
          <p:spPr>
            <a:xfrm>
              <a:off x="8918654" y="1065039"/>
              <a:ext cx="1800000" cy="504000"/>
            </a:xfrm>
            <a:prstGeom prst="roundRect">
              <a:avLst>
                <a:gd name="adj" fmla="val 0"/>
              </a:avLst>
            </a:prstGeom>
            <a:solidFill>
              <a:srgbClr val="D685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/>
                <a:t>Government</a:t>
              </a:r>
            </a:p>
          </p:txBody>
        </p:sp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696E8931-9BB3-402F-92CB-87A4C679FE47}"/>
                </a:ext>
              </a:extLst>
            </p:cNvPr>
            <p:cNvGrpSpPr/>
            <p:nvPr/>
          </p:nvGrpSpPr>
          <p:grpSpPr>
            <a:xfrm>
              <a:off x="8029752" y="570730"/>
              <a:ext cx="1339803" cy="1130615"/>
              <a:chOff x="7166075" y="613101"/>
              <a:chExt cx="1099001" cy="927410"/>
            </a:xfrm>
          </p:grpSpPr>
          <p:sp>
            <p:nvSpPr>
              <p:cNvPr id="10" name="Rechteck: eine Ecke abgeschnitten 9">
                <a:extLst>
                  <a:ext uri="{FF2B5EF4-FFF2-40B4-BE49-F238E27FC236}">
                    <a16:creationId xmlns:a16="http://schemas.microsoft.com/office/drawing/2014/main" id="{5A8E883B-E203-42BE-8BF6-ACC38AF65C7E}"/>
                  </a:ext>
                </a:extLst>
              </p:cNvPr>
              <p:cNvSpPr/>
              <p:nvPr/>
            </p:nvSpPr>
            <p:spPr>
              <a:xfrm>
                <a:off x="7299672" y="789255"/>
                <a:ext cx="806538" cy="344379"/>
              </a:xfrm>
              <a:custGeom>
                <a:avLst/>
                <a:gdLst>
                  <a:gd name="connsiteX0" fmla="*/ 0 w 169504"/>
                  <a:gd name="connsiteY0" fmla="*/ 0 h 139592"/>
                  <a:gd name="connsiteX1" fmla="*/ 146238 w 169504"/>
                  <a:gd name="connsiteY1" fmla="*/ 0 h 139592"/>
                  <a:gd name="connsiteX2" fmla="*/ 169504 w 169504"/>
                  <a:gd name="connsiteY2" fmla="*/ 23266 h 139592"/>
                  <a:gd name="connsiteX3" fmla="*/ 169504 w 169504"/>
                  <a:gd name="connsiteY3" fmla="*/ 139592 h 139592"/>
                  <a:gd name="connsiteX4" fmla="*/ 0 w 169504"/>
                  <a:gd name="connsiteY4" fmla="*/ 139592 h 139592"/>
                  <a:gd name="connsiteX5" fmla="*/ 0 w 169504"/>
                  <a:gd name="connsiteY5" fmla="*/ 0 h 139592"/>
                  <a:gd name="connsiteX0" fmla="*/ 0 w 279042"/>
                  <a:gd name="connsiteY0" fmla="*/ 0 h 280086"/>
                  <a:gd name="connsiteX1" fmla="*/ 255776 w 279042"/>
                  <a:gd name="connsiteY1" fmla="*/ 140494 h 280086"/>
                  <a:gd name="connsiteX2" fmla="*/ 279042 w 279042"/>
                  <a:gd name="connsiteY2" fmla="*/ 163760 h 280086"/>
                  <a:gd name="connsiteX3" fmla="*/ 279042 w 279042"/>
                  <a:gd name="connsiteY3" fmla="*/ 280086 h 280086"/>
                  <a:gd name="connsiteX4" fmla="*/ 109538 w 279042"/>
                  <a:gd name="connsiteY4" fmla="*/ 280086 h 280086"/>
                  <a:gd name="connsiteX5" fmla="*/ 0 w 279042"/>
                  <a:gd name="connsiteY5" fmla="*/ 0 h 280086"/>
                  <a:gd name="connsiteX0" fmla="*/ 514350 w 793392"/>
                  <a:gd name="connsiteY0" fmla="*/ 0 h 301517"/>
                  <a:gd name="connsiteX1" fmla="*/ 770126 w 793392"/>
                  <a:gd name="connsiteY1" fmla="*/ 140494 h 301517"/>
                  <a:gd name="connsiteX2" fmla="*/ 793392 w 793392"/>
                  <a:gd name="connsiteY2" fmla="*/ 163760 h 301517"/>
                  <a:gd name="connsiteX3" fmla="*/ 793392 w 793392"/>
                  <a:gd name="connsiteY3" fmla="*/ 280086 h 301517"/>
                  <a:gd name="connsiteX4" fmla="*/ 0 w 793392"/>
                  <a:gd name="connsiteY4" fmla="*/ 301517 h 301517"/>
                  <a:gd name="connsiteX5" fmla="*/ 514350 w 793392"/>
                  <a:gd name="connsiteY5" fmla="*/ 0 h 301517"/>
                  <a:gd name="connsiteX0" fmla="*/ 438150 w 793392"/>
                  <a:gd name="connsiteY0" fmla="*/ 0 h 344379"/>
                  <a:gd name="connsiteX1" fmla="*/ 770126 w 793392"/>
                  <a:gd name="connsiteY1" fmla="*/ 183356 h 344379"/>
                  <a:gd name="connsiteX2" fmla="*/ 793392 w 793392"/>
                  <a:gd name="connsiteY2" fmla="*/ 206622 h 344379"/>
                  <a:gd name="connsiteX3" fmla="*/ 793392 w 793392"/>
                  <a:gd name="connsiteY3" fmla="*/ 322948 h 344379"/>
                  <a:gd name="connsiteX4" fmla="*/ 0 w 793392"/>
                  <a:gd name="connsiteY4" fmla="*/ 344379 h 344379"/>
                  <a:gd name="connsiteX5" fmla="*/ 438150 w 793392"/>
                  <a:gd name="connsiteY5" fmla="*/ 0 h 344379"/>
                  <a:gd name="connsiteX0" fmla="*/ 438150 w 793392"/>
                  <a:gd name="connsiteY0" fmla="*/ 0 h 344379"/>
                  <a:gd name="connsiteX1" fmla="*/ 770126 w 793392"/>
                  <a:gd name="connsiteY1" fmla="*/ 183356 h 344379"/>
                  <a:gd name="connsiteX2" fmla="*/ 793392 w 793392"/>
                  <a:gd name="connsiteY2" fmla="*/ 206622 h 344379"/>
                  <a:gd name="connsiteX3" fmla="*/ 793392 w 793392"/>
                  <a:gd name="connsiteY3" fmla="*/ 322948 h 344379"/>
                  <a:gd name="connsiteX4" fmla="*/ 0 w 793392"/>
                  <a:gd name="connsiteY4" fmla="*/ 344379 h 344379"/>
                  <a:gd name="connsiteX5" fmla="*/ 438150 w 793392"/>
                  <a:gd name="connsiteY5" fmla="*/ 0 h 344379"/>
                  <a:gd name="connsiteX0" fmla="*/ 448915 w 804157"/>
                  <a:gd name="connsiteY0" fmla="*/ 0 h 344379"/>
                  <a:gd name="connsiteX1" fmla="*/ 780891 w 804157"/>
                  <a:gd name="connsiteY1" fmla="*/ 183356 h 344379"/>
                  <a:gd name="connsiteX2" fmla="*/ 804157 w 804157"/>
                  <a:gd name="connsiteY2" fmla="*/ 206622 h 344379"/>
                  <a:gd name="connsiteX3" fmla="*/ 804157 w 804157"/>
                  <a:gd name="connsiteY3" fmla="*/ 322948 h 344379"/>
                  <a:gd name="connsiteX4" fmla="*/ 10765 w 804157"/>
                  <a:gd name="connsiteY4" fmla="*/ 344379 h 344379"/>
                  <a:gd name="connsiteX5" fmla="*/ 448915 w 804157"/>
                  <a:gd name="connsiteY5" fmla="*/ 0 h 344379"/>
                  <a:gd name="connsiteX0" fmla="*/ 448915 w 808920"/>
                  <a:gd name="connsiteY0" fmla="*/ 0 h 344379"/>
                  <a:gd name="connsiteX1" fmla="*/ 780891 w 808920"/>
                  <a:gd name="connsiteY1" fmla="*/ 183356 h 344379"/>
                  <a:gd name="connsiteX2" fmla="*/ 808920 w 808920"/>
                  <a:gd name="connsiteY2" fmla="*/ 259010 h 344379"/>
                  <a:gd name="connsiteX3" fmla="*/ 804157 w 808920"/>
                  <a:gd name="connsiteY3" fmla="*/ 322948 h 344379"/>
                  <a:gd name="connsiteX4" fmla="*/ 10765 w 808920"/>
                  <a:gd name="connsiteY4" fmla="*/ 344379 h 344379"/>
                  <a:gd name="connsiteX5" fmla="*/ 448915 w 808920"/>
                  <a:gd name="connsiteY5" fmla="*/ 0 h 344379"/>
                  <a:gd name="connsiteX0" fmla="*/ 448915 w 808920"/>
                  <a:gd name="connsiteY0" fmla="*/ 0 h 344379"/>
                  <a:gd name="connsiteX1" fmla="*/ 688022 w 808920"/>
                  <a:gd name="connsiteY1" fmla="*/ 145256 h 344379"/>
                  <a:gd name="connsiteX2" fmla="*/ 808920 w 808920"/>
                  <a:gd name="connsiteY2" fmla="*/ 259010 h 344379"/>
                  <a:gd name="connsiteX3" fmla="*/ 804157 w 808920"/>
                  <a:gd name="connsiteY3" fmla="*/ 322948 h 344379"/>
                  <a:gd name="connsiteX4" fmla="*/ 10765 w 808920"/>
                  <a:gd name="connsiteY4" fmla="*/ 344379 h 344379"/>
                  <a:gd name="connsiteX5" fmla="*/ 448915 w 808920"/>
                  <a:gd name="connsiteY5" fmla="*/ 0 h 344379"/>
                  <a:gd name="connsiteX0" fmla="*/ 448915 w 804157"/>
                  <a:gd name="connsiteY0" fmla="*/ 0 h 344379"/>
                  <a:gd name="connsiteX1" fmla="*/ 688022 w 804157"/>
                  <a:gd name="connsiteY1" fmla="*/ 145256 h 344379"/>
                  <a:gd name="connsiteX2" fmla="*/ 797013 w 804157"/>
                  <a:gd name="connsiteY2" fmla="*/ 232816 h 344379"/>
                  <a:gd name="connsiteX3" fmla="*/ 804157 w 804157"/>
                  <a:gd name="connsiteY3" fmla="*/ 322948 h 344379"/>
                  <a:gd name="connsiteX4" fmla="*/ 10765 w 804157"/>
                  <a:gd name="connsiteY4" fmla="*/ 344379 h 344379"/>
                  <a:gd name="connsiteX5" fmla="*/ 448915 w 804157"/>
                  <a:gd name="connsiteY5" fmla="*/ 0 h 344379"/>
                  <a:gd name="connsiteX0" fmla="*/ 448915 w 806538"/>
                  <a:gd name="connsiteY0" fmla="*/ 0 h 344379"/>
                  <a:gd name="connsiteX1" fmla="*/ 688022 w 806538"/>
                  <a:gd name="connsiteY1" fmla="*/ 145256 h 344379"/>
                  <a:gd name="connsiteX2" fmla="*/ 806538 w 806538"/>
                  <a:gd name="connsiteY2" fmla="*/ 242341 h 344379"/>
                  <a:gd name="connsiteX3" fmla="*/ 804157 w 806538"/>
                  <a:gd name="connsiteY3" fmla="*/ 322948 h 344379"/>
                  <a:gd name="connsiteX4" fmla="*/ 10765 w 806538"/>
                  <a:gd name="connsiteY4" fmla="*/ 344379 h 344379"/>
                  <a:gd name="connsiteX5" fmla="*/ 448915 w 806538"/>
                  <a:gd name="connsiteY5" fmla="*/ 0 h 34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6538" h="344379">
                    <a:moveTo>
                      <a:pt x="448915" y="0"/>
                    </a:moveTo>
                    <a:lnTo>
                      <a:pt x="688022" y="145256"/>
                    </a:lnTo>
                    <a:lnTo>
                      <a:pt x="806538" y="242341"/>
                    </a:lnTo>
                    <a:cubicBezTo>
                      <a:pt x="805744" y="269210"/>
                      <a:pt x="804951" y="296079"/>
                      <a:pt x="804157" y="322948"/>
                    </a:cubicBezTo>
                    <a:lnTo>
                      <a:pt x="10765" y="344379"/>
                    </a:lnTo>
                    <a:cubicBezTo>
                      <a:pt x="-24160" y="220061"/>
                      <a:pt x="2827" y="248143"/>
                      <a:pt x="44891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8" name="Rechteck 7">
                <a:extLst>
                  <a:ext uri="{FF2B5EF4-FFF2-40B4-BE49-F238E27FC236}">
                    <a16:creationId xmlns:a16="http://schemas.microsoft.com/office/drawing/2014/main" id="{B54AD842-DD29-469E-B8E5-89582D049858}"/>
                  </a:ext>
                </a:extLst>
              </p:cNvPr>
              <p:cNvSpPr/>
              <p:nvPr/>
            </p:nvSpPr>
            <p:spPr>
              <a:xfrm>
                <a:off x="7768108" y="1428366"/>
                <a:ext cx="375862" cy="842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7" name="Rechteck 26">
                <a:extLst>
                  <a:ext uri="{FF2B5EF4-FFF2-40B4-BE49-F238E27FC236}">
                    <a16:creationId xmlns:a16="http://schemas.microsoft.com/office/drawing/2014/main" id="{BDA2B345-0944-40F0-849C-E3DF8EACB0AE}"/>
                  </a:ext>
                </a:extLst>
              </p:cNvPr>
              <p:cNvSpPr/>
              <p:nvPr/>
            </p:nvSpPr>
            <p:spPr>
              <a:xfrm rot="5400000">
                <a:off x="7823036" y="1187615"/>
                <a:ext cx="446851" cy="1099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530E52FA-ADBC-49A2-91F6-B95C31E6A7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166075" y="613101"/>
                <a:ext cx="1099001" cy="927410"/>
              </a:xfrm>
              <a:prstGeom prst="rect">
                <a:avLst/>
              </a:prstGeom>
            </p:spPr>
          </p:pic>
        </p:grpSp>
      </p:grpSp>
      <p:sp>
        <p:nvSpPr>
          <p:cNvPr id="28" name="Textfeld 27">
            <a:extLst>
              <a:ext uri="{FF2B5EF4-FFF2-40B4-BE49-F238E27FC236}">
                <a16:creationId xmlns:a16="http://schemas.microsoft.com/office/drawing/2014/main" id="{32B56A5B-7338-4E23-83A2-52686691A0DD}"/>
              </a:ext>
            </a:extLst>
          </p:cNvPr>
          <p:cNvSpPr txBox="1"/>
          <p:nvPr/>
        </p:nvSpPr>
        <p:spPr>
          <a:xfrm>
            <a:off x="658812" y="5714115"/>
            <a:ext cx="543718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Sources: BIBB Data Report to accompany the Report on Vocational Education and Training (2020 and 2023), Federal Statistical Office</a:t>
            </a:r>
          </a:p>
        </p:txBody>
      </p: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EF67D3F6-F387-47AD-A00F-5525DBEF738B}"/>
              </a:ext>
            </a:extLst>
          </p:cNvPr>
          <p:cNvGrpSpPr/>
          <p:nvPr/>
        </p:nvGrpSpPr>
        <p:grpSpPr>
          <a:xfrm>
            <a:off x="3595415" y="4546947"/>
            <a:ext cx="2181155" cy="1001343"/>
            <a:chOff x="3595415" y="4546947"/>
            <a:chExt cx="2181155" cy="1001343"/>
          </a:xfrm>
        </p:grpSpPr>
        <p:sp>
          <p:nvSpPr>
            <p:cNvPr id="21" name="Rechteck: abgerundete Ecken 20">
              <a:extLst>
                <a:ext uri="{FF2B5EF4-FFF2-40B4-BE49-F238E27FC236}">
                  <a16:creationId xmlns:a16="http://schemas.microsoft.com/office/drawing/2014/main" id="{E99C7A92-E5B8-481A-9124-A90EB69FBC9B}"/>
                </a:ext>
              </a:extLst>
            </p:cNvPr>
            <p:cNvSpPr/>
            <p:nvPr/>
          </p:nvSpPr>
          <p:spPr>
            <a:xfrm>
              <a:off x="3976570" y="4848686"/>
              <a:ext cx="1800000" cy="504000"/>
            </a:xfrm>
            <a:prstGeom prst="roundRect">
              <a:avLst>
                <a:gd name="adj" fmla="val 0"/>
              </a:avLst>
            </a:prstGeom>
            <a:solidFill>
              <a:srgbClr val="D6851B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>
                  <a:solidFill>
                    <a:schemeClr val="bg1"/>
                  </a:solidFill>
                </a:rPr>
                <a:t>Trainees </a:t>
              </a:r>
            </a:p>
          </p:txBody>
        </p:sp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87E9F4A9-D30A-4B37-A5FA-409F40F88D00}"/>
                </a:ext>
              </a:extLst>
            </p:cNvPr>
            <p:cNvGrpSpPr/>
            <p:nvPr/>
          </p:nvGrpSpPr>
          <p:grpSpPr>
            <a:xfrm>
              <a:off x="3595415" y="4546947"/>
              <a:ext cx="463762" cy="1001343"/>
              <a:chOff x="2466852" y="4726567"/>
              <a:chExt cx="535353" cy="1155921"/>
            </a:xfrm>
          </p:grpSpPr>
          <p:sp>
            <p:nvSpPr>
              <p:cNvPr id="32" name="Rechteck: abgerundete Ecken 31">
                <a:extLst>
                  <a:ext uri="{FF2B5EF4-FFF2-40B4-BE49-F238E27FC236}">
                    <a16:creationId xmlns:a16="http://schemas.microsoft.com/office/drawing/2014/main" id="{BA85DF55-43D6-4852-B3F8-A459CF8D3EB5}"/>
                  </a:ext>
                </a:extLst>
              </p:cNvPr>
              <p:cNvSpPr/>
              <p:nvPr/>
            </p:nvSpPr>
            <p:spPr>
              <a:xfrm>
                <a:off x="2824520" y="5024046"/>
                <a:ext cx="171093" cy="858442"/>
              </a:xfrm>
              <a:custGeom>
                <a:avLst/>
                <a:gdLst>
                  <a:gd name="connsiteX0" fmla="*/ 0 w 178594"/>
                  <a:gd name="connsiteY0" fmla="*/ 29766 h 419253"/>
                  <a:gd name="connsiteX1" fmla="*/ 29766 w 178594"/>
                  <a:gd name="connsiteY1" fmla="*/ 0 h 419253"/>
                  <a:gd name="connsiteX2" fmla="*/ 148828 w 178594"/>
                  <a:gd name="connsiteY2" fmla="*/ 0 h 419253"/>
                  <a:gd name="connsiteX3" fmla="*/ 178594 w 178594"/>
                  <a:gd name="connsiteY3" fmla="*/ 29766 h 419253"/>
                  <a:gd name="connsiteX4" fmla="*/ 178594 w 178594"/>
                  <a:gd name="connsiteY4" fmla="*/ 389487 h 419253"/>
                  <a:gd name="connsiteX5" fmla="*/ 148828 w 178594"/>
                  <a:gd name="connsiteY5" fmla="*/ 419253 h 419253"/>
                  <a:gd name="connsiteX6" fmla="*/ 29766 w 178594"/>
                  <a:gd name="connsiteY6" fmla="*/ 419253 h 419253"/>
                  <a:gd name="connsiteX7" fmla="*/ 0 w 178594"/>
                  <a:gd name="connsiteY7" fmla="*/ 389487 h 419253"/>
                  <a:gd name="connsiteX8" fmla="*/ 0 w 178594"/>
                  <a:gd name="connsiteY8" fmla="*/ 29766 h 419253"/>
                  <a:gd name="connsiteX0" fmla="*/ 0 w 178594"/>
                  <a:gd name="connsiteY0" fmla="*/ 65485 h 454972"/>
                  <a:gd name="connsiteX1" fmla="*/ 25004 w 178594"/>
                  <a:gd name="connsiteY1" fmla="*/ 0 h 454972"/>
                  <a:gd name="connsiteX2" fmla="*/ 148828 w 178594"/>
                  <a:gd name="connsiteY2" fmla="*/ 35719 h 454972"/>
                  <a:gd name="connsiteX3" fmla="*/ 178594 w 178594"/>
                  <a:gd name="connsiteY3" fmla="*/ 65485 h 454972"/>
                  <a:gd name="connsiteX4" fmla="*/ 178594 w 178594"/>
                  <a:gd name="connsiteY4" fmla="*/ 425206 h 454972"/>
                  <a:gd name="connsiteX5" fmla="*/ 148828 w 178594"/>
                  <a:gd name="connsiteY5" fmla="*/ 454972 h 454972"/>
                  <a:gd name="connsiteX6" fmla="*/ 29766 w 178594"/>
                  <a:gd name="connsiteY6" fmla="*/ 454972 h 454972"/>
                  <a:gd name="connsiteX7" fmla="*/ 0 w 178594"/>
                  <a:gd name="connsiteY7" fmla="*/ 425206 h 454972"/>
                  <a:gd name="connsiteX8" fmla="*/ 0 w 178594"/>
                  <a:gd name="connsiteY8" fmla="*/ 65485 h 454972"/>
                  <a:gd name="connsiteX0" fmla="*/ 0 w 192881"/>
                  <a:gd name="connsiteY0" fmla="*/ 65485 h 454972"/>
                  <a:gd name="connsiteX1" fmla="*/ 25004 w 192881"/>
                  <a:gd name="connsiteY1" fmla="*/ 0 h 454972"/>
                  <a:gd name="connsiteX2" fmla="*/ 148828 w 192881"/>
                  <a:gd name="connsiteY2" fmla="*/ 35719 h 454972"/>
                  <a:gd name="connsiteX3" fmla="*/ 192881 w 192881"/>
                  <a:gd name="connsiteY3" fmla="*/ 336947 h 454972"/>
                  <a:gd name="connsiteX4" fmla="*/ 178594 w 192881"/>
                  <a:gd name="connsiteY4" fmla="*/ 425206 h 454972"/>
                  <a:gd name="connsiteX5" fmla="*/ 148828 w 192881"/>
                  <a:gd name="connsiteY5" fmla="*/ 454972 h 454972"/>
                  <a:gd name="connsiteX6" fmla="*/ 29766 w 192881"/>
                  <a:gd name="connsiteY6" fmla="*/ 454972 h 454972"/>
                  <a:gd name="connsiteX7" fmla="*/ 0 w 192881"/>
                  <a:gd name="connsiteY7" fmla="*/ 425206 h 454972"/>
                  <a:gd name="connsiteX8" fmla="*/ 0 w 192881"/>
                  <a:gd name="connsiteY8" fmla="*/ 65485 h 454972"/>
                  <a:gd name="connsiteX0" fmla="*/ 0 w 192881"/>
                  <a:gd name="connsiteY0" fmla="*/ 65485 h 454972"/>
                  <a:gd name="connsiteX1" fmla="*/ 25004 w 192881"/>
                  <a:gd name="connsiteY1" fmla="*/ 0 h 454972"/>
                  <a:gd name="connsiteX2" fmla="*/ 148828 w 192881"/>
                  <a:gd name="connsiteY2" fmla="*/ 35719 h 454972"/>
                  <a:gd name="connsiteX3" fmla="*/ 192881 w 192881"/>
                  <a:gd name="connsiteY3" fmla="*/ 336947 h 454972"/>
                  <a:gd name="connsiteX4" fmla="*/ 178594 w 192881"/>
                  <a:gd name="connsiteY4" fmla="*/ 425206 h 454972"/>
                  <a:gd name="connsiteX5" fmla="*/ 148828 w 192881"/>
                  <a:gd name="connsiteY5" fmla="*/ 454972 h 454972"/>
                  <a:gd name="connsiteX6" fmla="*/ 29766 w 192881"/>
                  <a:gd name="connsiteY6" fmla="*/ 454972 h 454972"/>
                  <a:gd name="connsiteX7" fmla="*/ 0 w 192881"/>
                  <a:gd name="connsiteY7" fmla="*/ 425206 h 454972"/>
                  <a:gd name="connsiteX8" fmla="*/ 0 w 192881"/>
                  <a:gd name="connsiteY8" fmla="*/ 65485 h 454972"/>
                  <a:gd name="connsiteX0" fmla="*/ 0 w 192881"/>
                  <a:gd name="connsiteY0" fmla="*/ 65485 h 454972"/>
                  <a:gd name="connsiteX1" fmla="*/ 25004 w 192881"/>
                  <a:gd name="connsiteY1" fmla="*/ 0 h 454972"/>
                  <a:gd name="connsiteX2" fmla="*/ 148828 w 192881"/>
                  <a:gd name="connsiteY2" fmla="*/ 35719 h 454972"/>
                  <a:gd name="connsiteX3" fmla="*/ 192881 w 192881"/>
                  <a:gd name="connsiteY3" fmla="*/ 336947 h 454972"/>
                  <a:gd name="connsiteX4" fmla="*/ 183356 w 192881"/>
                  <a:gd name="connsiteY4" fmla="*/ 408538 h 454972"/>
                  <a:gd name="connsiteX5" fmla="*/ 148828 w 192881"/>
                  <a:gd name="connsiteY5" fmla="*/ 454972 h 454972"/>
                  <a:gd name="connsiteX6" fmla="*/ 29766 w 192881"/>
                  <a:gd name="connsiteY6" fmla="*/ 454972 h 454972"/>
                  <a:gd name="connsiteX7" fmla="*/ 0 w 192881"/>
                  <a:gd name="connsiteY7" fmla="*/ 425206 h 454972"/>
                  <a:gd name="connsiteX8" fmla="*/ 0 w 192881"/>
                  <a:gd name="connsiteY8" fmla="*/ 65485 h 454972"/>
                  <a:gd name="connsiteX0" fmla="*/ 0 w 192881"/>
                  <a:gd name="connsiteY0" fmla="*/ 65485 h 454972"/>
                  <a:gd name="connsiteX1" fmla="*/ 25004 w 192881"/>
                  <a:gd name="connsiteY1" fmla="*/ 0 h 454972"/>
                  <a:gd name="connsiteX2" fmla="*/ 148828 w 192881"/>
                  <a:gd name="connsiteY2" fmla="*/ 35719 h 454972"/>
                  <a:gd name="connsiteX3" fmla="*/ 192881 w 192881"/>
                  <a:gd name="connsiteY3" fmla="*/ 336947 h 454972"/>
                  <a:gd name="connsiteX4" fmla="*/ 183356 w 192881"/>
                  <a:gd name="connsiteY4" fmla="*/ 408538 h 454972"/>
                  <a:gd name="connsiteX5" fmla="*/ 148828 w 192881"/>
                  <a:gd name="connsiteY5" fmla="*/ 447829 h 454972"/>
                  <a:gd name="connsiteX6" fmla="*/ 29766 w 192881"/>
                  <a:gd name="connsiteY6" fmla="*/ 454972 h 454972"/>
                  <a:gd name="connsiteX7" fmla="*/ 0 w 192881"/>
                  <a:gd name="connsiteY7" fmla="*/ 425206 h 454972"/>
                  <a:gd name="connsiteX8" fmla="*/ 0 w 192881"/>
                  <a:gd name="connsiteY8" fmla="*/ 65485 h 454972"/>
                  <a:gd name="connsiteX0" fmla="*/ 0 w 192881"/>
                  <a:gd name="connsiteY0" fmla="*/ 65485 h 454972"/>
                  <a:gd name="connsiteX1" fmla="*/ 25004 w 192881"/>
                  <a:gd name="connsiteY1" fmla="*/ 0 h 454972"/>
                  <a:gd name="connsiteX2" fmla="*/ 139303 w 192881"/>
                  <a:gd name="connsiteY2" fmla="*/ 38100 h 454972"/>
                  <a:gd name="connsiteX3" fmla="*/ 192881 w 192881"/>
                  <a:gd name="connsiteY3" fmla="*/ 336947 h 454972"/>
                  <a:gd name="connsiteX4" fmla="*/ 183356 w 192881"/>
                  <a:gd name="connsiteY4" fmla="*/ 408538 h 454972"/>
                  <a:gd name="connsiteX5" fmla="*/ 148828 w 192881"/>
                  <a:gd name="connsiteY5" fmla="*/ 447829 h 454972"/>
                  <a:gd name="connsiteX6" fmla="*/ 29766 w 192881"/>
                  <a:gd name="connsiteY6" fmla="*/ 454972 h 454972"/>
                  <a:gd name="connsiteX7" fmla="*/ 0 w 192881"/>
                  <a:gd name="connsiteY7" fmla="*/ 425206 h 454972"/>
                  <a:gd name="connsiteX8" fmla="*/ 0 w 192881"/>
                  <a:gd name="connsiteY8" fmla="*/ 65485 h 454972"/>
                  <a:gd name="connsiteX0" fmla="*/ 0 w 192881"/>
                  <a:gd name="connsiteY0" fmla="*/ 65485 h 454972"/>
                  <a:gd name="connsiteX1" fmla="*/ 25004 w 192881"/>
                  <a:gd name="connsiteY1" fmla="*/ 0 h 454972"/>
                  <a:gd name="connsiteX2" fmla="*/ 139303 w 192881"/>
                  <a:gd name="connsiteY2" fmla="*/ 38100 h 454972"/>
                  <a:gd name="connsiteX3" fmla="*/ 192881 w 192881"/>
                  <a:gd name="connsiteY3" fmla="*/ 336947 h 454972"/>
                  <a:gd name="connsiteX4" fmla="*/ 183356 w 192881"/>
                  <a:gd name="connsiteY4" fmla="*/ 408538 h 454972"/>
                  <a:gd name="connsiteX5" fmla="*/ 148828 w 192881"/>
                  <a:gd name="connsiteY5" fmla="*/ 447829 h 454972"/>
                  <a:gd name="connsiteX6" fmla="*/ 29766 w 192881"/>
                  <a:gd name="connsiteY6" fmla="*/ 454972 h 454972"/>
                  <a:gd name="connsiteX7" fmla="*/ 0 w 192881"/>
                  <a:gd name="connsiteY7" fmla="*/ 425206 h 454972"/>
                  <a:gd name="connsiteX8" fmla="*/ 0 w 192881"/>
                  <a:gd name="connsiteY8" fmla="*/ 65485 h 454972"/>
                  <a:gd name="connsiteX0" fmla="*/ 0 w 192881"/>
                  <a:gd name="connsiteY0" fmla="*/ 65485 h 454972"/>
                  <a:gd name="connsiteX1" fmla="*/ 25004 w 192881"/>
                  <a:gd name="connsiteY1" fmla="*/ 0 h 454972"/>
                  <a:gd name="connsiteX2" fmla="*/ 139303 w 192881"/>
                  <a:gd name="connsiteY2" fmla="*/ 38100 h 454972"/>
                  <a:gd name="connsiteX3" fmla="*/ 192881 w 192881"/>
                  <a:gd name="connsiteY3" fmla="*/ 336947 h 454972"/>
                  <a:gd name="connsiteX4" fmla="*/ 183356 w 192881"/>
                  <a:gd name="connsiteY4" fmla="*/ 408538 h 454972"/>
                  <a:gd name="connsiteX5" fmla="*/ 148828 w 192881"/>
                  <a:gd name="connsiteY5" fmla="*/ 447829 h 454972"/>
                  <a:gd name="connsiteX6" fmla="*/ 29766 w 192881"/>
                  <a:gd name="connsiteY6" fmla="*/ 454972 h 454972"/>
                  <a:gd name="connsiteX7" fmla="*/ 0 w 192881"/>
                  <a:gd name="connsiteY7" fmla="*/ 425206 h 454972"/>
                  <a:gd name="connsiteX8" fmla="*/ 0 w 192881"/>
                  <a:gd name="connsiteY8" fmla="*/ 65485 h 454972"/>
                  <a:gd name="connsiteX0" fmla="*/ 0 w 192881"/>
                  <a:gd name="connsiteY0" fmla="*/ 65485 h 835972"/>
                  <a:gd name="connsiteX1" fmla="*/ 25004 w 192881"/>
                  <a:gd name="connsiteY1" fmla="*/ 0 h 835972"/>
                  <a:gd name="connsiteX2" fmla="*/ 139303 w 192881"/>
                  <a:gd name="connsiteY2" fmla="*/ 38100 h 835972"/>
                  <a:gd name="connsiteX3" fmla="*/ 192881 w 192881"/>
                  <a:gd name="connsiteY3" fmla="*/ 336947 h 835972"/>
                  <a:gd name="connsiteX4" fmla="*/ 183356 w 192881"/>
                  <a:gd name="connsiteY4" fmla="*/ 408538 h 835972"/>
                  <a:gd name="connsiteX5" fmla="*/ 148828 w 192881"/>
                  <a:gd name="connsiteY5" fmla="*/ 447829 h 835972"/>
                  <a:gd name="connsiteX6" fmla="*/ 139304 w 192881"/>
                  <a:gd name="connsiteY6" fmla="*/ 835972 h 835972"/>
                  <a:gd name="connsiteX7" fmla="*/ 0 w 192881"/>
                  <a:gd name="connsiteY7" fmla="*/ 425206 h 835972"/>
                  <a:gd name="connsiteX8" fmla="*/ 0 w 192881"/>
                  <a:gd name="connsiteY8" fmla="*/ 65485 h 835972"/>
                  <a:gd name="connsiteX0" fmla="*/ 0 w 192881"/>
                  <a:gd name="connsiteY0" fmla="*/ 65485 h 835972"/>
                  <a:gd name="connsiteX1" fmla="*/ 25004 w 192881"/>
                  <a:gd name="connsiteY1" fmla="*/ 0 h 835972"/>
                  <a:gd name="connsiteX2" fmla="*/ 139303 w 192881"/>
                  <a:gd name="connsiteY2" fmla="*/ 38100 h 835972"/>
                  <a:gd name="connsiteX3" fmla="*/ 192881 w 192881"/>
                  <a:gd name="connsiteY3" fmla="*/ 336947 h 835972"/>
                  <a:gd name="connsiteX4" fmla="*/ 183356 w 192881"/>
                  <a:gd name="connsiteY4" fmla="*/ 408538 h 835972"/>
                  <a:gd name="connsiteX5" fmla="*/ 127397 w 192881"/>
                  <a:gd name="connsiteY5" fmla="*/ 447829 h 835972"/>
                  <a:gd name="connsiteX6" fmla="*/ 139304 w 192881"/>
                  <a:gd name="connsiteY6" fmla="*/ 835972 h 835972"/>
                  <a:gd name="connsiteX7" fmla="*/ 0 w 192881"/>
                  <a:gd name="connsiteY7" fmla="*/ 425206 h 835972"/>
                  <a:gd name="connsiteX8" fmla="*/ 0 w 192881"/>
                  <a:gd name="connsiteY8" fmla="*/ 65485 h 835972"/>
                  <a:gd name="connsiteX0" fmla="*/ 0 w 192881"/>
                  <a:gd name="connsiteY0" fmla="*/ 65485 h 835972"/>
                  <a:gd name="connsiteX1" fmla="*/ 25004 w 192881"/>
                  <a:gd name="connsiteY1" fmla="*/ 0 h 835972"/>
                  <a:gd name="connsiteX2" fmla="*/ 139303 w 192881"/>
                  <a:gd name="connsiteY2" fmla="*/ 38100 h 835972"/>
                  <a:gd name="connsiteX3" fmla="*/ 192881 w 192881"/>
                  <a:gd name="connsiteY3" fmla="*/ 336947 h 835972"/>
                  <a:gd name="connsiteX4" fmla="*/ 183356 w 192881"/>
                  <a:gd name="connsiteY4" fmla="*/ 408538 h 835972"/>
                  <a:gd name="connsiteX5" fmla="*/ 139304 w 192881"/>
                  <a:gd name="connsiteY5" fmla="*/ 447829 h 835972"/>
                  <a:gd name="connsiteX6" fmla="*/ 139304 w 192881"/>
                  <a:gd name="connsiteY6" fmla="*/ 835972 h 835972"/>
                  <a:gd name="connsiteX7" fmla="*/ 0 w 192881"/>
                  <a:gd name="connsiteY7" fmla="*/ 425206 h 835972"/>
                  <a:gd name="connsiteX8" fmla="*/ 0 w 192881"/>
                  <a:gd name="connsiteY8" fmla="*/ 65485 h 835972"/>
                  <a:gd name="connsiteX0" fmla="*/ 0 w 192881"/>
                  <a:gd name="connsiteY0" fmla="*/ 65485 h 842409"/>
                  <a:gd name="connsiteX1" fmla="*/ 25004 w 192881"/>
                  <a:gd name="connsiteY1" fmla="*/ 0 h 842409"/>
                  <a:gd name="connsiteX2" fmla="*/ 139303 w 192881"/>
                  <a:gd name="connsiteY2" fmla="*/ 38100 h 842409"/>
                  <a:gd name="connsiteX3" fmla="*/ 192881 w 192881"/>
                  <a:gd name="connsiteY3" fmla="*/ 336947 h 842409"/>
                  <a:gd name="connsiteX4" fmla="*/ 183356 w 192881"/>
                  <a:gd name="connsiteY4" fmla="*/ 408538 h 842409"/>
                  <a:gd name="connsiteX5" fmla="*/ 139304 w 192881"/>
                  <a:gd name="connsiteY5" fmla="*/ 447829 h 842409"/>
                  <a:gd name="connsiteX6" fmla="*/ 139304 w 192881"/>
                  <a:gd name="connsiteY6" fmla="*/ 835972 h 842409"/>
                  <a:gd name="connsiteX7" fmla="*/ 109538 w 192881"/>
                  <a:gd name="connsiteY7" fmla="*/ 834781 h 842409"/>
                  <a:gd name="connsiteX8" fmla="*/ 0 w 192881"/>
                  <a:gd name="connsiteY8" fmla="*/ 65485 h 842409"/>
                  <a:gd name="connsiteX0" fmla="*/ 0 w 192881"/>
                  <a:gd name="connsiteY0" fmla="*/ 65485 h 842409"/>
                  <a:gd name="connsiteX1" fmla="*/ 25004 w 192881"/>
                  <a:gd name="connsiteY1" fmla="*/ 0 h 842409"/>
                  <a:gd name="connsiteX2" fmla="*/ 139303 w 192881"/>
                  <a:gd name="connsiteY2" fmla="*/ 38100 h 842409"/>
                  <a:gd name="connsiteX3" fmla="*/ 192881 w 192881"/>
                  <a:gd name="connsiteY3" fmla="*/ 336947 h 842409"/>
                  <a:gd name="connsiteX4" fmla="*/ 183356 w 192881"/>
                  <a:gd name="connsiteY4" fmla="*/ 408538 h 842409"/>
                  <a:gd name="connsiteX5" fmla="*/ 139304 w 192881"/>
                  <a:gd name="connsiteY5" fmla="*/ 447829 h 842409"/>
                  <a:gd name="connsiteX6" fmla="*/ 139304 w 192881"/>
                  <a:gd name="connsiteY6" fmla="*/ 835972 h 842409"/>
                  <a:gd name="connsiteX7" fmla="*/ 109538 w 192881"/>
                  <a:gd name="connsiteY7" fmla="*/ 834781 h 842409"/>
                  <a:gd name="connsiteX8" fmla="*/ 0 w 192881"/>
                  <a:gd name="connsiteY8" fmla="*/ 65485 h 842409"/>
                  <a:gd name="connsiteX0" fmla="*/ 0 w 192881"/>
                  <a:gd name="connsiteY0" fmla="*/ 65485 h 838046"/>
                  <a:gd name="connsiteX1" fmla="*/ 25004 w 192881"/>
                  <a:gd name="connsiteY1" fmla="*/ 0 h 838046"/>
                  <a:gd name="connsiteX2" fmla="*/ 139303 w 192881"/>
                  <a:gd name="connsiteY2" fmla="*/ 38100 h 838046"/>
                  <a:gd name="connsiteX3" fmla="*/ 192881 w 192881"/>
                  <a:gd name="connsiteY3" fmla="*/ 336947 h 838046"/>
                  <a:gd name="connsiteX4" fmla="*/ 183356 w 192881"/>
                  <a:gd name="connsiteY4" fmla="*/ 408538 h 838046"/>
                  <a:gd name="connsiteX5" fmla="*/ 139304 w 192881"/>
                  <a:gd name="connsiteY5" fmla="*/ 447829 h 838046"/>
                  <a:gd name="connsiteX6" fmla="*/ 144066 w 192881"/>
                  <a:gd name="connsiteY6" fmla="*/ 800254 h 838046"/>
                  <a:gd name="connsiteX7" fmla="*/ 109538 w 192881"/>
                  <a:gd name="connsiteY7" fmla="*/ 834781 h 838046"/>
                  <a:gd name="connsiteX8" fmla="*/ 0 w 192881"/>
                  <a:gd name="connsiteY8" fmla="*/ 65485 h 838046"/>
                  <a:gd name="connsiteX0" fmla="*/ 0 w 195263"/>
                  <a:gd name="connsiteY0" fmla="*/ 65485 h 810307"/>
                  <a:gd name="connsiteX1" fmla="*/ 25004 w 195263"/>
                  <a:gd name="connsiteY1" fmla="*/ 0 h 810307"/>
                  <a:gd name="connsiteX2" fmla="*/ 139303 w 195263"/>
                  <a:gd name="connsiteY2" fmla="*/ 38100 h 810307"/>
                  <a:gd name="connsiteX3" fmla="*/ 192881 w 195263"/>
                  <a:gd name="connsiteY3" fmla="*/ 336947 h 810307"/>
                  <a:gd name="connsiteX4" fmla="*/ 183356 w 195263"/>
                  <a:gd name="connsiteY4" fmla="*/ 408538 h 810307"/>
                  <a:gd name="connsiteX5" fmla="*/ 139304 w 195263"/>
                  <a:gd name="connsiteY5" fmla="*/ 447829 h 810307"/>
                  <a:gd name="connsiteX6" fmla="*/ 144066 w 195263"/>
                  <a:gd name="connsiteY6" fmla="*/ 800254 h 810307"/>
                  <a:gd name="connsiteX7" fmla="*/ 195263 w 195263"/>
                  <a:gd name="connsiteY7" fmla="*/ 803825 h 810307"/>
                  <a:gd name="connsiteX8" fmla="*/ 0 w 195263"/>
                  <a:gd name="connsiteY8" fmla="*/ 65485 h 810307"/>
                  <a:gd name="connsiteX0" fmla="*/ 145246 w 171441"/>
                  <a:gd name="connsiteY0" fmla="*/ 858442 h 858442"/>
                  <a:gd name="connsiteX1" fmla="*/ 1182 w 171441"/>
                  <a:gd name="connsiteY1" fmla="*/ 0 h 858442"/>
                  <a:gd name="connsiteX2" fmla="*/ 115481 w 171441"/>
                  <a:gd name="connsiteY2" fmla="*/ 38100 h 858442"/>
                  <a:gd name="connsiteX3" fmla="*/ 169059 w 171441"/>
                  <a:gd name="connsiteY3" fmla="*/ 336947 h 858442"/>
                  <a:gd name="connsiteX4" fmla="*/ 159534 w 171441"/>
                  <a:gd name="connsiteY4" fmla="*/ 408538 h 858442"/>
                  <a:gd name="connsiteX5" fmla="*/ 115482 w 171441"/>
                  <a:gd name="connsiteY5" fmla="*/ 447829 h 858442"/>
                  <a:gd name="connsiteX6" fmla="*/ 120244 w 171441"/>
                  <a:gd name="connsiteY6" fmla="*/ 800254 h 858442"/>
                  <a:gd name="connsiteX7" fmla="*/ 171441 w 171441"/>
                  <a:gd name="connsiteY7" fmla="*/ 803825 h 858442"/>
                  <a:gd name="connsiteX8" fmla="*/ 145246 w 171441"/>
                  <a:gd name="connsiteY8" fmla="*/ 858442 h 858442"/>
                  <a:gd name="connsiteX0" fmla="*/ 146189 w 172384"/>
                  <a:gd name="connsiteY0" fmla="*/ 858442 h 858442"/>
                  <a:gd name="connsiteX1" fmla="*/ 29509 w 172384"/>
                  <a:gd name="connsiteY1" fmla="*/ 755248 h 858442"/>
                  <a:gd name="connsiteX2" fmla="*/ 2125 w 172384"/>
                  <a:gd name="connsiteY2" fmla="*/ 0 h 858442"/>
                  <a:gd name="connsiteX3" fmla="*/ 116424 w 172384"/>
                  <a:gd name="connsiteY3" fmla="*/ 38100 h 858442"/>
                  <a:gd name="connsiteX4" fmla="*/ 170002 w 172384"/>
                  <a:gd name="connsiteY4" fmla="*/ 336947 h 858442"/>
                  <a:gd name="connsiteX5" fmla="*/ 160477 w 172384"/>
                  <a:gd name="connsiteY5" fmla="*/ 408538 h 858442"/>
                  <a:gd name="connsiteX6" fmla="*/ 116425 w 172384"/>
                  <a:gd name="connsiteY6" fmla="*/ 447829 h 858442"/>
                  <a:gd name="connsiteX7" fmla="*/ 121187 w 172384"/>
                  <a:gd name="connsiteY7" fmla="*/ 800254 h 858442"/>
                  <a:gd name="connsiteX8" fmla="*/ 172384 w 172384"/>
                  <a:gd name="connsiteY8" fmla="*/ 803825 h 858442"/>
                  <a:gd name="connsiteX9" fmla="*/ 146189 w 172384"/>
                  <a:gd name="connsiteY9" fmla="*/ 858442 h 858442"/>
                  <a:gd name="connsiteX0" fmla="*/ 144898 w 171093"/>
                  <a:gd name="connsiteY0" fmla="*/ 858442 h 858442"/>
                  <a:gd name="connsiteX1" fmla="*/ 28218 w 171093"/>
                  <a:gd name="connsiteY1" fmla="*/ 755248 h 858442"/>
                  <a:gd name="connsiteX2" fmla="*/ 834 w 171093"/>
                  <a:gd name="connsiteY2" fmla="*/ 0 h 858442"/>
                  <a:gd name="connsiteX3" fmla="*/ 115133 w 171093"/>
                  <a:gd name="connsiteY3" fmla="*/ 38100 h 858442"/>
                  <a:gd name="connsiteX4" fmla="*/ 168711 w 171093"/>
                  <a:gd name="connsiteY4" fmla="*/ 336947 h 858442"/>
                  <a:gd name="connsiteX5" fmla="*/ 159186 w 171093"/>
                  <a:gd name="connsiteY5" fmla="*/ 408538 h 858442"/>
                  <a:gd name="connsiteX6" fmla="*/ 115134 w 171093"/>
                  <a:gd name="connsiteY6" fmla="*/ 447829 h 858442"/>
                  <a:gd name="connsiteX7" fmla="*/ 119896 w 171093"/>
                  <a:gd name="connsiteY7" fmla="*/ 800254 h 858442"/>
                  <a:gd name="connsiteX8" fmla="*/ 171093 w 171093"/>
                  <a:gd name="connsiteY8" fmla="*/ 803825 h 858442"/>
                  <a:gd name="connsiteX9" fmla="*/ 144898 w 171093"/>
                  <a:gd name="connsiteY9" fmla="*/ 858442 h 858442"/>
                  <a:gd name="connsiteX0" fmla="*/ 144898 w 171093"/>
                  <a:gd name="connsiteY0" fmla="*/ 858442 h 858442"/>
                  <a:gd name="connsiteX1" fmla="*/ 28218 w 171093"/>
                  <a:gd name="connsiteY1" fmla="*/ 755248 h 858442"/>
                  <a:gd name="connsiteX2" fmla="*/ 834 w 171093"/>
                  <a:gd name="connsiteY2" fmla="*/ 0 h 858442"/>
                  <a:gd name="connsiteX3" fmla="*/ 115133 w 171093"/>
                  <a:gd name="connsiteY3" fmla="*/ 38100 h 858442"/>
                  <a:gd name="connsiteX4" fmla="*/ 168711 w 171093"/>
                  <a:gd name="connsiteY4" fmla="*/ 336947 h 858442"/>
                  <a:gd name="connsiteX5" fmla="*/ 159186 w 171093"/>
                  <a:gd name="connsiteY5" fmla="*/ 408538 h 858442"/>
                  <a:gd name="connsiteX6" fmla="*/ 115134 w 171093"/>
                  <a:gd name="connsiteY6" fmla="*/ 447829 h 858442"/>
                  <a:gd name="connsiteX7" fmla="*/ 127040 w 171093"/>
                  <a:gd name="connsiteY7" fmla="*/ 797873 h 858442"/>
                  <a:gd name="connsiteX8" fmla="*/ 171093 w 171093"/>
                  <a:gd name="connsiteY8" fmla="*/ 803825 h 858442"/>
                  <a:gd name="connsiteX9" fmla="*/ 144898 w 171093"/>
                  <a:gd name="connsiteY9" fmla="*/ 858442 h 858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1093" h="858442">
                    <a:moveTo>
                      <a:pt x="144898" y="858442"/>
                    </a:moveTo>
                    <a:cubicBezTo>
                      <a:pt x="128626" y="803118"/>
                      <a:pt x="52229" y="898322"/>
                      <a:pt x="28218" y="755248"/>
                    </a:cubicBezTo>
                    <a:cubicBezTo>
                      <a:pt x="32782" y="621699"/>
                      <a:pt x="-6111" y="72296"/>
                      <a:pt x="834" y="0"/>
                    </a:cubicBezTo>
                    <a:cubicBezTo>
                      <a:pt x="40521" y="0"/>
                      <a:pt x="63540" y="14287"/>
                      <a:pt x="115133" y="38100"/>
                    </a:cubicBezTo>
                    <a:cubicBezTo>
                      <a:pt x="136334" y="116681"/>
                      <a:pt x="168711" y="320508"/>
                      <a:pt x="168711" y="336947"/>
                    </a:cubicBezTo>
                    <a:cubicBezTo>
                      <a:pt x="118705" y="363986"/>
                      <a:pt x="163948" y="379118"/>
                      <a:pt x="159186" y="408538"/>
                    </a:cubicBezTo>
                    <a:cubicBezTo>
                      <a:pt x="159186" y="424977"/>
                      <a:pt x="131573" y="447829"/>
                      <a:pt x="115134" y="447829"/>
                    </a:cubicBezTo>
                    <a:cubicBezTo>
                      <a:pt x="116721" y="565304"/>
                      <a:pt x="125453" y="680398"/>
                      <a:pt x="127040" y="797873"/>
                    </a:cubicBezTo>
                    <a:cubicBezTo>
                      <a:pt x="110601" y="797873"/>
                      <a:pt x="171093" y="820264"/>
                      <a:pt x="171093" y="803825"/>
                    </a:cubicBezTo>
                    <a:lnTo>
                      <a:pt x="144898" y="85844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31" name="Grafik 30">
                <a:extLst>
                  <a:ext uri="{FF2B5EF4-FFF2-40B4-BE49-F238E27FC236}">
                    <a16:creationId xmlns:a16="http://schemas.microsoft.com/office/drawing/2014/main" id="{195E1512-802C-4759-969A-579FC38809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466852" y="4726567"/>
                <a:ext cx="535353" cy="114819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7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2. Types of cost and return at a glance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34A5880-57F5-4196-A904-4211D6EF3921}"/>
              </a:ext>
            </a:extLst>
          </p:cNvPr>
          <p:cNvSpPr txBox="1"/>
          <p:nvPr/>
        </p:nvSpPr>
        <p:spPr>
          <a:xfrm>
            <a:off x="658813" y="1572161"/>
            <a:ext cx="7528844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lnSpc>
                <a:spcPts val="2400"/>
              </a:lnSpc>
              <a:spcAft>
                <a:spcPts val="1200"/>
              </a:spcAft>
              <a:buFont typeface="+mj-lt"/>
              <a:buAutoNum type="alphaLcParenR"/>
            </a:pPr>
            <a:r>
              <a:rPr lang="en-GB" sz="2000">
                <a:latin typeface="+mj-lt"/>
              </a:rPr>
              <a:t>What gross costs are incurred by trainees?</a:t>
            </a:r>
          </a:p>
          <a:p>
            <a:pPr marL="457200" indent="-457200">
              <a:lnSpc>
                <a:spcPts val="2400"/>
              </a:lnSpc>
              <a:spcAft>
                <a:spcPts val="1200"/>
              </a:spcAft>
              <a:buFont typeface="+mj-lt"/>
              <a:buAutoNum type="alphaLcParenR"/>
            </a:pPr>
            <a:r>
              <a:rPr lang="en-GB" sz="2000">
                <a:latin typeface="+mj-lt"/>
              </a:rPr>
              <a:t>Where do the returns come from?</a:t>
            </a:r>
          </a:p>
        </p:txBody>
      </p:sp>
    </p:spTree>
    <p:extLst>
      <p:ext uri="{BB962C8B-B14F-4D97-AF65-F5344CB8AC3E}">
        <p14:creationId xmlns:p14="http://schemas.microsoft.com/office/powerpoint/2010/main" val="3224870789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88D3F5D8-5458-4E52-935C-62225995957D}"/>
              </a:ext>
            </a:extLst>
          </p:cNvPr>
          <p:cNvCxnSpPr>
            <a:cxnSpLocks/>
          </p:cNvCxnSpPr>
          <p:nvPr/>
        </p:nvCxnSpPr>
        <p:spPr>
          <a:xfrm>
            <a:off x="7580062" y="1460241"/>
            <a:ext cx="0" cy="26322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0A2D64D1-EB09-4905-8FD5-676750319FFF}"/>
              </a:ext>
            </a:extLst>
          </p:cNvPr>
          <p:cNvCxnSpPr>
            <a:cxnSpLocks/>
          </p:cNvCxnSpPr>
          <p:nvPr/>
        </p:nvCxnSpPr>
        <p:spPr>
          <a:xfrm>
            <a:off x="10471365" y="1460241"/>
            <a:ext cx="0" cy="342577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75DF7342-F18C-496D-9464-C3D83C26C4CA}"/>
              </a:ext>
            </a:extLst>
          </p:cNvPr>
          <p:cNvCxnSpPr>
            <a:cxnSpLocks/>
            <a:endCxn id="25" idx="0"/>
          </p:cNvCxnSpPr>
          <p:nvPr/>
        </p:nvCxnSpPr>
        <p:spPr>
          <a:xfrm>
            <a:off x="4740043" y="1460241"/>
            <a:ext cx="17094" cy="264512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7821D28C-4BBD-482A-896E-1338A27EC19D}"/>
              </a:ext>
            </a:extLst>
          </p:cNvPr>
          <p:cNvCxnSpPr>
            <a:cxnSpLocks/>
          </p:cNvCxnSpPr>
          <p:nvPr/>
        </p:nvCxnSpPr>
        <p:spPr>
          <a:xfrm>
            <a:off x="1904104" y="1460241"/>
            <a:ext cx="0" cy="308477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10">
            <a:extLst>
              <a:ext uri="{FF2B5EF4-FFF2-40B4-BE49-F238E27FC236}">
                <a16:creationId xmlns:a16="http://schemas.microsoft.com/office/drawing/2014/main" id="{50D31295-D467-4429-8929-FB57AAEF9787}"/>
              </a:ext>
            </a:extLst>
          </p:cNvPr>
          <p:cNvGrpSpPr>
            <a:grpSpLocks/>
          </p:cNvGrpSpPr>
          <p:nvPr/>
        </p:nvGrpSpPr>
        <p:grpSpPr bwMode="auto">
          <a:xfrm rot="10800000" flipV="1">
            <a:off x="1904104" y="1232722"/>
            <a:ext cx="8567105" cy="231565"/>
            <a:chOff x="848" y="981"/>
            <a:chExt cx="4035" cy="458"/>
          </a:xfrm>
        </p:grpSpPr>
        <p:sp>
          <p:nvSpPr>
            <p:cNvPr id="39" name="Line 11">
              <a:extLst>
                <a:ext uri="{FF2B5EF4-FFF2-40B4-BE49-F238E27FC236}">
                  <a16:creationId xmlns:a16="http://schemas.microsoft.com/office/drawing/2014/main" id="{F0E03623-6AF1-4403-A09E-FFF546E82B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981"/>
              <a:ext cx="0" cy="450"/>
            </a:xfrm>
            <a:prstGeom prst="line">
              <a:avLst/>
            </a:prstGeom>
            <a:noFill/>
            <a:ln w="9360" cap="sq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latin typeface="+mj-lt"/>
              </a:endParaRPr>
            </a:p>
          </p:txBody>
        </p:sp>
        <p:sp>
          <p:nvSpPr>
            <p:cNvPr id="40" name="Line 12">
              <a:extLst>
                <a:ext uri="{FF2B5EF4-FFF2-40B4-BE49-F238E27FC236}">
                  <a16:creationId xmlns:a16="http://schemas.microsoft.com/office/drawing/2014/main" id="{C797B4E4-4A7A-4298-AB15-74BDD29776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8" y="1431"/>
              <a:ext cx="4035" cy="8"/>
            </a:xfrm>
            <a:prstGeom prst="line">
              <a:avLst/>
            </a:prstGeom>
            <a:noFill/>
            <a:ln w="9360" cap="sq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dirty="0">
                <a:latin typeface="+mj-lt"/>
              </a:endParaRPr>
            </a:p>
          </p:txBody>
        </p:sp>
      </p:grpSp>
      <p:sp>
        <p:nvSpPr>
          <p:cNvPr id="3" name="Titel 2">
            <a:extLst>
              <a:ext uri="{FF2B5EF4-FFF2-40B4-BE49-F238E27FC236}">
                <a16:creationId xmlns:a16="http://schemas.microsoft.com/office/drawing/2014/main" id="{4D82307E-9F42-4EE4-B180-087417AAD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>
                <a:solidFill>
                  <a:srgbClr val="D6851B"/>
                </a:solidFill>
              </a:rPr>
              <a:t>2. a) What gross costs are incurred by trainees?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0ADEF79-00EC-4906-91D3-89B4A8CF0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557608"/>
            <a:ext cx="2482420" cy="699404"/>
          </a:xfrm>
          <a:solidFill>
            <a:schemeClr val="bg1">
              <a:lumMod val="65000"/>
            </a:schemeClr>
          </a:solidFill>
        </p:spPr>
        <p:txBody>
          <a:bodyPr wrap="square" lIns="36000" tIns="72000" rIns="36000" bIns="7200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GB" sz="1800"/>
              <a:t>Personnel costs of trainees (</a:t>
            </a:r>
            <a:r>
              <a:rPr lang="en-GB" sz="2400" baseline="-14000"/>
              <a:t>~ </a:t>
            </a:r>
            <a:r>
              <a:rPr lang="en-GB" sz="1800"/>
              <a:t>61 %)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F2D45D2A-CE04-42D0-9076-1FC4CFAA23EC}"/>
              </a:ext>
            </a:extLst>
          </p:cNvPr>
          <p:cNvSpPr txBox="1">
            <a:spLocks/>
          </p:cNvSpPr>
          <p:nvPr/>
        </p:nvSpPr>
        <p:spPr>
          <a:xfrm>
            <a:off x="4716870" y="885539"/>
            <a:ext cx="2880000" cy="504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800" b="1"/>
              <a:t>Gross costs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B13838D-A3A5-42AA-895A-AA0A579D710B}"/>
              </a:ext>
            </a:extLst>
          </p:cNvPr>
          <p:cNvSpPr txBox="1"/>
          <p:nvPr/>
        </p:nvSpPr>
        <p:spPr>
          <a:xfrm>
            <a:off x="571130" y="5564094"/>
            <a:ext cx="7303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Source: Schönfeld, Gudrun; Wenzelmann, Felix; Pfeifer, Harald; Risius, Paula; Wehner, Caroline: Training in Germany – an investment to counter the skilled worker shortage, BIBB Report 1/2020.</a:t>
            </a:r>
          </a:p>
        </p:txBody>
      </p:sp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E22E1AF7-1D63-4F03-B805-7654CC157176}"/>
              </a:ext>
            </a:extLst>
          </p:cNvPr>
          <p:cNvSpPr txBox="1">
            <a:spLocks/>
          </p:cNvSpPr>
          <p:nvPr/>
        </p:nvSpPr>
        <p:spPr>
          <a:xfrm>
            <a:off x="658813" y="2448905"/>
            <a:ext cx="2482420" cy="6378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GB" sz="1600">
                <a:solidFill>
                  <a:schemeClr val="tx1"/>
                </a:solidFill>
              </a:rPr>
              <a:t>Training allowance </a:t>
            </a:r>
            <a:br>
              <a:rPr lang="en-GB" sz="1600">
                <a:solidFill>
                  <a:schemeClr val="tx1"/>
                </a:solidFill>
              </a:rPr>
            </a:br>
            <a:r>
              <a:rPr lang="en-GB" sz="1600">
                <a:solidFill>
                  <a:schemeClr val="tx1"/>
                </a:solidFill>
              </a:rPr>
              <a:t>(45%)</a:t>
            </a:r>
          </a:p>
        </p:txBody>
      </p:sp>
      <p:sp>
        <p:nvSpPr>
          <p:cNvPr id="20" name="Textplatzhalter 3">
            <a:extLst>
              <a:ext uri="{FF2B5EF4-FFF2-40B4-BE49-F238E27FC236}">
                <a16:creationId xmlns:a16="http://schemas.microsoft.com/office/drawing/2014/main" id="{6ED48A4A-3AF6-43DF-A4F5-9702626E922F}"/>
              </a:ext>
            </a:extLst>
          </p:cNvPr>
          <p:cNvSpPr txBox="1">
            <a:spLocks/>
          </p:cNvSpPr>
          <p:nvPr/>
        </p:nvSpPr>
        <p:spPr>
          <a:xfrm>
            <a:off x="658813" y="3277136"/>
            <a:ext cx="2482420" cy="90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GB" sz="1600" dirty="0">
                <a:solidFill>
                  <a:schemeClr val="tx1"/>
                </a:solidFill>
              </a:rPr>
              <a:t>Social contributions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based on collective agreements</a:t>
            </a:r>
          </a:p>
        </p:txBody>
      </p:sp>
      <p:sp>
        <p:nvSpPr>
          <p:cNvPr id="21" name="Textplatzhalter 3">
            <a:extLst>
              <a:ext uri="{FF2B5EF4-FFF2-40B4-BE49-F238E27FC236}">
                <a16:creationId xmlns:a16="http://schemas.microsoft.com/office/drawing/2014/main" id="{4E43C32F-8D40-455E-9B41-CFD7208112A4}"/>
              </a:ext>
            </a:extLst>
          </p:cNvPr>
          <p:cNvSpPr txBox="1">
            <a:spLocks/>
          </p:cNvSpPr>
          <p:nvPr/>
        </p:nvSpPr>
        <p:spPr>
          <a:xfrm>
            <a:off x="658813" y="4362544"/>
            <a:ext cx="2482420" cy="6378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GB" sz="1600" dirty="0">
                <a:solidFill>
                  <a:schemeClr val="tx1"/>
                </a:solidFill>
              </a:rPr>
              <a:t>Voluntary 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social contributions</a:t>
            </a:r>
          </a:p>
        </p:txBody>
      </p:sp>
      <p:sp>
        <p:nvSpPr>
          <p:cNvPr id="22" name="Textplatzhalter 3">
            <a:extLst>
              <a:ext uri="{FF2B5EF4-FFF2-40B4-BE49-F238E27FC236}">
                <a16:creationId xmlns:a16="http://schemas.microsoft.com/office/drawing/2014/main" id="{9B145DD1-78BC-405C-B4CD-444AB798401E}"/>
              </a:ext>
            </a:extLst>
          </p:cNvPr>
          <p:cNvSpPr txBox="1">
            <a:spLocks/>
          </p:cNvSpPr>
          <p:nvPr/>
        </p:nvSpPr>
        <p:spPr>
          <a:xfrm>
            <a:off x="3515927" y="1557608"/>
            <a:ext cx="2482420" cy="69940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GB" sz="1800"/>
              <a:t>Personnel costs of trainers (</a:t>
            </a:r>
            <a:r>
              <a:rPr lang="en-GB" sz="2400" baseline="-14000">
                <a:solidFill>
                  <a:prstClr val="white"/>
                </a:solidFill>
              </a:rPr>
              <a:t>~ </a:t>
            </a:r>
            <a:r>
              <a:rPr lang="en-GB" sz="1800"/>
              <a:t>24 %)</a:t>
            </a:r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2D371EC3-A387-461F-AA58-FE1A8E4228EF}"/>
              </a:ext>
            </a:extLst>
          </p:cNvPr>
          <p:cNvSpPr txBox="1">
            <a:spLocks/>
          </p:cNvSpPr>
          <p:nvPr/>
        </p:nvSpPr>
        <p:spPr>
          <a:xfrm>
            <a:off x="3515927" y="2448905"/>
            <a:ext cx="2482420" cy="6378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GB" sz="1600">
                <a:solidFill>
                  <a:schemeClr val="tx1"/>
                </a:solidFill>
              </a:rPr>
              <a:t>Full-time </a:t>
            </a:r>
            <a:br>
              <a:rPr lang="en-GB" sz="1600">
                <a:solidFill>
                  <a:schemeClr val="tx1"/>
                </a:solidFill>
              </a:rPr>
            </a:br>
            <a:r>
              <a:rPr lang="en-GB" sz="1600">
                <a:solidFill>
                  <a:schemeClr val="tx1"/>
                </a:solidFill>
              </a:rPr>
              <a:t>trainer</a:t>
            </a:r>
          </a:p>
        </p:txBody>
      </p:sp>
      <p:sp>
        <p:nvSpPr>
          <p:cNvPr id="24" name="Textplatzhalter 3">
            <a:extLst>
              <a:ext uri="{FF2B5EF4-FFF2-40B4-BE49-F238E27FC236}">
                <a16:creationId xmlns:a16="http://schemas.microsoft.com/office/drawing/2014/main" id="{299AEAD2-18DA-4C4B-A71D-FEAA181974A4}"/>
              </a:ext>
            </a:extLst>
          </p:cNvPr>
          <p:cNvSpPr txBox="1">
            <a:spLocks/>
          </p:cNvSpPr>
          <p:nvPr/>
        </p:nvSpPr>
        <p:spPr>
          <a:xfrm>
            <a:off x="3515927" y="3277137"/>
            <a:ext cx="2482420" cy="6378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GB" sz="1600">
                <a:solidFill>
                  <a:schemeClr val="tx1"/>
                </a:solidFill>
              </a:rPr>
              <a:t>Part-time </a:t>
            </a:r>
            <a:br>
              <a:rPr lang="en-GB" sz="1600">
                <a:solidFill>
                  <a:schemeClr val="tx1"/>
                </a:solidFill>
              </a:rPr>
            </a:br>
            <a:r>
              <a:rPr lang="en-GB" sz="1600">
                <a:solidFill>
                  <a:schemeClr val="tx1"/>
                </a:solidFill>
              </a:rPr>
              <a:t>trainer</a:t>
            </a:r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8DA752B4-A0BB-416B-ADE7-2C88C776DBBD}"/>
              </a:ext>
            </a:extLst>
          </p:cNvPr>
          <p:cNvSpPr txBox="1">
            <a:spLocks/>
          </p:cNvSpPr>
          <p:nvPr/>
        </p:nvSpPr>
        <p:spPr>
          <a:xfrm>
            <a:off x="3515927" y="4105369"/>
            <a:ext cx="2482420" cy="6378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GB" sz="1600">
                <a:solidFill>
                  <a:schemeClr val="tx1"/>
                </a:solidFill>
              </a:rPr>
              <a:t>External </a:t>
            </a:r>
            <a:br>
              <a:rPr lang="en-GB" sz="1600">
                <a:solidFill>
                  <a:schemeClr val="tx1"/>
                </a:solidFill>
              </a:rPr>
            </a:br>
            <a:r>
              <a:rPr lang="en-GB" sz="1600">
                <a:solidFill>
                  <a:schemeClr val="tx1"/>
                </a:solidFill>
              </a:rPr>
              <a:t>trainers</a:t>
            </a:r>
          </a:p>
        </p:txBody>
      </p:sp>
      <p:sp>
        <p:nvSpPr>
          <p:cNvPr id="26" name="Textplatzhalter 3">
            <a:extLst>
              <a:ext uri="{FF2B5EF4-FFF2-40B4-BE49-F238E27FC236}">
                <a16:creationId xmlns:a16="http://schemas.microsoft.com/office/drawing/2014/main" id="{0CA1762D-2B36-43B4-9788-E43D88D43BB2}"/>
              </a:ext>
            </a:extLst>
          </p:cNvPr>
          <p:cNvSpPr txBox="1">
            <a:spLocks/>
          </p:cNvSpPr>
          <p:nvPr/>
        </p:nvSpPr>
        <p:spPr>
          <a:xfrm>
            <a:off x="6373041" y="1557608"/>
            <a:ext cx="2482420" cy="69940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GB" sz="1800"/>
              <a:t>Capital expenditure and material costs (</a:t>
            </a:r>
            <a:r>
              <a:rPr lang="en-GB" sz="2400" baseline="-14000">
                <a:solidFill>
                  <a:prstClr val="white"/>
                </a:solidFill>
              </a:rPr>
              <a:t>~ </a:t>
            </a:r>
            <a:r>
              <a:rPr lang="en-GB" sz="1800"/>
              <a:t>4 %)</a:t>
            </a:r>
          </a:p>
        </p:txBody>
      </p:sp>
      <p:sp>
        <p:nvSpPr>
          <p:cNvPr id="27" name="Textplatzhalter 3">
            <a:extLst>
              <a:ext uri="{FF2B5EF4-FFF2-40B4-BE49-F238E27FC236}">
                <a16:creationId xmlns:a16="http://schemas.microsoft.com/office/drawing/2014/main" id="{858BAEB2-2157-42EF-BBA0-3B0D94422291}"/>
              </a:ext>
            </a:extLst>
          </p:cNvPr>
          <p:cNvSpPr txBox="1">
            <a:spLocks/>
          </p:cNvSpPr>
          <p:nvPr/>
        </p:nvSpPr>
        <p:spPr>
          <a:xfrm>
            <a:off x="6373041" y="2448905"/>
            <a:ext cx="2482420" cy="6378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GB" sz="1600" dirty="0">
                <a:solidFill>
                  <a:schemeClr val="tx1"/>
                </a:solidFill>
              </a:rPr>
              <a:t>Workplace (tools, equip-</a:t>
            </a:r>
            <a:r>
              <a:rPr lang="en-GB" sz="1600" dirty="0" err="1">
                <a:solidFill>
                  <a:schemeClr val="tx1"/>
                </a:solidFill>
              </a:rPr>
              <a:t>ment</a:t>
            </a:r>
            <a:r>
              <a:rPr lang="en-GB" sz="1600" dirty="0">
                <a:solidFill>
                  <a:schemeClr val="tx1"/>
                </a:solidFill>
              </a:rPr>
              <a:t>, practice material) </a:t>
            </a:r>
          </a:p>
        </p:txBody>
      </p:sp>
      <p:sp>
        <p:nvSpPr>
          <p:cNvPr id="28" name="Textplatzhalter 3">
            <a:extLst>
              <a:ext uri="{FF2B5EF4-FFF2-40B4-BE49-F238E27FC236}">
                <a16:creationId xmlns:a16="http://schemas.microsoft.com/office/drawing/2014/main" id="{F699960E-0DC8-45FA-911E-8F26219C6ABF}"/>
              </a:ext>
            </a:extLst>
          </p:cNvPr>
          <p:cNvSpPr txBox="1">
            <a:spLocks/>
          </p:cNvSpPr>
          <p:nvPr/>
        </p:nvSpPr>
        <p:spPr>
          <a:xfrm>
            <a:off x="6373041" y="3277138"/>
            <a:ext cx="2482420" cy="6378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36000" tIns="72000" rIns="36000" bIns="7200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GB" sz="1600">
                <a:solidFill>
                  <a:schemeClr val="tx1"/>
                </a:solidFill>
              </a:rPr>
              <a:t>Workshop</a:t>
            </a:r>
          </a:p>
        </p:txBody>
      </p:sp>
      <p:sp>
        <p:nvSpPr>
          <p:cNvPr id="29" name="Textplatzhalter 3">
            <a:extLst>
              <a:ext uri="{FF2B5EF4-FFF2-40B4-BE49-F238E27FC236}">
                <a16:creationId xmlns:a16="http://schemas.microsoft.com/office/drawing/2014/main" id="{D9BD8C14-AC28-4C1F-9470-1BBC9113B764}"/>
              </a:ext>
            </a:extLst>
          </p:cNvPr>
          <p:cNvSpPr txBox="1">
            <a:spLocks/>
          </p:cNvSpPr>
          <p:nvPr/>
        </p:nvSpPr>
        <p:spPr>
          <a:xfrm>
            <a:off x="6373041" y="4105369"/>
            <a:ext cx="2482420" cy="6378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GB" sz="1600">
                <a:solidFill>
                  <a:schemeClr val="tx1"/>
                </a:solidFill>
              </a:rPr>
              <a:t>In-house teaching</a:t>
            </a:r>
          </a:p>
        </p:txBody>
      </p:sp>
      <p:sp>
        <p:nvSpPr>
          <p:cNvPr id="30" name="Textplatzhalter 3">
            <a:extLst>
              <a:ext uri="{FF2B5EF4-FFF2-40B4-BE49-F238E27FC236}">
                <a16:creationId xmlns:a16="http://schemas.microsoft.com/office/drawing/2014/main" id="{497BB729-88A3-41D5-9175-A11B91DC20CB}"/>
              </a:ext>
            </a:extLst>
          </p:cNvPr>
          <p:cNvSpPr txBox="1">
            <a:spLocks/>
          </p:cNvSpPr>
          <p:nvPr/>
        </p:nvSpPr>
        <p:spPr>
          <a:xfrm>
            <a:off x="9230155" y="1557608"/>
            <a:ext cx="2482420" cy="69940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GB" sz="1800"/>
              <a:t>Other costs </a:t>
            </a:r>
            <a:br>
              <a:rPr lang="en-GB" sz="1800"/>
            </a:br>
            <a:r>
              <a:rPr lang="en-GB" sz="1800"/>
              <a:t>(</a:t>
            </a:r>
            <a:r>
              <a:rPr lang="en-GB" sz="2400" baseline="-14000">
                <a:solidFill>
                  <a:prstClr val="white"/>
                </a:solidFill>
              </a:rPr>
              <a:t>~ </a:t>
            </a:r>
            <a:r>
              <a:rPr lang="en-GB" sz="1800"/>
              <a:t>11 %)</a:t>
            </a:r>
          </a:p>
        </p:txBody>
      </p:sp>
      <p:sp>
        <p:nvSpPr>
          <p:cNvPr id="31" name="Textplatzhalter 3">
            <a:extLst>
              <a:ext uri="{FF2B5EF4-FFF2-40B4-BE49-F238E27FC236}">
                <a16:creationId xmlns:a16="http://schemas.microsoft.com/office/drawing/2014/main" id="{F2A5860E-A85B-4A29-9C3F-14AB6B643320}"/>
              </a:ext>
            </a:extLst>
          </p:cNvPr>
          <p:cNvSpPr txBox="1">
            <a:spLocks/>
          </p:cNvSpPr>
          <p:nvPr/>
        </p:nvSpPr>
        <p:spPr>
          <a:xfrm>
            <a:off x="9230155" y="2448905"/>
            <a:ext cx="2482420" cy="6378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GB" sz="1600" dirty="0">
                <a:solidFill>
                  <a:schemeClr val="tx1"/>
                </a:solidFill>
              </a:rPr>
              <a:t>Teaching and learning materials/ -media</a:t>
            </a:r>
          </a:p>
        </p:txBody>
      </p:sp>
      <p:sp>
        <p:nvSpPr>
          <p:cNvPr id="32" name="Textplatzhalter 3">
            <a:extLst>
              <a:ext uri="{FF2B5EF4-FFF2-40B4-BE49-F238E27FC236}">
                <a16:creationId xmlns:a16="http://schemas.microsoft.com/office/drawing/2014/main" id="{4305A8B3-2531-41F2-A438-5F18E4036627}"/>
              </a:ext>
            </a:extLst>
          </p:cNvPr>
          <p:cNvSpPr txBox="1">
            <a:spLocks/>
          </p:cNvSpPr>
          <p:nvPr/>
        </p:nvSpPr>
        <p:spPr>
          <a:xfrm>
            <a:off x="9230155" y="3242849"/>
            <a:ext cx="2482420" cy="3916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GB" sz="1600">
                <a:solidFill>
                  <a:schemeClr val="tx1"/>
                </a:solidFill>
              </a:rPr>
              <a:t>Work and protective clothing</a:t>
            </a:r>
          </a:p>
        </p:txBody>
      </p:sp>
      <p:sp>
        <p:nvSpPr>
          <p:cNvPr id="33" name="Textplatzhalter 3">
            <a:extLst>
              <a:ext uri="{FF2B5EF4-FFF2-40B4-BE49-F238E27FC236}">
                <a16:creationId xmlns:a16="http://schemas.microsoft.com/office/drawing/2014/main" id="{CDF21ECD-BBB7-4A1D-808F-07DC10B198AC}"/>
              </a:ext>
            </a:extLst>
          </p:cNvPr>
          <p:cNvSpPr txBox="1">
            <a:spLocks/>
          </p:cNvSpPr>
          <p:nvPr/>
        </p:nvSpPr>
        <p:spPr>
          <a:xfrm>
            <a:off x="9230154" y="3790571"/>
            <a:ext cx="2482420" cy="3916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GB" sz="1600">
                <a:solidFill>
                  <a:schemeClr val="tx1"/>
                </a:solidFill>
              </a:rPr>
              <a:t>Training administration</a:t>
            </a:r>
          </a:p>
        </p:txBody>
      </p:sp>
      <p:sp>
        <p:nvSpPr>
          <p:cNvPr id="34" name="Textplatzhalter 3">
            <a:extLst>
              <a:ext uri="{FF2B5EF4-FFF2-40B4-BE49-F238E27FC236}">
                <a16:creationId xmlns:a16="http://schemas.microsoft.com/office/drawing/2014/main" id="{CC10857E-6071-43E2-BA07-72CCE78090B8}"/>
              </a:ext>
            </a:extLst>
          </p:cNvPr>
          <p:cNvSpPr txBox="1">
            <a:spLocks/>
          </p:cNvSpPr>
          <p:nvPr/>
        </p:nvSpPr>
        <p:spPr>
          <a:xfrm>
            <a:off x="9230155" y="4338293"/>
            <a:ext cx="2482420" cy="3916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GB" sz="1600">
                <a:solidFill>
                  <a:schemeClr val="tx1"/>
                </a:solidFill>
              </a:rPr>
              <a:t>External training</a:t>
            </a:r>
          </a:p>
        </p:txBody>
      </p:sp>
      <p:sp>
        <p:nvSpPr>
          <p:cNvPr id="35" name="Textplatzhalter 3">
            <a:extLst>
              <a:ext uri="{FF2B5EF4-FFF2-40B4-BE49-F238E27FC236}">
                <a16:creationId xmlns:a16="http://schemas.microsoft.com/office/drawing/2014/main" id="{E03A5399-92B1-4A80-A545-81FB786B3EAE}"/>
              </a:ext>
            </a:extLst>
          </p:cNvPr>
          <p:cNvSpPr txBox="1">
            <a:spLocks/>
          </p:cNvSpPr>
          <p:nvPr/>
        </p:nvSpPr>
        <p:spPr>
          <a:xfrm>
            <a:off x="9230155" y="4886016"/>
            <a:ext cx="2482420" cy="6378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GB" sz="1600">
                <a:solidFill>
                  <a:schemeClr val="tx1"/>
                </a:solidFill>
              </a:rPr>
              <a:t>Chamber/examination fees</a:t>
            </a:r>
          </a:p>
        </p:txBody>
      </p:sp>
    </p:spTree>
    <p:extLst>
      <p:ext uri="{BB962C8B-B14F-4D97-AF65-F5344CB8AC3E}">
        <p14:creationId xmlns:p14="http://schemas.microsoft.com/office/powerpoint/2010/main" val="208326184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A3E5BEE4-6E74-41F9-BF1B-39521456CFA9}"/>
              </a:ext>
            </a:extLst>
          </p:cNvPr>
          <p:cNvCxnSpPr>
            <a:cxnSpLocks/>
            <a:stCxn id="37" idx="2"/>
            <a:endCxn id="29" idx="0"/>
          </p:cNvCxnSpPr>
          <p:nvPr/>
        </p:nvCxnSpPr>
        <p:spPr>
          <a:xfrm>
            <a:off x="6162668" y="1389539"/>
            <a:ext cx="950" cy="32661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el 2">
            <a:extLst>
              <a:ext uri="{FF2B5EF4-FFF2-40B4-BE49-F238E27FC236}">
                <a16:creationId xmlns:a16="http://schemas.microsoft.com/office/drawing/2014/main" id="{4D82307E-9F42-4EE4-B180-087417AAD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D6851B"/>
                </a:solidFill>
              </a:rPr>
              <a:t>2. b) Where do the returns come from?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0ADEF79-00EC-4906-91D3-89B4A8CF0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43618" y="1568074"/>
            <a:ext cx="5040000" cy="432000"/>
          </a:xfrm>
          <a:solidFill>
            <a:srgbClr val="D6851B"/>
          </a:solidFill>
        </p:spPr>
        <p:txBody>
          <a:bodyPr wrap="square" lIns="36000" tIns="72000" rIns="36000" bIns="7200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GB" sz="1800"/>
              <a:t>During the training (short term)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B13838D-A3A5-42AA-895A-AA0A579D710B}"/>
              </a:ext>
            </a:extLst>
          </p:cNvPr>
          <p:cNvSpPr txBox="1"/>
          <p:nvPr/>
        </p:nvSpPr>
        <p:spPr>
          <a:xfrm>
            <a:off x="571130" y="5564094"/>
            <a:ext cx="7303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>
                <a:solidFill>
                  <a:schemeClr val="tx1">
                    <a:lumMod val="50000"/>
                    <a:lumOff val="50000"/>
                  </a:schemeClr>
                </a:solidFill>
              </a:rPr>
              <a:t>Source: Schönfeld, Gudrun; Wenzelmann, Felix; Pfeifer, Harald; Risius, Paula; Wehner, Caroline: Training in Germany – an investment to counter the skilled worker shortage, BIBB Report 1/2020.</a:t>
            </a:r>
          </a:p>
        </p:txBody>
      </p:sp>
      <p:sp>
        <p:nvSpPr>
          <p:cNvPr id="22" name="Textplatzhalter 3">
            <a:extLst>
              <a:ext uri="{FF2B5EF4-FFF2-40B4-BE49-F238E27FC236}">
                <a16:creationId xmlns:a16="http://schemas.microsoft.com/office/drawing/2014/main" id="{9B145DD1-78BC-405C-B4CD-444AB798401E}"/>
              </a:ext>
            </a:extLst>
          </p:cNvPr>
          <p:cNvSpPr txBox="1">
            <a:spLocks/>
          </p:cNvSpPr>
          <p:nvPr/>
        </p:nvSpPr>
        <p:spPr>
          <a:xfrm>
            <a:off x="3643618" y="2113464"/>
            <a:ext cx="5040000" cy="391628"/>
          </a:xfrm>
          <a:prstGeom prst="rect">
            <a:avLst/>
          </a:prstGeom>
          <a:solidFill>
            <a:srgbClr val="D6851B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GB" sz="1600" dirty="0"/>
              <a:t>Productive work completed during the training period </a:t>
            </a:r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2D371EC3-A387-461F-AA58-FE1A8E4228EF}"/>
              </a:ext>
            </a:extLst>
          </p:cNvPr>
          <p:cNvSpPr txBox="1">
            <a:spLocks/>
          </p:cNvSpPr>
          <p:nvPr/>
        </p:nvSpPr>
        <p:spPr>
          <a:xfrm>
            <a:off x="3643618" y="2618482"/>
            <a:ext cx="5040000" cy="682989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GB" sz="1600">
                <a:solidFill>
                  <a:schemeClr val="tx1"/>
                </a:solidFill>
              </a:rPr>
              <a:t>48% unskilled activities</a:t>
            </a:r>
          </a:p>
          <a:p>
            <a:pPr marL="285750" indent="-285750" algn="ctr" defTabSz="914400">
              <a:lnSpc>
                <a:spcPts val="2200"/>
              </a:lnSpc>
              <a:spcBef>
                <a:spcPts val="2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n-GB" sz="1600">
                <a:solidFill>
                  <a:schemeClr val="tx1"/>
                </a:solidFill>
              </a:rPr>
              <a:t>Savings made on the cost of an unskilled worker</a:t>
            </a:r>
          </a:p>
        </p:txBody>
      </p:sp>
      <p:sp>
        <p:nvSpPr>
          <p:cNvPr id="24" name="Textplatzhalter 3">
            <a:extLst>
              <a:ext uri="{FF2B5EF4-FFF2-40B4-BE49-F238E27FC236}">
                <a16:creationId xmlns:a16="http://schemas.microsoft.com/office/drawing/2014/main" id="{299AEAD2-18DA-4C4B-A71D-FEAA181974A4}"/>
              </a:ext>
            </a:extLst>
          </p:cNvPr>
          <p:cNvSpPr txBox="1">
            <a:spLocks/>
          </p:cNvSpPr>
          <p:nvPr/>
        </p:nvSpPr>
        <p:spPr>
          <a:xfrm>
            <a:off x="3643618" y="3394675"/>
            <a:ext cx="5040000" cy="682989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GB" sz="1600">
                <a:solidFill>
                  <a:schemeClr val="tx1"/>
                </a:solidFill>
              </a:rPr>
              <a:t>50% skilled worker activities</a:t>
            </a:r>
          </a:p>
          <a:p>
            <a:pPr marL="285750" indent="-285750" algn="ctr" defTabSz="914400">
              <a:lnSpc>
                <a:spcPts val="2200"/>
              </a:lnSpc>
              <a:spcBef>
                <a:spcPts val="200"/>
              </a:spcBef>
              <a:spcAft>
                <a:spcPts val="200"/>
              </a:spcAft>
              <a:buClr>
                <a:srgbClr val="D6851B"/>
              </a:buClr>
              <a:buSzPct val="65000"/>
              <a:buFont typeface="Wingdings 3" panose="05040102010807070707" pitchFamily="18" charset="2"/>
              <a:buChar char=""/>
            </a:pPr>
            <a:r>
              <a:rPr lang="en-GB" sz="1600">
                <a:solidFill>
                  <a:schemeClr val="tx1"/>
                </a:solidFill>
              </a:rPr>
              <a:t>Savings made on the cost of a skilled worker</a:t>
            </a:r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8DA752B4-A0BB-416B-ADE7-2C88C776DBBD}"/>
              </a:ext>
            </a:extLst>
          </p:cNvPr>
          <p:cNvSpPr txBox="1">
            <a:spLocks/>
          </p:cNvSpPr>
          <p:nvPr/>
        </p:nvSpPr>
        <p:spPr>
          <a:xfrm>
            <a:off x="3643618" y="4170868"/>
            <a:ext cx="5040000" cy="391628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GB" sz="1600">
                <a:solidFill>
                  <a:schemeClr val="tx1"/>
                </a:solidFill>
              </a:rPr>
              <a:t> ~ 1 % productive contributions in the training workshop</a:t>
            </a:r>
          </a:p>
        </p:txBody>
      </p:sp>
      <p:sp>
        <p:nvSpPr>
          <p:cNvPr id="29" name="Textplatzhalter 3">
            <a:extLst>
              <a:ext uri="{FF2B5EF4-FFF2-40B4-BE49-F238E27FC236}">
                <a16:creationId xmlns:a16="http://schemas.microsoft.com/office/drawing/2014/main" id="{D9BD8C14-AC28-4C1F-9470-1BBC9113B764}"/>
              </a:ext>
            </a:extLst>
          </p:cNvPr>
          <p:cNvSpPr txBox="1">
            <a:spLocks/>
          </p:cNvSpPr>
          <p:nvPr/>
        </p:nvSpPr>
        <p:spPr>
          <a:xfrm>
            <a:off x="3643618" y="4655698"/>
            <a:ext cx="5040000" cy="391628"/>
          </a:xfrm>
          <a:prstGeom prst="rect">
            <a:avLst/>
          </a:prstGeom>
          <a:solidFill>
            <a:srgbClr val="FBF3E8"/>
          </a:solidFill>
        </p:spPr>
        <p:txBody>
          <a:bodyPr vert="horz" wrap="square" lIns="36000" tIns="72000" rIns="36000" bIns="72000" rtlCol="0" anchor="ctr">
            <a:sp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GB" sz="1600">
                <a:solidFill>
                  <a:schemeClr val="tx1"/>
                </a:solidFill>
              </a:rPr>
              <a:t> ~1 % subsidies, if applicable, (government/BA* or similar) 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12F378B9-9F04-4FE9-B58B-076448EDEE6E}"/>
              </a:ext>
            </a:extLst>
          </p:cNvPr>
          <p:cNvSpPr/>
          <p:nvPr/>
        </p:nvSpPr>
        <p:spPr>
          <a:xfrm>
            <a:off x="525581" y="5347764"/>
            <a:ext cx="298831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/>
              <a:t> * European Social Fund, Bundesagentur für Arbeit (Federal Employment Agency)</a:t>
            </a:r>
          </a:p>
        </p:txBody>
      </p:sp>
      <p:sp>
        <p:nvSpPr>
          <p:cNvPr id="37" name="Textplatzhalter 3">
            <a:extLst>
              <a:ext uri="{FF2B5EF4-FFF2-40B4-BE49-F238E27FC236}">
                <a16:creationId xmlns:a16="http://schemas.microsoft.com/office/drawing/2014/main" id="{C5DBAD32-32D4-4406-A167-79D764ABF7CD}"/>
              </a:ext>
            </a:extLst>
          </p:cNvPr>
          <p:cNvSpPr txBox="1">
            <a:spLocks/>
          </p:cNvSpPr>
          <p:nvPr/>
        </p:nvSpPr>
        <p:spPr>
          <a:xfrm>
            <a:off x="4722668" y="885539"/>
            <a:ext cx="2880000" cy="504000"/>
          </a:xfrm>
          <a:prstGeom prst="rect">
            <a:avLst/>
          </a:prstGeom>
          <a:solidFill>
            <a:srgbClr val="D6851B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800" b="1"/>
              <a:t>Returns</a:t>
            </a:r>
          </a:p>
        </p:txBody>
      </p:sp>
    </p:spTree>
    <p:extLst>
      <p:ext uri="{BB962C8B-B14F-4D97-AF65-F5344CB8AC3E}">
        <p14:creationId xmlns:p14="http://schemas.microsoft.com/office/powerpoint/2010/main" val="794812623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2166</Words>
  <Application>Microsoft Office PowerPoint</Application>
  <PresentationFormat>Breitbild</PresentationFormat>
  <Paragraphs>336</Paragraphs>
  <Slides>26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26</vt:i4>
      </vt:variant>
    </vt:vector>
  </HeadingPairs>
  <TitlesOfParts>
    <vt:vector size="33" baseType="lpstr">
      <vt:lpstr>Calibri</vt:lpstr>
      <vt:lpstr>Wingdings 3</vt:lpstr>
      <vt:lpstr>Times New Roman</vt:lpstr>
      <vt:lpstr>Arial</vt:lpstr>
      <vt:lpstr>Symbol</vt:lpstr>
      <vt:lpstr>Office</vt:lpstr>
      <vt:lpstr>1_Office</vt:lpstr>
      <vt:lpstr> </vt:lpstr>
      <vt:lpstr>Contents</vt:lpstr>
      <vt:lpstr>1. Funding of the German dual system </vt:lpstr>
      <vt:lpstr>1.b) How do employers calculate costs?</vt:lpstr>
      <vt:lpstr>1. c) Who pays which costs?</vt:lpstr>
      <vt:lpstr>1. d) How are the costs distributed?</vt:lpstr>
      <vt:lpstr>2. Types of cost and return at a glance</vt:lpstr>
      <vt:lpstr>2. a) What gross costs are incurred by trainees?</vt:lpstr>
      <vt:lpstr>2. b) Where do the returns come from?</vt:lpstr>
      <vt:lpstr>3. What does training cost?      What are the benefit aspects?</vt:lpstr>
      <vt:lpstr>3. a) What does the training cost?</vt:lpstr>
      <vt:lpstr>3. b) What does a trainer cost each year?</vt:lpstr>
      <vt:lpstr>3. c) What are the benefit aspects?</vt:lpstr>
      <vt:lpstr>4. Is recruiting a new worker cheaper than training?</vt:lpstr>
      <vt:lpstr>4. a) What costs are incurred when recruiting a new worker?</vt:lpstr>
      <vt:lpstr>4. a) What costs are incurred when recruiting a new worker?</vt:lpstr>
      <vt:lpstr>5. Vocational training in the dual system – a worthwhile model</vt:lpstr>
      <vt:lpstr>5. a) Returns and benefits at a glance</vt:lpstr>
      <vt:lpstr>5. b) Weighing up the costs and benefits.</vt:lpstr>
      <vt:lpstr>5. b) Weighing up the costs and benefits.</vt:lpstr>
      <vt:lpstr>5. c) Summary of benefit aspects</vt:lpstr>
      <vt:lpstr>5. d) Social and economic aspects</vt:lpstr>
      <vt:lpstr>Appendix: Special provision in the construction sector</vt:lpstr>
      <vt:lpstr>Food for thought</vt:lpstr>
      <vt:lpstr>Further information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Schlich, Thorsten</cp:lastModifiedBy>
  <cp:revision>335</cp:revision>
  <dcterms:created xsi:type="dcterms:W3CDTF">2020-12-18T10:19:10Z</dcterms:created>
  <dcterms:modified xsi:type="dcterms:W3CDTF">2024-01-10T13:17:41Z</dcterms:modified>
</cp:coreProperties>
</file>