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0"/>
  </p:notesMasterIdLst>
  <p:sldIdLst>
    <p:sldId id="257" r:id="rId3"/>
    <p:sldId id="368" r:id="rId4"/>
    <p:sldId id="369" r:id="rId5"/>
    <p:sldId id="370" r:id="rId6"/>
    <p:sldId id="371" r:id="rId7"/>
    <p:sldId id="367" r:id="rId8"/>
    <p:sldId id="259" r:id="rId9"/>
    <p:sldId id="372" r:id="rId10"/>
    <p:sldId id="361" r:id="rId11"/>
    <p:sldId id="373" r:id="rId12"/>
    <p:sldId id="374" r:id="rId13"/>
    <p:sldId id="375" r:id="rId14"/>
    <p:sldId id="363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6" r:id="rId23"/>
    <p:sldId id="356" r:id="rId24"/>
    <p:sldId id="357" r:id="rId25"/>
    <p:sldId id="366" r:id="rId26"/>
    <p:sldId id="360" r:id="rId27"/>
    <p:sldId id="359" r:id="rId28"/>
    <p:sldId id="291" r:id="rId29"/>
  </p:sldIdLst>
  <p:sldSz cx="12192000" cy="6858000"/>
  <p:notesSz cx="6858000" cy="9144000"/>
  <p:embeddedFontLst>
    <p:embeddedFont>
      <p:font typeface="Arial" panose="020B0604020202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Olesen, Julia" initials="OJ" lastIdx="13" clrIdx="6">
    <p:extLst>
      <p:ext uri="{19B8F6BF-5375-455C-9EA6-DF929625EA0E}">
        <p15:presenceInfo xmlns:p15="http://schemas.microsoft.com/office/powerpoint/2012/main" userId="Olesen, Julia" providerId="None"/>
      </p:ext>
    </p:extLst>
  </p:cmAuthor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64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RoesslerU" initials="R" lastIdx="20" clrIdx="5">
    <p:extLst>
      <p:ext uri="{19B8F6BF-5375-455C-9EA6-DF929625EA0E}">
        <p15:presenceInfo xmlns:p15="http://schemas.microsoft.com/office/powerpoint/2012/main" userId="Roessler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FBF3E8"/>
    <a:srgbClr val="EAC28D"/>
    <a:srgbClr val="33CC33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97432" autoAdjust="0"/>
  </p:normalViewPr>
  <p:slideViewPr>
    <p:cSldViewPr snapToGrid="0" showGuides="1">
      <p:cViewPr varScale="1">
        <p:scale>
          <a:sx n="93" d="100"/>
          <a:sy n="93" d="100"/>
        </p:scale>
        <p:origin x="90" y="390"/>
      </p:cViewPr>
      <p:guideLst>
        <p:guide orient="horz" pos="1366"/>
        <p:guide pos="3931"/>
        <p:guide orient="horz" pos="2863"/>
        <p:guide orient="horz" pos="3521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3892230011118"/>
          <c:y val="0.13122368023696054"/>
          <c:w val="0.85266994750656167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Costes brutos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1er año</c:v>
                </c:pt>
                <c:pt idx="1">
                  <c:v>2º año</c:v>
                </c:pt>
                <c:pt idx="2">
                  <c:v>3er año</c:v>
                </c:pt>
              </c:strCache>
            </c:strRef>
          </c:cat>
          <c:val>
            <c:numRef>
              <c:f>Tabelle1!$B$2:$B$5</c:f>
              <c:numCache>
                <c:formatCode>"€"#,##0_);[Red]\("€"#,##0\)</c:formatCode>
                <c:ptCount val="4"/>
                <c:pt idx="0">
                  <c:v>21249</c:v>
                </c:pt>
                <c:pt idx="1">
                  <c:v>20761</c:v>
                </c:pt>
                <c:pt idx="2">
                  <c:v>21227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A-4A56-B313-6E5FAABEBE7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Beneficios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EA-4A56-B313-6E5FAABEBE7C}"/>
              </c:ext>
            </c:extLst>
          </c:dPt>
          <c:dLbls>
            <c:dLbl>
              <c:idx val="0"/>
              <c:layout>
                <c:manualLayout>
                  <c:x val="6.5519885242178947E-3"/>
                  <c:y val="-3.1838782444848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EA-4A56-B313-6E5FAABEBE7C}"/>
                </c:ext>
              </c:extLst>
            </c:dLbl>
            <c:dLbl>
              <c:idx val="1"/>
              <c:layout>
                <c:manualLayout>
                  <c:x val="7.6439866115875438E-3"/>
                  <c:y val="-6.3677564889694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EA-4A56-B313-6E5FAABEBE7C}"/>
                </c:ext>
              </c:extLst>
            </c:dLbl>
            <c:dLbl>
              <c:idx val="2"/>
              <c:layout>
                <c:manualLayout>
                  <c:x val="5.7661996725979067E-3"/>
                  <c:y val="-2.9893107426178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1er año</c:v>
                </c:pt>
                <c:pt idx="1">
                  <c:v>2º año</c:v>
                </c:pt>
                <c:pt idx="2">
                  <c:v>3er año</c:v>
                </c:pt>
              </c:strCache>
            </c:strRef>
          </c:cat>
          <c:val>
            <c:numRef>
              <c:f>Tabelle1!$C$2:$C$5</c:f>
              <c:numCache>
                <c:formatCode>"€"#,##0_);[Red]\("€"#,##0\)</c:formatCode>
                <c:ptCount val="4"/>
                <c:pt idx="0">
                  <c:v>12640</c:v>
                </c:pt>
                <c:pt idx="1">
                  <c:v>15115</c:v>
                </c:pt>
                <c:pt idx="2">
                  <c:v>19065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EA-4A56-B313-6E5FAABEBE7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Costes netos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976485325910266E-3"/>
                  <c:y val="-4.1565906530359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EA-4A56-B313-6E5FAABEBE7C}"/>
                </c:ext>
              </c:extLst>
            </c:dLbl>
            <c:dLbl>
              <c:idx val="1"/>
              <c:layout>
                <c:manualLayout>
                  <c:x val="3.6864823620382141E-3"/>
                  <c:y val="5.97867152554899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EA-4A56-B313-6E5FAABEBE7C}"/>
                </c:ext>
              </c:extLst>
            </c:dLbl>
            <c:dLbl>
              <c:idx val="2"/>
              <c:layout>
                <c:manualLayout>
                  <c:x val="5.232820441034812E-3"/>
                  <c:y val="-3.572963207905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1er año</c:v>
                </c:pt>
                <c:pt idx="1">
                  <c:v>2º año</c:v>
                </c:pt>
                <c:pt idx="2">
                  <c:v>3er año</c:v>
                </c:pt>
              </c:strCache>
            </c:strRef>
          </c:cat>
          <c:val>
            <c:numRef>
              <c:f>Tabelle1!$D$2:$D$5</c:f>
              <c:numCache>
                <c:formatCode>"€"#,##0_);[Red]\("€"#,##0\)</c:formatCode>
                <c:ptCount val="4"/>
                <c:pt idx="0">
                  <c:v>8609</c:v>
                </c:pt>
                <c:pt idx="1">
                  <c:v>5646</c:v>
                </c:pt>
                <c:pt idx="2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EA-4A56-B313-6E5FAABEB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24808"/>
        <c:axId val="10225136"/>
      </c:barChart>
      <c:catAx>
        <c:axId val="1022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e-DE"/>
          </a:p>
        </c:txPr>
        <c:crossAx val="10225136"/>
        <c:crosses val="autoZero"/>
        <c:auto val="1"/>
        <c:lblAlgn val="ctr"/>
        <c:lblOffset val="100"/>
        <c:noMultiLvlLbl val="0"/>
      </c:catAx>
      <c:valAx>
        <c:axId val="102251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22480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tr"/>
      <c:layout>
        <c:manualLayout>
          <c:xMode val="edge"/>
          <c:yMode val="edge"/>
          <c:x val="0.59254584908741204"/>
          <c:y val="1.9103269466908473E-2"/>
          <c:w val="0.40090216238837006"/>
          <c:h val="0.1082643952661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Proceso de selección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Todos los sectores</c:v>
                </c:pt>
                <c:pt idx="1">
                  <c:v>Industria y comercio</c:v>
                </c:pt>
                <c:pt idx="2">
                  <c:v>Artes y oficios</c:v>
                </c:pt>
                <c:pt idx="3">
                  <c:v>Servicio público</c:v>
                </c:pt>
                <c:pt idx="4">
                  <c:v>Agricultura</c:v>
                </c:pt>
                <c:pt idx="5">
                  <c:v>Profesiones liberales</c:v>
                </c:pt>
              </c:strCache>
            </c:strRef>
          </c:cat>
          <c:val>
            <c:numRef>
              <c:f>Tabelle1!$B$2:$B$7</c:f>
              <c:numCache>
                <c:formatCode>#,##0\ "€"</c:formatCode>
                <c:ptCount val="6"/>
                <c:pt idx="0">
                  <c:v>1182</c:v>
                </c:pt>
                <c:pt idx="1">
                  <c:v>1460</c:v>
                </c:pt>
                <c:pt idx="2">
                  <c:v>795</c:v>
                </c:pt>
                <c:pt idx="3">
                  <c:v>2206</c:v>
                </c:pt>
                <c:pt idx="4">
                  <c:v>453</c:v>
                </c:pt>
                <c:pt idx="5">
                  <c:v>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6-43BC-A366-11D3BDE6A88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Formación continua durante el tiempo de adaptación al nuevo puesto de trabajo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Todos los sectores</c:v>
                </c:pt>
                <c:pt idx="1">
                  <c:v>Industria y comercio</c:v>
                </c:pt>
                <c:pt idx="2">
                  <c:v>Artes y oficios</c:v>
                </c:pt>
                <c:pt idx="3">
                  <c:v>Servicio público</c:v>
                </c:pt>
                <c:pt idx="4">
                  <c:v>Agricultura</c:v>
                </c:pt>
                <c:pt idx="5">
                  <c:v>Profesiones liberales</c:v>
                </c:pt>
              </c:strCache>
            </c:strRef>
          </c:cat>
          <c:val>
            <c:numRef>
              <c:f>Tabelle1!$C$2:$C$7</c:f>
              <c:numCache>
                <c:formatCode>#,##0\ "€"</c:formatCode>
                <c:ptCount val="6"/>
                <c:pt idx="0">
                  <c:v>474</c:v>
                </c:pt>
                <c:pt idx="1">
                  <c:v>594</c:v>
                </c:pt>
                <c:pt idx="2">
                  <c:v>310</c:v>
                </c:pt>
                <c:pt idx="3">
                  <c:v>1263</c:v>
                </c:pt>
                <c:pt idx="4">
                  <c:v>75</c:v>
                </c:pt>
                <c:pt idx="5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66-43BC-A366-11D3BDE6A88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Costes de adaptación al nuevo puesto de trabajo*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Todos los sectores</c:v>
                </c:pt>
                <c:pt idx="1">
                  <c:v>Industria y comercio</c:v>
                </c:pt>
                <c:pt idx="2">
                  <c:v>Artes y oficios</c:v>
                </c:pt>
                <c:pt idx="3">
                  <c:v>Servicio público</c:v>
                </c:pt>
                <c:pt idx="4">
                  <c:v>Agricultura</c:v>
                </c:pt>
                <c:pt idx="5">
                  <c:v>Profesiones liberales</c:v>
                </c:pt>
              </c:strCache>
            </c:strRef>
          </c:cat>
          <c:val>
            <c:numRef>
              <c:f>Tabelle1!$D$2:$D$7</c:f>
              <c:numCache>
                <c:formatCode>#,##0\ "€"</c:formatCode>
                <c:ptCount val="6"/>
                <c:pt idx="0">
                  <c:v>8076</c:v>
                </c:pt>
                <c:pt idx="1">
                  <c:v>10479</c:v>
                </c:pt>
                <c:pt idx="2">
                  <c:v>5798</c:v>
                </c:pt>
                <c:pt idx="3">
                  <c:v>12782</c:v>
                </c:pt>
                <c:pt idx="4">
                  <c:v>3551</c:v>
                </c:pt>
                <c:pt idx="5">
                  <c:v>5968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66-43BC-A366-11D3BDE6A88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Costes totales de contratación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Todos los sectores</c:v>
                </c:pt>
                <c:pt idx="1">
                  <c:v>Industria y comercio</c:v>
                </c:pt>
                <c:pt idx="2">
                  <c:v>Artes y oficios</c:v>
                </c:pt>
                <c:pt idx="3">
                  <c:v>Servicio público</c:v>
                </c:pt>
                <c:pt idx="4">
                  <c:v>Agricultura</c:v>
                </c:pt>
                <c:pt idx="5">
                  <c:v>Profesiones liberales</c:v>
                </c:pt>
              </c:strCache>
            </c:strRef>
          </c:cat>
          <c:val>
            <c:numRef>
              <c:f>Tabelle1!$E$2:$E$7</c:f>
              <c:numCache>
                <c:formatCode>#,##0\ "€"</c:formatCode>
                <c:ptCount val="6"/>
                <c:pt idx="0">
                  <c:v>9732</c:v>
                </c:pt>
                <c:pt idx="1">
                  <c:v>12534</c:v>
                </c:pt>
                <c:pt idx="2">
                  <c:v>6903</c:v>
                </c:pt>
                <c:pt idx="3">
                  <c:v>16251</c:v>
                </c:pt>
                <c:pt idx="4">
                  <c:v>4080</c:v>
                </c:pt>
                <c:pt idx="5">
                  <c:v>7441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66-43BC-A366-11D3BDE6A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62304"/>
        <c:crosses val="autoZero"/>
        <c:auto val="1"/>
        <c:lblAlgn val="ctr"/>
        <c:lblOffset val="50"/>
        <c:noMultiLvlLbl val="0"/>
      </c:catAx>
      <c:valAx>
        <c:axId val="456762304"/>
        <c:scaling>
          <c:orientation val="minMax"/>
          <c:max val="18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2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7976746504763"/>
          <c:y val="0.10417753606334862"/>
          <c:w val="0.86167894076093232"/>
          <c:h val="0.630319823223275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Costes de contratación / Costes de adaptación al nuevo puesto de trabajo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Tabelle1!$A$2:$A$9</c:f>
              <c:strCache>
                <c:ptCount val="8"/>
                <c:pt idx="0">
                  <c:v>Promedio</c:v>
                </c:pt>
                <c:pt idx="1">
                  <c:v>Informáticos/as especializados/as</c:v>
                </c:pt>
                <c:pt idx="2">
                  <c:v>Técnicos/as en mecatrónica del automóvil</c:v>
                </c:pt>
                <c:pt idx="3">
                  <c:v>Técnicos/as en electrónica (oficio)</c:v>
                </c:pt>
                <c:pt idx="4">
                  <c:v>Comerciantes al por mayor </c:v>
                </c:pt>
                <c:pt idx="5">
                  <c:v>Especialistas en hostelería</c:v>
                </c:pt>
                <c:pt idx="6">
                  <c:v>Jardineros/as</c:v>
                </c:pt>
                <c:pt idx="7">
                  <c:v>Pintores/as y barnizadores/as</c:v>
                </c:pt>
              </c:strCache>
            </c:strRef>
          </c:cat>
          <c:val>
            <c:numRef>
              <c:f>Tabelle1!$B$2:$B$9</c:f>
              <c:numCache>
                <c:formatCode>#,##0\ "€"</c:formatCode>
                <c:ptCount val="8"/>
                <c:pt idx="0">
                  <c:v>9732</c:v>
                </c:pt>
                <c:pt idx="1">
                  <c:v>19419</c:v>
                </c:pt>
                <c:pt idx="2">
                  <c:v>8937</c:v>
                </c:pt>
                <c:pt idx="3">
                  <c:v>9798</c:v>
                </c:pt>
                <c:pt idx="4">
                  <c:v>14961</c:v>
                </c:pt>
                <c:pt idx="5">
                  <c:v>6231</c:v>
                </c:pt>
                <c:pt idx="6">
                  <c:v>3733</c:v>
                </c:pt>
                <c:pt idx="7">
                  <c:v>3296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6-41AE-B473-DCE871C68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e-DE"/>
          </a:p>
        </c:txPr>
        <c:crossAx val="456762304"/>
        <c:crossesAt val="0"/>
        <c:auto val="1"/>
        <c:lblAlgn val="ctr"/>
        <c:lblOffset val="100"/>
        <c:noMultiLvlLbl val="0"/>
      </c:catAx>
      <c:valAx>
        <c:axId val="456762304"/>
        <c:scaling>
          <c:orientation val="minMax"/>
          <c:max val="20000"/>
          <c:min val="0"/>
        </c:scaling>
        <c:delete val="0"/>
        <c:axPos val="l"/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50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3-12-15T14:09:32.821" idx="11">
    <p:pos x="10" y="202"/>
    <p:text>s. vorige Seg. + Seg. 265</p:text>
    <p:extLst>
      <p:ext uri="{C676402C-5697-4E1C-873F-D02D1690AC5C}">
        <p15:threadingInfo xmlns:p15="http://schemas.microsoft.com/office/powerpoint/2012/main" timeZoneBias="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0.79579</cdr:x>
      <cdr:y>0.79416</cdr:y>
    </cdr:from>
    <cdr:to>
      <cdr:x>1</cdr:x>
      <cdr:y>0.90316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5519936" y="3672408"/>
          <a:ext cx="141649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0.14779</cdr:x>
      <cdr:y>0.42383</cdr:y>
    </cdr:from>
    <cdr:to>
      <cdr:x>0.20273</cdr:x>
      <cdr:y>0.73271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id="{AC14CA7A-78CE-4B57-826E-F1B1FE756073}"/>
            </a:ext>
          </a:extLst>
        </cdr:cNvPr>
        <cdr:cNvSpPr/>
      </cdr:nvSpPr>
      <cdr:spPr>
        <a:xfrm xmlns:a="http://schemas.openxmlformats.org/drawingml/2006/main">
          <a:off x="1775056" y="1914360"/>
          <a:ext cx="659877" cy="139516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10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95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24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4.svg"/><Relationship Id="rId12" Type="http://schemas.openxmlformats.org/officeDocument/2006/relationships/image" Target="../media/image19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 central del gobierno federal para la </a:t>
            </a:r>
            <a:r>
              <a:rPr lang="es-ES" sz="1800" noProof="0" dirty="0"/>
              <a:t>cooperación internacional en materia de formación profesional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CD96A5-675F-48FF-BC70-0A5AA595B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23" y="5164760"/>
            <a:ext cx="1636905" cy="16619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1E687E-62F2-4466-B92F-302877185E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9303" y="5521567"/>
            <a:ext cx="2202582" cy="68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CD40F57-D9ED-4764-A952-7A8AE5217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01123" y="3023581"/>
            <a:ext cx="270076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800" b="1"/>
              <a:t>Formación profesional dual:</a:t>
            </a:r>
            <a:br>
              <a:rPr lang="es-ES" sz="2800" b="1"/>
            </a:br>
            <a:r>
              <a:rPr lang="es-ES" sz="2800"/>
              <a:t>Costes y beneficios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</p:cNvCxnSpPr>
          <p:nvPr/>
        </p:nvCxnSpPr>
        <p:spPr>
          <a:xfrm>
            <a:off x="6152439" y="1389539"/>
            <a:ext cx="0" cy="353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D6851B"/>
                </a:solidFill>
              </a:rPr>
              <a:t>2. b) ¿Qué genera beneficios?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1213" y="1501144"/>
            <a:ext cx="522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/>
              <a:t>Durante la formación (a corto plazo)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25581" y="5480194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Schönfeld, Gudrun; Wenzelmann, Felix; Pfeifer, Harald; Risius, Paula; Wehner, Caroline: Ausbildung in Deutschland – eine Investition gegen den Fachkräftemangel, BIBB-Report 1/2020 (Formación profesional en Alemania  –  una inversión para hacer frente a la escasez de trabajadores cualificados, Informe BIBB 1/2020)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491213" y="2044749"/>
            <a:ext cx="5220000" cy="684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 dirty="0"/>
              <a:t>Rendimiento productivo durante el periodo de formación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491213" y="2840354"/>
            <a:ext cx="522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48 % tareas sencillas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spc="-20" dirty="0">
                <a:solidFill>
                  <a:schemeClr val="tx1"/>
                </a:solidFill>
              </a:rPr>
              <a:t>Costes ahorrados de una persona trabajadora no cualificada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491213" y="3634948"/>
            <a:ext cx="522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50 % tareas que exigen cualificación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Costes ahorrados de una persona trabajadora cualificada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491213" y="4429542"/>
            <a:ext cx="522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~ 1 % contribuciones productivas en el taller de formación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491213" y="4932778"/>
            <a:ext cx="522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 ~1 % en su caso subvenciones (estatales, FSE/BA* u otras)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2F378B9-9F04-4FE9-B58B-076448EDEE6E}"/>
              </a:ext>
            </a:extLst>
          </p:cNvPr>
          <p:cNvSpPr/>
          <p:nvPr/>
        </p:nvSpPr>
        <p:spPr>
          <a:xfrm>
            <a:off x="525581" y="5347764"/>
            <a:ext cx="2988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/>
              <a:t> * Fondo Social Europeo, Agencia Federal de Empleo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22668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Beneficios</a:t>
            </a:r>
          </a:p>
        </p:txBody>
      </p:sp>
    </p:spTree>
    <p:extLst>
      <p:ext uri="{BB962C8B-B14F-4D97-AF65-F5344CB8AC3E}">
        <p14:creationId xmlns:p14="http://schemas.microsoft.com/office/powerpoint/2010/main" val="794812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22" grpId="0" uiExpand="1" build="p" animBg="1"/>
      <p:bldP spid="23" grpId="0" uiExpand="1" build="p" animBg="1"/>
      <p:bldP spid="24" grpId="0" uiExpand="1" build="p" animBg="1"/>
      <p:bldP spid="25" grpId="0" uiExpand="1" build="p" animBg="1"/>
      <p:bldP spid="2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D6851B"/>
                </a:solidFill>
              </a:rPr>
              <a:t>3. ¿Cuánto cuesta la formación?</a:t>
            </a:r>
            <a:br>
              <a:rPr lang="es-ES">
                <a:solidFill>
                  <a:srgbClr val="D6851B"/>
                </a:solidFill>
              </a:rPr>
            </a:br>
            <a:r>
              <a:rPr lang="es-ES">
                <a:solidFill>
                  <a:srgbClr val="D6851B"/>
                </a:solidFill>
              </a:rPr>
              <a:t>    </a:t>
            </a:r>
            <a:r>
              <a:rPr lang="es-ES" sz="1400">
                <a:solidFill>
                  <a:srgbClr val="D6851B"/>
                </a:solidFill>
              </a:rPr>
              <a:t> </a:t>
            </a:r>
            <a:r>
              <a:rPr lang="es-ES">
                <a:solidFill>
                  <a:srgbClr val="D6851B"/>
                </a:solidFill>
              </a:rPr>
              <a:t>¿Qué aspectos positivos tiene?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¿Cuánto cuesta de media una formación de tres años?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¿Cuánto cuesta un puesto de formación al año?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¿Cuáles son los aspectos positivos a largo plazo?</a:t>
            </a:r>
          </a:p>
        </p:txBody>
      </p:sp>
    </p:spTree>
    <p:extLst>
      <p:ext uri="{BB962C8B-B14F-4D97-AF65-F5344CB8AC3E}">
        <p14:creationId xmlns:p14="http://schemas.microsoft.com/office/powerpoint/2010/main" val="627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D6851B"/>
                </a:solidFill>
              </a:rPr>
              <a:t>3</a:t>
            </a:r>
            <a:r>
              <a:rPr lang="es-ES" noProof="0">
                <a:solidFill>
                  <a:srgbClr val="D6851B"/>
                </a:solidFill>
              </a:rPr>
              <a:t>. a</a:t>
            </a:r>
            <a:r>
              <a:rPr lang="es-ES">
                <a:solidFill>
                  <a:srgbClr val="D6851B"/>
                </a:solidFill>
              </a:rPr>
              <a:t>) ¿Cuánto cuesta la formación?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03C9279-0FE1-43E2-B482-E54CA39B1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b="1"/>
              <a:t>Evolución de los costes</a:t>
            </a:r>
            <a:r>
              <a:rPr lang="es-ES" sz="2000"/>
              <a:t> </a:t>
            </a:r>
            <a:r>
              <a:rPr lang="es-ES" sz="1600"/>
              <a:t>por año de formación para ciclos formativos de 3 años*</a:t>
            </a:r>
          </a:p>
        </p:txBody>
      </p: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53CA81C0-3B95-4C64-B337-3518B77F9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125827"/>
              </p:ext>
            </p:extLst>
          </p:nvPr>
        </p:nvGraphicFramePr>
        <p:xfrm>
          <a:off x="-134448" y="1216293"/>
          <a:ext cx="11630057" cy="3988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CC19496-683D-4230-AD21-C54E0884A52C}"/>
              </a:ext>
            </a:extLst>
          </p:cNvPr>
          <p:cNvCxnSpPr>
            <a:cxnSpLocks/>
          </p:cNvCxnSpPr>
          <p:nvPr/>
        </p:nvCxnSpPr>
        <p:spPr>
          <a:xfrm flipV="1">
            <a:off x="1666875" y="2447925"/>
            <a:ext cx="6966497" cy="8804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313BF57-0566-4893-A0EB-C0C5129496A4}"/>
              </a:ext>
            </a:extLst>
          </p:cNvPr>
          <p:cNvCxnSpPr>
            <a:cxnSpLocks/>
          </p:cNvCxnSpPr>
          <p:nvPr/>
        </p:nvCxnSpPr>
        <p:spPr>
          <a:xfrm>
            <a:off x="1666875" y="3429000"/>
            <a:ext cx="6966497" cy="979955"/>
          </a:xfrm>
          <a:prstGeom prst="straightConnector1">
            <a:avLst/>
          </a:prstGeom>
          <a:ln w="28575">
            <a:solidFill>
              <a:srgbClr val="E2A95F"/>
            </a:solidFill>
            <a:prstDash val="soli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F8186C1C-7893-4D8C-8A92-0924D9DA4BDF}"/>
              </a:ext>
            </a:extLst>
          </p:cNvPr>
          <p:cNvSpPr/>
          <p:nvPr/>
        </p:nvSpPr>
        <p:spPr>
          <a:xfrm>
            <a:off x="8667847" y="4233016"/>
            <a:ext cx="30447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A400692-F347-462A-B7C5-57705204E290}"/>
              </a:ext>
            </a:extLst>
          </p:cNvPr>
          <p:cNvSpPr txBox="1"/>
          <p:nvPr/>
        </p:nvSpPr>
        <p:spPr>
          <a:xfrm>
            <a:off x="8790935" y="4233016"/>
            <a:ext cx="3044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Reducción </a:t>
            </a:r>
            <a:r>
              <a:rPr lang="es-E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de los</a:t>
            </a:r>
            <a:r>
              <a:rPr lang="es-ES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 costes netos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362D70-3C33-4A78-B456-1C9DCE025EDC}"/>
              </a:ext>
            </a:extLst>
          </p:cNvPr>
          <p:cNvSpPr txBox="1"/>
          <p:nvPr/>
        </p:nvSpPr>
        <p:spPr>
          <a:xfrm>
            <a:off x="8793718" y="1981465"/>
            <a:ext cx="291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Aumento de la productividad de los y las aprendices durante la formación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653A10-FEBD-4106-A6A6-103C4A87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13" y="4922361"/>
            <a:ext cx="6836700" cy="738664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1">
                <a:latin typeface="+mj-lt"/>
                <a:cs typeface="+mn-cs"/>
              </a:rPr>
              <a:t>16.417 €  = promedio de costes netos totales</a:t>
            </a: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r>
              <a:rPr lang="es-ES" sz="1600">
                <a:latin typeface="+mj-lt"/>
                <a:cs typeface="+mn-cs"/>
              </a:rPr>
              <a:t>*Datos por aprendiz en el año de formación profesional dual 2017/18</a:t>
            </a:r>
          </a:p>
        </p:txBody>
      </p:sp>
    </p:spTree>
    <p:extLst>
      <p:ext uri="{BB962C8B-B14F-4D97-AF65-F5344CB8AC3E}">
        <p14:creationId xmlns:p14="http://schemas.microsoft.com/office/powerpoint/2010/main" val="147178836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b) ¿Cuánto cuesta una persona aprendiz al año?</a:t>
            </a:r>
          </a:p>
        </p:txBody>
      </p:sp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BE74FA60-37AA-49AF-B36B-116A1432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08114"/>
              </p:ext>
            </p:extLst>
          </p:nvPr>
        </p:nvGraphicFramePr>
        <p:xfrm>
          <a:off x="658807" y="1335671"/>
          <a:ext cx="11053772" cy="3736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260">
                  <a:extLst>
                    <a:ext uri="{9D8B030D-6E8A-4147-A177-3AD203B41FA5}">
                      <a16:colId xmlns:a16="http://schemas.microsoft.com/office/drawing/2014/main" val="1694208140"/>
                    </a:ext>
                  </a:extLst>
                </a:gridCol>
                <a:gridCol w="1890455">
                  <a:extLst>
                    <a:ext uri="{9D8B030D-6E8A-4147-A177-3AD203B41FA5}">
                      <a16:colId xmlns:a16="http://schemas.microsoft.com/office/drawing/2014/main" val="3574722509"/>
                    </a:ext>
                  </a:extLst>
                </a:gridCol>
                <a:gridCol w="1952080">
                  <a:extLst>
                    <a:ext uri="{9D8B030D-6E8A-4147-A177-3AD203B41FA5}">
                      <a16:colId xmlns:a16="http://schemas.microsoft.com/office/drawing/2014/main" val="1590611565"/>
                    </a:ext>
                  </a:extLst>
                </a:gridCol>
                <a:gridCol w="1962364">
                  <a:extLst>
                    <a:ext uri="{9D8B030D-6E8A-4147-A177-3AD203B41FA5}">
                      <a16:colId xmlns:a16="http://schemas.microsoft.com/office/drawing/2014/main" val="3519297343"/>
                    </a:ext>
                  </a:extLst>
                </a:gridCol>
                <a:gridCol w="2157613">
                  <a:extLst>
                    <a:ext uri="{9D8B030D-6E8A-4147-A177-3AD203B41FA5}">
                      <a16:colId xmlns:a16="http://schemas.microsoft.com/office/drawing/2014/main" val="955372826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pPr algn="l"/>
                      <a:r>
                        <a:rPr lang="es-ES" sz="1800" dirty="0"/>
                        <a:t>Profesión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/>
                        <a:t>Costes brutos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/>
                        <a:t>Beneficios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/>
                        <a:t>Costes netos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Duración de la formación en años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44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Promedio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mbol" panose="05050102010706020507" pitchFamily="18" charset="2"/>
                        <a:buNone/>
                      </a:pPr>
                      <a:r>
                        <a:rPr lang="es-ES" sz="1800" b="1">
                          <a:solidFill>
                            <a:schemeClr val="tx1"/>
                          </a:solidFill>
                          <a:latin typeface="+mn-lt"/>
                        </a:rPr>
                        <a:t>20.855 €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>
                          <a:solidFill>
                            <a:schemeClr val="tx1"/>
                          </a:solidFill>
                          <a:latin typeface="+mn-lt"/>
                        </a:rPr>
                        <a:t>14.377 €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>
                          <a:solidFill>
                            <a:schemeClr val="tx1"/>
                          </a:solidFill>
                          <a:latin typeface="+mn-lt"/>
                        </a:rPr>
                        <a:t>  6.478 €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2 - 3,5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6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Informáticas/os especializadas/os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24.127 €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16.092 €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  8.035 €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3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Técnicas/os en mecatrónica del automóvil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16.238 €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11.286 €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4.952 €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90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Empleadas/os de expedición/logística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18.758 €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20.491 €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- 1.732 €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33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Vendedoras/es de alimentos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16.228 €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15.709</a:t>
                      </a:r>
                      <a:r>
                        <a:rPr lang="es-ES" sz="1800" baseline="0">
                          <a:solidFill>
                            <a:schemeClr val="tx1"/>
                          </a:solidFill>
                          <a:latin typeface="+mn-lt"/>
                        </a:rPr>
                        <a:t>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    </a:t>
                      </a:r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 519 €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27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Pintoras/es y barnizadoras/es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15.517 €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solidFill>
                            <a:schemeClr val="tx1"/>
                          </a:solidFill>
                          <a:latin typeface="+mn-lt"/>
                        </a:rPr>
                        <a:t>16.425 €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    - 909 €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28911"/>
                  </a:ext>
                </a:extLst>
              </a:tr>
            </a:tbl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71C5EE45-D21E-4C71-8957-E30D7149D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50" y="5191480"/>
            <a:ext cx="6836699" cy="646972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  <a:cs typeface="+mn-cs"/>
              </a:rPr>
              <a:t>El </a:t>
            </a:r>
            <a:r>
              <a:rPr lang="es-ES" sz="1800" b="1" dirty="0">
                <a:latin typeface="+mj-lt"/>
                <a:cs typeface="+mn-cs"/>
              </a:rPr>
              <a:t>28 % </a:t>
            </a:r>
            <a:r>
              <a:rPr lang="es-ES" sz="1800" dirty="0">
                <a:latin typeface="+mj-lt"/>
                <a:cs typeface="+mn-cs"/>
              </a:rPr>
              <a:t>de las empresas alcanzaron un margen de contribución positivo ya durante la fase de formación</a:t>
            </a:r>
          </a:p>
        </p:txBody>
      </p:sp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</p:cNvCxnSpPr>
          <p:nvPr/>
        </p:nvCxnSpPr>
        <p:spPr>
          <a:xfrm flipH="1">
            <a:off x="6156872" y="1195049"/>
            <a:ext cx="1" cy="4077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6960" y="1568074"/>
            <a:ext cx="504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 b="1"/>
              <a:t>Después y durante la formación (a largo plazo)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636960" y="2001241"/>
            <a:ext cx="5040000" cy="391628"/>
          </a:xfrm>
          <a:prstGeom prst="rect">
            <a:avLst/>
          </a:prstGeom>
          <a:solidFill>
            <a:srgbClr val="FBF3E8"/>
          </a:solidFill>
          <a:ln>
            <a:solidFill>
              <a:schemeClr val="accent1"/>
            </a:solidFill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Aspectos positivos no mensurables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636960" y="2652644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Formación personalizada y ajustada a la empresa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Se imparten las competencias específicas de la empresa 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636960" y="3440456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Selección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Prevención de errores a la hora de ocupar una vacante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636960" y="422826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Prevención de la escasez de trabajadores cualificados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16960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 dirty="0"/>
              <a:t>Aspectos positivos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2388F7-8896-43BA-9094-FFF2D7C8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3. c) ¿En qué consisten los aspectos positivos?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5813624-45C2-4EDB-892B-9B8D27C56D7C}"/>
              </a:ext>
            </a:extLst>
          </p:cNvPr>
          <p:cNvSpPr txBox="1">
            <a:spLocks/>
          </p:cNvSpPr>
          <p:nvPr/>
        </p:nvSpPr>
        <p:spPr>
          <a:xfrm>
            <a:off x="3636960" y="4750367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Mayor vinculación de los empleados con la empresa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82C7A98-2185-4AA1-9179-379C0896795B}"/>
              </a:ext>
            </a:extLst>
          </p:cNvPr>
          <p:cNvSpPr txBox="1">
            <a:spLocks/>
          </p:cNvSpPr>
          <p:nvPr/>
        </p:nvSpPr>
        <p:spPr>
          <a:xfrm>
            <a:off x="3636960" y="5272465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Cuidado de la imagen corporativa (RSC)</a:t>
            </a:r>
          </a:p>
        </p:txBody>
      </p:sp>
    </p:spTree>
    <p:extLst>
      <p:ext uri="{BB962C8B-B14F-4D97-AF65-F5344CB8AC3E}">
        <p14:creationId xmlns:p14="http://schemas.microsoft.com/office/powerpoint/2010/main" val="2893951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23" grpId="0" uiExpand="1" build="p" animBg="1"/>
      <p:bldP spid="24" grpId="0" uiExpand="1" build="p" animBg="1"/>
      <p:bldP spid="25" grpId="0" uiExpand="1" build="p" animBg="1"/>
      <p:bldP spid="29" grpId="0" uiExpand="1" build="p" animBg="1"/>
      <p:bldP spid="16" grpId="0" uiExpand="1" build="p" animBg="1"/>
      <p:bldP spid="17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s-ES" dirty="0"/>
              <a:t>4. ¿Es la contratación de personal nuevo más barata </a:t>
            </a:r>
            <a:br>
              <a:rPr lang="es-ES" dirty="0"/>
            </a:br>
            <a:r>
              <a:rPr lang="es-ES" dirty="0"/>
              <a:t>    que la formación profesional?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1" y="1567612"/>
            <a:ext cx="934642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¿Cuáles son los costes de contratación de nuevos trabajadores cualificados o nuevas trabajadoras cualificadas?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¿Cuánto cuesta la contratación de personal nuevo?</a:t>
            </a:r>
          </a:p>
        </p:txBody>
      </p:sp>
    </p:spTree>
    <p:extLst>
      <p:ext uri="{BB962C8B-B14F-4D97-AF65-F5344CB8AC3E}">
        <p14:creationId xmlns:p14="http://schemas.microsoft.com/office/powerpoint/2010/main" val="3515884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4. a) ¿Cuáles son los costes de una nueva contratación?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dirty="0"/>
              <a:t>Costes de contratación de una persona trabajadora cualificada formado externamente por tipos de costes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51BD58E-BEA2-4035-84FD-FD487064C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301139"/>
              </p:ext>
            </p:extLst>
          </p:nvPr>
        </p:nvGraphicFramePr>
        <p:xfrm>
          <a:off x="576619" y="1238206"/>
          <a:ext cx="11135955" cy="366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C628E06-3B8F-44E0-A89F-9F957AED30BE}"/>
              </a:ext>
            </a:extLst>
          </p:cNvPr>
          <p:cNvSpPr txBox="1"/>
          <p:nvPr/>
        </p:nvSpPr>
        <p:spPr>
          <a:xfrm>
            <a:off x="571129" y="4987509"/>
            <a:ext cx="11135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+mj-lt"/>
              </a:rPr>
              <a:t>*En los </a:t>
            </a:r>
            <a:r>
              <a:rPr lang="es-ES" sz="1400" b="1" dirty="0">
                <a:solidFill>
                  <a:srgbClr val="D6851B"/>
                </a:solidFill>
                <a:latin typeface="+mj-lt"/>
              </a:rPr>
              <a:t>Costes de adaptación al nuevo puesto de trabajo</a:t>
            </a:r>
            <a:r>
              <a:rPr lang="es-ES" sz="1400" dirty="0">
                <a:latin typeface="+mj-lt"/>
              </a:rPr>
              <a:t> se incluyen tanto las diferencias de productividad de los nuevos trabajadores cualificados como los costes en que incurren el resto de los empleados/las empleadas de la empresa en la adaptación de sus nuevos compañeros y nuevas compañeras al nuevo puesto de trabajo. </a:t>
            </a:r>
            <a:r>
              <a:rPr lang="es-ES" sz="1400" b="1" dirty="0">
                <a:solidFill>
                  <a:srgbClr val="D6851B"/>
                </a:solidFill>
                <a:latin typeface="+mj-lt"/>
              </a:rPr>
              <a:t>Por término medio, representan el 83 % de los costes de las contrataciones de personal nuevo</a:t>
            </a:r>
            <a:r>
              <a:rPr lang="es-ES" sz="1400" b="1" dirty="0">
                <a:latin typeface="+mj-lt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0561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Fuente: Informe de datos de BIBB como parte del Informe de educación y formación profesional 2020, pág. 227.</a:t>
            </a:r>
          </a:p>
        </p:txBody>
      </p:sp>
    </p:spTree>
    <p:extLst>
      <p:ext uri="{BB962C8B-B14F-4D97-AF65-F5344CB8AC3E}">
        <p14:creationId xmlns:p14="http://schemas.microsoft.com/office/powerpoint/2010/main" val="7414092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3C55BA9-559D-41DA-944A-753C1C883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276115"/>
              </p:ext>
            </p:extLst>
          </p:nvPr>
        </p:nvGraphicFramePr>
        <p:xfrm>
          <a:off x="-92467" y="1040848"/>
          <a:ext cx="12010490" cy="451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4. a) ¿Cuáles son los costes de una nueva contratación?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dirty="0"/>
              <a:t>Costes de contratación de una persona trabajadora cualificada formado externamente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28478"/>
            <a:ext cx="73031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Fuente: Cálculo del BIBB basado en la encuesta de costes y beneficios de 2017/18.</a:t>
            </a:r>
          </a:p>
          <a:p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69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s-ES"/>
              <a:t>5. Formación dual – un modelo rentable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Resumen de beneficios y aspectos positivos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Ponderación de costes y aspectos positivos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Resumen de los aspectos positivos para la empresa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Aspectos sociales y económicos</a:t>
            </a:r>
          </a:p>
        </p:txBody>
      </p:sp>
    </p:spTree>
    <p:extLst>
      <p:ext uri="{BB962C8B-B14F-4D97-AF65-F5344CB8AC3E}">
        <p14:creationId xmlns:p14="http://schemas.microsoft.com/office/powerpoint/2010/main" val="2907171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3B998C-AC3F-4794-880D-84880F07AE46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5069693" y="2133423"/>
            <a:ext cx="17126" cy="2249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F248277D-73A9-4F77-AD0F-F8FE8862319B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301700" y="2168525"/>
            <a:ext cx="0" cy="3181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67A23176-D976-477E-B418-F7EDCDFAE6DD}"/>
              </a:ext>
            </a:extLst>
          </p:cNvPr>
          <p:cNvCxnSpPr>
            <a:cxnSpLocks/>
            <a:stCxn id="30" idx="2"/>
            <a:endCxn id="35" idx="0"/>
          </p:cNvCxnSpPr>
          <p:nvPr/>
        </p:nvCxnSpPr>
        <p:spPr>
          <a:xfrm>
            <a:off x="10092575" y="2255832"/>
            <a:ext cx="17141" cy="3104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10B77064-9233-4E44-BC31-734ABC2624A7}"/>
              </a:ext>
            </a:extLst>
          </p:cNvPr>
          <p:cNvCxnSpPr>
            <a:cxnSpLocks/>
            <a:stCxn id="4" idx="2"/>
            <a:endCxn id="41" idx="0"/>
          </p:cNvCxnSpPr>
          <p:nvPr/>
        </p:nvCxnSpPr>
        <p:spPr>
          <a:xfrm>
            <a:off x="2278812" y="1757968"/>
            <a:ext cx="0" cy="3132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 a) Resumen de beneficios y aspectos positivos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397118"/>
            <a:ext cx="3240000" cy="360850"/>
          </a:xfrm>
          <a:solidFill>
            <a:srgbClr val="EAC28D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/>
              <a:t>Durante la formación (a corto plazo)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025693" y="828041"/>
            <a:ext cx="4233210" cy="432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Beneficios y aspectos positivos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737934"/>
            <a:ext cx="730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Fondo Social Europeo, Agencia Federal de Empleo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2" y="2613545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48 % tareas sencillas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400" dirty="0">
                <a:solidFill>
                  <a:schemeClr val="tx1"/>
                </a:solidFill>
              </a:rPr>
              <a:t>Costes ahorrados de un trabajador no cualificado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2" y="3404637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ts val="15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400" b="0">
                <a:latin typeface="+mj-lt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 dirty="0"/>
              <a:t>50 % tareas que exigen cualificación </a:t>
            </a:r>
          </a:p>
          <a:p>
            <a:r>
              <a:rPr lang="es-ES" dirty="0"/>
              <a:t>Costes ahorrados de un trabajador cualificado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4025693" y="1393562"/>
            <a:ext cx="7686882" cy="36085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/>
              <a:t>Después y durante la formación (a largo plazo)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4025693" y="2396402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>
                <a:solidFill>
                  <a:schemeClr val="tx1"/>
                </a:solidFill>
              </a:rPr>
              <a:t>Costes de contratación de personal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4025693" y="3072034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Costes del anuncio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4025693" y="3509140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Preselección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257700" y="2395920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>
                <a:solidFill>
                  <a:schemeClr val="tx1"/>
                </a:solidFill>
              </a:rPr>
              <a:t>Costes de adaptación al nuevo puesto de trabajo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257700" y="3722527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ts val="15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400" b="0">
                <a:latin typeface="+mj-lt"/>
                <a:cs typeface="Arial" charset="0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 dirty="0"/>
              <a:t>Costes de la formación continua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8472575" y="1894982"/>
            <a:ext cx="324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b="1"/>
              <a:t>Aspectos positivos no mensurables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8472575" y="2395919"/>
            <a:ext cx="3240000" cy="828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Formación personalizada y ajustada a la empresa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400">
                <a:solidFill>
                  <a:schemeClr val="tx1"/>
                </a:solidFill>
              </a:rPr>
              <a:t>Se imparten las competencias específicas de la empresa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8472575" y="3331658"/>
            <a:ext cx="3240000" cy="72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Selección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400" dirty="0">
                <a:solidFill>
                  <a:schemeClr val="tx1"/>
                </a:solidFill>
              </a:rPr>
              <a:t>Prevención de errores a la hora de ocupar una vacante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8472575" y="4150805"/>
            <a:ext cx="3240000" cy="504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Prevención de la escasez de trabajadores cualificados	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8472575" y="4770237"/>
            <a:ext cx="3240000" cy="504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Mayor compromiso de los empleados con la empresa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8489716" y="5360082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Cuidado de la imagen corporativa (RSC)</a:t>
            </a:r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9BE71021-41F8-4451-A0C8-814C5C48DCF9}"/>
              </a:ext>
            </a:extLst>
          </p:cNvPr>
          <p:cNvSpPr txBox="1">
            <a:spLocks/>
          </p:cNvSpPr>
          <p:nvPr/>
        </p:nvSpPr>
        <p:spPr>
          <a:xfrm>
            <a:off x="658812" y="1895045"/>
            <a:ext cx="3240000" cy="5814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s-ES" sz="1400" b="1"/>
              <a:t>Rendimiento productivo durante el periodo de formación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1E469209-DDE8-4CEF-A4BF-6A2C7418F3BB}"/>
              </a:ext>
            </a:extLst>
          </p:cNvPr>
          <p:cNvSpPr txBox="1">
            <a:spLocks/>
          </p:cNvSpPr>
          <p:nvPr/>
        </p:nvSpPr>
        <p:spPr>
          <a:xfrm>
            <a:off x="658812" y="4223437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2200" baseline="-14000" dirty="0">
                <a:solidFill>
                  <a:prstClr val="black"/>
                </a:solidFill>
              </a:rPr>
              <a:t>~</a:t>
            </a:r>
            <a:r>
              <a:rPr lang="es-ES" dirty="0"/>
              <a:t> </a:t>
            </a:r>
            <a:r>
              <a:rPr lang="es-ES" sz="1400" dirty="0">
                <a:solidFill>
                  <a:schemeClr val="tx1"/>
                </a:solidFill>
              </a:rPr>
              <a:t>1 % de contribuciones productivas </a:t>
            </a:r>
            <a:br>
              <a:rPr lang="es-ES" sz="1400" dirty="0">
                <a:solidFill>
                  <a:schemeClr val="tx1"/>
                </a:solidFill>
              </a:rPr>
            </a:br>
            <a:r>
              <a:rPr lang="es-ES" sz="1400" dirty="0">
                <a:solidFill>
                  <a:schemeClr val="tx1"/>
                </a:solidFill>
              </a:rPr>
              <a:t>en el taller de formación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3626285C-C54A-46DD-B966-7B91CBF910CB}"/>
              </a:ext>
            </a:extLst>
          </p:cNvPr>
          <p:cNvSpPr txBox="1">
            <a:spLocks/>
          </p:cNvSpPr>
          <p:nvPr/>
        </p:nvSpPr>
        <p:spPr>
          <a:xfrm>
            <a:off x="658812" y="4890642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 </a:t>
            </a:r>
            <a:r>
              <a:rPr lang="es-ES" sz="2200" baseline="-14000">
                <a:solidFill>
                  <a:schemeClr val="tx1"/>
                </a:solidFill>
              </a:rPr>
              <a:t>~</a:t>
            </a:r>
            <a:r>
              <a:rPr lang="es-ES" sz="1400">
                <a:solidFill>
                  <a:schemeClr val="tx1"/>
                </a:solidFill>
              </a:rPr>
              <a:t>1 % subvenciones </a:t>
            </a:r>
            <a:br>
              <a:rPr lang="es-ES" sz="1400">
                <a:solidFill>
                  <a:schemeClr val="tx1"/>
                </a:solidFill>
              </a:rPr>
            </a:br>
            <a:r>
              <a:rPr lang="es-ES" sz="1400">
                <a:solidFill>
                  <a:schemeClr val="tx1"/>
                </a:solidFill>
              </a:rPr>
              <a:t>(estatales, FSE/BA* u otras)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6168779-71F0-4157-82DF-0764F6270688}"/>
              </a:ext>
            </a:extLst>
          </p:cNvPr>
          <p:cNvSpPr txBox="1">
            <a:spLocks/>
          </p:cNvSpPr>
          <p:nvPr/>
        </p:nvSpPr>
        <p:spPr>
          <a:xfrm>
            <a:off x="4025700" y="1894982"/>
            <a:ext cx="432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b="1"/>
              <a:t>Ahorro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6FBBAC23-8C13-4517-A731-9F4F86D74BA2}"/>
              </a:ext>
            </a:extLst>
          </p:cNvPr>
          <p:cNvSpPr txBox="1">
            <a:spLocks/>
          </p:cNvSpPr>
          <p:nvPr/>
        </p:nvSpPr>
        <p:spPr>
          <a:xfrm>
            <a:off x="4025693" y="395548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Entrevistas de contratación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77261BC0-E45A-4F0A-88B5-0C3331D18FF5}"/>
              </a:ext>
            </a:extLst>
          </p:cNvPr>
          <p:cNvSpPr txBox="1">
            <a:spLocks/>
          </p:cNvSpPr>
          <p:nvPr/>
        </p:nvSpPr>
        <p:spPr>
          <a:xfrm>
            <a:off x="4025693" y="4383350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Selección final</a:t>
            </a:r>
          </a:p>
        </p:txBody>
      </p:sp>
      <p:sp>
        <p:nvSpPr>
          <p:cNvPr id="45" name="Textplatzhalter 3">
            <a:extLst>
              <a:ext uri="{FF2B5EF4-FFF2-40B4-BE49-F238E27FC236}">
                <a16:creationId xmlns:a16="http://schemas.microsoft.com/office/drawing/2014/main" id="{0AC2563B-08A1-4C33-AE9C-DA69D7F78E38}"/>
              </a:ext>
            </a:extLst>
          </p:cNvPr>
          <p:cNvSpPr txBox="1">
            <a:spLocks/>
          </p:cNvSpPr>
          <p:nvPr/>
        </p:nvSpPr>
        <p:spPr>
          <a:xfrm>
            <a:off x="6257709" y="4337559"/>
            <a:ext cx="2087991" cy="9148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s-ES" sz="1400" dirty="0">
                <a:solidFill>
                  <a:schemeClr val="tx1"/>
                </a:solidFill>
                <a:cs typeface="Arial" charset="0"/>
              </a:rPr>
              <a:t>Inversión de tiempo por personal existente para insturir a las nuevas personas trabajadoras</a:t>
            </a:r>
            <a:endParaRPr lang="es-ES" sz="1400" dirty="0">
              <a:solidFill>
                <a:schemeClr val="tx1"/>
              </a:solidFill>
              <a:highlight>
                <a:srgbClr val="FFFF00"/>
              </a:highlight>
              <a:cs typeface="Arial" charset="0"/>
            </a:endParaRP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5E2D229B-0AB3-49B2-BF94-31F898337148}"/>
              </a:ext>
            </a:extLst>
          </p:cNvPr>
          <p:cNvSpPr txBox="1">
            <a:spLocks/>
          </p:cNvSpPr>
          <p:nvPr/>
        </p:nvSpPr>
        <p:spPr>
          <a:xfrm>
            <a:off x="6257700" y="5350368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s-ES" sz="1400" dirty="0">
                <a:solidFill>
                  <a:schemeClr val="tx1"/>
                </a:solidFill>
                <a:cs typeface="Arial" charset="0"/>
              </a:rPr>
              <a:t>Gastos de publicidad</a:t>
            </a: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DF185E9C-9B1D-4576-A9F5-E450FDE3C886}"/>
              </a:ext>
            </a:extLst>
          </p:cNvPr>
          <p:cNvSpPr txBox="1">
            <a:spLocks/>
          </p:cNvSpPr>
          <p:nvPr/>
        </p:nvSpPr>
        <p:spPr>
          <a:xfrm>
            <a:off x="6257700" y="3099741"/>
            <a:ext cx="2088000" cy="5292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  <a:cs typeface="Arial" charset="0"/>
              </a:rPr>
              <a:t>Diferencias de productividad</a:t>
            </a:r>
          </a:p>
        </p:txBody>
      </p:sp>
      <p:cxnSp>
        <p:nvCxnSpPr>
          <p:cNvPr id="61" name="Verbinder: gewinkelt 60">
            <a:extLst>
              <a:ext uri="{FF2B5EF4-FFF2-40B4-BE49-F238E27FC236}">
                <a16:creationId xmlns:a16="http://schemas.microsoft.com/office/drawing/2014/main" id="{A066DC58-1F4A-48D6-A1A7-4DC959FDFF42}"/>
              </a:ext>
            </a:extLst>
          </p:cNvPr>
          <p:cNvCxnSpPr>
            <a:stCxn id="11" idx="2"/>
            <a:endCxn id="4" idx="0"/>
          </p:cNvCxnSpPr>
          <p:nvPr/>
        </p:nvCxnSpPr>
        <p:spPr>
          <a:xfrm rot="5400000">
            <a:off x="4142017" y="-603164"/>
            <a:ext cx="137077" cy="386348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3C224D95-88C4-4DE4-B2AD-EC3BCEEBEF2E}"/>
              </a:ext>
            </a:extLst>
          </p:cNvPr>
          <p:cNvCxnSpPr>
            <a:stCxn id="11" idx="2"/>
            <a:endCxn id="22" idx="0"/>
          </p:cNvCxnSpPr>
          <p:nvPr/>
        </p:nvCxnSpPr>
        <p:spPr>
          <a:xfrm rot="16200000" flipH="1">
            <a:off x="6938956" y="463383"/>
            <a:ext cx="133521" cy="17268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66887D7E-B2CD-4094-AF42-87905297AD76}"/>
              </a:ext>
            </a:extLst>
          </p:cNvPr>
          <p:cNvCxnSpPr>
            <a:stCxn id="22" idx="2"/>
            <a:endCxn id="42" idx="0"/>
          </p:cNvCxnSpPr>
          <p:nvPr/>
        </p:nvCxnSpPr>
        <p:spPr>
          <a:xfrm rot="5400000">
            <a:off x="6957132" y="982980"/>
            <a:ext cx="140570" cy="16834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Verbinder: gewinkelt 66">
            <a:extLst>
              <a:ext uri="{FF2B5EF4-FFF2-40B4-BE49-F238E27FC236}">
                <a16:creationId xmlns:a16="http://schemas.microsoft.com/office/drawing/2014/main" id="{94F9487C-C6B4-4C5C-850A-363F765EEA3C}"/>
              </a:ext>
            </a:extLst>
          </p:cNvPr>
          <p:cNvCxnSpPr>
            <a:stCxn id="22" idx="2"/>
            <a:endCxn id="30" idx="0"/>
          </p:cNvCxnSpPr>
          <p:nvPr/>
        </p:nvCxnSpPr>
        <p:spPr>
          <a:xfrm rot="16200000" flipH="1">
            <a:off x="8910569" y="712976"/>
            <a:ext cx="140570" cy="22234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es-ES" sz="3600" noProof="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8861706" cy="3154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La financiación en el sistema dual alemán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Resumen de los tipos de costes y beneficios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¿Cuánto cuesta la formación profesional?</a:t>
            </a:r>
            <a:br>
              <a:rPr lang="es-ES" sz="2000" dirty="0">
                <a:latin typeface="+mj-lt"/>
              </a:rPr>
            </a:br>
            <a:r>
              <a:rPr lang="es-ES" sz="2000" dirty="0">
                <a:latin typeface="+mj-lt"/>
              </a:rPr>
              <a:t>      ¿Qué aspectos positivos tiene?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¿Es la contratación de personal nuevo más barata que la formación profesional?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Formación dual – un modelo rentable</a:t>
            </a:r>
            <a:br>
              <a:rPr lang="es-ES" sz="2000" dirty="0">
                <a:latin typeface="+mj-lt"/>
              </a:rPr>
            </a:br>
            <a:br>
              <a:rPr lang="es-ES" dirty="0">
                <a:latin typeface="+mj-lt"/>
              </a:rPr>
            </a:br>
            <a:r>
              <a:rPr lang="es-ES" dirty="0">
                <a:latin typeface="+mj-lt"/>
              </a:rPr>
              <a:t>Anexo: Normativa especial en el sector de la construcción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 b) Ponderación de costes y aspectos positivos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2D9EBFA-8453-44AB-81E1-BE5E58C3BBCA}"/>
              </a:ext>
            </a:extLst>
          </p:cNvPr>
          <p:cNvSpPr txBox="1">
            <a:spLocks/>
          </p:cNvSpPr>
          <p:nvPr/>
        </p:nvSpPr>
        <p:spPr>
          <a:xfrm>
            <a:off x="6380954" y="2148809"/>
            <a:ext cx="2088000" cy="1299568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b="1" dirty="0">
                <a:solidFill>
                  <a:schemeClr val="tx1"/>
                </a:solidFill>
              </a:rPr>
              <a:t>Ahorro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dirty="0">
                <a:solidFill>
                  <a:schemeClr val="tx1"/>
                </a:solidFill>
              </a:rPr>
              <a:t>Costes de contratación de personal y costes de adaptación al nuevo </a:t>
            </a:r>
            <a:br>
              <a:rPr lang="es-ES" sz="1400" dirty="0">
                <a:solidFill>
                  <a:schemeClr val="tx1"/>
                </a:solidFill>
              </a:rPr>
            </a:br>
            <a:r>
              <a:rPr lang="es-ES" sz="1400" dirty="0">
                <a:solidFill>
                  <a:schemeClr val="tx1"/>
                </a:solidFill>
              </a:rPr>
              <a:t>puesto de trabajo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9BB8479-85DB-4D74-8F8C-DBB41F0064F1}"/>
              </a:ext>
            </a:extLst>
          </p:cNvPr>
          <p:cNvSpPr txBox="1">
            <a:spLocks/>
          </p:cNvSpPr>
          <p:nvPr/>
        </p:nvSpPr>
        <p:spPr>
          <a:xfrm>
            <a:off x="8596329" y="1667458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Formación personalizada </a:t>
            </a:r>
            <a:br>
              <a:rPr lang="es-ES" sz="1400">
                <a:solidFill>
                  <a:schemeClr val="tx1"/>
                </a:solidFill>
              </a:rPr>
            </a:br>
            <a:r>
              <a:rPr lang="es-ES" sz="1400">
                <a:solidFill>
                  <a:schemeClr val="tx1"/>
                </a:solidFill>
              </a:rPr>
              <a:t>y ajustada a la empresa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EA501815-108E-4F3D-B2FA-CEBC74F3B5BC}"/>
              </a:ext>
            </a:extLst>
          </p:cNvPr>
          <p:cNvSpPr txBox="1">
            <a:spLocks/>
          </p:cNvSpPr>
          <p:nvPr/>
        </p:nvSpPr>
        <p:spPr>
          <a:xfrm>
            <a:off x="8596329" y="2289220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schemeClr val="tx1"/>
                </a:solidFill>
              </a:rPr>
              <a:t>Posibilidad de selección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875F8134-7360-4344-93B2-E318CBB43998}"/>
              </a:ext>
            </a:extLst>
          </p:cNvPr>
          <p:cNvSpPr txBox="1">
            <a:spLocks/>
          </p:cNvSpPr>
          <p:nvPr/>
        </p:nvSpPr>
        <p:spPr>
          <a:xfrm>
            <a:off x="8596329" y="2910982"/>
            <a:ext cx="2088000" cy="576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dirty="0">
                <a:solidFill>
                  <a:schemeClr val="tx1"/>
                </a:solidFill>
              </a:rPr>
              <a:t>Prevención de la escasez de personal cualificado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24C113F5-2978-4BAF-AAEE-F35DE6D5C495}"/>
              </a:ext>
            </a:extLst>
          </p:cNvPr>
          <p:cNvSpPr txBox="1">
            <a:spLocks/>
          </p:cNvSpPr>
          <p:nvPr/>
        </p:nvSpPr>
        <p:spPr>
          <a:xfrm>
            <a:off x="8596329" y="3578912"/>
            <a:ext cx="2088000" cy="7917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dirty="0">
                <a:solidFill>
                  <a:schemeClr val="tx1"/>
                </a:solidFill>
              </a:rPr>
              <a:t>Mayor vinculación de los empleados y las empleadas con la empresa  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A02F0CF-65AC-442A-9115-27F584633555}"/>
              </a:ext>
            </a:extLst>
          </p:cNvPr>
          <p:cNvSpPr txBox="1">
            <a:spLocks/>
          </p:cNvSpPr>
          <p:nvPr/>
        </p:nvSpPr>
        <p:spPr>
          <a:xfrm>
            <a:off x="8596329" y="1238056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schemeClr val="tx1"/>
                </a:solidFill>
              </a:rPr>
              <a:t>Mejora de la imagen (CSR)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07FD7E62-6BCE-401F-A7F7-F69339868EB5}"/>
              </a:ext>
            </a:extLst>
          </p:cNvPr>
          <p:cNvSpPr txBox="1">
            <a:spLocks/>
          </p:cNvSpPr>
          <p:nvPr/>
        </p:nvSpPr>
        <p:spPr>
          <a:xfrm>
            <a:off x="6380954" y="3501968"/>
            <a:ext cx="2088000" cy="868681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b="1" dirty="0">
                <a:solidFill>
                  <a:schemeClr val="tx1"/>
                </a:solidFill>
              </a:rPr>
              <a:t>Beneficios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 dirty="0">
                <a:solidFill>
                  <a:schemeClr val="tx1"/>
                </a:solidFill>
              </a:rPr>
              <a:t>Tareas sencillas y tareas que exigen cualificación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D3249CB2-9E34-454D-80E1-6C0F7FA2BA40}"/>
              </a:ext>
            </a:extLst>
          </p:cNvPr>
          <p:cNvSpPr txBox="1">
            <a:spLocks/>
          </p:cNvSpPr>
          <p:nvPr/>
        </p:nvSpPr>
        <p:spPr>
          <a:xfrm>
            <a:off x="1627098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prstClr val="black"/>
                </a:solidFill>
              </a:rPr>
              <a:t>Costes de instalaciones y material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2200" baseline="-14000">
                <a:solidFill>
                  <a:prstClr val="black"/>
                </a:solidFill>
              </a:rPr>
              <a:t>~ </a:t>
            </a:r>
            <a:r>
              <a:rPr lang="es-ES" sz="1400">
                <a:solidFill>
                  <a:schemeClr val="tx1"/>
                </a:solidFill>
              </a:rPr>
              <a:t>4 %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46E27A29-7AE8-441E-B8D4-567BF262CB00}"/>
              </a:ext>
            </a:extLst>
          </p:cNvPr>
          <p:cNvSpPr txBox="1">
            <a:spLocks/>
          </p:cNvSpPr>
          <p:nvPr/>
        </p:nvSpPr>
        <p:spPr>
          <a:xfrm>
            <a:off x="3846436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>
                <a:solidFill>
                  <a:prstClr val="black"/>
                </a:solidFill>
              </a:rPr>
              <a:t>Otros costes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2200" baseline="-14000">
                <a:solidFill>
                  <a:prstClr val="black"/>
                </a:solidFill>
              </a:rPr>
              <a:t>~ </a:t>
            </a:r>
            <a:r>
              <a:rPr lang="es-ES" sz="1400">
                <a:solidFill>
                  <a:schemeClr val="tx1"/>
                </a:solidFill>
              </a:rPr>
              <a:t>11 %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8786A134-3C7B-4845-A197-348427A9CC89}"/>
              </a:ext>
            </a:extLst>
          </p:cNvPr>
          <p:cNvSpPr txBox="1">
            <a:spLocks/>
          </p:cNvSpPr>
          <p:nvPr/>
        </p:nvSpPr>
        <p:spPr>
          <a:xfrm>
            <a:off x="1627098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prstClr val="black"/>
                </a:solidFill>
              </a:rPr>
              <a:t>Costes de personal de formación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2200" baseline="-14000" dirty="0">
                <a:solidFill>
                  <a:prstClr val="black"/>
                </a:solidFill>
              </a:rPr>
              <a:t>~ </a:t>
            </a:r>
            <a:r>
              <a:rPr lang="es-ES" sz="1400" dirty="0">
                <a:solidFill>
                  <a:schemeClr val="tx1"/>
                </a:solidFill>
              </a:rPr>
              <a:t>24 %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09BEE0C5-E17F-4905-8C8C-A07D9ED111E7}"/>
              </a:ext>
            </a:extLst>
          </p:cNvPr>
          <p:cNvSpPr txBox="1">
            <a:spLocks/>
          </p:cNvSpPr>
          <p:nvPr/>
        </p:nvSpPr>
        <p:spPr>
          <a:xfrm>
            <a:off x="3838497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1400" dirty="0">
                <a:solidFill>
                  <a:prstClr val="black"/>
                </a:solidFill>
              </a:rPr>
              <a:t>Costes de personal de los y las aprendices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s-ES" sz="2200" baseline="-14000" dirty="0">
                <a:solidFill>
                  <a:prstClr val="black"/>
                </a:solidFill>
              </a:rPr>
              <a:t>~ </a:t>
            </a:r>
            <a:r>
              <a:rPr lang="es-ES" sz="1400" dirty="0">
                <a:solidFill>
                  <a:schemeClr val="tx1"/>
                </a:solidFill>
              </a:rPr>
              <a:t>61 %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12C702D3-9082-480D-9C93-5CBB64B6F96B}"/>
              </a:ext>
            </a:extLst>
          </p:cNvPr>
          <p:cNvSpPr txBox="1">
            <a:spLocks/>
          </p:cNvSpPr>
          <p:nvPr/>
        </p:nvSpPr>
        <p:spPr>
          <a:xfrm>
            <a:off x="6380954" y="1227846"/>
            <a:ext cx="2088000" cy="864094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400">
                <a:solidFill>
                  <a:schemeClr val="tx1"/>
                </a:solidFill>
              </a:rPr>
              <a:t>Subvenciones para desfavorecidos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B8CB46F-C7D3-4F56-B1E6-E1E722B29A0B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Fondo Social Europeo, Agencia Federal de Empleo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94BDAFA4-B5A6-4763-8130-A7D7F783B9FB}"/>
              </a:ext>
            </a:extLst>
          </p:cNvPr>
          <p:cNvSpPr/>
          <p:nvPr/>
        </p:nvSpPr>
        <p:spPr>
          <a:xfrm>
            <a:off x="1627098" y="4477831"/>
            <a:ext cx="9059951" cy="487844"/>
          </a:xfrm>
          <a:prstGeom prst="rect">
            <a:avLst/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A9646480-3461-4319-8F2D-7B470F749EC9}"/>
              </a:ext>
            </a:extLst>
          </p:cNvPr>
          <p:cNvSpPr txBox="1">
            <a:spLocks/>
          </p:cNvSpPr>
          <p:nvPr/>
        </p:nvSpPr>
        <p:spPr>
          <a:xfrm>
            <a:off x="1614436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Costes</a:t>
            </a:r>
          </a:p>
        </p:txBody>
      </p:sp>
      <p:sp>
        <p:nvSpPr>
          <p:cNvPr id="48" name="Textplatzhalter 3">
            <a:extLst>
              <a:ext uri="{FF2B5EF4-FFF2-40B4-BE49-F238E27FC236}">
                <a16:creationId xmlns:a16="http://schemas.microsoft.com/office/drawing/2014/main" id="{A9D37454-0C55-4318-9A91-ADE60C40CB2B}"/>
              </a:ext>
            </a:extLst>
          </p:cNvPr>
          <p:cNvSpPr txBox="1">
            <a:spLocks/>
          </p:cNvSpPr>
          <p:nvPr/>
        </p:nvSpPr>
        <p:spPr>
          <a:xfrm>
            <a:off x="6380954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Aspectos positivos</a:t>
            </a:r>
          </a:p>
        </p:txBody>
      </p:sp>
    </p:spTree>
    <p:extLst>
      <p:ext uri="{BB962C8B-B14F-4D97-AF65-F5344CB8AC3E}">
        <p14:creationId xmlns:p14="http://schemas.microsoft.com/office/powerpoint/2010/main" val="25252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 b) Ponderación de costes y aspectos positivos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259FBC3-AC55-4C90-9D62-B673A8258EC1}"/>
              </a:ext>
            </a:extLst>
          </p:cNvPr>
          <p:cNvGrpSpPr/>
          <p:nvPr/>
        </p:nvGrpSpPr>
        <p:grpSpPr>
          <a:xfrm>
            <a:off x="1614436" y="1233281"/>
            <a:ext cx="9086518" cy="3732394"/>
            <a:chOff x="1614436" y="1234084"/>
            <a:chExt cx="9086518" cy="3732394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BB818B9-DFD1-4D3E-A0DE-41969C3C7EA6}"/>
                </a:ext>
              </a:extLst>
            </p:cNvPr>
            <p:cNvSpPr/>
            <p:nvPr/>
          </p:nvSpPr>
          <p:spPr>
            <a:xfrm>
              <a:off x="1627098" y="4478634"/>
              <a:ext cx="9059951" cy="487844"/>
            </a:xfrm>
            <a:prstGeom prst="rect">
              <a:avLst/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1" name="Textplatzhalter 3">
              <a:extLst>
                <a:ext uri="{FF2B5EF4-FFF2-40B4-BE49-F238E27FC236}">
                  <a16:creationId xmlns:a16="http://schemas.microsoft.com/office/drawing/2014/main" id="{F2D45D2A-CE04-42D0-9076-1FC4CFAA23EC}"/>
                </a:ext>
              </a:extLst>
            </p:cNvPr>
            <p:cNvSpPr txBox="1">
              <a:spLocks/>
            </p:cNvSpPr>
            <p:nvPr/>
          </p:nvSpPr>
          <p:spPr>
            <a:xfrm>
              <a:off x="1614436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800" b="1"/>
                <a:t>Costes</a:t>
              </a:r>
            </a:p>
          </p:txBody>
        </p:sp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DAF6195-6FCB-4786-A296-97DD5FD9F23E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800" b="1"/>
                <a:t>Aspectos positivos</a:t>
              </a:r>
            </a:p>
          </p:txBody>
        </p:sp>
        <p:sp>
          <p:nvSpPr>
            <p:cNvPr id="21" name="Textplatzhalter 3">
              <a:extLst>
                <a:ext uri="{FF2B5EF4-FFF2-40B4-BE49-F238E27FC236}">
                  <a16:creationId xmlns:a16="http://schemas.microsoft.com/office/drawing/2014/main" id="{9F69F09A-4F4B-480F-B9F2-9F51C876A799}"/>
                </a:ext>
              </a:extLst>
            </p:cNvPr>
            <p:cNvSpPr txBox="1">
              <a:spLocks/>
            </p:cNvSpPr>
            <p:nvPr/>
          </p:nvSpPr>
          <p:spPr>
            <a:xfrm>
              <a:off x="6383109" y="2150690"/>
              <a:ext cx="2088000" cy="1299568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b="1" dirty="0">
                  <a:solidFill>
                    <a:schemeClr val="tx1"/>
                  </a:solidFill>
                </a:rPr>
                <a:t>Ahorro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Costes de contratación de personal y costes de adaptación al nuevo </a:t>
              </a:r>
              <a:br>
                <a:rPr lang="es-ES" sz="1400" dirty="0">
                  <a:solidFill>
                    <a:schemeClr val="tx1"/>
                  </a:solidFill>
                </a:rPr>
              </a:br>
              <a:r>
                <a:rPr lang="es-ES" sz="1400" dirty="0">
                  <a:solidFill>
                    <a:schemeClr val="tx1"/>
                  </a:solidFill>
                </a:rPr>
                <a:t>puesto de trabajo</a:t>
              </a:r>
            </a:p>
          </p:txBody>
        </p:sp>
        <p:sp>
          <p:nvSpPr>
            <p:cNvPr id="22" name="Textplatzhalter 3">
              <a:extLst>
                <a:ext uri="{FF2B5EF4-FFF2-40B4-BE49-F238E27FC236}">
                  <a16:creationId xmlns:a16="http://schemas.microsoft.com/office/drawing/2014/main" id="{F449417D-2172-49CB-9F2C-E11AA8A5177C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660359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Formación personalizada </a:t>
              </a:r>
              <a:br>
                <a:rPr lang="es-ES" sz="1400" dirty="0">
                  <a:solidFill>
                    <a:schemeClr val="tx1"/>
                  </a:solidFill>
                </a:rPr>
              </a:br>
              <a:r>
                <a:rPr lang="es-ES" sz="1400" dirty="0">
                  <a:solidFill>
                    <a:schemeClr val="tx1"/>
                  </a:solidFill>
                </a:rPr>
                <a:t>y ajustada a la empresa</a:t>
              </a:r>
            </a:p>
          </p:txBody>
        </p:sp>
        <p:sp>
          <p:nvSpPr>
            <p:cNvPr id="24" name="Textplatzhalter 3">
              <a:extLst>
                <a:ext uri="{FF2B5EF4-FFF2-40B4-BE49-F238E27FC236}">
                  <a16:creationId xmlns:a16="http://schemas.microsoft.com/office/drawing/2014/main" id="{FD60756C-4AB0-4B7D-9451-0083FE4F7244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2278994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>
                  <a:solidFill>
                    <a:schemeClr val="tx1"/>
                  </a:solidFill>
                </a:rPr>
                <a:t>Posibilidad de selección</a:t>
              </a:r>
            </a:p>
          </p:txBody>
        </p:sp>
        <p:sp>
          <p:nvSpPr>
            <p:cNvPr id="25" name="Textplatzhalter 3">
              <a:extLst>
                <a:ext uri="{FF2B5EF4-FFF2-40B4-BE49-F238E27FC236}">
                  <a16:creationId xmlns:a16="http://schemas.microsoft.com/office/drawing/2014/main" id="{57BB0C78-2948-46C7-BEAD-E4667AD17920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2897629"/>
              <a:ext cx="2088000" cy="57629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Prevención de la escasez de personal cualificado</a:t>
              </a:r>
            </a:p>
          </p:txBody>
        </p:sp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9885CB62-5AC3-4C34-AE16-BD5DC9EC7C0F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3562430"/>
              <a:ext cx="2088000" cy="79173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Mayor vinculación de los empleados y las empleadas con la empresa  </a:t>
              </a:r>
            </a:p>
          </p:txBody>
        </p:sp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0708D8A7-982D-4729-B22C-C4A6A91EA1E8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234084"/>
              <a:ext cx="2088000" cy="33776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Mejora de la imagen (CSR)</a:t>
              </a:r>
            </a:p>
          </p:txBody>
        </p:sp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E821AF9F-2E59-4A42-9001-FA800B5BA4AF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3502771"/>
              <a:ext cx="2088000" cy="868681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b="1">
                  <a:solidFill>
                    <a:schemeClr val="tx1"/>
                  </a:solidFill>
                </a:rPr>
                <a:t>Beneficios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>
                  <a:solidFill>
                    <a:schemeClr val="tx1"/>
                  </a:solidFill>
                </a:rPr>
                <a:t>Tareas sencillas y tareas que exigen cualificación</a:t>
              </a:r>
            </a:p>
          </p:txBody>
        </p:sp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41144F77-094F-483E-973A-5BB023E7AD2A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>
                  <a:solidFill>
                    <a:prstClr val="black"/>
                  </a:solidFill>
                </a:rPr>
                <a:t>Costes de instalaciones y material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2200" baseline="-14000">
                  <a:solidFill>
                    <a:prstClr val="black"/>
                  </a:solidFill>
                </a:rPr>
                <a:t>~ </a:t>
              </a:r>
              <a:r>
                <a:rPr lang="es-ES" sz="1400">
                  <a:solidFill>
                    <a:schemeClr val="tx1"/>
                  </a:solidFill>
                </a:rPr>
                <a:t>4 %</a:t>
              </a:r>
            </a:p>
          </p:txBody>
        </p:sp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976587A5-CDE7-49CB-B2EB-580B3A658211}"/>
                </a:ext>
              </a:extLst>
            </p:cNvPr>
            <p:cNvSpPr txBox="1">
              <a:spLocks/>
            </p:cNvSpPr>
            <p:nvPr/>
          </p:nvSpPr>
          <p:spPr>
            <a:xfrm>
              <a:off x="3846436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>
                  <a:solidFill>
                    <a:prstClr val="black"/>
                  </a:solidFill>
                </a:rPr>
                <a:t>Otros costes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2200" baseline="-14000">
                  <a:solidFill>
                    <a:prstClr val="black"/>
                  </a:solidFill>
                </a:rPr>
                <a:t>~ </a:t>
              </a:r>
              <a:r>
                <a:rPr lang="es-ES" sz="1400">
                  <a:solidFill>
                    <a:schemeClr val="tx1"/>
                  </a:solidFill>
                </a:rPr>
                <a:t>11 %</a:t>
              </a:r>
            </a:p>
          </p:txBody>
        </p:sp>
        <p:sp>
          <p:nvSpPr>
            <p:cNvPr id="36" name="Textplatzhalter 3">
              <a:extLst>
                <a:ext uri="{FF2B5EF4-FFF2-40B4-BE49-F238E27FC236}">
                  <a16:creationId xmlns:a16="http://schemas.microsoft.com/office/drawing/2014/main" id="{99285F76-4899-4BFB-B4A1-3411C40F5995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 dirty="0">
                  <a:solidFill>
                    <a:prstClr val="black"/>
                  </a:solidFill>
                </a:rPr>
                <a:t>Costes de personal de formación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2200" baseline="-14000" dirty="0">
                  <a:solidFill>
                    <a:prstClr val="black"/>
                  </a:solidFill>
                </a:rPr>
                <a:t>~ </a:t>
              </a:r>
              <a:r>
                <a:rPr lang="es-ES" sz="1400" dirty="0">
                  <a:solidFill>
                    <a:schemeClr val="tx1"/>
                  </a:solidFill>
                </a:rPr>
                <a:t>24 %</a:t>
              </a:r>
            </a:p>
          </p:txBody>
        </p:sp>
        <p:sp>
          <p:nvSpPr>
            <p:cNvPr id="37" name="Textplatzhalter 3">
              <a:extLst>
                <a:ext uri="{FF2B5EF4-FFF2-40B4-BE49-F238E27FC236}">
                  <a16:creationId xmlns:a16="http://schemas.microsoft.com/office/drawing/2014/main" id="{E9BB5E6F-AE65-42D3-8DC6-BF594FA34642}"/>
                </a:ext>
              </a:extLst>
            </p:cNvPr>
            <p:cNvSpPr txBox="1">
              <a:spLocks/>
            </p:cNvSpPr>
            <p:nvPr/>
          </p:nvSpPr>
          <p:spPr>
            <a:xfrm>
              <a:off x="3838497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1400" dirty="0">
                  <a:solidFill>
                    <a:prstClr val="black"/>
                  </a:solidFill>
                </a:rPr>
                <a:t>Costes de personal de los y las aprendices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s-ES" sz="2200" baseline="-14000" dirty="0">
                  <a:solidFill>
                    <a:prstClr val="black"/>
                  </a:solidFill>
                </a:rPr>
                <a:t>~ </a:t>
              </a:r>
              <a:r>
                <a:rPr lang="es-ES" sz="1400" dirty="0">
                  <a:solidFill>
                    <a:schemeClr val="tx1"/>
                  </a:solidFill>
                </a:rPr>
                <a:t>61 %</a:t>
              </a:r>
            </a:p>
          </p:txBody>
        </p:sp>
        <p:sp>
          <p:nvSpPr>
            <p:cNvPr id="38" name="Textplatzhalter 3">
              <a:extLst>
                <a:ext uri="{FF2B5EF4-FFF2-40B4-BE49-F238E27FC236}">
                  <a16:creationId xmlns:a16="http://schemas.microsoft.com/office/drawing/2014/main" id="{913A21EF-EFF1-4816-8AC0-96921C2B1119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1234084"/>
              <a:ext cx="2088000" cy="864094"/>
            </a:xfrm>
            <a:prstGeom prst="rect">
              <a:avLst/>
            </a:prstGeom>
            <a:solidFill>
              <a:srgbClr val="EAC28D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s-ES" sz="1400" dirty="0">
                  <a:solidFill>
                    <a:schemeClr val="tx1"/>
                  </a:solidFill>
                </a:rPr>
                <a:t>Subvenciones para desfavorecidos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A7AD84F-C00C-4A2B-A538-7D3A4F8EB0A5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Fondo Social Europeo, Agencia Federal de Empleo</a:t>
            </a:r>
          </a:p>
        </p:txBody>
      </p:sp>
    </p:spTree>
    <p:extLst>
      <p:ext uri="{BB962C8B-B14F-4D97-AF65-F5344CB8AC3E}">
        <p14:creationId xmlns:p14="http://schemas.microsoft.com/office/powerpoint/2010/main" val="21641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es-ES"/>
              <a:t>5. c) Resumen de los aspectos positivos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3928110" y="1176858"/>
            <a:ext cx="433578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s-ES" sz="2000">
                <a:solidFill>
                  <a:srgbClr val="D6851B"/>
                </a:solidFill>
                <a:latin typeface="+mj-lt"/>
              </a:rPr>
              <a:t>Ahorro a largo plazo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1961862" y="3450601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s-ES" sz="2000">
                <a:solidFill>
                  <a:srgbClr val="D6851B"/>
                </a:solidFill>
                <a:latin typeface="+mj-lt"/>
              </a:rPr>
              <a:t>Garantía para el futuro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1961863" y="2374094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es-ES" sz="2000">
                <a:solidFill>
                  <a:srgbClr val="D6851B"/>
                </a:solidFill>
                <a:latin typeface="+mj-lt"/>
              </a:rPr>
              <a:t>Know-how </a:t>
            </a:r>
            <a:br>
              <a:rPr lang="es-ES" sz="2000">
                <a:solidFill>
                  <a:srgbClr val="D6851B"/>
                </a:solidFill>
                <a:latin typeface="+mj-lt"/>
              </a:rPr>
            </a:br>
            <a:r>
              <a:rPr lang="es-ES" sz="2000">
                <a:solidFill>
                  <a:srgbClr val="D6851B"/>
                </a:solidFill>
                <a:latin typeface="+mj-lt"/>
              </a:rPr>
              <a:t>específico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232D057-C45E-4FFF-A20D-9D48AABAEF75}"/>
              </a:ext>
            </a:extLst>
          </p:cNvPr>
          <p:cNvSpPr/>
          <p:nvPr/>
        </p:nvSpPr>
        <p:spPr>
          <a:xfrm>
            <a:off x="7530138" y="2312987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s-ES" sz="2000" dirty="0">
                <a:solidFill>
                  <a:srgbClr val="D6851B"/>
                </a:solidFill>
                <a:latin typeface="+mj-lt"/>
              </a:rPr>
              <a:t>Lealtad a la empresa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5407EB5-796D-4E4B-9A66-F0543F694AD1}"/>
              </a:ext>
            </a:extLst>
          </p:cNvPr>
          <p:cNvSpPr/>
          <p:nvPr/>
        </p:nvSpPr>
        <p:spPr>
          <a:xfrm>
            <a:off x="7530138" y="3389045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es-ES" sz="2000">
                <a:solidFill>
                  <a:srgbClr val="D6851B"/>
                </a:solidFill>
                <a:latin typeface="+mj-lt"/>
              </a:rPr>
              <a:t>Gestión flexible de las vacantes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168B4AE-E3A7-46E8-8BED-DF1F9D653A16}"/>
              </a:ext>
            </a:extLst>
          </p:cNvPr>
          <p:cNvSpPr/>
          <p:nvPr/>
        </p:nvSpPr>
        <p:spPr>
          <a:xfrm>
            <a:off x="6405584" y="4545012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s-ES" sz="2000" dirty="0">
                <a:solidFill>
                  <a:srgbClr val="D6851B"/>
                </a:solidFill>
                <a:latin typeface="+mj-lt"/>
              </a:rPr>
              <a:t>Fuerza innovadora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AAA1321-3F86-4F95-A381-42ED3B90953C}"/>
              </a:ext>
            </a:extLst>
          </p:cNvPr>
          <p:cNvSpPr/>
          <p:nvPr/>
        </p:nvSpPr>
        <p:spPr>
          <a:xfrm>
            <a:off x="3086418" y="4545013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s-ES" sz="2000">
                <a:solidFill>
                  <a:srgbClr val="D6851B"/>
                </a:solidFill>
                <a:latin typeface="+mj-lt"/>
              </a:rPr>
              <a:t>Mejora de la imagen</a:t>
            </a:r>
          </a:p>
        </p:txBody>
      </p:sp>
      <p:pic>
        <p:nvPicPr>
          <p:cNvPr id="4" name="Grafik 3" descr="Hinzufügen">
            <a:extLst>
              <a:ext uri="{FF2B5EF4-FFF2-40B4-BE49-F238E27FC236}">
                <a16:creationId xmlns:a16="http://schemas.microsoft.com/office/drawing/2014/main" id="{6B5B900D-1419-4D26-8212-25D969C5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614" y="2606318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 noProof="0"/>
              <a:t>Profesionalización: cualificación del personal de formación profesional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 d) Aspectos sociales y económicos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11053761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Facilita la transición de los y las jóvenes del sistema educativo al ámbito laboral frente a los profesionales </a:t>
            </a:r>
            <a:br>
              <a:rPr lang="es-ES" sz="1800" dirty="0">
                <a:latin typeface="+mj-lt"/>
              </a:rPr>
            </a:br>
            <a:r>
              <a:rPr lang="es-ES" sz="1800" dirty="0">
                <a:latin typeface="+mj-lt"/>
              </a:rPr>
              <a:t>con formación académica (según la situación del mercado laboral)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Contribuye a la estabilidad social gracias al bajo desempleo (juvenil)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Amplia disponibilidad de personas trabajadoras cualificadas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Gran flexibilidad y movilidad de la mano de obra cualificada gracias al alto nivel </a:t>
            </a:r>
            <a:br>
              <a:rPr lang="es-ES" sz="1800" dirty="0">
                <a:latin typeface="+mj-lt"/>
              </a:rPr>
            </a:br>
            <a:r>
              <a:rPr lang="es-ES" sz="1800" dirty="0">
                <a:latin typeface="+mj-lt"/>
              </a:rPr>
              <a:t>de cualificación y a las normas nacionales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Fuerte crecimiento de la productividad gracias a la mano de obra cualificada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Mejora de la competitividad económica de un país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latin typeface="+mj-lt"/>
              </a:rPr>
              <a:t>Gran aceptación social de la formación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6083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 noProof="0" dirty="0"/>
              <a:t>Cuota de formación profesional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Anexo: Normativa especial en el sector de la construcción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EDA1BFDE-045A-4D50-A3E3-62A0F0B5F724}"/>
              </a:ext>
            </a:extLst>
          </p:cNvPr>
          <p:cNvSpPr txBox="1">
            <a:spLocks/>
          </p:cNvSpPr>
          <p:nvPr/>
        </p:nvSpPr>
        <p:spPr>
          <a:xfrm>
            <a:off x="658813" y="1333373"/>
            <a:ext cx="5437187" cy="4183190"/>
          </a:xfrm>
          <a:prstGeom prst="rect">
            <a:avLst/>
          </a:prstGeom>
          <a:solidFill>
            <a:srgbClr val="FBF3E8"/>
          </a:solidFill>
          <a:ln w="6350" cmpd="sng">
            <a:noFill/>
          </a:ln>
          <a:effectLst/>
        </p:spPr>
        <p:txBody>
          <a:bodyPr vert="horz" lIns="360000" tIns="360000" rIns="360000" bIns="36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2200" b="1" dirty="0">
                <a:solidFill>
                  <a:schemeClr val="tx1"/>
                </a:solidFill>
                <a:cs typeface="Arial" panose="020B0604020202020204" pitchFamily="34" charset="0"/>
              </a:rPr>
              <a:t>Todas las empresas </a:t>
            </a:r>
            <a:br>
              <a:rPr lang="es-ES" sz="2200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s-ES" sz="2200" dirty="0">
                <a:solidFill>
                  <a:schemeClr val="tx1"/>
                </a:solidFill>
                <a:cs typeface="Arial" panose="020B0604020202020204" pitchFamily="34" charset="0"/>
              </a:rPr>
              <a:t>del sector de la construcción </a:t>
            </a:r>
            <a:r>
              <a:rPr lang="es-ES" sz="2200" b="1" dirty="0">
                <a:solidFill>
                  <a:schemeClr val="tx1"/>
                </a:solidFill>
                <a:cs typeface="Arial" panose="020B0604020202020204" pitchFamily="34" charset="0"/>
              </a:rPr>
              <a:t>aportan</a:t>
            </a:r>
            <a:r>
              <a:rPr lang="es-ES" sz="2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3200" b="1" dirty="0">
                <a:solidFill>
                  <a:srgbClr val="D6851B"/>
                </a:solidFill>
                <a:cs typeface="Arial" panose="020B0604020202020204" pitchFamily="34" charset="0"/>
              </a:rPr>
              <a:t>2,1 %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  <a:cs typeface="Arial" panose="020B0604020202020204" pitchFamily="34" charset="0"/>
              </a:rPr>
              <a:t>del total de los salarios brutos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  <a:cs typeface="Arial" panose="020B0604020202020204" pitchFamily="34" charset="0"/>
              </a:rPr>
              <a:t>a un fondo de formación independientemente de si ofrecen formación o no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9B46BD1A-B1C1-4795-AF7F-5C4B1981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33373"/>
            <a:ext cx="5437187" cy="4183190"/>
          </a:xfrm>
          <a:solidFill>
            <a:srgbClr val="FBF3E8"/>
          </a:solidFill>
          <a:ln w="6350" cmpd="sng">
            <a:noFill/>
          </a:ln>
        </p:spPr>
        <p:txBody>
          <a:bodyPr lIns="360000" tIns="360000" rIns="360000" bIns="360000" anchor="t" anchorCtr="0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s-ES" sz="2200" b="1">
                <a:cs typeface="Arial" panose="020B0604020202020204" pitchFamily="34" charset="0"/>
              </a:rPr>
              <a:t>A las empresas de formación se les reembolsa: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de-DE" sz="250" b="1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es-ES" sz="1600">
                <a:cs typeface="Arial" panose="020B0604020202020204" pitchFamily="34" charset="0"/>
              </a:rPr>
              <a:t>Gran parte de los costes de formación en la propia empresa o en los centros de formación profesional supraempresariales (ÜBS por sus siglas en alemán) </a:t>
            </a:r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es-ES" sz="1600">
                <a:cs typeface="Arial" panose="020B0604020202020204" pitchFamily="34" charset="0"/>
              </a:rPr>
              <a:t>Asunción de los costes* en profesiones técnico-industriales, p.ej.: </a:t>
            </a:r>
          </a:p>
          <a:p>
            <a:pPr marL="0" indent="0" defTabSz="539750">
              <a:lnSpc>
                <a:spcPts val="2400"/>
              </a:lnSpc>
              <a:spcBef>
                <a:spcPts val="600"/>
              </a:spcBef>
              <a:buNone/>
            </a:pPr>
            <a:r>
              <a:rPr lang="es-ES" sz="1600">
                <a:cs typeface="Arial" panose="020B0604020202020204" pitchFamily="34" charset="0"/>
              </a:rPr>
              <a:t>	durante 10 meses el 1er año</a:t>
            </a:r>
            <a:br>
              <a:rPr lang="es-ES" sz="1600">
                <a:cs typeface="Arial" panose="020B0604020202020204" pitchFamily="34" charset="0"/>
              </a:rPr>
            </a:br>
            <a:r>
              <a:rPr lang="es-ES" sz="1600">
                <a:cs typeface="Arial" panose="020B0604020202020204" pitchFamily="34" charset="0"/>
              </a:rPr>
              <a:t>	durante 4 o 6 meses el 2º año</a:t>
            </a:r>
            <a:br>
              <a:rPr lang="es-ES" sz="1600">
                <a:cs typeface="Arial" panose="020B0604020202020204" pitchFamily="34" charset="0"/>
              </a:rPr>
            </a:br>
            <a:r>
              <a:rPr lang="es-ES" sz="1600">
                <a:cs typeface="Arial" panose="020B0604020202020204" pitchFamily="34" charset="0"/>
              </a:rPr>
              <a:t>	durante 1 mes el 3er año</a:t>
            </a:r>
            <a:br>
              <a:rPr lang="es-ES" sz="1600">
                <a:cs typeface="Arial" panose="020B0604020202020204" pitchFamily="34" charset="0"/>
              </a:rPr>
            </a:br>
            <a:r>
              <a:rPr lang="es-ES" sz="1600">
                <a:cs typeface="Arial" panose="020B0604020202020204" pitchFamily="34" charset="0"/>
              </a:rPr>
              <a:t>	en función del aumento de la productividad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6C7CED-D2F3-4118-88A1-F7176B0D253E}"/>
              </a:ext>
            </a:extLst>
          </p:cNvPr>
          <p:cNvSpPr txBox="1"/>
          <p:nvPr/>
        </p:nvSpPr>
        <p:spPr>
          <a:xfrm>
            <a:off x="571130" y="572017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* Reembolso de las retribuciones de la formación y de los gastos sociales </a:t>
            </a:r>
          </a:p>
        </p:txBody>
      </p:sp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Reflexión final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A38CA0-D2C8-4332-905A-A86CC0DFD8A6}"/>
              </a:ext>
            </a:extLst>
          </p:cNvPr>
          <p:cNvSpPr txBox="1"/>
          <p:nvPr/>
        </p:nvSpPr>
        <p:spPr>
          <a:xfrm>
            <a:off x="918259" y="1381279"/>
            <a:ext cx="88147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“Solo existe algo a largo plazo más caro que la educación: </a:t>
            </a:r>
            <a:br>
              <a:rPr lang="es-E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s-E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 no educación.“ 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				                		John F. Kennedy</a:t>
            </a:r>
          </a:p>
        </p:txBody>
      </p:sp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s-ES" sz="1800" noProof="0" dirty="0"/>
              <a:t>Esta presentación y otras, así como información sobre la formación profesional alemana y la cooperación internacional en materia de formación profesional, están disponibles en nuestro sitio web: </a:t>
            </a:r>
          </a:p>
          <a:p>
            <a:pPr marL="0" indent="0">
              <a:buNone/>
            </a:pPr>
            <a:br>
              <a:rPr lang="es-ES" sz="1800" b="1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1800" b="1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>
                <a:latin typeface="+mj-lt"/>
              </a:rPr>
              <a:t>Fuentes</a:t>
            </a:r>
          </a:p>
          <a:p>
            <a:pPr marL="266700" indent="-266700"/>
            <a:r>
              <a:rPr lang="es-ES" sz="1600">
                <a:latin typeface="+mj-lt"/>
              </a:rPr>
              <a:t>Informe de datos de BIBB (</a:t>
            </a:r>
            <a:r>
              <a:rPr lang="es-ES" sz="160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266700" indent="-266700"/>
            <a:r>
              <a:rPr lang="es-ES" sz="1600">
                <a:latin typeface="+mj-lt"/>
              </a:rPr>
              <a:t>KMK – Conferencia Permanente de los Ministros de Educación de los Estados Federados (</a:t>
            </a:r>
            <a:r>
              <a:rPr lang="es-ES" sz="160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s-ES" sz="1600">
                <a:latin typeface="+mj-lt"/>
              </a:rPr>
              <a:t>Portal de datos del Ministerio Federal de Educación e Investigación (BMBF) (</a:t>
            </a:r>
            <a:r>
              <a:rPr lang="es-ES" sz="160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  <a:p>
            <a:pPr marL="266700" indent="-266700"/>
            <a:r>
              <a:rPr lang="es-ES" sz="1600">
                <a:latin typeface="+mj-lt"/>
              </a:rPr>
              <a:t>Destatis Statistik zu Berufsbildungspersonal (estadísticas sobre el personal de formación profesional) (</a:t>
            </a:r>
            <a:r>
              <a:rPr lang="es-ES" sz="160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>
                <a:solidFill>
                  <a:srgbClr val="D6851B"/>
                </a:solidFill>
              </a:rPr>
              <a:t>1. La financiación en el sistema dual alemán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2" y="1572161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¿Por qué las empresas imparten formación profesional?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¿Cómo calculan las empresas?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¿Quién asume qué costes?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 dirty="0">
                <a:latin typeface="+mj-lt"/>
              </a:rPr>
              <a:t>¿Cómo se distribuyen los costes?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615" y="3414473"/>
            <a:ext cx="3247052" cy="612000"/>
          </a:xfrm>
          <a:solidFill>
            <a:srgbClr val="D6851B"/>
          </a:solidFill>
        </p:spPr>
        <p:txBody>
          <a:bodyPr lIns="0">
            <a:noAutofit/>
          </a:bodyPr>
          <a:lstStyle/>
          <a:p>
            <a:pPr algn="ctr"/>
            <a:r>
              <a:rPr lang="es-ES" noProof="0">
                <a:latin typeface="+mn-lt"/>
              </a:rPr>
              <a:t>Quiero formar porque...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>
                <a:solidFill>
                  <a:srgbClr val="D6851B"/>
                </a:solidFill>
              </a:rPr>
              <a:t>1. a) ¿Por qué las empresas imparten formación profesional?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3781" y="1538758"/>
            <a:ext cx="959839" cy="1875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CE911C-0559-4B9C-8704-56FF31745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4247" y="1522129"/>
            <a:ext cx="602800" cy="189938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ADD8E39-79AA-4509-A046-130EB8ED90E4}"/>
              </a:ext>
            </a:extLst>
          </p:cNvPr>
          <p:cNvSpPr/>
          <p:nvPr/>
        </p:nvSpPr>
        <p:spPr>
          <a:xfrm>
            <a:off x="1019175" y="1400904"/>
            <a:ext cx="3732520" cy="1401716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tx1"/>
                </a:solidFill>
              </a:rPr>
              <a:t> ...quiero que los empleados y las empleadas desempeñen sus tareas y funciones en la empresa de forma competente, ahora y en el futuro.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5A06AD9-3413-4672-B595-BF2EC80656BD}"/>
              </a:ext>
            </a:extLst>
          </p:cNvPr>
          <p:cNvSpPr/>
          <p:nvPr/>
        </p:nvSpPr>
        <p:spPr>
          <a:xfrm>
            <a:off x="658814" y="3117199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tx1"/>
                </a:solidFill>
              </a:rPr>
              <a:t>...me convencen las ventajas económicas. 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32B157C-7DB8-4E05-B42B-F18D1E5DA6CD}"/>
              </a:ext>
            </a:extLst>
          </p:cNvPr>
          <p:cNvSpPr/>
          <p:nvPr/>
        </p:nvSpPr>
        <p:spPr>
          <a:xfrm>
            <a:off x="637005" y="4274366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>
                <a:solidFill>
                  <a:schemeClr val="tx1"/>
                </a:solidFill>
              </a:rPr>
              <a:t>…siento la responsabilidad social.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6B6B0BE-9309-494D-9B18-85CBD89BD392}"/>
              </a:ext>
            </a:extLst>
          </p:cNvPr>
          <p:cNvSpPr/>
          <p:nvPr/>
        </p:nvSpPr>
        <p:spPr>
          <a:xfrm>
            <a:off x="7578019" y="1454781"/>
            <a:ext cx="4134556" cy="663053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 spc="-10" dirty="0">
                <a:solidFill>
                  <a:schemeClr val="tx1"/>
                </a:solidFill>
              </a:rPr>
              <a:t>...necesito empleadas y empleadosos fieles.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3E1C15-F040-44F1-B5E4-3C8B039D1611}"/>
              </a:ext>
            </a:extLst>
          </p:cNvPr>
          <p:cNvSpPr/>
          <p:nvPr/>
        </p:nvSpPr>
        <p:spPr>
          <a:xfrm>
            <a:off x="7980055" y="2269542"/>
            <a:ext cx="3805545" cy="1155495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tx1"/>
                </a:solidFill>
              </a:rPr>
              <a:t> ...me ahorro los costes de adaptación al nuevo puesto de trabajo y de formación de reconversión profesional.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78516D2-4306-429C-8DEC-A1D4731D8087}"/>
              </a:ext>
            </a:extLst>
          </p:cNvPr>
          <p:cNvSpPr/>
          <p:nvPr/>
        </p:nvSpPr>
        <p:spPr>
          <a:xfrm>
            <a:off x="4655694" y="4791955"/>
            <a:ext cx="6360512" cy="724608"/>
          </a:xfrm>
          <a:prstGeom prst="rect">
            <a:avLst/>
          </a:prstGeom>
          <a:solidFill>
            <a:srgbClr val="D6851B">
              <a:alpha val="80000"/>
            </a:srgb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>
                <a:solidFill>
                  <a:schemeClr val="bg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2000">
                <a:solidFill>
                  <a:schemeClr val="bg1"/>
                </a:solidFill>
              </a:rPr>
              <a:t>...la inversión en formación es rentable a largo plazo.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833DE6E-EDA4-4990-90CF-24410C6F02D4}"/>
              </a:ext>
            </a:extLst>
          </p:cNvPr>
          <p:cNvSpPr/>
          <p:nvPr/>
        </p:nvSpPr>
        <p:spPr>
          <a:xfrm>
            <a:off x="7980055" y="3637047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accent1"/>
                </a:solidFill>
              </a:rPr>
              <a:t>»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tx1"/>
                </a:solidFill>
              </a:rPr>
              <a:t>...valoro la contribución productiva e innovadora de las personas jóvenes.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50BED6D-0E6F-407D-9238-7120917C3708}"/>
              </a:ext>
            </a:extLst>
          </p:cNvPr>
          <p:cNvSpPr/>
          <p:nvPr/>
        </p:nvSpPr>
        <p:spPr>
          <a:xfrm>
            <a:off x="11712575" y="2022764"/>
            <a:ext cx="230043" cy="1614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2680" y="2133600"/>
            <a:ext cx="2520000" cy="1440000"/>
          </a:xfrm>
          <a:solidFill>
            <a:srgbClr val="D6851B"/>
          </a:solidFill>
          <a:ln w="57150">
            <a:noFill/>
          </a:ln>
        </p:spPr>
        <p:txBody>
          <a:bodyPr lIns="0">
            <a:noAutofit/>
          </a:bodyPr>
          <a:lstStyle/>
          <a:p>
            <a:pPr algn="ctr"/>
            <a:r>
              <a:rPr lang="es-ES" sz="2400" noProof="0"/>
              <a:t>Beneficios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>
                <a:solidFill>
                  <a:srgbClr val="D6851B"/>
                </a:solidFill>
              </a:rPr>
              <a:t>1. b) ¿Cómo calculan las empresas?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A0DAF62-C71D-4F91-9EB4-EB7BA3F25417}"/>
              </a:ext>
            </a:extLst>
          </p:cNvPr>
          <p:cNvSpPr txBox="1">
            <a:spLocks/>
          </p:cNvSpPr>
          <p:nvPr/>
        </p:nvSpPr>
        <p:spPr>
          <a:xfrm>
            <a:off x="658813" y="2133600"/>
            <a:ext cx="2520000" cy="144000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/>
              <a:t>Costes brutos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0F1B167-B43F-4185-8174-3E7C4D386165}"/>
              </a:ext>
            </a:extLst>
          </p:cNvPr>
          <p:cNvSpPr txBox="1">
            <a:spLocks/>
          </p:cNvSpPr>
          <p:nvPr/>
        </p:nvSpPr>
        <p:spPr>
          <a:xfrm>
            <a:off x="8711836" y="2133600"/>
            <a:ext cx="2520000" cy="1440000"/>
          </a:xfrm>
          <a:prstGeom prst="rect">
            <a:avLst/>
          </a:prstGeom>
          <a:solidFill>
            <a:srgbClr val="D6851B">
              <a:alpha val="70000"/>
            </a:srgb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/>
              <a:t>Costes netos</a:t>
            </a:r>
          </a:p>
        </p:txBody>
      </p:sp>
      <p:sp>
        <p:nvSpPr>
          <p:cNvPr id="3" name="Gleich 2">
            <a:extLst>
              <a:ext uri="{FF2B5EF4-FFF2-40B4-BE49-F238E27FC236}">
                <a16:creationId xmlns:a16="http://schemas.microsoft.com/office/drawing/2014/main" id="{85593F77-389A-40BA-9AAE-8A23CEA52472}"/>
              </a:ext>
            </a:extLst>
          </p:cNvPr>
          <p:cNvSpPr/>
          <p:nvPr/>
        </p:nvSpPr>
        <p:spPr>
          <a:xfrm>
            <a:off x="7502541" y="2518540"/>
            <a:ext cx="769434" cy="670119"/>
          </a:xfrm>
          <a:prstGeom prst="mathEqual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inuszeichen 3">
            <a:extLst>
              <a:ext uri="{FF2B5EF4-FFF2-40B4-BE49-F238E27FC236}">
                <a16:creationId xmlns:a16="http://schemas.microsoft.com/office/drawing/2014/main" id="{F9F66FB7-12A8-465A-8797-D8B41AC50972}"/>
              </a:ext>
            </a:extLst>
          </p:cNvPr>
          <p:cNvSpPr/>
          <p:nvPr/>
        </p:nvSpPr>
        <p:spPr>
          <a:xfrm>
            <a:off x="3528674" y="2569075"/>
            <a:ext cx="664145" cy="633255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705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3" grpId="0" animBg="1"/>
      <p:bldP spid="14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844675"/>
            <a:ext cx="4443923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La empresa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929719" y="1844675"/>
            <a:ext cx="5074022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                      El centro de formación profesional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54D4281-F5C9-4EA3-B8E6-82F3A4419788}"/>
              </a:ext>
            </a:extLst>
          </p:cNvPr>
          <p:cNvSpPr/>
          <p:nvPr/>
        </p:nvSpPr>
        <p:spPr>
          <a:xfrm>
            <a:off x="4862798" y="1285712"/>
            <a:ext cx="2619395" cy="26193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93108AF-D0DC-48E4-9B53-0CAB1B401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9568" y="1334592"/>
            <a:ext cx="2665854" cy="25116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noProof="0">
                <a:solidFill>
                  <a:srgbClr val="D6851B"/>
                </a:solidFill>
              </a:rPr>
              <a:t>1. c) ¿Quién asume qué costes?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66487" y="844482"/>
            <a:ext cx="549127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b="1" dirty="0">
                <a:solidFill>
                  <a:srgbClr val="D6851B"/>
                </a:solidFill>
              </a:rPr>
              <a:t>Dos lugares de aprendizaje – competencias compartidas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703572" y="2890295"/>
            <a:ext cx="4107618" cy="26048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s-ES" b="1" dirty="0"/>
              <a:t>Formación en el ámbito laboral</a:t>
            </a:r>
          </a:p>
          <a:p>
            <a:pPr>
              <a:spcAft>
                <a:spcPts val="600"/>
              </a:spcAft>
            </a:pPr>
            <a:r>
              <a:rPr lang="es-ES" sz="1400" dirty="0"/>
              <a:t>Base jurídica: contrato de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La empresa crea las condiciones </a:t>
            </a:r>
            <a:br>
              <a:rPr lang="es-ES" sz="1600" dirty="0"/>
            </a:br>
            <a:r>
              <a:rPr lang="es-ES" sz="1600" dirty="0"/>
              <a:t>para la formación en el puesto de trabajo (personal de formación, taller de formación...)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La empresa paga a la persona aprendiz una retribución de la formación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La empresa asume los costes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7684904" y="2877507"/>
            <a:ext cx="4497413" cy="26612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s-ES" b="1" dirty="0"/>
              <a:t>Clase en el centro de formación profesional</a:t>
            </a:r>
          </a:p>
          <a:p>
            <a:pPr>
              <a:spcAft>
                <a:spcPts val="600"/>
              </a:spcAft>
            </a:pPr>
            <a:r>
              <a:rPr lang="es-ES" sz="1400" spc="-10" dirty="0"/>
              <a:t>Base jurídica: leyes de educación de los estados federados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Los ayuntamientos y los municipios financian </a:t>
            </a:r>
            <a:br>
              <a:rPr lang="es-ES" sz="1600" dirty="0"/>
            </a:br>
            <a:r>
              <a:rPr lang="es-ES" sz="1600" spc="-10" dirty="0"/>
              <a:t>los centros de formación profesional (edificios, </a:t>
            </a:r>
            <a:r>
              <a:rPr lang="es-ES" sz="1600" dirty="0"/>
              <a:t>personal docente, materiales didácticos)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spc="-10" dirty="0"/>
              <a:t>Las clases son gratuitas para los y las aprendices</a:t>
            </a:r>
          </a:p>
          <a:p>
            <a:pPr>
              <a:spcAft>
                <a:spcPts val="600"/>
              </a:spcAft>
            </a:pPr>
            <a:endParaRPr lang="de-DE" sz="1600" b="1" dirty="0"/>
          </a:p>
          <a:p>
            <a:pPr>
              <a:spcAft>
                <a:spcPts val="600"/>
              </a:spcAft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 El Estado asume los costes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F8AF65D-E3FC-47D9-B7BC-A3A467C01872}"/>
              </a:ext>
            </a:extLst>
          </p:cNvPr>
          <p:cNvSpPr txBox="1"/>
          <p:nvPr/>
        </p:nvSpPr>
        <p:spPr>
          <a:xfrm>
            <a:off x="4043404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200" b="1">
                <a:solidFill>
                  <a:schemeClr val="bg1"/>
                </a:solidFill>
              </a:rPr>
              <a:t>70 %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95D83C3-9E44-4294-B549-E1318AE5F761}"/>
              </a:ext>
            </a:extLst>
          </p:cNvPr>
          <p:cNvSpPr txBox="1"/>
          <p:nvPr/>
        </p:nvSpPr>
        <p:spPr>
          <a:xfrm>
            <a:off x="7560057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200" b="1" dirty="0">
                <a:solidFill>
                  <a:schemeClr val="bg1"/>
                </a:solidFill>
              </a:rPr>
              <a:t>30 %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es-ES" noProof="0">
                <a:solidFill>
                  <a:srgbClr val="D6851B"/>
                </a:solidFill>
              </a:rPr>
              <a:t>1. d) ¿Cómo se distribuyen los costes?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9ED93A1-5681-4ECA-A0D3-41B9FDD9FFC2}"/>
              </a:ext>
            </a:extLst>
          </p:cNvPr>
          <p:cNvSpPr txBox="1">
            <a:spLocks/>
          </p:cNvSpPr>
          <p:nvPr/>
        </p:nvSpPr>
        <p:spPr>
          <a:xfrm>
            <a:off x="519953" y="1743715"/>
            <a:ext cx="7187688" cy="2992667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dirty="0"/>
              <a:t>El </a:t>
            </a:r>
            <a:r>
              <a:rPr lang="es-ES" sz="1500" b="1" dirty="0"/>
              <a:t>19,1 % </a:t>
            </a:r>
            <a:r>
              <a:rPr lang="es-ES" sz="1500" dirty="0"/>
              <a:t>(= 416.700) </a:t>
            </a:r>
            <a:r>
              <a:rPr lang="es-ES" sz="1500" b="1" dirty="0"/>
              <a:t>de las empresas alemanas ofrecen formación dual. </a:t>
            </a:r>
            <a:r>
              <a:rPr lang="es-ES" sz="1500" dirty="0"/>
              <a:t>La mayoría son pequeñas y medianas empresas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b="1" dirty="0"/>
              <a:t>La economía destina 8.400 millones € a </a:t>
            </a:r>
            <a:br>
              <a:rPr lang="es-ES" sz="1500" b="1" dirty="0"/>
            </a:br>
            <a:r>
              <a:rPr lang="es-ES" sz="1500" b="1" dirty="0"/>
              <a:t>la formación profesional </a:t>
            </a:r>
            <a:r>
              <a:rPr lang="es-ES" sz="1500" dirty="0"/>
              <a:t>(costes netos </a:t>
            </a:r>
            <a:r>
              <a:rPr lang="es-ES" sz="1500" spc="-10" dirty="0"/>
              <a:t>totales; costes brutos = 27.200 millones €)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dirty="0"/>
              <a:t>Las empresas forman a más de</a:t>
            </a:r>
            <a:r>
              <a:rPr lang="es-ES" sz="1500" b="1" dirty="0"/>
              <a:t> 500.000 </a:t>
            </a:r>
            <a:r>
              <a:rPr lang="es-ES" sz="1500" dirty="0"/>
              <a:t>nuevos aprendices al año, de los cuales dan empleo al </a:t>
            </a:r>
            <a:r>
              <a:rPr lang="es-ES" sz="1500" b="1" dirty="0"/>
              <a:t>72 %</a:t>
            </a:r>
            <a:r>
              <a:rPr lang="es-ES" sz="1500" dirty="0"/>
              <a:t> 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dirty="0"/>
              <a:t>Invierten alrededor de </a:t>
            </a:r>
            <a:r>
              <a:rPr lang="es-ES" sz="1500" b="1" dirty="0"/>
              <a:t>20.855 € por aprendiz al año </a:t>
            </a:r>
            <a:br>
              <a:rPr lang="es-ES" sz="1500" dirty="0"/>
            </a:br>
            <a:r>
              <a:rPr lang="es-ES" sz="1500" dirty="0"/>
              <a:t>(el 45 % en concepto de retribución de la formación)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dirty="0"/>
              <a:t>El </a:t>
            </a:r>
            <a:r>
              <a:rPr lang="es-ES" sz="1500" b="1" dirty="0"/>
              <a:t>69 %</a:t>
            </a:r>
            <a:r>
              <a:rPr lang="es-ES" sz="1500" dirty="0"/>
              <a:t> de los fondos invertidos se refinancian con las aportaciones productivas de los aprendices durante la formación 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35D6B14-AF9C-4885-89A2-D77EEA0174CA}"/>
              </a:ext>
            </a:extLst>
          </p:cNvPr>
          <p:cNvSpPr txBox="1">
            <a:spLocks/>
          </p:cNvSpPr>
          <p:nvPr/>
        </p:nvSpPr>
        <p:spPr>
          <a:xfrm>
            <a:off x="8129960" y="1744313"/>
            <a:ext cx="3811724" cy="2572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b="1" dirty="0"/>
              <a:t>Gasto público</a:t>
            </a:r>
            <a:r>
              <a:rPr lang="es-ES" sz="1500" dirty="0"/>
              <a:t> en formación profesional </a:t>
            </a:r>
            <a:br>
              <a:rPr lang="es-ES" sz="1500" dirty="0"/>
            </a:br>
            <a:r>
              <a:rPr lang="es-ES" sz="1500" dirty="0"/>
              <a:t>dual en 2022: </a:t>
            </a:r>
            <a:br>
              <a:rPr lang="es-ES" sz="1500" dirty="0"/>
            </a:br>
            <a:r>
              <a:rPr lang="es-ES" sz="1500" b="1" dirty="0"/>
              <a:t>unos 4.630 millones €</a:t>
            </a:r>
            <a:br>
              <a:rPr lang="es-ES" sz="1500" dirty="0"/>
            </a:br>
            <a:r>
              <a:rPr lang="es-ES" sz="1500" b="1" dirty="0">
                <a:solidFill>
                  <a:srgbClr val="D6851B"/>
                </a:solidFill>
              </a:rPr>
              <a:t>–  </a:t>
            </a:r>
            <a:r>
              <a:rPr lang="es-ES" sz="1500" dirty="0"/>
              <a:t>3.465 millones € para 1.500 centros de formación profesional</a:t>
            </a:r>
            <a:br>
              <a:rPr lang="es-ES" sz="1500" dirty="0"/>
            </a:br>
            <a:r>
              <a:rPr lang="es-ES" sz="1500" b="1" dirty="0">
                <a:solidFill>
                  <a:srgbClr val="D6851B"/>
                </a:solidFill>
              </a:rPr>
              <a:t>–</a:t>
            </a:r>
            <a:r>
              <a:rPr lang="es-ES" sz="1500" dirty="0"/>
              <a:t>  1165 millones € para medidas de dirección, seguimiento y apoyo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9A813A-DF70-4603-BF1F-73FA2464103A}"/>
              </a:ext>
            </a:extLst>
          </p:cNvPr>
          <p:cNvSpPr/>
          <p:nvPr/>
        </p:nvSpPr>
        <p:spPr>
          <a:xfrm>
            <a:off x="6067760" y="4568169"/>
            <a:ext cx="5108240" cy="11549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b="1" dirty="0">
                <a:solidFill>
                  <a:srgbClr val="D6851B"/>
                </a:solidFill>
              </a:rPr>
              <a:t>Cobran</a:t>
            </a:r>
            <a:r>
              <a:rPr lang="es-ES" sz="1500" dirty="0"/>
              <a:t> una </a:t>
            </a:r>
            <a:r>
              <a:rPr lang="es-ES" sz="1500" b="1" dirty="0"/>
              <a:t>retribución de la formación</a:t>
            </a:r>
            <a:r>
              <a:rPr lang="es-ES" sz="1500" dirty="0"/>
              <a:t> de aproximadamente </a:t>
            </a:r>
            <a:r>
              <a:rPr lang="es-ES" sz="1500" b="1" dirty="0"/>
              <a:t>1.028 € brutos de media al mes </a:t>
            </a:r>
            <a:r>
              <a:rPr lang="es-ES" sz="1500" dirty="0"/>
              <a:t>(2019)</a:t>
            </a:r>
          </a:p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500" dirty="0"/>
              <a:t>Asisten al </a:t>
            </a:r>
            <a:r>
              <a:rPr lang="es-ES" sz="1500" b="1" dirty="0"/>
              <a:t>centro de formación profesional</a:t>
            </a:r>
            <a:r>
              <a:rPr lang="es-ES" sz="1500" dirty="0"/>
              <a:t> </a:t>
            </a:r>
            <a:r>
              <a:rPr lang="es-ES" sz="1500" b="1" dirty="0">
                <a:solidFill>
                  <a:srgbClr val="D6851B"/>
                </a:solidFill>
              </a:rPr>
              <a:t>de forma gratuita	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108EB08-563C-4FB1-86B0-191D708C06C2}"/>
              </a:ext>
            </a:extLst>
          </p:cNvPr>
          <p:cNvGrpSpPr/>
          <p:nvPr/>
        </p:nvGrpSpPr>
        <p:grpSpPr>
          <a:xfrm>
            <a:off x="2724446" y="728353"/>
            <a:ext cx="2968902" cy="1034553"/>
            <a:chOff x="2724446" y="728353"/>
            <a:chExt cx="2968902" cy="10345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7D863023-0C94-4D27-B5D1-4A2D251B840C}"/>
                </a:ext>
              </a:extLst>
            </p:cNvPr>
            <p:cNvSpPr/>
            <p:nvPr/>
          </p:nvSpPr>
          <p:spPr>
            <a:xfrm>
              <a:off x="2724446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La empresa 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905A6E1-B117-4BBD-8EB9-97DE5339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563" y="728353"/>
              <a:ext cx="1404785" cy="1034553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86892AE-3719-4428-99E0-81FBEDA79E8B}"/>
              </a:ext>
            </a:extLst>
          </p:cNvPr>
          <p:cNvGrpSpPr/>
          <p:nvPr/>
        </p:nvGrpSpPr>
        <p:grpSpPr>
          <a:xfrm>
            <a:off x="8029752" y="570730"/>
            <a:ext cx="2688902" cy="1130615"/>
            <a:chOff x="8029752" y="570730"/>
            <a:chExt cx="2688902" cy="1130615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85BE6DAA-7C7D-49E2-8741-4AC15B186242}"/>
                </a:ext>
              </a:extLst>
            </p:cNvPr>
            <p:cNvSpPr/>
            <p:nvPr/>
          </p:nvSpPr>
          <p:spPr>
            <a:xfrm>
              <a:off x="8918654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/>
                <a:t>El Estado</a:t>
              </a: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96E8931-9BB3-402F-92CB-87A4C679FE47}"/>
                </a:ext>
              </a:extLst>
            </p:cNvPr>
            <p:cNvGrpSpPr/>
            <p:nvPr/>
          </p:nvGrpSpPr>
          <p:grpSpPr>
            <a:xfrm>
              <a:off x="8029752" y="570730"/>
              <a:ext cx="1339803" cy="1130615"/>
              <a:chOff x="7166075" y="613101"/>
              <a:chExt cx="1099001" cy="927410"/>
            </a:xfrm>
          </p:grpSpPr>
          <p:sp>
            <p:nvSpPr>
              <p:cNvPr id="10" name="Rechteck: eine Ecke abgeschnitten 9">
                <a:extLst>
                  <a:ext uri="{FF2B5EF4-FFF2-40B4-BE49-F238E27FC236}">
                    <a16:creationId xmlns:a16="http://schemas.microsoft.com/office/drawing/2014/main" id="{5A8E883B-E203-42BE-8BF6-ACC38AF65C7E}"/>
                  </a:ext>
                </a:extLst>
              </p:cNvPr>
              <p:cNvSpPr/>
              <p:nvPr/>
            </p:nvSpPr>
            <p:spPr>
              <a:xfrm>
                <a:off x="7299672" y="789255"/>
                <a:ext cx="806538" cy="344379"/>
              </a:xfrm>
              <a:custGeom>
                <a:avLst/>
                <a:gdLst>
                  <a:gd name="connsiteX0" fmla="*/ 0 w 169504"/>
                  <a:gd name="connsiteY0" fmla="*/ 0 h 139592"/>
                  <a:gd name="connsiteX1" fmla="*/ 146238 w 169504"/>
                  <a:gd name="connsiteY1" fmla="*/ 0 h 139592"/>
                  <a:gd name="connsiteX2" fmla="*/ 169504 w 169504"/>
                  <a:gd name="connsiteY2" fmla="*/ 23266 h 139592"/>
                  <a:gd name="connsiteX3" fmla="*/ 169504 w 169504"/>
                  <a:gd name="connsiteY3" fmla="*/ 139592 h 139592"/>
                  <a:gd name="connsiteX4" fmla="*/ 0 w 169504"/>
                  <a:gd name="connsiteY4" fmla="*/ 139592 h 139592"/>
                  <a:gd name="connsiteX5" fmla="*/ 0 w 169504"/>
                  <a:gd name="connsiteY5" fmla="*/ 0 h 139592"/>
                  <a:gd name="connsiteX0" fmla="*/ 0 w 279042"/>
                  <a:gd name="connsiteY0" fmla="*/ 0 h 280086"/>
                  <a:gd name="connsiteX1" fmla="*/ 255776 w 279042"/>
                  <a:gd name="connsiteY1" fmla="*/ 140494 h 280086"/>
                  <a:gd name="connsiteX2" fmla="*/ 279042 w 279042"/>
                  <a:gd name="connsiteY2" fmla="*/ 163760 h 280086"/>
                  <a:gd name="connsiteX3" fmla="*/ 279042 w 279042"/>
                  <a:gd name="connsiteY3" fmla="*/ 280086 h 280086"/>
                  <a:gd name="connsiteX4" fmla="*/ 109538 w 279042"/>
                  <a:gd name="connsiteY4" fmla="*/ 280086 h 280086"/>
                  <a:gd name="connsiteX5" fmla="*/ 0 w 279042"/>
                  <a:gd name="connsiteY5" fmla="*/ 0 h 280086"/>
                  <a:gd name="connsiteX0" fmla="*/ 514350 w 793392"/>
                  <a:gd name="connsiteY0" fmla="*/ 0 h 301517"/>
                  <a:gd name="connsiteX1" fmla="*/ 770126 w 793392"/>
                  <a:gd name="connsiteY1" fmla="*/ 140494 h 301517"/>
                  <a:gd name="connsiteX2" fmla="*/ 793392 w 793392"/>
                  <a:gd name="connsiteY2" fmla="*/ 163760 h 301517"/>
                  <a:gd name="connsiteX3" fmla="*/ 793392 w 793392"/>
                  <a:gd name="connsiteY3" fmla="*/ 280086 h 301517"/>
                  <a:gd name="connsiteX4" fmla="*/ 0 w 793392"/>
                  <a:gd name="connsiteY4" fmla="*/ 301517 h 301517"/>
                  <a:gd name="connsiteX5" fmla="*/ 514350 w 793392"/>
                  <a:gd name="connsiteY5" fmla="*/ 0 h 301517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48915 w 804157"/>
                  <a:gd name="connsiteY0" fmla="*/ 0 h 344379"/>
                  <a:gd name="connsiteX1" fmla="*/ 780891 w 804157"/>
                  <a:gd name="connsiteY1" fmla="*/ 183356 h 344379"/>
                  <a:gd name="connsiteX2" fmla="*/ 804157 w 804157"/>
                  <a:gd name="connsiteY2" fmla="*/ 206622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8920"/>
                  <a:gd name="connsiteY0" fmla="*/ 0 h 344379"/>
                  <a:gd name="connsiteX1" fmla="*/ 780891 w 808920"/>
                  <a:gd name="connsiteY1" fmla="*/ 1833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8920"/>
                  <a:gd name="connsiteY0" fmla="*/ 0 h 344379"/>
                  <a:gd name="connsiteX1" fmla="*/ 688022 w 808920"/>
                  <a:gd name="connsiteY1" fmla="*/ 1452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4157"/>
                  <a:gd name="connsiteY0" fmla="*/ 0 h 344379"/>
                  <a:gd name="connsiteX1" fmla="*/ 688022 w 804157"/>
                  <a:gd name="connsiteY1" fmla="*/ 145256 h 344379"/>
                  <a:gd name="connsiteX2" fmla="*/ 797013 w 804157"/>
                  <a:gd name="connsiteY2" fmla="*/ 232816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6538"/>
                  <a:gd name="connsiteY0" fmla="*/ 0 h 344379"/>
                  <a:gd name="connsiteX1" fmla="*/ 688022 w 806538"/>
                  <a:gd name="connsiteY1" fmla="*/ 145256 h 344379"/>
                  <a:gd name="connsiteX2" fmla="*/ 806538 w 806538"/>
                  <a:gd name="connsiteY2" fmla="*/ 242341 h 344379"/>
                  <a:gd name="connsiteX3" fmla="*/ 804157 w 806538"/>
                  <a:gd name="connsiteY3" fmla="*/ 322948 h 344379"/>
                  <a:gd name="connsiteX4" fmla="*/ 10765 w 806538"/>
                  <a:gd name="connsiteY4" fmla="*/ 344379 h 344379"/>
                  <a:gd name="connsiteX5" fmla="*/ 448915 w 806538"/>
                  <a:gd name="connsiteY5" fmla="*/ 0 h 3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538" h="344379">
                    <a:moveTo>
                      <a:pt x="448915" y="0"/>
                    </a:moveTo>
                    <a:lnTo>
                      <a:pt x="688022" y="145256"/>
                    </a:lnTo>
                    <a:lnTo>
                      <a:pt x="806538" y="242341"/>
                    </a:lnTo>
                    <a:cubicBezTo>
                      <a:pt x="805744" y="269210"/>
                      <a:pt x="804951" y="296079"/>
                      <a:pt x="804157" y="322948"/>
                    </a:cubicBezTo>
                    <a:lnTo>
                      <a:pt x="10765" y="344379"/>
                    </a:lnTo>
                    <a:cubicBezTo>
                      <a:pt x="-24160" y="220061"/>
                      <a:pt x="2827" y="248143"/>
                      <a:pt x="4489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B54AD842-DD29-469E-B8E5-89582D049858}"/>
                  </a:ext>
                </a:extLst>
              </p:cNvPr>
              <p:cNvSpPr/>
              <p:nvPr/>
            </p:nvSpPr>
            <p:spPr>
              <a:xfrm>
                <a:off x="7768108" y="1428366"/>
                <a:ext cx="375862" cy="84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BDA2B345-0944-40F0-849C-E3DF8EACB0AE}"/>
                  </a:ext>
                </a:extLst>
              </p:cNvPr>
              <p:cNvSpPr/>
              <p:nvPr/>
            </p:nvSpPr>
            <p:spPr>
              <a:xfrm rot="5400000">
                <a:off x="7823036" y="1187615"/>
                <a:ext cx="446851" cy="109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30E52FA-ADBC-49A2-91F6-B95C31E6A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66075" y="613101"/>
                <a:ext cx="1099001" cy="927410"/>
              </a:xfrm>
              <a:prstGeom prst="rect">
                <a:avLst/>
              </a:prstGeom>
            </p:spPr>
          </p:pic>
        </p:grp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32B56A5B-7338-4E23-83A2-52686691A0DD}"/>
              </a:ext>
            </a:extLst>
          </p:cNvPr>
          <p:cNvSpPr txBox="1"/>
          <p:nvPr/>
        </p:nvSpPr>
        <p:spPr>
          <a:xfrm>
            <a:off x="658812" y="5717755"/>
            <a:ext cx="54371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Fuentes: Informe de datos de BIBB como parte del Informe de educación y formación profesional </a:t>
            </a:r>
            <a:b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(2020 y 2023), Oficina Federal de Estadística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67D3F6-F387-47AD-A00F-5525DBEF738B}"/>
              </a:ext>
            </a:extLst>
          </p:cNvPr>
          <p:cNvGrpSpPr/>
          <p:nvPr/>
        </p:nvGrpSpPr>
        <p:grpSpPr>
          <a:xfrm>
            <a:off x="3595415" y="4546947"/>
            <a:ext cx="2181155" cy="1001343"/>
            <a:chOff x="3595415" y="4546947"/>
            <a:chExt cx="2181155" cy="1001343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E99C7A92-E5B8-481A-9124-A90EB69FBC9B}"/>
                </a:ext>
              </a:extLst>
            </p:cNvPr>
            <p:cNvSpPr/>
            <p:nvPr/>
          </p:nvSpPr>
          <p:spPr>
            <a:xfrm>
              <a:off x="3976570" y="4848686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Los y las aprendices 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87E9F4A9-D30A-4B37-A5FA-409F40F88D00}"/>
                </a:ext>
              </a:extLst>
            </p:cNvPr>
            <p:cNvGrpSpPr/>
            <p:nvPr/>
          </p:nvGrpSpPr>
          <p:grpSpPr>
            <a:xfrm>
              <a:off x="3595415" y="4546947"/>
              <a:ext cx="463762" cy="1001343"/>
              <a:chOff x="2466852" y="4726567"/>
              <a:chExt cx="535353" cy="1155921"/>
            </a:xfrm>
          </p:grpSpPr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BA85DF55-43D6-4852-B3F8-A459CF8D3EB5}"/>
                  </a:ext>
                </a:extLst>
              </p:cNvPr>
              <p:cNvSpPr/>
              <p:nvPr/>
            </p:nvSpPr>
            <p:spPr>
              <a:xfrm>
                <a:off x="2824520" y="5024046"/>
                <a:ext cx="171093" cy="858442"/>
              </a:xfrm>
              <a:custGeom>
                <a:avLst/>
                <a:gdLst>
                  <a:gd name="connsiteX0" fmla="*/ 0 w 178594"/>
                  <a:gd name="connsiteY0" fmla="*/ 29766 h 419253"/>
                  <a:gd name="connsiteX1" fmla="*/ 29766 w 178594"/>
                  <a:gd name="connsiteY1" fmla="*/ 0 h 419253"/>
                  <a:gd name="connsiteX2" fmla="*/ 148828 w 178594"/>
                  <a:gd name="connsiteY2" fmla="*/ 0 h 419253"/>
                  <a:gd name="connsiteX3" fmla="*/ 178594 w 178594"/>
                  <a:gd name="connsiteY3" fmla="*/ 29766 h 419253"/>
                  <a:gd name="connsiteX4" fmla="*/ 178594 w 178594"/>
                  <a:gd name="connsiteY4" fmla="*/ 389487 h 419253"/>
                  <a:gd name="connsiteX5" fmla="*/ 148828 w 178594"/>
                  <a:gd name="connsiteY5" fmla="*/ 419253 h 419253"/>
                  <a:gd name="connsiteX6" fmla="*/ 29766 w 178594"/>
                  <a:gd name="connsiteY6" fmla="*/ 419253 h 419253"/>
                  <a:gd name="connsiteX7" fmla="*/ 0 w 178594"/>
                  <a:gd name="connsiteY7" fmla="*/ 389487 h 419253"/>
                  <a:gd name="connsiteX8" fmla="*/ 0 w 178594"/>
                  <a:gd name="connsiteY8" fmla="*/ 29766 h 419253"/>
                  <a:gd name="connsiteX0" fmla="*/ 0 w 178594"/>
                  <a:gd name="connsiteY0" fmla="*/ 65485 h 454972"/>
                  <a:gd name="connsiteX1" fmla="*/ 25004 w 178594"/>
                  <a:gd name="connsiteY1" fmla="*/ 0 h 454972"/>
                  <a:gd name="connsiteX2" fmla="*/ 148828 w 178594"/>
                  <a:gd name="connsiteY2" fmla="*/ 35719 h 454972"/>
                  <a:gd name="connsiteX3" fmla="*/ 178594 w 178594"/>
                  <a:gd name="connsiteY3" fmla="*/ 65485 h 454972"/>
                  <a:gd name="connsiteX4" fmla="*/ 178594 w 178594"/>
                  <a:gd name="connsiteY4" fmla="*/ 425206 h 454972"/>
                  <a:gd name="connsiteX5" fmla="*/ 148828 w 178594"/>
                  <a:gd name="connsiteY5" fmla="*/ 454972 h 454972"/>
                  <a:gd name="connsiteX6" fmla="*/ 29766 w 178594"/>
                  <a:gd name="connsiteY6" fmla="*/ 454972 h 454972"/>
                  <a:gd name="connsiteX7" fmla="*/ 0 w 178594"/>
                  <a:gd name="connsiteY7" fmla="*/ 425206 h 454972"/>
                  <a:gd name="connsiteX8" fmla="*/ 0 w 178594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48828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27397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39304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38046"/>
                  <a:gd name="connsiteX1" fmla="*/ 25004 w 192881"/>
                  <a:gd name="connsiteY1" fmla="*/ 0 h 838046"/>
                  <a:gd name="connsiteX2" fmla="*/ 139303 w 192881"/>
                  <a:gd name="connsiteY2" fmla="*/ 38100 h 838046"/>
                  <a:gd name="connsiteX3" fmla="*/ 192881 w 192881"/>
                  <a:gd name="connsiteY3" fmla="*/ 336947 h 838046"/>
                  <a:gd name="connsiteX4" fmla="*/ 183356 w 192881"/>
                  <a:gd name="connsiteY4" fmla="*/ 408538 h 838046"/>
                  <a:gd name="connsiteX5" fmla="*/ 139304 w 192881"/>
                  <a:gd name="connsiteY5" fmla="*/ 447829 h 838046"/>
                  <a:gd name="connsiteX6" fmla="*/ 144066 w 192881"/>
                  <a:gd name="connsiteY6" fmla="*/ 800254 h 838046"/>
                  <a:gd name="connsiteX7" fmla="*/ 109538 w 192881"/>
                  <a:gd name="connsiteY7" fmla="*/ 834781 h 838046"/>
                  <a:gd name="connsiteX8" fmla="*/ 0 w 192881"/>
                  <a:gd name="connsiteY8" fmla="*/ 65485 h 838046"/>
                  <a:gd name="connsiteX0" fmla="*/ 0 w 195263"/>
                  <a:gd name="connsiteY0" fmla="*/ 65485 h 810307"/>
                  <a:gd name="connsiteX1" fmla="*/ 25004 w 195263"/>
                  <a:gd name="connsiteY1" fmla="*/ 0 h 810307"/>
                  <a:gd name="connsiteX2" fmla="*/ 139303 w 195263"/>
                  <a:gd name="connsiteY2" fmla="*/ 38100 h 810307"/>
                  <a:gd name="connsiteX3" fmla="*/ 192881 w 195263"/>
                  <a:gd name="connsiteY3" fmla="*/ 336947 h 810307"/>
                  <a:gd name="connsiteX4" fmla="*/ 183356 w 195263"/>
                  <a:gd name="connsiteY4" fmla="*/ 408538 h 810307"/>
                  <a:gd name="connsiteX5" fmla="*/ 139304 w 195263"/>
                  <a:gd name="connsiteY5" fmla="*/ 447829 h 810307"/>
                  <a:gd name="connsiteX6" fmla="*/ 144066 w 195263"/>
                  <a:gd name="connsiteY6" fmla="*/ 800254 h 810307"/>
                  <a:gd name="connsiteX7" fmla="*/ 195263 w 195263"/>
                  <a:gd name="connsiteY7" fmla="*/ 803825 h 810307"/>
                  <a:gd name="connsiteX8" fmla="*/ 0 w 195263"/>
                  <a:gd name="connsiteY8" fmla="*/ 65485 h 810307"/>
                  <a:gd name="connsiteX0" fmla="*/ 145246 w 171441"/>
                  <a:gd name="connsiteY0" fmla="*/ 858442 h 858442"/>
                  <a:gd name="connsiteX1" fmla="*/ 1182 w 171441"/>
                  <a:gd name="connsiteY1" fmla="*/ 0 h 858442"/>
                  <a:gd name="connsiteX2" fmla="*/ 115481 w 171441"/>
                  <a:gd name="connsiteY2" fmla="*/ 38100 h 858442"/>
                  <a:gd name="connsiteX3" fmla="*/ 169059 w 171441"/>
                  <a:gd name="connsiteY3" fmla="*/ 336947 h 858442"/>
                  <a:gd name="connsiteX4" fmla="*/ 159534 w 171441"/>
                  <a:gd name="connsiteY4" fmla="*/ 408538 h 858442"/>
                  <a:gd name="connsiteX5" fmla="*/ 115482 w 171441"/>
                  <a:gd name="connsiteY5" fmla="*/ 447829 h 858442"/>
                  <a:gd name="connsiteX6" fmla="*/ 120244 w 171441"/>
                  <a:gd name="connsiteY6" fmla="*/ 800254 h 858442"/>
                  <a:gd name="connsiteX7" fmla="*/ 171441 w 171441"/>
                  <a:gd name="connsiteY7" fmla="*/ 803825 h 858442"/>
                  <a:gd name="connsiteX8" fmla="*/ 145246 w 171441"/>
                  <a:gd name="connsiteY8" fmla="*/ 858442 h 858442"/>
                  <a:gd name="connsiteX0" fmla="*/ 146189 w 172384"/>
                  <a:gd name="connsiteY0" fmla="*/ 858442 h 858442"/>
                  <a:gd name="connsiteX1" fmla="*/ 29509 w 172384"/>
                  <a:gd name="connsiteY1" fmla="*/ 755248 h 858442"/>
                  <a:gd name="connsiteX2" fmla="*/ 2125 w 172384"/>
                  <a:gd name="connsiteY2" fmla="*/ 0 h 858442"/>
                  <a:gd name="connsiteX3" fmla="*/ 116424 w 172384"/>
                  <a:gd name="connsiteY3" fmla="*/ 38100 h 858442"/>
                  <a:gd name="connsiteX4" fmla="*/ 170002 w 172384"/>
                  <a:gd name="connsiteY4" fmla="*/ 336947 h 858442"/>
                  <a:gd name="connsiteX5" fmla="*/ 160477 w 172384"/>
                  <a:gd name="connsiteY5" fmla="*/ 408538 h 858442"/>
                  <a:gd name="connsiteX6" fmla="*/ 116425 w 172384"/>
                  <a:gd name="connsiteY6" fmla="*/ 447829 h 858442"/>
                  <a:gd name="connsiteX7" fmla="*/ 121187 w 172384"/>
                  <a:gd name="connsiteY7" fmla="*/ 800254 h 858442"/>
                  <a:gd name="connsiteX8" fmla="*/ 172384 w 172384"/>
                  <a:gd name="connsiteY8" fmla="*/ 803825 h 858442"/>
                  <a:gd name="connsiteX9" fmla="*/ 146189 w 172384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19896 w 171093"/>
                  <a:gd name="connsiteY7" fmla="*/ 800254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27040 w 171093"/>
                  <a:gd name="connsiteY7" fmla="*/ 797873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93" h="858442">
                    <a:moveTo>
                      <a:pt x="144898" y="858442"/>
                    </a:moveTo>
                    <a:cubicBezTo>
                      <a:pt x="128626" y="803118"/>
                      <a:pt x="52229" y="898322"/>
                      <a:pt x="28218" y="755248"/>
                    </a:cubicBezTo>
                    <a:cubicBezTo>
                      <a:pt x="32782" y="621699"/>
                      <a:pt x="-6111" y="72296"/>
                      <a:pt x="834" y="0"/>
                    </a:cubicBezTo>
                    <a:cubicBezTo>
                      <a:pt x="40521" y="0"/>
                      <a:pt x="63540" y="14287"/>
                      <a:pt x="115133" y="38100"/>
                    </a:cubicBezTo>
                    <a:cubicBezTo>
                      <a:pt x="136334" y="116681"/>
                      <a:pt x="168711" y="320508"/>
                      <a:pt x="168711" y="336947"/>
                    </a:cubicBezTo>
                    <a:cubicBezTo>
                      <a:pt x="118705" y="363986"/>
                      <a:pt x="163948" y="379118"/>
                      <a:pt x="159186" y="408538"/>
                    </a:cubicBezTo>
                    <a:cubicBezTo>
                      <a:pt x="159186" y="424977"/>
                      <a:pt x="131573" y="447829"/>
                      <a:pt x="115134" y="447829"/>
                    </a:cubicBezTo>
                    <a:cubicBezTo>
                      <a:pt x="116721" y="565304"/>
                      <a:pt x="125453" y="680398"/>
                      <a:pt x="127040" y="797873"/>
                    </a:cubicBezTo>
                    <a:cubicBezTo>
                      <a:pt x="110601" y="797873"/>
                      <a:pt x="171093" y="820264"/>
                      <a:pt x="171093" y="803825"/>
                    </a:cubicBezTo>
                    <a:lnTo>
                      <a:pt x="144898" y="8584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195E1512-802C-4759-969A-579FC388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66852" y="4726567"/>
                <a:ext cx="535353" cy="11481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2. Resumen de los tipos de costes y beneficios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3" y="1572161"/>
            <a:ext cx="752884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¿Cuáles son los costes brutos de los aprendices?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s-ES" sz="2000">
                <a:latin typeface="+mj-lt"/>
              </a:rPr>
              <a:t>¿Qué genera beneficios?</a:t>
            </a:r>
          </a:p>
        </p:txBody>
      </p:sp>
    </p:spTree>
    <p:extLst>
      <p:ext uri="{BB962C8B-B14F-4D97-AF65-F5344CB8AC3E}">
        <p14:creationId xmlns:p14="http://schemas.microsoft.com/office/powerpoint/2010/main" val="3224870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88D3F5D8-5458-4E52-935C-62225995957D}"/>
              </a:ext>
            </a:extLst>
          </p:cNvPr>
          <p:cNvCxnSpPr>
            <a:cxnSpLocks/>
          </p:cNvCxnSpPr>
          <p:nvPr/>
        </p:nvCxnSpPr>
        <p:spPr>
          <a:xfrm>
            <a:off x="7580062" y="1460241"/>
            <a:ext cx="0" cy="26322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A2D64D1-EB09-4905-8FD5-676750319FFF}"/>
              </a:ext>
            </a:extLst>
          </p:cNvPr>
          <p:cNvCxnSpPr>
            <a:cxnSpLocks/>
          </p:cNvCxnSpPr>
          <p:nvPr/>
        </p:nvCxnSpPr>
        <p:spPr>
          <a:xfrm>
            <a:off x="10471365" y="1460241"/>
            <a:ext cx="0" cy="3425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5DF7342-F18C-496D-9464-C3D83C26C4C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740043" y="1460241"/>
            <a:ext cx="17094" cy="26451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821D28C-4BBD-482A-896E-1338A27EC19D}"/>
              </a:ext>
            </a:extLst>
          </p:cNvPr>
          <p:cNvCxnSpPr>
            <a:cxnSpLocks/>
          </p:cNvCxnSpPr>
          <p:nvPr/>
        </p:nvCxnSpPr>
        <p:spPr>
          <a:xfrm flipH="1">
            <a:off x="1878510" y="1460241"/>
            <a:ext cx="25594" cy="26322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10">
            <a:extLst>
              <a:ext uri="{FF2B5EF4-FFF2-40B4-BE49-F238E27FC236}">
                <a16:creationId xmlns:a16="http://schemas.microsoft.com/office/drawing/2014/main" id="{50D31295-D467-4429-8929-FB57AAEF9787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1904104" y="1232722"/>
            <a:ext cx="8567105" cy="231565"/>
            <a:chOff x="848" y="981"/>
            <a:chExt cx="4035" cy="458"/>
          </a:xfrm>
        </p:grpSpPr>
        <p:sp>
          <p:nvSpPr>
            <p:cNvPr id="39" name="Line 11">
              <a:extLst>
                <a:ext uri="{FF2B5EF4-FFF2-40B4-BE49-F238E27FC236}">
                  <a16:creationId xmlns:a16="http://schemas.microsoft.com/office/drawing/2014/main" id="{F0E03623-6AF1-4403-A09E-FFF546E82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981"/>
              <a:ext cx="0" cy="450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C797B4E4-4A7A-4298-AB15-74BDD2977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31"/>
              <a:ext cx="4035" cy="8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>
                <a:latin typeface="+mj-lt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>
                <a:solidFill>
                  <a:srgbClr val="D6851B"/>
                </a:solidFill>
              </a:rPr>
              <a:t>2. a) ¿Cuáles son los costes brutos de los aprendices?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57608"/>
            <a:ext cx="2482420" cy="699404"/>
          </a:xfrm>
          <a:solidFill>
            <a:schemeClr val="bg1">
              <a:lumMod val="65000"/>
            </a:schemeClr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 dirty="0"/>
              <a:t>Costes de personal de los y las aprendices (</a:t>
            </a:r>
            <a:r>
              <a:rPr lang="es-ES" sz="2400" baseline="-14000" dirty="0"/>
              <a:t>~ </a:t>
            </a:r>
            <a:r>
              <a:rPr lang="es-ES" sz="1800" dirty="0"/>
              <a:t>61 %)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716870" y="885539"/>
            <a:ext cx="2880000" cy="504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Costes brutos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44236" y="5516506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Fuente: Schönfeld, Gudrun; Wenzelmann, Felix; Pfeifer, Harald; Risius, Paula; Wehner, Caroline: Ausbildung in Deutschland – eine Investition gegen den Fachkräftemangel, BIBB-Report 1/2020 (Formación profesional en Alemania  –  una inversión para hacer frente a la escasez de trabajadores cualificados, Informe BIBB 1/2020)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22E1AF7-1D63-4F03-B805-7654CC157176}"/>
              </a:ext>
            </a:extLst>
          </p:cNvPr>
          <p:cNvSpPr txBox="1">
            <a:spLocks/>
          </p:cNvSpPr>
          <p:nvPr/>
        </p:nvSpPr>
        <p:spPr>
          <a:xfrm>
            <a:off x="658813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Retribución de la formación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(45 %)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3" y="3277137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Prestaciones sociales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según convenio colectivo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3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Prestaciones sociales 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voluntarias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515927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 dirty="0"/>
              <a:t>Costes de personal de formación (</a:t>
            </a:r>
            <a:r>
              <a:rPr lang="es-ES" sz="2400" baseline="-14000" dirty="0">
                <a:solidFill>
                  <a:prstClr val="white"/>
                </a:solidFill>
              </a:rPr>
              <a:t>~ </a:t>
            </a:r>
            <a:r>
              <a:rPr lang="es-ES" sz="1800" dirty="0"/>
              <a:t>24 %)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515927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Personal formador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a tiempo completo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515927" y="3277137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Personal formador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a tiempo parcial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515927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Personal formador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externo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0CA1762D-2B36-43B4-9788-E43D88D43BB2}"/>
              </a:ext>
            </a:extLst>
          </p:cNvPr>
          <p:cNvSpPr txBox="1">
            <a:spLocks/>
          </p:cNvSpPr>
          <p:nvPr/>
        </p:nvSpPr>
        <p:spPr>
          <a:xfrm>
            <a:off x="6373041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/>
              <a:t>Costes de instalaciones y material (</a:t>
            </a:r>
            <a:r>
              <a:rPr lang="es-ES" sz="2400" baseline="-14000">
                <a:solidFill>
                  <a:prstClr val="white"/>
                </a:solidFill>
              </a:rPr>
              <a:t>~ </a:t>
            </a:r>
            <a:r>
              <a:rPr lang="es-ES" sz="1800"/>
              <a:t>4 %)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373041" y="2455098"/>
            <a:ext cx="2482420" cy="884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Lugar de trabajo (herramientas, equipos, material de trabajo)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F699960E-0DC8-45FA-911E-8F26219C6ABF}"/>
              </a:ext>
            </a:extLst>
          </p:cNvPr>
          <p:cNvSpPr txBox="1">
            <a:spLocks/>
          </p:cNvSpPr>
          <p:nvPr/>
        </p:nvSpPr>
        <p:spPr>
          <a:xfrm>
            <a:off x="6373041" y="3529552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0">
                <a:latin typeface="+mj-lt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/>
              <a:t>Taller de formación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373041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Formación dentro de la empresa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9230155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/>
              <a:t>Otros costes</a:t>
            </a:r>
            <a:br>
              <a:rPr lang="es-ES" sz="1800"/>
            </a:br>
            <a:r>
              <a:rPr lang="es-ES" sz="1800"/>
              <a:t>(</a:t>
            </a:r>
            <a:r>
              <a:rPr lang="es-ES" sz="2400" baseline="-14000">
                <a:solidFill>
                  <a:prstClr val="white"/>
                </a:solidFill>
              </a:rPr>
              <a:t>~ </a:t>
            </a:r>
            <a:r>
              <a:rPr lang="es-ES" sz="1800"/>
              <a:t>11 %)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9230155" y="2451948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0">
                <a:latin typeface="+mj-lt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 dirty="0"/>
              <a:t>Material y medios didácticos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9230155" y="294425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0">
                <a:latin typeface="+mj-lt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/>
              <a:t>Ropa de trabajo y de seguridad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9230154" y="3790571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defPPr>
              <a:defRPr lang="de-DE"/>
            </a:defPPr>
            <a:lvl1pPr indent="0" algn="ctr" defTabSz="357188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0">
                <a:latin typeface="+mj-lt"/>
              </a:defRPr>
            </a:lvl1pPr>
            <a:lvl2pPr indent="0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>
                <a:latin typeface="+mj-lt"/>
              </a:defRPr>
            </a:lvl2pPr>
            <a:lvl3pPr indent="0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b="1">
                <a:latin typeface="+mj-lt"/>
              </a:defRPr>
            </a:lvl3pPr>
            <a:lvl4pPr indent="0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4pPr>
            <a:lvl5pPr indent="0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>
                <a:latin typeface="+mj-lt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s-ES"/>
              <a:t>Administración de la formación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9230155" y="4393709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/>
                </a:solidFill>
              </a:rPr>
              <a:t>Formación externa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9230155" y="4886016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/>
                </a:solidFill>
              </a:rPr>
              <a:t>Cuota de la Cámara / Tasas de exámenes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2754</Words>
  <Application>Microsoft Office PowerPoint</Application>
  <PresentationFormat>Breitbild</PresentationFormat>
  <Paragraphs>378</Paragraphs>
  <Slides>27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Calibri</vt:lpstr>
      <vt:lpstr>Wingdings 3</vt:lpstr>
      <vt:lpstr>Times New Roman</vt:lpstr>
      <vt:lpstr>Arial</vt:lpstr>
      <vt:lpstr>Symbol</vt:lpstr>
      <vt:lpstr>Office</vt:lpstr>
      <vt:lpstr>1_Office</vt:lpstr>
      <vt:lpstr> </vt:lpstr>
      <vt:lpstr>Índice</vt:lpstr>
      <vt:lpstr>1. La financiación en el sistema dual alemán </vt:lpstr>
      <vt:lpstr>1. a) ¿Por qué las empresas imparten formación profesional?</vt:lpstr>
      <vt:lpstr>1. b) ¿Cómo calculan las empresas?</vt:lpstr>
      <vt:lpstr>1. c) ¿Quién asume qué costes?</vt:lpstr>
      <vt:lpstr>1. d) ¿Cómo se distribuyen los costes?</vt:lpstr>
      <vt:lpstr>2. Resumen de los tipos de costes y beneficios</vt:lpstr>
      <vt:lpstr>2. a) ¿Cuáles son los costes brutos de los aprendices?</vt:lpstr>
      <vt:lpstr>2. b) ¿Qué genera beneficios?</vt:lpstr>
      <vt:lpstr>3. ¿Cuánto cuesta la formación?      ¿Qué aspectos positivos tiene?</vt:lpstr>
      <vt:lpstr>3. a) ¿Cuánto cuesta la formación?</vt:lpstr>
      <vt:lpstr>3. b) ¿Cuánto cuesta una persona aprendiz al año?</vt:lpstr>
      <vt:lpstr>3. c) ¿En qué consisten los aspectos positivos?</vt:lpstr>
      <vt:lpstr>4. ¿Es la contratación de personal nuevo más barata      que la formación profesional?</vt:lpstr>
      <vt:lpstr>4. a) ¿Cuáles son los costes de una nueva contratación?</vt:lpstr>
      <vt:lpstr>4. a) ¿Cuáles son los costes de una nueva contratación?</vt:lpstr>
      <vt:lpstr>5. Formación dual – un modelo rentable</vt:lpstr>
      <vt:lpstr>5. a) Resumen de beneficios y aspectos positivos</vt:lpstr>
      <vt:lpstr>5. b) Ponderación de costes y aspectos positivos</vt:lpstr>
      <vt:lpstr>5. b) Ponderación de costes y aspectos positivos</vt:lpstr>
      <vt:lpstr>5. c) Resumen de los aspectos positivos</vt:lpstr>
      <vt:lpstr>5. d) Aspectos sociales y económicos</vt:lpstr>
      <vt:lpstr>Anexo: Normativa especial en el sector de la construcción</vt:lpstr>
      <vt:lpstr>Reflexión final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344</cp:revision>
  <dcterms:created xsi:type="dcterms:W3CDTF">2020-12-18T10:19:10Z</dcterms:created>
  <dcterms:modified xsi:type="dcterms:W3CDTF">2024-01-10T13:16:13Z</dcterms:modified>
</cp:coreProperties>
</file>