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2"/>
  </p:sldMasterIdLst>
  <p:notesMasterIdLst>
    <p:notesMasterId r:id="rId30"/>
  </p:notesMasterIdLst>
  <p:sldIdLst>
    <p:sldId id="257" r:id="rId3"/>
    <p:sldId id="368" r:id="rId4"/>
    <p:sldId id="369" r:id="rId5"/>
    <p:sldId id="370" r:id="rId6"/>
    <p:sldId id="371" r:id="rId7"/>
    <p:sldId id="367" r:id="rId8"/>
    <p:sldId id="259" r:id="rId9"/>
    <p:sldId id="372" r:id="rId10"/>
    <p:sldId id="361" r:id="rId11"/>
    <p:sldId id="373" r:id="rId12"/>
    <p:sldId id="374" r:id="rId13"/>
    <p:sldId id="375" r:id="rId14"/>
    <p:sldId id="363" r:id="rId15"/>
    <p:sldId id="377" r:id="rId16"/>
    <p:sldId id="378" r:id="rId17"/>
    <p:sldId id="379" r:id="rId18"/>
    <p:sldId id="380" r:id="rId19"/>
    <p:sldId id="381" r:id="rId20"/>
    <p:sldId id="382" r:id="rId21"/>
    <p:sldId id="383" r:id="rId22"/>
    <p:sldId id="386" r:id="rId23"/>
    <p:sldId id="356" r:id="rId24"/>
    <p:sldId id="357" r:id="rId25"/>
    <p:sldId id="366" r:id="rId26"/>
    <p:sldId id="360" r:id="rId27"/>
    <p:sldId id="359" r:id="rId28"/>
    <p:sldId id="291" r:id="rId29"/>
  </p:sldIdLst>
  <p:sldSz cx="12192000" cy="6858000"/>
  <p:notesSz cx="6858000" cy="9144000"/>
  <p:embeddedFontLst>
    <p:embeddedFont>
      <p:font typeface="Arial" panose="020B0604020202020204" pitchFamily="34" charset="0"/>
      <p:regular r:id="rId31"/>
    </p:embeddedFont>
    <p:embeddedFont>
      <p:font typeface="Calibri" panose="020F0502020204030204" pitchFamily="34" charset="0"/>
      <p:regular r:id="rId32"/>
      <p:bold r:id="rId33"/>
      <p:italic r:id="rId34"/>
      <p:boldItalic r:id="rId35"/>
    </p:embeddedFont>
    <p:embeddedFont>
      <p:font typeface="Wingdings 3" panose="05040102010807070707" pitchFamily="18" charset="2"/>
      <p:regular r:id="rId36"/>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6" userDrawn="1">
          <p15:clr>
            <a:srgbClr val="A4A3A4"/>
          </p15:clr>
        </p15:guide>
        <p15:guide id="2" pos="3931" userDrawn="1">
          <p15:clr>
            <a:srgbClr val="A4A3A4"/>
          </p15:clr>
        </p15:guide>
        <p15:guide id="3" orient="horz" pos="2863" userDrawn="1">
          <p15:clr>
            <a:srgbClr val="A4A3A4"/>
          </p15:clr>
        </p15:guide>
        <p15:guide id="4" orient="horz" pos="3543" userDrawn="1">
          <p15:clr>
            <a:srgbClr val="A4A3A4"/>
          </p15:clr>
        </p15:guide>
        <p15:guide id="5" orient="horz" pos="3475" userDrawn="1">
          <p15:clr>
            <a:srgbClr val="A4A3A4"/>
          </p15:clr>
        </p15:guide>
        <p15:guide id="6" pos="6607" userDrawn="1">
          <p15:clr>
            <a:srgbClr val="A4A3A4"/>
          </p15:clr>
        </p15:guide>
        <p15:guide id="7" pos="6131" userDrawn="1">
          <p15:clr>
            <a:srgbClr val="A4A3A4"/>
          </p15:clr>
        </p15:guide>
        <p15:guide id="8" orient="horz" pos="1162" userDrawn="1">
          <p15:clr>
            <a:srgbClr val="A4A3A4"/>
          </p15:clr>
        </p15:guide>
        <p15:guide id="9" orient="horz" pos="2160" userDrawn="1">
          <p15:clr>
            <a:srgbClr val="A4A3A4"/>
          </p15:clr>
        </p15:guide>
        <p15:guide id="11" pos="642" userDrawn="1">
          <p15:clr>
            <a:srgbClr val="A4A3A4"/>
          </p15:clr>
        </p15:guide>
        <p15:guide id="12" orient="horz" pos="2092" userDrawn="1">
          <p15:clr>
            <a:srgbClr val="A4A3A4"/>
          </p15:clr>
        </p15:guide>
        <p15:guide id="13" orient="horz" pos="981" userDrawn="1">
          <p15:clr>
            <a:srgbClr val="A4A3A4"/>
          </p15:clr>
        </p15:guide>
        <p15:guide id="14" pos="5428" userDrawn="1">
          <p15:clr>
            <a:srgbClr val="A4A3A4"/>
          </p15:clr>
        </p15:guide>
        <p15:guide id="15" orient="horz" pos="370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Rechmann" initials="PR" lastIdx="29" clrIdx="0">
    <p:extLst>
      <p:ext uri="{19B8F6BF-5375-455C-9EA6-DF929625EA0E}">
        <p15:presenceInfo xmlns:p15="http://schemas.microsoft.com/office/powerpoint/2012/main" userId="Peter Rechmann" providerId="None"/>
      </p:ext>
    </p:extLst>
  </p:cmAuthor>
  <p:cmAuthor id="2" name="Schlich, Thorsten" initials="ST" lastIdx="58" clrIdx="1">
    <p:extLst>
      <p:ext uri="{19B8F6BF-5375-455C-9EA6-DF929625EA0E}">
        <p15:presenceInfo xmlns:p15="http://schemas.microsoft.com/office/powerpoint/2012/main" userId="Schlich, Thorsten" providerId="None"/>
      </p:ext>
    </p:extLst>
  </p:cmAuthor>
  <p:cmAuthor id="3" name="Shahin Eilanjeghi, Sepehr" initials="SES" lastIdx="22" clrIdx="2">
    <p:extLst>
      <p:ext uri="{19B8F6BF-5375-455C-9EA6-DF929625EA0E}">
        <p15:presenceInfo xmlns:p15="http://schemas.microsoft.com/office/powerpoint/2012/main" userId="Shahin Eilanjeghi, Sepehr" providerId="None"/>
      </p:ext>
    </p:extLst>
  </p:cmAuthor>
  <p:cmAuthor id="4" name="Kerstin Öchsler" initials="KÖ" lastIdx="5" clrIdx="3">
    <p:extLst>
      <p:ext uri="{19B8F6BF-5375-455C-9EA6-DF929625EA0E}">
        <p15:presenceInfo xmlns:p15="http://schemas.microsoft.com/office/powerpoint/2012/main" userId="S-1-5-21-1714780564-1514027911-36100705-1129" providerId="AD"/>
      </p:ext>
    </p:extLst>
  </p:cmAuthor>
  <p:cmAuthor id="5" name="Eva Schimmelpfennig" initials="ES" lastIdx="4" clrIdx="4">
    <p:extLst>
      <p:ext uri="{19B8F6BF-5375-455C-9EA6-DF929625EA0E}">
        <p15:presenceInfo xmlns:p15="http://schemas.microsoft.com/office/powerpoint/2012/main" userId="S::e.schimmelpfennig@mediacompany.com::3a67210d-cf20-4159-955d-1293d16c32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851B"/>
    <a:srgbClr val="FBF3E8"/>
    <a:srgbClr val="EAC28D"/>
    <a:srgbClr val="33CC33"/>
    <a:srgbClr val="E2A95F"/>
    <a:srgbClr val="E27F1C"/>
    <a:srgbClr val="FAF1EA"/>
    <a:srgbClr val="BF5A08"/>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3" autoAdjust="0"/>
    <p:restoredTop sz="46550" autoAdjust="0"/>
  </p:normalViewPr>
  <p:slideViewPr>
    <p:cSldViewPr snapToGrid="0" showGuides="1">
      <p:cViewPr varScale="1">
        <p:scale>
          <a:sx n="49" d="100"/>
          <a:sy n="49" d="100"/>
        </p:scale>
        <p:origin x="2868" y="54"/>
      </p:cViewPr>
      <p:guideLst>
        <p:guide orient="horz" pos="1366"/>
        <p:guide pos="3931"/>
        <p:guide orient="horz" pos="2863"/>
        <p:guide orient="horz" pos="3543"/>
        <p:guide orient="horz" pos="3475"/>
        <p:guide pos="6607"/>
        <p:guide pos="6131"/>
        <p:guide orient="horz" pos="1162"/>
        <p:guide orient="horz" pos="2160"/>
        <p:guide pos="642"/>
        <p:guide orient="horz" pos="2092"/>
        <p:guide orient="horz" pos="981"/>
        <p:guide pos="5428"/>
        <p:guide orient="horz" pos="3702"/>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2683892230011118"/>
          <c:y val="0.13122368023696054"/>
          <c:w val="0.85266994750656167"/>
          <c:h val="0.68998228346456691"/>
        </c:manualLayout>
      </c:layout>
      <c:barChart>
        <c:barDir val="col"/>
        <c:grouping val="clustered"/>
        <c:varyColors val="0"/>
        <c:ser>
          <c:idx val="0"/>
          <c:order val="0"/>
          <c:tx>
            <c:strRef>
              <c:f>Tabelle1!$B$1</c:f>
              <c:strCache>
                <c:ptCount val="1"/>
                <c:pt idx="0">
                  <c:v>Coûts bruts</c:v>
                </c:pt>
              </c:strCache>
            </c:strRef>
          </c:tx>
          <c:spPr>
            <a:solidFill>
              <a:srgbClr val="D6851B"/>
            </a:solidFill>
            <a:ln>
              <a:noFill/>
            </a:ln>
            <a:effectLst/>
          </c:spPr>
          <c:invertIfNegative val="0"/>
          <c:dLbls>
            <c:numFmt formatCode="#,##0.00\ &quot;€&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3"/>
                <c:pt idx="0">
                  <c:v>1ère année</c:v>
                </c:pt>
                <c:pt idx="1">
                  <c:v>2ère année</c:v>
                </c:pt>
                <c:pt idx="2">
                  <c:v>3ère année</c:v>
                </c:pt>
              </c:strCache>
            </c:strRef>
          </c:cat>
          <c:val>
            <c:numRef>
              <c:f>Tabelle1!$B$2:$B$5</c:f>
              <c:numCache>
                <c:formatCode>"€"#,##0_);[Red]\("€"#,##0\)</c:formatCode>
                <c:ptCount val="4"/>
                <c:pt idx="0">
                  <c:v>21249</c:v>
                </c:pt>
                <c:pt idx="1">
                  <c:v>20761</c:v>
                </c:pt>
                <c:pt idx="2">
                  <c:v>21227</c:v>
                </c:pt>
              </c:numCache>
            </c:numRef>
          </c:val>
          <c:extLst>
            <c:ext xmlns:c16="http://schemas.microsoft.com/office/drawing/2014/chart" uri="{C3380CC4-5D6E-409C-BE32-E72D297353CC}">
              <c16:uniqueId val="{00000000-58EA-4A56-B313-6E5FAABEBE7C}"/>
            </c:ext>
          </c:extLst>
        </c:ser>
        <c:ser>
          <c:idx val="1"/>
          <c:order val="1"/>
          <c:tx>
            <c:strRef>
              <c:f>Tabelle1!$C$1</c:f>
              <c:strCache>
                <c:ptCount val="1"/>
                <c:pt idx="0">
                  <c:v>Gains</c:v>
                </c:pt>
              </c:strCache>
            </c:strRef>
          </c:tx>
          <c:spPr>
            <a:solidFill>
              <a:schemeClr val="bg1">
                <a:lumMod val="65000"/>
              </a:schemeClr>
            </a:solidFill>
            <a:ln>
              <a:noFill/>
            </a:ln>
            <a:effectLst/>
          </c:spPr>
          <c:invertIfNegative val="0"/>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1-58EA-4A56-B313-6E5FAABEBE7C}"/>
              </c:ext>
            </c:extLst>
          </c:dPt>
          <c:dLbls>
            <c:dLbl>
              <c:idx val="0"/>
              <c:layout>
                <c:manualLayout>
                  <c:x val="6.5519885242178947E-3"/>
                  <c:y val="-3.18387824448480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8EA-4A56-B313-6E5FAABEBE7C}"/>
                </c:ext>
              </c:extLst>
            </c:dLbl>
            <c:dLbl>
              <c:idx val="1"/>
              <c:layout>
                <c:manualLayout>
                  <c:x val="7.6439866115875438E-3"/>
                  <c:y val="-6.36775648896949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8EA-4A56-B313-6E5FAABEBE7C}"/>
                </c:ext>
              </c:extLst>
            </c:dLbl>
            <c:dLbl>
              <c:idx val="2"/>
              <c:layout>
                <c:manualLayout>
                  <c:x val="5.7661996725979067E-3"/>
                  <c:y val="-2.98931074261781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8EA-4A56-B313-6E5FAABEBE7C}"/>
                </c:ext>
              </c:extLst>
            </c:dLbl>
            <c:numFmt formatCode="#,##0.00\ &quot;€&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3"/>
                <c:pt idx="0">
                  <c:v>1ère année</c:v>
                </c:pt>
                <c:pt idx="1">
                  <c:v>2ère année</c:v>
                </c:pt>
                <c:pt idx="2">
                  <c:v>3ère année</c:v>
                </c:pt>
              </c:strCache>
            </c:strRef>
          </c:cat>
          <c:val>
            <c:numRef>
              <c:f>Tabelle1!$C$2:$C$5</c:f>
              <c:numCache>
                <c:formatCode>"€"#,##0_);[Red]\("€"#,##0\)</c:formatCode>
                <c:ptCount val="4"/>
                <c:pt idx="0">
                  <c:v>12640</c:v>
                </c:pt>
                <c:pt idx="1">
                  <c:v>15115</c:v>
                </c:pt>
                <c:pt idx="2">
                  <c:v>19065</c:v>
                </c:pt>
              </c:numCache>
            </c:numRef>
          </c:val>
          <c:extLst>
            <c:ext xmlns:c16="http://schemas.microsoft.com/office/drawing/2014/chart" uri="{C3380CC4-5D6E-409C-BE32-E72D297353CC}">
              <c16:uniqueId val="{00000002-58EA-4A56-B313-6E5FAABEBE7C}"/>
            </c:ext>
          </c:extLst>
        </c:ser>
        <c:ser>
          <c:idx val="2"/>
          <c:order val="2"/>
          <c:tx>
            <c:strRef>
              <c:f>Tabelle1!$D$1</c:f>
              <c:strCache>
                <c:ptCount val="1"/>
                <c:pt idx="0">
                  <c:v>Coûts nets</c:v>
                </c:pt>
              </c:strCache>
            </c:strRef>
          </c:tx>
          <c:spPr>
            <a:solidFill>
              <a:srgbClr val="EAC28D"/>
            </a:solidFill>
            <a:ln>
              <a:noFill/>
            </a:ln>
            <a:effectLst/>
          </c:spPr>
          <c:invertIfNegative val="0"/>
          <c:dLbls>
            <c:dLbl>
              <c:idx val="0"/>
              <c:layout>
                <c:manualLayout>
                  <c:x val="6.0976485325910266E-3"/>
                  <c:y val="-4.15659065303599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8EA-4A56-B313-6E5FAABEBE7C}"/>
                </c:ext>
              </c:extLst>
            </c:dLbl>
            <c:dLbl>
              <c:idx val="1"/>
              <c:layout>
                <c:manualLayout>
                  <c:x val="3.6864823620382141E-3"/>
                  <c:y val="5.97867152554899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8EA-4A56-B313-6E5FAABEBE7C}"/>
                </c:ext>
              </c:extLst>
            </c:dLbl>
            <c:dLbl>
              <c:idx val="2"/>
              <c:layout>
                <c:manualLayout>
                  <c:x val="5.232820441034812E-3"/>
                  <c:y val="-3.57296320790536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8EA-4A56-B313-6E5FAABEBE7C}"/>
                </c:ext>
              </c:extLst>
            </c:dLbl>
            <c:numFmt formatCode="#,##0.00\ &quot;€&quot;"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3"/>
                <c:pt idx="0">
                  <c:v>1ère année</c:v>
                </c:pt>
                <c:pt idx="1">
                  <c:v>2ère année</c:v>
                </c:pt>
                <c:pt idx="2">
                  <c:v>3ère année</c:v>
                </c:pt>
              </c:strCache>
            </c:strRef>
          </c:cat>
          <c:val>
            <c:numRef>
              <c:f>Tabelle1!$D$2:$D$5</c:f>
              <c:numCache>
                <c:formatCode>"€"#,##0_);[Red]\("€"#,##0\)</c:formatCode>
                <c:ptCount val="4"/>
                <c:pt idx="0">
                  <c:v>8609</c:v>
                </c:pt>
                <c:pt idx="1">
                  <c:v>5646</c:v>
                </c:pt>
                <c:pt idx="2">
                  <c:v>2162</c:v>
                </c:pt>
              </c:numCache>
            </c:numRef>
          </c:val>
          <c:extLst>
            <c:ext xmlns:c16="http://schemas.microsoft.com/office/drawing/2014/chart" uri="{C3380CC4-5D6E-409C-BE32-E72D297353CC}">
              <c16:uniqueId val="{00000006-58EA-4A56-B313-6E5FAABEBE7C}"/>
            </c:ext>
          </c:extLst>
        </c:ser>
        <c:dLbls>
          <c:showLegendKey val="0"/>
          <c:showVal val="0"/>
          <c:showCatName val="0"/>
          <c:showSerName val="0"/>
          <c:showPercent val="0"/>
          <c:showBubbleSize val="0"/>
        </c:dLbls>
        <c:gapWidth val="219"/>
        <c:overlap val="-27"/>
        <c:axId val="10224808"/>
        <c:axId val="10225136"/>
      </c:barChart>
      <c:catAx>
        <c:axId val="10224808"/>
        <c:scaling>
          <c:orientation val="minMax"/>
        </c:scaling>
        <c:delete val="0"/>
        <c:axPos val="b"/>
        <c:numFmt formatCode="General" sourceLinked="1"/>
        <c:majorTickMark val="none"/>
        <c:minorTickMark val="none"/>
        <c:tickLblPos val="nextTo"/>
        <c:spPr>
          <a:noFill/>
          <a:ln w="12700"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j-lt"/>
                <a:ea typeface="+mn-ea"/>
                <a:cs typeface="+mn-cs"/>
              </a:defRPr>
            </a:pPr>
            <a:endParaRPr lang="de-DE"/>
          </a:p>
        </c:txPr>
        <c:crossAx val="10225136"/>
        <c:crosses val="autoZero"/>
        <c:auto val="1"/>
        <c:lblAlgn val="ctr"/>
        <c:lblOffset val="100"/>
        <c:noMultiLvlLbl val="0"/>
      </c:catAx>
      <c:valAx>
        <c:axId val="10225136"/>
        <c:scaling>
          <c:orientation val="minMax"/>
        </c:scaling>
        <c:delete val="0"/>
        <c:axPos val="l"/>
        <c:majorGridlines>
          <c:spPr>
            <a:ln w="9525" cap="flat" cmpd="sng" algn="ctr">
              <a:noFill/>
              <a:round/>
            </a:ln>
            <a:effectLst/>
          </c:spPr>
        </c:majorGridlines>
        <c:numFmt formatCode="#,##0\ &quot;€&quot;"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de-DE"/>
          </a:p>
        </c:txPr>
        <c:crossAx val="10224808"/>
        <c:crosses val="autoZero"/>
        <c:crossBetween val="between"/>
      </c:valAx>
      <c:spPr>
        <a:noFill/>
        <a:ln>
          <a:solidFill>
            <a:schemeClr val="bg1"/>
          </a:solidFill>
        </a:ln>
        <a:effectLst/>
      </c:spPr>
    </c:plotArea>
    <c:legend>
      <c:legendPos val="tr"/>
      <c:layout>
        <c:manualLayout>
          <c:xMode val="edge"/>
          <c:yMode val="edge"/>
          <c:x val="0.59254584908741204"/>
          <c:y val="1.9103269466908473E-2"/>
          <c:w val="0.40090216238837006"/>
          <c:h val="0.108264395266199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Processus de candidature</c:v>
                </c:pt>
              </c:strCache>
            </c:strRef>
          </c:tx>
          <c:spPr>
            <a:solidFill>
              <a:schemeClr val="bg1">
                <a:lumMod val="65000"/>
              </a:schemeClr>
            </a:solidFill>
            <a:ln>
              <a:noFill/>
            </a:ln>
            <a:effectLst/>
          </c:spPr>
          <c:invertIfNegative val="0"/>
          <c:cat>
            <c:strRef>
              <c:f>Tabelle1!$A$2:$A$7</c:f>
              <c:strCache>
                <c:ptCount val="6"/>
                <c:pt idx="0">
                  <c:v>Tous les secteurs</c:v>
                </c:pt>
                <c:pt idx="1">
                  <c:v>Industrie et commerce</c:v>
                </c:pt>
                <c:pt idx="2">
                  <c:v>Secteur artisanal</c:v>
                </c:pt>
                <c:pt idx="3">
                  <c:v>Service public</c:v>
                </c:pt>
                <c:pt idx="4">
                  <c:v>Agriculture</c:v>
                </c:pt>
                <c:pt idx="5">
                  <c:v>Professions libérales</c:v>
                </c:pt>
              </c:strCache>
            </c:strRef>
          </c:cat>
          <c:val>
            <c:numRef>
              <c:f>Tabelle1!$B$2:$B$7</c:f>
              <c:numCache>
                <c:formatCode>#,##0\ "€"</c:formatCode>
                <c:ptCount val="6"/>
                <c:pt idx="0">
                  <c:v>1182</c:v>
                </c:pt>
                <c:pt idx="1">
                  <c:v>1460</c:v>
                </c:pt>
                <c:pt idx="2">
                  <c:v>795</c:v>
                </c:pt>
                <c:pt idx="3">
                  <c:v>2206</c:v>
                </c:pt>
                <c:pt idx="4">
                  <c:v>453</c:v>
                </c:pt>
                <c:pt idx="5">
                  <c:v>1114</c:v>
                </c:pt>
              </c:numCache>
            </c:numRef>
          </c:val>
          <c:extLst>
            <c:ext xmlns:c16="http://schemas.microsoft.com/office/drawing/2014/chart" uri="{C3380CC4-5D6E-409C-BE32-E72D297353CC}">
              <c16:uniqueId val="{00000000-3B66-43BC-A366-11D3BDE6A887}"/>
            </c:ext>
          </c:extLst>
        </c:ser>
        <c:ser>
          <c:idx val="1"/>
          <c:order val="1"/>
          <c:tx>
            <c:strRef>
              <c:f>Tabelle1!$C$1</c:f>
              <c:strCache>
                <c:ptCount val="1"/>
                <c:pt idx="0">
                  <c:v>Formation continue pendant la période d’introduction au travail</c:v>
                </c:pt>
              </c:strCache>
            </c:strRef>
          </c:tx>
          <c:spPr>
            <a:solidFill>
              <a:schemeClr val="tx1">
                <a:lumMod val="75000"/>
                <a:lumOff val="25000"/>
              </a:schemeClr>
            </a:solidFill>
            <a:ln>
              <a:noFill/>
            </a:ln>
            <a:effectLst/>
          </c:spPr>
          <c:invertIfNegative val="0"/>
          <c:cat>
            <c:strRef>
              <c:f>Tabelle1!$A$2:$A$7</c:f>
              <c:strCache>
                <c:ptCount val="6"/>
                <c:pt idx="0">
                  <c:v>Tous les secteurs</c:v>
                </c:pt>
                <c:pt idx="1">
                  <c:v>Industrie et commerce</c:v>
                </c:pt>
                <c:pt idx="2">
                  <c:v>Secteur artisanal</c:v>
                </c:pt>
                <c:pt idx="3">
                  <c:v>Service public</c:v>
                </c:pt>
                <c:pt idx="4">
                  <c:v>Agriculture</c:v>
                </c:pt>
                <c:pt idx="5">
                  <c:v>Professions libérales</c:v>
                </c:pt>
              </c:strCache>
            </c:strRef>
          </c:cat>
          <c:val>
            <c:numRef>
              <c:f>Tabelle1!$C$2:$C$7</c:f>
              <c:numCache>
                <c:formatCode>#,##0\ "€"</c:formatCode>
                <c:ptCount val="6"/>
                <c:pt idx="0">
                  <c:v>474</c:v>
                </c:pt>
                <c:pt idx="1">
                  <c:v>594</c:v>
                </c:pt>
                <c:pt idx="2">
                  <c:v>310</c:v>
                </c:pt>
                <c:pt idx="3">
                  <c:v>1263</c:v>
                </c:pt>
                <c:pt idx="4">
                  <c:v>75</c:v>
                </c:pt>
                <c:pt idx="5">
                  <c:v>359</c:v>
                </c:pt>
              </c:numCache>
            </c:numRef>
          </c:val>
          <c:extLst>
            <c:ext xmlns:c16="http://schemas.microsoft.com/office/drawing/2014/chart" uri="{C3380CC4-5D6E-409C-BE32-E72D297353CC}">
              <c16:uniqueId val="{00000001-3B66-43BC-A366-11D3BDE6A887}"/>
            </c:ext>
          </c:extLst>
        </c:ser>
        <c:ser>
          <c:idx val="2"/>
          <c:order val="2"/>
          <c:tx>
            <c:strRef>
              <c:f>Tabelle1!$D$1</c:f>
              <c:strCache>
                <c:ptCount val="1"/>
                <c:pt idx="0">
                  <c:v>Coûts de l’introduction au travail*</c:v>
                </c:pt>
              </c:strCache>
            </c:strRef>
          </c:tx>
          <c:spPr>
            <a:solidFill>
              <a:srgbClr val="EAC28D"/>
            </a:solidFill>
            <a:ln>
              <a:noFill/>
            </a:ln>
            <a:effectLst/>
          </c:spPr>
          <c:invertIfNegative val="0"/>
          <c:cat>
            <c:strRef>
              <c:f>Tabelle1!$A$2:$A$7</c:f>
              <c:strCache>
                <c:ptCount val="6"/>
                <c:pt idx="0">
                  <c:v>Tous les secteurs</c:v>
                </c:pt>
                <c:pt idx="1">
                  <c:v>Industrie et commerce</c:v>
                </c:pt>
                <c:pt idx="2">
                  <c:v>Secteur artisanal</c:v>
                </c:pt>
                <c:pt idx="3">
                  <c:v>Service public</c:v>
                </c:pt>
                <c:pt idx="4">
                  <c:v>Agriculture</c:v>
                </c:pt>
                <c:pt idx="5">
                  <c:v>Professions libérales</c:v>
                </c:pt>
              </c:strCache>
            </c:strRef>
          </c:cat>
          <c:val>
            <c:numRef>
              <c:f>Tabelle1!$D$2:$D$7</c:f>
              <c:numCache>
                <c:formatCode>#,##0\ "€"</c:formatCode>
                <c:ptCount val="6"/>
                <c:pt idx="0">
                  <c:v>8076</c:v>
                </c:pt>
                <c:pt idx="1">
                  <c:v>10479</c:v>
                </c:pt>
                <c:pt idx="2">
                  <c:v>5798</c:v>
                </c:pt>
                <c:pt idx="3">
                  <c:v>12782</c:v>
                </c:pt>
                <c:pt idx="4">
                  <c:v>3551</c:v>
                </c:pt>
                <c:pt idx="5">
                  <c:v>5968</c:v>
                </c:pt>
              </c:numCache>
            </c:numRef>
          </c:val>
          <c:extLst>
            <c:ext xmlns:c16="http://schemas.microsoft.com/office/drawing/2014/chart" uri="{C3380CC4-5D6E-409C-BE32-E72D297353CC}">
              <c16:uniqueId val="{00000002-3B66-43BC-A366-11D3BDE6A887}"/>
            </c:ext>
          </c:extLst>
        </c:ser>
        <c:ser>
          <c:idx val="3"/>
          <c:order val="3"/>
          <c:tx>
            <c:strRef>
              <c:f>Tabelle1!$E$1</c:f>
              <c:strCache>
                <c:ptCount val="1"/>
                <c:pt idx="0">
                  <c:v>Coûts totaux du recrutement de personnel</c:v>
                </c:pt>
              </c:strCache>
            </c:strRef>
          </c:tx>
          <c:spPr>
            <a:solidFill>
              <a:srgbClr val="D6851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Tabelle1!$A$2:$A$7</c:f>
              <c:strCache>
                <c:ptCount val="6"/>
                <c:pt idx="0">
                  <c:v>Tous les secteurs</c:v>
                </c:pt>
                <c:pt idx="1">
                  <c:v>Industrie et commerce</c:v>
                </c:pt>
                <c:pt idx="2">
                  <c:v>Secteur artisanal</c:v>
                </c:pt>
                <c:pt idx="3">
                  <c:v>Service public</c:v>
                </c:pt>
                <c:pt idx="4">
                  <c:v>Agriculture</c:v>
                </c:pt>
                <c:pt idx="5">
                  <c:v>Professions libérales</c:v>
                </c:pt>
              </c:strCache>
            </c:strRef>
          </c:cat>
          <c:val>
            <c:numRef>
              <c:f>Tabelle1!$E$2:$E$7</c:f>
              <c:numCache>
                <c:formatCode>#,##0\ "€"</c:formatCode>
                <c:ptCount val="6"/>
                <c:pt idx="0">
                  <c:v>9732</c:v>
                </c:pt>
                <c:pt idx="1">
                  <c:v>12534</c:v>
                </c:pt>
                <c:pt idx="2">
                  <c:v>6903</c:v>
                </c:pt>
                <c:pt idx="3">
                  <c:v>16251</c:v>
                </c:pt>
                <c:pt idx="4">
                  <c:v>4080</c:v>
                </c:pt>
                <c:pt idx="5">
                  <c:v>7441</c:v>
                </c:pt>
              </c:numCache>
            </c:numRef>
          </c:val>
          <c:extLst>
            <c:ext xmlns:c16="http://schemas.microsoft.com/office/drawing/2014/chart" uri="{C3380CC4-5D6E-409C-BE32-E72D297353CC}">
              <c16:uniqueId val="{00000003-3B66-43BC-A366-11D3BDE6A887}"/>
            </c:ext>
          </c:extLst>
        </c:ser>
        <c:dLbls>
          <c:showLegendKey val="0"/>
          <c:showVal val="0"/>
          <c:showCatName val="0"/>
          <c:showSerName val="0"/>
          <c:showPercent val="0"/>
          <c:showBubbleSize val="0"/>
        </c:dLbls>
        <c:gapWidth val="219"/>
        <c:overlap val="-27"/>
        <c:axId val="456753776"/>
        <c:axId val="456762304"/>
      </c:barChart>
      <c:catAx>
        <c:axId val="456753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456762304"/>
        <c:crosses val="autoZero"/>
        <c:auto val="1"/>
        <c:lblAlgn val="ctr"/>
        <c:lblOffset val="50"/>
        <c:noMultiLvlLbl val="0"/>
      </c:catAx>
      <c:valAx>
        <c:axId val="456762304"/>
        <c:scaling>
          <c:orientation val="minMax"/>
          <c:max val="18000"/>
          <c:min val="0"/>
        </c:scaling>
        <c:delete val="0"/>
        <c:axPos val="l"/>
        <c:majorGridlines>
          <c:spPr>
            <a:ln w="9525" cap="flat" cmpd="sng" algn="ctr">
              <a:solidFill>
                <a:schemeClr val="tx1">
                  <a:lumMod val="15000"/>
                  <a:lumOff val="85000"/>
                </a:schemeClr>
              </a:solidFill>
              <a:round/>
            </a:ln>
            <a:effectLst/>
          </c:spPr>
        </c:majorGridlines>
        <c:numFmt formatCode="#,##0\ &quot;€&quot;"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456753776"/>
        <c:crosses val="autoZero"/>
        <c:crossBetween val="between"/>
        <c:majorUnit val="2000"/>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67976746504763"/>
          <c:y val="0.10417753606334862"/>
          <c:w val="0.86167894076093232"/>
          <c:h val="0.63031982322327529"/>
        </c:manualLayout>
      </c:layout>
      <c:barChart>
        <c:barDir val="col"/>
        <c:grouping val="clustered"/>
        <c:varyColors val="0"/>
        <c:ser>
          <c:idx val="1"/>
          <c:order val="0"/>
          <c:tx>
            <c:strRef>
              <c:f>Tabelle1!$B$1</c:f>
              <c:strCache>
                <c:ptCount val="1"/>
                <c:pt idx="0">
                  <c:v>Coûts de recrutement/d’introduction au travail</c:v>
                </c:pt>
              </c:strCache>
            </c:strRef>
          </c:tx>
          <c:spPr>
            <a:solidFill>
              <a:srgbClr val="D6851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Tabelle1!$A$2:$A$9</c:f>
              <c:strCache>
                <c:ptCount val="8"/>
                <c:pt idx="0">
                  <c:v>Moyenne</c:v>
                </c:pt>
                <c:pt idx="1">
                  <c:v>Informaticien spécialisé</c:v>
                </c:pt>
                <c:pt idx="2">
                  <c:v>Mécatronicien automobile</c:v>
                </c:pt>
                <c:pt idx="3">
                  <c:v>Électronicien (artisanat)</c:v>
                </c:pt>
                <c:pt idx="4">
                  <c:v>Commerciaux en commerce de gros </c:v>
                </c:pt>
                <c:pt idx="5">
                  <c:v>Techniciens d’hôtellerie</c:v>
                </c:pt>
                <c:pt idx="6">
                  <c:v>Jardiniers</c:v>
                </c:pt>
                <c:pt idx="7">
                  <c:v>Peintre vernisseur</c:v>
                </c:pt>
              </c:strCache>
            </c:strRef>
          </c:cat>
          <c:val>
            <c:numRef>
              <c:f>Tabelle1!$B$2:$B$9</c:f>
              <c:numCache>
                <c:formatCode>#,##0\ "€"</c:formatCode>
                <c:ptCount val="8"/>
                <c:pt idx="0">
                  <c:v>9732</c:v>
                </c:pt>
                <c:pt idx="1">
                  <c:v>19419</c:v>
                </c:pt>
                <c:pt idx="2">
                  <c:v>8937</c:v>
                </c:pt>
                <c:pt idx="3">
                  <c:v>9798</c:v>
                </c:pt>
                <c:pt idx="4">
                  <c:v>14961</c:v>
                </c:pt>
                <c:pt idx="5">
                  <c:v>6231</c:v>
                </c:pt>
                <c:pt idx="6">
                  <c:v>3733</c:v>
                </c:pt>
                <c:pt idx="7">
                  <c:v>3296</c:v>
                </c:pt>
              </c:numCache>
            </c:numRef>
          </c:val>
          <c:extLst>
            <c:ext xmlns:c16="http://schemas.microsoft.com/office/drawing/2014/chart" uri="{C3380CC4-5D6E-409C-BE32-E72D297353CC}">
              <c16:uniqueId val="{00000000-4926-41AE-B473-DCE871C68BC2}"/>
            </c:ext>
          </c:extLst>
        </c:ser>
        <c:dLbls>
          <c:showLegendKey val="0"/>
          <c:showVal val="0"/>
          <c:showCatName val="0"/>
          <c:showSerName val="0"/>
          <c:showPercent val="0"/>
          <c:showBubbleSize val="0"/>
        </c:dLbls>
        <c:gapWidth val="100"/>
        <c:axId val="456753776"/>
        <c:axId val="456762304"/>
      </c:barChart>
      <c:catAx>
        <c:axId val="456753776"/>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cap="none" spc="20" normalizeH="0" baseline="0">
                <a:solidFill>
                  <a:schemeClr val="tx1"/>
                </a:solidFill>
                <a:latin typeface="Calibri" panose="020F0502020204030204" pitchFamily="34" charset="0"/>
                <a:ea typeface="+mn-ea"/>
                <a:cs typeface="+mn-cs"/>
              </a:defRPr>
            </a:pPr>
            <a:endParaRPr lang="de-DE"/>
          </a:p>
        </c:txPr>
        <c:crossAx val="456762304"/>
        <c:crossesAt val="0"/>
        <c:auto val="1"/>
        <c:lblAlgn val="ctr"/>
        <c:lblOffset val="100"/>
        <c:noMultiLvlLbl val="0"/>
      </c:catAx>
      <c:valAx>
        <c:axId val="456762304"/>
        <c:scaling>
          <c:orientation val="minMax"/>
          <c:max val="20000"/>
          <c:min val="0"/>
        </c:scaling>
        <c:delete val="0"/>
        <c:axPos val="l"/>
        <c:numFmt formatCode="#,##0\ &quot;€&quot;" sourceLinked="1"/>
        <c:majorTickMark val="none"/>
        <c:minorTickMark val="none"/>
        <c:tickLblPos val="nextTo"/>
        <c:spPr>
          <a:noFill/>
          <a:ln>
            <a:noFill/>
          </a:ln>
          <a:effectLst/>
        </c:spPr>
        <c:txPr>
          <a:bodyPr rot="-60000" spcFirstLastPara="1" vertOverflow="ellipsis"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de-DE"/>
          </a:p>
        </c:txPr>
        <c:crossAx val="456753776"/>
        <c:crosses val="autoZero"/>
        <c:crossBetween val="between"/>
        <c:majorUnit val="5000"/>
      </c:valAx>
      <c:spPr>
        <a:solidFill>
          <a:schemeClr val="bg1"/>
        </a:solid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0.79579</cdr:x>
      <cdr:y>0.79416</cdr:y>
    </cdr:from>
    <cdr:to>
      <cdr:x>1</cdr:x>
      <cdr:y>0.90316</cdr:y>
    </cdr:to>
    <cdr:sp macro="" textlink="">
      <cdr:nvSpPr>
        <cdr:cNvPr id="5" name="Textfeld 4"/>
        <cdr:cNvSpPr txBox="1"/>
      </cdr:nvSpPr>
      <cdr:spPr>
        <a:xfrm xmlns:a="http://schemas.openxmlformats.org/drawingml/2006/main">
          <a:off x="5519936" y="3672408"/>
          <a:ext cx="1416496" cy="5040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0.14865</cdr:x>
      <cdr:y>0.42215</cdr:y>
    </cdr:from>
    <cdr:to>
      <cdr:x>0.20359</cdr:x>
      <cdr:y>0.73103</cdr:y>
    </cdr:to>
    <cdr:sp macro="" textlink="">
      <cdr:nvSpPr>
        <cdr:cNvPr id="2" name="Rechteck 1">
          <a:extLst xmlns:a="http://schemas.openxmlformats.org/drawingml/2006/main">
            <a:ext uri="{FF2B5EF4-FFF2-40B4-BE49-F238E27FC236}">
              <a16:creationId xmlns:a16="http://schemas.microsoft.com/office/drawing/2014/main" id="{AC14CA7A-78CE-4B57-826E-F1B1FE756073}"/>
            </a:ext>
          </a:extLst>
        </cdr:cNvPr>
        <cdr:cNvSpPr/>
      </cdr:nvSpPr>
      <cdr:spPr>
        <a:xfrm xmlns:a="http://schemas.openxmlformats.org/drawingml/2006/main">
          <a:off x="1785379" y="1906754"/>
          <a:ext cx="659877" cy="1395167"/>
        </a:xfrm>
        <a:prstGeom xmlns:a="http://schemas.openxmlformats.org/drawingml/2006/main" prst="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de-DE"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9FA54-641D-6241-A02F-D7EBC8BA42BD}" type="datetimeFigureOut">
              <a:rPr lang="de-DE" smtClean="0"/>
              <a:t>10.01.2024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0F3E6-BB32-6A49-8260-2D8D30743B15}" type="slidenum">
              <a:rPr lang="de-DE" smtClean="0"/>
              <a:t>‹Nr.›</a:t>
            </a:fld>
            <a:endParaRPr lang="de-DE"/>
          </a:p>
        </p:txBody>
      </p:sp>
    </p:spTree>
    <p:extLst>
      <p:ext uri="{BB962C8B-B14F-4D97-AF65-F5344CB8AC3E}">
        <p14:creationId xmlns:p14="http://schemas.microsoft.com/office/powerpoint/2010/main" val="1609500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a:t>
            </a:fld>
            <a:endParaRPr lang="de-DE" dirty="0"/>
          </a:p>
        </p:txBody>
      </p:sp>
    </p:spTree>
    <p:extLst>
      <p:ext uri="{BB962C8B-B14F-4D97-AF65-F5344CB8AC3E}">
        <p14:creationId xmlns:p14="http://schemas.microsoft.com/office/powerpoint/2010/main" val="3113024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u="sng" dirty="0">
                <a:solidFill>
                  <a:schemeClr val="tx1"/>
                </a:solidFill>
                <a:latin typeface="+mn-lt"/>
                <a:ea typeface="+mn-ea"/>
                <a:cs typeface="+mn-cs"/>
              </a:rPr>
              <a:t>Further information:</a:t>
            </a:r>
          </a:p>
          <a:p>
            <a:endParaRPr lang="de-DE" sz="1200" u="sng" kern="1200" dirty="0">
              <a:solidFill>
                <a:schemeClr val="tx1"/>
              </a:solidFill>
              <a:effectLst/>
              <a:latin typeface="+mn-lt"/>
              <a:ea typeface="+mn-ea"/>
              <a:cs typeface="+mn-cs"/>
            </a:endParaRPr>
          </a:p>
          <a:p>
            <a:r>
              <a:rPr lang="en-GB" sz="1200" dirty="0">
                <a:solidFill>
                  <a:schemeClr val="tx1"/>
                </a:solidFill>
                <a:latin typeface="+mn-lt"/>
                <a:ea typeface="+mn-ea"/>
                <a:cs typeface="+mn-cs"/>
              </a:rPr>
              <a:t>&gt; Overall, approximately 53% of the population have started dual VET at some point in their lives.</a:t>
            </a:r>
          </a:p>
          <a:p>
            <a:r>
              <a:rPr lang="en-GB" sz="1200" dirty="0">
                <a:solidFill>
                  <a:schemeClr val="tx1"/>
                </a:solidFill>
                <a:latin typeface="+mn-lt"/>
                <a:ea typeface="+mn-ea"/>
                <a:cs typeface="+mn-cs"/>
              </a:rPr>
              <a:t> </a:t>
            </a:r>
          </a:p>
          <a:p>
            <a:r>
              <a:rPr lang="en-GB" sz="1200" dirty="0">
                <a:solidFill>
                  <a:schemeClr val="tx1"/>
                </a:solidFill>
                <a:latin typeface="+mn-lt"/>
                <a:ea typeface="+mn-ea"/>
                <a:cs typeface="+mn-cs"/>
              </a:rPr>
              <a:t>&gt; The employment rate is high: Approximately 96% of all graduates find employment (compared to 82% without a vocational qualification)</a:t>
            </a:r>
          </a:p>
          <a:p>
            <a:r>
              <a:rPr lang="en-GB" sz="1200" dirty="0">
                <a:solidFill>
                  <a:schemeClr val="tx1"/>
                </a:solidFill>
                <a:latin typeface="+mn-lt"/>
                <a:ea typeface="+mn-ea"/>
                <a:cs typeface="+mn-cs"/>
              </a:rPr>
              <a:t> </a:t>
            </a:r>
          </a:p>
          <a:p>
            <a:r>
              <a:rPr lang="en-GB" sz="1200" u="sng" dirty="0">
                <a:solidFill>
                  <a:schemeClr val="tx1"/>
                </a:solidFill>
                <a:latin typeface="+mn-lt"/>
                <a:ea typeface="+mn-ea"/>
                <a:cs typeface="+mn-cs"/>
              </a:rPr>
              <a:t>The positive effect:</a:t>
            </a:r>
          </a:p>
          <a:p>
            <a:endParaRPr lang="de-DE" sz="1200" kern="1200" dirty="0">
              <a:solidFill>
                <a:schemeClr val="tx1"/>
              </a:solidFill>
              <a:effectLst/>
              <a:latin typeface="+mn-lt"/>
              <a:ea typeface="+mn-ea"/>
              <a:cs typeface="+mn-cs"/>
            </a:endParaRPr>
          </a:p>
          <a:p>
            <a:r>
              <a:rPr lang="en-GB" sz="1200" dirty="0">
                <a:solidFill>
                  <a:schemeClr val="tx1"/>
                </a:solidFill>
                <a:latin typeface="+mn-lt"/>
                <a:ea typeface="+mn-ea"/>
                <a:cs typeface="+mn-cs"/>
              </a:rPr>
              <a:t>Youth unemployment in Germany is </a:t>
            </a:r>
          </a:p>
          <a:p>
            <a:r>
              <a:rPr lang="en-GB" sz="1200" dirty="0">
                <a:solidFill>
                  <a:schemeClr val="tx1"/>
                </a:solidFill>
                <a:latin typeface="+mn-lt"/>
                <a:ea typeface="+mn-ea"/>
                <a:cs typeface="+mn-cs"/>
              </a:rPr>
              <a:t>around only 5%</a:t>
            </a:r>
          </a:p>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3</a:t>
            </a:fld>
            <a:endParaRPr lang="de-DE" dirty="0"/>
          </a:p>
        </p:txBody>
      </p:sp>
    </p:spTree>
    <p:extLst>
      <p:ext uri="{BB962C8B-B14F-4D97-AF65-F5344CB8AC3E}">
        <p14:creationId xmlns:p14="http://schemas.microsoft.com/office/powerpoint/2010/main" val="1696285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4</a:t>
            </a:fld>
            <a:endParaRPr lang="de-DE" dirty="0"/>
          </a:p>
        </p:txBody>
      </p:sp>
    </p:spTree>
    <p:extLst>
      <p:ext uri="{BB962C8B-B14F-4D97-AF65-F5344CB8AC3E}">
        <p14:creationId xmlns:p14="http://schemas.microsoft.com/office/powerpoint/2010/main" val="4036807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a:solidFill>
                  <a:schemeClr val="tx1"/>
                </a:solidFill>
                <a:effectLst/>
                <a:latin typeface="+mn-lt"/>
                <a:ea typeface="+mn-ea"/>
                <a:cs typeface="+mn-cs"/>
              </a:rPr>
              <a:t>Ergänzende Information:</a:t>
            </a:r>
          </a:p>
          <a:p>
            <a:endParaRPr lang="de-DE" sz="1200" u="sng"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&gt; Insgesamt haben ca. 53 % der Bevölkerung in ihrem Leben eine duale Berufsausbildung begonnen</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&gt; Die Beschäftigungsquote ist hoch: Etwa 96 % aller Absolventen finden eine Anstellung (gegenüber 82 % ohne Berufsabschluss)</a:t>
            </a:r>
          </a:p>
          <a:p>
            <a:r>
              <a:rPr lang="de-DE" sz="1200" kern="1200" dirty="0">
                <a:solidFill>
                  <a:schemeClr val="tx1"/>
                </a:solidFill>
                <a:effectLst/>
                <a:latin typeface="+mn-lt"/>
                <a:ea typeface="+mn-ea"/>
                <a:cs typeface="+mn-cs"/>
              </a:rPr>
              <a:t> </a:t>
            </a:r>
          </a:p>
          <a:p>
            <a:r>
              <a:rPr lang="de-DE" sz="1200" u="sng" kern="1200" dirty="0">
                <a:solidFill>
                  <a:schemeClr val="tx1"/>
                </a:solidFill>
                <a:effectLst/>
                <a:latin typeface="+mn-lt"/>
                <a:ea typeface="+mn-ea"/>
                <a:cs typeface="+mn-cs"/>
              </a:rPr>
              <a:t>Der positive Effekt:</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Die Jugendarbeitslosigkeit in Deutschland liegt </a:t>
            </a:r>
          </a:p>
          <a:p>
            <a:r>
              <a:rPr lang="de-DE" sz="1200" kern="1200" dirty="0">
                <a:solidFill>
                  <a:schemeClr val="tx1"/>
                </a:solidFill>
                <a:effectLst/>
                <a:latin typeface="+mn-lt"/>
                <a:ea typeface="+mn-ea"/>
                <a:cs typeface="+mn-cs"/>
              </a:rPr>
              <a:t>bei nur rund 5 %</a:t>
            </a:r>
          </a:p>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7</a:t>
            </a:fld>
            <a:endParaRPr lang="de-DE" dirty="0"/>
          </a:p>
        </p:txBody>
      </p:sp>
    </p:spTree>
    <p:extLst>
      <p:ext uri="{BB962C8B-B14F-4D97-AF65-F5344CB8AC3E}">
        <p14:creationId xmlns:p14="http://schemas.microsoft.com/office/powerpoint/2010/main" val="3543207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8</a:t>
            </a:fld>
            <a:endParaRPr lang="de-DE" dirty="0"/>
          </a:p>
        </p:txBody>
      </p:sp>
    </p:spTree>
    <p:extLst>
      <p:ext uri="{BB962C8B-B14F-4D97-AF65-F5344CB8AC3E}">
        <p14:creationId xmlns:p14="http://schemas.microsoft.com/office/powerpoint/2010/main" val="2124102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11</a:t>
            </a:fld>
            <a:endParaRPr lang="de-DE" dirty="0"/>
          </a:p>
        </p:txBody>
      </p:sp>
    </p:spTree>
    <p:extLst>
      <p:ext uri="{BB962C8B-B14F-4D97-AF65-F5344CB8AC3E}">
        <p14:creationId xmlns:p14="http://schemas.microsoft.com/office/powerpoint/2010/main" val="4052958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15</a:t>
            </a:fld>
            <a:endParaRPr lang="de-DE" dirty="0"/>
          </a:p>
        </p:txBody>
      </p:sp>
    </p:spTree>
    <p:extLst>
      <p:ext uri="{BB962C8B-B14F-4D97-AF65-F5344CB8AC3E}">
        <p14:creationId xmlns:p14="http://schemas.microsoft.com/office/powerpoint/2010/main" val="1171244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18</a:t>
            </a:fld>
            <a:endParaRPr lang="de-DE" dirty="0"/>
          </a:p>
        </p:txBody>
      </p:sp>
    </p:spTree>
    <p:extLst>
      <p:ext uri="{BB962C8B-B14F-4D97-AF65-F5344CB8AC3E}">
        <p14:creationId xmlns:p14="http://schemas.microsoft.com/office/powerpoint/2010/main" val="36547666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2.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5.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hyperlink" Target="mailto:govet@bibb.de" TargetMode="External"/><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hyperlink" Target="http://www.govet.international/" TargetMode="External"/><Relationship Id="rId9"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govet.international/" TargetMode="External"/><Relationship Id="rId7" Type="http://schemas.openxmlformats.org/officeDocument/2006/relationships/image" Target="../media/image13.svg"/><Relationship Id="rId12" Type="http://schemas.openxmlformats.org/officeDocument/2006/relationships/image" Target="../media/image18.emf"/><Relationship Id="rId2" Type="http://schemas.openxmlformats.org/officeDocument/2006/relationships/hyperlink" Target="mailto:govet@govet.international" TargetMode="External"/><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2.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folie">
    <p:bg>
      <p:bgPr>
        <a:solidFill>
          <a:schemeClr val="accent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5FF0BF7C-FDB0-44B9-BC47-F9D2DBDDCE91}"/>
              </a:ext>
            </a:extLst>
          </p:cNvPr>
          <p:cNvSpPr/>
          <p:nvPr userDrawn="1"/>
        </p:nvSpPr>
        <p:spPr>
          <a:xfrm>
            <a:off x="1" y="5101388"/>
            <a:ext cx="12191999" cy="175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296863"/>
            <a:ext cx="9000576" cy="446715"/>
          </a:xfrm>
        </p:spPr>
        <p:txBody>
          <a:bodyPr anchor="t">
            <a:normAutofit/>
          </a:bodyPr>
          <a:lstStyle>
            <a:lvl1pPr algn="l">
              <a:lnSpc>
                <a:spcPct val="100000"/>
              </a:lnSpc>
              <a:defRPr sz="2400"/>
            </a:lvl1pPr>
          </a:lstStyle>
          <a:p>
            <a:r>
              <a:rPr lang="de-DE" dirty="0"/>
              <a:t>Mastertitelformat bearbeiten</a:t>
            </a:r>
          </a:p>
        </p:txBody>
      </p:sp>
      <p:sp>
        <p:nvSpPr>
          <p:cNvPr id="3" name="Untertitel 2">
            <a:extLst>
              <a:ext uri="{FF2B5EF4-FFF2-40B4-BE49-F238E27FC236}">
                <a16:creationId xmlns:a16="http://schemas.microsoft.com/office/drawing/2014/main" id="{1602DC76-C999-42A6-875D-18428C584C8E}"/>
              </a:ext>
            </a:extLst>
          </p:cNvPr>
          <p:cNvSpPr>
            <a:spLocks noGrp="1"/>
          </p:cNvSpPr>
          <p:nvPr>
            <p:ph type="subTitle" idx="1"/>
          </p:nvPr>
        </p:nvSpPr>
        <p:spPr>
          <a:xfrm>
            <a:off x="658813" y="1681748"/>
            <a:ext cx="9000576" cy="783972"/>
          </a:xfrm>
          <a:solidFill>
            <a:schemeClr val="tx2"/>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8B4058B-0CB2-480A-A183-0953240008C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Tree>
    <p:extLst>
      <p:ext uri="{BB962C8B-B14F-4D97-AF65-F5344CB8AC3E}">
        <p14:creationId xmlns:p14="http://schemas.microsoft.com/office/powerpoint/2010/main" val="194657545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und Inhalt einfach">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CEA9E23A-8F75-4C3F-AB46-05DE57C0540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8CE626D-E25D-4DE6-B325-A695EA88CCAD}"/>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4CEDECF0-1F0F-45D2-9825-9530D5BBEE68}"/>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170036347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6654B1F5-AD94-4F43-9AF8-8E99537EA5CB}"/>
              </a:ext>
            </a:extLst>
          </p:cNvPr>
          <p:cNvSpPr>
            <a:spLocks noGrp="1"/>
          </p:cNvSpPr>
          <p:nvPr>
            <p:ph type="body" sz="quarter" idx="10"/>
          </p:nvPr>
        </p:nvSpPr>
        <p:spPr>
          <a:xfrm>
            <a:off x="658813" y="1052513"/>
            <a:ext cx="11053762" cy="1005846"/>
          </a:xfrm>
        </p:spPr>
        <p:txBody>
          <a:bodyPr/>
          <a:lstStyle>
            <a:lvl1pPr marL="0" indent="0">
              <a:lnSpc>
                <a:spcPct val="100000"/>
              </a:lnSpc>
              <a:buNone/>
              <a:defRPr/>
            </a:lvl1pPr>
            <a:lvl2pPr marL="357187" indent="0">
              <a:buNone/>
              <a:defRPr/>
            </a:lvl2pPr>
            <a:lvl3pPr marL="806450" indent="0">
              <a:buNone/>
              <a:defRPr/>
            </a:lvl3pPr>
            <a:lvl4pPr marL="1163637" indent="0">
              <a:buNone/>
              <a:defRPr/>
            </a:lvl4pPr>
            <a:lvl5pPr marL="1520825" indent="0">
              <a:buNone/>
              <a:defRPr/>
            </a:lvl5pPr>
          </a:lstStyle>
          <a:p>
            <a:pPr lvl="0"/>
            <a:r>
              <a:rPr lang="de-DE" dirty="0"/>
              <a:t>Mastertextformat bearbeiten</a:t>
            </a:r>
          </a:p>
        </p:txBody>
      </p:sp>
      <p:pic>
        <p:nvPicPr>
          <p:cNvPr id="10" name="Grafik 9">
            <a:extLst>
              <a:ext uri="{FF2B5EF4-FFF2-40B4-BE49-F238E27FC236}">
                <a16:creationId xmlns:a16="http://schemas.microsoft.com/office/drawing/2014/main" id="{643876BC-0158-4643-98F3-1C58795369D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4602E17-CDCF-418F-86F8-A9783BDDA91E}"/>
              </a:ext>
            </a:extLst>
          </p:cNvPr>
          <p:cNvSpPr>
            <a:spLocks noGrp="1"/>
          </p:cNvSpPr>
          <p:nvPr>
            <p:ph type="title"/>
          </p:nvPr>
        </p:nvSpPr>
        <p:spPr>
          <a:xfrm>
            <a:off x="658812" y="296863"/>
            <a:ext cx="9000000" cy="446715"/>
          </a:xfrm>
        </p:spPr>
        <p:txBody>
          <a:bodyPr/>
          <a:lstStyle>
            <a:lvl1pPr>
              <a:defRPr>
                <a:solidFill>
                  <a:srgbClr val="D6851B"/>
                </a:solidFill>
              </a:defRPr>
            </a:lvl1pPr>
          </a:lstStyle>
          <a:p>
            <a:r>
              <a:rPr lang="de-DE" dirty="0"/>
              <a:t>Mastertitelformat bearbeiten</a:t>
            </a:r>
          </a:p>
        </p:txBody>
      </p:sp>
      <p:sp>
        <p:nvSpPr>
          <p:cNvPr id="3" name="Textplatzhalter 2">
            <a:extLst>
              <a:ext uri="{FF2B5EF4-FFF2-40B4-BE49-F238E27FC236}">
                <a16:creationId xmlns:a16="http://schemas.microsoft.com/office/drawing/2014/main" id="{79EAC4C9-C746-494B-92BA-AE252C03757B}"/>
              </a:ext>
            </a:extLst>
          </p:cNvPr>
          <p:cNvSpPr>
            <a:spLocks noGrp="1"/>
          </p:cNvSpPr>
          <p:nvPr>
            <p:ph type="body" idx="1"/>
          </p:nvPr>
        </p:nvSpPr>
        <p:spPr>
          <a:xfrm>
            <a:off x="920158"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EDFCC827-EE89-41C0-841E-36E6CA90D394}"/>
              </a:ext>
            </a:extLst>
          </p:cNvPr>
          <p:cNvSpPr>
            <a:spLocks noGrp="1"/>
          </p:cNvSpPr>
          <p:nvPr>
            <p:ph sz="half" idx="2"/>
          </p:nvPr>
        </p:nvSpPr>
        <p:spPr>
          <a:xfrm>
            <a:off x="920158"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a:extLst>
              <a:ext uri="{FF2B5EF4-FFF2-40B4-BE49-F238E27FC236}">
                <a16:creationId xmlns:a16="http://schemas.microsoft.com/office/drawing/2014/main" id="{F0B2F003-0D45-47AE-91F7-B6FC8FBEDA44}"/>
              </a:ext>
            </a:extLst>
          </p:cNvPr>
          <p:cNvSpPr>
            <a:spLocks noGrp="1"/>
          </p:cNvSpPr>
          <p:nvPr>
            <p:ph type="body" sz="quarter" idx="3"/>
          </p:nvPr>
        </p:nvSpPr>
        <p:spPr>
          <a:xfrm>
            <a:off x="6852575"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7E98050B-5FEC-4197-A3E5-5E4A91470ABB}"/>
              </a:ext>
            </a:extLst>
          </p:cNvPr>
          <p:cNvSpPr>
            <a:spLocks noGrp="1"/>
          </p:cNvSpPr>
          <p:nvPr>
            <p:ph sz="quarter" idx="4"/>
          </p:nvPr>
        </p:nvSpPr>
        <p:spPr>
          <a:xfrm>
            <a:off x="6852575"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3" name="Grafik 12">
            <a:extLst>
              <a:ext uri="{FF2B5EF4-FFF2-40B4-BE49-F238E27FC236}">
                <a16:creationId xmlns:a16="http://schemas.microsoft.com/office/drawing/2014/main" id="{30E2E643-0C98-4ED4-8F79-DBFF3496D360}"/>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14" name="Grafik 13">
            <a:extLst>
              <a:ext uri="{FF2B5EF4-FFF2-40B4-BE49-F238E27FC236}">
                <a16:creationId xmlns:a16="http://schemas.microsoft.com/office/drawing/2014/main" id="{987E3285-951E-41C1-A8BA-952B052AD687}"/>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91108867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62970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90390F7-7094-4D5B-B02F-792A69586BC7}"/>
              </a:ext>
            </a:extLst>
          </p:cNvPr>
          <p:cNvSpPr/>
          <p:nvPr userDrawn="1"/>
        </p:nvSpPr>
        <p:spPr>
          <a:xfrm>
            <a:off x="0" y="1963554"/>
            <a:ext cx="12192000" cy="313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1963555"/>
            <a:ext cx="11053762" cy="3137834"/>
          </a:xfrm>
        </p:spPr>
        <p:txBody>
          <a:bodyPr anchor="ctr">
            <a:normAutofit/>
          </a:bodyPr>
          <a:lstStyle>
            <a:lvl1pPr algn="ctr">
              <a:lnSpc>
                <a:spcPct val="100000"/>
              </a:lnSpc>
              <a:defRPr sz="2400">
                <a:solidFill>
                  <a:schemeClr val="bg1"/>
                </a:solidFill>
              </a:defRPr>
            </a:lvl1pPr>
          </a:lstStyle>
          <a:p>
            <a:r>
              <a:rPr lang="de-DE" dirty="0"/>
              <a:t>Mastertitelformat bearbeiten</a:t>
            </a:r>
          </a:p>
        </p:txBody>
      </p:sp>
      <p:pic>
        <p:nvPicPr>
          <p:cNvPr id="11" name="Grafik 10">
            <a:extLst>
              <a:ext uri="{FF2B5EF4-FFF2-40B4-BE49-F238E27FC236}">
                <a16:creationId xmlns:a16="http://schemas.microsoft.com/office/drawing/2014/main" id="{412980F1-C50C-488A-8CFC-46FCA009403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65617" y="296863"/>
            <a:ext cx="6346295" cy="1337738"/>
          </a:xfrm>
          <a:prstGeom prst="rect">
            <a:avLst/>
          </a:prstGeom>
        </p:spPr>
      </p:pic>
      <p:pic>
        <p:nvPicPr>
          <p:cNvPr id="12" name="Grafik 11">
            <a:extLst>
              <a:ext uri="{FF2B5EF4-FFF2-40B4-BE49-F238E27FC236}">
                <a16:creationId xmlns:a16="http://schemas.microsoft.com/office/drawing/2014/main" id="{730622A3-D8A2-473D-88A9-D0A33009DB4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B6A18CF-1D5D-4975-AAF2-52E98D55C14D}"/>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Tree>
    <p:extLst>
      <p:ext uri="{BB962C8B-B14F-4D97-AF65-F5344CB8AC3E}">
        <p14:creationId xmlns:p14="http://schemas.microsoft.com/office/powerpoint/2010/main" val="201901898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folie BuReg DE">
    <p:spTree>
      <p:nvGrpSpPr>
        <p:cNvPr id="1" name=""/>
        <p:cNvGrpSpPr/>
        <p:nvPr/>
      </p:nvGrpSpPr>
      <p:grpSpPr>
        <a:xfrm>
          <a:off x="0" y="0"/>
          <a:ext cx="0" cy="0"/>
          <a:chOff x="0" y="0"/>
          <a:chExt cx="0" cy="0"/>
        </a:xfrm>
      </p:grpSpPr>
      <p:pic>
        <p:nvPicPr>
          <p:cNvPr id="7" name="Picture 2" descr="O:\Zentralstelle\05 Kommunikation\07 Corporate Design\Logo\BReg_Foerderzusatz\BReg_Office_Farbe_de_WBZ.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6852"/>
          <a:stretch/>
        </p:blipFill>
        <p:spPr bwMode="auto">
          <a:xfrm>
            <a:off x="264386" y="5506915"/>
            <a:ext cx="1750394" cy="1351087"/>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userDrawn="1"/>
        </p:nvPicPr>
        <p:blipFill rotWithShape="1">
          <a:blip r:embed="rId3" cstate="screen">
            <a:extLst>
              <a:ext uri="{28A0092B-C50C-407E-A947-70E740481C1C}">
                <a14:useLocalDpi xmlns:a14="http://schemas.microsoft.com/office/drawing/2010/main"/>
              </a:ext>
            </a:extLst>
          </a:blip>
          <a:srcRect l="168" t="10576" b="13391"/>
          <a:stretch/>
        </p:blipFill>
        <p:spPr>
          <a:xfrm>
            <a:off x="-17092" y="801842"/>
            <a:ext cx="12226183" cy="4828374"/>
          </a:xfrm>
          <a:prstGeom prst="rect">
            <a:avLst/>
          </a:prstGeom>
        </p:spPr>
      </p:pic>
      <p:sp>
        <p:nvSpPr>
          <p:cNvPr id="3" name="Untertitel 2"/>
          <p:cNvSpPr>
            <a:spLocks noGrp="1"/>
          </p:cNvSpPr>
          <p:nvPr>
            <p:ph type="subTitle" idx="1"/>
          </p:nvPr>
        </p:nvSpPr>
        <p:spPr>
          <a:xfrm>
            <a:off x="378864" y="2926922"/>
            <a:ext cx="5734228" cy="80759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pic>
        <p:nvPicPr>
          <p:cNvPr id="9" name="Grafik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45841" y="5790398"/>
            <a:ext cx="1974230" cy="658078"/>
          </a:xfrm>
          <a:prstGeom prst="rect">
            <a:avLst/>
          </a:prstGeom>
        </p:spPr>
      </p:pic>
      <p:sp>
        <p:nvSpPr>
          <p:cNvPr id="11"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12" name="Textfeld 11"/>
          <p:cNvSpPr txBox="1"/>
          <p:nvPr userDrawn="1"/>
        </p:nvSpPr>
        <p:spPr>
          <a:xfrm>
            <a:off x="3781425" y="5819775"/>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06080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folie BuReg EN">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screen">
            <a:extLst>
              <a:ext uri="{28A0092B-C50C-407E-A947-70E740481C1C}">
                <a14:useLocalDpi xmlns:a14="http://schemas.microsoft.com/office/drawing/2010/main"/>
              </a:ext>
            </a:extLst>
          </a:blip>
          <a:srcRect l="168" t="10576" b="13391"/>
          <a:stretch/>
        </p:blipFill>
        <p:spPr>
          <a:xfrm>
            <a:off x="-17092" y="801842"/>
            <a:ext cx="12226183" cy="4828374"/>
          </a:xfrm>
          <a:prstGeom prst="rect">
            <a:avLst/>
          </a:prstGeom>
        </p:spPr>
      </p:pic>
      <p:sp>
        <p:nvSpPr>
          <p:cNvPr id="3" name="Inhaltsplatzhalter 2"/>
          <p:cNvSpPr>
            <a:spLocks noGrp="1"/>
          </p:cNvSpPr>
          <p:nvPr>
            <p:ph idx="1"/>
          </p:nvPr>
        </p:nvSpPr>
        <p:spPr>
          <a:xfrm>
            <a:off x="376727" y="2868212"/>
            <a:ext cx="5719273" cy="849209"/>
          </a:xfrm>
          <a:prstGeom prst="rect">
            <a:avLst/>
          </a:prstGeom>
        </p:spPr>
        <p:txBody>
          <a:bodyPr/>
          <a:lstStyle/>
          <a:p>
            <a:pPr lvl="0"/>
            <a:r>
              <a:rPr lang="de-DE" dirty="0"/>
              <a:t>Formatvorlagen des Textmasters bearbeiten</a:t>
            </a:r>
          </a:p>
        </p:txBody>
      </p:sp>
      <p:sp>
        <p:nvSpPr>
          <p:cNvPr id="8"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9" name="Textfeld 8"/>
          <p:cNvSpPr txBox="1"/>
          <p:nvPr userDrawn="1"/>
        </p:nvSpPr>
        <p:spPr>
          <a:xfrm>
            <a:off x="3781425" y="5819775"/>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German Office for international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Cooperation</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Vocational</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Education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and</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Grafik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6726" y="5676892"/>
            <a:ext cx="2107670" cy="1152000"/>
          </a:xfrm>
          <a:prstGeom prst="rect">
            <a:avLst/>
          </a:prstGeom>
        </p:spPr>
      </p:pic>
      <p:pic>
        <p:nvPicPr>
          <p:cNvPr id="10" name="Grafik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06349" y="5769210"/>
            <a:ext cx="2318510" cy="720000"/>
          </a:xfrm>
          <a:prstGeom prst="rect">
            <a:avLst/>
          </a:prstGeom>
        </p:spPr>
      </p:pic>
    </p:spTree>
    <p:extLst>
      <p:ext uri="{BB962C8B-B14F-4D97-AF65-F5344CB8AC3E}">
        <p14:creationId xmlns:p14="http://schemas.microsoft.com/office/powerpoint/2010/main" val="135022470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elfolie BMBF DE">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screen">
            <a:extLst>
              <a:ext uri="{28A0092B-C50C-407E-A947-70E740481C1C}">
                <a14:useLocalDpi xmlns:a14="http://schemas.microsoft.com/office/drawing/2010/main"/>
              </a:ext>
            </a:extLst>
          </a:blip>
          <a:srcRect l="168" t="10576" b="13391"/>
          <a:stretch/>
        </p:blipFill>
        <p:spPr>
          <a:xfrm>
            <a:off x="-17092" y="801842"/>
            <a:ext cx="12226183" cy="4828374"/>
          </a:xfrm>
          <a:prstGeom prst="rect">
            <a:avLst/>
          </a:prstGeom>
        </p:spPr>
      </p:pic>
      <p:sp>
        <p:nvSpPr>
          <p:cNvPr id="3" name="Inhaltsplatzhalter 2"/>
          <p:cNvSpPr>
            <a:spLocks noGrp="1"/>
          </p:cNvSpPr>
          <p:nvPr>
            <p:ph idx="1"/>
          </p:nvPr>
        </p:nvSpPr>
        <p:spPr>
          <a:xfrm>
            <a:off x="376727" y="2868212"/>
            <a:ext cx="5719273" cy="849209"/>
          </a:xfrm>
          <a:prstGeom prst="rect">
            <a:avLst/>
          </a:prstGeom>
        </p:spPr>
        <p:txBody>
          <a:bodyPr/>
          <a:lstStyle/>
          <a:p>
            <a:pPr lvl="0"/>
            <a:r>
              <a:rPr lang="de-DE" dirty="0"/>
              <a:t>Formatvorlagen des Textmasters bearbeiten</a:t>
            </a:r>
          </a:p>
        </p:txBody>
      </p:sp>
      <p:sp>
        <p:nvSpPr>
          <p:cNvPr id="4"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5" name="Textfeld 4"/>
          <p:cNvSpPr txBox="1"/>
          <p:nvPr userDrawn="1"/>
        </p:nvSpPr>
        <p:spPr>
          <a:xfrm>
            <a:off x="3781425" y="5905839"/>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Grafik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45841" y="5876462"/>
            <a:ext cx="1974230" cy="658078"/>
          </a:xfrm>
          <a:prstGeom prst="rect">
            <a:avLst/>
          </a:prstGeom>
        </p:spPr>
      </p:pic>
      <p:pic>
        <p:nvPicPr>
          <p:cNvPr id="2" name="Grafik 1"/>
          <p:cNvPicPr>
            <a:picLocks noChangeAspect="1"/>
          </p:cNvPicPr>
          <p:nvPr userDrawn="1"/>
        </p:nvPicPr>
        <p:blipFill rotWithShape="1">
          <a:blip r:embed="rId4" cstate="print">
            <a:extLst>
              <a:ext uri="{28A0092B-C50C-407E-A947-70E740481C1C}">
                <a14:useLocalDpi xmlns:a14="http://schemas.microsoft.com/office/drawing/2010/main"/>
              </a:ext>
            </a:extLst>
          </a:blip>
          <a:srcRect b="18298"/>
          <a:stretch/>
        </p:blipFill>
        <p:spPr>
          <a:xfrm>
            <a:off x="306912" y="5640974"/>
            <a:ext cx="2568725" cy="1147102"/>
          </a:xfrm>
          <a:prstGeom prst="rect">
            <a:avLst/>
          </a:prstGeom>
        </p:spPr>
      </p:pic>
    </p:spTree>
    <p:extLst>
      <p:ext uri="{BB962C8B-B14F-4D97-AF65-F5344CB8AC3E}">
        <p14:creationId xmlns:p14="http://schemas.microsoft.com/office/powerpoint/2010/main" val="6358919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folie BMBF EN">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screen">
            <a:extLst>
              <a:ext uri="{28A0092B-C50C-407E-A947-70E740481C1C}">
                <a14:useLocalDpi xmlns:a14="http://schemas.microsoft.com/office/drawing/2010/main"/>
              </a:ext>
            </a:extLst>
          </a:blip>
          <a:srcRect l="168" t="10576" b="13391"/>
          <a:stretch/>
        </p:blipFill>
        <p:spPr>
          <a:xfrm>
            <a:off x="-17092" y="801842"/>
            <a:ext cx="12226183" cy="4828374"/>
          </a:xfrm>
          <a:prstGeom prst="rect">
            <a:avLst/>
          </a:prstGeom>
        </p:spPr>
      </p:pic>
      <p:sp>
        <p:nvSpPr>
          <p:cNvPr id="3" name="Inhaltsplatzhalter 2"/>
          <p:cNvSpPr>
            <a:spLocks noGrp="1"/>
          </p:cNvSpPr>
          <p:nvPr>
            <p:ph idx="1"/>
          </p:nvPr>
        </p:nvSpPr>
        <p:spPr>
          <a:xfrm>
            <a:off x="376727" y="2868212"/>
            <a:ext cx="5719273" cy="849209"/>
          </a:xfrm>
          <a:prstGeom prst="rect">
            <a:avLst/>
          </a:prstGeom>
        </p:spPr>
        <p:txBody>
          <a:bodyPr/>
          <a:lstStyle/>
          <a:p>
            <a:pPr lvl="0"/>
            <a:r>
              <a:rPr lang="de-DE" dirty="0"/>
              <a:t>Formatvorlagen des Textmasters bearbeiten</a:t>
            </a:r>
          </a:p>
        </p:txBody>
      </p:sp>
      <p:sp>
        <p:nvSpPr>
          <p:cNvPr id="4"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5" name="Textfeld 4"/>
          <p:cNvSpPr txBox="1"/>
          <p:nvPr userDrawn="1"/>
        </p:nvSpPr>
        <p:spPr>
          <a:xfrm>
            <a:off x="3781425" y="5927355"/>
            <a:ext cx="46386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German Office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international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Cooperation</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Vocational</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Education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and</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Training</a:t>
            </a:r>
          </a:p>
        </p:txBody>
      </p:sp>
      <p:pic>
        <p:nvPicPr>
          <p:cNvPr id="6" name="Grafik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06349" y="5876790"/>
            <a:ext cx="2318510" cy="720000"/>
          </a:xfrm>
          <a:prstGeom prst="rect">
            <a:avLst/>
          </a:prstGeom>
        </p:spPr>
      </p:pic>
      <p:pic>
        <p:nvPicPr>
          <p:cNvPr id="2" name="Grafik 1"/>
          <p:cNvPicPr>
            <a:picLocks noChangeAspect="1"/>
          </p:cNvPicPr>
          <p:nvPr userDrawn="1"/>
        </p:nvPicPr>
        <p:blipFill rotWithShape="1">
          <a:blip r:embed="rId4" cstate="print">
            <a:extLst>
              <a:ext uri="{28A0092B-C50C-407E-A947-70E740481C1C}">
                <a14:useLocalDpi xmlns:a14="http://schemas.microsoft.com/office/drawing/2010/main"/>
              </a:ext>
            </a:extLst>
          </a:blip>
          <a:srcRect b="18721"/>
          <a:stretch/>
        </p:blipFill>
        <p:spPr>
          <a:xfrm>
            <a:off x="344450" y="5651649"/>
            <a:ext cx="2593133" cy="1152000"/>
          </a:xfrm>
          <a:prstGeom prst="rect">
            <a:avLst/>
          </a:prstGeom>
        </p:spPr>
      </p:pic>
    </p:spTree>
    <p:extLst>
      <p:ext uri="{BB962C8B-B14F-4D97-AF65-F5344CB8AC3E}">
        <p14:creationId xmlns:p14="http://schemas.microsoft.com/office/powerpoint/2010/main" val="883804289"/>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1126966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2963900462"/>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
        <p:nvSpPr>
          <p:cNvPr id="3" name="Textplatzhalter 2"/>
          <p:cNvSpPr>
            <a:spLocks noGrp="1"/>
          </p:cNvSpPr>
          <p:nvPr>
            <p:ph type="body" sz="quarter" idx="12"/>
          </p:nvPr>
        </p:nvSpPr>
        <p:spPr>
          <a:xfrm>
            <a:off x="479425" y="1949450"/>
            <a:ext cx="11269663" cy="3736975"/>
          </a:xfrm>
          <a:prstGeom prst="rect">
            <a:avLst/>
          </a:prstGeom>
        </p:spPr>
        <p:txBody>
          <a:bodyPr/>
          <a:lstStyle>
            <a:lvl1pPr marL="457200" indent="-457200">
              <a:buClr>
                <a:srgbClr val="D6851B"/>
              </a:buClr>
              <a:buFont typeface="Wingdings 3" panose="05040102010807070707" pitchFamily="18" charset="2"/>
              <a:buChar char=""/>
              <a:defRPr sz="2000">
                <a:solidFill>
                  <a:schemeClr val="tx1">
                    <a:lumMod val="50000"/>
                    <a:lumOff val="50000"/>
                  </a:schemeClr>
                </a:solidFill>
              </a:defRPr>
            </a:lvl1pPr>
            <a:lvl2pPr marL="685800" indent="-228600">
              <a:buClr>
                <a:srgbClr val="D6851B"/>
              </a:buClr>
              <a:buFont typeface="Wingdings 3" panose="05040102010807070707" pitchFamily="18" charset="2"/>
              <a:buChar char=""/>
              <a:defRPr sz="1800">
                <a:solidFill>
                  <a:schemeClr val="tx1">
                    <a:lumMod val="50000"/>
                    <a:lumOff val="50000"/>
                  </a:schemeClr>
                </a:solidFill>
              </a:defRPr>
            </a:lvl2pPr>
            <a:lvl3pPr marL="1143000" indent="-228600">
              <a:buClr>
                <a:srgbClr val="D6851B"/>
              </a:buClr>
              <a:buFont typeface="Wingdings 3" panose="05040102010807070707" pitchFamily="18" charset="2"/>
              <a:buChar char=""/>
              <a:defRPr sz="1800">
                <a:solidFill>
                  <a:schemeClr val="tx1">
                    <a:lumMod val="50000"/>
                    <a:lumOff val="50000"/>
                  </a:schemeClr>
                </a:solidFill>
              </a:defRPr>
            </a:lvl3pPr>
            <a:lvl4pPr marL="1600200" indent="-228600">
              <a:buClr>
                <a:srgbClr val="D6851B"/>
              </a:buClr>
              <a:buFont typeface="Wingdings 3" panose="05040102010807070707" pitchFamily="18" charset="2"/>
              <a:buChar char=""/>
              <a:defRPr>
                <a:solidFill>
                  <a:schemeClr val="tx1">
                    <a:lumMod val="50000"/>
                    <a:lumOff val="50000"/>
                  </a:schemeClr>
                </a:solidFill>
              </a:defRPr>
            </a:lvl4pPr>
            <a:lvl5pPr marL="2057400" indent="-228600">
              <a:buClr>
                <a:srgbClr val="D6851B"/>
              </a:buClr>
              <a:buFont typeface="Wingdings 3" panose="05040102010807070707" pitchFamily="18" charset="2"/>
              <a:buChar char=""/>
              <a:defRPr>
                <a:solidFill>
                  <a:schemeClr val="tx1">
                    <a:lumMod val="50000"/>
                    <a:lumOff val="50000"/>
                  </a:schemeClr>
                </a:solidFill>
              </a:defRPr>
            </a:lvl5pPr>
          </a:lstStyle>
          <a:p>
            <a:pPr lvl="0"/>
            <a:r>
              <a:rPr lang="de-DE" dirty="0"/>
              <a:t>Formatvorlagen des Textmasters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268209430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artfolie">
    <p:bg>
      <p:bgRef idx="1001">
        <a:schemeClr val="bg1"/>
      </p:bgRef>
    </p:bg>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D11CEA51-0EC7-44E9-9456-0656B507293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640" t="6646" r="5164" b="14435"/>
          <a:stretch/>
        </p:blipFill>
        <p:spPr>
          <a:xfrm>
            <a:off x="-1" y="1052513"/>
            <a:ext cx="12192001" cy="4105275"/>
          </a:xfrm>
          <a:prstGeom prst="rect">
            <a:avLst/>
          </a:prstGeom>
        </p:spPr>
      </p:pic>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8B4058B-0CB2-480A-A183-0953240008C2}"/>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
        <p:nvSpPr>
          <p:cNvPr id="14" name="Textplatzhalter 10">
            <a:extLst>
              <a:ext uri="{FF2B5EF4-FFF2-40B4-BE49-F238E27FC236}">
                <a16:creationId xmlns:a16="http://schemas.microsoft.com/office/drawing/2014/main" id="{2DBAAD3D-CA48-4B40-9820-D2952C1CBB2B}"/>
              </a:ext>
            </a:extLst>
          </p:cNvPr>
          <p:cNvSpPr>
            <a:spLocks noGrp="1"/>
          </p:cNvSpPr>
          <p:nvPr>
            <p:ph type="body" sz="quarter" idx="12" hasCustomPrompt="1"/>
          </p:nvPr>
        </p:nvSpPr>
        <p:spPr>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Berufsausbildung in </a:t>
            </a:r>
            <a:br>
              <a:rPr lang="de-DE" dirty="0"/>
            </a:br>
            <a:r>
              <a:rPr lang="de-DE" dirty="0"/>
              <a:t>Deutschland</a:t>
            </a:r>
          </a:p>
        </p:txBody>
      </p:sp>
      <p:sp>
        <p:nvSpPr>
          <p:cNvPr id="15" name="Textfeld 14">
            <a:extLst>
              <a:ext uri="{FF2B5EF4-FFF2-40B4-BE49-F238E27FC236}">
                <a16:creationId xmlns:a16="http://schemas.microsoft.com/office/drawing/2014/main" id="{01E08A3D-9CC1-47CC-A636-CCBF9BCAD35B}"/>
              </a:ext>
            </a:extLst>
          </p:cNvPr>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266879"/>
      </p:ext>
    </p:extLst>
  </p:cSld>
  <p:clrMapOvr>
    <a:overrideClrMapping bg1="lt1" tx1="dk1" bg2="lt2" tx2="dk2" accent1="accent1" accent2="accent2" accent3="accent3" accent4="accent4" accent5="accent5" accent6="accent6" hlink="hlink" folHlink="folHlink"/>
  </p:clrMapOvr>
  <p:transition spd="slow">
    <p:fade/>
  </p:transition>
  <p:extLst>
    <p:ext uri="{DCECCB84-F9BA-43D5-87BE-67443E8EF086}">
      <p15:sldGuideLst xmlns:p15="http://schemas.microsoft.com/office/powerpoint/2012/main">
        <p15:guide id="1" orient="horz" pos="324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63317" y="855232"/>
            <a:ext cx="3932237" cy="1600200"/>
          </a:xfrm>
          <a:prstGeom prst="rect">
            <a:avLst/>
          </a:prstGeom>
        </p:spPr>
        <p:txBody>
          <a:bodyPr/>
          <a:lstStyle>
            <a:lvl1pPr>
              <a:defRPr lang="de-DE" sz="2800">
                <a:solidFill>
                  <a:schemeClr val="tx1">
                    <a:lumMod val="50000"/>
                    <a:lumOff val="50000"/>
                  </a:schemeClr>
                </a:solidFill>
                <a:latin typeface="+mn-lt"/>
                <a:ea typeface="+mn-ea"/>
                <a:cs typeface="+mn-cs"/>
              </a:defRPr>
            </a:lvl1pPr>
          </a:lstStyle>
          <a:p>
            <a:pPr marL="0" lvl="0" indent="0">
              <a:spcBef>
                <a:spcPts val="1000"/>
              </a:spcBef>
              <a:buFontTx/>
            </a:pPr>
            <a:r>
              <a:rPr lang="de-DE"/>
              <a:t>Titelmasterformat durch Klicken bearbeiten</a:t>
            </a:r>
          </a:p>
        </p:txBody>
      </p:sp>
      <p:sp>
        <p:nvSpPr>
          <p:cNvPr id="3" name="Inhaltsplatzhalter 2"/>
          <p:cNvSpPr>
            <a:spLocks noGrp="1"/>
          </p:cNvSpPr>
          <p:nvPr>
            <p:ph idx="1"/>
          </p:nvPr>
        </p:nvSpPr>
        <p:spPr>
          <a:xfrm>
            <a:off x="19516" y="0"/>
            <a:ext cx="7231137" cy="6858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7563317" y="2573767"/>
            <a:ext cx="3932237" cy="3213847"/>
          </a:xfrm>
          <a:prstGeom prst="rect">
            <a:avLst/>
          </a:prstGeom>
        </p:spPr>
        <p:txBody>
          <a:bodyPr/>
          <a:lstStyle>
            <a:lvl1pPr marL="0" indent="0">
              <a:buNone/>
              <a:defRPr sz="16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8" name="Grafik 7"/>
          <p:cNvPicPr>
            <a:picLocks noChangeAspect="1"/>
          </p:cNvPicPr>
          <p:nvPr userDrawn="1"/>
        </p:nvPicPr>
        <p:blipFill>
          <a:blip r:embed="rId2"/>
          <a:stretch>
            <a:fillRect/>
          </a:stretch>
        </p:blipFill>
        <p:spPr>
          <a:xfrm>
            <a:off x="9283348" y="5686778"/>
            <a:ext cx="3301025" cy="1080000"/>
          </a:xfrm>
          <a:prstGeom prst="rect">
            <a:avLst/>
          </a:prstGeom>
        </p:spPr>
      </p:pic>
      <p:pic>
        <p:nvPicPr>
          <p:cNvPr id="9" name="Grafik 8"/>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3398329828"/>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Kapitelüberschriftjjjjjjjjjjjjjjjjjjjjjjjjjjjjjjjjjjjjjjjjjjjjjjjjjjjjjjjjjjjjjjjjjjjjjjjjjjjjjjjjjjjjjjjjjjjjjjjjjjjjjjjjjjjjj</a:t>
            </a:r>
          </a:p>
        </p:txBody>
      </p:sp>
      <p:sp>
        <p:nvSpPr>
          <p:cNvPr id="6" name="Textplatzhalter 5"/>
          <p:cNvSpPr>
            <a:spLocks noGrp="1"/>
          </p:cNvSpPr>
          <p:nvPr>
            <p:ph type="body" sz="quarter" idx="11"/>
          </p:nvPr>
        </p:nvSpPr>
        <p:spPr>
          <a:xfrm>
            <a:off x="479425" y="5305425"/>
            <a:ext cx="11269663" cy="1285875"/>
          </a:xfrm>
          <a:prstGeom prst="rect">
            <a:avLst/>
          </a:prstGeom>
        </p:spPr>
        <p:txBody>
          <a:bodyPr/>
          <a:lstStyle>
            <a:lvl1pPr marL="0" indent="0">
              <a:buFontTx/>
              <a:buNone/>
              <a:defRPr sz="1600">
                <a:solidFill>
                  <a:schemeClr val="tx1">
                    <a:lumMod val="50000"/>
                    <a:lumOff val="50000"/>
                  </a:schemeClr>
                </a:solidFill>
              </a:defRPr>
            </a:lvl1pPr>
            <a:lvl2pPr marL="457200" indent="0">
              <a:buFontTx/>
              <a:buNone/>
              <a:defRPr sz="1600">
                <a:solidFill>
                  <a:schemeClr val="tx1">
                    <a:lumMod val="50000"/>
                    <a:lumOff val="50000"/>
                  </a:schemeClr>
                </a:solidFill>
              </a:defRPr>
            </a:lvl2pPr>
            <a:lvl3pPr marL="914400" indent="0">
              <a:buFontTx/>
              <a:buNone/>
              <a:defRPr sz="1600">
                <a:solidFill>
                  <a:schemeClr val="tx1">
                    <a:lumMod val="50000"/>
                    <a:lumOff val="50000"/>
                  </a:schemeClr>
                </a:solidFill>
              </a:defRPr>
            </a:lvl3pPr>
            <a:lvl4pPr marL="1371600" indent="0">
              <a:buFontTx/>
              <a:buNone/>
              <a:defRPr sz="1600">
                <a:solidFill>
                  <a:schemeClr val="tx1">
                    <a:lumMod val="50000"/>
                    <a:lumOff val="50000"/>
                  </a:schemeClr>
                </a:solidFill>
              </a:defRPr>
            </a:lvl4pPr>
            <a:lvl5pPr marL="1828800" indent="0">
              <a:buFontTx/>
              <a:buNone/>
              <a:defRPr sz="1600">
                <a:solidFill>
                  <a:schemeClr val="tx1">
                    <a:lumMod val="50000"/>
                    <a:lumOff val="50000"/>
                  </a:schemeClr>
                </a:solidFill>
              </a:defRPr>
            </a:lvl5pPr>
          </a:lstStyle>
          <a:p>
            <a:pPr lvl="0"/>
            <a:r>
              <a:rPr lang="de-DE" dirty="0"/>
              <a:t>Formatvorlagen des Textmasters bearbeiten</a:t>
            </a:r>
          </a:p>
        </p:txBody>
      </p:sp>
      <p:pic>
        <p:nvPicPr>
          <p:cNvPr id="7" name="Grafik 6">
            <a:extLst>
              <a:ext uri="{FF2B5EF4-FFF2-40B4-BE49-F238E27FC236}">
                <a16:creationId xmlns:a16="http://schemas.microsoft.com/office/drawing/2014/main" id="{DC1EBB47-CE08-4E2B-BF90-3920E79A3A5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765072"/>
            <a:ext cx="12192000" cy="3327856"/>
          </a:xfrm>
          <a:prstGeom prst="rect">
            <a:avLst/>
          </a:prstGeom>
        </p:spPr>
      </p:pic>
    </p:spTree>
    <p:extLst>
      <p:ext uri="{BB962C8B-B14F-4D97-AF65-F5344CB8AC3E}">
        <p14:creationId xmlns:p14="http://schemas.microsoft.com/office/powerpoint/2010/main" val="3322287398"/>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6019800" y="2451100"/>
            <a:ext cx="6172200" cy="44069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5254625"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87364614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7154426" y="2062162"/>
            <a:ext cx="5037574" cy="47958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642379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196842436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artfolie">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DD5B921-7DF5-4D0B-BFC4-18D8279438D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5136" r="2141" b="11120"/>
          <a:stretch/>
        </p:blipFill>
        <p:spPr>
          <a:xfrm>
            <a:off x="0" y="1052513"/>
            <a:ext cx="12192000" cy="4105275"/>
          </a:xfrm>
          <a:prstGeom prst="rect">
            <a:avLst/>
          </a:prstGeom>
        </p:spPr>
      </p:pic>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8" name="Textplatzhalter 10">
            <a:extLst>
              <a:ext uri="{FF2B5EF4-FFF2-40B4-BE49-F238E27FC236}">
                <a16:creationId xmlns:a16="http://schemas.microsoft.com/office/drawing/2014/main" id="{85FD2334-CC2F-47A7-9D8B-75BAB6770215}"/>
              </a:ext>
            </a:extLst>
          </p:cNvPr>
          <p:cNvSpPr>
            <a:spLocks noGrp="1"/>
          </p:cNvSpPr>
          <p:nvPr>
            <p:ph type="body" sz="quarter" idx="12" hasCustomPrompt="1"/>
          </p:nvPr>
        </p:nvSpPr>
        <p:spPr bwMode="auto">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dirty="0"/>
              <a:t>VET in </a:t>
            </a:r>
            <a:br>
              <a:rPr lang="de-DE" dirty="0"/>
            </a:br>
            <a:r>
              <a:rPr lang="de-DE" dirty="0"/>
              <a:t>Germany</a:t>
            </a:r>
            <a:endParaRPr dirty="0"/>
          </a:p>
        </p:txBody>
      </p:sp>
      <p:pic>
        <p:nvPicPr>
          <p:cNvPr id="9" name="Grafik 8">
            <a:extLst>
              <a:ext uri="{FF2B5EF4-FFF2-40B4-BE49-F238E27FC236}">
                <a16:creationId xmlns:a16="http://schemas.microsoft.com/office/drawing/2014/main" id="{FCFEA2A0-C452-4C75-BECE-27E6F462248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461523" y="5164760"/>
            <a:ext cx="1636905" cy="1661949"/>
          </a:xfrm>
          <a:prstGeom prst="rect">
            <a:avLst/>
          </a:prstGeom>
        </p:spPr>
      </p:pic>
      <p:pic>
        <p:nvPicPr>
          <p:cNvPr id="10" name="Grafik 9">
            <a:extLst>
              <a:ext uri="{FF2B5EF4-FFF2-40B4-BE49-F238E27FC236}">
                <a16:creationId xmlns:a16="http://schemas.microsoft.com/office/drawing/2014/main" id="{99E3DF66-9F95-43AE-9CCE-F9910FE76F4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9699303" y="5521567"/>
            <a:ext cx="2202582" cy="684000"/>
          </a:xfrm>
          <a:prstGeom prst="rect">
            <a:avLst/>
          </a:prstGeom>
        </p:spPr>
      </p:pic>
      <p:sp>
        <p:nvSpPr>
          <p:cNvPr id="11" name="Textfeld 10">
            <a:extLst>
              <a:ext uri="{FF2B5EF4-FFF2-40B4-BE49-F238E27FC236}">
                <a16:creationId xmlns:a16="http://schemas.microsoft.com/office/drawing/2014/main" id="{6B7710A3-9736-4881-8F82-17A465CA6280}"/>
              </a:ext>
            </a:extLst>
          </p:cNvPr>
          <p:cNvSpPr txBox="1"/>
          <p:nvPr userDrawn="1"/>
        </p:nvSpPr>
        <p:spPr bwMode="auto">
          <a:xfrm>
            <a:off x="3781425" y="5561872"/>
            <a:ext cx="4638675" cy="92333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dirty="0">
                <a:ln>
                  <a:noFill/>
                </a:ln>
                <a:solidFill>
                  <a:prstClr val="black"/>
                </a:solidFill>
                <a:latin typeface="Calibri"/>
                <a:ea typeface="Arial"/>
                <a:cs typeface="Arial"/>
              </a:rPr>
              <a:t>German Office </a:t>
            </a:r>
            <a:r>
              <a:rPr lang="de-DE" sz="1800" b="0" i="0" u="none" strike="noStrike" cap="none" spc="0" dirty="0" err="1">
                <a:ln>
                  <a:noFill/>
                </a:ln>
                <a:solidFill>
                  <a:prstClr val="black"/>
                </a:solidFill>
                <a:latin typeface="Calibri"/>
                <a:ea typeface="Arial"/>
                <a:cs typeface="Arial"/>
              </a:rPr>
              <a:t>for</a:t>
            </a:r>
            <a:r>
              <a:rPr lang="de-DE" sz="1800" b="0" i="0" u="none" strike="noStrike" cap="none" spc="0" dirty="0">
                <a:ln>
                  <a:noFill/>
                </a:ln>
                <a:solidFill>
                  <a:prstClr val="black"/>
                </a:solidFill>
                <a:latin typeface="Calibri"/>
                <a:ea typeface="Arial"/>
                <a:cs typeface="Arial"/>
              </a:rPr>
              <a:t> international </a:t>
            </a:r>
            <a:r>
              <a:rPr lang="de-DE" sz="1800" b="0" i="0" u="none" strike="noStrike" cap="none" spc="0" dirty="0" err="1">
                <a:ln>
                  <a:noFill/>
                </a:ln>
                <a:solidFill>
                  <a:prstClr val="black"/>
                </a:solidFill>
                <a:latin typeface="Calibri"/>
                <a:ea typeface="Arial"/>
                <a:cs typeface="Arial"/>
              </a:rPr>
              <a:t>Cooperation</a:t>
            </a:r>
            <a:r>
              <a:rPr lang="de-DE" sz="1800" b="0" i="0" u="none" strike="noStrike" cap="none" spc="0" dirty="0">
                <a:ln>
                  <a:noFill/>
                </a:ln>
                <a:solidFill>
                  <a:prstClr val="black"/>
                </a:solidFill>
                <a:latin typeface="Calibri"/>
                <a:ea typeface="Arial"/>
                <a:cs typeface="Arial"/>
              </a:rPr>
              <a:t> in </a:t>
            </a:r>
            <a:r>
              <a:rPr lang="de-DE" sz="1800" b="0" i="0" u="none" strike="noStrike" cap="none" spc="0" dirty="0" err="1">
                <a:ln>
                  <a:noFill/>
                </a:ln>
                <a:solidFill>
                  <a:prstClr val="black"/>
                </a:solidFill>
                <a:latin typeface="Calibri"/>
                <a:ea typeface="Arial"/>
                <a:cs typeface="Arial"/>
              </a:rPr>
              <a:t>Vocational</a:t>
            </a:r>
            <a:r>
              <a:rPr lang="de-DE" sz="1800" b="0" i="0" u="none" strike="noStrike" cap="none" spc="0" dirty="0">
                <a:ln>
                  <a:noFill/>
                </a:ln>
                <a:solidFill>
                  <a:prstClr val="black"/>
                </a:solidFill>
                <a:latin typeface="Calibri"/>
                <a:ea typeface="Arial"/>
                <a:cs typeface="Arial"/>
              </a:rPr>
              <a:t> Education and Training</a:t>
            </a:r>
            <a:endParaRPr dirty="0"/>
          </a:p>
          <a:p>
            <a:pPr marL="0" marR="0" lvl="0" indent="0" algn="ctr" defTabSz="914400">
              <a:lnSpc>
                <a:spcPct val="100000"/>
              </a:lnSpc>
              <a:spcBef>
                <a:spcPts val="0"/>
              </a:spcBef>
              <a:spcAft>
                <a:spcPts val="0"/>
              </a:spcAft>
              <a:buClrTx/>
              <a:buSzTx/>
              <a:buFontTx/>
              <a:buNone/>
              <a:defRPr/>
            </a:pPr>
            <a:endParaRPr lang="de-DE" sz="1800" b="0" i="0" u="none" strike="noStrike" cap="none" spc="0" dirty="0">
              <a:ln>
                <a:noFill/>
              </a:ln>
              <a:solidFill>
                <a:prstClr val="black"/>
              </a:solidFill>
              <a:latin typeface="Calibri"/>
              <a:ea typeface="Arial"/>
              <a:cs typeface="Arial"/>
            </a:endParaRPr>
          </a:p>
        </p:txBody>
      </p:sp>
    </p:spTree>
    <p:extLst>
      <p:ext uri="{BB962C8B-B14F-4D97-AF65-F5344CB8AC3E}">
        <p14:creationId xmlns:p14="http://schemas.microsoft.com/office/powerpoint/2010/main" val="1639775373"/>
      </p:ext>
    </p:extLst>
  </p:cSld>
  <p:clrMapOvr>
    <a:overrideClrMapping bg1="lt1" tx1="dk1" bg2="lt2" tx2="dk2" accent1="accent1" accent2="accent2" accent3="accent3" accent4="accent4" accent5="accent5" accent6="accent6" hlink="hlink" folHlink="folHlink"/>
  </p:clrMapOvr>
  <p:transition spd="slow">
    <p:fade/>
  </p:transition>
  <p:extLst mod="1">
    <p:ext uri="{DCECCB84-F9BA-43D5-87BE-67443E8EF086}">
      <p15:sldGuideLst xmlns:p15="http://schemas.microsoft.com/office/powerpoint/2012/main">
        <p15:guide id="1" orient="horz" pos="3249" userDrawn="1">
          <p15:clr>
            <a:srgbClr val="FBAE40"/>
          </p15:clr>
        </p15:guide>
        <p15:guide id="2" orient="horz" pos="2160" userDrawn="1">
          <p15:clr>
            <a:srgbClr val="FBAE40"/>
          </p15:clr>
        </p15:guide>
        <p15:guide id="3" orient="horz" pos="37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00E7926-226D-4987-B9DE-A933E0AD4A9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9" name="Grafik 8">
            <a:extLst>
              <a:ext uri="{FF2B5EF4-FFF2-40B4-BE49-F238E27FC236}">
                <a16:creationId xmlns:a16="http://schemas.microsoft.com/office/drawing/2014/main" id="{58BF97C7-FD58-4F5D-B6A7-523CDE2D609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3927" r="15010"/>
          <a:stretch/>
        </p:blipFill>
        <p:spPr>
          <a:xfrm>
            <a:off x="0" y="1052514"/>
            <a:ext cx="12192000" cy="4105274"/>
          </a:xfrm>
          <a:prstGeom prst="rect">
            <a:avLst/>
          </a:prstGeom>
        </p:spPr>
      </p:pic>
      <p:sp>
        <p:nvSpPr>
          <p:cNvPr id="11" name="Textplatzhalter 1">
            <a:extLst>
              <a:ext uri="{FF2B5EF4-FFF2-40B4-BE49-F238E27FC236}">
                <a16:creationId xmlns:a16="http://schemas.microsoft.com/office/drawing/2014/main" id="{080E086B-B287-4241-9962-A953E7A22DAF}"/>
              </a:ext>
            </a:extLst>
          </p:cNvPr>
          <p:cNvSpPr>
            <a:spLocks noGrp="1"/>
          </p:cNvSpPr>
          <p:nvPr>
            <p:ph type="body" sz="quarter" idx="4294967295" hasCustomPrompt="1"/>
          </p:nvPr>
        </p:nvSpPr>
        <p:spPr>
          <a:xfrm>
            <a:off x="658813" y="3274541"/>
            <a:ext cx="10066338" cy="650688"/>
          </a:xfrm>
        </p:spPr>
        <p:txBody>
          <a:bodyPr>
            <a:normAutofit/>
          </a:bodyPr>
          <a:lstStyle>
            <a:lvl1pPr>
              <a:lnSpc>
                <a:spcPct val="100000"/>
              </a:lnSpc>
              <a:spcBef>
                <a:spcPts val="0"/>
              </a:spcBef>
              <a:defRPr sz="2800"/>
            </a:lvl1pPr>
          </a:lstStyle>
          <a:p>
            <a:pPr marL="0" indent="0">
              <a:buNone/>
            </a:pPr>
            <a:r>
              <a:rPr lang="de-DE" dirty="0">
                <a:solidFill>
                  <a:schemeClr val="bg1"/>
                </a:solidFill>
              </a:rPr>
              <a:t>Zusammenfassung – </a:t>
            </a:r>
          </a:p>
          <a:p>
            <a:pPr marL="0" indent="0">
              <a:buNone/>
            </a:pPr>
            <a:r>
              <a:rPr lang="de-DE" dirty="0">
                <a:solidFill>
                  <a:schemeClr val="bg1"/>
                </a:solidFill>
              </a:rPr>
              <a:t>Motor der Dualen Berufsausbildung</a:t>
            </a:r>
          </a:p>
        </p:txBody>
      </p:sp>
      <p:sp>
        <p:nvSpPr>
          <p:cNvPr id="5" name="Textplatzhalter 1">
            <a:extLst>
              <a:ext uri="{FF2B5EF4-FFF2-40B4-BE49-F238E27FC236}">
                <a16:creationId xmlns:a16="http://schemas.microsoft.com/office/drawing/2014/main" id="{7E8F1EBE-7A88-4B07-A9FF-8C01825336A3}"/>
              </a:ext>
            </a:extLst>
          </p:cNvPr>
          <p:cNvSpPr>
            <a:spLocks noGrp="1"/>
          </p:cNvSpPr>
          <p:nvPr>
            <p:ph type="body" sz="quarter" idx="4294967295"/>
          </p:nvPr>
        </p:nvSpPr>
        <p:spPr>
          <a:xfrm>
            <a:off x="658813" y="2750710"/>
            <a:ext cx="10066338" cy="295231"/>
          </a:xfrm>
        </p:spPr>
        <p:txBody>
          <a:bodyPr>
            <a:normAutofit/>
          </a:bodyPr>
          <a:lstStyle/>
          <a:p>
            <a:pPr marL="0" indent="0">
              <a:buNone/>
            </a:pPr>
            <a:r>
              <a:rPr lang="de-DE" sz="1600" dirty="0">
                <a:solidFill>
                  <a:schemeClr val="bg1"/>
                </a:solidFill>
              </a:rPr>
              <a:t>Motor der Dualen Berufsausbildung</a:t>
            </a:r>
          </a:p>
        </p:txBody>
      </p:sp>
    </p:spTree>
    <p:extLst>
      <p:ext uri="{BB962C8B-B14F-4D97-AF65-F5344CB8AC3E}">
        <p14:creationId xmlns:p14="http://schemas.microsoft.com/office/powerpoint/2010/main" val="341265782"/>
      </p:ext>
    </p:extLst>
  </p:cSld>
  <p:clrMapOvr>
    <a:masterClrMapping/>
  </p:clrMapOvr>
  <p:transition spd="slow">
    <p:fade/>
  </p:transition>
  <p:extLst>
    <p:ext uri="{DCECCB84-F9BA-43D5-87BE-67443E8EF086}">
      <p15:sldGuideLst xmlns:p15="http://schemas.microsoft.com/office/powerpoint/2012/main">
        <p15:guide id="1" orient="horz" pos="324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folie Orange">
    <p:bg>
      <p:bgRef idx="1001">
        <a:schemeClr val="bg1"/>
      </p:bgRef>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4BD3340-DC2B-4D68-8D14-221F53299F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4620" r="28057"/>
          <a:stretch/>
        </p:blipFill>
        <p:spPr>
          <a:xfrm>
            <a:off x="0" y="1080835"/>
            <a:ext cx="12192001" cy="5805486"/>
          </a:xfrm>
          <a:prstGeom prst="rect">
            <a:avLst/>
          </a:prstGeom>
        </p:spPr>
      </p:pic>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7D1E94B7-2936-4763-B117-E3C78A1E8C79}"/>
              </a:ext>
            </a:extLst>
          </p:cNvPr>
          <p:cNvSpPr>
            <a:spLocks noGrp="1"/>
          </p:cNvSpPr>
          <p:nvPr>
            <p:ph type="ctrTitle" hasCustomPrompt="1"/>
          </p:nvPr>
        </p:nvSpPr>
        <p:spPr>
          <a:xfrm>
            <a:off x="658813" y="296863"/>
            <a:ext cx="9000576" cy="446715"/>
          </a:xfrm>
        </p:spPr>
        <p:txBody>
          <a:bodyPr anchor="t">
            <a:normAutofit/>
          </a:bodyPr>
          <a:lstStyle>
            <a:lvl1pPr algn="l">
              <a:lnSpc>
                <a:spcPct val="100000"/>
              </a:lnSpc>
              <a:defRPr sz="2400"/>
            </a:lvl1pPr>
          </a:lstStyle>
          <a:p>
            <a:r>
              <a:rPr lang="de-DE" dirty="0"/>
              <a:t>GOVET at BIBB</a:t>
            </a:r>
          </a:p>
        </p:txBody>
      </p:sp>
      <p:sp>
        <p:nvSpPr>
          <p:cNvPr id="11" name="Textfeld 10">
            <a:extLst>
              <a:ext uri="{FF2B5EF4-FFF2-40B4-BE49-F238E27FC236}">
                <a16:creationId xmlns:a16="http://schemas.microsoft.com/office/drawing/2014/main" id="{D3F6CC70-A1B7-4805-A98F-B93B88A3F446}"/>
              </a:ext>
            </a:extLst>
          </p:cNvPr>
          <p:cNvSpPr txBox="1"/>
          <p:nvPr userDrawn="1"/>
        </p:nvSpPr>
        <p:spPr>
          <a:xfrm>
            <a:off x="1403276" y="2816644"/>
            <a:ext cx="3612607" cy="25032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Friedrich-Ebert-Allee 114</a:t>
            </a:r>
            <a:r>
              <a:rPr kumimoji="0" lang="de-DE" sz="9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-116</a:t>
            </a:r>
            <a:b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b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53175 Bonn, Germany</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govet@bibb.de</a:t>
            </a: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+49 228 107 1818</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www.govet.international</a:t>
            </a:r>
            <a:endPar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5" name="Grafik 34">
            <a:extLst>
              <a:ext uri="{FF2B5EF4-FFF2-40B4-BE49-F238E27FC236}">
                <a16:creationId xmlns:a16="http://schemas.microsoft.com/office/drawing/2014/main" id="{36DEB25A-C3FB-42BB-A37C-98ADFE5CD2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7360" y="2900686"/>
            <a:ext cx="442188" cy="563336"/>
          </a:xfrm>
          <a:prstGeom prst="rect">
            <a:avLst/>
          </a:prstGeom>
        </p:spPr>
      </p:pic>
      <p:pic>
        <p:nvPicPr>
          <p:cNvPr id="36" name="Grafik 35">
            <a:extLst>
              <a:ext uri="{FF2B5EF4-FFF2-40B4-BE49-F238E27FC236}">
                <a16:creationId xmlns:a16="http://schemas.microsoft.com/office/drawing/2014/main" id="{862A3916-6FA1-4728-8964-27022EE3AF0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37361" y="3646643"/>
            <a:ext cx="442187" cy="442187"/>
          </a:xfrm>
          <a:prstGeom prst="rect">
            <a:avLst/>
          </a:prstGeom>
        </p:spPr>
      </p:pic>
      <p:pic>
        <p:nvPicPr>
          <p:cNvPr id="37" name="Grafik 36">
            <a:extLst>
              <a:ext uri="{FF2B5EF4-FFF2-40B4-BE49-F238E27FC236}">
                <a16:creationId xmlns:a16="http://schemas.microsoft.com/office/drawing/2014/main" id="{447BC9B3-AD81-451C-BEFF-4B614382F1E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76288" y="4283053"/>
            <a:ext cx="385974" cy="478146"/>
          </a:xfrm>
          <a:prstGeom prst="rect">
            <a:avLst/>
          </a:prstGeom>
        </p:spPr>
      </p:pic>
      <p:pic>
        <p:nvPicPr>
          <p:cNvPr id="38" name="Grafik 37">
            <a:extLst>
              <a:ext uri="{FF2B5EF4-FFF2-40B4-BE49-F238E27FC236}">
                <a16:creationId xmlns:a16="http://schemas.microsoft.com/office/drawing/2014/main" id="{58EDDB5A-FD23-4523-829E-58F0A0E0577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19424" y="4945053"/>
            <a:ext cx="278061" cy="390355"/>
          </a:xfrm>
          <a:prstGeom prst="rect">
            <a:avLst/>
          </a:prstGeom>
        </p:spPr>
      </p:pic>
    </p:spTree>
    <p:extLst>
      <p:ext uri="{BB962C8B-B14F-4D97-AF65-F5344CB8AC3E}">
        <p14:creationId xmlns:p14="http://schemas.microsoft.com/office/powerpoint/2010/main" val="4108445539"/>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folie Orange">
    <p:bg>
      <p:bgRef idx="1001">
        <a:schemeClr val="bg1"/>
      </p:bgRef>
    </p:bg>
    <p:spTree>
      <p:nvGrpSpPr>
        <p:cNvPr id="1" name=""/>
        <p:cNvGrpSpPr/>
        <p:nvPr/>
      </p:nvGrpSpPr>
      <p:grpSpPr>
        <a:xfrm>
          <a:off x="0" y="0"/>
          <a:ext cx="0" cy="0"/>
          <a:chOff x="0" y="0"/>
          <a:chExt cx="0" cy="0"/>
        </a:xfrm>
      </p:grpSpPr>
      <p:sp>
        <p:nvSpPr>
          <p:cNvPr id="39" name="Rechteck 38">
            <a:extLst>
              <a:ext uri="{FF2B5EF4-FFF2-40B4-BE49-F238E27FC236}">
                <a16:creationId xmlns:a16="http://schemas.microsoft.com/office/drawing/2014/main" id="{5062C070-9756-4913-8053-E4FF8BFCA331}"/>
              </a:ext>
            </a:extLst>
          </p:cNvPr>
          <p:cNvSpPr/>
          <p:nvPr userDrawn="1"/>
        </p:nvSpPr>
        <p:spPr>
          <a:xfrm>
            <a:off x="-1" y="1052513"/>
            <a:ext cx="14931483" cy="4105275"/>
          </a:xfrm>
          <a:prstGeom prst="rect">
            <a:avLst/>
          </a:prstGeom>
          <a:gradFill flip="none" rotWithShape="1">
            <a:gsLst>
              <a:gs pos="0">
                <a:schemeClr val="accent1">
                  <a:lumMod val="6000"/>
                  <a:lumOff val="94000"/>
                </a:schemeClr>
              </a:gs>
              <a:gs pos="94000">
                <a:srgbClr val="BF5A08"/>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7D1E94B7-2936-4763-B117-E3C78A1E8C79}"/>
              </a:ext>
            </a:extLst>
          </p:cNvPr>
          <p:cNvSpPr>
            <a:spLocks noGrp="1"/>
          </p:cNvSpPr>
          <p:nvPr>
            <p:ph type="ctrTitle" hasCustomPrompt="1"/>
          </p:nvPr>
        </p:nvSpPr>
        <p:spPr>
          <a:xfrm>
            <a:off x="658813" y="296863"/>
            <a:ext cx="9000576" cy="446715"/>
          </a:xfrm>
        </p:spPr>
        <p:txBody>
          <a:bodyPr anchor="t">
            <a:normAutofit/>
          </a:bodyPr>
          <a:lstStyle>
            <a:lvl1pPr algn="l">
              <a:lnSpc>
                <a:spcPct val="100000"/>
              </a:lnSpc>
              <a:defRPr sz="2400"/>
            </a:lvl1pPr>
          </a:lstStyle>
          <a:p>
            <a:r>
              <a:rPr lang="de-DE" dirty="0"/>
              <a:t>GOVET at BIBB</a:t>
            </a:r>
          </a:p>
        </p:txBody>
      </p:sp>
      <p:sp>
        <p:nvSpPr>
          <p:cNvPr id="11" name="Textfeld 10">
            <a:extLst>
              <a:ext uri="{FF2B5EF4-FFF2-40B4-BE49-F238E27FC236}">
                <a16:creationId xmlns:a16="http://schemas.microsoft.com/office/drawing/2014/main" id="{D3F6CC70-A1B7-4805-A98F-B93B88A3F446}"/>
              </a:ext>
            </a:extLst>
          </p:cNvPr>
          <p:cNvSpPr txBox="1"/>
          <p:nvPr userDrawn="1"/>
        </p:nvSpPr>
        <p:spPr>
          <a:xfrm>
            <a:off x="1403276" y="1700212"/>
            <a:ext cx="325248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Robert-Schuman-Platz 3</a:t>
            </a:r>
            <a:b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b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53175 Bonn, Germany</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govet@govet.international</a:t>
            </a:r>
            <a:endPar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+49 228 107 1818</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www.govet.international</a:t>
            </a:r>
            <a:endPar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5" name="Grafik 34">
            <a:extLst>
              <a:ext uri="{FF2B5EF4-FFF2-40B4-BE49-F238E27FC236}">
                <a16:creationId xmlns:a16="http://schemas.microsoft.com/office/drawing/2014/main" id="{36DEB25A-C3FB-42BB-A37C-98ADFE5CD2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30956" y="1739872"/>
            <a:ext cx="454995" cy="579652"/>
          </a:xfrm>
          <a:prstGeom prst="rect">
            <a:avLst/>
          </a:prstGeom>
        </p:spPr>
      </p:pic>
      <p:pic>
        <p:nvPicPr>
          <p:cNvPr id="36" name="Grafik 35">
            <a:extLst>
              <a:ext uri="{FF2B5EF4-FFF2-40B4-BE49-F238E27FC236}">
                <a16:creationId xmlns:a16="http://schemas.microsoft.com/office/drawing/2014/main" id="{862A3916-6FA1-4728-8964-27022EE3AF0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24767" y="2531761"/>
            <a:ext cx="467373" cy="467373"/>
          </a:xfrm>
          <a:prstGeom prst="rect">
            <a:avLst/>
          </a:prstGeom>
        </p:spPr>
      </p:pic>
      <p:pic>
        <p:nvPicPr>
          <p:cNvPr id="37" name="Grafik 36">
            <a:extLst>
              <a:ext uri="{FF2B5EF4-FFF2-40B4-BE49-F238E27FC236}">
                <a16:creationId xmlns:a16="http://schemas.microsoft.com/office/drawing/2014/main" id="{447BC9B3-AD81-451C-BEFF-4B614382F1E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50086" y="3176010"/>
            <a:ext cx="416735" cy="516253"/>
          </a:xfrm>
          <a:prstGeom prst="rect">
            <a:avLst/>
          </a:prstGeom>
        </p:spPr>
      </p:pic>
      <p:pic>
        <p:nvPicPr>
          <p:cNvPr id="38" name="Grafik 37">
            <a:extLst>
              <a:ext uri="{FF2B5EF4-FFF2-40B4-BE49-F238E27FC236}">
                <a16:creationId xmlns:a16="http://schemas.microsoft.com/office/drawing/2014/main" id="{58EDDB5A-FD23-4523-829E-58F0A0E0577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19423" y="3868280"/>
            <a:ext cx="278061" cy="390355"/>
          </a:xfrm>
          <a:prstGeom prst="rect">
            <a:avLst/>
          </a:prstGeom>
        </p:spPr>
      </p:pic>
      <p:pic>
        <p:nvPicPr>
          <p:cNvPr id="40" name="Grafik 39">
            <a:extLst>
              <a:ext uri="{FF2B5EF4-FFF2-40B4-BE49-F238E27FC236}">
                <a16:creationId xmlns:a16="http://schemas.microsoft.com/office/drawing/2014/main" id="{26563E0F-AF2B-432D-A6F1-DF2732016371}"/>
              </a:ext>
            </a:extLst>
          </p:cNvPr>
          <p:cNvPicPr>
            <a:picLocks noChangeAspect="1"/>
          </p:cNvPicPr>
          <p:nvPr userDrawn="1"/>
        </p:nvPicPr>
        <p:blipFill rotWithShape="1">
          <a:blip r:embed="rId12"/>
          <a:srcRect r="80272"/>
          <a:stretch/>
        </p:blipFill>
        <p:spPr>
          <a:xfrm>
            <a:off x="1" y="5686778"/>
            <a:ext cx="9283348" cy="1080000"/>
          </a:xfrm>
          <a:prstGeom prst="rect">
            <a:avLst/>
          </a:prstGeom>
        </p:spPr>
      </p:pic>
      <p:pic>
        <p:nvPicPr>
          <p:cNvPr id="41" name="Grafik 40">
            <a:extLst>
              <a:ext uri="{FF2B5EF4-FFF2-40B4-BE49-F238E27FC236}">
                <a16:creationId xmlns:a16="http://schemas.microsoft.com/office/drawing/2014/main" id="{A468F78B-9DB2-4C38-96F5-81ED5C982FA5}"/>
              </a:ext>
            </a:extLst>
          </p:cNvPr>
          <p:cNvPicPr>
            <a:picLocks noChangeAspect="1"/>
          </p:cNvPicPr>
          <p:nvPr userDrawn="1"/>
        </p:nvPicPr>
        <p:blipFill>
          <a:blip r:embed="rId12"/>
          <a:stretch>
            <a:fillRect/>
          </a:stretch>
        </p:blipFill>
        <p:spPr>
          <a:xfrm>
            <a:off x="9283348" y="5686778"/>
            <a:ext cx="3301025" cy="1080000"/>
          </a:xfrm>
          <a:prstGeom prst="rect">
            <a:avLst/>
          </a:prstGeom>
        </p:spPr>
      </p:pic>
    </p:spTree>
    <p:extLst>
      <p:ext uri="{BB962C8B-B14F-4D97-AF65-F5344CB8AC3E}">
        <p14:creationId xmlns:p14="http://schemas.microsoft.com/office/powerpoint/2010/main" val="309898469"/>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folie Grau">
    <p:bg>
      <p:bgPr>
        <a:solidFill>
          <a:schemeClr val="tx2"/>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8" name="Rechteck 7">
            <a:extLst>
              <a:ext uri="{FF2B5EF4-FFF2-40B4-BE49-F238E27FC236}">
                <a16:creationId xmlns:a16="http://schemas.microsoft.com/office/drawing/2014/main" id="{5FF0BF7C-FDB0-44B9-BC47-F9D2DBDDCE91}"/>
              </a:ext>
            </a:extLst>
          </p:cNvPr>
          <p:cNvSpPr/>
          <p:nvPr userDrawn="1"/>
        </p:nvSpPr>
        <p:spPr>
          <a:xfrm>
            <a:off x="0" y="6063528"/>
            <a:ext cx="12191999" cy="259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9" name="Grafik 8">
            <a:extLst>
              <a:ext uri="{FF2B5EF4-FFF2-40B4-BE49-F238E27FC236}">
                <a16:creationId xmlns:a16="http://schemas.microsoft.com/office/drawing/2014/main" id="{C84B869F-B6A6-407F-81DD-B706461062F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328423" y="5648096"/>
            <a:ext cx="1097857" cy="1096100"/>
          </a:xfrm>
          <a:prstGeom prst="rect">
            <a:avLst/>
          </a:prstGeom>
        </p:spPr>
      </p:pic>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296863"/>
            <a:ext cx="9000576" cy="446715"/>
          </a:xfrm>
        </p:spPr>
        <p:txBody>
          <a:bodyPr anchor="t">
            <a:normAutofit/>
          </a:bodyPr>
          <a:lstStyle>
            <a:lvl1pPr algn="l">
              <a:lnSpc>
                <a:spcPct val="100000"/>
              </a:lnSpc>
              <a:defRPr sz="2400"/>
            </a:lvl1pPr>
          </a:lstStyle>
          <a:p>
            <a:r>
              <a:rPr lang="de-DE" dirty="0"/>
              <a:t>Mastertitelformat bearbeiten</a:t>
            </a:r>
          </a:p>
        </p:txBody>
      </p:sp>
      <p:sp>
        <p:nvSpPr>
          <p:cNvPr id="3" name="Untertitel 2">
            <a:extLst>
              <a:ext uri="{FF2B5EF4-FFF2-40B4-BE49-F238E27FC236}">
                <a16:creationId xmlns:a16="http://schemas.microsoft.com/office/drawing/2014/main" id="{1602DC76-C999-42A6-875D-18428C584C8E}"/>
              </a:ext>
            </a:extLst>
          </p:cNvPr>
          <p:cNvSpPr>
            <a:spLocks noGrp="1"/>
          </p:cNvSpPr>
          <p:nvPr>
            <p:ph type="subTitle" idx="1"/>
          </p:nvPr>
        </p:nvSpPr>
        <p:spPr>
          <a:xfrm>
            <a:off x="658813" y="1681748"/>
            <a:ext cx="9000576" cy="783972"/>
          </a:xfrm>
          <a:solidFill>
            <a:schemeClr val="accent1"/>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Tree>
    <p:extLst>
      <p:ext uri="{BB962C8B-B14F-4D97-AF65-F5344CB8AC3E}">
        <p14:creationId xmlns:p14="http://schemas.microsoft.com/office/powerpoint/2010/main" val="336902741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elfolie BuReg DE">
    <p:spTree>
      <p:nvGrpSpPr>
        <p:cNvPr id="1" name=""/>
        <p:cNvGrpSpPr/>
        <p:nvPr/>
      </p:nvGrpSpPr>
      <p:grpSpPr>
        <a:xfrm>
          <a:off x="0" y="0"/>
          <a:ext cx="0" cy="0"/>
          <a:chOff x="0" y="0"/>
          <a:chExt cx="0" cy="0"/>
        </a:xfrm>
      </p:grpSpPr>
      <p:pic>
        <p:nvPicPr>
          <p:cNvPr id="7" name="Picture 2" descr="O:\Zentralstelle\05 Kommunikation\07 Corporate Design\Logo\BReg_Foerderzusatz\BReg_Office_Farbe_de_WBZ.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6852"/>
          <a:stretch/>
        </p:blipFill>
        <p:spPr bwMode="auto">
          <a:xfrm>
            <a:off x="451675" y="5253524"/>
            <a:ext cx="1750394" cy="1351087"/>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userDrawn="1"/>
        </p:nvPicPr>
        <p:blipFill rotWithShape="1">
          <a:blip r:embed="rId3" cstate="screen">
            <a:extLst>
              <a:ext uri="{28A0092B-C50C-407E-A947-70E740481C1C}">
                <a14:useLocalDpi xmlns:a14="http://schemas.microsoft.com/office/drawing/2010/main"/>
              </a:ext>
            </a:extLst>
          </a:blip>
          <a:srcRect l="168" t="13830" b="21207"/>
          <a:stretch/>
        </p:blipFill>
        <p:spPr>
          <a:xfrm>
            <a:off x="-17092" y="1052513"/>
            <a:ext cx="12226183" cy="4125416"/>
          </a:xfrm>
          <a:prstGeom prst="rect">
            <a:avLst/>
          </a:prstGeom>
        </p:spPr>
      </p:pic>
      <p:sp>
        <p:nvSpPr>
          <p:cNvPr id="3" name="Untertitel 2"/>
          <p:cNvSpPr>
            <a:spLocks noGrp="1"/>
          </p:cNvSpPr>
          <p:nvPr>
            <p:ph type="subTitle" idx="1"/>
          </p:nvPr>
        </p:nvSpPr>
        <p:spPr>
          <a:xfrm>
            <a:off x="658813" y="2926922"/>
            <a:ext cx="5312330" cy="807592"/>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pic>
        <p:nvPicPr>
          <p:cNvPr id="9" name="Grafik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12790" y="5522880"/>
            <a:ext cx="1974230" cy="658078"/>
          </a:xfrm>
          <a:prstGeom prst="rect">
            <a:avLst/>
          </a:prstGeom>
        </p:spPr>
      </p:pic>
      <p:sp>
        <p:nvSpPr>
          <p:cNvPr id="11" name="Textplatzhalter 10"/>
          <p:cNvSpPr>
            <a:spLocks noGrp="1"/>
          </p:cNvSpPr>
          <p:nvPr>
            <p:ph type="body" sz="quarter" idx="12" hasCustomPrompt="1"/>
          </p:nvPr>
        </p:nvSpPr>
        <p:spPr>
          <a:xfrm>
            <a:off x="9222044" y="2926922"/>
            <a:ext cx="2493994" cy="807592"/>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12" name="Textfeld 11"/>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Grafik 9">
            <a:extLst>
              <a:ext uri="{FF2B5EF4-FFF2-40B4-BE49-F238E27FC236}">
                <a16:creationId xmlns:a16="http://schemas.microsoft.com/office/drawing/2014/main" id="{04F1E446-A11B-4E8D-BCF6-2B0257520D6A}"/>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9593337" y="296863"/>
            <a:ext cx="2119238" cy="446715"/>
          </a:xfrm>
          <a:prstGeom prst="rect">
            <a:avLst/>
          </a:prstGeom>
        </p:spPr>
      </p:pic>
    </p:spTree>
    <p:extLst>
      <p:ext uri="{BB962C8B-B14F-4D97-AF65-F5344CB8AC3E}">
        <p14:creationId xmlns:p14="http://schemas.microsoft.com/office/powerpoint/2010/main" val="71561943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und Inhalt eingerüc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buSzPct val="70000"/>
              <a:defRPr/>
            </a:lvl1pPr>
            <a:lvl2pPr marL="1250950" indent="-355600">
              <a:lnSpc>
                <a:spcPct val="100000"/>
              </a:lnSpc>
              <a:buSzPct val="70000"/>
              <a:defRPr sz="2400"/>
            </a:lvl2pPr>
            <a:lvl3pPr marL="1790700" indent="-269875">
              <a:lnSpc>
                <a:spcPct val="100000"/>
              </a:lnSpc>
              <a:buSzPct val="60000"/>
              <a:defRPr sz="2000"/>
            </a:lvl3pPr>
            <a:lvl4pPr marL="2155825" indent="-269875">
              <a:lnSpc>
                <a:spcPct val="100000"/>
              </a:lnSpc>
              <a:defRPr/>
            </a:lvl4pPr>
            <a:lvl5pPr marL="2598738" indent="-269875">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28AD8DA-C3DC-4B1D-ACAD-14A9B74D5096}"/>
              </a:ext>
            </a:extLst>
          </p:cNvPr>
          <p:cNvPicPr>
            <a:picLocks noChangeAspect="1"/>
          </p:cNvPicPr>
          <p:nvPr userDrawn="1"/>
        </p:nvPicPr>
        <p:blipFill>
          <a:blip r:embed="rId2"/>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7BF9EF9A-ED28-4138-A282-B2C23CA48FCD}"/>
              </a:ext>
            </a:extLst>
          </p:cNvPr>
          <p:cNvPicPr>
            <a:picLocks noChangeAspect="1"/>
          </p:cNvPicPr>
          <p:nvPr userDrawn="1"/>
        </p:nvPicPr>
        <p:blipFill rotWithShape="1">
          <a:blip r:embed="rId2"/>
          <a:srcRect r="80272"/>
          <a:stretch/>
        </p:blipFill>
        <p:spPr>
          <a:xfrm>
            <a:off x="1" y="5686778"/>
            <a:ext cx="9283348" cy="1080000"/>
          </a:xfrm>
          <a:prstGeom prst="rect">
            <a:avLst/>
          </a:prstGeom>
        </p:spPr>
      </p:pic>
      <p:pic>
        <p:nvPicPr>
          <p:cNvPr id="9" name="Grafik 8">
            <a:extLst>
              <a:ext uri="{FF2B5EF4-FFF2-40B4-BE49-F238E27FC236}">
                <a16:creationId xmlns:a16="http://schemas.microsoft.com/office/drawing/2014/main" id="{29CC0B62-7EA8-4B74-BB64-334514ABFE8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Tree>
    <p:extLst>
      <p:ext uri="{BB962C8B-B14F-4D97-AF65-F5344CB8AC3E}">
        <p14:creationId xmlns:p14="http://schemas.microsoft.com/office/powerpoint/2010/main" val="156343466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3.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A030D1F-0E6E-4510-8496-39E299C73461}"/>
              </a:ext>
            </a:extLst>
          </p:cNvPr>
          <p:cNvSpPr>
            <a:spLocks noGrp="1"/>
          </p:cNvSpPr>
          <p:nvPr>
            <p:ph type="title"/>
          </p:nvPr>
        </p:nvSpPr>
        <p:spPr>
          <a:xfrm>
            <a:off x="658812" y="296863"/>
            <a:ext cx="9000000" cy="446715"/>
          </a:xfrm>
          <a:prstGeom prst="rect">
            <a:avLst/>
          </a:prstGeom>
        </p:spPr>
        <p:txBody>
          <a:bodyPr vert="horz" lIns="0" tIns="0" rIns="0" bIns="0" rtlCol="0" anchor="t" anchorCtr="0">
            <a:normAutofit/>
          </a:bodyPr>
          <a:lstStyle/>
          <a:p>
            <a:r>
              <a:rPr lang="de-DE" dirty="0"/>
              <a:t>Mastertitelformat bearbeiten</a:t>
            </a:r>
          </a:p>
        </p:txBody>
      </p:sp>
      <p:sp>
        <p:nvSpPr>
          <p:cNvPr id="3" name="Textplatzhalter 2">
            <a:extLst>
              <a:ext uri="{FF2B5EF4-FFF2-40B4-BE49-F238E27FC236}">
                <a16:creationId xmlns:a16="http://schemas.microsoft.com/office/drawing/2014/main" id="{A51A3B7B-FE76-44A5-8C9E-872A502CD19F}"/>
              </a:ext>
            </a:extLst>
          </p:cNvPr>
          <p:cNvSpPr>
            <a:spLocks noGrp="1"/>
          </p:cNvSpPr>
          <p:nvPr>
            <p:ph type="body" idx="1"/>
          </p:nvPr>
        </p:nvSpPr>
        <p:spPr>
          <a:xfrm>
            <a:off x="658813" y="1052513"/>
            <a:ext cx="11053762" cy="4608512"/>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954232424"/>
      </p:ext>
    </p:extLst>
  </p:cSld>
  <p:clrMap bg1="lt1" tx1="dk1" bg2="lt2" tx2="dk2" accent1="accent1" accent2="accent2" accent3="accent3" accent4="accent4" accent5="accent5" accent6="accent6" hlink="hlink" folHlink="folHlink"/>
  <p:sldLayoutIdLst>
    <p:sldLayoutId id="2147483662" r:id="rId1"/>
    <p:sldLayoutId id="2147483680" r:id="rId2"/>
    <p:sldLayoutId id="2147483684" r:id="rId3"/>
    <p:sldLayoutId id="2147483682" r:id="rId4"/>
    <p:sldLayoutId id="2147483683" r:id="rId5"/>
    <p:sldLayoutId id="2147483649" r:id="rId6"/>
    <p:sldLayoutId id="2147483660" r:id="rId7"/>
    <p:sldLayoutId id="2147483679" r:id="rId8"/>
    <p:sldLayoutId id="2147483663" r:id="rId9"/>
    <p:sldLayoutId id="2147483650" r:id="rId10"/>
    <p:sldLayoutId id="2147483653" r:id="rId11"/>
    <p:sldLayoutId id="2147483655" r:id="rId12"/>
    <p:sldLayoutId id="2147483661" r:id="rId13"/>
  </p:sldLayoutIdLst>
  <p:transition spd="slow">
    <p:fade/>
  </p:transition>
  <p:txStyles>
    <p:titleStyle>
      <a:lvl1pPr algn="l" defTabSz="914400" rtl="0" eaLnBrk="1" latinLnBrk="0" hangingPunct="1">
        <a:lnSpc>
          <a:spcPct val="100000"/>
        </a:lnSpc>
        <a:spcBef>
          <a:spcPct val="0"/>
        </a:spcBef>
        <a:buNone/>
        <a:defRPr sz="2400" kern="1200">
          <a:solidFill>
            <a:srgbClr val="D6851B"/>
          </a:solidFill>
          <a:latin typeface="+mj-lt"/>
          <a:ea typeface="+mj-ea"/>
          <a:cs typeface="+mj-cs"/>
        </a:defRPr>
      </a:lvl1pPr>
    </p:titleStyle>
    <p:bodyStyle>
      <a:lvl1pPr marL="357188" indent="-357188" algn="l" defTabSz="357188" rtl="0" eaLnBrk="1" latinLnBrk="0" hangingPunct="1">
        <a:lnSpc>
          <a:spcPct val="9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9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orient="horz" pos="187" userDrawn="1">
          <p15:clr>
            <a:srgbClr val="F26B43"/>
          </p15:clr>
        </p15:guide>
        <p15:guide id="3" pos="7378" userDrawn="1">
          <p15:clr>
            <a:srgbClr val="F26B43"/>
          </p15:clr>
        </p15:guide>
        <p15:guide id="4" orient="horz" pos="3566" userDrawn="1">
          <p15:clr>
            <a:srgbClr val="F26B43"/>
          </p15:clr>
        </p15:guide>
        <p15:guide id="5" orient="horz" pos="663" userDrawn="1">
          <p15:clr>
            <a:srgbClr val="F26B43"/>
          </p15:clr>
        </p15:guide>
        <p15:guide id="6"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12" cstate="screen">
            <a:extLst>
              <a:ext uri="{28A0092B-C50C-407E-A947-70E740481C1C}">
                <a14:useLocalDpi xmlns:a14="http://schemas.microsoft.com/office/drawing/2010/main"/>
              </a:ext>
            </a:extLst>
          </a:blip>
          <a:srcRect l="5778" t="40524" r="5778" b="38418"/>
          <a:stretch/>
        </p:blipFill>
        <p:spPr>
          <a:xfrm>
            <a:off x="9624562" y="116632"/>
            <a:ext cx="2160000" cy="514286"/>
          </a:xfrm>
          <a:prstGeom prst="rect">
            <a:avLst/>
          </a:prstGeom>
        </p:spPr>
      </p:pic>
      <p:sp>
        <p:nvSpPr>
          <p:cNvPr id="13" name="Textplatzhalter 2"/>
          <p:cNvSpPr txBox="1">
            <a:spLocks/>
          </p:cNvSpPr>
          <p:nvPr userDrawn="1"/>
        </p:nvSpPr>
        <p:spPr>
          <a:xfrm>
            <a:off x="9161092" y="2868212"/>
            <a:ext cx="2683380" cy="8492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0746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4" r:id="rId9"/>
    <p:sldLayoutId id="2147483675" r:id="rId10"/>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25">
          <p15:clr>
            <a:srgbClr val="F26B43"/>
          </p15:clr>
        </p15:guide>
        <p15:guide id="2" pos="7401">
          <p15:clr>
            <a:srgbClr val="F26B43"/>
          </p15:clr>
        </p15:guide>
        <p15:guide id="3" pos="3840">
          <p15:clr>
            <a:srgbClr val="F26B43"/>
          </p15:clr>
        </p15:guide>
        <p15:guide id="4" pos="30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s://www.bibb.de/datenreport/de/175452.php" TargetMode="External"/><Relationship Id="rId2" Type="http://schemas.openxmlformats.org/officeDocument/2006/relationships/hyperlink" Target="http://www.govet.international/" TargetMode="External"/><Relationship Id="rId1" Type="http://schemas.openxmlformats.org/officeDocument/2006/relationships/slideLayout" Target="../slideLayouts/slideLayout9.xml"/><Relationship Id="rId6" Type="http://schemas.openxmlformats.org/officeDocument/2006/relationships/hyperlink" Target="https://www.destatis.de/DE/Publikationen/Thematisch/BildungForschungKultur/BeruflicheBildung/BerufsbildungBlick0110019129004.pdf?__blob=publicationFile" TargetMode="External"/><Relationship Id="rId5" Type="http://schemas.openxmlformats.org/officeDocument/2006/relationships/hyperlink" Target="http://www.datenportal.bmbf.de/" TargetMode="External"/><Relationship Id="rId4" Type="http://schemas.openxmlformats.org/officeDocument/2006/relationships/hyperlink" Target="https://www.kmk.or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3437C60D-0298-4EF7-B6A9-35118A36D2DC}"/>
              </a:ext>
            </a:extLst>
          </p:cNvPr>
          <p:cNvSpPr>
            <a:spLocks noGrp="1"/>
          </p:cNvSpPr>
          <p:nvPr>
            <p:ph type="body" sz="quarter" idx="12"/>
          </p:nvPr>
        </p:nvSpPr>
        <p:spPr/>
        <p:txBody>
          <a:bodyPr/>
          <a:lstStyle/>
          <a:p>
            <a:endParaRPr lang="de-DE"/>
          </a:p>
        </p:txBody>
      </p:sp>
      <p:sp>
        <p:nvSpPr>
          <p:cNvPr id="2" name="Titel 1">
            <a:extLst>
              <a:ext uri="{FF2B5EF4-FFF2-40B4-BE49-F238E27FC236}">
                <a16:creationId xmlns:a16="http://schemas.microsoft.com/office/drawing/2014/main" id="{43C5CCC5-26E7-4334-8882-8D81D053DB69}"/>
              </a:ext>
            </a:extLst>
          </p:cNvPr>
          <p:cNvSpPr>
            <a:spLocks noGrp="1"/>
          </p:cNvSpPr>
          <p:nvPr>
            <p:ph type="ctrTitle" idx="4294967295"/>
          </p:nvPr>
        </p:nvSpPr>
        <p:spPr>
          <a:xfrm>
            <a:off x="0" y="296863"/>
            <a:ext cx="9001125" cy="446087"/>
          </a:xfrm>
          <a:prstGeom prst="rect">
            <a:avLst/>
          </a:prstGeom>
        </p:spPr>
        <p:txBody>
          <a:bodyPr/>
          <a:lstStyle/>
          <a:p>
            <a:r>
              <a:rPr lang="fr-FR" noProof="0" dirty="0"/>
              <a:t> </a:t>
            </a:r>
          </a:p>
        </p:txBody>
      </p:sp>
      <p:sp>
        <p:nvSpPr>
          <p:cNvPr id="5" name="Untertitel 2">
            <a:extLst>
              <a:ext uri="{FF2B5EF4-FFF2-40B4-BE49-F238E27FC236}">
                <a16:creationId xmlns:a16="http://schemas.microsoft.com/office/drawing/2014/main" id="{6764CCA4-6541-4553-AAE9-1F3555794ADE}"/>
              </a:ext>
            </a:extLst>
          </p:cNvPr>
          <p:cNvSpPr txBox="1">
            <a:spLocks/>
          </p:cNvSpPr>
          <p:nvPr/>
        </p:nvSpPr>
        <p:spPr>
          <a:xfrm>
            <a:off x="658813" y="2997816"/>
            <a:ext cx="5437187" cy="935394"/>
          </a:xfrm>
          <a:prstGeom prst="rect">
            <a:avLst/>
          </a:prstGeom>
        </p:spPr>
        <p:txBody>
          <a:bodyPr vert="horz" lIns="0" tIns="0" rIns="0" bIns="0" rtlCol="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400" kern="1200">
                <a:solidFill>
                  <a:schemeClr val="bg1"/>
                </a:solidFill>
                <a:latin typeface="+mj-lt"/>
                <a:ea typeface="+mn-ea"/>
                <a:cs typeface="+mn-cs"/>
              </a:defRPr>
            </a:lvl1pPr>
            <a:lvl2pPr marL="457200" indent="0" algn="ctr"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914400" indent="0" algn="ctr"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371600" indent="0" algn="ctr"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4pPr>
            <a:lvl5pPr marL="1828800" indent="0" algn="ctr"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600"/>
              </a:spcBef>
            </a:pPr>
            <a:r>
              <a:rPr lang="fr-FR" sz="2800" dirty="0"/>
              <a:t>La formation professionnelle en alternance : Coûts et bénéfices</a:t>
            </a:r>
          </a:p>
        </p:txBody>
      </p:sp>
    </p:spTree>
    <p:extLst>
      <p:ext uri="{BB962C8B-B14F-4D97-AF65-F5344CB8AC3E}">
        <p14:creationId xmlns:p14="http://schemas.microsoft.com/office/powerpoint/2010/main" val="219756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2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Gerader Verbinder 40">
            <a:extLst>
              <a:ext uri="{FF2B5EF4-FFF2-40B4-BE49-F238E27FC236}">
                <a16:creationId xmlns:a16="http://schemas.microsoft.com/office/drawing/2014/main" id="{A3E5BEE4-6E74-41F9-BF1B-39521456CFA9}"/>
              </a:ext>
            </a:extLst>
          </p:cNvPr>
          <p:cNvCxnSpPr>
            <a:cxnSpLocks/>
            <a:stCxn id="37" idx="2"/>
            <a:endCxn id="29" idx="0"/>
          </p:cNvCxnSpPr>
          <p:nvPr/>
        </p:nvCxnSpPr>
        <p:spPr>
          <a:xfrm>
            <a:off x="6162668" y="1389539"/>
            <a:ext cx="950" cy="3266159"/>
          </a:xfrm>
          <a:prstGeom prst="line">
            <a:avLst/>
          </a:prstGeom>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4D82307E-9F42-4EE4-B180-087417AADD82}"/>
              </a:ext>
            </a:extLst>
          </p:cNvPr>
          <p:cNvSpPr>
            <a:spLocks noGrp="1"/>
          </p:cNvSpPr>
          <p:nvPr>
            <p:ph type="title"/>
          </p:nvPr>
        </p:nvSpPr>
        <p:spPr>
          <a:xfrm>
            <a:off x="658812" y="296863"/>
            <a:ext cx="9000000" cy="446715"/>
          </a:xfrm>
        </p:spPr>
        <p:txBody>
          <a:bodyPr>
            <a:normAutofit/>
          </a:bodyPr>
          <a:lstStyle/>
          <a:p>
            <a:r>
              <a:rPr lang="fr-FR" dirty="0">
                <a:solidFill>
                  <a:srgbClr val="D6851B"/>
                </a:solidFill>
              </a:rPr>
              <a:t>2. b) Comment les gains sont-ils générés ?</a:t>
            </a:r>
          </a:p>
        </p:txBody>
      </p:sp>
      <p:sp>
        <p:nvSpPr>
          <p:cNvPr id="4" name="Textplatzhalter 3">
            <a:extLst>
              <a:ext uri="{FF2B5EF4-FFF2-40B4-BE49-F238E27FC236}">
                <a16:creationId xmlns:a16="http://schemas.microsoft.com/office/drawing/2014/main" id="{F0ADEF79-00EC-4906-91D3-89B4A8CF0001}"/>
              </a:ext>
            </a:extLst>
          </p:cNvPr>
          <p:cNvSpPr>
            <a:spLocks noGrp="1"/>
          </p:cNvSpPr>
          <p:nvPr>
            <p:ph type="body" idx="1"/>
          </p:nvPr>
        </p:nvSpPr>
        <p:spPr>
          <a:xfrm>
            <a:off x="3643618" y="1568074"/>
            <a:ext cx="5040000" cy="432000"/>
          </a:xfrm>
          <a:solidFill>
            <a:srgbClr val="D6851B"/>
          </a:solidFill>
        </p:spPr>
        <p:txBody>
          <a:bodyPr wrap="square" lIns="36000" tIns="72000" rIns="36000" bIns="72000">
            <a:spAutoFit/>
          </a:bodyPr>
          <a:lstStyle/>
          <a:p>
            <a:pPr algn="ctr">
              <a:lnSpc>
                <a:spcPct val="100000"/>
              </a:lnSpc>
              <a:spcBef>
                <a:spcPts val="600"/>
              </a:spcBef>
            </a:pPr>
            <a:r>
              <a:rPr lang="fr-FR" sz="1800" dirty="0"/>
              <a:t>Pendant la formation (gains immédiats)</a:t>
            </a:r>
          </a:p>
        </p:txBody>
      </p:sp>
      <p:sp>
        <p:nvSpPr>
          <p:cNvPr id="12" name="Textfeld 11">
            <a:extLst>
              <a:ext uri="{FF2B5EF4-FFF2-40B4-BE49-F238E27FC236}">
                <a16:creationId xmlns:a16="http://schemas.microsoft.com/office/drawing/2014/main" id="{3B13838D-A3A5-42AA-895A-AA0A579D710B}"/>
              </a:ext>
            </a:extLst>
          </p:cNvPr>
          <p:cNvSpPr txBox="1"/>
          <p:nvPr/>
        </p:nvSpPr>
        <p:spPr>
          <a:xfrm>
            <a:off x="658812" y="5489456"/>
            <a:ext cx="7303174" cy="553998"/>
          </a:xfrm>
          <a:prstGeom prst="rect">
            <a:avLst/>
          </a:prstGeom>
          <a:noFill/>
        </p:spPr>
        <p:txBody>
          <a:bodyPr wrap="square" rtlCol="0">
            <a:spAutoFit/>
          </a:bodyPr>
          <a:lstStyle/>
          <a:p>
            <a:r>
              <a:rPr lang="fr-FR" sz="1000" dirty="0">
                <a:solidFill>
                  <a:schemeClr val="tx1">
                    <a:lumMod val="50000"/>
                    <a:lumOff val="50000"/>
                  </a:schemeClr>
                </a:solidFill>
              </a:rPr>
              <a:t>Source : Schönfeld, Gudrun ; Wenzelmann, Felix ; Pfeifer, Harald ; Risius, Paula ; Wehner, Caroline : Ausbildung in Deutschland – </a:t>
            </a:r>
            <a:br>
              <a:rPr lang="fr-FR" sz="1000" dirty="0">
                <a:solidFill>
                  <a:schemeClr val="tx1">
                    <a:lumMod val="50000"/>
                    <a:lumOff val="50000"/>
                  </a:schemeClr>
                </a:solidFill>
              </a:rPr>
            </a:br>
            <a:r>
              <a:rPr lang="fr-FR" sz="1000" dirty="0">
                <a:solidFill>
                  <a:schemeClr val="tx1">
                    <a:lumMod val="50000"/>
                    <a:lumOff val="50000"/>
                  </a:schemeClr>
                </a:solidFill>
              </a:rPr>
              <a:t>eine Investition gegen den Fachkräftemangel [La formation en Allemagne – Un investissement contre la pénurie de compétences], Rapport BIBB 1/2020.</a:t>
            </a:r>
          </a:p>
        </p:txBody>
      </p:sp>
      <p:sp>
        <p:nvSpPr>
          <p:cNvPr id="22" name="Textplatzhalter 3">
            <a:extLst>
              <a:ext uri="{FF2B5EF4-FFF2-40B4-BE49-F238E27FC236}">
                <a16:creationId xmlns:a16="http://schemas.microsoft.com/office/drawing/2014/main" id="{9B145DD1-78BC-405C-B4CD-444AB798401E}"/>
              </a:ext>
            </a:extLst>
          </p:cNvPr>
          <p:cNvSpPr txBox="1">
            <a:spLocks/>
          </p:cNvSpPr>
          <p:nvPr/>
        </p:nvSpPr>
        <p:spPr>
          <a:xfrm>
            <a:off x="3643618" y="2113464"/>
            <a:ext cx="5040000" cy="391628"/>
          </a:xfrm>
          <a:prstGeom prst="rect">
            <a:avLst/>
          </a:prstGeom>
          <a:solidFill>
            <a:srgbClr val="D6851B"/>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t>Prestations de production pendant la durée de formation </a:t>
            </a:r>
          </a:p>
        </p:txBody>
      </p:sp>
      <p:sp>
        <p:nvSpPr>
          <p:cNvPr id="23" name="Textplatzhalter 3">
            <a:extLst>
              <a:ext uri="{FF2B5EF4-FFF2-40B4-BE49-F238E27FC236}">
                <a16:creationId xmlns:a16="http://schemas.microsoft.com/office/drawing/2014/main" id="{2D371EC3-A387-461F-AA58-FE1A8E4228EF}"/>
              </a:ext>
            </a:extLst>
          </p:cNvPr>
          <p:cNvSpPr txBox="1">
            <a:spLocks/>
          </p:cNvSpPr>
          <p:nvPr/>
        </p:nvSpPr>
        <p:spPr>
          <a:xfrm>
            <a:off x="3643618" y="2618482"/>
            <a:ext cx="5040000" cy="682989"/>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48 % de tâches simples</a:t>
            </a:r>
          </a:p>
          <a:p>
            <a:pPr marL="285750" indent="-285750" algn="ctr" defTabSz="914400">
              <a:lnSpc>
                <a:spcPts val="2200"/>
              </a:lnSpc>
              <a:spcBef>
                <a:spcPts val="200"/>
              </a:spcBef>
              <a:spcAft>
                <a:spcPts val="200"/>
              </a:spcAft>
              <a:buClr>
                <a:srgbClr val="D6851B"/>
              </a:buClr>
              <a:buSzPct val="65000"/>
              <a:buFont typeface="Wingdings 3" panose="05040102010807070707" pitchFamily="18" charset="2"/>
              <a:buChar char=""/>
            </a:pPr>
            <a:r>
              <a:rPr lang="fr-FR" sz="1600" dirty="0">
                <a:solidFill>
                  <a:schemeClr val="tx1"/>
                </a:solidFill>
              </a:rPr>
              <a:t>Économies des coûts de personnel non formé</a:t>
            </a:r>
          </a:p>
        </p:txBody>
      </p:sp>
      <p:sp>
        <p:nvSpPr>
          <p:cNvPr id="24" name="Textplatzhalter 3">
            <a:extLst>
              <a:ext uri="{FF2B5EF4-FFF2-40B4-BE49-F238E27FC236}">
                <a16:creationId xmlns:a16="http://schemas.microsoft.com/office/drawing/2014/main" id="{299AEAD2-18DA-4C4B-A71D-FEAA181974A4}"/>
              </a:ext>
            </a:extLst>
          </p:cNvPr>
          <p:cNvSpPr txBox="1">
            <a:spLocks/>
          </p:cNvSpPr>
          <p:nvPr/>
        </p:nvSpPr>
        <p:spPr>
          <a:xfrm>
            <a:off x="3643618" y="3394675"/>
            <a:ext cx="5040000" cy="682989"/>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50 % de tâches spécialisées</a:t>
            </a:r>
          </a:p>
          <a:p>
            <a:pPr marL="285750" indent="-285750" algn="ctr" defTabSz="914400">
              <a:lnSpc>
                <a:spcPts val="2200"/>
              </a:lnSpc>
              <a:spcBef>
                <a:spcPts val="200"/>
              </a:spcBef>
              <a:spcAft>
                <a:spcPts val="200"/>
              </a:spcAft>
              <a:buClr>
                <a:srgbClr val="D6851B"/>
              </a:buClr>
              <a:buSzPct val="65000"/>
              <a:buFont typeface="Wingdings 3" panose="05040102010807070707" pitchFamily="18" charset="2"/>
              <a:buChar char=""/>
            </a:pPr>
            <a:r>
              <a:rPr lang="fr-FR" sz="1600" dirty="0">
                <a:solidFill>
                  <a:schemeClr val="tx1"/>
                </a:solidFill>
              </a:rPr>
              <a:t>Économies des coûts de personnel qualifié</a:t>
            </a:r>
          </a:p>
        </p:txBody>
      </p:sp>
      <p:sp>
        <p:nvSpPr>
          <p:cNvPr id="25" name="Textplatzhalter 3">
            <a:extLst>
              <a:ext uri="{FF2B5EF4-FFF2-40B4-BE49-F238E27FC236}">
                <a16:creationId xmlns:a16="http://schemas.microsoft.com/office/drawing/2014/main" id="{8DA752B4-A0BB-416B-ADE7-2C88C776DBBD}"/>
              </a:ext>
            </a:extLst>
          </p:cNvPr>
          <p:cNvSpPr txBox="1">
            <a:spLocks/>
          </p:cNvSpPr>
          <p:nvPr/>
        </p:nvSpPr>
        <p:spPr>
          <a:xfrm>
            <a:off x="3643618" y="4170868"/>
            <a:ext cx="5040000" cy="391628"/>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~1 % de contributions à la production dans l’atelier d’apprentissage</a:t>
            </a:r>
          </a:p>
        </p:txBody>
      </p:sp>
      <p:sp>
        <p:nvSpPr>
          <p:cNvPr id="29" name="Textplatzhalter 3">
            <a:extLst>
              <a:ext uri="{FF2B5EF4-FFF2-40B4-BE49-F238E27FC236}">
                <a16:creationId xmlns:a16="http://schemas.microsoft.com/office/drawing/2014/main" id="{D9BD8C14-AC28-4C1F-9470-1BBC9113B764}"/>
              </a:ext>
            </a:extLst>
          </p:cNvPr>
          <p:cNvSpPr txBox="1">
            <a:spLocks/>
          </p:cNvSpPr>
          <p:nvPr/>
        </p:nvSpPr>
        <p:spPr>
          <a:xfrm>
            <a:off x="3643618" y="4655698"/>
            <a:ext cx="5040000" cy="391628"/>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 ~1 % de subventions éventuelles (État, FSE/BA* ou autre)</a:t>
            </a:r>
          </a:p>
        </p:txBody>
      </p:sp>
      <p:sp>
        <p:nvSpPr>
          <p:cNvPr id="2" name="Rechteck 1">
            <a:extLst>
              <a:ext uri="{FF2B5EF4-FFF2-40B4-BE49-F238E27FC236}">
                <a16:creationId xmlns:a16="http://schemas.microsoft.com/office/drawing/2014/main" id="{12F378B9-9F04-4FE9-B58B-076448EDEE6E}"/>
              </a:ext>
            </a:extLst>
          </p:cNvPr>
          <p:cNvSpPr/>
          <p:nvPr/>
        </p:nvSpPr>
        <p:spPr>
          <a:xfrm>
            <a:off x="525581" y="5347764"/>
            <a:ext cx="4538422" cy="246221"/>
          </a:xfrm>
          <a:prstGeom prst="rect">
            <a:avLst/>
          </a:prstGeom>
        </p:spPr>
        <p:txBody>
          <a:bodyPr wrap="none">
            <a:spAutoFit/>
          </a:bodyPr>
          <a:lstStyle/>
          <a:p>
            <a:r>
              <a:rPr lang="fr-FR" sz="1000" dirty="0"/>
              <a:t> * Fonds social européen, Bundesagentur für Arbeit [Agence fédérale pour l’emploi]</a:t>
            </a:r>
          </a:p>
        </p:txBody>
      </p:sp>
      <p:sp>
        <p:nvSpPr>
          <p:cNvPr id="37" name="Textplatzhalter 3">
            <a:extLst>
              <a:ext uri="{FF2B5EF4-FFF2-40B4-BE49-F238E27FC236}">
                <a16:creationId xmlns:a16="http://schemas.microsoft.com/office/drawing/2014/main" id="{C5DBAD32-32D4-4406-A167-79D764ABF7CD}"/>
              </a:ext>
            </a:extLst>
          </p:cNvPr>
          <p:cNvSpPr txBox="1">
            <a:spLocks/>
          </p:cNvSpPr>
          <p:nvPr/>
        </p:nvSpPr>
        <p:spPr>
          <a:xfrm>
            <a:off x="4722668" y="885539"/>
            <a:ext cx="2880000" cy="504000"/>
          </a:xfrm>
          <a:prstGeom prst="rect">
            <a:avLst/>
          </a:prstGeom>
          <a:solidFill>
            <a:srgbClr val="D6851B"/>
          </a:solidFill>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fr-FR" sz="1800" b="1" dirty="0"/>
              <a:t>Gains</a:t>
            </a:r>
          </a:p>
        </p:txBody>
      </p:sp>
    </p:spTree>
    <p:extLst>
      <p:ext uri="{BB962C8B-B14F-4D97-AF65-F5344CB8AC3E}">
        <p14:creationId xmlns:p14="http://schemas.microsoft.com/office/powerpoint/2010/main" val="7948126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6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fade">
                                      <p:cBhvr>
                                        <p:cTn id="12" dur="500"/>
                                        <p:tgtEl>
                                          <p:spTgt spid="4">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bg/>
                                          </p:spTgt>
                                        </p:tgtEl>
                                        <p:attrNameLst>
                                          <p:attrName>style.visibility</p:attrName>
                                        </p:attrNameLst>
                                      </p:cBhvr>
                                      <p:to>
                                        <p:strVal val="visible"/>
                                      </p:to>
                                    </p:set>
                                    <p:animEffect transition="in" filter="fade">
                                      <p:cBhvr>
                                        <p:cTn id="20" dur="500"/>
                                        <p:tgtEl>
                                          <p:spTgt spid="22">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fade">
                                      <p:cBhvr>
                                        <p:cTn id="23" dur="500"/>
                                        <p:tgtEl>
                                          <p:spTgt spid="2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bg/>
                                          </p:spTgt>
                                        </p:tgtEl>
                                        <p:attrNameLst>
                                          <p:attrName>style.visibility</p:attrName>
                                        </p:attrNameLst>
                                      </p:cBhvr>
                                      <p:to>
                                        <p:strVal val="visible"/>
                                      </p:to>
                                    </p:set>
                                    <p:animEffect transition="in" filter="fade">
                                      <p:cBhvr>
                                        <p:cTn id="28" dur="500"/>
                                        <p:tgtEl>
                                          <p:spTgt spid="23">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fade">
                                      <p:cBhvr>
                                        <p:cTn id="31" dur="500"/>
                                        <p:tgtEl>
                                          <p:spTgt spid="23">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xEl>
                                              <p:pRg st="1" end="1"/>
                                            </p:txEl>
                                          </p:spTgt>
                                        </p:tgtEl>
                                        <p:attrNameLst>
                                          <p:attrName>style.visibility</p:attrName>
                                        </p:attrNameLst>
                                      </p:cBhvr>
                                      <p:to>
                                        <p:strVal val="visible"/>
                                      </p:to>
                                    </p:set>
                                    <p:animEffect transition="in" filter="fade">
                                      <p:cBhvr>
                                        <p:cTn id="34" dur="500"/>
                                        <p:tgtEl>
                                          <p:spTgt spid="2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bg/>
                                          </p:spTgt>
                                        </p:tgtEl>
                                        <p:attrNameLst>
                                          <p:attrName>style.visibility</p:attrName>
                                        </p:attrNameLst>
                                      </p:cBhvr>
                                      <p:to>
                                        <p:strVal val="visible"/>
                                      </p:to>
                                    </p:set>
                                    <p:animEffect transition="in" filter="fade">
                                      <p:cBhvr>
                                        <p:cTn id="39" dur="500"/>
                                        <p:tgtEl>
                                          <p:spTgt spid="24">
                                            <p:bg/>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Effect transition="in" filter="fade">
                                      <p:cBhvr>
                                        <p:cTn id="42" dur="500"/>
                                        <p:tgtEl>
                                          <p:spTgt spid="24">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xEl>
                                              <p:pRg st="1" end="1"/>
                                            </p:txEl>
                                          </p:spTgt>
                                        </p:tgtEl>
                                        <p:attrNameLst>
                                          <p:attrName>style.visibility</p:attrName>
                                        </p:attrNameLst>
                                      </p:cBhvr>
                                      <p:to>
                                        <p:strVal val="visible"/>
                                      </p:to>
                                    </p:set>
                                    <p:animEffect transition="in" filter="fade">
                                      <p:cBhvr>
                                        <p:cTn id="45" dur="500"/>
                                        <p:tgtEl>
                                          <p:spTgt spid="24">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5">
                                            <p:bg/>
                                          </p:spTgt>
                                        </p:tgtEl>
                                        <p:attrNameLst>
                                          <p:attrName>style.visibility</p:attrName>
                                        </p:attrNameLst>
                                      </p:cBhvr>
                                      <p:to>
                                        <p:strVal val="visible"/>
                                      </p:to>
                                    </p:set>
                                    <p:animEffect transition="in" filter="fade">
                                      <p:cBhvr>
                                        <p:cTn id="50" dur="500"/>
                                        <p:tgtEl>
                                          <p:spTgt spid="25">
                                            <p:bg/>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fade">
                                      <p:cBhvr>
                                        <p:cTn id="53" dur="500"/>
                                        <p:tgtEl>
                                          <p:spTgt spid="25">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bg/>
                                          </p:spTgt>
                                        </p:tgtEl>
                                        <p:attrNameLst>
                                          <p:attrName>style.visibility</p:attrName>
                                        </p:attrNameLst>
                                      </p:cBhvr>
                                      <p:to>
                                        <p:strVal val="visible"/>
                                      </p:to>
                                    </p:set>
                                    <p:animEffect transition="in" filter="fade">
                                      <p:cBhvr>
                                        <p:cTn id="58" dur="500"/>
                                        <p:tgtEl>
                                          <p:spTgt spid="29">
                                            <p:bg/>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9">
                                            <p:txEl>
                                              <p:pRg st="0" end="0"/>
                                            </p:txEl>
                                          </p:spTgt>
                                        </p:tgtEl>
                                        <p:attrNameLst>
                                          <p:attrName>style.visibility</p:attrName>
                                        </p:attrNameLst>
                                      </p:cBhvr>
                                      <p:to>
                                        <p:strVal val="visible"/>
                                      </p:to>
                                    </p:set>
                                    <p:animEffect transition="in" filter="fade">
                                      <p:cBhvr>
                                        <p:cTn id="61"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22" grpId="0" uiExpand="1" build="p" animBg="1"/>
      <p:bldP spid="23" grpId="0" uiExpand="1" build="p" animBg="1"/>
      <p:bldP spid="24" grpId="0" uiExpand="1" build="p" animBg="1"/>
      <p:bldP spid="25" grpId="0" uiExpand="1" build="p" animBg="1"/>
      <p:bldP spid="29"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1093526"/>
          </a:xfrm>
        </p:spPr>
        <p:txBody>
          <a:bodyPr>
            <a:normAutofit/>
          </a:bodyPr>
          <a:lstStyle/>
          <a:p>
            <a:r>
              <a:rPr lang="fr-FR" dirty="0">
                <a:solidFill>
                  <a:srgbClr val="D6851B"/>
                </a:solidFill>
              </a:rPr>
              <a:t>3. Combien coûte la formation ?</a:t>
            </a:r>
            <a:br>
              <a:rPr lang="fr-FR" dirty="0">
                <a:solidFill>
                  <a:srgbClr val="D6851B"/>
                </a:solidFill>
              </a:rPr>
            </a:br>
            <a:r>
              <a:rPr lang="fr-FR" dirty="0">
                <a:solidFill>
                  <a:srgbClr val="D6851B"/>
                </a:solidFill>
              </a:rPr>
              <a:t>    </a:t>
            </a:r>
            <a:r>
              <a:rPr lang="fr-FR" sz="1400" dirty="0">
                <a:solidFill>
                  <a:srgbClr val="D6851B"/>
                </a:solidFill>
              </a:rPr>
              <a:t> </a:t>
            </a:r>
            <a:r>
              <a:rPr lang="fr-FR" dirty="0">
                <a:solidFill>
                  <a:srgbClr val="D6851B"/>
                </a:solidFill>
              </a:rPr>
              <a:t>Quels sont les bénéfices ?</a:t>
            </a:r>
          </a:p>
        </p:txBody>
      </p:sp>
      <p:sp>
        <p:nvSpPr>
          <p:cNvPr id="5" name="Textfeld 4">
            <a:extLst>
              <a:ext uri="{FF2B5EF4-FFF2-40B4-BE49-F238E27FC236}">
                <a16:creationId xmlns:a16="http://schemas.microsoft.com/office/drawing/2014/main" id="{72BF8F37-371D-40FB-87AD-4FC5A8133E45}"/>
              </a:ext>
            </a:extLst>
          </p:cNvPr>
          <p:cNvSpPr txBox="1"/>
          <p:nvPr/>
        </p:nvSpPr>
        <p:spPr>
          <a:xfrm>
            <a:off x="658812" y="1567612"/>
            <a:ext cx="7528844" cy="1231106"/>
          </a:xfrm>
          <a:prstGeom prst="rect">
            <a:avLst/>
          </a:prstGeom>
          <a:noFill/>
        </p:spPr>
        <p:txBody>
          <a:bodyPr wrap="square" lIns="0" tIns="0" rIns="0" bIns="0" rtlCol="0">
            <a:spAutoFit/>
          </a:bodyPr>
          <a:lstStyle/>
          <a:p>
            <a:pPr marL="457200" indent="-457200">
              <a:lnSpc>
                <a:spcPts val="2400"/>
              </a:lnSpc>
              <a:spcAft>
                <a:spcPts val="1200"/>
              </a:spcAft>
              <a:buFont typeface="+mj-lt"/>
              <a:buAutoNum type="alphaLcParenR"/>
            </a:pPr>
            <a:r>
              <a:rPr lang="fr-FR" sz="2000" dirty="0">
                <a:latin typeface="+mj-lt"/>
              </a:rPr>
              <a:t>Combien coûte en moyenne une formation d’une durée de trois ans ?</a:t>
            </a:r>
          </a:p>
          <a:p>
            <a:pPr marL="457200" indent="-457200">
              <a:lnSpc>
                <a:spcPts val="2400"/>
              </a:lnSpc>
              <a:spcAft>
                <a:spcPts val="1200"/>
              </a:spcAft>
              <a:buFont typeface="+mj-lt"/>
              <a:buAutoNum type="alphaLcParenR"/>
            </a:pPr>
            <a:r>
              <a:rPr lang="fr-FR" sz="2000" dirty="0">
                <a:latin typeface="+mj-lt"/>
              </a:rPr>
              <a:t>Quel est le coût annuel d’une place de formation ?</a:t>
            </a:r>
          </a:p>
          <a:p>
            <a:pPr marL="457200" indent="-457200">
              <a:lnSpc>
                <a:spcPts val="2400"/>
              </a:lnSpc>
              <a:spcAft>
                <a:spcPts val="1200"/>
              </a:spcAft>
              <a:buFont typeface="+mj-lt"/>
              <a:buAutoNum type="alphaLcParenR"/>
            </a:pPr>
            <a:r>
              <a:rPr lang="fr-FR" sz="2000" dirty="0">
                <a:latin typeface="+mj-lt"/>
              </a:rPr>
              <a:t>Quels sont les bénéfices à plus long terme ?</a:t>
            </a:r>
          </a:p>
        </p:txBody>
      </p:sp>
    </p:spTree>
    <p:extLst>
      <p:ext uri="{BB962C8B-B14F-4D97-AF65-F5344CB8AC3E}">
        <p14:creationId xmlns:p14="http://schemas.microsoft.com/office/powerpoint/2010/main" val="62778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fr-FR" dirty="0">
                <a:solidFill>
                  <a:srgbClr val="D6851B"/>
                </a:solidFill>
              </a:rPr>
              <a:t>3</a:t>
            </a:r>
            <a:r>
              <a:rPr lang="fr-FR" noProof="0" dirty="0">
                <a:solidFill>
                  <a:srgbClr val="D6851B"/>
                </a:solidFill>
              </a:rPr>
              <a:t>. a</a:t>
            </a:r>
            <a:r>
              <a:rPr lang="fr-FR" dirty="0">
                <a:solidFill>
                  <a:srgbClr val="D6851B"/>
                </a:solidFill>
              </a:rPr>
              <a:t>) Combien coûte la formation ?</a:t>
            </a:r>
          </a:p>
        </p:txBody>
      </p:sp>
      <p:sp>
        <p:nvSpPr>
          <p:cNvPr id="10" name="Textplatzhalter 7">
            <a:extLst>
              <a:ext uri="{FF2B5EF4-FFF2-40B4-BE49-F238E27FC236}">
                <a16:creationId xmlns:a16="http://schemas.microsoft.com/office/drawing/2014/main" id="{003C9279-0FE1-43E2-B482-E54CA39B1402}"/>
              </a:ext>
            </a:extLst>
          </p:cNvPr>
          <p:cNvSpPr>
            <a:spLocks noGrp="1"/>
          </p:cNvSpPr>
          <p:nvPr>
            <p:ph type="body" sz="quarter" idx="10"/>
          </p:nvPr>
        </p:nvSpPr>
        <p:spPr>
          <a:xfrm>
            <a:off x="658813" y="814695"/>
            <a:ext cx="11053762" cy="435462"/>
          </a:xfrm>
        </p:spPr>
        <p:txBody>
          <a:bodyPr>
            <a:normAutofit/>
          </a:bodyPr>
          <a:lstStyle/>
          <a:p>
            <a:r>
              <a:rPr lang="fr-FR" sz="2000" b="1" dirty="0"/>
              <a:t>Évolution des coûts</a:t>
            </a:r>
            <a:r>
              <a:rPr lang="fr-FR" sz="2000" dirty="0"/>
              <a:t> </a:t>
            </a:r>
            <a:r>
              <a:rPr lang="fr-FR" sz="1600" dirty="0"/>
              <a:t>par années pour une formation d’une durée de 3 ans*</a:t>
            </a:r>
          </a:p>
        </p:txBody>
      </p:sp>
      <p:graphicFrame>
        <p:nvGraphicFramePr>
          <p:cNvPr id="20" name="Diagramm 19">
            <a:extLst>
              <a:ext uri="{FF2B5EF4-FFF2-40B4-BE49-F238E27FC236}">
                <a16:creationId xmlns:a16="http://schemas.microsoft.com/office/drawing/2014/main" id="{53CA81C0-3B95-4C64-B337-3518B77F9DEA}"/>
              </a:ext>
            </a:extLst>
          </p:cNvPr>
          <p:cNvGraphicFramePr/>
          <p:nvPr>
            <p:extLst>
              <p:ext uri="{D42A27DB-BD31-4B8C-83A1-F6EECF244321}">
                <p14:modId xmlns:p14="http://schemas.microsoft.com/office/powerpoint/2010/main" val="161490879"/>
              </p:ext>
            </p:extLst>
          </p:nvPr>
        </p:nvGraphicFramePr>
        <p:xfrm>
          <a:off x="-134448" y="1216293"/>
          <a:ext cx="11630057" cy="3988846"/>
        </p:xfrm>
        <a:graphic>
          <a:graphicData uri="http://schemas.openxmlformats.org/drawingml/2006/chart">
            <c:chart xmlns:c="http://schemas.openxmlformats.org/drawingml/2006/chart" xmlns:r="http://schemas.openxmlformats.org/officeDocument/2006/relationships" r:id="rId2"/>
          </a:graphicData>
        </a:graphic>
      </p:graphicFrame>
      <p:cxnSp>
        <p:nvCxnSpPr>
          <p:cNvPr id="21" name="Gerade Verbindung mit Pfeil 20">
            <a:extLst>
              <a:ext uri="{FF2B5EF4-FFF2-40B4-BE49-F238E27FC236}">
                <a16:creationId xmlns:a16="http://schemas.microsoft.com/office/drawing/2014/main" id="{3CC19496-683D-4230-AD21-C54E0884A52C}"/>
              </a:ext>
            </a:extLst>
          </p:cNvPr>
          <p:cNvCxnSpPr>
            <a:cxnSpLocks/>
          </p:cNvCxnSpPr>
          <p:nvPr/>
        </p:nvCxnSpPr>
        <p:spPr>
          <a:xfrm flipV="1">
            <a:off x="1666875" y="2447925"/>
            <a:ext cx="6966497" cy="880404"/>
          </a:xfrm>
          <a:prstGeom prst="straightConnector1">
            <a:avLst/>
          </a:prstGeom>
          <a:ln w="28575">
            <a:solidFill>
              <a:schemeClr val="accent2">
                <a:lumMod val="75000"/>
              </a:schemeClr>
            </a:solidFill>
            <a:headEnd type="none"/>
            <a:tailEnd type="arrow" w="med" len="sm"/>
          </a:ln>
        </p:spPr>
        <p:style>
          <a:lnRef idx="1">
            <a:schemeClr val="accent2"/>
          </a:lnRef>
          <a:fillRef idx="0">
            <a:schemeClr val="accent2"/>
          </a:fillRef>
          <a:effectRef idx="0">
            <a:schemeClr val="accent2"/>
          </a:effectRef>
          <a:fontRef idx="minor">
            <a:schemeClr val="tx1"/>
          </a:fontRef>
        </p:style>
      </p:cxnSp>
      <p:cxnSp>
        <p:nvCxnSpPr>
          <p:cNvPr id="22" name="Gerade Verbindung mit Pfeil 21">
            <a:extLst>
              <a:ext uri="{FF2B5EF4-FFF2-40B4-BE49-F238E27FC236}">
                <a16:creationId xmlns:a16="http://schemas.microsoft.com/office/drawing/2014/main" id="{C313BF57-0566-4893-A0EB-C0C5129496A4}"/>
              </a:ext>
            </a:extLst>
          </p:cNvPr>
          <p:cNvCxnSpPr>
            <a:cxnSpLocks/>
          </p:cNvCxnSpPr>
          <p:nvPr/>
        </p:nvCxnSpPr>
        <p:spPr>
          <a:xfrm>
            <a:off x="1666875" y="3429000"/>
            <a:ext cx="6966497" cy="979955"/>
          </a:xfrm>
          <a:prstGeom prst="straightConnector1">
            <a:avLst/>
          </a:prstGeom>
          <a:ln w="28575">
            <a:solidFill>
              <a:srgbClr val="E2A95F"/>
            </a:solidFill>
            <a:prstDash val="solid"/>
            <a:tailEnd type="arrow" w="med" len="sm"/>
          </a:ln>
        </p:spPr>
        <p:style>
          <a:lnRef idx="1">
            <a:schemeClr val="accent1"/>
          </a:lnRef>
          <a:fillRef idx="0">
            <a:schemeClr val="accent1"/>
          </a:fillRef>
          <a:effectRef idx="0">
            <a:schemeClr val="accent1"/>
          </a:effectRef>
          <a:fontRef idx="minor">
            <a:schemeClr val="tx1"/>
          </a:fontRef>
        </p:style>
      </p:cxnSp>
      <p:sp>
        <p:nvSpPr>
          <p:cNvPr id="3" name="Rechteck 2">
            <a:extLst>
              <a:ext uri="{FF2B5EF4-FFF2-40B4-BE49-F238E27FC236}">
                <a16:creationId xmlns:a16="http://schemas.microsoft.com/office/drawing/2014/main" id="{F8186C1C-7893-4D8C-8A92-0924D9DA4BDF}"/>
              </a:ext>
            </a:extLst>
          </p:cNvPr>
          <p:cNvSpPr/>
          <p:nvPr/>
        </p:nvSpPr>
        <p:spPr>
          <a:xfrm>
            <a:off x="8667847" y="4233016"/>
            <a:ext cx="3044728"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Textfeld 22">
            <a:extLst>
              <a:ext uri="{FF2B5EF4-FFF2-40B4-BE49-F238E27FC236}">
                <a16:creationId xmlns:a16="http://schemas.microsoft.com/office/drawing/2014/main" id="{2A400692-F347-462A-B7C5-57705204E290}"/>
              </a:ext>
            </a:extLst>
          </p:cNvPr>
          <p:cNvSpPr txBox="1"/>
          <p:nvPr/>
        </p:nvSpPr>
        <p:spPr>
          <a:xfrm>
            <a:off x="8790935" y="4233016"/>
            <a:ext cx="3044728" cy="369332"/>
          </a:xfrm>
          <a:prstGeom prst="rect">
            <a:avLst/>
          </a:prstGeom>
          <a:solidFill>
            <a:schemeClr val="bg1"/>
          </a:solidFill>
        </p:spPr>
        <p:txBody>
          <a:bodyPr wrap="square" rtlCol="0">
            <a:spAutoFit/>
          </a:bodyPr>
          <a:lstStyle/>
          <a:p>
            <a:r>
              <a:rPr lang="fr-FR" dirty="0">
                <a:latin typeface="+mj-lt"/>
                <a:ea typeface="Arial" panose="020B0604020202020204" pitchFamily="34" charset="-128"/>
                <a:cs typeface="Arial" panose="020B0604020202020204" pitchFamily="34" charset="-128"/>
              </a:rPr>
              <a:t>Baisse </a:t>
            </a:r>
            <a:r>
              <a:rPr lang="fr-FR" dirty="0">
                <a:solidFill>
                  <a:schemeClr val="tx1">
                    <a:lumMod val="85000"/>
                    <a:lumOff val="15000"/>
                  </a:schemeClr>
                </a:solidFill>
                <a:latin typeface="+mj-lt"/>
                <a:ea typeface="Arial" panose="020B0604020202020204" pitchFamily="34" charset="-128"/>
                <a:cs typeface="Arial" panose="020B0604020202020204" pitchFamily="34" charset="-128"/>
              </a:rPr>
              <a:t>des</a:t>
            </a:r>
            <a:r>
              <a:rPr lang="fr-FR" dirty="0">
                <a:latin typeface="+mj-lt"/>
                <a:ea typeface="Arial" panose="020B0604020202020204" pitchFamily="34" charset="-128"/>
                <a:cs typeface="Arial" panose="020B0604020202020204" pitchFamily="34" charset="-128"/>
              </a:rPr>
              <a:t> coûts nets</a:t>
            </a:r>
          </a:p>
        </p:txBody>
      </p:sp>
      <p:sp>
        <p:nvSpPr>
          <p:cNvPr id="24" name="Textfeld 23">
            <a:extLst>
              <a:ext uri="{FF2B5EF4-FFF2-40B4-BE49-F238E27FC236}">
                <a16:creationId xmlns:a16="http://schemas.microsoft.com/office/drawing/2014/main" id="{83362D70-3C33-4A78-B456-1C9DCE025EDC}"/>
              </a:ext>
            </a:extLst>
          </p:cNvPr>
          <p:cNvSpPr txBox="1"/>
          <p:nvPr/>
        </p:nvSpPr>
        <p:spPr>
          <a:xfrm>
            <a:off x="8793718" y="1981465"/>
            <a:ext cx="2860573" cy="923330"/>
          </a:xfrm>
          <a:prstGeom prst="rect">
            <a:avLst/>
          </a:prstGeom>
          <a:noFill/>
        </p:spPr>
        <p:txBody>
          <a:bodyPr wrap="square" rtlCol="0">
            <a:spAutoFit/>
          </a:bodyPr>
          <a:lstStyle/>
          <a:p>
            <a:r>
              <a:rPr lang="fr-FR" dirty="0">
                <a:latin typeface="+mj-lt"/>
                <a:ea typeface="Arial" panose="020B0604020202020204" pitchFamily="34" charset="-128"/>
                <a:cs typeface="Arial" panose="020B0604020202020204" pitchFamily="34" charset="-128"/>
              </a:rPr>
              <a:t>Augmentation de la productivité</a:t>
            </a:r>
            <a:br>
              <a:rPr lang="fr-FR" dirty="0">
                <a:latin typeface="+mj-lt"/>
                <a:ea typeface="Arial" panose="020B0604020202020204" pitchFamily="34" charset="-128"/>
                <a:cs typeface="Arial" panose="020B0604020202020204" pitchFamily="34" charset="-128"/>
              </a:rPr>
            </a:br>
            <a:r>
              <a:rPr lang="fr-FR" dirty="0">
                <a:latin typeface="+mj-lt"/>
                <a:ea typeface="Arial" panose="020B0604020202020204" pitchFamily="34" charset="-128"/>
                <a:cs typeface="Arial" panose="020B0604020202020204" pitchFamily="34" charset="-128"/>
              </a:rPr>
              <a:t>de la personne en apprentissage pendant la formation</a:t>
            </a:r>
          </a:p>
        </p:txBody>
      </p:sp>
      <p:sp>
        <p:nvSpPr>
          <p:cNvPr id="19" name="Textfeld 18">
            <a:extLst>
              <a:ext uri="{FF2B5EF4-FFF2-40B4-BE49-F238E27FC236}">
                <a16:creationId xmlns:a16="http://schemas.microsoft.com/office/drawing/2014/main" id="{F6653A10-FEBD-4106-A6A6-103C4A8707A4}"/>
              </a:ext>
            </a:extLst>
          </p:cNvPr>
          <p:cNvSpPr txBox="1">
            <a:spLocks noChangeArrowheads="1"/>
          </p:cNvSpPr>
          <p:nvPr/>
        </p:nvSpPr>
        <p:spPr bwMode="auto">
          <a:xfrm>
            <a:off x="2822113" y="4922361"/>
            <a:ext cx="6836700" cy="738664"/>
          </a:xfrm>
          <a:prstGeom prst="rect">
            <a:avLst/>
          </a:prstGeom>
          <a:solidFill>
            <a:srgbClr val="FBF3E8"/>
          </a:solidFill>
          <a:ln w="19050">
            <a:noFill/>
            <a:miter lim="800000"/>
            <a:headEnd/>
            <a:tailEnd/>
          </a:ln>
        </p:spPr>
        <p:txBody>
          <a:bodyPr wrap="square">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marL="285750" indent="-285750" algn="ctr" eaLnBrk="1" hangingPunct="1">
              <a:lnSpc>
                <a:spcPts val="2200"/>
              </a:lnSpc>
              <a:spcBef>
                <a:spcPts val="600"/>
              </a:spcBef>
              <a:buClr>
                <a:schemeClr val="accent1"/>
              </a:buClr>
              <a:buSzPct val="65000"/>
              <a:buFont typeface="Wingdings 3" panose="05040102010807070707" pitchFamily="18" charset="2"/>
              <a:buChar char=""/>
            </a:pPr>
            <a:r>
              <a:rPr lang="fr-FR" sz="1800" b="1" dirty="0">
                <a:latin typeface="+mj-lt"/>
                <a:cs typeface="+mn-cs"/>
              </a:rPr>
              <a:t>16 417 € = coûts nets moyens cumulés</a:t>
            </a:r>
          </a:p>
          <a:p>
            <a:pPr algn="ctr" eaLnBrk="1" hangingPunct="1"/>
            <a:endParaRPr lang="en-US" altLang="de-DE" sz="300" dirty="0">
              <a:solidFill>
                <a:schemeClr val="tx1">
                  <a:lumMod val="85000"/>
                  <a:lumOff val="15000"/>
                </a:schemeClr>
              </a:solidFill>
              <a:latin typeface="+mj-lt"/>
            </a:endParaRPr>
          </a:p>
          <a:p>
            <a:pPr algn="ctr" eaLnBrk="1" hangingPunct="1"/>
            <a:endParaRPr lang="en-US" altLang="de-DE" sz="300" dirty="0">
              <a:solidFill>
                <a:schemeClr val="tx1">
                  <a:lumMod val="85000"/>
                  <a:lumOff val="15000"/>
                </a:schemeClr>
              </a:solidFill>
              <a:latin typeface="+mj-lt"/>
            </a:endParaRPr>
          </a:p>
          <a:p>
            <a:pPr algn="ctr" eaLnBrk="1" hangingPunct="1"/>
            <a:r>
              <a:rPr lang="fr-FR" sz="1600" dirty="0">
                <a:latin typeface="+mj-lt"/>
                <a:cs typeface="+mn-cs"/>
              </a:rPr>
              <a:t>* Chiffres par personne en apprentissage pour l’année scolaire 2017/2018</a:t>
            </a:r>
          </a:p>
        </p:txBody>
      </p:sp>
    </p:spTree>
    <p:extLst>
      <p:ext uri="{BB962C8B-B14F-4D97-AF65-F5344CB8AC3E}">
        <p14:creationId xmlns:p14="http://schemas.microsoft.com/office/powerpoint/2010/main" val="14717883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graphicEl>
                                              <a:chart seriesIdx="-3" categoryIdx="-3" bldStep="gridLegend"/>
                                            </p:graphicEl>
                                          </p:spTgt>
                                        </p:tgtEl>
                                        <p:attrNameLst>
                                          <p:attrName>style.visibility</p:attrName>
                                        </p:attrNameLst>
                                      </p:cBhvr>
                                      <p:to>
                                        <p:strVal val="visible"/>
                                      </p:to>
                                    </p:set>
                                    <p:animEffect transition="in" filter="fade">
                                      <p:cBhvr>
                                        <p:cTn id="7" dur="500"/>
                                        <p:tgtEl>
                                          <p:spTgt spid="20">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graphicEl>
                                              <a:chart seriesIdx="-4" categoryIdx="0" bldStep="category"/>
                                            </p:graphicEl>
                                          </p:spTgt>
                                        </p:tgtEl>
                                        <p:attrNameLst>
                                          <p:attrName>style.visibility</p:attrName>
                                        </p:attrNameLst>
                                      </p:cBhvr>
                                      <p:to>
                                        <p:strVal val="visible"/>
                                      </p:to>
                                    </p:set>
                                    <p:animEffect transition="in" filter="fade">
                                      <p:cBhvr>
                                        <p:cTn id="12" dur="500"/>
                                        <p:tgtEl>
                                          <p:spTgt spid="20">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graphicEl>
                                              <a:chart seriesIdx="-4" categoryIdx="1" bldStep="category"/>
                                            </p:graphicEl>
                                          </p:spTgt>
                                        </p:tgtEl>
                                        <p:attrNameLst>
                                          <p:attrName>style.visibility</p:attrName>
                                        </p:attrNameLst>
                                      </p:cBhvr>
                                      <p:to>
                                        <p:strVal val="visible"/>
                                      </p:to>
                                    </p:set>
                                    <p:animEffect transition="in" filter="fade">
                                      <p:cBhvr>
                                        <p:cTn id="17" dur="500"/>
                                        <p:tgtEl>
                                          <p:spTgt spid="20">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graphicEl>
                                              <a:chart seriesIdx="-4" categoryIdx="2" bldStep="category"/>
                                            </p:graphicEl>
                                          </p:spTgt>
                                        </p:tgtEl>
                                        <p:attrNameLst>
                                          <p:attrName>style.visibility</p:attrName>
                                        </p:attrNameLst>
                                      </p:cBhvr>
                                      <p:to>
                                        <p:strVal val="visible"/>
                                      </p:to>
                                    </p:set>
                                    <p:animEffect transition="in" filter="fade">
                                      <p:cBhvr>
                                        <p:cTn id="22" dur="500"/>
                                        <p:tgtEl>
                                          <p:spTgt spid="20">
                                            <p:graphicEl>
                                              <a:chart seriesIdx="-4" categoryIdx="2" bldStep="category"/>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graphicEl>
                                              <a:chart seriesIdx="-4" categoryIdx="3" bldStep="category"/>
                                            </p:graphicEl>
                                          </p:spTgt>
                                        </p:tgtEl>
                                        <p:attrNameLst>
                                          <p:attrName>style.visibility</p:attrName>
                                        </p:attrNameLst>
                                      </p:cBhvr>
                                      <p:to>
                                        <p:strVal val="visible"/>
                                      </p:to>
                                    </p:set>
                                    <p:animEffect transition="in" filter="fade">
                                      <p:cBhvr>
                                        <p:cTn id="25" dur="500"/>
                                        <p:tgtEl>
                                          <p:spTgt spid="20">
                                            <p:graphicEl>
                                              <a:chart seriesIdx="-4" categoryIdx="3" bldStep="category"/>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1500"/>
                                        <p:tgtEl>
                                          <p:spTgt spid="21"/>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1250"/>
                                        <p:tgtEl>
                                          <p:spTgt spid="22"/>
                                        </p:tgtEl>
                                      </p:cBhvr>
                                    </p:animEffect>
                                  </p:childTnLst>
                                </p:cTn>
                              </p:par>
                            </p:childTnLst>
                          </p:cTn>
                        </p:par>
                        <p:par>
                          <p:cTn id="40" fill="hold">
                            <p:stCondLst>
                              <p:cond delay="1250"/>
                            </p:stCondLst>
                            <p:childTnLst>
                              <p:par>
                                <p:cTn id="41" presetID="10"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uiExpand="1">
        <p:bldSub>
          <a:bldChart bld="category"/>
        </p:bldSub>
      </p:bldGraphic>
      <p:bldP spid="23" grpId="0" animBg="1"/>
      <p:bldP spid="24"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fr-FR" dirty="0"/>
              <a:t>3. b) Quel est le coût annuel d’une personne en apprentissage ?</a:t>
            </a:r>
          </a:p>
        </p:txBody>
      </p:sp>
      <p:graphicFrame>
        <p:nvGraphicFramePr>
          <p:cNvPr id="18" name="Tabelle 17">
            <a:extLst>
              <a:ext uri="{FF2B5EF4-FFF2-40B4-BE49-F238E27FC236}">
                <a16:creationId xmlns:a16="http://schemas.microsoft.com/office/drawing/2014/main" id="{BE74FA60-37AA-49AF-B36B-116A143235F6}"/>
              </a:ext>
            </a:extLst>
          </p:cNvPr>
          <p:cNvGraphicFramePr>
            <a:graphicFrameLocks noGrp="1"/>
          </p:cNvGraphicFramePr>
          <p:nvPr>
            <p:extLst>
              <p:ext uri="{D42A27DB-BD31-4B8C-83A1-F6EECF244321}">
                <p14:modId xmlns:p14="http://schemas.microsoft.com/office/powerpoint/2010/main" val="3718380792"/>
              </p:ext>
            </p:extLst>
          </p:nvPr>
        </p:nvGraphicFramePr>
        <p:xfrm>
          <a:off x="658807" y="1557338"/>
          <a:ext cx="11053772" cy="3421126"/>
        </p:xfrm>
        <a:graphic>
          <a:graphicData uri="http://schemas.openxmlformats.org/drawingml/2006/table">
            <a:tbl>
              <a:tblPr firstRow="1" bandRow="1">
                <a:tableStyleId>{5C22544A-7EE6-4342-B048-85BDC9FD1C3A}</a:tableStyleId>
              </a:tblPr>
              <a:tblGrid>
                <a:gridCol w="3091260">
                  <a:extLst>
                    <a:ext uri="{9D8B030D-6E8A-4147-A177-3AD203B41FA5}">
                      <a16:colId xmlns:a16="http://schemas.microsoft.com/office/drawing/2014/main" val="1694208140"/>
                    </a:ext>
                  </a:extLst>
                </a:gridCol>
                <a:gridCol w="1890455">
                  <a:extLst>
                    <a:ext uri="{9D8B030D-6E8A-4147-A177-3AD203B41FA5}">
                      <a16:colId xmlns:a16="http://schemas.microsoft.com/office/drawing/2014/main" val="3574722509"/>
                    </a:ext>
                  </a:extLst>
                </a:gridCol>
                <a:gridCol w="1952080">
                  <a:extLst>
                    <a:ext uri="{9D8B030D-6E8A-4147-A177-3AD203B41FA5}">
                      <a16:colId xmlns:a16="http://schemas.microsoft.com/office/drawing/2014/main" val="1590611565"/>
                    </a:ext>
                  </a:extLst>
                </a:gridCol>
                <a:gridCol w="1962364">
                  <a:extLst>
                    <a:ext uri="{9D8B030D-6E8A-4147-A177-3AD203B41FA5}">
                      <a16:colId xmlns:a16="http://schemas.microsoft.com/office/drawing/2014/main" val="3519297343"/>
                    </a:ext>
                  </a:extLst>
                </a:gridCol>
                <a:gridCol w="2157613">
                  <a:extLst>
                    <a:ext uri="{9D8B030D-6E8A-4147-A177-3AD203B41FA5}">
                      <a16:colId xmlns:a16="http://schemas.microsoft.com/office/drawing/2014/main" val="955372826"/>
                    </a:ext>
                  </a:extLst>
                </a:gridCol>
              </a:tblGrid>
              <a:tr h="139040">
                <a:tc>
                  <a:txBody>
                    <a:bodyPr/>
                    <a:lstStyle/>
                    <a:p>
                      <a:pPr algn="l"/>
                      <a:r>
                        <a:rPr lang="fr-FR" sz="1800" dirty="0"/>
                        <a:t>Métier</a:t>
                      </a:r>
                    </a:p>
                  </a:txBody>
                  <a:tcPr anchor="ctr">
                    <a:lnL w="12700" cmpd="sng">
                      <a:noFill/>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C28D"/>
                    </a:solidFill>
                  </a:tcPr>
                </a:tc>
                <a:tc>
                  <a:txBody>
                    <a:bodyPr/>
                    <a:lstStyle/>
                    <a:p>
                      <a:pPr algn="ctr"/>
                      <a:r>
                        <a:rPr lang="fr-FR" sz="1800" dirty="0"/>
                        <a:t>Coûts bruts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C28D"/>
                    </a:solidFill>
                  </a:tcPr>
                </a:tc>
                <a:tc>
                  <a:txBody>
                    <a:bodyPr/>
                    <a:lstStyle/>
                    <a:p>
                      <a:pPr algn="ctr"/>
                      <a:r>
                        <a:rPr lang="fr-FR" sz="1800" dirty="0"/>
                        <a:t>Gains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C28D"/>
                    </a:solidFill>
                  </a:tcPr>
                </a:tc>
                <a:tc>
                  <a:txBody>
                    <a:bodyPr/>
                    <a:lstStyle/>
                    <a:p>
                      <a:pPr algn="ctr"/>
                      <a:r>
                        <a:rPr lang="fr-FR" sz="1800" dirty="0"/>
                        <a:t>Coûts nets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C28D"/>
                    </a:solidFill>
                  </a:tcPr>
                </a:tc>
                <a:tc>
                  <a:txBody>
                    <a:bodyPr/>
                    <a:lstStyle/>
                    <a:p>
                      <a:pPr algn="ctr"/>
                      <a:r>
                        <a:rPr lang="fr-FR" sz="1800" dirty="0"/>
                        <a:t>Durée de la formation en années</a:t>
                      </a:r>
                    </a:p>
                  </a:txBody>
                  <a:tcPr>
                    <a:lnL w="28575" cap="flat" cmpd="sng" algn="ctr">
                      <a:solidFill>
                        <a:schemeClr val="bg1"/>
                      </a:solidFill>
                      <a:prstDash val="solid"/>
                      <a:round/>
                      <a:headEnd type="none" w="med" len="med"/>
                      <a:tailEnd type="none" w="med" len="med"/>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C28D"/>
                    </a:solidFill>
                  </a:tcPr>
                </a:tc>
                <a:extLst>
                  <a:ext uri="{0D108BD9-81ED-4DB2-BD59-A6C34878D82A}">
                    <a16:rowId xmlns:a16="http://schemas.microsoft.com/office/drawing/2014/main" val="985442256"/>
                  </a:ext>
                </a:extLst>
              </a:tr>
              <a:tr h="370840">
                <a:tc>
                  <a:txBody>
                    <a:bodyPr/>
                    <a:lstStyle/>
                    <a:p>
                      <a:r>
                        <a:rPr lang="fr-FR" sz="1800" b="1" dirty="0">
                          <a:solidFill>
                            <a:schemeClr val="tx1">
                              <a:lumMod val="85000"/>
                              <a:lumOff val="15000"/>
                            </a:schemeClr>
                          </a:solidFill>
                          <a:latin typeface="+mn-lt"/>
                        </a:rPr>
                        <a:t>Moyenne</a:t>
                      </a:r>
                    </a:p>
                  </a:txBody>
                  <a:tcP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851B"/>
                    </a:solidFill>
                  </a:tcPr>
                </a:tc>
                <a:tc>
                  <a:txBody>
                    <a:bodyPr/>
                    <a:lstStyle/>
                    <a:p>
                      <a:pPr marL="0" indent="0" algn="ctr">
                        <a:buFont typeface="Symbol" panose="05050102010706020507" pitchFamily="18" charset="2"/>
                        <a:buNone/>
                      </a:pPr>
                      <a:r>
                        <a:rPr lang="fr-FR" sz="1800" b="1" dirty="0">
                          <a:solidFill>
                            <a:schemeClr val="tx1"/>
                          </a:solidFill>
                          <a:latin typeface="+mn-lt"/>
                        </a:rPr>
                        <a:t>20 855 €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851B"/>
                    </a:solidFill>
                  </a:tcPr>
                </a:tc>
                <a:tc>
                  <a:txBody>
                    <a:bodyPr/>
                    <a:lstStyle/>
                    <a:p>
                      <a:pPr algn="ctr"/>
                      <a:r>
                        <a:rPr lang="fr-FR" sz="1800" b="1" dirty="0">
                          <a:solidFill>
                            <a:schemeClr val="tx1"/>
                          </a:solidFill>
                          <a:latin typeface="+mn-lt"/>
                        </a:rPr>
                        <a:t>14 377 €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851B"/>
                    </a:solidFill>
                  </a:tcPr>
                </a:tc>
                <a:tc>
                  <a:txBody>
                    <a:bodyPr/>
                    <a:lstStyle/>
                    <a:p>
                      <a:pPr algn="ctr"/>
                      <a:r>
                        <a:rPr lang="fr-FR" sz="1800" b="1" dirty="0">
                          <a:solidFill>
                            <a:schemeClr val="tx1"/>
                          </a:solidFill>
                          <a:latin typeface="+mn-lt"/>
                        </a:rPr>
                        <a:t>  6 478 €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851B"/>
                    </a:solidFill>
                  </a:tcPr>
                </a:tc>
                <a:tc>
                  <a:txBody>
                    <a:bodyPr/>
                    <a:lstStyle/>
                    <a:p>
                      <a:pPr algn="ctr"/>
                      <a:r>
                        <a:rPr lang="fr-FR" sz="1800" b="1" dirty="0">
                          <a:solidFill>
                            <a:schemeClr val="tx1">
                              <a:lumMod val="85000"/>
                              <a:lumOff val="15000"/>
                            </a:schemeClr>
                          </a:solidFill>
                          <a:latin typeface="+mn-lt"/>
                        </a:rPr>
                        <a:t>2 - 3,5</a:t>
                      </a:r>
                    </a:p>
                  </a:txBody>
                  <a:tcP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851B"/>
                    </a:solidFill>
                  </a:tcPr>
                </a:tc>
                <a:extLst>
                  <a:ext uri="{0D108BD9-81ED-4DB2-BD59-A6C34878D82A}">
                    <a16:rowId xmlns:a16="http://schemas.microsoft.com/office/drawing/2014/main" val="39566687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tx1">
                              <a:lumMod val="85000"/>
                              <a:lumOff val="15000"/>
                            </a:schemeClr>
                          </a:solidFill>
                          <a:latin typeface="+mn-lt"/>
                        </a:rPr>
                        <a:t>Informaticien spécialisé</a:t>
                      </a:r>
                    </a:p>
                  </a:txBody>
                  <a:tcP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BF3E8"/>
                    </a:solidFill>
                  </a:tcPr>
                </a:tc>
                <a:tc>
                  <a:txBody>
                    <a:bodyPr/>
                    <a:lstStyle/>
                    <a:p>
                      <a:pPr algn="ctr"/>
                      <a:r>
                        <a:rPr lang="fr-FR" sz="1800" dirty="0">
                          <a:solidFill>
                            <a:schemeClr val="tx1"/>
                          </a:solidFill>
                          <a:latin typeface="+mn-lt"/>
                        </a:rPr>
                        <a:t>24 127 €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BF3E8"/>
                    </a:solidFill>
                  </a:tcPr>
                </a:tc>
                <a:tc>
                  <a:txBody>
                    <a:bodyPr/>
                    <a:lstStyle/>
                    <a:p>
                      <a:pPr algn="ctr"/>
                      <a:r>
                        <a:rPr lang="fr-FR" sz="1800" dirty="0">
                          <a:solidFill>
                            <a:schemeClr val="tx1"/>
                          </a:solidFill>
                          <a:latin typeface="+mn-lt"/>
                        </a:rPr>
                        <a:t>16 092 €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BF3E8"/>
                    </a:solidFill>
                  </a:tcPr>
                </a:tc>
                <a:tc>
                  <a:txBody>
                    <a:bodyPr/>
                    <a:lstStyle/>
                    <a:p>
                      <a:pPr algn="ctr"/>
                      <a:r>
                        <a:rPr lang="fr-FR" sz="1800" dirty="0">
                          <a:solidFill>
                            <a:schemeClr val="tx1"/>
                          </a:solidFill>
                          <a:latin typeface="+mn-lt"/>
                        </a:rPr>
                        <a:t>  8 035 €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BF3E8"/>
                    </a:solidFill>
                  </a:tcPr>
                </a:tc>
                <a:tc>
                  <a:txBody>
                    <a:bodyPr/>
                    <a:lstStyle/>
                    <a:p>
                      <a:pPr algn="ctr"/>
                      <a:r>
                        <a:rPr lang="fr-FR" sz="1800" dirty="0">
                          <a:solidFill>
                            <a:schemeClr val="tx1">
                              <a:lumMod val="85000"/>
                              <a:lumOff val="15000"/>
                            </a:schemeClr>
                          </a:solidFill>
                          <a:latin typeface="+mn-lt"/>
                        </a:rPr>
                        <a:t>3</a:t>
                      </a:r>
                    </a:p>
                  </a:txBody>
                  <a:tcP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BF3E8"/>
                    </a:solidFill>
                  </a:tcPr>
                </a:tc>
                <a:extLst>
                  <a:ext uri="{0D108BD9-81ED-4DB2-BD59-A6C34878D82A}">
                    <a16:rowId xmlns:a16="http://schemas.microsoft.com/office/drawing/2014/main" val="1842235379"/>
                  </a:ext>
                </a:extLst>
              </a:tr>
              <a:tr h="370840">
                <a:tc>
                  <a:txBody>
                    <a:bodyPr/>
                    <a:lstStyle/>
                    <a:p>
                      <a:pPr>
                        <a:lnSpc>
                          <a:spcPct val="115000"/>
                        </a:lnSpc>
                        <a:spcAft>
                          <a:spcPts val="1000"/>
                        </a:spcAft>
                      </a:pPr>
                      <a:r>
                        <a:rPr lang="fr-FR" sz="1800" b="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Mécatronicien automobile</a:t>
                      </a:r>
                    </a:p>
                  </a:txBody>
                  <a:tcPr>
                    <a:lnL w="12700" cmpd="sng">
                      <a:noFill/>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1000"/>
                        </a:spcAft>
                      </a:pPr>
                      <a:r>
                        <a:rPr lang="fr-FR"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rPr>
                        <a:t>16 238 €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1000"/>
                        </a:spcAft>
                      </a:pPr>
                      <a:r>
                        <a:rPr lang="fr-FR"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rPr>
                        <a:t>  11 286 €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1000"/>
                        </a:spcAft>
                      </a:pPr>
                      <a:r>
                        <a:rPr lang="fr-FR"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rPr>
                        <a:t>  4 952 €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1000"/>
                        </a:spcAft>
                      </a:pPr>
                      <a:r>
                        <a:rPr lang="fr-FR" sz="1800" b="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3,5</a:t>
                      </a:r>
                    </a:p>
                  </a:txBody>
                  <a:tcPr>
                    <a:lnL w="28575"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39077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tx1">
                              <a:lumMod val="85000"/>
                              <a:lumOff val="15000"/>
                            </a:schemeClr>
                          </a:solidFill>
                          <a:latin typeface="+mn-lt"/>
                        </a:rPr>
                        <a:t>Commerciaux en expédition/logistique</a:t>
                      </a:r>
                    </a:p>
                  </a:txBody>
                  <a:tcPr>
                    <a:lnL w="12700" cmpd="sng">
                      <a:noFill/>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BF3E8"/>
                    </a:solidFill>
                  </a:tcPr>
                </a:tc>
                <a:tc>
                  <a:txBody>
                    <a:bodyPr/>
                    <a:lstStyle/>
                    <a:p>
                      <a:pPr algn="ctr"/>
                      <a:r>
                        <a:rPr lang="fr-FR" sz="1800" dirty="0">
                          <a:solidFill>
                            <a:schemeClr val="tx1"/>
                          </a:solidFill>
                          <a:latin typeface="+mn-lt"/>
                        </a:rPr>
                        <a:t>18 758 €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BF3E8"/>
                    </a:solidFill>
                  </a:tcPr>
                </a:tc>
                <a:tc>
                  <a:txBody>
                    <a:bodyPr/>
                    <a:lstStyle/>
                    <a:p>
                      <a:pPr algn="ctr"/>
                      <a:r>
                        <a:rPr lang="fr-FR" sz="1800" dirty="0">
                          <a:solidFill>
                            <a:schemeClr val="tx1"/>
                          </a:solidFill>
                          <a:latin typeface="+mn-lt"/>
                        </a:rPr>
                        <a:t>20 491 €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BF3E8"/>
                    </a:solidFill>
                  </a:tcPr>
                </a:tc>
                <a:tc>
                  <a:txBody>
                    <a:bodyPr/>
                    <a:lstStyle/>
                    <a:p>
                      <a:pPr algn="ctr"/>
                      <a:r>
                        <a:rPr lang="fr-FR" sz="1800" b="1" dirty="0">
                          <a:solidFill>
                            <a:schemeClr val="accent2">
                              <a:lumMod val="75000"/>
                            </a:schemeClr>
                          </a:solidFill>
                          <a:latin typeface="+mn-lt"/>
                        </a:rPr>
                        <a:t>- 1 732 €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BF3E8"/>
                    </a:solidFill>
                  </a:tcPr>
                </a:tc>
                <a:tc>
                  <a:txBody>
                    <a:bodyPr/>
                    <a:lstStyle/>
                    <a:p>
                      <a:pPr algn="ctr"/>
                      <a:r>
                        <a:rPr lang="fr-FR" sz="1800" dirty="0">
                          <a:solidFill>
                            <a:schemeClr val="tx1">
                              <a:lumMod val="85000"/>
                              <a:lumOff val="15000"/>
                            </a:schemeClr>
                          </a:solidFill>
                          <a:latin typeface="+mn-lt"/>
                        </a:rPr>
                        <a:t>3</a:t>
                      </a:r>
                    </a:p>
                  </a:txBody>
                  <a:tcPr>
                    <a:lnL w="28575"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BF3E8"/>
                    </a:solidFill>
                  </a:tcPr>
                </a:tc>
                <a:extLst>
                  <a:ext uri="{0D108BD9-81ED-4DB2-BD59-A6C34878D82A}">
                    <a16:rowId xmlns:a16="http://schemas.microsoft.com/office/drawing/2014/main" val="564339186"/>
                  </a:ext>
                </a:extLst>
              </a:tr>
              <a:tr h="370840">
                <a:tc>
                  <a:txBody>
                    <a:bodyPr/>
                    <a:lstStyle/>
                    <a:p>
                      <a:r>
                        <a:rPr lang="fr-FR" sz="1800" dirty="0">
                          <a:solidFill>
                            <a:schemeClr val="tx1">
                              <a:lumMod val="85000"/>
                              <a:lumOff val="15000"/>
                            </a:schemeClr>
                          </a:solidFill>
                          <a:latin typeface="+mn-lt"/>
                        </a:rPr>
                        <a:t>Vendeur dans la branche alimentaire</a:t>
                      </a:r>
                    </a:p>
                  </a:txBody>
                  <a:tcPr>
                    <a:lnL w="12700" cmpd="sng">
                      <a:noFill/>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fr-FR" sz="1800" dirty="0">
                          <a:solidFill>
                            <a:schemeClr val="tx1"/>
                          </a:solidFill>
                          <a:latin typeface="+mn-lt"/>
                        </a:rPr>
                        <a:t>16 228 €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fr-FR" sz="1800" dirty="0">
                          <a:solidFill>
                            <a:schemeClr val="tx1"/>
                          </a:solidFill>
                          <a:latin typeface="+mn-lt"/>
                        </a:rPr>
                        <a:t>15 709</a:t>
                      </a:r>
                      <a:r>
                        <a:rPr lang="fr-FR" sz="1800" baseline="0" dirty="0">
                          <a:solidFill>
                            <a:schemeClr val="tx1"/>
                          </a:solidFill>
                          <a:latin typeface="+mn-lt"/>
                        </a:rPr>
                        <a:t>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fr-FR" sz="1800" dirty="0">
                          <a:solidFill>
                            <a:schemeClr val="tx1">
                              <a:lumMod val="85000"/>
                              <a:lumOff val="15000"/>
                            </a:schemeClr>
                          </a:solidFill>
                          <a:latin typeface="+mn-lt"/>
                        </a:rPr>
                        <a:t>     </a:t>
                      </a:r>
                      <a:r>
                        <a:rPr lang="fr-FR" sz="1800" dirty="0">
                          <a:solidFill>
                            <a:schemeClr val="tx1"/>
                          </a:solidFill>
                          <a:latin typeface="+mn-lt"/>
                        </a:rPr>
                        <a:t> 519 €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fr-FR" sz="1800" dirty="0">
                          <a:solidFill>
                            <a:schemeClr val="tx1">
                              <a:lumMod val="85000"/>
                              <a:lumOff val="15000"/>
                            </a:schemeClr>
                          </a:solidFill>
                          <a:latin typeface="+mn-lt"/>
                        </a:rPr>
                        <a:t>3</a:t>
                      </a:r>
                    </a:p>
                  </a:txBody>
                  <a:tcPr>
                    <a:lnL w="28575"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279014"/>
                  </a:ext>
                </a:extLst>
              </a:tr>
              <a:tr h="370840">
                <a:tc>
                  <a:txBody>
                    <a:bodyPr/>
                    <a:lstStyle/>
                    <a:p>
                      <a:r>
                        <a:rPr lang="fr-FR" sz="1800" dirty="0">
                          <a:solidFill>
                            <a:schemeClr val="tx1">
                              <a:lumMod val="85000"/>
                              <a:lumOff val="15000"/>
                            </a:schemeClr>
                          </a:solidFill>
                          <a:latin typeface="+mn-lt"/>
                        </a:rPr>
                        <a:t>Peintre vernisseur</a:t>
                      </a:r>
                    </a:p>
                  </a:txBody>
                  <a:tcPr>
                    <a:lnL w="12700" cmpd="sng">
                      <a:noFill/>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BF3E8"/>
                    </a:solidFill>
                  </a:tcPr>
                </a:tc>
                <a:tc>
                  <a:txBody>
                    <a:bodyPr/>
                    <a:lstStyle/>
                    <a:p>
                      <a:pPr algn="ctr"/>
                      <a:r>
                        <a:rPr lang="fr-FR" sz="1800" dirty="0">
                          <a:solidFill>
                            <a:schemeClr val="tx1"/>
                          </a:solidFill>
                          <a:latin typeface="+mn-lt"/>
                        </a:rPr>
                        <a:t>15 517 €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BF3E8"/>
                    </a:solidFill>
                  </a:tcPr>
                </a:tc>
                <a:tc>
                  <a:txBody>
                    <a:bodyPr/>
                    <a:lstStyle/>
                    <a:p>
                      <a:pPr algn="ctr"/>
                      <a:r>
                        <a:rPr lang="fr-FR" sz="1800" dirty="0">
                          <a:solidFill>
                            <a:schemeClr val="tx1"/>
                          </a:solidFill>
                          <a:latin typeface="+mn-lt"/>
                        </a:rPr>
                        <a:t>16 425 €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BF3E8"/>
                    </a:solidFill>
                  </a:tcPr>
                </a:tc>
                <a:tc>
                  <a:txBody>
                    <a:bodyPr/>
                    <a:lstStyle/>
                    <a:p>
                      <a:pPr algn="ctr"/>
                      <a:r>
                        <a:rPr lang="fr-FR" sz="1800" b="1" dirty="0">
                          <a:solidFill>
                            <a:schemeClr val="accent2">
                              <a:lumMod val="75000"/>
                            </a:schemeClr>
                          </a:solidFill>
                          <a:latin typeface="+mn-lt"/>
                        </a:rPr>
                        <a:t>    - 909 €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BF3E8"/>
                    </a:solidFill>
                  </a:tcPr>
                </a:tc>
                <a:tc>
                  <a:txBody>
                    <a:bodyPr/>
                    <a:lstStyle/>
                    <a:p>
                      <a:pPr algn="ctr"/>
                      <a:r>
                        <a:rPr lang="fr-FR" sz="1800" dirty="0">
                          <a:solidFill>
                            <a:schemeClr val="tx1">
                              <a:lumMod val="85000"/>
                              <a:lumOff val="15000"/>
                            </a:schemeClr>
                          </a:solidFill>
                          <a:latin typeface="+mn-lt"/>
                        </a:rPr>
                        <a:t>3</a:t>
                      </a:r>
                    </a:p>
                  </a:txBody>
                  <a:tcPr>
                    <a:lnL w="28575"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BF3E8"/>
                    </a:solidFill>
                  </a:tcPr>
                </a:tc>
                <a:extLst>
                  <a:ext uri="{0D108BD9-81ED-4DB2-BD59-A6C34878D82A}">
                    <a16:rowId xmlns:a16="http://schemas.microsoft.com/office/drawing/2014/main" val="3010228911"/>
                  </a:ext>
                </a:extLst>
              </a:tr>
            </a:tbl>
          </a:graphicData>
        </a:graphic>
      </p:graphicFrame>
      <p:sp>
        <p:nvSpPr>
          <p:cNvPr id="19" name="Textfeld 18">
            <a:extLst>
              <a:ext uri="{FF2B5EF4-FFF2-40B4-BE49-F238E27FC236}">
                <a16:creationId xmlns:a16="http://schemas.microsoft.com/office/drawing/2014/main" id="{71C5EE45-D21E-4C71-8957-E30D7149DAFF}"/>
              </a:ext>
            </a:extLst>
          </p:cNvPr>
          <p:cNvSpPr txBox="1">
            <a:spLocks noChangeArrowheads="1"/>
          </p:cNvSpPr>
          <p:nvPr/>
        </p:nvSpPr>
        <p:spPr bwMode="auto">
          <a:xfrm>
            <a:off x="2822113" y="5164416"/>
            <a:ext cx="6836699" cy="646972"/>
          </a:xfrm>
          <a:prstGeom prst="rect">
            <a:avLst/>
          </a:prstGeom>
          <a:solidFill>
            <a:srgbClr val="FBF3E8"/>
          </a:solidFill>
          <a:ln w="19050">
            <a:noFill/>
            <a:miter lim="800000"/>
            <a:headEnd/>
            <a:tailEnd/>
          </a:ln>
        </p:spPr>
        <p:txBody>
          <a:bodyPr wrap="square">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marL="285750" indent="-285750" algn="ctr" eaLnBrk="1" hangingPunct="1">
              <a:lnSpc>
                <a:spcPts val="2200"/>
              </a:lnSpc>
              <a:spcBef>
                <a:spcPts val="600"/>
              </a:spcBef>
              <a:spcAft>
                <a:spcPts val="200"/>
              </a:spcAft>
              <a:buClr>
                <a:schemeClr val="accent1"/>
              </a:buClr>
              <a:buSzPct val="65000"/>
              <a:buFont typeface="Wingdings 3" panose="05040102010807070707" pitchFamily="18" charset="2"/>
              <a:buChar char=""/>
            </a:pPr>
            <a:r>
              <a:rPr lang="fr-FR" sz="1800" b="1" dirty="0">
                <a:latin typeface="+mj-lt"/>
                <a:cs typeface="+mn-cs"/>
              </a:rPr>
              <a:t>28 % </a:t>
            </a:r>
            <a:r>
              <a:rPr lang="fr-FR" sz="1800" dirty="0">
                <a:latin typeface="+mj-lt"/>
                <a:cs typeface="+mn-cs"/>
              </a:rPr>
              <a:t>des entreprises ont réalisé une marge sur coût variable</a:t>
            </a:r>
            <a:br>
              <a:rPr lang="fr-FR" sz="1800" dirty="0">
                <a:latin typeface="+mj-lt"/>
                <a:cs typeface="+mn-cs"/>
              </a:rPr>
            </a:br>
            <a:r>
              <a:rPr lang="fr-FR" sz="1800" dirty="0">
                <a:latin typeface="+mj-lt"/>
                <a:cs typeface="+mn-cs"/>
              </a:rPr>
              <a:t>positive dès la phase de formation</a:t>
            </a:r>
          </a:p>
        </p:txBody>
      </p:sp>
    </p:spTree>
    <p:extLst>
      <p:ext uri="{BB962C8B-B14F-4D97-AF65-F5344CB8AC3E}">
        <p14:creationId xmlns:p14="http://schemas.microsoft.com/office/powerpoint/2010/main" val="1203665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Gerader Verbinder 40">
            <a:extLst>
              <a:ext uri="{FF2B5EF4-FFF2-40B4-BE49-F238E27FC236}">
                <a16:creationId xmlns:a16="http://schemas.microsoft.com/office/drawing/2014/main" id="{A3E5BEE4-6E74-41F9-BF1B-39521456CFA9}"/>
              </a:ext>
            </a:extLst>
          </p:cNvPr>
          <p:cNvCxnSpPr>
            <a:cxnSpLocks/>
          </p:cNvCxnSpPr>
          <p:nvPr/>
        </p:nvCxnSpPr>
        <p:spPr>
          <a:xfrm flipH="1">
            <a:off x="6156872" y="1195049"/>
            <a:ext cx="1" cy="4077416"/>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platzhalter 3">
            <a:extLst>
              <a:ext uri="{FF2B5EF4-FFF2-40B4-BE49-F238E27FC236}">
                <a16:creationId xmlns:a16="http://schemas.microsoft.com/office/drawing/2014/main" id="{F0ADEF79-00EC-4906-91D3-89B4A8CF0001}"/>
              </a:ext>
            </a:extLst>
          </p:cNvPr>
          <p:cNvSpPr>
            <a:spLocks noGrp="1"/>
          </p:cNvSpPr>
          <p:nvPr>
            <p:ph type="body" idx="1"/>
          </p:nvPr>
        </p:nvSpPr>
        <p:spPr>
          <a:xfrm>
            <a:off x="3636960" y="1568074"/>
            <a:ext cx="5040000" cy="432000"/>
          </a:xfrm>
          <a:solidFill>
            <a:srgbClr val="D6851B"/>
          </a:solidFill>
        </p:spPr>
        <p:txBody>
          <a:bodyPr wrap="square" lIns="36000" tIns="72000" rIns="36000" bIns="72000">
            <a:spAutoFit/>
          </a:bodyPr>
          <a:lstStyle/>
          <a:p>
            <a:pPr algn="ctr">
              <a:lnSpc>
                <a:spcPct val="100000"/>
              </a:lnSpc>
              <a:spcBef>
                <a:spcPts val="600"/>
              </a:spcBef>
            </a:pPr>
            <a:r>
              <a:rPr lang="fr-FR" sz="1800" b="1" dirty="0"/>
              <a:t>Après et pendant la formation (à plus long terme)</a:t>
            </a:r>
          </a:p>
        </p:txBody>
      </p:sp>
      <p:sp>
        <p:nvSpPr>
          <p:cNvPr id="23" name="Textplatzhalter 3">
            <a:extLst>
              <a:ext uri="{FF2B5EF4-FFF2-40B4-BE49-F238E27FC236}">
                <a16:creationId xmlns:a16="http://schemas.microsoft.com/office/drawing/2014/main" id="{2D371EC3-A387-461F-AA58-FE1A8E4228EF}"/>
              </a:ext>
            </a:extLst>
          </p:cNvPr>
          <p:cNvSpPr txBox="1">
            <a:spLocks/>
          </p:cNvSpPr>
          <p:nvPr/>
        </p:nvSpPr>
        <p:spPr>
          <a:xfrm>
            <a:off x="3636960" y="1996070"/>
            <a:ext cx="5040000" cy="391628"/>
          </a:xfrm>
          <a:prstGeom prst="rect">
            <a:avLst/>
          </a:prstGeom>
          <a:solidFill>
            <a:srgbClr val="FBF3E8"/>
          </a:solidFill>
          <a:ln>
            <a:solidFill>
              <a:schemeClr val="accent1"/>
            </a:solidFill>
          </a:ln>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Bénéfices non mesurables</a:t>
            </a:r>
          </a:p>
        </p:txBody>
      </p:sp>
      <p:sp>
        <p:nvSpPr>
          <p:cNvPr id="24" name="Textplatzhalter 3">
            <a:extLst>
              <a:ext uri="{FF2B5EF4-FFF2-40B4-BE49-F238E27FC236}">
                <a16:creationId xmlns:a16="http://schemas.microsoft.com/office/drawing/2014/main" id="{299AEAD2-18DA-4C4B-A71D-FEAA181974A4}"/>
              </a:ext>
            </a:extLst>
          </p:cNvPr>
          <p:cNvSpPr txBox="1">
            <a:spLocks/>
          </p:cNvSpPr>
          <p:nvPr/>
        </p:nvSpPr>
        <p:spPr>
          <a:xfrm>
            <a:off x="3636960" y="2652644"/>
            <a:ext cx="5040000" cy="657341"/>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Formation sur mesure</a:t>
            </a:r>
          </a:p>
          <a:p>
            <a:pPr marL="285750" indent="-285750" algn="ctr" defTabSz="914400">
              <a:lnSpc>
                <a:spcPts val="2200"/>
              </a:lnSpc>
              <a:spcBef>
                <a:spcPts val="0"/>
              </a:spcBef>
              <a:spcAft>
                <a:spcPts val="200"/>
              </a:spcAft>
              <a:buClr>
                <a:srgbClr val="D6851B"/>
              </a:buClr>
              <a:buSzPct val="65000"/>
              <a:buFont typeface="Wingdings 3" panose="05040102010807070707" pitchFamily="18" charset="2"/>
              <a:buChar char=""/>
            </a:pPr>
            <a:r>
              <a:rPr lang="fr-FR" sz="1600" dirty="0">
                <a:solidFill>
                  <a:schemeClr val="tx1"/>
                </a:solidFill>
              </a:rPr>
              <a:t>Transmission d’aptitudes propres à l’entreprise </a:t>
            </a:r>
          </a:p>
        </p:txBody>
      </p:sp>
      <p:sp>
        <p:nvSpPr>
          <p:cNvPr id="25" name="Textplatzhalter 3">
            <a:extLst>
              <a:ext uri="{FF2B5EF4-FFF2-40B4-BE49-F238E27FC236}">
                <a16:creationId xmlns:a16="http://schemas.microsoft.com/office/drawing/2014/main" id="{8DA752B4-A0BB-416B-ADE7-2C88C776DBBD}"/>
              </a:ext>
            </a:extLst>
          </p:cNvPr>
          <p:cNvSpPr txBox="1">
            <a:spLocks/>
          </p:cNvSpPr>
          <p:nvPr/>
        </p:nvSpPr>
        <p:spPr>
          <a:xfrm>
            <a:off x="3636960" y="3440456"/>
            <a:ext cx="5040000" cy="657341"/>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Sélection</a:t>
            </a:r>
          </a:p>
          <a:p>
            <a:pPr marL="285750" indent="-285750" algn="ctr" defTabSz="914400">
              <a:lnSpc>
                <a:spcPts val="2200"/>
              </a:lnSpc>
              <a:spcBef>
                <a:spcPts val="0"/>
              </a:spcBef>
              <a:spcAft>
                <a:spcPts val="200"/>
              </a:spcAft>
              <a:buClr>
                <a:srgbClr val="D6851B"/>
              </a:buClr>
              <a:buSzPct val="65000"/>
              <a:buFont typeface="Wingdings 3" panose="05040102010807070707" pitchFamily="18" charset="2"/>
              <a:buChar char=""/>
            </a:pPr>
            <a:r>
              <a:rPr lang="fr-FR" sz="1600" dirty="0">
                <a:solidFill>
                  <a:schemeClr val="tx1"/>
                </a:solidFill>
              </a:rPr>
              <a:t>Éviter les erreurs d’affectation de personnel</a:t>
            </a:r>
          </a:p>
        </p:txBody>
      </p:sp>
      <p:sp>
        <p:nvSpPr>
          <p:cNvPr id="29" name="Textplatzhalter 3">
            <a:extLst>
              <a:ext uri="{FF2B5EF4-FFF2-40B4-BE49-F238E27FC236}">
                <a16:creationId xmlns:a16="http://schemas.microsoft.com/office/drawing/2014/main" id="{D9BD8C14-AC28-4C1F-9470-1BBC9113B764}"/>
              </a:ext>
            </a:extLst>
          </p:cNvPr>
          <p:cNvSpPr txBox="1">
            <a:spLocks/>
          </p:cNvSpPr>
          <p:nvPr/>
        </p:nvSpPr>
        <p:spPr>
          <a:xfrm>
            <a:off x="3636960" y="4228268"/>
            <a:ext cx="5040000" cy="391628"/>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Prévention du manque de personnel</a:t>
            </a:r>
          </a:p>
        </p:txBody>
      </p:sp>
      <p:sp>
        <p:nvSpPr>
          <p:cNvPr id="37" name="Textplatzhalter 3">
            <a:extLst>
              <a:ext uri="{FF2B5EF4-FFF2-40B4-BE49-F238E27FC236}">
                <a16:creationId xmlns:a16="http://schemas.microsoft.com/office/drawing/2014/main" id="{C5DBAD32-32D4-4406-A167-79D764ABF7CD}"/>
              </a:ext>
            </a:extLst>
          </p:cNvPr>
          <p:cNvSpPr txBox="1">
            <a:spLocks/>
          </p:cNvSpPr>
          <p:nvPr/>
        </p:nvSpPr>
        <p:spPr>
          <a:xfrm>
            <a:off x="4716960" y="885539"/>
            <a:ext cx="2880000" cy="504000"/>
          </a:xfrm>
          <a:prstGeom prst="rect">
            <a:avLst/>
          </a:prstGeom>
          <a:solidFill>
            <a:srgbClr val="D6851B"/>
          </a:solidFill>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fr-FR" sz="1800" b="1" dirty="0"/>
              <a:t>Bénéfices</a:t>
            </a:r>
          </a:p>
        </p:txBody>
      </p:sp>
      <p:sp>
        <p:nvSpPr>
          <p:cNvPr id="6" name="Titel 5">
            <a:extLst>
              <a:ext uri="{FF2B5EF4-FFF2-40B4-BE49-F238E27FC236}">
                <a16:creationId xmlns:a16="http://schemas.microsoft.com/office/drawing/2014/main" id="{A52388F7-8896-43BA-9094-FFF2D7C8831E}"/>
              </a:ext>
            </a:extLst>
          </p:cNvPr>
          <p:cNvSpPr>
            <a:spLocks noGrp="1"/>
          </p:cNvSpPr>
          <p:nvPr>
            <p:ph type="title"/>
          </p:nvPr>
        </p:nvSpPr>
        <p:spPr/>
        <p:txBody>
          <a:bodyPr>
            <a:normAutofit/>
          </a:bodyPr>
          <a:lstStyle/>
          <a:p>
            <a:r>
              <a:rPr lang="fr-FR" dirty="0"/>
              <a:t>3. c) En quoi consistent les bénéfices ?</a:t>
            </a:r>
          </a:p>
        </p:txBody>
      </p:sp>
      <p:sp>
        <p:nvSpPr>
          <p:cNvPr id="16" name="Textplatzhalter 3">
            <a:extLst>
              <a:ext uri="{FF2B5EF4-FFF2-40B4-BE49-F238E27FC236}">
                <a16:creationId xmlns:a16="http://schemas.microsoft.com/office/drawing/2014/main" id="{A5813624-45C2-4EDB-892B-9B8D27C56D7C}"/>
              </a:ext>
            </a:extLst>
          </p:cNvPr>
          <p:cNvSpPr txBox="1">
            <a:spLocks/>
          </p:cNvSpPr>
          <p:nvPr/>
        </p:nvSpPr>
        <p:spPr>
          <a:xfrm>
            <a:off x="3636960" y="4750367"/>
            <a:ext cx="5040000" cy="391628"/>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Meilleure rétention des employé·e·s</a:t>
            </a:r>
          </a:p>
        </p:txBody>
      </p:sp>
      <p:sp>
        <p:nvSpPr>
          <p:cNvPr id="17" name="Textplatzhalter 3">
            <a:extLst>
              <a:ext uri="{FF2B5EF4-FFF2-40B4-BE49-F238E27FC236}">
                <a16:creationId xmlns:a16="http://schemas.microsoft.com/office/drawing/2014/main" id="{682C7A98-2185-4AA1-9179-379C0896795B}"/>
              </a:ext>
            </a:extLst>
          </p:cNvPr>
          <p:cNvSpPr txBox="1">
            <a:spLocks/>
          </p:cNvSpPr>
          <p:nvPr/>
        </p:nvSpPr>
        <p:spPr>
          <a:xfrm>
            <a:off x="3636960" y="5272465"/>
            <a:ext cx="5040000" cy="391628"/>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Entretenir l’image de l’entreprise (RSE)</a:t>
            </a:r>
          </a:p>
        </p:txBody>
      </p:sp>
    </p:spTree>
    <p:extLst>
      <p:ext uri="{BB962C8B-B14F-4D97-AF65-F5344CB8AC3E}">
        <p14:creationId xmlns:p14="http://schemas.microsoft.com/office/powerpoint/2010/main" val="28939511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75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fade">
                                      <p:cBhvr>
                                        <p:cTn id="12" dur="1000"/>
                                        <p:tgtEl>
                                          <p:spTgt spid="4">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bg/>
                                          </p:spTgt>
                                        </p:tgtEl>
                                        <p:attrNameLst>
                                          <p:attrName>style.visibility</p:attrName>
                                        </p:attrNameLst>
                                      </p:cBhvr>
                                      <p:to>
                                        <p:strVal val="visible"/>
                                      </p:to>
                                    </p:set>
                                    <p:animEffect transition="in" filter="fade">
                                      <p:cBhvr>
                                        <p:cTn id="20" dur="500"/>
                                        <p:tgtEl>
                                          <p:spTgt spid="23">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Effect transition="in" filter="fade">
                                      <p:cBhvr>
                                        <p:cTn id="23" dur="500"/>
                                        <p:tgtEl>
                                          <p:spTgt spid="2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
                                            <p:bg/>
                                          </p:spTgt>
                                        </p:tgtEl>
                                        <p:attrNameLst>
                                          <p:attrName>style.visibility</p:attrName>
                                        </p:attrNameLst>
                                      </p:cBhvr>
                                      <p:to>
                                        <p:strVal val="visible"/>
                                      </p:to>
                                    </p:set>
                                    <p:animEffect transition="in" filter="fade">
                                      <p:cBhvr>
                                        <p:cTn id="28" dur="500"/>
                                        <p:tgtEl>
                                          <p:spTgt spid="24">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Effect transition="in" filter="fade">
                                      <p:cBhvr>
                                        <p:cTn id="31" dur="500"/>
                                        <p:tgtEl>
                                          <p:spTgt spid="24">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xEl>
                                              <p:pRg st="1" end="1"/>
                                            </p:txEl>
                                          </p:spTgt>
                                        </p:tgtEl>
                                        <p:attrNameLst>
                                          <p:attrName>style.visibility</p:attrName>
                                        </p:attrNameLst>
                                      </p:cBhvr>
                                      <p:to>
                                        <p:strVal val="visible"/>
                                      </p:to>
                                    </p:set>
                                    <p:animEffect transition="in" filter="fade">
                                      <p:cBhvr>
                                        <p:cTn id="34" dur="500"/>
                                        <p:tgtEl>
                                          <p:spTgt spid="2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bg/>
                                          </p:spTgt>
                                        </p:tgtEl>
                                        <p:attrNameLst>
                                          <p:attrName>style.visibility</p:attrName>
                                        </p:attrNameLst>
                                      </p:cBhvr>
                                      <p:to>
                                        <p:strVal val="visible"/>
                                      </p:to>
                                    </p:set>
                                    <p:animEffect transition="in" filter="fade">
                                      <p:cBhvr>
                                        <p:cTn id="39" dur="500"/>
                                        <p:tgtEl>
                                          <p:spTgt spid="25">
                                            <p:bg/>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txEl>
                                              <p:pRg st="0" end="0"/>
                                            </p:txEl>
                                          </p:spTgt>
                                        </p:tgtEl>
                                        <p:attrNameLst>
                                          <p:attrName>style.visibility</p:attrName>
                                        </p:attrNameLst>
                                      </p:cBhvr>
                                      <p:to>
                                        <p:strVal val="visible"/>
                                      </p:to>
                                    </p:set>
                                    <p:animEffect transition="in" filter="fade">
                                      <p:cBhvr>
                                        <p:cTn id="42" dur="500"/>
                                        <p:tgtEl>
                                          <p:spTgt spid="25">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xEl>
                                              <p:pRg st="1" end="1"/>
                                            </p:txEl>
                                          </p:spTgt>
                                        </p:tgtEl>
                                        <p:attrNameLst>
                                          <p:attrName>style.visibility</p:attrName>
                                        </p:attrNameLst>
                                      </p:cBhvr>
                                      <p:to>
                                        <p:strVal val="visible"/>
                                      </p:to>
                                    </p:set>
                                    <p:animEffect transition="in" filter="fade">
                                      <p:cBhvr>
                                        <p:cTn id="45" dur="500"/>
                                        <p:tgtEl>
                                          <p:spTgt spid="25">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9">
                                            <p:bg/>
                                          </p:spTgt>
                                        </p:tgtEl>
                                        <p:attrNameLst>
                                          <p:attrName>style.visibility</p:attrName>
                                        </p:attrNameLst>
                                      </p:cBhvr>
                                      <p:to>
                                        <p:strVal val="visible"/>
                                      </p:to>
                                    </p:set>
                                    <p:animEffect transition="in" filter="fade">
                                      <p:cBhvr>
                                        <p:cTn id="50" dur="500"/>
                                        <p:tgtEl>
                                          <p:spTgt spid="29">
                                            <p:bg/>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
                                            <p:txEl>
                                              <p:pRg st="0" end="0"/>
                                            </p:txEl>
                                          </p:spTgt>
                                        </p:tgtEl>
                                        <p:attrNameLst>
                                          <p:attrName>style.visibility</p:attrName>
                                        </p:attrNameLst>
                                      </p:cBhvr>
                                      <p:to>
                                        <p:strVal val="visible"/>
                                      </p:to>
                                    </p:set>
                                    <p:animEffect transition="in" filter="fade">
                                      <p:cBhvr>
                                        <p:cTn id="53" dur="500"/>
                                        <p:tgtEl>
                                          <p:spTgt spid="29">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bg/>
                                          </p:spTgt>
                                        </p:tgtEl>
                                        <p:attrNameLst>
                                          <p:attrName>style.visibility</p:attrName>
                                        </p:attrNameLst>
                                      </p:cBhvr>
                                      <p:to>
                                        <p:strVal val="visible"/>
                                      </p:to>
                                    </p:set>
                                    <p:animEffect transition="in" filter="fade">
                                      <p:cBhvr>
                                        <p:cTn id="58" dur="500"/>
                                        <p:tgtEl>
                                          <p:spTgt spid="16">
                                            <p:bg/>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6">
                                            <p:txEl>
                                              <p:pRg st="0" end="0"/>
                                            </p:txEl>
                                          </p:spTgt>
                                        </p:tgtEl>
                                        <p:attrNameLst>
                                          <p:attrName>style.visibility</p:attrName>
                                        </p:attrNameLst>
                                      </p:cBhvr>
                                      <p:to>
                                        <p:strVal val="visible"/>
                                      </p:to>
                                    </p:set>
                                    <p:animEffect transition="in" filter="fade">
                                      <p:cBhvr>
                                        <p:cTn id="61" dur="500"/>
                                        <p:tgtEl>
                                          <p:spTgt spid="16">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
                                            <p:bg/>
                                          </p:spTgt>
                                        </p:tgtEl>
                                        <p:attrNameLst>
                                          <p:attrName>style.visibility</p:attrName>
                                        </p:attrNameLst>
                                      </p:cBhvr>
                                      <p:to>
                                        <p:strVal val="visible"/>
                                      </p:to>
                                    </p:set>
                                    <p:animEffect transition="in" filter="fade">
                                      <p:cBhvr>
                                        <p:cTn id="66" dur="500"/>
                                        <p:tgtEl>
                                          <p:spTgt spid="17">
                                            <p:bg/>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7">
                                            <p:txEl>
                                              <p:pRg st="0" end="0"/>
                                            </p:txEl>
                                          </p:spTgt>
                                        </p:tgtEl>
                                        <p:attrNameLst>
                                          <p:attrName>style.visibility</p:attrName>
                                        </p:attrNameLst>
                                      </p:cBhvr>
                                      <p:to>
                                        <p:strVal val="visible"/>
                                      </p:to>
                                    </p:set>
                                    <p:animEffect transition="in" filter="fade">
                                      <p:cBhvr>
                                        <p:cTn id="6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23" grpId="0" uiExpand="1" build="p" animBg="1"/>
      <p:bldP spid="24" grpId="0" uiExpand="1" build="p" animBg="1"/>
      <p:bldP spid="25" grpId="0" uiExpand="1" build="p" animBg="1"/>
      <p:bldP spid="29" grpId="0" uiExpand="1" build="p" animBg="1"/>
      <p:bldP spid="16" grpId="0" uiExpand="1" build="p" animBg="1"/>
      <p:bldP spid="17"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1093526"/>
          </a:xfrm>
        </p:spPr>
        <p:txBody>
          <a:bodyPr>
            <a:normAutofit/>
          </a:bodyPr>
          <a:lstStyle/>
          <a:p>
            <a:r>
              <a:rPr lang="fr-FR" dirty="0"/>
              <a:t>4. Est-ce qu’une nouvelle embauche est moins chère qu’une mesure de formation ?</a:t>
            </a:r>
          </a:p>
        </p:txBody>
      </p:sp>
      <p:sp>
        <p:nvSpPr>
          <p:cNvPr id="5" name="Textfeld 4">
            <a:extLst>
              <a:ext uri="{FF2B5EF4-FFF2-40B4-BE49-F238E27FC236}">
                <a16:creationId xmlns:a16="http://schemas.microsoft.com/office/drawing/2014/main" id="{72BF8F37-371D-40FB-87AD-4FC5A8133E45}"/>
              </a:ext>
            </a:extLst>
          </p:cNvPr>
          <p:cNvSpPr txBox="1"/>
          <p:nvPr/>
        </p:nvSpPr>
        <p:spPr>
          <a:xfrm>
            <a:off x="658812" y="1567612"/>
            <a:ext cx="7528844" cy="769441"/>
          </a:xfrm>
          <a:prstGeom prst="rect">
            <a:avLst/>
          </a:prstGeom>
          <a:noFill/>
        </p:spPr>
        <p:txBody>
          <a:bodyPr wrap="square" lIns="0" tIns="0" rIns="0" bIns="0" rtlCol="0">
            <a:spAutoFit/>
          </a:bodyPr>
          <a:lstStyle/>
          <a:p>
            <a:pPr marL="457200" indent="-457200">
              <a:lnSpc>
                <a:spcPts val="2400"/>
              </a:lnSpc>
              <a:spcAft>
                <a:spcPts val="1200"/>
              </a:spcAft>
              <a:buFont typeface="+mj-lt"/>
              <a:buAutoNum type="alphaLcParenR"/>
            </a:pPr>
            <a:r>
              <a:rPr lang="fr-FR" sz="2000" dirty="0">
                <a:latin typeface="+mj-lt"/>
              </a:rPr>
              <a:t>Quels sont les coûts entraînés par l’embauche de nouveaux personnels ?</a:t>
            </a:r>
          </a:p>
          <a:p>
            <a:pPr marL="457200" indent="-457200">
              <a:lnSpc>
                <a:spcPts val="2400"/>
              </a:lnSpc>
              <a:spcAft>
                <a:spcPts val="1200"/>
              </a:spcAft>
              <a:buFont typeface="+mj-lt"/>
              <a:buAutoNum type="alphaLcParenR"/>
            </a:pPr>
            <a:r>
              <a:rPr lang="fr-FR" sz="2000" dirty="0">
                <a:latin typeface="+mj-lt"/>
              </a:rPr>
              <a:t>Combien coûte une nouvelle embauche ?</a:t>
            </a:r>
          </a:p>
        </p:txBody>
      </p:sp>
    </p:spTree>
    <p:extLst>
      <p:ext uri="{BB962C8B-B14F-4D97-AF65-F5344CB8AC3E}">
        <p14:creationId xmlns:p14="http://schemas.microsoft.com/office/powerpoint/2010/main" val="35158843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fr-FR" dirty="0"/>
              <a:t>4. a) Quel est le coût d’une nouvelle embauche ?</a:t>
            </a:r>
          </a:p>
        </p:txBody>
      </p:sp>
      <p:sp>
        <p:nvSpPr>
          <p:cNvPr id="5" name="Textplatzhalter 7">
            <a:extLst>
              <a:ext uri="{FF2B5EF4-FFF2-40B4-BE49-F238E27FC236}">
                <a16:creationId xmlns:a16="http://schemas.microsoft.com/office/drawing/2014/main" id="{91A8CB21-6C7B-48F3-BB9A-27F83BD9D56C}"/>
              </a:ext>
            </a:extLst>
          </p:cNvPr>
          <p:cNvSpPr>
            <a:spLocks noGrp="1"/>
          </p:cNvSpPr>
          <p:nvPr>
            <p:ph type="body" sz="quarter" idx="10"/>
          </p:nvPr>
        </p:nvSpPr>
        <p:spPr>
          <a:xfrm>
            <a:off x="658812" y="821140"/>
            <a:ext cx="11053762" cy="435462"/>
          </a:xfrm>
        </p:spPr>
        <p:txBody>
          <a:bodyPr>
            <a:normAutofit/>
          </a:bodyPr>
          <a:lstStyle/>
          <a:p>
            <a:r>
              <a:rPr lang="fr-FR" sz="2000" dirty="0"/>
              <a:t>Coûts de recrutement pour un professionnel qualifié formé en externe par catégories de coûts</a:t>
            </a:r>
          </a:p>
        </p:txBody>
      </p:sp>
      <p:graphicFrame>
        <p:nvGraphicFramePr>
          <p:cNvPr id="6" name="Diagramm 5">
            <a:extLst>
              <a:ext uri="{FF2B5EF4-FFF2-40B4-BE49-F238E27FC236}">
                <a16:creationId xmlns:a16="http://schemas.microsoft.com/office/drawing/2014/main" id="{951BD58E-BEA2-4035-84FD-FD487064CE3C}"/>
              </a:ext>
            </a:extLst>
          </p:cNvPr>
          <p:cNvGraphicFramePr/>
          <p:nvPr>
            <p:extLst>
              <p:ext uri="{D42A27DB-BD31-4B8C-83A1-F6EECF244321}">
                <p14:modId xmlns:p14="http://schemas.microsoft.com/office/powerpoint/2010/main" val="3822771307"/>
              </p:ext>
            </p:extLst>
          </p:nvPr>
        </p:nvGraphicFramePr>
        <p:xfrm>
          <a:off x="576619" y="1238206"/>
          <a:ext cx="11135955" cy="366054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feld 7">
            <a:extLst>
              <a:ext uri="{FF2B5EF4-FFF2-40B4-BE49-F238E27FC236}">
                <a16:creationId xmlns:a16="http://schemas.microsoft.com/office/drawing/2014/main" id="{8C628E06-3B8F-44E0-A89F-9F957AED30BE}"/>
              </a:ext>
            </a:extLst>
          </p:cNvPr>
          <p:cNvSpPr txBox="1"/>
          <p:nvPr/>
        </p:nvSpPr>
        <p:spPr>
          <a:xfrm>
            <a:off x="571129" y="5052161"/>
            <a:ext cx="11135955" cy="738664"/>
          </a:xfrm>
          <a:prstGeom prst="rect">
            <a:avLst/>
          </a:prstGeom>
          <a:noFill/>
        </p:spPr>
        <p:txBody>
          <a:bodyPr wrap="square" rtlCol="0">
            <a:spAutoFit/>
          </a:bodyPr>
          <a:lstStyle/>
          <a:p>
            <a:r>
              <a:rPr lang="fr-FR" sz="1400" dirty="0">
                <a:latin typeface="+mj-lt"/>
              </a:rPr>
              <a:t>*Les </a:t>
            </a:r>
            <a:r>
              <a:rPr lang="fr-FR" sz="1400" b="1" dirty="0">
                <a:solidFill>
                  <a:srgbClr val="D6851B"/>
                </a:solidFill>
                <a:latin typeface="+mj-lt"/>
              </a:rPr>
              <a:t>coûts de l’introduction au travail</a:t>
            </a:r>
            <a:r>
              <a:rPr lang="fr-FR" sz="1400" dirty="0">
                <a:latin typeface="+mj-lt"/>
              </a:rPr>
              <a:t> prennent en compte tant la différence au niveau de la productivité des nouveaux personnels que l’investissement en découlant pour les autres employé·e·s de l’entreprise, lors de l’intégration de leurs nouveaux collègues. En </a:t>
            </a:r>
            <a:r>
              <a:rPr lang="fr-FR" sz="1400" b="1" dirty="0">
                <a:solidFill>
                  <a:srgbClr val="D6851B"/>
                </a:solidFill>
                <a:latin typeface="+mj-lt"/>
              </a:rPr>
              <a:t>moyenne, ils représentent 83 % des coûts des nouvelles embauches</a:t>
            </a:r>
            <a:r>
              <a:rPr lang="fr-FR" sz="1400" b="1" dirty="0">
                <a:latin typeface="+mj-lt"/>
              </a:rPr>
              <a:t>.</a:t>
            </a:r>
          </a:p>
        </p:txBody>
      </p:sp>
      <p:sp>
        <p:nvSpPr>
          <p:cNvPr id="9" name="Textfeld 8">
            <a:extLst>
              <a:ext uri="{FF2B5EF4-FFF2-40B4-BE49-F238E27FC236}">
                <a16:creationId xmlns:a16="http://schemas.microsoft.com/office/drawing/2014/main" id="{FD8FA962-68E6-44E5-A6B6-0B0889301890}"/>
              </a:ext>
            </a:extLst>
          </p:cNvPr>
          <p:cNvSpPr txBox="1"/>
          <p:nvPr/>
        </p:nvSpPr>
        <p:spPr>
          <a:xfrm>
            <a:off x="571130" y="5705618"/>
            <a:ext cx="7303174" cy="246221"/>
          </a:xfrm>
          <a:prstGeom prst="rect">
            <a:avLst/>
          </a:prstGeom>
          <a:noFill/>
        </p:spPr>
        <p:txBody>
          <a:bodyPr wrap="square" rtlCol="0">
            <a:spAutoFit/>
          </a:bodyPr>
          <a:lstStyle/>
          <a:p>
            <a:r>
              <a:rPr lang="fr-FR" sz="1000" dirty="0">
                <a:solidFill>
                  <a:schemeClr val="tx1">
                    <a:lumMod val="50000"/>
                    <a:lumOff val="50000"/>
                  </a:schemeClr>
                </a:solidFill>
                <a:latin typeface="+mj-lt"/>
              </a:rPr>
              <a:t>Source : BIBB, rapport de données relatif au rapport sur la formation professionnelle 2020, p. 227.</a:t>
            </a:r>
          </a:p>
        </p:txBody>
      </p:sp>
    </p:spTree>
    <p:extLst>
      <p:ext uri="{BB962C8B-B14F-4D97-AF65-F5344CB8AC3E}">
        <p14:creationId xmlns:p14="http://schemas.microsoft.com/office/powerpoint/2010/main" val="7414092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7" dur="10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childTnLst>
                                    <p:set>
                                      <p:cBhvr>
                                        <p:cTn id="11"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fade">
                                      <p:cBhvr>
                                        <p:cTn id="12" dur="1000"/>
                                        <p:tgtEl>
                                          <p:spTgt spid="6">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childTnLst>
                                    <p:set>
                                      <p:cBhvr>
                                        <p:cTn id="16"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fade">
                                      <p:cBhvr>
                                        <p:cTn id="17" dur="1000"/>
                                        <p:tgtEl>
                                          <p:spTgt spid="6">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000"/>
                                  </p:stCondLst>
                                  <p:childTnLst>
                                    <p:set>
                                      <p:cBhvr>
                                        <p:cTn id="21"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fade">
                                      <p:cBhvr>
                                        <p:cTn id="22" dur="1000"/>
                                        <p:tgtEl>
                                          <p:spTgt spid="6">
                                            <p:graphicEl>
                                              <a:chart seriesIdx="2" categoryIdx="-4" bldStep="series"/>
                                            </p:graphicEl>
                                          </p:spTgt>
                                        </p:tgtEl>
                                      </p:cBhvr>
                                    </p:animEffect>
                                  </p:childTnLst>
                                </p:cTn>
                              </p:par>
                              <p:par>
                                <p:cTn id="23" presetID="1" presetClass="entr" presetSubtype="0" fill="hold" grpId="0" nodeType="withEffect">
                                  <p:stCondLst>
                                    <p:cond delay="100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1000"/>
                                  </p:stCondLst>
                                  <p:childTnLst>
                                    <p:set>
                                      <p:cBhvr>
                                        <p:cTn id="28"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fade">
                                      <p:cBhvr>
                                        <p:cTn id="29" dur="1000"/>
                                        <p:tgtEl>
                                          <p:spTgt spid="6">
                                            <p:graphicEl>
                                              <a:chart seriesIdx="3"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m 6">
            <a:extLst>
              <a:ext uri="{FF2B5EF4-FFF2-40B4-BE49-F238E27FC236}">
                <a16:creationId xmlns:a16="http://schemas.microsoft.com/office/drawing/2014/main" id="{53C55BA9-559D-41DA-944A-753C1C88379A}"/>
              </a:ext>
            </a:extLst>
          </p:cNvPr>
          <p:cNvGraphicFramePr/>
          <p:nvPr>
            <p:extLst>
              <p:ext uri="{D42A27DB-BD31-4B8C-83A1-F6EECF244321}">
                <p14:modId xmlns:p14="http://schemas.microsoft.com/office/powerpoint/2010/main" val="2966079420"/>
              </p:ext>
            </p:extLst>
          </p:nvPr>
        </p:nvGraphicFramePr>
        <p:xfrm>
          <a:off x="-92467" y="1040848"/>
          <a:ext cx="12010490" cy="451681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fr-FR" dirty="0"/>
              <a:t>4. a) Quel est le coût d’une nouvelle embauche ?</a:t>
            </a:r>
          </a:p>
        </p:txBody>
      </p:sp>
      <p:sp>
        <p:nvSpPr>
          <p:cNvPr id="5" name="Textplatzhalter 7">
            <a:extLst>
              <a:ext uri="{FF2B5EF4-FFF2-40B4-BE49-F238E27FC236}">
                <a16:creationId xmlns:a16="http://schemas.microsoft.com/office/drawing/2014/main" id="{91A8CB21-6C7B-48F3-BB9A-27F83BD9D56C}"/>
              </a:ext>
            </a:extLst>
          </p:cNvPr>
          <p:cNvSpPr>
            <a:spLocks noGrp="1"/>
          </p:cNvSpPr>
          <p:nvPr>
            <p:ph type="body" sz="quarter" idx="10"/>
          </p:nvPr>
        </p:nvSpPr>
        <p:spPr>
          <a:xfrm>
            <a:off x="658812" y="821140"/>
            <a:ext cx="11053762" cy="435462"/>
          </a:xfrm>
        </p:spPr>
        <p:txBody>
          <a:bodyPr>
            <a:normAutofit/>
          </a:bodyPr>
          <a:lstStyle/>
          <a:p>
            <a:r>
              <a:rPr lang="fr-FR" sz="2000" dirty="0"/>
              <a:t>Coûts de recrutement pour un professionnel qualifié formé en externe</a:t>
            </a:r>
          </a:p>
        </p:txBody>
      </p:sp>
      <p:sp>
        <p:nvSpPr>
          <p:cNvPr id="9" name="Textfeld 8">
            <a:extLst>
              <a:ext uri="{FF2B5EF4-FFF2-40B4-BE49-F238E27FC236}">
                <a16:creationId xmlns:a16="http://schemas.microsoft.com/office/drawing/2014/main" id="{FD8FA962-68E6-44E5-A6B6-0B0889301890}"/>
              </a:ext>
            </a:extLst>
          </p:cNvPr>
          <p:cNvSpPr txBox="1"/>
          <p:nvPr/>
        </p:nvSpPr>
        <p:spPr>
          <a:xfrm>
            <a:off x="571130" y="5728478"/>
            <a:ext cx="7303174" cy="446276"/>
          </a:xfrm>
          <a:prstGeom prst="rect">
            <a:avLst/>
          </a:prstGeom>
          <a:noFill/>
        </p:spPr>
        <p:txBody>
          <a:bodyPr wrap="square" rtlCol="0">
            <a:spAutoFit/>
          </a:bodyPr>
          <a:lstStyle/>
          <a:p>
            <a:r>
              <a:rPr lang="fr-FR" sz="1100" dirty="0">
                <a:solidFill>
                  <a:schemeClr val="tx1">
                    <a:lumMod val="50000"/>
                    <a:lumOff val="50000"/>
                  </a:schemeClr>
                </a:solidFill>
                <a:latin typeface="+mj-lt"/>
              </a:rPr>
              <a:t>Source : Calcul du BIBB basé sur l’enquête coûts/bénéfices 2017/2018.</a:t>
            </a:r>
          </a:p>
          <a:p>
            <a:endParaRPr lang="de-DE" sz="1100" dirty="0">
              <a:solidFill>
                <a:schemeClr val="tx1">
                  <a:lumMod val="50000"/>
                  <a:lumOff val="50000"/>
                </a:schemeClr>
              </a:solidFill>
              <a:latin typeface="+mj-lt"/>
            </a:endParaRPr>
          </a:p>
        </p:txBody>
      </p:sp>
    </p:spTree>
    <p:extLst>
      <p:ext uri="{BB962C8B-B14F-4D97-AF65-F5344CB8AC3E}">
        <p14:creationId xmlns:p14="http://schemas.microsoft.com/office/powerpoint/2010/main" val="32516987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7" dur="1000"/>
                                        <p:tgtEl>
                                          <p:spTgt spid="7">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fade">
                                      <p:cBhvr>
                                        <p:cTn id="10" dur="1000"/>
                                        <p:tgtEl>
                                          <p:spTgt spid="7">
                                            <p:graphicEl>
                                              <a:chart seriesIdx="-4" categoryIdx="0" bldStep="category"/>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fade">
                                      <p:cBhvr>
                                        <p:cTn id="13" dur="1000"/>
                                        <p:tgtEl>
                                          <p:spTgt spid="7">
                                            <p:graphicEl>
                                              <a:chart seriesIdx="-4" categoryIdx="1" bldStep="category"/>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fade">
                                      <p:cBhvr>
                                        <p:cTn id="16" dur="1000"/>
                                        <p:tgtEl>
                                          <p:spTgt spid="7">
                                            <p:graphicEl>
                                              <a:chart seriesIdx="-4" categoryIdx="2" bldStep="category"/>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fade">
                                      <p:cBhvr>
                                        <p:cTn id="19" dur="1000"/>
                                        <p:tgtEl>
                                          <p:spTgt spid="7">
                                            <p:graphicEl>
                                              <a:chart seriesIdx="-4" categoryIdx="3" bldStep="category"/>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fade">
                                      <p:cBhvr>
                                        <p:cTn id="22" dur="1000"/>
                                        <p:tgtEl>
                                          <p:spTgt spid="7">
                                            <p:graphicEl>
                                              <a:chart seriesIdx="-4" categoryIdx="4" bldStep="category"/>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fade">
                                      <p:cBhvr>
                                        <p:cTn id="25" dur="1000"/>
                                        <p:tgtEl>
                                          <p:spTgt spid="7">
                                            <p:graphicEl>
                                              <a:chart seriesIdx="-4" categoryIdx="5" bldStep="category"/>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graphicEl>
                                              <a:chart seriesIdx="-4" categoryIdx="6" bldStep="category"/>
                                            </p:graphicEl>
                                          </p:spTgt>
                                        </p:tgtEl>
                                        <p:attrNameLst>
                                          <p:attrName>style.visibility</p:attrName>
                                        </p:attrNameLst>
                                      </p:cBhvr>
                                      <p:to>
                                        <p:strVal val="visible"/>
                                      </p:to>
                                    </p:set>
                                    <p:animEffect transition="in" filter="fade">
                                      <p:cBhvr>
                                        <p:cTn id="28" dur="1000"/>
                                        <p:tgtEl>
                                          <p:spTgt spid="7">
                                            <p:graphicEl>
                                              <a:chart seriesIdx="-4" categoryIdx="6" bldStep="category"/>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graphicEl>
                                              <a:chart seriesIdx="-4" categoryIdx="7" bldStep="category"/>
                                            </p:graphicEl>
                                          </p:spTgt>
                                        </p:tgtEl>
                                        <p:attrNameLst>
                                          <p:attrName>style.visibility</p:attrName>
                                        </p:attrNameLst>
                                      </p:cBhvr>
                                      <p:to>
                                        <p:strVal val="visible"/>
                                      </p:to>
                                    </p:set>
                                    <p:animEffect transition="in" filter="fade">
                                      <p:cBhvr>
                                        <p:cTn id="31" dur="1000"/>
                                        <p:tgtEl>
                                          <p:spTgt spid="7">
                                            <p:graphicEl>
                                              <a:chart seriesIdx="-4" categoryIdx="7"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1093526"/>
          </a:xfrm>
        </p:spPr>
        <p:txBody>
          <a:bodyPr>
            <a:normAutofit/>
          </a:bodyPr>
          <a:lstStyle/>
          <a:p>
            <a:r>
              <a:rPr lang="fr-FR" dirty="0"/>
              <a:t>5. La formation en alternance – Un modèle payant</a:t>
            </a:r>
          </a:p>
        </p:txBody>
      </p:sp>
      <p:sp>
        <p:nvSpPr>
          <p:cNvPr id="5" name="Textfeld 4">
            <a:extLst>
              <a:ext uri="{FF2B5EF4-FFF2-40B4-BE49-F238E27FC236}">
                <a16:creationId xmlns:a16="http://schemas.microsoft.com/office/drawing/2014/main" id="{72BF8F37-371D-40FB-87AD-4FC5A8133E45}"/>
              </a:ext>
            </a:extLst>
          </p:cNvPr>
          <p:cNvSpPr txBox="1"/>
          <p:nvPr/>
        </p:nvSpPr>
        <p:spPr>
          <a:xfrm>
            <a:off x="658812" y="1567612"/>
            <a:ext cx="7528844" cy="1692771"/>
          </a:xfrm>
          <a:prstGeom prst="rect">
            <a:avLst/>
          </a:prstGeom>
          <a:noFill/>
        </p:spPr>
        <p:txBody>
          <a:bodyPr wrap="square" lIns="0" tIns="0" rIns="0" bIns="0" rtlCol="0">
            <a:spAutoFit/>
          </a:bodyPr>
          <a:lstStyle/>
          <a:p>
            <a:pPr marL="457200" indent="-457200">
              <a:lnSpc>
                <a:spcPts val="2400"/>
              </a:lnSpc>
              <a:spcAft>
                <a:spcPts val="1200"/>
              </a:spcAft>
              <a:buFont typeface="+mj-lt"/>
              <a:buAutoNum type="alphaLcParenR"/>
            </a:pPr>
            <a:r>
              <a:rPr lang="fr-FR" sz="2000" dirty="0">
                <a:latin typeface="+mj-lt"/>
              </a:rPr>
              <a:t>Gains et bénéfices en un coup d’œil</a:t>
            </a:r>
          </a:p>
          <a:p>
            <a:pPr marL="457200" indent="-457200">
              <a:lnSpc>
                <a:spcPts val="2400"/>
              </a:lnSpc>
              <a:spcAft>
                <a:spcPts val="1200"/>
              </a:spcAft>
              <a:buFont typeface="+mj-lt"/>
              <a:buAutoNum type="alphaLcParenR"/>
            </a:pPr>
            <a:r>
              <a:rPr lang="fr-FR" sz="2000" dirty="0">
                <a:latin typeface="+mj-lt"/>
              </a:rPr>
              <a:t>Comparaison des coûts et des bénéfices</a:t>
            </a:r>
          </a:p>
          <a:p>
            <a:pPr marL="457200" indent="-457200">
              <a:lnSpc>
                <a:spcPts val="2400"/>
              </a:lnSpc>
              <a:spcAft>
                <a:spcPts val="1200"/>
              </a:spcAft>
              <a:buFont typeface="+mj-lt"/>
              <a:buAutoNum type="alphaLcParenR"/>
            </a:pPr>
            <a:r>
              <a:rPr lang="fr-FR" sz="2000" dirty="0">
                <a:latin typeface="+mj-lt"/>
              </a:rPr>
              <a:t>Aperçu des bénéfices pour l’entreprise</a:t>
            </a:r>
          </a:p>
          <a:p>
            <a:pPr marL="457200" indent="-457200">
              <a:lnSpc>
                <a:spcPts val="2400"/>
              </a:lnSpc>
              <a:spcAft>
                <a:spcPts val="1200"/>
              </a:spcAft>
              <a:buFont typeface="+mj-lt"/>
              <a:buAutoNum type="alphaLcParenR"/>
            </a:pPr>
            <a:r>
              <a:rPr lang="fr-FR" sz="2000" dirty="0">
                <a:latin typeface="+mj-lt"/>
              </a:rPr>
              <a:t>Aspects sociaux et économiques</a:t>
            </a:r>
          </a:p>
        </p:txBody>
      </p:sp>
    </p:spTree>
    <p:extLst>
      <p:ext uri="{BB962C8B-B14F-4D97-AF65-F5344CB8AC3E}">
        <p14:creationId xmlns:p14="http://schemas.microsoft.com/office/powerpoint/2010/main" val="29071719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Gerader Verbinder 51">
            <a:extLst>
              <a:ext uri="{FF2B5EF4-FFF2-40B4-BE49-F238E27FC236}">
                <a16:creationId xmlns:a16="http://schemas.microsoft.com/office/drawing/2014/main" id="{9F3B998C-AC3F-4794-880D-84880F07AE46}"/>
              </a:ext>
            </a:extLst>
          </p:cNvPr>
          <p:cNvCxnSpPr>
            <a:cxnSpLocks/>
            <a:endCxn id="44" idx="0"/>
          </p:cNvCxnSpPr>
          <p:nvPr/>
        </p:nvCxnSpPr>
        <p:spPr>
          <a:xfrm flipH="1">
            <a:off x="5069693" y="2244255"/>
            <a:ext cx="17126" cy="224992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F248277D-73A9-4F77-AD0F-F8FE8862319B}"/>
              </a:ext>
            </a:extLst>
          </p:cNvPr>
          <p:cNvCxnSpPr>
            <a:cxnSpLocks/>
          </p:cNvCxnSpPr>
          <p:nvPr/>
        </p:nvCxnSpPr>
        <p:spPr>
          <a:xfrm>
            <a:off x="7301700" y="2213040"/>
            <a:ext cx="0" cy="2656887"/>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67A23176-D976-477E-B418-F7EDCDFAE6DD}"/>
              </a:ext>
            </a:extLst>
          </p:cNvPr>
          <p:cNvCxnSpPr>
            <a:cxnSpLocks/>
            <a:endCxn id="35" idx="0"/>
          </p:cNvCxnSpPr>
          <p:nvPr/>
        </p:nvCxnSpPr>
        <p:spPr>
          <a:xfrm>
            <a:off x="10081726" y="2249635"/>
            <a:ext cx="10849" cy="2938503"/>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10B77064-9233-4E44-BC31-734ABC2624A7}"/>
              </a:ext>
            </a:extLst>
          </p:cNvPr>
          <p:cNvCxnSpPr>
            <a:cxnSpLocks/>
            <a:stCxn id="4" idx="2"/>
            <a:endCxn id="41" idx="0"/>
          </p:cNvCxnSpPr>
          <p:nvPr/>
        </p:nvCxnSpPr>
        <p:spPr>
          <a:xfrm>
            <a:off x="2278812" y="1757968"/>
            <a:ext cx="0" cy="3184025"/>
          </a:xfrm>
          <a:prstGeom prst="line">
            <a:avLst/>
          </a:prstGeom>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4D82307E-9F42-4EE4-B180-087417AADD82}"/>
              </a:ext>
            </a:extLst>
          </p:cNvPr>
          <p:cNvSpPr>
            <a:spLocks noGrp="1"/>
          </p:cNvSpPr>
          <p:nvPr>
            <p:ph type="title"/>
          </p:nvPr>
        </p:nvSpPr>
        <p:spPr/>
        <p:txBody>
          <a:bodyPr/>
          <a:lstStyle/>
          <a:p>
            <a:r>
              <a:rPr lang="fr-FR" dirty="0"/>
              <a:t>5. a) Gains et bénéfices en un coup d’œil</a:t>
            </a:r>
          </a:p>
        </p:txBody>
      </p:sp>
      <p:sp>
        <p:nvSpPr>
          <p:cNvPr id="4" name="Textplatzhalter 3">
            <a:extLst>
              <a:ext uri="{FF2B5EF4-FFF2-40B4-BE49-F238E27FC236}">
                <a16:creationId xmlns:a16="http://schemas.microsoft.com/office/drawing/2014/main" id="{F0ADEF79-00EC-4906-91D3-89B4A8CF0001}"/>
              </a:ext>
            </a:extLst>
          </p:cNvPr>
          <p:cNvSpPr>
            <a:spLocks noGrp="1"/>
          </p:cNvSpPr>
          <p:nvPr>
            <p:ph type="body" idx="1"/>
          </p:nvPr>
        </p:nvSpPr>
        <p:spPr>
          <a:xfrm>
            <a:off x="658812" y="1397118"/>
            <a:ext cx="3240000" cy="360850"/>
          </a:xfrm>
          <a:solidFill>
            <a:srgbClr val="EAC28D"/>
          </a:solidFill>
        </p:spPr>
        <p:txBody>
          <a:bodyPr wrap="square" lIns="36000" tIns="72000" rIns="36000" bIns="72000">
            <a:spAutoFit/>
          </a:bodyPr>
          <a:lstStyle/>
          <a:p>
            <a:pPr algn="ctr">
              <a:lnSpc>
                <a:spcPct val="100000"/>
              </a:lnSpc>
              <a:spcBef>
                <a:spcPts val="600"/>
              </a:spcBef>
            </a:pPr>
            <a:r>
              <a:rPr lang="fr-FR" sz="1400" dirty="0"/>
              <a:t>Pendant la formation (gains immédiats)</a:t>
            </a:r>
          </a:p>
        </p:txBody>
      </p:sp>
      <p:sp>
        <p:nvSpPr>
          <p:cNvPr id="11" name="Textplatzhalter 3">
            <a:extLst>
              <a:ext uri="{FF2B5EF4-FFF2-40B4-BE49-F238E27FC236}">
                <a16:creationId xmlns:a16="http://schemas.microsoft.com/office/drawing/2014/main" id="{F2D45D2A-CE04-42D0-9076-1FC4CFAA23EC}"/>
              </a:ext>
            </a:extLst>
          </p:cNvPr>
          <p:cNvSpPr txBox="1">
            <a:spLocks/>
          </p:cNvSpPr>
          <p:nvPr/>
        </p:nvSpPr>
        <p:spPr>
          <a:xfrm>
            <a:off x="4025693" y="828041"/>
            <a:ext cx="4233210" cy="432000"/>
          </a:xfrm>
          <a:prstGeom prst="rect">
            <a:avLst/>
          </a:prstGeom>
          <a:solidFill>
            <a:srgbClr val="D6851B"/>
          </a:solidFill>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fr-FR" sz="1800" b="1" dirty="0"/>
              <a:t>Gains et bénéfices</a:t>
            </a:r>
          </a:p>
        </p:txBody>
      </p:sp>
      <p:sp>
        <p:nvSpPr>
          <p:cNvPr id="12" name="Textfeld 11">
            <a:extLst>
              <a:ext uri="{FF2B5EF4-FFF2-40B4-BE49-F238E27FC236}">
                <a16:creationId xmlns:a16="http://schemas.microsoft.com/office/drawing/2014/main" id="{3B13838D-A3A5-42AA-895A-AA0A579D710B}"/>
              </a:ext>
            </a:extLst>
          </p:cNvPr>
          <p:cNvSpPr txBox="1"/>
          <p:nvPr/>
        </p:nvSpPr>
        <p:spPr>
          <a:xfrm>
            <a:off x="571130" y="5737934"/>
            <a:ext cx="7303174" cy="261610"/>
          </a:xfrm>
          <a:prstGeom prst="rect">
            <a:avLst/>
          </a:prstGeom>
          <a:noFill/>
        </p:spPr>
        <p:txBody>
          <a:bodyPr wrap="square" rtlCol="0">
            <a:spAutoFit/>
          </a:bodyPr>
          <a:lstStyle/>
          <a:p>
            <a:r>
              <a:rPr lang="fr-FR" sz="1100" dirty="0">
                <a:solidFill>
                  <a:schemeClr val="tx1">
                    <a:lumMod val="50000"/>
                    <a:lumOff val="50000"/>
                  </a:schemeClr>
                </a:solidFill>
                <a:latin typeface="+mj-lt"/>
              </a:rPr>
              <a:t> * Fonds social européen, Bundesagentur für Arbeit [Agence fédérale pour l’emploi]</a:t>
            </a:r>
          </a:p>
        </p:txBody>
      </p:sp>
      <p:sp>
        <p:nvSpPr>
          <p:cNvPr id="20" name="Textplatzhalter 3">
            <a:extLst>
              <a:ext uri="{FF2B5EF4-FFF2-40B4-BE49-F238E27FC236}">
                <a16:creationId xmlns:a16="http://schemas.microsoft.com/office/drawing/2014/main" id="{6ED48A4A-3AF6-43DF-A4F5-9702626E922F}"/>
              </a:ext>
            </a:extLst>
          </p:cNvPr>
          <p:cNvSpPr txBox="1">
            <a:spLocks/>
          </p:cNvSpPr>
          <p:nvPr/>
        </p:nvSpPr>
        <p:spPr>
          <a:xfrm>
            <a:off x="658812" y="2613545"/>
            <a:ext cx="3240000" cy="72248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schemeClr val="tx1"/>
                </a:solidFill>
              </a:rPr>
              <a:t>48 % de tâches simples </a:t>
            </a:r>
          </a:p>
          <a:p>
            <a:pPr marL="285750" indent="-285750" algn="ctr" defTabSz="914400">
              <a:lnSpc>
                <a:spcPts val="1500"/>
              </a:lnSpc>
              <a:spcBef>
                <a:spcPts val="0"/>
              </a:spcBef>
              <a:buClr>
                <a:srgbClr val="D6851B"/>
              </a:buClr>
              <a:buSzPct val="65000"/>
              <a:buFont typeface="Wingdings 3" panose="05040102010807070707" pitchFamily="18" charset="2"/>
              <a:buChar char=""/>
            </a:pPr>
            <a:r>
              <a:rPr lang="fr-FR" sz="1400" dirty="0">
                <a:solidFill>
                  <a:schemeClr val="tx1"/>
                </a:solidFill>
              </a:rPr>
              <a:t>Économies des coûts de personnel non formé</a:t>
            </a:r>
          </a:p>
        </p:txBody>
      </p:sp>
      <p:sp>
        <p:nvSpPr>
          <p:cNvPr id="21" name="Textplatzhalter 3">
            <a:extLst>
              <a:ext uri="{FF2B5EF4-FFF2-40B4-BE49-F238E27FC236}">
                <a16:creationId xmlns:a16="http://schemas.microsoft.com/office/drawing/2014/main" id="{4E43C32F-8D40-455E-9B41-CFD7208112A4}"/>
              </a:ext>
            </a:extLst>
          </p:cNvPr>
          <p:cNvSpPr txBox="1">
            <a:spLocks/>
          </p:cNvSpPr>
          <p:nvPr/>
        </p:nvSpPr>
        <p:spPr>
          <a:xfrm>
            <a:off x="658812" y="3446213"/>
            <a:ext cx="3240000" cy="720000"/>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schemeClr val="tx1"/>
                </a:solidFill>
              </a:rPr>
              <a:t>50 % de tâches spécialisées </a:t>
            </a:r>
          </a:p>
          <a:p>
            <a:pPr marL="285750" indent="-285750" algn="ctr" defTabSz="914400">
              <a:lnSpc>
                <a:spcPts val="1500"/>
              </a:lnSpc>
              <a:spcBef>
                <a:spcPts val="0"/>
              </a:spcBef>
              <a:buClr>
                <a:srgbClr val="D6851B"/>
              </a:buClr>
              <a:buSzPct val="65000"/>
              <a:buFont typeface="Wingdings 3" panose="05040102010807070707" pitchFamily="18" charset="2"/>
              <a:buChar char=""/>
            </a:pPr>
            <a:r>
              <a:rPr lang="fr-FR" sz="1400" dirty="0">
                <a:solidFill>
                  <a:schemeClr val="tx1"/>
                </a:solidFill>
              </a:rPr>
              <a:t>Économies des coûts de personnel qualifié</a:t>
            </a:r>
          </a:p>
        </p:txBody>
      </p:sp>
      <p:sp>
        <p:nvSpPr>
          <p:cNvPr id="22" name="Textplatzhalter 3">
            <a:extLst>
              <a:ext uri="{FF2B5EF4-FFF2-40B4-BE49-F238E27FC236}">
                <a16:creationId xmlns:a16="http://schemas.microsoft.com/office/drawing/2014/main" id="{9B145DD1-78BC-405C-B4CD-444AB798401E}"/>
              </a:ext>
            </a:extLst>
          </p:cNvPr>
          <p:cNvSpPr txBox="1">
            <a:spLocks/>
          </p:cNvSpPr>
          <p:nvPr/>
        </p:nvSpPr>
        <p:spPr>
          <a:xfrm>
            <a:off x="4025693" y="1393562"/>
            <a:ext cx="7686882" cy="360850"/>
          </a:xfrm>
          <a:prstGeom prst="rect">
            <a:avLst/>
          </a:prstGeom>
          <a:solidFill>
            <a:srgbClr val="EAC28D"/>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400" dirty="0"/>
              <a:t>Après et pendant la formation (à long terme)</a:t>
            </a:r>
          </a:p>
        </p:txBody>
      </p:sp>
      <p:sp>
        <p:nvSpPr>
          <p:cNvPr id="23" name="Textplatzhalter 3">
            <a:extLst>
              <a:ext uri="{FF2B5EF4-FFF2-40B4-BE49-F238E27FC236}">
                <a16:creationId xmlns:a16="http://schemas.microsoft.com/office/drawing/2014/main" id="{2D371EC3-A387-461F-AA58-FE1A8E4228EF}"/>
              </a:ext>
            </a:extLst>
          </p:cNvPr>
          <p:cNvSpPr txBox="1">
            <a:spLocks/>
          </p:cNvSpPr>
          <p:nvPr/>
        </p:nvSpPr>
        <p:spPr>
          <a:xfrm>
            <a:off x="4025693" y="2396402"/>
            <a:ext cx="2088000" cy="576293"/>
          </a:xfrm>
          <a:prstGeom prst="rect">
            <a:avLst/>
          </a:prstGeom>
          <a:solidFill>
            <a:srgbClr val="EAC28D"/>
          </a:solidFill>
          <a:ln>
            <a:noFill/>
          </a:ln>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400" dirty="0">
                <a:solidFill>
                  <a:schemeClr val="tx1"/>
                </a:solidFill>
              </a:rPr>
              <a:t>Coûts de recrutement</a:t>
            </a:r>
          </a:p>
        </p:txBody>
      </p:sp>
      <p:sp>
        <p:nvSpPr>
          <p:cNvPr id="24" name="Textplatzhalter 3">
            <a:extLst>
              <a:ext uri="{FF2B5EF4-FFF2-40B4-BE49-F238E27FC236}">
                <a16:creationId xmlns:a16="http://schemas.microsoft.com/office/drawing/2014/main" id="{299AEAD2-18DA-4C4B-A71D-FEAA181974A4}"/>
              </a:ext>
            </a:extLst>
          </p:cNvPr>
          <p:cNvSpPr txBox="1">
            <a:spLocks/>
          </p:cNvSpPr>
          <p:nvPr/>
        </p:nvSpPr>
        <p:spPr>
          <a:xfrm>
            <a:off x="4025693" y="3099742"/>
            <a:ext cx="2088000" cy="33776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schemeClr val="tx1"/>
                </a:solidFill>
              </a:rPr>
              <a:t>Frais d’annonce</a:t>
            </a:r>
          </a:p>
        </p:txBody>
      </p:sp>
      <p:sp>
        <p:nvSpPr>
          <p:cNvPr id="25" name="Textplatzhalter 3">
            <a:extLst>
              <a:ext uri="{FF2B5EF4-FFF2-40B4-BE49-F238E27FC236}">
                <a16:creationId xmlns:a16="http://schemas.microsoft.com/office/drawing/2014/main" id="{8DA752B4-A0BB-416B-ADE7-2C88C776DBBD}"/>
              </a:ext>
            </a:extLst>
          </p:cNvPr>
          <p:cNvSpPr txBox="1">
            <a:spLocks/>
          </p:cNvSpPr>
          <p:nvPr/>
        </p:nvSpPr>
        <p:spPr>
          <a:xfrm>
            <a:off x="4025693" y="3564556"/>
            <a:ext cx="2088000" cy="33776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schemeClr val="tx1"/>
                </a:solidFill>
              </a:rPr>
              <a:t>Présélection</a:t>
            </a:r>
          </a:p>
        </p:txBody>
      </p:sp>
      <p:sp>
        <p:nvSpPr>
          <p:cNvPr id="27" name="Textplatzhalter 3">
            <a:extLst>
              <a:ext uri="{FF2B5EF4-FFF2-40B4-BE49-F238E27FC236}">
                <a16:creationId xmlns:a16="http://schemas.microsoft.com/office/drawing/2014/main" id="{858BAEB2-2157-42EF-BBA0-3B0D94422291}"/>
              </a:ext>
            </a:extLst>
          </p:cNvPr>
          <p:cNvSpPr txBox="1">
            <a:spLocks/>
          </p:cNvSpPr>
          <p:nvPr/>
        </p:nvSpPr>
        <p:spPr>
          <a:xfrm>
            <a:off x="6257700" y="2395920"/>
            <a:ext cx="2088000" cy="576293"/>
          </a:xfrm>
          <a:prstGeom prst="rect">
            <a:avLst/>
          </a:prstGeom>
          <a:solidFill>
            <a:srgbClr val="EAC28D"/>
          </a:solidFill>
          <a:ln>
            <a:noFill/>
          </a:ln>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400" dirty="0">
                <a:solidFill>
                  <a:schemeClr val="tx1"/>
                </a:solidFill>
              </a:rPr>
              <a:t>Coûts d’introduction</a:t>
            </a:r>
            <a:br>
              <a:rPr lang="fr-FR" sz="1400" dirty="0">
                <a:solidFill>
                  <a:schemeClr val="tx1"/>
                </a:solidFill>
              </a:rPr>
            </a:br>
            <a:r>
              <a:rPr lang="fr-FR" sz="1400" dirty="0">
                <a:solidFill>
                  <a:schemeClr val="tx1"/>
                </a:solidFill>
              </a:rPr>
              <a:t>au travail</a:t>
            </a:r>
          </a:p>
        </p:txBody>
      </p:sp>
      <p:sp>
        <p:nvSpPr>
          <p:cNvPr id="29" name="Textplatzhalter 3">
            <a:extLst>
              <a:ext uri="{FF2B5EF4-FFF2-40B4-BE49-F238E27FC236}">
                <a16:creationId xmlns:a16="http://schemas.microsoft.com/office/drawing/2014/main" id="{D9BD8C14-AC28-4C1F-9470-1BBC9113B764}"/>
              </a:ext>
            </a:extLst>
          </p:cNvPr>
          <p:cNvSpPr txBox="1">
            <a:spLocks/>
          </p:cNvSpPr>
          <p:nvPr/>
        </p:nvSpPr>
        <p:spPr>
          <a:xfrm>
            <a:off x="6257700" y="3578564"/>
            <a:ext cx="2088000" cy="33776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buClrTx/>
            </a:pPr>
            <a:r>
              <a:rPr lang="fr-FR" sz="1400" dirty="0">
                <a:solidFill>
                  <a:schemeClr val="tx1"/>
                </a:solidFill>
                <a:cs typeface="Arial" charset="0"/>
              </a:rPr>
              <a:t>Coûts de formation continue</a:t>
            </a:r>
          </a:p>
        </p:txBody>
      </p:sp>
      <p:sp>
        <p:nvSpPr>
          <p:cNvPr id="30" name="Textplatzhalter 3">
            <a:extLst>
              <a:ext uri="{FF2B5EF4-FFF2-40B4-BE49-F238E27FC236}">
                <a16:creationId xmlns:a16="http://schemas.microsoft.com/office/drawing/2014/main" id="{497BB729-88A3-41D5-9175-A11B91DC20CB}"/>
              </a:ext>
            </a:extLst>
          </p:cNvPr>
          <p:cNvSpPr txBox="1">
            <a:spLocks/>
          </p:cNvSpPr>
          <p:nvPr/>
        </p:nvSpPr>
        <p:spPr>
          <a:xfrm>
            <a:off x="8472575" y="1894982"/>
            <a:ext cx="3240000" cy="360850"/>
          </a:xfrm>
          <a:prstGeom prst="rect">
            <a:avLst/>
          </a:prstGeom>
          <a:solidFill>
            <a:srgbClr val="D6851B"/>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400" b="1" dirty="0"/>
              <a:t>Bénéfices non mesurables</a:t>
            </a:r>
          </a:p>
        </p:txBody>
      </p:sp>
      <p:sp>
        <p:nvSpPr>
          <p:cNvPr id="31" name="Textplatzhalter 3">
            <a:extLst>
              <a:ext uri="{FF2B5EF4-FFF2-40B4-BE49-F238E27FC236}">
                <a16:creationId xmlns:a16="http://schemas.microsoft.com/office/drawing/2014/main" id="{F2A5860E-A85B-4A29-9C3F-14AB6B643320}"/>
              </a:ext>
            </a:extLst>
          </p:cNvPr>
          <p:cNvSpPr txBox="1">
            <a:spLocks/>
          </p:cNvSpPr>
          <p:nvPr/>
        </p:nvSpPr>
        <p:spPr>
          <a:xfrm>
            <a:off x="8472575" y="2395920"/>
            <a:ext cx="3240000" cy="72248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schemeClr val="tx1"/>
                </a:solidFill>
              </a:rPr>
              <a:t>Formation sur mesure</a:t>
            </a:r>
          </a:p>
          <a:p>
            <a:pPr marL="285750" indent="-285750" algn="ctr" defTabSz="914400">
              <a:lnSpc>
                <a:spcPts val="1500"/>
              </a:lnSpc>
              <a:spcBef>
                <a:spcPts val="0"/>
              </a:spcBef>
              <a:buClr>
                <a:srgbClr val="D6851B"/>
              </a:buClr>
              <a:buSzPct val="65000"/>
              <a:buFont typeface="Wingdings 3" panose="05040102010807070707" pitchFamily="18" charset="2"/>
              <a:buChar char=""/>
            </a:pPr>
            <a:r>
              <a:rPr lang="fr-FR" sz="1400" dirty="0">
                <a:solidFill>
                  <a:schemeClr val="tx1"/>
                </a:solidFill>
              </a:rPr>
              <a:t>Transmission d’aptitudes propres à l’entreprise </a:t>
            </a:r>
          </a:p>
        </p:txBody>
      </p:sp>
      <p:sp>
        <p:nvSpPr>
          <p:cNvPr id="32" name="Textplatzhalter 3">
            <a:extLst>
              <a:ext uri="{FF2B5EF4-FFF2-40B4-BE49-F238E27FC236}">
                <a16:creationId xmlns:a16="http://schemas.microsoft.com/office/drawing/2014/main" id="{4305A8B3-2531-41F2-A438-5F18E4036627}"/>
              </a:ext>
            </a:extLst>
          </p:cNvPr>
          <p:cNvSpPr txBox="1">
            <a:spLocks/>
          </p:cNvSpPr>
          <p:nvPr/>
        </p:nvSpPr>
        <p:spPr>
          <a:xfrm>
            <a:off x="8472575" y="3276242"/>
            <a:ext cx="3240000" cy="720000"/>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schemeClr val="tx1"/>
                </a:solidFill>
              </a:rPr>
              <a:t>Sélection </a:t>
            </a:r>
          </a:p>
          <a:p>
            <a:pPr marL="285750" indent="-285750" algn="ctr" defTabSz="914400">
              <a:lnSpc>
                <a:spcPts val="1500"/>
              </a:lnSpc>
              <a:spcBef>
                <a:spcPts val="0"/>
              </a:spcBef>
              <a:buClr>
                <a:srgbClr val="D6851B"/>
              </a:buClr>
              <a:buSzPct val="65000"/>
              <a:buFont typeface="Wingdings 3" panose="05040102010807070707" pitchFamily="18" charset="2"/>
              <a:buChar char=""/>
            </a:pPr>
            <a:r>
              <a:rPr lang="fr-FR" sz="1400" dirty="0">
                <a:solidFill>
                  <a:schemeClr val="tx1"/>
                </a:solidFill>
              </a:rPr>
              <a:t>Éviter les erreurs d’affectation de personnel</a:t>
            </a:r>
          </a:p>
        </p:txBody>
      </p:sp>
      <p:sp>
        <p:nvSpPr>
          <p:cNvPr id="33" name="Textplatzhalter 3">
            <a:extLst>
              <a:ext uri="{FF2B5EF4-FFF2-40B4-BE49-F238E27FC236}">
                <a16:creationId xmlns:a16="http://schemas.microsoft.com/office/drawing/2014/main" id="{CDF21ECD-BBB7-4A1D-808F-07DC10B198AC}"/>
              </a:ext>
            </a:extLst>
          </p:cNvPr>
          <p:cNvSpPr txBox="1">
            <a:spLocks/>
          </p:cNvSpPr>
          <p:nvPr/>
        </p:nvSpPr>
        <p:spPr>
          <a:xfrm>
            <a:off x="8472575" y="4163582"/>
            <a:ext cx="3240000" cy="33776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schemeClr val="tx1"/>
                </a:solidFill>
              </a:rPr>
              <a:t>Éviter le manque de personnel	</a:t>
            </a:r>
          </a:p>
        </p:txBody>
      </p:sp>
      <p:sp>
        <p:nvSpPr>
          <p:cNvPr id="34" name="Textplatzhalter 3">
            <a:extLst>
              <a:ext uri="{FF2B5EF4-FFF2-40B4-BE49-F238E27FC236}">
                <a16:creationId xmlns:a16="http://schemas.microsoft.com/office/drawing/2014/main" id="{CC10857E-6071-43E2-BA07-72CCE78090B8}"/>
              </a:ext>
            </a:extLst>
          </p:cNvPr>
          <p:cNvSpPr txBox="1">
            <a:spLocks/>
          </p:cNvSpPr>
          <p:nvPr/>
        </p:nvSpPr>
        <p:spPr>
          <a:xfrm>
            <a:off x="8472575" y="4681418"/>
            <a:ext cx="3240000" cy="33776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schemeClr val="tx1"/>
                </a:solidFill>
              </a:rPr>
              <a:t>Meilleure rétention des employé·e·s</a:t>
            </a:r>
          </a:p>
        </p:txBody>
      </p:sp>
      <p:sp>
        <p:nvSpPr>
          <p:cNvPr id="35" name="Textplatzhalter 3">
            <a:extLst>
              <a:ext uri="{FF2B5EF4-FFF2-40B4-BE49-F238E27FC236}">
                <a16:creationId xmlns:a16="http://schemas.microsoft.com/office/drawing/2014/main" id="{E03A5399-92B1-4A80-A545-81FB786B3EAE}"/>
              </a:ext>
            </a:extLst>
          </p:cNvPr>
          <p:cNvSpPr txBox="1">
            <a:spLocks/>
          </p:cNvSpPr>
          <p:nvPr/>
        </p:nvSpPr>
        <p:spPr>
          <a:xfrm>
            <a:off x="8472575" y="5188138"/>
            <a:ext cx="3240000" cy="33776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schemeClr val="tx1"/>
                </a:solidFill>
              </a:rPr>
              <a:t>Entretenir l’image de l’entreprise (RSE)</a:t>
            </a:r>
          </a:p>
        </p:txBody>
      </p:sp>
      <p:sp>
        <p:nvSpPr>
          <p:cNvPr id="36" name="Textplatzhalter 3">
            <a:extLst>
              <a:ext uri="{FF2B5EF4-FFF2-40B4-BE49-F238E27FC236}">
                <a16:creationId xmlns:a16="http://schemas.microsoft.com/office/drawing/2014/main" id="{9BE71021-41F8-4451-A0C8-814C5C48DCF9}"/>
              </a:ext>
            </a:extLst>
          </p:cNvPr>
          <p:cNvSpPr txBox="1">
            <a:spLocks/>
          </p:cNvSpPr>
          <p:nvPr/>
        </p:nvSpPr>
        <p:spPr>
          <a:xfrm>
            <a:off x="658812" y="1895045"/>
            <a:ext cx="3240000" cy="581423"/>
          </a:xfrm>
          <a:prstGeom prst="rect">
            <a:avLst/>
          </a:prstGeom>
          <a:solidFill>
            <a:srgbClr val="D6851B"/>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fr-FR" sz="1400" b="1" dirty="0"/>
              <a:t>Prestations de production pendant la durée de formation</a:t>
            </a:r>
          </a:p>
        </p:txBody>
      </p:sp>
      <p:sp>
        <p:nvSpPr>
          <p:cNvPr id="37" name="Textplatzhalter 3">
            <a:extLst>
              <a:ext uri="{FF2B5EF4-FFF2-40B4-BE49-F238E27FC236}">
                <a16:creationId xmlns:a16="http://schemas.microsoft.com/office/drawing/2014/main" id="{1E469209-DDE8-4CEF-A4BF-6A2C7418F3BB}"/>
              </a:ext>
            </a:extLst>
          </p:cNvPr>
          <p:cNvSpPr txBox="1">
            <a:spLocks/>
          </p:cNvSpPr>
          <p:nvPr/>
        </p:nvSpPr>
        <p:spPr>
          <a:xfrm>
            <a:off x="658812" y="4274788"/>
            <a:ext cx="3240000" cy="53012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2200" baseline="-14000" dirty="0">
                <a:solidFill>
                  <a:prstClr val="black"/>
                </a:solidFill>
              </a:rPr>
              <a:t>~</a:t>
            </a:r>
            <a:r>
              <a:rPr lang="fr-FR" sz="1400" dirty="0">
                <a:solidFill>
                  <a:schemeClr val="tx1"/>
                </a:solidFill>
              </a:rPr>
              <a:t>1 % de contributions à la production</a:t>
            </a:r>
            <a:br>
              <a:rPr lang="fr-FR" sz="1400" dirty="0">
                <a:solidFill>
                  <a:schemeClr val="tx1"/>
                </a:solidFill>
              </a:rPr>
            </a:br>
            <a:r>
              <a:rPr lang="fr-FR" sz="1400" dirty="0">
                <a:solidFill>
                  <a:schemeClr val="tx1"/>
                </a:solidFill>
              </a:rPr>
              <a:t>dans l’atelier d’apprentissage</a:t>
            </a:r>
          </a:p>
        </p:txBody>
      </p:sp>
      <p:sp>
        <p:nvSpPr>
          <p:cNvPr id="41" name="Textplatzhalter 3">
            <a:extLst>
              <a:ext uri="{FF2B5EF4-FFF2-40B4-BE49-F238E27FC236}">
                <a16:creationId xmlns:a16="http://schemas.microsoft.com/office/drawing/2014/main" id="{3626285C-C54A-46DD-B966-7B91CBF910CB}"/>
              </a:ext>
            </a:extLst>
          </p:cNvPr>
          <p:cNvSpPr txBox="1">
            <a:spLocks/>
          </p:cNvSpPr>
          <p:nvPr/>
        </p:nvSpPr>
        <p:spPr>
          <a:xfrm>
            <a:off x="658812" y="4941993"/>
            <a:ext cx="3240000" cy="53012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schemeClr val="tx1"/>
                </a:solidFill>
              </a:rPr>
              <a:t> </a:t>
            </a:r>
            <a:r>
              <a:rPr lang="fr-FR" sz="2200" baseline="-14000" dirty="0">
                <a:solidFill>
                  <a:schemeClr val="tx1"/>
                </a:solidFill>
              </a:rPr>
              <a:t>~ </a:t>
            </a:r>
            <a:r>
              <a:rPr lang="fr-FR" sz="1400" dirty="0">
                <a:solidFill>
                  <a:schemeClr val="tx1"/>
                </a:solidFill>
              </a:rPr>
              <a:t>1 % subventions</a:t>
            </a:r>
            <a:br>
              <a:rPr lang="fr-FR" sz="1400" dirty="0">
                <a:solidFill>
                  <a:schemeClr val="tx1"/>
                </a:solidFill>
              </a:rPr>
            </a:br>
            <a:r>
              <a:rPr lang="fr-FR" sz="1400" dirty="0">
                <a:solidFill>
                  <a:schemeClr val="tx1"/>
                </a:solidFill>
              </a:rPr>
              <a:t>(État, FSE/BA* ou autre)</a:t>
            </a:r>
          </a:p>
        </p:txBody>
      </p:sp>
      <p:sp>
        <p:nvSpPr>
          <p:cNvPr id="42" name="Textplatzhalter 3">
            <a:extLst>
              <a:ext uri="{FF2B5EF4-FFF2-40B4-BE49-F238E27FC236}">
                <a16:creationId xmlns:a16="http://schemas.microsoft.com/office/drawing/2014/main" id="{76168779-71F0-4157-82DF-0764F6270688}"/>
              </a:ext>
            </a:extLst>
          </p:cNvPr>
          <p:cNvSpPr txBox="1">
            <a:spLocks/>
          </p:cNvSpPr>
          <p:nvPr/>
        </p:nvSpPr>
        <p:spPr>
          <a:xfrm>
            <a:off x="4025700" y="1894982"/>
            <a:ext cx="4320000" cy="360850"/>
          </a:xfrm>
          <a:prstGeom prst="rect">
            <a:avLst/>
          </a:prstGeom>
          <a:solidFill>
            <a:srgbClr val="D6851B"/>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400" b="1" dirty="0"/>
              <a:t>Économies</a:t>
            </a:r>
          </a:p>
        </p:txBody>
      </p:sp>
      <p:sp>
        <p:nvSpPr>
          <p:cNvPr id="43" name="Textplatzhalter 3">
            <a:extLst>
              <a:ext uri="{FF2B5EF4-FFF2-40B4-BE49-F238E27FC236}">
                <a16:creationId xmlns:a16="http://schemas.microsoft.com/office/drawing/2014/main" id="{6FBBAC23-8C13-4517-A731-9F4F86D74BA2}"/>
              </a:ext>
            </a:extLst>
          </p:cNvPr>
          <p:cNvSpPr txBox="1">
            <a:spLocks/>
          </p:cNvSpPr>
          <p:nvPr/>
        </p:nvSpPr>
        <p:spPr>
          <a:xfrm>
            <a:off x="4025693" y="4029370"/>
            <a:ext cx="2088000" cy="33776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schemeClr val="tx1"/>
                </a:solidFill>
              </a:rPr>
              <a:t>Entretiens d’embauche</a:t>
            </a:r>
          </a:p>
        </p:txBody>
      </p:sp>
      <p:sp>
        <p:nvSpPr>
          <p:cNvPr id="44" name="Textplatzhalter 3">
            <a:extLst>
              <a:ext uri="{FF2B5EF4-FFF2-40B4-BE49-F238E27FC236}">
                <a16:creationId xmlns:a16="http://schemas.microsoft.com/office/drawing/2014/main" id="{77261BC0-E45A-4F0A-88B5-0C3331D18FF5}"/>
              </a:ext>
            </a:extLst>
          </p:cNvPr>
          <p:cNvSpPr txBox="1">
            <a:spLocks/>
          </p:cNvSpPr>
          <p:nvPr/>
        </p:nvSpPr>
        <p:spPr>
          <a:xfrm>
            <a:off x="4025693" y="4494182"/>
            <a:ext cx="2088000" cy="33776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schemeClr val="tx1"/>
                </a:solidFill>
              </a:rPr>
              <a:t>Sélection finale</a:t>
            </a:r>
          </a:p>
        </p:txBody>
      </p:sp>
      <p:sp>
        <p:nvSpPr>
          <p:cNvPr id="45" name="Textplatzhalter 3">
            <a:extLst>
              <a:ext uri="{FF2B5EF4-FFF2-40B4-BE49-F238E27FC236}">
                <a16:creationId xmlns:a16="http://schemas.microsoft.com/office/drawing/2014/main" id="{0AC2563B-08A1-4C33-AE9C-DA69D7F78E38}"/>
              </a:ext>
            </a:extLst>
          </p:cNvPr>
          <p:cNvSpPr txBox="1">
            <a:spLocks/>
          </p:cNvSpPr>
          <p:nvPr/>
        </p:nvSpPr>
        <p:spPr>
          <a:xfrm>
            <a:off x="6257700" y="4050622"/>
            <a:ext cx="2088000" cy="720000"/>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buClrTx/>
            </a:pPr>
            <a:r>
              <a:rPr lang="fr-FR" sz="1400" dirty="0">
                <a:solidFill>
                  <a:schemeClr val="tx1"/>
                </a:solidFill>
                <a:cs typeface="Arial" charset="0"/>
              </a:rPr>
              <a:t>Perte de travail par l’engagement de personnels expérimentés</a:t>
            </a:r>
          </a:p>
        </p:txBody>
      </p:sp>
      <p:sp>
        <p:nvSpPr>
          <p:cNvPr id="46" name="Textplatzhalter 3">
            <a:extLst>
              <a:ext uri="{FF2B5EF4-FFF2-40B4-BE49-F238E27FC236}">
                <a16:creationId xmlns:a16="http://schemas.microsoft.com/office/drawing/2014/main" id="{5E2D229B-0AB3-49B2-BF94-31F898337148}"/>
              </a:ext>
            </a:extLst>
          </p:cNvPr>
          <p:cNvSpPr txBox="1">
            <a:spLocks/>
          </p:cNvSpPr>
          <p:nvPr/>
        </p:nvSpPr>
        <p:spPr>
          <a:xfrm>
            <a:off x="6257700" y="4867445"/>
            <a:ext cx="2088000" cy="33776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buClrTx/>
            </a:pPr>
            <a:r>
              <a:rPr lang="fr-FR" sz="1400" dirty="0">
                <a:solidFill>
                  <a:schemeClr val="tx1"/>
                </a:solidFill>
                <a:cs typeface="Arial" charset="0"/>
              </a:rPr>
              <a:t>Coûts publicitaires</a:t>
            </a:r>
          </a:p>
        </p:txBody>
      </p:sp>
      <p:sp>
        <p:nvSpPr>
          <p:cNvPr id="51" name="Textplatzhalter 3">
            <a:extLst>
              <a:ext uri="{FF2B5EF4-FFF2-40B4-BE49-F238E27FC236}">
                <a16:creationId xmlns:a16="http://schemas.microsoft.com/office/drawing/2014/main" id="{DF185E9C-9B1D-4576-A9F5-E450FDE3C886}"/>
              </a:ext>
            </a:extLst>
          </p:cNvPr>
          <p:cNvSpPr txBox="1">
            <a:spLocks/>
          </p:cNvSpPr>
          <p:nvPr/>
        </p:nvSpPr>
        <p:spPr>
          <a:xfrm>
            <a:off x="6257700" y="3099742"/>
            <a:ext cx="2088000" cy="33776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schemeClr val="tx1"/>
                </a:solidFill>
                <a:cs typeface="Arial" charset="0"/>
              </a:rPr>
              <a:t>Différences de productivité</a:t>
            </a:r>
          </a:p>
        </p:txBody>
      </p:sp>
      <p:cxnSp>
        <p:nvCxnSpPr>
          <p:cNvPr id="61" name="Verbinder: gewinkelt 60">
            <a:extLst>
              <a:ext uri="{FF2B5EF4-FFF2-40B4-BE49-F238E27FC236}">
                <a16:creationId xmlns:a16="http://schemas.microsoft.com/office/drawing/2014/main" id="{A066DC58-1F4A-48D6-A1A7-4DC959FDFF42}"/>
              </a:ext>
            </a:extLst>
          </p:cNvPr>
          <p:cNvCxnSpPr>
            <a:stCxn id="11" idx="2"/>
            <a:endCxn id="4" idx="0"/>
          </p:cNvCxnSpPr>
          <p:nvPr/>
        </p:nvCxnSpPr>
        <p:spPr>
          <a:xfrm rot="5400000">
            <a:off x="4142017" y="-603164"/>
            <a:ext cx="137077" cy="386348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63" name="Verbinder: gewinkelt 62">
            <a:extLst>
              <a:ext uri="{FF2B5EF4-FFF2-40B4-BE49-F238E27FC236}">
                <a16:creationId xmlns:a16="http://schemas.microsoft.com/office/drawing/2014/main" id="{3C224D95-88C4-4DE4-B2AD-EC3BCEEBEF2E}"/>
              </a:ext>
            </a:extLst>
          </p:cNvPr>
          <p:cNvCxnSpPr>
            <a:stCxn id="11" idx="2"/>
            <a:endCxn id="22" idx="0"/>
          </p:cNvCxnSpPr>
          <p:nvPr/>
        </p:nvCxnSpPr>
        <p:spPr>
          <a:xfrm rot="16200000" flipH="1">
            <a:off x="6938956" y="463383"/>
            <a:ext cx="133521" cy="172683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65" name="Verbinder: gewinkelt 64">
            <a:extLst>
              <a:ext uri="{FF2B5EF4-FFF2-40B4-BE49-F238E27FC236}">
                <a16:creationId xmlns:a16="http://schemas.microsoft.com/office/drawing/2014/main" id="{66887D7E-B2CD-4094-AF42-87905297AD76}"/>
              </a:ext>
            </a:extLst>
          </p:cNvPr>
          <p:cNvCxnSpPr>
            <a:stCxn id="22" idx="2"/>
            <a:endCxn id="42" idx="0"/>
          </p:cNvCxnSpPr>
          <p:nvPr/>
        </p:nvCxnSpPr>
        <p:spPr>
          <a:xfrm rot="5400000">
            <a:off x="6957132" y="982980"/>
            <a:ext cx="140570" cy="168343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67" name="Verbinder: gewinkelt 66">
            <a:extLst>
              <a:ext uri="{FF2B5EF4-FFF2-40B4-BE49-F238E27FC236}">
                <a16:creationId xmlns:a16="http://schemas.microsoft.com/office/drawing/2014/main" id="{94F9487C-C6B4-4C5C-850A-363F765EEA3C}"/>
              </a:ext>
            </a:extLst>
          </p:cNvPr>
          <p:cNvCxnSpPr>
            <a:stCxn id="22" idx="2"/>
            <a:endCxn id="30" idx="0"/>
          </p:cNvCxnSpPr>
          <p:nvPr/>
        </p:nvCxnSpPr>
        <p:spPr>
          <a:xfrm rot="16200000" flipH="1">
            <a:off x="8910569" y="712976"/>
            <a:ext cx="140570" cy="2223441"/>
          </a:xfrm>
          <a:prstGeom prst="bent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3868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par>
                                <p:cTn id="14" presetID="10"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40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750"/>
                                        <p:tgtEl>
                                          <p:spTgt spid="55"/>
                                        </p:tgtEl>
                                      </p:cBhvr>
                                    </p:animEffect>
                                  </p:childTnLst>
                                </p:cTn>
                              </p:par>
                              <p:par>
                                <p:cTn id="28" presetID="10" presetClass="entr" presetSubtype="0" fill="hold" grpId="0" nodeType="withEffect">
                                  <p:stCondLst>
                                    <p:cond delay="80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110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grpId="0" nodeType="withEffect">
                                  <p:stCondLst>
                                    <p:cond delay="180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par>
                                <p:cTn id="45" presetID="10"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500"/>
                                        <p:tgtEl>
                                          <p:spTgt spid="65"/>
                                        </p:tgtEl>
                                      </p:cBhvr>
                                    </p:animEffect>
                                  </p:childTnLst>
                                </p:cTn>
                              </p:par>
                              <p:par>
                                <p:cTn id="48" presetID="10" presetClass="entr" presetSubtype="0" fill="hold"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2750"/>
                                        <p:tgtEl>
                                          <p:spTgt spid="52"/>
                                        </p:tgtEl>
                                      </p:cBhvr>
                                    </p:animEffect>
                                  </p:childTnLst>
                                </p:cTn>
                              </p:par>
                              <p:par>
                                <p:cTn id="51" presetID="10" presetClass="entr" presetSubtype="0" fill="hold" grpId="0" nodeType="withEffect">
                                  <p:stCondLst>
                                    <p:cond delay="60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par>
                                <p:cTn id="54" presetID="10" presetClass="entr" presetSubtype="0" fill="hold" grpId="0" nodeType="withEffect">
                                  <p:stCondLst>
                                    <p:cond delay="110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par>
                                <p:cTn id="57" presetID="10" presetClass="entr" presetSubtype="0" fill="hold" grpId="0" nodeType="withEffect">
                                  <p:stCondLst>
                                    <p:cond delay="160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par>
                                <p:cTn id="60" presetID="10" presetClass="entr" presetSubtype="0" fill="hold" grpId="0" nodeType="withEffect">
                                  <p:stCondLst>
                                    <p:cond delay="210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par>
                                <p:cTn id="63" presetID="10" presetClass="entr" presetSubtype="0" fill="hold" grpId="0" nodeType="withEffect">
                                  <p:stCondLst>
                                    <p:cond delay="260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500"/>
                                        <p:tgtEl>
                                          <p:spTgt spid="4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par>
                                <p:cTn id="71" presetID="10" presetClass="entr" presetSubtype="0" fill="hold" nodeType="with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fade">
                                      <p:cBhvr>
                                        <p:cTn id="73" dur="2750"/>
                                        <p:tgtEl>
                                          <p:spTgt spid="53"/>
                                        </p:tgtEl>
                                      </p:cBhvr>
                                    </p:animEffect>
                                  </p:childTnLst>
                                </p:cTn>
                              </p:par>
                              <p:par>
                                <p:cTn id="74" presetID="10" presetClass="entr" presetSubtype="0" fill="hold" grpId="0" nodeType="withEffect">
                                  <p:stCondLst>
                                    <p:cond delay="500"/>
                                  </p:stCondLst>
                                  <p:childTnLst>
                                    <p:set>
                                      <p:cBhvr>
                                        <p:cTn id="75" dur="1" fill="hold">
                                          <p:stCondLst>
                                            <p:cond delay="0"/>
                                          </p:stCondLst>
                                        </p:cTn>
                                        <p:tgtEl>
                                          <p:spTgt spid="51"/>
                                        </p:tgtEl>
                                        <p:attrNameLst>
                                          <p:attrName>style.visibility</p:attrName>
                                        </p:attrNameLst>
                                      </p:cBhvr>
                                      <p:to>
                                        <p:strVal val="visible"/>
                                      </p:to>
                                    </p:set>
                                    <p:animEffect transition="in" filter="fade">
                                      <p:cBhvr>
                                        <p:cTn id="76" dur="500"/>
                                        <p:tgtEl>
                                          <p:spTgt spid="51"/>
                                        </p:tgtEl>
                                      </p:cBhvr>
                                    </p:animEffect>
                                  </p:childTnLst>
                                </p:cTn>
                              </p:par>
                              <p:par>
                                <p:cTn id="77" presetID="10" presetClass="entr" presetSubtype="0" fill="hold" grpId="0" nodeType="withEffect">
                                  <p:stCondLst>
                                    <p:cond delay="100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500"/>
                                        <p:tgtEl>
                                          <p:spTgt spid="29"/>
                                        </p:tgtEl>
                                      </p:cBhvr>
                                    </p:animEffect>
                                  </p:childTnLst>
                                </p:cTn>
                              </p:par>
                              <p:par>
                                <p:cTn id="80" presetID="10" presetClass="entr" presetSubtype="0" fill="hold" grpId="0" nodeType="withEffect">
                                  <p:stCondLst>
                                    <p:cond delay="150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500"/>
                                        <p:tgtEl>
                                          <p:spTgt spid="45"/>
                                        </p:tgtEl>
                                      </p:cBhvr>
                                    </p:animEffect>
                                  </p:childTnLst>
                                </p:cTn>
                              </p:par>
                              <p:par>
                                <p:cTn id="83" presetID="10" presetClass="entr" presetSubtype="0" fill="hold" grpId="0" nodeType="withEffect">
                                  <p:stCondLst>
                                    <p:cond delay="2000"/>
                                  </p:stCondLst>
                                  <p:childTnLst>
                                    <p:set>
                                      <p:cBhvr>
                                        <p:cTn id="84" dur="1" fill="hold">
                                          <p:stCondLst>
                                            <p:cond delay="0"/>
                                          </p:stCondLst>
                                        </p:cTn>
                                        <p:tgtEl>
                                          <p:spTgt spid="46"/>
                                        </p:tgtEl>
                                        <p:attrNameLst>
                                          <p:attrName>style.visibility</p:attrName>
                                        </p:attrNameLst>
                                      </p:cBhvr>
                                      <p:to>
                                        <p:strVal val="visible"/>
                                      </p:to>
                                    </p:set>
                                    <p:animEffect transition="in" filter="fade">
                                      <p:cBhvr>
                                        <p:cTn id="85" dur="500"/>
                                        <p:tgtEl>
                                          <p:spTgt spid="4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par>
                                <p:cTn id="91" presetID="10" presetClass="entr" presetSubtype="0" fill="hold" nodeType="withEffect">
                                  <p:stCondLst>
                                    <p:cond delay="0"/>
                                  </p:stCondLst>
                                  <p:childTnLst>
                                    <p:set>
                                      <p:cBhvr>
                                        <p:cTn id="92" dur="1" fill="hold">
                                          <p:stCondLst>
                                            <p:cond delay="0"/>
                                          </p:stCondLst>
                                        </p:cTn>
                                        <p:tgtEl>
                                          <p:spTgt spid="67"/>
                                        </p:tgtEl>
                                        <p:attrNameLst>
                                          <p:attrName>style.visibility</p:attrName>
                                        </p:attrNameLst>
                                      </p:cBhvr>
                                      <p:to>
                                        <p:strVal val="visible"/>
                                      </p:to>
                                    </p:set>
                                    <p:animEffect transition="in" filter="fade">
                                      <p:cBhvr>
                                        <p:cTn id="93" dur="500"/>
                                        <p:tgtEl>
                                          <p:spTgt spid="67"/>
                                        </p:tgtEl>
                                      </p:cBhvr>
                                    </p:animEffect>
                                  </p:childTnLst>
                                </p:cTn>
                              </p:par>
                              <p:par>
                                <p:cTn id="94" presetID="10" presetClass="entr" presetSubtype="0" fill="hold" nodeType="withEffect">
                                  <p:stCondLst>
                                    <p:cond delay="0"/>
                                  </p:stCondLst>
                                  <p:childTnLst>
                                    <p:set>
                                      <p:cBhvr>
                                        <p:cTn id="95" dur="1" fill="hold">
                                          <p:stCondLst>
                                            <p:cond delay="0"/>
                                          </p:stCondLst>
                                        </p:cTn>
                                        <p:tgtEl>
                                          <p:spTgt spid="54"/>
                                        </p:tgtEl>
                                        <p:attrNameLst>
                                          <p:attrName>style.visibility</p:attrName>
                                        </p:attrNameLst>
                                      </p:cBhvr>
                                      <p:to>
                                        <p:strVal val="visible"/>
                                      </p:to>
                                    </p:set>
                                    <p:animEffect transition="in" filter="fade">
                                      <p:cBhvr>
                                        <p:cTn id="96" dur="2750"/>
                                        <p:tgtEl>
                                          <p:spTgt spid="54"/>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31"/>
                                        </p:tgtEl>
                                        <p:attrNameLst>
                                          <p:attrName>style.visibility</p:attrName>
                                        </p:attrNameLst>
                                      </p:cBhvr>
                                      <p:to>
                                        <p:strVal val="visible"/>
                                      </p:to>
                                    </p:set>
                                    <p:animEffect transition="in" filter="fade">
                                      <p:cBhvr>
                                        <p:cTn id="99" dur="500"/>
                                        <p:tgtEl>
                                          <p:spTgt spid="31"/>
                                        </p:tgtEl>
                                      </p:cBhvr>
                                    </p:animEffect>
                                  </p:childTnLst>
                                </p:cTn>
                              </p:par>
                              <p:par>
                                <p:cTn id="100" presetID="10" presetClass="entr" presetSubtype="0" fill="hold" grpId="0" nodeType="withEffect">
                                  <p:stCondLst>
                                    <p:cond delay="1000"/>
                                  </p:stCondLst>
                                  <p:childTnLst>
                                    <p:set>
                                      <p:cBhvr>
                                        <p:cTn id="101" dur="1" fill="hold">
                                          <p:stCondLst>
                                            <p:cond delay="0"/>
                                          </p:stCondLst>
                                        </p:cTn>
                                        <p:tgtEl>
                                          <p:spTgt spid="32"/>
                                        </p:tgtEl>
                                        <p:attrNameLst>
                                          <p:attrName>style.visibility</p:attrName>
                                        </p:attrNameLst>
                                      </p:cBhvr>
                                      <p:to>
                                        <p:strVal val="visible"/>
                                      </p:to>
                                    </p:set>
                                    <p:animEffect transition="in" filter="fade">
                                      <p:cBhvr>
                                        <p:cTn id="102" dur="500"/>
                                        <p:tgtEl>
                                          <p:spTgt spid="32"/>
                                        </p:tgtEl>
                                      </p:cBhvr>
                                    </p:animEffect>
                                  </p:childTnLst>
                                </p:cTn>
                              </p:par>
                              <p:par>
                                <p:cTn id="103" presetID="10" presetClass="entr" presetSubtype="0" fill="hold" grpId="0" nodeType="withEffect">
                                  <p:stCondLst>
                                    <p:cond delay="1500"/>
                                  </p:stCondLst>
                                  <p:childTnLst>
                                    <p:set>
                                      <p:cBhvr>
                                        <p:cTn id="104" dur="1" fill="hold">
                                          <p:stCondLst>
                                            <p:cond delay="0"/>
                                          </p:stCondLst>
                                        </p:cTn>
                                        <p:tgtEl>
                                          <p:spTgt spid="33"/>
                                        </p:tgtEl>
                                        <p:attrNameLst>
                                          <p:attrName>style.visibility</p:attrName>
                                        </p:attrNameLst>
                                      </p:cBhvr>
                                      <p:to>
                                        <p:strVal val="visible"/>
                                      </p:to>
                                    </p:set>
                                    <p:animEffect transition="in" filter="fade">
                                      <p:cBhvr>
                                        <p:cTn id="105" dur="500"/>
                                        <p:tgtEl>
                                          <p:spTgt spid="33"/>
                                        </p:tgtEl>
                                      </p:cBhvr>
                                    </p:animEffect>
                                  </p:childTnLst>
                                </p:cTn>
                              </p:par>
                              <p:par>
                                <p:cTn id="106" presetID="10" presetClass="entr" presetSubtype="0" fill="hold" grpId="0" nodeType="withEffect">
                                  <p:stCondLst>
                                    <p:cond delay="200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500"/>
                                        <p:tgtEl>
                                          <p:spTgt spid="34"/>
                                        </p:tgtEl>
                                      </p:cBhvr>
                                    </p:animEffect>
                                  </p:childTnLst>
                                </p:cTn>
                              </p:par>
                              <p:par>
                                <p:cTn id="109" presetID="10" presetClass="entr" presetSubtype="0" fill="hold" grpId="0" nodeType="withEffect">
                                  <p:stCondLst>
                                    <p:cond delay="2500"/>
                                  </p:stCondLst>
                                  <p:childTnLst>
                                    <p:set>
                                      <p:cBhvr>
                                        <p:cTn id="110" dur="1" fill="hold">
                                          <p:stCondLst>
                                            <p:cond delay="0"/>
                                          </p:stCondLst>
                                        </p:cTn>
                                        <p:tgtEl>
                                          <p:spTgt spid="35"/>
                                        </p:tgtEl>
                                        <p:attrNameLst>
                                          <p:attrName>style.visibility</p:attrName>
                                        </p:attrNameLst>
                                      </p:cBhvr>
                                      <p:to>
                                        <p:strVal val="visible"/>
                                      </p:to>
                                    </p:set>
                                    <p:animEffect transition="in" filter="fade">
                                      <p:cBhvr>
                                        <p:cTn id="11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0" grpId="0" animBg="1"/>
      <p:bldP spid="21" grpId="0" animBg="1"/>
      <p:bldP spid="22" grpId="0" animBg="1"/>
      <p:bldP spid="23" grpId="0" animBg="1"/>
      <p:bldP spid="24" grpId="0" animBg="1"/>
      <p:bldP spid="25" grpId="0" animBg="1"/>
      <p:bldP spid="27" grpId="0" animBg="1"/>
      <p:bldP spid="29" grpId="0" animBg="1"/>
      <p:bldP spid="30" grpId="0" animBg="1"/>
      <p:bldP spid="31" grpId="0" animBg="1"/>
      <p:bldP spid="32" grpId="0" animBg="1"/>
      <p:bldP spid="33" grpId="0" animBg="1"/>
      <p:bldP spid="34" grpId="0" animBg="1"/>
      <p:bldP spid="35" grpId="0" animBg="1"/>
      <p:bldP spid="36" grpId="0" animBg="1"/>
      <p:bldP spid="37" grpId="0" animBg="1"/>
      <p:bldP spid="41" grpId="0" animBg="1"/>
      <p:bldP spid="42" grpId="0" animBg="1"/>
      <p:bldP spid="43" grpId="0" animBg="1"/>
      <p:bldP spid="44" grpId="0" animBg="1"/>
      <p:bldP spid="45" grpId="0" animBg="1"/>
      <p:bldP spid="46" grpId="0" animBg="1"/>
      <p:bldP spid="5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173575"/>
            <a:ext cx="9000000" cy="446715"/>
          </a:xfrm>
        </p:spPr>
        <p:txBody>
          <a:bodyPr>
            <a:noAutofit/>
          </a:bodyPr>
          <a:lstStyle/>
          <a:p>
            <a:r>
              <a:rPr lang="fr-FR" sz="3600" noProof="0" dirty="0">
                <a:solidFill>
                  <a:srgbClr val="D6851B"/>
                </a:solidFill>
              </a:rPr>
              <a:t>Contenu</a:t>
            </a:r>
          </a:p>
        </p:txBody>
      </p:sp>
      <p:sp>
        <p:nvSpPr>
          <p:cNvPr id="12" name="Textfeld 11">
            <a:extLst>
              <a:ext uri="{FF2B5EF4-FFF2-40B4-BE49-F238E27FC236}">
                <a16:creationId xmlns:a16="http://schemas.microsoft.com/office/drawing/2014/main" id="{EF5F9F5E-ECA7-4F0F-8CB4-6E016A211F75}"/>
              </a:ext>
            </a:extLst>
          </p:cNvPr>
          <p:cNvSpPr txBox="1"/>
          <p:nvPr/>
        </p:nvSpPr>
        <p:spPr>
          <a:xfrm>
            <a:off x="658811" y="1573553"/>
            <a:ext cx="9438917" cy="3061736"/>
          </a:xfrm>
          <a:prstGeom prst="rect">
            <a:avLst/>
          </a:prstGeom>
          <a:noFill/>
        </p:spPr>
        <p:txBody>
          <a:bodyPr wrap="square" lIns="0" tIns="0" rIns="0" bIns="0" rtlCol="0">
            <a:spAutoFit/>
          </a:bodyPr>
          <a:lstStyle/>
          <a:p>
            <a:pPr indent="-360000">
              <a:lnSpc>
                <a:spcPts val="2400"/>
              </a:lnSpc>
              <a:spcAft>
                <a:spcPts val="1200"/>
              </a:spcAft>
              <a:buFont typeface="+mj-lt"/>
              <a:buAutoNum type="arabicPeriod"/>
            </a:pPr>
            <a:r>
              <a:rPr lang="fr-FR" sz="2000" dirty="0">
                <a:latin typeface="+mj-lt"/>
              </a:rPr>
              <a:t>Le financement du système en alternance allemand </a:t>
            </a:r>
          </a:p>
          <a:p>
            <a:pPr indent="-360000">
              <a:lnSpc>
                <a:spcPts val="2400"/>
              </a:lnSpc>
              <a:spcAft>
                <a:spcPts val="1200"/>
              </a:spcAft>
              <a:buFont typeface="+mj-lt"/>
              <a:buAutoNum type="arabicPeriod"/>
            </a:pPr>
            <a:r>
              <a:rPr lang="fr-FR" sz="2000" dirty="0">
                <a:latin typeface="+mj-lt"/>
              </a:rPr>
              <a:t>Aperçu des coûts et des gains</a:t>
            </a:r>
          </a:p>
          <a:p>
            <a:pPr indent="-360000">
              <a:lnSpc>
                <a:spcPts val="2400"/>
              </a:lnSpc>
              <a:spcAft>
                <a:spcPts val="1200"/>
              </a:spcAft>
              <a:buFont typeface="+mj-lt"/>
              <a:buAutoNum type="arabicPeriod"/>
            </a:pPr>
            <a:r>
              <a:rPr lang="fr-FR" sz="2000" dirty="0">
                <a:latin typeface="+mj-lt"/>
              </a:rPr>
              <a:t>Combien coûte la formation ?</a:t>
            </a:r>
            <a:br>
              <a:rPr lang="fr-FR" sz="2000" dirty="0">
                <a:latin typeface="+mj-lt"/>
              </a:rPr>
            </a:br>
            <a:r>
              <a:rPr lang="fr-FR" sz="2000" dirty="0">
                <a:latin typeface="+mj-lt"/>
              </a:rPr>
              <a:t>      Quels sont les bénéfices ?</a:t>
            </a:r>
          </a:p>
          <a:p>
            <a:pPr indent="-360000">
              <a:lnSpc>
                <a:spcPts val="2400"/>
              </a:lnSpc>
              <a:spcAft>
                <a:spcPts val="1200"/>
              </a:spcAft>
              <a:buFont typeface="+mj-lt"/>
              <a:buAutoNum type="arabicPeriod"/>
              <a:tabLst>
                <a:tab pos="354013" algn="l"/>
              </a:tabLst>
            </a:pPr>
            <a:r>
              <a:rPr lang="fr-FR" sz="2000" dirty="0">
                <a:latin typeface="+mj-lt"/>
              </a:rPr>
              <a:t>Est-ce qu’une nouvelle embauche est moins chère qu’une mesure de formation ?</a:t>
            </a:r>
          </a:p>
          <a:p>
            <a:pPr indent="-360000">
              <a:lnSpc>
                <a:spcPts val="2400"/>
              </a:lnSpc>
              <a:spcAft>
                <a:spcPts val="1200"/>
              </a:spcAft>
              <a:buFont typeface="+mj-lt"/>
              <a:buAutoNum type="arabicPeriod"/>
            </a:pPr>
            <a:r>
              <a:rPr lang="fr-FR" sz="2000" dirty="0">
                <a:latin typeface="+mj-lt"/>
              </a:rPr>
              <a:t>La formation en alternance – un modèle payant</a:t>
            </a:r>
            <a:br>
              <a:rPr lang="fr-FR" sz="2000" dirty="0">
                <a:latin typeface="+mj-lt"/>
              </a:rPr>
            </a:br>
            <a:br>
              <a:rPr lang="fr-FR" sz="2000" dirty="0">
                <a:latin typeface="+mj-lt"/>
              </a:rPr>
            </a:br>
            <a:r>
              <a:rPr lang="fr-FR" dirty="0">
                <a:latin typeface="+mj-lt"/>
              </a:rPr>
              <a:t>Annexe : Disposition spéciale dans le secteur du bâtiment</a:t>
            </a:r>
          </a:p>
        </p:txBody>
      </p:sp>
    </p:spTree>
    <p:extLst>
      <p:ext uri="{BB962C8B-B14F-4D97-AF65-F5344CB8AC3E}">
        <p14:creationId xmlns:p14="http://schemas.microsoft.com/office/powerpoint/2010/main" val="2818693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25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1000"/>
                                        <p:tgtEl>
                                          <p:spTgt spid="12">
                                            <p:txEl>
                                              <p:pRg st="1" end="1"/>
                                            </p:txEl>
                                          </p:spTgt>
                                        </p:tgtEl>
                                      </p:cBhvr>
                                    </p:animEffect>
                                  </p:childTnLst>
                                </p:cTn>
                              </p:par>
                            </p:childTnLst>
                          </p:cTn>
                        </p:par>
                        <p:par>
                          <p:cTn id="12" fill="hold">
                            <p:stCondLst>
                              <p:cond delay="2500"/>
                            </p:stCondLst>
                            <p:childTnLst>
                              <p:par>
                                <p:cTn id="13" presetID="10" presetClass="entr" presetSubtype="0" fill="hold" grpId="0" nodeType="afterEffect">
                                  <p:stCondLst>
                                    <p:cond delay="25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1000"/>
                                        <p:tgtEl>
                                          <p:spTgt spid="12">
                                            <p:txEl>
                                              <p:pRg st="2" end="2"/>
                                            </p:txEl>
                                          </p:spTgt>
                                        </p:tgtEl>
                                      </p:cBhvr>
                                    </p:animEffect>
                                  </p:childTnLst>
                                </p:cTn>
                              </p:par>
                            </p:childTnLst>
                          </p:cTn>
                        </p:par>
                        <p:par>
                          <p:cTn id="16" fill="hold">
                            <p:stCondLst>
                              <p:cond delay="3750"/>
                            </p:stCondLst>
                            <p:childTnLst>
                              <p:par>
                                <p:cTn id="17" presetID="10" presetClass="entr" presetSubtype="0" fill="hold" grpId="0" nodeType="afterEffect">
                                  <p:stCondLst>
                                    <p:cond delay="25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fade">
                                      <p:cBhvr>
                                        <p:cTn id="19" dur="1000"/>
                                        <p:tgtEl>
                                          <p:spTgt spid="12">
                                            <p:txEl>
                                              <p:pRg st="3" end="3"/>
                                            </p:txEl>
                                          </p:spTgt>
                                        </p:tgtEl>
                                      </p:cBhvr>
                                    </p:animEffect>
                                  </p:childTnLst>
                                </p:cTn>
                              </p:par>
                            </p:childTnLst>
                          </p:cTn>
                        </p:par>
                        <p:par>
                          <p:cTn id="20" fill="hold">
                            <p:stCondLst>
                              <p:cond delay="5000"/>
                            </p:stCondLst>
                            <p:childTnLst>
                              <p:par>
                                <p:cTn id="21" presetID="10" presetClass="entr" presetSubtype="0" fill="hold" grpId="0" nodeType="afterEffect">
                                  <p:stCondLst>
                                    <p:cond delay="25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fade">
                                      <p:cBhvr>
                                        <p:cTn id="23" dur="10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D82307E-9F42-4EE4-B180-087417AADD82}"/>
              </a:ext>
            </a:extLst>
          </p:cNvPr>
          <p:cNvSpPr>
            <a:spLocks noGrp="1"/>
          </p:cNvSpPr>
          <p:nvPr>
            <p:ph type="title"/>
          </p:nvPr>
        </p:nvSpPr>
        <p:spPr/>
        <p:txBody>
          <a:bodyPr/>
          <a:lstStyle/>
          <a:p>
            <a:r>
              <a:rPr lang="fr-FR" dirty="0"/>
              <a:t>5. b) Comparaison des coûts et des bénéfices</a:t>
            </a:r>
          </a:p>
        </p:txBody>
      </p:sp>
      <p:sp>
        <p:nvSpPr>
          <p:cNvPr id="4" name="Gleichschenkliges Dreieck 3">
            <a:extLst>
              <a:ext uri="{FF2B5EF4-FFF2-40B4-BE49-F238E27FC236}">
                <a16:creationId xmlns:a16="http://schemas.microsoft.com/office/drawing/2014/main" id="{A9A995B8-648E-4B7E-9ED8-A075BC62EC36}"/>
              </a:ext>
            </a:extLst>
          </p:cNvPr>
          <p:cNvSpPr/>
          <p:nvPr/>
        </p:nvSpPr>
        <p:spPr>
          <a:xfrm>
            <a:off x="5787616" y="4970609"/>
            <a:ext cx="738914" cy="487844"/>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Textplatzhalter 3">
            <a:extLst>
              <a:ext uri="{FF2B5EF4-FFF2-40B4-BE49-F238E27FC236}">
                <a16:creationId xmlns:a16="http://schemas.microsoft.com/office/drawing/2014/main" id="{62D9EBFA-8453-44AB-81E1-BE5E58C3BBCA}"/>
              </a:ext>
            </a:extLst>
          </p:cNvPr>
          <p:cNvSpPr txBox="1">
            <a:spLocks/>
          </p:cNvSpPr>
          <p:nvPr/>
        </p:nvSpPr>
        <p:spPr>
          <a:xfrm>
            <a:off x="6380954" y="2314933"/>
            <a:ext cx="2088000" cy="1084125"/>
          </a:xfrm>
          <a:prstGeom prst="rect">
            <a:avLst/>
          </a:prstGeom>
          <a:solidFill>
            <a:srgbClr val="EAC28D"/>
          </a:solidFill>
          <a:ln>
            <a:noFill/>
          </a:ln>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400" b="1" dirty="0">
                <a:solidFill>
                  <a:schemeClr val="tx1"/>
                </a:solidFill>
              </a:rPr>
              <a:t>Économies</a:t>
            </a:r>
          </a:p>
          <a:p>
            <a:pPr algn="ctr">
              <a:lnSpc>
                <a:spcPct val="100000"/>
              </a:lnSpc>
              <a:spcBef>
                <a:spcPts val="600"/>
              </a:spcBef>
            </a:pPr>
            <a:r>
              <a:rPr lang="fr-FR" sz="1400" dirty="0">
                <a:solidFill>
                  <a:schemeClr val="tx1"/>
                </a:solidFill>
              </a:rPr>
              <a:t>Coûts de recrutement</a:t>
            </a:r>
            <a:br>
              <a:rPr lang="fr-FR" sz="1400" dirty="0">
                <a:solidFill>
                  <a:schemeClr val="tx1"/>
                </a:solidFill>
              </a:rPr>
            </a:br>
            <a:r>
              <a:rPr lang="fr-FR" sz="1400" dirty="0">
                <a:solidFill>
                  <a:schemeClr val="tx1"/>
                </a:solidFill>
              </a:rPr>
              <a:t>et d’introduction</a:t>
            </a:r>
            <a:br>
              <a:rPr lang="fr-FR" sz="1400" dirty="0">
                <a:solidFill>
                  <a:schemeClr val="tx1"/>
                </a:solidFill>
              </a:rPr>
            </a:br>
            <a:r>
              <a:rPr lang="fr-FR" sz="1400" dirty="0">
                <a:solidFill>
                  <a:schemeClr val="tx1"/>
                </a:solidFill>
              </a:rPr>
              <a:t>au travail</a:t>
            </a:r>
          </a:p>
        </p:txBody>
      </p:sp>
      <p:sp>
        <p:nvSpPr>
          <p:cNvPr id="23" name="Textplatzhalter 3">
            <a:extLst>
              <a:ext uri="{FF2B5EF4-FFF2-40B4-BE49-F238E27FC236}">
                <a16:creationId xmlns:a16="http://schemas.microsoft.com/office/drawing/2014/main" id="{B9BB8479-85DB-4D74-8F8C-DBB41F0064F1}"/>
              </a:ext>
            </a:extLst>
          </p:cNvPr>
          <p:cNvSpPr txBox="1">
            <a:spLocks/>
          </p:cNvSpPr>
          <p:nvPr/>
        </p:nvSpPr>
        <p:spPr>
          <a:xfrm>
            <a:off x="8596329" y="1802784"/>
            <a:ext cx="2088000" cy="53012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schemeClr val="tx1"/>
                </a:solidFill>
              </a:rPr>
              <a:t>Formation</a:t>
            </a:r>
            <a:br>
              <a:rPr lang="fr-FR" sz="1400" dirty="0">
                <a:solidFill>
                  <a:schemeClr val="tx1"/>
                </a:solidFill>
              </a:rPr>
            </a:br>
            <a:r>
              <a:rPr lang="fr-FR" sz="1400" dirty="0">
                <a:solidFill>
                  <a:schemeClr val="tx1"/>
                </a:solidFill>
              </a:rPr>
              <a:t>sur mesure</a:t>
            </a:r>
          </a:p>
        </p:txBody>
      </p:sp>
      <p:sp>
        <p:nvSpPr>
          <p:cNvPr id="31" name="Textplatzhalter 3">
            <a:extLst>
              <a:ext uri="{FF2B5EF4-FFF2-40B4-BE49-F238E27FC236}">
                <a16:creationId xmlns:a16="http://schemas.microsoft.com/office/drawing/2014/main" id="{EA501815-108E-4F3D-B2FA-CEBC74F3B5BC}"/>
              </a:ext>
            </a:extLst>
          </p:cNvPr>
          <p:cNvSpPr txBox="1">
            <a:spLocks/>
          </p:cNvSpPr>
          <p:nvPr/>
        </p:nvSpPr>
        <p:spPr>
          <a:xfrm>
            <a:off x="8596329" y="2449999"/>
            <a:ext cx="2088000" cy="53012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schemeClr val="tx1"/>
                </a:solidFill>
              </a:rPr>
              <a:t>Possibilité</a:t>
            </a:r>
            <a:br>
              <a:rPr lang="fr-FR" sz="1400" dirty="0">
                <a:solidFill>
                  <a:schemeClr val="tx1"/>
                </a:solidFill>
              </a:rPr>
            </a:br>
            <a:r>
              <a:rPr lang="fr-FR" sz="1400" dirty="0">
                <a:solidFill>
                  <a:schemeClr val="tx1"/>
                </a:solidFill>
              </a:rPr>
              <a:t>de sélection</a:t>
            </a:r>
          </a:p>
        </p:txBody>
      </p:sp>
      <p:sp>
        <p:nvSpPr>
          <p:cNvPr id="32" name="Textplatzhalter 3">
            <a:extLst>
              <a:ext uri="{FF2B5EF4-FFF2-40B4-BE49-F238E27FC236}">
                <a16:creationId xmlns:a16="http://schemas.microsoft.com/office/drawing/2014/main" id="{875F8134-7360-4344-93B2-E318CBB43998}"/>
              </a:ext>
            </a:extLst>
          </p:cNvPr>
          <p:cNvSpPr txBox="1">
            <a:spLocks/>
          </p:cNvSpPr>
          <p:nvPr/>
        </p:nvSpPr>
        <p:spPr>
          <a:xfrm>
            <a:off x="8596329" y="3097214"/>
            <a:ext cx="2088000" cy="576293"/>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400" dirty="0">
                <a:solidFill>
                  <a:schemeClr val="tx1"/>
                </a:solidFill>
              </a:rPr>
              <a:t>Éviter le manque de personnel</a:t>
            </a:r>
          </a:p>
        </p:txBody>
      </p:sp>
      <p:sp>
        <p:nvSpPr>
          <p:cNvPr id="33" name="Textplatzhalter 3">
            <a:extLst>
              <a:ext uri="{FF2B5EF4-FFF2-40B4-BE49-F238E27FC236}">
                <a16:creationId xmlns:a16="http://schemas.microsoft.com/office/drawing/2014/main" id="{24C113F5-2978-4BAF-AAEE-F35DE6D5C495}"/>
              </a:ext>
            </a:extLst>
          </p:cNvPr>
          <p:cNvSpPr txBox="1">
            <a:spLocks/>
          </p:cNvSpPr>
          <p:nvPr/>
        </p:nvSpPr>
        <p:spPr>
          <a:xfrm>
            <a:off x="8596329" y="3794356"/>
            <a:ext cx="2088000" cy="576293"/>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400" dirty="0">
                <a:solidFill>
                  <a:schemeClr val="tx1"/>
                </a:solidFill>
              </a:rPr>
              <a:t>Meilleure rétention des employé·e·s  </a:t>
            </a:r>
          </a:p>
        </p:txBody>
      </p:sp>
      <p:sp>
        <p:nvSpPr>
          <p:cNvPr id="34" name="Textplatzhalter 3">
            <a:extLst>
              <a:ext uri="{FF2B5EF4-FFF2-40B4-BE49-F238E27FC236}">
                <a16:creationId xmlns:a16="http://schemas.microsoft.com/office/drawing/2014/main" id="{2A02F0CF-65AC-442A-9115-27F584633555}"/>
              </a:ext>
            </a:extLst>
          </p:cNvPr>
          <p:cNvSpPr txBox="1">
            <a:spLocks/>
          </p:cNvSpPr>
          <p:nvPr/>
        </p:nvSpPr>
        <p:spPr>
          <a:xfrm>
            <a:off x="8596329" y="1347929"/>
            <a:ext cx="2088000" cy="33776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schemeClr val="tx1"/>
                </a:solidFill>
              </a:rPr>
              <a:t>Meilleure image</a:t>
            </a:r>
          </a:p>
        </p:txBody>
      </p:sp>
      <p:sp>
        <p:nvSpPr>
          <p:cNvPr id="35" name="Textplatzhalter 3">
            <a:extLst>
              <a:ext uri="{FF2B5EF4-FFF2-40B4-BE49-F238E27FC236}">
                <a16:creationId xmlns:a16="http://schemas.microsoft.com/office/drawing/2014/main" id="{07FD7E62-6BCE-401F-A7F7-F69339868EB5}"/>
              </a:ext>
            </a:extLst>
          </p:cNvPr>
          <p:cNvSpPr txBox="1">
            <a:spLocks/>
          </p:cNvSpPr>
          <p:nvPr/>
        </p:nvSpPr>
        <p:spPr>
          <a:xfrm>
            <a:off x="6380954" y="3501968"/>
            <a:ext cx="2088000" cy="868681"/>
          </a:xfrm>
          <a:prstGeom prst="rect">
            <a:avLst/>
          </a:prstGeom>
          <a:solidFill>
            <a:srgbClr val="EAC28D"/>
          </a:solidFill>
          <a:ln>
            <a:noFill/>
          </a:ln>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400" b="1" dirty="0">
                <a:solidFill>
                  <a:schemeClr val="tx1"/>
                </a:solidFill>
              </a:rPr>
              <a:t>Gains</a:t>
            </a:r>
          </a:p>
          <a:p>
            <a:pPr algn="ctr">
              <a:lnSpc>
                <a:spcPct val="100000"/>
              </a:lnSpc>
              <a:spcBef>
                <a:spcPts val="600"/>
              </a:spcBef>
            </a:pPr>
            <a:r>
              <a:rPr lang="fr-FR" sz="1400" dirty="0">
                <a:solidFill>
                  <a:schemeClr val="tx1"/>
                </a:solidFill>
              </a:rPr>
              <a:t>Tâches simples et spécialisées</a:t>
            </a:r>
          </a:p>
        </p:txBody>
      </p:sp>
      <p:sp>
        <p:nvSpPr>
          <p:cNvPr id="39" name="Textplatzhalter 3">
            <a:extLst>
              <a:ext uri="{FF2B5EF4-FFF2-40B4-BE49-F238E27FC236}">
                <a16:creationId xmlns:a16="http://schemas.microsoft.com/office/drawing/2014/main" id="{D3249CB2-9E34-454D-80E1-6C0F7FA2BA40}"/>
              </a:ext>
            </a:extLst>
          </p:cNvPr>
          <p:cNvSpPr txBox="1">
            <a:spLocks/>
          </p:cNvSpPr>
          <p:nvPr/>
        </p:nvSpPr>
        <p:spPr>
          <a:xfrm>
            <a:off x="1627098" y="3838919"/>
            <a:ext cx="2088000" cy="531730"/>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prstClr val="black"/>
                </a:solidFill>
              </a:rPr>
              <a:t>Coûts des installations et du matériel</a:t>
            </a:r>
          </a:p>
          <a:p>
            <a:pPr algn="ctr">
              <a:lnSpc>
                <a:spcPts val="1500"/>
              </a:lnSpc>
              <a:spcBef>
                <a:spcPts val="0"/>
              </a:spcBef>
            </a:pPr>
            <a:r>
              <a:rPr lang="fr-FR" sz="2200" baseline="-14000" dirty="0">
                <a:solidFill>
                  <a:prstClr val="black"/>
                </a:solidFill>
              </a:rPr>
              <a:t>~</a:t>
            </a:r>
            <a:r>
              <a:rPr lang="fr-FR" sz="1400" dirty="0">
                <a:solidFill>
                  <a:schemeClr val="tx1"/>
                </a:solidFill>
              </a:rPr>
              <a:t>4 %</a:t>
            </a:r>
          </a:p>
        </p:txBody>
      </p:sp>
      <p:sp>
        <p:nvSpPr>
          <p:cNvPr id="40" name="Textplatzhalter 3">
            <a:extLst>
              <a:ext uri="{FF2B5EF4-FFF2-40B4-BE49-F238E27FC236}">
                <a16:creationId xmlns:a16="http://schemas.microsoft.com/office/drawing/2014/main" id="{46E27A29-7AE8-441E-B8D4-567BF262CB00}"/>
              </a:ext>
            </a:extLst>
          </p:cNvPr>
          <p:cNvSpPr txBox="1">
            <a:spLocks/>
          </p:cNvSpPr>
          <p:nvPr/>
        </p:nvSpPr>
        <p:spPr>
          <a:xfrm>
            <a:off x="3846436" y="3838919"/>
            <a:ext cx="2088000" cy="531730"/>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prstClr val="black"/>
                </a:solidFill>
              </a:rPr>
              <a:t>Coûts divers</a:t>
            </a:r>
          </a:p>
          <a:p>
            <a:pPr algn="ctr">
              <a:lnSpc>
                <a:spcPts val="1500"/>
              </a:lnSpc>
              <a:spcBef>
                <a:spcPts val="0"/>
              </a:spcBef>
            </a:pPr>
            <a:r>
              <a:rPr lang="fr-FR" sz="2200" baseline="-14000" dirty="0">
                <a:solidFill>
                  <a:prstClr val="black"/>
                </a:solidFill>
              </a:rPr>
              <a:t>~</a:t>
            </a:r>
            <a:r>
              <a:rPr lang="fr-FR" sz="1400" dirty="0">
                <a:solidFill>
                  <a:schemeClr val="tx1"/>
                </a:solidFill>
              </a:rPr>
              <a:t>11 %</a:t>
            </a:r>
          </a:p>
        </p:txBody>
      </p:sp>
      <p:sp>
        <p:nvSpPr>
          <p:cNvPr id="41" name="Textplatzhalter 3">
            <a:extLst>
              <a:ext uri="{FF2B5EF4-FFF2-40B4-BE49-F238E27FC236}">
                <a16:creationId xmlns:a16="http://schemas.microsoft.com/office/drawing/2014/main" id="{8786A134-3C7B-4845-A197-348427A9CC89}"/>
              </a:ext>
            </a:extLst>
          </p:cNvPr>
          <p:cNvSpPr txBox="1">
            <a:spLocks/>
          </p:cNvSpPr>
          <p:nvPr/>
        </p:nvSpPr>
        <p:spPr>
          <a:xfrm>
            <a:off x="1627098" y="2856996"/>
            <a:ext cx="2088000" cy="868680"/>
          </a:xfrm>
          <a:prstGeom prst="rect">
            <a:avLst/>
          </a:prstGeom>
          <a:solidFill>
            <a:srgbClr val="FBF3E8"/>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prstClr val="black"/>
                </a:solidFill>
              </a:rPr>
              <a:t>Coûts de personnel pour les formateurs</a:t>
            </a:r>
          </a:p>
          <a:p>
            <a:pPr algn="ctr">
              <a:lnSpc>
                <a:spcPts val="1500"/>
              </a:lnSpc>
              <a:spcBef>
                <a:spcPts val="0"/>
              </a:spcBef>
            </a:pPr>
            <a:r>
              <a:rPr lang="fr-FR" sz="2200" baseline="-14000" dirty="0">
                <a:solidFill>
                  <a:prstClr val="black"/>
                </a:solidFill>
              </a:rPr>
              <a:t>~</a:t>
            </a:r>
            <a:r>
              <a:rPr lang="fr-FR" sz="1400" dirty="0">
                <a:solidFill>
                  <a:schemeClr val="tx1"/>
                </a:solidFill>
              </a:rPr>
              <a:t>24 %</a:t>
            </a:r>
          </a:p>
        </p:txBody>
      </p:sp>
      <p:sp>
        <p:nvSpPr>
          <p:cNvPr id="42" name="Textplatzhalter 3">
            <a:extLst>
              <a:ext uri="{FF2B5EF4-FFF2-40B4-BE49-F238E27FC236}">
                <a16:creationId xmlns:a16="http://schemas.microsoft.com/office/drawing/2014/main" id="{09BEE0C5-E17F-4905-8C8C-A07D9ED111E7}"/>
              </a:ext>
            </a:extLst>
          </p:cNvPr>
          <p:cNvSpPr txBox="1">
            <a:spLocks/>
          </p:cNvSpPr>
          <p:nvPr/>
        </p:nvSpPr>
        <p:spPr>
          <a:xfrm>
            <a:off x="3838497" y="2856996"/>
            <a:ext cx="2088000" cy="868680"/>
          </a:xfrm>
          <a:prstGeom prst="rect">
            <a:avLst/>
          </a:prstGeom>
          <a:solidFill>
            <a:srgbClr val="FBF3E8"/>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prstClr val="black"/>
                </a:solidFill>
              </a:rPr>
              <a:t>Coûts de personnel pour les personnes en apprentissage</a:t>
            </a:r>
          </a:p>
          <a:p>
            <a:pPr algn="ctr">
              <a:lnSpc>
                <a:spcPts val="1500"/>
              </a:lnSpc>
              <a:spcBef>
                <a:spcPts val="0"/>
              </a:spcBef>
            </a:pPr>
            <a:r>
              <a:rPr lang="fr-FR" sz="2200" baseline="-14000" dirty="0">
                <a:solidFill>
                  <a:prstClr val="black"/>
                </a:solidFill>
              </a:rPr>
              <a:t>~</a:t>
            </a:r>
            <a:r>
              <a:rPr lang="fr-FR" sz="1400" dirty="0">
                <a:solidFill>
                  <a:schemeClr val="tx1"/>
                </a:solidFill>
              </a:rPr>
              <a:t>61 %</a:t>
            </a:r>
          </a:p>
        </p:txBody>
      </p:sp>
      <p:sp>
        <p:nvSpPr>
          <p:cNvPr id="43" name="Textplatzhalter 3">
            <a:extLst>
              <a:ext uri="{FF2B5EF4-FFF2-40B4-BE49-F238E27FC236}">
                <a16:creationId xmlns:a16="http://schemas.microsoft.com/office/drawing/2014/main" id="{12C702D3-9082-480D-9C93-5CBB64B6F96B}"/>
              </a:ext>
            </a:extLst>
          </p:cNvPr>
          <p:cNvSpPr txBox="1">
            <a:spLocks/>
          </p:cNvSpPr>
          <p:nvPr/>
        </p:nvSpPr>
        <p:spPr>
          <a:xfrm>
            <a:off x="6380954" y="1347929"/>
            <a:ext cx="2088000" cy="864094"/>
          </a:xfrm>
          <a:prstGeom prst="rect">
            <a:avLst/>
          </a:prstGeom>
          <a:solidFill>
            <a:srgbClr val="EAC28D"/>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400" dirty="0">
                <a:solidFill>
                  <a:schemeClr val="tx1"/>
                </a:solidFill>
              </a:rPr>
              <a:t>Subventions pour les personnes défavorisées</a:t>
            </a:r>
          </a:p>
        </p:txBody>
      </p:sp>
      <p:sp>
        <p:nvSpPr>
          <p:cNvPr id="44" name="Textfeld 43">
            <a:extLst>
              <a:ext uri="{FF2B5EF4-FFF2-40B4-BE49-F238E27FC236}">
                <a16:creationId xmlns:a16="http://schemas.microsoft.com/office/drawing/2014/main" id="{1B8CB46F-C7D3-4F56-B1E6-E1E722B29A0B}"/>
              </a:ext>
            </a:extLst>
          </p:cNvPr>
          <p:cNvSpPr txBox="1"/>
          <p:nvPr/>
        </p:nvSpPr>
        <p:spPr>
          <a:xfrm>
            <a:off x="534260" y="5715812"/>
            <a:ext cx="7303174" cy="246221"/>
          </a:xfrm>
          <a:prstGeom prst="rect">
            <a:avLst/>
          </a:prstGeom>
          <a:noFill/>
        </p:spPr>
        <p:txBody>
          <a:bodyPr wrap="square" rtlCol="0">
            <a:spAutoFit/>
          </a:bodyPr>
          <a:lstStyle/>
          <a:p>
            <a:r>
              <a:rPr lang="fr-FR" sz="1000" dirty="0">
                <a:solidFill>
                  <a:schemeClr val="tx1">
                    <a:lumMod val="50000"/>
                    <a:lumOff val="50000"/>
                  </a:schemeClr>
                </a:solidFill>
                <a:latin typeface="+mj-lt"/>
              </a:rPr>
              <a:t> * Fonds social européen, Bundesagentur für Arbeit [Agence fédérale pour l’emploi]</a:t>
            </a:r>
          </a:p>
        </p:txBody>
      </p:sp>
      <p:sp>
        <p:nvSpPr>
          <p:cNvPr id="45" name="Rechteck 44">
            <a:extLst>
              <a:ext uri="{FF2B5EF4-FFF2-40B4-BE49-F238E27FC236}">
                <a16:creationId xmlns:a16="http://schemas.microsoft.com/office/drawing/2014/main" id="{94BDAFA4-B5A6-4763-8130-A7D7F783B9FB}"/>
              </a:ext>
            </a:extLst>
          </p:cNvPr>
          <p:cNvSpPr/>
          <p:nvPr/>
        </p:nvSpPr>
        <p:spPr>
          <a:xfrm>
            <a:off x="1627098" y="4477831"/>
            <a:ext cx="9059951" cy="487844"/>
          </a:xfrm>
          <a:prstGeom prst="rect">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6" name="Textplatzhalter 3">
            <a:extLst>
              <a:ext uri="{FF2B5EF4-FFF2-40B4-BE49-F238E27FC236}">
                <a16:creationId xmlns:a16="http://schemas.microsoft.com/office/drawing/2014/main" id="{A9646480-3461-4319-8F2D-7B470F749EC9}"/>
              </a:ext>
            </a:extLst>
          </p:cNvPr>
          <p:cNvSpPr txBox="1">
            <a:spLocks/>
          </p:cNvSpPr>
          <p:nvPr/>
        </p:nvSpPr>
        <p:spPr>
          <a:xfrm>
            <a:off x="1614436" y="4505752"/>
            <a:ext cx="4320000" cy="432000"/>
          </a:xfrm>
          <a:prstGeom prst="rect">
            <a:avLst/>
          </a:prstGeom>
          <a:noFill/>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fr-FR" sz="1800" b="1" dirty="0"/>
              <a:t>Coûts</a:t>
            </a:r>
          </a:p>
        </p:txBody>
      </p:sp>
      <p:sp>
        <p:nvSpPr>
          <p:cNvPr id="48" name="Textplatzhalter 3">
            <a:extLst>
              <a:ext uri="{FF2B5EF4-FFF2-40B4-BE49-F238E27FC236}">
                <a16:creationId xmlns:a16="http://schemas.microsoft.com/office/drawing/2014/main" id="{A9D37454-0C55-4318-9A91-ADE60C40CB2B}"/>
              </a:ext>
            </a:extLst>
          </p:cNvPr>
          <p:cNvSpPr txBox="1">
            <a:spLocks/>
          </p:cNvSpPr>
          <p:nvPr/>
        </p:nvSpPr>
        <p:spPr>
          <a:xfrm>
            <a:off x="6380954" y="4505752"/>
            <a:ext cx="4320000" cy="432000"/>
          </a:xfrm>
          <a:prstGeom prst="rect">
            <a:avLst/>
          </a:prstGeom>
          <a:noFill/>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fr-FR" sz="1800" b="1" dirty="0"/>
              <a:t>Bénéfices</a:t>
            </a:r>
          </a:p>
        </p:txBody>
      </p:sp>
    </p:spTree>
    <p:extLst>
      <p:ext uri="{BB962C8B-B14F-4D97-AF65-F5344CB8AC3E}">
        <p14:creationId xmlns:p14="http://schemas.microsoft.com/office/powerpoint/2010/main" val="2525272206"/>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750"/>
                                        <p:tgtEl>
                                          <p:spTgt spid="41"/>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750"/>
                                        <p:tgtEl>
                                          <p:spTgt spid="40"/>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75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childTnLst>
                                </p:cTn>
                              </p:par>
                            </p:childTnLst>
                          </p:cTn>
                        </p:par>
                        <p:par>
                          <p:cTn id="41" fill="hold">
                            <p:stCondLst>
                              <p:cond delay="5000"/>
                            </p:stCondLst>
                            <p:childTnLst>
                              <p:par>
                                <p:cTn id="42" presetID="10" presetClass="entr" presetSubtype="0" fill="hold" grpId="0"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1000"/>
                                        <p:tgtEl>
                                          <p:spTgt spid="31"/>
                                        </p:tgtEl>
                                      </p:cBhvr>
                                    </p:animEffect>
                                  </p:childTnLst>
                                </p:cTn>
                              </p:par>
                            </p:childTnLst>
                          </p:cTn>
                        </p:par>
                        <p:par>
                          <p:cTn id="45" fill="hold">
                            <p:stCondLst>
                              <p:cond delay="6000"/>
                            </p:stCondLst>
                            <p:childTnLst>
                              <p:par>
                                <p:cTn id="46" presetID="10" presetClass="entr" presetSubtype="0"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childTnLst>
                                </p:cTn>
                              </p:par>
                            </p:childTnLst>
                          </p:cTn>
                        </p:par>
                        <p:par>
                          <p:cTn id="49" fill="hold">
                            <p:stCondLst>
                              <p:cond delay="7000"/>
                            </p:stCondLst>
                            <p:childTnLst>
                              <p:par>
                                <p:cTn id="50" presetID="10" presetClass="entr" presetSubtype="0"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31" grpId="0" animBg="1"/>
      <p:bldP spid="32" grpId="0" animBg="1"/>
      <p:bldP spid="33" grpId="0" animBg="1"/>
      <p:bldP spid="34" grpId="0" animBg="1"/>
      <p:bldP spid="35" grpId="0" animBg="1"/>
      <p:bldP spid="39" grpId="0" animBg="1"/>
      <p:bldP spid="40" grpId="0" animBg="1"/>
      <p:bldP spid="41" grpId="0" animBg="1"/>
      <p:bldP spid="42" grpId="0" animBg="1"/>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D82307E-9F42-4EE4-B180-087417AADD82}"/>
              </a:ext>
            </a:extLst>
          </p:cNvPr>
          <p:cNvSpPr>
            <a:spLocks noGrp="1"/>
          </p:cNvSpPr>
          <p:nvPr>
            <p:ph type="title"/>
          </p:nvPr>
        </p:nvSpPr>
        <p:spPr/>
        <p:txBody>
          <a:bodyPr/>
          <a:lstStyle/>
          <a:p>
            <a:r>
              <a:rPr lang="fr-FR" dirty="0"/>
              <a:t>5. b) Comparaison des coûts et des bénéfices</a:t>
            </a:r>
          </a:p>
        </p:txBody>
      </p:sp>
      <p:sp>
        <p:nvSpPr>
          <p:cNvPr id="4" name="Gleichschenkliges Dreieck 3">
            <a:extLst>
              <a:ext uri="{FF2B5EF4-FFF2-40B4-BE49-F238E27FC236}">
                <a16:creationId xmlns:a16="http://schemas.microsoft.com/office/drawing/2014/main" id="{A9A995B8-648E-4B7E-9ED8-A075BC62EC36}"/>
              </a:ext>
            </a:extLst>
          </p:cNvPr>
          <p:cNvSpPr/>
          <p:nvPr/>
        </p:nvSpPr>
        <p:spPr>
          <a:xfrm>
            <a:off x="5787616" y="4970609"/>
            <a:ext cx="738914" cy="487844"/>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grpSp>
        <p:nvGrpSpPr>
          <p:cNvPr id="5" name="Gruppieren 4">
            <a:extLst>
              <a:ext uri="{FF2B5EF4-FFF2-40B4-BE49-F238E27FC236}">
                <a16:creationId xmlns:a16="http://schemas.microsoft.com/office/drawing/2014/main" id="{9259FBC3-AC55-4C90-9D62-B673A8258EC1}"/>
              </a:ext>
            </a:extLst>
          </p:cNvPr>
          <p:cNvGrpSpPr/>
          <p:nvPr/>
        </p:nvGrpSpPr>
        <p:grpSpPr>
          <a:xfrm>
            <a:off x="1614436" y="1347929"/>
            <a:ext cx="9086518" cy="3617746"/>
            <a:chOff x="1614436" y="1348732"/>
            <a:chExt cx="9086518" cy="3617746"/>
          </a:xfrm>
        </p:grpSpPr>
        <p:sp>
          <p:nvSpPr>
            <p:cNvPr id="2" name="Rechteck 1">
              <a:extLst>
                <a:ext uri="{FF2B5EF4-FFF2-40B4-BE49-F238E27FC236}">
                  <a16:creationId xmlns:a16="http://schemas.microsoft.com/office/drawing/2014/main" id="{BBB818B9-DFD1-4D3E-A0DE-41969C3C7EA6}"/>
                </a:ext>
              </a:extLst>
            </p:cNvPr>
            <p:cNvSpPr/>
            <p:nvPr/>
          </p:nvSpPr>
          <p:spPr>
            <a:xfrm>
              <a:off x="1627098" y="4478634"/>
              <a:ext cx="9059951" cy="487844"/>
            </a:xfrm>
            <a:prstGeom prst="rect">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1" name="Textplatzhalter 3">
              <a:extLst>
                <a:ext uri="{FF2B5EF4-FFF2-40B4-BE49-F238E27FC236}">
                  <a16:creationId xmlns:a16="http://schemas.microsoft.com/office/drawing/2014/main" id="{F2D45D2A-CE04-42D0-9076-1FC4CFAA23EC}"/>
                </a:ext>
              </a:extLst>
            </p:cNvPr>
            <p:cNvSpPr txBox="1">
              <a:spLocks/>
            </p:cNvSpPr>
            <p:nvPr/>
          </p:nvSpPr>
          <p:spPr>
            <a:xfrm>
              <a:off x="1614436" y="4506555"/>
              <a:ext cx="4320000" cy="432000"/>
            </a:xfrm>
            <a:prstGeom prst="rect">
              <a:avLst/>
            </a:prstGeom>
            <a:noFill/>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fr-FR" sz="1800" b="1" dirty="0"/>
                <a:t>Coûts</a:t>
              </a:r>
            </a:p>
          </p:txBody>
        </p:sp>
        <p:sp>
          <p:nvSpPr>
            <p:cNvPr id="47" name="Textplatzhalter 3">
              <a:extLst>
                <a:ext uri="{FF2B5EF4-FFF2-40B4-BE49-F238E27FC236}">
                  <a16:creationId xmlns:a16="http://schemas.microsoft.com/office/drawing/2014/main" id="{3DAF6195-6FCB-4786-A296-97DD5FD9F23E}"/>
                </a:ext>
              </a:extLst>
            </p:cNvPr>
            <p:cNvSpPr txBox="1">
              <a:spLocks/>
            </p:cNvSpPr>
            <p:nvPr/>
          </p:nvSpPr>
          <p:spPr>
            <a:xfrm>
              <a:off x="6380954" y="4506555"/>
              <a:ext cx="4320000" cy="432000"/>
            </a:xfrm>
            <a:prstGeom prst="rect">
              <a:avLst/>
            </a:prstGeom>
            <a:noFill/>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fr-FR" sz="1800" b="1" dirty="0"/>
                <a:t>Bénéfices</a:t>
              </a:r>
            </a:p>
          </p:txBody>
        </p:sp>
        <p:sp>
          <p:nvSpPr>
            <p:cNvPr id="21" name="Textplatzhalter 3">
              <a:extLst>
                <a:ext uri="{FF2B5EF4-FFF2-40B4-BE49-F238E27FC236}">
                  <a16:creationId xmlns:a16="http://schemas.microsoft.com/office/drawing/2014/main" id="{9F69F09A-4F4B-480F-B9F2-9F51C876A799}"/>
                </a:ext>
              </a:extLst>
            </p:cNvPr>
            <p:cNvSpPr txBox="1">
              <a:spLocks/>
            </p:cNvSpPr>
            <p:nvPr/>
          </p:nvSpPr>
          <p:spPr>
            <a:xfrm>
              <a:off x="6380954" y="2315736"/>
              <a:ext cx="2088000" cy="1084125"/>
            </a:xfrm>
            <a:prstGeom prst="rect">
              <a:avLst/>
            </a:prstGeom>
            <a:solidFill>
              <a:srgbClr val="EAC28D"/>
            </a:solidFill>
            <a:ln>
              <a:noFill/>
            </a:ln>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400" b="1" dirty="0">
                  <a:solidFill>
                    <a:schemeClr val="tx1"/>
                  </a:solidFill>
                </a:rPr>
                <a:t>Économies</a:t>
              </a:r>
            </a:p>
            <a:p>
              <a:pPr algn="ctr">
                <a:lnSpc>
                  <a:spcPct val="100000"/>
                </a:lnSpc>
                <a:spcBef>
                  <a:spcPts val="600"/>
                </a:spcBef>
              </a:pPr>
              <a:r>
                <a:rPr lang="fr-FR" sz="1400" dirty="0">
                  <a:solidFill>
                    <a:schemeClr val="tx1"/>
                  </a:solidFill>
                </a:rPr>
                <a:t>Coûts de recrutement</a:t>
              </a:r>
              <a:br>
                <a:rPr lang="fr-FR" sz="1400" dirty="0">
                  <a:solidFill>
                    <a:schemeClr val="tx1"/>
                  </a:solidFill>
                </a:rPr>
              </a:br>
              <a:r>
                <a:rPr lang="fr-FR" sz="1400" dirty="0">
                  <a:solidFill>
                    <a:schemeClr val="tx1"/>
                  </a:solidFill>
                </a:rPr>
                <a:t>et d’introduction</a:t>
              </a:r>
              <a:br>
                <a:rPr lang="fr-FR" sz="1400" dirty="0">
                  <a:solidFill>
                    <a:schemeClr val="tx1"/>
                  </a:solidFill>
                </a:rPr>
              </a:br>
              <a:r>
                <a:rPr lang="fr-FR" sz="1400" dirty="0">
                  <a:solidFill>
                    <a:schemeClr val="tx1"/>
                  </a:solidFill>
                </a:rPr>
                <a:t>au travail</a:t>
              </a:r>
            </a:p>
          </p:txBody>
        </p:sp>
        <p:sp>
          <p:nvSpPr>
            <p:cNvPr id="22" name="Textplatzhalter 3">
              <a:extLst>
                <a:ext uri="{FF2B5EF4-FFF2-40B4-BE49-F238E27FC236}">
                  <a16:creationId xmlns:a16="http://schemas.microsoft.com/office/drawing/2014/main" id="{F449417D-2172-49CB-9F2C-E11AA8A5177C}"/>
                </a:ext>
              </a:extLst>
            </p:cNvPr>
            <p:cNvSpPr txBox="1">
              <a:spLocks/>
            </p:cNvSpPr>
            <p:nvPr/>
          </p:nvSpPr>
          <p:spPr>
            <a:xfrm>
              <a:off x="8589632" y="1803587"/>
              <a:ext cx="2088000" cy="53012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schemeClr val="tx1"/>
                  </a:solidFill>
                </a:rPr>
                <a:t>Formation</a:t>
              </a:r>
              <a:br>
                <a:rPr lang="fr-FR" sz="1400" dirty="0">
                  <a:solidFill>
                    <a:schemeClr val="tx1"/>
                  </a:solidFill>
                </a:rPr>
              </a:br>
              <a:r>
                <a:rPr lang="fr-FR" sz="1400" dirty="0">
                  <a:solidFill>
                    <a:schemeClr val="tx1"/>
                  </a:solidFill>
                </a:rPr>
                <a:t>sur mesure</a:t>
              </a:r>
            </a:p>
          </p:txBody>
        </p:sp>
        <p:sp>
          <p:nvSpPr>
            <p:cNvPr id="24" name="Textplatzhalter 3">
              <a:extLst>
                <a:ext uri="{FF2B5EF4-FFF2-40B4-BE49-F238E27FC236}">
                  <a16:creationId xmlns:a16="http://schemas.microsoft.com/office/drawing/2014/main" id="{FD60756C-4AB0-4B7D-9451-0083FE4F7244}"/>
                </a:ext>
              </a:extLst>
            </p:cNvPr>
            <p:cNvSpPr txBox="1">
              <a:spLocks/>
            </p:cNvSpPr>
            <p:nvPr/>
          </p:nvSpPr>
          <p:spPr>
            <a:xfrm>
              <a:off x="8589632" y="2450802"/>
              <a:ext cx="2088000" cy="53012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schemeClr val="tx1"/>
                  </a:solidFill>
                </a:rPr>
                <a:t>Possibilité</a:t>
              </a:r>
              <a:br>
                <a:rPr lang="fr-FR" sz="1400" dirty="0">
                  <a:solidFill>
                    <a:schemeClr val="tx1"/>
                  </a:solidFill>
                </a:rPr>
              </a:br>
              <a:r>
                <a:rPr lang="fr-FR" sz="1400" dirty="0">
                  <a:solidFill>
                    <a:schemeClr val="tx1"/>
                  </a:solidFill>
                </a:rPr>
                <a:t>de sélection</a:t>
              </a:r>
            </a:p>
          </p:txBody>
        </p:sp>
        <p:sp>
          <p:nvSpPr>
            <p:cNvPr id="25" name="Textplatzhalter 3">
              <a:extLst>
                <a:ext uri="{FF2B5EF4-FFF2-40B4-BE49-F238E27FC236}">
                  <a16:creationId xmlns:a16="http://schemas.microsoft.com/office/drawing/2014/main" id="{57BB0C78-2948-46C7-BEAD-E4667AD17920}"/>
                </a:ext>
              </a:extLst>
            </p:cNvPr>
            <p:cNvSpPr txBox="1">
              <a:spLocks/>
            </p:cNvSpPr>
            <p:nvPr/>
          </p:nvSpPr>
          <p:spPr>
            <a:xfrm>
              <a:off x="8589632" y="3098017"/>
              <a:ext cx="2088000" cy="576293"/>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400" dirty="0">
                  <a:solidFill>
                    <a:schemeClr val="tx1"/>
                  </a:solidFill>
                </a:rPr>
                <a:t>Éviter le manque de personnel</a:t>
              </a:r>
            </a:p>
          </p:txBody>
        </p:sp>
        <p:sp>
          <p:nvSpPr>
            <p:cNvPr id="26" name="Textplatzhalter 3">
              <a:extLst>
                <a:ext uri="{FF2B5EF4-FFF2-40B4-BE49-F238E27FC236}">
                  <a16:creationId xmlns:a16="http://schemas.microsoft.com/office/drawing/2014/main" id="{9885CB62-5AC3-4C34-AE16-BD5DC9EC7C0F}"/>
                </a:ext>
              </a:extLst>
            </p:cNvPr>
            <p:cNvSpPr txBox="1">
              <a:spLocks/>
            </p:cNvSpPr>
            <p:nvPr/>
          </p:nvSpPr>
          <p:spPr>
            <a:xfrm>
              <a:off x="8589632" y="3795159"/>
              <a:ext cx="2088000" cy="576293"/>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400" dirty="0">
                  <a:solidFill>
                    <a:schemeClr val="tx1"/>
                  </a:solidFill>
                </a:rPr>
                <a:t>Meilleure rétention des employé·e·s  </a:t>
              </a:r>
            </a:p>
          </p:txBody>
        </p:sp>
        <p:sp>
          <p:nvSpPr>
            <p:cNvPr id="27" name="Textplatzhalter 3">
              <a:extLst>
                <a:ext uri="{FF2B5EF4-FFF2-40B4-BE49-F238E27FC236}">
                  <a16:creationId xmlns:a16="http://schemas.microsoft.com/office/drawing/2014/main" id="{0708D8A7-982D-4729-B22C-C4A6A91EA1E8}"/>
                </a:ext>
              </a:extLst>
            </p:cNvPr>
            <p:cNvSpPr txBox="1">
              <a:spLocks/>
            </p:cNvSpPr>
            <p:nvPr/>
          </p:nvSpPr>
          <p:spPr>
            <a:xfrm>
              <a:off x="8589632" y="1348732"/>
              <a:ext cx="2088000" cy="33776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schemeClr val="tx1"/>
                  </a:solidFill>
                </a:rPr>
                <a:t>Meilleure image</a:t>
              </a:r>
            </a:p>
          </p:txBody>
        </p:sp>
        <p:sp>
          <p:nvSpPr>
            <p:cNvPr id="28" name="Textplatzhalter 3">
              <a:extLst>
                <a:ext uri="{FF2B5EF4-FFF2-40B4-BE49-F238E27FC236}">
                  <a16:creationId xmlns:a16="http://schemas.microsoft.com/office/drawing/2014/main" id="{E821AF9F-2E59-4A42-9001-FA800B5BA4AF}"/>
                </a:ext>
              </a:extLst>
            </p:cNvPr>
            <p:cNvSpPr txBox="1">
              <a:spLocks/>
            </p:cNvSpPr>
            <p:nvPr/>
          </p:nvSpPr>
          <p:spPr>
            <a:xfrm>
              <a:off x="6380954" y="3502771"/>
              <a:ext cx="2088000" cy="868681"/>
            </a:xfrm>
            <a:prstGeom prst="rect">
              <a:avLst/>
            </a:prstGeom>
            <a:solidFill>
              <a:srgbClr val="EAC28D"/>
            </a:solidFill>
            <a:ln>
              <a:noFill/>
            </a:ln>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400" b="1" dirty="0">
                  <a:solidFill>
                    <a:schemeClr val="tx1"/>
                  </a:solidFill>
                </a:rPr>
                <a:t>Gains</a:t>
              </a:r>
            </a:p>
            <a:p>
              <a:pPr algn="ctr">
                <a:lnSpc>
                  <a:spcPct val="100000"/>
                </a:lnSpc>
                <a:spcBef>
                  <a:spcPts val="600"/>
                </a:spcBef>
              </a:pPr>
              <a:r>
                <a:rPr lang="fr-FR" sz="1400" dirty="0">
                  <a:solidFill>
                    <a:schemeClr val="tx1"/>
                  </a:solidFill>
                </a:rPr>
                <a:t>Tâches simples et spécialisées</a:t>
              </a:r>
            </a:p>
          </p:txBody>
        </p:sp>
        <p:sp>
          <p:nvSpPr>
            <p:cNvPr id="29" name="Textplatzhalter 3">
              <a:extLst>
                <a:ext uri="{FF2B5EF4-FFF2-40B4-BE49-F238E27FC236}">
                  <a16:creationId xmlns:a16="http://schemas.microsoft.com/office/drawing/2014/main" id="{41144F77-094F-483E-973A-5BB023E7AD2A}"/>
                </a:ext>
              </a:extLst>
            </p:cNvPr>
            <p:cNvSpPr txBox="1">
              <a:spLocks/>
            </p:cNvSpPr>
            <p:nvPr/>
          </p:nvSpPr>
          <p:spPr>
            <a:xfrm>
              <a:off x="1627098" y="3508022"/>
              <a:ext cx="2088000" cy="864000"/>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prstClr val="black"/>
                  </a:solidFill>
                </a:rPr>
                <a:t>Coûts des installations et du matériel</a:t>
              </a:r>
            </a:p>
            <a:p>
              <a:pPr algn="ctr">
                <a:lnSpc>
                  <a:spcPts val="1500"/>
                </a:lnSpc>
                <a:spcBef>
                  <a:spcPts val="0"/>
                </a:spcBef>
              </a:pPr>
              <a:r>
                <a:rPr lang="fr-FR" sz="2200" baseline="-14000" dirty="0">
                  <a:solidFill>
                    <a:prstClr val="black"/>
                  </a:solidFill>
                </a:rPr>
                <a:t>~</a:t>
              </a:r>
              <a:r>
                <a:rPr lang="fr-FR" sz="1400" dirty="0">
                  <a:solidFill>
                    <a:schemeClr val="tx1"/>
                  </a:solidFill>
                </a:rPr>
                <a:t>4 %</a:t>
              </a:r>
            </a:p>
          </p:txBody>
        </p:sp>
        <p:sp>
          <p:nvSpPr>
            <p:cNvPr id="30" name="Textplatzhalter 3">
              <a:extLst>
                <a:ext uri="{FF2B5EF4-FFF2-40B4-BE49-F238E27FC236}">
                  <a16:creationId xmlns:a16="http://schemas.microsoft.com/office/drawing/2014/main" id="{976587A5-CDE7-49CB-B2EB-580B3A658211}"/>
                </a:ext>
              </a:extLst>
            </p:cNvPr>
            <p:cNvSpPr txBox="1">
              <a:spLocks/>
            </p:cNvSpPr>
            <p:nvPr/>
          </p:nvSpPr>
          <p:spPr>
            <a:xfrm>
              <a:off x="3846436" y="3839722"/>
              <a:ext cx="2088000" cy="531730"/>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prstClr val="black"/>
                  </a:solidFill>
                </a:rPr>
                <a:t>Coûts divers</a:t>
              </a:r>
            </a:p>
            <a:p>
              <a:pPr algn="ctr">
                <a:lnSpc>
                  <a:spcPts val="1500"/>
                </a:lnSpc>
                <a:spcBef>
                  <a:spcPts val="0"/>
                </a:spcBef>
              </a:pPr>
              <a:r>
                <a:rPr lang="fr-FR" sz="2200" baseline="-14000" dirty="0">
                  <a:solidFill>
                    <a:prstClr val="black"/>
                  </a:solidFill>
                </a:rPr>
                <a:t>~</a:t>
              </a:r>
              <a:r>
                <a:rPr lang="fr-FR" sz="1400" dirty="0">
                  <a:solidFill>
                    <a:schemeClr val="tx1"/>
                  </a:solidFill>
                </a:rPr>
                <a:t>11 %</a:t>
              </a:r>
            </a:p>
          </p:txBody>
        </p:sp>
        <p:sp>
          <p:nvSpPr>
            <p:cNvPr id="36" name="Textplatzhalter 3">
              <a:extLst>
                <a:ext uri="{FF2B5EF4-FFF2-40B4-BE49-F238E27FC236}">
                  <a16:creationId xmlns:a16="http://schemas.microsoft.com/office/drawing/2014/main" id="{99285F76-4899-4BFB-B4A1-3411C40F5995}"/>
                </a:ext>
              </a:extLst>
            </p:cNvPr>
            <p:cNvSpPr txBox="1">
              <a:spLocks/>
            </p:cNvSpPr>
            <p:nvPr/>
          </p:nvSpPr>
          <p:spPr>
            <a:xfrm>
              <a:off x="1627098" y="2526099"/>
              <a:ext cx="2088000" cy="868680"/>
            </a:xfrm>
            <a:prstGeom prst="rect">
              <a:avLst/>
            </a:prstGeom>
            <a:solidFill>
              <a:srgbClr val="FBF3E8"/>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prstClr val="black"/>
                  </a:solidFill>
                </a:rPr>
                <a:t>Coûts de personnel pour les formateurs</a:t>
              </a:r>
            </a:p>
            <a:p>
              <a:pPr algn="ctr">
                <a:lnSpc>
                  <a:spcPts val="1500"/>
                </a:lnSpc>
                <a:spcBef>
                  <a:spcPts val="0"/>
                </a:spcBef>
              </a:pPr>
              <a:r>
                <a:rPr lang="fr-FR" sz="2200" baseline="-14000" dirty="0">
                  <a:solidFill>
                    <a:prstClr val="black"/>
                  </a:solidFill>
                </a:rPr>
                <a:t>~</a:t>
              </a:r>
              <a:r>
                <a:rPr lang="fr-FR" sz="1400" dirty="0">
                  <a:solidFill>
                    <a:schemeClr val="tx1"/>
                  </a:solidFill>
                </a:rPr>
                <a:t>24 %</a:t>
              </a:r>
            </a:p>
          </p:txBody>
        </p:sp>
        <p:sp>
          <p:nvSpPr>
            <p:cNvPr id="37" name="Textplatzhalter 3">
              <a:extLst>
                <a:ext uri="{FF2B5EF4-FFF2-40B4-BE49-F238E27FC236}">
                  <a16:creationId xmlns:a16="http://schemas.microsoft.com/office/drawing/2014/main" id="{E9BB5E6F-AE65-42D3-8DC6-BF594FA34642}"/>
                </a:ext>
              </a:extLst>
            </p:cNvPr>
            <p:cNvSpPr txBox="1">
              <a:spLocks/>
            </p:cNvSpPr>
            <p:nvPr/>
          </p:nvSpPr>
          <p:spPr>
            <a:xfrm>
              <a:off x="3838497" y="2857799"/>
              <a:ext cx="2088000" cy="868680"/>
            </a:xfrm>
            <a:prstGeom prst="rect">
              <a:avLst/>
            </a:prstGeom>
            <a:solidFill>
              <a:srgbClr val="FBF3E8"/>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400" dirty="0">
                  <a:solidFill>
                    <a:prstClr val="black"/>
                  </a:solidFill>
                </a:rPr>
                <a:t>Coûts de personnel pour les personnes en apprentissage</a:t>
              </a:r>
            </a:p>
            <a:p>
              <a:pPr algn="ctr">
                <a:lnSpc>
                  <a:spcPts val="1500"/>
                </a:lnSpc>
                <a:spcBef>
                  <a:spcPts val="0"/>
                </a:spcBef>
              </a:pPr>
              <a:r>
                <a:rPr lang="fr-FR" sz="2200" baseline="-14000" dirty="0">
                  <a:solidFill>
                    <a:prstClr val="black"/>
                  </a:solidFill>
                </a:rPr>
                <a:t>~</a:t>
              </a:r>
              <a:r>
                <a:rPr lang="fr-FR" sz="1400" dirty="0">
                  <a:solidFill>
                    <a:schemeClr val="tx1"/>
                  </a:solidFill>
                </a:rPr>
                <a:t>61 %</a:t>
              </a:r>
            </a:p>
          </p:txBody>
        </p:sp>
        <p:sp>
          <p:nvSpPr>
            <p:cNvPr id="38" name="Textplatzhalter 3">
              <a:extLst>
                <a:ext uri="{FF2B5EF4-FFF2-40B4-BE49-F238E27FC236}">
                  <a16:creationId xmlns:a16="http://schemas.microsoft.com/office/drawing/2014/main" id="{913A21EF-EFF1-4816-8AC0-96921C2B1119}"/>
                </a:ext>
              </a:extLst>
            </p:cNvPr>
            <p:cNvSpPr txBox="1">
              <a:spLocks/>
            </p:cNvSpPr>
            <p:nvPr/>
          </p:nvSpPr>
          <p:spPr>
            <a:xfrm>
              <a:off x="6380954" y="1348732"/>
              <a:ext cx="2088000" cy="864094"/>
            </a:xfrm>
            <a:prstGeom prst="rect">
              <a:avLst/>
            </a:prstGeom>
            <a:solidFill>
              <a:srgbClr val="EAC28D"/>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400" dirty="0">
                  <a:solidFill>
                    <a:schemeClr val="tx1"/>
                  </a:solidFill>
                </a:rPr>
                <a:t>Subventions pour les personnes défavorisées</a:t>
              </a:r>
            </a:p>
          </p:txBody>
        </p:sp>
      </p:grpSp>
      <p:sp>
        <p:nvSpPr>
          <p:cNvPr id="23" name="Textfeld 22">
            <a:extLst>
              <a:ext uri="{FF2B5EF4-FFF2-40B4-BE49-F238E27FC236}">
                <a16:creationId xmlns:a16="http://schemas.microsoft.com/office/drawing/2014/main" id="{BA7AD84F-C00C-4A2B-A538-7D3A4F8EB0A5}"/>
              </a:ext>
            </a:extLst>
          </p:cNvPr>
          <p:cNvSpPr txBox="1"/>
          <p:nvPr/>
        </p:nvSpPr>
        <p:spPr>
          <a:xfrm>
            <a:off x="534260" y="5715812"/>
            <a:ext cx="7303174" cy="246221"/>
          </a:xfrm>
          <a:prstGeom prst="rect">
            <a:avLst/>
          </a:prstGeom>
          <a:noFill/>
        </p:spPr>
        <p:txBody>
          <a:bodyPr wrap="square" rtlCol="0">
            <a:spAutoFit/>
          </a:bodyPr>
          <a:lstStyle/>
          <a:p>
            <a:r>
              <a:rPr lang="fr-FR" sz="1000" dirty="0">
                <a:solidFill>
                  <a:schemeClr val="tx1">
                    <a:lumMod val="50000"/>
                    <a:lumOff val="50000"/>
                  </a:schemeClr>
                </a:solidFill>
                <a:latin typeface="+mj-lt"/>
              </a:rPr>
              <a:t> * Fonds social européen, Bundesagentur für Arbeit [Agence fédérale pour l’emploi]</a:t>
            </a:r>
          </a:p>
        </p:txBody>
      </p:sp>
    </p:spTree>
    <p:extLst>
      <p:ext uri="{BB962C8B-B14F-4D97-AF65-F5344CB8AC3E}">
        <p14:creationId xmlns:p14="http://schemas.microsoft.com/office/powerpoint/2010/main" val="2164150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21000" fill="hold" nodeType="withEffect">
                                  <p:stCondLst>
                                    <p:cond delay="0"/>
                                  </p:stCondLst>
                                  <p:childTnLst>
                                    <p:animRot by="480000">
                                      <p:cBhvr>
                                        <p:cTn id="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a:xfrm>
            <a:off x="658812" y="296863"/>
            <a:ext cx="9000000" cy="446715"/>
          </a:xfrm>
        </p:spPr>
        <p:txBody>
          <a:bodyPr/>
          <a:lstStyle/>
          <a:p>
            <a:r>
              <a:rPr lang="fr-FR" dirty="0"/>
              <a:t>5. c) Les bénéfices en résumé</a:t>
            </a:r>
          </a:p>
        </p:txBody>
      </p:sp>
      <p:sp>
        <p:nvSpPr>
          <p:cNvPr id="5" name="Rechteck 4">
            <a:extLst>
              <a:ext uri="{FF2B5EF4-FFF2-40B4-BE49-F238E27FC236}">
                <a16:creationId xmlns:a16="http://schemas.microsoft.com/office/drawing/2014/main" id="{E83A0127-8BDC-8779-6B93-3D39217993C3}"/>
              </a:ext>
            </a:extLst>
          </p:cNvPr>
          <p:cNvSpPr/>
          <p:nvPr/>
        </p:nvSpPr>
        <p:spPr>
          <a:xfrm>
            <a:off x="3928110" y="1176858"/>
            <a:ext cx="4335780" cy="760959"/>
          </a:xfrm>
          <a:prstGeom prst="rect">
            <a:avLst/>
          </a:prstGeom>
          <a:no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noAutofit/>
          </a:bodyPr>
          <a:lstStyle/>
          <a:p>
            <a:pPr algn="ctr">
              <a:buSzPct val="75000"/>
            </a:pPr>
            <a:r>
              <a:rPr lang="fr-FR" sz="2000" dirty="0">
                <a:solidFill>
                  <a:srgbClr val="D6851B"/>
                </a:solidFill>
                <a:latin typeface="+mj-lt"/>
              </a:rPr>
              <a:t>Économies réalisées à long terme</a:t>
            </a:r>
          </a:p>
        </p:txBody>
      </p:sp>
      <p:sp>
        <p:nvSpPr>
          <p:cNvPr id="8" name="Rechteck 7">
            <a:extLst>
              <a:ext uri="{FF2B5EF4-FFF2-40B4-BE49-F238E27FC236}">
                <a16:creationId xmlns:a16="http://schemas.microsoft.com/office/drawing/2014/main" id="{6474D743-F9B0-2CC7-EDF7-01C740832DF2}"/>
              </a:ext>
            </a:extLst>
          </p:cNvPr>
          <p:cNvSpPr/>
          <p:nvPr/>
        </p:nvSpPr>
        <p:spPr>
          <a:xfrm>
            <a:off x="1961862" y="3450601"/>
            <a:ext cx="2700000" cy="760959"/>
          </a:xfrm>
          <a:prstGeom prst="rect">
            <a:avLst/>
          </a:prstGeom>
          <a:no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noAutofit/>
          </a:bodyPr>
          <a:lstStyle/>
          <a:p>
            <a:pPr algn="ctr">
              <a:buSzPct val="75000"/>
            </a:pPr>
            <a:r>
              <a:rPr lang="fr-FR" sz="2000" dirty="0">
                <a:solidFill>
                  <a:srgbClr val="D6851B"/>
                </a:solidFill>
                <a:latin typeface="+mj-lt"/>
              </a:rPr>
              <a:t>Assurance pour l’avenir</a:t>
            </a:r>
          </a:p>
        </p:txBody>
      </p:sp>
      <p:sp>
        <p:nvSpPr>
          <p:cNvPr id="9" name="Rechteck 8">
            <a:extLst>
              <a:ext uri="{FF2B5EF4-FFF2-40B4-BE49-F238E27FC236}">
                <a16:creationId xmlns:a16="http://schemas.microsoft.com/office/drawing/2014/main" id="{93F93B28-E231-A25E-7AA8-8DDD3D91527C}"/>
              </a:ext>
            </a:extLst>
          </p:cNvPr>
          <p:cNvSpPr/>
          <p:nvPr/>
        </p:nvSpPr>
        <p:spPr>
          <a:xfrm>
            <a:off x="1961863" y="2374094"/>
            <a:ext cx="2700000" cy="760959"/>
          </a:xfrm>
          <a:prstGeom prst="rect">
            <a:avLst/>
          </a:prstGeom>
          <a:no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lgn="ctr">
              <a:buSzPct val="75000"/>
            </a:pPr>
            <a:r>
              <a:rPr lang="fr-FR" sz="2000" dirty="0">
                <a:solidFill>
                  <a:srgbClr val="D6851B"/>
                </a:solidFill>
                <a:latin typeface="+mj-lt"/>
              </a:rPr>
              <a:t>Savoir-faire</a:t>
            </a:r>
            <a:br>
              <a:rPr lang="fr-FR" sz="2000" dirty="0">
                <a:solidFill>
                  <a:srgbClr val="D6851B"/>
                </a:solidFill>
                <a:latin typeface="+mj-lt"/>
              </a:rPr>
            </a:br>
            <a:r>
              <a:rPr lang="fr-FR" sz="2000" dirty="0">
                <a:solidFill>
                  <a:srgbClr val="D6851B"/>
                </a:solidFill>
                <a:latin typeface="+mj-lt"/>
              </a:rPr>
              <a:t>sur mesure</a:t>
            </a:r>
          </a:p>
        </p:txBody>
      </p:sp>
      <p:sp>
        <p:nvSpPr>
          <p:cNvPr id="10" name="Rechteck 9">
            <a:extLst>
              <a:ext uri="{FF2B5EF4-FFF2-40B4-BE49-F238E27FC236}">
                <a16:creationId xmlns:a16="http://schemas.microsoft.com/office/drawing/2014/main" id="{4232D057-C45E-4FFF-A20D-9D48AABAEF75}"/>
              </a:ext>
            </a:extLst>
          </p:cNvPr>
          <p:cNvSpPr/>
          <p:nvPr/>
        </p:nvSpPr>
        <p:spPr>
          <a:xfrm>
            <a:off x="7530138" y="2312987"/>
            <a:ext cx="2700000" cy="760959"/>
          </a:xfrm>
          <a:prstGeom prst="rect">
            <a:avLst/>
          </a:prstGeom>
          <a:no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noAutofit/>
          </a:bodyPr>
          <a:lstStyle/>
          <a:p>
            <a:pPr algn="ctr">
              <a:buSzPct val="75000"/>
            </a:pPr>
            <a:r>
              <a:rPr lang="fr-FR" sz="2000" dirty="0">
                <a:solidFill>
                  <a:srgbClr val="D6851B"/>
                </a:solidFill>
                <a:latin typeface="+mj-lt"/>
              </a:rPr>
              <a:t>Fidélité à l’entreprise</a:t>
            </a:r>
          </a:p>
        </p:txBody>
      </p:sp>
      <p:sp>
        <p:nvSpPr>
          <p:cNvPr id="11" name="Rechteck 10">
            <a:extLst>
              <a:ext uri="{FF2B5EF4-FFF2-40B4-BE49-F238E27FC236}">
                <a16:creationId xmlns:a16="http://schemas.microsoft.com/office/drawing/2014/main" id="{E5407EB5-796D-4E4B-9A66-F0543F694AD1}"/>
              </a:ext>
            </a:extLst>
          </p:cNvPr>
          <p:cNvSpPr/>
          <p:nvPr/>
        </p:nvSpPr>
        <p:spPr>
          <a:xfrm>
            <a:off x="7530138" y="3389045"/>
            <a:ext cx="2700000" cy="760959"/>
          </a:xfrm>
          <a:prstGeom prst="rect">
            <a:avLst/>
          </a:prstGeom>
          <a:no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spAutoFit/>
          </a:bodyPr>
          <a:lstStyle/>
          <a:p>
            <a:pPr algn="ctr">
              <a:buSzPct val="75000"/>
            </a:pPr>
            <a:r>
              <a:rPr lang="fr-FR" sz="2000" dirty="0">
                <a:solidFill>
                  <a:srgbClr val="D6851B"/>
                </a:solidFill>
                <a:latin typeface="+mj-lt"/>
              </a:rPr>
              <a:t>Gestion flexible des postes vacants</a:t>
            </a:r>
          </a:p>
        </p:txBody>
      </p:sp>
      <p:sp>
        <p:nvSpPr>
          <p:cNvPr id="12" name="Rechteck 11">
            <a:extLst>
              <a:ext uri="{FF2B5EF4-FFF2-40B4-BE49-F238E27FC236}">
                <a16:creationId xmlns:a16="http://schemas.microsoft.com/office/drawing/2014/main" id="{0168B4AE-E3A7-46E8-8BED-DF1F9D653A16}"/>
              </a:ext>
            </a:extLst>
          </p:cNvPr>
          <p:cNvSpPr/>
          <p:nvPr/>
        </p:nvSpPr>
        <p:spPr>
          <a:xfrm>
            <a:off x="6405584" y="4545012"/>
            <a:ext cx="2700000" cy="760959"/>
          </a:xfrm>
          <a:prstGeom prst="rect">
            <a:avLst/>
          </a:prstGeom>
          <a:no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noAutofit/>
          </a:bodyPr>
          <a:lstStyle/>
          <a:p>
            <a:pPr algn="ctr">
              <a:buSzPct val="75000"/>
            </a:pPr>
            <a:r>
              <a:rPr lang="fr-FR" sz="2000" dirty="0">
                <a:solidFill>
                  <a:srgbClr val="D6851B"/>
                </a:solidFill>
                <a:latin typeface="+mj-lt"/>
              </a:rPr>
              <a:t>Capacité d’innovation</a:t>
            </a:r>
          </a:p>
        </p:txBody>
      </p:sp>
      <p:sp>
        <p:nvSpPr>
          <p:cNvPr id="13" name="Rechteck 12">
            <a:extLst>
              <a:ext uri="{FF2B5EF4-FFF2-40B4-BE49-F238E27FC236}">
                <a16:creationId xmlns:a16="http://schemas.microsoft.com/office/drawing/2014/main" id="{AAAA1321-3F86-4F95-A381-42ED3B90953C}"/>
              </a:ext>
            </a:extLst>
          </p:cNvPr>
          <p:cNvSpPr/>
          <p:nvPr/>
        </p:nvSpPr>
        <p:spPr>
          <a:xfrm>
            <a:off x="3086418" y="4545013"/>
            <a:ext cx="2700000" cy="760959"/>
          </a:xfrm>
          <a:prstGeom prst="rect">
            <a:avLst/>
          </a:prstGeom>
          <a:no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chorCtr="0">
            <a:noAutofit/>
          </a:bodyPr>
          <a:lstStyle/>
          <a:p>
            <a:pPr algn="ctr">
              <a:buSzPct val="75000"/>
            </a:pPr>
            <a:r>
              <a:rPr lang="fr-FR" sz="2000" dirty="0">
                <a:solidFill>
                  <a:srgbClr val="D6851B"/>
                </a:solidFill>
                <a:latin typeface="+mj-lt"/>
              </a:rPr>
              <a:t>Meilleure image</a:t>
            </a:r>
          </a:p>
        </p:txBody>
      </p:sp>
      <p:pic>
        <p:nvPicPr>
          <p:cNvPr id="4" name="Grafik 3" descr="Hinzufügen">
            <a:extLst>
              <a:ext uri="{FF2B5EF4-FFF2-40B4-BE49-F238E27FC236}">
                <a16:creationId xmlns:a16="http://schemas.microsoft.com/office/drawing/2014/main" id="{6B5B900D-1419-4D26-8212-25D969C5E19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26614" y="2606318"/>
            <a:ext cx="1338773" cy="1338773"/>
          </a:xfrm>
          <a:prstGeom prst="rect">
            <a:avLst/>
          </a:prstGeom>
        </p:spPr>
      </p:pic>
    </p:spTree>
    <p:extLst>
      <p:ext uri="{BB962C8B-B14F-4D97-AF65-F5344CB8AC3E}">
        <p14:creationId xmlns:p14="http://schemas.microsoft.com/office/powerpoint/2010/main" val="24097394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fr-FR" sz="2000" noProof="0" dirty="0"/>
              <a:t>Professionnalisation – Les qualifications du personnel de formation professionnelle</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fr-FR" dirty="0"/>
              <a:t>5. d) Aspects sociaux et économiques</a:t>
            </a:r>
          </a:p>
        </p:txBody>
      </p:sp>
      <p:sp>
        <p:nvSpPr>
          <p:cNvPr id="18" name="Inhaltsplatzhalter 4">
            <a:extLst>
              <a:ext uri="{FF2B5EF4-FFF2-40B4-BE49-F238E27FC236}">
                <a16:creationId xmlns:a16="http://schemas.microsoft.com/office/drawing/2014/main" id="{ED53B23D-AA56-41F7-AC03-718BA0B5E096}"/>
              </a:ext>
            </a:extLst>
          </p:cNvPr>
          <p:cNvSpPr txBox="1">
            <a:spLocks/>
          </p:cNvSpPr>
          <p:nvPr/>
        </p:nvSpPr>
        <p:spPr>
          <a:xfrm>
            <a:off x="658812" y="1557337"/>
            <a:ext cx="11053761" cy="3959225"/>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Pour les jeunes, transition plus facile du système de formation au monde du travail, comparativement</a:t>
            </a:r>
            <a:br>
              <a:rPr lang="fr-FR" sz="1800" dirty="0">
                <a:latin typeface="+mj-lt"/>
              </a:rPr>
            </a:br>
            <a:r>
              <a:rPr lang="fr-FR" sz="1800" dirty="0">
                <a:latin typeface="+mj-lt"/>
              </a:rPr>
              <a:t>aux professionnels formés à l’université (en fonction de la situation sur le marché du travail)</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Contribution à la stabilité sociale grâce à un faible taux de chômage (des jeunes)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Pool important de professionnels qualifiés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Grande flexibilité et grande mobilité des professionnels qualifiés grâce à un niveau de qualification élevé et</a:t>
            </a:r>
            <a:br>
              <a:rPr lang="fr-FR" sz="1800" dirty="0">
                <a:latin typeface="+mj-lt"/>
              </a:rPr>
            </a:br>
            <a:r>
              <a:rPr lang="fr-FR" sz="1800" dirty="0">
                <a:latin typeface="+mj-lt"/>
              </a:rPr>
              <a:t>à des normes en vigueur à l’échelle nationale</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Forte amélioration de la productivité grâce à des professionnels qualifiés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Renforcement de la compétitivité économique d’un pays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Niveau élevé d’acceptabilité sociale de la formation professionnelle</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endParaRPr lang="de-DE" sz="1800" dirty="0">
              <a:latin typeface="+mj-lt"/>
            </a:endParaRPr>
          </a:p>
        </p:txBody>
      </p:sp>
    </p:spTree>
    <p:extLst>
      <p:ext uri="{BB962C8B-B14F-4D97-AF65-F5344CB8AC3E}">
        <p14:creationId xmlns:p14="http://schemas.microsoft.com/office/powerpoint/2010/main" val="9249155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25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125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125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125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1250"/>
                                        <p:tgtEl>
                                          <p:spTgt spid="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fade">
                                      <p:cBhvr>
                                        <p:cTn id="32" dur="1250"/>
                                        <p:tgtEl>
                                          <p:spTgt spid="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xEl>
                                              <p:pRg st="6" end="6"/>
                                            </p:txEl>
                                          </p:spTgt>
                                        </p:tgtEl>
                                        <p:attrNameLst>
                                          <p:attrName>style.visibility</p:attrName>
                                        </p:attrNameLst>
                                      </p:cBhvr>
                                      <p:to>
                                        <p:strVal val="visible"/>
                                      </p:to>
                                    </p:set>
                                    <p:animEffect transition="in" filter="fade">
                                      <p:cBhvr>
                                        <p:cTn id="37" dur="125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6F32227-A942-457A-9033-264AE27A0441}"/>
              </a:ext>
            </a:extLst>
          </p:cNvPr>
          <p:cNvSpPr>
            <a:spLocks noGrp="1"/>
          </p:cNvSpPr>
          <p:nvPr>
            <p:ph type="body" sz="quarter" idx="10"/>
          </p:nvPr>
        </p:nvSpPr>
        <p:spPr>
          <a:xfrm>
            <a:off x="658813" y="826083"/>
            <a:ext cx="11053762" cy="435462"/>
          </a:xfrm>
        </p:spPr>
        <p:txBody>
          <a:bodyPr>
            <a:normAutofit/>
          </a:bodyPr>
          <a:lstStyle/>
          <a:p>
            <a:r>
              <a:rPr lang="fr-FR" sz="2000" noProof="0" dirty="0"/>
              <a:t>Prélèvement pour la formation professionnelle</a:t>
            </a:r>
          </a:p>
        </p:txBody>
      </p:sp>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fr-FR" dirty="0"/>
              <a:t>Annexe : Disposition spéciale dans le secteur du bâtiment</a:t>
            </a:r>
          </a:p>
        </p:txBody>
      </p:sp>
      <p:sp>
        <p:nvSpPr>
          <p:cNvPr id="9" name="Inhaltsplatzhalter 5">
            <a:extLst>
              <a:ext uri="{FF2B5EF4-FFF2-40B4-BE49-F238E27FC236}">
                <a16:creationId xmlns:a16="http://schemas.microsoft.com/office/drawing/2014/main" id="{EDA1BFDE-045A-4D50-A3E3-62A0F0B5F724}"/>
              </a:ext>
            </a:extLst>
          </p:cNvPr>
          <p:cNvSpPr txBox="1">
            <a:spLocks/>
          </p:cNvSpPr>
          <p:nvPr/>
        </p:nvSpPr>
        <p:spPr>
          <a:xfrm>
            <a:off x="658813" y="1333373"/>
            <a:ext cx="5437187" cy="4183190"/>
          </a:xfrm>
          <a:prstGeom prst="rect">
            <a:avLst/>
          </a:prstGeom>
          <a:solidFill>
            <a:srgbClr val="FBF3E8"/>
          </a:solidFill>
          <a:ln w="6350" cmpd="sng">
            <a:noFill/>
          </a:ln>
          <a:effectLst/>
        </p:spPr>
        <p:txBody>
          <a:bodyPr vert="horz" lIns="360000" tIns="360000" rIns="360000" bIns="36000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20000"/>
              </a:lnSpc>
              <a:spcBef>
                <a:spcPts val="600"/>
              </a:spcBef>
            </a:pPr>
            <a:r>
              <a:rPr lang="fr-FR" sz="2200" b="1" dirty="0">
                <a:solidFill>
                  <a:schemeClr val="tx1"/>
                </a:solidFill>
                <a:cs typeface="Arial" panose="020B0604020202020204" pitchFamily="34" charset="0"/>
              </a:rPr>
              <a:t>Toutes les entreprises</a:t>
            </a:r>
            <a:br>
              <a:rPr lang="fr-FR" sz="2200" b="1" dirty="0">
                <a:solidFill>
                  <a:schemeClr val="tx1"/>
                </a:solidFill>
                <a:cs typeface="Arial" panose="020B0604020202020204" pitchFamily="34" charset="0"/>
              </a:rPr>
            </a:br>
            <a:r>
              <a:rPr lang="fr-FR" sz="2200" dirty="0">
                <a:solidFill>
                  <a:schemeClr val="tx1"/>
                </a:solidFill>
                <a:cs typeface="Arial" panose="020B0604020202020204" pitchFamily="34" charset="0"/>
              </a:rPr>
              <a:t>du secteur du bâtiment </a:t>
            </a:r>
            <a:r>
              <a:rPr lang="fr-FR" sz="2200" b="1" dirty="0">
                <a:solidFill>
                  <a:schemeClr val="tx1"/>
                </a:solidFill>
                <a:cs typeface="Arial" panose="020B0604020202020204" pitchFamily="34" charset="0"/>
              </a:rPr>
              <a:t>versent</a:t>
            </a:r>
            <a:r>
              <a:rPr lang="fr-FR" sz="2200" dirty="0">
                <a:solidFill>
                  <a:schemeClr val="tx1"/>
                </a:solidFill>
                <a:cs typeface="Arial" panose="020B0604020202020204" pitchFamily="34" charset="0"/>
              </a:rPr>
              <a:t> </a:t>
            </a:r>
          </a:p>
          <a:p>
            <a:pPr algn="ctr">
              <a:lnSpc>
                <a:spcPct val="120000"/>
              </a:lnSpc>
              <a:spcBef>
                <a:spcPts val="600"/>
              </a:spcBef>
            </a:pPr>
            <a:r>
              <a:rPr lang="fr-FR" sz="3200" b="1" dirty="0">
                <a:solidFill>
                  <a:srgbClr val="D6851B"/>
                </a:solidFill>
                <a:cs typeface="Arial" panose="020B0604020202020204" pitchFamily="34" charset="0"/>
              </a:rPr>
              <a:t>2,1 % </a:t>
            </a:r>
          </a:p>
          <a:p>
            <a:pPr algn="ctr">
              <a:lnSpc>
                <a:spcPct val="120000"/>
              </a:lnSpc>
              <a:spcBef>
                <a:spcPts val="600"/>
              </a:spcBef>
            </a:pPr>
            <a:r>
              <a:rPr lang="fr-FR" sz="1600" dirty="0">
                <a:solidFill>
                  <a:schemeClr val="tx1"/>
                </a:solidFill>
                <a:cs typeface="Arial" panose="020B0604020202020204" pitchFamily="34" charset="0"/>
              </a:rPr>
              <a:t>du salaire brut total</a:t>
            </a:r>
          </a:p>
          <a:p>
            <a:pPr algn="ctr">
              <a:lnSpc>
                <a:spcPct val="120000"/>
              </a:lnSpc>
              <a:spcBef>
                <a:spcPts val="600"/>
              </a:spcBef>
            </a:pPr>
            <a:r>
              <a:rPr lang="fr-FR" sz="1600" dirty="0">
                <a:solidFill>
                  <a:schemeClr val="tx1"/>
                </a:solidFill>
                <a:cs typeface="Arial" panose="020B0604020202020204" pitchFamily="34" charset="0"/>
              </a:rPr>
              <a:t>à un fonds pour la formation, indépendamment de</a:t>
            </a:r>
            <a:br>
              <a:rPr lang="fr-FR" sz="1600" dirty="0">
                <a:solidFill>
                  <a:schemeClr val="tx1"/>
                </a:solidFill>
                <a:cs typeface="Arial" panose="020B0604020202020204" pitchFamily="34" charset="0"/>
              </a:rPr>
            </a:br>
            <a:r>
              <a:rPr lang="fr-FR" sz="1600" dirty="0">
                <a:solidFill>
                  <a:schemeClr val="tx1"/>
                </a:solidFill>
                <a:cs typeface="Arial" panose="020B0604020202020204" pitchFamily="34" charset="0"/>
              </a:rPr>
              <a:t>savoir si elles forment ou non</a:t>
            </a:r>
          </a:p>
        </p:txBody>
      </p:sp>
      <p:sp>
        <p:nvSpPr>
          <p:cNvPr id="10" name="Inhaltsplatzhalter 6">
            <a:extLst>
              <a:ext uri="{FF2B5EF4-FFF2-40B4-BE49-F238E27FC236}">
                <a16:creationId xmlns:a16="http://schemas.microsoft.com/office/drawing/2014/main" id="{9B46BD1A-B1C1-4795-AF7F-5C4B198190CA}"/>
              </a:ext>
            </a:extLst>
          </p:cNvPr>
          <p:cNvSpPr>
            <a:spLocks noGrp="1"/>
          </p:cNvSpPr>
          <p:nvPr>
            <p:ph sz="half" idx="2"/>
          </p:nvPr>
        </p:nvSpPr>
        <p:spPr>
          <a:xfrm>
            <a:off x="6275386" y="1333373"/>
            <a:ext cx="5788795" cy="4183190"/>
          </a:xfrm>
          <a:solidFill>
            <a:srgbClr val="FBF3E8"/>
          </a:solidFill>
          <a:ln w="6350" cmpd="sng">
            <a:noFill/>
          </a:ln>
        </p:spPr>
        <p:txBody>
          <a:bodyPr lIns="360000" tIns="360000" rIns="360000" bIns="360000" anchor="t" anchorCtr="0">
            <a:noAutofit/>
          </a:bodyPr>
          <a:lstStyle/>
          <a:p>
            <a:pPr marL="0" indent="0" algn="ctr">
              <a:lnSpc>
                <a:spcPct val="120000"/>
              </a:lnSpc>
              <a:spcBef>
                <a:spcPts val="600"/>
              </a:spcBef>
              <a:buNone/>
            </a:pPr>
            <a:r>
              <a:rPr lang="fr-FR" sz="2200" b="1" dirty="0">
                <a:cs typeface="Arial" panose="020B0604020202020204" pitchFamily="34" charset="0"/>
              </a:rPr>
              <a:t>Les entreprises de formation</a:t>
            </a:r>
            <a:br>
              <a:rPr lang="fr-FR" sz="2200" b="1" dirty="0">
                <a:cs typeface="Arial" panose="020B0604020202020204" pitchFamily="34" charset="0"/>
              </a:rPr>
            </a:br>
            <a:r>
              <a:rPr lang="fr-FR" sz="2200" b="1" dirty="0">
                <a:cs typeface="Arial" panose="020B0604020202020204" pitchFamily="34" charset="0"/>
              </a:rPr>
              <a:t>se voient rembourser :</a:t>
            </a:r>
          </a:p>
          <a:p>
            <a:pPr marL="0" indent="0" algn="ctr">
              <a:lnSpc>
                <a:spcPct val="120000"/>
              </a:lnSpc>
              <a:spcBef>
                <a:spcPts val="600"/>
              </a:spcBef>
              <a:buNone/>
            </a:pPr>
            <a:endParaRPr lang="de-DE" sz="250" b="1" dirty="0">
              <a:cs typeface="Arial" panose="020B0604020202020204" pitchFamily="34" charset="0"/>
            </a:endParaRPr>
          </a:p>
          <a:p>
            <a:pPr>
              <a:spcBef>
                <a:spcPts val="600"/>
              </a:spcBef>
              <a:buClr>
                <a:srgbClr val="D6851B"/>
              </a:buClr>
              <a:buSzPct val="70000"/>
            </a:pPr>
            <a:r>
              <a:rPr lang="fr-FR" sz="1600" dirty="0">
                <a:cs typeface="Arial" panose="020B0604020202020204" pitchFamily="34" charset="0"/>
              </a:rPr>
              <a:t>une grande partie des coûts pour la formation dans leur propre entreprise ou dans les centres de formation interentreprises </a:t>
            </a:r>
          </a:p>
          <a:p>
            <a:pPr>
              <a:spcBef>
                <a:spcPts val="600"/>
              </a:spcBef>
              <a:buClr>
                <a:srgbClr val="D6851B"/>
              </a:buClr>
              <a:buSzPct val="70000"/>
            </a:pPr>
            <a:r>
              <a:rPr lang="fr-FR" sz="1600" dirty="0">
                <a:cs typeface="Arial" panose="020B0604020202020204" pitchFamily="34" charset="0"/>
              </a:rPr>
              <a:t>Prise en charge des coûts* dans les métiers technico-commerciaux, par ex. : </a:t>
            </a:r>
          </a:p>
          <a:p>
            <a:pPr marL="0" indent="0" defTabSz="582613">
              <a:lnSpc>
                <a:spcPts val="2400"/>
              </a:lnSpc>
              <a:spcBef>
                <a:spcPts val="600"/>
              </a:spcBef>
              <a:buNone/>
              <a:tabLst>
                <a:tab pos="354013" algn="l"/>
              </a:tabLst>
            </a:pPr>
            <a:r>
              <a:rPr lang="fr-FR" sz="1600" dirty="0">
                <a:cs typeface="Arial" panose="020B0604020202020204" pitchFamily="34" charset="0"/>
              </a:rPr>
              <a:t>	pendant 10 mois la 1</a:t>
            </a:r>
            <a:r>
              <a:rPr lang="fr-FR" sz="1600" baseline="30000" dirty="0">
                <a:cs typeface="Arial" panose="020B0604020202020204" pitchFamily="34" charset="0"/>
              </a:rPr>
              <a:t>ère</a:t>
            </a:r>
            <a:r>
              <a:rPr lang="fr-FR" sz="1600" dirty="0">
                <a:cs typeface="Arial" panose="020B0604020202020204" pitchFamily="34" charset="0"/>
              </a:rPr>
              <a:t> année</a:t>
            </a:r>
            <a:br>
              <a:rPr lang="fr-FR" sz="1600" dirty="0">
                <a:cs typeface="Arial" panose="020B0604020202020204" pitchFamily="34" charset="0"/>
              </a:rPr>
            </a:br>
            <a:r>
              <a:rPr lang="fr-FR" sz="1600" dirty="0">
                <a:cs typeface="Arial" panose="020B0604020202020204" pitchFamily="34" charset="0"/>
              </a:rPr>
              <a:t>	de 4 à 6 mois la 2</a:t>
            </a:r>
            <a:r>
              <a:rPr lang="fr-FR" sz="1600" baseline="30000" dirty="0">
                <a:cs typeface="Arial" panose="020B0604020202020204" pitchFamily="34" charset="0"/>
              </a:rPr>
              <a:t>ére</a:t>
            </a:r>
            <a:r>
              <a:rPr lang="fr-FR" sz="1600" dirty="0">
                <a:cs typeface="Arial" panose="020B0604020202020204" pitchFamily="34" charset="0"/>
              </a:rPr>
              <a:t> année</a:t>
            </a:r>
            <a:br>
              <a:rPr lang="fr-FR" sz="1600" dirty="0">
                <a:cs typeface="Arial" panose="020B0604020202020204" pitchFamily="34" charset="0"/>
              </a:rPr>
            </a:br>
            <a:r>
              <a:rPr lang="fr-FR" sz="1600" dirty="0">
                <a:cs typeface="Arial" panose="020B0604020202020204" pitchFamily="34" charset="0"/>
              </a:rPr>
              <a:t>	pendant 1 mois la 3</a:t>
            </a:r>
            <a:r>
              <a:rPr lang="fr-FR" sz="1600" baseline="30000" dirty="0">
                <a:cs typeface="Arial" panose="020B0604020202020204" pitchFamily="34" charset="0"/>
              </a:rPr>
              <a:t>ére</a:t>
            </a:r>
            <a:r>
              <a:rPr lang="fr-FR" sz="1600" dirty="0">
                <a:cs typeface="Arial" panose="020B0604020202020204" pitchFamily="34" charset="0"/>
              </a:rPr>
              <a:t> année</a:t>
            </a:r>
            <a:br>
              <a:rPr lang="fr-FR" sz="1600" dirty="0">
                <a:cs typeface="Arial" panose="020B0604020202020204" pitchFamily="34" charset="0"/>
              </a:rPr>
            </a:br>
            <a:r>
              <a:rPr lang="fr-FR" sz="1600" dirty="0">
                <a:cs typeface="Arial" panose="020B0604020202020204" pitchFamily="34" charset="0"/>
              </a:rPr>
              <a:t>	avec prise en compte de l’amélioration de la productivité</a:t>
            </a:r>
          </a:p>
        </p:txBody>
      </p:sp>
      <p:sp>
        <p:nvSpPr>
          <p:cNvPr id="13" name="Textfeld 12">
            <a:extLst>
              <a:ext uri="{FF2B5EF4-FFF2-40B4-BE49-F238E27FC236}">
                <a16:creationId xmlns:a16="http://schemas.microsoft.com/office/drawing/2014/main" id="{936C7CED-D2F3-4118-88A1-F7176B0D253E}"/>
              </a:ext>
            </a:extLst>
          </p:cNvPr>
          <p:cNvSpPr txBox="1"/>
          <p:nvPr/>
        </p:nvSpPr>
        <p:spPr>
          <a:xfrm>
            <a:off x="571130" y="5720178"/>
            <a:ext cx="7303174" cy="246221"/>
          </a:xfrm>
          <a:prstGeom prst="rect">
            <a:avLst/>
          </a:prstGeom>
          <a:noFill/>
        </p:spPr>
        <p:txBody>
          <a:bodyPr wrap="square" rtlCol="0">
            <a:spAutoFit/>
          </a:bodyPr>
          <a:lstStyle/>
          <a:p>
            <a:r>
              <a:rPr lang="fr-FR" sz="1000" dirty="0">
                <a:solidFill>
                  <a:schemeClr val="tx1">
                    <a:lumMod val="50000"/>
                    <a:lumOff val="50000"/>
                  </a:schemeClr>
                </a:solidFill>
                <a:latin typeface="+mj-lt"/>
              </a:rPr>
              <a:t>* Remboursement des rémunérations et des charges sociales </a:t>
            </a:r>
          </a:p>
        </p:txBody>
      </p:sp>
    </p:spTree>
    <p:extLst>
      <p:ext uri="{BB962C8B-B14F-4D97-AF65-F5344CB8AC3E}">
        <p14:creationId xmlns:p14="http://schemas.microsoft.com/office/powerpoint/2010/main" val="25708512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32D17-3325-40F7-8519-636D449FEA87}"/>
              </a:ext>
            </a:extLst>
          </p:cNvPr>
          <p:cNvSpPr>
            <a:spLocks noGrp="1"/>
          </p:cNvSpPr>
          <p:nvPr>
            <p:ph type="title"/>
          </p:nvPr>
        </p:nvSpPr>
        <p:spPr/>
        <p:txBody>
          <a:bodyPr/>
          <a:lstStyle/>
          <a:p>
            <a:r>
              <a:rPr lang="fr-FR" noProof="0" dirty="0"/>
              <a:t>Matière à réflexion</a:t>
            </a:r>
          </a:p>
        </p:txBody>
      </p:sp>
      <p:sp>
        <p:nvSpPr>
          <p:cNvPr id="12" name="Textfeld 11">
            <a:extLst>
              <a:ext uri="{FF2B5EF4-FFF2-40B4-BE49-F238E27FC236}">
                <a16:creationId xmlns:a16="http://schemas.microsoft.com/office/drawing/2014/main" id="{A9A38CA0-D2C8-4332-905A-A86CC0DFD8A6}"/>
              </a:ext>
            </a:extLst>
          </p:cNvPr>
          <p:cNvSpPr txBox="1"/>
          <p:nvPr/>
        </p:nvSpPr>
        <p:spPr>
          <a:xfrm>
            <a:off x="918259" y="1381279"/>
            <a:ext cx="8814703" cy="2523768"/>
          </a:xfrm>
          <a:prstGeom prst="rect">
            <a:avLst/>
          </a:prstGeom>
          <a:noFill/>
        </p:spPr>
        <p:txBody>
          <a:bodyPr wrap="square" rtlCol="0">
            <a:spAutoFit/>
          </a:bodyPr>
          <a:lstStyle/>
          <a:p>
            <a:r>
              <a:rPr lang="fr-FR" sz="4400" dirty="0">
                <a:solidFill>
                  <a:schemeClr val="tx1">
                    <a:lumMod val="75000"/>
                    <a:lumOff val="25000"/>
                  </a:schemeClr>
                </a:solidFill>
                <a:latin typeface="+mj-lt"/>
              </a:rPr>
              <a:t>« À long terme, la seule chose qui est</a:t>
            </a:r>
            <a:br>
              <a:rPr lang="fr-FR" sz="4400" dirty="0">
                <a:solidFill>
                  <a:schemeClr val="tx1">
                    <a:lumMod val="75000"/>
                    <a:lumOff val="25000"/>
                  </a:schemeClr>
                </a:solidFill>
                <a:latin typeface="+mj-lt"/>
              </a:rPr>
            </a:br>
            <a:r>
              <a:rPr lang="fr-FR" sz="4400" dirty="0">
                <a:solidFill>
                  <a:schemeClr val="tx1">
                    <a:lumMod val="75000"/>
                    <a:lumOff val="25000"/>
                  </a:schemeClr>
                </a:solidFill>
                <a:latin typeface="+mj-lt"/>
              </a:rPr>
              <a:t> </a:t>
            </a:r>
            <a:r>
              <a:rPr lang="fr-FR" sz="3600" dirty="0">
                <a:solidFill>
                  <a:schemeClr val="tx1">
                    <a:lumMod val="75000"/>
                    <a:lumOff val="25000"/>
                  </a:schemeClr>
                </a:solidFill>
                <a:latin typeface="+mj-lt"/>
              </a:rPr>
              <a:t>  </a:t>
            </a:r>
            <a:r>
              <a:rPr lang="fr-FR" sz="4400" dirty="0">
                <a:solidFill>
                  <a:schemeClr val="tx1">
                    <a:lumMod val="75000"/>
                    <a:lumOff val="25000"/>
                  </a:schemeClr>
                </a:solidFill>
                <a:latin typeface="+mj-lt"/>
              </a:rPr>
              <a:t>plus chère que l’éducation, c’est : </a:t>
            </a:r>
            <a:br>
              <a:rPr lang="fr-FR" sz="4400" dirty="0">
                <a:solidFill>
                  <a:schemeClr val="tx1">
                    <a:lumMod val="75000"/>
                    <a:lumOff val="25000"/>
                  </a:schemeClr>
                </a:solidFill>
                <a:latin typeface="+mj-lt"/>
              </a:rPr>
            </a:br>
            <a:r>
              <a:rPr lang="fr-FR" sz="4400" dirty="0">
                <a:solidFill>
                  <a:schemeClr val="tx1">
                    <a:lumMod val="75000"/>
                    <a:lumOff val="25000"/>
                  </a:schemeClr>
                </a:solidFill>
                <a:latin typeface="+mj-lt"/>
              </a:rPr>
              <a:t>  </a:t>
            </a:r>
            <a:r>
              <a:rPr lang="fr-FR" sz="3200" dirty="0">
                <a:solidFill>
                  <a:schemeClr val="tx1">
                    <a:lumMod val="75000"/>
                    <a:lumOff val="25000"/>
                  </a:schemeClr>
                </a:solidFill>
                <a:latin typeface="+mj-lt"/>
              </a:rPr>
              <a:t> </a:t>
            </a:r>
            <a:r>
              <a:rPr lang="fr-FR" sz="4400" dirty="0">
                <a:solidFill>
                  <a:schemeClr val="tx1">
                    <a:lumMod val="75000"/>
                    <a:lumOff val="25000"/>
                  </a:schemeClr>
                </a:solidFill>
                <a:latin typeface="+mj-lt"/>
              </a:rPr>
              <a:t>pas d’éducation. » </a:t>
            </a:r>
          </a:p>
          <a:p>
            <a:endParaRPr lang="en-US" sz="800" dirty="0">
              <a:solidFill>
                <a:schemeClr val="tx1">
                  <a:lumMod val="75000"/>
                  <a:lumOff val="25000"/>
                </a:schemeClr>
              </a:solidFill>
              <a:latin typeface="+mj-lt"/>
            </a:endParaRPr>
          </a:p>
          <a:p>
            <a:r>
              <a:rPr lang="fr-FR" dirty="0">
                <a:solidFill>
                  <a:schemeClr val="tx1">
                    <a:lumMod val="75000"/>
                    <a:lumOff val="25000"/>
                  </a:schemeClr>
                </a:solidFill>
                <a:latin typeface="+mj-lt"/>
              </a:rPr>
              <a:t>					                		John F. Kennedy</a:t>
            </a:r>
          </a:p>
        </p:txBody>
      </p:sp>
    </p:spTree>
    <p:extLst>
      <p:ext uri="{BB962C8B-B14F-4D97-AF65-F5344CB8AC3E}">
        <p14:creationId xmlns:p14="http://schemas.microsoft.com/office/powerpoint/2010/main" val="39741916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32D17-3325-40F7-8519-636D449FEA87}"/>
              </a:ext>
            </a:extLst>
          </p:cNvPr>
          <p:cNvSpPr>
            <a:spLocks noGrp="1"/>
          </p:cNvSpPr>
          <p:nvPr>
            <p:ph type="title"/>
          </p:nvPr>
        </p:nvSpPr>
        <p:spPr/>
        <p:txBody>
          <a:bodyPr/>
          <a:lstStyle/>
          <a:p>
            <a:r>
              <a:rPr lang="fr-FR" noProof="0" dirty="0"/>
              <a:t>Informations supplémentaires</a:t>
            </a:r>
          </a:p>
        </p:txBody>
      </p:sp>
      <p:sp>
        <p:nvSpPr>
          <p:cNvPr id="7" name="Inhaltsplatzhalter 4">
            <a:extLst>
              <a:ext uri="{FF2B5EF4-FFF2-40B4-BE49-F238E27FC236}">
                <a16:creationId xmlns:a16="http://schemas.microsoft.com/office/drawing/2014/main" id="{5562CB77-B8C0-4841-AE85-A70AB85CD56F}"/>
              </a:ext>
            </a:extLst>
          </p:cNvPr>
          <p:cNvSpPr txBox="1">
            <a:spLocks/>
          </p:cNvSpPr>
          <p:nvPr/>
        </p:nvSpPr>
        <p:spPr>
          <a:xfrm>
            <a:off x="836267" y="1686929"/>
            <a:ext cx="3261845" cy="4126642"/>
          </a:xfrm>
          <a:prstGeom prst="rect">
            <a:avLst/>
          </a:prstGeom>
        </p:spPr>
        <p:txBody>
          <a:bodyPr/>
          <a:lstStyle>
            <a:lvl1pPr marL="357188" indent="-357188" algn="l" defTabSz="357188" rtl="0" eaLnBrk="1" latinLnBrk="0" hangingPunct="1">
              <a:lnSpc>
                <a:spcPct val="9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9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7" lvl="1" indent="0">
              <a:buNone/>
            </a:pPr>
            <a:endParaRPr lang="de-DE" dirty="0"/>
          </a:p>
        </p:txBody>
      </p:sp>
      <p:sp>
        <p:nvSpPr>
          <p:cNvPr id="16" name="Inhaltsplatzhalter 4">
            <a:extLst>
              <a:ext uri="{FF2B5EF4-FFF2-40B4-BE49-F238E27FC236}">
                <a16:creationId xmlns:a16="http://schemas.microsoft.com/office/drawing/2014/main" id="{CF51AEC1-89BB-4869-9295-1AE585D09EAE}"/>
              </a:ext>
            </a:extLst>
          </p:cNvPr>
          <p:cNvSpPr>
            <a:spLocks noGrp="1"/>
          </p:cNvSpPr>
          <p:nvPr>
            <p:ph idx="1"/>
          </p:nvPr>
        </p:nvSpPr>
        <p:spPr>
          <a:xfrm>
            <a:off x="663823" y="1808163"/>
            <a:ext cx="6460877" cy="1620837"/>
          </a:xfrm>
        </p:spPr>
        <p:txBody>
          <a:bodyPr numCol="1">
            <a:noAutofit/>
          </a:bodyPr>
          <a:lstStyle/>
          <a:p>
            <a:pPr marL="0" indent="0">
              <a:buNone/>
            </a:pPr>
            <a:r>
              <a:rPr lang="fr-FR" sz="1800" noProof="0" dirty="0"/>
              <a:t>Vous trouverez cette présentation, ainsi que d’autres, de même que des informations sur la formation professionnelle en Allemagne et sur la collaboration internationale dans la formation professionnelle sur notre site Internet : </a:t>
            </a:r>
          </a:p>
          <a:p>
            <a:pPr marL="0" indent="0">
              <a:buNone/>
            </a:pPr>
            <a:br>
              <a:rPr lang="fr-FR" sz="1800" b="1" noProof="0" dirty="0">
                <a:hlinkClick r:id="rId2">
                  <a:extLst>
                    <a:ext uri="{A12FA001-AC4F-418D-AE19-62706E023703}">
                      <ahyp:hlinkClr xmlns:ahyp="http://schemas.microsoft.com/office/drawing/2018/hyperlinkcolor" val="tx"/>
                    </a:ext>
                  </a:extLst>
                </a:hlinkClick>
              </a:rPr>
            </a:br>
            <a:r>
              <a:rPr lang="fr-FR" sz="1800" b="1" noProof="0" dirty="0">
                <a:solidFill>
                  <a:srgbClr val="E27F1C"/>
                </a:solidFill>
                <a:hlinkClick r:id="rId2">
                  <a:extLst>
                    <a:ext uri="{A12FA001-AC4F-418D-AE19-62706E023703}">
                      <ahyp:hlinkClr xmlns:ahyp="http://schemas.microsoft.com/office/drawing/2018/hyperlinkcolor" val="tx"/>
                    </a:ext>
                  </a:extLst>
                </a:hlinkClick>
              </a:rPr>
              <a:t>www.govet.international</a:t>
            </a:r>
          </a:p>
          <a:p>
            <a:pPr marL="0" indent="0">
              <a:buNone/>
            </a:pPr>
            <a:endParaRPr lang="de-DE" sz="1400" b="1" noProof="0" dirty="0"/>
          </a:p>
        </p:txBody>
      </p:sp>
      <p:sp>
        <p:nvSpPr>
          <p:cNvPr id="17" name="Inhaltsplatzhalter 4">
            <a:extLst>
              <a:ext uri="{FF2B5EF4-FFF2-40B4-BE49-F238E27FC236}">
                <a16:creationId xmlns:a16="http://schemas.microsoft.com/office/drawing/2014/main" id="{FA3A0241-8DA4-40A3-A6AA-51BBABD44202}"/>
              </a:ext>
            </a:extLst>
          </p:cNvPr>
          <p:cNvSpPr txBox="1">
            <a:spLocks/>
          </p:cNvSpPr>
          <p:nvPr/>
        </p:nvSpPr>
        <p:spPr>
          <a:xfrm>
            <a:off x="658813" y="4192735"/>
            <a:ext cx="11053762" cy="1034586"/>
          </a:xfrm>
          <a:prstGeom prst="rect">
            <a:avLst/>
          </a:prstGeom>
        </p:spPr>
        <p:txBody>
          <a:bodyPr vert="horz" lIns="91440" tIns="45720" rIns="91440" bIns="45720" numCol="2"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600" b="1" dirty="0">
                <a:latin typeface="+mj-lt"/>
              </a:rPr>
              <a:t>Sources</a:t>
            </a:r>
          </a:p>
          <a:p>
            <a:pPr marL="266700" indent="-266700"/>
            <a:r>
              <a:rPr lang="fr-FR" sz="1600" dirty="0">
                <a:latin typeface="+mj-lt"/>
              </a:rPr>
              <a:t>Rapport de données BIBB (</a:t>
            </a:r>
            <a:r>
              <a:rPr lang="fr-FR" sz="1600" dirty="0">
                <a:solidFill>
                  <a:srgbClr val="E27F1C"/>
                </a:solidFill>
                <a:latin typeface="+mj-lt"/>
                <a:hlinkClick r:id="rId3">
                  <a:extLst>
                    <a:ext uri="{A12FA001-AC4F-418D-AE19-62706E023703}">
                      <ahyp:hlinkClr xmlns:ahyp="http://schemas.microsoft.com/office/drawing/2018/hyperlinkcolor" val="tx"/>
                    </a:ext>
                  </a:extLst>
                </a:hlinkClick>
              </a:rPr>
              <a:t>lien</a:t>
            </a:r>
            <a:r>
              <a:rPr lang="fr-FR" sz="1600" dirty="0">
                <a:latin typeface="+mj-lt"/>
              </a:rPr>
              <a:t>)</a:t>
            </a:r>
          </a:p>
          <a:p>
            <a:pPr marL="266700" indent="-266700"/>
            <a:r>
              <a:rPr lang="fr-FR" sz="1600" dirty="0">
                <a:latin typeface="+mj-lt"/>
              </a:rPr>
              <a:t>Conférence permanente des ministres de l’Éducation (KMK, </a:t>
            </a:r>
            <a:r>
              <a:rPr lang="fr-FR" sz="1600" dirty="0">
                <a:solidFill>
                  <a:srgbClr val="E27F1C"/>
                </a:solidFill>
                <a:latin typeface="+mj-lt"/>
                <a:hlinkClick r:id="rId4">
                  <a:extLst>
                    <a:ext uri="{A12FA001-AC4F-418D-AE19-62706E023703}">
                      <ahyp:hlinkClr xmlns:ahyp="http://schemas.microsoft.com/office/drawing/2018/hyperlinkcolor" val="tx"/>
                    </a:ext>
                  </a:extLst>
                </a:hlinkClick>
              </a:rPr>
              <a:t>lien</a:t>
            </a:r>
            <a:r>
              <a:rPr lang="fr-FR" sz="1600" dirty="0">
                <a:latin typeface="+mj-lt"/>
              </a:rPr>
              <a:t>)</a:t>
            </a:r>
          </a:p>
          <a:p>
            <a:pPr marL="266700" indent="-266700"/>
            <a:endParaRPr lang="en-GB" sz="1600" dirty="0">
              <a:latin typeface="+mj-lt"/>
            </a:endParaRPr>
          </a:p>
          <a:p>
            <a:pPr marL="266700" indent="-266700"/>
            <a:r>
              <a:rPr lang="fr-FR" sz="1600" dirty="0">
                <a:latin typeface="+mj-lt"/>
              </a:rPr>
              <a:t>Portail des données du ministère fédéral de l’Éducation et de la Recherche (BMBF) (</a:t>
            </a:r>
            <a:r>
              <a:rPr lang="fr-FR" sz="1600" dirty="0">
                <a:solidFill>
                  <a:srgbClr val="E27F1C"/>
                </a:solidFill>
                <a:latin typeface="+mj-lt"/>
                <a:hlinkClick r:id="rId5">
                  <a:extLst>
                    <a:ext uri="{A12FA001-AC4F-418D-AE19-62706E023703}">
                      <ahyp:hlinkClr xmlns:ahyp="http://schemas.microsoft.com/office/drawing/2018/hyperlinkcolor" val="tx"/>
                    </a:ext>
                  </a:extLst>
                </a:hlinkClick>
              </a:rPr>
              <a:t>lien</a:t>
            </a:r>
            <a:r>
              <a:rPr lang="fr-FR" sz="1600" dirty="0">
                <a:latin typeface="+mj-lt"/>
              </a:rPr>
              <a:t>)</a:t>
            </a:r>
          </a:p>
          <a:p>
            <a:pPr marL="266700" indent="-266700"/>
            <a:r>
              <a:rPr lang="fr-FR" sz="1600" dirty="0">
                <a:latin typeface="+mj-lt"/>
              </a:rPr>
              <a:t>Statistiques Destatis sur le personnel de formation professionnelle (</a:t>
            </a:r>
            <a:r>
              <a:rPr lang="fr-FR" sz="1600" dirty="0">
                <a:solidFill>
                  <a:srgbClr val="E27F1C"/>
                </a:solidFill>
                <a:latin typeface="+mj-lt"/>
                <a:hlinkClick r:id="rId6">
                  <a:extLst>
                    <a:ext uri="{A12FA001-AC4F-418D-AE19-62706E023703}">
                      <ahyp:hlinkClr xmlns:ahyp="http://schemas.microsoft.com/office/drawing/2018/hyperlinkcolor" val="tx"/>
                    </a:ext>
                  </a:extLst>
                </a:hlinkClick>
              </a:rPr>
              <a:t>lien</a:t>
            </a:r>
            <a:r>
              <a:rPr lang="fr-FR" sz="1600" dirty="0">
                <a:latin typeface="+mj-lt"/>
              </a:rPr>
              <a:t>)</a:t>
            </a:r>
          </a:p>
        </p:txBody>
      </p:sp>
    </p:spTree>
    <p:extLst>
      <p:ext uri="{BB962C8B-B14F-4D97-AF65-F5344CB8AC3E}">
        <p14:creationId xmlns:p14="http://schemas.microsoft.com/office/powerpoint/2010/main" val="3295409912"/>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049C5C-5E1A-4218-8EDC-96B7677EF47E}"/>
              </a:ext>
            </a:extLst>
          </p:cNvPr>
          <p:cNvSpPr>
            <a:spLocks noGrp="1"/>
          </p:cNvSpPr>
          <p:nvPr>
            <p:ph type="ctrTitle"/>
          </p:nvPr>
        </p:nvSpPr>
        <p:spPr/>
        <p:txBody>
          <a:bodyPr/>
          <a:lstStyle/>
          <a:p>
            <a:r>
              <a:rPr lang="fr-FR" b="1" noProof="0" dirty="0"/>
              <a:t>GOVET auprès du BIBB</a:t>
            </a:r>
          </a:p>
        </p:txBody>
      </p:sp>
    </p:spTree>
    <p:extLst>
      <p:ext uri="{BB962C8B-B14F-4D97-AF65-F5344CB8AC3E}">
        <p14:creationId xmlns:p14="http://schemas.microsoft.com/office/powerpoint/2010/main" val="31792738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fr-FR" noProof="0" dirty="0">
                <a:solidFill>
                  <a:srgbClr val="D6851B"/>
                </a:solidFill>
              </a:rPr>
              <a:t>1. Le financement du système en alternance allemand </a:t>
            </a:r>
          </a:p>
        </p:txBody>
      </p:sp>
      <p:sp>
        <p:nvSpPr>
          <p:cNvPr id="4" name="Textfeld 3">
            <a:extLst>
              <a:ext uri="{FF2B5EF4-FFF2-40B4-BE49-F238E27FC236}">
                <a16:creationId xmlns:a16="http://schemas.microsoft.com/office/drawing/2014/main" id="{134A5880-57F5-4196-A904-4211D6EF3921}"/>
              </a:ext>
            </a:extLst>
          </p:cNvPr>
          <p:cNvSpPr txBox="1"/>
          <p:nvPr/>
        </p:nvSpPr>
        <p:spPr>
          <a:xfrm>
            <a:off x="658812" y="1572161"/>
            <a:ext cx="7528844" cy="1692771"/>
          </a:xfrm>
          <a:prstGeom prst="rect">
            <a:avLst/>
          </a:prstGeom>
          <a:noFill/>
        </p:spPr>
        <p:txBody>
          <a:bodyPr wrap="square" lIns="0" tIns="0" rIns="0" bIns="0" rtlCol="0">
            <a:spAutoFit/>
          </a:bodyPr>
          <a:lstStyle/>
          <a:p>
            <a:pPr marL="457200" indent="-457200">
              <a:lnSpc>
                <a:spcPts val="2400"/>
              </a:lnSpc>
              <a:spcAft>
                <a:spcPts val="1200"/>
              </a:spcAft>
              <a:buFont typeface="+mj-lt"/>
              <a:buAutoNum type="alphaLcParenR"/>
            </a:pPr>
            <a:r>
              <a:rPr lang="fr-FR" sz="2000" dirty="0">
                <a:latin typeface="+mj-lt"/>
              </a:rPr>
              <a:t>Pourquoi les entreprises forment-elles ? </a:t>
            </a:r>
          </a:p>
          <a:p>
            <a:pPr marL="457200" indent="-457200">
              <a:lnSpc>
                <a:spcPts val="2400"/>
              </a:lnSpc>
              <a:spcAft>
                <a:spcPts val="1200"/>
              </a:spcAft>
              <a:buFont typeface="+mj-lt"/>
              <a:buAutoNum type="alphaLcParenR"/>
            </a:pPr>
            <a:r>
              <a:rPr lang="fr-FR" sz="2000" dirty="0">
                <a:latin typeface="+mj-lt"/>
              </a:rPr>
              <a:t>Quel est le calcul des employeurs ? </a:t>
            </a:r>
          </a:p>
          <a:p>
            <a:pPr marL="457200" indent="-457200">
              <a:lnSpc>
                <a:spcPts val="2400"/>
              </a:lnSpc>
              <a:spcAft>
                <a:spcPts val="1200"/>
              </a:spcAft>
              <a:buFont typeface="+mj-lt"/>
              <a:buAutoNum type="alphaLcParenR"/>
            </a:pPr>
            <a:r>
              <a:rPr lang="fr-FR" sz="2000" dirty="0">
                <a:latin typeface="+mj-lt"/>
              </a:rPr>
              <a:t>Qui supportent quels coûts ?</a:t>
            </a:r>
          </a:p>
          <a:p>
            <a:pPr marL="457200" indent="-457200">
              <a:lnSpc>
                <a:spcPts val="2400"/>
              </a:lnSpc>
              <a:spcAft>
                <a:spcPts val="1200"/>
              </a:spcAft>
              <a:buFont typeface="+mj-lt"/>
              <a:buAutoNum type="alphaLcParenR"/>
            </a:pPr>
            <a:r>
              <a:rPr lang="fr-FR" sz="2000" dirty="0">
                <a:latin typeface="+mj-lt"/>
              </a:rPr>
              <a:t>Comment se répartissent les coûts ?</a:t>
            </a:r>
          </a:p>
        </p:txBody>
      </p:sp>
    </p:spTree>
    <p:extLst>
      <p:ext uri="{BB962C8B-B14F-4D97-AF65-F5344CB8AC3E}">
        <p14:creationId xmlns:p14="http://schemas.microsoft.com/office/powerpoint/2010/main" val="42441661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3">
            <a:extLst>
              <a:ext uri="{FF2B5EF4-FFF2-40B4-BE49-F238E27FC236}">
                <a16:creationId xmlns:a16="http://schemas.microsoft.com/office/drawing/2014/main" id="{51CABC4D-4481-03A3-D118-268F3A1A0DCE}"/>
              </a:ext>
            </a:extLst>
          </p:cNvPr>
          <p:cNvSpPr>
            <a:spLocks noGrp="1"/>
          </p:cNvSpPr>
          <p:nvPr>
            <p:ph type="body" idx="1"/>
          </p:nvPr>
        </p:nvSpPr>
        <p:spPr>
          <a:xfrm>
            <a:off x="4548615" y="3414473"/>
            <a:ext cx="3247052" cy="612000"/>
          </a:xfrm>
          <a:solidFill>
            <a:srgbClr val="D6851B"/>
          </a:solidFill>
        </p:spPr>
        <p:txBody>
          <a:bodyPr lIns="0">
            <a:noAutofit/>
          </a:bodyPr>
          <a:lstStyle/>
          <a:p>
            <a:pPr algn="ctr"/>
            <a:r>
              <a:rPr lang="fr-FR" noProof="0" dirty="0">
                <a:latin typeface="+mn-lt"/>
              </a:rPr>
              <a:t>Je veux former parce que …</a:t>
            </a:r>
          </a:p>
        </p:txBody>
      </p:sp>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fr-FR" noProof="0" dirty="0">
                <a:solidFill>
                  <a:srgbClr val="D6851B"/>
                </a:solidFill>
              </a:rPr>
              <a:t>1. a) Pourquoi les entreprises forment-elles ?</a:t>
            </a:r>
          </a:p>
        </p:txBody>
      </p:sp>
      <p:pic>
        <p:nvPicPr>
          <p:cNvPr id="10" name="Grafik 9">
            <a:extLst>
              <a:ext uri="{FF2B5EF4-FFF2-40B4-BE49-F238E27FC236}">
                <a16:creationId xmlns:a16="http://schemas.microsoft.com/office/drawing/2014/main" id="{9CC6A4D8-F2AA-423F-5907-056154E964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53781" y="1538758"/>
            <a:ext cx="959839" cy="1875715"/>
          </a:xfrm>
          <a:prstGeom prst="rect">
            <a:avLst/>
          </a:prstGeom>
        </p:spPr>
      </p:pic>
      <p:pic>
        <p:nvPicPr>
          <p:cNvPr id="12" name="Grafik 11">
            <a:extLst>
              <a:ext uri="{FF2B5EF4-FFF2-40B4-BE49-F238E27FC236}">
                <a16:creationId xmlns:a16="http://schemas.microsoft.com/office/drawing/2014/main" id="{54CE911C-0559-4B9C-8704-56FF3174514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54247" y="1522129"/>
            <a:ext cx="602800" cy="1899388"/>
          </a:xfrm>
          <a:prstGeom prst="rect">
            <a:avLst/>
          </a:prstGeom>
        </p:spPr>
      </p:pic>
      <p:sp>
        <p:nvSpPr>
          <p:cNvPr id="17" name="Rechteck 16">
            <a:extLst>
              <a:ext uri="{FF2B5EF4-FFF2-40B4-BE49-F238E27FC236}">
                <a16:creationId xmlns:a16="http://schemas.microsoft.com/office/drawing/2014/main" id="{2ADD8E39-79AA-4509-A046-130EB8ED90E4}"/>
              </a:ext>
            </a:extLst>
          </p:cNvPr>
          <p:cNvSpPr/>
          <p:nvPr/>
        </p:nvSpPr>
        <p:spPr>
          <a:xfrm>
            <a:off x="1019175" y="1400904"/>
            <a:ext cx="3732520" cy="1317334"/>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108000" rtlCol="0" anchor="t" anchorCtr="0">
            <a:spAutoFit/>
          </a:bodyPr>
          <a:lstStyle/>
          <a:p>
            <a:pPr>
              <a:lnSpc>
                <a:spcPts val="2400"/>
              </a:lnSpc>
              <a:buSzPct val="75000"/>
            </a:pPr>
            <a:r>
              <a:rPr lang="fr-FR" sz="4000" b="1" dirty="0">
                <a:solidFill>
                  <a:schemeClr val="accent1"/>
                </a:solidFill>
              </a:rPr>
              <a:t>« </a:t>
            </a:r>
            <a:r>
              <a:rPr lang="fr-FR" sz="1600" dirty="0">
                <a:solidFill>
                  <a:schemeClr val="tx1"/>
                </a:solidFill>
              </a:rPr>
              <a:t>... je veux que les employé·e·s exécutent leurs tâches et respectent leurs obligations dans l’entreprise avec compétence, aujourd’hui et à l’avenir.</a:t>
            </a:r>
          </a:p>
        </p:txBody>
      </p:sp>
      <p:sp>
        <p:nvSpPr>
          <p:cNvPr id="18" name="Rechteck 17">
            <a:extLst>
              <a:ext uri="{FF2B5EF4-FFF2-40B4-BE49-F238E27FC236}">
                <a16:creationId xmlns:a16="http://schemas.microsoft.com/office/drawing/2014/main" id="{55A06AD9-3413-4672-B595-BF2EC80656BD}"/>
              </a:ext>
            </a:extLst>
          </p:cNvPr>
          <p:cNvSpPr/>
          <p:nvPr/>
        </p:nvSpPr>
        <p:spPr>
          <a:xfrm>
            <a:off x="658814" y="3117199"/>
            <a:ext cx="3732520" cy="909274"/>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108000" rtlCol="0" anchor="t" anchorCtr="0">
            <a:spAutoFit/>
          </a:bodyPr>
          <a:lstStyle/>
          <a:p>
            <a:pPr>
              <a:lnSpc>
                <a:spcPts val="2400"/>
              </a:lnSpc>
              <a:buSzPct val="75000"/>
            </a:pPr>
            <a:r>
              <a:rPr lang="fr-FR" sz="4000" b="1" dirty="0">
                <a:solidFill>
                  <a:schemeClr val="accent1"/>
                </a:solidFill>
              </a:rPr>
              <a:t>« </a:t>
            </a:r>
          </a:p>
          <a:p>
            <a:pPr marL="288000" lvl="1">
              <a:buSzPct val="75000"/>
            </a:pPr>
            <a:r>
              <a:rPr lang="fr-FR" sz="1600" dirty="0">
                <a:solidFill>
                  <a:schemeClr val="tx1"/>
                </a:solidFill>
              </a:rPr>
              <a:t>… je trouve les avantages financiers convaincants.</a:t>
            </a:r>
          </a:p>
        </p:txBody>
      </p:sp>
      <p:sp>
        <p:nvSpPr>
          <p:cNvPr id="19" name="Rechteck 18">
            <a:extLst>
              <a:ext uri="{FF2B5EF4-FFF2-40B4-BE49-F238E27FC236}">
                <a16:creationId xmlns:a16="http://schemas.microsoft.com/office/drawing/2014/main" id="{732B157C-7DB8-4E05-B42B-F18D1E5DA6CD}"/>
              </a:ext>
            </a:extLst>
          </p:cNvPr>
          <p:cNvSpPr/>
          <p:nvPr/>
        </p:nvSpPr>
        <p:spPr>
          <a:xfrm>
            <a:off x="637005" y="4274366"/>
            <a:ext cx="3732520" cy="909274"/>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108000" rtlCol="0" anchor="t" anchorCtr="0">
            <a:spAutoFit/>
          </a:bodyPr>
          <a:lstStyle/>
          <a:p>
            <a:pPr>
              <a:lnSpc>
                <a:spcPts val="2400"/>
              </a:lnSpc>
              <a:buSzPct val="75000"/>
            </a:pPr>
            <a:r>
              <a:rPr lang="fr-FR" sz="4000" b="1" dirty="0">
                <a:solidFill>
                  <a:schemeClr val="accent1"/>
                </a:solidFill>
              </a:rPr>
              <a:t>« </a:t>
            </a:r>
          </a:p>
          <a:p>
            <a:pPr marL="288000" lvl="1">
              <a:buSzPct val="75000"/>
            </a:pPr>
            <a:r>
              <a:rPr lang="fr-FR" sz="1600" dirty="0">
                <a:solidFill>
                  <a:schemeClr val="tx1"/>
                </a:solidFill>
              </a:rPr>
              <a:t>… j’ai conscience de ma responsabilité sociale.</a:t>
            </a:r>
          </a:p>
        </p:txBody>
      </p:sp>
      <p:sp>
        <p:nvSpPr>
          <p:cNvPr id="20" name="Rechteck 19">
            <a:extLst>
              <a:ext uri="{FF2B5EF4-FFF2-40B4-BE49-F238E27FC236}">
                <a16:creationId xmlns:a16="http://schemas.microsoft.com/office/drawing/2014/main" id="{F6B6B0BE-9309-494D-9B18-85CBD89BD392}"/>
              </a:ext>
            </a:extLst>
          </p:cNvPr>
          <p:cNvSpPr/>
          <p:nvPr/>
        </p:nvSpPr>
        <p:spPr>
          <a:xfrm>
            <a:off x="7614964" y="1400904"/>
            <a:ext cx="3732520" cy="663053"/>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108000" rtlCol="0" anchor="t" anchorCtr="0">
            <a:spAutoFit/>
          </a:bodyPr>
          <a:lstStyle/>
          <a:p>
            <a:pPr>
              <a:lnSpc>
                <a:spcPts val="2400"/>
              </a:lnSpc>
              <a:buSzPct val="75000"/>
            </a:pPr>
            <a:r>
              <a:rPr lang="fr-FR" sz="4000" b="1" dirty="0">
                <a:solidFill>
                  <a:schemeClr val="accent1"/>
                </a:solidFill>
              </a:rPr>
              <a:t>« </a:t>
            </a:r>
          </a:p>
          <a:p>
            <a:pPr marL="288000" lvl="1">
              <a:buSzPct val="75000"/>
            </a:pPr>
            <a:r>
              <a:rPr lang="fr-FR" sz="1600" dirty="0">
                <a:solidFill>
                  <a:schemeClr val="tx1"/>
                </a:solidFill>
              </a:rPr>
              <a:t>... j’ai besoin d’employé·e·s fidèles.</a:t>
            </a:r>
          </a:p>
        </p:txBody>
      </p:sp>
      <p:sp>
        <p:nvSpPr>
          <p:cNvPr id="21" name="Rechteck 20">
            <a:extLst>
              <a:ext uri="{FF2B5EF4-FFF2-40B4-BE49-F238E27FC236}">
                <a16:creationId xmlns:a16="http://schemas.microsoft.com/office/drawing/2014/main" id="{2D3E1C15-F040-44F1-B5E4-3C8B039D1611}"/>
              </a:ext>
            </a:extLst>
          </p:cNvPr>
          <p:cNvSpPr/>
          <p:nvPr/>
        </p:nvSpPr>
        <p:spPr>
          <a:xfrm>
            <a:off x="7980055" y="2285033"/>
            <a:ext cx="3732520" cy="1009558"/>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108000" rtlCol="0" anchor="t" anchorCtr="0">
            <a:spAutoFit/>
          </a:bodyPr>
          <a:lstStyle/>
          <a:p>
            <a:pPr>
              <a:lnSpc>
                <a:spcPts val="2400"/>
              </a:lnSpc>
              <a:buSzPct val="75000"/>
            </a:pPr>
            <a:r>
              <a:rPr lang="fr-FR" sz="4000" b="1" dirty="0">
                <a:solidFill>
                  <a:schemeClr val="accent1"/>
                </a:solidFill>
              </a:rPr>
              <a:t>« </a:t>
            </a:r>
            <a:r>
              <a:rPr lang="fr-FR" sz="1600" dirty="0">
                <a:solidFill>
                  <a:schemeClr val="tx1"/>
                </a:solidFill>
              </a:rPr>
              <a:t>... cela me permet d’économiser les coûts de l’introduction au travail et de la reconversion.</a:t>
            </a:r>
          </a:p>
        </p:txBody>
      </p:sp>
      <p:sp>
        <p:nvSpPr>
          <p:cNvPr id="22" name="Rechteck 21">
            <a:extLst>
              <a:ext uri="{FF2B5EF4-FFF2-40B4-BE49-F238E27FC236}">
                <a16:creationId xmlns:a16="http://schemas.microsoft.com/office/drawing/2014/main" id="{178516D2-4306-429C-8DEC-A1D4731D8087}"/>
              </a:ext>
            </a:extLst>
          </p:cNvPr>
          <p:cNvSpPr/>
          <p:nvPr/>
        </p:nvSpPr>
        <p:spPr>
          <a:xfrm>
            <a:off x="4655694" y="4791955"/>
            <a:ext cx="6360512" cy="724608"/>
          </a:xfrm>
          <a:prstGeom prst="rect">
            <a:avLst/>
          </a:prstGeom>
          <a:solidFill>
            <a:srgbClr val="D6851B">
              <a:alpha val="80000"/>
            </a:srgbClr>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108000" rtlCol="0" anchor="t" anchorCtr="0">
            <a:spAutoFit/>
          </a:bodyPr>
          <a:lstStyle/>
          <a:p>
            <a:pPr>
              <a:lnSpc>
                <a:spcPts val="2400"/>
              </a:lnSpc>
              <a:buSzPct val="75000"/>
            </a:pPr>
            <a:r>
              <a:rPr lang="fr-FR" sz="4000" b="1" dirty="0">
                <a:solidFill>
                  <a:schemeClr val="bg1"/>
                </a:solidFill>
              </a:rPr>
              <a:t>« </a:t>
            </a:r>
            <a:r>
              <a:rPr lang="fr-FR" sz="2000" dirty="0">
                <a:solidFill>
                  <a:schemeClr val="bg1"/>
                </a:solidFill>
              </a:rPr>
              <a:t>… les investissements dans la formation sont payants à long terme.</a:t>
            </a:r>
          </a:p>
        </p:txBody>
      </p:sp>
      <p:sp>
        <p:nvSpPr>
          <p:cNvPr id="23" name="Rechteck 22">
            <a:extLst>
              <a:ext uri="{FF2B5EF4-FFF2-40B4-BE49-F238E27FC236}">
                <a16:creationId xmlns:a16="http://schemas.microsoft.com/office/drawing/2014/main" id="{C833DE6E-EDA4-4990-90CF-24410C6F02D4}"/>
              </a:ext>
            </a:extLst>
          </p:cNvPr>
          <p:cNvSpPr/>
          <p:nvPr/>
        </p:nvSpPr>
        <p:spPr>
          <a:xfrm>
            <a:off x="7980055" y="3415383"/>
            <a:ext cx="3732520" cy="1155495"/>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108000" rtlCol="0" anchor="t" anchorCtr="0">
            <a:spAutoFit/>
          </a:bodyPr>
          <a:lstStyle/>
          <a:p>
            <a:pPr>
              <a:lnSpc>
                <a:spcPts val="2400"/>
              </a:lnSpc>
              <a:buSzPct val="75000"/>
            </a:pPr>
            <a:r>
              <a:rPr lang="fr-FR" sz="4000" b="1" dirty="0">
                <a:solidFill>
                  <a:schemeClr val="accent1"/>
                </a:solidFill>
              </a:rPr>
              <a:t>« </a:t>
            </a:r>
          </a:p>
          <a:p>
            <a:pPr marL="288000" lvl="1">
              <a:buSzPct val="75000"/>
            </a:pPr>
            <a:r>
              <a:rPr lang="fr-FR" sz="1600" dirty="0">
                <a:solidFill>
                  <a:schemeClr val="tx1"/>
                </a:solidFill>
              </a:rPr>
              <a:t>… j’accorde une grande valeur à la contribution des jeunes employé·e·s, qui est productive et innovante.</a:t>
            </a:r>
          </a:p>
        </p:txBody>
      </p:sp>
    </p:spTree>
    <p:extLst>
      <p:ext uri="{BB962C8B-B14F-4D97-AF65-F5344CB8AC3E}">
        <p14:creationId xmlns:p14="http://schemas.microsoft.com/office/powerpoint/2010/main" val="34055758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3">
            <a:extLst>
              <a:ext uri="{FF2B5EF4-FFF2-40B4-BE49-F238E27FC236}">
                <a16:creationId xmlns:a16="http://schemas.microsoft.com/office/drawing/2014/main" id="{51CABC4D-4481-03A3-D118-268F3A1A0DCE}"/>
              </a:ext>
            </a:extLst>
          </p:cNvPr>
          <p:cNvSpPr>
            <a:spLocks noGrp="1"/>
          </p:cNvSpPr>
          <p:nvPr>
            <p:ph type="body" idx="1"/>
          </p:nvPr>
        </p:nvSpPr>
        <p:spPr>
          <a:xfrm>
            <a:off x="4542680" y="2133600"/>
            <a:ext cx="2520000" cy="1440000"/>
          </a:xfrm>
          <a:solidFill>
            <a:srgbClr val="D6851B"/>
          </a:solidFill>
          <a:ln w="57150">
            <a:noFill/>
          </a:ln>
        </p:spPr>
        <p:txBody>
          <a:bodyPr lIns="0">
            <a:noAutofit/>
          </a:bodyPr>
          <a:lstStyle/>
          <a:p>
            <a:pPr algn="ctr"/>
            <a:r>
              <a:rPr lang="fr-FR" sz="2400" noProof="0" dirty="0"/>
              <a:t>Gains</a:t>
            </a:r>
          </a:p>
        </p:txBody>
      </p:sp>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fr-FR" noProof="0" dirty="0">
                <a:solidFill>
                  <a:srgbClr val="D6851B"/>
                </a:solidFill>
              </a:rPr>
              <a:t>1. b) Quel est le calcul des employeurs ?</a:t>
            </a:r>
          </a:p>
        </p:txBody>
      </p:sp>
      <p:sp>
        <p:nvSpPr>
          <p:cNvPr id="13" name="Textplatzhalter 3">
            <a:extLst>
              <a:ext uri="{FF2B5EF4-FFF2-40B4-BE49-F238E27FC236}">
                <a16:creationId xmlns:a16="http://schemas.microsoft.com/office/drawing/2014/main" id="{0A0DAF62-C71D-4F91-9EB4-EB7BA3F25417}"/>
              </a:ext>
            </a:extLst>
          </p:cNvPr>
          <p:cNvSpPr txBox="1">
            <a:spLocks/>
          </p:cNvSpPr>
          <p:nvPr/>
        </p:nvSpPr>
        <p:spPr>
          <a:xfrm>
            <a:off x="658813" y="2133600"/>
            <a:ext cx="2520000" cy="1440000"/>
          </a:xfrm>
          <a:prstGeom prst="rect">
            <a:avLst/>
          </a:prstGeom>
          <a:solidFill>
            <a:schemeClr val="bg1">
              <a:lumMod val="50000"/>
            </a:schemeClr>
          </a:solidFill>
          <a:ln w="57150">
            <a:noFill/>
          </a:ln>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fr-FR" sz="2400" dirty="0"/>
              <a:t>Coûts bruts</a:t>
            </a:r>
          </a:p>
        </p:txBody>
      </p:sp>
      <p:sp>
        <p:nvSpPr>
          <p:cNvPr id="14" name="Textplatzhalter 3">
            <a:extLst>
              <a:ext uri="{FF2B5EF4-FFF2-40B4-BE49-F238E27FC236}">
                <a16:creationId xmlns:a16="http://schemas.microsoft.com/office/drawing/2014/main" id="{D0F1B167-B43F-4185-8174-3E7C4D386165}"/>
              </a:ext>
            </a:extLst>
          </p:cNvPr>
          <p:cNvSpPr txBox="1">
            <a:spLocks/>
          </p:cNvSpPr>
          <p:nvPr/>
        </p:nvSpPr>
        <p:spPr>
          <a:xfrm>
            <a:off x="8711836" y="2133600"/>
            <a:ext cx="2520000" cy="1440000"/>
          </a:xfrm>
          <a:prstGeom prst="rect">
            <a:avLst/>
          </a:prstGeom>
          <a:solidFill>
            <a:srgbClr val="D6851B">
              <a:alpha val="70000"/>
            </a:srgbClr>
          </a:solidFill>
          <a:ln w="57150">
            <a:noFill/>
          </a:ln>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fr-FR" sz="2400" dirty="0"/>
              <a:t>Coûts nets</a:t>
            </a:r>
          </a:p>
        </p:txBody>
      </p:sp>
      <p:sp>
        <p:nvSpPr>
          <p:cNvPr id="3" name="Gleich 2">
            <a:extLst>
              <a:ext uri="{FF2B5EF4-FFF2-40B4-BE49-F238E27FC236}">
                <a16:creationId xmlns:a16="http://schemas.microsoft.com/office/drawing/2014/main" id="{85593F77-389A-40BA-9AAE-8A23CEA52472}"/>
              </a:ext>
            </a:extLst>
          </p:cNvPr>
          <p:cNvSpPr/>
          <p:nvPr/>
        </p:nvSpPr>
        <p:spPr>
          <a:xfrm>
            <a:off x="7502541" y="2518540"/>
            <a:ext cx="769434" cy="670119"/>
          </a:xfrm>
          <a:prstGeom prst="mathEqual">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latin typeface="+mj-lt"/>
            </a:endParaRPr>
          </a:p>
        </p:txBody>
      </p:sp>
      <p:sp>
        <p:nvSpPr>
          <p:cNvPr id="4" name="Minuszeichen 3">
            <a:extLst>
              <a:ext uri="{FF2B5EF4-FFF2-40B4-BE49-F238E27FC236}">
                <a16:creationId xmlns:a16="http://schemas.microsoft.com/office/drawing/2014/main" id="{F9F66FB7-12A8-465A-8797-D8B41AC50972}"/>
              </a:ext>
            </a:extLst>
          </p:cNvPr>
          <p:cNvSpPr/>
          <p:nvPr/>
        </p:nvSpPr>
        <p:spPr>
          <a:xfrm>
            <a:off x="3528674" y="2569075"/>
            <a:ext cx="664145" cy="633255"/>
          </a:xfrm>
          <a:prstGeom prst="mathMinus">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Tree>
    <p:extLst>
      <p:ext uri="{BB962C8B-B14F-4D97-AF65-F5344CB8AC3E}">
        <p14:creationId xmlns:p14="http://schemas.microsoft.com/office/powerpoint/2010/main" val="2235705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9">
                                            <p:bg/>
                                          </p:spTgt>
                                        </p:tgtEl>
                                        <p:attrNameLst>
                                          <p:attrName>style.visibility</p:attrName>
                                        </p:attrNameLst>
                                      </p:cBhvr>
                                      <p:to>
                                        <p:strVal val="visible"/>
                                      </p:to>
                                    </p:set>
                                    <p:animEffect transition="in" filter="fade">
                                      <p:cBhvr>
                                        <p:cTn id="15" dur="1000"/>
                                        <p:tgtEl>
                                          <p:spTgt spid="9">
                                            <p:bg/>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childTnLst>
                                </p:cTn>
                              </p:par>
                            </p:childTnLst>
                          </p:cTn>
                        </p:par>
                        <p:par>
                          <p:cTn id="20" fill="hold">
                            <p:stCondLst>
                              <p:cond delay="3500"/>
                            </p:stCondLst>
                            <p:childTnLst>
                              <p:par>
                                <p:cTn id="21" presetID="10" presetClass="entr" presetSubtype="0" fill="hold" grpId="0" nodeType="afterEffect">
                                  <p:stCondLst>
                                    <p:cond delay="5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3" grpId="0" animBg="1"/>
      <p:bldP spid="14"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abgerundete Ecken 18">
            <a:extLst>
              <a:ext uri="{FF2B5EF4-FFF2-40B4-BE49-F238E27FC236}">
                <a16:creationId xmlns:a16="http://schemas.microsoft.com/office/drawing/2014/main" id="{A46D50A1-29E0-6215-A80A-887FB7C63936}"/>
              </a:ext>
            </a:extLst>
          </p:cNvPr>
          <p:cNvSpPr/>
          <p:nvPr/>
        </p:nvSpPr>
        <p:spPr>
          <a:xfrm>
            <a:off x="658813" y="1844675"/>
            <a:ext cx="4443923" cy="576000"/>
          </a:xfrm>
          <a:prstGeom prst="roundRect">
            <a:avLst>
              <a:gd name="adj" fmla="val 0"/>
            </a:avLst>
          </a:prstGeom>
          <a:solidFill>
            <a:srgbClr val="D6851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Entreprise  </a:t>
            </a:r>
          </a:p>
        </p:txBody>
      </p:sp>
      <p:sp>
        <p:nvSpPr>
          <p:cNvPr id="29" name="Rechteck: abgerundete Ecken 28">
            <a:extLst>
              <a:ext uri="{FF2B5EF4-FFF2-40B4-BE49-F238E27FC236}">
                <a16:creationId xmlns:a16="http://schemas.microsoft.com/office/drawing/2014/main" id="{5C63104D-CCE9-9A14-F570-05346152E897}"/>
              </a:ext>
            </a:extLst>
          </p:cNvPr>
          <p:cNvSpPr/>
          <p:nvPr/>
        </p:nvSpPr>
        <p:spPr>
          <a:xfrm>
            <a:off x="7222396" y="1844675"/>
            <a:ext cx="4497414" cy="576000"/>
          </a:xfrm>
          <a:prstGeom prst="roundRect">
            <a:avLst>
              <a:gd name="adj" fmla="val 0"/>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École professionnelle</a:t>
            </a:r>
          </a:p>
        </p:txBody>
      </p:sp>
      <p:sp>
        <p:nvSpPr>
          <p:cNvPr id="2" name="Ellipse 1">
            <a:extLst>
              <a:ext uri="{FF2B5EF4-FFF2-40B4-BE49-F238E27FC236}">
                <a16:creationId xmlns:a16="http://schemas.microsoft.com/office/drawing/2014/main" id="{654D4281-F5C9-4EA3-B8E6-82F3A4419788}"/>
              </a:ext>
            </a:extLst>
          </p:cNvPr>
          <p:cNvSpPr/>
          <p:nvPr/>
        </p:nvSpPr>
        <p:spPr>
          <a:xfrm>
            <a:off x="4862798" y="1285712"/>
            <a:ext cx="2619395" cy="261939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8" name="Grafik 27">
            <a:extLst>
              <a:ext uri="{FF2B5EF4-FFF2-40B4-BE49-F238E27FC236}">
                <a16:creationId xmlns:a16="http://schemas.microsoft.com/office/drawing/2014/main" id="{D93108AF-D0DC-48E4-9B53-0CAB1B401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39568" y="1334592"/>
            <a:ext cx="2665854" cy="2511630"/>
          </a:xfrm>
          <a:prstGeom prst="rect">
            <a:avLst/>
          </a:prstGeom>
        </p:spPr>
      </p:pic>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fr-FR" noProof="0" dirty="0">
                <a:solidFill>
                  <a:srgbClr val="D6851B"/>
                </a:solidFill>
              </a:rPr>
              <a:t>1. c) Qui supportent quels coûts ?</a:t>
            </a:r>
          </a:p>
        </p:txBody>
      </p:sp>
      <p:sp>
        <p:nvSpPr>
          <p:cNvPr id="25" name="Textfeld 24">
            <a:extLst>
              <a:ext uri="{FF2B5EF4-FFF2-40B4-BE49-F238E27FC236}">
                <a16:creationId xmlns:a16="http://schemas.microsoft.com/office/drawing/2014/main" id="{BD91FE6B-BD17-492F-B940-62D0B56F92FA}"/>
              </a:ext>
            </a:extLst>
          </p:cNvPr>
          <p:cNvSpPr txBox="1"/>
          <p:nvPr/>
        </p:nvSpPr>
        <p:spPr>
          <a:xfrm>
            <a:off x="3966487" y="844482"/>
            <a:ext cx="4259026" cy="276999"/>
          </a:xfrm>
          <a:prstGeom prst="rect">
            <a:avLst/>
          </a:prstGeom>
          <a:noFill/>
        </p:spPr>
        <p:txBody>
          <a:bodyPr wrap="square" lIns="0" tIns="0" rIns="0" bIns="0">
            <a:noAutofit/>
          </a:bodyPr>
          <a:lstStyle/>
          <a:p>
            <a:pPr algn="ctr"/>
            <a:r>
              <a:rPr lang="fr-FR" b="1" dirty="0">
                <a:solidFill>
                  <a:srgbClr val="D6851B"/>
                </a:solidFill>
              </a:rPr>
              <a:t>Deux lieux d’apprentissage – Des responsabilités partagées</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703572" y="2890295"/>
            <a:ext cx="4107618" cy="2604816"/>
          </a:xfrm>
          <a:prstGeom prst="rect">
            <a:avLst/>
          </a:prstGeom>
          <a:noFill/>
        </p:spPr>
        <p:txBody>
          <a:bodyPr wrap="square" lIns="0" tIns="0" rIns="0" bIns="0">
            <a:spAutoFit/>
          </a:bodyPr>
          <a:lstStyle/>
          <a:p>
            <a:r>
              <a:rPr lang="fr-FR" b="1" dirty="0"/>
              <a:t>Formation au cours du processus de travail</a:t>
            </a:r>
          </a:p>
          <a:p>
            <a:pPr>
              <a:spcAft>
                <a:spcPts val="600"/>
              </a:spcAft>
            </a:pPr>
            <a:r>
              <a:rPr lang="fr-FR" sz="1400" dirty="0"/>
              <a:t>Base juridique : Contrat de formation</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L’entreprise réunit les conditions</a:t>
            </a:r>
            <a:br>
              <a:rPr lang="fr-FR" sz="1600" dirty="0"/>
            </a:br>
            <a:r>
              <a:rPr lang="fr-FR" sz="1600" dirty="0"/>
              <a:t>pour une formation sur le lieu de travail (personnel de formation, atelier d’apprentissage…)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L’entreprise verse une rémunération aux personnes en apprentissage</a:t>
            </a:r>
          </a:p>
          <a:p>
            <a:pPr>
              <a:lnSpc>
                <a:spcPts val="2200"/>
              </a:lnSpc>
              <a:spcAft>
                <a:spcPts val="200"/>
              </a:spcAft>
              <a:buClr>
                <a:schemeClr val="accent1"/>
              </a:buClr>
              <a:buSzPct val="65000"/>
            </a:pPr>
            <a:endParaRPr lang="de-DE" sz="1600" b="1" dirty="0"/>
          </a:p>
          <a:p>
            <a:pPr marL="285750" indent="-285750">
              <a:lnSpc>
                <a:spcPts val="2200"/>
              </a:lnSpc>
              <a:spcAft>
                <a:spcPts val="200"/>
              </a:spcAft>
              <a:buClr>
                <a:srgbClr val="D6851B"/>
              </a:buClr>
              <a:buSzPct val="65000"/>
              <a:buFont typeface="Wingdings 3" panose="05040102010807070707" pitchFamily="18" charset="2"/>
              <a:buChar char=""/>
            </a:pPr>
            <a:r>
              <a:rPr lang="fr-FR" sz="1600" b="1" dirty="0"/>
              <a:t>L’entreprise supporte les coûts</a:t>
            </a:r>
          </a:p>
        </p:txBody>
      </p:sp>
      <p:sp>
        <p:nvSpPr>
          <p:cNvPr id="23" name="Textfeld 22">
            <a:extLst>
              <a:ext uri="{FF2B5EF4-FFF2-40B4-BE49-F238E27FC236}">
                <a16:creationId xmlns:a16="http://schemas.microsoft.com/office/drawing/2014/main" id="{A6D6066D-236C-4A16-92AA-6E3064283376}"/>
              </a:ext>
            </a:extLst>
          </p:cNvPr>
          <p:cNvSpPr txBox="1"/>
          <p:nvPr/>
        </p:nvSpPr>
        <p:spPr>
          <a:xfrm>
            <a:off x="7768028" y="2877507"/>
            <a:ext cx="4497413" cy="2620204"/>
          </a:xfrm>
          <a:prstGeom prst="rect">
            <a:avLst/>
          </a:prstGeom>
          <a:noFill/>
        </p:spPr>
        <p:txBody>
          <a:bodyPr wrap="square" lIns="0" tIns="0" rIns="0" bIns="0">
            <a:spAutoFit/>
          </a:bodyPr>
          <a:lstStyle/>
          <a:p>
            <a:r>
              <a:rPr lang="fr-FR" b="1" dirty="0"/>
              <a:t>Cours à l’école professionnelle</a:t>
            </a:r>
          </a:p>
          <a:p>
            <a:pPr>
              <a:spcAft>
                <a:spcPts val="600"/>
              </a:spcAft>
            </a:pPr>
            <a:r>
              <a:rPr lang="fr-FR" sz="1400" dirty="0"/>
              <a:t>Base juridique : Lois des Länder sur les écoles</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Les villes et les communes financent</a:t>
            </a:r>
            <a:br>
              <a:rPr lang="fr-FR" sz="1600" dirty="0"/>
            </a:br>
            <a:r>
              <a:rPr lang="fr-FR" sz="1600" dirty="0"/>
              <a:t>les écoles professionnelles (bâtiments, personnels</a:t>
            </a:r>
            <a:br>
              <a:rPr lang="fr-FR" sz="1600" dirty="0"/>
            </a:br>
            <a:r>
              <a:rPr lang="fr-FR" sz="1600" dirty="0"/>
              <a:t>éducatifs, matériel éducatif)</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L’enseignement est gratuit pour les personnes</a:t>
            </a:r>
            <a:br>
              <a:rPr lang="fr-FR" sz="1600" dirty="0"/>
            </a:br>
            <a:r>
              <a:rPr lang="fr-FR" sz="1600" dirty="0"/>
              <a:t>en apprentissage</a:t>
            </a:r>
          </a:p>
          <a:p>
            <a:pPr>
              <a:spcAft>
                <a:spcPts val="600"/>
              </a:spcAft>
            </a:pPr>
            <a:endParaRPr lang="de-DE" sz="1600" b="1" dirty="0"/>
          </a:p>
          <a:p>
            <a:pPr marL="285750" indent="-285750">
              <a:lnSpc>
                <a:spcPts val="2200"/>
              </a:lnSpc>
              <a:spcAft>
                <a:spcPts val="200"/>
              </a:spcAft>
              <a:buClr>
                <a:srgbClr val="D6851B"/>
              </a:buClr>
              <a:buSzPct val="65000"/>
              <a:buFont typeface="Wingdings 3" panose="05040102010807070707" pitchFamily="18" charset="2"/>
              <a:buChar char=""/>
            </a:pPr>
            <a:r>
              <a:rPr lang="fr-FR" sz="1600" b="1" dirty="0"/>
              <a:t> Les coûts sont à la charge de l’État</a:t>
            </a:r>
          </a:p>
        </p:txBody>
      </p:sp>
      <p:sp>
        <p:nvSpPr>
          <p:cNvPr id="40" name="Textfeld 39">
            <a:extLst>
              <a:ext uri="{FF2B5EF4-FFF2-40B4-BE49-F238E27FC236}">
                <a16:creationId xmlns:a16="http://schemas.microsoft.com/office/drawing/2014/main" id="{DF8AF65D-E3FC-47D9-B7BC-A3A467C01872}"/>
              </a:ext>
            </a:extLst>
          </p:cNvPr>
          <p:cNvSpPr txBox="1"/>
          <p:nvPr/>
        </p:nvSpPr>
        <p:spPr>
          <a:xfrm>
            <a:off x="4043404" y="1963398"/>
            <a:ext cx="688091" cy="338554"/>
          </a:xfrm>
          <a:prstGeom prst="rect">
            <a:avLst/>
          </a:prstGeom>
          <a:noFill/>
        </p:spPr>
        <p:txBody>
          <a:bodyPr wrap="square" lIns="0" tIns="0" rIns="0" bIns="0">
            <a:spAutoFit/>
          </a:bodyPr>
          <a:lstStyle/>
          <a:p>
            <a:pPr>
              <a:spcAft>
                <a:spcPts val="600"/>
              </a:spcAft>
            </a:pPr>
            <a:r>
              <a:rPr lang="fr-FR" sz="2200" b="1" dirty="0">
                <a:solidFill>
                  <a:schemeClr val="bg1"/>
                </a:solidFill>
              </a:rPr>
              <a:t>70 %</a:t>
            </a:r>
          </a:p>
        </p:txBody>
      </p:sp>
      <p:sp>
        <p:nvSpPr>
          <p:cNvPr id="41" name="Textfeld 40">
            <a:extLst>
              <a:ext uri="{FF2B5EF4-FFF2-40B4-BE49-F238E27FC236}">
                <a16:creationId xmlns:a16="http://schemas.microsoft.com/office/drawing/2014/main" id="{395D83C3-9E44-4294-B549-E1318AE5F761}"/>
              </a:ext>
            </a:extLst>
          </p:cNvPr>
          <p:cNvSpPr txBox="1"/>
          <p:nvPr/>
        </p:nvSpPr>
        <p:spPr>
          <a:xfrm>
            <a:off x="7768028" y="1963398"/>
            <a:ext cx="688091" cy="338554"/>
          </a:xfrm>
          <a:prstGeom prst="rect">
            <a:avLst/>
          </a:prstGeom>
          <a:noFill/>
        </p:spPr>
        <p:txBody>
          <a:bodyPr wrap="square" lIns="0" tIns="0" rIns="0" bIns="0">
            <a:spAutoFit/>
          </a:bodyPr>
          <a:lstStyle/>
          <a:p>
            <a:pPr>
              <a:spcAft>
                <a:spcPts val="600"/>
              </a:spcAft>
            </a:pPr>
            <a:r>
              <a:rPr lang="fr-FR" sz="2200" b="1" dirty="0">
                <a:solidFill>
                  <a:schemeClr val="bg1"/>
                </a:solidFill>
              </a:rPr>
              <a:t>30 %</a:t>
            </a:r>
          </a:p>
        </p:txBody>
      </p:sp>
    </p:spTree>
    <p:extLst>
      <p:ext uri="{BB962C8B-B14F-4D97-AF65-F5344CB8AC3E}">
        <p14:creationId xmlns:p14="http://schemas.microsoft.com/office/powerpoint/2010/main" val="37509423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fade">
                                      <p:cBhvr>
                                        <p:cTn id="20" dur="500"/>
                                        <p:tgtEl>
                                          <p:spTgt spid="18">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animEffect transition="in" filter="fade">
                                      <p:cBhvr>
                                        <p:cTn id="23" dur="500"/>
                                        <p:tgtEl>
                                          <p:spTgt spid="1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xEl>
                                              <p:pRg st="2" end="2"/>
                                            </p:txEl>
                                          </p:spTgt>
                                        </p:tgtEl>
                                        <p:attrNameLst>
                                          <p:attrName>style.visibility</p:attrName>
                                        </p:attrNameLst>
                                      </p:cBhvr>
                                      <p:to>
                                        <p:strVal val="visible"/>
                                      </p:to>
                                    </p:set>
                                    <p:animEffect transition="in" filter="fade">
                                      <p:cBhvr>
                                        <p:cTn id="28" dur="500"/>
                                        <p:tgtEl>
                                          <p:spTgt spid="1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xEl>
                                              <p:pRg st="3" end="3"/>
                                            </p:txEl>
                                          </p:spTgt>
                                        </p:tgtEl>
                                        <p:attrNameLst>
                                          <p:attrName>style.visibility</p:attrName>
                                        </p:attrNameLst>
                                      </p:cBhvr>
                                      <p:to>
                                        <p:strVal val="visible"/>
                                      </p:to>
                                    </p:set>
                                    <p:animEffect transition="in" filter="fade">
                                      <p:cBhvr>
                                        <p:cTn id="33" dur="500"/>
                                        <p:tgtEl>
                                          <p:spTgt spid="18">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xEl>
                                              <p:pRg st="5" end="5"/>
                                            </p:txEl>
                                          </p:spTgt>
                                        </p:tgtEl>
                                        <p:attrNameLst>
                                          <p:attrName>style.visibility</p:attrName>
                                        </p:attrNameLst>
                                      </p:cBhvr>
                                      <p:to>
                                        <p:strVal val="visible"/>
                                      </p:to>
                                    </p:set>
                                    <p:animEffect transition="in" filter="fade">
                                      <p:cBhvr>
                                        <p:cTn id="38" dur="500"/>
                                        <p:tgtEl>
                                          <p:spTgt spid="18">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3">
                                            <p:txEl>
                                              <p:pRg st="0" end="0"/>
                                            </p:txEl>
                                          </p:spTgt>
                                        </p:tgtEl>
                                        <p:attrNameLst>
                                          <p:attrName>style.visibility</p:attrName>
                                        </p:attrNameLst>
                                      </p:cBhvr>
                                      <p:to>
                                        <p:strVal val="visible"/>
                                      </p:to>
                                    </p:set>
                                    <p:animEffect transition="in" filter="fade">
                                      <p:cBhvr>
                                        <p:cTn id="48" dur="500"/>
                                        <p:tgtEl>
                                          <p:spTgt spid="23">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3">
                                            <p:txEl>
                                              <p:pRg st="1" end="1"/>
                                            </p:txEl>
                                          </p:spTgt>
                                        </p:tgtEl>
                                        <p:attrNameLst>
                                          <p:attrName>style.visibility</p:attrName>
                                        </p:attrNameLst>
                                      </p:cBhvr>
                                      <p:to>
                                        <p:strVal val="visible"/>
                                      </p:to>
                                    </p:set>
                                    <p:animEffect transition="in" filter="fade">
                                      <p:cBhvr>
                                        <p:cTn id="51" dur="500"/>
                                        <p:tgtEl>
                                          <p:spTgt spid="23">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3">
                                            <p:txEl>
                                              <p:pRg st="2" end="2"/>
                                            </p:txEl>
                                          </p:spTgt>
                                        </p:tgtEl>
                                        <p:attrNameLst>
                                          <p:attrName>style.visibility</p:attrName>
                                        </p:attrNameLst>
                                      </p:cBhvr>
                                      <p:to>
                                        <p:strVal val="visible"/>
                                      </p:to>
                                    </p:set>
                                    <p:animEffect transition="in" filter="fade">
                                      <p:cBhvr>
                                        <p:cTn id="56" dur="500"/>
                                        <p:tgtEl>
                                          <p:spTgt spid="23">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3">
                                            <p:txEl>
                                              <p:pRg st="3" end="3"/>
                                            </p:txEl>
                                          </p:spTgt>
                                        </p:tgtEl>
                                        <p:attrNameLst>
                                          <p:attrName>style.visibility</p:attrName>
                                        </p:attrNameLst>
                                      </p:cBhvr>
                                      <p:to>
                                        <p:strVal val="visible"/>
                                      </p:to>
                                    </p:set>
                                    <p:animEffect transition="in" filter="fade">
                                      <p:cBhvr>
                                        <p:cTn id="61" dur="500"/>
                                        <p:tgtEl>
                                          <p:spTgt spid="23">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
                                            <p:txEl>
                                              <p:pRg st="5" end="5"/>
                                            </p:txEl>
                                          </p:spTgt>
                                        </p:tgtEl>
                                        <p:attrNameLst>
                                          <p:attrName>style.visibility</p:attrName>
                                        </p:attrNameLst>
                                      </p:cBhvr>
                                      <p:to>
                                        <p:strVal val="visible"/>
                                      </p:to>
                                    </p:set>
                                    <p:animEffect transition="in" filter="fade">
                                      <p:cBhvr>
                                        <p:cTn id="66"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9" grpId="0" animBg="1"/>
      <p:bldP spid="25" grpId="0"/>
      <p:bldP spid="18" grpId="0" uiExpand="1" build="p"/>
      <p:bldP spid="2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446715"/>
          </a:xfrm>
        </p:spPr>
        <p:txBody>
          <a:bodyPr/>
          <a:lstStyle/>
          <a:p>
            <a:r>
              <a:rPr lang="fr-FR" noProof="0" dirty="0">
                <a:solidFill>
                  <a:srgbClr val="D6851B"/>
                </a:solidFill>
              </a:rPr>
              <a:t>1. d) Comment se répartissent les coûts ?</a:t>
            </a:r>
          </a:p>
        </p:txBody>
      </p:sp>
      <p:sp>
        <p:nvSpPr>
          <p:cNvPr id="12" name="Inhaltsplatzhalter 5">
            <a:extLst>
              <a:ext uri="{FF2B5EF4-FFF2-40B4-BE49-F238E27FC236}">
                <a16:creationId xmlns:a16="http://schemas.microsoft.com/office/drawing/2014/main" id="{B9ED93A1-5681-4ECA-A0D3-41B9FDD9FFC2}"/>
              </a:ext>
            </a:extLst>
          </p:cNvPr>
          <p:cNvSpPr txBox="1">
            <a:spLocks/>
          </p:cNvSpPr>
          <p:nvPr/>
        </p:nvSpPr>
        <p:spPr>
          <a:xfrm>
            <a:off x="664507" y="1743716"/>
            <a:ext cx="7043134" cy="3026970"/>
          </a:xfrm>
          <a:prstGeom prst="rect">
            <a:avLst/>
          </a:prstGeom>
        </p:spPr>
        <p:txBody>
          <a:bodyPr lIns="0" tIns="0" rIns="0" bIns="0" numCol="2" spcCol="7200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lnSpc>
                <a:spcPts val="2200"/>
              </a:lnSpc>
              <a:buClr>
                <a:srgbClr val="D6851B"/>
              </a:buClr>
              <a:buSzPct val="65000"/>
              <a:buFont typeface="Wingdings 3" panose="05040102010807070707" pitchFamily="18" charset="2"/>
              <a:buChar char=""/>
            </a:pPr>
            <a:r>
              <a:rPr lang="fr-FR" sz="1500" b="1" dirty="0"/>
              <a:t>19,1 % </a:t>
            </a:r>
            <a:r>
              <a:rPr lang="fr-FR" sz="1500" dirty="0"/>
              <a:t>(= 416 700) </a:t>
            </a:r>
            <a:r>
              <a:rPr lang="fr-FR" sz="1500" b="1" dirty="0"/>
              <a:t>des entreprises allemandes forment en alternance. </a:t>
            </a:r>
            <a:r>
              <a:rPr lang="fr-FR" sz="1500" dirty="0"/>
              <a:t>La plupart de ces entreprises sont des PME</a:t>
            </a:r>
          </a:p>
          <a:p>
            <a:pPr marL="285750" indent="-285750">
              <a:lnSpc>
                <a:spcPts val="2200"/>
              </a:lnSpc>
              <a:buClr>
                <a:srgbClr val="D6851B"/>
              </a:buClr>
              <a:buSzPct val="65000"/>
              <a:buFont typeface="Wingdings 3" panose="05040102010807070707" pitchFamily="18" charset="2"/>
              <a:buChar char=""/>
            </a:pPr>
            <a:r>
              <a:rPr lang="fr-FR" sz="1500" b="1" dirty="0"/>
              <a:t>Le secteur privé contribue à hauteur de 8,4 milliards d’€ à la formation professionnelle </a:t>
            </a:r>
            <a:r>
              <a:rPr lang="fr-FR" sz="1500" dirty="0"/>
              <a:t>(total des coûts nets ; coûts bruts = 27,2 milliards d’€)</a:t>
            </a:r>
          </a:p>
          <a:p>
            <a:pPr marL="285750" indent="-285750">
              <a:lnSpc>
                <a:spcPts val="2200"/>
              </a:lnSpc>
              <a:buClr>
                <a:srgbClr val="D6851B"/>
              </a:buClr>
              <a:buSzPct val="65000"/>
              <a:buFont typeface="Wingdings 3" panose="05040102010807070707" pitchFamily="18" charset="2"/>
              <a:buChar char=""/>
            </a:pPr>
            <a:r>
              <a:rPr lang="fr-FR" sz="1500" dirty="0"/>
              <a:t>Les entreprises forment chaque année plus de </a:t>
            </a:r>
            <a:r>
              <a:rPr lang="fr-FR" sz="1500" b="1" dirty="0"/>
              <a:t>500 000 </a:t>
            </a:r>
            <a:r>
              <a:rPr lang="fr-FR" sz="1500" dirty="0"/>
              <a:t>nouvelles personnes en apprentissage, et en reprennent </a:t>
            </a:r>
            <a:r>
              <a:rPr lang="fr-FR" sz="1500" b="1" dirty="0"/>
              <a:t>72 %</a:t>
            </a:r>
            <a:r>
              <a:rPr lang="fr-FR" sz="1500" dirty="0"/>
              <a:t> </a:t>
            </a:r>
          </a:p>
          <a:p>
            <a:pPr marL="285750" indent="-285750">
              <a:lnSpc>
                <a:spcPts val="2200"/>
              </a:lnSpc>
              <a:buClr>
                <a:srgbClr val="D6851B"/>
              </a:buClr>
              <a:buSzPct val="65000"/>
              <a:buFont typeface="Wingdings 3" panose="05040102010807070707" pitchFamily="18" charset="2"/>
              <a:buChar char=""/>
            </a:pPr>
            <a:r>
              <a:rPr lang="fr-FR" sz="1500" dirty="0"/>
              <a:t>Elles investissent </a:t>
            </a:r>
            <a:r>
              <a:rPr lang="fr-FR" sz="1500" b="1" dirty="0"/>
              <a:t>chaque année 20 855 € par personne en apprentissage</a:t>
            </a:r>
            <a:br>
              <a:rPr lang="fr-FR" sz="1500" dirty="0"/>
            </a:br>
            <a:r>
              <a:rPr lang="fr-FR" sz="1500" dirty="0"/>
              <a:t>(45 % pour la rémunération)</a:t>
            </a:r>
          </a:p>
          <a:p>
            <a:pPr marL="285750" indent="-285750">
              <a:lnSpc>
                <a:spcPts val="2200"/>
              </a:lnSpc>
              <a:buClr>
                <a:srgbClr val="D6851B"/>
              </a:buClr>
              <a:buSzPct val="65000"/>
              <a:buFont typeface="Wingdings 3" panose="05040102010807070707" pitchFamily="18" charset="2"/>
              <a:buChar char=""/>
            </a:pPr>
            <a:r>
              <a:rPr lang="fr-FR" sz="1500" b="1" dirty="0"/>
              <a:t>69 % </a:t>
            </a:r>
            <a:r>
              <a:rPr lang="fr-FR" sz="1500" dirty="0"/>
              <a:t>des investissements</a:t>
            </a:r>
            <a:br>
              <a:rPr lang="fr-FR" sz="1500" dirty="0"/>
            </a:br>
            <a:r>
              <a:rPr lang="fr-FR" sz="1500" dirty="0"/>
              <a:t>sont refinancés par les contributions des personnes en apprentissage à la</a:t>
            </a:r>
            <a:br>
              <a:rPr lang="fr-FR" sz="1500" dirty="0"/>
            </a:br>
            <a:r>
              <a:rPr lang="fr-FR" sz="1500" dirty="0"/>
              <a:t>production, pendant la formation </a:t>
            </a:r>
          </a:p>
        </p:txBody>
      </p:sp>
      <p:sp>
        <p:nvSpPr>
          <p:cNvPr id="17" name="Inhaltsplatzhalter 4">
            <a:extLst>
              <a:ext uri="{FF2B5EF4-FFF2-40B4-BE49-F238E27FC236}">
                <a16:creationId xmlns:a16="http://schemas.microsoft.com/office/drawing/2014/main" id="{F35D6B14-AF9C-4885-89A2-D77EEA0174CA}"/>
              </a:ext>
            </a:extLst>
          </p:cNvPr>
          <p:cNvSpPr txBox="1">
            <a:spLocks/>
          </p:cNvSpPr>
          <p:nvPr/>
        </p:nvSpPr>
        <p:spPr>
          <a:xfrm>
            <a:off x="8129960" y="1744313"/>
            <a:ext cx="3811724" cy="2572064"/>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buClr>
                <a:srgbClr val="D6851B"/>
              </a:buClr>
              <a:buSzPct val="65000"/>
              <a:buFont typeface="Wingdings 3" panose="05040102010807070707" pitchFamily="18" charset="2"/>
              <a:buChar char=""/>
            </a:pPr>
            <a:r>
              <a:rPr lang="fr-FR" sz="1500" b="1" dirty="0"/>
              <a:t>Dépenses publiques </a:t>
            </a:r>
            <a:r>
              <a:rPr lang="fr-FR" sz="1500" dirty="0"/>
              <a:t>pour la formation professionnelle en alternance en 2022 : </a:t>
            </a:r>
            <a:br>
              <a:rPr lang="fr-FR" sz="1500" dirty="0"/>
            </a:br>
            <a:r>
              <a:rPr lang="fr-FR" sz="1500" b="1" dirty="0"/>
              <a:t>environ 4,63 milliards d’€</a:t>
            </a:r>
            <a:br>
              <a:rPr lang="fr-FR" sz="1500" dirty="0"/>
            </a:br>
            <a:r>
              <a:rPr lang="fr-FR" sz="1500" b="1" dirty="0"/>
              <a:t>–</a:t>
            </a:r>
            <a:r>
              <a:rPr lang="fr-FR" sz="1500" dirty="0"/>
              <a:t> 3,465 milliards d’€ pour 1 500 écoles professionnelles</a:t>
            </a:r>
            <a:br>
              <a:rPr lang="fr-FR" sz="1500" dirty="0"/>
            </a:br>
            <a:r>
              <a:rPr lang="fr-FR" sz="1500" b="1" dirty="0">
                <a:solidFill>
                  <a:srgbClr val="D6851B"/>
                </a:solidFill>
              </a:rPr>
              <a:t>–</a:t>
            </a:r>
            <a:r>
              <a:rPr lang="fr-FR" sz="1500" dirty="0"/>
              <a:t> 1,165 milliard d’€ pour des mesures </a:t>
            </a:r>
            <a:br>
              <a:rPr lang="fr-FR" sz="1500" dirty="0"/>
            </a:br>
            <a:r>
              <a:rPr lang="fr-FR" sz="1500" dirty="0"/>
              <a:t>     de pilotage, de contrôle et de soutien</a:t>
            </a:r>
          </a:p>
        </p:txBody>
      </p:sp>
      <p:sp>
        <p:nvSpPr>
          <p:cNvPr id="7" name="Rechteck 6">
            <a:extLst>
              <a:ext uri="{FF2B5EF4-FFF2-40B4-BE49-F238E27FC236}">
                <a16:creationId xmlns:a16="http://schemas.microsoft.com/office/drawing/2014/main" id="{6E9A813A-DF70-4603-BF1F-73FA2464103A}"/>
              </a:ext>
            </a:extLst>
          </p:cNvPr>
          <p:cNvSpPr/>
          <p:nvPr/>
        </p:nvSpPr>
        <p:spPr>
          <a:xfrm>
            <a:off x="6096000" y="4743078"/>
            <a:ext cx="4488180" cy="872803"/>
          </a:xfrm>
          <a:prstGeom prst="rect">
            <a:avLst/>
          </a:prstGeom>
        </p:spPr>
        <p:txBody>
          <a:bodyPr wrap="square" lIns="0" tIns="0" rIns="0" bIns="0">
            <a:spAutoFit/>
          </a:bodyPr>
          <a:lstStyle/>
          <a:p>
            <a:pPr marL="285750" indent="-285750">
              <a:lnSpc>
                <a:spcPts val="2200"/>
              </a:lnSpc>
              <a:spcBef>
                <a:spcPct val="20000"/>
              </a:spcBef>
              <a:buClr>
                <a:srgbClr val="D6851B"/>
              </a:buClr>
              <a:buSzPct val="65000"/>
              <a:buFont typeface="Wingdings 3" panose="05040102010807070707" pitchFamily="18" charset="2"/>
              <a:buChar char=""/>
            </a:pPr>
            <a:r>
              <a:rPr lang="fr-FR" sz="1500" b="1" dirty="0">
                <a:solidFill>
                  <a:srgbClr val="D6851B"/>
                </a:solidFill>
              </a:rPr>
              <a:t>Perçoivent</a:t>
            </a:r>
            <a:r>
              <a:rPr lang="fr-FR" sz="1500" dirty="0"/>
              <a:t> une </a:t>
            </a:r>
            <a:r>
              <a:rPr lang="fr-FR" sz="1500" b="1" dirty="0"/>
              <a:t>rémunération brute moyenne </a:t>
            </a:r>
            <a:r>
              <a:rPr lang="fr-FR" sz="1500" dirty="0"/>
              <a:t>d’environ </a:t>
            </a:r>
            <a:r>
              <a:rPr lang="fr-FR" sz="1500" b="1" dirty="0"/>
              <a:t>1 028 € par mois </a:t>
            </a:r>
            <a:r>
              <a:rPr lang="fr-FR" sz="1500" dirty="0"/>
              <a:t>(2019)</a:t>
            </a:r>
          </a:p>
          <a:p>
            <a:pPr marL="285750" indent="-285750">
              <a:lnSpc>
                <a:spcPts val="2200"/>
              </a:lnSpc>
              <a:spcBef>
                <a:spcPct val="20000"/>
              </a:spcBef>
              <a:buClr>
                <a:srgbClr val="D6851B"/>
              </a:buClr>
              <a:buSzPct val="65000"/>
              <a:buFont typeface="Wingdings 3" panose="05040102010807070707" pitchFamily="18" charset="2"/>
              <a:buChar char=""/>
            </a:pPr>
            <a:r>
              <a:rPr lang="fr-FR" sz="1500" dirty="0"/>
              <a:t>Suivent </a:t>
            </a:r>
            <a:r>
              <a:rPr lang="fr-FR" sz="1500" b="1" dirty="0"/>
              <a:t>gratuitement </a:t>
            </a:r>
            <a:r>
              <a:rPr lang="fr-FR" sz="1500" dirty="0"/>
              <a:t>les cours de l’école professionnelle</a:t>
            </a:r>
            <a:r>
              <a:rPr lang="fr-FR" sz="1500" b="1" dirty="0">
                <a:solidFill>
                  <a:srgbClr val="D6851B"/>
                </a:solidFill>
              </a:rPr>
              <a:t>	</a:t>
            </a:r>
          </a:p>
        </p:txBody>
      </p:sp>
      <p:grpSp>
        <p:nvGrpSpPr>
          <p:cNvPr id="34" name="Gruppieren 33">
            <a:extLst>
              <a:ext uri="{FF2B5EF4-FFF2-40B4-BE49-F238E27FC236}">
                <a16:creationId xmlns:a16="http://schemas.microsoft.com/office/drawing/2014/main" id="{8108EB08-563C-4FB1-86B0-191D708C06C2}"/>
              </a:ext>
            </a:extLst>
          </p:cNvPr>
          <p:cNvGrpSpPr/>
          <p:nvPr/>
        </p:nvGrpSpPr>
        <p:grpSpPr>
          <a:xfrm>
            <a:off x="2724446" y="728353"/>
            <a:ext cx="2968902" cy="1034553"/>
            <a:chOff x="2724446" y="728353"/>
            <a:chExt cx="2968902" cy="1034553"/>
          </a:xfrm>
        </p:grpSpPr>
        <p:sp>
          <p:nvSpPr>
            <p:cNvPr id="19" name="Rechteck: abgerundete Ecken 18">
              <a:extLst>
                <a:ext uri="{FF2B5EF4-FFF2-40B4-BE49-F238E27FC236}">
                  <a16:creationId xmlns:a16="http://schemas.microsoft.com/office/drawing/2014/main" id="{7D863023-0C94-4D27-B5D1-4A2D251B840C}"/>
                </a:ext>
              </a:extLst>
            </p:cNvPr>
            <p:cNvSpPr/>
            <p:nvPr/>
          </p:nvSpPr>
          <p:spPr>
            <a:xfrm>
              <a:off x="2724446" y="1065039"/>
              <a:ext cx="1800000" cy="504000"/>
            </a:xfrm>
            <a:prstGeom prst="roundRect">
              <a:avLst>
                <a:gd name="adj" fmla="val 0"/>
              </a:avLst>
            </a:prstGeom>
            <a:solidFill>
              <a:srgbClr val="D6851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Entreprise </a:t>
              </a:r>
            </a:p>
          </p:txBody>
        </p:sp>
        <p:pic>
          <p:nvPicPr>
            <p:cNvPr id="23" name="Grafik 22">
              <a:extLst>
                <a:ext uri="{FF2B5EF4-FFF2-40B4-BE49-F238E27FC236}">
                  <a16:creationId xmlns:a16="http://schemas.microsoft.com/office/drawing/2014/main" id="{5905A6E1-B117-4BBD-8EB9-97DE533927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88563" y="728353"/>
              <a:ext cx="1404785" cy="1034553"/>
            </a:xfrm>
            <a:prstGeom prst="rect">
              <a:avLst/>
            </a:prstGeom>
          </p:spPr>
        </p:pic>
      </p:grpSp>
      <p:grpSp>
        <p:nvGrpSpPr>
          <p:cNvPr id="35" name="Gruppieren 34">
            <a:extLst>
              <a:ext uri="{FF2B5EF4-FFF2-40B4-BE49-F238E27FC236}">
                <a16:creationId xmlns:a16="http://schemas.microsoft.com/office/drawing/2014/main" id="{286892AE-3719-4428-99E0-81FBEDA79E8B}"/>
              </a:ext>
            </a:extLst>
          </p:cNvPr>
          <p:cNvGrpSpPr/>
          <p:nvPr/>
        </p:nvGrpSpPr>
        <p:grpSpPr>
          <a:xfrm>
            <a:off x="8029752" y="570730"/>
            <a:ext cx="2688902" cy="1130615"/>
            <a:chOff x="8029752" y="570730"/>
            <a:chExt cx="2688902" cy="1130615"/>
          </a:xfrm>
        </p:grpSpPr>
        <p:sp>
          <p:nvSpPr>
            <p:cNvPr id="20" name="Rechteck: abgerundete Ecken 19">
              <a:extLst>
                <a:ext uri="{FF2B5EF4-FFF2-40B4-BE49-F238E27FC236}">
                  <a16:creationId xmlns:a16="http://schemas.microsoft.com/office/drawing/2014/main" id="{85BE6DAA-7C7D-49E2-8741-4AC15B186242}"/>
                </a:ext>
              </a:extLst>
            </p:cNvPr>
            <p:cNvSpPr/>
            <p:nvPr/>
          </p:nvSpPr>
          <p:spPr>
            <a:xfrm>
              <a:off x="8918654" y="1065039"/>
              <a:ext cx="1800000" cy="504000"/>
            </a:xfrm>
            <a:prstGeom prst="roundRect">
              <a:avLst>
                <a:gd name="adj" fmla="val 0"/>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État</a:t>
              </a:r>
            </a:p>
          </p:txBody>
        </p:sp>
        <p:grpSp>
          <p:nvGrpSpPr>
            <p:cNvPr id="30" name="Gruppieren 29">
              <a:extLst>
                <a:ext uri="{FF2B5EF4-FFF2-40B4-BE49-F238E27FC236}">
                  <a16:creationId xmlns:a16="http://schemas.microsoft.com/office/drawing/2014/main" id="{696E8931-9BB3-402F-92CB-87A4C679FE47}"/>
                </a:ext>
              </a:extLst>
            </p:cNvPr>
            <p:cNvGrpSpPr/>
            <p:nvPr/>
          </p:nvGrpSpPr>
          <p:grpSpPr>
            <a:xfrm>
              <a:off x="8029752" y="570730"/>
              <a:ext cx="1339803" cy="1130615"/>
              <a:chOff x="7166075" y="613101"/>
              <a:chExt cx="1099001" cy="927410"/>
            </a:xfrm>
          </p:grpSpPr>
          <p:sp>
            <p:nvSpPr>
              <p:cNvPr id="10" name="Rechteck: eine Ecke abgeschnitten 9">
                <a:extLst>
                  <a:ext uri="{FF2B5EF4-FFF2-40B4-BE49-F238E27FC236}">
                    <a16:creationId xmlns:a16="http://schemas.microsoft.com/office/drawing/2014/main" id="{5A8E883B-E203-42BE-8BF6-ACC38AF65C7E}"/>
                  </a:ext>
                </a:extLst>
              </p:cNvPr>
              <p:cNvSpPr/>
              <p:nvPr/>
            </p:nvSpPr>
            <p:spPr>
              <a:xfrm>
                <a:off x="7299672" y="789255"/>
                <a:ext cx="806538" cy="344379"/>
              </a:xfrm>
              <a:custGeom>
                <a:avLst/>
                <a:gdLst>
                  <a:gd name="connsiteX0" fmla="*/ 0 w 169504"/>
                  <a:gd name="connsiteY0" fmla="*/ 0 h 139592"/>
                  <a:gd name="connsiteX1" fmla="*/ 146238 w 169504"/>
                  <a:gd name="connsiteY1" fmla="*/ 0 h 139592"/>
                  <a:gd name="connsiteX2" fmla="*/ 169504 w 169504"/>
                  <a:gd name="connsiteY2" fmla="*/ 23266 h 139592"/>
                  <a:gd name="connsiteX3" fmla="*/ 169504 w 169504"/>
                  <a:gd name="connsiteY3" fmla="*/ 139592 h 139592"/>
                  <a:gd name="connsiteX4" fmla="*/ 0 w 169504"/>
                  <a:gd name="connsiteY4" fmla="*/ 139592 h 139592"/>
                  <a:gd name="connsiteX5" fmla="*/ 0 w 169504"/>
                  <a:gd name="connsiteY5" fmla="*/ 0 h 139592"/>
                  <a:gd name="connsiteX0" fmla="*/ 0 w 279042"/>
                  <a:gd name="connsiteY0" fmla="*/ 0 h 280086"/>
                  <a:gd name="connsiteX1" fmla="*/ 255776 w 279042"/>
                  <a:gd name="connsiteY1" fmla="*/ 140494 h 280086"/>
                  <a:gd name="connsiteX2" fmla="*/ 279042 w 279042"/>
                  <a:gd name="connsiteY2" fmla="*/ 163760 h 280086"/>
                  <a:gd name="connsiteX3" fmla="*/ 279042 w 279042"/>
                  <a:gd name="connsiteY3" fmla="*/ 280086 h 280086"/>
                  <a:gd name="connsiteX4" fmla="*/ 109538 w 279042"/>
                  <a:gd name="connsiteY4" fmla="*/ 280086 h 280086"/>
                  <a:gd name="connsiteX5" fmla="*/ 0 w 279042"/>
                  <a:gd name="connsiteY5" fmla="*/ 0 h 280086"/>
                  <a:gd name="connsiteX0" fmla="*/ 514350 w 793392"/>
                  <a:gd name="connsiteY0" fmla="*/ 0 h 301517"/>
                  <a:gd name="connsiteX1" fmla="*/ 770126 w 793392"/>
                  <a:gd name="connsiteY1" fmla="*/ 140494 h 301517"/>
                  <a:gd name="connsiteX2" fmla="*/ 793392 w 793392"/>
                  <a:gd name="connsiteY2" fmla="*/ 163760 h 301517"/>
                  <a:gd name="connsiteX3" fmla="*/ 793392 w 793392"/>
                  <a:gd name="connsiteY3" fmla="*/ 280086 h 301517"/>
                  <a:gd name="connsiteX4" fmla="*/ 0 w 793392"/>
                  <a:gd name="connsiteY4" fmla="*/ 301517 h 301517"/>
                  <a:gd name="connsiteX5" fmla="*/ 514350 w 793392"/>
                  <a:gd name="connsiteY5" fmla="*/ 0 h 301517"/>
                  <a:gd name="connsiteX0" fmla="*/ 438150 w 793392"/>
                  <a:gd name="connsiteY0" fmla="*/ 0 h 344379"/>
                  <a:gd name="connsiteX1" fmla="*/ 770126 w 793392"/>
                  <a:gd name="connsiteY1" fmla="*/ 183356 h 344379"/>
                  <a:gd name="connsiteX2" fmla="*/ 793392 w 793392"/>
                  <a:gd name="connsiteY2" fmla="*/ 206622 h 344379"/>
                  <a:gd name="connsiteX3" fmla="*/ 793392 w 793392"/>
                  <a:gd name="connsiteY3" fmla="*/ 322948 h 344379"/>
                  <a:gd name="connsiteX4" fmla="*/ 0 w 793392"/>
                  <a:gd name="connsiteY4" fmla="*/ 344379 h 344379"/>
                  <a:gd name="connsiteX5" fmla="*/ 438150 w 793392"/>
                  <a:gd name="connsiteY5" fmla="*/ 0 h 344379"/>
                  <a:gd name="connsiteX0" fmla="*/ 438150 w 793392"/>
                  <a:gd name="connsiteY0" fmla="*/ 0 h 344379"/>
                  <a:gd name="connsiteX1" fmla="*/ 770126 w 793392"/>
                  <a:gd name="connsiteY1" fmla="*/ 183356 h 344379"/>
                  <a:gd name="connsiteX2" fmla="*/ 793392 w 793392"/>
                  <a:gd name="connsiteY2" fmla="*/ 206622 h 344379"/>
                  <a:gd name="connsiteX3" fmla="*/ 793392 w 793392"/>
                  <a:gd name="connsiteY3" fmla="*/ 322948 h 344379"/>
                  <a:gd name="connsiteX4" fmla="*/ 0 w 793392"/>
                  <a:gd name="connsiteY4" fmla="*/ 344379 h 344379"/>
                  <a:gd name="connsiteX5" fmla="*/ 438150 w 793392"/>
                  <a:gd name="connsiteY5" fmla="*/ 0 h 344379"/>
                  <a:gd name="connsiteX0" fmla="*/ 448915 w 804157"/>
                  <a:gd name="connsiteY0" fmla="*/ 0 h 344379"/>
                  <a:gd name="connsiteX1" fmla="*/ 780891 w 804157"/>
                  <a:gd name="connsiteY1" fmla="*/ 183356 h 344379"/>
                  <a:gd name="connsiteX2" fmla="*/ 804157 w 804157"/>
                  <a:gd name="connsiteY2" fmla="*/ 206622 h 344379"/>
                  <a:gd name="connsiteX3" fmla="*/ 804157 w 804157"/>
                  <a:gd name="connsiteY3" fmla="*/ 322948 h 344379"/>
                  <a:gd name="connsiteX4" fmla="*/ 10765 w 804157"/>
                  <a:gd name="connsiteY4" fmla="*/ 344379 h 344379"/>
                  <a:gd name="connsiteX5" fmla="*/ 448915 w 804157"/>
                  <a:gd name="connsiteY5" fmla="*/ 0 h 344379"/>
                  <a:gd name="connsiteX0" fmla="*/ 448915 w 808920"/>
                  <a:gd name="connsiteY0" fmla="*/ 0 h 344379"/>
                  <a:gd name="connsiteX1" fmla="*/ 780891 w 808920"/>
                  <a:gd name="connsiteY1" fmla="*/ 183356 h 344379"/>
                  <a:gd name="connsiteX2" fmla="*/ 808920 w 808920"/>
                  <a:gd name="connsiteY2" fmla="*/ 259010 h 344379"/>
                  <a:gd name="connsiteX3" fmla="*/ 804157 w 808920"/>
                  <a:gd name="connsiteY3" fmla="*/ 322948 h 344379"/>
                  <a:gd name="connsiteX4" fmla="*/ 10765 w 808920"/>
                  <a:gd name="connsiteY4" fmla="*/ 344379 h 344379"/>
                  <a:gd name="connsiteX5" fmla="*/ 448915 w 808920"/>
                  <a:gd name="connsiteY5" fmla="*/ 0 h 344379"/>
                  <a:gd name="connsiteX0" fmla="*/ 448915 w 808920"/>
                  <a:gd name="connsiteY0" fmla="*/ 0 h 344379"/>
                  <a:gd name="connsiteX1" fmla="*/ 688022 w 808920"/>
                  <a:gd name="connsiteY1" fmla="*/ 145256 h 344379"/>
                  <a:gd name="connsiteX2" fmla="*/ 808920 w 808920"/>
                  <a:gd name="connsiteY2" fmla="*/ 259010 h 344379"/>
                  <a:gd name="connsiteX3" fmla="*/ 804157 w 808920"/>
                  <a:gd name="connsiteY3" fmla="*/ 322948 h 344379"/>
                  <a:gd name="connsiteX4" fmla="*/ 10765 w 808920"/>
                  <a:gd name="connsiteY4" fmla="*/ 344379 h 344379"/>
                  <a:gd name="connsiteX5" fmla="*/ 448915 w 808920"/>
                  <a:gd name="connsiteY5" fmla="*/ 0 h 344379"/>
                  <a:gd name="connsiteX0" fmla="*/ 448915 w 804157"/>
                  <a:gd name="connsiteY0" fmla="*/ 0 h 344379"/>
                  <a:gd name="connsiteX1" fmla="*/ 688022 w 804157"/>
                  <a:gd name="connsiteY1" fmla="*/ 145256 h 344379"/>
                  <a:gd name="connsiteX2" fmla="*/ 797013 w 804157"/>
                  <a:gd name="connsiteY2" fmla="*/ 232816 h 344379"/>
                  <a:gd name="connsiteX3" fmla="*/ 804157 w 804157"/>
                  <a:gd name="connsiteY3" fmla="*/ 322948 h 344379"/>
                  <a:gd name="connsiteX4" fmla="*/ 10765 w 804157"/>
                  <a:gd name="connsiteY4" fmla="*/ 344379 h 344379"/>
                  <a:gd name="connsiteX5" fmla="*/ 448915 w 804157"/>
                  <a:gd name="connsiteY5" fmla="*/ 0 h 344379"/>
                  <a:gd name="connsiteX0" fmla="*/ 448915 w 806538"/>
                  <a:gd name="connsiteY0" fmla="*/ 0 h 344379"/>
                  <a:gd name="connsiteX1" fmla="*/ 688022 w 806538"/>
                  <a:gd name="connsiteY1" fmla="*/ 145256 h 344379"/>
                  <a:gd name="connsiteX2" fmla="*/ 806538 w 806538"/>
                  <a:gd name="connsiteY2" fmla="*/ 242341 h 344379"/>
                  <a:gd name="connsiteX3" fmla="*/ 804157 w 806538"/>
                  <a:gd name="connsiteY3" fmla="*/ 322948 h 344379"/>
                  <a:gd name="connsiteX4" fmla="*/ 10765 w 806538"/>
                  <a:gd name="connsiteY4" fmla="*/ 344379 h 344379"/>
                  <a:gd name="connsiteX5" fmla="*/ 448915 w 806538"/>
                  <a:gd name="connsiteY5" fmla="*/ 0 h 34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538" h="344379">
                    <a:moveTo>
                      <a:pt x="448915" y="0"/>
                    </a:moveTo>
                    <a:lnTo>
                      <a:pt x="688022" y="145256"/>
                    </a:lnTo>
                    <a:lnTo>
                      <a:pt x="806538" y="242341"/>
                    </a:lnTo>
                    <a:cubicBezTo>
                      <a:pt x="805744" y="269210"/>
                      <a:pt x="804951" y="296079"/>
                      <a:pt x="804157" y="322948"/>
                    </a:cubicBezTo>
                    <a:lnTo>
                      <a:pt x="10765" y="344379"/>
                    </a:lnTo>
                    <a:cubicBezTo>
                      <a:pt x="-24160" y="220061"/>
                      <a:pt x="2827" y="248143"/>
                      <a:pt x="4489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B54AD842-DD29-469E-B8E5-89582D049858}"/>
                  </a:ext>
                </a:extLst>
              </p:cNvPr>
              <p:cNvSpPr/>
              <p:nvPr/>
            </p:nvSpPr>
            <p:spPr>
              <a:xfrm>
                <a:off x="7768108" y="1428366"/>
                <a:ext cx="375862" cy="84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Rechteck 26">
                <a:extLst>
                  <a:ext uri="{FF2B5EF4-FFF2-40B4-BE49-F238E27FC236}">
                    <a16:creationId xmlns:a16="http://schemas.microsoft.com/office/drawing/2014/main" id="{BDA2B345-0944-40F0-849C-E3DF8EACB0AE}"/>
                  </a:ext>
                </a:extLst>
              </p:cNvPr>
              <p:cNvSpPr/>
              <p:nvPr/>
            </p:nvSpPr>
            <p:spPr>
              <a:xfrm rot="5400000">
                <a:off x="7823036" y="1187615"/>
                <a:ext cx="446851" cy="109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6" name="Grafik 25">
                <a:extLst>
                  <a:ext uri="{FF2B5EF4-FFF2-40B4-BE49-F238E27FC236}">
                    <a16:creationId xmlns:a16="http://schemas.microsoft.com/office/drawing/2014/main" id="{530E52FA-ADBC-49A2-91F6-B95C31E6A7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66075" y="613101"/>
                <a:ext cx="1099001" cy="927410"/>
              </a:xfrm>
              <a:prstGeom prst="rect">
                <a:avLst/>
              </a:prstGeom>
            </p:spPr>
          </p:pic>
        </p:grpSp>
      </p:grpSp>
      <p:sp>
        <p:nvSpPr>
          <p:cNvPr id="28" name="Textfeld 27">
            <a:extLst>
              <a:ext uri="{FF2B5EF4-FFF2-40B4-BE49-F238E27FC236}">
                <a16:creationId xmlns:a16="http://schemas.microsoft.com/office/drawing/2014/main" id="{32B56A5B-7338-4E23-83A2-52686691A0DD}"/>
              </a:ext>
            </a:extLst>
          </p:cNvPr>
          <p:cNvSpPr txBox="1"/>
          <p:nvPr/>
        </p:nvSpPr>
        <p:spPr>
          <a:xfrm>
            <a:off x="658812" y="5693880"/>
            <a:ext cx="5437188" cy="153888"/>
          </a:xfrm>
          <a:prstGeom prst="rect">
            <a:avLst/>
          </a:prstGeom>
          <a:noFill/>
        </p:spPr>
        <p:txBody>
          <a:bodyPr wrap="square" lIns="0" tIns="0" rIns="0" bIns="0" rtlCol="0">
            <a:spAutoFit/>
          </a:bodyPr>
          <a:lstStyle/>
          <a:p>
            <a:r>
              <a:rPr lang="fr-FR" sz="1000" dirty="0">
                <a:solidFill>
                  <a:schemeClr val="tx1">
                    <a:lumMod val="50000"/>
                    <a:lumOff val="50000"/>
                  </a:schemeClr>
                </a:solidFill>
              </a:rPr>
              <a:t>Sources : Rapport de données BIBB relatif au rapport sur la formation professionnelle (2020 et 2023), Office fédéral des statistiques</a:t>
            </a:r>
          </a:p>
        </p:txBody>
      </p:sp>
      <p:grpSp>
        <p:nvGrpSpPr>
          <p:cNvPr id="36" name="Gruppieren 35">
            <a:extLst>
              <a:ext uri="{FF2B5EF4-FFF2-40B4-BE49-F238E27FC236}">
                <a16:creationId xmlns:a16="http://schemas.microsoft.com/office/drawing/2014/main" id="{EF67D3F6-F387-47AD-A00F-5525DBEF738B}"/>
              </a:ext>
            </a:extLst>
          </p:cNvPr>
          <p:cNvGrpSpPr/>
          <p:nvPr/>
        </p:nvGrpSpPr>
        <p:grpSpPr>
          <a:xfrm>
            <a:off x="3595415" y="4546947"/>
            <a:ext cx="2181155" cy="1001343"/>
            <a:chOff x="3595415" y="4546947"/>
            <a:chExt cx="2181155" cy="1001343"/>
          </a:xfrm>
        </p:grpSpPr>
        <p:sp>
          <p:nvSpPr>
            <p:cNvPr id="21" name="Rechteck: abgerundete Ecken 20">
              <a:extLst>
                <a:ext uri="{FF2B5EF4-FFF2-40B4-BE49-F238E27FC236}">
                  <a16:creationId xmlns:a16="http://schemas.microsoft.com/office/drawing/2014/main" id="{E99C7A92-E5B8-481A-9124-A90EB69FBC9B}"/>
                </a:ext>
              </a:extLst>
            </p:cNvPr>
            <p:cNvSpPr/>
            <p:nvPr/>
          </p:nvSpPr>
          <p:spPr>
            <a:xfrm>
              <a:off x="3976570" y="4848686"/>
              <a:ext cx="1800000" cy="504000"/>
            </a:xfrm>
            <a:prstGeom prst="roundRect">
              <a:avLst>
                <a:gd name="adj" fmla="val 0"/>
              </a:avLst>
            </a:prstGeom>
            <a:solidFill>
              <a:srgbClr val="D6851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Personnes en apprentissage </a:t>
              </a:r>
            </a:p>
          </p:txBody>
        </p:sp>
        <p:grpSp>
          <p:nvGrpSpPr>
            <p:cNvPr id="33" name="Gruppieren 32">
              <a:extLst>
                <a:ext uri="{FF2B5EF4-FFF2-40B4-BE49-F238E27FC236}">
                  <a16:creationId xmlns:a16="http://schemas.microsoft.com/office/drawing/2014/main" id="{87E9F4A9-D30A-4B37-A5FA-409F40F88D00}"/>
                </a:ext>
              </a:extLst>
            </p:cNvPr>
            <p:cNvGrpSpPr/>
            <p:nvPr/>
          </p:nvGrpSpPr>
          <p:grpSpPr>
            <a:xfrm>
              <a:off x="3595415" y="4546947"/>
              <a:ext cx="463762" cy="1001343"/>
              <a:chOff x="2466852" y="4726567"/>
              <a:chExt cx="535353" cy="1155921"/>
            </a:xfrm>
          </p:grpSpPr>
          <p:sp>
            <p:nvSpPr>
              <p:cNvPr id="32" name="Rechteck: abgerundete Ecken 31">
                <a:extLst>
                  <a:ext uri="{FF2B5EF4-FFF2-40B4-BE49-F238E27FC236}">
                    <a16:creationId xmlns:a16="http://schemas.microsoft.com/office/drawing/2014/main" id="{BA85DF55-43D6-4852-B3F8-A459CF8D3EB5}"/>
                  </a:ext>
                </a:extLst>
              </p:cNvPr>
              <p:cNvSpPr/>
              <p:nvPr/>
            </p:nvSpPr>
            <p:spPr>
              <a:xfrm>
                <a:off x="2824520" y="5024046"/>
                <a:ext cx="171093" cy="858442"/>
              </a:xfrm>
              <a:custGeom>
                <a:avLst/>
                <a:gdLst>
                  <a:gd name="connsiteX0" fmla="*/ 0 w 178594"/>
                  <a:gd name="connsiteY0" fmla="*/ 29766 h 419253"/>
                  <a:gd name="connsiteX1" fmla="*/ 29766 w 178594"/>
                  <a:gd name="connsiteY1" fmla="*/ 0 h 419253"/>
                  <a:gd name="connsiteX2" fmla="*/ 148828 w 178594"/>
                  <a:gd name="connsiteY2" fmla="*/ 0 h 419253"/>
                  <a:gd name="connsiteX3" fmla="*/ 178594 w 178594"/>
                  <a:gd name="connsiteY3" fmla="*/ 29766 h 419253"/>
                  <a:gd name="connsiteX4" fmla="*/ 178594 w 178594"/>
                  <a:gd name="connsiteY4" fmla="*/ 389487 h 419253"/>
                  <a:gd name="connsiteX5" fmla="*/ 148828 w 178594"/>
                  <a:gd name="connsiteY5" fmla="*/ 419253 h 419253"/>
                  <a:gd name="connsiteX6" fmla="*/ 29766 w 178594"/>
                  <a:gd name="connsiteY6" fmla="*/ 419253 h 419253"/>
                  <a:gd name="connsiteX7" fmla="*/ 0 w 178594"/>
                  <a:gd name="connsiteY7" fmla="*/ 389487 h 419253"/>
                  <a:gd name="connsiteX8" fmla="*/ 0 w 178594"/>
                  <a:gd name="connsiteY8" fmla="*/ 29766 h 419253"/>
                  <a:gd name="connsiteX0" fmla="*/ 0 w 178594"/>
                  <a:gd name="connsiteY0" fmla="*/ 65485 h 454972"/>
                  <a:gd name="connsiteX1" fmla="*/ 25004 w 178594"/>
                  <a:gd name="connsiteY1" fmla="*/ 0 h 454972"/>
                  <a:gd name="connsiteX2" fmla="*/ 148828 w 178594"/>
                  <a:gd name="connsiteY2" fmla="*/ 35719 h 454972"/>
                  <a:gd name="connsiteX3" fmla="*/ 178594 w 178594"/>
                  <a:gd name="connsiteY3" fmla="*/ 65485 h 454972"/>
                  <a:gd name="connsiteX4" fmla="*/ 178594 w 178594"/>
                  <a:gd name="connsiteY4" fmla="*/ 425206 h 454972"/>
                  <a:gd name="connsiteX5" fmla="*/ 148828 w 178594"/>
                  <a:gd name="connsiteY5" fmla="*/ 454972 h 454972"/>
                  <a:gd name="connsiteX6" fmla="*/ 29766 w 178594"/>
                  <a:gd name="connsiteY6" fmla="*/ 454972 h 454972"/>
                  <a:gd name="connsiteX7" fmla="*/ 0 w 178594"/>
                  <a:gd name="connsiteY7" fmla="*/ 425206 h 454972"/>
                  <a:gd name="connsiteX8" fmla="*/ 0 w 178594"/>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78594 w 192881"/>
                  <a:gd name="connsiteY4" fmla="*/ 425206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78594 w 192881"/>
                  <a:gd name="connsiteY4" fmla="*/ 425206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83356 w 192881"/>
                  <a:gd name="connsiteY4" fmla="*/ 408538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48828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27397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39304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42409"/>
                  <a:gd name="connsiteX1" fmla="*/ 25004 w 192881"/>
                  <a:gd name="connsiteY1" fmla="*/ 0 h 842409"/>
                  <a:gd name="connsiteX2" fmla="*/ 139303 w 192881"/>
                  <a:gd name="connsiteY2" fmla="*/ 38100 h 842409"/>
                  <a:gd name="connsiteX3" fmla="*/ 192881 w 192881"/>
                  <a:gd name="connsiteY3" fmla="*/ 336947 h 842409"/>
                  <a:gd name="connsiteX4" fmla="*/ 183356 w 192881"/>
                  <a:gd name="connsiteY4" fmla="*/ 408538 h 842409"/>
                  <a:gd name="connsiteX5" fmla="*/ 139304 w 192881"/>
                  <a:gd name="connsiteY5" fmla="*/ 447829 h 842409"/>
                  <a:gd name="connsiteX6" fmla="*/ 139304 w 192881"/>
                  <a:gd name="connsiteY6" fmla="*/ 835972 h 842409"/>
                  <a:gd name="connsiteX7" fmla="*/ 109538 w 192881"/>
                  <a:gd name="connsiteY7" fmla="*/ 834781 h 842409"/>
                  <a:gd name="connsiteX8" fmla="*/ 0 w 192881"/>
                  <a:gd name="connsiteY8" fmla="*/ 65485 h 842409"/>
                  <a:gd name="connsiteX0" fmla="*/ 0 w 192881"/>
                  <a:gd name="connsiteY0" fmla="*/ 65485 h 842409"/>
                  <a:gd name="connsiteX1" fmla="*/ 25004 w 192881"/>
                  <a:gd name="connsiteY1" fmla="*/ 0 h 842409"/>
                  <a:gd name="connsiteX2" fmla="*/ 139303 w 192881"/>
                  <a:gd name="connsiteY2" fmla="*/ 38100 h 842409"/>
                  <a:gd name="connsiteX3" fmla="*/ 192881 w 192881"/>
                  <a:gd name="connsiteY3" fmla="*/ 336947 h 842409"/>
                  <a:gd name="connsiteX4" fmla="*/ 183356 w 192881"/>
                  <a:gd name="connsiteY4" fmla="*/ 408538 h 842409"/>
                  <a:gd name="connsiteX5" fmla="*/ 139304 w 192881"/>
                  <a:gd name="connsiteY5" fmla="*/ 447829 h 842409"/>
                  <a:gd name="connsiteX6" fmla="*/ 139304 w 192881"/>
                  <a:gd name="connsiteY6" fmla="*/ 835972 h 842409"/>
                  <a:gd name="connsiteX7" fmla="*/ 109538 w 192881"/>
                  <a:gd name="connsiteY7" fmla="*/ 834781 h 842409"/>
                  <a:gd name="connsiteX8" fmla="*/ 0 w 192881"/>
                  <a:gd name="connsiteY8" fmla="*/ 65485 h 842409"/>
                  <a:gd name="connsiteX0" fmla="*/ 0 w 192881"/>
                  <a:gd name="connsiteY0" fmla="*/ 65485 h 838046"/>
                  <a:gd name="connsiteX1" fmla="*/ 25004 w 192881"/>
                  <a:gd name="connsiteY1" fmla="*/ 0 h 838046"/>
                  <a:gd name="connsiteX2" fmla="*/ 139303 w 192881"/>
                  <a:gd name="connsiteY2" fmla="*/ 38100 h 838046"/>
                  <a:gd name="connsiteX3" fmla="*/ 192881 w 192881"/>
                  <a:gd name="connsiteY3" fmla="*/ 336947 h 838046"/>
                  <a:gd name="connsiteX4" fmla="*/ 183356 w 192881"/>
                  <a:gd name="connsiteY4" fmla="*/ 408538 h 838046"/>
                  <a:gd name="connsiteX5" fmla="*/ 139304 w 192881"/>
                  <a:gd name="connsiteY5" fmla="*/ 447829 h 838046"/>
                  <a:gd name="connsiteX6" fmla="*/ 144066 w 192881"/>
                  <a:gd name="connsiteY6" fmla="*/ 800254 h 838046"/>
                  <a:gd name="connsiteX7" fmla="*/ 109538 w 192881"/>
                  <a:gd name="connsiteY7" fmla="*/ 834781 h 838046"/>
                  <a:gd name="connsiteX8" fmla="*/ 0 w 192881"/>
                  <a:gd name="connsiteY8" fmla="*/ 65485 h 838046"/>
                  <a:gd name="connsiteX0" fmla="*/ 0 w 195263"/>
                  <a:gd name="connsiteY0" fmla="*/ 65485 h 810307"/>
                  <a:gd name="connsiteX1" fmla="*/ 25004 w 195263"/>
                  <a:gd name="connsiteY1" fmla="*/ 0 h 810307"/>
                  <a:gd name="connsiteX2" fmla="*/ 139303 w 195263"/>
                  <a:gd name="connsiteY2" fmla="*/ 38100 h 810307"/>
                  <a:gd name="connsiteX3" fmla="*/ 192881 w 195263"/>
                  <a:gd name="connsiteY3" fmla="*/ 336947 h 810307"/>
                  <a:gd name="connsiteX4" fmla="*/ 183356 w 195263"/>
                  <a:gd name="connsiteY4" fmla="*/ 408538 h 810307"/>
                  <a:gd name="connsiteX5" fmla="*/ 139304 w 195263"/>
                  <a:gd name="connsiteY5" fmla="*/ 447829 h 810307"/>
                  <a:gd name="connsiteX6" fmla="*/ 144066 w 195263"/>
                  <a:gd name="connsiteY6" fmla="*/ 800254 h 810307"/>
                  <a:gd name="connsiteX7" fmla="*/ 195263 w 195263"/>
                  <a:gd name="connsiteY7" fmla="*/ 803825 h 810307"/>
                  <a:gd name="connsiteX8" fmla="*/ 0 w 195263"/>
                  <a:gd name="connsiteY8" fmla="*/ 65485 h 810307"/>
                  <a:gd name="connsiteX0" fmla="*/ 145246 w 171441"/>
                  <a:gd name="connsiteY0" fmla="*/ 858442 h 858442"/>
                  <a:gd name="connsiteX1" fmla="*/ 1182 w 171441"/>
                  <a:gd name="connsiteY1" fmla="*/ 0 h 858442"/>
                  <a:gd name="connsiteX2" fmla="*/ 115481 w 171441"/>
                  <a:gd name="connsiteY2" fmla="*/ 38100 h 858442"/>
                  <a:gd name="connsiteX3" fmla="*/ 169059 w 171441"/>
                  <a:gd name="connsiteY3" fmla="*/ 336947 h 858442"/>
                  <a:gd name="connsiteX4" fmla="*/ 159534 w 171441"/>
                  <a:gd name="connsiteY4" fmla="*/ 408538 h 858442"/>
                  <a:gd name="connsiteX5" fmla="*/ 115482 w 171441"/>
                  <a:gd name="connsiteY5" fmla="*/ 447829 h 858442"/>
                  <a:gd name="connsiteX6" fmla="*/ 120244 w 171441"/>
                  <a:gd name="connsiteY6" fmla="*/ 800254 h 858442"/>
                  <a:gd name="connsiteX7" fmla="*/ 171441 w 171441"/>
                  <a:gd name="connsiteY7" fmla="*/ 803825 h 858442"/>
                  <a:gd name="connsiteX8" fmla="*/ 145246 w 171441"/>
                  <a:gd name="connsiteY8" fmla="*/ 858442 h 858442"/>
                  <a:gd name="connsiteX0" fmla="*/ 146189 w 172384"/>
                  <a:gd name="connsiteY0" fmla="*/ 858442 h 858442"/>
                  <a:gd name="connsiteX1" fmla="*/ 29509 w 172384"/>
                  <a:gd name="connsiteY1" fmla="*/ 755248 h 858442"/>
                  <a:gd name="connsiteX2" fmla="*/ 2125 w 172384"/>
                  <a:gd name="connsiteY2" fmla="*/ 0 h 858442"/>
                  <a:gd name="connsiteX3" fmla="*/ 116424 w 172384"/>
                  <a:gd name="connsiteY3" fmla="*/ 38100 h 858442"/>
                  <a:gd name="connsiteX4" fmla="*/ 170002 w 172384"/>
                  <a:gd name="connsiteY4" fmla="*/ 336947 h 858442"/>
                  <a:gd name="connsiteX5" fmla="*/ 160477 w 172384"/>
                  <a:gd name="connsiteY5" fmla="*/ 408538 h 858442"/>
                  <a:gd name="connsiteX6" fmla="*/ 116425 w 172384"/>
                  <a:gd name="connsiteY6" fmla="*/ 447829 h 858442"/>
                  <a:gd name="connsiteX7" fmla="*/ 121187 w 172384"/>
                  <a:gd name="connsiteY7" fmla="*/ 800254 h 858442"/>
                  <a:gd name="connsiteX8" fmla="*/ 172384 w 172384"/>
                  <a:gd name="connsiteY8" fmla="*/ 803825 h 858442"/>
                  <a:gd name="connsiteX9" fmla="*/ 146189 w 172384"/>
                  <a:gd name="connsiteY9" fmla="*/ 858442 h 858442"/>
                  <a:gd name="connsiteX0" fmla="*/ 144898 w 171093"/>
                  <a:gd name="connsiteY0" fmla="*/ 858442 h 858442"/>
                  <a:gd name="connsiteX1" fmla="*/ 28218 w 171093"/>
                  <a:gd name="connsiteY1" fmla="*/ 755248 h 858442"/>
                  <a:gd name="connsiteX2" fmla="*/ 834 w 171093"/>
                  <a:gd name="connsiteY2" fmla="*/ 0 h 858442"/>
                  <a:gd name="connsiteX3" fmla="*/ 115133 w 171093"/>
                  <a:gd name="connsiteY3" fmla="*/ 38100 h 858442"/>
                  <a:gd name="connsiteX4" fmla="*/ 168711 w 171093"/>
                  <a:gd name="connsiteY4" fmla="*/ 336947 h 858442"/>
                  <a:gd name="connsiteX5" fmla="*/ 159186 w 171093"/>
                  <a:gd name="connsiteY5" fmla="*/ 408538 h 858442"/>
                  <a:gd name="connsiteX6" fmla="*/ 115134 w 171093"/>
                  <a:gd name="connsiteY6" fmla="*/ 447829 h 858442"/>
                  <a:gd name="connsiteX7" fmla="*/ 119896 w 171093"/>
                  <a:gd name="connsiteY7" fmla="*/ 800254 h 858442"/>
                  <a:gd name="connsiteX8" fmla="*/ 171093 w 171093"/>
                  <a:gd name="connsiteY8" fmla="*/ 803825 h 858442"/>
                  <a:gd name="connsiteX9" fmla="*/ 144898 w 171093"/>
                  <a:gd name="connsiteY9" fmla="*/ 858442 h 858442"/>
                  <a:gd name="connsiteX0" fmla="*/ 144898 w 171093"/>
                  <a:gd name="connsiteY0" fmla="*/ 858442 h 858442"/>
                  <a:gd name="connsiteX1" fmla="*/ 28218 w 171093"/>
                  <a:gd name="connsiteY1" fmla="*/ 755248 h 858442"/>
                  <a:gd name="connsiteX2" fmla="*/ 834 w 171093"/>
                  <a:gd name="connsiteY2" fmla="*/ 0 h 858442"/>
                  <a:gd name="connsiteX3" fmla="*/ 115133 w 171093"/>
                  <a:gd name="connsiteY3" fmla="*/ 38100 h 858442"/>
                  <a:gd name="connsiteX4" fmla="*/ 168711 w 171093"/>
                  <a:gd name="connsiteY4" fmla="*/ 336947 h 858442"/>
                  <a:gd name="connsiteX5" fmla="*/ 159186 w 171093"/>
                  <a:gd name="connsiteY5" fmla="*/ 408538 h 858442"/>
                  <a:gd name="connsiteX6" fmla="*/ 115134 w 171093"/>
                  <a:gd name="connsiteY6" fmla="*/ 447829 h 858442"/>
                  <a:gd name="connsiteX7" fmla="*/ 127040 w 171093"/>
                  <a:gd name="connsiteY7" fmla="*/ 797873 h 858442"/>
                  <a:gd name="connsiteX8" fmla="*/ 171093 w 171093"/>
                  <a:gd name="connsiteY8" fmla="*/ 803825 h 858442"/>
                  <a:gd name="connsiteX9" fmla="*/ 144898 w 171093"/>
                  <a:gd name="connsiteY9" fmla="*/ 858442 h 8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093" h="858442">
                    <a:moveTo>
                      <a:pt x="144898" y="858442"/>
                    </a:moveTo>
                    <a:cubicBezTo>
                      <a:pt x="128626" y="803118"/>
                      <a:pt x="52229" y="898322"/>
                      <a:pt x="28218" y="755248"/>
                    </a:cubicBezTo>
                    <a:cubicBezTo>
                      <a:pt x="32782" y="621699"/>
                      <a:pt x="-6111" y="72296"/>
                      <a:pt x="834" y="0"/>
                    </a:cubicBezTo>
                    <a:cubicBezTo>
                      <a:pt x="40521" y="0"/>
                      <a:pt x="63540" y="14287"/>
                      <a:pt x="115133" y="38100"/>
                    </a:cubicBezTo>
                    <a:cubicBezTo>
                      <a:pt x="136334" y="116681"/>
                      <a:pt x="168711" y="320508"/>
                      <a:pt x="168711" y="336947"/>
                    </a:cubicBezTo>
                    <a:cubicBezTo>
                      <a:pt x="118705" y="363986"/>
                      <a:pt x="163948" y="379118"/>
                      <a:pt x="159186" y="408538"/>
                    </a:cubicBezTo>
                    <a:cubicBezTo>
                      <a:pt x="159186" y="424977"/>
                      <a:pt x="131573" y="447829"/>
                      <a:pt x="115134" y="447829"/>
                    </a:cubicBezTo>
                    <a:cubicBezTo>
                      <a:pt x="116721" y="565304"/>
                      <a:pt x="125453" y="680398"/>
                      <a:pt x="127040" y="797873"/>
                    </a:cubicBezTo>
                    <a:cubicBezTo>
                      <a:pt x="110601" y="797873"/>
                      <a:pt x="171093" y="820264"/>
                      <a:pt x="171093" y="803825"/>
                    </a:cubicBezTo>
                    <a:lnTo>
                      <a:pt x="144898" y="8584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1" name="Grafik 30">
                <a:extLst>
                  <a:ext uri="{FF2B5EF4-FFF2-40B4-BE49-F238E27FC236}">
                    <a16:creationId xmlns:a16="http://schemas.microsoft.com/office/drawing/2014/main" id="{195E1512-802C-4759-969A-579FC388096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466852" y="4726567"/>
                <a:ext cx="535353" cy="1148191"/>
              </a:xfrm>
              <a:prstGeom prst="rect">
                <a:avLst/>
              </a:prstGeom>
            </p:spPr>
          </p:pic>
        </p:grpSp>
      </p:grpSp>
    </p:spTree>
    <p:extLst>
      <p:ext uri="{BB962C8B-B14F-4D97-AF65-F5344CB8AC3E}">
        <p14:creationId xmlns:p14="http://schemas.microsoft.com/office/powerpoint/2010/main" val="39633331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7"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fr-FR" dirty="0"/>
              <a:t>2. Aperçu des coûts et des gains</a:t>
            </a:r>
          </a:p>
        </p:txBody>
      </p:sp>
      <p:sp>
        <p:nvSpPr>
          <p:cNvPr id="4" name="Textfeld 3">
            <a:extLst>
              <a:ext uri="{FF2B5EF4-FFF2-40B4-BE49-F238E27FC236}">
                <a16:creationId xmlns:a16="http://schemas.microsoft.com/office/drawing/2014/main" id="{134A5880-57F5-4196-A904-4211D6EF3921}"/>
              </a:ext>
            </a:extLst>
          </p:cNvPr>
          <p:cNvSpPr txBox="1"/>
          <p:nvPr/>
        </p:nvSpPr>
        <p:spPr>
          <a:xfrm>
            <a:off x="658813" y="1572161"/>
            <a:ext cx="7528844" cy="769441"/>
          </a:xfrm>
          <a:prstGeom prst="rect">
            <a:avLst/>
          </a:prstGeom>
          <a:noFill/>
        </p:spPr>
        <p:txBody>
          <a:bodyPr wrap="square" lIns="0" tIns="0" rIns="0" bIns="0" rtlCol="0">
            <a:spAutoFit/>
          </a:bodyPr>
          <a:lstStyle/>
          <a:p>
            <a:pPr marL="457200" indent="-457200">
              <a:lnSpc>
                <a:spcPts val="2400"/>
              </a:lnSpc>
              <a:spcAft>
                <a:spcPts val="1200"/>
              </a:spcAft>
              <a:buFont typeface="+mj-lt"/>
              <a:buAutoNum type="alphaLcParenR"/>
            </a:pPr>
            <a:r>
              <a:rPr lang="fr-FR" sz="2000" dirty="0">
                <a:latin typeface="+mj-lt"/>
              </a:rPr>
              <a:t>Quels sont les coûts entraînés par les personnes en apprentissage ?</a:t>
            </a:r>
          </a:p>
          <a:p>
            <a:pPr marL="457200" indent="-457200">
              <a:lnSpc>
                <a:spcPts val="2400"/>
              </a:lnSpc>
              <a:spcAft>
                <a:spcPts val="1200"/>
              </a:spcAft>
              <a:buFont typeface="+mj-lt"/>
              <a:buAutoNum type="alphaLcParenR"/>
            </a:pPr>
            <a:r>
              <a:rPr lang="fr-FR" sz="2000" dirty="0">
                <a:latin typeface="+mj-lt"/>
              </a:rPr>
              <a:t>Comment les gains sont-ils générés ?</a:t>
            </a:r>
          </a:p>
        </p:txBody>
      </p:sp>
    </p:spTree>
    <p:extLst>
      <p:ext uri="{BB962C8B-B14F-4D97-AF65-F5344CB8AC3E}">
        <p14:creationId xmlns:p14="http://schemas.microsoft.com/office/powerpoint/2010/main" val="32248707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Gerader Verbinder 35">
            <a:extLst>
              <a:ext uri="{FF2B5EF4-FFF2-40B4-BE49-F238E27FC236}">
                <a16:creationId xmlns:a16="http://schemas.microsoft.com/office/drawing/2014/main" id="{88D3F5D8-5458-4E52-935C-62225995957D}"/>
              </a:ext>
            </a:extLst>
          </p:cNvPr>
          <p:cNvCxnSpPr>
            <a:cxnSpLocks/>
          </p:cNvCxnSpPr>
          <p:nvPr/>
        </p:nvCxnSpPr>
        <p:spPr>
          <a:xfrm>
            <a:off x="7580062" y="1460241"/>
            <a:ext cx="0" cy="263224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0A2D64D1-EB09-4905-8FD5-676750319FFF}"/>
              </a:ext>
            </a:extLst>
          </p:cNvPr>
          <p:cNvCxnSpPr>
            <a:cxnSpLocks/>
          </p:cNvCxnSpPr>
          <p:nvPr/>
        </p:nvCxnSpPr>
        <p:spPr>
          <a:xfrm>
            <a:off x="10471365" y="1460241"/>
            <a:ext cx="0" cy="342577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75DF7342-F18C-496D-9464-C3D83C26C4CA}"/>
              </a:ext>
            </a:extLst>
          </p:cNvPr>
          <p:cNvCxnSpPr>
            <a:cxnSpLocks/>
            <a:endCxn id="25" idx="0"/>
          </p:cNvCxnSpPr>
          <p:nvPr/>
        </p:nvCxnSpPr>
        <p:spPr>
          <a:xfrm>
            <a:off x="4740043" y="1460241"/>
            <a:ext cx="17094" cy="26451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7821D28C-4BBD-482A-896E-1338A27EC19D}"/>
              </a:ext>
            </a:extLst>
          </p:cNvPr>
          <p:cNvCxnSpPr>
            <a:cxnSpLocks/>
          </p:cNvCxnSpPr>
          <p:nvPr/>
        </p:nvCxnSpPr>
        <p:spPr>
          <a:xfrm flipH="1">
            <a:off x="1878510" y="1460241"/>
            <a:ext cx="25594" cy="263224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8" name="Group 10">
            <a:extLst>
              <a:ext uri="{FF2B5EF4-FFF2-40B4-BE49-F238E27FC236}">
                <a16:creationId xmlns:a16="http://schemas.microsoft.com/office/drawing/2014/main" id="{50D31295-D467-4429-8929-FB57AAEF9787}"/>
              </a:ext>
            </a:extLst>
          </p:cNvPr>
          <p:cNvGrpSpPr>
            <a:grpSpLocks/>
          </p:cNvGrpSpPr>
          <p:nvPr/>
        </p:nvGrpSpPr>
        <p:grpSpPr bwMode="auto">
          <a:xfrm rot="10800000" flipV="1">
            <a:off x="1904104" y="1232722"/>
            <a:ext cx="8567105" cy="231565"/>
            <a:chOff x="848" y="981"/>
            <a:chExt cx="4035" cy="458"/>
          </a:xfrm>
        </p:grpSpPr>
        <p:sp>
          <p:nvSpPr>
            <p:cNvPr id="39" name="Line 11">
              <a:extLst>
                <a:ext uri="{FF2B5EF4-FFF2-40B4-BE49-F238E27FC236}">
                  <a16:creationId xmlns:a16="http://schemas.microsoft.com/office/drawing/2014/main" id="{F0E03623-6AF1-4403-A09E-FFF546E82BB5}"/>
                </a:ext>
              </a:extLst>
            </p:cNvPr>
            <p:cNvSpPr>
              <a:spLocks noChangeShapeType="1"/>
            </p:cNvSpPr>
            <p:nvPr/>
          </p:nvSpPr>
          <p:spPr bwMode="auto">
            <a:xfrm>
              <a:off x="2880" y="981"/>
              <a:ext cx="0" cy="450"/>
            </a:xfrm>
            <a:prstGeom prst="line">
              <a:avLst/>
            </a:prstGeom>
            <a:noFill/>
            <a:ln w="9360" cap="sq">
              <a:solidFill>
                <a:schemeClr val="bg1">
                  <a:lumMod val="5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dirty="0">
                <a:latin typeface="+mj-lt"/>
              </a:endParaRPr>
            </a:p>
          </p:txBody>
        </p:sp>
        <p:sp>
          <p:nvSpPr>
            <p:cNvPr id="40" name="Line 12">
              <a:extLst>
                <a:ext uri="{FF2B5EF4-FFF2-40B4-BE49-F238E27FC236}">
                  <a16:creationId xmlns:a16="http://schemas.microsoft.com/office/drawing/2014/main" id="{C797B4E4-4A7A-4298-AB15-74BDD2977645}"/>
                </a:ext>
              </a:extLst>
            </p:cNvPr>
            <p:cNvSpPr>
              <a:spLocks noChangeShapeType="1"/>
            </p:cNvSpPr>
            <p:nvPr/>
          </p:nvSpPr>
          <p:spPr bwMode="auto">
            <a:xfrm>
              <a:off x="848" y="1431"/>
              <a:ext cx="4035" cy="8"/>
            </a:xfrm>
            <a:prstGeom prst="line">
              <a:avLst/>
            </a:prstGeom>
            <a:noFill/>
            <a:ln w="9360" cap="sq">
              <a:solidFill>
                <a:schemeClr val="bg1">
                  <a:lumMod val="5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dirty="0">
                <a:latin typeface="+mj-lt"/>
              </a:endParaRPr>
            </a:p>
          </p:txBody>
        </p:sp>
      </p:grpSp>
      <p:sp>
        <p:nvSpPr>
          <p:cNvPr id="3" name="Titel 2">
            <a:extLst>
              <a:ext uri="{FF2B5EF4-FFF2-40B4-BE49-F238E27FC236}">
                <a16:creationId xmlns:a16="http://schemas.microsoft.com/office/drawing/2014/main" id="{4D82307E-9F42-4EE4-B180-087417AADD82}"/>
              </a:ext>
            </a:extLst>
          </p:cNvPr>
          <p:cNvSpPr>
            <a:spLocks noGrp="1"/>
          </p:cNvSpPr>
          <p:nvPr>
            <p:ph type="title"/>
          </p:nvPr>
        </p:nvSpPr>
        <p:spPr/>
        <p:txBody>
          <a:bodyPr/>
          <a:lstStyle/>
          <a:p>
            <a:r>
              <a:rPr lang="fr-FR" noProof="0" dirty="0">
                <a:solidFill>
                  <a:srgbClr val="D6851B"/>
                </a:solidFill>
              </a:rPr>
              <a:t>2. a) Quels sont les coûts entraînés par les personnes en apprentissage ?</a:t>
            </a:r>
          </a:p>
        </p:txBody>
      </p:sp>
      <p:sp>
        <p:nvSpPr>
          <p:cNvPr id="4" name="Textplatzhalter 3">
            <a:extLst>
              <a:ext uri="{FF2B5EF4-FFF2-40B4-BE49-F238E27FC236}">
                <a16:creationId xmlns:a16="http://schemas.microsoft.com/office/drawing/2014/main" id="{F0ADEF79-00EC-4906-91D3-89B4A8CF0001}"/>
              </a:ext>
            </a:extLst>
          </p:cNvPr>
          <p:cNvSpPr>
            <a:spLocks noGrp="1"/>
          </p:cNvSpPr>
          <p:nvPr>
            <p:ph type="body" idx="1"/>
          </p:nvPr>
        </p:nvSpPr>
        <p:spPr>
          <a:xfrm>
            <a:off x="658813" y="1449886"/>
            <a:ext cx="2482420" cy="914848"/>
          </a:xfrm>
          <a:solidFill>
            <a:schemeClr val="bg1">
              <a:lumMod val="65000"/>
            </a:schemeClr>
          </a:solidFill>
        </p:spPr>
        <p:txBody>
          <a:bodyPr wrap="square" lIns="36000" tIns="72000" rIns="36000" bIns="72000">
            <a:spAutoFit/>
          </a:bodyPr>
          <a:lstStyle/>
          <a:p>
            <a:pPr algn="ctr">
              <a:lnSpc>
                <a:spcPct val="100000"/>
              </a:lnSpc>
              <a:spcBef>
                <a:spcPts val="600"/>
              </a:spcBef>
            </a:pPr>
            <a:r>
              <a:rPr lang="fr-FR" sz="1600" dirty="0"/>
              <a:t>Coûts de personnel pour les personnes en apprentissage (</a:t>
            </a:r>
            <a:r>
              <a:rPr lang="fr-FR" baseline="-14000" dirty="0"/>
              <a:t>~</a:t>
            </a:r>
            <a:r>
              <a:rPr lang="fr-FR" sz="1600" dirty="0"/>
              <a:t>61 %)</a:t>
            </a:r>
          </a:p>
        </p:txBody>
      </p:sp>
      <p:sp>
        <p:nvSpPr>
          <p:cNvPr id="11" name="Textplatzhalter 3">
            <a:extLst>
              <a:ext uri="{FF2B5EF4-FFF2-40B4-BE49-F238E27FC236}">
                <a16:creationId xmlns:a16="http://schemas.microsoft.com/office/drawing/2014/main" id="{F2D45D2A-CE04-42D0-9076-1FC4CFAA23EC}"/>
              </a:ext>
            </a:extLst>
          </p:cNvPr>
          <p:cNvSpPr txBox="1">
            <a:spLocks/>
          </p:cNvSpPr>
          <p:nvPr/>
        </p:nvSpPr>
        <p:spPr>
          <a:xfrm>
            <a:off x="4716870" y="885539"/>
            <a:ext cx="2880000" cy="504000"/>
          </a:xfrm>
          <a:prstGeom prst="rect">
            <a:avLst/>
          </a:prstGeom>
          <a:solidFill>
            <a:schemeClr val="bg1">
              <a:lumMod val="50000"/>
            </a:schemeClr>
          </a:solidFill>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fr-FR" sz="1800" b="1" dirty="0"/>
              <a:t>Coûts bruts</a:t>
            </a:r>
          </a:p>
        </p:txBody>
      </p:sp>
      <p:sp>
        <p:nvSpPr>
          <p:cNvPr id="12" name="Textfeld 11">
            <a:extLst>
              <a:ext uri="{FF2B5EF4-FFF2-40B4-BE49-F238E27FC236}">
                <a16:creationId xmlns:a16="http://schemas.microsoft.com/office/drawing/2014/main" id="{3B13838D-A3A5-42AA-895A-AA0A579D710B}"/>
              </a:ext>
            </a:extLst>
          </p:cNvPr>
          <p:cNvSpPr txBox="1"/>
          <p:nvPr/>
        </p:nvSpPr>
        <p:spPr>
          <a:xfrm>
            <a:off x="479425" y="5448148"/>
            <a:ext cx="7303174" cy="553998"/>
          </a:xfrm>
          <a:prstGeom prst="rect">
            <a:avLst/>
          </a:prstGeom>
          <a:noFill/>
        </p:spPr>
        <p:txBody>
          <a:bodyPr wrap="square" rtlCol="0">
            <a:spAutoFit/>
          </a:bodyPr>
          <a:lstStyle/>
          <a:p>
            <a:r>
              <a:rPr lang="fr-FR" sz="1000" dirty="0">
                <a:solidFill>
                  <a:schemeClr val="tx1">
                    <a:lumMod val="50000"/>
                    <a:lumOff val="50000"/>
                  </a:schemeClr>
                </a:solidFill>
                <a:latin typeface="+mj-lt"/>
              </a:rPr>
              <a:t>Source : Schönfeld, Gudrun ; Wenzelmann, Felix ; Pfeifer, Harald ; Risius, Paula ; Wehner, Caroline : Ausbildung in Deutschland – </a:t>
            </a:r>
            <a:br>
              <a:rPr lang="fr-FR" sz="1000" dirty="0">
                <a:solidFill>
                  <a:schemeClr val="tx1">
                    <a:lumMod val="50000"/>
                    <a:lumOff val="50000"/>
                  </a:schemeClr>
                </a:solidFill>
                <a:latin typeface="+mj-lt"/>
              </a:rPr>
            </a:br>
            <a:r>
              <a:rPr lang="fr-FR" sz="1000" dirty="0">
                <a:solidFill>
                  <a:schemeClr val="tx1">
                    <a:lumMod val="50000"/>
                    <a:lumOff val="50000"/>
                  </a:schemeClr>
                </a:solidFill>
                <a:latin typeface="+mj-lt"/>
              </a:rPr>
              <a:t>eine Investition gegen den Fachkräftemangel [La formation en Allemagne – Un investissement contre la pénurie de compétences], Rapport BIBB 1/2020.</a:t>
            </a:r>
          </a:p>
        </p:txBody>
      </p:sp>
      <p:sp>
        <p:nvSpPr>
          <p:cNvPr id="19" name="Textplatzhalter 3">
            <a:extLst>
              <a:ext uri="{FF2B5EF4-FFF2-40B4-BE49-F238E27FC236}">
                <a16:creationId xmlns:a16="http://schemas.microsoft.com/office/drawing/2014/main" id="{E22E1AF7-1D63-4F03-B805-7654CC157176}"/>
              </a:ext>
            </a:extLst>
          </p:cNvPr>
          <p:cNvSpPr txBox="1">
            <a:spLocks/>
          </p:cNvSpPr>
          <p:nvPr/>
        </p:nvSpPr>
        <p:spPr>
          <a:xfrm>
            <a:off x="658813" y="2448905"/>
            <a:ext cx="2482420" cy="637849"/>
          </a:xfrm>
          <a:prstGeom prst="rect">
            <a:avLst/>
          </a:prstGeom>
          <a:solidFill>
            <a:schemeClr val="bg1">
              <a:lumMod val="95000"/>
            </a:schemeClr>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Rémunération (45 %)</a:t>
            </a:r>
          </a:p>
        </p:txBody>
      </p:sp>
      <p:sp>
        <p:nvSpPr>
          <p:cNvPr id="20" name="Textplatzhalter 3">
            <a:extLst>
              <a:ext uri="{FF2B5EF4-FFF2-40B4-BE49-F238E27FC236}">
                <a16:creationId xmlns:a16="http://schemas.microsoft.com/office/drawing/2014/main" id="{6ED48A4A-3AF6-43DF-A4F5-9702626E922F}"/>
              </a:ext>
            </a:extLst>
          </p:cNvPr>
          <p:cNvSpPr txBox="1">
            <a:spLocks/>
          </p:cNvSpPr>
          <p:nvPr/>
        </p:nvSpPr>
        <p:spPr>
          <a:xfrm>
            <a:off x="658813" y="3277137"/>
            <a:ext cx="2482420" cy="637849"/>
          </a:xfrm>
          <a:prstGeom prst="rect">
            <a:avLst/>
          </a:prstGeom>
          <a:solidFill>
            <a:schemeClr val="bg1">
              <a:lumMod val="95000"/>
            </a:schemeClr>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Prestations sociales</a:t>
            </a:r>
            <a:br>
              <a:rPr lang="fr-FR" sz="1600" dirty="0">
                <a:solidFill>
                  <a:schemeClr val="tx1"/>
                </a:solidFill>
              </a:rPr>
            </a:br>
            <a:r>
              <a:rPr lang="fr-FR" sz="1600" dirty="0">
                <a:solidFill>
                  <a:schemeClr val="tx1"/>
                </a:solidFill>
              </a:rPr>
              <a:t>sur la base des conventions collectives</a:t>
            </a:r>
          </a:p>
        </p:txBody>
      </p:sp>
      <p:sp>
        <p:nvSpPr>
          <p:cNvPr id="21" name="Textplatzhalter 3">
            <a:extLst>
              <a:ext uri="{FF2B5EF4-FFF2-40B4-BE49-F238E27FC236}">
                <a16:creationId xmlns:a16="http://schemas.microsoft.com/office/drawing/2014/main" id="{4E43C32F-8D40-455E-9B41-CFD7208112A4}"/>
              </a:ext>
            </a:extLst>
          </p:cNvPr>
          <p:cNvSpPr txBox="1">
            <a:spLocks/>
          </p:cNvSpPr>
          <p:nvPr/>
        </p:nvSpPr>
        <p:spPr>
          <a:xfrm>
            <a:off x="658813" y="4105369"/>
            <a:ext cx="2482420" cy="637849"/>
          </a:xfrm>
          <a:prstGeom prst="rect">
            <a:avLst/>
          </a:prstGeom>
          <a:solidFill>
            <a:schemeClr val="bg1">
              <a:lumMod val="95000"/>
            </a:schemeClr>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Prestations sociales</a:t>
            </a:r>
            <a:br>
              <a:rPr lang="fr-FR" sz="1600" dirty="0">
                <a:solidFill>
                  <a:schemeClr val="tx1"/>
                </a:solidFill>
              </a:rPr>
            </a:br>
            <a:r>
              <a:rPr lang="fr-FR" sz="1600" dirty="0">
                <a:solidFill>
                  <a:schemeClr val="tx1"/>
                </a:solidFill>
              </a:rPr>
              <a:t>à titre volontaire</a:t>
            </a:r>
          </a:p>
        </p:txBody>
      </p:sp>
      <p:sp>
        <p:nvSpPr>
          <p:cNvPr id="22" name="Textplatzhalter 3">
            <a:extLst>
              <a:ext uri="{FF2B5EF4-FFF2-40B4-BE49-F238E27FC236}">
                <a16:creationId xmlns:a16="http://schemas.microsoft.com/office/drawing/2014/main" id="{9B145DD1-78BC-405C-B4CD-444AB798401E}"/>
              </a:ext>
            </a:extLst>
          </p:cNvPr>
          <p:cNvSpPr txBox="1">
            <a:spLocks/>
          </p:cNvSpPr>
          <p:nvPr/>
        </p:nvSpPr>
        <p:spPr>
          <a:xfrm>
            <a:off x="3515927" y="1588385"/>
            <a:ext cx="2482420" cy="637849"/>
          </a:xfrm>
          <a:prstGeom prst="rect">
            <a:avLst/>
          </a:prstGeom>
          <a:solidFill>
            <a:schemeClr val="bg1">
              <a:lumMod val="65000"/>
            </a:schemeClr>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t>Coûts de personnel pour les formateur·rice·s (</a:t>
            </a:r>
            <a:r>
              <a:rPr lang="fr-FR" baseline="-14000" dirty="0">
                <a:solidFill>
                  <a:prstClr val="white"/>
                </a:solidFill>
              </a:rPr>
              <a:t>~</a:t>
            </a:r>
            <a:r>
              <a:rPr lang="fr-FR" sz="1600" dirty="0"/>
              <a:t>24 %)</a:t>
            </a:r>
          </a:p>
        </p:txBody>
      </p:sp>
      <p:sp>
        <p:nvSpPr>
          <p:cNvPr id="23" name="Textplatzhalter 3">
            <a:extLst>
              <a:ext uri="{FF2B5EF4-FFF2-40B4-BE49-F238E27FC236}">
                <a16:creationId xmlns:a16="http://schemas.microsoft.com/office/drawing/2014/main" id="{2D371EC3-A387-461F-AA58-FE1A8E4228EF}"/>
              </a:ext>
            </a:extLst>
          </p:cNvPr>
          <p:cNvSpPr txBox="1">
            <a:spLocks/>
          </p:cNvSpPr>
          <p:nvPr/>
        </p:nvSpPr>
        <p:spPr>
          <a:xfrm>
            <a:off x="3515927" y="2448905"/>
            <a:ext cx="2482420" cy="637849"/>
          </a:xfrm>
          <a:prstGeom prst="rect">
            <a:avLst/>
          </a:prstGeom>
          <a:solidFill>
            <a:schemeClr val="bg1">
              <a:lumMod val="95000"/>
            </a:schemeClr>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Formateurs</a:t>
            </a:r>
            <a:br>
              <a:rPr lang="fr-FR" sz="1600" dirty="0">
                <a:solidFill>
                  <a:schemeClr val="tx1"/>
                </a:solidFill>
              </a:rPr>
            </a:br>
            <a:r>
              <a:rPr lang="fr-FR" sz="1600" dirty="0">
                <a:solidFill>
                  <a:schemeClr val="tx1"/>
                </a:solidFill>
              </a:rPr>
              <a:t>à plein temps</a:t>
            </a:r>
          </a:p>
        </p:txBody>
      </p:sp>
      <p:sp>
        <p:nvSpPr>
          <p:cNvPr id="24" name="Textplatzhalter 3">
            <a:extLst>
              <a:ext uri="{FF2B5EF4-FFF2-40B4-BE49-F238E27FC236}">
                <a16:creationId xmlns:a16="http://schemas.microsoft.com/office/drawing/2014/main" id="{299AEAD2-18DA-4C4B-A71D-FEAA181974A4}"/>
              </a:ext>
            </a:extLst>
          </p:cNvPr>
          <p:cNvSpPr txBox="1">
            <a:spLocks/>
          </p:cNvSpPr>
          <p:nvPr/>
        </p:nvSpPr>
        <p:spPr>
          <a:xfrm>
            <a:off x="3515927" y="3277137"/>
            <a:ext cx="2482420" cy="637849"/>
          </a:xfrm>
          <a:prstGeom prst="rect">
            <a:avLst/>
          </a:prstGeom>
          <a:solidFill>
            <a:schemeClr val="bg1">
              <a:lumMod val="95000"/>
            </a:schemeClr>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Formateurs</a:t>
            </a:r>
            <a:br>
              <a:rPr lang="fr-FR" sz="1600" dirty="0">
                <a:solidFill>
                  <a:schemeClr val="tx1"/>
                </a:solidFill>
              </a:rPr>
            </a:br>
            <a:r>
              <a:rPr lang="fr-FR" sz="1600" dirty="0">
                <a:solidFill>
                  <a:schemeClr val="tx1"/>
                </a:solidFill>
              </a:rPr>
              <a:t>à temps partiel</a:t>
            </a:r>
          </a:p>
        </p:txBody>
      </p:sp>
      <p:sp>
        <p:nvSpPr>
          <p:cNvPr id="25" name="Textplatzhalter 3">
            <a:extLst>
              <a:ext uri="{FF2B5EF4-FFF2-40B4-BE49-F238E27FC236}">
                <a16:creationId xmlns:a16="http://schemas.microsoft.com/office/drawing/2014/main" id="{8DA752B4-A0BB-416B-ADE7-2C88C776DBBD}"/>
              </a:ext>
            </a:extLst>
          </p:cNvPr>
          <p:cNvSpPr txBox="1">
            <a:spLocks/>
          </p:cNvSpPr>
          <p:nvPr/>
        </p:nvSpPr>
        <p:spPr>
          <a:xfrm>
            <a:off x="3515927" y="4105369"/>
            <a:ext cx="2482420" cy="637849"/>
          </a:xfrm>
          <a:prstGeom prst="rect">
            <a:avLst/>
          </a:prstGeom>
          <a:solidFill>
            <a:schemeClr val="bg1">
              <a:lumMod val="95000"/>
            </a:schemeClr>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Formateurs</a:t>
            </a:r>
            <a:br>
              <a:rPr lang="fr-FR" sz="1600" dirty="0">
                <a:solidFill>
                  <a:schemeClr val="tx1"/>
                </a:solidFill>
              </a:rPr>
            </a:br>
            <a:r>
              <a:rPr lang="fr-FR" sz="1600" dirty="0">
                <a:solidFill>
                  <a:schemeClr val="tx1"/>
                </a:solidFill>
              </a:rPr>
              <a:t>externes</a:t>
            </a:r>
          </a:p>
        </p:txBody>
      </p:sp>
      <p:sp>
        <p:nvSpPr>
          <p:cNvPr id="26" name="Textplatzhalter 3">
            <a:extLst>
              <a:ext uri="{FF2B5EF4-FFF2-40B4-BE49-F238E27FC236}">
                <a16:creationId xmlns:a16="http://schemas.microsoft.com/office/drawing/2014/main" id="{0CA1762D-2B36-43B4-9788-E43D88D43BB2}"/>
              </a:ext>
            </a:extLst>
          </p:cNvPr>
          <p:cNvSpPr txBox="1">
            <a:spLocks/>
          </p:cNvSpPr>
          <p:nvPr/>
        </p:nvSpPr>
        <p:spPr>
          <a:xfrm>
            <a:off x="6373041" y="1557608"/>
            <a:ext cx="2482420" cy="699404"/>
          </a:xfrm>
          <a:prstGeom prst="rect">
            <a:avLst/>
          </a:prstGeom>
          <a:solidFill>
            <a:schemeClr val="bg1">
              <a:lumMod val="65000"/>
            </a:schemeClr>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800" dirty="0"/>
              <a:t>Coûts des installations et du matériel (</a:t>
            </a:r>
            <a:r>
              <a:rPr lang="fr-FR" sz="2400" baseline="-14000" dirty="0">
                <a:solidFill>
                  <a:prstClr val="white"/>
                </a:solidFill>
              </a:rPr>
              <a:t>~</a:t>
            </a:r>
            <a:r>
              <a:rPr lang="fr-FR" sz="1800" dirty="0"/>
              <a:t>4 %)</a:t>
            </a:r>
          </a:p>
        </p:txBody>
      </p:sp>
      <p:sp>
        <p:nvSpPr>
          <p:cNvPr id="27" name="Textplatzhalter 3">
            <a:extLst>
              <a:ext uri="{FF2B5EF4-FFF2-40B4-BE49-F238E27FC236}">
                <a16:creationId xmlns:a16="http://schemas.microsoft.com/office/drawing/2014/main" id="{858BAEB2-2157-42EF-BBA0-3B0D94422291}"/>
              </a:ext>
            </a:extLst>
          </p:cNvPr>
          <p:cNvSpPr txBox="1">
            <a:spLocks/>
          </p:cNvSpPr>
          <p:nvPr/>
        </p:nvSpPr>
        <p:spPr>
          <a:xfrm>
            <a:off x="6373041" y="2479683"/>
            <a:ext cx="2482420" cy="576293"/>
          </a:xfrm>
          <a:prstGeom prst="rect">
            <a:avLst/>
          </a:prstGeom>
          <a:solidFill>
            <a:schemeClr val="bg1">
              <a:lumMod val="95000"/>
            </a:schemeClr>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400" dirty="0">
                <a:solidFill>
                  <a:schemeClr val="tx1"/>
                </a:solidFill>
              </a:rPr>
              <a:t>Poste de travail (outils, appareils, matériel de pratique) </a:t>
            </a:r>
          </a:p>
        </p:txBody>
      </p:sp>
      <p:sp>
        <p:nvSpPr>
          <p:cNvPr id="28" name="Textplatzhalter 3">
            <a:extLst>
              <a:ext uri="{FF2B5EF4-FFF2-40B4-BE49-F238E27FC236}">
                <a16:creationId xmlns:a16="http://schemas.microsoft.com/office/drawing/2014/main" id="{F699960E-0DC8-45FA-911E-8F26219C6ABF}"/>
              </a:ext>
            </a:extLst>
          </p:cNvPr>
          <p:cNvSpPr txBox="1">
            <a:spLocks/>
          </p:cNvSpPr>
          <p:nvPr/>
        </p:nvSpPr>
        <p:spPr>
          <a:xfrm>
            <a:off x="6373041" y="3277138"/>
            <a:ext cx="2482420" cy="637848"/>
          </a:xfrm>
          <a:prstGeom prst="rect">
            <a:avLst/>
          </a:prstGeom>
          <a:solidFill>
            <a:schemeClr val="bg1">
              <a:lumMod val="95000"/>
            </a:schemeClr>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Atelier d’apprentissage</a:t>
            </a:r>
          </a:p>
        </p:txBody>
      </p:sp>
      <p:sp>
        <p:nvSpPr>
          <p:cNvPr id="29" name="Textplatzhalter 3">
            <a:extLst>
              <a:ext uri="{FF2B5EF4-FFF2-40B4-BE49-F238E27FC236}">
                <a16:creationId xmlns:a16="http://schemas.microsoft.com/office/drawing/2014/main" id="{D9BD8C14-AC28-4C1F-9470-1BBC9113B764}"/>
              </a:ext>
            </a:extLst>
          </p:cNvPr>
          <p:cNvSpPr txBox="1">
            <a:spLocks/>
          </p:cNvSpPr>
          <p:nvPr/>
        </p:nvSpPr>
        <p:spPr>
          <a:xfrm>
            <a:off x="6373041" y="4105369"/>
            <a:ext cx="2482420" cy="637849"/>
          </a:xfrm>
          <a:prstGeom prst="rect">
            <a:avLst/>
          </a:prstGeom>
          <a:solidFill>
            <a:schemeClr val="bg1">
              <a:lumMod val="95000"/>
            </a:schemeClr>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Enseignement dans l’entreprise</a:t>
            </a:r>
          </a:p>
        </p:txBody>
      </p:sp>
      <p:sp>
        <p:nvSpPr>
          <p:cNvPr id="30" name="Textplatzhalter 3">
            <a:extLst>
              <a:ext uri="{FF2B5EF4-FFF2-40B4-BE49-F238E27FC236}">
                <a16:creationId xmlns:a16="http://schemas.microsoft.com/office/drawing/2014/main" id="{497BB729-88A3-41D5-9175-A11B91DC20CB}"/>
              </a:ext>
            </a:extLst>
          </p:cNvPr>
          <p:cNvSpPr txBox="1">
            <a:spLocks/>
          </p:cNvSpPr>
          <p:nvPr/>
        </p:nvSpPr>
        <p:spPr>
          <a:xfrm>
            <a:off x="9230155" y="1557608"/>
            <a:ext cx="2482420" cy="699404"/>
          </a:xfrm>
          <a:prstGeom prst="rect">
            <a:avLst/>
          </a:prstGeom>
          <a:solidFill>
            <a:schemeClr val="bg1">
              <a:lumMod val="65000"/>
            </a:schemeClr>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800" dirty="0"/>
              <a:t>Autres coûts (</a:t>
            </a:r>
            <a:r>
              <a:rPr lang="fr-FR" sz="2400" baseline="-14000" dirty="0">
                <a:solidFill>
                  <a:prstClr val="white"/>
                </a:solidFill>
              </a:rPr>
              <a:t>~</a:t>
            </a:r>
            <a:r>
              <a:rPr lang="fr-FR" sz="1800" dirty="0"/>
              <a:t>11 %)</a:t>
            </a:r>
          </a:p>
        </p:txBody>
      </p:sp>
      <p:sp>
        <p:nvSpPr>
          <p:cNvPr id="31" name="Textplatzhalter 3">
            <a:extLst>
              <a:ext uri="{FF2B5EF4-FFF2-40B4-BE49-F238E27FC236}">
                <a16:creationId xmlns:a16="http://schemas.microsoft.com/office/drawing/2014/main" id="{F2A5860E-A85B-4A29-9C3F-14AB6B643320}"/>
              </a:ext>
            </a:extLst>
          </p:cNvPr>
          <p:cNvSpPr txBox="1">
            <a:spLocks/>
          </p:cNvSpPr>
          <p:nvPr/>
        </p:nvSpPr>
        <p:spPr>
          <a:xfrm>
            <a:off x="9230155" y="2371961"/>
            <a:ext cx="2482420" cy="791737"/>
          </a:xfrm>
          <a:prstGeom prst="rect">
            <a:avLst/>
          </a:prstGeom>
          <a:solidFill>
            <a:schemeClr val="bg1">
              <a:lumMod val="95000"/>
            </a:schemeClr>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400" dirty="0">
                <a:solidFill>
                  <a:schemeClr val="tx1"/>
                </a:solidFill>
              </a:rPr>
              <a:t>Matériel et médias d’enseignement</a:t>
            </a:r>
            <a:br>
              <a:rPr lang="fr-FR" sz="1400" dirty="0">
                <a:solidFill>
                  <a:schemeClr val="tx1"/>
                </a:solidFill>
              </a:rPr>
            </a:br>
            <a:r>
              <a:rPr lang="fr-FR" sz="1400" dirty="0">
                <a:solidFill>
                  <a:schemeClr val="tx1"/>
                </a:solidFill>
              </a:rPr>
              <a:t>et d’apprentissage</a:t>
            </a:r>
          </a:p>
        </p:txBody>
      </p:sp>
      <p:sp>
        <p:nvSpPr>
          <p:cNvPr id="32" name="Textplatzhalter 3">
            <a:extLst>
              <a:ext uri="{FF2B5EF4-FFF2-40B4-BE49-F238E27FC236}">
                <a16:creationId xmlns:a16="http://schemas.microsoft.com/office/drawing/2014/main" id="{4305A8B3-2531-41F2-A438-5F18E4036627}"/>
              </a:ext>
            </a:extLst>
          </p:cNvPr>
          <p:cNvSpPr txBox="1">
            <a:spLocks/>
          </p:cNvSpPr>
          <p:nvPr/>
        </p:nvSpPr>
        <p:spPr>
          <a:xfrm>
            <a:off x="9230155" y="3150517"/>
            <a:ext cx="2482420" cy="576293"/>
          </a:xfrm>
          <a:prstGeom prst="rect">
            <a:avLst/>
          </a:prstGeom>
          <a:solidFill>
            <a:schemeClr val="bg1">
              <a:lumMod val="95000"/>
            </a:schemeClr>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400" dirty="0">
                <a:solidFill>
                  <a:schemeClr val="tx1"/>
                </a:solidFill>
              </a:rPr>
              <a:t>Vêtements de travail et de protection</a:t>
            </a:r>
          </a:p>
        </p:txBody>
      </p:sp>
      <p:sp>
        <p:nvSpPr>
          <p:cNvPr id="33" name="Textplatzhalter 3">
            <a:extLst>
              <a:ext uri="{FF2B5EF4-FFF2-40B4-BE49-F238E27FC236}">
                <a16:creationId xmlns:a16="http://schemas.microsoft.com/office/drawing/2014/main" id="{CDF21ECD-BBB7-4A1D-808F-07DC10B198AC}"/>
              </a:ext>
            </a:extLst>
          </p:cNvPr>
          <p:cNvSpPr txBox="1">
            <a:spLocks/>
          </p:cNvSpPr>
          <p:nvPr/>
        </p:nvSpPr>
        <p:spPr>
          <a:xfrm>
            <a:off x="9230154" y="3790571"/>
            <a:ext cx="2482420" cy="391628"/>
          </a:xfrm>
          <a:prstGeom prst="rect">
            <a:avLst/>
          </a:prstGeom>
          <a:solidFill>
            <a:schemeClr val="bg1">
              <a:lumMod val="95000"/>
            </a:schemeClr>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Gestion de la formation</a:t>
            </a:r>
          </a:p>
        </p:txBody>
      </p:sp>
      <p:sp>
        <p:nvSpPr>
          <p:cNvPr id="34" name="Textplatzhalter 3">
            <a:extLst>
              <a:ext uri="{FF2B5EF4-FFF2-40B4-BE49-F238E27FC236}">
                <a16:creationId xmlns:a16="http://schemas.microsoft.com/office/drawing/2014/main" id="{CC10857E-6071-43E2-BA07-72CCE78090B8}"/>
              </a:ext>
            </a:extLst>
          </p:cNvPr>
          <p:cNvSpPr txBox="1">
            <a:spLocks/>
          </p:cNvSpPr>
          <p:nvPr/>
        </p:nvSpPr>
        <p:spPr>
          <a:xfrm>
            <a:off x="9230155" y="4338293"/>
            <a:ext cx="2482420" cy="391628"/>
          </a:xfrm>
          <a:prstGeom prst="rect">
            <a:avLst/>
          </a:prstGeom>
          <a:solidFill>
            <a:schemeClr val="bg1">
              <a:lumMod val="95000"/>
            </a:schemeClr>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Formation externe</a:t>
            </a:r>
          </a:p>
        </p:txBody>
      </p:sp>
      <p:sp>
        <p:nvSpPr>
          <p:cNvPr id="35" name="Textplatzhalter 3">
            <a:extLst>
              <a:ext uri="{FF2B5EF4-FFF2-40B4-BE49-F238E27FC236}">
                <a16:creationId xmlns:a16="http://schemas.microsoft.com/office/drawing/2014/main" id="{E03A5399-92B1-4A80-A545-81FB786B3EAE}"/>
              </a:ext>
            </a:extLst>
          </p:cNvPr>
          <p:cNvSpPr txBox="1">
            <a:spLocks/>
          </p:cNvSpPr>
          <p:nvPr/>
        </p:nvSpPr>
        <p:spPr>
          <a:xfrm>
            <a:off x="9230155" y="4886016"/>
            <a:ext cx="2482420" cy="637849"/>
          </a:xfrm>
          <a:prstGeom prst="rect">
            <a:avLst/>
          </a:prstGeom>
          <a:solidFill>
            <a:schemeClr val="bg1">
              <a:lumMod val="95000"/>
            </a:schemeClr>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Frais de chambre/d’examen</a:t>
            </a:r>
          </a:p>
        </p:txBody>
      </p:sp>
    </p:spTree>
    <p:extLst>
      <p:ext uri="{BB962C8B-B14F-4D97-AF65-F5344CB8AC3E}">
        <p14:creationId xmlns:p14="http://schemas.microsoft.com/office/powerpoint/2010/main" val="2083261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9">
                                            <p:bg/>
                                          </p:spTgt>
                                        </p:tgtEl>
                                        <p:attrNameLst>
                                          <p:attrName>style.visibility</p:attrName>
                                        </p:attrNameLst>
                                      </p:cBhvr>
                                      <p:to>
                                        <p:strVal val="visible"/>
                                      </p:to>
                                    </p:set>
                                    <p:animEffect transition="in" filter="fade">
                                      <p:cBhvr>
                                        <p:cTn id="14" dur="500"/>
                                        <p:tgtEl>
                                          <p:spTgt spid="19">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bg/>
                                          </p:spTgt>
                                        </p:tgtEl>
                                        <p:attrNameLst>
                                          <p:attrName>style.visibility</p:attrName>
                                        </p:attrNameLst>
                                      </p:cBhvr>
                                      <p:to>
                                        <p:strVal val="visible"/>
                                      </p:to>
                                    </p:set>
                                    <p:animEffect transition="in" filter="fade">
                                      <p:cBhvr>
                                        <p:cTn id="20" dur="500"/>
                                        <p:tgtEl>
                                          <p:spTgt spid="20">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fade">
                                      <p:cBhvr>
                                        <p:cTn id="23" dur="500"/>
                                        <p:tgtEl>
                                          <p:spTgt spid="20">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bg/>
                                          </p:spTgt>
                                        </p:tgtEl>
                                        <p:attrNameLst>
                                          <p:attrName>style.visibility</p:attrName>
                                        </p:attrNameLst>
                                      </p:cBhvr>
                                      <p:to>
                                        <p:strVal val="visible"/>
                                      </p:to>
                                    </p:set>
                                    <p:animEffect transition="in" filter="fade">
                                      <p:cBhvr>
                                        <p:cTn id="26" dur="500"/>
                                        <p:tgtEl>
                                          <p:spTgt spid="21">
                                            <p:bg/>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fade">
                                      <p:cBhvr>
                                        <p:cTn id="29" dur="500"/>
                                        <p:tgtEl>
                                          <p:spTgt spid="21">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2000"/>
                                        <p:tgtEl>
                                          <p:spTgt spid="38"/>
                                        </p:tgtEl>
                                      </p:cBhvr>
                                    </p:animEffect>
                                  </p:childTnLst>
                                </p:cTn>
                              </p:par>
                              <p:par>
                                <p:cTn id="33" presetID="10"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225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bg/>
                                          </p:spTgt>
                                        </p:tgtEl>
                                        <p:attrNameLst>
                                          <p:attrName>style.visibility</p:attrName>
                                        </p:attrNameLst>
                                      </p:cBhvr>
                                      <p:to>
                                        <p:strVal val="visible"/>
                                      </p:to>
                                    </p:set>
                                    <p:animEffect transition="in" filter="fade">
                                      <p:cBhvr>
                                        <p:cTn id="40" dur="500"/>
                                        <p:tgtEl>
                                          <p:spTgt spid="22">
                                            <p:bg/>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xEl>
                                              <p:pRg st="0" end="0"/>
                                            </p:txEl>
                                          </p:spTgt>
                                        </p:tgtEl>
                                        <p:attrNameLst>
                                          <p:attrName>style.visibility</p:attrName>
                                        </p:attrNameLst>
                                      </p:cBhvr>
                                      <p:to>
                                        <p:strVal val="visible"/>
                                      </p:to>
                                    </p:set>
                                    <p:animEffect transition="in" filter="fade">
                                      <p:cBhvr>
                                        <p:cTn id="43" dur="500"/>
                                        <p:tgtEl>
                                          <p:spTgt spid="22">
                                            <p:txEl>
                                              <p:pRg st="0" end="0"/>
                                            </p:txEl>
                                          </p:spTgt>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3">
                                            <p:bg/>
                                          </p:spTgt>
                                        </p:tgtEl>
                                        <p:attrNameLst>
                                          <p:attrName>style.visibility</p:attrName>
                                        </p:attrNameLst>
                                      </p:cBhvr>
                                      <p:to>
                                        <p:strVal val="visible"/>
                                      </p:to>
                                    </p:set>
                                    <p:animEffect transition="in" filter="fade">
                                      <p:cBhvr>
                                        <p:cTn id="47" dur="500"/>
                                        <p:tgtEl>
                                          <p:spTgt spid="23">
                                            <p:bg/>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3">
                                            <p:txEl>
                                              <p:pRg st="0" end="0"/>
                                            </p:txEl>
                                          </p:spTgt>
                                        </p:tgtEl>
                                        <p:attrNameLst>
                                          <p:attrName>style.visibility</p:attrName>
                                        </p:attrNameLst>
                                      </p:cBhvr>
                                      <p:to>
                                        <p:strVal val="visible"/>
                                      </p:to>
                                    </p:set>
                                    <p:animEffect transition="in" filter="fade">
                                      <p:cBhvr>
                                        <p:cTn id="50" dur="500"/>
                                        <p:tgtEl>
                                          <p:spTgt spid="23">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4">
                                            <p:bg/>
                                          </p:spTgt>
                                        </p:tgtEl>
                                        <p:attrNameLst>
                                          <p:attrName>style.visibility</p:attrName>
                                        </p:attrNameLst>
                                      </p:cBhvr>
                                      <p:to>
                                        <p:strVal val="visible"/>
                                      </p:to>
                                    </p:set>
                                    <p:animEffect transition="in" filter="fade">
                                      <p:cBhvr>
                                        <p:cTn id="53" dur="500"/>
                                        <p:tgtEl>
                                          <p:spTgt spid="24">
                                            <p:bg/>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4">
                                            <p:txEl>
                                              <p:pRg st="0" end="0"/>
                                            </p:txEl>
                                          </p:spTgt>
                                        </p:tgtEl>
                                        <p:attrNameLst>
                                          <p:attrName>style.visibility</p:attrName>
                                        </p:attrNameLst>
                                      </p:cBhvr>
                                      <p:to>
                                        <p:strVal val="visible"/>
                                      </p:to>
                                    </p:set>
                                    <p:animEffect transition="in" filter="fade">
                                      <p:cBhvr>
                                        <p:cTn id="56" dur="500"/>
                                        <p:tgtEl>
                                          <p:spTgt spid="24">
                                            <p:txEl>
                                              <p:pRg st="0" end="0"/>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5">
                                            <p:bg/>
                                          </p:spTgt>
                                        </p:tgtEl>
                                        <p:attrNameLst>
                                          <p:attrName>style.visibility</p:attrName>
                                        </p:attrNameLst>
                                      </p:cBhvr>
                                      <p:to>
                                        <p:strVal val="visible"/>
                                      </p:to>
                                    </p:set>
                                    <p:animEffect transition="in" filter="fade">
                                      <p:cBhvr>
                                        <p:cTn id="59" dur="500"/>
                                        <p:tgtEl>
                                          <p:spTgt spid="25">
                                            <p:bg/>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5">
                                            <p:txEl>
                                              <p:pRg st="0" end="0"/>
                                            </p:txEl>
                                          </p:spTgt>
                                        </p:tgtEl>
                                        <p:attrNameLst>
                                          <p:attrName>style.visibility</p:attrName>
                                        </p:attrNameLst>
                                      </p:cBhvr>
                                      <p:to>
                                        <p:strVal val="visible"/>
                                      </p:to>
                                    </p:set>
                                    <p:animEffect transition="in" filter="fade">
                                      <p:cBhvr>
                                        <p:cTn id="62" dur="500"/>
                                        <p:tgtEl>
                                          <p:spTgt spid="25">
                                            <p:txEl>
                                              <p:pRg st="0" end="0"/>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2250"/>
                                        <p:tgtEl>
                                          <p:spTgt spid="4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6">
                                            <p:bg/>
                                          </p:spTgt>
                                        </p:tgtEl>
                                        <p:attrNameLst>
                                          <p:attrName>style.visibility</p:attrName>
                                        </p:attrNameLst>
                                      </p:cBhvr>
                                      <p:to>
                                        <p:strVal val="visible"/>
                                      </p:to>
                                    </p:set>
                                    <p:animEffect transition="in" filter="fade">
                                      <p:cBhvr>
                                        <p:cTn id="70" dur="500"/>
                                        <p:tgtEl>
                                          <p:spTgt spid="26">
                                            <p:bg/>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6">
                                            <p:txEl>
                                              <p:pRg st="0" end="0"/>
                                            </p:txEl>
                                          </p:spTgt>
                                        </p:tgtEl>
                                        <p:attrNameLst>
                                          <p:attrName>style.visibility</p:attrName>
                                        </p:attrNameLst>
                                      </p:cBhvr>
                                      <p:to>
                                        <p:strVal val="visible"/>
                                      </p:to>
                                    </p:set>
                                    <p:animEffect transition="in" filter="fade">
                                      <p:cBhvr>
                                        <p:cTn id="73" dur="500"/>
                                        <p:tgtEl>
                                          <p:spTgt spid="26">
                                            <p:txEl>
                                              <p:pRg st="0" end="0"/>
                                            </p:txEl>
                                          </p:spTgt>
                                        </p:tgtEl>
                                      </p:cBhvr>
                                    </p:animEffect>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27">
                                            <p:bg/>
                                          </p:spTgt>
                                        </p:tgtEl>
                                        <p:attrNameLst>
                                          <p:attrName>style.visibility</p:attrName>
                                        </p:attrNameLst>
                                      </p:cBhvr>
                                      <p:to>
                                        <p:strVal val="visible"/>
                                      </p:to>
                                    </p:set>
                                    <p:animEffect transition="in" filter="fade">
                                      <p:cBhvr>
                                        <p:cTn id="77" dur="500"/>
                                        <p:tgtEl>
                                          <p:spTgt spid="27">
                                            <p:bg/>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7">
                                            <p:txEl>
                                              <p:pRg st="0" end="0"/>
                                            </p:txEl>
                                          </p:spTgt>
                                        </p:tgtEl>
                                        <p:attrNameLst>
                                          <p:attrName>style.visibility</p:attrName>
                                        </p:attrNameLst>
                                      </p:cBhvr>
                                      <p:to>
                                        <p:strVal val="visible"/>
                                      </p:to>
                                    </p:set>
                                    <p:animEffect transition="in" filter="fade">
                                      <p:cBhvr>
                                        <p:cTn id="80" dur="500"/>
                                        <p:tgtEl>
                                          <p:spTgt spid="27">
                                            <p:txEl>
                                              <p:pRg st="0" end="0"/>
                                            </p:txEl>
                                          </p:spTgt>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8">
                                            <p:bg/>
                                          </p:spTgt>
                                        </p:tgtEl>
                                        <p:attrNameLst>
                                          <p:attrName>style.visibility</p:attrName>
                                        </p:attrNameLst>
                                      </p:cBhvr>
                                      <p:to>
                                        <p:strVal val="visible"/>
                                      </p:to>
                                    </p:set>
                                    <p:animEffect transition="in" filter="fade">
                                      <p:cBhvr>
                                        <p:cTn id="83" dur="500"/>
                                        <p:tgtEl>
                                          <p:spTgt spid="28">
                                            <p:bg/>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8">
                                            <p:txEl>
                                              <p:pRg st="0" end="0"/>
                                            </p:txEl>
                                          </p:spTgt>
                                        </p:tgtEl>
                                        <p:attrNameLst>
                                          <p:attrName>style.visibility</p:attrName>
                                        </p:attrNameLst>
                                      </p:cBhvr>
                                      <p:to>
                                        <p:strVal val="visible"/>
                                      </p:to>
                                    </p:set>
                                    <p:animEffect transition="in" filter="fade">
                                      <p:cBhvr>
                                        <p:cTn id="86" dur="500"/>
                                        <p:tgtEl>
                                          <p:spTgt spid="28">
                                            <p:txEl>
                                              <p:pRg st="0" end="0"/>
                                            </p:txEl>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9">
                                            <p:bg/>
                                          </p:spTgt>
                                        </p:tgtEl>
                                        <p:attrNameLst>
                                          <p:attrName>style.visibility</p:attrName>
                                        </p:attrNameLst>
                                      </p:cBhvr>
                                      <p:to>
                                        <p:strVal val="visible"/>
                                      </p:to>
                                    </p:set>
                                    <p:animEffect transition="in" filter="fade">
                                      <p:cBhvr>
                                        <p:cTn id="89" dur="500"/>
                                        <p:tgtEl>
                                          <p:spTgt spid="29">
                                            <p:bg/>
                                          </p:spTgt>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9">
                                            <p:txEl>
                                              <p:pRg st="0" end="0"/>
                                            </p:txEl>
                                          </p:spTgt>
                                        </p:tgtEl>
                                        <p:attrNameLst>
                                          <p:attrName>style.visibility</p:attrName>
                                        </p:attrNameLst>
                                      </p:cBhvr>
                                      <p:to>
                                        <p:strVal val="visible"/>
                                      </p:to>
                                    </p:set>
                                    <p:animEffect transition="in" filter="fade">
                                      <p:cBhvr>
                                        <p:cTn id="92" dur="500"/>
                                        <p:tgtEl>
                                          <p:spTgt spid="29">
                                            <p:txEl>
                                              <p:pRg st="0" end="0"/>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fade">
                                      <p:cBhvr>
                                        <p:cTn id="95" dur="2250"/>
                                        <p:tgtEl>
                                          <p:spTgt spid="36"/>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0">
                                            <p:bg/>
                                          </p:spTgt>
                                        </p:tgtEl>
                                        <p:attrNameLst>
                                          <p:attrName>style.visibility</p:attrName>
                                        </p:attrNameLst>
                                      </p:cBhvr>
                                      <p:to>
                                        <p:strVal val="visible"/>
                                      </p:to>
                                    </p:set>
                                    <p:animEffect transition="in" filter="fade">
                                      <p:cBhvr>
                                        <p:cTn id="100" dur="500"/>
                                        <p:tgtEl>
                                          <p:spTgt spid="30">
                                            <p:bg/>
                                          </p:spTgt>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0">
                                            <p:txEl>
                                              <p:pRg st="0" end="0"/>
                                            </p:txEl>
                                          </p:spTgt>
                                        </p:tgtEl>
                                        <p:attrNameLst>
                                          <p:attrName>style.visibility</p:attrName>
                                        </p:attrNameLst>
                                      </p:cBhvr>
                                      <p:to>
                                        <p:strVal val="visible"/>
                                      </p:to>
                                    </p:set>
                                    <p:animEffect transition="in" filter="fade">
                                      <p:cBhvr>
                                        <p:cTn id="103" dur="500"/>
                                        <p:tgtEl>
                                          <p:spTgt spid="30">
                                            <p:txEl>
                                              <p:pRg st="0" end="0"/>
                                            </p:txEl>
                                          </p:spTgt>
                                        </p:tgtEl>
                                      </p:cBhvr>
                                    </p:animEffect>
                                  </p:childTnLst>
                                </p:cTn>
                              </p:par>
                            </p:childTnLst>
                          </p:cTn>
                        </p:par>
                        <p:par>
                          <p:cTn id="104" fill="hold">
                            <p:stCondLst>
                              <p:cond delay="500"/>
                            </p:stCondLst>
                            <p:childTnLst>
                              <p:par>
                                <p:cTn id="105" presetID="10" presetClass="entr" presetSubtype="0" fill="hold" grpId="0" nodeType="afterEffect">
                                  <p:stCondLst>
                                    <p:cond delay="0"/>
                                  </p:stCondLst>
                                  <p:childTnLst>
                                    <p:set>
                                      <p:cBhvr>
                                        <p:cTn id="106" dur="1" fill="hold">
                                          <p:stCondLst>
                                            <p:cond delay="0"/>
                                          </p:stCondLst>
                                        </p:cTn>
                                        <p:tgtEl>
                                          <p:spTgt spid="31">
                                            <p:bg/>
                                          </p:spTgt>
                                        </p:tgtEl>
                                        <p:attrNameLst>
                                          <p:attrName>style.visibility</p:attrName>
                                        </p:attrNameLst>
                                      </p:cBhvr>
                                      <p:to>
                                        <p:strVal val="visible"/>
                                      </p:to>
                                    </p:set>
                                    <p:animEffect transition="in" filter="fade">
                                      <p:cBhvr>
                                        <p:cTn id="107" dur="500"/>
                                        <p:tgtEl>
                                          <p:spTgt spid="31">
                                            <p:bg/>
                                          </p:spTgt>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1">
                                            <p:txEl>
                                              <p:pRg st="0" end="0"/>
                                            </p:txEl>
                                          </p:spTgt>
                                        </p:tgtEl>
                                        <p:attrNameLst>
                                          <p:attrName>style.visibility</p:attrName>
                                        </p:attrNameLst>
                                      </p:cBhvr>
                                      <p:to>
                                        <p:strVal val="visible"/>
                                      </p:to>
                                    </p:set>
                                    <p:animEffect transition="in" filter="fade">
                                      <p:cBhvr>
                                        <p:cTn id="110" dur="500"/>
                                        <p:tgtEl>
                                          <p:spTgt spid="31">
                                            <p:txEl>
                                              <p:pRg st="0" end="0"/>
                                            </p:txEl>
                                          </p:spTgt>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2">
                                            <p:bg/>
                                          </p:spTgt>
                                        </p:tgtEl>
                                        <p:attrNameLst>
                                          <p:attrName>style.visibility</p:attrName>
                                        </p:attrNameLst>
                                      </p:cBhvr>
                                      <p:to>
                                        <p:strVal val="visible"/>
                                      </p:to>
                                    </p:set>
                                    <p:animEffect transition="in" filter="fade">
                                      <p:cBhvr>
                                        <p:cTn id="113" dur="500"/>
                                        <p:tgtEl>
                                          <p:spTgt spid="32">
                                            <p:bg/>
                                          </p:spTgt>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2">
                                            <p:txEl>
                                              <p:pRg st="0" end="0"/>
                                            </p:txEl>
                                          </p:spTgt>
                                        </p:tgtEl>
                                        <p:attrNameLst>
                                          <p:attrName>style.visibility</p:attrName>
                                        </p:attrNameLst>
                                      </p:cBhvr>
                                      <p:to>
                                        <p:strVal val="visible"/>
                                      </p:to>
                                    </p:set>
                                    <p:animEffect transition="in" filter="fade">
                                      <p:cBhvr>
                                        <p:cTn id="116" dur="500"/>
                                        <p:tgtEl>
                                          <p:spTgt spid="32">
                                            <p:txEl>
                                              <p:pRg st="0" end="0"/>
                                            </p:txEl>
                                          </p:spTgt>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3">
                                            <p:bg/>
                                          </p:spTgt>
                                        </p:tgtEl>
                                        <p:attrNameLst>
                                          <p:attrName>style.visibility</p:attrName>
                                        </p:attrNameLst>
                                      </p:cBhvr>
                                      <p:to>
                                        <p:strVal val="visible"/>
                                      </p:to>
                                    </p:set>
                                    <p:animEffect transition="in" filter="fade">
                                      <p:cBhvr>
                                        <p:cTn id="119" dur="500"/>
                                        <p:tgtEl>
                                          <p:spTgt spid="33">
                                            <p:bg/>
                                          </p:spTgt>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33">
                                            <p:txEl>
                                              <p:pRg st="0" end="0"/>
                                            </p:txEl>
                                          </p:spTgt>
                                        </p:tgtEl>
                                        <p:attrNameLst>
                                          <p:attrName>style.visibility</p:attrName>
                                        </p:attrNameLst>
                                      </p:cBhvr>
                                      <p:to>
                                        <p:strVal val="visible"/>
                                      </p:to>
                                    </p:set>
                                    <p:animEffect transition="in" filter="fade">
                                      <p:cBhvr>
                                        <p:cTn id="122" dur="500"/>
                                        <p:tgtEl>
                                          <p:spTgt spid="33">
                                            <p:txEl>
                                              <p:pRg st="0" end="0"/>
                                            </p:txEl>
                                          </p:spTgt>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34">
                                            <p:bg/>
                                          </p:spTgt>
                                        </p:tgtEl>
                                        <p:attrNameLst>
                                          <p:attrName>style.visibility</p:attrName>
                                        </p:attrNameLst>
                                      </p:cBhvr>
                                      <p:to>
                                        <p:strVal val="visible"/>
                                      </p:to>
                                    </p:set>
                                    <p:animEffect transition="in" filter="fade">
                                      <p:cBhvr>
                                        <p:cTn id="125" dur="500"/>
                                        <p:tgtEl>
                                          <p:spTgt spid="34">
                                            <p:bg/>
                                          </p:spTgt>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34">
                                            <p:txEl>
                                              <p:pRg st="0" end="0"/>
                                            </p:txEl>
                                          </p:spTgt>
                                        </p:tgtEl>
                                        <p:attrNameLst>
                                          <p:attrName>style.visibility</p:attrName>
                                        </p:attrNameLst>
                                      </p:cBhvr>
                                      <p:to>
                                        <p:strVal val="visible"/>
                                      </p:to>
                                    </p:set>
                                    <p:animEffect transition="in" filter="fade">
                                      <p:cBhvr>
                                        <p:cTn id="128" dur="500"/>
                                        <p:tgtEl>
                                          <p:spTgt spid="34">
                                            <p:txEl>
                                              <p:pRg st="0" end="0"/>
                                            </p:txEl>
                                          </p:spTgt>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35">
                                            <p:bg/>
                                          </p:spTgt>
                                        </p:tgtEl>
                                        <p:attrNameLst>
                                          <p:attrName>style.visibility</p:attrName>
                                        </p:attrNameLst>
                                      </p:cBhvr>
                                      <p:to>
                                        <p:strVal val="visible"/>
                                      </p:to>
                                    </p:set>
                                    <p:animEffect transition="in" filter="fade">
                                      <p:cBhvr>
                                        <p:cTn id="131" dur="500"/>
                                        <p:tgtEl>
                                          <p:spTgt spid="35">
                                            <p:bg/>
                                          </p:spTgt>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35">
                                            <p:txEl>
                                              <p:pRg st="0" end="0"/>
                                            </p:txEl>
                                          </p:spTgt>
                                        </p:tgtEl>
                                        <p:attrNameLst>
                                          <p:attrName>style.visibility</p:attrName>
                                        </p:attrNameLst>
                                      </p:cBhvr>
                                      <p:to>
                                        <p:strVal val="visible"/>
                                      </p:to>
                                    </p:set>
                                    <p:animEffect transition="in" filter="fade">
                                      <p:cBhvr>
                                        <p:cTn id="134" dur="500"/>
                                        <p:tgtEl>
                                          <p:spTgt spid="35">
                                            <p:txEl>
                                              <p:pRg st="0" end="0"/>
                                            </p:txEl>
                                          </p:spTgt>
                                        </p:tgtEl>
                                      </p:cBhvr>
                                    </p:animEffect>
                                  </p:childTnLst>
                                </p:cTn>
                              </p:par>
                              <p:par>
                                <p:cTn id="135" presetID="10" presetClass="entr" presetSubtype="0" fill="hold" nodeType="withEffect">
                                  <p:stCondLst>
                                    <p:cond delay="0"/>
                                  </p:stCondLst>
                                  <p:childTnLst>
                                    <p:set>
                                      <p:cBhvr>
                                        <p:cTn id="136" dur="1" fill="hold">
                                          <p:stCondLst>
                                            <p:cond delay="0"/>
                                          </p:stCondLst>
                                        </p:cTn>
                                        <p:tgtEl>
                                          <p:spTgt spid="37"/>
                                        </p:tgtEl>
                                        <p:attrNameLst>
                                          <p:attrName>style.visibility</p:attrName>
                                        </p:attrNameLst>
                                      </p:cBhvr>
                                      <p:to>
                                        <p:strVal val="visible"/>
                                      </p:to>
                                    </p:set>
                                    <p:animEffect transition="in" filter="fade">
                                      <p:cBhvr>
                                        <p:cTn id="137" dur="2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19" grpId="0" uiExpand="1" build="p" animBg="1"/>
      <p:bldP spid="20" grpId="0" uiExpand="1" build="p" animBg="1"/>
      <p:bldP spid="21" grpId="0" uiExpand="1" build="p" animBg="1"/>
      <p:bldP spid="22" grpId="0" uiExpand="1" build="p" animBg="1"/>
      <p:bldP spid="23" grpId="0" uiExpand="1" build="p" animBg="1"/>
      <p:bldP spid="24" grpId="0" uiExpand="1" build="p" animBg="1"/>
      <p:bldP spid="25" grpId="0" uiExpand="1" build="p" animBg="1"/>
      <p:bldP spid="26" grpId="0" uiExpand="1" build="p" animBg="1"/>
      <p:bldP spid="27" grpId="0" uiExpand="1" build="p" animBg="1"/>
      <p:bldP spid="28" grpId="0" uiExpand="1" build="p" animBg="1"/>
      <p:bldP spid="29" grpId="0" uiExpand="1" build="p" animBg="1"/>
      <p:bldP spid="30" grpId="0" uiExpand="1" build="p" animBg="1"/>
      <p:bldP spid="31" grpId="0" uiExpand="1" build="p" animBg="1"/>
      <p:bldP spid="32" grpId="0" uiExpand="1" build="p" animBg="1"/>
      <p:bldP spid="33" grpId="0" uiExpand="1" build="p" animBg="1"/>
      <p:bldP spid="34" grpId="0" uiExpand="1" build="p" animBg="1"/>
      <p:bldP spid="35" grpId="0" uiExpand="1" build="p" animBg="1"/>
    </p:bldLst>
  </p:timing>
</p:sld>
</file>

<file path=ppt/theme/theme1.xml><?xml version="1.0" encoding="utf-8"?>
<a:theme xmlns:a="http://schemas.openxmlformats.org/drawingml/2006/main" name="Office">
  <a:themeElements>
    <a:clrScheme name="BIBB">
      <a:dk1>
        <a:sysClr val="windowText" lastClr="000000"/>
      </a:dk1>
      <a:lt1>
        <a:sysClr val="window" lastClr="FFFFFF"/>
      </a:lt1>
      <a:dk2>
        <a:srgbClr val="585858"/>
      </a:dk2>
      <a:lt2>
        <a:srgbClr val="E7E6E6"/>
      </a:lt2>
      <a:accent1>
        <a:srgbClr val="D37230"/>
      </a:accent1>
      <a:accent2>
        <a:srgbClr val="7FC200"/>
      </a:accent2>
      <a:accent3>
        <a:srgbClr val="00306B"/>
      </a:accent3>
      <a:accent4>
        <a:srgbClr val="FFC000"/>
      </a:accent4>
      <a:accent5>
        <a:srgbClr val="85C0FB"/>
      </a:accent5>
      <a:accent6>
        <a:srgbClr val="BFBFBF"/>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2495</Words>
  <Application>Microsoft Office PowerPoint</Application>
  <PresentationFormat>Breitbild</PresentationFormat>
  <Paragraphs>324</Paragraphs>
  <Slides>27</Slides>
  <Notes>8</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27</vt:i4>
      </vt:variant>
    </vt:vector>
  </HeadingPairs>
  <TitlesOfParts>
    <vt:vector size="34" baseType="lpstr">
      <vt:lpstr>Calibri</vt:lpstr>
      <vt:lpstr>Wingdings 3</vt:lpstr>
      <vt:lpstr>Times New Roman</vt:lpstr>
      <vt:lpstr>Arial</vt:lpstr>
      <vt:lpstr>Symbol</vt:lpstr>
      <vt:lpstr>Office</vt:lpstr>
      <vt:lpstr>1_Office</vt:lpstr>
      <vt:lpstr> </vt:lpstr>
      <vt:lpstr>Contenu</vt:lpstr>
      <vt:lpstr>1. Le financement du système en alternance allemand </vt:lpstr>
      <vt:lpstr>1. a) Pourquoi les entreprises forment-elles ?</vt:lpstr>
      <vt:lpstr>1. b) Quel est le calcul des employeurs ?</vt:lpstr>
      <vt:lpstr>1. c) Qui supportent quels coûts ?</vt:lpstr>
      <vt:lpstr>1. d) Comment se répartissent les coûts ?</vt:lpstr>
      <vt:lpstr>2. Aperçu des coûts et des gains</vt:lpstr>
      <vt:lpstr>2. a) Quels sont les coûts entraînés par les personnes en apprentissage ?</vt:lpstr>
      <vt:lpstr>2. b) Comment les gains sont-ils générés ?</vt:lpstr>
      <vt:lpstr>3. Combien coûte la formation ?      Quels sont les bénéfices ?</vt:lpstr>
      <vt:lpstr>3. a) Combien coûte la formation ?</vt:lpstr>
      <vt:lpstr>3. b) Quel est le coût annuel d’une personne en apprentissage ?</vt:lpstr>
      <vt:lpstr>3. c) En quoi consistent les bénéfices ?</vt:lpstr>
      <vt:lpstr>4. Est-ce qu’une nouvelle embauche est moins chère qu’une mesure de formation ?</vt:lpstr>
      <vt:lpstr>4. a) Quel est le coût d’une nouvelle embauche ?</vt:lpstr>
      <vt:lpstr>4. a) Quel est le coût d’une nouvelle embauche ?</vt:lpstr>
      <vt:lpstr>5. La formation en alternance – Un modèle payant</vt:lpstr>
      <vt:lpstr>5. a) Gains et bénéfices en un coup d’œil</vt:lpstr>
      <vt:lpstr>5. b) Comparaison des coûts et des bénéfices</vt:lpstr>
      <vt:lpstr>5. b) Comparaison des coûts et des bénéfices</vt:lpstr>
      <vt:lpstr>5. c) Les bénéfices en résumé</vt:lpstr>
      <vt:lpstr>5. d) Aspects sociaux et économiques</vt:lpstr>
      <vt:lpstr>Annexe : Disposition spéciale dans le secteur du bâtiment</vt:lpstr>
      <vt:lpstr>Matière à réflexion</vt:lpstr>
      <vt:lpstr>Informations supplémentaires</vt:lpstr>
      <vt:lpstr>GOVET auprès du BIBB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danyel</dc:creator>
  <cp:lastModifiedBy>Schlich, Thorsten</cp:lastModifiedBy>
  <cp:revision>333</cp:revision>
  <dcterms:created xsi:type="dcterms:W3CDTF">2020-12-18T10:19:10Z</dcterms:created>
  <dcterms:modified xsi:type="dcterms:W3CDTF">2024-01-10T12:51:44Z</dcterms:modified>
</cp:coreProperties>
</file>