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58" r:id="rId3"/>
    <p:sldId id="308" r:id="rId4"/>
    <p:sldId id="296" r:id="rId5"/>
    <p:sldId id="288" r:id="rId6"/>
    <p:sldId id="307" r:id="rId7"/>
    <p:sldId id="294" r:id="rId8"/>
    <p:sldId id="281" r:id="rId9"/>
    <p:sldId id="265" r:id="rId10"/>
    <p:sldId id="289" r:id="rId11"/>
    <p:sldId id="282" r:id="rId12"/>
    <p:sldId id="283" r:id="rId13"/>
    <p:sldId id="284" r:id="rId14"/>
    <p:sldId id="300" r:id="rId15"/>
    <p:sldId id="292" r:id="rId16"/>
    <p:sldId id="285" r:id="rId17"/>
    <p:sldId id="263" r:id="rId18"/>
    <p:sldId id="301" r:id="rId19"/>
    <p:sldId id="302" r:id="rId20"/>
    <p:sldId id="269" r:id="rId21"/>
    <p:sldId id="297" r:id="rId22"/>
    <p:sldId id="303" r:id="rId23"/>
    <p:sldId id="304" r:id="rId24"/>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93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94F"/>
    <a:srgbClr val="4EE824"/>
    <a:srgbClr val="BFD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4" autoAdjust="0"/>
    <p:restoredTop sz="94100" autoAdjust="0"/>
  </p:normalViewPr>
  <p:slideViewPr>
    <p:cSldViewPr>
      <p:cViewPr varScale="1">
        <p:scale>
          <a:sx n="77" d="100"/>
          <a:sy n="77" d="100"/>
        </p:scale>
        <p:origin x="956" y="80"/>
      </p:cViewPr>
      <p:guideLst>
        <p:guide orient="horz" pos="2160"/>
        <p:guide pos="2880"/>
        <p:guide orient="horz" pos="1933"/>
      </p:guideLst>
    </p:cSldViewPr>
  </p:slideViewPr>
  <p:notesTextViewPr>
    <p:cViewPr>
      <p:scale>
        <a:sx n="3" d="2"/>
        <a:sy n="3" d="2"/>
      </p:scale>
      <p:origin x="0" y="0"/>
    </p:cViewPr>
  </p:notesTextViewPr>
  <p:notesViewPr>
    <p:cSldViewPr>
      <p:cViewPr>
        <p:scale>
          <a:sx n="100" d="100"/>
          <a:sy n="100" d="100"/>
        </p:scale>
        <p:origin x="285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CE3D4F-3A14-4163-AB1E-E90EC5B10241}" type="datetimeFigureOut">
              <a:rPr lang="de-DE" smtClean="0"/>
              <a:t>11.11.2019</a:t>
            </a:fld>
            <a:endParaRPr lang="fr-FR"/>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4E3AE15-AFCE-4FDC-ACE9-A553ED96A5B1}" type="slidenum">
              <a:rPr lang="de-DE" smtClean="0"/>
              <a:t>‹Nr.›</a:t>
            </a:fld>
            <a:endParaRPr lang="fr-FR"/>
          </a:p>
        </p:txBody>
      </p:sp>
    </p:spTree>
    <p:extLst>
      <p:ext uri="{BB962C8B-B14F-4D97-AF65-F5344CB8AC3E}">
        <p14:creationId xmlns:p14="http://schemas.microsoft.com/office/powerpoint/2010/main" val="183734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solidFill>
                  <a:prstClr val="black"/>
                </a:solidFill>
              </a:rPr>
              <a:pPr/>
              <a:t>1</a:t>
            </a:fld>
            <a:endParaRPr lang="fr-FR" dirty="0">
              <a:solidFill>
                <a:prstClr val="black"/>
              </a:solidFill>
            </a:endParaRP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dirty="0">
                <a:solidFill>
                  <a:schemeClr val="tx1"/>
                </a:solidFill>
                <a:effectLst/>
              </a:rPr>
              <a:t>Comme base de la formation professionnelle, le ministère fédéral de l’Économie ou tout autre ministère compétent adopte en accord avec le ministère fédéral de l’Éducation</a:t>
            </a:r>
            <a:r>
              <a:rPr lang="fr-FR" dirty="0"/>
              <a:t> </a:t>
            </a:r>
            <a:r>
              <a:rPr lang="fr-FR" dirty="0">
                <a:solidFill>
                  <a:schemeClr val="tx1"/>
                </a:solidFill>
                <a:effectLst/>
              </a:rPr>
              <a:t>les </a:t>
            </a:r>
            <a:r>
              <a:rPr lang="fr-FR" b="1" dirty="0">
                <a:solidFill>
                  <a:schemeClr val="tx1"/>
                </a:solidFill>
                <a:effectLst/>
              </a:rPr>
              <a:t>réglementations sur les formations</a:t>
            </a:r>
            <a:r>
              <a:rPr lang="fr-FR" dirty="0">
                <a:solidFill>
                  <a:schemeClr val="tx1"/>
                </a:solidFill>
                <a:effectLst/>
              </a:rPr>
              <a:t>. Seule une formation effectuée conformément à la réglementation correspondante est reconnue. Les jeunes de moins de 18 ans ne peuvent suivre une formation qui n’est pas officiellement reconnue. La réglementation sur la formation est importante car elle garantit pour chaque filière une base fédérale harmonisée en ce qui concerne la formation professionnelle en entreprise en définissant</a:t>
            </a:r>
            <a:r>
              <a:rPr dirty="0"/>
              <a:t/>
            </a:r>
            <a:br>
              <a:rPr dirty="0"/>
            </a:br>
            <a:r>
              <a:rPr lang="fr-FR" dirty="0">
                <a:solidFill>
                  <a:schemeClr val="tx1"/>
                </a:solidFill>
                <a:effectLst/>
              </a:rPr>
              <a:t>   1. la dénomination</a:t>
            </a:r>
            <a:r>
              <a:rPr lang="fr-FR" baseline="0" dirty="0">
                <a:solidFill>
                  <a:schemeClr val="tx1"/>
                </a:solidFill>
                <a:effectLst/>
              </a:rPr>
              <a:t> de la filière</a:t>
            </a:r>
            <a:r>
              <a:rPr dirty="0"/>
              <a:t/>
            </a:r>
            <a:br>
              <a:rPr dirty="0"/>
            </a:br>
            <a:r>
              <a:rPr lang="fr-FR" dirty="0">
                <a:solidFill>
                  <a:schemeClr val="tx1"/>
                </a:solidFill>
                <a:effectLst/>
              </a:rPr>
              <a:t>   2. la durée de la formation</a:t>
            </a:r>
            <a:r>
              <a:rPr dirty="0"/>
              <a:t/>
            </a:r>
            <a:br>
              <a:rPr dirty="0"/>
            </a:br>
            <a:r>
              <a:rPr lang="fr-FR" dirty="0">
                <a:solidFill>
                  <a:schemeClr val="tx1"/>
                </a:solidFill>
                <a:effectLst/>
              </a:rPr>
              <a:t>   3. le programme cadre de la formation</a:t>
            </a:r>
            <a:r>
              <a:rPr dirty="0"/>
              <a:t/>
            </a:r>
            <a:br>
              <a:rPr dirty="0"/>
            </a:br>
            <a:r>
              <a:rPr lang="fr-FR" dirty="0">
                <a:solidFill>
                  <a:schemeClr val="tx1"/>
                </a:solidFill>
                <a:effectLst/>
              </a:rPr>
              <a:t>   4. le profil de la</a:t>
            </a:r>
            <a:r>
              <a:rPr lang="fr-FR" baseline="0" dirty="0">
                <a:solidFill>
                  <a:schemeClr val="tx1"/>
                </a:solidFill>
                <a:effectLst/>
              </a:rPr>
              <a:t> filière</a:t>
            </a:r>
            <a:r>
              <a:rPr dirty="0"/>
              <a:t/>
            </a:r>
            <a:br>
              <a:rPr dirty="0"/>
            </a:br>
            <a:r>
              <a:rPr lang="fr-FR" dirty="0">
                <a:solidFill>
                  <a:schemeClr val="tx1"/>
                </a:solidFill>
                <a:effectLst/>
              </a:rPr>
              <a:t>   5. les exigences relatives aux examens</a:t>
            </a:r>
            <a:r>
              <a:rPr dirty="0"/>
              <a:t/>
            </a:r>
            <a:br>
              <a:rPr dirty="0"/>
            </a:br>
            <a:endParaRPr lang="fr-FR" dirty="0">
              <a:solidFill>
                <a:schemeClr val="tx1"/>
              </a:solidFill>
              <a:effectLst/>
            </a:endParaRPr>
          </a:p>
          <a:p>
            <a:pPr marL="171450" indent="-171450">
              <a:buFont typeface="Arial" panose="020B0604020202020204" pitchFamily="34" charset="0"/>
              <a:buChar char="•"/>
            </a:pPr>
            <a:r>
              <a:rPr lang="fr-FR" dirty="0">
                <a:solidFill>
                  <a:schemeClr val="tx1"/>
                </a:solidFill>
                <a:effectLst/>
              </a:rPr>
              <a:t>Elle garantit par ailleurs le développement des compétences professionnelles. </a:t>
            </a:r>
          </a:p>
          <a:p>
            <a:pPr marL="171450" indent="-171450">
              <a:buFont typeface="Arial" panose="020B0604020202020204" pitchFamily="34" charset="0"/>
              <a:buChar char="•"/>
            </a:pPr>
            <a:r>
              <a:rPr lang="fr-FR" u="none" dirty="0">
                <a:solidFill>
                  <a:schemeClr val="tx1"/>
                </a:solidFill>
                <a:effectLst/>
              </a:rPr>
              <a:t>Elle contribue</a:t>
            </a:r>
            <a:r>
              <a:rPr lang="fr-FR" dirty="0"/>
              <a:t> </a:t>
            </a:r>
            <a:r>
              <a:rPr lang="fr-FR" u="none" dirty="0">
                <a:solidFill>
                  <a:schemeClr val="tx1"/>
                </a:solidFill>
                <a:effectLst/>
              </a:rPr>
              <a:t>ainsi à l’assurance de la qualité de la formation professionnelle</a:t>
            </a:r>
            <a:r>
              <a:rPr lang="fr-FR" dirty="0"/>
              <a:t>,</a:t>
            </a:r>
          </a:p>
          <a:p>
            <a:pPr marL="171450" indent="-171450">
              <a:buFont typeface="Arial" panose="020B0604020202020204" pitchFamily="34" charset="0"/>
              <a:buChar char="•"/>
            </a:pPr>
            <a:r>
              <a:rPr lang="fr-FR" dirty="0">
                <a:solidFill>
                  <a:schemeClr val="tx1"/>
                </a:solidFill>
                <a:effectLst/>
              </a:rPr>
              <a:t>permet de valider et de comparer les certificats d'examens de différentes entreprises, </a:t>
            </a:r>
          </a:p>
          <a:p>
            <a:pPr marL="171450" indent="-171450">
              <a:buFont typeface="Arial" panose="020B0604020202020204" pitchFamily="34" charset="0"/>
              <a:buChar char="•"/>
            </a:pPr>
            <a:r>
              <a:rPr lang="fr-FR" dirty="0">
                <a:solidFill>
                  <a:schemeClr val="tx1"/>
                </a:solidFill>
                <a:effectLst/>
              </a:rPr>
              <a:t>constitue la base d’un marché du travail professionnel et la possibilité de commercialiser l'aptitude au travail.</a:t>
            </a:r>
          </a:p>
          <a:p>
            <a:pPr marL="0" indent="0">
              <a:buFont typeface="Arial" panose="020B0604020202020204" pitchFamily="34" charset="0"/>
              <a:buNone/>
            </a:pPr>
            <a:endParaRPr lang="fr-FR" i="1" dirty="0">
              <a:solidFill>
                <a:schemeClr val="tx1"/>
              </a:solidFill>
              <a:effectLst/>
            </a:endParaRPr>
          </a:p>
          <a:p>
            <a:pPr marL="0" indent="0">
              <a:buFont typeface="Wingdings" panose="05000000000000000000" pitchFamily="2" charset="2"/>
              <a:buNone/>
            </a:pPr>
            <a:endParaRPr lang="fr-FR" altLang="de-DE" baseline="-25000" dirty="0">
              <a:solidFill>
                <a:schemeClr val="tx1"/>
              </a:solidFill>
            </a:endParaRPr>
          </a:p>
        </p:txBody>
      </p:sp>
    </p:spTree>
    <p:extLst>
      <p:ext uri="{BB962C8B-B14F-4D97-AF65-F5344CB8AC3E}">
        <p14:creationId xmlns:p14="http://schemas.microsoft.com/office/powerpoint/2010/main" val="930386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dirty="0"/>
              <a:t>Une relation appropriée entre les professionnels qualifiés et les apprentis est définie comme suit : 1-2 professionnels qualifiés/ 1 apprenti ; 3-5 professionnels qualifiés/2 apprentis ; 6-8 professionnels qualifiés/ 3 apprentis ; pour chaque tranche supplémentaire</a:t>
            </a:r>
            <a:r>
              <a:rPr lang="fr-FR" baseline="0" dirty="0"/>
              <a:t> de</a:t>
            </a:r>
            <a:r>
              <a:rPr lang="fr-FR" dirty="0"/>
              <a:t> 3 professionnels qualifiés : 1 apprenti.</a:t>
            </a:r>
          </a:p>
          <a:p>
            <a:pPr marL="171450" indent="-171450">
              <a:buFont typeface="Arial" panose="020B0604020202020204" pitchFamily="34" charset="0"/>
              <a:buChar char="•"/>
            </a:pPr>
            <a:r>
              <a:rPr lang="fr-FR" dirty="0"/>
              <a:t>Un formateur à temps plein ne doit pas avoir plus de 16 apprentis à sa charge et un formateur à temps partiel pas plus de 3.</a:t>
            </a:r>
          </a:p>
          <a:p>
            <a:pPr marL="171450" indent="-171450">
              <a:buFont typeface="Arial" panose="020B0604020202020204" pitchFamily="34" charset="0"/>
              <a:buChar char="•"/>
            </a:pPr>
            <a:r>
              <a:rPr lang="fr-FR" dirty="0"/>
              <a:t>Ne peut </a:t>
            </a:r>
            <a:r>
              <a:rPr lang="fr-FR" b="1" dirty="0"/>
              <a:t>recruter</a:t>
            </a:r>
            <a:r>
              <a:rPr lang="fr-FR" dirty="0"/>
              <a:t> que celui qui en présente des compétences personnelles (pas de délits ou d’abus sur des enfants ou des jeunes).</a:t>
            </a:r>
          </a:p>
          <a:p>
            <a:pPr marL="171450" indent="-171450">
              <a:buFont typeface="Arial" panose="020B0604020202020204" pitchFamily="34" charset="0"/>
              <a:buChar char="•"/>
            </a:pPr>
            <a:r>
              <a:rPr lang="fr-FR" dirty="0"/>
              <a:t>Ne peut </a:t>
            </a:r>
            <a:r>
              <a:rPr lang="fr-FR" b="1" dirty="0"/>
              <a:t>former </a:t>
            </a:r>
            <a:r>
              <a:rPr lang="fr-FR" dirty="0"/>
              <a:t>que celui qui présente des compétences personnelles à cet effet en plus d’être qualifié. La personne doit donc avoir réussi son examen de fin de formation et présenter des aptitudes d’enseignement du métier.</a:t>
            </a:r>
          </a:p>
          <a:p>
            <a:pPr marL="171450" indent="-171450">
              <a:buFont typeface="Arial" panose="020B0604020202020204" pitchFamily="34" charset="0"/>
              <a:buChar char="•"/>
            </a:pPr>
            <a:r>
              <a:rPr lang="fr-FR" dirty="0"/>
              <a:t>Contrôle de l’aptitude de l’entreprise et des apprentis par un organisme compétent.</a:t>
            </a:r>
          </a:p>
          <a:p>
            <a:pPr marL="171450" indent="-171450">
              <a:buFont typeface="Arial" panose="020B0604020202020204" pitchFamily="34" charset="0"/>
              <a:buChar char="•"/>
            </a:pPr>
            <a:r>
              <a:rPr lang="fr-FR" dirty="0"/>
              <a:t>Sanctions en cas d’infraction de tout genre. Les manquements auxquels une solution n’est pas trouvée dans le délai imparti doivent être notifiés à l’organisme compétent selon la législation du Land. Des écarts de conduite peuvent être sanctionnés par une amende.</a:t>
            </a:r>
          </a:p>
          <a:p>
            <a:pPr marL="0" indent="0">
              <a:buFont typeface="Arial" panose="020B0604020202020204" pitchFamily="34" charset="0"/>
              <a:buNone/>
            </a:pPr>
            <a:endParaRPr lang="fr-FR" dirty="0"/>
          </a:p>
          <a:p>
            <a:pPr marL="171450" indent="-171450">
              <a:buFont typeface="Arial" panose="020B0604020202020204" pitchFamily="34" charset="0"/>
              <a:buChar char="•"/>
            </a:pPr>
            <a:endParaRPr lang="fr-FR" dirty="0"/>
          </a:p>
          <a:p>
            <a:endParaRPr lang="fr-FR" altLang="de-DE" sz="1200" dirty="0"/>
          </a:p>
        </p:txBody>
      </p:sp>
    </p:spTree>
    <p:extLst>
      <p:ext uri="{BB962C8B-B14F-4D97-AF65-F5344CB8AC3E}">
        <p14:creationId xmlns:p14="http://schemas.microsoft.com/office/powerpoint/2010/main" val="3919227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dirty="0">
                <a:effectLst/>
              </a:rPr>
              <a:t>Pour la rémunération, voir la diapositive suivante</a:t>
            </a:r>
          </a:p>
          <a:p>
            <a:pPr marL="171450" indent="-171450">
              <a:buFont typeface="Arial" panose="020B0604020202020204" pitchFamily="34" charset="0"/>
              <a:buChar char="•"/>
            </a:pPr>
            <a:r>
              <a:rPr lang="fr-FR" dirty="0">
                <a:effectLst/>
              </a:rPr>
              <a:t>Pour le salaire minimum</a:t>
            </a:r>
            <a:r>
              <a:rPr lang="fr-FR"/>
              <a:t> </a:t>
            </a:r>
            <a:r>
              <a:rPr lang="fr-FR" dirty="0">
                <a:effectLst/>
              </a:rPr>
              <a:t>diapositive supplémentaire à la fin</a:t>
            </a:r>
          </a:p>
          <a:p>
            <a:pPr marL="171450" indent="-171450">
              <a:buFont typeface="Wingdings" panose="05000000000000000000" pitchFamily="2" charset="2"/>
              <a:buChar char="§"/>
            </a:pPr>
            <a:endParaRPr lang="fr-FR" dirty="0">
              <a:effectLst/>
            </a:endParaRPr>
          </a:p>
        </p:txBody>
      </p:sp>
    </p:spTree>
    <p:extLst>
      <p:ext uri="{BB962C8B-B14F-4D97-AF65-F5344CB8AC3E}">
        <p14:creationId xmlns:p14="http://schemas.microsoft.com/office/powerpoint/2010/main" val="401911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dirty="0"/>
              <a:t>La rémunération selon la convention collective n’est pas fixée par la loi !</a:t>
            </a:r>
          </a:p>
          <a:p>
            <a:pPr marL="171450" indent="-171450">
              <a:buFont typeface="Arial" panose="020B0604020202020204" pitchFamily="34" charset="0"/>
              <a:buChar char="•"/>
            </a:pPr>
            <a:r>
              <a:rPr lang="fr-FR" dirty="0"/>
              <a:t>La rémunération ne doit pas être inférieure à 80 % de la convention collective.</a:t>
            </a:r>
          </a:p>
          <a:p>
            <a:pPr marL="171450" indent="-171450">
              <a:buFont typeface="Arial" panose="020B0604020202020204" pitchFamily="34" charset="0"/>
              <a:buChar char="•"/>
            </a:pPr>
            <a:r>
              <a:rPr lang="fr-FR" dirty="0"/>
              <a:t>La loi sur la convention collective fixe les conditions-cadre légales des règles tarifaires. La convention collective définit les droits et les obligations des parties signataires (syndicats, employeurs individuels ainsi que les associations patronales) et contient les normes légales qui peuvent réglementer le contenu, la conclusion et la fin des contrats de travail ainsi que les questions relatives à l’entreprise et à la constitution de cette dernière. Elle s’applique également aux apprentis.</a:t>
            </a:r>
          </a:p>
          <a:p>
            <a:pPr marL="171450" indent="-171450">
              <a:buFont typeface="Arial" panose="020B0604020202020204" pitchFamily="34" charset="0"/>
              <a:buChar char="•"/>
            </a:pPr>
            <a:r>
              <a:rPr lang="fr-FR" dirty="0"/>
              <a:t>Pour la loi sur le salaire minimum, voir la diapositive 21 en annexe.</a:t>
            </a:r>
          </a:p>
          <a:p>
            <a:endParaRPr lang="fr-FR" dirty="0"/>
          </a:p>
        </p:txBody>
      </p:sp>
      <p:sp>
        <p:nvSpPr>
          <p:cNvPr id="4" name="Foliennummernplatzhalter 3"/>
          <p:cNvSpPr>
            <a:spLocks noGrp="1"/>
          </p:cNvSpPr>
          <p:nvPr>
            <p:ph type="sldNum" sz="quarter" idx="10"/>
          </p:nvPr>
        </p:nvSpPr>
        <p:spPr/>
        <p:txBody>
          <a:bodyPr/>
          <a:lstStyle/>
          <a:p>
            <a:fld id="{24E3AE15-AFCE-4FDC-ACE9-A553ED96A5B1}" type="slidenum">
              <a:rPr lang="de-DE" smtClean="0"/>
              <a:t>13</a:t>
            </a:fld>
            <a:endParaRPr lang="fr-FR"/>
          </a:p>
        </p:txBody>
      </p:sp>
    </p:spTree>
    <p:extLst>
      <p:ext uri="{BB962C8B-B14F-4D97-AF65-F5344CB8AC3E}">
        <p14:creationId xmlns:p14="http://schemas.microsoft.com/office/powerpoint/2010/main" val="7141018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L’État délègue la fonction de contrôle aux organismes compétents.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Ceux-ci font état des relations de formation, contrôlent l’entreprise et le personnel et conseillent formateurs et apprentis.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Ils forment également les jurys d’examen.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Ce sont ces derniers qui font passer l’examen intermédiaire et l’examen de fin de formation (voir diapositive 15).</a:t>
            </a:r>
          </a:p>
        </p:txBody>
      </p:sp>
      <p:sp>
        <p:nvSpPr>
          <p:cNvPr id="4" name="Foliennummernplatzhalter 3"/>
          <p:cNvSpPr>
            <a:spLocks noGrp="1"/>
          </p:cNvSpPr>
          <p:nvPr>
            <p:ph type="sldNum" sz="quarter" idx="10"/>
          </p:nvPr>
        </p:nvSpPr>
        <p:spPr/>
        <p:txBody>
          <a:bodyPr/>
          <a:lstStyle/>
          <a:p>
            <a:fld id="{7F00E79B-7A3D-4728-8EAA-1040FFB33322}" type="slidenum">
              <a:rPr lang="de-DE" smtClean="0"/>
              <a:t>14</a:t>
            </a:fld>
            <a:endParaRPr lang="fr-FR"/>
          </a:p>
        </p:txBody>
      </p:sp>
    </p:spTree>
    <p:extLst>
      <p:ext uri="{BB962C8B-B14F-4D97-AF65-F5344CB8AC3E}">
        <p14:creationId xmlns:p14="http://schemas.microsoft.com/office/powerpoint/2010/main" val="499133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altLang="de-DE" sz="1200" dirty="0"/>
              <a:t>Les examens sont gratuits pour les apprentis.</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1" dirty="0"/>
              <a:t>Examen intermédiaire </a:t>
            </a:r>
            <a:r>
              <a:rPr lang="fr-FR" dirty="0"/>
              <a:t>après la moitié de la formation (les résultats seront pris en compte dans l’évaluation de fin de formation) </a:t>
            </a:r>
            <a:r>
              <a:rPr lang="fr-FR" u="sng" dirty="0"/>
              <a:t>ou</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1" dirty="0"/>
              <a:t>examen de fin de formation en deux parties </a:t>
            </a:r>
            <a:r>
              <a:rPr lang="fr-FR" dirty="0"/>
              <a:t>(première partie après deux ans, deuxième partie à la fin de la formation)</a:t>
            </a:r>
            <a:r>
              <a:rPr lang="fr-FR" sz="1200" dirty="0"/>
              <a:t> </a:t>
            </a:r>
          </a:p>
          <a:p>
            <a:pPr marL="171450" indent="-171450">
              <a:buFont typeface="Arial" panose="020B0604020202020204" pitchFamily="34" charset="0"/>
              <a:buChar char="•"/>
            </a:pPr>
            <a:r>
              <a:rPr lang="fr-FR" altLang="de-DE" sz="1200" dirty="0"/>
              <a:t>« Aptitude professionnelle » signifie : à l’examen oral, le candidat doit gérer une situation (par exemple réparer un dysfonctionnement fictif sur un moteur) qui pourrait survenir plus tard au cours de l’exercice de son métier. Il s’agit alors pour lui de démontrer des compétences techniques et sociales.</a:t>
            </a:r>
          </a:p>
          <a:p>
            <a:pPr marL="171450" indent="-171450">
              <a:buFont typeface="Arial" panose="020B0604020202020204" pitchFamily="34" charset="0"/>
              <a:buChar char="•"/>
            </a:pPr>
            <a:r>
              <a:rPr lang="fr-FR" sz="1200" i="0" dirty="0">
                <a:effectLst/>
              </a:rPr>
              <a:t>U</a:t>
            </a:r>
            <a:r>
              <a:rPr lang="fr-FR" sz="1200" dirty="0">
                <a:effectLst/>
              </a:rPr>
              <a:t>n jury d’examen doit être composé d’au moins trois personnes. Le même nombre de salariés et d’employeurs doit être représenté et constituer au moins les deux tiers du nombre total de membres du jury. Les écoles de formation sont représentées par au moins un formateur. </a:t>
            </a:r>
          </a:p>
          <a:p>
            <a:pPr marL="171450" indent="-171450">
              <a:buFont typeface="Arial" panose="020B0604020202020204" pitchFamily="34" charset="0"/>
              <a:buChar char="•"/>
            </a:pPr>
            <a:r>
              <a:rPr lang="fr-FR" sz="1200" dirty="0">
                <a:effectLst/>
              </a:rPr>
              <a:t>En ce qui concerne l’artisanat, les chambres peuvent également autoriser les corps de métier à former des jurys d’examen.</a:t>
            </a:r>
          </a:p>
          <a:p>
            <a:pPr marL="171450" indent="-171450">
              <a:buFont typeface="Arial" panose="020B0604020202020204" pitchFamily="34" charset="0"/>
              <a:buChar char="•"/>
            </a:pPr>
            <a:r>
              <a:rPr lang="fr-FR" sz="1200" b="0" i="0" u="none" strike="noStrike" kern="1200" baseline="0" dirty="0">
                <a:solidFill>
                  <a:schemeClr val="tx1"/>
                </a:solidFill>
                <a:latin typeface="+mn-lt"/>
              </a:rPr>
              <a:t>Sur demande de l’apprenti, une traduction du diplôme doit être fournie en anglais et en français.</a:t>
            </a:r>
            <a:endParaRPr lang="fr-FR" altLang="de-DE" sz="1200" dirty="0"/>
          </a:p>
        </p:txBody>
      </p:sp>
    </p:spTree>
    <p:extLst>
      <p:ext uri="{BB962C8B-B14F-4D97-AF65-F5344CB8AC3E}">
        <p14:creationId xmlns:p14="http://schemas.microsoft.com/office/powerpoint/2010/main" val="3276274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dirty="0"/>
              <a:t>La première réglementation sur l’artisanat attestée dans l’histoire remonte au Moyen-Âge (1472) et concernait les tisseurs de lin.</a:t>
            </a:r>
          </a:p>
          <a:p>
            <a:pPr marL="171450" indent="-171450">
              <a:buFont typeface="Arial" panose="020B0604020202020204" pitchFamily="34" charset="0"/>
              <a:buChar char="•"/>
            </a:pPr>
            <a:r>
              <a:rPr lang="fr-FR" dirty="0"/>
              <a:t>La loi sur la formation professionnelle et la réglementation sur l’artisanat couvrent les mêmes points en matière de formation professionnelle. </a:t>
            </a:r>
          </a:p>
        </p:txBody>
      </p:sp>
      <p:sp>
        <p:nvSpPr>
          <p:cNvPr id="4" name="Foliennummernplatzhalter 3"/>
          <p:cNvSpPr>
            <a:spLocks noGrp="1"/>
          </p:cNvSpPr>
          <p:nvPr>
            <p:ph type="sldNum" sz="quarter" idx="10"/>
          </p:nvPr>
        </p:nvSpPr>
        <p:spPr/>
        <p:txBody>
          <a:bodyPr/>
          <a:lstStyle/>
          <a:p>
            <a:fld id="{24E3AE15-AFCE-4FDC-ACE9-A553ED96A5B1}" type="slidenum">
              <a:rPr lang="de-DE" smtClean="0"/>
              <a:t>16</a:t>
            </a:fld>
            <a:endParaRPr lang="fr-FR"/>
          </a:p>
        </p:txBody>
      </p:sp>
    </p:spTree>
    <p:extLst>
      <p:ext uri="{BB962C8B-B14F-4D97-AF65-F5344CB8AC3E}">
        <p14:creationId xmlns:p14="http://schemas.microsoft.com/office/powerpoint/2010/main" val="2852262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dirty="0"/>
              <a:t>Compte parmi les lois sur la protection sociale au travail</a:t>
            </a:r>
          </a:p>
          <a:p>
            <a:pPr marL="171450" indent="-171450">
              <a:buFont typeface="Arial" panose="020B0604020202020204" pitchFamily="34" charset="0"/>
              <a:buChar char="•"/>
            </a:pPr>
            <a:r>
              <a:rPr lang="fr-FR" dirty="0"/>
              <a:t>Les efforts de l’État pour offrir aux jeunes la sécurité au travail remontent au 19e siècle. Le besoin d’une réglementation a augmenté avec l’avènement de l’industrialisation. C’est ainsi que dès 1839, la Prusse a été le premier État allemand à interdire légalement le travail des enfants de moins de 9 enfants dans les usines et à réduire le temps de travail des enfants de moins 16 ans à 10 heures.</a:t>
            </a:r>
          </a:p>
          <a:p>
            <a:pPr marL="171450" indent="-171450">
              <a:buFont typeface="Arial" panose="020B0604020202020204" pitchFamily="34" charset="0"/>
              <a:buChar char="•"/>
            </a:pPr>
            <a:r>
              <a:rPr lang="fr-FR" dirty="0"/>
              <a:t>Cette loi s’applique également aux apprentis qui ne sont pas encore majeurs.</a:t>
            </a:r>
          </a:p>
          <a:p>
            <a:pPr marL="171450" indent="-171450">
              <a:buFont typeface="Arial" panose="020B0604020202020204" pitchFamily="34" charset="0"/>
              <a:buChar char="•"/>
            </a:pPr>
            <a:r>
              <a:rPr lang="fr-FR" dirty="0"/>
              <a:t>On considère comme mineurs des jeunes à partir de 15 ans n’ayant pas encore 18 ans révolus.</a:t>
            </a:r>
          </a:p>
          <a:p>
            <a:pPr marL="171450" indent="-171450">
              <a:buFont typeface="Arial" panose="020B0604020202020204" pitchFamily="34" charset="0"/>
              <a:buChar char="•"/>
            </a:pPr>
            <a:r>
              <a:rPr lang="fr-FR" dirty="0"/>
              <a:t>La loi réglemente également le droit aux congés : </a:t>
            </a:r>
          </a:p>
          <a:p>
            <a:pPr marL="0" indent="0">
              <a:buFont typeface="Arial" panose="020B0604020202020204" pitchFamily="34" charset="0"/>
              <a:buNone/>
            </a:pPr>
            <a:r>
              <a:rPr lang="fr-FR" dirty="0"/>
              <a:t>       - moins de 16 ans au début de l’année civile : 25 jours de travail</a:t>
            </a:r>
          </a:p>
          <a:p>
            <a:pPr marL="0" indent="0">
              <a:buFont typeface="Arial" panose="020B0604020202020204" pitchFamily="34" charset="0"/>
              <a:buNone/>
            </a:pPr>
            <a:r>
              <a:rPr lang="fr-FR" dirty="0"/>
              <a:t>       - moins de 17 ans au début de l’année civile : 23 jours de travail</a:t>
            </a:r>
          </a:p>
          <a:p>
            <a:pPr marL="0" indent="0">
              <a:buFont typeface="Arial" panose="020B0604020202020204" pitchFamily="34" charset="0"/>
              <a:buNone/>
            </a:pPr>
            <a:r>
              <a:rPr lang="fr-FR" dirty="0"/>
              <a:t>       - moins de 18 ans au début de l’année civile : 21 jours de travail</a:t>
            </a:r>
          </a:p>
          <a:p>
            <a:pPr marL="171450" indent="-171450">
              <a:buFont typeface="Arial" panose="020B0604020202020204" pitchFamily="34" charset="0"/>
              <a:buChar char="•"/>
            </a:pPr>
            <a:r>
              <a:rPr lang="fr-FR" dirty="0"/>
              <a:t>Une autre loi s’applique pour les apprentis majeurs et leur octroie 24 jours ouvrables.</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endParaRPr lang="fr-FR" dirty="0"/>
          </a:p>
        </p:txBody>
      </p:sp>
      <p:sp>
        <p:nvSpPr>
          <p:cNvPr id="4" name="Foliennummernplatzhalter 3"/>
          <p:cNvSpPr>
            <a:spLocks noGrp="1"/>
          </p:cNvSpPr>
          <p:nvPr>
            <p:ph type="sldNum" sz="quarter" idx="10"/>
          </p:nvPr>
        </p:nvSpPr>
        <p:spPr/>
        <p:txBody>
          <a:bodyPr/>
          <a:lstStyle/>
          <a:p>
            <a:fld id="{24E3AE15-AFCE-4FDC-ACE9-A553ED96A5B1}" type="slidenum">
              <a:rPr lang="de-DE" smtClean="0"/>
              <a:t>17</a:t>
            </a:fld>
            <a:endParaRPr lang="fr-FR"/>
          </a:p>
        </p:txBody>
      </p:sp>
    </p:spTree>
    <p:extLst>
      <p:ext uri="{BB962C8B-B14F-4D97-AF65-F5344CB8AC3E}">
        <p14:creationId xmlns:p14="http://schemas.microsoft.com/office/powerpoint/2010/main" val="4016887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dirty="0"/>
              <a:t>En Allemagne, du fait de la souveraineté culturelle des Länder, </a:t>
            </a:r>
            <a:r>
              <a:rPr lang="fr-FR"/>
              <a:t>la scolarité </a:t>
            </a:r>
            <a:r>
              <a:rPr lang="fr-FR" dirty="0"/>
              <a:t>obligatoire est réglementée par les lois du Land respectif. Les Länder y sont autorisés par la Loi fondamentale.</a:t>
            </a:r>
          </a:p>
          <a:p>
            <a:pPr marL="171450" indent="-171450">
              <a:buFont typeface="Arial" panose="020B0604020202020204" pitchFamily="34" charset="0"/>
              <a:buChar char="•"/>
            </a:pPr>
            <a:r>
              <a:rPr lang="fr-FR" dirty="0"/>
              <a:t>La</a:t>
            </a:r>
            <a:r>
              <a:rPr lang="fr-FR" baseline="0" dirty="0"/>
              <a:t> Loi fondamentale stipule que</a:t>
            </a:r>
            <a:r>
              <a:rPr lang="fr-FR" dirty="0"/>
              <a:t> « l’ensemble de l’enseignement scolaire est placé sous le contrôle de l’État » d’où. selon la Cour Constitutionnelle fédérale, le droit des Länder de définir la scolarité obligatoire selon leurs propres lois.</a:t>
            </a:r>
          </a:p>
          <a:p>
            <a:pPr marL="171450" indent="-171450">
              <a:buFont typeface="Arial" panose="020B0604020202020204" pitchFamily="34" charset="0"/>
              <a:buChar char="•"/>
            </a:pPr>
            <a:r>
              <a:rPr lang="fr-FR" dirty="0"/>
              <a:t>Informations plus détaillées sur la souveraineté culturelle dans les notes de la diapositive suivante.</a:t>
            </a:r>
          </a:p>
          <a:p>
            <a:pPr marL="171450" indent="-171450">
              <a:buFont typeface="Arial" panose="020B0604020202020204" pitchFamily="34" charset="0"/>
              <a:buChar char="•"/>
            </a:pPr>
            <a:r>
              <a:rPr lang="fr-FR" dirty="0"/>
              <a:t>La loi sur la protection de la jeunesse qualifie d’enfant une personne de</a:t>
            </a:r>
            <a:r>
              <a:rPr lang="fr-FR" baseline="0" dirty="0"/>
              <a:t> moins de</a:t>
            </a:r>
            <a:r>
              <a:rPr lang="fr-FR" dirty="0"/>
              <a:t> 14 ans révolus,</a:t>
            </a:r>
          </a:p>
          <a:p>
            <a:pPr marL="171450" indent="-171450">
              <a:buFont typeface="Arial" panose="020B0604020202020204" pitchFamily="34" charset="0"/>
              <a:buChar char="•"/>
            </a:pPr>
            <a:r>
              <a:rPr lang="fr-FR" dirty="0"/>
              <a:t>de jeune enfant une personne entre 14 et 18 ans.,</a:t>
            </a:r>
          </a:p>
          <a:p>
            <a:pPr marL="171450" indent="-171450">
              <a:buFont typeface="Arial" panose="020B0604020202020204" pitchFamily="34" charset="0"/>
              <a:buChar char="•"/>
            </a:pPr>
            <a:r>
              <a:rPr lang="fr-FR" dirty="0"/>
              <a:t>d’adolescent une personne entre 18 et 21 ans,</a:t>
            </a:r>
          </a:p>
          <a:p>
            <a:pPr marL="171450" indent="-171450">
              <a:buFont typeface="Arial" panose="020B0604020202020204" pitchFamily="34" charset="0"/>
              <a:buChar char="•"/>
            </a:pPr>
            <a:r>
              <a:rPr lang="fr-FR" dirty="0"/>
              <a:t>de jeune adulte une personne entre 21 et 25 ans.</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endParaRPr lang="fr-FR" dirty="0"/>
          </a:p>
        </p:txBody>
      </p:sp>
      <p:sp>
        <p:nvSpPr>
          <p:cNvPr id="4" name="Foliennummernplatzhalter 3"/>
          <p:cNvSpPr>
            <a:spLocks noGrp="1"/>
          </p:cNvSpPr>
          <p:nvPr>
            <p:ph type="sldNum" sz="quarter" idx="10"/>
          </p:nvPr>
        </p:nvSpPr>
        <p:spPr/>
        <p:txBody>
          <a:bodyPr/>
          <a:lstStyle/>
          <a:p>
            <a:fld id="{24E3AE15-AFCE-4FDC-ACE9-A553ED96A5B1}" type="slidenum">
              <a:rPr lang="de-DE" smtClean="0"/>
              <a:t>18</a:t>
            </a:fld>
            <a:endParaRPr lang="fr-FR"/>
          </a:p>
        </p:txBody>
      </p:sp>
    </p:spTree>
    <p:extLst>
      <p:ext uri="{BB962C8B-B14F-4D97-AF65-F5344CB8AC3E}">
        <p14:creationId xmlns:p14="http://schemas.microsoft.com/office/powerpoint/2010/main" val="2766302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4294967295"/>
          </p:nvPr>
        </p:nvSpPr>
        <p:spPr bwMode="auto">
          <a:xfrm>
            <a:off x="3849721" y="9429729"/>
            <a:ext cx="2946861" cy="49617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Font typeface="Calibri" pitchFamily="34" charset="0"/>
              <a:buAutoNum type="arabicPeriod"/>
              <a:defRPr sz="1600">
                <a:solidFill>
                  <a:schemeClr val="tx1"/>
                </a:solidFill>
                <a:latin typeface="Times New Roman" pitchFamily="18" charset="0"/>
              </a:defRPr>
            </a:lvl1pPr>
            <a:lvl2pPr marL="742950" indent="-285750" eaLnBrk="0" hangingPunct="0">
              <a:spcBef>
                <a:spcPct val="30000"/>
              </a:spcBef>
              <a:defRPr sz="1600">
                <a:solidFill>
                  <a:schemeClr val="tx1"/>
                </a:solidFill>
                <a:latin typeface="Times New Roman" pitchFamily="18" charset="0"/>
              </a:defRPr>
            </a:lvl2pPr>
            <a:lvl3pPr marL="1143000" indent="-228600" eaLnBrk="0" hangingPunct="0">
              <a:spcBef>
                <a:spcPct val="30000"/>
              </a:spcBef>
              <a:defRPr sz="1600">
                <a:solidFill>
                  <a:schemeClr val="tx1"/>
                </a:solidFill>
                <a:latin typeface="Times New Roman" pitchFamily="18" charset="0"/>
              </a:defRPr>
            </a:lvl3pPr>
            <a:lvl4pPr marL="1600200" indent="-228600" eaLnBrk="0" hangingPunct="0">
              <a:spcBef>
                <a:spcPct val="30000"/>
              </a:spcBef>
              <a:defRPr sz="1600">
                <a:solidFill>
                  <a:schemeClr val="tx1"/>
                </a:solidFill>
                <a:latin typeface="Times New Roman" pitchFamily="18" charset="0"/>
              </a:defRPr>
            </a:lvl4pPr>
            <a:lvl5pPr marL="2057400" indent="-228600" eaLnBrk="0" hangingPunct="0">
              <a:spcBef>
                <a:spcPct val="30000"/>
              </a:spcBef>
              <a:defRPr sz="1600">
                <a:solidFill>
                  <a:schemeClr val="tx1"/>
                </a:solidFill>
                <a:latin typeface="Times New Roman" pitchFamily="18" charset="0"/>
              </a:defRPr>
            </a:lvl5pPr>
            <a:lvl6pPr marL="2514600" indent="-228600" eaLnBrk="0" fontAlgn="base" hangingPunct="0">
              <a:spcBef>
                <a:spcPct val="30000"/>
              </a:spcBef>
              <a:spcAft>
                <a:spcPct val="0"/>
              </a:spcAft>
              <a:defRPr sz="1600">
                <a:solidFill>
                  <a:schemeClr val="tx1"/>
                </a:solidFill>
                <a:latin typeface="Times New Roman" pitchFamily="18" charset="0"/>
              </a:defRPr>
            </a:lvl6pPr>
            <a:lvl7pPr marL="2971800" indent="-228600" eaLnBrk="0" fontAlgn="base" hangingPunct="0">
              <a:spcBef>
                <a:spcPct val="30000"/>
              </a:spcBef>
              <a:spcAft>
                <a:spcPct val="0"/>
              </a:spcAft>
              <a:defRPr sz="1600">
                <a:solidFill>
                  <a:schemeClr val="tx1"/>
                </a:solidFill>
                <a:latin typeface="Times New Roman" pitchFamily="18" charset="0"/>
              </a:defRPr>
            </a:lvl7pPr>
            <a:lvl8pPr marL="3429000" indent="-228600" eaLnBrk="0" fontAlgn="base" hangingPunct="0">
              <a:spcBef>
                <a:spcPct val="30000"/>
              </a:spcBef>
              <a:spcAft>
                <a:spcPct val="0"/>
              </a:spcAft>
              <a:defRPr sz="1600">
                <a:solidFill>
                  <a:schemeClr val="tx1"/>
                </a:solidFill>
                <a:latin typeface="Times New Roman" pitchFamily="18" charset="0"/>
              </a:defRPr>
            </a:lvl8pPr>
            <a:lvl9pPr marL="3886200" indent="-228600" eaLnBrk="0" fontAlgn="base" hangingPunct="0">
              <a:spcBef>
                <a:spcPct val="30000"/>
              </a:spcBef>
              <a:spcAft>
                <a:spcPct val="0"/>
              </a:spcAft>
              <a:defRPr sz="1600">
                <a:solidFill>
                  <a:schemeClr val="tx1"/>
                </a:solidFill>
                <a:latin typeface="Times New Roman" pitchFamily="18" charset="0"/>
              </a:defRPr>
            </a:lvl9pPr>
          </a:lstStyle>
          <a:p>
            <a:pPr eaLnBrk="1" hangingPunct="1">
              <a:spcBef>
                <a:spcPct val="0"/>
              </a:spcBef>
              <a:buFontTx/>
              <a:buNone/>
            </a:pPr>
            <a:fld id="{0B201495-46B6-41FA-9C0E-9D1FC86029C6}" type="slidenum">
              <a:rPr lang="de-DE" altLang="de-DE" sz="900">
                <a:latin typeface="Arial" charset="0"/>
              </a:rPr>
              <a:pPr eaLnBrk="1" hangingPunct="1">
                <a:spcBef>
                  <a:spcPct val="0"/>
                </a:spcBef>
                <a:buFontTx/>
                <a:buNone/>
              </a:pPr>
              <a:t>19</a:t>
            </a:fld>
            <a:endParaRPr lang="fr-FR" altLang="de-DE" sz="90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fr-FR" altLang="de-DE" b="0" dirty="0"/>
              <a:t>Les lois scolaires</a:t>
            </a:r>
            <a:r>
              <a:rPr lang="fr-FR" dirty="0"/>
              <a:t> </a:t>
            </a:r>
            <a:r>
              <a:rPr lang="fr-FR" altLang="de-DE" b="0" dirty="0"/>
              <a:t>définissent sous</a:t>
            </a:r>
            <a:r>
              <a:rPr lang="fr-FR" dirty="0"/>
              <a:t> </a:t>
            </a:r>
            <a:r>
              <a:rPr lang="fr-FR" altLang="de-DE" b="0" dirty="0"/>
              <a:t>quelles</a:t>
            </a:r>
            <a:r>
              <a:rPr lang="fr-FR" dirty="0"/>
              <a:t> </a:t>
            </a:r>
            <a:r>
              <a:rPr lang="fr-FR" altLang="de-DE" b="0" dirty="0"/>
              <a:t>conditions,</a:t>
            </a:r>
            <a:r>
              <a:rPr lang="fr-FR" dirty="0"/>
              <a:t> </a:t>
            </a:r>
            <a:r>
              <a:rPr lang="fr-FR" altLang="de-DE" b="0" baseline="0" dirty="0"/>
              <a:t>dans le respect de</a:t>
            </a:r>
            <a:r>
              <a:rPr lang="fr-FR" dirty="0"/>
              <a:t> </a:t>
            </a:r>
            <a:r>
              <a:rPr lang="fr-FR" altLang="de-DE" b="0" baseline="0" dirty="0"/>
              <a:t>quels</a:t>
            </a:r>
            <a:r>
              <a:rPr lang="fr-FR" dirty="0"/>
              <a:t> </a:t>
            </a:r>
            <a:r>
              <a:rPr lang="fr-FR" altLang="de-DE" b="0" baseline="0" dirty="0"/>
              <a:t>droits et obligations et dans</a:t>
            </a:r>
            <a:r>
              <a:rPr lang="fr-FR" dirty="0"/>
              <a:t> </a:t>
            </a:r>
            <a:r>
              <a:rPr lang="fr-FR" altLang="de-DE" b="0" baseline="0" dirty="0"/>
              <a:t>quel</a:t>
            </a:r>
            <a:r>
              <a:rPr lang="fr-FR" dirty="0"/>
              <a:t> but </a:t>
            </a:r>
            <a:r>
              <a:rPr lang="fr-FR" altLang="de-DE" b="0" baseline="0" dirty="0"/>
              <a:t>on enseigne et apprend</a:t>
            </a:r>
            <a:r>
              <a:rPr lang="fr-FR" dirty="0"/>
              <a:t> </a:t>
            </a:r>
            <a:r>
              <a:rPr lang="fr-FR" altLang="de-DE" b="0" baseline="0" dirty="0"/>
              <a:t>dans les écoles. </a:t>
            </a:r>
          </a:p>
          <a:p>
            <a:pPr marL="171450" indent="-171450" eaLnBrk="1" hangingPunct="1">
              <a:buFont typeface="Arial" panose="020B0604020202020204" pitchFamily="34" charset="0"/>
              <a:buChar char="•"/>
            </a:pPr>
            <a:r>
              <a:rPr lang="fr-FR" altLang="de-DE" b="0" dirty="0"/>
              <a:t>Réglementations des Länder</a:t>
            </a:r>
            <a:r>
              <a:rPr lang="fr-FR" dirty="0"/>
              <a:t> </a:t>
            </a:r>
            <a:r>
              <a:rPr lang="fr-FR" altLang="de-DE" b="0" baseline="0" dirty="0"/>
              <a:t>pour le domaine scolaire du fait de la souveraineté culturelle des Länder (voir plus haut).</a:t>
            </a:r>
            <a:endParaRPr lang="fr-FR" altLang="de-DE" b="0" dirty="0"/>
          </a:p>
          <a:p>
            <a:pPr marL="171450" indent="-171450" rtl="0">
              <a:buFont typeface="Arial" panose="020B0604020202020204" pitchFamily="34" charset="0"/>
              <a:buChar char="•"/>
            </a:pPr>
            <a:r>
              <a:rPr lang="fr-FR" dirty="0">
                <a:effectLst/>
              </a:rPr>
              <a:t>On qualifie de </a:t>
            </a:r>
            <a:r>
              <a:rPr lang="fr-FR" b="1" dirty="0">
                <a:effectLst/>
              </a:rPr>
              <a:t>souveraineté</a:t>
            </a:r>
            <a:r>
              <a:rPr lang="fr-FR" dirty="0">
                <a:effectLst/>
              </a:rPr>
              <a:t> </a:t>
            </a:r>
            <a:r>
              <a:rPr lang="fr-FR" b="1" dirty="0">
                <a:effectLst/>
              </a:rPr>
              <a:t>culturelle des Länder </a:t>
            </a:r>
            <a:r>
              <a:rPr lang="fr-FR" dirty="0">
                <a:effectLst/>
              </a:rPr>
              <a:t>la </a:t>
            </a:r>
            <a:r>
              <a:rPr lang="fr-FR" dirty="0">
                <a:solidFill>
                  <a:schemeClr val="tx1"/>
                </a:solidFill>
                <a:effectLst/>
              </a:rPr>
              <a:t>responsabilité primaire des Länder allemands en ce qui concerne la législation et la gestion dans le domaine de la culture, donc en ce qui concerne la langue, le système scolaire et secondaire, l’éducation, la radio, la télévision et les arts.</a:t>
            </a:r>
          </a:p>
          <a:p>
            <a:pPr marL="171450" indent="-171450" rtl="0">
              <a:buFont typeface="Arial" panose="020B0604020202020204" pitchFamily="34" charset="0"/>
              <a:buChar char="•"/>
            </a:pPr>
            <a:r>
              <a:rPr lang="fr-FR" dirty="0">
                <a:solidFill>
                  <a:schemeClr val="tx1"/>
                </a:solidFill>
                <a:effectLst/>
              </a:rPr>
              <a:t>Dans le système de formation professionnelle en alternance, la formation s’effectue dans des filières officiellement reconnues et sur les sites d’apprentissage que sont l’école professionnelle et l’entreprise de formation. La formation en entreprise est réglementée par l’État fédéral par un Règlement sur la formation. En ce qui concerne l’apprentissage en école professionnelle, la Conférence des ministres de l’</a:t>
            </a:r>
            <a:r>
              <a:rPr lang="de-DE" dirty="0">
                <a:solidFill>
                  <a:schemeClr val="tx1"/>
                </a:solidFill>
                <a:effectLst/>
              </a:rPr>
              <a:t>É</a:t>
            </a:r>
            <a:r>
              <a:rPr lang="fr-FR" dirty="0">
                <a:solidFill>
                  <a:schemeClr val="tx1"/>
                </a:solidFill>
                <a:effectLst/>
              </a:rPr>
              <a:t>ducation décide d’un programme-cadre de formation professionnelle qui s’accorde avec la réglementation sur la formation correspondante de l’État fédéral. Ces deux réglementations forment la base commune de la formation en alternance. </a:t>
            </a:r>
          </a:p>
          <a:p>
            <a:pPr marL="171450" indent="-171450" rtl="0">
              <a:lnSpc>
                <a:spcPct val="100000"/>
              </a:lnSpc>
              <a:spcBef>
                <a:spcPts val="0"/>
              </a:spcBef>
              <a:spcAft>
                <a:spcPts val="0"/>
              </a:spcAft>
              <a:buFont typeface="Arial" panose="020B0604020202020204" pitchFamily="34" charset="0"/>
              <a:buChar char="•"/>
            </a:pPr>
            <a:r>
              <a:rPr lang="fr-FR" dirty="0">
                <a:solidFill>
                  <a:schemeClr val="tx1"/>
                </a:solidFill>
                <a:effectLst/>
              </a:rPr>
              <a:t>Les programmes-cadre de formation se basent en principe sur le niveau du premier cycle de l’enseignement secondaire. Mais du fait que l’école professionnelle est fréquentée par des jeunes et des adultes avec une formation et une capacité d’apprentissage différentes et provenant de milieux socio-culturels différents, avec des expériences différentes</a:t>
            </a:r>
            <a:r>
              <a:rPr lang="fr-FR" baseline="0" dirty="0">
                <a:solidFill>
                  <a:schemeClr val="tx1"/>
                </a:solidFill>
                <a:effectLst/>
              </a:rPr>
              <a:t> </a:t>
            </a:r>
            <a:r>
              <a:rPr lang="fr-FR" dirty="0">
                <a:solidFill>
                  <a:schemeClr val="tx1"/>
                </a:solidFill>
                <a:effectLst/>
              </a:rPr>
              <a:t>faites dans les établissements de formation, les programmes-cadre de formation doivent être conçus de façon à permettre une adaptation aux exigences de l’enseignement dans les Länder. C’est pourquoi les Länder peuvent directement appliquer le programme-cadre de formation de la Conférence des ministres de l’</a:t>
            </a:r>
            <a:r>
              <a:rPr lang="de-DE" dirty="0">
                <a:solidFill>
                  <a:schemeClr val="tx1"/>
                </a:solidFill>
                <a:effectLst/>
              </a:rPr>
              <a:t>É</a:t>
            </a:r>
            <a:r>
              <a:rPr lang="fr-FR" dirty="0">
                <a:solidFill>
                  <a:schemeClr val="tx1"/>
                </a:solidFill>
                <a:effectLst/>
              </a:rPr>
              <a:t>ducation sans le modifier ou le transformer en un programme personnalisé. </a:t>
            </a:r>
          </a:p>
          <a:p>
            <a:pPr marL="171450" indent="-171450">
              <a:lnSpc>
                <a:spcPct val="100000"/>
              </a:lnSpc>
              <a:spcBef>
                <a:spcPts val="0"/>
              </a:spcBef>
              <a:spcAft>
                <a:spcPts val="0"/>
              </a:spcAft>
              <a:buFont typeface="Arial" panose="020B0604020202020204" pitchFamily="34" charset="0"/>
              <a:buChar char="•"/>
              <a:tabLst>
                <a:tab pos="357188" algn="l"/>
                <a:tab pos="539750" algn="l"/>
              </a:tabLst>
            </a:pPr>
            <a:r>
              <a:rPr lang="fr-FR" altLang="de-DE" b="0" dirty="0">
                <a:solidFill>
                  <a:schemeClr val="tx1"/>
                </a:solidFill>
              </a:rPr>
              <a:t>Sur décision de cette Conférence des ministres, le programme-cadre de formation est identique dans tous les Länder. </a:t>
            </a:r>
          </a:p>
          <a:p>
            <a:pPr marL="539750" indent="-539750">
              <a:lnSpc>
                <a:spcPct val="100000"/>
              </a:lnSpc>
              <a:spcBef>
                <a:spcPts val="0"/>
              </a:spcBef>
              <a:spcAft>
                <a:spcPts val="0"/>
              </a:spcAft>
              <a:tabLst>
                <a:tab pos="357188" algn="l"/>
                <a:tab pos="539750" algn="l"/>
              </a:tabLst>
            </a:pPr>
            <a:r>
              <a:rPr lang="fr-FR" altLang="de-DE" b="0" dirty="0">
                <a:solidFill>
                  <a:schemeClr val="tx1"/>
                </a:solidFill>
              </a:rPr>
              <a:t>    -  Le contenu de l’enseignement professionnel est divisé en domaines d’apprentissage.</a:t>
            </a:r>
          </a:p>
          <a:p>
            <a:pPr marL="539750" indent="-539750">
              <a:lnSpc>
                <a:spcPct val="100000"/>
              </a:lnSpc>
              <a:spcBef>
                <a:spcPts val="0"/>
              </a:spcBef>
              <a:spcAft>
                <a:spcPts val="0"/>
              </a:spcAft>
              <a:tabLst>
                <a:tab pos="357188" algn="l"/>
                <a:tab pos="539750" algn="l"/>
              </a:tabLst>
            </a:pPr>
            <a:r>
              <a:rPr lang="fr-FR" altLang="de-DE" b="0" dirty="0">
                <a:solidFill>
                  <a:schemeClr val="tx1"/>
                </a:solidFill>
              </a:rPr>
              <a:t>    -  Conception individuelle des objectifs et du contenu des cours pour les matières de culture générale par les Länder : p. ex. allemand, anglais, mathématiques,</a:t>
            </a:r>
            <a:r>
              <a:rPr lang="fr-FR" dirty="0"/>
              <a:t> </a:t>
            </a:r>
            <a:r>
              <a:rPr lang="fr-FR" altLang="de-DE" b="0" dirty="0">
                <a:solidFill>
                  <a:schemeClr val="tx1"/>
                </a:solidFill>
              </a:rPr>
              <a:t>politique, </a:t>
            </a:r>
            <a:r>
              <a:rPr lang="fr-FR" dirty="0"/>
              <a:t> </a:t>
            </a:r>
            <a:r>
              <a:rPr lang="fr-FR" altLang="de-DE" b="0" dirty="0">
                <a:solidFill>
                  <a:schemeClr val="tx1"/>
                </a:solidFill>
              </a:rPr>
              <a:t>sciences sociales, physique, sport, religion</a:t>
            </a:r>
            <a:r>
              <a:rPr lang="fr-FR" altLang="de-DE" b="0" baseline="0" dirty="0">
                <a:solidFill>
                  <a:schemeClr val="tx1"/>
                </a:solidFill>
              </a:rPr>
              <a:t>, </a:t>
            </a:r>
            <a:r>
              <a:rPr lang="fr-FR" altLang="de-DE" b="0" dirty="0">
                <a:solidFill>
                  <a:schemeClr val="tx1"/>
                </a:solidFill>
              </a:rPr>
              <a:t>etc. L</a:t>
            </a:r>
            <a:r>
              <a:rPr lang="fr-FR" dirty="0"/>
              <a:t>e pourcentage et le choix des matières diffèrent selon le métier et le Land.</a:t>
            </a:r>
            <a:r>
              <a:rPr lang="fr-FR" altLang="de-DE" b="0" dirty="0">
                <a:solidFill>
                  <a:schemeClr val="tx1"/>
                </a:solidFill>
              </a:rPr>
              <a:t> </a:t>
            </a:r>
          </a:p>
          <a:p>
            <a:pPr marL="539750" indent="-539750">
              <a:lnSpc>
                <a:spcPts val="2500"/>
              </a:lnSpc>
              <a:spcBef>
                <a:spcPts val="0"/>
              </a:spcBef>
              <a:spcAft>
                <a:spcPts val="0"/>
              </a:spcAft>
              <a:tabLst>
                <a:tab pos="357188" algn="l"/>
                <a:tab pos="539750" algn="l"/>
              </a:tabLst>
            </a:pPr>
            <a:endParaRPr lang="fr-FR" altLang="de-DE" b="0" dirty="0">
              <a:solidFill>
                <a:schemeClr val="tx1"/>
              </a:solidFill>
            </a:endParaRPr>
          </a:p>
        </p:txBody>
      </p:sp>
    </p:spTree>
    <p:extLst>
      <p:ext uri="{BB962C8B-B14F-4D97-AF65-F5344CB8AC3E}">
        <p14:creationId xmlns:p14="http://schemas.microsoft.com/office/powerpoint/2010/main" val="1923103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24E3AE15-AFCE-4FDC-ACE9-A553ED96A5B1}" type="slidenum">
              <a:rPr lang="de-DE" smtClean="0"/>
              <a:t>2</a:t>
            </a:fld>
            <a:endParaRPr lang="fr-FR"/>
          </a:p>
        </p:txBody>
      </p:sp>
    </p:spTree>
    <p:extLst>
      <p:ext uri="{BB962C8B-B14F-4D97-AF65-F5344CB8AC3E}">
        <p14:creationId xmlns:p14="http://schemas.microsoft.com/office/powerpoint/2010/main" val="555640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L’État définit le cadre légal et apporte ainsi une sécurité juridique à toutes les parties.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La partie entreprise de la formation en alternance est réglementée de </a:t>
            </a:r>
            <a:r>
              <a:rPr lang="fr-FR" sz="1200" b="0" baseline="0">
                <a:solidFill>
                  <a:schemeClr val="tx1"/>
                </a:solidFill>
              </a:rPr>
              <a:t>manière unitaire au </a:t>
            </a:r>
            <a:r>
              <a:rPr lang="fr-FR" sz="1200" b="0" baseline="0" dirty="0">
                <a:solidFill>
                  <a:schemeClr val="tx1"/>
                </a:solidFill>
              </a:rPr>
              <a:t>niveau fédéral.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Les modalités d’application sont en partie déléguées aux autorités compétentes.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Coordination de lois et de réglementations adaptées les unes aux autres.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Les prescriptions scolaires garantissent la prise en compte des spécificités régionales (structure fédérale de l’État).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Il faut un cadre juridique pour harmoniser les deux sites d’apprentissage dans le système en alternance.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b="0" baseline="0" dirty="0">
                <a:solidFill>
                  <a:schemeClr val="tx1"/>
                </a:solidFill>
              </a:rPr>
              <a:t>Ceci garantit l’équivalence et la reconnaissance du métier appris dans toute l’Allemagne.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b="0" baseline="0" dirty="0">
              <a:solidFill>
                <a:schemeClr val="tx1"/>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200" b="0" baseline="0" dirty="0">
              <a:solidFill>
                <a:schemeClr val="tx1"/>
              </a:solidFill>
            </a:endParaRPr>
          </a:p>
        </p:txBody>
      </p:sp>
      <p:sp>
        <p:nvSpPr>
          <p:cNvPr id="4" name="Foliennummernplatzhalter 3"/>
          <p:cNvSpPr>
            <a:spLocks noGrp="1"/>
          </p:cNvSpPr>
          <p:nvPr>
            <p:ph type="sldNum" sz="quarter" idx="10"/>
          </p:nvPr>
        </p:nvSpPr>
        <p:spPr/>
        <p:txBody>
          <a:bodyPr/>
          <a:lstStyle/>
          <a:p>
            <a:fld id="{7F00E79B-7A3D-4728-8EAA-1040FFB33322}" type="slidenum">
              <a:rPr lang="de-DE" smtClean="0"/>
              <a:t>20</a:t>
            </a:fld>
            <a:endParaRPr lang="fr-FR"/>
          </a:p>
        </p:txBody>
      </p:sp>
    </p:spTree>
    <p:extLst>
      <p:ext uri="{BB962C8B-B14F-4D97-AF65-F5344CB8AC3E}">
        <p14:creationId xmlns:p14="http://schemas.microsoft.com/office/powerpoint/2010/main" val="4991337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dirty="0"/>
              <a:t>Conformément à la loi sur la réglementation d’un salaire minimum, il existe depuis 2015 en Allemagne un salaire horaire minimum général pour les salariés et la majorité des stagiaires. Depuis 2017, il est de 8,84 € brut par heure. Le salaire minimum général ne remplace pas les salaires minimums par secteur si ceux-ci sont plus élevés. </a:t>
            </a:r>
          </a:p>
          <a:p>
            <a:pPr marL="0" indent="0">
              <a:buFont typeface="Arial" panose="020B0604020202020204" pitchFamily="34" charset="0"/>
              <a:buNone/>
            </a:pPr>
            <a:endParaRPr lang="fr-FR" dirty="0"/>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endParaRPr lang="fr-FR" dirty="0"/>
          </a:p>
        </p:txBody>
      </p:sp>
      <p:sp>
        <p:nvSpPr>
          <p:cNvPr id="4" name="Foliennummernplatzhalter 3"/>
          <p:cNvSpPr>
            <a:spLocks noGrp="1"/>
          </p:cNvSpPr>
          <p:nvPr>
            <p:ph type="sldNum" sz="quarter" idx="10"/>
          </p:nvPr>
        </p:nvSpPr>
        <p:spPr/>
        <p:txBody>
          <a:bodyPr/>
          <a:lstStyle/>
          <a:p>
            <a:fld id="{24E3AE15-AFCE-4FDC-ACE9-A553ED96A5B1}" type="slidenum">
              <a:rPr lang="de-DE" smtClean="0"/>
              <a:t>21</a:t>
            </a:fld>
            <a:endParaRPr lang="fr-FR"/>
          </a:p>
        </p:txBody>
      </p:sp>
    </p:spTree>
    <p:extLst>
      <p:ext uri="{BB962C8B-B14F-4D97-AF65-F5344CB8AC3E}">
        <p14:creationId xmlns:p14="http://schemas.microsoft.com/office/powerpoint/2010/main" val="32749726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fr-FR"/>
              <a:t>Je vous remercie...</a:t>
            </a:r>
            <a:endParaRPr lang="fr-FR" dirty="0"/>
          </a:p>
        </p:txBody>
      </p:sp>
      <p:sp>
        <p:nvSpPr>
          <p:cNvPr id="4" name="Foliennummernplatzhalter 3"/>
          <p:cNvSpPr>
            <a:spLocks noGrp="1"/>
          </p:cNvSpPr>
          <p:nvPr>
            <p:ph type="sldNum" sz="quarter" idx="10"/>
          </p:nvPr>
        </p:nvSpPr>
        <p:spPr/>
        <p:txBody>
          <a:bodyPr/>
          <a:lstStyle/>
          <a:p>
            <a:fld id="{82DD012B-08C1-403B-BB38-C35C3F2266E2}" type="slidenum">
              <a:rPr lang="de-DE" smtClean="0">
                <a:solidFill>
                  <a:prstClr val="black"/>
                </a:solidFill>
              </a:rPr>
              <a:pPr/>
              <a:t>22</a:t>
            </a:fld>
            <a:endParaRPr lang="fr-FR">
              <a:solidFill>
                <a:prstClr val="black"/>
              </a:solidFill>
            </a:endParaRPr>
          </a:p>
        </p:txBody>
      </p:sp>
    </p:spTree>
    <p:extLst>
      <p:ext uri="{BB962C8B-B14F-4D97-AF65-F5344CB8AC3E}">
        <p14:creationId xmlns:p14="http://schemas.microsoft.com/office/powerpoint/2010/main" val="2525716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altLang="de-DE" dirty="0"/>
              <a:t>La diapositive montre que la plus grande partie des réglementations se font sur la base du droit fédéral.</a:t>
            </a:r>
          </a:p>
          <a:p>
            <a:pPr marL="171450" indent="-171450">
              <a:buFont typeface="Arial" panose="020B0604020202020204" pitchFamily="34" charset="0"/>
              <a:buChar char="•"/>
            </a:pPr>
            <a:r>
              <a:rPr lang="fr-FR" altLang="de-DE" baseline="0" dirty="0"/>
              <a:t>Les réglementations au niveau des Länder concernent le domaine scolaire. </a:t>
            </a:r>
          </a:p>
          <a:p>
            <a:pPr marL="171450" indent="-171450">
              <a:buFont typeface="Arial" panose="020B0604020202020204" pitchFamily="34" charset="0"/>
              <a:buChar char="•"/>
            </a:pPr>
            <a:r>
              <a:rPr lang="fr-FR" altLang="de-DE" baseline="0" dirty="0"/>
              <a:t>Elles sont dues à la structure fédérale de l’État.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altLang="de-DE" baseline="0" dirty="0"/>
              <a:t>Ceci reflète la souveraineté culturelle des Länder</a:t>
            </a:r>
            <a:r>
              <a:rPr lang="fr-FR" dirty="0">
                <a:solidFill>
                  <a:schemeClr val="tx1"/>
                </a:solidFill>
                <a:effectLst/>
              </a:rPr>
              <a:t>. Selon la jurisprudence de la Cour constitutionnelle fédérale, la souveraineté culturelle est « l’essence de la souveraineté des Länder ».</a:t>
            </a:r>
            <a:r>
              <a:rPr lang="fr-FR" b="0" baseline="0" dirty="0"/>
              <a:t>  </a:t>
            </a:r>
            <a:r>
              <a:rPr lang="fr-FR" dirty="0"/>
              <a:t>Les lois des Länder sont ensuite à nouveau coordonnées les unes avec les autres dans le</a:t>
            </a:r>
            <a:r>
              <a:rPr lang="fr-FR" baseline="0" dirty="0"/>
              <a:t> cadre </a:t>
            </a:r>
            <a:r>
              <a:rPr lang="fr-FR" dirty="0"/>
              <a:t>de la Conférence permanente des ministres de l’Éducation des Länder, sans pour autant renoncer aux particularités régionales </a:t>
            </a:r>
            <a:r>
              <a:rPr lang="fr-FR" baseline="0" dirty="0">
                <a:solidFill>
                  <a:schemeClr val="tx1"/>
                </a:solidFill>
                <a:effectLst/>
              </a:rPr>
              <a:t>(voir aussi les commentaires des diapositives 18 et 19).</a:t>
            </a:r>
            <a:endParaRPr lang="fr-FR" altLang="de-DE" dirty="0"/>
          </a:p>
        </p:txBody>
      </p:sp>
    </p:spTree>
    <p:extLst>
      <p:ext uri="{BB962C8B-B14F-4D97-AF65-F5344CB8AC3E}">
        <p14:creationId xmlns:p14="http://schemas.microsoft.com/office/powerpoint/2010/main" val="1756876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fr-FR" dirty="0"/>
          </a:p>
        </p:txBody>
      </p:sp>
    </p:spTree>
    <p:extLst>
      <p:ext uri="{BB962C8B-B14F-4D97-AF65-F5344CB8AC3E}">
        <p14:creationId xmlns:p14="http://schemas.microsoft.com/office/powerpoint/2010/main" val="49913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b="0" dirty="0"/>
              <a:t>« En alternance » signifie que la formation se déroule sur deux sites d'apprentissage.</a:t>
            </a:r>
          </a:p>
          <a:p>
            <a:pPr marL="171450" indent="-171450">
              <a:buFont typeface="Arial" panose="020B0604020202020204" pitchFamily="34" charset="0"/>
              <a:buChar char="•"/>
            </a:pPr>
            <a:r>
              <a:rPr lang="fr-FR" b="0" baseline="0" dirty="0"/>
              <a:t>Pour l’apprentissage pratique/en entreprise, ce sont les lois fédérales qui s’appliquent.</a:t>
            </a:r>
          </a:p>
          <a:p>
            <a:pPr marL="171450" indent="-171450">
              <a:buFont typeface="Arial" panose="020B0604020202020204" pitchFamily="34" charset="0"/>
              <a:buChar char="•"/>
            </a:pPr>
            <a:r>
              <a:rPr lang="fr-FR" b="0" baseline="0" dirty="0"/>
              <a:t>Pour l’enseignement professionnel en école profesionnelle, ce sont les lois des Länder qui s’appliquent du fait de la structure fédérale de l’État qui garantit à chaque Land sa souveraineté culturelle (voir plus haut).</a:t>
            </a:r>
          </a:p>
          <a:p>
            <a:pPr marL="171450" indent="-171450">
              <a:buFont typeface="Arial" panose="020B0604020202020204" pitchFamily="34" charset="0"/>
              <a:buChar char="•"/>
            </a:pPr>
            <a:r>
              <a:rPr lang="fr-FR" b="0" baseline="0" dirty="0"/>
              <a:t>Un processus d’harmonisation défini dans une déclaration commune est réalisé entre les réglementations de la formation pour les entreprises et les programme-cadre de formation des écoles.</a:t>
            </a:r>
            <a:endParaRPr lang="fr-FR" sz="1200" b="0" i="0" u="none" strike="noStrike" kern="1200" baseline="0" dirty="0">
              <a:solidFill>
                <a:schemeClr val="tx1"/>
              </a:solidFill>
              <a:latin typeface="+mn-lt"/>
              <a:ea typeface="+mn-ea"/>
              <a:cs typeface="+mn-cs"/>
            </a:endParaRPr>
          </a:p>
          <a:p>
            <a:endParaRPr lang="fr-FR" b="0" dirty="0"/>
          </a:p>
        </p:txBody>
      </p:sp>
      <p:sp>
        <p:nvSpPr>
          <p:cNvPr id="4" name="Foliennummernplatzhalter 3"/>
          <p:cNvSpPr>
            <a:spLocks noGrp="1"/>
          </p:cNvSpPr>
          <p:nvPr>
            <p:ph type="sldNum" sz="quarter" idx="10"/>
          </p:nvPr>
        </p:nvSpPr>
        <p:spPr/>
        <p:txBody>
          <a:bodyPr/>
          <a:lstStyle/>
          <a:p>
            <a:fld id="{7F00E79B-7A3D-4728-8EAA-1040FFB33322}" type="slidenum">
              <a:rPr lang="de-DE" smtClean="0"/>
              <a:t>5</a:t>
            </a:fld>
            <a:endParaRPr lang="fr-FR" dirty="0"/>
          </a:p>
        </p:txBody>
      </p:sp>
    </p:spTree>
    <p:extLst>
      <p:ext uri="{BB962C8B-B14F-4D97-AF65-F5344CB8AC3E}">
        <p14:creationId xmlns:p14="http://schemas.microsoft.com/office/powerpoint/2010/main" val="499133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La loi fondamentale allemande garantit la liberté de profession : le droit fondamental de la liberté de profession comprend les quatre catégories suivantes :  le libre choix de la profession, le libre choix du lieu de travail, le libre choix des établissements de formation ainsi que le libre exercice de la profession.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En Allemagne, il existe un ensemble complexe de règles qui régissent les différents aspects de la formation professionnelle (voir plus haut).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l’État réglemente la formation en entreprise, tandis que les Länder réglementent la formation à l’école.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Les deux parties, (l’État fédéral et les Länder), ont conclu un accord qui stipule que la réglementation de la formation pour l’entreprise et le programme-cadre de formation pour l’école doivent être coordonnés.</a:t>
            </a:r>
          </a:p>
        </p:txBody>
      </p:sp>
      <p:sp>
        <p:nvSpPr>
          <p:cNvPr id="4" name="Foliennummernplatzhalter 3"/>
          <p:cNvSpPr>
            <a:spLocks noGrp="1"/>
          </p:cNvSpPr>
          <p:nvPr>
            <p:ph type="sldNum" sz="quarter" idx="10"/>
          </p:nvPr>
        </p:nvSpPr>
        <p:spPr/>
        <p:txBody>
          <a:bodyPr/>
          <a:lstStyle/>
          <a:p>
            <a:fld id="{7F00E79B-7A3D-4728-8EAA-1040FFB33322}" type="slidenum">
              <a:rPr lang="de-DE" smtClean="0"/>
              <a:t>6</a:t>
            </a:fld>
            <a:endParaRPr lang="fr-FR" dirty="0"/>
          </a:p>
        </p:txBody>
      </p:sp>
    </p:spTree>
    <p:extLst>
      <p:ext uri="{BB962C8B-B14F-4D97-AF65-F5344CB8AC3E}">
        <p14:creationId xmlns:p14="http://schemas.microsoft.com/office/powerpoint/2010/main" val="499133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altLang="de-DE" sz="1200" b="0" dirty="0"/>
              <a:t>La loi est bien plus complexe que ce qui est présenté ici.</a:t>
            </a:r>
          </a:p>
          <a:p>
            <a:pPr marL="171450" indent="-171450">
              <a:buFont typeface="Arial" panose="020B0604020202020204" pitchFamily="34" charset="0"/>
              <a:buChar char="•"/>
            </a:pPr>
            <a:r>
              <a:rPr lang="fr-FR" altLang="de-DE" sz="1200" b="0" baseline="0" dirty="0"/>
              <a:t>Dans cette présentation, ne seront évoqués que les points directement liés à la formation professionnelle.</a:t>
            </a:r>
            <a:endParaRPr lang="fr-FR" altLang="de-DE" sz="1200" b="0" dirty="0"/>
          </a:p>
        </p:txBody>
      </p:sp>
    </p:spTree>
    <p:extLst>
      <p:ext uri="{BB962C8B-B14F-4D97-AF65-F5344CB8AC3E}">
        <p14:creationId xmlns:p14="http://schemas.microsoft.com/office/powerpoint/2010/main" val="2428947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lienbildplatzhalter 1"/>
          <p:cNvSpPr>
            <a:spLocks noGrp="1" noRot="1" noChangeAspect="1" noTextEdit="1"/>
          </p:cNvSpPr>
          <p:nvPr>
            <p:ph type="sldImg"/>
          </p:nvPr>
        </p:nvSpPr>
        <p:spPr>
          <a:ln/>
        </p:spPr>
      </p:sp>
      <p:sp>
        <p:nvSpPr>
          <p:cNvPr id="430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fr-FR" altLang="de-DE" dirty="0"/>
              <a:t>L’État (le ministère compétent en accord avec le Ministère fédéral de l’</a:t>
            </a:r>
            <a:r>
              <a:rPr lang="de-DE" altLang="de-DE" dirty="0"/>
              <a:t>É</a:t>
            </a:r>
            <a:r>
              <a:rPr lang="fr-FR" altLang="de-DE" dirty="0"/>
              <a:t>ducation et de la Recherche) définit les programmes de formation par décrets et garantit leur reconnaissance officielle (base d’une formation professionnelle réglementée et harmonisée).</a:t>
            </a:r>
          </a:p>
          <a:p>
            <a:pPr marL="171450" indent="-171450">
              <a:buFont typeface="Arial" panose="020B0604020202020204" pitchFamily="34" charset="0"/>
              <a:buChar char="•"/>
            </a:pPr>
            <a:r>
              <a:rPr lang="fr-FR" altLang="de-DE" dirty="0"/>
              <a:t>Il adopte pour cela des réglementations sur la formation.</a:t>
            </a:r>
            <a:endParaRPr lang="fr-FR" altLang="de-DE" i="1" dirty="0"/>
          </a:p>
          <a:p>
            <a:pPr marL="171450" indent="-171450">
              <a:buFont typeface="Arial" panose="020B0604020202020204" pitchFamily="34" charset="0"/>
              <a:buChar char="•"/>
            </a:pPr>
            <a:r>
              <a:rPr lang="fr-FR" altLang="de-DE" dirty="0"/>
              <a:t>La réglementation sur la formation donne la dénomination professionnelle, décrit le métier et fixe les aptitudes, connaissances et capacités à acquérir pour tous.</a:t>
            </a:r>
          </a:p>
          <a:p>
            <a:pPr marL="171450" indent="-171450">
              <a:buFont typeface="Arial" panose="020B0604020202020204" pitchFamily="34" charset="0"/>
              <a:buChar char="•"/>
            </a:pPr>
            <a:r>
              <a:rPr lang="fr-FR" altLang="de-DE" dirty="0"/>
              <a:t>La réglementation sur la formation comprend un programme-cadre auquel les établissements de formation s’orientent pour créer un plan de formation en entreprise. Il s’agit d’une structuration spécifique à l’entreprise, objective et chronologique de la formation professionnelle qui doit être en harmonie avec le profil de la formation, son programme-cadre et les exigences en matière d’examens. Le plan de formation en entreprise est partie intégrante au contrat. Pour la création du plan de formation en entreprise, les établissements de formation sont accompagnés et contrôlés par des conseillers en formation des autorités compétentes. </a:t>
            </a:r>
          </a:p>
          <a:p>
            <a:pPr marL="171450" indent="-171450">
              <a:buFont typeface="Arial" panose="020B0604020202020204" pitchFamily="34" charset="0"/>
              <a:buChar char="•"/>
            </a:pPr>
            <a:endParaRPr lang="fr-FR" altLang="de-DE" dirty="0"/>
          </a:p>
          <a:p>
            <a:pPr marL="171450" indent="-171450">
              <a:buFont typeface="Arial" panose="020B0604020202020204" pitchFamily="34" charset="0"/>
              <a:buChar char="•"/>
            </a:pPr>
            <a:endParaRPr lang="fr-FR" altLang="de-DE" dirty="0"/>
          </a:p>
        </p:txBody>
      </p:sp>
    </p:spTree>
    <p:extLst>
      <p:ext uri="{BB962C8B-B14F-4D97-AF65-F5344CB8AC3E}">
        <p14:creationId xmlns:p14="http://schemas.microsoft.com/office/powerpoint/2010/main" val="3988067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fr-FR" b="0" dirty="0"/>
              <a:t>La diapositive montre que la relation entre les apprentis, les établissements de formation/le personnel de formation et le contenu de la formation est définie par des normes.</a:t>
            </a:r>
          </a:p>
          <a:p>
            <a:pPr marL="171450" indent="-171450">
              <a:buFont typeface="Arial" panose="020B0604020202020204" pitchFamily="34" charset="0"/>
              <a:buChar char="•"/>
            </a:pPr>
            <a:r>
              <a:rPr lang="fr-FR" dirty="0"/>
              <a:t>Conditions requises pour les établissements et le personnel de formation</a:t>
            </a:r>
          </a:p>
          <a:p>
            <a:pPr marL="171450" indent="-171450">
              <a:buFont typeface="Arial" panose="020B0604020202020204" pitchFamily="34" charset="0"/>
              <a:buChar char="•"/>
            </a:pPr>
            <a:r>
              <a:rPr lang="fr-FR" dirty="0"/>
              <a:t>Comportement des apprentis au cours de la formation,</a:t>
            </a:r>
          </a:p>
          <a:p>
            <a:pPr marL="171450" indent="-171450">
              <a:buFont typeface="Arial" panose="020B0604020202020204" pitchFamily="34" charset="0"/>
              <a:buChar char="•"/>
            </a:pPr>
            <a:r>
              <a:rPr lang="fr-FR" b="0" baseline="0" dirty="0"/>
              <a:t>Les deux parties signataires du contrat ont des droits et des obligations l’une envers l’autre.</a:t>
            </a:r>
          </a:p>
          <a:p>
            <a:pPr marL="171450" indent="-171450">
              <a:buFont typeface="Arial" panose="020B0604020202020204" pitchFamily="34" charset="0"/>
              <a:buChar char="•"/>
            </a:pPr>
            <a:r>
              <a:rPr lang="fr-FR" b="0" baseline="0" dirty="0"/>
              <a:t>Les deux parties sont également liées à la réglementation de la formation et doivent se conformer à son contenu.</a:t>
            </a:r>
            <a:endParaRPr lang="fr-FR" b="0" dirty="0"/>
          </a:p>
        </p:txBody>
      </p:sp>
      <p:sp>
        <p:nvSpPr>
          <p:cNvPr id="4" name="Foliennummernplatzhalter 3"/>
          <p:cNvSpPr>
            <a:spLocks noGrp="1"/>
          </p:cNvSpPr>
          <p:nvPr>
            <p:ph type="sldNum" sz="quarter" idx="10"/>
          </p:nvPr>
        </p:nvSpPr>
        <p:spPr/>
        <p:txBody>
          <a:bodyPr/>
          <a:lstStyle/>
          <a:p>
            <a:fld id="{7F00E79B-7A3D-4728-8EAA-1040FFB33322}" type="slidenum">
              <a:rPr lang="de-DE" smtClean="0"/>
              <a:t>9</a:t>
            </a:fld>
            <a:endParaRPr lang="fr-FR"/>
          </a:p>
        </p:txBody>
      </p:sp>
    </p:spTree>
    <p:extLst>
      <p:ext uri="{BB962C8B-B14F-4D97-AF65-F5344CB8AC3E}">
        <p14:creationId xmlns:p14="http://schemas.microsoft.com/office/powerpoint/2010/main" val="499133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5" name="Fußzeilenplatzhalter 4"/>
          <p:cNvSpPr>
            <a:spLocks noGrp="1"/>
          </p:cNvSpPr>
          <p:nvPr>
            <p:ph type="ftr" sz="quarter" idx="11"/>
          </p:nvPr>
        </p:nvSpPr>
        <p:spPr/>
        <p:txBody>
          <a:bodyPr/>
          <a:lstStyle/>
          <a:p>
            <a:r>
              <a:rPr lang="de-DE" dirty="0">
                <a:solidFill>
                  <a:srgbClr val="F79646">
                    <a:lumMod val="75000"/>
                  </a:srgbClr>
                </a:solidFill>
              </a:rPr>
              <a:t>VET in Germany</a:t>
            </a:r>
          </a:p>
          <a:p>
            <a:endParaRPr lang="de-DE" dirty="0">
              <a:solidFill>
                <a:prstClr val="black">
                  <a:tint val="75000"/>
                </a:prstClr>
              </a:solidFill>
            </a:endParaRPr>
          </a:p>
        </p:txBody>
      </p:sp>
    </p:spTree>
    <p:extLst>
      <p:ext uri="{BB962C8B-B14F-4D97-AF65-F5344CB8AC3E}">
        <p14:creationId xmlns:p14="http://schemas.microsoft.com/office/powerpoint/2010/main" val="66029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4386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0988367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Tree>
    <p:extLst>
      <p:ext uri="{BB962C8B-B14F-4D97-AF65-F5344CB8AC3E}">
        <p14:creationId xmlns:p14="http://schemas.microsoft.com/office/powerpoint/2010/main" val="1761068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299450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146377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890586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4052498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4204428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829220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9262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r>
              <a:rPr lang="de-DE" dirty="0">
                <a:solidFill>
                  <a:srgbClr val="F79646">
                    <a:lumMod val="75000"/>
                  </a:srgbClr>
                </a:solidFill>
              </a:rPr>
              <a:t>VET in Germany</a:t>
            </a:r>
          </a:p>
          <a:p>
            <a:endParaRPr lang="de-DE" dirty="0">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224917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28387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088428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1"/>
            <a:ext cx="2133600" cy="365125"/>
          </a:xfrm>
          <a:prstGeom prst="rect">
            <a:avLst/>
          </a:prstGeom>
        </p:spPr>
        <p:txBody>
          <a:bodyPr/>
          <a:lstStyle/>
          <a:p>
            <a:fld id="{10D1B0E7-1107-4225-8AAF-546B4F3B5E54}" type="datetimeFigureOut">
              <a:rPr lang="de-DE" smtClean="0">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1"/>
            <a:ext cx="2133600" cy="365125"/>
          </a:xfrm>
          <a:prstGeom prst="rect">
            <a:avLst/>
          </a:prstGeom>
        </p:spPr>
        <p:txBody>
          <a:bodyPr/>
          <a:lstStyle/>
          <a:p>
            <a:fld id="{457C19A3-3D92-468D-8F0E-ADECBD3B9788}" type="slidenum">
              <a:rPr lang="de-DE" smtClean="0">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428833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51782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33722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85784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75835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1923504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2961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a:solidFill>
                  <a:prstClr val="black"/>
                </a:solidFill>
              </a:rPr>
              <a:pPr/>
              <a:t>11.11.2019</a:t>
            </a:fld>
            <a:endParaRPr lang="de-DE">
              <a:solidFill>
                <a:prstClr val="black"/>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a:solidFill>
                  <a:prstClr val="black"/>
                </a:solidFill>
              </a:rPr>
              <a:pPr/>
              <a:t>‹Nr.›</a:t>
            </a:fld>
            <a:endParaRPr lang="de-DE">
              <a:solidFill>
                <a:prstClr val="black"/>
              </a:solidFill>
            </a:endParaRPr>
          </a:p>
        </p:txBody>
      </p:sp>
    </p:spTree>
    <p:extLst>
      <p:ext uri="{BB962C8B-B14F-4D97-AF65-F5344CB8AC3E}">
        <p14:creationId xmlns:p14="http://schemas.microsoft.com/office/powerpoint/2010/main" val="3430950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767362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7544" y="980728"/>
            <a:ext cx="5544616" cy="43691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457200" y="1988841"/>
            <a:ext cx="8229600" cy="3888432"/>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screen">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pic>
        <p:nvPicPr>
          <p:cNvPr id="11" name="Grafik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7504" y="5589240"/>
            <a:ext cx="1980000" cy="1082220"/>
          </a:xfrm>
          <a:prstGeom prst="rect">
            <a:avLst/>
          </a:prstGeom>
        </p:spPr>
      </p:pic>
      <p:pic>
        <p:nvPicPr>
          <p:cNvPr id="12" name="Grafik 1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020272" y="5687144"/>
            <a:ext cx="1980000" cy="660000"/>
          </a:xfrm>
          <a:prstGeom prst="rect">
            <a:avLst/>
          </a:prstGeom>
        </p:spPr>
      </p:pic>
    </p:spTree>
    <p:extLst>
      <p:ext uri="{BB962C8B-B14F-4D97-AF65-F5344CB8AC3E}">
        <p14:creationId xmlns:p14="http://schemas.microsoft.com/office/powerpoint/2010/main" val="37010862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32.jpe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de.wikipedia.org/w/index.php?title=Bild:Coat_of_Arms_of_Germany.svg&amp;filetimestamp=20070404174803" TargetMode="External"/><Relationship Id="rId5" Type="http://schemas.openxmlformats.org/officeDocument/2006/relationships/image" Target="../media/image34.png"/><Relationship Id="rId4" Type="http://schemas.openxmlformats.org/officeDocument/2006/relationships/image" Target="../media/image33.jpeg"/></Relationships>
</file>

<file path=ppt/slides/_rels/slide1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8.png"/><Relationship Id="rId7" Type="http://schemas.openxmlformats.org/officeDocument/2006/relationships/image" Target="../media/image3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de.wikipedia.org/w/index.php?title=Bild:Coat_of_Arms_of_Germany.svg&amp;filetimestamp=20070404174803" TargetMode="External"/><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7.png"/><Relationship Id="rId7" Type="http://schemas.openxmlformats.org/officeDocument/2006/relationships/image" Target="../media/image3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29.png"/><Relationship Id="rId10" Type="http://schemas.openxmlformats.org/officeDocument/2006/relationships/image" Target="../media/image30.png"/><Relationship Id="rId4" Type="http://schemas.openxmlformats.org/officeDocument/2006/relationships/image" Target="../media/image28.png"/><Relationship Id="rId9"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39.png"/></Relationships>
</file>

<file path=ppt/slides/_rels/slide1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1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45.png"/><Relationship Id="rId4" Type="http://schemas.openxmlformats.org/officeDocument/2006/relationships/image" Target="../media/image4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6.png"/><Relationship Id="rId7"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49.png"/><Relationship Id="rId5" Type="http://schemas.openxmlformats.org/officeDocument/2006/relationships/image" Target="../media/image18.png"/><Relationship Id="rId10" Type="http://schemas.openxmlformats.org/officeDocument/2006/relationships/image" Target="../media/image48.png"/><Relationship Id="rId4" Type="http://schemas.openxmlformats.org/officeDocument/2006/relationships/image" Target="../media/image17.png"/><Relationship Id="rId9" Type="http://schemas.openxmlformats.org/officeDocument/2006/relationships/image" Target="../media/image23.png"/></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hyperlink" Target="http://www.govet.international/" TargetMode="External"/><Relationship Id="rId5" Type="http://schemas.openxmlformats.org/officeDocument/2006/relationships/hyperlink" Target="mailto:govet@govet.international" TargetMode="External"/><Relationship Id="rId4" Type="http://schemas.openxmlformats.org/officeDocument/2006/relationships/image" Target="../media/image5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de.wikipedia.org/w/index.php?title=Bild:Coat_of_Arms_of_Germany.svg&amp;filetimestamp=20070404174803" TargetMode="External"/><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10.png"/><Relationship Id="rId10" Type="http://schemas.microsoft.com/office/2007/relationships/hdphoto" Target="../media/hdphoto1.wdp"/><Relationship Id="rId4" Type="http://schemas.openxmlformats.org/officeDocument/2006/relationships/image" Target="../media/image9.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1.png"/><Relationship Id="rId13" Type="http://schemas.microsoft.com/office/2007/relationships/hdphoto" Target="../media/hdphoto1.wdp"/><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8.xml.rels><?xml version="1.0" encoding="UTF-8" standalone="yes"?>
<Relationships xmlns="http://schemas.openxmlformats.org/package/2006/relationships"><Relationship Id="rId3" Type="http://schemas.openxmlformats.org/officeDocument/2006/relationships/hyperlink" Target="http://de.wikipedia.org/w/index.php?title=Bild:Coat_of_Arms_of_Germany.svg&amp;filetimestamp=20070404174803"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5.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hyperlink" Target="http://de.wikipedia.org/w/index.php?title=Bild:Coat_of_Arms_of_Germany.svg&amp;filetimestamp=20070404174803" TargetMode="External"/><Relationship Id="rId3" Type="http://schemas.openxmlformats.org/officeDocument/2006/relationships/image" Target="../media/image26.jpeg"/><Relationship Id="rId7" Type="http://schemas.openxmlformats.org/officeDocument/2006/relationships/image" Target="../media/image29.png"/><Relationship Id="rId12"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0.png"/><Relationship Id="rId5" Type="http://schemas.openxmlformats.org/officeDocument/2006/relationships/image" Target="../media/image7.png"/><Relationship Id="rId10" Type="http://schemas.openxmlformats.org/officeDocument/2006/relationships/image" Target="../media/image25.png"/><Relationship Id="rId4" Type="http://schemas.openxmlformats.org/officeDocument/2006/relationships/image" Target="../media/image27.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1520" y="1484784"/>
            <a:ext cx="8496944" cy="1470025"/>
          </a:xfrm>
        </p:spPr>
        <p:txBody>
          <a:bodyPr/>
          <a:lstStyle/>
          <a:p>
            <a:pPr algn="ctr"/>
            <a:r>
              <a:rPr lang="fr-FR" sz="4400" b="1" noProof="0" dirty="0">
                <a:latin typeface="+mj-lt"/>
              </a:rPr>
              <a:t>Formation</a:t>
            </a:r>
            <a:r>
              <a:rPr lang="fr-FR" dirty="0"/>
              <a:t> </a:t>
            </a:r>
            <a:r>
              <a:rPr lang="fr-FR" sz="4400" b="1" noProof="0" dirty="0">
                <a:latin typeface="+mj-lt"/>
              </a:rPr>
              <a:t>professionnelle </a:t>
            </a:r>
            <a:br>
              <a:rPr lang="fr-FR" sz="4400" b="1" noProof="0" dirty="0">
                <a:latin typeface="+mj-lt"/>
              </a:rPr>
            </a:br>
            <a:r>
              <a:rPr lang="fr-FR" sz="4400" b="1" noProof="0" dirty="0" smtClean="0">
                <a:solidFill>
                  <a:schemeClr val="accent1"/>
                </a:solidFill>
                <a:latin typeface="+mj-lt"/>
              </a:rPr>
              <a:t>duale</a:t>
            </a:r>
            <a:r>
              <a:rPr dirty="0"/>
              <a:t/>
            </a:r>
            <a:br>
              <a:rPr dirty="0"/>
            </a:br>
            <a:r>
              <a:rPr lang="fr-FR" sz="6000" dirty="0">
                <a:latin typeface="+mj-lt"/>
              </a:rPr>
              <a:t>Cadre juridique</a:t>
            </a:r>
            <a:r>
              <a:rPr dirty="0"/>
              <a:t/>
            </a:r>
            <a:br>
              <a:rPr dirty="0"/>
            </a:br>
            <a:r>
              <a:rPr lang="fr-FR" dirty="0"/>
              <a:t> </a:t>
            </a:r>
            <a:endParaRPr lang="fr-FR" sz="6000" b="1" noProof="0" dirty="0">
              <a:latin typeface="+mj-lt"/>
            </a:endParaRPr>
          </a:p>
        </p:txBody>
      </p:sp>
      <p:sp>
        <p:nvSpPr>
          <p:cNvPr id="6" name="Rechteck 3"/>
          <p:cNvSpPr/>
          <p:nvPr/>
        </p:nvSpPr>
        <p:spPr>
          <a:xfrm>
            <a:off x="2699792" y="4869160"/>
            <a:ext cx="3744415" cy="830997"/>
          </a:xfrm>
          <a:prstGeom prst="rect">
            <a:avLst/>
          </a:prstGeom>
        </p:spPr>
        <p:txBody>
          <a:bodyPr wrap="square">
            <a:spAutoFit/>
          </a:bodyPr>
          <a:lstStyle/>
          <a:p>
            <a:pPr algn="ctr"/>
            <a:r>
              <a:rPr lang="fr-FR" sz="2400" b="1" dirty="0">
                <a:solidFill>
                  <a:srgbClr val="F79646">
                    <a:lumMod val="75000"/>
                  </a:srgbClr>
                </a:solidFill>
                <a:latin typeface="Arial Narrow" panose="020B0606020202030204" pitchFamily="34" charset="0"/>
              </a:rPr>
              <a:t>La formation professionnelle en Allemagne</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5" y="3171680"/>
            <a:ext cx="1213209" cy="1481456"/>
          </a:xfrm>
          <a:prstGeom prst="rect">
            <a:avLst/>
          </a:prstGeom>
        </p:spPr>
      </p:pic>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5589240"/>
            <a:ext cx="1980000" cy="1082220"/>
          </a:xfrm>
          <a:prstGeom prst="rect">
            <a:avLst/>
          </a:prstGeom>
        </p:spPr>
      </p:pic>
      <p:pic>
        <p:nvPicPr>
          <p:cNvPr id="9" name="Grafik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5687144"/>
            <a:ext cx="1980000" cy="660000"/>
          </a:xfrm>
          <a:prstGeom prst="rect">
            <a:avLst/>
          </a:prstGeom>
        </p:spPr>
      </p:pic>
    </p:spTree>
    <p:extLst>
      <p:ext uri="{BB962C8B-B14F-4D97-AF65-F5344CB8AC3E}">
        <p14:creationId xmlns:p14="http://schemas.microsoft.com/office/powerpoint/2010/main" val="993609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35496" y="927672"/>
            <a:ext cx="8988300" cy="4660250"/>
          </a:xfrm>
          <a:prstGeom prst="rect">
            <a:avLst/>
          </a:prstGeom>
          <a:noFill/>
        </p:spPr>
        <p:txBody>
          <a:bodyPr wrap="square" rtlCol="0">
            <a:spAutoFit/>
          </a:bodyPr>
          <a:lstStyle/>
          <a:p>
            <a:pPr>
              <a:spcAft>
                <a:spcPts val="1200"/>
              </a:spcAft>
              <a:tabLst>
                <a:tab pos="357188" algn="l"/>
              </a:tabLst>
            </a:pPr>
            <a:r>
              <a:rPr lang="en-US" dirty="0"/>
              <a:t>	</a:t>
            </a:r>
            <a:r>
              <a:rPr lang="fr-FR" altLang="de-DE" sz="2800" b="1" dirty="0">
                <a:solidFill>
                  <a:schemeClr val="accent6">
                    <a:lumMod val="75000"/>
                  </a:schemeClr>
                </a:solidFill>
              </a:rPr>
              <a:t>Points clés </a:t>
            </a:r>
            <a:r>
              <a:rPr lang="fr-FR" altLang="de-DE" sz="2800" b="1" dirty="0">
                <a:solidFill>
                  <a:schemeClr val="accent6">
                    <a:lumMod val="75000"/>
                  </a:schemeClr>
                </a:solidFill>
              </a:rPr>
              <a:t>du </a:t>
            </a:r>
            <a:r>
              <a:rPr lang="fr-FR" altLang="de-DE" sz="2800" b="1" dirty="0" err="1">
                <a:solidFill>
                  <a:schemeClr val="accent6">
                    <a:lumMod val="75000"/>
                  </a:schemeClr>
                </a:solidFill>
              </a:rPr>
              <a:t>réglement</a:t>
            </a:r>
            <a:r>
              <a:rPr lang="fr-FR" altLang="de-DE" sz="2800" b="1" dirty="0">
                <a:solidFill>
                  <a:schemeClr val="accent6">
                    <a:lumMod val="75000"/>
                  </a:schemeClr>
                </a:solidFill>
              </a:rPr>
              <a:t> </a:t>
            </a:r>
            <a:r>
              <a:rPr sz="2800" b="1" dirty="0">
                <a:solidFill>
                  <a:schemeClr val="accent6">
                    <a:lumMod val="75000"/>
                  </a:schemeClr>
                </a:solidFill>
              </a:rPr>
              <a:t/>
            </a:r>
            <a:br>
              <a:rPr sz="2800" b="1" dirty="0">
                <a:solidFill>
                  <a:schemeClr val="accent6">
                    <a:lumMod val="75000"/>
                  </a:schemeClr>
                </a:solidFill>
              </a:rPr>
            </a:br>
            <a:r>
              <a:rPr lang="en-US" dirty="0"/>
              <a:t>	</a:t>
            </a:r>
            <a:r>
              <a:rPr lang="fr-FR" altLang="de-DE" sz="2800" b="1" dirty="0" smtClean="0">
                <a:solidFill>
                  <a:schemeClr val="accent6">
                    <a:lumMod val="75000"/>
                  </a:schemeClr>
                </a:solidFill>
              </a:rPr>
              <a:t>de </a:t>
            </a:r>
            <a:r>
              <a:rPr lang="fr-FR" altLang="de-DE" sz="2800" b="1" dirty="0">
                <a:solidFill>
                  <a:schemeClr val="accent6">
                    <a:lumMod val="75000"/>
                  </a:schemeClr>
                </a:solidFill>
              </a:rPr>
              <a:t>la formation</a:t>
            </a:r>
            <a:r>
              <a:rPr lang="fr-FR" dirty="0"/>
              <a:t> </a:t>
            </a:r>
          </a:p>
          <a:p>
            <a:pPr marL="700088" lvl="1" indent="-342900">
              <a:lnSpc>
                <a:spcPts val="2880"/>
              </a:lnSpc>
              <a:spcBef>
                <a:spcPts val="1200"/>
              </a:spcBef>
              <a:spcAft>
                <a:spcPts val="1200"/>
              </a:spcAft>
              <a:buClr>
                <a:schemeClr val="accent6">
                  <a:lumMod val="75000"/>
                </a:schemeClr>
              </a:buClr>
              <a:buFont typeface="Wingdings 3" panose="05040102010807070707" pitchFamily="18" charset="2"/>
              <a:buChar char=""/>
            </a:pPr>
            <a:r>
              <a:rPr lang="fr-FR" sz="2400" dirty="0"/>
              <a:t>Dénomination </a:t>
            </a:r>
            <a:r>
              <a:rPr lang="fr-FR" sz="2400" dirty="0" smtClean="0"/>
              <a:t>du métier</a:t>
            </a:r>
            <a:endParaRPr lang="fr-FR" sz="2400" dirty="0"/>
          </a:p>
          <a:p>
            <a:pPr marL="700088" lvl="1" indent="-342900">
              <a:lnSpc>
                <a:spcPts val="2880"/>
              </a:lnSpc>
              <a:spcAft>
                <a:spcPts val="1200"/>
              </a:spcAft>
              <a:buClr>
                <a:schemeClr val="accent6">
                  <a:lumMod val="75000"/>
                </a:schemeClr>
              </a:buClr>
              <a:buFont typeface="Wingdings 3" panose="05040102010807070707" pitchFamily="18" charset="2"/>
              <a:buChar char=""/>
            </a:pPr>
            <a:r>
              <a:rPr lang="fr-FR" sz="2400" dirty="0"/>
              <a:t>Durée de la formation : 2 à 3 ans et demi</a:t>
            </a:r>
          </a:p>
          <a:p>
            <a:pPr marL="700088" lvl="1" indent="-342900">
              <a:lnSpc>
                <a:spcPts val="2600"/>
              </a:lnSpc>
              <a:spcAft>
                <a:spcPts val="1200"/>
              </a:spcAft>
              <a:buClr>
                <a:schemeClr val="accent6">
                  <a:lumMod val="75000"/>
                </a:schemeClr>
              </a:buClr>
              <a:buFont typeface="Wingdings 3" panose="05040102010807070707" pitchFamily="18" charset="2"/>
              <a:buChar char=""/>
            </a:pPr>
            <a:r>
              <a:rPr lang="fr-FR" sz="2400" dirty="0"/>
              <a:t>Profil de </a:t>
            </a:r>
            <a:r>
              <a:rPr lang="fr-FR" sz="2400" dirty="0" smtClean="0"/>
              <a:t>métier:</a:t>
            </a:r>
            <a:r>
              <a:rPr lang="fr-FR" sz="2400" dirty="0"/>
              <a:t> les aptitudes,connaissances et capacités professionnelles à transmettre</a:t>
            </a:r>
          </a:p>
          <a:p>
            <a:pPr marL="712788" indent="-355600">
              <a:lnSpc>
                <a:spcPts val="2600"/>
              </a:lnSpc>
              <a:spcAft>
                <a:spcPts val="1200"/>
              </a:spcAft>
              <a:buClr>
                <a:schemeClr val="accent6">
                  <a:lumMod val="75000"/>
                </a:schemeClr>
              </a:buClr>
              <a:buFont typeface="Wingdings 3" panose="05040102010807070707" pitchFamily="18" charset="2"/>
              <a:buChar char=""/>
              <a:tabLst>
                <a:tab pos="712788" algn="l"/>
              </a:tabLst>
            </a:pPr>
            <a:r>
              <a:rPr lang="fr-FR" sz="2400" b="1" dirty="0"/>
              <a:t>Programme-cadre de la formation :</a:t>
            </a:r>
            <a:r>
              <a:rPr lang="fr-FR" sz="2400" dirty="0"/>
              <a:t> instructions sur la répartition objective et chronologique de la transmission des aptitudes, connaissances et capacités, </a:t>
            </a:r>
            <a:r>
              <a:rPr lang="fr-FR" sz="2400" dirty="0" smtClean="0"/>
              <a:t>carnet de bord</a:t>
            </a:r>
            <a:endParaRPr lang="fr-FR" sz="2400" dirty="0"/>
          </a:p>
          <a:p>
            <a:pPr marL="712788" indent="-355600">
              <a:lnSpc>
                <a:spcPts val="2880"/>
              </a:lnSpc>
              <a:buClr>
                <a:schemeClr val="accent6">
                  <a:lumMod val="75000"/>
                </a:schemeClr>
              </a:buClr>
              <a:buFont typeface="Wingdings 3" panose="05040102010807070707" pitchFamily="18" charset="2"/>
              <a:buChar char=""/>
              <a:tabLst>
                <a:tab pos="712788" algn="l"/>
              </a:tabLst>
            </a:pPr>
            <a:r>
              <a:rPr lang="fr-FR" sz="2400" dirty="0"/>
              <a:t>Exigences relatives aux examens</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3248" y="1303900"/>
            <a:ext cx="681080" cy="972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P:\Eigene Dokumente\Artikel-Präsentationen\Präsentationen BB_Themen\Rechtlicher Rahmen\Ausbidlungsordnung_Bild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3038" y="1053335"/>
            <a:ext cx="681788" cy="95839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54840" y="690984"/>
            <a:ext cx="757409" cy="10215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17" descr="96px-Coat_of_Arms_of_Germany">
            <a:hlinkClick r:id="rId6" tooltip="Coat of Arms of Germany.svg"/>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50787" y="956203"/>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2"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96336" y="92087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p:cNvSpPr txBox="1"/>
          <p:nvPr/>
        </p:nvSpPr>
        <p:spPr>
          <a:xfrm>
            <a:off x="-7937" y="61768"/>
            <a:ext cx="5598208" cy="430887"/>
          </a:xfrm>
          <a:prstGeom prst="rect">
            <a:avLst/>
          </a:prstGeom>
          <a:noFill/>
        </p:spPr>
        <p:txBody>
          <a:bodyPr wrap="square" rtlCol="0">
            <a:spAutoFit/>
          </a:bodyPr>
          <a:lstStyle/>
          <a:p>
            <a:r>
              <a:rPr lang="fr-FR" sz="2200" b="1" dirty="0">
                <a:solidFill>
                  <a:schemeClr val="bg1"/>
                </a:solidFill>
              </a:rPr>
              <a:t>5. Réglementations fédérales  </a:t>
            </a:r>
          </a:p>
        </p:txBody>
      </p:sp>
    </p:spTree>
    <p:extLst>
      <p:ext uri="{BB962C8B-B14F-4D97-AF65-F5344CB8AC3E}">
        <p14:creationId xmlns:p14="http://schemas.microsoft.com/office/powerpoint/2010/main" val="265877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pic>
        <p:nvPicPr>
          <p:cNvPr id="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91295" y="692533"/>
            <a:ext cx="958427" cy="972462"/>
          </a:xfrm>
          <a:prstGeom prst="rect">
            <a:avLst/>
          </a:prstGeom>
          <a:scene3d>
            <a:camera prst="orthographicFront">
              <a:rot lat="0" lon="0" rev="0"/>
            </a:camera>
            <a:lightRig rig="threePt" dir="t"/>
          </a:scene3d>
        </p:spPr>
      </p:pic>
      <p:pic>
        <p:nvPicPr>
          <p:cNvPr id="7"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907704" y="870177"/>
            <a:ext cx="395720" cy="959756"/>
          </a:xfrm>
          <a:prstGeom prst="rect">
            <a:avLst/>
          </a:prstGeom>
        </p:spPr>
      </p:pic>
      <p:pic>
        <p:nvPicPr>
          <p:cNvPr id="9" name="Picture 17" descr="96px-Coat_of_Arms_of_Germany">
            <a:hlinkClick r:id="rId5" tooltip="Coat of Arms of Germany.svg"/>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59762" y="1003174"/>
            <a:ext cx="558336" cy="697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8" name="Picture 2"/>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7642056" y="989894"/>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feld 9"/>
          <p:cNvSpPr txBox="1"/>
          <p:nvPr/>
        </p:nvSpPr>
        <p:spPr>
          <a:xfrm>
            <a:off x="6287" y="61768"/>
            <a:ext cx="5598208" cy="430887"/>
          </a:xfrm>
          <a:prstGeom prst="rect">
            <a:avLst/>
          </a:prstGeom>
          <a:noFill/>
        </p:spPr>
        <p:txBody>
          <a:bodyPr wrap="square" rtlCol="0">
            <a:spAutoFit/>
          </a:bodyPr>
          <a:lstStyle/>
          <a:p>
            <a:r>
              <a:rPr lang="fr-FR" sz="2200" b="1" dirty="0">
                <a:solidFill>
                  <a:schemeClr val="bg1"/>
                </a:solidFill>
              </a:rPr>
              <a:t>5. Réglementations fédérales</a:t>
            </a:r>
          </a:p>
        </p:txBody>
      </p:sp>
      <p:sp>
        <p:nvSpPr>
          <p:cNvPr id="12" name="Textfeld 11"/>
          <p:cNvSpPr txBox="1"/>
          <p:nvPr/>
        </p:nvSpPr>
        <p:spPr>
          <a:xfrm>
            <a:off x="100836" y="1069620"/>
            <a:ext cx="8988300" cy="5401479"/>
          </a:xfrm>
          <a:prstGeom prst="rect">
            <a:avLst/>
          </a:prstGeom>
          <a:noFill/>
        </p:spPr>
        <p:txBody>
          <a:bodyPr wrap="square" rtlCol="0">
            <a:spAutoFit/>
          </a:bodyPr>
          <a:lstStyle/>
          <a:p>
            <a:pPr>
              <a:lnSpc>
                <a:spcPts val="2800"/>
              </a:lnSpc>
              <a:tabLst>
                <a:tab pos="182563" algn="l"/>
              </a:tabLst>
            </a:pPr>
            <a:r>
              <a:rPr lang="fr-FR" dirty="0"/>
              <a:t> </a:t>
            </a:r>
            <a:r>
              <a:rPr lang="en-US" dirty="0"/>
              <a:t>	</a:t>
            </a:r>
            <a:r>
              <a:rPr lang="fr-FR" sz="2800" b="1" dirty="0">
                <a:solidFill>
                  <a:schemeClr val="accent6">
                    <a:lumMod val="75000"/>
                  </a:schemeClr>
                </a:solidFill>
              </a:rPr>
              <a:t> </a:t>
            </a:r>
            <a:r>
              <a:rPr lang="fr-FR" altLang="de-DE" sz="2800" b="1" dirty="0">
                <a:solidFill>
                  <a:schemeClr val="accent6">
                    <a:lumMod val="75000"/>
                  </a:schemeClr>
                </a:solidFill>
              </a:rPr>
              <a:t>S</a:t>
            </a:r>
            <a:r>
              <a:rPr lang="fr-FR" altLang="de-DE" sz="2800" b="1" dirty="0">
                <a:solidFill>
                  <a:schemeClr val="accent6">
                    <a:lumMod val="75000"/>
                  </a:schemeClr>
                </a:solidFill>
              </a:rPr>
              <a:t>it</a:t>
            </a:r>
            <a:r>
              <a:rPr lang="fr-FR" altLang="de-DE" sz="2800" b="1" dirty="0">
                <a:solidFill>
                  <a:schemeClr val="accent6">
                    <a:lumMod val="75000"/>
                  </a:schemeClr>
                </a:solidFill>
              </a:rPr>
              <a:t>e </a:t>
            </a:r>
            <a:r>
              <a:rPr lang="fr-FR" altLang="de-DE" sz="2800" b="1" dirty="0">
                <a:solidFill>
                  <a:schemeClr val="accent6">
                    <a:lumMod val="75000"/>
                  </a:schemeClr>
                </a:solidFill>
              </a:rPr>
              <a:t>et personnel</a:t>
            </a:r>
          </a:p>
          <a:p>
            <a:pPr>
              <a:lnSpc>
                <a:spcPts val="2800"/>
              </a:lnSpc>
              <a:spcAft>
                <a:spcPts val="1200"/>
              </a:spcAft>
              <a:tabLst>
                <a:tab pos="182563" algn="l"/>
              </a:tabLst>
            </a:pPr>
            <a:r>
              <a:rPr lang="en-US" dirty="0"/>
              <a:t>	</a:t>
            </a:r>
            <a:r>
              <a:rPr lang="fr-FR" dirty="0"/>
              <a:t> </a:t>
            </a:r>
            <a:r>
              <a:rPr lang="fr-FR" altLang="de-DE" sz="2800" b="1" dirty="0">
                <a:solidFill>
                  <a:schemeClr val="accent6">
                    <a:lumMod val="75000"/>
                  </a:schemeClr>
                </a:solidFill>
              </a:rPr>
              <a:t>de formation</a:t>
            </a:r>
          </a:p>
          <a:p>
            <a:pPr marL="700088" lvl="1" indent="-342900">
              <a:lnSpc>
                <a:spcPts val="2600"/>
              </a:lnSpc>
              <a:spcBef>
                <a:spcPts val="1200"/>
              </a:spcBef>
              <a:buClr>
                <a:schemeClr val="accent6">
                  <a:lumMod val="75000"/>
                </a:schemeClr>
              </a:buClr>
              <a:buFont typeface="Wingdings 3" panose="05040102010807070707" pitchFamily="18" charset="2"/>
              <a:buChar char=""/>
              <a:tabLst>
                <a:tab pos="804863" algn="l"/>
              </a:tabLst>
            </a:pPr>
            <a:r>
              <a:rPr lang="fr-FR" sz="2400" dirty="0" smtClean="0"/>
              <a:t>Le site </a:t>
            </a:r>
            <a:r>
              <a:rPr lang="fr-FR" sz="2400" dirty="0"/>
              <a:t>de formation </a:t>
            </a:r>
            <a:r>
              <a:rPr lang="fr-FR" sz="2400" dirty="0" smtClean="0"/>
              <a:t>doit </a:t>
            </a:r>
            <a:r>
              <a:rPr dirty="0"/>
              <a:t/>
            </a:r>
            <a:br>
              <a:rPr dirty="0"/>
            </a:br>
            <a:r>
              <a:rPr lang="fr-FR" dirty="0"/>
              <a:t>- </a:t>
            </a:r>
            <a:r>
              <a:rPr lang="fr-FR" sz="2400" dirty="0"/>
              <a:t>disposer d’un équipement adéquat (locaux, machines etc.)</a:t>
            </a:r>
            <a:r>
              <a:rPr dirty="0"/>
              <a:t/>
            </a:r>
            <a:br>
              <a:rPr dirty="0"/>
            </a:br>
            <a:r>
              <a:rPr lang="fr-FR" sz="2400" dirty="0"/>
              <a:t>- offrir une relation appropriée entre les apprentis, les postes de formation et les </a:t>
            </a:r>
            <a:r>
              <a:rPr lang="fr-FR" sz="2400" dirty="0" smtClean="0"/>
              <a:t>employés </a:t>
            </a:r>
            <a:r>
              <a:rPr lang="fr-FR" sz="2400" dirty="0"/>
              <a:t>qualifiés </a:t>
            </a:r>
          </a:p>
          <a:p>
            <a:pPr marL="712788" lvl="1" indent="-355600">
              <a:lnSpc>
                <a:spcPts val="2600"/>
              </a:lnSpc>
              <a:spcBef>
                <a:spcPts val="1200"/>
              </a:spcBef>
              <a:spcAft>
                <a:spcPts val="1200"/>
              </a:spcAft>
              <a:buClr>
                <a:schemeClr val="accent6">
                  <a:lumMod val="75000"/>
                </a:schemeClr>
              </a:buClr>
              <a:buFont typeface="Wingdings 3" panose="05040102010807070707" pitchFamily="18" charset="2"/>
              <a:buChar char=""/>
              <a:tabLst>
                <a:tab pos="895350" algn="l"/>
              </a:tabLst>
            </a:pPr>
            <a:r>
              <a:rPr lang="fr-FR" sz="2400" dirty="0"/>
              <a:t>Le personnel doit pouvoir justifier </a:t>
            </a:r>
            <a:r>
              <a:rPr dirty="0"/>
              <a:t/>
            </a:r>
            <a:br>
              <a:rPr dirty="0"/>
            </a:br>
            <a:r>
              <a:rPr lang="fr-FR" sz="2400" dirty="0"/>
              <a:t>- </a:t>
            </a:r>
            <a:r>
              <a:rPr lang="fr-FR" sz="2400" dirty="0" smtClean="0"/>
              <a:t>d’une aptitude p</a:t>
            </a:r>
            <a:r>
              <a:rPr lang="fr-FR" sz="2400" dirty="0" smtClean="0">
                <a:solidFill>
                  <a:schemeClr val="tx1">
                    <a:lumMod val="75000"/>
                    <a:lumOff val="25000"/>
                  </a:schemeClr>
                </a:solidFill>
              </a:rPr>
              <a:t>ersonnelle </a:t>
            </a:r>
            <a:r>
              <a:rPr dirty="0"/>
              <a:t/>
            </a:r>
            <a:br>
              <a:rPr dirty="0"/>
            </a:br>
            <a:r>
              <a:rPr lang="fr-FR" sz="2400" dirty="0">
                <a:solidFill>
                  <a:schemeClr val="tx1">
                    <a:lumMod val="75000"/>
                    <a:lumOff val="25000"/>
                  </a:schemeClr>
                </a:solidFill>
              </a:rPr>
              <a:t>- d’aptitudes, de connaissances et de capacités professionnelles et relatives à la pédagogie du métier </a:t>
            </a:r>
          </a:p>
          <a:p>
            <a:pPr marL="712788" lvl="1" indent="-355600">
              <a:lnSpc>
                <a:spcPts val="2600"/>
              </a:lnSpc>
              <a:spcBef>
                <a:spcPts val="1200"/>
              </a:spcBef>
              <a:spcAft>
                <a:spcPts val="1200"/>
              </a:spcAft>
              <a:buClr>
                <a:schemeClr val="accent6">
                  <a:lumMod val="75000"/>
                </a:schemeClr>
              </a:buClr>
              <a:buFont typeface="Wingdings 3" panose="05040102010807070707" pitchFamily="18" charset="2"/>
              <a:buChar char=""/>
              <a:tabLst>
                <a:tab pos="895350" algn="l"/>
              </a:tabLst>
            </a:pPr>
            <a:r>
              <a:rPr lang="fr-FR" sz="2400" dirty="0">
                <a:solidFill>
                  <a:schemeClr val="tx1">
                    <a:lumMod val="75000"/>
                    <a:lumOff val="25000"/>
                  </a:schemeClr>
                </a:solidFill>
              </a:rPr>
              <a:t>Contrôle de l’aptitude de l’entreprise et des formateurs par une chambre compétente (CIC, chambre d’artisanat)</a:t>
            </a:r>
          </a:p>
          <a:p>
            <a:pPr marL="700088" lvl="1" indent="-342900">
              <a:lnSpc>
                <a:spcPts val="2600"/>
              </a:lnSpc>
              <a:spcAft>
                <a:spcPts val="600"/>
              </a:spcAft>
              <a:buClr>
                <a:schemeClr val="accent6">
                  <a:lumMod val="75000"/>
                </a:schemeClr>
              </a:buClr>
              <a:buFont typeface="Wingdings 3" panose="05040102010807070707" pitchFamily="18" charset="2"/>
              <a:buChar char=""/>
            </a:pPr>
            <a:r>
              <a:rPr lang="fr-FR" sz="2400" dirty="0">
                <a:solidFill>
                  <a:schemeClr val="tx1">
                    <a:lumMod val="75000"/>
                    <a:lumOff val="25000"/>
                  </a:schemeClr>
                </a:solidFill>
              </a:rPr>
              <a:t>Sanctions en cas d’infraction</a:t>
            </a:r>
          </a:p>
        </p:txBody>
      </p:sp>
    </p:spTree>
    <p:extLst>
      <p:ext uri="{BB962C8B-B14F-4D97-AF65-F5344CB8AC3E}">
        <p14:creationId xmlns:p14="http://schemas.microsoft.com/office/powerpoint/2010/main" val="3317325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35496" y="1275624"/>
            <a:ext cx="8988300" cy="5216813"/>
          </a:xfrm>
          <a:prstGeom prst="rect">
            <a:avLst/>
          </a:prstGeom>
          <a:noFill/>
        </p:spPr>
        <p:txBody>
          <a:bodyPr wrap="square" rtlCol="0">
            <a:spAutoFit/>
          </a:bodyPr>
          <a:lstStyle/>
          <a:p>
            <a:pPr>
              <a:spcAft>
                <a:spcPts val="600"/>
              </a:spcAft>
              <a:tabLst>
                <a:tab pos="357188" algn="l"/>
                <a:tab pos="712788" algn="l"/>
              </a:tabLst>
            </a:pPr>
            <a:r>
              <a:rPr lang="fr-FR" dirty="0"/>
              <a:t> </a:t>
            </a:r>
            <a:r>
              <a:rPr lang="en-US" dirty="0"/>
              <a:t>	</a:t>
            </a:r>
            <a:r>
              <a:rPr lang="fr-FR" altLang="de-DE" sz="2800" b="1" dirty="0">
                <a:solidFill>
                  <a:schemeClr val="accent6">
                    <a:lumMod val="75000"/>
                  </a:schemeClr>
                </a:solidFill>
              </a:rPr>
              <a:t>Contrat de formation (entreprise-apprenti)</a:t>
            </a:r>
          </a:p>
          <a:p>
            <a:pPr marL="357188" lvl="1">
              <a:lnSpc>
                <a:spcPts val="2400"/>
              </a:lnSpc>
              <a:spcAft>
                <a:spcPts val="2400"/>
              </a:spcAft>
            </a:pPr>
            <a:r>
              <a:rPr lang="fr-FR" sz="2200" dirty="0">
                <a:solidFill>
                  <a:schemeClr val="tx1">
                    <a:lumMod val="75000"/>
                    <a:lumOff val="25000"/>
                  </a:schemeClr>
                </a:solidFill>
              </a:rPr>
              <a:t>Forme spéciale de contrat de travail comportant </a:t>
            </a:r>
            <a:br>
              <a:rPr lang="fr-FR" sz="2200" dirty="0">
                <a:solidFill>
                  <a:schemeClr val="tx1">
                    <a:lumMod val="75000"/>
                    <a:lumOff val="25000"/>
                  </a:schemeClr>
                </a:solidFill>
              </a:rPr>
            </a:br>
            <a:r>
              <a:rPr lang="fr-FR" sz="2200" dirty="0">
                <a:solidFill>
                  <a:schemeClr val="tx1">
                    <a:lumMod val="75000"/>
                    <a:lumOff val="25000"/>
                  </a:schemeClr>
                </a:solidFill>
              </a:rPr>
              <a:t>des réglementations supplémentaires</a:t>
            </a:r>
            <a:r>
              <a:rPr lang="en-US" dirty="0"/>
              <a:t>	</a:t>
            </a:r>
            <a:endParaRPr lang="fr-FR" sz="2200" dirty="0">
              <a:solidFill>
                <a:schemeClr val="tx1">
                  <a:lumMod val="75000"/>
                  <a:lumOff val="25000"/>
                </a:schemeClr>
              </a:solidFill>
            </a:endParaRPr>
          </a:p>
          <a:p>
            <a:pPr marL="700088" lvl="1" indent="-342900">
              <a:spcAft>
                <a:spcPts val="400"/>
              </a:spcAft>
              <a:buClr>
                <a:schemeClr val="accent6">
                  <a:lumMod val="75000"/>
                </a:schemeClr>
              </a:buClr>
              <a:buFont typeface="Wingdings 3" panose="05040102010807070707" pitchFamily="18" charset="2"/>
              <a:buChar char=""/>
            </a:pPr>
            <a:r>
              <a:rPr lang="fr-FR" sz="2200" dirty="0"/>
              <a:t>enregistrement par la chambre compétente   </a:t>
            </a:r>
            <a:r>
              <a:rPr lang="fr-FR" dirty="0"/>
              <a:t> </a:t>
            </a:r>
            <a:r>
              <a:rPr lang="fr-FR" sz="2200" dirty="0"/>
              <a:t> fonction de contrôle</a:t>
            </a:r>
          </a:p>
          <a:p>
            <a:pPr marL="700088" lvl="1" indent="-342900">
              <a:spcAft>
                <a:spcPts val="400"/>
              </a:spcAft>
              <a:buClr>
                <a:schemeClr val="accent6">
                  <a:lumMod val="75000"/>
                </a:schemeClr>
              </a:buClr>
              <a:buFont typeface="Wingdings 3" panose="05040102010807070707" pitchFamily="18" charset="2"/>
              <a:buChar char=""/>
            </a:pPr>
            <a:r>
              <a:rPr lang="fr-FR" sz="2200" dirty="0"/>
              <a:t>Type, répartition objective et chronologique ainsi que </a:t>
            </a:r>
            <a:r>
              <a:rPr lang="fr-FR" sz="2200" dirty="0" smtClean="0"/>
              <a:t>l’objectif </a:t>
            </a:r>
            <a:r>
              <a:rPr lang="fr-FR" sz="2200" dirty="0"/>
              <a:t>de </a:t>
            </a:r>
          </a:p>
          <a:p>
            <a:pPr marL="708025" lvl="1">
              <a:spcAft>
                <a:spcPts val="400"/>
              </a:spcAft>
              <a:buClr>
                <a:schemeClr val="accent6">
                  <a:lumMod val="75000"/>
                </a:schemeClr>
              </a:buClr>
            </a:pPr>
            <a:r>
              <a:rPr lang="fr-FR" sz="2200" dirty="0"/>
              <a:t>la formation (diplôme professionnel visé)</a:t>
            </a:r>
          </a:p>
          <a:p>
            <a:pPr marL="700088" lvl="1" indent="-342900">
              <a:spcAft>
                <a:spcPts val="400"/>
              </a:spcAft>
              <a:buClr>
                <a:schemeClr val="accent6">
                  <a:lumMod val="75000"/>
                </a:schemeClr>
              </a:buClr>
              <a:buFont typeface="Wingdings 3" panose="05040102010807070707" pitchFamily="18" charset="2"/>
              <a:buChar char=""/>
            </a:pPr>
            <a:r>
              <a:rPr lang="fr-FR" sz="2200" dirty="0"/>
              <a:t>Début, durée, </a:t>
            </a:r>
            <a:r>
              <a:rPr lang="fr-FR" sz="2200" dirty="0" smtClean="0"/>
              <a:t>horaire régulier de </a:t>
            </a:r>
            <a:r>
              <a:rPr lang="fr-FR" sz="2200" dirty="0"/>
              <a:t>formation </a:t>
            </a:r>
            <a:r>
              <a:rPr lang="fr-FR" sz="2200" dirty="0" smtClean="0"/>
              <a:t>(    </a:t>
            </a:r>
            <a:r>
              <a:rPr lang="fr-FR" sz="2200" dirty="0"/>
              <a:t>loi sur le travail des mineurs), rémunération, période d’essai, congés, conditions de </a:t>
            </a:r>
            <a:r>
              <a:rPr lang="fr-FR" sz="2200" dirty="0" smtClean="0"/>
              <a:t>résiliation </a:t>
            </a:r>
            <a:r>
              <a:rPr lang="fr-FR" sz="2200" dirty="0"/>
              <a:t>etc.</a:t>
            </a:r>
          </a:p>
          <a:p>
            <a:pPr marL="700088" lvl="1" indent="-342900">
              <a:spcAft>
                <a:spcPts val="400"/>
              </a:spcAft>
              <a:buClr>
                <a:schemeClr val="accent6">
                  <a:lumMod val="75000"/>
                </a:schemeClr>
              </a:buClr>
              <a:buFont typeface="Wingdings 3" panose="05040102010807070707" pitchFamily="18" charset="2"/>
              <a:buChar char=""/>
            </a:pPr>
            <a:r>
              <a:rPr lang="fr-FR" sz="2200" dirty="0"/>
              <a:t>Droits et </a:t>
            </a:r>
            <a:r>
              <a:rPr lang="fr-FR" sz="2200" dirty="0" smtClean="0"/>
              <a:t>obligations </a:t>
            </a:r>
            <a:r>
              <a:rPr lang="fr-FR" sz="2200" dirty="0"/>
              <a:t>des deux parties</a:t>
            </a:r>
          </a:p>
          <a:p>
            <a:pPr marL="700088" lvl="1" indent="-342900">
              <a:spcAft>
                <a:spcPts val="400"/>
              </a:spcAft>
              <a:buClr>
                <a:schemeClr val="accent6">
                  <a:lumMod val="75000"/>
                </a:schemeClr>
              </a:buClr>
              <a:buFont typeface="Wingdings 3" panose="05040102010807070707" pitchFamily="18" charset="2"/>
              <a:buChar char=""/>
            </a:pPr>
            <a:r>
              <a:rPr lang="fr-FR" sz="2200" dirty="0"/>
              <a:t>Contrat écrit     à signer par les deux p</a:t>
            </a:r>
            <a:r>
              <a:rPr lang="fr-FR" sz="2200" dirty="0">
                <a:solidFill>
                  <a:schemeClr val="tx1">
                    <a:lumMod val="75000"/>
                    <a:lumOff val="25000"/>
                  </a:schemeClr>
                </a:solidFill>
              </a:rPr>
              <a:t>arties</a:t>
            </a:r>
          </a:p>
          <a:p>
            <a:pPr marL="700088" lvl="1" indent="-342900">
              <a:spcAft>
                <a:spcPts val="4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Ne peut être transformé en un contrat de travail normal</a:t>
            </a:r>
            <a:r>
              <a:rPr dirty="0"/>
              <a:t/>
            </a:r>
            <a:br>
              <a:rPr dirty="0"/>
            </a:br>
            <a:r>
              <a:rPr lang="fr-FR" sz="2200" dirty="0">
                <a:solidFill>
                  <a:schemeClr val="tx1">
                    <a:lumMod val="75000"/>
                    <a:lumOff val="25000"/>
                  </a:schemeClr>
                </a:solidFill>
              </a:rPr>
              <a:t>     Le contrat expire à la réussite de l’examen final</a:t>
            </a:r>
          </a:p>
        </p:txBody>
      </p:sp>
      <p:pic>
        <p:nvPicPr>
          <p:cNvPr id="9"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2600" y="864051"/>
            <a:ext cx="616584" cy="83675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5157" y="1052736"/>
            <a:ext cx="852672" cy="1064864"/>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4208" y="617266"/>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feld 11"/>
          <p:cNvSpPr txBox="1"/>
          <p:nvPr/>
        </p:nvSpPr>
        <p:spPr>
          <a:xfrm>
            <a:off x="6287" y="61768"/>
            <a:ext cx="5742224" cy="430887"/>
          </a:xfrm>
          <a:prstGeom prst="rect">
            <a:avLst/>
          </a:prstGeom>
          <a:noFill/>
        </p:spPr>
        <p:txBody>
          <a:bodyPr wrap="square" rtlCol="0">
            <a:spAutoFit/>
          </a:bodyPr>
          <a:lstStyle/>
          <a:p>
            <a:r>
              <a:rPr lang="fr-FR" sz="2200" b="1" dirty="0">
                <a:solidFill>
                  <a:schemeClr val="bg1"/>
                </a:solidFill>
              </a:rPr>
              <a:t>5. Réglementations fédérales : contrat </a:t>
            </a:r>
          </a:p>
        </p:txBody>
      </p:sp>
      <p:pic>
        <p:nvPicPr>
          <p:cNvPr id="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6136" y="581168"/>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Pfeil nach rechts 12"/>
          <p:cNvSpPr/>
          <p:nvPr/>
        </p:nvSpPr>
        <p:spPr>
          <a:xfrm>
            <a:off x="2339752" y="5461673"/>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endParaRPr lang="de-DE" dirty="0"/>
          </a:p>
        </p:txBody>
      </p:sp>
      <p:sp>
        <p:nvSpPr>
          <p:cNvPr id="14" name="Pfeil nach rechts 13"/>
          <p:cNvSpPr/>
          <p:nvPr/>
        </p:nvSpPr>
        <p:spPr>
          <a:xfrm>
            <a:off x="899592" y="6181753"/>
            <a:ext cx="204525"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endParaRPr lang="de-DE" dirty="0"/>
          </a:p>
        </p:txBody>
      </p:sp>
      <p:sp>
        <p:nvSpPr>
          <p:cNvPr id="15" name="Pfeil nach rechts 14"/>
          <p:cNvSpPr/>
          <p:nvPr/>
        </p:nvSpPr>
        <p:spPr>
          <a:xfrm>
            <a:off x="5860235" y="2852936"/>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rechts 17"/>
          <p:cNvSpPr/>
          <p:nvPr/>
        </p:nvSpPr>
        <p:spPr>
          <a:xfrm>
            <a:off x="5953201" y="4013284"/>
            <a:ext cx="185932" cy="127567"/>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032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64120" y="994226"/>
            <a:ext cx="4379888" cy="6568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eaLnBrk="1" hangingPunct="1">
              <a:lnSpc>
                <a:spcPct val="150000"/>
              </a:lnSpc>
              <a:buClrTx/>
              <a:buFontTx/>
              <a:buNone/>
              <a:tabLst>
                <a:tab pos="182563" algn="l"/>
                <a:tab pos="7004050" algn="l"/>
                <a:tab pos="7453313" algn="l"/>
                <a:tab pos="7902575" algn="l"/>
                <a:tab pos="8351838" algn="l"/>
                <a:tab pos="8801100" algn="l"/>
                <a:tab pos="9250363" algn="l"/>
              </a:tabLst>
            </a:pPr>
            <a:r>
              <a:rPr lang="fr-FR"/>
              <a:t> </a:t>
            </a:r>
            <a:r>
              <a:rPr lang="fr-FR" sz="2400" b="1" dirty="0">
                <a:solidFill>
                  <a:schemeClr val="accent6">
                    <a:lumMod val="75000"/>
                  </a:schemeClr>
                </a:solidFill>
              </a:rPr>
              <a:t>Calcul de la rémunération</a:t>
            </a:r>
            <a:endParaRPr lang="fr-FR" altLang="de-DE" sz="2200" dirty="0">
              <a:solidFill>
                <a:schemeClr val="tx1"/>
              </a:solidFill>
              <a:latin typeface="+mn-lt"/>
              <a:cs typeface="Arial" charset="0"/>
            </a:endParaRPr>
          </a:p>
        </p:txBody>
      </p:sp>
      <p:sp>
        <p:nvSpPr>
          <p:cNvPr id="5" name="Textfeld 4"/>
          <p:cNvSpPr txBox="1"/>
          <p:nvPr/>
        </p:nvSpPr>
        <p:spPr>
          <a:xfrm>
            <a:off x="353918" y="5478323"/>
            <a:ext cx="8355837" cy="1200329"/>
          </a:xfrm>
          <a:prstGeom prst="rect">
            <a:avLst/>
          </a:prstGeom>
          <a:noFill/>
        </p:spPr>
        <p:txBody>
          <a:bodyPr wrap="square" rtlCol="0">
            <a:spAutoFit/>
          </a:bodyPr>
          <a:lstStyle/>
          <a:p>
            <a:pPr marL="342900" indent="-342900">
              <a:buClr>
                <a:schemeClr val="bg1">
                  <a:lumMod val="50000"/>
                </a:schemeClr>
              </a:buClr>
              <a:buFont typeface="Wingdings 3" panose="05040102010807070707" pitchFamily="18" charset="2"/>
              <a:buChar char=""/>
              <a:tabLst>
                <a:tab pos="2243138" algn="l"/>
              </a:tabLst>
            </a:pPr>
            <a:r>
              <a:rPr lang="fr-FR" sz="2400" b="1" dirty="0">
                <a:solidFill>
                  <a:schemeClr val="accent6">
                    <a:lumMod val="75000"/>
                  </a:schemeClr>
                </a:solidFill>
              </a:rPr>
              <a:t>Salaire minimum : </a:t>
            </a:r>
            <a:r>
              <a:rPr lang="en-US" sz="2400" b="1" dirty="0">
                <a:solidFill>
                  <a:schemeClr val="accent6">
                    <a:lumMod val="75000"/>
                  </a:schemeClr>
                </a:solidFill>
              </a:rPr>
              <a:t>	</a:t>
            </a:r>
            <a:r>
              <a:rPr lang="fr-FR" sz="2400" b="1" dirty="0">
                <a:solidFill>
                  <a:schemeClr val="accent6">
                    <a:lumMod val="75000"/>
                  </a:schemeClr>
                </a:solidFill>
              </a:rPr>
              <a:t>- pas pour les apprentis</a:t>
            </a:r>
          </a:p>
          <a:p>
            <a:pPr>
              <a:buClr>
                <a:schemeClr val="bg1">
                  <a:lumMod val="50000"/>
                </a:schemeClr>
              </a:buClr>
              <a:tabLst>
                <a:tab pos="2243138" algn="l"/>
              </a:tabLst>
            </a:pPr>
            <a:r>
              <a:rPr lang="en-US" sz="2400" b="1" dirty="0">
                <a:solidFill>
                  <a:schemeClr val="accent6">
                    <a:lumMod val="75000"/>
                  </a:schemeClr>
                </a:solidFill>
              </a:rPr>
              <a:t>	       </a:t>
            </a:r>
            <a:r>
              <a:rPr lang="fr-FR" sz="2400" b="1" dirty="0">
                <a:solidFill>
                  <a:schemeClr val="accent6">
                    <a:lumMod val="75000"/>
                  </a:schemeClr>
                </a:solidFill>
              </a:rPr>
              <a:t>- pas pour les jeunes sans qualification</a:t>
            </a:r>
            <a:br>
              <a:rPr lang="fr-FR" sz="2400" b="1" dirty="0">
                <a:solidFill>
                  <a:schemeClr val="accent6">
                    <a:lumMod val="75000"/>
                  </a:schemeClr>
                </a:solidFill>
              </a:rPr>
            </a:br>
            <a:r>
              <a:rPr lang="fr-FR" sz="2400" b="1" dirty="0">
                <a:solidFill>
                  <a:schemeClr val="accent6">
                    <a:lumMod val="75000"/>
                  </a:schemeClr>
                </a:solidFill>
              </a:rPr>
              <a:t>	         professionnelle</a:t>
            </a:r>
            <a:endParaRPr lang="fr-FR" sz="2400" dirty="0"/>
          </a:p>
        </p:txBody>
      </p:sp>
      <p:sp>
        <p:nvSpPr>
          <p:cNvPr id="6" name="Textfeld 5"/>
          <p:cNvSpPr txBox="1"/>
          <p:nvPr/>
        </p:nvSpPr>
        <p:spPr>
          <a:xfrm>
            <a:off x="0" y="61768"/>
            <a:ext cx="5868144" cy="430887"/>
          </a:xfrm>
          <a:prstGeom prst="rect">
            <a:avLst/>
          </a:prstGeom>
          <a:noFill/>
        </p:spPr>
        <p:txBody>
          <a:bodyPr wrap="square" rtlCol="0">
            <a:spAutoFit/>
          </a:bodyPr>
          <a:lstStyle/>
          <a:p>
            <a:r>
              <a:rPr lang="fr-FR" sz="2200" b="1" dirty="0">
                <a:solidFill>
                  <a:schemeClr val="bg1"/>
                </a:solidFill>
              </a:rPr>
              <a:t>5. Réglementations fédérale : rémunération</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5880" y="970426"/>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2205" y="93724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feld 8"/>
          <p:cNvSpPr txBox="1"/>
          <p:nvPr/>
        </p:nvSpPr>
        <p:spPr>
          <a:xfrm>
            <a:off x="352103" y="1778603"/>
            <a:ext cx="8714110" cy="3436838"/>
          </a:xfrm>
          <a:prstGeom prst="rect">
            <a:avLst/>
          </a:prstGeom>
          <a:noFill/>
        </p:spPr>
        <p:txBody>
          <a:bodyPr wrap="square" rtlCol="0">
            <a:spAutoFit/>
          </a:bodyPr>
          <a:lstStyle/>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fr-FR" sz="2400" dirty="0">
                <a:solidFill>
                  <a:schemeClr val="tx1">
                    <a:lumMod val="75000"/>
                    <a:lumOff val="25000"/>
                  </a:schemeClr>
                </a:solidFill>
              </a:rPr>
              <a:t>Augmentation annuelle selon l’année de formation</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fr-FR" sz="2400" dirty="0">
                <a:solidFill>
                  <a:schemeClr val="tx1">
                    <a:lumMod val="75000"/>
                    <a:lumOff val="25000"/>
                  </a:schemeClr>
                </a:solidFill>
              </a:rPr>
              <a:t>Prestations en nature possibles (mais pas plus de 75 % du montant brut de la rémunération)</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fr-FR" sz="2400" dirty="0">
                <a:solidFill>
                  <a:schemeClr val="tx1">
                    <a:lumMod val="75000"/>
                    <a:lumOff val="25000"/>
                  </a:schemeClr>
                </a:solidFill>
              </a:rPr>
              <a:t>Paiement mensuel</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fr-FR" sz="2400" dirty="0"/>
              <a:t>Même </a:t>
            </a:r>
            <a:r>
              <a:rPr lang="fr-FR" sz="2400" dirty="0" smtClean="0"/>
              <a:t>pour les périodes passées dans un centre de </a:t>
            </a:r>
            <a:r>
              <a:rPr lang="fr-FR" sz="2400" dirty="0"/>
              <a:t>formation interentreprise</a:t>
            </a:r>
          </a:p>
          <a:p>
            <a:pPr marL="342900" indent="-342900">
              <a:spcAft>
                <a:spcPts val="400"/>
              </a:spcAft>
              <a:buClr>
                <a:schemeClr val="accent6">
                  <a:lumMod val="75000"/>
                </a:schemeClr>
              </a:buClr>
              <a:buFont typeface="Wingdings 3" panose="05040102010807070707" pitchFamily="18" charset="2"/>
              <a:buChar char=""/>
              <a:tabLst>
                <a:tab pos="265113" algn="l"/>
                <a:tab pos="447675" algn="l"/>
              </a:tabLst>
            </a:pPr>
            <a:r>
              <a:rPr lang="fr-FR" sz="2400" dirty="0">
                <a:solidFill>
                  <a:schemeClr val="tx1">
                    <a:lumMod val="75000"/>
                    <a:lumOff val="25000"/>
                  </a:schemeClr>
                </a:solidFill>
              </a:rPr>
              <a:t>Le montant se base sur la convention collective du secteur </a:t>
            </a:r>
            <a:r>
              <a:rPr lang="fr-FR" sz="2400" u="sng" dirty="0">
                <a:solidFill>
                  <a:schemeClr val="tx1">
                    <a:lumMod val="75000"/>
                    <a:lumOff val="25000"/>
                  </a:schemeClr>
                </a:solidFill>
              </a:rPr>
              <a:t>ou</a:t>
            </a:r>
            <a:r>
              <a:rPr lang="fr-FR" dirty="0"/>
              <a:t> sur  une valeur indicative définie par la chambre compétente au-dessus ou en-dessous de laquelle la rémunération </a:t>
            </a:r>
            <a:r>
              <a:rPr lang="fr-FR" dirty="0" smtClean="0"/>
              <a:t>peut </a:t>
            </a:r>
            <a:r>
              <a:rPr lang="fr-FR" dirty="0"/>
              <a:t>se situer.</a:t>
            </a:r>
            <a:endParaRPr lang="fr-FR" sz="1600" dirty="0">
              <a:solidFill>
                <a:schemeClr val="tx1">
                  <a:lumMod val="75000"/>
                  <a:lumOff val="25000"/>
                </a:schemeClr>
              </a:solidFill>
            </a:endParaRPr>
          </a:p>
        </p:txBody>
      </p:sp>
    </p:spTree>
    <p:extLst>
      <p:ext uri="{BB962C8B-B14F-4D97-AF65-F5344CB8AC3E}">
        <p14:creationId xmlns:p14="http://schemas.microsoft.com/office/powerpoint/2010/main" val="3684281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2843808" y="788297"/>
            <a:ext cx="3312368" cy="1495808"/>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30" name="Gruppieren 29"/>
          <p:cNvGrpSpPr/>
          <p:nvPr/>
        </p:nvGrpSpPr>
        <p:grpSpPr>
          <a:xfrm>
            <a:off x="566770" y="2331128"/>
            <a:ext cx="7956876" cy="2929719"/>
            <a:chOff x="449058" y="3227524"/>
            <a:chExt cx="8115492" cy="3184182"/>
          </a:xfrm>
        </p:grpSpPr>
        <p:sp>
          <p:nvSpPr>
            <p:cNvPr id="29" name="Abgerundetes Rechteck 28"/>
            <p:cNvSpPr/>
            <p:nvPr/>
          </p:nvSpPr>
          <p:spPr>
            <a:xfrm>
              <a:off x="6272759" y="3227524"/>
              <a:ext cx="2291791" cy="3184182"/>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449058" y="3227524"/>
              <a:ext cx="2414876" cy="318418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 name="Textfeld 4"/>
          <p:cNvSpPr txBox="1"/>
          <p:nvPr/>
        </p:nvSpPr>
        <p:spPr>
          <a:xfrm>
            <a:off x="0" y="74299"/>
            <a:ext cx="6104890" cy="430887"/>
          </a:xfrm>
          <a:prstGeom prst="rect">
            <a:avLst/>
          </a:prstGeom>
          <a:noFill/>
        </p:spPr>
        <p:txBody>
          <a:bodyPr wrap="square" rtlCol="0">
            <a:spAutoFit/>
          </a:bodyPr>
          <a:lstStyle/>
          <a:p>
            <a:r>
              <a:rPr lang="fr-FR" sz="2200" b="1" dirty="0">
                <a:solidFill>
                  <a:schemeClr val="bg1"/>
                </a:solidFill>
              </a:rPr>
              <a:t>5. Réglementations fédérales : contrôle</a:t>
            </a:r>
          </a:p>
        </p:txBody>
      </p:sp>
      <p:pic>
        <p:nvPicPr>
          <p:cNvPr id="10"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6782267" y="2797931"/>
            <a:ext cx="586505" cy="1428000"/>
          </a:xfrm>
          <a:prstGeom prst="rect">
            <a:avLst/>
          </a:prstGeom>
        </p:spPr>
      </p:pic>
      <p:pic>
        <p:nvPicPr>
          <p:cNvPr id="14"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8999" y="3483260"/>
            <a:ext cx="1296887" cy="1315878"/>
          </a:xfrm>
          <a:prstGeom prst="rect">
            <a:avLst/>
          </a:prstGeom>
          <a:scene3d>
            <a:camera prst="orthographicFront">
              <a:rot lat="0" lon="0" rev="0"/>
            </a:camera>
            <a:lightRig rig="threePt" dir="t"/>
          </a:scene3d>
        </p:spPr>
      </p:pic>
      <p:sp>
        <p:nvSpPr>
          <p:cNvPr id="4" name="Textfeld 3"/>
          <p:cNvSpPr txBox="1"/>
          <p:nvPr/>
        </p:nvSpPr>
        <p:spPr>
          <a:xfrm>
            <a:off x="554733" y="2450239"/>
            <a:ext cx="2232248" cy="923330"/>
          </a:xfrm>
          <a:prstGeom prst="rect">
            <a:avLst/>
          </a:prstGeom>
          <a:noFill/>
        </p:spPr>
        <p:txBody>
          <a:bodyPr wrap="square" rtlCol="0">
            <a:spAutoFit/>
          </a:bodyPr>
          <a:lstStyle/>
          <a:p>
            <a:pPr algn="ctr"/>
            <a:r>
              <a:rPr lang="fr-FR" b="1" dirty="0">
                <a:solidFill>
                  <a:schemeClr val="tx1">
                    <a:lumMod val="75000"/>
                    <a:lumOff val="25000"/>
                  </a:schemeClr>
                </a:solidFill>
              </a:rPr>
              <a:t>Entreprise et personnel de formation</a:t>
            </a:r>
          </a:p>
        </p:txBody>
      </p:sp>
      <p:pic>
        <p:nvPicPr>
          <p:cNvPr id="15"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059354" y="3681619"/>
            <a:ext cx="603412" cy="1463483"/>
          </a:xfrm>
          <a:prstGeom prst="rect">
            <a:avLst/>
          </a:prstGeom>
        </p:spPr>
      </p:pic>
      <p:sp>
        <p:nvSpPr>
          <p:cNvPr id="16" name="Textfeld 15"/>
          <p:cNvSpPr txBox="1"/>
          <p:nvPr/>
        </p:nvSpPr>
        <p:spPr>
          <a:xfrm>
            <a:off x="6652232" y="4470215"/>
            <a:ext cx="1616959" cy="369332"/>
          </a:xfrm>
          <a:prstGeom prst="rect">
            <a:avLst/>
          </a:prstGeom>
          <a:noFill/>
        </p:spPr>
        <p:txBody>
          <a:bodyPr wrap="square" rtlCol="0">
            <a:spAutoFit/>
          </a:bodyPr>
          <a:lstStyle/>
          <a:p>
            <a:r>
              <a:rPr lang="fr-FR" b="1" dirty="0">
                <a:solidFill>
                  <a:schemeClr val="tx1">
                    <a:lumMod val="75000"/>
                    <a:lumOff val="25000"/>
                  </a:schemeClr>
                </a:solidFill>
              </a:rPr>
              <a:t>Apprentis</a:t>
            </a:r>
          </a:p>
        </p:txBody>
      </p:sp>
      <p:sp>
        <p:nvSpPr>
          <p:cNvPr id="18" name="Gleichschenkliges Dreieck 17"/>
          <p:cNvSpPr/>
          <p:nvPr/>
        </p:nvSpPr>
        <p:spPr>
          <a:xfrm flipV="1">
            <a:off x="3112544" y="3561851"/>
            <a:ext cx="2865328" cy="2188523"/>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9920" y="579316"/>
            <a:ext cx="719137" cy="79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feld 5"/>
          <p:cNvSpPr txBox="1"/>
          <p:nvPr/>
        </p:nvSpPr>
        <p:spPr>
          <a:xfrm>
            <a:off x="3321560" y="3598176"/>
            <a:ext cx="2547706" cy="369332"/>
          </a:xfrm>
          <a:prstGeom prst="rect">
            <a:avLst/>
          </a:prstGeom>
          <a:noFill/>
        </p:spPr>
        <p:txBody>
          <a:bodyPr wrap="square" rtlCol="0">
            <a:spAutoFit/>
          </a:bodyPr>
          <a:lstStyle/>
          <a:p>
            <a:r>
              <a:rPr lang="fr-FR" b="1" dirty="0">
                <a:solidFill>
                  <a:schemeClr val="bg1"/>
                </a:solidFill>
              </a:rPr>
              <a:t>Formation en entreprise</a:t>
            </a:r>
          </a:p>
        </p:txBody>
      </p:sp>
      <p:sp>
        <p:nvSpPr>
          <p:cNvPr id="7" name="Textfeld 6"/>
          <p:cNvSpPr txBox="1"/>
          <p:nvPr/>
        </p:nvSpPr>
        <p:spPr>
          <a:xfrm>
            <a:off x="3447357" y="2852936"/>
            <a:ext cx="2376264" cy="369332"/>
          </a:xfrm>
          <a:prstGeom prst="rect">
            <a:avLst/>
          </a:prstGeom>
          <a:noFill/>
        </p:spPr>
        <p:txBody>
          <a:bodyPr wrap="square" rtlCol="0">
            <a:spAutoFit/>
          </a:bodyPr>
          <a:lstStyle/>
          <a:p>
            <a:r>
              <a:rPr lang="fr-FR" dirty="0">
                <a:solidFill>
                  <a:schemeClr val="tx1">
                    <a:lumMod val="85000"/>
                    <a:lumOff val="15000"/>
                  </a:schemeClr>
                </a:solidFill>
              </a:rPr>
              <a:t>Relation de formation</a:t>
            </a:r>
          </a:p>
        </p:txBody>
      </p:sp>
      <p:sp>
        <p:nvSpPr>
          <p:cNvPr id="11" name="Textfeld 10"/>
          <p:cNvSpPr txBox="1"/>
          <p:nvPr/>
        </p:nvSpPr>
        <p:spPr>
          <a:xfrm>
            <a:off x="3131840" y="4077072"/>
            <a:ext cx="2757054" cy="646331"/>
          </a:xfrm>
          <a:prstGeom prst="rect">
            <a:avLst/>
          </a:prstGeom>
          <a:noFill/>
        </p:spPr>
        <p:txBody>
          <a:bodyPr wrap="square" rtlCol="0">
            <a:spAutoFit/>
          </a:bodyPr>
          <a:lstStyle/>
          <a:p>
            <a:pPr algn="ctr"/>
            <a:r>
              <a:rPr lang="fr-FR" b="1" dirty="0">
                <a:solidFill>
                  <a:schemeClr val="bg1"/>
                </a:solidFill>
              </a:rPr>
              <a:t>Examen </a:t>
            </a:r>
            <a:br>
              <a:rPr lang="fr-FR" b="1" dirty="0">
                <a:solidFill>
                  <a:schemeClr val="bg1"/>
                </a:solidFill>
              </a:rPr>
            </a:br>
            <a:r>
              <a:rPr lang="fr-FR" b="1" dirty="0">
                <a:solidFill>
                  <a:schemeClr val="bg1"/>
                </a:solidFill>
              </a:rPr>
              <a:t>intermédiaire</a:t>
            </a:r>
          </a:p>
        </p:txBody>
      </p:sp>
      <p:sp>
        <p:nvSpPr>
          <p:cNvPr id="12" name="Textfeld 11"/>
          <p:cNvSpPr txBox="1"/>
          <p:nvPr/>
        </p:nvSpPr>
        <p:spPr>
          <a:xfrm>
            <a:off x="4030606" y="4820649"/>
            <a:ext cx="1006968" cy="369332"/>
          </a:xfrm>
          <a:prstGeom prst="rect">
            <a:avLst/>
          </a:prstGeom>
          <a:noFill/>
        </p:spPr>
        <p:txBody>
          <a:bodyPr wrap="square" rtlCol="0">
            <a:spAutoFit/>
          </a:bodyPr>
          <a:lstStyle/>
          <a:p>
            <a:pPr algn="ctr"/>
            <a:r>
              <a:rPr lang="fr-FR" b="1" dirty="0">
                <a:solidFill>
                  <a:schemeClr val="bg1"/>
                </a:solidFill>
              </a:rPr>
              <a:t>Examen</a:t>
            </a:r>
          </a:p>
        </p:txBody>
      </p:sp>
      <p:sp>
        <p:nvSpPr>
          <p:cNvPr id="13" name="Textfeld 12"/>
          <p:cNvSpPr txBox="1"/>
          <p:nvPr/>
        </p:nvSpPr>
        <p:spPr>
          <a:xfrm>
            <a:off x="3059833" y="932527"/>
            <a:ext cx="2880318" cy="1200329"/>
          </a:xfrm>
          <a:prstGeom prst="rect">
            <a:avLst/>
          </a:prstGeom>
          <a:noFill/>
        </p:spPr>
        <p:txBody>
          <a:bodyPr wrap="square" rtlCol="0">
            <a:spAutoFit/>
          </a:bodyPr>
          <a:lstStyle/>
          <a:p>
            <a:pPr algn="ctr"/>
            <a:r>
              <a:rPr lang="fr-FR" b="1" u="sng" dirty="0"/>
              <a:t>Autorités compétentes :</a:t>
            </a:r>
            <a:r>
              <a:rPr lang="fr-FR" b="1" dirty="0">
                <a:solidFill>
                  <a:schemeClr val="tx1">
                    <a:lumMod val="75000"/>
                    <a:lumOff val="25000"/>
                  </a:schemeClr>
                </a:solidFill>
              </a:rPr>
              <a:t> </a:t>
            </a:r>
            <a:br>
              <a:rPr lang="fr-FR" b="1" dirty="0">
                <a:solidFill>
                  <a:schemeClr val="tx1">
                    <a:lumMod val="75000"/>
                    <a:lumOff val="25000"/>
                  </a:schemeClr>
                </a:solidFill>
              </a:rPr>
            </a:br>
            <a:r>
              <a:rPr lang="fr-FR" b="1" dirty="0">
                <a:solidFill>
                  <a:schemeClr val="tx1">
                    <a:lumMod val="75000"/>
                    <a:lumOff val="25000"/>
                  </a:schemeClr>
                </a:solidFill>
              </a:rPr>
              <a:t>CIC, chambres d’artisanat entre autres réglementent, conseillent, contrôlent</a:t>
            </a:r>
          </a:p>
        </p:txBody>
      </p:sp>
      <p:sp>
        <p:nvSpPr>
          <p:cNvPr id="31" name="Line 1033"/>
          <p:cNvSpPr>
            <a:spLocks noChangeShapeType="1"/>
          </p:cNvSpPr>
          <p:nvPr/>
        </p:nvSpPr>
        <p:spPr bwMode="auto">
          <a:xfrm rot="6829628">
            <a:off x="2550444" y="1964552"/>
            <a:ext cx="473075" cy="24288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endParaRPr lang="de-DE">
              <a:solidFill>
                <a:schemeClr val="tx1">
                  <a:lumMod val="50000"/>
                  <a:lumOff val="50000"/>
                </a:schemeClr>
              </a:solidFill>
            </a:endParaRPr>
          </a:p>
        </p:txBody>
      </p:sp>
      <p:sp>
        <p:nvSpPr>
          <p:cNvPr id="32" name="Line 1032"/>
          <p:cNvSpPr>
            <a:spLocks noChangeShapeType="1"/>
          </p:cNvSpPr>
          <p:nvPr/>
        </p:nvSpPr>
        <p:spPr bwMode="auto">
          <a:xfrm rot="2894547" flipV="1">
            <a:off x="5917945" y="2174027"/>
            <a:ext cx="498475" cy="47625"/>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lIns="90000" tIns="46800" rIns="90000" bIns="46800">
            <a:spAutoFit/>
          </a:bodyPr>
          <a:lstStyle/>
          <a:p>
            <a:pPr eaLnBrk="0" fontAlgn="base" hangingPunct="0">
              <a:spcBef>
                <a:spcPct val="50000"/>
              </a:spcBef>
              <a:spcAft>
                <a:spcPct val="0"/>
              </a:spcAft>
            </a:pPr>
            <a:endParaRPr lang="de-DE" sz="1400" b="1">
              <a:solidFill>
                <a:srgbClr val="000000"/>
              </a:solidFill>
              <a:latin typeface="Arial" charset="0"/>
            </a:endParaRPr>
          </a:p>
        </p:txBody>
      </p:sp>
      <p:sp>
        <p:nvSpPr>
          <p:cNvPr id="33" name="Line 1032"/>
          <p:cNvSpPr>
            <a:spLocks noChangeShapeType="1"/>
          </p:cNvSpPr>
          <p:nvPr/>
        </p:nvSpPr>
        <p:spPr bwMode="auto">
          <a:xfrm rot="2894547" flipV="1">
            <a:off x="2241479" y="905932"/>
            <a:ext cx="593687" cy="440657"/>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pPr eaLnBrk="0" fontAlgn="base" hangingPunct="0">
              <a:spcBef>
                <a:spcPct val="50000"/>
              </a:spcBef>
              <a:spcAft>
                <a:spcPct val="0"/>
              </a:spcAft>
            </a:pPr>
            <a:endParaRPr lang="de-DE" sz="1400" b="1">
              <a:solidFill>
                <a:srgbClr val="000000"/>
              </a:solidFill>
              <a:latin typeface="Arial" charset="0"/>
            </a:endParaRPr>
          </a:p>
        </p:txBody>
      </p:sp>
      <p:pic>
        <p:nvPicPr>
          <p:cNvPr id="3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5856" y="5647690"/>
            <a:ext cx="19208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feld 18"/>
          <p:cNvSpPr txBox="1"/>
          <p:nvPr/>
        </p:nvSpPr>
        <p:spPr>
          <a:xfrm>
            <a:off x="3447357" y="2339588"/>
            <a:ext cx="2257486" cy="369332"/>
          </a:xfrm>
          <a:prstGeom prst="rect">
            <a:avLst/>
          </a:prstGeom>
          <a:noFill/>
        </p:spPr>
        <p:txBody>
          <a:bodyPr wrap="square" rtlCol="0">
            <a:spAutoFit/>
          </a:bodyPr>
          <a:lstStyle/>
          <a:p>
            <a:pPr algn="ctr"/>
            <a:r>
              <a:rPr lang="fr-FR" dirty="0">
                <a:solidFill>
                  <a:schemeClr val="tx1">
                    <a:lumMod val="85000"/>
                    <a:lumOff val="15000"/>
                  </a:schemeClr>
                </a:solidFill>
              </a:rPr>
              <a:t>Contrat de formation</a:t>
            </a:r>
          </a:p>
        </p:txBody>
      </p:sp>
      <p:sp>
        <p:nvSpPr>
          <p:cNvPr id="22" name="Pfeil nach unten 21"/>
          <p:cNvSpPr/>
          <p:nvPr/>
        </p:nvSpPr>
        <p:spPr>
          <a:xfrm>
            <a:off x="4472469" y="2710673"/>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14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05183" y="906375"/>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99988" y="895140"/>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68872" y="2806198"/>
            <a:ext cx="588037" cy="1427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feld 1"/>
          <p:cNvSpPr txBox="1"/>
          <p:nvPr/>
        </p:nvSpPr>
        <p:spPr>
          <a:xfrm>
            <a:off x="3563888" y="6391616"/>
            <a:ext cx="1977918" cy="369332"/>
          </a:xfrm>
          <a:prstGeom prst="rect">
            <a:avLst/>
          </a:prstGeom>
          <a:noFill/>
        </p:spPr>
        <p:txBody>
          <a:bodyPr wrap="square" rtlCol="0">
            <a:spAutoFit/>
          </a:bodyPr>
          <a:lstStyle/>
          <a:p>
            <a:pPr algn="ctr"/>
            <a:r>
              <a:rPr lang="fr-FR" b="1" dirty="0">
                <a:solidFill>
                  <a:schemeClr val="tx1">
                    <a:lumMod val="75000"/>
                    <a:lumOff val="25000"/>
                  </a:schemeClr>
                </a:solidFill>
              </a:rPr>
              <a:t>Jury d’examen</a:t>
            </a:r>
            <a:endParaRPr lang="fr-FR" dirty="0">
              <a:solidFill>
                <a:schemeClr val="tx1">
                  <a:lumMod val="65000"/>
                  <a:lumOff val="35000"/>
                </a:schemeClr>
              </a:solidFill>
            </a:endParaRPr>
          </a:p>
        </p:txBody>
      </p:sp>
      <p:sp>
        <p:nvSpPr>
          <p:cNvPr id="35" name="Pfeil nach unten 34"/>
          <p:cNvSpPr/>
          <p:nvPr/>
        </p:nvSpPr>
        <p:spPr>
          <a:xfrm rot="5400000">
            <a:off x="3323324" y="2395687"/>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Pfeil nach unten 35"/>
          <p:cNvSpPr/>
          <p:nvPr/>
        </p:nvSpPr>
        <p:spPr>
          <a:xfrm rot="-5400000">
            <a:off x="5660568" y="2395688"/>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Pfeil nach unten 36"/>
          <p:cNvSpPr/>
          <p:nvPr/>
        </p:nvSpPr>
        <p:spPr>
          <a:xfrm rot="5400000">
            <a:off x="3268086" y="2909349"/>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Pfeil nach unten 37"/>
          <p:cNvSpPr/>
          <p:nvPr/>
        </p:nvSpPr>
        <p:spPr>
          <a:xfrm rot="-5400000">
            <a:off x="5731453" y="2915699"/>
            <a:ext cx="163800" cy="253596"/>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Pfeil nach unten 38"/>
          <p:cNvSpPr/>
          <p:nvPr/>
        </p:nvSpPr>
        <p:spPr>
          <a:xfrm>
            <a:off x="4472468" y="3274375"/>
            <a:ext cx="163800" cy="21600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29854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290272" y="1156979"/>
            <a:ext cx="8746224" cy="5432256"/>
          </a:xfrm>
          <a:prstGeom prst="rect">
            <a:avLst/>
          </a:prstGeom>
          <a:noFill/>
        </p:spPr>
        <p:txBody>
          <a:bodyPr wrap="square" rtlCol="0">
            <a:spAutoFit/>
          </a:bodyPr>
          <a:lstStyle/>
          <a:p>
            <a:pPr>
              <a:tabLst>
                <a:tab pos="92075" algn="l"/>
              </a:tabLst>
            </a:pPr>
            <a:r>
              <a:rPr lang="en-US" dirty="0"/>
              <a:t>	</a:t>
            </a:r>
            <a:r>
              <a:rPr lang="fr-FR" altLang="de-DE" sz="2800" b="1" dirty="0">
                <a:solidFill>
                  <a:schemeClr val="accent6">
                    <a:lumMod val="75000"/>
                  </a:schemeClr>
                </a:solidFill>
              </a:rPr>
              <a:t>Système des examens</a:t>
            </a:r>
            <a:r>
              <a:rPr lang="fr-FR" dirty="0"/>
              <a:t> </a:t>
            </a:r>
            <a:r>
              <a:rPr dirty="0"/>
              <a:t/>
            </a:r>
            <a:br>
              <a:rPr dirty="0"/>
            </a:br>
            <a:r>
              <a:rPr lang="fr-FR" dirty="0"/>
              <a:t> </a:t>
            </a:r>
            <a:r>
              <a:rPr lang="fr-FR" sz="2200" dirty="0">
                <a:solidFill>
                  <a:schemeClr val="tx1">
                    <a:lumMod val="75000"/>
                    <a:lumOff val="25000"/>
                  </a:schemeClr>
                </a:solidFill>
              </a:rPr>
              <a:t>Examens de </a:t>
            </a:r>
            <a:r>
              <a:rPr lang="fr-FR" sz="2200" dirty="0"/>
              <a:t>fin de formation pour </a:t>
            </a:r>
            <a:r>
              <a:rPr lang="fr-FR" sz="2200" dirty="0" smtClean="0"/>
              <a:t>tous </a:t>
            </a:r>
            <a:r>
              <a:rPr lang="fr-FR" sz="2200" dirty="0"/>
              <a:t>les </a:t>
            </a:r>
            <a:r>
              <a:rPr lang="fr-FR" sz="2200" dirty="0" smtClean="0"/>
              <a:t>métiers réglementés</a:t>
            </a:r>
            <a:r>
              <a:rPr dirty="0"/>
              <a:t/>
            </a:r>
            <a:br>
              <a:rPr dirty="0"/>
            </a:br>
            <a:endParaRPr lang="fr-FR" sz="800" dirty="0"/>
          </a:p>
          <a:p>
            <a:pPr>
              <a:spcAft>
                <a:spcPts val="600"/>
              </a:spcAft>
              <a:tabLst>
                <a:tab pos="92075" algn="l"/>
              </a:tabLst>
            </a:pPr>
            <a:r>
              <a:rPr lang="en-US" sz="2200" dirty="0"/>
              <a:t>	</a:t>
            </a:r>
            <a:r>
              <a:rPr lang="fr-FR" sz="2200" dirty="0"/>
              <a:t>Voici ce qui est réglementé par la loi :</a:t>
            </a:r>
          </a:p>
          <a:p>
            <a:pPr marL="712788" lvl="1" indent="-355600">
              <a:spcAft>
                <a:spcPts val="600"/>
              </a:spcAft>
              <a:buClr>
                <a:schemeClr val="accent6">
                  <a:lumMod val="75000"/>
                </a:schemeClr>
              </a:buClr>
              <a:buFont typeface="Wingdings 3" panose="05040102010807070707" pitchFamily="18" charset="2"/>
              <a:buChar char=""/>
            </a:pPr>
            <a:r>
              <a:rPr lang="fr-FR" sz="2200" b="1" dirty="0"/>
              <a:t>examen intermédiaire et examen de fin de formation</a:t>
            </a:r>
            <a:r>
              <a:rPr lang="fr-FR" dirty="0"/>
              <a:t> </a:t>
            </a:r>
            <a:r>
              <a:rPr lang="fr-FR" sz="2200" u="sng" dirty="0"/>
              <a:t>ou</a:t>
            </a:r>
            <a:r>
              <a:rPr lang="fr-FR" sz="2200" b="1" dirty="0"/>
              <a:t> examen </a:t>
            </a:r>
            <a:br>
              <a:rPr lang="fr-FR" sz="2200" b="1" dirty="0"/>
            </a:br>
            <a:r>
              <a:rPr lang="fr-FR" sz="2200" b="1" dirty="0"/>
              <a:t>de fin de formation en deux parties</a:t>
            </a:r>
          </a:p>
          <a:p>
            <a:pPr marL="712788" lvl="1" indent="-355600">
              <a:spcAft>
                <a:spcPts val="600"/>
              </a:spcAft>
              <a:buClr>
                <a:schemeClr val="accent6">
                  <a:lumMod val="75000"/>
                </a:schemeClr>
              </a:buClr>
              <a:buFont typeface="Wingdings 3" panose="05040102010807070707" pitchFamily="18" charset="2"/>
              <a:buChar char=""/>
            </a:pPr>
            <a:r>
              <a:rPr lang="fr-FR" sz="2200" b="1" dirty="0"/>
              <a:t>admission</a:t>
            </a:r>
            <a:r>
              <a:rPr lang="fr-FR" sz="2200" dirty="0"/>
              <a:t> à l’examen de fin de formation : attestations écrites </a:t>
            </a:r>
            <a:br>
              <a:rPr lang="fr-FR" sz="2200" dirty="0"/>
            </a:br>
            <a:r>
              <a:rPr lang="fr-FR" sz="2200" dirty="0"/>
              <a:t>de formation, participation à l’examen intermédiaire, dispositions dérogatoires etc.</a:t>
            </a:r>
          </a:p>
          <a:p>
            <a:pPr marL="712788" lvl="1" indent="-355600">
              <a:spcAft>
                <a:spcPts val="600"/>
              </a:spcAft>
              <a:buClr>
                <a:schemeClr val="accent6">
                  <a:lumMod val="75000"/>
                </a:schemeClr>
              </a:buClr>
              <a:buFont typeface="Wingdings 3" panose="05040102010807070707" pitchFamily="18" charset="2"/>
              <a:buChar char=""/>
            </a:pPr>
            <a:r>
              <a:rPr lang="fr-FR" sz="2200" b="1" dirty="0"/>
              <a:t>objet de l’examen </a:t>
            </a:r>
            <a:r>
              <a:rPr lang="fr-FR" sz="2200" dirty="0"/>
              <a:t>: le candidat doit démontrer son aptitude professionnelle</a:t>
            </a:r>
          </a:p>
          <a:p>
            <a:pPr marL="712788" lvl="1" indent="-355600">
              <a:spcAft>
                <a:spcPts val="600"/>
              </a:spcAft>
              <a:buClr>
                <a:schemeClr val="accent6">
                  <a:lumMod val="75000"/>
                </a:schemeClr>
              </a:buClr>
              <a:buFont typeface="Wingdings 3" panose="05040102010807070707" pitchFamily="18" charset="2"/>
              <a:buChar char=""/>
            </a:pPr>
            <a:r>
              <a:rPr lang="fr-FR" sz="2200" dirty="0"/>
              <a:t>l’examen </a:t>
            </a:r>
            <a:r>
              <a:rPr lang="fr-FR" sz="2200" b="1" dirty="0" smtClean="0"/>
              <a:t>est passé </a:t>
            </a:r>
            <a:r>
              <a:rPr lang="fr-FR" sz="2200" dirty="0" smtClean="0"/>
              <a:t>devant un </a:t>
            </a:r>
            <a:r>
              <a:rPr lang="fr-FR" sz="2200" b="1" dirty="0"/>
              <a:t>jury d'examen</a:t>
            </a:r>
            <a:r>
              <a:rPr lang="fr-FR" sz="2200" dirty="0"/>
              <a:t> </a:t>
            </a:r>
            <a:r>
              <a:rPr lang="fr-FR" sz="2200" dirty="0" smtClean="0"/>
              <a:t>de </a:t>
            </a:r>
            <a:r>
              <a:rPr lang="fr-FR" sz="2200" dirty="0"/>
              <a:t>la chambre compétente</a:t>
            </a:r>
          </a:p>
          <a:p>
            <a:pPr marL="712788" lvl="1" indent="-355600">
              <a:spcAft>
                <a:spcPts val="600"/>
              </a:spcAft>
              <a:buClr>
                <a:schemeClr val="accent6">
                  <a:lumMod val="75000"/>
                </a:schemeClr>
              </a:buClr>
              <a:buFont typeface="Wingdings 3" panose="05040102010807070707" pitchFamily="18" charset="2"/>
              <a:buChar char=""/>
            </a:pPr>
            <a:r>
              <a:rPr lang="fr-FR" sz="2200" b="1" dirty="0"/>
              <a:t>D</a:t>
            </a:r>
            <a:r>
              <a:rPr lang="fr-FR" sz="2200" b="1" dirty="0" smtClean="0"/>
              <a:t>iplômes</a:t>
            </a:r>
            <a:r>
              <a:rPr lang="fr-FR" sz="2200" b="1" dirty="0"/>
              <a:t> </a:t>
            </a:r>
            <a:r>
              <a:rPr lang="fr-FR" sz="2200" b="1" dirty="0" smtClean="0"/>
              <a:t>de fin de formation:</a:t>
            </a:r>
            <a:r>
              <a:rPr lang="fr-FR" sz="2200" dirty="0" smtClean="0">
                <a:solidFill>
                  <a:schemeClr val="tx1">
                    <a:lumMod val="75000"/>
                    <a:lumOff val="25000"/>
                  </a:schemeClr>
                </a:solidFill>
              </a:rPr>
              <a:t> diplôme </a:t>
            </a:r>
            <a:r>
              <a:rPr lang="fr-FR" sz="2200" dirty="0">
                <a:solidFill>
                  <a:schemeClr val="tx1">
                    <a:lumMod val="75000"/>
                    <a:lumOff val="25000"/>
                  </a:schemeClr>
                </a:solidFill>
              </a:rPr>
              <a:t>de la chambre, a</a:t>
            </a:r>
            <a:r>
              <a:rPr lang="fr-FR" sz="2200" dirty="0" smtClean="0">
                <a:solidFill>
                  <a:schemeClr val="tx1">
                    <a:lumMod val="75000"/>
                    <a:lumOff val="25000"/>
                  </a:schemeClr>
                </a:solidFill>
              </a:rPr>
              <a:t>ttestation </a:t>
            </a:r>
            <a:r>
              <a:rPr lang="fr-FR" sz="2200" dirty="0">
                <a:solidFill>
                  <a:schemeClr val="tx1">
                    <a:lumMod val="75000"/>
                    <a:lumOff val="25000"/>
                  </a:schemeClr>
                </a:solidFill>
              </a:rPr>
              <a:t>de l’entreprise, </a:t>
            </a:r>
            <a:r>
              <a:rPr lang="fr-FR" sz="2200" dirty="0" smtClean="0">
                <a:solidFill>
                  <a:schemeClr val="tx1">
                    <a:lumMod val="75000"/>
                    <a:lumOff val="25000"/>
                  </a:schemeClr>
                </a:solidFill>
              </a:rPr>
              <a:t>attestation </a:t>
            </a:r>
            <a:r>
              <a:rPr lang="fr-FR" sz="2200" dirty="0">
                <a:solidFill>
                  <a:schemeClr val="tx1">
                    <a:lumMod val="75000"/>
                    <a:lumOff val="25000"/>
                  </a:schemeClr>
                </a:solidFill>
              </a:rPr>
              <a:t>de l’école de formation</a:t>
            </a:r>
          </a:p>
        </p:txBody>
      </p:sp>
      <p:sp>
        <p:nvSpPr>
          <p:cNvPr id="3" name="Textfeld 2"/>
          <p:cNvSpPr txBox="1"/>
          <p:nvPr/>
        </p:nvSpPr>
        <p:spPr>
          <a:xfrm>
            <a:off x="0" y="61768"/>
            <a:ext cx="6076152" cy="430887"/>
          </a:xfrm>
          <a:prstGeom prst="rect">
            <a:avLst/>
          </a:prstGeom>
          <a:noFill/>
        </p:spPr>
        <p:txBody>
          <a:bodyPr wrap="square" rtlCol="0">
            <a:spAutoFit/>
          </a:bodyPr>
          <a:lstStyle/>
          <a:p>
            <a:r>
              <a:rPr lang="fr-FR" sz="2200" b="1" dirty="0">
                <a:solidFill>
                  <a:schemeClr val="bg1"/>
                </a:solidFill>
              </a:rPr>
              <a:t>5. Réglementations fédérales :  fin de formation</a:t>
            </a:r>
          </a:p>
        </p:txBody>
      </p:sp>
      <p:pic>
        <p:nvPicPr>
          <p:cNvPr id="6"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00088" y="686901"/>
            <a:ext cx="613436" cy="299747"/>
          </a:xfrm>
          <a:prstGeom prst="rect">
            <a:avLst/>
          </a:prstGeom>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6152" y="958554"/>
            <a:ext cx="1346908" cy="504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3413" y="905563"/>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96336" y="86863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8388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496" y="1462401"/>
            <a:ext cx="7704856" cy="436910"/>
          </a:xfrm>
        </p:spPr>
        <p:txBody>
          <a:bodyPr/>
          <a:lstStyle/>
          <a:p>
            <a:pPr>
              <a:tabLst>
                <a:tab pos="357188" algn="l"/>
              </a:tabLst>
            </a:pPr>
            <a:r>
              <a:rPr lang="en-US" dirty="0"/>
              <a:t>	</a:t>
            </a:r>
            <a:r>
              <a:rPr lang="fr-FR" dirty="0">
                <a:solidFill>
                  <a:schemeClr val="accent6">
                    <a:lumMod val="75000"/>
                  </a:schemeClr>
                </a:solidFill>
                <a:latin typeface="Arial" panose="020B0604020202020204" pitchFamily="34" charset="0"/>
              </a:rPr>
              <a:t>Code de l’artisanat </a:t>
            </a:r>
            <a:r>
              <a:rPr lang="fr-FR" sz="1800" b="0" dirty="0">
                <a:solidFill>
                  <a:schemeClr val="tx1">
                    <a:lumMod val="75000"/>
                    <a:lumOff val="25000"/>
                  </a:schemeClr>
                </a:solidFill>
                <a:latin typeface="Arial" panose="020B0604020202020204" pitchFamily="34" charset="0"/>
              </a:rPr>
              <a:t>(1953/2010)</a:t>
            </a:r>
            <a:endParaRPr lang="fr-FR" sz="1800" b="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Textfeld 2"/>
          <p:cNvSpPr txBox="1"/>
          <p:nvPr/>
        </p:nvSpPr>
        <p:spPr>
          <a:xfrm>
            <a:off x="395536" y="2242207"/>
            <a:ext cx="8208912" cy="3293209"/>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Loi sur la réglementation de </a:t>
            </a:r>
            <a:r>
              <a:rPr lang="fr-FR" sz="2200" dirty="0" smtClean="0">
                <a:solidFill>
                  <a:schemeClr val="tx1">
                    <a:lumMod val="75000"/>
                    <a:lumOff val="25000"/>
                  </a:schemeClr>
                </a:solidFill>
              </a:rPr>
              <a:t>l’artisanat</a:t>
            </a:r>
            <a:endParaRPr lang="fr-FR" sz="2200" dirty="0">
              <a:solidFill>
                <a:schemeClr val="tx1">
                  <a:lumMod val="75000"/>
                  <a:lumOff val="25000"/>
                </a:schemeClr>
              </a:solidFill>
            </a:endParaRPr>
          </a:p>
          <a:p>
            <a:pPr marL="342900" indent="-342900">
              <a:spcAft>
                <a:spcPts val="6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Deuxième partie : </a:t>
            </a:r>
            <a:r>
              <a:rPr lang="fr-FR" sz="2200" dirty="0">
                <a:solidFill>
                  <a:schemeClr val="accent6">
                    <a:lumMod val="75000"/>
                  </a:schemeClr>
                </a:solidFill>
              </a:rPr>
              <a:t>formation professionnelle</a:t>
            </a:r>
            <a:r>
              <a:rPr lang="fr-FR" sz="2200" dirty="0">
                <a:solidFill>
                  <a:schemeClr val="tx1">
                    <a:lumMod val="75000"/>
                    <a:lumOff val="25000"/>
                  </a:schemeClr>
                </a:solidFill>
              </a:rPr>
              <a:t> (à ce sujet, loi spéciale portant sur la loi sur la formation professionnelle)</a:t>
            </a:r>
          </a:p>
          <a:p>
            <a:pPr marL="342900" indent="-342900">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Réglemente</a:t>
            </a:r>
          </a:p>
          <a:p>
            <a:pPr marL="800100" lvl="1" indent="-342900">
              <a:buClr>
                <a:schemeClr val="accent6">
                  <a:lumMod val="75000"/>
                </a:schemeClr>
              </a:buClr>
              <a:buFont typeface="Calibri" panose="020F0502020204030204" pitchFamily="34" charset="0"/>
              <a:buChar char="‒"/>
              <a:tabLst>
                <a:tab pos="265113" algn="l"/>
              </a:tabLst>
            </a:pPr>
            <a:r>
              <a:rPr lang="en-US" dirty="0"/>
              <a:t>	</a:t>
            </a:r>
            <a:r>
              <a:rPr lang="fr-FR" sz="2200" dirty="0">
                <a:solidFill>
                  <a:schemeClr val="tx1">
                    <a:lumMod val="75000"/>
                    <a:lumOff val="25000"/>
                  </a:schemeClr>
                </a:solidFill>
              </a:rPr>
              <a:t>l’exercice </a:t>
            </a:r>
            <a:r>
              <a:rPr lang="fr-FR" sz="2200" dirty="0" smtClean="0">
                <a:solidFill>
                  <a:schemeClr val="tx1">
                    <a:lumMod val="75000"/>
                    <a:lumOff val="25000"/>
                  </a:schemeClr>
                </a:solidFill>
              </a:rPr>
              <a:t>des </a:t>
            </a:r>
            <a:r>
              <a:rPr lang="fr-FR" sz="2200" dirty="0" smtClean="0"/>
              <a:t>métiers </a:t>
            </a:r>
            <a:r>
              <a:rPr lang="fr-FR" sz="2200" dirty="0"/>
              <a:t>dans les entreprises </a:t>
            </a:r>
            <a:r>
              <a:rPr lang="fr-FR" sz="2200" dirty="0" smtClean="0"/>
              <a:t>artisanales</a:t>
            </a:r>
            <a:endParaRPr lang="fr-FR" sz="2200" dirty="0"/>
          </a:p>
          <a:p>
            <a:pPr marL="896938" lvl="1" indent="-439738">
              <a:buClr>
                <a:schemeClr val="accent6">
                  <a:lumMod val="75000"/>
                </a:schemeClr>
              </a:buClr>
              <a:buFont typeface="Calibri" panose="020F0502020204030204" pitchFamily="34" charset="0"/>
              <a:buChar char="‒"/>
              <a:tabLst>
                <a:tab pos="265113" algn="l"/>
              </a:tabLst>
            </a:pPr>
            <a:r>
              <a:rPr lang="en-US" dirty="0"/>
              <a:t>	</a:t>
            </a:r>
            <a:r>
              <a:rPr lang="fr-FR" sz="2200" dirty="0"/>
              <a:t>la formation professionnelle et continue dans le domaine </a:t>
            </a:r>
            <a:br>
              <a:rPr lang="fr-FR" sz="2200" dirty="0"/>
            </a:br>
            <a:r>
              <a:rPr lang="fr-FR" sz="2200" dirty="0"/>
              <a:t>de l’artisanat</a:t>
            </a:r>
          </a:p>
          <a:p>
            <a:pPr marL="800100" lvl="1" indent="-342900">
              <a:buClr>
                <a:schemeClr val="accent6">
                  <a:lumMod val="75000"/>
                </a:schemeClr>
              </a:buClr>
              <a:buFont typeface="Calibri" panose="020F0502020204030204" pitchFamily="34" charset="0"/>
              <a:buChar char="‒"/>
              <a:tabLst>
                <a:tab pos="265113" algn="l"/>
              </a:tabLst>
            </a:pPr>
            <a:r>
              <a:rPr lang="en-US" dirty="0"/>
              <a:t>	</a:t>
            </a:r>
            <a:r>
              <a:rPr lang="fr-FR" sz="2200" dirty="0"/>
              <a:t>l’examen de </a:t>
            </a:r>
            <a:r>
              <a:rPr lang="fr-FR" sz="2200" dirty="0" smtClean="0"/>
              <a:t>maître artisan </a:t>
            </a:r>
            <a:endParaRPr lang="fr-FR" sz="2200" dirty="0"/>
          </a:p>
          <a:p>
            <a:pPr marL="800100" lvl="1" indent="-342900">
              <a:buClr>
                <a:schemeClr val="accent6">
                  <a:lumMod val="75000"/>
                </a:schemeClr>
              </a:buClr>
              <a:buFont typeface="Calibri" panose="020F0502020204030204" pitchFamily="34" charset="0"/>
              <a:buChar char="‒"/>
              <a:tabLst>
                <a:tab pos="265113" algn="l"/>
              </a:tabLst>
            </a:pPr>
            <a:r>
              <a:rPr lang="en-US" dirty="0"/>
              <a:t>	</a:t>
            </a:r>
            <a:r>
              <a:rPr lang="fr-FR" sz="2200" dirty="0"/>
              <a:t>l’autogestion de ce secteur </a:t>
            </a:r>
            <a:r>
              <a:rPr lang="fr-FR" sz="2200" dirty="0">
                <a:solidFill>
                  <a:schemeClr val="tx1">
                    <a:lumMod val="75000"/>
                    <a:lumOff val="25000"/>
                  </a:schemeClr>
                </a:solidFill>
              </a:rPr>
              <a:t>économique</a:t>
            </a:r>
          </a:p>
        </p:txBody>
      </p:sp>
      <p:sp>
        <p:nvSpPr>
          <p:cNvPr id="5" name="Textfeld 4"/>
          <p:cNvSpPr txBox="1"/>
          <p:nvPr/>
        </p:nvSpPr>
        <p:spPr>
          <a:xfrm>
            <a:off x="-1" y="52243"/>
            <a:ext cx="5982081" cy="430887"/>
          </a:xfrm>
          <a:prstGeom prst="rect">
            <a:avLst/>
          </a:prstGeom>
          <a:noFill/>
        </p:spPr>
        <p:txBody>
          <a:bodyPr wrap="square" rtlCol="0">
            <a:spAutoFit/>
          </a:bodyPr>
          <a:lstStyle/>
          <a:p>
            <a:r>
              <a:rPr lang="fr-FR" sz="2200" b="1" dirty="0">
                <a:solidFill>
                  <a:schemeClr val="bg1"/>
                </a:solidFill>
              </a:rPr>
              <a:t>5. Réglementations fédérales : artisanat</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2081" y="824869"/>
            <a:ext cx="10112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18128" y="998605"/>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328" y="961235"/>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2927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324544" y="1178365"/>
            <a:ext cx="7488832" cy="4366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eaLnBrk="1" hangingPunct="1">
              <a:spcBef>
                <a:spcPts val="1500"/>
              </a:spcBef>
              <a:buClrTx/>
              <a:buFontTx/>
              <a:buNone/>
              <a:tabLst>
                <a:tab pos="266700" algn="l"/>
                <a:tab pos="71278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en-US" dirty="0"/>
              <a:t>		</a:t>
            </a:r>
            <a:r>
              <a:rPr lang="fr-FR" sz="2400" b="1" dirty="0">
                <a:solidFill>
                  <a:schemeClr val="accent6">
                    <a:lumMod val="75000"/>
                  </a:schemeClr>
                </a:solidFill>
              </a:rPr>
              <a:t>Loi sur la protection des jeunes au travail</a:t>
            </a:r>
            <a:br>
              <a:rPr lang="fr-FR" sz="2400" b="1" dirty="0">
                <a:solidFill>
                  <a:schemeClr val="accent6">
                    <a:lumMod val="75000"/>
                  </a:schemeClr>
                </a:solidFill>
              </a:rPr>
            </a:br>
            <a:r>
              <a:rPr lang="fr-FR" sz="2400" b="1" dirty="0">
                <a:solidFill>
                  <a:schemeClr val="accent6">
                    <a:lumMod val="75000"/>
                  </a:schemeClr>
                </a:solidFill>
              </a:rPr>
              <a:t>	</a:t>
            </a:r>
            <a:r>
              <a:rPr lang="fr-FR" sz="1800" dirty="0">
                <a:solidFill>
                  <a:schemeClr val="tx1">
                    <a:lumMod val="75000"/>
                    <a:lumOff val="25000"/>
                  </a:schemeClr>
                </a:solidFill>
              </a:rPr>
              <a:t>(1960 et suiv.)</a:t>
            </a:r>
            <a:endParaRPr lang="fr-FR" altLang="de-DE" sz="1800" dirty="0">
              <a:solidFill>
                <a:schemeClr val="tx1">
                  <a:lumMod val="75000"/>
                  <a:lumOff val="25000"/>
                </a:schemeClr>
              </a:solidFill>
              <a:cs typeface="Arial" charset="0"/>
            </a:endParaRPr>
          </a:p>
        </p:txBody>
      </p:sp>
      <p:sp>
        <p:nvSpPr>
          <p:cNvPr id="5" name="Textfeld 4"/>
          <p:cNvSpPr txBox="1"/>
          <p:nvPr/>
        </p:nvSpPr>
        <p:spPr>
          <a:xfrm>
            <a:off x="395536" y="1926706"/>
            <a:ext cx="7978115" cy="4016484"/>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Loi sur la protection des jeunes travailleurs (15-17 ans)</a:t>
            </a:r>
          </a:p>
          <a:p>
            <a:pPr marL="342900" indent="-342900">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Réglemente en ce qui concerne les jeunes</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solidFill>
                  <a:schemeClr val="tx1">
                    <a:lumMod val="75000"/>
                    <a:lumOff val="25000"/>
                  </a:schemeClr>
                </a:solidFill>
              </a:rPr>
              <a:t>le nombre de </a:t>
            </a:r>
            <a:r>
              <a:rPr lang="fr-FR" sz="2200" dirty="0">
                <a:solidFill>
                  <a:schemeClr val="accent6">
                    <a:lumMod val="75000"/>
                  </a:schemeClr>
                </a:solidFill>
              </a:rPr>
              <a:t>jours de travail par semaine </a:t>
            </a:r>
            <a:r>
              <a:rPr lang="fr-FR" sz="2200" dirty="0">
                <a:solidFill>
                  <a:schemeClr val="tx1">
                    <a:lumMod val="75000"/>
                    <a:lumOff val="25000"/>
                  </a:schemeClr>
                </a:solidFill>
              </a:rPr>
              <a:t>: 5</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t>les</a:t>
            </a:r>
            <a:r>
              <a:rPr lang="fr-FR" dirty="0"/>
              <a:t> </a:t>
            </a:r>
            <a:r>
              <a:rPr lang="fr-FR" sz="2200" dirty="0">
                <a:solidFill>
                  <a:schemeClr val="accent6">
                    <a:lumMod val="75000"/>
                  </a:schemeClr>
                </a:solidFill>
              </a:rPr>
              <a:t>horaires</a:t>
            </a:r>
            <a:r>
              <a:rPr lang="fr-FR" sz="2200" dirty="0">
                <a:solidFill>
                  <a:schemeClr val="tx1">
                    <a:lumMod val="75000"/>
                    <a:lumOff val="25000"/>
                  </a:schemeClr>
                </a:solidFill>
              </a:rPr>
              <a:t> autorisés : 6 h – 20 h</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solidFill>
                  <a:schemeClr val="tx1">
                    <a:lumMod val="75000"/>
                    <a:lumOff val="25000"/>
                  </a:schemeClr>
                </a:solidFill>
              </a:rPr>
              <a:t>le </a:t>
            </a:r>
            <a:r>
              <a:rPr lang="fr-FR" sz="2200" dirty="0">
                <a:solidFill>
                  <a:schemeClr val="accent6">
                    <a:lumMod val="75000"/>
                  </a:schemeClr>
                </a:solidFill>
              </a:rPr>
              <a:t>nombre d’heures de travail par semaine :</a:t>
            </a:r>
            <a:r>
              <a:rPr lang="fr-FR" sz="2200" dirty="0">
                <a:solidFill>
                  <a:schemeClr val="tx1">
                    <a:lumMod val="75000"/>
                    <a:lumOff val="25000"/>
                  </a:schemeClr>
                </a:solidFill>
              </a:rPr>
              <a:t> 40 heures</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solidFill>
                  <a:schemeClr val="tx1">
                    <a:lumMod val="75000"/>
                    <a:lumOff val="25000"/>
                  </a:schemeClr>
                </a:solidFill>
              </a:rPr>
              <a:t>Solutions flexibles pour certains jours</a:t>
            </a:r>
            <a:r>
              <a:rPr dirty="0"/>
              <a:t/>
            </a:r>
            <a:br>
              <a:rPr dirty="0"/>
            </a:br>
            <a:r>
              <a:rPr lang="de-DE" dirty="0" smtClean="0"/>
              <a:t>	</a:t>
            </a:r>
            <a:r>
              <a:rPr lang="fr-FR" sz="2200" dirty="0" smtClean="0">
                <a:solidFill>
                  <a:schemeClr val="tx1">
                    <a:lumMod val="75000"/>
                    <a:lumOff val="25000"/>
                  </a:schemeClr>
                </a:solidFill>
              </a:rPr>
              <a:t>(</a:t>
            </a:r>
            <a:r>
              <a:rPr lang="fr-FR" sz="2200" dirty="0">
                <a:solidFill>
                  <a:schemeClr val="tx1">
                    <a:lumMod val="75000"/>
                    <a:lumOff val="25000"/>
                  </a:schemeClr>
                </a:solidFill>
              </a:rPr>
              <a:t>extensions/réductions)</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solidFill>
                  <a:schemeClr val="accent6">
                    <a:lumMod val="75000"/>
                  </a:schemeClr>
                </a:solidFill>
              </a:rPr>
              <a:t>Pauses </a:t>
            </a:r>
            <a:r>
              <a:rPr lang="fr-FR" sz="2200" dirty="0">
                <a:solidFill>
                  <a:schemeClr val="tx1">
                    <a:lumMod val="75000"/>
                    <a:lumOff val="25000"/>
                  </a:schemeClr>
                </a:solidFill>
              </a:rPr>
              <a:t>: </a:t>
            </a:r>
            <a:r>
              <a:rPr lang="fr-FR" sz="2200" dirty="0" smtClean="0"/>
              <a:t>fréquence</a:t>
            </a:r>
            <a:r>
              <a:rPr lang="fr-FR" sz="2200" dirty="0" smtClean="0">
                <a:solidFill>
                  <a:schemeClr val="tx1">
                    <a:lumMod val="75000"/>
                    <a:lumOff val="25000"/>
                  </a:schemeClr>
                </a:solidFill>
              </a:rPr>
              <a:t> </a:t>
            </a:r>
            <a:r>
              <a:rPr lang="fr-FR" sz="2200" dirty="0">
                <a:solidFill>
                  <a:schemeClr val="tx1">
                    <a:lumMod val="75000"/>
                    <a:lumOff val="25000"/>
                  </a:schemeClr>
                </a:solidFill>
              </a:rPr>
              <a:t>et durée</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solidFill>
                  <a:schemeClr val="accent6">
                    <a:lumMod val="75000"/>
                  </a:schemeClr>
                </a:solidFill>
              </a:rPr>
              <a:t>Congés </a:t>
            </a:r>
            <a:r>
              <a:rPr lang="fr-FR" sz="2200" dirty="0">
                <a:solidFill>
                  <a:schemeClr val="tx1">
                    <a:lumMod val="75000"/>
                    <a:lumOff val="25000"/>
                  </a:schemeClr>
                </a:solidFill>
              </a:rPr>
              <a:t>: selon l’âge 21-25 jours ouvrés par an</a:t>
            </a:r>
          </a:p>
          <a:p>
            <a:pPr marL="342900" indent="284163">
              <a:spcAft>
                <a:spcPts val="600"/>
              </a:spcAft>
              <a:buClr>
                <a:schemeClr val="accent6">
                  <a:lumMod val="75000"/>
                </a:schemeClr>
              </a:buClr>
              <a:buFont typeface="Calibri" panose="020F0502020204030204" pitchFamily="34" charset="0"/>
              <a:buChar char="‒"/>
              <a:tabLst>
                <a:tab pos="265113" algn="l"/>
              </a:tabLst>
            </a:pPr>
            <a:r>
              <a:rPr lang="fr-FR" sz="2200" dirty="0">
                <a:solidFill>
                  <a:schemeClr val="tx1">
                    <a:lumMod val="75000"/>
                    <a:lumOff val="25000"/>
                  </a:schemeClr>
                </a:solidFill>
              </a:rPr>
              <a:t>Exceptions : travail du weekend (par ex. dans des hôpitaux)</a:t>
            </a:r>
          </a:p>
        </p:txBody>
      </p:sp>
      <p:sp>
        <p:nvSpPr>
          <p:cNvPr id="6" name="Textfeld 5"/>
          <p:cNvSpPr txBox="1"/>
          <p:nvPr/>
        </p:nvSpPr>
        <p:spPr>
          <a:xfrm>
            <a:off x="0" y="71293"/>
            <a:ext cx="6300192" cy="430887"/>
          </a:xfrm>
          <a:prstGeom prst="rect">
            <a:avLst/>
          </a:prstGeom>
          <a:noFill/>
        </p:spPr>
        <p:txBody>
          <a:bodyPr wrap="square" rtlCol="0">
            <a:spAutoFit/>
          </a:bodyPr>
          <a:lstStyle/>
          <a:p>
            <a:r>
              <a:rPr lang="fr-FR" sz="2200" b="1" dirty="0">
                <a:solidFill>
                  <a:schemeClr val="bg1"/>
                </a:solidFill>
              </a:rPr>
              <a:t>5. Réglementations fédérales :  les jeunes</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5880" y="970426"/>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2205" y="93724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223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352103" y="1251109"/>
            <a:ext cx="7000308" cy="42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eaLnBrk="1" hangingPunct="1">
              <a:lnSpc>
                <a:spcPct val="90000"/>
              </a:lnSpc>
              <a:spcBef>
                <a:spcPts val="1500"/>
              </a:spcBef>
              <a:buClrTx/>
              <a:buFontTx/>
              <a:buNone/>
              <a:tabLst>
                <a:tab pos="266700" algn="l"/>
                <a:tab pos="630238"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pPr>
            <a:r>
              <a:rPr lang="fr-FR" altLang="de-DE" sz="2400" b="1" dirty="0">
                <a:solidFill>
                  <a:schemeClr val="accent6">
                    <a:lumMod val="75000"/>
                  </a:schemeClr>
                </a:solidFill>
              </a:rPr>
              <a:t>Loi sur la scolarité obligatoire</a:t>
            </a:r>
            <a:endParaRPr lang="fr-FR" altLang="de-DE" sz="2400" b="1" dirty="0">
              <a:solidFill>
                <a:schemeClr val="accent6">
                  <a:lumMod val="75000"/>
                </a:schemeClr>
              </a:solidFill>
              <a:cs typeface="Arial" charset="0"/>
            </a:endParaRPr>
          </a:p>
        </p:txBody>
      </p:sp>
      <p:sp>
        <p:nvSpPr>
          <p:cNvPr id="3" name="Textfeld 2"/>
          <p:cNvSpPr txBox="1"/>
          <p:nvPr/>
        </p:nvSpPr>
        <p:spPr>
          <a:xfrm>
            <a:off x="-9715" y="71293"/>
            <a:ext cx="6203928" cy="430887"/>
          </a:xfrm>
          <a:prstGeom prst="rect">
            <a:avLst/>
          </a:prstGeom>
          <a:noFill/>
        </p:spPr>
        <p:txBody>
          <a:bodyPr wrap="square" rtlCol="0">
            <a:spAutoFit/>
          </a:bodyPr>
          <a:lstStyle/>
          <a:p>
            <a:r>
              <a:rPr lang="fr-FR" sz="2200" b="1" dirty="0">
                <a:solidFill>
                  <a:schemeClr val="bg1"/>
                </a:solidFill>
              </a:rPr>
              <a:t>6. Réglementations des Länder : les jeunes</a:t>
            </a:r>
          </a:p>
        </p:txBody>
      </p:sp>
      <p:sp>
        <p:nvSpPr>
          <p:cNvPr id="4" name="Textfeld 3"/>
          <p:cNvSpPr txBox="1"/>
          <p:nvPr/>
        </p:nvSpPr>
        <p:spPr>
          <a:xfrm>
            <a:off x="389016" y="1927128"/>
            <a:ext cx="8215432" cy="4503797"/>
          </a:xfrm>
          <a:prstGeom prst="rect">
            <a:avLst/>
          </a:prstGeom>
          <a:noFill/>
        </p:spPr>
        <p:txBody>
          <a:bodyPr wrap="square" rtlCol="0">
            <a:spAutoFit/>
          </a:bodyPr>
          <a:lstStyle/>
          <a:p>
            <a:pPr marL="342900" indent="-342900">
              <a:lnSpc>
                <a:spcPts val="2000"/>
              </a:lnSpc>
              <a:spcAft>
                <a:spcPts val="1200"/>
              </a:spcAft>
              <a:buClr>
                <a:schemeClr val="accent6">
                  <a:lumMod val="75000"/>
                </a:schemeClr>
              </a:buClr>
              <a:buFont typeface="Wingdings 3" panose="05040102010807070707" pitchFamily="18" charset="2"/>
              <a:buChar char=""/>
            </a:pPr>
            <a:r>
              <a:rPr lang="fr-FR" sz="2000" dirty="0">
                <a:solidFill>
                  <a:schemeClr val="tx1">
                    <a:lumMod val="75000"/>
                    <a:lumOff val="25000"/>
                  </a:schemeClr>
                </a:solidFill>
              </a:rPr>
              <a:t>Loi qui stipule la scolarité obligatoire pour les enfants, </a:t>
            </a:r>
            <a:r>
              <a:rPr lang="fr-FR" sz="2000" dirty="0"/>
              <a:t>les </a:t>
            </a:r>
            <a:r>
              <a:rPr lang="fr-FR" sz="2000" dirty="0" smtClean="0"/>
              <a:t>adolescents </a:t>
            </a:r>
            <a:r>
              <a:rPr lang="fr-FR" sz="2000" dirty="0" smtClean="0">
                <a:solidFill>
                  <a:schemeClr val="tx1">
                    <a:lumMod val="75000"/>
                    <a:lumOff val="25000"/>
                  </a:schemeClr>
                </a:solidFill>
              </a:rPr>
              <a:t>et </a:t>
            </a:r>
            <a:r>
              <a:rPr lang="fr-FR" sz="2000" dirty="0">
                <a:solidFill>
                  <a:schemeClr val="tx1">
                    <a:lumMod val="75000"/>
                    <a:lumOff val="25000"/>
                  </a:schemeClr>
                </a:solidFill>
              </a:rPr>
              <a:t>les jeunes jusqu’à un certain âge ou jusqu’à la fin d’un cursus scolaire, cependant au plus tard jusqu’à la fin de leur minorité.</a:t>
            </a:r>
          </a:p>
          <a:p>
            <a:pPr marL="342900" indent="-342900">
              <a:lnSpc>
                <a:spcPts val="2000"/>
              </a:lnSpc>
              <a:spcAft>
                <a:spcPts val="600"/>
              </a:spcAft>
              <a:buClr>
                <a:schemeClr val="accent6">
                  <a:lumMod val="75000"/>
                </a:schemeClr>
              </a:buClr>
              <a:buFont typeface="Wingdings 3" panose="05040102010807070707" pitchFamily="18" charset="2"/>
              <a:buChar char=""/>
            </a:pPr>
            <a:r>
              <a:rPr lang="fr-FR" sz="2000" dirty="0">
                <a:solidFill>
                  <a:schemeClr val="tx1">
                    <a:lumMod val="75000"/>
                    <a:lumOff val="25000"/>
                  </a:schemeClr>
                </a:solidFill>
              </a:rPr>
              <a:t>Distinction entre</a:t>
            </a:r>
          </a:p>
          <a:p>
            <a:pPr marL="893763" indent="-531813">
              <a:tabLst>
                <a:tab pos="539750" algn="l"/>
                <a:tab pos="808038" algn="l"/>
              </a:tabLst>
            </a:pPr>
            <a:r>
              <a:rPr lang="fr-FR" sz="2000" dirty="0">
                <a:solidFill>
                  <a:schemeClr val="tx1">
                    <a:lumMod val="75000"/>
                    <a:lumOff val="25000"/>
                  </a:schemeClr>
                </a:solidFill>
              </a:rPr>
              <a:t>a) </a:t>
            </a:r>
            <a:r>
              <a:rPr lang="fr-FR" sz="2000" b="1" dirty="0">
                <a:solidFill>
                  <a:schemeClr val="tx1">
                    <a:lumMod val="75000"/>
                    <a:lumOff val="25000"/>
                  </a:schemeClr>
                </a:solidFill>
              </a:rPr>
              <a:t>l’obligation de scolarité à temps plein </a:t>
            </a:r>
            <a:r>
              <a:rPr lang="fr-FR" sz="2000" dirty="0">
                <a:solidFill>
                  <a:schemeClr val="tx1">
                    <a:lumMod val="75000"/>
                    <a:lumOff val="25000"/>
                  </a:schemeClr>
                </a:solidFill>
              </a:rPr>
              <a:t>: en général dix ans</a:t>
            </a:r>
          </a:p>
          <a:p>
            <a:pPr marL="704850" indent="-77788">
              <a:buClr>
                <a:schemeClr val="accent6">
                  <a:lumMod val="75000"/>
                </a:schemeClr>
              </a:buClr>
              <a:buFont typeface="Calibri" panose="020F0502020204030204" pitchFamily="34" charset="0"/>
              <a:buChar char="‒"/>
            </a:pPr>
            <a:r>
              <a:rPr lang="en-US" dirty="0"/>
              <a:t>	</a:t>
            </a:r>
            <a:r>
              <a:rPr lang="fr-FR" sz="2000" dirty="0">
                <a:solidFill>
                  <a:schemeClr val="tx1">
                    <a:lumMod val="75000"/>
                    <a:lumOff val="25000"/>
                  </a:schemeClr>
                </a:solidFill>
              </a:rPr>
              <a:t>obligation de s’inscrire à une école, choix de l’école, participation obligatoire aux cours</a:t>
            </a:r>
            <a:r>
              <a:rPr lang="en-US" dirty="0"/>
              <a:t>	</a:t>
            </a:r>
          </a:p>
          <a:p>
            <a:pPr marL="893763" indent="-531813">
              <a:spcBef>
                <a:spcPts val="1200"/>
              </a:spcBef>
              <a:tabLst>
                <a:tab pos="539750" algn="l"/>
                <a:tab pos="808038" algn="l"/>
              </a:tabLst>
            </a:pPr>
            <a:r>
              <a:rPr lang="fr-FR" sz="2000" dirty="0">
                <a:solidFill>
                  <a:schemeClr val="tx1">
                    <a:lumMod val="75000"/>
                    <a:lumOff val="25000"/>
                  </a:schemeClr>
                </a:solidFill>
              </a:rPr>
              <a:t>b) </a:t>
            </a:r>
            <a:r>
              <a:rPr lang="fr-FR" sz="2000" b="1" dirty="0">
                <a:solidFill>
                  <a:schemeClr val="tx1">
                    <a:lumMod val="75000"/>
                    <a:lumOff val="25000"/>
                  </a:schemeClr>
                </a:solidFill>
              </a:rPr>
              <a:t>l’obligation de fréquenter une école professionnelle</a:t>
            </a:r>
            <a:r>
              <a:rPr lang="fr-FR" sz="2000" dirty="0">
                <a:solidFill>
                  <a:schemeClr val="tx1">
                    <a:lumMod val="75000"/>
                    <a:lumOff val="25000"/>
                  </a:schemeClr>
                </a:solidFill>
              </a:rPr>
              <a:t> : </a:t>
            </a:r>
          </a:p>
          <a:p>
            <a:pPr marL="704850" indent="-77788">
              <a:buClr>
                <a:schemeClr val="accent6">
                  <a:lumMod val="75000"/>
                </a:schemeClr>
              </a:buClr>
              <a:buFont typeface="Calibri" panose="020F0502020204030204" pitchFamily="34" charset="0"/>
              <a:buChar char="‒"/>
            </a:pPr>
            <a:r>
              <a:rPr lang="en-US" dirty="0"/>
              <a:t>	</a:t>
            </a:r>
            <a:r>
              <a:rPr lang="fr-FR" sz="2000" dirty="0">
                <a:solidFill>
                  <a:schemeClr val="tx1">
                    <a:lumMod val="75000"/>
                    <a:lumOff val="25000"/>
                  </a:schemeClr>
                </a:solidFill>
              </a:rPr>
              <a:t>commence après la scolarité à temps plein</a:t>
            </a:r>
          </a:p>
          <a:p>
            <a:pPr marL="704850" indent="-77788">
              <a:buClr>
                <a:schemeClr val="accent6">
                  <a:lumMod val="75000"/>
                </a:schemeClr>
              </a:buClr>
              <a:buFont typeface="Calibri" panose="020F0502020204030204" pitchFamily="34" charset="0"/>
              <a:buChar char="‒"/>
            </a:pPr>
            <a:r>
              <a:rPr lang="en-US" dirty="0"/>
              <a:t>	</a:t>
            </a:r>
            <a:r>
              <a:rPr lang="fr-FR" sz="2000" dirty="0">
                <a:solidFill>
                  <a:schemeClr val="tx1">
                    <a:lumMod val="75000"/>
                    <a:lumOff val="25000"/>
                  </a:schemeClr>
                </a:solidFill>
              </a:rPr>
              <a:t>s’effectue par la fréquentation des cycles secondaires I et II </a:t>
            </a:r>
            <a:r>
              <a:rPr lang="fr-FR" sz="2000" dirty="0" smtClean="0">
                <a:solidFill>
                  <a:schemeClr val="accent1"/>
                </a:solidFill>
              </a:rPr>
              <a:t>ou</a:t>
            </a:r>
            <a:r>
              <a:rPr lang="fr-FR" sz="2000" dirty="0" smtClean="0">
                <a:solidFill>
                  <a:schemeClr val="tx1">
                    <a:lumMod val="75000"/>
                    <a:lumOff val="25000"/>
                  </a:schemeClr>
                </a:solidFill>
              </a:rPr>
              <a:t> dans </a:t>
            </a:r>
            <a:r>
              <a:rPr lang="fr-FR" sz="2000" dirty="0">
                <a:solidFill>
                  <a:schemeClr val="tx1">
                    <a:lumMod val="75000"/>
                    <a:lumOff val="25000"/>
                  </a:schemeClr>
                </a:solidFill>
              </a:rPr>
              <a:t>le cadre d’une formation professionnelle</a:t>
            </a:r>
            <a:r>
              <a:rPr lang="en-US" dirty="0"/>
              <a:t>	</a:t>
            </a:r>
            <a:endParaRPr lang="fr-FR" sz="2000" dirty="0">
              <a:solidFill>
                <a:schemeClr val="tx1">
                  <a:lumMod val="75000"/>
                  <a:lumOff val="25000"/>
                </a:schemeClr>
              </a:solidFill>
            </a:endParaRPr>
          </a:p>
          <a:p>
            <a:pPr marL="704850" indent="-77788">
              <a:spcAft>
                <a:spcPts val="200"/>
              </a:spcAft>
              <a:buClr>
                <a:schemeClr val="accent6">
                  <a:lumMod val="75000"/>
                </a:schemeClr>
              </a:buClr>
              <a:buFont typeface="Calibri" panose="020F0502020204030204" pitchFamily="34" charset="0"/>
              <a:buChar char="‒"/>
            </a:pPr>
            <a:r>
              <a:rPr lang="en-US" sz="2000" dirty="0">
                <a:solidFill>
                  <a:schemeClr val="tx1">
                    <a:lumMod val="75000"/>
                    <a:lumOff val="25000"/>
                  </a:schemeClr>
                </a:solidFill>
              </a:rPr>
              <a:t>	se </a:t>
            </a:r>
            <a:r>
              <a:rPr lang="en-US" sz="2000" dirty="0" smtClean="0">
                <a:solidFill>
                  <a:schemeClr val="tx1">
                    <a:lumMod val="75000"/>
                    <a:lumOff val="25000"/>
                  </a:schemeClr>
                </a:solidFill>
              </a:rPr>
              <a:t>termine </a:t>
            </a:r>
            <a:r>
              <a:rPr lang="en-US" sz="2000" dirty="0">
                <a:solidFill>
                  <a:schemeClr val="tx1">
                    <a:lumMod val="75000"/>
                    <a:lumOff val="25000"/>
                  </a:schemeClr>
                </a:solidFill>
              </a:rPr>
              <a:t>à </a:t>
            </a:r>
            <a:r>
              <a:rPr lang="fr-FR" sz="2000" dirty="0">
                <a:solidFill>
                  <a:schemeClr val="tx1">
                    <a:lumMod val="75000"/>
                    <a:lumOff val="25000"/>
                  </a:schemeClr>
                </a:solidFill>
              </a:rPr>
              <a:t>l’âge de 18 ans (majorité) ou </a:t>
            </a:r>
          </a:p>
          <a:p>
            <a:pPr marL="1073150" indent="-179388">
              <a:lnSpc>
                <a:spcPts val="2000"/>
              </a:lnSpc>
              <a:buClr>
                <a:schemeClr val="accent6">
                  <a:lumMod val="75000"/>
                </a:schemeClr>
              </a:buClr>
              <a:buFont typeface="Calibri" panose="020F0502020204030204" pitchFamily="34" charset="0"/>
              <a:buChar char="‒"/>
            </a:pPr>
            <a:r>
              <a:rPr lang="fr-FR" sz="2000" dirty="0">
                <a:solidFill>
                  <a:schemeClr val="tx1">
                    <a:lumMod val="75000"/>
                    <a:lumOff val="25000"/>
                  </a:schemeClr>
                </a:solidFill>
              </a:rPr>
              <a:t> </a:t>
            </a:r>
            <a:r>
              <a:rPr lang="fr-FR" sz="2000" dirty="0" smtClean="0"/>
              <a:t>avec</a:t>
            </a:r>
            <a:r>
              <a:rPr lang="fr-FR" sz="2000" dirty="0" smtClean="0">
                <a:solidFill>
                  <a:schemeClr val="tx1">
                    <a:lumMod val="75000"/>
                    <a:lumOff val="25000"/>
                  </a:schemeClr>
                </a:solidFill>
              </a:rPr>
              <a:t> </a:t>
            </a:r>
            <a:r>
              <a:rPr lang="fr-FR" sz="2000" dirty="0">
                <a:solidFill>
                  <a:schemeClr val="tx1">
                    <a:lumMod val="75000"/>
                    <a:lumOff val="25000"/>
                  </a:schemeClr>
                </a:solidFill>
              </a:rPr>
              <a:t>l’obtention d’un diplôme de formation professionnelle ou</a:t>
            </a:r>
          </a:p>
          <a:p>
            <a:pPr marL="1073150" indent="-179388">
              <a:lnSpc>
                <a:spcPts val="2000"/>
              </a:lnSpc>
              <a:buClr>
                <a:schemeClr val="accent6">
                  <a:lumMod val="75000"/>
                </a:schemeClr>
              </a:buClr>
              <a:buFont typeface="Calibri" panose="020F0502020204030204" pitchFamily="34" charset="0"/>
              <a:buChar char="‒"/>
            </a:pPr>
            <a:r>
              <a:rPr lang="fr-FR" sz="2000" dirty="0">
                <a:solidFill>
                  <a:schemeClr val="tx1">
                    <a:lumMod val="75000"/>
                    <a:lumOff val="25000"/>
                  </a:schemeClr>
                </a:solidFill>
              </a:rPr>
              <a:t>à la fin de la douzième année de scolarité </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625966"/>
            <a:ext cx="724803" cy="107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2400" y="915004"/>
            <a:ext cx="592980" cy="703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83051" y="885656"/>
            <a:ext cx="630254" cy="762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32468" y="894907"/>
            <a:ext cx="546133" cy="762704"/>
          </a:xfrm>
          <a:prstGeom prst="rect">
            <a:avLst/>
          </a:prstGeom>
          <a:noFill/>
          <a:extLst>
            <a:ext uri="{909E8E84-426E-40DD-AFC4-6F175D3DCCD1}">
              <a14:hiddenFill xmlns:a14="http://schemas.microsoft.com/office/drawing/2010/main">
                <a:solidFill>
                  <a:srgbClr val="FFFFFF"/>
                </a:solidFill>
              </a14:hiddenFill>
            </a:ext>
          </a:extLst>
        </p:spPr>
      </p:pic>
      <p:sp>
        <p:nvSpPr>
          <p:cNvPr id="9" name="Rechteck 8"/>
          <p:cNvSpPr/>
          <p:nvPr/>
        </p:nvSpPr>
        <p:spPr>
          <a:xfrm>
            <a:off x="7821865"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64991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Textfeld 18"/>
          <p:cNvSpPr txBox="1">
            <a:spLocks noChangeArrowheads="1"/>
          </p:cNvSpPr>
          <p:nvPr/>
        </p:nvSpPr>
        <p:spPr bwMode="auto">
          <a:xfrm>
            <a:off x="125920" y="931672"/>
            <a:ext cx="58142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eaLnBrk="1" hangingPunct="1">
              <a:tabLst>
                <a:tab pos="630238" algn="l"/>
              </a:tabLst>
            </a:pPr>
            <a:r>
              <a:rPr lang="fr-FR"/>
              <a:t>   </a:t>
            </a:r>
            <a:r>
              <a:rPr lang="fr-FR" altLang="de-DE" sz="2400" b="1" dirty="0">
                <a:solidFill>
                  <a:schemeClr val="accent6">
                    <a:lumMod val="75000"/>
                  </a:schemeClr>
                </a:solidFill>
              </a:rPr>
              <a:t>Les lois scolaires des Länder</a:t>
            </a:r>
          </a:p>
        </p:txBody>
      </p:sp>
      <p:sp>
        <p:nvSpPr>
          <p:cNvPr id="12" name="Textfeld 11"/>
          <p:cNvSpPr txBox="1"/>
          <p:nvPr/>
        </p:nvSpPr>
        <p:spPr>
          <a:xfrm>
            <a:off x="1588" y="71293"/>
            <a:ext cx="5598208" cy="430887"/>
          </a:xfrm>
          <a:prstGeom prst="rect">
            <a:avLst/>
          </a:prstGeom>
          <a:noFill/>
        </p:spPr>
        <p:txBody>
          <a:bodyPr wrap="square" rtlCol="0">
            <a:spAutoFit/>
          </a:bodyPr>
          <a:lstStyle/>
          <a:p>
            <a:r>
              <a:rPr lang="fr-FR" sz="2200" b="1" dirty="0">
                <a:solidFill>
                  <a:schemeClr val="bg1"/>
                </a:solidFill>
              </a:rPr>
              <a:t>6. Réglementations des Länder :  l’école</a:t>
            </a:r>
          </a:p>
        </p:txBody>
      </p:sp>
      <p:sp>
        <p:nvSpPr>
          <p:cNvPr id="2" name="Textfeld 1"/>
          <p:cNvSpPr txBox="1"/>
          <p:nvPr/>
        </p:nvSpPr>
        <p:spPr>
          <a:xfrm>
            <a:off x="72272" y="1595497"/>
            <a:ext cx="8982584" cy="5209118"/>
          </a:xfrm>
          <a:prstGeom prst="rect">
            <a:avLst/>
          </a:prstGeom>
          <a:noFill/>
        </p:spPr>
        <p:txBody>
          <a:bodyPr wrap="square" rtlCol="0">
            <a:spAutoFit/>
          </a:bodyPr>
          <a:lstStyle/>
          <a:p>
            <a:pPr marL="609600" indent="-342900">
              <a:lnSpc>
                <a:spcPts val="2500"/>
              </a:lnSpc>
              <a:buClr>
                <a:schemeClr val="accent6">
                  <a:lumMod val="75000"/>
                </a:schemeClr>
              </a:buClr>
              <a:buFont typeface="Wingdings 3" panose="05040102010807070707" pitchFamily="18" charset="2"/>
              <a:buChar char=""/>
              <a:tabLst>
                <a:tab pos="447675" algn="l"/>
                <a:tab pos="3054350" algn="l"/>
              </a:tabLst>
            </a:pPr>
            <a:r>
              <a:rPr lang="fr-FR" sz="2200" dirty="0">
                <a:solidFill>
                  <a:schemeClr val="tx1">
                    <a:lumMod val="75000"/>
                    <a:lumOff val="25000"/>
                  </a:schemeClr>
                </a:solidFill>
              </a:rPr>
              <a:t> Définissent :</a:t>
            </a:r>
            <a:r>
              <a:rPr lang="fr-FR" dirty="0"/>
              <a:t> </a:t>
            </a:r>
          </a:p>
          <a:p>
            <a:pPr marL="1254125" indent="-265113">
              <a:lnSpc>
                <a:spcPts val="2500"/>
              </a:lnSpc>
              <a:buClr>
                <a:schemeClr val="accent6">
                  <a:lumMod val="75000"/>
                </a:schemeClr>
              </a:buClr>
              <a:buFont typeface="Calibri" panose="020F0502020204030204" pitchFamily="34" charset="0"/>
              <a:buChar char="‒"/>
              <a:tabLst>
                <a:tab pos="447675" algn="l"/>
                <a:tab pos="3054350" algn="l"/>
              </a:tabLst>
            </a:pPr>
            <a:r>
              <a:rPr lang="fr-FR" sz="2200" dirty="0"/>
              <a:t>les conditions de l’enseignement et de l’apprentissage</a:t>
            </a:r>
          </a:p>
          <a:p>
            <a:pPr marL="1254125" indent="-265113">
              <a:lnSpc>
                <a:spcPts val="2500"/>
              </a:lnSpc>
              <a:buClr>
                <a:schemeClr val="accent6">
                  <a:lumMod val="75000"/>
                </a:schemeClr>
              </a:buClr>
              <a:buFont typeface="Calibri" panose="020F0502020204030204" pitchFamily="34" charset="0"/>
              <a:buChar char="‒"/>
              <a:tabLst>
                <a:tab pos="447675" algn="l"/>
                <a:tab pos="3054350" algn="l"/>
              </a:tabLst>
            </a:pPr>
            <a:r>
              <a:rPr lang="fr-FR" sz="2200" dirty="0"/>
              <a:t>les droits et les obligations des enseignants et des apprenants</a:t>
            </a:r>
          </a:p>
          <a:p>
            <a:pPr marL="1254125" indent="-265113">
              <a:lnSpc>
                <a:spcPts val="2500"/>
              </a:lnSpc>
              <a:spcAft>
                <a:spcPts val="1200"/>
              </a:spcAft>
              <a:buClr>
                <a:schemeClr val="accent6">
                  <a:lumMod val="75000"/>
                </a:schemeClr>
              </a:buClr>
              <a:buFont typeface="Calibri" panose="020F0502020204030204" pitchFamily="34" charset="0"/>
              <a:buChar char="‒"/>
              <a:tabLst>
                <a:tab pos="447675" algn="l"/>
                <a:tab pos="3054350" algn="l"/>
              </a:tabLst>
            </a:pPr>
            <a:r>
              <a:rPr lang="fr-FR" sz="2200" dirty="0"/>
              <a:t>Les </a:t>
            </a:r>
            <a:r>
              <a:rPr lang="fr-FR" sz="2200" dirty="0" smtClean="0"/>
              <a:t>objectifs </a:t>
            </a:r>
            <a:r>
              <a:rPr lang="fr-FR" sz="2200" dirty="0"/>
              <a:t>de l’enseignement</a:t>
            </a:r>
            <a:endParaRPr lang="fr-FR" sz="800" dirty="0"/>
          </a:p>
          <a:p>
            <a:pPr marL="609600" indent="-342900">
              <a:lnSpc>
                <a:spcPts val="2500"/>
              </a:lnSpc>
              <a:buClr>
                <a:schemeClr val="accent6">
                  <a:lumMod val="75000"/>
                </a:schemeClr>
              </a:buClr>
              <a:buFont typeface="Wingdings 3" panose="05040102010807070707" pitchFamily="18" charset="2"/>
              <a:buChar char=""/>
            </a:pPr>
            <a:r>
              <a:rPr lang="fr-FR" sz="2200" dirty="0"/>
              <a:t>Réglementent :</a:t>
            </a:r>
            <a:r>
              <a:rPr lang="en-US" sz="2200" dirty="0"/>
              <a:t>	</a:t>
            </a:r>
          </a:p>
          <a:p>
            <a:pPr marL="1254125" indent="-265113">
              <a:lnSpc>
                <a:spcPts val="2500"/>
              </a:lnSpc>
              <a:buClr>
                <a:schemeClr val="accent6">
                  <a:lumMod val="75000"/>
                </a:schemeClr>
              </a:buClr>
              <a:buFont typeface="Calibri" panose="020F0502020204030204" pitchFamily="34" charset="0"/>
              <a:buChar char="‒"/>
            </a:pPr>
            <a:r>
              <a:rPr lang="fr-FR" sz="2200" dirty="0"/>
              <a:t>la structure du système scolaire dans un Land</a:t>
            </a:r>
          </a:p>
          <a:p>
            <a:pPr marL="1254125" indent="-265113">
              <a:lnSpc>
                <a:spcPts val="2500"/>
              </a:lnSpc>
              <a:spcAft>
                <a:spcPts val="1200"/>
              </a:spcAft>
              <a:buClr>
                <a:schemeClr val="accent6">
                  <a:lumMod val="75000"/>
                </a:schemeClr>
              </a:buClr>
              <a:buFont typeface="Calibri" panose="020F0502020204030204" pitchFamily="34" charset="0"/>
              <a:buChar char="‒"/>
            </a:pPr>
            <a:r>
              <a:rPr lang="fr-FR" sz="2200" dirty="0"/>
              <a:t>le contenu </a:t>
            </a:r>
            <a:r>
              <a:rPr lang="fr-FR" sz="2200" dirty="0" smtClean="0"/>
              <a:t>des cours, </a:t>
            </a:r>
            <a:r>
              <a:rPr lang="fr-FR" sz="2200" dirty="0"/>
              <a:t>la scolarité obligatoire, le règlement de l’école, les autorités responsables de l’enseignement, l’inspection scolaire, le financement etc. </a:t>
            </a:r>
            <a:endParaRPr lang="fr-FR" sz="800" dirty="0"/>
          </a:p>
          <a:p>
            <a:pPr marL="609600" indent="-342900">
              <a:lnSpc>
                <a:spcPts val="2500"/>
              </a:lnSpc>
              <a:buClr>
                <a:schemeClr val="accent6">
                  <a:lumMod val="75000"/>
                </a:schemeClr>
              </a:buClr>
              <a:buFont typeface="Wingdings 3" panose="05040102010807070707" pitchFamily="18" charset="2"/>
              <a:buChar char=""/>
            </a:pPr>
            <a:r>
              <a:rPr lang="fr-FR" sz="2200" dirty="0"/>
              <a:t>Elles définissent le </a:t>
            </a:r>
            <a:r>
              <a:rPr lang="fr-FR" sz="2200" b="1" dirty="0"/>
              <a:t>programme-cadre de formation :</a:t>
            </a:r>
            <a:r>
              <a:rPr lang="fr-FR" sz="2200" dirty="0"/>
              <a:t> </a:t>
            </a:r>
          </a:p>
          <a:p>
            <a:pPr marL="1254125" indent="-265113">
              <a:lnSpc>
                <a:spcPts val="2500"/>
              </a:lnSpc>
              <a:buClr>
                <a:schemeClr val="accent6">
                  <a:lumMod val="75000"/>
                </a:schemeClr>
              </a:buClr>
              <a:buFont typeface="Calibri" panose="020F0502020204030204" pitchFamily="34" charset="0"/>
              <a:buChar char="‒"/>
            </a:pPr>
            <a:r>
              <a:rPr lang="fr-FR" sz="2200" dirty="0"/>
              <a:t>contenu et </a:t>
            </a:r>
            <a:r>
              <a:rPr lang="fr-FR" sz="2200" dirty="0" smtClean="0"/>
              <a:t>objectifs </a:t>
            </a:r>
            <a:r>
              <a:rPr lang="fr-FR" sz="2200" dirty="0"/>
              <a:t>de l’enseignement</a:t>
            </a:r>
          </a:p>
          <a:p>
            <a:pPr marL="1254125" indent="-265113">
              <a:lnSpc>
                <a:spcPts val="2500"/>
              </a:lnSpc>
              <a:buClr>
                <a:schemeClr val="accent6">
                  <a:lumMod val="75000"/>
                </a:schemeClr>
              </a:buClr>
              <a:buFont typeface="Calibri" panose="020F0502020204030204" pitchFamily="34" charset="0"/>
              <a:buChar char="‒"/>
            </a:pPr>
            <a:r>
              <a:rPr lang="fr-FR" sz="2200" dirty="0"/>
              <a:t>matières professionnelles : </a:t>
            </a:r>
            <a:r>
              <a:rPr lang="fr-FR" sz="2200" b="1" dirty="0"/>
              <a:t>deux tiers </a:t>
            </a:r>
            <a:r>
              <a:rPr lang="fr-FR" sz="2200" dirty="0"/>
              <a:t>de l’enseignement </a:t>
            </a:r>
            <a:r>
              <a:rPr lang="en-US" sz="2200" dirty="0"/>
              <a:t>	</a:t>
            </a:r>
            <a:endParaRPr lang="fr-FR" sz="2200" b="1" dirty="0"/>
          </a:p>
          <a:p>
            <a:pPr marL="1254125" indent="-265113">
              <a:lnSpc>
                <a:spcPts val="2500"/>
              </a:lnSpc>
              <a:buClr>
                <a:schemeClr val="accent6">
                  <a:lumMod val="75000"/>
                </a:schemeClr>
              </a:buClr>
              <a:buFont typeface="Calibri" panose="020F0502020204030204" pitchFamily="34" charset="0"/>
              <a:buChar char="‒"/>
            </a:pPr>
            <a:r>
              <a:rPr lang="fr-FR" sz="2200" dirty="0"/>
              <a:t>matières générales : </a:t>
            </a:r>
            <a:r>
              <a:rPr lang="fr-FR" sz="2200" b="1" dirty="0"/>
              <a:t>un tiers </a:t>
            </a:r>
            <a:r>
              <a:rPr lang="fr-FR" sz="2200" dirty="0"/>
              <a:t>de l’enseignement</a:t>
            </a:r>
          </a:p>
          <a:p>
            <a:pPr marL="1254125" indent="-265113">
              <a:lnSpc>
                <a:spcPts val="2500"/>
              </a:lnSpc>
              <a:buClr>
                <a:schemeClr val="accent6">
                  <a:lumMod val="75000"/>
                </a:schemeClr>
              </a:buClr>
              <a:buFont typeface="Calibri" panose="020F0502020204030204" pitchFamily="34" charset="0"/>
              <a:buChar char="‒"/>
            </a:pPr>
            <a:r>
              <a:rPr lang="fr-FR" sz="2200" dirty="0"/>
              <a:t>relevés de notes </a:t>
            </a:r>
            <a:r>
              <a:rPr lang="fr-FR" sz="2200" dirty="0" smtClean="0"/>
              <a:t>des examens </a:t>
            </a:r>
            <a:r>
              <a:rPr lang="fr-FR" sz="2200" dirty="0" smtClean="0">
                <a:solidFill>
                  <a:schemeClr val="tx1">
                    <a:lumMod val="75000"/>
                    <a:lumOff val="25000"/>
                  </a:schemeClr>
                </a:solidFill>
              </a:rPr>
              <a:t>écrits </a:t>
            </a:r>
            <a:r>
              <a:rPr lang="fr-FR" sz="2200" dirty="0">
                <a:solidFill>
                  <a:schemeClr val="tx1">
                    <a:lumMod val="75000"/>
                    <a:lumOff val="25000"/>
                  </a:schemeClr>
                </a:solidFill>
              </a:rPr>
              <a:t>et oraux ( importants pour l’évaluation finale des apprentis par l’école)</a:t>
            </a:r>
            <a:r>
              <a:rPr lang="en-US" dirty="0"/>
              <a:t>	</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0464" y="612420"/>
            <a:ext cx="756084" cy="11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2950" y="923854"/>
            <a:ext cx="614540" cy="728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descr="C:\Users\baumgarten\Pictures\GOVET\bundeslaende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3176" y="922338"/>
            <a:ext cx="538849" cy="752531"/>
          </a:xfrm>
          <a:prstGeom prst="rect">
            <a:avLst/>
          </a:prstGeom>
          <a:noFill/>
          <a:extLst>
            <a:ext uri="{909E8E84-426E-40DD-AFC4-6F175D3DCCD1}">
              <a14:hiddenFill xmlns:a14="http://schemas.microsoft.com/office/drawing/2010/main">
                <a:solidFill>
                  <a:srgbClr val="FFFFFF"/>
                </a:solidFill>
              </a14:hiddenFill>
            </a:ext>
          </a:extLst>
        </p:spPr>
      </p:pic>
      <p:sp>
        <p:nvSpPr>
          <p:cNvPr id="10" name="Rechteck 9"/>
          <p:cNvSpPr/>
          <p:nvPr/>
        </p:nvSpPr>
        <p:spPr>
          <a:xfrm>
            <a:off x="7812340" y="1385871"/>
            <a:ext cx="152165" cy="776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9684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238" y="67965"/>
            <a:ext cx="5598208" cy="430887"/>
          </a:xfrm>
          <a:prstGeom prst="rect">
            <a:avLst/>
          </a:prstGeom>
          <a:noFill/>
        </p:spPr>
        <p:txBody>
          <a:bodyPr wrap="square" rtlCol="0">
            <a:spAutoFit/>
          </a:bodyPr>
          <a:lstStyle/>
          <a:p>
            <a:r>
              <a:rPr lang="fr-FR" sz="2200" b="1" dirty="0">
                <a:solidFill>
                  <a:schemeClr val="bg1"/>
                </a:solidFill>
              </a:rPr>
              <a:t>Introduction</a:t>
            </a:r>
          </a:p>
        </p:txBody>
      </p:sp>
      <p:sp>
        <p:nvSpPr>
          <p:cNvPr id="6" name="Textfeld 5"/>
          <p:cNvSpPr txBox="1"/>
          <p:nvPr/>
        </p:nvSpPr>
        <p:spPr>
          <a:xfrm>
            <a:off x="107504" y="1124744"/>
            <a:ext cx="9001000" cy="2631490"/>
          </a:xfrm>
          <a:prstGeom prst="rect">
            <a:avLst/>
          </a:prstGeom>
          <a:noFill/>
        </p:spPr>
        <p:txBody>
          <a:bodyPr wrap="square" rtlCol="0">
            <a:spAutoFit/>
          </a:bodyPr>
          <a:lstStyle/>
          <a:p>
            <a:pPr algn="ctr">
              <a:lnSpc>
                <a:spcPts val="2200"/>
              </a:lnSpc>
            </a:pPr>
            <a:r>
              <a:rPr lang="fr-FR" sz="2200" dirty="0"/>
              <a:t>La formation professionnelle </a:t>
            </a:r>
            <a:r>
              <a:rPr lang="fr-FR" sz="2200" dirty="0" smtClean="0"/>
              <a:t>duale requiert </a:t>
            </a:r>
            <a:r>
              <a:rPr lang="fr-FR" sz="2200" dirty="0"/>
              <a:t>une réglementation juridique pour :</a:t>
            </a:r>
          </a:p>
          <a:p>
            <a:pPr>
              <a:lnSpc>
                <a:spcPts val="2200"/>
              </a:lnSpc>
            </a:pPr>
            <a:endParaRPr lang="fr-FR" sz="1400" dirty="0"/>
          </a:p>
          <a:p>
            <a:pPr marL="342900" indent="-342900">
              <a:lnSpc>
                <a:spcPts val="2200"/>
              </a:lnSpc>
              <a:buFont typeface="Wingdings" panose="05000000000000000000" pitchFamily="2" charset="2"/>
              <a:buChar char="§"/>
            </a:pPr>
            <a:r>
              <a:rPr lang="fr-FR" sz="2200" dirty="0"/>
              <a:t>le </a:t>
            </a:r>
            <a:r>
              <a:rPr lang="fr-FR" sz="2200" b="1" dirty="0"/>
              <a:t>profil du métier </a:t>
            </a:r>
            <a:r>
              <a:rPr lang="fr-FR" sz="2200" dirty="0"/>
              <a:t>ainsi que les aptitudes, connaissances et capacités nécessaires pour l’exercer</a:t>
            </a:r>
          </a:p>
          <a:p>
            <a:pPr marL="342900" indent="-342900">
              <a:lnSpc>
                <a:spcPts val="2200"/>
              </a:lnSpc>
              <a:buFont typeface="Wingdings" panose="05000000000000000000" pitchFamily="2" charset="2"/>
              <a:buChar char="§"/>
            </a:pPr>
            <a:r>
              <a:rPr lang="fr-FR" sz="2200" dirty="0"/>
              <a:t>l</a:t>
            </a:r>
            <a:r>
              <a:rPr lang="fr-FR" sz="2200" dirty="0" smtClean="0"/>
              <a:t>a formation</a:t>
            </a:r>
            <a:r>
              <a:rPr lang="fr-FR" sz="2200" b="1" dirty="0" smtClean="0"/>
              <a:t> </a:t>
            </a:r>
            <a:r>
              <a:rPr lang="fr-FR" sz="2200" b="1" dirty="0"/>
              <a:t>en entreprise</a:t>
            </a:r>
            <a:r>
              <a:rPr lang="fr-FR" sz="2200" dirty="0"/>
              <a:t> et </a:t>
            </a:r>
            <a:r>
              <a:rPr lang="fr-FR" sz="2200" dirty="0" smtClean="0"/>
              <a:t>la formation</a:t>
            </a:r>
            <a:r>
              <a:rPr lang="fr-FR" sz="2200" b="1" dirty="0" smtClean="0"/>
              <a:t> </a:t>
            </a:r>
            <a:r>
              <a:rPr lang="fr-FR" sz="2200" b="1" dirty="0"/>
              <a:t>en école professionnelle</a:t>
            </a:r>
          </a:p>
          <a:p>
            <a:pPr marL="342900" indent="-342900">
              <a:lnSpc>
                <a:spcPts val="2200"/>
              </a:lnSpc>
              <a:buFont typeface="Wingdings" panose="05000000000000000000" pitchFamily="2" charset="2"/>
              <a:buChar char="§"/>
            </a:pPr>
            <a:r>
              <a:rPr lang="fr-FR" sz="2200" dirty="0"/>
              <a:t>la </a:t>
            </a:r>
            <a:r>
              <a:rPr lang="fr-FR" sz="2200" b="1" dirty="0"/>
              <a:t>protection des mineurs</a:t>
            </a:r>
            <a:r>
              <a:rPr lang="fr-FR" sz="2200" dirty="0"/>
              <a:t>, le </a:t>
            </a:r>
            <a:r>
              <a:rPr lang="fr-FR" sz="2200" b="1" dirty="0"/>
              <a:t>système d’examens</a:t>
            </a:r>
            <a:r>
              <a:rPr lang="fr-FR" sz="2200" dirty="0"/>
              <a:t> et beaucoup d’autres normes afin de garantir la coordination des </a:t>
            </a:r>
            <a:r>
              <a:rPr lang="fr-FR" sz="2200" dirty="0" smtClean="0"/>
              <a:t>conditions-cadre</a:t>
            </a:r>
            <a:r>
              <a:rPr lang="fr-FR" sz="2200" dirty="0" smtClean="0">
                <a:solidFill>
                  <a:schemeClr val="accent1"/>
                </a:solidFill>
              </a:rPr>
              <a:t>s</a:t>
            </a:r>
            <a:r>
              <a:rPr lang="fr-FR" sz="2200" dirty="0" smtClean="0"/>
              <a:t> </a:t>
            </a:r>
            <a:r>
              <a:rPr lang="fr-FR" sz="2200" dirty="0"/>
              <a:t>et aussi d’assurer la validité de la formation à l’échelle nationale.</a:t>
            </a:r>
          </a:p>
        </p:txBody>
      </p:sp>
      <p:sp>
        <p:nvSpPr>
          <p:cNvPr id="9" name="Textfeld 8"/>
          <p:cNvSpPr txBox="1"/>
          <p:nvPr/>
        </p:nvSpPr>
        <p:spPr>
          <a:xfrm>
            <a:off x="431540" y="4077072"/>
            <a:ext cx="8208912" cy="1789080"/>
          </a:xfrm>
          <a:prstGeom prst="rect">
            <a:avLst/>
          </a:prstGeom>
          <a:noFill/>
        </p:spPr>
        <p:txBody>
          <a:bodyPr wrap="square" rtlCol="0">
            <a:spAutoFit/>
          </a:bodyPr>
          <a:lstStyle/>
          <a:p>
            <a:pPr>
              <a:lnSpc>
                <a:spcPts val="2200"/>
              </a:lnSpc>
            </a:pPr>
            <a:r>
              <a:rPr lang="fr-FR" sz="2200" dirty="0"/>
              <a:t>Le système fédéral existant en Allemagne garantit aux Länder la souveraineté culturelle et leur octroie ainsi le droit de législation sur tout ce qui touche l’enseignement, donnant lieu à un ensemble complexe de règlements et de lois au niveau fédéral et au niveau des Länder.</a:t>
            </a:r>
            <a:r>
              <a:rPr dirty="0"/>
              <a:t/>
            </a:r>
            <a:br>
              <a:rPr dirty="0"/>
            </a:br>
            <a:r>
              <a:rPr lang="fr-FR" sz="2200" dirty="0"/>
              <a:t>Leur contenu sera présenté ci-après sous forme d’exemples. </a:t>
            </a:r>
          </a:p>
        </p:txBody>
      </p:sp>
    </p:spTree>
    <p:extLst>
      <p:ext uri="{BB962C8B-B14F-4D97-AF65-F5344CB8AC3E}">
        <p14:creationId xmlns:p14="http://schemas.microsoft.com/office/powerpoint/2010/main" val="4166100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lipse 14"/>
          <p:cNvSpPr/>
          <p:nvPr/>
        </p:nvSpPr>
        <p:spPr>
          <a:xfrm>
            <a:off x="3628984" y="575583"/>
            <a:ext cx="1904344" cy="834897"/>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52" name="Abgerundetes Rechteck 51"/>
          <p:cNvSpPr/>
          <p:nvPr/>
        </p:nvSpPr>
        <p:spPr>
          <a:xfrm>
            <a:off x="5216168" y="1628800"/>
            <a:ext cx="3640256" cy="5133941"/>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Abgerundetes Rechteck 50"/>
          <p:cNvSpPr/>
          <p:nvPr/>
        </p:nvSpPr>
        <p:spPr>
          <a:xfrm>
            <a:off x="349968" y="1628800"/>
            <a:ext cx="3640256" cy="513394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Textfeld 2"/>
          <p:cNvSpPr txBox="1"/>
          <p:nvPr/>
        </p:nvSpPr>
        <p:spPr>
          <a:xfrm>
            <a:off x="1013530" y="1001304"/>
            <a:ext cx="2278765" cy="400110"/>
          </a:xfrm>
          <a:prstGeom prst="rect">
            <a:avLst/>
          </a:prstGeom>
          <a:solidFill>
            <a:schemeClr val="accent1">
              <a:lumMod val="60000"/>
              <a:lumOff val="40000"/>
            </a:schemeClr>
          </a:solidFill>
        </p:spPr>
        <p:txBody>
          <a:bodyPr wrap="square" rtlCol="0">
            <a:spAutoFit/>
          </a:bodyPr>
          <a:lstStyle/>
          <a:p>
            <a:pPr algn="ctr"/>
            <a:r>
              <a:rPr lang="fr-FR" sz="2000" u="sng" dirty="0"/>
              <a:t>Entreprise </a:t>
            </a:r>
            <a:r>
              <a:rPr lang="fr-FR" sz="2000" dirty="0"/>
              <a:t>:</a:t>
            </a:r>
          </a:p>
        </p:txBody>
      </p:sp>
      <p:sp>
        <p:nvSpPr>
          <p:cNvPr id="6" name="Textfeld 5"/>
          <p:cNvSpPr txBox="1"/>
          <p:nvPr/>
        </p:nvSpPr>
        <p:spPr>
          <a:xfrm>
            <a:off x="5724128" y="968904"/>
            <a:ext cx="3132296" cy="400110"/>
          </a:xfrm>
          <a:prstGeom prst="rect">
            <a:avLst/>
          </a:prstGeom>
          <a:solidFill>
            <a:schemeClr val="accent2">
              <a:lumMod val="60000"/>
              <a:lumOff val="40000"/>
            </a:schemeClr>
          </a:solidFill>
        </p:spPr>
        <p:txBody>
          <a:bodyPr wrap="square" rtlCol="0">
            <a:spAutoFit/>
          </a:bodyPr>
          <a:lstStyle/>
          <a:p>
            <a:pPr algn="ctr"/>
            <a:r>
              <a:rPr lang="fr-FR" sz="2000" u="sng" dirty="0"/>
              <a:t>École professionnelle </a:t>
            </a:r>
            <a:r>
              <a:rPr lang="fr-FR" sz="2000" dirty="0"/>
              <a:t>:</a:t>
            </a:r>
          </a:p>
        </p:txBody>
      </p:sp>
      <p:sp>
        <p:nvSpPr>
          <p:cNvPr id="9" name="Textfeld 8"/>
          <p:cNvSpPr txBox="1"/>
          <p:nvPr/>
        </p:nvSpPr>
        <p:spPr>
          <a:xfrm>
            <a:off x="-1843" y="73198"/>
            <a:ext cx="5619682" cy="430887"/>
          </a:xfrm>
          <a:prstGeom prst="rect">
            <a:avLst/>
          </a:prstGeom>
          <a:noFill/>
        </p:spPr>
        <p:txBody>
          <a:bodyPr wrap="square" rtlCol="0">
            <a:spAutoFit/>
          </a:bodyPr>
          <a:lstStyle/>
          <a:p>
            <a:r>
              <a:rPr lang="fr-FR" sz="2200" b="1" dirty="0">
                <a:solidFill>
                  <a:schemeClr val="bg1"/>
                </a:solidFill>
              </a:rPr>
              <a:t>Aperçu des réglementations</a:t>
            </a:r>
          </a:p>
        </p:txBody>
      </p:sp>
      <p:pic>
        <p:nvPicPr>
          <p:cNvPr id="31" name="Picture 3" descr="C:\Users\baumgarten\Pictures\GOVET\bundeslaend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2765" y="977203"/>
            <a:ext cx="323977" cy="452451"/>
          </a:xfrm>
          <a:prstGeom prst="rect">
            <a:avLst/>
          </a:prstGeom>
          <a:noFill/>
          <a:extLst>
            <a:ext uri="{909E8E84-426E-40DD-AFC4-6F175D3DCCD1}">
              <a14:hiddenFill xmlns:a14="http://schemas.microsoft.com/office/drawing/2010/main">
                <a:solidFill>
                  <a:srgbClr val="FFFFFF"/>
                </a:solidFill>
              </a14:hiddenFill>
            </a:ext>
          </a:extLst>
        </p:spPr>
      </p:pic>
      <p:sp>
        <p:nvSpPr>
          <p:cNvPr id="32" name="Rechteck 31"/>
          <p:cNvSpPr/>
          <p:nvPr/>
        </p:nvSpPr>
        <p:spPr>
          <a:xfrm>
            <a:off x="5980393" y="1252240"/>
            <a:ext cx="89780"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p:cNvSpPr txBox="1"/>
          <p:nvPr/>
        </p:nvSpPr>
        <p:spPr>
          <a:xfrm>
            <a:off x="3589120" y="683985"/>
            <a:ext cx="1984072" cy="584775"/>
          </a:xfrm>
          <a:prstGeom prst="rect">
            <a:avLst/>
          </a:prstGeom>
          <a:noFill/>
        </p:spPr>
        <p:txBody>
          <a:bodyPr wrap="square" rtlCol="0">
            <a:spAutoFit/>
          </a:bodyPr>
          <a:lstStyle/>
          <a:p>
            <a:pPr algn="ctr"/>
            <a:r>
              <a:rPr lang="fr-FR" sz="1600" b="1" dirty="0">
                <a:solidFill>
                  <a:schemeClr val="bg1"/>
                </a:solidFill>
              </a:rPr>
              <a:t>Liberté </a:t>
            </a:r>
            <a:br>
              <a:rPr lang="fr-FR" sz="1600" b="1" dirty="0">
                <a:solidFill>
                  <a:schemeClr val="bg1"/>
                </a:solidFill>
              </a:rPr>
            </a:br>
            <a:r>
              <a:rPr lang="fr-FR" sz="1600" b="1" dirty="0">
                <a:solidFill>
                  <a:schemeClr val="bg1"/>
                </a:solidFill>
              </a:rPr>
              <a:t>de la profession</a:t>
            </a:r>
          </a:p>
        </p:txBody>
      </p:sp>
      <p:sp>
        <p:nvSpPr>
          <p:cNvPr id="12" name="Textfeld 11"/>
          <p:cNvSpPr txBox="1"/>
          <p:nvPr/>
        </p:nvSpPr>
        <p:spPr>
          <a:xfrm>
            <a:off x="577483" y="1685877"/>
            <a:ext cx="3496240" cy="5170646"/>
          </a:xfrm>
          <a:prstGeom prst="rect">
            <a:avLst/>
          </a:prstGeom>
          <a:noFill/>
        </p:spPr>
        <p:txBody>
          <a:bodyPr wrap="square" rtlCol="0">
            <a:spAutoFit/>
          </a:bodyPr>
          <a:lstStyle/>
          <a:p>
            <a:pPr marL="285750" indent="-285750">
              <a:lnSpc>
                <a:spcPts val="1800"/>
              </a:lnSpc>
              <a:buFont typeface="Wingdings" panose="05000000000000000000" pitchFamily="2" charset="2"/>
              <a:buChar char="§"/>
            </a:pPr>
            <a:r>
              <a:rPr lang="fr-FR" dirty="0" smtClean="0"/>
              <a:t>Dénominations professionnelles</a:t>
            </a:r>
            <a:endParaRPr lang="fr-FR" dirty="0"/>
          </a:p>
          <a:p>
            <a:pPr marL="285750" indent="-285750">
              <a:lnSpc>
                <a:spcPts val="1800"/>
              </a:lnSpc>
              <a:buFont typeface="Wingdings" panose="05000000000000000000" pitchFamily="2" charset="2"/>
              <a:buChar char="§"/>
            </a:pPr>
            <a:r>
              <a:rPr lang="fr-FR" dirty="0" smtClean="0"/>
              <a:t>Profils des métiers</a:t>
            </a:r>
            <a:endParaRPr lang="fr-FR" dirty="0"/>
          </a:p>
          <a:p>
            <a:pPr marL="285750" indent="-285750">
              <a:lnSpc>
                <a:spcPts val="1800"/>
              </a:lnSpc>
              <a:buFont typeface="Wingdings" panose="05000000000000000000" pitchFamily="2" charset="2"/>
              <a:buChar char="§"/>
            </a:pPr>
            <a:r>
              <a:rPr lang="fr-FR" dirty="0" err="1" smtClean="0"/>
              <a:t>Réglements</a:t>
            </a:r>
            <a:r>
              <a:rPr lang="fr-FR" dirty="0" smtClean="0"/>
              <a:t> </a:t>
            </a:r>
            <a:r>
              <a:rPr lang="fr-FR" dirty="0"/>
              <a:t>des formations</a:t>
            </a:r>
          </a:p>
          <a:p>
            <a:pPr marL="285750" indent="-285750">
              <a:lnSpc>
                <a:spcPts val="1800"/>
              </a:lnSpc>
              <a:buFont typeface="Wingdings" panose="05000000000000000000" pitchFamily="2" charset="2"/>
              <a:buChar char="§"/>
            </a:pPr>
            <a:r>
              <a:rPr lang="fr-FR" dirty="0" smtClean="0"/>
              <a:t>Programmes-cadres </a:t>
            </a:r>
            <a:r>
              <a:rPr lang="fr-FR" dirty="0"/>
              <a:t>des formations :</a:t>
            </a:r>
            <a:r>
              <a:rPr dirty="0"/>
              <a:t/>
            </a:r>
            <a:br>
              <a:rPr dirty="0"/>
            </a:br>
            <a:r>
              <a:rPr lang="fr-FR" dirty="0"/>
              <a:t>Contenus et normes</a:t>
            </a:r>
          </a:p>
          <a:p>
            <a:pPr marL="285750" indent="-285750">
              <a:lnSpc>
                <a:spcPts val="1800"/>
              </a:lnSpc>
              <a:buFont typeface="Wingdings" panose="05000000000000000000" pitchFamily="2" charset="2"/>
              <a:buChar char="§"/>
            </a:pPr>
            <a:r>
              <a:rPr lang="fr-FR" dirty="0"/>
              <a:t>Plan de formation en entreprise </a:t>
            </a:r>
            <a:endParaRPr lang="fr-FR" sz="1400" dirty="0"/>
          </a:p>
          <a:p>
            <a:pPr marL="285750" indent="-285750">
              <a:lnSpc>
                <a:spcPts val="1800"/>
              </a:lnSpc>
              <a:buFont typeface="Wingdings" panose="05000000000000000000" pitchFamily="2" charset="2"/>
              <a:buChar char="§"/>
            </a:pPr>
            <a:r>
              <a:rPr lang="fr-FR" dirty="0" smtClean="0"/>
              <a:t>Sites </a:t>
            </a:r>
            <a:r>
              <a:rPr lang="fr-FR" dirty="0"/>
              <a:t>de formation</a:t>
            </a:r>
          </a:p>
          <a:p>
            <a:pPr marL="285750" indent="-285750">
              <a:lnSpc>
                <a:spcPts val="1800"/>
              </a:lnSpc>
              <a:buFont typeface="Wingdings" panose="05000000000000000000" pitchFamily="2" charset="2"/>
              <a:buChar char="§"/>
            </a:pPr>
            <a:r>
              <a:rPr lang="fr-FR" dirty="0"/>
              <a:t>Personnel de formation</a:t>
            </a:r>
          </a:p>
          <a:p>
            <a:pPr marL="285750" indent="-285750">
              <a:lnSpc>
                <a:spcPts val="1800"/>
              </a:lnSpc>
              <a:buFont typeface="Wingdings" panose="05000000000000000000" pitchFamily="2" charset="2"/>
              <a:buChar char="§"/>
            </a:pPr>
            <a:r>
              <a:rPr lang="fr-FR" dirty="0"/>
              <a:t>Contrat de formation</a:t>
            </a:r>
          </a:p>
          <a:p>
            <a:pPr marL="285750" indent="-285750">
              <a:lnSpc>
                <a:spcPts val="1800"/>
              </a:lnSpc>
              <a:buFont typeface="Wingdings" panose="05000000000000000000" pitchFamily="2" charset="2"/>
              <a:buChar char="§"/>
            </a:pPr>
            <a:r>
              <a:rPr lang="fr-FR" dirty="0"/>
              <a:t>Apprentis </a:t>
            </a:r>
            <a:r>
              <a:rPr lang="fr-FR" sz="1400" dirty="0"/>
              <a:t>(droits et devoirs)</a:t>
            </a:r>
          </a:p>
          <a:p>
            <a:pPr marL="285750" indent="-285750">
              <a:lnSpc>
                <a:spcPts val="1800"/>
              </a:lnSpc>
              <a:buFont typeface="Wingdings" panose="05000000000000000000" pitchFamily="2" charset="2"/>
              <a:buChar char="§"/>
            </a:pPr>
            <a:r>
              <a:rPr lang="fr-FR" dirty="0"/>
              <a:t>Durée de la formation</a:t>
            </a:r>
          </a:p>
          <a:p>
            <a:pPr marL="285750" indent="-285750">
              <a:lnSpc>
                <a:spcPts val="1800"/>
              </a:lnSpc>
              <a:buFont typeface="Wingdings" panose="05000000000000000000" pitchFamily="2" charset="2"/>
              <a:buChar char="§"/>
            </a:pPr>
            <a:r>
              <a:rPr lang="fr-FR" dirty="0"/>
              <a:t>Objectifs de la formation</a:t>
            </a:r>
          </a:p>
          <a:p>
            <a:pPr marL="285750" indent="-285750">
              <a:lnSpc>
                <a:spcPts val="1800"/>
              </a:lnSpc>
              <a:buFont typeface="Wingdings" panose="05000000000000000000" pitchFamily="2" charset="2"/>
              <a:buChar char="§"/>
            </a:pPr>
            <a:r>
              <a:rPr lang="fr-FR" dirty="0"/>
              <a:t>Horaires de travail/pauses/congés</a:t>
            </a:r>
          </a:p>
          <a:p>
            <a:pPr marL="285750" indent="-285750">
              <a:lnSpc>
                <a:spcPts val="1800"/>
              </a:lnSpc>
              <a:buFont typeface="Wingdings" panose="05000000000000000000" pitchFamily="2" charset="2"/>
              <a:buChar char="§"/>
            </a:pPr>
            <a:r>
              <a:rPr lang="fr-FR" dirty="0"/>
              <a:t>Rémunération</a:t>
            </a:r>
          </a:p>
          <a:p>
            <a:pPr marL="285750" indent="-285750">
              <a:lnSpc>
                <a:spcPts val="1800"/>
              </a:lnSpc>
              <a:buFont typeface="Wingdings" panose="05000000000000000000" pitchFamily="2" charset="2"/>
              <a:buChar char="§"/>
            </a:pPr>
            <a:r>
              <a:rPr lang="fr-FR" dirty="0"/>
              <a:t>Système des examens/certifications</a:t>
            </a:r>
          </a:p>
          <a:p>
            <a:pPr marL="285750" indent="-285750">
              <a:lnSpc>
                <a:spcPts val="1800"/>
              </a:lnSpc>
              <a:buFont typeface="Wingdings" panose="05000000000000000000" pitchFamily="2" charset="2"/>
              <a:buChar char="§"/>
            </a:pPr>
            <a:r>
              <a:rPr lang="fr-FR" dirty="0"/>
              <a:t>Contrôle/Conseil</a:t>
            </a:r>
          </a:p>
          <a:p>
            <a:pPr marL="285750" indent="-285750">
              <a:lnSpc>
                <a:spcPts val="1800"/>
              </a:lnSpc>
              <a:buFont typeface="Wingdings" panose="05000000000000000000" pitchFamily="2" charset="2"/>
              <a:buChar char="§"/>
            </a:pPr>
            <a:r>
              <a:rPr lang="fr-FR" dirty="0"/>
              <a:t>Artisanat/Chambres</a:t>
            </a:r>
          </a:p>
          <a:p>
            <a:pPr marL="285750" indent="-285750">
              <a:lnSpc>
                <a:spcPts val="1800"/>
              </a:lnSpc>
              <a:buFont typeface="Wingdings" panose="05000000000000000000" pitchFamily="2" charset="2"/>
              <a:buChar char="§"/>
            </a:pPr>
            <a:r>
              <a:rPr lang="fr-FR" dirty="0"/>
              <a:t>Protection des jeunes </a:t>
            </a:r>
            <a:r>
              <a:rPr lang="fr-FR" dirty="0" smtClean="0"/>
              <a:t>    </a:t>
            </a:r>
            <a:r>
              <a:rPr lang="fr-FR" dirty="0" smtClean="0"/>
              <a:t/>
            </a:r>
            <a:br>
              <a:rPr lang="fr-FR" dirty="0" smtClean="0"/>
            </a:br>
            <a:r>
              <a:rPr lang="fr-FR" dirty="0" smtClean="0"/>
              <a:t>au </a:t>
            </a:r>
            <a:r>
              <a:rPr lang="fr-FR" dirty="0" smtClean="0"/>
              <a:t>travail</a:t>
            </a:r>
            <a:endParaRPr lang="fr-FR" dirty="0"/>
          </a:p>
        </p:txBody>
      </p:sp>
      <p:sp>
        <p:nvSpPr>
          <p:cNvPr id="13" name="Textfeld 12"/>
          <p:cNvSpPr txBox="1"/>
          <p:nvPr/>
        </p:nvSpPr>
        <p:spPr>
          <a:xfrm>
            <a:off x="5302940" y="1697376"/>
            <a:ext cx="3672356" cy="6093976"/>
          </a:xfrm>
          <a:prstGeom prst="rect">
            <a:avLst/>
          </a:prstGeom>
          <a:noFill/>
        </p:spPr>
        <p:txBody>
          <a:bodyPr wrap="square" rtlCol="0">
            <a:spAutoFit/>
          </a:bodyPr>
          <a:lstStyle/>
          <a:p>
            <a:pPr marL="285750" indent="-285750">
              <a:lnSpc>
                <a:spcPts val="1800"/>
              </a:lnSpc>
              <a:buFont typeface="Arial" panose="020B0604020202020204" pitchFamily="34" charset="0"/>
              <a:buChar char="•"/>
            </a:pPr>
            <a:r>
              <a:rPr lang="fr-FR" dirty="0"/>
              <a:t>Scolarité obligatoire</a:t>
            </a:r>
          </a:p>
          <a:p>
            <a:pPr marL="285750" indent="-285750">
              <a:lnSpc>
                <a:spcPts val="1800"/>
              </a:lnSpc>
              <a:buFont typeface="Arial" panose="020B0604020202020204" pitchFamily="34" charset="0"/>
              <a:buChar char="•"/>
            </a:pPr>
            <a:r>
              <a:rPr lang="fr-FR" dirty="0"/>
              <a:t>Scolarité obligatoire à temps plein/fréquentation obligatoire d’une école professionnelle</a:t>
            </a:r>
          </a:p>
          <a:p>
            <a:pPr marL="285750" indent="-285750">
              <a:lnSpc>
                <a:spcPts val="1800"/>
              </a:lnSpc>
              <a:buFont typeface="Arial" panose="020B0604020202020204" pitchFamily="34" charset="0"/>
              <a:buChar char="•"/>
            </a:pPr>
            <a:r>
              <a:rPr lang="fr-FR" dirty="0"/>
              <a:t>Personnel enseignant : droits et obligations</a:t>
            </a:r>
          </a:p>
          <a:p>
            <a:pPr marL="285750" indent="-285750">
              <a:lnSpc>
                <a:spcPts val="1800"/>
              </a:lnSpc>
              <a:buFont typeface="Arial" panose="020B0604020202020204" pitchFamily="34" charset="0"/>
              <a:buChar char="•"/>
            </a:pPr>
            <a:r>
              <a:rPr lang="fr-FR" dirty="0" smtClean="0"/>
              <a:t>Elèves</a:t>
            </a:r>
            <a:r>
              <a:rPr lang="fr-FR" dirty="0"/>
              <a:t> : droits et obligations</a:t>
            </a:r>
          </a:p>
          <a:p>
            <a:pPr marL="285750" indent="-285750">
              <a:lnSpc>
                <a:spcPts val="1800"/>
              </a:lnSpc>
              <a:buFont typeface="Arial" panose="020B0604020202020204" pitchFamily="34" charset="0"/>
              <a:buChar char="•"/>
            </a:pPr>
            <a:r>
              <a:rPr lang="fr-FR" dirty="0"/>
              <a:t>Enseignement : objectifs et contenus généraux</a:t>
            </a:r>
          </a:p>
          <a:p>
            <a:pPr marL="285750" indent="-285750">
              <a:lnSpc>
                <a:spcPts val="1800"/>
              </a:lnSpc>
              <a:buFont typeface="Arial" panose="020B0604020202020204" pitchFamily="34" charset="0"/>
              <a:buChar char="•"/>
            </a:pPr>
            <a:r>
              <a:rPr lang="fr-FR" dirty="0"/>
              <a:t>Relation matières professionnelles – matières </a:t>
            </a:r>
            <a:r>
              <a:rPr lang="fr-FR" dirty="0" smtClean="0"/>
              <a:t>générales </a:t>
            </a:r>
            <a:r>
              <a:rPr lang="fr-FR" sz="1500" dirty="0"/>
              <a:t>(2/3-1/3)</a:t>
            </a:r>
          </a:p>
          <a:p>
            <a:pPr marL="285750" indent="-285750">
              <a:lnSpc>
                <a:spcPts val="1800"/>
              </a:lnSpc>
              <a:buFont typeface="Arial" panose="020B0604020202020204" pitchFamily="34" charset="0"/>
              <a:buChar char="•"/>
            </a:pPr>
            <a:r>
              <a:rPr lang="fr-FR" dirty="0" smtClean="0"/>
              <a:t>Programmes-cadres </a:t>
            </a:r>
            <a:r>
              <a:rPr lang="fr-FR" dirty="0"/>
              <a:t>d’enseignement : objectifs d’enseignement et contenus</a:t>
            </a:r>
          </a:p>
          <a:p>
            <a:pPr marL="285750" indent="-285750">
              <a:lnSpc>
                <a:spcPts val="1800"/>
              </a:lnSpc>
              <a:buFont typeface="Arial" panose="020B0604020202020204" pitchFamily="34" charset="0"/>
              <a:buChar char="•"/>
            </a:pPr>
            <a:r>
              <a:rPr lang="fr-FR" dirty="0"/>
              <a:t>Sélection et étendue des matières </a:t>
            </a:r>
            <a:r>
              <a:rPr lang="fr-FR" dirty="0" smtClean="0"/>
              <a:t>générales</a:t>
            </a:r>
            <a:endParaRPr lang="fr-FR" dirty="0"/>
          </a:p>
          <a:p>
            <a:pPr marL="285750" indent="-285750">
              <a:lnSpc>
                <a:spcPts val="1800"/>
              </a:lnSpc>
              <a:buFont typeface="Arial" panose="020B0604020202020204" pitchFamily="34" charset="0"/>
              <a:buChar char="•"/>
            </a:pPr>
            <a:r>
              <a:rPr lang="fr-FR" dirty="0"/>
              <a:t>Relevés de notes</a:t>
            </a:r>
          </a:p>
          <a:p>
            <a:pPr marL="285750" indent="-285750">
              <a:lnSpc>
                <a:spcPts val="1800"/>
              </a:lnSpc>
              <a:buFont typeface="Arial" panose="020B0604020202020204" pitchFamily="34" charset="0"/>
              <a:buChar char="•"/>
            </a:pPr>
            <a:r>
              <a:rPr lang="fr-FR" dirty="0"/>
              <a:t>Certification</a:t>
            </a:r>
          </a:p>
          <a:p>
            <a:pPr marL="285750" indent="-285750">
              <a:lnSpc>
                <a:spcPts val="1800"/>
              </a:lnSpc>
              <a:buFont typeface="Arial" panose="020B0604020202020204" pitchFamily="34" charset="0"/>
              <a:buChar char="•"/>
            </a:pPr>
            <a:endParaRPr lang="fr-FR" sz="1500" dirty="0"/>
          </a:p>
          <a:p>
            <a:pPr marL="285750" indent="-285750">
              <a:lnSpc>
                <a:spcPts val="1800"/>
              </a:lnSpc>
              <a:buFont typeface="Arial" panose="020B0604020202020204" pitchFamily="34" charset="0"/>
              <a:buChar char="•"/>
            </a:pPr>
            <a:endParaRPr lang="fr-FR" sz="1500" dirty="0"/>
          </a:p>
          <a:p>
            <a:pPr marL="285750" indent="-285750">
              <a:lnSpc>
                <a:spcPts val="1800"/>
              </a:lnSpc>
              <a:buFont typeface="Arial" panose="020B0604020202020204" pitchFamily="34" charset="0"/>
              <a:buChar char="•"/>
            </a:pPr>
            <a:endParaRPr lang="fr-FR" dirty="0"/>
          </a:p>
          <a:p>
            <a:pPr marL="285750" indent="-285750">
              <a:lnSpc>
                <a:spcPts val="1800"/>
              </a:lnSpc>
              <a:buFont typeface="Arial" panose="020B0604020202020204" pitchFamily="34" charset="0"/>
              <a:buChar char="•"/>
            </a:pPr>
            <a:endParaRPr lang="fr-FR" dirty="0"/>
          </a:p>
          <a:p>
            <a:pPr marL="285750" indent="-285750">
              <a:lnSpc>
                <a:spcPts val="1800"/>
              </a:lnSpc>
              <a:buFont typeface="Arial" panose="020B0604020202020204" pitchFamily="34" charset="0"/>
              <a:buChar char="•"/>
            </a:pPr>
            <a:endParaRPr lang="fr-FR" dirty="0"/>
          </a:p>
          <a:p>
            <a:pPr marL="285750" indent="-285750">
              <a:lnSpc>
                <a:spcPts val="1800"/>
              </a:lnSpc>
              <a:buFont typeface="Arial" panose="020B0604020202020204" pitchFamily="34" charset="0"/>
              <a:buChar char="•"/>
            </a:pPr>
            <a:endParaRPr lang="fr-FR" dirty="0"/>
          </a:p>
          <a:p>
            <a:pPr>
              <a:lnSpc>
                <a:spcPts val="1800"/>
              </a:lnSpc>
            </a:pPr>
            <a:endParaRPr lang="fr-FR" dirty="0"/>
          </a:p>
        </p:txBody>
      </p:sp>
      <p:sp>
        <p:nvSpPr>
          <p:cNvPr id="16" name="Pfeil nach links und rechts 15"/>
          <p:cNvSpPr/>
          <p:nvPr/>
        </p:nvSpPr>
        <p:spPr>
          <a:xfrm>
            <a:off x="3411872" y="5805264"/>
            <a:ext cx="2385420" cy="96152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pPr>
            <a:r>
              <a:rPr lang="fr-FR" sz="1400" dirty="0"/>
              <a:t>Coordination des deux sites d’apprentissage</a:t>
            </a:r>
          </a:p>
        </p:txBody>
      </p:sp>
      <p:grpSp>
        <p:nvGrpSpPr>
          <p:cNvPr id="17" name="Group 37"/>
          <p:cNvGrpSpPr/>
          <p:nvPr/>
        </p:nvGrpSpPr>
        <p:grpSpPr>
          <a:xfrm>
            <a:off x="4034796" y="3312090"/>
            <a:ext cx="1161346" cy="1021567"/>
            <a:chOff x="2466737" y="1300765"/>
            <a:chExt cx="2982309" cy="2750956"/>
          </a:xfrm>
        </p:grpSpPr>
        <p:sp>
          <p:nvSpPr>
            <p:cNvPr id="18"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19"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20"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21"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22"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23"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4"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25"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2" name="Grafik 1"/>
          <p:cNvPicPr>
            <a:picLocks noChangeAspect="1"/>
          </p:cNvPicPr>
          <p:nvPr/>
        </p:nvPicPr>
        <p:blipFill>
          <a:blip r:embed="rId9"/>
          <a:stretch>
            <a:fillRect/>
          </a:stretch>
        </p:blipFill>
        <p:spPr>
          <a:xfrm>
            <a:off x="8460432" y="986264"/>
            <a:ext cx="367190" cy="435329"/>
          </a:xfrm>
          <a:prstGeom prst="rect">
            <a:avLst/>
          </a:prstGeom>
        </p:spPr>
      </p:pic>
      <p:pic>
        <p:nvPicPr>
          <p:cNvPr id="4" name="Grafik 3"/>
          <p:cNvPicPr>
            <a:picLocks noChangeAspect="1"/>
          </p:cNvPicPr>
          <p:nvPr/>
        </p:nvPicPr>
        <p:blipFill>
          <a:blip r:embed="rId10"/>
          <a:stretch>
            <a:fillRect/>
          </a:stretch>
        </p:blipFill>
        <p:spPr>
          <a:xfrm>
            <a:off x="2917751" y="1017936"/>
            <a:ext cx="358105" cy="453877"/>
          </a:xfrm>
          <a:prstGeom prst="rect">
            <a:avLst/>
          </a:prstGeom>
        </p:spPr>
      </p:pic>
      <p:pic>
        <p:nvPicPr>
          <p:cNvPr id="1026"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034078" y="1002364"/>
            <a:ext cx="324000" cy="430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2040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a:spLocks noChangeArrowheads="1"/>
          </p:cNvSpPr>
          <p:nvPr/>
        </p:nvSpPr>
        <p:spPr bwMode="auto">
          <a:xfrm>
            <a:off x="192874" y="796010"/>
            <a:ext cx="7549364" cy="11208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266700" indent="-250825"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1pPr>
            <a:lvl2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2pPr>
            <a:lvl3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3pPr>
            <a:lvl4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4pPr>
            <a:lvl5pPr eaLnBrk="0" hangingPunc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5pPr>
            <a:lvl6pPr marL="25146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6pPr>
            <a:lvl7pPr marL="29718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7pPr>
            <a:lvl8pPr marL="34290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8pPr>
            <a:lvl9pPr marL="3886200" indent="-228600" defTabSz="449263" eaLnBrk="0" fontAlgn="base" hangingPunct="0">
              <a:spcBef>
                <a:spcPts val="563"/>
              </a:spcBef>
              <a:spcAft>
                <a:spcPct val="0"/>
              </a:spcAft>
              <a:buClr>
                <a:srgbClr val="000000"/>
              </a:buClr>
              <a:buSzPct val="100000"/>
              <a:buFont typeface="Times New Roman" pitchFamily="16" charset="0"/>
              <a:tabLst>
                <a:tab pos="266700" algn="l"/>
                <a:tab pos="714375" algn="l"/>
                <a:tab pos="1163638" algn="l"/>
                <a:tab pos="1612900" algn="l"/>
                <a:tab pos="2062163" algn="l"/>
                <a:tab pos="2511425" algn="l"/>
                <a:tab pos="2960688" algn="l"/>
                <a:tab pos="3409950" algn="l"/>
                <a:tab pos="3859213" algn="l"/>
                <a:tab pos="4308475" algn="l"/>
                <a:tab pos="4757738" algn="l"/>
                <a:tab pos="5207000" algn="l"/>
                <a:tab pos="5656263" algn="l"/>
                <a:tab pos="6105525" algn="l"/>
                <a:tab pos="6554788" algn="l"/>
                <a:tab pos="7004050" algn="l"/>
                <a:tab pos="7453313" algn="l"/>
                <a:tab pos="7902575" algn="l"/>
                <a:tab pos="8351838" algn="l"/>
                <a:tab pos="8801100" algn="l"/>
                <a:tab pos="9250363" algn="l"/>
              </a:tabLst>
              <a:defRPr sz="900">
                <a:solidFill>
                  <a:schemeClr val="bg1"/>
                </a:solidFill>
                <a:latin typeface="Arial" charset="0"/>
                <a:cs typeface="Arial Unicode MS" charset="0"/>
              </a:defRPr>
            </a:lvl9pPr>
          </a:lstStyle>
          <a:p>
            <a:pPr marL="182563" indent="-166688" eaLnBrk="1" hangingPunct="1">
              <a:lnSpc>
                <a:spcPct val="150000"/>
              </a:lnSpc>
              <a:buClrTx/>
              <a:buFontTx/>
              <a:buNone/>
              <a:tabLst>
                <a:tab pos="182563" algn="l"/>
                <a:tab pos="7004050" algn="l"/>
                <a:tab pos="7453313" algn="l"/>
                <a:tab pos="7902575" algn="l"/>
                <a:tab pos="8351838" algn="l"/>
                <a:tab pos="8801100" algn="l"/>
                <a:tab pos="9250363" algn="l"/>
              </a:tabLst>
            </a:pPr>
            <a:r>
              <a:rPr lang="en-US" dirty="0"/>
              <a:t>	</a:t>
            </a:r>
            <a:r>
              <a:rPr lang="fr-FR" sz="2400" b="1" dirty="0">
                <a:solidFill>
                  <a:schemeClr val="accent6">
                    <a:lumMod val="75000"/>
                  </a:schemeClr>
                </a:solidFill>
              </a:rPr>
              <a:t>Loi sur le salaire minimum </a:t>
            </a:r>
            <a:r>
              <a:rPr lang="fr-FR" sz="2000" dirty="0">
                <a:solidFill>
                  <a:schemeClr val="tx1">
                    <a:lumMod val="75000"/>
                    <a:lumOff val="25000"/>
                  </a:schemeClr>
                </a:solidFill>
                <a:latin typeface="+mn-lt"/>
              </a:rPr>
              <a:t>(2014/2015)</a:t>
            </a:r>
            <a:r>
              <a:rPr dirty="0"/>
              <a:t/>
            </a:r>
            <a:br>
              <a:rPr dirty="0"/>
            </a:br>
            <a:r>
              <a:rPr lang="fr-FR" dirty="0" smtClean="0"/>
              <a:t>L</a:t>
            </a:r>
            <a:r>
              <a:rPr lang="fr-FR" sz="2200" dirty="0" smtClean="0">
                <a:solidFill>
                  <a:schemeClr val="tx1">
                    <a:lumMod val="75000"/>
                    <a:lumOff val="25000"/>
                  </a:schemeClr>
                </a:solidFill>
                <a:latin typeface="+mn-lt"/>
              </a:rPr>
              <a:t>Loi </a:t>
            </a:r>
            <a:r>
              <a:rPr lang="fr-FR" sz="2200" dirty="0">
                <a:solidFill>
                  <a:schemeClr val="tx1">
                    <a:lumMod val="75000"/>
                    <a:lumOff val="25000"/>
                  </a:schemeClr>
                </a:solidFill>
                <a:latin typeface="+mn-lt"/>
              </a:rPr>
              <a:t>pour la protection des salariés contre le dumping salarial</a:t>
            </a:r>
            <a:endParaRPr lang="fr-FR" altLang="de-DE" sz="2200" dirty="0">
              <a:solidFill>
                <a:schemeClr val="tx1">
                  <a:lumMod val="75000"/>
                  <a:lumOff val="25000"/>
                </a:schemeClr>
              </a:solidFill>
              <a:latin typeface="+mn-lt"/>
              <a:cs typeface="Arial" charset="0"/>
            </a:endParaRPr>
          </a:p>
        </p:txBody>
      </p:sp>
      <p:sp>
        <p:nvSpPr>
          <p:cNvPr id="3" name="Textfeld 2"/>
          <p:cNvSpPr txBox="1"/>
          <p:nvPr/>
        </p:nvSpPr>
        <p:spPr>
          <a:xfrm>
            <a:off x="360777" y="2205601"/>
            <a:ext cx="7978115" cy="3447098"/>
          </a:xfrm>
          <a:prstGeom prst="rect">
            <a:avLst/>
          </a:prstGeom>
          <a:noFill/>
        </p:spPr>
        <p:txBody>
          <a:bodyPr wrap="square" rtlCol="0">
            <a:spAutoFit/>
          </a:bodyPr>
          <a:lstStyle/>
          <a:p>
            <a:pPr marL="342900" indent="-342900">
              <a:spcAft>
                <a:spcPts val="6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Applicable depuis le 1er janvier 2015 dans toute l’Allemagne.</a:t>
            </a:r>
          </a:p>
          <a:p>
            <a:pPr marL="342900" indent="-342900">
              <a:spcAft>
                <a:spcPts val="6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Concerne tout salarié et stagiaire volontaire ayant terminé sa formation à partir du quatrième mois dans l’entreprise.</a:t>
            </a:r>
          </a:p>
          <a:p>
            <a:pPr marL="342900" indent="-342900">
              <a:spcAft>
                <a:spcPts val="600"/>
              </a:spcAft>
              <a:buClr>
                <a:schemeClr val="accent6">
                  <a:lumMod val="75000"/>
                </a:schemeClr>
              </a:buClr>
              <a:buFont typeface="Wingdings 3" panose="05040102010807070707" pitchFamily="18" charset="2"/>
              <a:buChar char=""/>
            </a:pPr>
            <a:r>
              <a:rPr lang="fr-FR" sz="2200" dirty="0">
                <a:solidFill>
                  <a:schemeClr val="tx1">
                    <a:lumMod val="75000"/>
                    <a:lumOff val="25000"/>
                  </a:schemeClr>
                </a:solidFill>
              </a:rPr>
              <a:t>Le salaire minimum général ne remplace pas les salaires minimums par secteur plus élevés.</a:t>
            </a:r>
          </a:p>
          <a:p>
            <a:pPr marL="342900" indent="-342900">
              <a:spcAft>
                <a:spcPts val="600"/>
              </a:spcAft>
              <a:buClr>
                <a:schemeClr val="accent6">
                  <a:lumMod val="75000"/>
                </a:schemeClr>
              </a:buClr>
              <a:buFont typeface="Wingdings 3" panose="05040102010807070707" pitchFamily="18" charset="2"/>
              <a:buChar char=""/>
            </a:pPr>
            <a:r>
              <a:rPr lang="fr-FR" sz="2200" b="1" dirty="0" smtClean="0">
                <a:solidFill>
                  <a:schemeClr val="accent6">
                    <a:lumMod val="75000"/>
                  </a:schemeClr>
                </a:solidFill>
              </a:rPr>
              <a:t>Ne </a:t>
            </a:r>
            <a:r>
              <a:rPr lang="fr-FR" sz="2200" b="1" dirty="0">
                <a:solidFill>
                  <a:schemeClr val="accent6">
                    <a:lumMod val="75000"/>
                  </a:schemeClr>
                </a:solidFill>
              </a:rPr>
              <a:t>concerne pas les apprentis étant donné qu’ils ne concluent pas de contrats de travail mais des contrats de formation.</a:t>
            </a:r>
          </a:p>
          <a:p>
            <a:pPr marL="342900" indent="-342900">
              <a:buClr>
                <a:schemeClr val="accent6">
                  <a:lumMod val="75000"/>
                </a:schemeClr>
              </a:buClr>
              <a:buFont typeface="Wingdings 3" panose="05040102010807070707" pitchFamily="18" charset="2"/>
              <a:buChar char=""/>
            </a:pPr>
            <a:r>
              <a:rPr lang="fr-FR" sz="2200" b="1" dirty="0">
                <a:solidFill>
                  <a:schemeClr val="accent6">
                    <a:lumMod val="75000"/>
                  </a:schemeClr>
                </a:solidFill>
              </a:rPr>
              <a:t>N’est pas applicable aux jeunes sans qualification professionnelle.</a:t>
            </a:r>
            <a:endParaRPr lang="fr-FR" sz="2200" dirty="0"/>
          </a:p>
        </p:txBody>
      </p:sp>
      <p:sp>
        <p:nvSpPr>
          <p:cNvPr id="4" name="Textfeld 3"/>
          <p:cNvSpPr txBox="1"/>
          <p:nvPr/>
        </p:nvSpPr>
        <p:spPr>
          <a:xfrm>
            <a:off x="0" y="71293"/>
            <a:ext cx="5868144" cy="430887"/>
          </a:xfrm>
          <a:prstGeom prst="rect">
            <a:avLst/>
          </a:prstGeom>
          <a:noFill/>
        </p:spPr>
        <p:txBody>
          <a:bodyPr wrap="square" rtlCol="0">
            <a:spAutoFit/>
          </a:bodyPr>
          <a:lstStyle/>
          <a:p>
            <a:r>
              <a:rPr lang="fr-FR" sz="2200" b="1" dirty="0">
                <a:solidFill>
                  <a:schemeClr val="bg1"/>
                </a:solidFill>
              </a:rPr>
              <a:t>5. Réglementations fédérales : annexe</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5880" y="970426"/>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2205" y="93724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36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141749"/>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10" name="Picture 2" descr="C:\Users\Schlich\Desktop\20140822 GOVET Header.jpg"/>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t="3930" b="10104"/>
          <a:stretch/>
        </p:blipFill>
        <p:spPr bwMode="auto">
          <a:xfrm>
            <a:off x="0" y="-169133"/>
            <a:ext cx="9144000" cy="5647764"/>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rot="20737259">
            <a:off x="1185247" y="2538983"/>
            <a:ext cx="3196052" cy="2008242"/>
          </a:xfrm>
          <a:prstGeom prst="rect">
            <a:avLst/>
          </a:prstGeom>
          <a:noFill/>
        </p:spPr>
        <p:txBody>
          <a:bodyPr wrap="square" rtlCol="0">
            <a:spAutoFit/>
          </a:bodyPr>
          <a:lstStyle/>
          <a:p>
            <a:pPr algn="ctr"/>
            <a:r>
              <a:rPr lang="fr-FR" sz="2400" b="1" dirty="0">
                <a:solidFill>
                  <a:prstClr val="white">
                    <a:lumMod val="50000"/>
                  </a:prstClr>
                </a:solidFill>
                <a:latin typeface="Frutiger 87ExtraBlackCn" panose="02000B03060000020004" pitchFamily="2" charset="0"/>
              </a:rPr>
              <a:t>The one-stop</a:t>
            </a:r>
            <a:r>
              <a:rPr lang="fr-FR"/>
              <a:t> </a:t>
            </a:r>
            <a:r>
              <a:rPr lang="fr-FR" sz="2400" b="1" dirty="0">
                <a:solidFill>
                  <a:prstClr val="white">
                    <a:lumMod val="50000"/>
                  </a:prstClr>
                </a:solidFill>
                <a:latin typeface="Frutiger 87ExtraBlackCn" panose="02000B03060000020004" pitchFamily="2" charset="0"/>
              </a:rPr>
              <a:t>shop</a:t>
            </a:r>
            <a:r>
              <a:rPr lang="fr-FR"/>
              <a:t> </a:t>
            </a:r>
            <a:r>
              <a:rPr lang="fr-FR" sz="2400" b="1" dirty="0">
                <a:solidFill>
                  <a:prstClr val="white">
                    <a:lumMod val="50000"/>
                  </a:prstClr>
                </a:solidFill>
                <a:latin typeface="Frutiger 87ExtraBlackCn" panose="02000B03060000020004" pitchFamily="2" charset="0"/>
              </a:rPr>
              <a:t>for international </a:t>
            </a:r>
          </a:p>
          <a:p>
            <a:pPr algn="ctr"/>
            <a:r>
              <a:rPr lang="fr-FR" sz="2400" b="1" dirty="0">
                <a:solidFill>
                  <a:prstClr val="white">
                    <a:lumMod val="50000"/>
                  </a:prstClr>
                </a:solidFill>
                <a:latin typeface="Frutiger 87ExtraBlackCn" panose="02000B03060000020004" pitchFamily="2" charset="0"/>
              </a:rPr>
              <a:t>vocational</a:t>
            </a:r>
            <a:r>
              <a:rPr lang="fr-FR"/>
              <a:t> </a:t>
            </a:r>
            <a:r>
              <a:rPr lang="fr-FR" sz="2400" b="1" dirty="0">
                <a:solidFill>
                  <a:prstClr val="white">
                    <a:lumMod val="50000"/>
                  </a:prstClr>
                </a:solidFill>
                <a:latin typeface="Frutiger 87ExtraBlackCn" panose="02000B03060000020004" pitchFamily="2" charset="0"/>
              </a:rPr>
              <a:t>education</a:t>
            </a:r>
            <a:r>
              <a:rPr lang="fr-FR"/>
              <a:t> </a:t>
            </a:r>
            <a:r>
              <a:rPr lang="fr-FR" sz="2400" b="1" dirty="0">
                <a:solidFill>
                  <a:prstClr val="white">
                    <a:lumMod val="50000"/>
                  </a:prstClr>
                </a:solidFill>
                <a:latin typeface="Frutiger 87ExtraBlackCn" panose="02000B03060000020004" pitchFamily="2" charset="0"/>
              </a:rPr>
              <a:t>and</a:t>
            </a:r>
            <a:r>
              <a:rPr lang="fr-FR"/>
              <a:t> </a:t>
            </a:r>
            <a:r>
              <a:rPr lang="fr-FR" sz="2400" b="1" dirty="0">
                <a:solidFill>
                  <a:prstClr val="white">
                    <a:lumMod val="50000"/>
                  </a:prstClr>
                </a:solidFill>
                <a:latin typeface="Frutiger 87ExtraBlackCn" panose="02000B03060000020004" pitchFamily="2" charset="0"/>
              </a:rPr>
              <a:t>training</a:t>
            </a:r>
            <a:r>
              <a:rPr lang="fr-FR"/>
              <a:t> </a:t>
            </a:r>
            <a:r>
              <a:rPr lang="fr-FR" sz="2400" b="1" dirty="0">
                <a:solidFill>
                  <a:prstClr val="white">
                    <a:lumMod val="50000"/>
                  </a:prstClr>
                </a:solidFill>
                <a:latin typeface="Frutiger 87ExtraBlackCn" panose="02000B03060000020004" pitchFamily="2" charset="0"/>
              </a:rPr>
              <a:t>cooperation</a:t>
            </a:r>
            <a:r>
              <a:rPr lang="fr-FR"/>
              <a:t> </a:t>
            </a:r>
            <a:endParaRPr lang="fr-FR" sz="2400" b="1" dirty="0">
              <a:solidFill>
                <a:prstClr val="white">
                  <a:lumMod val="50000"/>
                </a:prstClr>
              </a:solidFill>
              <a:latin typeface="Frutiger 87ExtraBlackCn" panose="02000B03060000020004" pitchFamily="2" charset="0"/>
            </a:endParaRPr>
          </a:p>
        </p:txBody>
      </p:sp>
      <p:pic>
        <p:nvPicPr>
          <p:cNvPr id="8"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5148065" y="1624085"/>
            <a:ext cx="272409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feld 10"/>
          <p:cNvSpPr txBox="1"/>
          <p:nvPr/>
        </p:nvSpPr>
        <p:spPr>
          <a:xfrm>
            <a:off x="1979712" y="5475667"/>
            <a:ext cx="5112568" cy="1200329"/>
          </a:xfrm>
          <a:prstGeom prst="rect">
            <a:avLst/>
          </a:prstGeom>
          <a:noFill/>
        </p:spPr>
        <p:txBody>
          <a:bodyPr wrap="square" rtlCol="0">
            <a:spAutoFit/>
          </a:bodyPr>
          <a:lstStyle/>
          <a:p>
            <a:pPr algn="ctr"/>
            <a:r>
              <a:rPr lang="de-DE" sz="1200" dirty="0" smtClean="0"/>
              <a:t>GOVET – German Office </a:t>
            </a:r>
            <a:r>
              <a:rPr lang="de-DE" sz="1200" dirty="0" err="1" smtClean="0"/>
              <a:t>for</a:t>
            </a:r>
            <a:r>
              <a:rPr lang="de-DE" sz="1200" dirty="0" smtClean="0"/>
              <a:t> international</a:t>
            </a:r>
          </a:p>
          <a:p>
            <a:pPr algn="ctr"/>
            <a:r>
              <a:rPr lang="de-DE" sz="1200" dirty="0" err="1" smtClean="0"/>
              <a:t>Cooperation</a:t>
            </a:r>
            <a:r>
              <a:rPr lang="de-DE" sz="1200" dirty="0" smtClean="0"/>
              <a:t> in VET at BIBB</a:t>
            </a:r>
          </a:p>
          <a:p>
            <a:pPr algn="ctr"/>
            <a:r>
              <a:rPr lang="de-DE" sz="1200" dirty="0" smtClean="0"/>
              <a:t>Robert Schuman-Platz 3 </a:t>
            </a:r>
          </a:p>
          <a:p>
            <a:pPr algn="ctr"/>
            <a:r>
              <a:rPr lang="de-DE" sz="1200" dirty="0" smtClean="0"/>
              <a:t>D-53175 Bonn</a:t>
            </a:r>
          </a:p>
          <a:p>
            <a:pPr algn="ctr"/>
            <a:r>
              <a:rPr lang="de-DE" sz="1200" dirty="0" err="1" smtClean="0">
                <a:solidFill>
                  <a:srgbClr val="FFC000"/>
                </a:solidFill>
                <a:hlinkClick r:id="rId5"/>
              </a:rPr>
              <a:t>govet@govet.international</a:t>
            </a:r>
            <a:endParaRPr lang="de-DE" sz="1200" dirty="0" smtClean="0">
              <a:solidFill>
                <a:srgbClr val="FFC000"/>
              </a:solidFill>
            </a:endParaRPr>
          </a:p>
          <a:p>
            <a:pPr algn="ctr"/>
            <a:r>
              <a:rPr lang="de-DE" sz="1200" dirty="0" smtClean="0">
                <a:solidFill>
                  <a:srgbClr val="FFC000"/>
                </a:solidFill>
                <a:hlinkClick r:id="rId6"/>
              </a:rPr>
              <a:t>www.govet.international</a:t>
            </a:r>
            <a:r>
              <a:rPr lang="de-DE" sz="1200" dirty="0" smtClean="0">
                <a:solidFill>
                  <a:srgbClr val="FFC000"/>
                </a:solidFill>
              </a:rPr>
              <a:t> </a:t>
            </a:r>
            <a:endParaRPr lang="de-DE" sz="1200" dirty="0"/>
          </a:p>
        </p:txBody>
      </p:sp>
    </p:spTree>
    <p:extLst>
      <p:ext uri="{BB962C8B-B14F-4D97-AF65-F5344CB8AC3E}">
        <p14:creationId xmlns:p14="http://schemas.microsoft.com/office/powerpoint/2010/main" val="2990527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3" name="Textfeld 2"/>
          <p:cNvSpPr txBox="1"/>
          <p:nvPr/>
        </p:nvSpPr>
        <p:spPr>
          <a:xfrm>
            <a:off x="-3238" y="67965"/>
            <a:ext cx="5598208" cy="430887"/>
          </a:xfrm>
          <a:prstGeom prst="rect">
            <a:avLst/>
          </a:prstGeom>
          <a:noFill/>
        </p:spPr>
        <p:txBody>
          <a:bodyPr wrap="square" rtlCol="0">
            <a:spAutoFit/>
          </a:bodyPr>
          <a:lstStyle/>
          <a:p>
            <a:r>
              <a:rPr lang="fr-FR" sz="2200" b="1" dirty="0">
                <a:solidFill>
                  <a:schemeClr val="bg1"/>
                </a:solidFill>
              </a:rPr>
              <a:t>Sommaire</a:t>
            </a:r>
          </a:p>
        </p:txBody>
      </p:sp>
      <p:sp>
        <p:nvSpPr>
          <p:cNvPr id="4" name="Textfeld 3"/>
          <p:cNvSpPr txBox="1"/>
          <p:nvPr/>
        </p:nvSpPr>
        <p:spPr>
          <a:xfrm>
            <a:off x="395536" y="1164752"/>
            <a:ext cx="7704856" cy="5262979"/>
          </a:xfrm>
          <a:prstGeom prst="rect">
            <a:avLst/>
          </a:prstGeom>
          <a:noFill/>
        </p:spPr>
        <p:txBody>
          <a:bodyPr wrap="square" rtlCol="0">
            <a:spAutoFit/>
          </a:bodyPr>
          <a:lstStyle/>
          <a:p>
            <a:pPr marL="457200" indent="-457200">
              <a:spcAft>
                <a:spcPts val="600"/>
              </a:spcAft>
              <a:buFont typeface="+mj-lt"/>
              <a:buAutoNum type="arabicPeriod"/>
              <a:tabLst>
                <a:tab pos="3492500" algn="l"/>
              </a:tabLst>
            </a:pPr>
            <a:r>
              <a:rPr lang="fr-FR" sz="2200" dirty="0"/>
              <a:t>La Loi fondamentale </a:t>
            </a:r>
            <a:r>
              <a:rPr lang="fr-FR" sz="2200" dirty="0" smtClean="0"/>
              <a:t>en tant que base</a:t>
            </a:r>
            <a:endParaRPr lang="fr-FR" sz="2200" dirty="0"/>
          </a:p>
          <a:p>
            <a:pPr marL="457200" indent="-457200">
              <a:spcAft>
                <a:spcPts val="600"/>
              </a:spcAft>
              <a:buFont typeface="+mj-lt"/>
              <a:buAutoNum type="arabicPeriod"/>
            </a:pPr>
            <a:r>
              <a:rPr lang="fr-FR" sz="2200" dirty="0"/>
              <a:t>Le système </a:t>
            </a:r>
            <a:r>
              <a:rPr lang="fr-FR" sz="2200" dirty="0" smtClean="0"/>
              <a:t>dual</a:t>
            </a:r>
            <a:endParaRPr lang="fr-FR" sz="2200" dirty="0"/>
          </a:p>
          <a:p>
            <a:pPr marL="457200" indent="-457200">
              <a:spcAft>
                <a:spcPts val="600"/>
              </a:spcAft>
              <a:buFont typeface="+mj-lt"/>
              <a:buAutoNum type="arabicPeriod"/>
            </a:pPr>
            <a:r>
              <a:rPr lang="fr-FR" sz="2200" dirty="0"/>
              <a:t>Aperçu du cadre juridique</a:t>
            </a:r>
          </a:p>
          <a:p>
            <a:pPr marL="457200" indent="-457200">
              <a:spcAft>
                <a:spcPts val="600"/>
              </a:spcAft>
              <a:buFont typeface="+mj-lt"/>
              <a:buAutoNum type="arabicPeriod"/>
            </a:pPr>
            <a:r>
              <a:rPr lang="fr-FR" sz="2200" dirty="0"/>
              <a:t>La structure de la loi sur la formation professionnelle</a:t>
            </a:r>
          </a:p>
          <a:p>
            <a:pPr marL="457200" indent="-457200">
              <a:buFont typeface="+mj-lt"/>
              <a:buAutoNum type="arabicPeriod"/>
              <a:tabLst>
                <a:tab pos="3584575" algn="l"/>
                <a:tab pos="4124325" algn="l"/>
                <a:tab pos="4479925" algn="l"/>
              </a:tabLst>
            </a:pPr>
            <a:r>
              <a:rPr lang="fr-FR" sz="2200" dirty="0"/>
              <a:t>Réglementations fédérales : </a:t>
            </a:r>
            <a:r>
              <a:rPr lang="en-US" sz="2200" dirty="0"/>
              <a:t>	</a:t>
            </a:r>
          </a:p>
          <a:p>
            <a:pPr marL="914400" indent="-285750" defTabSz="180975">
              <a:buClr>
                <a:schemeClr val="accent6">
                  <a:lumMod val="75000"/>
                </a:schemeClr>
              </a:buClr>
              <a:buFont typeface="Wingdings 3" panose="05040102010807070707" pitchFamily="18" charset="2"/>
              <a:buChar char=""/>
            </a:pPr>
            <a:r>
              <a:rPr lang="en-US" dirty="0"/>
              <a:t>	</a:t>
            </a:r>
            <a:r>
              <a:rPr lang="fr-FR" dirty="0" smtClean="0"/>
              <a:t>pour </a:t>
            </a:r>
            <a:r>
              <a:rPr lang="fr-FR" dirty="0"/>
              <a:t>l’apprentissage en entreprise</a:t>
            </a:r>
          </a:p>
          <a:p>
            <a:pPr marL="914400" lvl="6" indent="-285750" defTabSz="180975">
              <a:buClr>
                <a:schemeClr val="accent6">
                  <a:lumMod val="75000"/>
                </a:schemeClr>
              </a:buClr>
              <a:buFont typeface="Wingdings 3" panose="05040102010807070707" pitchFamily="18" charset="2"/>
              <a:buChar char=""/>
            </a:pPr>
            <a:r>
              <a:rPr lang="en-US" dirty="0"/>
              <a:t>	</a:t>
            </a:r>
            <a:r>
              <a:rPr lang="fr-FR" dirty="0"/>
              <a:t>sur le suivi</a:t>
            </a:r>
          </a:p>
          <a:p>
            <a:pPr marL="914400" lvl="6" indent="-285750" defTabSz="180975">
              <a:buClr>
                <a:schemeClr val="accent6">
                  <a:lumMod val="75000"/>
                </a:schemeClr>
              </a:buClr>
              <a:buFont typeface="Wingdings 3" panose="05040102010807070707" pitchFamily="18" charset="2"/>
              <a:buChar char=""/>
            </a:pPr>
            <a:r>
              <a:rPr lang="en-US" dirty="0"/>
              <a:t>	</a:t>
            </a:r>
            <a:r>
              <a:rPr lang="fr-FR" dirty="0"/>
              <a:t>sur </a:t>
            </a:r>
            <a:r>
              <a:rPr lang="fr-FR" dirty="0" smtClean="0"/>
              <a:t>les diplômes de fin de formation</a:t>
            </a:r>
            <a:endParaRPr lang="fr-FR" dirty="0"/>
          </a:p>
          <a:p>
            <a:pPr marL="914400" lvl="1" indent="-285750" defTabSz="180975">
              <a:buClr>
                <a:schemeClr val="accent6">
                  <a:lumMod val="75000"/>
                </a:schemeClr>
              </a:buClr>
              <a:buFont typeface="Wingdings 3" panose="05040102010807070707" pitchFamily="18" charset="2"/>
              <a:buChar char=""/>
            </a:pPr>
            <a:r>
              <a:rPr lang="en-US" dirty="0"/>
              <a:t>	</a:t>
            </a:r>
            <a:r>
              <a:rPr lang="fr-FR" dirty="0" smtClean="0"/>
              <a:t>pour l’artisanat</a:t>
            </a:r>
            <a:endParaRPr lang="fr-FR" dirty="0"/>
          </a:p>
          <a:p>
            <a:pPr marL="914400" lvl="1" indent="-285750" defTabSz="180975">
              <a:buClr>
                <a:schemeClr val="accent6">
                  <a:lumMod val="75000"/>
                </a:schemeClr>
              </a:buClr>
              <a:buFont typeface="Wingdings 3" panose="05040102010807070707" pitchFamily="18" charset="2"/>
              <a:buChar char=""/>
            </a:pPr>
            <a:r>
              <a:rPr lang="en-US" dirty="0"/>
              <a:t>	</a:t>
            </a:r>
            <a:r>
              <a:rPr lang="fr-FR" dirty="0" smtClean="0"/>
              <a:t>pour </a:t>
            </a:r>
            <a:r>
              <a:rPr lang="fr-FR" dirty="0"/>
              <a:t>les jeunes </a:t>
            </a:r>
          </a:p>
          <a:p>
            <a:pPr marL="914400" lvl="1" indent="-285750" defTabSz="180975">
              <a:spcAft>
                <a:spcPts val="1200"/>
              </a:spcAft>
              <a:buClr>
                <a:schemeClr val="accent6">
                  <a:lumMod val="75000"/>
                </a:schemeClr>
              </a:buClr>
              <a:buFont typeface="Wingdings 3" panose="05040102010807070707" pitchFamily="18" charset="2"/>
              <a:buChar char=""/>
            </a:pPr>
            <a:r>
              <a:rPr lang="en-US" dirty="0"/>
              <a:t>	</a:t>
            </a:r>
            <a:r>
              <a:rPr lang="fr-FR" dirty="0"/>
              <a:t>sur la rémunération</a:t>
            </a:r>
          </a:p>
          <a:p>
            <a:pPr marL="457200" indent="-457200">
              <a:buFont typeface="+mj-lt"/>
              <a:buAutoNum type="arabicPeriod" startAt="6"/>
              <a:tabLst>
                <a:tab pos="3859213" algn="l"/>
                <a:tab pos="4124325" algn="l"/>
                <a:tab pos="4479925" algn="l"/>
              </a:tabLst>
            </a:pPr>
            <a:r>
              <a:rPr lang="fr-FR" sz="2200" dirty="0"/>
              <a:t>Réglementations au niveau des Länder :   </a:t>
            </a:r>
            <a:r>
              <a:rPr lang="en-US" sz="2200" dirty="0"/>
              <a:t>	</a:t>
            </a:r>
          </a:p>
          <a:p>
            <a:pPr marL="1073150" lvl="6" indent="-444500" defTabSz="180975">
              <a:buClr>
                <a:schemeClr val="accent6">
                  <a:lumMod val="75000"/>
                </a:schemeClr>
              </a:buClr>
              <a:buFont typeface="Wingdings 3" panose="05040102010807070707" pitchFamily="18" charset="2"/>
              <a:buChar char=""/>
              <a:tabLst>
                <a:tab pos="3859213" algn="l"/>
                <a:tab pos="4124325" algn="l"/>
                <a:tab pos="4479925" algn="l"/>
              </a:tabLst>
            </a:pPr>
            <a:r>
              <a:rPr lang="fr-FR" dirty="0" smtClean="0"/>
              <a:t>pour </a:t>
            </a:r>
            <a:r>
              <a:rPr lang="fr-FR" dirty="0"/>
              <a:t>les jeunes</a:t>
            </a:r>
          </a:p>
          <a:p>
            <a:pPr marL="1073150" lvl="6" indent="-444500" defTabSz="180975">
              <a:buClr>
                <a:schemeClr val="accent6">
                  <a:lumMod val="75000"/>
                </a:schemeClr>
              </a:buClr>
              <a:buFont typeface="Wingdings 3" panose="05040102010807070707" pitchFamily="18" charset="2"/>
              <a:buChar char=""/>
              <a:tabLst>
                <a:tab pos="0" algn="l"/>
              </a:tabLst>
            </a:pPr>
            <a:r>
              <a:rPr lang="fr-FR" dirty="0" smtClean="0"/>
              <a:t>pour </a:t>
            </a:r>
            <a:r>
              <a:rPr lang="fr-FR" dirty="0"/>
              <a:t>les écoles</a:t>
            </a:r>
          </a:p>
          <a:p>
            <a:pPr>
              <a:tabLst>
                <a:tab pos="447675" algn="l"/>
                <a:tab pos="3227388" algn="l"/>
              </a:tabLst>
            </a:pPr>
            <a:r>
              <a:rPr lang="fr-FR" sz="2200" dirty="0">
                <a:solidFill>
                  <a:schemeClr val="tx1">
                    <a:lumMod val="75000"/>
                    <a:lumOff val="25000"/>
                  </a:schemeClr>
                </a:solidFill>
              </a:rPr>
              <a:t>7.</a:t>
            </a:r>
            <a:r>
              <a:rPr lang="en-US" sz="2200" dirty="0">
                <a:solidFill>
                  <a:schemeClr val="tx1">
                    <a:lumMod val="75000"/>
                    <a:lumOff val="25000"/>
                  </a:schemeClr>
                </a:solidFill>
              </a:rPr>
              <a:t>	</a:t>
            </a:r>
            <a:r>
              <a:rPr lang="fr-FR" sz="2200" dirty="0">
                <a:solidFill>
                  <a:schemeClr val="tx1">
                    <a:lumMod val="75000"/>
                    <a:lumOff val="25000"/>
                  </a:schemeClr>
                </a:solidFill>
              </a:rPr>
              <a:t>Aperçu des réglementations</a:t>
            </a:r>
          </a:p>
        </p:txBody>
      </p:sp>
    </p:spTree>
    <p:extLst>
      <p:ext uri="{BB962C8B-B14F-4D97-AF65-F5344CB8AC3E}">
        <p14:creationId xmlns:p14="http://schemas.microsoft.com/office/powerpoint/2010/main" val="306250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864374"/>
            <a:ext cx="7992700" cy="436910"/>
          </a:xfrm>
        </p:spPr>
        <p:txBody>
          <a:bodyPr/>
          <a:lstStyle/>
          <a:p>
            <a:r>
              <a:rPr lang="fr-FR" noProof="0" dirty="0">
                <a:solidFill>
                  <a:schemeClr val="accent6">
                    <a:lumMod val="75000"/>
                  </a:schemeClr>
                </a:solidFill>
                <a:latin typeface="+mn-lt"/>
              </a:rPr>
              <a:t>Loi</a:t>
            </a:r>
            <a:r>
              <a:rPr lang="fr-FR" noProof="0" dirty="0"/>
              <a:t> </a:t>
            </a:r>
            <a:r>
              <a:rPr lang="fr-FR" noProof="0" dirty="0">
                <a:solidFill>
                  <a:schemeClr val="accent6">
                    <a:lumMod val="75000"/>
                  </a:schemeClr>
                </a:solidFill>
                <a:latin typeface="+mn-lt"/>
              </a:rPr>
              <a:t>fondamentale allemande, Art. 12    </a:t>
            </a:r>
            <a:r>
              <a:rPr lang="fr-FR" sz="2000" b="0" noProof="0" dirty="0">
                <a:solidFill>
                  <a:schemeClr val="tx1">
                    <a:lumMod val="75000"/>
                    <a:lumOff val="25000"/>
                  </a:schemeClr>
                </a:solidFill>
                <a:latin typeface="+mn-lt"/>
              </a:rPr>
              <a:t>(1949/1990)</a:t>
            </a:r>
          </a:p>
        </p:txBody>
      </p:sp>
      <p:sp>
        <p:nvSpPr>
          <p:cNvPr id="6" name="Textfeld 5"/>
          <p:cNvSpPr txBox="1"/>
          <p:nvPr/>
        </p:nvSpPr>
        <p:spPr>
          <a:xfrm>
            <a:off x="107503" y="1515304"/>
            <a:ext cx="9001001" cy="1446550"/>
          </a:xfrm>
          <a:prstGeom prst="rect">
            <a:avLst/>
          </a:prstGeom>
          <a:noFill/>
        </p:spPr>
        <p:txBody>
          <a:bodyPr wrap="square" rtlCol="0">
            <a:spAutoFit/>
          </a:bodyPr>
          <a:lstStyle/>
          <a:p>
            <a:r>
              <a:rPr lang="fr-FR" sz="2200" dirty="0">
                <a:solidFill>
                  <a:schemeClr val="tx1">
                    <a:lumMod val="75000"/>
                    <a:lumOff val="25000"/>
                  </a:schemeClr>
                </a:solidFill>
              </a:rPr>
              <a:t>« T</a:t>
            </a:r>
            <a:r>
              <a:rPr lang="fr-FR" sz="2200" dirty="0"/>
              <a:t>ous les Allemands ont le droit de choisir librement leur profession, leur </a:t>
            </a:r>
            <a:r>
              <a:rPr lang="fr-FR" sz="2200" dirty="0" smtClean="0"/>
              <a:t>lieu de travail </a:t>
            </a:r>
            <a:r>
              <a:rPr lang="fr-FR" sz="2200" dirty="0"/>
              <a:t>et leur </a:t>
            </a:r>
            <a:r>
              <a:rPr lang="fr-FR" sz="2200" dirty="0" smtClean="0"/>
              <a:t>site </a:t>
            </a:r>
            <a:r>
              <a:rPr lang="fr-FR" sz="2200" dirty="0"/>
              <a:t>de formation. L’exercice de la profession peut être réglementé par la loi ou </a:t>
            </a:r>
            <a:r>
              <a:rPr lang="fr-FR" sz="2200" dirty="0">
                <a:solidFill>
                  <a:schemeClr val="tx1">
                    <a:lumMod val="75000"/>
                    <a:lumOff val="25000"/>
                  </a:schemeClr>
                </a:solidFill>
              </a:rPr>
              <a:t>en vertu d’une loi. »</a:t>
            </a:r>
          </a:p>
          <a:p>
            <a:r>
              <a:rPr lang="fr-FR" dirty="0"/>
              <a:t>        </a:t>
            </a:r>
            <a:r>
              <a:rPr lang="fr-FR" sz="2200" b="1" dirty="0">
                <a:solidFill>
                  <a:schemeClr val="tx1">
                    <a:lumMod val="75000"/>
                    <a:lumOff val="25000"/>
                  </a:schemeClr>
                </a:solidFill>
              </a:rPr>
              <a:t>Liberté de la profession  </a:t>
            </a:r>
          </a:p>
        </p:txBody>
      </p:sp>
      <p:sp>
        <p:nvSpPr>
          <p:cNvPr id="3" name="Pfeil nach rechts 2"/>
          <p:cNvSpPr/>
          <p:nvPr/>
        </p:nvSpPr>
        <p:spPr>
          <a:xfrm>
            <a:off x="155412" y="2688501"/>
            <a:ext cx="374904" cy="150875"/>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0000"/>
              </a:solidFill>
            </a:endParaRPr>
          </a:p>
        </p:txBody>
      </p:sp>
      <p:sp>
        <p:nvSpPr>
          <p:cNvPr id="5" name="Textfeld 4"/>
          <p:cNvSpPr txBox="1"/>
          <p:nvPr/>
        </p:nvSpPr>
        <p:spPr>
          <a:xfrm>
            <a:off x="1588" y="61768"/>
            <a:ext cx="5598208" cy="430887"/>
          </a:xfrm>
          <a:prstGeom prst="rect">
            <a:avLst/>
          </a:prstGeom>
          <a:noFill/>
        </p:spPr>
        <p:txBody>
          <a:bodyPr wrap="square" rtlCol="0">
            <a:spAutoFit/>
          </a:bodyPr>
          <a:lstStyle/>
          <a:p>
            <a:r>
              <a:rPr lang="fr-FR" sz="2200" b="1" dirty="0">
                <a:solidFill>
                  <a:schemeClr val="bg1"/>
                </a:solidFill>
              </a:rPr>
              <a:t>1. La loi </a:t>
            </a:r>
            <a:r>
              <a:rPr lang="fr-FR" sz="2200" b="1" dirty="0">
                <a:solidFill>
                  <a:schemeClr val="bg1"/>
                </a:solidFill>
              </a:rPr>
              <a:t>fondamentale </a:t>
            </a:r>
            <a:r>
              <a:rPr lang="fr-FR" sz="2200" b="1" dirty="0">
                <a:solidFill>
                  <a:schemeClr val="bg1"/>
                </a:solidFill>
              </a:rPr>
              <a:t>en tant que base</a:t>
            </a:r>
            <a:endParaRPr lang="fr-FR" sz="2200" b="1" dirty="0">
              <a:solidFill>
                <a:schemeClr val="bg1"/>
              </a:solidFill>
            </a:endParaRPr>
          </a:p>
        </p:txBody>
      </p:sp>
      <p:pic>
        <p:nvPicPr>
          <p:cNvPr id="7"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7802037" y="5767166"/>
            <a:ext cx="296274" cy="776182"/>
          </a:xfrm>
          <a:prstGeom prst="rect">
            <a:avLst/>
          </a:prstGeom>
          <a:ln>
            <a:noFill/>
          </a:ln>
        </p:spPr>
      </p:pic>
      <p:pic>
        <p:nvPicPr>
          <p:cNvPr id="9"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313160" y="5354648"/>
            <a:ext cx="468820" cy="1186372"/>
          </a:xfrm>
          <a:prstGeom prst="rect">
            <a:avLst/>
          </a:prstGeom>
        </p:spPr>
      </p:pic>
      <p:pic>
        <p:nvPicPr>
          <p:cNvPr id="10"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2907" y="4938876"/>
            <a:ext cx="515469" cy="1186372"/>
          </a:xfrm>
          <a:prstGeom prst="rect">
            <a:avLst/>
          </a:prstGeom>
        </p:spPr>
      </p:pic>
      <p:sp>
        <p:nvSpPr>
          <p:cNvPr id="11" name="Cloud 20"/>
          <p:cNvSpPr/>
          <p:nvPr/>
        </p:nvSpPr>
        <p:spPr>
          <a:xfrm>
            <a:off x="210166" y="3750471"/>
            <a:ext cx="1399016" cy="111869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Textfeld 3"/>
          <p:cNvSpPr txBox="1"/>
          <p:nvPr/>
        </p:nvSpPr>
        <p:spPr>
          <a:xfrm>
            <a:off x="179512" y="4077072"/>
            <a:ext cx="1473559" cy="477054"/>
          </a:xfrm>
          <a:prstGeom prst="rect">
            <a:avLst/>
          </a:prstGeom>
          <a:noFill/>
        </p:spPr>
        <p:txBody>
          <a:bodyPr wrap="square" rtlCol="0">
            <a:spAutoFit/>
          </a:bodyPr>
          <a:lstStyle/>
          <a:p>
            <a:pPr algn="ctr">
              <a:lnSpc>
                <a:spcPts val="1500"/>
              </a:lnSpc>
            </a:pPr>
            <a:r>
              <a:rPr lang="fr-FR" dirty="0">
                <a:solidFill>
                  <a:schemeClr val="tx1">
                    <a:lumMod val="75000"/>
                    <a:lumOff val="25000"/>
                  </a:schemeClr>
                </a:solidFill>
              </a:rPr>
              <a:t>Employée de banque ??</a:t>
            </a:r>
          </a:p>
        </p:txBody>
      </p:sp>
      <p:sp>
        <p:nvSpPr>
          <p:cNvPr id="12" name="Cloud 20"/>
          <p:cNvSpPr/>
          <p:nvPr/>
        </p:nvSpPr>
        <p:spPr>
          <a:xfrm>
            <a:off x="1653071" y="3690821"/>
            <a:ext cx="2135954" cy="1250347"/>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Oval 6"/>
          <p:cNvSpPr/>
          <p:nvPr/>
        </p:nvSpPr>
        <p:spPr>
          <a:xfrm>
            <a:off x="1101469" y="5295568"/>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Oval 54"/>
          <p:cNvSpPr/>
          <p:nvPr/>
        </p:nvSpPr>
        <p:spPr>
          <a:xfrm>
            <a:off x="805939" y="4985692"/>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6" name="Oval 54"/>
          <p:cNvSpPr/>
          <p:nvPr/>
        </p:nvSpPr>
        <p:spPr>
          <a:xfrm>
            <a:off x="1801408" y="5087417"/>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feld 16"/>
          <p:cNvSpPr txBox="1"/>
          <p:nvPr/>
        </p:nvSpPr>
        <p:spPr>
          <a:xfrm>
            <a:off x="1609183" y="4158853"/>
            <a:ext cx="2118232" cy="284693"/>
          </a:xfrm>
          <a:prstGeom prst="rect">
            <a:avLst/>
          </a:prstGeom>
          <a:noFill/>
        </p:spPr>
        <p:txBody>
          <a:bodyPr wrap="square" rtlCol="0">
            <a:spAutoFit/>
          </a:bodyPr>
          <a:lstStyle/>
          <a:p>
            <a:pPr algn="ctr">
              <a:lnSpc>
                <a:spcPts val="1500"/>
              </a:lnSpc>
            </a:pPr>
            <a:r>
              <a:rPr lang="fr-FR" dirty="0">
                <a:solidFill>
                  <a:schemeClr val="accent6">
                    <a:lumMod val="75000"/>
                  </a:schemeClr>
                </a:solidFill>
              </a:rPr>
              <a:t>Électronicienne TI !!</a:t>
            </a:r>
          </a:p>
        </p:txBody>
      </p:sp>
      <p:sp>
        <p:nvSpPr>
          <p:cNvPr id="18" name="Cloud 20"/>
          <p:cNvSpPr/>
          <p:nvPr/>
        </p:nvSpPr>
        <p:spPr>
          <a:xfrm>
            <a:off x="3832914" y="3585031"/>
            <a:ext cx="1531173" cy="10298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Textfeld 18"/>
          <p:cNvSpPr txBox="1"/>
          <p:nvPr/>
        </p:nvSpPr>
        <p:spPr>
          <a:xfrm>
            <a:off x="3982584" y="3849311"/>
            <a:ext cx="1310323" cy="489878"/>
          </a:xfrm>
          <a:prstGeom prst="rect">
            <a:avLst/>
          </a:prstGeom>
          <a:noFill/>
        </p:spPr>
        <p:txBody>
          <a:bodyPr wrap="square" rtlCol="0">
            <a:spAutoFit/>
          </a:bodyPr>
          <a:lstStyle/>
          <a:p>
            <a:pPr algn="ctr">
              <a:lnSpc>
                <a:spcPts val="1500"/>
              </a:lnSpc>
            </a:pPr>
            <a:r>
              <a:rPr lang="fr-FR" dirty="0" smtClean="0">
                <a:solidFill>
                  <a:schemeClr val="tx1">
                    <a:lumMod val="75000"/>
                    <a:lumOff val="25000"/>
                  </a:schemeClr>
                </a:solidFill>
              </a:rPr>
              <a:t>Mécanicien</a:t>
            </a:r>
            <a:r>
              <a:rPr lang="fr-FR" dirty="0" smtClean="0">
                <a:solidFill>
                  <a:schemeClr val="accent1"/>
                </a:solidFill>
              </a:rPr>
              <a:t>-</a:t>
            </a:r>
            <a:r>
              <a:rPr lang="fr-FR" dirty="0" smtClean="0">
                <a:solidFill>
                  <a:schemeClr val="tx1">
                    <a:lumMod val="75000"/>
                    <a:lumOff val="25000"/>
                  </a:schemeClr>
                </a:solidFill>
              </a:rPr>
              <a:t> cycle</a:t>
            </a:r>
            <a:r>
              <a:rPr lang="fr-FR" dirty="0" smtClean="0">
                <a:solidFill>
                  <a:schemeClr val="accent1"/>
                </a:solidFill>
              </a:rPr>
              <a:t>s</a:t>
            </a:r>
            <a:r>
              <a:rPr lang="fr-FR" dirty="0">
                <a:solidFill>
                  <a:schemeClr val="tx1">
                    <a:lumMod val="75000"/>
                    <a:lumOff val="25000"/>
                  </a:schemeClr>
                </a:solidFill>
              </a:rPr>
              <a:t> ?</a:t>
            </a:r>
          </a:p>
        </p:txBody>
      </p:sp>
      <p:sp>
        <p:nvSpPr>
          <p:cNvPr id="20" name="Cloud 20"/>
          <p:cNvSpPr/>
          <p:nvPr/>
        </p:nvSpPr>
        <p:spPr>
          <a:xfrm>
            <a:off x="5136122" y="2879544"/>
            <a:ext cx="1524110" cy="91204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Textfeld 20"/>
          <p:cNvSpPr txBox="1"/>
          <p:nvPr/>
        </p:nvSpPr>
        <p:spPr>
          <a:xfrm>
            <a:off x="5143570" y="3131096"/>
            <a:ext cx="1516662" cy="284693"/>
          </a:xfrm>
          <a:prstGeom prst="rect">
            <a:avLst/>
          </a:prstGeom>
          <a:noFill/>
        </p:spPr>
        <p:txBody>
          <a:bodyPr wrap="square" rtlCol="0">
            <a:spAutoFit/>
          </a:bodyPr>
          <a:lstStyle/>
          <a:p>
            <a:pPr algn="ctr">
              <a:lnSpc>
                <a:spcPts val="1500"/>
              </a:lnSpc>
            </a:pPr>
            <a:r>
              <a:rPr lang="fr-FR" dirty="0">
                <a:solidFill>
                  <a:schemeClr val="tx1">
                    <a:lumMod val="75000"/>
                    <a:lumOff val="25000"/>
                  </a:schemeClr>
                </a:solidFill>
              </a:rPr>
              <a:t>Vendeur ???</a:t>
            </a:r>
          </a:p>
        </p:txBody>
      </p:sp>
      <p:sp>
        <p:nvSpPr>
          <p:cNvPr id="22" name="Cloud 20"/>
          <p:cNvSpPr/>
          <p:nvPr/>
        </p:nvSpPr>
        <p:spPr>
          <a:xfrm>
            <a:off x="6135600" y="3750470"/>
            <a:ext cx="2044882" cy="87992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Textfeld 22"/>
          <p:cNvSpPr txBox="1"/>
          <p:nvPr/>
        </p:nvSpPr>
        <p:spPr>
          <a:xfrm>
            <a:off x="6207608" y="3920477"/>
            <a:ext cx="1679250" cy="682238"/>
          </a:xfrm>
          <a:prstGeom prst="rect">
            <a:avLst/>
          </a:prstGeom>
          <a:noFill/>
        </p:spPr>
        <p:txBody>
          <a:bodyPr wrap="square" rtlCol="0">
            <a:spAutoFit/>
          </a:bodyPr>
          <a:lstStyle/>
          <a:p>
            <a:pPr algn="ctr">
              <a:lnSpc>
                <a:spcPts val="1500"/>
              </a:lnSpc>
            </a:pPr>
            <a:r>
              <a:rPr lang="fr-FR" dirty="0">
                <a:solidFill>
                  <a:schemeClr val="accent6">
                    <a:lumMod val="75000"/>
                  </a:schemeClr>
                </a:solidFill>
              </a:rPr>
              <a:t>Mécatronicien automobile !! </a:t>
            </a:r>
          </a:p>
        </p:txBody>
      </p:sp>
      <p:sp>
        <p:nvSpPr>
          <p:cNvPr id="24" name="Cloud 20"/>
          <p:cNvSpPr/>
          <p:nvPr/>
        </p:nvSpPr>
        <p:spPr>
          <a:xfrm>
            <a:off x="6924242" y="5141512"/>
            <a:ext cx="795692"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Textfeld 25"/>
          <p:cNvSpPr txBox="1"/>
          <p:nvPr/>
        </p:nvSpPr>
        <p:spPr>
          <a:xfrm>
            <a:off x="7020272" y="5166116"/>
            <a:ext cx="588435" cy="307777"/>
          </a:xfrm>
          <a:prstGeom prst="rect">
            <a:avLst/>
          </a:prstGeom>
          <a:noFill/>
        </p:spPr>
        <p:txBody>
          <a:bodyPr wrap="square" rtlCol="0">
            <a:spAutoFit/>
          </a:bodyPr>
          <a:lstStyle/>
          <a:p>
            <a:pPr algn="ctr"/>
            <a:r>
              <a:rPr lang="fr-FR" sz="1400" dirty="0"/>
              <a:t>……?</a:t>
            </a:r>
          </a:p>
        </p:txBody>
      </p:sp>
      <p:sp>
        <p:nvSpPr>
          <p:cNvPr id="27" name="Cloud 20"/>
          <p:cNvSpPr/>
          <p:nvPr/>
        </p:nvSpPr>
        <p:spPr>
          <a:xfrm>
            <a:off x="7975790" y="5073396"/>
            <a:ext cx="962787" cy="35251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Textfeld 27"/>
          <p:cNvSpPr txBox="1"/>
          <p:nvPr/>
        </p:nvSpPr>
        <p:spPr>
          <a:xfrm>
            <a:off x="8093687" y="5073396"/>
            <a:ext cx="712007" cy="307777"/>
          </a:xfrm>
          <a:prstGeom prst="rect">
            <a:avLst/>
          </a:prstGeom>
          <a:noFill/>
        </p:spPr>
        <p:txBody>
          <a:bodyPr wrap="square" rtlCol="0">
            <a:spAutoFit/>
          </a:bodyPr>
          <a:lstStyle/>
          <a:p>
            <a:pPr algn="ctr"/>
            <a:r>
              <a:rPr lang="fr-FR" sz="1400" dirty="0">
                <a:solidFill>
                  <a:schemeClr val="accent6">
                    <a:lumMod val="75000"/>
                  </a:schemeClr>
                </a:solidFill>
              </a:rPr>
              <a:t>……!!</a:t>
            </a:r>
          </a:p>
        </p:txBody>
      </p:sp>
      <p:sp>
        <p:nvSpPr>
          <p:cNvPr id="30" name="Oval 54"/>
          <p:cNvSpPr/>
          <p:nvPr/>
        </p:nvSpPr>
        <p:spPr>
          <a:xfrm>
            <a:off x="5574760" y="3950568"/>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1" name="Oval 54"/>
          <p:cNvSpPr/>
          <p:nvPr/>
        </p:nvSpPr>
        <p:spPr>
          <a:xfrm>
            <a:off x="5947390" y="4752576"/>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2" name="Oval 54"/>
          <p:cNvSpPr/>
          <p:nvPr/>
        </p:nvSpPr>
        <p:spPr>
          <a:xfrm>
            <a:off x="7519066" y="555133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3" name="Oval 54"/>
          <p:cNvSpPr/>
          <p:nvPr/>
        </p:nvSpPr>
        <p:spPr>
          <a:xfrm>
            <a:off x="7671466" y="5703739"/>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Oval 54"/>
          <p:cNvSpPr/>
          <p:nvPr/>
        </p:nvSpPr>
        <p:spPr>
          <a:xfrm>
            <a:off x="8180482" y="5508667"/>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Oval 54"/>
          <p:cNvSpPr/>
          <p:nvPr/>
        </p:nvSpPr>
        <p:spPr>
          <a:xfrm>
            <a:off x="8089042" y="5664115"/>
            <a:ext cx="95422" cy="46791"/>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6" name="Oval 6"/>
          <p:cNvSpPr/>
          <p:nvPr/>
        </p:nvSpPr>
        <p:spPr>
          <a:xfrm>
            <a:off x="5162242" y="4693496"/>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7" name="Oval 6"/>
          <p:cNvSpPr/>
          <p:nvPr/>
        </p:nvSpPr>
        <p:spPr>
          <a:xfrm>
            <a:off x="5571728" y="4385269"/>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255854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feld 37"/>
          <p:cNvSpPr txBox="1"/>
          <p:nvPr/>
        </p:nvSpPr>
        <p:spPr>
          <a:xfrm>
            <a:off x="-7937" y="61768"/>
            <a:ext cx="5598208" cy="430887"/>
          </a:xfrm>
          <a:prstGeom prst="rect">
            <a:avLst/>
          </a:prstGeom>
          <a:noFill/>
        </p:spPr>
        <p:txBody>
          <a:bodyPr wrap="square" rtlCol="0">
            <a:spAutoFit/>
          </a:bodyPr>
          <a:lstStyle/>
          <a:p>
            <a:r>
              <a:rPr lang="fr-FR" sz="2200" b="1" dirty="0">
                <a:solidFill>
                  <a:schemeClr val="bg1"/>
                </a:solidFill>
              </a:rPr>
              <a:t>2. Le système </a:t>
            </a:r>
            <a:r>
              <a:rPr lang="fr-FR" sz="2200" b="1" dirty="0">
                <a:solidFill>
                  <a:schemeClr val="bg1"/>
                </a:solidFill>
              </a:rPr>
              <a:t>dual</a:t>
            </a:r>
            <a:endParaRPr lang="fr-FR" sz="2200" b="1" dirty="0">
              <a:solidFill>
                <a:schemeClr val="bg1"/>
              </a:solidFill>
            </a:endParaRPr>
          </a:p>
        </p:txBody>
      </p:sp>
      <p:pic>
        <p:nvPicPr>
          <p:cNvPr id="40"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4758" y="4325542"/>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hteck 17"/>
          <p:cNvSpPr>
            <a:spLocks noChangeArrowheads="1"/>
          </p:cNvSpPr>
          <p:nvPr/>
        </p:nvSpPr>
        <p:spPr bwMode="auto">
          <a:xfrm>
            <a:off x="395536" y="5079472"/>
            <a:ext cx="500435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42900" indent="-342900" eaLnBrk="0" fontAlgn="base" hangingPunct="0">
              <a:spcAft>
                <a:spcPct val="0"/>
              </a:spcAft>
              <a:buAutoNum type="arabicPeriod"/>
            </a:pPr>
            <a:r>
              <a:rPr lang="fr-FR" altLang="de-DE" sz="2000" b="0" dirty="0">
                <a:solidFill>
                  <a:schemeClr val="tx1">
                    <a:lumMod val="75000"/>
                    <a:lumOff val="25000"/>
                  </a:schemeClr>
                </a:solidFill>
                <a:latin typeface="Calibri" panose="020F0502020204030204" pitchFamily="34" charset="0"/>
              </a:rPr>
              <a:t>Loi sur la formation professionnelle et code de l’artisanat </a:t>
            </a:r>
            <a:r>
              <a:rPr lang="de-DE" altLang="de-DE" sz="2000" b="0" dirty="0">
                <a:solidFill>
                  <a:schemeClr val="tx1">
                    <a:lumMod val="75000"/>
                    <a:lumOff val="25000"/>
                  </a:schemeClr>
                </a:solidFill>
                <a:latin typeface="Calibri" panose="020F0502020204030204" pitchFamily="34" charset="0"/>
                <a:sym typeface="Wingdings" panose="05000000000000000000" pitchFamily="2" charset="2"/>
              </a:rPr>
              <a:t></a:t>
            </a:r>
            <a:r>
              <a:rPr lang="fr-FR" altLang="de-DE" sz="2000" b="0" dirty="0">
                <a:solidFill>
                  <a:schemeClr val="tx1">
                    <a:lumMod val="75000"/>
                    <a:lumOff val="25000"/>
                  </a:schemeClr>
                </a:solidFill>
                <a:latin typeface="Calibri" panose="020F0502020204030204" pitchFamily="34" charset="0"/>
              </a:rPr>
              <a:t> </a:t>
            </a:r>
            <a:r>
              <a:rPr lang="fr-FR" altLang="de-DE" sz="2000" b="0" dirty="0" err="1" smtClean="0">
                <a:latin typeface="Calibri" panose="020F0502020204030204" pitchFamily="34" charset="0"/>
              </a:rPr>
              <a:t>Réglements</a:t>
            </a:r>
            <a:r>
              <a:rPr lang="fr-FR" altLang="de-DE" sz="2000" b="0" dirty="0" smtClean="0">
                <a:latin typeface="Calibri" panose="020F0502020204030204" pitchFamily="34" charset="0"/>
              </a:rPr>
              <a:t> de </a:t>
            </a:r>
            <a:r>
              <a:rPr lang="fr-FR" altLang="de-DE" sz="2000" b="0" dirty="0">
                <a:latin typeface="Calibri" panose="020F0502020204030204" pitchFamily="34" charset="0"/>
              </a:rPr>
              <a:t/>
            </a:r>
            <a:br>
              <a:rPr lang="fr-FR" altLang="de-DE" sz="2000" b="0" dirty="0">
                <a:latin typeface="Calibri" panose="020F0502020204030204" pitchFamily="34" charset="0"/>
              </a:rPr>
            </a:br>
            <a:r>
              <a:rPr lang="fr-FR" altLang="de-DE" sz="2000" b="0" dirty="0" smtClean="0">
                <a:latin typeface="Calibri" panose="020F0502020204030204" pitchFamily="34" charset="0"/>
              </a:rPr>
              <a:t>formation </a:t>
            </a:r>
            <a:endParaRPr lang="fr-FR" altLang="de-DE" sz="2000" b="0" dirty="0">
              <a:latin typeface="Calibri" panose="020F0502020204030204" pitchFamily="34" charset="0"/>
            </a:endParaRPr>
          </a:p>
          <a:p>
            <a:pPr eaLnBrk="0" fontAlgn="base" hangingPunct="0">
              <a:spcAft>
                <a:spcPct val="0"/>
              </a:spcAft>
            </a:pPr>
            <a:r>
              <a:rPr lang="fr-FR" altLang="de-DE" sz="2000" b="0" dirty="0">
                <a:solidFill>
                  <a:schemeClr val="tx1">
                    <a:lumMod val="75000"/>
                    <a:lumOff val="25000"/>
                  </a:schemeClr>
                </a:solidFill>
                <a:latin typeface="Calibri" panose="020F0502020204030204" pitchFamily="34" charset="0"/>
              </a:rPr>
              <a:t>2.   Loi sur la protection des jeunes au travail</a:t>
            </a:r>
            <a:endParaRPr lang="fr-FR" altLang="de-DE" sz="1800" b="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8" name="Textfeld 7"/>
          <p:cNvSpPr txBox="1"/>
          <p:nvPr/>
        </p:nvSpPr>
        <p:spPr>
          <a:xfrm>
            <a:off x="2498774" y="563455"/>
            <a:ext cx="3729410" cy="830997"/>
          </a:xfrm>
          <a:prstGeom prst="rect">
            <a:avLst/>
          </a:prstGeom>
          <a:noFill/>
        </p:spPr>
        <p:txBody>
          <a:bodyPr wrap="square" rtlCol="0">
            <a:spAutoFit/>
          </a:bodyPr>
          <a:lstStyle/>
          <a:p>
            <a:pPr algn="ctr"/>
            <a:r>
              <a:rPr lang="fr-FR" sz="2400" b="1" dirty="0">
                <a:solidFill>
                  <a:schemeClr val="tx1">
                    <a:lumMod val="75000"/>
                    <a:lumOff val="25000"/>
                  </a:schemeClr>
                </a:solidFill>
              </a:rPr>
              <a:t>Deux sites d’apprentissage</a:t>
            </a:r>
          </a:p>
          <a:p>
            <a:pPr algn="ctr"/>
            <a:r>
              <a:rPr lang="fr-FR" sz="2400" b="1" dirty="0">
                <a:solidFill>
                  <a:schemeClr val="tx1">
                    <a:lumMod val="75000"/>
                    <a:lumOff val="25000"/>
                  </a:schemeClr>
                </a:solidFill>
              </a:rPr>
              <a:t>Responsabilités partagées</a:t>
            </a:r>
          </a:p>
        </p:txBody>
      </p:sp>
      <p:pic>
        <p:nvPicPr>
          <p:cNvPr id="47" name="Picture 21" descr="http://www.medienkarriere.nrw.de/fileadmin/redaktion/magazin/Menschen/mediengestalter_01.jpg"/>
          <p:cNvPicPr>
            <a:picLocks noChangeAspect="1" noChangeArrowheads="1"/>
          </p:cNvPicPr>
          <p:nvPr/>
        </p:nvPicPr>
        <p:blipFill rotWithShape="1">
          <a:blip r:embed="rId5">
            <a:extLst>
              <a:ext uri="{28A0092B-C50C-407E-A947-70E740481C1C}">
                <a14:useLocalDpi xmlns:a14="http://schemas.microsoft.com/office/drawing/2010/main" val="0"/>
              </a:ext>
            </a:extLst>
          </a:blip>
          <a:srcRect l="1804" r="2575" b="1904"/>
          <a:stretch/>
        </p:blipFill>
        <p:spPr bwMode="auto">
          <a:xfrm>
            <a:off x="5703365" y="2093712"/>
            <a:ext cx="2715814" cy="1731922"/>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Textfeld 1"/>
          <p:cNvSpPr txBox="1">
            <a:spLocks noChangeArrowheads="1"/>
          </p:cNvSpPr>
          <p:nvPr/>
        </p:nvSpPr>
        <p:spPr bwMode="auto">
          <a:xfrm>
            <a:off x="5565320" y="3825633"/>
            <a:ext cx="332716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b="1">
                <a:solidFill>
                  <a:schemeClr val="tx1"/>
                </a:solidFill>
                <a:latin typeface="Arial" charset="0"/>
              </a:defRPr>
            </a:lvl1pPr>
            <a:lvl2pPr marL="742950" indent="-285750">
              <a:defRPr sz="1400" b="1">
                <a:solidFill>
                  <a:schemeClr val="tx1"/>
                </a:solidFill>
                <a:latin typeface="Arial" charset="0"/>
              </a:defRPr>
            </a:lvl2pPr>
            <a:lvl3pPr marL="1143000" indent="-228600">
              <a:defRPr sz="1400" b="1">
                <a:solidFill>
                  <a:schemeClr val="tx1"/>
                </a:solidFill>
                <a:latin typeface="Arial" charset="0"/>
              </a:defRPr>
            </a:lvl3pPr>
            <a:lvl4pPr marL="1600200" indent="-228600">
              <a:defRPr sz="1400" b="1">
                <a:solidFill>
                  <a:schemeClr val="tx1"/>
                </a:solidFill>
                <a:latin typeface="Arial" charset="0"/>
              </a:defRPr>
            </a:lvl4pPr>
            <a:lvl5pPr marL="2057400" indent="-228600">
              <a:defRPr sz="1400" b="1">
                <a:solidFill>
                  <a:schemeClr val="tx1"/>
                </a:solidFill>
                <a:latin typeface="Arial" charset="0"/>
              </a:defRPr>
            </a:lvl5pPr>
            <a:lvl6pPr marL="2514600" indent="-228600" eaLnBrk="0" fontAlgn="base" hangingPunct="0">
              <a:spcBef>
                <a:spcPct val="50000"/>
              </a:spcBef>
              <a:spcAft>
                <a:spcPct val="0"/>
              </a:spcAft>
              <a:defRPr sz="1400" b="1">
                <a:solidFill>
                  <a:schemeClr val="tx1"/>
                </a:solidFill>
                <a:latin typeface="Arial" charset="0"/>
              </a:defRPr>
            </a:lvl6pPr>
            <a:lvl7pPr marL="2971800" indent="-228600" eaLnBrk="0" fontAlgn="base" hangingPunct="0">
              <a:spcBef>
                <a:spcPct val="50000"/>
              </a:spcBef>
              <a:spcAft>
                <a:spcPct val="0"/>
              </a:spcAft>
              <a:defRPr sz="1400" b="1">
                <a:solidFill>
                  <a:schemeClr val="tx1"/>
                </a:solidFill>
                <a:latin typeface="Arial" charset="0"/>
              </a:defRPr>
            </a:lvl7pPr>
            <a:lvl8pPr marL="3429000" indent="-228600" eaLnBrk="0" fontAlgn="base" hangingPunct="0">
              <a:spcBef>
                <a:spcPct val="50000"/>
              </a:spcBef>
              <a:spcAft>
                <a:spcPct val="0"/>
              </a:spcAft>
              <a:defRPr sz="1400" b="1">
                <a:solidFill>
                  <a:schemeClr val="tx1"/>
                </a:solidFill>
                <a:latin typeface="Arial" charset="0"/>
              </a:defRPr>
            </a:lvl8pPr>
            <a:lvl9pPr marL="3886200" indent="-228600" eaLnBrk="0" fontAlgn="base" hangingPunct="0">
              <a:spcBef>
                <a:spcPct val="50000"/>
              </a:spcBef>
              <a:spcAft>
                <a:spcPct val="0"/>
              </a:spcAft>
              <a:defRPr sz="1400" b="1">
                <a:solidFill>
                  <a:schemeClr val="tx1"/>
                </a:solidFill>
                <a:latin typeface="Arial" charset="0"/>
              </a:defRPr>
            </a:lvl9pPr>
          </a:lstStyle>
          <a:p>
            <a:pPr marL="357188" marR="0" lvl="0" indent="-357188" defTabSz="914400" eaLnBrk="0" fontAlgn="base" latinLnBrk="0" hangingPunct="0">
              <a:lnSpc>
                <a:spcPct val="100000"/>
              </a:lnSpc>
              <a:spcAft>
                <a:spcPct val="0"/>
              </a:spcAft>
              <a:buClrTx/>
              <a:buSzTx/>
              <a:buFontTx/>
              <a:buNone/>
              <a:tabLst/>
              <a:defRPr/>
            </a:pPr>
            <a:r>
              <a:rPr kumimoji="0" lang="fr-FR" altLang="de-DE" sz="800" b="1" i="0" u="none" strike="noStrike" kern="0" cap="none" spc="0" normalizeH="0" baseline="0" noProof="0" dirty="0">
                <a:ln>
                  <a:noFill/>
                </a:ln>
                <a:solidFill>
                  <a:srgbClr val="808080"/>
                </a:solidFill>
                <a:effectLst/>
                <a:uLnTx/>
                <a:uFillTx/>
                <a:latin typeface="+mn-lt"/>
              </a:rPr>
              <a:t>Source :  ministère des Affaires fédérales, de l'Europe et des Médias du Land de Rhénanie du Nord-Westphalie</a:t>
            </a:r>
          </a:p>
        </p:txBody>
      </p:sp>
      <p:sp>
        <p:nvSpPr>
          <p:cNvPr id="15" name="Textfeld 14"/>
          <p:cNvSpPr txBox="1"/>
          <p:nvPr/>
        </p:nvSpPr>
        <p:spPr>
          <a:xfrm>
            <a:off x="1269157" y="1681758"/>
            <a:ext cx="1512168" cy="430887"/>
          </a:xfrm>
          <a:prstGeom prst="rect">
            <a:avLst/>
          </a:prstGeom>
          <a:noFill/>
        </p:spPr>
        <p:txBody>
          <a:bodyPr wrap="square" rtlCol="0">
            <a:spAutoFit/>
          </a:bodyPr>
          <a:lstStyle/>
          <a:p>
            <a:pPr algn="ctr"/>
            <a:r>
              <a:rPr lang="fr-FR" sz="2200" dirty="0">
                <a:solidFill>
                  <a:schemeClr val="tx1">
                    <a:lumMod val="75000"/>
                    <a:lumOff val="25000"/>
                  </a:schemeClr>
                </a:solidFill>
              </a:rPr>
              <a:t>Entreprise</a:t>
            </a:r>
            <a:r>
              <a:rPr lang="en-US" dirty="0"/>
              <a:t>	</a:t>
            </a:r>
            <a:endParaRPr lang="fr-FR" dirty="0">
              <a:solidFill>
                <a:schemeClr val="tx1">
                  <a:lumMod val="75000"/>
                  <a:lumOff val="25000"/>
                </a:schemeClr>
              </a:solidFill>
            </a:endParaRPr>
          </a:p>
        </p:txBody>
      </p:sp>
      <p:sp>
        <p:nvSpPr>
          <p:cNvPr id="25" name="Textfeld 24"/>
          <p:cNvSpPr txBox="1"/>
          <p:nvPr/>
        </p:nvSpPr>
        <p:spPr>
          <a:xfrm>
            <a:off x="5703365" y="1657375"/>
            <a:ext cx="2757067" cy="430887"/>
          </a:xfrm>
          <a:prstGeom prst="rect">
            <a:avLst/>
          </a:prstGeom>
          <a:noFill/>
        </p:spPr>
        <p:txBody>
          <a:bodyPr wrap="square" rtlCol="0">
            <a:spAutoFit/>
          </a:bodyPr>
          <a:lstStyle/>
          <a:p>
            <a:pPr algn="ctr"/>
            <a:r>
              <a:rPr lang="fr-FR" sz="2200" dirty="0">
                <a:solidFill>
                  <a:schemeClr val="tx1">
                    <a:lumMod val="75000"/>
                    <a:lumOff val="25000"/>
                  </a:schemeClr>
                </a:solidFill>
              </a:rPr>
              <a:t>École professionnelle</a:t>
            </a:r>
          </a:p>
        </p:txBody>
      </p:sp>
      <p:sp>
        <p:nvSpPr>
          <p:cNvPr id="29" name="Textfeld 28"/>
          <p:cNvSpPr txBox="1"/>
          <p:nvPr/>
        </p:nvSpPr>
        <p:spPr>
          <a:xfrm>
            <a:off x="5436096" y="5079472"/>
            <a:ext cx="3654888" cy="1708160"/>
          </a:xfrm>
          <a:prstGeom prst="rect">
            <a:avLst/>
          </a:prstGeom>
          <a:noFill/>
        </p:spPr>
        <p:txBody>
          <a:bodyPr wrap="square" rtlCol="0">
            <a:spAutoFit/>
          </a:bodyPr>
          <a:lstStyle/>
          <a:p>
            <a:pPr marL="271463" indent="-271463">
              <a:spcBef>
                <a:spcPts val="600"/>
              </a:spcBef>
            </a:pPr>
            <a:r>
              <a:rPr lang="fr-FR" sz="2000" dirty="0">
                <a:solidFill>
                  <a:schemeClr val="tx1">
                    <a:lumMod val="75000"/>
                    <a:lumOff val="25000"/>
                  </a:schemeClr>
                </a:solidFill>
              </a:rPr>
              <a:t>1. </a:t>
            </a:r>
            <a:r>
              <a:rPr lang="en-US" sz="2000" dirty="0">
                <a:solidFill>
                  <a:schemeClr val="tx1">
                    <a:lumMod val="75000"/>
                    <a:lumOff val="25000"/>
                  </a:schemeClr>
                </a:solidFill>
              </a:rPr>
              <a:t>	</a:t>
            </a:r>
            <a:r>
              <a:rPr lang="fr-FR" sz="2000" dirty="0">
                <a:solidFill>
                  <a:schemeClr val="tx1">
                    <a:lumMod val="75000"/>
                    <a:lumOff val="25000"/>
                  </a:schemeClr>
                </a:solidFill>
              </a:rPr>
              <a:t> Loi sur la scolarité obligatoire</a:t>
            </a:r>
          </a:p>
          <a:p>
            <a:pPr marL="271463" indent="-271463">
              <a:spcBef>
                <a:spcPts val="600"/>
              </a:spcBef>
            </a:pPr>
            <a:r>
              <a:rPr lang="fr-FR" sz="2000" dirty="0">
                <a:solidFill>
                  <a:schemeClr val="tx1">
                    <a:lumMod val="75000"/>
                    <a:lumOff val="25000"/>
                  </a:schemeClr>
                </a:solidFill>
              </a:rPr>
              <a:t>2. </a:t>
            </a:r>
            <a:r>
              <a:rPr lang="en-US" sz="2000" dirty="0">
                <a:solidFill>
                  <a:schemeClr val="tx1">
                    <a:lumMod val="75000"/>
                    <a:lumOff val="25000"/>
                  </a:schemeClr>
                </a:solidFill>
              </a:rPr>
              <a:t>	</a:t>
            </a:r>
            <a:r>
              <a:rPr lang="fr-FR" sz="2000" dirty="0">
                <a:solidFill>
                  <a:schemeClr val="tx1">
                    <a:lumMod val="75000"/>
                    <a:lumOff val="25000"/>
                  </a:schemeClr>
                </a:solidFill>
              </a:rPr>
              <a:t> Lois sur l’éducation des Länder</a:t>
            </a:r>
          </a:p>
          <a:p>
            <a:pPr marL="271463" indent="-271463"/>
            <a:r>
              <a:rPr lang="fr-FR" dirty="0"/>
              <a:t>    </a:t>
            </a:r>
            <a:r>
              <a:rPr lang="en-US" dirty="0"/>
              <a:t>	</a:t>
            </a:r>
            <a:r>
              <a:rPr lang="fr-FR" dirty="0"/>
              <a:t> </a:t>
            </a:r>
            <a:r>
              <a:rPr lang="de-DE" sz="2000" dirty="0">
                <a:solidFill>
                  <a:schemeClr val="tx1">
                    <a:lumMod val="75000"/>
                    <a:lumOff val="25000"/>
                  </a:schemeClr>
                </a:solidFill>
                <a:sym typeface="Wingdings" panose="05000000000000000000" pitchFamily="2" charset="2"/>
              </a:rPr>
              <a:t></a:t>
            </a:r>
            <a:r>
              <a:rPr lang="fr-FR" dirty="0"/>
              <a:t> </a:t>
            </a:r>
            <a:r>
              <a:rPr lang="fr-FR" sz="2000" dirty="0">
                <a:solidFill>
                  <a:schemeClr val="tx1">
                    <a:lumMod val="75000"/>
                    <a:lumOff val="25000"/>
                  </a:schemeClr>
                </a:solidFill>
              </a:rPr>
              <a:t>Programmes-cadres de formation</a:t>
            </a:r>
          </a:p>
        </p:txBody>
      </p:sp>
      <p:sp>
        <p:nvSpPr>
          <p:cNvPr id="49" name="Textfeld 48"/>
          <p:cNvSpPr txBox="1"/>
          <p:nvPr/>
        </p:nvSpPr>
        <p:spPr>
          <a:xfrm>
            <a:off x="687885" y="3859248"/>
            <a:ext cx="2658883" cy="215444"/>
          </a:xfrm>
          <a:prstGeom prst="rect">
            <a:avLst/>
          </a:prstGeom>
          <a:noFill/>
        </p:spPr>
        <p:txBody>
          <a:bodyPr wrap="square" rtlCol="0">
            <a:spAutoFit/>
          </a:bodyPr>
          <a:lstStyle/>
          <a:p>
            <a:r>
              <a:rPr lang="fr-FR" sz="800" b="1" dirty="0">
                <a:solidFill>
                  <a:schemeClr val="tx1">
                    <a:lumMod val="50000"/>
                    <a:lumOff val="50000"/>
                  </a:schemeClr>
                </a:solidFill>
              </a:rPr>
              <a:t>Source : BIBB</a:t>
            </a:r>
          </a:p>
        </p:txBody>
      </p:sp>
      <p:sp>
        <p:nvSpPr>
          <p:cNvPr id="56" name="Line 1033"/>
          <p:cNvSpPr>
            <a:spLocks noChangeShapeType="1"/>
          </p:cNvSpPr>
          <p:nvPr/>
        </p:nvSpPr>
        <p:spPr bwMode="auto">
          <a:xfrm rot="13500000" flipV="1">
            <a:off x="3262434" y="1349197"/>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dirty="0">
              <a:solidFill>
                <a:schemeClr val="tx1">
                  <a:lumMod val="50000"/>
                  <a:lumOff val="50000"/>
                </a:schemeClr>
              </a:solidFill>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2204864"/>
            <a:ext cx="1836000" cy="1674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15096" y="4362862"/>
            <a:ext cx="525744" cy="630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3337576" y="1984015"/>
            <a:ext cx="802376" cy="400110"/>
          </a:xfrm>
          <a:prstGeom prst="rect">
            <a:avLst/>
          </a:prstGeom>
          <a:noFill/>
        </p:spPr>
        <p:txBody>
          <a:bodyPr wrap="square" rtlCol="0">
            <a:spAutoFit/>
          </a:bodyPr>
          <a:lstStyle/>
          <a:p>
            <a:r>
              <a:rPr lang="fr-FR" sz="2000" dirty="0">
                <a:solidFill>
                  <a:schemeClr val="tx1">
                    <a:lumMod val="75000"/>
                    <a:lumOff val="25000"/>
                  </a:schemeClr>
                </a:solidFill>
              </a:rPr>
              <a:t>70 %</a:t>
            </a:r>
          </a:p>
        </p:txBody>
      </p:sp>
      <p:sp>
        <p:nvSpPr>
          <p:cNvPr id="3" name="Textfeld 2"/>
          <p:cNvSpPr txBox="1"/>
          <p:nvPr/>
        </p:nvSpPr>
        <p:spPr>
          <a:xfrm>
            <a:off x="5055292" y="1984015"/>
            <a:ext cx="729557" cy="400110"/>
          </a:xfrm>
          <a:prstGeom prst="rect">
            <a:avLst/>
          </a:prstGeom>
          <a:noFill/>
        </p:spPr>
        <p:txBody>
          <a:bodyPr wrap="square" rtlCol="0">
            <a:spAutoFit/>
          </a:bodyPr>
          <a:lstStyle/>
          <a:p>
            <a:r>
              <a:rPr lang="fr-FR" sz="2000" dirty="0">
                <a:solidFill>
                  <a:schemeClr val="tx1">
                    <a:lumMod val="75000"/>
                    <a:lumOff val="25000"/>
                  </a:schemeClr>
                </a:solidFill>
              </a:rPr>
              <a:t>30 % </a:t>
            </a:r>
          </a:p>
        </p:txBody>
      </p:sp>
      <p:pic>
        <p:nvPicPr>
          <p:cNvPr id="22" name="Grafik 21" descr="C:\Users\Public\Pictures\Originalbilder\Bilder Butzweilerhof 2012\2012_09_07_FB_0020728.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1225" y="2110981"/>
            <a:ext cx="2548450" cy="1748267"/>
          </a:xfrm>
          <a:prstGeom prst="rect">
            <a:avLst/>
          </a:prstGeom>
          <a:noFill/>
          <a:ln>
            <a:noFill/>
          </a:ln>
          <a:effectLst>
            <a:softEdge rad="63500"/>
          </a:effectLst>
        </p:spPr>
      </p:pic>
      <p:pic>
        <p:nvPicPr>
          <p:cNvPr id="1028" name="Picture 4"/>
          <p:cNvPicPr>
            <a:picLocks noChangeAspect="1" noChangeArrowheads="1"/>
          </p:cNvPicPr>
          <p:nvPr/>
        </p:nvPicPr>
        <p:blipFill>
          <a:blip r:embed="rId9">
            <a:extLst>
              <a:ext uri="{BEBA8EAE-BF5A-486C-A8C5-ECC9F3942E4B}">
                <a14:imgProps xmlns:a14="http://schemas.microsoft.com/office/drawing/2010/main">
                  <a14:imgLayer r:embed="rId10">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537840" y="4310748"/>
            <a:ext cx="497610" cy="6618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descr="C:\Users\baumgarten\Pictures\GOVET\bundeslaender.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00572" y="4333051"/>
            <a:ext cx="471021" cy="657806"/>
          </a:xfrm>
          <a:prstGeom prst="rect">
            <a:avLst/>
          </a:prstGeom>
          <a:noFill/>
          <a:extLst>
            <a:ext uri="{909E8E84-426E-40DD-AFC4-6F175D3DCCD1}">
              <a14:hiddenFill xmlns:a14="http://schemas.microsoft.com/office/drawing/2010/main">
                <a:solidFill>
                  <a:srgbClr val="FFFFFF"/>
                </a:solidFill>
              </a14:hiddenFill>
            </a:ext>
          </a:extLst>
        </p:spPr>
      </p:pic>
      <p:sp>
        <p:nvSpPr>
          <p:cNvPr id="23" name="Rechteck 22"/>
          <p:cNvSpPr/>
          <p:nvPr/>
        </p:nvSpPr>
        <p:spPr>
          <a:xfrm>
            <a:off x="6642012" y="4750962"/>
            <a:ext cx="133011" cy="66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Line 1033"/>
          <p:cNvSpPr>
            <a:spLocks noChangeShapeType="1"/>
          </p:cNvSpPr>
          <p:nvPr/>
        </p:nvSpPr>
        <p:spPr bwMode="auto">
          <a:xfrm rot="8100000" flipV="1">
            <a:off x="5461201" y="1353861"/>
            <a:ext cx="0" cy="540000"/>
          </a:xfrm>
          <a:prstGeom prst="line">
            <a:avLst/>
          </a:prstGeom>
          <a:noFill/>
          <a:ln w="76200">
            <a:solidFill>
              <a:schemeClr val="tx1">
                <a:lumMod val="65000"/>
                <a:lumOff val="35000"/>
              </a:schemeClr>
            </a:solidFill>
            <a:round/>
            <a:headEnd/>
            <a:tailEnd type="triangle" w="sm" len="sm"/>
          </a:ln>
          <a:extLst>
            <a:ext uri="{909E8E84-426E-40DD-AFC4-6F175D3DCCD1}">
              <a14:hiddenFill xmlns:a14="http://schemas.microsoft.com/office/drawing/2010/main">
                <a:noFill/>
              </a14:hiddenFill>
            </a:ext>
          </a:extLst>
        </p:spPr>
        <p:txBody>
          <a:bodyPr wrap="square" lIns="90000" tIns="46800" rIns="90000" bIns="46800">
            <a:spAutoFit/>
          </a:bodyPr>
          <a:lstStyle/>
          <a:p>
            <a:endParaRPr lang="de-DE" dirty="0">
              <a:solidFill>
                <a:schemeClr val="tx1">
                  <a:lumMod val="50000"/>
                  <a:lumOff val="50000"/>
                </a:schemeClr>
              </a:solidFill>
            </a:endParaRPr>
          </a:p>
        </p:txBody>
      </p:sp>
    </p:spTree>
    <p:extLst>
      <p:ext uri="{BB962C8B-B14F-4D97-AF65-F5344CB8AC3E}">
        <p14:creationId xmlns:p14="http://schemas.microsoft.com/office/powerpoint/2010/main" val="2881834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feld 31"/>
          <p:cNvSpPr txBox="1"/>
          <p:nvPr/>
        </p:nvSpPr>
        <p:spPr>
          <a:xfrm>
            <a:off x="467544" y="1841222"/>
            <a:ext cx="2448272" cy="1692771"/>
          </a:xfrm>
          <a:prstGeom prst="rect">
            <a:avLst/>
          </a:prstGeom>
          <a:solidFill>
            <a:schemeClr val="accent1">
              <a:lumMod val="60000"/>
              <a:lumOff val="40000"/>
            </a:schemeClr>
          </a:solidFill>
        </p:spPr>
        <p:txBody>
          <a:bodyPr wrap="square" rtlCol="0">
            <a:spAutoFit/>
          </a:bodyPr>
          <a:lstStyle/>
          <a:p>
            <a:pPr algn="ctr"/>
            <a:endParaRPr lang="fr-FR" sz="600" u="sng" dirty="0"/>
          </a:p>
          <a:p>
            <a:pPr algn="ctr"/>
            <a:r>
              <a:rPr lang="fr-FR" u="sng" dirty="0"/>
              <a:t>Entreprise</a:t>
            </a:r>
          </a:p>
          <a:p>
            <a:pPr algn="ctr"/>
            <a:endParaRPr lang="fr-FR" sz="800" dirty="0"/>
          </a:p>
          <a:p>
            <a:pPr algn="ctr"/>
            <a:r>
              <a:rPr lang="fr-FR" dirty="0"/>
              <a:t>Réglementations fédérales</a:t>
            </a:r>
          </a:p>
          <a:p>
            <a:pPr algn="ctr"/>
            <a:endParaRPr lang="fr-FR" dirty="0"/>
          </a:p>
          <a:p>
            <a:pPr algn="ctr"/>
            <a:endParaRPr lang="fr-FR" dirty="0"/>
          </a:p>
        </p:txBody>
      </p:sp>
      <p:sp>
        <p:nvSpPr>
          <p:cNvPr id="6" name="Textfeld 5"/>
          <p:cNvSpPr txBox="1"/>
          <p:nvPr/>
        </p:nvSpPr>
        <p:spPr>
          <a:xfrm>
            <a:off x="6094685" y="1844824"/>
            <a:ext cx="2448000" cy="2123658"/>
          </a:xfrm>
          <a:prstGeom prst="rect">
            <a:avLst/>
          </a:prstGeom>
          <a:solidFill>
            <a:schemeClr val="accent2">
              <a:lumMod val="60000"/>
              <a:lumOff val="40000"/>
            </a:schemeClr>
          </a:solidFill>
        </p:spPr>
        <p:txBody>
          <a:bodyPr wrap="square" rtlCol="0">
            <a:spAutoFit/>
          </a:bodyPr>
          <a:lstStyle/>
          <a:p>
            <a:pPr algn="ctr"/>
            <a:endParaRPr lang="fr-FR" sz="600" u="sng" dirty="0"/>
          </a:p>
          <a:p>
            <a:pPr algn="ctr"/>
            <a:r>
              <a:rPr lang="fr-FR" u="sng" dirty="0"/>
              <a:t>École </a:t>
            </a:r>
            <a:br>
              <a:rPr lang="fr-FR" u="sng" dirty="0"/>
            </a:br>
            <a:r>
              <a:rPr lang="fr-FR" u="sng" dirty="0"/>
              <a:t>professionnelle</a:t>
            </a:r>
          </a:p>
          <a:p>
            <a:pPr algn="ctr"/>
            <a:r>
              <a:rPr lang="fr-FR" dirty="0"/>
              <a:t> </a:t>
            </a:r>
          </a:p>
          <a:p>
            <a:pPr algn="ctr"/>
            <a:r>
              <a:rPr lang="fr-FR" dirty="0"/>
              <a:t>Réglementations </a:t>
            </a:r>
            <a:br>
              <a:rPr lang="fr-FR" dirty="0"/>
            </a:br>
            <a:r>
              <a:rPr lang="fr-FR" dirty="0"/>
              <a:t>des Länder</a:t>
            </a:r>
          </a:p>
          <a:p>
            <a:pPr algn="ctr"/>
            <a:endParaRPr lang="fr-FR" dirty="0"/>
          </a:p>
          <a:p>
            <a:pPr algn="ctr"/>
            <a:endParaRPr lang="fr-FR" dirty="0"/>
          </a:p>
        </p:txBody>
      </p:sp>
      <p:sp>
        <p:nvSpPr>
          <p:cNvPr id="10" name="Ellipse 9"/>
          <p:cNvSpPr/>
          <p:nvPr/>
        </p:nvSpPr>
        <p:spPr>
          <a:xfrm>
            <a:off x="3203848" y="2209133"/>
            <a:ext cx="2758275" cy="95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itel 1"/>
          <p:cNvSpPr>
            <a:spLocks noGrp="1"/>
          </p:cNvSpPr>
          <p:nvPr>
            <p:ph type="title"/>
          </p:nvPr>
        </p:nvSpPr>
        <p:spPr>
          <a:xfrm>
            <a:off x="379908" y="622299"/>
            <a:ext cx="8305326" cy="436910"/>
          </a:xfrm>
        </p:spPr>
        <p:txBody>
          <a:bodyPr/>
          <a:lstStyle/>
          <a:p>
            <a:r>
              <a:rPr dirty="0"/>
              <a:t/>
            </a:r>
            <a:br>
              <a:rPr dirty="0"/>
            </a:br>
            <a:r>
              <a:rPr lang="fr-FR" dirty="0">
                <a:solidFill>
                  <a:schemeClr val="accent6">
                    <a:lumMod val="75000"/>
                  </a:schemeClr>
                </a:solidFill>
                <a:latin typeface="+mn-lt"/>
              </a:rPr>
              <a:t>Conditions-cadres légales  </a:t>
            </a:r>
            <a:r>
              <a:rPr dirty="0"/>
              <a:t/>
            </a:r>
            <a:br>
              <a:rPr dirty="0"/>
            </a:br>
            <a:endParaRPr lang="fr-FR" noProof="0" dirty="0">
              <a:solidFill>
                <a:schemeClr val="accent6">
                  <a:lumMod val="75000"/>
                </a:schemeClr>
              </a:solidFill>
              <a:latin typeface="+mn-lt"/>
            </a:endParaRPr>
          </a:p>
        </p:txBody>
      </p:sp>
      <p:sp>
        <p:nvSpPr>
          <p:cNvPr id="52" name="Abgerundetes Rechteck 51"/>
          <p:cNvSpPr/>
          <p:nvPr/>
        </p:nvSpPr>
        <p:spPr>
          <a:xfrm>
            <a:off x="6084168" y="3533994"/>
            <a:ext cx="2448000" cy="291990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6" name="Rechteck 224"/>
          <p:cNvSpPr/>
          <p:nvPr/>
        </p:nvSpPr>
        <p:spPr>
          <a:xfrm>
            <a:off x="6168106" y="3672807"/>
            <a:ext cx="1932014" cy="1431161"/>
          </a:xfrm>
          <a:prstGeom prst="rect">
            <a:avLst/>
          </a:prstGeom>
          <a:noFill/>
        </p:spPr>
        <p:txBody>
          <a:bodyPr wrap="square" rtlCol="0">
            <a:spAutoFit/>
          </a:bodyPr>
          <a:lstStyle/>
          <a:p>
            <a:pPr marL="182563" indent="-182563">
              <a:buFont typeface="Arial" panose="020B0604020202020204" pitchFamily="34" charset="0"/>
              <a:buChar char="•"/>
            </a:pPr>
            <a:r>
              <a:rPr lang="fr-FR" sz="1450" b="1" dirty="0"/>
              <a:t>Obligation générale de la scolarité</a:t>
            </a:r>
            <a:r>
              <a:rPr dirty="0"/>
              <a:t/>
            </a:r>
            <a:br>
              <a:rPr dirty="0"/>
            </a:br>
            <a:endParaRPr lang="fr-FR" sz="1450" b="1" dirty="0"/>
          </a:p>
          <a:p>
            <a:pPr marL="182563" indent="-182563">
              <a:buFont typeface="Arial" panose="020B0604020202020204" pitchFamily="34" charset="0"/>
              <a:buChar char="•"/>
            </a:pPr>
            <a:r>
              <a:rPr lang="fr-FR" sz="1450" b="1" dirty="0"/>
              <a:t>Lois sur l’éducation des Länder</a:t>
            </a:r>
            <a:r>
              <a:rPr dirty="0"/>
              <a:t/>
            </a:r>
            <a:br>
              <a:rPr dirty="0"/>
            </a:br>
            <a:endParaRPr lang="fr-FR" sz="1450" b="1" dirty="0"/>
          </a:p>
        </p:txBody>
      </p:sp>
      <p:sp>
        <p:nvSpPr>
          <p:cNvPr id="51" name="Abgerundetes Rechteck 50"/>
          <p:cNvSpPr/>
          <p:nvPr/>
        </p:nvSpPr>
        <p:spPr>
          <a:xfrm>
            <a:off x="467816" y="2954636"/>
            <a:ext cx="2448000" cy="378673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13"/>
          <p:cNvSpPr/>
          <p:nvPr/>
        </p:nvSpPr>
        <p:spPr>
          <a:xfrm>
            <a:off x="492370" y="3025299"/>
            <a:ext cx="2495454" cy="3631763"/>
          </a:xfrm>
          <a:prstGeom prst="rect">
            <a:avLst/>
          </a:prstGeom>
        </p:spPr>
        <p:txBody>
          <a:bodyPr wrap="square">
            <a:spAutoFit/>
          </a:bodyPr>
          <a:lstStyle/>
          <a:p>
            <a:pPr marL="92075" indent="-92075">
              <a:lnSpc>
                <a:spcPts val="1400"/>
              </a:lnSpc>
              <a:spcAft>
                <a:spcPts val="600"/>
              </a:spcAft>
              <a:buFont typeface="Arial" panose="020B0604020202020204" pitchFamily="34" charset="0"/>
              <a:buChar char="•"/>
            </a:pPr>
            <a:r>
              <a:rPr lang="fr-FR" sz="1450" b="1" dirty="0"/>
              <a:t>Loi sur la formation professionnelle </a:t>
            </a:r>
          </a:p>
          <a:p>
            <a:pPr marL="92075" indent="-92075">
              <a:lnSpc>
                <a:spcPts val="1400"/>
              </a:lnSpc>
              <a:spcAft>
                <a:spcPts val="600"/>
              </a:spcAft>
              <a:buFont typeface="Arial" panose="020B0604020202020204" pitchFamily="34" charset="0"/>
              <a:buChar char="•"/>
            </a:pPr>
            <a:r>
              <a:rPr lang="fr-FR" sz="1450" b="1" dirty="0"/>
              <a:t>Loi sur la protection des jeunes au travail </a:t>
            </a:r>
          </a:p>
          <a:p>
            <a:pPr marL="92075" indent="-92075">
              <a:lnSpc>
                <a:spcPts val="1400"/>
              </a:lnSpc>
              <a:spcAft>
                <a:spcPts val="600"/>
              </a:spcAft>
              <a:buFont typeface="Arial" panose="020B0604020202020204" pitchFamily="34" charset="0"/>
              <a:buChar char="•"/>
            </a:pPr>
            <a:r>
              <a:rPr lang="fr-FR" sz="1450" b="1" dirty="0"/>
              <a:t>Code de l’artisanat</a:t>
            </a:r>
            <a:r>
              <a:rPr sz="1450" b="1" dirty="0"/>
              <a:t/>
            </a:r>
            <a:br>
              <a:rPr sz="1450" b="1" dirty="0"/>
            </a:br>
            <a:endParaRPr lang="fr-FR" sz="1450" b="1" dirty="0">
              <a:solidFill>
                <a:schemeClr val="tx1">
                  <a:lumMod val="65000"/>
                  <a:lumOff val="35000"/>
                </a:schemeClr>
              </a:solidFill>
            </a:endParaRPr>
          </a:p>
          <a:p>
            <a:pPr marL="92075" indent="-92075">
              <a:lnSpc>
                <a:spcPts val="1400"/>
              </a:lnSpc>
              <a:buFont typeface="Arial" panose="020B0604020202020204" pitchFamily="34" charset="0"/>
              <a:buChar char="•"/>
            </a:pPr>
            <a:r>
              <a:rPr lang="fr-FR" sz="1450" b="1" dirty="0">
                <a:solidFill>
                  <a:schemeClr val="tx1">
                    <a:lumMod val="65000"/>
                    <a:lumOff val="35000"/>
                  </a:schemeClr>
                </a:solidFill>
              </a:rPr>
              <a:t>Loi sur la convention collective</a:t>
            </a:r>
          </a:p>
          <a:p>
            <a:pPr>
              <a:lnSpc>
                <a:spcPts val="1400"/>
              </a:lnSpc>
            </a:pPr>
            <a:endParaRPr lang="fr-FR" sz="1450" b="1" dirty="0">
              <a:solidFill>
                <a:schemeClr val="tx1">
                  <a:lumMod val="65000"/>
                  <a:lumOff val="35000"/>
                </a:schemeClr>
              </a:solidFill>
            </a:endParaRPr>
          </a:p>
          <a:p>
            <a:pPr>
              <a:lnSpc>
                <a:spcPts val="1400"/>
              </a:lnSpc>
              <a:spcAft>
                <a:spcPts val="1000"/>
              </a:spcAft>
              <a:buFont typeface="Arial" panose="020B0604020202020204" pitchFamily="34" charset="0"/>
              <a:buChar char="•"/>
            </a:pPr>
            <a:r>
              <a:rPr lang="fr-FR" sz="1450" b="1" dirty="0">
                <a:solidFill>
                  <a:schemeClr val="tx1">
                    <a:lumMod val="65000"/>
                    <a:lumOff val="35000"/>
                  </a:schemeClr>
                </a:solidFill>
              </a:rPr>
              <a:t> Loi fédérale sur les congés</a:t>
            </a:r>
          </a:p>
          <a:p>
            <a:pPr>
              <a:lnSpc>
                <a:spcPts val="1400"/>
              </a:lnSpc>
              <a:spcAft>
                <a:spcPts val="1000"/>
              </a:spcAft>
              <a:buFont typeface="Arial" panose="020B0604020202020204" pitchFamily="34" charset="0"/>
              <a:buChar char="•"/>
            </a:pPr>
            <a:r>
              <a:rPr lang="fr-FR" sz="1450" b="1" dirty="0">
                <a:solidFill>
                  <a:schemeClr val="tx1">
                    <a:lumMod val="65000"/>
                    <a:lumOff val="35000"/>
                  </a:schemeClr>
                </a:solidFill>
              </a:rPr>
              <a:t> Loi sur le salaire minimum</a:t>
            </a:r>
          </a:p>
          <a:p>
            <a:pPr marL="92075" indent="-92075">
              <a:lnSpc>
                <a:spcPts val="1400"/>
              </a:lnSpc>
              <a:buFont typeface="Arial" panose="020B0604020202020204" pitchFamily="34" charset="0"/>
              <a:buChar char="•"/>
            </a:pPr>
            <a:r>
              <a:rPr lang="fr-FR" sz="1450" b="1" dirty="0">
                <a:solidFill>
                  <a:schemeClr val="tx1">
                    <a:lumMod val="65000"/>
                    <a:lumOff val="35000"/>
                  </a:schemeClr>
                </a:solidFill>
              </a:rPr>
              <a:t>Loi sur la réglementation </a:t>
            </a:r>
            <a:r>
              <a:rPr lang="fr-FR" sz="1450" b="1" dirty="0" smtClean="0">
                <a:solidFill>
                  <a:schemeClr val="accent1"/>
                </a:solidFill>
              </a:rPr>
              <a:t>provisoire</a:t>
            </a:r>
            <a:r>
              <a:rPr lang="fr-FR" sz="1450" b="1" dirty="0" smtClean="0">
                <a:solidFill>
                  <a:schemeClr val="tx1">
                    <a:lumMod val="65000"/>
                    <a:lumOff val="35000"/>
                  </a:schemeClr>
                </a:solidFill>
              </a:rPr>
              <a:t> </a:t>
            </a:r>
            <a:r>
              <a:rPr lang="fr-FR" sz="1450" b="1" dirty="0">
                <a:solidFill>
                  <a:schemeClr val="tx1">
                    <a:lumMod val="65000"/>
                    <a:lumOff val="35000"/>
                  </a:schemeClr>
                </a:solidFill>
              </a:rPr>
              <a:t>du droit des chambres de l’industrie </a:t>
            </a:r>
            <a:br>
              <a:rPr lang="fr-FR" sz="1450" b="1" dirty="0">
                <a:solidFill>
                  <a:schemeClr val="tx1">
                    <a:lumMod val="65000"/>
                    <a:lumOff val="35000"/>
                  </a:schemeClr>
                </a:solidFill>
              </a:rPr>
            </a:br>
            <a:r>
              <a:rPr lang="fr-FR" sz="1450" b="1" dirty="0">
                <a:solidFill>
                  <a:schemeClr val="tx1">
                    <a:lumMod val="65000"/>
                    <a:lumOff val="35000"/>
                  </a:schemeClr>
                </a:solidFill>
              </a:rPr>
              <a:t>et du commerce</a:t>
            </a:r>
          </a:p>
          <a:p>
            <a:pPr marL="92075" indent="-92075">
              <a:lnSpc>
                <a:spcPts val="1400"/>
              </a:lnSpc>
              <a:buFont typeface="Arial" panose="020B0604020202020204" pitchFamily="34" charset="0"/>
              <a:buChar char="•"/>
            </a:pPr>
            <a:r>
              <a:rPr lang="fr-FR" sz="1450" b="1" dirty="0">
                <a:solidFill>
                  <a:schemeClr val="tx1">
                    <a:lumMod val="65000"/>
                    <a:lumOff val="35000"/>
                  </a:schemeClr>
                </a:solidFill>
              </a:rPr>
              <a:t>Loi sur l’organisation des entreprises</a:t>
            </a:r>
          </a:p>
        </p:txBody>
      </p:sp>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2200" y="1400602"/>
            <a:ext cx="648000" cy="718395"/>
          </a:xfrm>
          <a:prstGeom prst="rect">
            <a:avLst/>
          </a:prstGeom>
        </p:spPr>
      </p:pic>
      <p:grpSp>
        <p:nvGrpSpPr>
          <p:cNvPr id="38" name="Group 37"/>
          <p:cNvGrpSpPr>
            <a:grpSpLocks noChangeAspect="1"/>
          </p:cNvGrpSpPr>
          <p:nvPr/>
        </p:nvGrpSpPr>
        <p:grpSpPr>
          <a:xfrm>
            <a:off x="3595787" y="3218606"/>
            <a:ext cx="1944000" cy="1747646"/>
            <a:chOff x="2466737" y="1300765"/>
            <a:chExt cx="2982309" cy="2750956"/>
          </a:xfrm>
        </p:grpSpPr>
        <p:sp>
          <p:nvSpPr>
            <p:cNvPr id="49"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dirty="0"/>
            </a:p>
          </p:txBody>
        </p:sp>
        <p:sp>
          <p:nvSpPr>
            <p:cNvPr id="5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dirty="0"/>
            </a:p>
          </p:txBody>
        </p:sp>
        <p:pic>
          <p:nvPicPr>
            <p:cNvPr id="54" name="Picture 5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55" name="Picture 5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56" name="Picture 5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57"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58" name="Picture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59" name="Picture 5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35" name="Rechteck 34"/>
          <p:cNvSpPr/>
          <p:nvPr/>
        </p:nvSpPr>
        <p:spPr>
          <a:xfrm>
            <a:off x="409190" y="1011917"/>
            <a:ext cx="8771322" cy="707886"/>
          </a:xfrm>
          <a:prstGeom prst="rect">
            <a:avLst/>
          </a:prstGeom>
        </p:spPr>
        <p:txBody>
          <a:bodyPr wrap="square">
            <a:spAutoFit/>
          </a:bodyPr>
          <a:lstStyle/>
          <a:p>
            <a:r>
              <a:rPr lang="fr-FR" sz="2000" dirty="0">
                <a:solidFill>
                  <a:schemeClr val="accent6">
                    <a:lumMod val="75000"/>
                  </a:schemeClr>
                </a:solidFill>
              </a:rPr>
              <a:t>Cadre juridique pour tous les aspects de la formation professionnelle </a:t>
            </a:r>
            <a:br>
              <a:rPr lang="fr-FR" sz="2000" dirty="0">
                <a:solidFill>
                  <a:schemeClr val="accent6">
                    <a:lumMod val="75000"/>
                  </a:schemeClr>
                </a:solidFill>
              </a:rPr>
            </a:br>
            <a:r>
              <a:rPr lang="fr-FR" sz="2000" dirty="0">
                <a:solidFill>
                  <a:schemeClr val="accent6">
                    <a:lumMod val="75000"/>
                  </a:schemeClr>
                </a:solidFill>
              </a:rPr>
              <a:t>en alternance</a:t>
            </a:r>
          </a:p>
        </p:txBody>
      </p:sp>
      <p:sp>
        <p:nvSpPr>
          <p:cNvPr id="39" name="Rechteck 38"/>
          <p:cNvSpPr/>
          <p:nvPr/>
        </p:nvSpPr>
        <p:spPr>
          <a:xfrm>
            <a:off x="2987824" y="2265938"/>
            <a:ext cx="3200312" cy="615553"/>
          </a:xfrm>
          <a:prstGeom prst="rect">
            <a:avLst/>
          </a:prstGeom>
        </p:spPr>
        <p:txBody>
          <a:bodyPr wrap="square">
            <a:spAutoFit/>
          </a:bodyPr>
          <a:lstStyle/>
          <a:p>
            <a:pPr algn="ctr"/>
            <a:r>
              <a:rPr lang="fr-FR" b="1" dirty="0">
                <a:solidFill>
                  <a:schemeClr val="bg1"/>
                </a:solidFill>
              </a:rPr>
              <a:t>Loi fondamentale,</a:t>
            </a:r>
            <a:r>
              <a:rPr lang="fr-FR" sz="1600" b="1" dirty="0">
                <a:solidFill>
                  <a:schemeClr val="bg1"/>
                </a:solidFill>
              </a:rPr>
              <a:t> </a:t>
            </a:r>
          </a:p>
          <a:p>
            <a:pPr algn="ctr"/>
            <a:r>
              <a:rPr lang="fr-FR" sz="1600" b="1" dirty="0">
                <a:solidFill>
                  <a:schemeClr val="bg1"/>
                </a:solidFill>
              </a:rPr>
              <a:t>Art. 12 : liberté de la profession</a:t>
            </a:r>
          </a:p>
        </p:txBody>
      </p:sp>
      <p:sp>
        <p:nvSpPr>
          <p:cNvPr id="9" name="Textfeld 8"/>
          <p:cNvSpPr txBox="1"/>
          <p:nvPr/>
        </p:nvSpPr>
        <p:spPr>
          <a:xfrm>
            <a:off x="0" y="3331"/>
            <a:ext cx="5619682" cy="430887"/>
          </a:xfrm>
          <a:prstGeom prst="rect">
            <a:avLst/>
          </a:prstGeom>
          <a:noFill/>
        </p:spPr>
        <p:txBody>
          <a:bodyPr wrap="square" rtlCol="0">
            <a:spAutoFit/>
          </a:bodyPr>
          <a:lstStyle/>
          <a:p>
            <a:r>
              <a:rPr lang="fr-FR" sz="2200" b="1" dirty="0">
                <a:solidFill>
                  <a:schemeClr val="bg1"/>
                </a:solidFill>
              </a:rPr>
              <a:t>3. Aperçu du cadre juridique</a:t>
            </a:r>
          </a:p>
        </p:txBody>
      </p:sp>
      <p:sp>
        <p:nvSpPr>
          <p:cNvPr id="11" name="Rechteck 10"/>
          <p:cNvSpPr/>
          <p:nvPr/>
        </p:nvSpPr>
        <p:spPr>
          <a:xfrm>
            <a:off x="6647412" y="2246290"/>
            <a:ext cx="103321"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4" name="Pfeil nach links und rechts 33"/>
          <p:cNvSpPr/>
          <p:nvPr/>
        </p:nvSpPr>
        <p:spPr>
          <a:xfrm>
            <a:off x="3094812" y="5054312"/>
            <a:ext cx="2917348" cy="125500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Coordination des deux sites d’apprentissage entre l’État fédéral et les Länder</a:t>
            </a:r>
          </a:p>
        </p:txBody>
      </p:sp>
      <p:pic>
        <p:nvPicPr>
          <p:cNvPr id="1027" name="Picture 3" descr="C:\Users\baumgarten\Pictures\GOVET\bundeslaender.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156176" y="1888151"/>
            <a:ext cx="428308" cy="598155"/>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p:cNvPicPr>
            <a:picLocks noChangeAspect="1"/>
          </p:cNvPicPr>
          <p:nvPr/>
        </p:nvPicPr>
        <p:blipFill>
          <a:blip r:embed="rId10"/>
          <a:stretch>
            <a:fillRect/>
          </a:stretch>
        </p:blipFill>
        <p:spPr>
          <a:xfrm>
            <a:off x="8088140" y="1887550"/>
            <a:ext cx="444300" cy="526748"/>
          </a:xfrm>
          <a:prstGeom prst="rect">
            <a:avLst/>
          </a:prstGeom>
        </p:spPr>
      </p:pic>
      <p:pic>
        <p:nvPicPr>
          <p:cNvPr id="29"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76115" y="1858682"/>
            <a:ext cx="476250" cy="604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4"/>
          <p:cNvPicPr>
            <a:picLocks noChangeAspect="1" noChangeArrowheads="1"/>
          </p:cNvPicPr>
          <p:nvPr/>
        </p:nvPicPr>
        <p:blipFill>
          <a:blip r:embed="rId12">
            <a:extLst>
              <a:ext uri="{BEBA8EAE-BF5A-486C-A8C5-ECC9F3942E4B}">
                <a14:imgProps xmlns:a14="http://schemas.microsoft.com/office/drawing/2010/main">
                  <a14:imgLayer r:embed="rId1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18275" y="1853698"/>
            <a:ext cx="432000" cy="574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979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107504" y="1355624"/>
            <a:ext cx="8784976" cy="3662541"/>
          </a:xfrm>
          <a:prstGeom prst="rect">
            <a:avLst/>
          </a:prstGeom>
          <a:noFill/>
        </p:spPr>
        <p:txBody>
          <a:bodyPr wrap="square" rtlCol="0">
            <a:spAutoFit/>
          </a:bodyPr>
          <a:lstStyle/>
          <a:p>
            <a:pPr>
              <a:spcAft>
                <a:spcPts val="1200"/>
              </a:spcAft>
              <a:tabLst>
                <a:tab pos="357188" algn="l"/>
              </a:tabLst>
            </a:pPr>
            <a:r>
              <a:rPr lang="en-US" altLang="de-DE" sz="2400" b="1" dirty="0">
                <a:solidFill>
                  <a:schemeClr val="accent6">
                    <a:lumMod val="75000"/>
                  </a:schemeClr>
                </a:solidFill>
              </a:rPr>
              <a:t>	</a:t>
            </a:r>
            <a:r>
              <a:rPr lang="fr-FR" altLang="de-DE" sz="2400" b="1" dirty="0">
                <a:solidFill>
                  <a:schemeClr val="accent6">
                    <a:lumMod val="75000"/>
                  </a:schemeClr>
                </a:solidFill>
              </a:rPr>
              <a:t>La structure de la loi</a:t>
            </a:r>
          </a:p>
          <a:p>
            <a:pPr marL="712788" indent="-355600">
              <a:spcAft>
                <a:spcPts val="600"/>
              </a:spcAft>
              <a:buAutoNum type="arabicPeriod"/>
              <a:tabLst>
                <a:tab pos="4124325" algn="l"/>
              </a:tabLst>
            </a:pPr>
            <a:r>
              <a:rPr lang="fr-FR" altLang="de-DE" sz="2400" dirty="0">
                <a:solidFill>
                  <a:schemeClr val="tx1">
                    <a:lumMod val="75000"/>
                    <a:lumOff val="25000"/>
                  </a:schemeClr>
                </a:solidFill>
              </a:rPr>
              <a:t>Dispositions</a:t>
            </a:r>
            <a:r>
              <a:rPr lang="fr-FR" dirty="0"/>
              <a:t> </a:t>
            </a:r>
            <a:r>
              <a:rPr lang="fr-FR" altLang="de-DE" sz="2400" dirty="0">
                <a:solidFill>
                  <a:schemeClr val="tx1">
                    <a:lumMod val="75000"/>
                    <a:lumOff val="25000"/>
                  </a:schemeClr>
                </a:solidFill>
              </a:rPr>
              <a:t>générales</a:t>
            </a:r>
            <a:r>
              <a:rPr lang="fr-FR" dirty="0"/>
              <a:t> </a:t>
            </a:r>
            <a:r>
              <a:rPr lang="en-US" dirty="0"/>
              <a:t>	</a:t>
            </a:r>
          </a:p>
          <a:p>
            <a:pPr marL="712788" indent="-355600">
              <a:spcAft>
                <a:spcPts val="600"/>
              </a:spcAft>
              <a:buAutoNum type="arabicPeriod"/>
              <a:tabLst>
                <a:tab pos="4124325" algn="l"/>
              </a:tabLst>
            </a:pPr>
            <a:r>
              <a:rPr lang="fr-FR" altLang="de-DE" sz="2400" b="1" dirty="0">
                <a:solidFill>
                  <a:schemeClr val="tx1">
                    <a:lumMod val="75000"/>
                    <a:lumOff val="25000"/>
                  </a:schemeClr>
                </a:solidFill>
              </a:rPr>
              <a:t>Relation de formation professionnelle</a:t>
            </a:r>
            <a:r>
              <a:rPr lang="fr-FR" dirty="0"/>
              <a:t> </a:t>
            </a:r>
            <a:r>
              <a:rPr lang="en-US" dirty="0"/>
              <a:t>	</a:t>
            </a:r>
          </a:p>
          <a:p>
            <a:pPr marL="712788" indent="-355600">
              <a:spcAft>
                <a:spcPts val="600"/>
              </a:spcAft>
              <a:buAutoNum type="arabicPeriod"/>
              <a:tabLst>
                <a:tab pos="4214813" algn="l"/>
              </a:tabLst>
            </a:pPr>
            <a:r>
              <a:rPr lang="fr-FR" altLang="de-DE" sz="2400" b="1" dirty="0">
                <a:solidFill>
                  <a:schemeClr val="tx1">
                    <a:lumMod val="75000"/>
                    <a:lumOff val="25000"/>
                  </a:schemeClr>
                </a:solidFill>
              </a:rPr>
              <a:t>Organisation de la formation professionnelle</a:t>
            </a:r>
            <a:r>
              <a:rPr lang="fr-FR" dirty="0"/>
              <a:t> </a:t>
            </a:r>
          </a:p>
          <a:p>
            <a:pPr marL="712788" indent="-355600">
              <a:spcAft>
                <a:spcPts val="600"/>
              </a:spcAft>
              <a:buAutoNum type="arabicPeriod"/>
              <a:tabLst>
                <a:tab pos="4124325" algn="l"/>
              </a:tabLst>
            </a:pPr>
            <a:r>
              <a:rPr lang="fr-FR" altLang="de-DE" sz="2400" dirty="0">
                <a:solidFill>
                  <a:schemeClr val="tx1">
                    <a:lumMod val="75000"/>
                    <a:lumOff val="25000"/>
                  </a:schemeClr>
                </a:solidFill>
              </a:rPr>
              <a:t>Recherche, planification, statistiques</a:t>
            </a:r>
            <a:r>
              <a:rPr lang="en-US" dirty="0"/>
              <a:t>	</a:t>
            </a:r>
          </a:p>
          <a:p>
            <a:pPr marL="712788" indent="-355600">
              <a:spcAft>
                <a:spcPts val="600"/>
              </a:spcAft>
              <a:buAutoNum type="arabicPeriod"/>
              <a:tabLst>
                <a:tab pos="4124325" algn="l"/>
              </a:tabLst>
            </a:pPr>
            <a:r>
              <a:rPr lang="fr-FR" altLang="de-DE" sz="2400" dirty="0">
                <a:solidFill>
                  <a:schemeClr val="tx1">
                    <a:lumMod val="75000"/>
                    <a:lumOff val="25000"/>
                  </a:schemeClr>
                </a:solidFill>
              </a:rPr>
              <a:t>L’Institut fédéral</a:t>
            </a:r>
            <a:r>
              <a:rPr lang="fr-FR" dirty="0"/>
              <a:t> </a:t>
            </a:r>
            <a:r>
              <a:rPr lang="fr-FR" altLang="de-DE" sz="2400" dirty="0">
                <a:solidFill>
                  <a:schemeClr val="tx1">
                    <a:lumMod val="75000"/>
                    <a:lumOff val="25000"/>
                  </a:schemeClr>
                </a:solidFill>
              </a:rPr>
              <a:t>pour</a:t>
            </a:r>
            <a:r>
              <a:rPr lang="fr-FR" dirty="0"/>
              <a:t> </a:t>
            </a:r>
            <a:r>
              <a:rPr lang="fr-FR" altLang="de-DE" sz="2400" dirty="0">
                <a:solidFill>
                  <a:schemeClr val="tx1">
                    <a:lumMod val="75000"/>
                    <a:lumOff val="25000"/>
                  </a:schemeClr>
                </a:solidFill>
              </a:rPr>
              <a:t>la formation professionnelle (BIBB)</a:t>
            </a:r>
            <a:r>
              <a:rPr lang="en-US" altLang="de-DE" sz="2400" dirty="0">
                <a:solidFill>
                  <a:schemeClr val="tx1">
                    <a:lumMod val="75000"/>
                    <a:lumOff val="25000"/>
                  </a:schemeClr>
                </a:solidFill>
              </a:rPr>
              <a:t>	</a:t>
            </a:r>
          </a:p>
          <a:p>
            <a:pPr marL="712788" indent="-355600">
              <a:spcAft>
                <a:spcPts val="600"/>
              </a:spcAft>
              <a:buAutoNum type="arabicPeriod"/>
            </a:pPr>
            <a:r>
              <a:rPr lang="fr-FR" sz="2400" dirty="0">
                <a:solidFill>
                  <a:schemeClr val="tx1">
                    <a:lumMod val="75000"/>
                    <a:lumOff val="25000"/>
                  </a:schemeClr>
                </a:solidFill>
              </a:rPr>
              <a:t>Dispositions relatives aux amendes</a:t>
            </a:r>
          </a:p>
          <a:p>
            <a:pPr marL="712788" indent="-355600">
              <a:buAutoNum type="arabicPeriod"/>
            </a:pPr>
            <a:r>
              <a:rPr lang="fr-FR" sz="2400" dirty="0">
                <a:solidFill>
                  <a:schemeClr val="tx1">
                    <a:lumMod val="75000"/>
                    <a:lumOff val="25000"/>
                  </a:schemeClr>
                </a:solidFill>
              </a:rPr>
              <a:t>Dispositions transitoires et finales</a:t>
            </a:r>
          </a:p>
        </p:txBody>
      </p:sp>
      <p:sp>
        <p:nvSpPr>
          <p:cNvPr id="3" name="Textfeld 2"/>
          <p:cNvSpPr txBox="1"/>
          <p:nvPr/>
        </p:nvSpPr>
        <p:spPr>
          <a:xfrm>
            <a:off x="-7937" y="71293"/>
            <a:ext cx="5598208" cy="769441"/>
          </a:xfrm>
          <a:prstGeom prst="rect">
            <a:avLst/>
          </a:prstGeom>
          <a:noFill/>
        </p:spPr>
        <p:txBody>
          <a:bodyPr wrap="square" rtlCol="0">
            <a:spAutoFit/>
          </a:bodyPr>
          <a:lstStyle/>
          <a:p>
            <a:r>
              <a:rPr lang="fr-FR" sz="2200" b="1" dirty="0">
                <a:solidFill>
                  <a:schemeClr val="bg1"/>
                </a:solidFill>
              </a:rPr>
              <a:t>4. La loi sur la formation professionnelle (BBiG)</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4696" y="980728"/>
            <a:ext cx="5238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6624" y="945699"/>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432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19088" y="1484784"/>
            <a:ext cx="8458200"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900">
                <a:solidFill>
                  <a:schemeClr val="tx1"/>
                </a:solidFill>
                <a:latin typeface="Arial" charset="0"/>
                <a:cs typeface="Arial" charset="0"/>
              </a:defRPr>
            </a:lvl1pPr>
            <a:lvl2pPr marL="742950" indent="-285750" eaLnBrk="0" hangingPunct="0">
              <a:defRPr sz="900">
                <a:solidFill>
                  <a:schemeClr val="tx1"/>
                </a:solidFill>
                <a:latin typeface="Arial" charset="0"/>
                <a:cs typeface="Arial" charset="0"/>
              </a:defRPr>
            </a:lvl2pPr>
            <a:lvl3pPr marL="1143000" indent="-228600" eaLnBrk="0" hangingPunct="0">
              <a:defRPr sz="900">
                <a:solidFill>
                  <a:schemeClr val="tx1"/>
                </a:solidFill>
                <a:latin typeface="Arial" charset="0"/>
                <a:cs typeface="Arial" charset="0"/>
              </a:defRPr>
            </a:lvl3pPr>
            <a:lvl4pPr marL="1600200" indent="-228600" eaLnBrk="0" hangingPunct="0">
              <a:defRPr sz="900">
                <a:solidFill>
                  <a:schemeClr val="tx1"/>
                </a:solidFill>
                <a:latin typeface="Arial" charset="0"/>
                <a:cs typeface="Arial" charset="0"/>
              </a:defRPr>
            </a:lvl4pPr>
            <a:lvl5pPr marL="2057400" indent="-228600" eaLnBrk="0" hangingPunct="0">
              <a:defRPr sz="900">
                <a:solidFill>
                  <a:schemeClr val="tx1"/>
                </a:solidFill>
                <a:latin typeface="Arial" charset="0"/>
                <a:cs typeface="Arial" charset="0"/>
              </a:defRPr>
            </a:lvl5pPr>
            <a:lvl6pPr marL="2514600" indent="-228600" eaLnBrk="0" fontAlgn="base" hangingPunct="0">
              <a:spcBef>
                <a:spcPct val="0"/>
              </a:spcBef>
              <a:spcAft>
                <a:spcPct val="0"/>
              </a:spcAft>
              <a:defRPr sz="900">
                <a:solidFill>
                  <a:schemeClr val="tx1"/>
                </a:solidFill>
                <a:latin typeface="Arial" charset="0"/>
                <a:cs typeface="Arial" charset="0"/>
              </a:defRPr>
            </a:lvl6pPr>
            <a:lvl7pPr marL="2971800" indent="-228600" eaLnBrk="0" fontAlgn="base" hangingPunct="0">
              <a:spcBef>
                <a:spcPct val="0"/>
              </a:spcBef>
              <a:spcAft>
                <a:spcPct val="0"/>
              </a:spcAft>
              <a:defRPr sz="900">
                <a:solidFill>
                  <a:schemeClr val="tx1"/>
                </a:solidFill>
                <a:latin typeface="Arial" charset="0"/>
                <a:cs typeface="Arial" charset="0"/>
              </a:defRPr>
            </a:lvl7pPr>
            <a:lvl8pPr marL="3429000" indent="-228600" eaLnBrk="0" fontAlgn="base" hangingPunct="0">
              <a:spcBef>
                <a:spcPct val="0"/>
              </a:spcBef>
              <a:spcAft>
                <a:spcPct val="0"/>
              </a:spcAft>
              <a:defRPr sz="900">
                <a:solidFill>
                  <a:schemeClr val="tx1"/>
                </a:solidFill>
                <a:latin typeface="Arial" charset="0"/>
                <a:cs typeface="Arial" charset="0"/>
              </a:defRPr>
            </a:lvl8pPr>
            <a:lvl9pPr marL="3886200" indent="-228600" eaLnBrk="0" fontAlgn="base" hangingPunct="0">
              <a:spcBef>
                <a:spcPct val="0"/>
              </a:spcBef>
              <a:spcAft>
                <a:spcPct val="0"/>
              </a:spcAft>
              <a:defRPr sz="900">
                <a:solidFill>
                  <a:schemeClr val="tx1"/>
                </a:solidFill>
                <a:latin typeface="Arial" charset="0"/>
                <a:cs typeface="Arial" charset="0"/>
              </a:defRPr>
            </a:lvl9pPr>
          </a:lstStyle>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a:p>
            <a:pPr algn="ctr" eaLnBrk="1" hangingPunct="1"/>
            <a:endParaRPr lang="en-GB" altLang="de-DE" sz="2400" b="1" dirty="0">
              <a:solidFill>
                <a:schemeClr val="accent6">
                  <a:lumMod val="75000"/>
                </a:schemeClr>
              </a:solidFill>
            </a:endParaRPr>
          </a:p>
        </p:txBody>
      </p:sp>
      <p:sp>
        <p:nvSpPr>
          <p:cNvPr id="2" name="Textfeld 1"/>
          <p:cNvSpPr txBox="1"/>
          <p:nvPr/>
        </p:nvSpPr>
        <p:spPr>
          <a:xfrm>
            <a:off x="147140" y="836712"/>
            <a:ext cx="9009064" cy="5311711"/>
          </a:xfrm>
          <a:prstGeom prst="rect">
            <a:avLst/>
          </a:prstGeom>
          <a:noFill/>
        </p:spPr>
        <p:txBody>
          <a:bodyPr wrap="square" rtlCol="0">
            <a:spAutoFit/>
          </a:bodyPr>
          <a:lstStyle/>
          <a:p>
            <a:pPr>
              <a:spcAft>
                <a:spcPts val="1200"/>
              </a:spcAft>
              <a:tabLst>
                <a:tab pos="265113" algn="l"/>
              </a:tabLst>
            </a:pPr>
            <a:r>
              <a:rPr lang="en-US" dirty="0"/>
              <a:t>	</a:t>
            </a:r>
            <a:r>
              <a:rPr lang="fr-FR" altLang="de-DE" sz="2400" b="1" dirty="0">
                <a:solidFill>
                  <a:schemeClr val="accent6">
                    <a:lumMod val="75000"/>
                  </a:schemeClr>
                </a:solidFill>
              </a:rPr>
              <a:t>Introduction et </a:t>
            </a:r>
            <a:r>
              <a:rPr lang="fr-FR" altLang="de-DE" sz="2400" b="1" dirty="0">
                <a:solidFill>
                  <a:schemeClr val="accent6">
                    <a:lumMod val="75000"/>
                  </a:schemeClr>
                </a:solidFill>
              </a:rPr>
              <a:t>modernisation </a:t>
            </a:r>
            <a:r>
              <a:rPr lang="fr-FR" altLang="de-DE" sz="2400" b="1" dirty="0">
                <a:solidFill>
                  <a:schemeClr val="accent6">
                    <a:lumMod val="75000"/>
                  </a:schemeClr>
                </a:solidFill>
              </a:rPr>
              <a:t/>
            </a:r>
            <a:br>
              <a:rPr lang="fr-FR" altLang="de-DE" sz="2400" b="1" dirty="0">
                <a:solidFill>
                  <a:schemeClr val="accent6">
                    <a:lumMod val="75000"/>
                  </a:schemeClr>
                </a:solidFill>
              </a:rPr>
            </a:br>
            <a:r>
              <a:rPr lang="fr-FR" altLang="de-DE" sz="2400" b="1" dirty="0">
                <a:solidFill>
                  <a:schemeClr val="accent6">
                    <a:lumMod val="75000"/>
                  </a:schemeClr>
                </a:solidFill>
              </a:rPr>
              <a:t>	des </a:t>
            </a:r>
            <a:r>
              <a:rPr lang="fr-FR" altLang="de-DE" sz="2400" b="1" dirty="0">
                <a:solidFill>
                  <a:schemeClr val="accent6">
                    <a:lumMod val="75000"/>
                  </a:schemeClr>
                </a:solidFill>
              </a:rPr>
              <a:t>métiers réglementés</a:t>
            </a:r>
            <a:endParaRPr lang="fr-FR" altLang="de-DE" sz="2400" b="1" dirty="0">
              <a:solidFill>
                <a:schemeClr val="accent6">
                  <a:lumMod val="75000"/>
                </a:schemeClr>
              </a:solidFill>
            </a:endParaRPr>
          </a:p>
          <a:p>
            <a:pPr marL="265113">
              <a:tabLst>
                <a:tab pos="712788" algn="l"/>
              </a:tabLst>
            </a:pPr>
            <a:endParaRPr lang="fr-FR" altLang="de-DE" sz="800" b="1" dirty="0">
              <a:solidFill>
                <a:schemeClr val="accent6">
                  <a:lumMod val="75000"/>
                </a:schemeClr>
              </a:solidFill>
            </a:endParaRPr>
          </a:p>
          <a:p>
            <a:pPr marL="539750" lvl="2" indent="-274638">
              <a:lnSpc>
                <a:spcPts val="2500"/>
              </a:lnSpc>
              <a:buFont typeface="Wingdings" panose="05000000000000000000" pitchFamily="2" charset="2"/>
              <a:buChar char="§"/>
              <a:tabLst>
                <a:tab pos="539750" algn="l"/>
                <a:tab pos="2149475" algn="l"/>
                <a:tab pos="2687638" algn="l"/>
              </a:tabLst>
            </a:pPr>
            <a:r>
              <a:rPr lang="fr-FR" sz="2400" dirty="0">
                <a:solidFill>
                  <a:schemeClr val="tx1">
                    <a:lumMod val="75000"/>
                    <a:lumOff val="25000"/>
                  </a:schemeClr>
                </a:solidFill>
              </a:rPr>
              <a:t>Base : - </a:t>
            </a:r>
            <a:r>
              <a:rPr lang="fr-FR" sz="2400" dirty="0"/>
              <a:t>l’État définit lui-même les métiers officiellement reconnus</a:t>
            </a:r>
          </a:p>
          <a:p>
            <a:pPr marL="265113" lvl="1">
              <a:lnSpc>
                <a:spcPts val="2500"/>
              </a:lnSpc>
              <a:spcAft>
                <a:spcPts val="1800"/>
              </a:spcAft>
              <a:tabLst>
                <a:tab pos="1346200" algn="l"/>
                <a:tab pos="2514600" algn="l"/>
              </a:tabLst>
            </a:pPr>
            <a:r>
              <a:rPr lang="en-US" sz="2400" dirty="0"/>
              <a:t>	</a:t>
            </a:r>
            <a:r>
              <a:rPr lang="fr-FR" sz="2400" dirty="0"/>
              <a:t>- définition des </a:t>
            </a:r>
            <a:r>
              <a:rPr lang="fr-FR" sz="2400" dirty="0" err="1" smtClean="0"/>
              <a:t>réglements</a:t>
            </a:r>
            <a:r>
              <a:rPr lang="fr-FR" sz="2400" dirty="0" smtClean="0"/>
              <a:t> </a:t>
            </a:r>
            <a:r>
              <a:rPr lang="fr-FR" sz="2400" dirty="0"/>
              <a:t>des formations</a:t>
            </a:r>
          </a:p>
          <a:p>
            <a:pPr marL="539750" lvl="2" indent="-274638">
              <a:lnSpc>
                <a:spcPts val="2500"/>
              </a:lnSpc>
              <a:buFont typeface="Wingdings" panose="05000000000000000000" pitchFamily="2" charset="2"/>
              <a:buChar char="§"/>
              <a:tabLst>
                <a:tab pos="539750" algn="l"/>
              </a:tabLst>
            </a:pPr>
            <a:r>
              <a:rPr lang="fr-FR" sz="2400" b="1" dirty="0" smtClean="0"/>
              <a:t>Le </a:t>
            </a:r>
            <a:r>
              <a:rPr lang="fr-FR" sz="2400" b="1" dirty="0" err="1" smtClean="0"/>
              <a:t>réglement</a:t>
            </a:r>
            <a:r>
              <a:rPr lang="fr-FR" sz="2400" b="1" dirty="0" smtClean="0"/>
              <a:t> de </a:t>
            </a:r>
            <a:r>
              <a:rPr lang="fr-FR" sz="2400" b="1" dirty="0"/>
              <a:t>la formation</a:t>
            </a:r>
          </a:p>
          <a:p>
            <a:pPr marL="265113" lvl="3">
              <a:tabLst>
                <a:tab pos="712788" algn="l"/>
                <a:tab pos="1974850" algn="l"/>
                <a:tab pos="2514600" algn="l"/>
              </a:tabLst>
            </a:pPr>
            <a:r>
              <a:rPr lang="en-US" sz="2400" dirty="0"/>
              <a:t>		</a:t>
            </a:r>
            <a:r>
              <a:rPr lang="fr-FR" sz="2400" dirty="0"/>
              <a:t>- contient la dénomination </a:t>
            </a:r>
            <a:r>
              <a:rPr lang="fr-FR" sz="2400" dirty="0" smtClean="0"/>
              <a:t>du métier</a:t>
            </a:r>
            <a:endParaRPr lang="fr-FR" sz="2400" dirty="0"/>
          </a:p>
          <a:p>
            <a:pPr marL="265113" lvl="3">
              <a:tabLst>
                <a:tab pos="712788" algn="l"/>
                <a:tab pos="1974850" algn="l"/>
                <a:tab pos="2514600" algn="l"/>
              </a:tabLst>
            </a:pPr>
            <a:r>
              <a:rPr lang="en-US" dirty="0"/>
              <a:t>	</a:t>
            </a:r>
            <a:r>
              <a:rPr lang="en-US" sz="2400" dirty="0"/>
              <a:t>	</a:t>
            </a:r>
            <a:r>
              <a:rPr lang="fr-FR" sz="2400" dirty="0"/>
              <a:t>- décrit le métier</a:t>
            </a:r>
          </a:p>
          <a:p>
            <a:pPr marL="265113" lvl="3">
              <a:tabLst>
                <a:tab pos="712788" algn="l"/>
                <a:tab pos="1974850" algn="l"/>
                <a:tab pos="2514600" algn="l"/>
              </a:tabLst>
            </a:pPr>
            <a:r>
              <a:rPr lang="en-US" sz="2400" dirty="0"/>
              <a:t>		</a:t>
            </a:r>
            <a:r>
              <a:rPr lang="fr-FR" sz="2400" dirty="0"/>
              <a:t>- définit les aptitudes, connaissances </a:t>
            </a:r>
          </a:p>
          <a:p>
            <a:pPr marL="265113" lvl="3">
              <a:tabLst>
                <a:tab pos="712788" algn="l"/>
                <a:tab pos="2149475" algn="l"/>
              </a:tabLst>
            </a:pPr>
            <a:r>
              <a:rPr lang="en-US" sz="2400" dirty="0"/>
              <a:t>	</a:t>
            </a:r>
            <a:r>
              <a:rPr lang="fr-FR" sz="2400" dirty="0"/>
              <a:t>  </a:t>
            </a:r>
            <a:r>
              <a:rPr lang="en-US" sz="2400" dirty="0"/>
              <a:t>	</a:t>
            </a:r>
            <a:r>
              <a:rPr lang="fr-FR" sz="2400" dirty="0"/>
              <a:t>et capacités à acquérir </a:t>
            </a:r>
          </a:p>
          <a:p>
            <a:pPr marL="265113" lvl="3">
              <a:tabLst>
                <a:tab pos="1974850" algn="l"/>
                <a:tab pos="2514600" algn="l"/>
              </a:tabLst>
            </a:pPr>
            <a:r>
              <a:rPr lang="en-US" dirty="0"/>
              <a:t>	</a:t>
            </a:r>
            <a:r>
              <a:rPr lang="fr-FR" sz="2400" dirty="0"/>
              <a:t>- inclut le programme-cadre de la formation</a:t>
            </a:r>
          </a:p>
          <a:p>
            <a:pPr marL="265113" lvl="3">
              <a:spcAft>
                <a:spcPts val="1200"/>
              </a:spcAft>
              <a:tabLst>
                <a:tab pos="1974850" algn="l"/>
                <a:tab pos="2514600" algn="l"/>
              </a:tabLst>
            </a:pPr>
            <a:r>
              <a:rPr lang="en-US" dirty="0"/>
              <a:t>	</a:t>
            </a:r>
            <a:r>
              <a:rPr lang="fr-FR" sz="2400" dirty="0"/>
              <a:t>- peut prévoir la tenue d’un </a:t>
            </a:r>
            <a:r>
              <a:rPr lang="fr-FR" sz="2400" dirty="0" smtClean="0"/>
              <a:t>carnet de bord</a:t>
            </a:r>
            <a:endParaRPr lang="fr-FR" sz="2400" dirty="0"/>
          </a:p>
          <a:p>
            <a:pPr marL="265113" lvl="1">
              <a:lnSpc>
                <a:spcPts val="2500"/>
              </a:lnSpc>
              <a:spcAft>
                <a:spcPts val="1000"/>
              </a:spcAft>
              <a:tabLst>
                <a:tab pos="2149475" algn="l"/>
              </a:tabLst>
            </a:pPr>
            <a:r>
              <a:rPr lang="en-US" dirty="0"/>
              <a:t>	</a:t>
            </a:r>
            <a:r>
              <a:rPr lang="fr-FR" sz="2400" dirty="0"/>
              <a:t>Ensuite, </a:t>
            </a:r>
            <a:r>
              <a:rPr lang="fr-FR" sz="2400" dirty="0" smtClean="0"/>
              <a:t>le site </a:t>
            </a:r>
            <a:r>
              <a:rPr lang="fr-FR" sz="2400" dirty="0"/>
              <a:t>de formation </a:t>
            </a:r>
            <a:r>
              <a:rPr lang="fr-FR" sz="2400" dirty="0" smtClean="0"/>
              <a:t>présente </a:t>
            </a:r>
            <a:r>
              <a:rPr lang="fr-FR" sz="2400" dirty="0" smtClean="0">
                <a:solidFill>
                  <a:schemeClr val="tx1">
                    <a:lumMod val="75000"/>
                    <a:lumOff val="25000"/>
                  </a:schemeClr>
                </a:solidFill>
              </a:rPr>
              <a:t>un </a:t>
            </a:r>
            <a:r>
              <a:rPr lang="fr-FR" sz="2400" b="1" dirty="0">
                <a:solidFill>
                  <a:schemeClr val="tx1">
                    <a:lumMod val="75000"/>
                    <a:lumOff val="25000"/>
                  </a:schemeClr>
                </a:solidFill>
              </a:rPr>
              <a:t>programme de formation en entreprise</a:t>
            </a:r>
          </a:p>
        </p:txBody>
      </p:sp>
      <p:sp>
        <p:nvSpPr>
          <p:cNvPr id="3" name="Textfeld 2"/>
          <p:cNvSpPr txBox="1"/>
          <p:nvPr/>
        </p:nvSpPr>
        <p:spPr>
          <a:xfrm>
            <a:off x="6921" y="77490"/>
            <a:ext cx="5598208" cy="430887"/>
          </a:xfrm>
          <a:prstGeom prst="rect">
            <a:avLst/>
          </a:prstGeom>
          <a:noFill/>
        </p:spPr>
        <p:txBody>
          <a:bodyPr wrap="square" rtlCol="0">
            <a:spAutoFit/>
          </a:bodyPr>
          <a:lstStyle/>
          <a:p>
            <a:r>
              <a:rPr lang="fr-FR" sz="2200" b="1" dirty="0">
                <a:solidFill>
                  <a:schemeClr val="bg1"/>
                </a:solidFill>
              </a:rPr>
              <a:t>5. Réglementations fédérales </a:t>
            </a:r>
          </a:p>
        </p:txBody>
      </p:sp>
      <p:pic>
        <p:nvPicPr>
          <p:cNvPr id="8" name="Picture 17" descr="96px-Coat_of_Arms_of_Germany">
            <a:hlinkClick r:id="rId3" tooltip="Coat of Arms of Germany.svg"/>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7614" y="1008107"/>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4328" y="99447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Pfeil nach rechts 3"/>
          <p:cNvSpPr/>
          <p:nvPr/>
        </p:nvSpPr>
        <p:spPr>
          <a:xfrm>
            <a:off x="1763688" y="5486988"/>
            <a:ext cx="360040" cy="174260"/>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27894F"/>
              </a:solidFill>
            </a:endParaRPr>
          </a:p>
        </p:txBody>
      </p:sp>
    </p:spTree>
    <p:extLst>
      <p:ext uri="{BB962C8B-B14F-4D97-AF65-F5344CB8AC3E}">
        <p14:creationId xmlns:p14="http://schemas.microsoft.com/office/powerpoint/2010/main" val="3520706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2699792" y="764704"/>
            <a:ext cx="3888432" cy="1208822"/>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Abgerundetes Rechteck 28"/>
          <p:cNvSpPr/>
          <p:nvPr/>
        </p:nvSpPr>
        <p:spPr>
          <a:xfrm>
            <a:off x="6300190" y="3192374"/>
            <a:ext cx="2412000" cy="331573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476490" y="3192374"/>
            <a:ext cx="2412000" cy="331573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0368" y="2039582"/>
            <a:ext cx="828000" cy="11236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7453" y="2254836"/>
            <a:ext cx="966951" cy="1207582"/>
          </a:xfrm>
          <a:prstGeom prst="rect">
            <a:avLst/>
          </a:prstGeom>
        </p:spPr>
      </p:pic>
      <p:pic>
        <p:nvPicPr>
          <p:cNvPr id="10"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825186" y="3861652"/>
            <a:ext cx="586506" cy="1428000"/>
          </a:xfrm>
          <a:prstGeom prst="rect">
            <a:avLst/>
          </a:prstGeom>
        </p:spPr>
      </p:pic>
      <p:pic>
        <p:nvPicPr>
          <p:cNvPr id="14"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8999" y="4745685"/>
            <a:ext cx="1296887" cy="1315878"/>
          </a:xfrm>
          <a:prstGeom prst="rect">
            <a:avLst/>
          </a:prstGeom>
          <a:scene3d>
            <a:camera prst="orthographicFront">
              <a:rot lat="0" lon="0" rev="0"/>
            </a:camera>
            <a:lightRig rig="threePt" dir="t"/>
          </a:scene3d>
        </p:spPr>
      </p:pic>
      <p:sp>
        <p:nvSpPr>
          <p:cNvPr id="4" name="Textfeld 3"/>
          <p:cNvSpPr txBox="1"/>
          <p:nvPr/>
        </p:nvSpPr>
        <p:spPr>
          <a:xfrm>
            <a:off x="574754" y="3487023"/>
            <a:ext cx="2232248" cy="923330"/>
          </a:xfrm>
          <a:prstGeom prst="rect">
            <a:avLst/>
          </a:prstGeom>
          <a:noFill/>
        </p:spPr>
        <p:txBody>
          <a:bodyPr wrap="square" rtlCol="0">
            <a:spAutoFit/>
          </a:bodyPr>
          <a:lstStyle/>
          <a:p>
            <a:pPr algn="ctr"/>
            <a:r>
              <a:rPr lang="fr-FR" b="1" dirty="0" smtClean="0"/>
              <a:t>Site</a:t>
            </a:r>
            <a:r>
              <a:rPr lang="fr-FR" b="1" dirty="0" smtClean="0">
                <a:solidFill>
                  <a:schemeClr val="tx1">
                    <a:lumMod val="85000"/>
                    <a:lumOff val="15000"/>
                  </a:schemeClr>
                </a:solidFill>
              </a:rPr>
              <a:t> </a:t>
            </a:r>
            <a:r>
              <a:rPr lang="fr-FR" b="1" dirty="0">
                <a:solidFill>
                  <a:schemeClr val="tx1">
                    <a:lumMod val="85000"/>
                    <a:lumOff val="15000"/>
                  </a:schemeClr>
                </a:solidFill>
              </a:rPr>
              <a:t>de formation </a:t>
            </a:r>
          </a:p>
          <a:p>
            <a:pPr algn="ctr"/>
            <a:r>
              <a:rPr lang="fr-FR" b="1" dirty="0">
                <a:solidFill>
                  <a:schemeClr val="tx1">
                    <a:lumMod val="85000"/>
                    <a:lumOff val="15000"/>
                  </a:schemeClr>
                </a:solidFill>
              </a:rPr>
              <a:t>et personnel de formation </a:t>
            </a:r>
            <a:r>
              <a:rPr lang="fr-FR" dirty="0"/>
              <a:t> </a:t>
            </a:r>
            <a:endParaRPr lang="fr-FR" sz="1200" b="1" dirty="0">
              <a:solidFill>
                <a:schemeClr val="tx1">
                  <a:lumMod val="65000"/>
                  <a:lumOff val="35000"/>
                </a:schemeClr>
              </a:solidFill>
            </a:endParaRPr>
          </a:p>
        </p:txBody>
      </p:sp>
      <p:pic>
        <p:nvPicPr>
          <p:cNvPr id="15"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2059354" y="4944044"/>
            <a:ext cx="603412" cy="1463483"/>
          </a:xfrm>
          <a:prstGeom prst="rect">
            <a:avLst/>
          </a:prstGeom>
        </p:spPr>
      </p:pic>
      <p:sp>
        <p:nvSpPr>
          <p:cNvPr id="16" name="Textfeld 15"/>
          <p:cNvSpPr txBox="1"/>
          <p:nvPr/>
        </p:nvSpPr>
        <p:spPr>
          <a:xfrm>
            <a:off x="6500149" y="5548414"/>
            <a:ext cx="2032291" cy="369332"/>
          </a:xfrm>
          <a:prstGeom prst="rect">
            <a:avLst/>
          </a:prstGeom>
          <a:noFill/>
        </p:spPr>
        <p:txBody>
          <a:bodyPr wrap="square" rtlCol="0">
            <a:spAutoFit/>
          </a:bodyPr>
          <a:lstStyle/>
          <a:p>
            <a:pPr algn="ctr"/>
            <a:r>
              <a:rPr lang="fr-FR" b="1" dirty="0">
                <a:solidFill>
                  <a:schemeClr val="tx1">
                    <a:lumMod val="85000"/>
                    <a:lumOff val="15000"/>
                  </a:schemeClr>
                </a:solidFill>
              </a:rPr>
              <a:t>Apprentis</a:t>
            </a:r>
          </a:p>
        </p:txBody>
      </p:sp>
      <p:sp>
        <p:nvSpPr>
          <p:cNvPr id="18" name="Gleichschenkliges Dreieck 17"/>
          <p:cNvSpPr/>
          <p:nvPr/>
        </p:nvSpPr>
        <p:spPr>
          <a:xfrm>
            <a:off x="3113688" y="3192374"/>
            <a:ext cx="2970480" cy="2471975"/>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74768" y="4654297"/>
            <a:ext cx="1656184" cy="430887"/>
          </a:xfrm>
          <a:prstGeom prst="rect">
            <a:avLst/>
          </a:prstGeom>
          <a:noFill/>
        </p:spPr>
        <p:txBody>
          <a:bodyPr wrap="square" rtlCol="0">
            <a:spAutoFit/>
          </a:bodyPr>
          <a:lstStyle/>
          <a:p>
            <a:pPr algn="ctr">
              <a:spcAft>
                <a:spcPts val="1200"/>
              </a:spcAft>
            </a:pPr>
            <a:r>
              <a:rPr lang="fr-FR" sz="2200" b="1" dirty="0">
                <a:solidFill>
                  <a:schemeClr val="bg1"/>
                </a:solidFill>
              </a:rPr>
              <a:t>Normes</a:t>
            </a:r>
          </a:p>
        </p:txBody>
      </p:sp>
      <p:sp>
        <p:nvSpPr>
          <p:cNvPr id="20" name="Textfeld 19"/>
          <p:cNvSpPr txBox="1"/>
          <p:nvPr/>
        </p:nvSpPr>
        <p:spPr>
          <a:xfrm>
            <a:off x="2843808" y="880264"/>
            <a:ext cx="3600400" cy="923330"/>
          </a:xfrm>
          <a:prstGeom prst="rect">
            <a:avLst/>
          </a:prstGeom>
          <a:noFill/>
        </p:spPr>
        <p:txBody>
          <a:bodyPr wrap="square" rtlCol="0">
            <a:spAutoFit/>
          </a:bodyPr>
          <a:lstStyle/>
          <a:p>
            <a:pPr algn="ctr"/>
            <a:r>
              <a:rPr lang="fr-FR" b="1" dirty="0">
                <a:solidFill>
                  <a:schemeClr val="tx1">
                    <a:lumMod val="85000"/>
                    <a:lumOff val="15000"/>
                  </a:schemeClr>
                </a:solidFill>
              </a:rPr>
              <a:t>Métier réglementé</a:t>
            </a:r>
            <a:endParaRPr lang="fr-FR" b="1" dirty="0">
              <a:solidFill>
                <a:schemeClr val="tx1">
                  <a:lumMod val="85000"/>
                  <a:lumOff val="15000"/>
                </a:schemeClr>
              </a:solidFill>
            </a:endParaRPr>
          </a:p>
          <a:p>
            <a:pPr algn="ctr"/>
            <a:r>
              <a:rPr lang="fr-FR" b="1" dirty="0">
                <a:solidFill>
                  <a:schemeClr val="tx1">
                    <a:lumMod val="85000"/>
                    <a:lumOff val="15000"/>
                  </a:schemeClr>
                </a:solidFill>
              </a:rPr>
              <a:t>et </a:t>
            </a:r>
            <a:r>
              <a:rPr lang="fr-FR" b="1" dirty="0" err="1">
                <a:solidFill>
                  <a:schemeClr val="tx1">
                    <a:lumMod val="85000"/>
                    <a:lumOff val="15000"/>
                  </a:schemeClr>
                </a:solidFill>
              </a:rPr>
              <a:t>réglement</a:t>
            </a:r>
            <a:r>
              <a:rPr lang="fr-FR" b="1" dirty="0">
                <a:solidFill>
                  <a:schemeClr val="tx1">
                    <a:lumMod val="85000"/>
                    <a:lumOff val="15000"/>
                  </a:schemeClr>
                </a:solidFill>
              </a:rPr>
              <a:t> </a:t>
            </a:r>
            <a:r>
              <a:rPr lang="fr-FR" b="1" dirty="0">
                <a:solidFill>
                  <a:schemeClr val="tx1">
                    <a:lumMod val="85000"/>
                    <a:lumOff val="15000"/>
                  </a:schemeClr>
                </a:solidFill>
              </a:rPr>
              <a:t>de la formation</a:t>
            </a:r>
          </a:p>
          <a:p>
            <a:pPr algn="ctr"/>
            <a:r>
              <a:rPr lang="fr-FR" b="1" dirty="0">
                <a:solidFill>
                  <a:schemeClr val="tx1">
                    <a:lumMod val="85000"/>
                    <a:lumOff val="15000"/>
                  </a:schemeClr>
                </a:solidFill>
              </a:rPr>
              <a:t>(Programme-cadre </a:t>
            </a:r>
            <a:r>
              <a:rPr lang="fr-FR" sz="1600" b="1" dirty="0">
                <a:solidFill>
                  <a:schemeClr val="tx1">
                    <a:lumMod val="85000"/>
                    <a:lumOff val="15000"/>
                  </a:schemeClr>
                </a:solidFill>
              </a:rPr>
              <a:t>de la formation)</a:t>
            </a:r>
            <a:endParaRPr lang="fr-FR" sz="1500" b="1" dirty="0">
              <a:solidFill>
                <a:schemeClr val="tx1">
                  <a:lumMod val="85000"/>
                  <a:lumOff val="15000"/>
                </a:schemeClr>
              </a:solidFill>
            </a:endParaRPr>
          </a:p>
        </p:txBody>
      </p:sp>
      <p:sp>
        <p:nvSpPr>
          <p:cNvPr id="21" name="Textfeld 20"/>
          <p:cNvSpPr txBox="1"/>
          <p:nvPr/>
        </p:nvSpPr>
        <p:spPr>
          <a:xfrm>
            <a:off x="5364088" y="2139268"/>
            <a:ext cx="2963057" cy="646331"/>
          </a:xfrm>
          <a:prstGeom prst="rect">
            <a:avLst/>
          </a:prstGeom>
          <a:noFill/>
        </p:spPr>
        <p:txBody>
          <a:bodyPr wrap="square" rtlCol="0">
            <a:spAutoFit/>
          </a:bodyPr>
          <a:lstStyle/>
          <a:p>
            <a:r>
              <a:rPr lang="fr-FR" sz="2000" b="1" dirty="0">
                <a:solidFill>
                  <a:schemeClr val="tx1">
                    <a:lumMod val="85000"/>
                    <a:lumOff val="15000"/>
                  </a:schemeClr>
                </a:solidFill>
              </a:rPr>
              <a:t>Contrat de formation</a:t>
            </a:r>
            <a:endParaRPr lang="fr-FR" b="1" dirty="0">
              <a:solidFill>
                <a:schemeClr val="tx1">
                  <a:lumMod val="85000"/>
                  <a:lumOff val="15000"/>
                </a:schemeClr>
              </a:solidFill>
            </a:endParaRPr>
          </a:p>
          <a:p>
            <a:r>
              <a:rPr lang="fr-FR" sz="1600" b="1" dirty="0">
                <a:solidFill>
                  <a:schemeClr val="tx1">
                    <a:lumMod val="85000"/>
                    <a:lumOff val="15000"/>
                  </a:schemeClr>
                </a:solidFill>
              </a:rPr>
              <a:t>+ programme de formation en entreprise</a:t>
            </a:r>
          </a:p>
        </p:txBody>
      </p:sp>
      <p:sp>
        <p:nvSpPr>
          <p:cNvPr id="2" name="Textfeld 1"/>
          <p:cNvSpPr txBox="1"/>
          <p:nvPr/>
        </p:nvSpPr>
        <p:spPr>
          <a:xfrm>
            <a:off x="3059832" y="6407527"/>
            <a:ext cx="2978528" cy="369332"/>
          </a:xfrm>
          <a:prstGeom prst="rect">
            <a:avLst/>
          </a:prstGeom>
          <a:noFill/>
        </p:spPr>
        <p:txBody>
          <a:bodyPr wrap="square" rtlCol="0">
            <a:spAutoFit/>
          </a:bodyPr>
          <a:lstStyle/>
          <a:p>
            <a:pPr algn="ctr"/>
            <a:r>
              <a:rPr lang="fr-FR" b="1" dirty="0">
                <a:solidFill>
                  <a:schemeClr val="tx1">
                    <a:lumMod val="85000"/>
                    <a:lumOff val="15000"/>
                  </a:schemeClr>
                </a:solidFill>
              </a:rPr>
              <a:t>Relation de formation</a:t>
            </a:r>
          </a:p>
        </p:txBody>
      </p:sp>
      <p:sp>
        <p:nvSpPr>
          <p:cNvPr id="3" name="Pfeil nach links und rechts 2"/>
          <p:cNvSpPr/>
          <p:nvPr/>
        </p:nvSpPr>
        <p:spPr>
          <a:xfrm>
            <a:off x="3707904" y="6020735"/>
            <a:ext cx="1751483"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3" name="Picture 17" descr="96px-Coat_of_Arms_of_Germany">
            <a:hlinkClick r:id="rId8" tooltip="Coat of Arms of Germany.svg"/>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27145" y="1176150"/>
            <a:ext cx="529674" cy="661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8"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68344" y="1161787"/>
            <a:ext cx="500063"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97108" y="3877163"/>
            <a:ext cx="575292" cy="139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713021" y="831790"/>
            <a:ext cx="794639" cy="11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feld 23"/>
          <p:cNvSpPr txBox="1"/>
          <p:nvPr/>
        </p:nvSpPr>
        <p:spPr>
          <a:xfrm>
            <a:off x="-7937" y="61768"/>
            <a:ext cx="5598208" cy="430887"/>
          </a:xfrm>
          <a:prstGeom prst="rect">
            <a:avLst/>
          </a:prstGeom>
          <a:noFill/>
        </p:spPr>
        <p:txBody>
          <a:bodyPr wrap="square" rtlCol="0">
            <a:spAutoFit/>
          </a:bodyPr>
          <a:lstStyle/>
          <a:p>
            <a:r>
              <a:rPr lang="fr-FR" sz="2200" b="1" dirty="0">
                <a:solidFill>
                  <a:schemeClr val="bg1"/>
                </a:solidFill>
              </a:rPr>
              <a:t>5. Réglementations fédérales</a:t>
            </a:r>
          </a:p>
        </p:txBody>
      </p:sp>
      <p:sp>
        <p:nvSpPr>
          <p:cNvPr id="5" name="Textfeld 4"/>
          <p:cNvSpPr txBox="1"/>
          <p:nvPr/>
        </p:nvSpPr>
        <p:spPr>
          <a:xfrm>
            <a:off x="3203848" y="5143729"/>
            <a:ext cx="2798024" cy="430887"/>
          </a:xfrm>
          <a:prstGeom prst="rect">
            <a:avLst/>
          </a:prstGeom>
          <a:noFill/>
        </p:spPr>
        <p:txBody>
          <a:bodyPr wrap="square" rtlCol="0">
            <a:spAutoFit/>
          </a:bodyPr>
          <a:lstStyle/>
          <a:p>
            <a:pPr algn="ctr"/>
            <a:r>
              <a:rPr lang="fr-FR" sz="2200" b="1" dirty="0">
                <a:solidFill>
                  <a:schemeClr val="bg1"/>
                </a:solidFill>
              </a:rPr>
              <a:t>Droits et obligations</a:t>
            </a:r>
          </a:p>
        </p:txBody>
      </p:sp>
      <p:sp>
        <p:nvSpPr>
          <p:cNvPr id="6" name="Textfeld 5"/>
          <p:cNvSpPr txBox="1"/>
          <p:nvPr/>
        </p:nvSpPr>
        <p:spPr>
          <a:xfrm>
            <a:off x="3968288" y="4078233"/>
            <a:ext cx="1323792" cy="430887"/>
          </a:xfrm>
          <a:prstGeom prst="rect">
            <a:avLst/>
          </a:prstGeom>
          <a:noFill/>
        </p:spPr>
        <p:txBody>
          <a:bodyPr wrap="square" rtlCol="0">
            <a:spAutoFit/>
          </a:bodyPr>
          <a:lstStyle/>
          <a:p>
            <a:pPr algn="ctr"/>
            <a:r>
              <a:rPr lang="fr-FR" sz="2200" b="1" dirty="0">
                <a:solidFill>
                  <a:schemeClr val="bg1"/>
                </a:solidFill>
              </a:rPr>
              <a:t>Contenus</a:t>
            </a:r>
          </a:p>
        </p:txBody>
      </p:sp>
    </p:spTree>
    <p:extLst>
      <p:ext uri="{BB962C8B-B14F-4D97-AF65-F5344CB8AC3E}">
        <p14:creationId xmlns:p14="http://schemas.microsoft.com/office/powerpoint/2010/main" val="4052506032"/>
      </p:ext>
    </p:extLst>
  </p:cSld>
  <p:clrMapOvr>
    <a:masterClrMapping/>
  </p:clrMapOvr>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2404</Words>
  <Application>Microsoft Office PowerPoint</Application>
  <PresentationFormat>Bildschirmpräsentation (4:3)</PresentationFormat>
  <Paragraphs>413</Paragraphs>
  <Slides>22</Slides>
  <Notes>22</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22</vt:i4>
      </vt:variant>
    </vt:vector>
  </HeadingPairs>
  <TitlesOfParts>
    <vt:vector size="32" baseType="lpstr">
      <vt:lpstr>.VnArial Narrow</vt:lpstr>
      <vt:lpstr>Arial</vt:lpstr>
      <vt:lpstr>Arial Narrow</vt:lpstr>
      <vt:lpstr>Arial Unicode MS</vt:lpstr>
      <vt:lpstr>Calibri</vt:lpstr>
      <vt:lpstr>Frutiger 87ExtraBlackCn</vt:lpstr>
      <vt:lpstr>Wingdings</vt:lpstr>
      <vt:lpstr>Wingdings 3</vt:lpstr>
      <vt:lpstr>1_Larissa</vt:lpstr>
      <vt:lpstr>Larissa</vt:lpstr>
      <vt:lpstr>Formation professionnelle  duale Cadre juridique  </vt:lpstr>
      <vt:lpstr>PowerPoint-Präsentation</vt:lpstr>
      <vt:lpstr>PowerPoint-Präsentation</vt:lpstr>
      <vt:lpstr>Loi fondamentale allemande, Art. 12    (1949/1990)</vt:lpstr>
      <vt:lpstr>PowerPoint-Präsentation</vt:lpstr>
      <vt:lpstr> Conditions-cadres légales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 Code de l’artisanat (1953/2010)</vt:lpstr>
      <vt:lpstr>PowerPoint-Präsentation</vt:lpstr>
      <vt:lpstr>PowerPoint-Präsentation</vt:lpstr>
      <vt:lpstr>PowerPoint-Präsentation</vt:lpstr>
      <vt:lpstr>PowerPoint-Präsentation</vt:lpstr>
      <vt:lpstr>PowerPoint-Präsentation</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VET Rechtlicher Rahmen</dc:title>
  <dc:creator>Guellali, Dr. Chokri</dc:creator>
  <cp:lastModifiedBy>Schlich, Thorsten</cp:lastModifiedBy>
  <cp:revision>611</cp:revision>
  <cp:lastPrinted>2015-10-19T11:30:11Z</cp:lastPrinted>
  <dcterms:created xsi:type="dcterms:W3CDTF">2014-07-25T09:50:53Z</dcterms:created>
  <dcterms:modified xsi:type="dcterms:W3CDTF">2019-11-11T13:16:43Z</dcterms:modified>
</cp:coreProperties>
</file>