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30"/>
  </p:notesMasterIdLst>
  <p:sldIdLst>
    <p:sldId id="257" r:id="rId3"/>
    <p:sldId id="368" r:id="rId4"/>
    <p:sldId id="402" r:id="rId5"/>
    <p:sldId id="403" r:id="rId6"/>
    <p:sldId id="435" r:id="rId7"/>
    <p:sldId id="410" r:id="rId8"/>
    <p:sldId id="406" r:id="rId9"/>
    <p:sldId id="407" r:id="rId10"/>
    <p:sldId id="408" r:id="rId11"/>
    <p:sldId id="287" r:id="rId12"/>
    <p:sldId id="430" r:id="rId13"/>
    <p:sldId id="412" r:id="rId14"/>
    <p:sldId id="431" r:id="rId15"/>
    <p:sldId id="432" r:id="rId16"/>
    <p:sldId id="433" r:id="rId17"/>
    <p:sldId id="434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291" r:id="rId29"/>
  </p:sldIdLst>
  <p:sldSz cx="12192000" cy="6858000"/>
  <p:notesSz cx="6858000" cy="9144000"/>
  <p:embeddedFontLst>
    <p:embeddedFont>
      <p:font typeface="Wingdings 3" panose="05040102010807070707" pitchFamily="18" charset="2"/>
      <p:regular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3453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4362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37" userDrawn="1">
          <p15:clr>
            <a:srgbClr val="A4A3A4"/>
          </p15:clr>
        </p15:guide>
        <p15:guide id="11" pos="574" userDrawn="1">
          <p15:clr>
            <a:srgbClr val="A4A3A4"/>
          </p15:clr>
        </p15:guide>
        <p15:guide id="12" orient="horz" pos="2069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35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54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75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9" name="Eva Schimmelpfennig" initials="ES [2]" lastIdx="4" clrIdx="8">
    <p:extLst>
      <p:ext uri="{19B8F6BF-5375-455C-9EA6-DF929625EA0E}">
        <p15:presenceInfo xmlns:p15="http://schemas.microsoft.com/office/powerpoint/2012/main" userId="S-1-5-21-1714780564-1514027911-36100705-1135" providerId="AD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10" name="Wilkes, Maria" initials="WM" lastIdx="1" clrIdx="9">
    <p:extLst>
      <p:ext uri="{19B8F6BF-5375-455C-9EA6-DF929625EA0E}">
        <p15:presenceInfo xmlns:p15="http://schemas.microsoft.com/office/powerpoint/2012/main" userId="Wilkes, Maria" providerId="None"/>
      </p:ext>
    </p:extLst>
  </p:cmAuthor>
  <p:cmAuthor id="4" name="Kerstin Öchsler" initials="KÖ" lastIdx="7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AC28D"/>
    <a:srgbClr val="E2A95F"/>
    <a:srgbClr val="B0C4D6"/>
    <a:srgbClr val="FBF3E8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7458" autoAdjust="0"/>
  </p:normalViewPr>
  <p:slideViewPr>
    <p:cSldViewPr snapToGrid="0" showGuides="1">
      <p:cViewPr varScale="1">
        <p:scale>
          <a:sx n="112" d="100"/>
          <a:sy n="112" d="100"/>
        </p:scale>
        <p:origin x="546" y="114"/>
      </p:cViewPr>
      <p:guideLst>
        <p:guide orient="horz" pos="1389"/>
        <p:guide pos="3931"/>
        <p:guide orient="horz" pos="2863"/>
        <p:guide orient="horz" pos="550"/>
        <p:guide orient="horz" pos="3453"/>
        <p:guide pos="6607"/>
        <p:guide pos="4362"/>
        <p:guide orient="horz" pos="1162"/>
        <p:guide orient="horz" pos="2137"/>
        <p:guide pos="574"/>
        <p:guide orient="horz" pos="2069"/>
        <p:guide orient="horz" pos="981"/>
        <p:guide pos="5428"/>
        <p:guide orient="horz" pos="3702"/>
        <p:guide pos="4294"/>
        <p:guide orient="horz" pos="3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45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02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14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40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Gesetz legt die zuständige Stelle fest, in der Regel Kammern aber auch staatliche Behörden z. B. wenn keine Landwirtschaftskammer existiert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90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8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0F3E6-BB32-6A49-8260-2D8D30743B1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1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49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2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79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58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DE69E4-879D-45B2-82B7-5021D8DC9D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50" r:id="rId4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hk.de/darmstadt/servicemarken/ueber-uns/grafik-organisation-gross-5023834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3119294"/>
            <a:ext cx="2493994" cy="650120"/>
          </a:xfrm>
        </p:spPr>
        <p:txBody>
          <a:bodyPr>
            <a:noAutofit/>
          </a:bodyPr>
          <a:lstStyle/>
          <a:p>
            <a:r>
              <a:rPr lang="de-DE" sz="1600" dirty="0"/>
              <a:t>Berufsbildung </a:t>
            </a:r>
            <a:br>
              <a:rPr lang="de-DE" sz="1600" dirty="0"/>
            </a:br>
            <a:r>
              <a:rPr lang="de-DE" sz="1600" dirty="0"/>
              <a:t>in Deutschland</a:t>
            </a:r>
            <a:endParaRPr lang="de-DE" sz="160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Die Rolle der Kammern in der </a:t>
            </a:r>
            <a:br>
              <a:rPr lang="de-DE" sz="2800" dirty="0"/>
            </a:br>
            <a:r>
              <a:rPr lang="de-DE" sz="2800" dirty="0"/>
              <a:t>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Aufgaben und Funktionen der Kammern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0D38B49-B2EB-4C98-956E-FE84CDE9F539}"/>
              </a:ext>
            </a:extLst>
          </p:cNvPr>
          <p:cNvSpPr txBox="1"/>
          <p:nvPr/>
        </p:nvSpPr>
        <p:spPr>
          <a:xfrm>
            <a:off x="658812" y="1469027"/>
            <a:ext cx="8569008" cy="28818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Schwerpunkt im Handwerk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Ergänzung der Ausbildung durch mehrtägige bis mehrwöchige Kurse 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Vermittlung von Know How in Theorie und Praxis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Finanzierung durch die Ausbildungsbetriebe, zusätzlich Förderung durch Bund und Länder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Betriebs- und produktionsunabhängige Vertiefung und Systematisierung der Berufsausbildung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Sicherung der Qualität und Mobilität der Arbeitskräfte 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Technologietransfer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7B65BC5-5E68-4AE5-A63B-24A1709FAD56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Überbetriebliche Lehrlingsunterweisung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B905A3-1CB1-4EB4-A515-3DE20E691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93" y="1779972"/>
            <a:ext cx="2880000" cy="25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10653202" cy="38820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Beteiligung an Gremien auf allen Ebenen: </a:t>
            </a:r>
          </a:p>
          <a:p>
            <a:pPr marL="324000" lvl="1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  <a:p>
            <a:pPr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742950" lvl="1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" panose="05000000000000000000" pitchFamily="2" charset="2"/>
              <a:buChar char="Ø"/>
            </a:pPr>
            <a:r>
              <a:rPr lang="de-DE" sz="1600" dirty="0"/>
              <a:t>Die verschiedenen Ausschüsse stehen in keiner hierarchischen Beziehung zueinander und erfüllen ihre jeweiligen gesetzlichen Aufgaben unabhängig voneinander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Mitarbeit bei der Entwicklung von Ausbildungsordnungen über die Dachorganisationen und durch die Gestellung </a:t>
            </a:r>
            <a:br>
              <a:rPr lang="de-DE" sz="1600" dirty="0"/>
            </a:br>
            <a:r>
              <a:rPr lang="de-DE" sz="1600" dirty="0"/>
              <a:t>von Experten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Mitarbeit an Modellversuchen, Erprobung neuer Konzepte und Verfahren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Mitwirkung bei der Steuerung des Berufsbildungssystems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D01522B-467C-4F16-8D5D-7B94851F2361}"/>
              </a:ext>
            </a:extLst>
          </p:cNvPr>
          <p:cNvSpPr txBox="1">
            <a:spLocks/>
          </p:cNvSpPr>
          <p:nvPr/>
        </p:nvSpPr>
        <p:spPr>
          <a:xfrm>
            <a:off x="658810" y="2000747"/>
            <a:ext cx="3600000" cy="12229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</a:t>
            </a:r>
            <a:r>
              <a:rPr lang="de-DE" sz="1600" b="1" spc="30" dirty="0"/>
              <a:t>Berufsbildungsausschuss</a:t>
            </a:r>
            <a:r>
              <a:rPr lang="de-DE" sz="1600" b="1" spc="20" dirty="0"/>
              <a:t> </a:t>
            </a:r>
            <a:br>
              <a:rPr lang="de-DE" sz="1600" dirty="0"/>
            </a:br>
            <a:r>
              <a:rPr lang="de-DE" sz="1600" dirty="0"/>
              <a:t>Geschäftsführung bei Kammer, regional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967EB83-044E-4651-B6B9-76A32C3F175C}"/>
              </a:ext>
            </a:extLst>
          </p:cNvPr>
          <p:cNvSpPr txBox="1">
            <a:spLocks/>
          </p:cNvSpPr>
          <p:nvPr/>
        </p:nvSpPr>
        <p:spPr>
          <a:xfrm>
            <a:off x="4385692" y="2000747"/>
            <a:ext cx="3600000" cy="12229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dirty="0"/>
              <a:t>	Landesausschüsse für Berufsbildung </a:t>
            </a:r>
            <a:br>
              <a:rPr lang="de-DE" sz="1600" b="1" spc="20" dirty="0"/>
            </a:br>
            <a:r>
              <a:rPr lang="de-DE" sz="1600" dirty="0"/>
              <a:t>Beteiligung der Kammern und landesweiter Kammerorganisationen, Bundesland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49FBE82-A66B-49F8-8C77-64E3FD605610}"/>
              </a:ext>
            </a:extLst>
          </p:cNvPr>
          <p:cNvSpPr txBox="1">
            <a:spLocks/>
          </p:cNvSpPr>
          <p:nvPr/>
        </p:nvSpPr>
        <p:spPr>
          <a:xfrm>
            <a:off x="8112575" y="2000747"/>
            <a:ext cx="3600000" cy="12229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Hauptausschuss des Bundesinstituts für Berufsbildung (BIBB) </a:t>
            </a:r>
            <a:br>
              <a:rPr lang="de-DE" sz="1600" b="1" spc="20" dirty="0"/>
            </a:br>
            <a:r>
              <a:rPr lang="de-DE" sz="1600" spc="20" dirty="0"/>
              <a:t>Dachorganisationen DIHK und ZDH, bundesweit </a:t>
            </a:r>
          </a:p>
        </p:txBody>
      </p:sp>
    </p:spTree>
    <p:extLst>
      <p:ext uri="{BB962C8B-B14F-4D97-AF65-F5344CB8AC3E}">
        <p14:creationId xmlns:p14="http://schemas.microsoft.com/office/powerpoint/2010/main" val="590581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853064"/>
            <a:ext cx="9281602" cy="331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Regionales Gremium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Kammer hat Geschäftsführung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Mitglieder werden durch die zuständige Landesbehörde berufen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Sechs Beauftragte der Arbeitnehmer, vorgeschlagen durch Gewerkschaften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Sechs Lehrkräfte an berufsbildenden Schulen, vorgeschlagen durch zuständige Landesbehörde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Sechs Beauftragte der Arbeitgeber, vorgeschlagen durch Kammer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jeweils sechs Stellvertreter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Tätigkeit ist ehrenamtlich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C538BA6-D0C5-4A10-9EB7-6A75AC58A3FC}"/>
              </a:ext>
            </a:extLst>
          </p:cNvPr>
          <p:cNvSpPr txBox="1">
            <a:spLocks/>
          </p:cNvSpPr>
          <p:nvPr/>
        </p:nvSpPr>
        <p:spPr>
          <a:xfrm>
            <a:off x="658810" y="873125"/>
            <a:ext cx="3600000" cy="63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</a:t>
            </a:r>
            <a:r>
              <a:rPr lang="de-DE" sz="1600" b="1" spc="30" dirty="0"/>
              <a:t>Berufsbildungsausschuss</a:t>
            </a:r>
            <a:r>
              <a:rPr lang="de-DE" sz="1600" b="1" spc="20" dirty="0"/>
              <a:t>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52CCC84-D6B6-4E0C-BC52-1642F908FF88}"/>
              </a:ext>
            </a:extLst>
          </p:cNvPr>
          <p:cNvSpPr txBox="1">
            <a:spLocks/>
          </p:cNvSpPr>
          <p:nvPr/>
        </p:nvSpPr>
        <p:spPr>
          <a:xfrm>
            <a:off x="8112575" y="873125"/>
            <a:ext cx="3600000" cy="630000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Hauptausschuss des Bundesinstituts für Berufsbildung (BIBB)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2B45699F-3411-4878-AF09-9FA79DE658B7}"/>
              </a:ext>
            </a:extLst>
          </p:cNvPr>
          <p:cNvSpPr txBox="1">
            <a:spLocks/>
          </p:cNvSpPr>
          <p:nvPr/>
        </p:nvSpPr>
        <p:spPr>
          <a:xfrm>
            <a:off x="4385692" y="873125"/>
            <a:ext cx="3600000" cy="630000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dirty="0"/>
              <a:t>	Landesausschüsse für Berufsbildung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13345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C4A56D60-E540-4C50-AAC1-512DED1F0044}"/>
              </a:ext>
            </a:extLst>
          </p:cNvPr>
          <p:cNvSpPr txBox="1">
            <a:spLocks/>
          </p:cNvSpPr>
          <p:nvPr/>
        </p:nvSpPr>
        <p:spPr>
          <a:xfrm>
            <a:off x="658810" y="873125"/>
            <a:ext cx="3600000" cy="63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</a:t>
            </a:r>
            <a:r>
              <a:rPr lang="de-DE" sz="1600" b="1" spc="30" dirty="0"/>
              <a:t>Berufsbildungsausschuss</a:t>
            </a:r>
            <a:endParaRPr lang="de-DE" sz="1600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4E9A4BC-5DC8-4E88-8C14-2B3AA8F588F3}"/>
              </a:ext>
            </a:extLst>
          </p:cNvPr>
          <p:cNvSpPr txBox="1">
            <a:spLocks/>
          </p:cNvSpPr>
          <p:nvPr/>
        </p:nvSpPr>
        <p:spPr>
          <a:xfrm>
            <a:off x="8112575" y="873125"/>
            <a:ext cx="3600000" cy="630000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Hauptausschuss des Bundesinstituts für Berufsbildung (BIBB)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89CB90C-F1E6-46AD-8427-75C9AD3CC992}"/>
              </a:ext>
            </a:extLst>
          </p:cNvPr>
          <p:cNvSpPr txBox="1">
            <a:spLocks/>
          </p:cNvSpPr>
          <p:nvPr/>
        </p:nvSpPr>
        <p:spPr>
          <a:xfrm>
            <a:off x="4385692" y="873125"/>
            <a:ext cx="3600000" cy="630000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dirty="0"/>
              <a:t>	Landesausschüsse für Berufsbildung</a:t>
            </a:r>
            <a:endParaRPr lang="de-DE" sz="16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62070D8-C0E3-4721-BB24-3882D2BF91B2}"/>
              </a:ext>
            </a:extLst>
          </p:cNvPr>
          <p:cNvSpPr/>
          <p:nvPr/>
        </p:nvSpPr>
        <p:spPr>
          <a:xfrm>
            <a:off x="479425" y="1557338"/>
            <a:ext cx="11233150" cy="410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852461"/>
            <a:ext cx="9281602" cy="316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Aufgabe: Hinwirken auf stetige Entwicklung der Qualität der beruflichen Bildung 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 allen wichtigen Angelegenheiten der beruflichen Bildung zu unterrichten und zu hören, z. B.: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Bau von überbetrieblichen Zentren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neue Formen und Inhalte der Berufsbildung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Stellungnahmen gegenüber Behörden</a:t>
            </a:r>
            <a:br>
              <a:rPr lang="de-DE" sz="1600" dirty="0"/>
            </a:b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Beschluss u. a. von Rechtsverordnungen der zuständigen Stelle (z. B. Prüfungsordnungen)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bei haushaltswirksamen Beschlüssen ggfs. Zustimmung weiterer Kammergremien erforderlich</a:t>
            </a:r>
          </a:p>
        </p:txBody>
      </p:sp>
    </p:spTree>
    <p:extLst>
      <p:ext uri="{BB962C8B-B14F-4D97-AF65-F5344CB8AC3E}">
        <p14:creationId xmlns:p14="http://schemas.microsoft.com/office/powerpoint/2010/main" val="212144167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853064"/>
            <a:ext cx="9281602" cy="3728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Einrichtung gemäß §82 BBiG in jedem Bundesland 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Beauftragte der Arbeitgeber, der Arbeitnehmer und der obersten Landesbehörden, paritätisch verteilt. Tätigkeit ist ehrenamtlich.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Kammern schlagen einen Teil der Mitglieder vor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Aufgaben: </a:t>
            </a:r>
          </a:p>
          <a:p>
            <a:pPr marL="612000" lvl="1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Beratung der Landesregierung in den Fragen der Berufsbildung</a:t>
            </a:r>
          </a:p>
          <a:p>
            <a:pPr marL="612000" lvl="1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Hinwirken auf:</a:t>
            </a:r>
          </a:p>
          <a:p>
            <a:pPr marL="864000" lvl="1" indent="-252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stetige Qualitätsentwicklung der beruflichen Bildung</a:t>
            </a:r>
          </a:p>
          <a:p>
            <a:pPr marL="864000" lvl="1" indent="-252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Zusammenarbeit zwischen der schulischen Berufsbildung und dualen Berufsbildung</a:t>
            </a:r>
          </a:p>
          <a:p>
            <a:pPr marL="864000" lvl="1" indent="-252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Berücksichtigung der Berufsbildung bei der Neuordnung und Weiterentwicklung des Schulwesens 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CED5DBF-17E8-4F08-86CA-DEA41D62EEE3}"/>
              </a:ext>
            </a:extLst>
          </p:cNvPr>
          <p:cNvSpPr txBox="1">
            <a:spLocks/>
          </p:cNvSpPr>
          <p:nvPr/>
        </p:nvSpPr>
        <p:spPr>
          <a:xfrm>
            <a:off x="658810" y="873125"/>
            <a:ext cx="3600000" cy="630000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</a:t>
            </a:r>
            <a:r>
              <a:rPr lang="de-DE" sz="1600" b="1" spc="30" dirty="0"/>
              <a:t>Berufsbildungsausschuss</a:t>
            </a:r>
            <a:endParaRPr lang="de-DE" sz="1600" b="1" spc="20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D7C0DAF-C007-441B-8C16-2DFFEB2E054E}"/>
              </a:ext>
            </a:extLst>
          </p:cNvPr>
          <p:cNvSpPr txBox="1">
            <a:spLocks/>
          </p:cNvSpPr>
          <p:nvPr/>
        </p:nvSpPr>
        <p:spPr>
          <a:xfrm>
            <a:off x="8112575" y="873125"/>
            <a:ext cx="3600000" cy="630000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Hauptausschuss des Bundesinstituts für Berufsbildung (BIBB)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A20F769-9FD0-4D66-91E2-0B4EF3562B7C}"/>
              </a:ext>
            </a:extLst>
          </p:cNvPr>
          <p:cNvSpPr txBox="1">
            <a:spLocks/>
          </p:cNvSpPr>
          <p:nvPr/>
        </p:nvSpPr>
        <p:spPr>
          <a:xfrm>
            <a:off x="4385692" y="873125"/>
            <a:ext cx="3600000" cy="63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dirty="0"/>
              <a:t>	Landesausschüsse für Berufsbildung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4088272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DC8E308-7850-427A-915E-B989CDBF230D}"/>
              </a:ext>
            </a:extLst>
          </p:cNvPr>
          <p:cNvSpPr txBox="1">
            <a:spLocks/>
          </p:cNvSpPr>
          <p:nvPr/>
        </p:nvSpPr>
        <p:spPr>
          <a:xfrm>
            <a:off x="658810" y="873125"/>
            <a:ext cx="3600000" cy="630000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</a:t>
            </a:r>
            <a:r>
              <a:rPr lang="de-DE" sz="1600" b="1" spc="30" dirty="0"/>
              <a:t>Berufsbildungsausschuss</a:t>
            </a:r>
            <a:r>
              <a:rPr lang="de-DE" sz="1600" b="1" spc="20" dirty="0"/>
              <a:t> 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84445A7-AF55-40E9-8805-AB53212121CD}"/>
              </a:ext>
            </a:extLst>
          </p:cNvPr>
          <p:cNvSpPr txBox="1">
            <a:spLocks/>
          </p:cNvSpPr>
          <p:nvPr/>
        </p:nvSpPr>
        <p:spPr>
          <a:xfrm>
            <a:off x="8112575" y="873125"/>
            <a:ext cx="3600000" cy="63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Hauptausschuss des Bundesinstituts für Berufsbildung (BIBB)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D48B77-80C0-40EA-8B4A-5A2CCF43E390}"/>
              </a:ext>
            </a:extLst>
          </p:cNvPr>
          <p:cNvSpPr txBox="1">
            <a:spLocks/>
          </p:cNvSpPr>
          <p:nvPr/>
        </p:nvSpPr>
        <p:spPr>
          <a:xfrm>
            <a:off x="4385692" y="873124"/>
            <a:ext cx="3600000" cy="630001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dirty="0"/>
              <a:t>	Landesausschüsse für Berufsbildung </a:t>
            </a:r>
            <a:endParaRPr lang="de-DE" sz="1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8A2826-C7F6-4D90-AF8B-1196EDAF92D4}"/>
              </a:ext>
            </a:extLst>
          </p:cNvPr>
          <p:cNvSpPr/>
          <p:nvPr/>
        </p:nvSpPr>
        <p:spPr>
          <a:xfrm>
            <a:off x="479424" y="1844675"/>
            <a:ext cx="11541999" cy="381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852390"/>
            <a:ext cx="9281602" cy="331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Beauftragte der Arbeitgeber, der Arbeitnehmer des Bundes und der Länder,  paritätisch verteilt.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Ein Teil der Arbeitgebervertretenden wird durch die Kammerorganisationen entsendet.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Aufgaben: 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berät die Bundesregierung in grundsätzlichen Fragen der beruflichen Bildung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kann zum Entwurf des jährlichen Berufsbildungsberichts der Bundesregierung Stellung nehmen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beschließt das mittelfristige und jährliche Forschungsprogramm des BIBB 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gibt Empfehlungen zur Förderung und Weiterentwicklung der Berufsbildung ab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stellt er den Haushaltsplan des BIBB fest</a:t>
            </a:r>
          </a:p>
        </p:txBody>
      </p:sp>
    </p:spTree>
    <p:extLst>
      <p:ext uri="{BB962C8B-B14F-4D97-AF65-F5344CB8AC3E}">
        <p14:creationId xmlns:p14="http://schemas.microsoft.com/office/powerpoint/2010/main" val="9546152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5DD8C5B-A0B0-42C2-9A1C-A2DA10768452}"/>
              </a:ext>
            </a:extLst>
          </p:cNvPr>
          <p:cNvSpPr txBox="1">
            <a:spLocks/>
          </p:cNvSpPr>
          <p:nvPr/>
        </p:nvSpPr>
        <p:spPr>
          <a:xfrm>
            <a:off x="658810" y="873124"/>
            <a:ext cx="3600000" cy="625769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</a:t>
            </a:r>
            <a:r>
              <a:rPr lang="de-DE" sz="1600" b="1" spc="30" dirty="0"/>
              <a:t>Berufsbildungsausschuss</a:t>
            </a:r>
            <a:endParaRPr lang="de-DE" sz="1600" b="1" spc="20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A8A94EEA-421E-4A08-9A62-4FC55804C340}"/>
              </a:ext>
            </a:extLst>
          </p:cNvPr>
          <p:cNvSpPr txBox="1">
            <a:spLocks/>
          </p:cNvSpPr>
          <p:nvPr/>
        </p:nvSpPr>
        <p:spPr>
          <a:xfrm>
            <a:off x="8112575" y="873124"/>
            <a:ext cx="3600000" cy="625769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	Hauptausschuss des Bundesinstituts für Berufsbildung (BIBB)</a:t>
            </a:r>
            <a:endParaRPr lang="de-DE" sz="1600" spc="20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72F9B0B0-EEA1-4CF6-8498-16D83BFF87BD}"/>
              </a:ext>
            </a:extLst>
          </p:cNvPr>
          <p:cNvSpPr txBox="1">
            <a:spLocks/>
          </p:cNvSpPr>
          <p:nvPr/>
        </p:nvSpPr>
        <p:spPr>
          <a:xfrm>
            <a:off x="4385692" y="873125"/>
            <a:ext cx="3600000" cy="625768"/>
          </a:xfrm>
          <a:prstGeom prst="rect">
            <a:avLst/>
          </a:prstGeom>
          <a:solidFill>
            <a:srgbClr val="D6851B">
              <a:alpha val="40000"/>
            </a:srgbClr>
          </a:solidFill>
        </p:spPr>
        <p:txBody>
          <a:bodyPr vert="horz" wrap="square" lIns="144000" tIns="72000" rIns="108000" bIns="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65100">
              <a:lnSpc>
                <a:spcPts val="2000"/>
              </a:lnSpc>
              <a:spcBef>
                <a:spcPts val="0"/>
              </a:spcBef>
            </a:pPr>
            <a:r>
              <a:rPr lang="de-DE" sz="1600" b="1" dirty="0"/>
              <a:t>	Landesausschüsse für Berufsbildung </a:t>
            </a:r>
            <a:br>
              <a:rPr lang="de-DE" sz="1600" b="1" spc="20" dirty="0"/>
            </a:br>
            <a:endParaRPr lang="de-DE" sz="16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109A6A4-7315-4DF6-B881-237D7141EBEF}"/>
              </a:ext>
            </a:extLst>
          </p:cNvPr>
          <p:cNvSpPr/>
          <p:nvPr/>
        </p:nvSpPr>
        <p:spPr>
          <a:xfrm>
            <a:off x="479424" y="1503125"/>
            <a:ext cx="11541999" cy="41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5BF6A4B-73A9-4EFE-B72B-5D9C7AD7C0C1}"/>
              </a:ext>
            </a:extLst>
          </p:cNvPr>
          <p:cNvSpPr/>
          <p:nvPr/>
        </p:nvSpPr>
        <p:spPr>
          <a:xfrm>
            <a:off x="911225" y="4602480"/>
            <a:ext cx="7018295" cy="1198782"/>
          </a:xfrm>
          <a:prstGeom prst="rect">
            <a:avLst/>
          </a:prstGeom>
          <a:noFill/>
          <a:ln>
            <a:solidFill>
              <a:srgbClr val="D68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4B11886-BD5D-48A9-845F-44CBEDFA4C61}"/>
              </a:ext>
            </a:extLst>
          </p:cNvPr>
          <p:cNvSpPr>
            <a:spLocks noChangeAspect="1"/>
          </p:cNvSpPr>
          <p:nvPr/>
        </p:nvSpPr>
        <p:spPr>
          <a:xfrm>
            <a:off x="3935240" y="1566740"/>
            <a:ext cx="4212000" cy="42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1425DD4C-1741-4C9C-8E91-1A6366E571C5}"/>
              </a:ext>
            </a:extLst>
          </p:cNvPr>
          <p:cNvSpPr>
            <a:spLocks noChangeAspect="1"/>
          </p:cNvSpPr>
          <p:nvPr/>
        </p:nvSpPr>
        <p:spPr>
          <a:xfrm>
            <a:off x="4170864" y="1704501"/>
            <a:ext cx="3852000" cy="3852000"/>
          </a:xfrm>
          <a:custGeom>
            <a:avLst/>
            <a:gdLst>
              <a:gd name="connsiteX0" fmla="*/ 2047790 w 4095581"/>
              <a:gd name="connsiteY0" fmla="*/ 0 h 4095581"/>
              <a:gd name="connsiteX1" fmla="*/ 4095581 w 4095581"/>
              <a:gd name="connsiteY1" fmla="*/ 2047791 h 4095581"/>
              <a:gd name="connsiteX2" fmla="*/ 2047791 w 4095581"/>
              <a:gd name="connsiteY2" fmla="*/ 2047791 h 4095581"/>
              <a:gd name="connsiteX3" fmla="*/ 2047790 w 4095581"/>
              <a:gd name="connsiteY3" fmla="*/ 0 h 409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581" h="4095581">
                <a:moveTo>
                  <a:pt x="2047790" y="0"/>
                </a:moveTo>
                <a:cubicBezTo>
                  <a:pt x="3178754" y="0"/>
                  <a:pt x="4095581" y="916827"/>
                  <a:pt x="4095581" y="2047791"/>
                </a:cubicBezTo>
                <a:lnTo>
                  <a:pt x="2047791" y="2047791"/>
                </a:lnTo>
                <a:cubicBezTo>
                  <a:pt x="2047791" y="1365194"/>
                  <a:pt x="2047790" y="682597"/>
                  <a:pt x="2047790" y="0"/>
                </a:cubicBezTo>
                <a:close/>
              </a:path>
            </a:pathLst>
          </a:custGeom>
          <a:solidFill>
            <a:srgbClr val="D6851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4000" tIns="780542" rIns="489520" bIns="214183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b="1" kern="1200" spc="20" baseline="0" dirty="0"/>
              <a:t>Bund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5 Beauftragte</a:t>
            </a:r>
            <a:br>
              <a:rPr lang="de-DE" sz="1600" kern="1200" dirty="0"/>
            </a:br>
            <a:r>
              <a:rPr lang="de-DE" sz="1600" kern="1200" spc="20" dirty="0"/>
              <a:t>8 Stimmen</a:t>
            </a:r>
            <a:endParaRPr lang="de-DE" sz="1600" kern="1200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26E58F0-8756-4434-8CDD-3E255A3AA5DD}"/>
              </a:ext>
            </a:extLst>
          </p:cNvPr>
          <p:cNvSpPr>
            <a:spLocks noChangeAspect="1"/>
          </p:cNvSpPr>
          <p:nvPr/>
        </p:nvSpPr>
        <p:spPr>
          <a:xfrm>
            <a:off x="4168723" y="1813028"/>
            <a:ext cx="3852000" cy="3852000"/>
          </a:xfrm>
          <a:custGeom>
            <a:avLst/>
            <a:gdLst>
              <a:gd name="connsiteX0" fmla="*/ 4095581 w 4095581"/>
              <a:gd name="connsiteY0" fmla="*/ 2047791 h 4095581"/>
              <a:gd name="connsiteX1" fmla="*/ 2047790 w 4095581"/>
              <a:gd name="connsiteY1" fmla="*/ 4095582 h 4095581"/>
              <a:gd name="connsiteX2" fmla="*/ 2047791 w 4095581"/>
              <a:gd name="connsiteY2" fmla="*/ 2047791 h 4095581"/>
              <a:gd name="connsiteX3" fmla="*/ 4095581 w 4095581"/>
              <a:gd name="connsiteY3" fmla="*/ 2047791 h 409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581" h="4095581">
                <a:moveTo>
                  <a:pt x="4095581" y="2047791"/>
                </a:moveTo>
                <a:cubicBezTo>
                  <a:pt x="4095581" y="3178755"/>
                  <a:pt x="3178754" y="4095582"/>
                  <a:pt x="2047790" y="4095582"/>
                </a:cubicBezTo>
                <a:cubicBezTo>
                  <a:pt x="2047790" y="3412985"/>
                  <a:pt x="2047791" y="2730388"/>
                  <a:pt x="2047791" y="2047791"/>
                </a:cubicBezTo>
                <a:lnTo>
                  <a:pt x="4095581" y="2047791"/>
                </a:lnTo>
                <a:close/>
              </a:path>
            </a:pathLst>
          </a:custGeom>
          <a:solidFill>
            <a:srgbClr val="D6851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4000" tIns="2143786" rIns="360000" bIns="778592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b="1" kern="1200" spc="20" baseline="0" dirty="0"/>
              <a:t>Arbeitnehmer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8 Beauftragte</a:t>
            </a:r>
            <a:br>
              <a:rPr lang="de-DE" sz="1600" kern="1200" dirty="0"/>
            </a:br>
            <a:r>
              <a:rPr lang="de-DE" sz="1600" kern="1200" spc="20" dirty="0"/>
              <a:t>8 Stimmen</a:t>
            </a:r>
            <a:endParaRPr lang="de-DE" sz="1600" kern="1200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0FD9B5B-374F-4522-B968-F3C8AAD45504}"/>
              </a:ext>
            </a:extLst>
          </p:cNvPr>
          <p:cNvSpPr>
            <a:spLocks noChangeAspect="1"/>
          </p:cNvSpPr>
          <p:nvPr/>
        </p:nvSpPr>
        <p:spPr>
          <a:xfrm>
            <a:off x="4073618" y="1811552"/>
            <a:ext cx="3852000" cy="3852000"/>
          </a:xfrm>
          <a:custGeom>
            <a:avLst/>
            <a:gdLst>
              <a:gd name="connsiteX0" fmla="*/ 2047791 w 4095581"/>
              <a:gd name="connsiteY0" fmla="*/ 4095581 h 4095581"/>
              <a:gd name="connsiteX1" fmla="*/ 0 w 4095581"/>
              <a:gd name="connsiteY1" fmla="*/ 2047790 h 4095581"/>
              <a:gd name="connsiteX2" fmla="*/ 2047791 w 4095581"/>
              <a:gd name="connsiteY2" fmla="*/ 2047791 h 4095581"/>
              <a:gd name="connsiteX3" fmla="*/ 2047791 w 4095581"/>
              <a:gd name="connsiteY3" fmla="*/ 4095581 h 409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581" h="4095581">
                <a:moveTo>
                  <a:pt x="2047791" y="4095581"/>
                </a:moveTo>
                <a:cubicBezTo>
                  <a:pt x="916827" y="4095581"/>
                  <a:pt x="0" y="3178754"/>
                  <a:pt x="0" y="2047790"/>
                </a:cubicBezTo>
                <a:lnTo>
                  <a:pt x="2047791" y="2047791"/>
                </a:lnTo>
                <a:lnTo>
                  <a:pt x="2047791" y="4095581"/>
                </a:lnTo>
                <a:close/>
              </a:path>
            </a:pathLst>
          </a:custGeom>
          <a:solidFill>
            <a:srgbClr val="D6851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0" tIns="2143786" rIns="2088000" bIns="778592" numCol="1" spcCol="1270" anchor="ctr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b="1" kern="1200" spc="20" baseline="0" dirty="0"/>
              <a:t>Länder</a:t>
            </a:r>
          </a:p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8 </a:t>
            </a:r>
            <a:r>
              <a:rPr lang="de-DE" sz="1600" kern="1200" spc="-10" baseline="0" dirty="0"/>
              <a:t>Beauftragte</a:t>
            </a:r>
            <a:br>
              <a:rPr lang="de-DE" sz="1600" kern="1200" dirty="0"/>
            </a:br>
            <a:r>
              <a:rPr lang="de-DE" sz="1600" kern="1200" spc="20" dirty="0"/>
              <a:t>8 Stimmen</a:t>
            </a:r>
            <a:endParaRPr lang="de-DE" sz="1600" kern="120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40CA5C8-88BD-40A6-BA6E-762D575DFA8D}"/>
              </a:ext>
            </a:extLst>
          </p:cNvPr>
          <p:cNvSpPr>
            <a:spLocks noChangeAspect="1"/>
          </p:cNvSpPr>
          <p:nvPr/>
        </p:nvSpPr>
        <p:spPr>
          <a:xfrm>
            <a:off x="4073618" y="1708733"/>
            <a:ext cx="3852000" cy="3852000"/>
          </a:xfrm>
          <a:custGeom>
            <a:avLst/>
            <a:gdLst>
              <a:gd name="connsiteX0" fmla="*/ 0 w 4095581"/>
              <a:gd name="connsiteY0" fmla="*/ 2047791 h 4095581"/>
              <a:gd name="connsiteX1" fmla="*/ 2047791 w 4095581"/>
              <a:gd name="connsiteY1" fmla="*/ 0 h 4095581"/>
              <a:gd name="connsiteX2" fmla="*/ 2047791 w 4095581"/>
              <a:gd name="connsiteY2" fmla="*/ 2047791 h 4095581"/>
              <a:gd name="connsiteX3" fmla="*/ 0 w 4095581"/>
              <a:gd name="connsiteY3" fmla="*/ 2047791 h 409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581" h="4095581">
                <a:moveTo>
                  <a:pt x="0" y="2047791"/>
                </a:moveTo>
                <a:cubicBezTo>
                  <a:pt x="0" y="916827"/>
                  <a:pt x="916827" y="0"/>
                  <a:pt x="2047791" y="0"/>
                </a:cubicBezTo>
                <a:lnTo>
                  <a:pt x="2047791" y="2047791"/>
                </a:lnTo>
                <a:lnTo>
                  <a:pt x="0" y="2047791"/>
                </a:lnTo>
                <a:close/>
              </a:path>
            </a:pathLst>
          </a:custGeom>
          <a:solidFill>
            <a:srgbClr val="D6851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000" tIns="778592" rIns="2124000" bIns="2143786" numCol="1" spcCol="1270" anchor="ctr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b="1" kern="1200" spc="20" baseline="0" dirty="0"/>
              <a:t>Arbeitgeber</a:t>
            </a:r>
          </a:p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8 Beauftragte</a:t>
            </a:r>
            <a:br>
              <a:rPr lang="de-DE" sz="1600" kern="1200" dirty="0"/>
            </a:br>
            <a:r>
              <a:rPr lang="de-DE" sz="1600" kern="1200" spc="20" dirty="0"/>
              <a:t>8 Stimmen</a:t>
            </a:r>
            <a:endParaRPr lang="de-DE" sz="1600" kern="1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253701D-863E-4B90-8F59-87229FC95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9630" y="2005483"/>
            <a:ext cx="1216365" cy="11836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1AF4FCF-C84E-4AE0-95DB-42F2CFFFE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" flipV="1">
            <a:off x="9994727" y="2547604"/>
            <a:ext cx="987772" cy="96120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0AF5F60-DA86-4974-BED4-53B737A5EE23}"/>
              </a:ext>
            </a:extLst>
          </p:cNvPr>
          <p:cNvSpPr txBox="1"/>
          <p:nvPr/>
        </p:nvSpPr>
        <p:spPr>
          <a:xfrm>
            <a:off x="1025890" y="4731129"/>
            <a:ext cx="4052524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</a:pPr>
            <a:r>
              <a:rPr lang="de-DE" altLang="de-DE" b="1" spc="20" dirty="0">
                <a:solidFill>
                  <a:srgbClr val="D6851B"/>
                </a:solidFill>
              </a:rPr>
              <a:t>Beratend:</a:t>
            </a:r>
          </a:p>
          <a:p>
            <a:pPr>
              <a:spcBef>
                <a:spcPts val="150"/>
              </a:spcBef>
            </a:pPr>
            <a:r>
              <a:rPr lang="de-DE" altLang="de-DE" sz="1400" spc="-10" dirty="0">
                <a:solidFill>
                  <a:srgbClr val="D6851B"/>
                </a:solidFill>
              </a:rPr>
              <a:t>1 Beauftragte/r der Bundesagentur für Arbeit</a:t>
            </a:r>
          </a:p>
          <a:p>
            <a:pPr>
              <a:spcBef>
                <a:spcPts val="150"/>
              </a:spcBef>
            </a:pPr>
            <a:r>
              <a:rPr lang="de-DE" altLang="de-DE" sz="1400" spc="-10" dirty="0">
                <a:solidFill>
                  <a:srgbClr val="D6851B"/>
                </a:solidFill>
              </a:rPr>
              <a:t>1 Beauftragte/r der kommunalen Spitzenverbände</a:t>
            </a:r>
          </a:p>
        </p:txBody>
      </p:sp>
    </p:spTree>
    <p:extLst>
      <p:ext uri="{BB962C8B-B14F-4D97-AF65-F5344CB8AC3E}">
        <p14:creationId xmlns:p14="http://schemas.microsoft.com/office/powerpoint/2010/main" val="46874759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9281602" cy="28818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Beratung der Betriebe zu Aufnahme und Durchführung der Ausbildung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Vermittlung bei Streitigkeiten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Information der Öffentlichkeit, Lehrkräfte, Schüler/innen, Eltern, etc.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Beratung von Jugendlichen, Eltern und Ausbildenden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Mitwirkung bei der Berufsorientierung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Organisation von Berufsvorbereitung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Organisation von Ausbildungsplatzbörsen, online und in der Region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Unterstützung der regionalen Wirtschaft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9885C0-408B-4726-9FD9-30DE43AF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50" y="1932986"/>
            <a:ext cx="3090027" cy="34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941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9281602" cy="331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Alle Kammern fördern die Qualität der betrieblichen Ausbildung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100 von rund 130 IHK und HwK führen besondere Qualitätsinitiativen durch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Maßnahmen zur Förderung, Sicherung oder Auszeichnung der betrieblichen Ausbildungsqualität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Diverse Formen von Veranstaltungen/Events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Siegel, Zertifikate zur Auszeichnung von Betrieben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Informationsmaterialien der Kammern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Schulungen, Workshops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Beratungen 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Qualitätsinitiativen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AD585C-8094-4A2C-A71A-3FADF9705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91044">
            <a:off x="9464996" y="2595339"/>
            <a:ext cx="1742915" cy="233041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1382BE-828A-440D-90D6-DEF41668B226}"/>
              </a:ext>
            </a:extLst>
          </p:cNvPr>
          <p:cNvSpPr/>
          <p:nvPr/>
        </p:nvSpPr>
        <p:spPr>
          <a:xfrm rot="676375">
            <a:off x="10633075" y="3378200"/>
            <a:ext cx="250825" cy="147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C5AC0C-9A5C-415A-A87D-3AE016B32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88069">
            <a:off x="10774104" y="3567292"/>
            <a:ext cx="174635" cy="1746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F93030-AFF1-44A2-A561-09191BEE4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88069">
            <a:off x="10631371" y="4366092"/>
            <a:ext cx="170528" cy="170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62ACB8-DB8B-42CF-B53A-7EB9C0757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7011">
            <a:off x="10710518" y="3983659"/>
            <a:ext cx="178306" cy="2037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1FEDF6-B0FD-4D37-92F0-D2CE48C2C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7011">
            <a:off x="10536160" y="4617170"/>
            <a:ext cx="207371" cy="2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382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9281602" cy="3599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79 IHK bundesweit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im Gesetz zur vorläufigen Regelung des Rechts der Industrie- und Handelskammern („IHK-Gesetz“)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Eine der Aufgaben gemäß § 1 IHK-Gesetz: Maßnahmen zur Förderung und Durchführung der kaufmännischen und gewerblichen Berufsbildung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Zuständige Stelle für die Berufsbildung in nichthandwerklichen Gewerbeberufen gemäß BBiG § 72 (2)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166.533 Ausbildungsbetriebe (2024)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691.602 Ausbildungsverhältnisse (2024)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Knapp 26.000 Prüfungsausschüsse mit 159.071 Mitgliedern (2024)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IHK-Organisation: IHK, AHK DIHK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Industrie- und Handelskammern (IHK)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818210-0A1F-4E37-8AB8-A2B2ED232DB8}"/>
              </a:ext>
            </a:extLst>
          </p:cNvPr>
          <p:cNvSpPr txBox="1"/>
          <p:nvPr/>
        </p:nvSpPr>
        <p:spPr>
          <a:xfrm>
            <a:off x="658810" y="6519446"/>
            <a:ext cx="5437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Quellen: IHK, DIHK; 2025 </a:t>
            </a:r>
          </a:p>
        </p:txBody>
      </p:sp>
    </p:spTree>
    <p:extLst>
      <p:ext uri="{BB962C8B-B14F-4D97-AF65-F5344CB8AC3E}">
        <p14:creationId xmlns:p14="http://schemas.microsoft.com/office/powerpoint/2010/main" val="413802095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de-DE" sz="3600" noProof="0" dirty="0">
                <a:solidFill>
                  <a:srgbClr val="D6851B"/>
                </a:solidFill>
              </a:rPr>
              <a:t>Inhalt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805270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Organisationen der Wirtschaft	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Aufgaben und Funktionen der Kammern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Beispiele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2" y="2104565"/>
            <a:ext cx="3599999" cy="337707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180000" rIns="36000" bIns="18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Plattform und Dienstleister für 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Duale Berufsbildung im Ausland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Beratung, Organisation, Qualitätssicherung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IHK-Kooperationspartner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2" y="1557272"/>
            <a:ext cx="3600000" cy="54729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08000" tIns="144000" rIns="108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b="1" spc="30" dirty="0"/>
              <a:t>AHKs</a:t>
            </a: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C4098660-3162-4777-8F55-E419175F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3F260C2-66FD-4F82-B8E2-9790DA32724D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Industrie- und Handelskammern (IHK)</a:t>
            </a:r>
          </a:p>
        </p:txBody>
      </p:sp>
      <p:pic>
        <p:nvPicPr>
          <p:cNvPr id="19" name="Picture 12" descr="C:\Users\snetzer\Desktop\AHK-Logo-RGB.jpg">
            <a:extLst>
              <a:ext uri="{FF2B5EF4-FFF2-40B4-BE49-F238E27FC236}">
                <a16:creationId xmlns:a16="http://schemas.microsoft.com/office/drawing/2014/main" id="{8A71C2A4-9AC7-4BE7-8025-19D09BC7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532" y="1398789"/>
            <a:ext cx="691303" cy="336951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D99362-5A44-46E8-9018-E44453F13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7488">
            <a:off x="2504983" y="3767699"/>
            <a:ext cx="1671338" cy="1633351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352446" y="1557272"/>
            <a:ext cx="3708000" cy="54729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08000" tIns="144000" rIns="108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  <a:buClr>
                <a:srgbClr val="D6851B"/>
              </a:buClr>
              <a:buSzPct val="65000"/>
            </a:pPr>
            <a:r>
              <a:rPr lang="de-DE" sz="1800" b="1" spc="30" dirty="0"/>
              <a:t>DIHK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352446" y="2104565"/>
            <a:ext cx="3708000" cy="337707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180000" rIns="36000" bIns="18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Strategie/Netzwerkkoordination/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Kooperation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Bildungsprodukte/Projektservice/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AHK- Dienstleistungen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DIHK-AHK-IHK-Qualitätsmanagement</a:t>
            </a:r>
          </a:p>
        </p:txBody>
      </p:sp>
      <p:pic>
        <p:nvPicPr>
          <p:cNvPr id="20" name="Grafik 19" descr="Ein Bild, das Zeichnung, Teller, Essen enthält.&#10;&#10;Automatisch generierte Beschreibung">
            <a:extLst>
              <a:ext uri="{FF2B5EF4-FFF2-40B4-BE49-F238E27FC236}">
                <a16:creationId xmlns:a16="http://schemas.microsoft.com/office/drawing/2014/main" id="{B19F01F4-146A-4DA3-99A4-0522C979C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87" y="1398789"/>
            <a:ext cx="691303" cy="336951"/>
          </a:xfrm>
          <a:prstGeom prst="rect">
            <a:avLst/>
          </a:prstGeom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5B18890-5B1F-41E2-B55C-C99519E2289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1132" y="3794759"/>
            <a:ext cx="1387256" cy="1625071"/>
          </a:xfrm>
          <a:prstGeom prst="rect">
            <a:avLst/>
          </a:prstGeom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184575" y="2104565"/>
            <a:ext cx="3528000" cy="337707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180000" rIns="36000" bIns="18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Know-how-Träger und -Geber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Zuständige Stelle für Berufsbildung </a:t>
            </a:r>
            <a:br>
              <a:rPr lang="de-DE" sz="1600" spc="-20" dirty="0">
                <a:solidFill>
                  <a:schemeClr val="tx1"/>
                </a:solidFill>
                <a:latin typeface="+mn-lt"/>
              </a:rPr>
            </a:br>
            <a:r>
              <a:rPr lang="de-DE" sz="1600" spc="-20" dirty="0">
                <a:solidFill>
                  <a:schemeClr val="tx1"/>
                </a:solidFill>
                <a:latin typeface="+mn-lt"/>
              </a:rPr>
              <a:t>in Deutschland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AHK-Kooperationspartner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184575" y="1557272"/>
            <a:ext cx="3528000" cy="54729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08000" tIns="144000" rIns="108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b="1" spc="30" dirty="0"/>
              <a:t>IHKs</a:t>
            </a: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E304C080-554F-47AF-AF66-BCC3A4BC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265" y="1398789"/>
            <a:ext cx="687572" cy="3391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8F4E4A-BD09-4508-85B3-222CA2BE4BC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7074" y="3789575"/>
            <a:ext cx="1391681" cy="163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060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3">
            <a:extLst>
              <a:ext uri="{FF2B5EF4-FFF2-40B4-BE49-F238E27FC236}">
                <a16:creationId xmlns:a16="http://schemas.microsoft.com/office/drawing/2014/main" id="{C4098660-3162-4777-8F55-E419175F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3F260C2-66FD-4F82-B8E2-9790DA32724D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Finanzierung der Industrie- und Handelskammern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F9BFB8-E1B0-4CD1-BF3C-70B19DB05A16}"/>
              </a:ext>
            </a:extLst>
          </p:cNvPr>
          <p:cNvSpPr txBox="1"/>
          <p:nvPr/>
        </p:nvSpPr>
        <p:spPr>
          <a:xfrm>
            <a:off x="658811" y="1469027"/>
            <a:ext cx="8292242" cy="32921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Rechnungslegung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Haupteinnahmeposten: Beiträge der Unternehmen, Gebühren für Dienstleistungen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Hauptausgabeposten: Personalausgaben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Wirtschaftsplan (Plan – GuV, Investitionen), Beitragshöhe und Kreditaufnahme beschlossen durch Vollversammlung (Wirtschaftssatzung)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Beiträge an Ertragsstärke der Unternehmen und tw. Rechtsform orientiert: fester Grundbeitrag plus gestaffelter, variabler Beitrag, Kleinstbetriebe in der Regel frei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Durchschnittsbeitrag zahlender Unternehmen bei 500 Euro p. a., für Unternehmen, die im Handelsregister eingetragen sind, bei 624 Euro (2024)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814265-6E0E-4D77-83B4-794AEE346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558" y="3940138"/>
            <a:ext cx="918109" cy="12873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0CB3FB-B137-4F38-99C5-E66D1DC7E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2164" y="4272045"/>
            <a:ext cx="973490" cy="1159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2622BF-7503-4E4C-9667-4CAB8D012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8612" y="4497251"/>
            <a:ext cx="972862" cy="9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7693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3">
            <a:extLst>
              <a:ext uri="{FF2B5EF4-FFF2-40B4-BE49-F238E27FC236}">
                <a16:creationId xmlns:a16="http://schemas.microsoft.com/office/drawing/2014/main" id="{C4098660-3162-4777-8F55-E419175F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3F260C2-66FD-4F82-B8E2-9790DA32724D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Auslandshandelskammern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F9BFB8-E1B0-4CD1-BF3C-70B19DB05A16}"/>
              </a:ext>
            </a:extLst>
          </p:cNvPr>
          <p:cNvSpPr txBox="1"/>
          <p:nvPr/>
        </p:nvSpPr>
        <p:spPr>
          <a:xfrm>
            <a:off x="658811" y="1469027"/>
            <a:ext cx="9281602" cy="37538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 der Regel privatrechtlich organisiert, teilweise gemeinnützig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Einrichtungen mit wirtschaftlicher Selbstverwaltung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von Mitgliedsunternehmen mit Sitz im Ausland und in Deutschland getragen 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Freiwillige Mitgliedschaft, keine Kammern im engeren Sinne, nicht gesetzlich geregelt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über 150 AHK in 93 Ländern (2025)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Vielfältige Aufgaben insbesondere im Bereich der Außenwirtschaft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Finanzierung durch Mitgliedsbeiträge und Entgelte für Leistungen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Förderung durch das BMWK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wachsende Anzahl organisiert duale Berufsbildung nach deutschem Vorbild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A8FDC0-9426-410C-8743-8C2540414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7488">
            <a:off x="9094426" y="2756700"/>
            <a:ext cx="2534630" cy="25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683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3">
            <a:extLst>
              <a:ext uri="{FF2B5EF4-FFF2-40B4-BE49-F238E27FC236}">
                <a16:creationId xmlns:a16="http://schemas.microsoft.com/office/drawing/2014/main" id="{C4098660-3162-4777-8F55-E419175F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3F260C2-66FD-4F82-B8E2-9790DA32724D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Handwerkskammern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F9BFB8-E1B0-4CD1-BF3C-70B19DB05A16}"/>
              </a:ext>
            </a:extLst>
          </p:cNvPr>
          <p:cNvSpPr txBox="1"/>
          <p:nvPr/>
        </p:nvSpPr>
        <p:spPr>
          <a:xfrm>
            <a:off x="658811" y="1469027"/>
            <a:ext cx="9180514" cy="41642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in der Handwerksordnung (HwO), Aufgaben in der Berufsbildung werden in § 91 HwO dargestellt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53 Handwerkskammern bundesweit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Vertretung auch der Arbeitnehmenden und Auszubildenden im Handwerk (Drittelparität  in den Gremien)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Zuständige Stelle für die Berufsbildung in Berufen der Handwerksordnung gemäß BBiG § 72 (1)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342.092 Ausbildungsverträge (2024)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Handwerksorganisation: 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Handwerkskammern sind auf Landesebene in regionalen Handwerkskammertagen/</a:t>
            </a:r>
            <a:br>
              <a:rPr lang="de-DE" sz="1600" dirty="0"/>
            </a:br>
            <a:r>
              <a:rPr lang="de-DE" sz="1600" dirty="0"/>
              <a:t>Landeshandwerksvertretungen organisiert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Auf Bundesebene im Deutschen Handwerkskammertag zusammengeschlossen, sie sind zugleich Mitglieder des Zentralverbands des Deutschen Handwerks (ZDH, zusammen mit den Fachverbänden des Handwerks)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83D358-4C46-4FF2-BAFC-071DE7DA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3326">
            <a:off x="9825396" y="2826759"/>
            <a:ext cx="1529198" cy="15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652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74258002-7F4D-41C1-B996-B07D30186EB1}"/>
              </a:ext>
            </a:extLst>
          </p:cNvPr>
          <p:cNvSpPr txBox="1">
            <a:spLocks/>
          </p:cNvSpPr>
          <p:nvPr/>
        </p:nvSpPr>
        <p:spPr>
          <a:xfrm>
            <a:off x="664783" y="1736733"/>
            <a:ext cx="11053761" cy="811876"/>
          </a:xfrm>
          <a:prstGeom prst="rect">
            <a:avLst/>
          </a:prstGeom>
          <a:gradFill flip="none" rotWithShape="1">
            <a:gsLst>
              <a:gs pos="3000">
                <a:srgbClr val="FBF3E8"/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72000" tIns="36000" rIns="72000" bIns="57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spc="50" dirty="0">
                <a:solidFill>
                  <a:srgbClr val="D6851B"/>
                </a:solidFill>
                <a:latin typeface="Calibri" panose="020F0502020204030204" pitchFamily="34" charset="0"/>
              </a:rPr>
              <a:t>BUNDESEBENE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9C2E44FE-4023-42B3-8A33-29194824A2D9}"/>
              </a:ext>
            </a:extLst>
          </p:cNvPr>
          <p:cNvSpPr txBox="1">
            <a:spLocks/>
          </p:cNvSpPr>
          <p:nvPr/>
        </p:nvSpPr>
        <p:spPr>
          <a:xfrm>
            <a:off x="667770" y="2737854"/>
            <a:ext cx="11053761" cy="811876"/>
          </a:xfrm>
          <a:prstGeom prst="rect">
            <a:avLst/>
          </a:prstGeom>
          <a:gradFill flip="none" rotWithShape="1">
            <a:gsLst>
              <a:gs pos="3000">
                <a:srgbClr val="FBF3E8"/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72000" tIns="36000" rIns="72000" bIns="57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spc="50" dirty="0">
                <a:solidFill>
                  <a:srgbClr val="D6851B"/>
                </a:solidFill>
                <a:latin typeface="Calibri" panose="020F0502020204030204" pitchFamily="34" charset="0"/>
              </a:rPr>
              <a:t>LANDESEBENE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8D5A3B38-32B2-4056-9776-7FAF10CADBDA}"/>
              </a:ext>
            </a:extLst>
          </p:cNvPr>
          <p:cNvSpPr txBox="1">
            <a:spLocks/>
          </p:cNvSpPr>
          <p:nvPr/>
        </p:nvSpPr>
        <p:spPr>
          <a:xfrm>
            <a:off x="658811" y="3738975"/>
            <a:ext cx="11053761" cy="811876"/>
          </a:xfrm>
          <a:prstGeom prst="rect">
            <a:avLst/>
          </a:prstGeom>
          <a:gradFill flip="none" rotWithShape="1">
            <a:gsLst>
              <a:gs pos="3000">
                <a:srgbClr val="FBF3E8"/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72000" tIns="36000" rIns="72000" bIns="57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spc="50" dirty="0">
                <a:solidFill>
                  <a:srgbClr val="D6851B"/>
                </a:solidFill>
                <a:latin typeface="Calibri" panose="020F0502020204030204" pitchFamily="34" charset="0"/>
              </a:rPr>
              <a:t>BEZIRKSSEBENE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6B7BE19-0D77-428B-9AA7-278D4D3B098E}"/>
              </a:ext>
            </a:extLst>
          </p:cNvPr>
          <p:cNvSpPr txBox="1">
            <a:spLocks/>
          </p:cNvSpPr>
          <p:nvPr/>
        </p:nvSpPr>
        <p:spPr>
          <a:xfrm>
            <a:off x="661797" y="4740095"/>
            <a:ext cx="11053761" cy="811876"/>
          </a:xfrm>
          <a:prstGeom prst="rect">
            <a:avLst/>
          </a:prstGeom>
          <a:gradFill flip="none" rotWithShape="1">
            <a:gsLst>
              <a:gs pos="3000">
                <a:srgbClr val="FBF3E8"/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72000" tIns="36000" rIns="72000" bIns="57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spc="50" dirty="0">
                <a:solidFill>
                  <a:srgbClr val="D6851B"/>
                </a:solidFill>
                <a:latin typeface="Calibri" panose="020F0502020204030204" pitchFamily="34" charset="0"/>
              </a:rPr>
              <a:t>KREISEBENE</a:t>
            </a: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C4098660-3162-4777-8F55-E419175F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3F260C2-66FD-4F82-B8E2-9790DA32724D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Übersicht über die Handwerksorganisation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79271C9-2334-4DA2-A9F2-523ABF2EEC02}"/>
              </a:ext>
            </a:extLst>
          </p:cNvPr>
          <p:cNvSpPr/>
          <p:nvPr/>
        </p:nvSpPr>
        <p:spPr>
          <a:xfrm>
            <a:off x="1076116" y="5673536"/>
            <a:ext cx="3759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D6851B"/>
                </a:solidFill>
                <a:latin typeface="Calibri" panose="020F0502020204030204" pitchFamily="34" charset="0"/>
              </a:rPr>
              <a:t>Mitgliedschaft 	Rechtsaufsicht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6DBB11E-75F5-4E22-8738-C14A3F82D0F8}"/>
              </a:ext>
            </a:extLst>
          </p:cNvPr>
          <p:cNvSpPr txBox="1">
            <a:spLocks/>
          </p:cNvSpPr>
          <p:nvPr/>
        </p:nvSpPr>
        <p:spPr>
          <a:xfrm>
            <a:off x="885451" y="1883530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Deutscher Handwerkskammertag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F19CD69-B091-4A5B-8914-5E88549A5D10}"/>
              </a:ext>
            </a:extLst>
          </p:cNvPr>
          <p:cNvSpPr txBox="1">
            <a:spLocks/>
          </p:cNvSpPr>
          <p:nvPr/>
        </p:nvSpPr>
        <p:spPr>
          <a:xfrm>
            <a:off x="2487617" y="1316827"/>
            <a:ext cx="7396150" cy="339305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72000" rIns="72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spc="30" dirty="0"/>
              <a:t>Zentralverband des Deutschen Handwerks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58E06A1-3544-4657-978A-5495160F8DA2}"/>
              </a:ext>
            </a:extLst>
          </p:cNvPr>
          <p:cNvSpPr txBox="1">
            <a:spLocks/>
          </p:cNvSpPr>
          <p:nvPr/>
        </p:nvSpPr>
        <p:spPr>
          <a:xfrm>
            <a:off x="885451" y="2280484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Wirtschaftliche und sonstige Einrichtungen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4F25002-807A-4555-B748-EE0B9CBBCB35}"/>
              </a:ext>
            </a:extLst>
          </p:cNvPr>
          <p:cNvSpPr txBox="1">
            <a:spLocks/>
          </p:cNvSpPr>
          <p:nvPr/>
        </p:nvSpPr>
        <p:spPr>
          <a:xfrm>
            <a:off x="8268814" y="1883530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Unternehmerverband Deutsches Handwerk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345AA5B-F4FB-415F-83CB-8546A9EE13C8}"/>
              </a:ext>
            </a:extLst>
          </p:cNvPr>
          <p:cNvSpPr txBox="1">
            <a:spLocks/>
          </p:cNvSpPr>
          <p:nvPr/>
        </p:nvSpPr>
        <p:spPr>
          <a:xfrm>
            <a:off x="8268814" y="2280484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41 Zentralfachverbände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D2C1F6E-AD33-4CDD-8180-899B22241B2B}"/>
              </a:ext>
            </a:extLst>
          </p:cNvPr>
          <p:cNvSpPr txBox="1">
            <a:spLocks/>
          </p:cNvSpPr>
          <p:nvPr/>
        </p:nvSpPr>
        <p:spPr>
          <a:xfrm>
            <a:off x="885451" y="3099891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13 Regionale Kammertage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F01A390-132C-4A10-9A32-D6EFD7E08348}"/>
              </a:ext>
            </a:extLst>
          </p:cNvPr>
          <p:cNvSpPr txBox="1">
            <a:spLocks/>
          </p:cNvSpPr>
          <p:nvPr/>
        </p:nvSpPr>
        <p:spPr>
          <a:xfrm>
            <a:off x="885451" y="3912278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53 Handwerkskammern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329AA4FE-FB76-4DFD-9F7F-54F21BFC94E8}"/>
              </a:ext>
            </a:extLst>
          </p:cNvPr>
          <p:cNvSpPr txBox="1">
            <a:spLocks/>
          </p:cNvSpPr>
          <p:nvPr/>
        </p:nvSpPr>
        <p:spPr>
          <a:xfrm>
            <a:off x="8268814" y="2849010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14 Regionale Vereinigungen der Landesverbände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E392B84-3AE5-4AA6-BD76-99E889CD42B7}"/>
              </a:ext>
            </a:extLst>
          </p:cNvPr>
          <p:cNvSpPr txBox="1">
            <a:spLocks/>
          </p:cNvSpPr>
          <p:nvPr/>
        </p:nvSpPr>
        <p:spPr>
          <a:xfrm>
            <a:off x="4574650" y="3099891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14 Landeshandwerksvertretungen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EF685F2-5BCF-4653-B8F8-79BE9840A75E}"/>
              </a:ext>
            </a:extLst>
          </p:cNvPr>
          <p:cNvSpPr txBox="1">
            <a:spLocks/>
          </p:cNvSpPr>
          <p:nvPr/>
        </p:nvSpPr>
        <p:spPr>
          <a:xfrm>
            <a:off x="885451" y="4832956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253 Kreishandwerkerschaften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9FC38A2-391C-4767-9404-A45AA6C94BEE}"/>
              </a:ext>
            </a:extLst>
          </p:cNvPr>
          <p:cNvSpPr txBox="1">
            <a:spLocks/>
          </p:cNvSpPr>
          <p:nvPr/>
        </p:nvSpPr>
        <p:spPr>
          <a:xfrm>
            <a:off x="4574650" y="5113730"/>
            <a:ext cx="3240000" cy="514738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1.038.254 Betriebe des Handwerks (alle Anlagen) mit rund 5,61 Mio. Beschäftigten (2024)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AF50A485-31DA-4DC0-94C6-F6E639374E88}"/>
              </a:ext>
            </a:extLst>
          </p:cNvPr>
          <p:cNvSpPr txBox="1">
            <a:spLocks/>
          </p:cNvSpPr>
          <p:nvPr/>
        </p:nvSpPr>
        <p:spPr>
          <a:xfrm>
            <a:off x="8268814" y="4832956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4.361 Handwerksinnungen 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CDB8ECB-1458-4A98-8309-84F08D34773D}"/>
              </a:ext>
            </a:extLst>
          </p:cNvPr>
          <p:cNvSpPr txBox="1">
            <a:spLocks/>
          </p:cNvSpPr>
          <p:nvPr/>
        </p:nvSpPr>
        <p:spPr>
          <a:xfrm>
            <a:off x="8268814" y="3341618"/>
            <a:ext cx="3240000" cy="330072"/>
          </a:xfrm>
          <a:prstGeom prst="rect">
            <a:avLst/>
          </a:prstGeom>
          <a:solidFill>
            <a:srgbClr val="D6851B"/>
          </a:solidFill>
          <a:ln w="19050">
            <a:solidFill>
              <a:srgbClr val="FBF3E8"/>
            </a:solidFill>
          </a:ln>
        </p:spPr>
        <p:txBody>
          <a:bodyPr vert="horz" wrap="square" lIns="72000" tIns="72000" rIns="72000" bIns="72000" rtlCol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de-DE" sz="1200" dirty="0">
                <a:solidFill>
                  <a:schemeClr val="bg1"/>
                </a:solidFill>
              </a:rPr>
              <a:t>368 Landesfach- bzw. Landesinnungsverbände </a:t>
            </a:r>
          </a:p>
        </p:txBody>
      </p: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2541193E-1B0C-473D-A729-1DDF04552F3D}"/>
              </a:ext>
            </a:extLst>
          </p:cNvPr>
          <p:cNvCxnSpPr>
            <a:cxnSpLocks/>
            <a:stCxn id="20" idx="1"/>
            <a:endCxn id="14" idx="1"/>
          </p:cNvCxnSpPr>
          <p:nvPr/>
        </p:nvCxnSpPr>
        <p:spPr>
          <a:xfrm rot="10800000">
            <a:off x="885452" y="4077315"/>
            <a:ext cx="3689199" cy="1293785"/>
          </a:xfrm>
          <a:prstGeom prst="bentConnector3">
            <a:avLst>
              <a:gd name="adj1" fmla="val 104164"/>
            </a:avLst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759BB14F-33DC-47A7-BD40-AEED13253FD1}"/>
              </a:ext>
            </a:extLst>
          </p:cNvPr>
          <p:cNvCxnSpPr>
            <a:stCxn id="20" idx="3"/>
            <a:endCxn id="21" idx="2"/>
          </p:cNvCxnSpPr>
          <p:nvPr/>
        </p:nvCxnSpPr>
        <p:spPr>
          <a:xfrm flipV="1">
            <a:off x="7814650" y="5163028"/>
            <a:ext cx="2074164" cy="208071"/>
          </a:xfrm>
          <a:prstGeom prst="bentConnector2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75B02483-5EB7-499D-8CE8-817892E23177}"/>
              </a:ext>
            </a:extLst>
          </p:cNvPr>
          <p:cNvCxnSpPr>
            <a:stCxn id="24" idx="3"/>
            <a:endCxn id="12" idx="3"/>
          </p:cNvCxnSpPr>
          <p:nvPr/>
        </p:nvCxnSpPr>
        <p:spPr>
          <a:xfrm flipV="1">
            <a:off x="11508814" y="2445520"/>
            <a:ext cx="12700" cy="1061134"/>
          </a:xfrm>
          <a:prstGeom prst="bentConnector3">
            <a:avLst>
              <a:gd name="adj1" fmla="val 1800000"/>
            </a:avLst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B8D6D93-A34C-41A9-A5A8-BCFA4C42F946}"/>
              </a:ext>
            </a:extLst>
          </p:cNvPr>
          <p:cNvCxnSpPr>
            <a:stCxn id="12" idx="1"/>
          </p:cNvCxnSpPr>
          <p:nvPr/>
        </p:nvCxnSpPr>
        <p:spPr>
          <a:xfrm rot="10800000">
            <a:off x="7600950" y="1715930"/>
            <a:ext cx="667864" cy="729590"/>
          </a:xfrm>
          <a:prstGeom prst="bentConnector2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AC239B8C-5C77-43C9-A989-D85492896D2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125451" y="1715930"/>
            <a:ext cx="465600" cy="729590"/>
          </a:xfrm>
          <a:prstGeom prst="bentConnector2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binder: gewinkelt 57">
            <a:extLst>
              <a:ext uri="{FF2B5EF4-FFF2-40B4-BE49-F238E27FC236}">
                <a16:creationId xmlns:a16="http://schemas.microsoft.com/office/drawing/2014/main" id="{F049AED6-9131-4D92-B58C-8EC650453D17}"/>
              </a:ext>
            </a:extLst>
          </p:cNvPr>
          <p:cNvCxnSpPr>
            <a:cxnSpLocks/>
          </p:cNvCxnSpPr>
          <p:nvPr/>
        </p:nvCxnSpPr>
        <p:spPr>
          <a:xfrm flipV="1">
            <a:off x="4125451" y="3454995"/>
            <a:ext cx="709912" cy="588978"/>
          </a:xfrm>
          <a:prstGeom prst="bentConnector3">
            <a:avLst>
              <a:gd name="adj1" fmla="val 100046"/>
            </a:avLst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3B7A0C8D-983E-40B9-AD69-0C3073DD76D6}"/>
              </a:ext>
            </a:extLst>
          </p:cNvPr>
          <p:cNvCxnSpPr>
            <a:stCxn id="21" idx="0"/>
            <a:endCxn id="24" idx="2"/>
          </p:cNvCxnSpPr>
          <p:nvPr/>
        </p:nvCxnSpPr>
        <p:spPr>
          <a:xfrm flipV="1">
            <a:off x="9888814" y="3671690"/>
            <a:ext cx="0" cy="1161266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63613923-8303-4068-B11C-D3E19C63CAD1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V="1">
            <a:off x="2505451" y="3429963"/>
            <a:ext cx="0" cy="482315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0A7F230C-F7CE-4B39-B6B7-E8AA64A672C8}"/>
              </a:ext>
            </a:extLst>
          </p:cNvPr>
          <p:cNvCxnSpPr>
            <a:cxnSpLocks/>
            <a:stCxn id="21" idx="1"/>
            <a:endCxn id="19" idx="3"/>
          </p:cNvCxnSpPr>
          <p:nvPr/>
        </p:nvCxnSpPr>
        <p:spPr>
          <a:xfrm flipH="1">
            <a:off x="4125451" y="4997992"/>
            <a:ext cx="4143363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Verbinder: gewinkelt 76">
            <a:extLst>
              <a:ext uri="{FF2B5EF4-FFF2-40B4-BE49-F238E27FC236}">
                <a16:creationId xmlns:a16="http://schemas.microsoft.com/office/drawing/2014/main" id="{E639D3F6-CBF4-4456-AD29-A363002FE713}"/>
              </a:ext>
            </a:extLst>
          </p:cNvPr>
          <p:cNvCxnSpPr>
            <a:cxnSpLocks/>
          </p:cNvCxnSpPr>
          <p:nvPr/>
        </p:nvCxnSpPr>
        <p:spPr>
          <a:xfrm rot="10800000" flipH="1">
            <a:off x="864022" y="1486480"/>
            <a:ext cx="1602166" cy="562086"/>
          </a:xfrm>
          <a:prstGeom prst="bentConnector3">
            <a:avLst>
              <a:gd name="adj1" fmla="val -8769"/>
            </a:avLst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F57D3906-161B-429E-9315-719AFBA8395B}"/>
              </a:ext>
            </a:extLst>
          </p:cNvPr>
          <p:cNvCxnSpPr>
            <a:cxnSpLocks/>
          </p:cNvCxnSpPr>
          <p:nvPr/>
        </p:nvCxnSpPr>
        <p:spPr>
          <a:xfrm flipH="1">
            <a:off x="658811" y="5838286"/>
            <a:ext cx="353025" cy="1"/>
          </a:xfrm>
          <a:prstGeom prst="straightConnector1">
            <a:avLst/>
          </a:prstGeom>
          <a:ln w="1270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A91378C7-0D94-418B-9336-63F8E81694B7}"/>
              </a:ext>
            </a:extLst>
          </p:cNvPr>
          <p:cNvCxnSpPr>
            <a:cxnSpLocks/>
          </p:cNvCxnSpPr>
          <p:nvPr/>
        </p:nvCxnSpPr>
        <p:spPr>
          <a:xfrm flipH="1">
            <a:off x="2487617" y="5838286"/>
            <a:ext cx="353025" cy="1"/>
          </a:xfrm>
          <a:prstGeom prst="straightConnector1">
            <a:avLst/>
          </a:prstGeom>
          <a:ln w="12700">
            <a:solidFill>
              <a:srgbClr val="D6851B"/>
            </a:solidFill>
            <a:prstDash val="dash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BEDD75FF-CBFF-41FF-A3B2-ACECF809B78F}"/>
              </a:ext>
            </a:extLst>
          </p:cNvPr>
          <p:cNvCxnSpPr>
            <a:cxnSpLocks/>
          </p:cNvCxnSpPr>
          <p:nvPr/>
        </p:nvCxnSpPr>
        <p:spPr>
          <a:xfrm>
            <a:off x="4125451" y="4131092"/>
            <a:ext cx="5336517" cy="574359"/>
          </a:xfrm>
          <a:prstGeom prst="bentConnector3">
            <a:avLst>
              <a:gd name="adj1" fmla="val 100000"/>
            </a:avLst>
          </a:prstGeom>
          <a:ln w="19050">
            <a:solidFill>
              <a:srgbClr val="D6851B"/>
            </a:solidFill>
            <a:prstDash val="dash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6C823366-5CDB-4CDB-A97D-A18A5E8E80C8}"/>
              </a:ext>
            </a:extLst>
          </p:cNvPr>
          <p:cNvCxnSpPr>
            <a:cxnSpLocks/>
          </p:cNvCxnSpPr>
          <p:nvPr/>
        </p:nvCxnSpPr>
        <p:spPr>
          <a:xfrm flipH="1">
            <a:off x="7848407" y="3148588"/>
            <a:ext cx="41168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C2C0BEB3-1C98-4EC4-9C67-3FF197172EBB}"/>
              </a:ext>
            </a:extLst>
          </p:cNvPr>
          <p:cNvCxnSpPr>
            <a:cxnSpLocks/>
          </p:cNvCxnSpPr>
          <p:nvPr/>
        </p:nvCxnSpPr>
        <p:spPr>
          <a:xfrm flipH="1">
            <a:off x="7848407" y="3382964"/>
            <a:ext cx="41168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94A4C3AF-43A1-4799-9D94-2FAA2C6BB576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V="1">
            <a:off x="9888814" y="3179082"/>
            <a:ext cx="0" cy="162536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8D546CA9-AE59-4FB9-BE97-F33335E7C6E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4125451" y="3264927"/>
            <a:ext cx="449199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6CD6CF0B-3A18-4908-AF05-70BCAB5DAE9A}"/>
              </a:ext>
            </a:extLst>
          </p:cNvPr>
          <p:cNvGrpSpPr/>
          <p:nvPr/>
        </p:nvGrpSpPr>
        <p:grpSpPr>
          <a:xfrm>
            <a:off x="719970" y="2048567"/>
            <a:ext cx="169826" cy="1952253"/>
            <a:chOff x="666802" y="2048566"/>
            <a:chExt cx="218648" cy="1952254"/>
          </a:xfrm>
        </p:grpSpPr>
        <p:cxnSp>
          <p:nvCxnSpPr>
            <p:cNvPr id="54" name="Verbinder: gewinkelt 53">
              <a:extLst>
                <a:ext uri="{FF2B5EF4-FFF2-40B4-BE49-F238E27FC236}">
                  <a16:creationId xmlns:a16="http://schemas.microsoft.com/office/drawing/2014/main" id="{63E9FDFA-EE1E-4BD9-85EE-BC7412CED6F7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rot="5400000" flipH="1" flipV="1">
              <a:off x="-198158" y="2917212"/>
              <a:ext cx="1952254" cy="214963"/>
            </a:xfrm>
            <a:prstGeom prst="bentConnector2">
              <a:avLst/>
            </a:prstGeom>
            <a:ln w="19050">
              <a:solidFill>
                <a:srgbClr val="D6851B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6827CC65-EC0D-4569-8483-06E1D6CFC50D}"/>
                </a:ext>
              </a:extLst>
            </p:cNvPr>
            <p:cNvCxnSpPr>
              <a:cxnSpLocks/>
            </p:cNvCxnSpPr>
            <p:nvPr/>
          </p:nvCxnSpPr>
          <p:spPr>
            <a:xfrm>
              <a:off x="666802" y="4000818"/>
              <a:ext cx="216000" cy="0"/>
            </a:xfrm>
            <a:prstGeom prst="line">
              <a:avLst/>
            </a:prstGeom>
            <a:ln w="19050">
              <a:solidFill>
                <a:srgbClr val="D685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FEC5995B-E18A-4648-BC38-BC68EA3A20E8}"/>
              </a:ext>
            </a:extLst>
          </p:cNvPr>
          <p:cNvSpPr txBox="1"/>
          <p:nvPr/>
        </p:nvSpPr>
        <p:spPr>
          <a:xfrm>
            <a:off x="658811" y="6519446"/>
            <a:ext cx="340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ZDH, 2023 / 2025</a:t>
            </a:r>
          </a:p>
        </p:txBody>
      </p:sp>
    </p:spTree>
    <p:extLst>
      <p:ext uri="{BB962C8B-B14F-4D97-AF65-F5344CB8AC3E}">
        <p14:creationId xmlns:p14="http://schemas.microsoft.com/office/powerpoint/2010/main" val="30319378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3">
            <a:extLst>
              <a:ext uri="{FF2B5EF4-FFF2-40B4-BE49-F238E27FC236}">
                <a16:creationId xmlns:a16="http://schemas.microsoft.com/office/drawing/2014/main" id="{C4098660-3162-4777-8F55-E419175F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3F260C2-66FD-4F82-B8E2-9790DA32724D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Finanzierung der Handwerkskammern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F9BFB8-E1B0-4CD1-BF3C-70B19DB05A16}"/>
              </a:ext>
            </a:extLst>
          </p:cNvPr>
          <p:cNvSpPr txBox="1"/>
          <p:nvPr/>
        </p:nvSpPr>
        <p:spPr>
          <a:xfrm>
            <a:off x="658811" y="1469027"/>
            <a:ext cx="9281602" cy="301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oder kameralistische Rechnungslegung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Haupteinnahmeposten: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Beiträge der Unternehmen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Gebühren für Dienstleistungen, insbesondere Kursgebühren (vor allem Meisterkurse und überbetriebliche Ausbildung) und Prüfungsgebühren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Hauptausgabeposten: Personalausgaben, großer Anteil: Personal der Bildungszentren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Beiträge an der Ertragsstärke der Unternehmen orientiert: Fester Grundbeitrag plus ertragsabhängiger, gestaffelter, variabler Beitrag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618A9C-42E2-463A-AF19-D9565261B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267" y="1559818"/>
            <a:ext cx="918109" cy="12873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545CE2-E4A8-4837-9D83-ED5A23622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9085" y="1844675"/>
            <a:ext cx="973490" cy="11591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A30DEA0-A324-4D8D-82FC-E9CC2C389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7078" y="2148816"/>
            <a:ext cx="972862" cy="9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147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5193"/>
            <a:ext cx="5112000" cy="495108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Agrarberufe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600575" y="1555193"/>
            <a:ext cx="5112000" cy="495108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de-DE" dirty="0"/>
              <a:t>Berufe der Rechtspflege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Beispiele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2198051"/>
            <a:ext cx="5392428" cy="11377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Landwirtschaftskammern (existieren nicht bundesweit)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wenn keine Landwirtschaftskammer existiert, liegt die Zuständigkeit für die Berufsausbildung bei der staatlichen Agrarverwaltung in der Regel auf Landesebene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600575" y="2198051"/>
            <a:ext cx="4724964" cy="11377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28 regionale Rechtsanwaltskammern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eine Bundesrechtsanwaltskammer, </a:t>
            </a:r>
            <a:br>
              <a:rPr lang="de-DE" sz="1600" dirty="0"/>
            </a:br>
            <a:r>
              <a:rPr lang="de-DE" sz="1600" dirty="0"/>
              <a:t>eine Patentanwalts- und 21 Notarkammern (organisiert in einer Bundesnotarkammer)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2238762-EA25-4AA1-8EAF-B573C054EFB6}"/>
              </a:ext>
            </a:extLst>
          </p:cNvPr>
          <p:cNvSpPr/>
          <p:nvPr/>
        </p:nvSpPr>
        <p:spPr>
          <a:xfrm>
            <a:off x="658813" y="3980282"/>
            <a:ext cx="5112000" cy="495108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de-DE" dirty="0"/>
              <a:t>Berufe der Wirtschaftsprüfung und Steuerberatung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660A075-C9C7-4B65-AEA0-CEA843C111E2}"/>
              </a:ext>
            </a:extLst>
          </p:cNvPr>
          <p:cNvSpPr/>
          <p:nvPr/>
        </p:nvSpPr>
        <p:spPr>
          <a:xfrm>
            <a:off x="6600575" y="3980282"/>
            <a:ext cx="5112000" cy="495108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de-DE" dirty="0"/>
              <a:t>Gesundheitsberufe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FADF01-EAD1-4AD8-AC60-1AFECE701C95}"/>
              </a:ext>
            </a:extLst>
          </p:cNvPr>
          <p:cNvSpPr txBox="1"/>
          <p:nvPr/>
        </p:nvSpPr>
        <p:spPr>
          <a:xfrm>
            <a:off x="658813" y="4623140"/>
            <a:ext cx="5100432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Eine Wirtschaftsprüferkammer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21 Steuerberaterkammern und ihre Spitzenorganisation, die Bundessteuerberaterkammer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4FFD1AB-46EB-4041-A036-E1505CF86EB3}"/>
              </a:ext>
            </a:extLst>
          </p:cNvPr>
          <p:cNvSpPr txBox="1"/>
          <p:nvPr/>
        </p:nvSpPr>
        <p:spPr>
          <a:xfrm>
            <a:off x="6600575" y="4623140"/>
            <a:ext cx="5152666" cy="2657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Ärzte-, Zahnärzte-, Tierärzte- und Apothekerkammern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C26A810C-3397-4725-82C1-C93D2BD34F05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Weitere Kammern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BBD51AA-E47B-E604-4C7E-445FC6B5269E}"/>
              </a:ext>
            </a:extLst>
          </p:cNvPr>
          <p:cNvSpPr txBox="1"/>
          <p:nvPr/>
        </p:nvSpPr>
        <p:spPr>
          <a:xfrm>
            <a:off x="658811" y="6519446"/>
            <a:ext cx="340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Stand 2026</a:t>
            </a:r>
          </a:p>
        </p:txBody>
      </p:sp>
    </p:spTree>
    <p:extLst>
      <p:ext uri="{BB962C8B-B14F-4D97-AF65-F5344CB8AC3E}">
        <p14:creationId xmlns:p14="http://schemas.microsoft.com/office/powerpoint/2010/main" val="301938990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062230"/>
            <a:ext cx="5437187" cy="495108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08000" bIns="108000" rtlCol="0" anchor="ctr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Kammern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062230"/>
            <a:ext cx="5479347" cy="495108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>
            <a:spAutoFit/>
          </a:bodyPr>
          <a:lstStyle/>
          <a:p>
            <a:pPr algn="ctr"/>
            <a:r>
              <a:rPr lang="de-DE" dirty="0"/>
              <a:t>Fachverbänd</a:t>
            </a:r>
            <a:r>
              <a:rPr lang="de-DE" spc="130" dirty="0"/>
              <a:t>e/</a:t>
            </a:r>
            <a:r>
              <a:rPr lang="de-DE" dirty="0"/>
              <a:t>Arbeitgeberorganisationen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Organisationen der Wirtschaft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1884456"/>
            <a:ext cx="5392428" cy="3266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Branchenübergreifende Organisationen zumeist auf Ebene der Bezirke in verschiedenen Wirtschaftsbereichen </a:t>
            </a:r>
            <a:br>
              <a:rPr lang="de-DE" sz="1600" dirty="0"/>
            </a:br>
            <a:r>
              <a:rPr lang="de-DE" sz="1600" spc="-20" dirty="0"/>
              <a:t>(Industrie und Handel, Handwerk, Landwirtschaft, freie Berufe) 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Pflichtmitgliedschaft, Vertretung aller Unternehmen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Öffentlich-rechtliche Körperschaften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Selbstverwaltung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Staat hat Rechtsaufsicht (in einigen Fällen auch Fachaufsicht)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Finanzierung: Beiträge, Gebühren und Einnahmen aus Serviceleistungen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Zusammenschlüsse auf Landes- und Bundesebene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1884456"/>
            <a:ext cx="5479347" cy="29074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Branchenspezifische Organisationen von Kreis- bis Bundesebene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Freiwillige Mitgliedschaft 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/>
              <a:t>in der Regel </a:t>
            </a:r>
            <a:r>
              <a:rPr lang="de-DE" sz="1600" dirty="0"/>
              <a:t>privatrechtliche Organisationen </a:t>
            </a:r>
          </a:p>
          <a:p>
            <a:pPr marL="74295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Ausnahmen: Innungen und Kreishandwerkerschaften (öffentlich-rechtliche Körperschaften)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Finanzierung: freiwillige Beiträge, Einnahmen aus Serviceleistungen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Vertretung der Arbeitgeber als einer der beiden Sozialpartner</a:t>
            </a:r>
          </a:p>
        </p:txBody>
      </p:sp>
    </p:spTree>
    <p:extLst>
      <p:ext uri="{BB962C8B-B14F-4D97-AF65-F5344CB8AC3E}">
        <p14:creationId xmlns:p14="http://schemas.microsoft.com/office/powerpoint/2010/main" val="332816586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Organisationen der Wirtschaft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8111809" cy="31382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Existiert für Betriebe des Handels, der Industrie, der Landwirtschaft und des Handwerks und die Angehörigen der freien Berufe (Ärzte, Rechtsanwälte, Architekten, Wirtschaftsprüfer usw.)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Bestimmte, klar definierte hoheitliche Aufgaben werden auf öffentlich-rechtliche Körperschaften übertragen: Dezentralisierung von Verwaltungsaufgaben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Staat beaufsichtigt die Rechtmäßigkeit, in der Regel nicht die Zweckmäßigkeit der Maßnahmen (Rechtsaufsicht, in einigen Fällen auch Fachaufsicht)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Pflichtmitgliedschaft, Vertretung aller Unternehmen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Demokratische Strukturen: Kontrolle durch die Unternehmen durch Vollversammlung und Wahl von Vorstand und Präsidenten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Selbstverwaltung der Wirtschaft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C2165C-8B9E-4272-A6B4-181680B74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t="15524" r="23517" b="20464"/>
          <a:stretch/>
        </p:blipFill>
        <p:spPr>
          <a:xfrm>
            <a:off x="7238998" y="3263075"/>
            <a:ext cx="3820887" cy="249645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942069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Organisationen der Wirtschaft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46464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Hauptamt: </a:t>
            </a:r>
            <a:br>
              <a:rPr lang="de-DE" sz="1600" dirty="0"/>
            </a:br>
            <a:r>
              <a:rPr lang="de-DE" sz="1600" dirty="0"/>
              <a:t>Geschäftsführung und Personal der Kammer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Ehrenamt:  </a:t>
            </a:r>
            <a:br>
              <a:rPr lang="de-DE" sz="1600" dirty="0"/>
            </a:br>
            <a:r>
              <a:rPr lang="de-DE" sz="1600" dirty="0"/>
              <a:t>Präsident und Präsidium (Vorstand), Vollversammlung, Mitarbeit in Prüfungsausschüssen, Berufsbildungsausschuss und weiteren Ausschüssen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Kammerorganisation: Haupt- und Ehrenamt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7F7E83F-4D51-4687-BCC2-97F7B79B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006" y="4301052"/>
            <a:ext cx="3800475" cy="1447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686515B-6CE4-4CF8-9954-39B053615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2734" y="873123"/>
            <a:ext cx="2352675" cy="31670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2345233-B80D-4B30-8246-A27868DDF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3418" y="873125"/>
            <a:ext cx="3167063" cy="380047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5C904457-58C1-4855-84C5-A4F800CBD4C2}"/>
              </a:ext>
            </a:extLst>
          </p:cNvPr>
          <p:cNvSpPr/>
          <p:nvPr/>
        </p:nvSpPr>
        <p:spPr>
          <a:xfrm>
            <a:off x="7903512" y="2388355"/>
            <a:ext cx="8002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/>
              <a:t>Beispiel:</a:t>
            </a:r>
          </a:p>
          <a:p>
            <a:pPr algn="ctr"/>
            <a:r>
              <a:rPr lang="de-DE" sz="2800" b="1" dirty="0"/>
              <a:t>IHK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DEA00C3-961D-47EC-8446-DA9C423C5BC9}"/>
              </a:ext>
            </a:extLst>
          </p:cNvPr>
          <p:cNvSpPr/>
          <p:nvPr/>
        </p:nvSpPr>
        <p:spPr>
          <a:xfrm>
            <a:off x="575916" y="5464202"/>
            <a:ext cx="5103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Abbildung: In Anlehnung an „Das ist die IHK Darmstadt Rhein Main Neckar“, </a:t>
            </a:r>
            <a:r>
              <a:rPr lang="de-DE" sz="1000" dirty="0">
                <a:hlinkClick r:id="rId8"/>
              </a:rPr>
              <a:t>https://www.ihk.de/darmstadt/servicemarken/ueber-uns/grafik-organisation-gross-5023834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774082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Überblick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23AF6DD-CACE-4C57-B5F4-70CC9A161FD6}"/>
              </a:ext>
            </a:extLst>
          </p:cNvPr>
          <p:cNvSpPr txBox="1">
            <a:spLocks/>
          </p:cNvSpPr>
          <p:nvPr/>
        </p:nvSpPr>
        <p:spPr>
          <a:xfrm>
            <a:off x="658816" y="1563305"/>
            <a:ext cx="4404917" cy="1050251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80000" tIns="144000" rIns="25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DE" sz="1600" b="1" spc="20" dirty="0"/>
              <a:t>Überwachen</a:t>
            </a:r>
            <a:r>
              <a:rPr lang="de-DE" sz="1600" dirty="0"/>
              <a:t> und regeln als „</a:t>
            </a:r>
            <a:r>
              <a:rPr lang="de-DE" sz="1600" b="1" spc="20" dirty="0"/>
              <a:t>zuständige Stellen</a:t>
            </a:r>
            <a:r>
              <a:rPr lang="de-DE" sz="1600" dirty="0"/>
              <a:t>“ </a:t>
            </a:r>
            <a:r>
              <a:rPr lang="de-DE" sz="1600" spc="-30" dirty="0"/>
              <a:t>die Berufsausbildung in ihrem Zuständigkeitsbereich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E91F05D-57C1-42D3-8C12-D4D3FA355CEB}"/>
              </a:ext>
            </a:extLst>
          </p:cNvPr>
          <p:cNvSpPr txBox="1">
            <a:spLocks/>
          </p:cNvSpPr>
          <p:nvPr/>
        </p:nvSpPr>
        <p:spPr>
          <a:xfrm>
            <a:off x="658816" y="2769401"/>
            <a:ext cx="4545965" cy="793771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80000" tIns="144000" rIns="684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DE" sz="1600" dirty="0"/>
              <a:t>Institutionalisierter Dialog der Akteure durch </a:t>
            </a:r>
            <a:r>
              <a:rPr lang="de-DE" sz="1600" b="1" spc="20" dirty="0"/>
              <a:t>Berufsbildungsausschüsse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9D8F118-3B3E-46A8-A767-9207D44EBC4D}"/>
              </a:ext>
            </a:extLst>
          </p:cNvPr>
          <p:cNvSpPr txBox="1">
            <a:spLocks/>
          </p:cNvSpPr>
          <p:nvPr/>
        </p:nvSpPr>
        <p:spPr>
          <a:xfrm>
            <a:off x="658814" y="3719017"/>
            <a:ext cx="4545965" cy="1050251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80000" tIns="144000" rIns="756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51B"/>
              </a:buClr>
              <a:buSzPct val="65000"/>
            </a:pPr>
            <a:r>
              <a:rPr lang="de-DE" sz="1600" b="1" spc="20" dirty="0"/>
              <a:t>Vermitteln</a:t>
            </a:r>
            <a:r>
              <a:rPr lang="de-DE" sz="1600" dirty="0"/>
              <a:t> zwischen staatlichen </a:t>
            </a:r>
            <a:r>
              <a:rPr lang="de-DE" sz="1600" spc="-20" dirty="0"/>
              <a:t>Institutionen (Regierung, Arbeitsverwaltung, </a:t>
            </a:r>
            <a:r>
              <a:rPr lang="de-DE" sz="1600" dirty="0"/>
              <a:t>Schulen, Hochschulen) und Betrieben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477D709B-FA1A-4D53-907D-40AFF14B1F38}"/>
              </a:ext>
            </a:extLst>
          </p:cNvPr>
          <p:cNvSpPr txBox="1">
            <a:spLocks/>
          </p:cNvSpPr>
          <p:nvPr/>
        </p:nvSpPr>
        <p:spPr>
          <a:xfrm>
            <a:off x="658813" y="4925112"/>
            <a:ext cx="4997623" cy="556526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80000" tIns="144000" rIns="216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51B"/>
              </a:buClr>
              <a:buSzPct val="65000"/>
            </a:pPr>
            <a:r>
              <a:rPr lang="de-DE" sz="1600" dirty="0"/>
              <a:t>Betreiben </a:t>
            </a:r>
            <a:r>
              <a:rPr lang="de-DE" sz="1600" b="1" spc="20" dirty="0"/>
              <a:t>Berufsbildungszentren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4C3E005-C24F-4B68-B252-1C1B9F17439D}"/>
              </a:ext>
            </a:extLst>
          </p:cNvPr>
          <p:cNvSpPr txBox="1">
            <a:spLocks/>
          </p:cNvSpPr>
          <p:nvPr/>
        </p:nvSpPr>
        <p:spPr>
          <a:xfrm>
            <a:off x="7166610" y="1557338"/>
            <a:ext cx="4545965" cy="1563212"/>
          </a:xfrm>
          <a:prstGeom prst="rect">
            <a:avLst/>
          </a:prstGeom>
          <a:solidFill>
            <a:srgbClr val="D6851B"/>
          </a:solidFill>
        </p:spPr>
        <p:txBody>
          <a:bodyPr vert="horz" lIns="756000" tIns="144000" rIns="216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51B"/>
              </a:buClr>
              <a:buSzPct val="65000"/>
            </a:pPr>
            <a:r>
              <a:rPr lang="de-DE" sz="1600" dirty="0"/>
              <a:t>Entscheiden über die Organisation von Teilen der betrieblichen Ausbildung als  </a:t>
            </a:r>
            <a:br>
              <a:rPr lang="de-DE" sz="1600" dirty="0"/>
            </a:br>
            <a:r>
              <a:rPr lang="de-DE" sz="1600" dirty="0"/>
              <a:t>  </a:t>
            </a:r>
            <a:r>
              <a:rPr lang="de-DE" sz="1600" b="1" spc="20" dirty="0"/>
              <a:t>überbetriebliche Lehrlingsunterweisung  </a:t>
            </a:r>
            <a:br>
              <a:rPr lang="de-DE" sz="1600" b="1" spc="20" dirty="0"/>
            </a:br>
            <a:r>
              <a:rPr lang="de-DE" sz="1600" b="1" spc="20" dirty="0"/>
              <a:t>   </a:t>
            </a:r>
            <a:r>
              <a:rPr lang="de-DE" sz="1600" dirty="0"/>
              <a:t>und führen diese häufig in ihren   </a:t>
            </a:r>
            <a:br>
              <a:rPr lang="de-DE" sz="1600" dirty="0"/>
            </a:br>
            <a:r>
              <a:rPr lang="de-DE" sz="1600" dirty="0"/>
              <a:t>    Berufsbildungszentren selber durch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DB40102-DDA4-4A4F-826E-416D483B0327}"/>
              </a:ext>
            </a:extLst>
          </p:cNvPr>
          <p:cNvSpPr txBox="1">
            <a:spLocks/>
          </p:cNvSpPr>
          <p:nvPr/>
        </p:nvSpPr>
        <p:spPr>
          <a:xfrm>
            <a:off x="7166610" y="3271972"/>
            <a:ext cx="4545965" cy="793771"/>
          </a:xfrm>
          <a:prstGeom prst="rect">
            <a:avLst/>
          </a:prstGeom>
          <a:solidFill>
            <a:srgbClr val="D6851B"/>
          </a:solidFill>
        </p:spPr>
        <p:txBody>
          <a:bodyPr vert="horz" lIns="936000" tIns="144000" rIns="216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51B"/>
              </a:buClr>
              <a:buSzPct val="65000"/>
            </a:pPr>
            <a:r>
              <a:rPr lang="de-DE" sz="1600" b="1" spc="20" dirty="0"/>
              <a:t>Beraten</a:t>
            </a:r>
            <a:r>
              <a:rPr lang="de-DE" sz="1600" dirty="0"/>
              <a:t> Betriebe, </a:t>
            </a:r>
            <a:r>
              <a:rPr lang="de-DE" sz="1600" b="1" spc="20" dirty="0"/>
              <a:t>vermitteln</a:t>
            </a:r>
            <a:r>
              <a:rPr lang="de-DE" sz="1600" dirty="0"/>
              <a:t> zwischen Auszubildenden und Betrieben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C9757F5-C1D9-456B-B778-2C1392624650}"/>
              </a:ext>
            </a:extLst>
          </p:cNvPr>
          <p:cNvSpPr txBox="1">
            <a:spLocks/>
          </p:cNvSpPr>
          <p:nvPr/>
        </p:nvSpPr>
        <p:spPr>
          <a:xfrm>
            <a:off x="6924676" y="4217165"/>
            <a:ext cx="4787900" cy="556526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008000" tIns="144000" rIns="216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51B"/>
              </a:buClr>
              <a:buSzPct val="65000"/>
            </a:pPr>
            <a:r>
              <a:rPr lang="de-DE" sz="1600" b="1" spc="20" dirty="0"/>
              <a:t>Interessensvertretung</a:t>
            </a:r>
            <a:r>
              <a:rPr lang="de-DE" sz="1600" dirty="0"/>
              <a:t> der Betriebe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83BA39E4-1B8D-4E8A-8697-2546B8477612}"/>
              </a:ext>
            </a:extLst>
          </p:cNvPr>
          <p:cNvSpPr txBox="1">
            <a:spLocks/>
          </p:cNvSpPr>
          <p:nvPr/>
        </p:nvSpPr>
        <p:spPr>
          <a:xfrm>
            <a:off x="6714950" y="4925112"/>
            <a:ext cx="4997625" cy="556526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864000" tIns="144000" rIns="216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51B"/>
              </a:buClr>
              <a:buSzPct val="65000"/>
            </a:pPr>
            <a:r>
              <a:rPr lang="de-DE" sz="1600" b="1" dirty="0"/>
              <a:t>Qualitätsinitiativen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E289060-3688-465A-ADD9-A953A5666633}"/>
              </a:ext>
            </a:extLst>
          </p:cNvPr>
          <p:cNvSpPr/>
          <p:nvPr/>
        </p:nvSpPr>
        <p:spPr>
          <a:xfrm>
            <a:off x="4412609" y="1052513"/>
            <a:ext cx="3562946" cy="4624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7FE44B-E1BB-44B8-B392-C824C4EB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1632">
            <a:off x="6380832" y="2612967"/>
            <a:ext cx="1087689" cy="1135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2316B18-13E9-4ACB-A0D4-1CFCD4E9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6685">
            <a:off x="5218077" y="1992765"/>
            <a:ext cx="1160552" cy="11745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0750A06-3C05-4F53-A387-999F6A39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733" y="3321050"/>
            <a:ext cx="1604560" cy="13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80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8569008" cy="316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Zuständige Stelle wird per Gesetz festgelegt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 der Regel die Kammer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 einigen Fällen: staatliche Behörde</a:t>
            </a:r>
            <a:br>
              <a:rPr lang="de-DE" sz="1600" dirty="0"/>
            </a:b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Überwachung von Berufsausbildungsvorbereitung, Berufsausbildung und beruflicher Umschulung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Feststellung der Ausbildungseignung von Betrieben und Ausbildungspersonal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Registrierung aller Ausbildungsverträge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Organisation von Prüfungen, Einrichtung von Prüfungsausschüssen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Zuständige Stelle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3CC6ED-0703-46E8-83E5-88E3ACE87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77" y="1052513"/>
            <a:ext cx="1800000" cy="18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ADEBA8-C44E-4546-8138-79219EC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25" y="3147855"/>
            <a:ext cx="5168446" cy="29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69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8569008" cy="18558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Verabschiedung von Fortbildungsordnungen und Fortbildungsprüfungsordnungen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Einrichtung von Berufsbildungsausschüssen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Anerkennung von im Ausland erworbenen Berufsqualifikationen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Kammern im Handwerk können die Aufgaben im Prüfungswesen auf Innungen und Kreishandwerkerschaften, d. h. auf Branchenvertretungen übertragen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Zuständige Stelle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821826-2EEB-47E2-BB54-E77DB3E90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8" b="97002" l="4395" r="97848">
                        <a14:foregroundMark x1="8700" y1="15228" x2="11300" y2="9113"/>
                        <a14:foregroundMark x1="11300" y1="9113" x2="16592" y2="8873"/>
                        <a14:foregroundMark x1="16592" y1="8873" x2="18117" y2="16187"/>
                        <a14:foregroundMark x1="18117" y1="16187" x2="14888" y2="29736"/>
                        <a14:foregroundMark x1="14888" y1="29736" x2="17668" y2="53597"/>
                        <a14:foregroundMark x1="17668" y1="53597" x2="14888" y2="91607"/>
                        <a14:foregroundMark x1="14888" y1="91607" x2="19372" y2="95923"/>
                        <a14:foregroundMark x1="19372" y1="95923" x2="13812" y2="96763"/>
                        <a14:foregroundMark x1="13812" y1="96763" x2="10224" y2="91487"/>
                        <a14:foregroundMark x1="10224" y1="91487" x2="11928" y2="68465"/>
                        <a14:foregroundMark x1="11928" y1="68465" x2="11121" y2="61031"/>
                        <a14:foregroundMark x1="11121" y1="61031" x2="5022" y2="48321"/>
                        <a14:foregroundMark x1="5022" y1="48321" x2="5112" y2="40048"/>
                        <a14:foregroundMark x1="5112" y1="40048" x2="10404" y2="27698"/>
                        <a14:foregroundMark x1="10404" y1="27698" x2="12197" y2="34772"/>
                        <a14:foregroundMark x1="12197" y1="34772" x2="12915" y2="93405"/>
                        <a14:foregroundMark x1="12915" y1="93405" x2="15247" y2="65707"/>
                        <a14:foregroundMark x1="15247" y1="65707" x2="13901" y2="16547"/>
                        <a14:foregroundMark x1="13901" y1="16547" x2="18206" y2="11631"/>
                        <a14:foregroundMark x1="18206" y1="11631" x2="15516" y2="17746"/>
                        <a14:foregroundMark x1="15516" y1="17746" x2="11570" y2="33333"/>
                        <a14:foregroundMark x1="11570" y1="33333" x2="11300" y2="33693"/>
                        <a14:foregroundMark x1="6816" y1="32854" x2="4395" y2="46763"/>
                        <a14:foregroundMark x1="4395" y1="46763" x2="5919" y2="52398"/>
                        <a14:foregroundMark x1="27982" y1="15108" x2="32556" y2="12590"/>
                        <a14:foregroundMark x1="26906" y1="22542" x2="31390" y2="17746"/>
                        <a14:foregroundMark x1="31390" y1="17746" x2="36861" y2="17866"/>
                        <a14:foregroundMark x1="36861" y1="17866" x2="37309" y2="18345"/>
                        <a14:foregroundMark x1="36233" y1="31775" x2="36233" y2="31775"/>
                        <a14:foregroundMark x1="26278" y1="28417" x2="26278" y2="28417"/>
                        <a14:foregroundMark x1="27623" y1="36811" x2="30404" y2="52518"/>
                        <a14:foregroundMark x1="30404" y1="52518" x2="29776" y2="92206"/>
                        <a14:foregroundMark x1="29776" y1="92206" x2="31749" y2="85731"/>
                        <a14:foregroundMark x1="31749" y1="85731" x2="33453" y2="64748"/>
                        <a14:foregroundMark x1="25022" y1="60312" x2="25022" y2="60312"/>
                        <a14:foregroundMark x1="9417" y1="96882" x2="14978" y2="98441"/>
                        <a14:foregroundMark x1="14978" y1="98441" x2="20628" y2="96523"/>
                        <a14:foregroundMark x1="20628" y1="96523" x2="21525" y2="95683"/>
                        <a14:foregroundMark x1="28969" y1="97482" x2="28969" y2="97482"/>
                        <a14:foregroundMark x1="32735" y1="96283" x2="32735" y2="96283"/>
                        <a14:foregroundMark x1="46457" y1="8753" x2="49865" y2="23261"/>
                        <a14:foregroundMark x1="49865" y1="23261" x2="49686" y2="27218"/>
                        <a14:foregroundMark x1="49955" y1="5156" x2="54978" y2="7914"/>
                        <a14:foregroundMark x1="54978" y1="7914" x2="55874" y2="9233"/>
                        <a14:foregroundMark x1="49955" y1="3477" x2="49955" y2="3477"/>
                        <a14:foregroundMark x1="49058" y1="68945" x2="48700" y2="91966"/>
                        <a14:foregroundMark x1="48700" y1="91966" x2="52825" y2="97122"/>
                        <a14:foregroundMark x1="52825" y1="97122" x2="58206" y2="95324"/>
                        <a14:foregroundMark x1="58206" y1="95324" x2="52825" y2="93285"/>
                        <a14:foregroundMark x1="52825" y1="93285" x2="52646" y2="78058"/>
                        <a14:foregroundMark x1="52646" y1="78058" x2="49507" y2="72062"/>
                        <a14:foregroundMark x1="49507" y1="72062" x2="47085" y2="73741"/>
                        <a14:foregroundMark x1="82870" y1="11511" x2="84395" y2="18345"/>
                        <a14:foregroundMark x1="83102" y1="28657" x2="81704" y2="39808"/>
                        <a14:foregroundMark x1="83177" y1="28058" x2="83102" y2="28657"/>
                        <a14:foregroundMark x1="84395" y1="18345" x2="83408" y2="26217"/>
                        <a14:foregroundMark x1="81704" y1="39808" x2="82870" y2="46882"/>
                        <a14:foregroundMark x1="82870" y1="46882" x2="81256" y2="53717"/>
                        <a14:foregroundMark x1="81256" y1="53717" x2="85381" y2="91727"/>
                        <a14:foregroundMark x1="85381" y1="91727" x2="91211" y2="94844"/>
                        <a14:foregroundMark x1="91211" y1="94844" x2="92377" y2="87170"/>
                        <a14:foregroundMark x1="92377" y1="87170" x2="88879" y2="80695"/>
                        <a14:foregroundMark x1="88879" y1="80695" x2="86726" y2="65588"/>
                        <a14:foregroundMark x1="86726" y1="65588" x2="93184" y2="53957"/>
                        <a14:foregroundMark x1="93184" y1="53957" x2="94439" y2="47002"/>
                        <a14:foregroundMark x1="94439" y1="47002" x2="93812" y2="40048"/>
                        <a14:foregroundMark x1="93812" y1="40048" x2="88161" y2="24940"/>
                        <a14:foregroundMark x1="88161" y1="24940" x2="89507" y2="18106"/>
                        <a14:foregroundMark x1="89507" y1="18106" x2="88430" y2="10552"/>
                        <a14:foregroundMark x1="88430" y1="10552" x2="84843" y2="9592"/>
                        <a14:foregroundMark x1="97130" y1="39329" x2="97848" y2="49041"/>
                        <a14:foregroundMark x1="30942" y1="97002" x2="30942" y2="97002"/>
                        <a14:foregroundMark x1="52197" y1="3717" x2="52197" y2="3717"/>
                        <a14:backgroundMark x1="83677" y1="27338" x2="83677" y2="27338"/>
                        <a14:backgroundMark x1="83587" y1="28058" x2="83587" y2="28058"/>
                        <a14:backgroundMark x1="83318" y1="27578" x2="83318" y2="27578"/>
                        <a14:backgroundMark x1="83229" y1="27938" x2="83229" y2="27938"/>
                        <a14:backgroundMark x1="83049" y1="28177" x2="83049" y2="28177"/>
                        <a14:backgroundMark x1="83139" y1="27218" x2="83139" y2="27218"/>
                        <a14:backgroundMark x1="83229" y1="27338" x2="83229" y2="27338"/>
                        <a14:backgroundMark x1="83229" y1="28297" x2="83229" y2="28297"/>
                        <a14:backgroundMark x1="82960" y1="28657" x2="82960" y2="28657"/>
                        <a14:backgroundMark x1="83049" y1="28417" x2="83049" y2="28417"/>
                        <a14:backgroundMark x1="82870" y1="28058" x2="82870" y2="28058"/>
                        <a14:backgroundMark x1="82332" y1="27938" x2="83049" y2="2793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4674" y="3026230"/>
            <a:ext cx="3941675" cy="29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521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Aufgaben und Funktionen der Kammern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8569008" cy="37538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Ca. 1.000 von Kammern betriebene Berufsbildungszentren bundesweit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Finanzierung der laufenden Kosten durch die Kammern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Investitionen teilweise staatlich gefördert  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Schwerpunkt im Handwerk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Zuständig für: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Überbetriebliche Lehrlingsunterweisung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Weiterbildung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Erprobung neuer Technologien/Verfahren</a:t>
            </a:r>
          </a:p>
          <a:p>
            <a:pPr marL="612000" lvl="1" indent="-288000">
              <a:lnSpc>
                <a:spcPts val="22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Beratung der Betriebe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Berufsbildungszentren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0EC9F4-4217-4693-8BDC-A58425475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94" l="7863" r="89987">
                        <a14:foregroundMark x1="43683" y1="32128" x2="46707" y2="68085"/>
                        <a14:foregroundMark x1="46707" y1="68085" x2="46035" y2="75106"/>
                        <a14:foregroundMark x1="46035" y1="75106" x2="43145" y2="81064"/>
                        <a14:foregroundMark x1="43145" y1="81064" x2="39315" y2="96277"/>
                        <a14:foregroundMark x1="39315" y1="96277" x2="39449" y2="96489"/>
                        <a14:foregroundMark x1="66465" y1="62872" x2="70833" y2="86277"/>
                        <a14:foregroundMark x1="70833" y1="86277" x2="69960" y2="95000"/>
                        <a14:foregroundMark x1="8401" y1="17660" x2="9005" y2="74468"/>
                        <a14:foregroundMark x1="76075" y1="43936" x2="70565" y2="59894"/>
                        <a14:foregroundMark x1="65659" y1="42234" x2="72177" y2="42766"/>
                        <a14:foregroundMark x1="64583" y1="42766" x2="64583" y2="42766"/>
                        <a14:foregroundMark x1="64583" y1="42766" x2="67675" y2="50319"/>
                        <a14:foregroundMark x1="67675" y1="50319" x2="66062" y2="46702"/>
                        <a14:foregroundMark x1="48118" y1="37447" x2="59946" y2="44574"/>
                        <a14:foregroundMark x1="59946" y1="44574" x2="66331" y2="45426"/>
                        <a14:foregroundMark x1="66331" y1="45426" x2="53159" y2="51383"/>
                        <a14:foregroundMark x1="53159" y1="51383" x2="57997" y2="52340"/>
                        <a14:foregroundMark x1="57997" y1="52340" x2="53024" y2="59574"/>
                        <a14:foregroundMark x1="53024" y1="59574" x2="48925" y2="62766"/>
                        <a14:foregroundMark x1="48925" y1="62766" x2="54435" y2="62021"/>
                        <a14:foregroundMark x1="54435" y1="62021" x2="50941" y2="66277"/>
                        <a14:foregroundMark x1="50941" y1="66277" x2="55712" y2="62766"/>
                        <a14:foregroundMark x1="55712" y1="62766" x2="51075" y2="68511"/>
                        <a14:foregroundMark x1="51075" y1="68511" x2="52218" y2="67021"/>
                        <a14:foregroundMark x1="37366" y1="96170" x2="37366" y2="96170"/>
                        <a14:foregroundMark x1="36761" y1="88191" x2="36761" y2="88191"/>
                        <a14:foregroundMark x1="36492" y1="83617" x2="36492" y2="83617"/>
                        <a14:foregroundMark x1="35484" y1="81277" x2="35484" y2="81277"/>
                        <a14:foregroundMark x1="35753" y1="76489" x2="35753" y2="76489"/>
                        <a14:foregroundMark x1="35954" y1="82872" x2="35954" y2="82872"/>
                        <a14:foregroundMark x1="35820" y1="86277" x2="35820" y2="86277"/>
                        <a14:foregroundMark x1="36358" y1="91702" x2="36358" y2="91702"/>
                        <a14:foregroundMark x1="35954" y1="89574" x2="35954" y2="89574"/>
                        <a14:foregroundMark x1="7930" y1="15745" x2="35148" y2="17979"/>
                        <a14:foregroundMark x1="35148" y1="17979" x2="39583" y2="17766"/>
                        <a14:foregroundMark x1="39583" y1="17766" x2="62702" y2="17979"/>
                        <a14:foregroundMark x1="62702" y1="17979" x2="67137" y2="17766"/>
                        <a14:foregroundMark x1="67137" y1="17766" x2="71774" y2="17979"/>
                        <a14:foregroundMark x1="71774" y1="17979" x2="73858" y2="24043"/>
                        <a14:foregroundMark x1="73858" y1="24043" x2="70766" y2="28298"/>
                        <a14:foregroundMark x1="56922" y1="17766" x2="70833" y2="17766"/>
                        <a14:foregroundMark x1="70833" y1="17766" x2="74395" y2="17660"/>
                        <a14:foregroundMark x1="31116" y1="17660" x2="35013" y2="17447"/>
                        <a14:foregroundMark x1="46102" y1="27979" x2="61358" y2="65106"/>
                        <a14:foregroundMark x1="39113" y1="42447" x2="51210" y2="48191"/>
                        <a14:foregroundMark x1="51210" y1="48191" x2="58468" y2="48298"/>
                        <a14:foregroundMark x1="39718" y1="27340" x2="39852" y2="49255"/>
                        <a14:foregroundMark x1="67876" y1="38191" x2="57056" y2="49468"/>
                        <a14:foregroundMark x1="57056" y1="49468" x2="54234" y2="50745"/>
                        <a14:foregroundMark x1="70968" y1="41064" x2="60484" y2="63617"/>
                        <a14:foregroundMark x1="60484" y1="63617" x2="60349" y2="65745"/>
                        <a14:foregroundMark x1="67876" y1="59681" x2="67272" y2="54681"/>
                        <a14:foregroundMark x1="78495" y1="38298" x2="79973" y2="64255"/>
                        <a14:foregroundMark x1="79973" y1="64255" x2="66868" y2="69574"/>
                        <a14:foregroundMark x1="66868" y1="69574" x2="68212" y2="76277"/>
                        <a14:foregroundMark x1="68212" y1="76277" x2="72984" y2="78085"/>
                        <a14:foregroundMark x1="72984" y1="78085" x2="69825" y2="83085"/>
                        <a14:foregroundMark x1="69825" y1="83085" x2="66868" y2="76383"/>
                        <a14:foregroundMark x1="66868" y1="76383" x2="69288" y2="66170"/>
                        <a14:foregroundMark x1="69288" y1="66170" x2="80780" y2="57766"/>
                        <a14:foregroundMark x1="80780" y1="57766" x2="68145" y2="68191"/>
                        <a14:foregroundMark x1="68145" y1="68191" x2="73253" y2="49255"/>
                        <a14:foregroundMark x1="73253" y1="49255" x2="71304" y2="58511"/>
                        <a14:foregroundMark x1="71304" y1="58511" x2="81183" y2="43830"/>
                        <a14:foregroundMark x1="81183" y1="43830" x2="73118" y2="56170"/>
                        <a14:foregroundMark x1="73118" y1="56170" x2="80847" y2="49362"/>
                        <a14:foregroundMark x1="80847" y1="49362" x2="76411" y2="60957"/>
                        <a14:foregroundMark x1="76411" y1="60957" x2="71573" y2="66170"/>
                        <a14:foregroundMark x1="71573" y1="66170" x2="76613" y2="44787"/>
                        <a14:foregroundMark x1="76613" y1="44787" x2="47581" y2="60213"/>
                        <a14:foregroundMark x1="47581" y1="60213" x2="64113" y2="42340"/>
                        <a14:foregroundMark x1="64113" y1="42340" x2="38710" y2="62447"/>
                        <a14:foregroundMark x1="38710" y1="62447" x2="31855" y2="61596"/>
                        <a14:foregroundMark x1="31855" y1="61596" x2="40524" y2="51915"/>
                        <a14:foregroundMark x1="40524" y1="51915" x2="31922" y2="51809"/>
                        <a14:foregroundMark x1="31922" y1="51809" x2="38172" y2="49894"/>
                        <a14:foregroundMark x1="38172" y1="49894" x2="32997" y2="64255"/>
                        <a14:foregroundMark x1="32997" y1="64255" x2="41196" y2="70000"/>
                        <a14:foregroundMark x1="44489" y1="82340" x2="47379" y2="87553"/>
                        <a14:foregroundMark x1="47379" y1="87553" x2="48925" y2="99681"/>
                        <a14:foregroundMark x1="68212" y1="85000" x2="63710" y2="99894"/>
                        <a14:foregroundMark x1="50403" y1="88936" x2="50605" y2="98298"/>
                        <a14:foregroundMark x1="41532" y1="99681" x2="43280" y2="92553"/>
                        <a14:foregroundMark x1="44825" y1="92021" x2="44825" y2="92021"/>
                        <a14:foregroundMark x1="61358" y1="86702" x2="60685" y2="99894"/>
                        <a14:foregroundMark x1="73522" y1="91596" x2="73522" y2="91596"/>
                        <a14:foregroundMark x1="73925" y1="92340" x2="73925" y2="92340"/>
                        <a14:foregroundMark x1="60551" y1="91170" x2="60551" y2="91170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679" y="1273953"/>
            <a:ext cx="6734321" cy="42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37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GOVET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6851B"/>
      </a:accent1>
      <a:accent2>
        <a:srgbClr val="535353"/>
      </a:accent2>
      <a:accent3>
        <a:srgbClr val="EDB76F"/>
      </a:accent3>
      <a:accent4>
        <a:srgbClr val="EDB973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1844</Words>
  <Application>Microsoft Office PowerPoint</Application>
  <PresentationFormat>Breitbild</PresentationFormat>
  <Paragraphs>289</Paragraphs>
  <Slides>27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Wingdings</vt:lpstr>
      <vt:lpstr>Wingdings 3</vt:lpstr>
      <vt:lpstr>Arial</vt:lpstr>
      <vt:lpstr>Calibri</vt:lpstr>
      <vt:lpstr>Office</vt:lpstr>
      <vt:lpstr>1_Office</vt:lpstr>
      <vt:lpstr> </vt:lpstr>
      <vt:lpstr>Inhalt</vt:lpstr>
      <vt:lpstr>1. Organisationen der Wirtschaft</vt:lpstr>
      <vt:lpstr>1. Organisationen der Wirtschaft</vt:lpstr>
      <vt:lpstr>1. Organisationen der Wirtschaft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2. Aufgaben und Funktionen der Kammern</vt:lpstr>
      <vt:lpstr>3. Beispiele</vt:lpstr>
      <vt:lpstr>3. Beispiele</vt:lpstr>
      <vt:lpstr>3. Beispiele</vt:lpstr>
      <vt:lpstr>3. Beispiele</vt:lpstr>
      <vt:lpstr>3. Beispiele</vt:lpstr>
      <vt:lpstr>3. Beispiele</vt:lpstr>
      <vt:lpstr>3. Beispiele</vt:lpstr>
      <vt:lpstr>3. Beispiele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533</cp:revision>
  <dcterms:created xsi:type="dcterms:W3CDTF">2020-12-18T10:19:10Z</dcterms:created>
  <dcterms:modified xsi:type="dcterms:W3CDTF">2026-06-16T06:35:46Z</dcterms:modified>
</cp:coreProperties>
</file>