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30"/>
  </p:notesMasterIdLst>
  <p:sldIdLst>
    <p:sldId id="257" r:id="rId3"/>
    <p:sldId id="368" r:id="rId4"/>
    <p:sldId id="402" r:id="rId5"/>
    <p:sldId id="403" r:id="rId6"/>
    <p:sldId id="435" r:id="rId7"/>
    <p:sldId id="410" r:id="rId8"/>
    <p:sldId id="406" r:id="rId9"/>
    <p:sldId id="407" r:id="rId10"/>
    <p:sldId id="408" r:id="rId11"/>
    <p:sldId id="287" r:id="rId12"/>
    <p:sldId id="430" r:id="rId13"/>
    <p:sldId id="412" r:id="rId14"/>
    <p:sldId id="431" r:id="rId15"/>
    <p:sldId id="432" r:id="rId16"/>
    <p:sldId id="433" r:id="rId17"/>
    <p:sldId id="434" r:id="rId18"/>
    <p:sldId id="419" r:id="rId19"/>
    <p:sldId id="420" r:id="rId20"/>
    <p:sldId id="421" r:id="rId21"/>
    <p:sldId id="422" r:id="rId22"/>
    <p:sldId id="423" r:id="rId23"/>
    <p:sldId id="424" r:id="rId24"/>
    <p:sldId id="425" r:id="rId25"/>
    <p:sldId id="426" r:id="rId26"/>
    <p:sldId id="427" r:id="rId27"/>
    <p:sldId id="428" r:id="rId28"/>
    <p:sldId id="291" r:id="rId29"/>
  </p:sldIdLst>
  <p:sldSz cx="12192000" cy="6858000"/>
  <p:notesSz cx="6858000" cy="9144000"/>
  <p:embeddedFontLst>
    <p:embeddedFont>
      <p:font typeface="Frutiger LT Std 45 Light" panose="020B0703030504020204" pitchFamily="34" charset="0"/>
      <p:bold r:id="rId31"/>
    </p:embeddedFont>
    <p:embeddedFont>
      <p:font typeface="Frutiger LT Std 55 Roman" panose="020B0602020204020204" pitchFamily="34" charset="0"/>
      <p:regular r:id="rId32"/>
    </p:embeddedFont>
    <p:embeddedFont>
      <p:font typeface="Wingdings 3" panose="05040102010807070707" pitchFamily="18" charset="2"/>
      <p:regular r:id="rId3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931" userDrawn="1">
          <p15:clr>
            <a:srgbClr val="A4A3A4"/>
          </p15:clr>
        </p15:guide>
        <p15:guide id="3" orient="horz" pos="2863" userDrawn="1">
          <p15:clr>
            <a:srgbClr val="A4A3A4"/>
          </p15:clr>
        </p15:guide>
        <p15:guide id="4" orient="horz" pos="550" userDrawn="1">
          <p15:clr>
            <a:srgbClr val="A4A3A4"/>
          </p15:clr>
        </p15:guide>
        <p15:guide id="5" orient="horz" pos="3453" userDrawn="1">
          <p15:clr>
            <a:srgbClr val="A4A3A4"/>
          </p15:clr>
        </p15:guide>
        <p15:guide id="6" pos="6607" userDrawn="1">
          <p15:clr>
            <a:srgbClr val="A4A3A4"/>
          </p15:clr>
        </p15:guide>
        <p15:guide id="7" pos="4362" userDrawn="1">
          <p15:clr>
            <a:srgbClr val="A4A3A4"/>
          </p15:clr>
        </p15:guide>
        <p15:guide id="8" orient="horz" pos="1162" userDrawn="1">
          <p15:clr>
            <a:srgbClr val="A4A3A4"/>
          </p15:clr>
        </p15:guide>
        <p15:guide id="9" orient="horz" pos="2137" userDrawn="1">
          <p15:clr>
            <a:srgbClr val="A4A3A4"/>
          </p15:clr>
        </p15:guide>
        <p15:guide id="11" pos="574" userDrawn="1">
          <p15:clr>
            <a:srgbClr val="A4A3A4"/>
          </p15:clr>
        </p15:guide>
        <p15:guide id="12" orient="horz" pos="2069"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35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ess, Dr. Hannelore" initials="KDH" lastIdx="2" clrIdx="6">
    <p:extLst>
      <p:ext uri="{19B8F6BF-5375-455C-9EA6-DF929625EA0E}">
        <p15:presenceInfo xmlns:p15="http://schemas.microsoft.com/office/powerpoint/2012/main" userId="Kress, Dr. Hannelore" providerId="None"/>
      </p:ext>
    </p:extLst>
  </p:cmAuthor>
  <p:cmAuthor id="1" name="Peter Rechmann" initials="PR" lastIdx="55"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75" clrIdx="1">
    <p:extLst>
      <p:ext uri="{19B8F6BF-5375-455C-9EA6-DF929625EA0E}">
        <p15:presenceInfo xmlns:p15="http://schemas.microsoft.com/office/powerpoint/2012/main" userId="Schlich, Thorsten" providerId="None"/>
      </p:ext>
    </p:extLst>
  </p:cmAuthor>
  <p:cmAuthor id="9" name="Eva Schimmelpfennig" initials="ES [2]" lastIdx="4" clrIdx="8">
    <p:extLst>
      <p:ext uri="{19B8F6BF-5375-455C-9EA6-DF929625EA0E}">
        <p15:presenceInfo xmlns:p15="http://schemas.microsoft.com/office/powerpoint/2012/main" userId="S-1-5-21-1714780564-1514027911-36100705-1135" providerId="AD"/>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7"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AC28D"/>
    <a:srgbClr val="E2A95F"/>
    <a:srgbClr val="B0C4D6"/>
    <a:srgbClr val="FBF3E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66888" autoAdjust="0"/>
  </p:normalViewPr>
  <p:slideViewPr>
    <p:cSldViewPr snapToGrid="0" showGuides="1">
      <p:cViewPr varScale="1">
        <p:scale>
          <a:sx n="75" d="100"/>
          <a:sy n="75" d="100"/>
        </p:scale>
        <p:origin x="1950" y="54"/>
      </p:cViewPr>
      <p:guideLst>
        <p:guide orient="horz" pos="1389"/>
        <p:guide pos="3931"/>
        <p:guide orient="horz" pos="2863"/>
        <p:guide orient="horz" pos="550"/>
        <p:guide orient="horz" pos="3453"/>
        <p:guide pos="6607"/>
        <p:guide pos="4362"/>
        <p:guide orient="horz" pos="1162"/>
        <p:guide orient="horz" pos="2137"/>
        <p:guide pos="574"/>
        <p:guide orient="horz" pos="2069"/>
        <p:guide orient="horz" pos="981"/>
        <p:guide pos="5428"/>
        <p:guide orient="horz" pos="3702"/>
        <p:guide pos="4294"/>
        <p:guide orient="horz" pos="358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u="sng" dirty="0">
                <a:solidFill>
                  <a:schemeClr val="tx1"/>
                </a:solidFill>
                <a:latin typeface="+mn-lt"/>
                <a:ea typeface="+mn-ea"/>
                <a:cs typeface="+mn-cs"/>
              </a:rPr>
              <a:t>Further information:</a:t>
            </a:r>
          </a:p>
          <a:p>
            <a:r>
              <a:rPr lang="en-GB" sz="1200" u="none" dirty="0">
                <a:solidFill>
                  <a:schemeClr val="tx1"/>
                </a:solidFill>
                <a:latin typeface="+mn-lt"/>
                <a:ea typeface="+mn-ea"/>
                <a:cs typeface="+mn-cs"/>
              </a:rPr>
              <a:t>The competent body is defined by law; these are usually the chambers but can also be state authorities, e.g. if there is no chamber of agriculture</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302190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F3E6-BB32-6A49-8260-2D8D30743B1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51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12382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dirty="0"/>
          </a:p>
        </p:txBody>
      </p:sp>
    </p:spTree>
    <p:extLst>
      <p:ext uri="{BB962C8B-B14F-4D97-AF65-F5344CB8AC3E}">
        <p14:creationId xmlns:p14="http://schemas.microsoft.com/office/powerpoint/2010/main" val="209379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dirty="0"/>
          </a:p>
        </p:txBody>
      </p:sp>
    </p:spTree>
    <p:extLst>
      <p:ext uri="{BB962C8B-B14F-4D97-AF65-F5344CB8AC3E}">
        <p14:creationId xmlns:p14="http://schemas.microsoft.com/office/powerpoint/2010/main" val="65758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dirty="0"/>
          </a:p>
        </p:txBody>
      </p:sp>
    </p:spTree>
    <p:extLst>
      <p:ext uri="{BB962C8B-B14F-4D97-AF65-F5344CB8AC3E}">
        <p14:creationId xmlns:p14="http://schemas.microsoft.com/office/powerpoint/2010/main" val="253445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dirty="0"/>
          </a:p>
        </p:txBody>
      </p:sp>
    </p:spTree>
    <p:extLst>
      <p:ext uri="{BB962C8B-B14F-4D97-AF65-F5344CB8AC3E}">
        <p14:creationId xmlns:p14="http://schemas.microsoft.com/office/powerpoint/2010/main" val="130540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dirty="0"/>
          </a:p>
        </p:txBody>
      </p:sp>
    </p:spTree>
    <p:extLst>
      <p:ext uri="{BB962C8B-B14F-4D97-AF65-F5344CB8AC3E}">
        <p14:creationId xmlns:p14="http://schemas.microsoft.com/office/powerpoint/2010/main" val="31371450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mailto:govet@bibb.de" TargetMode="Externa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svg"/><Relationship Id="rId4" Type="http://schemas.openxmlformats.org/officeDocument/2006/relationships/hyperlink" Target="http://www.govet.internationa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3" r:id="rId1"/>
    <p:sldLayoutId id="2147483663" r:id="rId2"/>
    <p:sldLayoutId id="2147483650" r:id="rId3"/>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C03BA3B2-52C6-47B4-A6DC-5CE45B8848B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219570" y="189283"/>
            <a:ext cx="2520000" cy="531192"/>
          </a:xfrm>
          <a:prstGeom prst="rect">
            <a:avLst/>
          </a:prstGeom>
        </p:spPr>
      </p:pic>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6" r:id="rId1"/>
    <p:sldLayoutId id="2147483672"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0.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ihk.de/darmstadt/servicemarken/ueber-uns/grafik-organisation-gross-5023834"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585295" y="2961324"/>
            <a:ext cx="2493994" cy="935352"/>
          </a:xfrm>
        </p:spPr>
        <p:txBody>
          <a:bodyPr>
            <a:noAutofit/>
          </a:bodyPr>
          <a:lstStyle/>
          <a:p>
            <a:r>
              <a:rPr lang="en-GB" sz="1800" dirty="0"/>
              <a:t>Vocational education 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97232"/>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The role of the chambers</a:t>
            </a:r>
            <a:br>
              <a:rPr lang="en-GB" sz="2800" dirty="0"/>
            </a:br>
            <a:r>
              <a:rPr lang="en-GB" sz="2800" dirty="0"/>
              <a:t>in dual VET</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5A165-6206-478D-8042-80BC7DC5AF1C}"/>
              </a:ext>
            </a:extLst>
          </p:cNvPr>
          <p:cNvSpPr>
            <a:spLocks noGrp="1"/>
          </p:cNvSpPr>
          <p:nvPr>
            <p:ph type="title"/>
          </p:nvPr>
        </p:nvSpPr>
        <p:spPr/>
        <p:txBody>
          <a:bodyPr/>
          <a:lstStyle/>
          <a:p>
            <a:r>
              <a:rPr lang="en-GB" dirty="0"/>
              <a:t>2. Responsibilities and functions of the chambers</a:t>
            </a:r>
          </a:p>
        </p:txBody>
      </p:sp>
      <p:sp>
        <p:nvSpPr>
          <p:cNvPr id="12" name="Textfeld 11">
            <a:extLst>
              <a:ext uri="{FF2B5EF4-FFF2-40B4-BE49-F238E27FC236}">
                <a16:creationId xmlns:a16="http://schemas.microsoft.com/office/drawing/2014/main" id="{20D38B49-B2EB-4C98-956E-FE84CDE9F539}"/>
              </a:ext>
            </a:extLst>
          </p:cNvPr>
          <p:cNvSpPr txBox="1"/>
          <p:nvPr/>
        </p:nvSpPr>
        <p:spPr>
          <a:xfrm>
            <a:off x="658812" y="1469027"/>
            <a:ext cx="8251681" cy="3446072"/>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emphasis in the craft trades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Supplementing training with courses lasting several days to several weeks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Teaching of know-how in theory and in practice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Financed by training companies with additional funding from the federal </a:t>
            </a:r>
            <a:br>
              <a:rPr lang="en-GB" sz="1600" dirty="0"/>
            </a:br>
            <a:r>
              <a:rPr lang="en-GB" sz="1600" dirty="0"/>
              <a:t>government and federal states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Consolidation and systematization of VET, independent of the company and </a:t>
            </a:r>
            <a:br>
              <a:rPr lang="en-GB" sz="1600" dirty="0"/>
            </a:br>
            <a:r>
              <a:rPr lang="en-GB" sz="1600" dirty="0"/>
              <a:t>its specific  production process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Ensuring the quality and mobility of workers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Transfer of technology</a:t>
            </a:r>
          </a:p>
        </p:txBody>
      </p:sp>
      <p:sp>
        <p:nvSpPr>
          <p:cNvPr id="13" name="Textplatzhalter 7">
            <a:extLst>
              <a:ext uri="{FF2B5EF4-FFF2-40B4-BE49-F238E27FC236}">
                <a16:creationId xmlns:a16="http://schemas.microsoft.com/office/drawing/2014/main" id="{F7B65BC5-5E68-4AE5-A63B-24A1709FAD56}"/>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Inter-company trainee instruction</a:t>
            </a:r>
          </a:p>
        </p:txBody>
      </p:sp>
      <p:pic>
        <p:nvPicPr>
          <p:cNvPr id="4" name="Grafik 3">
            <a:extLst>
              <a:ext uri="{FF2B5EF4-FFF2-40B4-BE49-F238E27FC236}">
                <a16:creationId xmlns:a16="http://schemas.microsoft.com/office/drawing/2014/main" id="{BCB905A3-1CB1-4EB4-A515-3DE20E691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388" y="1779971"/>
            <a:ext cx="3512105" cy="3135127"/>
          </a:xfrm>
          <a:prstGeom prst="rect">
            <a:avLst/>
          </a:prstGeom>
        </p:spPr>
      </p:pic>
    </p:spTree>
    <p:extLst>
      <p:ext uri="{BB962C8B-B14F-4D97-AF65-F5344CB8AC3E}">
        <p14:creationId xmlns:p14="http://schemas.microsoft.com/office/powerpoint/2010/main" val="53938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10653202" cy="3753848"/>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bodies at all levels: </a:t>
            </a:r>
            <a:endParaRPr lang="en-GB" sz="900" dirty="0"/>
          </a:p>
          <a:p>
            <a:pPr>
              <a:lnSpc>
                <a:spcPts val="2200"/>
              </a:lnSpc>
              <a:spcAft>
                <a:spcPts val="1200"/>
              </a:spcAft>
              <a:buClr>
                <a:srgbClr val="D6851B"/>
              </a:buClr>
              <a:buSzPct val="65000"/>
            </a:pPr>
            <a:endParaRPr lang="en-GB" sz="900" dirty="0"/>
          </a:p>
          <a:p>
            <a:pPr marL="324000" lvl="1">
              <a:lnSpc>
                <a:spcPts val="2200"/>
              </a:lnSpc>
              <a:spcAft>
                <a:spcPts val="1200"/>
              </a:spcAft>
              <a:buClr>
                <a:srgbClr val="D6851B"/>
              </a:buClr>
              <a:buSzPct val="65000"/>
            </a:pPr>
            <a:endParaRPr lang="de-DE" sz="900" dirty="0"/>
          </a:p>
          <a:p>
            <a:pPr marL="285750" indent="-285750">
              <a:lnSpc>
                <a:spcPts val="2200"/>
              </a:lnSpc>
              <a:spcAft>
                <a:spcPts val="1200"/>
              </a:spcAft>
              <a:buClr>
                <a:srgbClr val="D6851B"/>
              </a:buClr>
              <a:buSzPct val="65000"/>
              <a:buFont typeface="Wingdings 3" panose="05040102010807070707" pitchFamily="18" charset="2"/>
              <a:buChar char=""/>
            </a:pPr>
            <a:endParaRPr lang="de-DE" sz="900" dirty="0"/>
          </a:p>
          <a:p>
            <a:pPr>
              <a:lnSpc>
                <a:spcPts val="2200"/>
              </a:lnSpc>
              <a:spcAft>
                <a:spcPts val="1200"/>
              </a:spcAft>
              <a:buClr>
                <a:srgbClr val="D6851B"/>
              </a:buClr>
              <a:buSzPct val="65000"/>
            </a:pPr>
            <a:endParaRPr lang="de-DE" sz="1000" dirty="0"/>
          </a:p>
          <a:p>
            <a:pPr marL="742950" lvl="1" indent="-285750">
              <a:lnSpc>
                <a:spcPts val="2200"/>
              </a:lnSpc>
              <a:spcBef>
                <a:spcPts val="1200"/>
              </a:spcBef>
              <a:spcAft>
                <a:spcPts val="1200"/>
              </a:spcAft>
              <a:buClr>
                <a:srgbClr val="D6851B"/>
              </a:buClr>
              <a:buSzPct val="65000"/>
              <a:buFont typeface="Wingdings" panose="05000000000000000000" pitchFamily="2" charset="2"/>
              <a:buChar char="Ø"/>
            </a:pPr>
            <a:r>
              <a:rPr lang="en-GB" sz="1600" dirty="0"/>
              <a:t>There is no hierarchical relationship between the various committees; the committees fulfil their respective legal obligations independently of one another</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the development of training regulations via the umbrella organizations and through the provision of experts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pilot projects, testing of new concepts and processes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Involvement in the governance of the vocational education and training system</a:t>
            </a:r>
          </a:p>
        </p:txBody>
      </p:sp>
      <p:sp>
        <p:nvSpPr>
          <p:cNvPr id="6" name="Textplatzhalter 3">
            <a:extLst>
              <a:ext uri="{FF2B5EF4-FFF2-40B4-BE49-F238E27FC236}">
                <a16:creationId xmlns:a16="http://schemas.microsoft.com/office/drawing/2014/main" id="{2D01522B-467C-4F16-8D5D-7B94851F2361}"/>
              </a:ext>
            </a:extLst>
          </p:cNvPr>
          <p:cNvSpPr txBox="1">
            <a:spLocks/>
          </p:cNvSpPr>
          <p:nvPr/>
        </p:nvSpPr>
        <p:spPr>
          <a:xfrm>
            <a:off x="658810" y="2000746"/>
            <a:ext cx="3600000" cy="1616659"/>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400" b="1" dirty="0"/>
              <a:t>	Vocational education and training committees </a:t>
            </a:r>
            <a:br>
              <a:rPr lang="en-GB" sz="1400" dirty="0"/>
            </a:br>
            <a:r>
              <a:rPr lang="en-GB" sz="1400" dirty="0"/>
              <a:t>Managed by chambers, at regional level</a:t>
            </a:r>
          </a:p>
        </p:txBody>
      </p:sp>
      <p:sp>
        <p:nvSpPr>
          <p:cNvPr id="7" name="Textplatzhalter 3">
            <a:extLst>
              <a:ext uri="{FF2B5EF4-FFF2-40B4-BE49-F238E27FC236}">
                <a16:creationId xmlns:a16="http://schemas.microsoft.com/office/drawing/2014/main" id="{3967EB83-044E-4651-B6B9-76A32C3F175C}"/>
              </a:ext>
            </a:extLst>
          </p:cNvPr>
          <p:cNvSpPr txBox="1">
            <a:spLocks/>
          </p:cNvSpPr>
          <p:nvPr/>
        </p:nvSpPr>
        <p:spPr>
          <a:xfrm>
            <a:off x="4385692" y="2000747"/>
            <a:ext cx="3600000" cy="1616660"/>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a:t>
            </a:r>
            <a:r>
              <a:rPr lang="en-GB" sz="1400" b="1" dirty="0"/>
              <a:t>Federal state committees for vocational education and training </a:t>
            </a:r>
            <a:br>
              <a:rPr lang="en-GB" sz="1400" b="1" dirty="0"/>
            </a:br>
            <a:r>
              <a:rPr lang="en-GB" sz="1400" dirty="0"/>
              <a:t>Involvement of chambers and chamber organisations across the federal state, at federal state level</a:t>
            </a:r>
            <a:endParaRPr lang="en-GB" sz="1600" dirty="0"/>
          </a:p>
        </p:txBody>
      </p:sp>
      <p:sp>
        <p:nvSpPr>
          <p:cNvPr id="8" name="Textplatzhalter 3">
            <a:extLst>
              <a:ext uri="{FF2B5EF4-FFF2-40B4-BE49-F238E27FC236}">
                <a16:creationId xmlns:a16="http://schemas.microsoft.com/office/drawing/2014/main" id="{049FBE82-A66B-49F8-8C77-64E3FD605610}"/>
              </a:ext>
            </a:extLst>
          </p:cNvPr>
          <p:cNvSpPr txBox="1">
            <a:spLocks/>
          </p:cNvSpPr>
          <p:nvPr/>
        </p:nvSpPr>
        <p:spPr>
          <a:xfrm>
            <a:off x="8112575" y="2000746"/>
            <a:ext cx="3600000" cy="1616661"/>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400" b="1" dirty="0"/>
              <a:t>	</a:t>
            </a:r>
            <a:r>
              <a:rPr lang="en-GB" sz="1400" b="1" spc="-20" dirty="0"/>
              <a:t>Board of the Federal Institute for Vocational </a:t>
            </a:r>
            <a:r>
              <a:rPr lang="en-GB" sz="1400" b="1" dirty="0"/>
              <a:t>Education and Training (BIBB) </a:t>
            </a:r>
            <a:br>
              <a:rPr lang="en-GB" sz="1400" b="1" dirty="0"/>
            </a:br>
            <a:r>
              <a:rPr lang="en-GB" sz="1400" dirty="0"/>
              <a:t>Umbrella organisation of the German Chambers of Industry and Commerce (DIHK) and the German Confederation of Skilled Crafts (ZDH), at national level </a:t>
            </a:r>
          </a:p>
        </p:txBody>
      </p:sp>
    </p:spTree>
    <p:extLst>
      <p:ext uri="{BB962C8B-B14F-4D97-AF65-F5344CB8AC3E}">
        <p14:creationId xmlns:p14="http://schemas.microsoft.com/office/powerpoint/2010/main" val="590581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3064"/>
            <a:ext cx="9281602" cy="3317831"/>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Regional body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Managed by the chamber</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Members are appointed by the competent federal state authority</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employee representatives, proposed by trade unions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members of teaching staff at vocational schools, proposed by the competent federal state authority</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employer representatives, proposed by the chamber</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Six deputies in each case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Role is voluntary/honorary</a:t>
            </a:r>
          </a:p>
        </p:txBody>
      </p:sp>
      <p:sp>
        <p:nvSpPr>
          <p:cNvPr id="9" name="Textplatzhalter 3">
            <a:extLst>
              <a:ext uri="{FF2B5EF4-FFF2-40B4-BE49-F238E27FC236}">
                <a16:creationId xmlns:a16="http://schemas.microsoft.com/office/drawing/2014/main" id="{1C538BA6-D0C5-4A10-9EB7-6A75AC58A3FC}"/>
              </a:ext>
            </a:extLst>
          </p:cNvPr>
          <p:cNvSpPr txBox="1">
            <a:spLocks/>
          </p:cNvSpPr>
          <p:nvPr/>
        </p:nvSpPr>
        <p:spPr>
          <a:xfrm>
            <a:off x="658810" y="873124"/>
            <a:ext cx="3600000" cy="813981"/>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endParaRPr lang="en-GB" sz="1600" dirty="0"/>
          </a:p>
        </p:txBody>
      </p:sp>
      <p:sp>
        <p:nvSpPr>
          <p:cNvPr id="11" name="Textplatzhalter 3">
            <a:extLst>
              <a:ext uri="{FF2B5EF4-FFF2-40B4-BE49-F238E27FC236}">
                <a16:creationId xmlns:a16="http://schemas.microsoft.com/office/drawing/2014/main" id="{2B45699F-3411-4878-AF09-9FA79DE658B7}"/>
              </a:ext>
            </a:extLst>
          </p:cNvPr>
          <p:cNvSpPr txBox="1">
            <a:spLocks/>
          </p:cNvSpPr>
          <p:nvPr/>
        </p:nvSpPr>
        <p:spPr>
          <a:xfrm>
            <a:off x="4385692" y="873125"/>
            <a:ext cx="3600000" cy="81398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br>
              <a:rPr lang="en-GB" sz="1600" b="1" dirty="0"/>
            </a:br>
            <a:br>
              <a:rPr lang="en-GB" sz="1600" b="1" dirty="0"/>
            </a:br>
            <a:endParaRPr lang="en-GB" sz="1600" dirty="0"/>
          </a:p>
        </p:txBody>
      </p:sp>
      <p:sp>
        <p:nvSpPr>
          <p:cNvPr id="10" name="Textplatzhalter 3">
            <a:extLst>
              <a:ext uri="{FF2B5EF4-FFF2-40B4-BE49-F238E27FC236}">
                <a16:creationId xmlns:a16="http://schemas.microsoft.com/office/drawing/2014/main" id="{A52CCC84-D6B6-4E0C-BC52-1642F908FF88}"/>
              </a:ext>
            </a:extLst>
          </p:cNvPr>
          <p:cNvSpPr txBox="1">
            <a:spLocks/>
          </p:cNvSpPr>
          <p:nvPr/>
        </p:nvSpPr>
        <p:spPr>
          <a:xfrm>
            <a:off x="8112575" y="873124"/>
            <a:ext cx="3600000" cy="81398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 </a:t>
            </a:r>
            <a:endParaRPr lang="en-GB" sz="1600" dirty="0"/>
          </a:p>
        </p:txBody>
      </p:sp>
    </p:spTree>
    <p:extLst>
      <p:ext uri="{BB962C8B-B14F-4D97-AF65-F5344CB8AC3E}">
        <p14:creationId xmlns:p14="http://schemas.microsoft.com/office/powerpoint/2010/main" val="229133451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2" name="Rechteck 1">
            <a:extLst>
              <a:ext uri="{FF2B5EF4-FFF2-40B4-BE49-F238E27FC236}">
                <a16:creationId xmlns:a16="http://schemas.microsoft.com/office/drawing/2014/main" id="{662070D8-C0E3-4721-BB24-3882D2BF91B2}"/>
              </a:ext>
            </a:extLst>
          </p:cNvPr>
          <p:cNvSpPr/>
          <p:nvPr/>
        </p:nvSpPr>
        <p:spPr>
          <a:xfrm>
            <a:off x="479425" y="1557338"/>
            <a:ext cx="11233150" cy="410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2461"/>
            <a:ext cx="9281602" cy="3163943"/>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Responsibility: contributing to continuous development of quality in vocational education and training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Must be notified and consulted on all important matters relating to vocational education and training, e.g.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Building of inter-company training centres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New forms of vocational education and training and new VET content</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Statements made to authorities</a:t>
            </a:r>
            <a:br>
              <a:rPr lang="en-GB" sz="1600" dirty="0"/>
            </a:br>
            <a:endParaRPr lang="en-GB" sz="1600" dirty="0"/>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Making decisions, including on legal provisions of the competent body (e.g. examination regulations)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Agreement from additional chamber bodies may be needed for decisions with budgetary implications</a:t>
            </a:r>
          </a:p>
        </p:txBody>
      </p:sp>
      <p:sp>
        <p:nvSpPr>
          <p:cNvPr id="7" name="Textplatzhalter 3">
            <a:extLst>
              <a:ext uri="{FF2B5EF4-FFF2-40B4-BE49-F238E27FC236}">
                <a16:creationId xmlns:a16="http://schemas.microsoft.com/office/drawing/2014/main" id="{389CB90C-F1E6-46AD-8427-75C9AD3CC992}"/>
              </a:ext>
            </a:extLst>
          </p:cNvPr>
          <p:cNvSpPr txBox="1">
            <a:spLocks/>
          </p:cNvSpPr>
          <p:nvPr/>
        </p:nvSpPr>
        <p:spPr>
          <a:xfrm>
            <a:off x="4385692" y="873125"/>
            <a:ext cx="3600000" cy="81597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br>
              <a:rPr lang="en-GB" sz="1600" b="1" dirty="0"/>
            </a:br>
            <a:endParaRPr lang="en-GB" sz="1600" dirty="0"/>
          </a:p>
        </p:txBody>
      </p:sp>
      <p:sp>
        <p:nvSpPr>
          <p:cNvPr id="6" name="Textplatzhalter 3">
            <a:extLst>
              <a:ext uri="{FF2B5EF4-FFF2-40B4-BE49-F238E27FC236}">
                <a16:creationId xmlns:a16="http://schemas.microsoft.com/office/drawing/2014/main" id="{F4E9A4BC-5DC8-4E88-8C14-2B3AA8F588F3}"/>
              </a:ext>
            </a:extLst>
          </p:cNvPr>
          <p:cNvSpPr txBox="1">
            <a:spLocks/>
          </p:cNvSpPr>
          <p:nvPr/>
        </p:nvSpPr>
        <p:spPr>
          <a:xfrm>
            <a:off x="8112575" y="873124"/>
            <a:ext cx="3600000" cy="81597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 </a:t>
            </a:r>
            <a:br>
              <a:rPr lang="en-GB" sz="1600" dirty="0"/>
            </a:br>
            <a:endParaRPr lang="en-GB" sz="1600" dirty="0"/>
          </a:p>
        </p:txBody>
      </p:sp>
      <p:sp>
        <p:nvSpPr>
          <p:cNvPr id="5" name="Textplatzhalter 3">
            <a:extLst>
              <a:ext uri="{FF2B5EF4-FFF2-40B4-BE49-F238E27FC236}">
                <a16:creationId xmlns:a16="http://schemas.microsoft.com/office/drawing/2014/main" id="{C4A56D60-E540-4C50-AAC1-512DED1F0044}"/>
              </a:ext>
            </a:extLst>
          </p:cNvPr>
          <p:cNvSpPr txBox="1">
            <a:spLocks/>
          </p:cNvSpPr>
          <p:nvPr/>
        </p:nvSpPr>
        <p:spPr>
          <a:xfrm>
            <a:off x="658810" y="873125"/>
            <a:ext cx="3600000" cy="815975"/>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a:t>
            </a:r>
            <a:endParaRPr lang="en-GB" sz="1600" dirty="0"/>
          </a:p>
        </p:txBody>
      </p:sp>
    </p:spTree>
    <p:extLst>
      <p:ext uri="{BB962C8B-B14F-4D97-AF65-F5344CB8AC3E}">
        <p14:creationId xmlns:p14="http://schemas.microsoft.com/office/powerpoint/2010/main" val="212144167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3064"/>
            <a:ext cx="9281602" cy="3933384"/>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Set-up in accordance with Section 82 of the Vocational Training Act (BBiG) in each federal state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Equal numbers of representatives of employers, employees and supreme state authorities.</a:t>
            </a:r>
            <a:br>
              <a:rPr lang="en-GB" sz="1600" dirty="0"/>
            </a:br>
            <a:r>
              <a:rPr lang="en-GB" sz="1600" dirty="0"/>
              <a:t>Role is voluntary/honorary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Chambers propose some of the members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Responsibilities: </a:t>
            </a:r>
          </a:p>
          <a:p>
            <a:pPr marL="612000" lvl="1" indent="-288000">
              <a:lnSpc>
                <a:spcPts val="2200"/>
              </a:lnSpc>
              <a:spcAft>
                <a:spcPts val="600"/>
              </a:spcAft>
              <a:buClr>
                <a:srgbClr val="D6851B"/>
              </a:buClr>
              <a:buSzPct val="65000"/>
              <a:buFont typeface="Wingdings 3" panose="05040102010807070707" pitchFamily="18" charset="2"/>
              <a:buChar char=""/>
            </a:pPr>
            <a:r>
              <a:rPr lang="en-GB" sz="1600" dirty="0"/>
              <a:t>Advising the federal state government on vocational education and training issues</a:t>
            </a:r>
          </a:p>
          <a:p>
            <a:pPr marL="612000" lvl="1" indent="-288000">
              <a:lnSpc>
                <a:spcPts val="2200"/>
              </a:lnSpc>
              <a:spcAft>
                <a:spcPts val="600"/>
              </a:spcAft>
              <a:buClr>
                <a:srgbClr val="D6851B"/>
              </a:buClr>
              <a:buSzPct val="65000"/>
              <a:buFont typeface="Wingdings 3" panose="05040102010807070707" pitchFamily="18" charset="2"/>
              <a:buChar char=""/>
            </a:pPr>
            <a:r>
              <a:rPr lang="en-GB" sz="1600" dirty="0"/>
              <a:t>Contributing to:</a:t>
            </a:r>
          </a:p>
          <a:p>
            <a:pPr marL="864000" lvl="1" indent="-252000">
              <a:lnSpc>
                <a:spcPts val="2200"/>
              </a:lnSpc>
              <a:spcAft>
                <a:spcPts val="600"/>
              </a:spcAft>
              <a:buClr>
                <a:srgbClr val="D6851B"/>
              </a:buClr>
              <a:buSzPct val="65000"/>
              <a:buFont typeface="Wingdings 3" panose="05040102010807070707" pitchFamily="18" charset="2"/>
              <a:buChar char=""/>
            </a:pPr>
            <a:r>
              <a:rPr lang="en-GB" sz="1600" dirty="0"/>
              <a:t>the continuous development of the quality of vocational education and training</a:t>
            </a:r>
          </a:p>
          <a:p>
            <a:pPr marL="864000" lvl="1" indent="-252000">
              <a:lnSpc>
                <a:spcPts val="2200"/>
              </a:lnSpc>
              <a:spcAft>
                <a:spcPts val="600"/>
              </a:spcAft>
              <a:buClr>
                <a:srgbClr val="D6851B"/>
              </a:buClr>
              <a:buSzPct val="65000"/>
              <a:buFont typeface="Wingdings 3" panose="05040102010807070707" pitchFamily="18" charset="2"/>
              <a:buChar char=""/>
            </a:pPr>
            <a:r>
              <a:rPr lang="en-GB" sz="1600" dirty="0"/>
              <a:t>cooperation between school-based and dual vocational education and training</a:t>
            </a:r>
          </a:p>
          <a:p>
            <a:pPr marL="864000" lvl="1" indent="-252000">
              <a:lnSpc>
                <a:spcPts val="2200"/>
              </a:lnSpc>
              <a:spcAft>
                <a:spcPts val="600"/>
              </a:spcAft>
              <a:buClr>
                <a:srgbClr val="D6851B"/>
              </a:buClr>
              <a:buSzPct val="65000"/>
              <a:buFont typeface="Wingdings 3" panose="05040102010807070707" pitchFamily="18" charset="2"/>
              <a:buChar char=""/>
            </a:pPr>
            <a:r>
              <a:rPr lang="en-GB" sz="1600" dirty="0"/>
              <a:t>ensuring vocational education and training is taken into account in the reorganisation and further development of the school system </a:t>
            </a:r>
          </a:p>
        </p:txBody>
      </p:sp>
      <p:sp>
        <p:nvSpPr>
          <p:cNvPr id="5" name="Textplatzhalter 3">
            <a:extLst>
              <a:ext uri="{FF2B5EF4-FFF2-40B4-BE49-F238E27FC236}">
                <a16:creationId xmlns:a16="http://schemas.microsoft.com/office/drawing/2014/main" id="{8CED5DBF-17E8-4F08-86CA-DEA41D62EEE3}"/>
              </a:ext>
            </a:extLst>
          </p:cNvPr>
          <p:cNvSpPr txBox="1">
            <a:spLocks/>
          </p:cNvSpPr>
          <p:nvPr/>
        </p:nvSpPr>
        <p:spPr>
          <a:xfrm>
            <a:off x="658810" y="873125"/>
            <a:ext cx="3600000" cy="803276"/>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p>
        </p:txBody>
      </p:sp>
      <p:sp>
        <p:nvSpPr>
          <p:cNvPr id="7" name="Textplatzhalter 3">
            <a:extLst>
              <a:ext uri="{FF2B5EF4-FFF2-40B4-BE49-F238E27FC236}">
                <a16:creationId xmlns:a16="http://schemas.microsoft.com/office/drawing/2014/main" id="{4A20F769-9FD0-4D66-91E2-0B4EF3562B7C}"/>
              </a:ext>
            </a:extLst>
          </p:cNvPr>
          <p:cNvSpPr txBox="1">
            <a:spLocks/>
          </p:cNvSpPr>
          <p:nvPr/>
        </p:nvSpPr>
        <p:spPr>
          <a:xfrm>
            <a:off x="4385692" y="873125"/>
            <a:ext cx="3600000" cy="803276"/>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endParaRPr lang="en-GB" sz="1600" dirty="0"/>
          </a:p>
        </p:txBody>
      </p:sp>
      <p:sp>
        <p:nvSpPr>
          <p:cNvPr id="6" name="Textplatzhalter 3">
            <a:extLst>
              <a:ext uri="{FF2B5EF4-FFF2-40B4-BE49-F238E27FC236}">
                <a16:creationId xmlns:a16="http://schemas.microsoft.com/office/drawing/2014/main" id="{6D7C0DAF-C007-441B-8C16-2DFFEB2E054E}"/>
              </a:ext>
            </a:extLst>
          </p:cNvPr>
          <p:cNvSpPr txBox="1">
            <a:spLocks/>
          </p:cNvSpPr>
          <p:nvPr/>
        </p:nvSpPr>
        <p:spPr>
          <a:xfrm>
            <a:off x="8112575" y="873125"/>
            <a:ext cx="3600000" cy="803276"/>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a:t>
            </a:r>
            <a:endParaRPr lang="en-GB" sz="1600" dirty="0"/>
          </a:p>
        </p:txBody>
      </p:sp>
    </p:spTree>
    <p:extLst>
      <p:ext uri="{BB962C8B-B14F-4D97-AF65-F5344CB8AC3E}">
        <p14:creationId xmlns:p14="http://schemas.microsoft.com/office/powerpoint/2010/main" val="414088272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8" name="Rechteck 7">
            <a:extLst>
              <a:ext uri="{FF2B5EF4-FFF2-40B4-BE49-F238E27FC236}">
                <a16:creationId xmlns:a16="http://schemas.microsoft.com/office/drawing/2014/main" id="{DF8A2826-C7F6-4D90-AF8B-1196EDAF92D4}"/>
              </a:ext>
            </a:extLst>
          </p:cNvPr>
          <p:cNvSpPr/>
          <p:nvPr/>
        </p:nvSpPr>
        <p:spPr>
          <a:xfrm>
            <a:off x="479424" y="1844675"/>
            <a:ext cx="11541999" cy="381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852390"/>
            <a:ext cx="9281602" cy="3317831"/>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Equal numbers of representatives of employers, employees, the federal government and the federal states.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Some of the employer representatives are seconded by the chamber organisations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Responsibilities: </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advising the federal government on basic issues relating to vocational education and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may submit an opinion on the federal government's draft annual Report on Vocational Education and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determines BIBB's yearly and medium-term research programme </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makes recommendations on supporting and developing vocational education and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determines BIBB's budget</a:t>
            </a:r>
          </a:p>
        </p:txBody>
      </p:sp>
      <p:sp>
        <p:nvSpPr>
          <p:cNvPr id="5" name="Textplatzhalter 3">
            <a:extLst>
              <a:ext uri="{FF2B5EF4-FFF2-40B4-BE49-F238E27FC236}">
                <a16:creationId xmlns:a16="http://schemas.microsoft.com/office/drawing/2014/main" id="{7DC8E308-7850-427A-915E-B989CDBF230D}"/>
              </a:ext>
            </a:extLst>
          </p:cNvPr>
          <p:cNvSpPr txBox="1">
            <a:spLocks/>
          </p:cNvSpPr>
          <p:nvPr/>
        </p:nvSpPr>
        <p:spPr>
          <a:xfrm>
            <a:off x="658810" y="873124"/>
            <a:ext cx="3600000" cy="81465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p>
        </p:txBody>
      </p:sp>
      <p:sp>
        <p:nvSpPr>
          <p:cNvPr id="7" name="Textplatzhalter 3">
            <a:extLst>
              <a:ext uri="{FF2B5EF4-FFF2-40B4-BE49-F238E27FC236}">
                <a16:creationId xmlns:a16="http://schemas.microsoft.com/office/drawing/2014/main" id="{74D48B77-80C0-40EA-8B4A-5A2CCF43E390}"/>
              </a:ext>
            </a:extLst>
          </p:cNvPr>
          <p:cNvSpPr txBox="1">
            <a:spLocks/>
          </p:cNvSpPr>
          <p:nvPr/>
        </p:nvSpPr>
        <p:spPr>
          <a:xfrm>
            <a:off x="4385692" y="873124"/>
            <a:ext cx="3600000" cy="814655"/>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endParaRPr lang="en-GB" sz="1600" dirty="0"/>
          </a:p>
        </p:txBody>
      </p:sp>
      <p:sp>
        <p:nvSpPr>
          <p:cNvPr id="6" name="Textplatzhalter 3">
            <a:extLst>
              <a:ext uri="{FF2B5EF4-FFF2-40B4-BE49-F238E27FC236}">
                <a16:creationId xmlns:a16="http://schemas.microsoft.com/office/drawing/2014/main" id="{984445A7-AF55-40E9-8805-AB53212121CD}"/>
              </a:ext>
            </a:extLst>
          </p:cNvPr>
          <p:cNvSpPr txBox="1">
            <a:spLocks/>
          </p:cNvSpPr>
          <p:nvPr/>
        </p:nvSpPr>
        <p:spPr>
          <a:xfrm>
            <a:off x="8112575" y="873124"/>
            <a:ext cx="3600000" cy="814655"/>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 </a:t>
            </a:r>
            <a:endParaRPr lang="en-GB" sz="1600" dirty="0"/>
          </a:p>
        </p:txBody>
      </p:sp>
    </p:spTree>
    <p:extLst>
      <p:ext uri="{BB962C8B-B14F-4D97-AF65-F5344CB8AC3E}">
        <p14:creationId xmlns:p14="http://schemas.microsoft.com/office/powerpoint/2010/main" val="9546152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5BF6A4B-73A9-4EFE-B72B-5D9C7AD7C0C1}"/>
              </a:ext>
            </a:extLst>
          </p:cNvPr>
          <p:cNvSpPr/>
          <p:nvPr/>
        </p:nvSpPr>
        <p:spPr>
          <a:xfrm>
            <a:off x="911225" y="4602480"/>
            <a:ext cx="7018295" cy="1198782"/>
          </a:xfrm>
          <a:prstGeom prst="rect">
            <a:avLst/>
          </a:prstGeom>
          <a:noFill/>
          <a:ln>
            <a:solidFill>
              <a:srgbClr val="D685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B4B11886-BD5D-48A9-845F-44CBEDFA4C61}"/>
              </a:ext>
            </a:extLst>
          </p:cNvPr>
          <p:cNvSpPr>
            <a:spLocks noChangeAspect="1"/>
          </p:cNvSpPr>
          <p:nvPr/>
        </p:nvSpPr>
        <p:spPr>
          <a:xfrm>
            <a:off x="3935240" y="1566740"/>
            <a:ext cx="4212000" cy="421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reihandform: Form 6">
            <a:extLst>
              <a:ext uri="{FF2B5EF4-FFF2-40B4-BE49-F238E27FC236}">
                <a16:creationId xmlns:a16="http://schemas.microsoft.com/office/drawing/2014/main" id="{1425DD4C-1741-4C9C-8E91-1A6366E571C5}"/>
              </a:ext>
            </a:extLst>
          </p:cNvPr>
          <p:cNvSpPr>
            <a:spLocks noChangeAspect="1"/>
          </p:cNvSpPr>
          <p:nvPr/>
        </p:nvSpPr>
        <p:spPr>
          <a:xfrm>
            <a:off x="4170864" y="1704501"/>
            <a:ext cx="3888000" cy="3888000"/>
          </a:xfrm>
          <a:custGeom>
            <a:avLst/>
            <a:gdLst>
              <a:gd name="connsiteX0" fmla="*/ 2047790 w 4095581"/>
              <a:gd name="connsiteY0" fmla="*/ 0 h 4095581"/>
              <a:gd name="connsiteX1" fmla="*/ 4095581 w 4095581"/>
              <a:gd name="connsiteY1" fmla="*/ 2047791 h 4095581"/>
              <a:gd name="connsiteX2" fmla="*/ 2047791 w 4095581"/>
              <a:gd name="connsiteY2" fmla="*/ 2047791 h 4095581"/>
              <a:gd name="connsiteX3" fmla="*/ 2047790 w 4095581"/>
              <a:gd name="connsiteY3" fmla="*/ 0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2047790" y="0"/>
                </a:moveTo>
                <a:cubicBezTo>
                  <a:pt x="3178754" y="0"/>
                  <a:pt x="4095581" y="916827"/>
                  <a:pt x="4095581" y="2047791"/>
                </a:cubicBezTo>
                <a:lnTo>
                  <a:pt x="2047791" y="2047791"/>
                </a:lnTo>
                <a:cubicBezTo>
                  <a:pt x="2047791" y="1365194"/>
                  <a:pt x="2047790" y="682597"/>
                  <a:pt x="2047790" y="0"/>
                </a:cubicBez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4000" tIns="780542" rIns="489520" bIns="2141836" numCol="1" spcCol="1270" anchor="ctr" anchorCtr="0">
            <a:noAutofit/>
          </a:bodyPr>
          <a:lstStyle/>
          <a:p>
            <a:pPr marL="0" lvl="0" indent="0" algn="l" defTabSz="800100">
              <a:lnSpc>
                <a:spcPct val="90000"/>
              </a:lnSpc>
              <a:spcBef>
                <a:spcPct val="0"/>
              </a:spcBef>
              <a:spcAft>
                <a:spcPct val="35000"/>
              </a:spcAft>
              <a:buNone/>
            </a:pPr>
            <a:r>
              <a:rPr lang="en-GB" sz="1800" b="1" baseline="0" dirty="0"/>
              <a:t>Federal Government</a:t>
            </a:r>
          </a:p>
          <a:p>
            <a:pPr marL="0" lvl="0" indent="0" algn="l" defTabSz="800100">
              <a:lnSpc>
                <a:spcPct val="90000"/>
              </a:lnSpc>
              <a:spcBef>
                <a:spcPct val="0"/>
              </a:spcBef>
              <a:spcAft>
                <a:spcPct val="35000"/>
              </a:spcAft>
              <a:buNone/>
            </a:pPr>
            <a:r>
              <a:rPr lang="en-GB" sz="1400" dirty="0"/>
              <a:t>5 representatives</a:t>
            </a:r>
            <a:br>
              <a:rPr lang="en-GB" sz="1400" dirty="0"/>
            </a:br>
            <a:r>
              <a:rPr lang="en-GB" sz="1400" dirty="0"/>
              <a:t>8 votes</a:t>
            </a:r>
          </a:p>
        </p:txBody>
      </p:sp>
      <p:sp>
        <p:nvSpPr>
          <p:cNvPr id="8" name="Freihandform: Form 7">
            <a:extLst>
              <a:ext uri="{FF2B5EF4-FFF2-40B4-BE49-F238E27FC236}">
                <a16:creationId xmlns:a16="http://schemas.microsoft.com/office/drawing/2014/main" id="{826E58F0-8756-4434-8CDD-3E255A3AA5DD}"/>
              </a:ext>
            </a:extLst>
          </p:cNvPr>
          <p:cNvSpPr>
            <a:spLocks noChangeAspect="1"/>
          </p:cNvSpPr>
          <p:nvPr/>
        </p:nvSpPr>
        <p:spPr>
          <a:xfrm>
            <a:off x="4168723" y="1813028"/>
            <a:ext cx="3888000" cy="3888000"/>
          </a:xfrm>
          <a:custGeom>
            <a:avLst/>
            <a:gdLst>
              <a:gd name="connsiteX0" fmla="*/ 4095581 w 4095581"/>
              <a:gd name="connsiteY0" fmla="*/ 2047791 h 4095581"/>
              <a:gd name="connsiteX1" fmla="*/ 2047790 w 4095581"/>
              <a:gd name="connsiteY1" fmla="*/ 4095582 h 4095581"/>
              <a:gd name="connsiteX2" fmla="*/ 2047791 w 4095581"/>
              <a:gd name="connsiteY2" fmla="*/ 2047791 h 4095581"/>
              <a:gd name="connsiteX3" fmla="*/ 4095581 w 4095581"/>
              <a:gd name="connsiteY3" fmla="*/ 2047791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4095581" y="2047791"/>
                </a:moveTo>
                <a:cubicBezTo>
                  <a:pt x="4095581" y="3178755"/>
                  <a:pt x="3178754" y="4095582"/>
                  <a:pt x="2047790" y="4095582"/>
                </a:cubicBezTo>
                <a:cubicBezTo>
                  <a:pt x="2047790" y="3412985"/>
                  <a:pt x="2047791" y="2730388"/>
                  <a:pt x="2047791" y="2047791"/>
                </a:cubicBezTo>
                <a:lnTo>
                  <a:pt x="4095581" y="2047791"/>
                </a:ln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4000" tIns="2143786" rIns="360000" bIns="778592" numCol="1" spcCol="1270" anchor="ctr" anchorCtr="0">
            <a:noAutofit/>
          </a:bodyPr>
          <a:lstStyle/>
          <a:p>
            <a:pPr marL="0" lvl="0" indent="0" algn="l" defTabSz="800100">
              <a:lnSpc>
                <a:spcPct val="90000"/>
              </a:lnSpc>
              <a:spcBef>
                <a:spcPct val="0"/>
              </a:spcBef>
              <a:spcAft>
                <a:spcPct val="35000"/>
              </a:spcAft>
              <a:buNone/>
            </a:pPr>
            <a:r>
              <a:rPr lang="en-GB" sz="1800" b="1" baseline="0" dirty="0"/>
              <a:t>Employees</a:t>
            </a:r>
          </a:p>
          <a:p>
            <a:pPr marL="0" lvl="0" indent="0" algn="l" defTabSz="800100">
              <a:lnSpc>
                <a:spcPct val="90000"/>
              </a:lnSpc>
              <a:spcBef>
                <a:spcPct val="0"/>
              </a:spcBef>
              <a:spcAft>
                <a:spcPct val="35000"/>
              </a:spcAft>
              <a:buNone/>
            </a:pPr>
            <a:r>
              <a:rPr lang="en-GB" sz="1400" dirty="0"/>
              <a:t>8 representatives</a:t>
            </a:r>
            <a:br>
              <a:rPr lang="en-GB" sz="1400" dirty="0"/>
            </a:br>
            <a:r>
              <a:rPr lang="en-GB" sz="1400" dirty="0"/>
              <a:t>8 votes</a:t>
            </a:r>
          </a:p>
        </p:txBody>
      </p:sp>
      <p:sp>
        <p:nvSpPr>
          <p:cNvPr id="9" name="Freihandform: Form 8">
            <a:extLst>
              <a:ext uri="{FF2B5EF4-FFF2-40B4-BE49-F238E27FC236}">
                <a16:creationId xmlns:a16="http://schemas.microsoft.com/office/drawing/2014/main" id="{F0FD9B5B-374F-4522-B968-F3C8AAD45504}"/>
              </a:ext>
            </a:extLst>
          </p:cNvPr>
          <p:cNvSpPr>
            <a:spLocks noChangeAspect="1"/>
          </p:cNvSpPr>
          <p:nvPr/>
        </p:nvSpPr>
        <p:spPr>
          <a:xfrm>
            <a:off x="4073618" y="1811552"/>
            <a:ext cx="3888000" cy="3888000"/>
          </a:xfrm>
          <a:custGeom>
            <a:avLst/>
            <a:gdLst>
              <a:gd name="connsiteX0" fmla="*/ 2047791 w 4095581"/>
              <a:gd name="connsiteY0" fmla="*/ 4095581 h 4095581"/>
              <a:gd name="connsiteX1" fmla="*/ 0 w 4095581"/>
              <a:gd name="connsiteY1" fmla="*/ 2047790 h 4095581"/>
              <a:gd name="connsiteX2" fmla="*/ 2047791 w 4095581"/>
              <a:gd name="connsiteY2" fmla="*/ 2047791 h 4095581"/>
              <a:gd name="connsiteX3" fmla="*/ 2047791 w 4095581"/>
              <a:gd name="connsiteY3" fmla="*/ 4095581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2047791" y="4095581"/>
                </a:moveTo>
                <a:cubicBezTo>
                  <a:pt x="916827" y="4095581"/>
                  <a:pt x="0" y="3178754"/>
                  <a:pt x="0" y="2047790"/>
                </a:cubicBezTo>
                <a:lnTo>
                  <a:pt x="2047791" y="2047791"/>
                </a:lnTo>
                <a:lnTo>
                  <a:pt x="2047791" y="4095581"/>
                </a:ln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0000" tIns="2143786" rIns="2088000" bIns="778592" numCol="1" spcCol="1270" anchor="ctr" anchorCtr="0">
            <a:noAutofit/>
          </a:bodyPr>
          <a:lstStyle/>
          <a:p>
            <a:pPr marL="0" lvl="0" indent="0" algn="r" defTabSz="800100">
              <a:lnSpc>
                <a:spcPct val="90000"/>
              </a:lnSpc>
              <a:spcBef>
                <a:spcPct val="0"/>
              </a:spcBef>
              <a:spcAft>
                <a:spcPct val="35000"/>
              </a:spcAft>
              <a:buNone/>
            </a:pPr>
            <a:r>
              <a:rPr lang="en-GB" sz="1800" b="1" baseline="0" dirty="0"/>
              <a:t>Federal states</a:t>
            </a:r>
          </a:p>
          <a:p>
            <a:pPr marL="0" lvl="0" indent="0" algn="r" defTabSz="800100">
              <a:lnSpc>
                <a:spcPct val="90000"/>
              </a:lnSpc>
              <a:spcBef>
                <a:spcPct val="0"/>
              </a:spcBef>
              <a:spcAft>
                <a:spcPct val="35000"/>
              </a:spcAft>
              <a:buNone/>
            </a:pPr>
            <a:r>
              <a:rPr lang="en-GB" sz="1400" dirty="0"/>
              <a:t>8 </a:t>
            </a:r>
            <a:r>
              <a:rPr lang="en-GB" sz="1400" baseline="0" dirty="0"/>
              <a:t>representatives</a:t>
            </a:r>
            <a:br>
              <a:rPr lang="en-GB" sz="1400" dirty="0"/>
            </a:br>
            <a:r>
              <a:rPr lang="en-GB" sz="1400" dirty="0"/>
              <a:t>8 votes</a:t>
            </a:r>
          </a:p>
        </p:txBody>
      </p:sp>
      <p:sp>
        <p:nvSpPr>
          <p:cNvPr id="13" name="Freihandform: Form 12">
            <a:extLst>
              <a:ext uri="{FF2B5EF4-FFF2-40B4-BE49-F238E27FC236}">
                <a16:creationId xmlns:a16="http://schemas.microsoft.com/office/drawing/2014/main" id="{540CA5C8-88BD-40A6-BA6E-762D575DFA8D}"/>
              </a:ext>
            </a:extLst>
          </p:cNvPr>
          <p:cNvSpPr>
            <a:spLocks noChangeAspect="1"/>
          </p:cNvSpPr>
          <p:nvPr/>
        </p:nvSpPr>
        <p:spPr>
          <a:xfrm>
            <a:off x="4073618" y="1708733"/>
            <a:ext cx="3888000" cy="3888000"/>
          </a:xfrm>
          <a:custGeom>
            <a:avLst/>
            <a:gdLst>
              <a:gd name="connsiteX0" fmla="*/ 0 w 4095581"/>
              <a:gd name="connsiteY0" fmla="*/ 2047791 h 4095581"/>
              <a:gd name="connsiteX1" fmla="*/ 2047791 w 4095581"/>
              <a:gd name="connsiteY1" fmla="*/ 0 h 4095581"/>
              <a:gd name="connsiteX2" fmla="*/ 2047791 w 4095581"/>
              <a:gd name="connsiteY2" fmla="*/ 2047791 h 4095581"/>
              <a:gd name="connsiteX3" fmla="*/ 0 w 4095581"/>
              <a:gd name="connsiteY3" fmla="*/ 2047791 h 4095581"/>
            </a:gdLst>
            <a:ahLst/>
            <a:cxnLst>
              <a:cxn ang="0">
                <a:pos x="connsiteX0" y="connsiteY0"/>
              </a:cxn>
              <a:cxn ang="0">
                <a:pos x="connsiteX1" y="connsiteY1"/>
              </a:cxn>
              <a:cxn ang="0">
                <a:pos x="connsiteX2" y="connsiteY2"/>
              </a:cxn>
              <a:cxn ang="0">
                <a:pos x="connsiteX3" y="connsiteY3"/>
              </a:cxn>
            </a:cxnLst>
            <a:rect l="l" t="t" r="r" b="b"/>
            <a:pathLst>
              <a:path w="4095581" h="4095581">
                <a:moveTo>
                  <a:pt x="0" y="2047791"/>
                </a:moveTo>
                <a:cubicBezTo>
                  <a:pt x="0" y="916827"/>
                  <a:pt x="916827" y="0"/>
                  <a:pt x="2047791" y="0"/>
                </a:cubicBezTo>
                <a:lnTo>
                  <a:pt x="2047791" y="2047791"/>
                </a:lnTo>
                <a:lnTo>
                  <a:pt x="0" y="2047791"/>
                </a:lnTo>
                <a:close/>
              </a:path>
            </a:pathLst>
          </a:custGeom>
          <a:solidFill>
            <a:srgbClr val="D6851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96000" tIns="778592" rIns="2124000" bIns="2143786" numCol="1" spcCol="1270" anchor="ctr" anchorCtr="0">
            <a:noAutofit/>
          </a:bodyPr>
          <a:lstStyle/>
          <a:p>
            <a:pPr marL="0" lvl="0" indent="0" algn="r" defTabSz="800100">
              <a:lnSpc>
                <a:spcPct val="90000"/>
              </a:lnSpc>
              <a:spcBef>
                <a:spcPct val="0"/>
              </a:spcBef>
              <a:spcAft>
                <a:spcPct val="35000"/>
              </a:spcAft>
              <a:buNone/>
            </a:pPr>
            <a:r>
              <a:rPr lang="en-GB" sz="1800" b="1" baseline="0" dirty="0"/>
              <a:t>Employers</a:t>
            </a:r>
          </a:p>
          <a:p>
            <a:pPr marL="0" lvl="0" indent="0" algn="r" defTabSz="800100">
              <a:lnSpc>
                <a:spcPct val="90000"/>
              </a:lnSpc>
              <a:spcBef>
                <a:spcPct val="0"/>
              </a:spcBef>
              <a:spcAft>
                <a:spcPct val="35000"/>
              </a:spcAft>
              <a:buNone/>
            </a:pPr>
            <a:r>
              <a:rPr lang="en-GB" sz="1400" dirty="0"/>
              <a:t>8 representatives</a:t>
            </a:r>
            <a:br>
              <a:rPr lang="en-GB" sz="1400" dirty="0"/>
            </a:br>
            <a:r>
              <a:rPr lang="en-GB" sz="1400" dirty="0"/>
              <a:t>8 votes</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pic>
        <p:nvPicPr>
          <p:cNvPr id="22" name="Grafik 21">
            <a:extLst>
              <a:ext uri="{FF2B5EF4-FFF2-40B4-BE49-F238E27FC236}">
                <a16:creationId xmlns:a16="http://schemas.microsoft.com/office/drawing/2014/main" id="{3253701D-863E-4B90-8F59-87229FC956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9630" y="2005483"/>
            <a:ext cx="1216365" cy="1183650"/>
          </a:xfrm>
          <a:prstGeom prst="rect">
            <a:avLst/>
          </a:prstGeom>
        </p:spPr>
      </p:pic>
      <p:pic>
        <p:nvPicPr>
          <p:cNvPr id="27" name="Grafik 26">
            <a:extLst>
              <a:ext uri="{FF2B5EF4-FFF2-40B4-BE49-F238E27FC236}">
                <a16:creationId xmlns:a16="http://schemas.microsoft.com/office/drawing/2014/main" id="{61AF4FCF-C84E-4AE0-95DB-42F2CFFFE9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00000" flipV="1">
            <a:off x="9994727" y="2547604"/>
            <a:ext cx="987772" cy="961205"/>
          </a:xfrm>
          <a:prstGeom prst="rect">
            <a:avLst/>
          </a:prstGeom>
        </p:spPr>
      </p:pic>
      <p:sp>
        <p:nvSpPr>
          <p:cNvPr id="19" name="Textfeld 18">
            <a:extLst>
              <a:ext uri="{FF2B5EF4-FFF2-40B4-BE49-F238E27FC236}">
                <a16:creationId xmlns:a16="http://schemas.microsoft.com/office/drawing/2014/main" id="{D0AF5F60-DA86-4974-BED4-53B737A5EE23}"/>
              </a:ext>
            </a:extLst>
          </p:cNvPr>
          <p:cNvSpPr txBox="1"/>
          <p:nvPr/>
        </p:nvSpPr>
        <p:spPr>
          <a:xfrm>
            <a:off x="1025890" y="4731129"/>
            <a:ext cx="4052524" cy="1066959"/>
          </a:xfrm>
          <a:prstGeom prst="rect">
            <a:avLst/>
          </a:prstGeom>
          <a:noFill/>
        </p:spPr>
        <p:txBody>
          <a:bodyPr wrap="square" rtlCol="0">
            <a:spAutoFit/>
          </a:bodyPr>
          <a:lstStyle/>
          <a:p>
            <a:pPr>
              <a:spcBef>
                <a:spcPts val="150"/>
              </a:spcBef>
            </a:pPr>
            <a:r>
              <a:rPr lang="en-GB" b="1" dirty="0">
                <a:solidFill>
                  <a:srgbClr val="D6851B"/>
                </a:solidFill>
              </a:rPr>
              <a:t>Advisory capacity:</a:t>
            </a:r>
          </a:p>
          <a:p>
            <a:pPr>
              <a:spcBef>
                <a:spcPts val="150"/>
              </a:spcBef>
            </a:pPr>
            <a:r>
              <a:rPr lang="en-GB" sz="1400" dirty="0">
                <a:solidFill>
                  <a:srgbClr val="D6851B"/>
                </a:solidFill>
              </a:rPr>
              <a:t>1 representative from the Federal Employment Agency (BA)</a:t>
            </a:r>
          </a:p>
          <a:p>
            <a:pPr>
              <a:spcBef>
                <a:spcPts val="150"/>
              </a:spcBef>
            </a:pPr>
            <a:r>
              <a:rPr lang="en-GB" sz="1400" dirty="0">
                <a:solidFill>
                  <a:srgbClr val="D6851B"/>
                </a:solidFill>
              </a:rPr>
              <a:t>1 representative of central municipal organisations</a:t>
            </a:r>
          </a:p>
        </p:txBody>
      </p:sp>
      <p:sp>
        <p:nvSpPr>
          <p:cNvPr id="14" name="Textplatzhalter 3">
            <a:extLst>
              <a:ext uri="{FF2B5EF4-FFF2-40B4-BE49-F238E27FC236}">
                <a16:creationId xmlns:a16="http://schemas.microsoft.com/office/drawing/2014/main" id="{A5DD8C5B-A0B0-42C2-9A1C-A2DA10768452}"/>
              </a:ext>
            </a:extLst>
          </p:cNvPr>
          <p:cNvSpPr txBox="1">
            <a:spLocks/>
          </p:cNvSpPr>
          <p:nvPr/>
        </p:nvSpPr>
        <p:spPr>
          <a:xfrm>
            <a:off x="658810" y="873125"/>
            <a:ext cx="3600000" cy="79819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Vocational education and training committee </a:t>
            </a:r>
          </a:p>
        </p:txBody>
      </p:sp>
      <p:sp>
        <p:nvSpPr>
          <p:cNvPr id="16" name="Textplatzhalter 3">
            <a:extLst>
              <a:ext uri="{FF2B5EF4-FFF2-40B4-BE49-F238E27FC236}">
                <a16:creationId xmlns:a16="http://schemas.microsoft.com/office/drawing/2014/main" id="{72F9B0B0-EEA1-4CF6-8498-16D83BFF87BD}"/>
              </a:ext>
            </a:extLst>
          </p:cNvPr>
          <p:cNvSpPr txBox="1">
            <a:spLocks/>
          </p:cNvSpPr>
          <p:nvPr/>
        </p:nvSpPr>
        <p:spPr>
          <a:xfrm>
            <a:off x="4385692" y="873125"/>
            <a:ext cx="3600000" cy="798190"/>
          </a:xfrm>
          <a:prstGeom prst="rect">
            <a:avLst/>
          </a:prstGeom>
          <a:solidFill>
            <a:srgbClr val="D6851B">
              <a:alpha val="40000"/>
            </a:srgbClr>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Federal state committees for vocational education and training </a:t>
            </a:r>
            <a:endParaRPr lang="en-GB" sz="1600" dirty="0"/>
          </a:p>
        </p:txBody>
      </p:sp>
      <p:sp>
        <p:nvSpPr>
          <p:cNvPr id="15" name="Textplatzhalter 3">
            <a:extLst>
              <a:ext uri="{FF2B5EF4-FFF2-40B4-BE49-F238E27FC236}">
                <a16:creationId xmlns:a16="http://schemas.microsoft.com/office/drawing/2014/main" id="{A8A94EEA-421E-4A08-9A62-4FC55804C340}"/>
              </a:ext>
            </a:extLst>
          </p:cNvPr>
          <p:cNvSpPr txBox="1">
            <a:spLocks/>
          </p:cNvSpPr>
          <p:nvPr/>
        </p:nvSpPr>
        <p:spPr>
          <a:xfrm>
            <a:off x="8112575" y="873125"/>
            <a:ext cx="3600000" cy="803482"/>
          </a:xfrm>
          <a:prstGeom prst="rect">
            <a:avLst/>
          </a:prstGeom>
          <a:solidFill>
            <a:srgbClr val="D6851B"/>
          </a:solidFill>
        </p:spPr>
        <p:txBody>
          <a:bodyPr vert="horz" wrap="square" lIns="144000" tIns="72000" rIns="108000" bIns="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28588" indent="-165100">
              <a:lnSpc>
                <a:spcPts val="2000"/>
              </a:lnSpc>
              <a:spcBef>
                <a:spcPts val="0"/>
              </a:spcBef>
            </a:pPr>
            <a:r>
              <a:rPr lang="en-GB" sz="1600" b="1" dirty="0"/>
              <a:t>	Board of the Federal Institute for Vocational Education and Training (BIBB)</a:t>
            </a:r>
            <a:endParaRPr lang="en-GB" sz="1600" dirty="0"/>
          </a:p>
        </p:txBody>
      </p:sp>
    </p:spTree>
    <p:extLst>
      <p:ext uri="{BB962C8B-B14F-4D97-AF65-F5344CB8AC3E}">
        <p14:creationId xmlns:p14="http://schemas.microsoft.com/office/powerpoint/2010/main" val="46874759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281602" cy="288181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Guidance for companies on starting and carrying out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Mediating in the case of disputes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Providing information to the general public, teachers, pupils, parents, etc</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Advising young people, parents and trainees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Involvement in career orientation</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pre-vocational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training position marketplaces, online and in the region</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Supporting the regional economy</a:t>
            </a:r>
          </a:p>
        </p:txBody>
      </p:sp>
      <p:pic>
        <p:nvPicPr>
          <p:cNvPr id="5" name="Grafik 4">
            <a:extLst>
              <a:ext uri="{FF2B5EF4-FFF2-40B4-BE49-F238E27FC236}">
                <a16:creationId xmlns:a16="http://schemas.microsoft.com/office/drawing/2014/main" id="{9A9885C0-408B-4726-9FD9-30DE43AFB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950" y="1932986"/>
            <a:ext cx="3090027" cy="3455987"/>
          </a:xfrm>
          <a:prstGeom prst="rect">
            <a:avLst/>
          </a:prstGeom>
        </p:spPr>
      </p:pic>
    </p:spTree>
    <p:extLst>
      <p:ext uri="{BB962C8B-B14F-4D97-AF65-F5344CB8AC3E}">
        <p14:creationId xmlns:p14="http://schemas.microsoft.com/office/powerpoint/2010/main" val="294539411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281602" cy="3317831"/>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All chambers help to develop the quality of company-based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100 out of around 130 IHKs and chambers of crafts and trades implement quality initiatives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Measures for further developing, ensuring or recognising quality in company-based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Events of various types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Seals, certificates for recognising companies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Chamber information materials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Schools and workshops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Consultations </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Quality initiatives</a:t>
            </a:r>
          </a:p>
        </p:txBody>
      </p:sp>
      <p:pic>
        <p:nvPicPr>
          <p:cNvPr id="2" name="Grafik 1">
            <a:extLst>
              <a:ext uri="{FF2B5EF4-FFF2-40B4-BE49-F238E27FC236}">
                <a16:creationId xmlns:a16="http://schemas.microsoft.com/office/drawing/2014/main" id="{32AD585C-8094-4A2C-A71A-3FADF97057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91044">
            <a:off x="9464996" y="2595339"/>
            <a:ext cx="1742915" cy="2330414"/>
          </a:xfrm>
          <a:prstGeom prst="rect">
            <a:avLst/>
          </a:prstGeom>
        </p:spPr>
      </p:pic>
      <p:sp>
        <p:nvSpPr>
          <p:cNvPr id="6" name="Rechteck 5">
            <a:extLst>
              <a:ext uri="{FF2B5EF4-FFF2-40B4-BE49-F238E27FC236}">
                <a16:creationId xmlns:a16="http://schemas.microsoft.com/office/drawing/2014/main" id="{781382BE-828A-440D-90D6-DEF41668B226}"/>
              </a:ext>
            </a:extLst>
          </p:cNvPr>
          <p:cNvSpPr/>
          <p:nvPr/>
        </p:nvSpPr>
        <p:spPr>
          <a:xfrm rot="676375">
            <a:off x="10633075" y="3378200"/>
            <a:ext cx="250825" cy="147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9CC5AC0C-9A5C-415A-A87D-3AE016B322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88069">
            <a:off x="10774104" y="3567292"/>
            <a:ext cx="174635" cy="174635"/>
          </a:xfrm>
          <a:prstGeom prst="rect">
            <a:avLst/>
          </a:prstGeom>
        </p:spPr>
      </p:pic>
      <p:pic>
        <p:nvPicPr>
          <p:cNvPr id="9" name="Grafik 8">
            <a:extLst>
              <a:ext uri="{FF2B5EF4-FFF2-40B4-BE49-F238E27FC236}">
                <a16:creationId xmlns:a16="http://schemas.microsoft.com/office/drawing/2014/main" id="{22F93030-AFF1-44A2-A561-09191BEE44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88069">
            <a:off x="10631371" y="4366092"/>
            <a:ext cx="170528" cy="170528"/>
          </a:xfrm>
          <a:prstGeom prst="rect">
            <a:avLst/>
          </a:prstGeom>
        </p:spPr>
      </p:pic>
      <p:pic>
        <p:nvPicPr>
          <p:cNvPr id="7" name="Grafik 6">
            <a:extLst>
              <a:ext uri="{FF2B5EF4-FFF2-40B4-BE49-F238E27FC236}">
                <a16:creationId xmlns:a16="http://schemas.microsoft.com/office/drawing/2014/main" id="{B162ACB8-DB8B-42CF-B53A-7EB9C07574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7011">
            <a:off x="10710518" y="3983659"/>
            <a:ext cx="178306" cy="203778"/>
          </a:xfrm>
          <a:prstGeom prst="rect">
            <a:avLst/>
          </a:prstGeom>
        </p:spPr>
      </p:pic>
      <p:pic>
        <p:nvPicPr>
          <p:cNvPr id="11" name="Grafik 10">
            <a:extLst>
              <a:ext uri="{FF2B5EF4-FFF2-40B4-BE49-F238E27FC236}">
                <a16:creationId xmlns:a16="http://schemas.microsoft.com/office/drawing/2014/main" id="{631FEDF6-B0FD-4D37-92F0-D2CE48C2C5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7011">
            <a:off x="10536160" y="4617170"/>
            <a:ext cx="207371" cy="205332"/>
          </a:xfrm>
          <a:prstGeom prst="rect">
            <a:avLst/>
          </a:prstGeom>
        </p:spPr>
      </p:pic>
    </p:spTree>
    <p:extLst>
      <p:ext uri="{BB962C8B-B14F-4D97-AF65-F5344CB8AC3E}">
        <p14:creationId xmlns:p14="http://schemas.microsoft.com/office/powerpoint/2010/main" val="104971382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3. Examples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281602" cy="4164217"/>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79 IHKs nationwide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Regulated in the “Law temporarily regulating the chambers of commerce and industry” (IHKG)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One of the duties under Section 1 of the IHKG: Measures to promote and implement commercial and industrial vocational education and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Competent body for vocational education and training in industrial and commercial occupations other than those of the crafts and trades in accordance with Section 72(2) of the Vocational Training Act (BBiG)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169.182 companies providing training (2023)</a:t>
            </a:r>
          </a:p>
          <a:p>
            <a:pPr marL="285750" indent="-285750">
              <a:lnSpc>
                <a:spcPts val="2200"/>
              </a:lnSpc>
              <a:spcAft>
                <a:spcPts val="1200"/>
              </a:spcAft>
              <a:buClr>
                <a:srgbClr val="D6851B"/>
              </a:buClr>
              <a:buSzPct val="65000"/>
              <a:buFont typeface="Wingdings 3" panose="05040102010807070707" pitchFamily="18" charset="2"/>
              <a:buChar char=""/>
            </a:pPr>
            <a:r>
              <a:rPr lang="de-DE" sz="1600" dirty="0"/>
              <a:t>691.515</a:t>
            </a:r>
            <a:r>
              <a:rPr lang="en-GB" sz="1600" dirty="0"/>
              <a:t> training contracts (2024)</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27,283 examination boards with 181,971 members (2019)</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IHK organisation: Chamber of Industry and Commerce (IHKs), German Chambers of Commerce Abroad (AHKs), German Chamber of Industry and Commerce (DIHK)</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 of Industry and Commerce (IHK)</a:t>
            </a:r>
          </a:p>
        </p:txBody>
      </p:sp>
      <p:sp>
        <p:nvSpPr>
          <p:cNvPr id="5" name="Textfeld 4">
            <a:extLst>
              <a:ext uri="{FF2B5EF4-FFF2-40B4-BE49-F238E27FC236}">
                <a16:creationId xmlns:a16="http://schemas.microsoft.com/office/drawing/2014/main" id="{663FE430-00A8-4453-90EA-2FB089A96091}"/>
              </a:ext>
            </a:extLst>
          </p:cNvPr>
          <p:cNvSpPr txBox="1"/>
          <p:nvPr/>
        </p:nvSpPr>
        <p:spPr>
          <a:xfrm>
            <a:off x="658811" y="6526693"/>
            <a:ext cx="3402442" cy="338554"/>
          </a:xfrm>
          <a:prstGeom prst="rect">
            <a:avLst/>
          </a:prstGeom>
          <a:noFill/>
        </p:spPr>
        <p:txBody>
          <a:bodyPr wrap="square" rtlCol="0">
            <a:spAutoFit/>
          </a:bodyPr>
          <a:lstStyle/>
          <a:p>
            <a:r>
              <a:rPr lang="de-DE" sz="1600" dirty="0"/>
              <a:t>Sources: IHK, DIHK; 2023 </a:t>
            </a:r>
          </a:p>
        </p:txBody>
      </p:sp>
    </p:spTree>
    <p:extLst>
      <p:ext uri="{BB962C8B-B14F-4D97-AF65-F5344CB8AC3E}">
        <p14:creationId xmlns:p14="http://schemas.microsoft.com/office/powerpoint/2010/main" val="413802095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8052702" cy="1231106"/>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en-GB" sz="2000" dirty="0">
                <a:latin typeface="+mj-lt"/>
              </a:rPr>
              <a:t>Business Organisations	</a:t>
            </a:r>
          </a:p>
          <a:p>
            <a:pPr indent="-360000">
              <a:lnSpc>
                <a:spcPts val="2400"/>
              </a:lnSpc>
              <a:spcAft>
                <a:spcPts val="1200"/>
              </a:spcAft>
              <a:buFont typeface="+mj-lt"/>
              <a:buAutoNum type="arabicPeriod"/>
            </a:pPr>
            <a:r>
              <a:rPr lang="en-GB" sz="2000" dirty="0">
                <a:latin typeface="+mj-lt"/>
              </a:rPr>
              <a:t>Responsibilities and functions of the chambers</a:t>
            </a:r>
          </a:p>
          <a:p>
            <a:pPr indent="-360000">
              <a:lnSpc>
                <a:spcPts val="2400"/>
              </a:lnSpc>
              <a:spcAft>
                <a:spcPts val="1200"/>
              </a:spcAft>
              <a:buFont typeface="+mj-lt"/>
              <a:buAutoNum type="arabicPeriod"/>
            </a:pPr>
            <a:r>
              <a:rPr lang="en-GB" sz="2000" dirty="0">
                <a:latin typeface="+mj-lt"/>
              </a:rPr>
              <a:t>Examples</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104565"/>
            <a:ext cx="3599999"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Platform and service provider for </a:t>
            </a:r>
            <a:br>
              <a:rPr lang="en-GB" sz="1600" dirty="0">
                <a:solidFill>
                  <a:schemeClr val="tx1"/>
                </a:solidFill>
                <a:latin typeface="+mn-lt"/>
              </a:rPr>
            </a:br>
            <a:r>
              <a:rPr lang="en-GB" sz="1600" dirty="0">
                <a:solidFill>
                  <a:schemeClr val="tx1"/>
                </a:solidFill>
                <a:latin typeface="+mn-lt"/>
              </a:rPr>
              <a:t>dual vocational education and training abroad</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Guidance, organisation, quality assurance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IHK cooperation partner</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57272"/>
            <a:ext cx="3600000" cy="547293"/>
          </a:xfrm>
          <a:prstGeom prst="rect">
            <a:avLst/>
          </a:prstGeom>
          <a:solidFill>
            <a:srgbClr val="D6851B"/>
          </a:solidFill>
        </p:spPr>
        <p:txBody>
          <a:bodyPr vert="horz" wrap="square" lIns="108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n-GB" sz="1800" b="1" dirty="0"/>
              <a:t>AHKs</a:t>
            </a:r>
          </a:p>
        </p:txBody>
      </p:sp>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 of Industry and Commerce (IHK)</a:t>
            </a:r>
          </a:p>
        </p:txBody>
      </p:sp>
      <p:pic>
        <p:nvPicPr>
          <p:cNvPr id="19" name="Picture 12" descr="C:\Users\snetzer\Desktop\AHK-Logo-RGB.jpg">
            <a:extLst>
              <a:ext uri="{FF2B5EF4-FFF2-40B4-BE49-F238E27FC236}">
                <a16:creationId xmlns:a16="http://schemas.microsoft.com/office/drawing/2014/main" id="{8A71C2A4-9AC7-4BE7-8025-19D09BC7E793}"/>
              </a:ext>
            </a:extLst>
          </p:cNvPr>
          <p:cNvPicPr>
            <a:picLocks noChangeAspect="1" noChangeArrowheads="1"/>
          </p:cNvPicPr>
          <p:nvPr/>
        </p:nvPicPr>
        <p:blipFill>
          <a:blip r:embed="rId3"/>
          <a:srcRect/>
          <a:stretch>
            <a:fillRect/>
          </a:stretch>
        </p:blipFill>
        <p:spPr bwMode="auto">
          <a:xfrm>
            <a:off x="3447532" y="1398789"/>
            <a:ext cx="691303" cy="336951"/>
          </a:xfrm>
          <a:prstGeom prst="rect">
            <a:avLst/>
          </a:prstGeom>
          <a:ln>
            <a:noFill/>
          </a:ln>
        </p:spPr>
      </p:pic>
      <p:pic>
        <p:nvPicPr>
          <p:cNvPr id="3" name="Grafik 2">
            <a:extLst>
              <a:ext uri="{FF2B5EF4-FFF2-40B4-BE49-F238E27FC236}">
                <a16:creationId xmlns:a16="http://schemas.microsoft.com/office/drawing/2014/main" id="{76D99362-5A44-46E8-9018-E44453F13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7488">
            <a:off x="2504983" y="3767699"/>
            <a:ext cx="1671338" cy="1633351"/>
          </a:xfrm>
          <a:prstGeom prst="rect">
            <a:avLst/>
          </a:prstGeom>
        </p:spPr>
      </p:pic>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52446" y="1557272"/>
            <a:ext cx="3708000" cy="547293"/>
          </a:xfrm>
          <a:prstGeom prst="rect">
            <a:avLst/>
          </a:prstGeom>
          <a:solidFill>
            <a:srgbClr val="D6851B"/>
          </a:solidFill>
        </p:spPr>
        <p:txBody>
          <a:bodyPr vert="horz" wrap="square" lIns="108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en-GB" sz="1800" b="1" dirty="0"/>
              <a:t>DIHK</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52446" y="2104565"/>
            <a:ext cx="3708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Strategy/network coordination/</a:t>
            </a:r>
            <a:br>
              <a:rPr lang="en-GB" sz="1600" dirty="0">
                <a:solidFill>
                  <a:schemeClr val="tx1"/>
                </a:solidFill>
                <a:latin typeface="+mn-lt"/>
              </a:rPr>
            </a:br>
            <a:r>
              <a:rPr lang="en-GB" sz="1600" dirty="0">
                <a:solidFill>
                  <a:schemeClr val="tx1"/>
                </a:solidFill>
                <a:latin typeface="+mn-lt"/>
              </a:rPr>
              <a:t>cooperation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Training products/project service/</a:t>
            </a:r>
            <a:br>
              <a:rPr lang="en-GB" sz="1600" dirty="0">
                <a:solidFill>
                  <a:schemeClr val="tx1"/>
                </a:solidFill>
                <a:latin typeface="+mn-lt"/>
              </a:rPr>
            </a:br>
            <a:r>
              <a:rPr lang="en-GB" sz="1600" dirty="0">
                <a:solidFill>
                  <a:schemeClr val="tx1"/>
                </a:solidFill>
                <a:latin typeface="+mn-lt"/>
              </a:rPr>
              <a:t>AHK services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Quality management for DIHK, AHKs, IHKs</a:t>
            </a:r>
          </a:p>
        </p:txBody>
      </p:sp>
      <p:pic>
        <p:nvPicPr>
          <p:cNvPr id="20" name="Grafik 19" descr="Ein Bild, das Zeichnung, Teller, Essen enthält.&#10;&#10;Automatisch generierte Beschreibung">
            <a:extLst>
              <a:ext uri="{FF2B5EF4-FFF2-40B4-BE49-F238E27FC236}">
                <a16:creationId xmlns:a16="http://schemas.microsoft.com/office/drawing/2014/main" id="{B19F01F4-146A-4DA3-99A4-0522C979C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887" y="1398789"/>
            <a:ext cx="691303" cy="336951"/>
          </a:xfrm>
          <a:prstGeom prst="rect">
            <a:avLst/>
          </a:prstGeom>
          <a:ln>
            <a:noFill/>
          </a:ln>
        </p:spPr>
      </p:pic>
      <p:pic>
        <p:nvPicPr>
          <p:cNvPr id="4" name="Grafik 3">
            <a:extLst>
              <a:ext uri="{FF2B5EF4-FFF2-40B4-BE49-F238E27FC236}">
                <a16:creationId xmlns:a16="http://schemas.microsoft.com/office/drawing/2014/main" id="{E5B18890-5B1F-41E2-B55C-C99519E2289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581132" y="3794759"/>
            <a:ext cx="1387256" cy="1625071"/>
          </a:xfrm>
          <a:prstGeom prst="rect">
            <a:avLst/>
          </a:prstGeom>
        </p:spPr>
      </p:pic>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84575" y="2104565"/>
            <a:ext cx="3528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Administration and provider of know-how</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Competent body for vocational education and training</a:t>
            </a:r>
            <a:br>
              <a:rPr lang="en-GB" sz="1600" dirty="0">
                <a:solidFill>
                  <a:schemeClr val="tx1"/>
                </a:solidFill>
                <a:latin typeface="+mn-lt"/>
              </a:rPr>
            </a:br>
            <a:r>
              <a:rPr lang="en-GB" sz="1600" dirty="0">
                <a:solidFill>
                  <a:schemeClr val="tx1"/>
                </a:solidFill>
                <a:latin typeface="+mn-lt"/>
              </a:rPr>
              <a:t>in Germany</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AHK cooperation partner</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57272"/>
            <a:ext cx="3528000" cy="547293"/>
          </a:xfrm>
          <a:prstGeom prst="rect">
            <a:avLst/>
          </a:prstGeom>
          <a:solidFill>
            <a:srgbClr val="D6851B"/>
          </a:solidFill>
        </p:spPr>
        <p:txBody>
          <a:bodyPr vert="horz" wrap="square" lIns="108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en-GB" sz="1800" b="1" dirty="0"/>
              <a:t>IHKs</a:t>
            </a:r>
          </a:p>
        </p:txBody>
      </p:sp>
      <p:pic>
        <p:nvPicPr>
          <p:cNvPr id="21" name="Picture 17">
            <a:extLst>
              <a:ext uri="{FF2B5EF4-FFF2-40B4-BE49-F238E27FC236}">
                <a16:creationId xmlns:a16="http://schemas.microsoft.com/office/drawing/2014/main" id="{E304C080-554F-47AF-AF66-BCC3A4BCBC6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16265" y="1398789"/>
            <a:ext cx="687572" cy="339195"/>
          </a:xfrm>
          <a:prstGeom prst="rect">
            <a:avLst/>
          </a:prstGeom>
          <a:ln>
            <a:noFill/>
          </a:ln>
          <a:extLst>
            <a:ext uri="{909E8E84-426E-40DD-AFC4-6F175D3DCCD1}">
              <a14:hiddenFill xmlns:a14="http://schemas.microsoft.com/office/drawing/2010/main">
                <a:solidFill>
                  <a:schemeClr val="accent1"/>
                </a:solidFill>
              </a14:hiddenFill>
            </a:ext>
          </a:extLst>
        </p:spPr>
      </p:pic>
      <p:pic>
        <p:nvPicPr>
          <p:cNvPr id="6" name="Grafik 5">
            <a:extLst>
              <a:ext uri="{FF2B5EF4-FFF2-40B4-BE49-F238E27FC236}">
                <a16:creationId xmlns:a16="http://schemas.microsoft.com/office/drawing/2014/main" id="{928F4E4A-BD09-4508-85B3-222CA2BE4BC0}"/>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197074" y="3789575"/>
            <a:ext cx="1391681" cy="1630255"/>
          </a:xfrm>
          <a:prstGeom prst="rect">
            <a:avLst/>
          </a:prstGeom>
        </p:spPr>
      </p:pic>
    </p:spTree>
    <p:extLst>
      <p:ext uri="{BB962C8B-B14F-4D97-AF65-F5344CB8AC3E}">
        <p14:creationId xmlns:p14="http://schemas.microsoft.com/office/powerpoint/2010/main" val="199360060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Funding of chambers of commerce and industry</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469027"/>
            <a:ext cx="8292242" cy="3292183"/>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Commercial accounting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revenue items: contributions from companies, fees for services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expenditure items: personnel costs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Budget (forecast profit and loss), contribution level and borrowing decided by General Assembly (economic statute)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Contributions based on the profitability of companies and in some cases legal form: fixed basic contribution plus tiered variable contribution, micro businesses are generally exempt</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Average contribution for companies which pay is €465 p.a., average contribution for companies entered in the commercial register is €615 (2023)</a:t>
            </a:r>
          </a:p>
        </p:txBody>
      </p:sp>
      <p:pic>
        <p:nvPicPr>
          <p:cNvPr id="6" name="Grafik 5">
            <a:extLst>
              <a:ext uri="{FF2B5EF4-FFF2-40B4-BE49-F238E27FC236}">
                <a16:creationId xmlns:a16="http://schemas.microsoft.com/office/drawing/2014/main" id="{C8814265-6E0E-4D77-83B4-794AEE346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9558" y="3940138"/>
            <a:ext cx="918109" cy="1287356"/>
          </a:xfrm>
          <a:prstGeom prst="rect">
            <a:avLst/>
          </a:prstGeom>
        </p:spPr>
      </p:pic>
      <p:pic>
        <p:nvPicPr>
          <p:cNvPr id="7" name="Grafik 6">
            <a:extLst>
              <a:ext uri="{FF2B5EF4-FFF2-40B4-BE49-F238E27FC236}">
                <a16:creationId xmlns:a16="http://schemas.microsoft.com/office/drawing/2014/main" id="{310CB3FB-B137-4F38-99C5-E66D1DC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2164" y="4272045"/>
            <a:ext cx="973490" cy="1159100"/>
          </a:xfrm>
          <a:prstGeom prst="rect">
            <a:avLst/>
          </a:prstGeom>
        </p:spPr>
      </p:pic>
      <p:pic>
        <p:nvPicPr>
          <p:cNvPr id="8" name="Grafik 7">
            <a:extLst>
              <a:ext uri="{FF2B5EF4-FFF2-40B4-BE49-F238E27FC236}">
                <a16:creationId xmlns:a16="http://schemas.microsoft.com/office/drawing/2014/main" id="{4A2622BF-7503-4E4C-9667-4CAB8D0125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88612" y="4497251"/>
            <a:ext cx="972862" cy="949134"/>
          </a:xfrm>
          <a:prstGeom prst="rect">
            <a:avLst/>
          </a:prstGeom>
        </p:spPr>
      </p:pic>
    </p:spTree>
    <p:extLst>
      <p:ext uri="{BB962C8B-B14F-4D97-AF65-F5344CB8AC3E}">
        <p14:creationId xmlns:p14="http://schemas.microsoft.com/office/powerpoint/2010/main" val="68207693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German Chambers of Commerce Abroad</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469027"/>
            <a:ext cx="9281602" cy="3753848"/>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Usually organised under private law, in some cases not-for-profit</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Organisations which control their own commercial affairs (economic self-governance)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Supported by member companies based abroad and in Germany </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Voluntary membership, not chambers in the narrower sense of the word, not regulated by law</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150 AHKs in 93 countries (2025)</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Varied responsibilities, particularly in the area of foreign trade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Financed by membership contributions and remuneration for services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Funded by the Federal Ministry for Economic Affairs and Climate Action (BMWK)</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Growing number are organising dual VET in line with the German model</a:t>
            </a:r>
          </a:p>
        </p:txBody>
      </p:sp>
      <p:pic>
        <p:nvPicPr>
          <p:cNvPr id="5" name="Grafik 4">
            <a:extLst>
              <a:ext uri="{FF2B5EF4-FFF2-40B4-BE49-F238E27FC236}">
                <a16:creationId xmlns:a16="http://schemas.microsoft.com/office/drawing/2014/main" id="{71A8FDC0-9426-410C-8743-8C25404149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7488">
            <a:off x="9094426" y="2756700"/>
            <a:ext cx="2534630" cy="2553117"/>
          </a:xfrm>
          <a:prstGeom prst="rect">
            <a:avLst/>
          </a:prstGeom>
        </p:spPr>
      </p:pic>
    </p:spTree>
    <p:extLst>
      <p:ext uri="{BB962C8B-B14F-4D97-AF65-F5344CB8AC3E}">
        <p14:creationId xmlns:p14="http://schemas.microsoft.com/office/powerpoint/2010/main" val="328653683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Chambers of crafts and trades</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187673"/>
            <a:ext cx="9761329" cy="4728474"/>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Regulated in the Crafts and Trades Regulation Code (HwO), responsibilities in vocational education and training are outlined in Section 91 of the HwO</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53 chambers of crafts and trades across Germany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Employees and trainees also represented in the craft trades (one-third parity rule in the bodies)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Competent body for vocational education and training in occupations under the Crafts and Trades</a:t>
            </a:r>
            <a:br>
              <a:rPr lang="en-GB" sz="1600" dirty="0"/>
            </a:br>
            <a:r>
              <a:rPr lang="en-GB" sz="1600" dirty="0"/>
              <a:t>Regulation Code in accordance with Section 72(1) of the Vocational Training Act (BBiG)</a:t>
            </a:r>
          </a:p>
          <a:p>
            <a:pPr marL="285750" indent="-285750">
              <a:lnSpc>
                <a:spcPts val="2200"/>
              </a:lnSpc>
              <a:spcAft>
                <a:spcPts val="1200"/>
              </a:spcAft>
              <a:buClr>
                <a:srgbClr val="D6851B"/>
              </a:buClr>
              <a:buSzPct val="65000"/>
              <a:buFont typeface="Wingdings 3" panose="05040102010807070707" pitchFamily="18" charset="2"/>
              <a:buChar char=""/>
            </a:pPr>
            <a:r>
              <a:rPr lang="de-DE" sz="1600" dirty="0"/>
              <a:t>342.092</a:t>
            </a:r>
            <a:r>
              <a:rPr lang="en-GB" sz="1600" dirty="0"/>
              <a:t> training contracts (2024)</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craft trades: </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Chambers of crafts and trades are organised at federal-state level into regional associations of German chambers of crafts and trades.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They are confederated at national level in the Association of German Chambers of Crafts and Trades (Deutscher Handwerkskammertag, DHKT) and are also members of the German Confederation of Skilled Crafts (Zentralverband des Deutschen Handwerks, ZDH) together with the trade associations of the craft trades </a:t>
            </a:r>
          </a:p>
        </p:txBody>
      </p:sp>
      <p:pic>
        <p:nvPicPr>
          <p:cNvPr id="6" name="Grafik 5">
            <a:extLst>
              <a:ext uri="{FF2B5EF4-FFF2-40B4-BE49-F238E27FC236}">
                <a16:creationId xmlns:a16="http://schemas.microsoft.com/office/drawing/2014/main" id="{7A83D358-4C46-4FF2-BAFC-071DE7DAE754}"/>
              </a:ext>
            </a:extLst>
          </p:cNvPr>
          <p:cNvPicPr>
            <a:picLocks noChangeAspect="1"/>
          </p:cNvPicPr>
          <p:nvPr/>
        </p:nvPicPr>
        <p:blipFill>
          <a:blip r:embed="rId3"/>
          <a:stretch>
            <a:fillRect/>
          </a:stretch>
        </p:blipFill>
        <p:spPr>
          <a:xfrm rot="20993326">
            <a:off x="9825396" y="2826759"/>
            <a:ext cx="1529198" cy="1596418"/>
          </a:xfrm>
          <a:prstGeom prst="rect">
            <a:avLst/>
          </a:prstGeom>
        </p:spPr>
      </p:pic>
    </p:spTree>
    <p:extLst>
      <p:ext uri="{BB962C8B-B14F-4D97-AF65-F5344CB8AC3E}">
        <p14:creationId xmlns:p14="http://schemas.microsoft.com/office/powerpoint/2010/main" val="67501652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74258002-7F4D-41C1-B996-B07D30186EB1}"/>
              </a:ext>
            </a:extLst>
          </p:cNvPr>
          <p:cNvSpPr txBox="1">
            <a:spLocks/>
          </p:cNvSpPr>
          <p:nvPr/>
        </p:nvSpPr>
        <p:spPr>
          <a:xfrm>
            <a:off x="664783" y="1736733"/>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FEDERAL LEVEL</a:t>
            </a:r>
          </a:p>
        </p:txBody>
      </p:sp>
      <p:sp>
        <p:nvSpPr>
          <p:cNvPr id="28" name="Textplatzhalter 3">
            <a:extLst>
              <a:ext uri="{FF2B5EF4-FFF2-40B4-BE49-F238E27FC236}">
                <a16:creationId xmlns:a16="http://schemas.microsoft.com/office/drawing/2014/main" id="{9C2E44FE-4023-42B3-8A33-29194824A2D9}"/>
              </a:ext>
            </a:extLst>
          </p:cNvPr>
          <p:cNvSpPr txBox="1">
            <a:spLocks/>
          </p:cNvSpPr>
          <p:nvPr/>
        </p:nvSpPr>
        <p:spPr>
          <a:xfrm>
            <a:off x="667770" y="2737854"/>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FEDERAL STATE LEVEL</a:t>
            </a:r>
          </a:p>
        </p:txBody>
      </p:sp>
      <p:sp>
        <p:nvSpPr>
          <p:cNvPr id="29" name="Textplatzhalter 3">
            <a:extLst>
              <a:ext uri="{FF2B5EF4-FFF2-40B4-BE49-F238E27FC236}">
                <a16:creationId xmlns:a16="http://schemas.microsoft.com/office/drawing/2014/main" id="{8D5A3B38-32B2-4056-9776-7FAF10CADBDA}"/>
              </a:ext>
            </a:extLst>
          </p:cNvPr>
          <p:cNvSpPr txBox="1">
            <a:spLocks/>
          </p:cNvSpPr>
          <p:nvPr/>
        </p:nvSpPr>
        <p:spPr>
          <a:xfrm>
            <a:off x="658811" y="3738975"/>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REGIONAL LEVEL</a:t>
            </a:r>
          </a:p>
        </p:txBody>
      </p:sp>
      <p:sp>
        <p:nvSpPr>
          <p:cNvPr id="30" name="Textplatzhalter 3">
            <a:extLst>
              <a:ext uri="{FF2B5EF4-FFF2-40B4-BE49-F238E27FC236}">
                <a16:creationId xmlns:a16="http://schemas.microsoft.com/office/drawing/2014/main" id="{E6B7BE19-0D77-428B-9AA7-278D4D3B098E}"/>
              </a:ext>
            </a:extLst>
          </p:cNvPr>
          <p:cNvSpPr txBox="1">
            <a:spLocks/>
          </p:cNvSpPr>
          <p:nvPr/>
        </p:nvSpPr>
        <p:spPr>
          <a:xfrm>
            <a:off x="661797" y="4740095"/>
            <a:ext cx="11053761" cy="811876"/>
          </a:xfrm>
          <a:prstGeom prst="rect">
            <a:avLst/>
          </a:prstGeom>
          <a:gradFill flip="none" rotWithShape="1">
            <a:gsLst>
              <a:gs pos="3000">
                <a:srgbClr val="FBF3E8"/>
              </a:gs>
              <a:gs pos="100000">
                <a:schemeClr val="bg1"/>
              </a:gs>
            </a:gsLst>
            <a:lin ang="5400000" scaled="1"/>
            <a:tileRect/>
          </a:gradFill>
          <a:ln w="28575">
            <a:noFill/>
          </a:ln>
        </p:spPr>
        <p:txBody>
          <a:bodyPr vert="horz" wrap="square" lIns="72000" tIns="36000" rIns="72000" bIns="57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b="1" dirty="0">
                <a:solidFill>
                  <a:srgbClr val="D6851B"/>
                </a:solidFill>
                <a:latin typeface="Calibri" panose="020F0502020204030204" pitchFamily="34" charset="0"/>
              </a:rPr>
              <a:t>DISTRICT LEVEL</a:t>
            </a:r>
          </a:p>
        </p:txBody>
      </p:sp>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Overview of the organisation of the craft trades</a:t>
            </a:r>
          </a:p>
        </p:txBody>
      </p:sp>
      <p:sp>
        <p:nvSpPr>
          <p:cNvPr id="2" name="Rechteck 1">
            <a:extLst>
              <a:ext uri="{FF2B5EF4-FFF2-40B4-BE49-F238E27FC236}">
                <a16:creationId xmlns:a16="http://schemas.microsoft.com/office/drawing/2014/main" id="{379271C9-2334-4DA2-A9F2-523ABF2EEC02}"/>
              </a:ext>
            </a:extLst>
          </p:cNvPr>
          <p:cNvSpPr/>
          <p:nvPr/>
        </p:nvSpPr>
        <p:spPr>
          <a:xfrm>
            <a:off x="1076116" y="5673536"/>
            <a:ext cx="3759247" cy="307777"/>
          </a:xfrm>
          <a:prstGeom prst="rect">
            <a:avLst/>
          </a:prstGeom>
        </p:spPr>
        <p:txBody>
          <a:bodyPr wrap="square">
            <a:spAutoFit/>
          </a:bodyPr>
          <a:lstStyle/>
          <a:p>
            <a:r>
              <a:rPr lang="en-GB" sz="1400" dirty="0">
                <a:solidFill>
                  <a:srgbClr val="D6851B"/>
                </a:solidFill>
                <a:latin typeface="Calibri" panose="020F0502020204030204" pitchFamily="34" charset="0"/>
              </a:rPr>
              <a:t>Membership	Legal supervision </a:t>
            </a:r>
          </a:p>
        </p:txBody>
      </p:sp>
      <p:sp>
        <p:nvSpPr>
          <p:cNvPr id="7" name="Textplatzhalter 3">
            <a:extLst>
              <a:ext uri="{FF2B5EF4-FFF2-40B4-BE49-F238E27FC236}">
                <a16:creationId xmlns:a16="http://schemas.microsoft.com/office/drawing/2014/main" id="{C6DBB11E-75F5-4E22-8738-C14A3F82D0F8}"/>
              </a:ext>
            </a:extLst>
          </p:cNvPr>
          <p:cNvSpPr txBox="1">
            <a:spLocks/>
          </p:cNvSpPr>
          <p:nvPr/>
        </p:nvSpPr>
        <p:spPr>
          <a:xfrm>
            <a:off x="885451" y="1883530"/>
            <a:ext cx="3240000" cy="314683"/>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100" dirty="0">
                <a:solidFill>
                  <a:schemeClr val="bg1"/>
                </a:solidFill>
              </a:rPr>
              <a:t>Association of German Chambers of Crafts and Trades </a:t>
            </a:r>
          </a:p>
        </p:txBody>
      </p:sp>
      <p:sp>
        <p:nvSpPr>
          <p:cNvPr id="9" name="Textplatzhalter 3">
            <a:extLst>
              <a:ext uri="{FF2B5EF4-FFF2-40B4-BE49-F238E27FC236}">
                <a16:creationId xmlns:a16="http://schemas.microsoft.com/office/drawing/2014/main" id="{BF19CD69-B091-4A5B-8914-5E88549A5D10}"/>
              </a:ext>
            </a:extLst>
          </p:cNvPr>
          <p:cNvSpPr txBox="1">
            <a:spLocks/>
          </p:cNvSpPr>
          <p:nvPr/>
        </p:nvSpPr>
        <p:spPr>
          <a:xfrm>
            <a:off x="2487617" y="1316827"/>
            <a:ext cx="7396150" cy="339305"/>
          </a:xfrm>
          <a:prstGeom prst="rect">
            <a:avLst/>
          </a:prstGeom>
          <a:solidFill>
            <a:srgbClr val="D6851B"/>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400" dirty="0"/>
              <a:t>German Confederation of Skilled Crafts</a:t>
            </a:r>
          </a:p>
        </p:txBody>
      </p:sp>
      <p:sp>
        <p:nvSpPr>
          <p:cNvPr id="10" name="Textplatzhalter 3">
            <a:extLst>
              <a:ext uri="{FF2B5EF4-FFF2-40B4-BE49-F238E27FC236}">
                <a16:creationId xmlns:a16="http://schemas.microsoft.com/office/drawing/2014/main" id="{058E06A1-3544-4657-978A-5495160F8DA2}"/>
              </a:ext>
            </a:extLst>
          </p:cNvPr>
          <p:cNvSpPr txBox="1">
            <a:spLocks/>
          </p:cNvSpPr>
          <p:nvPr/>
        </p:nvSpPr>
        <p:spPr>
          <a:xfrm>
            <a:off x="885451" y="2280484"/>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Commercial and other organisations </a:t>
            </a:r>
          </a:p>
        </p:txBody>
      </p:sp>
      <p:sp>
        <p:nvSpPr>
          <p:cNvPr id="11" name="Textplatzhalter 3">
            <a:extLst>
              <a:ext uri="{FF2B5EF4-FFF2-40B4-BE49-F238E27FC236}">
                <a16:creationId xmlns:a16="http://schemas.microsoft.com/office/drawing/2014/main" id="{B4F25002-807A-4555-B748-EE0B9CBBCB35}"/>
              </a:ext>
            </a:extLst>
          </p:cNvPr>
          <p:cNvSpPr txBox="1">
            <a:spLocks/>
          </p:cNvSpPr>
          <p:nvPr/>
        </p:nvSpPr>
        <p:spPr>
          <a:xfrm>
            <a:off x="8268814" y="1883530"/>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spc="-30" dirty="0">
                <a:solidFill>
                  <a:schemeClr val="bg1"/>
                </a:solidFill>
              </a:rPr>
              <a:t>German Association of Skilled Crafts Confederations </a:t>
            </a:r>
          </a:p>
        </p:txBody>
      </p:sp>
      <p:sp>
        <p:nvSpPr>
          <p:cNvPr id="12" name="Textplatzhalter 3">
            <a:extLst>
              <a:ext uri="{FF2B5EF4-FFF2-40B4-BE49-F238E27FC236}">
                <a16:creationId xmlns:a16="http://schemas.microsoft.com/office/drawing/2014/main" id="{B345AA5B-F4FB-415F-83CB-8546A9EE13C8}"/>
              </a:ext>
            </a:extLst>
          </p:cNvPr>
          <p:cNvSpPr txBox="1">
            <a:spLocks/>
          </p:cNvSpPr>
          <p:nvPr/>
        </p:nvSpPr>
        <p:spPr>
          <a:xfrm>
            <a:off x="8268814" y="2280484"/>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41 Central trade associations </a:t>
            </a:r>
          </a:p>
        </p:txBody>
      </p:sp>
      <p:sp>
        <p:nvSpPr>
          <p:cNvPr id="13" name="Textplatzhalter 3">
            <a:extLst>
              <a:ext uri="{FF2B5EF4-FFF2-40B4-BE49-F238E27FC236}">
                <a16:creationId xmlns:a16="http://schemas.microsoft.com/office/drawing/2014/main" id="{0D2C1F6E-AD33-4CDD-8180-899B22241B2B}"/>
              </a:ext>
            </a:extLst>
          </p:cNvPr>
          <p:cNvSpPr txBox="1">
            <a:spLocks/>
          </p:cNvSpPr>
          <p:nvPr/>
        </p:nvSpPr>
        <p:spPr>
          <a:xfrm>
            <a:off x="885451" y="3099891"/>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13 Regional chamber associations</a:t>
            </a:r>
          </a:p>
        </p:txBody>
      </p:sp>
      <p:sp>
        <p:nvSpPr>
          <p:cNvPr id="14" name="Textplatzhalter 3">
            <a:extLst>
              <a:ext uri="{FF2B5EF4-FFF2-40B4-BE49-F238E27FC236}">
                <a16:creationId xmlns:a16="http://schemas.microsoft.com/office/drawing/2014/main" id="{CF01A390-132C-4A10-9A32-D6EFD7E08348}"/>
              </a:ext>
            </a:extLst>
          </p:cNvPr>
          <p:cNvSpPr txBox="1">
            <a:spLocks/>
          </p:cNvSpPr>
          <p:nvPr/>
        </p:nvSpPr>
        <p:spPr>
          <a:xfrm>
            <a:off x="885451" y="3912278"/>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53 Chambers of crafts and trades</a:t>
            </a:r>
          </a:p>
        </p:txBody>
      </p:sp>
      <p:sp>
        <p:nvSpPr>
          <p:cNvPr id="15" name="Textplatzhalter 3">
            <a:extLst>
              <a:ext uri="{FF2B5EF4-FFF2-40B4-BE49-F238E27FC236}">
                <a16:creationId xmlns:a16="http://schemas.microsoft.com/office/drawing/2014/main" id="{329AA4FE-FB76-4DFD-9F7F-54F21BFC94E8}"/>
              </a:ext>
            </a:extLst>
          </p:cNvPr>
          <p:cNvSpPr txBox="1">
            <a:spLocks/>
          </p:cNvSpPr>
          <p:nvPr/>
        </p:nvSpPr>
        <p:spPr>
          <a:xfrm>
            <a:off x="8268814" y="2849010"/>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14 Regional federations of state associations </a:t>
            </a:r>
          </a:p>
        </p:txBody>
      </p:sp>
      <p:sp>
        <p:nvSpPr>
          <p:cNvPr id="16" name="Textplatzhalter 3">
            <a:extLst>
              <a:ext uri="{FF2B5EF4-FFF2-40B4-BE49-F238E27FC236}">
                <a16:creationId xmlns:a16="http://schemas.microsoft.com/office/drawing/2014/main" id="{3E392B84-3AE5-4AA6-BD76-99E889CD42B7}"/>
              </a:ext>
            </a:extLst>
          </p:cNvPr>
          <p:cNvSpPr txBox="1">
            <a:spLocks/>
          </p:cNvSpPr>
          <p:nvPr/>
        </p:nvSpPr>
        <p:spPr>
          <a:xfrm>
            <a:off x="4574650" y="3099891"/>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14 State craft trade agencies</a:t>
            </a:r>
          </a:p>
        </p:txBody>
      </p:sp>
      <p:sp>
        <p:nvSpPr>
          <p:cNvPr id="19" name="Textplatzhalter 3">
            <a:extLst>
              <a:ext uri="{FF2B5EF4-FFF2-40B4-BE49-F238E27FC236}">
                <a16:creationId xmlns:a16="http://schemas.microsoft.com/office/drawing/2014/main" id="{2EF685F2-5BCF-4653-B8F8-79BE9840A75E}"/>
              </a:ext>
            </a:extLst>
          </p:cNvPr>
          <p:cNvSpPr txBox="1">
            <a:spLocks/>
          </p:cNvSpPr>
          <p:nvPr/>
        </p:nvSpPr>
        <p:spPr>
          <a:xfrm>
            <a:off x="885451" y="4832956"/>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253 District craftsmen's association </a:t>
            </a:r>
          </a:p>
        </p:txBody>
      </p:sp>
      <p:sp>
        <p:nvSpPr>
          <p:cNvPr id="20" name="Textplatzhalter 3">
            <a:extLst>
              <a:ext uri="{FF2B5EF4-FFF2-40B4-BE49-F238E27FC236}">
                <a16:creationId xmlns:a16="http://schemas.microsoft.com/office/drawing/2014/main" id="{69FC38A2-391C-4767-9404-A45AA6C94BEE}"/>
              </a:ext>
            </a:extLst>
          </p:cNvPr>
          <p:cNvSpPr txBox="1">
            <a:spLocks/>
          </p:cNvSpPr>
          <p:nvPr/>
        </p:nvSpPr>
        <p:spPr>
          <a:xfrm>
            <a:off x="4574650" y="5113730"/>
            <a:ext cx="3240000" cy="514738"/>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1,038,315 Craft trade businesses (all annexes) with around 5.57 million employees (2024)</a:t>
            </a:r>
          </a:p>
        </p:txBody>
      </p:sp>
      <p:sp>
        <p:nvSpPr>
          <p:cNvPr id="21" name="Textplatzhalter 3">
            <a:extLst>
              <a:ext uri="{FF2B5EF4-FFF2-40B4-BE49-F238E27FC236}">
                <a16:creationId xmlns:a16="http://schemas.microsoft.com/office/drawing/2014/main" id="{AF50A485-31DA-4DC0-94C6-F6E639374E88}"/>
              </a:ext>
            </a:extLst>
          </p:cNvPr>
          <p:cNvSpPr txBox="1">
            <a:spLocks/>
          </p:cNvSpPr>
          <p:nvPr/>
        </p:nvSpPr>
        <p:spPr>
          <a:xfrm>
            <a:off x="8268814" y="4832956"/>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4,361 Trade guilds </a:t>
            </a:r>
          </a:p>
        </p:txBody>
      </p:sp>
      <p:sp>
        <p:nvSpPr>
          <p:cNvPr id="24" name="Textplatzhalter 3">
            <a:extLst>
              <a:ext uri="{FF2B5EF4-FFF2-40B4-BE49-F238E27FC236}">
                <a16:creationId xmlns:a16="http://schemas.microsoft.com/office/drawing/2014/main" id="{0CDB8ECB-1458-4A98-8309-84F08D34773D}"/>
              </a:ext>
            </a:extLst>
          </p:cNvPr>
          <p:cNvSpPr txBox="1">
            <a:spLocks/>
          </p:cNvSpPr>
          <p:nvPr/>
        </p:nvSpPr>
        <p:spPr>
          <a:xfrm>
            <a:off x="8268814" y="3341618"/>
            <a:ext cx="3240000" cy="330072"/>
          </a:xfrm>
          <a:prstGeom prst="rect">
            <a:avLst/>
          </a:prstGeom>
          <a:solidFill>
            <a:srgbClr val="D6851B"/>
          </a:solidFill>
          <a:ln w="19050">
            <a:solidFill>
              <a:srgbClr val="FBF3E8"/>
            </a:solidFill>
          </a:ln>
        </p:spPr>
        <p:txBody>
          <a:bodyPr vert="horz" wrap="square" lIns="72000" tIns="72000" rIns="72000" bIns="72000" rtlCol="0">
            <a:spAutoFit/>
          </a:bodyPr>
          <a:lstStyle>
            <a:lvl1pPr marL="357188" indent="-357188" algn="l" defTabSz="357188" rtl="0" eaLnBrk="1" latinLnBrk="0" hangingPunct="1">
              <a:lnSpc>
                <a:spcPct val="10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10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10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1200" dirty="0">
                <a:solidFill>
                  <a:schemeClr val="bg1"/>
                </a:solidFill>
              </a:rPr>
              <a:t>368 State trade and guild associations </a:t>
            </a:r>
          </a:p>
        </p:txBody>
      </p:sp>
      <p:cxnSp>
        <p:nvCxnSpPr>
          <p:cNvPr id="41" name="Verbinder: gewinkelt 40">
            <a:extLst>
              <a:ext uri="{FF2B5EF4-FFF2-40B4-BE49-F238E27FC236}">
                <a16:creationId xmlns:a16="http://schemas.microsoft.com/office/drawing/2014/main" id="{2541193E-1B0C-473D-A729-1DDF04552F3D}"/>
              </a:ext>
            </a:extLst>
          </p:cNvPr>
          <p:cNvCxnSpPr>
            <a:cxnSpLocks/>
            <a:stCxn id="20" idx="1"/>
            <a:endCxn id="14" idx="1"/>
          </p:cNvCxnSpPr>
          <p:nvPr/>
        </p:nvCxnSpPr>
        <p:spPr>
          <a:xfrm rot="10800000">
            <a:off x="885452" y="4077315"/>
            <a:ext cx="3689199" cy="1293785"/>
          </a:xfrm>
          <a:prstGeom prst="bentConnector3">
            <a:avLst>
              <a:gd name="adj1" fmla="val 104164"/>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3" name="Verbinder: gewinkelt 42">
            <a:extLst>
              <a:ext uri="{FF2B5EF4-FFF2-40B4-BE49-F238E27FC236}">
                <a16:creationId xmlns:a16="http://schemas.microsoft.com/office/drawing/2014/main" id="{759BB14F-33DC-47A7-BD40-AEED13253FD1}"/>
              </a:ext>
            </a:extLst>
          </p:cNvPr>
          <p:cNvCxnSpPr>
            <a:stCxn id="20" idx="3"/>
            <a:endCxn id="21" idx="2"/>
          </p:cNvCxnSpPr>
          <p:nvPr/>
        </p:nvCxnSpPr>
        <p:spPr>
          <a:xfrm flipV="1">
            <a:off x="7814650" y="5163028"/>
            <a:ext cx="2074164" cy="208071"/>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Verbinder: gewinkelt 46">
            <a:extLst>
              <a:ext uri="{FF2B5EF4-FFF2-40B4-BE49-F238E27FC236}">
                <a16:creationId xmlns:a16="http://schemas.microsoft.com/office/drawing/2014/main" id="{75B02483-5EB7-499D-8CE8-817892E23177}"/>
              </a:ext>
            </a:extLst>
          </p:cNvPr>
          <p:cNvCxnSpPr>
            <a:stCxn id="24" idx="3"/>
            <a:endCxn id="12" idx="3"/>
          </p:cNvCxnSpPr>
          <p:nvPr/>
        </p:nvCxnSpPr>
        <p:spPr>
          <a:xfrm flipV="1">
            <a:off x="11508814" y="2445520"/>
            <a:ext cx="12700" cy="1061134"/>
          </a:xfrm>
          <a:prstGeom prst="bentConnector3">
            <a:avLst>
              <a:gd name="adj1" fmla="val 1800000"/>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Verbinder: gewinkelt 48">
            <a:extLst>
              <a:ext uri="{FF2B5EF4-FFF2-40B4-BE49-F238E27FC236}">
                <a16:creationId xmlns:a16="http://schemas.microsoft.com/office/drawing/2014/main" id="{6B8D6D93-A34C-41A9-A5A8-BCFA4C42F946}"/>
              </a:ext>
            </a:extLst>
          </p:cNvPr>
          <p:cNvCxnSpPr>
            <a:stCxn id="12" idx="1"/>
          </p:cNvCxnSpPr>
          <p:nvPr/>
        </p:nvCxnSpPr>
        <p:spPr>
          <a:xfrm rot="10800000">
            <a:off x="7600950" y="1715930"/>
            <a:ext cx="667864" cy="729590"/>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0" name="Verbinder: gewinkelt 49">
            <a:extLst>
              <a:ext uri="{FF2B5EF4-FFF2-40B4-BE49-F238E27FC236}">
                <a16:creationId xmlns:a16="http://schemas.microsoft.com/office/drawing/2014/main" id="{AC239B8C-5C77-43C9-A989-D85492896D2D}"/>
              </a:ext>
            </a:extLst>
          </p:cNvPr>
          <p:cNvCxnSpPr>
            <a:cxnSpLocks/>
            <a:stCxn id="10" idx="3"/>
          </p:cNvCxnSpPr>
          <p:nvPr/>
        </p:nvCxnSpPr>
        <p:spPr>
          <a:xfrm flipV="1">
            <a:off x="4125451" y="1715930"/>
            <a:ext cx="465600" cy="729590"/>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58" name="Verbinder: gewinkelt 57">
            <a:extLst>
              <a:ext uri="{FF2B5EF4-FFF2-40B4-BE49-F238E27FC236}">
                <a16:creationId xmlns:a16="http://schemas.microsoft.com/office/drawing/2014/main" id="{F049AED6-9131-4D92-B58C-8EC650453D17}"/>
              </a:ext>
            </a:extLst>
          </p:cNvPr>
          <p:cNvCxnSpPr>
            <a:cxnSpLocks/>
          </p:cNvCxnSpPr>
          <p:nvPr/>
        </p:nvCxnSpPr>
        <p:spPr>
          <a:xfrm flipV="1">
            <a:off x="4125451" y="3454995"/>
            <a:ext cx="709912" cy="588978"/>
          </a:xfrm>
          <a:prstGeom prst="bentConnector3">
            <a:avLst>
              <a:gd name="adj1" fmla="val 100046"/>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69" name="Gerade Verbindung mit Pfeil 68">
            <a:extLst>
              <a:ext uri="{FF2B5EF4-FFF2-40B4-BE49-F238E27FC236}">
                <a16:creationId xmlns:a16="http://schemas.microsoft.com/office/drawing/2014/main" id="{3B7A0C8D-983E-40B9-AD69-0C3073DD76D6}"/>
              </a:ext>
            </a:extLst>
          </p:cNvPr>
          <p:cNvCxnSpPr>
            <a:stCxn id="21" idx="0"/>
            <a:endCxn id="24" idx="2"/>
          </p:cNvCxnSpPr>
          <p:nvPr/>
        </p:nvCxnSpPr>
        <p:spPr>
          <a:xfrm flipV="1">
            <a:off x="9888814" y="3671690"/>
            <a:ext cx="0" cy="1161266"/>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63613923-8303-4068-B11C-D3E19C63CAD1}"/>
              </a:ext>
            </a:extLst>
          </p:cNvPr>
          <p:cNvCxnSpPr>
            <a:cxnSpLocks/>
            <a:stCxn id="14" idx="0"/>
            <a:endCxn id="13" idx="2"/>
          </p:cNvCxnSpPr>
          <p:nvPr/>
        </p:nvCxnSpPr>
        <p:spPr>
          <a:xfrm flipV="1">
            <a:off x="2505451" y="3429963"/>
            <a:ext cx="0" cy="482315"/>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3" name="Gerade Verbindung mit Pfeil 72">
            <a:extLst>
              <a:ext uri="{FF2B5EF4-FFF2-40B4-BE49-F238E27FC236}">
                <a16:creationId xmlns:a16="http://schemas.microsoft.com/office/drawing/2014/main" id="{0A7F230C-F7CE-4B39-B6B7-E8AA64A672C8}"/>
              </a:ext>
            </a:extLst>
          </p:cNvPr>
          <p:cNvCxnSpPr>
            <a:cxnSpLocks/>
            <a:stCxn id="21" idx="1"/>
            <a:endCxn id="19" idx="3"/>
          </p:cNvCxnSpPr>
          <p:nvPr/>
        </p:nvCxnSpPr>
        <p:spPr>
          <a:xfrm flipH="1">
            <a:off x="4125451" y="4997992"/>
            <a:ext cx="4143363"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7" name="Verbinder: gewinkelt 76">
            <a:extLst>
              <a:ext uri="{FF2B5EF4-FFF2-40B4-BE49-F238E27FC236}">
                <a16:creationId xmlns:a16="http://schemas.microsoft.com/office/drawing/2014/main" id="{E639D3F6-CBF4-4456-AD29-A363002FE713}"/>
              </a:ext>
            </a:extLst>
          </p:cNvPr>
          <p:cNvCxnSpPr>
            <a:cxnSpLocks/>
          </p:cNvCxnSpPr>
          <p:nvPr/>
        </p:nvCxnSpPr>
        <p:spPr>
          <a:xfrm rot="10800000" flipH="1">
            <a:off x="864022" y="1486480"/>
            <a:ext cx="1602166" cy="562086"/>
          </a:xfrm>
          <a:prstGeom prst="bentConnector3">
            <a:avLst>
              <a:gd name="adj1" fmla="val -8769"/>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82" name="Gerade Verbindung mit Pfeil 81">
            <a:extLst>
              <a:ext uri="{FF2B5EF4-FFF2-40B4-BE49-F238E27FC236}">
                <a16:creationId xmlns:a16="http://schemas.microsoft.com/office/drawing/2014/main" id="{F57D3906-161B-429E-9315-719AFBA8395B}"/>
              </a:ext>
            </a:extLst>
          </p:cNvPr>
          <p:cNvCxnSpPr>
            <a:cxnSpLocks/>
          </p:cNvCxnSpPr>
          <p:nvPr/>
        </p:nvCxnSpPr>
        <p:spPr>
          <a:xfrm flipH="1">
            <a:off x="658811" y="5838286"/>
            <a:ext cx="353025" cy="1"/>
          </a:xfrm>
          <a:prstGeom prst="straightConnector1">
            <a:avLst/>
          </a:prstGeom>
          <a:ln w="1270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84" name="Gerade Verbindung mit Pfeil 83">
            <a:extLst>
              <a:ext uri="{FF2B5EF4-FFF2-40B4-BE49-F238E27FC236}">
                <a16:creationId xmlns:a16="http://schemas.microsoft.com/office/drawing/2014/main" id="{A91378C7-0D94-418B-9336-63F8E81694B7}"/>
              </a:ext>
            </a:extLst>
          </p:cNvPr>
          <p:cNvCxnSpPr>
            <a:cxnSpLocks/>
          </p:cNvCxnSpPr>
          <p:nvPr/>
        </p:nvCxnSpPr>
        <p:spPr>
          <a:xfrm flipH="1">
            <a:off x="2487617" y="5838286"/>
            <a:ext cx="353025" cy="1"/>
          </a:xfrm>
          <a:prstGeom prst="straightConnector1">
            <a:avLst/>
          </a:prstGeom>
          <a:ln w="12700">
            <a:solidFill>
              <a:srgbClr val="D6851B"/>
            </a:solidFill>
            <a:prstDash val="dash"/>
            <a:tailEnd type="arrow" w="med" len="sm"/>
          </a:ln>
        </p:spPr>
        <p:style>
          <a:lnRef idx="1">
            <a:schemeClr val="accent1"/>
          </a:lnRef>
          <a:fillRef idx="0">
            <a:schemeClr val="accent1"/>
          </a:fillRef>
          <a:effectRef idx="0">
            <a:schemeClr val="accent1"/>
          </a:effectRef>
          <a:fontRef idx="minor">
            <a:schemeClr val="tx1"/>
          </a:fontRef>
        </p:style>
      </p:cxnSp>
      <p:cxnSp>
        <p:nvCxnSpPr>
          <p:cNvPr id="86" name="Verbinder: gewinkelt 85">
            <a:extLst>
              <a:ext uri="{FF2B5EF4-FFF2-40B4-BE49-F238E27FC236}">
                <a16:creationId xmlns:a16="http://schemas.microsoft.com/office/drawing/2014/main" id="{BEDD75FF-CBFF-41FF-A3B2-ACECF809B78F}"/>
              </a:ext>
            </a:extLst>
          </p:cNvPr>
          <p:cNvCxnSpPr>
            <a:cxnSpLocks/>
          </p:cNvCxnSpPr>
          <p:nvPr/>
        </p:nvCxnSpPr>
        <p:spPr>
          <a:xfrm>
            <a:off x="4125451" y="4131092"/>
            <a:ext cx="5336517" cy="574359"/>
          </a:xfrm>
          <a:prstGeom prst="bentConnector3">
            <a:avLst>
              <a:gd name="adj1" fmla="val 100000"/>
            </a:avLst>
          </a:prstGeom>
          <a:ln w="19050">
            <a:solidFill>
              <a:srgbClr val="D6851B"/>
            </a:solidFill>
            <a:prstDash val="dash"/>
            <a:round/>
            <a:tailEnd type="arrow" w="med" len="sm"/>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6C823366-5CDB-4CDB-A97D-A18A5E8E80C8}"/>
              </a:ext>
            </a:extLst>
          </p:cNvPr>
          <p:cNvCxnSpPr>
            <a:cxnSpLocks/>
          </p:cNvCxnSpPr>
          <p:nvPr/>
        </p:nvCxnSpPr>
        <p:spPr>
          <a:xfrm flipH="1">
            <a:off x="7848407" y="3148588"/>
            <a:ext cx="41168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C2C0BEB3-1C98-4EC4-9C67-3FF197172EBB}"/>
              </a:ext>
            </a:extLst>
          </p:cNvPr>
          <p:cNvCxnSpPr>
            <a:cxnSpLocks/>
          </p:cNvCxnSpPr>
          <p:nvPr/>
        </p:nvCxnSpPr>
        <p:spPr>
          <a:xfrm flipH="1">
            <a:off x="7848407" y="3382964"/>
            <a:ext cx="41168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9" name="Gerade Verbindung mit Pfeil 118">
            <a:extLst>
              <a:ext uri="{FF2B5EF4-FFF2-40B4-BE49-F238E27FC236}">
                <a16:creationId xmlns:a16="http://schemas.microsoft.com/office/drawing/2014/main" id="{94A4C3AF-43A1-4799-9D94-2FAA2C6BB576}"/>
              </a:ext>
            </a:extLst>
          </p:cNvPr>
          <p:cNvCxnSpPr>
            <a:cxnSpLocks/>
            <a:stCxn id="24" idx="0"/>
            <a:endCxn id="15" idx="2"/>
          </p:cNvCxnSpPr>
          <p:nvPr/>
        </p:nvCxnSpPr>
        <p:spPr>
          <a:xfrm flipV="1">
            <a:off x="9888814" y="3179082"/>
            <a:ext cx="0" cy="162536"/>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2" name="Gerade Verbindung mit Pfeil 121">
            <a:extLst>
              <a:ext uri="{FF2B5EF4-FFF2-40B4-BE49-F238E27FC236}">
                <a16:creationId xmlns:a16="http://schemas.microsoft.com/office/drawing/2014/main" id="{8D546CA9-AE59-4FB9-BE97-F33335E7C6E6}"/>
              </a:ext>
            </a:extLst>
          </p:cNvPr>
          <p:cNvCxnSpPr>
            <a:cxnSpLocks/>
            <a:stCxn id="13" idx="3"/>
            <a:endCxn id="16" idx="1"/>
          </p:cNvCxnSpPr>
          <p:nvPr/>
        </p:nvCxnSpPr>
        <p:spPr>
          <a:xfrm>
            <a:off x="4125451" y="3264927"/>
            <a:ext cx="449199"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33" name="Gruppieren 132">
            <a:extLst>
              <a:ext uri="{FF2B5EF4-FFF2-40B4-BE49-F238E27FC236}">
                <a16:creationId xmlns:a16="http://schemas.microsoft.com/office/drawing/2014/main" id="{6CD6CF0B-3A18-4908-AF05-70BCAB5DAE9A}"/>
              </a:ext>
            </a:extLst>
          </p:cNvPr>
          <p:cNvGrpSpPr/>
          <p:nvPr/>
        </p:nvGrpSpPr>
        <p:grpSpPr>
          <a:xfrm>
            <a:off x="719969" y="2040873"/>
            <a:ext cx="167769" cy="1959949"/>
            <a:chOff x="666802" y="2040872"/>
            <a:chExt cx="216000" cy="1959950"/>
          </a:xfrm>
        </p:grpSpPr>
        <p:cxnSp>
          <p:nvCxnSpPr>
            <p:cNvPr id="54" name="Verbinder: gewinkelt 53">
              <a:extLst>
                <a:ext uri="{FF2B5EF4-FFF2-40B4-BE49-F238E27FC236}">
                  <a16:creationId xmlns:a16="http://schemas.microsoft.com/office/drawing/2014/main" id="{63E9FDFA-EE1E-4BD9-85EE-BC7412CED6F7}"/>
                </a:ext>
              </a:extLst>
            </p:cNvPr>
            <p:cNvCxnSpPr>
              <a:cxnSpLocks/>
              <a:endCxn id="7" idx="1"/>
            </p:cNvCxnSpPr>
            <p:nvPr/>
          </p:nvCxnSpPr>
          <p:spPr>
            <a:xfrm rot="5400000" flipH="1" flipV="1">
              <a:off x="-204804" y="2916162"/>
              <a:ext cx="1959950" cy="209369"/>
            </a:xfrm>
            <a:prstGeom prst="bentConnector2">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29" name="Gerader Verbinder 128">
              <a:extLst>
                <a:ext uri="{FF2B5EF4-FFF2-40B4-BE49-F238E27FC236}">
                  <a16:creationId xmlns:a16="http://schemas.microsoft.com/office/drawing/2014/main" id="{6827CC65-EC0D-4569-8483-06E1D6CFC50D}"/>
                </a:ext>
              </a:extLst>
            </p:cNvPr>
            <p:cNvCxnSpPr>
              <a:cxnSpLocks/>
            </p:cNvCxnSpPr>
            <p:nvPr/>
          </p:nvCxnSpPr>
          <p:spPr>
            <a:xfrm>
              <a:off x="666802" y="4000818"/>
              <a:ext cx="216000" cy="0"/>
            </a:xfrm>
            <a:prstGeom prst="line">
              <a:avLst/>
            </a:prstGeom>
            <a:ln w="19050">
              <a:solidFill>
                <a:srgbClr val="D6851B"/>
              </a:solidFill>
            </a:ln>
          </p:spPr>
          <p:style>
            <a:lnRef idx="1">
              <a:schemeClr val="accent1"/>
            </a:lnRef>
            <a:fillRef idx="0">
              <a:schemeClr val="accent1"/>
            </a:fillRef>
            <a:effectRef idx="0">
              <a:schemeClr val="accent1"/>
            </a:effectRef>
            <a:fontRef idx="minor">
              <a:schemeClr val="tx1"/>
            </a:fontRef>
          </p:style>
        </p:cxnSp>
      </p:grpSp>
      <p:sp>
        <p:nvSpPr>
          <p:cNvPr id="42" name="Textfeld 41">
            <a:extLst>
              <a:ext uri="{FF2B5EF4-FFF2-40B4-BE49-F238E27FC236}">
                <a16:creationId xmlns:a16="http://schemas.microsoft.com/office/drawing/2014/main" id="{ED1D2674-BE1A-4F02-848E-ED38BF806E41}"/>
              </a:ext>
            </a:extLst>
          </p:cNvPr>
          <p:cNvSpPr txBox="1"/>
          <p:nvPr/>
        </p:nvSpPr>
        <p:spPr>
          <a:xfrm>
            <a:off x="657294" y="6519446"/>
            <a:ext cx="3402442" cy="338554"/>
          </a:xfrm>
          <a:prstGeom prst="rect">
            <a:avLst/>
          </a:prstGeom>
          <a:noFill/>
        </p:spPr>
        <p:txBody>
          <a:bodyPr wrap="square" rtlCol="0">
            <a:spAutoFit/>
          </a:bodyPr>
          <a:lstStyle/>
          <a:p>
            <a:r>
              <a:rPr lang="de-DE" sz="1600" dirty="0"/>
              <a:t>Source: ZDH, 2023 / 2024</a:t>
            </a:r>
          </a:p>
        </p:txBody>
      </p:sp>
    </p:spTree>
    <p:extLst>
      <p:ext uri="{BB962C8B-B14F-4D97-AF65-F5344CB8AC3E}">
        <p14:creationId xmlns:p14="http://schemas.microsoft.com/office/powerpoint/2010/main" val="30319378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3">
            <a:extLst>
              <a:ext uri="{FF2B5EF4-FFF2-40B4-BE49-F238E27FC236}">
                <a16:creationId xmlns:a16="http://schemas.microsoft.com/office/drawing/2014/main" id="{C4098660-3162-4777-8F55-E419175F0A6E}"/>
              </a:ext>
            </a:extLst>
          </p:cNvPr>
          <p:cNvSpPr>
            <a:spLocks noGrp="1"/>
          </p:cNvSpPr>
          <p:nvPr>
            <p:ph type="title"/>
          </p:nvPr>
        </p:nvSpPr>
        <p:spPr>
          <a:xfrm>
            <a:off x="658812" y="296863"/>
            <a:ext cx="9000000" cy="446715"/>
          </a:xfrm>
        </p:spPr>
        <p:txBody>
          <a:bodyPr>
            <a:normAutofit/>
          </a:bodyPr>
          <a:lstStyle/>
          <a:p>
            <a:r>
              <a:rPr lang="en-GB" dirty="0"/>
              <a:t>3. Examples</a:t>
            </a:r>
          </a:p>
        </p:txBody>
      </p:sp>
      <p:sp>
        <p:nvSpPr>
          <p:cNvPr id="18" name="Textplatzhalter 7">
            <a:extLst>
              <a:ext uri="{FF2B5EF4-FFF2-40B4-BE49-F238E27FC236}">
                <a16:creationId xmlns:a16="http://schemas.microsoft.com/office/drawing/2014/main" id="{B3F260C2-66FD-4F82-B8E2-9790DA32724D}"/>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Financing of chambers of crafts and trade</a:t>
            </a:r>
          </a:p>
        </p:txBody>
      </p:sp>
      <p:sp>
        <p:nvSpPr>
          <p:cNvPr id="22" name="Textfeld 21">
            <a:extLst>
              <a:ext uri="{FF2B5EF4-FFF2-40B4-BE49-F238E27FC236}">
                <a16:creationId xmlns:a16="http://schemas.microsoft.com/office/drawing/2014/main" id="{F8F9BFB8-E1B0-4CD1-BF3C-70B19DB05A16}"/>
              </a:ext>
            </a:extLst>
          </p:cNvPr>
          <p:cNvSpPr txBox="1"/>
          <p:nvPr/>
        </p:nvSpPr>
        <p:spPr>
          <a:xfrm>
            <a:off x="658811" y="1469027"/>
            <a:ext cx="9281602" cy="301005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Commercial or governmental accounting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revenue items: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Company contributions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Fees for services, in particular course fees (especially master craftsperson courses and inter-company training) and examination fees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expenditure items: personnel costs, training centre personnel account for a large share of this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Contributions based on earnings potential of companies: fixed basic contribution plus tiered variable contribution dependent on earnings</a:t>
            </a:r>
          </a:p>
        </p:txBody>
      </p:sp>
      <p:pic>
        <p:nvPicPr>
          <p:cNvPr id="8" name="Grafik 7">
            <a:extLst>
              <a:ext uri="{FF2B5EF4-FFF2-40B4-BE49-F238E27FC236}">
                <a16:creationId xmlns:a16="http://schemas.microsoft.com/office/drawing/2014/main" id="{E7618A9C-42E2-463A-AF19-D9565261BB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25267" y="1559818"/>
            <a:ext cx="918109" cy="1287356"/>
          </a:xfrm>
          <a:prstGeom prst="rect">
            <a:avLst/>
          </a:prstGeom>
        </p:spPr>
      </p:pic>
      <p:pic>
        <p:nvPicPr>
          <p:cNvPr id="9" name="Grafik 8">
            <a:extLst>
              <a:ext uri="{FF2B5EF4-FFF2-40B4-BE49-F238E27FC236}">
                <a16:creationId xmlns:a16="http://schemas.microsoft.com/office/drawing/2014/main" id="{BB545CE2-E4A8-4837-9D83-ED5A23622A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9085" y="1844675"/>
            <a:ext cx="973490" cy="1159100"/>
          </a:xfrm>
          <a:prstGeom prst="rect">
            <a:avLst/>
          </a:prstGeom>
        </p:spPr>
      </p:pic>
      <p:pic>
        <p:nvPicPr>
          <p:cNvPr id="10" name="Grafik 9">
            <a:extLst>
              <a:ext uri="{FF2B5EF4-FFF2-40B4-BE49-F238E27FC236}">
                <a16:creationId xmlns:a16="http://schemas.microsoft.com/office/drawing/2014/main" id="{9A30DEA0-A324-4D8D-82FC-E9CC2C3894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7078" y="2148816"/>
            <a:ext cx="972862" cy="949134"/>
          </a:xfrm>
          <a:prstGeom prst="rect">
            <a:avLst/>
          </a:prstGeom>
        </p:spPr>
      </p:pic>
    </p:spTree>
    <p:extLst>
      <p:ext uri="{BB962C8B-B14F-4D97-AF65-F5344CB8AC3E}">
        <p14:creationId xmlns:p14="http://schemas.microsoft.com/office/powerpoint/2010/main" val="276510147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5193"/>
            <a:ext cx="5112000" cy="495108"/>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108000" tIns="108000" rIns="108000" bIns="108000" rtlCol="0" anchor="ctr">
            <a:spAutoFit/>
          </a:bodyPr>
          <a:lstStyle/>
          <a:p>
            <a:pPr algn="ctr"/>
            <a:r>
              <a:rPr lang="en-GB" dirty="0">
                <a:solidFill>
                  <a:schemeClr val="bg1"/>
                </a:solidFill>
              </a:rPr>
              <a:t>Agricultural occupations</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600575" y="1555193"/>
            <a:ext cx="5112000" cy="495108"/>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Occupations in the administration of justice</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3. Examples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198051"/>
            <a:ext cx="5392428" cy="1137747"/>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Chambers of agriculture (do not exist nationwide)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If there is no chamber of agriculture, responsibility for VET rests with the state administration of agriculture, generally at federal state level </a:t>
            </a:r>
          </a:p>
        </p:txBody>
      </p:sp>
      <p:sp>
        <p:nvSpPr>
          <p:cNvPr id="23" name="Textfeld 22">
            <a:extLst>
              <a:ext uri="{FF2B5EF4-FFF2-40B4-BE49-F238E27FC236}">
                <a16:creationId xmlns:a16="http://schemas.microsoft.com/office/drawing/2014/main" id="{A6D6066D-236C-4A16-92AA-6E3064283376}"/>
              </a:ext>
            </a:extLst>
          </p:cNvPr>
          <p:cNvSpPr txBox="1"/>
          <p:nvPr/>
        </p:nvSpPr>
        <p:spPr>
          <a:xfrm>
            <a:off x="6600575" y="2198051"/>
            <a:ext cx="4724964" cy="1137747"/>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28 regional bar associations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One national bar association, one chamber of patent attorneys and 21 chambers of notaries (organised into one national chamber of notaries)</a:t>
            </a:r>
          </a:p>
        </p:txBody>
      </p:sp>
      <p:sp>
        <p:nvSpPr>
          <p:cNvPr id="10" name="Rechteck: abgerundete Ecken 9">
            <a:extLst>
              <a:ext uri="{FF2B5EF4-FFF2-40B4-BE49-F238E27FC236}">
                <a16:creationId xmlns:a16="http://schemas.microsoft.com/office/drawing/2014/main" id="{D2238762-EA25-4AA1-8EAF-B573C054EFB6}"/>
              </a:ext>
            </a:extLst>
          </p:cNvPr>
          <p:cNvSpPr/>
          <p:nvPr/>
        </p:nvSpPr>
        <p:spPr>
          <a:xfrm>
            <a:off x="658813" y="3980282"/>
            <a:ext cx="5112000" cy="495108"/>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108000" tIns="108000" rIns="108000" bIns="108000" rtlCol="0" anchor="ctr">
            <a:spAutoFit/>
          </a:bodyPr>
          <a:lstStyle/>
          <a:p>
            <a:pPr algn="ctr"/>
            <a:r>
              <a:rPr lang="en-GB" dirty="0"/>
              <a:t>Occupations in auditing and tax consultancy</a:t>
            </a:r>
          </a:p>
        </p:txBody>
      </p:sp>
      <p:sp>
        <p:nvSpPr>
          <p:cNvPr id="11" name="Rechteck: abgerundete Ecken 10">
            <a:extLst>
              <a:ext uri="{FF2B5EF4-FFF2-40B4-BE49-F238E27FC236}">
                <a16:creationId xmlns:a16="http://schemas.microsoft.com/office/drawing/2014/main" id="{5660A075-C9C7-4B65-AEA0-CEA843C111E2}"/>
              </a:ext>
            </a:extLst>
          </p:cNvPr>
          <p:cNvSpPr/>
          <p:nvPr/>
        </p:nvSpPr>
        <p:spPr>
          <a:xfrm>
            <a:off x="6600575" y="3980282"/>
            <a:ext cx="5112000" cy="495108"/>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Healthcare occupations</a:t>
            </a:r>
          </a:p>
        </p:txBody>
      </p:sp>
      <p:sp>
        <p:nvSpPr>
          <p:cNvPr id="13" name="Textfeld 12">
            <a:extLst>
              <a:ext uri="{FF2B5EF4-FFF2-40B4-BE49-F238E27FC236}">
                <a16:creationId xmlns:a16="http://schemas.microsoft.com/office/drawing/2014/main" id="{D5FADF01-EAD1-4AD8-AC60-1AFECE701C95}"/>
              </a:ext>
            </a:extLst>
          </p:cNvPr>
          <p:cNvSpPr txBox="1"/>
          <p:nvPr/>
        </p:nvSpPr>
        <p:spPr>
          <a:xfrm>
            <a:off x="658813" y="4623140"/>
            <a:ext cx="5100432" cy="855619"/>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One chamber of public accountants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21 chambers of tax consultants and their umbrella organisation, the national chamber of tax consultants</a:t>
            </a:r>
          </a:p>
        </p:txBody>
      </p:sp>
      <p:sp>
        <p:nvSpPr>
          <p:cNvPr id="14" name="Textfeld 13">
            <a:extLst>
              <a:ext uri="{FF2B5EF4-FFF2-40B4-BE49-F238E27FC236}">
                <a16:creationId xmlns:a16="http://schemas.microsoft.com/office/drawing/2014/main" id="{74FFD1AB-46EB-4041-A036-E1505CF86EB3}"/>
              </a:ext>
            </a:extLst>
          </p:cNvPr>
          <p:cNvSpPr txBox="1"/>
          <p:nvPr/>
        </p:nvSpPr>
        <p:spPr>
          <a:xfrm>
            <a:off x="6600575" y="4623140"/>
            <a:ext cx="5152666" cy="26571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Medical councils, chambers of dentists, veterinary surgeons and dispensing chemists</a:t>
            </a:r>
          </a:p>
        </p:txBody>
      </p:sp>
      <p:sp>
        <p:nvSpPr>
          <p:cNvPr id="15" name="Textplatzhalter 7">
            <a:extLst>
              <a:ext uri="{FF2B5EF4-FFF2-40B4-BE49-F238E27FC236}">
                <a16:creationId xmlns:a16="http://schemas.microsoft.com/office/drawing/2014/main" id="{C26A810C-3397-4725-82C1-C93D2BD34F05}"/>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Other chambers</a:t>
            </a:r>
          </a:p>
        </p:txBody>
      </p:sp>
    </p:spTree>
    <p:extLst>
      <p:ext uri="{BB962C8B-B14F-4D97-AF65-F5344CB8AC3E}">
        <p14:creationId xmlns:p14="http://schemas.microsoft.com/office/powerpoint/2010/main" val="3019389906"/>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062230"/>
            <a:ext cx="5437187" cy="495108"/>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tIns="108000" bIns="108000" rtlCol="0" anchor="ctr">
            <a:spAutoFit/>
          </a:bodyPr>
          <a:lstStyle/>
          <a:p>
            <a:pPr algn="ctr"/>
            <a:r>
              <a:rPr lang="en-GB" dirty="0">
                <a:solidFill>
                  <a:schemeClr val="bg1"/>
                </a:solidFill>
              </a:rPr>
              <a:t>Chambers</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062230"/>
            <a:ext cx="5479347" cy="495108"/>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spAutoFit/>
          </a:bodyPr>
          <a:lstStyle/>
          <a:p>
            <a:pPr algn="ctr"/>
            <a:r>
              <a:rPr lang="en-GB" dirty="0"/>
              <a:t>Professional associations/employer organisations</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1. Business Organisations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1884456"/>
            <a:ext cx="5437186" cy="3548664"/>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sz="1600" dirty="0"/>
              <a:t>Cross-sectoral organisations, in most cases operating at regional level in the different economic sectors (industry</a:t>
            </a:r>
            <a:br>
              <a:rPr lang="en-GB" sz="1600" dirty="0"/>
            </a:br>
            <a:r>
              <a:rPr lang="en-GB" sz="1600" dirty="0"/>
              <a:t>and commerce, craft trades, agriculture, liberal professions) </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Compulsory membership, representation of all companies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Public body</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Self-governing</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State exercises legal supervision (in some cases technical supervision)</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Financing: contributions, fees, revenues from services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Organisations come together to form bodies at federal-state and national level</a:t>
            </a:r>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1884456"/>
            <a:ext cx="5479347" cy="2907463"/>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sz="1600" dirty="0"/>
              <a:t>Sector-specific organisations from district to national level</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Voluntary membership </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Generally organisations under private law </a:t>
            </a:r>
          </a:p>
          <a:p>
            <a:pPr marL="742950" lvl="1" indent="-285750">
              <a:lnSpc>
                <a:spcPts val="2200"/>
              </a:lnSpc>
              <a:spcAft>
                <a:spcPts val="600"/>
              </a:spcAft>
              <a:buClr>
                <a:srgbClr val="D6851B"/>
              </a:buClr>
              <a:buSzPct val="65000"/>
              <a:buFont typeface="Wingdings 3" panose="05040102010807070707" pitchFamily="18" charset="2"/>
              <a:buChar char=""/>
            </a:pPr>
            <a:r>
              <a:rPr lang="en-GB" sz="1600" dirty="0"/>
              <a:t>Exceptions: guilds and district craftsmen's associations (public bodies)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Funding: voluntary contributions, revenues from services</a:t>
            </a:r>
          </a:p>
          <a:p>
            <a:pPr marL="285750" indent="-285750">
              <a:lnSpc>
                <a:spcPts val="2200"/>
              </a:lnSpc>
              <a:spcAft>
                <a:spcPts val="600"/>
              </a:spcAft>
              <a:buClr>
                <a:srgbClr val="D6851B"/>
              </a:buClr>
              <a:buSzPct val="65000"/>
              <a:buFont typeface="Wingdings 3" panose="05040102010807070707" pitchFamily="18" charset="2"/>
              <a:buChar char=""/>
            </a:pPr>
            <a:r>
              <a:rPr lang="en-GB" sz="1600" dirty="0"/>
              <a:t>Representation of employers as one of the two social partners.</a:t>
            </a:r>
          </a:p>
        </p:txBody>
      </p:sp>
    </p:spTree>
    <p:extLst>
      <p:ext uri="{BB962C8B-B14F-4D97-AF65-F5344CB8AC3E}">
        <p14:creationId xmlns:p14="http://schemas.microsoft.com/office/powerpoint/2010/main" val="332816586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1. Business Organisations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8111809" cy="313829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Exists for companies engaged in commerce, industry, agriculture, the crafts and trades, and for members of the liberal professions (doctors, lawyers, architects, accountants, etc.)</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Specific, clearly defined public administration responsibilities are transferred to public bodies: decentralisation of administrative tasks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State supervises the legality, usually not the expediency of the measures (legal supervision, in some cases technical supervision)</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Compulsory membership, representation of all companies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Democratic structures: companies have control via general assembly and election of the Executive Board and the President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Self-governance of the economy</a:t>
            </a:r>
          </a:p>
        </p:txBody>
      </p:sp>
      <p:pic>
        <p:nvPicPr>
          <p:cNvPr id="3" name="Grafik 2">
            <a:extLst>
              <a:ext uri="{FF2B5EF4-FFF2-40B4-BE49-F238E27FC236}">
                <a16:creationId xmlns:a16="http://schemas.microsoft.com/office/drawing/2014/main" id="{1AC2165C-8B9E-4272-A6B4-181680B7481C}"/>
              </a:ext>
            </a:extLst>
          </p:cNvPr>
          <p:cNvPicPr>
            <a:picLocks noChangeAspect="1"/>
          </p:cNvPicPr>
          <p:nvPr/>
        </p:nvPicPr>
        <p:blipFill rotWithShape="1">
          <a:blip r:embed="rId2">
            <a:extLst>
              <a:ext uri="{28A0092B-C50C-407E-A947-70E740481C1C}">
                <a14:useLocalDpi xmlns:a14="http://schemas.microsoft.com/office/drawing/2010/main" val="0"/>
              </a:ext>
            </a:extLst>
          </a:blip>
          <a:srcRect l="21374" t="15524" r="23517" b="20464"/>
          <a:stretch/>
        </p:blipFill>
        <p:spPr>
          <a:xfrm>
            <a:off x="7238998" y="3263075"/>
            <a:ext cx="3820887" cy="2496458"/>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6942069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1. Business Organisations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46464" cy="1830245"/>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Fulltime office: </a:t>
            </a:r>
            <a:br>
              <a:rPr lang="en-GB" sz="1600" dirty="0"/>
            </a:br>
            <a:r>
              <a:rPr lang="en-GB" sz="1600" dirty="0"/>
              <a:t>Management and personnel functions of the chambers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Honorary office:</a:t>
            </a:r>
            <a:br>
              <a:rPr lang="en-GB" sz="1600" dirty="0"/>
            </a:br>
            <a:r>
              <a:rPr lang="en-GB" sz="1600" dirty="0"/>
              <a:t>President and presidency (executive board), general assembly, participation in examination boards, vocational education and training committee and other committees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Chamber organisation. Fulltime and honorary office</a:t>
            </a:r>
          </a:p>
        </p:txBody>
      </p:sp>
      <p:sp>
        <p:nvSpPr>
          <p:cNvPr id="16" name="Rechteck 15">
            <a:extLst>
              <a:ext uri="{FF2B5EF4-FFF2-40B4-BE49-F238E27FC236}">
                <a16:creationId xmlns:a16="http://schemas.microsoft.com/office/drawing/2014/main" id="{DDEA00C3-961D-47EC-8446-DA9C423C5BC9}"/>
              </a:ext>
            </a:extLst>
          </p:cNvPr>
          <p:cNvSpPr/>
          <p:nvPr/>
        </p:nvSpPr>
        <p:spPr>
          <a:xfrm>
            <a:off x="575916" y="5464202"/>
            <a:ext cx="5817116" cy="400110"/>
          </a:xfrm>
          <a:prstGeom prst="rect">
            <a:avLst/>
          </a:prstGeom>
        </p:spPr>
        <p:txBody>
          <a:bodyPr wrap="square">
            <a:spAutoFit/>
          </a:bodyPr>
          <a:lstStyle/>
          <a:p>
            <a:r>
              <a:rPr lang="en-GB" sz="1000" dirty="0"/>
              <a:t>Figure: Based in “Das ist die IHK Darmstadt Rhein Main Neckar” [Here's Darmstadt Rhein Main Neckar IHK], </a:t>
            </a:r>
            <a:r>
              <a:rPr lang="en-GB" sz="1000" dirty="0">
                <a:hlinkClick r:id="rId2"/>
              </a:rPr>
              <a:t>https://www.ihk.de/darmstadt/servicemarken/ueber-uns/grafik-organisation-gross-5023834</a:t>
            </a:r>
          </a:p>
        </p:txBody>
      </p:sp>
      <p:sp>
        <p:nvSpPr>
          <p:cNvPr id="10" name="Rechteck 9">
            <a:extLst>
              <a:ext uri="{FF2B5EF4-FFF2-40B4-BE49-F238E27FC236}">
                <a16:creationId xmlns:a16="http://schemas.microsoft.com/office/drawing/2014/main" id="{B1219C1C-FE08-4D46-8155-B7240BB67E5B}"/>
              </a:ext>
            </a:extLst>
          </p:cNvPr>
          <p:cNvSpPr/>
          <p:nvPr/>
        </p:nvSpPr>
        <p:spPr>
          <a:xfrm>
            <a:off x="8640301" y="4765464"/>
            <a:ext cx="1995181" cy="318782"/>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Gleichschenkliges Dreieck 13">
            <a:extLst>
              <a:ext uri="{FF2B5EF4-FFF2-40B4-BE49-F238E27FC236}">
                <a16:creationId xmlns:a16="http://schemas.microsoft.com/office/drawing/2014/main" id="{58D1DD2B-BF76-410D-94E0-5E3EF35128FA}"/>
              </a:ext>
            </a:extLst>
          </p:cNvPr>
          <p:cNvSpPr/>
          <p:nvPr/>
        </p:nvSpPr>
        <p:spPr>
          <a:xfrm>
            <a:off x="8640301" y="4381080"/>
            <a:ext cx="1995181" cy="384384"/>
          </a:xfrm>
          <a:prstGeom prst="triangle">
            <a:avLst>
              <a:gd name="adj" fmla="val 73310"/>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BBD39A92-EB96-459E-AF73-B65300D3064D}"/>
              </a:ext>
            </a:extLst>
          </p:cNvPr>
          <p:cNvSpPr/>
          <p:nvPr/>
        </p:nvSpPr>
        <p:spPr>
          <a:xfrm>
            <a:off x="6382263" y="4765464"/>
            <a:ext cx="1995181" cy="318782"/>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24401C35-86E9-4E8F-905E-C8AA3727A87F}"/>
              </a:ext>
            </a:extLst>
          </p:cNvPr>
          <p:cNvSpPr/>
          <p:nvPr/>
        </p:nvSpPr>
        <p:spPr>
          <a:xfrm>
            <a:off x="6382263" y="4381080"/>
            <a:ext cx="1995181" cy="384384"/>
          </a:xfrm>
          <a:prstGeom prst="triangle">
            <a:avLst>
              <a:gd name="adj" fmla="val 29582"/>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Ellipse 18">
            <a:extLst>
              <a:ext uri="{FF2B5EF4-FFF2-40B4-BE49-F238E27FC236}">
                <a16:creationId xmlns:a16="http://schemas.microsoft.com/office/drawing/2014/main" id="{86CBA030-31A5-40F3-BBB3-A4C42092CBE2}"/>
              </a:ext>
            </a:extLst>
          </p:cNvPr>
          <p:cNvSpPr/>
          <p:nvPr/>
        </p:nvSpPr>
        <p:spPr>
          <a:xfrm>
            <a:off x="6176647" y="1693322"/>
            <a:ext cx="4749282" cy="30721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Ellipse 19">
            <a:extLst>
              <a:ext uri="{FF2B5EF4-FFF2-40B4-BE49-F238E27FC236}">
                <a16:creationId xmlns:a16="http://schemas.microsoft.com/office/drawing/2014/main" id="{E908EBE2-C2A9-4E92-87C5-555A3196D8A5}"/>
              </a:ext>
            </a:extLst>
          </p:cNvPr>
          <p:cNvSpPr/>
          <p:nvPr/>
        </p:nvSpPr>
        <p:spPr>
          <a:xfrm>
            <a:off x="6382263" y="572601"/>
            <a:ext cx="4253219" cy="3863130"/>
          </a:xfrm>
          <a:prstGeom prst="ellipse">
            <a:avLst/>
          </a:prstGeom>
          <a:solidFill>
            <a:srgbClr val="E4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953D3DEF-AB9D-4585-8B4F-FB828091138B}"/>
              </a:ext>
            </a:extLst>
          </p:cNvPr>
          <p:cNvSpPr/>
          <p:nvPr/>
        </p:nvSpPr>
        <p:spPr>
          <a:xfrm>
            <a:off x="6088650" y="1270464"/>
            <a:ext cx="4907558" cy="349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36DAA1D0-B3B3-4DB5-ABBB-CB8A97DF85F6}"/>
              </a:ext>
            </a:extLst>
          </p:cNvPr>
          <p:cNvSpPr/>
          <p:nvPr/>
        </p:nvSpPr>
        <p:spPr>
          <a:xfrm rot="18373665">
            <a:off x="6977983" y="951680"/>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D4489543-8557-4C55-891B-CDD3B7CEE9CB}"/>
              </a:ext>
            </a:extLst>
          </p:cNvPr>
          <p:cNvSpPr/>
          <p:nvPr/>
        </p:nvSpPr>
        <p:spPr>
          <a:xfrm rot="2609690">
            <a:off x="7068259" y="3091396"/>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C798F57A-5509-49BC-821F-5A68EBCEA2F9}"/>
              </a:ext>
            </a:extLst>
          </p:cNvPr>
          <p:cNvSpPr/>
          <p:nvPr/>
        </p:nvSpPr>
        <p:spPr>
          <a:xfrm rot="18908308">
            <a:off x="9642151" y="3098794"/>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a:extLst>
              <a:ext uri="{FF2B5EF4-FFF2-40B4-BE49-F238E27FC236}">
                <a16:creationId xmlns:a16="http://schemas.microsoft.com/office/drawing/2014/main" id="{76136A58-845B-4D2C-AF6A-2528CD9A66FE}"/>
              </a:ext>
            </a:extLst>
          </p:cNvPr>
          <p:cNvSpPr/>
          <p:nvPr/>
        </p:nvSpPr>
        <p:spPr>
          <a:xfrm rot="3248292">
            <a:off x="9690338" y="954181"/>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F8182E3A-B93F-4323-9839-5148F69FF479}"/>
              </a:ext>
            </a:extLst>
          </p:cNvPr>
          <p:cNvSpPr/>
          <p:nvPr/>
        </p:nvSpPr>
        <p:spPr>
          <a:xfrm>
            <a:off x="8377444" y="372839"/>
            <a:ext cx="260059" cy="1157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B1C1A460-7F16-47C3-ADFE-255C1AFC15BE}"/>
              </a:ext>
            </a:extLst>
          </p:cNvPr>
          <p:cNvSpPr/>
          <p:nvPr/>
        </p:nvSpPr>
        <p:spPr>
          <a:xfrm>
            <a:off x="6382263" y="5413979"/>
            <a:ext cx="4253220" cy="460713"/>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9ABB1D53-2CEC-4315-881F-5F1A49B17C31}"/>
              </a:ext>
            </a:extLst>
          </p:cNvPr>
          <p:cNvSpPr/>
          <p:nvPr/>
        </p:nvSpPr>
        <p:spPr>
          <a:xfrm>
            <a:off x="7107910" y="1246866"/>
            <a:ext cx="2801924" cy="25145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Gleichschenkliges Dreieck 29">
            <a:extLst>
              <a:ext uri="{FF2B5EF4-FFF2-40B4-BE49-F238E27FC236}">
                <a16:creationId xmlns:a16="http://schemas.microsoft.com/office/drawing/2014/main" id="{75A96251-0C6C-48C6-A059-4A0215F52675}"/>
              </a:ext>
            </a:extLst>
          </p:cNvPr>
          <p:cNvSpPr/>
          <p:nvPr/>
        </p:nvSpPr>
        <p:spPr>
          <a:xfrm>
            <a:off x="9472213" y="5168910"/>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Gleichschenkliges Dreieck 30">
            <a:extLst>
              <a:ext uri="{FF2B5EF4-FFF2-40B4-BE49-F238E27FC236}">
                <a16:creationId xmlns:a16="http://schemas.microsoft.com/office/drawing/2014/main" id="{FC7D19ED-7982-4852-B3CE-5588F96AABD6}"/>
              </a:ext>
            </a:extLst>
          </p:cNvPr>
          <p:cNvSpPr/>
          <p:nvPr/>
        </p:nvSpPr>
        <p:spPr>
          <a:xfrm>
            <a:off x="7205090" y="5168911"/>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Gleichschenkliges Dreieck 31">
            <a:extLst>
              <a:ext uri="{FF2B5EF4-FFF2-40B4-BE49-F238E27FC236}">
                <a16:creationId xmlns:a16="http://schemas.microsoft.com/office/drawing/2014/main" id="{588B6CC5-0FF8-42F4-B3C1-1B2FAD422018}"/>
              </a:ext>
            </a:extLst>
          </p:cNvPr>
          <p:cNvSpPr/>
          <p:nvPr/>
        </p:nvSpPr>
        <p:spPr>
          <a:xfrm rot="20408583">
            <a:off x="9539602" y="4363438"/>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Gleichschenkliges Dreieck 32">
            <a:extLst>
              <a:ext uri="{FF2B5EF4-FFF2-40B4-BE49-F238E27FC236}">
                <a16:creationId xmlns:a16="http://schemas.microsoft.com/office/drawing/2014/main" id="{2120C639-6C55-4F87-834C-9F84D0E41D17}"/>
              </a:ext>
            </a:extLst>
          </p:cNvPr>
          <p:cNvSpPr/>
          <p:nvPr/>
        </p:nvSpPr>
        <p:spPr>
          <a:xfrm rot="1436363">
            <a:off x="7217448" y="4361646"/>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Gleichschenkliges Dreieck 33">
            <a:extLst>
              <a:ext uri="{FF2B5EF4-FFF2-40B4-BE49-F238E27FC236}">
                <a16:creationId xmlns:a16="http://schemas.microsoft.com/office/drawing/2014/main" id="{30AF8202-1923-4CA1-9509-2E9C323E488D}"/>
              </a:ext>
            </a:extLst>
          </p:cNvPr>
          <p:cNvSpPr/>
          <p:nvPr/>
        </p:nvSpPr>
        <p:spPr>
          <a:xfrm>
            <a:off x="8334110" y="4485049"/>
            <a:ext cx="349526" cy="176445"/>
          </a:xfrm>
          <a:prstGeom prst="triangle">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a:extLst>
              <a:ext uri="{FF2B5EF4-FFF2-40B4-BE49-F238E27FC236}">
                <a16:creationId xmlns:a16="http://schemas.microsoft.com/office/drawing/2014/main" id="{36DD042A-672E-4F2F-9125-241E3B88002E}"/>
              </a:ext>
            </a:extLst>
          </p:cNvPr>
          <p:cNvSpPr/>
          <p:nvPr/>
        </p:nvSpPr>
        <p:spPr>
          <a:xfrm flipH="1">
            <a:off x="8471553" y="4659791"/>
            <a:ext cx="85409" cy="859105"/>
          </a:xfrm>
          <a:prstGeom prst="rect">
            <a:avLst/>
          </a:prstGeom>
          <a:solidFill>
            <a:srgbClr val="EC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Textfeld 35">
            <a:extLst>
              <a:ext uri="{FF2B5EF4-FFF2-40B4-BE49-F238E27FC236}">
                <a16:creationId xmlns:a16="http://schemas.microsoft.com/office/drawing/2014/main" id="{169B1FE4-F99C-48AD-AF65-B7CC38D30E8F}"/>
              </a:ext>
            </a:extLst>
          </p:cNvPr>
          <p:cNvSpPr txBox="1"/>
          <p:nvPr/>
        </p:nvSpPr>
        <p:spPr>
          <a:xfrm>
            <a:off x="6885165" y="4761574"/>
            <a:ext cx="989376" cy="246221"/>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dirty="0"/>
              <a:t>Committees</a:t>
            </a:r>
          </a:p>
        </p:txBody>
      </p:sp>
      <p:sp>
        <p:nvSpPr>
          <p:cNvPr id="37" name="Textfeld 36">
            <a:extLst>
              <a:ext uri="{FF2B5EF4-FFF2-40B4-BE49-F238E27FC236}">
                <a16:creationId xmlns:a16="http://schemas.microsoft.com/office/drawing/2014/main" id="{F73921FA-AB10-4A9A-84DD-D56D73D409CF}"/>
              </a:ext>
            </a:extLst>
          </p:cNvPr>
          <p:cNvSpPr txBox="1"/>
          <p:nvPr/>
        </p:nvSpPr>
        <p:spPr>
          <a:xfrm>
            <a:off x="9114293" y="4707277"/>
            <a:ext cx="1225102" cy="400110"/>
          </a:xfrm>
          <a:prstGeom prst="rect">
            <a:avLst/>
          </a:prstGeom>
          <a:noFill/>
        </p:spPr>
        <p:txBody>
          <a:bodyPr wrap="square" rtlCol="0">
            <a:spAutoFit/>
          </a:bodyPr>
          <a:lstStyle/>
          <a:p>
            <a:r>
              <a:rPr lang="en-GB" sz="1000" dirty="0">
                <a:solidFill>
                  <a:schemeClr val="bg1"/>
                </a:solidFill>
                <a:latin typeface="Frutiger LT Std 55 Roman" panose="020B0602020204020204" pitchFamily="34" charset="0"/>
              </a:rPr>
              <a:t>Working groups and networks</a:t>
            </a:r>
          </a:p>
        </p:txBody>
      </p:sp>
      <p:sp>
        <p:nvSpPr>
          <p:cNvPr id="38" name="Textfeld 37">
            <a:extLst>
              <a:ext uri="{FF2B5EF4-FFF2-40B4-BE49-F238E27FC236}">
                <a16:creationId xmlns:a16="http://schemas.microsoft.com/office/drawing/2014/main" id="{820E610F-D9C8-4A28-9AF1-FCCFA3D66FD9}"/>
              </a:ext>
            </a:extLst>
          </p:cNvPr>
          <p:cNvSpPr txBox="1"/>
          <p:nvPr/>
        </p:nvSpPr>
        <p:spPr>
          <a:xfrm>
            <a:off x="7779708" y="5518896"/>
            <a:ext cx="1543160" cy="246221"/>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dirty="0"/>
              <a:t>Member companies</a:t>
            </a:r>
          </a:p>
        </p:txBody>
      </p:sp>
      <p:sp>
        <p:nvSpPr>
          <p:cNvPr id="39" name="Textfeld 38">
            <a:extLst>
              <a:ext uri="{FF2B5EF4-FFF2-40B4-BE49-F238E27FC236}">
                <a16:creationId xmlns:a16="http://schemas.microsoft.com/office/drawing/2014/main" id="{7C5DDC13-D6FE-45E7-99A4-F57FE569983F}"/>
              </a:ext>
            </a:extLst>
          </p:cNvPr>
          <p:cNvSpPr txBox="1"/>
          <p:nvPr/>
        </p:nvSpPr>
        <p:spPr>
          <a:xfrm>
            <a:off x="7801833" y="3911832"/>
            <a:ext cx="1339440"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pPr algn="ctr"/>
            <a:r>
              <a:rPr lang="en-GB" sz="1100" dirty="0"/>
              <a:t>General Assembly</a:t>
            </a:r>
          </a:p>
        </p:txBody>
      </p:sp>
      <p:sp>
        <p:nvSpPr>
          <p:cNvPr id="40" name="Textfeld 39">
            <a:extLst>
              <a:ext uri="{FF2B5EF4-FFF2-40B4-BE49-F238E27FC236}">
                <a16:creationId xmlns:a16="http://schemas.microsoft.com/office/drawing/2014/main" id="{2319DF85-4AC9-4735-A3D5-B7DDB828781F}"/>
              </a:ext>
            </a:extLst>
          </p:cNvPr>
          <p:cNvSpPr txBox="1"/>
          <p:nvPr/>
        </p:nvSpPr>
        <p:spPr>
          <a:xfrm rot="16200000">
            <a:off x="6098663" y="2360301"/>
            <a:ext cx="1339440"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pPr algn="ctr"/>
            <a:r>
              <a:rPr lang="en-GB" sz="1100" dirty="0"/>
              <a:t>Employees</a:t>
            </a:r>
          </a:p>
        </p:txBody>
      </p:sp>
      <p:sp>
        <p:nvSpPr>
          <p:cNvPr id="41" name="Textfeld 40">
            <a:extLst>
              <a:ext uri="{FF2B5EF4-FFF2-40B4-BE49-F238E27FC236}">
                <a16:creationId xmlns:a16="http://schemas.microsoft.com/office/drawing/2014/main" id="{7F6F88BE-6929-4301-A91D-243DB0F5C7BF}"/>
              </a:ext>
            </a:extLst>
          </p:cNvPr>
          <p:cNvSpPr txBox="1"/>
          <p:nvPr/>
        </p:nvSpPr>
        <p:spPr>
          <a:xfrm rot="5562342">
            <a:off x="9584031" y="2441205"/>
            <a:ext cx="1339440" cy="430887"/>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pPr algn="ctr"/>
            <a:r>
              <a:rPr lang="en-GB" sz="1100" dirty="0"/>
              <a:t>Presidency</a:t>
            </a:r>
          </a:p>
          <a:p>
            <a:pPr algn="ctr"/>
            <a:r>
              <a:rPr lang="en-GB" sz="1100" dirty="0"/>
              <a:t>Vice Presidents</a:t>
            </a:r>
          </a:p>
        </p:txBody>
      </p:sp>
      <p:sp>
        <p:nvSpPr>
          <p:cNvPr id="42" name="Textfeld 41">
            <a:extLst>
              <a:ext uri="{FF2B5EF4-FFF2-40B4-BE49-F238E27FC236}">
                <a16:creationId xmlns:a16="http://schemas.microsoft.com/office/drawing/2014/main" id="{97F69699-BF41-43E9-BE59-C621DD12C6BD}"/>
              </a:ext>
            </a:extLst>
          </p:cNvPr>
          <p:cNvSpPr txBox="1"/>
          <p:nvPr/>
        </p:nvSpPr>
        <p:spPr>
          <a:xfrm>
            <a:off x="7205091" y="920820"/>
            <a:ext cx="1104998"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sz="1100" dirty="0"/>
              <a:t>Chief Executive</a:t>
            </a:r>
          </a:p>
        </p:txBody>
      </p:sp>
      <p:sp>
        <p:nvSpPr>
          <p:cNvPr id="43" name="Textfeld 42">
            <a:extLst>
              <a:ext uri="{FF2B5EF4-FFF2-40B4-BE49-F238E27FC236}">
                <a16:creationId xmlns:a16="http://schemas.microsoft.com/office/drawing/2014/main" id="{900E32BB-03BC-4BBA-B86F-6DF4F11810E0}"/>
              </a:ext>
            </a:extLst>
          </p:cNvPr>
          <p:cNvSpPr txBox="1"/>
          <p:nvPr/>
        </p:nvSpPr>
        <p:spPr>
          <a:xfrm>
            <a:off x="8777011" y="912619"/>
            <a:ext cx="869965" cy="261610"/>
          </a:xfrm>
          <a:prstGeom prst="rect">
            <a:avLst/>
          </a:prstGeom>
          <a:noFill/>
        </p:spPr>
        <p:txBody>
          <a:bodyPr wrap="square" rtlCol="0">
            <a:spAutoFit/>
          </a:bodyPr>
          <a:lstStyle>
            <a:defPPr>
              <a:defRPr lang="de-DE"/>
            </a:defPPr>
            <a:lvl1pPr>
              <a:defRPr sz="1000">
                <a:solidFill>
                  <a:schemeClr val="bg1"/>
                </a:solidFill>
                <a:latin typeface="Frutiger LT Std 55 Roman" panose="020B0602020204020204" pitchFamily="34" charset="0"/>
              </a:defRPr>
            </a:lvl1pPr>
          </a:lstStyle>
          <a:p>
            <a:r>
              <a:rPr lang="en-GB" sz="1100" dirty="0"/>
              <a:t>President</a:t>
            </a:r>
          </a:p>
        </p:txBody>
      </p:sp>
      <p:sp>
        <p:nvSpPr>
          <p:cNvPr id="44" name="Textfeld 43">
            <a:extLst>
              <a:ext uri="{FF2B5EF4-FFF2-40B4-BE49-F238E27FC236}">
                <a16:creationId xmlns:a16="http://schemas.microsoft.com/office/drawing/2014/main" id="{32CB9149-355D-4859-9D00-66963CE2103C}"/>
              </a:ext>
            </a:extLst>
          </p:cNvPr>
          <p:cNvSpPr txBox="1"/>
          <p:nvPr/>
        </p:nvSpPr>
        <p:spPr>
          <a:xfrm>
            <a:off x="8006374" y="2170825"/>
            <a:ext cx="1316494" cy="646331"/>
          </a:xfrm>
          <a:prstGeom prst="rect">
            <a:avLst/>
          </a:prstGeom>
          <a:noFill/>
        </p:spPr>
        <p:txBody>
          <a:bodyPr wrap="square" rtlCol="0">
            <a:spAutoFit/>
          </a:bodyPr>
          <a:lstStyle/>
          <a:p>
            <a:r>
              <a:rPr lang="en-GB" dirty="0"/>
              <a:t>Example:</a:t>
            </a:r>
          </a:p>
          <a:p>
            <a:r>
              <a:rPr lang="en-GB" b="1" dirty="0">
                <a:latin typeface="Frutiger LT Std 55 Roman" panose="020B0602020204020204" pitchFamily="34" charset="0"/>
              </a:rPr>
              <a:t>IHK</a:t>
            </a:r>
          </a:p>
        </p:txBody>
      </p:sp>
      <p:sp>
        <p:nvSpPr>
          <p:cNvPr id="45" name="Textfeld 44">
            <a:extLst>
              <a:ext uri="{FF2B5EF4-FFF2-40B4-BE49-F238E27FC236}">
                <a16:creationId xmlns:a16="http://schemas.microsoft.com/office/drawing/2014/main" id="{A9756D2A-D0F0-4103-A2F6-4DF479742FBE}"/>
              </a:ext>
            </a:extLst>
          </p:cNvPr>
          <p:cNvSpPr txBox="1"/>
          <p:nvPr/>
        </p:nvSpPr>
        <p:spPr>
          <a:xfrm rot="15798047">
            <a:off x="6921004" y="2125269"/>
            <a:ext cx="1432107" cy="841368"/>
          </a:xfrm>
          <a:prstGeom prst="rect">
            <a:avLst/>
          </a:prstGeom>
          <a:noFill/>
        </p:spPr>
        <p:txBody>
          <a:bodyPr spcFirstLastPara="1" wrap="square" numCol="1" rtlCol="0">
            <a:prstTxWarp prst="textCircle">
              <a:avLst>
                <a:gd name="adj" fmla="val 12303421"/>
              </a:avLst>
            </a:prstTxWarp>
            <a:noAutofit/>
          </a:bodyPr>
          <a:lstStyle>
            <a:defPPr>
              <a:defRPr lang="de-DE"/>
            </a:defPPr>
            <a:lvl1pPr>
              <a:defRPr sz="700">
                <a:latin typeface="Frutiger LT Std 55 Roman" panose="020B0602020204020204" pitchFamily="34" charset="0"/>
              </a:defRPr>
            </a:lvl1pPr>
          </a:lstStyle>
          <a:p>
            <a:r>
              <a:rPr lang="en-GB" sz="900" dirty="0"/>
              <a:t>support and implement policy</a:t>
            </a:r>
          </a:p>
        </p:txBody>
      </p:sp>
      <p:sp>
        <p:nvSpPr>
          <p:cNvPr id="46" name="Textfeld 45">
            <a:extLst>
              <a:ext uri="{FF2B5EF4-FFF2-40B4-BE49-F238E27FC236}">
                <a16:creationId xmlns:a16="http://schemas.microsoft.com/office/drawing/2014/main" id="{BB10A244-7235-4B22-9FD8-E1387711F137}"/>
              </a:ext>
            </a:extLst>
          </p:cNvPr>
          <p:cNvSpPr txBox="1"/>
          <p:nvPr/>
        </p:nvSpPr>
        <p:spPr>
          <a:xfrm>
            <a:off x="7865993" y="1364170"/>
            <a:ext cx="1269952" cy="342840"/>
          </a:xfrm>
          <a:prstGeom prst="rect">
            <a:avLst/>
          </a:prstGeom>
          <a:noFill/>
        </p:spPr>
        <p:txBody>
          <a:bodyPr wrap="square" rtlCol="0">
            <a:prstTxWarp prst="textArchUp">
              <a:avLst>
                <a:gd name="adj" fmla="val 13135772"/>
              </a:avLst>
            </a:prstTxWarp>
            <a:noAutofit/>
          </a:bodyPr>
          <a:lstStyle>
            <a:defPPr>
              <a:defRPr lang="de-DE"/>
            </a:defPPr>
            <a:lvl1pPr>
              <a:defRPr sz="1000">
                <a:solidFill>
                  <a:schemeClr val="bg1"/>
                </a:solidFill>
                <a:latin typeface="Frutiger LT Std 55 Roman" panose="020B0602020204020204" pitchFamily="34" charset="0"/>
              </a:defRPr>
            </a:lvl1pPr>
          </a:lstStyle>
          <a:p>
            <a:r>
              <a:rPr lang="en-GB" sz="900" dirty="0">
                <a:solidFill>
                  <a:schemeClr val="tx1"/>
                </a:solidFill>
              </a:rPr>
              <a:t>represent IHK externally </a:t>
            </a:r>
          </a:p>
        </p:txBody>
      </p:sp>
      <p:sp>
        <p:nvSpPr>
          <p:cNvPr id="47" name="Textfeld 46">
            <a:extLst>
              <a:ext uri="{FF2B5EF4-FFF2-40B4-BE49-F238E27FC236}">
                <a16:creationId xmlns:a16="http://schemas.microsoft.com/office/drawing/2014/main" id="{7F0FCF40-8743-4102-824B-876CAE8F8775}"/>
              </a:ext>
            </a:extLst>
          </p:cNvPr>
          <p:cNvSpPr txBox="1"/>
          <p:nvPr/>
        </p:nvSpPr>
        <p:spPr>
          <a:xfrm rot="5644182">
            <a:off x="8872568" y="2236101"/>
            <a:ext cx="1177744" cy="664144"/>
          </a:xfrm>
          <a:prstGeom prst="rect">
            <a:avLst/>
          </a:prstGeom>
          <a:noFill/>
        </p:spPr>
        <p:txBody>
          <a:bodyPr wrap="square" rtlCol="0">
            <a:prstTxWarp prst="textCircle">
              <a:avLst>
                <a:gd name="adj" fmla="val 12610083"/>
              </a:avLst>
            </a:prstTxWarp>
            <a:noAutofit/>
          </a:bodyPr>
          <a:lstStyle>
            <a:defPPr>
              <a:defRPr lang="de-DE"/>
            </a:defPPr>
            <a:lvl1pPr>
              <a:defRPr sz="1000">
                <a:solidFill>
                  <a:schemeClr val="bg1"/>
                </a:solidFill>
                <a:latin typeface="Frutiger LT Std 55 Roman" panose="020B0602020204020204" pitchFamily="34" charset="0"/>
              </a:defRPr>
            </a:lvl1pPr>
          </a:lstStyle>
          <a:p>
            <a:r>
              <a:rPr lang="en-GB" sz="900" dirty="0">
                <a:solidFill>
                  <a:schemeClr val="tx1"/>
                </a:solidFill>
              </a:rPr>
              <a:t>prepare resolutions</a:t>
            </a:r>
          </a:p>
        </p:txBody>
      </p:sp>
      <p:sp>
        <p:nvSpPr>
          <p:cNvPr id="48" name="Textfeld 47">
            <a:extLst>
              <a:ext uri="{FF2B5EF4-FFF2-40B4-BE49-F238E27FC236}">
                <a16:creationId xmlns:a16="http://schemas.microsoft.com/office/drawing/2014/main" id="{FE307230-B92B-4DC9-AEC9-8C743119C82C}"/>
              </a:ext>
            </a:extLst>
          </p:cNvPr>
          <p:cNvSpPr txBox="1"/>
          <p:nvPr/>
        </p:nvSpPr>
        <p:spPr>
          <a:xfrm>
            <a:off x="7587740" y="2935075"/>
            <a:ext cx="1803148" cy="607773"/>
          </a:xfrm>
          <a:prstGeom prst="rect">
            <a:avLst/>
          </a:prstGeom>
          <a:noFill/>
        </p:spPr>
        <p:txBody>
          <a:bodyPr wrap="square" rtlCol="0">
            <a:prstTxWarp prst="textArchDown">
              <a:avLst>
                <a:gd name="adj" fmla="val 1613658"/>
              </a:avLst>
            </a:prstTxWarp>
            <a:noAutofit/>
          </a:bodyPr>
          <a:lstStyle>
            <a:defPPr>
              <a:defRPr lang="de-DE"/>
            </a:defPPr>
            <a:lvl1pPr>
              <a:defRPr sz="1000">
                <a:solidFill>
                  <a:schemeClr val="bg1"/>
                </a:solidFill>
                <a:latin typeface="Frutiger LT Std 55 Roman" panose="020B0602020204020204" pitchFamily="34" charset="0"/>
              </a:defRPr>
            </a:lvl1pPr>
          </a:lstStyle>
          <a:p>
            <a:pPr algn="ctr"/>
            <a:r>
              <a:rPr lang="en-GB" sz="900" dirty="0">
                <a:solidFill>
                  <a:schemeClr val="tx1"/>
                </a:solidFill>
              </a:rPr>
              <a:t>balance interests</a:t>
            </a:r>
          </a:p>
          <a:p>
            <a:pPr algn="ctr"/>
            <a:r>
              <a:rPr lang="en-GB" sz="900" dirty="0">
                <a:solidFill>
                  <a:schemeClr val="tx1"/>
                </a:solidFill>
              </a:rPr>
              <a:t>and take decisions </a:t>
            </a:r>
          </a:p>
        </p:txBody>
      </p:sp>
      <p:sp>
        <p:nvSpPr>
          <p:cNvPr id="49" name="Textfeld 48">
            <a:extLst>
              <a:ext uri="{FF2B5EF4-FFF2-40B4-BE49-F238E27FC236}">
                <a16:creationId xmlns:a16="http://schemas.microsoft.com/office/drawing/2014/main" id="{A40247F4-845B-4614-8056-664A3870C2AA}"/>
              </a:ext>
            </a:extLst>
          </p:cNvPr>
          <p:cNvSpPr txBox="1"/>
          <p:nvPr/>
        </p:nvSpPr>
        <p:spPr>
          <a:xfrm>
            <a:off x="8352276" y="727089"/>
            <a:ext cx="276837" cy="369332"/>
          </a:xfrm>
          <a:prstGeom prst="rect">
            <a:avLst/>
          </a:prstGeom>
          <a:noFill/>
        </p:spPr>
        <p:txBody>
          <a:bodyPr wrap="square" rtlCol="0">
            <a:spAutoFit/>
          </a:bodyPr>
          <a:lstStyle/>
          <a:p>
            <a:r>
              <a:rPr lang="en-GB" dirty="0">
                <a:solidFill>
                  <a:srgbClr val="D7851A"/>
                </a:solidFill>
                <a:latin typeface="Frutiger LT Std 45 Light" panose="020B0703030504020204" pitchFamily="34" charset="0"/>
              </a:rPr>
              <a:t>+</a:t>
            </a:r>
          </a:p>
        </p:txBody>
      </p:sp>
    </p:spTree>
    <p:extLst>
      <p:ext uri="{BB962C8B-B14F-4D97-AF65-F5344CB8AC3E}">
        <p14:creationId xmlns:p14="http://schemas.microsoft.com/office/powerpoint/2010/main" val="1477408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Overview</a:t>
            </a:r>
          </a:p>
        </p:txBody>
      </p:sp>
      <p:sp>
        <p:nvSpPr>
          <p:cNvPr id="6" name="Textplatzhalter 3">
            <a:extLst>
              <a:ext uri="{FF2B5EF4-FFF2-40B4-BE49-F238E27FC236}">
                <a16:creationId xmlns:a16="http://schemas.microsoft.com/office/drawing/2014/main" id="{C23AF6DD-CACE-4C57-B5F4-70CC9A161FD6}"/>
              </a:ext>
            </a:extLst>
          </p:cNvPr>
          <p:cNvSpPr txBox="1">
            <a:spLocks/>
          </p:cNvSpPr>
          <p:nvPr/>
        </p:nvSpPr>
        <p:spPr>
          <a:xfrm>
            <a:off x="658816" y="1563305"/>
            <a:ext cx="4404917" cy="1050251"/>
          </a:xfrm>
          <a:prstGeom prst="rect">
            <a:avLst/>
          </a:prstGeom>
          <a:solidFill>
            <a:srgbClr val="D6851B"/>
          </a:solidFill>
        </p:spPr>
        <p:txBody>
          <a:bodyPr vert="horz" wrap="square" lIns="180000" tIns="144000" rIns="25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en-GB" sz="1600" b="1" dirty="0"/>
              <a:t>Monitoring</a:t>
            </a:r>
            <a:r>
              <a:rPr lang="en-GB" sz="1600" dirty="0"/>
              <a:t> and regulation of vocational edu-cation and training in their area of responsi-bility in their role as “</a:t>
            </a:r>
            <a:r>
              <a:rPr lang="en-GB" sz="1600" b="1" dirty="0"/>
              <a:t>competent bodies</a:t>
            </a:r>
            <a:r>
              <a:rPr lang="en-GB" sz="1600" dirty="0"/>
              <a:t>”</a:t>
            </a:r>
          </a:p>
        </p:txBody>
      </p:sp>
      <p:sp>
        <p:nvSpPr>
          <p:cNvPr id="8" name="Textplatzhalter 3">
            <a:extLst>
              <a:ext uri="{FF2B5EF4-FFF2-40B4-BE49-F238E27FC236}">
                <a16:creationId xmlns:a16="http://schemas.microsoft.com/office/drawing/2014/main" id="{EE91F05D-57C1-42D3-8C12-D4D3FA355CEB}"/>
              </a:ext>
            </a:extLst>
          </p:cNvPr>
          <p:cNvSpPr txBox="1">
            <a:spLocks/>
          </p:cNvSpPr>
          <p:nvPr/>
        </p:nvSpPr>
        <p:spPr>
          <a:xfrm>
            <a:off x="658816" y="2641161"/>
            <a:ext cx="4545965" cy="1050251"/>
          </a:xfrm>
          <a:prstGeom prst="rect">
            <a:avLst/>
          </a:prstGeom>
          <a:solidFill>
            <a:srgbClr val="D6851B"/>
          </a:solidFill>
        </p:spPr>
        <p:txBody>
          <a:bodyPr vert="horz" wrap="square" lIns="180000" tIns="144000" rIns="684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en-GB" sz="1600" dirty="0"/>
              <a:t>Institutionalised dialogue between stake-holders via </a:t>
            </a:r>
            <a:r>
              <a:rPr lang="en-GB" sz="1600" b="1" dirty="0"/>
              <a:t>vocational education and training committees</a:t>
            </a:r>
          </a:p>
        </p:txBody>
      </p:sp>
      <p:sp>
        <p:nvSpPr>
          <p:cNvPr id="9" name="Textplatzhalter 3">
            <a:extLst>
              <a:ext uri="{FF2B5EF4-FFF2-40B4-BE49-F238E27FC236}">
                <a16:creationId xmlns:a16="http://schemas.microsoft.com/office/drawing/2014/main" id="{99D8F118-3B3E-46A8-A767-9207D44EBC4D}"/>
              </a:ext>
            </a:extLst>
          </p:cNvPr>
          <p:cNvSpPr txBox="1">
            <a:spLocks/>
          </p:cNvSpPr>
          <p:nvPr/>
        </p:nvSpPr>
        <p:spPr>
          <a:xfrm>
            <a:off x="658814" y="3719017"/>
            <a:ext cx="4545965" cy="1050251"/>
          </a:xfrm>
          <a:prstGeom prst="rect">
            <a:avLst/>
          </a:prstGeom>
          <a:solidFill>
            <a:srgbClr val="D6851B"/>
          </a:solidFill>
        </p:spPr>
        <p:txBody>
          <a:bodyPr vert="horz" wrap="square" lIns="180000" tIns="144000" rIns="75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n-GB" sz="1600" b="1" dirty="0"/>
              <a:t>Acting as intermediary</a:t>
            </a:r>
            <a:r>
              <a:rPr lang="en-GB" sz="1600" dirty="0"/>
              <a:t> between state institutions (government, labour administration, schools, universities) and companies</a:t>
            </a:r>
          </a:p>
        </p:txBody>
      </p:sp>
      <p:sp>
        <p:nvSpPr>
          <p:cNvPr id="10" name="Textplatzhalter 3">
            <a:extLst>
              <a:ext uri="{FF2B5EF4-FFF2-40B4-BE49-F238E27FC236}">
                <a16:creationId xmlns:a16="http://schemas.microsoft.com/office/drawing/2014/main" id="{477D709B-FA1A-4D53-907D-40AFF14B1F38}"/>
              </a:ext>
            </a:extLst>
          </p:cNvPr>
          <p:cNvSpPr txBox="1">
            <a:spLocks/>
          </p:cNvSpPr>
          <p:nvPr/>
        </p:nvSpPr>
        <p:spPr>
          <a:xfrm>
            <a:off x="658813" y="4925112"/>
            <a:ext cx="4997623" cy="556526"/>
          </a:xfrm>
          <a:prstGeom prst="rect">
            <a:avLst/>
          </a:prstGeom>
          <a:solidFill>
            <a:srgbClr val="D6851B"/>
          </a:solidFill>
        </p:spPr>
        <p:txBody>
          <a:bodyPr vert="horz" wrap="square" lIns="180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en-GB" sz="1600" dirty="0"/>
              <a:t>Running</a:t>
            </a:r>
            <a:r>
              <a:rPr lang="en-GB" sz="1600" b="1" dirty="0"/>
              <a:t> vocational training centres </a:t>
            </a:r>
          </a:p>
        </p:txBody>
      </p:sp>
      <p:sp>
        <p:nvSpPr>
          <p:cNvPr id="11" name="Textplatzhalter 3">
            <a:extLst>
              <a:ext uri="{FF2B5EF4-FFF2-40B4-BE49-F238E27FC236}">
                <a16:creationId xmlns:a16="http://schemas.microsoft.com/office/drawing/2014/main" id="{C4C3E005-C24F-4B68-B252-1C1B9F17439D}"/>
              </a:ext>
            </a:extLst>
          </p:cNvPr>
          <p:cNvSpPr txBox="1">
            <a:spLocks/>
          </p:cNvSpPr>
          <p:nvPr/>
        </p:nvSpPr>
        <p:spPr>
          <a:xfrm>
            <a:off x="7166610" y="1557338"/>
            <a:ext cx="4545965" cy="1563212"/>
          </a:xfrm>
          <a:prstGeom prst="rect">
            <a:avLst/>
          </a:prstGeom>
          <a:solidFill>
            <a:srgbClr val="D6851B"/>
          </a:solidFill>
        </p:spPr>
        <p:txBody>
          <a:bodyPr vert="horz" wrap="square" lIns="756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dirty="0"/>
              <a:t> Deciding on elements of company- based training to be organised as </a:t>
            </a:r>
            <a:br>
              <a:rPr lang="en-GB" sz="1600" dirty="0"/>
            </a:br>
            <a:r>
              <a:rPr lang="en-GB" sz="1600" dirty="0"/>
              <a:t> </a:t>
            </a:r>
            <a:r>
              <a:rPr lang="en-GB" sz="1600" b="1" dirty="0"/>
              <a:t>inter-company trainee instruction </a:t>
            </a:r>
            <a:br>
              <a:rPr lang="en-GB" sz="1600" b="1" dirty="0"/>
            </a:br>
            <a:r>
              <a:rPr lang="en-GB" sz="1600" dirty="0"/>
              <a:t> and often implementing this themselves </a:t>
            </a:r>
            <a:br>
              <a:rPr lang="en-GB" sz="1600" dirty="0"/>
            </a:br>
            <a:r>
              <a:rPr lang="en-GB" sz="1600" dirty="0"/>
              <a:t>in their vocational training centres </a:t>
            </a:r>
          </a:p>
        </p:txBody>
      </p:sp>
      <p:sp>
        <p:nvSpPr>
          <p:cNvPr id="12" name="Textplatzhalter 3">
            <a:extLst>
              <a:ext uri="{FF2B5EF4-FFF2-40B4-BE49-F238E27FC236}">
                <a16:creationId xmlns:a16="http://schemas.microsoft.com/office/drawing/2014/main" id="{0DB40102-DDA4-4A4F-826E-416D483B0327}"/>
              </a:ext>
            </a:extLst>
          </p:cNvPr>
          <p:cNvSpPr txBox="1">
            <a:spLocks/>
          </p:cNvSpPr>
          <p:nvPr/>
        </p:nvSpPr>
        <p:spPr>
          <a:xfrm>
            <a:off x="7166610" y="3143732"/>
            <a:ext cx="4545965" cy="1050251"/>
          </a:xfrm>
          <a:prstGeom prst="rect">
            <a:avLst/>
          </a:prstGeom>
          <a:solidFill>
            <a:srgbClr val="D6851B"/>
          </a:solidFill>
        </p:spPr>
        <p:txBody>
          <a:bodyPr vert="horz" lIns="936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b="1" dirty="0"/>
              <a:t>Advising</a:t>
            </a:r>
            <a:r>
              <a:rPr lang="en-GB" sz="1600" dirty="0"/>
              <a:t> companies, </a:t>
            </a:r>
            <a:r>
              <a:rPr lang="en-GB" sz="1600" b="1" dirty="0"/>
              <a:t>acting as intermediary</a:t>
            </a:r>
            <a:r>
              <a:rPr lang="en-GB" sz="1600" dirty="0"/>
              <a:t> between trainees and companies</a:t>
            </a:r>
          </a:p>
        </p:txBody>
      </p:sp>
      <p:sp>
        <p:nvSpPr>
          <p:cNvPr id="13" name="Textplatzhalter 3">
            <a:extLst>
              <a:ext uri="{FF2B5EF4-FFF2-40B4-BE49-F238E27FC236}">
                <a16:creationId xmlns:a16="http://schemas.microsoft.com/office/drawing/2014/main" id="{5C9757F5-C1D9-456B-B778-2C1392624650}"/>
              </a:ext>
            </a:extLst>
          </p:cNvPr>
          <p:cNvSpPr txBox="1">
            <a:spLocks/>
          </p:cNvSpPr>
          <p:nvPr/>
        </p:nvSpPr>
        <p:spPr>
          <a:xfrm>
            <a:off x="6924676" y="4217165"/>
            <a:ext cx="4787900" cy="556526"/>
          </a:xfrm>
          <a:prstGeom prst="rect">
            <a:avLst/>
          </a:prstGeom>
          <a:solidFill>
            <a:srgbClr val="D6851B"/>
          </a:solidFill>
        </p:spPr>
        <p:txBody>
          <a:bodyPr vert="horz" wrap="square" lIns="1008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b="1" dirty="0"/>
              <a:t>Representing interests</a:t>
            </a:r>
            <a:r>
              <a:rPr lang="en-GB" sz="1600" dirty="0"/>
              <a:t> of companies</a:t>
            </a:r>
          </a:p>
        </p:txBody>
      </p:sp>
      <p:sp>
        <p:nvSpPr>
          <p:cNvPr id="14" name="Textplatzhalter 3">
            <a:extLst>
              <a:ext uri="{FF2B5EF4-FFF2-40B4-BE49-F238E27FC236}">
                <a16:creationId xmlns:a16="http://schemas.microsoft.com/office/drawing/2014/main" id="{83BA39E4-1B8D-4E8A-8697-2546B8477612}"/>
              </a:ext>
            </a:extLst>
          </p:cNvPr>
          <p:cNvSpPr txBox="1">
            <a:spLocks/>
          </p:cNvSpPr>
          <p:nvPr/>
        </p:nvSpPr>
        <p:spPr>
          <a:xfrm>
            <a:off x="6714950" y="4925112"/>
            <a:ext cx="4997625" cy="556526"/>
          </a:xfrm>
          <a:prstGeom prst="rect">
            <a:avLst/>
          </a:prstGeom>
          <a:solidFill>
            <a:srgbClr val="D6851B"/>
          </a:solidFill>
        </p:spPr>
        <p:txBody>
          <a:bodyPr vert="horz" wrap="square" lIns="864000" tIns="144000" rIns="21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ts val="2000"/>
              </a:lnSpc>
              <a:spcBef>
                <a:spcPts val="0"/>
              </a:spcBef>
              <a:buClr>
                <a:srgbClr val="D6851B"/>
              </a:buClr>
              <a:buSzPct val="65000"/>
            </a:pPr>
            <a:r>
              <a:rPr lang="en-GB" sz="1600" b="1" dirty="0"/>
              <a:t>Quality initiatives</a:t>
            </a:r>
          </a:p>
        </p:txBody>
      </p:sp>
      <p:sp>
        <p:nvSpPr>
          <p:cNvPr id="2" name="Ellipse 1">
            <a:extLst>
              <a:ext uri="{FF2B5EF4-FFF2-40B4-BE49-F238E27FC236}">
                <a16:creationId xmlns:a16="http://schemas.microsoft.com/office/drawing/2014/main" id="{AE289060-3688-465A-ADD9-A953A5666633}"/>
              </a:ext>
            </a:extLst>
          </p:cNvPr>
          <p:cNvSpPr/>
          <p:nvPr/>
        </p:nvSpPr>
        <p:spPr>
          <a:xfrm>
            <a:off x="4412609" y="1052513"/>
            <a:ext cx="3562946" cy="4624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BC7FE44B-E1BB-44B8-B392-C824C4EB9AF1}"/>
              </a:ext>
            </a:extLst>
          </p:cNvPr>
          <p:cNvPicPr>
            <a:picLocks noChangeAspect="1"/>
          </p:cNvPicPr>
          <p:nvPr/>
        </p:nvPicPr>
        <p:blipFill>
          <a:blip r:embed="rId2"/>
          <a:stretch>
            <a:fillRect/>
          </a:stretch>
        </p:blipFill>
        <p:spPr>
          <a:xfrm rot="20951632">
            <a:off x="6380832" y="2612967"/>
            <a:ext cx="1087689" cy="1135500"/>
          </a:xfrm>
          <a:prstGeom prst="rect">
            <a:avLst/>
          </a:prstGeom>
        </p:spPr>
      </p:pic>
      <p:pic>
        <p:nvPicPr>
          <p:cNvPr id="16" name="Grafik 15">
            <a:extLst>
              <a:ext uri="{FF2B5EF4-FFF2-40B4-BE49-F238E27FC236}">
                <a16:creationId xmlns:a16="http://schemas.microsoft.com/office/drawing/2014/main" id="{22316B18-13E9-4ACB-A0D4-1CFCD4E93844}"/>
              </a:ext>
            </a:extLst>
          </p:cNvPr>
          <p:cNvPicPr>
            <a:picLocks noChangeAspect="1"/>
          </p:cNvPicPr>
          <p:nvPr/>
        </p:nvPicPr>
        <p:blipFill>
          <a:blip r:embed="rId3"/>
          <a:stretch>
            <a:fillRect/>
          </a:stretch>
        </p:blipFill>
        <p:spPr>
          <a:xfrm rot="1036685">
            <a:off x="5218077" y="1992765"/>
            <a:ext cx="1160552" cy="1174533"/>
          </a:xfrm>
          <a:prstGeom prst="rect">
            <a:avLst/>
          </a:prstGeom>
        </p:spPr>
      </p:pic>
      <p:pic>
        <p:nvPicPr>
          <p:cNvPr id="17" name="Grafik 16">
            <a:extLst>
              <a:ext uri="{FF2B5EF4-FFF2-40B4-BE49-F238E27FC236}">
                <a16:creationId xmlns:a16="http://schemas.microsoft.com/office/drawing/2014/main" id="{00750A06-3C05-4F53-A387-999F6A39DBB2}"/>
              </a:ext>
            </a:extLst>
          </p:cNvPr>
          <p:cNvPicPr>
            <a:picLocks noChangeAspect="1"/>
          </p:cNvPicPr>
          <p:nvPr/>
        </p:nvPicPr>
        <p:blipFill>
          <a:blip r:embed="rId4"/>
          <a:stretch>
            <a:fillRect/>
          </a:stretch>
        </p:blipFill>
        <p:spPr>
          <a:xfrm>
            <a:off x="5063733" y="3321050"/>
            <a:ext cx="1604560" cy="1354035"/>
          </a:xfrm>
          <a:prstGeom prst="rect">
            <a:avLst/>
          </a:prstGeom>
        </p:spPr>
      </p:pic>
    </p:spTree>
    <p:extLst>
      <p:ext uri="{BB962C8B-B14F-4D97-AF65-F5344CB8AC3E}">
        <p14:creationId xmlns:p14="http://schemas.microsoft.com/office/powerpoint/2010/main" val="69153800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8569008" cy="3163943"/>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The Competent body is defined by law</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usually the chambers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in some cases it is a state authority</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Monitoring of pre-vocational education and training, vocational education and training, </a:t>
            </a:r>
            <a:br>
              <a:rPr lang="en-GB" sz="1600" dirty="0"/>
            </a:br>
            <a:r>
              <a:rPr lang="en-GB" sz="1600" dirty="0"/>
              <a:t>and vocational retraining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Determines the suitability of companies and training personnel to provide training</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Registration of all training contracts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Organisation of examinations, setting up of examination boards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Competent body</a:t>
            </a:r>
          </a:p>
        </p:txBody>
      </p:sp>
      <p:pic>
        <p:nvPicPr>
          <p:cNvPr id="3" name="Grafik 2">
            <a:extLst>
              <a:ext uri="{FF2B5EF4-FFF2-40B4-BE49-F238E27FC236}">
                <a16:creationId xmlns:a16="http://schemas.microsoft.com/office/drawing/2014/main" id="{473CC6ED-0703-46E8-83E5-88E3ACE87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577" y="1052513"/>
            <a:ext cx="1800000" cy="1800000"/>
          </a:xfrm>
          <a:prstGeom prst="rect">
            <a:avLst/>
          </a:prstGeom>
        </p:spPr>
      </p:pic>
      <p:pic>
        <p:nvPicPr>
          <p:cNvPr id="5" name="Grafik 4">
            <a:extLst>
              <a:ext uri="{FF2B5EF4-FFF2-40B4-BE49-F238E27FC236}">
                <a16:creationId xmlns:a16="http://schemas.microsoft.com/office/drawing/2014/main" id="{6CADEBA8-C44E-4546-8138-79219ECE064A}"/>
              </a:ext>
            </a:extLst>
          </p:cNvPr>
          <p:cNvPicPr>
            <a:picLocks noChangeAspect="1"/>
          </p:cNvPicPr>
          <p:nvPr/>
        </p:nvPicPr>
        <p:blipFill>
          <a:blip r:embed="rId4"/>
          <a:stretch>
            <a:fillRect/>
          </a:stretch>
        </p:blipFill>
        <p:spPr>
          <a:xfrm>
            <a:off x="6816725" y="3147855"/>
            <a:ext cx="5168446" cy="2928081"/>
          </a:xfrm>
          <a:prstGeom prst="rect">
            <a:avLst/>
          </a:prstGeom>
        </p:spPr>
      </p:pic>
    </p:spTree>
    <p:extLst>
      <p:ext uri="{BB962C8B-B14F-4D97-AF65-F5344CB8AC3E}">
        <p14:creationId xmlns:p14="http://schemas.microsoft.com/office/powerpoint/2010/main" val="392034690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8569008" cy="2420150"/>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Adoption of further education and training regulations and further education and training examination regulations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Setting up of vocational training committees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Recognition of professional qualifications obtained abroad</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Chambers in the crafts trades may assign examination </a:t>
            </a:r>
            <a:br>
              <a:rPr lang="en-GB" sz="1600" dirty="0"/>
            </a:br>
            <a:r>
              <a:rPr lang="en-GB" sz="1600" dirty="0"/>
              <a:t>responsibilities to guilds and district craftsmen's associations,</a:t>
            </a:r>
            <a:br>
              <a:rPr lang="en-GB" sz="1600" dirty="0"/>
            </a:br>
            <a:r>
              <a:rPr lang="en-GB" sz="1600" dirty="0"/>
              <a:t>i.e. representatives of sectors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Competent body</a:t>
            </a:r>
          </a:p>
        </p:txBody>
      </p:sp>
      <p:pic>
        <p:nvPicPr>
          <p:cNvPr id="6" name="Grafik 5">
            <a:extLst>
              <a:ext uri="{FF2B5EF4-FFF2-40B4-BE49-F238E27FC236}">
                <a16:creationId xmlns:a16="http://schemas.microsoft.com/office/drawing/2014/main" id="{E7821826-2EEB-47E2-BB54-E77DB3E9056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18" b="97002" l="4395" r="97848">
                        <a14:foregroundMark x1="8700" y1="15228" x2="11300" y2="9113"/>
                        <a14:foregroundMark x1="11300" y1="9113" x2="16592" y2="8873"/>
                        <a14:foregroundMark x1="16592" y1="8873" x2="18117" y2="16187"/>
                        <a14:foregroundMark x1="18117" y1="16187" x2="14888" y2="29736"/>
                        <a14:foregroundMark x1="14888" y1="29736" x2="17668" y2="53597"/>
                        <a14:foregroundMark x1="17668" y1="53597" x2="14888" y2="91607"/>
                        <a14:foregroundMark x1="14888" y1="91607" x2="19372" y2="95923"/>
                        <a14:foregroundMark x1="19372" y1="95923" x2="13812" y2="96763"/>
                        <a14:foregroundMark x1="13812" y1="96763" x2="10224" y2="91487"/>
                        <a14:foregroundMark x1="10224" y1="91487" x2="11928" y2="68465"/>
                        <a14:foregroundMark x1="11928" y1="68465" x2="11121" y2="61031"/>
                        <a14:foregroundMark x1="11121" y1="61031" x2="5022" y2="48321"/>
                        <a14:foregroundMark x1="5022" y1="48321" x2="5112" y2="40048"/>
                        <a14:foregroundMark x1="5112" y1="40048" x2="10404" y2="27698"/>
                        <a14:foregroundMark x1="10404" y1="27698" x2="12197" y2="34772"/>
                        <a14:foregroundMark x1="12197" y1="34772" x2="12915" y2="93405"/>
                        <a14:foregroundMark x1="12915" y1="93405" x2="15247" y2="65707"/>
                        <a14:foregroundMark x1="15247" y1="65707" x2="13901" y2="16547"/>
                        <a14:foregroundMark x1="13901" y1="16547" x2="18206" y2="11631"/>
                        <a14:foregroundMark x1="18206" y1="11631" x2="15516" y2="17746"/>
                        <a14:foregroundMark x1="15516" y1="17746" x2="11570" y2="33333"/>
                        <a14:foregroundMark x1="11570" y1="33333" x2="11300" y2="33693"/>
                        <a14:foregroundMark x1="6816" y1="32854" x2="4395" y2="46763"/>
                        <a14:foregroundMark x1="4395" y1="46763" x2="5919" y2="52398"/>
                        <a14:foregroundMark x1="27982" y1="15108" x2="32556" y2="12590"/>
                        <a14:foregroundMark x1="26906" y1="22542" x2="31390" y2="17746"/>
                        <a14:foregroundMark x1="31390" y1="17746" x2="36861" y2="17866"/>
                        <a14:foregroundMark x1="36861" y1="17866" x2="37309" y2="18345"/>
                        <a14:foregroundMark x1="36233" y1="31775" x2="36233" y2="31775"/>
                        <a14:foregroundMark x1="26278" y1="28417" x2="26278" y2="28417"/>
                        <a14:foregroundMark x1="27623" y1="36811" x2="30404" y2="52518"/>
                        <a14:foregroundMark x1="30404" y1="52518" x2="29776" y2="92206"/>
                        <a14:foregroundMark x1="29776" y1="92206" x2="31749" y2="85731"/>
                        <a14:foregroundMark x1="31749" y1="85731" x2="33453" y2="64748"/>
                        <a14:foregroundMark x1="25022" y1="60312" x2="25022" y2="60312"/>
                        <a14:foregroundMark x1="9417" y1="96882" x2="14978" y2="98441"/>
                        <a14:foregroundMark x1="14978" y1="98441" x2="20628" y2="96523"/>
                        <a14:foregroundMark x1="20628" y1="96523" x2="21525" y2="95683"/>
                        <a14:foregroundMark x1="28969" y1="97482" x2="28969" y2="97482"/>
                        <a14:foregroundMark x1="32735" y1="96283" x2="32735" y2="96283"/>
                        <a14:foregroundMark x1="46457" y1="8753" x2="49865" y2="23261"/>
                        <a14:foregroundMark x1="49865" y1="23261" x2="49686" y2="27218"/>
                        <a14:foregroundMark x1="49955" y1="5156" x2="54978" y2="7914"/>
                        <a14:foregroundMark x1="54978" y1="7914" x2="55874" y2="9233"/>
                        <a14:foregroundMark x1="49955" y1="3477" x2="49955" y2="3477"/>
                        <a14:foregroundMark x1="49058" y1="68945" x2="48700" y2="91966"/>
                        <a14:foregroundMark x1="48700" y1="91966" x2="52825" y2="97122"/>
                        <a14:foregroundMark x1="52825" y1="97122" x2="58206" y2="95324"/>
                        <a14:foregroundMark x1="58206" y1="95324" x2="52825" y2="93285"/>
                        <a14:foregroundMark x1="52825" y1="93285" x2="52646" y2="78058"/>
                        <a14:foregroundMark x1="52646" y1="78058" x2="49507" y2="72062"/>
                        <a14:foregroundMark x1="49507" y1="72062" x2="47085" y2="73741"/>
                        <a14:foregroundMark x1="82870" y1="11511" x2="84395" y2="18345"/>
                        <a14:foregroundMark x1="83102" y1="28657" x2="81704" y2="39808"/>
                        <a14:foregroundMark x1="83177" y1="28058" x2="83102" y2="28657"/>
                        <a14:foregroundMark x1="84395" y1="18345" x2="83408" y2="26217"/>
                        <a14:foregroundMark x1="81704" y1="39808" x2="82870" y2="46882"/>
                        <a14:foregroundMark x1="82870" y1="46882" x2="81256" y2="53717"/>
                        <a14:foregroundMark x1="81256" y1="53717" x2="85381" y2="91727"/>
                        <a14:foregroundMark x1="85381" y1="91727" x2="91211" y2="94844"/>
                        <a14:foregroundMark x1="91211" y1="94844" x2="92377" y2="87170"/>
                        <a14:foregroundMark x1="92377" y1="87170" x2="88879" y2="80695"/>
                        <a14:foregroundMark x1="88879" y1="80695" x2="86726" y2="65588"/>
                        <a14:foregroundMark x1="86726" y1="65588" x2="93184" y2="53957"/>
                        <a14:foregroundMark x1="93184" y1="53957" x2="94439" y2="47002"/>
                        <a14:foregroundMark x1="94439" y1="47002" x2="93812" y2="40048"/>
                        <a14:foregroundMark x1="93812" y1="40048" x2="88161" y2="24940"/>
                        <a14:foregroundMark x1="88161" y1="24940" x2="89507" y2="18106"/>
                        <a14:foregroundMark x1="89507" y1="18106" x2="88430" y2="10552"/>
                        <a14:foregroundMark x1="88430" y1="10552" x2="84843" y2="9592"/>
                        <a14:foregroundMark x1="97130" y1="39329" x2="97848" y2="49041"/>
                        <a14:foregroundMark x1="30942" y1="97002" x2="30942" y2="97002"/>
                        <a14:foregroundMark x1="52197" y1="3717" x2="52197" y2="3717"/>
                        <a14:backgroundMark x1="83677" y1="27338" x2="83677" y2="27338"/>
                        <a14:backgroundMark x1="83587" y1="28058" x2="83587" y2="28058"/>
                        <a14:backgroundMark x1="83318" y1="27578" x2="83318" y2="27578"/>
                        <a14:backgroundMark x1="83229" y1="27938" x2="83229" y2="27938"/>
                        <a14:backgroundMark x1="83049" y1="28177" x2="83049" y2="28177"/>
                        <a14:backgroundMark x1="83139" y1="27218" x2="83139" y2="27218"/>
                        <a14:backgroundMark x1="83229" y1="27338" x2="83229" y2="27338"/>
                        <a14:backgroundMark x1="83229" y1="28297" x2="83229" y2="28297"/>
                        <a14:backgroundMark x1="82960" y1="28657" x2="82960" y2="28657"/>
                        <a14:backgroundMark x1="83049" y1="28417" x2="83049" y2="28417"/>
                        <a14:backgroundMark x1="82870" y1="28058" x2="82870" y2="28058"/>
                        <a14:backgroundMark x1="82332" y1="27938" x2="83049" y2="27938"/>
                      </a14:backgroundRemoval>
                    </a14:imgEffect>
                    <a14:imgEffect>
                      <a14:brightnessContrast bright="20000" contrast="-40000"/>
                    </a14:imgEffect>
                  </a14:imgLayer>
                </a14:imgProps>
              </a:ext>
            </a:extLst>
          </a:blip>
          <a:stretch>
            <a:fillRect/>
          </a:stretch>
        </p:blipFill>
        <p:spPr>
          <a:xfrm>
            <a:off x="6924674" y="3026230"/>
            <a:ext cx="3941675" cy="2948302"/>
          </a:xfrm>
          <a:prstGeom prst="rect">
            <a:avLst/>
          </a:prstGeom>
        </p:spPr>
      </p:pic>
    </p:spTree>
    <p:extLst>
      <p:ext uri="{BB962C8B-B14F-4D97-AF65-F5344CB8AC3E}">
        <p14:creationId xmlns:p14="http://schemas.microsoft.com/office/powerpoint/2010/main" val="410192521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2. Responsibilities and functions of the chambers</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8569008" cy="3753848"/>
          </a:xfrm>
          <a:prstGeom prst="rect">
            <a:avLst/>
          </a:prstGeom>
          <a:noFill/>
        </p:spPr>
        <p:txBody>
          <a:bodyPr wrap="square" lIns="0" tIns="0" rIns="0" bIns="0">
            <a:spAutoFit/>
          </a:bodyPr>
          <a:lstStyle/>
          <a:p>
            <a:pPr marL="285750" indent="-285750">
              <a:lnSpc>
                <a:spcPts val="2200"/>
              </a:lnSpc>
              <a:spcAft>
                <a:spcPts val="1200"/>
              </a:spcAft>
              <a:buClr>
                <a:srgbClr val="D6851B"/>
              </a:buClr>
              <a:buSzPct val="65000"/>
              <a:buFont typeface="Wingdings 3" panose="05040102010807070707" pitchFamily="18" charset="2"/>
              <a:buChar char=""/>
            </a:pPr>
            <a:r>
              <a:rPr lang="en-GB" sz="1600" dirty="0"/>
              <a:t>The chambers run approx. 1,000 vocational training centres nationwide</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Running costs are financed by the chambers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Government-funded investment in some cases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Main emphasis in the craft trades</a:t>
            </a:r>
          </a:p>
          <a:p>
            <a:pPr marL="285750" indent="-285750">
              <a:lnSpc>
                <a:spcPts val="2200"/>
              </a:lnSpc>
              <a:spcAft>
                <a:spcPts val="1200"/>
              </a:spcAft>
              <a:buClr>
                <a:srgbClr val="D6851B"/>
              </a:buClr>
              <a:buSzPct val="65000"/>
              <a:buFont typeface="Wingdings 3" panose="05040102010807070707" pitchFamily="18" charset="2"/>
              <a:buChar char=""/>
            </a:pPr>
            <a:r>
              <a:rPr lang="en-GB" sz="1600" dirty="0"/>
              <a:t>Responsible for:</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Inter-company trainee instruction.</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Continuing training</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Testing of new technologies/procedures</a:t>
            </a:r>
          </a:p>
          <a:p>
            <a:pPr marL="612000" lvl="1" indent="-288000">
              <a:lnSpc>
                <a:spcPts val="2200"/>
              </a:lnSpc>
              <a:spcAft>
                <a:spcPts val="1200"/>
              </a:spcAft>
              <a:buClr>
                <a:srgbClr val="D6851B"/>
              </a:buClr>
              <a:buSzPct val="65000"/>
              <a:buFont typeface="Wingdings 3" panose="05040102010807070707" pitchFamily="18" charset="2"/>
              <a:buChar char=""/>
            </a:pPr>
            <a:r>
              <a:rPr lang="en-GB" sz="1600" dirty="0"/>
              <a:t>Guidance for companies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Vocational training centres</a:t>
            </a:r>
          </a:p>
        </p:txBody>
      </p:sp>
      <p:pic>
        <p:nvPicPr>
          <p:cNvPr id="5" name="Grafik 4">
            <a:extLst>
              <a:ext uri="{FF2B5EF4-FFF2-40B4-BE49-F238E27FC236}">
                <a16:creationId xmlns:a16="http://schemas.microsoft.com/office/drawing/2014/main" id="{E70EC9F4-4217-4693-8BDC-A584254752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9894" l="7863" r="89987">
                        <a14:foregroundMark x1="43683" y1="32128" x2="46707" y2="68085"/>
                        <a14:foregroundMark x1="46707" y1="68085" x2="46035" y2="75106"/>
                        <a14:foregroundMark x1="46035" y1="75106" x2="43145" y2="81064"/>
                        <a14:foregroundMark x1="43145" y1="81064" x2="39315" y2="96277"/>
                        <a14:foregroundMark x1="39315" y1="96277" x2="39449" y2="96489"/>
                        <a14:foregroundMark x1="66465" y1="62872" x2="70833" y2="86277"/>
                        <a14:foregroundMark x1="70833" y1="86277" x2="69960" y2="95000"/>
                        <a14:foregroundMark x1="8401" y1="17660" x2="9005" y2="74468"/>
                        <a14:foregroundMark x1="76075" y1="43936" x2="70565" y2="59894"/>
                        <a14:foregroundMark x1="65659" y1="42234" x2="72177" y2="42766"/>
                        <a14:foregroundMark x1="64583" y1="42766" x2="64583" y2="42766"/>
                        <a14:foregroundMark x1="64583" y1="42766" x2="67675" y2="50319"/>
                        <a14:foregroundMark x1="67675" y1="50319" x2="66062" y2="46702"/>
                        <a14:foregroundMark x1="48118" y1="37447" x2="59946" y2="44574"/>
                        <a14:foregroundMark x1="59946" y1="44574" x2="66331" y2="45426"/>
                        <a14:foregroundMark x1="66331" y1="45426" x2="53159" y2="51383"/>
                        <a14:foregroundMark x1="53159" y1="51383" x2="57997" y2="52340"/>
                        <a14:foregroundMark x1="57997" y1="52340" x2="53024" y2="59574"/>
                        <a14:foregroundMark x1="53024" y1="59574" x2="48925" y2="62766"/>
                        <a14:foregroundMark x1="48925" y1="62766" x2="54435" y2="62021"/>
                        <a14:foregroundMark x1="54435" y1="62021" x2="50941" y2="66277"/>
                        <a14:foregroundMark x1="50941" y1="66277" x2="55712" y2="62766"/>
                        <a14:foregroundMark x1="55712" y1="62766" x2="51075" y2="68511"/>
                        <a14:foregroundMark x1="51075" y1="68511" x2="52218" y2="67021"/>
                        <a14:foregroundMark x1="37366" y1="96170" x2="37366" y2="96170"/>
                        <a14:foregroundMark x1="36761" y1="88191" x2="36761" y2="88191"/>
                        <a14:foregroundMark x1="36492" y1="83617" x2="36492" y2="83617"/>
                        <a14:foregroundMark x1="35484" y1="81277" x2="35484" y2="81277"/>
                        <a14:foregroundMark x1="35753" y1="76489" x2="35753" y2="76489"/>
                        <a14:foregroundMark x1="35954" y1="82872" x2="35954" y2="82872"/>
                        <a14:foregroundMark x1="35820" y1="86277" x2="35820" y2="86277"/>
                        <a14:foregroundMark x1="36358" y1="91702" x2="36358" y2="91702"/>
                        <a14:foregroundMark x1="35954" y1="89574" x2="35954" y2="89574"/>
                        <a14:foregroundMark x1="7930" y1="15745" x2="35148" y2="17979"/>
                        <a14:foregroundMark x1="35148" y1="17979" x2="39583" y2="17766"/>
                        <a14:foregroundMark x1="39583" y1="17766" x2="62702" y2="17979"/>
                        <a14:foregroundMark x1="62702" y1="17979" x2="67137" y2="17766"/>
                        <a14:foregroundMark x1="67137" y1="17766" x2="71774" y2="17979"/>
                        <a14:foregroundMark x1="71774" y1="17979" x2="73858" y2="24043"/>
                        <a14:foregroundMark x1="73858" y1="24043" x2="70766" y2="28298"/>
                        <a14:foregroundMark x1="56922" y1="17766" x2="70833" y2="17766"/>
                        <a14:foregroundMark x1="70833" y1="17766" x2="74395" y2="17660"/>
                        <a14:foregroundMark x1="31116" y1="17660" x2="35013" y2="17447"/>
                        <a14:foregroundMark x1="46102" y1="27979" x2="61358" y2="65106"/>
                        <a14:foregroundMark x1="39113" y1="42447" x2="51210" y2="48191"/>
                        <a14:foregroundMark x1="51210" y1="48191" x2="58468" y2="48298"/>
                        <a14:foregroundMark x1="39718" y1="27340" x2="39852" y2="49255"/>
                        <a14:foregroundMark x1="67876" y1="38191" x2="57056" y2="49468"/>
                        <a14:foregroundMark x1="57056" y1="49468" x2="54234" y2="50745"/>
                        <a14:foregroundMark x1="70968" y1="41064" x2="60484" y2="63617"/>
                        <a14:foregroundMark x1="60484" y1="63617" x2="60349" y2="65745"/>
                        <a14:foregroundMark x1="67876" y1="59681" x2="67272" y2="54681"/>
                        <a14:foregroundMark x1="78495" y1="38298" x2="79973" y2="64255"/>
                        <a14:foregroundMark x1="79973" y1="64255" x2="66868" y2="69574"/>
                        <a14:foregroundMark x1="66868" y1="69574" x2="68212" y2="76277"/>
                        <a14:foregroundMark x1="68212" y1="76277" x2="72984" y2="78085"/>
                        <a14:foregroundMark x1="72984" y1="78085" x2="69825" y2="83085"/>
                        <a14:foregroundMark x1="69825" y1="83085" x2="66868" y2="76383"/>
                        <a14:foregroundMark x1="66868" y1="76383" x2="69288" y2="66170"/>
                        <a14:foregroundMark x1="69288" y1="66170" x2="80780" y2="57766"/>
                        <a14:foregroundMark x1="80780" y1="57766" x2="68145" y2="68191"/>
                        <a14:foregroundMark x1="68145" y1="68191" x2="73253" y2="49255"/>
                        <a14:foregroundMark x1="73253" y1="49255" x2="71304" y2="58511"/>
                        <a14:foregroundMark x1="71304" y1="58511" x2="81183" y2="43830"/>
                        <a14:foregroundMark x1="81183" y1="43830" x2="73118" y2="56170"/>
                        <a14:foregroundMark x1="73118" y1="56170" x2="80847" y2="49362"/>
                        <a14:foregroundMark x1="80847" y1="49362" x2="76411" y2="60957"/>
                        <a14:foregroundMark x1="76411" y1="60957" x2="71573" y2="66170"/>
                        <a14:foregroundMark x1="71573" y1="66170" x2="76613" y2="44787"/>
                        <a14:foregroundMark x1="76613" y1="44787" x2="47581" y2="60213"/>
                        <a14:foregroundMark x1="47581" y1="60213" x2="64113" y2="42340"/>
                        <a14:foregroundMark x1="64113" y1="42340" x2="38710" y2="62447"/>
                        <a14:foregroundMark x1="38710" y1="62447" x2="31855" y2="61596"/>
                        <a14:foregroundMark x1="31855" y1="61596" x2="40524" y2="51915"/>
                        <a14:foregroundMark x1="40524" y1="51915" x2="31922" y2="51809"/>
                        <a14:foregroundMark x1="31922" y1="51809" x2="38172" y2="49894"/>
                        <a14:foregroundMark x1="38172" y1="49894" x2="32997" y2="64255"/>
                        <a14:foregroundMark x1="32997" y1="64255" x2="41196" y2="70000"/>
                        <a14:foregroundMark x1="44489" y1="82340" x2="47379" y2="87553"/>
                        <a14:foregroundMark x1="47379" y1="87553" x2="48925" y2="99681"/>
                        <a14:foregroundMark x1="68212" y1="85000" x2="63710" y2="99894"/>
                        <a14:foregroundMark x1="50403" y1="88936" x2="50605" y2="98298"/>
                        <a14:foregroundMark x1="41532" y1="99681" x2="43280" y2="92553"/>
                        <a14:foregroundMark x1="44825" y1="92021" x2="44825" y2="92021"/>
                        <a14:foregroundMark x1="61358" y1="86702" x2="60685" y2="99894"/>
                        <a14:foregroundMark x1="73522" y1="91596" x2="73522" y2="91596"/>
                        <a14:foregroundMark x1="73925" y1="92340" x2="73925" y2="92340"/>
                        <a14:foregroundMark x1="60551" y1="91170" x2="60551" y2="91170"/>
                      </a14:backgroundRemoval>
                    </a14:imgEffect>
                    <a14:imgEffect>
                      <a14:artisticPhotocopy/>
                    </a14:imgEffect>
                  </a14:imgLayer>
                </a14:imgProps>
              </a:ext>
            </a:extLst>
          </a:blip>
          <a:stretch>
            <a:fillRect/>
          </a:stretch>
        </p:blipFill>
        <p:spPr>
          <a:xfrm>
            <a:off x="5457679" y="1273953"/>
            <a:ext cx="6734321" cy="4254209"/>
          </a:xfrm>
          <a:prstGeom prst="rect">
            <a:avLst/>
          </a:prstGeom>
        </p:spPr>
      </p:pic>
    </p:spTree>
    <p:extLst>
      <p:ext uri="{BB962C8B-B14F-4D97-AF65-F5344CB8AC3E}">
        <p14:creationId xmlns:p14="http://schemas.microsoft.com/office/powerpoint/2010/main" val="3799373794"/>
      </p:ext>
    </p:extLst>
  </p:cSld>
  <p:clrMapOvr>
    <a:masterClrMapping/>
  </p:clrMapOvr>
  <p:transition spd="slow">
    <p:fade/>
  </p:transition>
</p:sld>
</file>

<file path=ppt/theme/theme1.xml><?xml version="1.0" encoding="utf-8"?>
<a:theme xmlns:a="http://schemas.openxmlformats.org/drawingml/2006/main" name="Office">
  <a:themeElements>
    <a:clrScheme name="GOVET">
      <a:dk1>
        <a:sysClr val="windowText" lastClr="000000"/>
      </a:dk1>
      <a:lt1>
        <a:sysClr val="window" lastClr="FFFFFF"/>
      </a:lt1>
      <a:dk2>
        <a:srgbClr val="585858"/>
      </a:dk2>
      <a:lt2>
        <a:srgbClr val="E7E6E6"/>
      </a:lt2>
      <a:accent1>
        <a:srgbClr val="D6851B"/>
      </a:accent1>
      <a:accent2>
        <a:srgbClr val="535353"/>
      </a:accent2>
      <a:accent3>
        <a:srgbClr val="EDB76F"/>
      </a:accent3>
      <a:accent4>
        <a:srgbClr val="EDB973"/>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2535</Words>
  <Application>Microsoft Office PowerPoint</Application>
  <PresentationFormat>Breitbild</PresentationFormat>
  <Paragraphs>300</Paragraphs>
  <Slides>27</Slides>
  <Notes>9</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27</vt:i4>
      </vt:variant>
    </vt:vector>
  </HeadingPairs>
  <TitlesOfParts>
    <vt:vector size="35" baseType="lpstr">
      <vt:lpstr>Frutiger LT Std 45 Light</vt:lpstr>
      <vt:lpstr>Wingdings</vt:lpstr>
      <vt:lpstr>Wingdings 3</vt:lpstr>
      <vt:lpstr>Arial</vt:lpstr>
      <vt:lpstr>Frutiger LT Std 55 Roman</vt:lpstr>
      <vt:lpstr>Calibri</vt:lpstr>
      <vt:lpstr>Office</vt:lpstr>
      <vt:lpstr>1_Office</vt:lpstr>
      <vt:lpstr> </vt:lpstr>
      <vt:lpstr>Contents</vt:lpstr>
      <vt:lpstr>1. Business Organisations</vt:lpstr>
      <vt:lpstr>1. Business Organisations</vt:lpstr>
      <vt:lpstr>1. Business Organisations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2. Responsibilities and functions of the chambers</vt:lpstr>
      <vt:lpstr>3. Examples</vt:lpstr>
      <vt:lpstr>3. Examples</vt:lpstr>
      <vt:lpstr>3. Examples</vt:lpstr>
      <vt:lpstr>3. Examples</vt:lpstr>
      <vt:lpstr>3. Examples</vt:lpstr>
      <vt:lpstr>3. Examples</vt:lpstr>
      <vt:lpstr>3. Examples</vt:lpstr>
      <vt:lpstr>3. Examples</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521</cp:revision>
  <dcterms:created xsi:type="dcterms:W3CDTF">2020-12-18T10:19:10Z</dcterms:created>
  <dcterms:modified xsi:type="dcterms:W3CDTF">2025-09-25T07:40:47Z</dcterms:modified>
</cp:coreProperties>
</file>