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1"/>
  </p:notesMasterIdLst>
  <p:sldIdLst>
    <p:sldId id="257" r:id="rId3"/>
    <p:sldId id="368" r:id="rId4"/>
    <p:sldId id="400" r:id="rId5"/>
    <p:sldId id="370" r:id="rId6"/>
    <p:sldId id="388" r:id="rId7"/>
    <p:sldId id="401" r:id="rId8"/>
    <p:sldId id="390" r:id="rId9"/>
    <p:sldId id="367" r:id="rId10"/>
    <p:sldId id="391" r:id="rId11"/>
    <p:sldId id="392" r:id="rId12"/>
    <p:sldId id="393" r:id="rId13"/>
    <p:sldId id="394" r:id="rId14"/>
    <p:sldId id="395" r:id="rId15"/>
    <p:sldId id="397" r:id="rId16"/>
    <p:sldId id="398" r:id="rId17"/>
    <p:sldId id="399" r:id="rId18"/>
    <p:sldId id="359" r:id="rId19"/>
    <p:sldId id="291" r:id="rId20"/>
  </p:sldIdLst>
  <p:sldSz cx="12192000" cy="6858000"/>
  <p:notesSz cx="6858000" cy="9144000"/>
  <p:embeddedFontLst>
    <p:embeddedFont>
      <p:font typeface="Wingdings 3" panose="05040102010807070707" pitchFamily="18" charset="2"/>
      <p:regular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2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37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66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2A95F"/>
    <a:srgbClr val="FBF3E8"/>
    <a:srgbClr val="EAC28D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64134" autoAdjust="0"/>
  </p:normalViewPr>
  <p:slideViewPr>
    <p:cSldViewPr snapToGrid="0" showGuides="1">
      <p:cViewPr varScale="1">
        <p:scale>
          <a:sx n="71" d="100"/>
          <a:sy n="71" d="100"/>
        </p:scale>
        <p:origin x="2112" y="78"/>
      </p:cViewPr>
      <p:guideLst>
        <p:guide orient="horz" pos="1389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  <p:guide pos="4294"/>
        <p:guide orient="horz"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Weitere Informationen: </a:t>
            </a:r>
            <a:r>
              <a:rPr lang="de-DE" dirty="0"/>
              <a:t>Insgesamt haben ca. 52 % der Bevölkerung in ihrem Leben eine duale Berufsausbildung begonnen.</a:t>
            </a:r>
          </a:p>
          <a:p>
            <a:endParaRPr lang="de-DE" dirty="0"/>
          </a:p>
          <a:p>
            <a:r>
              <a:rPr lang="de-DE" dirty="0"/>
              <a:t>Laut IAB-Forum waren 85 % der Absolventinnen und Absolventen des Jahres 2020 in sozialversicherungspflichtiger Beschäftigung.</a:t>
            </a:r>
          </a:p>
          <a:p>
            <a:endParaRPr lang="de-DE" dirty="0"/>
          </a:p>
          <a:p>
            <a:r>
              <a:rPr lang="de-DE" u="sng" dirty="0"/>
              <a:t>Der positive Effekt: </a:t>
            </a:r>
            <a:r>
              <a:rPr lang="de-DE" dirty="0"/>
              <a:t>Die Jugendarbeitslosigkeit in Deutschland liegt bei nur rund 4,8 %.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 EQR/DQR:</a:t>
            </a:r>
          </a:p>
          <a:p>
            <a:endParaRPr lang="de-DE" dirty="0"/>
          </a:p>
          <a:p>
            <a:r>
              <a:rPr lang="de-DE" b="1" dirty="0"/>
              <a:t>EQR: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Jedes der 8 Niveaus beschreibt 3 „Säulen“: </a:t>
            </a:r>
            <a:r>
              <a:rPr lang="de-DE" u="sng" dirty="0"/>
              <a:t>Kenntnisse</a:t>
            </a:r>
            <a:r>
              <a:rPr lang="de-DE" dirty="0"/>
              <a:t> / </a:t>
            </a:r>
            <a:r>
              <a:rPr lang="de-DE" u="sng" dirty="0"/>
              <a:t>Fertigkeiten</a:t>
            </a:r>
            <a:r>
              <a:rPr lang="de-DE" dirty="0"/>
              <a:t> </a:t>
            </a:r>
            <a:r>
              <a:rPr lang="de-DE" u="none" dirty="0"/>
              <a:t>/ </a:t>
            </a:r>
            <a:r>
              <a:rPr lang="de-DE" u="sng" dirty="0"/>
              <a:t>Kompetenz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Höheres Abstraktionsniveau als DQR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Metarahmen, übergreifendes Transparenzinstrument, soll in der Lage sein unterschiedliche nationale Bildungssysteme zueinander in Beziehung zu setzen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u="sng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/>
              <a:t>DQR: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Jedes der 8 Niveaus beschreibt 4 „Säulen“: </a:t>
            </a:r>
            <a:r>
              <a:rPr lang="de-DE" i="1" dirty="0"/>
              <a:t>Fachkompetenz</a:t>
            </a:r>
            <a:r>
              <a:rPr lang="de-DE" dirty="0"/>
              <a:t>: </a:t>
            </a:r>
            <a:r>
              <a:rPr lang="de-DE" u="sng" dirty="0"/>
              <a:t>Wissen</a:t>
            </a:r>
            <a:r>
              <a:rPr lang="de-DE" dirty="0"/>
              <a:t> / </a:t>
            </a:r>
            <a:r>
              <a:rPr lang="de-DE" u="sng" dirty="0"/>
              <a:t>Fertigkeiten</a:t>
            </a:r>
            <a:r>
              <a:rPr lang="de-DE" dirty="0"/>
              <a:t>; </a:t>
            </a:r>
            <a:r>
              <a:rPr lang="de-DE" i="1" dirty="0"/>
              <a:t>Personale Kompetenz</a:t>
            </a:r>
            <a:r>
              <a:rPr lang="de-DE" dirty="0"/>
              <a:t>: </a:t>
            </a:r>
            <a:r>
              <a:rPr lang="de-DE" u="sng" dirty="0"/>
              <a:t>Sozialkompetenz</a:t>
            </a:r>
            <a:r>
              <a:rPr lang="de-DE" dirty="0"/>
              <a:t> / </a:t>
            </a:r>
            <a:r>
              <a:rPr lang="de-DE" u="sng" dirty="0"/>
              <a:t>Selbstständigkeit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Soll so Handlungskompetenzen in all ihren Aspekten angemessener abbilden, ganzheitliches Kompetenzverständnis wird betont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Jedem Niveau ist ein kurzer Text vorangestellt, der die Anforderungsstruktur des jeweiligen Niveaus („Niveauindikator“) zusammenfassend beschreibt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Erweitert und konkretisiert den EQR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DQR - Allgemeinbildende Abschlüsse:</a:t>
            </a:r>
          </a:p>
          <a:p>
            <a:endParaRPr lang="de-DE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Hauptschulabschluss – DQR 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Mittlerer Schulabschluss – DQR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u="none" dirty="0"/>
              <a:t>Fachhochschulreife, 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achgebundene Hochschulreife, Allgemeine Hochschulreife – DQR 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(Diplom FH, Staatsexamen) – DQR 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(Diplom Univ.; Magister; Staatsexamen) – DQR 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Doktorat und äquivalente künstlerische Abschlüsse – DQR 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2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Die </a:t>
            </a:r>
            <a:r>
              <a:rPr lang="de-DE" u="sng" dirty="0"/>
              <a:t>begrifflichen Unterscheidungen</a:t>
            </a:r>
            <a:r>
              <a:rPr lang="de-DE" u="none" dirty="0"/>
              <a:t> </a:t>
            </a:r>
            <a:r>
              <a:rPr lang="de-DE" dirty="0"/>
              <a:t>der Fach- und Hochschulen sind mittlerweile recht unübersichtlich: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Fachhochschule / FH =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Hochschulen für Angewandte Wissenschaften / HAW = University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Applied Sciences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meist breiterer Fächerkanon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 „Hochschulen“ = Universitäten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Hauptunterschied ist rechtlich das Promotionsrecht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/>
              <a:t>Unterricht findet mittlerweile auch häufig in Form von Blockunterricht statt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/>
              <a:t>Verbundausbildung: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Betrieb, der nicht alle Ausbildungsinhalte anbieten kann, schließt sich mit einem oder mehreren Partnerbetrieben zusammen, um gemeinsam eine*n Auszubildende*n auszubilden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Gesamtverantwortung für die Ausbildung liegt beim koordinierenden Betrieb, der mit dem*der Auszubildenden den Vertrag abschließt und auch die Ausbildungsvergütung zahlt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Mindestens sechs Monate der Ausbildungszeit müssen die Auszubildenden im Partnerbetrieb arbeiten und lernen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Verbünde können nicht nur zwischen Betrieben, sondern auch zwischen einem Betrieb und einem Bildungsdienstleister geschlossen werden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/>
              <a:t>Die Werte Handwerksberufe + gewerblich-/naturwissenschaftlich-technische Berufe ergeben zusammen keinen Wert von 100%, da sich die Kategorien teilweise überlappen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2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Beispielberufe</a:t>
            </a:r>
            <a:r>
              <a:rPr lang="de-DE" dirty="0"/>
              <a:t>:</a:t>
            </a:r>
          </a:p>
          <a:p>
            <a:endParaRPr lang="de-DE" dirty="0"/>
          </a:p>
          <a:p>
            <a:pPr algn="l"/>
            <a:r>
              <a:rPr lang="de-DE" sz="1200" u="sng" dirty="0"/>
              <a:t>Geprüfte/r Berufsspezialistin (</a:t>
            </a:r>
            <a:r>
              <a:rPr lang="de-DE" u="sng" dirty="0"/>
              <a:t>DQR 5):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fremdsprachige Kommunikation/Geprüfte Berufsspezialistin für fremdsprachige Kommunikation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Gebäudesystemintegration/Geprüfte Berufsspezialistin für Gebäudesystemintegration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e-DE" u="none" dirty="0"/>
              <a:t>Geprüfter Berufsspezialist für erneuerbare Energie, Energieeffizienz und Energiemanagement/Geprüfte Berufsspezialistin für erneuerbare Energie, Energieeffizienz und Energiemanagement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e-DE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spc="70" dirty="0"/>
              <a:t>Bachelor Professional [DQR 6]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u="none" spc="70" dirty="0"/>
              <a:t>Bachelor Professional in Bilanzbuchhaltung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Bilanzbuchhalter/in)</a:t>
            </a:r>
            <a:endParaRPr lang="de-DE" sz="1200" u="none" spc="7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Professional für Veranstaltungstechnik (Geprüfte/r Meister/in für Veranstaltungstechnik)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Professional in Media (Geprüfte/r Medienfachwirt/in)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dirty="0"/>
              <a:t>Master Professional [DQR 7]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u="none" dirty="0"/>
              <a:t>Master Professional in Business Management (</a:t>
            </a:r>
            <a:r>
              <a:rPr lang="de-DE" sz="1200" u="none" dirty="0"/>
              <a:t>Geprüfter Betriebswirt oder Geprüfte Betriebswirtin)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1200" u="none" dirty="0"/>
              <a:t>geprüfte/r Restaurator/in im Handwerk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u="none" dirty="0"/>
              <a:t>Master Professional of Vocational Training 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Berufspädagoge/in IHK)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Professional of IT Business Engineering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Geprüfte/r Wirtschaftsinformatiker/in)</a:t>
            </a:r>
            <a:endParaRPr lang="de-DE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10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11CEA51-0EC7-44E9-9456-0656B5072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0" t="6646" r="5164" b="14435"/>
          <a:stretch/>
        </p:blipFill>
        <p:spPr>
          <a:xfrm>
            <a:off x="-1" y="1052513"/>
            <a:ext cx="12192001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DE69E4-879D-45B2-82B7-5021D8DC9D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3" r:id="rId3"/>
    <p:sldLayoutId id="2147483679" r:id="rId4"/>
    <p:sldLayoutId id="2147483663" r:id="rId5"/>
    <p:sldLayoutId id="2147483650" r:id="rId6"/>
    <p:sldLayoutId id="2147483653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atenreport/de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5" Type="http://schemas.openxmlformats.org/officeDocument/2006/relationships/hyperlink" Target="https://www.datenportal.bmbf.de/portal/de/index.html" TargetMode="External"/><Relationship Id="rId4" Type="http://schemas.openxmlformats.org/officeDocument/2006/relationships/hyperlink" Target="https://www.kmk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6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32" Type="http://schemas.openxmlformats.org/officeDocument/2006/relationships/image" Target="../media/image54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49.png"/><Relationship Id="rId30" Type="http://schemas.openxmlformats.org/officeDocument/2006/relationships/image" Target="../media/image52.svg"/><Relationship Id="rId8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226221"/>
            <a:ext cx="2493994" cy="478583"/>
          </a:xfrm>
        </p:spPr>
        <p:txBody>
          <a:bodyPr>
            <a:noAutofit/>
          </a:bodyPr>
          <a:lstStyle/>
          <a:p>
            <a:r>
              <a:rPr lang="de-DE" sz="1600" noProof="0" dirty="0" err="1"/>
              <a:t>Vocational</a:t>
            </a:r>
            <a:r>
              <a:rPr lang="de-DE" sz="1600" noProof="0" dirty="0"/>
              <a:t> Education </a:t>
            </a:r>
            <a:br>
              <a:rPr lang="de-DE" sz="1600" noProof="0" dirty="0"/>
            </a:br>
            <a:r>
              <a:rPr lang="de-DE" sz="1600" noProof="0" dirty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Berufe und Qualifizierungswege</a:t>
            </a:r>
            <a:br>
              <a:rPr lang="de-DE" sz="2800" dirty="0"/>
            </a:br>
            <a:r>
              <a:rPr lang="de-DE" sz="2800" dirty="0"/>
              <a:t>in Deutschland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069648" cy="22662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Rund 250 Berufe </a:t>
            </a:r>
            <a:r>
              <a:rPr lang="de-DE" sz="1600" dirty="0"/>
              <a:t>(einige identisch mit Handwerksberufen), die in Industrie- oder anderen größeren Betrieben ausgebildet werden.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dirty="0"/>
              <a:t>Zum Beispiel: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Anlagenmechaniker/in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Biologielaborant/in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Chemikant/in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Elektroniker/in für Betriebstechnik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0" y="4546800"/>
            <a:ext cx="4406582" cy="975377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Rund </a:t>
            </a:r>
            <a:r>
              <a:rPr lang="de-DE" altLang="de-DE" sz="16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60 % </a:t>
            </a: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aller Auszubildenden erlernen einen gewerblich-/naturwissenschaftlich-technischen Beruf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8806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Gewerblich- und naturwissenschaftlich-technische Berufe</a:t>
            </a:r>
          </a:p>
          <a:p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2489538"/>
            <a:ext cx="5708015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Fachkraft Metalltechnik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Maschinen- und Anlagenführer/in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Mechatroniker/in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Produktionstechnolog/in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Werkstoffprüfer/in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6F26A2-06A8-42D2-B55D-BA0074A2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923" y="2205037"/>
            <a:ext cx="1086077" cy="2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7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731170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50 Berufe </a:t>
            </a:r>
            <a:r>
              <a:rPr lang="de-DE" sz="1600" dirty="0"/>
              <a:t>(je nach Zählung) oder mehr. Zum Beispiel in den folgenden Bereichen: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Handel (Einzelhandel, Groß- und Außenhandel, Industrie)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Büro und Verwaltung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Finanzen, Controlling und Recht (Banken, Versicherungen, </a:t>
            </a:r>
            <a:br>
              <a:rPr lang="de-DE" sz="1600" dirty="0"/>
            </a:br>
            <a:r>
              <a:rPr lang="de-DE" sz="1600" dirty="0"/>
              <a:t>Rechtswesen)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Gesundheitsmanagement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3825"/>
            <a:ext cx="9074151" cy="965118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Häufig wird ein mittlerer oder höherer Schulabschluss verlangt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Kaufmännische Berufe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1772785"/>
            <a:ext cx="4984115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Logistik und Verkehr (Speditions- und Logistikdienstleistungen)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Immobilien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Hotel und Gastronomie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Freizeit und Tourismus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2E5F81-28A9-494C-97AC-4B5B0CA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50546" y="2205038"/>
            <a:ext cx="1561517" cy="2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90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3718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Folgende Bereiche lassen sich unterscheiden: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reglementierte Berufe </a:t>
            </a:r>
            <a:r>
              <a:rPr lang="de-DE" sz="1400" dirty="0"/>
              <a:t>➔</a:t>
            </a:r>
            <a:r>
              <a:rPr lang="de-DE" sz="1600" dirty="0"/>
              <a:t> dürfen nur von Personen mit </a:t>
            </a:r>
            <a:br>
              <a:rPr lang="de-DE" sz="1600" dirty="0"/>
            </a:br>
            <a:r>
              <a:rPr lang="de-DE" sz="1600" dirty="0"/>
              <a:t>staatl. anerkanntem Ausbildungsabschluss ausgeübt werden</a:t>
            </a:r>
          </a:p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Bereiche: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Pflege, Rettungsdienst und Geburtshilfe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Medizinische-technische Assistenzberufe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Physikalische Therapie und Sprache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176984"/>
            <a:ext cx="9074151" cy="133957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Ausbildungsdauer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in der Regel drei Jahre</a:t>
            </a:r>
          </a:p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in der Regel mittlerer Schulabschluss</a:t>
            </a:r>
          </a:p>
          <a:p>
            <a:pPr lvl="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Neben klassischen Pflegeberufen auch Therapieberufe: z. B. Logopädie, Ergotherapie, Physiotherapie, ebenso wie die Berufe Notfallsanitäter/in, </a:t>
            </a:r>
            <a:r>
              <a:rPr lang="de-DE" sz="16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Podolog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/in, Diätassistent/in.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Gesundheitsfachberufe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366192" y="2364595"/>
            <a:ext cx="50512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Weitere Bereiche: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Berufe / Gesundheitsmanagement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Gesundheitshandwerk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6427-CC85-4EF7-84CF-DA0EA859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2748" y="2969599"/>
            <a:ext cx="1454850" cy="10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83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6157913" cy="2753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Rund 50 Berufe </a:t>
            </a:r>
            <a:r>
              <a:rPr lang="de-DE" sz="1600" dirty="0"/>
              <a:t>mit hohem Praxisanteil z. B. in den folgenden Bereichen:</a:t>
            </a: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Medientechnische/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Pharmazeutisch-, chemisch- oder </a:t>
            </a:r>
            <a:br>
              <a:rPr lang="de-DE" sz="1600" dirty="0"/>
            </a:br>
            <a:r>
              <a:rPr lang="de-DE" sz="1600" dirty="0"/>
              <a:t>biologisch-technische/r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Informationstechnische/r 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Schiffsbetriebstechnische/r Assistent/in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Kaufmännische/r Assistent/in Betriebswirtschaft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Euro-Management Assistent/in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801770"/>
            <a:ext cx="9074151" cy="714793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Ausbildungsdauer</a:t>
            </a: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ein bis drei Jahre (abhängig von Vollzeit- oder Teilzeitausbildung).</a:t>
            </a:r>
          </a:p>
          <a:p>
            <a:pPr lvl="0" eaLnBrk="1" hangingPunct="1">
              <a:spcAft>
                <a:spcPts val="600"/>
              </a:spcAft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vorwiegend mittlerer Schulabschluss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Weitere Berufe: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9253" y="1773764"/>
            <a:ext cx="4563587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Europasekretär/in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Fachleute für Hotelmanagement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Helferberufe in der Pflege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Sozialassistent/in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Kreative Berufe (z. B. Keramiker/in, Designer/in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Berufe im Bereich Sport (z. B. Berufsartist/in, Tänzer/in, Gymnastiklehrer/in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1821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Schulische Ausbildungen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Wege der höherqualifizierenden Berufsbildung</a:t>
            </a:r>
            <a:endParaRPr lang="de-DE" sz="2000" strike="sngStrike" dirty="0">
              <a:highlight>
                <a:srgbClr val="FFFF00"/>
              </a:highlight>
            </a:endParaRP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18010-DB65-4785-B9D5-3A330099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445" y="3275011"/>
            <a:ext cx="1121139" cy="23860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2" y="2205038"/>
            <a:ext cx="3599999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Lernumfang 400 Stunden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v. a. im IT-Bereich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2" y="1560918"/>
            <a:ext cx="3600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dirty="0"/>
              <a:t>Geprüfte/r Berufsspezialistin [DQR 5]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352446" y="1560918"/>
            <a:ext cx="3708000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spc="70" dirty="0"/>
              <a:t>Bachelor Professional [DQR 6]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352446" y="2205038"/>
            <a:ext cx="3708000" cy="348888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Zulassung nach Erreichen des DQR 4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Lernumfang mindestens 1.200 Stunden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Meister/in im Handwerk</a:t>
            </a:r>
          </a:p>
          <a:p>
            <a:pPr marL="684000" lvl="1" indent="-288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latin typeface="+mn-lt"/>
              </a:rPr>
              <a:t>1–3,5 </a:t>
            </a:r>
            <a:r>
              <a:rPr lang="de-DE" sz="1600" b="0" dirty="0">
                <a:solidFill>
                  <a:schemeClr val="tx1"/>
                </a:solidFill>
                <a:latin typeface="+mn-lt"/>
              </a:rPr>
              <a:t>Jahre</a:t>
            </a:r>
          </a:p>
          <a:p>
            <a:pPr marL="684000" lvl="1" indent="-288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  <a:p>
            <a:pPr marL="468000" lvl="0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Techniker/in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unterschiedliche Dauer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  <a:p>
            <a:pPr marL="468000" lvl="0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1" dirty="0">
                <a:solidFill>
                  <a:schemeClr val="tx1"/>
                </a:solidFill>
                <a:latin typeface="+mn-lt"/>
              </a:rPr>
              <a:t>Fachwirt/in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unterschiedliche Dauer</a:t>
            </a:r>
          </a:p>
          <a:p>
            <a:pPr marL="925200" lvl="1" indent="-360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b="0" dirty="0">
                <a:solidFill>
                  <a:schemeClr val="tx1"/>
                </a:solidFill>
                <a:latin typeface="+mn-lt"/>
              </a:rPr>
              <a:t>Vollzeit oder berufsbegleitend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184575" y="2205038"/>
            <a:ext cx="3528000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Zulassung nach Erreichen des DQR 6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spc="-20" dirty="0">
                <a:solidFill>
                  <a:schemeClr val="tx1"/>
                </a:solidFill>
                <a:latin typeface="+mn-lt"/>
              </a:rPr>
              <a:t>Lernumfang mind. 1600 Stunden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184575" y="1563013"/>
            <a:ext cx="3528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de-DE" sz="1800" dirty="0"/>
              <a:t>Master Professional [DQR 7]</a:t>
            </a:r>
          </a:p>
        </p:txBody>
      </p:sp>
    </p:spTree>
    <p:extLst>
      <p:ext uri="{BB962C8B-B14F-4D97-AF65-F5344CB8AC3E}">
        <p14:creationId xmlns:p14="http://schemas.microsoft.com/office/powerpoint/2010/main" val="414440421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Möglichkeiten der Weiterbildung und des beruflichen Aufstiegs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8904289" cy="3856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dirty="0"/>
              <a:t>Übergang von der Berufsbildung in die akademische Ausbildung OHNE Hochschulzugangsberechtigung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aufgrund beruflicher Aufstiegsfortbildung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z. B. Meisterbrief im Handwerk (Bachelor Professional) oder vergleichbarer Fortbildungsabschluss nach BBiG oder HwO oder im Bereich der landesrechtlich geregelten Gesundheitsberufe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Allgemeiner Hochschulzugang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aufgrund fachlich entsprechender Berufsausbildung und beruflicher Tätigkeit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mindestens zweijährige Berufsausbildung, danach mindestens drei Jahre Erfahrung im Ausbildungsberuf oder in einem der Berufsausbildung fachlich entsprechenden Beruf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Ggf. Beratungsgespräch, Zugangsprüfung oder Probestudium notwendig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Zugang zu einem dem Berufsabschluss/der beruflichen Tätigkeit fachlich entsprechenden Studiengang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Übergang in den akademischen Bildungszweig</a:t>
            </a:r>
          </a:p>
        </p:txBody>
      </p:sp>
    </p:spTree>
    <p:extLst>
      <p:ext uri="{BB962C8B-B14F-4D97-AF65-F5344CB8AC3E}">
        <p14:creationId xmlns:p14="http://schemas.microsoft.com/office/powerpoint/2010/main" val="221495554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Möglichkeiten der Weiterbildung und des beruflichen Aufstiegs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Andere Weiterbildungswege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5E17E19-A1FA-4EC5-BADD-810EC0C94935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Nachholen schulischer/beruflicher Abschlüsse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ABEEA2F-CC64-44BB-8CBD-899D8FC5D02B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Umschulung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37784B-0B82-42B3-B5BD-50F776E2C82F}"/>
              </a:ext>
            </a:extLst>
          </p:cNvPr>
          <p:cNvSpPr txBox="1"/>
          <p:nvPr/>
        </p:nvSpPr>
        <p:spPr>
          <a:xfrm>
            <a:off x="658813" y="2388618"/>
            <a:ext cx="5292725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z. B. zur Qualifizierung für höherwertige Tätigkeiten	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berufsbegleitend an Abendschulen, in Vollzeit an Kollegs oder bei Bildungsträgern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1ED3F-869F-4B64-ACB8-5CF085C86213}"/>
              </a:ext>
            </a:extLst>
          </p:cNvPr>
          <p:cNvSpPr txBox="1"/>
          <p:nvPr/>
        </p:nvSpPr>
        <p:spPr>
          <a:xfrm>
            <a:off x="6240463" y="2388618"/>
            <a:ext cx="5395277" cy="1445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Qualifizierung für eine andere als die zuvor erlernte und ausgeübte Tätigkeit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aus gesundheitlichen oder arbeitsmarktbezogenen Gründen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Kürzung der Ausbildungszeit aufgrund der beruflichen Vorbildung in der Regel um ein Drittel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6F7A8-D969-4D62-8021-7DD1722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28" y="3429000"/>
            <a:ext cx="1995672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0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Weitere Informationen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22320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de-DE" sz="1800" noProof="0" dirty="0"/>
              <a:t>Diese Präsentation und weitere Präsentationen sowie Informationen zur deutschen Berufsbildung und internationalen Berufsbildungszusammenarbeit erhalten Sie auf unserer Webseite: </a:t>
            </a:r>
          </a:p>
          <a:p>
            <a:pPr marL="0" indent="0">
              <a:buNone/>
            </a:pPr>
            <a:br>
              <a:rPr lang="de-DE" sz="1800" b="1" spc="100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800" b="1" spc="80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1800" b="1" spc="8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97833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err="1">
                <a:latin typeface="+mj-lt"/>
              </a:rPr>
              <a:t>Quellen</a:t>
            </a:r>
            <a:endParaRPr lang="en-GB" sz="1600" b="1" dirty="0">
              <a:latin typeface="+mj-lt"/>
            </a:endParaRPr>
          </a:p>
          <a:p>
            <a:pPr marL="266700" indent="-266700"/>
            <a:r>
              <a:rPr lang="en-GB" sz="1600" dirty="0">
                <a:latin typeface="+mj-lt"/>
              </a:rPr>
              <a:t>BIBB </a:t>
            </a:r>
            <a:r>
              <a:rPr lang="en-GB" sz="1600" dirty="0" err="1">
                <a:latin typeface="+mj-lt"/>
              </a:rPr>
              <a:t>Datenreport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r>
              <a:rPr lang="en-GB" sz="1600" dirty="0">
                <a:latin typeface="+mj-lt"/>
              </a:rPr>
              <a:t>KMK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0" indent="0">
              <a:buNone/>
            </a:pPr>
            <a:br>
              <a:rPr lang="en-GB" sz="1600" dirty="0">
                <a:latin typeface="+mj-lt"/>
              </a:rPr>
            </a:br>
            <a:endParaRPr lang="en-GB" sz="1600" dirty="0">
              <a:latin typeface="+mj-lt"/>
            </a:endParaRPr>
          </a:p>
          <a:p>
            <a:pPr marL="266700" indent="-266700"/>
            <a:r>
              <a:rPr lang="en-GB" sz="1600" dirty="0">
                <a:latin typeface="+mj-lt"/>
              </a:rPr>
              <a:t>BMFTR </a:t>
            </a:r>
            <a:r>
              <a:rPr lang="en-GB" sz="1600" dirty="0" err="1">
                <a:latin typeface="+mj-lt"/>
              </a:rPr>
              <a:t>Datenportal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  <a:p>
            <a:pPr marL="266700" indent="-266700"/>
            <a:r>
              <a:rPr lang="en-GB" sz="1600" dirty="0" err="1">
                <a:latin typeface="+mj-lt"/>
              </a:rPr>
              <a:t>Destatis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Statistik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zu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Berufsbildung</a:t>
            </a:r>
            <a:r>
              <a:rPr lang="en-GB" sz="1600" dirty="0">
                <a:latin typeface="+mj-lt"/>
              </a:rPr>
              <a:t> (</a:t>
            </a:r>
            <a:r>
              <a:rPr lang="en-GB" sz="1600" dirty="0">
                <a:solidFill>
                  <a:srgbClr val="D6851B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de-DE" sz="3600" noProof="0" dirty="0">
                <a:solidFill>
                  <a:srgbClr val="D6851B"/>
                </a:solidFill>
              </a:rPr>
              <a:t>Inhalt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Berufsfelder in Deutschland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Der Deutsche Qualifikationsrahmen (DQR)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Zwei Arten der Erstausbildung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Betriebliche Ausbildung im Dualen System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Schulische Ausbildungen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de-DE" sz="2000" dirty="0">
                <a:latin typeface="+mj-lt"/>
              </a:rPr>
              <a:t>Möglichkeiten der Weiterbildung und des beruflichen Aufstiegs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1. </a:t>
            </a:r>
            <a:r>
              <a:rPr lang="de-DE" dirty="0"/>
              <a:t>Berufsfelder in Deutschland</a:t>
            </a:r>
            <a:endParaRPr lang="de-DE" noProof="0" dirty="0"/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39AA5FE-FAB5-4042-88A3-EA3C84EC8B3B}"/>
              </a:ext>
            </a:extLst>
          </p:cNvPr>
          <p:cNvGrpSpPr/>
          <p:nvPr/>
        </p:nvGrpSpPr>
        <p:grpSpPr>
          <a:xfrm>
            <a:off x="1335600" y="4023073"/>
            <a:ext cx="4608000" cy="540000"/>
            <a:chOff x="1236000" y="4023073"/>
            <a:chExt cx="4608000" cy="540000"/>
          </a:xfrm>
        </p:grpSpPr>
        <p:sp>
          <p:nvSpPr>
            <p:cNvPr id="30" name="Textplatzhalter 3">
              <a:extLst>
                <a:ext uri="{FF2B5EF4-FFF2-40B4-BE49-F238E27FC236}">
                  <a16:creationId xmlns:a16="http://schemas.microsoft.com/office/drawing/2014/main" id="{0C975A4D-EB0E-48CB-971D-4A56275240A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IT, Computer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7759702E-64DC-41F6-837F-D7300573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8895" y="4131148"/>
              <a:ext cx="342900" cy="33337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B5DA963-1E4D-415B-8F84-13356F8E0F9F}"/>
              </a:ext>
            </a:extLst>
          </p:cNvPr>
          <p:cNvGrpSpPr/>
          <p:nvPr/>
        </p:nvGrpSpPr>
        <p:grpSpPr>
          <a:xfrm>
            <a:off x="1335600" y="3428961"/>
            <a:ext cx="4608000" cy="540000"/>
            <a:chOff x="1236000" y="3428961"/>
            <a:chExt cx="4608000" cy="540000"/>
          </a:xfrm>
        </p:grpSpPr>
        <p:sp>
          <p:nvSpPr>
            <p:cNvPr id="40" name="Textplatzhalter 3">
              <a:extLst>
                <a:ext uri="{FF2B5EF4-FFF2-40B4-BE49-F238E27FC236}">
                  <a16:creationId xmlns:a16="http://schemas.microsoft.com/office/drawing/2014/main" id="{889821B5-A069-4872-9E28-43FED36EB93C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Elektro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AA22DE4-6A2E-464D-A6FE-1F127C1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3608" y="3538582"/>
              <a:ext cx="352425" cy="314325"/>
            </a:xfrm>
            <a:prstGeom prst="rect">
              <a:avLst/>
            </a:prstGeom>
          </p:spPr>
        </p:pic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38F789D-9901-427E-AE2C-5E098414B8D5}"/>
              </a:ext>
            </a:extLst>
          </p:cNvPr>
          <p:cNvGrpSpPr/>
          <p:nvPr/>
        </p:nvGrpSpPr>
        <p:grpSpPr>
          <a:xfrm>
            <a:off x="1335600" y="1646625"/>
            <a:ext cx="4608000" cy="540000"/>
            <a:chOff x="1236000" y="1646625"/>
            <a:chExt cx="4608000" cy="540000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8B7D7CD-ACD2-4621-8272-8AC3DD780ED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Produktion, Fertigung</a:t>
              </a:r>
            </a:p>
          </p:txBody>
        </p: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2ED5982-05C2-4010-9654-C319CDB7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36516" y="1717797"/>
              <a:ext cx="295275" cy="3429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C0053A-D1B7-4437-B095-06638C2221EB}"/>
              </a:ext>
            </a:extLst>
          </p:cNvPr>
          <p:cNvGrpSpPr/>
          <p:nvPr/>
        </p:nvGrpSpPr>
        <p:grpSpPr>
          <a:xfrm>
            <a:off x="1335600" y="2240737"/>
            <a:ext cx="4608000" cy="540000"/>
            <a:chOff x="1236000" y="2240737"/>
            <a:chExt cx="4608000" cy="540000"/>
          </a:xfrm>
        </p:grpSpPr>
        <p:sp>
          <p:nvSpPr>
            <p:cNvPr id="28" name="Textplatzhalter 3">
              <a:extLst>
                <a:ext uri="{FF2B5EF4-FFF2-40B4-BE49-F238E27FC236}">
                  <a16:creationId xmlns:a16="http://schemas.microsoft.com/office/drawing/2014/main" id="{1439DB49-A13F-476E-B7DE-3C12C0FB5C1A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Bau, Architektur, Vermessung</a:t>
              </a:r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68783C-FD42-4333-9373-AC49449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4136" y="2285474"/>
              <a:ext cx="266700" cy="40005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8A56207-F1D8-4D3F-BDA3-64DEEC546A17}"/>
              </a:ext>
            </a:extLst>
          </p:cNvPr>
          <p:cNvGrpSpPr/>
          <p:nvPr/>
        </p:nvGrpSpPr>
        <p:grpSpPr>
          <a:xfrm>
            <a:off x="1335600" y="4617185"/>
            <a:ext cx="4608000" cy="540000"/>
            <a:chOff x="1236000" y="4617185"/>
            <a:chExt cx="4608000" cy="540000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3C85012-3DA2-497A-A0D3-9856BC726B4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Naturwissenschaften</a:t>
              </a: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54AEB1D6-AB83-4B8B-BF11-E3BA8675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0799" y="4722543"/>
              <a:ext cx="314325" cy="352425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BDDA9B0-8753-4866-B689-6366E90D4997}"/>
              </a:ext>
            </a:extLst>
          </p:cNvPr>
          <p:cNvGrpSpPr/>
          <p:nvPr/>
        </p:nvGrpSpPr>
        <p:grpSpPr>
          <a:xfrm>
            <a:off x="1335600" y="5211296"/>
            <a:ext cx="4608000" cy="540000"/>
            <a:chOff x="1236000" y="5211296"/>
            <a:chExt cx="4608000" cy="540000"/>
          </a:xfrm>
        </p:grpSpPr>
        <p:sp>
          <p:nvSpPr>
            <p:cNvPr id="32" name="Textplatzhalter 3">
              <a:extLst>
                <a:ext uri="{FF2B5EF4-FFF2-40B4-BE49-F238E27FC236}">
                  <a16:creationId xmlns:a16="http://schemas.microsoft.com/office/drawing/2014/main" id="{095CE514-0BC8-4EFD-B1F9-F00314F2C8DE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5211296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Technik, Technologiefelder</a:t>
              </a:r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F1DD893-150D-4B9D-98A4-1D26C4A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11750" y="5317951"/>
              <a:ext cx="352425" cy="34290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69187DC-10E3-435D-BFFF-3DBCFE1E7DDD}"/>
              </a:ext>
            </a:extLst>
          </p:cNvPr>
          <p:cNvGrpSpPr/>
          <p:nvPr/>
        </p:nvGrpSpPr>
        <p:grpSpPr>
          <a:xfrm>
            <a:off x="1335600" y="2834849"/>
            <a:ext cx="4608000" cy="540000"/>
            <a:chOff x="1236000" y="2834849"/>
            <a:chExt cx="4608000" cy="540000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5F533EC0-77FA-48AA-B3C9-374D730AE1F4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Metall, Maschinenbau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AB71D90C-CA9A-443A-A8FF-6683DBE6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43608" y="2933194"/>
              <a:ext cx="333375" cy="314325"/>
            </a:xfrm>
            <a:prstGeom prst="rect">
              <a:avLst/>
            </a:prstGeom>
          </p:spPr>
        </p:pic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190F649-C85F-416C-9F8E-A4E1A44277A3}"/>
              </a:ext>
            </a:extLst>
          </p:cNvPr>
          <p:cNvGrpSpPr/>
          <p:nvPr/>
        </p:nvGrpSpPr>
        <p:grpSpPr>
          <a:xfrm>
            <a:off x="1335600" y="1052513"/>
            <a:ext cx="4608000" cy="540000"/>
            <a:chOff x="1236000" y="1052513"/>
            <a:chExt cx="4608000" cy="540000"/>
          </a:xfrm>
        </p:grpSpPr>
        <p:sp>
          <p:nvSpPr>
            <p:cNvPr id="26" name="Textplatzhalter 3">
              <a:extLst>
                <a:ext uri="{FF2B5EF4-FFF2-40B4-BE49-F238E27FC236}">
                  <a16:creationId xmlns:a16="http://schemas.microsoft.com/office/drawing/2014/main" id="{346AFC13-4507-496D-AAAC-EBCB00F152F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Landwirtschaft, Natur, Umwelt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0B399B-DBF8-4F50-99C5-DD504C62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98416" y="1159049"/>
              <a:ext cx="342900" cy="314325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5B073CE-113C-4EBB-8280-8D40A67DAAAE}"/>
              </a:ext>
            </a:extLst>
          </p:cNvPr>
          <p:cNvGrpSpPr/>
          <p:nvPr/>
        </p:nvGrpSpPr>
        <p:grpSpPr>
          <a:xfrm>
            <a:off x="6098712" y="2240737"/>
            <a:ext cx="4608000" cy="540000"/>
            <a:chOff x="6251112" y="2240737"/>
            <a:chExt cx="4608000" cy="540000"/>
          </a:xfrm>
        </p:grpSpPr>
        <p:sp>
          <p:nvSpPr>
            <p:cNvPr id="44" name="Textplatzhalter 3">
              <a:extLst>
                <a:ext uri="{FF2B5EF4-FFF2-40B4-BE49-F238E27FC236}">
                  <a16:creationId xmlns:a16="http://schemas.microsoft.com/office/drawing/2014/main" id="{CDFC3C3E-9593-4489-80EB-45828C1F7FB5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Dienstleistungen</a:t>
              </a:r>
            </a:p>
          </p:txBody>
        </p:sp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C00B9E5-0F8D-4922-97B1-E9382DD9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27469" y="2322347"/>
              <a:ext cx="371475" cy="323850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6DA698A-3A19-4128-832E-BE8431A0A25B}"/>
              </a:ext>
            </a:extLst>
          </p:cNvPr>
          <p:cNvGrpSpPr/>
          <p:nvPr/>
        </p:nvGrpSpPr>
        <p:grpSpPr>
          <a:xfrm>
            <a:off x="6098712" y="4617185"/>
            <a:ext cx="4608000" cy="540000"/>
            <a:chOff x="6251112" y="4617185"/>
            <a:chExt cx="4608000" cy="540000"/>
          </a:xfrm>
        </p:grpSpPr>
        <p:sp>
          <p:nvSpPr>
            <p:cNvPr id="47" name="Textplatzhalter 3">
              <a:extLst>
                <a:ext uri="{FF2B5EF4-FFF2-40B4-BE49-F238E27FC236}">
                  <a16:creationId xmlns:a16="http://schemas.microsoft.com/office/drawing/2014/main" id="{37F5E46F-6368-4A04-8E46-38110549396B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Kunst, Kultur, Gestaltung </a:t>
              </a: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3E6189A7-AEDB-47A5-A387-68D571EF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6519" y="4730857"/>
              <a:ext cx="333375" cy="304800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A84F113-C0E0-43A2-BFE5-A3E1C2D44036}"/>
              </a:ext>
            </a:extLst>
          </p:cNvPr>
          <p:cNvGrpSpPr/>
          <p:nvPr/>
        </p:nvGrpSpPr>
        <p:grpSpPr>
          <a:xfrm>
            <a:off x="6092204" y="5211296"/>
            <a:ext cx="4614508" cy="540000"/>
            <a:chOff x="6244604" y="5211296"/>
            <a:chExt cx="4614508" cy="540000"/>
          </a:xfrm>
        </p:grpSpPr>
        <p:sp>
          <p:nvSpPr>
            <p:cNvPr id="41" name="Textplatzhalter 3">
              <a:extLst>
                <a:ext uri="{FF2B5EF4-FFF2-40B4-BE49-F238E27FC236}">
                  <a16:creationId xmlns:a16="http://schemas.microsoft.com/office/drawing/2014/main" id="{1D46BDDE-D1D3-4FF6-8E10-3B54049D7366}"/>
                </a:ext>
              </a:extLst>
            </p:cNvPr>
            <p:cNvSpPr txBox="1">
              <a:spLocks/>
            </p:cNvSpPr>
            <p:nvPr/>
          </p:nvSpPr>
          <p:spPr>
            <a:xfrm>
              <a:off x="6244604" y="5211296"/>
              <a:ext cx="4614508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Medien</a:t>
              </a:r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64AE22EA-B190-4987-B35F-2694E189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46519" y="5307264"/>
              <a:ext cx="333375" cy="333375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E14B1F-DECF-4491-A5F6-DDB4DDDA34E9}"/>
              </a:ext>
            </a:extLst>
          </p:cNvPr>
          <p:cNvGrpSpPr/>
          <p:nvPr/>
        </p:nvGrpSpPr>
        <p:grpSpPr>
          <a:xfrm>
            <a:off x="6098712" y="1646625"/>
            <a:ext cx="4608000" cy="540000"/>
            <a:chOff x="6251112" y="1646625"/>
            <a:chExt cx="4608000" cy="540000"/>
          </a:xfrm>
        </p:grpSpPr>
        <p:sp>
          <p:nvSpPr>
            <p:cNvPr id="43" name="Textplatzhalter 3">
              <a:extLst>
                <a:ext uri="{FF2B5EF4-FFF2-40B4-BE49-F238E27FC236}">
                  <a16:creationId xmlns:a16="http://schemas.microsoft.com/office/drawing/2014/main" id="{4F527A36-D838-4854-A667-9AEBF43F0E81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Verkehr, Logistik</a:t>
              </a:r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D9F22008-02E4-4692-B133-CD78CDE6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51281" y="1759272"/>
              <a:ext cx="323850" cy="314325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EDB69BD-1A1E-4120-AAD4-8FE95C6DED16}"/>
              </a:ext>
            </a:extLst>
          </p:cNvPr>
          <p:cNvGrpSpPr/>
          <p:nvPr/>
        </p:nvGrpSpPr>
        <p:grpSpPr>
          <a:xfrm>
            <a:off x="6098712" y="3428961"/>
            <a:ext cx="4608000" cy="540000"/>
            <a:chOff x="6251112" y="3428961"/>
            <a:chExt cx="4608000" cy="540000"/>
          </a:xfrm>
        </p:grpSpPr>
        <p:sp>
          <p:nvSpPr>
            <p:cNvPr id="48" name="Textplatzhalter 3">
              <a:extLst>
                <a:ext uri="{FF2B5EF4-FFF2-40B4-BE49-F238E27FC236}">
                  <a16:creationId xmlns:a16="http://schemas.microsoft.com/office/drawing/2014/main" id="{185BAC08-2E0A-47DB-9B9F-0CE2BDFE832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Soziales, Pädagogik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183EF923-97E3-4F9A-9094-7AF215BA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32231" y="3509457"/>
              <a:ext cx="361950" cy="342900"/>
            </a:xfrm>
            <a:prstGeom prst="rect">
              <a:avLst/>
            </a:prstGeom>
          </p:spPr>
        </p:pic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DD27192-9419-4B1B-A2E3-FD1D052C91A4}"/>
              </a:ext>
            </a:extLst>
          </p:cNvPr>
          <p:cNvGrpSpPr/>
          <p:nvPr/>
        </p:nvGrpSpPr>
        <p:grpSpPr>
          <a:xfrm>
            <a:off x="6098712" y="1052513"/>
            <a:ext cx="4608000" cy="540000"/>
            <a:chOff x="6251112" y="1052513"/>
            <a:chExt cx="4608000" cy="540000"/>
          </a:xfrm>
        </p:grpSpPr>
        <p:sp>
          <p:nvSpPr>
            <p:cNvPr id="42" name="Textplatzhalter 3">
              <a:extLst>
                <a:ext uri="{FF2B5EF4-FFF2-40B4-BE49-F238E27FC236}">
                  <a16:creationId xmlns:a16="http://schemas.microsoft.com/office/drawing/2014/main" id="{A9BBB006-6816-4075-BF99-7C1BDFCC4259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Wirtschaft, Verwaltung</a:t>
              </a:r>
            </a:p>
          </p:txBody>
        </p: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7506705-1CD3-4439-9255-3941CBC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51281" y="1182862"/>
              <a:ext cx="323850" cy="2667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3EAAA32-6B03-4F99-A534-D1473B0E83D4}"/>
              </a:ext>
            </a:extLst>
          </p:cNvPr>
          <p:cNvGrpSpPr/>
          <p:nvPr/>
        </p:nvGrpSpPr>
        <p:grpSpPr>
          <a:xfrm>
            <a:off x="6098712" y="4023073"/>
            <a:ext cx="4608000" cy="540000"/>
            <a:chOff x="6251112" y="4023073"/>
            <a:chExt cx="4608000" cy="540000"/>
          </a:xfrm>
        </p:grpSpPr>
        <p:sp>
          <p:nvSpPr>
            <p:cNvPr id="46" name="Textplatzhalter 3">
              <a:extLst>
                <a:ext uri="{FF2B5EF4-FFF2-40B4-BE49-F238E27FC236}">
                  <a16:creationId xmlns:a16="http://schemas.microsoft.com/office/drawing/2014/main" id="{886CA2E2-B2BD-45D6-BAC3-0C59DBA8AD2F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Gesellschafts-, Geisteswissenschaften</a:t>
              </a: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60C5950-D0BF-49CF-8037-B8FD9085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466521" y="4124638"/>
              <a:ext cx="285750" cy="342900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F86B215-0146-4E7D-A4DB-1EC6FE54DF3A}"/>
              </a:ext>
            </a:extLst>
          </p:cNvPr>
          <p:cNvGrpSpPr/>
          <p:nvPr/>
        </p:nvGrpSpPr>
        <p:grpSpPr>
          <a:xfrm>
            <a:off x="6098712" y="2834849"/>
            <a:ext cx="4608000" cy="540000"/>
            <a:chOff x="6251112" y="2834849"/>
            <a:chExt cx="4608000" cy="540000"/>
          </a:xfrm>
        </p:grpSpPr>
        <p:sp>
          <p:nvSpPr>
            <p:cNvPr id="45" name="Textplatzhalter 3">
              <a:extLst>
                <a:ext uri="{FF2B5EF4-FFF2-40B4-BE49-F238E27FC236}">
                  <a16:creationId xmlns:a16="http://schemas.microsoft.com/office/drawing/2014/main" id="{A5EC706F-7197-4FAF-8306-026C09ED7F1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de-DE" sz="1800" spc="50" dirty="0"/>
                <a:t>Gesundheit</a:t>
              </a:r>
            </a:p>
          </p:txBody>
        </p: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1C9D6769-4964-4345-960A-D22678D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413181" y="2940667"/>
              <a:ext cx="40005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4217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447" y="1380053"/>
            <a:ext cx="4545965" cy="1122426"/>
          </a:xfrm>
          <a:solidFill>
            <a:srgbClr val="D6851B"/>
          </a:solidFill>
        </p:spPr>
        <p:txBody>
          <a:bodyPr lIns="108000" tIns="108000" rIns="108000" bIns="108000">
            <a:noAutofit/>
          </a:bodyPr>
          <a:lstStyle/>
          <a:p>
            <a:pPr algn="ctr"/>
            <a:r>
              <a:rPr lang="de-DE" dirty="0">
                <a:latin typeface="+mn-lt"/>
              </a:rPr>
              <a:t>Instrument zur Einordnung der Qualifikationen im deutschen Bildungssystem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9EA0AE8-A61D-4F53-89A4-3304B7BA0026}"/>
              </a:ext>
            </a:extLst>
          </p:cNvPr>
          <p:cNvSpPr txBox="1">
            <a:spLocks/>
          </p:cNvSpPr>
          <p:nvPr/>
        </p:nvSpPr>
        <p:spPr>
          <a:xfrm>
            <a:off x="6426444" y="1380054"/>
            <a:ext cx="4541109" cy="1122425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Orientierung und Transparenz </a:t>
            </a:r>
            <a:br>
              <a:rPr lang="de-DE" dirty="0"/>
            </a:br>
            <a:r>
              <a:rPr lang="de-DE" dirty="0"/>
              <a:t>von Qualifikationen und </a:t>
            </a:r>
            <a:br>
              <a:rPr lang="de-DE" dirty="0"/>
            </a:br>
            <a:r>
              <a:rPr lang="de-DE" dirty="0"/>
              <a:t>Kompetenzen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BD70C40-98D9-4D3E-846B-179BAE5A98EA}"/>
              </a:ext>
            </a:extLst>
          </p:cNvPr>
          <p:cNvSpPr txBox="1">
            <a:spLocks/>
          </p:cNvSpPr>
          <p:nvPr/>
        </p:nvSpPr>
        <p:spPr>
          <a:xfrm>
            <a:off x="3880225" y="2889928"/>
            <a:ext cx="4545965" cy="1122426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+mn-lt"/>
              </a:rPr>
              <a:t>Acht Niveaus, die dem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Europäischen Qualifikationsrahmen (EQR) entsprechen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A975B4-B965-4A40-BFC8-DEDE8F28BE15}"/>
              </a:ext>
            </a:extLst>
          </p:cNvPr>
          <p:cNvSpPr txBox="1">
            <a:spLocks/>
          </p:cNvSpPr>
          <p:nvPr/>
        </p:nvSpPr>
        <p:spPr>
          <a:xfrm>
            <a:off x="3880224" y="4100823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Schafft internationale Vergleichbarkeit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B36B227-E8C6-4D1B-A6AF-D73559204562}"/>
              </a:ext>
            </a:extLst>
          </p:cNvPr>
          <p:cNvSpPr txBox="1">
            <a:spLocks/>
          </p:cNvSpPr>
          <p:nvPr/>
        </p:nvSpPr>
        <p:spPr>
          <a:xfrm>
            <a:off x="3880224" y="4580920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Sorgt für mehr berufliche Mobilität in Europa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6852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Keine Ausbildung – einfache Helfertätigkeiten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877561"/>
            <a:ext cx="3575253" cy="5226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Erntehelfer/in, Küchenhilfe/Beikoch, Aushilfskellner/in, Elektrohelfer/in*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1-2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4" y="216852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Dualer (= betrieblicher) Ausbildungsberuf (2 Jahre)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79894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Fachkraft im Gastgewerbe, Fachlagerist/in, Ausbaufacharbeiter/in, Verkäufer/in,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Fachkraft für Metalltechnik*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4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7" y="216852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Dualer (= betrieblicher) Ausbildungsberuf (3 – 3,5 Jahre)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7" y="2879893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Landwirt/in, Koch/Köchin, Fachkraft für Lagerlogistik, Mechatroniker/in Kältetechnik, Anlagenmechaniker/in*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84CEE6-0F69-4375-9712-81569A255C6F}"/>
              </a:ext>
            </a:extLst>
          </p:cNvPr>
          <p:cNvSpPr txBox="1">
            <a:spLocks/>
          </p:cNvSpPr>
          <p:nvPr/>
        </p:nvSpPr>
        <p:spPr>
          <a:xfrm>
            <a:off x="8137317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50" dirty="0"/>
              <a:t>DQR 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8137316" y="3696882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oder: </a:t>
            </a:r>
            <a:r>
              <a:rPr lang="de-DE" sz="1600" dirty="0"/>
              <a:t>(</a:t>
            </a:r>
            <a:r>
              <a:rPr lang="de-DE" sz="1600" dirty="0" err="1"/>
              <a:t>vollzeit</a:t>
            </a:r>
            <a:r>
              <a:rPr lang="de-DE" sz="1600" dirty="0"/>
              <a:t>) schulischer Ausbildungsberuf </a:t>
            </a:r>
            <a:endParaRPr lang="de-DE" sz="1600" spc="20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8137315" y="4416793"/>
            <a:ext cx="3575259" cy="10997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Landwirtschaftlich-technische/r Assistent/in, Lebensmitteltechnische/r Assistent/in, Assistent/in Hotelmanagement, Technisch-kaufmännische/r Assistent/in Gebäudeservice, Assistent/in für Mecha­tronik – Fachrichtung Instandhaltung und Service*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AAA658-02E2-4556-8683-0125F920D414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</p:txBody>
      </p:sp>
    </p:spTree>
    <p:extLst>
      <p:ext uri="{BB962C8B-B14F-4D97-AF65-F5344CB8AC3E}">
        <p14:creationId xmlns:p14="http://schemas.microsoft.com/office/powerpoint/2010/main" val="28255286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1131AF3-AB27-4890-9549-572EC31F962C}"/>
              </a:ext>
            </a:extLst>
          </p:cNvPr>
          <p:cNvSpPr txBox="1">
            <a:spLocks/>
          </p:cNvSpPr>
          <p:nvPr/>
        </p:nvSpPr>
        <p:spPr>
          <a:xfrm>
            <a:off x="8137317" y="3681814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spc="10" dirty="0"/>
              <a:t>oder: </a:t>
            </a:r>
            <a:r>
              <a:rPr lang="de-DE" sz="1600" spc="-20" dirty="0"/>
              <a:t>Akademisches Bachelor-Studium </a:t>
            </a:r>
            <a:br>
              <a:rPr lang="de-DE" sz="1600" spc="-20" dirty="0"/>
            </a:br>
            <a:r>
              <a:rPr lang="de-DE" sz="1600" spc="-20" dirty="0"/>
              <a:t>an einer Fachhochschule oder Hochschule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75507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Spezialisierende </a:t>
            </a:r>
            <a:br>
              <a:rPr lang="de-DE" sz="1600" dirty="0"/>
            </a:br>
            <a:r>
              <a:rPr lang="de-DE" sz="1600" dirty="0"/>
              <a:t>Höherqualifizierung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3" y="2891525"/>
            <a:ext cx="3575253" cy="117090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Geprüfte/r Berufsspezialist/in –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IT-Spezialist/in, Servicetechniker/in, Diätkoch/Diätköchin, Servicemonteur/in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für Windenergieanlagentechnik,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Wohnraumberater/in IHK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5" y="2174643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Aufstiegsfortbildung </a:t>
            </a:r>
            <a:br>
              <a:rPr lang="de-DE" sz="1600" dirty="0"/>
            </a:br>
            <a:r>
              <a:rPr lang="de-DE" sz="1600" dirty="0"/>
              <a:t>zum Meister/zur Meisterin 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1" y="2889796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z. B. Bachelor Professional,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Landwirtschaftsmeister/in, Küchenmeister/in,  </a:t>
            </a:r>
            <a:r>
              <a:rPr lang="de-DE" sz="1200" spc="20" dirty="0">
                <a:solidFill>
                  <a:schemeClr val="tx1"/>
                </a:solidFill>
              </a:rPr>
              <a:t>Restaurantmeister/in, Elektrotechnikermeister/in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3" y="1557338"/>
            <a:ext cx="7314511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6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8" y="2174979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oder: </a:t>
            </a:r>
            <a:r>
              <a:rPr lang="de-DE" sz="1600" dirty="0"/>
              <a:t>Technische </a:t>
            </a:r>
            <a:br>
              <a:rPr lang="de-DE" sz="1600" dirty="0"/>
            </a:br>
            <a:r>
              <a:rPr lang="de-DE" sz="1600" dirty="0"/>
              <a:t>Aufstiegsfortbildung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4" y="2889797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dirty="0">
                <a:solidFill>
                  <a:schemeClr val="tx1"/>
                </a:solidFill>
              </a:rPr>
              <a:t>z. B. Bachelor Professional, Techniker/in Agrartechnik, </a:t>
            </a:r>
            <a:r>
              <a:rPr lang="de-DE" sz="1200" spc="20" dirty="0">
                <a:solidFill>
                  <a:schemeClr val="tx1"/>
                </a:solidFill>
              </a:rPr>
              <a:t>Techniker/in Lebensmitteltechnik, </a:t>
            </a:r>
            <a:br>
              <a:rPr lang="de-DE" sz="1200" spc="20" dirty="0">
                <a:solidFill>
                  <a:schemeClr val="tx1"/>
                </a:solidFill>
              </a:rPr>
            </a:br>
            <a:r>
              <a:rPr lang="de-DE" sz="1200" spc="20" dirty="0">
                <a:solidFill>
                  <a:schemeClr val="tx1"/>
                </a:solidFill>
              </a:rPr>
              <a:t>Techniker/in Gebäudesystemtechnik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4398061" y="3682150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b="1" spc="10" dirty="0"/>
              <a:t>oder:</a:t>
            </a:r>
            <a:r>
              <a:rPr lang="de-DE" sz="1600" spc="10" dirty="0"/>
              <a:t> Kaufmännische Aufstiegsfortbildung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4398061" y="4396968"/>
            <a:ext cx="3575259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Bachelor Professional, Fachagrarwirt/in Rechnungswesen, Wirtschaftsfachwirt/in, </a:t>
            </a:r>
            <a:r>
              <a:rPr lang="de-DE" sz="1200" spc="-10" dirty="0">
                <a:solidFill>
                  <a:schemeClr val="tx1"/>
                </a:solidFill>
              </a:rPr>
              <a:t>Industriefachwirt/in, Medien- und Verlagsfachwirt/in, </a:t>
            </a:r>
            <a:r>
              <a:rPr lang="de-DE" sz="1200" spc="20" dirty="0">
                <a:solidFill>
                  <a:schemeClr val="tx1"/>
                </a:solidFill>
              </a:rPr>
              <a:t>Bilanzbuchhalter/in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25582" y="5464202"/>
            <a:ext cx="744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43129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>
                <a:solidFill>
                  <a:srgbClr val="D6851B"/>
                </a:solidFill>
              </a:rPr>
              <a:t>2. </a:t>
            </a:r>
            <a:r>
              <a:rPr lang="de-DE" dirty="0"/>
              <a:t>Der Deutsche Qualifikationsrahmen (DQR)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Systematisierung nach Komplexitätsgrad und Art der Tätigkeit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7614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Fortgeschrittene </a:t>
            </a:r>
            <a:br>
              <a:rPr lang="de-DE" sz="1600" dirty="0"/>
            </a:br>
            <a:r>
              <a:rPr lang="de-DE" sz="1600" dirty="0"/>
              <a:t>Aufstiegsfortbildung </a:t>
            </a:r>
            <a:endParaRPr lang="de-DE" sz="1600" spc="2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895211"/>
            <a:ext cx="3575253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20" dirty="0">
                <a:solidFill>
                  <a:schemeClr val="tx1"/>
                </a:solidFill>
              </a:rPr>
              <a:t>z. B. Master Professional, Technische/r Betriebswirt/in, Kaufmännische/r Betriebswirt/in, Geprüfte/r Berufspädagoge/in*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31450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3" y="217614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oder: Akademisches Masterstudium an einer Fachhochschule oder Hochschule </a:t>
            </a:r>
            <a:endParaRPr lang="de-DE" sz="1600" spc="2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5" y="2891064"/>
            <a:ext cx="3575259" cy="33032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n-US" sz="1200" spc="20" dirty="0">
                <a:solidFill>
                  <a:schemeClr val="tx1"/>
                </a:solidFill>
              </a:rPr>
              <a:t>z. B. Master of Science (M. Sc.) </a:t>
            </a:r>
            <a:r>
              <a:rPr lang="en-US" sz="1200" spc="20" dirty="0" err="1">
                <a:solidFill>
                  <a:schemeClr val="tx1"/>
                </a:solidFill>
              </a:rPr>
              <a:t>Agrar</a:t>
            </a:r>
            <a:r>
              <a:rPr lang="en-US" sz="1200" spc="2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de-DE" sz="1800" b="1" spc="70" dirty="0"/>
              <a:t>DQR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Promotion </a:t>
            </a:r>
            <a:br>
              <a:rPr lang="de-DE" sz="1600" dirty="0"/>
            </a:br>
            <a:r>
              <a:rPr lang="de-DE" sz="1600" dirty="0"/>
              <a:t>an einer Hochschule</a:t>
            </a:r>
            <a:endParaRPr lang="de-DE" sz="1600" spc="2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895210"/>
            <a:ext cx="357525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de-DE" sz="1200" spc="-10" dirty="0">
                <a:solidFill>
                  <a:schemeClr val="tx1"/>
                </a:solidFill>
              </a:rPr>
              <a:t>z. B. Promovierte/r Agrarwissenschaftler/in (Dr. </a:t>
            </a:r>
            <a:r>
              <a:rPr lang="de-DE" sz="1200" spc="-10" dirty="0" err="1">
                <a:solidFill>
                  <a:schemeClr val="tx1"/>
                </a:solidFill>
              </a:rPr>
              <a:t>agr</a:t>
            </a:r>
            <a:r>
              <a:rPr lang="de-DE" sz="1200" spc="-10" dirty="0">
                <a:solidFill>
                  <a:schemeClr val="tx1"/>
                </a:solidFill>
              </a:rPr>
              <a:t>.), Promovierte/r Ökonom/in (Dr. oec.), </a:t>
            </a:r>
            <a:br>
              <a:rPr lang="de-DE" sz="1200" spc="-10" dirty="0">
                <a:solidFill>
                  <a:schemeClr val="tx1"/>
                </a:solidFill>
              </a:rPr>
            </a:br>
            <a:r>
              <a:rPr lang="de-DE" sz="1200" spc="-10" dirty="0">
                <a:solidFill>
                  <a:schemeClr val="tx1"/>
                </a:solidFill>
              </a:rPr>
              <a:t>Promovierte/r Ernährungswissenschaftler/in (Dr. oec. </a:t>
            </a:r>
            <a:r>
              <a:rPr lang="de-DE" sz="1200" spc="-10" dirty="0" err="1">
                <a:solidFill>
                  <a:schemeClr val="tx1"/>
                </a:solidFill>
              </a:rPr>
              <a:t>troph</a:t>
            </a:r>
            <a:r>
              <a:rPr lang="de-DE" sz="1200" spc="-10" dirty="0">
                <a:solidFill>
                  <a:schemeClr val="tx1"/>
                </a:solidFill>
              </a:rPr>
              <a:t>.), Promovierte/r Ingenieur/in (Dr. Ing.)*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AB491A-E403-4996-91D5-1BF8F775782D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Die hier genannten Berufe desselben Berufsfelds bauen nicht zwangsläufig aufeinander auf. </a:t>
            </a:r>
            <a:br>
              <a:rPr lang="de-DE" sz="1000" dirty="0"/>
            </a:br>
            <a:r>
              <a:rPr lang="de-DE" sz="1000" dirty="0"/>
              <a:t>    Es handelt sich um beispielhaft genannte Berufe auf den unterschiedlichen Qualifikationsniveaus des jeweiligen Berufsfeldes.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Duale Ausbildung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Schulische Ausbildung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>
                <a:solidFill>
                  <a:srgbClr val="D6851B"/>
                </a:solidFill>
              </a:rPr>
              <a:t>3. </a:t>
            </a:r>
            <a:r>
              <a:rPr lang="de-DE" dirty="0"/>
              <a:t>Zwei Arten der Erstausbildung 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2388618"/>
            <a:ext cx="5392428" cy="26638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70% Betrieb – 30% Berufsschule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Ausbildungsvergütung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durch Bundesgesetze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327 Berufe*, davon ca.: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130 Handwerksberufe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250 gewerblich- und naturwissenschaftlich-</a:t>
            </a:r>
            <a:r>
              <a:rPr lang="de-DE" sz="1600" spc="-10" dirty="0"/>
              <a:t>technische Berufe (z. T.  identisch mit Handwerksberufen)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50 kaufmännische Berufe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2388618"/>
            <a:ext cx="4497413" cy="32537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Teils hohe Anteile an betrieblichen Praxisphasen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Vergütung im Gesundheitsbereich/sonst teilweise keine Vergütung oder gebührenpflichtig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Geregelt durch Gesetze der Länder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Ca. 70 Berufe in den Bereichen: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Technik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Fremdsprachen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Design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Kaufmännische Berufe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de-DE" sz="1600" dirty="0"/>
              <a:t>Gesundheit, Soziales, Körperpflege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C1929-7ADA-45CA-8F87-5FCF4C97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013059"/>
            <a:ext cx="1476314" cy="108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8A161E-7420-4571-9B57-BA2D35995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046" y="861875"/>
            <a:ext cx="1215213" cy="11160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8C3F74-FDC2-48E0-98D9-D74B2E5564CF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 * teilweise Überschneidungen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</a:t>
            </a:r>
            <a:r>
              <a:rPr lang="de-DE" noProof="0" dirty="0">
                <a:solidFill>
                  <a:srgbClr val="D6851B"/>
                </a:solidFill>
              </a:rPr>
              <a:t>. </a:t>
            </a:r>
            <a:r>
              <a:rPr lang="de-DE" dirty="0"/>
              <a:t>Betriebliche Ausbildung im Dualen System</a:t>
            </a:r>
            <a:endParaRPr lang="de-DE" noProof="0" dirty="0">
              <a:solidFill>
                <a:srgbClr val="D6851B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157913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n-US" sz="1600" b="1" spc="-10" dirty="0"/>
              <a:t>130 </a:t>
            </a:r>
            <a:r>
              <a:rPr lang="en-US" sz="1600" b="1" spc="-10" dirty="0" err="1"/>
              <a:t>Berufe</a:t>
            </a:r>
            <a:r>
              <a:rPr lang="en-US" sz="1600" spc="-10" dirty="0"/>
              <a:t>, </a:t>
            </a:r>
            <a:r>
              <a:rPr lang="en-US" sz="1600" spc="-10" dirty="0" err="1"/>
              <a:t>vorwiegend</a:t>
            </a:r>
            <a:r>
              <a:rPr lang="en-US" sz="1600" spc="-10" dirty="0"/>
              <a:t> </a:t>
            </a:r>
            <a:r>
              <a:rPr lang="en-US" sz="1600" spc="-10" dirty="0" err="1"/>
              <a:t>im</a:t>
            </a:r>
            <a:r>
              <a:rPr lang="en-US" sz="1600" spc="-10" dirty="0"/>
              <a:t> </a:t>
            </a:r>
            <a:r>
              <a:rPr lang="en-US" sz="1600" spc="-10" dirty="0" err="1"/>
              <a:t>Zuständigkeitsbereich</a:t>
            </a:r>
            <a:r>
              <a:rPr lang="en-US" sz="1600" spc="-10" dirty="0"/>
              <a:t> der </a:t>
            </a:r>
            <a:r>
              <a:rPr lang="en-US" sz="1600" spc="-10" dirty="0" err="1"/>
              <a:t>Handwerkskammern</a:t>
            </a:r>
            <a:r>
              <a:rPr lang="en-US" sz="1600" spc="-10" dirty="0"/>
              <a:t>, </a:t>
            </a:r>
            <a:br>
              <a:rPr lang="en-US" sz="1600" dirty="0"/>
            </a:br>
            <a:r>
              <a:rPr lang="en-US" sz="1600" dirty="0" err="1"/>
              <a:t>Innungen</a:t>
            </a:r>
            <a:r>
              <a:rPr lang="en-US" sz="1600" dirty="0"/>
              <a:t> und </a:t>
            </a:r>
            <a:r>
              <a:rPr lang="en-US" sz="1600" dirty="0" err="1"/>
              <a:t>Kreishandwerkerschaften</a:t>
            </a:r>
            <a:r>
              <a:rPr lang="en-US" sz="1600" dirty="0"/>
              <a:t> in den </a:t>
            </a:r>
            <a:r>
              <a:rPr lang="en-US" sz="1600" dirty="0" err="1"/>
              <a:t>folgenden</a:t>
            </a:r>
            <a:r>
              <a:rPr lang="en-US" sz="1600" dirty="0"/>
              <a:t> </a:t>
            </a:r>
            <a:r>
              <a:rPr lang="en-US" sz="1600" dirty="0" err="1"/>
              <a:t>Bereichen</a:t>
            </a:r>
            <a:r>
              <a:rPr lang="en-US" sz="1600" dirty="0"/>
              <a:t>:</a:t>
            </a: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Holzgewerbe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Bau- und Ausbaugewerbe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Elektro- und Metallgewerbe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Bekleidungs-, Textil- und Ledergewerbe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11" y="4545013"/>
            <a:ext cx="4406582" cy="693249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Rund </a:t>
            </a:r>
            <a:r>
              <a:rPr lang="de-DE" altLang="de-DE" sz="16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25 % </a:t>
            </a:r>
            <a:r>
              <a:rPr lang="de-DE" altLang="de-DE" sz="1600" dirty="0">
                <a:solidFill>
                  <a:schemeClr val="bg1"/>
                </a:solidFill>
                <a:latin typeface="Calibri" panose="020F0502020204030204"/>
                <a:cs typeface="+mn-cs"/>
              </a:rPr>
              <a:t>aller Auszubildenden erlernen einen Handwerksberuf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5013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de-DE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Zugang: </a:t>
            </a:r>
            <a:r>
              <a:rPr lang="de-DE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keine formalen Beschränkungen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Ausbildungsbetrieb entscheidet über die notwendige schulische Vorbildung der Bewerber/innen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Handwerksberufe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78BABA-834B-48E5-8C4A-C9C807D7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82" y="2205037"/>
            <a:ext cx="1148426" cy="22450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55CE004-780A-4F60-9318-2FC8E0E98354}"/>
              </a:ext>
            </a:extLst>
          </p:cNvPr>
          <p:cNvSpPr/>
          <p:nvPr/>
        </p:nvSpPr>
        <p:spPr>
          <a:xfrm>
            <a:off x="6728460" y="2051291"/>
            <a:ext cx="4804728" cy="128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Glas-, Papier, Keramik- und sonstige 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Chemisches und Reinigungsgewerbe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Gesundheits- und Körperpflegegewerbe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/>
              <a:t>Lebensmittelgewerbe</a:t>
            </a:r>
          </a:p>
        </p:txBody>
      </p:sp>
    </p:spTree>
    <p:extLst>
      <p:ext uri="{BB962C8B-B14F-4D97-AF65-F5344CB8AC3E}">
        <p14:creationId xmlns:p14="http://schemas.microsoft.com/office/powerpoint/2010/main" val="32244628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2077</Words>
  <Application>Microsoft Office PowerPoint</Application>
  <PresentationFormat>Breitbild</PresentationFormat>
  <Paragraphs>283</Paragraphs>
  <Slides>18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Wingdings</vt:lpstr>
      <vt:lpstr>Wingdings 3</vt:lpstr>
      <vt:lpstr>Arial</vt:lpstr>
      <vt:lpstr>Calibri</vt:lpstr>
      <vt:lpstr>Office</vt:lpstr>
      <vt:lpstr>1_Office</vt:lpstr>
      <vt:lpstr> </vt:lpstr>
      <vt:lpstr>Inhalt</vt:lpstr>
      <vt:lpstr>1. Berufsfelder in Deutschland</vt:lpstr>
      <vt:lpstr>2. Der Deutsche Qualifikationsrahmen (DQR)</vt:lpstr>
      <vt:lpstr>2. Der Deutsche Qualifikationsrahmen (DQR)</vt:lpstr>
      <vt:lpstr>2. Der Deutsche Qualifikationsrahmen (DQR)</vt:lpstr>
      <vt:lpstr>2. Der Deutsche Qualifikationsrahmen (DQR)</vt:lpstr>
      <vt:lpstr>3. Zwei Arten der Erstausbildung </vt:lpstr>
      <vt:lpstr>4. Betriebliche Ausbildung im Dualen System</vt:lpstr>
      <vt:lpstr>4. Betriebliche Ausbildung im Dualen System</vt:lpstr>
      <vt:lpstr>4. Betriebliche Ausbildung im Dualen System</vt:lpstr>
      <vt:lpstr>5. Schulische Ausbildungen</vt:lpstr>
      <vt:lpstr>5. Schulische Ausbildungen</vt:lpstr>
      <vt:lpstr>5. Schulische Ausbildungen</vt:lpstr>
      <vt:lpstr>6. Möglichkeiten der Weiterbildung und des beruflichen Aufstiegs</vt:lpstr>
      <vt:lpstr>6. Möglichkeiten der Weiterbildung und des beruflichen Aufstiegs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405</cp:revision>
  <dcterms:created xsi:type="dcterms:W3CDTF">2020-12-18T10:19:10Z</dcterms:created>
  <dcterms:modified xsi:type="dcterms:W3CDTF">2025-09-23T10:18:46Z</dcterms:modified>
</cp:coreProperties>
</file>