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1"/>
  </p:notesMasterIdLst>
  <p:sldIdLst>
    <p:sldId id="257" r:id="rId3"/>
    <p:sldId id="368" r:id="rId4"/>
    <p:sldId id="400" r:id="rId5"/>
    <p:sldId id="370" r:id="rId6"/>
    <p:sldId id="388" r:id="rId7"/>
    <p:sldId id="401" r:id="rId8"/>
    <p:sldId id="390" r:id="rId9"/>
    <p:sldId id="367" r:id="rId10"/>
    <p:sldId id="391" r:id="rId11"/>
    <p:sldId id="392" r:id="rId12"/>
    <p:sldId id="393" r:id="rId13"/>
    <p:sldId id="394" r:id="rId14"/>
    <p:sldId id="395" r:id="rId15"/>
    <p:sldId id="397" r:id="rId16"/>
    <p:sldId id="398" r:id="rId17"/>
    <p:sldId id="399" r:id="rId18"/>
    <p:sldId id="359" r:id="rId19"/>
    <p:sldId id="291" r:id="rId20"/>
  </p:sldIdLst>
  <p:sldSz cx="12192000" cy="6858000"/>
  <p:notesSz cx="6858000" cy="9144000"/>
  <p:embeddedFontLst>
    <p:embeddedFont>
      <p:font typeface="Wingdings 3" panose="05040102010807070707" pitchFamily="18" charset="2"/>
      <p:regular r:id="rId22"/>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75" userDrawn="1">
          <p15:clr>
            <a:srgbClr val="A4A3A4"/>
          </p15:clr>
        </p15:guide>
        <p15:guide id="6" pos="6607" userDrawn="1">
          <p15:clr>
            <a:srgbClr val="A4A3A4"/>
          </p15:clr>
        </p15:guide>
        <p15:guide id="7" pos="6131" userDrawn="1">
          <p15:clr>
            <a:srgbClr val="A4A3A4"/>
          </p15:clr>
        </p15:guide>
        <p15:guide id="8" orient="horz" pos="1162" userDrawn="1">
          <p15:clr>
            <a:srgbClr val="A4A3A4"/>
          </p15:clr>
        </p15:guide>
        <p15:guide id="9" orient="horz" pos="2160" userDrawn="1">
          <p15:clr>
            <a:srgbClr val="A4A3A4"/>
          </p15:clr>
        </p15:guide>
        <p15:guide id="11" pos="642" userDrawn="1">
          <p15:clr>
            <a:srgbClr val="A4A3A4"/>
          </p15:clr>
        </p15:guide>
        <p15:guide id="12" orient="horz" pos="2092" userDrawn="1">
          <p15:clr>
            <a:srgbClr val="A4A3A4"/>
          </p15:clr>
        </p15:guide>
        <p15:guide id="13" orient="horz" pos="981" userDrawn="1">
          <p15:clr>
            <a:srgbClr val="A4A3A4"/>
          </p15:clr>
        </p15:guide>
        <p15:guide id="14" pos="5428" userDrawn="1">
          <p15:clr>
            <a:srgbClr val="A4A3A4"/>
          </p15:clr>
        </p15:guide>
        <p15:guide id="15" orient="horz" pos="3702" userDrawn="1">
          <p15:clr>
            <a:srgbClr val="A4A3A4"/>
          </p15:clr>
        </p15:guide>
        <p15:guide id="16" pos="4294" userDrawn="1">
          <p15:clr>
            <a:srgbClr val="A4A3A4"/>
          </p15:clr>
        </p15:guide>
        <p15:guide id="17" orient="horz" pos="27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ress, Dr. Hannelore" initials="KDH" lastIdx="2" clrIdx="6">
    <p:extLst>
      <p:ext uri="{19B8F6BF-5375-455C-9EA6-DF929625EA0E}">
        <p15:presenceInfo xmlns:p15="http://schemas.microsoft.com/office/powerpoint/2012/main" userId="Kress, Dr. Hannelore" providerId="None"/>
      </p:ext>
    </p:extLst>
  </p:cmAuthor>
  <p:cmAuthor id="1" name="Peter Rechmann" initials="PR" lastIdx="38" clrIdx="0">
    <p:extLst>
      <p:ext uri="{19B8F6BF-5375-455C-9EA6-DF929625EA0E}">
        <p15:presenceInfo xmlns:p15="http://schemas.microsoft.com/office/powerpoint/2012/main" userId="Peter Rechmann" providerId="None"/>
      </p:ext>
    </p:extLst>
  </p:cmAuthor>
  <p:cmAuthor id="8" name="Hermann, Ralf" initials="HR" lastIdx="14" clrIdx="7">
    <p:extLst>
      <p:ext uri="{19B8F6BF-5375-455C-9EA6-DF929625EA0E}">
        <p15:presenceInfo xmlns:p15="http://schemas.microsoft.com/office/powerpoint/2012/main" userId="Hermann, Ralf" providerId="None"/>
      </p:ext>
    </p:extLst>
  </p:cmAuthor>
  <p:cmAuthor id="2" name="Schlich, Thorsten" initials="ST" lastIdx="66"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6" clrIdx="4">
    <p:extLst>
      <p:ext uri="{19B8F6BF-5375-455C-9EA6-DF929625EA0E}">
        <p15:presenceInfo xmlns:p15="http://schemas.microsoft.com/office/powerpoint/2012/main" userId="S::e.schimmelpfennig@mediacompany.com::3a67210d-cf20-4159-955d-1293d16c3207" providerId="AD"/>
      </p:ext>
    </p:extLst>
  </p:cmAuthor>
  <p:cmAuthor id="6" name="Olesen, Julia" initials="OJ" lastIdx="3" clrIdx="5">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E2A95F"/>
    <a:srgbClr val="FBF3E8"/>
    <a:srgbClr val="EAC28D"/>
    <a:srgbClr val="33CC33"/>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79920" autoAdjust="0"/>
  </p:normalViewPr>
  <p:slideViewPr>
    <p:cSldViewPr snapToGrid="0" showGuides="1">
      <p:cViewPr varScale="1">
        <p:scale>
          <a:sx n="89" d="100"/>
          <a:sy n="89" d="100"/>
        </p:scale>
        <p:origin x="1434" y="90"/>
      </p:cViewPr>
      <p:guideLst>
        <p:guide orient="horz" pos="1389"/>
        <p:guide pos="3931"/>
        <p:guide orient="horz" pos="2863"/>
        <p:guide orient="horz" pos="3543"/>
        <p:guide orient="horz" pos="3475"/>
        <p:guide pos="6607"/>
        <p:guide pos="6131"/>
        <p:guide orient="horz" pos="1162"/>
        <p:guide orient="horz" pos="2160"/>
        <p:guide pos="642"/>
        <p:guide orient="horz" pos="2092"/>
        <p:guide orient="horz" pos="981"/>
        <p:guide pos="5428"/>
        <p:guide orient="horz" pos="3702"/>
        <p:guide pos="4294"/>
        <p:guide orient="horz" pos="2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23.09.2025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u="sng" dirty="0"/>
              <a:t>Further information: </a:t>
            </a:r>
            <a:r>
              <a:rPr lang="en-US" dirty="0"/>
              <a:t>Overall, approximately 52% of the population has started dual vocational training at some point in their lives.</a:t>
            </a:r>
          </a:p>
          <a:p>
            <a:endParaRPr lang="en-US" dirty="0"/>
          </a:p>
          <a:p>
            <a:r>
              <a:rPr lang="en-US" dirty="0"/>
              <a:t>According to the IAB Forum, 85% of graduates in 2020 were in employment subject to social insurance contributions.</a:t>
            </a:r>
          </a:p>
          <a:p>
            <a:endParaRPr lang="en-US" dirty="0"/>
          </a:p>
          <a:p>
            <a:r>
              <a:rPr lang="en-US" dirty="0"/>
              <a:t>The positive effect: youth unemployment in Germany is only around 4.8%.</a:t>
            </a:r>
          </a:p>
          <a:p>
            <a:br>
              <a:rPr lang="en-US" dirty="0"/>
            </a:br>
            <a:endParaRPr lang="en-US"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256207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315913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Difference between the EQF/DQR</a:t>
            </a:r>
          </a:p>
          <a:p>
            <a:endParaRPr lang="de-DE" dirty="0"/>
          </a:p>
          <a:p>
            <a:r>
              <a:rPr lang="en-GB" b="1" dirty="0"/>
              <a:t>EQF </a:t>
            </a:r>
          </a:p>
          <a:p>
            <a:pPr marL="171450" indent="-171450">
              <a:buFont typeface="Wingdings" panose="05000000000000000000" pitchFamily="2" charset="2"/>
              <a:buChar char="Ø"/>
            </a:pPr>
            <a:r>
              <a:rPr lang="en-GB" dirty="0"/>
              <a:t>Each of the 8 levels describes 3 “columns”: </a:t>
            </a:r>
            <a:r>
              <a:rPr lang="en-GB" u="sng" dirty="0"/>
              <a:t>knowledge</a:t>
            </a:r>
            <a:r>
              <a:rPr lang="en-GB" dirty="0"/>
              <a:t> / </a:t>
            </a:r>
            <a:r>
              <a:rPr lang="en-GB" u="sng" dirty="0"/>
              <a:t>skills</a:t>
            </a:r>
            <a:r>
              <a:rPr lang="en-GB" dirty="0"/>
              <a:t> </a:t>
            </a:r>
            <a:r>
              <a:rPr lang="en-GB" u="none" dirty="0"/>
              <a:t>/ </a:t>
            </a:r>
            <a:r>
              <a:rPr lang="en-GB" u="sng" dirty="0"/>
              <a:t>responsibility and autonomy</a:t>
            </a:r>
          </a:p>
          <a:p>
            <a:pPr marL="171450" indent="-171450">
              <a:buFont typeface="Wingdings" panose="05000000000000000000" pitchFamily="2" charset="2"/>
              <a:buChar char="Ø"/>
            </a:pPr>
            <a:r>
              <a:rPr lang="en-GB" u="none" dirty="0"/>
              <a:t>Higher degree of abstraction than the DQR</a:t>
            </a:r>
          </a:p>
          <a:p>
            <a:pPr marL="171450" indent="-171450">
              <a:buFont typeface="Wingdings" panose="05000000000000000000" pitchFamily="2" charset="2"/>
              <a:buChar char="Ø"/>
            </a:pPr>
            <a:r>
              <a:rPr lang="en-GB" u="none" dirty="0"/>
              <a:t>A meta framework, overarching transparency instrument, aims to be able to relate different national education systems to one another. </a:t>
            </a:r>
          </a:p>
          <a:p>
            <a:pPr marL="171450" indent="-171450">
              <a:buFont typeface="Wingdings" panose="05000000000000000000" pitchFamily="2" charset="2"/>
              <a:buChar char="Ø"/>
            </a:pPr>
            <a:endParaRPr lang="de-DE" u="sng" dirty="0"/>
          </a:p>
          <a:p>
            <a:pPr marL="0" indent="0">
              <a:buFont typeface="Wingdings" panose="05000000000000000000" pitchFamily="2" charset="2"/>
              <a:buNone/>
            </a:pPr>
            <a:endParaRPr lang="de-DE" dirty="0"/>
          </a:p>
          <a:p>
            <a:pPr marL="0" indent="0">
              <a:buFont typeface="Wingdings" panose="05000000000000000000" pitchFamily="2" charset="2"/>
              <a:buNone/>
            </a:pPr>
            <a:r>
              <a:rPr lang="en-GB" b="1" dirty="0"/>
              <a:t>DQR</a:t>
            </a:r>
          </a:p>
          <a:p>
            <a:pPr marL="171450" indent="-171450">
              <a:buFont typeface="Wingdings" panose="05000000000000000000" pitchFamily="2" charset="2"/>
              <a:buChar char="Ø"/>
            </a:pPr>
            <a:r>
              <a:rPr lang="en-GB" dirty="0"/>
              <a:t>Each of the 8 levels describes 4 “columns”. </a:t>
            </a:r>
            <a:r>
              <a:rPr lang="en-GB" i="1" dirty="0"/>
              <a:t>Professional competence</a:t>
            </a:r>
            <a:r>
              <a:rPr lang="en-GB" dirty="0"/>
              <a:t>: </a:t>
            </a:r>
            <a:r>
              <a:rPr lang="en-GB" u="sng" dirty="0"/>
              <a:t>knowledge</a:t>
            </a:r>
            <a:r>
              <a:rPr lang="en-GB" dirty="0"/>
              <a:t> / </a:t>
            </a:r>
            <a:r>
              <a:rPr lang="en-GB" u="sng" dirty="0"/>
              <a:t>skills.</a:t>
            </a:r>
            <a:r>
              <a:rPr lang="en-GB" dirty="0"/>
              <a:t> </a:t>
            </a:r>
            <a:r>
              <a:rPr lang="en-GB" i="1" dirty="0"/>
              <a:t>Personal competence</a:t>
            </a:r>
            <a:r>
              <a:rPr lang="en-GB" dirty="0"/>
              <a:t>: </a:t>
            </a:r>
            <a:r>
              <a:rPr lang="en-GB" u="sng" dirty="0"/>
              <a:t>social competence</a:t>
            </a:r>
            <a:r>
              <a:rPr lang="en-GB" dirty="0"/>
              <a:t> / </a:t>
            </a:r>
            <a:r>
              <a:rPr lang="en-GB" u="sng" dirty="0"/>
              <a:t>autonomy.</a:t>
            </a:r>
          </a:p>
          <a:p>
            <a:pPr marL="171450" indent="-171450">
              <a:buFont typeface="Wingdings" panose="05000000000000000000" pitchFamily="2" charset="2"/>
              <a:buChar char="Ø"/>
            </a:pPr>
            <a:r>
              <a:rPr lang="en-GB" u="none" dirty="0"/>
              <a:t>The aim is to map all the aspects of employability skills in a more appropriate way. The emphasis is placed on a holistic definition of competency.</a:t>
            </a:r>
          </a:p>
          <a:p>
            <a:pPr marL="171450" indent="-171450">
              <a:buFont typeface="Wingdings" panose="05000000000000000000" pitchFamily="2" charset="2"/>
              <a:buChar char="Ø"/>
            </a:pPr>
            <a:r>
              <a:rPr lang="en-GB" u="none" dirty="0"/>
              <a:t>Each reference level has a brief introductory text which summarises the requirements structure of the respective level (“level indicator”).</a:t>
            </a:r>
          </a:p>
          <a:p>
            <a:pPr marL="171450" indent="-171450">
              <a:buFont typeface="Wingdings" panose="05000000000000000000" pitchFamily="2" charset="2"/>
              <a:buChar char="Ø"/>
            </a:pPr>
            <a:r>
              <a:rPr lang="en-GB" u="none" dirty="0"/>
              <a:t>Expands and substantiates the EQF. </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403680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u="sng" dirty="0"/>
              <a:t>DQR – general education qualifications</a:t>
            </a:r>
          </a:p>
          <a:p>
            <a:endParaRPr lang="de-DE" u="sng" dirty="0"/>
          </a:p>
          <a:p>
            <a:pPr marL="171450" indent="-171450">
              <a:buFont typeface="Wingdings" panose="05000000000000000000" pitchFamily="2" charset="2"/>
              <a:buChar char="Ø"/>
            </a:pPr>
            <a:r>
              <a:rPr lang="en-GB" u="none" dirty="0"/>
              <a:t>Lower secondary school leaving certificate – DQR 2</a:t>
            </a:r>
          </a:p>
          <a:p>
            <a:pPr marL="171450" indent="-171450">
              <a:buFont typeface="Wingdings" panose="05000000000000000000" pitchFamily="2" charset="2"/>
              <a:buChar char="Ø"/>
            </a:pPr>
            <a:r>
              <a:rPr lang="en-GB" u="none" dirty="0"/>
              <a:t>Intermediate secondary school leaving certificate – DQR 3</a:t>
            </a:r>
          </a:p>
          <a:p>
            <a:pPr marL="171450" indent="-171450">
              <a:buFont typeface="Wingdings" panose="05000000000000000000" pitchFamily="2" charset="2"/>
              <a:buChar char="Ø"/>
            </a:pPr>
            <a:r>
              <a:rPr lang="en-GB" dirty="0"/>
              <a:t>University of applied sciences entrance qualification, subject-restricted higher education entrance qualification, general higher education entrance qualification – DQR 4</a:t>
            </a:r>
          </a:p>
          <a:p>
            <a:pPr marL="171450" indent="-171450">
              <a:buFont typeface="Wingdings" panose="05000000000000000000" pitchFamily="2" charset="2"/>
              <a:buChar char="Ø"/>
            </a:pPr>
            <a:r>
              <a:rPr lang="en-GB" sz="1200" b="0" i="0" u="none" dirty="0">
                <a:solidFill>
                  <a:schemeClr val="tx1"/>
                </a:solidFill>
                <a:latin typeface="+mn-lt"/>
                <a:ea typeface="+mn-ea"/>
                <a:cs typeface="+mn-cs"/>
              </a:rPr>
              <a:t>Bachelor’s degree (degree from a university of applied sciences, state examination) – DQR 6</a:t>
            </a:r>
          </a:p>
          <a:p>
            <a:pPr marL="171450" indent="-171450">
              <a:buFont typeface="Wingdings" panose="05000000000000000000" pitchFamily="2" charset="2"/>
              <a:buChar char="Ø"/>
            </a:pPr>
            <a:r>
              <a:rPr lang="en-GB" sz="1200" b="0" i="0" u="none" dirty="0">
                <a:solidFill>
                  <a:schemeClr val="tx1"/>
                </a:solidFill>
                <a:latin typeface="+mn-lt"/>
                <a:ea typeface="+mn-ea"/>
                <a:cs typeface="+mn-cs"/>
              </a:rPr>
              <a:t>Master’s degree (Diplom from a university, Magister degree, state examination) – DQR 7</a:t>
            </a:r>
          </a:p>
          <a:p>
            <a:pPr marL="171450" indent="-171450">
              <a:buFont typeface="Wingdings" panose="05000000000000000000" pitchFamily="2" charset="2"/>
              <a:buChar char="Ø"/>
            </a:pPr>
            <a:r>
              <a:rPr lang="en-GB" sz="1200" b="0" i="0" u="none" dirty="0">
                <a:solidFill>
                  <a:schemeClr val="tx1"/>
                </a:solidFill>
                <a:latin typeface="+mn-lt"/>
                <a:ea typeface="+mn-ea"/>
                <a:cs typeface="+mn-cs"/>
              </a:rPr>
              <a:t>Doctorate and equivalent arts qualifications – DQR 8</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124992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319958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en-GB" dirty="0"/>
              <a:t>The </a:t>
            </a:r>
            <a:r>
              <a:rPr lang="en-GB" u="sng" dirty="0"/>
              <a:t>terminological differences</a:t>
            </a:r>
            <a:r>
              <a:rPr lang="en-GB" dirty="0"/>
              <a:t> between the Universities of Applied Sciences and other institutes of higher education have become very unclear.</a:t>
            </a:r>
          </a:p>
          <a:p>
            <a:pPr marL="0" indent="0">
              <a:buFont typeface="Wingdings" panose="05000000000000000000" pitchFamily="2" charset="2"/>
              <a:buNone/>
            </a:pPr>
            <a:endParaRPr lang="de-DE" dirty="0"/>
          </a:p>
          <a:p>
            <a:pPr marL="171450" indent="-171450">
              <a:buFont typeface="Wingdings" panose="05000000000000000000" pitchFamily="2" charset="2"/>
              <a:buChar char="Ø"/>
            </a:pPr>
            <a:r>
              <a:rPr lang="en-GB" dirty="0"/>
              <a:t>Fachhochschule / FH = Hochschulen für Angewandte Wissenschaften / HAW = university of applied sciences</a:t>
            </a:r>
            <a:r>
              <a:rPr lang="en-GB" sz="1200" b="0" i="0" dirty="0">
                <a:solidFill>
                  <a:schemeClr val="tx1"/>
                </a:solidFill>
                <a:latin typeface="+mn-lt"/>
                <a:ea typeface="+mn-ea"/>
                <a:cs typeface="+mn-cs"/>
              </a:rPr>
              <a:t> </a:t>
            </a:r>
          </a:p>
          <a:p>
            <a:pPr marL="628650" lvl="1" indent="-171450">
              <a:buFont typeface="Arial" panose="020B0604020202020204" pitchFamily="34" charset="0"/>
              <a:buChar char="•"/>
            </a:pPr>
            <a:r>
              <a:rPr lang="en-GB" sz="1200" b="0" i="0" dirty="0">
                <a:solidFill>
                  <a:schemeClr val="tx1"/>
                </a:solidFill>
                <a:latin typeface="+mn-lt"/>
                <a:ea typeface="+mn-ea"/>
                <a:cs typeface="+mn-cs"/>
              </a:rPr>
              <a:t>Usually a wider range of subjects</a:t>
            </a:r>
          </a:p>
          <a:p>
            <a:pPr marL="171450" indent="-171450">
              <a:buFont typeface="Wingdings" panose="05000000000000000000" pitchFamily="2" charset="2"/>
              <a:buChar char="Ø"/>
            </a:pPr>
            <a:r>
              <a:rPr lang="en-GB" sz="1200" b="0" i="0" dirty="0">
                <a:solidFill>
                  <a:schemeClr val="tx1"/>
                </a:solidFill>
                <a:latin typeface="+mn-lt"/>
                <a:ea typeface="+mn-ea"/>
                <a:cs typeface="+mn-cs"/>
              </a:rPr>
              <a:t>Other “institutes of higher education” = universities</a:t>
            </a:r>
          </a:p>
          <a:p>
            <a:pPr marL="171450" indent="-171450">
              <a:buFont typeface="Wingdings" panose="05000000000000000000" pitchFamily="2" charset="2"/>
              <a:buChar char="Ø"/>
            </a:pPr>
            <a:r>
              <a:rPr lang="en-GB" sz="1200" b="0" i="0" dirty="0">
                <a:solidFill>
                  <a:schemeClr val="tx1"/>
                </a:solidFill>
                <a:latin typeface="+mn-lt"/>
                <a:ea typeface="+mn-ea"/>
                <a:cs typeface="+mn-cs"/>
              </a:rPr>
              <a:t>The main difference legally is that universities offer doctorates.</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3071285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en-GB" dirty="0"/>
              <a:t>Teaching now also frequently takes place in the form of scheduled blocks. </a:t>
            </a:r>
          </a:p>
          <a:p>
            <a:pPr marL="171450" indent="-171450">
              <a:buFont typeface="Wingdings" panose="05000000000000000000" pitchFamily="2" charset="2"/>
              <a:buChar char="Ø"/>
            </a:pPr>
            <a:endParaRPr lang="de-DE" dirty="0"/>
          </a:p>
          <a:p>
            <a:pPr marL="0" indent="0">
              <a:buFont typeface="Wingdings" panose="05000000000000000000" pitchFamily="2" charset="2"/>
              <a:buNone/>
            </a:pPr>
            <a:r>
              <a:rPr lang="en-GB" b="1" dirty="0"/>
              <a:t>Cooperative training</a:t>
            </a:r>
          </a:p>
          <a:p>
            <a:pPr marL="171450" indent="-171450">
              <a:buFont typeface="Wingdings" panose="05000000000000000000" pitchFamily="2" charset="2"/>
              <a:buChar char="Ø"/>
            </a:pPr>
            <a:r>
              <a:rPr lang="en-GB" sz="1200" b="0" i="0" dirty="0">
                <a:solidFill>
                  <a:schemeClr val="tx1"/>
                </a:solidFill>
                <a:latin typeface="+mn-lt"/>
                <a:ea typeface="+mn-ea"/>
                <a:cs typeface="+mn-cs"/>
              </a:rPr>
              <a:t>A company which is unable to offer all training contents joins forces with one or more partner companies to deliver training together.</a:t>
            </a:r>
          </a:p>
          <a:p>
            <a:pPr marL="171450" indent="-171450">
              <a:buFont typeface="Wingdings" panose="05000000000000000000" pitchFamily="2" charset="2"/>
              <a:buChar char="Ø"/>
            </a:pPr>
            <a:r>
              <a:rPr lang="en-GB" sz="1200" b="0" i="0" dirty="0">
                <a:solidFill>
                  <a:schemeClr val="tx1"/>
                </a:solidFill>
                <a:latin typeface="+mn-lt"/>
                <a:ea typeface="+mn-ea"/>
                <a:cs typeface="+mn-cs"/>
              </a:rPr>
              <a:t>Overall responsibility for the training rests with the coordinating company, with which the trainee concludes a contract. The coordinating company also pays the training allowance.</a:t>
            </a:r>
          </a:p>
          <a:p>
            <a:pPr marL="171450" indent="-171450">
              <a:buFont typeface="Wingdings" panose="05000000000000000000" pitchFamily="2" charset="2"/>
              <a:buChar char="Ø"/>
            </a:pPr>
            <a:r>
              <a:rPr lang="en-GB" sz="1200" b="0" i="0" dirty="0">
                <a:solidFill>
                  <a:schemeClr val="tx1"/>
                </a:solidFill>
                <a:latin typeface="+mn-lt"/>
                <a:ea typeface="+mn-ea"/>
                <a:cs typeface="+mn-cs"/>
              </a:rPr>
              <a:t>Trainees must work and learn at the partner company for at least six months during the training.</a:t>
            </a:r>
          </a:p>
          <a:p>
            <a:pPr marL="171450" indent="-171450">
              <a:buFont typeface="Wingdings" panose="05000000000000000000" pitchFamily="2" charset="2"/>
              <a:buChar char="Ø"/>
            </a:pPr>
            <a:r>
              <a:rPr lang="en-GB" sz="1200" b="0" i="0" dirty="0">
                <a:solidFill>
                  <a:schemeClr val="tx1"/>
                </a:solidFill>
                <a:latin typeface="+mn-lt"/>
                <a:ea typeface="+mn-ea"/>
                <a:cs typeface="+mn-cs"/>
              </a:rPr>
              <a:t>As well as being concluded between companies, cooperation arrangements can also be made between a company and a training provider.</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266966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t>The values of craft trade occupations + industrial and technical occupations do not add up to 100% because the categories sometimes overlap.</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1044721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Example occupations</a:t>
            </a:r>
          </a:p>
          <a:p>
            <a:endParaRPr lang="de-DE" dirty="0"/>
          </a:p>
          <a:p>
            <a:pPr algn="l"/>
            <a:r>
              <a:rPr lang="en-GB" u="sng" dirty="0"/>
              <a:t>Certified Professional Specialist [DQR 5]</a:t>
            </a:r>
          </a:p>
          <a:p>
            <a:pPr marL="171450" indent="-171450" algn="l">
              <a:buFont typeface="Wingdings" panose="05000000000000000000" pitchFamily="2" charset="2"/>
              <a:buChar char="Ø"/>
            </a:pPr>
            <a:r>
              <a:rPr lang="en-GB" u="none" dirty="0"/>
              <a:t>Certified Professional Specialist for foreign </a:t>
            </a:r>
            <a:br>
              <a:rPr lang="en-GB" u="none" dirty="0"/>
            </a:br>
            <a:r>
              <a:rPr lang="en-GB" u="none" dirty="0"/>
              <a:t>language communication</a:t>
            </a:r>
          </a:p>
          <a:p>
            <a:pPr marL="171450" indent="-171450" algn="l">
              <a:buFont typeface="Wingdings" panose="05000000000000000000" pitchFamily="2" charset="2"/>
              <a:buChar char="Ø"/>
            </a:pPr>
            <a:r>
              <a:rPr lang="en-GB" u="none" dirty="0"/>
              <a:t>Certified Professional Specialist for </a:t>
            </a:r>
            <a:br>
              <a:rPr lang="en-GB" u="none" dirty="0"/>
            </a:br>
            <a:r>
              <a:rPr lang="en-GB" u="none" dirty="0"/>
              <a:t>building system integration </a:t>
            </a:r>
          </a:p>
          <a:p>
            <a:pPr marL="171450" indent="-171450" algn="l">
              <a:buFont typeface="Wingdings" panose="05000000000000000000" pitchFamily="2" charset="2"/>
              <a:buChar char="Ø"/>
            </a:pPr>
            <a:r>
              <a:rPr lang="en-GB" u="none" dirty="0"/>
              <a:t>Certified Professional Specialist for </a:t>
            </a:r>
            <a:br>
              <a:rPr lang="en-GB" u="none" dirty="0"/>
            </a:br>
            <a:r>
              <a:rPr lang="en-GB" u="none" dirty="0"/>
              <a:t>energy, energy efficiency and energy</a:t>
            </a:r>
            <a:br>
              <a:rPr lang="en-GB" u="none" dirty="0"/>
            </a:br>
            <a:r>
              <a:rPr lang="en-GB" u="none" dirty="0"/>
              <a:t>management</a:t>
            </a:r>
          </a:p>
          <a:p>
            <a:pPr marL="171450" indent="-171450" algn="l">
              <a:buFont typeface="Wingdings" panose="05000000000000000000" pitchFamily="2" charset="2"/>
              <a:buChar char="Ø"/>
            </a:pPr>
            <a:endParaRPr lang="de-DE" u="none"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u="sng" dirty="0"/>
              <a:t>Bachelor Professional [DQR 6]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dirty="0"/>
              <a:t>Bachelor Professional of Accounting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dirty="0">
                <a:solidFill>
                  <a:schemeClr val="tx1"/>
                </a:solidFill>
                <a:latin typeface="+mn-lt"/>
                <a:ea typeface="+mn-ea"/>
                <a:cs typeface="+mn-cs"/>
              </a:rPr>
              <a:t>Bachelor Professional in Event Technology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dirty="0">
                <a:solidFill>
                  <a:schemeClr val="tx1"/>
                </a:solidFill>
                <a:latin typeface="+mn-lt"/>
                <a:ea typeface="+mn-ea"/>
                <a:cs typeface="+mn-cs"/>
              </a:rPr>
              <a:t>Bachelor Professional in Media</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u="sng" dirty="0"/>
              <a:t>Master Professional [DQR 7]</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u="none" dirty="0"/>
              <a:t>Master Professional in Business Management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u="none" dirty="0"/>
              <a:t>Master Professional in Restoration in the Craft Trades Sector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u="none" dirty="0"/>
              <a:t>Master Professional of Vocational Training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dirty="0">
                <a:solidFill>
                  <a:schemeClr val="tx1"/>
                </a:solidFill>
                <a:latin typeface="+mn-lt"/>
                <a:ea typeface="+mn-ea"/>
                <a:cs typeface="+mn-cs"/>
              </a:rPr>
              <a:t>Master Professional of IT Business Engineering</a:t>
            </a:r>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dirty="0"/>
          </a:p>
        </p:txBody>
      </p:sp>
    </p:spTree>
    <p:extLst>
      <p:ext uri="{BB962C8B-B14F-4D97-AF65-F5344CB8AC3E}">
        <p14:creationId xmlns:p14="http://schemas.microsoft.com/office/powerpoint/2010/main" val="3695104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bibb.de"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01DE69E4-879D-45B2-82B7-5021D8DC9D1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9.jpe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9" r:id="rId3"/>
    <p:sldLayoutId id="2147483663" r:id="rId4"/>
    <p:sldLayoutId id="2147483650" r:id="rId5"/>
    <p:sldLayoutId id="2147483653" r:id="rId6"/>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10"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 id="2147483670" r:id="rId4"/>
    <p:sldLayoutId id="2147483671" r:id="rId5"/>
    <p:sldLayoutId id="2147483672" r:id="rId6"/>
    <p:sldLayoutId id="2147483674" r:id="rId7"/>
    <p:sldLayoutId id="2147483675" r:id="rId8"/>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1.svg"/></Relationships>
</file>

<file path=ppt/slides/_rels/slide11.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DE/Publikationen/Thematisch/BildungForschungKultur/BeruflicheBildung/BerufsbildungBlick0110019129004.pdf?__blob=publicationFile" TargetMode="External"/><Relationship Id="rId2" Type="http://schemas.openxmlformats.org/officeDocument/2006/relationships/hyperlink" Target="http://www.govet.international/en" TargetMode="External"/><Relationship Id="rId1" Type="http://schemas.openxmlformats.org/officeDocument/2006/relationships/slideLayout" Target="../slideLayouts/slideLayout4.xml"/><Relationship Id="rId6" Type="http://schemas.openxmlformats.org/officeDocument/2006/relationships/hyperlink" Target="https://www.datenportal.bmbf.de/portal/de/index.html" TargetMode="External"/><Relationship Id="rId5" Type="http://schemas.openxmlformats.org/officeDocument/2006/relationships/hyperlink" Target="https://www.kmk.org/" TargetMode="External"/><Relationship Id="rId4" Type="http://schemas.openxmlformats.org/officeDocument/2006/relationships/hyperlink" Target="https://www.bibb.de/datenreport/d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svg"/><Relationship Id="rId26" Type="http://schemas.openxmlformats.org/officeDocument/2006/relationships/image" Target="../media/image46.svg"/><Relationship Id="rId3" Type="http://schemas.openxmlformats.org/officeDocument/2006/relationships/image" Target="../media/image23.png"/><Relationship Id="rId21" Type="http://schemas.openxmlformats.org/officeDocument/2006/relationships/image" Target="../media/image41.png"/><Relationship Id="rId34" Type="http://schemas.openxmlformats.org/officeDocument/2006/relationships/image" Target="../media/image54.sv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2" Type="http://schemas.openxmlformats.org/officeDocument/2006/relationships/notesSlide" Target="../notesSlides/notesSlide2.xml"/><Relationship Id="rId16" Type="http://schemas.openxmlformats.org/officeDocument/2006/relationships/image" Target="../media/image36.svg"/><Relationship Id="rId20" Type="http://schemas.openxmlformats.org/officeDocument/2006/relationships/image" Target="../media/image40.svg"/><Relationship Id="rId29"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26.svg"/><Relationship Id="rId11" Type="http://schemas.openxmlformats.org/officeDocument/2006/relationships/image" Target="../media/image31.png"/><Relationship Id="rId24" Type="http://schemas.openxmlformats.org/officeDocument/2006/relationships/image" Target="../media/image44.svg"/><Relationship Id="rId32" Type="http://schemas.openxmlformats.org/officeDocument/2006/relationships/image" Target="../media/image52.sv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svg"/><Relationship Id="rId10" Type="http://schemas.openxmlformats.org/officeDocument/2006/relationships/image" Target="../media/image30.sv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 Id="rId27" Type="http://schemas.openxmlformats.org/officeDocument/2006/relationships/image" Target="../media/image47.png"/><Relationship Id="rId30" Type="http://schemas.openxmlformats.org/officeDocument/2006/relationships/image" Target="../media/image50.svg"/><Relationship Id="rId8"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57.sv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255095" y="3060420"/>
            <a:ext cx="2493994" cy="935352"/>
          </a:xfrm>
        </p:spPr>
        <p:txBody>
          <a:bodyPr>
            <a:noAutofit/>
          </a:bodyPr>
          <a:lstStyle/>
          <a:p>
            <a:r>
              <a:rPr lang="en-GB" sz="1600" noProof="0" dirty="0"/>
              <a:t>Vocational education </a:t>
            </a:r>
            <a:br>
              <a:rPr lang="en-GB" sz="1600" noProof="0" dirty="0"/>
            </a:br>
            <a:r>
              <a:rPr lang="en-GB" sz="1600" noProof="0" dirty="0"/>
              <a:t>and training in Germany</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n-GB"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21614"/>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Professions, occupations and</a:t>
            </a:r>
            <a:br>
              <a:rPr lang="en-GB" sz="2800" dirty="0"/>
            </a:br>
            <a:r>
              <a:rPr lang="en-GB" sz="2800" dirty="0"/>
              <a:t>training pathways in Germany</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4.</a:t>
            </a:r>
            <a:r>
              <a:rPr lang="en-GB" noProof="0" dirty="0">
                <a:solidFill>
                  <a:srgbClr val="D6851B"/>
                </a:solidFill>
              </a:rPr>
              <a:t> </a:t>
            </a:r>
            <a:r>
              <a:rPr lang="en-GB" dirty="0"/>
              <a:t>Company-based training in the dual system</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6069648" cy="2266261"/>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Around 250 occupations </a:t>
            </a:r>
            <a:r>
              <a:rPr lang="en-GB" sz="1600" dirty="0"/>
              <a:t>(some of which are identical to craft trade occupations) in which training takes place at industrial or other major companies.</a:t>
            </a:r>
          </a:p>
          <a:p>
            <a:pPr>
              <a:lnSpc>
                <a:spcPts val="2200"/>
              </a:lnSpc>
              <a:spcBef>
                <a:spcPts val="600"/>
              </a:spcBef>
              <a:spcAft>
                <a:spcPts val="600"/>
              </a:spcAft>
              <a:buClr>
                <a:srgbClr val="D6851B"/>
              </a:buClr>
              <a:buSzPct val="65000"/>
            </a:pPr>
            <a:r>
              <a:rPr lang="en-GB" sz="1600" dirty="0"/>
              <a:t>For example: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Plant mechanic</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Biological laboratory technician</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Chemical technician</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Electronics technician for industrial engineering</a:t>
            </a:r>
          </a:p>
        </p:txBody>
      </p:sp>
      <p:sp>
        <p:nvSpPr>
          <p:cNvPr id="20" name="Textfeld 19">
            <a:extLst>
              <a:ext uri="{FF2B5EF4-FFF2-40B4-BE49-F238E27FC236}">
                <a16:creationId xmlns:a16="http://schemas.microsoft.com/office/drawing/2014/main" id="{3ED23082-CAED-4AAB-9439-21126E5BCE7A}"/>
              </a:ext>
            </a:extLst>
          </p:cNvPr>
          <p:cNvSpPr txBox="1">
            <a:spLocks noChangeArrowheads="1"/>
          </p:cNvSpPr>
          <p:nvPr/>
        </p:nvSpPr>
        <p:spPr bwMode="auto">
          <a:xfrm>
            <a:off x="6832800" y="4546800"/>
            <a:ext cx="4406582" cy="975377"/>
          </a:xfrm>
          <a:prstGeom prst="rect">
            <a:avLst/>
          </a:prstGeom>
          <a:solidFill>
            <a:srgbClr val="D6851B"/>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en-GB" sz="1600" dirty="0">
                <a:solidFill>
                  <a:schemeClr val="bg1"/>
                </a:solidFill>
                <a:latin typeface="Calibri" panose="020F0502020204030204"/>
                <a:cs typeface="+mn-cs"/>
              </a:rPr>
              <a:t>Around </a:t>
            </a:r>
            <a:r>
              <a:rPr lang="en-GB" sz="1600" b="1" dirty="0">
                <a:solidFill>
                  <a:schemeClr val="bg1"/>
                </a:solidFill>
                <a:latin typeface="Calibri" panose="020F0502020204030204"/>
                <a:cs typeface="+mn-cs"/>
              </a:rPr>
              <a:t>60% </a:t>
            </a:r>
            <a:r>
              <a:rPr lang="en-GB" sz="1600" dirty="0">
                <a:solidFill>
                  <a:schemeClr val="bg1"/>
                </a:solidFill>
                <a:latin typeface="Calibri" panose="020F0502020204030204"/>
                <a:cs typeface="+mn-cs"/>
              </a:rPr>
              <a:t>of all trainees enter training in an industrial and technical occupation</a:t>
            </a:r>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8806"/>
            <a:ext cx="5437188" cy="939470"/>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no formal restrictions</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Company providing training decides what prior school learning applicants will require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Industrial and technical occupations</a:t>
            </a:r>
          </a:p>
          <a:p>
            <a:endParaRPr lang="de-DE" sz="2000" dirty="0"/>
          </a:p>
        </p:txBody>
      </p:sp>
      <p:sp>
        <p:nvSpPr>
          <p:cNvPr id="2" name="Rechteck 1">
            <a:extLst>
              <a:ext uri="{FF2B5EF4-FFF2-40B4-BE49-F238E27FC236}">
                <a16:creationId xmlns:a16="http://schemas.microsoft.com/office/drawing/2014/main" id="{26388FB5-88D3-486E-B554-980BFDC08511}"/>
              </a:ext>
            </a:extLst>
          </p:cNvPr>
          <p:cNvSpPr/>
          <p:nvPr/>
        </p:nvSpPr>
        <p:spPr>
          <a:xfrm>
            <a:off x="6728460" y="2772565"/>
            <a:ext cx="5708015" cy="1589153"/>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Skilled metal worker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Machine and plant operator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Mechatronics fitter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Production technologist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Materials tester</a:t>
            </a:r>
          </a:p>
        </p:txBody>
      </p:sp>
      <p:pic>
        <p:nvPicPr>
          <p:cNvPr id="5" name="Grafik 4">
            <a:extLst>
              <a:ext uri="{FF2B5EF4-FFF2-40B4-BE49-F238E27FC236}">
                <a16:creationId xmlns:a16="http://schemas.microsoft.com/office/drawing/2014/main" id="{096F26A2-06A8-42D2-B55D-BA0074A2F0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9923" y="2205037"/>
            <a:ext cx="1086077" cy="2255699"/>
          </a:xfrm>
          <a:prstGeom prst="rect">
            <a:avLst/>
          </a:prstGeom>
        </p:spPr>
      </p:pic>
    </p:spTree>
    <p:extLst>
      <p:ext uri="{BB962C8B-B14F-4D97-AF65-F5344CB8AC3E}">
        <p14:creationId xmlns:p14="http://schemas.microsoft.com/office/powerpoint/2010/main" val="39681772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4.</a:t>
            </a:r>
            <a:r>
              <a:rPr lang="en-GB" noProof="0" dirty="0">
                <a:solidFill>
                  <a:srgbClr val="D6851B"/>
                </a:solidFill>
              </a:rPr>
              <a:t> </a:t>
            </a:r>
            <a:r>
              <a:rPr lang="en-GB" dirty="0"/>
              <a:t>Company-based training in the dual system</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7311708" cy="2727926"/>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50 occupations </a:t>
            </a:r>
            <a:r>
              <a:rPr lang="en-GB" sz="1600" dirty="0"/>
              <a:t>(depending on how these are counted) or more. For example in the following areas: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Trade (retail, wholesale and foreign trade, industry)</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Office and administration</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Finance, controlling and law (banks, insurance companies, </a:t>
            </a:r>
            <a:br>
              <a:rPr lang="en-GB" sz="1600" dirty="0"/>
            </a:br>
            <a:r>
              <a:rPr lang="en-GB" sz="1600" dirty="0"/>
              <a:t>legal system)</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Health management</a:t>
            </a:r>
          </a:p>
          <a:p>
            <a:pPr>
              <a:lnSpc>
                <a:spcPts val="2200"/>
              </a:lnSpc>
              <a:spcAft>
                <a:spcPts val="200"/>
              </a:spcAft>
              <a:buClr>
                <a:srgbClr val="D6851B"/>
              </a:buClr>
              <a:buSzPct val="65000"/>
            </a:pPr>
            <a:endParaRPr lang="de-DE" sz="1600" dirty="0"/>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3825"/>
            <a:ext cx="9074151" cy="965118"/>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no formal restrictions</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Company providing training decides what prior school learning applicants will require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An intermediate or higher secondary school leaving certificate is frequently demanded.</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Commercial occupations</a:t>
            </a:r>
          </a:p>
        </p:txBody>
      </p:sp>
      <p:sp>
        <p:nvSpPr>
          <p:cNvPr id="2" name="Rechteck 1">
            <a:extLst>
              <a:ext uri="{FF2B5EF4-FFF2-40B4-BE49-F238E27FC236}">
                <a16:creationId xmlns:a16="http://schemas.microsoft.com/office/drawing/2014/main" id="{26388FB5-88D3-486E-B554-980BFDC08511}"/>
              </a:ext>
            </a:extLst>
          </p:cNvPr>
          <p:cNvSpPr/>
          <p:nvPr/>
        </p:nvSpPr>
        <p:spPr>
          <a:xfrm>
            <a:off x="6728460" y="1772785"/>
            <a:ext cx="4984115" cy="1563505"/>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Logistics and transport (forwarding and </a:t>
            </a:r>
            <a:br>
              <a:rPr lang="en-GB" sz="1600" dirty="0"/>
            </a:br>
            <a:r>
              <a:rPr lang="en-GB" sz="1600" dirty="0"/>
              <a:t>logistics services)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Real estate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Hotels and restaurants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Leisure and tourism</a:t>
            </a:r>
          </a:p>
        </p:txBody>
      </p:sp>
      <p:pic>
        <p:nvPicPr>
          <p:cNvPr id="6" name="Grafik 5">
            <a:extLst>
              <a:ext uri="{FF2B5EF4-FFF2-40B4-BE49-F238E27FC236}">
                <a16:creationId xmlns:a16="http://schemas.microsoft.com/office/drawing/2014/main" id="{452E5F81-28A9-494C-97AC-4B5B0CA276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0250546" y="2205038"/>
            <a:ext cx="1561517" cy="2228654"/>
          </a:xfrm>
          <a:prstGeom prst="rect">
            <a:avLst/>
          </a:prstGeom>
        </p:spPr>
      </p:pic>
    </p:spTree>
    <p:extLst>
      <p:ext uri="{BB962C8B-B14F-4D97-AF65-F5344CB8AC3E}">
        <p14:creationId xmlns:p14="http://schemas.microsoft.com/office/powerpoint/2010/main" val="82002900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5.</a:t>
            </a:r>
            <a:r>
              <a:rPr lang="en-GB" noProof="0" dirty="0">
                <a:solidFill>
                  <a:srgbClr val="D6851B"/>
                </a:solidFill>
              </a:rPr>
              <a:t> </a:t>
            </a:r>
            <a:r>
              <a:rPr lang="en-GB" dirty="0"/>
              <a:t>School-based training</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5437188" cy="2445798"/>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The following areas can be differentiated: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regulated professions </a:t>
            </a:r>
            <a:r>
              <a:rPr lang="en-GB" sz="1400" dirty="0"/>
              <a:t>➔</a:t>
            </a:r>
            <a:r>
              <a:rPr lang="en-GB" sz="1600" dirty="0"/>
              <a:t> may only be exercised by persons with a state-recognised training qualification</a:t>
            </a:r>
          </a:p>
          <a:p>
            <a:pPr marL="612000" lvl="1" indent="-252000">
              <a:lnSpc>
                <a:spcPts val="2200"/>
              </a:lnSpc>
              <a:spcAft>
                <a:spcPts val="200"/>
              </a:spcAft>
              <a:buClr>
                <a:srgbClr val="D6851B"/>
              </a:buClr>
              <a:buSzPct val="65000"/>
              <a:buFont typeface="Wingdings 3" panose="05040102010807070707" pitchFamily="18" charset="2"/>
              <a:buChar char=""/>
            </a:pPr>
            <a:r>
              <a:rPr lang="en-GB" sz="1600" dirty="0"/>
              <a:t>Areas:</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Nursing, emergency medical services and midwifery</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Technical medical assistant occupations</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Physical and language therapy</a:t>
            </a:r>
          </a:p>
          <a:p>
            <a:pPr>
              <a:lnSpc>
                <a:spcPts val="2200"/>
              </a:lnSpc>
              <a:spcAft>
                <a:spcPts val="200"/>
              </a:spcAft>
              <a:buClr>
                <a:srgbClr val="D6851B"/>
              </a:buClr>
              <a:buSzPct val="65000"/>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3" y="4176984"/>
            <a:ext cx="9352695" cy="1339579"/>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spcAft>
                <a:spcPts val="600"/>
              </a:spcAft>
            </a:pPr>
            <a:r>
              <a:rPr lang="en-GB" sz="1600" b="1" dirty="0">
                <a:solidFill>
                  <a:prstClr val="black"/>
                </a:solidFill>
                <a:latin typeface="Calibri" panose="020F0502020204030204"/>
                <a:cs typeface="+mn-cs"/>
              </a:rPr>
              <a:t>Duration of training</a:t>
            </a:r>
            <a:r>
              <a:rPr lang="en-GB" sz="1600" dirty="0">
                <a:solidFill>
                  <a:prstClr val="black"/>
                </a:solidFill>
                <a:latin typeface="Calibri" panose="020F0502020204030204"/>
                <a:cs typeface="+mn-cs"/>
              </a:rPr>
              <a:t>: usually three years</a:t>
            </a:r>
          </a:p>
          <a:p>
            <a:pPr lvl="0" eaLnBrk="1" hangingPunct="1">
              <a:spcAft>
                <a:spcPts val="600"/>
              </a:spcAft>
            </a:pPr>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usually an intermediate secondary school leaving certificate</a:t>
            </a:r>
          </a:p>
          <a:p>
            <a:pPr lvl="0" eaLnBrk="1" hangingPunct="1">
              <a:lnSpc>
                <a:spcPts val="2200"/>
              </a:lnSpc>
              <a:spcAft>
                <a:spcPts val="200"/>
              </a:spcAft>
              <a:buClr>
                <a:srgbClr val="D6851B"/>
              </a:buClr>
              <a:buSzPct val="65000"/>
            </a:pPr>
            <a:r>
              <a:rPr lang="en-GB" sz="1600" dirty="0">
                <a:solidFill>
                  <a:prstClr val="black"/>
                </a:solidFill>
                <a:latin typeface="Calibri" panose="020F0502020204030204"/>
                <a:cs typeface="+mn-cs"/>
              </a:rPr>
              <a:t>Alongside the classical nursing professions, this category also includes the fields of speech therapy, occupational therapy and physiotherapy and the occupations of paramedic, podiatrist and dietary assistant.</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Specialist healthcare professions</a:t>
            </a:r>
          </a:p>
        </p:txBody>
      </p:sp>
      <p:sp>
        <p:nvSpPr>
          <p:cNvPr id="2" name="Rechteck 1">
            <a:extLst>
              <a:ext uri="{FF2B5EF4-FFF2-40B4-BE49-F238E27FC236}">
                <a16:creationId xmlns:a16="http://schemas.microsoft.com/office/drawing/2014/main" id="{26388FB5-88D3-486E-B554-980BFDC08511}"/>
              </a:ext>
            </a:extLst>
          </p:cNvPr>
          <p:cNvSpPr/>
          <p:nvPr/>
        </p:nvSpPr>
        <p:spPr>
          <a:xfrm>
            <a:off x="6366192" y="2364595"/>
            <a:ext cx="5051267" cy="1255728"/>
          </a:xfrm>
          <a:prstGeom prst="rect">
            <a:avLst/>
          </a:prstGeom>
        </p:spPr>
        <p:txBody>
          <a:bodyPr wrap="square">
            <a:spAutoFit/>
          </a:bodyPr>
          <a:lstStyle/>
          <a:p>
            <a:pPr marL="612000" lvl="1" indent="-252000">
              <a:lnSpc>
                <a:spcPts val="2200"/>
              </a:lnSpc>
              <a:spcAft>
                <a:spcPts val="200"/>
              </a:spcAft>
              <a:buClr>
                <a:srgbClr val="D6851B"/>
              </a:buClr>
              <a:buSzPct val="65000"/>
              <a:buFont typeface="Wingdings 3" panose="05040102010807070707" pitchFamily="18" charset="2"/>
              <a:buChar char=""/>
            </a:pPr>
            <a:r>
              <a:rPr lang="en-GB" sz="1600" dirty="0"/>
              <a:t>Further areas:</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Commercial occupations/healthcare management</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Craft trade occupations in the healthcare sector</a:t>
            </a:r>
          </a:p>
        </p:txBody>
      </p:sp>
      <p:pic>
        <p:nvPicPr>
          <p:cNvPr id="7" name="Grafik 6">
            <a:extLst>
              <a:ext uri="{FF2B5EF4-FFF2-40B4-BE49-F238E27FC236}">
                <a16:creationId xmlns:a16="http://schemas.microsoft.com/office/drawing/2014/main" id="{40F26427-CC85-4EF7-84CF-DA0EA859D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2748" y="2969599"/>
            <a:ext cx="1454850" cy="1075982"/>
          </a:xfrm>
          <a:prstGeom prst="rect">
            <a:avLst/>
          </a:prstGeom>
        </p:spPr>
      </p:pic>
    </p:spTree>
    <p:extLst>
      <p:ext uri="{BB962C8B-B14F-4D97-AF65-F5344CB8AC3E}">
        <p14:creationId xmlns:p14="http://schemas.microsoft.com/office/powerpoint/2010/main" val="408955383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5.</a:t>
            </a:r>
            <a:r>
              <a:rPr lang="en-GB" noProof="0" dirty="0">
                <a:solidFill>
                  <a:srgbClr val="D6851B"/>
                </a:solidFill>
              </a:rPr>
              <a:t> </a:t>
            </a:r>
            <a:r>
              <a:rPr lang="en-GB" dirty="0"/>
              <a:t>School-based training</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8648475" cy="2753574"/>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Around 50 occupations </a:t>
            </a:r>
            <a:r>
              <a:rPr lang="en-GB" sz="1600" dirty="0"/>
              <a:t>with a large practical component, e.g. in the following areas: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Technical media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Pharmaceutical, chemical or </a:t>
            </a:r>
            <a:br>
              <a:rPr lang="en-GB" sz="1600" dirty="0"/>
            </a:br>
            <a:r>
              <a:rPr lang="en-GB" sz="1600" dirty="0"/>
              <a:t>technical biological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Information technology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Technical ship’s operations assistant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Commercial management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European management assistant</a:t>
            </a:r>
          </a:p>
          <a:p>
            <a:pPr>
              <a:lnSpc>
                <a:spcPts val="2200"/>
              </a:lnSpc>
              <a:spcAft>
                <a:spcPts val="200"/>
              </a:spcAft>
              <a:buClr>
                <a:srgbClr val="D6851B"/>
              </a:buClr>
              <a:buSzPct val="65000"/>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3" y="4801770"/>
            <a:ext cx="9976530" cy="714793"/>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spcAft>
                <a:spcPts val="600"/>
              </a:spcAft>
            </a:pPr>
            <a:r>
              <a:rPr lang="en-GB" sz="1600" b="1" dirty="0">
                <a:solidFill>
                  <a:prstClr val="black"/>
                </a:solidFill>
                <a:latin typeface="Calibri" panose="020F0502020204030204"/>
                <a:cs typeface="+mn-cs"/>
              </a:rPr>
              <a:t>Duration of training</a:t>
            </a:r>
            <a:r>
              <a:rPr lang="en-GB" sz="1600" dirty="0">
                <a:solidFill>
                  <a:prstClr val="black"/>
                </a:solidFill>
                <a:latin typeface="Calibri" panose="020F0502020204030204"/>
                <a:cs typeface="+mn-cs"/>
              </a:rPr>
              <a:t>: one to three years (depending on whether training takes place on a full-time or part-time basis).</a:t>
            </a:r>
          </a:p>
          <a:p>
            <a:pPr lvl="0" eaLnBrk="1" hangingPunct="1">
              <a:spcAft>
                <a:spcPts val="600"/>
              </a:spcAft>
            </a:pPr>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predominantly an intermediate secondary school leaving certificate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Further occupations:</a:t>
            </a:r>
          </a:p>
        </p:txBody>
      </p:sp>
      <p:sp>
        <p:nvSpPr>
          <p:cNvPr id="2" name="Rechteck 1">
            <a:extLst>
              <a:ext uri="{FF2B5EF4-FFF2-40B4-BE49-F238E27FC236}">
                <a16:creationId xmlns:a16="http://schemas.microsoft.com/office/drawing/2014/main" id="{26388FB5-88D3-486E-B554-980BFDC08511}"/>
              </a:ext>
            </a:extLst>
          </p:cNvPr>
          <p:cNvSpPr/>
          <p:nvPr/>
        </p:nvSpPr>
        <p:spPr>
          <a:xfrm>
            <a:off x="6729253" y="1773764"/>
            <a:ext cx="4803936" cy="2486835"/>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European secretary</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Hotel management clerk</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Nursing assistant occupations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Social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Creative occupations (e.g. ceramics maker, designer)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Occupations in the field of sport (e.g. performing artist, dancer, gymnastics teacher</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Tree>
    <p:extLst>
      <p:ext uri="{BB962C8B-B14F-4D97-AF65-F5344CB8AC3E}">
        <p14:creationId xmlns:p14="http://schemas.microsoft.com/office/powerpoint/2010/main" val="242818210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5.</a:t>
            </a:r>
            <a:r>
              <a:rPr lang="en-GB" noProof="0" dirty="0">
                <a:solidFill>
                  <a:srgbClr val="D6851B"/>
                </a:solidFill>
              </a:rPr>
              <a:t> </a:t>
            </a:r>
            <a:r>
              <a:rPr lang="en-GB" dirty="0"/>
              <a:t>School-based training</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Higher VET pathways</a:t>
            </a:r>
          </a:p>
          <a:p>
            <a:endParaRPr lang="de-DE" sz="2000" dirty="0"/>
          </a:p>
        </p:txBody>
      </p:sp>
      <p:pic>
        <p:nvPicPr>
          <p:cNvPr id="6" name="Grafik 5">
            <a:extLst>
              <a:ext uri="{FF2B5EF4-FFF2-40B4-BE49-F238E27FC236}">
                <a16:creationId xmlns:a16="http://schemas.microsoft.com/office/drawing/2014/main" id="{CC018010-DB65-4785-B9D5-3A33009967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2445" y="3275011"/>
            <a:ext cx="1121139" cy="2386014"/>
          </a:xfrm>
          <a:prstGeom prst="rect">
            <a:avLst/>
          </a:prstGeom>
        </p:spPr>
      </p:pic>
      <p:sp>
        <p:nvSpPr>
          <p:cNvPr id="8" name="Textplatzhalter 3">
            <a:extLst>
              <a:ext uri="{FF2B5EF4-FFF2-40B4-BE49-F238E27FC236}">
                <a16:creationId xmlns:a16="http://schemas.microsoft.com/office/drawing/2014/main" id="{BE55CB87-1106-45F8-8E99-CA8BEFE37703}"/>
              </a:ext>
            </a:extLst>
          </p:cNvPr>
          <p:cNvSpPr txBox="1">
            <a:spLocks/>
          </p:cNvSpPr>
          <p:nvPr/>
        </p:nvSpPr>
        <p:spPr>
          <a:xfrm>
            <a:off x="658812" y="2205038"/>
            <a:ext cx="3599999" cy="71889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Period of learning 400 hours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Mainly in the IT sector </a:t>
            </a:r>
          </a:p>
        </p:txBody>
      </p:sp>
      <p:sp>
        <p:nvSpPr>
          <p:cNvPr id="9" name="Textplatzhalter 3">
            <a:extLst>
              <a:ext uri="{FF2B5EF4-FFF2-40B4-BE49-F238E27FC236}">
                <a16:creationId xmlns:a16="http://schemas.microsoft.com/office/drawing/2014/main" id="{AE453899-D478-4F7A-8BD2-CD821857EEBD}"/>
              </a:ext>
            </a:extLst>
          </p:cNvPr>
          <p:cNvSpPr txBox="1">
            <a:spLocks/>
          </p:cNvSpPr>
          <p:nvPr/>
        </p:nvSpPr>
        <p:spPr>
          <a:xfrm>
            <a:off x="658812" y="1560918"/>
            <a:ext cx="3600000" cy="563323"/>
          </a:xfrm>
          <a:prstGeom prst="rect">
            <a:avLst/>
          </a:prstGeom>
          <a:solidFill>
            <a:srgbClr val="D6851B"/>
          </a:solidFill>
        </p:spPr>
        <p:txBody>
          <a:bodyPr vert="horz" wrap="square" lIns="36000" tIns="144000" rIns="3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Aft>
                <a:spcPts val="200"/>
              </a:spcAft>
              <a:buClr>
                <a:srgbClr val="D6851B"/>
              </a:buClr>
              <a:buSzPct val="65000"/>
            </a:pPr>
            <a:r>
              <a:rPr lang="en-GB" sz="1800" spc="-30" dirty="0"/>
              <a:t>Certified Professional Specialist [DQR 5]</a:t>
            </a:r>
          </a:p>
        </p:txBody>
      </p:sp>
      <p:sp>
        <p:nvSpPr>
          <p:cNvPr id="13" name="Textplatzhalter 3">
            <a:extLst>
              <a:ext uri="{FF2B5EF4-FFF2-40B4-BE49-F238E27FC236}">
                <a16:creationId xmlns:a16="http://schemas.microsoft.com/office/drawing/2014/main" id="{8BA6E691-F99B-48B8-B286-58CCCAC3BBF1}"/>
              </a:ext>
            </a:extLst>
          </p:cNvPr>
          <p:cNvSpPr txBox="1">
            <a:spLocks/>
          </p:cNvSpPr>
          <p:nvPr/>
        </p:nvSpPr>
        <p:spPr>
          <a:xfrm>
            <a:off x="4352446" y="1560918"/>
            <a:ext cx="3708000"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dirty="0"/>
              <a:t>Bachelor Professional [DQR 6]</a:t>
            </a:r>
          </a:p>
        </p:txBody>
      </p:sp>
      <p:sp>
        <p:nvSpPr>
          <p:cNvPr id="14" name="Textplatzhalter 3">
            <a:extLst>
              <a:ext uri="{FF2B5EF4-FFF2-40B4-BE49-F238E27FC236}">
                <a16:creationId xmlns:a16="http://schemas.microsoft.com/office/drawing/2014/main" id="{41A70E3C-7FBF-4B05-B8D0-54A86DC34860}"/>
              </a:ext>
            </a:extLst>
          </p:cNvPr>
          <p:cNvSpPr txBox="1">
            <a:spLocks/>
          </p:cNvSpPr>
          <p:nvPr/>
        </p:nvSpPr>
        <p:spPr>
          <a:xfrm>
            <a:off x="4352446" y="2210731"/>
            <a:ext cx="3708000" cy="3636000"/>
          </a:xfrm>
          <a:prstGeom prst="rect">
            <a:avLst/>
          </a:prstGeom>
          <a:solidFill>
            <a:srgbClr val="FBF3E8"/>
          </a:solidFill>
        </p:spPr>
        <p:txBody>
          <a:bodyPr vert="horz" wrap="square" lIns="36000" tIns="72000" rIns="36000" bIns="3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Admission after achievement of DQR 4</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Period of learning at least 1,200 hours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Master craftsman qualification crafts and trades sector</a:t>
            </a:r>
          </a:p>
          <a:p>
            <a:pPr marL="684000" lvl="1" indent="-288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1–3.5 years</a:t>
            </a:r>
          </a:p>
          <a:p>
            <a:pPr marL="684000" lvl="1" indent="-288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Full-time or in-service</a:t>
            </a:r>
          </a:p>
          <a:p>
            <a:pPr marL="468000" lvl="0" indent="-360000" defTabSz="914400">
              <a:lnSpc>
                <a:spcPts val="2200"/>
              </a:lnSpc>
              <a:spcBef>
                <a:spcPts val="20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Technician</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Varying duration</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Full-time or in-service</a:t>
            </a:r>
          </a:p>
          <a:p>
            <a:pPr marL="468000" lvl="0" indent="-360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Bachelor Professional qualifications</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Varying duration</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Full-time or in-service</a:t>
            </a:r>
          </a:p>
        </p:txBody>
      </p:sp>
      <p:sp>
        <p:nvSpPr>
          <p:cNvPr id="15" name="Textplatzhalter 3">
            <a:extLst>
              <a:ext uri="{FF2B5EF4-FFF2-40B4-BE49-F238E27FC236}">
                <a16:creationId xmlns:a16="http://schemas.microsoft.com/office/drawing/2014/main" id="{420C4352-C66B-410A-BBF5-401F27134B01}"/>
              </a:ext>
            </a:extLst>
          </p:cNvPr>
          <p:cNvSpPr txBox="1">
            <a:spLocks/>
          </p:cNvSpPr>
          <p:nvPr/>
        </p:nvSpPr>
        <p:spPr>
          <a:xfrm>
            <a:off x="8154081" y="2205038"/>
            <a:ext cx="3707999" cy="71889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Admission after achievement of DQR 6</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Period of learning at least 1600 hours</a:t>
            </a:r>
          </a:p>
        </p:txBody>
      </p:sp>
      <p:sp>
        <p:nvSpPr>
          <p:cNvPr id="16" name="Textplatzhalter 3">
            <a:extLst>
              <a:ext uri="{FF2B5EF4-FFF2-40B4-BE49-F238E27FC236}">
                <a16:creationId xmlns:a16="http://schemas.microsoft.com/office/drawing/2014/main" id="{A2FC6EBC-975A-4492-820C-C532F9DF48A0}"/>
              </a:ext>
            </a:extLst>
          </p:cNvPr>
          <p:cNvSpPr txBox="1">
            <a:spLocks/>
          </p:cNvSpPr>
          <p:nvPr/>
        </p:nvSpPr>
        <p:spPr>
          <a:xfrm>
            <a:off x="8184575" y="1563013"/>
            <a:ext cx="3528000" cy="563323"/>
          </a:xfrm>
          <a:prstGeom prst="rect">
            <a:avLst/>
          </a:prstGeom>
          <a:solidFill>
            <a:srgbClr val="D6851B"/>
          </a:solidFill>
        </p:spPr>
        <p:txBody>
          <a:bodyPr vert="horz" wrap="square" lIns="72000" tIns="144000" rIns="72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Aft>
                <a:spcPts val="200"/>
              </a:spcAft>
              <a:buClr>
                <a:srgbClr val="D6851B"/>
              </a:buClr>
              <a:buSzPct val="65000"/>
            </a:pPr>
            <a:r>
              <a:rPr lang="en-GB" sz="1800" dirty="0"/>
              <a:t>Master Professional [DQR 7]</a:t>
            </a:r>
          </a:p>
        </p:txBody>
      </p:sp>
    </p:spTree>
    <p:extLst>
      <p:ext uri="{BB962C8B-B14F-4D97-AF65-F5344CB8AC3E}">
        <p14:creationId xmlns:p14="http://schemas.microsoft.com/office/powerpoint/2010/main" val="414440421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6.</a:t>
            </a:r>
            <a:r>
              <a:rPr lang="en-GB" noProof="0" dirty="0">
                <a:solidFill>
                  <a:srgbClr val="D6851B"/>
                </a:solidFill>
              </a:rPr>
              <a:t> </a:t>
            </a:r>
            <a:r>
              <a:rPr lang="en-GB" dirty="0"/>
              <a:t>Opportunities for continuing training and career advancement</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9074152" cy="4138569"/>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dirty="0"/>
              <a:t>Transition from VET to academic education WITHOUT a higher education entrance qualification</a:t>
            </a:r>
          </a:p>
          <a:p>
            <a:pPr marL="285750" indent="-285750">
              <a:lnSpc>
                <a:spcPts val="2200"/>
              </a:lnSpc>
              <a:spcBef>
                <a:spcPts val="600"/>
              </a:spcBef>
              <a:spcAft>
                <a:spcPts val="200"/>
              </a:spcAft>
              <a:buClr>
                <a:srgbClr val="D6851B"/>
              </a:buClr>
              <a:buSzPct val="65000"/>
              <a:buFont typeface="Wingdings 3" panose="05040102010807070707" pitchFamily="18" charset="2"/>
              <a:buChar char=""/>
            </a:pPr>
            <a:r>
              <a:rPr lang="en-GB" sz="1600" dirty="0"/>
              <a:t>Access via upgrading training</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e.g. master craftsman qualification in the craft trades (Bachelor Professional) or a comparable advanced qualification pursuant to the Vocational Training Act (BBiG) or the Crafts and Trades Regulation Code (HwO) or in the field of the healthcare professions governed by federal state law</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General access to higher education</a:t>
            </a:r>
          </a:p>
          <a:p>
            <a:pPr marL="285750" indent="-285750">
              <a:lnSpc>
                <a:spcPts val="2200"/>
              </a:lnSpc>
              <a:spcBef>
                <a:spcPts val="600"/>
              </a:spcBef>
              <a:spcAft>
                <a:spcPts val="200"/>
              </a:spcAft>
              <a:buClr>
                <a:srgbClr val="D6851B"/>
              </a:buClr>
              <a:buSzPct val="65000"/>
              <a:buFont typeface="Wingdings 3" panose="05040102010807070707" pitchFamily="18" charset="2"/>
              <a:buChar char=""/>
            </a:pPr>
            <a:r>
              <a:rPr lang="en-GB" sz="1600" dirty="0"/>
              <a:t>Access on the basis of professionally relevant vocational education and training and occupational activity</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At least two years of VET followed by at least three years of practical experience in the occupation in which training has taken place or in a professionally relevant occupation</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Consultation meeting, admission examination or trial period of study may be necessary</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Access to a course of higher education study of professional relevance to the vocational qualification/occupational activity</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Transition to the academic branch of education</a:t>
            </a:r>
          </a:p>
        </p:txBody>
      </p:sp>
    </p:spTree>
    <p:extLst>
      <p:ext uri="{BB962C8B-B14F-4D97-AF65-F5344CB8AC3E}">
        <p14:creationId xmlns:p14="http://schemas.microsoft.com/office/powerpoint/2010/main" val="221495554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6.</a:t>
            </a:r>
            <a:r>
              <a:rPr lang="en-GB" noProof="0" dirty="0">
                <a:solidFill>
                  <a:srgbClr val="D6851B"/>
                </a:solidFill>
              </a:rPr>
              <a:t> </a:t>
            </a:r>
            <a:r>
              <a:rPr lang="en-GB" dirty="0"/>
              <a:t>Opportunities for continuing training and career advancement</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Other continuing training pathways</a:t>
            </a:r>
          </a:p>
        </p:txBody>
      </p:sp>
      <p:sp>
        <p:nvSpPr>
          <p:cNvPr id="5" name="Rechteck: abgerundete Ecken 4">
            <a:extLst>
              <a:ext uri="{FF2B5EF4-FFF2-40B4-BE49-F238E27FC236}">
                <a16:creationId xmlns:a16="http://schemas.microsoft.com/office/drawing/2014/main" id="{65E17E19-A1FA-4EC5-BADD-810EC0C94935}"/>
              </a:ext>
            </a:extLst>
          </p:cNvPr>
          <p:cNvSpPr/>
          <p:nvPr/>
        </p:nvSpPr>
        <p:spPr>
          <a:xfrm>
            <a:off x="658813" y="1556675"/>
            <a:ext cx="5437187"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solidFill>
                  <a:schemeClr val="bg1"/>
                </a:solidFill>
              </a:rPr>
              <a:t>School/vocational qualifications via the second chance route</a:t>
            </a:r>
          </a:p>
        </p:txBody>
      </p:sp>
      <p:sp>
        <p:nvSpPr>
          <p:cNvPr id="6" name="Rechteck: abgerundete Ecken 5">
            <a:extLst>
              <a:ext uri="{FF2B5EF4-FFF2-40B4-BE49-F238E27FC236}">
                <a16:creationId xmlns:a16="http://schemas.microsoft.com/office/drawing/2014/main" id="{3ABEEA2F-CC64-44BB-8CBD-899D8FC5D02B}"/>
              </a:ext>
            </a:extLst>
          </p:cNvPr>
          <p:cNvSpPr/>
          <p:nvPr/>
        </p:nvSpPr>
        <p:spPr>
          <a:xfrm>
            <a:off x="6240463" y="1556675"/>
            <a:ext cx="5479347"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Retraining</a:t>
            </a:r>
          </a:p>
        </p:txBody>
      </p:sp>
      <p:sp>
        <p:nvSpPr>
          <p:cNvPr id="7" name="Textfeld 6">
            <a:extLst>
              <a:ext uri="{FF2B5EF4-FFF2-40B4-BE49-F238E27FC236}">
                <a16:creationId xmlns:a16="http://schemas.microsoft.com/office/drawing/2014/main" id="{0C37784B-0B82-42B3-B5BD-50F776E2C82F}"/>
              </a:ext>
            </a:extLst>
          </p:cNvPr>
          <p:cNvSpPr txBox="1"/>
          <p:nvPr/>
        </p:nvSpPr>
        <p:spPr>
          <a:xfrm>
            <a:off x="658813" y="2388618"/>
            <a:ext cx="5292725" cy="855619"/>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e.g. Training for higher level tasks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On an in-service basis at evening schools, full-time or at colleges or with training providers </a:t>
            </a:r>
          </a:p>
        </p:txBody>
      </p:sp>
      <p:sp>
        <p:nvSpPr>
          <p:cNvPr id="8" name="Textfeld 7">
            <a:extLst>
              <a:ext uri="{FF2B5EF4-FFF2-40B4-BE49-F238E27FC236}">
                <a16:creationId xmlns:a16="http://schemas.microsoft.com/office/drawing/2014/main" id="{4791ED3F-869F-4B64-ACB8-5CF085C86213}"/>
              </a:ext>
            </a:extLst>
          </p:cNvPr>
          <p:cNvSpPr txBox="1"/>
          <p:nvPr/>
        </p:nvSpPr>
        <p:spPr>
          <a:xfrm>
            <a:off x="6240463" y="2388618"/>
            <a:ext cx="5395277" cy="1445524"/>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Training for task other than the task previously trained for and practised</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For health or labour market-related reasons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Duration of training usually reduced by a third because of </a:t>
            </a:r>
            <a:br>
              <a:rPr lang="en-GB" sz="1600" dirty="0"/>
            </a:br>
            <a:r>
              <a:rPr lang="en-GB" sz="1600" dirty="0"/>
              <a:t>the prior vocational learning</a:t>
            </a:r>
          </a:p>
        </p:txBody>
      </p:sp>
      <p:pic>
        <p:nvPicPr>
          <p:cNvPr id="3" name="Grafik 2">
            <a:extLst>
              <a:ext uri="{FF2B5EF4-FFF2-40B4-BE49-F238E27FC236}">
                <a16:creationId xmlns:a16="http://schemas.microsoft.com/office/drawing/2014/main" id="{DBE6F7A8-D969-4D62-8021-7DD1722B1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328" y="3429000"/>
            <a:ext cx="1995672" cy="2232025"/>
          </a:xfrm>
          <a:prstGeom prst="rect">
            <a:avLst/>
          </a:prstGeom>
        </p:spPr>
      </p:pic>
    </p:spTree>
    <p:extLst>
      <p:ext uri="{BB962C8B-B14F-4D97-AF65-F5344CB8AC3E}">
        <p14:creationId xmlns:p14="http://schemas.microsoft.com/office/powerpoint/2010/main" val="144886100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noProof="0" dirty="0"/>
              <a:t>Further information</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2232025"/>
          </a:xfrm>
        </p:spPr>
        <p:txBody>
          <a:bodyPr numCol="1">
            <a:noAutofit/>
          </a:bodyPr>
          <a:lstStyle/>
          <a:p>
            <a:pPr marL="0" indent="0">
              <a:buNone/>
            </a:pPr>
            <a:r>
              <a:rPr lang="en-GB" sz="1800" noProof="0" dirty="0"/>
              <a:t>This presentation, further presentations and information on German vocational education and training and international VET cooperation are all available on our website at: </a:t>
            </a:r>
          </a:p>
          <a:p>
            <a:pPr marL="0" indent="0">
              <a:buNone/>
            </a:pPr>
            <a:br>
              <a:rPr lang="en-GB" sz="1800" b="1" noProof="0" dirty="0">
                <a:solidFill>
                  <a:srgbClr val="D6851B"/>
                </a:solidFill>
                <a:hlinkClick r:id="rId2">
                  <a:extLst>
                    <a:ext uri="{A12FA001-AC4F-418D-AE19-62706E023703}">
                      <ahyp:hlinkClr xmlns:ahyp="http://schemas.microsoft.com/office/drawing/2018/hyperlinkcolor" val="tx"/>
                    </a:ext>
                  </a:extLst>
                </a:hlinkClick>
              </a:rPr>
            </a:br>
            <a:r>
              <a:rPr lang="en-GB" sz="1800" b="1" noProof="0" dirty="0">
                <a:solidFill>
                  <a:srgbClr val="D6851B"/>
                </a:solidFill>
                <a:hlinkClick r:id="rId2">
                  <a:extLst>
                    <a:ext uri="{A12FA001-AC4F-418D-AE19-62706E023703}">
                      <ahyp:hlinkClr xmlns:ahyp="http://schemas.microsoft.com/office/drawing/2018/hyperlinkcolor" val="tx"/>
                    </a:ext>
                  </a:extLst>
                </a:hlinkClick>
              </a:rPr>
              <a:t>www.govet.international/en </a:t>
            </a:r>
            <a:endParaRPr lang="en-GB" sz="1800" b="1" noProof="0" dirty="0">
              <a:solidFill>
                <a:srgbClr val="D6851B"/>
              </a:solidFill>
              <a:hlinkClick r:id="rId3">
                <a:extLst>
                  <a:ext uri="{A12FA001-AC4F-418D-AE19-62706E023703}">
                    <ahyp:hlinkClr xmlns:ahyp="http://schemas.microsoft.com/office/drawing/2018/hyperlinkcolor" val="tx"/>
                  </a:ext>
                </a:extLst>
              </a:hlinkClick>
            </a:endParaRP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4"/>
            <a:ext cx="11053762" cy="978337"/>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b="1" dirty="0">
                <a:latin typeface="+mj-lt"/>
              </a:rPr>
              <a:t>Sources</a:t>
            </a:r>
          </a:p>
          <a:p>
            <a:pPr marL="266700" indent="-266700"/>
            <a:r>
              <a:rPr lang="en-GB" sz="1600" dirty="0">
                <a:latin typeface="+mj-lt"/>
              </a:rPr>
              <a:t>BIBB Data Report (</a:t>
            </a:r>
            <a:r>
              <a:rPr lang="en-GB" sz="1600" dirty="0">
                <a:solidFill>
                  <a:srgbClr val="D6851B"/>
                </a:solidFill>
                <a:latin typeface="+mj-lt"/>
                <a:hlinkClick r:id="rId4">
                  <a:extLst>
                    <a:ext uri="{A12FA001-AC4F-418D-AE19-62706E023703}">
                      <ahyp:hlinkClr xmlns:ahyp="http://schemas.microsoft.com/office/drawing/2018/hyperlinkcolor" val="tx"/>
                    </a:ext>
                  </a:extLst>
                </a:hlinkClick>
              </a:rPr>
              <a:t>link</a:t>
            </a:r>
            <a:r>
              <a:rPr lang="en-GB" sz="1600" dirty="0">
                <a:latin typeface="+mj-lt"/>
              </a:rPr>
              <a:t>)</a:t>
            </a:r>
          </a:p>
          <a:p>
            <a:pPr marL="266700" indent="-266700"/>
            <a:r>
              <a:rPr lang="en-GB" sz="1600" dirty="0">
                <a:latin typeface="+mj-lt"/>
              </a:rPr>
              <a:t>KMK (</a:t>
            </a:r>
            <a:r>
              <a:rPr lang="en-GB" sz="1600" dirty="0">
                <a:solidFill>
                  <a:srgbClr val="D6851B"/>
                </a:solidFill>
                <a:latin typeface="+mj-lt"/>
                <a:hlinkClick r:id="rId5">
                  <a:extLst>
                    <a:ext uri="{A12FA001-AC4F-418D-AE19-62706E023703}">
                      <ahyp:hlinkClr xmlns:ahyp="http://schemas.microsoft.com/office/drawing/2018/hyperlinkcolor" val="tx"/>
                    </a:ext>
                  </a:extLst>
                </a:hlinkClick>
              </a:rPr>
              <a:t>link</a:t>
            </a:r>
            <a:r>
              <a:rPr lang="en-GB" sz="1600" dirty="0">
                <a:latin typeface="+mj-lt"/>
              </a:rPr>
              <a:t>)</a:t>
            </a:r>
          </a:p>
          <a:p>
            <a:pPr marL="0" indent="0">
              <a:buNone/>
            </a:pPr>
            <a:br>
              <a:rPr lang="en-GB" sz="1600" dirty="0">
                <a:latin typeface="+mj-lt"/>
              </a:rPr>
            </a:br>
            <a:endParaRPr lang="en-GB" sz="1600" dirty="0">
              <a:latin typeface="+mj-lt"/>
            </a:endParaRPr>
          </a:p>
          <a:p>
            <a:pPr marL="266700" indent="-266700"/>
            <a:r>
              <a:rPr lang="en-GB" sz="1600">
                <a:latin typeface="+mj-lt"/>
              </a:rPr>
              <a:t>BMFTR </a:t>
            </a:r>
            <a:r>
              <a:rPr lang="en-GB" sz="1600" dirty="0">
                <a:latin typeface="+mj-lt"/>
              </a:rPr>
              <a:t>Data Portal (</a:t>
            </a:r>
            <a:r>
              <a:rPr lang="en-GB" sz="1600" dirty="0">
                <a:solidFill>
                  <a:srgbClr val="D6851B"/>
                </a:solidFill>
                <a:latin typeface="+mj-lt"/>
                <a:hlinkClick r:id="rId6">
                  <a:extLst>
                    <a:ext uri="{A12FA001-AC4F-418D-AE19-62706E023703}">
                      <ahyp:hlinkClr xmlns:ahyp="http://schemas.microsoft.com/office/drawing/2018/hyperlinkcolor" val="tx"/>
                    </a:ext>
                  </a:extLst>
                </a:hlinkClick>
              </a:rPr>
              <a:t>link</a:t>
            </a:r>
            <a:r>
              <a:rPr lang="en-GB" sz="1600" dirty="0">
                <a:latin typeface="+mj-lt"/>
              </a:rPr>
              <a:t>)</a:t>
            </a:r>
          </a:p>
          <a:p>
            <a:pPr marL="266700" indent="-266700"/>
            <a:r>
              <a:rPr lang="en-GB" sz="1600" dirty="0">
                <a:latin typeface="+mj-lt"/>
              </a:rPr>
              <a:t>Destatis statistics on VET (</a:t>
            </a:r>
            <a:r>
              <a:rPr lang="en-GB" sz="1600" dirty="0">
                <a:solidFill>
                  <a:srgbClr val="D6851B"/>
                </a:solidFill>
                <a:latin typeface="+mj-lt"/>
                <a:hlinkClick r:id="rId7">
                  <a:extLst>
                    <a:ext uri="{A12FA001-AC4F-418D-AE19-62706E023703}">
                      <ahyp:hlinkClr xmlns:ahyp="http://schemas.microsoft.com/office/drawing/2018/hyperlinkcolor" val="tx"/>
                    </a:ext>
                  </a:extLst>
                </a:hlinkClick>
              </a:rPr>
              <a:t>link</a:t>
            </a:r>
            <a:r>
              <a:rPr lang="en-GB"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n-GB"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en-GB" sz="3600" noProof="0" dirty="0">
                <a:solidFill>
                  <a:srgbClr val="D6851B"/>
                </a:solidFill>
              </a:rPr>
              <a:t>Contents</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2" y="1573553"/>
            <a:ext cx="7528844" cy="2616101"/>
          </a:xfrm>
          <a:prstGeom prst="rect">
            <a:avLst/>
          </a:prstGeom>
          <a:noFill/>
        </p:spPr>
        <p:txBody>
          <a:bodyPr wrap="square" lIns="0" tIns="0" rIns="0" bIns="0" rtlCol="0">
            <a:spAutoFit/>
          </a:bodyPr>
          <a:lstStyle/>
          <a:p>
            <a:pPr indent="-360000">
              <a:lnSpc>
                <a:spcPts val="2400"/>
              </a:lnSpc>
              <a:spcAft>
                <a:spcPts val="1200"/>
              </a:spcAft>
              <a:buFont typeface="+mj-lt"/>
              <a:buAutoNum type="arabicPeriod"/>
            </a:pPr>
            <a:r>
              <a:rPr lang="en-GB" sz="2000" dirty="0">
                <a:latin typeface="+mj-lt"/>
              </a:rPr>
              <a:t>Occupational fields in Germany</a:t>
            </a:r>
          </a:p>
          <a:p>
            <a:pPr indent="-360000">
              <a:lnSpc>
                <a:spcPts val="2400"/>
              </a:lnSpc>
              <a:spcAft>
                <a:spcPts val="1200"/>
              </a:spcAft>
              <a:buFont typeface="+mj-lt"/>
              <a:buAutoNum type="arabicPeriod"/>
            </a:pPr>
            <a:r>
              <a:rPr lang="en-GB" sz="2000" dirty="0">
                <a:latin typeface="+mj-lt"/>
              </a:rPr>
              <a:t>The German Qualifications Framework (DQR)</a:t>
            </a:r>
          </a:p>
          <a:p>
            <a:pPr indent="-360000">
              <a:lnSpc>
                <a:spcPts val="2400"/>
              </a:lnSpc>
              <a:spcAft>
                <a:spcPts val="1200"/>
              </a:spcAft>
              <a:buFont typeface="+mj-lt"/>
              <a:buAutoNum type="arabicPeriod"/>
            </a:pPr>
            <a:r>
              <a:rPr lang="en-GB" sz="2000" dirty="0">
                <a:latin typeface="+mj-lt"/>
              </a:rPr>
              <a:t>Two types of initial training</a:t>
            </a:r>
          </a:p>
          <a:p>
            <a:pPr indent="-360000">
              <a:lnSpc>
                <a:spcPts val="2400"/>
              </a:lnSpc>
              <a:spcAft>
                <a:spcPts val="1200"/>
              </a:spcAft>
              <a:buFont typeface="+mj-lt"/>
              <a:buAutoNum type="arabicPeriod"/>
            </a:pPr>
            <a:r>
              <a:rPr lang="en-GB" sz="2000" dirty="0">
                <a:latin typeface="+mj-lt"/>
              </a:rPr>
              <a:t>Company-based training in the dual system</a:t>
            </a:r>
          </a:p>
          <a:p>
            <a:pPr indent="-360000">
              <a:lnSpc>
                <a:spcPts val="2400"/>
              </a:lnSpc>
              <a:spcAft>
                <a:spcPts val="1200"/>
              </a:spcAft>
              <a:buFont typeface="+mj-lt"/>
              <a:buAutoNum type="arabicPeriod"/>
            </a:pPr>
            <a:r>
              <a:rPr lang="en-GB" sz="2000" dirty="0">
                <a:latin typeface="+mj-lt"/>
              </a:rPr>
              <a:t>School-based training</a:t>
            </a:r>
          </a:p>
          <a:p>
            <a:pPr indent="-360000">
              <a:lnSpc>
                <a:spcPts val="2400"/>
              </a:lnSpc>
              <a:spcAft>
                <a:spcPts val="1200"/>
              </a:spcAft>
              <a:buFont typeface="+mj-lt"/>
              <a:buAutoNum type="arabicPeriod"/>
            </a:pPr>
            <a:r>
              <a:rPr lang="en-GB" sz="2000" dirty="0">
                <a:latin typeface="+mj-lt"/>
              </a:rPr>
              <a:t>Opportunities for continuing training and career advancement </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446715"/>
          </a:xfrm>
        </p:spPr>
        <p:txBody>
          <a:bodyPr>
            <a:normAutofit/>
          </a:bodyPr>
          <a:lstStyle/>
          <a:p>
            <a:r>
              <a:rPr lang="en-GB" noProof="0" dirty="0">
                <a:solidFill>
                  <a:srgbClr val="D6851B"/>
                </a:solidFill>
              </a:rPr>
              <a:t>1. </a:t>
            </a:r>
            <a:r>
              <a:rPr lang="en-GB" dirty="0"/>
              <a:t>Occupational fields in Germany</a:t>
            </a:r>
          </a:p>
        </p:txBody>
      </p:sp>
      <p:grpSp>
        <p:nvGrpSpPr>
          <p:cNvPr id="127" name="Gruppieren 126">
            <a:extLst>
              <a:ext uri="{FF2B5EF4-FFF2-40B4-BE49-F238E27FC236}">
                <a16:creationId xmlns:a16="http://schemas.microsoft.com/office/drawing/2014/main" id="{E39AA5FE-FAB5-4042-88A3-EA3C84EC8B3B}"/>
              </a:ext>
            </a:extLst>
          </p:cNvPr>
          <p:cNvGrpSpPr/>
          <p:nvPr/>
        </p:nvGrpSpPr>
        <p:grpSpPr>
          <a:xfrm>
            <a:off x="1335600" y="4023073"/>
            <a:ext cx="4608000" cy="540000"/>
            <a:chOff x="1236000" y="4023073"/>
            <a:chExt cx="4608000" cy="540000"/>
          </a:xfrm>
        </p:grpSpPr>
        <p:sp>
          <p:nvSpPr>
            <p:cNvPr id="30" name="Textplatzhalter 3">
              <a:extLst>
                <a:ext uri="{FF2B5EF4-FFF2-40B4-BE49-F238E27FC236}">
                  <a16:creationId xmlns:a16="http://schemas.microsoft.com/office/drawing/2014/main" id="{0C975A4D-EB0E-48CB-971D-4A56275240A9}"/>
                </a:ext>
              </a:extLst>
            </p:cNvPr>
            <p:cNvSpPr txBox="1">
              <a:spLocks/>
            </p:cNvSpPr>
            <p:nvPr/>
          </p:nvSpPr>
          <p:spPr>
            <a:xfrm>
              <a:off x="1236000" y="402307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IT, computers</a:t>
              </a:r>
            </a:p>
          </p:txBody>
        </p:sp>
        <p:pic>
          <p:nvPicPr>
            <p:cNvPr id="83" name="Grafik 82">
              <a:extLst>
                <a:ext uri="{FF2B5EF4-FFF2-40B4-BE49-F238E27FC236}">
                  <a16:creationId xmlns:a16="http://schemas.microsoft.com/office/drawing/2014/main" id="{7759702E-64DC-41F6-837F-D73005738B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8895" y="4131148"/>
              <a:ext cx="342900" cy="333375"/>
            </a:xfrm>
            <a:prstGeom prst="rect">
              <a:avLst/>
            </a:prstGeom>
          </p:spPr>
        </p:pic>
      </p:grpSp>
      <p:grpSp>
        <p:nvGrpSpPr>
          <p:cNvPr id="128" name="Gruppieren 127">
            <a:extLst>
              <a:ext uri="{FF2B5EF4-FFF2-40B4-BE49-F238E27FC236}">
                <a16:creationId xmlns:a16="http://schemas.microsoft.com/office/drawing/2014/main" id="{CB5DA963-1E4D-415B-8F84-13356F8E0F9F}"/>
              </a:ext>
            </a:extLst>
          </p:cNvPr>
          <p:cNvGrpSpPr/>
          <p:nvPr/>
        </p:nvGrpSpPr>
        <p:grpSpPr>
          <a:xfrm>
            <a:off x="1335600" y="3428961"/>
            <a:ext cx="4608000" cy="540000"/>
            <a:chOff x="1236000" y="3428961"/>
            <a:chExt cx="4608000" cy="540000"/>
          </a:xfrm>
        </p:grpSpPr>
        <p:sp>
          <p:nvSpPr>
            <p:cNvPr id="40" name="Textplatzhalter 3">
              <a:extLst>
                <a:ext uri="{FF2B5EF4-FFF2-40B4-BE49-F238E27FC236}">
                  <a16:creationId xmlns:a16="http://schemas.microsoft.com/office/drawing/2014/main" id="{889821B5-A069-4872-9E28-43FED36EB93C}"/>
                </a:ext>
              </a:extLst>
            </p:cNvPr>
            <p:cNvSpPr txBox="1">
              <a:spLocks/>
            </p:cNvSpPr>
            <p:nvPr/>
          </p:nvSpPr>
          <p:spPr>
            <a:xfrm>
              <a:off x="1236000" y="3428961"/>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Electrical</a:t>
              </a:r>
            </a:p>
          </p:txBody>
        </p:sp>
        <p:pic>
          <p:nvPicPr>
            <p:cNvPr id="85" name="Grafik 84">
              <a:extLst>
                <a:ext uri="{FF2B5EF4-FFF2-40B4-BE49-F238E27FC236}">
                  <a16:creationId xmlns:a16="http://schemas.microsoft.com/office/drawing/2014/main" id="{9AA22DE4-6A2E-464D-A6FE-1F127C1AE3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3608" y="3538582"/>
              <a:ext cx="352425" cy="314325"/>
            </a:xfrm>
            <a:prstGeom prst="rect">
              <a:avLst/>
            </a:prstGeom>
          </p:spPr>
        </p:pic>
      </p:grpSp>
      <p:grpSp>
        <p:nvGrpSpPr>
          <p:cNvPr id="129" name="Gruppieren 128">
            <a:extLst>
              <a:ext uri="{FF2B5EF4-FFF2-40B4-BE49-F238E27FC236}">
                <a16:creationId xmlns:a16="http://schemas.microsoft.com/office/drawing/2014/main" id="{038F789D-9901-427E-AE2C-5E098414B8D5}"/>
              </a:ext>
            </a:extLst>
          </p:cNvPr>
          <p:cNvGrpSpPr/>
          <p:nvPr/>
        </p:nvGrpSpPr>
        <p:grpSpPr>
          <a:xfrm>
            <a:off x="1335600" y="1646625"/>
            <a:ext cx="4608000" cy="540000"/>
            <a:chOff x="1236000" y="1646625"/>
            <a:chExt cx="4608000" cy="540000"/>
          </a:xfrm>
        </p:grpSpPr>
        <p:sp>
          <p:nvSpPr>
            <p:cNvPr id="27" name="Textplatzhalter 3">
              <a:extLst>
                <a:ext uri="{FF2B5EF4-FFF2-40B4-BE49-F238E27FC236}">
                  <a16:creationId xmlns:a16="http://schemas.microsoft.com/office/drawing/2014/main" id="{58B7D7CD-ACD2-4621-8272-8AC3DD780ED9}"/>
                </a:ext>
              </a:extLst>
            </p:cNvPr>
            <p:cNvSpPr txBox="1">
              <a:spLocks/>
            </p:cNvSpPr>
            <p:nvPr/>
          </p:nvSpPr>
          <p:spPr>
            <a:xfrm>
              <a:off x="1236000" y="164662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Production, manufacturing</a:t>
              </a:r>
            </a:p>
          </p:txBody>
        </p:sp>
        <p:pic>
          <p:nvPicPr>
            <p:cNvPr id="87" name="Grafik 86">
              <a:extLst>
                <a:ext uri="{FF2B5EF4-FFF2-40B4-BE49-F238E27FC236}">
                  <a16:creationId xmlns:a16="http://schemas.microsoft.com/office/drawing/2014/main" id="{C2ED5982-05C2-4010-9654-C319CDB7C4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36516" y="1717797"/>
              <a:ext cx="295275" cy="342900"/>
            </a:xfrm>
            <a:prstGeom prst="rect">
              <a:avLst/>
            </a:prstGeom>
          </p:spPr>
        </p:pic>
      </p:grpSp>
      <p:grpSp>
        <p:nvGrpSpPr>
          <p:cNvPr id="116" name="Gruppieren 115">
            <a:extLst>
              <a:ext uri="{FF2B5EF4-FFF2-40B4-BE49-F238E27FC236}">
                <a16:creationId xmlns:a16="http://schemas.microsoft.com/office/drawing/2014/main" id="{B1C0053A-D1B7-4437-B095-06638C2221EB}"/>
              </a:ext>
            </a:extLst>
          </p:cNvPr>
          <p:cNvGrpSpPr/>
          <p:nvPr/>
        </p:nvGrpSpPr>
        <p:grpSpPr>
          <a:xfrm>
            <a:off x="1335600" y="2240737"/>
            <a:ext cx="4608000" cy="540000"/>
            <a:chOff x="1236000" y="2240737"/>
            <a:chExt cx="4608000" cy="540000"/>
          </a:xfrm>
        </p:grpSpPr>
        <p:sp>
          <p:nvSpPr>
            <p:cNvPr id="28" name="Textplatzhalter 3">
              <a:extLst>
                <a:ext uri="{FF2B5EF4-FFF2-40B4-BE49-F238E27FC236}">
                  <a16:creationId xmlns:a16="http://schemas.microsoft.com/office/drawing/2014/main" id="{1439DB49-A13F-476E-B7DE-3C12C0FB5C1A}"/>
                </a:ext>
              </a:extLst>
            </p:cNvPr>
            <p:cNvSpPr txBox="1">
              <a:spLocks/>
            </p:cNvSpPr>
            <p:nvPr/>
          </p:nvSpPr>
          <p:spPr>
            <a:xfrm>
              <a:off x="1236000" y="2240737"/>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Construction, architecture, surveying</a:t>
              </a:r>
            </a:p>
          </p:txBody>
        </p:sp>
        <p:pic>
          <p:nvPicPr>
            <p:cNvPr id="89" name="Grafik 88">
              <a:extLst>
                <a:ext uri="{FF2B5EF4-FFF2-40B4-BE49-F238E27FC236}">
                  <a16:creationId xmlns:a16="http://schemas.microsoft.com/office/drawing/2014/main" id="{9968783C-FD42-4333-9373-AC49449B61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4136" y="2285474"/>
              <a:ext cx="266700" cy="400050"/>
            </a:xfrm>
            <a:prstGeom prst="rect">
              <a:avLst/>
            </a:prstGeom>
          </p:spPr>
        </p:pic>
      </p:grpSp>
      <p:grpSp>
        <p:nvGrpSpPr>
          <p:cNvPr id="126" name="Gruppieren 125">
            <a:extLst>
              <a:ext uri="{FF2B5EF4-FFF2-40B4-BE49-F238E27FC236}">
                <a16:creationId xmlns:a16="http://schemas.microsoft.com/office/drawing/2014/main" id="{C8A56207-F1D8-4D3F-BDA3-64DEEC546A17}"/>
              </a:ext>
            </a:extLst>
          </p:cNvPr>
          <p:cNvGrpSpPr/>
          <p:nvPr/>
        </p:nvGrpSpPr>
        <p:grpSpPr>
          <a:xfrm>
            <a:off x="1335600" y="4617185"/>
            <a:ext cx="4608000" cy="540000"/>
            <a:chOff x="1236000" y="4617185"/>
            <a:chExt cx="4608000" cy="540000"/>
          </a:xfrm>
        </p:grpSpPr>
        <p:sp>
          <p:nvSpPr>
            <p:cNvPr id="31" name="Textplatzhalter 3">
              <a:extLst>
                <a:ext uri="{FF2B5EF4-FFF2-40B4-BE49-F238E27FC236}">
                  <a16:creationId xmlns:a16="http://schemas.microsoft.com/office/drawing/2014/main" id="{F3C85012-3DA2-497A-A0D3-9856BC726B48}"/>
                </a:ext>
              </a:extLst>
            </p:cNvPr>
            <p:cNvSpPr txBox="1">
              <a:spLocks/>
            </p:cNvSpPr>
            <p:nvPr/>
          </p:nvSpPr>
          <p:spPr>
            <a:xfrm>
              <a:off x="1236000" y="461718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Natural sciences</a:t>
              </a:r>
            </a:p>
          </p:txBody>
        </p:sp>
        <p:pic>
          <p:nvPicPr>
            <p:cNvPr id="91" name="Grafik 90">
              <a:extLst>
                <a:ext uri="{FF2B5EF4-FFF2-40B4-BE49-F238E27FC236}">
                  <a16:creationId xmlns:a16="http://schemas.microsoft.com/office/drawing/2014/main" id="{54AEB1D6-AB83-4B8B-BF11-E3BA86755A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30799" y="4722543"/>
              <a:ext cx="314325" cy="352425"/>
            </a:xfrm>
            <a:prstGeom prst="rect">
              <a:avLst/>
            </a:prstGeom>
          </p:spPr>
        </p:pic>
      </p:grpSp>
      <p:grpSp>
        <p:nvGrpSpPr>
          <p:cNvPr id="125" name="Gruppieren 124">
            <a:extLst>
              <a:ext uri="{FF2B5EF4-FFF2-40B4-BE49-F238E27FC236}">
                <a16:creationId xmlns:a16="http://schemas.microsoft.com/office/drawing/2014/main" id="{EBDDA9B0-8753-4866-B689-6366E90D4997}"/>
              </a:ext>
            </a:extLst>
          </p:cNvPr>
          <p:cNvGrpSpPr/>
          <p:nvPr/>
        </p:nvGrpSpPr>
        <p:grpSpPr>
          <a:xfrm>
            <a:off x="1335600" y="5211296"/>
            <a:ext cx="4608000" cy="540000"/>
            <a:chOff x="1236000" y="5211296"/>
            <a:chExt cx="4608000" cy="540000"/>
          </a:xfrm>
        </p:grpSpPr>
        <p:sp>
          <p:nvSpPr>
            <p:cNvPr id="32" name="Textplatzhalter 3">
              <a:extLst>
                <a:ext uri="{FF2B5EF4-FFF2-40B4-BE49-F238E27FC236}">
                  <a16:creationId xmlns:a16="http://schemas.microsoft.com/office/drawing/2014/main" id="{095CE514-0BC8-4EFD-B1F9-F00314F2C8DE}"/>
                </a:ext>
              </a:extLst>
            </p:cNvPr>
            <p:cNvSpPr txBox="1">
              <a:spLocks/>
            </p:cNvSpPr>
            <p:nvPr/>
          </p:nvSpPr>
          <p:spPr>
            <a:xfrm>
              <a:off x="1236000" y="5211296"/>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Technology, fields of technology</a:t>
              </a:r>
            </a:p>
          </p:txBody>
        </p:sp>
        <p:pic>
          <p:nvPicPr>
            <p:cNvPr id="93" name="Grafik 92">
              <a:extLst>
                <a:ext uri="{FF2B5EF4-FFF2-40B4-BE49-F238E27FC236}">
                  <a16:creationId xmlns:a16="http://schemas.microsoft.com/office/drawing/2014/main" id="{0F1DD893-150D-4B9D-98A4-1D26C4ABB5B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11750" y="5317951"/>
              <a:ext cx="352425" cy="342900"/>
            </a:xfrm>
            <a:prstGeom prst="rect">
              <a:avLst/>
            </a:prstGeom>
          </p:spPr>
        </p:pic>
      </p:grpSp>
      <p:grpSp>
        <p:nvGrpSpPr>
          <p:cNvPr id="115" name="Gruppieren 114">
            <a:extLst>
              <a:ext uri="{FF2B5EF4-FFF2-40B4-BE49-F238E27FC236}">
                <a16:creationId xmlns:a16="http://schemas.microsoft.com/office/drawing/2014/main" id="{869187DC-10E3-435D-BFFF-3DBCFE1E7DDD}"/>
              </a:ext>
            </a:extLst>
          </p:cNvPr>
          <p:cNvGrpSpPr/>
          <p:nvPr/>
        </p:nvGrpSpPr>
        <p:grpSpPr>
          <a:xfrm>
            <a:off x="1335600" y="2834849"/>
            <a:ext cx="4608000" cy="540000"/>
            <a:chOff x="1236000" y="2834849"/>
            <a:chExt cx="4608000" cy="540000"/>
          </a:xfrm>
        </p:grpSpPr>
        <p:sp>
          <p:nvSpPr>
            <p:cNvPr id="29" name="Textplatzhalter 3">
              <a:extLst>
                <a:ext uri="{FF2B5EF4-FFF2-40B4-BE49-F238E27FC236}">
                  <a16:creationId xmlns:a16="http://schemas.microsoft.com/office/drawing/2014/main" id="{5F533EC0-77FA-48AA-B3C9-374D730AE1F4}"/>
                </a:ext>
              </a:extLst>
            </p:cNvPr>
            <p:cNvSpPr txBox="1">
              <a:spLocks/>
            </p:cNvSpPr>
            <p:nvPr/>
          </p:nvSpPr>
          <p:spPr>
            <a:xfrm>
              <a:off x="1236000" y="2834849"/>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Metal working, engineering</a:t>
              </a:r>
            </a:p>
          </p:txBody>
        </p:sp>
        <p:pic>
          <p:nvPicPr>
            <p:cNvPr id="95" name="Grafik 94">
              <a:extLst>
                <a:ext uri="{FF2B5EF4-FFF2-40B4-BE49-F238E27FC236}">
                  <a16:creationId xmlns:a16="http://schemas.microsoft.com/office/drawing/2014/main" id="{AB71D90C-CA9A-443A-A8FF-6683DBE689D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43608" y="2933194"/>
              <a:ext cx="333375" cy="314325"/>
            </a:xfrm>
            <a:prstGeom prst="rect">
              <a:avLst/>
            </a:prstGeom>
          </p:spPr>
        </p:pic>
      </p:grpSp>
      <p:grpSp>
        <p:nvGrpSpPr>
          <p:cNvPr id="130" name="Gruppieren 129">
            <a:extLst>
              <a:ext uri="{FF2B5EF4-FFF2-40B4-BE49-F238E27FC236}">
                <a16:creationId xmlns:a16="http://schemas.microsoft.com/office/drawing/2014/main" id="{A190F649-C85F-416C-9F8E-A4E1A44277A3}"/>
              </a:ext>
            </a:extLst>
          </p:cNvPr>
          <p:cNvGrpSpPr/>
          <p:nvPr/>
        </p:nvGrpSpPr>
        <p:grpSpPr>
          <a:xfrm>
            <a:off x="1335600" y="1052513"/>
            <a:ext cx="4608000" cy="540000"/>
            <a:chOff x="1236000" y="1052513"/>
            <a:chExt cx="4608000" cy="540000"/>
          </a:xfrm>
        </p:grpSpPr>
        <p:sp>
          <p:nvSpPr>
            <p:cNvPr id="26" name="Textplatzhalter 3">
              <a:extLst>
                <a:ext uri="{FF2B5EF4-FFF2-40B4-BE49-F238E27FC236}">
                  <a16:creationId xmlns:a16="http://schemas.microsoft.com/office/drawing/2014/main" id="{346AFC13-4507-496D-AAAC-EBCB00F152F8}"/>
                </a:ext>
              </a:extLst>
            </p:cNvPr>
            <p:cNvSpPr txBox="1">
              <a:spLocks/>
            </p:cNvSpPr>
            <p:nvPr/>
          </p:nvSpPr>
          <p:spPr>
            <a:xfrm>
              <a:off x="1236000" y="105251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Agriculture, nature, environment</a:t>
              </a:r>
            </a:p>
          </p:txBody>
        </p:sp>
        <p:pic>
          <p:nvPicPr>
            <p:cNvPr id="97" name="Grafik 96">
              <a:extLst>
                <a:ext uri="{FF2B5EF4-FFF2-40B4-BE49-F238E27FC236}">
                  <a16:creationId xmlns:a16="http://schemas.microsoft.com/office/drawing/2014/main" id="{EE0B399B-DBF8-4F50-99C5-DD504C62987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98416" y="1159049"/>
              <a:ext cx="342900" cy="314325"/>
            </a:xfrm>
            <a:prstGeom prst="rect">
              <a:avLst/>
            </a:prstGeom>
          </p:spPr>
        </p:pic>
      </p:grpSp>
      <p:grpSp>
        <p:nvGrpSpPr>
          <p:cNvPr id="119" name="Gruppieren 118">
            <a:extLst>
              <a:ext uri="{FF2B5EF4-FFF2-40B4-BE49-F238E27FC236}">
                <a16:creationId xmlns:a16="http://schemas.microsoft.com/office/drawing/2014/main" id="{C5B073CE-113C-4EBB-8280-8D40A67DAAAE}"/>
              </a:ext>
            </a:extLst>
          </p:cNvPr>
          <p:cNvGrpSpPr/>
          <p:nvPr/>
        </p:nvGrpSpPr>
        <p:grpSpPr>
          <a:xfrm>
            <a:off x="6098712" y="2240737"/>
            <a:ext cx="4608000" cy="540000"/>
            <a:chOff x="6251112" y="2240737"/>
            <a:chExt cx="4608000" cy="540000"/>
          </a:xfrm>
        </p:grpSpPr>
        <p:sp>
          <p:nvSpPr>
            <p:cNvPr id="44" name="Textplatzhalter 3">
              <a:extLst>
                <a:ext uri="{FF2B5EF4-FFF2-40B4-BE49-F238E27FC236}">
                  <a16:creationId xmlns:a16="http://schemas.microsoft.com/office/drawing/2014/main" id="{CDFC3C3E-9593-4489-80EB-45828C1F7FB5}"/>
                </a:ext>
              </a:extLst>
            </p:cNvPr>
            <p:cNvSpPr txBox="1">
              <a:spLocks/>
            </p:cNvSpPr>
            <p:nvPr/>
          </p:nvSpPr>
          <p:spPr>
            <a:xfrm>
              <a:off x="6251112" y="2240737"/>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Services</a:t>
              </a:r>
            </a:p>
          </p:txBody>
        </p:sp>
        <p:pic>
          <p:nvPicPr>
            <p:cNvPr id="99" name="Grafik 98">
              <a:extLst>
                <a:ext uri="{FF2B5EF4-FFF2-40B4-BE49-F238E27FC236}">
                  <a16:creationId xmlns:a16="http://schemas.microsoft.com/office/drawing/2014/main" id="{5C00B9E5-0F8D-4922-97B1-E9382DD908D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27469" y="2322347"/>
              <a:ext cx="371475" cy="323850"/>
            </a:xfrm>
            <a:prstGeom prst="rect">
              <a:avLst/>
            </a:prstGeom>
          </p:spPr>
        </p:pic>
      </p:grpSp>
      <p:grpSp>
        <p:nvGrpSpPr>
          <p:cNvPr id="123" name="Gruppieren 122">
            <a:extLst>
              <a:ext uri="{FF2B5EF4-FFF2-40B4-BE49-F238E27FC236}">
                <a16:creationId xmlns:a16="http://schemas.microsoft.com/office/drawing/2014/main" id="{F6DA698A-3A19-4128-832E-BE8431A0A25B}"/>
              </a:ext>
            </a:extLst>
          </p:cNvPr>
          <p:cNvGrpSpPr/>
          <p:nvPr/>
        </p:nvGrpSpPr>
        <p:grpSpPr>
          <a:xfrm>
            <a:off x="6098712" y="4617185"/>
            <a:ext cx="4608000" cy="540000"/>
            <a:chOff x="6251112" y="4617185"/>
            <a:chExt cx="4608000" cy="540000"/>
          </a:xfrm>
        </p:grpSpPr>
        <p:sp>
          <p:nvSpPr>
            <p:cNvPr id="47" name="Textplatzhalter 3">
              <a:extLst>
                <a:ext uri="{FF2B5EF4-FFF2-40B4-BE49-F238E27FC236}">
                  <a16:creationId xmlns:a16="http://schemas.microsoft.com/office/drawing/2014/main" id="{37F5E46F-6368-4A04-8E46-38110549396B}"/>
                </a:ext>
              </a:extLst>
            </p:cNvPr>
            <p:cNvSpPr txBox="1">
              <a:spLocks/>
            </p:cNvSpPr>
            <p:nvPr/>
          </p:nvSpPr>
          <p:spPr>
            <a:xfrm>
              <a:off x="6251112" y="461718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Art, culture, design </a:t>
              </a:r>
            </a:p>
          </p:txBody>
        </p:sp>
        <p:pic>
          <p:nvPicPr>
            <p:cNvPr id="101" name="Grafik 100">
              <a:extLst>
                <a:ext uri="{FF2B5EF4-FFF2-40B4-BE49-F238E27FC236}">
                  <a16:creationId xmlns:a16="http://schemas.microsoft.com/office/drawing/2014/main" id="{3E6189A7-AEDB-47A5-A387-68D571EF4C8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446519" y="4730857"/>
              <a:ext cx="333375" cy="304800"/>
            </a:xfrm>
            <a:prstGeom prst="rect">
              <a:avLst/>
            </a:prstGeom>
          </p:spPr>
        </p:pic>
      </p:grpSp>
      <p:grpSp>
        <p:nvGrpSpPr>
          <p:cNvPr id="124" name="Gruppieren 123">
            <a:extLst>
              <a:ext uri="{FF2B5EF4-FFF2-40B4-BE49-F238E27FC236}">
                <a16:creationId xmlns:a16="http://schemas.microsoft.com/office/drawing/2014/main" id="{7A84F113-C0E0-43A2-BFE5-A3E1C2D44036}"/>
              </a:ext>
            </a:extLst>
          </p:cNvPr>
          <p:cNvGrpSpPr/>
          <p:nvPr/>
        </p:nvGrpSpPr>
        <p:grpSpPr>
          <a:xfrm>
            <a:off x="6092204" y="5211296"/>
            <a:ext cx="4614508" cy="540000"/>
            <a:chOff x="6244604" y="5211296"/>
            <a:chExt cx="4614508" cy="540000"/>
          </a:xfrm>
        </p:grpSpPr>
        <p:sp>
          <p:nvSpPr>
            <p:cNvPr id="41" name="Textplatzhalter 3">
              <a:extLst>
                <a:ext uri="{FF2B5EF4-FFF2-40B4-BE49-F238E27FC236}">
                  <a16:creationId xmlns:a16="http://schemas.microsoft.com/office/drawing/2014/main" id="{1D46BDDE-D1D3-4FF6-8E10-3B54049D7366}"/>
                </a:ext>
              </a:extLst>
            </p:cNvPr>
            <p:cNvSpPr txBox="1">
              <a:spLocks/>
            </p:cNvSpPr>
            <p:nvPr/>
          </p:nvSpPr>
          <p:spPr>
            <a:xfrm>
              <a:off x="6244604" y="5211296"/>
              <a:ext cx="4614508"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Media</a:t>
              </a:r>
            </a:p>
          </p:txBody>
        </p:sp>
        <p:pic>
          <p:nvPicPr>
            <p:cNvPr id="103" name="Grafik 102">
              <a:extLst>
                <a:ext uri="{FF2B5EF4-FFF2-40B4-BE49-F238E27FC236}">
                  <a16:creationId xmlns:a16="http://schemas.microsoft.com/office/drawing/2014/main" id="{64AE22EA-B190-4987-B35F-2694E189A7D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446519" y="5307264"/>
              <a:ext cx="333375" cy="333375"/>
            </a:xfrm>
            <a:prstGeom prst="rect">
              <a:avLst/>
            </a:prstGeom>
          </p:spPr>
        </p:pic>
      </p:grpSp>
      <p:grpSp>
        <p:nvGrpSpPr>
          <p:cNvPr id="118" name="Gruppieren 117">
            <a:extLst>
              <a:ext uri="{FF2B5EF4-FFF2-40B4-BE49-F238E27FC236}">
                <a16:creationId xmlns:a16="http://schemas.microsoft.com/office/drawing/2014/main" id="{15E14B1F-DECF-4491-A5F6-DDB4DDDA34E9}"/>
              </a:ext>
            </a:extLst>
          </p:cNvPr>
          <p:cNvGrpSpPr/>
          <p:nvPr/>
        </p:nvGrpSpPr>
        <p:grpSpPr>
          <a:xfrm>
            <a:off x="6098712" y="1646625"/>
            <a:ext cx="4608000" cy="540000"/>
            <a:chOff x="6251112" y="1646625"/>
            <a:chExt cx="4608000" cy="540000"/>
          </a:xfrm>
        </p:grpSpPr>
        <p:sp>
          <p:nvSpPr>
            <p:cNvPr id="43" name="Textplatzhalter 3">
              <a:extLst>
                <a:ext uri="{FF2B5EF4-FFF2-40B4-BE49-F238E27FC236}">
                  <a16:creationId xmlns:a16="http://schemas.microsoft.com/office/drawing/2014/main" id="{4F527A36-D838-4854-A667-9AEBF43F0E81}"/>
                </a:ext>
              </a:extLst>
            </p:cNvPr>
            <p:cNvSpPr txBox="1">
              <a:spLocks/>
            </p:cNvSpPr>
            <p:nvPr/>
          </p:nvSpPr>
          <p:spPr>
            <a:xfrm>
              <a:off x="6251112" y="164662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Transport, logistics</a:t>
              </a:r>
            </a:p>
          </p:txBody>
        </p:sp>
        <p:pic>
          <p:nvPicPr>
            <p:cNvPr id="105" name="Grafik 104">
              <a:extLst>
                <a:ext uri="{FF2B5EF4-FFF2-40B4-BE49-F238E27FC236}">
                  <a16:creationId xmlns:a16="http://schemas.microsoft.com/office/drawing/2014/main" id="{D9F22008-02E4-4692-B133-CD78CDE6AFC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451281" y="1759272"/>
              <a:ext cx="323850" cy="314325"/>
            </a:xfrm>
            <a:prstGeom prst="rect">
              <a:avLst/>
            </a:prstGeom>
          </p:spPr>
        </p:pic>
      </p:grpSp>
      <p:grpSp>
        <p:nvGrpSpPr>
          <p:cNvPr id="121" name="Gruppieren 120">
            <a:extLst>
              <a:ext uri="{FF2B5EF4-FFF2-40B4-BE49-F238E27FC236}">
                <a16:creationId xmlns:a16="http://schemas.microsoft.com/office/drawing/2014/main" id="{2EDB69BD-1A1E-4120-AAD4-8FE95C6DED16}"/>
              </a:ext>
            </a:extLst>
          </p:cNvPr>
          <p:cNvGrpSpPr/>
          <p:nvPr/>
        </p:nvGrpSpPr>
        <p:grpSpPr>
          <a:xfrm>
            <a:off x="6098712" y="3428961"/>
            <a:ext cx="4608000" cy="540000"/>
            <a:chOff x="6251112" y="3428961"/>
            <a:chExt cx="4608000" cy="540000"/>
          </a:xfrm>
        </p:grpSpPr>
        <p:sp>
          <p:nvSpPr>
            <p:cNvPr id="48" name="Textplatzhalter 3">
              <a:extLst>
                <a:ext uri="{FF2B5EF4-FFF2-40B4-BE49-F238E27FC236}">
                  <a16:creationId xmlns:a16="http://schemas.microsoft.com/office/drawing/2014/main" id="{185BAC08-2E0A-47DB-9B9F-0CE2BDFE832E}"/>
                </a:ext>
              </a:extLst>
            </p:cNvPr>
            <p:cNvSpPr txBox="1">
              <a:spLocks/>
            </p:cNvSpPr>
            <p:nvPr/>
          </p:nvSpPr>
          <p:spPr>
            <a:xfrm>
              <a:off x="6251112" y="3428961"/>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Social, pedagogy</a:t>
              </a:r>
            </a:p>
          </p:txBody>
        </p:sp>
        <p:pic>
          <p:nvPicPr>
            <p:cNvPr id="107" name="Grafik 106">
              <a:extLst>
                <a:ext uri="{FF2B5EF4-FFF2-40B4-BE49-F238E27FC236}">
                  <a16:creationId xmlns:a16="http://schemas.microsoft.com/office/drawing/2014/main" id="{183EF923-97E3-4F9A-9094-7AF215BA684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432231" y="3509457"/>
              <a:ext cx="361950" cy="342900"/>
            </a:xfrm>
            <a:prstGeom prst="rect">
              <a:avLst/>
            </a:prstGeom>
          </p:spPr>
        </p:pic>
      </p:grpSp>
      <p:grpSp>
        <p:nvGrpSpPr>
          <p:cNvPr id="117" name="Gruppieren 116">
            <a:extLst>
              <a:ext uri="{FF2B5EF4-FFF2-40B4-BE49-F238E27FC236}">
                <a16:creationId xmlns:a16="http://schemas.microsoft.com/office/drawing/2014/main" id="{7DD27192-9419-4B1B-A2E3-FD1D052C91A4}"/>
              </a:ext>
            </a:extLst>
          </p:cNvPr>
          <p:cNvGrpSpPr/>
          <p:nvPr/>
        </p:nvGrpSpPr>
        <p:grpSpPr>
          <a:xfrm>
            <a:off x="6098712" y="1052513"/>
            <a:ext cx="4608000" cy="540000"/>
            <a:chOff x="6251112" y="1052513"/>
            <a:chExt cx="4608000" cy="540000"/>
          </a:xfrm>
        </p:grpSpPr>
        <p:sp>
          <p:nvSpPr>
            <p:cNvPr id="42" name="Textplatzhalter 3">
              <a:extLst>
                <a:ext uri="{FF2B5EF4-FFF2-40B4-BE49-F238E27FC236}">
                  <a16:creationId xmlns:a16="http://schemas.microsoft.com/office/drawing/2014/main" id="{A9BBB006-6816-4075-BF99-7C1BDFCC4259}"/>
                </a:ext>
              </a:extLst>
            </p:cNvPr>
            <p:cNvSpPr txBox="1">
              <a:spLocks/>
            </p:cNvSpPr>
            <p:nvPr/>
          </p:nvSpPr>
          <p:spPr>
            <a:xfrm>
              <a:off x="6251112" y="105251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Business, administration</a:t>
              </a:r>
            </a:p>
          </p:txBody>
        </p:sp>
        <p:pic>
          <p:nvPicPr>
            <p:cNvPr id="109" name="Grafik 108">
              <a:extLst>
                <a:ext uri="{FF2B5EF4-FFF2-40B4-BE49-F238E27FC236}">
                  <a16:creationId xmlns:a16="http://schemas.microsoft.com/office/drawing/2014/main" id="{A7506705-1CD3-4439-9255-3941CBC95C4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451281" y="1182862"/>
              <a:ext cx="323850" cy="266700"/>
            </a:xfrm>
            <a:prstGeom prst="rect">
              <a:avLst/>
            </a:prstGeom>
          </p:spPr>
        </p:pic>
      </p:grpSp>
      <p:grpSp>
        <p:nvGrpSpPr>
          <p:cNvPr id="122" name="Gruppieren 121">
            <a:extLst>
              <a:ext uri="{FF2B5EF4-FFF2-40B4-BE49-F238E27FC236}">
                <a16:creationId xmlns:a16="http://schemas.microsoft.com/office/drawing/2014/main" id="{03EAAA32-6B03-4F99-A534-D1473B0E83D4}"/>
              </a:ext>
            </a:extLst>
          </p:cNvPr>
          <p:cNvGrpSpPr/>
          <p:nvPr/>
        </p:nvGrpSpPr>
        <p:grpSpPr>
          <a:xfrm>
            <a:off x="6098712" y="4023073"/>
            <a:ext cx="4608000" cy="540000"/>
            <a:chOff x="6251112" y="4023073"/>
            <a:chExt cx="4608000" cy="540000"/>
          </a:xfrm>
        </p:grpSpPr>
        <p:sp>
          <p:nvSpPr>
            <p:cNvPr id="46" name="Textplatzhalter 3">
              <a:extLst>
                <a:ext uri="{FF2B5EF4-FFF2-40B4-BE49-F238E27FC236}">
                  <a16:creationId xmlns:a16="http://schemas.microsoft.com/office/drawing/2014/main" id="{886CA2E2-B2BD-45D6-BAC3-0C59DBA8AD2F}"/>
                </a:ext>
              </a:extLst>
            </p:cNvPr>
            <p:cNvSpPr txBox="1">
              <a:spLocks/>
            </p:cNvSpPr>
            <p:nvPr/>
          </p:nvSpPr>
          <p:spPr>
            <a:xfrm>
              <a:off x="6251112" y="402307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Social sciences, humanities</a:t>
              </a:r>
            </a:p>
          </p:txBody>
        </p:sp>
        <p:pic>
          <p:nvPicPr>
            <p:cNvPr id="111" name="Grafik 110">
              <a:extLst>
                <a:ext uri="{FF2B5EF4-FFF2-40B4-BE49-F238E27FC236}">
                  <a16:creationId xmlns:a16="http://schemas.microsoft.com/office/drawing/2014/main" id="{160C5950-D0BF-49CF-8037-B8FD9085A3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6466521" y="4124638"/>
              <a:ext cx="285750" cy="342900"/>
            </a:xfrm>
            <a:prstGeom prst="rect">
              <a:avLst/>
            </a:prstGeom>
          </p:spPr>
        </p:pic>
      </p:grpSp>
      <p:grpSp>
        <p:nvGrpSpPr>
          <p:cNvPr id="120" name="Gruppieren 119">
            <a:extLst>
              <a:ext uri="{FF2B5EF4-FFF2-40B4-BE49-F238E27FC236}">
                <a16:creationId xmlns:a16="http://schemas.microsoft.com/office/drawing/2014/main" id="{BF86B215-0146-4E7D-A4DB-1EC6FE54DF3A}"/>
              </a:ext>
            </a:extLst>
          </p:cNvPr>
          <p:cNvGrpSpPr/>
          <p:nvPr/>
        </p:nvGrpSpPr>
        <p:grpSpPr>
          <a:xfrm>
            <a:off x="6098712" y="2834849"/>
            <a:ext cx="4608000" cy="540000"/>
            <a:chOff x="6251112" y="2834849"/>
            <a:chExt cx="4608000" cy="540000"/>
          </a:xfrm>
        </p:grpSpPr>
        <p:sp>
          <p:nvSpPr>
            <p:cNvPr id="45" name="Textplatzhalter 3">
              <a:extLst>
                <a:ext uri="{FF2B5EF4-FFF2-40B4-BE49-F238E27FC236}">
                  <a16:creationId xmlns:a16="http://schemas.microsoft.com/office/drawing/2014/main" id="{A5EC706F-7197-4FAF-8306-026C09ED7F1E}"/>
                </a:ext>
              </a:extLst>
            </p:cNvPr>
            <p:cNvSpPr txBox="1">
              <a:spLocks/>
            </p:cNvSpPr>
            <p:nvPr/>
          </p:nvSpPr>
          <p:spPr>
            <a:xfrm>
              <a:off x="6251112" y="2834849"/>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Health</a:t>
              </a:r>
            </a:p>
          </p:txBody>
        </p:sp>
        <p:pic>
          <p:nvPicPr>
            <p:cNvPr id="113" name="Grafik 112">
              <a:extLst>
                <a:ext uri="{FF2B5EF4-FFF2-40B4-BE49-F238E27FC236}">
                  <a16:creationId xmlns:a16="http://schemas.microsoft.com/office/drawing/2014/main" id="{1C9D6769-4964-4345-960A-D22678D50A3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6413181" y="2940667"/>
              <a:ext cx="400050" cy="304800"/>
            </a:xfrm>
            <a:prstGeom prst="rect">
              <a:avLst/>
            </a:prstGeom>
          </p:spPr>
        </p:pic>
      </p:grpSp>
    </p:spTree>
    <p:extLst>
      <p:ext uri="{BB962C8B-B14F-4D97-AF65-F5344CB8AC3E}">
        <p14:creationId xmlns:p14="http://schemas.microsoft.com/office/powerpoint/2010/main" val="169142176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1CABC4D-4481-03A3-D118-268F3A1A0DCE}"/>
              </a:ext>
            </a:extLst>
          </p:cNvPr>
          <p:cNvSpPr>
            <a:spLocks noGrp="1"/>
          </p:cNvSpPr>
          <p:nvPr>
            <p:ph type="body" idx="1"/>
          </p:nvPr>
        </p:nvSpPr>
        <p:spPr>
          <a:xfrm>
            <a:off x="1224447" y="1380053"/>
            <a:ext cx="4545965" cy="1122426"/>
          </a:xfrm>
          <a:solidFill>
            <a:srgbClr val="D6851B"/>
          </a:solidFill>
        </p:spPr>
        <p:txBody>
          <a:bodyPr lIns="108000" tIns="108000" rIns="108000" bIns="108000">
            <a:noAutofit/>
          </a:bodyPr>
          <a:lstStyle/>
          <a:p>
            <a:pPr algn="ctr"/>
            <a:r>
              <a:rPr lang="en-GB" dirty="0">
                <a:latin typeface="+mn-lt"/>
              </a:rPr>
              <a:t>An instrument for the alignment of qualifications in the German education system</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3" name="Textplatzhalter 3">
            <a:extLst>
              <a:ext uri="{FF2B5EF4-FFF2-40B4-BE49-F238E27FC236}">
                <a16:creationId xmlns:a16="http://schemas.microsoft.com/office/drawing/2014/main" id="{F9EA0AE8-A61D-4F53-89A4-3304B7BA0026}"/>
              </a:ext>
            </a:extLst>
          </p:cNvPr>
          <p:cNvSpPr txBox="1">
            <a:spLocks/>
          </p:cNvSpPr>
          <p:nvPr/>
        </p:nvSpPr>
        <p:spPr>
          <a:xfrm>
            <a:off x="6426444" y="1380054"/>
            <a:ext cx="4541109" cy="1122425"/>
          </a:xfrm>
          <a:prstGeom prst="rect">
            <a:avLst/>
          </a:prstGeom>
          <a:solidFill>
            <a:srgbClr val="D6851B"/>
          </a:solidFill>
        </p:spPr>
        <p:txBody>
          <a:bodyPr vert="horz" lIns="108000" tIns="108000" rIns="108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dirty="0"/>
              <a:t>Orientation and transparency</a:t>
            </a:r>
            <a:br>
              <a:rPr lang="en-GB" dirty="0"/>
            </a:br>
            <a:r>
              <a:rPr lang="en-GB" dirty="0"/>
              <a:t>of qualifications and</a:t>
            </a:r>
            <a:br>
              <a:rPr lang="en-GB" dirty="0"/>
            </a:br>
            <a:r>
              <a:rPr lang="en-GB" dirty="0"/>
              <a:t>competencies</a:t>
            </a:r>
          </a:p>
        </p:txBody>
      </p:sp>
      <p:sp>
        <p:nvSpPr>
          <p:cNvPr id="14" name="Textplatzhalter 3">
            <a:extLst>
              <a:ext uri="{FF2B5EF4-FFF2-40B4-BE49-F238E27FC236}">
                <a16:creationId xmlns:a16="http://schemas.microsoft.com/office/drawing/2014/main" id="{ABD70C40-98D9-4D3E-846B-179BAE5A98EA}"/>
              </a:ext>
            </a:extLst>
          </p:cNvPr>
          <p:cNvSpPr txBox="1">
            <a:spLocks/>
          </p:cNvSpPr>
          <p:nvPr/>
        </p:nvSpPr>
        <p:spPr>
          <a:xfrm>
            <a:off x="3880225" y="2889928"/>
            <a:ext cx="4545965" cy="1122426"/>
          </a:xfrm>
          <a:prstGeom prst="rect">
            <a:avLst/>
          </a:prstGeom>
          <a:solidFill>
            <a:srgbClr val="D6851B"/>
          </a:solidFill>
        </p:spPr>
        <p:txBody>
          <a:bodyPr vert="horz" lIns="108000" tIns="108000" rIns="108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dirty="0">
                <a:latin typeface="+mn-lt"/>
              </a:rPr>
              <a:t>Eight reference levels which correspond to the European Qualifications Framework (EQF)</a:t>
            </a:r>
          </a:p>
        </p:txBody>
      </p:sp>
      <p:sp>
        <p:nvSpPr>
          <p:cNvPr id="24" name="Textplatzhalter 3">
            <a:extLst>
              <a:ext uri="{FF2B5EF4-FFF2-40B4-BE49-F238E27FC236}">
                <a16:creationId xmlns:a16="http://schemas.microsoft.com/office/drawing/2014/main" id="{6FA975B4-B965-4A40-BFC8-DEDE8F28BE15}"/>
              </a:ext>
            </a:extLst>
          </p:cNvPr>
          <p:cNvSpPr txBox="1">
            <a:spLocks/>
          </p:cNvSpPr>
          <p:nvPr/>
        </p:nvSpPr>
        <p:spPr>
          <a:xfrm>
            <a:off x="3880224" y="4100823"/>
            <a:ext cx="4545965"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solidFill>
                  <a:schemeClr val="tx1"/>
                </a:solidFill>
              </a:rPr>
              <a:t>Creates international comparability</a:t>
            </a:r>
          </a:p>
        </p:txBody>
      </p:sp>
      <p:sp>
        <p:nvSpPr>
          <p:cNvPr id="25" name="Textplatzhalter 3">
            <a:extLst>
              <a:ext uri="{FF2B5EF4-FFF2-40B4-BE49-F238E27FC236}">
                <a16:creationId xmlns:a16="http://schemas.microsoft.com/office/drawing/2014/main" id="{DB36B227-E8C6-4D1B-A6AF-D73559204562}"/>
              </a:ext>
            </a:extLst>
          </p:cNvPr>
          <p:cNvSpPr txBox="1">
            <a:spLocks/>
          </p:cNvSpPr>
          <p:nvPr/>
        </p:nvSpPr>
        <p:spPr>
          <a:xfrm>
            <a:off x="3880224" y="4580920"/>
            <a:ext cx="4545965"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solidFill>
                  <a:schemeClr val="tx1"/>
                </a:solidFill>
              </a:rPr>
              <a:t>Ensures greater occupational mobility in Europe</a:t>
            </a:r>
          </a:p>
        </p:txBody>
      </p:sp>
    </p:spTree>
    <p:extLst>
      <p:ext uri="{BB962C8B-B14F-4D97-AF65-F5344CB8AC3E}">
        <p14:creationId xmlns:p14="http://schemas.microsoft.com/office/powerpoint/2010/main" val="340557580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en-GB" sz="2000" dirty="0"/>
              <a:t>Systematisation by degree of complexity and type of task</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3" y="2168525"/>
            <a:ext cx="3575252" cy="637849"/>
          </a:xfrm>
          <a:solidFill>
            <a:srgbClr val="E2A95F"/>
          </a:solidFill>
        </p:spPr>
        <p:txBody>
          <a:bodyPr wrap="square" lIns="36000" tIns="72000" rIns="36000" bIns="72000">
            <a:spAutoFit/>
          </a:bodyPr>
          <a:lstStyle/>
          <a:p>
            <a:pPr algn="ctr">
              <a:lnSpc>
                <a:spcPct val="100000"/>
              </a:lnSpc>
              <a:spcBef>
                <a:spcPts val="600"/>
              </a:spcBef>
            </a:pPr>
            <a:r>
              <a:rPr lang="en-GB" sz="1600" dirty="0"/>
              <a:t>No training – unskilled tasks </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2" y="2877561"/>
            <a:ext cx="3575253" cy="52268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harvest worker, kitchen assistant/assistant cook, relief waiter, electrician’s assistant*</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2"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1-2</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4" y="2168525"/>
            <a:ext cx="3575258"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Dual (= company-based) training occupation (2 years)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3" y="2879894"/>
            <a:ext cx="3575259"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specialist in the hospitality services industry, warehouse operator, construction finishing worker, sales assistant for retail services, skilled metal worker*</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4398064"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3</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7" y="216852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Dual (= company-based) training occupation (3–3.5 years) </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7" y="2879893"/>
            <a:ext cx="3575259"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farmer, cook, warehouse logistics operator, mechatronics engineer for refrigeration technology, plant mechanic </a:t>
            </a:r>
          </a:p>
        </p:txBody>
      </p:sp>
      <p:sp>
        <p:nvSpPr>
          <p:cNvPr id="15" name="Textplatzhalter 3">
            <a:extLst>
              <a:ext uri="{FF2B5EF4-FFF2-40B4-BE49-F238E27FC236}">
                <a16:creationId xmlns:a16="http://schemas.microsoft.com/office/drawing/2014/main" id="{6184CEE6-0F69-4375-9712-81569A255C6F}"/>
              </a:ext>
            </a:extLst>
          </p:cNvPr>
          <p:cNvSpPr txBox="1">
            <a:spLocks/>
          </p:cNvSpPr>
          <p:nvPr/>
        </p:nvSpPr>
        <p:spPr>
          <a:xfrm>
            <a:off x="8137317"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4</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8137316" y="3696882"/>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t>or: </a:t>
            </a:r>
            <a:r>
              <a:rPr lang="en-GB" sz="1600" dirty="0"/>
              <a:t>(full-time) school-based training occupation</a:t>
            </a:r>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8137315" y="4416793"/>
            <a:ext cx="3575259" cy="109977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agricultural technical assistant, food technical assistant, hotel management assistant, technical commercial assistant in buildings services, mechatronics assistant – specialising in maintenance and service*</a:t>
            </a:r>
          </a:p>
        </p:txBody>
      </p:sp>
      <p:sp>
        <p:nvSpPr>
          <p:cNvPr id="17" name="Rechteck 16">
            <a:extLst>
              <a:ext uri="{FF2B5EF4-FFF2-40B4-BE49-F238E27FC236}">
                <a16:creationId xmlns:a16="http://schemas.microsoft.com/office/drawing/2014/main" id="{34AAA658-02E2-4556-8683-0125F920D414}"/>
              </a:ext>
            </a:extLst>
          </p:cNvPr>
          <p:cNvSpPr/>
          <p:nvPr/>
        </p:nvSpPr>
        <p:spPr>
          <a:xfrm>
            <a:off x="525582" y="5464202"/>
            <a:ext cx="7447740" cy="400110"/>
          </a:xfrm>
          <a:prstGeom prst="rect">
            <a:avLst/>
          </a:prstGeom>
        </p:spPr>
        <p:txBody>
          <a:bodyPr wrap="square">
            <a:spAutoFit/>
          </a:bodyPr>
          <a:lstStyle/>
          <a:p>
            <a:r>
              <a:rPr lang="en-GB" sz="1000" dirty="0"/>
              <a:t> * The occupations within the same occupational field stated here do not necessarily build upon one another. </a:t>
            </a:r>
            <a:br>
              <a:rPr lang="en-GB" sz="1000" dirty="0"/>
            </a:br>
            <a:r>
              <a:rPr lang="en-GB" sz="1000" dirty="0"/>
              <a:t>  They represent occupations at the different reference levels in the respective occupational field which are cited as examples.</a:t>
            </a:r>
          </a:p>
        </p:txBody>
      </p:sp>
    </p:spTree>
    <p:extLst>
      <p:ext uri="{BB962C8B-B14F-4D97-AF65-F5344CB8AC3E}">
        <p14:creationId xmlns:p14="http://schemas.microsoft.com/office/powerpoint/2010/main" val="282552860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3">
            <a:extLst>
              <a:ext uri="{FF2B5EF4-FFF2-40B4-BE49-F238E27FC236}">
                <a16:creationId xmlns:a16="http://schemas.microsoft.com/office/drawing/2014/main" id="{91131AF3-AB27-4890-9549-572EC31F962C}"/>
              </a:ext>
            </a:extLst>
          </p:cNvPr>
          <p:cNvSpPr txBox="1">
            <a:spLocks/>
          </p:cNvSpPr>
          <p:nvPr/>
        </p:nvSpPr>
        <p:spPr>
          <a:xfrm>
            <a:off x="8137317" y="3779046"/>
            <a:ext cx="3575258" cy="791737"/>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400" b="1" dirty="0"/>
              <a:t>or: </a:t>
            </a:r>
            <a:r>
              <a:rPr lang="en-GB" sz="1400" dirty="0"/>
              <a:t>Academic course of study leading to a Bachelor’s degree at a university of applied sciences/institute of higher education </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en-GB" sz="2000" dirty="0"/>
              <a:t>Systematisation by degree of complexity and type of task</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2175507"/>
            <a:ext cx="3575252" cy="637849"/>
          </a:xfrm>
          <a:solidFill>
            <a:srgbClr val="E2A95F"/>
          </a:solidFill>
        </p:spPr>
        <p:txBody>
          <a:bodyPr wrap="square" lIns="36000" tIns="72000" rIns="36000" bIns="72000">
            <a:spAutoFit/>
          </a:bodyPr>
          <a:lstStyle/>
          <a:p>
            <a:pPr algn="ctr">
              <a:lnSpc>
                <a:spcPct val="100000"/>
              </a:lnSpc>
              <a:spcBef>
                <a:spcPts val="600"/>
              </a:spcBef>
            </a:pPr>
            <a:r>
              <a:rPr lang="en-GB" sz="1600" dirty="0"/>
              <a:t>Specialised</a:t>
            </a:r>
            <a:br>
              <a:rPr lang="en-GB" sz="1600" dirty="0"/>
            </a:br>
            <a:r>
              <a:rPr lang="en-GB" sz="1600" dirty="0"/>
              <a:t>higher qualification</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3" y="2837160"/>
            <a:ext cx="3575253" cy="823282"/>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certified professional specialist – IT specialist, service technician, dietary cook, service technician for wind turbine engineering, interior design consultant (Chamber of Industry and Commerce, IHK)</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3"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5</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5" y="2174643"/>
            <a:ext cx="3575258"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Upgrading training leading to a</a:t>
            </a:r>
            <a:br>
              <a:rPr lang="en-GB" sz="1600" dirty="0"/>
            </a:br>
            <a:r>
              <a:rPr lang="en-GB" sz="1600" dirty="0"/>
              <a:t>qualification at master craftsman level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1" y="2837160"/>
            <a:ext cx="3575259" cy="90741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Bachelor Professional, master craftsman qualification in agriculture, master chef, master craftsman qualification in restaurant management, master craftsman qualification in electrical engineering</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4398063" y="1557338"/>
            <a:ext cx="7314511"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6</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8" y="2174979"/>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t>or: </a:t>
            </a:r>
            <a:r>
              <a:rPr lang="en-GB" sz="1600" dirty="0"/>
              <a:t>Upgrading technical </a:t>
            </a:r>
            <a:br>
              <a:rPr lang="en-GB" sz="1600" dirty="0"/>
            </a:br>
            <a:r>
              <a:rPr lang="en-GB" sz="1600" dirty="0"/>
              <a:t>training</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4" y="2837160"/>
            <a:ext cx="3575259" cy="71504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Bachelor Professional, agricultural engineering technician, </a:t>
            </a:r>
            <a:br>
              <a:rPr lang="en-GB" sz="1200" dirty="0">
                <a:solidFill>
                  <a:schemeClr val="tx1"/>
                </a:solidFill>
              </a:rPr>
            </a:br>
            <a:r>
              <a:rPr lang="en-GB" sz="1200" dirty="0">
                <a:solidFill>
                  <a:schemeClr val="tx1"/>
                </a:solidFill>
              </a:rPr>
              <a:t>food technology technician, building systems engineering technician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4398061" y="3779046"/>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t>or:</a:t>
            </a:r>
            <a:r>
              <a:rPr lang="en-GB" sz="1600" dirty="0"/>
              <a:t> Upgrading commercial training</a:t>
            </a:r>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4398061" y="4440512"/>
            <a:ext cx="3575259" cy="90741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Bachelor Professional in Agricultural Accountancy, Bachelor Professional of Business, Bachelor Professional of Management for Industry, Bachelor Professional in Publishing, Bachelor Professional of Accounting</a:t>
            </a:r>
          </a:p>
        </p:txBody>
      </p:sp>
      <p:sp>
        <p:nvSpPr>
          <p:cNvPr id="15" name="Rechteck 14">
            <a:extLst>
              <a:ext uri="{FF2B5EF4-FFF2-40B4-BE49-F238E27FC236}">
                <a16:creationId xmlns:a16="http://schemas.microsoft.com/office/drawing/2014/main" id="{BDA928BF-3021-4CEE-B223-CFDA8EAA1F4E}"/>
              </a:ext>
            </a:extLst>
          </p:cNvPr>
          <p:cNvSpPr/>
          <p:nvPr/>
        </p:nvSpPr>
        <p:spPr>
          <a:xfrm>
            <a:off x="525582" y="5464202"/>
            <a:ext cx="7447740" cy="553998"/>
          </a:xfrm>
          <a:prstGeom prst="rect">
            <a:avLst/>
          </a:prstGeom>
        </p:spPr>
        <p:txBody>
          <a:bodyPr wrap="square">
            <a:spAutoFit/>
          </a:bodyPr>
          <a:lstStyle/>
          <a:p>
            <a:r>
              <a:rPr lang="en-GB" sz="1000" dirty="0"/>
              <a:t> * The occupations within the same occupational field stated here do not necessarily build upon one another. </a:t>
            </a:r>
            <a:br>
              <a:rPr lang="en-GB" sz="1000" dirty="0"/>
            </a:br>
            <a:r>
              <a:rPr lang="en-GB" sz="1000" dirty="0"/>
              <a:t>  They represent occupations at the different reference levels in the respective occupational field which are cited as examples.</a:t>
            </a:r>
          </a:p>
          <a:p>
            <a:endParaRPr lang="de-DE" sz="1000" dirty="0"/>
          </a:p>
        </p:txBody>
      </p:sp>
    </p:spTree>
    <p:extLst>
      <p:ext uri="{BB962C8B-B14F-4D97-AF65-F5344CB8AC3E}">
        <p14:creationId xmlns:p14="http://schemas.microsoft.com/office/powerpoint/2010/main" val="18431294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en-GB" sz="2000" dirty="0"/>
              <a:t>Systematisation by degree of complexity and type of task</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3" y="2176145"/>
            <a:ext cx="3575252" cy="637849"/>
          </a:xfrm>
          <a:solidFill>
            <a:srgbClr val="E2A95F"/>
          </a:solidFill>
        </p:spPr>
        <p:txBody>
          <a:bodyPr wrap="square" lIns="36000" tIns="72000" rIns="36000" bIns="72000">
            <a:spAutoFit/>
          </a:bodyPr>
          <a:lstStyle/>
          <a:p>
            <a:pPr algn="ctr">
              <a:lnSpc>
                <a:spcPct val="100000"/>
              </a:lnSpc>
              <a:spcBef>
                <a:spcPts val="600"/>
              </a:spcBef>
            </a:pPr>
            <a:r>
              <a:rPr lang="en-GB" sz="1600" dirty="0"/>
              <a:t>Advanced upgrading training </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5" y="2873439"/>
            <a:ext cx="3575253" cy="976403"/>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Master Professional in Technical Business Management, Master Professional in Commercial Business Management, Master Professional of Vocational Training*</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4" y="1559075"/>
            <a:ext cx="7314508" cy="540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7</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3" y="2186289"/>
            <a:ext cx="3575258" cy="791737"/>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400" dirty="0"/>
              <a:t>or: Academic course of study leading to a Master’s degree at a university of applied sciences/institute of higher education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5" y="3010810"/>
            <a:ext cx="3575259" cy="33032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Master of Science (MSc.) in Agriculture*</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8137316" y="1559075"/>
            <a:ext cx="3575259" cy="540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8</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5" y="217614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Doctorate </a:t>
            </a:r>
            <a:br>
              <a:rPr lang="en-GB" sz="1600" dirty="0"/>
            </a:br>
            <a:r>
              <a:rPr lang="en-GB" sz="1600" dirty="0"/>
              <a:t>at an institute of higher education</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6" y="2873438"/>
            <a:ext cx="3575259" cy="976403"/>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Doctor of Agricultural Sciences (Dr. agr.), Doctor of Economics (Dr. oec.), Doctor of Nutritional Science (Dr. oec. troph.), Doctor of Engineering (Dr. Ing.)*</a:t>
            </a:r>
          </a:p>
        </p:txBody>
      </p:sp>
      <p:sp>
        <p:nvSpPr>
          <p:cNvPr id="16" name="Rechteck 15">
            <a:extLst>
              <a:ext uri="{FF2B5EF4-FFF2-40B4-BE49-F238E27FC236}">
                <a16:creationId xmlns:a16="http://schemas.microsoft.com/office/drawing/2014/main" id="{74AB491A-E403-4996-91D5-1BF8F775782D}"/>
              </a:ext>
            </a:extLst>
          </p:cNvPr>
          <p:cNvSpPr/>
          <p:nvPr/>
        </p:nvSpPr>
        <p:spPr>
          <a:xfrm>
            <a:off x="525582" y="5464202"/>
            <a:ext cx="7447740" cy="400110"/>
          </a:xfrm>
          <a:prstGeom prst="rect">
            <a:avLst/>
          </a:prstGeom>
        </p:spPr>
        <p:txBody>
          <a:bodyPr wrap="square">
            <a:spAutoFit/>
          </a:bodyPr>
          <a:lstStyle/>
          <a:p>
            <a:r>
              <a:rPr lang="en-GB" sz="1000" dirty="0"/>
              <a:t> * The occupations within the same occupational field stated here do not necessarily build upon one another. </a:t>
            </a:r>
            <a:br>
              <a:rPr lang="en-GB" sz="1000" dirty="0"/>
            </a:br>
            <a:r>
              <a:rPr lang="en-GB" sz="1000" dirty="0"/>
              <a:t>  They represent occupations at the different reference levels in the respective occupational field which are cited as examples.</a:t>
            </a:r>
          </a:p>
        </p:txBody>
      </p:sp>
    </p:spTree>
    <p:extLst>
      <p:ext uri="{BB962C8B-B14F-4D97-AF65-F5344CB8AC3E}">
        <p14:creationId xmlns:p14="http://schemas.microsoft.com/office/powerpoint/2010/main" val="420408444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abgerundete Ecken 18">
            <a:extLst>
              <a:ext uri="{FF2B5EF4-FFF2-40B4-BE49-F238E27FC236}">
                <a16:creationId xmlns:a16="http://schemas.microsoft.com/office/drawing/2014/main" id="{A46D50A1-29E0-6215-A80A-887FB7C63936}"/>
              </a:ext>
            </a:extLst>
          </p:cNvPr>
          <p:cNvSpPr/>
          <p:nvPr/>
        </p:nvSpPr>
        <p:spPr>
          <a:xfrm>
            <a:off x="658813" y="1556675"/>
            <a:ext cx="5437187"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bg1"/>
                </a:solidFill>
              </a:rPr>
              <a:t>Dual training </a:t>
            </a:r>
          </a:p>
        </p:txBody>
      </p:sp>
      <p:sp>
        <p:nvSpPr>
          <p:cNvPr id="29" name="Rechteck: abgerundete Ecken 28">
            <a:extLst>
              <a:ext uri="{FF2B5EF4-FFF2-40B4-BE49-F238E27FC236}">
                <a16:creationId xmlns:a16="http://schemas.microsoft.com/office/drawing/2014/main" id="{5C63104D-CCE9-9A14-F570-05346152E897}"/>
              </a:ext>
            </a:extLst>
          </p:cNvPr>
          <p:cNvSpPr/>
          <p:nvPr/>
        </p:nvSpPr>
        <p:spPr>
          <a:xfrm>
            <a:off x="6240463" y="1556675"/>
            <a:ext cx="5479347"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School-based training</a:t>
            </a:r>
          </a:p>
        </p:txBody>
      </p:sp>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noProof="0" dirty="0">
                <a:solidFill>
                  <a:srgbClr val="D6851B"/>
                </a:solidFill>
              </a:rPr>
              <a:t>3. </a:t>
            </a:r>
            <a:r>
              <a:rPr lang="en-GB" dirty="0"/>
              <a:t>Two types of initial training </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3" y="2388618"/>
            <a:ext cx="5392428" cy="2663806"/>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70% company – 30% vocational school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Training allowance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Governed by federal laws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327 occupations*, including approximately:</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130 craft trade occupations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250 industrial and technical occupations (some of which are identical to craft trade occupations)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50 commercial occupations</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
        <p:nvSpPr>
          <p:cNvPr id="23" name="Textfeld 22">
            <a:extLst>
              <a:ext uri="{FF2B5EF4-FFF2-40B4-BE49-F238E27FC236}">
                <a16:creationId xmlns:a16="http://schemas.microsoft.com/office/drawing/2014/main" id="{A6D6066D-236C-4A16-92AA-6E3064283376}"/>
              </a:ext>
            </a:extLst>
          </p:cNvPr>
          <p:cNvSpPr txBox="1"/>
          <p:nvPr/>
        </p:nvSpPr>
        <p:spPr>
          <a:xfrm>
            <a:off x="6240463" y="2388618"/>
            <a:ext cx="4497413" cy="3253711"/>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Large proportions of company-based practical phases in some cases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Training allowance paid in the healthcare sector/otherwise no allowance or fees payable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Governed by laws of the federal states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Approx. 70 occupations in the areas of:</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Technology</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Foreign languages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Design</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Commercial occupations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Healthcare, social sector, body care</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pic>
        <p:nvPicPr>
          <p:cNvPr id="12" name="Grafik 11">
            <a:extLst>
              <a:ext uri="{FF2B5EF4-FFF2-40B4-BE49-F238E27FC236}">
                <a16:creationId xmlns:a16="http://schemas.microsoft.com/office/drawing/2014/main" id="{BE5C1929-7ADA-45CA-8F87-5FCF4C97C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015" y="1013059"/>
            <a:ext cx="1476314" cy="1087231"/>
          </a:xfrm>
          <a:prstGeom prst="rect">
            <a:avLst/>
          </a:prstGeom>
        </p:spPr>
      </p:pic>
      <p:pic>
        <p:nvPicPr>
          <p:cNvPr id="7" name="Grafik 6">
            <a:extLst>
              <a:ext uri="{FF2B5EF4-FFF2-40B4-BE49-F238E27FC236}">
                <a16:creationId xmlns:a16="http://schemas.microsoft.com/office/drawing/2014/main" id="{7E8A161E-7420-4571-9B57-BA2D359959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58046" y="861875"/>
            <a:ext cx="1215213" cy="1116012"/>
          </a:xfrm>
          <a:prstGeom prst="rect">
            <a:avLst/>
          </a:prstGeom>
        </p:spPr>
      </p:pic>
      <p:sp>
        <p:nvSpPr>
          <p:cNvPr id="9" name="Rechteck 8">
            <a:extLst>
              <a:ext uri="{FF2B5EF4-FFF2-40B4-BE49-F238E27FC236}">
                <a16:creationId xmlns:a16="http://schemas.microsoft.com/office/drawing/2014/main" id="{928C3F74-FDC2-48E0-98D9-D74B2E5564CF}"/>
              </a:ext>
            </a:extLst>
          </p:cNvPr>
          <p:cNvSpPr/>
          <p:nvPr/>
        </p:nvSpPr>
        <p:spPr>
          <a:xfrm>
            <a:off x="525582" y="5464202"/>
            <a:ext cx="7447740" cy="246221"/>
          </a:xfrm>
          <a:prstGeom prst="rect">
            <a:avLst/>
          </a:prstGeom>
        </p:spPr>
        <p:txBody>
          <a:bodyPr wrap="square">
            <a:spAutoFit/>
          </a:bodyPr>
          <a:lstStyle/>
          <a:p>
            <a:r>
              <a:rPr lang="en-GB" sz="1000" dirty="0"/>
              <a:t> * Overlaps in some cases</a:t>
            </a:r>
          </a:p>
        </p:txBody>
      </p:sp>
    </p:spTree>
    <p:extLst>
      <p:ext uri="{BB962C8B-B14F-4D97-AF65-F5344CB8AC3E}">
        <p14:creationId xmlns:p14="http://schemas.microsoft.com/office/powerpoint/2010/main" val="375094233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4.</a:t>
            </a:r>
            <a:r>
              <a:rPr lang="en-GB" noProof="0" dirty="0">
                <a:solidFill>
                  <a:srgbClr val="D6851B"/>
                </a:solidFill>
              </a:rPr>
              <a:t> </a:t>
            </a:r>
            <a:r>
              <a:rPr lang="en-GB" dirty="0"/>
              <a:t>Company-based training in the dual system</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6157913" cy="1830245"/>
          </a:xfrm>
          <a:prstGeom prst="rect">
            <a:avLst/>
          </a:prstGeom>
          <a:noFill/>
        </p:spPr>
        <p:txBody>
          <a:bodyPr wrap="square" lIns="0" tIns="0" rIns="0" bIns="0">
            <a:spAutoFit/>
          </a:bodyPr>
          <a:lstStyle/>
          <a:p>
            <a:pPr>
              <a:lnSpc>
                <a:spcPts val="2200"/>
              </a:lnSpc>
              <a:spcAft>
                <a:spcPts val="600"/>
              </a:spcAft>
              <a:buClr>
                <a:srgbClr val="D6851B"/>
              </a:buClr>
              <a:buSzPct val="65000"/>
            </a:pPr>
            <a:r>
              <a:rPr lang="en-GB" sz="1600" b="1" dirty="0"/>
              <a:t>130 occupations</a:t>
            </a:r>
            <a:r>
              <a:rPr lang="en-GB" sz="1600" dirty="0"/>
              <a:t> which predominantly lie within the areas of responsibility of the chambers of crafts and trades, the guilds and the district craft trade associations in the following areas: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Wood-working sector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Construction and finishing trades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Electrical and metal-working sectors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Clothing, textiles and leather</a:t>
            </a:r>
          </a:p>
        </p:txBody>
      </p:sp>
      <p:sp>
        <p:nvSpPr>
          <p:cNvPr id="20" name="Textfeld 19">
            <a:extLst>
              <a:ext uri="{FF2B5EF4-FFF2-40B4-BE49-F238E27FC236}">
                <a16:creationId xmlns:a16="http://schemas.microsoft.com/office/drawing/2014/main" id="{3ED23082-CAED-4AAB-9439-21126E5BCE7A}"/>
              </a:ext>
            </a:extLst>
          </p:cNvPr>
          <p:cNvSpPr txBox="1">
            <a:spLocks noChangeArrowheads="1"/>
          </p:cNvSpPr>
          <p:nvPr/>
        </p:nvSpPr>
        <p:spPr bwMode="auto">
          <a:xfrm>
            <a:off x="6833711" y="4545013"/>
            <a:ext cx="4406582" cy="693249"/>
          </a:xfrm>
          <a:prstGeom prst="rect">
            <a:avLst/>
          </a:prstGeom>
          <a:solidFill>
            <a:srgbClr val="D6851B"/>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en-GB" sz="1600" dirty="0">
                <a:solidFill>
                  <a:schemeClr val="bg1"/>
                </a:solidFill>
                <a:latin typeface="Calibri" panose="020F0502020204030204"/>
                <a:cs typeface="+mn-cs"/>
              </a:rPr>
              <a:t>Around </a:t>
            </a:r>
            <a:r>
              <a:rPr lang="en-GB" sz="1600" b="1" dirty="0">
                <a:solidFill>
                  <a:schemeClr val="bg1"/>
                </a:solidFill>
                <a:latin typeface="Calibri" panose="020F0502020204030204"/>
                <a:cs typeface="+mn-cs"/>
              </a:rPr>
              <a:t>25% </a:t>
            </a:r>
            <a:r>
              <a:rPr lang="en-GB" sz="1600" dirty="0">
                <a:solidFill>
                  <a:schemeClr val="bg1"/>
                </a:solidFill>
                <a:latin typeface="Calibri" panose="020F0502020204030204"/>
                <a:cs typeface="+mn-cs"/>
              </a:rPr>
              <a:t>of all trainees enter training in a craft trades occupation</a:t>
            </a:r>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5013"/>
            <a:ext cx="5437188" cy="939470"/>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no formal restrictions</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Company providing training decides what prior school learning applicants will require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Craft trade occupations</a:t>
            </a:r>
          </a:p>
        </p:txBody>
      </p:sp>
      <p:pic>
        <p:nvPicPr>
          <p:cNvPr id="15" name="Grafik 14">
            <a:extLst>
              <a:ext uri="{FF2B5EF4-FFF2-40B4-BE49-F238E27FC236}">
                <a16:creationId xmlns:a16="http://schemas.microsoft.com/office/drawing/2014/main" id="{5E78BABA-834B-48E5-8C4A-C9C807D773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4682" y="2205037"/>
            <a:ext cx="1148426" cy="2245043"/>
          </a:xfrm>
          <a:prstGeom prst="rect">
            <a:avLst/>
          </a:prstGeom>
        </p:spPr>
      </p:pic>
      <p:sp>
        <p:nvSpPr>
          <p:cNvPr id="25" name="Rechteck 24">
            <a:extLst>
              <a:ext uri="{FF2B5EF4-FFF2-40B4-BE49-F238E27FC236}">
                <a16:creationId xmlns:a16="http://schemas.microsoft.com/office/drawing/2014/main" id="{255CE004-780A-4F60-9318-2FC8E0E98354}"/>
              </a:ext>
            </a:extLst>
          </p:cNvPr>
          <p:cNvSpPr/>
          <p:nvPr/>
        </p:nvSpPr>
        <p:spPr>
          <a:xfrm>
            <a:off x="6728460" y="2334327"/>
            <a:ext cx="4804728" cy="1281376"/>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Glass, paper, ceramics and allied trades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Chemical and cleaning sector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Healthcare and body care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Food</a:t>
            </a:r>
          </a:p>
        </p:txBody>
      </p:sp>
    </p:spTree>
    <p:extLst>
      <p:ext uri="{BB962C8B-B14F-4D97-AF65-F5344CB8AC3E}">
        <p14:creationId xmlns:p14="http://schemas.microsoft.com/office/powerpoint/2010/main" val="3224462876"/>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2356</Words>
  <Application>Microsoft Office PowerPoint</Application>
  <PresentationFormat>Breitbild</PresentationFormat>
  <Paragraphs>284</Paragraphs>
  <Slides>18</Slides>
  <Notes>10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18</vt:i4>
      </vt:variant>
    </vt:vector>
  </HeadingPairs>
  <TitlesOfParts>
    <vt:vector size="24" baseType="lpstr">
      <vt:lpstr>Wingdings</vt:lpstr>
      <vt:lpstr>Wingdings 3</vt:lpstr>
      <vt:lpstr>Arial</vt:lpstr>
      <vt:lpstr>Calibri</vt:lpstr>
      <vt:lpstr>Office</vt:lpstr>
      <vt:lpstr>1_Office</vt:lpstr>
      <vt:lpstr> </vt:lpstr>
      <vt:lpstr>Contents</vt:lpstr>
      <vt:lpstr>1. Occupational fields in Germany</vt:lpstr>
      <vt:lpstr>2. The German Qualifications Framework (DQR)</vt:lpstr>
      <vt:lpstr>2. The German Qualifications Framework (DQR)</vt:lpstr>
      <vt:lpstr>2. The German Qualifications Framework (DQR)</vt:lpstr>
      <vt:lpstr>2. The German Qualifications Framework (DQR)</vt:lpstr>
      <vt:lpstr>3. Two types of initial training </vt:lpstr>
      <vt:lpstr>4. Company-based training in the dual system</vt:lpstr>
      <vt:lpstr>4. Company-based training in the dual system</vt:lpstr>
      <vt:lpstr>4. Company-based training in the dual system</vt:lpstr>
      <vt:lpstr>5. School-based training</vt:lpstr>
      <vt:lpstr>5. School-based training</vt:lpstr>
      <vt:lpstr>5. School-based training</vt:lpstr>
      <vt:lpstr>6. Opportunities for continuing training and career advancement</vt:lpstr>
      <vt:lpstr>6. Opportunities for continuing training and career advancement</vt:lpstr>
      <vt:lpstr>Further information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405</cp:revision>
  <dcterms:created xsi:type="dcterms:W3CDTF">2020-12-18T10:19:10Z</dcterms:created>
  <dcterms:modified xsi:type="dcterms:W3CDTF">2025-09-23T10:20:04Z</dcterms:modified>
</cp:coreProperties>
</file>