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1"/>
  </p:notesMasterIdLst>
  <p:sldIdLst>
    <p:sldId id="257" r:id="rId3"/>
    <p:sldId id="368" r:id="rId4"/>
    <p:sldId id="400" r:id="rId5"/>
    <p:sldId id="370" r:id="rId6"/>
    <p:sldId id="388" r:id="rId7"/>
    <p:sldId id="401" r:id="rId8"/>
    <p:sldId id="390" r:id="rId9"/>
    <p:sldId id="367" r:id="rId10"/>
    <p:sldId id="391" r:id="rId11"/>
    <p:sldId id="392" r:id="rId12"/>
    <p:sldId id="393" r:id="rId13"/>
    <p:sldId id="394" r:id="rId14"/>
    <p:sldId id="395" r:id="rId15"/>
    <p:sldId id="397" r:id="rId16"/>
    <p:sldId id="398" r:id="rId17"/>
    <p:sldId id="399" r:id="rId18"/>
    <p:sldId id="359" r:id="rId19"/>
    <p:sldId id="291" r:id="rId20"/>
  </p:sldIdLst>
  <p:sldSz cx="12192000" cy="6858000"/>
  <p:notesSz cx="6858000" cy="9144000"/>
  <p:embeddedFontLst>
    <p:embeddedFont>
      <p:font typeface="Wingdings 3" panose="05040102010807070707" pitchFamily="18" charset="2"/>
      <p:regular r:id="rId2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75" userDrawn="1">
          <p15:clr>
            <a:srgbClr val="A4A3A4"/>
          </p15:clr>
        </p15:guide>
        <p15:guide id="6" pos="6607" userDrawn="1">
          <p15:clr>
            <a:srgbClr val="A4A3A4"/>
          </p15:clr>
        </p15:guide>
        <p15:guide id="7" pos="6131" userDrawn="1">
          <p15:clr>
            <a:srgbClr val="A4A3A4"/>
          </p15:clr>
        </p15:guide>
        <p15:guide id="8" orient="horz" pos="1162" userDrawn="1">
          <p15:clr>
            <a:srgbClr val="A4A3A4"/>
          </p15:clr>
        </p15:guide>
        <p15:guide id="9" orient="horz" pos="2160" userDrawn="1">
          <p15:clr>
            <a:srgbClr val="A4A3A4"/>
          </p15:clr>
        </p15:guide>
        <p15:guide id="11" pos="642" userDrawn="1">
          <p15:clr>
            <a:srgbClr val="A4A3A4"/>
          </p15:clr>
        </p15:guide>
        <p15:guide id="12" orient="horz" pos="2092"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guide id="16" pos="4294" userDrawn="1">
          <p15:clr>
            <a:srgbClr val="A4A3A4"/>
          </p15:clr>
        </p15:guide>
        <p15:guide id="17" orient="horz" pos="27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nbekannter Benutzer1" initials="Unbekannter Benutzer1" lastIdx="2" clrIdx="6">
    <p:extLst>
      <p:ext uri="{19B8F6BF-5375-455C-9EA6-DF929625EA0E}">
        <p15:presenceInfo xmlns:p15="http://schemas.microsoft.com/office/powerpoint/2012/main" userId="Kress, Dr. Hannelore" providerId="None"/>
      </p:ext>
    </p:extLst>
  </p:cmAuthor>
  <p:cmAuthor id="1" name="Peter Rechmann" initials="PR" lastIdx="37" clrIdx="0">
    <p:extLst>
      <p:ext uri="{19B8F6BF-5375-455C-9EA6-DF929625EA0E}">
        <p15:presenceInfo xmlns:p15="http://schemas.microsoft.com/office/powerpoint/2012/main" userId="Peter Rechmann" providerId="None"/>
      </p:ext>
    </p:extLst>
  </p:cmAuthor>
  <p:cmAuthor id="8" name="Hermann, Ralf" initials="HR" lastIdx="14" clrIdx="7">
    <p:extLst>
      <p:ext uri="{19B8F6BF-5375-455C-9EA6-DF929625EA0E}">
        <p15:presenceInfo xmlns:p15="http://schemas.microsoft.com/office/powerpoint/2012/main" userId="Hermann, Ralf" providerId="None"/>
      </p:ext>
    </p:extLst>
  </p:cmAuthor>
  <p:cmAuthor id="2" name="Schlich, Thorsten" initials="ST" lastIdx="6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6" clrIdx="4">
    <p:extLst>
      <p:ext uri="{19B8F6BF-5375-455C-9EA6-DF929625EA0E}">
        <p15:presenceInfo xmlns:p15="http://schemas.microsoft.com/office/powerpoint/2012/main" userId="S::e.schimmelpfennig@mediacompany.com::3a67210d-cf20-4159-955d-1293d16c3207" providerId="AD"/>
      </p:ext>
    </p:extLst>
  </p:cmAuthor>
  <p:cmAuthor id="6" name="Olesen, Julia" initials="OJ" lastIdx="3" clrIdx="5">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E2A95F"/>
    <a:srgbClr val="FBF3E8"/>
    <a:srgbClr val="EAC28D"/>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9" autoAdjust="0"/>
    <p:restoredTop sz="79920" autoAdjust="0"/>
  </p:normalViewPr>
  <p:slideViewPr>
    <p:cSldViewPr snapToGrid="0" showGuides="1">
      <p:cViewPr varScale="1">
        <p:scale>
          <a:sx n="89" d="100"/>
          <a:sy n="89" d="100"/>
        </p:scale>
        <p:origin x="1104" y="90"/>
      </p:cViewPr>
      <p:guideLst>
        <p:guide orient="horz" pos="1548"/>
        <p:guide pos="3931"/>
        <p:guide orient="horz" pos="2863"/>
        <p:guide orient="horz" pos="3543"/>
        <p:guide orient="horz" pos="3475"/>
        <p:guide pos="6607"/>
        <p:guide pos="6131"/>
        <p:guide orient="horz" pos="1162"/>
        <p:guide orient="horz" pos="2160"/>
        <p:guide pos="642"/>
        <p:guide orient="horz" pos="2092"/>
        <p:guide orient="horz" pos="981"/>
        <p:guide pos="5428"/>
        <p:guide orient="horz" pos="3702"/>
        <p:guide pos="4294"/>
        <p:guide orient="horz" pos="2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23.09.2025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u="sng" dirty="0"/>
              <a:t>Informations complémentaires : </a:t>
            </a:r>
            <a:r>
              <a:rPr lang="fr-FR" dirty="0"/>
              <a:t>au total, environ 52 % de la population a commencé une formation professionnelle en alternance au cours de sa vie.</a:t>
            </a:r>
          </a:p>
          <a:p>
            <a:br>
              <a:rPr lang="fr-FR" dirty="0"/>
            </a:br>
            <a:endParaRPr lang="fr-FR" dirty="0"/>
          </a:p>
          <a:p>
            <a:r>
              <a:rPr lang="fr-FR" dirty="0"/>
              <a:t>Selon le forum IAB, 85 % des diplômés de l'année 2020 occupaient un emploi soumis à l'assurance sociale obligatoire.</a:t>
            </a:r>
          </a:p>
          <a:p>
            <a:br>
              <a:rPr lang="fr-FR" dirty="0"/>
            </a:br>
            <a:endParaRPr lang="fr-FR" dirty="0"/>
          </a:p>
          <a:p>
            <a:r>
              <a:rPr lang="fr-FR" u="sng" dirty="0"/>
              <a:t>L'effet positif : </a:t>
            </a:r>
            <a:r>
              <a:rPr lang="fr-FR" dirty="0"/>
              <a:t>le taux de chômage des jeunes en Allemagne n'est que d'environ 4,8 %.</a:t>
            </a:r>
          </a:p>
          <a:p>
            <a:br>
              <a:rPr lang="fr-FR" dirty="0"/>
            </a:br>
            <a:endParaRPr lang="fr-FR"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256207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15913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Différence CEC/CAC :</a:t>
            </a:r>
          </a:p>
          <a:p>
            <a:endParaRPr lang="de-DE" dirty="0"/>
          </a:p>
          <a:p>
            <a:r>
              <a:rPr lang="fr-FR" b="1" dirty="0"/>
              <a:t>CEC : </a:t>
            </a:r>
          </a:p>
          <a:p>
            <a:pPr marL="171450" indent="-171450">
              <a:buFont typeface="Wingdings" panose="05000000000000000000" pitchFamily="2" charset="2"/>
              <a:buChar char="Ø"/>
            </a:pPr>
            <a:r>
              <a:rPr lang="fr-FR" dirty="0"/>
              <a:t>Chacun des 8 niveaux décrit 3 « piliers » : </a:t>
            </a:r>
            <a:r>
              <a:rPr lang="fr-FR" u="sng" dirty="0"/>
              <a:t>connaissances</a:t>
            </a:r>
            <a:r>
              <a:rPr lang="fr-FR" dirty="0"/>
              <a:t> / </a:t>
            </a:r>
            <a:r>
              <a:rPr lang="fr-FR" u="sng" dirty="0"/>
              <a:t>aptitudes</a:t>
            </a:r>
            <a:r>
              <a:rPr lang="fr-FR" dirty="0"/>
              <a:t> </a:t>
            </a:r>
            <a:r>
              <a:rPr lang="fr-FR" u="none" dirty="0"/>
              <a:t>/ </a:t>
            </a:r>
            <a:r>
              <a:rPr lang="fr-FR" u="sng" dirty="0"/>
              <a:t>compétences</a:t>
            </a:r>
          </a:p>
          <a:p>
            <a:pPr marL="171450" indent="-171450">
              <a:buFont typeface="Wingdings" panose="05000000000000000000" pitchFamily="2" charset="2"/>
              <a:buChar char="Ø"/>
            </a:pPr>
            <a:r>
              <a:rPr lang="fr-FR" u="none" dirty="0"/>
              <a:t>Niveau d’abstraction plus élevé que le CAC</a:t>
            </a:r>
          </a:p>
          <a:p>
            <a:pPr marL="171450" indent="-171450">
              <a:buFont typeface="Wingdings" panose="05000000000000000000" pitchFamily="2" charset="2"/>
              <a:buChar char="Ø"/>
            </a:pPr>
            <a:r>
              <a:rPr lang="fr-FR" u="none" dirty="0"/>
              <a:t>Métacadre, instrument de transparence transnational, doit permettre la mise en regard de différents systèmes de formation nationaux entre eux</a:t>
            </a:r>
          </a:p>
          <a:p>
            <a:pPr marL="171450" indent="-171450">
              <a:buFont typeface="Wingdings" panose="05000000000000000000" pitchFamily="2" charset="2"/>
              <a:buChar char="Ø"/>
            </a:pPr>
            <a:endParaRPr lang="de-DE" u="sng" dirty="0"/>
          </a:p>
          <a:p>
            <a:pPr marL="0" indent="0">
              <a:buFont typeface="Wingdings" panose="05000000000000000000" pitchFamily="2" charset="2"/>
              <a:buNone/>
            </a:pPr>
            <a:endParaRPr lang="de-DE" dirty="0"/>
          </a:p>
          <a:p>
            <a:pPr marL="0" indent="0">
              <a:buFont typeface="Wingdings" panose="05000000000000000000" pitchFamily="2" charset="2"/>
              <a:buNone/>
            </a:pPr>
            <a:r>
              <a:rPr lang="fr-FR" b="1" dirty="0"/>
              <a:t>CAC :</a:t>
            </a:r>
          </a:p>
          <a:p>
            <a:pPr marL="171450" indent="-171450">
              <a:buFont typeface="Wingdings" panose="05000000000000000000" pitchFamily="2" charset="2"/>
              <a:buChar char="Ø"/>
            </a:pPr>
            <a:r>
              <a:rPr lang="fr-FR" dirty="0"/>
              <a:t>Chacun des 8 niveaux décrit 4 « piliers » : </a:t>
            </a:r>
            <a:r>
              <a:rPr lang="fr-FR" i="1" dirty="0"/>
              <a:t>Compétence professionnelle</a:t>
            </a:r>
            <a:r>
              <a:rPr lang="fr-FR" dirty="0"/>
              <a:t> : </a:t>
            </a:r>
            <a:r>
              <a:rPr lang="fr-FR" u="sng" dirty="0"/>
              <a:t>connaissances</a:t>
            </a:r>
            <a:r>
              <a:rPr lang="fr-FR" dirty="0"/>
              <a:t> / </a:t>
            </a:r>
            <a:r>
              <a:rPr lang="fr-FR" u="sng" dirty="0"/>
              <a:t>aptitudes</a:t>
            </a:r>
            <a:r>
              <a:rPr lang="fr-FR" dirty="0"/>
              <a:t> ; </a:t>
            </a:r>
            <a:r>
              <a:rPr lang="fr-FR" i="1" dirty="0"/>
              <a:t>compétence personnelle</a:t>
            </a:r>
            <a:r>
              <a:rPr lang="fr-FR" dirty="0"/>
              <a:t> : </a:t>
            </a:r>
            <a:r>
              <a:rPr lang="fr-FR" u="sng" dirty="0"/>
              <a:t>compétence sociale</a:t>
            </a:r>
            <a:r>
              <a:rPr lang="fr-FR" dirty="0"/>
              <a:t> / </a:t>
            </a:r>
            <a:r>
              <a:rPr lang="fr-FR" u="sng" dirty="0"/>
              <a:t>autonomie</a:t>
            </a:r>
          </a:p>
          <a:p>
            <a:pPr marL="171450" indent="-171450">
              <a:buFont typeface="Wingdings" panose="05000000000000000000" pitchFamily="2" charset="2"/>
              <a:buChar char="Ø"/>
            </a:pPr>
            <a:r>
              <a:rPr lang="fr-FR" u="none" dirty="0"/>
              <a:t>Doit représenter ainsi avec plus d’acuité tous les aspects des compétences d’action ; l’accent est mis sur la compréhension holistique des compétences</a:t>
            </a:r>
          </a:p>
          <a:p>
            <a:pPr marL="171450" indent="-171450">
              <a:buFont typeface="Wingdings" panose="05000000000000000000" pitchFamily="2" charset="2"/>
              <a:buChar char="Ø"/>
            </a:pPr>
            <a:r>
              <a:rPr lang="fr-FR" u="none" dirty="0"/>
              <a:t>Chaque niveau est précédé par un texte bref décrivant de façon succincte la structure des exigences correspondante (« indicateur de niveau »)</a:t>
            </a:r>
          </a:p>
          <a:p>
            <a:pPr marL="171450" indent="-171450">
              <a:buFont typeface="Wingdings" panose="05000000000000000000" pitchFamily="2" charset="2"/>
              <a:buChar char="Ø"/>
            </a:pPr>
            <a:r>
              <a:rPr lang="fr-FR" u="none" dirty="0"/>
              <a:t>Complète et concrétise le CEC</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403680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u="sng" dirty="0"/>
              <a:t>CAC – Diplômes d’enseignement général :</a:t>
            </a:r>
          </a:p>
          <a:p>
            <a:endParaRPr lang="de-DE" u="sng" dirty="0"/>
          </a:p>
          <a:p>
            <a:pPr marL="171450" indent="-171450">
              <a:buFont typeface="Wingdings" panose="05000000000000000000" pitchFamily="2" charset="2"/>
              <a:buChar char="Ø"/>
            </a:pPr>
            <a:r>
              <a:rPr lang="fr-FR" u="none" dirty="0"/>
              <a:t>Brevet du premier cycle (Hauptschulabschluss) – CAC 2</a:t>
            </a:r>
          </a:p>
          <a:p>
            <a:pPr marL="171450" indent="-171450">
              <a:buFont typeface="Wingdings" panose="05000000000000000000" pitchFamily="2" charset="2"/>
              <a:buChar char="Ø"/>
            </a:pPr>
            <a:r>
              <a:rPr lang="fr-FR" u="none" dirty="0"/>
              <a:t>Brevet du premier cycle (Mittlerer Schulabschluss) – CAC 3</a:t>
            </a:r>
          </a:p>
          <a:p>
            <a:pPr marL="171450" indent="-171450">
              <a:buFont typeface="Wingdings" panose="05000000000000000000" pitchFamily="2" charset="2"/>
              <a:buChar char="Ø"/>
            </a:pPr>
            <a:r>
              <a:rPr lang="fr-FR" u="none" dirty="0"/>
              <a:t>Baccalauréat professionnel, b</a:t>
            </a:r>
            <a:r>
              <a:rPr lang="fr-FR" sz="1200" b="0" i="0" dirty="0">
                <a:solidFill>
                  <a:schemeClr val="tx1"/>
                </a:solidFill>
                <a:latin typeface="+mn-lt"/>
                <a:ea typeface="+mn-ea"/>
                <a:cs typeface="+mn-cs"/>
              </a:rPr>
              <a:t>accalauréat technologique, baccalauréat général – CAC 4</a:t>
            </a:r>
          </a:p>
          <a:p>
            <a:pPr marL="171450" indent="-171450">
              <a:buFont typeface="Wingdings" panose="05000000000000000000" pitchFamily="2" charset="2"/>
              <a:buChar char="Ø"/>
            </a:pPr>
            <a:r>
              <a:rPr lang="fr-FR" sz="1200" b="0" i="0" u="none" dirty="0">
                <a:solidFill>
                  <a:schemeClr val="tx1"/>
                </a:solidFill>
                <a:latin typeface="+mn-lt"/>
                <a:ea typeface="+mn-ea"/>
                <a:cs typeface="+mn-cs"/>
              </a:rPr>
              <a:t>Licence (diplôme d’une université de sciences appliquées, examen d’État) – CAC 6</a:t>
            </a:r>
          </a:p>
          <a:p>
            <a:pPr marL="171450" indent="-171450">
              <a:buFont typeface="Wingdings" panose="05000000000000000000" pitchFamily="2" charset="2"/>
              <a:buChar char="Ø"/>
            </a:pPr>
            <a:r>
              <a:rPr lang="fr-FR" sz="1200" b="0" i="0" u="none" dirty="0">
                <a:solidFill>
                  <a:schemeClr val="tx1"/>
                </a:solidFill>
                <a:latin typeface="+mn-lt"/>
                <a:ea typeface="+mn-ea"/>
                <a:cs typeface="+mn-cs"/>
              </a:rPr>
              <a:t>Master (diplôme universitaire ; examen d’État) – CAC 7</a:t>
            </a:r>
          </a:p>
          <a:p>
            <a:pPr marL="171450" indent="-171450">
              <a:buFont typeface="Wingdings" panose="05000000000000000000" pitchFamily="2" charset="2"/>
              <a:buChar char="Ø"/>
            </a:pPr>
            <a:r>
              <a:rPr lang="fr-FR" sz="1200" b="0" i="0" u="none" dirty="0">
                <a:solidFill>
                  <a:schemeClr val="tx1"/>
                </a:solidFill>
                <a:latin typeface="+mn-lt"/>
                <a:ea typeface="+mn-ea"/>
                <a:cs typeface="+mn-cs"/>
              </a:rPr>
              <a:t>Doctorat et diplômes artistiques équivalents – CAC 8</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124992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fr-FR" dirty="0"/>
              <a:t>Il est devenu plus difficile, aujourd’hui, de faire une </a:t>
            </a:r>
            <a:r>
              <a:rPr lang="fr-FR" u="sng" dirty="0"/>
              <a:t>distinction précise</a:t>
            </a:r>
            <a:r>
              <a:rPr lang="fr-FR" dirty="0"/>
              <a:t> entre les universités de sciences appliquées et les universités :</a:t>
            </a:r>
          </a:p>
          <a:p>
            <a:pPr marL="0" indent="0">
              <a:buFont typeface="Wingdings" panose="05000000000000000000" pitchFamily="2" charset="2"/>
              <a:buNone/>
            </a:pPr>
            <a:endParaRPr lang="de-DE" dirty="0"/>
          </a:p>
          <a:p>
            <a:pPr marL="171450" indent="-171450">
              <a:buFont typeface="Wingdings" panose="05000000000000000000" pitchFamily="2" charset="2"/>
              <a:buChar char="Ø"/>
            </a:pPr>
            <a:r>
              <a:rPr lang="fr-FR" dirty="0"/>
              <a:t>FH / HAW = </a:t>
            </a:r>
            <a:r>
              <a:rPr lang="fr-FR" sz="1200" b="0" i="0" dirty="0">
                <a:solidFill>
                  <a:schemeClr val="tx1"/>
                </a:solidFill>
                <a:latin typeface="+mn-lt"/>
                <a:ea typeface="+mn-ea"/>
                <a:cs typeface="+mn-cs"/>
              </a:rPr>
              <a:t>université de sciences appliquées = University of Applied Sciences </a:t>
            </a:r>
          </a:p>
          <a:p>
            <a:pPr marL="628650" lvl="1" indent="-171450">
              <a:buFont typeface="Arial" panose="020B0604020202020204" pitchFamily="34" charset="0"/>
              <a:buChar char="•"/>
            </a:pPr>
            <a:r>
              <a:rPr lang="fr-FR" sz="1200" b="0" i="0" dirty="0">
                <a:solidFill>
                  <a:schemeClr val="tx1"/>
                </a:solidFill>
                <a:latin typeface="+mn-lt"/>
                <a:ea typeface="+mn-ea"/>
                <a:cs typeface="+mn-cs"/>
              </a:rPr>
              <a:t>en général, nombre de disciplines plus élevé</a:t>
            </a:r>
          </a:p>
          <a:p>
            <a:pPr marL="171450" indent="-171450">
              <a:buFont typeface="Wingdings" panose="05000000000000000000" pitchFamily="2" charset="2"/>
              <a:buChar char="Ø"/>
            </a:pPr>
            <a:r>
              <a:rPr lang="fr-FR" sz="1200" b="0" i="0" dirty="0">
                <a:solidFill>
                  <a:schemeClr val="tx1"/>
                </a:solidFill>
                <a:latin typeface="+mn-lt"/>
                <a:ea typeface="+mn-ea"/>
                <a:cs typeface="+mn-cs"/>
              </a:rPr>
              <a:t>Autres « établissements d’enseignement supérieur » = universités</a:t>
            </a:r>
          </a:p>
          <a:p>
            <a:pPr marL="171450" indent="-171450">
              <a:buFont typeface="Wingdings" panose="05000000000000000000" pitchFamily="2" charset="2"/>
              <a:buChar char="Ø"/>
            </a:pPr>
            <a:r>
              <a:rPr lang="fr-FR" sz="1200" b="0" i="0" dirty="0">
                <a:solidFill>
                  <a:schemeClr val="tx1"/>
                </a:solidFill>
                <a:latin typeface="+mn-lt"/>
                <a:ea typeface="+mn-ea"/>
                <a:cs typeface="+mn-cs"/>
              </a:rPr>
              <a:t>La principale différence au niveau juridique est l’accréditation à délivrer le doctorat</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307128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fr-FR" dirty="0"/>
              <a:t>L’enseignement est aujourd’hui souvent dispensé sous forme de blocs </a:t>
            </a:r>
          </a:p>
          <a:p>
            <a:pPr marL="171450" indent="-171450">
              <a:buFont typeface="Wingdings" panose="05000000000000000000" pitchFamily="2" charset="2"/>
              <a:buChar char="Ø"/>
            </a:pPr>
            <a:endParaRPr lang="de-DE" dirty="0"/>
          </a:p>
          <a:p>
            <a:pPr marL="0" indent="0">
              <a:buFont typeface="Wingdings" panose="05000000000000000000" pitchFamily="2" charset="2"/>
              <a:buNone/>
            </a:pPr>
            <a:r>
              <a:rPr lang="fr-FR" b="1" dirty="0"/>
              <a:t>Formation en coopération :</a:t>
            </a:r>
          </a:p>
          <a:p>
            <a:pPr marL="171450" indent="-171450">
              <a:buFont typeface="Wingdings" panose="05000000000000000000" pitchFamily="2" charset="2"/>
              <a:buChar char="Ø"/>
            </a:pPr>
            <a:r>
              <a:rPr lang="fr-FR" sz="1200" b="0" i="0" dirty="0">
                <a:solidFill>
                  <a:schemeClr val="tx1"/>
                </a:solidFill>
                <a:latin typeface="+mn-lt"/>
                <a:ea typeface="+mn-ea"/>
                <a:cs typeface="+mn-cs"/>
              </a:rPr>
              <a:t>une entreprise ne pouvant pas proposer tous les contenus de formation s’associe avec une ou plusieurs autres entreprises partenaires pour la formation d’une personne en apprentissage</a:t>
            </a:r>
          </a:p>
          <a:p>
            <a:pPr marL="171450" indent="-171450">
              <a:buFont typeface="Wingdings" panose="05000000000000000000" pitchFamily="2" charset="2"/>
              <a:buChar char="Ø"/>
            </a:pPr>
            <a:r>
              <a:rPr lang="fr-FR" sz="1200" b="0" i="0" dirty="0">
                <a:solidFill>
                  <a:schemeClr val="tx1"/>
                </a:solidFill>
                <a:latin typeface="+mn-lt"/>
                <a:ea typeface="+mn-ea"/>
                <a:cs typeface="+mn-cs"/>
              </a:rPr>
              <a:t>C’est à l’entreprise chargée de la coordination que revient la responsabilité de la formation ; elle signe le contrat avec la personne en apprentissage et lui verse aussi la rémunération</a:t>
            </a:r>
          </a:p>
          <a:p>
            <a:pPr marL="171450" indent="-171450">
              <a:buFont typeface="Wingdings" panose="05000000000000000000" pitchFamily="2" charset="2"/>
              <a:buChar char="Ø"/>
            </a:pPr>
            <a:r>
              <a:rPr lang="fr-FR" sz="1200" b="0" i="0" dirty="0">
                <a:solidFill>
                  <a:schemeClr val="tx1"/>
                </a:solidFill>
                <a:latin typeface="+mn-lt"/>
                <a:ea typeface="+mn-ea"/>
                <a:cs typeface="+mn-cs"/>
              </a:rPr>
              <a:t>Sur le temps de formation, les personnes en apprentissage doivent passer au minimum six mois dans l’entreprise partenaire pour travailler et pour apprendre</a:t>
            </a:r>
          </a:p>
          <a:p>
            <a:pPr marL="171450" indent="-171450">
              <a:buFont typeface="Wingdings" panose="05000000000000000000" pitchFamily="2" charset="2"/>
              <a:buChar char="Ø"/>
            </a:pPr>
            <a:r>
              <a:rPr lang="fr-FR" sz="1200" b="0" i="0" dirty="0">
                <a:solidFill>
                  <a:schemeClr val="tx1"/>
                </a:solidFill>
                <a:latin typeface="+mn-lt"/>
                <a:ea typeface="+mn-ea"/>
                <a:cs typeface="+mn-cs"/>
              </a:rPr>
              <a:t>Les coopérations ne sont pas uniquement possibles entre entreprises, mais aussi entre une entreprise et un prestataire de formation</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266966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dirty="0"/>
              <a:t>La somme des pourcentages des professions artisanales et des professions technico-industrielles et technico-scientifiques n’est pas égale à 100 % parce que les catégories se recoupent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04472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dirty="0"/>
              <a:t>Exemples de professions</a:t>
            </a:r>
            <a:r>
              <a:rPr lang="fr-FR" dirty="0"/>
              <a:t> :</a:t>
            </a:r>
          </a:p>
          <a:p>
            <a:endParaRPr lang="de-DE" dirty="0"/>
          </a:p>
          <a:p>
            <a:pPr algn="l"/>
            <a:r>
              <a:rPr lang="fr-FR" sz="1200" u="sng" dirty="0"/>
              <a:t>Spécialiste certifié·e (</a:t>
            </a:r>
            <a:r>
              <a:rPr lang="fr-FR" u="sng" dirty="0"/>
              <a:t>CAC 5) :</a:t>
            </a:r>
          </a:p>
          <a:p>
            <a:pPr marL="171450" indent="-171450" algn="l">
              <a:buFont typeface="Wingdings" panose="05000000000000000000" pitchFamily="2" charset="2"/>
              <a:buChar char="Ø"/>
            </a:pPr>
            <a:r>
              <a:rPr lang="fr-FR" u="none" dirty="0"/>
              <a:t>Spécialiste certifié en communication en langues étrangères/Spécialiste certifiée en communication en langues étrangères</a:t>
            </a:r>
          </a:p>
          <a:p>
            <a:pPr marL="171450" indent="-171450" algn="l">
              <a:buFont typeface="Wingdings" panose="05000000000000000000" pitchFamily="2" charset="2"/>
              <a:buChar char="Ø"/>
            </a:pPr>
            <a:r>
              <a:rPr lang="fr-FR" u="none" dirty="0"/>
              <a:t>Spécialiste certifié en intégration de systèmes domotiques/Spécialiste certifiée en intégration de systèmes domotiques</a:t>
            </a:r>
          </a:p>
          <a:p>
            <a:pPr marL="171450" indent="-171450" algn="l">
              <a:buFont typeface="Wingdings" panose="05000000000000000000" pitchFamily="2" charset="2"/>
              <a:buChar char="Ø"/>
            </a:pPr>
            <a:r>
              <a:rPr lang="fr-FR" u="none" dirty="0"/>
              <a:t>Spécialiste certifié en énergies renouvelables, efficacité énergétique et gestion de l’énergie/Spécialiste certifiée en énergies renouvelables, efficacité énergétique et gestion de l’énergie</a:t>
            </a:r>
          </a:p>
          <a:p>
            <a:pPr marL="171450" indent="-171450" algn="l">
              <a:buFont typeface="Wingdings" panose="05000000000000000000" pitchFamily="2" charset="2"/>
              <a:buChar char="Ø"/>
            </a:pPr>
            <a:endParaRPr lang="de-DE" u="none"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u="sng" dirty="0"/>
              <a:t>Bachelor Professional [CAC 6]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u="none" dirty="0"/>
              <a:t> Bachelor Professional en comptabilité d’entreprise (</a:t>
            </a:r>
            <a:r>
              <a:rPr lang="fr-FR" sz="1200" b="0" i="0" dirty="0">
                <a:solidFill>
                  <a:schemeClr val="tx1"/>
                </a:solidFill>
                <a:latin typeface="+mn-lt"/>
                <a:ea typeface="+mn-ea"/>
                <a:cs typeface="+mn-cs"/>
              </a:rPr>
              <a:t>comptable d’entreprise certifié·e)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i="0" dirty="0">
                <a:solidFill>
                  <a:schemeClr val="tx1"/>
                </a:solidFill>
                <a:latin typeface="+mn-lt"/>
                <a:ea typeface="+mn-ea"/>
                <a:cs typeface="+mn-cs"/>
              </a:rPr>
              <a:t>Bachelor Professional en régie (régisseur·euse de spectacles certifié·e)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i="0" dirty="0">
                <a:solidFill>
                  <a:schemeClr val="tx1"/>
                </a:solidFill>
                <a:latin typeface="+mn-lt"/>
                <a:ea typeface="+mn-ea"/>
                <a:cs typeface="+mn-cs"/>
              </a:rPr>
              <a:t>Bachelor Professional en médias (gestionnaire certifié·e spécialisé·e en médias)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u="sng" dirty="0"/>
              <a:t>Master Professional [CAC 7]</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u="none" dirty="0"/>
              <a:t>Master professionnel en gestion d’entreprise (gestionnaire d'entreprise certifié·e)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u="none" dirty="0"/>
              <a:t>Restaurateur·rice d’art certifié·e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u="none" dirty="0"/>
              <a:t>Master Professional of Vocational Training (</a:t>
            </a:r>
            <a:r>
              <a:rPr lang="fr-FR" sz="1200" b="0" i="0" dirty="0">
                <a:solidFill>
                  <a:schemeClr val="tx1"/>
                </a:solidFill>
                <a:latin typeface="+mn-lt"/>
                <a:ea typeface="+mn-ea"/>
                <a:cs typeface="+mn-cs"/>
              </a:rPr>
              <a:t>enseignant·e en formation professionnelle certifié·e IHK)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i="0" dirty="0">
                <a:solidFill>
                  <a:schemeClr val="tx1"/>
                </a:solidFill>
                <a:latin typeface="+mn-lt"/>
                <a:ea typeface="+mn-ea"/>
                <a:cs typeface="+mn-cs"/>
              </a:rPr>
              <a:t>Master Professional of IT Business Engineering (ingénieur·e en informatique commerciale)</a:t>
            </a:r>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3695104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01DE69E4-879D-45B2-82B7-5021D8DC9D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9.jpe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9" r:id="rId3"/>
    <p:sldLayoutId id="2147483663" r:id="rId4"/>
    <p:sldLayoutId id="2147483650" r:id="rId5"/>
    <p:sldLayoutId id="2147483653"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0"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 id="2147483670" r:id="rId4"/>
    <p:sldLayoutId id="2147483671" r:id="rId5"/>
    <p:sldLayoutId id="2147483672" r:id="rId6"/>
    <p:sldLayoutId id="2147483674" r:id="rId7"/>
    <p:sldLayoutId id="2147483675"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1.svg"/></Relationships>
</file>

<file path=ppt/slides/_rels/slide1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hyperlink" Target="http://www.govet.international/fr" TargetMode="External"/><Relationship Id="rId1" Type="http://schemas.openxmlformats.org/officeDocument/2006/relationships/slideLayout" Target="../slideLayouts/slideLayout4.xml"/><Relationship Id="rId6" Type="http://schemas.openxmlformats.org/officeDocument/2006/relationships/hyperlink" Target="https://www.datenportal.bmbf.de/portal/de/index.html" TargetMode="External"/><Relationship Id="rId5" Type="http://schemas.openxmlformats.org/officeDocument/2006/relationships/hyperlink" Target="https://www.kmk.org/" TargetMode="External"/><Relationship Id="rId4" Type="http://schemas.openxmlformats.org/officeDocument/2006/relationships/hyperlink" Target="https://www.bibb.de/datenreport/d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6.svg"/><Relationship Id="rId3" Type="http://schemas.openxmlformats.org/officeDocument/2006/relationships/image" Target="../media/image23.png"/><Relationship Id="rId21" Type="http://schemas.openxmlformats.org/officeDocument/2006/relationships/image" Target="../media/image41.png"/><Relationship Id="rId34" Type="http://schemas.openxmlformats.org/officeDocument/2006/relationships/image" Target="../media/image54.sv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36.svg"/><Relationship Id="rId20" Type="http://schemas.openxmlformats.org/officeDocument/2006/relationships/image" Target="../media/image40.svg"/><Relationship Id="rId29"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svg"/><Relationship Id="rId32" Type="http://schemas.openxmlformats.org/officeDocument/2006/relationships/image" Target="../media/image52.sv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svg"/><Relationship Id="rId10" Type="http://schemas.openxmlformats.org/officeDocument/2006/relationships/image" Target="../media/image30.sv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47.png"/><Relationship Id="rId30" Type="http://schemas.openxmlformats.org/officeDocument/2006/relationships/image" Target="../media/image50.svg"/><Relationship Id="rId8"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7.sv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55095" y="3058886"/>
            <a:ext cx="2493994" cy="675628"/>
          </a:xfrm>
        </p:spPr>
        <p:txBody>
          <a:bodyPr>
            <a:noAutofit/>
          </a:bodyPr>
          <a:lstStyle/>
          <a:p>
            <a:r>
              <a:rPr lang="fr-FR" sz="1600" noProof="0" dirty="0"/>
              <a:t>Formation professionnelle </a:t>
            </a:r>
            <a:br>
              <a:rPr lang="fr-FR" sz="1600" noProof="0" dirty="0"/>
            </a:br>
            <a:r>
              <a:rPr lang="fr-FR" sz="1600" noProof="0" dirty="0"/>
              <a:t>en Allemagne</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fr-FR"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54272"/>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dirty="0"/>
              <a:t>Professions et voies de qualification</a:t>
            </a:r>
            <a:br>
              <a:rPr lang="fr-FR" sz="2800" dirty="0"/>
            </a:br>
            <a:r>
              <a:rPr lang="fr-FR" sz="2800" dirty="0"/>
              <a:t>en Allemagne</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4.</a:t>
            </a:r>
            <a:r>
              <a:rPr lang="fr-FR" noProof="0" dirty="0">
                <a:solidFill>
                  <a:srgbClr val="D6851B"/>
                </a:solidFill>
              </a:rPr>
              <a:t> </a:t>
            </a:r>
            <a:r>
              <a:rPr lang="fr-FR" dirty="0"/>
              <a:t>Formation en entreprise en alternance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6754359" cy="2830518"/>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b="1" dirty="0"/>
              <a:t>250 professions technico-industrielles et technico-scientifiques </a:t>
            </a:r>
            <a:r>
              <a:rPr lang="fr-FR" sz="1600" dirty="0"/>
              <a:t>(en partie identiques aux professions artisanales). La formation a lieu dans l’industrie ou dans des grandes entreprises d’autres secteurs.</a:t>
            </a:r>
          </a:p>
          <a:p>
            <a:pPr>
              <a:lnSpc>
                <a:spcPts val="2200"/>
              </a:lnSpc>
              <a:spcBef>
                <a:spcPts val="600"/>
              </a:spcBef>
              <a:spcAft>
                <a:spcPts val="600"/>
              </a:spcAft>
              <a:buClr>
                <a:srgbClr val="D6851B"/>
              </a:buClr>
              <a:buSzPct val="65000"/>
            </a:pPr>
            <a:r>
              <a:rPr lang="fr-FR" sz="1600" dirty="0"/>
              <a:t>Exemples :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Mécanicien·ne installateur·rice de systèmes </a:t>
            </a:r>
            <a:br>
              <a:rPr lang="fr-FR" sz="1600" dirty="0"/>
            </a:br>
            <a:r>
              <a:rPr lang="fr-FR" sz="1600" dirty="0"/>
              <a:t>sanitaires, de chauffage et de climatisation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Technicien·ne de laboratoire en biologie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Préparateur·rice en chimie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Électronicien·ne pour la technique d’exploitation</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2800" y="4546800"/>
            <a:ext cx="4406582" cy="975377"/>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fr-FR" sz="1600" dirty="0">
                <a:solidFill>
                  <a:schemeClr val="bg1"/>
                </a:solidFill>
                <a:latin typeface="Calibri" panose="020F0502020204030204"/>
                <a:cs typeface="+mn-cs"/>
              </a:rPr>
              <a:t>Environ </a:t>
            </a:r>
            <a:r>
              <a:rPr lang="fr-FR" sz="1600" b="1" dirty="0">
                <a:solidFill>
                  <a:schemeClr val="bg1"/>
                </a:solidFill>
                <a:latin typeface="Calibri" panose="020F0502020204030204"/>
                <a:cs typeface="+mn-cs"/>
              </a:rPr>
              <a:t>60 % </a:t>
            </a:r>
            <a:r>
              <a:rPr lang="fr-FR" sz="1600" dirty="0">
                <a:solidFill>
                  <a:schemeClr val="bg1"/>
                </a:solidFill>
                <a:latin typeface="Calibri" panose="020F0502020204030204"/>
                <a:cs typeface="+mn-cs"/>
              </a:rPr>
              <a:t>des personnes en apprentissage suivent une formation technico-industrielles et technico-scientifiques</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1" y="4548806"/>
            <a:ext cx="5642235"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aucune restriction formelle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fr-FR" sz="1600" dirty="0">
                <a:solidFill>
                  <a:prstClr val="black"/>
                </a:solidFill>
                <a:latin typeface="Calibri" panose="020F0502020204030204"/>
                <a:cs typeface="+mn-cs"/>
              </a:rPr>
              <a:t>C’est l’entreprise de formation qui décide du niveau scolaire préalable dont les candidat·e·s doivent faire preuve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Professions technico- et technico-scientifiques</a:t>
            </a:r>
          </a:p>
          <a:p>
            <a:endParaRPr lang="de-DE" sz="2000" dirty="0"/>
          </a:p>
        </p:txBody>
      </p:sp>
      <p:sp>
        <p:nvSpPr>
          <p:cNvPr id="2" name="Rechteck 1">
            <a:extLst>
              <a:ext uri="{FF2B5EF4-FFF2-40B4-BE49-F238E27FC236}">
                <a16:creationId xmlns:a16="http://schemas.microsoft.com/office/drawing/2014/main" id="{26388FB5-88D3-486E-B554-980BFDC08511}"/>
              </a:ext>
            </a:extLst>
          </p:cNvPr>
          <p:cNvSpPr/>
          <p:nvPr/>
        </p:nvSpPr>
        <p:spPr>
          <a:xfrm>
            <a:off x="6728460" y="2489538"/>
            <a:ext cx="5708015" cy="1589153"/>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Technicien ne métal</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Conducteur·rice de machines et des installations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Mécatronicien·ne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Technicien·ne de production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Contrôleur·euse des matériaux</a:t>
            </a:r>
          </a:p>
        </p:txBody>
      </p:sp>
      <p:pic>
        <p:nvPicPr>
          <p:cNvPr id="5" name="Grafik 4">
            <a:extLst>
              <a:ext uri="{FF2B5EF4-FFF2-40B4-BE49-F238E27FC236}">
                <a16:creationId xmlns:a16="http://schemas.microsoft.com/office/drawing/2014/main" id="{096F26A2-06A8-42D2-B55D-BA0074A2F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9923" y="2205037"/>
            <a:ext cx="1086077" cy="2255699"/>
          </a:xfrm>
          <a:prstGeom prst="rect">
            <a:avLst/>
          </a:prstGeom>
        </p:spPr>
      </p:pic>
    </p:spTree>
    <p:extLst>
      <p:ext uri="{BB962C8B-B14F-4D97-AF65-F5344CB8AC3E}">
        <p14:creationId xmlns:p14="http://schemas.microsoft.com/office/powerpoint/2010/main" val="39681772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4.</a:t>
            </a:r>
            <a:r>
              <a:rPr lang="fr-FR" noProof="0" dirty="0">
                <a:solidFill>
                  <a:srgbClr val="D6851B"/>
                </a:solidFill>
              </a:rPr>
              <a:t> </a:t>
            </a:r>
            <a:r>
              <a:rPr lang="fr-FR" dirty="0"/>
              <a:t>Formation en entreprise en alternance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7311708" cy="3010055"/>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b="1" dirty="0"/>
              <a:t>50 professions ou plus </a:t>
            </a:r>
            <a:r>
              <a:rPr lang="fr-FR" sz="1600" dirty="0"/>
              <a:t>( en fonction de la méthode de comptage). </a:t>
            </a:r>
            <a:br>
              <a:rPr lang="fr-FR" sz="1600" dirty="0"/>
            </a:br>
            <a:r>
              <a:rPr lang="fr-FR" sz="1600" dirty="0"/>
              <a:t>Dans les domaines suivants, par exemple :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Commerce (commerce de détails, commerce de gros</a:t>
            </a:r>
            <a:br>
              <a:rPr lang="fr-FR" sz="1600" dirty="0"/>
            </a:br>
            <a:r>
              <a:rPr lang="fr-FR" sz="1600" dirty="0"/>
              <a:t> et extérieur, industrie)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Bureaux et administrations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Finances, controlling et droit (banques, assurances, </a:t>
            </a:r>
            <a:br>
              <a:rPr lang="fr-FR" sz="1600" dirty="0"/>
            </a:br>
            <a:r>
              <a:rPr lang="fr-FR" sz="1600" dirty="0"/>
              <a:t>système juridique)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Gestion de la santé</a:t>
            </a:r>
          </a:p>
          <a:p>
            <a:pPr>
              <a:lnSpc>
                <a:spcPts val="2200"/>
              </a:lnSpc>
              <a:spcAft>
                <a:spcPts val="200"/>
              </a:spcAft>
              <a:buClr>
                <a:srgbClr val="D6851B"/>
              </a:buClr>
              <a:buSzPct val="65000"/>
            </a:pPr>
            <a:endParaRPr lang="de-DE" sz="1600" dirty="0"/>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3825"/>
            <a:ext cx="10097857" cy="965118"/>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aucune restriction formelle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fr-FR" sz="1600" dirty="0">
                <a:solidFill>
                  <a:prstClr val="black"/>
                </a:solidFill>
                <a:latin typeface="Calibri" panose="020F0502020204030204"/>
                <a:cs typeface="+mn-cs"/>
              </a:rPr>
              <a:t>C’est l’entreprise de formation qui décide du niveau scolaire préalable dont les candidat·e·s doivent faire preuve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fr-FR" sz="1600" dirty="0">
                <a:solidFill>
                  <a:prstClr val="black"/>
                </a:solidFill>
                <a:latin typeface="Calibri" panose="020F0502020204030204"/>
                <a:cs typeface="+mn-cs"/>
              </a:rPr>
              <a:t>Un diplôme scolaire équivalent au brevet du premier cycle, voire de niveau supérieur, est fréquemment requis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Professions commerciales</a:t>
            </a:r>
          </a:p>
        </p:txBody>
      </p:sp>
      <p:sp>
        <p:nvSpPr>
          <p:cNvPr id="2" name="Rechteck 1">
            <a:extLst>
              <a:ext uri="{FF2B5EF4-FFF2-40B4-BE49-F238E27FC236}">
                <a16:creationId xmlns:a16="http://schemas.microsoft.com/office/drawing/2014/main" id="{26388FB5-88D3-486E-B554-980BFDC08511}"/>
              </a:ext>
            </a:extLst>
          </p:cNvPr>
          <p:cNvSpPr/>
          <p:nvPr/>
        </p:nvSpPr>
        <p:spPr>
          <a:xfrm>
            <a:off x="6728460" y="2034049"/>
            <a:ext cx="4984115" cy="1563505"/>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Logistique et transport (services </a:t>
            </a:r>
            <a:br>
              <a:rPr lang="fr-FR" sz="1600" dirty="0"/>
            </a:br>
            <a:r>
              <a:rPr lang="fr-FR" sz="1600" dirty="0"/>
              <a:t>d’expédition et de logistique)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Immobilier</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Hôtellerie et gastronomie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Loisirs et tourisme</a:t>
            </a:r>
          </a:p>
        </p:txBody>
      </p:sp>
      <p:pic>
        <p:nvPicPr>
          <p:cNvPr id="6" name="Grafik 5">
            <a:extLst>
              <a:ext uri="{FF2B5EF4-FFF2-40B4-BE49-F238E27FC236}">
                <a16:creationId xmlns:a16="http://schemas.microsoft.com/office/drawing/2014/main" id="{452E5F81-28A9-494C-97AC-4B5B0CA276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174344" y="2215924"/>
            <a:ext cx="1561517" cy="2228654"/>
          </a:xfrm>
          <a:prstGeom prst="rect">
            <a:avLst/>
          </a:prstGeom>
        </p:spPr>
      </p:pic>
    </p:spTree>
    <p:extLst>
      <p:ext uri="{BB962C8B-B14F-4D97-AF65-F5344CB8AC3E}">
        <p14:creationId xmlns:p14="http://schemas.microsoft.com/office/powerpoint/2010/main" val="82002900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5.</a:t>
            </a:r>
            <a:r>
              <a:rPr lang="fr-FR" noProof="0" dirty="0">
                <a:solidFill>
                  <a:srgbClr val="D6851B"/>
                </a:solidFill>
              </a:rPr>
              <a:t> </a:t>
            </a:r>
            <a:r>
              <a:rPr lang="fr-FR" dirty="0"/>
              <a:t>Formations en école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5437188" cy="2445798"/>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b="1" dirty="0"/>
              <a:t>On distingue les domaines suivants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Professions réglementées </a:t>
            </a:r>
            <a:r>
              <a:rPr lang="fr-FR" sz="1400" dirty="0"/>
              <a:t>➔</a:t>
            </a:r>
            <a:r>
              <a:rPr lang="fr-FR" sz="1600" dirty="0"/>
              <a:t> ne peuvent être exercées </a:t>
            </a:r>
            <a:br>
              <a:rPr lang="fr-FR" sz="1600" dirty="0"/>
            </a:br>
            <a:r>
              <a:rPr lang="fr-FR" sz="1600" dirty="0"/>
              <a:t>que par des personnes avec diplôme reconnu par l’État</a:t>
            </a:r>
          </a:p>
          <a:p>
            <a:pPr marL="612000" lvl="1" indent="-252000">
              <a:lnSpc>
                <a:spcPts val="2200"/>
              </a:lnSpc>
              <a:spcAft>
                <a:spcPts val="200"/>
              </a:spcAft>
              <a:buClr>
                <a:srgbClr val="D6851B"/>
              </a:buClr>
              <a:buSzPct val="65000"/>
              <a:buFont typeface="Wingdings 3" panose="05040102010807070707" pitchFamily="18" charset="2"/>
              <a:buChar char=""/>
            </a:pPr>
            <a:r>
              <a:rPr lang="fr-FR" sz="1600" dirty="0"/>
              <a:t>Domaines :</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Soins, services d’urgence et obstétrique</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Professions d’assistant·e technico-médical·e</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Kinésithérapie et langue</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176984"/>
            <a:ext cx="9865100" cy="1339579"/>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fr-FR" sz="1600" b="1" dirty="0">
                <a:solidFill>
                  <a:prstClr val="black"/>
                </a:solidFill>
                <a:latin typeface="Calibri" panose="020F0502020204030204"/>
                <a:cs typeface="+mn-cs"/>
              </a:rPr>
              <a:t>Durée de la formation</a:t>
            </a:r>
            <a:r>
              <a:rPr lang="fr-FR" sz="1600" dirty="0">
                <a:solidFill>
                  <a:prstClr val="black"/>
                </a:solidFill>
                <a:latin typeface="Calibri" panose="020F0502020204030204"/>
                <a:cs typeface="+mn-cs"/>
              </a:rPr>
              <a:t> : 3 ans, en général</a:t>
            </a:r>
          </a:p>
          <a:p>
            <a:pPr lvl="0" eaLnBrk="1" hangingPunct="1">
              <a:spcAft>
                <a:spcPts val="600"/>
              </a:spcAft>
            </a:pPr>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brevet du premier cycle, en général (Mittlerer Schulabschluss)</a:t>
            </a:r>
          </a:p>
          <a:p>
            <a:pPr lvl="0" eaLnBrk="1" hangingPunct="1">
              <a:lnSpc>
                <a:spcPts val="2200"/>
              </a:lnSpc>
              <a:spcAft>
                <a:spcPts val="200"/>
              </a:spcAft>
              <a:buClr>
                <a:srgbClr val="D6851B"/>
              </a:buClr>
              <a:buSzPct val="65000"/>
            </a:pPr>
            <a:r>
              <a:rPr lang="fr-FR" sz="1600" dirty="0">
                <a:solidFill>
                  <a:prstClr val="black"/>
                </a:solidFill>
                <a:latin typeface="Calibri" panose="020F0502020204030204"/>
                <a:cs typeface="+mn-cs"/>
              </a:rPr>
              <a:t>Parallèlement aux professions habituelles du domaine des soins : par exemple logopédie, ergothérapie et kinésithérapie, ainsi que les professions d’infirmier·ère secouriste, de podologue et d’assistant·e en diététique.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Professions de la santé</a:t>
            </a:r>
          </a:p>
        </p:txBody>
      </p:sp>
      <p:sp>
        <p:nvSpPr>
          <p:cNvPr id="2" name="Rechteck 1">
            <a:extLst>
              <a:ext uri="{FF2B5EF4-FFF2-40B4-BE49-F238E27FC236}">
                <a16:creationId xmlns:a16="http://schemas.microsoft.com/office/drawing/2014/main" id="{26388FB5-88D3-486E-B554-980BFDC08511}"/>
              </a:ext>
            </a:extLst>
          </p:cNvPr>
          <p:cNvSpPr/>
          <p:nvPr/>
        </p:nvSpPr>
        <p:spPr>
          <a:xfrm>
            <a:off x="6366192" y="2364595"/>
            <a:ext cx="5051267" cy="1255728"/>
          </a:xfrm>
          <a:prstGeom prst="rect">
            <a:avLst/>
          </a:prstGeom>
        </p:spPr>
        <p:txBody>
          <a:bodyPr wrap="square">
            <a:spAutoFit/>
          </a:bodyPr>
          <a:lstStyle/>
          <a:p>
            <a:pPr marL="612000" lvl="1" indent="-252000">
              <a:lnSpc>
                <a:spcPts val="2200"/>
              </a:lnSpc>
              <a:spcAft>
                <a:spcPts val="200"/>
              </a:spcAft>
              <a:buClr>
                <a:srgbClr val="D6851B"/>
              </a:buClr>
              <a:buSzPct val="65000"/>
              <a:buFont typeface="Wingdings 3" panose="05040102010807070707" pitchFamily="18" charset="2"/>
              <a:buChar char=""/>
            </a:pPr>
            <a:r>
              <a:rPr lang="fr-FR" sz="1600" dirty="0"/>
              <a:t>Autres domaines :</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Professions commerciales/gestion de la santé</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Technicien·ne·s du secteur de la santé</a:t>
            </a:r>
          </a:p>
        </p:txBody>
      </p:sp>
      <p:pic>
        <p:nvPicPr>
          <p:cNvPr id="7" name="Grafik 6">
            <a:extLst>
              <a:ext uri="{FF2B5EF4-FFF2-40B4-BE49-F238E27FC236}">
                <a16:creationId xmlns:a16="http://schemas.microsoft.com/office/drawing/2014/main" id="{40F26427-CC85-4EF7-84CF-DA0EA859D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2748" y="2969599"/>
            <a:ext cx="1454850" cy="1075982"/>
          </a:xfrm>
          <a:prstGeom prst="rect">
            <a:avLst/>
          </a:prstGeom>
        </p:spPr>
      </p:pic>
    </p:spTree>
    <p:extLst>
      <p:ext uri="{BB962C8B-B14F-4D97-AF65-F5344CB8AC3E}">
        <p14:creationId xmlns:p14="http://schemas.microsoft.com/office/powerpoint/2010/main" val="408955383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5.</a:t>
            </a:r>
            <a:r>
              <a:rPr lang="fr-FR" noProof="0" dirty="0">
                <a:solidFill>
                  <a:srgbClr val="D6851B"/>
                </a:solidFill>
              </a:rPr>
              <a:t> </a:t>
            </a:r>
            <a:r>
              <a:rPr lang="fr-FR" dirty="0"/>
              <a:t>Formations en école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6157913" cy="2753574"/>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b="1" dirty="0"/>
              <a:t>Environ 50 professions </a:t>
            </a:r>
            <a:r>
              <a:rPr lang="fr-FR" sz="1600" dirty="0"/>
              <a:t>avec composante pratique importante, par exemple dans les domaines suivants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technique en audiovisuel</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technique dans les domaines</a:t>
            </a:r>
            <a:br>
              <a:rPr lang="fr-FR" sz="1600" dirty="0"/>
            </a:br>
            <a:r>
              <a:rPr lang="fr-FR" sz="1600" dirty="0"/>
              <a:t>pharmaceutique, chimique ou biologique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technique dans les techniques de l’information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en technique opérationnelle de navigation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commercial·e en gestion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en gestion européenne</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801770"/>
            <a:ext cx="9074151" cy="714793"/>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fr-FR" sz="1600" b="1" dirty="0">
                <a:solidFill>
                  <a:prstClr val="black"/>
                </a:solidFill>
                <a:latin typeface="Calibri" panose="020F0502020204030204"/>
                <a:cs typeface="+mn-cs"/>
              </a:rPr>
              <a:t>Durée de la formation : </a:t>
            </a:r>
            <a:r>
              <a:rPr lang="fr-FR" sz="1600" dirty="0">
                <a:solidFill>
                  <a:prstClr val="black"/>
                </a:solidFill>
                <a:latin typeface="Calibri" panose="020F0502020204030204"/>
                <a:cs typeface="+mn-cs"/>
              </a:rPr>
              <a:t>de 1 à 3 ans (formation à plein temps ou à temps partiel).</a:t>
            </a:r>
          </a:p>
          <a:p>
            <a:pPr lvl="0" eaLnBrk="1" hangingPunct="1">
              <a:spcAft>
                <a:spcPts val="600"/>
              </a:spcAft>
            </a:pPr>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brevet du premier cycle, principalement (Mittlerer Schulabschluss)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Autres professions :</a:t>
            </a:r>
          </a:p>
        </p:txBody>
      </p:sp>
      <p:sp>
        <p:nvSpPr>
          <p:cNvPr id="2" name="Rechteck 1">
            <a:extLst>
              <a:ext uri="{FF2B5EF4-FFF2-40B4-BE49-F238E27FC236}">
                <a16:creationId xmlns:a16="http://schemas.microsoft.com/office/drawing/2014/main" id="{26388FB5-88D3-486E-B554-980BFDC08511}"/>
              </a:ext>
            </a:extLst>
          </p:cNvPr>
          <p:cNvSpPr/>
          <p:nvPr/>
        </p:nvSpPr>
        <p:spPr>
          <a:xfrm>
            <a:off x="6729252" y="2035028"/>
            <a:ext cx="5157947" cy="2768963"/>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Secrétaire en affaires européennes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Professionnel·le·s spécialisé·e·s en gestion hôtelière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Professions d’assistant·e·s dans le domaine des soins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social·e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Professions créatives (par exemple céramiste, designer)</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Professions dans le domaine du sport (par exemple artiste de cirque, danseur·euse, professeur·e de gymnastique)</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Tree>
    <p:extLst>
      <p:ext uri="{BB962C8B-B14F-4D97-AF65-F5344CB8AC3E}">
        <p14:creationId xmlns:p14="http://schemas.microsoft.com/office/powerpoint/2010/main" val="242818210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5.</a:t>
            </a:r>
            <a:r>
              <a:rPr lang="fr-FR" noProof="0" dirty="0">
                <a:solidFill>
                  <a:srgbClr val="D6851B"/>
                </a:solidFill>
              </a:rPr>
              <a:t> </a:t>
            </a:r>
            <a:r>
              <a:rPr lang="fr-FR" dirty="0"/>
              <a:t>Formations en école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Voies d’accès à la formation professionnelle supérieure</a:t>
            </a:r>
          </a:p>
          <a:p>
            <a:endParaRPr lang="de-DE" sz="2000" dirty="0"/>
          </a:p>
        </p:txBody>
      </p:sp>
      <p:pic>
        <p:nvPicPr>
          <p:cNvPr id="6" name="Grafik 5">
            <a:extLst>
              <a:ext uri="{FF2B5EF4-FFF2-40B4-BE49-F238E27FC236}">
                <a16:creationId xmlns:a16="http://schemas.microsoft.com/office/drawing/2014/main" id="{CC018010-DB65-4785-B9D5-3A33009967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2445" y="3558047"/>
            <a:ext cx="1121139" cy="2386014"/>
          </a:xfrm>
          <a:prstGeom prst="rect">
            <a:avLst/>
          </a:prstGeom>
        </p:spPr>
      </p:pic>
      <p:sp>
        <p:nvSpPr>
          <p:cNvPr id="8" name="Textplatzhalter 3">
            <a:extLst>
              <a:ext uri="{FF2B5EF4-FFF2-40B4-BE49-F238E27FC236}">
                <a16:creationId xmlns:a16="http://schemas.microsoft.com/office/drawing/2014/main" id="{BE55CB87-1106-45F8-8E99-CA8BEFE37703}"/>
              </a:ext>
            </a:extLst>
          </p:cNvPr>
          <p:cNvSpPr txBox="1">
            <a:spLocks/>
          </p:cNvSpPr>
          <p:nvPr/>
        </p:nvSpPr>
        <p:spPr>
          <a:xfrm>
            <a:off x="658812" y="2205038"/>
            <a:ext cx="3599999" cy="71889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400 heures d’apprentissage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essentiellement dans le secteur des TI </a:t>
            </a:r>
          </a:p>
        </p:txBody>
      </p:sp>
      <p:sp>
        <p:nvSpPr>
          <p:cNvPr id="9" name="Textplatzhalter 3">
            <a:extLst>
              <a:ext uri="{FF2B5EF4-FFF2-40B4-BE49-F238E27FC236}">
                <a16:creationId xmlns:a16="http://schemas.microsoft.com/office/drawing/2014/main" id="{AE453899-D478-4F7A-8BD2-CD821857EEBD}"/>
              </a:ext>
            </a:extLst>
          </p:cNvPr>
          <p:cNvSpPr txBox="1">
            <a:spLocks/>
          </p:cNvSpPr>
          <p:nvPr/>
        </p:nvSpPr>
        <p:spPr>
          <a:xfrm>
            <a:off x="658812" y="1560918"/>
            <a:ext cx="3600000" cy="563323"/>
          </a:xfrm>
          <a:prstGeom prst="rect">
            <a:avLst/>
          </a:prstGeom>
          <a:solidFill>
            <a:srgbClr val="D6851B"/>
          </a:solidFill>
        </p:spPr>
        <p:txBody>
          <a:bodyPr vert="horz" wrap="square" lIns="72000" tIns="144000" rIns="72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fr-FR" sz="1800" dirty="0"/>
              <a:t>Spécialiste certifié·e [CAC 5]</a:t>
            </a:r>
          </a:p>
        </p:txBody>
      </p:sp>
      <p:sp>
        <p:nvSpPr>
          <p:cNvPr id="13" name="Textplatzhalter 3">
            <a:extLst>
              <a:ext uri="{FF2B5EF4-FFF2-40B4-BE49-F238E27FC236}">
                <a16:creationId xmlns:a16="http://schemas.microsoft.com/office/drawing/2014/main" id="{8BA6E691-F99B-48B8-B286-58CCCAC3BBF1}"/>
              </a:ext>
            </a:extLst>
          </p:cNvPr>
          <p:cNvSpPr txBox="1">
            <a:spLocks/>
          </p:cNvSpPr>
          <p:nvPr/>
        </p:nvSpPr>
        <p:spPr>
          <a:xfrm>
            <a:off x="4308901" y="1560918"/>
            <a:ext cx="3832129"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dirty="0"/>
              <a:t>Bachelor Professional [CAC 6]</a:t>
            </a:r>
          </a:p>
        </p:txBody>
      </p:sp>
      <p:sp>
        <p:nvSpPr>
          <p:cNvPr id="14" name="Textplatzhalter 3">
            <a:extLst>
              <a:ext uri="{FF2B5EF4-FFF2-40B4-BE49-F238E27FC236}">
                <a16:creationId xmlns:a16="http://schemas.microsoft.com/office/drawing/2014/main" id="{41A70E3C-7FBF-4B05-B8D0-54A86DC34860}"/>
              </a:ext>
            </a:extLst>
          </p:cNvPr>
          <p:cNvSpPr txBox="1">
            <a:spLocks/>
          </p:cNvSpPr>
          <p:nvPr/>
        </p:nvSpPr>
        <p:spPr>
          <a:xfrm>
            <a:off x="4308901" y="2216740"/>
            <a:ext cx="3832129" cy="3636042"/>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Possibilité d’accès après avoir atteint le niveau DQR 4</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spc="-20" dirty="0">
                <a:solidFill>
                  <a:schemeClr val="tx1"/>
                </a:solidFill>
                <a:latin typeface="+mn-lt"/>
              </a:rPr>
              <a:t>1 200 heures d’apprentissage au minimum</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1" dirty="0">
                <a:solidFill>
                  <a:schemeClr val="tx1"/>
                </a:solidFill>
                <a:latin typeface="+mn-lt"/>
              </a:rPr>
              <a:t>Brevet de maître artisan·e</a:t>
            </a:r>
          </a:p>
          <a:p>
            <a:pPr marL="684000" lvl="1" indent="-288000" defTabSz="914400">
              <a:lnSpc>
                <a:spcPts val="2200"/>
              </a:lnSpc>
              <a:spcBef>
                <a:spcPts val="0"/>
              </a:spcBef>
              <a:buClr>
                <a:srgbClr val="D6851B"/>
              </a:buClr>
              <a:buSzPct val="65000"/>
              <a:buFont typeface="Wingdings 3" panose="05040102010807070707" pitchFamily="18" charset="2"/>
              <a:buChar char=""/>
            </a:pPr>
            <a:r>
              <a:rPr lang="fr-FR" sz="1400" b="0" dirty="0">
                <a:latin typeface="+mn-lt"/>
              </a:rPr>
              <a:t>de 1 à 3,5 </a:t>
            </a:r>
            <a:r>
              <a:rPr lang="fr-FR" sz="1400" b="0" dirty="0">
                <a:solidFill>
                  <a:schemeClr val="tx1"/>
                </a:solidFill>
                <a:latin typeface="+mn-lt"/>
              </a:rPr>
              <a:t>ans</a:t>
            </a:r>
          </a:p>
          <a:p>
            <a:pPr marL="684000" lvl="1" indent="-288000"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À plein temps ou en cours d’emploi</a:t>
            </a:r>
          </a:p>
          <a:p>
            <a:pPr marL="468000" lvl="0" indent="-360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1" dirty="0">
                <a:solidFill>
                  <a:schemeClr val="tx1"/>
                </a:solidFill>
                <a:latin typeface="+mn-lt"/>
              </a:rPr>
              <a:t>Technicien·ne</a:t>
            </a:r>
          </a:p>
          <a:p>
            <a:pPr marL="631825" lvl="1" indent="-273050"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Différentes durées de formation</a:t>
            </a:r>
          </a:p>
          <a:p>
            <a:pPr marL="631825" lvl="1" indent="-273050"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À plein temps ou en cours d’emploi</a:t>
            </a:r>
          </a:p>
          <a:p>
            <a:pPr marL="468000" lvl="0" indent="-360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1" dirty="0">
                <a:solidFill>
                  <a:schemeClr val="tx1"/>
                </a:solidFill>
                <a:latin typeface="+mn-lt"/>
              </a:rPr>
              <a:t>Gestionnaire spécialisé·e</a:t>
            </a:r>
          </a:p>
          <a:p>
            <a:pPr marL="719138" lvl="1" indent="-358775"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Différentes durées de formation</a:t>
            </a:r>
          </a:p>
          <a:p>
            <a:pPr marL="719138" lvl="1" indent="-358775"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À plein temps ou en cours d’emploi</a:t>
            </a:r>
            <a:endParaRPr lang="fr-FR" sz="1200" b="0" dirty="0">
              <a:solidFill>
                <a:schemeClr val="tx1"/>
              </a:solidFill>
              <a:latin typeface="+mn-lt"/>
            </a:endParaRPr>
          </a:p>
        </p:txBody>
      </p:sp>
      <p:sp>
        <p:nvSpPr>
          <p:cNvPr id="15" name="Textplatzhalter 3">
            <a:extLst>
              <a:ext uri="{FF2B5EF4-FFF2-40B4-BE49-F238E27FC236}">
                <a16:creationId xmlns:a16="http://schemas.microsoft.com/office/drawing/2014/main" id="{420C4352-C66B-410A-BBF5-401F27134B01}"/>
              </a:ext>
            </a:extLst>
          </p:cNvPr>
          <p:cNvSpPr txBox="1">
            <a:spLocks/>
          </p:cNvSpPr>
          <p:nvPr/>
        </p:nvSpPr>
        <p:spPr>
          <a:xfrm>
            <a:off x="8184575" y="2195973"/>
            <a:ext cx="3528000" cy="1283154"/>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Possibilité d’accès après avoir atteint le niveau DQR 6</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1 600 heures d’apprentissage au minimum</a:t>
            </a:r>
          </a:p>
        </p:txBody>
      </p:sp>
      <p:sp>
        <p:nvSpPr>
          <p:cNvPr id="16" name="Textplatzhalter 3">
            <a:extLst>
              <a:ext uri="{FF2B5EF4-FFF2-40B4-BE49-F238E27FC236}">
                <a16:creationId xmlns:a16="http://schemas.microsoft.com/office/drawing/2014/main" id="{A2FC6EBC-975A-4492-820C-C532F9DF48A0}"/>
              </a:ext>
            </a:extLst>
          </p:cNvPr>
          <p:cNvSpPr txBox="1">
            <a:spLocks/>
          </p:cNvSpPr>
          <p:nvPr/>
        </p:nvSpPr>
        <p:spPr>
          <a:xfrm>
            <a:off x="8184575" y="1563013"/>
            <a:ext cx="3528000" cy="563323"/>
          </a:xfrm>
          <a:prstGeom prst="rect">
            <a:avLst/>
          </a:prstGeom>
          <a:solidFill>
            <a:srgbClr val="D6851B"/>
          </a:solidFill>
        </p:spPr>
        <p:txBody>
          <a:bodyPr vert="horz" wrap="square" lIns="72000" tIns="144000" rIns="72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fr-FR" sz="1800" dirty="0"/>
              <a:t>Master Professional [CAC 7]</a:t>
            </a:r>
          </a:p>
        </p:txBody>
      </p:sp>
    </p:spTree>
    <p:extLst>
      <p:ext uri="{BB962C8B-B14F-4D97-AF65-F5344CB8AC3E}">
        <p14:creationId xmlns:p14="http://schemas.microsoft.com/office/powerpoint/2010/main" val="414440421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6</a:t>
            </a:r>
            <a:r>
              <a:rPr lang="fr-FR" noProof="0" dirty="0">
                <a:solidFill>
                  <a:srgbClr val="D6851B"/>
                </a:solidFill>
              </a:rPr>
              <a:t>. </a:t>
            </a:r>
            <a:r>
              <a:rPr lang="fr-FR" dirty="0"/>
              <a:t>Possibilités de formation continue et de promotion professionnelle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0" y="1469027"/>
            <a:ext cx="10379303" cy="3574312"/>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dirty="0"/>
              <a:t>Passage de la formation professionnelle à la formation universitaire sans droit d’accès aux études supérieures</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fr-FR" sz="1600" dirty="0"/>
              <a:t>Accès grâce à une formation de promotion professionnelle</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Par ex. brevet de maître artisan·e (Bachelor Professional) ou diplôme de formation continue comparable au titre de la loi BBiG ou du code HwO, ou dans le domaine des professions de la santé réglementées par la législation des Länder</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Droit d’accès général aux études supérieures</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fr-FR" sz="1600" dirty="0"/>
              <a:t>Accès grâce à une formation professionnelle et une activité professionnelle correspondantes sur le plan technique</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Formation professionnelle de deux ans au minimum, ensuite au moins trois ans d’expérience dans le métier de formation ou dans un métier correspondant, sur le plan technique, à la formation professionnelle suivie</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Entretien de conseil, examen d’accès ou études à titre d’essai requis le cas échéant</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Accès à un cursus d’études correspondant au diplôme professionnel/à l’activité professionnelle sur le plan technique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Passage au cursus de formation universitaire</a:t>
            </a:r>
          </a:p>
        </p:txBody>
      </p:sp>
    </p:spTree>
    <p:extLst>
      <p:ext uri="{BB962C8B-B14F-4D97-AF65-F5344CB8AC3E}">
        <p14:creationId xmlns:p14="http://schemas.microsoft.com/office/powerpoint/2010/main" val="221495554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6</a:t>
            </a:r>
            <a:r>
              <a:rPr lang="fr-FR" noProof="0" dirty="0">
                <a:solidFill>
                  <a:srgbClr val="D6851B"/>
                </a:solidFill>
              </a:rPr>
              <a:t>. </a:t>
            </a:r>
            <a:r>
              <a:rPr lang="fr-FR" dirty="0"/>
              <a:t>Possibilités de formation continue et de promotion professionnelle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Autres voies d’accès à la formation continue</a:t>
            </a:r>
          </a:p>
        </p:txBody>
      </p:sp>
      <p:sp>
        <p:nvSpPr>
          <p:cNvPr id="5" name="Rechteck: abgerundete Ecken 4">
            <a:extLst>
              <a:ext uri="{FF2B5EF4-FFF2-40B4-BE49-F238E27FC236}">
                <a16:creationId xmlns:a16="http://schemas.microsoft.com/office/drawing/2014/main" id="{65E17E19-A1FA-4EC5-BADD-810EC0C94935}"/>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solidFill>
                  <a:schemeClr val="bg1"/>
                </a:solidFill>
              </a:rPr>
              <a:t>Rattrapage des diplômes scolaires/professionnels</a:t>
            </a:r>
          </a:p>
        </p:txBody>
      </p:sp>
      <p:sp>
        <p:nvSpPr>
          <p:cNvPr id="6" name="Rechteck: abgerundete Ecken 5">
            <a:extLst>
              <a:ext uri="{FF2B5EF4-FFF2-40B4-BE49-F238E27FC236}">
                <a16:creationId xmlns:a16="http://schemas.microsoft.com/office/drawing/2014/main" id="{3ABEEA2F-CC64-44BB-8CBD-899D8FC5D02B}"/>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Reconversion</a:t>
            </a:r>
          </a:p>
        </p:txBody>
      </p:sp>
      <p:sp>
        <p:nvSpPr>
          <p:cNvPr id="7" name="Textfeld 6">
            <a:extLst>
              <a:ext uri="{FF2B5EF4-FFF2-40B4-BE49-F238E27FC236}">
                <a16:creationId xmlns:a16="http://schemas.microsoft.com/office/drawing/2014/main" id="{0C37784B-0B82-42B3-B5BD-50F776E2C82F}"/>
              </a:ext>
            </a:extLst>
          </p:cNvPr>
          <p:cNvSpPr txBox="1"/>
          <p:nvPr/>
        </p:nvSpPr>
        <p:spPr>
          <a:xfrm>
            <a:off x="658813" y="2388618"/>
            <a:ext cx="5292725" cy="1419876"/>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Par ex. en vue de la qualification pour des activités supérieures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En cours d’emploi par des cours du soir, ou à temps plein, dans des établissements de préparation aux examens</a:t>
            </a:r>
            <a:br>
              <a:rPr lang="fr-FR" sz="1600" dirty="0"/>
            </a:br>
            <a:r>
              <a:rPr lang="fr-FR" sz="1600" dirty="0"/>
              <a:t> ou auprès de prestataires de formation </a:t>
            </a:r>
          </a:p>
        </p:txBody>
      </p:sp>
      <p:sp>
        <p:nvSpPr>
          <p:cNvPr id="8" name="Textfeld 7">
            <a:extLst>
              <a:ext uri="{FF2B5EF4-FFF2-40B4-BE49-F238E27FC236}">
                <a16:creationId xmlns:a16="http://schemas.microsoft.com/office/drawing/2014/main" id="{4791ED3F-869F-4B64-ACB8-5CF085C86213}"/>
              </a:ext>
            </a:extLst>
          </p:cNvPr>
          <p:cNvSpPr txBox="1"/>
          <p:nvPr/>
        </p:nvSpPr>
        <p:spPr>
          <a:xfrm>
            <a:off x="6240463" y="2388618"/>
            <a:ext cx="5395277" cy="1445524"/>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Qualification pour une autre activité que celle apprise et exercée auparavant</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Pour des raisons de santé ou liées au marché du travail</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En général, le temps de formation est réduit d’un tiers du fait des acquis professionnels</a:t>
            </a:r>
          </a:p>
        </p:txBody>
      </p:sp>
      <p:pic>
        <p:nvPicPr>
          <p:cNvPr id="3" name="Grafik 2">
            <a:extLst>
              <a:ext uri="{FF2B5EF4-FFF2-40B4-BE49-F238E27FC236}">
                <a16:creationId xmlns:a16="http://schemas.microsoft.com/office/drawing/2014/main" id="{DBE6F7A8-D969-4D62-8021-7DD1722B1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328" y="3429000"/>
            <a:ext cx="1995672" cy="2232025"/>
          </a:xfrm>
          <a:prstGeom prst="rect">
            <a:avLst/>
          </a:prstGeom>
        </p:spPr>
      </p:pic>
    </p:spTree>
    <p:extLst>
      <p:ext uri="{BB962C8B-B14F-4D97-AF65-F5344CB8AC3E}">
        <p14:creationId xmlns:p14="http://schemas.microsoft.com/office/powerpoint/2010/main" val="144886100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fr-FR" noProof="0" dirty="0"/>
              <a:t>Informations supplémentaires</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2232025"/>
          </a:xfrm>
        </p:spPr>
        <p:txBody>
          <a:bodyPr numCol="1">
            <a:noAutofit/>
          </a:bodyPr>
          <a:lstStyle/>
          <a:p>
            <a:pPr marL="0" indent="0">
              <a:buNone/>
            </a:pPr>
            <a:r>
              <a:rPr lang="fr-FR" sz="1800" noProof="0" dirty="0"/>
              <a:t>Vous trouverez cette présentation, ainsi que d’autres, de même que des informations sur la formation professionnelle en Allemagne et sur la collaboration internationale dans la formation professionnelle sur notre site Internet : </a:t>
            </a:r>
          </a:p>
          <a:p>
            <a:pPr marL="0" indent="0">
              <a:buNone/>
            </a:pPr>
            <a:br>
              <a:rPr lang="fr-FR" sz="1800" b="1" noProof="0" dirty="0">
                <a:solidFill>
                  <a:srgbClr val="D6851B"/>
                </a:solidFill>
                <a:hlinkClick r:id="rId2">
                  <a:extLst>
                    <a:ext uri="{A12FA001-AC4F-418D-AE19-62706E023703}">
                      <ahyp:hlinkClr xmlns:ahyp="http://schemas.microsoft.com/office/drawing/2018/hyperlinkcolor" val="tx"/>
                    </a:ext>
                  </a:extLst>
                </a:hlinkClick>
              </a:rPr>
            </a:br>
            <a:r>
              <a:rPr lang="fr-FR" sz="1800" b="1" noProof="0" dirty="0">
                <a:solidFill>
                  <a:srgbClr val="D6851B"/>
                </a:solidFill>
                <a:hlinkClick r:id="rId2">
                  <a:extLst>
                    <a:ext uri="{A12FA001-AC4F-418D-AE19-62706E023703}">
                      <ahyp:hlinkClr xmlns:ahyp="http://schemas.microsoft.com/office/drawing/2018/hyperlinkcolor" val="tx"/>
                    </a:ext>
                  </a:extLst>
                </a:hlinkClick>
              </a:rPr>
              <a:t>www.govet.international/fr</a:t>
            </a:r>
            <a:endParaRPr lang="fr-FR" sz="1800" b="1" noProof="0" dirty="0">
              <a:solidFill>
                <a:srgbClr val="D6851B"/>
              </a:solidFill>
              <a:hlinkClick r:id="rId3">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4"/>
            <a:ext cx="11053762" cy="978337"/>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b="1" dirty="0">
                <a:latin typeface="+mj-lt"/>
              </a:rPr>
              <a:t>Sources</a:t>
            </a:r>
          </a:p>
          <a:p>
            <a:pPr marL="266700" indent="-266700"/>
            <a:r>
              <a:rPr lang="fr-FR" sz="1600" dirty="0">
                <a:latin typeface="+mj-lt"/>
              </a:rPr>
              <a:t>Rapport de données BIBB (</a:t>
            </a:r>
            <a:r>
              <a:rPr lang="fr-FR" sz="1600" dirty="0">
                <a:solidFill>
                  <a:srgbClr val="D6851B"/>
                </a:solidFill>
                <a:latin typeface="+mj-lt"/>
                <a:hlinkClick r:id="rId4">
                  <a:extLst>
                    <a:ext uri="{A12FA001-AC4F-418D-AE19-62706E023703}">
                      <ahyp:hlinkClr xmlns:ahyp="http://schemas.microsoft.com/office/drawing/2018/hyperlinkcolor" val="tx"/>
                    </a:ext>
                  </a:extLst>
                </a:hlinkClick>
              </a:rPr>
              <a:t>lien</a:t>
            </a:r>
            <a:r>
              <a:rPr lang="fr-FR" sz="1600" dirty="0">
                <a:latin typeface="+mj-lt"/>
              </a:rPr>
              <a:t>)</a:t>
            </a:r>
          </a:p>
          <a:p>
            <a:pPr marL="266700" indent="-266700"/>
            <a:r>
              <a:rPr lang="fr-FR" sz="1600" dirty="0">
                <a:latin typeface="+mj-lt"/>
              </a:rPr>
              <a:t>Conférence permanente des ministres de l’Éducation (KMK, </a:t>
            </a:r>
            <a:r>
              <a:rPr lang="fr-FR" sz="1600" dirty="0">
                <a:solidFill>
                  <a:srgbClr val="D6851B"/>
                </a:solidFill>
                <a:latin typeface="+mj-lt"/>
                <a:hlinkClick r:id="rId5">
                  <a:extLst>
                    <a:ext uri="{A12FA001-AC4F-418D-AE19-62706E023703}">
                      <ahyp:hlinkClr xmlns:ahyp="http://schemas.microsoft.com/office/drawing/2018/hyperlinkcolor" val="tx"/>
                    </a:ext>
                  </a:extLst>
                </a:hlinkClick>
              </a:rPr>
              <a:t>lien</a:t>
            </a:r>
            <a:r>
              <a:rPr lang="fr-FR" sz="1600" dirty="0">
                <a:latin typeface="+mj-lt"/>
              </a:rPr>
              <a:t>)</a:t>
            </a:r>
          </a:p>
          <a:p>
            <a:pPr marL="0" indent="0">
              <a:buNone/>
            </a:pPr>
            <a:br>
              <a:rPr lang="fr-FR" sz="1600" dirty="0">
                <a:latin typeface="+mj-lt"/>
              </a:rPr>
            </a:br>
            <a:endParaRPr lang="fr-FR" sz="1600" dirty="0">
              <a:latin typeface="+mj-lt"/>
            </a:endParaRPr>
          </a:p>
          <a:p>
            <a:pPr marL="266700" indent="-266700"/>
            <a:r>
              <a:rPr lang="fr-FR" sz="1600" dirty="0">
                <a:latin typeface="+mj-lt"/>
              </a:rPr>
              <a:t>Portail des données </a:t>
            </a:r>
            <a:r>
              <a:rPr lang="fr-FR" sz="1600">
                <a:latin typeface="+mj-lt"/>
              </a:rPr>
              <a:t>du BMFTR (</a:t>
            </a:r>
            <a:r>
              <a:rPr lang="fr-FR" sz="1600">
                <a:solidFill>
                  <a:srgbClr val="D6851B"/>
                </a:solidFill>
                <a:latin typeface="+mj-lt"/>
                <a:hlinkClick r:id="rId6">
                  <a:extLst>
                    <a:ext uri="{A12FA001-AC4F-418D-AE19-62706E023703}">
                      <ahyp:hlinkClr xmlns:ahyp="http://schemas.microsoft.com/office/drawing/2018/hyperlinkcolor" val="tx"/>
                    </a:ext>
                  </a:extLst>
                </a:hlinkClick>
              </a:rPr>
              <a:t>lien</a:t>
            </a:r>
            <a:r>
              <a:rPr lang="fr-FR" sz="1600" dirty="0">
                <a:latin typeface="+mj-lt"/>
              </a:rPr>
              <a:t>)</a:t>
            </a:r>
          </a:p>
          <a:p>
            <a:pPr marL="266700" indent="-266700"/>
            <a:r>
              <a:rPr lang="fr-FR" sz="1600" dirty="0">
                <a:latin typeface="+mj-lt"/>
              </a:rPr>
              <a:t>Statistiques Destatis sur la formation professionnelle (</a:t>
            </a:r>
            <a:r>
              <a:rPr lang="fr-FR" sz="1600" dirty="0">
                <a:solidFill>
                  <a:srgbClr val="D6851B"/>
                </a:solidFill>
                <a:latin typeface="+mj-lt"/>
                <a:hlinkClick r:id="rId7">
                  <a:extLst>
                    <a:ext uri="{A12FA001-AC4F-418D-AE19-62706E023703}">
                      <ahyp:hlinkClr xmlns:ahyp="http://schemas.microsoft.com/office/drawing/2018/hyperlinkcolor" val="tx"/>
                    </a:ext>
                  </a:extLst>
                </a:hlinkClick>
              </a:rPr>
              <a:t>lien</a:t>
            </a:r>
            <a:r>
              <a:rPr lang="fr-FR"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noProof="0" dirty="0"/>
              <a:t>GOVET auprès du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fr-FR" sz="3600" noProof="0" dirty="0">
                <a:solidFill>
                  <a:srgbClr val="D6851B"/>
                </a:solidFill>
              </a:rPr>
              <a:t>Contenu</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573553"/>
            <a:ext cx="7528844" cy="2616101"/>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fr-FR" sz="2000" dirty="0">
                <a:latin typeface="+mj-lt"/>
              </a:rPr>
              <a:t>Champs professionnels en Allemagne</a:t>
            </a:r>
          </a:p>
          <a:p>
            <a:pPr indent="-360000">
              <a:lnSpc>
                <a:spcPts val="2400"/>
              </a:lnSpc>
              <a:spcAft>
                <a:spcPts val="1200"/>
              </a:spcAft>
              <a:buFont typeface="+mj-lt"/>
              <a:buAutoNum type="arabicPeriod"/>
            </a:pPr>
            <a:r>
              <a:rPr lang="fr-FR" sz="2000" dirty="0">
                <a:latin typeface="+mj-lt"/>
              </a:rPr>
              <a:t>Le cadre allemand des certifications (CAC)</a:t>
            </a:r>
          </a:p>
          <a:p>
            <a:pPr indent="-360000">
              <a:lnSpc>
                <a:spcPts val="2400"/>
              </a:lnSpc>
              <a:spcAft>
                <a:spcPts val="1200"/>
              </a:spcAft>
              <a:buFont typeface="+mj-lt"/>
              <a:buAutoNum type="arabicPeriod"/>
            </a:pPr>
            <a:r>
              <a:rPr lang="fr-FR" sz="2000" dirty="0">
                <a:latin typeface="+mj-lt"/>
              </a:rPr>
              <a:t>Deux types de formation professionnelle initiale</a:t>
            </a:r>
          </a:p>
          <a:p>
            <a:pPr indent="-360000">
              <a:lnSpc>
                <a:spcPts val="2400"/>
              </a:lnSpc>
              <a:spcAft>
                <a:spcPts val="1200"/>
              </a:spcAft>
              <a:buFont typeface="+mj-lt"/>
              <a:buAutoNum type="arabicPeriod"/>
            </a:pPr>
            <a:r>
              <a:rPr lang="fr-FR" sz="2000" dirty="0">
                <a:latin typeface="+mj-lt"/>
              </a:rPr>
              <a:t>Formation en entreprise en alternance</a:t>
            </a:r>
          </a:p>
          <a:p>
            <a:pPr indent="-360000">
              <a:lnSpc>
                <a:spcPts val="2400"/>
              </a:lnSpc>
              <a:spcAft>
                <a:spcPts val="1200"/>
              </a:spcAft>
              <a:buFont typeface="+mj-lt"/>
              <a:buAutoNum type="arabicPeriod"/>
            </a:pPr>
            <a:r>
              <a:rPr lang="fr-FR" sz="2000" dirty="0">
                <a:latin typeface="+mj-lt"/>
              </a:rPr>
              <a:t>Formations en école</a:t>
            </a:r>
          </a:p>
          <a:p>
            <a:pPr indent="-360000">
              <a:lnSpc>
                <a:spcPts val="2400"/>
              </a:lnSpc>
              <a:spcAft>
                <a:spcPts val="1200"/>
              </a:spcAft>
              <a:buFont typeface="+mj-lt"/>
              <a:buAutoNum type="arabicPeriod"/>
            </a:pPr>
            <a:r>
              <a:rPr lang="fr-FR" sz="2000" dirty="0">
                <a:latin typeface="+mj-lt"/>
              </a:rPr>
              <a:t>Possibilités de formation continue et de promotion professionnelle</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446715"/>
          </a:xfrm>
        </p:spPr>
        <p:txBody>
          <a:bodyPr>
            <a:normAutofit/>
          </a:bodyPr>
          <a:lstStyle/>
          <a:p>
            <a:r>
              <a:rPr lang="fr-FR" noProof="0" dirty="0">
                <a:solidFill>
                  <a:srgbClr val="D6851B"/>
                </a:solidFill>
              </a:rPr>
              <a:t>1. </a:t>
            </a:r>
            <a:r>
              <a:rPr lang="fr-FR" dirty="0"/>
              <a:t>Champs professionnels en Allemagne</a:t>
            </a:r>
          </a:p>
        </p:txBody>
      </p:sp>
      <p:grpSp>
        <p:nvGrpSpPr>
          <p:cNvPr id="127" name="Gruppieren 126">
            <a:extLst>
              <a:ext uri="{FF2B5EF4-FFF2-40B4-BE49-F238E27FC236}">
                <a16:creationId xmlns:a16="http://schemas.microsoft.com/office/drawing/2014/main" id="{E39AA5FE-FAB5-4042-88A3-EA3C84EC8B3B}"/>
              </a:ext>
            </a:extLst>
          </p:cNvPr>
          <p:cNvGrpSpPr/>
          <p:nvPr/>
        </p:nvGrpSpPr>
        <p:grpSpPr>
          <a:xfrm>
            <a:off x="1335600" y="4023073"/>
            <a:ext cx="4608000" cy="540000"/>
            <a:chOff x="1236000" y="4023073"/>
            <a:chExt cx="4608000" cy="540000"/>
          </a:xfrm>
        </p:grpSpPr>
        <p:sp>
          <p:nvSpPr>
            <p:cNvPr id="30" name="Textplatzhalter 3">
              <a:extLst>
                <a:ext uri="{FF2B5EF4-FFF2-40B4-BE49-F238E27FC236}">
                  <a16:creationId xmlns:a16="http://schemas.microsoft.com/office/drawing/2014/main" id="{0C975A4D-EB0E-48CB-971D-4A56275240A9}"/>
                </a:ext>
              </a:extLst>
            </p:cNvPr>
            <p:cNvSpPr txBox="1">
              <a:spLocks/>
            </p:cNvSpPr>
            <p:nvPr/>
          </p:nvSpPr>
          <p:spPr>
            <a:xfrm>
              <a:off x="1236000"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TI, informatique</a:t>
              </a:r>
            </a:p>
          </p:txBody>
        </p:sp>
        <p:pic>
          <p:nvPicPr>
            <p:cNvPr id="83" name="Grafik 82">
              <a:extLst>
                <a:ext uri="{FF2B5EF4-FFF2-40B4-BE49-F238E27FC236}">
                  <a16:creationId xmlns:a16="http://schemas.microsoft.com/office/drawing/2014/main" id="{7759702E-64DC-41F6-837F-D73005738B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8895" y="4131148"/>
              <a:ext cx="342900" cy="333375"/>
            </a:xfrm>
            <a:prstGeom prst="rect">
              <a:avLst/>
            </a:prstGeom>
          </p:spPr>
        </p:pic>
      </p:grpSp>
      <p:grpSp>
        <p:nvGrpSpPr>
          <p:cNvPr id="128" name="Gruppieren 127">
            <a:extLst>
              <a:ext uri="{FF2B5EF4-FFF2-40B4-BE49-F238E27FC236}">
                <a16:creationId xmlns:a16="http://schemas.microsoft.com/office/drawing/2014/main" id="{CB5DA963-1E4D-415B-8F84-13356F8E0F9F}"/>
              </a:ext>
            </a:extLst>
          </p:cNvPr>
          <p:cNvGrpSpPr/>
          <p:nvPr/>
        </p:nvGrpSpPr>
        <p:grpSpPr>
          <a:xfrm>
            <a:off x="1335600" y="3428961"/>
            <a:ext cx="4608000" cy="540000"/>
            <a:chOff x="1236000" y="3428961"/>
            <a:chExt cx="4608000" cy="540000"/>
          </a:xfrm>
        </p:grpSpPr>
        <p:sp>
          <p:nvSpPr>
            <p:cNvPr id="40" name="Textplatzhalter 3">
              <a:extLst>
                <a:ext uri="{FF2B5EF4-FFF2-40B4-BE49-F238E27FC236}">
                  <a16:creationId xmlns:a16="http://schemas.microsoft.com/office/drawing/2014/main" id="{889821B5-A069-4872-9E28-43FED36EB93C}"/>
                </a:ext>
              </a:extLst>
            </p:cNvPr>
            <p:cNvSpPr txBox="1">
              <a:spLocks/>
            </p:cNvSpPr>
            <p:nvPr/>
          </p:nvSpPr>
          <p:spPr>
            <a:xfrm>
              <a:off x="1236000"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Électrotechnique</a:t>
              </a:r>
            </a:p>
          </p:txBody>
        </p:sp>
        <p:pic>
          <p:nvPicPr>
            <p:cNvPr id="85" name="Grafik 84">
              <a:extLst>
                <a:ext uri="{FF2B5EF4-FFF2-40B4-BE49-F238E27FC236}">
                  <a16:creationId xmlns:a16="http://schemas.microsoft.com/office/drawing/2014/main" id="{9AA22DE4-6A2E-464D-A6FE-1F127C1AE3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3608" y="3538582"/>
              <a:ext cx="352425" cy="314325"/>
            </a:xfrm>
            <a:prstGeom prst="rect">
              <a:avLst/>
            </a:prstGeom>
          </p:spPr>
        </p:pic>
      </p:grpSp>
      <p:grpSp>
        <p:nvGrpSpPr>
          <p:cNvPr id="129" name="Gruppieren 128">
            <a:extLst>
              <a:ext uri="{FF2B5EF4-FFF2-40B4-BE49-F238E27FC236}">
                <a16:creationId xmlns:a16="http://schemas.microsoft.com/office/drawing/2014/main" id="{038F789D-9901-427E-AE2C-5E098414B8D5}"/>
              </a:ext>
            </a:extLst>
          </p:cNvPr>
          <p:cNvGrpSpPr/>
          <p:nvPr/>
        </p:nvGrpSpPr>
        <p:grpSpPr>
          <a:xfrm>
            <a:off x="1335600" y="1646625"/>
            <a:ext cx="4608000" cy="540000"/>
            <a:chOff x="1236000" y="1646625"/>
            <a:chExt cx="4608000" cy="540000"/>
          </a:xfrm>
        </p:grpSpPr>
        <p:sp>
          <p:nvSpPr>
            <p:cNvPr id="27" name="Textplatzhalter 3">
              <a:extLst>
                <a:ext uri="{FF2B5EF4-FFF2-40B4-BE49-F238E27FC236}">
                  <a16:creationId xmlns:a16="http://schemas.microsoft.com/office/drawing/2014/main" id="{58B7D7CD-ACD2-4621-8272-8AC3DD780ED9}"/>
                </a:ext>
              </a:extLst>
            </p:cNvPr>
            <p:cNvSpPr txBox="1">
              <a:spLocks/>
            </p:cNvSpPr>
            <p:nvPr/>
          </p:nvSpPr>
          <p:spPr>
            <a:xfrm>
              <a:off x="1236000"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Production, fabrication</a:t>
              </a:r>
            </a:p>
          </p:txBody>
        </p:sp>
        <p:pic>
          <p:nvPicPr>
            <p:cNvPr id="87" name="Grafik 86">
              <a:extLst>
                <a:ext uri="{FF2B5EF4-FFF2-40B4-BE49-F238E27FC236}">
                  <a16:creationId xmlns:a16="http://schemas.microsoft.com/office/drawing/2014/main" id="{C2ED5982-05C2-4010-9654-C319CDB7C4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36516" y="1717797"/>
              <a:ext cx="295275" cy="342900"/>
            </a:xfrm>
            <a:prstGeom prst="rect">
              <a:avLst/>
            </a:prstGeom>
          </p:spPr>
        </p:pic>
      </p:grpSp>
      <p:grpSp>
        <p:nvGrpSpPr>
          <p:cNvPr id="116" name="Gruppieren 115">
            <a:extLst>
              <a:ext uri="{FF2B5EF4-FFF2-40B4-BE49-F238E27FC236}">
                <a16:creationId xmlns:a16="http://schemas.microsoft.com/office/drawing/2014/main" id="{B1C0053A-D1B7-4437-B095-06638C2221EB}"/>
              </a:ext>
            </a:extLst>
          </p:cNvPr>
          <p:cNvGrpSpPr/>
          <p:nvPr/>
        </p:nvGrpSpPr>
        <p:grpSpPr>
          <a:xfrm>
            <a:off x="1335600" y="2240737"/>
            <a:ext cx="4608000" cy="540000"/>
            <a:chOff x="1236000" y="2240737"/>
            <a:chExt cx="4608000" cy="540000"/>
          </a:xfrm>
        </p:grpSpPr>
        <p:sp>
          <p:nvSpPr>
            <p:cNvPr id="28" name="Textplatzhalter 3">
              <a:extLst>
                <a:ext uri="{FF2B5EF4-FFF2-40B4-BE49-F238E27FC236}">
                  <a16:creationId xmlns:a16="http://schemas.microsoft.com/office/drawing/2014/main" id="{1439DB49-A13F-476E-B7DE-3C12C0FB5C1A}"/>
                </a:ext>
              </a:extLst>
            </p:cNvPr>
            <p:cNvSpPr txBox="1">
              <a:spLocks/>
            </p:cNvSpPr>
            <p:nvPr/>
          </p:nvSpPr>
          <p:spPr>
            <a:xfrm>
              <a:off x="1236000"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Bâtiment, architecture, mesures</a:t>
              </a:r>
            </a:p>
          </p:txBody>
        </p:sp>
        <p:pic>
          <p:nvPicPr>
            <p:cNvPr id="89" name="Grafik 88">
              <a:extLst>
                <a:ext uri="{FF2B5EF4-FFF2-40B4-BE49-F238E27FC236}">
                  <a16:creationId xmlns:a16="http://schemas.microsoft.com/office/drawing/2014/main" id="{9968783C-FD42-4333-9373-AC49449B61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4136" y="2285474"/>
              <a:ext cx="266700" cy="400050"/>
            </a:xfrm>
            <a:prstGeom prst="rect">
              <a:avLst/>
            </a:prstGeom>
          </p:spPr>
        </p:pic>
      </p:grpSp>
      <p:grpSp>
        <p:nvGrpSpPr>
          <p:cNvPr id="126" name="Gruppieren 125">
            <a:extLst>
              <a:ext uri="{FF2B5EF4-FFF2-40B4-BE49-F238E27FC236}">
                <a16:creationId xmlns:a16="http://schemas.microsoft.com/office/drawing/2014/main" id="{C8A56207-F1D8-4D3F-BDA3-64DEEC546A17}"/>
              </a:ext>
            </a:extLst>
          </p:cNvPr>
          <p:cNvGrpSpPr/>
          <p:nvPr/>
        </p:nvGrpSpPr>
        <p:grpSpPr>
          <a:xfrm>
            <a:off x="1335600" y="4617185"/>
            <a:ext cx="4608000" cy="540000"/>
            <a:chOff x="1236000" y="4617185"/>
            <a:chExt cx="4608000" cy="540000"/>
          </a:xfrm>
        </p:grpSpPr>
        <p:sp>
          <p:nvSpPr>
            <p:cNvPr id="31" name="Textplatzhalter 3">
              <a:extLst>
                <a:ext uri="{FF2B5EF4-FFF2-40B4-BE49-F238E27FC236}">
                  <a16:creationId xmlns:a16="http://schemas.microsoft.com/office/drawing/2014/main" id="{F3C85012-3DA2-497A-A0D3-9856BC726B48}"/>
                </a:ext>
              </a:extLst>
            </p:cNvPr>
            <p:cNvSpPr txBox="1">
              <a:spLocks/>
            </p:cNvSpPr>
            <p:nvPr/>
          </p:nvSpPr>
          <p:spPr>
            <a:xfrm>
              <a:off x="1236000"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Sciences de la nature</a:t>
              </a:r>
            </a:p>
          </p:txBody>
        </p:sp>
        <p:pic>
          <p:nvPicPr>
            <p:cNvPr id="91" name="Grafik 90">
              <a:extLst>
                <a:ext uri="{FF2B5EF4-FFF2-40B4-BE49-F238E27FC236}">
                  <a16:creationId xmlns:a16="http://schemas.microsoft.com/office/drawing/2014/main" id="{54AEB1D6-AB83-4B8B-BF11-E3BA86755A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0799" y="4722543"/>
              <a:ext cx="314325" cy="352425"/>
            </a:xfrm>
            <a:prstGeom prst="rect">
              <a:avLst/>
            </a:prstGeom>
          </p:spPr>
        </p:pic>
      </p:grpSp>
      <p:grpSp>
        <p:nvGrpSpPr>
          <p:cNvPr id="125" name="Gruppieren 124">
            <a:extLst>
              <a:ext uri="{FF2B5EF4-FFF2-40B4-BE49-F238E27FC236}">
                <a16:creationId xmlns:a16="http://schemas.microsoft.com/office/drawing/2014/main" id="{EBDDA9B0-8753-4866-B689-6366E90D4997}"/>
              </a:ext>
            </a:extLst>
          </p:cNvPr>
          <p:cNvGrpSpPr/>
          <p:nvPr/>
        </p:nvGrpSpPr>
        <p:grpSpPr>
          <a:xfrm>
            <a:off x="1335600" y="5211296"/>
            <a:ext cx="4608000" cy="540000"/>
            <a:chOff x="1236000" y="5211296"/>
            <a:chExt cx="4608000" cy="540000"/>
          </a:xfrm>
        </p:grpSpPr>
        <p:sp>
          <p:nvSpPr>
            <p:cNvPr id="32" name="Textplatzhalter 3">
              <a:extLst>
                <a:ext uri="{FF2B5EF4-FFF2-40B4-BE49-F238E27FC236}">
                  <a16:creationId xmlns:a16="http://schemas.microsoft.com/office/drawing/2014/main" id="{095CE514-0BC8-4EFD-B1F9-F00314F2C8DE}"/>
                </a:ext>
              </a:extLst>
            </p:cNvPr>
            <p:cNvSpPr txBox="1">
              <a:spLocks/>
            </p:cNvSpPr>
            <p:nvPr/>
          </p:nvSpPr>
          <p:spPr>
            <a:xfrm>
              <a:off x="1236000" y="5211296"/>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Technique, secteurs technologiques</a:t>
              </a:r>
            </a:p>
          </p:txBody>
        </p:sp>
        <p:pic>
          <p:nvPicPr>
            <p:cNvPr id="93" name="Grafik 92">
              <a:extLst>
                <a:ext uri="{FF2B5EF4-FFF2-40B4-BE49-F238E27FC236}">
                  <a16:creationId xmlns:a16="http://schemas.microsoft.com/office/drawing/2014/main" id="{0F1DD893-150D-4B9D-98A4-1D26C4ABB5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11750" y="5317951"/>
              <a:ext cx="352425" cy="342900"/>
            </a:xfrm>
            <a:prstGeom prst="rect">
              <a:avLst/>
            </a:prstGeom>
          </p:spPr>
        </p:pic>
      </p:grpSp>
      <p:grpSp>
        <p:nvGrpSpPr>
          <p:cNvPr id="115" name="Gruppieren 114">
            <a:extLst>
              <a:ext uri="{FF2B5EF4-FFF2-40B4-BE49-F238E27FC236}">
                <a16:creationId xmlns:a16="http://schemas.microsoft.com/office/drawing/2014/main" id="{869187DC-10E3-435D-BFFF-3DBCFE1E7DDD}"/>
              </a:ext>
            </a:extLst>
          </p:cNvPr>
          <p:cNvGrpSpPr/>
          <p:nvPr/>
        </p:nvGrpSpPr>
        <p:grpSpPr>
          <a:xfrm>
            <a:off x="1335600" y="2834849"/>
            <a:ext cx="4608000" cy="540000"/>
            <a:chOff x="1236000" y="2834849"/>
            <a:chExt cx="4608000" cy="540000"/>
          </a:xfrm>
        </p:grpSpPr>
        <p:sp>
          <p:nvSpPr>
            <p:cNvPr id="29" name="Textplatzhalter 3">
              <a:extLst>
                <a:ext uri="{FF2B5EF4-FFF2-40B4-BE49-F238E27FC236}">
                  <a16:creationId xmlns:a16="http://schemas.microsoft.com/office/drawing/2014/main" id="{5F533EC0-77FA-48AA-B3C9-374D730AE1F4}"/>
                </a:ext>
              </a:extLst>
            </p:cNvPr>
            <p:cNvSpPr txBox="1">
              <a:spLocks/>
            </p:cNvSpPr>
            <p:nvPr/>
          </p:nvSpPr>
          <p:spPr>
            <a:xfrm>
              <a:off x="1236000"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Métal, construction mécanique</a:t>
              </a:r>
            </a:p>
          </p:txBody>
        </p:sp>
        <p:pic>
          <p:nvPicPr>
            <p:cNvPr id="95" name="Grafik 94">
              <a:extLst>
                <a:ext uri="{FF2B5EF4-FFF2-40B4-BE49-F238E27FC236}">
                  <a16:creationId xmlns:a16="http://schemas.microsoft.com/office/drawing/2014/main" id="{AB71D90C-CA9A-443A-A8FF-6683DBE689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43608" y="2933194"/>
              <a:ext cx="333375" cy="314325"/>
            </a:xfrm>
            <a:prstGeom prst="rect">
              <a:avLst/>
            </a:prstGeom>
          </p:spPr>
        </p:pic>
      </p:grpSp>
      <p:grpSp>
        <p:nvGrpSpPr>
          <p:cNvPr id="130" name="Gruppieren 129">
            <a:extLst>
              <a:ext uri="{FF2B5EF4-FFF2-40B4-BE49-F238E27FC236}">
                <a16:creationId xmlns:a16="http://schemas.microsoft.com/office/drawing/2014/main" id="{A190F649-C85F-416C-9F8E-A4E1A44277A3}"/>
              </a:ext>
            </a:extLst>
          </p:cNvPr>
          <p:cNvGrpSpPr/>
          <p:nvPr/>
        </p:nvGrpSpPr>
        <p:grpSpPr>
          <a:xfrm>
            <a:off x="1335600" y="1052513"/>
            <a:ext cx="4608000" cy="540000"/>
            <a:chOff x="1236000" y="1052513"/>
            <a:chExt cx="4608000" cy="540000"/>
          </a:xfrm>
        </p:grpSpPr>
        <p:sp>
          <p:nvSpPr>
            <p:cNvPr id="26" name="Textplatzhalter 3">
              <a:extLst>
                <a:ext uri="{FF2B5EF4-FFF2-40B4-BE49-F238E27FC236}">
                  <a16:creationId xmlns:a16="http://schemas.microsoft.com/office/drawing/2014/main" id="{346AFC13-4507-496D-AAAC-EBCB00F152F8}"/>
                </a:ext>
              </a:extLst>
            </p:cNvPr>
            <p:cNvSpPr txBox="1">
              <a:spLocks/>
            </p:cNvSpPr>
            <p:nvPr/>
          </p:nvSpPr>
          <p:spPr>
            <a:xfrm>
              <a:off x="1236000"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Agriculture, nature, environnement</a:t>
              </a:r>
            </a:p>
          </p:txBody>
        </p:sp>
        <p:pic>
          <p:nvPicPr>
            <p:cNvPr id="97" name="Grafik 96">
              <a:extLst>
                <a:ext uri="{FF2B5EF4-FFF2-40B4-BE49-F238E27FC236}">
                  <a16:creationId xmlns:a16="http://schemas.microsoft.com/office/drawing/2014/main" id="{EE0B399B-DBF8-4F50-99C5-DD504C62987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98416" y="1159049"/>
              <a:ext cx="342900" cy="314325"/>
            </a:xfrm>
            <a:prstGeom prst="rect">
              <a:avLst/>
            </a:prstGeom>
          </p:spPr>
        </p:pic>
      </p:grpSp>
      <p:grpSp>
        <p:nvGrpSpPr>
          <p:cNvPr id="119" name="Gruppieren 118">
            <a:extLst>
              <a:ext uri="{FF2B5EF4-FFF2-40B4-BE49-F238E27FC236}">
                <a16:creationId xmlns:a16="http://schemas.microsoft.com/office/drawing/2014/main" id="{C5B073CE-113C-4EBB-8280-8D40A67DAAAE}"/>
              </a:ext>
            </a:extLst>
          </p:cNvPr>
          <p:cNvGrpSpPr/>
          <p:nvPr/>
        </p:nvGrpSpPr>
        <p:grpSpPr>
          <a:xfrm>
            <a:off x="6098712" y="2240737"/>
            <a:ext cx="4608000" cy="540000"/>
            <a:chOff x="6251112" y="2240737"/>
            <a:chExt cx="4608000" cy="540000"/>
          </a:xfrm>
        </p:grpSpPr>
        <p:sp>
          <p:nvSpPr>
            <p:cNvPr id="44" name="Textplatzhalter 3">
              <a:extLst>
                <a:ext uri="{FF2B5EF4-FFF2-40B4-BE49-F238E27FC236}">
                  <a16:creationId xmlns:a16="http://schemas.microsoft.com/office/drawing/2014/main" id="{CDFC3C3E-9593-4489-80EB-45828C1F7FB5}"/>
                </a:ext>
              </a:extLst>
            </p:cNvPr>
            <p:cNvSpPr txBox="1">
              <a:spLocks/>
            </p:cNvSpPr>
            <p:nvPr/>
          </p:nvSpPr>
          <p:spPr>
            <a:xfrm>
              <a:off x="6251112"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Services</a:t>
              </a:r>
            </a:p>
          </p:txBody>
        </p:sp>
        <p:pic>
          <p:nvPicPr>
            <p:cNvPr id="99" name="Grafik 98">
              <a:extLst>
                <a:ext uri="{FF2B5EF4-FFF2-40B4-BE49-F238E27FC236}">
                  <a16:creationId xmlns:a16="http://schemas.microsoft.com/office/drawing/2014/main" id="{5C00B9E5-0F8D-4922-97B1-E9382DD908D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27469" y="2322347"/>
              <a:ext cx="371475" cy="323850"/>
            </a:xfrm>
            <a:prstGeom prst="rect">
              <a:avLst/>
            </a:prstGeom>
          </p:spPr>
        </p:pic>
      </p:grpSp>
      <p:grpSp>
        <p:nvGrpSpPr>
          <p:cNvPr id="123" name="Gruppieren 122">
            <a:extLst>
              <a:ext uri="{FF2B5EF4-FFF2-40B4-BE49-F238E27FC236}">
                <a16:creationId xmlns:a16="http://schemas.microsoft.com/office/drawing/2014/main" id="{F6DA698A-3A19-4128-832E-BE8431A0A25B}"/>
              </a:ext>
            </a:extLst>
          </p:cNvPr>
          <p:cNvGrpSpPr/>
          <p:nvPr/>
        </p:nvGrpSpPr>
        <p:grpSpPr>
          <a:xfrm>
            <a:off x="6098712" y="4617185"/>
            <a:ext cx="4608000" cy="540000"/>
            <a:chOff x="6251112" y="4617185"/>
            <a:chExt cx="4608000" cy="540000"/>
          </a:xfrm>
        </p:grpSpPr>
        <p:sp>
          <p:nvSpPr>
            <p:cNvPr id="47" name="Textplatzhalter 3">
              <a:extLst>
                <a:ext uri="{FF2B5EF4-FFF2-40B4-BE49-F238E27FC236}">
                  <a16:creationId xmlns:a16="http://schemas.microsoft.com/office/drawing/2014/main" id="{37F5E46F-6368-4A04-8E46-38110549396B}"/>
                </a:ext>
              </a:extLst>
            </p:cNvPr>
            <p:cNvSpPr txBox="1">
              <a:spLocks/>
            </p:cNvSpPr>
            <p:nvPr/>
          </p:nvSpPr>
          <p:spPr>
            <a:xfrm>
              <a:off x="6251112"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Art, culture, conception </a:t>
              </a:r>
            </a:p>
          </p:txBody>
        </p:sp>
        <p:pic>
          <p:nvPicPr>
            <p:cNvPr id="101" name="Grafik 100">
              <a:extLst>
                <a:ext uri="{FF2B5EF4-FFF2-40B4-BE49-F238E27FC236}">
                  <a16:creationId xmlns:a16="http://schemas.microsoft.com/office/drawing/2014/main" id="{3E6189A7-AEDB-47A5-A387-68D571EF4C8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446519" y="4730857"/>
              <a:ext cx="333375" cy="304800"/>
            </a:xfrm>
            <a:prstGeom prst="rect">
              <a:avLst/>
            </a:prstGeom>
          </p:spPr>
        </p:pic>
      </p:grpSp>
      <p:grpSp>
        <p:nvGrpSpPr>
          <p:cNvPr id="124" name="Gruppieren 123">
            <a:extLst>
              <a:ext uri="{FF2B5EF4-FFF2-40B4-BE49-F238E27FC236}">
                <a16:creationId xmlns:a16="http://schemas.microsoft.com/office/drawing/2014/main" id="{7A84F113-C0E0-43A2-BFE5-A3E1C2D44036}"/>
              </a:ext>
            </a:extLst>
          </p:cNvPr>
          <p:cNvGrpSpPr/>
          <p:nvPr/>
        </p:nvGrpSpPr>
        <p:grpSpPr>
          <a:xfrm>
            <a:off x="6092204" y="5211296"/>
            <a:ext cx="4614508" cy="540000"/>
            <a:chOff x="6244604" y="5211296"/>
            <a:chExt cx="4614508" cy="540000"/>
          </a:xfrm>
        </p:grpSpPr>
        <p:sp>
          <p:nvSpPr>
            <p:cNvPr id="41" name="Textplatzhalter 3">
              <a:extLst>
                <a:ext uri="{FF2B5EF4-FFF2-40B4-BE49-F238E27FC236}">
                  <a16:creationId xmlns:a16="http://schemas.microsoft.com/office/drawing/2014/main" id="{1D46BDDE-D1D3-4FF6-8E10-3B54049D7366}"/>
                </a:ext>
              </a:extLst>
            </p:cNvPr>
            <p:cNvSpPr txBox="1">
              <a:spLocks/>
            </p:cNvSpPr>
            <p:nvPr/>
          </p:nvSpPr>
          <p:spPr>
            <a:xfrm>
              <a:off x="6244604" y="5211296"/>
              <a:ext cx="4614508"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Médias</a:t>
              </a:r>
            </a:p>
          </p:txBody>
        </p:sp>
        <p:pic>
          <p:nvPicPr>
            <p:cNvPr id="103" name="Grafik 102">
              <a:extLst>
                <a:ext uri="{FF2B5EF4-FFF2-40B4-BE49-F238E27FC236}">
                  <a16:creationId xmlns:a16="http://schemas.microsoft.com/office/drawing/2014/main" id="{64AE22EA-B190-4987-B35F-2694E189A7D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446519" y="5307264"/>
              <a:ext cx="333375" cy="333375"/>
            </a:xfrm>
            <a:prstGeom prst="rect">
              <a:avLst/>
            </a:prstGeom>
          </p:spPr>
        </p:pic>
      </p:grpSp>
      <p:grpSp>
        <p:nvGrpSpPr>
          <p:cNvPr id="118" name="Gruppieren 117">
            <a:extLst>
              <a:ext uri="{FF2B5EF4-FFF2-40B4-BE49-F238E27FC236}">
                <a16:creationId xmlns:a16="http://schemas.microsoft.com/office/drawing/2014/main" id="{15E14B1F-DECF-4491-A5F6-DDB4DDDA34E9}"/>
              </a:ext>
            </a:extLst>
          </p:cNvPr>
          <p:cNvGrpSpPr/>
          <p:nvPr/>
        </p:nvGrpSpPr>
        <p:grpSpPr>
          <a:xfrm>
            <a:off x="6098712" y="1646625"/>
            <a:ext cx="4608000" cy="540000"/>
            <a:chOff x="6251112" y="1646625"/>
            <a:chExt cx="4608000" cy="540000"/>
          </a:xfrm>
        </p:grpSpPr>
        <p:sp>
          <p:nvSpPr>
            <p:cNvPr id="43" name="Textplatzhalter 3">
              <a:extLst>
                <a:ext uri="{FF2B5EF4-FFF2-40B4-BE49-F238E27FC236}">
                  <a16:creationId xmlns:a16="http://schemas.microsoft.com/office/drawing/2014/main" id="{4F527A36-D838-4854-A667-9AEBF43F0E81}"/>
                </a:ext>
              </a:extLst>
            </p:cNvPr>
            <p:cNvSpPr txBox="1">
              <a:spLocks/>
            </p:cNvSpPr>
            <p:nvPr/>
          </p:nvSpPr>
          <p:spPr>
            <a:xfrm>
              <a:off x="6251112"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Transport, logistique</a:t>
              </a:r>
            </a:p>
          </p:txBody>
        </p:sp>
        <p:pic>
          <p:nvPicPr>
            <p:cNvPr id="105" name="Grafik 104">
              <a:extLst>
                <a:ext uri="{FF2B5EF4-FFF2-40B4-BE49-F238E27FC236}">
                  <a16:creationId xmlns:a16="http://schemas.microsoft.com/office/drawing/2014/main" id="{D9F22008-02E4-4692-B133-CD78CDE6AFC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451281" y="1759272"/>
              <a:ext cx="323850" cy="314325"/>
            </a:xfrm>
            <a:prstGeom prst="rect">
              <a:avLst/>
            </a:prstGeom>
          </p:spPr>
        </p:pic>
      </p:grpSp>
      <p:grpSp>
        <p:nvGrpSpPr>
          <p:cNvPr id="121" name="Gruppieren 120">
            <a:extLst>
              <a:ext uri="{FF2B5EF4-FFF2-40B4-BE49-F238E27FC236}">
                <a16:creationId xmlns:a16="http://schemas.microsoft.com/office/drawing/2014/main" id="{2EDB69BD-1A1E-4120-AAD4-8FE95C6DED16}"/>
              </a:ext>
            </a:extLst>
          </p:cNvPr>
          <p:cNvGrpSpPr/>
          <p:nvPr/>
        </p:nvGrpSpPr>
        <p:grpSpPr>
          <a:xfrm>
            <a:off x="6098712" y="3428961"/>
            <a:ext cx="4608000" cy="540000"/>
            <a:chOff x="6251112" y="3428961"/>
            <a:chExt cx="4608000" cy="540000"/>
          </a:xfrm>
        </p:grpSpPr>
        <p:sp>
          <p:nvSpPr>
            <p:cNvPr id="48" name="Textplatzhalter 3">
              <a:extLst>
                <a:ext uri="{FF2B5EF4-FFF2-40B4-BE49-F238E27FC236}">
                  <a16:creationId xmlns:a16="http://schemas.microsoft.com/office/drawing/2014/main" id="{185BAC08-2E0A-47DB-9B9F-0CE2BDFE832E}"/>
                </a:ext>
              </a:extLst>
            </p:cNvPr>
            <p:cNvSpPr txBox="1">
              <a:spLocks/>
            </p:cNvSpPr>
            <p:nvPr/>
          </p:nvSpPr>
          <p:spPr>
            <a:xfrm>
              <a:off x="6251112"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Affaires sociales, pédagogie</a:t>
              </a:r>
            </a:p>
          </p:txBody>
        </p:sp>
        <p:pic>
          <p:nvPicPr>
            <p:cNvPr id="107" name="Grafik 106">
              <a:extLst>
                <a:ext uri="{FF2B5EF4-FFF2-40B4-BE49-F238E27FC236}">
                  <a16:creationId xmlns:a16="http://schemas.microsoft.com/office/drawing/2014/main" id="{183EF923-97E3-4F9A-9094-7AF215BA684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432231" y="3509457"/>
              <a:ext cx="361950" cy="342900"/>
            </a:xfrm>
            <a:prstGeom prst="rect">
              <a:avLst/>
            </a:prstGeom>
          </p:spPr>
        </p:pic>
      </p:grpSp>
      <p:grpSp>
        <p:nvGrpSpPr>
          <p:cNvPr id="117" name="Gruppieren 116">
            <a:extLst>
              <a:ext uri="{FF2B5EF4-FFF2-40B4-BE49-F238E27FC236}">
                <a16:creationId xmlns:a16="http://schemas.microsoft.com/office/drawing/2014/main" id="{7DD27192-9419-4B1B-A2E3-FD1D052C91A4}"/>
              </a:ext>
            </a:extLst>
          </p:cNvPr>
          <p:cNvGrpSpPr/>
          <p:nvPr/>
        </p:nvGrpSpPr>
        <p:grpSpPr>
          <a:xfrm>
            <a:off x="6098712" y="1052513"/>
            <a:ext cx="4608000" cy="540000"/>
            <a:chOff x="6251112" y="1052513"/>
            <a:chExt cx="4608000" cy="540000"/>
          </a:xfrm>
        </p:grpSpPr>
        <p:sp>
          <p:nvSpPr>
            <p:cNvPr id="42" name="Textplatzhalter 3">
              <a:extLst>
                <a:ext uri="{FF2B5EF4-FFF2-40B4-BE49-F238E27FC236}">
                  <a16:creationId xmlns:a16="http://schemas.microsoft.com/office/drawing/2014/main" id="{A9BBB006-6816-4075-BF99-7C1BDFCC4259}"/>
                </a:ext>
              </a:extLst>
            </p:cNvPr>
            <p:cNvSpPr txBox="1">
              <a:spLocks/>
            </p:cNvSpPr>
            <p:nvPr/>
          </p:nvSpPr>
          <p:spPr>
            <a:xfrm>
              <a:off x="6251112"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Économie, administration</a:t>
              </a:r>
            </a:p>
          </p:txBody>
        </p:sp>
        <p:pic>
          <p:nvPicPr>
            <p:cNvPr id="109" name="Grafik 108">
              <a:extLst>
                <a:ext uri="{FF2B5EF4-FFF2-40B4-BE49-F238E27FC236}">
                  <a16:creationId xmlns:a16="http://schemas.microsoft.com/office/drawing/2014/main" id="{A7506705-1CD3-4439-9255-3941CBC95C4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451281" y="1182862"/>
              <a:ext cx="323850" cy="266700"/>
            </a:xfrm>
            <a:prstGeom prst="rect">
              <a:avLst/>
            </a:prstGeom>
          </p:spPr>
        </p:pic>
      </p:grpSp>
      <p:grpSp>
        <p:nvGrpSpPr>
          <p:cNvPr id="122" name="Gruppieren 121">
            <a:extLst>
              <a:ext uri="{FF2B5EF4-FFF2-40B4-BE49-F238E27FC236}">
                <a16:creationId xmlns:a16="http://schemas.microsoft.com/office/drawing/2014/main" id="{03EAAA32-6B03-4F99-A534-D1473B0E83D4}"/>
              </a:ext>
            </a:extLst>
          </p:cNvPr>
          <p:cNvGrpSpPr/>
          <p:nvPr/>
        </p:nvGrpSpPr>
        <p:grpSpPr>
          <a:xfrm>
            <a:off x="6098712" y="4023073"/>
            <a:ext cx="4608000" cy="540000"/>
            <a:chOff x="6251112" y="4023073"/>
            <a:chExt cx="4608000" cy="540000"/>
          </a:xfrm>
        </p:grpSpPr>
        <p:sp>
          <p:nvSpPr>
            <p:cNvPr id="46" name="Textplatzhalter 3">
              <a:extLst>
                <a:ext uri="{FF2B5EF4-FFF2-40B4-BE49-F238E27FC236}">
                  <a16:creationId xmlns:a16="http://schemas.microsoft.com/office/drawing/2014/main" id="{886CA2E2-B2BD-45D6-BAC3-0C59DBA8AD2F}"/>
                </a:ext>
              </a:extLst>
            </p:cNvPr>
            <p:cNvSpPr txBox="1">
              <a:spLocks/>
            </p:cNvSpPr>
            <p:nvPr/>
          </p:nvSpPr>
          <p:spPr>
            <a:xfrm>
              <a:off x="6251112"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Sciences sociales, sciences humaines</a:t>
              </a:r>
            </a:p>
          </p:txBody>
        </p:sp>
        <p:pic>
          <p:nvPicPr>
            <p:cNvPr id="111" name="Grafik 110">
              <a:extLst>
                <a:ext uri="{FF2B5EF4-FFF2-40B4-BE49-F238E27FC236}">
                  <a16:creationId xmlns:a16="http://schemas.microsoft.com/office/drawing/2014/main" id="{160C5950-D0BF-49CF-8037-B8FD9085A3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466521" y="4124638"/>
              <a:ext cx="285750" cy="342900"/>
            </a:xfrm>
            <a:prstGeom prst="rect">
              <a:avLst/>
            </a:prstGeom>
          </p:spPr>
        </p:pic>
      </p:grpSp>
      <p:grpSp>
        <p:nvGrpSpPr>
          <p:cNvPr id="120" name="Gruppieren 119">
            <a:extLst>
              <a:ext uri="{FF2B5EF4-FFF2-40B4-BE49-F238E27FC236}">
                <a16:creationId xmlns:a16="http://schemas.microsoft.com/office/drawing/2014/main" id="{BF86B215-0146-4E7D-A4DB-1EC6FE54DF3A}"/>
              </a:ext>
            </a:extLst>
          </p:cNvPr>
          <p:cNvGrpSpPr/>
          <p:nvPr/>
        </p:nvGrpSpPr>
        <p:grpSpPr>
          <a:xfrm>
            <a:off x="6098712" y="2834849"/>
            <a:ext cx="4608000" cy="540000"/>
            <a:chOff x="6251112" y="2834849"/>
            <a:chExt cx="4608000" cy="540000"/>
          </a:xfrm>
        </p:grpSpPr>
        <p:sp>
          <p:nvSpPr>
            <p:cNvPr id="45" name="Textplatzhalter 3">
              <a:extLst>
                <a:ext uri="{FF2B5EF4-FFF2-40B4-BE49-F238E27FC236}">
                  <a16:creationId xmlns:a16="http://schemas.microsoft.com/office/drawing/2014/main" id="{A5EC706F-7197-4FAF-8306-026C09ED7F1E}"/>
                </a:ext>
              </a:extLst>
            </p:cNvPr>
            <p:cNvSpPr txBox="1">
              <a:spLocks/>
            </p:cNvSpPr>
            <p:nvPr/>
          </p:nvSpPr>
          <p:spPr>
            <a:xfrm>
              <a:off x="6251112"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Santé</a:t>
              </a:r>
            </a:p>
          </p:txBody>
        </p:sp>
        <p:pic>
          <p:nvPicPr>
            <p:cNvPr id="113" name="Grafik 112">
              <a:extLst>
                <a:ext uri="{FF2B5EF4-FFF2-40B4-BE49-F238E27FC236}">
                  <a16:creationId xmlns:a16="http://schemas.microsoft.com/office/drawing/2014/main" id="{1C9D6769-4964-4345-960A-D22678D50A3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413181" y="2940667"/>
              <a:ext cx="400050" cy="304800"/>
            </a:xfrm>
            <a:prstGeom prst="rect">
              <a:avLst/>
            </a:prstGeom>
          </p:spPr>
        </p:pic>
      </p:grpSp>
    </p:spTree>
    <p:extLst>
      <p:ext uri="{BB962C8B-B14F-4D97-AF65-F5344CB8AC3E}">
        <p14:creationId xmlns:p14="http://schemas.microsoft.com/office/powerpoint/2010/main" val="169142176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1224447" y="1380053"/>
            <a:ext cx="4545965" cy="1122426"/>
          </a:xfrm>
          <a:solidFill>
            <a:srgbClr val="D6851B"/>
          </a:solidFill>
        </p:spPr>
        <p:txBody>
          <a:bodyPr lIns="108000" tIns="108000" rIns="108000" bIns="108000">
            <a:noAutofit/>
          </a:bodyPr>
          <a:lstStyle/>
          <a:p>
            <a:pPr algn="ctr"/>
            <a:r>
              <a:rPr lang="fr-FR" dirty="0">
                <a:latin typeface="+mn-lt"/>
              </a:rPr>
              <a:t>Instrument de classification des qualifications dans le système de formation allemand</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2. </a:t>
            </a:r>
            <a:r>
              <a:rPr lang="fr-FR" dirty="0"/>
              <a:t>Le cadre allemand des certifications (CAC)</a:t>
            </a:r>
          </a:p>
        </p:txBody>
      </p:sp>
      <p:sp>
        <p:nvSpPr>
          <p:cNvPr id="13" name="Textplatzhalter 3">
            <a:extLst>
              <a:ext uri="{FF2B5EF4-FFF2-40B4-BE49-F238E27FC236}">
                <a16:creationId xmlns:a16="http://schemas.microsoft.com/office/drawing/2014/main" id="{F9EA0AE8-A61D-4F53-89A4-3304B7BA0026}"/>
              </a:ext>
            </a:extLst>
          </p:cNvPr>
          <p:cNvSpPr txBox="1">
            <a:spLocks/>
          </p:cNvSpPr>
          <p:nvPr/>
        </p:nvSpPr>
        <p:spPr>
          <a:xfrm>
            <a:off x="6426444" y="1380054"/>
            <a:ext cx="4541109" cy="1122425"/>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dirty="0"/>
              <a:t>Orientation et transparence</a:t>
            </a:r>
            <a:br>
              <a:rPr lang="fr-FR" dirty="0"/>
            </a:br>
            <a:r>
              <a:rPr lang="fr-FR" dirty="0"/>
              <a:t>en matière de qualifications et de</a:t>
            </a:r>
            <a:br>
              <a:rPr lang="fr-FR" dirty="0"/>
            </a:br>
            <a:r>
              <a:rPr lang="fr-FR" dirty="0"/>
              <a:t>compétences</a:t>
            </a:r>
          </a:p>
        </p:txBody>
      </p:sp>
      <p:sp>
        <p:nvSpPr>
          <p:cNvPr id="14" name="Textplatzhalter 3">
            <a:extLst>
              <a:ext uri="{FF2B5EF4-FFF2-40B4-BE49-F238E27FC236}">
                <a16:creationId xmlns:a16="http://schemas.microsoft.com/office/drawing/2014/main" id="{ABD70C40-98D9-4D3E-846B-179BAE5A98EA}"/>
              </a:ext>
            </a:extLst>
          </p:cNvPr>
          <p:cNvSpPr txBox="1">
            <a:spLocks/>
          </p:cNvSpPr>
          <p:nvPr/>
        </p:nvSpPr>
        <p:spPr>
          <a:xfrm>
            <a:off x="3880225" y="2889928"/>
            <a:ext cx="4545965" cy="1122426"/>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dirty="0">
                <a:latin typeface="+mn-lt"/>
              </a:rPr>
              <a:t>Huit niveaux correspondant au</a:t>
            </a:r>
            <a:br>
              <a:rPr lang="fr-FR" dirty="0">
                <a:latin typeface="+mn-lt"/>
              </a:rPr>
            </a:br>
            <a:r>
              <a:rPr lang="fr-FR" dirty="0">
                <a:latin typeface="+mn-lt"/>
              </a:rPr>
              <a:t>cadre européen des certifications (CEC)</a:t>
            </a:r>
          </a:p>
        </p:txBody>
      </p:sp>
      <p:sp>
        <p:nvSpPr>
          <p:cNvPr id="24" name="Textplatzhalter 3">
            <a:extLst>
              <a:ext uri="{FF2B5EF4-FFF2-40B4-BE49-F238E27FC236}">
                <a16:creationId xmlns:a16="http://schemas.microsoft.com/office/drawing/2014/main" id="{6FA975B4-B965-4A40-BFC8-DEDE8F28BE15}"/>
              </a:ext>
            </a:extLst>
          </p:cNvPr>
          <p:cNvSpPr txBox="1">
            <a:spLocks/>
          </p:cNvSpPr>
          <p:nvPr/>
        </p:nvSpPr>
        <p:spPr>
          <a:xfrm>
            <a:off x="3880224" y="4100823"/>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Permet la comparabilité internationale</a:t>
            </a:r>
          </a:p>
        </p:txBody>
      </p:sp>
      <p:sp>
        <p:nvSpPr>
          <p:cNvPr id="25" name="Textplatzhalter 3">
            <a:extLst>
              <a:ext uri="{FF2B5EF4-FFF2-40B4-BE49-F238E27FC236}">
                <a16:creationId xmlns:a16="http://schemas.microsoft.com/office/drawing/2014/main" id="{DB36B227-E8C6-4D1B-A6AF-D73559204562}"/>
              </a:ext>
            </a:extLst>
          </p:cNvPr>
          <p:cNvSpPr txBox="1">
            <a:spLocks/>
          </p:cNvSpPr>
          <p:nvPr/>
        </p:nvSpPr>
        <p:spPr>
          <a:xfrm>
            <a:off x="3880224" y="4580920"/>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Favorise la mobilité professionnelle en Europe</a:t>
            </a:r>
          </a:p>
        </p:txBody>
      </p:sp>
    </p:spTree>
    <p:extLst>
      <p:ext uri="{BB962C8B-B14F-4D97-AF65-F5344CB8AC3E}">
        <p14:creationId xmlns:p14="http://schemas.microsoft.com/office/powerpoint/2010/main" val="34055758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2. </a:t>
            </a:r>
            <a:r>
              <a:rPr lang="fr-FR" dirty="0"/>
              <a:t>Le cadre allemand des certifications (CAC)</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fr-FR" sz="2000" dirty="0"/>
              <a:t>Systématisation en fonction du degré de complexité et du type d’activité</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68525"/>
            <a:ext cx="3575252" cy="637849"/>
          </a:xfrm>
          <a:solidFill>
            <a:srgbClr val="E2A95F"/>
          </a:solidFill>
        </p:spPr>
        <p:txBody>
          <a:bodyPr wrap="square" lIns="36000" tIns="72000" rIns="36000" bIns="72000">
            <a:spAutoFit/>
          </a:bodyPr>
          <a:lstStyle/>
          <a:p>
            <a:pPr algn="ctr">
              <a:lnSpc>
                <a:spcPct val="100000"/>
              </a:lnSpc>
              <a:spcBef>
                <a:spcPts val="600"/>
              </a:spcBef>
            </a:pPr>
            <a:r>
              <a:rPr lang="fr-FR" sz="1600" dirty="0"/>
              <a:t>Aucune formation – activités simples d’auxiliaires</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2" y="2877561"/>
            <a:ext cx="3575253" cy="52268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saisonnier·ère, aide de cuisine/commis·e de cuisine, commis·e débarrasseur·euse, assistant·e électricien·ne*</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2"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1-2</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4" y="2168525"/>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Formation professionnelle en alternance (= en entreprise) (2 ans)</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3" y="2879894"/>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personnel spécialisé en restauration, magasinier·ère spécialisé·e, ouvrier·ère qualifié·e en second œuvre, vendeur·euse, technicien ne métal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4"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3</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7" y="216852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Formation professionnelle en alternance (= en entreprise) (3-3,5 ans)</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7" y="2879893"/>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agriculteur·ice, cuisinier·ère, technicien ne en logistique, mécatronicien·ne en technique de réfrigération et de climatisation, mécanicien·ne d’installations*</a:t>
            </a:r>
          </a:p>
        </p:txBody>
      </p:sp>
      <p:sp>
        <p:nvSpPr>
          <p:cNvPr id="15" name="Textplatzhalter 3">
            <a:extLst>
              <a:ext uri="{FF2B5EF4-FFF2-40B4-BE49-F238E27FC236}">
                <a16:creationId xmlns:a16="http://schemas.microsoft.com/office/drawing/2014/main" id="{6184CEE6-0F69-4375-9712-81569A255C6F}"/>
              </a:ext>
            </a:extLst>
          </p:cNvPr>
          <p:cNvSpPr txBox="1">
            <a:spLocks/>
          </p:cNvSpPr>
          <p:nvPr/>
        </p:nvSpPr>
        <p:spPr>
          <a:xfrm>
            <a:off x="8137317"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4</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137316" y="3696882"/>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t>ou : </a:t>
            </a:r>
            <a:r>
              <a:rPr lang="fr-FR" sz="1600" dirty="0"/>
              <a:t>formation professionnelle en école (à plein temps) </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8137315" y="4416793"/>
            <a:ext cx="3575259" cy="109977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assistant·e en technique agricole, assistant·e en technologie alimentaire, assistant·e en gestion hôtelière, assistant·e technico-commercial·e en services du bâtiment, assistant·e mécatronicien·ne – spécialisation maintenance et services*</a:t>
            </a:r>
          </a:p>
        </p:txBody>
      </p:sp>
      <p:sp>
        <p:nvSpPr>
          <p:cNvPr id="17" name="Rechteck 16">
            <a:extLst>
              <a:ext uri="{FF2B5EF4-FFF2-40B4-BE49-F238E27FC236}">
                <a16:creationId xmlns:a16="http://schemas.microsoft.com/office/drawing/2014/main" id="{34AAA658-02E2-4556-8683-0125F920D414}"/>
              </a:ext>
            </a:extLst>
          </p:cNvPr>
          <p:cNvSpPr/>
          <p:nvPr/>
        </p:nvSpPr>
        <p:spPr>
          <a:xfrm>
            <a:off x="525582" y="5464202"/>
            <a:ext cx="7447740" cy="400110"/>
          </a:xfrm>
          <a:prstGeom prst="rect">
            <a:avLst/>
          </a:prstGeom>
        </p:spPr>
        <p:txBody>
          <a:bodyPr wrap="square">
            <a:spAutoFit/>
          </a:bodyPr>
          <a:lstStyle/>
          <a:p>
            <a:r>
              <a:rPr lang="fr-FR" sz="1000" dirty="0"/>
              <a:t> * Les professions du même champ professionnel mentionnées ici ne sont pas nécessairement en relation les unes avec les autres. </a:t>
            </a:r>
            <a:br>
              <a:rPr lang="fr-FR" sz="1000" dirty="0"/>
            </a:br>
            <a:r>
              <a:rPr lang="fr-FR" sz="1000" dirty="0"/>
              <a:t>    Elles sont indiquées à titre d’exemple, afin d’illustrer les différents niveaux de qualification dans un champ professionnel donné.</a:t>
            </a:r>
          </a:p>
        </p:txBody>
      </p:sp>
    </p:spTree>
    <p:extLst>
      <p:ext uri="{BB962C8B-B14F-4D97-AF65-F5344CB8AC3E}">
        <p14:creationId xmlns:p14="http://schemas.microsoft.com/office/powerpoint/2010/main" val="282552860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91131AF3-AB27-4890-9549-572EC31F962C}"/>
              </a:ext>
            </a:extLst>
          </p:cNvPr>
          <p:cNvSpPr txBox="1">
            <a:spLocks/>
          </p:cNvSpPr>
          <p:nvPr/>
        </p:nvSpPr>
        <p:spPr>
          <a:xfrm>
            <a:off x="8137317" y="3651036"/>
            <a:ext cx="3575258" cy="699404"/>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200" b="1" dirty="0"/>
              <a:t>ou : </a:t>
            </a:r>
            <a:r>
              <a:rPr lang="fr-FR" sz="1200" dirty="0"/>
              <a:t>Études pour obtenir une licence universitaire </a:t>
            </a:r>
            <a:br>
              <a:rPr lang="fr-FR" sz="1200" dirty="0"/>
            </a:br>
            <a:r>
              <a:rPr lang="fr-FR" sz="1200" dirty="0"/>
              <a:t>à une université de sciences appliquées ou à une université</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2. </a:t>
            </a:r>
            <a:r>
              <a:rPr lang="fr-FR" dirty="0"/>
              <a:t>Le cadre allemand des certifications (CAC)</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fr-FR" sz="2000" dirty="0"/>
              <a:t>Systématisation en fonction du degré de complexité et du type d’activité</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2175507"/>
            <a:ext cx="3575252" cy="637849"/>
          </a:xfrm>
          <a:solidFill>
            <a:srgbClr val="E2A95F"/>
          </a:solidFill>
        </p:spPr>
        <p:txBody>
          <a:bodyPr wrap="square" lIns="36000" tIns="72000" rIns="36000" bIns="72000">
            <a:spAutoFit/>
          </a:bodyPr>
          <a:lstStyle/>
          <a:p>
            <a:pPr algn="ctr">
              <a:lnSpc>
                <a:spcPct val="100000"/>
              </a:lnSpc>
              <a:spcBef>
                <a:spcPts val="600"/>
              </a:spcBef>
            </a:pPr>
            <a:r>
              <a:rPr lang="fr-FR" sz="1600" dirty="0"/>
              <a:t>Qualification à un niveau supérieur</a:t>
            </a:r>
            <a:br>
              <a:rPr lang="fr-FR" sz="1600" dirty="0"/>
            </a:br>
            <a:r>
              <a:rPr lang="fr-FR" sz="1600" dirty="0"/>
              <a:t>avec spécialisation</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3" y="2891525"/>
            <a:ext cx="3575253" cy="1170901"/>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spécialiste certifié·e –</a:t>
            </a:r>
            <a:br>
              <a:rPr lang="fr-FR" sz="1200" dirty="0">
                <a:solidFill>
                  <a:schemeClr val="tx1"/>
                </a:solidFill>
              </a:rPr>
            </a:br>
            <a:r>
              <a:rPr lang="fr-FR" sz="1200" dirty="0">
                <a:solidFill>
                  <a:schemeClr val="tx1"/>
                </a:solidFill>
              </a:rPr>
              <a:t>spécialiste en informatique, technicien·ne de maintenance, cuisinier·ère en diététique, monteur·euse</a:t>
            </a:r>
            <a:br>
              <a:rPr lang="fr-FR" sz="1200" dirty="0">
                <a:solidFill>
                  <a:schemeClr val="tx1"/>
                </a:solidFill>
              </a:rPr>
            </a:br>
            <a:r>
              <a:rPr lang="fr-FR" sz="1200" dirty="0">
                <a:solidFill>
                  <a:schemeClr val="tx1"/>
                </a:solidFill>
              </a:rPr>
              <a:t>pour la technique éolienne,</a:t>
            </a:r>
            <a:br>
              <a:rPr lang="fr-FR" sz="1200" dirty="0">
                <a:solidFill>
                  <a:schemeClr val="tx1"/>
                </a:solidFill>
              </a:rPr>
            </a:br>
            <a:r>
              <a:rPr lang="fr-FR" sz="1200" dirty="0">
                <a:solidFill>
                  <a:schemeClr val="tx1"/>
                </a:solidFill>
              </a:rPr>
              <a:t>conseiller·ère en aménagement d’intérieur (IHK)</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3"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5</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5" y="2097699"/>
            <a:ext cx="3575258" cy="791737"/>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t>Formation de promotion</a:t>
            </a:r>
            <a:br>
              <a:rPr lang="fr-FR" sz="1400" dirty="0"/>
            </a:br>
            <a:r>
              <a:rPr lang="fr-FR" sz="1400" dirty="0"/>
              <a:t>professionnelle comme maître artisan·e </a:t>
            </a:r>
            <a:br>
              <a:rPr lang="fr-FR" sz="1400" dirty="0"/>
            </a:br>
            <a:r>
              <a:rPr lang="fr-FR" sz="1400" dirty="0"/>
              <a:t>ou technicien·ne supérieur·e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1" y="2889796"/>
            <a:ext cx="3575259" cy="71504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Bachelor Professional ,</a:t>
            </a:r>
            <a:br>
              <a:rPr lang="fr-FR" sz="1200" dirty="0">
                <a:solidFill>
                  <a:schemeClr val="tx1"/>
                </a:solidFill>
              </a:rPr>
            </a:br>
            <a:r>
              <a:rPr lang="fr-FR" sz="1200" dirty="0">
                <a:solidFill>
                  <a:schemeClr val="tx1"/>
                </a:solidFill>
              </a:rPr>
              <a:t>technicien·ne supérieur·e en agriculture, chef·fe cuisinier·ère, agent e de maîtrise en restauration, technicien·ne supérieur·e en électrotechnique</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3" y="1557338"/>
            <a:ext cx="7314511"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6</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8" y="2174979"/>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t>ou : </a:t>
            </a:r>
            <a:r>
              <a:rPr lang="fr-FR" sz="1600" dirty="0"/>
              <a:t>Formation de promotion</a:t>
            </a:r>
            <a:br>
              <a:rPr lang="fr-FR" sz="1600" dirty="0"/>
            </a:br>
            <a:r>
              <a:rPr lang="fr-FR" sz="1600" dirty="0"/>
              <a:t>professionnelle technique</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4" y="2795316"/>
            <a:ext cx="3575259" cy="904012"/>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Bachelor Professional , technicien·ne supérieur·e en technologie agricole, technicien·ne supérieur·e en technologie alimentaire, technicien·ne supérieur·e en systèmes domotiques</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4398061" y="3682150"/>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t>ou :</a:t>
            </a:r>
            <a:r>
              <a:rPr lang="fr-FR" sz="1600" dirty="0"/>
              <a:t> Formation de promotion professionnelle commerciale</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4398061" y="4396968"/>
            <a:ext cx="3575259" cy="90741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Bachelor Professional , gestionnaire spécialisé·e en comptabilité agricole, gestionnaire spécialisé·e en économie, gestionnaire spécialisé·e dans l’industrie, gestionnaire spécialisé·e dans les médias et l’édition, comptable d’entreprise</a:t>
            </a:r>
          </a:p>
        </p:txBody>
      </p:sp>
      <p:sp>
        <p:nvSpPr>
          <p:cNvPr id="15" name="Rechteck 14">
            <a:extLst>
              <a:ext uri="{FF2B5EF4-FFF2-40B4-BE49-F238E27FC236}">
                <a16:creationId xmlns:a16="http://schemas.microsoft.com/office/drawing/2014/main" id="{BDA928BF-3021-4CEE-B223-CFDA8EAA1F4E}"/>
              </a:ext>
            </a:extLst>
          </p:cNvPr>
          <p:cNvSpPr/>
          <p:nvPr/>
        </p:nvSpPr>
        <p:spPr>
          <a:xfrm>
            <a:off x="525582" y="5464202"/>
            <a:ext cx="7447740" cy="553998"/>
          </a:xfrm>
          <a:prstGeom prst="rect">
            <a:avLst/>
          </a:prstGeom>
        </p:spPr>
        <p:txBody>
          <a:bodyPr wrap="square">
            <a:spAutoFit/>
          </a:bodyPr>
          <a:lstStyle/>
          <a:p>
            <a:r>
              <a:rPr lang="fr-FR" sz="1000" dirty="0"/>
              <a:t> * Les professions du même champ professionnel mentionnées ici ne sont pas nécessairement en relation les unes avec les autres. </a:t>
            </a:r>
            <a:br>
              <a:rPr lang="fr-FR" sz="1000" dirty="0"/>
            </a:br>
            <a:r>
              <a:rPr lang="fr-FR" sz="1000" dirty="0"/>
              <a:t>    Elles sont indiquées à titre d’exemple, afin d’illustrer les différents niveaux de qualification dans un champ professionnel donné.</a:t>
            </a:r>
          </a:p>
          <a:p>
            <a:endParaRPr lang="de-DE" sz="1000" dirty="0"/>
          </a:p>
        </p:txBody>
      </p:sp>
    </p:spTree>
    <p:extLst>
      <p:ext uri="{BB962C8B-B14F-4D97-AF65-F5344CB8AC3E}">
        <p14:creationId xmlns:p14="http://schemas.microsoft.com/office/powerpoint/2010/main" val="18431294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2. </a:t>
            </a:r>
            <a:r>
              <a:rPr lang="fr-FR" dirty="0"/>
              <a:t>Le cadre allemand des certifications (CAC)</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fr-FR" sz="2000" dirty="0"/>
              <a:t>Systématisation en fonction du degré de complexité et du type d’activité</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76145"/>
            <a:ext cx="3575252" cy="637849"/>
          </a:xfrm>
          <a:solidFill>
            <a:srgbClr val="E2A95F"/>
          </a:solidFill>
        </p:spPr>
        <p:txBody>
          <a:bodyPr wrap="square" lIns="36000" tIns="72000" rIns="36000" bIns="72000">
            <a:spAutoFit/>
          </a:bodyPr>
          <a:lstStyle/>
          <a:p>
            <a:pPr algn="ctr">
              <a:lnSpc>
                <a:spcPct val="100000"/>
              </a:lnSpc>
              <a:spcBef>
                <a:spcPts val="600"/>
              </a:spcBef>
            </a:pPr>
            <a:r>
              <a:rPr lang="fr-FR" sz="1600" dirty="0"/>
              <a:t>Formation de promotion professionnelle supérieure </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5" y="2895211"/>
            <a:ext cx="3575253"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Master Professional, gestionnaire d’entreprise du domaine technique, gestionnaire d’entreprise du domaine commercial, enseignant·e en formation professionnelle certifié·e*</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4" y="1559075"/>
            <a:ext cx="7314508"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7</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3" y="2176145"/>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ou : Études de master à une université de sciences appliquées ou à une université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5" y="2891064"/>
            <a:ext cx="3575259" cy="33032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Master en agronomie (M. Sc.)*</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8137316" y="1559075"/>
            <a:ext cx="3575259"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8</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5" y="217614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Doctorat auprès</a:t>
            </a:r>
            <a:br>
              <a:rPr lang="fr-FR" sz="1600" dirty="0"/>
            </a:br>
            <a:r>
              <a:rPr lang="fr-FR" sz="1600" dirty="0"/>
              <a:t>d’une université</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6" y="2895210"/>
            <a:ext cx="3575259"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docteur·e en agronomie (Dr. agr.), docteur·e en économie (Dr. oec.), docteur·e en sciences de la nutrition (Dr. oec. troph.), ingénieur·e-docteur·e (Dr. Ing.)*</a:t>
            </a:r>
          </a:p>
        </p:txBody>
      </p:sp>
      <p:sp>
        <p:nvSpPr>
          <p:cNvPr id="16" name="Rechteck 15">
            <a:extLst>
              <a:ext uri="{FF2B5EF4-FFF2-40B4-BE49-F238E27FC236}">
                <a16:creationId xmlns:a16="http://schemas.microsoft.com/office/drawing/2014/main" id="{74AB491A-E403-4996-91D5-1BF8F775782D}"/>
              </a:ext>
            </a:extLst>
          </p:cNvPr>
          <p:cNvSpPr/>
          <p:nvPr/>
        </p:nvSpPr>
        <p:spPr>
          <a:xfrm>
            <a:off x="525582" y="5464202"/>
            <a:ext cx="7447740" cy="400110"/>
          </a:xfrm>
          <a:prstGeom prst="rect">
            <a:avLst/>
          </a:prstGeom>
        </p:spPr>
        <p:txBody>
          <a:bodyPr wrap="square">
            <a:spAutoFit/>
          </a:bodyPr>
          <a:lstStyle/>
          <a:p>
            <a:r>
              <a:rPr lang="fr-FR" sz="1000" dirty="0"/>
              <a:t> * Les professions du même champ professionnel mentionnées ici ne sont pas nécessairement en relation les unes avec les autres. </a:t>
            </a:r>
            <a:br>
              <a:rPr lang="fr-FR" sz="1000" dirty="0"/>
            </a:br>
            <a:r>
              <a:rPr lang="fr-FR" sz="1000" dirty="0"/>
              <a:t>    Elles sont indiquées à titre d’exemple, afin d’illustrer les différents niveaux de qualification dans un champ professionnel donné.</a:t>
            </a:r>
          </a:p>
        </p:txBody>
      </p:sp>
    </p:spTree>
    <p:extLst>
      <p:ext uri="{BB962C8B-B14F-4D97-AF65-F5344CB8AC3E}">
        <p14:creationId xmlns:p14="http://schemas.microsoft.com/office/powerpoint/2010/main" val="420408444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Formation en alternance  </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Formation en école</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noProof="0" dirty="0">
                <a:solidFill>
                  <a:srgbClr val="D6851B"/>
                </a:solidFill>
              </a:rPr>
              <a:t>3. </a:t>
            </a:r>
            <a:r>
              <a:rPr lang="fr-FR" dirty="0"/>
              <a:t>Deux types de formation professionnelle initiale </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3" y="2388618"/>
            <a:ext cx="5392428" cy="2945935"/>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70 % en entreprise – 30 % en école professionnelle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Rémunération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Réglementée par les lois fédérales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327 professions*, dont environ :</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130 professions artisanales</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250 professions technico-industrielles et technico-scientifiques (en partie identiques aux professions artisanales)</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50 professions commerciales</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3" name="Textfeld 22">
            <a:extLst>
              <a:ext uri="{FF2B5EF4-FFF2-40B4-BE49-F238E27FC236}">
                <a16:creationId xmlns:a16="http://schemas.microsoft.com/office/drawing/2014/main" id="{A6D6066D-236C-4A16-92AA-6E3064283376}"/>
              </a:ext>
            </a:extLst>
          </p:cNvPr>
          <p:cNvSpPr txBox="1"/>
          <p:nvPr/>
        </p:nvSpPr>
        <p:spPr>
          <a:xfrm>
            <a:off x="6240463" y="2388618"/>
            <a:ext cx="5479347" cy="3535840"/>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avec une part parfois importante de phases pratiques en entreprise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Rémunération dans le secteur de la santé/dans les autres cas, parfois aucune rémunération ou même soumise à des frais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Réglementée par les lois des Länder</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Environ 70 professions dans les domaines suivants :</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Technologie</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Langues étrangères</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Conception</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Professions commerciales</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Santé, affaires sociales, soins</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pic>
        <p:nvPicPr>
          <p:cNvPr id="12" name="Grafik 11">
            <a:extLst>
              <a:ext uri="{FF2B5EF4-FFF2-40B4-BE49-F238E27FC236}">
                <a16:creationId xmlns:a16="http://schemas.microsoft.com/office/drawing/2014/main" id="{BE5C1929-7ADA-45CA-8F87-5FCF4C97C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15" y="1013059"/>
            <a:ext cx="1476314" cy="1087231"/>
          </a:xfrm>
          <a:prstGeom prst="rect">
            <a:avLst/>
          </a:prstGeom>
        </p:spPr>
      </p:pic>
      <p:pic>
        <p:nvPicPr>
          <p:cNvPr id="7" name="Grafik 6">
            <a:extLst>
              <a:ext uri="{FF2B5EF4-FFF2-40B4-BE49-F238E27FC236}">
                <a16:creationId xmlns:a16="http://schemas.microsoft.com/office/drawing/2014/main" id="{7E8A161E-7420-4571-9B57-BA2D359959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8046" y="861875"/>
            <a:ext cx="1215213" cy="1116012"/>
          </a:xfrm>
          <a:prstGeom prst="rect">
            <a:avLst/>
          </a:prstGeom>
        </p:spPr>
      </p:pic>
      <p:sp>
        <p:nvSpPr>
          <p:cNvPr id="9" name="Rechteck 8">
            <a:extLst>
              <a:ext uri="{FF2B5EF4-FFF2-40B4-BE49-F238E27FC236}">
                <a16:creationId xmlns:a16="http://schemas.microsoft.com/office/drawing/2014/main" id="{928C3F74-FDC2-48E0-98D9-D74B2E5564CF}"/>
              </a:ext>
            </a:extLst>
          </p:cNvPr>
          <p:cNvSpPr/>
          <p:nvPr/>
        </p:nvSpPr>
        <p:spPr>
          <a:xfrm>
            <a:off x="525582" y="5464202"/>
            <a:ext cx="7447740" cy="246221"/>
          </a:xfrm>
          <a:prstGeom prst="rect">
            <a:avLst/>
          </a:prstGeom>
        </p:spPr>
        <p:txBody>
          <a:bodyPr wrap="square">
            <a:spAutoFit/>
          </a:bodyPr>
          <a:lstStyle/>
          <a:p>
            <a:r>
              <a:rPr lang="fr-FR" sz="1000" dirty="0"/>
              <a:t> * chevauchements partiels</a:t>
            </a:r>
          </a:p>
        </p:txBody>
      </p:sp>
    </p:spTree>
    <p:extLst>
      <p:ext uri="{BB962C8B-B14F-4D97-AF65-F5344CB8AC3E}">
        <p14:creationId xmlns:p14="http://schemas.microsoft.com/office/powerpoint/2010/main" val="375094233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4.</a:t>
            </a:r>
            <a:r>
              <a:rPr lang="fr-FR" noProof="0" dirty="0">
                <a:solidFill>
                  <a:srgbClr val="D6851B"/>
                </a:solidFill>
              </a:rPr>
              <a:t> </a:t>
            </a:r>
            <a:r>
              <a:rPr lang="fr-FR" dirty="0"/>
              <a:t>Formation en entreprise en alternance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6157913" cy="2112373"/>
          </a:xfrm>
          <a:prstGeom prst="rect">
            <a:avLst/>
          </a:prstGeom>
          <a:noFill/>
        </p:spPr>
        <p:txBody>
          <a:bodyPr wrap="square" lIns="0" tIns="0" rIns="0" bIns="0">
            <a:spAutoFit/>
          </a:bodyPr>
          <a:lstStyle/>
          <a:p>
            <a:pPr>
              <a:lnSpc>
                <a:spcPts val="2200"/>
              </a:lnSpc>
              <a:spcAft>
                <a:spcPts val="600"/>
              </a:spcAft>
              <a:buClr>
                <a:srgbClr val="D6851B"/>
              </a:buClr>
              <a:buSzPct val="65000"/>
            </a:pPr>
            <a:r>
              <a:rPr lang="fr-FR" sz="1600" b="1" dirty="0"/>
              <a:t>130 professions</a:t>
            </a:r>
            <a:r>
              <a:rPr lang="fr-FR" sz="1600" dirty="0"/>
              <a:t>, relevant essentiellement de la compétence des chambres de métiers et de l’artisanat, des corporations et des associations locales d’artisans, dans les secteurs suivants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du bois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du bâtiment et du second œuvre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de l’électrotechnique et du métal</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du vêtement, du textile et du cuir</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3711" y="4545013"/>
            <a:ext cx="4406582" cy="693249"/>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fr-FR" sz="1600" dirty="0">
                <a:solidFill>
                  <a:schemeClr val="bg1"/>
                </a:solidFill>
                <a:latin typeface="Calibri" panose="020F0502020204030204"/>
                <a:cs typeface="+mn-cs"/>
              </a:rPr>
              <a:t>Environ </a:t>
            </a:r>
            <a:r>
              <a:rPr lang="fr-FR" sz="1600" b="1" dirty="0">
                <a:solidFill>
                  <a:schemeClr val="bg1"/>
                </a:solidFill>
                <a:latin typeface="Calibri" panose="020F0502020204030204"/>
                <a:cs typeface="+mn-cs"/>
              </a:rPr>
              <a:t>25 % </a:t>
            </a:r>
            <a:r>
              <a:rPr lang="fr-FR" sz="1600" dirty="0">
                <a:solidFill>
                  <a:schemeClr val="bg1"/>
                </a:solidFill>
                <a:latin typeface="Calibri" panose="020F0502020204030204"/>
                <a:cs typeface="+mn-cs"/>
              </a:rPr>
              <a:t>des personnes en apprentissage suivent une formation artisanale</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5013"/>
            <a:ext cx="5704296"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aucune restriction formelle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fr-FR" sz="1600" dirty="0">
                <a:solidFill>
                  <a:prstClr val="black"/>
                </a:solidFill>
                <a:latin typeface="Calibri" panose="020F0502020204030204"/>
                <a:cs typeface="+mn-cs"/>
              </a:rPr>
              <a:t>C’est l’entreprise de formation qui décide du niveau scolaire préalable dont les candidat·e·s doivent faire preuve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Professions artisanales</a:t>
            </a:r>
          </a:p>
        </p:txBody>
      </p:sp>
      <p:pic>
        <p:nvPicPr>
          <p:cNvPr id="15" name="Grafik 14">
            <a:extLst>
              <a:ext uri="{FF2B5EF4-FFF2-40B4-BE49-F238E27FC236}">
                <a16:creationId xmlns:a16="http://schemas.microsoft.com/office/drawing/2014/main" id="{5E78BABA-834B-48E5-8C4A-C9C807D773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4682" y="2210145"/>
            <a:ext cx="1148426" cy="2245043"/>
          </a:xfrm>
          <a:prstGeom prst="rect">
            <a:avLst/>
          </a:prstGeom>
        </p:spPr>
      </p:pic>
      <p:sp>
        <p:nvSpPr>
          <p:cNvPr id="25" name="Rechteck 24">
            <a:extLst>
              <a:ext uri="{FF2B5EF4-FFF2-40B4-BE49-F238E27FC236}">
                <a16:creationId xmlns:a16="http://schemas.microsoft.com/office/drawing/2014/main" id="{255CE004-780A-4F60-9318-2FC8E0E98354}"/>
              </a:ext>
            </a:extLst>
          </p:cNvPr>
          <p:cNvSpPr/>
          <p:nvPr/>
        </p:nvSpPr>
        <p:spPr>
          <a:xfrm>
            <a:off x="6728460" y="2334327"/>
            <a:ext cx="4804728" cy="1281376"/>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du verre, du papier, de la céramique et métiers divers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de l’industrie chimique et du nettoyage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de la santé et des soins corporels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de l’industrie alimentaire</a:t>
            </a:r>
          </a:p>
        </p:txBody>
      </p:sp>
    </p:spTree>
    <p:extLst>
      <p:ext uri="{BB962C8B-B14F-4D97-AF65-F5344CB8AC3E}">
        <p14:creationId xmlns:p14="http://schemas.microsoft.com/office/powerpoint/2010/main" val="3224462876"/>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2822</Words>
  <Application>Microsoft Office PowerPoint</Application>
  <PresentationFormat>Breitbild</PresentationFormat>
  <Paragraphs>284</Paragraphs>
  <Slides>18</Slides>
  <Notes>10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18</vt:i4>
      </vt:variant>
    </vt:vector>
  </HeadingPairs>
  <TitlesOfParts>
    <vt:vector size="24" baseType="lpstr">
      <vt:lpstr>Wingdings</vt:lpstr>
      <vt:lpstr>Wingdings 3</vt:lpstr>
      <vt:lpstr>Arial</vt:lpstr>
      <vt:lpstr>Calibri</vt:lpstr>
      <vt:lpstr>Office</vt:lpstr>
      <vt:lpstr>1_Office</vt:lpstr>
      <vt:lpstr> </vt:lpstr>
      <vt:lpstr>Contenu</vt:lpstr>
      <vt:lpstr>1. Champs professionnels en Allemagne</vt:lpstr>
      <vt:lpstr>2. Le cadre allemand des certifications (CAC)</vt:lpstr>
      <vt:lpstr>2. Le cadre allemand des certifications (CAC)</vt:lpstr>
      <vt:lpstr>2. Le cadre allemand des certifications (CAC)</vt:lpstr>
      <vt:lpstr>2. Le cadre allemand des certifications (CAC)</vt:lpstr>
      <vt:lpstr>3. Deux types de formation professionnelle initiale </vt:lpstr>
      <vt:lpstr>4. Formation en entreprise en alternance</vt:lpstr>
      <vt:lpstr>4. Formation en entreprise en alternance</vt:lpstr>
      <vt:lpstr>4. Formation en entreprise en alternance</vt:lpstr>
      <vt:lpstr>5. Formations en école</vt:lpstr>
      <vt:lpstr>5. Formations en école</vt:lpstr>
      <vt:lpstr>5. Formations en école</vt:lpstr>
      <vt:lpstr>6. Possibilités de formation continue et de promotion professionnelle</vt:lpstr>
      <vt:lpstr>6. Possibilités de formation continue et de promotion professionnelle</vt:lpstr>
      <vt:lpstr>Informations supplémentaires</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403</cp:revision>
  <dcterms:created xsi:type="dcterms:W3CDTF">2020-12-18T10:19:10Z</dcterms:created>
  <dcterms:modified xsi:type="dcterms:W3CDTF">2025-09-23T10:23:12Z</dcterms:modified>
</cp:coreProperties>
</file>