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1"/>
  </p:notesMasterIdLst>
  <p:sldIdLst>
    <p:sldId id="257" r:id="rId3"/>
    <p:sldId id="368" r:id="rId4"/>
    <p:sldId id="400" r:id="rId5"/>
    <p:sldId id="370" r:id="rId6"/>
    <p:sldId id="388" r:id="rId7"/>
    <p:sldId id="401" r:id="rId8"/>
    <p:sldId id="390" r:id="rId9"/>
    <p:sldId id="367" r:id="rId10"/>
    <p:sldId id="391" r:id="rId11"/>
    <p:sldId id="392" r:id="rId12"/>
    <p:sldId id="393" r:id="rId13"/>
    <p:sldId id="394" r:id="rId14"/>
    <p:sldId id="395" r:id="rId15"/>
    <p:sldId id="397" r:id="rId16"/>
    <p:sldId id="398" r:id="rId17"/>
    <p:sldId id="399" r:id="rId18"/>
    <p:sldId id="359" r:id="rId19"/>
    <p:sldId id="291" r:id="rId20"/>
  </p:sldIdLst>
  <p:sldSz cx="12192000" cy="6858000"/>
  <p:notesSz cx="6858000" cy="9144000"/>
  <p:embeddedFontLst>
    <p:embeddedFont>
      <p:font typeface="Wingdings 3" panose="05040102010807070707" pitchFamily="18" charset="2"/>
      <p:regular r:id="rId2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  <p15:guide id="16" pos="4294" userDrawn="1">
          <p15:clr>
            <a:srgbClr val="A4A3A4"/>
          </p15:clr>
        </p15:guide>
        <p15:guide id="17" orient="horz" pos="2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ress, Dr. Hannelore" initials="KDH" lastIdx="2" clrIdx="6">
    <p:extLst>
      <p:ext uri="{19B8F6BF-5375-455C-9EA6-DF929625EA0E}">
        <p15:presenceInfo xmlns:p15="http://schemas.microsoft.com/office/powerpoint/2012/main" userId="Kress, Dr. Hannelore" providerId="None"/>
      </p:ext>
    </p:extLst>
  </p:cmAuthor>
  <p:cmAuthor id="1" name="Peter Rechmann" initials="PR" lastIdx="37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8" name="Hermann, Ralf" initials="HR" lastIdx="14" clrIdx="7">
    <p:extLst>
      <p:ext uri="{19B8F6BF-5375-455C-9EA6-DF929625EA0E}">
        <p15:presenceInfo xmlns:p15="http://schemas.microsoft.com/office/powerpoint/2012/main" userId="Hermann, Ralf" providerId="None"/>
      </p:ext>
    </p:extLst>
  </p:cmAuthor>
  <p:cmAuthor id="2" name="Schlich, Thorsten" initials="ST" lastIdx="66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6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Olesen, Julia" initials="OJ" lastIdx="3" clrIdx="5">
    <p:extLst>
      <p:ext uri="{19B8F6BF-5375-455C-9EA6-DF929625EA0E}">
        <p15:presenceInfo xmlns:p15="http://schemas.microsoft.com/office/powerpoint/2012/main" userId="Olesen, Ju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E2A95F"/>
    <a:srgbClr val="FBF3E8"/>
    <a:srgbClr val="EAC28D"/>
    <a:srgbClr val="33CC33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79920" autoAdjust="0"/>
  </p:normalViewPr>
  <p:slideViewPr>
    <p:cSldViewPr snapToGrid="0" showGuides="1">
      <p:cViewPr varScale="1">
        <p:scale>
          <a:sx n="89" d="100"/>
          <a:sy n="89" d="100"/>
        </p:scale>
        <p:origin x="1434" y="90"/>
      </p:cViewPr>
      <p:guideLst>
        <p:guide orient="horz" pos="1389"/>
        <p:guide pos="3931"/>
        <p:guide orient="horz" pos="2863"/>
        <p:guide orient="horz" pos="3543"/>
        <p:guide orient="horz" pos="3475"/>
        <p:guide pos="6607"/>
        <p:guide pos="6131"/>
        <p:guide orient="horz" pos="1162"/>
        <p:guide orient="horz" pos="2160"/>
        <p:guide pos="642"/>
        <p:guide orient="horz" pos="2092"/>
        <p:guide orient="horz" pos="981"/>
        <p:guide pos="5428"/>
        <p:guide orient="horz" pos="3702"/>
        <p:guide pos="4294"/>
        <p:guide orient="horz" pos="2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963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567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Приклади професій:</a:t>
            </a:r>
          </a:p>
          <a:p>
            <a:endParaRPr lang="de-DE" dirty="0"/>
          </a:p>
          <a:p>
            <a:pPr algn="l"/>
            <a:r>
              <a:rPr lang="uk-UA" u="sng" dirty="0"/>
              <a:t>сертифікований фахівець (НРК 5):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uk-UA" u="none" dirty="0"/>
              <a:t>сертифікований фахівець із комунікації іноземною мовою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uk-UA" u="none" dirty="0"/>
              <a:t>сертифікований фахівець з інтеграції систем будівлі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uk-UA" u="none" dirty="0"/>
              <a:t>сертифікований фахівець у галузі відновлюваної енергетики, енергоефективності та управління енергоспоживанням 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de-DE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uk-UA" sz="1200" u="sng" dirty="0"/>
              <a:t>бакалавр-професіонал [НРК 6]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dirty="0"/>
              <a:t>бакалавр-професіонал зі складання балансу (сертифікований бухгалтер, залучений до складання балансу)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бакалавр-професіонал у галузі обладнання для організації заходів (сертифікований майстер з обладнання для організації заходів)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бакалавр-професіонал у галузі ЗМІ (сертифікований фахівець з економіки та організації виробництва в ЗМІ)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uk-UA" sz="1200" u="sng" dirty="0"/>
              <a:t>магістр-професіонал [НРК 7]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u="none" dirty="0"/>
              <a:t>магістр-професіонал з ділового адміністрування (сертифікований інженер-економіст)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u="none" dirty="0"/>
              <a:t>сертифікований реставратор-ремісник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dirty="0"/>
              <a:t>Master Professional of Vocational Training (сертифікований майстер виробничого навчання ТПП)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12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Master Professional of IT Business Engineering (сертифікований інформатик-економіст)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104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7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err="1"/>
              <a:t>Додаткова</a:t>
            </a:r>
            <a:r>
              <a:rPr lang="ru-RU" u="sng" dirty="0"/>
              <a:t> </a:t>
            </a:r>
            <a:r>
              <a:rPr lang="ru-RU" u="sng" dirty="0" err="1"/>
              <a:t>інформація</a:t>
            </a:r>
            <a:r>
              <a:rPr lang="ru-RU" u="sng" dirty="0"/>
              <a:t>: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52 %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розпочали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дуальну</a:t>
            </a:r>
            <a:r>
              <a:rPr lang="ru-RU" dirty="0"/>
              <a:t>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форуму </a:t>
            </a:r>
            <a:r>
              <a:rPr lang="de-DE" dirty="0"/>
              <a:t>IAB, 85 % </a:t>
            </a:r>
            <a:r>
              <a:rPr lang="ru-RU" dirty="0" err="1"/>
              <a:t>випускників</a:t>
            </a:r>
            <a:r>
              <a:rPr lang="ru-RU" dirty="0"/>
              <a:t> 2020 року </a:t>
            </a:r>
            <a:r>
              <a:rPr lang="ru-RU" dirty="0" err="1"/>
              <a:t>мали</a:t>
            </a:r>
            <a:r>
              <a:rPr lang="ru-RU" dirty="0"/>
              <a:t> роботу, яка </a:t>
            </a:r>
            <a:r>
              <a:rPr lang="ru-RU" dirty="0" err="1"/>
              <a:t>підлягала</a:t>
            </a:r>
            <a:r>
              <a:rPr lang="ru-RU" dirty="0"/>
              <a:t> </a:t>
            </a:r>
            <a:r>
              <a:rPr lang="ru-RU" dirty="0" err="1"/>
              <a:t>обов'язковому</a:t>
            </a:r>
            <a:r>
              <a:rPr lang="ru-RU" dirty="0"/>
              <a:t> </a:t>
            </a:r>
            <a:r>
              <a:rPr lang="ru-RU" dirty="0" err="1"/>
              <a:t>страхуванню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u="sng" dirty="0" err="1"/>
              <a:t>Позитивний</a:t>
            </a:r>
            <a:r>
              <a:rPr lang="ru-RU" u="sng" dirty="0"/>
              <a:t> </a:t>
            </a:r>
            <a:r>
              <a:rPr lang="ru-RU" u="sng" dirty="0" err="1"/>
              <a:t>ефект</a:t>
            </a:r>
            <a:r>
              <a:rPr lang="ru-RU" u="sng" dirty="0"/>
              <a:t>: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 становить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4,8 %.</a:t>
            </a:r>
          </a:p>
          <a:p>
            <a:br>
              <a:rPr lang="ru-RU" dirty="0"/>
            </a:br>
            <a:endParaRPr lang="ru-RU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13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Різниця між ЄРК і НРК:</a:t>
            </a:r>
          </a:p>
          <a:p>
            <a:endParaRPr lang="de-DE" dirty="0"/>
          </a:p>
          <a:p>
            <a:r>
              <a:rPr lang="uk-UA" b="1"/>
              <a:t>ЄРК: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/>
              <a:t>кожен із 8 рівнів описується 3 дескрипторами: </a:t>
            </a:r>
            <a:r>
              <a:rPr lang="uk-UA" u="sng"/>
              <a:t>знання</a:t>
            </a:r>
            <a:r>
              <a:rPr lang="uk-UA"/>
              <a:t> / </a:t>
            </a:r>
            <a:r>
              <a:rPr lang="uk-UA" u="sng"/>
              <a:t>здібності</a:t>
            </a:r>
            <a:r>
              <a:rPr lang="uk-UA"/>
              <a:t> </a:t>
            </a:r>
            <a:r>
              <a:rPr lang="uk-UA" u="none"/>
              <a:t>/ </a:t>
            </a:r>
            <a:r>
              <a:rPr lang="uk-UA" u="sng"/>
              <a:t>компетенції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Вищий, ніж у НРК, рівень абстракції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Метарамка, об'ємний інструмент забезпечення прозорості, дає можливiсть взаємно співвідносити національні освітні системи різних країн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u="sng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uk-UA" b="1"/>
              <a:t>НРК: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/>
              <a:t>кожен із 8 рівнів описується 4 дескрипторами: </a:t>
            </a:r>
            <a:r>
              <a:rPr lang="uk-UA" i="1"/>
              <a:t>професійні компетенції:</a:t>
            </a:r>
            <a:r>
              <a:rPr lang="uk-UA"/>
              <a:t> </a:t>
            </a:r>
            <a:r>
              <a:rPr lang="uk-UA" u="sng"/>
              <a:t>знання</a:t>
            </a:r>
            <a:r>
              <a:rPr lang="uk-UA"/>
              <a:t> / </a:t>
            </a:r>
            <a:r>
              <a:rPr lang="uk-UA" u="sng"/>
              <a:t>вміння</a:t>
            </a:r>
            <a:r>
              <a:rPr lang="uk-UA"/>
              <a:t>; </a:t>
            </a:r>
            <a:r>
              <a:rPr lang="uk-UA" i="1"/>
              <a:t>персональні компетенції:</a:t>
            </a:r>
            <a:r>
              <a:rPr lang="uk-UA"/>
              <a:t> </a:t>
            </a:r>
            <a:r>
              <a:rPr lang="uk-UA" u="sng"/>
              <a:t>соціальні компетенці</a:t>
            </a:r>
            <a:r>
              <a:rPr lang="uk-UA"/>
              <a:t>ї / </a:t>
            </a:r>
            <a:r>
              <a:rPr lang="uk-UA" u="sng"/>
              <a:t>самостійність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Призначається для адекватнішого відображення діяльнісних компетенцій у всіх їхніх аспектах, акцент на цілісному розумінні компетенцій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Кожному рівню надано короткий текст, у якому узагальнено описано структуру вимог кожного рівня («індикатор рівня»)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Розширює та конкретизує ЄРК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u="sng"/>
              <a:t>НРК – кваліфікація рiвней загальної освіти:</a:t>
            </a:r>
          </a:p>
          <a:p>
            <a:endParaRPr lang="de-DE" u="sng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атестат про закінчення основної школи – НРК 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u="none"/>
              <a:t>атестат про закінчення середньої школи – НРК 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/>
              <a:t>атестат зрілості – НРК 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рiвень бакалавра (диплом вищого навчального закладу (FH), державний іспит) – НРК 6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рiвень магістра (диплом університету; магістратура/мастерат; державний іспит) – НРК 7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рiвень доктора наук та прирівняний до нього рiвень доктора мистецтв – НРК 8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92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580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uk-UA" u="sng"/>
              <a:t>У термінологічному плані різницю</a:t>
            </a:r>
            <a:r>
              <a:rPr lang="uk-UA"/>
              <a:t> між університетами прикладних наук і вищими школами прикладних наук сьогодні зрозуміти досить складно: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/>
              <a:t>Fachhochschule / FH = університет прикладних наук / HAW = вища школа прикладних наук</a:t>
            </a: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 правило, ширший спектр предметів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Інші «вищі школи» = університети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правовому плані основна різниця полягає в праві присуджувати наукові ступені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28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/>
              <a:t>Навчання часто ведеться також у формі навчання блоками, тобто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uk-UA" b="1"/>
              <a:t>навчання учнів спільними зусиллями на різних підприємствах, замість навчання на одному підприємстві, а саме: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підприємство, яке не може надати навчання в повному обсязі, об'єднується з одним або кількома партнерськими підприємствами з метою спільного навчання учня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Загальна відповідальність за професійне навчання лежить на підприємстві, яке здійснює координацію навчального процесу, це саме підприємство укладає договір з учнем та оплачує його працю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 мають щонайменше шість місяців у складі строку навчання працювати та займатися на партнерському підприємстві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uk-UA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Такі об'єднання з навчальною метою можуть створюватися не тільки групою підприємств, а й також за участю підприємства та освітнього закладу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66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/>
              <a:t>Зведені показники за ремісничими професіями та за професіями у виробничій і природничо-науковій сферах не дають 100 % відповідності, тому що ці категорії частково дублюють одна одну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72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DE69E4-879D-45B2-82B7-5021D8DC9D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" y="5367012"/>
            <a:ext cx="1118500" cy="12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53113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9" r:id="rId3"/>
    <p:sldLayoutId id="2147483663" r:id="rId4"/>
    <p:sldLayoutId id="2147483650" r:id="rId5"/>
    <p:sldLayoutId id="2147483653" r:id="rId6"/>
    <p:sldLayoutId id="2147483655" r:id="rId7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4" r:id="rId5"/>
    <p:sldLayoutId id="2147483675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et.international/" TargetMode="External"/><Relationship Id="rId7" Type="http://schemas.openxmlformats.org/officeDocument/2006/relationships/hyperlink" Target="https://www.destatis.de/DE/Publikationen/Thematisch/BildungForschungKultur/BeruflicheBildung/BerufsbildungBlick0110019129004.pdf?__blob=publicationFile" TargetMode="External"/><Relationship Id="rId2" Type="http://schemas.openxmlformats.org/officeDocument/2006/relationships/hyperlink" Target="http://www.govet.international/e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atenportal.bmbf.de/portal/de/index.html" TargetMode="External"/><Relationship Id="rId5" Type="http://schemas.openxmlformats.org/officeDocument/2006/relationships/hyperlink" Target="https://www.kmk.org/" TargetMode="External"/><Relationship Id="rId4" Type="http://schemas.openxmlformats.org/officeDocument/2006/relationships/hyperlink" Target="https://www.bibb.de/datenreport/d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26" Type="http://schemas.openxmlformats.org/officeDocument/2006/relationships/image" Target="../media/image46.sv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34" Type="http://schemas.openxmlformats.org/officeDocument/2006/relationships/image" Target="../media/image54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24" Type="http://schemas.openxmlformats.org/officeDocument/2006/relationships/image" Target="../media/image44.svg"/><Relationship Id="rId32" Type="http://schemas.openxmlformats.org/officeDocument/2006/relationships/image" Target="../media/image52.sv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svg"/><Relationship Id="rId10" Type="http://schemas.openxmlformats.org/officeDocument/2006/relationships/image" Target="../media/image30.sv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Relationship Id="rId22" Type="http://schemas.openxmlformats.org/officeDocument/2006/relationships/image" Target="../media/image42.svg"/><Relationship Id="rId27" Type="http://schemas.openxmlformats.org/officeDocument/2006/relationships/image" Target="../media/image47.png"/><Relationship Id="rId30" Type="http://schemas.openxmlformats.org/officeDocument/2006/relationships/image" Target="../media/image50.svg"/><Relationship Id="rId8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18581" y="3226221"/>
            <a:ext cx="2493994" cy="478583"/>
          </a:xfrm>
        </p:spPr>
        <p:txBody>
          <a:bodyPr>
            <a:noAutofit/>
          </a:bodyPr>
          <a:lstStyle/>
          <a:p>
            <a:r>
              <a:rPr lang="uk-UA" sz="1600" noProof="0"/>
              <a:t>Vocational Education </a:t>
            </a:r>
            <a:br>
              <a:rPr lang="uk-UA" sz="1600" noProof="0"/>
            </a:br>
            <a:r>
              <a:rPr lang="uk-UA" sz="1600" noProof="0"/>
              <a:t>and Training in Germany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uk-UA" noProof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97816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/>
              <a:t>Професії та шляхи отримання кваліфікації в Німеччині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8BCCFF-0564-426D-A0D0-E1C5A68B70B8}"/>
              </a:ext>
            </a:extLst>
          </p:cNvPr>
          <p:cNvSpPr txBox="1"/>
          <p:nvPr/>
        </p:nvSpPr>
        <p:spPr>
          <a:xfrm>
            <a:off x="3058886" y="5549221"/>
            <a:ext cx="53231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German Office for International  Cooperation </a:t>
            </a:r>
          </a:p>
          <a:p>
            <a:pPr algn="ctr"/>
            <a:r>
              <a:rPr lang="en-GB" dirty="0"/>
              <a:t>in Vocational Education and Training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E8F47ED-4B53-4AE8-BC4C-294D49D16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1" y="5183814"/>
            <a:ext cx="1648958" cy="167418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2FED2B8-02BA-41CA-8734-29B3B6E58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64" y="5516563"/>
            <a:ext cx="2160000" cy="6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4.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Професійне навчання на підприємстві в Дуальних системах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6069648" cy="28305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uk-UA" sz="1600" b="1" dirty="0"/>
              <a:t>Близько 250 професій </a:t>
            </a:r>
            <a:r>
              <a:rPr lang="uk-UA" sz="1600" dirty="0"/>
              <a:t>(деякі з них iдентичнi з ремісничими професіями), яких навчають на промислових чи інших великих підприємствах.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uk-UA" sz="1600" dirty="0"/>
              <a:t>Наприклад: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механік-монтажник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лаборант у біологічній лабораторії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лаборант у хімічній лабораторії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фахівець з електронного обладнання </a:t>
            </a:r>
            <a:br>
              <a:rPr lang="de-DE" sz="1600" dirty="0"/>
            </a:br>
            <a:r>
              <a:rPr lang="uk-UA" sz="1600" dirty="0"/>
              <a:t>промислової техніки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800" y="4546800"/>
            <a:ext cx="4406582" cy="975377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solidFill>
                  <a:schemeClr val="bg1"/>
                </a:solidFill>
                <a:latin typeface="Calibri" panose="020F0502020204030204"/>
                <a:cs typeface="+mn-cs"/>
              </a:rPr>
              <a:t>Приблизно </a:t>
            </a:r>
            <a:r>
              <a:rPr lang="uk-UA" sz="1600" b="1">
                <a:solidFill>
                  <a:schemeClr val="bg1"/>
                </a:solidFill>
                <a:latin typeface="Calibri" panose="020F0502020204030204"/>
                <a:cs typeface="+mn-cs"/>
              </a:rPr>
              <a:t>60 % </a:t>
            </a:r>
            <a:r>
              <a:rPr lang="uk-UA" sz="1600">
                <a:solidFill>
                  <a:schemeClr val="bg1"/>
                </a:solidFill>
                <a:latin typeface="Calibri" panose="020F0502020204030204"/>
                <a:cs typeface="+mn-cs"/>
              </a:rPr>
              <a:t>усіх учнів опановують професії у виробничій та природничо-науковій сферах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8805"/>
            <a:ext cx="5518964" cy="1221598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uk-UA" sz="1600" b="1">
                <a:solidFill>
                  <a:prstClr val="black"/>
                </a:solidFill>
                <a:latin typeface="Calibri" panose="020F0502020204030204"/>
                <a:cs typeface="+mn-cs"/>
              </a:rPr>
              <a:t>Доступ: </a:t>
            </a:r>
            <a:r>
              <a:rPr lang="uk-UA" sz="1600" b="1">
                <a:solidFill>
                  <a:srgbClr val="D6851B"/>
                </a:solidFill>
                <a:latin typeface="Calibri" panose="020F0502020204030204"/>
                <a:cs typeface="+mn-cs"/>
              </a:rPr>
              <a:t>формальні обмеження відсутні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solidFill>
                  <a:prstClr val="black"/>
                </a:solidFill>
                <a:latin typeface="Calibri" panose="020F0502020204030204"/>
                <a:cs typeface="+mn-cs"/>
              </a:rPr>
              <a:t>Підприємство, що навчає, приймає рішення про необхідну попередню підготовку здобувача на базі училища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Професії у виробничій та природничо-науковій сферах</a:t>
            </a:r>
          </a:p>
          <a:p>
            <a:endParaRPr lang="de-DE" sz="2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2489538"/>
            <a:ext cx="5708015" cy="1589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фахівець із металообробки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оператор верстатів та обладнання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фахівець із мехатроніки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виробничий технолог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дефектоскопіст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6F26A2-06A8-42D2-B55D-BA0074A2F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9923" y="2205037"/>
            <a:ext cx="1086077" cy="22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772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4.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Професійне навчання на підприємстві в Дуальних системах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7311708" cy="2445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de-DE" sz="1600" b="1" dirty="0"/>
              <a:t>50</a:t>
            </a:r>
            <a:r>
              <a:rPr lang="uk-UA" sz="1600" b="1" dirty="0"/>
              <a:t> або більше професій </a:t>
            </a:r>
            <a:r>
              <a:rPr lang="uk-UA" sz="1600" dirty="0"/>
              <a:t>(залежно від того, як рахувати). Наприклад, у таких галузях: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торгівля (роздрібна, оптова та зовнішня торгівля, промисловість)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офісна робота та адміністрування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фінанси, контролінг і право </a:t>
            </a:r>
            <a:br>
              <a:rPr lang="de-DE" sz="1600" dirty="0"/>
            </a:br>
            <a:r>
              <a:rPr lang="uk-UA" sz="1600" dirty="0"/>
              <a:t>(банки, страхові компанії, робота в галузі права)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менеджмент у сфері охорони здоров'я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640273"/>
            <a:ext cx="9087354" cy="1247246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uk-UA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Доступ: </a:t>
            </a:r>
            <a:r>
              <a:rPr lang="uk-UA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формальні обмеження відсутні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Підприємство, що навчає, приймає рішення про необхідну попередню підготовку здобувача на базі училища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Часто потрібен атестат про закінчення середньої школи або про здобуття освіти на вищому рівні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Професії в комерційній сфері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1772785"/>
            <a:ext cx="4984115" cy="156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логістика і транспорт (експедиторські та логістичні послуги)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нерухомість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готельна та ресторанна справа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дозвілля та туризм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2E5F81-28A9-494C-97AC-4B5B0CA27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250546" y="2205038"/>
            <a:ext cx="1561517" cy="2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2900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5.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Професійне навчання в училищі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5437188" cy="30100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uk-UA" sz="1600" b="1" dirty="0"/>
              <a:t>Розрізняють такі галузі: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регламентовані професії </a:t>
            </a:r>
            <a:r>
              <a:rPr lang="uk-UA" sz="1400" dirty="0"/>
              <a:t>➔</a:t>
            </a:r>
            <a:r>
              <a:rPr lang="uk-UA" sz="1600" dirty="0"/>
              <a:t> до роботи за цими професіями допускаються тільки тi особи, які мають визнане державою свідоцтво про професійне навчання</a:t>
            </a:r>
          </a:p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Галузі: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догляд, аварійно-рятувальна служба </a:t>
            </a:r>
            <a:br>
              <a:rPr lang="de-DE" sz="1600" dirty="0"/>
            </a:br>
            <a:r>
              <a:rPr lang="uk-UA" sz="1600" dirty="0"/>
              <a:t>та акушерство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професії медичного асистента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фізіотерапія та мова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245893"/>
            <a:ext cx="9074151" cy="1339579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uk-UA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Строк навчання</a:t>
            </a:r>
            <a:r>
              <a:rPr lang="uk-UA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як правило, три роки</a:t>
            </a:r>
          </a:p>
          <a:p>
            <a:pPr lvl="0" eaLnBrk="1" hangingPunct="1">
              <a:spcAft>
                <a:spcPts val="600"/>
              </a:spcAft>
            </a:pPr>
            <a:r>
              <a:rPr lang="uk-UA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Доступ: </a:t>
            </a:r>
            <a:r>
              <a:rPr lang="uk-UA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як правило, атестат про закінчення середньої школи</a:t>
            </a:r>
          </a:p>
          <a:p>
            <a:pPr lvl="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Поряд із класичними професіями в галузі догляду є професії в галузі терапії: наприклад, логопедії, трудотерапії, фізіотерапії, а також професії парамедика, подолога, асистента дієтолога.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Спеціальності в галузі охорони здоров'я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366192" y="2364595"/>
            <a:ext cx="50512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Додаткові галузі: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професії в комерційній сфері / менеджмент у сфері охорони здоров'я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ремісничі професії у сфері охорони здоров'я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F26427-CC85-4EF7-84CF-DA0EA859D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2748" y="2969599"/>
            <a:ext cx="1454850" cy="10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383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5.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Професійне навчання в училищі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6157913" cy="27535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uk-UA" sz="1600" b="1"/>
              <a:t>Близько 50 професій </a:t>
            </a:r>
            <a:r>
              <a:rPr lang="uk-UA" sz="1600"/>
              <a:t>із високою практичною часткою, наприклад, у таких галузях: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технічний асистент у сфері мультимедіа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технічний асистент фармацевта, хіміка або біолога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технічний асистент у сфері інформаційного забезпечення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технічний асистент у сфері експлуатації морських суден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асистент у сфері ділового адміністрування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асистент керівника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801770"/>
            <a:ext cx="9143109" cy="961014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uk-UA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Строк навчання</a:t>
            </a:r>
            <a:r>
              <a:rPr lang="uk-UA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від одного до трьох років (залежно від того, чи проводиться навчання протягом усього дня або частини дня).</a:t>
            </a:r>
          </a:p>
          <a:p>
            <a:pPr lvl="0" eaLnBrk="1" hangingPunct="1">
              <a:spcAft>
                <a:spcPts val="600"/>
              </a:spcAft>
            </a:pPr>
            <a:r>
              <a:rPr lang="uk-UA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Доступ: </a:t>
            </a:r>
            <a:r>
              <a:rPr lang="uk-UA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переважно атестат про закінчення середньої школи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Додаткові професії: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9253" y="1773764"/>
            <a:ext cx="4563587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європейський секретар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фахівці з управління готельним господарством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професії підсобних працівників у сфері догляду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асистент із соціальної роботи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креативні професії (наприклад, кераміст, дизайнер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професії в галузі спорту (наприклад, професійний артист, танцюрист, учитель гімнастики)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2818210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5.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Професійне навчання в училищі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Шляхи професійного навчання зі здобуттям вищої кваліфікації</a:t>
            </a:r>
          </a:p>
          <a:p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018010-DB65-4785-B9D5-3A3300996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445" y="3275011"/>
            <a:ext cx="1121139" cy="2386014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E55CB87-1106-45F8-8E99-CA8BEFE37703}"/>
              </a:ext>
            </a:extLst>
          </p:cNvPr>
          <p:cNvSpPr txBox="1">
            <a:spLocks/>
          </p:cNvSpPr>
          <p:nvPr/>
        </p:nvSpPr>
        <p:spPr>
          <a:xfrm>
            <a:off x="658811" y="2181251"/>
            <a:ext cx="3355627" cy="9942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Обсяг: 400 навчальних годин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насамперед у галузі інформаційних технологій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E453899-D478-4F7A-8BD2-CD821857EEBD}"/>
              </a:ext>
            </a:extLst>
          </p:cNvPr>
          <p:cNvSpPr txBox="1">
            <a:spLocks/>
          </p:cNvSpPr>
          <p:nvPr/>
        </p:nvSpPr>
        <p:spPr>
          <a:xfrm>
            <a:off x="658812" y="1560918"/>
            <a:ext cx="3355627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800"/>
              <a:t>сертифікований фахівець [НРК 5]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BA6E691-F99B-48B8-B286-58CCCAC3BBF1}"/>
              </a:ext>
            </a:extLst>
          </p:cNvPr>
          <p:cNvSpPr txBox="1">
            <a:spLocks/>
          </p:cNvSpPr>
          <p:nvPr/>
        </p:nvSpPr>
        <p:spPr>
          <a:xfrm>
            <a:off x="4138568" y="1560918"/>
            <a:ext cx="4213694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/>
              <a:t>бакалавр-професіонал [НРК 6]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41A70E3C-7FBF-4B05-B8D0-54A86DC34860}"/>
              </a:ext>
            </a:extLst>
          </p:cNvPr>
          <p:cNvSpPr txBox="1">
            <a:spLocks/>
          </p:cNvSpPr>
          <p:nvPr/>
        </p:nvSpPr>
        <p:spPr>
          <a:xfrm>
            <a:off x="4148253" y="2131004"/>
            <a:ext cx="4213695" cy="385405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Допуск після досягнення рівня НРК 4</a:t>
            </a:r>
          </a:p>
          <a:p>
            <a:pPr marL="360000" lvl="0" indent="-252000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Обсяг: не менше 1200 навчальних годин</a:t>
            </a:r>
          </a:p>
          <a:p>
            <a:pPr marL="360000" lvl="0" indent="-252000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1" dirty="0">
                <a:solidFill>
                  <a:schemeClr val="tx1"/>
                </a:solidFill>
                <a:latin typeface="+mn-lt"/>
              </a:rPr>
              <a:t>Майстер ремісничої справи</a:t>
            </a:r>
          </a:p>
          <a:p>
            <a:pPr marL="684000" lvl="1" indent="-288000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0" dirty="0">
                <a:latin typeface="+mn-lt"/>
              </a:rPr>
              <a:t>1-3,5 роки</a:t>
            </a:r>
          </a:p>
          <a:p>
            <a:pPr marL="684000" lvl="1" indent="-288000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0" dirty="0">
                <a:solidFill>
                  <a:schemeClr val="tx1"/>
                </a:solidFill>
                <a:latin typeface="+mn-lt"/>
              </a:rPr>
              <a:t>повний навчальний день або без відриву від виробництва</a:t>
            </a:r>
          </a:p>
          <a:p>
            <a:pPr marL="358775" lvl="0" indent="-271463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1" dirty="0">
                <a:solidFill>
                  <a:schemeClr val="tx1"/>
                </a:solidFill>
                <a:latin typeface="+mn-lt"/>
              </a:rPr>
              <a:t>Технік</a:t>
            </a:r>
          </a:p>
          <a:p>
            <a:pPr marL="719138" lvl="1" indent="-360363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0" dirty="0">
                <a:solidFill>
                  <a:schemeClr val="tx1"/>
                </a:solidFill>
                <a:latin typeface="+mn-lt"/>
              </a:rPr>
              <a:t>різні строки навчання</a:t>
            </a:r>
          </a:p>
          <a:p>
            <a:pPr marL="719138" lvl="1" indent="-360363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0" dirty="0">
                <a:solidFill>
                  <a:schemeClr val="tx1"/>
                </a:solidFill>
                <a:latin typeface="+mn-lt"/>
              </a:rPr>
              <a:t>повний навчальний день або без відриву від виробництва</a:t>
            </a:r>
          </a:p>
          <a:p>
            <a:pPr marL="468000" lvl="0" indent="-360000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1" dirty="0">
                <a:solidFill>
                  <a:schemeClr val="tx1"/>
                </a:solidFill>
                <a:latin typeface="+mn-lt"/>
              </a:rPr>
              <a:t>Фахівець з економіки та організації виробництва</a:t>
            </a:r>
          </a:p>
          <a:p>
            <a:pPr marL="719138" lvl="1" indent="-358775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0" dirty="0">
                <a:solidFill>
                  <a:schemeClr val="tx1"/>
                </a:solidFill>
                <a:latin typeface="+mn-lt"/>
              </a:rPr>
              <a:t>різні строки навчання</a:t>
            </a:r>
            <a:endParaRPr lang="uk-UA" sz="1200" b="0" dirty="0">
              <a:solidFill>
                <a:schemeClr val="tx1"/>
              </a:solidFill>
              <a:latin typeface="+mn-lt"/>
            </a:endParaRPr>
          </a:p>
          <a:p>
            <a:pPr marL="719138" lvl="1" indent="-358775" defTabSz="914400">
              <a:lnSpc>
                <a:spcPts val="18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b="0" dirty="0">
                <a:solidFill>
                  <a:schemeClr val="tx1"/>
                </a:solidFill>
                <a:latin typeface="+mn-lt"/>
              </a:rPr>
              <a:t>повний навчальний день або без відриву від виробництва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20C4352-C66B-410A-BBF5-401F27134B01}"/>
              </a:ext>
            </a:extLst>
          </p:cNvPr>
          <p:cNvSpPr txBox="1">
            <a:spLocks/>
          </p:cNvSpPr>
          <p:nvPr/>
        </p:nvSpPr>
        <p:spPr>
          <a:xfrm>
            <a:off x="8486076" y="2203527"/>
            <a:ext cx="3226498" cy="9942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Допуск після досягнення рівня НРК 6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400" dirty="0">
                <a:solidFill>
                  <a:schemeClr val="tx1"/>
                </a:solidFill>
                <a:latin typeface="+mn-lt"/>
              </a:rPr>
              <a:t>Обсяг: не менше 1600 навчальних годин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2FC6EBC-975A-4492-820C-C532F9DF48A0}"/>
              </a:ext>
            </a:extLst>
          </p:cNvPr>
          <p:cNvSpPr txBox="1">
            <a:spLocks/>
          </p:cNvSpPr>
          <p:nvPr/>
        </p:nvSpPr>
        <p:spPr>
          <a:xfrm>
            <a:off x="8486077" y="1563013"/>
            <a:ext cx="3226497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uk-UA" sz="1800" dirty="0"/>
              <a:t>магістр-професіонал [НРК 7]</a:t>
            </a:r>
          </a:p>
        </p:txBody>
      </p:sp>
    </p:spTree>
    <p:extLst>
      <p:ext uri="{BB962C8B-B14F-4D97-AF65-F5344CB8AC3E}">
        <p14:creationId xmlns:p14="http://schemas.microsoft.com/office/powerpoint/2010/main" val="414440421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6.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Можливості для вдосконалення та професійного зростання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10815794" cy="41385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uk-UA" sz="1600" dirty="0"/>
              <a:t>Перехід від професійного навчання до академічної професійної освіти БЕЗ права на доступ до університету прикладних наук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Доступ на підставі підвищення професійної кваліфікації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наприклад, свідоцтво майстра-ремісника (бакалавр-професіонал) або відповiдне свідоцтво про підвищення кваліфікації згідно із Законом про професійну освіту (BBiG) або Ремісничим кодексом (HwO), або в разі наявності професій у сфері охорони здоров'я, законодавчо регульованих на рівні федеральних земель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Загальний доступ до університету прикладних наук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Доступ на підставі предметно відповідного професійного навчання і роботи за професією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щонайменше два роки професійного навчання, потім щонайменше три роки досвіду роботи за отриманою професією або за професією, що предметно відповідає освоєній у межах професійного навчання професії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В окремих випадках потрібна консультаційна бесіда, іспит для отримання допуску або проходження випробувального терміну навчання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Допуск до навчального курсу, який предметно відповідає свідоцтву про професійне навчання/професійну діяльність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Перехід до траєкторії академічного навчання </a:t>
            </a:r>
          </a:p>
        </p:txBody>
      </p:sp>
    </p:spTree>
    <p:extLst>
      <p:ext uri="{BB962C8B-B14F-4D97-AF65-F5344CB8AC3E}">
        <p14:creationId xmlns:p14="http://schemas.microsoft.com/office/powerpoint/2010/main" val="221495554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/>
              <a:t>6.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Можливості для вдосконалення кваліфікації та професійного зростання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2" y="1039104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Інші шляхи вдосконалення кваліфікації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5E17E19-A1FA-4EC5-BADD-810EC0C94935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bg1"/>
                </a:solidFill>
              </a:rPr>
              <a:t>надолуження упущеної можливості з метою отримання шкільного атестата/свідоцтва про професійне навчання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ABEEA2F-CC64-44BB-8CBD-899D8FC5D02B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перенавчання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37784B-0B82-42B3-B5BD-50F776E2C82F}"/>
              </a:ext>
            </a:extLst>
          </p:cNvPr>
          <p:cNvSpPr txBox="1"/>
          <p:nvPr/>
        </p:nvSpPr>
        <p:spPr>
          <a:xfrm>
            <a:off x="658813" y="2388618"/>
            <a:ext cx="5292725" cy="8556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наприклад, з метою отримання кваліфікації для виконання висококваліфікованої роботи	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без відриву від виробництва у вечірніх школах, протягом повного навчального дня в коледжах або освітніх центрах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91ED3F-869F-4B64-ACB8-5CF085C86213}"/>
              </a:ext>
            </a:extLst>
          </p:cNvPr>
          <p:cNvSpPr txBox="1"/>
          <p:nvPr/>
        </p:nvSpPr>
        <p:spPr>
          <a:xfrm>
            <a:off x="6240463" y="2388618"/>
            <a:ext cx="5395277" cy="14455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Здобуття кваліфікації для виконання іншої роботи, ніж раніше освоєна і виконувана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за станом здоров'я або з причин, пов'язаних із ситуацією на ринку праці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/>
              <a:t>Скорочення терміну навчання, як правило, на третину на підставі попередньої професійної освіти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E6F7A8-D969-4D62-8021-7DD1722B1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28" y="3429000"/>
            <a:ext cx="1995672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100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/>
              <a:t>Додаткова інформація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223202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uk-UA" sz="1800" noProof="0" dirty="0"/>
              <a:t>Цю презентацію та інші презентації, а також інформацію про німецьку професійну освіту та міжнародне співробітництво в галузі професійної освіти див. на нашому сайті: </a:t>
            </a:r>
          </a:p>
          <a:p>
            <a:pPr marL="0" indent="0">
              <a:buNone/>
            </a:pPr>
            <a:br>
              <a:rPr lang="uk-UA" sz="1800" b="1" noProof="0" dirty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uk-UA" sz="1800" b="1" noProof="0" dirty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r>
              <a:rPr lang="de-DE" sz="1800" b="1" noProof="0" dirty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/en</a:t>
            </a:r>
            <a:endParaRPr lang="uk-UA" sz="1800" b="1" noProof="0" dirty="0">
              <a:solidFill>
                <a:srgbClr val="D6851B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4192734"/>
            <a:ext cx="11053762" cy="97833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1600" b="1" dirty="0">
                <a:latin typeface="+mj-lt"/>
              </a:rPr>
              <a:t>Джерела</a:t>
            </a:r>
          </a:p>
          <a:p>
            <a:pPr marL="266700" indent="-266700"/>
            <a:r>
              <a:rPr lang="uk-UA" sz="1600" dirty="0">
                <a:latin typeface="+mj-lt"/>
              </a:rPr>
              <a:t>Інформаційно-аналітичний звіт BIBB (</a:t>
            </a:r>
            <a:r>
              <a:rPr lang="uk-UA" sz="1600" dirty="0">
                <a:solidFill>
                  <a:srgbClr val="D6851B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</a:p>
          <a:p>
            <a:pPr marL="266700" indent="-266700"/>
            <a:r>
              <a:rPr lang="uk-UA" sz="1600" dirty="0">
                <a:latin typeface="+mj-lt"/>
              </a:rPr>
              <a:t>KMK (</a:t>
            </a:r>
            <a:r>
              <a:rPr lang="uk-UA" sz="1600" dirty="0">
                <a:solidFill>
                  <a:srgbClr val="D6851B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</a:p>
          <a:p>
            <a:pPr marL="0" indent="0">
              <a:buNone/>
            </a:pPr>
            <a:br>
              <a:rPr lang="uk-UA" sz="1600" dirty="0">
                <a:latin typeface="+mj-lt"/>
              </a:rPr>
            </a:br>
            <a:endParaRPr lang="uk-UA" sz="1600" dirty="0">
              <a:latin typeface="+mj-lt"/>
            </a:endParaRPr>
          </a:p>
          <a:p>
            <a:pPr marL="266700" indent="-266700"/>
            <a:r>
              <a:rPr lang="uk-UA" sz="1600" dirty="0">
                <a:latin typeface="+mj-lt"/>
              </a:rPr>
              <a:t>Портал даних BM</a:t>
            </a:r>
            <a:r>
              <a:rPr lang="de-DE" sz="1600" dirty="0">
                <a:latin typeface="+mj-lt"/>
              </a:rPr>
              <a:t>FTR </a:t>
            </a:r>
            <a:r>
              <a:rPr lang="uk-UA" sz="1600" dirty="0">
                <a:latin typeface="+mj-lt"/>
              </a:rPr>
              <a:t>(</a:t>
            </a:r>
            <a:r>
              <a:rPr lang="uk-UA" sz="1600" dirty="0">
                <a:solidFill>
                  <a:srgbClr val="D6851B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</a:p>
          <a:p>
            <a:pPr marL="266700" indent="-266700"/>
            <a:r>
              <a:rPr lang="uk-UA" sz="1600" dirty="0">
                <a:latin typeface="+mj-lt"/>
              </a:rPr>
              <a:t>Статистика Федерального статистичного відомства щодо працівників у сфері професійної освіти (</a:t>
            </a:r>
            <a:r>
              <a:rPr lang="uk-UA" sz="1600" dirty="0">
                <a:solidFill>
                  <a:srgbClr val="D6851B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noProof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uk-UA" sz="3600" noProof="0">
                <a:solidFill>
                  <a:srgbClr val="D6851B"/>
                </a:solidFill>
              </a:rPr>
              <a:t>Зміст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7528844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>
                <a:latin typeface="+mj-lt"/>
              </a:rPr>
              <a:t>Професійні галузі в Німеччині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>
                <a:latin typeface="+mj-lt"/>
              </a:rPr>
              <a:t>Національна рамка кваліфікацій Німеччини (НРК)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>
                <a:latin typeface="+mj-lt"/>
              </a:rPr>
              <a:t>Два види первинного професійного навчання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>
                <a:latin typeface="+mj-lt"/>
              </a:rPr>
              <a:t>Професійне навчання на підприємстві в Дуальних системах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>
                <a:latin typeface="+mj-lt"/>
              </a:rPr>
              <a:t>Професійне навчання в училищі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uk-UA" sz="2000">
                <a:latin typeface="+mj-lt"/>
              </a:rPr>
              <a:t>Можливості для вдосконалення та професійного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uk-UA" noProof="0">
                <a:solidFill>
                  <a:srgbClr val="D6851B"/>
                </a:solidFill>
              </a:rPr>
              <a:t>1. </a:t>
            </a:r>
            <a:r>
              <a:rPr lang="uk-UA"/>
              <a:t>Професійні галузі в Німеччині</a:t>
            </a:r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E39AA5FE-FAB5-4042-88A3-EA3C84EC8B3B}"/>
              </a:ext>
            </a:extLst>
          </p:cNvPr>
          <p:cNvGrpSpPr/>
          <p:nvPr/>
        </p:nvGrpSpPr>
        <p:grpSpPr>
          <a:xfrm>
            <a:off x="1335600" y="4023073"/>
            <a:ext cx="4608000" cy="540000"/>
            <a:chOff x="1236000" y="4023073"/>
            <a:chExt cx="4608000" cy="540000"/>
          </a:xfrm>
        </p:grpSpPr>
        <p:sp>
          <p:nvSpPr>
            <p:cNvPr id="30" name="Textplatzhalter 3">
              <a:extLst>
                <a:ext uri="{FF2B5EF4-FFF2-40B4-BE49-F238E27FC236}">
                  <a16:creationId xmlns:a16="http://schemas.microsoft.com/office/drawing/2014/main" id="{0C975A4D-EB0E-48CB-971D-4A56275240A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Інформаційні технології, комп'ютерна техніка</a:t>
              </a:r>
            </a:p>
          </p:txBody>
        </p: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7759702E-64DC-41F6-837F-D73005738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8895" y="4131148"/>
              <a:ext cx="342900" cy="333375"/>
            </a:xfrm>
            <a:prstGeom prst="rect">
              <a:avLst/>
            </a:prstGeom>
          </p:spPr>
        </p:pic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CB5DA963-1E4D-415B-8F84-13356F8E0F9F}"/>
              </a:ext>
            </a:extLst>
          </p:cNvPr>
          <p:cNvGrpSpPr/>
          <p:nvPr/>
        </p:nvGrpSpPr>
        <p:grpSpPr>
          <a:xfrm>
            <a:off x="1335600" y="3428961"/>
            <a:ext cx="4608000" cy="540000"/>
            <a:chOff x="1236000" y="3428961"/>
            <a:chExt cx="4608000" cy="540000"/>
          </a:xfrm>
        </p:grpSpPr>
        <p:sp>
          <p:nvSpPr>
            <p:cNvPr id="40" name="Textplatzhalter 3">
              <a:extLst>
                <a:ext uri="{FF2B5EF4-FFF2-40B4-BE49-F238E27FC236}">
                  <a16:creationId xmlns:a16="http://schemas.microsoft.com/office/drawing/2014/main" id="{889821B5-A069-4872-9E28-43FED36EB93C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Електрика</a:t>
              </a:r>
            </a:p>
          </p:txBody>
        </p:sp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9AA22DE4-6A2E-464D-A6FE-1F127C1A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43608" y="3538582"/>
              <a:ext cx="352425" cy="314325"/>
            </a:xfrm>
            <a:prstGeom prst="rect">
              <a:avLst/>
            </a:prstGeom>
          </p:spPr>
        </p:pic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038F789D-9901-427E-AE2C-5E098414B8D5}"/>
              </a:ext>
            </a:extLst>
          </p:cNvPr>
          <p:cNvGrpSpPr/>
          <p:nvPr/>
        </p:nvGrpSpPr>
        <p:grpSpPr>
          <a:xfrm>
            <a:off x="1335600" y="1646625"/>
            <a:ext cx="4608000" cy="540000"/>
            <a:chOff x="1236000" y="1646625"/>
            <a:chExt cx="4608000" cy="540000"/>
          </a:xfrm>
        </p:grpSpPr>
        <p:sp>
          <p:nvSpPr>
            <p:cNvPr id="27" name="Textplatzhalter 3">
              <a:extLst>
                <a:ext uri="{FF2B5EF4-FFF2-40B4-BE49-F238E27FC236}">
                  <a16:creationId xmlns:a16="http://schemas.microsoft.com/office/drawing/2014/main" id="{58B7D7CD-ACD2-4621-8272-8AC3DD780ED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Виробництво, виготовлення</a:t>
              </a:r>
            </a:p>
          </p:txBody>
        </p:sp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C2ED5982-05C2-4010-9654-C319CDB7C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36516" y="1717797"/>
              <a:ext cx="295275" cy="342900"/>
            </a:xfrm>
            <a:prstGeom prst="rect">
              <a:avLst/>
            </a:prstGeom>
          </p:spPr>
        </p:pic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1C0053A-D1B7-4437-B095-06638C2221EB}"/>
              </a:ext>
            </a:extLst>
          </p:cNvPr>
          <p:cNvGrpSpPr/>
          <p:nvPr/>
        </p:nvGrpSpPr>
        <p:grpSpPr>
          <a:xfrm>
            <a:off x="1335600" y="2240737"/>
            <a:ext cx="4608000" cy="540000"/>
            <a:chOff x="1236000" y="2240737"/>
            <a:chExt cx="4608000" cy="540000"/>
          </a:xfrm>
        </p:grpSpPr>
        <p:sp>
          <p:nvSpPr>
            <p:cNvPr id="28" name="Textplatzhalter 3">
              <a:extLst>
                <a:ext uri="{FF2B5EF4-FFF2-40B4-BE49-F238E27FC236}">
                  <a16:creationId xmlns:a16="http://schemas.microsoft.com/office/drawing/2014/main" id="{1439DB49-A13F-476E-B7DE-3C12C0FB5C1A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Будівництво, архітектура, геодезія </a:t>
              </a:r>
            </a:p>
          </p:txBody>
        </p:sp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9968783C-FD42-4333-9373-AC49449B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44136" y="2285474"/>
              <a:ext cx="266700" cy="400050"/>
            </a:xfrm>
            <a:prstGeom prst="rect">
              <a:avLst/>
            </a:prstGeom>
          </p:spPr>
        </p:pic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C8A56207-F1D8-4D3F-BDA3-64DEEC546A17}"/>
              </a:ext>
            </a:extLst>
          </p:cNvPr>
          <p:cNvGrpSpPr/>
          <p:nvPr/>
        </p:nvGrpSpPr>
        <p:grpSpPr>
          <a:xfrm>
            <a:off x="1335600" y="4617185"/>
            <a:ext cx="4608000" cy="540000"/>
            <a:chOff x="1236000" y="4617185"/>
            <a:chExt cx="4608000" cy="540000"/>
          </a:xfrm>
        </p:grpSpPr>
        <p:sp>
          <p:nvSpPr>
            <p:cNvPr id="31" name="Textplatzhalter 3">
              <a:extLst>
                <a:ext uri="{FF2B5EF4-FFF2-40B4-BE49-F238E27FC236}">
                  <a16:creationId xmlns:a16="http://schemas.microsoft.com/office/drawing/2014/main" id="{F3C85012-3DA2-497A-A0D3-9856BC726B4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Природничі науки </a:t>
              </a:r>
            </a:p>
          </p:txBody>
        </p:sp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54AEB1D6-AB83-4B8B-BF11-E3BA86755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30799" y="4722543"/>
              <a:ext cx="314325" cy="352425"/>
            </a:xfrm>
            <a:prstGeom prst="rect">
              <a:avLst/>
            </a:prstGeom>
          </p:spPr>
        </p:pic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EBDDA9B0-8753-4866-B689-6366E90D4997}"/>
              </a:ext>
            </a:extLst>
          </p:cNvPr>
          <p:cNvGrpSpPr/>
          <p:nvPr/>
        </p:nvGrpSpPr>
        <p:grpSpPr>
          <a:xfrm>
            <a:off x="1335600" y="5211296"/>
            <a:ext cx="4608000" cy="540000"/>
            <a:chOff x="1236000" y="5211296"/>
            <a:chExt cx="4608000" cy="540000"/>
          </a:xfrm>
        </p:grpSpPr>
        <p:sp>
          <p:nvSpPr>
            <p:cNvPr id="32" name="Textplatzhalter 3">
              <a:extLst>
                <a:ext uri="{FF2B5EF4-FFF2-40B4-BE49-F238E27FC236}">
                  <a16:creationId xmlns:a16="http://schemas.microsoft.com/office/drawing/2014/main" id="{095CE514-0BC8-4EFD-B1F9-F00314F2C8DE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5211296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Техніка, технологічні галузі</a:t>
              </a:r>
            </a:p>
          </p:txBody>
        </p: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0F1DD893-150D-4B9D-98A4-1D26C4ABB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11750" y="5317951"/>
              <a:ext cx="352425" cy="342900"/>
            </a:xfrm>
            <a:prstGeom prst="rect">
              <a:avLst/>
            </a:prstGeom>
          </p:spPr>
        </p:pic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69187DC-10E3-435D-BFFF-3DBCFE1E7DDD}"/>
              </a:ext>
            </a:extLst>
          </p:cNvPr>
          <p:cNvGrpSpPr/>
          <p:nvPr/>
        </p:nvGrpSpPr>
        <p:grpSpPr>
          <a:xfrm>
            <a:off x="1335600" y="2834849"/>
            <a:ext cx="4608000" cy="540000"/>
            <a:chOff x="1236000" y="2834849"/>
            <a:chExt cx="4608000" cy="540000"/>
          </a:xfrm>
        </p:grpSpPr>
        <p:sp>
          <p:nvSpPr>
            <p:cNvPr id="29" name="Textplatzhalter 3">
              <a:extLst>
                <a:ext uri="{FF2B5EF4-FFF2-40B4-BE49-F238E27FC236}">
                  <a16:creationId xmlns:a16="http://schemas.microsoft.com/office/drawing/2014/main" id="{5F533EC0-77FA-48AA-B3C9-374D730AE1F4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Металургія, машинобудування </a:t>
              </a:r>
            </a:p>
          </p:txBody>
        </p:sp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AB71D90C-CA9A-443A-A8FF-6683DBE6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443608" y="2933194"/>
              <a:ext cx="333375" cy="314325"/>
            </a:xfrm>
            <a:prstGeom prst="rect">
              <a:avLst/>
            </a:prstGeom>
          </p:spPr>
        </p:pic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A190F649-C85F-416C-9F8E-A4E1A44277A3}"/>
              </a:ext>
            </a:extLst>
          </p:cNvPr>
          <p:cNvGrpSpPr/>
          <p:nvPr/>
        </p:nvGrpSpPr>
        <p:grpSpPr>
          <a:xfrm>
            <a:off x="1335600" y="1052513"/>
            <a:ext cx="4608000" cy="540000"/>
            <a:chOff x="1236000" y="1052513"/>
            <a:chExt cx="4608000" cy="540000"/>
          </a:xfrm>
        </p:grpSpPr>
        <p:sp>
          <p:nvSpPr>
            <p:cNvPr id="26" name="Textplatzhalter 3">
              <a:extLst>
                <a:ext uri="{FF2B5EF4-FFF2-40B4-BE49-F238E27FC236}">
                  <a16:creationId xmlns:a16="http://schemas.microsoft.com/office/drawing/2014/main" id="{346AFC13-4507-496D-AAAC-EBCB00F152F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Сільське господарство, природа, довкілля</a:t>
              </a:r>
            </a:p>
          </p:txBody>
        </p:sp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EE0B399B-DBF8-4F50-99C5-DD504C629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98416" y="1159049"/>
              <a:ext cx="342900" cy="314325"/>
            </a:xfrm>
            <a:prstGeom prst="rect">
              <a:avLst/>
            </a:prstGeom>
          </p:spPr>
        </p:pic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5B073CE-113C-4EBB-8280-8D40A67DAAAE}"/>
              </a:ext>
            </a:extLst>
          </p:cNvPr>
          <p:cNvGrpSpPr/>
          <p:nvPr/>
        </p:nvGrpSpPr>
        <p:grpSpPr>
          <a:xfrm>
            <a:off x="6098712" y="2240737"/>
            <a:ext cx="4608000" cy="540000"/>
            <a:chOff x="6251112" y="2240737"/>
            <a:chExt cx="4608000" cy="540000"/>
          </a:xfrm>
        </p:grpSpPr>
        <p:sp>
          <p:nvSpPr>
            <p:cNvPr id="44" name="Textplatzhalter 3">
              <a:extLst>
                <a:ext uri="{FF2B5EF4-FFF2-40B4-BE49-F238E27FC236}">
                  <a16:creationId xmlns:a16="http://schemas.microsoft.com/office/drawing/2014/main" id="{CDFC3C3E-9593-4489-80EB-45828C1F7FB5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Послуги</a:t>
              </a:r>
            </a:p>
          </p:txBody>
        </p:sp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5C00B9E5-0F8D-4922-97B1-E9382DD90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427469" y="2322347"/>
              <a:ext cx="371475" cy="323850"/>
            </a:xfrm>
            <a:prstGeom prst="rect">
              <a:avLst/>
            </a:prstGeom>
          </p:spPr>
        </p:pic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F6DA698A-3A19-4128-832E-BE8431A0A25B}"/>
              </a:ext>
            </a:extLst>
          </p:cNvPr>
          <p:cNvGrpSpPr/>
          <p:nvPr/>
        </p:nvGrpSpPr>
        <p:grpSpPr>
          <a:xfrm>
            <a:off x="6098712" y="4617185"/>
            <a:ext cx="4608000" cy="540000"/>
            <a:chOff x="6251112" y="4617185"/>
            <a:chExt cx="4608000" cy="540000"/>
          </a:xfrm>
        </p:grpSpPr>
        <p:sp>
          <p:nvSpPr>
            <p:cNvPr id="47" name="Textplatzhalter 3">
              <a:extLst>
                <a:ext uri="{FF2B5EF4-FFF2-40B4-BE49-F238E27FC236}">
                  <a16:creationId xmlns:a16="http://schemas.microsoft.com/office/drawing/2014/main" id="{37F5E46F-6368-4A04-8E46-38110549396B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Мистецтво, культура, дизайн  </a:t>
              </a:r>
            </a:p>
          </p:txBody>
        </p:sp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3E6189A7-AEDB-47A5-A387-68D571EF4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446519" y="4730857"/>
              <a:ext cx="333375" cy="304800"/>
            </a:xfrm>
            <a:prstGeom prst="rect">
              <a:avLst/>
            </a:prstGeom>
          </p:spPr>
        </p:pic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7A84F113-C0E0-43A2-BFE5-A3E1C2D44036}"/>
              </a:ext>
            </a:extLst>
          </p:cNvPr>
          <p:cNvGrpSpPr/>
          <p:nvPr/>
        </p:nvGrpSpPr>
        <p:grpSpPr>
          <a:xfrm>
            <a:off x="6092204" y="5211296"/>
            <a:ext cx="4614508" cy="540000"/>
            <a:chOff x="6244604" y="5211296"/>
            <a:chExt cx="4614508" cy="540000"/>
          </a:xfrm>
        </p:grpSpPr>
        <p:sp>
          <p:nvSpPr>
            <p:cNvPr id="41" name="Textplatzhalter 3">
              <a:extLst>
                <a:ext uri="{FF2B5EF4-FFF2-40B4-BE49-F238E27FC236}">
                  <a16:creationId xmlns:a16="http://schemas.microsoft.com/office/drawing/2014/main" id="{1D46BDDE-D1D3-4FF6-8E10-3B54049D7366}"/>
                </a:ext>
              </a:extLst>
            </p:cNvPr>
            <p:cNvSpPr txBox="1">
              <a:spLocks/>
            </p:cNvSpPr>
            <p:nvPr/>
          </p:nvSpPr>
          <p:spPr>
            <a:xfrm>
              <a:off x="6244604" y="5211296"/>
              <a:ext cx="4614508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ЗМІ</a:t>
              </a:r>
            </a:p>
          </p:txBody>
        </p:sp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64AE22EA-B190-4987-B35F-2694E189A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446519" y="5307264"/>
              <a:ext cx="333375" cy="333375"/>
            </a:xfrm>
            <a:prstGeom prst="rect">
              <a:avLst/>
            </a:prstGeom>
          </p:spPr>
        </p:pic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5E14B1F-DECF-4491-A5F6-DDB4DDDA34E9}"/>
              </a:ext>
            </a:extLst>
          </p:cNvPr>
          <p:cNvGrpSpPr/>
          <p:nvPr/>
        </p:nvGrpSpPr>
        <p:grpSpPr>
          <a:xfrm>
            <a:off x="6098712" y="1646625"/>
            <a:ext cx="4608000" cy="540000"/>
            <a:chOff x="6251112" y="1646625"/>
            <a:chExt cx="4608000" cy="540000"/>
          </a:xfrm>
        </p:grpSpPr>
        <p:sp>
          <p:nvSpPr>
            <p:cNvPr id="43" name="Textplatzhalter 3">
              <a:extLst>
                <a:ext uri="{FF2B5EF4-FFF2-40B4-BE49-F238E27FC236}">
                  <a16:creationId xmlns:a16="http://schemas.microsoft.com/office/drawing/2014/main" id="{4F527A36-D838-4854-A667-9AEBF43F0E81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Транспорт, логістика</a:t>
              </a:r>
            </a:p>
          </p:txBody>
        </p:sp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D9F22008-02E4-4692-B133-CD78CDE6A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451281" y="1759272"/>
              <a:ext cx="323850" cy="314325"/>
            </a:xfrm>
            <a:prstGeom prst="rect">
              <a:avLst/>
            </a:prstGeom>
          </p:spPr>
        </p:pic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EDB69BD-1A1E-4120-AAD4-8FE95C6DED16}"/>
              </a:ext>
            </a:extLst>
          </p:cNvPr>
          <p:cNvGrpSpPr/>
          <p:nvPr/>
        </p:nvGrpSpPr>
        <p:grpSpPr>
          <a:xfrm>
            <a:off x="6098712" y="3428961"/>
            <a:ext cx="4608000" cy="540000"/>
            <a:chOff x="6251112" y="3428961"/>
            <a:chExt cx="4608000" cy="540000"/>
          </a:xfrm>
        </p:grpSpPr>
        <p:sp>
          <p:nvSpPr>
            <p:cNvPr id="48" name="Textplatzhalter 3">
              <a:extLst>
                <a:ext uri="{FF2B5EF4-FFF2-40B4-BE49-F238E27FC236}">
                  <a16:creationId xmlns:a16="http://schemas.microsoft.com/office/drawing/2014/main" id="{185BAC08-2E0A-47DB-9B9F-0CE2BDFE832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Соціальна сфера, педагогіка</a:t>
              </a:r>
            </a:p>
          </p:txBody>
        </p: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183EF923-97E3-4F9A-9094-7AF215BA6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432231" y="3509457"/>
              <a:ext cx="361950" cy="342900"/>
            </a:xfrm>
            <a:prstGeom prst="rect">
              <a:avLst/>
            </a:prstGeom>
          </p:spPr>
        </p:pic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7DD27192-9419-4B1B-A2E3-FD1D052C91A4}"/>
              </a:ext>
            </a:extLst>
          </p:cNvPr>
          <p:cNvGrpSpPr/>
          <p:nvPr/>
        </p:nvGrpSpPr>
        <p:grpSpPr>
          <a:xfrm>
            <a:off x="6098712" y="1052513"/>
            <a:ext cx="4608000" cy="540000"/>
            <a:chOff x="6251112" y="1052513"/>
            <a:chExt cx="4608000" cy="540000"/>
          </a:xfrm>
        </p:grpSpPr>
        <p:sp>
          <p:nvSpPr>
            <p:cNvPr id="42" name="Textplatzhalter 3">
              <a:extLst>
                <a:ext uri="{FF2B5EF4-FFF2-40B4-BE49-F238E27FC236}">
                  <a16:creationId xmlns:a16="http://schemas.microsoft.com/office/drawing/2014/main" id="{A9BBB006-6816-4075-BF99-7C1BDFCC4259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Економіка, управління</a:t>
              </a:r>
            </a:p>
          </p:txBody>
        </p:sp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A7506705-1CD3-4439-9255-3941CBC9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451281" y="1182862"/>
              <a:ext cx="323850" cy="266700"/>
            </a:xfrm>
            <a:prstGeom prst="rect">
              <a:avLst/>
            </a:prstGeom>
          </p:spPr>
        </p:pic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03EAAA32-6B03-4F99-A534-D1473B0E83D4}"/>
              </a:ext>
            </a:extLst>
          </p:cNvPr>
          <p:cNvGrpSpPr/>
          <p:nvPr/>
        </p:nvGrpSpPr>
        <p:grpSpPr>
          <a:xfrm>
            <a:off x="6098712" y="4023073"/>
            <a:ext cx="4608000" cy="540000"/>
            <a:chOff x="6251112" y="4023073"/>
            <a:chExt cx="4608000" cy="540000"/>
          </a:xfrm>
        </p:grpSpPr>
        <p:sp>
          <p:nvSpPr>
            <p:cNvPr id="46" name="Textplatzhalter 3">
              <a:extLst>
                <a:ext uri="{FF2B5EF4-FFF2-40B4-BE49-F238E27FC236}">
                  <a16:creationId xmlns:a16="http://schemas.microsoft.com/office/drawing/2014/main" id="{886CA2E2-B2BD-45D6-BAC3-0C59DBA8AD2F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Суспільні та гуманітарні науки</a:t>
              </a:r>
            </a:p>
          </p:txBody>
        </p:sp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160C5950-D0BF-49CF-8037-B8FD9085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466521" y="4124638"/>
              <a:ext cx="285750" cy="342900"/>
            </a:xfrm>
            <a:prstGeom prst="rect">
              <a:avLst/>
            </a:prstGeom>
          </p:spPr>
        </p:pic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BF86B215-0146-4E7D-A4DB-1EC6FE54DF3A}"/>
              </a:ext>
            </a:extLst>
          </p:cNvPr>
          <p:cNvGrpSpPr/>
          <p:nvPr/>
        </p:nvGrpSpPr>
        <p:grpSpPr>
          <a:xfrm>
            <a:off x="6098712" y="2834849"/>
            <a:ext cx="4608000" cy="540000"/>
            <a:chOff x="6251112" y="2834849"/>
            <a:chExt cx="4608000" cy="540000"/>
          </a:xfrm>
        </p:grpSpPr>
        <p:sp>
          <p:nvSpPr>
            <p:cNvPr id="45" name="Textplatzhalter 3">
              <a:extLst>
                <a:ext uri="{FF2B5EF4-FFF2-40B4-BE49-F238E27FC236}">
                  <a16:creationId xmlns:a16="http://schemas.microsoft.com/office/drawing/2014/main" id="{A5EC706F-7197-4FAF-8306-026C09ED7F1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uk-UA" sz="1800"/>
                <a:t>Здоров'я</a:t>
              </a:r>
            </a:p>
          </p:txBody>
        </p:sp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1C9D6769-4964-4345-960A-D22678D5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413181" y="2940667"/>
              <a:ext cx="40005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4217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447" y="1380053"/>
            <a:ext cx="4545965" cy="1122426"/>
          </a:xfrm>
          <a:solidFill>
            <a:srgbClr val="D6851B"/>
          </a:solidFill>
        </p:spPr>
        <p:txBody>
          <a:bodyPr lIns="108000" tIns="108000" rIns="108000" bIns="108000">
            <a:noAutofit/>
          </a:bodyPr>
          <a:lstStyle/>
          <a:p>
            <a:pPr algn="ctr"/>
            <a:r>
              <a:rPr lang="uk-UA">
                <a:latin typeface="+mn-lt"/>
              </a:rPr>
              <a:t>Інструмент упорядкування кваліфікацій у німецькій системі освіти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>
                <a:solidFill>
                  <a:srgbClr val="D6851B"/>
                </a:solidFill>
              </a:rPr>
              <a:t>2. </a:t>
            </a:r>
            <a:r>
              <a:rPr lang="uk-UA"/>
              <a:t>Національна рамка кваліфікацій Німеччини (НРК)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9EA0AE8-A61D-4F53-89A4-3304B7BA0026}"/>
              </a:ext>
            </a:extLst>
          </p:cNvPr>
          <p:cNvSpPr txBox="1">
            <a:spLocks/>
          </p:cNvSpPr>
          <p:nvPr/>
        </p:nvSpPr>
        <p:spPr>
          <a:xfrm>
            <a:off x="6426444" y="1380054"/>
            <a:ext cx="4541109" cy="1122425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/>
              <a:t>Орієнтація та прозорість кваліфікацій і компетенцій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BD70C40-98D9-4D3E-846B-179BAE5A98EA}"/>
              </a:ext>
            </a:extLst>
          </p:cNvPr>
          <p:cNvSpPr txBox="1">
            <a:spLocks/>
          </p:cNvSpPr>
          <p:nvPr/>
        </p:nvSpPr>
        <p:spPr>
          <a:xfrm>
            <a:off x="3880225" y="2889928"/>
            <a:ext cx="4545965" cy="1122426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>
                <a:latin typeface="+mn-lt"/>
              </a:rPr>
              <a:t>Вісім рівнів, які відповідають Європейській рамці кваліфікацій (ЄРК) 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FA975B4-B965-4A40-BFC8-DEDE8F28BE15}"/>
              </a:ext>
            </a:extLst>
          </p:cNvPr>
          <p:cNvSpPr txBox="1">
            <a:spLocks/>
          </p:cNvSpPr>
          <p:nvPr/>
        </p:nvSpPr>
        <p:spPr>
          <a:xfrm>
            <a:off x="3880224" y="4100823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>
                <a:solidFill>
                  <a:schemeClr val="tx1"/>
                </a:solidFill>
              </a:rPr>
              <a:t>Забезпечує можливість порівняння в міжнародному масштабі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DB36B227-E8C6-4D1B-A6AF-D73559204562}"/>
              </a:ext>
            </a:extLst>
          </p:cNvPr>
          <p:cNvSpPr txBox="1">
            <a:spLocks/>
          </p:cNvSpPr>
          <p:nvPr/>
        </p:nvSpPr>
        <p:spPr>
          <a:xfrm>
            <a:off x="3880224" y="4580920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>
                <a:solidFill>
                  <a:schemeClr val="tx1"/>
                </a:solidFill>
              </a:rPr>
              <a:t>Підвищує професійну мобільність у Європі </a:t>
            </a:r>
          </a:p>
        </p:txBody>
      </p:sp>
    </p:spTree>
    <p:extLst>
      <p:ext uri="{BB962C8B-B14F-4D97-AF65-F5344CB8AC3E}">
        <p14:creationId xmlns:p14="http://schemas.microsoft.com/office/powerpoint/2010/main" val="34055758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>
                <a:solidFill>
                  <a:srgbClr val="D6851B"/>
                </a:solidFill>
              </a:rPr>
              <a:t>2. </a:t>
            </a:r>
            <a:r>
              <a:rPr lang="uk-UA"/>
              <a:t>Національна рамка кваліфікацій Німеччини (НРК)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uk-UA" sz="2000"/>
              <a:t>Систематизація за ступенем складності та видом діяльності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99303"/>
            <a:ext cx="3575252" cy="576293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/>
              <a:t>Без професійної освіти – проста підсобна робота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2" y="2781381"/>
            <a:ext cx="3575253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>
                <a:solidFill>
                  <a:schemeClr val="tx1"/>
                </a:solidFill>
              </a:rPr>
              <a:t>наприклад, помічник для збирання врожаю, підсобний робітник на кухні/помічник кухаря, помічник офіціанта, помічник електрика*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2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НРК 1-2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4" y="2091581"/>
            <a:ext cx="3575258" cy="791737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dirty="0"/>
              <a:t>Спеціальність, яка здобувається під час дуального професійного навчання (= на підприємстві) (2 роки)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3" y="2874520"/>
            <a:ext cx="3575259" cy="90741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кваліфікований працівник готелю або ресторану, кваліфікований працівник складу, фахівець з внутрішніх оздоблювальних робіт, продавець, фахівець з металообробки*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4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НРК 3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7" y="2091581"/>
            <a:ext cx="3575259" cy="791737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dirty="0"/>
              <a:t>Спеціальність, яка здобувається під час дуального професійного навчання (= на підприємстві) (3 - 3,5 року)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7" y="2879893"/>
            <a:ext cx="3575259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агроном, кухар, фахівець зі складської логістики, фахівець із мехатроніки в галузі холодильної техніки, механік-монтажник*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6184CEE6-0F69-4375-9712-81569A255C6F}"/>
              </a:ext>
            </a:extLst>
          </p:cNvPr>
          <p:cNvSpPr txBox="1">
            <a:spLocks/>
          </p:cNvSpPr>
          <p:nvPr/>
        </p:nvSpPr>
        <p:spPr>
          <a:xfrm>
            <a:off x="8137317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НРК 4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8137316" y="3619938"/>
            <a:ext cx="3575259" cy="791737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b="1" dirty="0"/>
              <a:t>або: </a:t>
            </a:r>
            <a:r>
              <a:rPr lang="uk-UA" sz="1400" dirty="0"/>
              <a:t>спеціальність, яка здобувається під час професійного навчання в училищі (повний навчальний день)  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8137315" y="4356867"/>
            <a:ext cx="3575259" cy="132848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помічник агронома, помічник з продовольчих технологій, помічник з управління готельним господарством, помічник з технічних і комерційних питань у сфері обслуговування будівель, помічник з мехатроніки – напрямок «технічне та сервісне обслуговування»*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4AAA658-02E2-4556-8683-0125F920D414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/>
              <a:t> * Зазначені професії, якi належать до однієї професійної галузі, можуть не ґрунтуватися одна на одній. </a:t>
            </a:r>
            <a:br>
              <a:rPr lang="uk-UA" sz="1000"/>
            </a:br>
            <a:r>
              <a:rPr lang="uk-UA" sz="1000"/>
              <a:t>    Цi професії зазначені як приклади, вони знаходяться на різних кваліфікаційних рівнях у відповідній професійній галузі.</a:t>
            </a:r>
          </a:p>
        </p:txBody>
      </p:sp>
    </p:spTree>
    <p:extLst>
      <p:ext uri="{BB962C8B-B14F-4D97-AF65-F5344CB8AC3E}">
        <p14:creationId xmlns:p14="http://schemas.microsoft.com/office/powerpoint/2010/main" val="282552860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91131AF3-AB27-4890-9549-572EC31F962C}"/>
              </a:ext>
            </a:extLst>
          </p:cNvPr>
          <p:cNvSpPr txBox="1">
            <a:spLocks/>
          </p:cNvSpPr>
          <p:nvPr/>
        </p:nvSpPr>
        <p:spPr>
          <a:xfrm>
            <a:off x="8137315" y="3547690"/>
            <a:ext cx="3575258" cy="1007181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b="1" dirty="0"/>
              <a:t>або: </a:t>
            </a:r>
            <a:r>
              <a:rPr lang="uk-UA" sz="1400" dirty="0"/>
              <a:t>навчання з присудженням академічного ступеня «бакалавр» </a:t>
            </a:r>
            <a:br>
              <a:rPr lang="uk-UA" sz="1400" dirty="0"/>
            </a:br>
            <a:r>
              <a:rPr lang="uk-UA" sz="1400" dirty="0"/>
              <a:t>в університетах прикладних наук і вищих школах прикладних наук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>
                <a:solidFill>
                  <a:srgbClr val="D6851B"/>
                </a:solidFill>
              </a:rPr>
              <a:t>2. </a:t>
            </a:r>
            <a:r>
              <a:rPr lang="uk-UA"/>
              <a:t>Національна рамка кваліфікацій Німеччини (НРК)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uk-UA" sz="2000"/>
              <a:t>Систематизація за ступенем складності та видом діяльності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2023039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Спеціалізоване </a:t>
            </a:r>
            <a:br>
              <a:rPr lang="uk-UA" sz="1600" dirty="0"/>
            </a:br>
            <a:r>
              <a:rPr lang="uk-UA" sz="1600" dirty="0"/>
              <a:t>підвищення кваліфікації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2" y="2737769"/>
            <a:ext cx="3575253" cy="117090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сертифікований фахівець – ІТ-фахівець, сервісний технік, кухар-дієтолог, працівник з експлуатації обладнання вітроенергетичних установок/вітроелектростанцій,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консультант з питань житла (ТПП)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2" y="1412453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 dirty="0"/>
              <a:t>НРК 5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2" y="2023040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/>
              <a:t>Підвищення кваліфікації</a:t>
            </a:r>
            <a:br>
              <a:rPr lang="uk-UA" sz="1600"/>
            </a:br>
            <a:r>
              <a:rPr lang="uk-UA" sz="1600"/>
              <a:t>на звання майстра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1" y="2731476"/>
            <a:ext cx="3575259" cy="90401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бакалавр-професіонал,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майстер сільськогосподарського виробництва,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майстер-кухар, майстер ресторанного обслуговування, майстер-електротехнік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2" y="1412453"/>
            <a:ext cx="7314511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НРК 6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3" y="2023039"/>
            <a:ext cx="3575259" cy="576293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b="1" dirty="0"/>
              <a:t>або: </a:t>
            </a:r>
            <a:r>
              <a:rPr lang="uk-UA" sz="1400" dirty="0"/>
              <a:t>Підвищення кваліфікації </a:t>
            </a:r>
            <a:br>
              <a:rPr lang="uk-UA" sz="1400" dirty="0"/>
            </a:br>
            <a:r>
              <a:rPr lang="uk-UA" sz="1400" dirty="0"/>
              <a:t>для професійного зростання у технічній сфері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3" y="2740503"/>
            <a:ext cx="3575259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бакалавр-професіонал, технік-механік у сільському господарстві,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харчовий технолог, технік з експлуатації будівель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4398061" y="3604649"/>
            <a:ext cx="3575259" cy="607071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400" b="1" dirty="0"/>
              <a:t>або:</a:t>
            </a:r>
            <a:r>
              <a:rPr lang="uk-UA" sz="1400" dirty="0"/>
              <a:t> Підвищення кваліфікації для професійного зростання у комерційній </a:t>
            </a:r>
            <a:r>
              <a:rPr lang="uk-UA" sz="1600" dirty="0"/>
              <a:t>сфері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4398061" y="4229077"/>
            <a:ext cx="3575259" cy="167685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бакалавр-професіонал, фахівець-аграрiй для бухгалтерського обліку, фахівець з економіки та організації виробництва на комерційному підприємстві, фахівець з економіки та організації виробництва на промисловому підприємстві, фахівець з економіки та організації виробництва у ЗМІ та видавництвах, бухгалтер, залучений до складання балансу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DA928BF-3021-4CEE-B223-CFDA8EAA1F4E}"/>
              </a:ext>
            </a:extLst>
          </p:cNvPr>
          <p:cNvSpPr/>
          <p:nvPr/>
        </p:nvSpPr>
        <p:spPr>
          <a:xfrm>
            <a:off x="510194" y="6037539"/>
            <a:ext cx="744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/>
              <a:t> * Зазначені професії, якi належать до однієї професійної галузі, можуть не ґрунтуватися одна на одній. </a:t>
            </a:r>
            <a:br>
              <a:rPr lang="uk-UA" sz="1000" dirty="0"/>
            </a:br>
            <a:r>
              <a:rPr lang="uk-UA" sz="1000" dirty="0"/>
              <a:t>    Цi професії зазначені як приклади, вони знаходяться на різних кваліфікаційних рівнях у відповідній професійній галузі.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431294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>
                <a:solidFill>
                  <a:srgbClr val="D6851B"/>
                </a:solidFill>
              </a:rPr>
              <a:t>2. </a:t>
            </a:r>
            <a:r>
              <a:rPr lang="uk-UA"/>
              <a:t>Національна рамка кваліфікацій Німеччини (НРК)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uk-UA" sz="2000"/>
              <a:t>Систематизація за ступенем складності та видом діяльності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76145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/>
              <a:t>Підвищення кваліфікації </a:t>
            </a:r>
            <a:br>
              <a:rPr lang="uk-UA" sz="1600"/>
            </a:br>
            <a:r>
              <a:rPr lang="uk-UA" sz="1600"/>
              <a:t>просунутого рівня 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5" y="2895211"/>
            <a:ext cx="3575253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магістр-професіонал, інженер-економіст у технічній сфері, інженер-економіст у комерційній сфері, сертифікований майстер виробничого навчання*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4" y="1559075"/>
            <a:ext cx="731450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НРК 7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82676" y="2178748"/>
            <a:ext cx="3575258" cy="791737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uk-UA" sz="1400" dirty="0"/>
              <a:t>або: Навчання з присудженням академічного </a:t>
            </a:r>
            <a:r>
              <a:rPr lang="uk-UA" sz="1400" spc="-10" dirty="0"/>
              <a:t>ступеня «магістр» в університетах прикладних </a:t>
            </a:r>
            <a:r>
              <a:rPr lang="uk-UA" sz="1400" dirty="0"/>
              <a:t>наук і вищих школах прикладних наук </a:t>
            </a:r>
            <a:endParaRPr lang="uk-UA" sz="160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82676" y="3050158"/>
            <a:ext cx="3575261" cy="5226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200" dirty="0">
                <a:solidFill>
                  <a:schemeClr val="tx1"/>
                </a:solidFill>
              </a:rPr>
              <a:t>наприклад, Master of Science (M. Sc.) (магістр наук) аграрій*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8137316" y="1559075"/>
            <a:ext cx="3575259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uk-UA" sz="1800" b="1"/>
              <a:t>НРК 8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5" y="2176145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Здобуття наукового ступеня в університеті прикладних наук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6" y="2895210"/>
            <a:ext cx="3575259" cy="154185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</a:rPr>
              <a:t>z</a:t>
            </a:r>
            <a:r>
              <a:rPr lang="uk-UA" sz="1200" dirty="0">
                <a:solidFill>
                  <a:schemeClr val="tx1"/>
                </a:solidFill>
              </a:rPr>
              <a:t>. B. Promovierte/r Agrarwissenschaftler/in (Dr. Agr.) (доктор сільськогосподарських наук ), Promovierte/r Ökonom/in (Dr. оec.) (доктор економічних наук), 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Promovierte/r Ernährungswissenschaftler/in (Dr. oec. Troph.) (доктор наук у галузі дієтології), </a:t>
            </a:r>
            <a:br>
              <a:rPr lang="uk-UA" sz="1200" dirty="0">
                <a:solidFill>
                  <a:schemeClr val="tx1"/>
                </a:solidFill>
              </a:rPr>
            </a:br>
            <a:r>
              <a:rPr lang="uk-UA" sz="1200" dirty="0">
                <a:solidFill>
                  <a:schemeClr val="tx1"/>
                </a:solidFill>
              </a:rPr>
              <a:t>Promovierte/r Ingenieur/in (Dr. Ing.) (доктор технічних наук)*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4AB491A-E403-4996-91D5-1BF8F775782D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/>
              <a:t> * Зазначені професії, якi належать до однієї професійної галузі, можуть не ґрунтуватися одна на одній. </a:t>
            </a:r>
            <a:br>
              <a:rPr lang="uk-UA" sz="1000"/>
            </a:br>
            <a:r>
              <a:rPr lang="uk-UA" sz="1000"/>
              <a:t>    Цi професії зазначені як приклади, вони знаходяться на різних кваліфікаційних рівнях у відповідній професійній галузі.</a:t>
            </a:r>
          </a:p>
        </p:txBody>
      </p:sp>
    </p:spTree>
    <p:extLst>
      <p:ext uri="{BB962C8B-B14F-4D97-AF65-F5344CB8AC3E}">
        <p14:creationId xmlns:p14="http://schemas.microsoft.com/office/powerpoint/2010/main" val="420408444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                </a:t>
            </a:r>
            <a:r>
              <a:rPr lang="uk-UA" b="1" dirty="0">
                <a:solidFill>
                  <a:schemeClr val="bg1"/>
                </a:solidFill>
              </a:rPr>
              <a:t>Дуальне професійне навчання  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uk-UA" b="1" dirty="0"/>
              <a:t>Професійне навчання в училищі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noProof="0">
                <a:solidFill>
                  <a:srgbClr val="D6851B"/>
                </a:solidFill>
              </a:rPr>
              <a:t>3. </a:t>
            </a:r>
            <a:r>
              <a:rPr lang="uk-UA"/>
              <a:t>Два види первинного професійного навчання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81192" y="2218692"/>
            <a:ext cx="5392428" cy="2945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70 % на підприємстві – 30 % у професійному училищі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Оплата праці учнів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Регулюється федеральним законодавством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32</a:t>
            </a:r>
            <a:r>
              <a:rPr lang="de-DE" sz="1600" dirty="0"/>
              <a:t>7</a:t>
            </a:r>
            <a:r>
              <a:rPr lang="uk-UA" sz="1600" dirty="0"/>
              <a:t> професій*, з них приблизно: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130 ремісничих професій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250 професій у виробничій та природничо-науковій сферах (частково збігаються з ремісничими професіями)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50 професій у комерційній сфері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6240463" y="2218692"/>
            <a:ext cx="5232796" cy="38179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частково висока зайнятість на практичних стадіях виробничої діяльності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Оплата праці учнів у сфері охорони здоров'я/в інших випадках праця учнів частково не оплачується або навчання ведеться на платній основі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Регулюється законодавством федеральних земель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Приблизно 70 професій у таких сферах: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техніка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іноземні мови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дизайн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Професії в комерційній сфері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uk-UA" sz="1600" dirty="0"/>
              <a:t>охорона здоров'я, соціальна сфера, догляд за тілом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5C1929-7ADA-45CA-8F87-5FCF4C97C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" y="1013059"/>
            <a:ext cx="1476314" cy="10872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8A161E-7420-4571-9B57-BA2D35995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8046" y="861875"/>
            <a:ext cx="1215213" cy="111601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8C3F74-FDC2-48E0-98D9-D74B2E5564CF}"/>
              </a:ext>
            </a:extLst>
          </p:cNvPr>
          <p:cNvSpPr/>
          <p:nvPr/>
        </p:nvSpPr>
        <p:spPr>
          <a:xfrm>
            <a:off x="525582" y="5464202"/>
            <a:ext cx="7447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/>
              <a:t> * професії частково дублюються</a:t>
            </a:r>
          </a:p>
        </p:txBody>
      </p: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/>
              <a:t>4.</a:t>
            </a:r>
            <a:r>
              <a:rPr lang="uk-UA" noProof="0">
                <a:solidFill>
                  <a:srgbClr val="D6851B"/>
                </a:solidFill>
              </a:rPr>
              <a:t> </a:t>
            </a:r>
            <a:r>
              <a:rPr lang="uk-UA"/>
              <a:t>Професійне навчання на підприємстві в Дуальних системах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353138"/>
            <a:ext cx="6157913" cy="18302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uk-UA" sz="1600" b="1" dirty="0"/>
              <a:t>130 професій</a:t>
            </a:r>
            <a:r>
              <a:rPr lang="uk-UA" sz="1600" dirty="0"/>
              <a:t>, якi переважно належать до сфери компетенції ремісничих палат, </a:t>
            </a:r>
            <a:br>
              <a:rPr lang="uk-UA" sz="1600" dirty="0"/>
            </a:br>
            <a:r>
              <a:rPr lang="uk-UA" sz="1600" dirty="0"/>
              <a:t>гільдій ремісників і окружних об'єднань ремісників у таких галузях: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лісовий промисел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будівельні та оздоблювальні роботи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електротехніка та металеві роботи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швейна, текстильна та шкіряна промисловість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711" y="4545013"/>
            <a:ext cx="4406582" cy="693249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>
                <a:solidFill>
                  <a:schemeClr val="bg1"/>
                </a:solidFill>
                <a:latin typeface="Calibri" panose="020F0502020204030204"/>
                <a:cs typeface="+mn-cs"/>
              </a:rPr>
              <a:t>Приблизно </a:t>
            </a:r>
            <a:r>
              <a:rPr lang="uk-UA" sz="1600" b="1">
                <a:solidFill>
                  <a:schemeClr val="bg1"/>
                </a:solidFill>
                <a:latin typeface="Calibri" panose="020F0502020204030204"/>
                <a:cs typeface="+mn-cs"/>
              </a:rPr>
              <a:t>25 % </a:t>
            </a:r>
            <a:r>
              <a:rPr lang="uk-UA" sz="1600">
                <a:solidFill>
                  <a:schemeClr val="bg1"/>
                </a:solidFill>
                <a:latin typeface="Calibri" panose="020F0502020204030204"/>
                <a:cs typeface="+mn-cs"/>
              </a:rPr>
              <a:t>усіх учнів освоюють ремісничу професію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5013"/>
            <a:ext cx="5704296" cy="93947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uk-UA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Доступ: </a:t>
            </a:r>
            <a:r>
              <a:rPr lang="uk-UA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формальні обмеження відсутні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Підприємство, що навчає, приймає рішення про необхідну попередню підготовку здобувача на базі училища 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/>
              <a:t>Ремісничі професії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E78BABA-834B-48E5-8C4A-C9C807D77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682" y="2205037"/>
            <a:ext cx="1148426" cy="22450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255CE004-780A-4F60-9318-2FC8E0E98354}"/>
              </a:ext>
            </a:extLst>
          </p:cNvPr>
          <p:cNvSpPr/>
          <p:nvPr/>
        </p:nvSpPr>
        <p:spPr>
          <a:xfrm>
            <a:off x="6728460" y="2051291"/>
            <a:ext cx="4804728" cy="128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виробництво скла, паперу, виробів і кераміки тощо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хімічне чищення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охорона здоров'я та догляд за тілом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uk-UA" sz="1600" dirty="0"/>
              <a:t>продовольча продукція</a:t>
            </a:r>
          </a:p>
        </p:txBody>
      </p:sp>
    </p:spTree>
    <p:extLst>
      <p:ext uri="{BB962C8B-B14F-4D97-AF65-F5344CB8AC3E}">
        <p14:creationId xmlns:p14="http://schemas.microsoft.com/office/powerpoint/2010/main" val="322446287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2469</Words>
  <Application>Microsoft Office PowerPoint</Application>
  <PresentationFormat>Breitbild</PresentationFormat>
  <Paragraphs>288</Paragraphs>
  <Slides>18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Wingdings</vt:lpstr>
      <vt:lpstr>Wingdings 3</vt:lpstr>
      <vt:lpstr>Arial</vt:lpstr>
      <vt:lpstr>Calibri</vt:lpstr>
      <vt:lpstr>Office</vt:lpstr>
      <vt:lpstr>1_Office</vt:lpstr>
      <vt:lpstr> </vt:lpstr>
      <vt:lpstr>Зміст</vt:lpstr>
      <vt:lpstr>1. Професійні галузі в Німеччині</vt:lpstr>
      <vt:lpstr>2. Національна рамка кваліфікацій Німеччини (НРК)</vt:lpstr>
      <vt:lpstr>2. Національна рамка кваліфікацій Німеччини (НРК)</vt:lpstr>
      <vt:lpstr>2. Національна рамка кваліфікацій Німеччини (НРК)</vt:lpstr>
      <vt:lpstr>2. Національна рамка кваліфікацій Німеччини (НРК)</vt:lpstr>
      <vt:lpstr>3. Два види первинного професійного навчання </vt:lpstr>
      <vt:lpstr>4. Професійне навчання на підприємстві в Дуальних системах</vt:lpstr>
      <vt:lpstr>4. Професійне навчання на підприємстві в Дуальних системах</vt:lpstr>
      <vt:lpstr>4. Професійне навчання на підприємстві в Дуальних системах</vt:lpstr>
      <vt:lpstr>5. Професійне навчання в училищі</vt:lpstr>
      <vt:lpstr>5. Професійне навчання в училищі</vt:lpstr>
      <vt:lpstr>5. Професійне навчання в училищі</vt:lpstr>
      <vt:lpstr>6. Можливості для вдосконалення та професійного зростання</vt:lpstr>
      <vt:lpstr>6. Можливості для вдосконалення кваліфікації та професійного зростання</vt:lpstr>
      <vt:lpstr>Додаткова інформація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404</cp:revision>
  <dcterms:created xsi:type="dcterms:W3CDTF">2020-12-18T10:19:10Z</dcterms:created>
  <dcterms:modified xsi:type="dcterms:W3CDTF">2025-09-23T10:24:40Z</dcterms:modified>
</cp:coreProperties>
</file>