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4" r:id="rId2"/>
  </p:sldMasterIdLst>
  <p:notesMasterIdLst>
    <p:notesMasterId r:id="rId20"/>
  </p:notesMasterIdLst>
  <p:sldIdLst>
    <p:sldId id="257" r:id="rId3"/>
    <p:sldId id="368" r:id="rId4"/>
    <p:sldId id="387" r:id="rId5"/>
    <p:sldId id="382" r:id="rId6"/>
    <p:sldId id="389" r:id="rId7"/>
    <p:sldId id="390" r:id="rId8"/>
    <p:sldId id="391" r:id="rId9"/>
    <p:sldId id="392" r:id="rId10"/>
    <p:sldId id="396" r:id="rId11"/>
    <p:sldId id="394" r:id="rId12"/>
    <p:sldId id="397" r:id="rId13"/>
    <p:sldId id="398" r:id="rId14"/>
    <p:sldId id="402" r:id="rId15"/>
    <p:sldId id="401" r:id="rId16"/>
    <p:sldId id="400" r:id="rId17"/>
    <p:sldId id="359" r:id="rId18"/>
    <p:sldId id="291" r:id="rId19"/>
  </p:sldIdLst>
  <p:sldSz cx="12192000" cy="6858000"/>
  <p:notesSz cx="6858000" cy="9144000"/>
  <p:embeddedFontLst>
    <p:embeddedFont>
      <p:font typeface="Wingdings 3" panose="05040102010807070707" pitchFamily="18" charset="2"/>
      <p:regular r:id="rId21"/>
    </p:embeddedFont>
  </p:embeddedFont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userDrawn="1">
          <p15:clr>
            <a:srgbClr val="A4A3A4"/>
          </p15:clr>
        </p15:guide>
        <p15:guide id="2" pos="3931" userDrawn="1">
          <p15:clr>
            <a:srgbClr val="A4A3A4"/>
          </p15:clr>
        </p15:guide>
        <p15:guide id="3" orient="horz" pos="2863" userDrawn="1">
          <p15:clr>
            <a:srgbClr val="A4A3A4"/>
          </p15:clr>
        </p15:guide>
        <p15:guide id="4" orient="horz" pos="3543" userDrawn="1">
          <p15:clr>
            <a:srgbClr val="A4A3A4"/>
          </p15:clr>
        </p15:guide>
        <p15:guide id="5" orient="horz" pos="3475" userDrawn="1">
          <p15:clr>
            <a:srgbClr val="A4A3A4"/>
          </p15:clr>
        </p15:guide>
        <p15:guide id="6" pos="6607" userDrawn="1">
          <p15:clr>
            <a:srgbClr val="A4A3A4"/>
          </p15:clr>
        </p15:guide>
        <p15:guide id="7" pos="6131" userDrawn="1">
          <p15:clr>
            <a:srgbClr val="A4A3A4"/>
          </p15:clr>
        </p15:guide>
        <p15:guide id="8" orient="horz" pos="3045" userDrawn="1">
          <p15:clr>
            <a:srgbClr val="A4A3A4"/>
          </p15:clr>
        </p15:guide>
        <p15:guide id="9" orient="horz" pos="2183" userDrawn="1">
          <p15:clr>
            <a:srgbClr val="A4A3A4"/>
          </p15:clr>
        </p15:guide>
        <p15:guide id="11" pos="642" userDrawn="1">
          <p15:clr>
            <a:srgbClr val="A4A3A4"/>
          </p15:clr>
        </p15:guide>
        <p15:guide id="12" orient="horz" pos="2092" userDrawn="1">
          <p15:clr>
            <a:srgbClr val="A4A3A4"/>
          </p15:clr>
        </p15:guide>
        <p15:guide id="13" orient="horz" pos="981" userDrawn="1">
          <p15:clr>
            <a:srgbClr val="A4A3A4"/>
          </p15:clr>
        </p15:guide>
        <p15:guide id="14" pos="5428" userDrawn="1">
          <p15:clr>
            <a:srgbClr val="A4A3A4"/>
          </p15:clr>
        </p15:guide>
        <p15:guide id="15" orient="horz" pos="3702" userDrawn="1">
          <p15:clr>
            <a:srgbClr val="A4A3A4"/>
          </p15:clr>
        </p15:guide>
        <p15:guide id="16" orient="horz" pos="2704"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Rechmann" initials="PR" lastIdx="35" clrIdx="0">
    <p:extLst>
      <p:ext uri="{19B8F6BF-5375-455C-9EA6-DF929625EA0E}">
        <p15:presenceInfo xmlns:p15="http://schemas.microsoft.com/office/powerpoint/2012/main" userId="Peter Rechmann" providerId="None"/>
      </p:ext>
    </p:extLst>
  </p:cmAuthor>
  <p:cmAuthor id="2" name="Schlich, Thorsten" initials="ST" lastIdx="72" clrIdx="1">
    <p:extLst>
      <p:ext uri="{19B8F6BF-5375-455C-9EA6-DF929625EA0E}">
        <p15:presenceInfo xmlns:p15="http://schemas.microsoft.com/office/powerpoint/2012/main" userId="Schlich, Thorsten" providerId="None"/>
      </p:ext>
    </p:extLst>
  </p:cmAuthor>
  <p:cmAuthor id="3" name="Shahin Eilanjeghi, Sepehr" initials="SES" lastIdx="22" clrIdx="2">
    <p:extLst>
      <p:ext uri="{19B8F6BF-5375-455C-9EA6-DF929625EA0E}">
        <p15:presenceInfo xmlns:p15="http://schemas.microsoft.com/office/powerpoint/2012/main" userId="Shahin Eilanjeghi, Sepehr" providerId="None"/>
      </p:ext>
    </p:extLst>
  </p:cmAuthor>
  <p:cmAuthor id="4" name="Kerstin Öchsler" initials="KÖ" lastIdx="6" clrIdx="3">
    <p:extLst>
      <p:ext uri="{19B8F6BF-5375-455C-9EA6-DF929625EA0E}">
        <p15:presenceInfo xmlns:p15="http://schemas.microsoft.com/office/powerpoint/2012/main" userId="S-1-5-21-1714780564-1514027911-36100705-1129" providerId="AD"/>
      </p:ext>
    </p:extLst>
  </p:cmAuthor>
  <p:cmAuthor id="5" name="Eva Schimmelpfennig" initials="ES" lastIdx="4" clrIdx="4">
    <p:extLst>
      <p:ext uri="{19B8F6BF-5375-455C-9EA6-DF929625EA0E}">
        <p15:presenceInfo xmlns:p15="http://schemas.microsoft.com/office/powerpoint/2012/main" userId="S::e.schimmelpfennig@mediacompany.com::3a67210d-cf20-4159-955d-1293d16c3207" providerId="AD"/>
      </p:ext>
    </p:extLst>
  </p:cmAuthor>
  <p:cmAuthor id="6" name="Eva Schimmelpfennig" initials="ES [2]" lastIdx="1" clrIdx="5">
    <p:extLst>
      <p:ext uri="{19B8F6BF-5375-455C-9EA6-DF929625EA0E}">
        <p15:presenceInfo xmlns:p15="http://schemas.microsoft.com/office/powerpoint/2012/main" userId="S-1-5-21-1714780564-1514027911-36100705-11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7F1C"/>
    <a:srgbClr val="D6851B"/>
    <a:srgbClr val="EAC28D"/>
    <a:srgbClr val="F2D9B8"/>
    <a:srgbClr val="FBF3E8"/>
    <a:srgbClr val="E2A95F"/>
    <a:srgbClr val="33CC33"/>
    <a:srgbClr val="FAF1EA"/>
    <a:srgbClr val="BF5A0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3981" autoAdjust="0"/>
  </p:normalViewPr>
  <p:slideViewPr>
    <p:cSldViewPr snapToGrid="0" showGuides="1">
      <p:cViewPr varScale="1">
        <p:scale>
          <a:sx n="82" d="100"/>
          <a:sy n="82" d="100"/>
        </p:scale>
        <p:origin x="1710" y="96"/>
      </p:cViewPr>
      <p:guideLst>
        <p:guide orient="horz" pos="1366"/>
        <p:guide pos="3931"/>
        <p:guide orient="horz" pos="2863"/>
        <p:guide orient="horz" pos="3543"/>
        <p:guide orient="horz" pos="3475"/>
        <p:guide pos="6607"/>
        <p:guide pos="6131"/>
        <p:guide orient="horz" pos="3045"/>
        <p:guide orient="horz" pos="2183"/>
        <p:guide pos="642"/>
        <p:guide orient="horz" pos="2092"/>
        <p:guide orient="horz" pos="981"/>
        <p:guide pos="5428"/>
        <p:guide orient="horz" pos="3702"/>
        <p:guide orient="horz" pos="2704"/>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5" d="100"/>
          <a:sy n="85" d="100"/>
        </p:scale>
        <p:origin x="388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font" Target="fonts/font1.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dirty="0"/>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E9FA54-641D-6241-A02F-D7EBC8BA42BD}" type="datetimeFigureOut">
              <a:rPr lang="de-DE" smtClean="0"/>
              <a:t>23.09.2025</a:t>
            </a:fld>
            <a:endParaRPr lang="de-DE" dirty="0"/>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0F3E6-BB32-6A49-8260-2D8D30743B15}" type="slidenum">
              <a:rPr lang="de-DE" smtClean="0"/>
              <a:t>‹Nr.›</a:t>
            </a:fld>
            <a:endParaRPr lang="de-DE" dirty="0"/>
          </a:p>
        </p:txBody>
      </p:sp>
    </p:spTree>
    <p:extLst>
      <p:ext uri="{BB962C8B-B14F-4D97-AF65-F5344CB8AC3E}">
        <p14:creationId xmlns:p14="http://schemas.microsoft.com/office/powerpoint/2010/main" val="160950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a:t>
            </a:fld>
            <a:endParaRPr lang="de-DE" dirty="0"/>
          </a:p>
        </p:txBody>
      </p:sp>
    </p:spTree>
    <p:extLst>
      <p:ext uri="{BB962C8B-B14F-4D97-AF65-F5344CB8AC3E}">
        <p14:creationId xmlns:p14="http://schemas.microsoft.com/office/powerpoint/2010/main" val="7505136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2</a:t>
            </a:fld>
            <a:endParaRPr lang="de-DE" dirty="0"/>
          </a:p>
        </p:txBody>
      </p:sp>
    </p:spTree>
    <p:extLst>
      <p:ext uri="{BB962C8B-B14F-4D97-AF65-F5344CB8AC3E}">
        <p14:creationId xmlns:p14="http://schemas.microsoft.com/office/powerpoint/2010/main" val="31130240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sz="1000" dirty="0"/>
              <a:t>Mit dem neuen Berufsbildungsgesetz (BBiG), das Anfang 2020 in Kraft getreten ist, wurden die Fortbildungsstufen für die höherqualifizierende Berufsbildung reformiert. </a:t>
            </a:r>
          </a:p>
          <a:p>
            <a:pPr marL="171450" indent="-171450">
              <a:buFont typeface="Arial" panose="020B0604020202020204" pitchFamily="34" charset="0"/>
              <a:buChar char="•"/>
            </a:pPr>
            <a:r>
              <a:rPr lang="de-DE" sz="1000" dirty="0"/>
              <a:t>Unter anderem wurden die Abschlussbezeichnungen „Bachelor Professional“ und „Master Professional“ eingeführt.</a:t>
            </a:r>
          </a:p>
          <a:p>
            <a:pPr marL="171450" indent="-171450">
              <a:buFont typeface="Arial" panose="020B0604020202020204" pitchFamily="34" charset="0"/>
              <a:buChar char="•"/>
            </a:pPr>
            <a:r>
              <a:rPr lang="de-DE" sz="1000" b="0" i="0" kern="1200" dirty="0">
                <a:solidFill>
                  <a:schemeClr val="tx1"/>
                </a:solidFill>
                <a:effectLst/>
                <a:latin typeface="+mn-lt"/>
                <a:ea typeface="+mn-ea"/>
                <a:cs typeface="+mn-cs"/>
              </a:rPr>
              <a:t>Die neuen Bezeichnungen unterstreichen die Gleichwertigkeit von beruflicher Fortbildung und Studium und fördern gleichzeitig die internationale Mobilität für berufliche Aufsteiger/-innen, da die Begrifflichkeiten auch in anderen Ländern verstanden werden. </a:t>
            </a:r>
          </a:p>
          <a:p>
            <a:pPr marL="171450" indent="-171450">
              <a:buFont typeface="Arial" panose="020B0604020202020204" pitchFamily="34" charset="0"/>
              <a:buChar char="•"/>
            </a:pPr>
            <a:r>
              <a:rPr lang="de-DE" sz="1000" b="0" i="0" kern="1200" dirty="0">
                <a:solidFill>
                  <a:schemeClr val="tx1"/>
                </a:solidFill>
                <a:effectLst/>
                <a:latin typeface="+mn-lt"/>
                <a:ea typeface="+mn-ea"/>
                <a:cs typeface="+mn-cs"/>
              </a:rPr>
              <a:t>Die bisherigen Abschlussbezeichnungen wie u.a. der „Meister“ werden durch die Novellierung nicht abgeschafft, sondern durch die Verbindung mit den einheitlichen, international anschlussfähigen Abschlussbezeichnungen gestärkt.</a:t>
            </a:r>
          </a:p>
        </p:txBody>
      </p:sp>
      <p:sp>
        <p:nvSpPr>
          <p:cNvPr id="4" name="Foliennummernplatzhalter 3"/>
          <p:cNvSpPr>
            <a:spLocks noGrp="1"/>
          </p:cNvSpPr>
          <p:nvPr>
            <p:ph type="sldNum" sz="quarter" idx="5"/>
          </p:nvPr>
        </p:nvSpPr>
        <p:spPr/>
        <p:txBody>
          <a:bodyPr/>
          <a:lstStyle/>
          <a:p>
            <a:fld id="{41A0F3E6-BB32-6A49-8260-2D8D30743B15}" type="slidenum">
              <a:rPr lang="de-DE" smtClean="0"/>
              <a:t>5</a:t>
            </a:fld>
            <a:endParaRPr lang="de-DE" dirty="0"/>
          </a:p>
        </p:txBody>
      </p:sp>
    </p:spTree>
    <p:extLst>
      <p:ext uri="{BB962C8B-B14F-4D97-AF65-F5344CB8AC3E}">
        <p14:creationId xmlns:p14="http://schemas.microsoft.com/office/powerpoint/2010/main" val="3199580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Wingdings" panose="05000000000000000000" pitchFamily="2" charset="2"/>
              <a:buNone/>
            </a:pPr>
            <a:r>
              <a:rPr lang="de-DE" sz="1100" dirty="0"/>
              <a:t>Die </a:t>
            </a:r>
            <a:r>
              <a:rPr lang="de-DE" sz="1100" u="sng" dirty="0"/>
              <a:t>begrifflichen Unterscheidungen</a:t>
            </a:r>
            <a:r>
              <a:rPr lang="de-DE" sz="1100" u="none" dirty="0"/>
              <a:t> </a:t>
            </a:r>
            <a:r>
              <a:rPr lang="de-DE" sz="1100" dirty="0"/>
              <a:t>der Fach- und Hochschulen sind mittlerweile recht unübersichtlich:</a:t>
            </a:r>
          </a:p>
          <a:p>
            <a:pPr marL="171450" indent="-171450">
              <a:buFont typeface="Arial" panose="020B0604020202020204" pitchFamily="34" charset="0"/>
              <a:buChar char="•"/>
            </a:pPr>
            <a:r>
              <a:rPr lang="de-DE" sz="1100" dirty="0"/>
              <a:t>Fachhochschule / FH = </a:t>
            </a:r>
            <a:r>
              <a:rPr lang="de-DE" sz="1100" b="0" i="0" kern="1200" dirty="0">
                <a:solidFill>
                  <a:schemeClr val="tx1"/>
                </a:solidFill>
                <a:effectLst/>
                <a:latin typeface="+mn-lt"/>
                <a:ea typeface="+mn-ea"/>
                <a:cs typeface="+mn-cs"/>
              </a:rPr>
              <a:t>Hochschulen für Angewandte Wissenschaften / HAW = University of Applied Sciences </a:t>
            </a:r>
          </a:p>
          <a:p>
            <a:pPr marL="628650" lvl="1" indent="-171450">
              <a:buFont typeface="Courier New" panose="02070309020205020404" pitchFamily="49" charset="0"/>
              <a:buChar char="o"/>
            </a:pPr>
            <a:r>
              <a:rPr lang="de-DE" sz="1100" b="0" i="0" kern="1200" dirty="0">
                <a:solidFill>
                  <a:schemeClr val="tx1"/>
                </a:solidFill>
                <a:effectLst/>
                <a:latin typeface="+mn-lt"/>
                <a:ea typeface="+mn-ea"/>
                <a:cs typeface="+mn-cs"/>
              </a:rPr>
              <a:t>meist breiterer Fächerkanon</a:t>
            </a:r>
          </a:p>
          <a:p>
            <a:pPr marL="171450" indent="-171450">
              <a:buFont typeface="Arial" panose="020B0604020202020204" pitchFamily="34" charset="0"/>
              <a:buChar char="•"/>
            </a:pPr>
            <a:r>
              <a:rPr lang="de-DE" sz="1100" b="0" i="0" kern="1200" dirty="0">
                <a:solidFill>
                  <a:schemeClr val="tx1"/>
                </a:solidFill>
                <a:effectLst/>
                <a:latin typeface="+mn-lt"/>
                <a:ea typeface="+mn-ea"/>
                <a:cs typeface="+mn-cs"/>
              </a:rPr>
              <a:t>Andere „Hochschulen“ = Universitäten</a:t>
            </a:r>
          </a:p>
          <a:p>
            <a:pPr marL="171450" indent="-171450">
              <a:buFont typeface="Arial" panose="020B0604020202020204" pitchFamily="34" charset="0"/>
              <a:buChar char="•"/>
            </a:pPr>
            <a:r>
              <a:rPr lang="de-DE" sz="1100" b="0" i="0" kern="1200" dirty="0">
                <a:solidFill>
                  <a:schemeClr val="tx1"/>
                </a:solidFill>
                <a:effectLst/>
                <a:latin typeface="+mn-lt"/>
                <a:ea typeface="+mn-ea"/>
                <a:cs typeface="+mn-cs"/>
              </a:rPr>
              <a:t>Hauptunterschied ist rechtlich das Promotionsrecht</a:t>
            </a:r>
            <a:endParaRPr lang="de-DE" sz="1100" dirty="0"/>
          </a:p>
        </p:txBody>
      </p:sp>
      <p:sp>
        <p:nvSpPr>
          <p:cNvPr id="4" name="Foliennummernplatzhalter 3"/>
          <p:cNvSpPr>
            <a:spLocks noGrp="1"/>
          </p:cNvSpPr>
          <p:nvPr>
            <p:ph type="sldNum" sz="quarter" idx="5"/>
          </p:nvPr>
        </p:nvSpPr>
        <p:spPr/>
        <p:txBody>
          <a:bodyPr/>
          <a:lstStyle/>
          <a:p>
            <a:fld id="{41A0F3E6-BB32-6A49-8260-2D8D30743B15}" type="slidenum">
              <a:rPr lang="de-DE" smtClean="0"/>
              <a:t>6</a:t>
            </a:fld>
            <a:endParaRPr lang="de-DE" dirty="0"/>
          </a:p>
        </p:txBody>
      </p:sp>
    </p:spTree>
    <p:extLst>
      <p:ext uri="{BB962C8B-B14F-4D97-AF65-F5344CB8AC3E}">
        <p14:creationId xmlns:p14="http://schemas.microsoft.com/office/powerpoint/2010/main" val="3071285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7</a:t>
            </a:fld>
            <a:endParaRPr lang="de-DE" dirty="0"/>
          </a:p>
        </p:txBody>
      </p:sp>
    </p:spTree>
    <p:extLst>
      <p:ext uri="{BB962C8B-B14F-4D97-AF65-F5344CB8AC3E}">
        <p14:creationId xmlns:p14="http://schemas.microsoft.com/office/powerpoint/2010/main" val="134841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u="sng" dirty="0"/>
              <a:t>DQR - Allgemeinbildende Abschlüsse:</a:t>
            </a:r>
          </a:p>
          <a:p>
            <a:endParaRPr lang="de-DE" sz="1200" u="sng" dirty="0"/>
          </a:p>
          <a:p>
            <a:pPr marL="171450" indent="-171450">
              <a:buFont typeface="Arial" panose="020B0604020202020204" pitchFamily="34" charset="0"/>
              <a:buChar char="•"/>
            </a:pPr>
            <a:r>
              <a:rPr lang="de-DE" sz="1200" u="none" dirty="0"/>
              <a:t>Hauptschulabschluss – DQR 2</a:t>
            </a:r>
          </a:p>
          <a:p>
            <a:pPr marL="171450" indent="-171450">
              <a:buFont typeface="Arial" panose="020B0604020202020204" pitchFamily="34" charset="0"/>
              <a:buChar char="•"/>
            </a:pPr>
            <a:r>
              <a:rPr lang="de-DE" sz="1200" u="none" dirty="0"/>
              <a:t>Mittlerer Schulabschluss – DQR 3</a:t>
            </a:r>
          </a:p>
          <a:p>
            <a:pPr marL="171450" indent="-171450">
              <a:buFont typeface="Arial" panose="020B0604020202020204" pitchFamily="34" charset="0"/>
              <a:buChar char="•"/>
            </a:pPr>
            <a:r>
              <a:rPr lang="de-DE" sz="1200" u="none" dirty="0"/>
              <a:t>Fachhochschulreife, F</a:t>
            </a:r>
            <a:r>
              <a:rPr lang="de-DE" sz="1200" b="0" i="0" kern="1200" dirty="0">
                <a:solidFill>
                  <a:schemeClr val="tx1"/>
                </a:solidFill>
                <a:effectLst/>
                <a:latin typeface="+mn-lt"/>
                <a:ea typeface="+mn-ea"/>
                <a:cs typeface="+mn-cs"/>
              </a:rPr>
              <a:t>achgebundene Hochschulreife, Allgemeine Hochschulreife – DQR 4</a:t>
            </a:r>
          </a:p>
          <a:p>
            <a:pPr marL="171450" indent="-171450">
              <a:buFont typeface="Arial" panose="020B0604020202020204" pitchFamily="34" charset="0"/>
              <a:buChar char="•"/>
            </a:pPr>
            <a:r>
              <a:rPr lang="de-DE" sz="1200" b="0" i="0" u="none" kern="1200" dirty="0">
                <a:solidFill>
                  <a:schemeClr val="tx1"/>
                </a:solidFill>
                <a:effectLst/>
                <a:latin typeface="+mn-lt"/>
                <a:ea typeface="+mn-ea"/>
                <a:cs typeface="+mn-cs"/>
              </a:rPr>
              <a:t>Bachelor (Diplom FH, Staatsexamen) – DQR 6</a:t>
            </a:r>
          </a:p>
          <a:p>
            <a:pPr marL="171450" indent="-171450">
              <a:buFont typeface="Arial" panose="020B0604020202020204" pitchFamily="34" charset="0"/>
              <a:buChar char="•"/>
            </a:pPr>
            <a:r>
              <a:rPr lang="de-DE" sz="1200" b="0" i="0" u="none" kern="1200" dirty="0">
                <a:solidFill>
                  <a:schemeClr val="tx1"/>
                </a:solidFill>
                <a:effectLst/>
                <a:latin typeface="+mn-lt"/>
                <a:ea typeface="+mn-ea"/>
                <a:cs typeface="+mn-cs"/>
              </a:rPr>
              <a:t>Master (Diplom Univ.; Magister; Staatsexamen) – DQR 7</a:t>
            </a:r>
          </a:p>
          <a:p>
            <a:pPr marL="171450" indent="-171450">
              <a:buFont typeface="Arial" panose="020B0604020202020204" pitchFamily="34" charset="0"/>
              <a:buChar char="•"/>
            </a:pPr>
            <a:r>
              <a:rPr lang="de-DE" sz="1200" b="0" i="0" u="none" kern="1200" dirty="0">
                <a:solidFill>
                  <a:schemeClr val="tx1"/>
                </a:solidFill>
                <a:effectLst/>
                <a:latin typeface="+mn-lt"/>
                <a:ea typeface="+mn-ea"/>
                <a:cs typeface="+mn-cs"/>
              </a:rPr>
              <a:t>Doktorat und äquivalente künstlerische Abschlüsse – DQR 8</a:t>
            </a:r>
          </a:p>
        </p:txBody>
      </p:sp>
      <p:sp>
        <p:nvSpPr>
          <p:cNvPr id="4" name="Foliennummernplatzhalter 3"/>
          <p:cNvSpPr>
            <a:spLocks noGrp="1"/>
          </p:cNvSpPr>
          <p:nvPr>
            <p:ph type="sldNum" sz="quarter" idx="5"/>
          </p:nvPr>
        </p:nvSpPr>
        <p:spPr/>
        <p:txBody>
          <a:bodyPr/>
          <a:lstStyle/>
          <a:p>
            <a:fld id="{41A0F3E6-BB32-6A49-8260-2D8D30743B15}" type="slidenum">
              <a:rPr lang="de-DE" smtClean="0"/>
              <a:t>8</a:t>
            </a:fld>
            <a:endParaRPr lang="de-DE" dirty="0"/>
          </a:p>
        </p:txBody>
      </p:sp>
    </p:spTree>
    <p:extLst>
      <p:ext uri="{BB962C8B-B14F-4D97-AF65-F5344CB8AC3E}">
        <p14:creationId xmlns:p14="http://schemas.microsoft.com/office/powerpoint/2010/main" val="1030108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Arial" panose="020B0604020202020204" pitchFamily="34" charset="0"/>
              <a:buChar char="•"/>
            </a:pPr>
            <a:r>
              <a:rPr lang="de-DE" sz="1100" dirty="0">
                <a:latin typeface="+mn-lt"/>
              </a:rPr>
              <a:t>Bund, Länder, Kommunen und die Bundesagentur für Arbeit fördern die berufliche Weiterbildung. Die Aufwendungen für allgemeine, politische, kulturelle und wissenschaftliche Weiterbildung lassen sich nicht detailliert darstellen. Sie lassen sich in den öffentlichen Haushalten meist nicht trennscharf abgrenzen und sind teilweise mit enthalten.</a:t>
            </a:r>
          </a:p>
          <a:p>
            <a:pPr marL="171450" indent="-171450">
              <a:buFont typeface="Arial" panose="020B0604020202020204" pitchFamily="34" charset="0"/>
              <a:buChar char="•"/>
            </a:pPr>
            <a:r>
              <a:rPr lang="de-DE" sz="1100" dirty="0">
                <a:latin typeface="+mn-lt"/>
              </a:rPr>
              <a:t>Qualifizierung im Rahmen arbeitsmarktpolitischer Instrumente wird durch die Agenturen für Arbeit nach dem Dritten Buch Sozialgesetzbuch </a:t>
            </a:r>
            <a:r>
              <a:rPr lang="de-DE" sz="1100" b="1" dirty="0">
                <a:latin typeface="+mn-lt"/>
              </a:rPr>
              <a:t>(SGB III) </a:t>
            </a:r>
            <a:r>
              <a:rPr lang="de-DE" sz="1100" dirty="0">
                <a:latin typeface="+mn-lt"/>
              </a:rPr>
              <a:t>gefördert. Die Förderung hilfebedürftiger erwerbsfähiger Personen durch die Jobcenter erfolgt nach dem Zweiten Buch Sozialgesetzbuch </a:t>
            </a:r>
            <a:r>
              <a:rPr lang="de-DE" sz="1100" b="1" dirty="0">
                <a:latin typeface="+mn-lt"/>
              </a:rPr>
              <a:t>(SGB II)</a:t>
            </a:r>
          </a:p>
          <a:p>
            <a:pPr marL="0" indent="0">
              <a:buFont typeface="Arial" panose="020B0604020202020204" pitchFamily="34" charset="0"/>
              <a:buNone/>
            </a:pPr>
            <a:r>
              <a:rPr lang="de-DE" sz="1100" dirty="0">
                <a:latin typeface="+mn-lt"/>
              </a:rPr>
              <a:t> </a:t>
            </a:r>
          </a:p>
        </p:txBody>
      </p:sp>
      <p:sp>
        <p:nvSpPr>
          <p:cNvPr id="4" name="Foliennummernplatzhalter 3"/>
          <p:cNvSpPr>
            <a:spLocks noGrp="1"/>
          </p:cNvSpPr>
          <p:nvPr>
            <p:ph type="sldNum" sz="quarter" idx="5"/>
          </p:nvPr>
        </p:nvSpPr>
        <p:spPr/>
        <p:txBody>
          <a:bodyPr/>
          <a:lstStyle/>
          <a:p>
            <a:fld id="{41A0F3E6-BB32-6A49-8260-2D8D30743B15}" type="slidenum">
              <a:rPr lang="de-DE" smtClean="0"/>
              <a:t>13</a:t>
            </a:fld>
            <a:endParaRPr lang="de-DE" dirty="0"/>
          </a:p>
        </p:txBody>
      </p:sp>
    </p:spTree>
    <p:extLst>
      <p:ext uri="{BB962C8B-B14F-4D97-AF65-F5344CB8AC3E}">
        <p14:creationId xmlns:p14="http://schemas.microsoft.com/office/powerpoint/2010/main" val="2630077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1A0F3E6-BB32-6A49-8260-2D8D30743B15}" type="slidenum">
              <a:rPr lang="de-DE" smtClean="0"/>
              <a:t>16</a:t>
            </a:fld>
            <a:endParaRPr lang="de-DE" dirty="0"/>
          </a:p>
        </p:txBody>
      </p:sp>
    </p:spTree>
    <p:extLst>
      <p:ext uri="{BB962C8B-B14F-4D97-AF65-F5344CB8AC3E}">
        <p14:creationId xmlns:p14="http://schemas.microsoft.com/office/powerpoint/2010/main" val="2568380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hyperlink" Target="mailto:govet@" TargetMode="External"/><Relationship Id="rId7" Type="http://schemas.openxmlformats.org/officeDocument/2006/relationships/image" Target="../media/image9.png"/><Relationship Id="rId12" Type="http://schemas.openxmlformats.org/officeDocument/2006/relationships/image" Target="../media/image14.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hyperlink" Target="http://www.govet.international/" TargetMode="External"/><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7.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17.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21.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Startfolie">
    <p:bg>
      <p:bgRef idx="1001">
        <a:schemeClr val="bg1"/>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DDD5B921-7DF5-4D0B-BFC4-18D8279438D5}"/>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5136" r="2141" b="11120"/>
          <a:stretch/>
        </p:blipFill>
        <p:spPr>
          <a:xfrm>
            <a:off x="0" y="1052513"/>
            <a:ext cx="12192000" cy="4105275"/>
          </a:xfrm>
          <a:prstGeom prst="rect">
            <a:avLst/>
          </a:prstGeom>
        </p:spPr>
      </p:pic>
      <p:pic>
        <p:nvPicPr>
          <p:cNvPr id="7" name="Grafik 6">
            <a:extLst>
              <a:ext uri="{FF2B5EF4-FFF2-40B4-BE49-F238E27FC236}">
                <a16:creationId xmlns:a16="http://schemas.microsoft.com/office/drawing/2014/main" id="{77F82F2F-7D5D-4518-B648-2A60057EC36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pic>
        <p:nvPicPr>
          <p:cNvPr id="12" name="Grafik 11">
            <a:extLst>
              <a:ext uri="{FF2B5EF4-FFF2-40B4-BE49-F238E27FC236}">
                <a16:creationId xmlns:a16="http://schemas.microsoft.com/office/drawing/2014/main" id="{0F4B9FEE-1B17-4943-9379-F5D33539506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24455" y="5714934"/>
            <a:ext cx="1888119" cy="395896"/>
          </a:xfrm>
          <a:prstGeom prst="rect">
            <a:avLst/>
          </a:prstGeom>
        </p:spPr>
      </p:pic>
      <p:sp>
        <p:nvSpPr>
          <p:cNvPr id="14" name="Textplatzhalter 10">
            <a:extLst>
              <a:ext uri="{FF2B5EF4-FFF2-40B4-BE49-F238E27FC236}">
                <a16:creationId xmlns:a16="http://schemas.microsoft.com/office/drawing/2014/main" id="{2DBAAD3D-CA48-4B40-9820-D2952C1CBB2B}"/>
              </a:ext>
            </a:extLst>
          </p:cNvPr>
          <p:cNvSpPr>
            <a:spLocks noGrp="1"/>
          </p:cNvSpPr>
          <p:nvPr>
            <p:ph type="body" sz="quarter" idx="12" hasCustomPrompt="1"/>
          </p:nvPr>
        </p:nvSpPr>
        <p:spPr>
          <a:xfrm>
            <a:off x="9222044" y="3084394"/>
            <a:ext cx="2493994" cy="650120"/>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Berufsausbildung in </a:t>
            </a:r>
            <a:br>
              <a:rPr lang="de-DE" dirty="0"/>
            </a:br>
            <a:r>
              <a:rPr lang="de-DE" dirty="0"/>
              <a:t>Deutschland</a:t>
            </a:r>
          </a:p>
        </p:txBody>
      </p:sp>
      <p:sp>
        <p:nvSpPr>
          <p:cNvPr id="15" name="Textfeld 14">
            <a:extLst>
              <a:ext uri="{FF2B5EF4-FFF2-40B4-BE49-F238E27FC236}">
                <a16:creationId xmlns:a16="http://schemas.microsoft.com/office/drawing/2014/main" id="{01E08A3D-9CC1-47CC-A636-CCBF9BCAD35B}"/>
              </a:ext>
            </a:extLst>
          </p:cNvPr>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Grafik 15">
            <a:extLst>
              <a:ext uri="{FF2B5EF4-FFF2-40B4-BE49-F238E27FC236}">
                <a16:creationId xmlns:a16="http://schemas.microsoft.com/office/drawing/2014/main" id="{01075AA8-CECD-4249-A481-208BA30F9619}"/>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659552" y="5367012"/>
            <a:ext cx="1118500" cy="1219526"/>
          </a:xfrm>
          <a:prstGeom prst="rect">
            <a:avLst/>
          </a:prstGeom>
        </p:spPr>
      </p:pic>
    </p:spTree>
    <p:extLst>
      <p:ext uri="{BB962C8B-B14F-4D97-AF65-F5344CB8AC3E}">
        <p14:creationId xmlns:p14="http://schemas.microsoft.com/office/powerpoint/2010/main" val="1639775373"/>
      </p:ext>
    </p:extLst>
  </p:cSld>
  <p:clrMapOvr>
    <a:overrideClrMapping bg1="lt1" tx1="dk1" bg2="lt2" tx2="dk2" accent1="accent1" accent2="accent2" accent3="accent3" accent4="accent4" accent5="accent5" accent6="accent6" hlink="hlink" folHlink="folHlink"/>
  </p:clrMapOvr>
  <p:transition spd="slow">
    <p:fade/>
  </p:transition>
  <p:extLst>
    <p:ext uri="{DCECCB84-F9BA-43D5-87BE-67443E8EF086}">
      <p15:sldGuideLst xmlns:p15="http://schemas.microsoft.com/office/powerpoint/2012/main">
        <p15:guide id="1" orient="horz" pos="3249" userDrawn="1">
          <p15:clr>
            <a:srgbClr val="FBAE40"/>
          </p15:clr>
        </p15:guide>
        <p15:guide id="2" orient="horz" pos="2160" userDrawn="1">
          <p15:clr>
            <a:srgbClr val="FBAE40"/>
          </p15:clr>
        </p15:guide>
        <p15:guide id="3" orient="horz" pos="372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andard Text">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1126966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296390046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ufzählung">
    <p:spTree>
      <p:nvGrpSpPr>
        <p:cNvPr id="1" name=""/>
        <p:cNvGrpSpPr/>
        <p:nvPr/>
      </p:nvGrpSpPr>
      <p:grpSpPr>
        <a:xfrm>
          <a:off x="0" y="0"/>
          <a:ext cx="0" cy="0"/>
          <a:chOff x="0" y="0"/>
          <a:chExt cx="0" cy="0"/>
        </a:xfrm>
      </p:grpSpPr>
      <p:sp>
        <p:nvSpPr>
          <p:cNvPr id="6"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8"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pic>
        <p:nvPicPr>
          <p:cNvPr id="13" name="Grafik 12"/>
          <p:cNvPicPr>
            <a:picLocks noChangeAspect="1"/>
          </p:cNvPicPr>
          <p:nvPr userDrawn="1"/>
        </p:nvPicPr>
        <p:blipFill>
          <a:blip r:embed="rId2"/>
          <a:stretch>
            <a:fillRect/>
          </a:stretch>
        </p:blipFill>
        <p:spPr>
          <a:xfrm>
            <a:off x="9283348" y="5686778"/>
            <a:ext cx="3301025" cy="1080000"/>
          </a:xfrm>
          <a:prstGeom prst="rect">
            <a:avLst/>
          </a:prstGeom>
        </p:spPr>
      </p:pic>
      <p:pic>
        <p:nvPicPr>
          <p:cNvPr id="14" name="Grafik 13"/>
          <p:cNvPicPr>
            <a:picLocks noChangeAspect="1"/>
          </p:cNvPicPr>
          <p:nvPr userDrawn="1"/>
        </p:nvPicPr>
        <p:blipFill rotWithShape="1">
          <a:blip r:embed="rId2"/>
          <a:srcRect r="80272"/>
          <a:stretch/>
        </p:blipFill>
        <p:spPr>
          <a:xfrm>
            <a:off x="1" y="5686778"/>
            <a:ext cx="9283348" cy="1080000"/>
          </a:xfrm>
          <a:prstGeom prst="rect">
            <a:avLst/>
          </a:prstGeom>
        </p:spPr>
      </p:pic>
      <p:sp>
        <p:nvSpPr>
          <p:cNvPr id="3" name="Textplatzhalter 2"/>
          <p:cNvSpPr>
            <a:spLocks noGrp="1"/>
          </p:cNvSpPr>
          <p:nvPr>
            <p:ph type="body" sz="quarter" idx="12"/>
          </p:nvPr>
        </p:nvSpPr>
        <p:spPr>
          <a:xfrm>
            <a:off x="479425" y="1949450"/>
            <a:ext cx="11269663" cy="3736975"/>
          </a:xfrm>
          <a:prstGeom prst="rect">
            <a:avLst/>
          </a:prstGeom>
        </p:spPr>
        <p:txBody>
          <a:bodyPr/>
          <a:lstStyle>
            <a:lvl1pPr marL="457200" indent="-457200">
              <a:buClr>
                <a:srgbClr val="D6851B"/>
              </a:buClr>
              <a:buFont typeface="Wingdings 3" panose="05040102010807070707" pitchFamily="18" charset="2"/>
              <a:buChar char=""/>
              <a:defRPr sz="2000">
                <a:solidFill>
                  <a:schemeClr val="tx1">
                    <a:lumMod val="50000"/>
                    <a:lumOff val="50000"/>
                  </a:schemeClr>
                </a:solidFill>
              </a:defRPr>
            </a:lvl1pPr>
            <a:lvl2pPr marL="685800" indent="-228600">
              <a:buClr>
                <a:srgbClr val="D6851B"/>
              </a:buClr>
              <a:buFont typeface="Wingdings 3" panose="05040102010807070707" pitchFamily="18" charset="2"/>
              <a:buChar char=""/>
              <a:defRPr sz="1800">
                <a:solidFill>
                  <a:schemeClr val="tx1">
                    <a:lumMod val="50000"/>
                    <a:lumOff val="50000"/>
                  </a:schemeClr>
                </a:solidFill>
              </a:defRPr>
            </a:lvl2pPr>
            <a:lvl3pPr marL="1143000" indent="-228600">
              <a:buClr>
                <a:srgbClr val="D6851B"/>
              </a:buClr>
              <a:buFont typeface="Wingdings 3" panose="05040102010807070707" pitchFamily="18" charset="2"/>
              <a:buChar char=""/>
              <a:defRPr sz="1800">
                <a:solidFill>
                  <a:schemeClr val="tx1">
                    <a:lumMod val="50000"/>
                    <a:lumOff val="50000"/>
                  </a:schemeClr>
                </a:solidFill>
              </a:defRPr>
            </a:lvl3pPr>
            <a:lvl4pPr marL="1600200" indent="-228600">
              <a:buClr>
                <a:srgbClr val="D6851B"/>
              </a:buClr>
              <a:buFont typeface="Wingdings 3" panose="05040102010807070707" pitchFamily="18" charset="2"/>
              <a:buChar char=""/>
              <a:defRPr>
                <a:solidFill>
                  <a:schemeClr val="tx1">
                    <a:lumMod val="50000"/>
                    <a:lumOff val="50000"/>
                  </a:schemeClr>
                </a:solidFill>
              </a:defRPr>
            </a:lvl4pPr>
            <a:lvl5pPr marL="2057400" indent="-228600">
              <a:buClr>
                <a:srgbClr val="D6851B"/>
              </a:buClr>
              <a:buFont typeface="Wingdings 3" panose="05040102010807070707" pitchFamily="18" charset="2"/>
              <a:buChar char=""/>
              <a:defRPr>
                <a:solidFill>
                  <a:schemeClr val="tx1">
                    <a:lumMod val="50000"/>
                    <a:lumOff val="50000"/>
                  </a:schemeClr>
                </a:solidFill>
              </a:defRPr>
            </a:lvl5pPr>
          </a:lstStyle>
          <a:p>
            <a:pPr lvl="0"/>
            <a:r>
              <a:rPr lang="de-DE" dirty="0"/>
              <a:t>Formatvorlagen des Textmasters bearbeiten</a:t>
            </a:r>
          </a:p>
          <a:p>
            <a:pPr lvl="1"/>
            <a:r>
              <a:rPr lang="de-DE" dirty="0"/>
              <a:t>Zweite Ebene</a:t>
            </a:r>
          </a:p>
          <a:p>
            <a:pPr lvl="2"/>
            <a:r>
              <a:rPr lang="de-DE" dirty="0"/>
              <a:t>Dritte Ebene</a:t>
            </a:r>
          </a:p>
        </p:txBody>
      </p:sp>
    </p:spTree>
    <p:extLst>
      <p:ext uri="{BB962C8B-B14F-4D97-AF65-F5344CB8AC3E}">
        <p14:creationId xmlns:p14="http://schemas.microsoft.com/office/powerpoint/2010/main" val="2682094303"/>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563317" y="855232"/>
            <a:ext cx="3932237" cy="1600200"/>
          </a:xfrm>
          <a:prstGeom prst="rect">
            <a:avLst/>
          </a:prstGeom>
        </p:spPr>
        <p:txBody>
          <a:bodyPr/>
          <a:lstStyle>
            <a:lvl1pPr>
              <a:defRPr lang="de-DE" sz="2800">
                <a:solidFill>
                  <a:schemeClr val="tx1">
                    <a:lumMod val="50000"/>
                    <a:lumOff val="50000"/>
                  </a:schemeClr>
                </a:solidFill>
                <a:latin typeface="+mn-lt"/>
                <a:ea typeface="+mn-ea"/>
                <a:cs typeface="+mn-cs"/>
              </a:defRPr>
            </a:lvl1pPr>
          </a:lstStyle>
          <a:p>
            <a:pPr marL="0" lvl="0" indent="0">
              <a:spcBef>
                <a:spcPts val="1000"/>
              </a:spcBef>
              <a:buFontTx/>
            </a:pPr>
            <a:r>
              <a:rPr lang="de-DE"/>
              <a:t>Titelmasterformat durch Klicken bearbeiten</a:t>
            </a:r>
          </a:p>
        </p:txBody>
      </p:sp>
      <p:sp>
        <p:nvSpPr>
          <p:cNvPr id="3" name="Inhaltsplatzhalter 2"/>
          <p:cNvSpPr>
            <a:spLocks noGrp="1"/>
          </p:cNvSpPr>
          <p:nvPr>
            <p:ph idx="1"/>
          </p:nvPr>
        </p:nvSpPr>
        <p:spPr>
          <a:xfrm>
            <a:off x="19516" y="0"/>
            <a:ext cx="7231137"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7563317" y="2573767"/>
            <a:ext cx="3932237" cy="3213847"/>
          </a:xfrm>
          <a:prstGeom prst="rect">
            <a:avLst/>
          </a:prstGeom>
        </p:spPr>
        <p:txBody>
          <a:bodyPr/>
          <a:lstStyle>
            <a:lvl1pPr marL="0" indent="0">
              <a:buNone/>
              <a:defRPr sz="16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Formatvorlagen des Textmasters bearbeiten</a:t>
            </a:r>
          </a:p>
        </p:txBody>
      </p:sp>
      <p:pic>
        <p:nvPicPr>
          <p:cNvPr id="8" name="Grafik 7"/>
          <p:cNvPicPr>
            <a:picLocks noChangeAspect="1"/>
          </p:cNvPicPr>
          <p:nvPr userDrawn="1"/>
        </p:nvPicPr>
        <p:blipFill>
          <a:blip r:embed="rId2"/>
          <a:stretch>
            <a:fillRect/>
          </a:stretch>
        </p:blipFill>
        <p:spPr>
          <a:xfrm>
            <a:off x="9283348" y="5686778"/>
            <a:ext cx="3301025" cy="1080000"/>
          </a:xfrm>
          <a:prstGeom prst="rect">
            <a:avLst/>
          </a:prstGeom>
        </p:spPr>
      </p:pic>
      <p:pic>
        <p:nvPicPr>
          <p:cNvPr id="9" name="Grafik 8"/>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3398329828"/>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Kapitelüberschriftjjjjjjjjjjjjjjjjjjjjjjjjjjjjjjjjjjjjjjjjjjjjjjjjjjjjjjjjjjjjjjjjjjjjjjjjjjjjjjjjjjjjjjjjjjjjjjjjjjjjjjjjjjjjj</a:t>
            </a:r>
          </a:p>
        </p:txBody>
      </p:sp>
      <p:sp>
        <p:nvSpPr>
          <p:cNvPr id="6" name="Textplatzhalter 5"/>
          <p:cNvSpPr>
            <a:spLocks noGrp="1"/>
          </p:cNvSpPr>
          <p:nvPr>
            <p:ph type="body" sz="quarter" idx="11"/>
          </p:nvPr>
        </p:nvSpPr>
        <p:spPr>
          <a:xfrm>
            <a:off x="479425" y="5305425"/>
            <a:ext cx="11269663" cy="1285875"/>
          </a:xfrm>
          <a:prstGeom prst="rect">
            <a:avLst/>
          </a:prstGeom>
        </p:spPr>
        <p:txBody>
          <a:bodyPr/>
          <a:lstStyle>
            <a:lvl1pPr marL="0" indent="0">
              <a:buFontTx/>
              <a:buNone/>
              <a:defRPr sz="1600">
                <a:solidFill>
                  <a:schemeClr val="tx1">
                    <a:lumMod val="50000"/>
                    <a:lumOff val="50000"/>
                  </a:schemeClr>
                </a:solidFill>
              </a:defRPr>
            </a:lvl1pPr>
            <a:lvl2pPr marL="457200" indent="0">
              <a:buFontTx/>
              <a:buNone/>
              <a:defRPr sz="1600">
                <a:solidFill>
                  <a:schemeClr val="tx1">
                    <a:lumMod val="50000"/>
                    <a:lumOff val="50000"/>
                  </a:schemeClr>
                </a:solidFill>
              </a:defRPr>
            </a:lvl2pPr>
            <a:lvl3pPr marL="914400" indent="0">
              <a:buFontTx/>
              <a:buNone/>
              <a:defRPr sz="1600">
                <a:solidFill>
                  <a:schemeClr val="tx1">
                    <a:lumMod val="50000"/>
                    <a:lumOff val="50000"/>
                  </a:schemeClr>
                </a:solidFill>
              </a:defRPr>
            </a:lvl3pPr>
            <a:lvl4pPr marL="1371600" indent="0">
              <a:buFontTx/>
              <a:buNone/>
              <a:defRPr sz="1600">
                <a:solidFill>
                  <a:schemeClr val="tx1">
                    <a:lumMod val="50000"/>
                    <a:lumOff val="50000"/>
                  </a:schemeClr>
                </a:solidFill>
              </a:defRPr>
            </a:lvl4pPr>
            <a:lvl5pPr marL="1828800" indent="0">
              <a:buFontTx/>
              <a:buNone/>
              <a:defRPr sz="1600">
                <a:solidFill>
                  <a:schemeClr val="tx1">
                    <a:lumMod val="50000"/>
                    <a:lumOff val="50000"/>
                  </a:schemeClr>
                </a:solidFill>
              </a:defRPr>
            </a:lvl5pPr>
          </a:lstStyle>
          <a:p>
            <a:pPr lvl="0"/>
            <a:r>
              <a:rPr lang="de-DE" dirty="0"/>
              <a:t>Formatvorlagen des Textmasters bearbeiten</a:t>
            </a:r>
          </a:p>
        </p:txBody>
      </p:sp>
      <p:pic>
        <p:nvPicPr>
          <p:cNvPr id="7" name="Grafik 6">
            <a:extLst>
              <a:ext uri="{FF2B5EF4-FFF2-40B4-BE49-F238E27FC236}">
                <a16:creationId xmlns:a16="http://schemas.microsoft.com/office/drawing/2014/main" id="{DC1EBB47-CE08-4E2B-BF90-3920E79A3A5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765072"/>
            <a:ext cx="12192000" cy="3327856"/>
          </a:xfrm>
          <a:prstGeom prst="rect">
            <a:avLst/>
          </a:prstGeom>
        </p:spPr>
      </p:pic>
    </p:spTree>
    <p:extLst>
      <p:ext uri="{BB962C8B-B14F-4D97-AF65-F5344CB8AC3E}">
        <p14:creationId xmlns:p14="http://schemas.microsoft.com/office/powerpoint/2010/main" val="3322287398"/>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6019800" y="2451100"/>
            <a:ext cx="6172200" cy="44069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5254625"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873646140"/>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Bild mit Überschrift">
    <p:spTree>
      <p:nvGrpSpPr>
        <p:cNvPr id="1" name=""/>
        <p:cNvGrpSpPr/>
        <p:nvPr/>
      </p:nvGrpSpPr>
      <p:grpSpPr>
        <a:xfrm>
          <a:off x="0" y="0"/>
          <a:ext cx="0" cy="0"/>
          <a:chOff x="0" y="0"/>
          <a:chExt cx="0" cy="0"/>
        </a:xfrm>
      </p:grpSpPr>
      <p:sp>
        <p:nvSpPr>
          <p:cNvPr id="3" name="Bildplatzhalter 2"/>
          <p:cNvSpPr>
            <a:spLocks noGrp="1"/>
          </p:cNvSpPr>
          <p:nvPr>
            <p:ph type="pic" idx="1"/>
          </p:nvPr>
        </p:nvSpPr>
        <p:spPr>
          <a:xfrm>
            <a:off x="7154426" y="2062162"/>
            <a:ext cx="5037574" cy="4795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dirty="0"/>
          </a:p>
        </p:txBody>
      </p:sp>
      <p:sp>
        <p:nvSpPr>
          <p:cNvPr id="8" name="Textplatzhalter 5"/>
          <p:cNvSpPr>
            <a:spLocks noGrp="1"/>
          </p:cNvSpPr>
          <p:nvPr>
            <p:ph type="body" sz="quarter" idx="10" hasCustomPrompt="1"/>
          </p:nvPr>
        </p:nvSpPr>
        <p:spPr>
          <a:xfrm>
            <a:off x="479425" y="631825"/>
            <a:ext cx="10066338" cy="709613"/>
          </a:xfrm>
          <a:prstGeom prst="rect">
            <a:avLst/>
          </a:prstGeom>
        </p:spPr>
        <p:txBody>
          <a:bodyPr/>
          <a:lstStyle>
            <a:lvl1pPr>
              <a:buFontTx/>
              <a:buNone/>
              <a:defRPr>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solidFill>
                  <a:schemeClr val="tx1">
                    <a:lumMod val="50000"/>
                    <a:lumOff val="50000"/>
                  </a:schemeClr>
                </a:solidFill>
              </a:defRPr>
            </a:lvl3pPr>
            <a:lvl4pPr marL="1371600" indent="0">
              <a:buFontTx/>
              <a:buNone/>
              <a:defRPr>
                <a:solidFill>
                  <a:schemeClr val="tx1">
                    <a:lumMod val="50000"/>
                    <a:lumOff val="50000"/>
                  </a:schemeClr>
                </a:solidFill>
              </a:defRPr>
            </a:lvl4pPr>
            <a:lvl5pPr marL="1828800" indent="0">
              <a:buFontTx/>
              <a:buNone/>
              <a:defRPr>
                <a:solidFill>
                  <a:schemeClr val="tx1">
                    <a:lumMod val="50000"/>
                    <a:lumOff val="50000"/>
                  </a:schemeClr>
                </a:solidFill>
              </a:defRPr>
            </a:lvl5pPr>
          </a:lstStyle>
          <a:p>
            <a:pPr lvl="0"/>
            <a:r>
              <a:rPr lang="de-DE" dirty="0"/>
              <a:t>Überschriftjjjjjjjjjjjjjjjjjjjjjjjjjjjjjjjjjjjjjjjjjjjjjjjjjjjjjjjjjjjjjjjjjjjjjjjjjjjjjjjjjjjjjjjjjjjjjjjjjjjjjjjjjjjjj</a:t>
            </a:r>
          </a:p>
        </p:txBody>
      </p:sp>
      <p:sp>
        <p:nvSpPr>
          <p:cNvPr id="9" name="Textplatzhalter 7"/>
          <p:cNvSpPr>
            <a:spLocks noGrp="1"/>
          </p:cNvSpPr>
          <p:nvPr>
            <p:ph type="body" sz="quarter" idx="11" hasCustomPrompt="1"/>
          </p:nvPr>
        </p:nvSpPr>
        <p:spPr>
          <a:xfrm>
            <a:off x="479425" y="1454150"/>
            <a:ext cx="10083800" cy="495300"/>
          </a:xfrm>
          <a:prstGeom prst="rect">
            <a:avLst/>
          </a:prstGeom>
        </p:spPr>
        <p:txBody>
          <a:bodyPr tIns="108000"/>
          <a:lstStyle>
            <a:lvl1pPr marL="0" indent="0" algn="l">
              <a:spcBef>
                <a:spcPts val="0"/>
              </a:spcBef>
              <a:buFontTx/>
              <a:buNone/>
              <a:defRPr sz="2000">
                <a:solidFill>
                  <a:schemeClr val="tx1">
                    <a:lumMod val="50000"/>
                    <a:lumOff val="50000"/>
                  </a:schemeClr>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solidFill>
                  <a:schemeClr val="tx1">
                    <a:lumMod val="50000"/>
                    <a:lumOff val="50000"/>
                  </a:schemeClr>
                </a:solidFill>
              </a:defRPr>
            </a:lvl5pPr>
          </a:lstStyle>
          <a:p>
            <a:pPr lvl="0"/>
            <a:r>
              <a:rPr lang="de-DE" dirty="0"/>
              <a:t>Unterüberschrift</a:t>
            </a:r>
          </a:p>
        </p:txBody>
      </p:sp>
      <p:sp>
        <p:nvSpPr>
          <p:cNvPr id="10" name="Textplatzhalter 9"/>
          <p:cNvSpPr>
            <a:spLocks noGrp="1"/>
          </p:cNvSpPr>
          <p:nvPr>
            <p:ph type="body" sz="quarter" idx="12"/>
          </p:nvPr>
        </p:nvSpPr>
        <p:spPr>
          <a:xfrm>
            <a:off x="479425" y="2062162"/>
            <a:ext cx="6423793" cy="3624616"/>
          </a:xfrm>
          <a:prstGeom prst="rect">
            <a:avLst/>
          </a:prstGeom>
        </p:spPr>
        <p:txBody>
          <a:bodyPr/>
          <a:lstStyle>
            <a:lvl1pPr>
              <a:spcBef>
                <a:spcPts val="300"/>
              </a:spcBef>
              <a:spcAft>
                <a:spcPts val="300"/>
              </a:spcAft>
              <a:defRPr sz="2000">
                <a:solidFill>
                  <a:schemeClr val="tx1">
                    <a:lumMod val="50000"/>
                    <a:lumOff val="50000"/>
                  </a:schemeClr>
                </a:solidFill>
              </a:defRPr>
            </a:lvl1pPr>
            <a:lvl2pPr marL="457200" indent="0">
              <a:buFontTx/>
              <a:buNone/>
              <a:defRPr>
                <a:solidFill>
                  <a:schemeClr val="tx1">
                    <a:lumMod val="50000"/>
                    <a:lumOff val="50000"/>
                  </a:schemeClr>
                </a:solidFill>
              </a:defRPr>
            </a:lvl2pPr>
            <a:lvl3pPr marL="914400" indent="0">
              <a:buFontTx/>
              <a:buNone/>
              <a:defRPr/>
            </a:lvl3pPr>
            <a:lvl4pPr marL="1371600" indent="0">
              <a:buFontTx/>
              <a:buNone/>
              <a:defRPr/>
            </a:lvl4pPr>
            <a:lvl5pPr marL="1828800" indent="0">
              <a:buFontTx/>
              <a:buNone/>
              <a:defRPr/>
            </a:lvl5pPr>
          </a:lstStyle>
          <a:p>
            <a:pPr lvl="0"/>
            <a:endParaRPr lang="de-DE" dirty="0"/>
          </a:p>
        </p:txBody>
      </p:sp>
      <p:pic>
        <p:nvPicPr>
          <p:cNvPr id="11" name="Grafik 10"/>
          <p:cNvPicPr>
            <a:picLocks noChangeAspect="1"/>
          </p:cNvPicPr>
          <p:nvPr userDrawn="1"/>
        </p:nvPicPr>
        <p:blipFill>
          <a:blip r:embed="rId2"/>
          <a:stretch>
            <a:fillRect/>
          </a:stretch>
        </p:blipFill>
        <p:spPr>
          <a:xfrm>
            <a:off x="9283348" y="5686778"/>
            <a:ext cx="3301025" cy="1080000"/>
          </a:xfrm>
          <a:prstGeom prst="rect">
            <a:avLst/>
          </a:prstGeom>
        </p:spPr>
      </p:pic>
      <p:pic>
        <p:nvPicPr>
          <p:cNvPr id="12" name="Grafik 11"/>
          <p:cNvPicPr>
            <a:picLocks noChangeAspect="1"/>
          </p:cNvPicPr>
          <p:nvPr userDrawn="1"/>
        </p:nvPicPr>
        <p:blipFill rotWithShape="1">
          <a:blip r:embed="rId2"/>
          <a:srcRect r="80272"/>
          <a:stretch/>
        </p:blipFill>
        <p:spPr>
          <a:xfrm>
            <a:off x="1" y="5686778"/>
            <a:ext cx="9283348" cy="1080000"/>
          </a:xfrm>
          <a:prstGeom prst="rect">
            <a:avLst/>
          </a:prstGeom>
        </p:spPr>
      </p:pic>
    </p:spTree>
    <p:extLst>
      <p:ext uri="{BB962C8B-B14F-4D97-AF65-F5344CB8AC3E}">
        <p14:creationId xmlns:p14="http://schemas.microsoft.com/office/powerpoint/2010/main" val="1968424360"/>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Orange">
    <p:bg>
      <p:bgRef idx="1001">
        <a:schemeClr val="bg1"/>
      </p:bgRef>
    </p:bg>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F4BD3340-DC2B-4D68-8D14-221F53299F2B}"/>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14620" r="28057"/>
          <a:stretch/>
        </p:blipFill>
        <p:spPr>
          <a:xfrm>
            <a:off x="0" y="1080835"/>
            <a:ext cx="12192001" cy="5805486"/>
          </a:xfrm>
          <a:prstGeom prst="rect">
            <a:avLst/>
          </a:prstGeom>
        </p:spPr>
      </p:pic>
      <p:sp>
        <p:nvSpPr>
          <p:cNvPr id="10" name="Rechteck 9">
            <a:extLst>
              <a:ext uri="{FF2B5EF4-FFF2-40B4-BE49-F238E27FC236}">
                <a16:creationId xmlns:a16="http://schemas.microsoft.com/office/drawing/2014/main" id="{9E0C15F5-7624-4C0F-A330-92606E04C50C}"/>
              </a:ext>
            </a:extLst>
          </p:cNvPr>
          <p:cNvSpPr/>
          <p:nvPr userDrawn="1"/>
        </p:nvSpPr>
        <p:spPr>
          <a:xfrm>
            <a:off x="1" y="113804"/>
            <a:ext cx="12191999" cy="7839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t> </a:t>
            </a:r>
          </a:p>
        </p:txBody>
      </p:sp>
      <p:sp>
        <p:nvSpPr>
          <p:cNvPr id="2" name="Titel 1">
            <a:extLst>
              <a:ext uri="{FF2B5EF4-FFF2-40B4-BE49-F238E27FC236}">
                <a16:creationId xmlns:a16="http://schemas.microsoft.com/office/drawing/2014/main" id="{7D1E94B7-2936-4763-B117-E3C78A1E8C79}"/>
              </a:ext>
            </a:extLst>
          </p:cNvPr>
          <p:cNvSpPr>
            <a:spLocks noGrp="1"/>
          </p:cNvSpPr>
          <p:nvPr>
            <p:ph type="ctrTitle" hasCustomPrompt="1"/>
          </p:nvPr>
        </p:nvSpPr>
        <p:spPr>
          <a:xfrm>
            <a:off x="658813" y="296863"/>
            <a:ext cx="9000576" cy="446715"/>
          </a:xfrm>
        </p:spPr>
        <p:txBody>
          <a:bodyPr anchor="t">
            <a:normAutofit/>
          </a:bodyPr>
          <a:lstStyle>
            <a:lvl1pPr algn="l">
              <a:lnSpc>
                <a:spcPct val="100000"/>
              </a:lnSpc>
              <a:defRPr sz="2400"/>
            </a:lvl1pPr>
          </a:lstStyle>
          <a:p>
            <a:r>
              <a:rPr lang="de-DE" dirty="0"/>
              <a:t>GOVET at BIBB</a:t>
            </a:r>
          </a:p>
        </p:txBody>
      </p:sp>
      <p:sp>
        <p:nvSpPr>
          <p:cNvPr id="11" name="Textfeld 10">
            <a:extLst>
              <a:ext uri="{FF2B5EF4-FFF2-40B4-BE49-F238E27FC236}">
                <a16:creationId xmlns:a16="http://schemas.microsoft.com/office/drawing/2014/main" id="{D3F6CC70-A1B7-4805-A98F-B93B88A3F446}"/>
              </a:ext>
            </a:extLst>
          </p:cNvPr>
          <p:cNvSpPr txBox="1"/>
          <p:nvPr userDrawn="1"/>
        </p:nvSpPr>
        <p:spPr>
          <a:xfrm>
            <a:off x="1403276" y="2816644"/>
            <a:ext cx="3612607" cy="25032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6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Friedrich-Ebert-Allee 114</a:t>
            </a:r>
            <a:r>
              <a:rPr kumimoji="0" lang="de-DE" sz="900" b="0" i="0" u="none" strike="noStrike" kern="1200" cap="none" spc="0" normalizeH="0" baseline="0" noProof="0" dirty="0">
                <a:ln>
                  <a:noFill/>
                </a:ln>
                <a:solidFill>
                  <a:schemeClr val="bg1"/>
                </a:solidFill>
                <a:effectLst/>
                <a:uLnTx/>
                <a:uFillTx/>
                <a:latin typeface="Calibri" panose="020F0502020204030204"/>
                <a:ea typeface="+mn-ea"/>
                <a:cs typeface="+mn-cs"/>
              </a:rPr>
              <a:t> </a:t>
            </a: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-116</a:t>
            </a:r>
            <a:b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b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53175 Bonn, Germany</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sng" strike="noStrike" kern="1200" cap="none" spc="0" normalizeH="0" baseline="0" noProof="0" dirty="0">
                <a:ln>
                  <a:noFill/>
                </a:ln>
                <a:solidFill>
                  <a:schemeClr val="bg1"/>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govet@</a:t>
            </a:r>
            <a:r>
              <a:rPr kumimoji="0" lang="de-DE" sz="2200" b="0" i="0" u="sng" strike="noStrike" kern="1200" cap="none" spc="0" normalizeH="0" baseline="0" noProof="0" dirty="0">
                <a:ln>
                  <a:noFill/>
                </a:ln>
                <a:solidFill>
                  <a:schemeClr val="bg1"/>
                </a:solidFill>
                <a:effectLst/>
                <a:uLnTx/>
                <a:uFillTx/>
                <a:latin typeface="Calibri" panose="020F0502020204030204"/>
                <a:ea typeface="+mn-ea"/>
                <a:cs typeface="+mn-cs"/>
              </a:rPr>
              <a:t>bibb.de</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rPr>
              <a:t>+49 228 107 1818</a:t>
            </a:r>
          </a:p>
          <a:p>
            <a:pPr marL="0" marR="0" lvl="0" indent="0" algn="l" defTabSz="914400" rtl="0" eaLnBrk="1" fontAlgn="auto" latinLnBrk="0" hangingPunct="1">
              <a:lnSpc>
                <a:spcPct val="100000"/>
              </a:lnSpc>
              <a:spcBef>
                <a:spcPts val="0"/>
              </a:spcBef>
              <a:spcAft>
                <a:spcPts val="2000"/>
              </a:spcAft>
              <a:buClrTx/>
              <a:buSzTx/>
              <a:buFontTx/>
              <a:buNone/>
              <a:tabLst/>
              <a:defRPr/>
            </a:pPr>
            <a:r>
              <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www.govet.international</a:t>
            </a:r>
            <a:endParaRPr kumimoji="0" lang="de-DE" sz="22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pic>
        <p:nvPicPr>
          <p:cNvPr id="35" name="Grafik 34">
            <a:extLst>
              <a:ext uri="{FF2B5EF4-FFF2-40B4-BE49-F238E27FC236}">
                <a16:creationId xmlns:a16="http://schemas.microsoft.com/office/drawing/2014/main" id="{36DEB25A-C3FB-42BB-A37C-98ADFE5CD247}"/>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737360" y="2900686"/>
            <a:ext cx="442188" cy="563336"/>
          </a:xfrm>
          <a:prstGeom prst="rect">
            <a:avLst/>
          </a:prstGeom>
        </p:spPr>
      </p:pic>
      <p:pic>
        <p:nvPicPr>
          <p:cNvPr id="36" name="Grafik 35">
            <a:extLst>
              <a:ext uri="{FF2B5EF4-FFF2-40B4-BE49-F238E27FC236}">
                <a16:creationId xmlns:a16="http://schemas.microsoft.com/office/drawing/2014/main" id="{862A3916-6FA1-4728-8964-27022EE3AF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737361" y="3646643"/>
            <a:ext cx="442187" cy="442187"/>
          </a:xfrm>
          <a:prstGeom prst="rect">
            <a:avLst/>
          </a:prstGeom>
        </p:spPr>
      </p:pic>
      <p:pic>
        <p:nvPicPr>
          <p:cNvPr id="37" name="Grafik 36">
            <a:extLst>
              <a:ext uri="{FF2B5EF4-FFF2-40B4-BE49-F238E27FC236}">
                <a16:creationId xmlns:a16="http://schemas.microsoft.com/office/drawing/2014/main" id="{447BC9B3-AD81-451C-BEFF-4B614382F1E1}"/>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776288" y="4283053"/>
            <a:ext cx="385974" cy="478146"/>
          </a:xfrm>
          <a:prstGeom prst="rect">
            <a:avLst/>
          </a:prstGeom>
        </p:spPr>
      </p:pic>
      <p:pic>
        <p:nvPicPr>
          <p:cNvPr id="38" name="Grafik 37">
            <a:extLst>
              <a:ext uri="{FF2B5EF4-FFF2-40B4-BE49-F238E27FC236}">
                <a16:creationId xmlns:a16="http://schemas.microsoft.com/office/drawing/2014/main" id="{58EDDB5A-FD23-4523-829E-58F0A0E05779}"/>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819424" y="4945053"/>
            <a:ext cx="278061" cy="390355"/>
          </a:xfrm>
          <a:prstGeom prst="rect">
            <a:avLst/>
          </a:prstGeom>
        </p:spPr>
      </p:pic>
    </p:spTree>
    <p:extLst>
      <p:ext uri="{BB962C8B-B14F-4D97-AF65-F5344CB8AC3E}">
        <p14:creationId xmlns:p14="http://schemas.microsoft.com/office/powerpoint/2010/main" val="4108445539"/>
      </p:ext>
    </p:extLst>
  </p:cSld>
  <p:clrMapOvr>
    <a:overrideClrMapping bg1="lt1" tx1="dk1" bg2="lt2" tx2="dk2" accent1="accent1" accent2="accent2" accent3="accent3" accent4="accent4" accent5="accent5" accent6="accent6" hlink="hlink" folHlink="folHlink"/>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451675" y="5253524"/>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3830" b="21207"/>
          <a:stretch/>
        </p:blipFill>
        <p:spPr>
          <a:xfrm>
            <a:off x="-17092" y="1052513"/>
            <a:ext cx="12226183" cy="4125416"/>
          </a:xfrm>
          <a:prstGeom prst="rect">
            <a:avLst/>
          </a:prstGeom>
        </p:spPr>
      </p:pic>
      <p:sp>
        <p:nvSpPr>
          <p:cNvPr id="3" name="Untertitel 2"/>
          <p:cNvSpPr>
            <a:spLocks noGrp="1"/>
          </p:cNvSpPr>
          <p:nvPr>
            <p:ph type="subTitle" idx="1"/>
          </p:nvPr>
        </p:nvSpPr>
        <p:spPr>
          <a:xfrm>
            <a:off x="658813" y="2926922"/>
            <a:ext cx="5312330" cy="807592"/>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12790" y="5522880"/>
            <a:ext cx="1974230" cy="658078"/>
          </a:xfrm>
          <a:prstGeom prst="rect">
            <a:avLst/>
          </a:prstGeom>
        </p:spPr>
      </p:pic>
      <p:sp>
        <p:nvSpPr>
          <p:cNvPr id="11" name="Textplatzhalter 10"/>
          <p:cNvSpPr>
            <a:spLocks noGrp="1"/>
          </p:cNvSpPr>
          <p:nvPr>
            <p:ph type="body" sz="quarter" idx="12" hasCustomPrompt="1"/>
          </p:nvPr>
        </p:nvSpPr>
        <p:spPr>
          <a:xfrm>
            <a:off x="9222044" y="2926922"/>
            <a:ext cx="2493994" cy="807592"/>
          </a:xfrm>
          <a:prstGeom prst="rect">
            <a:avLst/>
          </a:prstGeom>
        </p:spPr>
        <p:txBody>
          <a:bodyPr/>
          <a:lstStyle>
            <a:lvl1pPr marL="0" indent="0" algn="r">
              <a:spcBef>
                <a:spcPts val="0"/>
              </a:spcBef>
              <a:spcAft>
                <a:spcPts val="300"/>
              </a:spcAft>
              <a:buNone/>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561872"/>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fik 9">
            <a:extLst>
              <a:ext uri="{FF2B5EF4-FFF2-40B4-BE49-F238E27FC236}">
                <a16:creationId xmlns:a16="http://schemas.microsoft.com/office/drawing/2014/main" id="{04F1E446-A11B-4E8D-BCF6-2B0257520D6A}"/>
              </a:ext>
            </a:extLst>
          </p:cNvPr>
          <p:cNvPicPr>
            <a:picLocks noChangeAspect="1"/>
          </p:cNvPicPr>
          <p:nvPr userDrawn="1"/>
        </p:nvPicPr>
        <p:blipFill>
          <a:blip r:embed="rId5" cstate="hqprint">
            <a:extLst>
              <a:ext uri="{28A0092B-C50C-407E-A947-70E740481C1C}">
                <a14:useLocalDpi xmlns:a14="http://schemas.microsoft.com/office/drawing/2010/main"/>
              </a:ext>
            </a:extLst>
          </a:blip>
          <a:stretch>
            <a:fillRect/>
          </a:stretch>
        </p:blipFill>
        <p:spPr>
          <a:xfrm>
            <a:off x="9593337" y="296863"/>
            <a:ext cx="2119238" cy="446715"/>
          </a:xfrm>
          <a:prstGeom prst="rect">
            <a:avLst/>
          </a:prstGeom>
        </p:spPr>
      </p:pic>
    </p:spTree>
    <p:extLst>
      <p:ext uri="{BB962C8B-B14F-4D97-AF65-F5344CB8AC3E}">
        <p14:creationId xmlns:p14="http://schemas.microsoft.com/office/powerpoint/2010/main" val="715619436"/>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und Inhalt eingerüc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buSzPct val="70000"/>
              <a:defRPr/>
            </a:lvl1pPr>
            <a:lvl2pPr marL="1250950" indent="-355600">
              <a:lnSpc>
                <a:spcPct val="100000"/>
              </a:lnSpc>
              <a:buSzPct val="70000"/>
              <a:defRPr sz="2400"/>
            </a:lvl2pPr>
            <a:lvl3pPr marL="1790700" indent="-269875">
              <a:lnSpc>
                <a:spcPct val="100000"/>
              </a:lnSpc>
              <a:buSzPct val="60000"/>
              <a:defRPr sz="2000"/>
            </a:lvl3pPr>
            <a:lvl4pPr marL="2155825" indent="-269875">
              <a:lnSpc>
                <a:spcPct val="100000"/>
              </a:lnSpc>
              <a:defRPr/>
            </a:lvl4pPr>
            <a:lvl5pPr marL="2598738" indent="-269875">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28AD8DA-C3DC-4B1D-ACAD-14A9B74D5096}"/>
              </a:ext>
            </a:extLst>
          </p:cNvPr>
          <p:cNvPicPr>
            <a:picLocks noChangeAspect="1"/>
          </p:cNvPicPr>
          <p:nvPr userDrawn="1"/>
        </p:nvPicPr>
        <p:blipFill>
          <a:blip r:embed="rId2"/>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7BF9EF9A-ED28-4138-A282-B2C23CA48FCD}"/>
              </a:ext>
            </a:extLst>
          </p:cNvPr>
          <p:cNvPicPr>
            <a:picLocks noChangeAspect="1"/>
          </p:cNvPicPr>
          <p:nvPr userDrawn="1"/>
        </p:nvPicPr>
        <p:blipFill rotWithShape="1">
          <a:blip r:embed="rId2"/>
          <a:srcRect r="80272"/>
          <a:stretch/>
        </p:blipFill>
        <p:spPr>
          <a:xfrm>
            <a:off x="1" y="5686778"/>
            <a:ext cx="9283348" cy="1080000"/>
          </a:xfrm>
          <a:prstGeom prst="rect">
            <a:avLst/>
          </a:prstGeom>
        </p:spPr>
      </p:pic>
      <p:pic>
        <p:nvPicPr>
          <p:cNvPr id="9" name="Grafik 8">
            <a:extLst>
              <a:ext uri="{FF2B5EF4-FFF2-40B4-BE49-F238E27FC236}">
                <a16:creationId xmlns:a16="http://schemas.microsoft.com/office/drawing/2014/main" id="{29CC0B62-7EA8-4B74-BB64-334514ABFE8D}"/>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Tree>
    <p:extLst>
      <p:ext uri="{BB962C8B-B14F-4D97-AF65-F5344CB8AC3E}">
        <p14:creationId xmlns:p14="http://schemas.microsoft.com/office/powerpoint/2010/main" val="1563434669"/>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und Inhalt einfach">
    <p:spTree>
      <p:nvGrpSpPr>
        <p:cNvPr id="1" name=""/>
        <p:cNvGrpSpPr/>
        <p:nvPr/>
      </p:nvGrpSpPr>
      <p:grpSpPr>
        <a:xfrm>
          <a:off x="0" y="0"/>
          <a:ext cx="0" cy="0"/>
          <a:chOff x="0" y="0"/>
          <a:chExt cx="0" cy="0"/>
        </a:xfrm>
      </p:grpSpPr>
      <p:pic>
        <p:nvPicPr>
          <p:cNvPr id="15" name="Grafik 14">
            <a:extLst>
              <a:ext uri="{FF2B5EF4-FFF2-40B4-BE49-F238E27FC236}">
                <a16:creationId xmlns:a16="http://schemas.microsoft.com/office/drawing/2014/main" id="{CEA9E23A-8F75-4C3F-AB46-05DE57C0540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DE68AABC-10D3-49E7-8FED-881B17C85BF5}"/>
              </a:ext>
            </a:extLst>
          </p:cNvPr>
          <p:cNvSpPr>
            <a:spLocks noGrp="1"/>
          </p:cNvSpPr>
          <p:nvPr>
            <p:ph type="title"/>
          </p:nvPr>
        </p:nvSpPr>
        <p:spPr/>
        <p:txBody>
          <a:bodyPr/>
          <a:lstStyle/>
          <a:p>
            <a:r>
              <a:rPr lang="de-DE" dirty="0"/>
              <a:t>Mastertitelformat bearbeiten</a:t>
            </a:r>
          </a:p>
        </p:txBody>
      </p:sp>
      <p:sp>
        <p:nvSpPr>
          <p:cNvPr id="3" name="Inhaltsplatzhalter 2">
            <a:extLst>
              <a:ext uri="{FF2B5EF4-FFF2-40B4-BE49-F238E27FC236}">
                <a16:creationId xmlns:a16="http://schemas.microsoft.com/office/drawing/2014/main" id="{7961A482-943E-4E06-89EE-0531058A68C2}"/>
              </a:ext>
            </a:extLst>
          </p:cNvPr>
          <p:cNvSpPr>
            <a:spLocks noGrp="1"/>
          </p:cNvSpPr>
          <p:nvPr>
            <p:ph idx="1"/>
          </p:nvPr>
        </p:nvSpPr>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a:extLst>
              <a:ext uri="{FF2B5EF4-FFF2-40B4-BE49-F238E27FC236}">
                <a16:creationId xmlns:a16="http://schemas.microsoft.com/office/drawing/2014/main" id="{78CE626D-E25D-4DE6-B325-A695EA88CCAD}"/>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8" name="Grafik 7">
            <a:extLst>
              <a:ext uri="{FF2B5EF4-FFF2-40B4-BE49-F238E27FC236}">
                <a16:creationId xmlns:a16="http://schemas.microsoft.com/office/drawing/2014/main" id="{4CEDECF0-1F0F-45D2-9825-9530D5BBEE68}"/>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1700363474"/>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19" name="Textplatzhalter 18">
            <a:extLst>
              <a:ext uri="{FF2B5EF4-FFF2-40B4-BE49-F238E27FC236}">
                <a16:creationId xmlns:a16="http://schemas.microsoft.com/office/drawing/2014/main" id="{6654B1F5-AD94-4F43-9AF8-8E99537EA5CB}"/>
              </a:ext>
            </a:extLst>
          </p:cNvPr>
          <p:cNvSpPr>
            <a:spLocks noGrp="1"/>
          </p:cNvSpPr>
          <p:nvPr>
            <p:ph type="body" sz="quarter" idx="10"/>
          </p:nvPr>
        </p:nvSpPr>
        <p:spPr>
          <a:xfrm>
            <a:off x="658813" y="1052513"/>
            <a:ext cx="11053762" cy="1005846"/>
          </a:xfrm>
        </p:spPr>
        <p:txBody>
          <a:bodyPr/>
          <a:lstStyle>
            <a:lvl1pPr marL="0" indent="0">
              <a:lnSpc>
                <a:spcPct val="100000"/>
              </a:lnSpc>
              <a:buNone/>
              <a:defRPr/>
            </a:lvl1pPr>
            <a:lvl2pPr marL="357187" indent="0">
              <a:buNone/>
              <a:defRPr/>
            </a:lvl2pPr>
            <a:lvl3pPr marL="806450" indent="0">
              <a:buNone/>
              <a:defRPr/>
            </a:lvl3pPr>
            <a:lvl4pPr marL="1163637" indent="0">
              <a:buNone/>
              <a:defRPr/>
            </a:lvl4pPr>
            <a:lvl5pPr marL="1520825" indent="0">
              <a:buNone/>
              <a:defRPr/>
            </a:lvl5pPr>
          </a:lstStyle>
          <a:p>
            <a:pPr lvl="0"/>
            <a:r>
              <a:rPr lang="de-DE" dirty="0"/>
              <a:t>Mastertextformat bearbeiten</a:t>
            </a:r>
          </a:p>
        </p:txBody>
      </p:sp>
      <p:pic>
        <p:nvPicPr>
          <p:cNvPr id="10" name="Grafik 9">
            <a:extLst>
              <a:ext uri="{FF2B5EF4-FFF2-40B4-BE49-F238E27FC236}">
                <a16:creationId xmlns:a16="http://schemas.microsoft.com/office/drawing/2014/main" id="{643876BC-0158-4643-98F3-1C58795369D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9824455" y="296863"/>
            <a:ext cx="2119238" cy="446715"/>
          </a:xfrm>
          <a:prstGeom prst="rect">
            <a:avLst/>
          </a:prstGeom>
        </p:spPr>
      </p:pic>
      <p:sp>
        <p:nvSpPr>
          <p:cNvPr id="2" name="Titel 1">
            <a:extLst>
              <a:ext uri="{FF2B5EF4-FFF2-40B4-BE49-F238E27FC236}">
                <a16:creationId xmlns:a16="http://schemas.microsoft.com/office/drawing/2014/main" id="{74602E17-CDCF-418F-86F8-A9783BDDA91E}"/>
              </a:ext>
            </a:extLst>
          </p:cNvPr>
          <p:cNvSpPr>
            <a:spLocks noGrp="1"/>
          </p:cNvSpPr>
          <p:nvPr>
            <p:ph type="title"/>
          </p:nvPr>
        </p:nvSpPr>
        <p:spPr>
          <a:xfrm>
            <a:off x="658812" y="296863"/>
            <a:ext cx="9000000" cy="446715"/>
          </a:xfrm>
        </p:spPr>
        <p:txBody>
          <a:bodyPr/>
          <a:lstStyle>
            <a:lvl1pPr>
              <a:defRPr>
                <a:solidFill>
                  <a:srgbClr val="D6851B"/>
                </a:solidFill>
              </a:defRPr>
            </a:lvl1pPr>
          </a:lstStyle>
          <a:p>
            <a:r>
              <a:rPr lang="de-DE" dirty="0"/>
              <a:t>Mastertitelformat bearbeiten</a:t>
            </a:r>
          </a:p>
        </p:txBody>
      </p:sp>
      <p:sp>
        <p:nvSpPr>
          <p:cNvPr id="3" name="Textplatzhalter 2">
            <a:extLst>
              <a:ext uri="{FF2B5EF4-FFF2-40B4-BE49-F238E27FC236}">
                <a16:creationId xmlns:a16="http://schemas.microsoft.com/office/drawing/2014/main" id="{79EAC4C9-C746-494B-92BA-AE252C03757B}"/>
              </a:ext>
            </a:extLst>
          </p:cNvPr>
          <p:cNvSpPr>
            <a:spLocks noGrp="1"/>
          </p:cNvSpPr>
          <p:nvPr>
            <p:ph type="body" idx="1"/>
          </p:nvPr>
        </p:nvSpPr>
        <p:spPr>
          <a:xfrm>
            <a:off x="920158"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4" name="Inhaltsplatzhalter 3">
            <a:extLst>
              <a:ext uri="{FF2B5EF4-FFF2-40B4-BE49-F238E27FC236}">
                <a16:creationId xmlns:a16="http://schemas.microsoft.com/office/drawing/2014/main" id="{EDFCC827-EE89-41C0-841E-36E6CA90D394}"/>
              </a:ext>
            </a:extLst>
          </p:cNvPr>
          <p:cNvSpPr>
            <a:spLocks noGrp="1"/>
          </p:cNvSpPr>
          <p:nvPr>
            <p:ph sz="half" idx="2"/>
          </p:nvPr>
        </p:nvSpPr>
        <p:spPr>
          <a:xfrm>
            <a:off x="920158"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a:lvl3pPr>
            <a:lvl4pPr>
              <a:lnSpc>
                <a:spcPct val="100000"/>
              </a:lnSpc>
              <a:defRPr/>
            </a:lvl4pPr>
            <a:lvl5pPr>
              <a:lnSpc>
                <a:spcPct val="100000"/>
              </a:lnSpc>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Textplatzhalter 4">
            <a:extLst>
              <a:ext uri="{FF2B5EF4-FFF2-40B4-BE49-F238E27FC236}">
                <a16:creationId xmlns:a16="http://schemas.microsoft.com/office/drawing/2014/main" id="{F0B2F003-0D45-47AE-91F7-B6FC8FBEDA44}"/>
              </a:ext>
            </a:extLst>
          </p:cNvPr>
          <p:cNvSpPr>
            <a:spLocks noGrp="1"/>
          </p:cNvSpPr>
          <p:nvPr>
            <p:ph type="body" sz="quarter" idx="3"/>
          </p:nvPr>
        </p:nvSpPr>
        <p:spPr>
          <a:xfrm>
            <a:off x="6852575" y="2141489"/>
            <a:ext cx="4860000" cy="446715"/>
          </a:xfrm>
          <a:solidFill>
            <a:srgbClr val="D6851B"/>
          </a:solidFill>
        </p:spPr>
        <p:txBody>
          <a:bodyPr lIns="360000" anchor="ctr">
            <a:normAutofit/>
          </a:bodyPr>
          <a:lstStyle>
            <a:lvl1pPr marL="0" indent="0">
              <a:buNone/>
              <a:defRPr sz="20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Mastertextformat bearbeiten</a:t>
            </a:r>
          </a:p>
        </p:txBody>
      </p:sp>
      <p:sp>
        <p:nvSpPr>
          <p:cNvPr id="6" name="Inhaltsplatzhalter 5">
            <a:extLst>
              <a:ext uri="{FF2B5EF4-FFF2-40B4-BE49-F238E27FC236}">
                <a16:creationId xmlns:a16="http://schemas.microsoft.com/office/drawing/2014/main" id="{7E98050B-5FEC-4197-A3E5-5E4A91470ABB}"/>
              </a:ext>
            </a:extLst>
          </p:cNvPr>
          <p:cNvSpPr>
            <a:spLocks noGrp="1"/>
          </p:cNvSpPr>
          <p:nvPr>
            <p:ph sz="quarter" idx="4"/>
          </p:nvPr>
        </p:nvSpPr>
        <p:spPr>
          <a:xfrm>
            <a:off x="6852575" y="2751515"/>
            <a:ext cx="4860000" cy="2618510"/>
          </a:xfrm>
        </p:spPr>
        <p:txBody>
          <a:bodyPr/>
          <a:lstStyle>
            <a:lvl1pPr>
              <a:lnSpc>
                <a:spcPct val="100000"/>
              </a:lnSpc>
              <a:spcBef>
                <a:spcPts val="500"/>
              </a:spcBef>
              <a:defRPr sz="2000"/>
            </a:lvl1pPr>
            <a:lvl2pPr>
              <a:lnSpc>
                <a:spcPct val="100000"/>
              </a:lnSpc>
              <a:defRPr sz="1800"/>
            </a:lvl2pPr>
            <a:lvl3pPr>
              <a:lnSpc>
                <a:spcPct val="100000"/>
              </a:lnSpc>
              <a:defRPr sz="1800"/>
            </a:lvl3pPr>
            <a:lvl4pPr>
              <a:lnSpc>
                <a:spcPct val="100000"/>
              </a:lnSpc>
              <a:defRPr sz="1800"/>
            </a:lvl4pPr>
            <a:lvl5pPr>
              <a:lnSpc>
                <a:spcPct val="100000"/>
              </a:lnSpc>
              <a:defRPr sz="1800"/>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3" name="Grafik 12">
            <a:extLst>
              <a:ext uri="{FF2B5EF4-FFF2-40B4-BE49-F238E27FC236}">
                <a16:creationId xmlns:a16="http://schemas.microsoft.com/office/drawing/2014/main" id="{30E2E643-0C98-4ED4-8F79-DBFF3496D360}"/>
              </a:ext>
            </a:extLst>
          </p:cNvPr>
          <p:cNvPicPr>
            <a:picLocks noChangeAspect="1"/>
          </p:cNvPicPr>
          <p:nvPr userDrawn="1"/>
        </p:nvPicPr>
        <p:blipFill>
          <a:blip r:embed="rId3"/>
          <a:stretch>
            <a:fillRect/>
          </a:stretch>
        </p:blipFill>
        <p:spPr>
          <a:xfrm>
            <a:off x="9283348" y="5686778"/>
            <a:ext cx="3301025" cy="1080000"/>
          </a:xfrm>
          <a:prstGeom prst="rect">
            <a:avLst/>
          </a:prstGeom>
        </p:spPr>
      </p:pic>
      <p:pic>
        <p:nvPicPr>
          <p:cNvPr id="14" name="Grafik 13">
            <a:extLst>
              <a:ext uri="{FF2B5EF4-FFF2-40B4-BE49-F238E27FC236}">
                <a16:creationId xmlns:a16="http://schemas.microsoft.com/office/drawing/2014/main" id="{987E3285-951E-41C1-A8BA-952B052AD687}"/>
              </a:ext>
            </a:extLst>
          </p:cNvPr>
          <p:cNvPicPr>
            <a:picLocks noChangeAspect="1"/>
          </p:cNvPicPr>
          <p:nvPr userDrawn="1"/>
        </p:nvPicPr>
        <p:blipFill rotWithShape="1">
          <a:blip r:embed="rId3"/>
          <a:srcRect r="80272"/>
          <a:stretch/>
        </p:blipFill>
        <p:spPr>
          <a:xfrm>
            <a:off x="1" y="5686778"/>
            <a:ext cx="9283348" cy="1080000"/>
          </a:xfrm>
          <a:prstGeom prst="rect">
            <a:avLst/>
          </a:prstGeom>
        </p:spPr>
      </p:pic>
    </p:spTree>
    <p:extLst>
      <p:ext uri="{BB962C8B-B14F-4D97-AF65-F5344CB8AC3E}">
        <p14:creationId xmlns:p14="http://schemas.microsoft.com/office/powerpoint/2010/main" val="911088672"/>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662970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folie BuReg DE">
    <p:spTree>
      <p:nvGrpSpPr>
        <p:cNvPr id="1" name=""/>
        <p:cNvGrpSpPr/>
        <p:nvPr/>
      </p:nvGrpSpPr>
      <p:grpSpPr>
        <a:xfrm>
          <a:off x="0" y="0"/>
          <a:ext cx="0" cy="0"/>
          <a:chOff x="0" y="0"/>
          <a:chExt cx="0" cy="0"/>
        </a:xfrm>
      </p:grpSpPr>
      <p:pic>
        <p:nvPicPr>
          <p:cNvPr id="7" name="Picture 2" descr="O:\Zentralstelle\05 Kommunikation\07 Corporate Design\Logo\BReg_Foerderzusatz\BReg_Office_Farbe_de_WBZ.jp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b="6852"/>
          <a:stretch/>
        </p:blipFill>
        <p:spPr bwMode="auto">
          <a:xfrm>
            <a:off x="264386" y="5506915"/>
            <a:ext cx="1750394" cy="1351087"/>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p:cNvPicPr>
            <a:picLocks noChangeAspect="1"/>
          </p:cNvPicPr>
          <p:nvPr userDrawn="1"/>
        </p:nvPicPr>
        <p:blipFill rotWithShape="1">
          <a:blip r:embed="rId3"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Untertitel 2"/>
          <p:cNvSpPr>
            <a:spLocks noGrp="1"/>
          </p:cNvSpPr>
          <p:nvPr>
            <p:ph type="subTitle" idx="1"/>
          </p:nvPr>
        </p:nvSpPr>
        <p:spPr>
          <a:xfrm>
            <a:off x="378864" y="2926922"/>
            <a:ext cx="5734228" cy="807592"/>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pic>
        <p:nvPicPr>
          <p:cNvPr id="9" name="Grafik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945841" y="5790398"/>
            <a:ext cx="1974230" cy="658078"/>
          </a:xfrm>
          <a:prstGeom prst="rect">
            <a:avLst/>
          </a:prstGeom>
        </p:spPr>
      </p:pic>
      <p:sp>
        <p:nvSpPr>
          <p:cNvPr id="11"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12" name="Textfeld 11"/>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Zentralstelle der Bundesregierung für internationale Berufsbildungszusammenarbeit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206080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folie BuReg EN">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screen">
            <a:extLst>
              <a:ext uri="{28A0092B-C50C-407E-A947-70E740481C1C}">
                <a14:useLocalDpi xmlns:a14="http://schemas.microsoft.com/office/drawing/2010/main"/>
              </a:ext>
            </a:extLst>
          </a:blip>
          <a:srcRect l="168" t="10576" b="13391"/>
          <a:stretch/>
        </p:blipFill>
        <p:spPr>
          <a:xfrm>
            <a:off x="-17092" y="801842"/>
            <a:ext cx="12226183" cy="4828374"/>
          </a:xfrm>
          <a:prstGeom prst="rect">
            <a:avLst/>
          </a:prstGeom>
        </p:spPr>
      </p:pic>
      <p:sp>
        <p:nvSpPr>
          <p:cNvPr id="3" name="Inhaltsplatzhalter 2"/>
          <p:cNvSpPr>
            <a:spLocks noGrp="1"/>
          </p:cNvSpPr>
          <p:nvPr>
            <p:ph idx="1"/>
          </p:nvPr>
        </p:nvSpPr>
        <p:spPr>
          <a:xfrm>
            <a:off x="376727" y="2868212"/>
            <a:ext cx="5719273" cy="849209"/>
          </a:xfrm>
          <a:prstGeom prst="rect">
            <a:avLst/>
          </a:prstGeom>
        </p:spPr>
        <p:txBody>
          <a:bodyPr/>
          <a:lstStyle/>
          <a:p>
            <a:pPr lvl="0"/>
            <a:r>
              <a:rPr lang="de-DE" dirty="0"/>
              <a:t>Formatvorlagen des Textmasters bearbeiten</a:t>
            </a:r>
          </a:p>
        </p:txBody>
      </p:sp>
      <p:sp>
        <p:nvSpPr>
          <p:cNvPr id="8" name="Textplatzhalter 10"/>
          <p:cNvSpPr>
            <a:spLocks noGrp="1"/>
          </p:cNvSpPr>
          <p:nvPr>
            <p:ph type="body" sz="quarter" idx="12" hasCustomPrompt="1"/>
          </p:nvPr>
        </p:nvSpPr>
        <p:spPr>
          <a:xfrm>
            <a:off x="9255095" y="2799162"/>
            <a:ext cx="2493994" cy="935352"/>
          </a:xfrm>
          <a:prstGeom prst="rect">
            <a:avLst/>
          </a:prstGeom>
        </p:spPr>
        <p:txBody>
          <a:bodyPr/>
          <a:lstStyle>
            <a:lvl1pPr algn="r">
              <a:spcBef>
                <a:spcPts val="0"/>
              </a:spcBef>
              <a:spcAft>
                <a:spcPts val="300"/>
              </a:spcAft>
              <a:defRPr sz="2000">
                <a:solidFill>
                  <a:schemeClr val="bg1"/>
                </a:solidFill>
              </a:defRPr>
            </a:lvl1pPr>
            <a:lvl2pPr algn="r">
              <a:defRPr sz="2000">
                <a:solidFill>
                  <a:schemeClr val="bg1"/>
                </a:solidFill>
              </a:defRPr>
            </a:lvl2pPr>
            <a:lvl3pPr algn="r">
              <a:defRPr sz="2000">
                <a:solidFill>
                  <a:schemeClr val="bg1"/>
                </a:solidFill>
              </a:defRPr>
            </a:lvl3pPr>
            <a:lvl4pPr algn="r">
              <a:defRPr sz="2000">
                <a:solidFill>
                  <a:schemeClr val="bg1"/>
                </a:solidFill>
              </a:defRPr>
            </a:lvl4pPr>
            <a:lvl5pPr algn="r">
              <a:defRPr sz="2000">
                <a:solidFill>
                  <a:schemeClr val="bg1"/>
                </a:solidFill>
              </a:defRPr>
            </a:lvl5pPr>
          </a:lstStyle>
          <a:p>
            <a:pPr lvl="0"/>
            <a:r>
              <a:rPr lang="de-DE" dirty="0"/>
              <a:t>3 Zeilen: Ort, Datum, Referent*in</a:t>
            </a:r>
          </a:p>
          <a:p>
            <a:pPr lvl="0"/>
            <a:endParaRPr lang="de-DE" dirty="0"/>
          </a:p>
        </p:txBody>
      </p:sp>
      <p:sp>
        <p:nvSpPr>
          <p:cNvPr id="9" name="Textfeld 8"/>
          <p:cNvSpPr txBox="1"/>
          <p:nvPr userDrawn="1"/>
        </p:nvSpPr>
        <p:spPr>
          <a:xfrm>
            <a:off x="3781425" y="5819775"/>
            <a:ext cx="4638675"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German Office for international Cooperation </a:t>
            </a:r>
            <a:b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rPr>
              <a:t>in Vocational Education and Training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1" name="Grafik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76726" y="5676892"/>
            <a:ext cx="2107670" cy="1152000"/>
          </a:xfrm>
          <a:prstGeom prst="rect">
            <a:avLst/>
          </a:prstGeom>
        </p:spPr>
      </p:pic>
      <p:pic>
        <p:nvPicPr>
          <p:cNvPr id="10" name="Grafik 9"/>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9606349" y="5769210"/>
            <a:ext cx="2318510" cy="720000"/>
          </a:xfrm>
          <a:prstGeom prst="rect">
            <a:avLst/>
          </a:prstGeom>
        </p:spPr>
      </p:pic>
    </p:spTree>
    <p:extLst>
      <p:ext uri="{BB962C8B-B14F-4D97-AF65-F5344CB8AC3E}">
        <p14:creationId xmlns:p14="http://schemas.microsoft.com/office/powerpoint/2010/main" val="1350224706"/>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image" Target="../media/image19.jpeg"/><Relationship Id="rId4" Type="http://schemas.openxmlformats.org/officeDocument/2006/relationships/slideLayout" Target="../slideLayouts/slideLayout1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8A030D1F-0E6E-4510-8496-39E299C73461}"/>
              </a:ext>
            </a:extLst>
          </p:cNvPr>
          <p:cNvSpPr>
            <a:spLocks noGrp="1"/>
          </p:cNvSpPr>
          <p:nvPr>
            <p:ph type="title"/>
          </p:nvPr>
        </p:nvSpPr>
        <p:spPr>
          <a:xfrm>
            <a:off x="658812" y="296863"/>
            <a:ext cx="9000000" cy="446715"/>
          </a:xfrm>
          <a:prstGeom prst="rect">
            <a:avLst/>
          </a:prstGeom>
        </p:spPr>
        <p:txBody>
          <a:bodyPr vert="horz" lIns="0" tIns="0" rIns="0" bIns="0" rtlCol="0" anchor="t" anchorCtr="0">
            <a:normAutofit/>
          </a:bodyPr>
          <a:lstStyle/>
          <a:p>
            <a:r>
              <a:rPr lang="de-DE" dirty="0"/>
              <a:t>Mastertitelformat bearbeiten</a:t>
            </a:r>
          </a:p>
        </p:txBody>
      </p:sp>
      <p:sp>
        <p:nvSpPr>
          <p:cNvPr id="3" name="Textplatzhalter 2">
            <a:extLst>
              <a:ext uri="{FF2B5EF4-FFF2-40B4-BE49-F238E27FC236}">
                <a16:creationId xmlns:a16="http://schemas.microsoft.com/office/drawing/2014/main" id="{A51A3B7B-FE76-44A5-8C9E-872A502CD19F}"/>
              </a:ext>
            </a:extLst>
          </p:cNvPr>
          <p:cNvSpPr>
            <a:spLocks noGrp="1"/>
          </p:cNvSpPr>
          <p:nvPr>
            <p:ph type="body" idx="1"/>
          </p:nvPr>
        </p:nvSpPr>
        <p:spPr>
          <a:xfrm>
            <a:off x="658813" y="1052513"/>
            <a:ext cx="11053762" cy="4608512"/>
          </a:xfrm>
          <a:prstGeom prst="rect">
            <a:avLst/>
          </a:prstGeom>
        </p:spPr>
        <p:txBody>
          <a:bodyPr vert="horz" lIns="0" tIns="0" rIns="0" bIns="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1954232424"/>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79" r:id="rId3"/>
    <p:sldLayoutId id="2147483663" r:id="rId4"/>
    <p:sldLayoutId id="2147483650" r:id="rId5"/>
    <p:sldLayoutId id="2147483653" r:id="rId6"/>
    <p:sldLayoutId id="2147483655" r:id="rId7"/>
  </p:sldLayoutIdLst>
  <p:transition spd="slow">
    <p:fade/>
  </p:transition>
  <p:txStyles>
    <p:titleStyle>
      <a:lvl1pPr algn="l" defTabSz="914400" rtl="0" eaLnBrk="1" latinLnBrk="0" hangingPunct="1">
        <a:lnSpc>
          <a:spcPct val="100000"/>
        </a:lnSpc>
        <a:spcBef>
          <a:spcPct val="0"/>
        </a:spcBef>
        <a:buNone/>
        <a:defRPr sz="2400" kern="1200">
          <a:solidFill>
            <a:srgbClr val="D6851B"/>
          </a:solidFill>
          <a:latin typeface="+mj-lt"/>
          <a:ea typeface="+mj-ea"/>
          <a:cs typeface="+mj-cs"/>
        </a:defRPr>
      </a:lvl1pPr>
    </p:titleStyle>
    <p:bodyStyle>
      <a:lvl1pPr marL="357188" indent="-357188" algn="l" defTabSz="357188" rtl="0" eaLnBrk="1" latinLnBrk="0" hangingPunct="1">
        <a:lnSpc>
          <a:spcPct val="90000"/>
        </a:lnSpc>
        <a:spcBef>
          <a:spcPts val="1000"/>
        </a:spcBef>
        <a:buClr>
          <a:schemeClr val="accent1"/>
        </a:buClr>
        <a:buSzPct val="90000"/>
        <a:buFont typeface="Wingdings 3" panose="05040102010807070707" pitchFamily="18" charset="2"/>
        <a:buChar char=""/>
        <a:tabLst/>
        <a:defRPr sz="2400" kern="1200">
          <a:solidFill>
            <a:schemeClr val="tx1"/>
          </a:solidFill>
          <a:latin typeface="+mj-lt"/>
          <a:ea typeface="+mn-ea"/>
          <a:cs typeface="+mn-cs"/>
        </a:defRPr>
      </a:lvl1pPr>
      <a:lvl2pPr marL="714375" indent="-357188" algn="l" defTabSz="536575" rtl="0" eaLnBrk="1" latinLnBrk="0" hangingPunct="1">
        <a:lnSpc>
          <a:spcPct val="90000"/>
        </a:lnSpc>
        <a:spcBef>
          <a:spcPts val="500"/>
        </a:spcBef>
        <a:buClr>
          <a:schemeClr val="accent1"/>
        </a:buClr>
        <a:buSzPct val="90000"/>
        <a:buFont typeface="Wingdings 3" panose="05040102010807070707" pitchFamily="18" charset="2"/>
        <a:buChar char=""/>
        <a:tabLst/>
        <a:defRPr sz="2000" kern="1200">
          <a:solidFill>
            <a:schemeClr val="tx1"/>
          </a:solidFill>
          <a:latin typeface="+mj-lt"/>
          <a:ea typeface="+mn-ea"/>
          <a:cs typeface="+mn-cs"/>
        </a:defRPr>
      </a:lvl2pPr>
      <a:lvl3pPr marL="1071563" indent="-265113" algn="l" defTabSz="479425"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3pPr>
      <a:lvl4pPr marL="1438275" indent="-274638" algn="l" defTabSz="357188"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4pPr>
      <a:lvl5pPr marL="1795463" indent="-274638" algn="l" defTabSz="360363" rtl="0" eaLnBrk="1" latinLnBrk="0" hangingPunct="1">
        <a:lnSpc>
          <a:spcPct val="90000"/>
        </a:lnSpc>
        <a:spcBef>
          <a:spcPts val="500"/>
        </a:spcBef>
        <a:buClr>
          <a:schemeClr val="accent1"/>
        </a:buClr>
        <a:buSzPct val="90000"/>
        <a:buFont typeface="Wingdings 3" panose="05040102010807070707" pitchFamily="18" charset="2"/>
        <a:buChar char=""/>
        <a:tabLst/>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 userDrawn="1">
          <p15:clr>
            <a:srgbClr val="F26B43"/>
          </p15:clr>
        </p15:guide>
        <p15:guide id="2" orient="horz" pos="187" userDrawn="1">
          <p15:clr>
            <a:srgbClr val="F26B43"/>
          </p15:clr>
        </p15:guide>
        <p15:guide id="3" pos="7378" userDrawn="1">
          <p15:clr>
            <a:srgbClr val="F26B43"/>
          </p15:clr>
        </p15:guide>
        <p15:guide id="4" orient="horz" pos="3566" userDrawn="1">
          <p15:clr>
            <a:srgbClr val="F26B43"/>
          </p15:clr>
        </p15:guide>
        <p15:guide id="5" orient="horz" pos="663" userDrawn="1">
          <p15:clr>
            <a:srgbClr val="F26B43"/>
          </p15:clr>
        </p15:guide>
        <p15:guide id="6"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10" cstate="screen">
            <a:extLst>
              <a:ext uri="{28A0092B-C50C-407E-A947-70E740481C1C}">
                <a14:useLocalDpi xmlns:a14="http://schemas.microsoft.com/office/drawing/2010/main"/>
              </a:ext>
            </a:extLst>
          </a:blip>
          <a:srcRect l="5778" t="40524" r="5778" b="38418"/>
          <a:stretch/>
        </p:blipFill>
        <p:spPr>
          <a:xfrm>
            <a:off x="9624562" y="116632"/>
            <a:ext cx="2160000" cy="514286"/>
          </a:xfrm>
          <a:prstGeom prst="rect">
            <a:avLst/>
          </a:prstGeom>
        </p:spPr>
      </p:pic>
      <p:sp>
        <p:nvSpPr>
          <p:cNvPr id="13" name="Textplatzhalter 2"/>
          <p:cNvSpPr txBox="1">
            <a:spLocks/>
          </p:cNvSpPr>
          <p:nvPr userDrawn="1"/>
        </p:nvSpPr>
        <p:spPr>
          <a:xfrm>
            <a:off x="9161092" y="2868212"/>
            <a:ext cx="2683380" cy="84920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de-DE" sz="2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907468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9" r:id="rId3"/>
    <p:sldLayoutId id="2147483670" r:id="rId4"/>
    <p:sldLayoutId id="2147483671" r:id="rId5"/>
    <p:sldLayoutId id="2147483672" r:id="rId6"/>
    <p:sldLayoutId id="2147483674" r:id="rId7"/>
    <p:sldLayoutId id="2147483675" r:id="rId8"/>
  </p:sldLayoutIdLst>
  <p:transition spd="slow">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725">
          <p15:clr>
            <a:srgbClr val="F26B43"/>
          </p15:clr>
        </p15:guide>
        <p15:guide id="2" pos="7401">
          <p15:clr>
            <a:srgbClr val="F26B43"/>
          </p15:clr>
        </p15:guide>
        <p15:guide id="3" pos="3840">
          <p15:clr>
            <a:srgbClr val="F26B43"/>
          </p15:clr>
        </p15:guide>
        <p15:guide id="4" pos="30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sv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www-genesis.destatis.de/datenbank/online/statistic/21421/table/21421-0001" TargetMode="External"/><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www.iwkoeln.de/studien/susanne-seyda-sabine-koehne-finster-thomas-schleiermacher-investitionsvolumen-auf-hoechststand.html" TargetMode="Externa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6.xml"/><Relationship Id="rId5" Type="http://schemas.openxmlformats.org/officeDocument/2006/relationships/image" Target="../media/image33.sv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hyperlink" Target="https://www.govet.international/de/" TargetMode="External"/><Relationship Id="rId7" Type="http://schemas.openxmlformats.org/officeDocument/2006/relationships/hyperlink" Target="https://www.destatis.de/DE/Themen/Gesellschaft-Umwelt/Bildung-Forschung-Kultur/Berufliche-Bildung/_inhalt.html"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datenportal.bmbf.de/portal/de/index.html" TargetMode="External"/><Relationship Id="rId5" Type="http://schemas.openxmlformats.org/officeDocument/2006/relationships/hyperlink" Target="https://www.kmk.org/" TargetMode="External"/><Relationship Id="rId4" Type="http://schemas.openxmlformats.org/officeDocument/2006/relationships/hyperlink" Target="https://www.bibb.de/datenreport/de/index.php"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6.svg"/><Relationship Id="rId5" Type="http://schemas.openxmlformats.org/officeDocument/2006/relationships/image" Target="../media/image25.png"/><Relationship Id="rId4" Type="http://schemas.openxmlformats.org/officeDocument/2006/relationships/image" Target="../media/image24.svg"/></Relationships>
</file>

<file path=ppt/slides/_rels/slide9.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3"/>
          <p:cNvSpPr>
            <a:spLocks noGrp="1"/>
          </p:cNvSpPr>
          <p:nvPr>
            <p:ph type="body" sz="quarter" idx="12"/>
          </p:nvPr>
        </p:nvSpPr>
        <p:spPr>
          <a:xfrm>
            <a:off x="9218581" y="3127731"/>
            <a:ext cx="2493994" cy="675563"/>
          </a:xfrm>
        </p:spPr>
        <p:txBody>
          <a:bodyPr>
            <a:noAutofit/>
          </a:bodyPr>
          <a:lstStyle/>
          <a:p>
            <a:r>
              <a:rPr lang="en-GB" sz="1600" noProof="0" dirty="0"/>
              <a:t>Vocational Education </a:t>
            </a:r>
            <a:br>
              <a:rPr lang="en-GB" sz="1600" noProof="0" dirty="0"/>
            </a:br>
            <a:r>
              <a:rPr lang="en-GB" sz="1600" noProof="0" dirty="0"/>
              <a:t>and Training in Germany</a:t>
            </a:r>
          </a:p>
        </p:txBody>
      </p:sp>
      <p:sp>
        <p:nvSpPr>
          <p:cNvPr id="2" name="Titel 1">
            <a:extLst>
              <a:ext uri="{FF2B5EF4-FFF2-40B4-BE49-F238E27FC236}">
                <a16:creationId xmlns:a16="http://schemas.microsoft.com/office/drawing/2014/main" id="{43C5CCC5-26E7-4334-8882-8D81D053DB69}"/>
              </a:ext>
            </a:extLst>
          </p:cNvPr>
          <p:cNvSpPr>
            <a:spLocks noGrp="1"/>
          </p:cNvSpPr>
          <p:nvPr>
            <p:ph type="ctrTitle" idx="4294967295"/>
          </p:nvPr>
        </p:nvSpPr>
        <p:spPr>
          <a:xfrm>
            <a:off x="0" y="296863"/>
            <a:ext cx="9001125" cy="446087"/>
          </a:xfrm>
          <a:prstGeom prst="rect">
            <a:avLst/>
          </a:prstGeom>
        </p:spPr>
        <p:txBody>
          <a:bodyPr/>
          <a:lstStyle/>
          <a:p>
            <a:r>
              <a:rPr lang="de-DE" noProof="0" dirty="0"/>
              <a:t> </a:t>
            </a:r>
          </a:p>
        </p:txBody>
      </p:sp>
      <p:sp>
        <p:nvSpPr>
          <p:cNvPr id="5" name="Untertitel 2">
            <a:extLst>
              <a:ext uri="{FF2B5EF4-FFF2-40B4-BE49-F238E27FC236}">
                <a16:creationId xmlns:a16="http://schemas.microsoft.com/office/drawing/2014/main" id="{6764CCA4-6541-4553-AAE9-1F3555794ADE}"/>
              </a:ext>
            </a:extLst>
          </p:cNvPr>
          <p:cNvSpPr txBox="1">
            <a:spLocks/>
          </p:cNvSpPr>
          <p:nvPr/>
        </p:nvSpPr>
        <p:spPr>
          <a:xfrm>
            <a:off x="658813" y="2997816"/>
            <a:ext cx="5437187" cy="935394"/>
          </a:xfrm>
          <a:prstGeom prst="rect">
            <a:avLst/>
          </a:prstGeom>
        </p:spPr>
        <p:txBody>
          <a:bodyPr vert="horz" lIns="0" tIns="0" rIns="0" bIns="0" rtlCol="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400" kern="1200">
                <a:solidFill>
                  <a:schemeClr val="bg1"/>
                </a:solidFill>
                <a:latin typeface="+mj-lt"/>
                <a:ea typeface="+mn-ea"/>
                <a:cs typeface="+mn-cs"/>
              </a:defRPr>
            </a:lvl1pPr>
            <a:lvl2pPr marL="457200" indent="0" algn="ctr"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kern="1200">
                <a:solidFill>
                  <a:schemeClr val="tx1"/>
                </a:solidFill>
                <a:latin typeface="+mj-lt"/>
                <a:ea typeface="+mn-ea"/>
                <a:cs typeface="+mn-cs"/>
              </a:defRPr>
            </a:lvl2pPr>
            <a:lvl3pPr marL="914400" indent="0" algn="ctr"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kern="1200">
                <a:solidFill>
                  <a:schemeClr val="tx1"/>
                </a:solidFill>
                <a:latin typeface="+mj-lt"/>
                <a:ea typeface="+mn-ea"/>
                <a:cs typeface="+mn-cs"/>
              </a:defRPr>
            </a:lvl3pPr>
            <a:lvl4pPr marL="1371600" indent="0" algn="ctr"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4pPr>
            <a:lvl5pPr marL="1828800" indent="0" algn="ctr"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kern="1200">
                <a:solidFill>
                  <a:schemeClr val="tx1"/>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de-DE" sz="2800" dirty="0"/>
              <a:t>Berufliche Weiterbildung </a:t>
            </a:r>
            <a:br>
              <a:rPr lang="de-DE" sz="2800" dirty="0"/>
            </a:br>
            <a:r>
              <a:rPr lang="de-DE" sz="2800" dirty="0"/>
              <a:t>in Deutschland</a:t>
            </a:r>
          </a:p>
        </p:txBody>
      </p:sp>
    </p:spTree>
    <p:extLst>
      <p:ext uri="{BB962C8B-B14F-4D97-AF65-F5344CB8AC3E}">
        <p14:creationId xmlns:p14="http://schemas.microsoft.com/office/powerpoint/2010/main" val="2197564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dirty="0"/>
              <a:t>Kosten und Nutzen der beruflichen Weiterbildung</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6. Finanzierung</a:t>
            </a:r>
          </a:p>
        </p:txBody>
      </p:sp>
      <p:sp>
        <p:nvSpPr>
          <p:cNvPr id="5" name="Inhaltsplatzhalter 4">
            <a:extLst>
              <a:ext uri="{FF2B5EF4-FFF2-40B4-BE49-F238E27FC236}">
                <a16:creationId xmlns:a16="http://schemas.microsoft.com/office/drawing/2014/main" id="{B969C286-5CA6-4A48-BB30-DDFCDECEAC0D}"/>
              </a:ext>
            </a:extLst>
          </p:cNvPr>
          <p:cNvSpPr txBox="1">
            <a:spLocks/>
          </p:cNvSpPr>
          <p:nvPr/>
        </p:nvSpPr>
        <p:spPr>
          <a:xfrm>
            <a:off x="658812" y="2168524"/>
            <a:ext cx="11053762" cy="3767702"/>
          </a:xfrm>
          <a:prstGeom prst="rect">
            <a:avLst/>
          </a:prstGeom>
        </p:spPr>
        <p:txBody>
          <a:bodyPr vert="horz" lIns="0" tIns="0" rIns="0" bIns="0" numCol="2"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de-DE" sz="1600" b="1" dirty="0">
                <a:latin typeface="+mj-lt"/>
              </a:rPr>
              <a:t>Ökonomisch: </a:t>
            </a:r>
            <a:r>
              <a:rPr lang="de-DE" sz="1600" dirty="0">
                <a:latin typeface="+mj-lt"/>
              </a:rPr>
              <a:t>Positive Effekte auf die Wirtschaftsleistung </a:t>
            </a:r>
            <a:br>
              <a:rPr lang="de-DE" sz="1600" dirty="0">
                <a:latin typeface="+mj-lt"/>
              </a:rPr>
            </a:br>
            <a:r>
              <a:rPr lang="de-DE" sz="1600" dirty="0">
                <a:latin typeface="+mj-lt"/>
              </a:rPr>
              <a:t>von Unternehmen bei:</a:t>
            </a:r>
          </a:p>
          <a:p>
            <a:pPr marL="540000" lvl="1" indent="-252000">
              <a:lnSpc>
                <a:spcPts val="2000"/>
              </a:lnSpc>
              <a:spcBef>
                <a:spcPts val="600"/>
              </a:spcBef>
              <a:buClr>
                <a:srgbClr val="D6851B"/>
              </a:buClr>
              <a:buSzPct val="65000"/>
              <a:buFont typeface="Wingdings 3" panose="05040102010807070707" pitchFamily="18" charset="2"/>
              <a:buChar char=""/>
            </a:pPr>
            <a:r>
              <a:rPr lang="de-DE" sz="1600" dirty="0">
                <a:latin typeface="+mj-lt"/>
              </a:rPr>
              <a:t>Produktivität</a:t>
            </a:r>
          </a:p>
          <a:p>
            <a:pPr marL="540000" lvl="1" indent="-252000">
              <a:lnSpc>
                <a:spcPts val="2000"/>
              </a:lnSpc>
              <a:spcBef>
                <a:spcPts val="600"/>
              </a:spcBef>
              <a:buClr>
                <a:srgbClr val="D6851B"/>
              </a:buClr>
              <a:buSzPct val="65000"/>
              <a:buFont typeface="Wingdings 3" panose="05040102010807070707" pitchFamily="18" charset="2"/>
              <a:buChar char=""/>
            </a:pPr>
            <a:r>
              <a:rPr lang="de-DE" sz="1600" dirty="0">
                <a:latin typeface="+mj-lt"/>
              </a:rPr>
              <a:t>Qualität </a:t>
            </a:r>
          </a:p>
          <a:p>
            <a:pPr marL="540000" lvl="1" indent="-252000">
              <a:lnSpc>
                <a:spcPts val="2000"/>
              </a:lnSpc>
              <a:spcBef>
                <a:spcPts val="600"/>
              </a:spcBef>
              <a:buClr>
                <a:srgbClr val="D6851B"/>
              </a:buClr>
              <a:buSzPct val="65000"/>
              <a:buFont typeface="Wingdings 3" panose="05040102010807070707" pitchFamily="18" charset="2"/>
              <a:buChar char=""/>
            </a:pPr>
            <a:r>
              <a:rPr lang="de-DE" sz="1600" dirty="0">
                <a:latin typeface="+mj-lt"/>
              </a:rPr>
              <a:t>Innovationsleistung am Arbeitsplatz</a:t>
            </a:r>
            <a:endParaRPr lang="de-DE" sz="1600" dirty="0">
              <a:highlight>
                <a:srgbClr val="FFFF00"/>
              </a:highlight>
              <a:latin typeface="+mj-lt"/>
            </a:endParaRPr>
          </a:p>
          <a:p>
            <a:pPr marL="540000" lvl="1" indent="-252000">
              <a:lnSpc>
                <a:spcPts val="2000"/>
              </a:lnSpc>
              <a:spcBef>
                <a:spcPts val="600"/>
              </a:spcBef>
              <a:buClr>
                <a:srgbClr val="D6851B"/>
              </a:buClr>
              <a:buSzPct val="65000"/>
              <a:buFont typeface="Wingdings 3" panose="05040102010807070707" pitchFamily="18" charset="2"/>
              <a:buChar char=""/>
            </a:pPr>
            <a:r>
              <a:rPr lang="de-DE" sz="1600" dirty="0">
                <a:latin typeface="+mj-lt"/>
              </a:rPr>
              <a:t>Beschäftigungsumfang</a:t>
            </a:r>
          </a:p>
          <a:p>
            <a:pPr marL="540000" lvl="1" indent="-252000">
              <a:lnSpc>
                <a:spcPts val="2000"/>
              </a:lnSpc>
              <a:spcBef>
                <a:spcPts val="600"/>
              </a:spcBef>
              <a:buClr>
                <a:srgbClr val="D6851B"/>
              </a:buClr>
              <a:buSzPct val="65000"/>
              <a:buFont typeface="Wingdings 3" panose="05040102010807070707" pitchFamily="18" charset="2"/>
              <a:buChar char=""/>
            </a:pPr>
            <a:r>
              <a:rPr lang="de-DE" sz="1600" dirty="0">
                <a:latin typeface="+mj-lt"/>
              </a:rPr>
              <a:t>Zukunftsfähigkeit des Unternehmens bei technischem Fortschritt und zunehmender Globalisierung</a:t>
            </a:r>
          </a:p>
          <a:p>
            <a:pPr marL="285750" indent="-285750">
              <a:lnSpc>
                <a:spcPts val="2000"/>
              </a:lnSpc>
              <a:spcBef>
                <a:spcPts val="1200"/>
              </a:spcBef>
              <a:buClr>
                <a:srgbClr val="D6851B"/>
              </a:buClr>
              <a:buSzPct val="65000"/>
              <a:buFont typeface="Wingdings 3" panose="05040102010807070707" pitchFamily="18" charset="2"/>
              <a:buChar char=""/>
            </a:pPr>
            <a:r>
              <a:rPr lang="de-DE" sz="1600" b="1" dirty="0">
                <a:latin typeface="+mj-lt"/>
              </a:rPr>
              <a:t>Sozial:</a:t>
            </a:r>
          </a:p>
          <a:p>
            <a:pPr marL="540000" lvl="1" indent="-252000">
              <a:lnSpc>
                <a:spcPts val="1800"/>
              </a:lnSpc>
              <a:spcBef>
                <a:spcPts val="600"/>
              </a:spcBef>
              <a:buClr>
                <a:srgbClr val="D6851B"/>
              </a:buClr>
              <a:buSzPct val="65000"/>
              <a:buFont typeface="Wingdings 3" panose="05040102010807070707" pitchFamily="18" charset="2"/>
              <a:buChar char=""/>
            </a:pPr>
            <a:r>
              <a:rPr lang="de-DE" sz="1400" dirty="0">
                <a:latin typeface="+mj-lt"/>
              </a:rPr>
              <a:t>Größere Arbeitnehmendenzufriedenheit</a:t>
            </a:r>
          </a:p>
          <a:p>
            <a:pPr marL="540000" lvl="1" indent="-252000">
              <a:lnSpc>
                <a:spcPts val="1800"/>
              </a:lnSpc>
              <a:spcBef>
                <a:spcPts val="600"/>
              </a:spcBef>
              <a:buClr>
                <a:srgbClr val="D6851B"/>
              </a:buClr>
              <a:buSzPct val="65000"/>
              <a:buFont typeface="Wingdings 3" panose="05040102010807070707" pitchFamily="18" charset="2"/>
              <a:buChar char=""/>
            </a:pPr>
            <a:r>
              <a:rPr lang="de-DE" sz="1400" dirty="0">
                <a:latin typeface="+mj-lt"/>
              </a:rPr>
              <a:t>Loyalität zum Betrieb</a:t>
            </a:r>
          </a:p>
          <a:p>
            <a:pPr marL="285750" indent="-285750">
              <a:lnSpc>
                <a:spcPts val="2000"/>
              </a:lnSpc>
              <a:spcBef>
                <a:spcPts val="600"/>
              </a:spcBef>
              <a:buClr>
                <a:srgbClr val="D6851B"/>
              </a:buClr>
              <a:buSzPct val="65000"/>
              <a:buFont typeface="Wingdings 3" panose="05040102010807070707" pitchFamily="18" charset="2"/>
              <a:buChar char=""/>
            </a:pPr>
            <a:endParaRPr lang="de-DE" sz="1600" dirty="0">
              <a:latin typeface="+mj-lt"/>
            </a:endParaRPr>
          </a:p>
        </p:txBody>
      </p:sp>
      <p:sp>
        <p:nvSpPr>
          <p:cNvPr id="7" name="Textplatzhalter 3">
            <a:extLst>
              <a:ext uri="{FF2B5EF4-FFF2-40B4-BE49-F238E27FC236}">
                <a16:creationId xmlns:a16="http://schemas.microsoft.com/office/drawing/2014/main" id="{4C342CE2-7D4D-4DC4-946D-500C1EB01872}"/>
              </a:ext>
            </a:extLst>
          </p:cNvPr>
          <p:cNvSpPr txBox="1">
            <a:spLocks/>
          </p:cNvSpPr>
          <p:nvPr/>
        </p:nvSpPr>
        <p:spPr>
          <a:xfrm>
            <a:off x="658813" y="1557338"/>
            <a:ext cx="5437187"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spc="70" dirty="0"/>
              <a:t>Nutzen für: Betriebe</a:t>
            </a:r>
          </a:p>
        </p:txBody>
      </p:sp>
      <p:pic>
        <p:nvPicPr>
          <p:cNvPr id="26" name="Grafik 25">
            <a:extLst>
              <a:ext uri="{FF2B5EF4-FFF2-40B4-BE49-F238E27FC236}">
                <a16:creationId xmlns:a16="http://schemas.microsoft.com/office/drawing/2014/main" id="{1285FE7C-77EF-458B-A66E-B47F07882C41}"/>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647310" y="2025337"/>
            <a:ext cx="3617543" cy="2664137"/>
          </a:xfrm>
          <a:prstGeom prst="rect">
            <a:avLst/>
          </a:prstGeom>
        </p:spPr>
      </p:pic>
    </p:spTree>
    <p:extLst>
      <p:ext uri="{BB962C8B-B14F-4D97-AF65-F5344CB8AC3E}">
        <p14:creationId xmlns:p14="http://schemas.microsoft.com/office/powerpoint/2010/main" val="2449287171"/>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dirty="0"/>
              <a:t>Kosten und Nutzen der beruflichen Weiterbildung</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6. Finanzierung</a:t>
            </a:r>
          </a:p>
        </p:txBody>
      </p:sp>
      <p:sp>
        <p:nvSpPr>
          <p:cNvPr id="5" name="Inhaltsplatzhalter 4">
            <a:extLst>
              <a:ext uri="{FF2B5EF4-FFF2-40B4-BE49-F238E27FC236}">
                <a16:creationId xmlns:a16="http://schemas.microsoft.com/office/drawing/2014/main" id="{B969C286-5CA6-4A48-BB30-DDFCDECEAC0D}"/>
              </a:ext>
            </a:extLst>
          </p:cNvPr>
          <p:cNvSpPr txBox="1">
            <a:spLocks/>
          </p:cNvSpPr>
          <p:nvPr/>
        </p:nvSpPr>
        <p:spPr>
          <a:xfrm>
            <a:off x="658812" y="2168525"/>
            <a:ext cx="11053762" cy="3348038"/>
          </a:xfrm>
          <a:prstGeom prst="rect">
            <a:avLst/>
          </a:prstGeom>
        </p:spPr>
        <p:txBody>
          <a:bodyPr vert="horz" lIns="0" tIns="0" rIns="0" bIns="0" numCol="2"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buClr>
                <a:srgbClr val="D6851B"/>
              </a:buClr>
              <a:buSzPct val="65000"/>
              <a:buFont typeface="Wingdings 3" panose="05040102010807070707" pitchFamily="18" charset="2"/>
              <a:buChar char=""/>
            </a:pPr>
            <a:r>
              <a:rPr lang="de-DE" sz="1600" dirty="0">
                <a:latin typeface="+mj-lt"/>
              </a:rPr>
              <a:t>Positive Effekte auf:</a:t>
            </a:r>
          </a:p>
          <a:p>
            <a:pPr marL="540000" lvl="1" indent="-252000">
              <a:lnSpc>
                <a:spcPts val="1800"/>
              </a:lnSpc>
              <a:spcBef>
                <a:spcPts val="600"/>
              </a:spcBef>
              <a:buClr>
                <a:srgbClr val="D6851B"/>
              </a:buClr>
              <a:buSzPct val="65000"/>
              <a:buFont typeface="Wingdings 3" panose="05040102010807070707" pitchFamily="18" charset="2"/>
              <a:buChar char=""/>
            </a:pPr>
            <a:r>
              <a:rPr lang="de-DE" sz="1600" dirty="0">
                <a:latin typeface="+mj-lt"/>
              </a:rPr>
              <a:t>Einkommen</a:t>
            </a:r>
          </a:p>
          <a:p>
            <a:pPr marL="540000" lvl="1" indent="-252000">
              <a:lnSpc>
                <a:spcPts val="1800"/>
              </a:lnSpc>
              <a:spcBef>
                <a:spcPts val="600"/>
              </a:spcBef>
              <a:buClr>
                <a:srgbClr val="D6851B"/>
              </a:buClr>
              <a:buSzPct val="65000"/>
              <a:buFont typeface="Wingdings 3" panose="05040102010807070707" pitchFamily="18" charset="2"/>
              <a:buChar char=""/>
            </a:pPr>
            <a:r>
              <a:rPr lang="de-DE" sz="1600" dirty="0">
                <a:latin typeface="+mj-lt"/>
              </a:rPr>
              <a:t>Beschäftigung</a:t>
            </a:r>
          </a:p>
          <a:p>
            <a:pPr marL="540000" lvl="1" indent="-252000">
              <a:lnSpc>
                <a:spcPts val="1800"/>
              </a:lnSpc>
              <a:spcBef>
                <a:spcPts val="600"/>
              </a:spcBef>
              <a:buClr>
                <a:srgbClr val="D6851B"/>
              </a:buClr>
              <a:buSzPct val="65000"/>
              <a:buFont typeface="Wingdings 3" panose="05040102010807070707" pitchFamily="18" charset="2"/>
              <a:buChar char=""/>
            </a:pPr>
            <a:r>
              <a:rPr lang="de-DE" sz="1600" dirty="0">
                <a:latin typeface="+mj-lt"/>
              </a:rPr>
              <a:t>berufliche und persönliche Entwicklung</a:t>
            </a:r>
          </a:p>
          <a:p>
            <a:pPr marL="540000" lvl="1" indent="-252000">
              <a:lnSpc>
                <a:spcPts val="1800"/>
              </a:lnSpc>
              <a:spcBef>
                <a:spcPts val="600"/>
              </a:spcBef>
              <a:buClr>
                <a:srgbClr val="D6851B"/>
              </a:buClr>
              <a:buSzPct val="65000"/>
              <a:buFont typeface="Wingdings 3" panose="05040102010807070707" pitchFamily="18" charset="2"/>
              <a:buChar char=""/>
            </a:pPr>
            <a:r>
              <a:rPr lang="de-DE" sz="1600" dirty="0">
                <a:latin typeface="+mj-lt"/>
              </a:rPr>
              <a:t>Gesundheit</a:t>
            </a:r>
          </a:p>
          <a:p>
            <a:pPr marL="540000" lvl="1" indent="-252000">
              <a:lnSpc>
                <a:spcPts val="1800"/>
              </a:lnSpc>
              <a:spcBef>
                <a:spcPts val="600"/>
              </a:spcBef>
              <a:buClr>
                <a:srgbClr val="D6851B"/>
              </a:buClr>
              <a:buSzPct val="65000"/>
              <a:buFont typeface="Wingdings 3" panose="05040102010807070707" pitchFamily="18" charset="2"/>
              <a:buChar char=""/>
            </a:pPr>
            <a:r>
              <a:rPr lang="de-DE" sz="1600" dirty="0">
                <a:latin typeface="+mj-lt"/>
              </a:rPr>
              <a:t>Arbeits- und damit Lebenszufriedenheit</a:t>
            </a:r>
          </a:p>
          <a:p>
            <a:pPr marL="285750" indent="-285750">
              <a:lnSpc>
                <a:spcPts val="2000"/>
              </a:lnSpc>
              <a:spcBef>
                <a:spcPts val="1200"/>
              </a:spcBef>
              <a:buClr>
                <a:srgbClr val="D6851B"/>
              </a:buClr>
              <a:buSzPct val="65000"/>
              <a:buFont typeface="Wingdings 3" panose="05040102010807070707" pitchFamily="18" charset="2"/>
              <a:buChar char=""/>
            </a:pPr>
            <a:r>
              <a:rPr lang="de-DE" sz="1600" dirty="0">
                <a:latin typeface="+mj-lt"/>
              </a:rPr>
              <a:t>Entfaltung individueller beruflicher Entwicklungspotentiale</a:t>
            </a:r>
          </a:p>
          <a:p>
            <a:pPr marL="285750" indent="-285750">
              <a:lnSpc>
                <a:spcPts val="2000"/>
              </a:lnSpc>
              <a:spcBef>
                <a:spcPts val="1200"/>
              </a:spcBef>
              <a:buClr>
                <a:srgbClr val="D6851B"/>
              </a:buClr>
              <a:buSzPct val="65000"/>
              <a:buFont typeface="Wingdings 3" panose="05040102010807070707" pitchFamily="18" charset="2"/>
              <a:buChar char=""/>
            </a:pPr>
            <a:r>
              <a:rPr lang="de-DE" sz="1600" dirty="0">
                <a:latin typeface="+mj-lt"/>
              </a:rPr>
              <a:t>Erhalt der Beschäftigungsfähigkeit</a:t>
            </a:r>
          </a:p>
        </p:txBody>
      </p:sp>
      <p:sp>
        <p:nvSpPr>
          <p:cNvPr id="7" name="Textplatzhalter 3">
            <a:extLst>
              <a:ext uri="{FF2B5EF4-FFF2-40B4-BE49-F238E27FC236}">
                <a16:creationId xmlns:a16="http://schemas.microsoft.com/office/drawing/2014/main" id="{4C342CE2-7D4D-4DC4-946D-500C1EB01872}"/>
              </a:ext>
            </a:extLst>
          </p:cNvPr>
          <p:cNvSpPr txBox="1">
            <a:spLocks/>
          </p:cNvSpPr>
          <p:nvPr/>
        </p:nvSpPr>
        <p:spPr>
          <a:xfrm>
            <a:off x="658813" y="1557338"/>
            <a:ext cx="5437188"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spc="70" dirty="0"/>
              <a:t>Nutzen für: Individuen/Arbeitnehmende</a:t>
            </a:r>
          </a:p>
        </p:txBody>
      </p:sp>
      <p:pic>
        <p:nvPicPr>
          <p:cNvPr id="9" name="Grafik 8">
            <a:extLst>
              <a:ext uri="{FF2B5EF4-FFF2-40B4-BE49-F238E27FC236}">
                <a16:creationId xmlns:a16="http://schemas.microsoft.com/office/drawing/2014/main" id="{9CC6A4D8-F2AA-423F-5907-056154E964F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416838" y="2025338"/>
            <a:ext cx="1575194" cy="3078241"/>
          </a:xfrm>
          <a:prstGeom prst="rect">
            <a:avLst/>
          </a:prstGeom>
        </p:spPr>
      </p:pic>
      <p:grpSp>
        <p:nvGrpSpPr>
          <p:cNvPr id="11" name="Gruppieren 10">
            <a:extLst>
              <a:ext uri="{FF2B5EF4-FFF2-40B4-BE49-F238E27FC236}">
                <a16:creationId xmlns:a16="http://schemas.microsoft.com/office/drawing/2014/main" id="{0EB4668F-8355-4A52-B162-6031F09CCA08}"/>
              </a:ext>
            </a:extLst>
          </p:cNvPr>
          <p:cNvGrpSpPr/>
          <p:nvPr/>
        </p:nvGrpSpPr>
        <p:grpSpPr>
          <a:xfrm>
            <a:off x="6887496" y="1894989"/>
            <a:ext cx="1388971" cy="2999031"/>
            <a:chOff x="2466852" y="4726567"/>
            <a:chExt cx="535353" cy="1155921"/>
          </a:xfrm>
        </p:grpSpPr>
        <p:sp>
          <p:nvSpPr>
            <p:cNvPr id="12" name="Rechteck: abgerundete Ecken 31">
              <a:extLst>
                <a:ext uri="{FF2B5EF4-FFF2-40B4-BE49-F238E27FC236}">
                  <a16:creationId xmlns:a16="http://schemas.microsoft.com/office/drawing/2014/main" id="{E2F0D232-703D-4441-A704-4300756CCCAF}"/>
                </a:ext>
              </a:extLst>
            </p:cNvPr>
            <p:cNvSpPr/>
            <p:nvPr/>
          </p:nvSpPr>
          <p:spPr>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3" name="Grafik 12">
              <a:extLst>
                <a:ext uri="{FF2B5EF4-FFF2-40B4-BE49-F238E27FC236}">
                  <a16:creationId xmlns:a16="http://schemas.microsoft.com/office/drawing/2014/main" id="{57BD9ACD-C011-4D38-9DA1-879DB1566452}"/>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66852" y="4726567"/>
              <a:ext cx="535353" cy="1148191"/>
            </a:xfrm>
            <a:prstGeom prst="rect">
              <a:avLst/>
            </a:prstGeom>
          </p:spPr>
        </p:pic>
      </p:grpSp>
    </p:spTree>
    <p:extLst>
      <p:ext uri="{BB962C8B-B14F-4D97-AF65-F5344CB8AC3E}">
        <p14:creationId xmlns:p14="http://schemas.microsoft.com/office/powerpoint/2010/main" val="3418077881"/>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dirty="0"/>
              <a:t> Wer darf Weiterbildung anbieten? Wer akkreditiert?</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7. Non-formale Weiterbildung: Der Anbietermarkt </a:t>
            </a:r>
          </a:p>
        </p:txBody>
      </p:sp>
      <p:sp>
        <p:nvSpPr>
          <p:cNvPr id="5" name="Inhaltsplatzhalter 4">
            <a:extLst>
              <a:ext uri="{FF2B5EF4-FFF2-40B4-BE49-F238E27FC236}">
                <a16:creationId xmlns:a16="http://schemas.microsoft.com/office/drawing/2014/main" id="{B969C286-5CA6-4A48-BB30-DDFCDECEAC0D}"/>
              </a:ext>
            </a:extLst>
          </p:cNvPr>
          <p:cNvSpPr txBox="1">
            <a:spLocks/>
          </p:cNvSpPr>
          <p:nvPr/>
        </p:nvSpPr>
        <p:spPr>
          <a:xfrm>
            <a:off x="658812" y="1557339"/>
            <a:ext cx="11053762" cy="3873077"/>
          </a:xfrm>
          <a:prstGeom prst="rect">
            <a:avLst/>
          </a:prstGeom>
        </p:spPr>
        <p:txBody>
          <a:bodyPr vert="horz" lIns="0" tIns="0" rIns="0" bIns="0" numCol="2"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spcAft>
                <a:spcPts val="200"/>
              </a:spcAft>
              <a:buClr>
                <a:srgbClr val="D6851B"/>
              </a:buClr>
              <a:buSzPct val="65000"/>
              <a:buFont typeface="Wingdings 3" panose="05040102010807070707" pitchFamily="18" charset="2"/>
              <a:buChar char=""/>
            </a:pPr>
            <a:r>
              <a:rPr lang="de-DE" sz="1600" dirty="0">
                <a:latin typeface="+mj-lt"/>
              </a:rPr>
              <a:t>Große Unternehmen organisieren mehr als die Hälfte </a:t>
            </a:r>
            <a:br>
              <a:rPr lang="de-DE" sz="1600" dirty="0">
                <a:latin typeface="+mj-lt"/>
              </a:rPr>
            </a:br>
            <a:r>
              <a:rPr lang="de-DE" sz="1600" dirty="0">
                <a:latin typeface="+mj-lt"/>
              </a:rPr>
              <a:t>der Weiterbildungsveranstaltungen</a:t>
            </a:r>
          </a:p>
          <a:p>
            <a:pPr marL="285750" indent="-285750">
              <a:lnSpc>
                <a:spcPts val="2000"/>
              </a:lnSpc>
              <a:spcBef>
                <a:spcPts val="1200"/>
              </a:spcBef>
              <a:spcAft>
                <a:spcPts val="200"/>
              </a:spcAft>
              <a:buClr>
                <a:srgbClr val="D6851B"/>
              </a:buClr>
              <a:buSzPct val="65000"/>
              <a:buFont typeface="Wingdings 3" panose="05040102010807070707" pitchFamily="18" charset="2"/>
              <a:buChar char=""/>
            </a:pPr>
            <a:r>
              <a:rPr lang="de-DE" sz="1600" dirty="0">
                <a:latin typeface="+mj-lt"/>
              </a:rPr>
              <a:t>Darüber hinaus gibt es mehr als 20.000 Anbieter:</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dirty="0">
                <a:latin typeface="+mj-lt"/>
              </a:rPr>
              <a:t>Öffentliche Träger</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dirty="0">
                <a:latin typeface="+mj-lt"/>
              </a:rPr>
              <a:t>Hochschulen und Forschungseinrichtungen</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dirty="0">
                <a:latin typeface="+mj-lt"/>
              </a:rPr>
              <a:t>Kirchen</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dirty="0">
                <a:latin typeface="+mj-lt"/>
              </a:rPr>
              <a:t>Kammern</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dirty="0">
                <a:latin typeface="+mj-lt"/>
              </a:rPr>
              <a:t>Gewerkschaften</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dirty="0">
                <a:latin typeface="+mj-lt"/>
              </a:rPr>
              <a:t>Arbeitgeberverbände</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dirty="0">
                <a:latin typeface="+mj-lt"/>
              </a:rPr>
              <a:t>Stiftungen und Wohlfahrtsorganisationen</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spc="-20" dirty="0">
                <a:latin typeface="+mj-lt"/>
              </a:rPr>
              <a:t>kommerziell-private Bildungsträger (19 % im Jahr 2024) u. a.</a:t>
            </a:r>
          </a:p>
          <a:p>
            <a:pPr marL="285750" indent="-285750">
              <a:lnSpc>
                <a:spcPts val="2000"/>
              </a:lnSpc>
              <a:spcBef>
                <a:spcPts val="600"/>
              </a:spcBef>
              <a:spcAft>
                <a:spcPts val="200"/>
              </a:spcAft>
              <a:buClr>
                <a:srgbClr val="D6851B"/>
              </a:buClr>
              <a:buSzPct val="65000"/>
              <a:buFont typeface="Wingdings 3" panose="05040102010807070707" pitchFamily="18" charset="2"/>
              <a:buChar char=""/>
            </a:pPr>
            <a:r>
              <a:rPr lang="de-DE" sz="1600" dirty="0">
                <a:latin typeface="+mj-lt"/>
              </a:rPr>
              <a:t>Unterscheidung: öffentlich-rechtlich regulierte und geförderte/nicht regulierte, nicht geförderte Angebote</a:t>
            </a:r>
          </a:p>
          <a:p>
            <a:pPr marL="285750" indent="-285750">
              <a:lnSpc>
                <a:spcPts val="2000"/>
              </a:lnSpc>
              <a:spcBef>
                <a:spcPts val="1200"/>
              </a:spcBef>
              <a:spcAft>
                <a:spcPts val="200"/>
              </a:spcAft>
              <a:buClr>
                <a:srgbClr val="D6851B"/>
              </a:buClr>
              <a:buSzPct val="65000"/>
              <a:buFont typeface="Wingdings 3" panose="05040102010807070707" pitchFamily="18" charset="2"/>
              <a:buChar char=""/>
            </a:pPr>
            <a:r>
              <a:rPr lang="de-DE" sz="1600" dirty="0">
                <a:latin typeface="+mj-lt"/>
              </a:rPr>
              <a:t>Für Angebote im geförderten Bereich ist in der Regel eine Zulassung bei staatlichen Einrichtungen oder Kammern erforderlich (Befristet: Träger 5 Jahre, Maßnahme 3 Jahre)</a:t>
            </a:r>
          </a:p>
          <a:p>
            <a:pPr marL="285750" indent="-285750">
              <a:lnSpc>
                <a:spcPts val="2000"/>
              </a:lnSpc>
              <a:spcBef>
                <a:spcPts val="1200"/>
              </a:spcBef>
              <a:spcAft>
                <a:spcPts val="200"/>
              </a:spcAft>
              <a:buClr>
                <a:srgbClr val="D6851B"/>
              </a:buClr>
              <a:buSzPct val="65000"/>
              <a:buFont typeface="Wingdings 3" panose="05040102010807070707" pitchFamily="18" charset="2"/>
              <a:buChar char=""/>
            </a:pPr>
            <a:r>
              <a:rPr lang="de-DE" sz="1600" dirty="0">
                <a:latin typeface="+mj-lt"/>
              </a:rPr>
              <a:t>Zertifizierung des Qualitätsmanagementsystems in der Regel nicht erforderlich, aber weit verbreitet, z. B. nach ISO 9000 ff. oder ISO 29990</a:t>
            </a:r>
          </a:p>
          <a:p>
            <a:pPr marL="285750" indent="-285750">
              <a:lnSpc>
                <a:spcPts val="2000"/>
              </a:lnSpc>
              <a:spcBef>
                <a:spcPts val="1200"/>
              </a:spcBef>
              <a:spcAft>
                <a:spcPts val="200"/>
              </a:spcAft>
              <a:buClr>
                <a:srgbClr val="D6851B"/>
              </a:buClr>
              <a:buSzPct val="65000"/>
              <a:buFont typeface="Wingdings 3" panose="05040102010807070707" pitchFamily="18" charset="2"/>
              <a:buChar char=""/>
            </a:pPr>
            <a:r>
              <a:rPr lang="de-DE" sz="1600" dirty="0">
                <a:latin typeface="+mj-lt"/>
              </a:rPr>
              <a:t>Prüfung</a:t>
            </a:r>
            <a:r>
              <a:rPr lang="de-DE" sz="1600" dirty="0"/>
              <a:t> und Zertifizierung durch private Anbieter, im Falle von ISO-Normen akkreditiert bei der Deutschen Akkreditierungsstelle (DAkks)</a:t>
            </a:r>
            <a:endParaRPr lang="de-DE" sz="1600" dirty="0">
              <a:latin typeface="+mj-lt"/>
            </a:endParaRPr>
          </a:p>
        </p:txBody>
      </p:sp>
    </p:spTree>
    <p:extLst>
      <p:ext uri="{BB962C8B-B14F-4D97-AF65-F5344CB8AC3E}">
        <p14:creationId xmlns:p14="http://schemas.microsoft.com/office/powerpoint/2010/main" val="2889890197"/>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platzhalter 3">
            <a:extLst>
              <a:ext uri="{FF2B5EF4-FFF2-40B4-BE49-F238E27FC236}">
                <a16:creationId xmlns:a16="http://schemas.microsoft.com/office/drawing/2014/main" id="{3D89A142-1DA6-4565-9E7D-D1493BF9FC7C}"/>
              </a:ext>
            </a:extLst>
          </p:cNvPr>
          <p:cNvSpPr txBox="1">
            <a:spLocks/>
          </p:cNvSpPr>
          <p:nvPr/>
        </p:nvSpPr>
        <p:spPr>
          <a:xfrm>
            <a:off x="4824000" y="2520000"/>
            <a:ext cx="2520000" cy="900000"/>
          </a:xfrm>
          <a:prstGeom prst="rect">
            <a:avLst/>
          </a:prstGeom>
          <a:solidFill>
            <a:srgbClr val="D6851B"/>
          </a:solidFill>
        </p:spPr>
        <p:txBody>
          <a:bodyPr vert="horz" wrap="square" lIns="108000" tIns="108000" rIns="108000" bIns="14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2400" dirty="0"/>
              <a:t>Staat </a:t>
            </a:r>
            <a:br>
              <a:rPr lang="de-DE" sz="2400" dirty="0"/>
            </a:br>
            <a:r>
              <a:rPr lang="de-DE" sz="1600" dirty="0"/>
              <a:t>(Bund, Länder, Kommunen)</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8. Weiterbildungsbeteiligung </a:t>
            </a:r>
          </a:p>
        </p:txBody>
      </p:sp>
      <p:sp>
        <p:nvSpPr>
          <p:cNvPr id="13" name="Textplatzhalter 3">
            <a:extLst>
              <a:ext uri="{FF2B5EF4-FFF2-40B4-BE49-F238E27FC236}">
                <a16:creationId xmlns:a16="http://schemas.microsoft.com/office/drawing/2014/main" id="{5BD80155-07B5-4E96-AA64-1BDE6BBF40AB}"/>
              </a:ext>
            </a:extLst>
          </p:cNvPr>
          <p:cNvSpPr txBox="1">
            <a:spLocks/>
          </p:cNvSpPr>
          <p:nvPr/>
        </p:nvSpPr>
        <p:spPr>
          <a:xfrm>
            <a:off x="7858812" y="1581197"/>
            <a:ext cx="3600000" cy="849876"/>
          </a:xfrm>
          <a:prstGeom prst="rect">
            <a:avLst/>
          </a:prstGeom>
          <a:solidFill>
            <a:srgbClr val="FBF3E8"/>
          </a:solidFill>
        </p:spPr>
        <p:txBody>
          <a:bodyPr vert="horz" wrap="square" lIns="216000" tIns="180000" rIns="144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de-DE" sz="1600" dirty="0">
                <a:solidFill>
                  <a:schemeClr val="tx1"/>
                </a:solidFill>
              </a:rPr>
              <a:t>Ausgaben sind oft nicht trennscharf abgrenzbar</a:t>
            </a:r>
          </a:p>
        </p:txBody>
      </p:sp>
      <p:sp>
        <p:nvSpPr>
          <p:cNvPr id="16" name="Textplatzhalter 3">
            <a:extLst>
              <a:ext uri="{FF2B5EF4-FFF2-40B4-BE49-F238E27FC236}">
                <a16:creationId xmlns:a16="http://schemas.microsoft.com/office/drawing/2014/main" id="{98982737-67D4-4A9D-B327-FCBB73A49E65}"/>
              </a:ext>
            </a:extLst>
          </p:cNvPr>
          <p:cNvSpPr txBox="1">
            <a:spLocks/>
          </p:cNvSpPr>
          <p:nvPr/>
        </p:nvSpPr>
        <p:spPr>
          <a:xfrm>
            <a:off x="7369879" y="3689591"/>
            <a:ext cx="4320000" cy="1266190"/>
          </a:xfrm>
          <a:prstGeom prst="rect">
            <a:avLst/>
          </a:prstGeom>
          <a:solidFill>
            <a:srgbClr val="FBF3E8"/>
          </a:solidFill>
        </p:spPr>
        <p:txBody>
          <a:bodyPr vert="horz" wrap="square" lIns="216000" tIns="216000" rIns="144000" bIns="216000" rtlCol="0" anchor="ctr"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de-DE" sz="1600" dirty="0">
                <a:solidFill>
                  <a:schemeClr val="tx1"/>
                </a:solidFill>
              </a:rPr>
              <a:t>2023 Förderung von </a:t>
            </a:r>
            <a:r>
              <a:rPr lang="de-DE" sz="2800" spc="50" dirty="0">
                <a:solidFill>
                  <a:schemeClr val="tx1"/>
                </a:solidFill>
              </a:rPr>
              <a:t>299.504</a:t>
            </a:r>
            <a:r>
              <a:rPr lang="de-DE" sz="1600" dirty="0">
                <a:solidFill>
                  <a:schemeClr val="tx1"/>
                </a:solidFill>
              </a:rPr>
              <a:t> Eintritten </a:t>
            </a:r>
            <a:br>
              <a:rPr lang="de-DE" sz="1600" dirty="0">
                <a:solidFill>
                  <a:schemeClr val="tx1"/>
                </a:solidFill>
              </a:rPr>
            </a:br>
            <a:r>
              <a:rPr lang="de-DE" sz="1600" dirty="0">
                <a:solidFill>
                  <a:schemeClr val="tx1"/>
                </a:solidFill>
              </a:rPr>
              <a:t>in Maßnahmen der beruflichen Weiterbildung nach SGB II und SGB III</a:t>
            </a:r>
          </a:p>
        </p:txBody>
      </p:sp>
      <p:sp>
        <p:nvSpPr>
          <p:cNvPr id="9" name="Textplatzhalter 3">
            <a:extLst>
              <a:ext uri="{FF2B5EF4-FFF2-40B4-BE49-F238E27FC236}">
                <a16:creationId xmlns:a16="http://schemas.microsoft.com/office/drawing/2014/main" id="{46179E5F-7DEF-462B-9B3E-12CA74B26BAA}"/>
              </a:ext>
            </a:extLst>
          </p:cNvPr>
          <p:cNvSpPr txBox="1">
            <a:spLocks/>
          </p:cNvSpPr>
          <p:nvPr/>
        </p:nvSpPr>
        <p:spPr>
          <a:xfrm>
            <a:off x="1320624" y="1009162"/>
            <a:ext cx="3600000" cy="947709"/>
          </a:xfrm>
          <a:prstGeom prst="rect">
            <a:avLst/>
          </a:prstGeom>
          <a:solidFill>
            <a:srgbClr val="FBF3E8"/>
          </a:solidFill>
        </p:spPr>
        <p:txBody>
          <a:bodyPr vert="horz" wrap="square" lIns="216000" tIns="180000" rIns="144000" bIns="216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de-DE" sz="1600" dirty="0">
                <a:solidFill>
                  <a:schemeClr val="tx1"/>
                </a:solidFill>
              </a:rPr>
              <a:t>Zahlreiche Förderprogramme zum Zwecke des beruflichen Aufstiegs</a:t>
            </a:r>
          </a:p>
        </p:txBody>
      </p:sp>
      <p:sp>
        <p:nvSpPr>
          <p:cNvPr id="11" name="Textplatzhalter 3">
            <a:extLst>
              <a:ext uri="{FF2B5EF4-FFF2-40B4-BE49-F238E27FC236}">
                <a16:creationId xmlns:a16="http://schemas.microsoft.com/office/drawing/2014/main" id="{9766B127-A477-4AEA-85D5-6B48D08F4AA6}"/>
              </a:ext>
            </a:extLst>
          </p:cNvPr>
          <p:cNvSpPr txBox="1">
            <a:spLocks/>
          </p:cNvSpPr>
          <p:nvPr/>
        </p:nvSpPr>
        <p:spPr>
          <a:xfrm>
            <a:off x="217111" y="2444939"/>
            <a:ext cx="4320000" cy="984061"/>
          </a:xfrm>
          <a:prstGeom prst="rect">
            <a:avLst/>
          </a:prstGeom>
          <a:solidFill>
            <a:srgbClr val="FBF3E8"/>
          </a:solidFill>
        </p:spPr>
        <p:txBody>
          <a:bodyPr vert="horz" wrap="square" lIns="216000" tIns="216000" rIns="144000" bIns="216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de-DE" sz="1600" spc="50" dirty="0">
                <a:solidFill>
                  <a:schemeClr val="tx1"/>
                </a:solidFill>
              </a:rPr>
              <a:t>2023 knapp </a:t>
            </a:r>
            <a:r>
              <a:rPr lang="de-DE" sz="2800" spc="50" dirty="0">
                <a:solidFill>
                  <a:schemeClr val="tx1"/>
                </a:solidFill>
              </a:rPr>
              <a:t>1,06 Mrd.</a:t>
            </a:r>
            <a:r>
              <a:rPr lang="de-DE" sz="1000" spc="50" dirty="0">
                <a:solidFill>
                  <a:schemeClr val="tx1"/>
                </a:solidFill>
              </a:rPr>
              <a:t> </a:t>
            </a:r>
            <a:r>
              <a:rPr lang="de-DE" sz="2800" spc="50" dirty="0">
                <a:solidFill>
                  <a:schemeClr val="tx1"/>
                </a:solidFill>
              </a:rPr>
              <a:t>€ </a:t>
            </a:r>
            <a:r>
              <a:rPr lang="de-DE" sz="1600" dirty="0">
                <a:solidFill>
                  <a:schemeClr val="tx1"/>
                </a:solidFill>
              </a:rPr>
              <a:t>Förderung von Aufstiegsfortbildungen (Bewilligung)</a:t>
            </a:r>
          </a:p>
        </p:txBody>
      </p:sp>
      <p:grpSp>
        <p:nvGrpSpPr>
          <p:cNvPr id="15" name="Gruppieren 14">
            <a:extLst>
              <a:ext uri="{FF2B5EF4-FFF2-40B4-BE49-F238E27FC236}">
                <a16:creationId xmlns:a16="http://schemas.microsoft.com/office/drawing/2014/main" id="{D1FE7E12-F0A1-4256-A9BD-56C0B63E7607}"/>
              </a:ext>
            </a:extLst>
          </p:cNvPr>
          <p:cNvGrpSpPr/>
          <p:nvPr/>
        </p:nvGrpSpPr>
        <p:grpSpPr>
          <a:xfrm>
            <a:off x="5304136" y="1233018"/>
            <a:ext cx="1651649" cy="1393773"/>
            <a:chOff x="10867802" y="1247312"/>
            <a:chExt cx="970883" cy="819296"/>
          </a:xfrm>
        </p:grpSpPr>
        <p:grpSp>
          <p:nvGrpSpPr>
            <p:cNvPr id="18" name="Gruppieren 17">
              <a:extLst>
                <a:ext uri="{FF2B5EF4-FFF2-40B4-BE49-F238E27FC236}">
                  <a16:creationId xmlns:a16="http://schemas.microsoft.com/office/drawing/2014/main" id="{54091CD8-11CC-45B6-96C7-010CD86275E0}"/>
                </a:ext>
              </a:extLst>
            </p:cNvPr>
            <p:cNvGrpSpPr/>
            <p:nvPr/>
          </p:nvGrpSpPr>
          <p:grpSpPr>
            <a:xfrm>
              <a:off x="10960843" y="1394268"/>
              <a:ext cx="774057" cy="664270"/>
              <a:chOff x="10960845" y="1438275"/>
              <a:chExt cx="521493" cy="447529"/>
            </a:xfrm>
          </p:grpSpPr>
          <p:sp>
            <p:nvSpPr>
              <p:cNvPr id="20" name="Rechteck: obere Ecken abgeschnitten 10">
                <a:extLst>
                  <a:ext uri="{FF2B5EF4-FFF2-40B4-BE49-F238E27FC236}">
                    <a16:creationId xmlns:a16="http://schemas.microsoft.com/office/drawing/2014/main" id="{7B2DEEC8-6568-4309-A1AB-9AA1B7B47C57}"/>
                  </a:ext>
                </a:extLst>
              </p:cNvPr>
              <p:cNvSpPr/>
              <p:nvPr/>
            </p:nvSpPr>
            <p:spPr>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1" name="Rechteck 20">
                <a:extLst>
                  <a:ext uri="{FF2B5EF4-FFF2-40B4-BE49-F238E27FC236}">
                    <a16:creationId xmlns:a16="http://schemas.microsoft.com/office/drawing/2014/main" id="{BB1D795C-2CBA-4512-9105-C8B2FF21E783}"/>
                  </a:ext>
                </a:extLst>
              </p:cNvPr>
              <p:cNvSpPr/>
              <p:nvPr/>
            </p:nvSpPr>
            <p:spPr>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2" name="Rechteck 21">
                <a:extLst>
                  <a:ext uri="{FF2B5EF4-FFF2-40B4-BE49-F238E27FC236}">
                    <a16:creationId xmlns:a16="http://schemas.microsoft.com/office/drawing/2014/main" id="{59CB48DA-D6B2-499C-BAC1-08586986B1F5}"/>
                  </a:ext>
                </a:extLst>
              </p:cNvPr>
              <p:cNvSpPr/>
              <p:nvPr/>
            </p:nvSpPr>
            <p:spPr>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3" name="Rechteck 22">
                <a:extLst>
                  <a:ext uri="{FF2B5EF4-FFF2-40B4-BE49-F238E27FC236}">
                    <a16:creationId xmlns:a16="http://schemas.microsoft.com/office/drawing/2014/main" id="{9DD52DFD-E7D0-4E57-B628-5E41D8A91468}"/>
                  </a:ext>
                </a:extLst>
              </p:cNvPr>
              <p:cNvSpPr/>
              <p:nvPr/>
            </p:nvSpPr>
            <p:spPr>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4" name="Rechteck 15">
                <a:extLst>
                  <a:ext uri="{FF2B5EF4-FFF2-40B4-BE49-F238E27FC236}">
                    <a16:creationId xmlns:a16="http://schemas.microsoft.com/office/drawing/2014/main" id="{6402445D-9ABD-49DF-9364-7BD60DED4235}"/>
                  </a:ext>
                </a:extLst>
              </p:cNvPr>
              <p:cNvSpPr/>
              <p:nvPr/>
            </p:nvSpPr>
            <p:spPr>
              <a:xfrm rot="5400000">
                <a:off x="11195159" y="1598624"/>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19" name="Grafik 18">
              <a:extLst>
                <a:ext uri="{FF2B5EF4-FFF2-40B4-BE49-F238E27FC236}">
                  <a16:creationId xmlns:a16="http://schemas.microsoft.com/office/drawing/2014/main" id="{81C1F9B3-3096-41A5-A69D-6F2E2F20B21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867802" y="1247312"/>
              <a:ext cx="970883" cy="819296"/>
            </a:xfrm>
            <a:prstGeom prst="rect">
              <a:avLst/>
            </a:prstGeom>
          </p:spPr>
        </p:pic>
      </p:grpSp>
      <p:sp>
        <p:nvSpPr>
          <p:cNvPr id="7" name="Textplatzhalter 3">
            <a:extLst>
              <a:ext uri="{FF2B5EF4-FFF2-40B4-BE49-F238E27FC236}">
                <a16:creationId xmlns:a16="http://schemas.microsoft.com/office/drawing/2014/main" id="{3AD216DE-2FBE-3793-49F3-C5BA89862F83}"/>
              </a:ext>
            </a:extLst>
          </p:cNvPr>
          <p:cNvSpPr txBox="1">
            <a:spLocks/>
          </p:cNvSpPr>
          <p:nvPr/>
        </p:nvSpPr>
        <p:spPr>
          <a:xfrm>
            <a:off x="1530196" y="3983129"/>
            <a:ext cx="4446269" cy="1266190"/>
          </a:xfrm>
          <a:prstGeom prst="rect">
            <a:avLst/>
          </a:prstGeom>
          <a:solidFill>
            <a:srgbClr val="FBF3E8"/>
          </a:solidFill>
        </p:spPr>
        <p:txBody>
          <a:bodyPr vert="horz" wrap="square" lIns="216000" tIns="216000" rIns="144000" bIns="216000" rtlCol="0" anchor="ctr"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de-DE" sz="1600" dirty="0">
                <a:solidFill>
                  <a:schemeClr val="tx1"/>
                </a:solidFill>
              </a:rPr>
              <a:t>2024 wurde die Förderung von  Aufstiegsfortbildungen für </a:t>
            </a:r>
            <a:r>
              <a:rPr lang="de-DE" sz="2800" spc="50" dirty="0">
                <a:solidFill>
                  <a:schemeClr val="tx1"/>
                </a:solidFill>
              </a:rPr>
              <a:t>189.691 </a:t>
            </a:r>
            <a:r>
              <a:rPr lang="de-DE" sz="1600" dirty="0">
                <a:solidFill>
                  <a:schemeClr val="tx1"/>
                </a:solidFill>
              </a:rPr>
              <a:t>Personen bewilligt*</a:t>
            </a:r>
          </a:p>
        </p:txBody>
      </p:sp>
      <p:sp>
        <p:nvSpPr>
          <p:cNvPr id="10" name="Textfeld 9">
            <a:extLst>
              <a:ext uri="{FF2B5EF4-FFF2-40B4-BE49-F238E27FC236}">
                <a16:creationId xmlns:a16="http://schemas.microsoft.com/office/drawing/2014/main" id="{976615B3-1A74-2066-91A0-5357AF89F394}"/>
              </a:ext>
            </a:extLst>
          </p:cNvPr>
          <p:cNvSpPr txBox="1"/>
          <p:nvPr/>
        </p:nvSpPr>
        <p:spPr>
          <a:xfrm>
            <a:off x="281032" y="5624982"/>
            <a:ext cx="6120418" cy="261610"/>
          </a:xfrm>
          <a:prstGeom prst="rect">
            <a:avLst/>
          </a:prstGeom>
          <a:noFill/>
        </p:spPr>
        <p:txBody>
          <a:bodyPr wrap="square" rtlCol="0">
            <a:spAutoFit/>
          </a:bodyPr>
          <a:lstStyle/>
          <a:p>
            <a:r>
              <a:rPr lang="de-DE" sz="1100" dirty="0">
                <a:hlinkClick r:id="rId5">
                  <a:extLst>
                    <a:ext uri="{A12FA001-AC4F-418D-AE19-62706E023703}">
                      <ahyp:hlinkClr xmlns:ahyp="http://schemas.microsoft.com/office/drawing/2018/hyperlinkcolor" val="tx"/>
                    </a:ext>
                  </a:extLst>
                </a:hlinkClick>
              </a:rPr>
              <a:t>*</a:t>
            </a:r>
            <a:r>
              <a:rPr lang="de-DE" sz="1000" dirty="0">
                <a:solidFill>
                  <a:srgbClr val="0563C1"/>
                </a:solidFill>
                <a:hlinkClick r:id="rId5">
                  <a:extLst>
                    <a:ext uri="{A12FA001-AC4F-418D-AE19-62706E023703}">
                      <ahyp:hlinkClr xmlns:ahyp="http://schemas.microsoft.com/office/drawing/2018/hyperlinkcolor" val="tx"/>
                    </a:ext>
                  </a:extLst>
                </a:hlinkClick>
              </a:rPr>
              <a:t>https://www-genesis.destatis.de/datenbank/online/statistic/21421/table/21421-0001</a:t>
            </a:r>
            <a:r>
              <a:rPr lang="de-DE" sz="1000" dirty="0"/>
              <a:t> </a:t>
            </a:r>
          </a:p>
        </p:txBody>
      </p:sp>
    </p:spTree>
    <p:extLst>
      <p:ext uri="{BB962C8B-B14F-4D97-AF65-F5344CB8AC3E}">
        <p14:creationId xmlns:p14="http://schemas.microsoft.com/office/powerpoint/2010/main" val="552198783"/>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platzhalter 3">
            <a:extLst>
              <a:ext uri="{FF2B5EF4-FFF2-40B4-BE49-F238E27FC236}">
                <a16:creationId xmlns:a16="http://schemas.microsoft.com/office/drawing/2014/main" id="{CF5D6A59-3771-4AC0-8B50-B96D561C0AC5}"/>
              </a:ext>
            </a:extLst>
          </p:cNvPr>
          <p:cNvSpPr txBox="1">
            <a:spLocks/>
          </p:cNvSpPr>
          <p:nvPr/>
        </p:nvSpPr>
        <p:spPr>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2400" dirty="0"/>
              <a:t>Betriebe</a:t>
            </a:r>
            <a:endParaRPr lang="de-DE" sz="1600" spc="20" dirty="0"/>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8. Weiterbildungsbeteiligung </a:t>
            </a:r>
          </a:p>
        </p:txBody>
      </p:sp>
      <p:sp>
        <p:nvSpPr>
          <p:cNvPr id="13" name="Textplatzhalter 3">
            <a:extLst>
              <a:ext uri="{FF2B5EF4-FFF2-40B4-BE49-F238E27FC236}">
                <a16:creationId xmlns:a16="http://schemas.microsoft.com/office/drawing/2014/main" id="{5BD80155-07B5-4E96-AA64-1BDE6BBF40AB}"/>
              </a:ext>
            </a:extLst>
          </p:cNvPr>
          <p:cNvSpPr txBox="1">
            <a:spLocks/>
          </p:cNvSpPr>
          <p:nvPr/>
        </p:nvSpPr>
        <p:spPr>
          <a:xfrm>
            <a:off x="661989" y="1056658"/>
            <a:ext cx="3600000" cy="947709"/>
          </a:xfrm>
          <a:prstGeom prst="rect">
            <a:avLst/>
          </a:prstGeom>
          <a:solidFill>
            <a:srgbClr val="FBF3E8"/>
          </a:solidFill>
        </p:spPr>
        <p:txBody>
          <a:bodyPr vert="horz" wrap="square" lIns="180000" tIns="216000" rIns="144000" bIns="180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de-DE" sz="2400" spc="50" dirty="0">
                <a:solidFill>
                  <a:schemeClr val="tx1"/>
                </a:solidFill>
              </a:rPr>
              <a:t>46,4 Mrd. € </a:t>
            </a:r>
            <a:r>
              <a:rPr lang="de-DE" sz="1600" dirty="0">
                <a:solidFill>
                  <a:schemeClr val="tx1"/>
                </a:solidFill>
              </a:rPr>
              <a:t>Gesamt-investitionen der Wirtschaft 2022*</a:t>
            </a:r>
            <a:endParaRPr lang="de-DE" sz="2800" spc="50" dirty="0">
              <a:solidFill>
                <a:schemeClr val="tx1"/>
              </a:solidFill>
            </a:endParaRPr>
          </a:p>
        </p:txBody>
      </p:sp>
      <p:sp>
        <p:nvSpPr>
          <p:cNvPr id="15" name="Textplatzhalter 3">
            <a:extLst>
              <a:ext uri="{FF2B5EF4-FFF2-40B4-BE49-F238E27FC236}">
                <a16:creationId xmlns:a16="http://schemas.microsoft.com/office/drawing/2014/main" id="{81E90952-65E9-4339-B8D7-B8155A6D2C58}"/>
              </a:ext>
            </a:extLst>
          </p:cNvPr>
          <p:cNvSpPr txBox="1">
            <a:spLocks/>
          </p:cNvSpPr>
          <p:nvPr/>
        </p:nvSpPr>
        <p:spPr>
          <a:xfrm>
            <a:off x="661989" y="2052618"/>
            <a:ext cx="1799999" cy="1118612"/>
          </a:xfrm>
          <a:prstGeom prst="rect">
            <a:avLst/>
          </a:prstGeom>
          <a:solidFill>
            <a:srgbClr val="FBF3E8"/>
          </a:solidFill>
        </p:spPr>
        <p:txBody>
          <a:bodyPr vert="horz" wrap="square" lIns="180000" tIns="36000" rIns="108000" bIns="180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400"/>
              </a:lnSpc>
              <a:spcBef>
                <a:spcPts val="600"/>
              </a:spcBef>
            </a:pPr>
            <a:r>
              <a:rPr lang="de-DE" sz="1600" dirty="0">
                <a:solidFill>
                  <a:schemeClr val="tx1"/>
                </a:solidFill>
              </a:rPr>
              <a:t>Davon </a:t>
            </a:r>
            <a:br>
              <a:rPr lang="de-DE" sz="1600" dirty="0">
                <a:solidFill>
                  <a:schemeClr val="tx1"/>
                </a:solidFill>
              </a:rPr>
            </a:br>
            <a:r>
              <a:rPr lang="de-DE" sz="2400" spc="50" dirty="0">
                <a:solidFill>
                  <a:schemeClr val="tx1"/>
                </a:solidFill>
              </a:rPr>
              <a:t>24,4 Mrd.</a:t>
            </a:r>
            <a:r>
              <a:rPr lang="de-DE" sz="1000" spc="50" dirty="0">
                <a:solidFill>
                  <a:schemeClr val="tx1"/>
                </a:solidFill>
              </a:rPr>
              <a:t> </a:t>
            </a:r>
            <a:r>
              <a:rPr lang="de-DE" sz="2400" spc="50" dirty="0">
                <a:solidFill>
                  <a:schemeClr val="tx1"/>
                </a:solidFill>
              </a:rPr>
              <a:t>€ </a:t>
            </a:r>
            <a:br>
              <a:rPr lang="de-DE" sz="2400" spc="50" dirty="0">
                <a:solidFill>
                  <a:schemeClr val="tx1"/>
                </a:solidFill>
              </a:rPr>
            </a:br>
            <a:r>
              <a:rPr lang="de-DE" sz="1600" dirty="0">
                <a:solidFill>
                  <a:schemeClr val="tx1"/>
                </a:solidFill>
              </a:rPr>
              <a:t>direkte Kosten</a:t>
            </a:r>
          </a:p>
        </p:txBody>
      </p:sp>
      <p:sp>
        <p:nvSpPr>
          <p:cNvPr id="16" name="Textplatzhalter 3">
            <a:extLst>
              <a:ext uri="{FF2B5EF4-FFF2-40B4-BE49-F238E27FC236}">
                <a16:creationId xmlns:a16="http://schemas.microsoft.com/office/drawing/2014/main" id="{98982737-67D4-4A9D-B327-FCBB73A49E65}"/>
              </a:ext>
            </a:extLst>
          </p:cNvPr>
          <p:cNvSpPr txBox="1">
            <a:spLocks/>
          </p:cNvSpPr>
          <p:nvPr/>
        </p:nvSpPr>
        <p:spPr>
          <a:xfrm>
            <a:off x="8107736" y="2423273"/>
            <a:ext cx="3600000" cy="560827"/>
          </a:xfrm>
          <a:prstGeom prst="rect">
            <a:avLst/>
          </a:prstGeom>
          <a:solidFill>
            <a:srgbClr val="FBF3E8"/>
          </a:solidFill>
        </p:spPr>
        <p:txBody>
          <a:bodyPr vert="horz" wrap="square" lIns="216000" tIns="72000" rIns="144000" bIns="180000" rtlCol="0" anchor="ctr"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de-DE" sz="1600" dirty="0">
                <a:solidFill>
                  <a:schemeClr val="tx1"/>
                </a:solidFill>
              </a:rPr>
              <a:t>im Corona-Jahr 2020 nur </a:t>
            </a:r>
            <a:r>
              <a:rPr lang="de-DE" sz="2400" spc="50" dirty="0">
                <a:solidFill>
                  <a:schemeClr val="tx1"/>
                </a:solidFill>
              </a:rPr>
              <a:t>34 %	 </a:t>
            </a:r>
          </a:p>
        </p:txBody>
      </p:sp>
      <p:sp>
        <p:nvSpPr>
          <p:cNvPr id="9" name="Textplatzhalter 3">
            <a:extLst>
              <a:ext uri="{FF2B5EF4-FFF2-40B4-BE49-F238E27FC236}">
                <a16:creationId xmlns:a16="http://schemas.microsoft.com/office/drawing/2014/main" id="{92F660A5-C4E4-4AE7-AB6B-3300FBF61C3F}"/>
              </a:ext>
            </a:extLst>
          </p:cNvPr>
          <p:cNvSpPr txBox="1">
            <a:spLocks/>
          </p:cNvSpPr>
          <p:nvPr/>
        </p:nvSpPr>
        <p:spPr>
          <a:xfrm>
            <a:off x="2550695" y="2052618"/>
            <a:ext cx="1711294" cy="1118612"/>
          </a:xfrm>
          <a:prstGeom prst="rect">
            <a:avLst/>
          </a:prstGeom>
          <a:solidFill>
            <a:srgbClr val="FBF3E8"/>
          </a:solidFill>
        </p:spPr>
        <p:txBody>
          <a:bodyPr vert="horz" wrap="square" lIns="180000" tIns="36000" rIns="108000" bIns="180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400"/>
              </a:lnSpc>
              <a:spcBef>
                <a:spcPts val="600"/>
              </a:spcBef>
            </a:pPr>
            <a:r>
              <a:rPr lang="de-DE" sz="1600" dirty="0">
                <a:solidFill>
                  <a:schemeClr val="tx1"/>
                </a:solidFill>
              </a:rPr>
              <a:t>und</a:t>
            </a:r>
            <a:br>
              <a:rPr lang="de-DE" sz="2400" spc="50" dirty="0">
                <a:solidFill>
                  <a:schemeClr val="tx1"/>
                </a:solidFill>
              </a:rPr>
            </a:br>
            <a:r>
              <a:rPr lang="de-DE" sz="2400" spc="50" dirty="0">
                <a:solidFill>
                  <a:schemeClr val="tx1"/>
                </a:solidFill>
              </a:rPr>
              <a:t>22 Mrd.</a:t>
            </a:r>
            <a:r>
              <a:rPr lang="de-DE" sz="1000" spc="50" dirty="0">
                <a:solidFill>
                  <a:schemeClr val="tx1"/>
                </a:solidFill>
              </a:rPr>
              <a:t> </a:t>
            </a:r>
            <a:r>
              <a:rPr lang="de-DE" sz="2400" spc="50" dirty="0">
                <a:solidFill>
                  <a:schemeClr val="tx1"/>
                </a:solidFill>
              </a:rPr>
              <a:t>€ </a:t>
            </a:r>
            <a:r>
              <a:rPr lang="de-DE" sz="1600" dirty="0">
                <a:solidFill>
                  <a:schemeClr val="tx1"/>
                </a:solidFill>
              </a:rPr>
              <a:t>indirekte Kosten</a:t>
            </a:r>
          </a:p>
        </p:txBody>
      </p:sp>
      <p:sp>
        <p:nvSpPr>
          <p:cNvPr id="14" name="Textplatzhalter 3">
            <a:extLst>
              <a:ext uri="{FF2B5EF4-FFF2-40B4-BE49-F238E27FC236}">
                <a16:creationId xmlns:a16="http://schemas.microsoft.com/office/drawing/2014/main" id="{9EE45C20-CC0A-4FFD-9CE6-DEACCA465406}"/>
              </a:ext>
            </a:extLst>
          </p:cNvPr>
          <p:cNvSpPr txBox="1">
            <a:spLocks/>
          </p:cNvSpPr>
          <p:nvPr/>
        </p:nvSpPr>
        <p:spPr>
          <a:xfrm>
            <a:off x="8107736" y="1058660"/>
            <a:ext cx="3600000" cy="1439263"/>
          </a:xfrm>
          <a:prstGeom prst="rect">
            <a:avLst/>
          </a:prstGeom>
          <a:solidFill>
            <a:srgbClr val="FBF3E8"/>
          </a:solidFill>
        </p:spPr>
        <p:txBody>
          <a:bodyPr vert="horz" wrap="square" lIns="216000" tIns="216000" rIns="144000" bIns="108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de-DE" sz="2400" spc="50" dirty="0">
                <a:solidFill>
                  <a:schemeClr val="tx1"/>
                </a:solidFill>
              </a:rPr>
              <a:t>42 % </a:t>
            </a:r>
            <a:r>
              <a:rPr lang="de-DE" sz="1600" dirty="0">
                <a:solidFill>
                  <a:schemeClr val="tx1"/>
                </a:solidFill>
              </a:rPr>
              <a:t>der deutschen Unternehmen beteiligten sich 2022 an Weiterbildung (durch Kostenübernahme und/oder Freistellung), </a:t>
            </a:r>
          </a:p>
        </p:txBody>
      </p:sp>
      <p:sp>
        <p:nvSpPr>
          <p:cNvPr id="11" name="Textplatzhalter 3">
            <a:extLst>
              <a:ext uri="{FF2B5EF4-FFF2-40B4-BE49-F238E27FC236}">
                <a16:creationId xmlns:a16="http://schemas.microsoft.com/office/drawing/2014/main" id="{ECED6F13-86FB-422E-A6B9-630256A272A7}"/>
              </a:ext>
            </a:extLst>
          </p:cNvPr>
          <p:cNvSpPr txBox="1">
            <a:spLocks/>
          </p:cNvSpPr>
          <p:nvPr/>
        </p:nvSpPr>
        <p:spPr>
          <a:xfrm>
            <a:off x="2135999" y="3772239"/>
            <a:ext cx="4505433" cy="1077425"/>
          </a:xfrm>
          <a:prstGeom prst="rect">
            <a:avLst/>
          </a:prstGeom>
          <a:solidFill>
            <a:srgbClr val="FBF3E8"/>
          </a:solidFill>
        </p:spPr>
        <p:txBody>
          <a:bodyPr vert="horz" wrap="square" lIns="216000" tIns="216000" rIns="144000" bIns="180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400"/>
              </a:spcBef>
              <a:spcAft>
                <a:spcPts val="400"/>
              </a:spcAft>
            </a:pPr>
            <a:r>
              <a:rPr lang="de-DE" sz="2400" spc="50" dirty="0">
                <a:solidFill>
                  <a:schemeClr val="tx1"/>
                </a:solidFill>
              </a:rPr>
              <a:t>93 % </a:t>
            </a:r>
            <a:r>
              <a:rPr lang="de-DE" sz="1600" dirty="0">
                <a:solidFill>
                  <a:schemeClr val="tx1"/>
                </a:solidFill>
              </a:rPr>
              <a:t>der Großbetriebe und </a:t>
            </a:r>
          </a:p>
          <a:p>
            <a:pPr>
              <a:lnSpc>
                <a:spcPts val="2200"/>
              </a:lnSpc>
              <a:spcBef>
                <a:spcPts val="400"/>
              </a:spcBef>
              <a:spcAft>
                <a:spcPts val="400"/>
              </a:spcAft>
            </a:pPr>
            <a:r>
              <a:rPr lang="de-DE" sz="2400" spc="50" dirty="0">
                <a:solidFill>
                  <a:schemeClr val="tx1"/>
                </a:solidFill>
              </a:rPr>
              <a:t>33 % </a:t>
            </a:r>
            <a:r>
              <a:rPr lang="de-DE" sz="1600" dirty="0">
                <a:solidFill>
                  <a:schemeClr val="tx1"/>
                </a:solidFill>
              </a:rPr>
              <a:t>der Kleinstbetriebe beteiligten sich 2022</a:t>
            </a:r>
          </a:p>
        </p:txBody>
      </p:sp>
      <p:sp>
        <p:nvSpPr>
          <p:cNvPr id="12" name="Textplatzhalter 3">
            <a:extLst>
              <a:ext uri="{FF2B5EF4-FFF2-40B4-BE49-F238E27FC236}">
                <a16:creationId xmlns:a16="http://schemas.microsoft.com/office/drawing/2014/main" id="{6DA36B88-3443-4E05-ABEE-8020DB72CC40}"/>
              </a:ext>
            </a:extLst>
          </p:cNvPr>
          <p:cNvSpPr txBox="1">
            <a:spLocks/>
          </p:cNvSpPr>
          <p:nvPr/>
        </p:nvSpPr>
        <p:spPr>
          <a:xfrm>
            <a:off x="7355999" y="3772239"/>
            <a:ext cx="3821337" cy="947709"/>
          </a:xfrm>
          <a:prstGeom prst="rect">
            <a:avLst/>
          </a:prstGeom>
          <a:solidFill>
            <a:srgbClr val="FBF3E8"/>
          </a:solidFill>
        </p:spPr>
        <p:txBody>
          <a:bodyPr vert="horz" wrap="square" lIns="216000" tIns="216000" rIns="144000" bIns="180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buClr>
                <a:srgbClr val="D6851B"/>
              </a:buClr>
              <a:buSzPct val="65000"/>
            </a:pPr>
            <a:r>
              <a:rPr lang="de-DE" sz="2400" spc="50" dirty="0">
                <a:solidFill>
                  <a:schemeClr val="tx1"/>
                </a:solidFill>
              </a:rPr>
              <a:t>29 % </a:t>
            </a:r>
            <a:r>
              <a:rPr lang="de-DE" sz="1600" dirty="0">
                <a:solidFill>
                  <a:schemeClr val="tx1"/>
                </a:solidFill>
              </a:rPr>
              <a:t>der Beschäftigten nahmen 2022 </a:t>
            </a:r>
            <a:br>
              <a:rPr lang="de-DE" sz="1600" dirty="0">
                <a:solidFill>
                  <a:schemeClr val="tx1"/>
                </a:solidFill>
              </a:rPr>
            </a:br>
            <a:r>
              <a:rPr lang="de-DE" sz="1600" dirty="0">
                <a:solidFill>
                  <a:schemeClr val="tx1"/>
                </a:solidFill>
              </a:rPr>
              <a:t>an Weiterbildungsmaßnahmen teil</a:t>
            </a:r>
          </a:p>
        </p:txBody>
      </p:sp>
      <p:sp>
        <p:nvSpPr>
          <p:cNvPr id="18" name="Rechteck 17">
            <a:extLst>
              <a:ext uri="{FF2B5EF4-FFF2-40B4-BE49-F238E27FC236}">
                <a16:creationId xmlns:a16="http://schemas.microsoft.com/office/drawing/2014/main" id="{C33C7B7A-1070-4720-9D47-CAA55E3AE14C}"/>
              </a:ext>
            </a:extLst>
          </p:cNvPr>
          <p:cNvSpPr/>
          <p:nvPr/>
        </p:nvSpPr>
        <p:spPr>
          <a:xfrm>
            <a:off x="525581" y="5464202"/>
            <a:ext cx="7776207" cy="246221"/>
          </a:xfrm>
          <a:prstGeom prst="rect">
            <a:avLst/>
          </a:prstGeom>
        </p:spPr>
        <p:txBody>
          <a:bodyPr wrap="square">
            <a:spAutoFit/>
          </a:bodyPr>
          <a:lstStyle/>
          <a:p>
            <a:r>
              <a:rPr lang="de-DE" sz="1000" dirty="0"/>
              <a:t>* </a:t>
            </a:r>
            <a:r>
              <a:rPr lang="de-DE" sz="1000" dirty="0">
                <a:hlinkClick r:id="rId2"/>
              </a:rPr>
              <a:t>https://www.iwkoeln.de/studien/susanne-seyda-sabine-koehne-finster-thomas-schleiermacher-investitionsvolumen-auf-hoechststand.html</a:t>
            </a:r>
            <a:endParaRPr lang="de-DE" sz="1000" dirty="0"/>
          </a:p>
        </p:txBody>
      </p:sp>
      <p:pic>
        <p:nvPicPr>
          <p:cNvPr id="19" name="Grafik 18">
            <a:extLst>
              <a:ext uri="{FF2B5EF4-FFF2-40B4-BE49-F238E27FC236}">
                <a16:creationId xmlns:a16="http://schemas.microsoft.com/office/drawing/2014/main" id="{EB9CF23F-D2DD-49DB-A548-F2AACF61756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09508" y="1320622"/>
            <a:ext cx="1977437" cy="1456283"/>
          </a:xfrm>
          <a:prstGeom prst="rect">
            <a:avLst/>
          </a:prstGeom>
        </p:spPr>
      </p:pic>
    </p:spTree>
    <p:extLst>
      <p:ext uri="{BB962C8B-B14F-4D97-AF65-F5344CB8AC3E}">
        <p14:creationId xmlns:p14="http://schemas.microsoft.com/office/powerpoint/2010/main" val="3241807236"/>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8. Weiterbildungsbeteiligung </a:t>
            </a:r>
          </a:p>
        </p:txBody>
      </p:sp>
      <p:sp>
        <p:nvSpPr>
          <p:cNvPr id="13" name="Textplatzhalter 3">
            <a:extLst>
              <a:ext uri="{FF2B5EF4-FFF2-40B4-BE49-F238E27FC236}">
                <a16:creationId xmlns:a16="http://schemas.microsoft.com/office/drawing/2014/main" id="{5BD80155-07B5-4E96-AA64-1BDE6BBF40AB}"/>
              </a:ext>
            </a:extLst>
          </p:cNvPr>
          <p:cNvSpPr txBox="1">
            <a:spLocks/>
          </p:cNvSpPr>
          <p:nvPr/>
        </p:nvSpPr>
        <p:spPr>
          <a:xfrm>
            <a:off x="663659" y="1054511"/>
            <a:ext cx="4094568" cy="838655"/>
          </a:xfrm>
          <a:prstGeom prst="rect">
            <a:avLst/>
          </a:prstGeom>
          <a:solidFill>
            <a:srgbClr val="FBF3E8"/>
          </a:solidFill>
        </p:spPr>
        <p:txBody>
          <a:bodyPr vert="horz" wrap="square" lIns="216000" tIns="144000" rIns="108000" bIns="144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de-DE" sz="2800" spc="50" dirty="0">
                <a:solidFill>
                  <a:schemeClr val="tx1"/>
                </a:solidFill>
              </a:rPr>
              <a:t>52 % </a:t>
            </a:r>
            <a:r>
              <a:rPr lang="de-DE" sz="1600" dirty="0">
                <a:solidFill>
                  <a:schemeClr val="tx1"/>
                </a:solidFill>
              </a:rPr>
              <a:t>der erwachsenen Bevölkerung </a:t>
            </a:r>
            <a:br>
              <a:rPr lang="de-DE" sz="1600" dirty="0">
                <a:solidFill>
                  <a:schemeClr val="tx1"/>
                </a:solidFill>
              </a:rPr>
            </a:br>
            <a:r>
              <a:rPr lang="de-DE" sz="1600" dirty="0">
                <a:solidFill>
                  <a:schemeClr val="tx1"/>
                </a:solidFill>
              </a:rPr>
              <a:t>(</a:t>
            </a:r>
            <a:r>
              <a:rPr lang="de-DE" sz="1600" spc="60" dirty="0">
                <a:solidFill>
                  <a:schemeClr val="tx1"/>
                </a:solidFill>
              </a:rPr>
              <a:t>18–64</a:t>
            </a:r>
            <a:r>
              <a:rPr lang="de-DE" sz="1600" dirty="0">
                <a:solidFill>
                  <a:schemeClr val="tx1"/>
                </a:solidFill>
              </a:rPr>
              <a:t>) nahmen 2022 an Weiterbildung teil</a:t>
            </a:r>
          </a:p>
        </p:txBody>
      </p:sp>
      <p:sp>
        <p:nvSpPr>
          <p:cNvPr id="14" name="Textplatzhalter 3">
            <a:extLst>
              <a:ext uri="{FF2B5EF4-FFF2-40B4-BE49-F238E27FC236}">
                <a16:creationId xmlns:a16="http://schemas.microsoft.com/office/drawing/2014/main" id="{9EE45C20-CC0A-4FFD-9CE6-DEACCA465406}"/>
              </a:ext>
            </a:extLst>
          </p:cNvPr>
          <p:cNvSpPr txBox="1">
            <a:spLocks/>
          </p:cNvSpPr>
          <p:nvPr/>
        </p:nvSpPr>
        <p:spPr>
          <a:xfrm>
            <a:off x="7438310" y="1374820"/>
            <a:ext cx="4274265" cy="838655"/>
          </a:xfrm>
          <a:prstGeom prst="rect">
            <a:avLst/>
          </a:prstGeom>
          <a:solidFill>
            <a:srgbClr val="FBF3E8"/>
          </a:solidFill>
        </p:spPr>
        <p:txBody>
          <a:bodyPr vert="horz" wrap="square" lIns="216000" tIns="144000" rIns="108000" bIns="144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de-DE" sz="2400" spc="50" dirty="0">
                <a:solidFill>
                  <a:schemeClr val="tx1"/>
                </a:solidFill>
              </a:rPr>
              <a:t>48 % </a:t>
            </a:r>
            <a:r>
              <a:rPr lang="de-DE" sz="1600" dirty="0">
                <a:solidFill>
                  <a:schemeClr val="tx1"/>
                </a:solidFill>
              </a:rPr>
              <a:t>der erwachsenen Bevölkerung nahmen 2022 an betrieblicher Weiterbildung teil</a:t>
            </a:r>
          </a:p>
        </p:txBody>
      </p:sp>
      <p:sp>
        <p:nvSpPr>
          <p:cNvPr id="15" name="Textplatzhalter 3">
            <a:extLst>
              <a:ext uri="{FF2B5EF4-FFF2-40B4-BE49-F238E27FC236}">
                <a16:creationId xmlns:a16="http://schemas.microsoft.com/office/drawing/2014/main" id="{81E90952-65E9-4339-B8D7-B8155A6D2C58}"/>
              </a:ext>
            </a:extLst>
          </p:cNvPr>
          <p:cNvSpPr txBox="1">
            <a:spLocks/>
          </p:cNvSpPr>
          <p:nvPr/>
        </p:nvSpPr>
        <p:spPr>
          <a:xfrm>
            <a:off x="688775" y="2580921"/>
            <a:ext cx="3600000"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de-DE" sz="2800" spc="50" dirty="0">
                <a:solidFill>
                  <a:schemeClr val="tx1"/>
                </a:solidFill>
              </a:rPr>
              <a:t>8 % </a:t>
            </a:r>
            <a:r>
              <a:rPr lang="de-DE" sz="1600" dirty="0">
                <a:solidFill>
                  <a:schemeClr val="tx1"/>
                </a:solidFill>
              </a:rPr>
              <a:t>betrug die Teilnahmequote </a:t>
            </a:r>
            <a:br>
              <a:rPr lang="de-DE" sz="1600" dirty="0">
                <a:solidFill>
                  <a:schemeClr val="tx1"/>
                </a:solidFill>
              </a:rPr>
            </a:br>
            <a:r>
              <a:rPr lang="de-DE" sz="1600" dirty="0">
                <a:solidFill>
                  <a:schemeClr val="tx1"/>
                </a:solidFill>
              </a:rPr>
              <a:t>an individueller berufsbezogener Weiterbildung 2022</a:t>
            </a:r>
          </a:p>
        </p:txBody>
      </p:sp>
      <p:sp>
        <p:nvSpPr>
          <p:cNvPr id="16" name="Textplatzhalter 3">
            <a:extLst>
              <a:ext uri="{FF2B5EF4-FFF2-40B4-BE49-F238E27FC236}">
                <a16:creationId xmlns:a16="http://schemas.microsoft.com/office/drawing/2014/main" id="{98982737-67D4-4A9D-B327-FCBB73A49E65}"/>
              </a:ext>
            </a:extLst>
          </p:cNvPr>
          <p:cNvSpPr txBox="1">
            <a:spLocks/>
          </p:cNvSpPr>
          <p:nvPr/>
        </p:nvSpPr>
        <p:spPr>
          <a:xfrm>
            <a:off x="8112575" y="2580921"/>
            <a:ext cx="3600000" cy="838655"/>
          </a:xfrm>
          <a:prstGeom prst="rect">
            <a:avLst/>
          </a:prstGeom>
          <a:solidFill>
            <a:srgbClr val="FBF3E8"/>
          </a:solidFill>
        </p:spPr>
        <p:txBody>
          <a:bodyPr vert="horz" wrap="square" lIns="216000" tIns="144000" rIns="108000" bIns="144000" rtlCol="0" anchor="ctr"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de-DE" sz="1600" dirty="0">
                <a:solidFill>
                  <a:schemeClr val="tx1"/>
                </a:solidFill>
              </a:rPr>
              <a:t>Beteiligung steigt signifikant mit Schul- </a:t>
            </a:r>
            <a:br>
              <a:rPr lang="de-DE" sz="1600" dirty="0">
                <a:solidFill>
                  <a:schemeClr val="tx1"/>
                </a:solidFill>
              </a:rPr>
            </a:br>
            <a:r>
              <a:rPr lang="de-DE" sz="1600" dirty="0">
                <a:solidFill>
                  <a:schemeClr val="tx1"/>
                </a:solidFill>
              </a:rPr>
              <a:t>bzw. Bildungsabschluss	</a:t>
            </a:r>
          </a:p>
        </p:txBody>
      </p:sp>
      <p:sp>
        <p:nvSpPr>
          <p:cNvPr id="17" name="Textplatzhalter 3">
            <a:extLst>
              <a:ext uri="{FF2B5EF4-FFF2-40B4-BE49-F238E27FC236}">
                <a16:creationId xmlns:a16="http://schemas.microsoft.com/office/drawing/2014/main" id="{7ECE03CD-0CEA-4EDE-B0EE-B828ECBD6F4D}"/>
              </a:ext>
            </a:extLst>
          </p:cNvPr>
          <p:cNvSpPr txBox="1">
            <a:spLocks/>
          </p:cNvSpPr>
          <p:nvPr/>
        </p:nvSpPr>
        <p:spPr>
          <a:xfrm>
            <a:off x="4360461" y="3994305"/>
            <a:ext cx="3600000" cy="1120783"/>
          </a:xfrm>
          <a:prstGeom prst="rect">
            <a:avLst/>
          </a:prstGeom>
          <a:solidFill>
            <a:srgbClr val="FBF3E8"/>
          </a:solidFill>
        </p:spPr>
        <p:txBody>
          <a:bodyPr vert="horz" wrap="square" lIns="216000" tIns="144000" rIns="108000" bIns="144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nSpc>
                <a:spcPts val="2200"/>
              </a:lnSpc>
              <a:spcBef>
                <a:spcPts val="600"/>
              </a:spcBef>
            </a:pPr>
            <a:r>
              <a:rPr lang="de-DE" sz="2800" spc="50" dirty="0">
                <a:solidFill>
                  <a:schemeClr val="tx1"/>
                </a:solidFill>
              </a:rPr>
              <a:t>80.937</a:t>
            </a:r>
            <a:r>
              <a:rPr lang="de-DE" sz="1600" dirty="0">
                <a:solidFill>
                  <a:schemeClr val="tx1"/>
                </a:solidFill>
              </a:rPr>
              <a:t> Abschlüsse der höherqualifizierenden Berufsbildung 2023</a:t>
            </a:r>
          </a:p>
        </p:txBody>
      </p:sp>
      <p:sp>
        <p:nvSpPr>
          <p:cNvPr id="18" name="Textplatzhalter 3">
            <a:extLst>
              <a:ext uri="{FF2B5EF4-FFF2-40B4-BE49-F238E27FC236}">
                <a16:creationId xmlns:a16="http://schemas.microsoft.com/office/drawing/2014/main" id="{FAD08A63-9A65-4EE5-8E3D-6023101085B7}"/>
              </a:ext>
            </a:extLst>
          </p:cNvPr>
          <p:cNvSpPr txBox="1">
            <a:spLocks/>
          </p:cNvSpPr>
          <p:nvPr/>
        </p:nvSpPr>
        <p:spPr>
          <a:xfrm>
            <a:off x="4824000" y="2520000"/>
            <a:ext cx="2520000" cy="900000"/>
          </a:xfrm>
          <a:prstGeom prst="rect">
            <a:avLst/>
          </a:prstGeom>
          <a:solidFill>
            <a:srgbClr val="D6851B"/>
          </a:solidFill>
        </p:spPr>
        <p:txBody>
          <a:bodyPr vert="horz" wrap="square" lIns="144000" tIns="108000" rIns="144000" bIns="144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2400" dirty="0"/>
              <a:t>Individuen</a:t>
            </a:r>
            <a:endParaRPr lang="de-DE" sz="1600" spc="20" dirty="0"/>
          </a:p>
        </p:txBody>
      </p:sp>
      <p:pic>
        <p:nvPicPr>
          <p:cNvPr id="20" name="Grafik 19">
            <a:extLst>
              <a:ext uri="{FF2B5EF4-FFF2-40B4-BE49-F238E27FC236}">
                <a16:creationId xmlns:a16="http://schemas.microsoft.com/office/drawing/2014/main" id="{02533F62-0080-4E2D-9B98-03ABD024E2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053970" y="1082901"/>
            <a:ext cx="786285" cy="1536555"/>
          </a:xfrm>
          <a:prstGeom prst="rect">
            <a:avLst/>
          </a:prstGeom>
        </p:spPr>
      </p:pic>
      <p:grpSp>
        <p:nvGrpSpPr>
          <p:cNvPr id="21" name="Gruppieren 20">
            <a:extLst>
              <a:ext uri="{FF2B5EF4-FFF2-40B4-BE49-F238E27FC236}">
                <a16:creationId xmlns:a16="http://schemas.microsoft.com/office/drawing/2014/main" id="{5B38F301-3041-44DB-8A2D-ECDB5EE54542}"/>
              </a:ext>
            </a:extLst>
          </p:cNvPr>
          <p:cNvGrpSpPr/>
          <p:nvPr/>
        </p:nvGrpSpPr>
        <p:grpSpPr>
          <a:xfrm>
            <a:off x="5442557" y="1118359"/>
            <a:ext cx="634274" cy="1369507"/>
            <a:chOff x="2466852" y="4726567"/>
            <a:chExt cx="535353" cy="1155921"/>
          </a:xfrm>
        </p:grpSpPr>
        <p:sp>
          <p:nvSpPr>
            <p:cNvPr id="22" name="Rechteck: abgerundete Ecken 31">
              <a:extLst>
                <a:ext uri="{FF2B5EF4-FFF2-40B4-BE49-F238E27FC236}">
                  <a16:creationId xmlns:a16="http://schemas.microsoft.com/office/drawing/2014/main" id="{521779AB-022D-408B-893A-CC8D188B8E69}"/>
                </a:ext>
              </a:extLst>
            </p:cNvPr>
            <p:cNvSpPr/>
            <p:nvPr/>
          </p:nvSpPr>
          <p:spPr>
            <a:xfrm>
              <a:off x="2824520" y="5024046"/>
              <a:ext cx="171093" cy="858442"/>
            </a:xfrm>
            <a:custGeom>
              <a:avLst/>
              <a:gdLst>
                <a:gd name="connsiteX0" fmla="*/ 0 w 178594"/>
                <a:gd name="connsiteY0" fmla="*/ 29766 h 419253"/>
                <a:gd name="connsiteX1" fmla="*/ 29766 w 178594"/>
                <a:gd name="connsiteY1" fmla="*/ 0 h 419253"/>
                <a:gd name="connsiteX2" fmla="*/ 148828 w 178594"/>
                <a:gd name="connsiteY2" fmla="*/ 0 h 419253"/>
                <a:gd name="connsiteX3" fmla="*/ 178594 w 178594"/>
                <a:gd name="connsiteY3" fmla="*/ 29766 h 419253"/>
                <a:gd name="connsiteX4" fmla="*/ 178594 w 178594"/>
                <a:gd name="connsiteY4" fmla="*/ 389487 h 419253"/>
                <a:gd name="connsiteX5" fmla="*/ 148828 w 178594"/>
                <a:gd name="connsiteY5" fmla="*/ 419253 h 419253"/>
                <a:gd name="connsiteX6" fmla="*/ 29766 w 178594"/>
                <a:gd name="connsiteY6" fmla="*/ 419253 h 419253"/>
                <a:gd name="connsiteX7" fmla="*/ 0 w 178594"/>
                <a:gd name="connsiteY7" fmla="*/ 389487 h 419253"/>
                <a:gd name="connsiteX8" fmla="*/ 0 w 178594"/>
                <a:gd name="connsiteY8" fmla="*/ 29766 h 419253"/>
                <a:gd name="connsiteX0" fmla="*/ 0 w 178594"/>
                <a:gd name="connsiteY0" fmla="*/ 65485 h 454972"/>
                <a:gd name="connsiteX1" fmla="*/ 25004 w 178594"/>
                <a:gd name="connsiteY1" fmla="*/ 0 h 454972"/>
                <a:gd name="connsiteX2" fmla="*/ 148828 w 178594"/>
                <a:gd name="connsiteY2" fmla="*/ 35719 h 454972"/>
                <a:gd name="connsiteX3" fmla="*/ 178594 w 178594"/>
                <a:gd name="connsiteY3" fmla="*/ 65485 h 454972"/>
                <a:gd name="connsiteX4" fmla="*/ 178594 w 178594"/>
                <a:gd name="connsiteY4" fmla="*/ 425206 h 454972"/>
                <a:gd name="connsiteX5" fmla="*/ 148828 w 178594"/>
                <a:gd name="connsiteY5" fmla="*/ 454972 h 454972"/>
                <a:gd name="connsiteX6" fmla="*/ 29766 w 178594"/>
                <a:gd name="connsiteY6" fmla="*/ 454972 h 454972"/>
                <a:gd name="connsiteX7" fmla="*/ 0 w 178594"/>
                <a:gd name="connsiteY7" fmla="*/ 425206 h 454972"/>
                <a:gd name="connsiteX8" fmla="*/ 0 w 178594"/>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78594 w 192881"/>
                <a:gd name="connsiteY4" fmla="*/ 425206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54972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48828 w 192881"/>
                <a:gd name="connsiteY2" fmla="*/ 35719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454972"/>
                <a:gd name="connsiteX1" fmla="*/ 25004 w 192881"/>
                <a:gd name="connsiteY1" fmla="*/ 0 h 454972"/>
                <a:gd name="connsiteX2" fmla="*/ 139303 w 192881"/>
                <a:gd name="connsiteY2" fmla="*/ 38100 h 454972"/>
                <a:gd name="connsiteX3" fmla="*/ 192881 w 192881"/>
                <a:gd name="connsiteY3" fmla="*/ 336947 h 454972"/>
                <a:gd name="connsiteX4" fmla="*/ 183356 w 192881"/>
                <a:gd name="connsiteY4" fmla="*/ 408538 h 454972"/>
                <a:gd name="connsiteX5" fmla="*/ 148828 w 192881"/>
                <a:gd name="connsiteY5" fmla="*/ 447829 h 454972"/>
                <a:gd name="connsiteX6" fmla="*/ 29766 w 192881"/>
                <a:gd name="connsiteY6" fmla="*/ 454972 h 454972"/>
                <a:gd name="connsiteX7" fmla="*/ 0 w 192881"/>
                <a:gd name="connsiteY7" fmla="*/ 425206 h 454972"/>
                <a:gd name="connsiteX8" fmla="*/ 0 w 192881"/>
                <a:gd name="connsiteY8" fmla="*/ 65485 h 454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48828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27397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35972"/>
                <a:gd name="connsiteX1" fmla="*/ 25004 w 192881"/>
                <a:gd name="connsiteY1" fmla="*/ 0 h 835972"/>
                <a:gd name="connsiteX2" fmla="*/ 139303 w 192881"/>
                <a:gd name="connsiteY2" fmla="*/ 38100 h 835972"/>
                <a:gd name="connsiteX3" fmla="*/ 192881 w 192881"/>
                <a:gd name="connsiteY3" fmla="*/ 336947 h 835972"/>
                <a:gd name="connsiteX4" fmla="*/ 183356 w 192881"/>
                <a:gd name="connsiteY4" fmla="*/ 408538 h 835972"/>
                <a:gd name="connsiteX5" fmla="*/ 139304 w 192881"/>
                <a:gd name="connsiteY5" fmla="*/ 447829 h 835972"/>
                <a:gd name="connsiteX6" fmla="*/ 139304 w 192881"/>
                <a:gd name="connsiteY6" fmla="*/ 835972 h 835972"/>
                <a:gd name="connsiteX7" fmla="*/ 0 w 192881"/>
                <a:gd name="connsiteY7" fmla="*/ 425206 h 835972"/>
                <a:gd name="connsiteX8" fmla="*/ 0 w 192881"/>
                <a:gd name="connsiteY8" fmla="*/ 65485 h 835972"/>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42409"/>
                <a:gd name="connsiteX1" fmla="*/ 25004 w 192881"/>
                <a:gd name="connsiteY1" fmla="*/ 0 h 842409"/>
                <a:gd name="connsiteX2" fmla="*/ 139303 w 192881"/>
                <a:gd name="connsiteY2" fmla="*/ 38100 h 842409"/>
                <a:gd name="connsiteX3" fmla="*/ 192881 w 192881"/>
                <a:gd name="connsiteY3" fmla="*/ 336947 h 842409"/>
                <a:gd name="connsiteX4" fmla="*/ 183356 w 192881"/>
                <a:gd name="connsiteY4" fmla="*/ 408538 h 842409"/>
                <a:gd name="connsiteX5" fmla="*/ 139304 w 192881"/>
                <a:gd name="connsiteY5" fmla="*/ 447829 h 842409"/>
                <a:gd name="connsiteX6" fmla="*/ 139304 w 192881"/>
                <a:gd name="connsiteY6" fmla="*/ 835972 h 842409"/>
                <a:gd name="connsiteX7" fmla="*/ 109538 w 192881"/>
                <a:gd name="connsiteY7" fmla="*/ 834781 h 842409"/>
                <a:gd name="connsiteX8" fmla="*/ 0 w 192881"/>
                <a:gd name="connsiteY8" fmla="*/ 65485 h 842409"/>
                <a:gd name="connsiteX0" fmla="*/ 0 w 192881"/>
                <a:gd name="connsiteY0" fmla="*/ 65485 h 838046"/>
                <a:gd name="connsiteX1" fmla="*/ 25004 w 192881"/>
                <a:gd name="connsiteY1" fmla="*/ 0 h 838046"/>
                <a:gd name="connsiteX2" fmla="*/ 139303 w 192881"/>
                <a:gd name="connsiteY2" fmla="*/ 38100 h 838046"/>
                <a:gd name="connsiteX3" fmla="*/ 192881 w 192881"/>
                <a:gd name="connsiteY3" fmla="*/ 336947 h 838046"/>
                <a:gd name="connsiteX4" fmla="*/ 183356 w 192881"/>
                <a:gd name="connsiteY4" fmla="*/ 408538 h 838046"/>
                <a:gd name="connsiteX5" fmla="*/ 139304 w 192881"/>
                <a:gd name="connsiteY5" fmla="*/ 447829 h 838046"/>
                <a:gd name="connsiteX6" fmla="*/ 144066 w 192881"/>
                <a:gd name="connsiteY6" fmla="*/ 800254 h 838046"/>
                <a:gd name="connsiteX7" fmla="*/ 109538 w 192881"/>
                <a:gd name="connsiteY7" fmla="*/ 834781 h 838046"/>
                <a:gd name="connsiteX8" fmla="*/ 0 w 192881"/>
                <a:gd name="connsiteY8" fmla="*/ 65485 h 838046"/>
                <a:gd name="connsiteX0" fmla="*/ 0 w 195263"/>
                <a:gd name="connsiteY0" fmla="*/ 65485 h 810307"/>
                <a:gd name="connsiteX1" fmla="*/ 25004 w 195263"/>
                <a:gd name="connsiteY1" fmla="*/ 0 h 810307"/>
                <a:gd name="connsiteX2" fmla="*/ 139303 w 195263"/>
                <a:gd name="connsiteY2" fmla="*/ 38100 h 810307"/>
                <a:gd name="connsiteX3" fmla="*/ 192881 w 195263"/>
                <a:gd name="connsiteY3" fmla="*/ 336947 h 810307"/>
                <a:gd name="connsiteX4" fmla="*/ 183356 w 195263"/>
                <a:gd name="connsiteY4" fmla="*/ 408538 h 810307"/>
                <a:gd name="connsiteX5" fmla="*/ 139304 w 195263"/>
                <a:gd name="connsiteY5" fmla="*/ 447829 h 810307"/>
                <a:gd name="connsiteX6" fmla="*/ 144066 w 195263"/>
                <a:gd name="connsiteY6" fmla="*/ 800254 h 810307"/>
                <a:gd name="connsiteX7" fmla="*/ 195263 w 195263"/>
                <a:gd name="connsiteY7" fmla="*/ 803825 h 810307"/>
                <a:gd name="connsiteX8" fmla="*/ 0 w 195263"/>
                <a:gd name="connsiteY8" fmla="*/ 65485 h 810307"/>
                <a:gd name="connsiteX0" fmla="*/ 145246 w 171441"/>
                <a:gd name="connsiteY0" fmla="*/ 858442 h 858442"/>
                <a:gd name="connsiteX1" fmla="*/ 1182 w 171441"/>
                <a:gd name="connsiteY1" fmla="*/ 0 h 858442"/>
                <a:gd name="connsiteX2" fmla="*/ 115481 w 171441"/>
                <a:gd name="connsiteY2" fmla="*/ 38100 h 858442"/>
                <a:gd name="connsiteX3" fmla="*/ 169059 w 171441"/>
                <a:gd name="connsiteY3" fmla="*/ 336947 h 858442"/>
                <a:gd name="connsiteX4" fmla="*/ 159534 w 171441"/>
                <a:gd name="connsiteY4" fmla="*/ 408538 h 858442"/>
                <a:gd name="connsiteX5" fmla="*/ 115482 w 171441"/>
                <a:gd name="connsiteY5" fmla="*/ 447829 h 858442"/>
                <a:gd name="connsiteX6" fmla="*/ 120244 w 171441"/>
                <a:gd name="connsiteY6" fmla="*/ 800254 h 858442"/>
                <a:gd name="connsiteX7" fmla="*/ 171441 w 171441"/>
                <a:gd name="connsiteY7" fmla="*/ 803825 h 858442"/>
                <a:gd name="connsiteX8" fmla="*/ 145246 w 171441"/>
                <a:gd name="connsiteY8" fmla="*/ 858442 h 858442"/>
                <a:gd name="connsiteX0" fmla="*/ 146189 w 172384"/>
                <a:gd name="connsiteY0" fmla="*/ 858442 h 858442"/>
                <a:gd name="connsiteX1" fmla="*/ 29509 w 172384"/>
                <a:gd name="connsiteY1" fmla="*/ 755248 h 858442"/>
                <a:gd name="connsiteX2" fmla="*/ 2125 w 172384"/>
                <a:gd name="connsiteY2" fmla="*/ 0 h 858442"/>
                <a:gd name="connsiteX3" fmla="*/ 116424 w 172384"/>
                <a:gd name="connsiteY3" fmla="*/ 38100 h 858442"/>
                <a:gd name="connsiteX4" fmla="*/ 170002 w 172384"/>
                <a:gd name="connsiteY4" fmla="*/ 336947 h 858442"/>
                <a:gd name="connsiteX5" fmla="*/ 160477 w 172384"/>
                <a:gd name="connsiteY5" fmla="*/ 408538 h 858442"/>
                <a:gd name="connsiteX6" fmla="*/ 116425 w 172384"/>
                <a:gd name="connsiteY6" fmla="*/ 447829 h 858442"/>
                <a:gd name="connsiteX7" fmla="*/ 121187 w 172384"/>
                <a:gd name="connsiteY7" fmla="*/ 800254 h 858442"/>
                <a:gd name="connsiteX8" fmla="*/ 172384 w 172384"/>
                <a:gd name="connsiteY8" fmla="*/ 803825 h 858442"/>
                <a:gd name="connsiteX9" fmla="*/ 146189 w 172384"/>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19896 w 171093"/>
                <a:gd name="connsiteY7" fmla="*/ 800254 h 858442"/>
                <a:gd name="connsiteX8" fmla="*/ 171093 w 171093"/>
                <a:gd name="connsiteY8" fmla="*/ 803825 h 858442"/>
                <a:gd name="connsiteX9" fmla="*/ 144898 w 171093"/>
                <a:gd name="connsiteY9" fmla="*/ 858442 h 858442"/>
                <a:gd name="connsiteX0" fmla="*/ 144898 w 171093"/>
                <a:gd name="connsiteY0" fmla="*/ 858442 h 858442"/>
                <a:gd name="connsiteX1" fmla="*/ 28218 w 171093"/>
                <a:gd name="connsiteY1" fmla="*/ 755248 h 858442"/>
                <a:gd name="connsiteX2" fmla="*/ 834 w 171093"/>
                <a:gd name="connsiteY2" fmla="*/ 0 h 858442"/>
                <a:gd name="connsiteX3" fmla="*/ 115133 w 171093"/>
                <a:gd name="connsiteY3" fmla="*/ 38100 h 858442"/>
                <a:gd name="connsiteX4" fmla="*/ 168711 w 171093"/>
                <a:gd name="connsiteY4" fmla="*/ 336947 h 858442"/>
                <a:gd name="connsiteX5" fmla="*/ 159186 w 171093"/>
                <a:gd name="connsiteY5" fmla="*/ 408538 h 858442"/>
                <a:gd name="connsiteX6" fmla="*/ 115134 w 171093"/>
                <a:gd name="connsiteY6" fmla="*/ 447829 h 858442"/>
                <a:gd name="connsiteX7" fmla="*/ 127040 w 171093"/>
                <a:gd name="connsiteY7" fmla="*/ 797873 h 858442"/>
                <a:gd name="connsiteX8" fmla="*/ 171093 w 171093"/>
                <a:gd name="connsiteY8" fmla="*/ 803825 h 858442"/>
                <a:gd name="connsiteX9" fmla="*/ 144898 w 171093"/>
                <a:gd name="connsiteY9" fmla="*/ 858442 h 85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093" h="858442">
                  <a:moveTo>
                    <a:pt x="144898" y="858442"/>
                  </a:moveTo>
                  <a:cubicBezTo>
                    <a:pt x="128626" y="803118"/>
                    <a:pt x="52229" y="898322"/>
                    <a:pt x="28218" y="755248"/>
                  </a:cubicBezTo>
                  <a:cubicBezTo>
                    <a:pt x="32782" y="621699"/>
                    <a:pt x="-6111" y="72296"/>
                    <a:pt x="834" y="0"/>
                  </a:cubicBezTo>
                  <a:cubicBezTo>
                    <a:pt x="40521" y="0"/>
                    <a:pt x="63540" y="14287"/>
                    <a:pt x="115133" y="38100"/>
                  </a:cubicBezTo>
                  <a:cubicBezTo>
                    <a:pt x="136334" y="116681"/>
                    <a:pt x="168711" y="320508"/>
                    <a:pt x="168711" y="336947"/>
                  </a:cubicBezTo>
                  <a:cubicBezTo>
                    <a:pt x="118705" y="363986"/>
                    <a:pt x="163948" y="379118"/>
                    <a:pt x="159186" y="408538"/>
                  </a:cubicBezTo>
                  <a:cubicBezTo>
                    <a:pt x="159186" y="424977"/>
                    <a:pt x="131573" y="447829"/>
                    <a:pt x="115134" y="447829"/>
                  </a:cubicBezTo>
                  <a:cubicBezTo>
                    <a:pt x="116721" y="565304"/>
                    <a:pt x="125453" y="680398"/>
                    <a:pt x="127040" y="797873"/>
                  </a:cubicBezTo>
                  <a:cubicBezTo>
                    <a:pt x="110601" y="797873"/>
                    <a:pt x="171093" y="820264"/>
                    <a:pt x="171093" y="803825"/>
                  </a:cubicBezTo>
                  <a:lnTo>
                    <a:pt x="144898" y="8584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3" name="Grafik 22">
              <a:extLst>
                <a:ext uri="{FF2B5EF4-FFF2-40B4-BE49-F238E27FC236}">
                  <a16:creationId xmlns:a16="http://schemas.microsoft.com/office/drawing/2014/main" id="{FC501F56-F707-42DB-BC73-ECE90293ABCD}"/>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466852" y="4726567"/>
              <a:ext cx="535353" cy="1148191"/>
            </a:xfrm>
            <a:prstGeom prst="rect">
              <a:avLst/>
            </a:prstGeom>
          </p:spPr>
        </p:pic>
      </p:grpSp>
    </p:spTree>
    <p:extLst>
      <p:ext uri="{BB962C8B-B14F-4D97-AF65-F5344CB8AC3E}">
        <p14:creationId xmlns:p14="http://schemas.microsoft.com/office/powerpoint/2010/main" val="4253972091"/>
      </p:ext>
    </p:extLst>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732D17-3325-40F7-8519-636D449FEA87}"/>
              </a:ext>
            </a:extLst>
          </p:cNvPr>
          <p:cNvSpPr>
            <a:spLocks noGrp="1"/>
          </p:cNvSpPr>
          <p:nvPr>
            <p:ph type="title"/>
          </p:nvPr>
        </p:nvSpPr>
        <p:spPr/>
        <p:txBody>
          <a:bodyPr/>
          <a:lstStyle/>
          <a:p>
            <a:r>
              <a:rPr lang="de-DE" noProof="0" dirty="0"/>
              <a:t>Weitere Informationen</a:t>
            </a:r>
          </a:p>
        </p:txBody>
      </p:sp>
      <p:sp>
        <p:nvSpPr>
          <p:cNvPr id="16" name="Inhaltsplatzhalter 4">
            <a:extLst>
              <a:ext uri="{FF2B5EF4-FFF2-40B4-BE49-F238E27FC236}">
                <a16:creationId xmlns:a16="http://schemas.microsoft.com/office/drawing/2014/main" id="{CF51AEC1-89BB-4869-9295-1AE585D09EAE}"/>
              </a:ext>
            </a:extLst>
          </p:cNvPr>
          <p:cNvSpPr>
            <a:spLocks noGrp="1"/>
          </p:cNvSpPr>
          <p:nvPr>
            <p:ph idx="1"/>
          </p:nvPr>
        </p:nvSpPr>
        <p:spPr>
          <a:xfrm>
            <a:off x="663823" y="1808163"/>
            <a:ext cx="6460877" cy="1620837"/>
          </a:xfrm>
        </p:spPr>
        <p:txBody>
          <a:bodyPr numCol="1">
            <a:noAutofit/>
          </a:bodyPr>
          <a:lstStyle/>
          <a:p>
            <a:pPr marL="0" indent="0">
              <a:buNone/>
            </a:pPr>
            <a:r>
              <a:rPr lang="de-DE" sz="1800" noProof="0" dirty="0"/>
              <a:t>Diese Präsentation und weitere Präsentationen sowie Informationen zur deutschen Berufsbildung und internationalen Berufsbildungszusammenarbeit erhalten Sie auf unserer Webseite: </a:t>
            </a:r>
          </a:p>
          <a:p>
            <a:pPr marL="0" indent="0">
              <a:buNone/>
            </a:pPr>
            <a:br>
              <a:rPr lang="de-DE" sz="1800" b="1" spc="100" noProof="0" dirty="0">
                <a:hlinkClick r:id="rId3">
                  <a:extLst>
                    <a:ext uri="{A12FA001-AC4F-418D-AE19-62706E023703}">
                      <ahyp:hlinkClr xmlns:ahyp="http://schemas.microsoft.com/office/drawing/2018/hyperlinkcolor" val="tx"/>
                    </a:ext>
                  </a:extLst>
                </a:hlinkClick>
              </a:rPr>
            </a:br>
            <a:r>
              <a:rPr lang="de-DE" sz="1800" b="1" spc="80" noProof="0" dirty="0">
                <a:solidFill>
                  <a:srgbClr val="E27F1C"/>
                </a:solidFill>
                <a:hlinkClick r:id="rId3">
                  <a:extLst>
                    <a:ext uri="{A12FA001-AC4F-418D-AE19-62706E023703}">
                      <ahyp:hlinkClr xmlns:ahyp="http://schemas.microsoft.com/office/drawing/2018/hyperlinkcolor" val="tx"/>
                    </a:ext>
                  </a:extLst>
                </a:hlinkClick>
              </a:rPr>
              <a:t>www.govet.international</a:t>
            </a:r>
            <a:endParaRPr lang="de-DE" sz="1800" b="1" spc="80" noProof="0" dirty="0">
              <a:solidFill>
                <a:srgbClr val="E27F1C"/>
              </a:solidFill>
            </a:endParaRPr>
          </a:p>
          <a:p>
            <a:pPr marL="0" indent="0">
              <a:buNone/>
            </a:pPr>
            <a:endParaRPr lang="de-DE" sz="1400" b="1" noProof="0" dirty="0"/>
          </a:p>
        </p:txBody>
      </p:sp>
      <p:sp>
        <p:nvSpPr>
          <p:cNvPr id="5" name="Inhaltsplatzhalter 4">
            <a:extLst>
              <a:ext uri="{FF2B5EF4-FFF2-40B4-BE49-F238E27FC236}">
                <a16:creationId xmlns:a16="http://schemas.microsoft.com/office/drawing/2014/main" id="{8C7A3A04-FF3D-A4C8-1D88-E1A07D5F4D3F}"/>
              </a:ext>
            </a:extLst>
          </p:cNvPr>
          <p:cNvSpPr txBox="1">
            <a:spLocks/>
          </p:cNvSpPr>
          <p:nvPr/>
        </p:nvSpPr>
        <p:spPr>
          <a:xfrm>
            <a:off x="518930" y="3909902"/>
            <a:ext cx="10836803" cy="1975082"/>
          </a:xfrm>
          <a:prstGeom prst="rect">
            <a:avLst/>
          </a:prstGeom>
        </p:spPr>
        <p:txBody>
          <a:bodyPr vert="horz" lIns="0" tIns="0" rIns="0" bIns="0" numCol="2"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600"/>
              </a:spcBef>
              <a:spcAft>
                <a:spcPts val="200"/>
              </a:spcAft>
              <a:buClr>
                <a:srgbClr val="D6851B"/>
              </a:buClr>
              <a:buSzPct val="65000"/>
              <a:buNone/>
            </a:pPr>
            <a:r>
              <a:rPr lang="de-DE" sz="1600" b="1" dirty="0">
                <a:latin typeface="+mj-lt"/>
              </a:rPr>
              <a:t>Quellen</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spc="-20" dirty="0">
                <a:latin typeface="+mj-lt"/>
              </a:rPr>
              <a:t>BIBB Datenreport (</a:t>
            </a:r>
            <a:r>
              <a:rPr lang="de-DE" sz="1600" spc="-20" dirty="0">
                <a:solidFill>
                  <a:srgbClr val="E27F1C"/>
                </a:solidFill>
                <a:latin typeface="+mj-lt"/>
                <a:hlinkClick r:id="rId4">
                  <a:extLst>
                    <a:ext uri="{A12FA001-AC4F-418D-AE19-62706E023703}">
                      <ahyp:hlinkClr xmlns:ahyp="http://schemas.microsoft.com/office/drawing/2018/hyperlinkcolor" val="tx"/>
                    </a:ext>
                  </a:extLst>
                </a:hlinkClick>
              </a:rPr>
              <a:t>link</a:t>
            </a:r>
            <a:r>
              <a:rPr lang="de-DE" sz="1600" spc="-20" dirty="0">
                <a:latin typeface="+mj-lt"/>
              </a:rPr>
              <a:t>)</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spc="-20" dirty="0">
                <a:latin typeface="+mj-lt"/>
              </a:rPr>
              <a:t>KMK (</a:t>
            </a:r>
            <a:r>
              <a:rPr lang="de-DE" sz="1600" spc="-20" dirty="0">
                <a:solidFill>
                  <a:srgbClr val="E27F1C"/>
                </a:solidFill>
                <a:latin typeface="+mj-lt"/>
                <a:hlinkClick r:id="rId5">
                  <a:extLst>
                    <a:ext uri="{A12FA001-AC4F-418D-AE19-62706E023703}">
                      <ahyp:hlinkClr xmlns:ahyp="http://schemas.microsoft.com/office/drawing/2018/hyperlinkcolor" val="tx"/>
                    </a:ext>
                  </a:extLst>
                </a:hlinkClick>
              </a:rPr>
              <a:t>link</a:t>
            </a:r>
            <a:r>
              <a:rPr lang="de-DE" sz="1600" spc="-20" dirty="0">
                <a:latin typeface="+mj-lt"/>
              </a:rPr>
              <a:t>)</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endParaRPr lang="de-DE" sz="1600" spc="-20" dirty="0">
              <a:latin typeface="+mj-lt"/>
            </a:endParaRP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endParaRPr lang="de-DE" sz="1600" spc="-20" dirty="0">
              <a:latin typeface="+mj-lt"/>
            </a:endParaRP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endParaRPr lang="de-DE" sz="1600" spc="-20" dirty="0">
              <a:latin typeface="+mj-lt"/>
            </a:endParaRPr>
          </a:p>
          <a:p>
            <a:pPr marL="288000" lvl="1" indent="0">
              <a:lnSpc>
                <a:spcPts val="1800"/>
              </a:lnSpc>
              <a:spcBef>
                <a:spcPts val="600"/>
              </a:spcBef>
              <a:spcAft>
                <a:spcPts val="200"/>
              </a:spcAft>
              <a:buClr>
                <a:srgbClr val="D6851B"/>
              </a:buClr>
              <a:buSzPct val="65000"/>
              <a:buNone/>
            </a:pPr>
            <a:endParaRPr lang="de-DE" sz="1600" spc="-20" dirty="0">
              <a:latin typeface="+mj-lt"/>
            </a:endParaRP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spc="-20" dirty="0">
                <a:latin typeface="+mj-lt"/>
              </a:rPr>
              <a:t>BMFTR Datenportal (</a:t>
            </a:r>
            <a:r>
              <a:rPr lang="de-DE" sz="1600" spc="-20" dirty="0">
                <a:solidFill>
                  <a:srgbClr val="E27F1C"/>
                </a:solidFill>
                <a:latin typeface="+mj-lt"/>
                <a:hlinkClick r:id="rId6">
                  <a:extLst>
                    <a:ext uri="{A12FA001-AC4F-418D-AE19-62706E023703}">
                      <ahyp:hlinkClr xmlns:ahyp="http://schemas.microsoft.com/office/drawing/2018/hyperlinkcolor" val="tx"/>
                    </a:ext>
                  </a:extLst>
                </a:hlinkClick>
              </a:rPr>
              <a:t>link</a:t>
            </a:r>
            <a:r>
              <a:rPr lang="de-DE" sz="1600" spc="-20" dirty="0">
                <a:latin typeface="+mj-lt"/>
              </a:rPr>
              <a:t>)</a:t>
            </a:r>
          </a:p>
          <a:p>
            <a:pPr marL="540000" lvl="1" indent="-252000">
              <a:lnSpc>
                <a:spcPts val="1800"/>
              </a:lnSpc>
              <a:spcBef>
                <a:spcPts val="600"/>
              </a:spcBef>
              <a:spcAft>
                <a:spcPts val="200"/>
              </a:spcAft>
              <a:buClr>
                <a:srgbClr val="D6851B"/>
              </a:buClr>
              <a:buSzPct val="65000"/>
              <a:buFont typeface="Wingdings 3" panose="05040102010807070707" pitchFamily="18" charset="2"/>
              <a:buChar char=""/>
            </a:pPr>
            <a:r>
              <a:rPr lang="de-DE" sz="1600" spc="-20" dirty="0">
                <a:latin typeface="+mj-lt"/>
              </a:rPr>
              <a:t>Destatis Statistiken zu Berufsbildung (</a:t>
            </a:r>
            <a:r>
              <a:rPr lang="de-DE" sz="1600" spc="-20" dirty="0">
                <a:solidFill>
                  <a:srgbClr val="E27F1C"/>
                </a:solidFill>
                <a:latin typeface="+mj-lt"/>
                <a:hlinkClick r:id="rId7">
                  <a:extLst>
                    <a:ext uri="{A12FA001-AC4F-418D-AE19-62706E023703}">
                      <ahyp:hlinkClr xmlns:ahyp="http://schemas.microsoft.com/office/drawing/2018/hyperlinkcolor" val="tx"/>
                    </a:ext>
                  </a:extLst>
                </a:hlinkClick>
              </a:rPr>
              <a:t>link</a:t>
            </a:r>
            <a:r>
              <a:rPr lang="de-DE" sz="1600" spc="-20" dirty="0">
                <a:latin typeface="+mj-lt"/>
              </a:rPr>
              <a:t>)</a:t>
            </a:r>
          </a:p>
        </p:txBody>
      </p:sp>
    </p:spTree>
    <p:extLst>
      <p:ext uri="{BB962C8B-B14F-4D97-AF65-F5344CB8AC3E}">
        <p14:creationId xmlns:p14="http://schemas.microsoft.com/office/powerpoint/2010/main" val="3295409912"/>
      </p:ext>
    </p:extLst>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049C5C-5E1A-4218-8EDC-96B7677EF47E}"/>
              </a:ext>
            </a:extLst>
          </p:cNvPr>
          <p:cNvSpPr>
            <a:spLocks noGrp="1"/>
          </p:cNvSpPr>
          <p:nvPr>
            <p:ph type="ctrTitle"/>
          </p:nvPr>
        </p:nvSpPr>
        <p:spPr/>
        <p:txBody>
          <a:bodyPr/>
          <a:lstStyle/>
          <a:p>
            <a:r>
              <a:rPr lang="de-DE" b="1" noProof="0" dirty="0"/>
              <a:t>GOVET </a:t>
            </a:r>
            <a:r>
              <a:rPr lang="de-DE" b="1" dirty="0"/>
              <a:t>im</a:t>
            </a:r>
            <a:r>
              <a:rPr lang="de-DE" b="1" noProof="0" dirty="0"/>
              <a:t> BIBB</a:t>
            </a:r>
          </a:p>
        </p:txBody>
      </p:sp>
    </p:spTree>
    <p:extLst>
      <p:ext uri="{BB962C8B-B14F-4D97-AF65-F5344CB8AC3E}">
        <p14:creationId xmlns:p14="http://schemas.microsoft.com/office/powerpoint/2010/main" val="317927380"/>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A7DCDE-9502-4DE6-A0E5-133FBAA22CD9}"/>
              </a:ext>
            </a:extLst>
          </p:cNvPr>
          <p:cNvSpPr>
            <a:spLocks noGrp="1"/>
          </p:cNvSpPr>
          <p:nvPr>
            <p:ph type="title"/>
          </p:nvPr>
        </p:nvSpPr>
        <p:spPr>
          <a:xfrm>
            <a:off x="658812" y="173575"/>
            <a:ext cx="9000000" cy="446715"/>
          </a:xfrm>
        </p:spPr>
        <p:txBody>
          <a:bodyPr>
            <a:noAutofit/>
          </a:bodyPr>
          <a:lstStyle/>
          <a:p>
            <a:r>
              <a:rPr lang="de-DE" sz="3600" noProof="0" dirty="0">
                <a:solidFill>
                  <a:srgbClr val="D6851B"/>
                </a:solidFill>
              </a:rPr>
              <a:t>Inhalt</a:t>
            </a:r>
          </a:p>
        </p:txBody>
      </p:sp>
      <p:sp>
        <p:nvSpPr>
          <p:cNvPr id="12" name="Textfeld 11">
            <a:extLst>
              <a:ext uri="{FF2B5EF4-FFF2-40B4-BE49-F238E27FC236}">
                <a16:creationId xmlns:a16="http://schemas.microsoft.com/office/drawing/2014/main" id="{EF5F9F5E-ECA7-4F0F-8CB4-6E016A211F75}"/>
              </a:ext>
            </a:extLst>
          </p:cNvPr>
          <p:cNvSpPr txBox="1"/>
          <p:nvPr/>
        </p:nvSpPr>
        <p:spPr>
          <a:xfrm>
            <a:off x="658812" y="1573553"/>
            <a:ext cx="7528844" cy="3539430"/>
          </a:xfrm>
          <a:prstGeom prst="rect">
            <a:avLst/>
          </a:prstGeom>
          <a:noFill/>
        </p:spPr>
        <p:txBody>
          <a:bodyPr wrap="square" lIns="0" tIns="0" rIns="0" bIns="0" rtlCol="0">
            <a:spAutoFit/>
          </a:bodyPr>
          <a:lstStyle/>
          <a:p>
            <a:pPr indent="-360000">
              <a:lnSpc>
                <a:spcPts val="2400"/>
              </a:lnSpc>
              <a:spcAft>
                <a:spcPts val="1200"/>
              </a:spcAft>
              <a:buFont typeface="+mj-lt"/>
              <a:buAutoNum type="arabicPeriod"/>
            </a:pPr>
            <a:r>
              <a:rPr lang="de-DE" sz="2000" dirty="0">
                <a:latin typeface="+mj-lt"/>
              </a:rPr>
              <a:t>Definition</a:t>
            </a:r>
          </a:p>
          <a:p>
            <a:pPr indent="-360000">
              <a:lnSpc>
                <a:spcPts val="2400"/>
              </a:lnSpc>
              <a:spcAft>
                <a:spcPts val="1200"/>
              </a:spcAft>
              <a:buFont typeface="+mj-lt"/>
              <a:buAutoNum type="arabicPeriod"/>
            </a:pPr>
            <a:r>
              <a:rPr lang="de-DE" sz="2000" dirty="0">
                <a:latin typeface="+mj-lt"/>
              </a:rPr>
              <a:t>Formen der beruflichen Weiterbildung</a:t>
            </a:r>
          </a:p>
          <a:p>
            <a:pPr indent="-360000">
              <a:lnSpc>
                <a:spcPts val="2400"/>
              </a:lnSpc>
              <a:spcAft>
                <a:spcPts val="1200"/>
              </a:spcAft>
              <a:buFont typeface="+mj-lt"/>
              <a:buAutoNum type="arabicPeriod"/>
            </a:pPr>
            <a:r>
              <a:rPr lang="de-DE" sz="2000" dirty="0">
                <a:latin typeface="+mj-lt"/>
              </a:rPr>
              <a:t>Formale Angebote im Rahmen der Aufstiegsfortbildung</a:t>
            </a:r>
          </a:p>
          <a:p>
            <a:pPr indent="-360000">
              <a:lnSpc>
                <a:spcPts val="2400"/>
              </a:lnSpc>
              <a:spcAft>
                <a:spcPts val="1200"/>
              </a:spcAft>
              <a:buFont typeface="+mj-lt"/>
              <a:buAutoNum type="arabicPeriod"/>
            </a:pPr>
            <a:r>
              <a:rPr lang="de-DE" sz="2000" dirty="0">
                <a:latin typeface="+mj-lt"/>
              </a:rPr>
              <a:t>Weitere formale Angebote</a:t>
            </a:r>
          </a:p>
          <a:p>
            <a:pPr indent="-360000">
              <a:lnSpc>
                <a:spcPts val="2400"/>
              </a:lnSpc>
              <a:spcAft>
                <a:spcPts val="1200"/>
              </a:spcAft>
              <a:buFont typeface="+mj-lt"/>
              <a:buAutoNum type="arabicPeriod"/>
            </a:pPr>
            <a:r>
              <a:rPr lang="de-DE" sz="2000" dirty="0">
                <a:latin typeface="+mj-lt"/>
              </a:rPr>
              <a:t>Gesetzliche Regelungen (das novellierte Berufsbildungsgesetz 2020)</a:t>
            </a:r>
          </a:p>
          <a:p>
            <a:pPr indent="-360000">
              <a:lnSpc>
                <a:spcPts val="2400"/>
              </a:lnSpc>
              <a:spcAft>
                <a:spcPts val="1200"/>
              </a:spcAft>
              <a:buFont typeface="+mj-lt"/>
              <a:buAutoNum type="arabicPeriod"/>
            </a:pPr>
            <a:r>
              <a:rPr lang="de-DE" sz="2000" dirty="0">
                <a:latin typeface="+mj-lt"/>
              </a:rPr>
              <a:t>Finanzierung (Kosten/Nutzen)</a:t>
            </a:r>
          </a:p>
          <a:p>
            <a:pPr indent="-360000">
              <a:lnSpc>
                <a:spcPts val="2400"/>
              </a:lnSpc>
              <a:spcAft>
                <a:spcPts val="1200"/>
              </a:spcAft>
              <a:buFont typeface="+mj-lt"/>
              <a:buAutoNum type="arabicPeriod"/>
            </a:pPr>
            <a:r>
              <a:rPr lang="de-DE" sz="2000" dirty="0">
                <a:latin typeface="+mj-lt"/>
              </a:rPr>
              <a:t>Non-formale Weiterbildung: Der Anbietermarkt </a:t>
            </a:r>
          </a:p>
          <a:p>
            <a:pPr indent="-360000">
              <a:lnSpc>
                <a:spcPts val="2400"/>
              </a:lnSpc>
              <a:spcAft>
                <a:spcPts val="1200"/>
              </a:spcAft>
              <a:buFont typeface="+mj-lt"/>
              <a:buAutoNum type="arabicPeriod"/>
            </a:pPr>
            <a:r>
              <a:rPr lang="de-DE" sz="2000" dirty="0">
                <a:latin typeface="+mj-lt"/>
              </a:rPr>
              <a:t>Weiterbildungsbeteiligung</a:t>
            </a:r>
          </a:p>
        </p:txBody>
      </p:sp>
    </p:spTree>
    <p:extLst>
      <p:ext uri="{BB962C8B-B14F-4D97-AF65-F5344CB8AC3E}">
        <p14:creationId xmlns:p14="http://schemas.microsoft.com/office/powerpoint/2010/main" val="281869360"/>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dirty="0"/>
              <a:t>Was wird als berufliche Weiterbildung bezeichnet?</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1. Definition</a:t>
            </a:r>
          </a:p>
        </p:txBody>
      </p:sp>
      <p:sp>
        <p:nvSpPr>
          <p:cNvPr id="18" name="Inhaltsplatzhalter 4">
            <a:extLst>
              <a:ext uri="{FF2B5EF4-FFF2-40B4-BE49-F238E27FC236}">
                <a16:creationId xmlns:a16="http://schemas.microsoft.com/office/drawing/2014/main" id="{ED53B23D-AA56-41F7-AC03-718BA0B5E096}"/>
              </a:ext>
            </a:extLst>
          </p:cNvPr>
          <p:cNvSpPr txBox="1">
            <a:spLocks/>
          </p:cNvSpPr>
          <p:nvPr/>
        </p:nvSpPr>
        <p:spPr>
          <a:xfrm>
            <a:off x="658813" y="1557337"/>
            <a:ext cx="7958138" cy="3959225"/>
          </a:xfrm>
          <a:prstGeom prst="rect">
            <a:avLst/>
          </a:prstGeom>
        </p:spPr>
        <p:txBody>
          <a:bodyPr vert="horz" lIns="0" tIns="0" rIns="0" bIns="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Jegliche Form des organisierten berufsbezogenen Lernens, die auf einer vorhandenen Ausbildung aufbaut,</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die Kenntnisse, Fähigkeiten und Fertigkeiten vertieft, erweitert oder erneuert und</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die zumeist mit einem Zertifikat oder einer Bescheinigung abschließt.</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endParaRPr lang="de-DE" sz="1800" dirty="0">
              <a:latin typeface="+mj-lt"/>
            </a:endParaRPr>
          </a:p>
          <a:p>
            <a:pPr marL="0" indent="0">
              <a:lnSpc>
                <a:spcPts val="2200"/>
              </a:lnSpc>
              <a:spcBef>
                <a:spcPts val="600"/>
              </a:spcBef>
              <a:spcAft>
                <a:spcPts val="600"/>
              </a:spcAft>
              <a:buClr>
                <a:srgbClr val="D6851B"/>
              </a:buClr>
              <a:buSzPct val="65000"/>
              <a:buNone/>
            </a:pPr>
            <a:r>
              <a:rPr lang="de-DE" sz="1800" b="1" dirty="0">
                <a:latin typeface="+mj-lt"/>
              </a:rPr>
              <a:t>Fortsetzung oder Wiederaufnahme des beruflichen Lernens nach Abschluss einer verschiedenartig ausgedehnten ersten Bildungsphase.</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endParaRPr lang="de-DE" sz="1800" dirty="0">
              <a:latin typeface="+mj-lt"/>
            </a:endParaRPr>
          </a:p>
        </p:txBody>
      </p:sp>
    </p:spTree>
    <p:extLst>
      <p:ext uri="{BB962C8B-B14F-4D97-AF65-F5344CB8AC3E}">
        <p14:creationId xmlns:p14="http://schemas.microsoft.com/office/powerpoint/2010/main" val="410307945"/>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D82307E-9F42-4EE4-B180-087417AADD82}"/>
              </a:ext>
            </a:extLst>
          </p:cNvPr>
          <p:cNvSpPr>
            <a:spLocks noGrp="1"/>
          </p:cNvSpPr>
          <p:nvPr>
            <p:ph type="title"/>
          </p:nvPr>
        </p:nvSpPr>
        <p:spPr/>
        <p:txBody>
          <a:bodyPr/>
          <a:lstStyle/>
          <a:p>
            <a:r>
              <a:rPr lang="de-DE" dirty="0"/>
              <a:t>2. Formen der beruflichen Weiterbildung</a:t>
            </a:r>
          </a:p>
        </p:txBody>
      </p:sp>
      <p:sp>
        <p:nvSpPr>
          <p:cNvPr id="39" name="Inhaltsplatzhalter 4">
            <a:extLst>
              <a:ext uri="{FF2B5EF4-FFF2-40B4-BE49-F238E27FC236}">
                <a16:creationId xmlns:a16="http://schemas.microsoft.com/office/drawing/2014/main" id="{FD4CFA5F-8D98-4EDE-B653-7AE7990655E2}"/>
              </a:ext>
            </a:extLst>
          </p:cNvPr>
          <p:cNvSpPr txBox="1">
            <a:spLocks/>
          </p:cNvSpPr>
          <p:nvPr/>
        </p:nvSpPr>
        <p:spPr>
          <a:xfrm>
            <a:off x="658813" y="2252871"/>
            <a:ext cx="3527998" cy="3684524"/>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Spezielle Programme zur technischen und beruflichen Fortentwicklung innerhalb des staatlichen Bildungssystems:</a:t>
            </a:r>
          </a:p>
          <a:p>
            <a:pPr marL="576000" lvl="1">
              <a:lnSpc>
                <a:spcPts val="1800"/>
              </a:lnSpc>
              <a:spcBef>
                <a:spcPts val="600"/>
              </a:spcBef>
              <a:buClr>
                <a:srgbClr val="D6851B"/>
              </a:buClr>
              <a:buSzPct val="65000"/>
              <a:buFont typeface="Wingdings 3" panose="05040102010807070707" pitchFamily="18" charset="2"/>
              <a:buChar char=""/>
            </a:pPr>
            <a:r>
              <a:rPr lang="de-DE" sz="1400" dirty="0">
                <a:latin typeface="+mj-lt"/>
              </a:rPr>
              <a:t>Meister-/Techniker und Fachwirtkurse</a:t>
            </a:r>
          </a:p>
          <a:p>
            <a:pPr marL="576000" lvl="1">
              <a:lnSpc>
                <a:spcPts val="1800"/>
              </a:lnSpc>
              <a:spcBef>
                <a:spcPts val="600"/>
              </a:spcBef>
              <a:buClr>
                <a:srgbClr val="D6851B"/>
              </a:buClr>
              <a:buSzPct val="65000"/>
              <a:buFont typeface="Wingdings 3" panose="05040102010807070707" pitchFamily="18" charset="2"/>
              <a:buChar char=""/>
            </a:pPr>
            <a:r>
              <a:rPr lang="de-DE" sz="1400" dirty="0">
                <a:latin typeface="+mj-lt"/>
              </a:rPr>
              <a:t>Lehrgänge im Rahmen einer Umschulung</a:t>
            </a:r>
          </a:p>
          <a:p>
            <a:pPr marL="285750" indent="-285750">
              <a:lnSpc>
                <a:spcPts val="2200"/>
              </a:lnSpc>
              <a:spcBef>
                <a:spcPts val="600"/>
              </a:spcBef>
              <a:spcAft>
                <a:spcPts val="600"/>
              </a:spcAft>
              <a:buClr>
                <a:srgbClr val="D6851B"/>
              </a:buClr>
              <a:buSzPct val="65000"/>
              <a:buFont typeface="Wingdings 3" panose="05040102010807070707" pitchFamily="18" charset="2"/>
              <a:buChar char=""/>
            </a:pPr>
            <a:endParaRPr lang="de-DE" sz="1800" dirty="0">
              <a:latin typeface="+mj-lt"/>
            </a:endParaRPr>
          </a:p>
        </p:txBody>
      </p:sp>
      <p:sp>
        <p:nvSpPr>
          <p:cNvPr id="40" name="Inhaltsplatzhalter 4">
            <a:extLst>
              <a:ext uri="{FF2B5EF4-FFF2-40B4-BE49-F238E27FC236}">
                <a16:creationId xmlns:a16="http://schemas.microsoft.com/office/drawing/2014/main" id="{00B36B17-3F6F-4E23-BEF2-F65583358950}"/>
              </a:ext>
            </a:extLst>
          </p:cNvPr>
          <p:cNvSpPr txBox="1">
            <a:spLocks/>
          </p:cNvSpPr>
          <p:nvPr/>
        </p:nvSpPr>
        <p:spPr>
          <a:xfrm>
            <a:off x="4430251" y="2252871"/>
            <a:ext cx="3527998" cy="3684524"/>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Bildungsangebote außerhalb des formalen Curriculums zur persönlichen und sozialen Bildung </a:t>
            </a:r>
          </a:p>
          <a:p>
            <a:pPr marL="576000" lvl="1">
              <a:lnSpc>
                <a:spcPts val="1800"/>
              </a:lnSpc>
              <a:spcBef>
                <a:spcPts val="600"/>
              </a:spcBef>
              <a:buClr>
                <a:srgbClr val="D6851B"/>
              </a:buClr>
              <a:buSzPct val="65000"/>
              <a:buFont typeface="Wingdings 3" panose="05040102010807070707" pitchFamily="18" charset="2"/>
              <a:buChar char=""/>
            </a:pPr>
            <a:r>
              <a:rPr lang="de-DE" sz="1400" dirty="0">
                <a:latin typeface="+mj-lt"/>
              </a:rPr>
              <a:t>durch den Arbeitgeber oder individuell organisiert</a:t>
            </a:r>
          </a:p>
          <a:p>
            <a:pPr marL="576000" lvl="1">
              <a:lnSpc>
                <a:spcPts val="1800"/>
              </a:lnSpc>
              <a:spcBef>
                <a:spcPts val="600"/>
              </a:spcBef>
              <a:buClr>
                <a:srgbClr val="D6851B"/>
              </a:buClr>
              <a:buSzPct val="65000"/>
              <a:buFont typeface="Wingdings 3" panose="05040102010807070707" pitchFamily="18" charset="2"/>
              <a:buChar char=""/>
            </a:pPr>
            <a:r>
              <a:rPr lang="de-DE" sz="1400" dirty="0">
                <a:latin typeface="+mj-lt"/>
              </a:rPr>
              <a:t>Kurse und Lehrgänge </a:t>
            </a:r>
          </a:p>
          <a:p>
            <a:pPr marL="576000" lvl="1">
              <a:lnSpc>
                <a:spcPts val="1800"/>
              </a:lnSpc>
              <a:spcBef>
                <a:spcPts val="600"/>
              </a:spcBef>
              <a:buClr>
                <a:srgbClr val="D6851B"/>
              </a:buClr>
              <a:buSzPct val="65000"/>
              <a:buFont typeface="Wingdings 3" panose="05040102010807070707" pitchFamily="18" charset="2"/>
              <a:buChar char=""/>
            </a:pPr>
            <a:r>
              <a:rPr lang="de-DE" sz="1400" dirty="0">
                <a:latin typeface="+mj-lt"/>
              </a:rPr>
              <a:t>Kurzzeitige Veranstaltungen wie Vorträge, Seminare, Workshops, Schulungen und Unterweisungen</a:t>
            </a:r>
          </a:p>
          <a:p>
            <a:pPr marL="576000" lvl="1">
              <a:lnSpc>
                <a:spcPts val="1800"/>
              </a:lnSpc>
              <a:spcBef>
                <a:spcPts val="600"/>
              </a:spcBef>
              <a:buClr>
                <a:srgbClr val="D6851B"/>
              </a:buClr>
              <a:buSzPct val="65000"/>
              <a:buFont typeface="Wingdings 3" panose="05040102010807070707" pitchFamily="18" charset="2"/>
              <a:buChar char=""/>
            </a:pPr>
            <a:r>
              <a:rPr lang="de-DE" sz="1400" dirty="0">
                <a:latin typeface="+mj-lt"/>
              </a:rPr>
              <a:t>Evtl. Fachtagungen/Kongresse/ Konferenzen</a:t>
            </a:r>
          </a:p>
        </p:txBody>
      </p:sp>
      <p:sp>
        <p:nvSpPr>
          <p:cNvPr id="47" name="Inhaltsplatzhalter 4">
            <a:extLst>
              <a:ext uri="{FF2B5EF4-FFF2-40B4-BE49-F238E27FC236}">
                <a16:creationId xmlns:a16="http://schemas.microsoft.com/office/drawing/2014/main" id="{5EE92F8F-E9E8-46EE-B530-8B4E2DD75B61}"/>
              </a:ext>
            </a:extLst>
          </p:cNvPr>
          <p:cNvSpPr txBox="1">
            <a:spLocks/>
          </p:cNvSpPr>
          <p:nvPr/>
        </p:nvSpPr>
        <p:spPr>
          <a:xfrm>
            <a:off x="8201695" y="2252871"/>
            <a:ext cx="3527998" cy="3684524"/>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200"/>
              </a:lnSpc>
              <a:spcBef>
                <a:spcPts val="600"/>
              </a:spcBef>
              <a:spcAft>
                <a:spcPts val="600"/>
              </a:spcAft>
              <a:buClr>
                <a:srgbClr val="D6851B"/>
              </a:buClr>
              <a:buSzPct val="65000"/>
              <a:buFont typeface="Wingdings 3" panose="05040102010807070707" pitchFamily="18" charset="2"/>
              <a:buChar char=""/>
            </a:pPr>
            <a:r>
              <a:rPr lang="de-DE" sz="1800" dirty="0">
                <a:latin typeface="+mj-lt"/>
              </a:rPr>
              <a:t>Lebenslang durch Einflüsse und Quellen der eigenen Umgebung und aus der täglichen Erfahrung</a:t>
            </a:r>
          </a:p>
          <a:p>
            <a:pPr marL="576000" lvl="1">
              <a:lnSpc>
                <a:spcPts val="1800"/>
              </a:lnSpc>
              <a:spcBef>
                <a:spcPts val="600"/>
              </a:spcBef>
              <a:buClr>
                <a:srgbClr val="D6851B"/>
              </a:buClr>
              <a:buSzPct val="65000"/>
              <a:buFont typeface="Wingdings 3" panose="05040102010807070707" pitchFamily="18" charset="2"/>
              <a:buChar char=""/>
            </a:pPr>
            <a:r>
              <a:rPr lang="de-DE" sz="1400" dirty="0">
                <a:latin typeface="+mj-lt"/>
              </a:rPr>
              <a:t>Arbeitsalltag, Arbeitskollegen</a:t>
            </a:r>
          </a:p>
          <a:p>
            <a:pPr marL="576000" lvl="1">
              <a:lnSpc>
                <a:spcPts val="1800"/>
              </a:lnSpc>
              <a:spcBef>
                <a:spcPts val="600"/>
              </a:spcBef>
              <a:buClr>
                <a:srgbClr val="D6851B"/>
              </a:buClr>
              <a:buSzPct val="65000"/>
              <a:buFont typeface="Wingdings 3" panose="05040102010807070707" pitchFamily="18" charset="2"/>
              <a:buChar char=""/>
            </a:pPr>
            <a:r>
              <a:rPr lang="de-DE" sz="1400" dirty="0">
                <a:latin typeface="+mj-lt"/>
              </a:rPr>
              <a:t>Private Kontakte, Medien, </a:t>
            </a:r>
            <a:br>
              <a:rPr lang="de-DE" sz="1400" dirty="0">
                <a:latin typeface="+mj-lt"/>
              </a:rPr>
            </a:br>
            <a:r>
              <a:rPr lang="de-DE" sz="1400" dirty="0">
                <a:latin typeface="+mj-lt"/>
              </a:rPr>
              <a:t>Lektüre von Fachliteratur u. Ä.</a:t>
            </a:r>
          </a:p>
        </p:txBody>
      </p:sp>
      <p:sp>
        <p:nvSpPr>
          <p:cNvPr id="48" name="Textplatzhalter 7">
            <a:extLst>
              <a:ext uri="{FF2B5EF4-FFF2-40B4-BE49-F238E27FC236}">
                <a16:creationId xmlns:a16="http://schemas.microsoft.com/office/drawing/2014/main" id="{9D133C60-9C3F-4F4C-8FB7-D1F2AE18B40C}"/>
              </a:ext>
            </a:extLst>
          </p:cNvPr>
          <p:cNvSpPr>
            <a:spLocks noGrp="1"/>
          </p:cNvSpPr>
          <p:nvPr>
            <p:ph type="body" sz="quarter" idx="10"/>
          </p:nvPr>
        </p:nvSpPr>
        <p:spPr>
          <a:xfrm>
            <a:off x="658812" y="821140"/>
            <a:ext cx="11053762" cy="435462"/>
          </a:xfrm>
        </p:spPr>
        <p:txBody>
          <a:bodyPr>
            <a:normAutofit/>
          </a:bodyPr>
          <a:lstStyle/>
          <a:p>
            <a:r>
              <a:rPr lang="de-DE" sz="2000" dirty="0"/>
              <a:t>Wie findet berufliche Weiterbildung statt?</a:t>
            </a:r>
          </a:p>
        </p:txBody>
      </p:sp>
      <p:sp>
        <p:nvSpPr>
          <p:cNvPr id="57" name="Textplatzhalter 3">
            <a:extLst>
              <a:ext uri="{FF2B5EF4-FFF2-40B4-BE49-F238E27FC236}">
                <a16:creationId xmlns:a16="http://schemas.microsoft.com/office/drawing/2014/main" id="{CB6576EA-595E-46B5-932D-659DF6A407A6}"/>
              </a:ext>
            </a:extLst>
          </p:cNvPr>
          <p:cNvSpPr txBox="1">
            <a:spLocks/>
          </p:cNvSpPr>
          <p:nvPr/>
        </p:nvSpPr>
        <p:spPr>
          <a:xfrm>
            <a:off x="658813" y="1557338"/>
            <a:ext cx="3527992"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b="1" spc="70" dirty="0"/>
              <a:t>Formal</a:t>
            </a:r>
          </a:p>
        </p:txBody>
      </p:sp>
      <p:sp>
        <p:nvSpPr>
          <p:cNvPr id="58" name="Textplatzhalter 3">
            <a:extLst>
              <a:ext uri="{FF2B5EF4-FFF2-40B4-BE49-F238E27FC236}">
                <a16:creationId xmlns:a16="http://schemas.microsoft.com/office/drawing/2014/main" id="{C73CEF38-7E42-473A-A209-3B7F1E46B003}"/>
              </a:ext>
            </a:extLst>
          </p:cNvPr>
          <p:cNvSpPr txBox="1">
            <a:spLocks/>
          </p:cNvSpPr>
          <p:nvPr/>
        </p:nvSpPr>
        <p:spPr>
          <a:xfrm>
            <a:off x="4430245" y="1557338"/>
            <a:ext cx="3527992"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b="1" spc="70" dirty="0"/>
              <a:t>Non-Formal</a:t>
            </a:r>
          </a:p>
        </p:txBody>
      </p:sp>
      <p:sp>
        <p:nvSpPr>
          <p:cNvPr id="59" name="Textplatzhalter 3">
            <a:extLst>
              <a:ext uri="{FF2B5EF4-FFF2-40B4-BE49-F238E27FC236}">
                <a16:creationId xmlns:a16="http://schemas.microsoft.com/office/drawing/2014/main" id="{9FEBED30-495A-469C-AC0D-29DAD387EA26}"/>
              </a:ext>
            </a:extLst>
          </p:cNvPr>
          <p:cNvSpPr txBox="1">
            <a:spLocks/>
          </p:cNvSpPr>
          <p:nvPr/>
        </p:nvSpPr>
        <p:spPr>
          <a:xfrm>
            <a:off x="8201671" y="1557338"/>
            <a:ext cx="3527992"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b="1" spc="70" dirty="0"/>
              <a:t>Informell</a:t>
            </a:r>
          </a:p>
        </p:txBody>
      </p:sp>
    </p:spTree>
    <p:extLst>
      <p:ext uri="{BB962C8B-B14F-4D97-AF65-F5344CB8AC3E}">
        <p14:creationId xmlns:p14="http://schemas.microsoft.com/office/powerpoint/2010/main" val="110638681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de-DE" dirty="0"/>
              <a:t>3. Formale Angebote im Rahmen der Aufstiegsfortbildung</a:t>
            </a:r>
            <a:endParaRPr lang="de-DE" noProof="0" dirty="0">
              <a:solidFill>
                <a:srgbClr val="D6851B"/>
              </a:solidFill>
            </a:endParaRP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4" y="2175507"/>
            <a:ext cx="2736000" cy="637849"/>
          </a:xfrm>
          <a:solidFill>
            <a:srgbClr val="E2A95F"/>
          </a:solidFill>
        </p:spPr>
        <p:txBody>
          <a:bodyPr wrap="square" lIns="36000" tIns="72000" rIns="36000" bIns="72000">
            <a:spAutoFit/>
          </a:bodyPr>
          <a:lstStyle/>
          <a:p>
            <a:pPr algn="ctr">
              <a:lnSpc>
                <a:spcPct val="100000"/>
              </a:lnSpc>
              <a:spcBef>
                <a:spcPts val="600"/>
              </a:spcBef>
            </a:pPr>
            <a:r>
              <a:rPr lang="de-DE" sz="1600" dirty="0"/>
              <a:t>Spezialisierende </a:t>
            </a:r>
            <a:br>
              <a:rPr lang="de-DE" sz="1600" dirty="0"/>
            </a:br>
            <a:r>
              <a:rPr lang="de-DE" sz="1600" dirty="0"/>
              <a:t>Höherqualifizierung</a:t>
            </a:r>
            <a:endParaRPr lang="de-DE" sz="1600" spc="20" dirty="0"/>
          </a:p>
        </p:txBody>
      </p:sp>
      <p:sp>
        <p:nvSpPr>
          <p:cNvPr id="7" name="Textplatzhalter 3">
            <a:extLst>
              <a:ext uri="{FF2B5EF4-FFF2-40B4-BE49-F238E27FC236}">
                <a16:creationId xmlns:a16="http://schemas.microsoft.com/office/drawing/2014/main" id="{96606456-7A2C-4503-A466-7970A04C8EDD}"/>
              </a:ext>
            </a:extLst>
          </p:cNvPr>
          <p:cNvSpPr txBox="1">
            <a:spLocks/>
          </p:cNvSpPr>
          <p:nvPr/>
        </p:nvSpPr>
        <p:spPr>
          <a:xfrm>
            <a:off x="658812" y="2891524"/>
            <a:ext cx="2736000" cy="1727103"/>
          </a:xfrm>
          <a:prstGeom prst="rect">
            <a:avLst/>
          </a:prstGeom>
          <a:solidFill>
            <a:srgbClr val="FBF3E8"/>
          </a:solidFill>
        </p:spPr>
        <p:txBody>
          <a:bodyPr vert="horz" wrap="square" lIns="144000" tIns="144000" rIns="72000" bIns="144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600"/>
              </a:lnSpc>
              <a:spcBef>
                <a:spcPts val="0"/>
              </a:spcBef>
            </a:pPr>
            <a:r>
              <a:rPr lang="de-DE" sz="1400" spc="20" dirty="0">
                <a:solidFill>
                  <a:schemeClr val="tx1"/>
                </a:solidFill>
              </a:rPr>
              <a:t>z. B. Geprüfte/r Berufsspezialist/in – IT-Spezialist/in, Servicetechniker/in, Diätkoch/Diätköchin, Servicemonteur/in für Windenergieanlagentechnik, </a:t>
            </a:r>
            <a:br>
              <a:rPr lang="de-DE" sz="1400" spc="20" dirty="0">
                <a:solidFill>
                  <a:schemeClr val="tx1"/>
                </a:solidFill>
              </a:rPr>
            </a:br>
            <a:r>
              <a:rPr lang="de-DE" sz="1400" spc="20" dirty="0">
                <a:solidFill>
                  <a:schemeClr val="tx1"/>
                </a:solidFill>
              </a:rPr>
              <a:t>Wohnraumberater/in IHK</a:t>
            </a:r>
          </a:p>
        </p:txBody>
      </p:sp>
      <p:sp>
        <p:nvSpPr>
          <p:cNvPr id="8" name="Textplatzhalter 3">
            <a:extLst>
              <a:ext uri="{FF2B5EF4-FFF2-40B4-BE49-F238E27FC236}">
                <a16:creationId xmlns:a16="http://schemas.microsoft.com/office/drawing/2014/main" id="{71EBEEC9-307D-4465-A213-EF6224C55835}"/>
              </a:ext>
            </a:extLst>
          </p:cNvPr>
          <p:cNvSpPr txBox="1">
            <a:spLocks/>
          </p:cNvSpPr>
          <p:nvPr/>
        </p:nvSpPr>
        <p:spPr>
          <a:xfrm>
            <a:off x="658813" y="1557338"/>
            <a:ext cx="2736000"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b="1" spc="70" dirty="0"/>
              <a:t>DQR 5</a:t>
            </a:r>
          </a:p>
        </p:txBody>
      </p:sp>
      <p:sp>
        <p:nvSpPr>
          <p:cNvPr id="9" name="Textplatzhalter 3">
            <a:extLst>
              <a:ext uri="{FF2B5EF4-FFF2-40B4-BE49-F238E27FC236}">
                <a16:creationId xmlns:a16="http://schemas.microsoft.com/office/drawing/2014/main" id="{E0660FEF-E649-46CA-B8F3-B4DF7AD7F8CF}"/>
              </a:ext>
            </a:extLst>
          </p:cNvPr>
          <p:cNvSpPr txBox="1">
            <a:spLocks/>
          </p:cNvSpPr>
          <p:nvPr/>
        </p:nvSpPr>
        <p:spPr>
          <a:xfrm>
            <a:off x="3612144" y="2174643"/>
            <a:ext cx="2592000"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1600" dirty="0"/>
              <a:t>Aufstiegsfortbildung </a:t>
            </a:r>
            <a:br>
              <a:rPr lang="de-DE" sz="1600" dirty="0"/>
            </a:br>
            <a:r>
              <a:rPr lang="de-DE" sz="1600" spc="-10" dirty="0"/>
              <a:t>zum Meister/zur Meisterin </a:t>
            </a:r>
          </a:p>
        </p:txBody>
      </p:sp>
      <p:sp>
        <p:nvSpPr>
          <p:cNvPr id="11" name="Textplatzhalter 3">
            <a:extLst>
              <a:ext uri="{FF2B5EF4-FFF2-40B4-BE49-F238E27FC236}">
                <a16:creationId xmlns:a16="http://schemas.microsoft.com/office/drawing/2014/main" id="{CCC2C313-E699-4868-BEBD-012FD4C21E4A}"/>
              </a:ext>
            </a:extLst>
          </p:cNvPr>
          <p:cNvSpPr txBox="1">
            <a:spLocks/>
          </p:cNvSpPr>
          <p:nvPr/>
        </p:nvSpPr>
        <p:spPr>
          <a:xfrm>
            <a:off x="3612144" y="2890586"/>
            <a:ext cx="2592000" cy="1727103"/>
          </a:xfrm>
          <a:prstGeom prst="rect">
            <a:avLst/>
          </a:prstGeom>
          <a:solidFill>
            <a:srgbClr val="FBF3E8"/>
          </a:solidFill>
        </p:spPr>
        <p:txBody>
          <a:bodyPr vert="horz" wrap="square" lIns="144000" tIns="144000" rIns="72000" bIns="144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600"/>
              </a:lnSpc>
              <a:spcBef>
                <a:spcPts val="0"/>
              </a:spcBef>
            </a:pPr>
            <a:r>
              <a:rPr lang="de-DE" sz="1400" spc="20" dirty="0">
                <a:solidFill>
                  <a:schemeClr val="tx1"/>
                </a:solidFill>
              </a:rPr>
              <a:t>z. B. Bachelor Professional*, </a:t>
            </a:r>
            <a:br>
              <a:rPr lang="de-DE" sz="1400" spc="20" dirty="0">
                <a:solidFill>
                  <a:schemeClr val="tx1"/>
                </a:solidFill>
              </a:rPr>
            </a:br>
            <a:r>
              <a:rPr lang="de-DE" sz="1400" spc="20" dirty="0">
                <a:solidFill>
                  <a:schemeClr val="tx1"/>
                </a:solidFill>
              </a:rPr>
              <a:t>Landwirtschaftsmeister/in, </a:t>
            </a:r>
            <a:br>
              <a:rPr lang="de-DE" sz="1400" spc="20" dirty="0">
                <a:solidFill>
                  <a:schemeClr val="tx1"/>
                </a:solidFill>
              </a:rPr>
            </a:br>
            <a:r>
              <a:rPr lang="de-DE" sz="1400" spc="20" dirty="0">
                <a:solidFill>
                  <a:schemeClr val="tx1"/>
                </a:solidFill>
              </a:rPr>
              <a:t>Küchenmeister/in,  Restaurantmeister/in, Elektrotechnikermeister/in </a:t>
            </a: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3612575" y="1557338"/>
            <a:ext cx="8100000"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b="1" spc="70" dirty="0"/>
              <a:t>DQR 6</a:t>
            </a:r>
          </a:p>
        </p:txBody>
      </p:sp>
      <p:sp>
        <p:nvSpPr>
          <p:cNvPr id="13" name="Textplatzhalter 3">
            <a:extLst>
              <a:ext uri="{FF2B5EF4-FFF2-40B4-BE49-F238E27FC236}">
                <a16:creationId xmlns:a16="http://schemas.microsoft.com/office/drawing/2014/main" id="{FB6EA9DE-14C7-4549-9A47-C0080C2265B5}"/>
              </a:ext>
            </a:extLst>
          </p:cNvPr>
          <p:cNvSpPr txBox="1">
            <a:spLocks/>
          </p:cNvSpPr>
          <p:nvPr/>
        </p:nvSpPr>
        <p:spPr>
          <a:xfrm>
            <a:off x="6366359" y="2168525"/>
            <a:ext cx="2592000"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1600" dirty="0"/>
              <a:t>Technische </a:t>
            </a:r>
            <a:br>
              <a:rPr lang="de-DE" sz="1600" dirty="0"/>
            </a:br>
            <a:r>
              <a:rPr lang="de-DE" sz="1600" dirty="0"/>
              <a:t>Aufstiegsfortbildung</a:t>
            </a:r>
            <a:endParaRPr lang="de-DE" sz="1600" spc="20" dirty="0"/>
          </a:p>
        </p:txBody>
      </p:sp>
      <p:sp>
        <p:nvSpPr>
          <p:cNvPr id="14" name="Textplatzhalter 3">
            <a:extLst>
              <a:ext uri="{FF2B5EF4-FFF2-40B4-BE49-F238E27FC236}">
                <a16:creationId xmlns:a16="http://schemas.microsoft.com/office/drawing/2014/main" id="{EB459804-61F6-4C92-9E2B-9C1C6EF1DA99}"/>
              </a:ext>
            </a:extLst>
          </p:cNvPr>
          <p:cNvSpPr txBox="1">
            <a:spLocks/>
          </p:cNvSpPr>
          <p:nvPr/>
        </p:nvSpPr>
        <p:spPr>
          <a:xfrm>
            <a:off x="6366359" y="2890587"/>
            <a:ext cx="2592000" cy="1727103"/>
          </a:xfrm>
          <a:prstGeom prst="rect">
            <a:avLst/>
          </a:prstGeom>
          <a:solidFill>
            <a:srgbClr val="FBF3E8"/>
          </a:solidFill>
        </p:spPr>
        <p:txBody>
          <a:bodyPr vert="horz" wrap="square" lIns="144000" tIns="144000" rIns="72000" bIns="144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600"/>
              </a:lnSpc>
              <a:spcBef>
                <a:spcPts val="0"/>
              </a:spcBef>
            </a:pPr>
            <a:r>
              <a:rPr lang="de-DE" sz="1400" spc="-10" dirty="0">
                <a:solidFill>
                  <a:schemeClr val="tx1"/>
                </a:solidFill>
              </a:rPr>
              <a:t>z. B. Bachelor Professional*, </a:t>
            </a:r>
            <a:br>
              <a:rPr lang="de-DE" sz="1400" spc="-10" dirty="0">
                <a:solidFill>
                  <a:schemeClr val="tx1"/>
                </a:solidFill>
              </a:rPr>
            </a:br>
            <a:r>
              <a:rPr lang="de-DE" sz="1400" spc="-10" dirty="0">
                <a:solidFill>
                  <a:schemeClr val="tx1"/>
                </a:solidFill>
              </a:rPr>
              <a:t>Techniker/in Agrartechnik, </a:t>
            </a:r>
            <a:br>
              <a:rPr lang="de-DE" sz="1400" spc="-10" dirty="0">
                <a:solidFill>
                  <a:schemeClr val="tx1"/>
                </a:solidFill>
              </a:rPr>
            </a:br>
            <a:r>
              <a:rPr lang="de-DE" sz="1400" spc="20" dirty="0">
                <a:solidFill>
                  <a:schemeClr val="tx1"/>
                </a:solidFill>
              </a:rPr>
              <a:t>Techniker/in Lebensmitteltechnik, </a:t>
            </a:r>
            <a:br>
              <a:rPr lang="de-DE" sz="1400" spc="20" dirty="0">
                <a:solidFill>
                  <a:schemeClr val="tx1"/>
                </a:solidFill>
              </a:rPr>
            </a:br>
            <a:r>
              <a:rPr lang="de-DE" sz="1400" spc="20" dirty="0">
                <a:solidFill>
                  <a:schemeClr val="tx1"/>
                </a:solidFill>
              </a:rPr>
              <a:t>Techniker/in Gebäudesystemtechnik</a:t>
            </a:r>
          </a:p>
        </p:txBody>
      </p:sp>
      <p:sp>
        <p:nvSpPr>
          <p:cNvPr id="16" name="Textplatzhalter 3">
            <a:extLst>
              <a:ext uri="{FF2B5EF4-FFF2-40B4-BE49-F238E27FC236}">
                <a16:creationId xmlns:a16="http://schemas.microsoft.com/office/drawing/2014/main" id="{3CAC0400-1E75-46B7-AAEC-DBC5DA41CAF6}"/>
              </a:ext>
            </a:extLst>
          </p:cNvPr>
          <p:cNvSpPr txBox="1">
            <a:spLocks/>
          </p:cNvSpPr>
          <p:nvPr/>
        </p:nvSpPr>
        <p:spPr>
          <a:xfrm>
            <a:off x="9120574" y="2174643"/>
            <a:ext cx="2592000" cy="637849"/>
          </a:xfrm>
          <a:prstGeom prst="rect">
            <a:avLst/>
          </a:prstGeom>
          <a:solidFill>
            <a:srgbClr val="E2A95F"/>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1600" dirty="0"/>
              <a:t>Kaufmännische Aufstiegsfortbildung </a:t>
            </a:r>
            <a:endParaRPr lang="de-DE" sz="1600" spc="20" dirty="0"/>
          </a:p>
        </p:txBody>
      </p:sp>
      <p:sp>
        <p:nvSpPr>
          <p:cNvPr id="18" name="Textplatzhalter 3">
            <a:extLst>
              <a:ext uri="{FF2B5EF4-FFF2-40B4-BE49-F238E27FC236}">
                <a16:creationId xmlns:a16="http://schemas.microsoft.com/office/drawing/2014/main" id="{26136F7C-27AE-409A-8D9A-8639500E0AB8}"/>
              </a:ext>
            </a:extLst>
          </p:cNvPr>
          <p:cNvSpPr txBox="1">
            <a:spLocks/>
          </p:cNvSpPr>
          <p:nvPr/>
        </p:nvSpPr>
        <p:spPr>
          <a:xfrm>
            <a:off x="9120573" y="2891524"/>
            <a:ext cx="2592001" cy="1727103"/>
          </a:xfrm>
          <a:prstGeom prst="rect">
            <a:avLst/>
          </a:prstGeom>
          <a:solidFill>
            <a:srgbClr val="FBF3E8"/>
          </a:solidFill>
        </p:spPr>
        <p:txBody>
          <a:bodyPr vert="horz" wrap="square" lIns="144000" tIns="144000" rIns="72000" bIns="144000" rtlCol="0" anchor="t" anchorCtr="0">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600"/>
              </a:lnSpc>
              <a:spcBef>
                <a:spcPts val="0"/>
              </a:spcBef>
            </a:pPr>
            <a:r>
              <a:rPr lang="de-DE" sz="1400" spc="20" dirty="0">
                <a:solidFill>
                  <a:schemeClr val="tx1"/>
                </a:solidFill>
              </a:rPr>
              <a:t>z. B. Bachelor Professional*, Fachagrarwirt/in Rechnungswesen, Wirtschaftsfachwirt/in, Industriefachwirt/in, </a:t>
            </a:r>
            <a:br>
              <a:rPr lang="de-DE" sz="1400" spc="20" dirty="0">
                <a:solidFill>
                  <a:schemeClr val="tx1"/>
                </a:solidFill>
              </a:rPr>
            </a:br>
            <a:r>
              <a:rPr lang="de-DE" sz="1400" dirty="0">
                <a:solidFill>
                  <a:schemeClr val="tx1"/>
                </a:solidFill>
              </a:rPr>
              <a:t>Medien- und Verlagsfachwirt/in, Bilanzbuchhalter/in</a:t>
            </a:r>
          </a:p>
        </p:txBody>
      </p:sp>
      <p:sp>
        <p:nvSpPr>
          <p:cNvPr id="15" name="Rechteck 14">
            <a:extLst>
              <a:ext uri="{FF2B5EF4-FFF2-40B4-BE49-F238E27FC236}">
                <a16:creationId xmlns:a16="http://schemas.microsoft.com/office/drawing/2014/main" id="{BDA928BF-3021-4CEE-B223-CFDA8EAA1F4E}"/>
              </a:ext>
            </a:extLst>
          </p:cNvPr>
          <p:cNvSpPr/>
          <p:nvPr/>
        </p:nvSpPr>
        <p:spPr>
          <a:xfrm>
            <a:off x="525582" y="5464202"/>
            <a:ext cx="7447740" cy="246221"/>
          </a:xfrm>
          <a:prstGeom prst="rect">
            <a:avLst/>
          </a:prstGeom>
        </p:spPr>
        <p:txBody>
          <a:bodyPr wrap="square">
            <a:spAutoFit/>
          </a:bodyPr>
          <a:lstStyle/>
          <a:p>
            <a:r>
              <a:rPr lang="de-DE" sz="1000" dirty="0"/>
              <a:t> * kann seit Ende 2020 alleine oder gemeinsam mit alter Bezeichnung geführt werden</a:t>
            </a:r>
          </a:p>
        </p:txBody>
      </p:sp>
    </p:spTree>
    <p:extLst>
      <p:ext uri="{BB962C8B-B14F-4D97-AF65-F5344CB8AC3E}">
        <p14:creationId xmlns:p14="http://schemas.microsoft.com/office/powerpoint/2010/main" val="704891516"/>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lstStyle/>
          <a:p>
            <a:r>
              <a:rPr lang="de-DE" dirty="0"/>
              <a:t>3. Formale Angebote im Rahmen der Aufstiegsfortbildung</a:t>
            </a:r>
          </a:p>
        </p:txBody>
      </p:sp>
      <p:sp>
        <p:nvSpPr>
          <p:cNvPr id="6" name="Textplatzhalter 3">
            <a:extLst>
              <a:ext uri="{FF2B5EF4-FFF2-40B4-BE49-F238E27FC236}">
                <a16:creationId xmlns:a16="http://schemas.microsoft.com/office/drawing/2014/main" id="{5252982C-541D-4F15-9D26-6974AC8FE9EA}"/>
              </a:ext>
            </a:extLst>
          </p:cNvPr>
          <p:cNvSpPr>
            <a:spLocks noGrp="1"/>
          </p:cNvSpPr>
          <p:nvPr>
            <p:ph type="body" idx="1"/>
          </p:nvPr>
        </p:nvSpPr>
        <p:spPr>
          <a:xfrm>
            <a:off x="658812" y="2176145"/>
            <a:ext cx="3528000" cy="637849"/>
          </a:xfrm>
          <a:solidFill>
            <a:srgbClr val="E2A95F"/>
          </a:solidFill>
        </p:spPr>
        <p:txBody>
          <a:bodyPr wrap="square" lIns="36000" tIns="72000" rIns="36000" bIns="72000">
            <a:spAutoFit/>
          </a:bodyPr>
          <a:lstStyle/>
          <a:p>
            <a:pPr algn="ctr">
              <a:lnSpc>
                <a:spcPct val="100000"/>
              </a:lnSpc>
              <a:spcBef>
                <a:spcPts val="600"/>
              </a:spcBef>
            </a:pPr>
            <a:r>
              <a:rPr lang="de-DE" sz="1600" dirty="0"/>
              <a:t>Fortgeschrittene </a:t>
            </a:r>
            <a:br>
              <a:rPr lang="de-DE" sz="1600" dirty="0"/>
            </a:br>
            <a:r>
              <a:rPr lang="de-DE" sz="1600" dirty="0"/>
              <a:t>Aufstiegsfortbildung </a:t>
            </a:r>
            <a:endParaRPr lang="de-DE" sz="1600" spc="20" dirty="0"/>
          </a:p>
        </p:txBody>
      </p:sp>
      <p:sp>
        <p:nvSpPr>
          <p:cNvPr id="7" name="Textplatzhalter 3">
            <a:extLst>
              <a:ext uri="{FF2B5EF4-FFF2-40B4-BE49-F238E27FC236}">
                <a16:creationId xmlns:a16="http://schemas.microsoft.com/office/drawing/2014/main" id="{96606456-7A2C-4503-A466-7970A04C8EDD}"/>
              </a:ext>
            </a:extLst>
          </p:cNvPr>
          <p:cNvSpPr txBox="1">
            <a:spLocks/>
          </p:cNvSpPr>
          <p:nvPr/>
        </p:nvSpPr>
        <p:spPr>
          <a:xfrm>
            <a:off x="658815" y="2895211"/>
            <a:ext cx="3527997" cy="1433902"/>
          </a:xfrm>
          <a:prstGeom prst="rect">
            <a:avLst/>
          </a:prstGeom>
          <a:solidFill>
            <a:srgbClr val="FBF3E8"/>
          </a:solidFill>
        </p:spPr>
        <p:txBody>
          <a:bodyPr vert="horz" wrap="square" lIns="72000" tIns="144000" rIns="72000" bIns="144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800"/>
              </a:lnSpc>
              <a:spcBef>
                <a:spcPts val="0"/>
              </a:spcBef>
            </a:pPr>
            <a:r>
              <a:rPr lang="de-DE" sz="1400" spc="20" dirty="0">
                <a:solidFill>
                  <a:schemeClr val="tx1"/>
                </a:solidFill>
              </a:rPr>
              <a:t>z. B. Master Professional*,</a:t>
            </a:r>
            <a:br>
              <a:rPr lang="de-DE" sz="1400" spc="20" dirty="0">
                <a:solidFill>
                  <a:schemeClr val="tx1"/>
                </a:solidFill>
              </a:rPr>
            </a:br>
            <a:r>
              <a:rPr lang="de-DE" sz="1400" spc="20" dirty="0">
                <a:solidFill>
                  <a:schemeClr val="tx1"/>
                </a:solidFill>
              </a:rPr>
              <a:t> Technische/r Betriebswirt/in, </a:t>
            </a:r>
            <a:br>
              <a:rPr lang="de-DE" sz="1400" spc="20" dirty="0">
                <a:solidFill>
                  <a:schemeClr val="tx1"/>
                </a:solidFill>
              </a:rPr>
            </a:br>
            <a:r>
              <a:rPr lang="de-DE" sz="1400" spc="20" dirty="0">
                <a:solidFill>
                  <a:schemeClr val="tx1"/>
                </a:solidFill>
              </a:rPr>
              <a:t>Kaufmännische/r Betriebswirt/in, </a:t>
            </a:r>
            <a:br>
              <a:rPr lang="de-DE" sz="1400" spc="20" dirty="0">
                <a:solidFill>
                  <a:schemeClr val="tx1"/>
                </a:solidFill>
              </a:rPr>
            </a:br>
            <a:r>
              <a:rPr lang="de-DE" sz="1400" spc="20" dirty="0">
                <a:solidFill>
                  <a:schemeClr val="tx1"/>
                </a:solidFill>
              </a:rPr>
              <a:t>Geprüfte/r Berufspädagoge/in*</a:t>
            </a:r>
          </a:p>
        </p:txBody>
      </p:sp>
      <p:sp>
        <p:nvSpPr>
          <p:cNvPr id="8" name="Textplatzhalter 3">
            <a:extLst>
              <a:ext uri="{FF2B5EF4-FFF2-40B4-BE49-F238E27FC236}">
                <a16:creationId xmlns:a16="http://schemas.microsoft.com/office/drawing/2014/main" id="{71EBEEC9-307D-4465-A213-EF6224C55835}"/>
              </a:ext>
            </a:extLst>
          </p:cNvPr>
          <p:cNvSpPr txBox="1">
            <a:spLocks/>
          </p:cNvSpPr>
          <p:nvPr/>
        </p:nvSpPr>
        <p:spPr>
          <a:xfrm>
            <a:off x="658814" y="1559075"/>
            <a:ext cx="7261168" cy="468000"/>
          </a:xfrm>
          <a:prstGeom prst="rect">
            <a:avLst/>
          </a:prstGeom>
          <a:solidFill>
            <a:srgbClr val="D6851B"/>
          </a:solidFill>
        </p:spPr>
        <p:txBody>
          <a:bodyPr vert="horz" wrap="square" lIns="36000" tIns="72000" rIns="36000" bIns="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b="1" spc="70" dirty="0"/>
              <a:t>DQR 7</a:t>
            </a:r>
          </a:p>
        </p:txBody>
      </p:sp>
      <p:sp>
        <p:nvSpPr>
          <p:cNvPr id="9" name="Textplatzhalter 3">
            <a:extLst>
              <a:ext uri="{FF2B5EF4-FFF2-40B4-BE49-F238E27FC236}">
                <a16:creationId xmlns:a16="http://schemas.microsoft.com/office/drawing/2014/main" id="{E0660FEF-E649-46CA-B8F3-B4DF7AD7F8CF}"/>
              </a:ext>
            </a:extLst>
          </p:cNvPr>
          <p:cNvSpPr txBox="1">
            <a:spLocks/>
          </p:cNvSpPr>
          <p:nvPr/>
        </p:nvSpPr>
        <p:spPr>
          <a:xfrm>
            <a:off x="4391982" y="2176145"/>
            <a:ext cx="3528000"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1600" dirty="0"/>
              <a:t>Akademisches Masterstudium </a:t>
            </a:r>
            <a:br>
              <a:rPr lang="de-DE" sz="1600" dirty="0"/>
            </a:br>
            <a:r>
              <a:rPr lang="de-DE" sz="1600" dirty="0"/>
              <a:t>an einer (Fach-/) Hochschule </a:t>
            </a:r>
            <a:endParaRPr lang="de-DE" sz="1600" spc="20" dirty="0"/>
          </a:p>
        </p:txBody>
      </p:sp>
      <p:sp>
        <p:nvSpPr>
          <p:cNvPr id="11" name="Textplatzhalter 3">
            <a:extLst>
              <a:ext uri="{FF2B5EF4-FFF2-40B4-BE49-F238E27FC236}">
                <a16:creationId xmlns:a16="http://schemas.microsoft.com/office/drawing/2014/main" id="{CCC2C313-E699-4868-BEBD-012FD4C21E4A}"/>
              </a:ext>
            </a:extLst>
          </p:cNvPr>
          <p:cNvSpPr txBox="1">
            <a:spLocks/>
          </p:cNvSpPr>
          <p:nvPr/>
        </p:nvSpPr>
        <p:spPr>
          <a:xfrm>
            <a:off x="4398063" y="2891063"/>
            <a:ext cx="3521920" cy="1438049"/>
          </a:xfrm>
          <a:prstGeom prst="rect">
            <a:avLst/>
          </a:prstGeom>
          <a:solidFill>
            <a:srgbClr val="FBF3E8"/>
          </a:solidFill>
        </p:spPr>
        <p:txBody>
          <a:bodyPr vert="horz" wrap="square" lIns="72000" tIns="144000" rIns="72000" bIns="144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800"/>
              </a:lnSpc>
              <a:spcBef>
                <a:spcPts val="0"/>
              </a:spcBef>
            </a:pPr>
            <a:r>
              <a:rPr lang="en-US" sz="1400" spc="20" dirty="0">
                <a:solidFill>
                  <a:schemeClr val="tx1"/>
                </a:solidFill>
              </a:rPr>
              <a:t>z. B. Master of Science (M. Sc.) Agrartechnik, </a:t>
            </a:r>
            <a:br>
              <a:rPr lang="en-US" sz="1400" spc="20" dirty="0">
                <a:solidFill>
                  <a:schemeClr val="tx1"/>
                </a:solidFill>
              </a:rPr>
            </a:br>
            <a:r>
              <a:rPr lang="en-US" sz="1400" spc="20" dirty="0">
                <a:solidFill>
                  <a:schemeClr val="tx1"/>
                </a:solidFill>
              </a:rPr>
              <a:t>M.Sc. Lebensmitteltechnologie, </a:t>
            </a:r>
            <a:br>
              <a:rPr lang="en-US" sz="1400" spc="20" dirty="0">
                <a:solidFill>
                  <a:schemeClr val="tx1"/>
                </a:solidFill>
              </a:rPr>
            </a:br>
            <a:r>
              <a:rPr lang="en-US" sz="1400" spc="20" dirty="0">
                <a:solidFill>
                  <a:schemeClr val="tx1"/>
                </a:solidFill>
              </a:rPr>
              <a:t>M.Sc. Business Administration, </a:t>
            </a:r>
            <a:br>
              <a:rPr lang="en-US" sz="1400" spc="20" dirty="0">
                <a:solidFill>
                  <a:schemeClr val="tx1"/>
                </a:solidFill>
              </a:rPr>
            </a:br>
            <a:r>
              <a:rPr lang="en-US" sz="1400" spc="20" dirty="0">
                <a:solidFill>
                  <a:schemeClr val="tx1"/>
                </a:solidFill>
              </a:rPr>
              <a:t>M.Sc. Green Electronics</a:t>
            </a:r>
          </a:p>
          <a:p>
            <a:pPr algn="ctr">
              <a:lnSpc>
                <a:spcPts val="1500"/>
              </a:lnSpc>
              <a:spcBef>
                <a:spcPts val="0"/>
              </a:spcBef>
            </a:pPr>
            <a:endParaRPr lang="en-US" sz="1200" spc="20" dirty="0">
              <a:solidFill>
                <a:schemeClr val="tx1"/>
              </a:solidFill>
            </a:endParaRPr>
          </a:p>
        </p:txBody>
      </p:sp>
      <p:sp>
        <p:nvSpPr>
          <p:cNvPr id="12" name="Textplatzhalter 3">
            <a:extLst>
              <a:ext uri="{FF2B5EF4-FFF2-40B4-BE49-F238E27FC236}">
                <a16:creationId xmlns:a16="http://schemas.microsoft.com/office/drawing/2014/main" id="{5D617D76-AFAA-42F7-9E88-50C6F403F0FE}"/>
              </a:ext>
            </a:extLst>
          </p:cNvPr>
          <p:cNvSpPr txBox="1">
            <a:spLocks/>
          </p:cNvSpPr>
          <p:nvPr/>
        </p:nvSpPr>
        <p:spPr>
          <a:xfrm>
            <a:off x="8137316" y="1559075"/>
            <a:ext cx="3575259" cy="468000"/>
          </a:xfrm>
          <a:prstGeom prst="rect">
            <a:avLst/>
          </a:prstGeom>
          <a:solidFill>
            <a:srgbClr val="D6851B"/>
          </a:solidFill>
        </p:spPr>
        <p:txBody>
          <a:bodyPr vert="horz" wrap="square" lIns="36000" tIns="72000" rIns="36000" bIns="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b="1" spc="70" dirty="0"/>
              <a:t>DQR 8</a:t>
            </a:r>
          </a:p>
        </p:txBody>
      </p:sp>
      <p:sp>
        <p:nvSpPr>
          <p:cNvPr id="13" name="Textplatzhalter 3">
            <a:extLst>
              <a:ext uri="{FF2B5EF4-FFF2-40B4-BE49-F238E27FC236}">
                <a16:creationId xmlns:a16="http://schemas.microsoft.com/office/drawing/2014/main" id="{FB6EA9DE-14C7-4549-9A47-C0080C2265B5}"/>
              </a:ext>
            </a:extLst>
          </p:cNvPr>
          <p:cNvSpPr txBox="1">
            <a:spLocks/>
          </p:cNvSpPr>
          <p:nvPr/>
        </p:nvSpPr>
        <p:spPr>
          <a:xfrm>
            <a:off x="8137315" y="2176145"/>
            <a:ext cx="3575259" cy="637849"/>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1600" dirty="0"/>
              <a:t>Promotion </a:t>
            </a:r>
            <a:br>
              <a:rPr lang="de-DE" sz="1600" dirty="0"/>
            </a:br>
            <a:r>
              <a:rPr lang="de-DE" sz="1600" dirty="0"/>
              <a:t>an einer Hochschule</a:t>
            </a:r>
            <a:endParaRPr lang="de-DE" sz="1600" spc="20" dirty="0"/>
          </a:p>
        </p:txBody>
      </p:sp>
      <p:sp>
        <p:nvSpPr>
          <p:cNvPr id="14" name="Textplatzhalter 3">
            <a:extLst>
              <a:ext uri="{FF2B5EF4-FFF2-40B4-BE49-F238E27FC236}">
                <a16:creationId xmlns:a16="http://schemas.microsoft.com/office/drawing/2014/main" id="{EB459804-61F6-4C92-9E2B-9C1C6EF1DA99}"/>
              </a:ext>
            </a:extLst>
          </p:cNvPr>
          <p:cNvSpPr txBox="1">
            <a:spLocks/>
          </p:cNvSpPr>
          <p:nvPr/>
        </p:nvSpPr>
        <p:spPr>
          <a:xfrm>
            <a:off x="8137316" y="2895211"/>
            <a:ext cx="3575259" cy="1433901"/>
          </a:xfrm>
          <a:prstGeom prst="rect">
            <a:avLst/>
          </a:prstGeom>
          <a:solidFill>
            <a:srgbClr val="FBF3E8"/>
          </a:solidFill>
        </p:spPr>
        <p:txBody>
          <a:bodyPr vert="horz" wrap="square" lIns="72000" tIns="144000" rIns="72000" bIns="144000" rtlCol="0" anchor="t"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800"/>
              </a:lnSpc>
              <a:spcBef>
                <a:spcPts val="0"/>
              </a:spcBef>
            </a:pPr>
            <a:r>
              <a:rPr lang="de-DE" sz="1400" spc="20" dirty="0">
                <a:solidFill>
                  <a:schemeClr val="tx1"/>
                </a:solidFill>
              </a:rPr>
              <a:t>z. B. Promovierte/r Agrarwissenschaftler/in (Dr. agr.), Promovierte/r Ökonom/in (Dr. oec.), </a:t>
            </a:r>
            <a:br>
              <a:rPr lang="de-DE" sz="1400" spc="20" dirty="0">
                <a:solidFill>
                  <a:schemeClr val="tx1"/>
                </a:solidFill>
              </a:rPr>
            </a:br>
            <a:r>
              <a:rPr lang="de-DE" sz="1400" spc="20" dirty="0">
                <a:solidFill>
                  <a:schemeClr val="tx1"/>
                </a:solidFill>
              </a:rPr>
              <a:t>Promovierte/r Ernährungswissenschaftler/in (Dr. oec. troph.), </a:t>
            </a:r>
            <a:br>
              <a:rPr lang="de-DE" sz="1400" spc="20" dirty="0">
                <a:solidFill>
                  <a:schemeClr val="tx1"/>
                </a:solidFill>
              </a:rPr>
            </a:br>
            <a:r>
              <a:rPr lang="de-DE" sz="1400" spc="20" dirty="0">
                <a:solidFill>
                  <a:schemeClr val="tx1"/>
                </a:solidFill>
              </a:rPr>
              <a:t>Promovierte/r Ingenieur/in (Dr. Ing.)</a:t>
            </a:r>
          </a:p>
          <a:p>
            <a:pPr algn="ctr">
              <a:lnSpc>
                <a:spcPts val="1500"/>
              </a:lnSpc>
              <a:spcBef>
                <a:spcPts val="0"/>
              </a:spcBef>
            </a:pPr>
            <a:endParaRPr lang="de-DE" sz="1200" spc="-10" dirty="0">
              <a:solidFill>
                <a:schemeClr val="tx1"/>
              </a:solidFill>
            </a:endParaRPr>
          </a:p>
        </p:txBody>
      </p:sp>
      <p:sp>
        <p:nvSpPr>
          <p:cNvPr id="16" name="Rechteck 15">
            <a:extLst>
              <a:ext uri="{FF2B5EF4-FFF2-40B4-BE49-F238E27FC236}">
                <a16:creationId xmlns:a16="http://schemas.microsoft.com/office/drawing/2014/main" id="{15C0AE68-922D-43D9-92E8-DF0C1846F13E}"/>
              </a:ext>
            </a:extLst>
          </p:cNvPr>
          <p:cNvSpPr/>
          <p:nvPr/>
        </p:nvSpPr>
        <p:spPr>
          <a:xfrm>
            <a:off x="525582" y="5464202"/>
            <a:ext cx="7447740" cy="246221"/>
          </a:xfrm>
          <a:prstGeom prst="rect">
            <a:avLst/>
          </a:prstGeom>
        </p:spPr>
        <p:txBody>
          <a:bodyPr wrap="square">
            <a:spAutoFit/>
          </a:bodyPr>
          <a:lstStyle/>
          <a:p>
            <a:r>
              <a:rPr lang="de-DE" sz="1000" dirty="0"/>
              <a:t> * kann seit Ende 2020 alleine oder gemeinsam mit alter Bezeichnung geführt werden</a:t>
            </a:r>
          </a:p>
        </p:txBody>
      </p:sp>
    </p:spTree>
    <p:extLst>
      <p:ext uri="{BB962C8B-B14F-4D97-AF65-F5344CB8AC3E}">
        <p14:creationId xmlns:p14="http://schemas.microsoft.com/office/powerpoint/2010/main" val="4204084445"/>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46CD52-B1DC-4DF7-8FCC-44740D0CFA9B}"/>
              </a:ext>
            </a:extLst>
          </p:cNvPr>
          <p:cNvSpPr>
            <a:spLocks noGrp="1"/>
          </p:cNvSpPr>
          <p:nvPr>
            <p:ph type="title"/>
          </p:nvPr>
        </p:nvSpPr>
        <p:spPr/>
        <p:txBody>
          <a:bodyPr>
            <a:normAutofit fontScale="90000"/>
          </a:bodyPr>
          <a:lstStyle/>
          <a:p>
            <a:r>
              <a:rPr lang="de-DE" dirty="0"/>
              <a:t>4. </a:t>
            </a:r>
            <a:r>
              <a:rPr lang="de-DE" sz="2700" dirty="0"/>
              <a:t>Weitere formale Angebote</a:t>
            </a:r>
            <a:br>
              <a:rPr lang="de-DE" dirty="0"/>
            </a:br>
            <a:endParaRPr lang="de-DE" dirty="0"/>
          </a:p>
        </p:txBody>
      </p:sp>
      <p:sp>
        <p:nvSpPr>
          <p:cNvPr id="8" name="Textplatzhalter 3">
            <a:extLst>
              <a:ext uri="{FF2B5EF4-FFF2-40B4-BE49-F238E27FC236}">
                <a16:creationId xmlns:a16="http://schemas.microsoft.com/office/drawing/2014/main" id="{71EBEEC9-307D-4465-A213-EF6224C55835}"/>
              </a:ext>
            </a:extLst>
          </p:cNvPr>
          <p:cNvSpPr txBox="1">
            <a:spLocks/>
          </p:cNvSpPr>
          <p:nvPr/>
        </p:nvSpPr>
        <p:spPr>
          <a:xfrm>
            <a:off x="658814" y="1559075"/>
            <a:ext cx="11053760" cy="468000"/>
          </a:xfrm>
          <a:prstGeom prst="rect">
            <a:avLst/>
          </a:prstGeom>
          <a:solidFill>
            <a:srgbClr val="D6851B"/>
          </a:solidFill>
        </p:spPr>
        <p:txBody>
          <a:bodyPr vert="horz" wrap="square" lIns="36000" tIns="72000" rIns="36000" bIns="0" rtlCol="0" anchor="ctr" anchorCtr="0">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b="1" spc="70" dirty="0"/>
              <a:t>DQR 3-6</a:t>
            </a:r>
          </a:p>
        </p:txBody>
      </p:sp>
      <p:sp>
        <p:nvSpPr>
          <p:cNvPr id="15" name="Textplatzhalter 3">
            <a:extLst>
              <a:ext uri="{FF2B5EF4-FFF2-40B4-BE49-F238E27FC236}">
                <a16:creationId xmlns:a16="http://schemas.microsoft.com/office/drawing/2014/main" id="{40E15D40-6294-404D-9276-DEA1B5E4B120}"/>
              </a:ext>
            </a:extLst>
          </p:cNvPr>
          <p:cNvSpPr txBox="1">
            <a:spLocks/>
          </p:cNvSpPr>
          <p:nvPr/>
        </p:nvSpPr>
        <p:spPr>
          <a:xfrm>
            <a:off x="658814" y="2169050"/>
            <a:ext cx="2664000" cy="1130291"/>
          </a:xfrm>
          <a:prstGeom prst="rect">
            <a:avLst/>
          </a:prstGeom>
          <a:solidFill>
            <a:srgbClr val="E2A95F"/>
          </a:solidFill>
        </p:spPr>
        <p:txBody>
          <a:bodyPr vert="horz" wrap="square" lIns="36000" tIns="72000" rIns="36000" bIns="72000" rtlCol="0" anchor="ctr">
            <a:sp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1600" dirty="0"/>
              <a:t>Umschulung: </a:t>
            </a:r>
            <a:br>
              <a:rPr lang="de-DE" sz="1600" dirty="0"/>
            </a:br>
            <a:r>
              <a:rPr lang="de-DE" sz="1600" dirty="0"/>
              <a:t>Qualifizierung für eine andere als die zuvor erlernte </a:t>
            </a:r>
            <a:br>
              <a:rPr lang="de-DE" sz="1600" dirty="0"/>
            </a:br>
            <a:r>
              <a:rPr lang="de-DE" sz="1600" dirty="0"/>
              <a:t>und ausgeübte Tätigkeit</a:t>
            </a:r>
          </a:p>
        </p:txBody>
      </p:sp>
      <p:sp>
        <p:nvSpPr>
          <p:cNvPr id="18" name="Textplatzhalter 3">
            <a:extLst>
              <a:ext uri="{FF2B5EF4-FFF2-40B4-BE49-F238E27FC236}">
                <a16:creationId xmlns:a16="http://schemas.microsoft.com/office/drawing/2014/main" id="{BF6CC216-CA7E-4D17-BB1B-E60DAF495C87}"/>
              </a:ext>
            </a:extLst>
          </p:cNvPr>
          <p:cNvSpPr txBox="1">
            <a:spLocks/>
          </p:cNvSpPr>
          <p:nvPr/>
        </p:nvSpPr>
        <p:spPr>
          <a:xfrm>
            <a:off x="3455401"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1600" dirty="0"/>
              <a:t>Nachholen von schulischen und beruflichen Abschlüssen </a:t>
            </a:r>
            <a:br>
              <a:rPr lang="de-DE" sz="1600" dirty="0"/>
            </a:br>
            <a:r>
              <a:rPr lang="de-DE" sz="1600" dirty="0"/>
              <a:t>(= Zweiter Bildungsweg)</a:t>
            </a:r>
          </a:p>
        </p:txBody>
      </p:sp>
      <p:sp>
        <p:nvSpPr>
          <p:cNvPr id="20" name="Textplatzhalter 3">
            <a:extLst>
              <a:ext uri="{FF2B5EF4-FFF2-40B4-BE49-F238E27FC236}">
                <a16:creationId xmlns:a16="http://schemas.microsoft.com/office/drawing/2014/main" id="{99D40514-35E7-4207-B4C3-B603507B9BE4}"/>
              </a:ext>
            </a:extLst>
          </p:cNvPr>
          <p:cNvSpPr txBox="1">
            <a:spLocks/>
          </p:cNvSpPr>
          <p:nvPr/>
        </p:nvSpPr>
        <p:spPr>
          <a:xfrm>
            <a:off x="6251988"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1600" dirty="0"/>
              <a:t>Erwerb von </a:t>
            </a:r>
            <a:br>
              <a:rPr lang="de-DE" sz="1600" dirty="0"/>
            </a:br>
            <a:r>
              <a:rPr lang="de-DE" sz="1600" dirty="0"/>
              <a:t>Teilqualifikationen</a:t>
            </a:r>
          </a:p>
        </p:txBody>
      </p:sp>
      <p:sp>
        <p:nvSpPr>
          <p:cNvPr id="22" name="Textplatzhalter 3">
            <a:extLst>
              <a:ext uri="{FF2B5EF4-FFF2-40B4-BE49-F238E27FC236}">
                <a16:creationId xmlns:a16="http://schemas.microsoft.com/office/drawing/2014/main" id="{355E69DC-C932-4355-85ED-70AA305A8BDC}"/>
              </a:ext>
            </a:extLst>
          </p:cNvPr>
          <p:cNvSpPr txBox="1">
            <a:spLocks/>
          </p:cNvSpPr>
          <p:nvPr/>
        </p:nvSpPr>
        <p:spPr>
          <a:xfrm>
            <a:off x="9048574" y="2169050"/>
            <a:ext cx="2664000" cy="1152000"/>
          </a:xfrm>
          <a:prstGeom prst="rect">
            <a:avLst/>
          </a:prstGeom>
          <a:solidFill>
            <a:srgbClr val="E2A95F"/>
          </a:solidFill>
        </p:spPr>
        <p:txBody>
          <a:bodyPr vert="horz" wrap="square" lIns="36000" tIns="72000" rIns="36000" bIns="7200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ct val="100000"/>
              </a:lnSpc>
              <a:spcBef>
                <a:spcPts val="600"/>
              </a:spcBef>
            </a:pPr>
            <a:r>
              <a:rPr lang="de-DE" sz="1600" dirty="0"/>
              <a:t>Wissenschaftliche Weiterbildung an Hochschulen und Forschungseinrichtungen</a:t>
            </a:r>
          </a:p>
        </p:txBody>
      </p:sp>
      <p:sp>
        <p:nvSpPr>
          <p:cNvPr id="25" name="Inhaltsplatzhalter 4">
            <a:extLst>
              <a:ext uri="{FF2B5EF4-FFF2-40B4-BE49-F238E27FC236}">
                <a16:creationId xmlns:a16="http://schemas.microsoft.com/office/drawing/2014/main" id="{57794FE0-BAF2-4998-BE04-5F317E46737D}"/>
              </a:ext>
            </a:extLst>
          </p:cNvPr>
          <p:cNvSpPr txBox="1">
            <a:spLocks/>
          </p:cNvSpPr>
          <p:nvPr/>
        </p:nvSpPr>
        <p:spPr>
          <a:xfrm>
            <a:off x="384535" y="3429000"/>
            <a:ext cx="2938279" cy="2054508"/>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panose="05040102010807070707" pitchFamily="18" charset="2"/>
              <a:buChar char=""/>
            </a:pPr>
            <a:r>
              <a:rPr lang="de-DE" sz="1400" dirty="0">
                <a:latin typeface="+mj-lt"/>
              </a:rPr>
              <a:t>aus gesundheitlichen oder arbeitsmarktbezogenen Gründen</a:t>
            </a:r>
          </a:p>
          <a:p>
            <a:pPr marL="504000" lvl="1" indent="-216000">
              <a:lnSpc>
                <a:spcPts val="2000"/>
              </a:lnSpc>
              <a:spcBef>
                <a:spcPts val="600"/>
              </a:spcBef>
              <a:buClr>
                <a:srgbClr val="D6851B"/>
              </a:buClr>
              <a:buSzPct val="65000"/>
              <a:buFont typeface="Wingdings 3" panose="05040102010807070707" pitchFamily="18" charset="2"/>
              <a:buChar char=""/>
            </a:pPr>
            <a:r>
              <a:rPr lang="de-DE" sz="1400" dirty="0">
                <a:latin typeface="+mj-lt"/>
              </a:rPr>
              <a:t>in der Regel Verkürzung der Ausbildungszeit um ein Drittel </a:t>
            </a:r>
          </a:p>
        </p:txBody>
      </p:sp>
      <p:sp>
        <p:nvSpPr>
          <p:cNvPr id="28" name="Inhaltsplatzhalter 4">
            <a:extLst>
              <a:ext uri="{FF2B5EF4-FFF2-40B4-BE49-F238E27FC236}">
                <a16:creationId xmlns:a16="http://schemas.microsoft.com/office/drawing/2014/main" id="{00481E00-D56F-4E71-8786-3CC1816AF4B5}"/>
              </a:ext>
            </a:extLst>
          </p:cNvPr>
          <p:cNvSpPr txBox="1">
            <a:spLocks/>
          </p:cNvSpPr>
          <p:nvPr/>
        </p:nvSpPr>
        <p:spPr>
          <a:xfrm>
            <a:off x="3182041" y="3429000"/>
            <a:ext cx="2938280" cy="2054508"/>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panose="05040102010807070707" pitchFamily="18" charset="2"/>
              <a:buChar char=""/>
            </a:pPr>
            <a:r>
              <a:rPr lang="de-DE" sz="1400" dirty="0">
                <a:latin typeface="+mj-lt"/>
              </a:rPr>
              <a:t>berufsbegleitend oder in Vollzeit</a:t>
            </a:r>
          </a:p>
          <a:p>
            <a:pPr marL="504000" lvl="1" indent="-216000">
              <a:lnSpc>
                <a:spcPts val="2000"/>
              </a:lnSpc>
              <a:spcBef>
                <a:spcPts val="600"/>
              </a:spcBef>
              <a:buClr>
                <a:srgbClr val="D6851B"/>
              </a:buClr>
              <a:buSzPct val="65000"/>
              <a:buFont typeface="Wingdings 3" panose="05040102010807070707" pitchFamily="18" charset="2"/>
              <a:buChar char=""/>
            </a:pPr>
            <a:r>
              <a:rPr lang="de-DE" sz="1400" dirty="0">
                <a:latin typeface="+mj-lt"/>
              </a:rPr>
              <a:t>auch Erwerb der Hochschulzugangsberechtigung (= Abitur) möglich</a:t>
            </a:r>
          </a:p>
        </p:txBody>
      </p:sp>
      <p:sp>
        <p:nvSpPr>
          <p:cNvPr id="29" name="Inhaltsplatzhalter 4">
            <a:extLst>
              <a:ext uri="{FF2B5EF4-FFF2-40B4-BE49-F238E27FC236}">
                <a16:creationId xmlns:a16="http://schemas.microsoft.com/office/drawing/2014/main" id="{108862D6-B4E4-4A73-AEC7-D31749C05F9E}"/>
              </a:ext>
            </a:extLst>
          </p:cNvPr>
          <p:cNvSpPr txBox="1">
            <a:spLocks/>
          </p:cNvSpPr>
          <p:nvPr/>
        </p:nvSpPr>
        <p:spPr>
          <a:xfrm>
            <a:off x="5980011" y="3429000"/>
            <a:ext cx="2962482" cy="2054508"/>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panose="05040102010807070707" pitchFamily="18" charset="2"/>
              <a:buChar char=""/>
            </a:pPr>
            <a:r>
              <a:rPr lang="de-DE" sz="1400" dirty="0">
                <a:latin typeface="+mj-lt"/>
              </a:rPr>
              <a:t>nach mehreren Teilqualifizierungen: Abschlussprüfung </a:t>
            </a:r>
            <a:br>
              <a:rPr lang="de-DE" sz="1400" dirty="0">
                <a:latin typeface="+mj-lt"/>
              </a:rPr>
            </a:br>
            <a:r>
              <a:rPr lang="de-DE" sz="1400" dirty="0">
                <a:latin typeface="+mj-lt"/>
              </a:rPr>
              <a:t>vor der Kammer möglich</a:t>
            </a:r>
          </a:p>
        </p:txBody>
      </p:sp>
      <p:sp>
        <p:nvSpPr>
          <p:cNvPr id="30" name="Inhaltsplatzhalter 4">
            <a:extLst>
              <a:ext uri="{FF2B5EF4-FFF2-40B4-BE49-F238E27FC236}">
                <a16:creationId xmlns:a16="http://schemas.microsoft.com/office/drawing/2014/main" id="{D38F0D53-1F7B-415E-A866-7A32B9106054}"/>
              </a:ext>
            </a:extLst>
          </p:cNvPr>
          <p:cNvSpPr txBox="1">
            <a:spLocks/>
          </p:cNvSpPr>
          <p:nvPr/>
        </p:nvSpPr>
        <p:spPr>
          <a:xfrm>
            <a:off x="8783406" y="3429000"/>
            <a:ext cx="2962482" cy="2054508"/>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504000" lvl="1" indent="-216000">
              <a:lnSpc>
                <a:spcPts val="2000"/>
              </a:lnSpc>
              <a:spcBef>
                <a:spcPts val="600"/>
              </a:spcBef>
              <a:buClr>
                <a:srgbClr val="D6851B"/>
              </a:buClr>
              <a:buSzPct val="65000"/>
              <a:buFont typeface="Wingdings 3" panose="05040102010807070707" pitchFamily="18" charset="2"/>
              <a:buChar char=""/>
            </a:pPr>
            <a:r>
              <a:rPr lang="de-DE" sz="1400" dirty="0">
                <a:latin typeface="+mj-lt"/>
              </a:rPr>
              <a:t>Schließt an einen ersten berufsqualifizierenden Abschluss </a:t>
            </a:r>
            <a:r>
              <a:rPr lang="de-DE" sz="1400" spc="-20" dirty="0">
                <a:latin typeface="+mj-lt"/>
              </a:rPr>
              <a:t>an eine berufspraktische Phase an</a:t>
            </a:r>
          </a:p>
          <a:p>
            <a:pPr marL="504000" lvl="1" indent="-216000">
              <a:lnSpc>
                <a:spcPts val="2000"/>
              </a:lnSpc>
              <a:spcBef>
                <a:spcPts val="600"/>
              </a:spcBef>
              <a:buClr>
                <a:srgbClr val="D6851B"/>
              </a:buClr>
              <a:buSzPct val="65000"/>
              <a:buFont typeface="Wingdings 3" panose="05040102010807070707" pitchFamily="18" charset="2"/>
              <a:buChar char=""/>
            </a:pPr>
            <a:r>
              <a:rPr lang="de-DE" sz="1400" dirty="0">
                <a:latin typeface="+mj-lt"/>
              </a:rPr>
              <a:t>Richtet sich an Berufstätige </a:t>
            </a:r>
            <a:br>
              <a:rPr lang="de-DE" sz="1400" dirty="0">
                <a:latin typeface="+mj-lt"/>
              </a:rPr>
            </a:br>
            <a:r>
              <a:rPr lang="de-DE" sz="1400" dirty="0">
                <a:latin typeface="+mj-lt"/>
              </a:rPr>
              <a:t>und knüpft an berufliche Erfahrungen an</a:t>
            </a:r>
          </a:p>
        </p:txBody>
      </p:sp>
    </p:spTree>
    <p:extLst>
      <p:ext uri="{BB962C8B-B14F-4D97-AF65-F5344CB8AC3E}">
        <p14:creationId xmlns:p14="http://schemas.microsoft.com/office/powerpoint/2010/main" val="2430641926"/>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b="1" dirty="0"/>
              <a:t>Novelle des Berufsbildungsgesetzes (2020)</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5. Gesetzliche Regelungen</a:t>
            </a:r>
          </a:p>
        </p:txBody>
      </p:sp>
      <p:sp>
        <p:nvSpPr>
          <p:cNvPr id="18" name="Inhaltsplatzhalter 4">
            <a:extLst>
              <a:ext uri="{FF2B5EF4-FFF2-40B4-BE49-F238E27FC236}">
                <a16:creationId xmlns:a16="http://schemas.microsoft.com/office/drawing/2014/main" id="{ED53B23D-AA56-41F7-AC03-718BA0B5E096}"/>
              </a:ext>
            </a:extLst>
          </p:cNvPr>
          <p:cNvSpPr txBox="1">
            <a:spLocks/>
          </p:cNvSpPr>
          <p:nvPr/>
        </p:nvSpPr>
        <p:spPr>
          <a:xfrm>
            <a:off x="658812" y="1557337"/>
            <a:ext cx="9074151" cy="4319588"/>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2000"/>
              </a:lnSpc>
              <a:spcBef>
                <a:spcPts val="600"/>
              </a:spcBef>
              <a:spcAft>
                <a:spcPts val="600"/>
              </a:spcAft>
              <a:buClr>
                <a:srgbClr val="D6851B"/>
              </a:buClr>
              <a:buSzPct val="65000"/>
              <a:buNone/>
            </a:pPr>
            <a:r>
              <a:rPr lang="de-DE" sz="1800" dirty="0">
                <a:latin typeface="+mj-lt"/>
              </a:rPr>
              <a:t>Einführung transparenter Fortbildungsstufen:</a:t>
            </a:r>
          </a:p>
          <a:p>
            <a:pPr marL="285750" indent="-285750">
              <a:lnSpc>
                <a:spcPts val="2000"/>
              </a:lnSpc>
              <a:spcBef>
                <a:spcPts val="600"/>
              </a:spcBef>
              <a:spcAft>
                <a:spcPts val="600"/>
              </a:spcAft>
              <a:buClr>
                <a:srgbClr val="D6851B"/>
              </a:buClr>
              <a:buSzPct val="65000"/>
              <a:buFont typeface="Wingdings 3" panose="05040102010807070707" pitchFamily="18" charset="2"/>
              <a:buChar char=""/>
            </a:pPr>
            <a:r>
              <a:rPr lang="de-DE" sz="1600" dirty="0">
                <a:latin typeface="+mj-lt"/>
              </a:rPr>
              <a:t>Zum Erreichen von</a:t>
            </a:r>
          </a:p>
          <a:p>
            <a:pPr marL="540000" lvl="1" indent="-252000">
              <a:lnSpc>
                <a:spcPts val="2000"/>
              </a:lnSpc>
              <a:spcBef>
                <a:spcPts val="600"/>
              </a:spcBef>
              <a:spcAft>
                <a:spcPts val="600"/>
              </a:spcAft>
              <a:buClr>
                <a:srgbClr val="D6851B"/>
              </a:buClr>
              <a:buSzPct val="65000"/>
              <a:buFont typeface="Wingdings 3" panose="05040102010807070707" pitchFamily="18" charset="2"/>
              <a:buChar char=""/>
            </a:pPr>
            <a:r>
              <a:rPr lang="de-DE" sz="1400" b="1" dirty="0">
                <a:solidFill>
                  <a:srgbClr val="D6851B"/>
                </a:solidFill>
                <a:latin typeface="+mj-lt"/>
              </a:rPr>
              <a:t>DQR 5: </a:t>
            </a:r>
            <a:r>
              <a:rPr lang="de-DE" sz="1400" dirty="0">
                <a:latin typeface="+mj-lt"/>
              </a:rPr>
              <a:t>Lernumfang mindestens 400 Stunden, Zulassung nach Erreichen des DQR 4 </a:t>
            </a:r>
            <a:br>
              <a:rPr lang="de-DE" sz="1400" dirty="0">
                <a:latin typeface="+mj-lt"/>
              </a:rPr>
            </a:br>
            <a:r>
              <a:rPr lang="de-DE" sz="1400" dirty="0">
                <a:latin typeface="+mj-lt"/>
              </a:rPr>
              <a:t>Nachweis der Vertiefung/Erweiterung vorhandener Kompetenzen</a:t>
            </a:r>
          </a:p>
          <a:p>
            <a:pPr marL="540000" lvl="1" indent="-252000">
              <a:lnSpc>
                <a:spcPts val="2000"/>
              </a:lnSpc>
              <a:spcBef>
                <a:spcPts val="600"/>
              </a:spcBef>
              <a:spcAft>
                <a:spcPts val="600"/>
              </a:spcAft>
              <a:buClr>
                <a:srgbClr val="D6851B"/>
              </a:buClr>
              <a:buSzPct val="65000"/>
              <a:buFont typeface="Wingdings 3" panose="05040102010807070707" pitchFamily="18" charset="2"/>
              <a:buChar char=""/>
            </a:pPr>
            <a:r>
              <a:rPr lang="de-DE" sz="1400" b="1" dirty="0">
                <a:solidFill>
                  <a:srgbClr val="D6851B"/>
                </a:solidFill>
                <a:latin typeface="+mj-lt"/>
              </a:rPr>
              <a:t>DQR 6: </a:t>
            </a:r>
            <a:r>
              <a:rPr lang="de-DE" sz="1400" dirty="0">
                <a:latin typeface="+mj-lt"/>
              </a:rPr>
              <a:t>Lernumfang mindestens 1.200 Stunden, Zulassung nach Erreichen des DQR 4</a:t>
            </a:r>
            <a:br>
              <a:rPr lang="de-DE" sz="1400" dirty="0">
                <a:latin typeface="+mj-lt"/>
              </a:rPr>
            </a:br>
            <a:r>
              <a:rPr lang="de-DE" sz="1400" dirty="0">
                <a:latin typeface="+mj-lt"/>
              </a:rPr>
              <a:t>Nachweis der Fähigkeit zur Übernahme von Leitungs- und Führungsaufgaben </a:t>
            </a:r>
          </a:p>
          <a:p>
            <a:pPr marL="540000" lvl="1" indent="-252000">
              <a:lnSpc>
                <a:spcPts val="2000"/>
              </a:lnSpc>
              <a:spcBef>
                <a:spcPts val="600"/>
              </a:spcBef>
              <a:spcAft>
                <a:spcPts val="600"/>
              </a:spcAft>
              <a:buClr>
                <a:srgbClr val="D6851B"/>
              </a:buClr>
              <a:buSzPct val="65000"/>
              <a:buFont typeface="Wingdings 3" panose="05040102010807070707" pitchFamily="18" charset="2"/>
              <a:buChar char=""/>
            </a:pPr>
            <a:r>
              <a:rPr lang="de-DE" sz="1400" b="1" dirty="0">
                <a:solidFill>
                  <a:srgbClr val="D6851B"/>
                </a:solidFill>
                <a:latin typeface="+mj-lt"/>
              </a:rPr>
              <a:t>DQR 7: </a:t>
            </a:r>
            <a:r>
              <a:rPr lang="de-DE" sz="1400" dirty="0">
                <a:latin typeface="+mj-lt"/>
              </a:rPr>
              <a:t>Lernumfang weitere 1.600 Stunden, Zulassung nach Erreichen des DQR 6</a:t>
            </a:r>
            <a:br>
              <a:rPr lang="de-DE" sz="1400" dirty="0">
                <a:latin typeface="+mj-lt"/>
              </a:rPr>
            </a:br>
            <a:r>
              <a:rPr lang="de-DE" sz="1400" dirty="0">
                <a:latin typeface="+mj-lt"/>
              </a:rPr>
              <a:t>Nachweis der Fähigkeit zur verantwortlichen Führung von Organisationen, </a:t>
            </a:r>
            <a:br>
              <a:rPr lang="de-DE" sz="1400" dirty="0">
                <a:latin typeface="+mj-lt"/>
              </a:rPr>
            </a:br>
            <a:r>
              <a:rPr lang="de-DE" sz="1400" dirty="0">
                <a:latin typeface="+mj-lt"/>
              </a:rPr>
              <a:t>zur Bearbeitung neuer, komplexer Problemstellungen, Entwicklung von Verfahren und Produkten</a:t>
            </a:r>
          </a:p>
          <a:p>
            <a:pPr marL="285750" indent="-285750">
              <a:lnSpc>
                <a:spcPts val="2000"/>
              </a:lnSpc>
              <a:spcBef>
                <a:spcPts val="600"/>
              </a:spcBef>
              <a:spcAft>
                <a:spcPts val="600"/>
              </a:spcAft>
              <a:buClr>
                <a:srgbClr val="D6851B"/>
              </a:buClr>
              <a:buSzPct val="65000"/>
              <a:buFont typeface="Wingdings 3" panose="05040102010807070707" pitchFamily="18" charset="2"/>
              <a:buChar char=""/>
            </a:pPr>
            <a:r>
              <a:rPr lang="de-DE" sz="1600" dirty="0">
                <a:latin typeface="+mj-lt"/>
              </a:rPr>
              <a:t>Schaffung von Prüfungsregelungen für Lehrgänge der höherqualifizierenden Berufsbildung</a:t>
            </a:r>
          </a:p>
          <a:p>
            <a:pPr marL="285750" indent="-285750">
              <a:lnSpc>
                <a:spcPts val="2000"/>
              </a:lnSpc>
              <a:spcBef>
                <a:spcPts val="600"/>
              </a:spcBef>
              <a:spcAft>
                <a:spcPts val="600"/>
              </a:spcAft>
              <a:buClr>
                <a:srgbClr val="D6851B"/>
              </a:buClr>
              <a:buSzPct val="65000"/>
              <a:buFont typeface="Wingdings 3" panose="05040102010807070707" pitchFamily="18" charset="2"/>
              <a:buChar char=""/>
            </a:pPr>
            <a:r>
              <a:rPr lang="de-DE" sz="1600" dirty="0">
                <a:latin typeface="+mj-lt"/>
              </a:rPr>
              <a:t>Zuordnung von entsprechenden Abschlüssen zum Deutschen Qualifikationsrahmen</a:t>
            </a:r>
          </a:p>
          <a:p>
            <a:pPr marL="285750" indent="-285750">
              <a:lnSpc>
                <a:spcPts val="2000"/>
              </a:lnSpc>
              <a:spcBef>
                <a:spcPts val="600"/>
              </a:spcBef>
              <a:spcAft>
                <a:spcPts val="600"/>
              </a:spcAft>
              <a:buClr>
                <a:srgbClr val="D6851B"/>
              </a:buClr>
              <a:buSzPct val="65000"/>
              <a:buFont typeface="Wingdings 3" panose="05040102010807070707" pitchFamily="18" charset="2"/>
              <a:buChar char=""/>
            </a:pPr>
            <a:r>
              <a:rPr lang="de-DE" sz="1600" dirty="0">
                <a:latin typeface="+mj-lt"/>
              </a:rPr>
              <a:t>Vergleichbarkeit beruflicher und akademischer Abschlüsse</a:t>
            </a:r>
          </a:p>
        </p:txBody>
      </p:sp>
      <p:pic>
        <p:nvPicPr>
          <p:cNvPr id="5" name="Grafik 4">
            <a:extLst>
              <a:ext uri="{FF2B5EF4-FFF2-40B4-BE49-F238E27FC236}">
                <a16:creationId xmlns:a16="http://schemas.microsoft.com/office/drawing/2014/main" id="{083E5195-1095-4D81-BE6D-F307F458D2B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9145" y="1813357"/>
            <a:ext cx="671558" cy="1289391"/>
          </a:xfrm>
          <a:prstGeom prst="rect">
            <a:avLst/>
          </a:prstGeom>
        </p:spPr>
      </p:pic>
      <p:pic>
        <p:nvPicPr>
          <p:cNvPr id="6" name="Grafik 5">
            <a:extLst>
              <a:ext uri="{FF2B5EF4-FFF2-40B4-BE49-F238E27FC236}">
                <a16:creationId xmlns:a16="http://schemas.microsoft.com/office/drawing/2014/main" id="{4DA16903-56AD-493E-89FB-F14DF34CCC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742363" y="1179713"/>
            <a:ext cx="789511" cy="1515861"/>
          </a:xfrm>
          <a:prstGeom prst="rect">
            <a:avLst/>
          </a:prstGeom>
        </p:spPr>
      </p:pic>
      <p:pic>
        <p:nvPicPr>
          <p:cNvPr id="9" name="Grafik 8">
            <a:extLst>
              <a:ext uri="{FF2B5EF4-FFF2-40B4-BE49-F238E27FC236}">
                <a16:creationId xmlns:a16="http://schemas.microsoft.com/office/drawing/2014/main" id="{4D590B75-D962-4C16-B4D9-890C30F0466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74923" y="2627116"/>
            <a:ext cx="973951" cy="1869987"/>
          </a:xfrm>
          <a:prstGeom prst="rect">
            <a:avLst/>
          </a:prstGeom>
        </p:spPr>
      </p:pic>
    </p:spTree>
    <p:extLst>
      <p:ext uri="{BB962C8B-B14F-4D97-AF65-F5344CB8AC3E}">
        <p14:creationId xmlns:p14="http://schemas.microsoft.com/office/powerpoint/2010/main" val="2868513202"/>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D0B0E92-2530-4EF9-9539-D64CD335A88A}"/>
              </a:ext>
            </a:extLst>
          </p:cNvPr>
          <p:cNvSpPr>
            <a:spLocks noGrp="1"/>
          </p:cNvSpPr>
          <p:nvPr>
            <p:ph type="body" sz="quarter" idx="10"/>
          </p:nvPr>
        </p:nvSpPr>
        <p:spPr>
          <a:xfrm>
            <a:off x="658812" y="817725"/>
            <a:ext cx="11053762" cy="446715"/>
          </a:xfrm>
        </p:spPr>
        <p:txBody>
          <a:bodyPr>
            <a:normAutofit/>
          </a:bodyPr>
          <a:lstStyle/>
          <a:p>
            <a:r>
              <a:rPr lang="de-DE" sz="2000" dirty="0"/>
              <a:t>Kosten und Nutzen der beruflichen Weiterbildung</a:t>
            </a:r>
          </a:p>
        </p:txBody>
      </p:sp>
      <p:sp>
        <p:nvSpPr>
          <p:cNvPr id="3" name="Titel 2">
            <a:extLst>
              <a:ext uri="{FF2B5EF4-FFF2-40B4-BE49-F238E27FC236}">
                <a16:creationId xmlns:a16="http://schemas.microsoft.com/office/drawing/2014/main" id="{97A66CD8-5C1C-44A2-8C6E-480B8A3BD439}"/>
              </a:ext>
            </a:extLst>
          </p:cNvPr>
          <p:cNvSpPr>
            <a:spLocks noGrp="1"/>
          </p:cNvSpPr>
          <p:nvPr>
            <p:ph type="title"/>
          </p:nvPr>
        </p:nvSpPr>
        <p:spPr/>
        <p:txBody>
          <a:bodyPr/>
          <a:lstStyle/>
          <a:p>
            <a:r>
              <a:rPr lang="de-DE" dirty="0"/>
              <a:t>6. Finanzierung</a:t>
            </a:r>
          </a:p>
        </p:txBody>
      </p:sp>
      <p:sp>
        <p:nvSpPr>
          <p:cNvPr id="18" name="Inhaltsplatzhalter 4">
            <a:extLst>
              <a:ext uri="{FF2B5EF4-FFF2-40B4-BE49-F238E27FC236}">
                <a16:creationId xmlns:a16="http://schemas.microsoft.com/office/drawing/2014/main" id="{ED53B23D-AA56-41F7-AC03-718BA0B5E096}"/>
              </a:ext>
            </a:extLst>
          </p:cNvPr>
          <p:cNvSpPr txBox="1">
            <a:spLocks/>
          </p:cNvSpPr>
          <p:nvPr/>
        </p:nvSpPr>
        <p:spPr>
          <a:xfrm>
            <a:off x="658813" y="2168525"/>
            <a:ext cx="5437188" cy="3708400"/>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panose="05040102010807070707" pitchFamily="18" charset="2"/>
              <a:buChar char=""/>
            </a:pPr>
            <a:r>
              <a:rPr lang="de-DE" sz="1600" dirty="0">
                <a:latin typeface="+mj-lt"/>
              </a:rPr>
              <a:t>Da sowohl Individuen und Betriebe als auch Staat und Gesellschaft profitieren, Finanzierung durch diese drei Akteure zu jeweils einem Drittel (</a:t>
            </a:r>
            <a:r>
              <a:rPr lang="de-DE" sz="1200" dirty="0">
                <a:sym typeface="Wingdings" panose="05000000000000000000" pitchFamily="2" charset="2"/>
              </a:rPr>
              <a:t></a:t>
            </a:r>
            <a:r>
              <a:rPr lang="de-DE" sz="1600" dirty="0">
                <a:latin typeface="+mj-lt"/>
              </a:rPr>
              <a:t> Mischfinanzierung)</a:t>
            </a:r>
          </a:p>
          <a:p>
            <a:pPr marL="285750" indent="-285750">
              <a:lnSpc>
                <a:spcPts val="2000"/>
              </a:lnSpc>
              <a:spcBef>
                <a:spcPts val="600"/>
              </a:spcBef>
              <a:spcAft>
                <a:spcPts val="600"/>
              </a:spcAft>
              <a:buClr>
                <a:srgbClr val="D6851B"/>
              </a:buClr>
              <a:buSzPct val="65000"/>
              <a:buFont typeface="Wingdings 3" panose="05040102010807070707" pitchFamily="18" charset="2"/>
              <a:buChar char=""/>
            </a:pPr>
            <a:r>
              <a:rPr lang="de-DE" sz="1600" dirty="0"/>
              <a:t>Zahlreiche Förderprogramme des Staates, besonders im Bereich neuer Technologien.</a:t>
            </a:r>
          </a:p>
          <a:p>
            <a:pPr marL="285750" indent="-285750">
              <a:lnSpc>
                <a:spcPts val="2000"/>
              </a:lnSpc>
              <a:spcBef>
                <a:spcPts val="600"/>
              </a:spcBef>
              <a:spcAft>
                <a:spcPts val="600"/>
              </a:spcAft>
              <a:buClr>
                <a:srgbClr val="D6851B"/>
              </a:buClr>
              <a:buSzPct val="65000"/>
              <a:buFont typeface="Wingdings 3" panose="05040102010807070707" pitchFamily="18" charset="2"/>
              <a:buChar char=""/>
            </a:pPr>
            <a:endParaRPr lang="de-DE" sz="1600" dirty="0">
              <a:latin typeface="+mj-lt"/>
            </a:endParaRPr>
          </a:p>
          <a:p>
            <a:pPr marL="285750" indent="-285750">
              <a:lnSpc>
                <a:spcPts val="2000"/>
              </a:lnSpc>
              <a:spcBef>
                <a:spcPts val="600"/>
              </a:spcBef>
              <a:spcAft>
                <a:spcPts val="600"/>
              </a:spcAft>
              <a:buClr>
                <a:srgbClr val="D6851B"/>
              </a:buClr>
              <a:buSzPct val="65000"/>
              <a:buFont typeface="Wingdings 3" panose="05040102010807070707" pitchFamily="18" charset="2"/>
              <a:buChar char=""/>
            </a:pPr>
            <a:endParaRPr lang="de-DE" sz="1600" dirty="0">
              <a:latin typeface="+mj-lt"/>
            </a:endParaRPr>
          </a:p>
        </p:txBody>
      </p:sp>
      <p:sp>
        <p:nvSpPr>
          <p:cNvPr id="5" name="Inhaltsplatzhalter 4">
            <a:extLst>
              <a:ext uri="{FF2B5EF4-FFF2-40B4-BE49-F238E27FC236}">
                <a16:creationId xmlns:a16="http://schemas.microsoft.com/office/drawing/2014/main" id="{B969C286-5CA6-4A48-BB30-DDFCDECEAC0D}"/>
              </a:ext>
            </a:extLst>
          </p:cNvPr>
          <p:cNvSpPr txBox="1">
            <a:spLocks/>
          </p:cNvSpPr>
          <p:nvPr/>
        </p:nvSpPr>
        <p:spPr>
          <a:xfrm>
            <a:off x="6240463" y="2168525"/>
            <a:ext cx="5437188" cy="3192719"/>
          </a:xfrm>
          <a:prstGeom prst="rect">
            <a:avLst/>
          </a:prstGeom>
        </p:spPr>
        <p:txBody>
          <a:bodyPr vert="horz" lIns="0" tIns="0" rIns="0" bIns="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ts val="2000"/>
              </a:lnSpc>
              <a:spcBef>
                <a:spcPts val="600"/>
              </a:spcBef>
              <a:spcAft>
                <a:spcPts val="600"/>
              </a:spcAft>
              <a:buClr>
                <a:srgbClr val="D6851B"/>
              </a:buClr>
              <a:buSzPct val="65000"/>
              <a:buFont typeface="Wingdings 3" panose="05040102010807070707" pitchFamily="18" charset="2"/>
              <a:buChar char=""/>
            </a:pPr>
            <a:r>
              <a:rPr lang="de-DE" sz="1600" dirty="0">
                <a:latin typeface="+mj-lt"/>
              </a:rPr>
              <a:t>Positive Effekte auf Wirtschaftswachstum, technischen Fortschritt und Beschäftigung</a:t>
            </a:r>
          </a:p>
          <a:p>
            <a:pPr marL="285750" indent="-285750">
              <a:lnSpc>
                <a:spcPts val="2000"/>
              </a:lnSpc>
              <a:spcBef>
                <a:spcPts val="600"/>
              </a:spcBef>
              <a:spcAft>
                <a:spcPts val="600"/>
              </a:spcAft>
              <a:buClr>
                <a:srgbClr val="D6851B"/>
              </a:buClr>
              <a:buSzPct val="65000"/>
              <a:buFont typeface="Wingdings 3" panose="05040102010807070707" pitchFamily="18" charset="2"/>
              <a:buChar char=""/>
            </a:pPr>
            <a:r>
              <a:rPr lang="de-DE" sz="1600" dirty="0">
                <a:latin typeface="+mj-lt"/>
              </a:rPr>
              <a:t>Dadurch steigende Steuereinnahmen und sinkende Sozialausgaben</a:t>
            </a:r>
          </a:p>
          <a:p>
            <a:pPr marL="285750" indent="-285750">
              <a:lnSpc>
                <a:spcPts val="2000"/>
              </a:lnSpc>
              <a:spcBef>
                <a:spcPts val="600"/>
              </a:spcBef>
              <a:spcAft>
                <a:spcPts val="600"/>
              </a:spcAft>
              <a:buClr>
                <a:srgbClr val="D6851B"/>
              </a:buClr>
              <a:buSzPct val="65000"/>
              <a:buFont typeface="Wingdings 3" panose="05040102010807070707" pitchFamily="18" charset="2"/>
              <a:buChar char=""/>
            </a:pPr>
            <a:r>
              <a:rPr lang="de-DE" sz="1600" dirty="0">
                <a:latin typeface="+mj-lt"/>
              </a:rPr>
              <a:t>Steigerung der internationalen wirtschaftlichen Wettbewerbsfähigkeit, auch vor dem Hintergrund </a:t>
            </a:r>
            <a:br>
              <a:rPr lang="de-DE" sz="1600" dirty="0">
                <a:latin typeface="+mj-lt"/>
              </a:rPr>
            </a:br>
            <a:r>
              <a:rPr lang="de-DE" sz="1600" dirty="0">
                <a:latin typeface="+mj-lt"/>
              </a:rPr>
              <a:t>des Fachkräftemangels, des demographischen Wandels </a:t>
            </a:r>
            <a:br>
              <a:rPr lang="de-DE" sz="1600" dirty="0">
                <a:latin typeface="+mj-lt"/>
              </a:rPr>
            </a:br>
            <a:r>
              <a:rPr lang="de-DE" sz="1600" dirty="0">
                <a:latin typeface="+mj-lt"/>
              </a:rPr>
              <a:t>oder der Digitalisierung</a:t>
            </a:r>
          </a:p>
        </p:txBody>
      </p:sp>
      <p:sp>
        <p:nvSpPr>
          <p:cNvPr id="6" name="Textplatzhalter 3">
            <a:extLst>
              <a:ext uri="{FF2B5EF4-FFF2-40B4-BE49-F238E27FC236}">
                <a16:creationId xmlns:a16="http://schemas.microsoft.com/office/drawing/2014/main" id="{55F69CB5-8212-43BC-865F-6999029FF9BA}"/>
              </a:ext>
            </a:extLst>
          </p:cNvPr>
          <p:cNvSpPr txBox="1">
            <a:spLocks/>
          </p:cNvSpPr>
          <p:nvPr/>
        </p:nvSpPr>
        <p:spPr>
          <a:xfrm>
            <a:off x="658812" y="1557338"/>
            <a:ext cx="5437187"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spc="70" dirty="0"/>
              <a:t>Kosten</a:t>
            </a:r>
          </a:p>
        </p:txBody>
      </p:sp>
      <p:sp>
        <p:nvSpPr>
          <p:cNvPr id="7" name="Textplatzhalter 3">
            <a:extLst>
              <a:ext uri="{FF2B5EF4-FFF2-40B4-BE49-F238E27FC236}">
                <a16:creationId xmlns:a16="http://schemas.microsoft.com/office/drawing/2014/main" id="{4C342CE2-7D4D-4DC4-946D-500C1EB01872}"/>
              </a:ext>
            </a:extLst>
          </p:cNvPr>
          <p:cNvSpPr txBox="1">
            <a:spLocks/>
          </p:cNvSpPr>
          <p:nvPr/>
        </p:nvSpPr>
        <p:spPr>
          <a:xfrm>
            <a:off x="6240464" y="1557338"/>
            <a:ext cx="5437187" cy="468000"/>
          </a:xfrm>
          <a:prstGeom prst="rect">
            <a:avLst/>
          </a:prstGeom>
          <a:solidFill>
            <a:srgbClr val="D6851B"/>
          </a:solidFill>
        </p:spPr>
        <p:txBody>
          <a:bodyPr vert="horz" wrap="square" lIns="36000" tIns="72000" rIns="36000" bIns="0" rtlCol="0" anchor="ctr">
            <a:noAutofit/>
          </a:bodyPr>
          <a:lstStyle>
            <a:lvl1pPr marL="0" indent="0" algn="l" defTabSz="357188" rtl="0" eaLnBrk="1" latinLnBrk="0" hangingPunct="1">
              <a:lnSpc>
                <a:spcPct val="90000"/>
              </a:lnSpc>
              <a:spcBef>
                <a:spcPts val="1000"/>
              </a:spcBef>
              <a:buClr>
                <a:schemeClr val="accent1"/>
              </a:buClr>
              <a:buSzPct val="90000"/>
              <a:buFont typeface="Wingdings 3" panose="05040102010807070707" pitchFamily="18" charset="2"/>
              <a:buNone/>
              <a:tabLst/>
              <a:defRPr sz="2000" b="0" kern="1200">
                <a:solidFill>
                  <a:schemeClr val="bg1"/>
                </a:solidFill>
                <a:latin typeface="+mj-lt"/>
                <a:ea typeface="+mn-ea"/>
                <a:cs typeface="+mn-cs"/>
              </a:defRPr>
            </a:lvl1pPr>
            <a:lvl2pPr marL="457200" indent="0" algn="l" defTabSz="536575" rtl="0" eaLnBrk="1" latinLnBrk="0" hangingPunct="1">
              <a:lnSpc>
                <a:spcPct val="90000"/>
              </a:lnSpc>
              <a:spcBef>
                <a:spcPts val="500"/>
              </a:spcBef>
              <a:buClr>
                <a:schemeClr val="accent1"/>
              </a:buClr>
              <a:buSzPct val="90000"/>
              <a:buFont typeface="Wingdings 3" panose="05040102010807070707" pitchFamily="18" charset="2"/>
              <a:buNone/>
              <a:tabLst/>
              <a:defRPr sz="2000" b="1" kern="1200">
                <a:solidFill>
                  <a:schemeClr val="tx1"/>
                </a:solidFill>
                <a:latin typeface="+mj-lt"/>
                <a:ea typeface="+mn-ea"/>
                <a:cs typeface="+mn-cs"/>
              </a:defRPr>
            </a:lvl2pPr>
            <a:lvl3pPr marL="914400" indent="0" algn="l" defTabSz="479425" rtl="0" eaLnBrk="1" latinLnBrk="0" hangingPunct="1">
              <a:lnSpc>
                <a:spcPct val="90000"/>
              </a:lnSpc>
              <a:spcBef>
                <a:spcPts val="500"/>
              </a:spcBef>
              <a:buClr>
                <a:schemeClr val="accent1"/>
              </a:buClr>
              <a:buSzPct val="90000"/>
              <a:buFont typeface="Wingdings 3" panose="05040102010807070707" pitchFamily="18" charset="2"/>
              <a:buNone/>
              <a:tabLst/>
              <a:defRPr sz="1800" b="1" kern="1200">
                <a:solidFill>
                  <a:schemeClr val="tx1"/>
                </a:solidFill>
                <a:latin typeface="+mj-lt"/>
                <a:ea typeface="+mn-ea"/>
                <a:cs typeface="+mn-cs"/>
              </a:defRPr>
            </a:lvl3pPr>
            <a:lvl4pPr marL="1371600" indent="0" algn="l" defTabSz="357188"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4pPr>
            <a:lvl5pPr marL="1828800" indent="0" algn="l" defTabSz="360363" rtl="0" eaLnBrk="1" latinLnBrk="0" hangingPunct="1">
              <a:lnSpc>
                <a:spcPct val="90000"/>
              </a:lnSpc>
              <a:spcBef>
                <a:spcPts val="500"/>
              </a:spcBef>
              <a:buClr>
                <a:schemeClr val="accent1"/>
              </a:buClr>
              <a:buSzPct val="90000"/>
              <a:buFont typeface="Wingdings 3" panose="05040102010807070707" pitchFamily="18" charset="2"/>
              <a:buNone/>
              <a:tabLst/>
              <a:defRPr sz="1600" b="1" kern="1200">
                <a:solidFill>
                  <a:schemeClr val="tx1"/>
                </a:solidFill>
                <a:latin typeface="+mj-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algn="ctr">
              <a:lnSpc>
                <a:spcPts val="1700"/>
              </a:lnSpc>
              <a:spcBef>
                <a:spcPts val="600"/>
              </a:spcBef>
            </a:pPr>
            <a:r>
              <a:rPr lang="de-DE" sz="1800" spc="70" dirty="0"/>
              <a:t>Nutzen für: Staat und Gesellschaft</a:t>
            </a:r>
          </a:p>
        </p:txBody>
      </p:sp>
      <p:grpSp>
        <p:nvGrpSpPr>
          <p:cNvPr id="4" name="Gruppieren 3">
            <a:extLst>
              <a:ext uri="{FF2B5EF4-FFF2-40B4-BE49-F238E27FC236}">
                <a16:creationId xmlns:a16="http://schemas.microsoft.com/office/drawing/2014/main" id="{F8CA2A5C-E3D4-430D-831F-CF52872926F7}"/>
              </a:ext>
            </a:extLst>
          </p:cNvPr>
          <p:cNvGrpSpPr/>
          <p:nvPr/>
        </p:nvGrpSpPr>
        <p:grpSpPr>
          <a:xfrm>
            <a:off x="10875787" y="1241417"/>
            <a:ext cx="970883" cy="819296"/>
            <a:chOff x="10875787" y="1241417"/>
            <a:chExt cx="970883" cy="819296"/>
          </a:xfrm>
        </p:grpSpPr>
        <p:grpSp>
          <p:nvGrpSpPr>
            <p:cNvPr id="13" name="Gruppieren 12">
              <a:extLst>
                <a:ext uri="{FF2B5EF4-FFF2-40B4-BE49-F238E27FC236}">
                  <a16:creationId xmlns:a16="http://schemas.microsoft.com/office/drawing/2014/main" id="{CCCB68CB-A1FA-425A-B799-C29AA1DD6B69}"/>
                </a:ext>
              </a:extLst>
            </p:cNvPr>
            <p:cNvGrpSpPr/>
            <p:nvPr/>
          </p:nvGrpSpPr>
          <p:grpSpPr>
            <a:xfrm>
              <a:off x="10960843" y="1394268"/>
              <a:ext cx="774057" cy="664270"/>
              <a:chOff x="10960845" y="1438275"/>
              <a:chExt cx="521493" cy="447529"/>
            </a:xfrm>
          </p:grpSpPr>
          <p:sp>
            <p:nvSpPr>
              <p:cNvPr id="11" name="Rechteck: obere Ecken abgeschnitten 10">
                <a:extLst>
                  <a:ext uri="{FF2B5EF4-FFF2-40B4-BE49-F238E27FC236}">
                    <a16:creationId xmlns:a16="http://schemas.microsoft.com/office/drawing/2014/main" id="{9B32D202-36CC-4FFB-A47F-D5E56CF2197A}"/>
                  </a:ext>
                </a:extLst>
              </p:cNvPr>
              <p:cNvSpPr/>
              <p:nvPr/>
            </p:nvSpPr>
            <p:spPr>
              <a:xfrm>
                <a:off x="10975180" y="1438275"/>
                <a:ext cx="500062" cy="207169"/>
              </a:xfrm>
              <a:custGeom>
                <a:avLst/>
                <a:gdLst>
                  <a:gd name="connsiteX0" fmla="*/ 28179 w 450056"/>
                  <a:gd name="connsiteY0" fmla="*/ 0 h 169069"/>
                  <a:gd name="connsiteX1" fmla="*/ 421877 w 450056"/>
                  <a:gd name="connsiteY1" fmla="*/ 0 h 169069"/>
                  <a:gd name="connsiteX2" fmla="*/ 450056 w 450056"/>
                  <a:gd name="connsiteY2" fmla="*/ 28179 h 169069"/>
                  <a:gd name="connsiteX3" fmla="*/ 450056 w 450056"/>
                  <a:gd name="connsiteY3" fmla="*/ 169069 h 169069"/>
                  <a:gd name="connsiteX4" fmla="*/ 450056 w 450056"/>
                  <a:gd name="connsiteY4" fmla="*/ 169069 h 169069"/>
                  <a:gd name="connsiteX5" fmla="*/ 0 w 450056"/>
                  <a:gd name="connsiteY5" fmla="*/ 169069 h 169069"/>
                  <a:gd name="connsiteX6" fmla="*/ 0 w 450056"/>
                  <a:gd name="connsiteY6" fmla="*/ 169069 h 169069"/>
                  <a:gd name="connsiteX7" fmla="*/ 0 w 450056"/>
                  <a:gd name="connsiteY7" fmla="*/ 28179 h 169069"/>
                  <a:gd name="connsiteX8" fmla="*/ 28179 w 450056"/>
                  <a:gd name="connsiteY8" fmla="*/ 0 h 169069"/>
                  <a:gd name="connsiteX0" fmla="*/ 30560 w 452437"/>
                  <a:gd name="connsiteY0" fmla="*/ 0 h 169069"/>
                  <a:gd name="connsiteX1" fmla="*/ 424258 w 452437"/>
                  <a:gd name="connsiteY1" fmla="*/ 0 h 169069"/>
                  <a:gd name="connsiteX2" fmla="*/ 452437 w 452437"/>
                  <a:gd name="connsiteY2" fmla="*/ 28179 h 169069"/>
                  <a:gd name="connsiteX3" fmla="*/ 452437 w 452437"/>
                  <a:gd name="connsiteY3" fmla="*/ 169069 h 169069"/>
                  <a:gd name="connsiteX4" fmla="*/ 452437 w 452437"/>
                  <a:gd name="connsiteY4" fmla="*/ 169069 h 169069"/>
                  <a:gd name="connsiteX5" fmla="*/ 2381 w 452437"/>
                  <a:gd name="connsiteY5" fmla="*/ 169069 h 169069"/>
                  <a:gd name="connsiteX6" fmla="*/ 2381 w 452437"/>
                  <a:gd name="connsiteY6" fmla="*/ 169069 h 169069"/>
                  <a:gd name="connsiteX7" fmla="*/ 0 w 452437"/>
                  <a:gd name="connsiteY7" fmla="*/ 123429 h 169069"/>
                  <a:gd name="connsiteX8" fmla="*/ 30560 w 452437"/>
                  <a:gd name="connsiteY8" fmla="*/ 0 h 169069"/>
                  <a:gd name="connsiteX0" fmla="*/ 237729 w 452437"/>
                  <a:gd name="connsiteY0" fmla="*/ 0 h 190500"/>
                  <a:gd name="connsiteX1" fmla="*/ 424258 w 452437"/>
                  <a:gd name="connsiteY1" fmla="*/ 21431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52437"/>
                  <a:gd name="connsiteY0" fmla="*/ 0 h 190500"/>
                  <a:gd name="connsiteX1" fmla="*/ 369490 w 452437"/>
                  <a:gd name="connsiteY1" fmla="*/ 73818 h 190500"/>
                  <a:gd name="connsiteX2" fmla="*/ 452437 w 452437"/>
                  <a:gd name="connsiteY2" fmla="*/ 49610 h 190500"/>
                  <a:gd name="connsiteX3" fmla="*/ 452437 w 452437"/>
                  <a:gd name="connsiteY3" fmla="*/ 190500 h 190500"/>
                  <a:gd name="connsiteX4" fmla="*/ 452437 w 452437"/>
                  <a:gd name="connsiteY4" fmla="*/ 190500 h 190500"/>
                  <a:gd name="connsiteX5" fmla="*/ 2381 w 452437"/>
                  <a:gd name="connsiteY5" fmla="*/ 190500 h 190500"/>
                  <a:gd name="connsiteX6" fmla="*/ 2381 w 452437"/>
                  <a:gd name="connsiteY6" fmla="*/ 190500 h 190500"/>
                  <a:gd name="connsiteX7" fmla="*/ 0 w 452437"/>
                  <a:gd name="connsiteY7" fmla="*/ 144860 h 190500"/>
                  <a:gd name="connsiteX8" fmla="*/ 237729 w 452437"/>
                  <a:gd name="connsiteY8" fmla="*/ 0 h 190500"/>
                  <a:gd name="connsiteX0" fmla="*/ 237729 w 469105"/>
                  <a:gd name="connsiteY0" fmla="*/ 0 h 190500"/>
                  <a:gd name="connsiteX1" fmla="*/ 369490 w 469105"/>
                  <a:gd name="connsiteY1" fmla="*/ 73818 h 190500"/>
                  <a:gd name="connsiteX2" fmla="*/ 469105 w 469105"/>
                  <a:gd name="connsiteY2" fmla="*/ 147241 h 190500"/>
                  <a:gd name="connsiteX3" fmla="*/ 452437 w 469105"/>
                  <a:gd name="connsiteY3" fmla="*/ 190500 h 190500"/>
                  <a:gd name="connsiteX4" fmla="*/ 452437 w 469105"/>
                  <a:gd name="connsiteY4" fmla="*/ 190500 h 190500"/>
                  <a:gd name="connsiteX5" fmla="*/ 2381 w 469105"/>
                  <a:gd name="connsiteY5" fmla="*/ 190500 h 190500"/>
                  <a:gd name="connsiteX6" fmla="*/ 2381 w 469105"/>
                  <a:gd name="connsiteY6" fmla="*/ 190500 h 190500"/>
                  <a:gd name="connsiteX7" fmla="*/ 0 w 469105"/>
                  <a:gd name="connsiteY7" fmla="*/ 144860 h 190500"/>
                  <a:gd name="connsiteX8" fmla="*/ 237729 w 469105"/>
                  <a:gd name="connsiteY8" fmla="*/ 0 h 190500"/>
                  <a:gd name="connsiteX0" fmla="*/ 237729 w 476249"/>
                  <a:gd name="connsiteY0" fmla="*/ 0 h 202407"/>
                  <a:gd name="connsiteX1" fmla="*/ 369490 w 476249"/>
                  <a:gd name="connsiteY1" fmla="*/ 73818 h 202407"/>
                  <a:gd name="connsiteX2" fmla="*/ 469105 w 476249"/>
                  <a:gd name="connsiteY2" fmla="*/ 147241 h 202407"/>
                  <a:gd name="connsiteX3" fmla="*/ 452437 w 476249"/>
                  <a:gd name="connsiteY3" fmla="*/ 190500 h 202407"/>
                  <a:gd name="connsiteX4" fmla="*/ 476249 w 476249"/>
                  <a:gd name="connsiteY4" fmla="*/ 202407 h 202407"/>
                  <a:gd name="connsiteX5" fmla="*/ 2381 w 476249"/>
                  <a:gd name="connsiteY5" fmla="*/ 190500 h 202407"/>
                  <a:gd name="connsiteX6" fmla="*/ 2381 w 476249"/>
                  <a:gd name="connsiteY6" fmla="*/ 190500 h 202407"/>
                  <a:gd name="connsiteX7" fmla="*/ 0 w 476249"/>
                  <a:gd name="connsiteY7" fmla="*/ 144860 h 202407"/>
                  <a:gd name="connsiteX8" fmla="*/ 237729 w 476249"/>
                  <a:gd name="connsiteY8" fmla="*/ 0 h 202407"/>
                  <a:gd name="connsiteX0" fmla="*/ 261542 w 500062"/>
                  <a:gd name="connsiteY0" fmla="*/ 0 h 207169"/>
                  <a:gd name="connsiteX1" fmla="*/ 393303 w 500062"/>
                  <a:gd name="connsiteY1" fmla="*/ 73818 h 207169"/>
                  <a:gd name="connsiteX2" fmla="*/ 492918 w 500062"/>
                  <a:gd name="connsiteY2" fmla="*/ 147241 h 207169"/>
                  <a:gd name="connsiteX3" fmla="*/ 476250 w 500062"/>
                  <a:gd name="connsiteY3" fmla="*/ 190500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26194 w 500062"/>
                  <a:gd name="connsiteY5" fmla="*/ 190500 h 207169"/>
                  <a:gd name="connsiteX6" fmla="*/ 0 w 500062"/>
                  <a:gd name="connsiteY6" fmla="*/ 207169 h 207169"/>
                  <a:gd name="connsiteX7" fmla="*/ 23813 w 500062"/>
                  <a:gd name="connsiteY7" fmla="*/ 144860 h 207169"/>
                  <a:gd name="connsiteX8" fmla="*/ 261542 w 500062"/>
                  <a:gd name="connsiteY8" fmla="*/ 0 h 207169"/>
                  <a:gd name="connsiteX0" fmla="*/ 261542 w 500062"/>
                  <a:gd name="connsiteY0" fmla="*/ 0 h 207169"/>
                  <a:gd name="connsiteX1" fmla="*/ 393303 w 500062"/>
                  <a:gd name="connsiteY1" fmla="*/ 73818 h 207169"/>
                  <a:gd name="connsiteX2" fmla="*/ 492918 w 500062"/>
                  <a:gd name="connsiteY2" fmla="*/ 147241 h 207169"/>
                  <a:gd name="connsiteX3" fmla="*/ 490537 w 500062"/>
                  <a:gd name="connsiteY3" fmla="*/ 188119 h 207169"/>
                  <a:gd name="connsiteX4" fmla="*/ 500062 w 500062"/>
                  <a:gd name="connsiteY4" fmla="*/ 202407 h 207169"/>
                  <a:gd name="connsiteX5" fmla="*/ 40482 w 500062"/>
                  <a:gd name="connsiteY5" fmla="*/ 207169 h 207169"/>
                  <a:gd name="connsiteX6" fmla="*/ 0 w 500062"/>
                  <a:gd name="connsiteY6" fmla="*/ 207169 h 207169"/>
                  <a:gd name="connsiteX7" fmla="*/ 23813 w 500062"/>
                  <a:gd name="connsiteY7" fmla="*/ 144860 h 207169"/>
                  <a:gd name="connsiteX8" fmla="*/ 261542 w 500062"/>
                  <a:gd name="connsiteY8" fmla="*/ 0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0062" h="207169">
                    <a:moveTo>
                      <a:pt x="261542" y="0"/>
                    </a:moveTo>
                    <a:lnTo>
                      <a:pt x="393303" y="73818"/>
                    </a:lnTo>
                    <a:lnTo>
                      <a:pt x="492918" y="147241"/>
                    </a:lnTo>
                    <a:lnTo>
                      <a:pt x="490537" y="188119"/>
                    </a:lnTo>
                    <a:lnTo>
                      <a:pt x="500062" y="202407"/>
                    </a:lnTo>
                    <a:lnTo>
                      <a:pt x="40482" y="207169"/>
                    </a:lnTo>
                    <a:lnTo>
                      <a:pt x="0" y="207169"/>
                    </a:lnTo>
                    <a:lnTo>
                      <a:pt x="23813" y="144860"/>
                    </a:lnTo>
                    <a:lnTo>
                      <a:pt x="261542"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2" name="Rechteck 11">
                <a:extLst>
                  <a:ext uri="{FF2B5EF4-FFF2-40B4-BE49-F238E27FC236}">
                    <a16:creationId xmlns:a16="http://schemas.microsoft.com/office/drawing/2014/main" id="{D61334D5-511D-443B-9D61-4E3730DE529B}"/>
                  </a:ext>
                </a:extLst>
              </p:cNvPr>
              <p:cNvSpPr/>
              <p:nvPr/>
            </p:nvSpPr>
            <p:spPr>
              <a:xfrm>
                <a:off x="11006138" y="1645444"/>
                <a:ext cx="50006"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4" name="Rechteck 13">
                <a:extLst>
                  <a:ext uri="{FF2B5EF4-FFF2-40B4-BE49-F238E27FC236}">
                    <a16:creationId xmlns:a16="http://schemas.microsoft.com/office/drawing/2014/main" id="{2B8E7A07-41A8-4327-BDA7-D1AA2E71C443}"/>
                  </a:ext>
                </a:extLst>
              </p:cNvPr>
              <p:cNvSpPr/>
              <p:nvPr/>
            </p:nvSpPr>
            <p:spPr>
              <a:xfrm>
                <a:off x="11202249"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5" name="Rechteck 14">
                <a:extLst>
                  <a:ext uri="{FF2B5EF4-FFF2-40B4-BE49-F238E27FC236}">
                    <a16:creationId xmlns:a16="http://schemas.microsoft.com/office/drawing/2014/main" id="{ACEF7DD0-0EBE-4AAC-9904-57543EE5B7BF}"/>
                  </a:ext>
                </a:extLst>
              </p:cNvPr>
              <p:cNvSpPr/>
              <p:nvPr/>
            </p:nvSpPr>
            <p:spPr>
              <a:xfrm>
                <a:off x="11390458" y="1645444"/>
                <a:ext cx="72970" cy="2071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Rechteck 15">
                <a:extLst>
                  <a:ext uri="{FF2B5EF4-FFF2-40B4-BE49-F238E27FC236}">
                    <a16:creationId xmlns:a16="http://schemas.microsoft.com/office/drawing/2014/main" id="{C39756F4-E0DC-4B06-8A98-3E37983C07EE}"/>
                  </a:ext>
                </a:extLst>
              </p:cNvPr>
              <p:cNvSpPr/>
              <p:nvPr/>
            </p:nvSpPr>
            <p:spPr>
              <a:xfrm rot="5400000">
                <a:off x="11195159" y="1598624"/>
                <a:ext cx="52866" cy="521493"/>
              </a:xfrm>
              <a:custGeom>
                <a:avLst/>
                <a:gdLst>
                  <a:gd name="connsiteX0" fmla="*/ 0 w 45719"/>
                  <a:gd name="connsiteY0" fmla="*/ 0 h 500062"/>
                  <a:gd name="connsiteX1" fmla="*/ 45719 w 45719"/>
                  <a:gd name="connsiteY1" fmla="*/ 0 h 500062"/>
                  <a:gd name="connsiteX2" fmla="*/ 45719 w 45719"/>
                  <a:gd name="connsiteY2" fmla="*/ 500062 h 500062"/>
                  <a:gd name="connsiteX3" fmla="*/ 0 w 45719"/>
                  <a:gd name="connsiteY3" fmla="*/ 500062 h 500062"/>
                  <a:gd name="connsiteX4" fmla="*/ 0 w 45719"/>
                  <a:gd name="connsiteY4" fmla="*/ 0 h 500062"/>
                  <a:gd name="connsiteX0" fmla="*/ 0 w 52866"/>
                  <a:gd name="connsiteY0" fmla="*/ 0 h 521493"/>
                  <a:gd name="connsiteX1" fmla="*/ 45719 w 52866"/>
                  <a:gd name="connsiteY1" fmla="*/ 0 h 521493"/>
                  <a:gd name="connsiteX2" fmla="*/ 52866 w 52866"/>
                  <a:gd name="connsiteY2" fmla="*/ 521493 h 521493"/>
                  <a:gd name="connsiteX3" fmla="*/ 0 w 52866"/>
                  <a:gd name="connsiteY3" fmla="*/ 500062 h 521493"/>
                  <a:gd name="connsiteX4" fmla="*/ 0 w 52866"/>
                  <a:gd name="connsiteY4" fmla="*/ 0 h 521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866" h="521493">
                    <a:moveTo>
                      <a:pt x="0" y="0"/>
                    </a:moveTo>
                    <a:lnTo>
                      <a:pt x="45719" y="0"/>
                    </a:lnTo>
                    <a:cubicBezTo>
                      <a:pt x="48101" y="173831"/>
                      <a:pt x="50484" y="347662"/>
                      <a:pt x="52866" y="521493"/>
                    </a:cubicBezTo>
                    <a:lnTo>
                      <a:pt x="0" y="500062"/>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grpSp>
        <p:pic>
          <p:nvPicPr>
            <p:cNvPr id="9" name="Grafik 8">
              <a:extLst>
                <a:ext uri="{FF2B5EF4-FFF2-40B4-BE49-F238E27FC236}">
                  <a16:creationId xmlns:a16="http://schemas.microsoft.com/office/drawing/2014/main" id="{C9FEF29A-EAC7-444E-BBE4-17B4D5B026F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875787" y="1241417"/>
              <a:ext cx="970883" cy="819296"/>
            </a:xfrm>
            <a:prstGeom prst="rect">
              <a:avLst/>
            </a:prstGeom>
          </p:spPr>
        </p:pic>
      </p:grpSp>
    </p:spTree>
    <p:extLst>
      <p:ext uri="{BB962C8B-B14F-4D97-AF65-F5344CB8AC3E}">
        <p14:creationId xmlns:p14="http://schemas.microsoft.com/office/powerpoint/2010/main" val="2382480318"/>
      </p:ext>
    </p:extLst>
  </p:cSld>
  <p:clrMapOvr>
    <a:masterClrMapping/>
  </p:clrMapOvr>
  <p:transition spd="slow">
    <p:fade/>
  </p:transition>
</p:sld>
</file>

<file path=ppt/theme/theme1.xml><?xml version="1.0" encoding="utf-8"?>
<a:theme xmlns:a="http://schemas.openxmlformats.org/drawingml/2006/main" name="Office">
  <a:themeElements>
    <a:clrScheme name="BIBB">
      <a:dk1>
        <a:sysClr val="windowText" lastClr="000000"/>
      </a:dk1>
      <a:lt1>
        <a:sysClr val="window" lastClr="FFFFFF"/>
      </a:lt1>
      <a:dk2>
        <a:srgbClr val="585858"/>
      </a:dk2>
      <a:lt2>
        <a:srgbClr val="E7E6E6"/>
      </a:lt2>
      <a:accent1>
        <a:srgbClr val="D37230"/>
      </a:accent1>
      <a:accent2>
        <a:srgbClr val="7FC200"/>
      </a:accent2>
      <a:accent3>
        <a:srgbClr val="00306B"/>
      </a:accent3>
      <a:accent4>
        <a:srgbClr val="FFC000"/>
      </a:accent4>
      <a:accent5>
        <a:srgbClr val="85C0FB"/>
      </a:accent5>
      <a:accent6>
        <a:srgbClr val="BFBFBF"/>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1650</Words>
  <Application>Microsoft Office PowerPoint</Application>
  <PresentationFormat>Breitbild</PresentationFormat>
  <Paragraphs>195</Paragraphs>
  <Slides>17</Slides>
  <Notes>8</Notes>
  <HiddenSlides>0</HiddenSlides>
  <MMClips>0</MMClips>
  <ScaleCrop>false</ScaleCrop>
  <HeadingPairs>
    <vt:vector size="6" baseType="variant">
      <vt:variant>
        <vt:lpstr>Verwendete Schriftarten</vt:lpstr>
      </vt:variant>
      <vt:variant>
        <vt:i4>5</vt:i4>
      </vt:variant>
      <vt:variant>
        <vt:lpstr>Design</vt:lpstr>
      </vt:variant>
      <vt:variant>
        <vt:i4>2</vt:i4>
      </vt:variant>
      <vt:variant>
        <vt:lpstr>Folientitel</vt:lpstr>
      </vt:variant>
      <vt:variant>
        <vt:i4>17</vt:i4>
      </vt:variant>
    </vt:vector>
  </HeadingPairs>
  <TitlesOfParts>
    <vt:vector size="24" baseType="lpstr">
      <vt:lpstr>Wingdings</vt:lpstr>
      <vt:lpstr>Courier New</vt:lpstr>
      <vt:lpstr>Wingdings 3</vt:lpstr>
      <vt:lpstr>Arial</vt:lpstr>
      <vt:lpstr>Calibri</vt:lpstr>
      <vt:lpstr>Office</vt:lpstr>
      <vt:lpstr>1_Office</vt:lpstr>
      <vt:lpstr> </vt:lpstr>
      <vt:lpstr>Inhalt</vt:lpstr>
      <vt:lpstr>1. Definition</vt:lpstr>
      <vt:lpstr>2. Formen der beruflichen Weiterbildung</vt:lpstr>
      <vt:lpstr>3. Formale Angebote im Rahmen der Aufstiegsfortbildung</vt:lpstr>
      <vt:lpstr>3. Formale Angebote im Rahmen der Aufstiegsfortbildung</vt:lpstr>
      <vt:lpstr>4. Weitere formale Angebote </vt:lpstr>
      <vt:lpstr>5. Gesetzliche Regelungen</vt:lpstr>
      <vt:lpstr>6. Finanzierung</vt:lpstr>
      <vt:lpstr>6. Finanzierung</vt:lpstr>
      <vt:lpstr>6. Finanzierung</vt:lpstr>
      <vt:lpstr>7. Non-formale Weiterbildung: Der Anbietermarkt </vt:lpstr>
      <vt:lpstr>8. Weiterbildungsbeteiligung </vt:lpstr>
      <vt:lpstr>8. Weiterbildungsbeteiligung </vt:lpstr>
      <vt:lpstr>8. Weiterbildungsbeteiligung </vt:lpstr>
      <vt:lpstr>Weitere Informationen</vt:lpstr>
      <vt:lpstr>GOVET im BIBB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danyel</dc:creator>
  <cp:lastModifiedBy>Wilkes, Maria</cp:lastModifiedBy>
  <cp:revision>422</cp:revision>
  <dcterms:created xsi:type="dcterms:W3CDTF">2020-12-18T10:19:10Z</dcterms:created>
  <dcterms:modified xsi:type="dcterms:W3CDTF">2025-09-23T10:26:03Z</dcterms:modified>
</cp:coreProperties>
</file>