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Wingdings 3" panose="05040102010807070707" pitchFamily="18" charset="2"/>
      <p:regular r:id="rId21"/>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esslerU" initials="R" lastIdx="7" clrIdx="0">
    <p:extLst>
      <p:ext uri="{19B8F6BF-5375-455C-9EA6-DF929625EA0E}">
        <p15:presenceInfo xmlns:p15="http://schemas.microsoft.com/office/powerpoint/2012/main" userId="RoesslerU" providerId="None"/>
      </p:ext>
    </p:extLst>
  </p:cmAuthor>
  <p:cmAuthor id="2" name="Olesen, Julia" initials="OJ" lastIdx="6"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76379" autoAdjust="0"/>
  </p:normalViewPr>
  <p:slideViewPr>
    <p:cSldViewPr snapToGrid="0" showGuides="1">
      <p:cViewPr varScale="1">
        <p:scale>
          <a:sx n="85" d="100"/>
          <a:sy n="85" d="100"/>
        </p:scale>
        <p:origin x="1554" y="90"/>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23.09.2025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panose="020B0604020202020204" pitchFamily="34" charset="0"/>
              <a:buChar char="•"/>
            </a:pPr>
            <a:r>
              <a:rPr lang="en-GB" noProof="0" dirty="0"/>
              <a:t>The federal government, state governments, local authorities and the Federal Employment Agency promote continuing vocational training. Expenditure on general, political, cultural and scientific continuing education cannot be presented in detail. In most cases, it cannot be clearly separated in public budgets and is sometimes included.</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Qualification within the framework of labour market policy instruments is promoted by the employment agencies in accordance with the Third Book of the Social Code </a:t>
            </a:r>
            <a:r>
              <a:rPr lang="de-DE" noProof="0" dirty="0"/>
              <a:t>(Drittes Buch Sozialgesetzbuch) </a:t>
            </a:r>
            <a:r>
              <a:rPr lang="en-US" b="1" dirty="0"/>
              <a:t>(SGB III)</a:t>
            </a:r>
            <a:r>
              <a:rPr lang="en-US" dirty="0"/>
              <a:t>. </a:t>
            </a:r>
            <a:r>
              <a:rPr lang="en-GB" noProof="0" dirty="0"/>
              <a:t>Support for people in need of assistance who are capable of working is provided by the job centres in accordance with the Second Book of the Social Code </a:t>
            </a:r>
            <a:r>
              <a:rPr lang="de-DE" noProof="0" dirty="0"/>
              <a:t>(Zweites Buch Sozialgesetzbuch) </a:t>
            </a:r>
            <a:r>
              <a:rPr lang="en-US" b="1" dirty="0"/>
              <a:t>(SGB II)</a:t>
            </a:r>
            <a:r>
              <a:rPr lang="en-US" dirty="0"/>
              <a:t>.</a:t>
            </a: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mn-lt"/>
                <a:cs typeface="+mn-cs"/>
              </a:rPr>
              <a:t>Fachhochschule / FH (trade and technical school) = </a:t>
            </a:r>
            <a:r>
              <a:rPr lang="en-GB" sz="1100" b="0" i="0" noProof="0" dirty="0">
                <a:solidFill>
                  <a:schemeClr val="tx1"/>
                </a:solidFill>
                <a:latin typeface="+mn-lt"/>
                <a:ea typeface="+mn-ea"/>
                <a:cs typeface="+mn-cs"/>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“Hochschulen”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s-ES" sz="1800" b="0" i="0" u="none" strike="noStrike" cap="none" spc="0" noProof="0" dirty="0">
                <a:ln>
                  <a:noFill/>
                </a:ln>
                <a:solidFill>
                  <a:prstClr val="black"/>
                </a:solidFill>
                <a:latin typeface="Calibri"/>
                <a:ea typeface="Arial"/>
                <a:cs typeface="Arial"/>
              </a:rPr>
              <a:t>Oficina Central del Gobierno Federal para la Cooperación Internacional en Materia de Formación Profesional</a:t>
            </a:r>
          </a:p>
        </p:txBody>
      </p:sp>
      <p:sp>
        <p:nvSpPr>
          <p:cNvPr id="8" name="Textplatzhalter 10">
            <a:extLst>
              <a:ext uri="{FF2B5EF4-FFF2-40B4-BE49-F238E27FC236}">
                <a16:creationId xmlns:a16="http://schemas.microsoft.com/office/drawing/2014/main" id="{E2E495E7-F050-4600-B1C2-E9F84DC80C26}"/>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9" name="Grafik 8">
            <a:extLst>
              <a:ext uri="{FF2B5EF4-FFF2-40B4-BE49-F238E27FC236}">
                <a16:creationId xmlns:a16="http://schemas.microsoft.com/office/drawing/2014/main" id="{F5E0415D-2702-4705-A359-E713CAC96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0" name="Grafik 9">
            <a:extLst>
              <a:ext uri="{FF2B5EF4-FFF2-40B4-BE49-F238E27FC236}">
                <a16:creationId xmlns:a16="http://schemas.microsoft.com/office/drawing/2014/main" id="{944DC9A3-44C5-4FA2-9B1C-25B503F2E4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8" r:id="rId5"/>
    <p:sldLayoutId id="2147483659" r:id="rId6"/>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genesis.destatis.de/datenbank/online/statistic/21421/table/21421-000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s://www.govet.international/en/index.php" TargetMode="External"/><Relationship Id="rId7" Type="http://schemas.openxmlformats.org/officeDocument/2006/relationships/hyperlink" Target="https://www.datenportal.bmbf.de/portal/en/index.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kmk.org/" TargetMode="External"/><Relationship Id="rId5" Type="http://schemas.openxmlformats.org/officeDocument/2006/relationships/hyperlink" Target="https://www.bibb.de/datenreport/en/index.php" TargetMode="External"/><Relationship Id="rId4" Type="http://schemas.openxmlformats.org/officeDocument/2006/relationships/hyperlink" Target="http://www.govet.internationa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s-ES" sz="2800" dirty="0"/>
              <a:t>Formación profesional continua </a:t>
            </a:r>
            <a:br>
              <a:rPr lang="es-ES" sz="2800" dirty="0"/>
            </a:br>
            <a:r>
              <a:rPr lang="es-ES" sz="2800" dirty="0"/>
              <a:t>en Alemania</a:t>
            </a:r>
          </a:p>
        </p:txBody>
      </p:sp>
      <p:sp>
        <p:nvSpPr>
          <p:cNvPr id="8" name="Textplatzhalter 7">
            <a:extLst>
              <a:ext uri="{FF2B5EF4-FFF2-40B4-BE49-F238E27FC236}">
                <a16:creationId xmlns:a16="http://schemas.microsoft.com/office/drawing/2014/main" id="{4F63C10B-FEAC-4278-9ADB-1CA381E390F7}"/>
              </a:ext>
            </a:extLst>
          </p:cNvPr>
          <p:cNvSpPr>
            <a:spLocks noGrp="1"/>
          </p:cNvSpPr>
          <p:nvPr>
            <p:ph type="body" sz="quarter" idx="12"/>
          </p:nvPr>
        </p:nvSpPr>
        <p:spPr/>
        <p:txBody>
          <a:bodyPr/>
          <a:lstStyle/>
          <a:p>
            <a:endParaRPr lang="de-DE" dirty="0"/>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dirty="0"/>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Costes y beneficios de la formación profesional continua</a:t>
            </a:r>
          </a:p>
        </p:txBody>
      </p:sp>
      <p:sp>
        <p:nvSpPr>
          <p:cNvPr id="3" name="Titel 2"/>
          <p:cNvSpPr>
            <a:spLocks noGrp="1"/>
          </p:cNvSpPr>
          <p:nvPr>
            <p:ph type="title"/>
          </p:nvPr>
        </p:nvSpPr>
        <p:spPr bwMode="auto"/>
        <p:txBody>
          <a:bodyPr/>
          <a:lstStyle/>
          <a:p>
            <a:pPr>
              <a:defRPr/>
            </a:pPr>
            <a:r>
              <a:rPr lang="es-ES" dirty="0"/>
              <a:t>6. Financiación</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Al beneficiarse tanto los individuos y las empresas como el Estado y la sociedad, la financiación se realiza por estos tres agentes a partes iguales (= financiación mixta)</a:t>
            </a:r>
          </a:p>
          <a:p>
            <a:pPr marL="285750" indent="-285750">
              <a:lnSpc>
                <a:spcPts val="2000"/>
              </a:lnSpc>
              <a:spcBef>
                <a:spcPts val="600"/>
              </a:spcBef>
              <a:spcAft>
                <a:spcPts val="600"/>
              </a:spcAft>
              <a:buClr>
                <a:srgbClr val="D6851B"/>
              </a:buClr>
              <a:buSzPct val="65000"/>
              <a:buFont typeface="Wingdings 3"/>
              <a:buChar char=""/>
              <a:defRPr/>
            </a:pPr>
            <a:r>
              <a:rPr lang="es-ES" sz="1600" dirty="0"/>
              <a:t>Numerosos programas estatales de ayuda, sobre todo en el ámbito de las nuevas tecnologías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Repercusiones positivas en el crecimiento económico, el progreso técnico y el empleo</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Como resultado, aumentan los ingresos fiscales y disminuyen los gastos sociales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Aumento de la competitividad económica internacional, también en el contexto de la escasez de trabajadores cualificados, el cambio demográfico o la digitalización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Costes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el Estado y la sociedad</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Costes y beneficios de la formación profesional continua</a:t>
            </a:r>
          </a:p>
        </p:txBody>
      </p:sp>
      <p:sp>
        <p:nvSpPr>
          <p:cNvPr id="3" name="Titel 2"/>
          <p:cNvSpPr>
            <a:spLocks noGrp="1"/>
          </p:cNvSpPr>
          <p:nvPr>
            <p:ph type="title"/>
          </p:nvPr>
        </p:nvSpPr>
        <p:spPr bwMode="auto"/>
        <p:txBody>
          <a:bodyPr/>
          <a:lstStyle/>
          <a:p>
            <a:pPr>
              <a:defRPr/>
            </a:pPr>
            <a:r>
              <a:rPr lang="es-ES" dirty="0"/>
              <a:t>6. Financiación</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b="1" dirty="0">
                <a:latin typeface="Calibri"/>
              </a:rPr>
              <a:t>A nivel económico: </a:t>
            </a:r>
            <a:r>
              <a:rPr lang="es-ES" sz="1600" dirty="0">
                <a:latin typeface="Calibri"/>
              </a:rPr>
              <a:t>repercusiones positivas en los resultados económicos de las empresas en cuanto a:</a:t>
            </a:r>
          </a:p>
          <a:p>
            <a:pPr marL="540000" lvl="1" indent="-252000">
              <a:lnSpc>
                <a:spcPts val="2000"/>
              </a:lnSpc>
              <a:spcBef>
                <a:spcPts val="600"/>
              </a:spcBef>
              <a:buClr>
                <a:srgbClr val="D6851B"/>
              </a:buClr>
              <a:buSzPct val="65000"/>
              <a:buFont typeface="Wingdings 3"/>
              <a:buChar char=""/>
              <a:defRPr/>
            </a:pPr>
            <a:r>
              <a:rPr lang="es-ES" sz="1600" dirty="0">
                <a:latin typeface="Calibri"/>
              </a:rPr>
              <a:t>Productividad</a:t>
            </a:r>
          </a:p>
          <a:p>
            <a:pPr marL="540000" lvl="1" indent="-252000">
              <a:lnSpc>
                <a:spcPts val="2000"/>
              </a:lnSpc>
              <a:spcBef>
                <a:spcPts val="600"/>
              </a:spcBef>
              <a:buClr>
                <a:srgbClr val="D6851B"/>
              </a:buClr>
              <a:buSzPct val="65000"/>
              <a:buFont typeface="Wingdings 3"/>
              <a:buChar char=""/>
              <a:defRPr/>
            </a:pPr>
            <a:r>
              <a:rPr lang="es-ES" sz="1600" dirty="0">
                <a:latin typeface="Calibri"/>
              </a:rPr>
              <a:t>Calidad </a:t>
            </a:r>
          </a:p>
          <a:p>
            <a:pPr marL="540000" lvl="1" indent="-252000">
              <a:lnSpc>
                <a:spcPts val="2000"/>
              </a:lnSpc>
              <a:spcBef>
                <a:spcPts val="600"/>
              </a:spcBef>
              <a:buClr>
                <a:srgbClr val="D6851B"/>
              </a:buClr>
              <a:buSzPct val="65000"/>
              <a:buFont typeface="Wingdings 3"/>
              <a:buChar char=""/>
              <a:defRPr/>
            </a:pPr>
            <a:r>
              <a:rPr lang="es-ES" sz="1600" dirty="0">
                <a:latin typeface="Calibri"/>
              </a:rPr>
              <a:t>Innovación en el lugar de trabajo</a:t>
            </a:r>
          </a:p>
          <a:p>
            <a:pPr marL="540000" lvl="1" indent="-252000">
              <a:lnSpc>
                <a:spcPts val="2000"/>
              </a:lnSpc>
              <a:spcBef>
                <a:spcPts val="600"/>
              </a:spcBef>
              <a:buClr>
                <a:srgbClr val="D6851B"/>
              </a:buClr>
              <a:buSzPct val="65000"/>
              <a:buFont typeface="Wingdings 3"/>
              <a:buChar char=""/>
              <a:defRPr/>
            </a:pPr>
            <a:r>
              <a:rPr lang="es-ES" sz="1600" dirty="0">
                <a:latin typeface="Calibri"/>
              </a:rPr>
              <a:t>Nivel de ocupación</a:t>
            </a:r>
          </a:p>
          <a:p>
            <a:pPr marL="540000" lvl="1" indent="-252000">
              <a:lnSpc>
                <a:spcPts val="2000"/>
              </a:lnSpc>
              <a:spcBef>
                <a:spcPts val="600"/>
              </a:spcBef>
              <a:buClr>
                <a:srgbClr val="D6851B"/>
              </a:buClr>
              <a:buSzPct val="65000"/>
              <a:buFont typeface="Wingdings 3"/>
              <a:buChar char=""/>
              <a:defRPr/>
            </a:pPr>
            <a:r>
              <a:rPr lang="es-ES" sz="1600" dirty="0">
                <a:latin typeface="Calibri"/>
              </a:rPr>
              <a:t>Viabilidad futura de la empresa ante el progreso </a:t>
            </a:r>
            <a:br>
              <a:rPr lang="es-ES" sz="1600" dirty="0">
                <a:latin typeface="Calibri"/>
              </a:rPr>
            </a:br>
            <a:r>
              <a:rPr lang="es-ES" sz="1600" dirty="0">
                <a:latin typeface="Calibri"/>
              </a:rPr>
              <a:t>tecnológico y la creciente globalización</a:t>
            </a:r>
          </a:p>
          <a:p>
            <a:pPr marL="285750" indent="-285750">
              <a:lnSpc>
                <a:spcPts val="2000"/>
              </a:lnSpc>
              <a:spcBef>
                <a:spcPts val="1200"/>
              </a:spcBef>
              <a:buClr>
                <a:srgbClr val="D6851B"/>
              </a:buClr>
              <a:buSzPct val="65000"/>
              <a:buFont typeface="Wingdings 3"/>
              <a:buChar char=""/>
              <a:defRPr/>
            </a:pPr>
            <a:r>
              <a:rPr lang="es-ES" sz="1600" b="1" dirty="0">
                <a:latin typeface="Calibri"/>
              </a:rPr>
              <a:t>A nivel social:</a:t>
            </a:r>
          </a:p>
          <a:p>
            <a:pPr marL="540000" lvl="1" indent="-252000">
              <a:lnSpc>
                <a:spcPts val="1800"/>
              </a:lnSpc>
              <a:spcBef>
                <a:spcPts val="600"/>
              </a:spcBef>
              <a:buClr>
                <a:srgbClr val="D6851B"/>
              </a:buClr>
              <a:buSzPct val="65000"/>
              <a:buFont typeface="Wingdings 3"/>
              <a:buChar char=""/>
              <a:defRPr/>
            </a:pPr>
            <a:r>
              <a:rPr lang="es-ES" sz="1400" dirty="0">
                <a:latin typeface="Calibri"/>
              </a:rPr>
              <a:t>Mayor satisfacción de los empleados y las empleadas</a:t>
            </a:r>
          </a:p>
          <a:p>
            <a:pPr marL="540000" lvl="1" indent="-252000">
              <a:lnSpc>
                <a:spcPts val="1800"/>
              </a:lnSpc>
              <a:spcBef>
                <a:spcPts val="600"/>
              </a:spcBef>
              <a:buClr>
                <a:srgbClr val="D6851B"/>
              </a:buClr>
              <a:buSzPct val="65000"/>
              <a:buFont typeface="Wingdings 3"/>
              <a:buChar char=""/>
              <a:defRPr/>
            </a:pPr>
            <a:r>
              <a:rPr lang="es-ES" sz="1400" dirty="0">
                <a:latin typeface="Calibri"/>
              </a:rPr>
              <a:t>Lealtad a la empresa</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las empresas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Costes y beneficios de la formación profesional continua</a:t>
            </a:r>
          </a:p>
        </p:txBody>
      </p:sp>
      <p:sp>
        <p:nvSpPr>
          <p:cNvPr id="3" name="Titel 2"/>
          <p:cNvSpPr>
            <a:spLocks noGrp="1"/>
          </p:cNvSpPr>
          <p:nvPr>
            <p:ph type="title"/>
          </p:nvPr>
        </p:nvSpPr>
        <p:spPr bwMode="auto"/>
        <p:txBody>
          <a:bodyPr/>
          <a:lstStyle/>
          <a:p>
            <a:pPr>
              <a:defRPr/>
            </a:pPr>
            <a:r>
              <a:rPr lang="es-ES" dirty="0"/>
              <a:t>6. Financiación</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dirty="0">
                <a:latin typeface="Calibri"/>
              </a:rPr>
              <a:t>Repercusiones positivas en:</a:t>
            </a:r>
          </a:p>
          <a:p>
            <a:pPr marL="540000" lvl="1" indent="-252000">
              <a:lnSpc>
                <a:spcPts val="1800"/>
              </a:lnSpc>
              <a:spcBef>
                <a:spcPts val="600"/>
              </a:spcBef>
              <a:buClr>
                <a:srgbClr val="D6851B"/>
              </a:buClr>
              <a:buSzPct val="65000"/>
              <a:buFont typeface="Wingdings 3"/>
              <a:buChar char=""/>
              <a:defRPr/>
            </a:pPr>
            <a:r>
              <a:rPr lang="es-ES" sz="1600" dirty="0">
                <a:latin typeface="Calibri"/>
              </a:rPr>
              <a:t>Ingresos</a:t>
            </a:r>
          </a:p>
          <a:p>
            <a:pPr marL="540000" lvl="1" indent="-252000">
              <a:lnSpc>
                <a:spcPts val="1800"/>
              </a:lnSpc>
              <a:spcBef>
                <a:spcPts val="600"/>
              </a:spcBef>
              <a:buClr>
                <a:srgbClr val="D6851B"/>
              </a:buClr>
              <a:buSzPct val="65000"/>
              <a:buFont typeface="Wingdings 3"/>
              <a:buChar char=""/>
              <a:defRPr/>
            </a:pPr>
            <a:r>
              <a:rPr lang="es-ES" sz="1600" dirty="0">
                <a:latin typeface="Calibri"/>
              </a:rPr>
              <a:t>Empleo</a:t>
            </a:r>
          </a:p>
          <a:p>
            <a:pPr marL="540000" lvl="1" indent="-252000">
              <a:lnSpc>
                <a:spcPts val="1800"/>
              </a:lnSpc>
              <a:spcBef>
                <a:spcPts val="600"/>
              </a:spcBef>
              <a:buClr>
                <a:srgbClr val="D6851B"/>
              </a:buClr>
              <a:buSzPct val="65000"/>
              <a:buFont typeface="Wingdings 3"/>
              <a:buChar char=""/>
              <a:defRPr/>
            </a:pPr>
            <a:r>
              <a:rPr lang="es-ES" sz="1600" dirty="0">
                <a:latin typeface="Calibri"/>
              </a:rPr>
              <a:t>Desarrollo profesional y personal</a:t>
            </a:r>
          </a:p>
          <a:p>
            <a:pPr marL="540000" lvl="1" indent="-252000">
              <a:lnSpc>
                <a:spcPts val="1800"/>
              </a:lnSpc>
              <a:spcBef>
                <a:spcPts val="600"/>
              </a:spcBef>
              <a:buClr>
                <a:srgbClr val="D6851B"/>
              </a:buClr>
              <a:buSzPct val="65000"/>
              <a:buFont typeface="Wingdings 3"/>
              <a:buChar char=""/>
              <a:defRPr/>
            </a:pPr>
            <a:r>
              <a:rPr lang="es-ES" sz="1600" dirty="0">
                <a:latin typeface="Calibri"/>
              </a:rPr>
              <a:t>Salud</a:t>
            </a:r>
          </a:p>
          <a:p>
            <a:pPr marL="540000" lvl="1" indent="-252000">
              <a:lnSpc>
                <a:spcPts val="1800"/>
              </a:lnSpc>
              <a:spcBef>
                <a:spcPts val="600"/>
              </a:spcBef>
              <a:buClr>
                <a:srgbClr val="D6851B"/>
              </a:buClr>
              <a:buSzPct val="65000"/>
              <a:buFont typeface="Wingdings 3"/>
              <a:buChar char=""/>
              <a:defRPr/>
            </a:pPr>
            <a:r>
              <a:rPr lang="es-ES" sz="1600" dirty="0">
                <a:latin typeface="Calibri"/>
              </a:rPr>
              <a:t>Satisfacción laboral y por lo tanto personal</a:t>
            </a:r>
          </a:p>
          <a:p>
            <a:pPr marL="285750" indent="-285750">
              <a:lnSpc>
                <a:spcPts val="2000"/>
              </a:lnSpc>
              <a:spcBef>
                <a:spcPts val="1200"/>
              </a:spcBef>
              <a:buClr>
                <a:srgbClr val="D6851B"/>
              </a:buClr>
              <a:buSzPct val="65000"/>
              <a:buFont typeface="Wingdings 3"/>
              <a:buChar char=""/>
              <a:defRPr/>
            </a:pPr>
            <a:r>
              <a:rPr lang="es-ES" sz="1600" dirty="0">
                <a:latin typeface="Calibri"/>
              </a:rPr>
              <a:t>Realización del potencial de desarrollo profesional individual</a:t>
            </a:r>
          </a:p>
          <a:p>
            <a:pPr marL="285750" indent="-285750">
              <a:lnSpc>
                <a:spcPts val="2000"/>
              </a:lnSpc>
              <a:spcBef>
                <a:spcPts val="1200"/>
              </a:spcBef>
              <a:buClr>
                <a:srgbClr val="D6851B"/>
              </a:buClr>
              <a:buSzPct val="65000"/>
              <a:buFont typeface="Wingdings 3"/>
              <a:buChar char=""/>
              <a:defRPr/>
            </a:pPr>
            <a:r>
              <a:rPr lang="es-ES" sz="1600" dirty="0">
                <a:latin typeface="Calibri"/>
              </a:rPr>
              <a:t>Mantenimiento de la empleabilidad</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los individuos/ personas empleadas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 ¿Quién puede ofrecer formación continua? ¿Quién la acredita?</a:t>
            </a:r>
          </a:p>
        </p:txBody>
      </p:sp>
      <p:sp>
        <p:nvSpPr>
          <p:cNvPr id="3" name="Titel 2"/>
          <p:cNvSpPr>
            <a:spLocks noGrp="1"/>
          </p:cNvSpPr>
          <p:nvPr>
            <p:ph type="title"/>
          </p:nvPr>
        </p:nvSpPr>
        <p:spPr bwMode="auto"/>
        <p:txBody>
          <a:bodyPr/>
          <a:lstStyle/>
          <a:p>
            <a:pPr>
              <a:defRPr/>
            </a:pPr>
            <a:r>
              <a:rPr lang="es-ES" dirty="0"/>
              <a:t>7. Formación continua no formal: el mercado de proveedores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Las grandes empresas organizan más de la mitad </a:t>
            </a:r>
            <a:br>
              <a:rPr lang="es-ES" sz="1600" dirty="0">
                <a:latin typeface="Calibri"/>
              </a:rPr>
            </a:br>
            <a:r>
              <a:rPr lang="es-ES" sz="1600" dirty="0">
                <a:latin typeface="Calibri"/>
              </a:rPr>
              <a:t>de los eventos de formación continua</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Además hay más de 20.000 proveedores: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Instituciones públicas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Universidades e institutos de investigación</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 Iglesia</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Las Cámaras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Los sindicatos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Organizaciones empresariales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Fundaciones y organizaciones benéficas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Entidades de formación comerciales/privados (19% en 2024) y otros</a:t>
            </a:r>
          </a:p>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Diferenciación: ofertas públicas reguladas y subvencionadas / ofertas no reguladas, no subvencionadas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Para las ofertas del ámbito subvencionado, suele exigirse una licencia de las instituciones estatales o Cámaras (limitada: para la entidad 5 años, para la medida de formación 3 años)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Por lo general, no se exige la certificación del sistema de gestión de la calidad, pero está muy extendida, p. ej. según las normas ISO 9000 y siguientes o ISO 29990</a:t>
            </a:r>
          </a:p>
          <a:p>
            <a:pPr marL="285750" indent="-285750">
              <a:lnSpc>
                <a:spcPts val="2000"/>
              </a:lnSpc>
              <a:spcBef>
                <a:spcPts val="1200"/>
              </a:spcBef>
              <a:spcAft>
                <a:spcPts val="200"/>
              </a:spcAft>
              <a:buClr>
                <a:srgbClr val="D6851B"/>
              </a:buClr>
              <a:buSzPct val="65000"/>
              <a:buFont typeface="Wingdings 3"/>
              <a:buChar char=""/>
              <a:defRPr/>
            </a:pPr>
            <a:r>
              <a:rPr lang="es-ES" sz="1600" dirty="0"/>
              <a:t>Pruebas y certificación por entidades privadas, en el caso de las normas ISO acreditadas por el Organismo Alemán de Acreditación (DAkks)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Estado (Gobierno Federal, estados federados, municipios)</a:t>
            </a:r>
          </a:p>
        </p:txBody>
      </p:sp>
      <p:sp>
        <p:nvSpPr>
          <p:cNvPr id="3" name="Titel 2"/>
          <p:cNvSpPr>
            <a:spLocks noGrp="1"/>
          </p:cNvSpPr>
          <p:nvPr>
            <p:ph type="title"/>
          </p:nvPr>
        </p:nvSpPr>
        <p:spPr bwMode="auto"/>
        <p:txBody>
          <a:bodyPr/>
          <a:lstStyle/>
          <a:p>
            <a:pPr>
              <a:defRPr/>
            </a:pPr>
            <a:r>
              <a:rPr lang="es-ES" dirty="0"/>
              <a:t>8. Participación en la formación continua </a:t>
            </a:r>
          </a:p>
        </p:txBody>
      </p:sp>
      <p:sp>
        <p:nvSpPr>
          <p:cNvPr id="13" name="Textplatzhalter 3"/>
          <p:cNvSpPr txBox="1"/>
          <p:nvPr/>
        </p:nvSpPr>
        <p:spPr bwMode="auto">
          <a:xfrm>
            <a:off x="7505300" y="973162"/>
            <a:ext cx="3600000"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A menudo, los gastos no se pueden delimitar con precisión</a:t>
            </a:r>
          </a:p>
        </p:txBody>
      </p:sp>
      <p:sp>
        <p:nvSpPr>
          <p:cNvPr id="16" name="Textplatzhalter 3"/>
          <p:cNvSpPr txBox="1"/>
          <p:nvPr/>
        </p:nvSpPr>
        <p:spPr bwMode="auto">
          <a:xfrm>
            <a:off x="6639864" y="3562247"/>
            <a:ext cx="4320000" cy="1548318"/>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2023: promoción de </a:t>
            </a:r>
            <a:r>
              <a:rPr lang="es-ES" sz="2800" dirty="0">
                <a:solidFill>
                  <a:schemeClr val="tx1"/>
                </a:solidFill>
              </a:rPr>
              <a:t>299.504</a:t>
            </a:r>
            <a:r>
              <a:rPr lang="es-ES" sz="1600" dirty="0">
                <a:solidFill>
                  <a:schemeClr val="tx1"/>
                </a:solidFill>
              </a:rPr>
              <a:t> admisiones en medidas de formación profesional continua según los libros II y III del Código Social alemán (SGB II y SGB III).</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781289" y="1058426"/>
            <a:ext cx="3600000" cy="947709"/>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Numerosos programas de formación para ascender profesionalmente</a:t>
            </a:r>
          </a:p>
        </p:txBody>
      </p:sp>
      <p:sp>
        <p:nvSpPr>
          <p:cNvPr id="11" name="Textplatzhalter 3"/>
          <p:cNvSpPr txBox="1"/>
          <p:nvPr/>
        </p:nvSpPr>
        <p:spPr bwMode="auto">
          <a:xfrm>
            <a:off x="115057" y="2678048"/>
            <a:ext cx="4615509"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1.063 millones</a:t>
            </a:r>
            <a:r>
              <a:rPr lang="es-ES" sz="1000" dirty="0">
                <a:solidFill>
                  <a:schemeClr val="tx1"/>
                </a:solidFill>
              </a:rPr>
              <a:t> </a:t>
            </a:r>
            <a:r>
              <a:rPr lang="es-ES" sz="2800" dirty="0">
                <a:solidFill>
                  <a:schemeClr val="tx1"/>
                </a:solidFill>
              </a:rPr>
              <a:t>€</a:t>
            </a:r>
            <a:r>
              <a:rPr lang="es-ES" sz="1600" dirty="0">
                <a:solidFill>
                  <a:schemeClr val="tx1"/>
                </a:solidFill>
              </a:rPr>
              <a:t> subvenciones para apoyar al acsenso profesional en 2023 (concesión)</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
        <p:nvSpPr>
          <p:cNvPr id="2" name="Textplatzhalter 3">
            <a:extLst>
              <a:ext uri="{FF2B5EF4-FFF2-40B4-BE49-F238E27FC236}">
                <a16:creationId xmlns:a16="http://schemas.microsoft.com/office/drawing/2014/main" id="{520E47CE-E9C8-8667-73E2-7C7260F590DA}"/>
              </a:ext>
            </a:extLst>
          </p:cNvPr>
          <p:cNvSpPr txBox="1">
            <a:spLocks/>
          </p:cNvSpPr>
          <p:nvPr/>
        </p:nvSpPr>
        <p:spPr>
          <a:xfrm>
            <a:off x="1105868" y="4250373"/>
            <a:ext cx="4446269"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s-ES" sz="1600" dirty="0">
                <a:solidFill>
                  <a:schemeClr val="tx1"/>
                </a:solidFill>
              </a:rPr>
              <a:t>En 2024 se aprobó la financiación de cursos de acsenso profesional para </a:t>
            </a:r>
            <a:r>
              <a:rPr lang="es-ES" sz="2800" spc="50" dirty="0">
                <a:solidFill>
                  <a:schemeClr val="tx1"/>
                </a:solidFill>
              </a:rPr>
              <a:t>189.691 </a:t>
            </a:r>
            <a:r>
              <a:rPr lang="es-ES" sz="1600" dirty="0">
                <a:solidFill>
                  <a:schemeClr val="tx1"/>
                </a:solidFill>
              </a:rPr>
              <a:t>personas</a:t>
            </a:r>
            <a:r>
              <a:rPr lang="de-DE" sz="1600" dirty="0">
                <a:solidFill>
                  <a:schemeClr val="tx1"/>
                </a:solidFill>
              </a:rPr>
              <a:t>*</a:t>
            </a:r>
          </a:p>
        </p:txBody>
      </p:sp>
      <p:sp>
        <p:nvSpPr>
          <p:cNvPr id="4" name="Textfeld 3">
            <a:extLst>
              <a:ext uri="{FF2B5EF4-FFF2-40B4-BE49-F238E27FC236}">
                <a16:creationId xmlns:a16="http://schemas.microsoft.com/office/drawing/2014/main" id="{DCFECCC1-9799-2D30-AD32-01D3CEEDE4E5}"/>
              </a:ext>
            </a:extLst>
          </p:cNvPr>
          <p:cNvSpPr txBox="1"/>
          <p:nvPr/>
        </p:nvSpPr>
        <p:spPr>
          <a:xfrm>
            <a:off x="281032" y="5624982"/>
            <a:ext cx="6120418" cy="261610"/>
          </a:xfrm>
          <a:prstGeom prst="rect">
            <a:avLst/>
          </a:prstGeom>
          <a:noFill/>
        </p:spPr>
        <p:txBody>
          <a:bodyPr wrap="square" rtlCol="0">
            <a:spAutoFit/>
          </a:bodyPr>
          <a:lstStyle/>
          <a:p>
            <a:r>
              <a:rPr lang="de-DE" sz="1100" dirty="0">
                <a:hlinkClick r:id="rId4">
                  <a:extLst>
                    <a:ext uri="{A12FA001-AC4F-418D-AE19-62706E023703}">
                      <ahyp:hlinkClr xmlns:ahyp="http://schemas.microsoft.com/office/drawing/2018/hyperlinkcolor" val="tx"/>
                    </a:ext>
                  </a:extLst>
                </a:hlinkClick>
              </a:rPr>
              <a:t>*</a:t>
            </a:r>
            <a:r>
              <a:rPr lang="de-DE" sz="1000" dirty="0">
                <a:solidFill>
                  <a:srgbClr val="0563C1"/>
                </a:solidFill>
                <a:hlinkClick r:id="rId4">
                  <a:extLst>
                    <a:ext uri="{A12FA001-AC4F-418D-AE19-62706E023703}">
                      <ahyp:hlinkClr xmlns:ahyp="http://schemas.microsoft.com/office/drawing/2018/hyperlinkcolor" val="tx"/>
                    </a:ext>
                  </a:extLst>
                </a:hlinkClick>
              </a:rPr>
              <a:t>https://www-genesis.destatis.de/datenbank/online/statistic/21421/table/21421-0001</a:t>
            </a:r>
            <a:r>
              <a:rPr lang="de-DE" sz="10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dirty="0"/>
              <a:t>Empresas</a:t>
            </a:r>
          </a:p>
        </p:txBody>
      </p:sp>
      <p:sp>
        <p:nvSpPr>
          <p:cNvPr id="3" name="Titel 2"/>
          <p:cNvSpPr>
            <a:spLocks noGrp="1"/>
          </p:cNvSpPr>
          <p:nvPr>
            <p:ph type="title"/>
          </p:nvPr>
        </p:nvSpPr>
        <p:spPr bwMode="auto"/>
        <p:txBody>
          <a:bodyPr/>
          <a:lstStyle/>
          <a:p>
            <a:pPr>
              <a:defRPr/>
            </a:pPr>
            <a:r>
              <a:rPr lang="es-ES" dirty="0"/>
              <a:t>8. Participación en la formación continua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46.400 millones €</a:t>
            </a:r>
            <a:r>
              <a:rPr lang="es-ES" sz="1600" dirty="0">
                <a:solidFill>
                  <a:schemeClr val="tx1"/>
                </a:solidFill>
              </a:rPr>
              <a:t> Inversiones totales del sector privado en 2022*</a:t>
            </a:r>
          </a:p>
        </p:txBody>
      </p:sp>
      <p:sp>
        <p:nvSpPr>
          <p:cNvPr id="15" name="Textplatzhalter 3"/>
          <p:cNvSpPr txBox="1"/>
          <p:nvPr/>
        </p:nvSpPr>
        <p:spPr bwMode="auto">
          <a:xfrm>
            <a:off x="661990" y="2052618"/>
            <a:ext cx="1728000"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De los cuales </a:t>
            </a:r>
            <a:br>
              <a:rPr lang="es-ES" sz="1600" dirty="0">
                <a:solidFill>
                  <a:schemeClr val="tx1"/>
                </a:solidFill>
              </a:rPr>
            </a:br>
            <a:r>
              <a:rPr lang="es-ES" sz="2400" dirty="0">
                <a:solidFill>
                  <a:schemeClr val="tx1"/>
                </a:solidFill>
              </a:rPr>
              <a:t>24.400 millones</a:t>
            </a:r>
            <a:r>
              <a:rPr lang="es-ES" sz="1000" dirty="0">
                <a:solidFill>
                  <a:schemeClr val="tx1"/>
                </a:solidFill>
              </a:rPr>
              <a:t> </a:t>
            </a:r>
            <a:r>
              <a:rPr lang="es-ES" sz="2400" dirty="0">
                <a:solidFill>
                  <a:schemeClr val="tx1"/>
                </a:solidFill>
              </a:rPr>
              <a:t>€ </a:t>
            </a:r>
            <a:br>
              <a:rPr lang="es-ES" sz="2400" dirty="0">
                <a:solidFill>
                  <a:schemeClr val="tx1"/>
                </a:solidFill>
              </a:rPr>
            </a:br>
            <a:r>
              <a:rPr lang="es-ES" sz="1600" dirty="0">
                <a:solidFill>
                  <a:schemeClr val="tx1"/>
                </a:solidFill>
              </a:rPr>
              <a:t>costes directos</a:t>
            </a:r>
          </a:p>
        </p:txBody>
      </p:sp>
      <p:sp>
        <p:nvSpPr>
          <p:cNvPr id="16" name="Textplatzhalter 3"/>
          <p:cNvSpPr txBox="1"/>
          <p:nvPr/>
        </p:nvSpPr>
        <p:spPr bwMode="auto">
          <a:xfrm>
            <a:off x="8107736" y="2496363"/>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en el año del Covid 2020 solo participaron el</a:t>
            </a:r>
            <a:r>
              <a:rPr lang="es-ES" sz="2400" dirty="0">
                <a:solidFill>
                  <a:schemeClr val="tx1"/>
                </a:solidFill>
              </a:rPr>
              <a:t> 34%	 </a:t>
            </a:r>
          </a:p>
        </p:txBody>
      </p:sp>
      <p:sp>
        <p:nvSpPr>
          <p:cNvPr id="9" name="Textplatzhalter 3"/>
          <p:cNvSpPr txBox="1"/>
          <p:nvPr/>
        </p:nvSpPr>
        <p:spPr bwMode="auto">
          <a:xfrm>
            <a:off x="2461989" y="2052618"/>
            <a:ext cx="1800000" cy="1426388"/>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y</a:t>
            </a:r>
            <a:r>
              <a:rPr lang="es-ES" sz="2400" dirty="0">
                <a:solidFill>
                  <a:schemeClr val="tx1"/>
                </a:solidFill>
              </a:rPr>
              <a:t> </a:t>
            </a:r>
            <a:br>
              <a:rPr lang="es-ES" sz="2400" dirty="0">
                <a:solidFill>
                  <a:schemeClr val="tx1"/>
                </a:solidFill>
              </a:rPr>
            </a:br>
            <a:r>
              <a:rPr lang="es-ES" sz="2400" dirty="0">
                <a:solidFill>
                  <a:schemeClr val="tx1"/>
                </a:solidFill>
              </a:rPr>
              <a:t>22.000 millones</a:t>
            </a:r>
            <a:r>
              <a:rPr lang="es-ES" sz="1000" dirty="0">
                <a:solidFill>
                  <a:schemeClr val="tx1"/>
                </a:solidFill>
              </a:rPr>
              <a:t> </a:t>
            </a:r>
            <a:r>
              <a:rPr lang="es-ES" sz="2400" dirty="0">
                <a:solidFill>
                  <a:schemeClr val="tx1"/>
                </a:solidFill>
              </a:rPr>
              <a:t>€ </a:t>
            </a:r>
            <a:br>
              <a:rPr lang="es-ES" dirty="0">
                <a:solidFill>
                  <a:schemeClr val="tx1"/>
                </a:solidFill>
              </a:rPr>
            </a:br>
            <a:r>
              <a:rPr lang="es-ES" sz="1600" dirty="0">
                <a:solidFill>
                  <a:schemeClr val="tx1"/>
                </a:solidFill>
              </a:rPr>
              <a:t>costes indirectos</a:t>
            </a:r>
          </a:p>
        </p:txBody>
      </p:sp>
      <p:sp>
        <p:nvSpPr>
          <p:cNvPr id="14" name="Textplatzhalter 3"/>
          <p:cNvSpPr txBox="1"/>
          <p:nvPr/>
        </p:nvSpPr>
        <p:spPr bwMode="auto">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42% </a:t>
            </a:r>
            <a:r>
              <a:rPr lang="es-ES" sz="1600" dirty="0">
                <a:solidFill>
                  <a:schemeClr val="tx1"/>
                </a:solidFill>
              </a:rPr>
              <a:t>de las empresas alemanas participaron en formación continua en 2022 (asumiendo costes y/o concediendo una dispensa laboral), </a:t>
            </a:r>
          </a:p>
        </p:txBody>
      </p:sp>
      <p:sp>
        <p:nvSpPr>
          <p:cNvPr id="11" name="Textplatzhalter 3"/>
          <p:cNvSpPr txBox="1"/>
          <p:nvPr/>
        </p:nvSpPr>
        <p:spPr bwMode="auto">
          <a:xfrm>
            <a:off x="1381856" y="3780789"/>
            <a:ext cx="4594738" cy="974833"/>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s-ES" sz="1600" dirty="0">
                <a:solidFill>
                  <a:schemeClr val="tx1"/>
                </a:solidFill>
              </a:rPr>
              <a:t>Participaron el</a:t>
            </a:r>
            <a:r>
              <a:rPr lang="es-ES" dirty="0">
                <a:solidFill>
                  <a:schemeClr val="tx1"/>
                </a:solidFill>
              </a:rPr>
              <a:t> </a:t>
            </a:r>
            <a:r>
              <a:rPr lang="es-ES" sz="2400" dirty="0">
                <a:solidFill>
                  <a:schemeClr val="tx1"/>
                </a:solidFill>
              </a:rPr>
              <a:t>93% </a:t>
            </a:r>
            <a:r>
              <a:rPr lang="es-ES" sz="1600" dirty="0">
                <a:solidFill>
                  <a:schemeClr val="tx1"/>
                </a:solidFill>
              </a:rPr>
              <a:t>de las grandes empresas y el</a:t>
            </a:r>
            <a:r>
              <a:rPr lang="es-ES" dirty="0">
                <a:solidFill>
                  <a:schemeClr val="tx1"/>
                </a:solidFill>
              </a:rPr>
              <a:t> </a:t>
            </a:r>
            <a:r>
              <a:rPr lang="es-ES" sz="2400" dirty="0">
                <a:solidFill>
                  <a:schemeClr val="tx1"/>
                </a:solidFill>
              </a:rPr>
              <a:t>33% </a:t>
            </a:r>
            <a:r>
              <a:rPr lang="es-ES" sz="1600" dirty="0">
                <a:solidFill>
                  <a:schemeClr val="tx1"/>
                </a:solidFill>
              </a:rPr>
              <a:t>de las microempresas en 2022</a:t>
            </a:r>
          </a:p>
        </p:txBody>
      </p:sp>
      <p:sp>
        <p:nvSpPr>
          <p:cNvPr id="12" name="Textplatzhalter 3"/>
          <p:cNvSpPr txBox="1"/>
          <p:nvPr/>
        </p:nvSpPr>
        <p:spPr bwMode="auto">
          <a:xfrm>
            <a:off x="7186945" y="3772239"/>
            <a:ext cx="4520791" cy="947709"/>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s-ES" sz="2000" dirty="0">
                <a:solidFill>
                  <a:schemeClr val="tx1"/>
                </a:solidFill>
              </a:rPr>
              <a:t>El</a:t>
            </a:r>
            <a:r>
              <a:rPr lang="es-ES" dirty="0">
                <a:solidFill>
                  <a:schemeClr val="tx1"/>
                </a:solidFill>
              </a:rPr>
              <a:t> </a:t>
            </a:r>
            <a:r>
              <a:rPr lang="es-ES" sz="2400" dirty="0">
                <a:solidFill>
                  <a:schemeClr val="tx1"/>
                </a:solidFill>
              </a:rPr>
              <a:t>29% </a:t>
            </a:r>
            <a:r>
              <a:rPr lang="es-ES" sz="1600" dirty="0">
                <a:solidFill>
                  <a:schemeClr val="tx1"/>
                </a:solidFill>
              </a:rPr>
              <a:t>de las personas empleadas participaron en programas de formación continua en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E70D1F96-1112-459C-A583-D37AF7295D41}"/>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dirty="0"/>
              <a:t>8. Participación en la formación continua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800" dirty="0">
                <a:solidFill>
                  <a:schemeClr val="tx1"/>
                </a:solidFill>
              </a:rPr>
              <a:t>52% </a:t>
            </a:r>
            <a:r>
              <a:rPr lang="es-ES" sz="1600" dirty="0">
                <a:solidFill>
                  <a:schemeClr val="tx1"/>
                </a:solidFill>
              </a:rPr>
              <a:t>de la población adulta </a:t>
            </a:r>
            <a:br>
              <a:rPr lang="es-ES" sz="1600" dirty="0">
                <a:solidFill>
                  <a:schemeClr val="tx1"/>
                </a:solidFill>
              </a:rPr>
            </a:br>
            <a:r>
              <a:rPr lang="es-ES" sz="1600" dirty="0">
                <a:solidFill>
                  <a:schemeClr val="tx1"/>
                </a:solidFill>
              </a:rPr>
              <a:t>(18-64) participó en formación continua 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400" dirty="0">
                <a:solidFill>
                  <a:schemeClr val="tx1"/>
                </a:solidFill>
              </a:rPr>
              <a:t>48% </a:t>
            </a:r>
            <a:r>
              <a:rPr lang="es-ES" sz="1600" dirty="0">
                <a:solidFill>
                  <a:schemeClr val="tx1"/>
                </a:solidFill>
              </a:rPr>
              <a:t>de la población adulta participó en formación continua en la empresa en 2022</a:t>
            </a:r>
          </a:p>
        </p:txBody>
      </p:sp>
      <p:sp>
        <p:nvSpPr>
          <p:cNvPr id="15" name="Textplatzhalter 3"/>
          <p:cNvSpPr txBox="1"/>
          <p:nvPr/>
        </p:nvSpPr>
        <p:spPr bwMode="auto">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 </a:t>
            </a:r>
            <a:r>
              <a:rPr lang="es-ES" sz="1600" dirty="0">
                <a:solidFill>
                  <a:schemeClr val="tx1"/>
                </a:solidFill>
              </a:rPr>
              <a:t>Tasa de participación en formación continua individual relacionada con el empleo en 2022</a:t>
            </a:r>
          </a:p>
        </p:txBody>
      </p:sp>
      <p:sp>
        <p:nvSpPr>
          <p:cNvPr id="16" name="Textplatzhalter 3"/>
          <p:cNvSpPr txBox="1"/>
          <p:nvPr/>
        </p:nvSpPr>
        <p:spPr bwMode="auto">
          <a:xfrm>
            <a:off x="8112575" y="2580920"/>
            <a:ext cx="3600000" cy="1008000"/>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La participación aumenta considerablemente con el nivel escolar o de formación	</a:t>
            </a:r>
          </a:p>
        </p:txBody>
      </p:sp>
      <p:sp>
        <p:nvSpPr>
          <p:cNvPr id="17" name="Textplatzhalter 3"/>
          <p:cNvSpPr txBox="1"/>
          <p:nvPr/>
        </p:nvSpPr>
        <p:spPr bwMode="auto">
          <a:xfrm>
            <a:off x="4360460" y="3994305"/>
            <a:ext cx="3612861"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80.937</a:t>
            </a:r>
            <a:r>
              <a:rPr lang="es-ES" sz="1600" dirty="0">
                <a:solidFill>
                  <a:schemeClr val="tx1"/>
                </a:solidFill>
              </a:rPr>
              <a:t> títulos de formación profesional de cualificación superior </a:t>
            </a:r>
            <a:br>
              <a:rPr lang="es-ES" sz="1600" dirty="0">
                <a:solidFill>
                  <a:schemeClr val="tx1"/>
                </a:solidFill>
              </a:rPr>
            </a:br>
            <a:r>
              <a:rPr lang="es-ES" sz="1600" dirty="0">
                <a:solidFill>
                  <a:schemeClr val="tx1"/>
                </a:solidFill>
              </a:rPr>
              <a:t>en 2023</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dirty="0"/>
              <a:t>Individuos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s-ES" dirty="0"/>
              <a:t>Más información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s-ES" sz="1800" dirty="0"/>
              <a:t>Esta presentación y otras, así como información sobre la formación profesional alemana y la cooperación internacional en materia de formación profesional, están disponibles en nuestro sitio web: </a:t>
            </a:r>
          </a:p>
          <a:p>
            <a:pPr marL="0" indent="0">
              <a:buNone/>
              <a:defRPr/>
            </a:pPr>
            <a:br>
              <a:rPr lang="es-ES" sz="1800" b="1" dirty="0">
                <a:solidFill>
                  <a:srgbClr val="0563C1"/>
                </a:solidFill>
                <a:hlinkClick r:id="rId3" tooltip="http://www.govet.international/">
                  <a:extLst>
                    <a:ext uri="{A12FA001-AC4F-418D-AE19-62706E023703}">
                      <ahyp:hlinkClr xmlns:ahyp="http://schemas.microsoft.com/office/drawing/2018/hyperlinkcolor" val="tx"/>
                    </a:ext>
                  </a:extLst>
                </a:hlinkClick>
              </a:rPr>
            </a:br>
            <a:r>
              <a:rPr lang="es-ES"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es-ES"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8" name="Inhaltsplatzhalter 4">
            <a:extLst>
              <a:ext uri="{FF2B5EF4-FFF2-40B4-BE49-F238E27FC236}">
                <a16:creationId xmlns:a16="http://schemas.microsoft.com/office/drawing/2014/main" id="{3A869B3B-1A5C-D0C4-C6FF-50C67EE29F1C}"/>
              </a:ext>
            </a:extLst>
          </p:cNvPr>
          <p:cNvSpPr txBox="1">
            <a:spLocks/>
          </p:cNvSpPr>
          <p:nvPr/>
        </p:nvSpPr>
        <p:spPr bwMode="auto">
          <a:xfrm>
            <a:off x="518930" y="3922007"/>
            <a:ext cx="10836803" cy="1867403"/>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200"/>
              </a:spcAft>
              <a:buClr>
                <a:srgbClr val="D6851B"/>
              </a:buClr>
              <a:buSzPct val="65000"/>
              <a:buNone/>
            </a:pPr>
            <a:r>
              <a:rPr lang="de-DE" sz="1600" b="1" dirty="0">
                <a:latin typeface="+mj-lt"/>
              </a:rPr>
              <a:t>Fuentes</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s-ES" sz="1600" dirty="0">
                <a:latin typeface="Calibri"/>
              </a:rPr>
              <a:t>Informe de Datos de BIBB</a:t>
            </a:r>
            <a:r>
              <a:rPr lang="de-DE" sz="1600" spc="-20" dirty="0">
                <a:latin typeface="+mj-lt"/>
              </a:rPr>
              <a:t> (</a:t>
            </a:r>
            <a:r>
              <a:rPr lang="de-DE" sz="1600" spc="-2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s-ES" sz="1600" dirty="0">
                <a:latin typeface="Calibri"/>
              </a:rPr>
              <a:t>KMK – Conferencia Permanente de los Ministros de </a:t>
            </a:r>
            <a:br>
              <a:rPr lang="es-ES" sz="1600" dirty="0">
                <a:latin typeface="Calibri"/>
              </a:rPr>
            </a:br>
            <a:r>
              <a:rPr lang="es-ES" sz="1600" dirty="0">
                <a:latin typeface="Calibri"/>
              </a:rPr>
              <a:t>Educación de los Estados Federados</a:t>
            </a:r>
            <a:r>
              <a:rPr lang="de-DE" sz="1600" spc="-20" dirty="0">
                <a:latin typeface="+mj-lt"/>
              </a:rPr>
              <a:t> (</a:t>
            </a:r>
            <a:r>
              <a:rPr lang="de-DE" sz="1600" spc="-20" dirty="0">
                <a:solidFill>
                  <a:srgbClr val="E27F1C"/>
                </a:solidFill>
                <a:latin typeface="+mj-lt"/>
                <a:hlinkClick r:id="rId6">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288000" lvl="1" indent="0">
              <a:lnSpc>
                <a:spcPts val="1800"/>
              </a:lnSpc>
              <a:spcBef>
                <a:spcPts val="600"/>
              </a:spcBef>
              <a:spcAft>
                <a:spcPts val="200"/>
              </a:spcAft>
              <a:buClr>
                <a:srgbClr val="D6851B"/>
              </a:buClr>
              <a:buSzPct val="65000"/>
              <a:buNone/>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s-ES" sz="1600" dirty="0">
                <a:latin typeface="Calibri"/>
              </a:rPr>
              <a:t>Portal de datos del </a:t>
            </a:r>
            <a:r>
              <a:rPr lang="de-DE" sz="1600" spc="-20" dirty="0">
                <a:latin typeface="+mj-lt"/>
              </a:rPr>
              <a:t>BMFTR (</a:t>
            </a:r>
            <a:r>
              <a:rPr lang="de-DE" sz="1600" spc="-20" dirty="0">
                <a:solidFill>
                  <a:srgbClr val="E27F1C"/>
                </a:solidFill>
                <a:latin typeface="+mj-lt"/>
                <a:hlinkClick r:id="rId7">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Calibri"/>
              </a:rPr>
              <a:t>Destatis Statistik zu Berufsbildung </a:t>
            </a:r>
            <a:r>
              <a:rPr lang="es-ES" sz="1600" dirty="0">
                <a:latin typeface="Calibri"/>
              </a:rPr>
              <a:t>(estadísticas sobre el formación profesional)</a:t>
            </a:r>
            <a:r>
              <a:rPr lang="en-GB" sz="1600" dirty="0">
                <a:latin typeface="Calibri"/>
              </a:rPr>
              <a:t> </a:t>
            </a:r>
            <a:r>
              <a:rPr lang="de-DE" sz="1600" spc="-20" dirty="0">
                <a:latin typeface="+mj-lt"/>
              </a:rPr>
              <a:t>(</a:t>
            </a:r>
            <a:r>
              <a:rPr lang="de-DE" sz="1600" spc="-20" dirty="0">
                <a:solidFill>
                  <a:srgbClr val="E27F1C"/>
                </a:solidFill>
                <a:latin typeface="+mj-lt"/>
                <a:hlinkClick r:id="rId8">
                  <a:extLst>
                    <a:ext uri="{A12FA001-AC4F-418D-AE19-62706E023703}">
                      <ahyp:hlinkClr xmlns:ahyp="http://schemas.microsoft.com/office/drawing/2018/hyperlinkcolor" val="tx"/>
                    </a:ext>
                  </a:extLst>
                </a:hlinkClick>
              </a:rPr>
              <a:t>link</a:t>
            </a:r>
            <a:r>
              <a:rPr lang="de-DE" sz="1600" spc="-20" dirty="0">
                <a:latin typeface="+mj-lt"/>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dirty="0">
                <a:solidFill>
                  <a:srgbClr val="D6851B"/>
                </a:solidFill>
              </a:rPr>
              <a:t>Índice</a:t>
            </a:r>
          </a:p>
        </p:txBody>
      </p:sp>
      <p:sp>
        <p:nvSpPr>
          <p:cNvPr id="12" name="Textfeld 11"/>
          <p:cNvSpPr txBox="1"/>
          <p:nvPr/>
        </p:nvSpPr>
        <p:spPr bwMode="auto">
          <a:xfrm>
            <a:off x="658812" y="1573553"/>
            <a:ext cx="7528844" cy="3847207"/>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s-ES" sz="2000" dirty="0">
                <a:latin typeface="Calibri"/>
              </a:rPr>
              <a:t>Definición</a:t>
            </a:r>
          </a:p>
          <a:p>
            <a:pPr indent="-360000">
              <a:lnSpc>
                <a:spcPts val="2400"/>
              </a:lnSpc>
              <a:spcAft>
                <a:spcPts val="1200"/>
              </a:spcAft>
              <a:buFont typeface="+mj-lt"/>
              <a:buAutoNum type="arabicPeriod"/>
              <a:defRPr/>
            </a:pPr>
            <a:r>
              <a:rPr lang="es-ES" sz="2000" dirty="0">
                <a:latin typeface="Calibri"/>
              </a:rPr>
              <a:t>Tipos de formación profesional continua</a:t>
            </a:r>
          </a:p>
          <a:p>
            <a:pPr indent="-360000">
              <a:lnSpc>
                <a:spcPts val="2400"/>
              </a:lnSpc>
              <a:spcAft>
                <a:spcPts val="1200"/>
              </a:spcAft>
              <a:buFont typeface="+mj-lt"/>
              <a:buAutoNum type="arabicPeriod"/>
              <a:defRPr/>
            </a:pPr>
            <a:r>
              <a:rPr lang="es-ES" sz="2000" dirty="0">
                <a:latin typeface="Calibri"/>
              </a:rPr>
              <a:t>Ofertas de formación formal en el ámbito de la formación continua </a:t>
            </a:r>
            <a:br>
              <a:rPr lang="es-ES" sz="2000" dirty="0">
                <a:latin typeface="Calibri"/>
              </a:rPr>
            </a:br>
            <a:r>
              <a:rPr lang="es-ES" sz="2000" dirty="0">
                <a:latin typeface="Calibri"/>
              </a:rPr>
              <a:t>      para ascender profesionalmente</a:t>
            </a:r>
          </a:p>
          <a:p>
            <a:pPr indent="-360000">
              <a:lnSpc>
                <a:spcPts val="2400"/>
              </a:lnSpc>
              <a:spcAft>
                <a:spcPts val="1200"/>
              </a:spcAft>
              <a:buFont typeface="+mj-lt"/>
              <a:buAutoNum type="arabicPeriod"/>
              <a:defRPr/>
            </a:pPr>
            <a:r>
              <a:rPr lang="es-ES" sz="2000" dirty="0">
                <a:latin typeface="Calibri"/>
              </a:rPr>
              <a:t>Otros programas de formación formal</a:t>
            </a:r>
          </a:p>
          <a:p>
            <a:pPr indent="-360000">
              <a:lnSpc>
                <a:spcPts val="2400"/>
              </a:lnSpc>
              <a:spcAft>
                <a:spcPts val="1200"/>
              </a:spcAft>
              <a:buFont typeface="+mj-lt"/>
              <a:buAutoNum type="arabicPeriod"/>
              <a:defRPr/>
            </a:pPr>
            <a:r>
              <a:rPr lang="es-ES" sz="2000" dirty="0">
                <a:latin typeface="Calibri"/>
              </a:rPr>
              <a:t>Normativa legal (Ley de Formación Profesional modificada de 2020)</a:t>
            </a:r>
          </a:p>
          <a:p>
            <a:pPr indent="-360000">
              <a:lnSpc>
                <a:spcPts val="2400"/>
              </a:lnSpc>
              <a:spcAft>
                <a:spcPts val="1200"/>
              </a:spcAft>
              <a:buFont typeface="+mj-lt"/>
              <a:buAutoNum type="arabicPeriod"/>
              <a:defRPr/>
            </a:pPr>
            <a:r>
              <a:rPr lang="es-ES" sz="2000" dirty="0">
                <a:latin typeface="Calibri"/>
              </a:rPr>
              <a:t>Financiación (costes/beneficios)</a:t>
            </a:r>
          </a:p>
          <a:p>
            <a:pPr indent="-360000">
              <a:lnSpc>
                <a:spcPts val="2400"/>
              </a:lnSpc>
              <a:spcAft>
                <a:spcPts val="1200"/>
              </a:spcAft>
              <a:buFont typeface="+mj-lt"/>
              <a:buAutoNum type="arabicPeriod"/>
              <a:defRPr/>
            </a:pPr>
            <a:r>
              <a:rPr lang="es-ES" sz="2000" dirty="0">
                <a:latin typeface="Calibri"/>
              </a:rPr>
              <a:t>Formación continua no formal: el mercado de proveedores </a:t>
            </a:r>
          </a:p>
          <a:p>
            <a:pPr indent="-360000">
              <a:lnSpc>
                <a:spcPts val="2400"/>
              </a:lnSpc>
              <a:spcAft>
                <a:spcPts val="1200"/>
              </a:spcAft>
              <a:buFont typeface="+mj-lt"/>
              <a:buAutoNum type="arabicPeriod"/>
              <a:defRPr/>
            </a:pPr>
            <a:r>
              <a:rPr lang="es-ES" sz="2000" dirty="0">
                <a:latin typeface="Calibri"/>
              </a:rPr>
              <a:t>Participación en la formación continua</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¿Qué se entiende por formación profesional continua?</a:t>
            </a:r>
          </a:p>
        </p:txBody>
      </p:sp>
      <p:sp>
        <p:nvSpPr>
          <p:cNvPr id="3" name="Titel 2"/>
          <p:cNvSpPr>
            <a:spLocks noGrp="1"/>
          </p:cNvSpPr>
          <p:nvPr>
            <p:ph type="title"/>
          </p:nvPr>
        </p:nvSpPr>
        <p:spPr bwMode="auto"/>
        <p:txBody>
          <a:bodyPr/>
          <a:lstStyle/>
          <a:p>
            <a:pPr>
              <a:defRPr/>
            </a:pPr>
            <a:r>
              <a:rPr lang="es-ES" dirty="0"/>
              <a:t>1. Definición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Cualquier forma de aprendizaje organizado relacionado con el trabajo y que se basa en una formación profesional previa,</a:t>
            </a:r>
          </a:p>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cuyo objetivo es profundizar, ampliar o actualizar conocimientos, destrezas y habilidades, y</a:t>
            </a:r>
          </a:p>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que generalmente concluye con un certificado o diploma.</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es-ES" sz="1800" b="1" dirty="0">
                <a:latin typeface="Calibri"/>
              </a:rPr>
              <a:t>Continuación o reinicio del aprendizaje profesional tras la finalización de una primera fase de formación de duración variable.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dirty="0"/>
              <a:t>2. Tipos de formación profesional continua</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especiales para el desarrollo técnico y profesional dentro del sistema educativo estatal:</a:t>
            </a:r>
          </a:p>
          <a:p>
            <a:pPr marL="576000" lvl="1">
              <a:lnSpc>
                <a:spcPts val="1800"/>
              </a:lnSpc>
              <a:spcBef>
                <a:spcPts val="600"/>
              </a:spcBef>
              <a:buClr>
                <a:srgbClr val="D6851B"/>
              </a:buClr>
              <a:buSzPct val="65000"/>
              <a:buFont typeface="Wingdings 3"/>
              <a:buChar char=""/>
              <a:defRPr/>
            </a:pPr>
            <a:r>
              <a:rPr lang="es-ES" sz="1400" dirty="0">
                <a:latin typeface="Calibri"/>
              </a:rPr>
              <a:t>Cursos de maestro artesano/técnico, maestra artesana/técnica y especialista</a:t>
            </a:r>
          </a:p>
          <a:p>
            <a:pPr marL="576000" lvl="1">
              <a:lnSpc>
                <a:spcPts val="1800"/>
              </a:lnSpc>
              <a:spcBef>
                <a:spcPts val="600"/>
              </a:spcBef>
              <a:buClr>
                <a:srgbClr val="D6851B"/>
              </a:buClr>
              <a:buSzPct val="65000"/>
              <a:buFont typeface="Wingdings 3"/>
              <a:buChar char=""/>
              <a:defRPr/>
            </a:pPr>
            <a:r>
              <a:rPr lang="es-ES" sz="1400" dirty="0">
                <a:latin typeface="Calibri"/>
              </a:rPr>
              <a:t>Cursos en el marco de un programa de reconversión profesional</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de formación fuera del currículo formal para el desarrollo personal y social </a:t>
            </a:r>
          </a:p>
          <a:p>
            <a:pPr marL="576000" lvl="1">
              <a:lnSpc>
                <a:spcPts val="1800"/>
              </a:lnSpc>
              <a:spcBef>
                <a:spcPts val="600"/>
              </a:spcBef>
              <a:buClr>
                <a:srgbClr val="D6851B"/>
              </a:buClr>
              <a:buSzPct val="65000"/>
              <a:buFont typeface="Wingdings 3"/>
              <a:buChar char=""/>
              <a:defRPr/>
            </a:pPr>
            <a:r>
              <a:rPr lang="es-ES" sz="1400" dirty="0">
                <a:latin typeface="Calibri"/>
              </a:rPr>
              <a:t>Organizados por la empresa o de forma individual</a:t>
            </a:r>
          </a:p>
          <a:p>
            <a:pPr marL="576000" lvl="1">
              <a:lnSpc>
                <a:spcPts val="1800"/>
              </a:lnSpc>
              <a:spcBef>
                <a:spcPts val="600"/>
              </a:spcBef>
              <a:buClr>
                <a:srgbClr val="D6851B"/>
              </a:buClr>
              <a:buSzPct val="65000"/>
              <a:buFont typeface="Wingdings 3"/>
              <a:buChar char=""/>
              <a:defRPr/>
            </a:pPr>
            <a:r>
              <a:rPr lang="es-ES" sz="1400" dirty="0">
                <a:latin typeface="Calibri"/>
              </a:rPr>
              <a:t>Cursos y programas de formación </a:t>
            </a:r>
          </a:p>
          <a:p>
            <a:pPr marL="576000" lvl="1">
              <a:lnSpc>
                <a:spcPts val="1800"/>
              </a:lnSpc>
              <a:spcBef>
                <a:spcPts val="600"/>
              </a:spcBef>
              <a:buClr>
                <a:srgbClr val="D6851B"/>
              </a:buClr>
              <a:buSzPct val="65000"/>
              <a:buFont typeface="Wingdings 3"/>
              <a:buChar char=""/>
              <a:defRPr/>
            </a:pPr>
            <a:r>
              <a:rPr lang="es-ES" sz="1400" dirty="0">
                <a:latin typeface="Calibri"/>
              </a:rPr>
              <a:t>Eventos de corta duración como conferencias, seminarios, talleres, sesiones de instrucción y capacitación</a:t>
            </a:r>
          </a:p>
          <a:p>
            <a:pPr marL="576000" lvl="1">
              <a:lnSpc>
                <a:spcPts val="1800"/>
              </a:lnSpc>
              <a:spcBef>
                <a:spcPts val="600"/>
              </a:spcBef>
              <a:buClr>
                <a:srgbClr val="D6851B"/>
              </a:buClr>
              <a:buSzPct val="65000"/>
              <a:buFont typeface="Wingdings 3"/>
              <a:buChar char=""/>
              <a:defRPr/>
            </a:pPr>
            <a:r>
              <a:rPr lang="es-ES" sz="1400" dirty="0">
                <a:latin typeface="Calibri"/>
              </a:rPr>
              <a:t>Jornadas/congresos/conferencias, si procede</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Durante toda la vida aprendiendo de las influencias y recursos del entorno personal y de la experiencia cotidiana</a:t>
            </a:r>
          </a:p>
          <a:p>
            <a:pPr marL="576000" lvl="1">
              <a:lnSpc>
                <a:spcPts val="1800"/>
              </a:lnSpc>
              <a:spcBef>
                <a:spcPts val="600"/>
              </a:spcBef>
              <a:buClr>
                <a:srgbClr val="D6851B"/>
              </a:buClr>
              <a:buSzPct val="65000"/>
              <a:buFont typeface="Wingdings 3"/>
              <a:buChar char=""/>
              <a:defRPr/>
            </a:pPr>
            <a:r>
              <a:rPr lang="es-ES" sz="1400" dirty="0">
                <a:latin typeface="Calibri"/>
              </a:rPr>
              <a:t>Rutina laboral cotidiana, compañeros y compañeras de trabajo</a:t>
            </a:r>
          </a:p>
          <a:p>
            <a:pPr marL="576000" lvl="1">
              <a:lnSpc>
                <a:spcPts val="1800"/>
              </a:lnSpc>
              <a:spcBef>
                <a:spcPts val="600"/>
              </a:spcBef>
              <a:buClr>
                <a:srgbClr val="D6851B"/>
              </a:buClr>
              <a:buSzPct val="65000"/>
              <a:buFont typeface="Wingdings 3"/>
              <a:buChar char=""/>
              <a:defRPr/>
            </a:pPr>
            <a:r>
              <a:rPr lang="es-ES" sz="1400" dirty="0">
                <a:latin typeface="Calibri"/>
              </a:rPr>
              <a:t>Contactos privados, medios de comunicación, lectura de literatura especializada,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s-ES" sz="2000" dirty="0"/>
              <a:t>¿Cómo puede ser la formación profesional continua?</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Formal</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No formal</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Informal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F01E004-2291-4B5C-880E-CC00A7D3E262}"/>
              </a:ext>
            </a:extLst>
          </p:cNvPr>
          <p:cNvSpPr>
            <a:spLocks noGrp="1"/>
          </p:cNvSpPr>
          <p:nvPr>
            <p:ph type="title"/>
          </p:nvPr>
        </p:nvSpPr>
        <p:spPr/>
        <p:txBody>
          <a:bodyPr/>
          <a:lstStyle/>
          <a:p>
            <a:r>
              <a:rPr lang="de-DE" dirty="0"/>
              <a:t>2. </a:t>
            </a:r>
            <a:r>
              <a:rPr lang="es-ES" dirty="0"/>
              <a:t>Marco nacional de cualificaciones Alemania</a:t>
            </a:r>
          </a:p>
        </p:txBody>
      </p:sp>
      <p:sp>
        <p:nvSpPr>
          <p:cNvPr id="12" name="Gleichschenkliges Dreieck 11">
            <a:extLst>
              <a:ext uri="{FF2B5EF4-FFF2-40B4-BE49-F238E27FC236}">
                <a16:creationId xmlns:a16="http://schemas.microsoft.com/office/drawing/2014/main" id="{9D077D07-A5F4-43B7-A83C-C4419D2E2E47}"/>
              </a:ext>
            </a:extLst>
          </p:cNvPr>
          <p:cNvSpPr/>
          <p:nvPr/>
        </p:nvSpPr>
        <p:spPr>
          <a:xfrm>
            <a:off x="507981" y="1052513"/>
            <a:ext cx="3107978" cy="4608512"/>
          </a:xfrm>
          <a:prstGeom prst="triangle">
            <a:avLst/>
          </a:prstGeom>
          <a:solidFill>
            <a:schemeClr val="accent1"/>
          </a:solidFill>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B0D7AF77-8933-48A3-BC52-5768C5E9333F}"/>
              </a:ext>
            </a:extLst>
          </p:cNvPr>
          <p:cNvSpPr/>
          <p:nvPr/>
        </p:nvSpPr>
        <p:spPr>
          <a:xfrm>
            <a:off x="2054756" y="1261147"/>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lvl="0" defTabSz="755650">
              <a:lnSpc>
                <a:spcPct val="90000"/>
              </a:lnSpc>
              <a:spcBef>
                <a:spcPct val="0"/>
              </a:spcBef>
              <a:spcAft>
                <a:spcPct val="35000"/>
              </a:spcAft>
            </a:pPr>
            <a:r>
              <a:rPr lang="es-ES" sz="1600" kern="1200" dirty="0"/>
              <a:t>DQR 8	Doctorado</a:t>
            </a:r>
          </a:p>
        </p:txBody>
      </p:sp>
      <p:sp>
        <p:nvSpPr>
          <p:cNvPr id="14" name="Freihandform: Form 13">
            <a:extLst>
              <a:ext uri="{FF2B5EF4-FFF2-40B4-BE49-F238E27FC236}">
                <a16:creationId xmlns:a16="http://schemas.microsoft.com/office/drawing/2014/main" id="{2EB1F7B5-9A47-4C20-A8BC-517C88EC4288}"/>
              </a:ext>
            </a:extLst>
          </p:cNvPr>
          <p:cNvSpPr/>
          <p:nvPr/>
        </p:nvSpPr>
        <p:spPr>
          <a:xfrm>
            <a:off x="2054756" y="1797514"/>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439196"/>
              <a:satOff val="0"/>
              <a:lumOff val="41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7	</a:t>
            </a:r>
            <a:r>
              <a:rPr lang="es-ES" sz="1600" dirty="0"/>
              <a:t>Formación continua: Master professional,  Universidad: Master</a:t>
            </a:r>
          </a:p>
        </p:txBody>
      </p:sp>
      <p:sp>
        <p:nvSpPr>
          <p:cNvPr id="15" name="Freihandform: Form 14">
            <a:extLst>
              <a:ext uri="{FF2B5EF4-FFF2-40B4-BE49-F238E27FC236}">
                <a16:creationId xmlns:a16="http://schemas.microsoft.com/office/drawing/2014/main" id="{4FD2465F-74C0-4742-9315-661B3BFF61CF}"/>
              </a:ext>
            </a:extLst>
          </p:cNvPr>
          <p:cNvSpPr/>
          <p:nvPr/>
        </p:nvSpPr>
        <p:spPr>
          <a:xfrm>
            <a:off x="2054756" y="2333881"/>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2878391"/>
              <a:satOff val="0"/>
              <a:lumOff val="82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6 	</a:t>
            </a:r>
            <a:r>
              <a:rPr lang="es-ES" sz="1600" dirty="0"/>
              <a:t>Formación continua nivel maestro/a, </a:t>
            </a:r>
            <a:r>
              <a:rPr lang="es-ES" sz="1600" b="1" dirty="0"/>
              <a:t>“Meister” </a:t>
            </a:r>
            <a:r>
              <a:rPr lang="es-ES" sz="1600" dirty="0"/>
              <a:t>y Bachelor professional,  Universidad: Bachelor</a:t>
            </a:r>
          </a:p>
        </p:txBody>
      </p:sp>
      <p:sp>
        <p:nvSpPr>
          <p:cNvPr id="16" name="Freihandform: Form 15">
            <a:extLst>
              <a:ext uri="{FF2B5EF4-FFF2-40B4-BE49-F238E27FC236}">
                <a16:creationId xmlns:a16="http://schemas.microsoft.com/office/drawing/2014/main" id="{86E8BFF5-0BBB-475E-8026-06379DB6890E}"/>
              </a:ext>
            </a:extLst>
          </p:cNvPr>
          <p:cNvSpPr/>
          <p:nvPr/>
        </p:nvSpPr>
        <p:spPr>
          <a:xfrm>
            <a:off x="2054756" y="2870248"/>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4317587"/>
              <a:satOff val="0"/>
              <a:lumOff val="12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5	</a:t>
            </a:r>
            <a:r>
              <a:rPr lang="es-ES" sz="1600" dirty="0"/>
              <a:t>Formación continua, por ejemplo Especialista en Informática (certificado), técnico/a de servicio 	(certificado). Especialista ocupacional certificado.</a:t>
            </a:r>
          </a:p>
        </p:txBody>
      </p:sp>
      <p:sp>
        <p:nvSpPr>
          <p:cNvPr id="17" name="Freihandform: Form 16">
            <a:extLst>
              <a:ext uri="{FF2B5EF4-FFF2-40B4-BE49-F238E27FC236}">
                <a16:creationId xmlns:a16="http://schemas.microsoft.com/office/drawing/2014/main" id="{3AF39967-8B0F-4A06-8D24-F41454610908}"/>
              </a:ext>
            </a:extLst>
          </p:cNvPr>
          <p:cNvSpPr/>
          <p:nvPr/>
        </p:nvSpPr>
        <p:spPr>
          <a:xfrm>
            <a:off x="2054756" y="3406615"/>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5756782"/>
              <a:satOff val="0"/>
              <a:lumOff val="165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4	</a:t>
            </a:r>
            <a:r>
              <a:rPr lang="es-ES" sz="1600" b="1" dirty="0"/>
              <a:t>Formación profesional dual de 3 -3,5 año </a:t>
            </a:r>
            <a:r>
              <a:rPr lang="es-ES" sz="1600" dirty="0"/>
              <a:t>o certificado de fin de estudios con acceso a la universidad 	(Abitur)</a:t>
            </a:r>
          </a:p>
        </p:txBody>
      </p:sp>
      <p:sp>
        <p:nvSpPr>
          <p:cNvPr id="18" name="Freihandform: Form 17">
            <a:extLst>
              <a:ext uri="{FF2B5EF4-FFF2-40B4-BE49-F238E27FC236}">
                <a16:creationId xmlns:a16="http://schemas.microsoft.com/office/drawing/2014/main" id="{6B679323-AB1C-4088-AF26-C966204A9EF6}"/>
              </a:ext>
            </a:extLst>
          </p:cNvPr>
          <p:cNvSpPr/>
          <p:nvPr/>
        </p:nvSpPr>
        <p:spPr>
          <a:xfrm>
            <a:off x="2054756" y="3942982"/>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dirty="0"/>
              <a:t>DQR 3	</a:t>
            </a:r>
            <a:r>
              <a:rPr lang="es-ES" sz="1600" b="1" dirty="0"/>
              <a:t>Formación profesional dual de 2 años</a:t>
            </a:r>
            <a:r>
              <a:rPr lang="es-ES" sz="1600" dirty="0"/>
              <a:t>, certificado de escuela después de la clase 10 (Realschule)</a:t>
            </a:r>
          </a:p>
        </p:txBody>
      </p:sp>
      <p:sp>
        <p:nvSpPr>
          <p:cNvPr id="19" name="Freihandform: Form 18">
            <a:extLst>
              <a:ext uri="{FF2B5EF4-FFF2-40B4-BE49-F238E27FC236}">
                <a16:creationId xmlns:a16="http://schemas.microsoft.com/office/drawing/2014/main" id="{61643D73-B88D-45E1-A17B-EA4200165B8F}"/>
              </a:ext>
            </a:extLst>
          </p:cNvPr>
          <p:cNvSpPr/>
          <p:nvPr/>
        </p:nvSpPr>
        <p:spPr>
          <a:xfrm>
            <a:off x="2054756" y="4479349"/>
            <a:ext cx="9879579"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dirty="0"/>
              <a:t>DQR 2 	Preparación vocacional, programas de la agencia de empleo, certificado de escuela después de la clase 9 	(Hauptschule)</a:t>
            </a:r>
          </a:p>
        </p:txBody>
      </p:sp>
      <p:sp>
        <p:nvSpPr>
          <p:cNvPr id="20" name="Freihandform: Form 19">
            <a:extLst>
              <a:ext uri="{FF2B5EF4-FFF2-40B4-BE49-F238E27FC236}">
                <a16:creationId xmlns:a16="http://schemas.microsoft.com/office/drawing/2014/main" id="{60CC3A42-C2E8-42B0-BF1F-CE97CDD2EDF6}"/>
              </a:ext>
            </a:extLst>
          </p:cNvPr>
          <p:cNvSpPr/>
          <p:nvPr/>
        </p:nvSpPr>
        <p:spPr>
          <a:xfrm>
            <a:off x="2054756" y="5015717"/>
            <a:ext cx="9879580"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1	</a:t>
            </a:r>
            <a:r>
              <a:rPr lang="es-ES" sz="1600" dirty="0"/>
              <a:t>Preparación vocacional, programas de la agencia de empleo</a:t>
            </a:r>
          </a:p>
        </p:txBody>
      </p:sp>
    </p:spTree>
    <p:extLst>
      <p:ext uri="{BB962C8B-B14F-4D97-AF65-F5344CB8AC3E}">
        <p14:creationId xmlns:p14="http://schemas.microsoft.com/office/powerpoint/2010/main" val="344897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sz="2700" dirty="0"/>
              <a:t>3. Ofertas de formación formal en el ámbito de la formación continua para ascender profesionalmente</a:t>
            </a:r>
            <a:endParaRPr lang="es-ES" dirty="0"/>
          </a:p>
        </p:txBody>
      </p:sp>
      <p:sp>
        <p:nvSpPr>
          <p:cNvPr id="6" name="Textplatzhalter 3"/>
          <p:cNvSpPr>
            <a:spLocks noGrp="1"/>
          </p:cNvSpPr>
          <p:nvPr>
            <p:ph type="body" idx="1"/>
          </p:nvPr>
        </p:nvSpPr>
        <p:spPr bwMode="auto">
          <a:xfrm>
            <a:off x="658814" y="2091739"/>
            <a:ext cx="2763556" cy="1130291"/>
          </a:xfrm>
          <a:prstGeom prst="rect">
            <a:avLst/>
          </a:prstGeom>
          <a:solidFill>
            <a:srgbClr val="E2A95F"/>
          </a:solidFill>
        </p:spPr>
        <p:txBody>
          <a:bodyPr wrap="square" lIns="36000" tIns="72000" rIns="36000" bIns="72000" anchor="t" anchorCtr="0">
            <a:noAutofit/>
          </a:bodyPr>
          <a:lstStyle/>
          <a:p>
            <a:pPr algn="ctr">
              <a:lnSpc>
                <a:spcPct val="100000"/>
              </a:lnSpc>
              <a:spcBef>
                <a:spcPts val="600"/>
              </a:spcBef>
              <a:defRPr/>
            </a:pPr>
            <a:r>
              <a:rPr lang="es-ES" sz="1600" dirty="0"/>
              <a:t>Cualificación superior especializada</a:t>
            </a:r>
          </a:p>
          <a:p>
            <a:pPr algn="ctr">
              <a:lnSpc>
                <a:spcPct val="100000"/>
              </a:lnSpc>
              <a:spcBef>
                <a:spcPts val="600"/>
              </a:spcBef>
              <a:defRPr/>
            </a:pPr>
            <a:endParaRPr lang="es-ES" sz="1600" dirty="0"/>
          </a:p>
          <a:p>
            <a:pPr algn="ctr">
              <a:lnSpc>
                <a:spcPct val="100000"/>
              </a:lnSpc>
              <a:spcBef>
                <a:spcPts val="600"/>
              </a:spcBef>
              <a:defRPr/>
            </a:pPr>
            <a:endParaRPr lang="es-ES" sz="1600" dirty="0"/>
          </a:p>
        </p:txBody>
      </p:sp>
      <p:sp>
        <p:nvSpPr>
          <p:cNvPr id="7" name="Textplatzhalter 3"/>
          <p:cNvSpPr txBox="1"/>
          <p:nvPr/>
        </p:nvSpPr>
        <p:spPr bwMode="auto">
          <a:xfrm>
            <a:off x="658812" y="3332040"/>
            <a:ext cx="2736000"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Especialista Profesional Certificado – Especialista en TI, Técnico/a de Servicio, Cocinero/a Dietético/a, Instalador/a de Tecnología de Turbinas Eólicas, </a:t>
            </a:r>
            <a:br>
              <a:rPr lang="es-ES" sz="1400" dirty="0">
                <a:solidFill>
                  <a:schemeClr val="tx1"/>
                </a:solidFill>
              </a:rPr>
            </a:br>
            <a:r>
              <a:rPr lang="es-ES" sz="1400" dirty="0">
                <a:solidFill>
                  <a:schemeClr val="tx1"/>
                </a:solidFill>
              </a:rPr>
              <a:t>Asesor/a de Adaptación de Viviendas (IHK – Cámara de Comercio e Industria)</a:t>
            </a:r>
          </a:p>
        </p:txBody>
      </p:sp>
      <p:sp>
        <p:nvSpPr>
          <p:cNvPr id="8" name="Textplatzhalter 3"/>
          <p:cNvSpPr txBox="1"/>
          <p:nvPr/>
        </p:nvSpPr>
        <p:spPr bwMode="auto">
          <a:xfrm>
            <a:off x="658813" y="1387488"/>
            <a:ext cx="2736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5</a:t>
            </a:r>
            <a:br>
              <a:rPr lang="es-ES" sz="1800" b="1" dirty="0"/>
            </a:br>
            <a:r>
              <a:rPr lang="es-ES" sz="1400" dirty="0"/>
              <a:t>(Marco Alemán de Cualificaciones)</a:t>
            </a:r>
          </a:p>
        </p:txBody>
      </p:sp>
      <p:sp>
        <p:nvSpPr>
          <p:cNvPr id="9" name="Textplatzhalter 3"/>
          <p:cNvSpPr txBox="1"/>
          <p:nvPr/>
        </p:nvSpPr>
        <p:spPr bwMode="auto">
          <a:xfrm>
            <a:off x="3612144" y="2091739"/>
            <a:ext cx="2564441" cy="1130291"/>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para ascender profesionalmente y obtener el título de maestro o maestra (Meister) </a:t>
            </a:r>
          </a:p>
        </p:txBody>
      </p:sp>
      <p:sp>
        <p:nvSpPr>
          <p:cNvPr id="11" name="Textplatzhalter 3"/>
          <p:cNvSpPr txBox="1"/>
          <p:nvPr/>
        </p:nvSpPr>
        <p:spPr bwMode="auto">
          <a:xfrm>
            <a:off x="3584585"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Maestro/a Agrícola, Maestro/a de Cocina, Maestro/a Hostelero, Maestro/a Electricista </a:t>
            </a:r>
          </a:p>
        </p:txBody>
      </p:sp>
      <p:sp>
        <p:nvSpPr>
          <p:cNvPr id="12" name="Textplatzhalter 3"/>
          <p:cNvSpPr txBox="1"/>
          <p:nvPr/>
        </p:nvSpPr>
        <p:spPr bwMode="auto">
          <a:xfrm>
            <a:off x="3612575" y="1387488"/>
            <a:ext cx="8100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6</a:t>
            </a:r>
            <a:br>
              <a:rPr lang="es-ES" sz="1800" b="1" dirty="0"/>
            </a:br>
            <a:r>
              <a:rPr lang="es-ES" sz="1400" dirty="0"/>
              <a:t>(Marco Alemán de Cualificaciones)</a:t>
            </a:r>
          </a:p>
        </p:txBody>
      </p:sp>
      <p:sp>
        <p:nvSpPr>
          <p:cNvPr id="13" name="Textplatzhalter 3"/>
          <p:cNvSpPr txBox="1"/>
          <p:nvPr/>
        </p:nvSpPr>
        <p:spPr bwMode="auto">
          <a:xfrm>
            <a:off x="6366359" y="2101680"/>
            <a:ext cx="2564441"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técnica para ascender profesionalmente</a:t>
            </a:r>
          </a:p>
          <a:p>
            <a:pPr algn="ctr">
              <a:lnSpc>
                <a:spcPct val="100000"/>
              </a:lnSpc>
              <a:spcBef>
                <a:spcPts val="600"/>
              </a:spcBef>
              <a:defRPr/>
            </a:pPr>
            <a:endParaRPr lang="es-ES" sz="1600" dirty="0"/>
          </a:p>
        </p:txBody>
      </p:sp>
      <p:sp>
        <p:nvSpPr>
          <p:cNvPr id="14" name="Textplatzhalter 3"/>
          <p:cNvSpPr txBox="1"/>
          <p:nvPr/>
        </p:nvSpPr>
        <p:spPr bwMode="auto">
          <a:xfrm>
            <a:off x="6366359"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Técnico/a en Tecnología Agrícola, </a:t>
            </a:r>
            <a:br>
              <a:rPr lang="es-ES" sz="1400" dirty="0">
                <a:solidFill>
                  <a:schemeClr val="tx1"/>
                </a:solidFill>
              </a:rPr>
            </a:br>
            <a:r>
              <a:rPr lang="es-ES" sz="1400" dirty="0">
                <a:solidFill>
                  <a:schemeClr val="tx1"/>
                </a:solidFill>
              </a:rPr>
              <a:t>Técnico/a en Tecnología de los Alimentos, </a:t>
            </a:r>
            <a:br>
              <a:rPr lang="es-ES" sz="1400" dirty="0">
                <a:solidFill>
                  <a:schemeClr val="tx1"/>
                </a:solidFill>
              </a:rPr>
            </a:br>
            <a:r>
              <a:rPr lang="es-ES" sz="1400" dirty="0">
                <a:solidFill>
                  <a:schemeClr val="tx1"/>
                </a:solidFill>
              </a:rPr>
              <a:t>Técnico/a en Sistemas de Gestión de Edificios</a:t>
            </a:r>
          </a:p>
        </p:txBody>
      </p:sp>
      <p:sp>
        <p:nvSpPr>
          <p:cNvPr id="16" name="Textplatzhalter 3"/>
          <p:cNvSpPr txBox="1"/>
          <p:nvPr/>
        </p:nvSpPr>
        <p:spPr bwMode="auto">
          <a:xfrm>
            <a:off x="9107485" y="2101680"/>
            <a:ext cx="2592000"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comercial para ascender profesionalmente </a:t>
            </a:r>
          </a:p>
        </p:txBody>
      </p:sp>
      <p:sp>
        <p:nvSpPr>
          <p:cNvPr id="18" name="Textplatzhalter 3"/>
          <p:cNvSpPr txBox="1"/>
          <p:nvPr/>
        </p:nvSpPr>
        <p:spPr bwMode="auto">
          <a:xfrm>
            <a:off x="9120573" y="3332040"/>
            <a:ext cx="2592001"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Especialista en Contabilidad Agrícola, Administrador/a de Empresas, Administrador/a de Empresas Industriales, </a:t>
            </a:r>
            <a:br>
              <a:rPr lang="es-ES" sz="1400" dirty="0">
                <a:solidFill>
                  <a:schemeClr val="tx1"/>
                </a:solidFill>
              </a:rPr>
            </a:br>
            <a:r>
              <a:rPr lang="es-ES" sz="1400" dirty="0">
                <a:solidFill>
                  <a:schemeClr val="tx1"/>
                </a:solidFill>
              </a:rPr>
              <a:t>Especialista en Medios de Comunicación y Edición de Publicaciones, Contable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s-ES" sz="1000" dirty="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sz="2700" dirty="0"/>
              <a:t>3. Ofertas de formación formal en el ámbito de la formación continua para ascender profesionalmente</a:t>
            </a:r>
            <a:endParaRPr lang="es-ES" dirty="0"/>
          </a:p>
        </p:txBody>
      </p:sp>
      <p:sp>
        <p:nvSpPr>
          <p:cNvPr id="6" name="Textplatzhalter 3"/>
          <p:cNvSpPr>
            <a:spLocks noGrp="1"/>
          </p:cNvSpPr>
          <p:nvPr>
            <p:ph type="body" idx="1"/>
          </p:nvPr>
        </p:nvSpPr>
        <p:spPr bwMode="auto">
          <a:xfrm>
            <a:off x="658812" y="2144900"/>
            <a:ext cx="3528000" cy="884070"/>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s-ES" sz="1600" dirty="0"/>
              <a:t>Formación continua superior </a:t>
            </a:r>
            <a:br>
              <a:rPr lang="es-ES" sz="1600" dirty="0"/>
            </a:br>
            <a:r>
              <a:rPr lang="es-ES" sz="1600" dirty="0"/>
              <a:t>para ascender profesionalmente</a:t>
            </a:r>
            <a:br>
              <a:rPr lang="es-ES" sz="1600" dirty="0"/>
            </a:br>
            <a:r>
              <a:rPr lang="es-ES" sz="1600" dirty="0"/>
              <a:t> </a:t>
            </a:r>
          </a:p>
        </p:txBody>
      </p:sp>
      <p:sp>
        <p:nvSpPr>
          <p:cNvPr id="7" name="Textplatzhalter 3"/>
          <p:cNvSpPr txBox="1"/>
          <p:nvPr/>
        </p:nvSpPr>
        <p:spPr bwMode="auto">
          <a:xfrm>
            <a:off x="652733" y="3144494"/>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Master Professional*, </a:t>
            </a:r>
            <a:br>
              <a:rPr lang="es-ES" sz="1400" dirty="0">
                <a:solidFill>
                  <a:schemeClr val="tx1"/>
                </a:solidFill>
              </a:rPr>
            </a:br>
            <a:r>
              <a:rPr lang="es-ES" sz="1400" dirty="0">
                <a:solidFill>
                  <a:schemeClr val="tx1"/>
                </a:solidFill>
              </a:rPr>
              <a:t>Economista Técnico de Empresa, </a:t>
            </a:r>
            <a:br>
              <a:rPr lang="es-ES" sz="1400" dirty="0">
                <a:solidFill>
                  <a:schemeClr val="tx1"/>
                </a:solidFill>
              </a:rPr>
            </a:br>
            <a:r>
              <a:rPr lang="es-ES" sz="1400" dirty="0">
                <a:solidFill>
                  <a:schemeClr val="tx1"/>
                </a:solidFill>
              </a:rPr>
              <a:t>Economista Comercial, </a:t>
            </a:r>
            <a:br>
              <a:rPr lang="es-ES" sz="1400" dirty="0">
                <a:solidFill>
                  <a:schemeClr val="tx1"/>
                </a:solidFill>
              </a:rPr>
            </a:br>
            <a:r>
              <a:rPr lang="es-ES" sz="1400" dirty="0">
                <a:solidFill>
                  <a:schemeClr val="tx1"/>
                </a:solidFill>
              </a:rPr>
              <a:t>Educador/a Profesional Certificado*</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7</a:t>
            </a:r>
            <a:br>
              <a:rPr lang="es-ES" sz="1800" b="1" dirty="0"/>
            </a:br>
            <a:r>
              <a:rPr lang="es-ES" sz="1400" dirty="0"/>
              <a:t>(Marco Alemán de Cualificaciones)</a:t>
            </a:r>
          </a:p>
        </p:txBody>
      </p:sp>
      <p:sp>
        <p:nvSpPr>
          <p:cNvPr id="9" name="Textplatzhalter 3"/>
          <p:cNvSpPr txBox="1"/>
          <p:nvPr/>
        </p:nvSpPr>
        <p:spPr bwMode="auto">
          <a:xfrm>
            <a:off x="4391982" y="2144900"/>
            <a:ext cx="3521920" cy="884070"/>
          </a:xfrm>
          <a:prstGeom prst="rect">
            <a:avLst/>
          </a:prstGeom>
          <a:solidFill>
            <a:srgbClr val="E2A95F"/>
          </a:solidFill>
        </p:spPr>
        <p:txBody>
          <a:bodyPr vert="horz" wrap="square" lIns="36000" tIns="72000" rIns="36000" bIns="72000" rtlCol="0" anchor="ctr">
            <a:spAutoFit/>
          </a:bodyPr>
          <a:lstStyle>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s-ES" dirty="0"/>
              <a:t>Estudios académicos de Master en una Universidad de Ciencias Aplicadas/Escuela Superior </a:t>
            </a:r>
          </a:p>
        </p:txBody>
      </p:sp>
      <p:sp>
        <p:nvSpPr>
          <p:cNvPr id="11" name="Textplatzhalter 3"/>
          <p:cNvSpPr txBox="1"/>
          <p:nvPr/>
        </p:nvSpPr>
        <p:spPr bwMode="auto">
          <a:xfrm>
            <a:off x="4391982" y="3137381"/>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Master of Science (M. Sc.) en Ingeniería Agrícola, </a:t>
            </a:r>
            <a:br>
              <a:rPr lang="es-ES" sz="1400" dirty="0">
                <a:solidFill>
                  <a:schemeClr val="tx1"/>
                </a:solidFill>
              </a:rPr>
            </a:br>
            <a:r>
              <a:rPr lang="es-ES" sz="1400" dirty="0">
                <a:solidFill>
                  <a:schemeClr val="tx1"/>
                </a:solidFill>
              </a:rPr>
              <a:t>M.Sc. en Tecnología de los Alimentos, </a:t>
            </a:r>
            <a:br>
              <a:rPr lang="es-ES" sz="1400" dirty="0">
                <a:solidFill>
                  <a:schemeClr val="tx1"/>
                </a:solidFill>
              </a:rPr>
            </a:br>
            <a:r>
              <a:rPr lang="es-ES" sz="1400" dirty="0">
                <a:solidFill>
                  <a:schemeClr val="tx1"/>
                </a:solidFill>
              </a:rPr>
              <a:t>M.Sc. en Administración de Empresas, </a:t>
            </a:r>
            <a:br>
              <a:rPr lang="es-ES" sz="1400" dirty="0">
                <a:solidFill>
                  <a:schemeClr val="tx1"/>
                </a:solidFill>
              </a:rPr>
            </a:br>
            <a:r>
              <a:rPr lang="es-ES" sz="1400" dirty="0">
                <a:solidFill>
                  <a:schemeClr val="tx1"/>
                </a:solidFill>
              </a:rPr>
              <a:t>M.Sc. en Green Electronics</a:t>
            </a: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8</a:t>
            </a:r>
            <a:br>
              <a:rPr lang="es-ES" sz="1800" b="1" dirty="0"/>
            </a:br>
            <a:r>
              <a:rPr lang="es-ES" sz="1400" dirty="0"/>
              <a:t>(Marco Alemán de Cualificaciones)</a:t>
            </a:r>
          </a:p>
        </p:txBody>
      </p:sp>
      <p:sp>
        <p:nvSpPr>
          <p:cNvPr id="13" name="Textplatzhalter 3"/>
          <p:cNvSpPr txBox="1"/>
          <p:nvPr/>
        </p:nvSpPr>
        <p:spPr bwMode="auto">
          <a:xfrm>
            <a:off x="8137315" y="2144900"/>
            <a:ext cx="3575259"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Doctorado </a:t>
            </a:r>
            <a:br>
              <a:rPr lang="es-ES" sz="1600" dirty="0"/>
            </a:br>
            <a:r>
              <a:rPr lang="es-ES" sz="1600" dirty="0"/>
              <a:t>en una universidad</a:t>
            </a:r>
            <a:br>
              <a:rPr lang="es-ES" sz="1600" dirty="0"/>
            </a:br>
            <a:endParaRPr lang="es-ES" sz="1600" dirty="0"/>
          </a:p>
        </p:txBody>
      </p:sp>
      <p:sp>
        <p:nvSpPr>
          <p:cNvPr id="14" name="Textplatzhalter 3"/>
          <p:cNvSpPr txBox="1"/>
          <p:nvPr/>
        </p:nvSpPr>
        <p:spPr bwMode="auto">
          <a:xfrm>
            <a:off x="8137315" y="3144494"/>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Doctor/a en Ciencias Agrarias (Dr agr.), Doctor/a en Economía (Dr oec.) </a:t>
            </a:r>
            <a:br>
              <a:rPr lang="es-ES" sz="1400" dirty="0">
                <a:solidFill>
                  <a:schemeClr val="tx1"/>
                </a:solidFill>
              </a:rPr>
            </a:br>
            <a:r>
              <a:rPr lang="es-ES" sz="1400" dirty="0">
                <a:solidFill>
                  <a:schemeClr val="tx1"/>
                </a:solidFill>
              </a:rPr>
              <a:t>Doctor/a en Ciencias de la Nutrición </a:t>
            </a:r>
            <a:br>
              <a:rPr lang="es-ES" sz="1400" dirty="0">
                <a:solidFill>
                  <a:schemeClr val="tx1"/>
                </a:solidFill>
              </a:rPr>
            </a:br>
            <a:r>
              <a:rPr lang="es-ES" sz="1400" dirty="0">
                <a:solidFill>
                  <a:schemeClr val="tx1"/>
                </a:solidFill>
              </a:rPr>
              <a:t>(Dr oec. troph.), </a:t>
            </a:r>
            <a:br>
              <a:rPr lang="es-ES" sz="1400" dirty="0">
                <a:solidFill>
                  <a:schemeClr val="tx1"/>
                </a:solidFill>
              </a:rPr>
            </a:br>
            <a:r>
              <a:rPr lang="es-ES" sz="1400" dirty="0">
                <a:solidFill>
                  <a:schemeClr val="tx1"/>
                </a:solidFill>
              </a:rPr>
              <a:t>Doctor/a en Ingeniería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s-ES" sz="1000" dirty="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es-ES" dirty="0"/>
              <a:t>4. Otros programas de formación formal</a:t>
            </a:r>
            <a:br>
              <a:rPr lang="es-ES" dirty="0"/>
            </a:br>
            <a:endParaRPr lang="es-ES"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3-6</a:t>
            </a:r>
            <a:br>
              <a:rPr lang="es-ES" sz="1800" b="1" dirty="0"/>
            </a:br>
            <a:r>
              <a:rPr lang="es-ES" sz="1800" b="1" dirty="0"/>
              <a:t>(Marco Alemán de Cualificaciones)</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Reconversión profesional: </a:t>
            </a:r>
            <a:br>
              <a:rPr lang="es-ES" sz="1600" dirty="0"/>
            </a:br>
            <a:r>
              <a:rPr lang="es-ES" sz="1600" dirty="0"/>
              <a:t>Cualificación para una profesión distinta de la aprendida y ejercida</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Recuperación de los títulos escolares y profesionales (= educación de segunda oportunidad)</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Adquisición de </a:t>
            </a:r>
            <a:br>
              <a:rPr lang="es-ES" sz="1600" dirty="0"/>
            </a:br>
            <a:r>
              <a:rPr lang="es-ES" sz="1600" dirty="0"/>
              <a:t>cualificaciones parciales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científica continua en universidades e institutos de investigación</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Por motivos de salud o relacionados con el mercado laboral</a:t>
            </a:r>
          </a:p>
          <a:p>
            <a:pPr marL="504000" lvl="1" indent="-216000">
              <a:lnSpc>
                <a:spcPts val="2000"/>
              </a:lnSpc>
              <a:spcBef>
                <a:spcPts val="600"/>
              </a:spcBef>
              <a:buClr>
                <a:srgbClr val="D6851B"/>
              </a:buClr>
              <a:buSzPct val="65000"/>
              <a:buFont typeface="Wingdings 3"/>
              <a:buChar char=""/>
              <a:defRPr/>
            </a:pPr>
            <a:r>
              <a:rPr lang="es-ES" sz="1400" dirty="0">
                <a:latin typeface="Calibri"/>
              </a:rPr>
              <a:t>Normalmente reduciendo el periodo de formación por un tercio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A tiempo parcial, compaginado con una actividad profesional o a tiempo completo</a:t>
            </a:r>
          </a:p>
          <a:p>
            <a:pPr marL="504000" lvl="1" indent="-216000">
              <a:lnSpc>
                <a:spcPts val="2000"/>
              </a:lnSpc>
              <a:spcBef>
                <a:spcPts val="600"/>
              </a:spcBef>
              <a:buClr>
                <a:srgbClr val="D6851B"/>
              </a:buClr>
              <a:buSzPct val="65000"/>
              <a:buFont typeface="Wingdings 3"/>
              <a:buChar char=""/>
              <a:defRPr/>
            </a:pPr>
            <a:r>
              <a:rPr lang="es-ES" sz="1400" dirty="0">
                <a:latin typeface="Calibri"/>
              </a:rPr>
              <a:t>También es posible obtener un título de acceso a la universidad (= Abitur)</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Tras varias cualificaciones parciales se puede realizar </a:t>
            </a:r>
            <a:br>
              <a:rPr lang="es-ES" sz="1400" dirty="0">
                <a:latin typeface="Calibri"/>
              </a:rPr>
            </a:br>
            <a:r>
              <a:rPr lang="es-ES" sz="1400" dirty="0">
                <a:latin typeface="Calibri"/>
              </a:rPr>
              <a:t>un examen final ante la Cámara competente.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Tras un primer título de cualificación profesional y una primera fase de actividad profesional</a:t>
            </a:r>
          </a:p>
          <a:p>
            <a:pPr marL="504000" lvl="1" indent="-216000">
              <a:lnSpc>
                <a:spcPts val="2000"/>
              </a:lnSpc>
              <a:spcBef>
                <a:spcPts val="600"/>
              </a:spcBef>
              <a:buClr>
                <a:srgbClr val="D6851B"/>
              </a:buClr>
              <a:buSzPct val="65000"/>
              <a:buFont typeface="Wingdings 3"/>
              <a:buChar char=""/>
              <a:defRPr/>
            </a:pPr>
            <a:r>
              <a:rPr lang="es-ES" sz="1400" dirty="0">
                <a:latin typeface="Calibri"/>
              </a:rPr>
              <a:t>Dirigida a profesionales </a:t>
            </a:r>
            <a:br>
              <a:rPr lang="es-ES" sz="1400" dirty="0">
                <a:latin typeface="Calibri"/>
              </a:rPr>
            </a:br>
            <a:r>
              <a:rPr lang="es-ES" sz="1400" dirty="0">
                <a:latin typeface="Calibri"/>
              </a:rPr>
              <a:t>y se basa en la experiencia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b="1" dirty="0"/>
              <a:t>Modificación de la Ley de Formación Profesional (2020)</a:t>
            </a:r>
          </a:p>
        </p:txBody>
      </p:sp>
      <p:sp>
        <p:nvSpPr>
          <p:cNvPr id="3" name="Titel 2"/>
          <p:cNvSpPr>
            <a:spLocks noGrp="1"/>
          </p:cNvSpPr>
          <p:nvPr>
            <p:ph type="title"/>
          </p:nvPr>
        </p:nvSpPr>
        <p:spPr bwMode="auto"/>
        <p:txBody>
          <a:bodyPr/>
          <a:lstStyle/>
          <a:p>
            <a:pPr>
              <a:defRPr/>
            </a:pPr>
            <a:r>
              <a:rPr lang="es-ES" dirty="0"/>
              <a:t>5. Normativa legal</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s-ES" sz="1800" dirty="0">
                <a:latin typeface="Calibri"/>
              </a:rPr>
              <a:t>Introducción de niveles de formación continua transparentes: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Para alcanzar</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5: </a:t>
            </a:r>
            <a:r>
              <a:rPr lang="es-ES" sz="1400" dirty="0">
                <a:latin typeface="Calibri"/>
              </a:rPr>
              <a:t>Carga lectiva mínima de 400 horas, admisión tras obtener el DQR 4 </a:t>
            </a:r>
            <a:br>
              <a:rPr lang="es-ES" sz="1400" dirty="0">
                <a:latin typeface="Calibri"/>
              </a:rPr>
            </a:br>
            <a:r>
              <a:rPr lang="es-ES" sz="1400" dirty="0">
                <a:latin typeface="Calibri"/>
              </a:rPr>
              <a:t>Prueba de profundización/ampliación de las competencias existentes</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6: </a:t>
            </a:r>
            <a:r>
              <a:rPr lang="es-ES" sz="1400" dirty="0">
                <a:latin typeface="Calibri"/>
              </a:rPr>
              <a:t>Carga lectiva mínima de 1.200 horas, admisión tras obtener el DQR 4 </a:t>
            </a:r>
            <a:br>
              <a:rPr lang="es-ES" sz="1400" dirty="0">
                <a:latin typeface="Calibri"/>
              </a:rPr>
            </a:br>
            <a:r>
              <a:rPr lang="es-ES" sz="1400" dirty="0">
                <a:latin typeface="Calibri"/>
              </a:rPr>
              <a:t>Prueba de aptitud para asumir tareas de gestión y liderazgo </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7: </a:t>
            </a:r>
            <a:r>
              <a:rPr lang="es-ES" sz="1400" dirty="0">
                <a:latin typeface="Calibri"/>
              </a:rPr>
              <a:t>Carga lectiva de 1.600 horas más, admisión tras obtener el DQR 6</a:t>
            </a:r>
            <a:br>
              <a:rPr lang="es-ES" sz="1400" dirty="0">
                <a:latin typeface="Calibri"/>
              </a:rPr>
            </a:br>
            <a:r>
              <a:rPr lang="es-ES" sz="1400" dirty="0">
                <a:latin typeface="Calibri"/>
              </a:rPr>
              <a:t>Prueba de aptitud para gestionar organizaciones de forma responsable, </a:t>
            </a:r>
            <a:br>
              <a:rPr lang="es-ES" sz="1400" dirty="0">
                <a:latin typeface="Calibri"/>
              </a:rPr>
            </a:br>
            <a:r>
              <a:rPr lang="es-ES" sz="1400" dirty="0">
                <a:latin typeface="Calibri"/>
              </a:rPr>
              <a:t>para abordar problemas nuevos y complejos, desarrollar procedimientos y productos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Elaboración de la normativa de exámenes para los cursos de formación profesional </a:t>
            </a:r>
            <a:br>
              <a:rPr lang="es-ES" sz="1600" dirty="0">
                <a:latin typeface="Calibri"/>
              </a:rPr>
            </a:br>
            <a:r>
              <a:rPr lang="es-ES" sz="1600" dirty="0">
                <a:latin typeface="Calibri"/>
              </a:rPr>
              <a:t>de cualificación superior</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Asignación de las cualificaciones correspondientes al Marco Alemán de Cualificaciones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Equiparación de títulos profesionales y universitarios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2374</Words>
  <Application>Microsoft Office PowerPoint</Application>
  <DocSecurity>0</DocSecurity>
  <PresentationFormat>Breitbild</PresentationFormat>
  <Paragraphs>209</Paragraphs>
  <Slides>18</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Courier New</vt:lpstr>
      <vt:lpstr>Wingdings 3</vt:lpstr>
      <vt:lpstr>arial</vt:lpstr>
      <vt:lpstr>Calibri</vt:lpstr>
      <vt:lpstr>Office</vt:lpstr>
      <vt:lpstr> </vt:lpstr>
      <vt:lpstr>Índice</vt:lpstr>
      <vt:lpstr>1. Definición</vt:lpstr>
      <vt:lpstr>2. Tipos de formación profesional continua</vt:lpstr>
      <vt:lpstr>2. Marco nacional de cualificaciones Alemania</vt:lpstr>
      <vt:lpstr>3. Ofertas de formación formal en el ámbito de la formación continua para ascender profesionalmente</vt:lpstr>
      <vt:lpstr>3. Ofertas de formación formal en el ámbito de la formación continua para ascender profesionalmente</vt:lpstr>
      <vt:lpstr>4. Otros programas de formación formal </vt:lpstr>
      <vt:lpstr>5. Normativa legal</vt:lpstr>
      <vt:lpstr>6. Financiación</vt:lpstr>
      <vt:lpstr>6. Financiación</vt:lpstr>
      <vt:lpstr>6. Financiación</vt:lpstr>
      <vt:lpstr>7. Formación continua no formal: el mercado de proveedores </vt:lpstr>
      <vt:lpstr>8. Participación en la formación continua </vt:lpstr>
      <vt:lpstr>8. Participación en la formación continua </vt:lpstr>
      <vt:lpstr>8. Participación en la formación continua </vt:lpstr>
      <vt:lpstr>Más información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414</cp:revision>
  <dcterms:created xsi:type="dcterms:W3CDTF">2020-12-18T10:19:10Z</dcterms:created>
  <dcterms:modified xsi:type="dcterms:W3CDTF">2025-09-23T10:29:59Z</dcterms:modified>
  <cp:category/>
  <dc:identifier/>
  <cp:contentStatus/>
  <dc:language/>
  <cp:version/>
</cp:coreProperties>
</file>