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Wingdings 3" panose="05040102010807070707" pitchFamily="18" charset="2"/>
      <p:regular r:id="rId20"/>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98" autoAdjust="0"/>
  </p:normalViewPr>
  <p:slideViewPr>
    <p:cSldViewPr snapToGrid="0" showGuides="1">
      <p:cViewPr varScale="1">
        <p:scale>
          <a:sx n="66" d="100"/>
          <a:sy n="66" d="100"/>
        </p:scale>
        <p:origin x="2274" y="66"/>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23.09.2025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panose="020B0604020202020204" pitchFamily="34" charset="0"/>
              <a:buChar char="•"/>
            </a:pPr>
            <a:r>
              <a:rPr lang="en-GB" noProof="0" dirty="0"/>
              <a:t>The federal government, state governments, local authorities and the Federal Employment Agency promote continuing vocational training. Expenditure on general, political, cultural and scientific continuing education cannot be presented in detail. In most cases, it cannot be clearly separated in public budgets and is sometimes included.</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Qualification within the framework of labour market policy instruments is promoted by the employment agencies in accordance with the Third Book of the Social Code </a:t>
            </a:r>
            <a:r>
              <a:rPr lang="de-DE" noProof="0" dirty="0"/>
              <a:t>(Drittes Buch Sozialgesetzbuch) </a:t>
            </a:r>
            <a:r>
              <a:rPr lang="en-US" b="1" dirty="0"/>
              <a:t>(SGB III)</a:t>
            </a:r>
            <a:r>
              <a:rPr lang="en-US" dirty="0"/>
              <a:t>. </a:t>
            </a:r>
            <a:r>
              <a:rPr lang="en-GB" noProof="0" dirty="0"/>
              <a:t>Support for people in need of assistance who are capable of working is provided by the job centres in accordance with the Second Book of the Social Code </a:t>
            </a:r>
            <a:r>
              <a:rPr lang="de-DE" noProof="0" dirty="0"/>
              <a:t>(Zweites Buch Sozialgesetzbuch) </a:t>
            </a:r>
            <a:r>
              <a:rPr lang="en-US" b="1" dirty="0"/>
              <a:t>(SGB II)</a:t>
            </a:r>
            <a:r>
              <a:rPr lang="en-US" dirty="0"/>
              <a:t>.</a:t>
            </a: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mn-lt"/>
                <a:cs typeface="+mn-cs"/>
              </a:rPr>
              <a:t>Fachhochschule / FH (trade and technical school) = </a:t>
            </a:r>
            <a:r>
              <a:rPr lang="en-GB" sz="1100" b="0" i="0" noProof="0" dirty="0">
                <a:solidFill>
                  <a:schemeClr val="tx1"/>
                </a:solidFill>
                <a:latin typeface="+mn-lt"/>
                <a:ea typeface="+mn-ea"/>
                <a:cs typeface="+mn-cs"/>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“Hochschulen”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mn-lt"/>
                <a:ea typeface="+mn-ea"/>
                <a:cs typeface="+mn-cs"/>
              </a:rPr>
              <a:t>German Office for international Cooperation in Vocational Education and Training</a:t>
            </a:r>
            <a:endParaRPr lang="en-US"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
        <p:nvSpPr>
          <p:cNvPr id="11" name="Textplatzhalter 10">
            <a:extLst>
              <a:ext uri="{FF2B5EF4-FFF2-40B4-BE49-F238E27FC236}">
                <a16:creationId xmlns:a16="http://schemas.microsoft.com/office/drawing/2014/main" id="{05B298CE-825E-4398-ADEE-87BA7B850AF7}"/>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13" name="Grafik 12">
            <a:extLst>
              <a:ext uri="{FF2B5EF4-FFF2-40B4-BE49-F238E27FC236}">
                <a16:creationId xmlns:a16="http://schemas.microsoft.com/office/drawing/2014/main" id="{1E964F51-E8A8-42DC-A459-166985D7C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7" name="Grafik 16">
            <a:extLst>
              <a:ext uri="{FF2B5EF4-FFF2-40B4-BE49-F238E27FC236}">
                <a16:creationId xmlns:a16="http://schemas.microsoft.com/office/drawing/2014/main" id="{1F63E534-1E5B-42F5-93B4-4DEC5ED17B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59" r:id="rId6"/>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genesis.destatis.de/datenbank/online/statistic/21421/table/21421-00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s://www.govet.international/en/index.php" TargetMode="External"/><Relationship Id="rId7" Type="http://schemas.openxmlformats.org/officeDocument/2006/relationships/hyperlink" Target="https://www.datenportal.bmbf.de/portal/en/index.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kmk.org/"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5">
            <a:extLst>
              <a:ext uri="{FF2B5EF4-FFF2-40B4-BE49-F238E27FC236}">
                <a16:creationId xmlns:a16="http://schemas.microsoft.com/office/drawing/2014/main" id="{7A21ECEA-9CA2-4830-A845-1B03FCBD3AD6}"/>
              </a:ext>
            </a:extLst>
          </p:cNvPr>
          <p:cNvSpPr>
            <a:spLocks noGrp="1"/>
          </p:cNvSpPr>
          <p:nvPr>
            <p:ph type="body" sz="quarter" idx="12"/>
          </p:nvPr>
        </p:nvSpPr>
        <p:spPr/>
        <p:txBody>
          <a:bodyPr/>
          <a:lstStyle/>
          <a:p>
            <a:endParaRPr lang="de-DE" dirty="0"/>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fr-FR" sz="2800" dirty="0"/>
              <a:t>Formation continue professionnelle</a:t>
            </a:r>
            <a:br>
              <a:rPr lang="fr-FR" sz="2800" dirty="0"/>
            </a:br>
            <a:r>
              <a:rPr lang="fr-FR" sz="2800" dirty="0"/>
              <a:t>en Allemagne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b="1" dirty="0">
                <a:latin typeface="Calibri"/>
              </a:rPr>
              <a:t>Économiquement : </a:t>
            </a:r>
            <a:r>
              <a:rPr lang="fr-FR" sz="1600" dirty="0">
                <a:latin typeface="Calibri"/>
              </a:rPr>
              <a:t>Effets positifs sur la performance économique des entreprises en matière de :</a:t>
            </a:r>
          </a:p>
          <a:p>
            <a:pPr marL="540000" lvl="1" indent="-252000">
              <a:lnSpc>
                <a:spcPts val="2000"/>
              </a:lnSpc>
              <a:spcBef>
                <a:spcPts val="600"/>
              </a:spcBef>
              <a:buClr>
                <a:srgbClr val="D6851B"/>
              </a:buClr>
              <a:buSzPct val="65000"/>
              <a:buFont typeface="Wingdings 3"/>
              <a:buChar char=""/>
              <a:defRPr/>
            </a:pPr>
            <a:r>
              <a:rPr lang="fr-FR" sz="1600" dirty="0">
                <a:latin typeface="Calibri"/>
              </a:rPr>
              <a:t>Productivité</a:t>
            </a:r>
          </a:p>
          <a:p>
            <a:pPr marL="540000" lvl="1" indent="-252000">
              <a:lnSpc>
                <a:spcPts val="2000"/>
              </a:lnSpc>
              <a:spcBef>
                <a:spcPts val="600"/>
              </a:spcBef>
              <a:buClr>
                <a:srgbClr val="D6851B"/>
              </a:buClr>
              <a:buSzPct val="65000"/>
              <a:buFont typeface="Wingdings 3"/>
              <a:buChar char=""/>
              <a:defRPr/>
            </a:pPr>
            <a:r>
              <a:rPr lang="fr-FR" sz="1600" dirty="0">
                <a:latin typeface="Calibri"/>
              </a:rPr>
              <a:t>Qualité </a:t>
            </a:r>
          </a:p>
          <a:p>
            <a:pPr marL="540000" lvl="1" indent="-252000">
              <a:lnSpc>
                <a:spcPts val="2000"/>
              </a:lnSpc>
              <a:spcBef>
                <a:spcPts val="600"/>
              </a:spcBef>
              <a:buClr>
                <a:srgbClr val="D6851B"/>
              </a:buClr>
              <a:buSzPct val="65000"/>
              <a:buFont typeface="Wingdings 3"/>
              <a:buChar char=""/>
              <a:defRPr/>
            </a:pPr>
            <a:r>
              <a:rPr lang="fr-FR" sz="1600" dirty="0">
                <a:latin typeface="Calibri"/>
              </a:rPr>
              <a:t>Capacité d’innovation au travail</a:t>
            </a:r>
          </a:p>
          <a:p>
            <a:pPr marL="540000" lvl="1" indent="-252000">
              <a:lnSpc>
                <a:spcPts val="2000"/>
              </a:lnSpc>
              <a:spcBef>
                <a:spcPts val="600"/>
              </a:spcBef>
              <a:buClr>
                <a:srgbClr val="D6851B"/>
              </a:buClr>
              <a:buSzPct val="65000"/>
              <a:buFont typeface="Wingdings 3"/>
              <a:buChar char=""/>
              <a:defRPr/>
            </a:pPr>
            <a:r>
              <a:rPr lang="fr-FR" sz="1600" dirty="0">
                <a:latin typeface="Calibri"/>
              </a:rPr>
              <a:t>Taux d’occupation</a:t>
            </a:r>
          </a:p>
          <a:p>
            <a:pPr marL="540000" lvl="1" indent="-252000">
              <a:lnSpc>
                <a:spcPts val="2000"/>
              </a:lnSpc>
              <a:spcBef>
                <a:spcPts val="600"/>
              </a:spcBef>
              <a:buClr>
                <a:srgbClr val="D6851B"/>
              </a:buClr>
              <a:buSzPct val="65000"/>
              <a:buFont typeface="Wingdings 3"/>
              <a:buChar char=""/>
              <a:defRPr/>
            </a:pPr>
            <a:r>
              <a:rPr lang="fr-FR" sz="1600" dirty="0">
                <a:latin typeface="Calibri"/>
              </a:rPr>
              <a:t>Viabilité des entreprises dans le contexte du progrès technologique et de la globalisation croissante</a:t>
            </a:r>
          </a:p>
          <a:p>
            <a:pPr marL="285750" indent="-285750">
              <a:lnSpc>
                <a:spcPts val="2000"/>
              </a:lnSpc>
              <a:spcBef>
                <a:spcPts val="1200"/>
              </a:spcBef>
              <a:buClr>
                <a:srgbClr val="D6851B"/>
              </a:buClr>
              <a:buSzPct val="65000"/>
              <a:buFont typeface="Wingdings 3"/>
              <a:buChar char=""/>
              <a:defRPr/>
            </a:pPr>
            <a:r>
              <a:rPr lang="fr-FR" sz="1600" b="1" dirty="0">
                <a:latin typeface="Calibri"/>
              </a:rPr>
              <a:t>Socialement :</a:t>
            </a:r>
          </a:p>
          <a:p>
            <a:pPr marL="540000" lvl="1" indent="-252000">
              <a:lnSpc>
                <a:spcPts val="1800"/>
              </a:lnSpc>
              <a:spcBef>
                <a:spcPts val="600"/>
              </a:spcBef>
              <a:buClr>
                <a:srgbClr val="D6851B"/>
              </a:buClr>
              <a:buSzPct val="65000"/>
              <a:buFont typeface="Wingdings 3"/>
              <a:buChar char=""/>
              <a:defRPr/>
            </a:pPr>
            <a:r>
              <a:rPr lang="fr-FR" sz="1400" dirty="0">
                <a:latin typeface="Calibri"/>
              </a:rPr>
              <a:t>Plus grande satisfaction des employé·e·s</a:t>
            </a:r>
          </a:p>
          <a:p>
            <a:pPr marL="540000" lvl="1" indent="-252000">
              <a:lnSpc>
                <a:spcPts val="1800"/>
              </a:lnSpc>
              <a:spcBef>
                <a:spcPts val="600"/>
              </a:spcBef>
              <a:buClr>
                <a:srgbClr val="D6851B"/>
              </a:buClr>
              <a:buSzPct val="65000"/>
              <a:buFont typeface="Wingdings 3"/>
              <a:buChar char=""/>
              <a:defRPr/>
            </a:pPr>
            <a:r>
              <a:rPr lang="fr-FR" sz="1400" dirty="0">
                <a:latin typeface="Calibri"/>
              </a:rPr>
              <a:t>Fidélité à l’entreprise</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les entreprises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dirty="0">
                <a:latin typeface="Calibri"/>
              </a:rPr>
              <a:t>Effets positifs sur :</a:t>
            </a:r>
          </a:p>
          <a:p>
            <a:pPr marL="540000" lvl="1" indent="-252000">
              <a:lnSpc>
                <a:spcPts val="1800"/>
              </a:lnSpc>
              <a:spcBef>
                <a:spcPts val="600"/>
              </a:spcBef>
              <a:buClr>
                <a:srgbClr val="D6851B"/>
              </a:buClr>
              <a:buSzPct val="65000"/>
              <a:buFont typeface="Wingdings 3"/>
              <a:buChar char=""/>
              <a:defRPr/>
            </a:pPr>
            <a:r>
              <a:rPr lang="fr-FR" sz="1600" dirty="0">
                <a:latin typeface="Calibri"/>
              </a:rPr>
              <a:t>Les revenus</a:t>
            </a:r>
          </a:p>
          <a:p>
            <a:pPr marL="540000" lvl="1" indent="-252000">
              <a:lnSpc>
                <a:spcPts val="1800"/>
              </a:lnSpc>
              <a:spcBef>
                <a:spcPts val="600"/>
              </a:spcBef>
              <a:buClr>
                <a:srgbClr val="D6851B"/>
              </a:buClr>
              <a:buSzPct val="65000"/>
              <a:buFont typeface="Wingdings 3"/>
              <a:buChar char=""/>
              <a:defRPr/>
            </a:pPr>
            <a:r>
              <a:rPr lang="fr-FR" sz="1600" dirty="0">
                <a:latin typeface="Calibri"/>
              </a:rPr>
              <a:t>L’emploi</a:t>
            </a:r>
          </a:p>
          <a:p>
            <a:pPr marL="540000" lvl="1" indent="-252000">
              <a:lnSpc>
                <a:spcPts val="1800"/>
              </a:lnSpc>
              <a:spcBef>
                <a:spcPts val="600"/>
              </a:spcBef>
              <a:buClr>
                <a:srgbClr val="D6851B"/>
              </a:buClr>
              <a:buSzPct val="65000"/>
              <a:buFont typeface="Wingdings 3"/>
              <a:buChar char=""/>
              <a:defRPr/>
            </a:pPr>
            <a:r>
              <a:rPr lang="fr-FR" sz="1600" dirty="0">
                <a:latin typeface="Calibri"/>
              </a:rPr>
              <a:t>Le développement professionnel et personnel</a:t>
            </a:r>
          </a:p>
          <a:p>
            <a:pPr marL="540000" lvl="1" indent="-252000">
              <a:lnSpc>
                <a:spcPts val="1800"/>
              </a:lnSpc>
              <a:spcBef>
                <a:spcPts val="600"/>
              </a:spcBef>
              <a:buClr>
                <a:srgbClr val="D6851B"/>
              </a:buClr>
              <a:buSzPct val="65000"/>
              <a:buFont typeface="Wingdings 3"/>
              <a:buChar char=""/>
              <a:defRPr/>
            </a:pPr>
            <a:r>
              <a:rPr lang="fr-FR" sz="1600" dirty="0">
                <a:latin typeface="Calibri"/>
              </a:rPr>
              <a:t>La santé</a:t>
            </a:r>
          </a:p>
          <a:p>
            <a:pPr marL="540000" lvl="1" indent="-252000">
              <a:lnSpc>
                <a:spcPts val="1800"/>
              </a:lnSpc>
              <a:spcBef>
                <a:spcPts val="600"/>
              </a:spcBef>
              <a:buClr>
                <a:srgbClr val="D6851B"/>
              </a:buClr>
              <a:buSzPct val="65000"/>
              <a:buFont typeface="Wingdings 3"/>
              <a:buChar char=""/>
              <a:defRPr/>
            </a:pPr>
            <a:r>
              <a:rPr lang="fr-FR" sz="1600" dirty="0">
                <a:latin typeface="Calibri"/>
              </a:rPr>
              <a:t>La satisfaction au travail et par conséquent dans la vie</a:t>
            </a:r>
          </a:p>
          <a:p>
            <a:pPr marL="285750" indent="-285750">
              <a:lnSpc>
                <a:spcPts val="2000"/>
              </a:lnSpc>
              <a:spcBef>
                <a:spcPts val="1200"/>
              </a:spcBef>
              <a:buClr>
                <a:srgbClr val="D6851B"/>
              </a:buClr>
              <a:buSzPct val="65000"/>
              <a:buFont typeface="Wingdings 3"/>
              <a:buChar char=""/>
              <a:defRPr/>
            </a:pPr>
            <a:r>
              <a:rPr lang="fr-FR" sz="1600" dirty="0">
                <a:latin typeface="Calibri"/>
              </a:rPr>
              <a:t>Déploiement des potentiels de développement professionnels personnels</a:t>
            </a:r>
          </a:p>
          <a:p>
            <a:pPr marL="285750" indent="-285750">
              <a:lnSpc>
                <a:spcPts val="2000"/>
              </a:lnSpc>
              <a:spcBef>
                <a:spcPts val="1200"/>
              </a:spcBef>
              <a:buClr>
                <a:srgbClr val="D6851B"/>
              </a:buClr>
              <a:buSzPct val="65000"/>
              <a:buFont typeface="Wingdings 3"/>
              <a:buChar char=""/>
              <a:defRPr/>
            </a:pPr>
            <a:r>
              <a:rPr lang="fr-FR" sz="1600" dirty="0">
                <a:latin typeface="Calibri"/>
              </a:rPr>
              <a:t>Maintien de l’employabilité</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les personnes/les employé·e·s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 Qui peut proposer des formations continues ? Qui accorde l’accréditation ?</a:t>
            </a:r>
          </a:p>
        </p:txBody>
      </p:sp>
      <p:sp>
        <p:nvSpPr>
          <p:cNvPr id="3" name="Titel 2"/>
          <p:cNvSpPr>
            <a:spLocks noGrp="1"/>
          </p:cNvSpPr>
          <p:nvPr>
            <p:ph type="title"/>
          </p:nvPr>
        </p:nvSpPr>
        <p:spPr bwMode="auto"/>
        <p:txBody>
          <a:bodyPr/>
          <a:lstStyle/>
          <a:p>
            <a:pPr>
              <a:defRPr/>
            </a:pPr>
            <a:r>
              <a:rPr lang="fr-FR" dirty="0"/>
              <a:t>7. Formation continue non formelle : le marché des prestataires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Les grandes entreprises organisent plus de</a:t>
            </a:r>
            <a:br>
              <a:rPr lang="fr-FR" sz="1600" dirty="0">
                <a:latin typeface="Calibri"/>
              </a:rPr>
            </a:br>
            <a:r>
              <a:rPr lang="fr-FR" sz="1600" dirty="0">
                <a:latin typeface="Calibri"/>
              </a:rPr>
              <a:t>la moitié des cours de formation continue</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Par ailleurs, il existe plus de 20 000 prestataires :</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Organismes publics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Universités et instituts de recherche</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Églises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Chambres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Syndicats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Fédérations patronales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Fondations et organisations caritatives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Prestataires de formation privés commerciaux (19 % des prestataires en 2024), entre autres</a:t>
            </a:r>
          </a:p>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Distinction entre les offres de droit public réglementées, avec soutien, et les offres non réglementées, sans soutien</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Pour les offres bénéficiant d’un soutien, une accréditation auprès d’institutions d’État ou de chambres est requise en général (durée limitée : Organisme 5 ans, mesure de formation 3 ans)</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En général, la certification du système de gestion de la qualité n’est pas exigée, mais elle est très courante, par ex. selon les normes ISO 9000 et suiv. ou ISO 29990</a:t>
            </a:r>
          </a:p>
          <a:p>
            <a:pPr marL="285750" indent="-285750">
              <a:lnSpc>
                <a:spcPts val="2000"/>
              </a:lnSpc>
              <a:spcBef>
                <a:spcPts val="1200"/>
              </a:spcBef>
              <a:spcAft>
                <a:spcPts val="200"/>
              </a:spcAft>
              <a:buClr>
                <a:srgbClr val="D6851B"/>
              </a:buClr>
              <a:buSzPct val="65000"/>
              <a:buFont typeface="Wingdings 3"/>
              <a:buChar char=""/>
              <a:defRPr/>
            </a:pPr>
            <a:r>
              <a:rPr lang="fr-FR" sz="1600" dirty="0"/>
              <a:t>Contrôle et certification par des prestataires privés, accrédités par l’Office allemand d’accréditation (DAkkS) si des normes DIN sont concernées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État</a:t>
            </a:r>
            <a:br>
              <a:rPr lang="fr-FR" sz="2400" dirty="0"/>
            </a:br>
            <a:r>
              <a:rPr lang="fr-FR" sz="1600" dirty="0"/>
              <a:t>(gouvernement fédéral, Länder, communes)</a:t>
            </a:r>
          </a:p>
        </p:txBody>
      </p:sp>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8110608" y="1257296"/>
            <a:ext cx="3215603"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Les dépenses ne peuvent souvent pas être clairement délimitées</a:t>
            </a:r>
          </a:p>
        </p:txBody>
      </p:sp>
      <p:sp>
        <p:nvSpPr>
          <p:cNvPr id="16" name="Textplatzhalter 3"/>
          <p:cNvSpPr txBox="1"/>
          <p:nvPr/>
        </p:nvSpPr>
        <p:spPr bwMode="auto">
          <a:xfrm>
            <a:off x="7344000" y="3748332"/>
            <a:ext cx="4320000" cy="1548318"/>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Soutien à </a:t>
            </a:r>
            <a:r>
              <a:rPr lang="de-DE" sz="2800" spc="50" dirty="0">
                <a:solidFill>
                  <a:schemeClr val="tx1"/>
                </a:solidFill>
              </a:rPr>
              <a:t>299 504</a:t>
            </a:r>
            <a:r>
              <a:rPr lang="fr-FR" sz="1600" dirty="0">
                <a:solidFill>
                  <a:schemeClr val="tx1"/>
                </a:solidFill>
              </a:rPr>
              <a:t> participation à des mesures de formation professionnelle continue conformément aux livres II et III du Code social allemand (SGB II et SGB III) en 2023</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1066948" y="1188520"/>
            <a:ext cx="3082365" cy="1080000"/>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1600" dirty="0">
                <a:solidFill>
                  <a:schemeClr val="tx1"/>
                </a:solidFill>
              </a:rPr>
              <a:t>Nombreux programmes de soutien destinés à la promotion professionnelle</a:t>
            </a:r>
          </a:p>
        </p:txBody>
      </p:sp>
      <p:sp>
        <p:nvSpPr>
          <p:cNvPr id="11" name="Textplatzhalter 3"/>
          <p:cNvSpPr txBox="1"/>
          <p:nvPr/>
        </p:nvSpPr>
        <p:spPr bwMode="auto">
          <a:xfrm>
            <a:off x="262812" y="2653640"/>
            <a:ext cx="4320000" cy="1116000"/>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1,06 milliards d’€ </a:t>
            </a:r>
            <a:r>
              <a:rPr lang="fr-FR" sz="1600" dirty="0">
                <a:solidFill>
                  <a:schemeClr val="tx1"/>
                </a:solidFill>
              </a:rPr>
              <a:t>de soutien pour les promotions professionnelles de 2023 (autorisation)</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
        <p:nvSpPr>
          <p:cNvPr id="5" name="Textfeld 4">
            <a:extLst>
              <a:ext uri="{FF2B5EF4-FFF2-40B4-BE49-F238E27FC236}">
                <a16:creationId xmlns:a16="http://schemas.microsoft.com/office/drawing/2014/main" id="{C9BB25D3-E7DB-78BF-DBB0-99A373379B9B}"/>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4">
                  <a:extLst>
                    <a:ext uri="{A12FA001-AC4F-418D-AE19-62706E023703}">
                      <ahyp:hlinkClr xmlns:ahyp="http://schemas.microsoft.com/office/drawing/2018/hyperlinkcolor" val="tx"/>
                    </a:ext>
                  </a:extLst>
                </a:hlinkClick>
              </a:rPr>
              <a:t>*</a:t>
            </a:r>
            <a:r>
              <a:rPr lang="de-DE" sz="1000" dirty="0">
                <a:solidFill>
                  <a:srgbClr val="0563C1"/>
                </a:solidFill>
                <a:hlinkClick r:id="rId4">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
        <p:nvSpPr>
          <p:cNvPr id="6" name="Textplatzhalter 3">
            <a:extLst>
              <a:ext uri="{FF2B5EF4-FFF2-40B4-BE49-F238E27FC236}">
                <a16:creationId xmlns:a16="http://schemas.microsoft.com/office/drawing/2014/main" id="{CB333B01-B756-D55A-A1A8-83BFC4604EA7}"/>
              </a:ext>
            </a:extLst>
          </p:cNvPr>
          <p:cNvSpPr txBox="1">
            <a:spLocks/>
          </p:cNvSpPr>
          <p:nvPr/>
        </p:nvSpPr>
        <p:spPr>
          <a:xfrm>
            <a:off x="1667482" y="4041564"/>
            <a:ext cx="4446269" cy="118800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600" dirty="0">
                <a:solidFill>
                  <a:schemeClr val="tx1"/>
                </a:solidFill>
              </a:rPr>
              <a:t>En 2024, le financement de promotions professionnelles a été approuvé pour </a:t>
            </a:r>
            <a:r>
              <a:rPr lang="de-DE" sz="2800" spc="50" dirty="0">
                <a:solidFill>
                  <a:schemeClr val="tx1"/>
                </a:solidFill>
              </a:rPr>
              <a:t>189.691 </a:t>
            </a:r>
            <a:r>
              <a:rPr lang="fr-FR" sz="1600" dirty="0">
                <a:solidFill>
                  <a:schemeClr val="tx1"/>
                </a:solidFill>
              </a:rPr>
              <a:t>personnes</a:t>
            </a:r>
            <a:r>
              <a:rPr lang="de-DE" sz="1600" dirty="0">
                <a:solidFill>
                  <a:schemeClr val="tx1"/>
                </a:solidFill>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les entreprises</a:t>
            </a:r>
          </a:p>
        </p:txBody>
      </p:sp>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661988" y="1056658"/>
            <a:ext cx="4004957" cy="1229838"/>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2400" dirty="0">
                <a:solidFill>
                  <a:schemeClr val="tx1"/>
                </a:solidFill>
              </a:rPr>
              <a:t>46,4 milliards d’€ </a:t>
            </a:r>
            <a:r>
              <a:rPr lang="fr-FR" sz="1600" dirty="0">
                <a:solidFill>
                  <a:schemeClr val="tx1"/>
                </a:solidFill>
              </a:rPr>
              <a:t>au total d’investissements par le secteur privé </a:t>
            </a:r>
            <a:br>
              <a:rPr lang="fr-FR" sz="1600" dirty="0">
                <a:solidFill>
                  <a:schemeClr val="tx1"/>
                </a:solidFill>
              </a:rPr>
            </a:br>
            <a:r>
              <a:rPr lang="fr-FR" sz="1600" dirty="0">
                <a:solidFill>
                  <a:schemeClr val="tx1"/>
                </a:solidFill>
              </a:rPr>
              <a:t>en 2022*</a:t>
            </a:r>
          </a:p>
        </p:txBody>
      </p:sp>
      <p:sp>
        <p:nvSpPr>
          <p:cNvPr id="15" name="Textplatzhalter 3"/>
          <p:cNvSpPr txBox="1"/>
          <p:nvPr/>
        </p:nvSpPr>
        <p:spPr bwMode="auto">
          <a:xfrm>
            <a:off x="637189" y="2409629"/>
            <a:ext cx="2171999"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Dont </a:t>
            </a:r>
            <a:br>
              <a:rPr lang="fr-FR" sz="1600" dirty="0">
                <a:solidFill>
                  <a:schemeClr val="tx1"/>
                </a:solidFill>
              </a:rPr>
            </a:br>
            <a:r>
              <a:rPr lang="fr-FR" sz="2400" dirty="0">
                <a:solidFill>
                  <a:schemeClr val="tx1"/>
                </a:solidFill>
              </a:rPr>
              <a:t>24,4 </a:t>
            </a:r>
            <a:br>
              <a:rPr lang="fr-FR" sz="2400" dirty="0">
                <a:solidFill>
                  <a:schemeClr val="tx1"/>
                </a:solidFill>
              </a:rPr>
            </a:br>
            <a:r>
              <a:rPr lang="fr-FR" sz="2400" dirty="0">
                <a:solidFill>
                  <a:schemeClr val="tx1"/>
                </a:solidFill>
              </a:rPr>
              <a:t>milliards d’€ </a:t>
            </a:r>
            <a:br>
              <a:rPr lang="fr-FR" sz="2400" dirty="0">
                <a:solidFill>
                  <a:schemeClr val="tx1"/>
                </a:solidFill>
              </a:rPr>
            </a:br>
            <a:r>
              <a:rPr lang="fr-FR" sz="1600" dirty="0">
                <a:solidFill>
                  <a:schemeClr val="tx1"/>
                </a:solidFill>
              </a:rPr>
              <a:t>de coûts directs</a:t>
            </a:r>
          </a:p>
        </p:txBody>
      </p:sp>
      <p:sp>
        <p:nvSpPr>
          <p:cNvPr id="16" name="Textplatzhalter 3"/>
          <p:cNvSpPr txBox="1"/>
          <p:nvPr/>
        </p:nvSpPr>
        <p:spPr bwMode="auto">
          <a:xfrm>
            <a:off x="8107736" y="2689176"/>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Pendant la pandémie, en 2020, </a:t>
            </a:r>
            <a:br>
              <a:rPr lang="fr-FR" sz="1600" dirty="0">
                <a:solidFill>
                  <a:schemeClr val="tx1"/>
                </a:solidFill>
              </a:rPr>
            </a:br>
            <a:r>
              <a:rPr lang="fr-FR" sz="2400" dirty="0">
                <a:solidFill>
                  <a:schemeClr val="tx1"/>
                </a:solidFill>
              </a:rPr>
              <a:t>34 % </a:t>
            </a:r>
            <a:r>
              <a:rPr lang="fr-FR" sz="1600" dirty="0">
                <a:solidFill>
                  <a:schemeClr val="tx1"/>
                </a:solidFill>
              </a:rPr>
              <a:t>seulement</a:t>
            </a:r>
            <a:r>
              <a:rPr lang="fr-FR" sz="2400" dirty="0">
                <a:solidFill>
                  <a:schemeClr val="tx1"/>
                </a:solidFill>
              </a:rPr>
              <a:t>	 </a:t>
            </a:r>
          </a:p>
        </p:txBody>
      </p:sp>
      <p:sp>
        <p:nvSpPr>
          <p:cNvPr id="9" name="Textplatzhalter 3"/>
          <p:cNvSpPr txBox="1"/>
          <p:nvPr/>
        </p:nvSpPr>
        <p:spPr bwMode="auto">
          <a:xfrm>
            <a:off x="2866945" y="2429066"/>
            <a:ext cx="1800000" cy="1406951"/>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et</a:t>
            </a:r>
            <a:br>
              <a:rPr lang="fr-FR" sz="2400" dirty="0">
                <a:solidFill>
                  <a:schemeClr val="tx1"/>
                </a:solidFill>
              </a:rPr>
            </a:br>
            <a:r>
              <a:rPr lang="fr-FR" sz="2400" dirty="0">
                <a:solidFill>
                  <a:schemeClr val="tx1"/>
                </a:solidFill>
              </a:rPr>
              <a:t>22</a:t>
            </a:r>
            <a:br>
              <a:rPr lang="fr-FR" sz="2400" dirty="0">
                <a:solidFill>
                  <a:schemeClr val="tx1"/>
                </a:solidFill>
              </a:rPr>
            </a:br>
            <a:r>
              <a:rPr lang="fr-FR" sz="2400" dirty="0">
                <a:solidFill>
                  <a:schemeClr val="tx1"/>
                </a:solidFill>
              </a:rPr>
              <a:t>milliards</a:t>
            </a:r>
            <a:r>
              <a:rPr lang="fr-FR" sz="1000" dirty="0">
                <a:solidFill>
                  <a:schemeClr val="tx1"/>
                </a:solidFill>
              </a:rPr>
              <a:t> </a:t>
            </a:r>
            <a:r>
              <a:rPr lang="fr-FR" sz="2400" dirty="0">
                <a:solidFill>
                  <a:schemeClr val="tx1"/>
                </a:solidFill>
              </a:rPr>
              <a:t>d’€ </a:t>
            </a:r>
            <a:r>
              <a:rPr lang="fr-FR" sz="1600" dirty="0">
                <a:solidFill>
                  <a:schemeClr val="tx1"/>
                </a:solidFill>
              </a:rPr>
              <a:t>de coûts indirects</a:t>
            </a:r>
          </a:p>
        </p:txBody>
      </p:sp>
      <p:sp>
        <p:nvSpPr>
          <p:cNvPr id="14" name="Textplatzhalter 3"/>
          <p:cNvSpPr txBox="1"/>
          <p:nvPr/>
        </p:nvSpPr>
        <p:spPr bwMode="auto">
          <a:xfrm>
            <a:off x="8107736" y="1058660"/>
            <a:ext cx="3600000" cy="1721392"/>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42 % </a:t>
            </a:r>
            <a:r>
              <a:rPr lang="fr-FR" sz="1600" dirty="0">
                <a:solidFill>
                  <a:schemeClr val="tx1"/>
                </a:solidFill>
              </a:rPr>
              <a:t>des entreprises allemandes ont participé à la formation continue en 2022 (par la prise en charge des frais et/ou la mise en disponibilité des employé·e·s), </a:t>
            </a:r>
          </a:p>
        </p:txBody>
      </p:sp>
      <p:sp>
        <p:nvSpPr>
          <p:cNvPr id="11" name="Textplatzhalter 3"/>
          <p:cNvSpPr txBox="1"/>
          <p:nvPr/>
        </p:nvSpPr>
        <p:spPr bwMode="auto">
          <a:xfrm>
            <a:off x="2136000" y="3911702"/>
            <a:ext cx="3960000" cy="1319606"/>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spcAft>
                <a:spcPts val="300"/>
              </a:spcAft>
              <a:defRPr/>
            </a:pPr>
            <a:r>
              <a:rPr lang="fr-FR" sz="2400" dirty="0">
                <a:solidFill>
                  <a:schemeClr val="tx1"/>
                </a:solidFill>
              </a:rPr>
              <a:t>93 % </a:t>
            </a:r>
            <a:r>
              <a:rPr lang="fr-FR" sz="1600" dirty="0">
                <a:solidFill>
                  <a:schemeClr val="tx1"/>
                </a:solidFill>
              </a:rPr>
              <a:t>des grandes entreprises et </a:t>
            </a:r>
          </a:p>
          <a:p>
            <a:pPr>
              <a:lnSpc>
                <a:spcPts val="2200"/>
              </a:lnSpc>
              <a:spcBef>
                <a:spcPts val="400"/>
              </a:spcBef>
              <a:spcAft>
                <a:spcPts val="400"/>
              </a:spcAft>
              <a:defRPr/>
            </a:pPr>
            <a:r>
              <a:rPr lang="fr-FR" sz="2400" dirty="0">
                <a:solidFill>
                  <a:schemeClr val="tx1"/>
                </a:solidFill>
              </a:rPr>
              <a:t>33 % </a:t>
            </a:r>
            <a:r>
              <a:rPr lang="fr-FR" sz="1600" dirty="0">
                <a:solidFill>
                  <a:schemeClr val="tx1"/>
                </a:solidFill>
              </a:rPr>
              <a:t>des très petites entreprises ont participé en 2022</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fr-FR" sz="2400" dirty="0">
                <a:solidFill>
                  <a:schemeClr val="tx1"/>
                </a:solidFill>
              </a:rPr>
              <a:t>29 % </a:t>
            </a:r>
            <a:r>
              <a:rPr lang="fr-FR" sz="1600" dirty="0">
                <a:solidFill>
                  <a:schemeClr val="tx1"/>
                </a:solidFill>
              </a:rPr>
              <a:t>des salarié·e·s ont participé</a:t>
            </a:r>
            <a:br>
              <a:rPr lang="fr-FR" sz="1600" dirty="0">
                <a:solidFill>
                  <a:schemeClr val="tx1"/>
                </a:solidFill>
              </a:rPr>
            </a:br>
            <a:r>
              <a:rPr lang="fr-FR" sz="1600" dirty="0">
                <a:solidFill>
                  <a:schemeClr val="tx1"/>
                </a:solidFill>
              </a:rPr>
              <a:t>à des mesures de formation continue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65F7F67F-C0B8-4CD2-B426-9EB7D5FD6A8F}"/>
              </a:ext>
            </a:extLst>
          </p:cNvPr>
          <p:cNvSpPr/>
          <p:nvPr/>
        </p:nvSpPr>
        <p:spPr>
          <a:xfrm>
            <a:off x="491219" y="5435327"/>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663659" y="1054511"/>
            <a:ext cx="4094568"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52 % </a:t>
            </a:r>
            <a:r>
              <a:rPr lang="fr-FR" sz="1600" dirty="0">
                <a:solidFill>
                  <a:schemeClr val="tx1"/>
                </a:solidFill>
              </a:rPr>
              <a:t>de la population adulte (18–64 ans) a participé à la formation continue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48 % </a:t>
            </a:r>
            <a:r>
              <a:rPr lang="fr-FR" sz="1600" dirty="0">
                <a:solidFill>
                  <a:schemeClr val="tx1"/>
                </a:solidFill>
              </a:rPr>
              <a:t>de la population adulte a participé à la formation continue en entreprise en 2022</a:t>
            </a:r>
          </a:p>
        </p:txBody>
      </p:sp>
      <p:sp>
        <p:nvSpPr>
          <p:cNvPr id="15" name="Textplatzhalter 3"/>
          <p:cNvSpPr txBox="1"/>
          <p:nvPr/>
        </p:nvSpPr>
        <p:spPr bwMode="auto">
          <a:xfrm>
            <a:off x="688775" y="2580921"/>
            <a:ext cx="3600000" cy="116143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 taux de participation à la formation</a:t>
            </a:r>
            <a:br>
              <a:rPr lang="fr-FR" sz="1600" dirty="0">
                <a:solidFill>
                  <a:schemeClr val="tx1"/>
                </a:solidFill>
              </a:rPr>
            </a:br>
            <a:r>
              <a:rPr lang="fr-FR" sz="1600" dirty="0">
                <a:solidFill>
                  <a:schemeClr val="tx1"/>
                </a:solidFill>
              </a:rPr>
              <a:t>continue individuelle était de </a:t>
            </a:r>
            <a:r>
              <a:rPr lang="fr-FR" sz="2800" dirty="0">
                <a:solidFill>
                  <a:schemeClr val="tx1"/>
                </a:solidFill>
              </a:rPr>
              <a:t>8 % </a:t>
            </a:r>
            <a:r>
              <a:rPr lang="fr-FR" sz="1600" dirty="0">
                <a:solidFill>
                  <a:schemeClr val="tx1"/>
                </a:solidFill>
              </a:rPr>
              <a:t>en 2022</a:t>
            </a: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La participation augmente de façon importante en fonction du diplôme d’études ou de formation	</a:t>
            </a:r>
          </a:p>
        </p:txBody>
      </p:sp>
      <p:sp>
        <p:nvSpPr>
          <p:cNvPr id="17" name="Textplatzhalter 3"/>
          <p:cNvSpPr txBox="1"/>
          <p:nvPr/>
        </p:nvSpPr>
        <p:spPr bwMode="auto">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defRPr/>
            </a:pPr>
            <a:r>
              <a:rPr lang="fr-FR" sz="2800" dirty="0">
                <a:solidFill>
                  <a:schemeClr val="tx1"/>
                </a:solidFill>
              </a:rPr>
              <a:t>80 937 </a:t>
            </a:r>
            <a:r>
              <a:rPr lang="fr-FR" sz="1600" dirty="0">
                <a:solidFill>
                  <a:schemeClr val="tx1"/>
                </a:solidFill>
              </a:rPr>
              <a:t>diplômes de formation professionnelle avec niveau de qualification plus élevé en 2023</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Personnes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dirty="0"/>
              <a:t>Informations supplémentaires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58812" y="1274301"/>
            <a:ext cx="6460877" cy="1975082"/>
          </a:xfrm>
        </p:spPr>
        <p:txBody>
          <a:bodyPr numCol="1">
            <a:noAutofit/>
          </a:bodyPr>
          <a:lstStyle/>
          <a:p>
            <a:pPr marL="0" indent="0">
              <a:buNone/>
              <a:defRPr/>
            </a:pPr>
            <a:r>
              <a:rPr lang="fr-FR" sz="1800" dirty="0"/>
              <a:t>Vous trouverez cette présentation, ainsi que d’autres, de même que des informations sur la formation professionnelle en Allemagne et sur la collaboration internationale dans le domaine de la formation professionnelle sur notre site Internet : </a:t>
            </a:r>
          </a:p>
          <a:p>
            <a:pPr marL="0" indent="0">
              <a:buNone/>
              <a:defRPr/>
            </a:pPr>
            <a:br>
              <a:rPr lang="fr-FR" sz="1800" b="1" dirty="0">
                <a:solidFill>
                  <a:srgbClr val="0563C1"/>
                </a:solidFill>
                <a:hlinkClick r:id="rId3" tooltip="http://www.govet.international/">
                  <a:extLst>
                    <a:ext uri="{A12FA001-AC4F-418D-AE19-62706E023703}">
                      <ahyp:hlinkClr xmlns:ahyp="http://schemas.microsoft.com/office/drawing/2018/hyperlinkcolor" val="tx"/>
                    </a:ext>
                  </a:extLst>
                </a:hlinkClick>
              </a:rPr>
            </a:br>
            <a:r>
              <a:rPr lang="fr-FR"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fr-FR"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4" name="Inhaltsplatzhalter 4">
            <a:extLst>
              <a:ext uri="{FF2B5EF4-FFF2-40B4-BE49-F238E27FC236}">
                <a16:creationId xmlns:a16="http://schemas.microsoft.com/office/drawing/2014/main" id="{D09883B1-6E74-11A8-36EF-A9998BAEC938}"/>
              </a:ext>
            </a:extLst>
          </p:cNvPr>
          <p:cNvSpPr txBox="1">
            <a:spLocks/>
          </p:cNvSpPr>
          <p:nvPr/>
        </p:nvSpPr>
        <p:spPr bwMode="auto">
          <a:xfrm>
            <a:off x="518930" y="3838489"/>
            <a:ext cx="10836803" cy="197508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Sources</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Rapport BIBB </a:t>
            </a:r>
            <a:r>
              <a:rPr lang="fr-FR" sz="1600" spc="-20" dirty="0">
                <a:latin typeface="+mj-lt"/>
              </a:rPr>
              <a:t>(</a:t>
            </a:r>
            <a:r>
              <a:rPr lang="fr-FR" sz="1600" spc="-2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Conférence permanente des ministres de l’Éducation (KMK) </a:t>
            </a:r>
            <a:r>
              <a:rPr lang="fr-FR" sz="1600" spc="-20" dirty="0">
                <a:latin typeface="+mj-lt"/>
              </a:rPr>
              <a:t>(</a:t>
            </a:r>
            <a:r>
              <a:rPr lang="fr-FR" sz="1600" spc="-20" dirty="0">
                <a:solidFill>
                  <a:srgbClr val="D6851B"/>
                </a:solidFill>
                <a:latin typeface="+mj-lt"/>
                <a:hlinkClick r:id="rId6">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fr-FR"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fr-FR" sz="1600" spc="-20" dirty="0">
              <a:latin typeface="+mj-lt"/>
            </a:endParaRPr>
          </a:p>
          <a:p>
            <a:pPr marL="288000" lvl="1" indent="0">
              <a:lnSpc>
                <a:spcPts val="1800"/>
              </a:lnSpc>
              <a:spcBef>
                <a:spcPts val="600"/>
              </a:spcBef>
              <a:spcAft>
                <a:spcPts val="200"/>
              </a:spcAft>
              <a:buClr>
                <a:srgbClr val="D6851B"/>
              </a:buClr>
              <a:buSzPct val="65000"/>
              <a:buNone/>
            </a:pPr>
            <a:endParaRPr lang="fr-FR"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Portail des données du </a:t>
            </a:r>
            <a:r>
              <a:rPr lang="fr-FR" sz="1600" spc="-20" dirty="0">
                <a:latin typeface="+mj-lt"/>
              </a:rPr>
              <a:t>BMFTR (</a:t>
            </a:r>
            <a:r>
              <a:rPr lang="fr-FR" sz="1600" spc="-20" dirty="0">
                <a:solidFill>
                  <a:srgbClr val="D6851B"/>
                </a:solidFill>
                <a:latin typeface="+mj-lt"/>
                <a:hlinkClick r:id="rId7">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Statistiques Destatis sur la formation professionnelle </a:t>
            </a:r>
            <a:r>
              <a:rPr lang="fr-FR" sz="1600" spc="-20" dirty="0">
                <a:latin typeface="+mj-lt"/>
              </a:rPr>
              <a:t>(</a:t>
            </a:r>
            <a:r>
              <a:rPr lang="fr-FR" sz="1600" spc="-20" dirty="0">
                <a:solidFill>
                  <a:srgbClr val="D6851B"/>
                </a:solidFill>
                <a:latin typeface="+mj-lt"/>
                <a:hlinkClick r:id="rId8">
                  <a:extLst>
                    <a:ext uri="{A12FA001-AC4F-418D-AE19-62706E023703}">
                      <ahyp:hlinkClr xmlns:ahyp="http://schemas.microsoft.com/office/drawing/2018/hyperlinkcolor" val="tx"/>
                    </a:ext>
                  </a:extLst>
                </a:hlinkClick>
              </a:rPr>
              <a:t>lien</a:t>
            </a:r>
            <a:r>
              <a:rPr lang="fr-FR" sz="1600" spc="-20" dirty="0">
                <a:latin typeface="+mj-lt"/>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dirty="0">
                <a:solidFill>
                  <a:srgbClr val="D6851B"/>
                </a:solidFill>
              </a:rPr>
              <a:t>Contenu</a:t>
            </a:r>
          </a:p>
        </p:txBody>
      </p:sp>
      <p:sp>
        <p:nvSpPr>
          <p:cNvPr id="12" name="Textfeld 11"/>
          <p:cNvSpPr txBox="1"/>
          <p:nvPr/>
        </p:nvSpPr>
        <p:spPr bwMode="auto">
          <a:xfrm>
            <a:off x="658812" y="1573553"/>
            <a:ext cx="8372066"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fr-FR" sz="2000" dirty="0">
                <a:latin typeface="Calibri"/>
              </a:rPr>
              <a:t>Définition</a:t>
            </a:r>
          </a:p>
          <a:p>
            <a:pPr indent="-360000">
              <a:lnSpc>
                <a:spcPts val="2400"/>
              </a:lnSpc>
              <a:spcAft>
                <a:spcPts val="1200"/>
              </a:spcAft>
              <a:buFont typeface="+mj-lt"/>
              <a:buAutoNum type="arabicPeriod"/>
              <a:defRPr/>
            </a:pPr>
            <a:r>
              <a:rPr lang="fr-FR" sz="2000" dirty="0">
                <a:latin typeface="Calibri"/>
              </a:rPr>
              <a:t>Formes de la formation continue professionnelle</a:t>
            </a:r>
          </a:p>
          <a:p>
            <a:pPr indent="-360000">
              <a:lnSpc>
                <a:spcPts val="2400"/>
              </a:lnSpc>
              <a:spcAft>
                <a:spcPts val="1200"/>
              </a:spcAft>
              <a:buFont typeface="+mj-lt"/>
              <a:buAutoNum type="arabicPeriod"/>
              <a:defRPr/>
            </a:pPr>
            <a:r>
              <a:rPr lang="fr-FR" sz="2000" dirty="0">
                <a:latin typeface="Calibri"/>
              </a:rPr>
              <a:t>Offres formelles dans le cadre de la formation de promotion professionnelle</a:t>
            </a:r>
          </a:p>
          <a:p>
            <a:pPr indent="-360000">
              <a:lnSpc>
                <a:spcPts val="2400"/>
              </a:lnSpc>
              <a:spcAft>
                <a:spcPts val="1200"/>
              </a:spcAft>
              <a:buFont typeface="+mj-lt"/>
              <a:buAutoNum type="arabicPeriod"/>
              <a:defRPr/>
            </a:pPr>
            <a:r>
              <a:rPr lang="fr-FR" sz="2000" dirty="0">
                <a:latin typeface="Calibri"/>
              </a:rPr>
              <a:t>Autres offres formelles</a:t>
            </a:r>
          </a:p>
          <a:p>
            <a:pPr indent="-360000">
              <a:lnSpc>
                <a:spcPts val="2400"/>
              </a:lnSpc>
              <a:spcAft>
                <a:spcPts val="1200"/>
              </a:spcAft>
              <a:buFont typeface="+mj-lt"/>
              <a:buAutoNum type="arabicPeriod"/>
              <a:defRPr/>
            </a:pPr>
            <a:r>
              <a:rPr lang="fr-FR" sz="2000" dirty="0">
                <a:latin typeface="Calibri"/>
              </a:rPr>
              <a:t>Dispositions légales (loi sur la formation professionnelle révisée de 2020)</a:t>
            </a:r>
          </a:p>
          <a:p>
            <a:pPr indent="-360000">
              <a:lnSpc>
                <a:spcPts val="2400"/>
              </a:lnSpc>
              <a:spcAft>
                <a:spcPts val="1200"/>
              </a:spcAft>
              <a:buFont typeface="+mj-lt"/>
              <a:buAutoNum type="arabicPeriod"/>
              <a:defRPr/>
            </a:pPr>
            <a:r>
              <a:rPr lang="fr-FR" sz="2000" dirty="0">
                <a:latin typeface="Calibri"/>
              </a:rPr>
              <a:t>Financement (coûts/bénéfices)</a:t>
            </a:r>
          </a:p>
          <a:p>
            <a:pPr indent="-360000">
              <a:lnSpc>
                <a:spcPts val="2400"/>
              </a:lnSpc>
              <a:spcAft>
                <a:spcPts val="1200"/>
              </a:spcAft>
              <a:buFont typeface="+mj-lt"/>
              <a:buAutoNum type="arabicPeriod"/>
              <a:defRPr/>
            </a:pPr>
            <a:r>
              <a:rPr lang="fr-FR" sz="2000" dirty="0">
                <a:latin typeface="Calibri"/>
              </a:rPr>
              <a:t>Formation continue non formelle : le marché des prestataires </a:t>
            </a:r>
          </a:p>
          <a:p>
            <a:pPr indent="-360000">
              <a:lnSpc>
                <a:spcPts val="2400"/>
              </a:lnSpc>
              <a:spcAft>
                <a:spcPts val="1200"/>
              </a:spcAft>
              <a:buFont typeface="+mj-lt"/>
              <a:buAutoNum type="arabicPeriod"/>
              <a:defRPr/>
            </a:pPr>
            <a:r>
              <a:rPr lang="fr-FR" sz="2000" dirty="0">
                <a:latin typeface="Calibri"/>
              </a:rPr>
              <a:t>Participation à la formation continue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Qu’appelle-t-on formation continue professionnelle ?</a:t>
            </a:r>
          </a:p>
        </p:txBody>
      </p:sp>
      <p:sp>
        <p:nvSpPr>
          <p:cNvPr id="3" name="Titel 2"/>
          <p:cNvSpPr>
            <a:spLocks noGrp="1"/>
          </p:cNvSpPr>
          <p:nvPr>
            <p:ph type="title"/>
          </p:nvPr>
        </p:nvSpPr>
        <p:spPr bwMode="auto"/>
        <p:txBody>
          <a:bodyPr/>
          <a:lstStyle/>
          <a:p>
            <a:pPr>
              <a:defRPr/>
            </a:pPr>
            <a:r>
              <a:rPr lang="fr-FR" dirty="0"/>
              <a:t>1. Définition</a:t>
            </a:r>
          </a:p>
        </p:txBody>
      </p:sp>
      <p:sp>
        <p:nvSpPr>
          <p:cNvPr id="18" name="Inhaltsplatzhalter 4"/>
          <p:cNvSpPr txBox="1"/>
          <p:nvPr/>
        </p:nvSpPr>
        <p:spPr bwMode="auto">
          <a:xfrm>
            <a:off x="658812" y="1557337"/>
            <a:ext cx="8343785"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Toute forme d’apprentissage organisé dans un cadre professionnel qui s’appuie sur une formation existante,</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approfondit, élargit ou rafraîchit des connaissances, des capacités et des aptitudes, et</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est la plupart du temps sanctionnée par un certificat ou une attestation.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fr-FR" sz="1800" b="1" dirty="0">
                <a:latin typeface="Calibri"/>
              </a:rPr>
              <a:t>Poursuite ou reprise de l’apprentissage professionnel après la fin d’une première phase de formation de durée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dirty="0"/>
              <a:t>2. Formes de la formation continue professionnelle</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Programmes spéciaux pour le développement technique et professionnel au sein du système de formation d’État :</a:t>
            </a:r>
          </a:p>
          <a:p>
            <a:pPr marL="576000" lvl="1">
              <a:lnSpc>
                <a:spcPts val="1800"/>
              </a:lnSpc>
              <a:spcBef>
                <a:spcPts val="600"/>
              </a:spcBef>
              <a:buClr>
                <a:srgbClr val="D6851B"/>
              </a:buClr>
              <a:buSzPct val="65000"/>
              <a:buFont typeface="Wingdings 3"/>
              <a:buChar char=""/>
              <a:defRPr/>
            </a:pPr>
            <a:r>
              <a:rPr lang="fr-FR" sz="1400" dirty="0">
                <a:latin typeface="Calibri"/>
              </a:rPr>
              <a:t>Cours de maître artisan·e/agent·e de maîtrise/technicien·ne et de gestionnaires spécialisé·e·s</a:t>
            </a:r>
          </a:p>
          <a:p>
            <a:pPr marL="576000" lvl="1">
              <a:lnSpc>
                <a:spcPts val="1800"/>
              </a:lnSpc>
              <a:spcBef>
                <a:spcPts val="600"/>
              </a:spcBef>
              <a:buClr>
                <a:srgbClr val="D6851B"/>
              </a:buClr>
              <a:buSzPct val="65000"/>
              <a:buFont typeface="Wingdings 3"/>
              <a:buChar char=""/>
              <a:defRPr/>
            </a:pPr>
            <a:r>
              <a:rPr lang="fr-FR" sz="1400" dirty="0">
                <a:latin typeface="Calibri"/>
              </a:rPr>
              <a:t>Cours dans le cadre d’une reconversion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Offres de formation hors du programme formel pour la formation personnelle et sociale </a:t>
            </a:r>
          </a:p>
          <a:p>
            <a:pPr marL="576000" lvl="1">
              <a:lnSpc>
                <a:spcPts val="1800"/>
              </a:lnSpc>
              <a:spcBef>
                <a:spcPts val="600"/>
              </a:spcBef>
              <a:buClr>
                <a:srgbClr val="D6851B"/>
              </a:buClr>
              <a:buSzPct val="65000"/>
              <a:buFont typeface="Wingdings 3"/>
              <a:buChar char=""/>
              <a:defRPr/>
            </a:pPr>
            <a:r>
              <a:rPr lang="fr-FR" sz="1400" dirty="0">
                <a:latin typeface="Calibri"/>
              </a:rPr>
              <a:t>Organisées par l’employeur ou à titre individuel</a:t>
            </a:r>
          </a:p>
          <a:p>
            <a:pPr marL="576000" lvl="1">
              <a:lnSpc>
                <a:spcPts val="1800"/>
              </a:lnSpc>
              <a:spcBef>
                <a:spcPts val="600"/>
              </a:spcBef>
              <a:buClr>
                <a:srgbClr val="D6851B"/>
              </a:buClr>
              <a:buSzPct val="65000"/>
              <a:buFont typeface="Wingdings 3"/>
              <a:buChar char=""/>
              <a:defRPr/>
            </a:pPr>
            <a:r>
              <a:rPr lang="fr-FR" sz="1400" dirty="0">
                <a:latin typeface="Calibri"/>
              </a:rPr>
              <a:t>Cours et cursus </a:t>
            </a:r>
          </a:p>
          <a:p>
            <a:pPr marL="576000" lvl="1">
              <a:lnSpc>
                <a:spcPts val="1800"/>
              </a:lnSpc>
              <a:spcBef>
                <a:spcPts val="600"/>
              </a:spcBef>
              <a:buClr>
                <a:srgbClr val="D6851B"/>
              </a:buClr>
              <a:buSzPct val="65000"/>
              <a:buFont typeface="Wingdings 3"/>
              <a:buChar char=""/>
              <a:defRPr/>
            </a:pPr>
            <a:r>
              <a:rPr lang="fr-FR" sz="1400" dirty="0">
                <a:latin typeface="Calibri"/>
              </a:rPr>
              <a:t>Mesures de courte durée : conférences, séminaires, ateliers, formations et sessions d’instructions</a:t>
            </a:r>
          </a:p>
          <a:p>
            <a:pPr marL="576000" lvl="1">
              <a:lnSpc>
                <a:spcPts val="1800"/>
              </a:lnSpc>
              <a:spcBef>
                <a:spcPts val="600"/>
              </a:spcBef>
              <a:buClr>
                <a:srgbClr val="D6851B"/>
              </a:buClr>
              <a:buSzPct val="65000"/>
              <a:buFont typeface="Wingdings 3"/>
              <a:buChar char=""/>
              <a:defRPr/>
            </a:pPr>
            <a:r>
              <a:rPr lang="fr-FR" sz="1400" dirty="0">
                <a:latin typeface="Calibri"/>
              </a:rPr>
              <a:t>Éventuellement rencontres/congrès/conférences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 au long de la vie, du fait des influences et des sources dans l’environnement propre et par les expériences quotidiennes</a:t>
            </a:r>
          </a:p>
          <a:p>
            <a:pPr marL="576000" lvl="1">
              <a:lnSpc>
                <a:spcPts val="1800"/>
              </a:lnSpc>
              <a:spcBef>
                <a:spcPts val="600"/>
              </a:spcBef>
              <a:buClr>
                <a:srgbClr val="D6851B"/>
              </a:buClr>
              <a:buSzPct val="65000"/>
              <a:buFont typeface="Wingdings 3"/>
              <a:buChar char=""/>
              <a:defRPr/>
            </a:pPr>
            <a:r>
              <a:rPr lang="fr-FR" sz="1400" dirty="0">
                <a:latin typeface="Calibri"/>
              </a:rPr>
              <a:t>Travail quotidien, collègues de travail</a:t>
            </a:r>
          </a:p>
          <a:p>
            <a:pPr marL="576000" lvl="1">
              <a:lnSpc>
                <a:spcPts val="1800"/>
              </a:lnSpc>
              <a:spcBef>
                <a:spcPts val="600"/>
              </a:spcBef>
              <a:buClr>
                <a:srgbClr val="D6851B"/>
              </a:buClr>
              <a:buSzPct val="65000"/>
              <a:buFont typeface="Wingdings 3"/>
              <a:buChar char=""/>
              <a:defRPr/>
            </a:pPr>
            <a:r>
              <a:rPr lang="fr-FR" sz="1400" dirty="0">
                <a:latin typeface="Calibri"/>
              </a:rPr>
              <a:t>Contacts personnels, médias, lecture d’ouvrages spécialisés,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fr-FR" sz="2000" dirty="0"/>
              <a:t>Comment se déroule la formation continue professionnelle ?</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Formelle</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Non formelle</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Informelle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
        <p:nvSpPr>
          <p:cNvPr id="6" name="Textplatzhalter 3"/>
          <p:cNvSpPr>
            <a:spLocks noGrp="1"/>
          </p:cNvSpPr>
          <p:nvPr>
            <p:ph type="body" idx="1"/>
          </p:nvPr>
        </p:nvSpPr>
        <p:spPr bwMode="auto">
          <a:xfrm>
            <a:off x="658814" y="2175507"/>
            <a:ext cx="2736000" cy="637849"/>
          </a:xfrm>
          <a:prstGeom prst="rect">
            <a:avLst/>
          </a:prstGeom>
          <a:solidFill>
            <a:srgbClr val="E2A95F"/>
          </a:solidFill>
        </p:spPr>
        <p:txBody>
          <a:bodyPr wrap="square" lIns="36000" tIns="72000" rIns="36000" bIns="72000">
            <a:spAutoFit/>
          </a:bodyPr>
          <a:lstStyle/>
          <a:p>
            <a:pPr algn="ctr" rtl="0">
              <a:lnSpc>
                <a:spcPct val="100000"/>
              </a:lnSpc>
              <a:spcBef>
                <a:spcPts val="600"/>
              </a:spcBef>
              <a:defRPr/>
            </a:pPr>
            <a:r>
              <a:rPr lang="fr-FR" sz="1600" dirty="0"/>
              <a:t>Qualification à un niveau supérieur avec spécialisation</a:t>
            </a:r>
          </a:p>
        </p:txBody>
      </p:sp>
      <p:sp>
        <p:nvSpPr>
          <p:cNvPr id="7" name="Textplatzhalter 3"/>
          <p:cNvSpPr txBox="1"/>
          <p:nvPr/>
        </p:nvSpPr>
        <p:spPr bwMode="auto">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spécialiste certifié·e en informatique, technicien·ne de maintenance, cuisinier·ère en diététique, monteur·euse pour la technique éolienne, conseiller·ère en aménagement d’intérieur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5</a:t>
            </a:r>
          </a:p>
        </p:txBody>
      </p:sp>
      <p:sp>
        <p:nvSpPr>
          <p:cNvPr id="9" name="Textplatzhalter 3"/>
          <p:cNvSpPr txBox="1"/>
          <p:nvPr/>
        </p:nvSpPr>
        <p:spPr bwMode="auto">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artisanale </a:t>
            </a:r>
          </a:p>
        </p:txBody>
      </p:sp>
      <p:sp>
        <p:nvSpPr>
          <p:cNvPr id="11" name="Textplatzhalter 3"/>
          <p:cNvSpPr txBox="1"/>
          <p:nvPr/>
        </p:nvSpPr>
        <p:spPr bwMode="auto">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technicien·ne supérieur·e en agriculture, chef·fe cuisinier·ère, gérant·e de restaurant, technicien·ne supérieur·e en électrotechnique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6</a:t>
            </a:r>
          </a:p>
        </p:txBody>
      </p:sp>
      <p:sp>
        <p:nvSpPr>
          <p:cNvPr id="13" name="Textplatzhalter 3"/>
          <p:cNvSpPr txBox="1"/>
          <p:nvPr/>
        </p:nvSpPr>
        <p:spPr bwMode="auto">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technique</a:t>
            </a:r>
          </a:p>
        </p:txBody>
      </p:sp>
      <p:sp>
        <p:nvSpPr>
          <p:cNvPr id="14" name="Textplatzhalter 3"/>
          <p:cNvSpPr txBox="1"/>
          <p:nvPr/>
        </p:nvSpPr>
        <p:spPr bwMode="auto">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technicien·ne supérieur·e en technologie agricole, technicien·ne supérieur·e en technologie alimentaire, technicien·ne supérieur·e en systèmes domotiques</a:t>
            </a:r>
          </a:p>
        </p:txBody>
      </p:sp>
      <p:sp>
        <p:nvSpPr>
          <p:cNvPr id="16" name="Textplatzhalter 3"/>
          <p:cNvSpPr txBox="1"/>
          <p:nvPr/>
        </p:nvSpPr>
        <p:spPr bwMode="auto">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commerciale </a:t>
            </a:r>
          </a:p>
        </p:txBody>
      </p:sp>
      <p:sp>
        <p:nvSpPr>
          <p:cNvPr id="18" name="Textplatzhalter 3"/>
          <p:cNvSpPr txBox="1"/>
          <p:nvPr/>
        </p:nvSpPr>
        <p:spPr bwMode="auto">
          <a:xfrm>
            <a:off x="9120573" y="2891524"/>
            <a:ext cx="2592001" cy="1921644"/>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300" dirty="0">
                <a:solidFill>
                  <a:schemeClr val="tx1"/>
                </a:solidFill>
              </a:rPr>
              <a:t>par ex. licence professionnelle*, gestionnaire spécialisé·e en comptabilité agricole, gestionnaire spécialisé·e en économie, gestionnaire spécialisé·e dans l’industrie, gestionnaire spécialisé·e dans les médias et l’édition, comptable d’entreprise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fr-FR" sz="1000" dirty="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3"/>
          <p:cNvSpPr>
            <a:spLocks noGrp="1"/>
          </p:cNvSpPr>
          <p:nvPr>
            <p:ph type="body" idx="1"/>
          </p:nvPr>
        </p:nvSpPr>
        <p:spPr bwMode="auto">
          <a:xfrm>
            <a:off x="652727" y="2178983"/>
            <a:ext cx="3528000" cy="72000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fr-FR" sz="1600" dirty="0"/>
              <a:t>Formation de promotion</a:t>
            </a:r>
            <a:br>
              <a:rPr lang="fr-FR" sz="1600" dirty="0"/>
            </a:br>
            <a:r>
              <a:rPr lang="fr-FR" sz="1600" dirty="0"/>
              <a:t>professionnelle supérieure </a:t>
            </a:r>
          </a:p>
        </p:txBody>
      </p:sp>
      <p:sp>
        <p:nvSpPr>
          <p:cNvPr id="7" name="Textplatzhalter 3"/>
          <p:cNvSpPr txBox="1"/>
          <p:nvPr/>
        </p:nvSpPr>
        <p:spPr bwMode="auto">
          <a:xfrm>
            <a:off x="658812" y="3073637"/>
            <a:ext cx="3521915" cy="1940740"/>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professionnel*,</a:t>
            </a:r>
            <a:br>
              <a:rPr lang="fr-FR" sz="1400" dirty="0">
                <a:solidFill>
                  <a:schemeClr val="tx1"/>
                </a:solidFill>
              </a:rPr>
            </a:br>
            <a:r>
              <a:rPr lang="fr-FR" sz="1400" dirty="0">
                <a:solidFill>
                  <a:schemeClr val="tx1"/>
                </a:solidFill>
              </a:rPr>
              <a:t>gestionnaire d’entreprise du domaine technique,</a:t>
            </a:r>
            <a:br>
              <a:rPr lang="fr-FR" sz="1400" dirty="0">
                <a:solidFill>
                  <a:schemeClr val="tx1"/>
                </a:solidFill>
              </a:rPr>
            </a:br>
            <a:r>
              <a:rPr lang="fr-FR" sz="1400" dirty="0">
                <a:solidFill>
                  <a:schemeClr val="tx1"/>
                </a:solidFill>
              </a:rPr>
              <a:t>gestionnaire d’entreprise du domaine commercial,</a:t>
            </a:r>
            <a:br>
              <a:rPr lang="fr-FR" sz="1400" dirty="0">
                <a:solidFill>
                  <a:schemeClr val="tx1"/>
                </a:solidFill>
              </a:rPr>
            </a:br>
            <a:r>
              <a:rPr lang="fr-FR" sz="1400" dirty="0">
                <a:solidFill>
                  <a:schemeClr val="tx1"/>
                </a:solidFill>
              </a:rPr>
              <a:t>enseignant·e en formation professionnelle certifié·e*</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7</a:t>
            </a:r>
          </a:p>
        </p:txBody>
      </p:sp>
      <p:sp>
        <p:nvSpPr>
          <p:cNvPr id="9" name="Textplatzhalter 3"/>
          <p:cNvSpPr txBox="1"/>
          <p:nvPr/>
        </p:nvSpPr>
        <p:spPr bwMode="auto">
          <a:xfrm>
            <a:off x="4379820" y="2190356"/>
            <a:ext cx="3528001" cy="72000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Master à une université</a:t>
            </a:r>
            <a:br>
              <a:rPr lang="fr-FR" sz="1600" dirty="0"/>
            </a:br>
            <a:r>
              <a:rPr lang="fr-FR" sz="1600" dirty="0"/>
              <a:t>de sciences appliquées ou à une université </a:t>
            </a:r>
          </a:p>
        </p:txBody>
      </p:sp>
      <p:sp>
        <p:nvSpPr>
          <p:cNvPr id="11" name="Textplatzhalter 3"/>
          <p:cNvSpPr txBox="1"/>
          <p:nvPr/>
        </p:nvSpPr>
        <p:spPr bwMode="auto">
          <a:xfrm>
            <a:off x="4385901" y="3075710"/>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en sciences (MSc) en sciences agricoles,</a:t>
            </a:r>
            <a:br>
              <a:rPr lang="fr-FR" sz="1400" dirty="0">
                <a:solidFill>
                  <a:schemeClr val="tx1"/>
                </a:solidFill>
              </a:rPr>
            </a:br>
            <a:r>
              <a:rPr lang="fr-FR" sz="1400" dirty="0">
                <a:solidFill>
                  <a:schemeClr val="tx1"/>
                </a:solidFill>
              </a:rPr>
              <a:t>MSc en technologie alimentaire,</a:t>
            </a:r>
            <a:br>
              <a:rPr lang="fr-FR" sz="1400" dirty="0">
                <a:solidFill>
                  <a:schemeClr val="tx1"/>
                </a:solidFill>
              </a:rPr>
            </a:br>
            <a:r>
              <a:rPr lang="fr-FR" sz="1400" dirty="0">
                <a:solidFill>
                  <a:schemeClr val="tx1"/>
                </a:solidFill>
              </a:rPr>
              <a:t>MSc en gestion d’entreprise,</a:t>
            </a:r>
            <a:br>
              <a:rPr lang="fr-FR" sz="1400" dirty="0">
                <a:solidFill>
                  <a:schemeClr val="tx1"/>
                </a:solidFill>
              </a:rPr>
            </a:br>
            <a:r>
              <a:rPr lang="fr-FR" sz="1400" dirty="0">
                <a:solidFill>
                  <a:schemeClr val="tx1"/>
                </a:solidFill>
              </a:rPr>
              <a:t>MSc en électronique verte</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8</a:t>
            </a:r>
          </a:p>
        </p:txBody>
      </p:sp>
      <p:sp>
        <p:nvSpPr>
          <p:cNvPr id="13" name="Textplatzhalter 3"/>
          <p:cNvSpPr txBox="1"/>
          <p:nvPr/>
        </p:nvSpPr>
        <p:spPr bwMode="auto">
          <a:xfrm>
            <a:off x="8137314" y="2190356"/>
            <a:ext cx="3528001" cy="72000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Doctorat auprès</a:t>
            </a:r>
            <a:br>
              <a:rPr lang="fr-FR" sz="1600" dirty="0"/>
            </a:br>
            <a:r>
              <a:rPr lang="fr-FR" sz="1600" dirty="0"/>
              <a:t>d’une université</a:t>
            </a:r>
          </a:p>
        </p:txBody>
      </p:sp>
      <p:sp>
        <p:nvSpPr>
          <p:cNvPr id="14" name="Textplatzhalter 3"/>
          <p:cNvSpPr txBox="1"/>
          <p:nvPr/>
        </p:nvSpPr>
        <p:spPr bwMode="auto">
          <a:xfrm>
            <a:off x="8137314" y="3077785"/>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docteur·e en sciences agricoles (Dr. agr.), docteur·e en économie (Dr. oec.), docteur·e en sciences de la nutrition (Dr. oec. troph.), ingénieur·e-docteur·e-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dirty="0"/>
              <a:t> * depuis fin 2020, ces titres peuvent être portés seuls ou en association avec l’ancienne désignation</a:t>
            </a:r>
          </a:p>
        </p:txBody>
      </p:sp>
      <p:sp>
        <p:nvSpPr>
          <p:cNvPr id="17" name="Titel 1">
            <a:extLst>
              <a:ext uri="{FF2B5EF4-FFF2-40B4-BE49-F238E27FC236}">
                <a16:creationId xmlns:a16="http://schemas.microsoft.com/office/drawing/2014/main" id="{946FE6AD-0326-4882-94FC-D986E624B4E0}"/>
              </a:ext>
            </a:extLst>
          </p:cNvPr>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fr-FR" dirty="0"/>
              <a:t>4. Autres offres formelles</a:t>
            </a:r>
            <a:br>
              <a:rPr lang="fr-FR" dirty="0"/>
            </a:br>
            <a:endParaRPr lang="fr-FR"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Reconversion : </a:t>
            </a:r>
            <a:br>
              <a:rPr lang="fr-FR" sz="1600" dirty="0"/>
            </a:br>
            <a:r>
              <a:rPr lang="fr-FR" sz="1600" dirty="0"/>
              <a:t>Qualification pour une autre activité que celle apprise</a:t>
            </a:r>
            <a:br>
              <a:rPr lang="fr-FR" sz="1600" dirty="0"/>
            </a:br>
            <a:r>
              <a:rPr lang="fr-FR" sz="1600" dirty="0"/>
              <a:t>et exercée auparavant</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Rattrapage de diplômes scolaires et professionnels</a:t>
            </a:r>
            <a:br>
              <a:rPr lang="fr-FR" sz="1600" dirty="0"/>
            </a:br>
            <a:r>
              <a:rPr lang="fr-FR" sz="1600" dirty="0"/>
              <a:t>(= deuxième voie de formation)</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Acquisition de</a:t>
            </a:r>
            <a:br>
              <a:rPr lang="fr-FR" sz="1600" dirty="0"/>
            </a:br>
            <a:r>
              <a:rPr lang="fr-FR" sz="1600" dirty="0"/>
              <a:t>qualifications partielles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continue scientifique à l’université et dans des instituts de recherche</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pour des raisons de santé ou liées au marché du travail</a:t>
            </a:r>
          </a:p>
          <a:p>
            <a:pPr marL="504000" lvl="1" indent="-216000">
              <a:lnSpc>
                <a:spcPts val="2000"/>
              </a:lnSpc>
              <a:spcBef>
                <a:spcPts val="600"/>
              </a:spcBef>
              <a:buClr>
                <a:srgbClr val="D6851B"/>
              </a:buClr>
              <a:buSzPct val="65000"/>
              <a:buFont typeface="Wingdings 3"/>
              <a:buChar char=""/>
              <a:defRPr/>
            </a:pPr>
            <a:r>
              <a:rPr lang="fr-FR" sz="1400" dirty="0">
                <a:latin typeface="Calibri"/>
              </a:rPr>
              <a:t>en général, le temps de formation est réduit d’un tiers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en cours d’emploi et/ou à temps plein</a:t>
            </a:r>
          </a:p>
          <a:p>
            <a:pPr marL="504000" lvl="1" indent="-216000">
              <a:lnSpc>
                <a:spcPts val="2000"/>
              </a:lnSpc>
              <a:spcBef>
                <a:spcPts val="600"/>
              </a:spcBef>
              <a:buClr>
                <a:srgbClr val="D6851B"/>
              </a:buClr>
              <a:buSzPct val="65000"/>
              <a:buFont typeface="Wingdings 3"/>
              <a:buChar char=""/>
              <a:defRPr/>
            </a:pPr>
            <a:r>
              <a:rPr lang="fr-FR" sz="1400" dirty="0">
                <a:latin typeface="Calibri"/>
              </a:rPr>
              <a:t>également droit d’accès aux études supérieures possible </a:t>
            </a:r>
            <a:br>
              <a:rPr lang="fr-FR" sz="1400" dirty="0">
                <a:latin typeface="Calibri"/>
              </a:rPr>
            </a:br>
            <a:r>
              <a:rPr lang="fr-FR" sz="1400" dirty="0">
                <a:latin typeface="Calibri"/>
              </a:rPr>
              <a:t>(= baccalauréat)</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après plusieurs qualifications partielles : Examen final possible</a:t>
            </a:r>
            <a:br>
              <a:rPr lang="fr-FR" sz="1400" dirty="0">
                <a:latin typeface="Calibri"/>
              </a:rPr>
            </a:br>
            <a:r>
              <a:rPr lang="fr-FR" sz="1400" dirty="0">
                <a:latin typeface="Calibri"/>
              </a:rPr>
              <a:t>auprès d’une chambre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fait suite à une première formation professionnelle et à une phase d’activité professionnelle</a:t>
            </a:r>
          </a:p>
          <a:p>
            <a:pPr marL="504000" lvl="1" indent="-216000">
              <a:lnSpc>
                <a:spcPts val="2000"/>
              </a:lnSpc>
              <a:spcBef>
                <a:spcPts val="600"/>
              </a:spcBef>
              <a:buClr>
                <a:srgbClr val="D6851B"/>
              </a:buClr>
              <a:buSzPct val="65000"/>
              <a:buFont typeface="Wingdings 3"/>
              <a:buChar char=""/>
              <a:defRPr/>
            </a:pPr>
            <a:r>
              <a:rPr lang="fr-FR" sz="1400" dirty="0">
                <a:latin typeface="Calibri"/>
              </a:rPr>
              <a:t>destinée aux personnes actives et</a:t>
            </a:r>
            <a:br>
              <a:rPr lang="fr-FR" sz="1400" dirty="0">
                <a:latin typeface="Calibri"/>
              </a:rPr>
            </a:br>
            <a:r>
              <a:rPr lang="fr-FR" sz="1400" dirty="0">
                <a:latin typeface="Calibri"/>
              </a:rPr>
              <a:t>fait suite à une expérience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b="1" dirty="0"/>
              <a:t>Révision de la loi sur la formation professionnelle allemande (2020)</a:t>
            </a:r>
          </a:p>
        </p:txBody>
      </p:sp>
      <p:sp>
        <p:nvSpPr>
          <p:cNvPr id="3" name="Titel 2"/>
          <p:cNvSpPr>
            <a:spLocks noGrp="1"/>
          </p:cNvSpPr>
          <p:nvPr>
            <p:ph type="title"/>
          </p:nvPr>
        </p:nvSpPr>
        <p:spPr bwMode="auto"/>
        <p:txBody>
          <a:bodyPr/>
          <a:lstStyle/>
          <a:p>
            <a:pPr>
              <a:defRPr/>
            </a:pPr>
            <a:r>
              <a:rPr lang="fr-FR" dirty="0"/>
              <a:t>5. Dispositions légales</a:t>
            </a:r>
          </a:p>
        </p:txBody>
      </p:sp>
      <p:sp>
        <p:nvSpPr>
          <p:cNvPr id="18" name="Inhaltsplatzhalter 4"/>
          <p:cNvSpPr txBox="1"/>
          <p:nvPr/>
        </p:nvSpPr>
        <p:spPr bwMode="auto">
          <a:xfrm>
            <a:off x="658813" y="1557337"/>
            <a:ext cx="7933110" cy="4390976"/>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fr-FR" sz="1800" dirty="0">
                <a:latin typeface="Calibri"/>
              </a:rPr>
              <a:t>Introduction de niveaux de perfectionnement professionnel transparents :</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Pour atteindre les niveaux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5 : </a:t>
            </a:r>
            <a:r>
              <a:rPr lang="fr-FR" sz="1400" dirty="0">
                <a:latin typeface="Calibri"/>
              </a:rPr>
              <a:t>400 heures d’enseignement au minimum, possibilité d’accès après le niveau DQR 4, attestation de l’approfondissement/de l’amélioration de compétences existantes</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6 : </a:t>
            </a:r>
            <a:r>
              <a:rPr lang="fr-FR" sz="1400" dirty="0">
                <a:latin typeface="Calibri"/>
              </a:rPr>
              <a:t>1 200 heures d’enseignement au minimum, possibilité d’accès après le niveau DQR 4, attestation de la capacité à prendre en charge des tâches de direction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7 : </a:t>
            </a:r>
            <a:r>
              <a:rPr lang="fr-FR" sz="1400" dirty="0">
                <a:latin typeface="Calibri"/>
              </a:rPr>
              <a:t>1 600 heures d’enseignement supplémentaires, possibilité d’accès après le niveau DQR 6, attestation de la capacité à prendre en charge la direction d’organisations, à traiter des problèmes complexes et nouveaux, à développer des produits et des procédés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Mise en place de réglementations concernant les examens pour les cursus de qualification plus élevée</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Classement de diplômes correspondants selon le Cadre allemand des certifications (DQR)</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Compatibilité des diplômes professionnels et universitaires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Comme aussi bien les personnes et les entreprises que l’État et la société bénéficient de la formation continue professionnelle, celle-ci est financée à parts égales par ces trois acteurs (</a:t>
            </a:r>
            <a:r>
              <a:rPr lang="fr-FR" sz="1200" dirty="0">
                <a:latin typeface="Calibri"/>
              </a:rPr>
              <a:t>=</a:t>
            </a:r>
            <a:r>
              <a:rPr lang="fr-FR" sz="1600" dirty="0">
                <a:latin typeface="Calibri"/>
              </a:rPr>
              <a:t> financement mixte)</a:t>
            </a:r>
          </a:p>
          <a:p>
            <a:pPr marL="285750" indent="-285750">
              <a:lnSpc>
                <a:spcPts val="2000"/>
              </a:lnSpc>
              <a:spcBef>
                <a:spcPts val="600"/>
              </a:spcBef>
              <a:spcAft>
                <a:spcPts val="600"/>
              </a:spcAft>
              <a:buClr>
                <a:srgbClr val="D6851B"/>
              </a:buClr>
              <a:buSzPct val="65000"/>
              <a:buFont typeface="Wingdings 3"/>
              <a:buChar char=""/>
              <a:defRPr/>
            </a:pPr>
            <a:r>
              <a:rPr lang="fr-FR" sz="1600" dirty="0"/>
              <a:t>Nombreux programmes de soutien par l’État, notamment dans le domaine des nouvelles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Effets positifs sur la croissance économique, le progrès technologique et l’emploi</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Par conséquent, recettes fiscales accrues et dépenses sociales moindres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Accroissement de la compétitivité économique internationale, également dans le contexte du manque de professionnel·le·s qualifié·e·s, du changement démographique ou de la numérisation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Coûts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l’État et la société</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2214</Words>
  <Application>Microsoft Office PowerPoint</Application>
  <DocSecurity>0</DocSecurity>
  <PresentationFormat>Breitbild</PresentationFormat>
  <Paragraphs>201</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Courier New</vt:lpstr>
      <vt:lpstr>Wingdings 3</vt:lpstr>
      <vt:lpstr>arial</vt:lpstr>
      <vt:lpstr>Calibri</vt:lpstr>
      <vt:lpstr>Office</vt:lpstr>
      <vt:lpstr> </vt:lpstr>
      <vt:lpstr>Contenu</vt:lpstr>
      <vt:lpstr>1. Définition</vt:lpstr>
      <vt:lpstr>2. Formes de la formation continue professionnelle</vt:lpstr>
      <vt:lpstr>3. Offres formelles dans le cadre de la formation de promotion professionnelle</vt:lpstr>
      <vt:lpstr>3. Offres formelles dans le cadre de la formation de promotion professionnelle</vt:lpstr>
      <vt:lpstr>4. Autres offres formelles </vt:lpstr>
      <vt:lpstr>5. Dispositions légales</vt:lpstr>
      <vt:lpstr>6. Financement</vt:lpstr>
      <vt:lpstr>6. Financement</vt:lpstr>
      <vt:lpstr>6. Financement</vt:lpstr>
      <vt:lpstr>7. Formation continue non formelle : le marché des prestataires </vt:lpstr>
      <vt:lpstr>8. Participation à la formation continue </vt:lpstr>
      <vt:lpstr>8. Participation à la formation continue </vt:lpstr>
      <vt:lpstr>8. Participation à la formation continue </vt:lpstr>
      <vt:lpstr>Informations supplémentaires</vt:lpstr>
      <vt:lpstr>GOVET auprès du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405</cp:revision>
  <dcterms:created xsi:type="dcterms:W3CDTF">2020-12-18T10:19:10Z</dcterms:created>
  <dcterms:modified xsi:type="dcterms:W3CDTF">2025-09-23T10:30:41Z</dcterms:modified>
  <cp:category/>
  <dc:identifier/>
  <cp:contentStatus/>
  <dc:language/>
  <cp:version/>
</cp:coreProperties>
</file>