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20"/>
  </p:notesMasterIdLst>
  <p:sldIdLst>
    <p:sldId id="257" r:id="rId3"/>
    <p:sldId id="368" r:id="rId4"/>
    <p:sldId id="387" r:id="rId5"/>
    <p:sldId id="382" r:id="rId6"/>
    <p:sldId id="389" r:id="rId7"/>
    <p:sldId id="390" r:id="rId8"/>
    <p:sldId id="391" r:id="rId9"/>
    <p:sldId id="392" r:id="rId10"/>
    <p:sldId id="396" r:id="rId11"/>
    <p:sldId id="394" r:id="rId12"/>
    <p:sldId id="397" r:id="rId13"/>
    <p:sldId id="398" r:id="rId14"/>
    <p:sldId id="402" r:id="rId15"/>
    <p:sldId id="401" r:id="rId16"/>
    <p:sldId id="400" r:id="rId17"/>
    <p:sldId id="359" r:id="rId18"/>
    <p:sldId id="291" r:id="rId19"/>
  </p:sldIdLst>
  <p:sldSz cx="12192000" cy="6858000"/>
  <p:notesSz cx="6858000" cy="9144000"/>
  <p:embeddedFontLst>
    <p:embeddedFont>
      <p:font typeface="Wingdings 3" panose="05040102010807070707" pitchFamily="18" charset="2"/>
      <p:regular r:id="rId2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2863" userDrawn="1">
          <p15:clr>
            <a:srgbClr val="A4A3A4"/>
          </p15:clr>
        </p15:guide>
        <p15:guide id="4" orient="horz" pos="3521" userDrawn="1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6607" userDrawn="1">
          <p15:clr>
            <a:srgbClr val="A4A3A4"/>
          </p15:clr>
        </p15:guide>
        <p15:guide id="7" pos="6131" userDrawn="1">
          <p15:clr>
            <a:srgbClr val="A4A3A4"/>
          </p15:clr>
        </p15:guide>
        <p15:guide id="8" orient="horz" pos="3045" userDrawn="1">
          <p15:clr>
            <a:srgbClr val="A4A3A4"/>
          </p15:clr>
        </p15:guide>
        <p15:guide id="9" orient="horz" pos="2183" userDrawn="1">
          <p15:clr>
            <a:srgbClr val="A4A3A4"/>
          </p15:clr>
        </p15:guide>
        <p15:guide id="11" pos="64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  <p15:guide id="13" orient="horz" pos="981" userDrawn="1">
          <p15:clr>
            <a:srgbClr val="A4A3A4"/>
          </p15:clr>
        </p15:guide>
        <p15:guide id="14" pos="5428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  <p15:guide id="16" orient="horz" pos="27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35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2" name="Schlich, Thorsten" initials="ST" lastIdx="72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4" name="Kerstin Öchsler" initials="KÖ" lastIdx="6" clrIdx="3">
    <p:extLst>
      <p:ext uri="{19B8F6BF-5375-455C-9EA6-DF929625EA0E}">
        <p15:presenceInfo xmlns:p15="http://schemas.microsoft.com/office/powerpoint/2012/main" userId="S-1-5-21-1714780564-1514027911-36100705-1129" providerId="AD"/>
      </p:ext>
    </p:extLst>
  </p:cmAuthor>
  <p:cmAuthor id="5" name="Eva Schimmelpfennig" initials="ES" lastIdx="4" clrIdx="4">
    <p:extLst>
      <p:ext uri="{19B8F6BF-5375-455C-9EA6-DF929625EA0E}">
        <p15:presenceInfo xmlns:p15="http://schemas.microsoft.com/office/powerpoint/2012/main" userId="S::e.schimmelpfennig@mediacompany.com::3a67210d-cf20-4159-955d-1293d16c3207" providerId="AD"/>
      </p:ext>
    </p:extLst>
  </p:cmAuthor>
  <p:cmAuthor id="6" name="Eva Schimmelpfennig" initials="ES [2]" lastIdx="1" clrIdx="5">
    <p:extLst>
      <p:ext uri="{19B8F6BF-5375-455C-9EA6-DF929625EA0E}">
        <p15:presenceInfo xmlns:p15="http://schemas.microsoft.com/office/powerpoint/2012/main" userId="S-1-5-21-1714780564-1514027911-36100705-1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51B"/>
    <a:srgbClr val="EAC28D"/>
    <a:srgbClr val="F2D9B8"/>
    <a:srgbClr val="FBF3E8"/>
    <a:srgbClr val="E2A95F"/>
    <a:srgbClr val="33CC33"/>
    <a:srgbClr val="E27F1C"/>
    <a:srgbClr val="FAF1EA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73998" autoAdjust="0"/>
  </p:normalViewPr>
  <p:slideViewPr>
    <p:cSldViewPr snapToGrid="0" showGuides="1">
      <p:cViewPr varScale="1">
        <p:scale>
          <a:sx n="82" d="100"/>
          <a:sy n="82" d="100"/>
        </p:scale>
        <p:origin x="1710" y="96"/>
      </p:cViewPr>
      <p:guideLst>
        <p:guide orient="horz" pos="1366"/>
        <p:guide pos="3931"/>
        <p:guide orient="horz" pos="2863"/>
        <p:guide orient="horz" pos="3521"/>
        <p:guide orient="horz" pos="3475"/>
        <p:guide pos="6607"/>
        <p:guide pos="6131"/>
        <p:guide orient="horz" pos="3045"/>
        <p:guide orient="horz" pos="2183"/>
        <p:guide pos="642"/>
        <p:guide orient="horz" pos="2092"/>
        <p:guide orient="horz" pos="981"/>
        <p:guide pos="5428"/>
        <p:guide orient="horz" pos="3702"/>
        <p:guide orient="horz" pos="2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024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000"/>
              <a:t>Новий Закон про професійне навчання (BBiG), який набув чинності на початку 2020 року, реформував рівні підвищення кваліфікації у сфері професійної освіти.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000"/>
              <a:t>Серед іншого було запроваджено кваліфікації «Бакалавр-професіонал» і «Магістр-професіонал».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0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Нові назви підкреслюють рівноцінність підвищення професійної кваліфікації та здобуття вищої освіти і водночас сприяють міжнародній мобільності для тих осіб, які прагнуть кар'єрного зростання, оскільки ці терміни розуміють і в інших країнах.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0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Поправка до Закону не скасовує попередні назви кваліфікації, такі як «майстер», а посилює їх через поєднання з єдиними назвами кваліфікацій, зіставних на міжнародному рівні.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58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uk-UA" sz="1100" u="sng"/>
              <a:t>У термінологічному плані різницю</a:t>
            </a:r>
            <a:r>
              <a:rPr lang="uk-UA" sz="1100"/>
              <a:t> між університетами прикладних наук і вищими школами прикладних наук сьогодні зрозуміти досить складно: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100"/>
              <a:t>Fachhochschule / FH = університет прикладних наук / HAW = вища школа прикладних наук</a:t>
            </a:r>
            <a:r>
              <a:rPr lang="uk-UA" sz="11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uk-UA" sz="11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 правило, ширший спектр предметів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1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Інші «вищі школи» = університети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1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правовому плані основна різниця полягає в праві присуджувати наукові ступені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285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4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u="sng" dirty="0"/>
              <a:t>DQR – кваліфікація рiвней загальної освіти:</a:t>
            </a:r>
          </a:p>
          <a:p>
            <a:endParaRPr lang="de-DE" sz="1200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u="none" dirty="0"/>
              <a:t>атестат про закінчення основної школи – DQR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u="none" dirty="0"/>
              <a:t>атестат про закінчення середньої школи – DQR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/>
              <a:t>атестат зрілості – DQR 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b="0" i="0" u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рiвень бакалавра (диплом вишу (FH), державний іспит) – DQR 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b="0" i="0" u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рiвень магістра (диплом університету; магістратура/мастерат; державний іспит) – DQR 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b="0" i="0" u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рiвень доктора наук та прирівняний до нього рiвень доктора мистецтв – DQR 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10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Федеральний уряд, землі, муніципалітети та Федеральне агентство з питань зайнятості сприяють професійному розвитку. Витрати на загальну, політичну, культурну та наукову освіту не можна детально представити. Зазвичай їх неможливо чітко виділити в державних бюджетах, і вони частково включені до них.</a:t>
            </a:r>
            <a:endParaRPr lang="de-DE" sz="18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Кваліфікація в рамках інструментів політики ринку праці підтримується агентствами з працевлаштування відповідно до третьої книги Соціального кодексу </a:t>
            </a:r>
            <a:r>
              <a:rPr lang="uk-UA" sz="1800" b="1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(SGB III)</a:t>
            </a:r>
            <a:r>
              <a:rPr lang="uk-UA" sz="18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. Підтримка осіб, які потребують допомоги та здатні до працевлаштування, здійснюється центром зайнятості відповідно до другої книги Соціального кодексу </a:t>
            </a:r>
            <a:r>
              <a:rPr lang="uk-UA" sz="1800" b="1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(SGB II)</a:t>
            </a:r>
            <a:r>
              <a:rPr lang="uk-UA" sz="1800" dirty="0"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18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09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mailto:govet@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455" y="5714934"/>
            <a:ext cx="1888119" cy="395896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1075AA8-CECD-4249-A481-208BA30F96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2" y="5367012"/>
            <a:ext cx="1118500" cy="12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 r="28057"/>
          <a:stretch/>
        </p:blipFill>
        <p:spPr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Friedrich-Ebert-Allee 114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</a:t>
            </a:r>
            <a:r>
              <a:rPr kumimoji="0" lang="de-DE" sz="22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bibb.de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424" y="4945053"/>
            <a:ext cx="278061" cy="3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451675" y="5253524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3830" b="21207"/>
          <a:stretch/>
        </p:blipFill>
        <p:spPr>
          <a:xfrm>
            <a:off x="-17092" y="1052513"/>
            <a:ext cx="12226183" cy="412541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13" y="2926922"/>
            <a:ext cx="5312330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790" y="5522880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2926922"/>
            <a:ext cx="2493994" cy="80759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F1E446-A11B-4E8D-BCF6-2B0257520D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337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94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>
            <a:lvl1pPr>
              <a:defRPr>
                <a:solidFill>
                  <a:srgbClr val="D6851B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for international Cooperation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Vocational Education and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9.jpe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79" r:id="rId3"/>
    <p:sldLayoutId id="2147483663" r:id="rId4"/>
    <p:sldLayoutId id="2147483650" r:id="rId5"/>
    <p:sldLayoutId id="2147483653" r:id="rId6"/>
    <p:sldLayoutId id="2147483655" r:id="rId7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9" r:id="rId3"/>
    <p:sldLayoutId id="2147483670" r:id="rId4"/>
    <p:sldLayoutId id="2147483671" r:id="rId5"/>
    <p:sldLayoutId id="2147483672" r:id="rId6"/>
    <p:sldLayoutId id="2147483674" r:id="rId7"/>
    <p:sldLayoutId id="2147483675" r:id="rId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wkoeln.de/studien/susanne-seyda-sabine-koehne-finster-thomas-schleiermacher-investitionsvolumen-auf-hoechststand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et.international/" TargetMode="External"/><Relationship Id="rId2" Type="http://schemas.openxmlformats.org/officeDocument/2006/relationships/hyperlink" Target="https://www.govet.international/en/index.php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atenportal.bmbf.de/" TargetMode="External"/><Relationship Id="rId5" Type="http://schemas.openxmlformats.org/officeDocument/2006/relationships/hyperlink" Target="https://www.kmk.org/" TargetMode="External"/><Relationship Id="rId4" Type="http://schemas.openxmlformats.org/officeDocument/2006/relationships/hyperlink" Target="https://www.bibb.de/datenreport/de/189191.php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uk-UA" noProof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3" y="2902816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/>
              <a:t>Підвищення професійної кваліфікації у Німеччині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7725"/>
            <a:ext cx="11053762" cy="446715"/>
          </a:xfrm>
        </p:spPr>
        <p:txBody>
          <a:bodyPr>
            <a:normAutofit/>
          </a:bodyPr>
          <a:lstStyle/>
          <a:p>
            <a:r>
              <a:rPr lang="uk-UA" sz="2000"/>
              <a:t>Підвищення професійної кваліфікації: витрати та вигоди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6. Фінансування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969C286-5CA6-4A48-BB30-DDFCDECEAC0D}"/>
              </a:ext>
            </a:extLst>
          </p:cNvPr>
          <p:cNvSpPr txBox="1">
            <a:spLocks/>
          </p:cNvSpPr>
          <p:nvPr/>
        </p:nvSpPr>
        <p:spPr>
          <a:xfrm>
            <a:off x="658812" y="2168524"/>
            <a:ext cx="11053762" cy="3767702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b="1" dirty="0">
                <a:latin typeface="+mj-lt"/>
              </a:rPr>
              <a:t>В економічному плані: </a:t>
            </a:r>
            <a:r>
              <a:rPr lang="uk-UA" sz="1600" dirty="0">
                <a:latin typeface="+mj-lt"/>
              </a:rPr>
              <a:t>позитивний вплив на економічні показники </a:t>
            </a:r>
            <a:br>
              <a:rPr lang="uk-UA" sz="1600" dirty="0">
                <a:latin typeface="+mj-lt"/>
              </a:rPr>
            </a:br>
            <a:r>
              <a:rPr lang="uk-UA" sz="1600" dirty="0">
                <a:latin typeface="+mj-lt"/>
              </a:rPr>
              <a:t>підприємств щодо:</a:t>
            </a:r>
          </a:p>
          <a:p>
            <a:pPr marL="540000" lvl="1" indent="-252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продуктивності</a:t>
            </a:r>
          </a:p>
          <a:p>
            <a:pPr marL="540000" lvl="1" indent="-252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якості </a:t>
            </a:r>
          </a:p>
          <a:p>
            <a:pPr marL="540000" lvl="1" indent="-252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інновацій на робочому місці</a:t>
            </a:r>
          </a:p>
          <a:p>
            <a:pPr marL="540000" lvl="1" indent="-252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обсягу зайнятості</a:t>
            </a:r>
          </a:p>
          <a:p>
            <a:pPr marL="540000" lvl="1" indent="-252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економічної стійкості компанії з урахуванням технологічного прогресу і зростаючої глобалізації.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b="1" dirty="0">
                <a:latin typeface="+mj-lt"/>
              </a:rPr>
              <a:t>У соціальному плані: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підвищення задоволеності працівників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лояльність до підприємства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>
              <a:latin typeface="+mj-lt"/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C342CE2-7D4D-4DC4-946D-500C1EB01872}"/>
              </a:ext>
            </a:extLst>
          </p:cNvPr>
          <p:cNvSpPr txBox="1">
            <a:spLocks/>
          </p:cNvSpPr>
          <p:nvPr/>
        </p:nvSpPr>
        <p:spPr>
          <a:xfrm>
            <a:off x="658813" y="1557338"/>
            <a:ext cx="5437187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/>
              <a:t>Вигоди для: підприємств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1285FE7C-77EF-458B-A66E-B47F07882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310" y="2025337"/>
            <a:ext cx="3617543" cy="266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8717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7725"/>
            <a:ext cx="11053762" cy="446715"/>
          </a:xfrm>
        </p:spPr>
        <p:txBody>
          <a:bodyPr>
            <a:normAutofit/>
          </a:bodyPr>
          <a:lstStyle/>
          <a:p>
            <a:r>
              <a:rPr lang="uk-UA" sz="2000"/>
              <a:t>Підвищення професійної кваліфікації: витрати та вигоди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6. Фінансування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969C286-5CA6-4A48-BB30-DDFCDECEAC0D}"/>
              </a:ext>
            </a:extLst>
          </p:cNvPr>
          <p:cNvSpPr txBox="1">
            <a:spLocks/>
          </p:cNvSpPr>
          <p:nvPr/>
        </p:nvSpPr>
        <p:spPr>
          <a:xfrm>
            <a:off x="658812" y="2168525"/>
            <a:ext cx="11053762" cy="3348038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Позитивний вплив на: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дохід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трудову зайнятість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професійний і особистісний розвиток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здоров'я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задоволеність роботою і, отже, задоволеність життям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розкриття індивідуального потенціалу професійного розвитку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збереження працездатності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C342CE2-7D4D-4DC4-946D-500C1EB01872}"/>
              </a:ext>
            </a:extLst>
          </p:cNvPr>
          <p:cNvSpPr txBox="1">
            <a:spLocks/>
          </p:cNvSpPr>
          <p:nvPr/>
        </p:nvSpPr>
        <p:spPr>
          <a:xfrm>
            <a:off x="658813" y="1557338"/>
            <a:ext cx="5437188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/>
              <a:t>Вигоди для: окремих осіб/колективу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CC6A4D8-F2AA-423F-5907-056154E96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6838" y="2025338"/>
            <a:ext cx="1575194" cy="3078241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EB4668F-8355-4A52-B162-6031F09CCA08}"/>
              </a:ext>
            </a:extLst>
          </p:cNvPr>
          <p:cNvGrpSpPr/>
          <p:nvPr/>
        </p:nvGrpSpPr>
        <p:grpSpPr>
          <a:xfrm>
            <a:off x="6887496" y="1894989"/>
            <a:ext cx="1388971" cy="2999031"/>
            <a:chOff x="2466852" y="4726567"/>
            <a:chExt cx="535353" cy="1155921"/>
          </a:xfrm>
        </p:grpSpPr>
        <p:sp>
          <p:nvSpPr>
            <p:cNvPr id="12" name="Rechteck: abgerundete Ecken 31">
              <a:extLst>
                <a:ext uri="{FF2B5EF4-FFF2-40B4-BE49-F238E27FC236}">
                  <a16:creationId xmlns:a16="http://schemas.microsoft.com/office/drawing/2014/main" id="{E2F0D232-703D-4441-A704-4300756CCCAF}"/>
                </a:ext>
              </a:extLst>
            </p:cNvPr>
            <p:cNvSpPr/>
            <p:nvPr/>
          </p:nvSpPr>
          <p:spPr>
            <a:xfrm>
              <a:off x="2824520" y="5024046"/>
              <a:ext cx="171093" cy="858442"/>
            </a:xfrm>
            <a:custGeom>
              <a:avLst/>
              <a:gdLst>
                <a:gd name="connsiteX0" fmla="*/ 0 w 178594"/>
                <a:gd name="connsiteY0" fmla="*/ 29766 h 419253"/>
                <a:gd name="connsiteX1" fmla="*/ 29766 w 178594"/>
                <a:gd name="connsiteY1" fmla="*/ 0 h 419253"/>
                <a:gd name="connsiteX2" fmla="*/ 148828 w 178594"/>
                <a:gd name="connsiteY2" fmla="*/ 0 h 419253"/>
                <a:gd name="connsiteX3" fmla="*/ 178594 w 178594"/>
                <a:gd name="connsiteY3" fmla="*/ 29766 h 419253"/>
                <a:gd name="connsiteX4" fmla="*/ 178594 w 178594"/>
                <a:gd name="connsiteY4" fmla="*/ 389487 h 419253"/>
                <a:gd name="connsiteX5" fmla="*/ 148828 w 178594"/>
                <a:gd name="connsiteY5" fmla="*/ 419253 h 419253"/>
                <a:gd name="connsiteX6" fmla="*/ 29766 w 178594"/>
                <a:gd name="connsiteY6" fmla="*/ 419253 h 419253"/>
                <a:gd name="connsiteX7" fmla="*/ 0 w 178594"/>
                <a:gd name="connsiteY7" fmla="*/ 389487 h 419253"/>
                <a:gd name="connsiteX8" fmla="*/ 0 w 178594"/>
                <a:gd name="connsiteY8" fmla="*/ 29766 h 419253"/>
                <a:gd name="connsiteX0" fmla="*/ 0 w 178594"/>
                <a:gd name="connsiteY0" fmla="*/ 65485 h 454972"/>
                <a:gd name="connsiteX1" fmla="*/ 25004 w 178594"/>
                <a:gd name="connsiteY1" fmla="*/ 0 h 454972"/>
                <a:gd name="connsiteX2" fmla="*/ 148828 w 178594"/>
                <a:gd name="connsiteY2" fmla="*/ 35719 h 454972"/>
                <a:gd name="connsiteX3" fmla="*/ 178594 w 178594"/>
                <a:gd name="connsiteY3" fmla="*/ 65485 h 454972"/>
                <a:gd name="connsiteX4" fmla="*/ 178594 w 178594"/>
                <a:gd name="connsiteY4" fmla="*/ 425206 h 454972"/>
                <a:gd name="connsiteX5" fmla="*/ 148828 w 178594"/>
                <a:gd name="connsiteY5" fmla="*/ 454972 h 454972"/>
                <a:gd name="connsiteX6" fmla="*/ 29766 w 178594"/>
                <a:gd name="connsiteY6" fmla="*/ 454972 h 454972"/>
                <a:gd name="connsiteX7" fmla="*/ 0 w 178594"/>
                <a:gd name="connsiteY7" fmla="*/ 425206 h 454972"/>
                <a:gd name="connsiteX8" fmla="*/ 0 w 178594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48828 w 192881"/>
                <a:gd name="connsiteY2" fmla="*/ 35719 h 454972"/>
                <a:gd name="connsiteX3" fmla="*/ 192881 w 192881"/>
                <a:gd name="connsiteY3" fmla="*/ 336947 h 454972"/>
                <a:gd name="connsiteX4" fmla="*/ 178594 w 192881"/>
                <a:gd name="connsiteY4" fmla="*/ 425206 h 454972"/>
                <a:gd name="connsiteX5" fmla="*/ 148828 w 192881"/>
                <a:gd name="connsiteY5" fmla="*/ 454972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48828 w 192881"/>
                <a:gd name="connsiteY2" fmla="*/ 35719 h 454972"/>
                <a:gd name="connsiteX3" fmla="*/ 192881 w 192881"/>
                <a:gd name="connsiteY3" fmla="*/ 336947 h 454972"/>
                <a:gd name="connsiteX4" fmla="*/ 178594 w 192881"/>
                <a:gd name="connsiteY4" fmla="*/ 425206 h 454972"/>
                <a:gd name="connsiteX5" fmla="*/ 148828 w 192881"/>
                <a:gd name="connsiteY5" fmla="*/ 454972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48828 w 192881"/>
                <a:gd name="connsiteY2" fmla="*/ 35719 h 454972"/>
                <a:gd name="connsiteX3" fmla="*/ 192881 w 192881"/>
                <a:gd name="connsiteY3" fmla="*/ 336947 h 454972"/>
                <a:gd name="connsiteX4" fmla="*/ 183356 w 192881"/>
                <a:gd name="connsiteY4" fmla="*/ 408538 h 454972"/>
                <a:gd name="connsiteX5" fmla="*/ 148828 w 192881"/>
                <a:gd name="connsiteY5" fmla="*/ 454972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48828 w 192881"/>
                <a:gd name="connsiteY2" fmla="*/ 35719 h 454972"/>
                <a:gd name="connsiteX3" fmla="*/ 192881 w 192881"/>
                <a:gd name="connsiteY3" fmla="*/ 336947 h 454972"/>
                <a:gd name="connsiteX4" fmla="*/ 183356 w 192881"/>
                <a:gd name="connsiteY4" fmla="*/ 408538 h 454972"/>
                <a:gd name="connsiteX5" fmla="*/ 148828 w 192881"/>
                <a:gd name="connsiteY5" fmla="*/ 447829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39303 w 192881"/>
                <a:gd name="connsiteY2" fmla="*/ 38100 h 454972"/>
                <a:gd name="connsiteX3" fmla="*/ 192881 w 192881"/>
                <a:gd name="connsiteY3" fmla="*/ 336947 h 454972"/>
                <a:gd name="connsiteX4" fmla="*/ 183356 w 192881"/>
                <a:gd name="connsiteY4" fmla="*/ 408538 h 454972"/>
                <a:gd name="connsiteX5" fmla="*/ 148828 w 192881"/>
                <a:gd name="connsiteY5" fmla="*/ 447829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39303 w 192881"/>
                <a:gd name="connsiteY2" fmla="*/ 38100 h 454972"/>
                <a:gd name="connsiteX3" fmla="*/ 192881 w 192881"/>
                <a:gd name="connsiteY3" fmla="*/ 336947 h 454972"/>
                <a:gd name="connsiteX4" fmla="*/ 183356 w 192881"/>
                <a:gd name="connsiteY4" fmla="*/ 408538 h 454972"/>
                <a:gd name="connsiteX5" fmla="*/ 148828 w 192881"/>
                <a:gd name="connsiteY5" fmla="*/ 447829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39303 w 192881"/>
                <a:gd name="connsiteY2" fmla="*/ 38100 h 454972"/>
                <a:gd name="connsiteX3" fmla="*/ 192881 w 192881"/>
                <a:gd name="connsiteY3" fmla="*/ 336947 h 454972"/>
                <a:gd name="connsiteX4" fmla="*/ 183356 w 192881"/>
                <a:gd name="connsiteY4" fmla="*/ 408538 h 454972"/>
                <a:gd name="connsiteX5" fmla="*/ 148828 w 192881"/>
                <a:gd name="connsiteY5" fmla="*/ 447829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835972"/>
                <a:gd name="connsiteX1" fmla="*/ 25004 w 192881"/>
                <a:gd name="connsiteY1" fmla="*/ 0 h 835972"/>
                <a:gd name="connsiteX2" fmla="*/ 139303 w 192881"/>
                <a:gd name="connsiteY2" fmla="*/ 38100 h 835972"/>
                <a:gd name="connsiteX3" fmla="*/ 192881 w 192881"/>
                <a:gd name="connsiteY3" fmla="*/ 336947 h 835972"/>
                <a:gd name="connsiteX4" fmla="*/ 183356 w 192881"/>
                <a:gd name="connsiteY4" fmla="*/ 408538 h 835972"/>
                <a:gd name="connsiteX5" fmla="*/ 148828 w 192881"/>
                <a:gd name="connsiteY5" fmla="*/ 447829 h 835972"/>
                <a:gd name="connsiteX6" fmla="*/ 139304 w 192881"/>
                <a:gd name="connsiteY6" fmla="*/ 835972 h 835972"/>
                <a:gd name="connsiteX7" fmla="*/ 0 w 192881"/>
                <a:gd name="connsiteY7" fmla="*/ 425206 h 835972"/>
                <a:gd name="connsiteX8" fmla="*/ 0 w 192881"/>
                <a:gd name="connsiteY8" fmla="*/ 65485 h 835972"/>
                <a:gd name="connsiteX0" fmla="*/ 0 w 192881"/>
                <a:gd name="connsiteY0" fmla="*/ 65485 h 835972"/>
                <a:gd name="connsiteX1" fmla="*/ 25004 w 192881"/>
                <a:gd name="connsiteY1" fmla="*/ 0 h 835972"/>
                <a:gd name="connsiteX2" fmla="*/ 139303 w 192881"/>
                <a:gd name="connsiteY2" fmla="*/ 38100 h 835972"/>
                <a:gd name="connsiteX3" fmla="*/ 192881 w 192881"/>
                <a:gd name="connsiteY3" fmla="*/ 336947 h 835972"/>
                <a:gd name="connsiteX4" fmla="*/ 183356 w 192881"/>
                <a:gd name="connsiteY4" fmla="*/ 408538 h 835972"/>
                <a:gd name="connsiteX5" fmla="*/ 127397 w 192881"/>
                <a:gd name="connsiteY5" fmla="*/ 447829 h 835972"/>
                <a:gd name="connsiteX6" fmla="*/ 139304 w 192881"/>
                <a:gd name="connsiteY6" fmla="*/ 835972 h 835972"/>
                <a:gd name="connsiteX7" fmla="*/ 0 w 192881"/>
                <a:gd name="connsiteY7" fmla="*/ 425206 h 835972"/>
                <a:gd name="connsiteX8" fmla="*/ 0 w 192881"/>
                <a:gd name="connsiteY8" fmla="*/ 65485 h 835972"/>
                <a:gd name="connsiteX0" fmla="*/ 0 w 192881"/>
                <a:gd name="connsiteY0" fmla="*/ 65485 h 835972"/>
                <a:gd name="connsiteX1" fmla="*/ 25004 w 192881"/>
                <a:gd name="connsiteY1" fmla="*/ 0 h 835972"/>
                <a:gd name="connsiteX2" fmla="*/ 139303 w 192881"/>
                <a:gd name="connsiteY2" fmla="*/ 38100 h 835972"/>
                <a:gd name="connsiteX3" fmla="*/ 192881 w 192881"/>
                <a:gd name="connsiteY3" fmla="*/ 336947 h 835972"/>
                <a:gd name="connsiteX4" fmla="*/ 183356 w 192881"/>
                <a:gd name="connsiteY4" fmla="*/ 408538 h 835972"/>
                <a:gd name="connsiteX5" fmla="*/ 139304 w 192881"/>
                <a:gd name="connsiteY5" fmla="*/ 447829 h 835972"/>
                <a:gd name="connsiteX6" fmla="*/ 139304 w 192881"/>
                <a:gd name="connsiteY6" fmla="*/ 835972 h 835972"/>
                <a:gd name="connsiteX7" fmla="*/ 0 w 192881"/>
                <a:gd name="connsiteY7" fmla="*/ 425206 h 835972"/>
                <a:gd name="connsiteX8" fmla="*/ 0 w 192881"/>
                <a:gd name="connsiteY8" fmla="*/ 65485 h 835972"/>
                <a:gd name="connsiteX0" fmla="*/ 0 w 192881"/>
                <a:gd name="connsiteY0" fmla="*/ 65485 h 842409"/>
                <a:gd name="connsiteX1" fmla="*/ 25004 w 192881"/>
                <a:gd name="connsiteY1" fmla="*/ 0 h 842409"/>
                <a:gd name="connsiteX2" fmla="*/ 139303 w 192881"/>
                <a:gd name="connsiteY2" fmla="*/ 38100 h 842409"/>
                <a:gd name="connsiteX3" fmla="*/ 192881 w 192881"/>
                <a:gd name="connsiteY3" fmla="*/ 336947 h 842409"/>
                <a:gd name="connsiteX4" fmla="*/ 183356 w 192881"/>
                <a:gd name="connsiteY4" fmla="*/ 408538 h 842409"/>
                <a:gd name="connsiteX5" fmla="*/ 139304 w 192881"/>
                <a:gd name="connsiteY5" fmla="*/ 447829 h 842409"/>
                <a:gd name="connsiteX6" fmla="*/ 139304 w 192881"/>
                <a:gd name="connsiteY6" fmla="*/ 835972 h 842409"/>
                <a:gd name="connsiteX7" fmla="*/ 109538 w 192881"/>
                <a:gd name="connsiteY7" fmla="*/ 834781 h 842409"/>
                <a:gd name="connsiteX8" fmla="*/ 0 w 192881"/>
                <a:gd name="connsiteY8" fmla="*/ 65485 h 842409"/>
                <a:gd name="connsiteX0" fmla="*/ 0 w 192881"/>
                <a:gd name="connsiteY0" fmla="*/ 65485 h 842409"/>
                <a:gd name="connsiteX1" fmla="*/ 25004 w 192881"/>
                <a:gd name="connsiteY1" fmla="*/ 0 h 842409"/>
                <a:gd name="connsiteX2" fmla="*/ 139303 w 192881"/>
                <a:gd name="connsiteY2" fmla="*/ 38100 h 842409"/>
                <a:gd name="connsiteX3" fmla="*/ 192881 w 192881"/>
                <a:gd name="connsiteY3" fmla="*/ 336947 h 842409"/>
                <a:gd name="connsiteX4" fmla="*/ 183356 w 192881"/>
                <a:gd name="connsiteY4" fmla="*/ 408538 h 842409"/>
                <a:gd name="connsiteX5" fmla="*/ 139304 w 192881"/>
                <a:gd name="connsiteY5" fmla="*/ 447829 h 842409"/>
                <a:gd name="connsiteX6" fmla="*/ 139304 w 192881"/>
                <a:gd name="connsiteY6" fmla="*/ 835972 h 842409"/>
                <a:gd name="connsiteX7" fmla="*/ 109538 w 192881"/>
                <a:gd name="connsiteY7" fmla="*/ 834781 h 842409"/>
                <a:gd name="connsiteX8" fmla="*/ 0 w 192881"/>
                <a:gd name="connsiteY8" fmla="*/ 65485 h 842409"/>
                <a:gd name="connsiteX0" fmla="*/ 0 w 192881"/>
                <a:gd name="connsiteY0" fmla="*/ 65485 h 838046"/>
                <a:gd name="connsiteX1" fmla="*/ 25004 w 192881"/>
                <a:gd name="connsiteY1" fmla="*/ 0 h 838046"/>
                <a:gd name="connsiteX2" fmla="*/ 139303 w 192881"/>
                <a:gd name="connsiteY2" fmla="*/ 38100 h 838046"/>
                <a:gd name="connsiteX3" fmla="*/ 192881 w 192881"/>
                <a:gd name="connsiteY3" fmla="*/ 336947 h 838046"/>
                <a:gd name="connsiteX4" fmla="*/ 183356 w 192881"/>
                <a:gd name="connsiteY4" fmla="*/ 408538 h 838046"/>
                <a:gd name="connsiteX5" fmla="*/ 139304 w 192881"/>
                <a:gd name="connsiteY5" fmla="*/ 447829 h 838046"/>
                <a:gd name="connsiteX6" fmla="*/ 144066 w 192881"/>
                <a:gd name="connsiteY6" fmla="*/ 800254 h 838046"/>
                <a:gd name="connsiteX7" fmla="*/ 109538 w 192881"/>
                <a:gd name="connsiteY7" fmla="*/ 834781 h 838046"/>
                <a:gd name="connsiteX8" fmla="*/ 0 w 192881"/>
                <a:gd name="connsiteY8" fmla="*/ 65485 h 838046"/>
                <a:gd name="connsiteX0" fmla="*/ 0 w 195263"/>
                <a:gd name="connsiteY0" fmla="*/ 65485 h 810307"/>
                <a:gd name="connsiteX1" fmla="*/ 25004 w 195263"/>
                <a:gd name="connsiteY1" fmla="*/ 0 h 810307"/>
                <a:gd name="connsiteX2" fmla="*/ 139303 w 195263"/>
                <a:gd name="connsiteY2" fmla="*/ 38100 h 810307"/>
                <a:gd name="connsiteX3" fmla="*/ 192881 w 195263"/>
                <a:gd name="connsiteY3" fmla="*/ 336947 h 810307"/>
                <a:gd name="connsiteX4" fmla="*/ 183356 w 195263"/>
                <a:gd name="connsiteY4" fmla="*/ 408538 h 810307"/>
                <a:gd name="connsiteX5" fmla="*/ 139304 w 195263"/>
                <a:gd name="connsiteY5" fmla="*/ 447829 h 810307"/>
                <a:gd name="connsiteX6" fmla="*/ 144066 w 195263"/>
                <a:gd name="connsiteY6" fmla="*/ 800254 h 810307"/>
                <a:gd name="connsiteX7" fmla="*/ 195263 w 195263"/>
                <a:gd name="connsiteY7" fmla="*/ 803825 h 810307"/>
                <a:gd name="connsiteX8" fmla="*/ 0 w 195263"/>
                <a:gd name="connsiteY8" fmla="*/ 65485 h 810307"/>
                <a:gd name="connsiteX0" fmla="*/ 145246 w 171441"/>
                <a:gd name="connsiteY0" fmla="*/ 858442 h 858442"/>
                <a:gd name="connsiteX1" fmla="*/ 1182 w 171441"/>
                <a:gd name="connsiteY1" fmla="*/ 0 h 858442"/>
                <a:gd name="connsiteX2" fmla="*/ 115481 w 171441"/>
                <a:gd name="connsiteY2" fmla="*/ 38100 h 858442"/>
                <a:gd name="connsiteX3" fmla="*/ 169059 w 171441"/>
                <a:gd name="connsiteY3" fmla="*/ 336947 h 858442"/>
                <a:gd name="connsiteX4" fmla="*/ 159534 w 171441"/>
                <a:gd name="connsiteY4" fmla="*/ 408538 h 858442"/>
                <a:gd name="connsiteX5" fmla="*/ 115482 w 171441"/>
                <a:gd name="connsiteY5" fmla="*/ 447829 h 858442"/>
                <a:gd name="connsiteX6" fmla="*/ 120244 w 171441"/>
                <a:gd name="connsiteY6" fmla="*/ 800254 h 858442"/>
                <a:gd name="connsiteX7" fmla="*/ 171441 w 171441"/>
                <a:gd name="connsiteY7" fmla="*/ 803825 h 858442"/>
                <a:gd name="connsiteX8" fmla="*/ 145246 w 171441"/>
                <a:gd name="connsiteY8" fmla="*/ 858442 h 858442"/>
                <a:gd name="connsiteX0" fmla="*/ 146189 w 172384"/>
                <a:gd name="connsiteY0" fmla="*/ 858442 h 858442"/>
                <a:gd name="connsiteX1" fmla="*/ 29509 w 172384"/>
                <a:gd name="connsiteY1" fmla="*/ 755248 h 858442"/>
                <a:gd name="connsiteX2" fmla="*/ 2125 w 172384"/>
                <a:gd name="connsiteY2" fmla="*/ 0 h 858442"/>
                <a:gd name="connsiteX3" fmla="*/ 116424 w 172384"/>
                <a:gd name="connsiteY3" fmla="*/ 38100 h 858442"/>
                <a:gd name="connsiteX4" fmla="*/ 170002 w 172384"/>
                <a:gd name="connsiteY4" fmla="*/ 336947 h 858442"/>
                <a:gd name="connsiteX5" fmla="*/ 160477 w 172384"/>
                <a:gd name="connsiteY5" fmla="*/ 408538 h 858442"/>
                <a:gd name="connsiteX6" fmla="*/ 116425 w 172384"/>
                <a:gd name="connsiteY6" fmla="*/ 447829 h 858442"/>
                <a:gd name="connsiteX7" fmla="*/ 121187 w 172384"/>
                <a:gd name="connsiteY7" fmla="*/ 800254 h 858442"/>
                <a:gd name="connsiteX8" fmla="*/ 172384 w 172384"/>
                <a:gd name="connsiteY8" fmla="*/ 803825 h 858442"/>
                <a:gd name="connsiteX9" fmla="*/ 146189 w 172384"/>
                <a:gd name="connsiteY9" fmla="*/ 858442 h 858442"/>
                <a:gd name="connsiteX0" fmla="*/ 144898 w 171093"/>
                <a:gd name="connsiteY0" fmla="*/ 858442 h 858442"/>
                <a:gd name="connsiteX1" fmla="*/ 28218 w 171093"/>
                <a:gd name="connsiteY1" fmla="*/ 755248 h 858442"/>
                <a:gd name="connsiteX2" fmla="*/ 834 w 171093"/>
                <a:gd name="connsiteY2" fmla="*/ 0 h 858442"/>
                <a:gd name="connsiteX3" fmla="*/ 115133 w 171093"/>
                <a:gd name="connsiteY3" fmla="*/ 38100 h 858442"/>
                <a:gd name="connsiteX4" fmla="*/ 168711 w 171093"/>
                <a:gd name="connsiteY4" fmla="*/ 336947 h 858442"/>
                <a:gd name="connsiteX5" fmla="*/ 159186 w 171093"/>
                <a:gd name="connsiteY5" fmla="*/ 408538 h 858442"/>
                <a:gd name="connsiteX6" fmla="*/ 115134 w 171093"/>
                <a:gd name="connsiteY6" fmla="*/ 447829 h 858442"/>
                <a:gd name="connsiteX7" fmla="*/ 119896 w 171093"/>
                <a:gd name="connsiteY7" fmla="*/ 800254 h 858442"/>
                <a:gd name="connsiteX8" fmla="*/ 171093 w 171093"/>
                <a:gd name="connsiteY8" fmla="*/ 803825 h 858442"/>
                <a:gd name="connsiteX9" fmla="*/ 144898 w 171093"/>
                <a:gd name="connsiteY9" fmla="*/ 858442 h 858442"/>
                <a:gd name="connsiteX0" fmla="*/ 144898 w 171093"/>
                <a:gd name="connsiteY0" fmla="*/ 858442 h 858442"/>
                <a:gd name="connsiteX1" fmla="*/ 28218 w 171093"/>
                <a:gd name="connsiteY1" fmla="*/ 755248 h 858442"/>
                <a:gd name="connsiteX2" fmla="*/ 834 w 171093"/>
                <a:gd name="connsiteY2" fmla="*/ 0 h 858442"/>
                <a:gd name="connsiteX3" fmla="*/ 115133 w 171093"/>
                <a:gd name="connsiteY3" fmla="*/ 38100 h 858442"/>
                <a:gd name="connsiteX4" fmla="*/ 168711 w 171093"/>
                <a:gd name="connsiteY4" fmla="*/ 336947 h 858442"/>
                <a:gd name="connsiteX5" fmla="*/ 159186 w 171093"/>
                <a:gd name="connsiteY5" fmla="*/ 408538 h 858442"/>
                <a:gd name="connsiteX6" fmla="*/ 115134 w 171093"/>
                <a:gd name="connsiteY6" fmla="*/ 447829 h 858442"/>
                <a:gd name="connsiteX7" fmla="*/ 127040 w 171093"/>
                <a:gd name="connsiteY7" fmla="*/ 797873 h 858442"/>
                <a:gd name="connsiteX8" fmla="*/ 171093 w 171093"/>
                <a:gd name="connsiteY8" fmla="*/ 803825 h 858442"/>
                <a:gd name="connsiteX9" fmla="*/ 144898 w 171093"/>
                <a:gd name="connsiteY9" fmla="*/ 858442 h 85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093" h="858442">
                  <a:moveTo>
                    <a:pt x="144898" y="858442"/>
                  </a:moveTo>
                  <a:cubicBezTo>
                    <a:pt x="128626" y="803118"/>
                    <a:pt x="52229" y="898322"/>
                    <a:pt x="28218" y="755248"/>
                  </a:cubicBezTo>
                  <a:cubicBezTo>
                    <a:pt x="32782" y="621699"/>
                    <a:pt x="-6111" y="72296"/>
                    <a:pt x="834" y="0"/>
                  </a:cubicBezTo>
                  <a:cubicBezTo>
                    <a:pt x="40521" y="0"/>
                    <a:pt x="63540" y="14287"/>
                    <a:pt x="115133" y="38100"/>
                  </a:cubicBezTo>
                  <a:cubicBezTo>
                    <a:pt x="136334" y="116681"/>
                    <a:pt x="168711" y="320508"/>
                    <a:pt x="168711" y="336947"/>
                  </a:cubicBezTo>
                  <a:cubicBezTo>
                    <a:pt x="118705" y="363986"/>
                    <a:pt x="163948" y="379118"/>
                    <a:pt x="159186" y="408538"/>
                  </a:cubicBezTo>
                  <a:cubicBezTo>
                    <a:pt x="159186" y="424977"/>
                    <a:pt x="131573" y="447829"/>
                    <a:pt x="115134" y="447829"/>
                  </a:cubicBezTo>
                  <a:cubicBezTo>
                    <a:pt x="116721" y="565304"/>
                    <a:pt x="125453" y="680398"/>
                    <a:pt x="127040" y="797873"/>
                  </a:cubicBezTo>
                  <a:cubicBezTo>
                    <a:pt x="110601" y="797873"/>
                    <a:pt x="171093" y="820264"/>
                    <a:pt x="171093" y="803825"/>
                  </a:cubicBezTo>
                  <a:lnTo>
                    <a:pt x="144898" y="8584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57BD9ACD-C011-4D38-9DA1-879DB1566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66852" y="4726567"/>
              <a:ext cx="535353" cy="1148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807788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7725"/>
            <a:ext cx="11053762" cy="446715"/>
          </a:xfrm>
        </p:spPr>
        <p:txBody>
          <a:bodyPr>
            <a:normAutofit/>
          </a:bodyPr>
          <a:lstStyle/>
          <a:p>
            <a:r>
              <a:rPr lang="uk-UA" sz="2000"/>
              <a:t> Хто уповноважений надавати освітні послуги з підвищення кваліфікації? Хто акредитує?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7. Неформальне підвищення кваліфікації: ринок пропозицій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969C286-5CA6-4A48-BB30-DDFCDECEAC0D}"/>
              </a:ext>
            </a:extLst>
          </p:cNvPr>
          <p:cNvSpPr txBox="1">
            <a:spLocks/>
          </p:cNvSpPr>
          <p:nvPr/>
        </p:nvSpPr>
        <p:spPr>
          <a:xfrm>
            <a:off x="658812" y="1557339"/>
            <a:ext cx="11053762" cy="4103686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Великі підприємства організовують більше половини </a:t>
            </a:r>
            <a:br>
              <a:rPr lang="uk-UA" sz="1600" dirty="0">
                <a:latin typeface="+mj-lt"/>
              </a:rPr>
            </a:br>
            <a:r>
              <a:rPr lang="uk-UA" sz="1600" dirty="0">
                <a:latin typeface="+mj-lt"/>
              </a:rPr>
              <a:t>заходів з підвищення кваліфікації.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Крім того, існує понад 20 000 постачальників відповідних послуг: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державні органи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вищі навчальні заклади та дослідницькі інститути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церкви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палати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профспілки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об'єднання роботодавців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фонди та благодійні організації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комерційні/приватні постачальники освітніх послуг</a:t>
            </a:r>
            <a:br>
              <a:rPr lang="de-DE" sz="1600" dirty="0">
                <a:latin typeface="+mj-lt"/>
              </a:rPr>
            </a:br>
            <a:r>
              <a:rPr lang="uk-UA" sz="1600" dirty="0">
                <a:latin typeface="+mj-lt"/>
              </a:rPr>
              <a:t>(</a:t>
            </a:r>
            <a:r>
              <a:rPr lang="de-DE" sz="1600" dirty="0">
                <a:latin typeface="+mj-lt"/>
              </a:rPr>
              <a:t>19</a:t>
            </a:r>
            <a:r>
              <a:rPr lang="uk-UA" sz="1600" dirty="0">
                <a:latin typeface="+mj-lt"/>
              </a:rPr>
              <a:t> % у 202</a:t>
            </a:r>
            <a:r>
              <a:rPr lang="de-DE" sz="1600" dirty="0">
                <a:latin typeface="+mj-lt"/>
              </a:rPr>
              <a:t>4</a:t>
            </a:r>
            <a:r>
              <a:rPr lang="uk-UA" sz="1600" dirty="0">
                <a:latin typeface="+mj-lt"/>
              </a:rPr>
              <a:t> році) та інші.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Диференціація: суспільно-правові регульовані та субсидовані/нерегульовані, не субсидовані пропозиції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Для надання послуг у субсидованій сфері потрібна, як правило, ліцензія від державних органів або палат (обмежена терміном: організація – 5 років, захід – 3 роки)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Сертифікація системи менеджменту якості зазвичай не потрібна, але широко поширена, наприклад, відповідно до ISO 9000 і далі або ISO 29990.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Перевірка та сертифікація приватними органами з сертифікації, право на проведення сертифікації ISO передбачає акредитацію Німецьким органом з акредитації (DAkks)</a:t>
            </a:r>
          </a:p>
        </p:txBody>
      </p:sp>
    </p:spTree>
    <p:extLst>
      <p:ext uri="{BB962C8B-B14F-4D97-AF65-F5344CB8AC3E}">
        <p14:creationId xmlns:p14="http://schemas.microsoft.com/office/powerpoint/2010/main" val="288989019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3D89A142-1DA6-4565-9E7D-D1493BF9FC7C}"/>
              </a:ext>
            </a:extLst>
          </p:cNvPr>
          <p:cNvSpPr txBox="1">
            <a:spLocks/>
          </p:cNvSpPr>
          <p:nvPr/>
        </p:nvSpPr>
        <p:spPr>
          <a:xfrm>
            <a:off x="4824000" y="2520000"/>
            <a:ext cx="2520000" cy="90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08000" tIns="108000" rIns="108000" bIns="144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2400"/>
              <a:t>Держава  </a:t>
            </a:r>
            <a:br>
              <a:rPr lang="uk-UA" sz="2400"/>
            </a:br>
            <a:r>
              <a:rPr lang="uk-UA" sz="1600"/>
              <a:t>(федерація, федеральні землі, муніципалітети)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8. Участь у підвищенні кваліфікації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BD80155-07B5-4E96-AA64-1BDE6BBF40AB}"/>
              </a:ext>
            </a:extLst>
          </p:cNvPr>
          <p:cNvSpPr txBox="1">
            <a:spLocks/>
          </p:cNvSpPr>
          <p:nvPr/>
        </p:nvSpPr>
        <p:spPr>
          <a:xfrm>
            <a:off x="658813" y="2031334"/>
            <a:ext cx="3600000" cy="688956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180000" rIns="144000" bIns="180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uk-UA" sz="1600">
                <a:solidFill>
                  <a:schemeClr val="tx1"/>
                </a:solidFill>
              </a:rPr>
              <a:t>Точна статистика неможлива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98982737-67D4-4A9D-B327-FCBB73A49E65}"/>
              </a:ext>
            </a:extLst>
          </p:cNvPr>
          <p:cNvSpPr txBox="1">
            <a:spLocks/>
          </p:cNvSpPr>
          <p:nvPr/>
        </p:nvSpPr>
        <p:spPr>
          <a:xfrm>
            <a:off x="6779230" y="3627907"/>
            <a:ext cx="3718807" cy="160577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216000" rIns="144000" bIns="216000" rtlCol="0" anchor="ctr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1600" dirty="0">
                <a:solidFill>
                  <a:schemeClr val="tx1"/>
                </a:solidFill>
              </a:rPr>
              <a:t>У 2023 році – сприяння </a:t>
            </a:r>
            <a:r>
              <a:rPr lang="uk-UA" sz="2800" dirty="0">
                <a:solidFill>
                  <a:schemeClr val="tx1"/>
                </a:solidFill>
              </a:rPr>
              <a:t>299 504</a:t>
            </a:r>
            <a:r>
              <a:rPr lang="uk-UA" sz="1600" dirty="0">
                <a:solidFill>
                  <a:schemeClr val="tx1"/>
                </a:solidFill>
              </a:rPr>
              <a:t> зарахуванням у заходи з професійного підвищення кваліфікації відповідно до </a:t>
            </a:r>
            <a:r>
              <a:rPr lang="de-DE" sz="1600" dirty="0">
                <a:solidFill>
                  <a:schemeClr val="tx1"/>
                </a:solidFill>
              </a:rPr>
              <a:t>SGB II </a:t>
            </a:r>
            <a:r>
              <a:rPr lang="uk-UA" sz="1600" dirty="0">
                <a:solidFill>
                  <a:schemeClr val="tx1"/>
                </a:solidFill>
              </a:rPr>
              <a:t>та </a:t>
            </a:r>
            <a:r>
              <a:rPr lang="de-DE" sz="1600" dirty="0">
                <a:solidFill>
                  <a:schemeClr val="tx1"/>
                </a:solidFill>
              </a:rPr>
              <a:t>SGB III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05263BC0-1991-44B0-A417-0036D47F4854}"/>
              </a:ext>
            </a:extLst>
          </p:cNvPr>
          <p:cNvSpPr txBox="1">
            <a:spLocks/>
          </p:cNvSpPr>
          <p:nvPr/>
        </p:nvSpPr>
        <p:spPr>
          <a:xfrm>
            <a:off x="658812" y="1732935"/>
            <a:ext cx="3528000" cy="3783628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>
              <a:latin typeface="+mj-lt"/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6179E5F-7DEF-462B-9B3E-12CA74B26BAA}"/>
              </a:ext>
            </a:extLst>
          </p:cNvPr>
          <p:cNvSpPr txBox="1">
            <a:spLocks/>
          </p:cNvSpPr>
          <p:nvPr/>
        </p:nvSpPr>
        <p:spPr>
          <a:xfrm>
            <a:off x="8103342" y="2031334"/>
            <a:ext cx="3600000" cy="94770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180000" rIns="144000" bIns="216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uk-UA" sz="1600">
                <a:solidFill>
                  <a:schemeClr val="tx1"/>
                </a:solidFill>
              </a:rPr>
              <a:t>Численні програми підтримки професійного зростання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766B127-A477-4AEA-85D5-6B48D08F4AA6}"/>
              </a:ext>
            </a:extLst>
          </p:cNvPr>
          <p:cNvSpPr txBox="1">
            <a:spLocks/>
          </p:cNvSpPr>
          <p:nvPr/>
        </p:nvSpPr>
        <p:spPr>
          <a:xfrm>
            <a:off x="1232136" y="3844376"/>
            <a:ext cx="4470917" cy="11133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216000" rIns="144000" bIns="216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ct val="100000"/>
              </a:lnSpc>
              <a:spcBef>
                <a:spcPts val="600"/>
              </a:spcBef>
            </a:pPr>
            <a:r>
              <a:rPr lang="de-DE" sz="2800" dirty="0">
                <a:solidFill>
                  <a:schemeClr val="tx1"/>
                </a:solidFill>
              </a:rPr>
              <a:t>1,06</a:t>
            </a:r>
            <a:r>
              <a:rPr lang="uk-UA" sz="2800" dirty="0">
                <a:solidFill>
                  <a:schemeClr val="tx1"/>
                </a:solidFill>
              </a:rPr>
              <a:t> млрд € </a:t>
            </a:r>
            <a:r>
              <a:rPr lang="uk-UA" sz="1600" dirty="0">
                <a:solidFill>
                  <a:schemeClr val="tx1"/>
                </a:solidFill>
              </a:rPr>
              <a:t>для сприяння професійному зростанню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у </a:t>
            </a:r>
            <a:r>
              <a:rPr lang="de-DE" sz="1600" dirty="0">
                <a:solidFill>
                  <a:schemeClr val="tx1"/>
                </a:solidFill>
              </a:rPr>
              <a:t>2023 </a:t>
            </a:r>
            <a:r>
              <a:rPr lang="uk-UA" sz="1600" dirty="0">
                <a:solidFill>
                  <a:schemeClr val="tx1"/>
                </a:solidFill>
              </a:rPr>
              <a:t>році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1FE7E12-F0A1-4256-A9BD-56C0B63E7607}"/>
              </a:ext>
            </a:extLst>
          </p:cNvPr>
          <p:cNvGrpSpPr/>
          <p:nvPr/>
        </p:nvGrpSpPr>
        <p:grpSpPr>
          <a:xfrm>
            <a:off x="5304136" y="1233018"/>
            <a:ext cx="1651649" cy="1393773"/>
            <a:chOff x="10867802" y="1247312"/>
            <a:chExt cx="970883" cy="819296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54091CD8-11CC-45B6-96C7-010CD86275E0}"/>
                </a:ext>
              </a:extLst>
            </p:cNvPr>
            <p:cNvGrpSpPr/>
            <p:nvPr/>
          </p:nvGrpSpPr>
          <p:grpSpPr>
            <a:xfrm>
              <a:off x="10960843" y="1394268"/>
              <a:ext cx="774057" cy="664270"/>
              <a:chOff x="10960845" y="1438275"/>
              <a:chExt cx="521493" cy="447529"/>
            </a:xfrm>
          </p:grpSpPr>
          <p:sp>
            <p:nvSpPr>
              <p:cNvPr id="20" name="Rechteck: obere Ecken abgeschnitten 10">
                <a:extLst>
                  <a:ext uri="{FF2B5EF4-FFF2-40B4-BE49-F238E27FC236}">
                    <a16:creationId xmlns:a16="http://schemas.microsoft.com/office/drawing/2014/main" id="{7B2DEEC8-6568-4309-A1AB-9AA1B7B47C57}"/>
                  </a:ext>
                </a:extLst>
              </p:cNvPr>
              <p:cNvSpPr/>
              <p:nvPr/>
            </p:nvSpPr>
            <p:spPr>
              <a:xfrm>
                <a:off x="10975180" y="1438275"/>
                <a:ext cx="500062" cy="207169"/>
              </a:xfrm>
              <a:custGeom>
                <a:avLst/>
                <a:gdLst>
                  <a:gd name="connsiteX0" fmla="*/ 28179 w 450056"/>
                  <a:gd name="connsiteY0" fmla="*/ 0 h 169069"/>
                  <a:gd name="connsiteX1" fmla="*/ 421877 w 450056"/>
                  <a:gd name="connsiteY1" fmla="*/ 0 h 169069"/>
                  <a:gd name="connsiteX2" fmla="*/ 450056 w 450056"/>
                  <a:gd name="connsiteY2" fmla="*/ 28179 h 169069"/>
                  <a:gd name="connsiteX3" fmla="*/ 450056 w 450056"/>
                  <a:gd name="connsiteY3" fmla="*/ 169069 h 169069"/>
                  <a:gd name="connsiteX4" fmla="*/ 450056 w 450056"/>
                  <a:gd name="connsiteY4" fmla="*/ 169069 h 169069"/>
                  <a:gd name="connsiteX5" fmla="*/ 0 w 450056"/>
                  <a:gd name="connsiteY5" fmla="*/ 169069 h 169069"/>
                  <a:gd name="connsiteX6" fmla="*/ 0 w 450056"/>
                  <a:gd name="connsiteY6" fmla="*/ 169069 h 169069"/>
                  <a:gd name="connsiteX7" fmla="*/ 0 w 450056"/>
                  <a:gd name="connsiteY7" fmla="*/ 28179 h 169069"/>
                  <a:gd name="connsiteX8" fmla="*/ 28179 w 450056"/>
                  <a:gd name="connsiteY8" fmla="*/ 0 h 169069"/>
                  <a:gd name="connsiteX0" fmla="*/ 30560 w 452437"/>
                  <a:gd name="connsiteY0" fmla="*/ 0 h 169069"/>
                  <a:gd name="connsiteX1" fmla="*/ 424258 w 452437"/>
                  <a:gd name="connsiteY1" fmla="*/ 0 h 169069"/>
                  <a:gd name="connsiteX2" fmla="*/ 452437 w 452437"/>
                  <a:gd name="connsiteY2" fmla="*/ 28179 h 169069"/>
                  <a:gd name="connsiteX3" fmla="*/ 452437 w 452437"/>
                  <a:gd name="connsiteY3" fmla="*/ 169069 h 169069"/>
                  <a:gd name="connsiteX4" fmla="*/ 452437 w 452437"/>
                  <a:gd name="connsiteY4" fmla="*/ 169069 h 169069"/>
                  <a:gd name="connsiteX5" fmla="*/ 2381 w 452437"/>
                  <a:gd name="connsiteY5" fmla="*/ 169069 h 169069"/>
                  <a:gd name="connsiteX6" fmla="*/ 2381 w 452437"/>
                  <a:gd name="connsiteY6" fmla="*/ 169069 h 169069"/>
                  <a:gd name="connsiteX7" fmla="*/ 0 w 452437"/>
                  <a:gd name="connsiteY7" fmla="*/ 123429 h 169069"/>
                  <a:gd name="connsiteX8" fmla="*/ 30560 w 452437"/>
                  <a:gd name="connsiteY8" fmla="*/ 0 h 169069"/>
                  <a:gd name="connsiteX0" fmla="*/ 237729 w 452437"/>
                  <a:gd name="connsiteY0" fmla="*/ 0 h 190500"/>
                  <a:gd name="connsiteX1" fmla="*/ 424258 w 452437"/>
                  <a:gd name="connsiteY1" fmla="*/ 21431 h 190500"/>
                  <a:gd name="connsiteX2" fmla="*/ 452437 w 452437"/>
                  <a:gd name="connsiteY2" fmla="*/ 49610 h 190500"/>
                  <a:gd name="connsiteX3" fmla="*/ 452437 w 452437"/>
                  <a:gd name="connsiteY3" fmla="*/ 190500 h 190500"/>
                  <a:gd name="connsiteX4" fmla="*/ 452437 w 452437"/>
                  <a:gd name="connsiteY4" fmla="*/ 190500 h 190500"/>
                  <a:gd name="connsiteX5" fmla="*/ 2381 w 452437"/>
                  <a:gd name="connsiteY5" fmla="*/ 190500 h 190500"/>
                  <a:gd name="connsiteX6" fmla="*/ 2381 w 452437"/>
                  <a:gd name="connsiteY6" fmla="*/ 190500 h 190500"/>
                  <a:gd name="connsiteX7" fmla="*/ 0 w 452437"/>
                  <a:gd name="connsiteY7" fmla="*/ 144860 h 190500"/>
                  <a:gd name="connsiteX8" fmla="*/ 237729 w 452437"/>
                  <a:gd name="connsiteY8" fmla="*/ 0 h 190500"/>
                  <a:gd name="connsiteX0" fmla="*/ 237729 w 452437"/>
                  <a:gd name="connsiteY0" fmla="*/ 0 h 190500"/>
                  <a:gd name="connsiteX1" fmla="*/ 369490 w 452437"/>
                  <a:gd name="connsiteY1" fmla="*/ 73818 h 190500"/>
                  <a:gd name="connsiteX2" fmla="*/ 452437 w 452437"/>
                  <a:gd name="connsiteY2" fmla="*/ 49610 h 190500"/>
                  <a:gd name="connsiteX3" fmla="*/ 452437 w 452437"/>
                  <a:gd name="connsiteY3" fmla="*/ 190500 h 190500"/>
                  <a:gd name="connsiteX4" fmla="*/ 452437 w 452437"/>
                  <a:gd name="connsiteY4" fmla="*/ 190500 h 190500"/>
                  <a:gd name="connsiteX5" fmla="*/ 2381 w 452437"/>
                  <a:gd name="connsiteY5" fmla="*/ 190500 h 190500"/>
                  <a:gd name="connsiteX6" fmla="*/ 2381 w 452437"/>
                  <a:gd name="connsiteY6" fmla="*/ 190500 h 190500"/>
                  <a:gd name="connsiteX7" fmla="*/ 0 w 452437"/>
                  <a:gd name="connsiteY7" fmla="*/ 144860 h 190500"/>
                  <a:gd name="connsiteX8" fmla="*/ 237729 w 452437"/>
                  <a:gd name="connsiteY8" fmla="*/ 0 h 190500"/>
                  <a:gd name="connsiteX0" fmla="*/ 237729 w 469105"/>
                  <a:gd name="connsiteY0" fmla="*/ 0 h 190500"/>
                  <a:gd name="connsiteX1" fmla="*/ 369490 w 469105"/>
                  <a:gd name="connsiteY1" fmla="*/ 73818 h 190500"/>
                  <a:gd name="connsiteX2" fmla="*/ 469105 w 469105"/>
                  <a:gd name="connsiteY2" fmla="*/ 147241 h 190500"/>
                  <a:gd name="connsiteX3" fmla="*/ 452437 w 469105"/>
                  <a:gd name="connsiteY3" fmla="*/ 190500 h 190500"/>
                  <a:gd name="connsiteX4" fmla="*/ 452437 w 469105"/>
                  <a:gd name="connsiteY4" fmla="*/ 190500 h 190500"/>
                  <a:gd name="connsiteX5" fmla="*/ 2381 w 469105"/>
                  <a:gd name="connsiteY5" fmla="*/ 190500 h 190500"/>
                  <a:gd name="connsiteX6" fmla="*/ 2381 w 469105"/>
                  <a:gd name="connsiteY6" fmla="*/ 190500 h 190500"/>
                  <a:gd name="connsiteX7" fmla="*/ 0 w 469105"/>
                  <a:gd name="connsiteY7" fmla="*/ 144860 h 190500"/>
                  <a:gd name="connsiteX8" fmla="*/ 237729 w 469105"/>
                  <a:gd name="connsiteY8" fmla="*/ 0 h 190500"/>
                  <a:gd name="connsiteX0" fmla="*/ 237729 w 476249"/>
                  <a:gd name="connsiteY0" fmla="*/ 0 h 202407"/>
                  <a:gd name="connsiteX1" fmla="*/ 369490 w 476249"/>
                  <a:gd name="connsiteY1" fmla="*/ 73818 h 202407"/>
                  <a:gd name="connsiteX2" fmla="*/ 469105 w 476249"/>
                  <a:gd name="connsiteY2" fmla="*/ 147241 h 202407"/>
                  <a:gd name="connsiteX3" fmla="*/ 452437 w 476249"/>
                  <a:gd name="connsiteY3" fmla="*/ 190500 h 202407"/>
                  <a:gd name="connsiteX4" fmla="*/ 476249 w 476249"/>
                  <a:gd name="connsiteY4" fmla="*/ 202407 h 202407"/>
                  <a:gd name="connsiteX5" fmla="*/ 2381 w 476249"/>
                  <a:gd name="connsiteY5" fmla="*/ 190500 h 202407"/>
                  <a:gd name="connsiteX6" fmla="*/ 2381 w 476249"/>
                  <a:gd name="connsiteY6" fmla="*/ 190500 h 202407"/>
                  <a:gd name="connsiteX7" fmla="*/ 0 w 476249"/>
                  <a:gd name="connsiteY7" fmla="*/ 144860 h 202407"/>
                  <a:gd name="connsiteX8" fmla="*/ 237729 w 476249"/>
                  <a:gd name="connsiteY8" fmla="*/ 0 h 202407"/>
                  <a:gd name="connsiteX0" fmla="*/ 261542 w 500062"/>
                  <a:gd name="connsiteY0" fmla="*/ 0 h 207169"/>
                  <a:gd name="connsiteX1" fmla="*/ 393303 w 500062"/>
                  <a:gd name="connsiteY1" fmla="*/ 73818 h 207169"/>
                  <a:gd name="connsiteX2" fmla="*/ 492918 w 500062"/>
                  <a:gd name="connsiteY2" fmla="*/ 147241 h 207169"/>
                  <a:gd name="connsiteX3" fmla="*/ 476250 w 500062"/>
                  <a:gd name="connsiteY3" fmla="*/ 190500 h 207169"/>
                  <a:gd name="connsiteX4" fmla="*/ 500062 w 500062"/>
                  <a:gd name="connsiteY4" fmla="*/ 202407 h 207169"/>
                  <a:gd name="connsiteX5" fmla="*/ 26194 w 500062"/>
                  <a:gd name="connsiteY5" fmla="*/ 190500 h 207169"/>
                  <a:gd name="connsiteX6" fmla="*/ 0 w 500062"/>
                  <a:gd name="connsiteY6" fmla="*/ 207169 h 207169"/>
                  <a:gd name="connsiteX7" fmla="*/ 23813 w 500062"/>
                  <a:gd name="connsiteY7" fmla="*/ 144860 h 207169"/>
                  <a:gd name="connsiteX8" fmla="*/ 261542 w 500062"/>
                  <a:gd name="connsiteY8" fmla="*/ 0 h 207169"/>
                  <a:gd name="connsiteX0" fmla="*/ 261542 w 500062"/>
                  <a:gd name="connsiteY0" fmla="*/ 0 h 207169"/>
                  <a:gd name="connsiteX1" fmla="*/ 393303 w 500062"/>
                  <a:gd name="connsiteY1" fmla="*/ 73818 h 207169"/>
                  <a:gd name="connsiteX2" fmla="*/ 492918 w 500062"/>
                  <a:gd name="connsiteY2" fmla="*/ 147241 h 207169"/>
                  <a:gd name="connsiteX3" fmla="*/ 490537 w 500062"/>
                  <a:gd name="connsiteY3" fmla="*/ 188119 h 207169"/>
                  <a:gd name="connsiteX4" fmla="*/ 500062 w 500062"/>
                  <a:gd name="connsiteY4" fmla="*/ 202407 h 207169"/>
                  <a:gd name="connsiteX5" fmla="*/ 26194 w 500062"/>
                  <a:gd name="connsiteY5" fmla="*/ 190500 h 207169"/>
                  <a:gd name="connsiteX6" fmla="*/ 0 w 500062"/>
                  <a:gd name="connsiteY6" fmla="*/ 207169 h 207169"/>
                  <a:gd name="connsiteX7" fmla="*/ 23813 w 500062"/>
                  <a:gd name="connsiteY7" fmla="*/ 144860 h 207169"/>
                  <a:gd name="connsiteX8" fmla="*/ 261542 w 500062"/>
                  <a:gd name="connsiteY8" fmla="*/ 0 h 207169"/>
                  <a:gd name="connsiteX0" fmla="*/ 261542 w 500062"/>
                  <a:gd name="connsiteY0" fmla="*/ 0 h 207169"/>
                  <a:gd name="connsiteX1" fmla="*/ 393303 w 500062"/>
                  <a:gd name="connsiteY1" fmla="*/ 73818 h 207169"/>
                  <a:gd name="connsiteX2" fmla="*/ 492918 w 500062"/>
                  <a:gd name="connsiteY2" fmla="*/ 147241 h 207169"/>
                  <a:gd name="connsiteX3" fmla="*/ 490537 w 500062"/>
                  <a:gd name="connsiteY3" fmla="*/ 188119 h 207169"/>
                  <a:gd name="connsiteX4" fmla="*/ 500062 w 500062"/>
                  <a:gd name="connsiteY4" fmla="*/ 202407 h 207169"/>
                  <a:gd name="connsiteX5" fmla="*/ 40482 w 500062"/>
                  <a:gd name="connsiteY5" fmla="*/ 207169 h 207169"/>
                  <a:gd name="connsiteX6" fmla="*/ 0 w 500062"/>
                  <a:gd name="connsiteY6" fmla="*/ 207169 h 207169"/>
                  <a:gd name="connsiteX7" fmla="*/ 23813 w 500062"/>
                  <a:gd name="connsiteY7" fmla="*/ 144860 h 207169"/>
                  <a:gd name="connsiteX8" fmla="*/ 261542 w 500062"/>
                  <a:gd name="connsiteY8" fmla="*/ 0 h 20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0062" h="207169">
                    <a:moveTo>
                      <a:pt x="261542" y="0"/>
                    </a:moveTo>
                    <a:lnTo>
                      <a:pt x="393303" y="73818"/>
                    </a:lnTo>
                    <a:lnTo>
                      <a:pt x="492918" y="147241"/>
                    </a:lnTo>
                    <a:lnTo>
                      <a:pt x="490537" y="188119"/>
                    </a:lnTo>
                    <a:lnTo>
                      <a:pt x="500062" y="202407"/>
                    </a:lnTo>
                    <a:lnTo>
                      <a:pt x="40482" y="207169"/>
                    </a:lnTo>
                    <a:lnTo>
                      <a:pt x="0" y="207169"/>
                    </a:lnTo>
                    <a:lnTo>
                      <a:pt x="23813" y="144860"/>
                    </a:lnTo>
                    <a:lnTo>
                      <a:pt x="26154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BB1D795C-2CBA-4512-9105-C8B2FF21E783}"/>
                  </a:ext>
                </a:extLst>
              </p:cNvPr>
              <p:cNvSpPr/>
              <p:nvPr/>
            </p:nvSpPr>
            <p:spPr>
              <a:xfrm>
                <a:off x="11006138" y="1645444"/>
                <a:ext cx="50006" cy="2071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59CB48DA-D6B2-499C-BAC1-08586986B1F5}"/>
                  </a:ext>
                </a:extLst>
              </p:cNvPr>
              <p:cNvSpPr/>
              <p:nvPr/>
            </p:nvSpPr>
            <p:spPr>
              <a:xfrm>
                <a:off x="11202249" y="1645444"/>
                <a:ext cx="72970" cy="2071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9DD52DFD-E7D0-4E57-B628-5E41D8A91468}"/>
                  </a:ext>
                </a:extLst>
              </p:cNvPr>
              <p:cNvSpPr/>
              <p:nvPr/>
            </p:nvSpPr>
            <p:spPr>
              <a:xfrm>
                <a:off x="11390458" y="1645444"/>
                <a:ext cx="72970" cy="2071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Rechteck 15">
                <a:extLst>
                  <a:ext uri="{FF2B5EF4-FFF2-40B4-BE49-F238E27FC236}">
                    <a16:creationId xmlns:a16="http://schemas.microsoft.com/office/drawing/2014/main" id="{6402445D-9ABD-49DF-9364-7BD60DED4235}"/>
                  </a:ext>
                </a:extLst>
              </p:cNvPr>
              <p:cNvSpPr/>
              <p:nvPr/>
            </p:nvSpPr>
            <p:spPr>
              <a:xfrm rot="5400000">
                <a:off x="11195159" y="1598624"/>
                <a:ext cx="52866" cy="521493"/>
              </a:xfrm>
              <a:custGeom>
                <a:avLst/>
                <a:gdLst>
                  <a:gd name="connsiteX0" fmla="*/ 0 w 45719"/>
                  <a:gd name="connsiteY0" fmla="*/ 0 h 500062"/>
                  <a:gd name="connsiteX1" fmla="*/ 45719 w 45719"/>
                  <a:gd name="connsiteY1" fmla="*/ 0 h 500062"/>
                  <a:gd name="connsiteX2" fmla="*/ 45719 w 45719"/>
                  <a:gd name="connsiteY2" fmla="*/ 500062 h 500062"/>
                  <a:gd name="connsiteX3" fmla="*/ 0 w 45719"/>
                  <a:gd name="connsiteY3" fmla="*/ 500062 h 500062"/>
                  <a:gd name="connsiteX4" fmla="*/ 0 w 45719"/>
                  <a:gd name="connsiteY4" fmla="*/ 0 h 500062"/>
                  <a:gd name="connsiteX0" fmla="*/ 0 w 52866"/>
                  <a:gd name="connsiteY0" fmla="*/ 0 h 521493"/>
                  <a:gd name="connsiteX1" fmla="*/ 45719 w 52866"/>
                  <a:gd name="connsiteY1" fmla="*/ 0 h 521493"/>
                  <a:gd name="connsiteX2" fmla="*/ 52866 w 52866"/>
                  <a:gd name="connsiteY2" fmla="*/ 521493 h 521493"/>
                  <a:gd name="connsiteX3" fmla="*/ 0 w 52866"/>
                  <a:gd name="connsiteY3" fmla="*/ 500062 h 521493"/>
                  <a:gd name="connsiteX4" fmla="*/ 0 w 52866"/>
                  <a:gd name="connsiteY4" fmla="*/ 0 h 521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66" h="521493">
                    <a:moveTo>
                      <a:pt x="0" y="0"/>
                    </a:moveTo>
                    <a:lnTo>
                      <a:pt x="45719" y="0"/>
                    </a:lnTo>
                    <a:cubicBezTo>
                      <a:pt x="48101" y="173831"/>
                      <a:pt x="50484" y="347662"/>
                      <a:pt x="52866" y="521493"/>
                    </a:cubicBezTo>
                    <a:lnTo>
                      <a:pt x="0" y="5000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81C1F9B3-3096-41A5-A69D-6F2E2F20B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67802" y="1247312"/>
              <a:ext cx="970883" cy="819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9878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CF5D6A59-3771-4AC0-8B50-B96D561C0AC5}"/>
              </a:ext>
            </a:extLst>
          </p:cNvPr>
          <p:cNvSpPr txBox="1">
            <a:spLocks/>
          </p:cNvSpPr>
          <p:nvPr/>
        </p:nvSpPr>
        <p:spPr>
          <a:xfrm>
            <a:off x="4824000" y="2520000"/>
            <a:ext cx="2520000" cy="90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44000" tIns="108000" rIns="144000" bIns="144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2400"/>
              <a:t>підприємства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8. Участь у підвищенні кваліфікації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BD80155-07B5-4E96-AA64-1BDE6BBF40AB}"/>
              </a:ext>
            </a:extLst>
          </p:cNvPr>
          <p:cNvSpPr txBox="1">
            <a:spLocks/>
          </p:cNvSpPr>
          <p:nvPr/>
        </p:nvSpPr>
        <p:spPr>
          <a:xfrm>
            <a:off x="661988" y="1056658"/>
            <a:ext cx="3838759" cy="94770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216000" rIns="144000" bIns="180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uk-UA" dirty="0">
                <a:solidFill>
                  <a:schemeClr val="tx1"/>
                </a:solidFill>
              </a:rPr>
              <a:t>4</a:t>
            </a:r>
            <a:r>
              <a:rPr lang="de-DE" dirty="0">
                <a:solidFill>
                  <a:schemeClr val="tx1"/>
                </a:solidFill>
              </a:rPr>
              <a:t>6</a:t>
            </a:r>
            <a:r>
              <a:rPr lang="uk-UA" dirty="0">
                <a:solidFill>
                  <a:schemeClr val="tx1"/>
                </a:solidFill>
              </a:rPr>
              <a:t>,</a:t>
            </a:r>
            <a:r>
              <a:rPr lang="de-DE" dirty="0">
                <a:solidFill>
                  <a:schemeClr val="tx1"/>
                </a:solidFill>
              </a:rPr>
              <a:t>4</a:t>
            </a:r>
            <a:r>
              <a:rPr lang="uk-UA" dirty="0">
                <a:solidFill>
                  <a:schemeClr val="tx1"/>
                </a:solidFill>
              </a:rPr>
              <a:t> млрд € </a:t>
            </a:r>
            <a:r>
              <a:rPr lang="uk-UA" sz="1400" dirty="0">
                <a:solidFill>
                  <a:schemeClr val="tx1"/>
                </a:solidFill>
              </a:rPr>
              <a:t>загальних інвестицій з боку підприємств у </a:t>
            </a:r>
            <a:r>
              <a:rPr lang="de-DE" sz="1400" dirty="0">
                <a:solidFill>
                  <a:schemeClr val="tx1"/>
                </a:solidFill>
              </a:rPr>
              <a:t>2022 </a:t>
            </a:r>
            <a:r>
              <a:rPr lang="uk-UA" sz="1400" dirty="0">
                <a:solidFill>
                  <a:schemeClr val="tx1"/>
                </a:solidFill>
              </a:rPr>
              <a:t>році</a:t>
            </a:r>
            <a:r>
              <a:rPr lang="de-DE" sz="1400" dirty="0">
                <a:solidFill>
                  <a:schemeClr val="tx1"/>
                </a:solidFill>
              </a:rPr>
              <a:t>*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81E90952-65E9-4339-B8D7-B8155A6D2C58}"/>
              </a:ext>
            </a:extLst>
          </p:cNvPr>
          <p:cNvSpPr txBox="1">
            <a:spLocks/>
          </p:cNvSpPr>
          <p:nvPr/>
        </p:nvSpPr>
        <p:spPr>
          <a:xfrm>
            <a:off x="661990" y="2052618"/>
            <a:ext cx="1953700" cy="1118612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108000" bIns="180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uk-UA" sz="1600" dirty="0">
                <a:solidFill>
                  <a:schemeClr val="tx1"/>
                </a:solidFill>
              </a:rPr>
              <a:t>З них </a:t>
            </a:r>
            <a:br>
              <a:rPr lang="uk-UA" sz="1600" dirty="0">
                <a:solidFill>
                  <a:schemeClr val="tx1"/>
                </a:solidFill>
              </a:rPr>
            </a:br>
            <a:r>
              <a:rPr lang="uk-UA" sz="2400" dirty="0">
                <a:solidFill>
                  <a:schemeClr val="tx1"/>
                </a:solidFill>
              </a:rPr>
              <a:t>2</a:t>
            </a:r>
            <a:r>
              <a:rPr lang="de-DE" sz="2400" dirty="0">
                <a:solidFill>
                  <a:schemeClr val="tx1"/>
                </a:solidFill>
              </a:rPr>
              <a:t>4,4</a:t>
            </a:r>
            <a:r>
              <a:rPr lang="uk-UA" sz="2400" dirty="0">
                <a:solidFill>
                  <a:schemeClr val="tx1"/>
                </a:solidFill>
              </a:rPr>
              <a:t> млрд € </a:t>
            </a:r>
            <a:br>
              <a:rPr lang="uk-UA" sz="2400" dirty="0">
                <a:solidFill>
                  <a:schemeClr val="tx1"/>
                </a:solidFill>
              </a:rPr>
            </a:br>
            <a:r>
              <a:rPr lang="uk-UA" sz="1600" dirty="0">
                <a:solidFill>
                  <a:schemeClr val="tx1"/>
                </a:solidFill>
              </a:rPr>
              <a:t>прямі витрати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92F660A5-C4E4-4AE7-AB6B-3300FBF61C3F}"/>
              </a:ext>
            </a:extLst>
          </p:cNvPr>
          <p:cNvSpPr txBox="1">
            <a:spLocks/>
          </p:cNvSpPr>
          <p:nvPr/>
        </p:nvSpPr>
        <p:spPr>
          <a:xfrm>
            <a:off x="2707105" y="2052618"/>
            <a:ext cx="1793641" cy="1118612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108000" bIns="180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uk-UA" sz="1600" dirty="0">
                <a:solidFill>
                  <a:schemeClr val="tx1"/>
                </a:solidFill>
              </a:rPr>
              <a:t>та</a:t>
            </a:r>
            <a:br>
              <a:rPr lang="uk-UA" sz="2400" dirty="0">
                <a:solidFill>
                  <a:schemeClr val="tx1"/>
                </a:solidFill>
              </a:rPr>
            </a:br>
            <a:r>
              <a:rPr lang="uk-UA" sz="2400" dirty="0">
                <a:solidFill>
                  <a:schemeClr val="tx1"/>
                </a:solidFill>
              </a:rPr>
              <a:t>2</a:t>
            </a:r>
            <a:r>
              <a:rPr lang="de-DE" sz="2400" dirty="0">
                <a:solidFill>
                  <a:schemeClr val="tx1"/>
                </a:solidFill>
              </a:rPr>
              <a:t>2</a:t>
            </a:r>
            <a:r>
              <a:rPr lang="uk-UA" sz="2400" dirty="0">
                <a:solidFill>
                  <a:schemeClr val="tx1"/>
                </a:solidFill>
              </a:rPr>
              <a:t> млрд € </a:t>
            </a:r>
            <a:r>
              <a:rPr lang="uk-UA" sz="1600" dirty="0">
                <a:solidFill>
                  <a:schemeClr val="tx1"/>
                </a:solidFill>
              </a:rPr>
              <a:t>непрямі витрати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9EE45C20-CC0A-4FFD-9CE6-DEACCA465406}"/>
              </a:ext>
            </a:extLst>
          </p:cNvPr>
          <p:cNvSpPr txBox="1">
            <a:spLocks/>
          </p:cNvSpPr>
          <p:nvPr/>
        </p:nvSpPr>
        <p:spPr>
          <a:xfrm>
            <a:off x="8107736" y="1058660"/>
            <a:ext cx="3600000" cy="236259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216000" rIns="144000" bIns="108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de-DE" sz="2400" dirty="0">
                <a:solidFill>
                  <a:schemeClr val="tx1"/>
                </a:solidFill>
              </a:rPr>
              <a:t>42</a:t>
            </a:r>
            <a:r>
              <a:rPr lang="uk-UA" sz="2400" dirty="0">
                <a:solidFill>
                  <a:schemeClr val="tx1"/>
                </a:solidFill>
              </a:rPr>
              <a:t> % </a:t>
            </a:r>
            <a:r>
              <a:rPr lang="uk-UA" sz="1600" dirty="0">
                <a:solidFill>
                  <a:schemeClr val="tx1"/>
                </a:solidFill>
              </a:rPr>
              <a:t>німецьких підприємств у 20</a:t>
            </a:r>
            <a:r>
              <a:rPr lang="de-DE" sz="1600" dirty="0">
                <a:solidFill>
                  <a:schemeClr val="tx1"/>
                </a:solidFill>
              </a:rPr>
              <a:t>22</a:t>
            </a:r>
            <a:r>
              <a:rPr lang="uk-UA" sz="1600" dirty="0">
                <a:solidFill>
                  <a:schemeClr val="tx1"/>
                </a:solidFill>
              </a:rPr>
              <a:t> році взяли участь у програмах підвищення кваліфікації (через взяття на себе витрат i/або звільнення від роботи на час участі)</a:t>
            </a:r>
            <a:endParaRPr lang="de-DE" sz="1600" dirty="0">
              <a:solidFill>
                <a:schemeClr val="tx1"/>
              </a:solidFill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uk-UA" sz="1600" dirty="0">
                <a:solidFill>
                  <a:schemeClr val="tx1"/>
                </a:solidFill>
              </a:rPr>
              <a:t>тільки </a:t>
            </a:r>
            <a:r>
              <a:rPr lang="uk-UA" sz="2400" dirty="0">
                <a:solidFill>
                  <a:schemeClr val="tx1"/>
                </a:solidFill>
              </a:rPr>
              <a:t>34 %</a:t>
            </a:r>
            <a:r>
              <a:rPr lang="uk-UA" sz="1600" dirty="0">
                <a:solidFill>
                  <a:schemeClr val="tx1"/>
                </a:solidFill>
              </a:rPr>
              <a:t> в 2020 році (пандемія коронавірусу)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ECED6F13-86FB-422E-A6B9-630256A272A7}"/>
              </a:ext>
            </a:extLst>
          </p:cNvPr>
          <p:cNvSpPr txBox="1">
            <a:spLocks/>
          </p:cNvSpPr>
          <p:nvPr/>
        </p:nvSpPr>
        <p:spPr>
          <a:xfrm>
            <a:off x="1726925" y="3772239"/>
            <a:ext cx="5050945" cy="107742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216000" rIns="144000" bIns="180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400"/>
              </a:spcBef>
              <a:spcAft>
                <a:spcPts val="400"/>
              </a:spcAft>
            </a:pPr>
            <a:r>
              <a:rPr lang="de-DE" sz="2400" dirty="0">
                <a:solidFill>
                  <a:schemeClr val="tx1"/>
                </a:solidFill>
              </a:rPr>
              <a:t>93</a:t>
            </a:r>
            <a:r>
              <a:rPr lang="uk-UA" sz="2400" dirty="0">
                <a:solidFill>
                  <a:schemeClr val="tx1"/>
                </a:solidFill>
              </a:rPr>
              <a:t> % </a:t>
            </a:r>
            <a:r>
              <a:rPr lang="uk-UA" sz="1600" dirty="0">
                <a:solidFill>
                  <a:schemeClr val="tx1"/>
                </a:solidFill>
              </a:rPr>
              <a:t>великих підприємств і </a:t>
            </a:r>
          </a:p>
          <a:p>
            <a:pPr>
              <a:lnSpc>
                <a:spcPts val="2200"/>
              </a:lnSpc>
              <a:spcBef>
                <a:spcPts val="400"/>
              </a:spcBef>
              <a:spcAft>
                <a:spcPts val="400"/>
              </a:spcAft>
            </a:pPr>
            <a:r>
              <a:rPr lang="de-DE" sz="2400" dirty="0">
                <a:solidFill>
                  <a:schemeClr val="tx1"/>
                </a:solidFill>
              </a:rPr>
              <a:t>33</a:t>
            </a:r>
            <a:r>
              <a:rPr lang="uk-UA" sz="2400" dirty="0">
                <a:solidFill>
                  <a:schemeClr val="tx1"/>
                </a:solidFill>
              </a:rPr>
              <a:t> % </a:t>
            </a:r>
            <a:r>
              <a:rPr lang="uk-UA" sz="1600" dirty="0">
                <a:solidFill>
                  <a:schemeClr val="tx1"/>
                </a:solidFill>
              </a:rPr>
              <a:t>малих підприємств брали участь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у </a:t>
            </a:r>
            <a:r>
              <a:rPr lang="de-DE" sz="1600" dirty="0">
                <a:solidFill>
                  <a:schemeClr val="tx1"/>
                </a:solidFill>
              </a:rPr>
              <a:t>2022 </a:t>
            </a:r>
            <a:r>
              <a:rPr lang="uk-UA" sz="1600" dirty="0">
                <a:solidFill>
                  <a:schemeClr val="tx1"/>
                </a:solidFill>
              </a:rPr>
              <a:t>році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DA36B88-3443-4E05-ABEE-8020DB72CC40}"/>
              </a:ext>
            </a:extLst>
          </p:cNvPr>
          <p:cNvSpPr txBox="1">
            <a:spLocks/>
          </p:cNvSpPr>
          <p:nvPr/>
        </p:nvSpPr>
        <p:spPr>
          <a:xfrm>
            <a:off x="7356000" y="3772239"/>
            <a:ext cx="3600000" cy="1223106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216000" rIns="144000" bIns="180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buClr>
                <a:srgbClr val="D6851B"/>
              </a:buClr>
              <a:buSzPct val="65000"/>
            </a:pPr>
            <a:r>
              <a:rPr lang="de-DE" sz="2400" dirty="0">
                <a:solidFill>
                  <a:schemeClr val="tx1"/>
                </a:solidFill>
              </a:rPr>
              <a:t>29</a:t>
            </a:r>
            <a:r>
              <a:rPr lang="uk-UA" sz="2400" dirty="0">
                <a:solidFill>
                  <a:schemeClr val="tx1"/>
                </a:solidFill>
              </a:rPr>
              <a:t> % </a:t>
            </a:r>
            <a:r>
              <a:rPr lang="uk-UA" sz="1600" dirty="0">
                <a:solidFill>
                  <a:schemeClr val="tx1"/>
                </a:solidFill>
              </a:rPr>
              <a:t>працівників брали участь </a:t>
            </a:r>
            <a:br>
              <a:rPr lang="uk-UA" sz="1600" dirty="0">
                <a:solidFill>
                  <a:schemeClr val="tx1"/>
                </a:solidFill>
              </a:rPr>
            </a:br>
            <a:r>
              <a:rPr lang="uk-UA" sz="1600" dirty="0">
                <a:solidFill>
                  <a:schemeClr val="tx1"/>
                </a:solidFill>
              </a:rPr>
              <a:t>у заходах з підвищення кваліфікації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у </a:t>
            </a:r>
            <a:r>
              <a:rPr lang="de-DE" sz="1600" dirty="0">
                <a:solidFill>
                  <a:schemeClr val="tx1"/>
                </a:solidFill>
              </a:rPr>
              <a:t>2022 </a:t>
            </a:r>
            <a:r>
              <a:rPr lang="uk-UA" sz="1600" dirty="0">
                <a:solidFill>
                  <a:schemeClr val="tx1"/>
                </a:solidFill>
              </a:rPr>
              <a:t>році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B9CF23F-D2DD-49DB-A548-F2AACF617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508" y="1320622"/>
            <a:ext cx="1977437" cy="1456283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0852EB95-D894-4857-B3C1-EC0E2229CDD2}"/>
              </a:ext>
            </a:extLst>
          </p:cNvPr>
          <p:cNvSpPr/>
          <p:nvPr/>
        </p:nvSpPr>
        <p:spPr>
          <a:xfrm>
            <a:off x="525581" y="5464202"/>
            <a:ext cx="77762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* </a:t>
            </a:r>
            <a:r>
              <a:rPr lang="de-DE" sz="1000" dirty="0">
                <a:hlinkClick r:id="rId3"/>
              </a:rPr>
              <a:t>https://www.iwkoeln.de/studien/susanne-seyda-sabine-koehne-finster-thomas-schleiermacher-investitionsvolumen-auf-hoechststand.html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24180723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8. Участь у підвищенні кваліфікації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BD80155-07B5-4E96-AA64-1BDE6BBF40AB}"/>
              </a:ext>
            </a:extLst>
          </p:cNvPr>
          <p:cNvSpPr txBox="1">
            <a:spLocks/>
          </p:cNvSpPr>
          <p:nvPr/>
        </p:nvSpPr>
        <p:spPr>
          <a:xfrm>
            <a:off x="663658" y="1054511"/>
            <a:ext cx="4431421" cy="112078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144000" rIns="108000" bIns="144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uk-UA" sz="2800" dirty="0">
                <a:solidFill>
                  <a:schemeClr val="tx1"/>
                </a:solidFill>
              </a:rPr>
              <a:t>5</a:t>
            </a:r>
            <a:r>
              <a:rPr lang="de-DE" sz="2800" dirty="0">
                <a:solidFill>
                  <a:schemeClr val="tx1"/>
                </a:solidFill>
              </a:rPr>
              <a:t>2</a:t>
            </a:r>
            <a:r>
              <a:rPr lang="uk-UA" sz="2800" dirty="0">
                <a:solidFill>
                  <a:schemeClr val="tx1"/>
                </a:solidFill>
              </a:rPr>
              <a:t> % </a:t>
            </a:r>
            <a:r>
              <a:rPr lang="uk-UA" sz="1600" dirty="0">
                <a:solidFill>
                  <a:schemeClr val="tx1"/>
                </a:solidFill>
              </a:rPr>
              <a:t>дорослого населення </a:t>
            </a:r>
            <a:br>
              <a:rPr lang="uk-UA" sz="1600" dirty="0">
                <a:solidFill>
                  <a:schemeClr val="tx1"/>
                </a:solidFill>
              </a:rPr>
            </a:br>
            <a:r>
              <a:rPr lang="uk-UA" sz="1600" dirty="0">
                <a:solidFill>
                  <a:schemeClr val="tx1"/>
                </a:solidFill>
              </a:rPr>
              <a:t>(віком 18-64 роки) у 202</a:t>
            </a:r>
            <a:r>
              <a:rPr lang="de-DE" sz="1600" dirty="0">
                <a:solidFill>
                  <a:schemeClr val="tx1"/>
                </a:solidFill>
              </a:rPr>
              <a:t>2</a:t>
            </a:r>
            <a:r>
              <a:rPr lang="uk-UA" sz="1600" dirty="0">
                <a:solidFill>
                  <a:schemeClr val="tx1"/>
                </a:solidFill>
              </a:rPr>
              <a:t> році взяли участь у заходах з підвищення кваліфікації 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9EE45C20-CC0A-4FFD-9CE6-DEACCA465406}"/>
              </a:ext>
            </a:extLst>
          </p:cNvPr>
          <p:cNvSpPr txBox="1">
            <a:spLocks/>
          </p:cNvSpPr>
          <p:nvPr/>
        </p:nvSpPr>
        <p:spPr>
          <a:xfrm>
            <a:off x="7298991" y="1327678"/>
            <a:ext cx="4426942" cy="112078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144000" rIns="108000" bIns="144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uk-UA" sz="2400" dirty="0">
                <a:solidFill>
                  <a:schemeClr val="tx1"/>
                </a:solidFill>
              </a:rPr>
              <a:t>4</a:t>
            </a:r>
            <a:r>
              <a:rPr lang="de-DE" sz="2400" dirty="0">
                <a:solidFill>
                  <a:schemeClr val="tx1"/>
                </a:solidFill>
              </a:rPr>
              <a:t>8</a:t>
            </a:r>
            <a:r>
              <a:rPr lang="uk-UA" sz="2400" dirty="0">
                <a:solidFill>
                  <a:schemeClr val="tx1"/>
                </a:solidFill>
              </a:rPr>
              <a:t> % </a:t>
            </a:r>
            <a:r>
              <a:rPr lang="uk-UA" sz="1600" dirty="0">
                <a:solidFill>
                  <a:schemeClr val="tx1"/>
                </a:solidFill>
              </a:rPr>
              <a:t>дорослого населення взяло участь у підвищенні кваліфікації на базі підприємства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у 202</a:t>
            </a:r>
            <a:r>
              <a:rPr lang="de-DE" sz="1600" dirty="0">
                <a:solidFill>
                  <a:schemeClr val="tx1"/>
                </a:solidFill>
              </a:rPr>
              <a:t>2</a:t>
            </a:r>
            <a:r>
              <a:rPr lang="uk-UA" sz="1600" dirty="0">
                <a:solidFill>
                  <a:schemeClr val="tx1"/>
                </a:solidFill>
              </a:rPr>
              <a:t> році 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81E90952-65E9-4339-B8D7-B8155A6D2C58}"/>
              </a:ext>
            </a:extLst>
          </p:cNvPr>
          <p:cNvSpPr txBox="1">
            <a:spLocks/>
          </p:cNvSpPr>
          <p:nvPr/>
        </p:nvSpPr>
        <p:spPr>
          <a:xfrm>
            <a:off x="657631" y="2580921"/>
            <a:ext cx="3273101" cy="1402912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144000" rIns="108000" bIns="144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de-DE" sz="2800" dirty="0">
                <a:solidFill>
                  <a:schemeClr val="tx1"/>
                </a:solidFill>
              </a:rPr>
              <a:t>8</a:t>
            </a:r>
            <a:r>
              <a:rPr lang="uk-UA" sz="2800" dirty="0">
                <a:solidFill>
                  <a:schemeClr val="tx1"/>
                </a:solidFill>
              </a:rPr>
              <a:t> % </a:t>
            </a:r>
            <a:r>
              <a:rPr lang="uk-UA" sz="1600" dirty="0">
                <a:solidFill>
                  <a:schemeClr val="tx1"/>
                </a:solidFill>
              </a:rPr>
              <a:t>населення брало участь в індивідуальному підвищенні кваліфікації, орієнтованому на професію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az-Cyrl-AZ" sz="1600" dirty="0">
                <a:solidFill>
                  <a:schemeClr val="tx1"/>
                </a:solidFill>
              </a:rPr>
              <a:t>у 2022 році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98982737-67D4-4A9D-B327-FCBB73A49E65}"/>
              </a:ext>
            </a:extLst>
          </p:cNvPr>
          <p:cNvSpPr txBox="1">
            <a:spLocks/>
          </p:cNvSpPr>
          <p:nvPr/>
        </p:nvSpPr>
        <p:spPr>
          <a:xfrm>
            <a:off x="8112575" y="2802055"/>
            <a:ext cx="3600000" cy="83865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144000" rIns="108000" bIns="144000" rtlCol="0" anchor="ctr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uk-UA" sz="1600" dirty="0">
                <a:solidFill>
                  <a:schemeClr val="tx1"/>
                </a:solidFill>
              </a:rPr>
              <a:t>Участь значно збільшується з підвищенням рівня шкільної освіти або кваліфікації	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7ECE03CD-0CEA-4EDE-B0EE-B828ECBD6F4D}"/>
              </a:ext>
            </a:extLst>
          </p:cNvPr>
          <p:cNvSpPr txBox="1">
            <a:spLocks/>
          </p:cNvSpPr>
          <p:nvPr/>
        </p:nvSpPr>
        <p:spPr>
          <a:xfrm>
            <a:off x="4360461" y="3994305"/>
            <a:ext cx="3752114" cy="83865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144000" rIns="108000" bIns="144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de-DE" sz="2800" dirty="0">
                <a:solidFill>
                  <a:schemeClr val="tx1"/>
                </a:solidFill>
              </a:rPr>
              <a:t>80 937 </a:t>
            </a:r>
            <a:r>
              <a:rPr lang="uk-UA" sz="1600" dirty="0">
                <a:solidFill>
                  <a:schemeClr val="tx1"/>
                </a:solidFill>
              </a:rPr>
              <a:t>осіб пройшли підвищення кваліфікації у 20</a:t>
            </a:r>
            <a:r>
              <a:rPr lang="de-DE" sz="1600" dirty="0">
                <a:solidFill>
                  <a:schemeClr val="tx1"/>
                </a:solidFill>
              </a:rPr>
              <a:t>23</a:t>
            </a:r>
            <a:r>
              <a:rPr lang="uk-UA" sz="1600" dirty="0">
                <a:solidFill>
                  <a:schemeClr val="tx1"/>
                </a:solidFill>
              </a:rPr>
              <a:t> році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FAD08A63-9A65-4EE5-8E3D-6023101085B7}"/>
              </a:ext>
            </a:extLst>
          </p:cNvPr>
          <p:cNvSpPr txBox="1">
            <a:spLocks/>
          </p:cNvSpPr>
          <p:nvPr/>
        </p:nvSpPr>
        <p:spPr>
          <a:xfrm>
            <a:off x="4824000" y="2520000"/>
            <a:ext cx="2520000" cy="90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44000" tIns="108000" rIns="144000" bIns="144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2400"/>
              <a:t>Фізичні особи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2533F62-0080-4E2D-9B98-03ABD024E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3970" y="1082901"/>
            <a:ext cx="786285" cy="153655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B38F301-3041-44DB-8A2D-ECDB5EE54542}"/>
              </a:ext>
            </a:extLst>
          </p:cNvPr>
          <p:cNvGrpSpPr/>
          <p:nvPr/>
        </p:nvGrpSpPr>
        <p:grpSpPr>
          <a:xfrm>
            <a:off x="5442557" y="1118359"/>
            <a:ext cx="634274" cy="1369507"/>
            <a:chOff x="2466852" y="4726567"/>
            <a:chExt cx="535353" cy="1155921"/>
          </a:xfrm>
        </p:grpSpPr>
        <p:sp>
          <p:nvSpPr>
            <p:cNvPr id="22" name="Rechteck: abgerundete Ecken 31">
              <a:extLst>
                <a:ext uri="{FF2B5EF4-FFF2-40B4-BE49-F238E27FC236}">
                  <a16:creationId xmlns:a16="http://schemas.microsoft.com/office/drawing/2014/main" id="{521779AB-022D-408B-893A-CC8D188B8E69}"/>
                </a:ext>
              </a:extLst>
            </p:cNvPr>
            <p:cNvSpPr/>
            <p:nvPr/>
          </p:nvSpPr>
          <p:spPr>
            <a:xfrm>
              <a:off x="2824520" y="5024046"/>
              <a:ext cx="171093" cy="858442"/>
            </a:xfrm>
            <a:custGeom>
              <a:avLst/>
              <a:gdLst>
                <a:gd name="connsiteX0" fmla="*/ 0 w 178594"/>
                <a:gd name="connsiteY0" fmla="*/ 29766 h 419253"/>
                <a:gd name="connsiteX1" fmla="*/ 29766 w 178594"/>
                <a:gd name="connsiteY1" fmla="*/ 0 h 419253"/>
                <a:gd name="connsiteX2" fmla="*/ 148828 w 178594"/>
                <a:gd name="connsiteY2" fmla="*/ 0 h 419253"/>
                <a:gd name="connsiteX3" fmla="*/ 178594 w 178594"/>
                <a:gd name="connsiteY3" fmla="*/ 29766 h 419253"/>
                <a:gd name="connsiteX4" fmla="*/ 178594 w 178594"/>
                <a:gd name="connsiteY4" fmla="*/ 389487 h 419253"/>
                <a:gd name="connsiteX5" fmla="*/ 148828 w 178594"/>
                <a:gd name="connsiteY5" fmla="*/ 419253 h 419253"/>
                <a:gd name="connsiteX6" fmla="*/ 29766 w 178594"/>
                <a:gd name="connsiteY6" fmla="*/ 419253 h 419253"/>
                <a:gd name="connsiteX7" fmla="*/ 0 w 178594"/>
                <a:gd name="connsiteY7" fmla="*/ 389487 h 419253"/>
                <a:gd name="connsiteX8" fmla="*/ 0 w 178594"/>
                <a:gd name="connsiteY8" fmla="*/ 29766 h 419253"/>
                <a:gd name="connsiteX0" fmla="*/ 0 w 178594"/>
                <a:gd name="connsiteY0" fmla="*/ 65485 h 454972"/>
                <a:gd name="connsiteX1" fmla="*/ 25004 w 178594"/>
                <a:gd name="connsiteY1" fmla="*/ 0 h 454972"/>
                <a:gd name="connsiteX2" fmla="*/ 148828 w 178594"/>
                <a:gd name="connsiteY2" fmla="*/ 35719 h 454972"/>
                <a:gd name="connsiteX3" fmla="*/ 178594 w 178594"/>
                <a:gd name="connsiteY3" fmla="*/ 65485 h 454972"/>
                <a:gd name="connsiteX4" fmla="*/ 178594 w 178594"/>
                <a:gd name="connsiteY4" fmla="*/ 425206 h 454972"/>
                <a:gd name="connsiteX5" fmla="*/ 148828 w 178594"/>
                <a:gd name="connsiteY5" fmla="*/ 454972 h 454972"/>
                <a:gd name="connsiteX6" fmla="*/ 29766 w 178594"/>
                <a:gd name="connsiteY6" fmla="*/ 454972 h 454972"/>
                <a:gd name="connsiteX7" fmla="*/ 0 w 178594"/>
                <a:gd name="connsiteY7" fmla="*/ 425206 h 454972"/>
                <a:gd name="connsiteX8" fmla="*/ 0 w 178594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48828 w 192881"/>
                <a:gd name="connsiteY2" fmla="*/ 35719 h 454972"/>
                <a:gd name="connsiteX3" fmla="*/ 192881 w 192881"/>
                <a:gd name="connsiteY3" fmla="*/ 336947 h 454972"/>
                <a:gd name="connsiteX4" fmla="*/ 178594 w 192881"/>
                <a:gd name="connsiteY4" fmla="*/ 425206 h 454972"/>
                <a:gd name="connsiteX5" fmla="*/ 148828 w 192881"/>
                <a:gd name="connsiteY5" fmla="*/ 454972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48828 w 192881"/>
                <a:gd name="connsiteY2" fmla="*/ 35719 h 454972"/>
                <a:gd name="connsiteX3" fmla="*/ 192881 w 192881"/>
                <a:gd name="connsiteY3" fmla="*/ 336947 h 454972"/>
                <a:gd name="connsiteX4" fmla="*/ 178594 w 192881"/>
                <a:gd name="connsiteY4" fmla="*/ 425206 h 454972"/>
                <a:gd name="connsiteX5" fmla="*/ 148828 w 192881"/>
                <a:gd name="connsiteY5" fmla="*/ 454972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48828 w 192881"/>
                <a:gd name="connsiteY2" fmla="*/ 35719 h 454972"/>
                <a:gd name="connsiteX3" fmla="*/ 192881 w 192881"/>
                <a:gd name="connsiteY3" fmla="*/ 336947 h 454972"/>
                <a:gd name="connsiteX4" fmla="*/ 183356 w 192881"/>
                <a:gd name="connsiteY4" fmla="*/ 408538 h 454972"/>
                <a:gd name="connsiteX5" fmla="*/ 148828 w 192881"/>
                <a:gd name="connsiteY5" fmla="*/ 454972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48828 w 192881"/>
                <a:gd name="connsiteY2" fmla="*/ 35719 h 454972"/>
                <a:gd name="connsiteX3" fmla="*/ 192881 w 192881"/>
                <a:gd name="connsiteY3" fmla="*/ 336947 h 454972"/>
                <a:gd name="connsiteX4" fmla="*/ 183356 w 192881"/>
                <a:gd name="connsiteY4" fmla="*/ 408538 h 454972"/>
                <a:gd name="connsiteX5" fmla="*/ 148828 w 192881"/>
                <a:gd name="connsiteY5" fmla="*/ 447829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39303 w 192881"/>
                <a:gd name="connsiteY2" fmla="*/ 38100 h 454972"/>
                <a:gd name="connsiteX3" fmla="*/ 192881 w 192881"/>
                <a:gd name="connsiteY3" fmla="*/ 336947 h 454972"/>
                <a:gd name="connsiteX4" fmla="*/ 183356 w 192881"/>
                <a:gd name="connsiteY4" fmla="*/ 408538 h 454972"/>
                <a:gd name="connsiteX5" fmla="*/ 148828 w 192881"/>
                <a:gd name="connsiteY5" fmla="*/ 447829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39303 w 192881"/>
                <a:gd name="connsiteY2" fmla="*/ 38100 h 454972"/>
                <a:gd name="connsiteX3" fmla="*/ 192881 w 192881"/>
                <a:gd name="connsiteY3" fmla="*/ 336947 h 454972"/>
                <a:gd name="connsiteX4" fmla="*/ 183356 w 192881"/>
                <a:gd name="connsiteY4" fmla="*/ 408538 h 454972"/>
                <a:gd name="connsiteX5" fmla="*/ 148828 w 192881"/>
                <a:gd name="connsiteY5" fmla="*/ 447829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454972"/>
                <a:gd name="connsiteX1" fmla="*/ 25004 w 192881"/>
                <a:gd name="connsiteY1" fmla="*/ 0 h 454972"/>
                <a:gd name="connsiteX2" fmla="*/ 139303 w 192881"/>
                <a:gd name="connsiteY2" fmla="*/ 38100 h 454972"/>
                <a:gd name="connsiteX3" fmla="*/ 192881 w 192881"/>
                <a:gd name="connsiteY3" fmla="*/ 336947 h 454972"/>
                <a:gd name="connsiteX4" fmla="*/ 183356 w 192881"/>
                <a:gd name="connsiteY4" fmla="*/ 408538 h 454972"/>
                <a:gd name="connsiteX5" fmla="*/ 148828 w 192881"/>
                <a:gd name="connsiteY5" fmla="*/ 447829 h 454972"/>
                <a:gd name="connsiteX6" fmla="*/ 29766 w 192881"/>
                <a:gd name="connsiteY6" fmla="*/ 454972 h 454972"/>
                <a:gd name="connsiteX7" fmla="*/ 0 w 192881"/>
                <a:gd name="connsiteY7" fmla="*/ 425206 h 454972"/>
                <a:gd name="connsiteX8" fmla="*/ 0 w 192881"/>
                <a:gd name="connsiteY8" fmla="*/ 65485 h 454972"/>
                <a:gd name="connsiteX0" fmla="*/ 0 w 192881"/>
                <a:gd name="connsiteY0" fmla="*/ 65485 h 835972"/>
                <a:gd name="connsiteX1" fmla="*/ 25004 w 192881"/>
                <a:gd name="connsiteY1" fmla="*/ 0 h 835972"/>
                <a:gd name="connsiteX2" fmla="*/ 139303 w 192881"/>
                <a:gd name="connsiteY2" fmla="*/ 38100 h 835972"/>
                <a:gd name="connsiteX3" fmla="*/ 192881 w 192881"/>
                <a:gd name="connsiteY3" fmla="*/ 336947 h 835972"/>
                <a:gd name="connsiteX4" fmla="*/ 183356 w 192881"/>
                <a:gd name="connsiteY4" fmla="*/ 408538 h 835972"/>
                <a:gd name="connsiteX5" fmla="*/ 148828 w 192881"/>
                <a:gd name="connsiteY5" fmla="*/ 447829 h 835972"/>
                <a:gd name="connsiteX6" fmla="*/ 139304 w 192881"/>
                <a:gd name="connsiteY6" fmla="*/ 835972 h 835972"/>
                <a:gd name="connsiteX7" fmla="*/ 0 w 192881"/>
                <a:gd name="connsiteY7" fmla="*/ 425206 h 835972"/>
                <a:gd name="connsiteX8" fmla="*/ 0 w 192881"/>
                <a:gd name="connsiteY8" fmla="*/ 65485 h 835972"/>
                <a:gd name="connsiteX0" fmla="*/ 0 w 192881"/>
                <a:gd name="connsiteY0" fmla="*/ 65485 h 835972"/>
                <a:gd name="connsiteX1" fmla="*/ 25004 w 192881"/>
                <a:gd name="connsiteY1" fmla="*/ 0 h 835972"/>
                <a:gd name="connsiteX2" fmla="*/ 139303 w 192881"/>
                <a:gd name="connsiteY2" fmla="*/ 38100 h 835972"/>
                <a:gd name="connsiteX3" fmla="*/ 192881 w 192881"/>
                <a:gd name="connsiteY3" fmla="*/ 336947 h 835972"/>
                <a:gd name="connsiteX4" fmla="*/ 183356 w 192881"/>
                <a:gd name="connsiteY4" fmla="*/ 408538 h 835972"/>
                <a:gd name="connsiteX5" fmla="*/ 127397 w 192881"/>
                <a:gd name="connsiteY5" fmla="*/ 447829 h 835972"/>
                <a:gd name="connsiteX6" fmla="*/ 139304 w 192881"/>
                <a:gd name="connsiteY6" fmla="*/ 835972 h 835972"/>
                <a:gd name="connsiteX7" fmla="*/ 0 w 192881"/>
                <a:gd name="connsiteY7" fmla="*/ 425206 h 835972"/>
                <a:gd name="connsiteX8" fmla="*/ 0 w 192881"/>
                <a:gd name="connsiteY8" fmla="*/ 65485 h 835972"/>
                <a:gd name="connsiteX0" fmla="*/ 0 w 192881"/>
                <a:gd name="connsiteY0" fmla="*/ 65485 h 835972"/>
                <a:gd name="connsiteX1" fmla="*/ 25004 w 192881"/>
                <a:gd name="connsiteY1" fmla="*/ 0 h 835972"/>
                <a:gd name="connsiteX2" fmla="*/ 139303 w 192881"/>
                <a:gd name="connsiteY2" fmla="*/ 38100 h 835972"/>
                <a:gd name="connsiteX3" fmla="*/ 192881 w 192881"/>
                <a:gd name="connsiteY3" fmla="*/ 336947 h 835972"/>
                <a:gd name="connsiteX4" fmla="*/ 183356 w 192881"/>
                <a:gd name="connsiteY4" fmla="*/ 408538 h 835972"/>
                <a:gd name="connsiteX5" fmla="*/ 139304 w 192881"/>
                <a:gd name="connsiteY5" fmla="*/ 447829 h 835972"/>
                <a:gd name="connsiteX6" fmla="*/ 139304 w 192881"/>
                <a:gd name="connsiteY6" fmla="*/ 835972 h 835972"/>
                <a:gd name="connsiteX7" fmla="*/ 0 w 192881"/>
                <a:gd name="connsiteY7" fmla="*/ 425206 h 835972"/>
                <a:gd name="connsiteX8" fmla="*/ 0 w 192881"/>
                <a:gd name="connsiteY8" fmla="*/ 65485 h 835972"/>
                <a:gd name="connsiteX0" fmla="*/ 0 w 192881"/>
                <a:gd name="connsiteY0" fmla="*/ 65485 h 842409"/>
                <a:gd name="connsiteX1" fmla="*/ 25004 w 192881"/>
                <a:gd name="connsiteY1" fmla="*/ 0 h 842409"/>
                <a:gd name="connsiteX2" fmla="*/ 139303 w 192881"/>
                <a:gd name="connsiteY2" fmla="*/ 38100 h 842409"/>
                <a:gd name="connsiteX3" fmla="*/ 192881 w 192881"/>
                <a:gd name="connsiteY3" fmla="*/ 336947 h 842409"/>
                <a:gd name="connsiteX4" fmla="*/ 183356 w 192881"/>
                <a:gd name="connsiteY4" fmla="*/ 408538 h 842409"/>
                <a:gd name="connsiteX5" fmla="*/ 139304 w 192881"/>
                <a:gd name="connsiteY5" fmla="*/ 447829 h 842409"/>
                <a:gd name="connsiteX6" fmla="*/ 139304 w 192881"/>
                <a:gd name="connsiteY6" fmla="*/ 835972 h 842409"/>
                <a:gd name="connsiteX7" fmla="*/ 109538 w 192881"/>
                <a:gd name="connsiteY7" fmla="*/ 834781 h 842409"/>
                <a:gd name="connsiteX8" fmla="*/ 0 w 192881"/>
                <a:gd name="connsiteY8" fmla="*/ 65485 h 842409"/>
                <a:gd name="connsiteX0" fmla="*/ 0 w 192881"/>
                <a:gd name="connsiteY0" fmla="*/ 65485 h 842409"/>
                <a:gd name="connsiteX1" fmla="*/ 25004 w 192881"/>
                <a:gd name="connsiteY1" fmla="*/ 0 h 842409"/>
                <a:gd name="connsiteX2" fmla="*/ 139303 w 192881"/>
                <a:gd name="connsiteY2" fmla="*/ 38100 h 842409"/>
                <a:gd name="connsiteX3" fmla="*/ 192881 w 192881"/>
                <a:gd name="connsiteY3" fmla="*/ 336947 h 842409"/>
                <a:gd name="connsiteX4" fmla="*/ 183356 w 192881"/>
                <a:gd name="connsiteY4" fmla="*/ 408538 h 842409"/>
                <a:gd name="connsiteX5" fmla="*/ 139304 w 192881"/>
                <a:gd name="connsiteY5" fmla="*/ 447829 h 842409"/>
                <a:gd name="connsiteX6" fmla="*/ 139304 w 192881"/>
                <a:gd name="connsiteY6" fmla="*/ 835972 h 842409"/>
                <a:gd name="connsiteX7" fmla="*/ 109538 w 192881"/>
                <a:gd name="connsiteY7" fmla="*/ 834781 h 842409"/>
                <a:gd name="connsiteX8" fmla="*/ 0 w 192881"/>
                <a:gd name="connsiteY8" fmla="*/ 65485 h 842409"/>
                <a:gd name="connsiteX0" fmla="*/ 0 w 192881"/>
                <a:gd name="connsiteY0" fmla="*/ 65485 h 838046"/>
                <a:gd name="connsiteX1" fmla="*/ 25004 w 192881"/>
                <a:gd name="connsiteY1" fmla="*/ 0 h 838046"/>
                <a:gd name="connsiteX2" fmla="*/ 139303 w 192881"/>
                <a:gd name="connsiteY2" fmla="*/ 38100 h 838046"/>
                <a:gd name="connsiteX3" fmla="*/ 192881 w 192881"/>
                <a:gd name="connsiteY3" fmla="*/ 336947 h 838046"/>
                <a:gd name="connsiteX4" fmla="*/ 183356 w 192881"/>
                <a:gd name="connsiteY4" fmla="*/ 408538 h 838046"/>
                <a:gd name="connsiteX5" fmla="*/ 139304 w 192881"/>
                <a:gd name="connsiteY5" fmla="*/ 447829 h 838046"/>
                <a:gd name="connsiteX6" fmla="*/ 144066 w 192881"/>
                <a:gd name="connsiteY6" fmla="*/ 800254 h 838046"/>
                <a:gd name="connsiteX7" fmla="*/ 109538 w 192881"/>
                <a:gd name="connsiteY7" fmla="*/ 834781 h 838046"/>
                <a:gd name="connsiteX8" fmla="*/ 0 w 192881"/>
                <a:gd name="connsiteY8" fmla="*/ 65485 h 838046"/>
                <a:gd name="connsiteX0" fmla="*/ 0 w 195263"/>
                <a:gd name="connsiteY0" fmla="*/ 65485 h 810307"/>
                <a:gd name="connsiteX1" fmla="*/ 25004 w 195263"/>
                <a:gd name="connsiteY1" fmla="*/ 0 h 810307"/>
                <a:gd name="connsiteX2" fmla="*/ 139303 w 195263"/>
                <a:gd name="connsiteY2" fmla="*/ 38100 h 810307"/>
                <a:gd name="connsiteX3" fmla="*/ 192881 w 195263"/>
                <a:gd name="connsiteY3" fmla="*/ 336947 h 810307"/>
                <a:gd name="connsiteX4" fmla="*/ 183356 w 195263"/>
                <a:gd name="connsiteY4" fmla="*/ 408538 h 810307"/>
                <a:gd name="connsiteX5" fmla="*/ 139304 w 195263"/>
                <a:gd name="connsiteY5" fmla="*/ 447829 h 810307"/>
                <a:gd name="connsiteX6" fmla="*/ 144066 w 195263"/>
                <a:gd name="connsiteY6" fmla="*/ 800254 h 810307"/>
                <a:gd name="connsiteX7" fmla="*/ 195263 w 195263"/>
                <a:gd name="connsiteY7" fmla="*/ 803825 h 810307"/>
                <a:gd name="connsiteX8" fmla="*/ 0 w 195263"/>
                <a:gd name="connsiteY8" fmla="*/ 65485 h 810307"/>
                <a:gd name="connsiteX0" fmla="*/ 145246 w 171441"/>
                <a:gd name="connsiteY0" fmla="*/ 858442 h 858442"/>
                <a:gd name="connsiteX1" fmla="*/ 1182 w 171441"/>
                <a:gd name="connsiteY1" fmla="*/ 0 h 858442"/>
                <a:gd name="connsiteX2" fmla="*/ 115481 w 171441"/>
                <a:gd name="connsiteY2" fmla="*/ 38100 h 858442"/>
                <a:gd name="connsiteX3" fmla="*/ 169059 w 171441"/>
                <a:gd name="connsiteY3" fmla="*/ 336947 h 858442"/>
                <a:gd name="connsiteX4" fmla="*/ 159534 w 171441"/>
                <a:gd name="connsiteY4" fmla="*/ 408538 h 858442"/>
                <a:gd name="connsiteX5" fmla="*/ 115482 w 171441"/>
                <a:gd name="connsiteY5" fmla="*/ 447829 h 858442"/>
                <a:gd name="connsiteX6" fmla="*/ 120244 w 171441"/>
                <a:gd name="connsiteY6" fmla="*/ 800254 h 858442"/>
                <a:gd name="connsiteX7" fmla="*/ 171441 w 171441"/>
                <a:gd name="connsiteY7" fmla="*/ 803825 h 858442"/>
                <a:gd name="connsiteX8" fmla="*/ 145246 w 171441"/>
                <a:gd name="connsiteY8" fmla="*/ 858442 h 858442"/>
                <a:gd name="connsiteX0" fmla="*/ 146189 w 172384"/>
                <a:gd name="connsiteY0" fmla="*/ 858442 h 858442"/>
                <a:gd name="connsiteX1" fmla="*/ 29509 w 172384"/>
                <a:gd name="connsiteY1" fmla="*/ 755248 h 858442"/>
                <a:gd name="connsiteX2" fmla="*/ 2125 w 172384"/>
                <a:gd name="connsiteY2" fmla="*/ 0 h 858442"/>
                <a:gd name="connsiteX3" fmla="*/ 116424 w 172384"/>
                <a:gd name="connsiteY3" fmla="*/ 38100 h 858442"/>
                <a:gd name="connsiteX4" fmla="*/ 170002 w 172384"/>
                <a:gd name="connsiteY4" fmla="*/ 336947 h 858442"/>
                <a:gd name="connsiteX5" fmla="*/ 160477 w 172384"/>
                <a:gd name="connsiteY5" fmla="*/ 408538 h 858442"/>
                <a:gd name="connsiteX6" fmla="*/ 116425 w 172384"/>
                <a:gd name="connsiteY6" fmla="*/ 447829 h 858442"/>
                <a:gd name="connsiteX7" fmla="*/ 121187 w 172384"/>
                <a:gd name="connsiteY7" fmla="*/ 800254 h 858442"/>
                <a:gd name="connsiteX8" fmla="*/ 172384 w 172384"/>
                <a:gd name="connsiteY8" fmla="*/ 803825 h 858442"/>
                <a:gd name="connsiteX9" fmla="*/ 146189 w 172384"/>
                <a:gd name="connsiteY9" fmla="*/ 858442 h 858442"/>
                <a:gd name="connsiteX0" fmla="*/ 144898 w 171093"/>
                <a:gd name="connsiteY0" fmla="*/ 858442 h 858442"/>
                <a:gd name="connsiteX1" fmla="*/ 28218 w 171093"/>
                <a:gd name="connsiteY1" fmla="*/ 755248 h 858442"/>
                <a:gd name="connsiteX2" fmla="*/ 834 w 171093"/>
                <a:gd name="connsiteY2" fmla="*/ 0 h 858442"/>
                <a:gd name="connsiteX3" fmla="*/ 115133 w 171093"/>
                <a:gd name="connsiteY3" fmla="*/ 38100 h 858442"/>
                <a:gd name="connsiteX4" fmla="*/ 168711 w 171093"/>
                <a:gd name="connsiteY4" fmla="*/ 336947 h 858442"/>
                <a:gd name="connsiteX5" fmla="*/ 159186 w 171093"/>
                <a:gd name="connsiteY5" fmla="*/ 408538 h 858442"/>
                <a:gd name="connsiteX6" fmla="*/ 115134 w 171093"/>
                <a:gd name="connsiteY6" fmla="*/ 447829 h 858442"/>
                <a:gd name="connsiteX7" fmla="*/ 119896 w 171093"/>
                <a:gd name="connsiteY7" fmla="*/ 800254 h 858442"/>
                <a:gd name="connsiteX8" fmla="*/ 171093 w 171093"/>
                <a:gd name="connsiteY8" fmla="*/ 803825 h 858442"/>
                <a:gd name="connsiteX9" fmla="*/ 144898 w 171093"/>
                <a:gd name="connsiteY9" fmla="*/ 858442 h 858442"/>
                <a:gd name="connsiteX0" fmla="*/ 144898 w 171093"/>
                <a:gd name="connsiteY0" fmla="*/ 858442 h 858442"/>
                <a:gd name="connsiteX1" fmla="*/ 28218 w 171093"/>
                <a:gd name="connsiteY1" fmla="*/ 755248 h 858442"/>
                <a:gd name="connsiteX2" fmla="*/ 834 w 171093"/>
                <a:gd name="connsiteY2" fmla="*/ 0 h 858442"/>
                <a:gd name="connsiteX3" fmla="*/ 115133 w 171093"/>
                <a:gd name="connsiteY3" fmla="*/ 38100 h 858442"/>
                <a:gd name="connsiteX4" fmla="*/ 168711 w 171093"/>
                <a:gd name="connsiteY4" fmla="*/ 336947 h 858442"/>
                <a:gd name="connsiteX5" fmla="*/ 159186 w 171093"/>
                <a:gd name="connsiteY5" fmla="*/ 408538 h 858442"/>
                <a:gd name="connsiteX6" fmla="*/ 115134 w 171093"/>
                <a:gd name="connsiteY6" fmla="*/ 447829 h 858442"/>
                <a:gd name="connsiteX7" fmla="*/ 127040 w 171093"/>
                <a:gd name="connsiteY7" fmla="*/ 797873 h 858442"/>
                <a:gd name="connsiteX8" fmla="*/ 171093 w 171093"/>
                <a:gd name="connsiteY8" fmla="*/ 803825 h 858442"/>
                <a:gd name="connsiteX9" fmla="*/ 144898 w 171093"/>
                <a:gd name="connsiteY9" fmla="*/ 858442 h 85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093" h="858442">
                  <a:moveTo>
                    <a:pt x="144898" y="858442"/>
                  </a:moveTo>
                  <a:cubicBezTo>
                    <a:pt x="128626" y="803118"/>
                    <a:pt x="52229" y="898322"/>
                    <a:pt x="28218" y="755248"/>
                  </a:cubicBezTo>
                  <a:cubicBezTo>
                    <a:pt x="32782" y="621699"/>
                    <a:pt x="-6111" y="72296"/>
                    <a:pt x="834" y="0"/>
                  </a:cubicBezTo>
                  <a:cubicBezTo>
                    <a:pt x="40521" y="0"/>
                    <a:pt x="63540" y="14287"/>
                    <a:pt x="115133" y="38100"/>
                  </a:cubicBezTo>
                  <a:cubicBezTo>
                    <a:pt x="136334" y="116681"/>
                    <a:pt x="168711" y="320508"/>
                    <a:pt x="168711" y="336947"/>
                  </a:cubicBezTo>
                  <a:cubicBezTo>
                    <a:pt x="118705" y="363986"/>
                    <a:pt x="163948" y="379118"/>
                    <a:pt x="159186" y="408538"/>
                  </a:cubicBezTo>
                  <a:cubicBezTo>
                    <a:pt x="159186" y="424977"/>
                    <a:pt x="131573" y="447829"/>
                    <a:pt x="115134" y="447829"/>
                  </a:cubicBezTo>
                  <a:cubicBezTo>
                    <a:pt x="116721" y="565304"/>
                    <a:pt x="125453" y="680398"/>
                    <a:pt x="127040" y="797873"/>
                  </a:cubicBezTo>
                  <a:cubicBezTo>
                    <a:pt x="110601" y="797873"/>
                    <a:pt x="171093" y="820264"/>
                    <a:pt x="171093" y="803825"/>
                  </a:cubicBezTo>
                  <a:lnTo>
                    <a:pt x="144898" y="8584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C501F56-F707-42DB-BC73-ECE90293A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66852" y="4726567"/>
              <a:ext cx="535353" cy="1148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397209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/>
              <a:t>Додаткова інформація</a:t>
            </a:r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CF51AEC1-89BB-4869-9295-1AE585D0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23" y="1808163"/>
            <a:ext cx="6460877" cy="162083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uk-UA" sz="1800" noProof="0" dirty="0"/>
              <a:t>Цю презентацію та інші презентації, а також інформацію про німецьку професійну освіту та міжнародне співробітництво в галузі професійної освіти див. на нашому сайті: </a:t>
            </a:r>
          </a:p>
          <a:p>
            <a:pPr marL="0" indent="0">
              <a:buNone/>
            </a:pPr>
            <a:br>
              <a:rPr lang="uk-UA" sz="1800" b="1" noProof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uk-UA" sz="1800" b="1" noProof="0" dirty="0">
                <a:solidFill>
                  <a:srgbClr val="E27F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lang="uk-UA" sz="1800" b="1" noProof="0" dirty="0">
              <a:solidFill>
                <a:srgbClr val="E27F1C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de-DE" sz="1400" b="1" noProof="0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6F62FC02-8FDD-20A6-FB45-365A283B9DF1}"/>
              </a:ext>
            </a:extLst>
          </p:cNvPr>
          <p:cNvSpPr txBox="1">
            <a:spLocks/>
          </p:cNvSpPr>
          <p:nvPr/>
        </p:nvSpPr>
        <p:spPr>
          <a:xfrm>
            <a:off x="518930" y="3909902"/>
            <a:ext cx="10836803" cy="1728898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None/>
            </a:pPr>
            <a:r>
              <a:rPr lang="uk-UA" sz="1600" b="1" dirty="0">
                <a:latin typeface="+mj-lt"/>
              </a:rPr>
              <a:t>Джерела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None/>
            </a:pPr>
            <a:endParaRPr lang="de-DE" sz="1600" b="1" dirty="0">
              <a:latin typeface="+mj-lt"/>
            </a:endParaRP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Інформаційно-аналітичний звіт BIBB (</a:t>
            </a:r>
            <a:r>
              <a:rPr lang="uk-UA" sz="1600" dirty="0">
                <a:solidFill>
                  <a:srgbClr val="E27F1C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1600" dirty="0">
                <a:latin typeface="+mj-lt"/>
              </a:rPr>
              <a:t>)</a:t>
            </a:r>
            <a:endParaRPr lang="de-DE" sz="1600" dirty="0">
              <a:latin typeface="+mj-lt"/>
            </a:endParaRP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KMK (</a:t>
            </a:r>
            <a:r>
              <a:rPr lang="uk-UA" sz="1600" dirty="0">
                <a:solidFill>
                  <a:srgbClr val="E27F1C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1600" dirty="0">
                <a:latin typeface="+mj-lt"/>
              </a:rPr>
              <a:t>)</a:t>
            </a:r>
            <a:endParaRPr lang="de-DE" sz="1600" dirty="0">
              <a:latin typeface="+mj-lt"/>
            </a:endParaRPr>
          </a:p>
          <a:p>
            <a:pPr marL="288000" lvl="1" indent="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None/>
            </a:pPr>
            <a:endParaRPr lang="de-DE" sz="1600" dirty="0">
              <a:latin typeface="+mj-lt"/>
            </a:endParaRPr>
          </a:p>
          <a:p>
            <a:pPr marL="288000" lvl="1" indent="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None/>
            </a:pPr>
            <a:endParaRPr lang="de-DE" sz="1600" dirty="0">
              <a:latin typeface="+mj-lt"/>
            </a:endParaRP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>
              <a:latin typeface="+mj-lt"/>
            </a:endParaRP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>
              <a:latin typeface="+mj-lt"/>
            </a:endParaRPr>
          </a:p>
          <a:p>
            <a:pPr marL="288000" lvl="1" indent="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None/>
            </a:pPr>
            <a:endParaRPr lang="de-DE" sz="1600" dirty="0">
              <a:latin typeface="+mj-lt"/>
            </a:endParaRP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Портал даних BM</a:t>
            </a:r>
            <a:r>
              <a:rPr lang="de-DE" sz="1600" dirty="0">
                <a:latin typeface="+mj-lt"/>
              </a:rPr>
              <a:t>FTR</a:t>
            </a:r>
            <a:r>
              <a:rPr lang="uk-UA" sz="1600" dirty="0">
                <a:latin typeface="+mj-lt"/>
              </a:rPr>
              <a:t> (</a:t>
            </a:r>
            <a:r>
              <a:rPr lang="uk-UA" sz="1600" dirty="0">
                <a:solidFill>
                  <a:srgbClr val="E27F1C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1600" dirty="0">
                <a:latin typeface="+mj-lt"/>
              </a:rPr>
              <a:t>)</a:t>
            </a:r>
            <a:endParaRPr lang="de-DE" sz="1600" dirty="0">
              <a:latin typeface="+mj-lt"/>
            </a:endParaRP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Статистика Федерального статистичного відомства у сфері професійної освіти (</a:t>
            </a:r>
            <a:r>
              <a:rPr lang="uk-UA" sz="1600" dirty="0">
                <a:solidFill>
                  <a:srgbClr val="E27F1C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1600" dirty="0">
                <a:latin typeface="+mj-lt"/>
              </a:rPr>
              <a:t>)</a:t>
            </a:r>
          </a:p>
          <a:p>
            <a:pPr marL="540000" lvl="1" indent="-25200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spc="-20" dirty="0">
              <a:latin typeface="+mj-lt"/>
            </a:endParaRPr>
          </a:p>
          <a:p>
            <a:pPr marL="288000" lvl="1" indent="0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None/>
            </a:pPr>
            <a:endParaRPr lang="de-DE" sz="1600" spc="-2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540991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noProof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r>
              <a:rPr lang="uk-UA" sz="3600" noProof="0">
                <a:solidFill>
                  <a:srgbClr val="D6851B"/>
                </a:solidFill>
              </a:rPr>
              <a:t>Зміст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5F9F5E-ECA7-4F0F-8CB4-6E016A211F75}"/>
              </a:ext>
            </a:extLst>
          </p:cNvPr>
          <p:cNvSpPr txBox="1"/>
          <p:nvPr/>
        </p:nvSpPr>
        <p:spPr>
          <a:xfrm>
            <a:off x="658812" y="1573553"/>
            <a:ext cx="10456492" cy="3539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latin typeface="+mj-lt"/>
              </a:rPr>
              <a:t>Визначення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latin typeface="+mj-lt"/>
              </a:rPr>
              <a:t>Форми підвищення професійної кваліфікації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latin typeface="+mj-lt"/>
              </a:rPr>
              <a:t>Формальні пропозиції для професійного зростання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latin typeface="+mj-lt"/>
              </a:rPr>
              <a:t>Інші формальні програми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latin typeface="+mj-lt"/>
              </a:rPr>
              <a:t>Нормативно-правова база (Закон про професійне навчання з поправками від 2020 року)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latin typeface="+mj-lt"/>
              </a:rPr>
              <a:t>Фінансування (витрати та вигоди)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latin typeface="+mj-lt"/>
              </a:rPr>
              <a:t>Неформальне підвищення кваліфікації: ринок пропозицій 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latin typeface="+mj-lt"/>
              </a:rPr>
              <a:t>Участь у підвищенні кваліфікації</a:t>
            </a:r>
          </a:p>
        </p:txBody>
      </p:sp>
    </p:spTree>
    <p:extLst>
      <p:ext uri="{BB962C8B-B14F-4D97-AF65-F5344CB8AC3E}">
        <p14:creationId xmlns:p14="http://schemas.microsoft.com/office/powerpoint/2010/main" val="281869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7725"/>
            <a:ext cx="11053762" cy="446715"/>
          </a:xfrm>
        </p:spPr>
        <p:txBody>
          <a:bodyPr>
            <a:normAutofit/>
          </a:bodyPr>
          <a:lstStyle/>
          <a:p>
            <a:r>
              <a:rPr lang="uk-UA" sz="2000"/>
              <a:t>Що розуміють під підвищенням професійної кваліфікації?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1. Визначення</a:t>
            </a: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ED53B23D-AA56-41F7-AC03-718BA0B5E096}"/>
              </a:ext>
            </a:extLst>
          </p:cNvPr>
          <p:cNvSpPr txBox="1">
            <a:spLocks/>
          </p:cNvSpPr>
          <p:nvPr/>
        </p:nvSpPr>
        <p:spPr>
          <a:xfrm>
            <a:off x="658813" y="1557337"/>
            <a:ext cx="7958138" cy="39592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800">
                <a:latin typeface="+mj-lt"/>
              </a:rPr>
              <a:t>Будь-яка форма організованого навчання, орієнтованого на професію, що базується на здобутій професійній освіті,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800">
                <a:latin typeface="+mj-lt"/>
              </a:rPr>
              <a:t>яке поглиблює, розширює або оновлює знання, вміння та навички,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800">
                <a:latin typeface="+mj-lt"/>
              </a:rPr>
              <a:t>яке зазвичай завершується видачею свідоцтва або сертифіката про підвищення кваліфікації.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800" dirty="0">
              <a:latin typeface="+mj-lt"/>
            </a:endParaRPr>
          </a:p>
          <a:p>
            <a:pPr marL="0" indent="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None/>
            </a:pPr>
            <a:r>
              <a:rPr lang="uk-UA" sz="1800" b="1">
                <a:latin typeface="+mj-lt"/>
              </a:rPr>
              <a:t>Продовження чи поновлення професійного навчання після завершення початкового етапу навчання різної тривалості.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30794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2. Форми підвищення професійної кваліфікації</a:t>
            </a:r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id="{FD4CFA5F-8D98-4EDE-B653-7AE7990655E2}"/>
              </a:ext>
            </a:extLst>
          </p:cNvPr>
          <p:cNvSpPr txBox="1">
            <a:spLocks/>
          </p:cNvSpPr>
          <p:nvPr/>
        </p:nvSpPr>
        <p:spPr>
          <a:xfrm>
            <a:off x="658813" y="2252871"/>
            <a:ext cx="3527998" cy="3684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800">
                <a:latin typeface="+mj-lt"/>
              </a:rPr>
              <a:t>Спеціальні програми технічного та професійного підвищення кваліфікації в межах державної системи освіти:</a:t>
            </a:r>
          </a:p>
          <a:p>
            <a:pPr marL="576000" lvl="1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курси майстрів/техніків та фахівців з економіки та організації виробництва</a:t>
            </a:r>
          </a:p>
          <a:p>
            <a:pPr marL="576000" lvl="1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курси у межах програми перепідготовки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800" dirty="0">
              <a:latin typeface="+mj-lt"/>
            </a:endParaRPr>
          </a:p>
        </p:txBody>
      </p:sp>
      <p:sp>
        <p:nvSpPr>
          <p:cNvPr id="40" name="Inhaltsplatzhalter 4">
            <a:extLst>
              <a:ext uri="{FF2B5EF4-FFF2-40B4-BE49-F238E27FC236}">
                <a16:creationId xmlns:a16="http://schemas.microsoft.com/office/drawing/2014/main" id="{00B36B17-3F6F-4E23-BEF2-F65583358950}"/>
              </a:ext>
            </a:extLst>
          </p:cNvPr>
          <p:cNvSpPr txBox="1">
            <a:spLocks/>
          </p:cNvSpPr>
          <p:nvPr/>
        </p:nvSpPr>
        <p:spPr>
          <a:xfrm>
            <a:off x="4430251" y="2252871"/>
            <a:ext cx="3527998" cy="3684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800">
                <a:latin typeface="+mj-lt"/>
              </a:rPr>
              <a:t>Навчальні програми поза формальним навчальним планом для особистої та соціальної освіти </a:t>
            </a:r>
          </a:p>
          <a:p>
            <a:pPr marL="576000" lvl="1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організовані роботодавцем чи індивідуально</a:t>
            </a:r>
          </a:p>
          <a:p>
            <a:pPr marL="576000" lvl="1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Курси та навчальні програми </a:t>
            </a:r>
          </a:p>
          <a:p>
            <a:pPr marL="576000" lvl="1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Короткострокові заходи, такі як лекції, семінари, практичні заняття, тренінги та інструктажі</a:t>
            </a:r>
          </a:p>
          <a:p>
            <a:pPr marL="576000" lvl="1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Можливо, симпозіуми/конгреси/конференції</a:t>
            </a:r>
          </a:p>
        </p:txBody>
      </p:sp>
      <p:sp>
        <p:nvSpPr>
          <p:cNvPr id="47" name="Inhaltsplatzhalter 4">
            <a:extLst>
              <a:ext uri="{FF2B5EF4-FFF2-40B4-BE49-F238E27FC236}">
                <a16:creationId xmlns:a16="http://schemas.microsoft.com/office/drawing/2014/main" id="{5EE92F8F-E9E8-46EE-B530-8B4E2DD75B61}"/>
              </a:ext>
            </a:extLst>
          </p:cNvPr>
          <p:cNvSpPr txBox="1">
            <a:spLocks/>
          </p:cNvSpPr>
          <p:nvPr/>
        </p:nvSpPr>
        <p:spPr>
          <a:xfrm>
            <a:off x="8201695" y="2252871"/>
            <a:ext cx="3527998" cy="3684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800">
                <a:latin typeface="+mj-lt"/>
              </a:rPr>
              <a:t>Упродовж усього життя через безпосереднiй вплив/джерела навколишнього життя та повсякденного досвіду</a:t>
            </a:r>
          </a:p>
          <a:p>
            <a:pPr marL="576000" lvl="1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Робочі будні, колеги по роботі</a:t>
            </a:r>
          </a:p>
          <a:p>
            <a:pPr marL="576000" lvl="1">
              <a:lnSpc>
                <a:spcPts val="18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Приватні контакти, засоби масової інформації,
</a:t>
            </a:r>
            <a:br>
              <a:rPr lang="uk-UA" sz="1400">
                <a:latin typeface="+mj-lt"/>
              </a:rPr>
            </a:br>
            <a:r>
              <a:rPr lang="uk-UA" sz="1400">
                <a:latin typeface="+mj-lt"/>
              </a:rPr>
              <a:t>читання спеціальної літератури тощо.</a:t>
            </a:r>
          </a:p>
        </p:txBody>
      </p:sp>
      <p:sp>
        <p:nvSpPr>
          <p:cNvPr id="48" name="Textplatzhalter 7">
            <a:extLst>
              <a:ext uri="{FF2B5EF4-FFF2-40B4-BE49-F238E27FC236}">
                <a16:creationId xmlns:a16="http://schemas.microsoft.com/office/drawing/2014/main" id="{9D133C60-9C3F-4F4C-8FB7-D1F2AE18B4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uk-UA" sz="2000"/>
              <a:t>Як здійснюється підвищення професійної кваліфікації?</a:t>
            </a:r>
          </a:p>
        </p:txBody>
      </p:sp>
      <p:sp>
        <p:nvSpPr>
          <p:cNvPr id="57" name="Textplatzhalter 3">
            <a:extLst>
              <a:ext uri="{FF2B5EF4-FFF2-40B4-BE49-F238E27FC236}">
                <a16:creationId xmlns:a16="http://schemas.microsoft.com/office/drawing/2014/main" id="{CB6576EA-595E-46B5-932D-659DF6A407A6}"/>
              </a:ext>
            </a:extLst>
          </p:cNvPr>
          <p:cNvSpPr txBox="1">
            <a:spLocks/>
          </p:cNvSpPr>
          <p:nvPr/>
        </p:nvSpPr>
        <p:spPr>
          <a:xfrm>
            <a:off x="658813" y="1557338"/>
            <a:ext cx="3527992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Формальна освiта</a:t>
            </a:r>
          </a:p>
        </p:txBody>
      </p:sp>
      <p:sp>
        <p:nvSpPr>
          <p:cNvPr id="58" name="Textplatzhalter 3">
            <a:extLst>
              <a:ext uri="{FF2B5EF4-FFF2-40B4-BE49-F238E27FC236}">
                <a16:creationId xmlns:a16="http://schemas.microsoft.com/office/drawing/2014/main" id="{C73CEF38-7E42-473A-A209-3B7F1E46B003}"/>
              </a:ext>
            </a:extLst>
          </p:cNvPr>
          <p:cNvSpPr txBox="1">
            <a:spLocks/>
          </p:cNvSpPr>
          <p:nvPr/>
        </p:nvSpPr>
        <p:spPr>
          <a:xfrm>
            <a:off x="4430245" y="1557338"/>
            <a:ext cx="3527992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Неформальна освiта</a:t>
            </a:r>
          </a:p>
        </p:txBody>
      </p:sp>
      <p:sp>
        <p:nvSpPr>
          <p:cNvPr id="59" name="Textplatzhalter 3">
            <a:extLst>
              <a:ext uri="{FF2B5EF4-FFF2-40B4-BE49-F238E27FC236}">
                <a16:creationId xmlns:a16="http://schemas.microsoft.com/office/drawing/2014/main" id="{9FEBED30-495A-469C-AC0D-29DAD387EA26}"/>
              </a:ext>
            </a:extLst>
          </p:cNvPr>
          <p:cNvSpPr txBox="1">
            <a:spLocks/>
          </p:cNvSpPr>
          <p:nvPr/>
        </p:nvSpPr>
        <p:spPr>
          <a:xfrm>
            <a:off x="8201671" y="1557338"/>
            <a:ext cx="3527992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Інформальна освiта</a:t>
            </a:r>
          </a:p>
        </p:txBody>
      </p:sp>
    </p:spTree>
    <p:extLst>
      <p:ext uri="{BB962C8B-B14F-4D97-AF65-F5344CB8AC3E}">
        <p14:creationId xmlns:p14="http://schemas.microsoft.com/office/powerpoint/2010/main" val="110638681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3. Формальні пропозиції для професійного зростання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714251"/>
            <a:ext cx="2736000" cy="637849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 dirty="0"/>
              <a:t>Спеціалізоване </a:t>
            </a:r>
            <a:br>
              <a:rPr lang="uk-UA" sz="1600" dirty="0"/>
            </a:br>
            <a:r>
              <a:rPr lang="uk-UA" sz="1600" dirty="0"/>
              <a:t>підвищення кваліфікації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2" y="2505988"/>
            <a:ext cx="2736000" cy="193228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144000" rIns="72000" bIns="144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  <a:spcBef>
                <a:spcPts val="0"/>
              </a:spcBef>
            </a:pPr>
            <a:r>
              <a:rPr lang="uk-UA" sz="1400" dirty="0">
                <a:solidFill>
                  <a:schemeClr val="tx1"/>
                </a:solidFill>
              </a:rPr>
              <a:t>наприклад, сертифікований фахівець - ІТ-фахівець, сервісний технік, кухар-дієтолог, працівник з експлуатації обладнання вітроенергетичних установок/вітроелектростанцій,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консультант із житлових питань (ТПП)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2" y="1154377"/>
            <a:ext cx="2736000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DQR 5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3562356" y="1714251"/>
            <a:ext cx="2691576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 dirty="0"/>
              <a:t>Підвищення кваліфікації</a:t>
            </a:r>
            <a:br>
              <a:rPr lang="uk-UA" sz="1600" dirty="0"/>
            </a:br>
            <a:r>
              <a:rPr lang="uk-UA" sz="1600" dirty="0"/>
              <a:t>на звання майстра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3585698" y="2505988"/>
            <a:ext cx="2691576" cy="193228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144000" rIns="72000" bIns="144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  <a:spcBef>
                <a:spcPts val="0"/>
              </a:spcBef>
            </a:pPr>
            <a:r>
              <a:rPr lang="uk-UA" sz="1400" dirty="0">
                <a:solidFill>
                  <a:schemeClr val="tx1"/>
                </a:solidFill>
              </a:rPr>
              <a:t>наприклад, бакалавр-професіонал*,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майстер сільськогосподарського виробництва,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майстер-кухар, майстер ресторанного обслуговування, майстер-електротехнік 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3567898" y="1144569"/>
            <a:ext cx="8100000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DQR 6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6321898" y="2595257"/>
            <a:ext cx="2592000" cy="187331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144000" rIns="72000" bIns="144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  <a:spcBef>
                <a:spcPts val="0"/>
              </a:spcBef>
            </a:pPr>
            <a:r>
              <a:rPr lang="uk-UA" sz="1400" dirty="0">
                <a:solidFill>
                  <a:schemeClr val="tx1"/>
                </a:solidFill>
              </a:rPr>
              <a:t>наприклад, бакалавр-професіонал*, 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технік-механік у сільському господарстві,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харчовий технолог,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технік з експлуатації будівель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CAC0400-1E75-46B7-AAEC-DBC5DA41CAF6}"/>
              </a:ext>
            </a:extLst>
          </p:cNvPr>
          <p:cNvSpPr txBox="1">
            <a:spLocks/>
          </p:cNvSpPr>
          <p:nvPr/>
        </p:nvSpPr>
        <p:spPr>
          <a:xfrm>
            <a:off x="9120573" y="1714251"/>
            <a:ext cx="2592000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400" dirty="0"/>
              <a:t>Підвищення кваліфікації для професійного зростання у комерційній сфері 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6136F7C-27AE-409A-8D9A-8639500E0AB8}"/>
              </a:ext>
            </a:extLst>
          </p:cNvPr>
          <p:cNvSpPr txBox="1">
            <a:spLocks/>
          </p:cNvSpPr>
          <p:nvPr/>
        </p:nvSpPr>
        <p:spPr>
          <a:xfrm>
            <a:off x="9074418" y="2571801"/>
            <a:ext cx="2592000" cy="3149352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144000" rIns="72000" bIns="144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  <a:spcBef>
                <a:spcPts val="0"/>
              </a:spcBef>
            </a:pPr>
            <a:r>
              <a:rPr lang="uk-UA" sz="1200" dirty="0">
                <a:solidFill>
                  <a:schemeClr val="tx1"/>
                </a:solidFill>
              </a:rPr>
              <a:t>наприклад, Bachelor Professional* (бакалавр-професіонал*), Fachagrarwirt/in Rechnungswesen (фахівець з бухгалтерського обліку в сільському господарстві), Wirtschaftsfachwirt/in (економіст із середньою освітою), Industriefachwirt/in, (фахівець з економіки та організації промислового виробництва), Medien- und Verlagsfachwirt/in</a:t>
            </a:r>
            <a:br>
              <a:rPr lang="uk-UA" sz="1200" dirty="0">
                <a:solidFill>
                  <a:schemeClr val="tx1"/>
                </a:solidFill>
              </a:rPr>
            </a:br>
            <a:r>
              <a:rPr lang="uk-UA" sz="1200" dirty="0">
                <a:solidFill>
                  <a:schemeClr val="tx1"/>
                </a:solidFill>
              </a:rPr>
              <a:t>(спеціаліст зі ЗМІ та видавничої справи), Bilanzbuchhalter/in (фахівець з фінансової звітності)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DA928BF-3021-4CEE-B223-CFDA8EAA1F4E}"/>
              </a:ext>
            </a:extLst>
          </p:cNvPr>
          <p:cNvSpPr/>
          <p:nvPr/>
        </p:nvSpPr>
        <p:spPr>
          <a:xfrm>
            <a:off x="525582" y="5464202"/>
            <a:ext cx="7447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/>
              <a:t> * з кінця 2020 року можна використовувати окремо або разом зі старою назвою 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410E2017-C0A7-F30C-19F5-87CDAEC019CA}"/>
              </a:ext>
            </a:extLst>
          </p:cNvPr>
          <p:cNvSpPr txBox="1">
            <a:spLocks/>
          </p:cNvSpPr>
          <p:nvPr/>
        </p:nvSpPr>
        <p:spPr>
          <a:xfrm>
            <a:off x="6384226" y="1712621"/>
            <a:ext cx="2592000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rtl="0" eaLnBrk="1" latinLnBrk="0" hangingPunct="1">
              <a:spcBef>
                <a:spcPts val="600"/>
              </a:spcBef>
              <a:spcAft>
                <a:spcPts val="0"/>
              </a:spcAft>
            </a:pPr>
            <a:r>
              <a:rPr lang="uk-UA" sz="1400" dirty="0"/>
              <a:t>Підвищення кваліфікації </a:t>
            </a:r>
            <a:br>
              <a:rPr lang="uk-UA" sz="1400" dirty="0"/>
            </a:br>
            <a:r>
              <a:rPr lang="uk-UA" sz="1400" dirty="0"/>
              <a:t>для професійного зростання у технічній сфері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0489151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3. Формальні пропозиції для професійного зростання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2176145"/>
            <a:ext cx="3528000" cy="637849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/>
              <a:t>Підвищення кваліфікації </a:t>
            </a:r>
            <a:br>
              <a:rPr lang="uk-UA" sz="1600"/>
            </a:br>
            <a:r>
              <a:rPr lang="uk-UA" sz="1600"/>
              <a:t>просунутого рівня  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5" y="2895210"/>
            <a:ext cx="3527997" cy="221890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72000" tIns="144000" rIns="72000" bIns="144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uk-UA" sz="1400" dirty="0">
                <a:solidFill>
                  <a:schemeClr val="tx1"/>
                </a:solidFill>
              </a:rPr>
              <a:t>наприклад, Master Professional* (магістр-професіонал*), Technische/r Betriebswirt/in (інженер-економіст),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Kaufmännische/r Betriebswirt/in (економіст), 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Geprüfte/r Berufspädagoge/in* (сертифікований викладач виробничого навчання)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4" y="1559075"/>
            <a:ext cx="7261168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DQR 7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1982" y="2176145"/>
            <a:ext cx="3528000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/>
              <a:t>Академічна магістерська програма в університеті/вищій школі прикладних наук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3" y="2891063"/>
            <a:ext cx="3521920" cy="222305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72000" tIns="144000" rIns="72000" bIns="144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uk-UA" sz="1400" dirty="0">
                <a:solidFill>
                  <a:schemeClr val="tx1"/>
                </a:solidFill>
              </a:rPr>
              <a:t>наприклад, Master of Science (M. Sc.) (магістр наук) Agrartechnik (агротехніка), 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M.Sc. Lebensmitteltechnologie (харчові технології), 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M.Sc. Business Administration (ділове адміністрування), 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M.Sc. Green Electronics («зелена електроніка»)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endParaRPr lang="en-US" sz="1200" spc="20" dirty="0">
              <a:solidFill>
                <a:schemeClr val="tx1"/>
              </a:solidFill>
            </a:endParaRP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8137316" y="1559075"/>
            <a:ext cx="3575259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DQR 8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5" y="2176145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/>
              <a:t>Здобуття наукового ступеня в університеті прикладних наук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6" y="2895211"/>
            <a:ext cx="3575259" cy="222305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72000" tIns="144000" rIns="72000" bIns="144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uk-UA" sz="1400" dirty="0">
                <a:solidFill>
                  <a:schemeClr val="tx1"/>
                </a:solidFill>
              </a:rPr>
              <a:t>z. B. Promovierte/r Agrarwissenschaftler/in (Dr. Agr.) (доктор сільськогосподарських наук ), Promovierte/r Ökonom/in (Dr. оec.) (доктор економічних наук), 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Promovierte/r Ernährungswissenschaftler/in (Dr. oec. Troph.) (доктор наук у галузі дієтології), </a:t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>Promovierte/r Ingenieur/in (Dr. Ing.) (доктор технічних наук)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endParaRPr lang="de-DE" sz="1200" spc="-10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5C0AE68-922D-43D9-92E8-DF0C1846F13E}"/>
              </a:ext>
            </a:extLst>
          </p:cNvPr>
          <p:cNvSpPr/>
          <p:nvPr/>
        </p:nvSpPr>
        <p:spPr>
          <a:xfrm>
            <a:off x="525582" y="5464202"/>
            <a:ext cx="7447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/>
              <a:t> * з кінця 2020 року можна використовувати окремо або разом зі старою назвою</a:t>
            </a:r>
          </a:p>
        </p:txBody>
      </p:sp>
    </p:spTree>
    <p:extLst>
      <p:ext uri="{BB962C8B-B14F-4D97-AF65-F5344CB8AC3E}">
        <p14:creationId xmlns:p14="http://schemas.microsoft.com/office/powerpoint/2010/main" val="420408444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700" dirty="0"/>
              <a:t>4</a:t>
            </a:r>
            <a:r>
              <a:rPr lang="uk-UA" sz="2700" dirty="0"/>
              <a:t>. Інші формальні програми</a:t>
            </a:r>
            <a:br>
              <a:rPr lang="uk-UA" dirty="0"/>
            </a:br>
            <a:endParaRPr lang="uk-UA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4" y="1559075"/>
            <a:ext cx="11053760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DQR 3-6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40E15D40-6294-404D-9276-DEA1B5E4B120}"/>
              </a:ext>
            </a:extLst>
          </p:cNvPr>
          <p:cNvSpPr txBox="1">
            <a:spLocks/>
          </p:cNvSpPr>
          <p:nvPr/>
        </p:nvSpPr>
        <p:spPr>
          <a:xfrm>
            <a:off x="658812" y="2169050"/>
            <a:ext cx="2664000" cy="1376513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 dirty="0"/>
              <a:t>Перепідготовка: </a:t>
            </a:r>
            <a:br>
              <a:rPr lang="uk-UA" sz="1600" dirty="0"/>
            </a:br>
            <a:r>
              <a:rPr lang="uk-UA" sz="1600" dirty="0"/>
              <a:t>Отримання нової професійної кваліфікації, відмінної від тієї, якої навчалися і за якою працювали раніше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BF6CC216-CA7E-4D17-BB1B-E60DAF495C87}"/>
              </a:ext>
            </a:extLst>
          </p:cNvPr>
          <p:cNvSpPr txBox="1">
            <a:spLocks/>
          </p:cNvSpPr>
          <p:nvPr/>
        </p:nvSpPr>
        <p:spPr>
          <a:xfrm>
            <a:off x="3455401" y="2169049"/>
            <a:ext cx="2664000" cy="1376513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 dirty="0"/>
              <a:t>Надолуження шкільних знань і професійної підготовки </a:t>
            </a:r>
            <a:br>
              <a:rPr lang="uk-UA" sz="1600" dirty="0"/>
            </a:br>
            <a:r>
              <a:rPr lang="uk-UA" sz="1600" dirty="0"/>
              <a:t>(= т.зв. другий шлях освіти)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99D40514-35E7-4207-B4C3-B603507B9BE4}"/>
              </a:ext>
            </a:extLst>
          </p:cNvPr>
          <p:cNvSpPr txBox="1">
            <a:spLocks/>
          </p:cNvSpPr>
          <p:nvPr/>
        </p:nvSpPr>
        <p:spPr>
          <a:xfrm>
            <a:off x="6251988" y="2169049"/>
            <a:ext cx="2664000" cy="1376513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 dirty="0"/>
              <a:t>Набуття </a:t>
            </a:r>
            <a:br>
              <a:rPr lang="uk-UA" sz="1600" dirty="0"/>
            </a:br>
            <a:r>
              <a:rPr lang="uk-UA" sz="1600" dirty="0"/>
              <a:t>часткової кваліфікації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355E69DC-C932-4355-85ED-70AA305A8BDC}"/>
              </a:ext>
            </a:extLst>
          </p:cNvPr>
          <p:cNvSpPr txBox="1">
            <a:spLocks/>
          </p:cNvSpPr>
          <p:nvPr/>
        </p:nvSpPr>
        <p:spPr>
          <a:xfrm>
            <a:off x="9048574" y="2169049"/>
            <a:ext cx="2664000" cy="1376513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/>
              <a:t>Подальша наукова підготовка у вишах і дослідницьких інститутах </a:t>
            </a:r>
          </a:p>
        </p:txBody>
      </p: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id="{57794FE0-BAF2-4998-BE04-5F317E46737D}"/>
              </a:ext>
            </a:extLst>
          </p:cNvPr>
          <p:cNvSpPr txBox="1">
            <a:spLocks/>
          </p:cNvSpPr>
          <p:nvPr/>
        </p:nvSpPr>
        <p:spPr>
          <a:xfrm>
            <a:off x="358030" y="3557595"/>
            <a:ext cx="2938279" cy="20545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lvl="1" indent="-216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dirty="0">
                <a:latin typeface="+mj-lt"/>
              </a:rPr>
              <a:t>за станом здоров'я або з причин, пов'язаних із ситуацією на ринку праці </a:t>
            </a:r>
          </a:p>
          <a:p>
            <a:pPr marL="504000" lvl="1" indent="-216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dirty="0">
                <a:latin typeface="+mj-lt"/>
              </a:rPr>
              <a:t>як правило, скорочення періоду навчання на одну третину </a:t>
            </a: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00481E00-D56F-4E71-8786-3CC1816AF4B5}"/>
              </a:ext>
            </a:extLst>
          </p:cNvPr>
          <p:cNvSpPr txBox="1">
            <a:spLocks/>
          </p:cNvSpPr>
          <p:nvPr/>
        </p:nvSpPr>
        <p:spPr>
          <a:xfrm>
            <a:off x="3155536" y="3557595"/>
            <a:ext cx="2938280" cy="20545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lvl="1" indent="-216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dirty="0">
                <a:latin typeface="+mj-lt"/>
              </a:rPr>
              <a:t>навчання без відриву від виробництва або очна форма навчання</a:t>
            </a:r>
          </a:p>
          <a:p>
            <a:pPr marL="504000" lvl="1" indent="-216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dirty="0">
                <a:latin typeface="+mj-lt"/>
              </a:rPr>
              <a:t>також можливе набуття права на вступ до вищого навчального закладу (= атестат зрілості) </a:t>
            </a:r>
          </a:p>
        </p:txBody>
      </p:sp>
      <p:sp>
        <p:nvSpPr>
          <p:cNvPr id="29" name="Inhaltsplatzhalter 4">
            <a:extLst>
              <a:ext uri="{FF2B5EF4-FFF2-40B4-BE49-F238E27FC236}">
                <a16:creationId xmlns:a16="http://schemas.microsoft.com/office/drawing/2014/main" id="{108862D6-B4E4-4A73-AEC7-D31749C05F9E}"/>
              </a:ext>
            </a:extLst>
          </p:cNvPr>
          <p:cNvSpPr txBox="1">
            <a:spLocks/>
          </p:cNvSpPr>
          <p:nvPr/>
        </p:nvSpPr>
        <p:spPr>
          <a:xfrm>
            <a:off x="5953506" y="3557595"/>
            <a:ext cx="2962482" cy="20545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lvl="1" indent="-216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після отримання декількох часткових кваліфікацій: можливе складання випускного іспиту </a:t>
            </a:r>
            <a:br>
              <a:rPr lang="uk-UA" sz="1400">
                <a:latin typeface="+mj-lt"/>
              </a:rPr>
            </a:br>
            <a:r>
              <a:rPr lang="uk-UA" sz="1400">
                <a:latin typeface="+mj-lt"/>
              </a:rPr>
              <a:t>у відповідній палаті</a:t>
            </a:r>
          </a:p>
        </p:txBody>
      </p:sp>
      <p:sp>
        <p:nvSpPr>
          <p:cNvPr id="30" name="Inhaltsplatzhalter 4">
            <a:extLst>
              <a:ext uri="{FF2B5EF4-FFF2-40B4-BE49-F238E27FC236}">
                <a16:creationId xmlns:a16="http://schemas.microsoft.com/office/drawing/2014/main" id="{D38F0D53-1F7B-415E-A866-7A32B9106054}"/>
              </a:ext>
            </a:extLst>
          </p:cNvPr>
          <p:cNvSpPr txBox="1">
            <a:spLocks/>
          </p:cNvSpPr>
          <p:nvPr/>
        </p:nvSpPr>
        <p:spPr>
          <a:xfrm>
            <a:off x="8756901" y="3557595"/>
            <a:ext cx="2962482" cy="20545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lvl="1" indent="-216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на основі добутої першої професійної освіти </a:t>
            </a:r>
            <a:br>
              <a:rPr lang="uk-UA" sz="1400">
                <a:latin typeface="+mj-lt"/>
              </a:rPr>
            </a:br>
            <a:r>
              <a:rPr lang="uk-UA" sz="1400">
                <a:latin typeface="+mj-lt"/>
              </a:rPr>
              <a:t>та практичного досвіду роботи</a:t>
            </a:r>
          </a:p>
          <a:p>
            <a:pPr marL="504000" lvl="1" indent="-216000">
              <a:lnSpc>
                <a:spcPts val="2000"/>
              </a:lnSpc>
              <a:spcBef>
                <a:spcPts val="6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>
                <a:latin typeface="+mj-lt"/>
              </a:rPr>
              <a:t>призначено для людей, які мають роботу, </a:t>
            </a:r>
            <a:br>
              <a:rPr lang="uk-UA" sz="1400">
                <a:latin typeface="+mj-lt"/>
              </a:rPr>
            </a:br>
            <a:r>
              <a:rPr lang="uk-UA" sz="1400">
                <a:latin typeface="+mj-lt"/>
              </a:rPr>
              <a:t>і орієнтовано на наявний професійний досвід</a:t>
            </a:r>
          </a:p>
        </p:txBody>
      </p:sp>
    </p:spTree>
    <p:extLst>
      <p:ext uri="{BB962C8B-B14F-4D97-AF65-F5344CB8AC3E}">
        <p14:creationId xmlns:p14="http://schemas.microsoft.com/office/powerpoint/2010/main" val="243064192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7725"/>
            <a:ext cx="11053762" cy="446715"/>
          </a:xfrm>
        </p:spPr>
        <p:txBody>
          <a:bodyPr>
            <a:normAutofit fontScale="85000" lnSpcReduction="20000"/>
          </a:bodyPr>
          <a:lstStyle/>
          <a:p>
            <a:r>
              <a:rPr lang="uk-UA" sz="2000" b="1"/>
              <a:t>Закон про професійне навчання </a:t>
            </a:r>
            <a:br>
              <a:rPr lang="uk-UA" sz="2000" b="1"/>
            </a:br>
            <a:r>
              <a:rPr lang="uk-UA" sz="2000" b="1"/>
              <a:t>з поправками від 2020 року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5. Нормативно-правова база</a:t>
            </a: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ED53B23D-AA56-41F7-AC03-718BA0B5E096}"/>
              </a:ext>
            </a:extLst>
          </p:cNvPr>
          <p:cNvSpPr txBox="1">
            <a:spLocks/>
          </p:cNvSpPr>
          <p:nvPr/>
        </p:nvSpPr>
        <p:spPr>
          <a:xfrm>
            <a:off x="658812" y="1557337"/>
            <a:ext cx="9074151" cy="4319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None/>
            </a:pPr>
            <a:r>
              <a:rPr lang="uk-UA" sz="1800" dirty="0">
                <a:latin typeface="+mj-lt"/>
              </a:rPr>
              <a:t>Прийняття системи  чітко визначених ступенів навчання: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Мета:</a:t>
            </a:r>
          </a:p>
          <a:p>
            <a:pPr marL="540000" lvl="1" indent="-2520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1" dirty="0">
                <a:solidFill>
                  <a:srgbClr val="D6851B"/>
                </a:solidFill>
                <a:latin typeface="+mj-lt"/>
              </a:rPr>
              <a:t>DQR 5: </a:t>
            </a:r>
            <a:r>
              <a:rPr lang="uk-UA" sz="1400" dirty="0">
                <a:latin typeface="+mj-lt"/>
              </a:rPr>
              <a:t>обсяг навчання не менше 400 годин, прийом на навчання на основі DQR 4</a:t>
            </a:r>
            <a:br>
              <a:rPr lang="de-DE" sz="1400" dirty="0">
                <a:latin typeface="+mj-lt"/>
              </a:rPr>
            </a:br>
            <a:r>
              <a:rPr lang="uk-UA" sz="1400" dirty="0">
                <a:latin typeface="+mj-lt"/>
              </a:rPr>
              <a:t>підтвердження поглиблення/розширення наявних компетенцій</a:t>
            </a:r>
          </a:p>
          <a:p>
            <a:pPr marL="540000" lvl="1" indent="-25200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1" dirty="0">
                <a:solidFill>
                  <a:srgbClr val="D6851B"/>
                </a:solidFill>
                <a:latin typeface="+mj-lt"/>
              </a:rPr>
              <a:t>DQR 6: </a:t>
            </a:r>
            <a:r>
              <a:rPr lang="uk-UA" sz="1400" dirty="0">
                <a:latin typeface="+mj-lt"/>
              </a:rPr>
              <a:t>обсяг навчання не менше 1200 годин, прийом на навчання на основі DQR 4</a:t>
            </a:r>
            <a:br>
              <a:rPr lang="de-DE" sz="1400" dirty="0">
                <a:latin typeface="+mj-lt"/>
              </a:rPr>
            </a:br>
            <a:r>
              <a:rPr lang="uk-UA" sz="1400" dirty="0">
                <a:latin typeface="+mj-lt"/>
              </a:rPr>
              <a:t>підтвердження здатності виконувати управлінські та лідерські завдання 
</a:t>
            </a:r>
            <a:r>
              <a:rPr lang="uk-UA" sz="1400" b="1" dirty="0">
                <a:solidFill>
                  <a:srgbClr val="D6851B"/>
                </a:solidFill>
                <a:latin typeface="+mj-lt"/>
              </a:rPr>
              <a:t>DQR 7: </a:t>
            </a:r>
            <a:r>
              <a:rPr lang="uk-UA" sz="1400" dirty="0">
                <a:latin typeface="+mj-lt"/>
              </a:rPr>
              <a:t>подальші 1 600 годин навчання, прийом на навчання на основі DQR </a:t>
            </a:r>
            <a:r>
              <a:rPr lang="de-DE" sz="1400" dirty="0">
                <a:latin typeface="+mj-lt"/>
              </a:rPr>
              <a:t>6</a:t>
            </a:r>
            <a:br>
              <a:rPr lang="de-DE" sz="1400" dirty="0">
                <a:latin typeface="+mj-lt"/>
              </a:rPr>
            </a:br>
            <a:r>
              <a:rPr lang="uk-UA" sz="1400" dirty="0">
                <a:latin typeface="+mj-lt"/>
              </a:rPr>
              <a:t>підтвердження здатності до відповідального керівництва організаціями, </a:t>
            </a:r>
            <a:br>
              <a:rPr lang="uk-UA" sz="1400" dirty="0">
                <a:latin typeface="+mj-lt"/>
              </a:rPr>
            </a:br>
            <a:r>
              <a:rPr lang="uk-UA" sz="1400" dirty="0">
                <a:latin typeface="+mj-lt"/>
              </a:rPr>
              <a:t>працювати над новими, комплексними проблемами, розробляти процеси та продукцію.</a:t>
            </a:r>
          </a:p>
          <a:p>
            <a:pPr marL="273050" lvl="1" indent="-2730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Визначення екзаменаційних правил для курсів підвищення професійної кваліфікації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Співвідношення відповідних кваліфікацій з Німецькою рамкою кваліфікацій (DQR) 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latin typeface="+mj-lt"/>
              </a:rPr>
              <a:t>Порівнюваність та співставність освітніх і професійних кваліфікацій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3E5195-1095-4D81-BE6D-F307F458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9145" y="1813357"/>
            <a:ext cx="671558" cy="128939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DA16903-56AD-493E-89FB-F14DF34CC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2363" y="1179713"/>
            <a:ext cx="789511" cy="15158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D590B75-D962-4C16-B4D9-890C30F04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4923" y="2627116"/>
            <a:ext cx="973951" cy="186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1320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7725"/>
            <a:ext cx="11053762" cy="446715"/>
          </a:xfrm>
        </p:spPr>
        <p:txBody>
          <a:bodyPr>
            <a:normAutofit/>
          </a:bodyPr>
          <a:lstStyle/>
          <a:p>
            <a:r>
              <a:rPr lang="uk-UA" sz="2000"/>
              <a:t>Підвищення професійної кваліфікації: витрати та вигоди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6. Фінансування</a:t>
            </a: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ED53B23D-AA56-41F7-AC03-718BA0B5E096}"/>
              </a:ext>
            </a:extLst>
          </p:cNvPr>
          <p:cNvSpPr txBox="1">
            <a:spLocks/>
          </p:cNvSpPr>
          <p:nvPr/>
        </p:nvSpPr>
        <p:spPr>
          <a:xfrm>
            <a:off x="658813" y="2168525"/>
            <a:ext cx="5437188" cy="370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Оскільки вигоду отримують як приватні особи і компанії, так і держава та суспільство загалом, фінансування розподіляється порівну між цими трьома гравцями (</a:t>
            </a:r>
            <a:r>
              <a:rPr lang="uk-UA" sz="1200">
                <a:sym typeface="Wingdings" panose="05000000000000000000" pitchFamily="2" charset="2"/>
              </a:rPr>
              <a:t></a:t>
            </a:r>
            <a:r>
              <a:rPr lang="uk-UA" sz="1600">
                <a:latin typeface="+mj-lt"/>
              </a:rPr>
              <a:t> змішане фінансування)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Численні програми державного фінансування, особливо в галузі нових технологій.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>
              <a:latin typeface="+mj-lt"/>
            </a:endParaRP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>
              <a:latin typeface="+mj-l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969C286-5CA6-4A48-BB30-DDFCDECEAC0D}"/>
              </a:ext>
            </a:extLst>
          </p:cNvPr>
          <p:cNvSpPr txBox="1">
            <a:spLocks/>
          </p:cNvSpPr>
          <p:nvPr/>
        </p:nvSpPr>
        <p:spPr>
          <a:xfrm>
            <a:off x="6240463" y="2168525"/>
            <a:ext cx="5437188" cy="31927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Позитивний вплив на економічне зростання, технічний прогрес і зайнятість населення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Це збільшує податкові надходження і скорочує соціальні витрати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latin typeface="+mj-lt"/>
              </a:rPr>
              <a:t>Підвищення економічної конкурентоспроможності економики на світовому ринку, зокрема на тлі браку кваліфікованих працівників, демографічних змін </a:t>
            </a:r>
            <a:br>
              <a:rPr lang="uk-UA" sz="1600">
                <a:latin typeface="+mj-lt"/>
              </a:rPr>
            </a:br>
            <a:r>
              <a:rPr lang="uk-UA" sz="1600">
                <a:latin typeface="+mj-lt"/>
              </a:rPr>
              <a:t>і цифровізації.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5F69CB5-8212-43BC-865F-6999029FF9BA}"/>
              </a:ext>
            </a:extLst>
          </p:cNvPr>
          <p:cNvSpPr txBox="1">
            <a:spLocks/>
          </p:cNvSpPr>
          <p:nvPr/>
        </p:nvSpPr>
        <p:spPr>
          <a:xfrm>
            <a:off x="658812" y="1557338"/>
            <a:ext cx="5437187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/>
              <a:t>Витрати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C342CE2-7D4D-4DC4-946D-500C1EB01872}"/>
              </a:ext>
            </a:extLst>
          </p:cNvPr>
          <p:cNvSpPr txBox="1">
            <a:spLocks/>
          </p:cNvSpPr>
          <p:nvPr/>
        </p:nvSpPr>
        <p:spPr>
          <a:xfrm>
            <a:off x="6240464" y="1557338"/>
            <a:ext cx="5437187" cy="468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/>
              <a:t>Вигоди для: держави та суспільства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8CA2A5C-E3D4-430D-831F-CF52872926F7}"/>
              </a:ext>
            </a:extLst>
          </p:cNvPr>
          <p:cNvGrpSpPr/>
          <p:nvPr/>
        </p:nvGrpSpPr>
        <p:grpSpPr>
          <a:xfrm>
            <a:off x="10875787" y="1241417"/>
            <a:ext cx="970883" cy="819296"/>
            <a:chOff x="10875787" y="1241417"/>
            <a:chExt cx="970883" cy="819296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CCCB68CB-A1FA-425A-B799-C29AA1DD6B69}"/>
                </a:ext>
              </a:extLst>
            </p:cNvPr>
            <p:cNvGrpSpPr/>
            <p:nvPr/>
          </p:nvGrpSpPr>
          <p:grpSpPr>
            <a:xfrm>
              <a:off x="10960843" y="1394268"/>
              <a:ext cx="774057" cy="664270"/>
              <a:chOff x="10960845" y="1438275"/>
              <a:chExt cx="521493" cy="447529"/>
            </a:xfrm>
          </p:grpSpPr>
          <p:sp>
            <p:nvSpPr>
              <p:cNvPr id="11" name="Rechteck: obere Ecken abgeschnitten 10">
                <a:extLst>
                  <a:ext uri="{FF2B5EF4-FFF2-40B4-BE49-F238E27FC236}">
                    <a16:creationId xmlns:a16="http://schemas.microsoft.com/office/drawing/2014/main" id="{9B32D202-36CC-4FFB-A47F-D5E56CF2197A}"/>
                  </a:ext>
                </a:extLst>
              </p:cNvPr>
              <p:cNvSpPr/>
              <p:nvPr/>
            </p:nvSpPr>
            <p:spPr>
              <a:xfrm>
                <a:off x="10975180" y="1438275"/>
                <a:ext cx="500062" cy="207169"/>
              </a:xfrm>
              <a:custGeom>
                <a:avLst/>
                <a:gdLst>
                  <a:gd name="connsiteX0" fmla="*/ 28179 w 450056"/>
                  <a:gd name="connsiteY0" fmla="*/ 0 h 169069"/>
                  <a:gd name="connsiteX1" fmla="*/ 421877 w 450056"/>
                  <a:gd name="connsiteY1" fmla="*/ 0 h 169069"/>
                  <a:gd name="connsiteX2" fmla="*/ 450056 w 450056"/>
                  <a:gd name="connsiteY2" fmla="*/ 28179 h 169069"/>
                  <a:gd name="connsiteX3" fmla="*/ 450056 w 450056"/>
                  <a:gd name="connsiteY3" fmla="*/ 169069 h 169069"/>
                  <a:gd name="connsiteX4" fmla="*/ 450056 w 450056"/>
                  <a:gd name="connsiteY4" fmla="*/ 169069 h 169069"/>
                  <a:gd name="connsiteX5" fmla="*/ 0 w 450056"/>
                  <a:gd name="connsiteY5" fmla="*/ 169069 h 169069"/>
                  <a:gd name="connsiteX6" fmla="*/ 0 w 450056"/>
                  <a:gd name="connsiteY6" fmla="*/ 169069 h 169069"/>
                  <a:gd name="connsiteX7" fmla="*/ 0 w 450056"/>
                  <a:gd name="connsiteY7" fmla="*/ 28179 h 169069"/>
                  <a:gd name="connsiteX8" fmla="*/ 28179 w 450056"/>
                  <a:gd name="connsiteY8" fmla="*/ 0 h 169069"/>
                  <a:gd name="connsiteX0" fmla="*/ 30560 w 452437"/>
                  <a:gd name="connsiteY0" fmla="*/ 0 h 169069"/>
                  <a:gd name="connsiteX1" fmla="*/ 424258 w 452437"/>
                  <a:gd name="connsiteY1" fmla="*/ 0 h 169069"/>
                  <a:gd name="connsiteX2" fmla="*/ 452437 w 452437"/>
                  <a:gd name="connsiteY2" fmla="*/ 28179 h 169069"/>
                  <a:gd name="connsiteX3" fmla="*/ 452437 w 452437"/>
                  <a:gd name="connsiteY3" fmla="*/ 169069 h 169069"/>
                  <a:gd name="connsiteX4" fmla="*/ 452437 w 452437"/>
                  <a:gd name="connsiteY4" fmla="*/ 169069 h 169069"/>
                  <a:gd name="connsiteX5" fmla="*/ 2381 w 452437"/>
                  <a:gd name="connsiteY5" fmla="*/ 169069 h 169069"/>
                  <a:gd name="connsiteX6" fmla="*/ 2381 w 452437"/>
                  <a:gd name="connsiteY6" fmla="*/ 169069 h 169069"/>
                  <a:gd name="connsiteX7" fmla="*/ 0 w 452437"/>
                  <a:gd name="connsiteY7" fmla="*/ 123429 h 169069"/>
                  <a:gd name="connsiteX8" fmla="*/ 30560 w 452437"/>
                  <a:gd name="connsiteY8" fmla="*/ 0 h 169069"/>
                  <a:gd name="connsiteX0" fmla="*/ 237729 w 452437"/>
                  <a:gd name="connsiteY0" fmla="*/ 0 h 190500"/>
                  <a:gd name="connsiteX1" fmla="*/ 424258 w 452437"/>
                  <a:gd name="connsiteY1" fmla="*/ 21431 h 190500"/>
                  <a:gd name="connsiteX2" fmla="*/ 452437 w 452437"/>
                  <a:gd name="connsiteY2" fmla="*/ 49610 h 190500"/>
                  <a:gd name="connsiteX3" fmla="*/ 452437 w 452437"/>
                  <a:gd name="connsiteY3" fmla="*/ 190500 h 190500"/>
                  <a:gd name="connsiteX4" fmla="*/ 452437 w 452437"/>
                  <a:gd name="connsiteY4" fmla="*/ 190500 h 190500"/>
                  <a:gd name="connsiteX5" fmla="*/ 2381 w 452437"/>
                  <a:gd name="connsiteY5" fmla="*/ 190500 h 190500"/>
                  <a:gd name="connsiteX6" fmla="*/ 2381 w 452437"/>
                  <a:gd name="connsiteY6" fmla="*/ 190500 h 190500"/>
                  <a:gd name="connsiteX7" fmla="*/ 0 w 452437"/>
                  <a:gd name="connsiteY7" fmla="*/ 144860 h 190500"/>
                  <a:gd name="connsiteX8" fmla="*/ 237729 w 452437"/>
                  <a:gd name="connsiteY8" fmla="*/ 0 h 190500"/>
                  <a:gd name="connsiteX0" fmla="*/ 237729 w 452437"/>
                  <a:gd name="connsiteY0" fmla="*/ 0 h 190500"/>
                  <a:gd name="connsiteX1" fmla="*/ 369490 w 452437"/>
                  <a:gd name="connsiteY1" fmla="*/ 73818 h 190500"/>
                  <a:gd name="connsiteX2" fmla="*/ 452437 w 452437"/>
                  <a:gd name="connsiteY2" fmla="*/ 49610 h 190500"/>
                  <a:gd name="connsiteX3" fmla="*/ 452437 w 452437"/>
                  <a:gd name="connsiteY3" fmla="*/ 190500 h 190500"/>
                  <a:gd name="connsiteX4" fmla="*/ 452437 w 452437"/>
                  <a:gd name="connsiteY4" fmla="*/ 190500 h 190500"/>
                  <a:gd name="connsiteX5" fmla="*/ 2381 w 452437"/>
                  <a:gd name="connsiteY5" fmla="*/ 190500 h 190500"/>
                  <a:gd name="connsiteX6" fmla="*/ 2381 w 452437"/>
                  <a:gd name="connsiteY6" fmla="*/ 190500 h 190500"/>
                  <a:gd name="connsiteX7" fmla="*/ 0 w 452437"/>
                  <a:gd name="connsiteY7" fmla="*/ 144860 h 190500"/>
                  <a:gd name="connsiteX8" fmla="*/ 237729 w 452437"/>
                  <a:gd name="connsiteY8" fmla="*/ 0 h 190500"/>
                  <a:gd name="connsiteX0" fmla="*/ 237729 w 469105"/>
                  <a:gd name="connsiteY0" fmla="*/ 0 h 190500"/>
                  <a:gd name="connsiteX1" fmla="*/ 369490 w 469105"/>
                  <a:gd name="connsiteY1" fmla="*/ 73818 h 190500"/>
                  <a:gd name="connsiteX2" fmla="*/ 469105 w 469105"/>
                  <a:gd name="connsiteY2" fmla="*/ 147241 h 190500"/>
                  <a:gd name="connsiteX3" fmla="*/ 452437 w 469105"/>
                  <a:gd name="connsiteY3" fmla="*/ 190500 h 190500"/>
                  <a:gd name="connsiteX4" fmla="*/ 452437 w 469105"/>
                  <a:gd name="connsiteY4" fmla="*/ 190500 h 190500"/>
                  <a:gd name="connsiteX5" fmla="*/ 2381 w 469105"/>
                  <a:gd name="connsiteY5" fmla="*/ 190500 h 190500"/>
                  <a:gd name="connsiteX6" fmla="*/ 2381 w 469105"/>
                  <a:gd name="connsiteY6" fmla="*/ 190500 h 190500"/>
                  <a:gd name="connsiteX7" fmla="*/ 0 w 469105"/>
                  <a:gd name="connsiteY7" fmla="*/ 144860 h 190500"/>
                  <a:gd name="connsiteX8" fmla="*/ 237729 w 469105"/>
                  <a:gd name="connsiteY8" fmla="*/ 0 h 190500"/>
                  <a:gd name="connsiteX0" fmla="*/ 237729 w 476249"/>
                  <a:gd name="connsiteY0" fmla="*/ 0 h 202407"/>
                  <a:gd name="connsiteX1" fmla="*/ 369490 w 476249"/>
                  <a:gd name="connsiteY1" fmla="*/ 73818 h 202407"/>
                  <a:gd name="connsiteX2" fmla="*/ 469105 w 476249"/>
                  <a:gd name="connsiteY2" fmla="*/ 147241 h 202407"/>
                  <a:gd name="connsiteX3" fmla="*/ 452437 w 476249"/>
                  <a:gd name="connsiteY3" fmla="*/ 190500 h 202407"/>
                  <a:gd name="connsiteX4" fmla="*/ 476249 w 476249"/>
                  <a:gd name="connsiteY4" fmla="*/ 202407 h 202407"/>
                  <a:gd name="connsiteX5" fmla="*/ 2381 w 476249"/>
                  <a:gd name="connsiteY5" fmla="*/ 190500 h 202407"/>
                  <a:gd name="connsiteX6" fmla="*/ 2381 w 476249"/>
                  <a:gd name="connsiteY6" fmla="*/ 190500 h 202407"/>
                  <a:gd name="connsiteX7" fmla="*/ 0 w 476249"/>
                  <a:gd name="connsiteY7" fmla="*/ 144860 h 202407"/>
                  <a:gd name="connsiteX8" fmla="*/ 237729 w 476249"/>
                  <a:gd name="connsiteY8" fmla="*/ 0 h 202407"/>
                  <a:gd name="connsiteX0" fmla="*/ 261542 w 500062"/>
                  <a:gd name="connsiteY0" fmla="*/ 0 h 207169"/>
                  <a:gd name="connsiteX1" fmla="*/ 393303 w 500062"/>
                  <a:gd name="connsiteY1" fmla="*/ 73818 h 207169"/>
                  <a:gd name="connsiteX2" fmla="*/ 492918 w 500062"/>
                  <a:gd name="connsiteY2" fmla="*/ 147241 h 207169"/>
                  <a:gd name="connsiteX3" fmla="*/ 476250 w 500062"/>
                  <a:gd name="connsiteY3" fmla="*/ 190500 h 207169"/>
                  <a:gd name="connsiteX4" fmla="*/ 500062 w 500062"/>
                  <a:gd name="connsiteY4" fmla="*/ 202407 h 207169"/>
                  <a:gd name="connsiteX5" fmla="*/ 26194 w 500062"/>
                  <a:gd name="connsiteY5" fmla="*/ 190500 h 207169"/>
                  <a:gd name="connsiteX6" fmla="*/ 0 w 500062"/>
                  <a:gd name="connsiteY6" fmla="*/ 207169 h 207169"/>
                  <a:gd name="connsiteX7" fmla="*/ 23813 w 500062"/>
                  <a:gd name="connsiteY7" fmla="*/ 144860 h 207169"/>
                  <a:gd name="connsiteX8" fmla="*/ 261542 w 500062"/>
                  <a:gd name="connsiteY8" fmla="*/ 0 h 207169"/>
                  <a:gd name="connsiteX0" fmla="*/ 261542 w 500062"/>
                  <a:gd name="connsiteY0" fmla="*/ 0 h 207169"/>
                  <a:gd name="connsiteX1" fmla="*/ 393303 w 500062"/>
                  <a:gd name="connsiteY1" fmla="*/ 73818 h 207169"/>
                  <a:gd name="connsiteX2" fmla="*/ 492918 w 500062"/>
                  <a:gd name="connsiteY2" fmla="*/ 147241 h 207169"/>
                  <a:gd name="connsiteX3" fmla="*/ 490537 w 500062"/>
                  <a:gd name="connsiteY3" fmla="*/ 188119 h 207169"/>
                  <a:gd name="connsiteX4" fmla="*/ 500062 w 500062"/>
                  <a:gd name="connsiteY4" fmla="*/ 202407 h 207169"/>
                  <a:gd name="connsiteX5" fmla="*/ 26194 w 500062"/>
                  <a:gd name="connsiteY5" fmla="*/ 190500 h 207169"/>
                  <a:gd name="connsiteX6" fmla="*/ 0 w 500062"/>
                  <a:gd name="connsiteY6" fmla="*/ 207169 h 207169"/>
                  <a:gd name="connsiteX7" fmla="*/ 23813 w 500062"/>
                  <a:gd name="connsiteY7" fmla="*/ 144860 h 207169"/>
                  <a:gd name="connsiteX8" fmla="*/ 261542 w 500062"/>
                  <a:gd name="connsiteY8" fmla="*/ 0 h 207169"/>
                  <a:gd name="connsiteX0" fmla="*/ 261542 w 500062"/>
                  <a:gd name="connsiteY0" fmla="*/ 0 h 207169"/>
                  <a:gd name="connsiteX1" fmla="*/ 393303 w 500062"/>
                  <a:gd name="connsiteY1" fmla="*/ 73818 h 207169"/>
                  <a:gd name="connsiteX2" fmla="*/ 492918 w 500062"/>
                  <a:gd name="connsiteY2" fmla="*/ 147241 h 207169"/>
                  <a:gd name="connsiteX3" fmla="*/ 490537 w 500062"/>
                  <a:gd name="connsiteY3" fmla="*/ 188119 h 207169"/>
                  <a:gd name="connsiteX4" fmla="*/ 500062 w 500062"/>
                  <a:gd name="connsiteY4" fmla="*/ 202407 h 207169"/>
                  <a:gd name="connsiteX5" fmla="*/ 40482 w 500062"/>
                  <a:gd name="connsiteY5" fmla="*/ 207169 h 207169"/>
                  <a:gd name="connsiteX6" fmla="*/ 0 w 500062"/>
                  <a:gd name="connsiteY6" fmla="*/ 207169 h 207169"/>
                  <a:gd name="connsiteX7" fmla="*/ 23813 w 500062"/>
                  <a:gd name="connsiteY7" fmla="*/ 144860 h 207169"/>
                  <a:gd name="connsiteX8" fmla="*/ 261542 w 500062"/>
                  <a:gd name="connsiteY8" fmla="*/ 0 h 20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0062" h="207169">
                    <a:moveTo>
                      <a:pt x="261542" y="0"/>
                    </a:moveTo>
                    <a:lnTo>
                      <a:pt x="393303" y="73818"/>
                    </a:lnTo>
                    <a:lnTo>
                      <a:pt x="492918" y="147241"/>
                    </a:lnTo>
                    <a:lnTo>
                      <a:pt x="490537" y="188119"/>
                    </a:lnTo>
                    <a:lnTo>
                      <a:pt x="500062" y="202407"/>
                    </a:lnTo>
                    <a:lnTo>
                      <a:pt x="40482" y="207169"/>
                    </a:lnTo>
                    <a:lnTo>
                      <a:pt x="0" y="207169"/>
                    </a:lnTo>
                    <a:lnTo>
                      <a:pt x="23813" y="144860"/>
                    </a:lnTo>
                    <a:lnTo>
                      <a:pt x="26154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D61334D5-511D-443B-9D61-4E3730DE529B}"/>
                  </a:ext>
                </a:extLst>
              </p:cNvPr>
              <p:cNvSpPr/>
              <p:nvPr/>
            </p:nvSpPr>
            <p:spPr>
              <a:xfrm>
                <a:off x="11006138" y="1645444"/>
                <a:ext cx="50006" cy="2071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2B8E7A07-41A8-4327-BDA7-D1AA2E71C443}"/>
                  </a:ext>
                </a:extLst>
              </p:cNvPr>
              <p:cNvSpPr/>
              <p:nvPr/>
            </p:nvSpPr>
            <p:spPr>
              <a:xfrm>
                <a:off x="11202249" y="1645444"/>
                <a:ext cx="72970" cy="2071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ACEF7DD0-0EBE-4AAC-9904-57543EE5B7BF}"/>
                  </a:ext>
                </a:extLst>
              </p:cNvPr>
              <p:cNvSpPr/>
              <p:nvPr/>
            </p:nvSpPr>
            <p:spPr>
              <a:xfrm>
                <a:off x="11390458" y="1645444"/>
                <a:ext cx="72970" cy="2071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C39756F4-E0DC-4B06-8A98-3E37983C07EE}"/>
                  </a:ext>
                </a:extLst>
              </p:cNvPr>
              <p:cNvSpPr/>
              <p:nvPr/>
            </p:nvSpPr>
            <p:spPr>
              <a:xfrm rot="5400000">
                <a:off x="11195159" y="1598624"/>
                <a:ext cx="52866" cy="521493"/>
              </a:xfrm>
              <a:custGeom>
                <a:avLst/>
                <a:gdLst>
                  <a:gd name="connsiteX0" fmla="*/ 0 w 45719"/>
                  <a:gd name="connsiteY0" fmla="*/ 0 h 500062"/>
                  <a:gd name="connsiteX1" fmla="*/ 45719 w 45719"/>
                  <a:gd name="connsiteY1" fmla="*/ 0 h 500062"/>
                  <a:gd name="connsiteX2" fmla="*/ 45719 w 45719"/>
                  <a:gd name="connsiteY2" fmla="*/ 500062 h 500062"/>
                  <a:gd name="connsiteX3" fmla="*/ 0 w 45719"/>
                  <a:gd name="connsiteY3" fmla="*/ 500062 h 500062"/>
                  <a:gd name="connsiteX4" fmla="*/ 0 w 45719"/>
                  <a:gd name="connsiteY4" fmla="*/ 0 h 500062"/>
                  <a:gd name="connsiteX0" fmla="*/ 0 w 52866"/>
                  <a:gd name="connsiteY0" fmla="*/ 0 h 521493"/>
                  <a:gd name="connsiteX1" fmla="*/ 45719 w 52866"/>
                  <a:gd name="connsiteY1" fmla="*/ 0 h 521493"/>
                  <a:gd name="connsiteX2" fmla="*/ 52866 w 52866"/>
                  <a:gd name="connsiteY2" fmla="*/ 521493 h 521493"/>
                  <a:gd name="connsiteX3" fmla="*/ 0 w 52866"/>
                  <a:gd name="connsiteY3" fmla="*/ 500062 h 521493"/>
                  <a:gd name="connsiteX4" fmla="*/ 0 w 52866"/>
                  <a:gd name="connsiteY4" fmla="*/ 0 h 521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66" h="521493">
                    <a:moveTo>
                      <a:pt x="0" y="0"/>
                    </a:moveTo>
                    <a:lnTo>
                      <a:pt x="45719" y="0"/>
                    </a:lnTo>
                    <a:cubicBezTo>
                      <a:pt x="48101" y="173831"/>
                      <a:pt x="50484" y="347662"/>
                      <a:pt x="52866" y="521493"/>
                    </a:cubicBezTo>
                    <a:lnTo>
                      <a:pt x="0" y="5000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9FEF29A-EAC7-444E-BBE4-17B4D5B0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75787" y="1241417"/>
              <a:ext cx="970883" cy="819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248031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1914</Words>
  <Application>Microsoft Office PowerPoint</Application>
  <PresentationFormat>Breitbild</PresentationFormat>
  <Paragraphs>190</Paragraphs>
  <Slides>17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Wingdings</vt:lpstr>
      <vt:lpstr>Symbol</vt:lpstr>
      <vt:lpstr>Courier New</vt:lpstr>
      <vt:lpstr>Wingdings 3</vt:lpstr>
      <vt:lpstr>Arial</vt:lpstr>
      <vt:lpstr>Calibri</vt:lpstr>
      <vt:lpstr>Aptos</vt:lpstr>
      <vt:lpstr>Office</vt:lpstr>
      <vt:lpstr>1_Office</vt:lpstr>
      <vt:lpstr> </vt:lpstr>
      <vt:lpstr>Зміст</vt:lpstr>
      <vt:lpstr>1. Визначення</vt:lpstr>
      <vt:lpstr>2. Форми підвищення професійної кваліфікації</vt:lpstr>
      <vt:lpstr>3. Формальні пропозиції для професійного зростання</vt:lpstr>
      <vt:lpstr>3. Формальні пропозиції для професійного зростання</vt:lpstr>
      <vt:lpstr>4. Інші формальні програми </vt:lpstr>
      <vt:lpstr>5. Нормативно-правова база</vt:lpstr>
      <vt:lpstr>6. Фінансування</vt:lpstr>
      <vt:lpstr>6. Фінансування</vt:lpstr>
      <vt:lpstr>6. Фінансування</vt:lpstr>
      <vt:lpstr>7. Неформальне підвищення кваліфікації: ринок пропозицій </vt:lpstr>
      <vt:lpstr>8. Участь у підвищенні кваліфікації </vt:lpstr>
      <vt:lpstr>8. Участь у підвищенні кваліфікації </vt:lpstr>
      <vt:lpstr>8. Участь у підвищенні кваліфікації </vt:lpstr>
      <vt:lpstr>Додаткова інформація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403</cp:revision>
  <dcterms:created xsi:type="dcterms:W3CDTF">2020-12-18T10:19:10Z</dcterms:created>
  <dcterms:modified xsi:type="dcterms:W3CDTF">2025-09-23T10:32:06Z</dcterms:modified>
</cp:coreProperties>
</file>