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7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12192000" cy="6858000"/>
  <p:notesSz cx="6858000" cy="9144000"/>
  <p:embeddedFontLst>
    <p:embeddedFont>
      <p:font typeface="Wingdings 3" panose="05040102010807070707" pitchFamily="18" charset="2"/>
      <p:regular r:id="rId34"/>
    </p:embeddedFont>
  </p:embeddedFontLst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3931">
          <p15:clr>
            <a:srgbClr val="A4A3A4"/>
          </p15:clr>
        </p15:guide>
        <p15:guide id="3" orient="horz" pos="2908">
          <p15:clr>
            <a:srgbClr val="A4A3A4"/>
          </p15:clr>
        </p15:guide>
        <p15:guide id="4" orient="horz" pos="3543">
          <p15:clr>
            <a:srgbClr val="A4A3A4"/>
          </p15:clr>
        </p15:guide>
        <p15:guide id="5" orient="horz" pos="3385">
          <p15:clr>
            <a:srgbClr val="A4A3A4"/>
          </p15:clr>
        </p15:guide>
        <p15:guide id="6" pos="6562">
          <p15:clr>
            <a:srgbClr val="A4A3A4"/>
          </p15:clr>
        </p15:guide>
        <p15:guide id="7" pos="6153">
          <p15:clr>
            <a:srgbClr val="A4A3A4"/>
          </p15:clr>
        </p15:guide>
        <p15:guide id="8" orient="horz" pos="1162">
          <p15:clr>
            <a:srgbClr val="A4A3A4"/>
          </p15:clr>
        </p15:guide>
        <p15:guide id="9" orient="horz" pos="1593">
          <p15:clr>
            <a:srgbClr val="A4A3A4"/>
          </p15:clr>
        </p15:guide>
        <p15:guide id="10" pos="642">
          <p15:clr>
            <a:srgbClr val="A4A3A4"/>
          </p15:clr>
        </p15:guide>
        <p15:guide id="11" orient="horz" pos="2092">
          <p15:clr>
            <a:srgbClr val="A4A3A4"/>
          </p15:clr>
        </p15:guide>
        <p15:guide id="12" orient="horz" pos="958">
          <p15:clr>
            <a:srgbClr val="A4A3A4"/>
          </p15:clr>
        </p15:guide>
        <p15:guide id="13" pos="4679">
          <p15:clr>
            <a:srgbClr val="A4A3A4"/>
          </p15:clr>
        </p15:guide>
        <p15:guide id="14" orient="horz" pos="3702">
          <p15:clr>
            <a:srgbClr val="A4A3A4"/>
          </p15:clr>
        </p15:guide>
        <p15:guide id="15" pos="20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148" autoAdjust="0"/>
  </p:normalViewPr>
  <p:slideViewPr>
    <p:cSldViewPr snapToGrid="0" showGuides="1">
      <p:cViewPr varScale="1">
        <p:scale>
          <a:sx n="112" d="100"/>
          <a:sy n="112" d="100"/>
        </p:scale>
        <p:origin x="516" y="96"/>
      </p:cViewPr>
      <p:guideLst>
        <p:guide orient="horz" pos="1344"/>
        <p:guide pos="3931"/>
        <p:guide orient="horz" pos="2908"/>
        <p:guide orient="horz" pos="3543"/>
        <p:guide orient="horz" pos="3385"/>
        <p:guide pos="6562"/>
        <p:guide pos="6153"/>
        <p:guide orient="horz" pos="1162"/>
        <p:guide orient="horz" pos="1593"/>
        <p:guide pos="642"/>
        <p:guide orient="horz" pos="2092"/>
        <p:guide orient="horz" pos="958"/>
        <p:guide pos="4679"/>
        <p:guide orient="horz" pos="3702"/>
        <p:guide pos="20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E9FA54-641D-6241-A02F-D7EBC8BA42BD}" type="datetimeFigureOut">
              <a:rPr lang="de-DE"/>
              <a:t>23.09.2025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1A0F3E6-BB32-6A49-8260-2D8D30743B15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645D9FB-ADA4-5332-50EC-652F7049D55D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6F43A4F-C323-50A2-D898-1D7DEA224856}" type="slidenum">
              <a:rPr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28EF22B-6700-C952-EAAB-51189D440CD0}" type="slidenum">
              <a:rPr/>
              <a:t>30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hyperlink" Target="mailto:govet@bibb.de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rcRect t="5136" r="2141" b="11120"/>
          <a:stretch/>
        </p:blipFill>
        <p:spPr bwMode="auto"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4" name="Textplatzhalter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de-DE"/>
              <a:t>Berufsausbildung in </a:t>
            </a:r>
            <a:br>
              <a:rPr lang="de-DE"/>
            </a:br>
            <a:r>
              <a:rPr lang="de-DE"/>
              <a:t>Deutschland</a:t>
            </a:r>
            <a:endParaRPr/>
          </a:p>
        </p:txBody>
      </p:sp>
      <p:sp>
        <p:nvSpPr>
          <p:cNvPr id="15" name="Textfeld 14"/>
          <p:cNvSpPr txBox="1"/>
          <p:nvPr userDrawn="1"/>
        </p:nvSpPr>
        <p:spPr bwMode="auto"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Zentralstelle der Bundesregierung für internationale Berufsbildungszusammenarbeit</a:t>
            </a:r>
            <a:endParaRPr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59552" y="5367012"/>
            <a:ext cx="1118500" cy="121952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1FD088C-EAD6-49A4-8170-FA3C6374C1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4455" y="5714934"/>
            <a:ext cx="1888119" cy="3958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de-DE"/>
              <a:t>Kapitelüberschriftjjjjjjjjjjjjjjjjjjjjjjjjjjjjjjjjjjjjjjjjjjjjjjjjjjjjjjjjjjjjjjjjjjjjjjjjjjjjjjjjjjjjjjjjjjjjjjjjjjjjjjjjjjjjj</a:t>
            </a:r>
            <a:endParaRPr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 bwMode="auto"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1765072"/>
            <a:ext cx="12192000" cy="33278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de-DE"/>
              <a:t>Überschriftjjjjjjjjjjjjjjjjjjjjjjjjjjjjjjjjjjjjjjjjjjjjjjjjjjjjjjjjjjjjjjjjjjjjjjjjjjjjjjjjjjjjjjjjjjjjjjjjjjjjjjjjjjjjj</a:t>
            </a:r>
            <a:endParaRPr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 bwMode="auto"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rcRect r="80272"/>
          <a:stretch/>
        </p:blipFill>
        <p:spPr bwMode="auto">
          <a:xfrm>
            <a:off x="1" y="5686778"/>
            <a:ext cx="9283348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de-DE"/>
              <a:t>Überschriftjjjjjjjjjjjjjjjjjjjjjjjjjjjjjjjjjjjjjjjjjjjjjjjjjjjjjjjjjjjjjjjjjjjjjjjjjjjjjjjjjjjjjjjjjjjjjjjjjjjjjjjjjjjjj</a:t>
            </a:r>
            <a:endParaRPr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 bwMode="auto"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rcRect r="80272"/>
          <a:stretch/>
        </p:blipFill>
        <p:spPr bwMode="auto">
          <a:xfrm>
            <a:off x="1" y="5686778"/>
            <a:ext cx="9283348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rcRect l="14620" r="28057"/>
          <a:stretch/>
        </p:blipFill>
        <p:spPr bwMode="auto">
          <a:xfrm>
            <a:off x="0" y="1080835"/>
            <a:ext cx="12192001" cy="5805486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 bwMode="auto"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pPr>
              <a:defRPr/>
            </a:pPr>
            <a:r>
              <a:rPr lang="de-DE"/>
              <a:t>GOVET at BIBB</a:t>
            </a:r>
            <a:endParaRPr/>
          </a:p>
        </p:txBody>
      </p:sp>
      <p:sp>
        <p:nvSpPr>
          <p:cNvPr id="11" name="Textfeld 10"/>
          <p:cNvSpPr txBox="1"/>
          <p:nvPr userDrawn="1"/>
        </p:nvSpPr>
        <p:spPr bwMode="auto">
          <a:xfrm>
            <a:off x="1403276" y="2816644"/>
            <a:ext cx="361260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defRPr/>
            </a:pPr>
            <a:r>
              <a:rPr lang="de-DE" sz="2200" b="0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</a:rPr>
              <a:t>Friedrich-Ebert-Allee 114</a:t>
            </a:r>
            <a:r>
              <a:rPr lang="de-DE" sz="900" b="0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</a:rPr>
              <a:t> </a:t>
            </a:r>
            <a:r>
              <a:rPr lang="de-DE" sz="2200" b="0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</a:rPr>
              <a:t>-116</a:t>
            </a:r>
            <a:br>
              <a:rPr lang="de-DE" sz="2200" b="0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</a:rPr>
            </a:br>
            <a:r>
              <a:rPr lang="de-DE" sz="2200" b="0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</a:rPr>
              <a:t>53113 Bonn, Germany</a:t>
            </a:r>
            <a:endParaRPr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defRPr/>
            </a:pPr>
            <a:r>
              <a:rPr lang="de-DE" sz="2200" b="0" i="0" u="sng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  <a:hlinkClick r:id="rId3" tooltip="mailto:govet@bibb.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lang="de-DE" sz="2200" b="0" i="0" u="none" strike="noStrike" cap="none" spc="0" dirty="0">
              <a:ln>
                <a:noFill/>
              </a:ln>
              <a:solidFill>
                <a:schemeClr val="bg1"/>
              </a:solidFill>
              <a:latin typeface="Calibri"/>
              <a:ea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defRPr/>
            </a:pPr>
            <a:r>
              <a:rPr lang="de-DE" sz="2200" b="0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</a:rPr>
              <a:t>+49 228 107 1818</a:t>
            </a:r>
            <a:endParaRPr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defRPr/>
            </a:pPr>
            <a:r>
              <a:rPr lang="de-DE" sz="2200" b="0" i="0" u="sng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  <a:hlinkClick r:id="rId4" tooltip="http://www.govet.internationa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lang="de-DE" sz="2200" b="0" i="0" u="none" strike="noStrike" cap="none" spc="0" dirty="0">
              <a:ln>
                <a:noFill/>
              </a:ln>
              <a:solidFill>
                <a:schemeClr val="bg1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35" name="Grafik 34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737360" y="2900686"/>
            <a:ext cx="442188" cy="563336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737361" y="3646643"/>
            <a:ext cx="442187" cy="442187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 bwMode="auto">
          <a:xfrm>
            <a:off x="776288" y="4283053"/>
            <a:ext cx="385974" cy="478146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819424" y="4945053"/>
            <a:ext cx="278061" cy="3903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 eingerück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rcRect r="80272"/>
          <a:stretch/>
        </p:blipFill>
        <p:spPr bwMode="auto"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824455" y="296863"/>
            <a:ext cx="2119238" cy="4467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 einfa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rcRect r="80272"/>
          <a:stretch/>
        </p:blipFill>
        <p:spPr bwMode="auto">
          <a:xfrm>
            <a:off x="1" y="5686778"/>
            <a:ext cx="9283348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Textplatzhalter 18"/>
          <p:cNvSpPr>
            <a:spLocks noGrp="1"/>
          </p:cNvSpPr>
          <p:nvPr>
            <p:ph type="body" sz="quarter" idx="10"/>
          </p:nvPr>
        </p:nvSpPr>
        <p:spPr bwMode="auto"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446715"/>
          </a:xfrm>
        </p:spPr>
        <p:txBody>
          <a:bodyPr/>
          <a:lstStyle>
            <a:lvl1pPr>
              <a:defRPr>
                <a:solidFill>
                  <a:srgbClr val="D6851B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920158" y="2141489"/>
            <a:ext cx="4860000" cy="446715"/>
          </a:xfrm>
          <a:prstGeom prst="rect">
            <a:avLst/>
          </a:prstGeo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920158" y="2751515"/>
            <a:ext cx="4860000" cy="2618509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2575" y="2141489"/>
            <a:ext cx="4860000" cy="446715"/>
          </a:xfrm>
          <a:prstGeom prst="rect">
            <a:avLst/>
          </a:prstGeo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852575" y="2751515"/>
            <a:ext cx="4860000" cy="2618509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/>
          <a:srcRect r="80272"/>
          <a:stretch/>
        </p:blipFill>
        <p:spPr bwMode="auto">
          <a:xfrm>
            <a:off x="1" y="5686778"/>
            <a:ext cx="9283348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tandar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de-DE"/>
              <a:t>Überschriftjjjjjjjjjjjjjjjjjjjjjjjjjjjjjjjjjjjjjjjjjjjjjjjjjjjjjjjjjjjjjjjjjjjjjjjjjjjjjjjjjjjjjjjjjjjjjjjjjjjjjjjjjjjjj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 bwMode="auto"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/>
          <a:srcRect r="80272"/>
          <a:stretch/>
        </p:blipFill>
        <p:spPr bwMode="auto">
          <a:xfrm>
            <a:off x="1" y="5686778"/>
            <a:ext cx="9283348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ufzähl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de-DE"/>
              <a:t>Überschriftjjjjjjjjjjjjjjjjjjjjjjjjjjjjjjjjjjjjjjjjjjjjjjjjjjjjjjjjjjjjjjjjjjjjjjjjjjjjjjjjjjjjjjjjjjjjjjjjjjjjjjjjjjjjj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/>
          <a:srcRect r="80272"/>
          <a:stretch/>
        </p:blipFill>
        <p:spPr bwMode="auto"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rcRect r="80272"/>
          <a:stretch/>
        </p:blipFill>
        <p:spPr bwMode="auto">
          <a:xfrm>
            <a:off x="1" y="5686778"/>
            <a:ext cx="9283348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txStyles>
    <p:titleStyle>
      <a:lvl1pPr algn="l" defTabSz="914400">
        <a:lnSpc>
          <a:spcPct val="100000"/>
        </a:lnSpc>
        <a:spcBef>
          <a:spcPts val="0"/>
        </a:spcBef>
        <a:buNone/>
        <a:defRPr sz="2400">
          <a:solidFill>
            <a:srgbClr val="D6851B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/>
        <a:buChar char=""/>
        <a:defRPr sz="24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/>
        <a:buChar char=""/>
        <a:defRPr sz="20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/>
        <a:buChar char=""/>
        <a:defRPr sz="18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/>
        <a:buChar char=""/>
        <a:defRPr sz="18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/>
        <a:buChar char=""/>
        <a:defRPr sz="18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8"/>
          <a:srcRect l="5778" t="40524" r="5778" b="38418"/>
          <a:stretch/>
        </p:blipFill>
        <p:spPr bwMode="auto"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/>
          <p:nvPr userDrawn="1"/>
        </p:nvSpPr>
        <p:spPr bwMode="auto"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de-DE" sz="20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90000"/>
        </a:lnSpc>
        <a:spcBef>
          <a:spcPts val="1000"/>
        </a:spcBef>
        <a:buFont typeface="Arial"/>
        <a:buNone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rls-day.de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ys-day.de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hyperlink" Target="https://www.berufenavi.de/" TargetMode="External"/><Relationship Id="rId7" Type="http://schemas.openxmlformats.org/officeDocument/2006/relationships/hyperlink" Target="https://berufswahlpass.de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jpg"/><Relationship Id="rId5" Type="http://schemas.openxmlformats.org/officeDocument/2006/relationships/hyperlink" Target="https://www.zynd.de/" TargetMode="External"/><Relationship Id="rId10" Type="http://schemas.openxmlformats.org/officeDocument/2006/relationships/image" Target="../media/image70.jpg"/><Relationship Id="rId4" Type="http://schemas.openxmlformats.org/officeDocument/2006/relationships/image" Target="../media/image68.png"/><Relationship Id="rId9" Type="http://schemas.openxmlformats.org/officeDocument/2006/relationships/hyperlink" Target="https://berufswahlapp.d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5" name="Untertitel 2"/>
          <p:cNvSpPr txBox="1"/>
          <p:nvPr/>
        </p:nvSpPr>
        <p:spPr bwMode="auto">
          <a:xfrm>
            <a:off x="658813" y="3048487"/>
            <a:ext cx="5852519" cy="10555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800" b="1"/>
              <a:t>Berufsorientierung im deutschen Berufsbildungssystem: Ein Überblick </a:t>
            </a:r>
            <a:endParaRPr/>
          </a:p>
        </p:txBody>
      </p:sp>
      <p:sp>
        <p:nvSpPr>
          <p:cNvPr id="3" name="Textfeld 2"/>
          <p:cNvSpPr txBox="1"/>
          <p:nvPr/>
        </p:nvSpPr>
        <p:spPr bwMode="auto">
          <a:xfrm>
            <a:off x="10058400" y="3084845"/>
            <a:ext cx="1868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de-DE">
                <a:solidFill>
                  <a:schemeClr val="bg1"/>
                </a:solidFill>
              </a:rPr>
              <a:t>Berufsbildung in Deutschland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2. Berufsorientierung an Schulen</a:t>
            </a:r>
          </a:p>
        </p:txBody>
      </p:sp>
      <p:sp>
        <p:nvSpPr>
          <p:cNvPr id="5" name="Textfeld 4"/>
          <p:cNvSpPr txBox="1"/>
          <p:nvPr/>
        </p:nvSpPr>
        <p:spPr bwMode="auto">
          <a:xfrm>
            <a:off x="658811" y="1479913"/>
            <a:ext cx="9000000" cy="19909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Oft fester Bestandteil des Lehrplans in der Sekundarstufe I (ab Klasse 7 oder 8), </a:t>
            </a:r>
            <a:br>
              <a:rPr lang="de-DE"/>
            </a:br>
            <a:r>
              <a:rPr lang="de-DE"/>
              <a:t>in einigen Ländern auch früher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Vermittelt Informationen über verschiedene Berufsfelder, Ausbildungsmöglichkeiten und den Arbeitsmarkt.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b="1"/>
              <a:t>Ziele: </a:t>
            </a:r>
            <a:r>
              <a:rPr lang="de-DE"/>
              <a:t>Förderung der Selbstreflexion über eigene Interessen und Stärken, Vorbereitung auf die Berufswahl.</a:t>
            </a:r>
            <a:endParaRPr/>
          </a:p>
        </p:txBody>
      </p:sp>
      <p:sp>
        <p:nvSpPr>
          <p:cNvPr id="6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Berufsorientierungsunterricht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2. Berufsorientierung an Schulen</a:t>
            </a:r>
          </a:p>
        </p:txBody>
      </p:sp>
      <p:sp>
        <p:nvSpPr>
          <p:cNvPr id="6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Praktika</a:t>
            </a:r>
          </a:p>
        </p:txBody>
      </p:sp>
      <p:sp>
        <p:nvSpPr>
          <p:cNvPr id="7" name="Textplatzhalter 3"/>
          <p:cNvSpPr txBox="1"/>
          <p:nvPr/>
        </p:nvSpPr>
        <p:spPr bwMode="auto">
          <a:xfrm>
            <a:off x="658813" y="2873569"/>
            <a:ext cx="5292726" cy="42240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08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800" b="1" spc="20">
                <a:solidFill>
                  <a:schemeClr val="tx1"/>
                </a:solidFill>
              </a:rPr>
              <a:t>Orientierungstage</a:t>
            </a:r>
            <a:endParaRPr/>
          </a:p>
        </p:txBody>
      </p:sp>
      <p:sp>
        <p:nvSpPr>
          <p:cNvPr id="8" name="Textplatzhalter 3"/>
          <p:cNvSpPr txBox="1"/>
          <p:nvPr/>
        </p:nvSpPr>
        <p:spPr bwMode="auto">
          <a:xfrm>
            <a:off x="658813" y="3455504"/>
            <a:ext cx="5292726" cy="220686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08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800" b="1" spc="20">
                <a:solidFill>
                  <a:schemeClr val="tx1"/>
                </a:solidFill>
              </a:rPr>
              <a:t>Schülerbetriebspraktikum </a:t>
            </a:r>
            <a:endParaRPr/>
          </a:p>
          <a:p>
            <a:pPr marL="285750" indent="-285750" defTabSz="9144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>
                <a:solidFill>
                  <a:schemeClr val="tx1"/>
                </a:solidFill>
              </a:rPr>
              <a:t>Meistens verpflichtendes Praktikum</a:t>
            </a:r>
            <a:endParaRPr/>
          </a:p>
          <a:p>
            <a:pPr marL="285750" indent="-285750" defTabSz="9144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>
                <a:solidFill>
                  <a:schemeClr val="tx1"/>
                </a:solidFill>
              </a:rPr>
              <a:t>8. bis 10. Klasse, ein bis drei Wochen Dauer</a:t>
            </a:r>
            <a:endParaRPr/>
          </a:p>
          <a:p>
            <a:pPr marL="285750" indent="-285750" defTabSz="9144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>
                <a:solidFill>
                  <a:schemeClr val="tx1"/>
                </a:solidFill>
              </a:rPr>
              <a:t>Vermittelt praktische Erfahrungen in einem Betrieb und ermöglicht es, den Arbeitsalltag kennenzulernen.</a:t>
            </a:r>
            <a:endParaRPr/>
          </a:p>
        </p:txBody>
      </p:sp>
      <p:sp>
        <p:nvSpPr>
          <p:cNvPr id="9" name="Textplatzhalter 3"/>
          <p:cNvSpPr txBox="1"/>
          <p:nvPr/>
        </p:nvSpPr>
        <p:spPr bwMode="auto">
          <a:xfrm>
            <a:off x="6407570" y="1965628"/>
            <a:ext cx="5292726" cy="1330346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08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800" b="1" spc="20">
                <a:solidFill>
                  <a:schemeClr val="tx1"/>
                </a:solidFill>
              </a:rPr>
              <a:t>Freiwillige Praktika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800" spc="20">
                <a:solidFill>
                  <a:schemeClr val="tx1"/>
                </a:solidFill>
              </a:rPr>
              <a:t>Während der Schulferien können Schülerinnen </a:t>
            </a:r>
            <a:br>
              <a:rPr lang="de-DE" sz="1800" spc="20">
                <a:solidFill>
                  <a:schemeClr val="tx1"/>
                </a:solidFill>
              </a:rPr>
            </a:br>
            <a:r>
              <a:rPr lang="de-DE" sz="1800" spc="20">
                <a:solidFill>
                  <a:schemeClr val="tx1"/>
                </a:solidFill>
              </a:rPr>
              <a:t>und Schüler zusätzliche freiwillige Praktika machen, um weitere Berufsfelder auszuprobieren.</a:t>
            </a:r>
            <a:endParaRPr/>
          </a:p>
        </p:txBody>
      </p:sp>
      <p:sp>
        <p:nvSpPr>
          <p:cNvPr id="10" name="Textplatzhalter 3"/>
          <p:cNvSpPr txBox="1"/>
          <p:nvPr/>
        </p:nvSpPr>
        <p:spPr bwMode="auto">
          <a:xfrm>
            <a:off x="6409496" y="3455504"/>
            <a:ext cx="5292726" cy="160734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08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800" b="1" spc="20">
                <a:solidFill>
                  <a:schemeClr val="tx1"/>
                </a:solidFill>
              </a:rPr>
              <a:t>Langzeitpraktika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800" spc="20">
                <a:solidFill>
                  <a:schemeClr val="tx1"/>
                </a:solidFill>
              </a:rPr>
              <a:t>In einigen Fällen bieten Schulen oder Projekte </a:t>
            </a:r>
            <a:br>
              <a:rPr lang="de-DE" sz="1800" spc="20">
                <a:solidFill>
                  <a:schemeClr val="tx1"/>
                </a:solidFill>
              </a:rPr>
            </a:br>
            <a:r>
              <a:rPr lang="de-DE" sz="1800" spc="20">
                <a:solidFill>
                  <a:schemeClr val="tx1"/>
                </a:solidFill>
              </a:rPr>
              <a:t>auch längere Praktika an, bei denen Jugendliche über einen längeren Zeitraum hinweg regelmäßig </a:t>
            </a:r>
            <a:br>
              <a:rPr lang="de-DE" sz="1800" spc="20">
                <a:solidFill>
                  <a:schemeClr val="tx1"/>
                </a:solidFill>
              </a:rPr>
            </a:br>
            <a:r>
              <a:rPr lang="de-DE" sz="1800" spc="20">
                <a:solidFill>
                  <a:schemeClr val="tx1"/>
                </a:solidFill>
              </a:rPr>
              <a:t>in einem Betrieb arbeiten.</a:t>
            </a:r>
            <a:endParaRPr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4198565" y="1534855"/>
            <a:ext cx="975444" cy="200588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7D271FF-3048-422D-A6BF-86C5A1A82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4930418" y="991302"/>
            <a:ext cx="1165582" cy="2304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2. Berufsorientierung an Schulen</a:t>
            </a:r>
          </a:p>
        </p:txBody>
      </p:sp>
      <p:sp>
        <p:nvSpPr>
          <p:cNvPr id="6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Organisation von Praktika</a:t>
            </a:r>
            <a:endParaRPr/>
          </a:p>
        </p:txBody>
      </p:sp>
      <p:sp>
        <p:nvSpPr>
          <p:cNvPr id="9" name="Textplatzhalter 3"/>
          <p:cNvSpPr txBox="1"/>
          <p:nvPr/>
        </p:nvSpPr>
        <p:spPr bwMode="auto">
          <a:xfrm>
            <a:off x="655918" y="1533525"/>
            <a:ext cx="5437186" cy="122795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36000" rIns="180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 dirty="0">
                <a:solidFill>
                  <a:schemeClr val="tx1"/>
                </a:solidFill>
              </a:rPr>
              <a:t>Arbeitsschutz</a:t>
            </a:r>
            <a:endParaRPr dirty="0"/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spc="-10" dirty="0">
                <a:solidFill>
                  <a:schemeClr val="tx1"/>
                </a:solidFill>
              </a:rPr>
              <a:t>Praktika für Schülerinnen und Schüler unterliegen </a:t>
            </a:r>
            <a:br>
              <a:rPr lang="de-DE" sz="1800" spc="-10" dirty="0">
                <a:solidFill>
                  <a:schemeClr val="tx1"/>
                </a:solidFill>
              </a:rPr>
            </a:br>
            <a:r>
              <a:rPr lang="de-DE" sz="1800" spc="-10" dirty="0">
                <a:solidFill>
                  <a:schemeClr val="tx1"/>
                </a:solidFill>
              </a:rPr>
              <a:t>dem Jugendarbeitsschutzgesetz (JArbSchG). Es regelt </a:t>
            </a:r>
            <a:br>
              <a:rPr lang="de-DE" sz="1800" spc="-10" dirty="0">
                <a:solidFill>
                  <a:schemeClr val="tx1"/>
                </a:solidFill>
              </a:rPr>
            </a:br>
            <a:r>
              <a:rPr lang="de-DE" sz="1800" spc="-10" dirty="0">
                <a:solidFill>
                  <a:schemeClr val="tx1"/>
                </a:solidFill>
              </a:rPr>
              <a:t>u. a. Arbeitszeiten, Pausen und die Art der Tätigkeiten.</a:t>
            </a:r>
            <a:endParaRPr dirty="0"/>
          </a:p>
        </p:txBody>
      </p:sp>
      <p:sp>
        <p:nvSpPr>
          <p:cNvPr id="10" name="Textplatzhalter 3"/>
          <p:cNvSpPr txBox="1"/>
          <p:nvPr/>
        </p:nvSpPr>
        <p:spPr bwMode="auto">
          <a:xfrm>
            <a:off x="658814" y="2829068"/>
            <a:ext cx="5437186" cy="122795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36000" rIns="72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 dirty="0">
                <a:solidFill>
                  <a:schemeClr val="tx1"/>
                </a:solidFill>
              </a:rPr>
              <a:t>Mindestlohn</a:t>
            </a:r>
            <a:endParaRPr dirty="0"/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spc="20" dirty="0">
                <a:solidFill>
                  <a:schemeClr val="tx1"/>
                </a:solidFill>
              </a:rPr>
              <a:t>Für Schülerinnen und Schüler im Praktikum finden die gesetzlichen Regelungen zum Mindestlohn keine Anwendung.</a:t>
            </a:r>
            <a:endParaRPr dirty="0"/>
          </a:p>
        </p:txBody>
      </p:sp>
      <p:sp>
        <p:nvSpPr>
          <p:cNvPr id="11" name="Textplatzhalter 3"/>
          <p:cNvSpPr txBox="1"/>
          <p:nvPr/>
        </p:nvSpPr>
        <p:spPr bwMode="auto">
          <a:xfrm>
            <a:off x="658812" y="4124611"/>
            <a:ext cx="5437187" cy="151007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36000" rIns="72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 dirty="0">
                <a:solidFill>
                  <a:schemeClr val="tx1"/>
                </a:solidFill>
              </a:rPr>
              <a:t>Versicherung</a:t>
            </a:r>
            <a:endParaRPr lang="de-DE" sz="1800" spc="20" dirty="0">
              <a:solidFill>
                <a:schemeClr val="tx1"/>
              </a:solidFill>
            </a:endParaRPr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spc="20" dirty="0">
                <a:solidFill>
                  <a:schemeClr val="tx1"/>
                </a:solidFill>
              </a:rPr>
              <a:t>Schülerpraktikantinnen und -praktikanten sind während des Praktikums über die Schule unfallversichert. Unternehmen müssen dafür sorgen, dass sie in einem sicheren Umfeld arbeiten.</a:t>
            </a:r>
            <a:endParaRPr dirty="0"/>
          </a:p>
        </p:txBody>
      </p:sp>
      <p:sp>
        <p:nvSpPr>
          <p:cNvPr id="12" name="Textplatzhalter 3"/>
          <p:cNvSpPr txBox="1"/>
          <p:nvPr/>
        </p:nvSpPr>
        <p:spPr bwMode="auto">
          <a:xfrm>
            <a:off x="6233629" y="1392461"/>
            <a:ext cx="5472112" cy="179220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828000" tIns="36000" rIns="72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 dirty="0">
                <a:solidFill>
                  <a:schemeClr val="tx1"/>
                </a:solidFill>
              </a:rPr>
              <a:t>Betreuung</a:t>
            </a:r>
            <a:endParaRPr sz="1800" dirty="0"/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spc="20" dirty="0">
                <a:solidFill>
                  <a:schemeClr val="tx1"/>
                </a:solidFill>
              </a:rPr>
              <a:t>Betriebe sind verpflichtet, die Jugendlichen anzuleiten und zu betreuen, um sicherzustellen, dass das Praktikum einen pädagogischen </a:t>
            </a:r>
            <a:br>
              <a:rPr lang="de-DE" sz="1800" spc="20" dirty="0">
                <a:solidFill>
                  <a:schemeClr val="tx1"/>
                </a:solidFill>
              </a:rPr>
            </a:br>
            <a:r>
              <a:rPr lang="de-DE" sz="1800" spc="20" dirty="0">
                <a:solidFill>
                  <a:schemeClr val="tx1"/>
                </a:solidFill>
              </a:rPr>
              <a:t>Wert hat.</a:t>
            </a:r>
            <a:endParaRPr sz="1800" dirty="0"/>
          </a:p>
        </p:txBody>
      </p:sp>
      <p:sp>
        <p:nvSpPr>
          <p:cNvPr id="13" name="Textplatzhalter 3"/>
          <p:cNvSpPr txBox="1"/>
          <p:nvPr/>
        </p:nvSpPr>
        <p:spPr bwMode="auto">
          <a:xfrm>
            <a:off x="6240463" y="3278225"/>
            <a:ext cx="5472112" cy="235646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828000" tIns="36000" rIns="72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 dirty="0">
                <a:solidFill>
                  <a:schemeClr val="tx1"/>
                </a:solidFill>
              </a:rPr>
              <a:t>Datenschutz und Schutz der Persönlichkeits-rechte</a:t>
            </a:r>
            <a:endParaRPr dirty="0"/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spc="20" dirty="0">
                <a:solidFill>
                  <a:schemeClr val="tx1"/>
                </a:solidFill>
              </a:rPr>
              <a:t>Für minderjährige Praktikantinnen und Praktikanten ist in der Regel eine Einwilligung der Erziehungsberechtigten erforderlich (Einwilligungserklärung), insb. wenn persönliche Daten verarbeitet werden oder Veröffentlichungen (z. B. Fotos) geplant sind.</a:t>
            </a:r>
            <a:endParaRPr lang="de-DE" sz="1800" b="1" spc="20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5873303" y="2102207"/>
            <a:ext cx="1082873" cy="207704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5513015" y="3079337"/>
            <a:ext cx="1054195" cy="184469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5905464" y="2158094"/>
            <a:ext cx="1031185" cy="197987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C665F1D-1CC4-4740-9251-78564DA08C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61275" y="3091865"/>
            <a:ext cx="946446" cy="1817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 txBox="1"/>
          <p:nvPr/>
        </p:nvSpPr>
        <p:spPr bwMode="auto">
          <a:xfrm>
            <a:off x="671876" y="1520825"/>
            <a:ext cx="5424124" cy="186491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728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>
                <a:solidFill>
                  <a:schemeClr val="tx1"/>
                </a:solidFill>
              </a:rPr>
              <a:t>Schulsprechstunden</a:t>
            </a:r>
            <a:endParaRPr/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spc="20">
                <a:solidFill>
                  <a:schemeClr val="tx1"/>
                </a:solidFill>
              </a:rPr>
              <a:t>Berufsberaterinnen und -berater </a:t>
            </a:r>
            <a:br>
              <a:rPr lang="de-DE" sz="1800" spc="20">
                <a:solidFill>
                  <a:schemeClr val="tx1"/>
                </a:solidFill>
              </a:rPr>
            </a:br>
            <a:r>
              <a:rPr lang="de-DE" sz="1800" spc="20">
                <a:solidFill>
                  <a:schemeClr val="tx1"/>
                </a:solidFill>
              </a:rPr>
              <a:t>der Agentur für Arbeit kommen regelmäßig in die Schulen, um individuelle Beratungsgespräche anzubieten.</a:t>
            </a:r>
            <a:endParaRPr/>
          </a:p>
        </p:txBody>
      </p:sp>
      <p:sp>
        <p:nvSpPr>
          <p:cNvPr id="10" name="Textplatzhalter 3"/>
          <p:cNvSpPr txBox="1"/>
          <p:nvPr/>
        </p:nvSpPr>
        <p:spPr bwMode="auto">
          <a:xfrm>
            <a:off x="671876" y="3511211"/>
            <a:ext cx="5424124" cy="186491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728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>
                <a:solidFill>
                  <a:schemeClr val="tx1"/>
                </a:solidFill>
              </a:rPr>
              <a:t>BIZ-Besuche</a:t>
            </a:r>
            <a:endParaRPr/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spc="20">
                <a:solidFill>
                  <a:schemeClr val="tx1"/>
                </a:solidFill>
              </a:rPr>
              <a:t>Klassen besuchen das Berufs-informationszentrum (BIZ), um </a:t>
            </a:r>
            <a:br>
              <a:rPr lang="de-DE" sz="1800" spc="20">
                <a:solidFill>
                  <a:schemeClr val="tx1"/>
                </a:solidFill>
              </a:rPr>
            </a:br>
            <a:r>
              <a:rPr lang="de-DE" sz="1800" spc="20">
                <a:solidFill>
                  <a:schemeClr val="tx1"/>
                </a:solidFill>
              </a:rPr>
              <a:t>sich über Berufe, Ausbildungswege und Studienmöglichkeiten zu informieren.</a:t>
            </a:r>
            <a:endParaRPr/>
          </a:p>
        </p:txBody>
      </p:sp>
      <p:sp>
        <p:nvSpPr>
          <p:cNvPr id="11" name="Textplatzhalter 3"/>
          <p:cNvSpPr txBox="1"/>
          <p:nvPr/>
        </p:nvSpPr>
        <p:spPr bwMode="auto">
          <a:xfrm>
            <a:off x="6240463" y="1520825"/>
            <a:ext cx="5472112" cy="130065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728000" tIns="72000" rIns="144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>
                <a:solidFill>
                  <a:schemeClr val="tx1"/>
                </a:solidFill>
              </a:rPr>
              <a:t>Materialien </a:t>
            </a:r>
            <a:endParaRPr/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spc="20">
                <a:solidFill>
                  <a:schemeClr val="tx1"/>
                </a:solidFill>
              </a:rPr>
              <a:t>Die Schulen verwenden von </a:t>
            </a:r>
            <a:br>
              <a:rPr lang="de-DE" sz="1800" spc="20">
                <a:solidFill>
                  <a:schemeClr val="tx1"/>
                </a:solidFill>
              </a:rPr>
            </a:br>
            <a:r>
              <a:rPr lang="de-DE" sz="1800" spc="20">
                <a:solidFill>
                  <a:schemeClr val="tx1"/>
                </a:solidFill>
              </a:rPr>
              <a:t>der Agentur für Arbeit entwickelte Materialien.</a:t>
            </a:r>
            <a:endParaRPr/>
          </a:p>
        </p:txBody>
      </p:sp>
      <p:sp>
        <p:nvSpPr>
          <p:cNvPr id="12" name="Textplatzhalter 3"/>
          <p:cNvSpPr txBox="1"/>
          <p:nvPr/>
        </p:nvSpPr>
        <p:spPr bwMode="auto">
          <a:xfrm>
            <a:off x="6240463" y="3229083"/>
            <a:ext cx="5472113" cy="214703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728000" tIns="72000" rIns="144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>
                <a:solidFill>
                  <a:schemeClr val="tx1"/>
                </a:solidFill>
              </a:rPr>
              <a:t>Berufswahltests und Assessment-Center</a:t>
            </a:r>
            <a:endParaRPr/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spc="-20">
                <a:solidFill>
                  <a:schemeClr val="tx1"/>
                </a:solidFill>
              </a:rPr>
              <a:t>Schulen bieten oft in Kooperation </a:t>
            </a:r>
            <a:br>
              <a:rPr lang="de-DE" sz="1800" spc="-20">
                <a:solidFill>
                  <a:schemeClr val="tx1"/>
                </a:solidFill>
              </a:rPr>
            </a:br>
            <a:r>
              <a:rPr lang="de-DE" sz="1800" spc="20">
                <a:solidFill>
                  <a:schemeClr val="tx1"/>
                </a:solidFill>
              </a:rPr>
              <a:t>mit der Agentur für Arbeit </a:t>
            </a:r>
            <a:br>
              <a:rPr lang="de-DE" sz="1800" spc="20">
                <a:solidFill>
                  <a:schemeClr val="tx1"/>
                </a:solidFill>
              </a:rPr>
            </a:br>
            <a:r>
              <a:rPr lang="de-DE" sz="1800" spc="-20">
                <a:solidFill>
                  <a:schemeClr val="tx1"/>
                </a:solidFill>
              </a:rPr>
              <a:t>oder anderen Anbietern Tests und </a:t>
            </a:r>
            <a:r>
              <a:rPr lang="de-DE" sz="1800" spc="20">
                <a:solidFill>
                  <a:schemeClr val="tx1"/>
                </a:solidFill>
              </a:rPr>
              <a:t>Workshops an, um die Berufs-orientierung zu unterstützen.</a:t>
            </a:r>
            <a:endParaRPr/>
          </a:p>
        </p:txBody>
      </p:sp>
      <p:sp>
        <p:nvSpPr>
          <p:cNvPr id="13" name="Ellipse 12"/>
          <p:cNvSpPr/>
          <p:nvPr/>
        </p:nvSpPr>
        <p:spPr bwMode="auto">
          <a:xfrm>
            <a:off x="4576762" y="1926182"/>
            <a:ext cx="3038476" cy="3027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2. Berufsorientierung an Schulen</a:t>
            </a:r>
          </a:p>
        </p:txBody>
      </p:sp>
      <p:sp>
        <p:nvSpPr>
          <p:cNvPr id="6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Angebote der Agentur für Arbeit an Schulen</a:t>
            </a:r>
            <a:endParaRPr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5005385" y="2359360"/>
            <a:ext cx="2181226" cy="2166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 txBox="1"/>
          <p:nvPr/>
        </p:nvSpPr>
        <p:spPr bwMode="auto">
          <a:xfrm>
            <a:off x="671875" y="2139721"/>
            <a:ext cx="5424124" cy="45426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72000" rIns="1620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>
                <a:solidFill>
                  <a:schemeClr val="tx1"/>
                </a:solidFill>
              </a:rPr>
              <a:t>Klasse </a:t>
            </a:r>
            <a:r>
              <a:rPr lang="de-DE" sz="1800" b="1" spc="100">
                <a:solidFill>
                  <a:schemeClr val="tx1"/>
                </a:solidFill>
              </a:rPr>
              <a:t>7–8</a:t>
            </a:r>
            <a:r>
              <a:rPr lang="de-DE" sz="1800" b="1" spc="20">
                <a:solidFill>
                  <a:schemeClr val="tx1"/>
                </a:solidFill>
              </a:rPr>
              <a:t>, Alter </a:t>
            </a:r>
            <a:r>
              <a:rPr lang="de-DE" sz="1800" b="1" spc="100">
                <a:solidFill>
                  <a:schemeClr val="tx1"/>
                </a:solidFill>
              </a:rPr>
              <a:t>12–13</a:t>
            </a:r>
            <a:r>
              <a:rPr lang="de-DE" sz="1800" b="1" spc="20">
                <a:solidFill>
                  <a:schemeClr val="tx1"/>
                </a:solidFill>
              </a:rPr>
              <a:t> Jahre</a:t>
            </a:r>
            <a:endParaRPr/>
          </a:p>
        </p:txBody>
      </p:sp>
      <p:sp>
        <p:nvSpPr>
          <p:cNvPr id="10" name="Textplatzhalter 3"/>
          <p:cNvSpPr txBox="1"/>
          <p:nvPr/>
        </p:nvSpPr>
        <p:spPr bwMode="auto">
          <a:xfrm>
            <a:off x="671875" y="2834539"/>
            <a:ext cx="5424125" cy="191620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72000" rIns="1620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>
                <a:solidFill>
                  <a:schemeClr val="tx1"/>
                </a:solidFill>
              </a:rPr>
              <a:t>Ablauf</a:t>
            </a:r>
            <a:endParaRPr lang="de-DE" sz="1800" spc="20">
              <a:solidFill>
                <a:schemeClr val="tx1"/>
              </a:solidFill>
            </a:endParaRPr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>
                <a:solidFill>
                  <a:schemeClr val="tx1"/>
                </a:solidFill>
                <a:latin typeface="Calibri"/>
              </a:rPr>
              <a:t>Potenzialanalyse</a:t>
            </a:r>
            <a:endParaRPr/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>
                <a:solidFill>
                  <a:schemeClr val="tx1"/>
                </a:solidFill>
                <a:latin typeface="Calibri"/>
              </a:rPr>
              <a:t>Praxisorientierte Tage zur Beruflichen Orientierung</a:t>
            </a:r>
            <a:br>
              <a:rPr lang="de-DE" sz="1800">
                <a:solidFill>
                  <a:schemeClr val="tx1"/>
                </a:solidFill>
                <a:latin typeface="Calibri"/>
              </a:rPr>
            </a:br>
            <a:r>
              <a:rPr lang="de-DE" sz="1800">
                <a:solidFill>
                  <a:schemeClr val="tx1"/>
                </a:solidFill>
                <a:latin typeface="Calibri"/>
              </a:rPr>
              <a:t>in Ausbildungszentren</a:t>
            </a:r>
            <a:endParaRPr/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>
                <a:solidFill>
                  <a:schemeClr val="tx1"/>
                </a:solidFill>
                <a:latin typeface="Calibri"/>
              </a:rPr>
              <a:t>Reflexion und Feedback</a:t>
            </a:r>
            <a:endParaRPr/>
          </a:p>
        </p:txBody>
      </p:sp>
      <p:sp>
        <p:nvSpPr>
          <p:cNvPr id="11" name="Textplatzhalter 3"/>
          <p:cNvSpPr txBox="1"/>
          <p:nvPr/>
        </p:nvSpPr>
        <p:spPr bwMode="auto">
          <a:xfrm>
            <a:off x="6240463" y="3330204"/>
            <a:ext cx="5472112" cy="73639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260000" tIns="72000" rIns="180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30">
                <a:solidFill>
                  <a:schemeClr val="tx1"/>
                </a:solidFill>
              </a:rPr>
              <a:t>Umgesetzt durch BIBB mit den Kammern an ca. 3.000 Schulen</a:t>
            </a:r>
            <a:endParaRPr/>
          </a:p>
        </p:txBody>
      </p:sp>
      <p:sp>
        <p:nvSpPr>
          <p:cNvPr id="12" name="Textplatzhalter 3"/>
          <p:cNvSpPr txBox="1"/>
          <p:nvPr/>
        </p:nvSpPr>
        <p:spPr bwMode="auto">
          <a:xfrm>
            <a:off x="6240463" y="4296478"/>
            <a:ext cx="5472113" cy="45426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260000" tIns="72000" rIns="180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>
                <a:solidFill>
                  <a:schemeClr val="tx1"/>
                </a:solidFill>
              </a:rPr>
              <a:t>Einbettung in regionale Konzepte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2. Berufsorientierung an Schulen</a:t>
            </a:r>
          </a:p>
        </p:txBody>
      </p:sp>
      <p:sp>
        <p:nvSpPr>
          <p:cNvPr id="6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Berufsorientierungsprogramm des BMBF</a:t>
            </a:r>
            <a:endParaRPr/>
          </a:p>
        </p:txBody>
      </p:sp>
      <p:sp>
        <p:nvSpPr>
          <p:cNvPr id="21" name="Ellipse 20"/>
          <p:cNvSpPr/>
          <p:nvPr/>
        </p:nvSpPr>
        <p:spPr bwMode="auto">
          <a:xfrm>
            <a:off x="4839471" y="1487939"/>
            <a:ext cx="2616406" cy="26164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3"/>
          <a:srcRect l="8324" t="21490" r="8263" b="22301"/>
          <a:stretch/>
        </p:blipFill>
        <p:spPr bwMode="auto">
          <a:xfrm>
            <a:off x="7198693" y="1833694"/>
            <a:ext cx="3155908" cy="70888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5309542" y="2045828"/>
            <a:ext cx="1572916" cy="14583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 txBox="1"/>
          <p:nvPr/>
        </p:nvSpPr>
        <p:spPr bwMode="auto">
          <a:xfrm>
            <a:off x="671876" y="1858742"/>
            <a:ext cx="5279662" cy="219833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216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>
                <a:solidFill>
                  <a:schemeClr val="tx1"/>
                </a:solidFill>
              </a:rPr>
              <a:t>Potenzialanalysen: </a:t>
            </a:r>
            <a:endParaRPr/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>
                <a:solidFill>
                  <a:schemeClr val="tx1"/>
                </a:solidFill>
                <a:latin typeface="Calibri"/>
              </a:rPr>
              <a:t>Entdecken sozialer, personaler und </a:t>
            </a:r>
            <a:br>
              <a:rPr lang="de-DE" sz="1800">
                <a:solidFill>
                  <a:schemeClr val="tx1"/>
                </a:solidFill>
                <a:latin typeface="Calibri"/>
              </a:rPr>
            </a:br>
            <a:r>
              <a:rPr lang="de-DE" sz="1800">
                <a:solidFill>
                  <a:schemeClr val="tx1"/>
                </a:solidFill>
                <a:latin typeface="Calibri"/>
              </a:rPr>
              <a:t>methodischer Kompetenzen</a:t>
            </a:r>
            <a:endParaRPr/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spc="100">
                <a:solidFill>
                  <a:schemeClr val="tx1"/>
                </a:solidFill>
              </a:rPr>
              <a:t>1–2</a:t>
            </a:r>
            <a:r>
              <a:rPr lang="de-DE" sz="1800">
                <a:solidFill>
                  <a:schemeClr val="tx1"/>
                </a:solidFill>
                <a:latin typeface="Calibri"/>
              </a:rPr>
              <a:t> tägig</a:t>
            </a:r>
            <a:endParaRPr/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>
                <a:solidFill>
                  <a:schemeClr val="tx1"/>
                </a:solidFill>
                <a:latin typeface="Calibri"/>
              </a:rPr>
              <a:t>Aktuell primär handlungsorientiert </a:t>
            </a:r>
            <a:br>
              <a:rPr lang="de-DE" sz="1800">
                <a:solidFill>
                  <a:schemeClr val="tx1"/>
                </a:solidFill>
                <a:latin typeface="Calibri"/>
              </a:rPr>
            </a:br>
            <a:r>
              <a:rPr lang="de-DE" sz="1800">
                <a:solidFill>
                  <a:schemeClr val="tx1"/>
                </a:solidFill>
                <a:latin typeface="Calibri"/>
              </a:rPr>
              <a:t>(an Assessment Center angelehnte Beobachtungsaufgaben)</a:t>
            </a:r>
            <a:endParaRPr/>
          </a:p>
        </p:txBody>
      </p:sp>
      <p:sp>
        <p:nvSpPr>
          <p:cNvPr id="11" name="Textplatzhalter 3"/>
          <p:cNvSpPr txBox="1"/>
          <p:nvPr/>
        </p:nvSpPr>
        <p:spPr bwMode="auto">
          <a:xfrm>
            <a:off x="6240464" y="2889597"/>
            <a:ext cx="5472112" cy="248046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260000" tIns="72000" rIns="180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 dirty="0">
                <a:solidFill>
                  <a:schemeClr val="tx1"/>
                </a:solidFill>
              </a:rPr>
              <a:t>Praxisorientierte Tage zur Beruflichen Orientierung (BO-Tage):</a:t>
            </a:r>
            <a:endParaRPr dirty="0"/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dirty="0">
                <a:solidFill>
                  <a:schemeClr val="tx1"/>
                </a:solidFill>
                <a:latin typeface="Calibri"/>
              </a:rPr>
              <a:t>Berufsfelderkundung in überbetrieblichen Berufsbildungsstätten</a:t>
            </a:r>
            <a:endParaRPr dirty="0"/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spc="100" dirty="0">
                <a:solidFill>
                  <a:schemeClr val="tx1"/>
                </a:solidFill>
                <a:latin typeface="Calibri"/>
              </a:rPr>
              <a:t>5–10</a:t>
            </a:r>
            <a:r>
              <a:rPr lang="de-DE" sz="1800" dirty="0">
                <a:solidFill>
                  <a:schemeClr val="tx1"/>
                </a:solidFill>
                <a:latin typeface="Calibri"/>
              </a:rPr>
              <a:t> Tage</a:t>
            </a:r>
            <a:endParaRPr dirty="0"/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dirty="0">
                <a:solidFill>
                  <a:schemeClr val="tx1"/>
                </a:solidFill>
                <a:latin typeface="Calibri"/>
              </a:rPr>
              <a:t>Auswahl aus mindestens 2 Berufs-feldern</a:t>
            </a:r>
            <a:endParaRPr dirty="0"/>
          </a:p>
        </p:txBody>
      </p:sp>
      <p:sp>
        <p:nvSpPr>
          <p:cNvPr id="12" name="Textplatzhalter 3"/>
          <p:cNvSpPr txBox="1"/>
          <p:nvPr/>
        </p:nvSpPr>
        <p:spPr bwMode="auto">
          <a:xfrm>
            <a:off x="671876" y="4279244"/>
            <a:ext cx="5424124" cy="109444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80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357188" defTabSz="357188">
              <a:lnSpc>
                <a:spcPct val="120000"/>
              </a:lnSpc>
              <a:spcBef>
                <a:spcPts val="1000"/>
              </a:spcBef>
              <a:defRPr/>
            </a:pPr>
            <a:r>
              <a:rPr lang="de-DE" sz="1800"/>
              <a:t>Begleitende Maßnahmen  </a:t>
            </a:r>
            <a:endParaRPr/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b="0">
                <a:latin typeface="Calibri"/>
              </a:rPr>
              <a:t>Vorbereitungsgespräche</a:t>
            </a:r>
            <a:endParaRPr/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b="0">
                <a:latin typeface="Calibri"/>
              </a:rPr>
              <a:t>Individuelles Feedback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2. Berufsorientierung an Schulen</a:t>
            </a:r>
          </a:p>
        </p:txBody>
      </p:sp>
      <p:sp>
        <p:nvSpPr>
          <p:cNvPr id="6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Berufsorientierungsprogramm des BMBF</a:t>
            </a:r>
            <a:endParaRPr/>
          </a:p>
        </p:txBody>
      </p:sp>
      <p:sp>
        <p:nvSpPr>
          <p:cNvPr id="17" name="Ellipse 16"/>
          <p:cNvSpPr/>
          <p:nvPr/>
        </p:nvSpPr>
        <p:spPr bwMode="auto">
          <a:xfrm>
            <a:off x="4787797" y="1460521"/>
            <a:ext cx="2616406" cy="26164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/>
          <a:srcRect l="8324" t="21490" r="8263" b="22301"/>
          <a:stretch/>
        </p:blipFill>
        <p:spPr bwMode="auto">
          <a:xfrm>
            <a:off x="7198693" y="1833694"/>
            <a:ext cx="3155908" cy="70888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309542" y="2045828"/>
            <a:ext cx="1572916" cy="14583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2. Berufsorientierung an Schulen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658810" y="1479913"/>
            <a:ext cx="8856665" cy="35811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dirty="0"/>
              <a:t>Vor- und Nachbereitung und Gespräche zu den Erfahrungen im BOP haben hohe Relevanz für die Wirksamkeit der Maßnahme </a:t>
            </a:r>
            <a:endParaRPr dirty="0"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dirty="0"/>
              <a:t>Individuelle Faktoren sind besonders relevant, individualisierte Maßnahmen besonders wirkungsvoll </a:t>
            </a:r>
            <a:endParaRPr dirty="0"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dirty="0"/>
              <a:t>Berufsfelderprobungen sind, wenn sie vorbereitet werden, wirksam für das Selbstwissen und die berufsbezogene Neugier</a:t>
            </a:r>
            <a:endParaRPr dirty="0"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dirty="0"/>
              <a:t>Reflektion und Feedback sind entscheidend für die Wirksamkeit von Maßnahmen</a:t>
            </a:r>
            <a:endParaRPr dirty="0"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dirty="0"/>
              <a:t>Gespräche und wahrgenommene Unterstützung scheinen starke Effekte im Berufsorientierungsprozess zu haben</a:t>
            </a:r>
            <a:endParaRPr dirty="0"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dirty="0"/>
              <a:t>Wirkungen lassen nach </a:t>
            </a:r>
            <a:r>
              <a:rPr lang="de-DE" spc="100" dirty="0"/>
              <a:t>2–4</a:t>
            </a:r>
            <a:r>
              <a:rPr lang="de-DE" dirty="0"/>
              <a:t> Wochen nach </a:t>
            </a:r>
            <a:r>
              <a:rPr lang="fr-FR" sz="1600" b="1" dirty="0">
                <a:solidFill>
                  <a:srgbClr val="D6851B"/>
                </a:solidFill>
                <a:sym typeface="Wingdings 3" panose="05040102010807070707" pitchFamily="18" charset="2"/>
              </a:rPr>
              <a:t></a:t>
            </a:r>
            <a:r>
              <a:rPr lang="de-DE" sz="1200" dirty="0">
                <a:solidFill>
                  <a:srgbClr val="D6851B"/>
                </a:solidFill>
              </a:rPr>
              <a:t> </a:t>
            </a:r>
            <a:r>
              <a:rPr lang="de-DE" dirty="0"/>
              <a:t>wiederholte Interventionen!</a:t>
            </a:r>
            <a:endParaRPr dirty="0"/>
          </a:p>
        </p:txBody>
      </p:sp>
      <p:sp>
        <p:nvSpPr>
          <p:cNvPr id="13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Wichtige Aspekte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3. Weitere Akteure und Programme</a:t>
            </a:r>
          </a:p>
        </p:txBody>
      </p:sp>
      <p:sp>
        <p:nvSpPr>
          <p:cNvPr id="13" name="Textplatzhalter 7"/>
          <p:cNvSpPr>
            <a:spLocks noGrp="1"/>
          </p:cNvSpPr>
          <p:nvPr/>
        </p:nvSpPr>
        <p:spPr bwMode="auto">
          <a:xfrm>
            <a:off x="658813" y="822743"/>
            <a:ext cx="11053762" cy="61555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spc="-10"/>
              <a:t>Ausgaben des Bundes für verschiedene Maßnahmen im Zusammenhang </a:t>
            </a:r>
            <a:br>
              <a:rPr lang="de-DE" sz="2000" b="1" spc="-10"/>
            </a:br>
            <a:r>
              <a:rPr lang="de-DE" sz="2000" b="1" spc="-10"/>
              <a:t>mit Berufsorientierung 2023</a:t>
            </a:r>
            <a:endParaRPr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620713" y="1683073"/>
          <a:ext cx="11091868" cy="5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3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61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defRPr/>
                      </a:pPr>
                      <a:r>
                        <a:rPr lang="de-DE" sz="2000" b="0"/>
                        <a:t>Ministerium/Behörde</a:t>
                      </a:r>
                      <a:endParaRPr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defRPr/>
                      </a:pPr>
                      <a:r>
                        <a:rPr lang="de-DE" sz="2000" b="0" spc="-20"/>
                        <a:t>Maßnahme</a:t>
                      </a:r>
                      <a:endParaRPr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  <a:defRPr/>
                      </a:pPr>
                      <a:r>
                        <a:rPr lang="de-DE" sz="2000" b="0"/>
                        <a:t>Betrag in Euro</a:t>
                      </a:r>
                      <a:endParaRPr/>
                    </a:p>
                  </a:txBody>
                  <a:tcPr marL="144000" marR="216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620707" y="2241434"/>
          <a:ext cx="11091869" cy="49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6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39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defRPr/>
                      </a:pPr>
                      <a:r>
                        <a:rPr lang="de-DE" sz="1800"/>
                        <a:t>BMBF</a:t>
                      </a:r>
                      <a:endParaRPr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8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Maßnahmen zur Verbesserung der Berufsorientierung</a:t>
                      </a:r>
                      <a:endParaRPr lang="de-DE"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  <a:defRPr/>
                      </a:pPr>
                      <a:r>
                        <a:rPr lang="de-DE" sz="1800"/>
                        <a:t>63 Mio.</a:t>
                      </a:r>
                      <a:endParaRPr/>
                    </a:p>
                  </a:txBody>
                  <a:tcPr marL="144000" marR="216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276184"/>
              </p:ext>
            </p:extLst>
          </p:nvPr>
        </p:nvGraphicFramePr>
        <p:xfrm>
          <a:off x="620707" y="2769315"/>
          <a:ext cx="11091868" cy="4903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564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8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32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defRPr/>
                      </a:pPr>
                      <a:r>
                        <a:rPr lang="de-DE" sz="1800"/>
                        <a:t>BA</a:t>
                      </a:r>
                      <a:endParaRPr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Berufsorientierungsmaßnahmen</a:t>
                      </a:r>
                      <a:endParaRPr lang="de-DE" sz="1800"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  <a:defRPr/>
                      </a:pPr>
                      <a:r>
                        <a:rPr lang="de-DE" sz="1800" dirty="0"/>
                        <a:t>76 Mio.</a:t>
                      </a:r>
                      <a:endParaRPr dirty="0"/>
                    </a:p>
                  </a:txBody>
                  <a:tcPr marL="144000" marR="216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620707" y="3297196"/>
          <a:ext cx="11091868" cy="49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6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defRPr/>
                      </a:pPr>
                      <a:r>
                        <a:rPr lang="de-DE" sz="1800"/>
                        <a:t>BA</a:t>
                      </a:r>
                      <a:endParaRPr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Lehrgangskosten für berufsvorbereitende Bildungsmaßnahmen</a:t>
                      </a:r>
                      <a:endParaRPr lang="de-DE"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  <a:defRPr/>
                      </a:pPr>
                      <a:r>
                        <a:rPr lang="de-DE" sz="1800" dirty="0"/>
                        <a:t>187 Mio.</a:t>
                      </a:r>
                      <a:endParaRPr dirty="0"/>
                    </a:p>
                  </a:txBody>
                  <a:tcPr marL="144000" marR="216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620707" y="3825077"/>
          <a:ext cx="11091868" cy="49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6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226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/>
                        <a:t>BA</a:t>
                      </a:r>
                      <a:endParaRPr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Einstiegsqualifizierung (EQ)</a:t>
                      </a:r>
                      <a:endParaRPr lang="de-DE"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/>
                        <a:t>17 Mio.</a:t>
                      </a:r>
                      <a:endParaRPr/>
                    </a:p>
                  </a:txBody>
                  <a:tcPr marL="144000" marR="216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 bwMode="auto">
          <a:xfrm>
            <a:off x="658813" y="5640388"/>
            <a:ext cx="424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/>
              <a:t>Quelle: BIBB Datenreport 2024</a:t>
            </a:r>
            <a:endParaRPr/>
          </a:p>
        </p:txBody>
      </p:sp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620707" y="4352958"/>
          <a:ext cx="11091868" cy="49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6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77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/>
                        <a:t>BA</a:t>
                      </a:r>
                      <a:endParaRPr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Berufseinstiegsbegleitung für Jugendliche</a:t>
                      </a:r>
                      <a:endParaRPr lang="de-DE"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/>
                        <a:t>59 Mio.</a:t>
                      </a:r>
                      <a:endParaRPr/>
                    </a:p>
                  </a:txBody>
                  <a:tcPr marL="144000" marR="216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534872"/>
              </p:ext>
            </p:extLst>
          </p:nvPr>
        </p:nvGraphicFramePr>
        <p:xfrm>
          <a:off x="620707" y="4880837"/>
          <a:ext cx="11091868" cy="49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23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77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 b="1"/>
                        <a:t>Summe</a:t>
                      </a:r>
                      <a:endParaRPr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 b="1" dirty="0"/>
                        <a:t>402 Mio.</a:t>
                      </a:r>
                      <a:endParaRPr dirty="0"/>
                    </a:p>
                  </a:txBody>
                  <a:tcPr marL="144000" marR="216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Ellipse 17"/>
          <p:cNvSpPr/>
          <p:nvPr/>
        </p:nvSpPr>
        <p:spPr bwMode="auto">
          <a:xfrm>
            <a:off x="8176759" y="3760007"/>
            <a:ext cx="2211842" cy="2211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rcRect t="28732"/>
          <a:stretch/>
        </p:blipFill>
        <p:spPr bwMode="auto">
          <a:xfrm>
            <a:off x="8381552" y="4314531"/>
            <a:ext cx="1798982" cy="1000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3. Weitere Akteure und Programme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658810" y="1479913"/>
            <a:ext cx="8856665" cy="33246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Berufsorientierung ist eine gesetzliche Aufgabe der BA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Bundesweit flächendeckende Angebote für alle Altersgruppen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Beraternetzwerk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Events in Schulen, in der Arbeitsagentur oder an anderen Orten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Beratungsangebote, individuelle Beratungsgespräche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Berufsinformationszentren in ganz Deutschland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Informationsmaterialien: Print, online, zum Teil interaktiv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Netzwerkbildung mit anderen Akteuren</a:t>
            </a:r>
            <a:endParaRPr/>
          </a:p>
        </p:txBody>
      </p:sp>
      <p:sp>
        <p:nvSpPr>
          <p:cNvPr id="13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Bundesagentur für Arbeit (BA)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783843" y="1466757"/>
            <a:ext cx="3968090" cy="8275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3. Weitere Akteure und Programme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658810" y="1479913"/>
            <a:ext cx="9109078" cy="41966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Print- und Onlineprodukte, Infoveranstaltungen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Beratung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Lehrstellenbörsen (Online-Plattformen)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Ausbildungsmessen und Matching-Events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Vermittlung von Praktika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Zusammenarbeit mit Schulen</a:t>
            </a:r>
            <a:endParaRPr/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Berufsinfotage</a:t>
            </a:r>
            <a:endParaRPr/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Betriebsbesichtigungen</a:t>
            </a:r>
            <a:endParaRPr/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Workshops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Bundesweite Informations- und Imagekampagnen</a:t>
            </a:r>
            <a:endParaRPr/>
          </a:p>
        </p:txBody>
      </p:sp>
      <p:sp>
        <p:nvSpPr>
          <p:cNvPr id="13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Kammern</a:t>
            </a:r>
            <a:endParaRPr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83272" y="1520825"/>
            <a:ext cx="1129303" cy="9496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6904"/>
          <a:stretch/>
        </p:blipFill>
        <p:spPr bwMode="auto">
          <a:xfrm>
            <a:off x="7427913" y="3116048"/>
            <a:ext cx="1968706" cy="97664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9762750" y="3116047"/>
            <a:ext cx="1949825" cy="9766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63BE624-10A9-BD2E-0B46-78E7EC0C9A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47" y="1229641"/>
            <a:ext cx="3163320" cy="1479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173575"/>
            <a:ext cx="9000000" cy="44671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sz="3600">
                <a:solidFill>
                  <a:srgbClr val="D6851B"/>
                </a:solidFill>
              </a:rPr>
              <a:t>Inhalt</a:t>
            </a:r>
            <a:endParaRPr/>
          </a:p>
        </p:txBody>
      </p:sp>
      <p:sp>
        <p:nvSpPr>
          <p:cNvPr id="12" name="Textfeld 11"/>
          <p:cNvSpPr txBox="1"/>
          <p:nvPr/>
        </p:nvSpPr>
        <p:spPr bwMode="auto">
          <a:xfrm>
            <a:off x="658811" y="1493929"/>
            <a:ext cx="9829801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60000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sz="2000">
                <a:latin typeface="Calibri"/>
              </a:rPr>
              <a:t>Grundlagen</a:t>
            </a:r>
            <a:endParaRPr/>
          </a:p>
          <a:p>
            <a:pPr indent="-360000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sz="2000">
                <a:latin typeface="Calibri"/>
              </a:rPr>
              <a:t>Berufsorientierung an Schulen</a:t>
            </a:r>
            <a:endParaRPr/>
          </a:p>
          <a:p>
            <a:pPr indent="-360000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sz="2000">
                <a:latin typeface="Calibri"/>
              </a:rPr>
              <a:t>Weitere Akteure und Programme (Beispiele)</a:t>
            </a:r>
            <a:endParaRPr/>
          </a:p>
          <a:p>
            <a:pPr marL="742950" lvl="2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Arbeitsagentur</a:t>
            </a:r>
            <a:endParaRPr/>
          </a:p>
          <a:p>
            <a:pPr marL="742950" lvl="2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Kammern</a:t>
            </a:r>
            <a:endParaRPr/>
          </a:p>
          <a:p>
            <a:pPr marL="742950" lvl="2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Gewerkschaften</a:t>
            </a:r>
            <a:endParaRPr/>
          </a:p>
          <a:p>
            <a:pPr marL="742950" lvl="2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Bildungsketten</a:t>
            </a:r>
            <a:endParaRPr/>
          </a:p>
          <a:p>
            <a:pPr marL="742950" lvl="2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Girls Day und Boys Day</a:t>
            </a:r>
            <a:endParaRPr/>
          </a:p>
          <a:p>
            <a:pPr indent="-360000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sz="2000">
                <a:latin typeface="Calibri"/>
              </a:rPr>
              <a:t>Vorteile der Berufsorientierung</a:t>
            </a:r>
            <a:endParaRPr/>
          </a:p>
          <a:p>
            <a:pPr indent="-360000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sz="2000">
                <a:latin typeface="Calibri"/>
              </a:rPr>
              <a:t>Zusammenfassung/Prinzipien</a:t>
            </a:r>
            <a:endParaRPr/>
          </a:p>
          <a:p>
            <a:pPr indent="-360000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sz="2000">
                <a:latin typeface="Calibri"/>
              </a:rPr>
              <a:t>Weitere Informationen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103115" y="1374589"/>
            <a:ext cx="4609460" cy="3394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3. Weitere Akteure und Programme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658810" y="1479913"/>
            <a:ext cx="5502150" cy="31707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Partner für Schulen</a:t>
            </a:r>
            <a:endParaRPr/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Projekte</a:t>
            </a:r>
            <a:endParaRPr/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Unterrichtsangebote</a:t>
            </a:r>
            <a:endParaRPr/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Materialien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Informationsangebote, Beratung Jugendlicher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Seminarangebote für Multiplikatoren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Politische Begleitung z. B. durch Befragung Jugendlicher, Stellungnahmen, etc.</a:t>
            </a:r>
            <a:endParaRPr/>
          </a:p>
        </p:txBody>
      </p:sp>
      <p:sp>
        <p:nvSpPr>
          <p:cNvPr id="13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Gewerkschaften</a:t>
            </a:r>
            <a:endParaRPr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rcRect t="6036" b="5897"/>
          <a:stretch/>
        </p:blipFill>
        <p:spPr bwMode="auto">
          <a:xfrm>
            <a:off x="7280067" y="2650432"/>
            <a:ext cx="1415205" cy="77675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126749" y="1469770"/>
            <a:ext cx="825385" cy="77683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012248" y="2662555"/>
            <a:ext cx="825385" cy="77683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090887" y="3830928"/>
            <a:ext cx="861247" cy="86124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154609" y="3830928"/>
            <a:ext cx="854464" cy="804201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154610" y="1469770"/>
            <a:ext cx="825384" cy="77683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154609" y="2662555"/>
            <a:ext cx="1620206" cy="688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3. Weitere Akteure und Programme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658810" y="1479913"/>
            <a:ext cx="6503990" cy="32989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Betrieben durch die Länder, häufig auf lokaler Ebene </a:t>
            </a:r>
            <a:br>
              <a:rPr lang="de-DE"/>
            </a:br>
            <a:r>
              <a:rPr lang="de-DE"/>
              <a:t>(Kreis, Gemeinde) </a:t>
            </a:r>
            <a:endParaRPr/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Umsetzung von Landeskonzepten mit regionaler Perspektive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Abstimmung und Beteiligung aller lokalen Akteure (Schulen, Kammern, Gewerkschaften, Unternehmen, etc.)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Services für alle Akteure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Herstellung von Transparenz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Organisation von Events, z. B. koordinierte Berufsfelderkundung, Tage der Studienorientierung, Tage der dualen Ausbildung, etc.</a:t>
            </a:r>
            <a:endParaRPr/>
          </a:p>
        </p:txBody>
      </p:sp>
      <p:sp>
        <p:nvSpPr>
          <p:cNvPr id="13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Regionale Koordinierungsbüros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8618177" y="1520825"/>
            <a:ext cx="2516103" cy="2127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3. Weitere Akteure und Programme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658810" y="1479913"/>
            <a:ext cx="10534970" cy="42671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Die Initiative Bildungsketten unterstützt Jugendliche dabei, </a:t>
            </a:r>
            <a:br>
              <a:rPr lang="de-DE"/>
            </a:br>
            <a:r>
              <a:rPr lang="de-DE"/>
              <a:t>ihren Schulabschluss zu schaffen, einen Ausbildungsplatz zu finden </a:t>
            </a:r>
            <a:br>
              <a:rPr lang="de-DE"/>
            </a:br>
            <a:r>
              <a:rPr lang="de-DE"/>
              <a:t>und den Berufsabschluss zu erreichen.</a:t>
            </a:r>
            <a:endParaRPr/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Entwickelt durch das Bundesministerium für Bildung und Forschung (BMBF) in Zusammenarbeit mit dem Bundesministerium für Arbeit und Soziales (BMAS), der Bundesagentur für Arbeit (BA) und den Ländern</a:t>
            </a:r>
            <a:endParaRPr/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b="1"/>
              <a:t>Ziel: </a:t>
            </a:r>
            <a:r>
              <a:rPr lang="de-DE"/>
              <a:t>Nahtloser Übergang von der Schule in Ausbildung und Beruf</a:t>
            </a:r>
            <a:endParaRPr/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b="1"/>
              <a:t>Elemente der Bildungsketten:</a:t>
            </a:r>
            <a:endParaRPr/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Berufliche Orientierung: Unterstützung bei der Berufswahl und -vorbereitung schon während der Schulzeit.</a:t>
            </a:r>
            <a:endParaRPr/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Übergangsbereich: Vorbereitende Maßnahmen und Unterstützungsangebote zwischen Schule und Ausbildung, z.B. Berufseinstiegbegleitung, ASAflex, Berufliche Orientierung für Personen mit Flucht- und Migrationserfahrung (BOFplus).</a:t>
            </a:r>
            <a:endParaRPr/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Ausbildungsbegleitung: Individuelle Begleitung während der Ausbildung, zur Verbesserung des Ausbildungserfolgs und der Vermeidung von Abbrüchen (z. B. VerAplus) </a:t>
            </a:r>
            <a:endParaRPr/>
          </a:p>
        </p:txBody>
      </p:sp>
      <p:sp>
        <p:nvSpPr>
          <p:cNvPr id="13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Initiative Bildungsketten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rcRect t="30496" b="35461"/>
          <a:stretch/>
        </p:blipFill>
        <p:spPr bwMode="auto">
          <a:xfrm>
            <a:off x="7912867" y="1424919"/>
            <a:ext cx="3934431" cy="612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3. Weitere Akteure und Programme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658810" y="1479913"/>
            <a:ext cx="8055728" cy="3734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2010 Start der Initiative „Abschluss und Anschluss – Bildungsketten </a:t>
            </a:r>
            <a:br>
              <a:rPr lang="de-DE"/>
            </a:br>
            <a:r>
              <a:rPr lang="de-DE"/>
              <a:t>bis zum Ausbildungsabschluss“ durch BMBF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Zentrales Kooperationsmodell des Bundes (BMBF, BMAS), </a:t>
            </a:r>
            <a:br>
              <a:rPr lang="de-DE"/>
            </a:br>
            <a:r>
              <a:rPr lang="de-DE"/>
              <a:t>der Bundesagentur für Arbeit (BA) und der Länder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Abstimmung zu Fördermaßnahmen und -zielen einer kontinuierlichen Begleitung und Förderkette von der Schule bis zum erfolgreichen Ausbildungsabschluss 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b="1"/>
              <a:t>Steuerung:</a:t>
            </a:r>
            <a:endParaRPr/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Vereinbarungen zwischen Bund, Ländern und der BA</a:t>
            </a:r>
            <a:endParaRPr/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Bund-Länder-BA-Begleitgruppe</a:t>
            </a:r>
            <a:endParaRPr/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Fachliche Begleitung: Servicestelle Bildungsketten im BIBB</a:t>
            </a:r>
            <a:endParaRPr/>
          </a:p>
        </p:txBody>
      </p:sp>
      <p:sp>
        <p:nvSpPr>
          <p:cNvPr id="13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Regionale Koordinierungsbüros</a:t>
            </a:r>
            <a:endParaRPr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rcRect t="30496" b="35461"/>
          <a:stretch/>
        </p:blipFill>
        <p:spPr bwMode="auto">
          <a:xfrm>
            <a:off x="7912867" y="1424919"/>
            <a:ext cx="3934431" cy="612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3. Weitere Akteure und Programme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1521078" y="2267189"/>
            <a:ext cx="3242627" cy="287508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Kraftfahrzeugmechatroniker</a:t>
            </a:r>
            <a:endParaRPr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Fachinformatiker</a:t>
            </a:r>
            <a:endParaRPr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Elektroniker</a:t>
            </a:r>
            <a:endParaRPr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Anlagenmechaniker für Sanitär-, Heizungs- und Klimatechnik</a:t>
            </a:r>
            <a:endParaRPr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Verkäufer</a:t>
            </a:r>
            <a:endParaRPr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Industriemechaniker</a:t>
            </a:r>
            <a:endParaRPr lang="de-DE"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Kaufmann im Einzelhandel</a:t>
            </a:r>
            <a:endParaRPr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Mechatroniker</a:t>
            </a:r>
            <a:endParaRPr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Fachkraft für Lagerlogistik</a:t>
            </a:r>
            <a:endParaRPr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Elektroniker für Betriebstechnik</a:t>
            </a:r>
            <a:endParaRPr dirty="0"/>
          </a:p>
        </p:txBody>
      </p:sp>
      <p:sp>
        <p:nvSpPr>
          <p:cNvPr id="13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/>
              <a:t>Girls’Day und Boys’Day</a:t>
            </a:r>
          </a:p>
        </p:txBody>
      </p:sp>
      <p:sp>
        <p:nvSpPr>
          <p:cNvPr id="6" name="Textfeld 5"/>
          <p:cNvSpPr txBox="1"/>
          <p:nvPr/>
        </p:nvSpPr>
        <p:spPr bwMode="auto">
          <a:xfrm>
            <a:off x="7428296" y="2267189"/>
            <a:ext cx="2988879" cy="264425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Kauffrau für Büromanagement</a:t>
            </a:r>
            <a:endParaRPr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Zahnmedizinische Fachangestellte</a:t>
            </a:r>
            <a:endParaRPr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Medizinische Fachangestellte</a:t>
            </a:r>
            <a:endParaRPr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Verkäuferin</a:t>
            </a:r>
            <a:endParaRPr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Industriekauffrau</a:t>
            </a:r>
            <a:endParaRPr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Kauffrau im Einzelhandel</a:t>
            </a:r>
            <a:endParaRPr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Verwaltungsfachangestellte</a:t>
            </a:r>
            <a:endParaRPr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Bankkauffrau</a:t>
            </a:r>
            <a:endParaRPr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Friseurin</a:t>
            </a:r>
            <a:endParaRPr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Hotelfachfrau</a:t>
            </a:r>
            <a:endParaRPr dirty="0"/>
          </a:p>
        </p:txBody>
      </p:sp>
      <p:sp>
        <p:nvSpPr>
          <p:cNvPr id="7" name="Textplatzhalter 7"/>
          <p:cNvSpPr>
            <a:spLocks noGrp="1"/>
          </p:cNvSpPr>
          <p:nvPr/>
        </p:nvSpPr>
        <p:spPr bwMode="auto">
          <a:xfrm>
            <a:off x="1019174" y="1303094"/>
            <a:ext cx="9877106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/>
              <a:t>Top 10 der </a:t>
            </a:r>
            <a:r>
              <a:rPr lang="de-DE" sz="2000" dirty="0"/>
              <a:t>dualen Ausbildungsberufe nach Neuabschlüssen </a:t>
            </a:r>
            <a:r>
              <a:rPr lang="en-US" sz="2000" dirty="0"/>
              <a:t>2024</a:t>
            </a:r>
            <a:endParaRPr dirty="0"/>
          </a:p>
        </p:txBody>
      </p:sp>
      <p:sp>
        <p:nvSpPr>
          <p:cNvPr id="11" name="Textplatzhalter 3"/>
          <p:cNvSpPr txBox="1"/>
          <p:nvPr/>
        </p:nvSpPr>
        <p:spPr bwMode="auto">
          <a:xfrm>
            <a:off x="658813" y="5326864"/>
            <a:ext cx="5076826" cy="318924"/>
          </a:xfrm>
          <a:prstGeom prst="rect">
            <a:avLst/>
          </a:prstGeom>
          <a:solidFill>
            <a:srgbClr val="D6851B">
              <a:alpha val="10000"/>
            </a:srgbClr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lvl1pPr marL="357188" indent="-357188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/>
              <a:buChar char="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/>
              <a:buChar char="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/>
              <a:buChar char="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600" b="1" spc="30" dirty="0">
                <a:latin typeface="Calibri"/>
              </a:rPr>
              <a:t>39 % aller Neuabschlüsse</a:t>
            </a:r>
            <a:endParaRPr lang="de-DE" sz="1200" b="1" spc="30" dirty="0">
              <a:latin typeface="Calibri"/>
            </a:endParaRPr>
          </a:p>
        </p:txBody>
      </p:sp>
      <p:sp>
        <p:nvSpPr>
          <p:cNvPr id="12" name="Textplatzhalter 3"/>
          <p:cNvSpPr txBox="1"/>
          <p:nvPr/>
        </p:nvSpPr>
        <p:spPr bwMode="auto">
          <a:xfrm>
            <a:off x="6240463" y="5326864"/>
            <a:ext cx="5076825" cy="318924"/>
          </a:xfrm>
          <a:prstGeom prst="rect">
            <a:avLst/>
          </a:prstGeom>
          <a:solidFill>
            <a:srgbClr val="D6851B">
              <a:alpha val="10000"/>
            </a:srgbClr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lvl1pPr marL="357188" indent="-357188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/>
              <a:buChar char="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/>
              <a:buChar char="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/>
              <a:buChar char="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600" b="1" spc="30" dirty="0">
                <a:latin typeface="Calibri"/>
              </a:rPr>
              <a:t>51 % aller Neuabschlüsse</a:t>
            </a:r>
            <a:endParaRPr lang="de-DE" sz="1200" b="1" spc="30" dirty="0">
              <a:latin typeface="Calibri"/>
            </a:endParaRPr>
          </a:p>
        </p:txBody>
      </p:sp>
      <p:sp>
        <p:nvSpPr>
          <p:cNvPr id="14" name="Textplatzhalter 3"/>
          <p:cNvSpPr txBox="1"/>
          <p:nvPr/>
        </p:nvSpPr>
        <p:spPr bwMode="auto">
          <a:xfrm>
            <a:off x="6240463" y="1776095"/>
            <a:ext cx="5076825" cy="349701"/>
          </a:xfrm>
          <a:prstGeom prst="rect">
            <a:avLst/>
          </a:prstGeom>
          <a:solidFill>
            <a:srgbClr val="D6851B">
              <a:alpha val="80000"/>
            </a:srgbClr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lvl1pPr marL="357188" indent="-357188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/>
              <a:buChar char="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/>
              <a:buChar char="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/>
              <a:buChar char="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800" b="1" spc="30">
                <a:solidFill>
                  <a:schemeClr val="bg1"/>
                </a:solidFill>
                <a:latin typeface="Calibri"/>
              </a:rPr>
              <a:t>Frauen</a:t>
            </a:r>
            <a:endParaRPr lang="de-DE" sz="1400" b="1" spc="3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5" name="Textplatzhalter 3"/>
          <p:cNvSpPr txBox="1"/>
          <p:nvPr/>
        </p:nvSpPr>
        <p:spPr bwMode="auto">
          <a:xfrm>
            <a:off x="658814" y="1776095"/>
            <a:ext cx="5076825" cy="349701"/>
          </a:xfrm>
          <a:prstGeom prst="rect">
            <a:avLst/>
          </a:prstGeom>
          <a:solidFill>
            <a:srgbClr val="D6851B">
              <a:alpha val="80000"/>
            </a:srgbClr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lvl1pPr marL="357188" indent="-357188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/>
              <a:buChar char="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/>
              <a:buChar char="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/>
              <a:buChar char="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800" b="1" spc="30">
                <a:solidFill>
                  <a:schemeClr val="bg1"/>
                </a:solidFill>
                <a:latin typeface="Calibri"/>
              </a:rPr>
              <a:t>Männer</a:t>
            </a:r>
            <a:endParaRPr lang="de-DE" sz="1400" b="1" spc="3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6065520" y="1907971"/>
            <a:ext cx="809694" cy="255130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4697213" y="1870431"/>
            <a:ext cx="1353067" cy="24229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3. Weitere Akteure und Programme</a:t>
            </a:r>
          </a:p>
        </p:txBody>
      </p:sp>
      <p:sp>
        <p:nvSpPr>
          <p:cNvPr id="13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/>
              <a:t>Girls’Day</a:t>
            </a:r>
          </a:p>
        </p:txBody>
      </p:sp>
      <p:sp>
        <p:nvSpPr>
          <p:cNvPr id="8" name="Textfeld 7"/>
          <p:cNvSpPr txBox="1"/>
          <p:nvPr/>
        </p:nvSpPr>
        <p:spPr bwMode="auto">
          <a:xfrm>
            <a:off x="658810" y="1479913"/>
            <a:ext cx="11053762" cy="41880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dirty="0"/>
              <a:t>Bundesweiter Aktionstag</a:t>
            </a:r>
            <a:endParaRPr dirty="0"/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dirty="0"/>
              <a:t>Bietet jungen Mädchen (ab der 5. Klasse) die Möglichkeit, traditionell </a:t>
            </a:r>
            <a:br>
              <a:rPr lang="de-DE" sz="1600" dirty="0"/>
            </a:br>
            <a:r>
              <a:rPr lang="de-DE" sz="1600" dirty="0"/>
              <a:t>männlich dominierte Berufsfelder (&lt; 40 % Frauen) kennenzulernen</a:t>
            </a:r>
            <a:endParaRPr dirty="0"/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dirty="0"/>
              <a:t>z. B. Berufe in den Bereichen Technik, IT, Handwerk und Naturwissenschaften </a:t>
            </a:r>
            <a:endParaRPr dirty="0"/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b="1" dirty="0"/>
              <a:t>Ablauf des Tages:</a:t>
            </a:r>
            <a:endParaRPr dirty="0"/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b="1" dirty="0"/>
              <a:t>Betriebserkundungen:</a:t>
            </a:r>
            <a:r>
              <a:rPr lang="de-DE" sz="1600" dirty="0"/>
              <a:t> Mädchen besuchen Unternehmen, Forschungszentren, Hochschulen und Institutionen, um einen Einblick in den Arbeitsalltag zu erhalten.</a:t>
            </a:r>
            <a:endParaRPr dirty="0"/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b="1" dirty="0"/>
              <a:t>Workshops und Mitmachaktionen: </a:t>
            </a:r>
            <a:r>
              <a:rPr lang="de-DE" sz="1600" dirty="0"/>
              <a:t>Praktische Aktivitäten ermöglichen den Teilnehmerinnen, selbst Hand anzulegen und </a:t>
            </a:r>
            <a:br>
              <a:rPr lang="de-DE" sz="1600" dirty="0"/>
            </a:br>
            <a:r>
              <a:rPr lang="de-DE" sz="1600" dirty="0"/>
              <a:t>ihre Fähigkeiten in den vorgestellten Berufen auszuprobieren.</a:t>
            </a:r>
            <a:endParaRPr dirty="0"/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b="1" dirty="0"/>
              <a:t>Informationsveranstaltungen:</a:t>
            </a:r>
            <a:r>
              <a:rPr lang="de-DE" sz="1600" dirty="0"/>
              <a:t> Experten und Expertinnen informieren über Karrierewege, Ausbildungsmöglichkeiten und Zukunftsperspektiven in MINT-Berufen (Mathematik, Informatik, Naturwissenschaften, Technik).</a:t>
            </a:r>
            <a:endParaRPr dirty="0"/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b="1" dirty="0"/>
              <a:t>Akteure:</a:t>
            </a:r>
            <a:r>
              <a:rPr lang="de-DE" sz="1600" dirty="0"/>
              <a:t> Netzwerk aus Bund, Ländern, Wirtschaft, Gewerkschaften</a:t>
            </a:r>
            <a:br>
              <a:rPr lang="de-DE" sz="1600" dirty="0"/>
            </a:br>
            <a:r>
              <a:rPr lang="es-ES" sz="1600" b="1" dirty="0">
                <a:solidFill>
                  <a:srgbClr val="D6851B"/>
                </a:solidFill>
                <a:sym typeface="Wingdings 3" panose="05040102010807070707" pitchFamily="18" charset="2"/>
              </a:rPr>
              <a:t></a:t>
            </a:r>
            <a:r>
              <a:rPr lang="de-DE" sz="1200" dirty="0">
                <a:solidFill>
                  <a:srgbClr val="D6851B"/>
                </a:solidFill>
              </a:rPr>
              <a:t> </a:t>
            </a:r>
            <a:r>
              <a:rPr lang="de-DE" sz="1600" dirty="0"/>
              <a:t>alle Unternehmen und Institutionen mit Sitz in Deutschland können teilnehmen, vgl. </a:t>
            </a:r>
            <a:r>
              <a:rPr lang="de-DE" sz="1600" u="sng" dirty="0" err="1">
                <a:hlinkClick r:id="rId3" tooltip="https://www.girls-day.de/"/>
              </a:rPr>
              <a:t>Girls'Day</a:t>
            </a:r>
            <a:r>
              <a:rPr lang="de-DE" sz="1600" dirty="0"/>
              <a:t> (girls-day.de)</a:t>
            </a:r>
            <a:endParaRPr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112311" y="1047902"/>
            <a:ext cx="3600264" cy="1480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3. Weitere Akteure und Programme</a:t>
            </a:r>
          </a:p>
        </p:txBody>
      </p:sp>
      <p:sp>
        <p:nvSpPr>
          <p:cNvPr id="13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/>
              <a:t>Boys’Day</a:t>
            </a:r>
          </a:p>
        </p:txBody>
      </p:sp>
      <p:sp>
        <p:nvSpPr>
          <p:cNvPr id="8" name="Textfeld 7"/>
          <p:cNvSpPr txBox="1"/>
          <p:nvPr/>
        </p:nvSpPr>
        <p:spPr bwMode="auto">
          <a:xfrm>
            <a:off x="658810" y="1479913"/>
            <a:ext cx="11053762" cy="43419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dirty="0"/>
              <a:t>Bundesweiter Aktionstag</a:t>
            </a:r>
            <a:endParaRPr dirty="0"/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dirty="0"/>
              <a:t>Bietet Jungen (ab der 5. Klasse) die Möglichkeit, traditionell weiblich </a:t>
            </a:r>
            <a:br>
              <a:rPr lang="de-DE" sz="1600" dirty="0"/>
            </a:br>
            <a:r>
              <a:rPr lang="de-DE" sz="1600" dirty="0"/>
              <a:t>dominierte Berufsfelder (&lt; 40 % Männer) kennenzulernen</a:t>
            </a:r>
            <a:endParaRPr dirty="0"/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dirty="0"/>
              <a:t>z. B. Berufe in den Bereichen Pflege, Erziehung, Gesundheit und Soziales</a:t>
            </a:r>
            <a:endParaRPr dirty="0"/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b="1" dirty="0"/>
              <a:t>Ablauf des Tages:</a:t>
            </a:r>
            <a:endParaRPr dirty="0"/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b="1" dirty="0"/>
              <a:t>Betriebserkundungen: </a:t>
            </a:r>
            <a:r>
              <a:rPr lang="de-DE" sz="1600" dirty="0"/>
              <a:t>Jungen besuchen Einrichtungen wie Kindergärten, Pflegeheime, Krankenhäuser und soziale Institutionen, um einen Einblick in den Arbeitsalltag zu erhalten.</a:t>
            </a:r>
            <a:endParaRPr dirty="0"/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b="1" dirty="0"/>
              <a:t>Workshops und Mitmachaktionen: </a:t>
            </a:r>
            <a:r>
              <a:rPr lang="de-DE" sz="1600" dirty="0"/>
              <a:t>Praktische Aktivitäten ermöglichen den Teilnehmern, selbst Erfahrungen zu sammeln und ihre Fähigkeiten in den vorgestellten Berufen auszuprobieren.</a:t>
            </a:r>
            <a:endParaRPr dirty="0"/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b="1" dirty="0"/>
              <a:t>Informationsveranstaltungen: </a:t>
            </a:r>
            <a:r>
              <a:rPr lang="de-DE" sz="1600" dirty="0"/>
              <a:t>Experten und Expertinnen informieren über Karrierewege, Ausbildungsmöglichkeiten und Zukunftsperspektiven in sozialen und pädagogischen Berufen.</a:t>
            </a:r>
            <a:endParaRPr dirty="0"/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b="1" dirty="0"/>
              <a:t>Akteure:</a:t>
            </a:r>
            <a:r>
              <a:rPr lang="de-DE" sz="1600" dirty="0"/>
              <a:t> Netzwerk aus Bund, Ländern, Wirtschaft, Gewerkschaften</a:t>
            </a:r>
            <a:br>
              <a:rPr lang="de-DE" sz="1600" dirty="0"/>
            </a:br>
            <a:r>
              <a:rPr lang="es-ES" sz="1600" b="1" dirty="0">
                <a:solidFill>
                  <a:srgbClr val="D6851B"/>
                </a:solidFill>
                <a:sym typeface="Wingdings 3" panose="05040102010807070707" pitchFamily="18" charset="2"/>
              </a:rPr>
              <a:t></a:t>
            </a:r>
            <a:r>
              <a:rPr lang="de-DE" sz="1200" dirty="0">
                <a:solidFill>
                  <a:srgbClr val="D6851B"/>
                </a:solidFill>
              </a:rPr>
              <a:t> </a:t>
            </a:r>
            <a:r>
              <a:rPr lang="de-DE" sz="1600" dirty="0"/>
              <a:t>alle Unternehmen und Institutionen mit Sitz in Deutschland können teilnehmen, vgl. </a:t>
            </a:r>
            <a:r>
              <a:rPr lang="de-DE" sz="1600" u="sng" dirty="0" err="1">
                <a:hlinkClick r:id="rId3" tooltip="https://www.boys-day.de/"/>
              </a:rPr>
              <a:t>Boys'Day</a:t>
            </a:r>
            <a:r>
              <a:rPr lang="de-DE" sz="1600" dirty="0"/>
              <a:t> (boys-day.de)</a:t>
            </a:r>
            <a:endParaRPr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112311" y="1047902"/>
            <a:ext cx="3600263" cy="1480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4. Vorteile von Berufsorientierung</a:t>
            </a:r>
          </a:p>
        </p:txBody>
      </p:sp>
      <p:sp>
        <p:nvSpPr>
          <p:cNvPr id="6" name="Textplatzhalter 3"/>
          <p:cNvSpPr txBox="1"/>
          <p:nvPr/>
        </p:nvSpPr>
        <p:spPr bwMode="auto">
          <a:xfrm>
            <a:off x="659763" y="1525622"/>
            <a:ext cx="3561717" cy="422405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800" spc="20"/>
              <a:t>Vorteile für Jugendliche</a:t>
            </a:r>
            <a:endParaRPr/>
          </a:p>
        </p:txBody>
      </p:sp>
      <p:sp>
        <p:nvSpPr>
          <p:cNvPr id="7" name="Textplatzhalter 3"/>
          <p:cNvSpPr txBox="1"/>
          <p:nvPr/>
        </p:nvSpPr>
        <p:spPr bwMode="auto">
          <a:xfrm>
            <a:off x="659763" y="2068599"/>
            <a:ext cx="3561717" cy="63784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600" b="1" spc="20">
                <a:solidFill>
                  <a:schemeClr val="tx1"/>
                </a:solidFill>
              </a:rPr>
              <a:t>Frühe Weichenstellung: </a:t>
            </a:r>
            <a:r>
              <a:rPr lang="de-DE" sz="1600" spc="20">
                <a:solidFill>
                  <a:schemeClr val="tx1"/>
                </a:solidFill>
              </a:rPr>
              <a:t>frühzeitiges Erkennen von Interessen und Stärken.</a:t>
            </a:r>
            <a:endParaRPr/>
          </a:p>
        </p:txBody>
      </p:sp>
      <p:sp>
        <p:nvSpPr>
          <p:cNvPr id="9" name="Textplatzhalter 3"/>
          <p:cNvSpPr txBox="1"/>
          <p:nvPr/>
        </p:nvSpPr>
        <p:spPr bwMode="auto">
          <a:xfrm>
            <a:off x="4408805" y="1527867"/>
            <a:ext cx="3561717" cy="417917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defRPr/>
            </a:pPr>
            <a:r>
              <a:rPr lang="de-DE" sz="1800"/>
              <a:t>Vorteile für Unternehmen</a:t>
            </a:r>
            <a:endParaRPr/>
          </a:p>
        </p:txBody>
      </p:sp>
      <p:sp>
        <p:nvSpPr>
          <p:cNvPr id="10" name="Textplatzhalter 3"/>
          <p:cNvSpPr txBox="1"/>
          <p:nvPr/>
        </p:nvSpPr>
        <p:spPr bwMode="auto">
          <a:xfrm>
            <a:off x="8157847" y="1525622"/>
            <a:ext cx="3561717" cy="422405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288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800" spc="20"/>
              <a:t>Gesellschaftlicher Nutzen</a:t>
            </a:r>
            <a:endParaRPr/>
          </a:p>
        </p:txBody>
      </p:sp>
      <p:sp>
        <p:nvSpPr>
          <p:cNvPr id="11" name="Textplatzhalter 3"/>
          <p:cNvSpPr txBox="1"/>
          <p:nvPr/>
        </p:nvSpPr>
        <p:spPr bwMode="auto">
          <a:xfrm>
            <a:off x="659763" y="2827020"/>
            <a:ext cx="3561717" cy="88407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600" b="1" spc="20" dirty="0">
                <a:solidFill>
                  <a:schemeClr val="tx1"/>
                </a:solidFill>
              </a:rPr>
              <a:t>Vermeidung</a:t>
            </a:r>
            <a:r>
              <a:rPr lang="de-DE" sz="1400" b="1" spc="20" dirty="0">
                <a:solidFill>
                  <a:schemeClr val="tx1"/>
                </a:solidFill>
              </a:rPr>
              <a:t> </a:t>
            </a:r>
            <a:r>
              <a:rPr lang="de-DE" sz="1600" b="1" spc="20" dirty="0">
                <a:solidFill>
                  <a:schemeClr val="tx1"/>
                </a:solidFill>
              </a:rPr>
              <a:t>von</a:t>
            </a:r>
            <a:r>
              <a:rPr lang="de-DE" sz="1400" b="1" spc="20" dirty="0">
                <a:solidFill>
                  <a:schemeClr val="tx1"/>
                </a:solidFill>
              </a:rPr>
              <a:t> </a:t>
            </a:r>
            <a:r>
              <a:rPr lang="de-DE" sz="1600" b="1" spc="20" dirty="0">
                <a:solidFill>
                  <a:schemeClr val="tx1"/>
                </a:solidFill>
              </a:rPr>
              <a:t>Fehlentscheidungen: </a:t>
            </a:r>
            <a:r>
              <a:rPr lang="de-DE" sz="1600" spc="20" dirty="0">
                <a:solidFill>
                  <a:schemeClr val="tx1"/>
                </a:solidFill>
              </a:rPr>
              <a:t>klare Berufsziele reduzieren </a:t>
            </a:r>
            <a:br>
              <a:rPr lang="de-DE" sz="1600" spc="20" dirty="0">
                <a:solidFill>
                  <a:schemeClr val="tx1"/>
                </a:solidFill>
              </a:rPr>
            </a:br>
            <a:r>
              <a:rPr lang="de-DE" sz="1600" spc="20" dirty="0">
                <a:solidFill>
                  <a:schemeClr val="tx1"/>
                </a:solidFill>
              </a:rPr>
              <a:t>Ausbildungsabbrüche.</a:t>
            </a:r>
            <a:endParaRPr dirty="0"/>
          </a:p>
        </p:txBody>
      </p:sp>
      <p:sp>
        <p:nvSpPr>
          <p:cNvPr id="12" name="Textplatzhalter 3"/>
          <p:cNvSpPr txBox="1"/>
          <p:nvPr/>
        </p:nvSpPr>
        <p:spPr bwMode="auto">
          <a:xfrm>
            <a:off x="659763" y="3831662"/>
            <a:ext cx="3561717" cy="88407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600" b="1" spc="20" dirty="0">
                <a:solidFill>
                  <a:schemeClr val="tx1"/>
                </a:solidFill>
              </a:rPr>
              <a:t>Zielgerichtete Planung: </a:t>
            </a:r>
            <a:r>
              <a:rPr lang="de-DE" sz="1600" spc="20" dirty="0">
                <a:solidFill>
                  <a:schemeClr val="tx1"/>
                </a:solidFill>
              </a:rPr>
              <a:t>Ausrichtung von Ausbildung oder Studium auf berufliche Ziele.</a:t>
            </a:r>
            <a:endParaRPr dirty="0"/>
          </a:p>
        </p:txBody>
      </p:sp>
      <p:sp>
        <p:nvSpPr>
          <p:cNvPr id="14" name="Textplatzhalter 3"/>
          <p:cNvSpPr txBox="1"/>
          <p:nvPr/>
        </p:nvSpPr>
        <p:spPr bwMode="auto">
          <a:xfrm>
            <a:off x="659763" y="4836303"/>
            <a:ext cx="3561717" cy="88407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600" b="1" spc="20">
                <a:solidFill>
                  <a:schemeClr val="tx1"/>
                </a:solidFill>
              </a:rPr>
              <a:t>Motivation und Selbstbewusstsein: </a:t>
            </a:r>
            <a:r>
              <a:rPr lang="de-DE" sz="1600" spc="20">
                <a:solidFill>
                  <a:schemeClr val="tx1"/>
                </a:solidFill>
              </a:rPr>
              <a:t>klares Berufsziel erhöht Lern-motivation und  Selbstbewusstsein.</a:t>
            </a:r>
            <a:endParaRPr/>
          </a:p>
        </p:txBody>
      </p:sp>
      <p:sp>
        <p:nvSpPr>
          <p:cNvPr id="15" name="Textplatzhalter 3"/>
          <p:cNvSpPr txBox="1"/>
          <p:nvPr/>
        </p:nvSpPr>
        <p:spPr bwMode="auto">
          <a:xfrm>
            <a:off x="4408805" y="2068599"/>
            <a:ext cx="3561717" cy="113029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600" b="1" spc="20">
                <a:solidFill>
                  <a:schemeClr val="tx1"/>
                </a:solidFill>
              </a:rPr>
              <a:t>Passgenaue Auswahl: </a:t>
            </a:r>
            <a:r>
              <a:rPr lang="de-DE" sz="1600" spc="20">
                <a:solidFill>
                  <a:schemeClr val="tx1"/>
                </a:solidFill>
              </a:rPr>
              <a:t>Unternehmen profitieren von vorbereiteten Bewerbern, die klare Vorstellungen von ihrem Beruf haben.</a:t>
            </a:r>
            <a:endParaRPr/>
          </a:p>
        </p:txBody>
      </p:sp>
      <p:sp>
        <p:nvSpPr>
          <p:cNvPr id="16" name="Textplatzhalter 3"/>
          <p:cNvSpPr txBox="1"/>
          <p:nvPr/>
        </p:nvSpPr>
        <p:spPr bwMode="auto">
          <a:xfrm>
            <a:off x="4408805" y="3321050"/>
            <a:ext cx="3561717" cy="88407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600" b="1" spc="20">
                <a:solidFill>
                  <a:schemeClr val="tx1"/>
                </a:solidFill>
              </a:rPr>
              <a:t>Weniger Fluktuation: </a:t>
            </a:r>
            <a:r>
              <a:rPr lang="de-DE" sz="1600" spc="20">
                <a:solidFill>
                  <a:schemeClr val="tx1"/>
                </a:solidFill>
              </a:rPr>
              <a:t>gut informierte Auszubildende und Mitarbeitende bleiben länger im Unternehmen.</a:t>
            </a:r>
            <a:endParaRPr/>
          </a:p>
        </p:txBody>
      </p:sp>
      <p:sp>
        <p:nvSpPr>
          <p:cNvPr id="17" name="Textplatzhalter 3"/>
          <p:cNvSpPr txBox="1"/>
          <p:nvPr/>
        </p:nvSpPr>
        <p:spPr bwMode="auto">
          <a:xfrm>
            <a:off x="8157847" y="2068598"/>
            <a:ext cx="3561717" cy="113029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600" b="1" spc="20">
                <a:solidFill>
                  <a:schemeClr val="tx1"/>
                </a:solidFill>
              </a:rPr>
              <a:t>Reduzierung von Jugendarbeits-losigkeit: </a:t>
            </a:r>
            <a:r>
              <a:rPr lang="de-DE" sz="1600" spc="20">
                <a:solidFill>
                  <a:schemeClr val="tx1"/>
                </a:solidFill>
              </a:rPr>
              <a:t>gezielte Berufsorientierung erleichtert den Übergang in den Arbeitsmarkt</a:t>
            </a:r>
            <a:endParaRPr/>
          </a:p>
        </p:txBody>
      </p:sp>
      <p:sp>
        <p:nvSpPr>
          <p:cNvPr id="18" name="Textplatzhalter 3"/>
          <p:cNvSpPr txBox="1"/>
          <p:nvPr/>
        </p:nvSpPr>
        <p:spPr bwMode="auto">
          <a:xfrm>
            <a:off x="8157847" y="3321050"/>
            <a:ext cx="3561717" cy="113029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600" b="1" spc="20">
                <a:solidFill>
                  <a:schemeClr val="tx1"/>
                </a:solidFill>
              </a:rPr>
              <a:t>Wirtschaftlicher Erfolg: </a:t>
            </a:r>
            <a:r>
              <a:rPr lang="de-DE" sz="1600" spc="20">
                <a:solidFill>
                  <a:schemeClr val="tx1"/>
                </a:solidFill>
              </a:rPr>
              <a:t>Eine gut orientierte Jugend trägt langfristig zur wirtschaftlichen Stabilität und Innovationskraft bei.</a:t>
            </a:r>
            <a:endParaRPr/>
          </a:p>
        </p:txBody>
      </p:sp>
      <p:grpSp>
        <p:nvGrpSpPr>
          <p:cNvPr id="20" name="Gruppieren 19"/>
          <p:cNvGrpSpPr/>
          <p:nvPr/>
        </p:nvGrpSpPr>
        <p:grpSpPr bwMode="auto">
          <a:xfrm>
            <a:off x="7201977" y="880290"/>
            <a:ext cx="1290663" cy="1290663"/>
            <a:chOff x="7163876" y="4084995"/>
            <a:chExt cx="1290663" cy="1290663"/>
          </a:xfrm>
        </p:grpSpPr>
        <p:sp>
          <p:nvSpPr>
            <p:cNvPr id="5" name="Ellipse 4"/>
            <p:cNvSpPr/>
            <p:nvPr/>
          </p:nvSpPr>
          <p:spPr bwMode="auto">
            <a:xfrm>
              <a:off x="7163876" y="4084995"/>
              <a:ext cx="1290663" cy="12906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/>
          </p:blipFill>
          <p:spPr bwMode="auto">
            <a:xfrm>
              <a:off x="7188005" y="4138503"/>
              <a:ext cx="1216365" cy="11836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5. Zusammenfassung/Prinzipien</a:t>
            </a:r>
          </a:p>
        </p:txBody>
      </p:sp>
      <p:sp>
        <p:nvSpPr>
          <p:cNvPr id="23" name="Textplatzhalter 3"/>
          <p:cNvSpPr txBox="1"/>
          <p:nvPr/>
        </p:nvSpPr>
        <p:spPr bwMode="auto">
          <a:xfrm>
            <a:off x="658813" y="1528259"/>
            <a:ext cx="5437187" cy="135092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576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357188" defTabSz="357188">
              <a:lnSpc>
                <a:spcPct val="120000"/>
              </a:lnSpc>
              <a:spcBef>
                <a:spcPts val="1000"/>
              </a:spcBef>
              <a:defRPr/>
            </a:pPr>
            <a:r>
              <a:rPr lang="de-DE" sz="1800"/>
              <a:t>Berufsorientierung</a:t>
            </a:r>
            <a:endParaRPr lang="de-DE" sz="1800" b="0">
              <a:latin typeface="Calibri"/>
            </a:endParaRPr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b="0">
                <a:latin typeface="Calibri"/>
              </a:rPr>
              <a:t>Ein wesentlicher Teil des Berufsbildungs-systems in Deutschland, der von allen Akteuren getragen und finanziert wird</a:t>
            </a:r>
            <a:endParaRPr/>
          </a:p>
        </p:txBody>
      </p:sp>
      <p:sp>
        <p:nvSpPr>
          <p:cNvPr id="24" name="Textplatzhalter 3"/>
          <p:cNvSpPr txBox="1"/>
          <p:nvPr/>
        </p:nvSpPr>
        <p:spPr bwMode="auto">
          <a:xfrm>
            <a:off x="6240464" y="1528259"/>
            <a:ext cx="5472112" cy="406961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648000" tIns="72000" rIns="180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357188" defTabSz="357188">
              <a:lnSpc>
                <a:spcPct val="120000"/>
              </a:lnSpc>
              <a:spcBef>
                <a:spcPts val="1000"/>
              </a:spcBef>
              <a:defRPr/>
            </a:pPr>
            <a:r>
              <a:rPr lang="de-DE" sz="1800"/>
              <a:t>Prinzipien guter Berufsorientierung</a:t>
            </a:r>
            <a:endParaRPr lang="de-DE" sz="1800" b="0">
              <a:latin typeface="Calibri"/>
            </a:endParaRPr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b="0">
                <a:latin typeface="Calibri"/>
              </a:rPr>
              <a:t>Netzwerke aufbauen</a:t>
            </a:r>
            <a:endParaRPr/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b="0">
                <a:latin typeface="Calibri"/>
              </a:rPr>
              <a:t>Koordination und Kooperation aller Akteure</a:t>
            </a:r>
            <a:endParaRPr/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b="0">
                <a:latin typeface="Calibri"/>
              </a:rPr>
              <a:t>kontinuierliche Orientierung gewährleisten (von der Primarstufe bis zum Schulabschluss und darüber hinaus)</a:t>
            </a:r>
            <a:endParaRPr/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b="0">
                <a:latin typeface="Calibri"/>
              </a:rPr>
              <a:t>Jugendbeteiligung einplanen, individuelle Begleitung ermöglichen</a:t>
            </a:r>
            <a:endParaRPr/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b="0">
                <a:latin typeface="Calibri"/>
              </a:rPr>
              <a:t>Reflexionsprozess der jungen Menschen ist entscheidend</a:t>
            </a:r>
            <a:endParaRPr/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b="0">
                <a:latin typeface="Calibri"/>
              </a:rPr>
              <a:t>Genderstereotypen ausräumen </a:t>
            </a:r>
            <a:endParaRPr/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b="0">
                <a:latin typeface="Calibri"/>
              </a:rPr>
              <a:t>Peer Learning</a:t>
            </a:r>
            <a:endParaRPr/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b="0">
                <a:latin typeface="Calibri"/>
              </a:rPr>
              <a:t>Lehrkräfte schulen</a:t>
            </a:r>
            <a:endParaRPr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51188" y="1469657"/>
            <a:ext cx="3554412" cy="3975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Weitere Informationen</a:t>
            </a:r>
            <a:endParaRPr dirty="0"/>
          </a:p>
        </p:txBody>
      </p:sp>
      <p:sp>
        <p:nvSpPr>
          <p:cNvPr id="7" name="Inhaltsplatzhalter 4"/>
          <p:cNvSpPr txBox="1"/>
          <p:nvPr/>
        </p:nvSpPr>
        <p:spPr bwMode="auto">
          <a:xfrm>
            <a:off x="836267" y="1686929"/>
            <a:ext cx="3261845" cy="4126642"/>
          </a:xfrm>
          <a:prstGeom prst="rect">
            <a:avLst/>
          </a:prstGeom>
        </p:spPr>
        <p:txBody>
          <a:bodyPr/>
          <a:lstStyle>
            <a:lvl1pPr marL="357188" indent="-357188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Char char="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7" lvl="1" indent="0">
              <a:buNone/>
              <a:defRPr/>
            </a:pPr>
            <a:endParaRPr lang="de-DE"/>
          </a:p>
        </p:txBody>
      </p:sp>
      <p:pic>
        <p:nvPicPr>
          <p:cNvPr id="6" name="Grafik 5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535110" y="1332632"/>
            <a:ext cx="2112965" cy="1082895"/>
          </a:xfrm>
          <a:prstGeom prst="rect">
            <a:avLst/>
          </a:prstGeom>
        </p:spPr>
      </p:pic>
      <p:pic>
        <p:nvPicPr>
          <p:cNvPr id="8" name="Grafik 7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814752" y="3585746"/>
            <a:ext cx="2716985" cy="856760"/>
          </a:xfrm>
          <a:prstGeom prst="rect">
            <a:avLst/>
          </a:prstGeom>
        </p:spPr>
      </p:pic>
      <p:pic>
        <p:nvPicPr>
          <p:cNvPr id="9" name="Grafik 8">
            <a:hlinkClick r:id="rId7"/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230152" y="3901650"/>
            <a:ext cx="2722880" cy="363051"/>
          </a:xfrm>
          <a:prstGeom prst="rect">
            <a:avLst/>
          </a:prstGeom>
        </p:spPr>
      </p:pic>
      <p:pic>
        <p:nvPicPr>
          <p:cNvPr id="10" name="Grafik 9">
            <a:hlinkClick r:id="rId9"/>
          </p:cNvPr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6964159" y="1768969"/>
            <a:ext cx="2418170" cy="464229"/>
          </a:xfrm>
          <a:prstGeom prst="rect">
            <a:avLst/>
          </a:prstGeom>
        </p:spPr>
      </p:pic>
      <p:sp>
        <p:nvSpPr>
          <p:cNvPr id="15" name="Textplatzhalter 3"/>
          <p:cNvSpPr txBox="1"/>
          <p:nvPr/>
        </p:nvSpPr>
        <p:spPr bwMode="auto">
          <a:xfrm>
            <a:off x="658811" y="2528888"/>
            <a:ext cx="3865562" cy="63784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600" b="1" u="sng" spc="20" dirty="0">
                <a:solidFill>
                  <a:srgbClr val="D6851B"/>
                </a:solidFill>
                <a:hlinkClick r:id="rId3" tooltip="https://www.berufenavi.d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berufenavi.de – Auf der Suche nach Beruflicher Orientierung?</a:t>
            </a:r>
            <a:endParaRPr lang="de-DE" sz="1600" b="1" spc="20" dirty="0">
              <a:solidFill>
                <a:srgbClr val="D6851B"/>
              </a:solidFill>
            </a:endParaRPr>
          </a:p>
        </p:txBody>
      </p:sp>
      <p:sp>
        <p:nvSpPr>
          <p:cNvPr id="18" name="Textplatzhalter 3"/>
          <p:cNvSpPr txBox="1"/>
          <p:nvPr/>
        </p:nvSpPr>
        <p:spPr bwMode="auto">
          <a:xfrm>
            <a:off x="658811" y="4616450"/>
            <a:ext cx="3865562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600" b="1" u="sng" spc="20" dirty="0">
                <a:solidFill>
                  <a:srgbClr val="D6851B"/>
                </a:solidFill>
                <a:hlinkClick r:id="rId7" tooltip="https://berufswahlpass.d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Berufswahlpass</a:t>
            </a:r>
            <a:endParaRPr lang="de-DE" sz="1600" b="1" spc="20" dirty="0">
              <a:solidFill>
                <a:srgbClr val="D6851B"/>
              </a:solidFill>
            </a:endParaRPr>
          </a:p>
        </p:txBody>
      </p:sp>
      <p:sp>
        <p:nvSpPr>
          <p:cNvPr id="19" name="Textplatzhalter 3"/>
          <p:cNvSpPr txBox="1"/>
          <p:nvPr/>
        </p:nvSpPr>
        <p:spPr bwMode="auto">
          <a:xfrm>
            <a:off x="6240463" y="2528888"/>
            <a:ext cx="3865562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600" b="1" u="sng" spc="20" dirty="0" err="1">
                <a:solidFill>
                  <a:srgbClr val="D6851B"/>
                </a:solidFill>
                <a:hlinkClick r:id="rId9" tooltip="https://berufswahlapp.d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berufswahlapp</a:t>
            </a:r>
            <a:endParaRPr lang="de-DE" sz="1600" b="1" spc="20" dirty="0">
              <a:solidFill>
                <a:srgbClr val="D6851B"/>
              </a:solidFill>
            </a:endParaRPr>
          </a:p>
        </p:txBody>
      </p:sp>
      <p:sp>
        <p:nvSpPr>
          <p:cNvPr id="20" name="Textplatzhalter 3"/>
          <p:cNvSpPr txBox="1"/>
          <p:nvPr/>
        </p:nvSpPr>
        <p:spPr bwMode="auto">
          <a:xfrm>
            <a:off x="6240463" y="4616450"/>
            <a:ext cx="3865562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600" b="1" u="sng" spc="20" dirty="0" err="1">
                <a:solidFill>
                  <a:srgbClr val="D6851B"/>
                </a:solidFill>
                <a:hlinkClick r:id="rId5" tooltip="https://www.zynd.d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zynd</a:t>
            </a:r>
            <a:endParaRPr lang="de-DE" sz="1600" b="1" spc="20" dirty="0">
              <a:solidFill>
                <a:srgbClr val="D6851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1. Grundlagen</a:t>
            </a:r>
          </a:p>
        </p:txBody>
      </p:sp>
      <p:sp>
        <p:nvSpPr>
          <p:cNvPr id="4" name="Textfeld 3"/>
          <p:cNvSpPr txBox="1"/>
          <p:nvPr/>
        </p:nvSpPr>
        <p:spPr bwMode="auto">
          <a:xfrm>
            <a:off x="658812" y="821046"/>
            <a:ext cx="795813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  <a:defRPr/>
            </a:pPr>
            <a:r>
              <a:rPr lang="de-DE" sz="2000" b="1">
                <a:latin typeface="Calibri"/>
              </a:rPr>
              <a:t>Definition und Ziele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006651" y="1770446"/>
            <a:ext cx="2705924" cy="289952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571724" y="1436915"/>
            <a:ext cx="7958138" cy="25989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lvl="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>
                <a:solidFill>
                  <a:prstClr val="black"/>
                </a:solidFill>
              </a:rPr>
              <a:t>Berufsorientierung ist ein Prozess, der in der Schule frühzeitig einsetzt </a:t>
            </a:r>
            <a:br>
              <a:rPr lang="de-DE" sz="2000">
                <a:solidFill>
                  <a:prstClr val="black"/>
                </a:solidFill>
              </a:rPr>
            </a:br>
            <a:r>
              <a:rPr lang="de-DE" sz="2000">
                <a:solidFill>
                  <a:prstClr val="black"/>
                </a:solidFill>
              </a:rPr>
              <a:t>und bis zur Einmündung in Ausbildung bzw. Beruf verläuft</a:t>
            </a:r>
            <a:endParaRPr/>
          </a:p>
          <a:p>
            <a:pPr marL="285750" lvl="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>
                <a:solidFill>
                  <a:prstClr val="black"/>
                </a:solidFill>
              </a:rPr>
              <a:t>Ziel der Berufsorientierung ist die Befähigung junger Menschen zur eigenverantwortlichen, reflektierten, klischeefreien Entscheidung für </a:t>
            </a:r>
            <a:br>
              <a:rPr lang="de-DE" sz="2000">
                <a:solidFill>
                  <a:prstClr val="black"/>
                </a:solidFill>
              </a:rPr>
            </a:br>
            <a:r>
              <a:rPr lang="de-DE" sz="2000">
                <a:solidFill>
                  <a:prstClr val="black"/>
                </a:solidFill>
              </a:rPr>
              <a:t>einen Beruf</a:t>
            </a:r>
            <a:endParaRPr/>
          </a:p>
          <a:p>
            <a:pPr marL="285750" lvl="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>
                <a:solidFill>
                  <a:prstClr val="black"/>
                </a:solidFill>
              </a:rPr>
              <a:t>Sie fokussiert auf eine individuelle Förderung und kontinuierliche Begleitung der jungen Menschen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b="1"/>
              <a:t>GOVET at BIBB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1. Grundlagen</a:t>
            </a:r>
          </a:p>
        </p:txBody>
      </p:sp>
      <p:sp>
        <p:nvSpPr>
          <p:cNvPr id="5" name="Textfeld 4"/>
          <p:cNvSpPr txBox="1"/>
          <p:nvPr/>
        </p:nvSpPr>
        <p:spPr bwMode="auto">
          <a:xfrm>
            <a:off x="658811" y="1479913"/>
            <a:ext cx="9074152" cy="40780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Zahlreiche Akteure aus den Bereichen Bildung und Arbeitsmarkt sind in der Berufsorientierung aktiv:</a:t>
            </a:r>
            <a:endParaRPr/>
          </a:p>
          <a:p>
            <a:pPr marL="612000" lvl="1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Schulen</a:t>
            </a:r>
            <a:endParaRPr/>
          </a:p>
          <a:p>
            <a:pPr marL="612000" lvl="1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Länder, Kreise und Kommunen</a:t>
            </a:r>
            <a:endParaRPr/>
          </a:p>
          <a:p>
            <a:pPr marL="612000" lvl="1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Arbeitsagentur</a:t>
            </a:r>
            <a:endParaRPr/>
          </a:p>
          <a:p>
            <a:pPr marL="612000" lvl="1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Bundesministerien (insbes. BMBF, BMAS)</a:t>
            </a:r>
            <a:endParaRPr/>
          </a:p>
          <a:p>
            <a:pPr marL="612000" lvl="1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Bundesinstitut für Berufsbildung</a:t>
            </a:r>
            <a:endParaRPr/>
          </a:p>
          <a:p>
            <a:pPr marL="612000" lvl="1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Kammern, Sozialpartner, Unternehmen, private Anbieter</a:t>
            </a:r>
            <a:endParaRPr/>
          </a:p>
          <a:p>
            <a:pPr marL="612000" lvl="1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…</a:t>
            </a:r>
            <a:endParaRPr/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Abstimmung: Koordinierungsbüros der Länder, Netzwerke, vielfache gemeinsame Initiativen und Aktivitäten von der lokalen bis zur Bundesebene</a:t>
            </a:r>
            <a:endParaRPr/>
          </a:p>
        </p:txBody>
      </p:sp>
      <p:sp>
        <p:nvSpPr>
          <p:cNvPr id="6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Akteure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platzhalter 3"/>
          <p:cNvSpPr txBox="1"/>
          <p:nvPr/>
        </p:nvSpPr>
        <p:spPr bwMode="auto">
          <a:xfrm>
            <a:off x="658808" y="2840630"/>
            <a:ext cx="5437189" cy="97640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08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  <a:defRPr/>
            </a:pPr>
            <a:r>
              <a:rPr lang="de-DE" sz="1800" spc="20">
                <a:solidFill>
                  <a:schemeClr val="tx1"/>
                </a:solidFill>
              </a:rPr>
              <a:t>lebensbegleitende </a:t>
            </a:r>
            <a:br>
              <a:rPr lang="de-DE" sz="1800" spc="20">
                <a:solidFill>
                  <a:schemeClr val="tx1"/>
                </a:solidFill>
              </a:rPr>
            </a:br>
            <a:r>
              <a:rPr lang="de-DE" sz="1800" spc="20">
                <a:solidFill>
                  <a:schemeClr val="tx1"/>
                </a:solidFill>
              </a:rPr>
              <a:t>Orientierungs- und </a:t>
            </a:r>
            <a:br>
              <a:rPr lang="de-DE" sz="1800" spc="20">
                <a:solidFill>
                  <a:schemeClr val="tx1"/>
                </a:solidFill>
              </a:rPr>
            </a:br>
            <a:r>
              <a:rPr lang="de-DE" sz="1800" spc="20">
                <a:solidFill>
                  <a:schemeClr val="tx1"/>
                </a:solidFill>
              </a:rPr>
              <a:t>Beratungsprozesse</a:t>
            </a:r>
            <a:endParaRPr/>
          </a:p>
        </p:txBody>
      </p:sp>
      <p:sp>
        <p:nvSpPr>
          <p:cNvPr id="8" name="Textplatzhalter 3"/>
          <p:cNvSpPr txBox="1"/>
          <p:nvPr/>
        </p:nvSpPr>
        <p:spPr bwMode="auto">
          <a:xfrm>
            <a:off x="658810" y="1847230"/>
            <a:ext cx="5437189" cy="69940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08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  <a:defRPr/>
            </a:pPr>
            <a:r>
              <a:rPr lang="de-DE" sz="1800" spc="20">
                <a:solidFill>
                  <a:schemeClr val="tx1"/>
                </a:solidFill>
              </a:rPr>
              <a:t>Fokussierung der Empfehlung auf </a:t>
            </a:r>
            <a:br>
              <a:rPr lang="de-DE" sz="1800" spc="20">
                <a:solidFill>
                  <a:schemeClr val="tx1"/>
                </a:solidFill>
              </a:rPr>
            </a:br>
            <a:r>
              <a:rPr lang="de-DE" sz="1800" spc="20">
                <a:solidFill>
                  <a:schemeClr val="tx1"/>
                </a:solidFill>
              </a:rPr>
              <a:t>junge Menschen bis 25 Jahre</a:t>
            </a:r>
            <a:endParaRPr/>
          </a:p>
        </p:txBody>
      </p:sp>
      <p:sp>
        <p:nvSpPr>
          <p:cNvPr id="9" name="Textplatzhalter 3"/>
          <p:cNvSpPr txBox="1"/>
          <p:nvPr/>
        </p:nvSpPr>
        <p:spPr bwMode="auto">
          <a:xfrm>
            <a:off x="658811" y="4111030"/>
            <a:ext cx="5437189" cy="97640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08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  <a:defRPr/>
            </a:pPr>
            <a:r>
              <a:rPr lang="de-DE" sz="1800" spc="20">
                <a:solidFill>
                  <a:schemeClr val="tx1"/>
                </a:solidFill>
              </a:rPr>
              <a:t>Kooperation aller Akteure </a:t>
            </a:r>
            <a:br>
              <a:rPr lang="de-DE" sz="1800" spc="20">
                <a:solidFill>
                  <a:schemeClr val="tx1"/>
                </a:solidFill>
              </a:rPr>
            </a:br>
            <a:r>
              <a:rPr lang="de-DE" sz="1800" spc="20">
                <a:solidFill>
                  <a:schemeClr val="tx1"/>
                </a:solidFill>
              </a:rPr>
              <a:t>erforderlich, Vernetzung regional </a:t>
            </a:r>
            <a:br>
              <a:rPr lang="de-DE" sz="1800" spc="20">
                <a:solidFill>
                  <a:schemeClr val="tx1"/>
                </a:solidFill>
              </a:rPr>
            </a:br>
            <a:r>
              <a:rPr lang="de-DE" sz="1800" spc="20">
                <a:solidFill>
                  <a:schemeClr val="tx1"/>
                </a:solidFill>
              </a:rPr>
              <a:t>und überregional</a:t>
            </a:r>
            <a:endParaRPr/>
          </a:p>
        </p:txBody>
      </p:sp>
      <p:sp>
        <p:nvSpPr>
          <p:cNvPr id="11" name="Textplatzhalter 3"/>
          <p:cNvSpPr txBox="1"/>
          <p:nvPr/>
        </p:nvSpPr>
        <p:spPr bwMode="auto">
          <a:xfrm>
            <a:off x="6240464" y="1834095"/>
            <a:ext cx="5472112" cy="198244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0" tIns="72000" rIns="108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800" spc="20">
                <a:solidFill>
                  <a:schemeClr val="tx1"/>
                </a:solidFill>
              </a:rPr>
              <a:t>Sicherstellung und Ausbau des Angebotes</a:t>
            </a:r>
            <a:endParaRPr/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>
                <a:solidFill>
                  <a:schemeClr val="tx1"/>
                </a:solidFill>
              </a:rPr>
              <a:t>Ressourcen bereitstellen</a:t>
            </a:r>
            <a:endParaRPr/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>
                <a:solidFill>
                  <a:schemeClr val="tx1"/>
                </a:solidFill>
              </a:rPr>
              <a:t>Lehr- und Beratungspersonal qualifizieren, Standards festlegen</a:t>
            </a:r>
            <a:endParaRPr/>
          </a:p>
        </p:txBody>
      </p:sp>
      <p:sp>
        <p:nvSpPr>
          <p:cNvPr id="12" name="Textplatzhalter 3"/>
          <p:cNvSpPr txBox="1"/>
          <p:nvPr/>
        </p:nvSpPr>
        <p:spPr bwMode="auto">
          <a:xfrm>
            <a:off x="6240464" y="4024293"/>
            <a:ext cx="5472112" cy="42240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0" tIns="72000" rIns="108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  <a:defRPr/>
            </a:pPr>
            <a:r>
              <a:rPr lang="de-DE" sz="1800" spc="20">
                <a:solidFill>
                  <a:schemeClr val="tx1"/>
                </a:solidFill>
              </a:rPr>
              <a:t>Qualität der Angebote sichern</a:t>
            </a:r>
            <a:endParaRPr/>
          </a:p>
        </p:txBody>
      </p:sp>
      <p:sp>
        <p:nvSpPr>
          <p:cNvPr id="13" name="Textplatzhalter 3"/>
          <p:cNvSpPr txBox="1"/>
          <p:nvPr/>
        </p:nvSpPr>
        <p:spPr bwMode="auto">
          <a:xfrm>
            <a:off x="6240464" y="4665028"/>
            <a:ext cx="5472112" cy="42240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0" tIns="72000" rIns="108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  <a:defRPr/>
            </a:pPr>
            <a:r>
              <a:rPr lang="de-DE" sz="1800" spc="20">
                <a:solidFill>
                  <a:schemeClr val="tx1"/>
                </a:solidFill>
              </a:rPr>
              <a:t>Familien einbinden</a:t>
            </a:r>
            <a:endParaRPr/>
          </a:p>
        </p:txBody>
      </p:sp>
      <p:sp>
        <p:nvSpPr>
          <p:cNvPr id="3" name="Ellipse 2"/>
          <p:cNvSpPr/>
          <p:nvPr/>
        </p:nvSpPr>
        <p:spPr bwMode="auto">
          <a:xfrm>
            <a:off x="3936000" y="1377857"/>
            <a:ext cx="4320000" cy="43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1. Grundlagen</a:t>
            </a:r>
          </a:p>
        </p:txBody>
      </p:sp>
      <p:sp>
        <p:nvSpPr>
          <p:cNvPr id="6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Empfehlung des BIBB Hauptausschusses zur Berufsorientierung (2005)</a:t>
            </a:r>
            <a:endParaRPr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04044" y="2048105"/>
            <a:ext cx="3583913" cy="298767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auto">
          <a:xfrm>
            <a:off x="5648491" y="3034507"/>
            <a:ext cx="1011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/>
              <a:t>Haupt-</a:t>
            </a:r>
            <a:br>
              <a:rPr lang="de-DE" sz="1600"/>
            </a:br>
            <a:r>
              <a:rPr lang="de-DE" sz="1600"/>
              <a:t>ausschuss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2. Berufsorientierung an Schulen</a:t>
            </a:r>
          </a:p>
        </p:txBody>
      </p:sp>
      <p:sp>
        <p:nvSpPr>
          <p:cNvPr id="7" name="Textfeld 6"/>
          <p:cNvSpPr txBox="1"/>
          <p:nvPr/>
        </p:nvSpPr>
        <p:spPr bwMode="auto">
          <a:xfrm>
            <a:off x="658811" y="1479913"/>
            <a:ext cx="7689201" cy="26161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Verantwortung der Bundesländer</a:t>
            </a:r>
            <a:endParaRPr/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 b="1"/>
              <a:t>Grundlage: </a:t>
            </a:r>
            <a:r>
              <a:rPr lang="de-DE" sz="2000"/>
              <a:t>Empfehlung der Kultusministerkonferenz zur Beruflichen Orientierung an Schulen</a:t>
            </a:r>
            <a:endParaRPr/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Individuelle Konzepte und Verordnungen der einzelnen Bundesländer</a:t>
            </a:r>
            <a:endParaRPr/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Einsatz zahlreicher Instrumente, teilweise in Kooperation mit anderen Akteuren wie BMBF/BIBB, Unternehmen, Kammern oder der Arbeitsagentur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9668086" y="1369392"/>
            <a:ext cx="2163250" cy="2840879"/>
          </a:xfrm>
          <a:prstGeom prst="rect">
            <a:avLst/>
          </a:prstGeom>
        </p:spPr>
      </p:pic>
      <p:sp>
        <p:nvSpPr>
          <p:cNvPr id="3" name="Rechteck: abgerundete Ecken 2"/>
          <p:cNvSpPr/>
          <p:nvPr/>
        </p:nvSpPr>
        <p:spPr bwMode="auto">
          <a:xfrm>
            <a:off x="8722109" y="2133600"/>
            <a:ext cx="1873405" cy="944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991967" y="2295525"/>
            <a:ext cx="1498500" cy="6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2. Berufsorientierung an Schulen</a:t>
            </a:r>
          </a:p>
        </p:txBody>
      </p:sp>
      <p:sp>
        <p:nvSpPr>
          <p:cNvPr id="7" name="Textfeld 6"/>
          <p:cNvSpPr txBox="1"/>
          <p:nvPr/>
        </p:nvSpPr>
        <p:spPr bwMode="auto">
          <a:xfrm>
            <a:off x="658811" y="1479913"/>
            <a:ext cx="8779103" cy="40010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Beginn um Klasse 7-8, in einigen Ländern 5-6 oder früher</a:t>
            </a:r>
            <a:endParaRPr/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 b="1"/>
              <a:t>Maßnahmen:</a:t>
            </a:r>
            <a:endParaRPr/>
          </a:p>
          <a:p>
            <a:pPr marL="61200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Berufswahlpass</a:t>
            </a:r>
            <a:endParaRPr/>
          </a:p>
          <a:p>
            <a:pPr marL="61200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Berufsorientierungsunterricht</a:t>
            </a:r>
            <a:endParaRPr/>
          </a:p>
          <a:p>
            <a:pPr marL="61200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Orientierungstage in Firmen und Praktika</a:t>
            </a:r>
            <a:endParaRPr/>
          </a:p>
          <a:p>
            <a:pPr marL="61200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Angebote u. a. der Arbeitsagentur</a:t>
            </a:r>
            <a:endParaRPr/>
          </a:p>
          <a:p>
            <a:pPr marL="61200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Berufsorientierungsprogramm (BOP) des BMBF</a:t>
            </a:r>
            <a:endParaRPr/>
          </a:p>
          <a:p>
            <a:pPr marL="61200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…</a:t>
            </a:r>
            <a:endParaRPr/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endParaRPr lang="de-DE" sz="200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89902" y="1376992"/>
            <a:ext cx="3122673" cy="349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2. Berufsorientierung an Schulen</a:t>
            </a:r>
          </a:p>
        </p:txBody>
      </p:sp>
      <p:sp>
        <p:nvSpPr>
          <p:cNvPr id="7" name="Textfeld 6"/>
          <p:cNvSpPr txBox="1"/>
          <p:nvPr/>
        </p:nvSpPr>
        <p:spPr bwMode="auto">
          <a:xfrm>
            <a:off x="658812" y="3935732"/>
            <a:ext cx="10273647" cy="10611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Gemeinschaftsprojekt von Bundesministerium für Bildung und Forschung (BMBF) und den Bundesländern</a:t>
            </a:r>
            <a:endParaRPr/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Die Geschäftsstelle Berufswahlpass/berufswahlapp im BIBB betreut und koordiniert den Berufswahlpass, die fachlich-inhaltliche Entwicklung und die länderübergreifende Öffentlichkeitsarbeit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Berufswahlpass und berufswahlapp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72194" y="1538326"/>
            <a:ext cx="3265962" cy="43546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07217" y="1487613"/>
            <a:ext cx="2606084" cy="500302"/>
          </a:xfrm>
          <a:prstGeom prst="rect">
            <a:avLst/>
          </a:prstGeom>
        </p:spPr>
      </p:pic>
      <p:sp>
        <p:nvSpPr>
          <p:cNvPr id="11" name="Textplatzhalter 3"/>
          <p:cNvSpPr txBox="1"/>
          <p:nvPr/>
        </p:nvSpPr>
        <p:spPr bwMode="auto">
          <a:xfrm>
            <a:off x="658813" y="2130336"/>
            <a:ext cx="5292725" cy="119071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80000" bIns="72000" rtlCol="0" anchor="ctr">
            <a:no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pc="20">
                <a:solidFill>
                  <a:schemeClr val="tx1"/>
                </a:solidFill>
              </a:rPr>
              <a:t>Seit über 20 Jahren das Instrument </a:t>
            </a:r>
            <a:br>
              <a:rPr lang="de-DE" spc="20">
                <a:solidFill>
                  <a:schemeClr val="tx1"/>
                </a:solidFill>
              </a:rPr>
            </a:br>
            <a:r>
              <a:rPr lang="de-DE" spc="20">
                <a:solidFill>
                  <a:schemeClr val="tx1"/>
                </a:solidFill>
              </a:rPr>
              <a:t>zur Beruflichen Orientierung </a:t>
            </a:r>
            <a:br>
              <a:rPr lang="de-DE" spc="20">
                <a:solidFill>
                  <a:schemeClr val="tx1"/>
                </a:solidFill>
              </a:rPr>
            </a:br>
            <a:r>
              <a:rPr lang="de-DE" spc="20">
                <a:solidFill>
                  <a:schemeClr val="tx1"/>
                </a:solidFill>
              </a:rPr>
              <a:t>im Schulunterricht</a:t>
            </a:r>
            <a:endParaRPr/>
          </a:p>
        </p:txBody>
      </p:sp>
      <p:sp>
        <p:nvSpPr>
          <p:cNvPr id="12" name="Textplatzhalter 3"/>
          <p:cNvSpPr txBox="1"/>
          <p:nvPr/>
        </p:nvSpPr>
        <p:spPr bwMode="auto">
          <a:xfrm>
            <a:off x="6240463" y="2130335"/>
            <a:ext cx="5472112" cy="119071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80000" bIns="72000" rtlCol="0" anchor="ctr">
            <a:no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pc="20">
                <a:solidFill>
                  <a:schemeClr val="tx1"/>
                </a:solidFill>
              </a:rPr>
              <a:t>Im Zuge der Digitalisierung in den Schulen entwickelt, kommt seit 2022 </a:t>
            </a:r>
            <a:br>
              <a:rPr lang="de-DE" spc="20">
                <a:solidFill>
                  <a:schemeClr val="tx1"/>
                </a:solidFill>
              </a:rPr>
            </a:br>
            <a:r>
              <a:rPr lang="de-DE" spc="20">
                <a:solidFill>
                  <a:schemeClr val="tx1"/>
                </a:solidFill>
              </a:rPr>
              <a:t>in einigen Bundesländern zum Einsatz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2. Berufsorientierung an Schulen</a:t>
            </a:r>
          </a:p>
        </p:txBody>
      </p:sp>
      <p:sp>
        <p:nvSpPr>
          <p:cNvPr id="7" name="Textfeld 6"/>
          <p:cNvSpPr txBox="1"/>
          <p:nvPr/>
        </p:nvSpPr>
        <p:spPr bwMode="auto">
          <a:xfrm>
            <a:off x="658813" y="2133600"/>
            <a:ext cx="10473014" cy="33342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defRPr/>
            </a:pPr>
            <a:r>
              <a:rPr lang="de-DE" b="1"/>
              <a:t>Inhalte</a:t>
            </a:r>
            <a:endParaRPr lang="de-DE" sz="2000" b="1"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Dokumentation und Reflektion des Berufsorientierungsprozesses, z. B. von Praktika und Beratungsgesprächen. 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Verschiedene Aufgabenformate zur Berufsorientierung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Weg zur Berufswahl: Analyse von Interessen und Kompetenzen, Auswertung von Praktika und Erfahrungen, Dokumentation des Bewerbungsprozesses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Sammlung von Informationen, Materialien und Dokumenten, die den Schülerinnen und Schülern bei der Berufswahl helfen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Hilfen zur Lebensplanung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Berufswahlpass und berufswahlapp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72194" y="1538326"/>
            <a:ext cx="3265962" cy="43546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07217" y="1487613"/>
            <a:ext cx="2606084" cy="5003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2101</Words>
  <Application>Microsoft Office PowerPoint</Application>
  <PresentationFormat>Breitbild</PresentationFormat>
  <Paragraphs>325</Paragraphs>
  <Slides>30</Slides>
  <Notes>30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35" baseType="lpstr">
      <vt:lpstr>Wingdings 3</vt:lpstr>
      <vt:lpstr>Arial</vt:lpstr>
      <vt:lpstr>Calibri</vt:lpstr>
      <vt:lpstr>Office</vt:lpstr>
      <vt:lpstr>1_Office</vt:lpstr>
      <vt:lpstr> </vt:lpstr>
      <vt:lpstr>Inhalt</vt:lpstr>
      <vt:lpstr>1. Grundlagen</vt:lpstr>
      <vt:lpstr>1. Grundlagen</vt:lpstr>
      <vt:lpstr>1. Grundlagen</vt:lpstr>
      <vt:lpstr>2. Berufsorientierung an Schulen</vt:lpstr>
      <vt:lpstr>2. Berufsorientierung an Schulen</vt:lpstr>
      <vt:lpstr>2. Berufsorientierung an Schulen</vt:lpstr>
      <vt:lpstr>2. Berufsorientierung an Schulen</vt:lpstr>
      <vt:lpstr>2. Berufsorientierung an Schulen</vt:lpstr>
      <vt:lpstr>2. Berufsorientierung an Schulen</vt:lpstr>
      <vt:lpstr>2. Berufsorientierung an Schulen</vt:lpstr>
      <vt:lpstr>2. Berufsorientierung an Schulen</vt:lpstr>
      <vt:lpstr>2. Berufsorientierung an Schulen</vt:lpstr>
      <vt:lpstr>2. Berufsorientierung an Schulen</vt:lpstr>
      <vt:lpstr>2. Berufsorientierung an Schulen</vt:lpstr>
      <vt:lpstr>3. Weitere Akteure und Programme</vt:lpstr>
      <vt:lpstr>3. Weitere Akteure und Programme</vt:lpstr>
      <vt:lpstr>3. Weitere Akteure und Programme</vt:lpstr>
      <vt:lpstr>3. Weitere Akteure und Programme</vt:lpstr>
      <vt:lpstr>3. Weitere Akteure und Programme</vt:lpstr>
      <vt:lpstr>3. Weitere Akteure und Programme</vt:lpstr>
      <vt:lpstr>3. Weitere Akteure und Programme</vt:lpstr>
      <vt:lpstr>3. Weitere Akteure und Programme</vt:lpstr>
      <vt:lpstr>3. Weitere Akteure und Programme</vt:lpstr>
      <vt:lpstr>3. Weitere Akteure und Programme</vt:lpstr>
      <vt:lpstr>4. Vorteile von Berufsorientierung</vt:lpstr>
      <vt:lpstr>5. Zusammenfassung/Prinzipien</vt:lpstr>
      <vt:lpstr>Weitere Informationen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421</cp:revision>
  <dcterms:created xsi:type="dcterms:W3CDTF">2020-12-18T10:19:10Z</dcterms:created>
  <dcterms:modified xsi:type="dcterms:W3CDTF">2025-09-23T10:35:57Z</dcterms:modified>
</cp:coreProperties>
</file>