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33"/>
  </p:notesMasterIdLst>
  <p:sldIdLst>
    <p:sldId id="257" r:id="rId3"/>
    <p:sldId id="368" r:id="rId4"/>
    <p:sldId id="369" r:id="rId5"/>
    <p:sldId id="388" r:id="rId6"/>
    <p:sldId id="390" r:id="rId7"/>
    <p:sldId id="391" r:id="rId8"/>
    <p:sldId id="392" r:id="rId9"/>
    <p:sldId id="394" r:id="rId10"/>
    <p:sldId id="395" r:id="rId11"/>
    <p:sldId id="396" r:id="rId12"/>
    <p:sldId id="398" r:id="rId13"/>
    <p:sldId id="400" r:id="rId14"/>
    <p:sldId id="401"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7" r:id="rId29"/>
    <p:sldId id="416" r:id="rId30"/>
    <p:sldId id="359" r:id="rId31"/>
    <p:sldId id="418" r:id="rId32"/>
  </p:sldIdLst>
  <p:sldSz cx="12192000" cy="6858000"/>
  <p:notesSz cx="6858000" cy="9144000"/>
  <p:embeddedFontLst>
    <p:embeddedFont>
      <p:font typeface="Wingdings 3" panose="05040102010807070707" pitchFamily="18" charset="2"/>
      <p:regular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931" userDrawn="1">
          <p15:clr>
            <a:srgbClr val="A4A3A4"/>
          </p15:clr>
        </p15:guide>
        <p15:guide id="3" orient="horz" pos="2908" userDrawn="1">
          <p15:clr>
            <a:srgbClr val="A4A3A4"/>
          </p15:clr>
        </p15:guide>
        <p15:guide id="4" orient="horz" pos="3543" userDrawn="1">
          <p15:clr>
            <a:srgbClr val="A4A3A4"/>
          </p15:clr>
        </p15:guide>
        <p15:guide id="5" orient="horz" pos="3385" userDrawn="1">
          <p15:clr>
            <a:srgbClr val="A4A3A4"/>
          </p15:clr>
        </p15:guide>
        <p15:guide id="6" pos="6562" userDrawn="1">
          <p15:clr>
            <a:srgbClr val="A4A3A4"/>
          </p15:clr>
        </p15:guide>
        <p15:guide id="7" pos="6153" userDrawn="1">
          <p15:clr>
            <a:srgbClr val="A4A3A4"/>
          </p15:clr>
        </p15:guide>
        <p15:guide id="8" orient="horz" pos="1162" userDrawn="1">
          <p15:clr>
            <a:srgbClr val="A4A3A4"/>
          </p15:clr>
        </p15:guide>
        <p15:guide id="9" orient="horz" pos="1593" userDrawn="1">
          <p15:clr>
            <a:srgbClr val="A4A3A4"/>
          </p15:clr>
        </p15:guide>
        <p15:guide id="11" pos="642" userDrawn="1">
          <p15:clr>
            <a:srgbClr val="A4A3A4"/>
          </p15:clr>
        </p15:guide>
        <p15:guide id="12" orient="horz" pos="2024" userDrawn="1">
          <p15:clr>
            <a:srgbClr val="A4A3A4"/>
          </p15:clr>
        </p15:guide>
        <p15:guide id="13" orient="horz" pos="958" userDrawn="1">
          <p15:clr>
            <a:srgbClr val="A4A3A4"/>
          </p15:clr>
        </p15:guide>
        <p15:guide id="14" pos="4679" userDrawn="1">
          <p15:clr>
            <a:srgbClr val="A4A3A4"/>
          </p15:clr>
        </p15:guide>
        <p15:guide id="15" orient="horz" pos="3702" userDrawn="1">
          <p15:clr>
            <a:srgbClr val="A4A3A4"/>
          </p15:clr>
        </p15:guide>
        <p15:guide id="16" pos="200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BB03F6-9B10-B391-B321-154583910185}" name="GST" initials="GST" userId="GS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ser" initials="U" lastIdx="15" clrIdx="6">
    <p:extLst>
      <p:ext uri="{19B8F6BF-5375-455C-9EA6-DF929625EA0E}">
        <p15:presenceInfo xmlns:p15="http://schemas.microsoft.com/office/powerpoint/2012/main" userId="User"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63"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4"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33CC33"/>
    <a:srgbClr val="FBF3E8"/>
    <a:srgbClr val="EAC28D"/>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1618" autoAdjust="0"/>
  </p:normalViewPr>
  <p:slideViewPr>
    <p:cSldViewPr snapToGrid="0" showGuides="1">
      <p:cViewPr varScale="1">
        <p:scale>
          <a:sx n="102" d="100"/>
          <a:sy n="102" d="100"/>
        </p:scale>
        <p:origin x="408" y="108"/>
      </p:cViewPr>
      <p:guideLst>
        <p:guide orient="horz" pos="1344"/>
        <p:guide pos="3931"/>
        <p:guide orient="horz" pos="2908"/>
        <p:guide orient="horz" pos="3543"/>
        <p:guide orient="horz" pos="3385"/>
        <p:guide pos="6562"/>
        <p:guide pos="6153"/>
        <p:guide orient="horz" pos="1162"/>
        <p:guide orient="horz" pos="1593"/>
        <p:guide pos="642"/>
        <p:guide orient="horz" pos="2024"/>
        <p:guide orient="horz" pos="958"/>
        <p:guide pos="4679"/>
        <p:guide orient="horz" pos="3702"/>
        <p:guide pos="200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08.06.2026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28606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283958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4099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24199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15933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385691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46375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4316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7429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22734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1696285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10904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3145727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160287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3315576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9848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242946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341152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379868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48301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324074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54820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167830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7933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79103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95132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69079E9A-060C-4D22-A1C7-B84FB5F32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9" name="Grafik 8">
            <a:extLst>
              <a:ext uri="{FF2B5EF4-FFF2-40B4-BE49-F238E27FC236}">
                <a16:creationId xmlns:a16="http://schemas.microsoft.com/office/drawing/2014/main" id="{7F35A9D2-315D-48C8-98CB-10C9255AD3D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 id="2147483655"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hyperlink" Target="https://www.girls-day.d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26.xml.rels><?xml version="1.0" encoding="UTF-8" standalone="yes"?>
<Relationships xmlns="http://schemas.openxmlformats.org/package/2006/relationships"><Relationship Id="rId3" Type="http://schemas.openxmlformats.org/officeDocument/2006/relationships/hyperlink" Target="https://www.boys-day.d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7.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berufswahlapp.de/" TargetMode="External"/><Relationship Id="rId3" Type="http://schemas.openxmlformats.org/officeDocument/2006/relationships/image" Target="../media/image68.png"/><Relationship Id="rId7" Type="http://schemas.openxmlformats.org/officeDocument/2006/relationships/image" Target="../media/image25.jpg"/><Relationship Id="rId2" Type="http://schemas.openxmlformats.org/officeDocument/2006/relationships/hyperlink" Target="https://www.berufenavi.de/" TargetMode="External"/><Relationship Id="rId1" Type="http://schemas.openxmlformats.org/officeDocument/2006/relationships/slideLayout" Target="../slideLayouts/slideLayout3.xml"/><Relationship Id="rId6" Type="http://schemas.openxmlformats.org/officeDocument/2006/relationships/hyperlink" Target="https://berufswahlpass.de/" TargetMode="External"/><Relationship Id="rId5" Type="http://schemas.openxmlformats.org/officeDocument/2006/relationships/image" Target="../media/image69.JPG"/><Relationship Id="rId4" Type="http://schemas.openxmlformats.org/officeDocument/2006/relationships/hyperlink" Target="https://www.zynd.de/" TargetMode="External"/><Relationship Id="rId9"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42771" y="2880240"/>
            <a:ext cx="5852519" cy="1055539"/>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dirty="0"/>
              <a:t>Career orientation in the German vocational education and training system: an overview</a:t>
            </a:r>
          </a:p>
        </p:txBody>
      </p:sp>
      <p:sp>
        <p:nvSpPr>
          <p:cNvPr id="3" name="Textfeld 2">
            <a:extLst>
              <a:ext uri="{FF2B5EF4-FFF2-40B4-BE49-F238E27FC236}">
                <a16:creationId xmlns:a16="http://schemas.microsoft.com/office/drawing/2014/main" id="{C3631AAF-32EB-4BA9-A232-04191A4F4EEE}"/>
              </a:ext>
            </a:extLst>
          </p:cNvPr>
          <p:cNvSpPr txBox="1"/>
          <p:nvPr/>
        </p:nvSpPr>
        <p:spPr>
          <a:xfrm>
            <a:off x="9767889" y="2956440"/>
            <a:ext cx="2047210" cy="923330"/>
          </a:xfrm>
          <a:prstGeom prst="rect">
            <a:avLst/>
          </a:prstGeom>
          <a:noFill/>
        </p:spPr>
        <p:txBody>
          <a:bodyPr wrap="square" rtlCol="0">
            <a:spAutoFit/>
          </a:bodyPr>
          <a:lstStyle/>
          <a:p>
            <a:pPr algn="r"/>
            <a:r>
              <a:rPr lang="en-GB" dirty="0">
                <a:solidFill>
                  <a:schemeClr val="bg1"/>
                </a:solidFill>
              </a:rPr>
              <a:t>Vocational education and training in Germany</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1" y="1479913"/>
            <a:ext cx="9000000" cy="199093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Often an established part of the curriculum at lower secondary level (from ages 13–14),</a:t>
            </a:r>
            <a:br>
              <a:rPr lang="en-GB" dirty="0"/>
            </a:br>
            <a:r>
              <a:rPr lang="en-GB" dirty="0"/>
              <a:t>even earlier in some federal states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Provides information about different occupational fields, training opportunities and the labour market.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b="1" dirty="0"/>
              <a:t>Objectives: </a:t>
            </a:r>
            <a:r>
              <a:rPr lang="en-GB" dirty="0"/>
              <a:t>Encourages self-reflection on own interests and strengths, preparation for choosing a career.</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Career orientation lessons</a:t>
            </a:r>
          </a:p>
        </p:txBody>
      </p:sp>
    </p:spTree>
    <p:extLst>
      <p:ext uri="{BB962C8B-B14F-4D97-AF65-F5344CB8AC3E}">
        <p14:creationId xmlns:p14="http://schemas.microsoft.com/office/powerpoint/2010/main" val="39976216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Work experience placements (Internships)</a:t>
            </a:r>
          </a:p>
        </p:txBody>
      </p:sp>
      <p:sp>
        <p:nvSpPr>
          <p:cNvPr id="7" name="Textplatzhalter 3">
            <a:extLst>
              <a:ext uri="{FF2B5EF4-FFF2-40B4-BE49-F238E27FC236}">
                <a16:creationId xmlns:a16="http://schemas.microsoft.com/office/drawing/2014/main" id="{ED2B7893-4AF8-44A8-98BC-48E9CFD6FA5F}"/>
              </a:ext>
            </a:extLst>
          </p:cNvPr>
          <p:cNvSpPr txBox="1">
            <a:spLocks/>
          </p:cNvSpPr>
          <p:nvPr/>
        </p:nvSpPr>
        <p:spPr>
          <a:xfrm>
            <a:off x="658813" y="2873569"/>
            <a:ext cx="5292726" cy="42240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b="1" dirty="0">
                <a:solidFill>
                  <a:schemeClr val="tx1"/>
                </a:solidFill>
              </a:rPr>
              <a:t>Orientation days</a:t>
            </a:r>
          </a:p>
        </p:txBody>
      </p:sp>
      <p:sp>
        <p:nvSpPr>
          <p:cNvPr id="8" name="Textplatzhalter 3">
            <a:extLst>
              <a:ext uri="{FF2B5EF4-FFF2-40B4-BE49-F238E27FC236}">
                <a16:creationId xmlns:a16="http://schemas.microsoft.com/office/drawing/2014/main" id="{5D2F3B24-EBE1-450C-A52F-1D65050358E0}"/>
              </a:ext>
            </a:extLst>
          </p:cNvPr>
          <p:cNvSpPr txBox="1">
            <a:spLocks/>
          </p:cNvSpPr>
          <p:nvPr/>
        </p:nvSpPr>
        <p:spPr>
          <a:xfrm>
            <a:off x="658813" y="3455504"/>
            <a:ext cx="5292726" cy="2206868"/>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0"/>
              </a:spcBef>
              <a:spcAft>
                <a:spcPts val="600"/>
              </a:spcAft>
            </a:pPr>
            <a:r>
              <a:rPr lang="en-GB" sz="1800" b="1" dirty="0">
                <a:solidFill>
                  <a:schemeClr val="tx1"/>
                </a:solidFill>
              </a:rPr>
              <a:t>Pupil work experience placement </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This is generally a compulsory placement</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Ages 13–16, for between one and three weeks</a:t>
            </a:r>
          </a:p>
          <a:p>
            <a:pPr marL="285750" indent="-285750" defTabSz="914400">
              <a:lnSpc>
                <a:spcPts val="24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Provides practical experience in a business and allows pupils to find out about day-to-day working life.</a:t>
            </a:r>
          </a:p>
        </p:txBody>
      </p:sp>
      <p:sp>
        <p:nvSpPr>
          <p:cNvPr id="9" name="Textplatzhalter 3">
            <a:extLst>
              <a:ext uri="{FF2B5EF4-FFF2-40B4-BE49-F238E27FC236}">
                <a16:creationId xmlns:a16="http://schemas.microsoft.com/office/drawing/2014/main" id="{ADDC1D68-D2F1-4F0F-A8A7-86A91F804137}"/>
              </a:ext>
            </a:extLst>
          </p:cNvPr>
          <p:cNvSpPr txBox="1">
            <a:spLocks/>
          </p:cNvSpPr>
          <p:nvPr/>
        </p:nvSpPr>
        <p:spPr>
          <a:xfrm>
            <a:off x="6407570" y="1965628"/>
            <a:ext cx="5292726" cy="1330346"/>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n-GB" sz="1800" b="1" dirty="0">
                <a:solidFill>
                  <a:schemeClr val="tx1"/>
                </a:solidFill>
              </a:rPr>
              <a:t>Voluntary work experience placements</a:t>
            </a:r>
          </a:p>
          <a:p>
            <a:pPr>
              <a:lnSpc>
                <a:spcPct val="100000"/>
              </a:lnSpc>
              <a:spcBef>
                <a:spcPts val="0"/>
              </a:spcBef>
              <a:spcAft>
                <a:spcPts val="600"/>
              </a:spcAft>
            </a:pPr>
            <a:r>
              <a:rPr lang="en-GB" sz="1800" dirty="0">
                <a:solidFill>
                  <a:schemeClr val="tx1"/>
                </a:solidFill>
              </a:rPr>
              <a:t>During school holidays, pupils are able to complete additional voluntary work experience placements in order to sample additional occupational fields.</a:t>
            </a:r>
          </a:p>
        </p:txBody>
      </p:sp>
      <p:sp>
        <p:nvSpPr>
          <p:cNvPr id="10" name="Textplatzhalter 3">
            <a:extLst>
              <a:ext uri="{FF2B5EF4-FFF2-40B4-BE49-F238E27FC236}">
                <a16:creationId xmlns:a16="http://schemas.microsoft.com/office/drawing/2014/main" id="{E8E0310C-81D3-4535-B2B7-584D763B7364}"/>
              </a:ext>
            </a:extLst>
          </p:cNvPr>
          <p:cNvSpPr txBox="1">
            <a:spLocks/>
          </p:cNvSpPr>
          <p:nvPr/>
        </p:nvSpPr>
        <p:spPr>
          <a:xfrm>
            <a:off x="6409496" y="3455504"/>
            <a:ext cx="5292726" cy="1607345"/>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n-GB" sz="1800" b="1" dirty="0">
                <a:solidFill>
                  <a:schemeClr val="tx1"/>
                </a:solidFill>
              </a:rPr>
              <a:t>Long-term placements</a:t>
            </a:r>
          </a:p>
          <a:p>
            <a:pPr>
              <a:lnSpc>
                <a:spcPct val="100000"/>
              </a:lnSpc>
              <a:spcBef>
                <a:spcPts val="0"/>
              </a:spcBef>
              <a:spcAft>
                <a:spcPts val="600"/>
              </a:spcAft>
            </a:pPr>
            <a:r>
              <a:rPr lang="en-GB" sz="1800" dirty="0">
                <a:solidFill>
                  <a:schemeClr val="tx1"/>
                </a:solidFill>
              </a:rPr>
              <a:t>In some cases, schools and projects also offer longer placements which involve young people working on a regular basis in a business over an extended period.</a:t>
            </a:r>
          </a:p>
        </p:txBody>
      </p:sp>
      <p:pic>
        <p:nvPicPr>
          <p:cNvPr id="3" name="Grafik 2">
            <a:extLst>
              <a:ext uri="{FF2B5EF4-FFF2-40B4-BE49-F238E27FC236}">
                <a16:creationId xmlns:a16="http://schemas.microsoft.com/office/drawing/2014/main" id="{9FC63F6A-440A-4EFF-BA3B-D6ED5E111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044401" y="1234999"/>
            <a:ext cx="1165582" cy="2304672"/>
          </a:xfrm>
          <a:prstGeom prst="rect">
            <a:avLst/>
          </a:prstGeom>
        </p:spPr>
      </p:pic>
      <p:pic>
        <p:nvPicPr>
          <p:cNvPr id="4" name="Grafik 3">
            <a:extLst>
              <a:ext uri="{FF2B5EF4-FFF2-40B4-BE49-F238E27FC236}">
                <a16:creationId xmlns:a16="http://schemas.microsoft.com/office/drawing/2014/main" id="{47637CFE-CF3D-449E-B90D-8DE40B5B5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98565" y="1534855"/>
            <a:ext cx="975444" cy="2005881"/>
          </a:xfrm>
          <a:prstGeom prst="rect">
            <a:avLst/>
          </a:prstGeom>
        </p:spPr>
      </p:pic>
    </p:spTree>
    <p:extLst>
      <p:ext uri="{BB962C8B-B14F-4D97-AF65-F5344CB8AC3E}">
        <p14:creationId xmlns:p14="http://schemas.microsoft.com/office/powerpoint/2010/main" val="41003905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Organisation of work experience placements</a:t>
            </a:r>
          </a:p>
        </p:txBody>
      </p:sp>
      <p:sp>
        <p:nvSpPr>
          <p:cNvPr id="9" name="Textplatzhalter 3">
            <a:extLst>
              <a:ext uri="{FF2B5EF4-FFF2-40B4-BE49-F238E27FC236}">
                <a16:creationId xmlns:a16="http://schemas.microsoft.com/office/drawing/2014/main" id="{54C4B6E3-0150-4BC4-955E-ADBED8C1BEED}"/>
              </a:ext>
            </a:extLst>
          </p:cNvPr>
          <p:cNvSpPr txBox="1">
            <a:spLocks/>
          </p:cNvSpPr>
          <p:nvPr/>
        </p:nvSpPr>
        <p:spPr>
          <a:xfrm>
            <a:off x="655918" y="1392461"/>
            <a:ext cx="5437186" cy="1510079"/>
          </a:xfrm>
          <a:prstGeom prst="rect">
            <a:avLst/>
          </a:prstGeom>
          <a:solidFill>
            <a:srgbClr val="FBF3E8"/>
          </a:solidFill>
        </p:spPr>
        <p:txBody>
          <a:bodyPr vert="horz" wrap="square" lIns="180000" tIns="36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600" b="1" dirty="0">
                <a:solidFill>
                  <a:schemeClr val="tx1"/>
                </a:solidFill>
              </a:rPr>
              <a:t>Occupational safety</a:t>
            </a:r>
          </a:p>
          <a:p>
            <a:pPr>
              <a:lnSpc>
                <a:spcPts val="2200"/>
              </a:lnSpc>
              <a:spcBef>
                <a:spcPts val="0"/>
              </a:spcBef>
            </a:pPr>
            <a:r>
              <a:rPr lang="en-GB" sz="1600" dirty="0">
                <a:solidFill>
                  <a:schemeClr val="tx1"/>
                </a:solidFill>
              </a:rPr>
              <a:t>Work experience placements for pupils are subject to the Youth Employment Protection Act (JArbSchG). This regulates, for example, working hours, breaks, and the nature of activities.</a:t>
            </a:r>
          </a:p>
        </p:txBody>
      </p:sp>
      <p:sp>
        <p:nvSpPr>
          <p:cNvPr id="10" name="Textplatzhalter 3">
            <a:extLst>
              <a:ext uri="{FF2B5EF4-FFF2-40B4-BE49-F238E27FC236}">
                <a16:creationId xmlns:a16="http://schemas.microsoft.com/office/drawing/2014/main" id="{586D6F14-4221-46DC-92DC-ED03E45E736D}"/>
              </a:ext>
            </a:extLst>
          </p:cNvPr>
          <p:cNvSpPr txBox="1">
            <a:spLocks/>
          </p:cNvSpPr>
          <p:nvPr/>
        </p:nvSpPr>
        <p:spPr>
          <a:xfrm>
            <a:off x="640429" y="3051084"/>
            <a:ext cx="5437186" cy="945822"/>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600" b="1" dirty="0">
                <a:solidFill>
                  <a:schemeClr val="tx1"/>
                </a:solidFill>
              </a:rPr>
              <a:t>Minimum wage</a:t>
            </a:r>
          </a:p>
          <a:p>
            <a:pPr>
              <a:lnSpc>
                <a:spcPts val="2200"/>
              </a:lnSpc>
              <a:spcBef>
                <a:spcPts val="0"/>
              </a:spcBef>
            </a:pPr>
            <a:r>
              <a:rPr lang="en-GB" sz="1600" dirty="0">
                <a:solidFill>
                  <a:schemeClr val="tx1"/>
                </a:solidFill>
              </a:rPr>
              <a:t>Statutory regulations relating to minimum wage </a:t>
            </a:r>
            <a:br>
              <a:rPr lang="en-GB" sz="1600" dirty="0">
                <a:solidFill>
                  <a:schemeClr val="tx1"/>
                </a:solidFill>
              </a:rPr>
            </a:br>
            <a:r>
              <a:rPr lang="en-GB" sz="1600" dirty="0">
                <a:solidFill>
                  <a:schemeClr val="tx1"/>
                </a:solidFill>
              </a:rPr>
              <a:t>do not apply to pupils on a work experience placement.</a:t>
            </a:r>
          </a:p>
        </p:txBody>
      </p:sp>
      <p:sp>
        <p:nvSpPr>
          <p:cNvPr id="11" name="Textplatzhalter 3">
            <a:extLst>
              <a:ext uri="{FF2B5EF4-FFF2-40B4-BE49-F238E27FC236}">
                <a16:creationId xmlns:a16="http://schemas.microsoft.com/office/drawing/2014/main" id="{60A85C8B-56F3-4C2A-9785-575BAE64630D}"/>
              </a:ext>
            </a:extLst>
          </p:cNvPr>
          <p:cNvSpPr txBox="1">
            <a:spLocks/>
          </p:cNvSpPr>
          <p:nvPr/>
        </p:nvSpPr>
        <p:spPr>
          <a:xfrm>
            <a:off x="658812" y="4124611"/>
            <a:ext cx="5437187" cy="1510079"/>
          </a:xfrm>
          <a:prstGeom prst="rect">
            <a:avLst/>
          </a:prstGeom>
          <a:solidFill>
            <a:srgbClr val="FBF3E8"/>
          </a:solidFill>
        </p:spPr>
        <p:txBody>
          <a:bodyPr vert="horz" wrap="square" lIns="180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600" b="1" dirty="0">
                <a:solidFill>
                  <a:schemeClr val="tx1"/>
                </a:solidFill>
              </a:rPr>
              <a:t>Insurance</a:t>
            </a:r>
          </a:p>
          <a:p>
            <a:pPr>
              <a:lnSpc>
                <a:spcPts val="2200"/>
              </a:lnSpc>
              <a:spcBef>
                <a:spcPts val="0"/>
              </a:spcBef>
            </a:pPr>
            <a:r>
              <a:rPr lang="en-GB" sz="1600" dirty="0">
                <a:solidFill>
                  <a:schemeClr val="tx1"/>
                </a:solidFill>
              </a:rPr>
              <a:t>The school provides accident insurance cover for pupils </a:t>
            </a:r>
            <a:br>
              <a:rPr lang="en-GB" sz="1600" dirty="0">
                <a:solidFill>
                  <a:schemeClr val="tx1"/>
                </a:solidFill>
              </a:rPr>
            </a:br>
            <a:r>
              <a:rPr lang="en-GB" sz="1600" dirty="0">
                <a:solidFill>
                  <a:schemeClr val="tx1"/>
                </a:solidFill>
              </a:rPr>
              <a:t>on work experience placements for the period of the placement. Companies must ensure that they are working in a safe environment.</a:t>
            </a:r>
          </a:p>
        </p:txBody>
      </p:sp>
      <p:sp>
        <p:nvSpPr>
          <p:cNvPr id="12" name="Textplatzhalter 3">
            <a:extLst>
              <a:ext uri="{FF2B5EF4-FFF2-40B4-BE49-F238E27FC236}">
                <a16:creationId xmlns:a16="http://schemas.microsoft.com/office/drawing/2014/main" id="{3ED12816-D22E-4DD4-BA73-F7377866DAB5}"/>
              </a:ext>
            </a:extLst>
          </p:cNvPr>
          <p:cNvSpPr txBox="1">
            <a:spLocks/>
          </p:cNvSpPr>
          <p:nvPr/>
        </p:nvSpPr>
        <p:spPr>
          <a:xfrm>
            <a:off x="6233629" y="1677987"/>
            <a:ext cx="5472112" cy="1221154"/>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600" b="1" dirty="0">
                <a:solidFill>
                  <a:schemeClr val="tx1"/>
                </a:solidFill>
              </a:rPr>
              <a:t>Supervision</a:t>
            </a:r>
          </a:p>
          <a:p>
            <a:pPr>
              <a:lnSpc>
                <a:spcPts val="2200"/>
              </a:lnSpc>
              <a:spcBef>
                <a:spcPts val="0"/>
              </a:spcBef>
            </a:pPr>
            <a:r>
              <a:rPr lang="en-GB" sz="1600" dirty="0">
                <a:solidFill>
                  <a:schemeClr val="tx1"/>
                </a:solidFill>
              </a:rPr>
              <a:t>Businesses are required to guide and supervise young people to ensure that the work experience placement is of educational value.</a:t>
            </a:r>
          </a:p>
        </p:txBody>
      </p:sp>
      <p:sp>
        <p:nvSpPr>
          <p:cNvPr id="13" name="Textplatzhalter 3">
            <a:extLst>
              <a:ext uri="{FF2B5EF4-FFF2-40B4-BE49-F238E27FC236}">
                <a16:creationId xmlns:a16="http://schemas.microsoft.com/office/drawing/2014/main" id="{3CDC62CF-074E-4B85-8729-AA0A6800E8FE}"/>
              </a:ext>
            </a:extLst>
          </p:cNvPr>
          <p:cNvSpPr txBox="1">
            <a:spLocks/>
          </p:cNvSpPr>
          <p:nvPr/>
        </p:nvSpPr>
        <p:spPr>
          <a:xfrm>
            <a:off x="6240463" y="3563752"/>
            <a:ext cx="5472112" cy="1785411"/>
          </a:xfrm>
          <a:prstGeom prst="rect">
            <a:avLst/>
          </a:prstGeom>
          <a:solidFill>
            <a:srgbClr val="FBF3E8"/>
          </a:solidFill>
        </p:spPr>
        <p:txBody>
          <a:bodyPr vert="horz" wrap="square" lIns="828000" tIns="36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600" b="1" dirty="0">
                <a:solidFill>
                  <a:schemeClr val="tx1"/>
                </a:solidFill>
              </a:rPr>
              <a:t>Data protection and protection of personal rights</a:t>
            </a:r>
          </a:p>
          <a:p>
            <a:pPr>
              <a:lnSpc>
                <a:spcPts val="2200"/>
              </a:lnSpc>
              <a:spcBef>
                <a:spcPts val="0"/>
              </a:spcBef>
            </a:pPr>
            <a:r>
              <a:rPr lang="en-GB" sz="1600" dirty="0">
                <a:solidFill>
                  <a:schemeClr val="tx1"/>
                </a:solidFill>
              </a:rPr>
              <a:t>For placement of pupils under the age of 18, approval from persons with parental authority is generally required (declaration of consent), in particular where personal data is being processed or publications are planned (e.g. photos).</a:t>
            </a:r>
          </a:p>
        </p:txBody>
      </p:sp>
      <p:pic>
        <p:nvPicPr>
          <p:cNvPr id="14" name="Grafik 13">
            <a:extLst>
              <a:ext uri="{FF2B5EF4-FFF2-40B4-BE49-F238E27FC236}">
                <a16:creationId xmlns:a16="http://schemas.microsoft.com/office/drawing/2014/main" id="{324F24BF-C7C2-409B-B0F9-A3DC9A9DF4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303" y="2102207"/>
            <a:ext cx="1082873" cy="2077045"/>
          </a:xfrm>
          <a:prstGeom prst="rect">
            <a:avLst/>
          </a:prstGeom>
        </p:spPr>
      </p:pic>
      <p:pic>
        <p:nvPicPr>
          <p:cNvPr id="15" name="Grafik 14">
            <a:extLst>
              <a:ext uri="{FF2B5EF4-FFF2-40B4-BE49-F238E27FC236}">
                <a16:creationId xmlns:a16="http://schemas.microsoft.com/office/drawing/2014/main" id="{DA312DBE-1E0E-4D10-99F7-3112DDCF8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3015" y="3079337"/>
            <a:ext cx="1054195" cy="1844699"/>
          </a:xfrm>
          <a:prstGeom prst="rect">
            <a:avLst/>
          </a:prstGeom>
        </p:spPr>
      </p:pic>
      <p:pic>
        <p:nvPicPr>
          <p:cNvPr id="7" name="Grafik 6">
            <a:extLst>
              <a:ext uri="{FF2B5EF4-FFF2-40B4-BE49-F238E27FC236}">
                <a16:creationId xmlns:a16="http://schemas.microsoft.com/office/drawing/2014/main" id="{F04872DD-F022-4FDC-AB86-F017E5586B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5464" y="2158094"/>
            <a:ext cx="1031185" cy="1979877"/>
          </a:xfrm>
          <a:prstGeom prst="rect">
            <a:avLst/>
          </a:prstGeom>
        </p:spPr>
      </p:pic>
      <p:pic>
        <p:nvPicPr>
          <p:cNvPr id="8" name="Grafik 7">
            <a:extLst>
              <a:ext uri="{FF2B5EF4-FFF2-40B4-BE49-F238E27FC236}">
                <a16:creationId xmlns:a16="http://schemas.microsoft.com/office/drawing/2014/main" id="{A169C13A-179C-4FA6-BC9A-BB3F0D60F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1275" y="3091865"/>
            <a:ext cx="946446" cy="1817176"/>
          </a:xfrm>
          <a:prstGeom prst="rect">
            <a:avLst/>
          </a:prstGeom>
        </p:spPr>
      </p:pic>
    </p:spTree>
    <p:extLst>
      <p:ext uri="{BB962C8B-B14F-4D97-AF65-F5344CB8AC3E}">
        <p14:creationId xmlns:p14="http://schemas.microsoft.com/office/powerpoint/2010/main" val="367189012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520825"/>
            <a:ext cx="5424124" cy="1864911"/>
          </a:xfrm>
          <a:prstGeom prst="rect">
            <a:avLst/>
          </a:prstGeom>
          <a:solidFill>
            <a:srgbClr val="FBF3E8"/>
          </a:solidFill>
        </p:spPr>
        <p:txBody>
          <a:bodyPr vert="horz" wrap="square" lIns="180000" tIns="72000" rIns="172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School visits</a:t>
            </a:r>
          </a:p>
          <a:p>
            <a:pPr>
              <a:lnSpc>
                <a:spcPts val="2200"/>
              </a:lnSpc>
              <a:spcBef>
                <a:spcPts val="0"/>
              </a:spcBef>
            </a:pPr>
            <a:r>
              <a:rPr lang="en-GB" sz="1800" dirty="0">
                <a:solidFill>
                  <a:schemeClr val="tx1"/>
                </a:solidFill>
              </a:rPr>
              <a:t>Employment agency careers advisers regularly visit schools to offer individual careers guidance interviews.</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6" y="3511211"/>
            <a:ext cx="5424124" cy="1864911"/>
          </a:xfrm>
          <a:prstGeom prst="rect">
            <a:avLst/>
          </a:prstGeom>
          <a:solidFill>
            <a:srgbClr val="FBF3E8"/>
          </a:solidFill>
        </p:spPr>
        <p:txBody>
          <a:bodyPr vert="horz" wrap="square" lIns="180000" tIns="72000" rIns="172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Careers guidance centre visits</a:t>
            </a:r>
          </a:p>
          <a:p>
            <a:pPr>
              <a:lnSpc>
                <a:spcPts val="2200"/>
              </a:lnSpc>
              <a:spcBef>
                <a:spcPts val="0"/>
              </a:spcBef>
            </a:pPr>
            <a:r>
              <a:rPr lang="en-GB" sz="1800" dirty="0">
                <a:solidFill>
                  <a:schemeClr val="tx1"/>
                </a:solidFill>
              </a:rPr>
              <a:t>Classes visit the careers guidance centre (Berufsinformationszentrum, BIZ) to find out about occupations, training pathways and opportunities for study.</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1520825"/>
            <a:ext cx="5472112" cy="1300654"/>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Materials </a:t>
            </a:r>
          </a:p>
          <a:p>
            <a:pPr>
              <a:lnSpc>
                <a:spcPts val="2200"/>
              </a:lnSpc>
              <a:spcBef>
                <a:spcPts val="0"/>
              </a:spcBef>
            </a:pPr>
            <a:r>
              <a:rPr lang="en-GB" sz="1800" dirty="0">
                <a:solidFill>
                  <a:schemeClr val="tx1"/>
                </a:solidFill>
              </a:rPr>
              <a:t>Schools use materials developed by the employment agency.</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3229083"/>
            <a:ext cx="5472113" cy="2147039"/>
          </a:xfrm>
          <a:prstGeom prst="rect">
            <a:avLst/>
          </a:prstGeom>
          <a:solidFill>
            <a:srgbClr val="FBF3E8"/>
          </a:solidFill>
        </p:spPr>
        <p:txBody>
          <a:bodyPr vert="horz" wrap="square" lIns="1728000" tIns="72000" rIns="144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Career choice tests and assessment centre</a:t>
            </a:r>
          </a:p>
          <a:p>
            <a:pPr>
              <a:lnSpc>
                <a:spcPts val="2200"/>
              </a:lnSpc>
              <a:spcBef>
                <a:spcPts val="0"/>
              </a:spcBef>
            </a:pPr>
            <a:r>
              <a:rPr lang="en-GB" sz="1800" dirty="0">
                <a:solidFill>
                  <a:schemeClr val="tx1"/>
                </a:solidFill>
              </a:rPr>
              <a:t>In cooperation with the employment agency and other providers, schools frequently offer tests and workshops to support career orientation.</a:t>
            </a:r>
          </a:p>
        </p:txBody>
      </p:sp>
      <p:sp>
        <p:nvSpPr>
          <p:cNvPr id="13" name="Ellipse 12">
            <a:extLst>
              <a:ext uri="{FF2B5EF4-FFF2-40B4-BE49-F238E27FC236}">
                <a16:creationId xmlns:a16="http://schemas.microsoft.com/office/drawing/2014/main" id="{D795CF39-E73B-448E-9231-4699BA68CB90}"/>
              </a:ext>
            </a:extLst>
          </p:cNvPr>
          <p:cNvSpPr/>
          <p:nvPr/>
        </p:nvSpPr>
        <p:spPr>
          <a:xfrm>
            <a:off x="4576762" y="1926182"/>
            <a:ext cx="3038476" cy="3027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Employment agency provision in schools</a:t>
            </a:r>
          </a:p>
        </p:txBody>
      </p:sp>
      <p:pic>
        <p:nvPicPr>
          <p:cNvPr id="15" name="Grafik 14">
            <a:extLst>
              <a:ext uri="{FF2B5EF4-FFF2-40B4-BE49-F238E27FC236}">
                <a16:creationId xmlns:a16="http://schemas.microsoft.com/office/drawing/2014/main" id="{799C319E-E008-40C1-BACB-B9DAA7DF8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5385" y="2359360"/>
            <a:ext cx="2181226" cy="2166972"/>
          </a:xfrm>
          <a:prstGeom prst="rect">
            <a:avLst/>
          </a:prstGeom>
        </p:spPr>
      </p:pic>
    </p:spTree>
    <p:extLst>
      <p:ext uri="{BB962C8B-B14F-4D97-AF65-F5344CB8AC3E}">
        <p14:creationId xmlns:p14="http://schemas.microsoft.com/office/powerpoint/2010/main" val="349487497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5" y="2139721"/>
            <a:ext cx="5424124" cy="454268"/>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Ages 12 to 13</a:t>
            </a:r>
          </a:p>
        </p:txBody>
      </p:sp>
      <p:sp>
        <p:nvSpPr>
          <p:cNvPr id="10" name="Textplatzhalter 3">
            <a:extLst>
              <a:ext uri="{FF2B5EF4-FFF2-40B4-BE49-F238E27FC236}">
                <a16:creationId xmlns:a16="http://schemas.microsoft.com/office/drawing/2014/main" id="{E3B0BDFA-9E45-444F-9A7D-2EAD47A875AA}"/>
              </a:ext>
            </a:extLst>
          </p:cNvPr>
          <p:cNvSpPr txBox="1">
            <a:spLocks/>
          </p:cNvSpPr>
          <p:nvPr/>
        </p:nvSpPr>
        <p:spPr>
          <a:xfrm>
            <a:off x="671875" y="2834539"/>
            <a:ext cx="5424125" cy="1916207"/>
          </a:xfrm>
          <a:prstGeom prst="rect">
            <a:avLst/>
          </a:prstGeom>
          <a:solidFill>
            <a:srgbClr val="FBF3E8"/>
          </a:solidFill>
        </p:spPr>
        <p:txBody>
          <a:bodyPr vert="horz" wrap="square" lIns="216000" tIns="72000" rIns="162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Process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Analysis of potential</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Practice-oriented days in training centres on vocational orientation</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Reflection and feedback</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3330204"/>
            <a:ext cx="5472112" cy="736397"/>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Implemented by BIBB with the Chambers at approximately 3000 schools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240463" y="4296478"/>
            <a:ext cx="5472113" cy="454268"/>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Integrated in regional policies</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Vocational orientation programme of the Federal Ministry of Education and Research</a:t>
            </a:r>
          </a:p>
        </p:txBody>
      </p:sp>
      <p:sp>
        <p:nvSpPr>
          <p:cNvPr id="21" name="Ellipse 20">
            <a:extLst>
              <a:ext uri="{FF2B5EF4-FFF2-40B4-BE49-F238E27FC236}">
                <a16:creationId xmlns:a16="http://schemas.microsoft.com/office/drawing/2014/main" id="{E47EDF9D-AE1F-4CE1-B129-5CF1D6527059}"/>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5EB4EEB6-DCC1-4572-B352-1D16CF4AF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3" name="Grafik 12">
            <a:extLst>
              <a:ext uri="{FF2B5EF4-FFF2-40B4-BE49-F238E27FC236}">
                <a16:creationId xmlns:a16="http://schemas.microsoft.com/office/drawing/2014/main" id="{9156B3E4-24C4-4B64-A16F-D93CF3C945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28015886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F1537EDF-6FF5-4D06-8D9C-0606D11418F3}"/>
              </a:ext>
            </a:extLst>
          </p:cNvPr>
          <p:cNvSpPr txBox="1">
            <a:spLocks/>
          </p:cNvSpPr>
          <p:nvPr/>
        </p:nvSpPr>
        <p:spPr>
          <a:xfrm>
            <a:off x="671876" y="1858743"/>
            <a:ext cx="5279662" cy="2198335"/>
          </a:xfrm>
          <a:prstGeom prst="rect">
            <a:avLst/>
          </a:prstGeom>
          <a:solidFill>
            <a:srgbClr val="FBF3E8"/>
          </a:solidFill>
        </p:spPr>
        <p:txBody>
          <a:bodyPr vert="horz" wrap="square" lIns="180000" tIns="72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Analysis of potential: </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Discovery of social, personal and</a:t>
            </a:r>
            <a:br>
              <a:rPr lang="en-GB" sz="1800" dirty="0">
                <a:solidFill>
                  <a:schemeClr val="tx1"/>
                </a:solidFill>
                <a:latin typeface="+mn-lt"/>
              </a:rPr>
            </a:br>
            <a:r>
              <a:rPr lang="en-GB" sz="1800" dirty="0">
                <a:solidFill>
                  <a:schemeClr val="tx1"/>
                </a:solidFill>
                <a:latin typeface="+mn-lt"/>
              </a:rPr>
              <a:t>methodological skills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rPr>
              <a:t>1–2</a:t>
            </a:r>
            <a:r>
              <a:rPr lang="en-GB" sz="1800" dirty="0">
                <a:solidFill>
                  <a:schemeClr val="tx1"/>
                </a:solidFill>
                <a:latin typeface="+mn-lt"/>
              </a:rPr>
              <a:t> days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Currently primarily activity-oriented</a:t>
            </a:r>
            <a:br>
              <a:rPr lang="en-GB" sz="1800" dirty="0">
                <a:solidFill>
                  <a:schemeClr val="tx1"/>
                </a:solidFill>
                <a:latin typeface="+mn-lt"/>
              </a:rPr>
            </a:br>
            <a:r>
              <a:rPr lang="en-GB" sz="1800" dirty="0">
                <a:solidFill>
                  <a:schemeClr val="tx1"/>
                </a:solidFill>
                <a:latin typeface="+mn-lt"/>
              </a:rPr>
              <a:t>(observed tasks based on assessment</a:t>
            </a:r>
            <a:br>
              <a:rPr lang="en-GB" sz="1800" dirty="0">
                <a:solidFill>
                  <a:schemeClr val="tx1"/>
                </a:solidFill>
                <a:latin typeface="+mn-lt"/>
              </a:rPr>
            </a:br>
            <a:r>
              <a:rPr lang="en-GB" sz="1800" dirty="0">
                <a:solidFill>
                  <a:schemeClr val="tx1"/>
                </a:solidFill>
                <a:latin typeface="+mn-lt"/>
              </a:rPr>
              <a:t>centre)</a:t>
            </a:r>
          </a:p>
        </p:txBody>
      </p:sp>
      <p:sp>
        <p:nvSpPr>
          <p:cNvPr id="11" name="Textplatzhalter 3">
            <a:extLst>
              <a:ext uri="{FF2B5EF4-FFF2-40B4-BE49-F238E27FC236}">
                <a16:creationId xmlns:a16="http://schemas.microsoft.com/office/drawing/2014/main" id="{0A6D09CE-3FAF-4552-A86D-DDD1B8CB83D2}"/>
              </a:ext>
            </a:extLst>
          </p:cNvPr>
          <p:cNvSpPr txBox="1">
            <a:spLocks/>
          </p:cNvSpPr>
          <p:nvPr/>
        </p:nvSpPr>
        <p:spPr>
          <a:xfrm>
            <a:off x="6240463" y="3175353"/>
            <a:ext cx="5472112" cy="2198335"/>
          </a:xfrm>
          <a:prstGeom prst="rect">
            <a:avLst/>
          </a:prstGeom>
          <a:solidFill>
            <a:srgbClr val="FBF3E8"/>
          </a:solidFill>
        </p:spPr>
        <p:txBody>
          <a:bodyPr vert="horz" wrap="square" lIns="126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pPr>
            <a:r>
              <a:rPr lang="en-GB" sz="1800" b="1" dirty="0">
                <a:solidFill>
                  <a:schemeClr val="tx1"/>
                </a:solidFill>
              </a:rPr>
              <a:t>Practical careers guidance days: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Exploration of occupational field in inter-company vocational training centres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5–10 days</a:t>
            </a:r>
          </a:p>
          <a:p>
            <a:pPr marL="285750"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dirty="0">
                <a:solidFill>
                  <a:schemeClr val="tx1"/>
                </a:solidFill>
                <a:latin typeface="+mn-lt"/>
              </a:rPr>
              <a:t>Choice of at least 2 occupational fields</a:t>
            </a:r>
          </a:p>
        </p:txBody>
      </p:sp>
      <p:sp>
        <p:nvSpPr>
          <p:cNvPr id="12" name="Textplatzhalter 3">
            <a:extLst>
              <a:ext uri="{FF2B5EF4-FFF2-40B4-BE49-F238E27FC236}">
                <a16:creationId xmlns:a16="http://schemas.microsoft.com/office/drawing/2014/main" id="{34B926DF-0065-4812-A590-74E1DBA91855}"/>
              </a:ext>
            </a:extLst>
          </p:cNvPr>
          <p:cNvSpPr txBox="1">
            <a:spLocks/>
          </p:cNvSpPr>
          <p:nvPr/>
        </p:nvSpPr>
        <p:spPr>
          <a:xfrm>
            <a:off x="671876" y="4279244"/>
            <a:ext cx="5424124" cy="1094444"/>
          </a:xfrm>
          <a:prstGeom prst="rect">
            <a:avLst/>
          </a:prstGeom>
          <a:solidFill>
            <a:srgbClr val="FBF3E8"/>
          </a:solidFill>
        </p:spPr>
        <p:txBody>
          <a:bodyPr vert="horz" wrap="square" lIns="180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en-GB" sz="1800" dirty="0"/>
              <a:t>Supporting measures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Preparatory discussion</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Individual feedback</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Vocational orientation programme of the Federal Ministry of Education and Research</a:t>
            </a:r>
          </a:p>
        </p:txBody>
      </p:sp>
      <p:sp>
        <p:nvSpPr>
          <p:cNvPr id="17" name="Ellipse 16">
            <a:extLst>
              <a:ext uri="{FF2B5EF4-FFF2-40B4-BE49-F238E27FC236}">
                <a16:creationId xmlns:a16="http://schemas.microsoft.com/office/drawing/2014/main" id="{1A1A75CB-7409-424C-BFC2-58958E469FFD}"/>
              </a:ext>
            </a:extLst>
          </p:cNvPr>
          <p:cNvSpPr/>
          <p:nvPr/>
        </p:nvSpPr>
        <p:spPr>
          <a:xfrm>
            <a:off x="4839471" y="1487939"/>
            <a:ext cx="2616406" cy="2616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a:extLst>
              <a:ext uri="{FF2B5EF4-FFF2-40B4-BE49-F238E27FC236}">
                <a16:creationId xmlns:a16="http://schemas.microsoft.com/office/drawing/2014/main" id="{BBEE8120-33DC-45B8-B9B1-589C004E17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4" t="21490" r="8264" b="22301"/>
          <a:stretch/>
        </p:blipFill>
        <p:spPr>
          <a:xfrm>
            <a:off x="7198693" y="1833694"/>
            <a:ext cx="3155908" cy="708887"/>
          </a:xfrm>
          <a:prstGeom prst="rect">
            <a:avLst/>
          </a:prstGeom>
        </p:spPr>
      </p:pic>
      <p:pic>
        <p:nvPicPr>
          <p:cNvPr id="10" name="Grafik 9">
            <a:extLst>
              <a:ext uri="{FF2B5EF4-FFF2-40B4-BE49-F238E27FC236}">
                <a16:creationId xmlns:a16="http://schemas.microsoft.com/office/drawing/2014/main" id="{A0760246-45E1-4835-8DBC-E22A1A01B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9542" y="2045828"/>
            <a:ext cx="1572916" cy="1458334"/>
          </a:xfrm>
          <a:prstGeom prst="rect">
            <a:avLst/>
          </a:prstGeom>
        </p:spPr>
      </p:pic>
    </p:spTree>
    <p:extLst>
      <p:ext uri="{BB962C8B-B14F-4D97-AF65-F5344CB8AC3E}">
        <p14:creationId xmlns:p14="http://schemas.microsoft.com/office/powerpoint/2010/main" val="42407726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29898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Preparation, follow-up and discussion of experience on the vocational orientation programme are highly relevant in terms of effectiveness of measures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Individual factors are particularly relevant, individualised measures are particularly effective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If prepared, career field explorations are effective in terms of self-knowledge and curiosity regarding occupations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Reflection and feedback are key in terms of the effectiveness of measures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Conversations and perceived support appear to have very positive effects in the career orientation process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The effects diminish after 2 to 4 weeks </a:t>
            </a:r>
            <a:r>
              <a:rPr lang="en-GB" sz="1600" b="1" dirty="0">
                <a:solidFill>
                  <a:srgbClr val="D6851B"/>
                </a:solidFill>
                <a:sym typeface="Wingdings 3" panose="05040102010807070707" pitchFamily="18" charset="2"/>
              </a:rPr>
              <a:t></a:t>
            </a:r>
            <a:r>
              <a:rPr lang="en-GB" sz="1200" dirty="0">
                <a:solidFill>
                  <a:srgbClr val="D6851B"/>
                </a:solidFill>
              </a:rPr>
              <a:t> </a:t>
            </a:r>
            <a:r>
              <a:rPr lang="en-GB" dirty="0"/>
              <a:t>repeated interventions needed</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Important aspects</a:t>
            </a:r>
          </a:p>
        </p:txBody>
      </p:sp>
    </p:spTree>
    <p:extLst>
      <p:ext uri="{BB962C8B-B14F-4D97-AF65-F5344CB8AC3E}">
        <p14:creationId xmlns:p14="http://schemas.microsoft.com/office/powerpoint/2010/main" val="17980565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615553"/>
          </a:xfrm>
          <a:prstGeom prst="rect">
            <a:avLst/>
          </a:prstGeom>
        </p:spPr>
        <p:txBody>
          <a:bodyPr vert="horz" lIns="0" tIns="0" rIns="0" bIns="0" rtlCol="0">
            <a:sp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Federal Government spending on various measures in connection with career orientation in 2023</a:t>
            </a:r>
          </a:p>
        </p:txBody>
      </p:sp>
      <p:graphicFrame>
        <p:nvGraphicFramePr>
          <p:cNvPr id="5" name="Tabelle 4">
            <a:extLst>
              <a:ext uri="{FF2B5EF4-FFF2-40B4-BE49-F238E27FC236}">
                <a16:creationId xmlns:a16="http://schemas.microsoft.com/office/drawing/2014/main" id="{AFC1421C-A1DA-4E64-A26B-5371B93B8BFE}"/>
              </a:ext>
            </a:extLst>
          </p:cNvPr>
          <p:cNvGraphicFramePr>
            <a:graphicFrameLocks noGrp="1"/>
          </p:cNvGraphicFramePr>
          <p:nvPr>
            <p:extLst>
              <p:ext uri="{D42A27DB-BD31-4B8C-83A1-F6EECF244321}">
                <p14:modId xmlns:p14="http://schemas.microsoft.com/office/powerpoint/2010/main" val="3761345334"/>
              </p:ext>
            </p:extLst>
          </p:nvPr>
        </p:nvGraphicFramePr>
        <p:xfrm>
          <a:off x="620713" y="1683073"/>
          <a:ext cx="11091868" cy="502321"/>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158527786"/>
                    </a:ext>
                  </a:extLst>
                </a:gridCol>
                <a:gridCol w="6562725">
                  <a:extLst>
                    <a:ext uri="{9D8B030D-6E8A-4147-A177-3AD203B41FA5}">
                      <a16:colId xmlns:a16="http://schemas.microsoft.com/office/drawing/2014/main" val="3889539505"/>
                    </a:ext>
                  </a:extLst>
                </a:gridCol>
                <a:gridCol w="1963743">
                  <a:extLst>
                    <a:ext uri="{9D8B030D-6E8A-4147-A177-3AD203B41FA5}">
                      <a16:colId xmlns:a16="http://schemas.microsoft.com/office/drawing/2014/main" val="3860743000"/>
                    </a:ext>
                  </a:extLst>
                </a:gridCol>
              </a:tblGrid>
              <a:tr h="502321">
                <a:tc>
                  <a:txBody>
                    <a:bodyPr/>
                    <a:lstStyle/>
                    <a:p>
                      <a:pPr>
                        <a:spcAft>
                          <a:spcPts val="600"/>
                        </a:spcAft>
                      </a:pPr>
                      <a:r>
                        <a:rPr lang="en-GB" sz="1800" b="0" dirty="0"/>
                        <a:t>Ministry/authority</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1800" b="0" baseline="0" dirty="0"/>
                        <a:t>Action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lgn="r">
                        <a:spcAft>
                          <a:spcPts val="600"/>
                        </a:spcAft>
                      </a:pPr>
                      <a:r>
                        <a:rPr lang="en-GB" sz="1800" b="0" dirty="0"/>
                        <a:t>Amount in euros</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graphicFrame>
        <p:nvGraphicFramePr>
          <p:cNvPr id="6" name="Tabelle 5">
            <a:extLst>
              <a:ext uri="{FF2B5EF4-FFF2-40B4-BE49-F238E27FC236}">
                <a16:creationId xmlns:a16="http://schemas.microsoft.com/office/drawing/2014/main" id="{1FD2CA96-A210-401A-B239-0C50EF5A405C}"/>
              </a:ext>
            </a:extLst>
          </p:cNvPr>
          <p:cNvGraphicFramePr>
            <a:graphicFrameLocks noGrp="1"/>
          </p:cNvGraphicFramePr>
          <p:nvPr>
            <p:extLst>
              <p:ext uri="{D42A27DB-BD31-4B8C-83A1-F6EECF244321}">
                <p14:modId xmlns:p14="http://schemas.microsoft.com/office/powerpoint/2010/main" val="629931944"/>
              </p:ext>
            </p:extLst>
          </p:nvPr>
        </p:nvGraphicFramePr>
        <p:xfrm>
          <a:off x="620707" y="2241434"/>
          <a:ext cx="11091869"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900732795"/>
                    </a:ext>
                  </a:extLst>
                </a:gridCol>
                <a:gridCol w="6566535">
                  <a:extLst>
                    <a:ext uri="{9D8B030D-6E8A-4147-A177-3AD203B41FA5}">
                      <a16:colId xmlns:a16="http://schemas.microsoft.com/office/drawing/2014/main" val="402788072"/>
                    </a:ext>
                  </a:extLst>
                </a:gridCol>
                <a:gridCol w="1968501">
                  <a:extLst>
                    <a:ext uri="{9D8B030D-6E8A-4147-A177-3AD203B41FA5}">
                      <a16:colId xmlns:a16="http://schemas.microsoft.com/office/drawing/2014/main" val="3218233322"/>
                    </a:ext>
                  </a:extLst>
                </a:gridCol>
              </a:tblGrid>
              <a:tr h="305392">
                <a:tc>
                  <a:txBody>
                    <a:bodyPr/>
                    <a:lstStyle/>
                    <a:p>
                      <a:pPr>
                        <a:spcAft>
                          <a:spcPts val="600"/>
                        </a:spcAft>
                      </a:pPr>
                      <a:r>
                        <a:rPr lang="en-GB" sz="1800" dirty="0"/>
                        <a:t>(BMBF)</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800" dirty="0">
                          <a:solidFill>
                            <a:schemeClr val="dk1"/>
                          </a:solidFill>
                          <a:effectLst/>
                          <a:latin typeface="+mn-lt"/>
                          <a:ea typeface="+mn-ea"/>
                          <a:cs typeface="+mn-cs"/>
                        </a:rPr>
                        <a:t>Measures to improve career orientation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en-GB" sz="1800" dirty="0"/>
                        <a:t>63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7" name="Tabelle 6">
            <a:extLst>
              <a:ext uri="{FF2B5EF4-FFF2-40B4-BE49-F238E27FC236}">
                <a16:creationId xmlns:a16="http://schemas.microsoft.com/office/drawing/2014/main" id="{2EB7680A-FC41-4CAB-9AD0-0FC4C7A03DF5}"/>
              </a:ext>
            </a:extLst>
          </p:cNvPr>
          <p:cNvGraphicFramePr>
            <a:graphicFrameLocks noGrp="1"/>
          </p:cNvGraphicFramePr>
          <p:nvPr>
            <p:extLst>
              <p:ext uri="{D42A27DB-BD31-4B8C-83A1-F6EECF244321}">
                <p14:modId xmlns:p14="http://schemas.microsoft.com/office/powerpoint/2010/main" val="1155931434"/>
              </p:ext>
            </p:extLst>
          </p:nvPr>
        </p:nvGraphicFramePr>
        <p:xfrm>
          <a:off x="620707" y="2769315"/>
          <a:ext cx="11091868" cy="490320"/>
        </p:xfrm>
        <a:graphic>
          <a:graphicData uri="http://schemas.openxmlformats.org/drawingml/2006/table">
            <a:tbl>
              <a:tblPr>
                <a:tableStyleId>{073A0DAA-6AF3-43AB-8588-CEC1D06C72B9}</a:tableStyleId>
              </a:tblPr>
              <a:tblGrid>
                <a:gridCol w="2564453">
                  <a:extLst>
                    <a:ext uri="{9D8B030D-6E8A-4147-A177-3AD203B41FA5}">
                      <a16:colId xmlns:a16="http://schemas.microsoft.com/office/drawing/2014/main" val="2209662251"/>
                    </a:ext>
                  </a:extLst>
                </a:gridCol>
                <a:gridCol w="6558915">
                  <a:extLst>
                    <a:ext uri="{9D8B030D-6E8A-4147-A177-3AD203B41FA5}">
                      <a16:colId xmlns:a16="http://schemas.microsoft.com/office/drawing/2014/main" val="3499442068"/>
                    </a:ext>
                  </a:extLst>
                </a:gridCol>
                <a:gridCol w="1968500">
                  <a:extLst>
                    <a:ext uri="{9D8B030D-6E8A-4147-A177-3AD203B41FA5}">
                      <a16:colId xmlns:a16="http://schemas.microsoft.com/office/drawing/2014/main" val="3926359823"/>
                    </a:ext>
                  </a:extLst>
                </a:gridCol>
              </a:tblGrid>
              <a:tr h="490320">
                <a:tc>
                  <a:txBody>
                    <a:bodyPr/>
                    <a:lstStyle/>
                    <a:p>
                      <a:pPr>
                        <a:spcAft>
                          <a:spcPts val="600"/>
                        </a:spcAft>
                      </a:pPr>
                      <a:r>
                        <a:rPr lang="en-GB"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solidFill>
                            <a:schemeClr val="dk1"/>
                          </a:solidFill>
                          <a:effectLst/>
                          <a:latin typeface="+mn-lt"/>
                          <a:ea typeface="+mn-ea"/>
                          <a:cs typeface="+mn-cs"/>
                        </a:rPr>
                        <a:t>Career orientation measures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lgn="r">
                        <a:spcAft>
                          <a:spcPts val="600"/>
                        </a:spcAft>
                      </a:pPr>
                      <a:r>
                        <a:rPr lang="en-GB" sz="1800" dirty="0"/>
                        <a:t>76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8" name="Tabelle 7">
            <a:extLst>
              <a:ext uri="{FF2B5EF4-FFF2-40B4-BE49-F238E27FC236}">
                <a16:creationId xmlns:a16="http://schemas.microsoft.com/office/drawing/2014/main" id="{9DEB9831-F38F-4D22-A4F5-BA929D521B49}"/>
              </a:ext>
            </a:extLst>
          </p:cNvPr>
          <p:cNvGraphicFramePr>
            <a:graphicFrameLocks noGrp="1"/>
          </p:cNvGraphicFramePr>
          <p:nvPr>
            <p:extLst>
              <p:ext uri="{D42A27DB-BD31-4B8C-83A1-F6EECF244321}">
                <p14:modId xmlns:p14="http://schemas.microsoft.com/office/powerpoint/2010/main" val="2487665449"/>
              </p:ext>
            </p:extLst>
          </p:nvPr>
        </p:nvGraphicFramePr>
        <p:xfrm>
          <a:off x="620707" y="3297196"/>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2427689656"/>
                    </a:ext>
                  </a:extLst>
                </a:gridCol>
                <a:gridCol w="6566535">
                  <a:extLst>
                    <a:ext uri="{9D8B030D-6E8A-4147-A177-3AD203B41FA5}">
                      <a16:colId xmlns:a16="http://schemas.microsoft.com/office/drawing/2014/main" val="244146992"/>
                    </a:ext>
                  </a:extLst>
                </a:gridCol>
                <a:gridCol w="1968500">
                  <a:extLst>
                    <a:ext uri="{9D8B030D-6E8A-4147-A177-3AD203B41FA5}">
                      <a16:colId xmlns:a16="http://schemas.microsoft.com/office/drawing/2014/main" val="3969349137"/>
                    </a:ext>
                  </a:extLst>
                </a:gridCol>
              </a:tblGrid>
              <a:tr h="0">
                <a:tc>
                  <a:txBody>
                    <a:bodyPr/>
                    <a:lstStyle/>
                    <a:p>
                      <a:pPr>
                        <a:spcAft>
                          <a:spcPts val="600"/>
                        </a:spcAft>
                      </a:pPr>
                      <a:r>
                        <a:rPr lang="en-GB"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solidFill>
                            <a:schemeClr val="dk1"/>
                          </a:solidFill>
                          <a:effectLst/>
                          <a:latin typeface="+mn-lt"/>
                          <a:ea typeface="+mn-ea"/>
                          <a:cs typeface="+mn-cs"/>
                        </a:rPr>
                        <a:t>Course fees for pre-vocational training measures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lgn="r">
                        <a:spcAft>
                          <a:spcPts val="600"/>
                        </a:spcAft>
                      </a:pPr>
                      <a:r>
                        <a:rPr lang="en-GB" sz="1800" dirty="0"/>
                        <a:t>187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9" name="Tabelle 8">
            <a:extLst>
              <a:ext uri="{FF2B5EF4-FFF2-40B4-BE49-F238E27FC236}">
                <a16:creationId xmlns:a16="http://schemas.microsoft.com/office/drawing/2014/main" id="{497A620B-61FD-424A-A4AB-C4976E012B9F}"/>
              </a:ext>
            </a:extLst>
          </p:cNvPr>
          <p:cNvGraphicFramePr>
            <a:graphicFrameLocks noGrp="1"/>
          </p:cNvGraphicFramePr>
          <p:nvPr>
            <p:extLst>
              <p:ext uri="{D42A27DB-BD31-4B8C-83A1-F6EECF244321}">
                <p14:modId xmlns:p14="http://schemas.microsoft.com/office/powerpoint/2010/main" val="3420269698"/>
              </p:ext>
            </p:extLst>
          </p:nvPr>
        </p:nvGraphicFramePr>
        <p:xfrm>
          <a:off x="620707" y="3825077"/>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40422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solidFill>
                            <a:schemeClr val="dk1"/>
                          </a:solidFill>
                          <a:effectLst/>
                          <a:latin typeface="+mn-lt"/>
                          <a:ea typeface="+mn-ea"/>
                          <a:cs typeface="+mn-cs"/>
                        </a:rPr>
                        <a:t>Introductory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800" dirty="0"/>
                        <a:t>17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
        <p:nvSpPr>
          <p:cNvPr id="12" name="Textfeld 11">
            <a:extLst>
              <a:ext uri="{FF2B5EF4-FFF2-40B4-BE49-F238E27FC236}">
                <a16:creationId xmlns:a16="http://schemas.microsoft.com/office/drawing/2014/main" id="{1C2266B9-7319-4F94-A7FC-45EF34CFFAC1}"/>
              </a:ext>
            </a:extLst>
          </p:cNvPr>
          <p:cNvSpPr txBox="1"/>
          <p:nvPr/>
        </p:nvSpPr>
        <p:spPr>
          <a:xfrm>
            <a:off x="658813" y="5640388"/>
            <a:ext cx="4244975" cy="307777"/>
          </a:xfrm>
          <a:prstGeom prst="rect">
            <a:avLst/>
          </a:prstGeom>
          <a:noFill/>
        </p:spPr>
        <p:txBody>
          <a:bodyPr wrap="square" rtlCol="0">
            <a:spAutoFit/>
          </a:bodyPr>
          <a:lstStyle/>
          <a:p>
            <a:r>
              <a:rPr lang="en-GB" sz="1400" dirty="0"/>
              <a:t>Source: BIBB 2024 Data Report</a:t>
            </a:r>
          </a:p>
        </p:txBody>
      </p:sp>
      <p:graphicFrame>
        <p:nvGraphicFramePr>
          <p:cNvPr id="14" name="Tabelle 13">
            <a:extLst>
              <a:ext uri="{FF2B5EF4-FFF2-40B4-BE49-F238E27FC236}">
                <a16:creationId xmlns:a16="http://schemas.microsoft.com/office/drawing/2014/main" id="{91A80615-D800-45B0-9ECB-E0749552EAAE}"/>
              </a:ext>
            </a:extLst>
          </p:cNvPr>
          <p:cNvGraphicFramePr>
            <a:graphicFrameLocks noGrp="1"/>
          </p:cNvGraphicFramePr>
          <p:nvPr>
            <p:extLst>
              <p:ext uri="{D42A27DB-BD31-4B8C-83A1-F6EECF244321}">
                <p14:modId xmlns:p14="http://schemas.microsoft.com/office/powerpoint/2010/main" val="3622576835"/>
              </p:ext>
            </p:extLst>
          </p:nvPr>
        </p:nvGraphicFramePr>
        <p:xfrm>
          <a:off x="620707" y="4352958"/>
          <a:ext cx="11091868" cy="490320"/>
        </p:xfrm>
        <a:graphic>
          <a:graphicData uri="http://schemas.openxmlformats.org/drawingml/2006/table">
            <a:tbl>
              <a:tblPr>
                <a:tableStyleId>{5C22544A-7EE6-4342-B048-85BDC9FD1C3A}</a:tableStyleId>
              </a:tblPr>
              <a:tblGrid>
                <a:gridCol w="2556833">
                  <a:extLst>
                    <a:ext uri="{9D8B030D-6E8A-4147-A177-3AD203B41FA5}">
                      <a16:colId xmlns:a16="http://schemas.microsoft.com/office/drawing/2014/main" val="1737127102"/>
                    </a:ext>
                  </a:extLst>
                </a:gridCol>
                <a:gridCol w="6566535">
                  <a:extLst>
                    <a:ext uri="{9D8B030D-6E8A-4147-A177-3AD203B41FA5}">
                      <a16:colId xmlns:a16="http://schemas.microsoft.com/office/drawing/2014/main" val="1242755525"/>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(BA)</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solidFill>
                            <a:schemeClr val="dk1"/>
                          </a:solidFill>
                          <a:effectLst/>
                          <a:latin typeface="+mn-lt"/>
                          <a:ea typeface="+mn-ea"/>
                          <a:cs typeface="+mn-cs"/>
                        </a:rPr>
                        <a:t>Support with transition into the labour market for young people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800" dirty="0"/>
                        <a:t>59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2957417420"/>
                  </a:ext>
                </a:extLst>
              </a:tr>
            </a:tbl>
          </a:graphicData>
        </a:graphic>
      </p:graphicFrame>
      <p:graphicFrame>
        <p:nvGraphicFramePr>
          <p:cNvPr id="15" name="Tabelle 14">
            <a:extLst>
              <a:ext uri="{FF2B5EF4-FFF2-40B4-BE49-F238E27FC236}">
                <a16:creationId xmlns:a16="http://schemas.microsoft.com/office/drawing/2014/main" id="{6F9AB40D-3D25-4D18-81EE-DFC73F3EC908}"/>
              </a:ext>
            </a:extLst>
          </p:cNvPr>
          <p:cNvGraphicFramePr>
            <a:graphicFrameLocks noGrp="1"/>
          </p:cNvGraphicFramePr>
          <p:nvPr>
            <p:extLst>
              <p:ext uri="{D42A27DB-BD31-4B8C-83A1-F6EECF244321}">
                <p14:modId xmlns:p14="http://schemas.microsoft.com/office/powerpoint/2010/main" val="2188716438"/>
              </p:ext>
            </p:extLst>
          </p:nvPr>
        </p:nvGraphicFramePr>
        <p:xfrm>
          <a:off x="620707" y="4880837"/>
          <a:ext cx="11091868" cy="490320"/>
        </p:xfrm>
        <a:graphic>
          <a:graphicData uri="http://schemas.openxmlformats.org/drawingml/2006/table">
            <a:tbl>
              <a:tblPr>
                <a:tableStyleId>{5C22544A-7EE6-4342-B048-85BDC9FD1C3A}</a:tableStyleId>
              </a:tblPr>
              <a:tblGrid>
                <a:gridCol w="9123368">
                  <a:extLst>
                    <a:ext uri="{9D8B030D-6E8A-4147-A177-3AD203B41FA5}">
                      <a16:colId xmlns:a16="http://schemas.microsoft.com/office/drawing/2014/main" val="1737127102"/>
                    </a:ext>
                  </a:extLst>
                </a:gridCol>
                <a:gridCol w="1968500">
                  <a:extLst>
                    <a:ext uri="{9D8B030D-6E8A-4147-A177-3AD203B41FA5}">
                      <a16:colId xmlns:a16="http://schemas.microsoft.com/office/drawing/2014/main" val="1777099708"/>
                    </a:ext>
                  </a:extLst>
                </a:gridCol>
              </a:tblGrid>
              <a:tr h="30777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b="1" dirty="0"/>
                        <a:t>Total</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tc>
                  <a: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800" b="1" dirty="0"/>
                        <a:t>402 million</a:t>
                      </a:r>
                    </a:p>
                  </a:txBody>
                  <a:tcPr marL="144000" marR="216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35000"/>
                      </a:srgbClr>
                    </a:solidFill>
                  </a:tcPr>
                </a:tc>
                <a:extLst>
                  <a:ext uri="{0D108BD9-81ED-4DB2-BD59-A6C34878D82A}">
                    <a16:rowId xmlns:a16="http://schemas.microsoft.com/office/drawing/2014/main" val="2957417420"/>
                  </a:ext>
                </a:extLst>
              </a:tr>
            </a:tbl>
          </a:graphicData>
        </a:graphic>
      </p:graphicFrame>
      <p:sp>
        <p:nvSpPr>
          <p:cNvPr id="18" name="Ellipse 17">
            <a:extLst>
              <a:ext uri="{FF2B5EF4-FFF2-40B4-BE49-F238E27FC236}">
                <a16:creationId xmlns:a16="http://schemas.microsoft.com/office/drawing/2014/main" id="{0AFDB334-7187-4E42-AA01-A5D266388EA5}"/>
              </a:ext>
            </a:extLst>
          </p:cNvPr>
          <p:cNvSpPr/>
          <p:nvPr/>
        </p:nvSpPr>
        <p:spPr>
          <a:xfrm>
            <a:off x="8176759" y="2228095"/>
            <a:ext cx="2211842" cy="2211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3F9AC2A9-D707-47FF-B1F6-C729A1A4A46B}"/>
              </a:ext>
            </a:extLst>
          </p:cNvPr>
          <p:cNvPicPr>
            <a:picLocks noChangeAspect="1"/>
          </p:cNvPicPr>
          <p:nvPr/>
        </p:nvPicPr>
        <p:blipFill rotWithShape="1">
          <a:blip r:embed="rId3">
            <a:extLst>
              <a:ext uri="{28A0092B-C50C-407E-A947-70E740481C1C}">
                <a14:useLocalDpi xmlns:a14="http://schemas.microsoft.com/office/drawing/2010/main" val="0"/>
              </a:ext>
            </a:extLst>
          </a:blip>
          <a:srcRect t="28732"/>
          <a:stretch/>
        </p:blipFill>
        <p:spPr>
          <a:xfrm>
            <a:off x="8383189" y="2759749"/>
            <a:ext cx="1798982" cy="1000586"/>
          </a:xfrm>
          <a:prstGeom prst="rect">
            <a:avLst/>
          </a:prstGeom>
        </p:spPr>
      </p:pic>
    </p:spTree>
    <p:extLst>
      <p:ext uri="{BB962C8B-B14F-4D97-AF65-F5344CB8AC3E}">
        <p14:creationId xmlns:p14="http://schemas.microsoft.com/office/powerpoint/2010/main" val="143922434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856665" cy="3324628"/>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Career orientation is a statutory duty of the Federal Employment Agency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Nationwide offers for all age groups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Advisor network</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Events in schools, in the employment agency or in other locations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Advice offers, individual careers guidance interviews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Careers guidance centres throughout Germany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Information materials: print, online, some interactive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Networking with other stakeholders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Federal Employment Agency (BA)</a:t>
            </a:r>
          </a:p>
        </p:txBody>
      </p:sp>
      <p:pic>
        <p:nvPicPr>
          <p:cNvPr id="7" name="Grafik 6">
            <a:extLst>
              <a:ext uri="{FF2B5EF4-FFF2-40B4-BE49-F238E27FC236}">
                <a16:creationId xmlns:a16="http://schemas.microsoft.com/office/drawing/2014/main" id="{7DB1033E-E12B-4FA9-B5F1-2147F0A0D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43" y="1466757"/>
            <a:ext cx="3968090" cy="827556"/>
          </a:xfrm>
          <a:prstGeom prst="rect">
            <a:avLst/>
          </a:prstGeom>
        </p:spPr>
      </p:pic>
    </p:spTree>
    <p:extLst>
      <p:ext uri="{BB962C8B-B14F-4D97-AF65-F5344CB8AC3E}">
        <p14:creationId xmlns:p14="http://schemas.microsoft.com/office/powerpoint/2010/main" val="4197803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9109078" cy="4196662"/>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Print and online products, information events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Advice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Apprenticeship exchange (online platforms)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Training fairs and matching events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Arrangement of work experience placements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Working with schools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Career information days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Company visits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Workshops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National information and image campaigns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Chambers</a:t>
            </a:r>
          </a:p>
        </p:txBody>
      </p:sp>
      <p:pic>
        <p:nvPicPr>
          <p:cNvPr id="11" name="Grafik 10">
            <a:extLst>
              <a:ext uri="{FF2B5EF4-FFF2-40B4-BE49-F238E27FC236}">
                <a16:creationId xmlns:a16="http://schemas.microsoft.com/office/drawing/2014/main" id="{BF375879-F6D8-4BBA-AC55-41F2EB83C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272" y="1520825"/>
            <a:ext cx="1129303" cy="949641"/>
          </a:xfrm>
          <a:prstGeom prst="rect">
            <a:avLst/>
          </a:prstGeom>
        </p:spPr>
      </p:pic>
      <p:pic>
        <p:nvPicPr>
          <p:cNvPr id="4" name="Grafik 3">
            <a:extLst>
              <a:ext uri="{FF2B5EF4-FFF2-40B4-BE49-F238E27FC236}">
                <a16:creationId xmlns:a16="http://schemas.microsoft.com/office/drawing/2014/main" id="{24BD07B2-30F2-4ABB-9AAB-B04473E82BC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904"/>
          <a:stretch/>
        </p:blipFill>
        <p:spPr>
          <a:xfrm>
            <a:off x="7427913" y="3116048"/>
            <a:ext cx="1968706" cy="976649"/>
          </a:xfrm>
          <a:prstGeom prst="rect">
            <a:avLst/>
          </a:prstGeom>
        </p:spPr>
      </p:pic>
      <p:pic>
        <p:nvPicPr>
          <p:cNvPr id="14" name="Grafik 13">
            <a:extLst>
              <a:ext uri="{FF2B5EF4-FFF2-40B4-BE49-F238E27FC236}">
                <a16:creationId xmlns:a16="http://schemas.microsoft.com/office/drawing/2014/main" id="{DEDC63D7-7F6E-4DD0-89DF-9E6197B28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62750" y="3116047"/>
            <a:ext cx="1949825" cy="976650"/>
          </a:xfrm>
          <a:prstGeom prst="rect">
            <a:avLst/>
          </a:prstGeom>
        </p:spPr>
      </p:pic>
      <p:pic>
        <p:nvPicPr>
          <p:cNvPr id="3" name="Grafik 2">
            <a:extLst>
              <a:ext uri="{FF2B5EF4-FFF2-40B4-BE49-F238E27FC236}">
                <a16:creationId xmlns:a16="http://schemas.microsoft.com/office/drawing/2014/main" id="{806DC8CF-A705-6142-9ADA-51818313FC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939247" y="1229641"/>
            <a:ext cx="3163320" cy="1479547"/>
          </a:xfrm>
          <a:prstGeom prst="rect">
            <a:avLst/>
          </a:prstGeom>
        </p:spPr>
      </p:pic>
    </p:spTree>
    <p:extLst>
      <p:ext uri="{BB962C8B-B14F-4D97-AF65-F5344CB8AC3E}">
        <p14:creationId xmlns:p14="http://schemas.microsoft.com/office/powerpoint/2010/main" val="9800425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493929"/>
            <a:ext cx="9829801" cy="4154984"/>
          </a:xfrm>
          <a:prstGeom prst="rect">
            <a:avLst/>
          </a:prstGeom>
          <a:noFill/>
        </p:spPr>
        <p:txBody>
          <a:bodyPr wrap="square" lIns="0" tIns="0" rIns="0" bIns="0" rtlCol="0">
            <a:spAutoFit/>
          </a:bodyPr>
          <a:lstStyle/>
          <a:p>
            <a:pPr indent="-360000">
              <a:lnSpc>
                <a:spcPts val="2400"/>
              </a:lnSpc>
              <a:spcAft>
                <a:spcPts val="600"/>
              </a:spcAft>
              <a:buFont typeface="+mj-lt"/>
              <a:buAutoNum type="arabicPeriod"/>
            </a:pPr>
            <a:r>
              <a:rPr lang="en-GB" sz="2000" dirty="0">
                <a:latin typeface="+mj-lt"/>
              </a:rPr>
              <a:t>Basics</a:t>
            </a:r>
          </a:p>
          <a:p>
            <a:pPr indent="-360000">
              <a:lnSpc>
                <a:spcPts val="2400"/>
              </a:lnSpc>
              <a:spcAft>
                <a:spcPts val="600"/>
              </a:spcAft>
              <a:buFont typeface="+mj-lt"/>
              <a:buAutoNum type="arabicPeriod"/>
            </a:pPr>
            <a:r>
              <a:rPr lang="en-GB" sz="2000" dirty="0">
                <a:latin typeface="+mj-lt"/>
              </a:rPr>
              <a:t>Career orientation in schools</a:t>
            </a:r>
          </a:p>
          <a:p>
            <a:pPr indent="-360000">
              <a:lnSpc>
                <a:spcPts val="2400"/>
              </a:lnSpc>
              <a:spcAft>
                <a:spcPts val="600"/>
              </a:spcAft>
              <a:buFont typeface="+mj-lt"/>
              <a:buAutoNum type="arabicPeriod"/>
            </a:pPr>
            <a:r>
              <a:rPr lang="en-GB" sz="2000" dirty="0">
                <a:latin typeface="+mj-lt"/>
              </a:rPr>
              <a:t>Other stakeholders and programmes (examples)</a:t>
            </a:r>
          </a:p>
          <a:p>
            <a:pPr marL="742950" lvl="2" indent="-285750">
              <a:lnSpc>
                <a:spcPts val="2400"/>
              </a:lnSpc>
              <a:spcAft>
                <a:spcPts val="600"/>
              </a:spcAft>
              <a:buClr>
                <a:srgbClr val="D6851B"/>
              </a:buClr>
              <a:buSzPct val="65000"/>
              <a:buFont typeface="Wingdings 3" panose="05040102010807070707" pitchFamily="18" charset="2"/>
              <a:buChar char=""/>
            </a:pPr>
            <a:r>
              <a:rPr lang="en-GB" sz="2000" dirty="0"/>
              <a:t>Employment agency</a:t>
            </a:r>
          </a:p>
          <a:p>
            <a:pPr marL="742950" lvl="2" indent="-285750">
              <a:lnSpc>
                <a:spcPts val="2400"/>
              </a:lnSpc>
              <a:spcAft>
                <a:spcPts val="600"/>
              </a:spcAft>
              <a:buClr>
                <a:srgbClr val="D6851B"/>
              </a:buClr>
              <a:buSzPct val="65000"/>
              <a:buFont typeface="Wingdings 3" panose="05040102010807070707" pitchFamily="18" charset="2"/>
              <a:buChar char=""/>
            </a:pPr>
            <a:r>
              <a:rPr lang="en-GB" sz="2000" dirty="0"/>
              <a:t>Chambers</a:t>
            </a:r>
          </a:p>
          <a:p>
            <a:pPr marL="742950" lvl="2" indent="-285750">
              <a:lnSpc>
                <a:spcPts val="2400"/>
              </a:lnSpc>
              <a:spcAft>
                <a:spcPts val="600"/>
              </a:spcAft>
              <a:buClr>
                <a:srgbClr val="D6851B"/>
              </a:buClr>
              <a:buSzPct val="65000"/>
              <a:buFont typeface="Wingdings 3" panose="05040102010807070707" pitchFamily="18" charset="2"/>
              <a:buChar char=""/>
            </a:pPr>
            <a:r>
              <a:rPr lang="en-GB" sz="2000" dirty="0"/>
              <a:t>Trade unions</a:t>
            </a:r>
          </a:p>
          <a:p>
            <a:pPr marL="742950" lvl="2" indent="-285750">
              <a:lnSpc>
                <a:spcPts val="2400"/>
              </a:lnSpc>
              <a:spcAft>
                <a:spcPts val="600"/>
              </a:spcAft>
              <a:buClr>
                <a:srgbClr val="D6851B"/>
              </a:buClr>
              <a:buSzPct val="65000"/>
              <a:buFont typeface="Wingdings 3" panose="05040102010807070707" pitchFamily="18" charset="2"/>
              <a:buChar char=""/>
            </a:pPr>
            <a:r>
              <a:rPr lang="en-GB" sz="2000" dirty="0"/>
              <a:t>Education chains</a:t>
            </a:r>
          </a:p>
          <a:p>
            <a:pPr marL="742950" lvl="2" indent="-285750">
              <a:lnSpc>
                <a:spcPts val="2400"/>
              </a:lnSpc>
              <a:spcAft>
                <a:spcPts val="600"/>
              </a:spcAft>
              <a:buClr>
                <a:srgbClr val="D6851B"/>
              </a:buClr>
              <a:buSzPct val="65000"/>
              <a:buFont typeface="Wingdings 3" panose="05040102010807070707" pitchFamily="18" charset="2"/>
              <a:buChar char=""/>
            </a:pPr>
            <a:r>
              <a:rPr lang="en-GB" sz="2000" dirty="0"/>
              <a:t>Girls’ Day and Boys’ Day</a:t>
            </a:r>
          </a:p>
          <a:p>
            <a:pPr indent="-360000">
              <a:lnSpc>
                <a:spcPts val="2400"/>
              </a:lnSpc>
              <a:spcAft>
                <a:spcPts val="600"/>
              </a:spcAft>
              <a:buFont typeface="+mj-lt"/>
              <a:buAutoNum type="arabicPeriod"/>
            </a:pPr>
            <a:r>
              <a:rPr lang="en-GB" sz="2000" dirty="0">
                <a:latin typeface="+mj-lt"/>
              </a:rPr>
              <a:t>Benefits of career orientation</a:t>
            </a:r>
          </a:p>
          <a:p>
            <a:pPr indent="-360000">
              <a:lnSpc>
                <a:spcPts val="2400"/>
              </a:lnSpc>
              <a:spcAft>
                <a:spcPts val="600"/>
              </a:spcAft>
              <a:buFont typeface="+mj-lt"/>
              <a:buAutoNum type="arabicPeriod"/>
            </a:pPr>
            <a:r>
              <a:rPr lang="en-GB" sz="2000" dirty="0">
                <a:latin typeface="+mj-lt"/>
              </a:rPr>
              <a:t>Summary/principles</a:t>
            </a:r>
          </a:p>
          <a:p>
            <a:pPr indent="-360000">
              <a:lnSpc>
                <a:spcPts val="2400"/>
              </a:lnSpc>
              <a:spcAft>
                <a:spcPts val="600"/>
              </a:spcAft>
              <a:buFont typeface="+mj-lt"/>
              <a:buAutoNum type="arabicPeriod"/>
            </a:pPr>
            <a:r>
              <a:rPr lang="en-GB" sz="2000" dirty="0">
                <a:latin typeface="+mj-lt"/>
              </a:rPr>
              <a:t>Further information</a:t>
            </a:r>
          </a:p>
        </p:txBody>
      </p:sp>
      <p:pic>
        <p:nvPicPr>
          <p:cNvPr id="5" name="Grafik 4">
            <a:extLst>
              <a:ext uri="{FF2B5EF4-FFF2-40B4-BE49-F238E27FC236}">
                <a16:creationId xmlns:a16="http://schemas.microsoft.com/office/drawing/2014/main" id="{AB36FC74-2D2E-4D65-A111-B75824655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115" y="1374589"/>
            <a:ext cx="4609460" cy="3394636"/>
          </a:xfrm>
          <a:prstGeom prst="rect">
            <a:avLst/>
          </a:prstGeom>
        </p:spPr>
      </p:pic>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5502150" cy="317074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Partners for schools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Projects</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Teaching and learning provision</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Materials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Information offers, advice for young people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Seminar offers for disseminators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Political support, e.g. using surveys of young people, statements,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Trade unions</a:t>
            </a:r>
          </a:p>
        </p:txBody>
      </p:sp>
      <p:pic>
        <p:nvPicPr>
          <p:cNvPr id="9" name="Grafik 8">
            <a:extLst>
              <a:ext uri="{FF2B5EF4-FFF2-40B4-BE49-F238E27FC236}">
                <a16:creationId xmlns:a16="http://schemas.microsoft.com/office/drawing/2014/main" id="{F93EA85C-E661-4E89-A346-0A11608E51A9}"/>
              </a:ext>
            </a:extLst>
          </p:cNvPr>
          <p:cNvPicPr>
            <a:picLocks noChangeAspect="1"/>
          </p:cNvPicPr>
          <p:nvPr/>
        </p:nvPicPr>
        <p:blipFill rotWithShape="1">
          <a:blip r:embed="rId3"/>
          <a:srcRect t="6036" b="5897"/>
          <a:stretch/>
        </p:blipFill>
        <p:spPr>
          <a:xfrm>
            <a:off x="7280067" y="2650432"/>
            <a:ext cx="1415205" cy="776750"/>
          </a:xfrm>
          <a:prstGeom prst="rect">
            <a:avLst/>
          </a:prstGeom>
        </p:spPr>
      </p:pic>
      <p:pic>
        <p:nvPicPr>
          <p:cNvPr id="12" name="Grafik 11">
            <a:extLst>
              <a:ext uri="{FF2B5EF4-FFF2-40B4-BE49-F238E27FC236}">
                <a16:creationId xmlns:a16="http://schemas.microsoft.com/office/drawing/2014/main" id="{CB4ACE19-9E27-4AAA-863A-112559349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749" y="1469770"/>
            <a:ext cx="825385" cy="776833"/>
          </a:xfrm>
          <a:prstGeom prst="rect">
            <a:avLst/>
          </a:prstGeom>
        </p:spPr>
      </p:pic>
      <p:pic>
        <p:nvPicPr>
          <p:cNvPr id="15" name="Grafik 14">
            <a:extLst>
              <a:ext uri="{FF2B5EF4-FFF2-40B4-BE49-F238E27FC236}">
                <a16:creationId xmlns:a16="http://schemas.microsoft.com/office/drawing/2014/main" id="{E5C6C0D0-BB48-4C3C-8FDD-220953FEA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248" y="2662555"/>
            <a:ext cx="825385" cy="776834"/>
          </a:xfrm>
          <a:prstGeom prst="rect">
            <a:avLst/>
          </a:prstGeom>
        </p:spPr>
      </p:pic>
      <p:pic>
        <p:nvPicPr>
          <p:cNvPr id="16" name="Grafik 15">
            <a:extLst>
              <a:ext uri="{FF2B5EF4-FFF2-40B4-BE49-F238E27FC236}">
                <a16:creationId xmlns:a16="http://schemas.microsoft.com/office/drawing/2014/main" id="{1844220D-3B3B-47FF-AC07-5A650D93D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0887" y="3830928"/>
            <a:ext cx="861247" cy="861247"/>
          </a:xfrm>
          <a:prstGeom prst="rect">
            <a:avLst/>
          </a:prstGeom>
        </p:spPr>
      </p:pic>
      <p:pic>
        <p:nvPicPr>
          <p:cNvPr id="17" name="Grafik 16">
            <a:extLst>
              <a:ext uri="{FF2B5EF4-FFF2-40B4-BE49-F238E27FC236}">
                <a16:creationId xmlns:a16="http://schemas.microsoft.com/office/drawing/2014/main" id="{F050B587-3583-4B1E-8446-6D014335BB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4609" y="3830928"/>
            <a:ext cx="854464" cy="804201"/>
          </a:xfrm>
          <a:prstGeom prst="rect">
            <a:avLst/>
          </a:prstGeom>
        </p:spPr>
      </p:pic>
      <p:pic>
        <p:nvPicPr>
          <p:cNvPr id="18" name="Grafik 17">
            <a:extLst>
              <a:ext uri="{FF2B5EF4-FFF2-40B4-BE49-F238E27FC236}">
                <a16:creationId xmlns:a16="http://schemas.microsoft.com/office/drawing/2014/main" id="{2E76670C-CF41-42E1-888C-092D7D4E5A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4610" y="1469770"/>
            <a:ext cx="825384" cy="776833"/>
          </a:xfrm>
          <a:prstGeom prst="rect">
            <a:avLst/>
          </a:prstGeom>
        </p:spPr>
      </p:pic>
      <p:pic>
        <p:nvPicPr>
          <p:cNvPr id="19" name="Grafik 18">
            <a:extLst>
              <a:ext uri="{FF2B5EF4-FFF2-40B4-BE49-F238E27FC236}">
                <a16:creationId xmlns:a16="http://schemas.microsoft.com/office/drawing/2014/main" id="{B3EC157F-06F6-4F04-BEB7-730B369F3B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4609" y="2662555"/>
            <a:ext cx="1620206" cy="688588"/>
          </a:xfrm>
          <a:prstGeom prst="rect">
            <a:avLst/>
          </a:prstGeom>
        </p:spPr>
      </p:pic>
    </p:spTree>
    <p:extLst>
      <p:ext uri="{BB962C8B-B14F-4D97-AF65-F5344CB8AC3E}">
        <p14:creationId xmlns:p14="http://schemas.microsoft.com/office/powerpoint/2010/main" val="192022116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6503990" cy="3298980"/>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Run by the federal states, often at the local level </a:t>
            </a:r>
            <a:br>
              <a:rPr lang="en-GB" dirty="0"/>
            </a:br>
            <a:r>
              <a:rPr lang="en-GB" dirty="0"/>
              <a:t>(administrative district, municipality) </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Implementation of federal state policies with a regional perspective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Coordination and participation of all local stakeholders (schools, chambers, trade unions, companies,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Services for all stakeholders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Create transparency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Organisation of events, e.g. coordinated exploration of vocational fields, course of study orientation days, dual training days, etc.</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Regional coordination offices</a:t>
            </a:r>
          </a:p>
        </p:txBody>
      </p:sp>
      <p:pic>
        <p:nvPicPr>
          <p:cNvPr id="5" name="Grafik 4">
            <a:extLst>
              <a:ext uri="{FF2B5EF4-FFF2-40B4-BE49-F238E27FC236}">
                <a16:creationId xmlns:a16="http://schemas.microsoft.com/office/drawing/2014/main" id="{735CC712-02FC-4356-AEF3-12CCA9C31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8177" y="1520825"/>
            <a:ext cx="2516103" cy="2127250"/>
          </a:xfrm>
          <a:prstGeom prst="rect">
            <a:avLst/>
          </a:prstGeom>
        </p:spPr>
      </p:pic>
    </p:spTree>
    <p:extLst>
      <p:ext uri="{BB962C8B-B14F-4D97-AF65-F5344CB8AC3E}">
        <p14:creationId xmlns:p14="http://schemas.microsoft.com/office/powerpoint/2010/main" val="222497353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10534970" cy="411971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The Education Chains initiative supports young people in completing their</a:t>
            </a:r>
            <a:br>
              <a:rPr lang="en-GB" dirty="0"/>
            </a:br>
            <a:r>
              <a:rPr lang="en-GB" dirty="0"/>
              <a:t>school leaving certificate, finding a training position and obtaining their </a:t>
            </a:r>
            <a:br>
              <a:rPr lang="en-GB" dirty="0"/>
            </a:br>
            <a:r>
              <a:rPr lang="en-GB" dirty="0"/>
              <a:t>professional qualification.</a:t>
            </a:r>
          </a:p>
          <a:p>
            <a:pPr marL="285750" indent="-285750">
              <a:lnSpc>
                <a:spcPts val="2200"/>
              </a:lnSpc>
              <a:spcAft>
                <a:spcPts val="600"/>
              </a:spcAft>
              <a:buClr>
                <a:srgbClr val="D6851B"/>
              </a:buClr>
              <a:buSzPct val="65000"/>
              <a:buFont typeface="Wingdings 3" panose="05040102010807070707" pitchFamily="18" charset="2"/>
              <a:buChar char=""/>
            </a:pPr>
            <a:r>
              <a:rPr lang="en-GB" dirty="0"/>
              <a:t>Developed by the Federal Ministry of Education and Research (BMBF) in conjunction with the Federal Ministry of Labour and Social Affairs (BMAS), the Federal Employment Agency (BA) and the federal states</a:t>
            </a:r>
          </a:p>
          <a:p>
            <a:pPr marL="285750" indent="-285750">
              <a:lnSpc>
                <a:spcPts val="2200"/>
              </a:lnSpc>
              <a:spcAft>
                <a:spcPts val="600"/>
              </a:spcAft>
              <a:buClr>
                <a:srgbClr val="D6851B"/>
              </a:buClr>
              <a:buSzPct val="65000"/>
              <a:buFont typeface="Wingdings 3" panose="05040102010807070707" pitchFamily="18" charset="2"/>
              <a:buChar char=""/>
            </a:pPr>
            <a:r>
              <a:rPr lang="en-GB" b="1" dirty="0"/>
              <a:t>Objective: </a:t>
            </a:r>
            <a:r>
              <a:rPr lang="en-GB" dirty="0"/>
              <a:t>Seamless transition from school into training and work</a:t>
            </a:r>
          </a:p>
          <a:p>
            <a:pPr marL="285750" indent="-285750">
              <a:lnSpc>
                <a:spcPts val="2200"/>
              </a:lnSpc>
              <a:spcAft>
                <a:spcPts val="600"/>
              </a:spcAft>
              <a:buClr>
                <a:srgbClr val="D6851B"/>
              </a:buClr>
              <a:buSzPct val="65000"/>
              <a:buFont typeface="Wingdings 3" panose="05040102010807070707" pitchFamily="18" charset="2"/>
              <a:buChar char=""/>
            </a:pPr>
            <a:r>
              <a:rPr lang="en-GB" b="1" dirty="0"/>
              <a:t>Elements of education chains:</a:t>
            </a:r>
          </a:p>
          <a:p>
            <a:pPr marL="576000" lvl="1" indent="-285750">
              <a:lnSpc>
                <a:spcPts val="2200"/>
              </a:lnSpc>
              <a:spcAft>
                <a:spcPts val="600"/>
              </a:spcAft>
              <a:buClr>
                <a:srgbClr val="D6851B"/>
              </a:buClr>
              <a:buSzPct val="65000"/>
              <a:buFont typeface="Wingdings 3" panose="05040102010807070707" pitchFamily="18" charset="2"/>
              <a:buChar char=""/>
            </a:pPr>
            <a:r>
              <a:rPr lang="en-GB" dirty="0"/>
              <a:t>Vocational orientation: support with making career choices and with pre-vocational training while at school</a:t>
            </a:r>
          </a:p>
          <a:p>
            <a:pPr marL="576000" lvl="1" indent="-285750">
              <a:lnSpc>
                <a:spcPts val="2200"/>
              </a:lnSpc>
              <a:spcAft>
                <a:spcPts val="600"/>
              </a:spcAft>
              <a:buClr>
                <a:srgbClr val="D6851B"/>
              </a:buClr>
              <a:buSzPct val="65000"/>
              <a:buFont typeface="Wingdings 3" panose="05040102010807070707" pitchFamily="18" charset="2"/>
              <a:buChar char=""/>
            </a:pPr>
            <a:r>
              <a:rPr lang="en-GB" dirty="0"/>
              <a:t>Transitional sector: preparatory measures and support offers between school and training, e.g. support with transition into the labour market, ASAflex (Assistierte Ausbildung flexibel [flexible assisted training]), Career Orientation for People from Refugee and Migrant Backgrounds (BOFplus)</a:t>
            </a:r>
          </a:p>
          <a:p>
            <a:pPr marL="576000" lvl="1" indent="-285750">
              <a:lnSpc>
                <a:spcPts val="2200"/>
              </a:lnSpc>
              <a:spcAft>
                <a:spcPts val="600"/>
              </a:spcAft>
              <a:buClr>
                <a:srgbClr val="D6851B"/>
              </a:buClr>
              <a:buSzPct val="65000"/>
              <a:buFont typeface="Wingdings 3" panose="05040102010807070707" pitchFamily="18" charset="2"/>
              <a:buChar char=""/>
            </a:pPr>
            <a:r>
              <a:rPr lang="en-GB" dirty="0"/>
              <a:t>Training support: Individual support during training to improve training success and to avoid drop-outs (e.g. VerAplus coaching programme for improving training outcomes) </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The Education Chains Initiative</a:t>
            </a:r>
          </a:p>
        </p:txBody>
      </p:sp>
      <p:pic>
        <p:nvPicPr>
          <p:cNvPr id="5" name="Grafik 4">
            <a:extLst>
              <a:ext uri="{FF2B5EF4-FFF2-40B4-BE49-F238E27FC236}">
                <a16:creationId xmlns:a16="http://schemas.microsoft.com/office/drawing/2014/main" id="{E87EB493-261E-46FE-B124-69926CCDE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66638438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658810" y="1479913"/>
            <a:ext cx="8055728" cy="4299254"/>
          </a:xfrm>
          <a:prstGeom prst="rect">
            <a:avLst/>
          </a:prstGeom>
          <a:noFill/>
        </p:spPr>
        <p:txBody>
          <a:bodyPr wrap="square" lIns="0" tIns="0" rIns="0" bIns="0">
            <a:spAutoFit/>
          </a:body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Launch of the initiative “Graduation and continuation – Education chains</a:t>
            </a:r>
            <a:br>
              <a:rPr lang="en-GB" dirty="0"/>
            </a:br>
            <a:r>
              <a:rPr lang="en-GB" dirty="0"/>
              <a:t>up to the vocational training qualification” in 2010 by the BMBF</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Central cooperation model of the federal government (BMBF, BMAS), the Federal Employment Agency and the federal states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Coordination of funding measures and targets for providing continuous support and a chain of funding from school through to successful completion of the training qualification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b="1" dirty="0"/>
              <a:t>Governance</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Agreements between the federal government, the federal states and the Federal Employment Agency</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Federal Government-Federal State-Federal Employment Agency Support Group</a:t>
            </a:r>
          </a:p>
          <a:p>
            <a:pPr marL="576000" lvl="1" indent="-285750">
              <a:lnSpc>
                <a:spcPts val="2200"/>
              </a:lnSpc>
              <a:spcBef>
                <a:spcPts val="600"/>
              </a:spcBef>
              <a:spcAft>
                <a:spcPts val="600"/>
              </a:spcAft>
              <a:buClr>
                <a:srgbClr val="D6851B"/>
              </a:buClr>
              <a:buSzPct val="65000"/>
              <a:buFont typeface="Wingdings 3" panose="05040102010807070707" pitchFamily="18" charset="2"/>
              <a:buChar char=""/>
            </a:pPr>
            <a:r>
              <a:rPr lang="en-GB" dirty="0"/>
              <a:t>Specialist support: Education Chains service office at BIBB</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Regional coordination offices</a:t>
            </a:r>
          </a:p>
        </p:txBody>
      </p:sp>
      <p:pic>
        <p:nvPicPr>
          <p:cNvPr id="6" name="Grafik 5">
            <a:extLst>
              <a:ext uri="{FF2B5EF4-FFF2-40B4-BE49-F238E27FC236}">
                <a16:creationId xmlns:a16="http://schemas.microsoft.com/office/drawing/2014/main" id="{2A6D0831-CCB6-468E-A6E1-21F13195D9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496" b="35461"/>
          <a:stretch/>
        </p:blipFill>
        <p:spPr>
          <a:xfrm>
            <a:off x="7912867" y="1424919"/>
            <a:ext cx="3934431" cy="612775"/>
          </a:xfrm>
          <a:prstGeom prst="rect">
            <a:avLst/>
          </a:prstGeom>
        </p:spPr>
      </p:pic>
    </p:spTree>
    <p:extLst>
      <p:ext uri="{BB962C8B-B14F-4D97-AF65-F5344CB8AC3E}">
        <p14:creationId xmlns:p14="http://schemas.microsoft.com/office/powerpoint/2010/main" val="110761234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0" name="Textfeld 9">
            <a:extLst>
              <a:ext uri="{FF2B5EF4-FFF2-40B4-BE49-F238E27FC236}">
                <a16:creationId xmlns:a16="http://schemas.microsoft.com/office/drawing/2014/main" id="{CCB15192-9396-4490-94E6-D80A8036CEEF}"/>
              </a:ext>
            </a:extLst>
          </p:cNvPr>
          <p:cNvSpPr txBox="1"/>
          <p:nvPr/>
        </p:nvSpPr>
        <p:spPr>
          <a:xfrm>
            <a:off x="1521078" y="2267189"/>
            <a:ext cx="3242627" cy="3105915"/>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en-GB" sz="1400" dirty="0"/>
              <a:t>Motor vehicle mechatronics technician</a:t>
            </a:r>
          </a:p>
          <a:p>
            <a:pPr marL="342900" indent="-342900">
              <a:lnSpc>
                <a:spcPts val="1800"/>
              </a:lnSpc>
              <a:spcAft>
                <a:spcPts val="300"/>
              </a:spcAft>
              <a:buSzPct val="100000"/>
              <a:buFont typeface="+mj-lt"/>
              <a:buAutoNum type="arabicPeriod"/>
            </a:pPr>
            <a:r>
              <a:rPr lang="en-GB" sz="1400" dirty="0"/>
              <a:t>Plant mechanic for sanitary, heating and air conditioning systems</a:t>
            </a:r>
          </a:p>
          <a:p>
            <a:pPr marL="342900" indent="-342900">
              <a:lnSpc>
                <a:spcPts val="1800"/>
              </a:lnSpc>
              <a:spcAft>
                <a:spcPts val="300"/>
              </a:spcAft>
              <a:buSzPct val="100000"/>
              <a:buFont typeface="+mj-lt"/>
              <a:buAutoNum type="arabicPeriod"/>
            </a:pPr>
            <a:r>
              <a:rPr lang="en-GB" sz="1400" dirty="0"/>
              <a:t>Electronics technician</a:t>
            </a:r>
          </a:p>
          <a:p>
            <a:pPr marL="342900" indent="-342900">
              <a:lnSpc>
                <a:spcPts val="1800"/>
              </a:lnSpc>
              <a:spcAft>
                <a:spcPts val="300"/>
              </a:spcAft>
              <a:buSzPct val="100000"/>
              <a:buFont typeface="+mj-lt"/>
              <a:buAutoNum type="arabicPeriod"/>
            </a:pPr>
            <a:r>
              <a:rPr lang="en-GB" sz="1400" dirty="0"/>
              <a:t>Information technology specialist</a:t>
            </a:r>
          </a:p>
          <a:p>
            <a:pPr marL="342900" indent="-342900">
              <a:lnSpc>
                <a:spcPts val="1800"/>
              </a:lnSpc>
              <a:spcAft>
                <a:spcPts val="300"/>
              </a:spcAft>
              <a:buSzPct val="100000"/>
              <a:buFont typeface="+mj-lt"/>
              <a:buAutoNum type="arabicPeriod"/>
            </a:pPr>
            <a:r>
              <a:rPr lang="en-GB" sz="1400" dirty="0"/>
              <a:t>Retail services clerk</a:t>
            </a:r>
          </a:p>
          <a:p>
            <a:pPr marL="342900" indent="-342900">
              <a:lnSpc>
                <a:spcPts val="1800"/>
              </a:lnSpc>
              <a:spcAft>
                <a:spcPts val="300"/>
              </a:spcAft>
              <a:buSzPct val="100000"/>
              <a:buFont typeface="+mj-lt"/>
              <a:buAutoNum type="arabicPeriod"/>
            </a:pPr>
            <a:r>
              <a:rPr lang="en-GB" sz="1400" dirty="0"/>
              <a:t>Industrial mechanic</a:t>
            </a:r>
          </a:p>
          <a:p>
            <a:pPr marL="342900" indent="-342900">
              <a:lnSpc>
                <a:spcPts val="1800"/>
              </a:lnSpc>
              <a:spcAft>
                <a:spcPts val="300"/>
              </a:spcAft>
              <a:buSzPct val="100000"/>
              <a:buFont typeface="+mj-lt"/>
              <a:buAutoNum type="arabicPeriod"/>
            </a:pPr>
            <a:r>
              <a:rPr lang="en-GB" sz="1400" dirty="0"/>
              <a:t>Sales assistant for retail services</a:t>
            </a:r>
          </a:p>
          <a:p>
            <a:pPr marL="342900" indent="-342900">
              <a:lnSpc>
                <a:spcPts val="1800"/>
              </a:lnSpc>
              <a:spcAft>
                <a:spcPts val="300"/>
              </a:spcAft>
              <a:buSzPct val="100000"/>
              <a:buFont typeface="+mj-lt"/>
              <a:buAutoNum type="arabicPeriod"/>
            </a:pPr>
            <a:r>
              <a:rPr lang="en-GB" sz="1400" dirty="0"/>
              <a:t>Mechatronics fitter</a:t>
            </a:r>
          </a:p>
          <a:p>
            <a:pPr marL="342900" indent="-342900">
              <a:lnSpc>
                <a:spcPts val="1800"/>
              </a:lnSpc>
              <a:spcAft>
                <a:spcPts val="300"/>
              </a:spcAft>
              <a:buSzPct val="100000"/>
              <a:buFont typeface="+mj-lt"/>
              <a:buAutoNum type="arabicPeriod"/>
            </a:pPr>
            <a:r>
              <a:rPr lang="en-GB" sz="1400" dirty="0"/>
              <a:t>Warehouse logistics operator</a:t>
            </a:r>
          </a:p>
          <a:p>
            <a:pPr marL="342900" indent="-342900">
              <a:lnSpc>
                <a:spcPts val="1800"/>
              </a:lnSpc>
              <a:spcAft>
                <a:spcPts val="300"/>
              </a:spcAft>
              <a:buSzPct val="100000"/>
              <a:buFont typeface="+mj-lt"/>
              <a:buAutoNum type="arabicPeriod"/>
            </a:pPr>
            <a:r>
              <a:rPr lang="en-US" sz="1400" dirty="0"/>
              <a:t>Electronics technician for industrial engineering</a:t>
            </a:r>
            <a:endParaRPr lang="en-GB" sz="1400" dirty="0"/>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Girls’ Day and Boys’ Day</a:t>
            </a:r>
          </a:p>
        </p:txBody>
      </p:sp>
      <p:sp>
        <p:nvSpPr>
          <p:cNvPr id="6" name="Textfeld 5">
            <a:extLst>
              <a:ext uri="{FF2B5EF4-FFF2-40B4-BE49-F238E27FC236}">
                <a16:creationId xmlns:a16="http://schemas.microsoft.com/office/drawing/2014/main" id="{8DA2BFD7-71FE-4B5A-9ABF-22EED6AC5ADF}"/>
              </a:ext>
            </a:extLst>
          </p:cNvPr>
          <p:cNvSpPr txBox="1"/>
          <p:nvPr/>
        </p:nvSpPr>
        <p:spPr>
          <a:xfrm>
            <a:off x="7428296" y="2267189"/>
            <a:ext cx="2988879" cy="2644250"/>
          </a:xfrm>
          <a:prstGeom prst="rect">
            <a:avLst/>
          </a:prstGeom>
          <a:noFill/>
        </p:spPr>
        <p:txBody>
          <a:bodyPr wrap="square" lIns="0" tIns="0" rIns="0" bIns="0">
            <a:spAutoFit/>
          </a:bodyPr>
          <a:lstStyle/>
          <a:p>
            <a:pPr marL="342900" indent="-342900">
              <a:lnSpc>
                <a:spcPts val="1800"/>
              </a:lnSpc>
              <a:spcAft>
                <a:spcPts val="300"/>
              </a:spcAft>
              <a:buSzPct val="100000"/>
              <a:buFont typeface="+mj-lt"/>
              <a:buAutoNum type="arabicPeriod"/>
            </a:pPr>
            <a:r>
              <a:rPr lang="en-GB" sz="1400" dirty="0"/>
              <a:t>Medical assistant</a:t>
            </a:r>
          </a:p>
          <a:p>
            <a:pPr marL="342900" indent="-342900">
              <a:lnSpc>
                <a:spcPts val="1800"/>
              </a:lnSpc>
              <a:spcAft>
                <a:spcPts val="300"/>
              </a:spcAft>
              <a:buSzPct val="100000"/>
              <a:buFont typeface="+mj-lt"/>
              <a:buAutoNum type="arabicPeriod"/>
            </a:pPr>
            <a:r>
              <a:rPr lang="en-GB" sz="1400" dirty="0"/>
              <a:t>Qualified dental employee</a:t>
            </a:r>
          </a:p>
          <a:p>
            <a:pPr marL="342900" indent="-342900">
              <a:lnSpc>
                <a:spcPts val="1800"/>
              </a:lnSpc>
              <a:spcAft>
                <a:spcPts val="300"/>
              </a:spcAft>
              <a:buSzPct val="100000"/>
              <a:buFont typeface="+mj-lt"/>
              <a:buAutoNum type="arabicPeriod"/>
            </a:pPr>
            <a:r>
              <a:rPr lang="en-GB" sz="1400" dirty="0"/>
              <a:t>Office manager</a:t>
            </a:r>
          </a:p>
          <a:p>
            <a:pPr marL="342900" indent="-342900">
              <a:lnSpc>
                <a:spcPts val="1800"/>
              </a:lnSpc>
              <a:spcAft>
                <a:spcPts val="300"/>
              </a:spcAft>
              <a:buSzPct val="100000"/>
              <a:buFont typeface="+mj-lt"/>
              <a:buAutoNum type="arabicPeriod"/>
            </a:pPr>
            <a:r>
              <a:rPr lang="en-GB" sz="1400" dirty="0"/>
              <a:t>Retail services clerk</a:t>
            </a:r>
          </a:p>
          <a:p>
            <a:pPr marL="342900" indent="-342900">
              <a:lnSpc>
                <a:spcPts val="1800"/>
              </a:lnSpc>
              <a:spcAft>
                <a:spcPts val="300"/>
              </a:spcAft>
              <a:buSzPct val="100000"/>
              <a:buFont typeface="+mj-lt"/>
              <a:buAutoNum type="arabicPeriod"/>
            </a:pPr>
            <a:r>
              <a:rPr lang="en-GB" sz="1400" dirty="0"/>
              <a:t>Industrial clerk</a:t>
            </a:r>
          </a:p>
          <a:p>
            <a:pPr marL="342900" indent="-342900">
              <a:lnSpc>
                <a:spcPts val="1800"/>
              </a:lnSpc>
              <a:spcAft>
                <a:spcPts val="300"/>
              </a:spcAft>
              <a:buSzPct val="100000"/>
              <a:buFont typeface="+mj-lt"/>
              <a:buAutoNum type="arabicPeriod"/>
            </a:pPr>
            <a:r>
              <a:rPr lang="en-GB" sz="1400" dirty="0"/>
              <a:t>Sales assistant for retail services</a:t>
            </a:r>
          </a:p>
          <a:p>
            <a:pPr marL="342900" indent="-342900">
              <a:lnSpc>
                <a:spcPts val="1800"/>
              </a:lnSpc>
              <a:spcAft>
                <a:spcPts val="300"/>
              </a:spcAft>
              <a:buSzPct val="100000"/>
              <a:buFont typeface="+mj-lt"/>
              <a:buAutoNum type="arabicPeriod"/>
            </a:pPr>
            <a:r>
              <a:rPr lang="en-GB" sz="1400" dirty="0"/>
              <a:t>Clerk in public administration</a:t>
            </a:r>
          </a:p>
          <a:p>
            <a:pPr marL="342900" indent="-342900">
              <a:lnSpc>
                <a:spcPts val="1800"/>
              </a:lnSpc>
              <a:spcAft>
                <a:spcPts val="300"/>
              </a:spcAft>
              <a:buSzPct val="100000"/>
              <a:buFont typeface="+mj-lt"/>
              <a:buAutoNum type="arabicPeriod"/>
            </a:pPr>
            <a:r>
              <a:rPr lang="en-GB" sz="1400" dirty="0"/>
              <a:t>Hairdresser</a:t>
            </a:r>
          </a:p>
          <a:p>
            <a:pPr marL="342900" indent="-342900">
              <a:lnSpc>
                <a:spcPts val="1800"/>
              </a:lnSpc>
              <a:spcAft>
                <a:spcPts val="300"/>
              </a:spcAft>
              <a:buSzPct val="100000"/>
              <a:buFont typeface="+mj-lt"/>
              <a:buAutoNum type="arabicPeriod"/>
            </a:pPr>
            <a:r>
              <a:rPr lang="en-GB" sz="1400" dirty="0"/>
              <a:t>Bank clerk</a:t>
            </a:r>
          </a:p>
          <a:p>
            <a:pPr marL="342900" indent="-342900">
              <a:lnSpc>
                <a:spcPts val="1800"/>
              </a:lnSpc>
              <a:spcAft>
                <a:spcPts val="300"/>
              </a:spcAft>
              <a:buSzPct val="100000"/>
              <a:buFont typeface="+mj-lt"/>
              <a:buAutoNum type="arabicPeriod"/>
            </a:pPr>
            <a:r>
              <a:rPr lang="en-GB" sz="1400" dirty="0"/>
              <a:t>Tax clerk</a:t>
            </a:r>
          </a:p>
        </p:txBody>
      </p:sp>
      <p:sp>
        <p:nvSpPr>
          <p:cNvPr id="7" name="Textplatzhalter 7">
            <a:extLst>
              <a:ext uri="{FF2B5EF4-FFF2-40B4-BE49-F238E27FC236}">
                <a16:creationId xmlns:a16="http://schemas.microsoft.com/office/drawing/2014/main" id="{E68D7889-30CA-44E0-9DAC-B532967ED96E}"/>
              </a:ext>
            </a:extLst>
          </p:cNvPr>
          <p:cNvSpPr>
            <a:spLocks noGrp="1"/>
          </p:cNvSpPr>
          <p:nvPr/>
        </p:nvSpPr>
        <p:spPr>
          <a:xfrm>
            <a:off x="1019174" y="1303094"/>
            <a:ext cx="9877106"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t>Top 10 dual training occupations based on new contracts in 2025</a:t>
            </a:r>
          </a:p>
        </p:txBody>
      </p:sp>
      <p:sp>
        <p:nvSpPr>
          <p:cNvPr id="11" name="Textplatzhalter 3">
            <a:extLst>
              <a:ext uri="{FF2B5EF4-FFF2-40B4-BE49-F238E27FC236}">
                <a16:creationId xmlns:a16="http://schemas.microsoft.com/office/drawing/2014/main" id="{977AEE50-F61E-45D8-BC69-954349C80FC1}"/>
              </a:ext>
            </a:extLst>
          </p:cNvPr>
          <p:cNvSpPr txBox="1">
            <a:spLocks/>
          </p:cNvSpPr>
          <p:nvPr/>
        </p:nvSpPr>
        <p:spPr>
          <a:xfrm>
            <a:off x="658813" y="5395444"/>
            <a:ext cx="5076826"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latin typeface="+mn-lt"/>
              </a:rPr>
              <a:t>38% of all new contracts signed by men</a:t>
            </a:r>
          </a:p>
        </p:txBody>
      </p:sp>
      <p:sp>
        <p:nvSpPr>
          <p:cNvPr id="12" name="Textplatzhalter 3">
            <a:extLst>
              <a:ext uri="{FF2B5EF4-FFF2-40B4-BE49-F238E27FC236}">
                <a16:creationId xmlns:a16="http://schemas.microsoft.com/office/drawing/2014/main" id="{AD7F642D-657F-477E-9A2A-E989C826E551}"/>
              </a:ext>
            </a:extLst>
          </p:cNvPr>
          <p:cNvSpPr txBox="1">
            <a:spLocks/>
          </p:cNvSpPr>
          <p:nvPr/>
        </p:nvSpPr>
        <p:spPr>
          <a:xfrm>
            <a:off x="6240463" y="5395444"/>
            <a:ext cx="5076825" cy="318924"/>
          </a:xfrm>
          <a:prstGeom prst="rect">
            <a:avLst/>
          </a:prstGeom>
          <a:solidFill>
            <a:srgbClr val="D6851B">
              <a:alpha val="1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latin typeface="+mn-lt"/>
              </a:rPr>
              <a:t>52% of all new contracts signed by women</a:t>
            </a:r>
          </a:p>
        </p:txBody>
      </p:sp>
      <p:sp>
        <p:nvSpPr>
          <p:cNvPr id="14" name="Textplatzhalter 3">
            <a:extLst>
              <a:ext uri="{FF2B5EF4-FFF2-40B4-BE49-F238E27FC236}">
                <a16:creationId xmlns:a16="http://schemas.microsoft.com/office/drawing/2014/main" id="{A9413983-28A1-4910-8840-169B7B85DAB1}"/>
              </a:ext>
            </a:extLst>
          </p:cNvPr>
          <p:cNvSpPr txBox="1">
            <a:spLocks/>
          </p:cNvSpPr>
          <p:nvPr/>
        </p:nvSpPr>
        <p:spPr>
          <a:xfrm>
            <a:off x="6240463"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latin typeface="+mn-lt"/>
              </a:rPr>
              <a:t>Women</a:t>
            </a:r>
          </a:p>
        </p:txBody>
      </p:sp>
      <p:sp>
        <p:nvSpPr>
          <p:cNvPr id="15" name="Textplatzhalter 3">
            <a:extLst>
              <a:ext uri="{FF2B5EF4-FFF2-40B4-BE49-F238E27FC236}">
                <a16:creationId xmlns:a16="http://schemas.microsoft.com/office/drawing/2014/main" id="{2C112327-C0A2-4DB8-9BBA-2EB62CE2F857}"/>
              </a:ext>
            </a:extLst>
          </p:cNvPr>
          <p:cNvSpPr txBox="1">
            <a:spLocks/>
          </p:cNvSpPr>
          <p:nvPr/>
        </p:nvSpPr>
        <p:spPr>
          <a:xfrm>
            <a:off x="658814" y="1776095"/>
            <a:ext cx="5076825" cy="349702"/>
          </a:xfrm>
          <a:prstGeom prst="rect">
            <a:avLst/>
          </a:prstGeom>
          <a:solidFill>
            <a:srgbClr val="D6851B">
              <a:alpha val="80000"/>
            </a:srgbClr>
          </a:solidFill>
        </p:spPr>
        <p:txBody>
          <a:bodyPr vert="horz" wrap="square" lIns="36000" tIns="36000" rIns="36000" bIns="36000" rtlCol="0" anchor="ctr" anchorCtr="0">
            <a:spAutoFit/>
          </a:bodyPr>
          <a:lstStyle>
            <a:lvl1pPr marL="357188" indent="-357188" algn="l" defTabSz="357188" rtl="0" eaLnBrk="1" latinLnBrk="0" hangingPunct="1">
              <a:lnSpc>
                <a:spcPct val="100000"/>
              </a:lnSpc>
              <a:spcBef>
                <a:spcPts val="10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1pPr>
            <a:lvl2pPr marL="1250950" indent="-355600" algn="l" defTabSz="536575" rtl="0" eaLnBrk="1" latinLnBrk="0" hangingPunct="1">
              <a:lnSpc>
                <a:spcPct val="100000"/>
              </a:lnSpc>
              <a:spcBef>
                <a:spcPts val="500"/>
              </a:spcBef>
              <a:buClr>
                <a:schemeClr val="accent1"/>
              </a:buClr>
              <a:buSzPct val="70000"/>
              <a:buFont typeface="Wingdings 3" panose="05040102010807070707" pitchFamily="18" charset="2"/>
              <a:buChar char=""/>
              <a:tabLst/>
              <a:defRPr sz="2400" kern="1200">
                <a:solidFill>
                  <a:schemeClr val="tx1"/>
                </a:solidFill>
                <a:latin typeface="+mj-lt"/>
                <a:ea typeface="+mn-ea"/>
                <a:cs typeface="+mn-cs"/>
              </a:defRPr>
            </a:lvl2pPr>
            <a:lvl3pPr marL="1790700" indent="-269875" algn="l" defTabSz="479425" rtl="0" eaLnBrk="1" latinLnBrk="0" hangingPunct="1">
              <a:lnSpc>
                <a:spcPct val="100000"/>
              </a:lnSpc>
              <a:spcBef>
                <a:spcPts val="500"/>
              </a:spcBef>
              <a:buClr>
                <a:schemeClr val="accent1"/>
              </a:buClr>
              <a:buSzPct val="60000"/>
              <a:buFont typeface="Wingdings 3" panose="05040102010807070707" pitchFamily="18" charset="2"/>
              <a:buChar char=""/>
              <a:tabLst/>
              <a:defRPr sz="2000" kern="1200">
                <a:solidFill>
                  <a:schemeClr val="tx1"/>
                </a:solidFill>
                <a:latin typeface="+mj-lt"/>
                <a:ea typeface="+mn-ea"/>
                <a:cs typeface="+mn-cs"/>
              </a:defRPr>
            </a:lvl3pPr>
            <a:lvl4pPr marL="2155825" indent="-269875"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2598738" indent="-269875"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latin typeface="+mn-lt"/>
              </a:rPr>
              <a:t>Men</a:t>
            </a:r>
          </a:p>
        </p:txBody>
      </p:sp>
      <p:pic>
        <p:nvPicPr>
          <p:cNvPr id="16" name="Grafik 15">
            <a:extLst>
              <a:ext uri="{FF2B5EF4-FFF2-40B4-BE49-F238E27FC236}">
                <a16:creationId xmlns:a16="http://schemas.microsoft.com/office/drawing/2014/main" id="{55C8B822-9943-4B5C-AC81-A14DA18C96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5520" y="1907971"/>
            <a:ext cx="809695" cy="2551301"/>
          </a:xfrm>
          <a:prstGeom prst="rect">
            <a:avLst/>
          </a:prstGeom>
        </p:spPr>
      </p:pic>
      <p:pic>
        <p:nvPicPr>
          <p:cNvPr id="17" name="Grafik 16">
            <a:extLst>
              <a:ext uri="{FF2B5EF4-FFF2-40B4-BE49-F238E27FC236}">
                <a16:creationId xmlns:a16="http://schemas.microsoft.com/office/drawing/2014/main" id="{61824311-4A01-4BAA-88F0-D6D6B28B62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7213" y="1870431"/>
            <a:ext cx="1353067" cy="2422934"/>
          </a:xfrm>
          <a:prstGeom prst="rect">
            <a:avLst/>
          </a:prstGeom>
        </p:spPr>
      </p:pic>
    </p:spTree>
    <p:extLst>
      <p:ext uri="{BB962C8B-B14F-4D97-AF65-F5344CB8AC3E}">
        <p14:creationId xmlns:p14="http://schemas.microsoft.com/office/powerpoint/2010/main" val="295989080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Girls’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188070"/>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National action day</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Provides young girls (from age 11) with the opportunity to find out about traditionally </a:t>
            </a:r>
            <a:br>
              <a:rPr lang="en-GB" sz="1600" dirty="0"/>
            </a:br>
            <a:r>
              <a:rPr lang="en-GB" sz="1600" dirty="0"/>
              <a:t>male-dominated occupational fields (&lt; 40% women)</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e.g. occupations in the areas of engineering, IT, the skilled trades and science </a:t>
            </a:r>
          </a:p>
          <a:p>
            <a:pPr marL="285750" indent="-285750">
              <a:lnSpc>
                <a:spcPts val="2200"/>
              </a:lnSpc>
              <a:spcAft>
                <a:spcPts val="600"/>
              </a:spcAft>
              <a:buClr>
                <a:srgbClr val="D6851B"/>
              </a:buClr>
              <a:buSzPct val="65000"/>
              <a:buFont typeface="Wingdings 3" panose="05040102010807070707" pitchFamily="18" charset="2"/>
              <a:buChar char=""/>
            </a:pPr>
            <a:r>
              <a:rPr lang="en-GB" sz="1600" b="1" dirty="0"/>
              <a:t>Programme for the day:</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Business visits:</a:t>
            </a:r>
            <a:r>
              <a:rPr lang="en-GB" sz="1600" dirty="0"/>
              <a:t> Girls visit companies, research centres, universities and institutions to gain an insight into </a:t>
            </a:r>
            <a:br>
              <a:rPr lang="en-GB" sz="1600" dirty="0"/>
            </a:br>
            <a:r>
              <a:rPr lang="en-GB" sz="1600" dirty="0"/>
              <a:t>day-to-day working life.</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Workshops and hands-on activities: </a:t>
            </a:r>
            <a:r>
              <a:rPr lang="en-GB" sz="1600" dirty="0"/>
              <a:t>Practical activities allow participants to get involved themselves and to </a:t>
            </a:r>
            <a:br>
              <a:rPr lang="en-GB" sz="1600" dirty="0"/>
            </a:br>
            <a:r>
              <a:rPr lang="en-GB" sz="1600" dirty="0"/>
              <a:t>test out their skills in the occupations presented</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Information events:</a:t>
            </a:r>
            <a:r>
              <a:rPr lang="en-GB" sz="1600" dirty="0"/>
              <a:t> Experts provide information on career pathways, training opportunities and future </a:t>
            </a:r>
            <a:br>
              <a:rPr lang="en-GB" sz="1600" dirty="0"/>
            </a:br>
            <a:r>
              <a:rPr lang="en-GB" sz="1600" dirty="0"/>
              <a:t>prospects in STEM occupations (Science, Technology, Engineering and Mathematics).</a:t>
            </a:r>
          </a:p>
          <a:p>
            <a:pPr marL="285750" indent="-285750">
              <a:lnSpc>
                <a:spcPts val="2200"/>
              </a:lnSpc>
              <a:spcAft>
                <a:spcPts val="600"/>
              </a:spcAft>
              <a:buClr>
                <a:srgbClr val="D6851B"/>
              </a:buClr>
              <a:buSzPct val="65000"/>
              <a:buFont typeface="Wingdings 3" panose="05040102010807070707" pitchFamily="18" charset="2"/>
              <a:buChar char=""/>
            </a:pPr>
            <a:r>
              <a:rPr lang="en-GB" sz="1600" b="1" dirty="0"/>
              <a:t>Stakeholders:</a:t>
            </a:r>
            <a:r>
              <a:rPr lang="en-GB" sz="1600" dirty="0"/>
              <a:t> Network comprising federal government, federal states, business, unions</a:t>
            </a:r>
            <a:br>
              <a:rPr lang="en-GB" sz="1600" dirty="0"/>
            </a:br>
            <a:r>
              <a:rPr lang="en-GB" sz="1600" b="1" dirty="0">
                <a:solidFill>
                  <a:srgbClr val="D6851B"/>
                </a:solidFill>
                <a:sym typeface="Wingdings 3" panose="05040102010807070707" pitchFamily="18" charset="2"/>
              </a:rPr>
              <a:t></a:t>
            </a:r>
            <a:r>
              <a:rPr lang="en-GB" sz="1200" dirty="0">
                <a:solidFill>
                  <a:srgbClr val="D6851B"/>
                </a:solidFill>
              </a:rPr>
              <a:t> </a:t>
            </a:r>
            <a:r>
              <a:rPr lang="en-GB" sz="1600" dirty="0"/>
              <a:t>All companies and institutions with a registered office in Germany can participate, see </a:t>
            </a:r>
            <a:r>
              <a:rPr lang="en-GB" sz="1600" dirty="0">
                <a:hlinkClick r:id="rId3"/>
              </a:rPr>
              <a:t>Girls' Day</a:t>
            </a:r>
            <a:r>
              <a:rPr lang="en-GB" sz="1600" dirty="0"/>
              <a:t> (girls-day.de)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4" cy="1480985"/>
          </a:xfrm>
          <a:prstGeom prst="rect">
            <a:avLst/>
          </a:prstGeom>
        </p:spPr>
      </p:pic>
    </p:spTree>
    <p:extLst>
      <p:ext uri="{BB962C8B-B14F-4D97-AF65-F5344CB8AC3E}">
        <p14:creationId xmlns:p14="http://schemas.microsoft.com/office/powerpoint/2010/main" val="312954193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3. Other stakeholders and programmes</a:t>
            </a:r>
          </a:p>
        </p:txBody>
      </p:sp>
      <p:sp>
        <p:nvSpPr>
          <p:cNvPr id="13" name="Textplatzhalter 7">
            <a:extLst>
              <a:ext uri="{FF2B5EF4-FFF2-40B4-BE49-F238E27FC236}">
                <a16:creationId xmlns:a16="http://schemas.microsoft.com/office/drawing/2014/main" id="{8E781F9D-326E-4DC6-898E-EF0B0214565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Boys’ Day</a:t>
            </a:r>
          </a:p>
        </p:txBody>
      </p:sp>
      <p:sp>
        <p:nvSpPr>
          <p:cNvPr id="8" name="Textfeld 7">
            <a:extLst>
              <a:ext uri="{FF2B5EF4-FFF2-40B4-BE49-F238E27FC236}">
                <a16:creationId xmlns:a16="http://schemas.microsoft.com/office/drawing/2014/main" id="{75589CCC-DA4F-43E7-8BC1-30ADAA90E2DF}"/>
              </a:ext>
            </a:extLst>
          </p:cNvPr>
          <p:cNvSpPr txBox="1"/>
          <p:nvPr/>
        </p:nvSpPr>
        <p:spPr>
          <a:xfrm>
            <a:off x="658810" y="1479913"/>
            <a:ext cx="11053762" cy="434195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National action day</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Provides young boys (from age 11) with the opportunity to find out about traditionally </a:t>
            </a:r>
            <a:br>
              <a:rPr lang="en-GB" sz="1600" dirty="0"/>
            </a:br>
            <a:r>
              <a:rPr lang="en-GB" sz="1600" dirty="0"/>
              <a:t>female-dominated occupational fields (&lt; 40% men)</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e.g. occupations in the areas of nursing, education, health and social affairs.</a:t>
            </a:r>
          </a:p>
          <a:p>
            <a:pPr marL="285750" indent="-285750">
              <a:lnSpc>
                <a:spcPts val="2200"/>
              </a:lnSpc>
              <a:spcAft>
                <a:spcPts val="600"/>
              </a:spcAft>
              <a:buClr>
                <a:srgbClr val="D6851B"/>
              </a:buClr>
              <a:buSzPct val="65000"/>
              <a:buFont typeface="Wingdings 3" panose="05040102010807070707" pitchFamily="18" charset="2"/>
              <a:buChar char=""/>
            </a:pPr>
            <a:r>
              <a:rPr lang="en-GB" sz="1600" b="1" dirty="0"/>
              <a:t>Programme for the day:</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Business visits: </a:t>
            </a:r>
            <a:r>
              <a:rPr lang="en-GB" sz="1600" dirty="0"/>
              <a:t>Boys visit organisations such as nursery schools, care homes, hospitals and social institutions to </a:t>
            </a:r>
            <a:br>
              <a:rPr lang="en-GB" sz="1600" dirty="0"/>
            </a:br>
            <a:r>
              <a:rPr lang="en-GB" sz="1600" dirty="0"/>
              <a:t>gain an insight into day-to-day working life.</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Workshops and hands-on activities: </a:t>
            </a:r>
            <a:r>
              <a:rPr lang="en-GB" sz="1600" dirty="0"/>
              <a:t>Practical activities allow participants to gain experience themselves and to </a:t>
            </a:r>
            <a:br>
              <a:rPr lang="en-GB" sz="1600" dirty="0"/>
            </a:br>
            <a:r>
              <a:rPr lang="en-GB" sz="1600" dirty="0"/>
              <a:t>test out their skills in the occupations presented.</a:t>
            </a:r>
          </a:p>
          <a:p>
            <a:pPr marL="576000" lvl="1" indent="-285750">
              <a:lnSpc>
                <a:spcPts val="2200"/>
              </a:lnSpc>
              <a:spcAft>
                <a:spcPts val="600"/>
              </a:spcAft>
              <a:buClr>
                <a:srgbClr val="D6851B"/>
              </a:buClr>
              <a:buSzPct val="65000"/>
              <a:buFont typeface="Wingdings 3" panose="05040102010807070707" pitchFamily="18" charset="2"/>
              <a:buChar char=""/>
            </a:pPr>
            <a:r>
              <a:rPr lang="en-GB" sz="1600" b="1" dirty="0"/>
              <a:t>Information events: </a:t>
            </a:r>
            <a:r>
              <a:rPr lang="en-GB" sz="1600" dirty="0"/>
              <a:t>Experts provide information on career pathways, training opportunities and future prospects </a:t>
            </a:r>
            <a:br>
              <a:rPr lang="en-GB" sz="1600" dirty="0"/>
            </a:br>
            <a:r>
              <a:rPr lang="en-GB" sz="1600" dirty="0"/>
              <a:t>in social and educational occupations.</a:t>
            </a:r>
          </a:p>
          <a:p>
            <a:pPr marL="285750" indent="-285750">
              <a:lnSpc>
                <a:spcPts val="2200"/>
              </a:lnSpc>
              <a:spcAft>
                <a:spcPts val="600"/>
              </a:spcAft>
              <a:buClr>
                <a:srgbClr val="D6851B"/>
              </a:buClr>
              <a:buSzPct val="65000"/>
              <a:buFont typeface="Wingdings 3" panose="05040102010807070707" pitchFamily="18" charset="2"/>
              <a:buChar char=""/>
            </a:pPr>
            <a:r>
              <a:rPr lang="en-GB" sz="1600" b="1" dirty="0"/>
              <a:t>Stakeholders:</a:t>
            </a:r>
            <a:r>
              <a:rPr lang="en-GB" sz="1600" dirty="0"/>
              <a:t> Network comprising federal government, federal states, business, unions</a:t>
            </a:r>
            <a:br>
              <a:rPr lang="en-GB" sz="1600" dirty="0"/>
            </a:br>
            <a:r>
              <a:rPr lang="en-GB" sz="1600" b="1" dirty="0">
                <a:solidFill>
                  <a:srgbClr val="D6851B"/>
                </a:solidFill>
                <a:sym typeface="Wingdings 3" panose="05040102010807070707" pitchFamily="18" charset="2"/>
              </a:rPr>
              <a:t></a:t>
            </a:r>
            <a:r>
              <a:rPr lang="en-GB" sz="1200" dirty="0">
                <a:solidFill>
                  <a:srgbClr val="D6851B"/>
                </a:solidFill>
              </a:rPr>
              <a:t> </a:t>
            </a:r>
            <a:r>
              <a:rPr lang="en-GB" sz="1600" dirty="0"/>
              <a:t>All companies and institutions with a registered office in Germany can participate, see </a:t>
            </a:r>
            <a:r>
              <a:rPr lang="en-GB" sz="1600" dirty="0">
                <a:hlinkClick r:id="rId3"/>
              </a:rPr>
              <a:t>Boys' Day</a:t>
            </a:r>
            <a:r>
              <a:rPr lang="en-GB" sz="1600" dirty="0"/>
              <a:t> (boys-day.de)</a:t>
            </a:r>
          </a:p>
        </p:txBody>
      </p:sp>
      <p:pic>
        <p:nvPicPr>
          <p:cNvPr id="4" name="Grafik 3">
            <a:extLst>
              <a:ext uri="{FF2B5EF4-FFF2-40B4-BE49-F238E27FC236}">
                <a16:creationId xmlns:a16="http://schemas.microsoft.com/office/drawing/2014/main" id="{571770B5-EBDC-4ABD-A6F4-6A1D99EAA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311" y="1047902"/>
            <a:ext cx="3600263" cy="1480985"/>
          </a:xfrm>
          <a:prstGeom prst="rect">
            <a:avLst/>
          </a:prstGeom>
        </p:spPr>
      </p:pic>
    </p:spTree>
    <p:extLst>
      <p:ext uri="{BB962C8B-B14F-4D97-AF65-F5344CB8AC3E}">
        <p14:creationId xmlns:p14="http://schemas.microsoft.com/office/powerpoint/2010/main" val="12246197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4. Benefits of career orientation</a:t>
            </a:r>
          </a:p>
        </p:txBody>
      </p:sp>
      <p:sp>
        <p:nvSpPr>
          <p:cNvPr id="6" name="Textplatzhalter 3">
            <a:extLst>
              <a:ext uri="{FF2B5EF4-FFF2-40B4-BE49-F238E27FC236}">
                <a16:creationId xmlns:a16="http://schemas.microsoft.com/office/drawing/2014/main" id="{C4EB84A7-5234-491F-A0AF-917BA5974ABF}"/>
              </a:ext>
            </a:extLst>
          </p:cNvPr>
          <p:cNvSpPr txBox="1">
            <a:spLocks/>
          </p:cNvSpPr>
          <p:nvPr/>
        </p:nvSpPr>
        <p:spPr>
          <a:xfrm>
            <a:off x="659763" y="1525622"/>
            <a:ext cx="3561717" cy="422405"/>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800" dirty="0"/>
              <a:t>Benefits for young people</a:t>
            </a:r>
          </a:p>
        </p:txBody>
      </p:sp>
      <p:sp>
        <p:nvSpPr>
          <p:cNvPr id="7" name="Textplatzhalter 3">
            <a:extLst>
              <a:ext uri="{FF2B5EF4-FFF2-40B4-BE49-F238E27FC236}">
                <a16:creationId xmlns:a16="http://schemas.microsoft.com/office/drawing/2014/main" id="{70EFEB45-1003-4F77-B3CA-008D650967CB}"/>
              </a:ext>
            </a:extLst>
          </p:cNvPr>
          <p:cNvSpPr txBox="1">
            <a:spLocks/>
          </p:cNvSpPr>
          <p:nvPr/>
        </p:nvSpPr>
        <p:spPr>
          <a:xfrm>
            <a:off x="659763" y="2068599"/>
            <a:ext cx="3561717"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Early direction setting: </a:t>
            </a:r>
            <a:r>
              <a:rPr lang="en-GB" sz="1600" dirty="0">
                <a:solidFill>
                  <a:schemeClr val="tx1"/>
                </a:solidFill>
              </a:rPr>
              <a:t>early recognition of interests and strengths.</a:t>
            </a:r>
          </a:p>
        </p:txBody>
      </p:sp>
      <p:sp>
        <p:nvSpPr>
          <p:cNvPr id="9" name="Textplatzhalter 3">
            <a:extLst>
              <a:ext uri="{FF2B5EF4-FFF2-40B4-BE49-F238E27FC236}">
                <a16:creationId xmlns:a16="http://schemas.microsoft.com/office/drawing/2014/main" id="{6DC111AF-5461-4FA9-BBCE-3B127419B632}"/>
              </a:ext>
            </a:extLst>
          </p:cNvPr>
          <p:cNvSpPr txBox="1">
            <a:spLocks/>
          </p:cNvSpPr>
          <p:nvPr/>
        </p:nvSpPr>
        <p:spPr>
          <a:xfrm>
            <a:off x="4408805" y="1527867"/>
            <a:ext cx="3561717" cy="417917"/>
          </a:xfrm>
          <a:prstGeom prst="rect">
            <a:avLst/>
          </a:prstGeom>
          <a:solidFill>
            <a:srgbClr val="D6851B"/>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buClr>
                <a:srgbClr val="D6851B"/>
              </a:buClr>
              <a:buSzPct val="65000"/>
            </a:pPr>
            <a:r>
              <a:rPr lang="en-GB" sz="1800" dirty="0"/>
              <a:t>Benefits for companies</a:t>
            </a:r>
          </a:p>
        </p:txBody>
      </p:sp>
      <p:sp>
        <p:nvSpPr>
          <p:cNvPr id="10" name="Textplatzhalter 3">
            <a:extLst>
              <a:ext uri="{FF2B5EF4-FFF2-40B4-BE49-F238E27FC236}">
                <a16:creationId xmlns:a16="http://schemas.microsoft.com/office/drawing/2014/main" id="{E27E7F24-B643-4D8A-A3D2-A405009641C5}"/>
              </a:ext>
            </a:extLst>
          </p:cNvPr>
          <p:cNvSpPr txBox="1">
            <a:spLocks/>
          </p:cNvSpPr>
          <p:nvPr/>
        </p:nvSpPr>
        <p:spPr>
          <a:xfrm>
            <a:off x="8157847" y="1525622"/>
            <a:ext cx="3561717" cy="422405"/>
          </a:xfrm>
          <a:prstGeom prst="rect">
            <a:avLst/>
          </a:prstGeom>
          <a:solidFill>
            <a:srgbClr val="D6851B"/>
          </a:solidFill>
        </p:spPr>
        <p:txBody>
          <a:bodyPr vert="horz" wrap="square" lIns="36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800" dirty="0"/>
              <a:t>Social benefits</a:t>
            </a:r>
          </a:p>
        </p:txBody>
      </p:sp>
      <p:sp>
        <p:nvSpPr>
          <p:cNvPr id="11" name="Textplatzhalter 3">
            <a:extLst>
              <a:ext uri="{FF2B5EF4-FFF2-40B4-BE49-F238E27FC236}">
                <a16:creationId xmlns:a16="http://schemas.microsoft.com/office/drawing/2014/main" id="{EE92A2F1-4AC0-4442-9EFB-891117F39904}"/>
              </a:ext>
            </a:extLst>
          </p:cNvPr>
          <p:cNvSpPr txBox="1">
            <a:spLocks/>
          </p:cNvSpPr>
          <p:nvPr/>
        </p:nvSpPr>
        <p:spPr>
          <a:xfrm>
            <a:off x="659763" y="2827020"/>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Preventing the wrong decisions: </a:t>
            </a:r>
            <a:r>
              <a:rPr lang="en-GB" sz="1600" dirty="0">
                <a:solidFill>
                  <a:schemeClr val="tx1"/>
                </a:solidFill>
              </a:rPr>
              <a:t>clear career goals reduce</a:t>
            </a:r>
            <a:br>
              <a:rPr lang="en-GB" sz="1600" dirty="0">
                <a:solidFill>
                  <a:schemeClr val="tx1"/>
                </a:solidFill>
              </a:rPr>
            </a:br>
            <a:r>
              <a:rPr lang="en-GB" sz="1600" dirty="0">
                <a:solidFill>
                  <a:schemeClr val="tx1"/>
                </a:solidFill>
              </a:rPr>
              <a:t>training drop-outs.</a:t>
            </a:r>
          </a:p>
        </p:txBody>
      </p:sp>
      <p:sp>
        <p:nvSpPr>
          <p:cNvPr id="12" name="Textplatzhalter 3">
            <a:extLst>
              <a:ext uri="{FF2B5EF4-FFF2-40B4-BE49-F238E27FC236}">
                <a16:creationId xmlns:a16="http://schemas.microsoft.com/office/drawing/2014/main" id="{FD662680-58CA-4432-B599-0C4F9E792C40}"/>
              </a:ext>
            </a:extLst>
          </p:cNvPr>
          <p:cNvSpPr txBox="1">
            <a:spLocks/>
          </p:cNvSpPr>
          <p:nvPr/>
        </p:nvSpPr>
        <p:spPr>
          <a:xfrm>
            <a:off x="659763" y="3831662"/>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Targeted planning: </a:t>
            </a:r>
            <a:r>
              <a:rPr lang="en-GB" sz="1600" dirty="0">
                <a:solidFill>
                  <a:schemeClr val="tx1"/>
                </a:solidFill>
              </a:rPr>
              <a:t>aligning of training or degree to career goals.</a:t>
            </a:r>
          </a:p>
        </p:txBody>
      </p:sp>
      <p:sp>
        <p:nvSpPr>
          <p:cNvPr id="14" name="Textplatzhalter 3">
            <a:extLst>
              <a:ext uri="{FF2B5EF4-FFF2-40B4-BE49-F238E27FC236}">
                <a16:creationId xmlns:a16="http://schemas.microsoft.com/office/drawing/2014/main" id="{6A8C715F-18F9-438A-8503-8AD828A31751}"/>
              </a:ext>
            </a:extLst>
          </p:cNvPr>
          <p:cNvSpPr txBox="1">
            <a:spLocks/>
          </p:cNvSpPr>
          <p:nvPr/>
        </p:nvSpPr>
        <p:spPr>
          <a:xfrm>
            <a:off x="659763" y="4836304"/>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Motivation and confidence: </a:t>
            </a:r>
            <a:r>
              <a:rPr lang="en-GB" sz="1600" dirty="0">
                <a:solidFill>
                  <a:schemeClr val="tx1"/>
                </a:solidFill>
              </a:rPr>
              <a:t>a clear career goal increases motivation for learning and confidence.</a:t>
            </a:r>
          </a:p>
        </p:txBody>
      </p:sp>
      <p:sp>
        <p:nvSpPr>
          <p:cNvPr id="15" name="Textplatzhalter 3">
            <a:extLst>
              <a:ext uri="{FF2B5EF4-FFF2-40B4-BE49-F238E27FC236}">
                <a16:creationId xmlns:a16="http://schemas.microsoft.com/office/drawing/2014/main" id="{5C63BBC0-D706-4D5A-8077-2A877448D756}"/>
              </a:ext>
            </a:extLst>
          </p:cNvPr>
          <p:cNvSpPr txBox="1">
            <a:spLocks/>
          </p:cNvSpPr>
          <p:nvPr/>
        </p:nvSpPr>
        <p:spPr>
          <a:xfrm>
            <a:off x="4408805" y="2068599"/>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Tailored selection: </a:t>
            </a:r>
            <a:r>
              <a:rPr lang="en-GB" sz="1600" dirty="0">
                <a:solidFill>
                  <a:schemeClr val="tx1"/>
                </a:solidFill>
              </a:rPr>
              <a:t>companies benefit from applicants who are prepared and who have clear ideas about their career.</a:t>
            </a:r>
          </a:p>
        </p:txBody>
      </p:sp>
      <p:sp>
        <p:nvSpPr>
          <p:cNvPr id="16" name="Textplatzhalter 3">
            <a:extLst>
              <a:ext uri="{FF2B5EF4-FFF2-40B4-BE49-F238E27FC236}">
                <a16:creationId xmlns:a16="http://schemas.microsoft.com/office/drawing/2014/main" id="{1E37C8ED-4EE9-4C5B-BC4A-0923378F3531}"/>
              </a:ext>
            </a:extLst>
          </p:cNvPr>
          <p:cNvSpPr txBox="1">
            <a:spLocks/>
          </p:cNvSpPr>
          <p:nvPr/>
        </p:nvSpPr>
        <p:spPr>
          <a:xfrm>
            <a:off x="4408805" y="3321050"/>
            <a:ext cx="3561717" cy="884070"/>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Less labour turnover: </a:t>
            </a:r>
            <a:r>
              <a:rPr lang="en-GB" sz="1600" dirty="0">
                <a:solidFill>
                  <a:schemeClr val="tx1"/>
                </a:solidFill>
              </a:rPr>
              <a:t>well informed trainees and employees remain with the company for longer.</a:t>
            </a:r>
          </a:p>
        </p:txBody>
      </p:sp>
      <p:sp>
        <p:nvSpPr>
          <p:cNvPr id="17" name="Textplatzhalter 3">
            <a:extLst>
              <a:ext uri="{FF2B5EF4-FFF2-40B4-BE49-F238E27FC236}">
                <a16:creationId xmlns:a16="http://schemas.microsoft.com/office/drawing/2014/main" id="{183E87DC-6FE7-4038-8C99-C7567732AF1C}"/>
              </a:ext>
            </a:extLst>
          </p:cNvPr>
          <p:cNvSpPr txBox="1">
            <a:spLocks/>
          </p:cNvSpPr>
          <p:nvPr/>
        </p:nvSpPr>
        <p:spPr>
          <a:xfrm>
            <a:off x="8157847" y="2068598"/>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Reduction in youth unemployment: </a:t>
            </a:r>
            <a:r>
              <a:rPr lang="en-GB" sz="1600" dirty="0">
                <a:solidFill>
                  <a:schemeClr val="tx1"/>
                </a:solidFill>
              </a:rPr>
              <a:t>targeted career orientation eases the transition into the labour market.</a:t>
            </a:r>
          </a:p>
        </p:txBody>
      </p:sp>
      <p:sp>
        <p:nvSpPr>
          <p:cNvPr id="18" name="Textplatzhalter 3">
            <a:extLst>
              <a:ext uri="{FF2B5EF4-FFF2-40B4-BE49-F238E27FC236}">
                <a16:creationId xmlns:a16="http://schemas.microsoft.com/office/drawing/2014/main" id="{C2AE383C-E6AE-475E-8117-54A1924E84A1}"/>
              </a:ext>
            </a:extLst>
          </p:cNvPr>
          <p:cNvSpPr txBox="1">
            <a:spLocks/>
          </p:cNvSpPr>
          <p:nvPr/>
        </p:nvSpPr>
        <p:spPr>
          <a:xfrm>
            <a:off x="8157847" y="3321050"/>
            <a:ext cx="3561717" cy="1130291"/>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n-GB" sz="1600" b="1" dirty="0">
                <a:solidFill>
                  <a:schemeClr val="tx1"/>
                </a:solidFill>
              </a:rPr>
              <a:t>Economic success: </a:t>
            </a:r>
            <a:r>
              <a:rPr lang="en-GB" sz="1600" dirty="0">
                <a:solidFill>
                  <a:schemeClr val="tx1"/>
                </a:solidFill>
              </a:rPr>
              <a:t>a young person having received good guidance contributes over the long term to economic stability and to innovation.</a:t>
            </a:r>
          </a:p>
        </p:txBody>
      </p:sp>
      <p:grpSp>
        <p:nvGrpSpPr>
          <p:cNvPr id="20" name="Gruppieren 19">
            <a:extLst>
              <a:ext uri="{FF2B5EF4-FFF2-40B4-BE49-F238E27FC236}">
                <a16:creationId xmlns:a16="http://schemas.microsoft.com/office/drawing/2014/main" id="{DB0BFE7C-64C4-4E12-A158-F254D8F37152}"/>
              </a:ext>
            </a:extLst>
          </p:cNvPr>
          <p:cNvGrpSpPr/>
          <p:nvPr/>
        </p:nvGrpSpPr>
        <p:grpSpPr>
          <a:xfrm>
            <a:off x="7201977" y="880290"/>
            <a:ext cx="1290663" cy="1290663"/>
            <a:chOff x="7163877" y="4084996"/>
            <a:chExt cx="1290663" cy="1290663"/>
          </a:xfrm>
        </p:grpSpPr>
        <p:sp>
          <p:nvSpPr>
            <p:cNvPr id="5" name="Ellipse 4">
              <a:extLst>
                <a:ext uri="{FF2B5EF4-FFF2-40B4-BE49-F238E27FC236}">
                  <a16:creationId xmlns:a16="http://schemas.microsoft.com/office/drawing/2014/main" id="{7C20787B-DF26-49DF-9F12-E91F489B04EF}"/>
                </a:ext>
              </a:extLst>
            </p:cNvPr>
            <p:cNvSpPr/>
            <p:nvPr/>
          </p:nvSpPr>
          <p:spPr>
            <a:xfrm>
              <a:off x="7163877" y="4084996"/>
              <a:ext cx="1290663" cy="12906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9" name="Grafik 18">
              <a:extLst>
                <a:ext uri="{FF2B5EF4-FFF2-40B4-BE49-F238E27FC236}">
                  <a16:creationId xmlns:a16="http://schemas.microsoft.com/office/drawing/2014/main" id="{0088F758-0511-467E-A4C4-54C04F6C4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005" y="4138503"/>
              <a:ext cx="1216365" cy="1183650"/>
            </a:xfrm>
            <a:prstGeom prst="rect">
              <a:avLst/>
            </a:prstGeom>
          </p:spPr>
        </p:pic>
      </p:grpSp>
    </p:spTree>
    <p:extLst>
      <p:ext uri="{BB962C8B-B14F-4D97-AF65-F5344CB8AC3E}">
        <p14:creationId xmlns:p14="http://schemas.microsoft.com/office/powerpoint/2010/main" val="117952472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5. Summary/principles</a:t>
            </a:r>
          </a:p>
        </p:txBody>
      </p:sp>
      <p:sp>
        <p:nvSpPr>
          <p:cNvPr id="23" name="Textplatzhalter 3">
            <a:extLst>
              <a:ext uri="{FF2B5EF4-FFF2-40B4-BE49-F238E27FC236}">
                <a16:creationId xmlns:a16="http://schemas.microsoft.com/office/drawing/2014/main" id="{547756BC-CFA4-4AF8-928C-6FD35A5DE81A}"/>
              </a:ext>
            </a:extLst>
          </p:cNvPr>
          <p:cNvSpPr txBox="1">
            <a:spLocks/>
          </p:cNvSpPr>
          <p:nvPr/>
        </p:nvSpPr>
        <p:spPr>
          <a:xfrm>
            <a:off x="658813" y="1528259"/>
            <a:ext cx="5437187" cy="1350924"/>
          </a:xfrm>
          <a:prstGeom prst="rect">
            <a:avLst/>
          </a:prstGeom>
          <a:solidFill>
            <a:srgbClr val="FBF3E8"/>
          </a:solidFill>
        </p:spPr>
        <p:txBody>
          <a:bodyPr vert="horz" wrap="square" lIns="180000" tIns="72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en-GB" sz="1800" dirty="0"/>
              <a:t>Career orientation</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An essential part of the VET system</a:t>
            </a:r>
            <a:br>
              <a:rPr lang="en-GB" sz="1800" b="0" dirty="0">
                <a:latin typeface="+mn-lt"/>
              </a:rPr>
            </a:br>
            <a:r>
              <a:rPr lang="en-GB" sz="1800" b="0" dirty="0">
                <a:latin typeface="+mn-lt"/>
              </a:rPr>
              <a:t> in Germany which is supported</a:t>
            </a:r>
            <a:br>
              <a:rPr lang="en-GB" sz="1800" b="0" dirty="0">
                <a:latin typeface="+mn-lt"/>
              </a:rPr>
            </a:br>
            <a:r>
              <a:rPr lang="en-GB" sz="1800" b="0" dirty="0">
                <a:latin typeface="+mn-lt"/>
              </a:rPr>
              <a:t> and financed by all stakeholders</a:t>
            </a:r>
          </a:p>
        </p:txBody>
      </p:sp>
      <p:sp>
        <p:nvSpPr>
          <p:cNvPr id="24" name="Textplatzhalter 3">
            <a:extLst>
              <a:ext uri="{FF2B5EF4-FFF2-40B4-BE49-F238E27FC236}">
                <a16:creationId xmlns:a16="http://schemas.microsoft.com/office/drawing/2014/main" id="{6505AE7C-E3CB-4B89-A45D-2A28E0F04EE8}"/>
              </a:ext>
            </a:extLst>
          </p:cNvPr>
          <p:cNvSpPr txBox="1">
            <a:spLocks/>
          </p:cNvSpPr>
          <p:nvPr/>
        </p:nvSpPr>
        <p:spPr>
          <a:xfrm>
            <a:off x="6240464" y="1528259"/>
            <a:ext cx="5472112" cy="4069617"/>
          </a:xfrm>
          <a:prstGeom prst="rect">
            <a:avLst/>
          </a:prstGeom>
          <a:solidFill>
            <a:srgbClr val="FBF3E8"/>
          </a:solidFill>
        </p:spPr>
        <p:txBody>
          <a:bodyPr vert="horz" wrap="square" lIns="648000" tIns="72000" rIns="180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57188" lvl="1" indent="-357188" defTabSz="357188">
              <a:lnSpc>
                <a:spcPct val="120000"/>
              </a:lnSpc>
              <a:spcBef>
                <a:spcPts val="1000"/>
              </a:spcBef>
            </a:pPr>
            <a:r>
              <a:rPr lang="en-GB" sz="1800" dirty="0"/>
              <a:t>Principles of good career orientation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Establish networks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Coordination of and cooperation from all stakeholders</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Ensure ongoing orientation (from primary level through to the school leaving certificate and beyond)</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Include involvement of young people, facilitate individual support</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Process of reflection for young people is key</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Remove gender stereotypes </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Peer learning</a:t>
            </a:r>
          </a:p>
          <a:p>
            <a:pPr marL="285750" lvl="3" indent="-285750" defTabSz="914400">
              <a:lnSpc>
                <a:spcPts val="2200"/>
              </a:lnSpc>
              <a:spcBef>
                <a:spcPts val="0"/>
              </a:spcBef>
              <a:spcAft>
                <a:spcPts val="200"/>
              </a:spcAft>
              <a:buClr>
                <a:srgbClr val="D6851B"/>
              </a:buClr>
              <a:buSzPct val="65000"/>
              <a:buFont typeface="Wingdings 3" panose="05040102010807070707" pitchFamily="18" charset="2"/>
              <a:buChar char=""/>
            </a:pPr>
            <a:r>
              <a:rPr lang="en-GB" sz="1800" b="0" dirty="0">
                <a:latin typeface="+mn-lt"/>
              </a:rPr>
              <a:t>Train the teachers</a:t>
            </a:r>
          </a:p>
        </p:txBody>
      </p:sp>
      <p:pic>
        <p:nvPicPr>
          <p:cNvPr id="4" name="Grafik 3">
            <a:extLst>
              <a:ext uri="{FF2B5EF4-FFF2-40B4-BE49-F238E27FC236}">
                <a16:creationId xmlns:a16="http://schemas.microsoft.com/office/drawing/2014/main" id="{9B5A79C9-75E0-48FE-B6D7-6A7FD8FD4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964" y="1169782"/>
            <a:ext cx="4175972" cy="4525981"/>
          </a:xfrm>
          <a:prstGeom prst="rect">
            <a:avLst/>
          </a:prstGeom>
        </p:spPr>
      </p:pic>
    </p:spTree>
    <p:extLst>
      <p:ext uri="{BB962C8B-B14F-4D97-AF65-F5344CB8AC3E}">
        <p14:creationId xmlns:p14="http://schemas.microsoft.com/office/powerpoint/2010/main" val="41742313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pic>
        <p:nvPicPr>
          <p:cNvPr id="6" name="Grafik 5">
            <a:hlinkClick r:id="rId2"/>
            <a:extLst>
              <a:ext uri="{FF2B5EF4-FFF2-40B4-BE49-F238E27FC236}">
                <a16:creationId xmlns:a16="http://schemas.microsoft.com/office/drawing/2014/main" id="{2B48B470-04D0-41EB-933E-925D534AB66D}"/>
              </a:ext>
            </a:extLst>
          </p:cNvPr>
          <p:cNvPicPr>
            <a:picLocks noChangeAspect="1"/>
          </p:cNvPicPr>
          <p:nvPr/>
        </p:nvPicPr>
        <p:blipFill>
          <a:blip r:embed="rId3"/>
          <a:stretch>
            <a:fillRect/>
          </a:stretch>
        </p:blipFill>
        <p:spPr>
          <a:xfrm>
            <a:off x="1535110" y="1332632"/>
            <a:ext cx="2112965" cy="1082895"/>
          </a:xfrm>
          <a:prstGeom prst="rect">
            <a:avLst/>
          </a:prstGeom>
        </p:spPr>
      </p:pic>
      <p:pic>
        <p:nvPicPr>
          <p:cNvPr id="8" name="Grafik 7">
            <a:hlinkClick r:id="rId4"/>
            <a:extLst>
              <a:ext uri="{FF2B5EF4-FFF2-40B4-BE49-F238E27FC236}">
                <a16:creationId xmlns:a16="http://schemas.microsoft.com/office/drawing/2014/main" id="{F85286C0-ACF0-4222-8FC8-BD1445F16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4752" y="3585746"/>
            <a:ext cx="2716985" cy="856760"/>
          </a:xfrm>
          <a:prstGeom prst="rect">
            <a:avLst/>
          </a:prstGeom>
        </p:spPr>
      </p:pic>
      <p:pic>
        <p:nvPicPr>
          <p:cNvPr id="9" name="Grafik 8">
            <a:hlinkClick r:id="rId6"/>
            <a:extLst>
              <a:ext uri="{FF2B5EF4-FFF2-40B4-BE49-F238E27FC236}">
                <a16:creationId xmlns:a16="http://schemas.microsoft.com/office/drawing/2014/main" id="{4B2C8AD7-7CA6-414F-9ED0-FDB649C7CA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152" y="3901650"/>
            <a:ext cx="2722880" cy="363051"/>
          </a:xfrm>
          <a:prstGeom prst="rect">
            <a:avLst/>
          </a:prstGeom>
        </p:spPr>
      </p:pic>
      <p:pic>
        <p:nvPicPr>
          <p:cNvPr id="10" name="Grafik 9">
            <a:hlinkClick r:id="rId8"/>
            <a:extLst>
              <a:ext uri="{FF2B5EF4-FFF2-40B4-BE49-F238E27FC236}">
                <a16:creationId xmlns:a16="http://schemas.microsoft.com/office/drawing/2014/main" id="{4C8E848A-8899-4F6D-8ECC-106E195FE5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4159" y="1768969"/>
            <a:ext cx="2418170" cy="464229"/>
          </a:xfrm>
          <a:prstGeom prst="rect">
            <a:avLst/>
          </a:prstGeom>
        </p:spPr>
      </p:pic>
      <p:sp>
        <p:nvSpPr>
          <p:cNvPr id="15" name="Textplatzhalter 3">
            <a:extLst>
              <a:ext uri="{FF2B5EF4-FFF2-40B4-BE49-F238E27FC236}">
                <a16:creationId xmlns:a16="http://schemas.microsoft.com/office/drawing/2014/main" id="{B8F9A0AC-BE2C-4C36-B57C-0D947DF3C5AC}"/>
              </a:ext>
            </a:extLst>
          </p:cNvPr>
          <p:cNvSpPr txBox="1">
            <a:spLocks/>
          </p:cNvSpPr>
          <p:nvPr/>
        </p:nvSpPr>
        <p:spPr>
          <a:xfrm>
            <a:off x="658811" y="2528888"/>
            <a:ext cx="3865562" cy="637849"/>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solidFill>
                  <a:srgbClr val="D6851B"/>
                </a:solidFill>
                <a:hlinkClick r:id="rId2">
                  <a:extLst>
                    <a:ext uri="{A12FA001-AC4F-418D-AE19-62706E023703}">
                      <ahyp:hlinkClr xmlns:ahyp="http://schemas.microsoft.com/office/drawing/2018/hyperlinkcolor" val="tx"/>
                    </a:ext>
                  </a:extLst>
                </a:hlinkClick>
              </a:rPr>
              <a:t>berufenavi.de – Looking for vocational orientation?</a:t>
            </a:r>
          </a:p>
        </p:txBody>
      </p:sp>
      <p:sp>
        <p:nvSpPr>
          <p:cNvPr id="18" name="Textplatzhalter 3">
            <a:extLst>
              <a:ext uri="{FF2B5EF4-FFF2-40B4-BE49-F238E27FC236}">
                <a16:creationId xmlns:a16="http://schemas.microsoft.com/office/drawing/2014/main" id="{96DD13C5-4C4C-4488-B27C-4D58238DC49E}"/>
              </a:ext>
            </a:extLst>
          </p:cNvPr>
          <p:cNvSpPr txBox="1">
            <a:spLocks/>
          </p:cNvSpPr>
          <p:nvPr/>
        </p:nvSpPr>
        <p:spPr>
          <a:xfrm>
            <a:off x="658811" y="4616450"/>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solidFill>
                  <a:srgbClr val="D6851B"/>
                </a:solidFill>
                <a:hlinkClick r:id="rId6">
                  <a:extLst>
                    <a:ext uri="{A12FA001-AC4F-418D-AE19-62706E023703}">
                      <ahyp:hlinkClr xmlns:ahyp="http://schemas.microsoft.com/office/drawing/2018/hyperlinkcolor" val="tx"/>
                    </a:ext>
                  </a:extLst>
                </a:hlinkClick>
              </a:rPr>
              <a:t>Career-choice passport (Berufswahlpass)</a:t>
            </a:r>
          </a:p>
        </p:txBody>
      </p:sp>
      <p:sp>
        <p:nvSpPr>
          <p:cNvPr id="19" name="Textplatzhalter 3">
            <a:extLst>
              <a:ext uri="{FF2B5EF4-FFF2-40B4-BE49-F238E27FC236}">
                <a16:creationId xmlns:a16="http://schemas.microsoft.com/office/drawing/2014/main" id="{0CAE81B8-FE0D-44CA-A9BA-E2E35F5C44ED}"/>
              </a:ext>
            </a:extLst>
          </p:cNvPr>
          <p:cNvSpPr txBox="1">
            <a:spLocks/>
          </p:cNvSpPr>
          <p:nvPr/>
        </p:nvSpPr>
        <p:spPr>
          <a:xfrm>
            <a:off x="6240463" y="2528888"/>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solidFill>
                  <a:srgbClr val="D6851B"/>
                </a:solidFill>
                <a:hlinkClick r:id="rId8">
                  <a:extLst>
                    <a:ext uri="{A12FA001-AC4F-418D-AE19-62706E023703}">
                      <ahyp:hlinkClr xmlns:ahyp="http://schemas.microsoft.com/office/drawing/2018/hyperlinkcolor" val="tx"/>
                    </a:ext>
                  </a:extLst>
                </a:hlinkClick>
              </a:rPr>
              <a:t>Career-choice app (Berufswahlapp)</a:t>
            </a:r>
          </a:p>
        </p:txBody>
      </p:sp>
      <p:sp>
        <p:nvSpPr>
          <p:cNvPr id="20" name="Textplatzhalter 3">
            <a:extLst>
              <a:ext uri="{FF2B5EF4-FFF2-40B4-BE49-F238E27FC236}">
                <a16:creationId xmlns:a16="http://schemas.microsoft.com/office/drawing/2014/main" id="{1B2667B3-7C47-4D44-8768-BBFBBA44927D}"/>
              </a:ext>
            </a:extLst>
          </p:cNvPr>
          <p:cNvSpPr txBox="1">
            <a:spLocks/>
          </p:cNvSpPr>
          <p:nvPr/>
        </p:nvSpPr>
        <p:spPr>
          <a:xfrm>
            <a:off x="6240463" y="4616450"/>
            <a:ext cx="3865562" cy="391628"/>
          </a:xfrm>
          <a:prstGeom prst="rect">
            <a:avLst/>
          </a:prstGeom>
          <a:solidFill>
            <a:srgbClr val="FBF3E8"/>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solidFill>
                  <a:srgbClr val="D6851B"/>
                </a:solidFill>
                <a:hlinkClick r:id="rId4">
                  <a:extLst>
                    <a:ext uri="{A12FA001-AC4F-418D-AE19-62706E023703}">
                      <ahyp:hlinkClr xmlns:ahyp="http://schemas.microsoft.com/office/drawing/2018/hyperlinkcolor" val="tx"/>
                    </a:ext>
                  </a:extLst>
                </a:hlinkClick>
              </a:rPr>
              <a:t>zynd </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1. Basics</a:t>
            </a:r>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821046"/>
            <a:ext cx="7958138"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Definition and goals</a:t>
            </a:r>
          </a:p>
        </p:txBody>
      </p:sp>
      <p:pic>
        <p:nvPicPr>
          <p:cNvPr id="5" name="Grafik 4">
            <a:extLst>
              <a:ext uri="{FF2B5EF4-FFF2-40B4-BE49-F238E27FC236}">
                <a16:creationId xmlns:a16="http://schemas.microsoft.com/office/drawing/2014/main" id="{6FD78A01-3585-47CB-BD32-6620E9A06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651" y="1770446"/>
            <a:ext cx="2705924" cy="2899526"/>
          </a:xfrm>
          <a:prstGeom prst="rect">
            <a:avLst/>
          </a:prstGeom>
        </p:spPr>
      </p:pic>
      <p:sp>
        <p:nvSpPr>
          <p:cNvPr id="6" name="Rechteck 5">
            <a:extLst>
              <a:ext uri="{FF2B5EF4-FFF2-40B4-BE49-F238E27FC236}">
                <a16:creationId xmlns:a16="http://schemas.microsoft.com/office/drawing/2014/main" id="{BFCF703A-B39E-4D28-91F8-D25C6A707549}"/>
              </a:ext>
            </a:extLst>
          </p:cNvPr>
          <p:cNvSpPr/>
          <p:nvPr/>
        </p:nvSpPr>
        <p:spPr>
          <a:xfrm>
            <a:off x="571724" y="1436915"/>
            <a:ext cx="7958138" cy="2598902"/>
          </a:xfrm>
          <a:prstGeom prst="rect">
            <a:avLst/>
          </a:prstGeom>
        </p:spPr>
        <p:txBody>
          <a:bodyPr wrap="square">
            <a:noAutofit/>
          </a:bodyPr>
          <a:lstStyle/>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solidFill>
                  <a:prstClr val="black"/>
                </a:solidFill>
              </a:rPr>
              <a:t>Career orientation is a process which begins at an early stage in schools and continues through to starting training or taking up an occupation</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solidFill>
                  <a:prstClr val="black"/>
                </a:solidFill>
              </a:rPr>
              <a:t>The goal of career orientation is to enable young people to make independent and informed decisions free from stereotyped thinking.</a:t>
            </a:r>
          </a:p>
          <a:p>
            <a:pPr marL="285750" lvl="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solidFill>
                  <a:prstClr val="black"/>
                </a:solidFill>
              </a:rPr>
              <a:t>It is focussed on nurturing the individual and on continual support for young people.</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27400749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1. Basics</a:t>
            </a:r>
          </a:p>
        </p:txBody>
      </p:sp>
      <p:sp>
        <p:nvSpPr>
          <p:cNvPr id="5" name="Textfeld 4">
            <a:extLst>
              <a:ext uri="{FF2B5EF4-FFF2-40B4-BE49-F238E27FC236}">
                <a16:creationId xmlns:a16="http://schemas.microsoft.com/office/drawing/2014/main" id="{6A6C4A6A-ED71-43F8-B912-06D75FD6525F}"/>
              </a:ext>
            </a:extLst>
          </p:cNvPr>
          <p:cNvSpPr txBox="1"/>
          <p:nvPr/>
        </p:nvSpPr>
        <p:spPr>
          <a:xfrm>
            <a:off x="658811" y="1479913"/>
            <a:ext cx="9074152" cy="4385816"/>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A large number of stakeholders in the areas of education and the labour market are actively involved in career orientation</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Schools</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Federal states, administrative districts and municipalities</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The Employment agency</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Federal ministries (in particular the Federal Ministry of Education and Research, BMBF; and the Federal Ministry of Labour and Social Affairs, BMAS)</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Federal Institute for Vocational Education and Training (BIBB)</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Chambers, social partners, companies, private providers</a:t>
            </a:r>
          </a:p>
          <a:p>
            <a:pPr marL="612000" lvl="1" indent="-285750">
              <a:lnSpc>
                <a:spcPts val="2400"/>
              </a:lnSpc>
              <a:spcAft>
                <a:spcPts val="600"/>
              </a:spcAft>
              <a:buClr>
                <a:srgbClr val="D6851B"/>
              </a:buClr>
              <a:buSzPct val="65000"/>
              <a:buFont typeface="Wingdings 3" panose="05040102010807070707" pitchFamily="18" charset="2"/>
              <a:buChar char=""/>
            </a:pPr>
            <a:r>
              <a:rPr lang="en-GB"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Coordination: Federal state coordination offices, networks, multiple joint initiatives and activities from local to national level</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Stakeholders</a:t>
            </a:r>
          </a:p>
        </p:txBody>
      </p:sp>
    </p:spTree>
    <p:extLst>
      <p:ext uri="{BB962C8B-B14F-4D97-AF65-F5344CB8AC3E}">
        <p14:creationId xmlns:p14="http://schemas.microsoft.com/office/powerpoint/2010/main" val="381181258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22F01331-967F-4A68-ADCF-BD7D5C3D2D81}"/>
              </a:ext>
            </a:extLst>
          </p:cNvPr>
          <p:cNvSpPr txBox="1">
            <a:spLocks/>
          </p:cNvSpPr>
          <p:nvPr/>
        </p:nvSpPr>
        <p:spPr>
          <a:xfrm>
            <a:off x="658809" y="28406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GB" sz="1800" dirty="0">
                <a:solidFill>
                  <a:schemeClr val="tx1"/>
                </a:solidFill>
              </a:rPr>
              <a:t>Lifelong </a:t>
            </a:r>
            <a:br>
              <a:rPr lang="en-GB" sz="1800" dirty="0">
                <a:solidFill>
                  <a:schemeClr val="tx1"/>
                </a:solidFill>
              </a:rPr>
            </a:br>
            <a:r>
              <a:rPr lang="en-GB" sz="1800" dirty="0">
                <a:solidFill>
                  <a:schemeClr val="tx1"/>
                </a:solidFill>
              </a:rPr>
              <a:t>guidance and </a:t>
            </a:r>
            <a:br>
              <a:rPr lang="en-GB" sz="1800" dirty="0">
                <a:solidFill>
                  <a:schemeClr val="tx1"/>
                </a:solidFill>
              </a:rPr>
            </a:br>
            <a:r>
              <a:rPr lang="en-GB" sz="1800" dirty="0">
                <a:solidFill>
                  <a:schemeClr val="tx1"/>
                </a:solidFill>
              </a:rPr>
              <a:t>advisory processes</a:t>
            </a:r>
          </a:p>
        </p:txBody>
      </p:sp>
      <p:sp>
        <p:nvSpPr>
          <p:cNvPr id="8" name="Textplatzhalter 3">
            <a:extLst>
              <a:ext uri="{FF2B5EF4-FFF2-40B4-BE49-F238E27FC236}">
                <a16:creationId xmlns:a16="http://schemas.microsoft.com/office/drawing/2014/main" id="{80689112-EEE6-413D-823D-1AC76A4EFB29}"/>
              </a:ext>
            </a:extLst>
          </p:cNvPr>
          <p:cNvSpPr txBox="1">
            <a:spLocks/>
          </p:cNvSpPr>
          <p:nvPr/>
        </p:nvSpPr>
        <p:spPr>
          <a:xfrm>
            <a:off x="658810" y="1847230"/>
            <a:ext cx="5437189" cy="699404"/>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GB" sz="1800" dirty="0">
                <a:solidFill>
                  <a:schemeClr val="tx1"/>
                </a:solidFill>
              </a:rPr>
              <a:t>Recommendation is focussed on</a:t>
            </a:r>
            <a:br>
              <a:rPr lang="en-GB" sz="1800" dirty="0">
                <a:solidFill>
                  <a:schemeClr val="tx1"/>
                </a:solidFill>
              </a:rPr>
            </a:br>
            <a:r>
              <a:rPr lang="en-GB" sz="1800" dirty="0">
                <a:solidFill>
                  <a:schemeClr val="tx1"/>
                </a:solidFill>
              </a:rPr>
              <a:t>young people up to the age of 25.</a:t>
            </a:r>
          </a:p>
        </p:txBody>
      </p:sp>
      <p:sp>
        <p:nvSpPr>
          <p:cNvPr id="9" name="Textplatzhalter 3">
            <a:extLst>
              <a:ext uri="{FF2B5EF4-FFF2-40B4-BE49-F238E27FC236}">
                <a16:creationId xmlns:a16="http://schemas.microsoft.com/office/drawing/2014/main" id="{2CC88162-B5A0-4A03-BD76-DE5B81D714FB}"/>
              </a:ext>
            </a:extLst>
          </p:cNvPr>
          <p:cNvSpPr txBox="1">
            <a:spLocks/>
          </p:cNvSpPr>
          <p:nvPr/>
        </p:nvSpPr>
        <p:spPr>
          <a:xfrm>
            <a:off x="658811" y="4111030"/>
            <a:ext cx="5437189" cy="976403"/>
          </a:xfrm>
          <a:prstGeom prst="rect">
            <a:avLst/>
          </a:prstGeom>
          <a:solidFill>
            <a:srgbClr val="FBF3E8"/>
          </a:solidFill>
        </p:spPr>
        <p:txBody>
          <a:bodyPr vert="horz" wrap="square" lIns="18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GB" sz="1800" dirty="0">
                <a:solidFill>
                  <a:schemeClr val="tx1"/>
                </a:solidFill>
              </a:rPr>
              <a:t>Cooperation of all stakeholders</a:t>
            </a:r>
            <a:br>
              <a:rPr lang="en-GB" sz="1800" dirty="0">
                <a:solidFill>
                  <a:schemeClr val="tx1"/>
                </a:solidFill>
              </a:rPr>
            </a:br>
            <a:r>
              <a:rPr lang="en-GB" sz="1800" dirty="0">
                <a:solidFill>
                  <a:schemeClr val="tx1"/>
                </a:solidFill>
              </a:rPr>
              <a:t>needed, regional and national</a:t>
            </a:r>
            <a:br>
              <a:rPr lang="en-GB" sz="1800" dirty="0">
                <a:solidFill>
                  <a:schemeClr val="tx1"/>
                </a:solidFill>
              </a:rPr>
            </a:br>
            <a:r>
              <a:rPr lang="en-GB" sz="1800" dirty="0">
                <a:solidFill>
                  <a:schemeClr val="tx1"/>
                </a:solidFill>
              </a:rPr>
              <a:t>networking</a:t>
            </a:r>
          </a:p>
        </p:txBody>
      </p:sp>
      <p:sp>
        <p:nvSpPr>
          <p:cNvPr id="11" name="Textplatzhalter 3">
            <a:extLst>
              <a:ext uri="{FF2B5EF4-FFF2-40B4-BE49-F238E27FC236}">
                <a16:creationId xmlns:a16="http://schemas.microsoft.com/office/drawing/2014/main" id="{6E01BD49-F859-41C0-9149-55730FEEB55C}"/>
              </a:ext>
            </a:extLst>
          </p:cNvPr>
          <p:cNvSpPr txBox="1">
            <a:spLocks/>
          </p:cNvSpPr>
          <p:nvPr/>
        </p:nvSpPr>
        <p:spPr>
          <a:xfrm>
            <a:off x="6240464" y="1834095"/>
            <a:ext cx="5472112" cy="1982448"/>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0"/>
              </a:spcBef>
              <a:spcAft>
                <a:spcPts val="600"/>
              </a:spcAft>
            </a:pPr>
            <a:r>
              <a:rPr lang="en-GB" sz="1800" dirty="0">
                <a:solidFill>
                  <a:schemeClr val="tx1"/>
                </a:solidFill>
              </a:rPr>
              <a:t>Safeguarding and expanding provision</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Providing resources</a:t>
            </a:r>
          </a:p>
          <a:p>
            <a:pPr marL="285750" indent="-285750" defTabSz="914400">
              <a:lnSpc>
                <a:spcPts val="2200"/>
              </a:lnSpc>
              <a:spcBef>
                <a:spcPts val="0"/>
              </a:spcBef>
              <a:spcAft>
                <a:spcPts val="600"/>
              </a:spcAft>
              <a:buClr>
                <a:srgbClr val="D6851B"/>
              </a:buClr>
              <a:buSzPct val="65000"/>
              <a:buFont typeface="Wingdings 3" panose="05040102010807070707" pitchFamily="18" charset="2"/>
              <a:buChar char=""/>
            </a:pPr>
            <a:r>
              <a:rPr lang="en-GB" sz="1800" dirty="0">
                <a:solidFill>
                  <a:schemeClr val="tx1"/>
                </a:solidFill>
              </a:rPr>
              <a:t>Training teaching and advisory staff, setting standards</a:t>
            </a:r>
          </a:p>
        </p:txBody>
      </p:sp>
      <p:sp>
        <p:nvSpPr>
          <p:cNvPr id="12" name="Textplatzhalter 3">
            <a:extLst>
              <a:ext uri="{FF2B5EF4-FFF2-40B4-BE49-F238E27FC236}">
                <a16:creationId xmlns:a16="http://schemas.microsoft.com/office/drawing/2014/main" id="{27B1C7A9-FE5A-4E76-BAF2-DFD85821A68C}"/>
              </a:ext>
            </a:extLst>
          </p:cNvPr>
          <p:cNvSpPr txBox="1">
            <a:spLocks/>
          </p:cNvSpPr>
          <p:nvPr/>
        </p:nvSpPr>
        <p:spPr>
          <a:xfrm>
            <a:off x="6240464" y="4024293"/>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GB" sz="1800" dirty="0">
                <a:solidFill>
                  <a:schemeClr val="tx1"/>
                </a:solidFill>
              </a:rPr>
              <a:t>Ensuring quality of provision</a:t>
            </a:r>
          </a:p>
        </p:txBody>
      </p:sp>
      <p:sp>
        <p:nvSpPr>
          <p:cNvPr id="13" name="Textplatzhalter 3">
            <a:extLst>
              <a:ext uri="{FF2B5EF4-FFF2-40B4-BE49-F238E27FC236}">
                <a16:creationId xmlns:a16="http://schemas.microsoft.com/office/drawing/2014/main" id="{B21FB5B9-44C0-43CB-82CC-228EA5D2B210}"/>
              </a:ext>
            </a:extLst>
          </p:cNvPr>
          <p:cNvSpPr txBox="1">
            <a:spLocks/>
          </p:cNvSpPr>
          <p:nvPr/>
        </p:nvSpPr>
        <p:spPr>
          <a:xfrm>
            <a:off x="6240464" y="4665028"/>
            <a:ext cx="5472112" cy="422405"/>
          </a:xfrm>
          <a:prstGeom prst="rect">
            <a:avLst/>
          </a:prstGeom>
          <a:solidFill>
            <a:srgbClr val="FBF3E8"/>
          </a:solidFill>
        </p:spPr>
        <p:txBody>
          <a:bodyPr vert="horz" wrap="square" lIns="216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GB" sz="1800" dirty="0">
                <a:solidFill>
                  <a:schemeClr val="tx1"/>
                </a:solidFill>
              </a:rPr>
              <a:t>Involving families</a:t>
            </a:r>
          </a:p>
        </p:txBody>
      </p:sp>
      <p:sp>
        <p:nvSpPr>
          <p:cNvPr id="3" name="Ellipse 2">
            <a:extLst>
              <a:ext uri="{FF2B5EF4-FFF2-40B4-BE49-F238E27FC236}">
                <a16:creationId xmlns:a16="http://schemas.microsoft.com/office/drawing/2014/main" id="{87D5A58F-ADF0-4418-AD01-B3EAE7C8835C}"/>
              </a:ext>
            </a:extLst>
          </p:cNvPr>
          <p:cNvSpPr/>
          <p:nvPr/>
        </p:nvSpPr>
        <p:spPr>
          <a:xfrm>
            <a:off x="3936000" y="1377857"/>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1. Basics</a:t>
            </a:r>
          </a:p>
        </p:txBody>
      </p:sp>
      <p:sp>
        <p:nvSpPr>
          <p:cNvPr id="6" name="Textplatzhalter 7">
            <a:extLst>
              <a:ext uri="{FF2B5EF4-FFF2-40B4-BE49-F238E27FC236}">
                <a16:creationId xmlns:a16="http://schemas.microsoft.com/office/drawing/2014/main" id="{A5076933-D04D-464D-8B89-36ED2C7E88CB}"/>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BIBB board recommendation on career orientation (2005)</a:t>
            </a:r>
          </a:p>
        </p:txBody>
      </p:sp>
      <p:pic>
        <p:nvPicPr>
          <p:cNvPr id="10" name="Grafik 9">
            <a:extLst>
              <a:ext uri="{FF2B5EF4-FFF2-40B4-BE49-F238E27FC236}">
                <a16:creationId xmlns:a16="http://schemas.microsoft.com/office/drawing/2014/main" id="{AA2120A6-4A9B-40B1-B250-DB7F008302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4044" y="2048105"/>
            <a:ext cx="3583913" cy="2987675"/>
          </a:xfrm>
          <a:prstGeom prst="rect">
            <a:avLst/>
          </a:prstGeom>
        </p:spPr>
      </p:pic>
      <p:sp>
        <p:nvSpPr>
          <p:cNvPr id="4" name="Rechteck 3">
            <a:extLst>
              <a:ext uri="{FF2B5EF4-FFF2-40B4-BE49-F238E27FC236}">
                <a16:creationId xmlns:a16="http://schemas.microsoft.com/office/drawing/2014/main" id="{8A48DEBC-6685-4741-A7AD-0AD88C773FC8}"/>
              </a:ext>
            </a:extLst>
          </p:cNvPr>
          <p:cNvSpPr/>
          <p:nvPr/>
        </p:nvSpPr>
        <p:spPr>
          <a:xfrm>
            <a:off x="5648491" y="3034507"/>
            <a:ext cx="1011815" cy="584775"/>
          </a:xfrm>
          <a:prstGeom prst="rect">
            <a:avLst/>
          </a:prstGeom>
        </p:spPr>
        <p:txBody>
          <a:bodyPr wrap="none">
            <a:spAutoFit/>
          </a:bodyPr>
          <a:lstStyle/>
          <a:p>
            <a:pPr algn="ctr"/>
            <a:r>
              <a:rPr lang="en-GB" sz="1600" dirty="0"/>
              <a:t>Board</a:t>
            </a:r>
          </a:p>
        </p:txBody>
      </p:sp>
    </p:spTree>
    <p:extLst>
      <p:ext uri="{BB962C8B-B14F-4D97-AF65-F5344CB8AC3E}">
        <p14:creationId xmlns:p14="http://schemas.microsoft.com/office/powerpoint/2010/main" val="366908374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7689201" cy="2616101"/>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Responsibility of federal states</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b="1" dirty="0"/>
              <a:t>Basis: </a:t>
            </a:r>
            <a:r>
              <a:rPr lang="en-GB" sz="2000" dirty="0"/>
              <a:t>Recommendation of the Standing Conference of the Ministers of Education and Cultural Affairs on vocational orientation in schools</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Individual policies and regulations of individual federal states</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Numerous tools used, in some cases in cooperation with other stakeholders such as the Federal Ministry of Education and Research/Federal Institute for Vocational Education and Training, companies, chambers and the employment agency</a:t>
            </a:r>
          </a:p>
        </p:txBody>
      </p:sp>
      <p:pic>
        <p:nvPicPr>
          <p:cNvPr id="8" name="Grafik 7">
            <a:extLst>
              <a:ext uri="{FF2B5EF4-FFF2-40B4-BE49-F238E27FC236}">
                <a16:creationId xmlns:a16="http://schemas.microsoft.com/office/drawing/2014/main" id="{6CE333CE-E3F7-4F9D-9682-875D8C5C9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8086" y="1369392"/>
            <a:ext cx="2163250" cy="2840879"/>
          </a:xfrm>
          <a:prstGeom prst="rect">
            <a:avLst/>
          </a:prstGeom>
        </p:spPr>
      </p:pic>
      <p:sp>
        <p:nvSpPr>
          <p:cNvPr id="3" name="Rechteck: abgerundete Ecken 2">
            <a:extLst>
              <a:ext uri="{FF2B5EF4-FFF2-40B4-BE49-F238E27FC236}">
                <a16:creationId xmlns:a16="http://schemas.microsoft.com/office/drawing/2014/main" id="{A5C3A471-80DE-41A3-9419-5052ED419F3F}"/>
              </a:ext>
            </a:extLst>
          </p:cNvPr>
          <p:cNvSpPr/>
          <p:nvPr/>
        </p:nvSpPr>
        <p:spPr>
          <a:xfrm>
            <a:off x="8722109" y="2133600"/>
            <a:ext cx="1873405" cy="9441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8F8AEC8E-E16C-4C1B-A7AE-0176D470DDEB}"/>
              </a:ext>
            </a:extLst>
          </p:cNvPr>
          <p:cNvPicPr>
            <a:picLocks noChangeAspect="1"/>
          </p:cNvPicPr>
          <p:nvPr/>
        </p:nvPicPr>
        <p:blipFill>
          <a:blip r:embed="rId5"/>
          <a:stretch>
            <a:fillRect/>
          </a:stretch>
        </p:blipFill>
        <p:spPr>
          <a:xfrm>
            <a:off x="8991967" y="2295525"/>
            <a:ext cx="1498500" cy="648000"/>
          </a:xfrm>
          <a:prstGeom prst="rect">
            <a:avLst/>
          </a:prstGeom>
        </p:spPr>
      </p:pic>
    </p:spTree>
    <p:extLst>
      <p:ext uri="{BB962C8B-B14F-4D97-AF65-F5344CB8AC3E}">
        <p14:creationId xmlns:p14="http://schemas.microsoft.com/office/powerpoint/2010/main" val="33979552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1" y="1479913"/>
            <a:ext cx="8779103" cy="4001095"/>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Starts at ages 13–14, in some federal states ages 11–12 or earlier</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sz="2000" b="1" dirty="0"/>
              <a:t>Measures: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Career-choice passport (Berufswahlpass)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Career orientation lessons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Orientation days in companies and work experience placements</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Offers e.g. from the employment agency</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Vocational orientation programme (BOP) of the BMBF</a:t>
            </a:r>
          </a:p>
          <a:p>
            <a:pPr marL="612000" lvl="1" indent="-285750">
              <a:lnSpc>
                <a:spcPts val="2400"/>
              </a:lnSpc>
              <a:spcBef>
                <a:spcPts val="600"/>
              </a:spcBef>
              <a:spcAft>
                <a:spcPts val="600"/>
              </a:spcAft>
              <a:buClr>
                <a:srgbClr val="D6851B"/>
              </a:buClr>
              <a:buSzPct val="65000"/>
              <a:buFont typeface="Wingdings 3" panose="05040102010807070707" pitchFamily="18" charset="2"/>
              <a:buChar char=""/>
            </a:pPr>
            <a:r>
              <a:rPr lang="en-GB" sz="2000" dirty="0"/>
              <a:t>…</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endParaRPr lang="de-DE" sz="2000" dirty="0"/>
          </a:p>
        </p:txBody>
      </p:sp>
      <p:pic>
        <p:nvPicPr>
          <p:cNvPr id="4" name="Grafik 3">
            <a:extLst>
              <a:ext uri="{FF2B5EF4-FFF2-40B4-BE49-F238E27FC236}">
                <a16:creationId xmlns:a16="http://schemas.microsoft.com/office/drawing/2014/main" id="{64D8210C-D832-4C55-9D3F-B51F0E4B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952" y="1161008"/>
            <a:ext cx="3985920" cy="4320000"/>
          </a:xfrm>
          <a:prstGeom prst="rect">
            <a:avLst/>
          </a:prstGeom>
        </p:spPr>
      </p:pic>
    </p:spTree>
    <p:extLst>
      <p:ext uri="{BB962C8B-B14F-4D97-AF65-F5344CB8AC3E}">
        <p14:creationId xmlns:p14="http://schemas.microsoft.com/office/powerpoint/2010/main" val="7005145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2" y="3935732"/>
            <a:ext cx="10273647" cy="1061188"/>
          </a:xfrm>
          <a:prstGeom prst="rect">
            <a:avLst/>
          </a:prstGeom>
          <a:noFill/>
        </p:spPr>
        <p:txBody>
          <a:bodyPr wrap="square" lIns="0" tIns="0" rIns="0" bIns="0">
            <a:spAutoFit/>
          </a:bodyPr>
          <a:lstStyle/>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dirty="0"/>
              <a:t>Joint project of the Federal Ministry of Education and Research (BMBF) and the federal states</a:t>
            </a:r>
          </a:p>
          <a:p>
            <a:pPr marL="285750" indent="-285750">
              <a:lnSpc>
                <a:spcPts val="2400"/>
              </a:lnSpc>
              <a:spcBef>
                <a:spcPts val="600"/>
              </a:spcBef>
              <a:spcAft>
                <a:spcPts val="600"/>
              </a:spcAft>
              <a:buClr>
                <a:srgbClr val="D6851B"/>
              </a:buClr>
              <a:buSzPct val="65000"/>
              <a:buFont typeface="Wingdings 3" panose="05040102010807070707" pitchFamily="18" charset="2"/>
              <a:buChar char=""/>
            </a:pPr>
            <a:r>
              <a:rPr lang="en-GB" dirty="0"/>
              <a:t>The career-choice passport/career-choice app office at BIBB is responsible for and coordinates the career-choice passport, its content development and public relations work across all federal states</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Career-choice passport (Berufswahlpass) and career-choice app (berufswahlapp)</a:t>
            </a:r>
          </a:p>
        </p:txBody>
      </p:sp>
      <p:pic>
        <p:nvPicPr>
          <p:cNvPr id="9" name="Grafik 8">
            <a:extLst>
              <a:ext uri="{FF2B5EF4-FFF2-40B4-BE49-F238E27FC236}">
                <a16:creationId xmlns:a16="http://schemas.microsoft.com/office/drawing/2014/main" id="{F42CEFDD-7505-4F01-95C8-C82F5C3B0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0" name="Grafik 9">
            <a:extLst>
              <a:ext uri="{FF2B5EF4-FFF2-40B4-BE49-F238E27FC236}">
                <a16:creationId xmlns:a16="http://schemas.microsoft.com/office/drawing/2014/main" id="{30608E8A-43BC-4755-9E51-337D93A5D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
        <p:nvSpPr>
          <p:cNvPr id="11" name="Textplatzhalter 3">
            <a:extLst>
              <a:ext uri="{FF2B5EF4-FFF2-40B4-BE49-F238E27FC236}">
                <a16:creationId xmlns:a16="http://schemas.microsoft.com/office/drawing/2014/main" id="{A744D2A1-E797-454B-AB53-FF8C35AD48BD}"/>
              </a:ext>
            </a:extLst>
          </p:cNvPr>
          <p:cNvSpPr txBox="1">
            <a:spLocks/>
          </p:cNvSpPr>
          <p:nvPr/>
        </p:nvSpPr>
        <p:spPr>
          <a:xfrm>
            <a:off x="658813" y="2130336"/>
            <a:ext cx="5292725" cy="1190714"/>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solidFill>
              </a:rPr>
              <a:t>Classroom tool used for over 20 years to support vocational orientation</a:t>
            </a:r>
          </a:p>
        </p:txBody>
      </p:sp>
      <p:sp>
        <p:nvSpPr>
          <p:cNvPr id="12" name="Textplatzhalter 3">
            <a:extLst>
              <a:ext uri="{FF2B5EF4-FFF2-40B4-BE49-F238E27FC236}">
                <a16:creationId xmlns:a16="http://schemas.microsoft.com/office/drawing/2014/main" id="{CE69CE1C-CFF4-44D0-87A5-8821F5802C8F}"/>
              </a:ext>
            </a:extLst>
          </p:cNvPr>
          <p:cNvSpPr txBox="1">
            <a:spLocks/>
          </p:cNvSpPr>
          <p:nvPr/>
        </p:nvSpPr>
        <p:spPr>
          <a:xfrm>
            <a:off x="6240463" y="2130335"/>
            <a:ext cx="5472112" cy="1190715"/>
          </a:xfrm>
          <a:prstGeom prst="rect">
            <a:avLst/>
          </a:prstGeom>
          <a:solidFill>
            <a:srgbClr val="FBF3E8"/>
          </a:solidFill>
        </p:spPr>
        <p:txBody>
          <a:bodyPr vert="horz" wrap="square" lIns="180000" tIns="72000" rIns="180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solidFill>
              </a:rPr>
              <a:t>Developed as part of digitalisation in schools, in use since 2022 in some federal states </a:t>
            </a:r>
          </a:p>
        </p:txBody>
      </p:sp>
    </p:spTree>
    <p:extLst>
      <p:ext uri="{BB962C8B-B14F-4D97-AF65-F5344CB8AC3E}">
        <p14:creationId xmlns:p14="http://schemas.microsoft.com/office/powerpoint/2010/main" val="119070820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spAutoFit/>
          </a:bodyPr>
          <a:lstStyle/>
          <a:p>
            <a:r>
              <a:rPr lang="en-GB" dirty="0"/>
              <a:t>2. Career orientation in schools</a:t>
            </a:r>
          </a:p>
        </p:txBody>
      </p:sp>
      <p:sp>
        <p:nvSpPr>
          <p:cNvPr id="7" name="Textfeld 6">
            <a:extLst>
              <a:ext uri="{FF2B5EF4-FFF2-40B4-BE49-F238E27FC236}">
                <a16:creationId xmlns:a16="http://schemas.microsoft.com/office/drawing/2014/main" id="{F2FDA7F3-0214-49E0-A90A-BE4FF5C2606C}"/>
              </a:ext>
            </a:extLst>
          </p:cNvPr>
          <p:cNvSpPr txBox="1"/>
          <p:nvPr/>
        </p:nvSpPr>
        <p:spPr>
          <a:xfrm>
            <a:off x="658813" y="2133600"/>
            <a:ext cx="10473014" cy="3042500"/>
          </a:xfrm>
          <a:prstGeom prst="rect">
            <a:avLst/>
          </a:prstGeom>
          <a:noFill/>
        </p:spPr>
        <p:txBody>
          <a:bodyPr wrap="square" lIns="0" tIns="0" rIns="0" bIns="0">
            <a:spAutoFit/>
          </a:bodyPr>
          <a:lstStyle/>
          <a:p>
            <a:pPr>
              <a:lnSpc>
                <a:spcPts val="2400"/>
              </a:lnSpc>
              <a:spcBef>
                <a:spcPts val="600"/>
              </a:spcBef>
              <a:spcAft>
                <a:spcPts val="600"/>
              </a:spcAft>
              <a:buClr>
                <a:srgbClr val="D6851B"/>
              </a:buClr>
              <a:buSzPct val="65000"/>
            </a:pPr>
            <a:r>
              <a:rPr lang="en-GB" b="1" dirty="0"/>
              <a:t>Contents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Documents and provides opportunities for reflection on the career orientation process, e.g. work experience placements and careers guidance interviews.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Different task formats to support career orientation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Path to career choice: analysis of interests and competencies, evaluation of work experience placements and experience, documentation of the application process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Collection of information materials and documents which help pupils when making their career choices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dirty="0"/>
              <a:t>Helps with plans for the future</a:t>
            </a:r>
          </a:p>
        </p:txBody>
      </p:sp>
      <p:sp>
        <p:nvSpPr>
          <p:cNvPr id="8" name="Textplatzhalter 7">
            <a:extLst>
              <a:ext uri="{FF2B5EF4-FFF2-40B4-BE49-F238E27FC236}">
                <a16:creationId xmlns:a16="http://schemas.microsoft.com/office/drawing/2014/main" id="{8D28932C-B402-495D-A7EA-9B24D0184BA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Career-choice passport (Berufswahlpass) and career-choice app (berufswahlapp)</a:t>
            </a:r>
          </a:p>
        </p:txBody>
      </p:sp>
      <p:pic>
        <p:nvPicPr>
          <p:cNvPr id="15" name="Grafik 14">
            <a:extLst>
              <a:ext uri="{FF2B5EF4-FFF2-40B4-BE49-F238E27FC236}">
                <a16:creationId xmlns:a16="http://schemas.microsoft.com/office/drawing/2014/main" id="{6B34E4AC-D473-41BA-9B16-D00425289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4" y="1538326"/>
            <a:ext cx="3265962" cy="435462"/>
          </a:xfrm>
          <a:prstGeom prst="rect">
            <a:avLst/>
          </a:prstGeom>
        </p:spPr>
      </p:pic>
      <p:pic>
        <p:nvPicPr>
          <p:cNvPr id="16" name="Grafik 15">
            <a:extLst>
              <a:ext uri="{FF2B5EF4-FFF2-40B4-BE49-F238E27FC236}">
                <a16:creationId xmlns:a16="http://schemas.microsoft.com/office/drawing/2014/main" id="{12A46014-C969-4AF6-B54C-9710E03DD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217" y="1487613"/>
            <a:ext cx="2606084" cy="500303"/>
          </a:xfrm>
          <a:prstGeom prst="rect">
            <a:avLst/>
          </a:prstGeom>
        </p:spPr>
      </p:pic>
    </p:spTree>
    <p:extLst>
      <p:ext uri="{BB962C8B-B14F-4D97-AF65-F5344CB8AC3E}">
        <p14:creationId xmlns:p14="http://schemas.microsoft.com/office/powerpoint/2010/main" val="380535577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2598</Words>
  <Application>Microsoft Office PowerPoint</Application>
  <PresentationFormat>Breitbild</PresentationFormat>
  <Paragraphs>322</Paragraphs>
  <Slides>30</Slides>
  <Notes>27</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30</vt:i4>
      </vt:variant>
    </vt:vector>
  </HeadingPairs>
  <TitlesOfParts>
    <vt:vector size="35" baseType="lpstr">
      <vt:lpstr>Calibri</vt:lpstr>
      <vt:lpstr>Wingdings 3</vt:lpstr>
      <vt:lpstr>Arial</vt:lpstr>
      <vt:lpstr>Office</vt:lpstr>
      <vt:lpstr>1_Office</vt:lpstr>
      <vt:lpstr> </vt:lpstr>
      <vt:lpstr>Contents</vt:lpstr>
      <vt:lpstr>1. Basics</vt:lpstr>
      <vt:lpstr>1. Basics</vt:lpstr>
      <vt:lpstr>1. Basics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2. Career orientation in schools</vt:lpstr>
      <vt:lpstr>3. Other stakeholders and programmes</vt:lpstr>
      <vt:lpstr>3. Other stakeholders and programmes</vt:lpstr>
      <vt:lpstr>3. Other stakeholders and programmes</vt:lpstr>
      <vt:lpstr>3. Other stakeholders and programmes</vt:lpstr>
      <vt:lpstr>3. Other stakeholders and programmes</vt:lpstr>
      <vt:lpstr>3. Other stakeholders and programmes</vt:lpstr>
      <vt:lpstr>3. Other stakeholders and programmes</vt:lpstr>
      <vt:lpstr>3. Other stakeholders and programmes</vt:lpstr>
      <vt:lpstr>3. Other stakeholders and programmes</vt:lpstr>
      <vt:lpstr>3. Other stakeholders and programmes</vt:lpstr>
      <vt:lpstr>4. Benefits of career orientation</vt:lpstr>
      <vt:lpstr>5. Summary/principles</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423</cp:revision>
  <dcterms:created xsi:type="dcterms:W3CDTF">2020-12-18T10:19:10Z</dcterms:created>
  <dcterms:modified xsi:type="dcterms:W3CDTF">2026-06-08T12:48:48Z</dcterms:modified>
</cp:coreProperties>
</file>