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33"/>
  </p:notesMasterIdLst>
  <p:sldIdLst>
    <p:sldId id="257" r:id="rId3"/>
    <p:sldId id="368" r:id="rId4"/>
    <p:sldId id="369" r:id="rId5"/>
    <p:sldId id="388" r:id="rId6"/>
    <p:sldId id="390" r:id="rId7"/>
    <p:sldId id="391" r:id="rId8"/>
    <p:sldId id="392" r:id="rId9"/>
    <p:sldId id="394" r:id="rId10"/>
    <p:sldId id="395" r:id="rId11"/>
    <p:sldId id="396" r:id="rId12"/>
    <p:sldId id="398" r:id="rId13"/>
    <p:sldId id="400" r:id="rId14"/>
    <p:sldId id="401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7" r:id="rId29"/>
    <p:sldId id="416" r:id="rId30"/>
    <p:sldId id="359" r:id="rId31"/>
    <p:sldId id="418" r:id="rId32"/>
  </p:sldIdLst>
  <p:sldSz cx="12192000" cy="6858000"/>
  <p:notesSz cx="6858000" cy="9144000"/>
  <p:embeddedFontLst>
    <p:embeddedFont>
      <p:font typeface="Wingdings 3" panose="05040102010807070707" pitchFamily="18" charset="2"/>
      <p:regular r:id="rId3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53" userDrawn="1">
          <p15:clr>
            <a:srgbClr val="A4A3A4"/>
          </p15:clr>
        </p15:guide>
        <p15:guide id="3" orient="horz" pos="2908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  <p15:guide id="5" orient="horz" pos="3385" userDrawn="1">
          <p15:clr>
            <a:srgbClr val="A4A3A4"/>
          </p15:clr>
        </p15:guide>
        <p15:guide id="6" pos="6562" userDrawn="1">
          <p15:clr>
            <a:srgbClr val="A4A3A4"/>
          </p15:clr>
        </p15:guide>
        <p15:guide id="7" pos="6153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1593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58" userDrawn="1">
          <p15:clr>
            <a:srgbClr val="A4A3A4"/>
          </p15:clr>
        </p15:guide>
        <p15:guide id="14" pos="4679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20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esen, Julia" initials="OJ" lastIdx="8" clrIdx="6">
    <p:extLst>
      <p:ext uri="{19B8F6BF-5375-455C-9EA6-DF929625EA0E}">
        <p15:presenceInfo xmlns:p15="http://schemas.microsoft.com/office/powerpoint/2012/main" userId="Olesen, Julia" providerId="None"/>
      </p:ext>
    </p:extLst>
  </p:cmAuthor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64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Rechmann, Peter" initials="RP" lastIdx="4" clrIdx="5">
    <p:extLst>
      <p:ext uri="{19B8F6BF-5375-455C-9EA6-DF929625EA0E}">
        <p15:presenceInfo xmlns:p15="http://schemas.microsoft.com/office/powerpoint/2012/main" userId="Rechmann, P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33CC33"/>
    <a:srgbClr val="FBF3E8"/>
    <a:srgbClr val="EAC28D"/>
    <a:srgbClr val="E2A95F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7" autoAdjust="0"/>
    <p:restoredTop sz="91618" autoAdjust="0"/>
  </p:normalViewPr>
  <p:slideViewPr>
    <p:cSldViewPr snapToGrid="0" showGuides="1">
      <p:cViewPr varScale="1">
        <p:scale>
          <a:sx n="102" d="100"/>
          <a:sy n="102" d="100"/>
        </p:scale>
        <p:origin x="1116" y="108"/>
      </p:cViewPr>
      <p:guideLst>
        <p:guide orient="horz" pos="1344"/>
        <p:guide pos="3953"/>
        <p:guide orient="horz" pos="2908"/>
        <p:guide orient="horz" pos="3543"/>
        <p:guide orient="horz" pos="3385"/>
        <p:guide pos="6562"/>
        <p:guide pos="6153"/>
        <p:guide orient="horz" pos="1162"/>
        <p:guide orient="horz" pos="1593"/>
        <p:guide pos="642"/>
        <p:guide orient="horz" pos="2092"/>
        <p:guide orient="horz" pos="958"/>
        <p:guide pos="4679"/>
        <p:guide orient="horz" pos="3702"/>
        <p:guide pos="20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06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58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4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93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338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91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752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68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293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3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043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727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72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576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80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607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526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68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01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74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20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30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3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3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3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noProof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Oficina Central del Gobierno Federal para la 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704BB6-D7EF-4685-A6E3-3C66AD3602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503" y="5508399"/>
            <a:ext cx="2318508" cy="7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BA2922-D8AD-425F-9581-98FFAC08D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9769"/>
          <a:stretch/>
        </p:blipFill>
        <p:spPr>
          <a:xfrm>
            <a:off x="419702" y="5306940"/>
            <a:ext cx="17501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50" r:id="rId4"/>
    <p:sldLayoutId id="2147483653" r:id="rId5"/>
    <p:sldLayoutId id="2147483655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rls-day.d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ys-day.d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berufswahlapp.de/" TargetMode="External"/><Relationship Id="rId3" Type="http://schemas.openxmlformats.org/officeDocument/2006/relationships/image" Target="../media/image68.png"/><Relationship Id="rId7" Type="http://schemas.openxmlformats.org/officeDocument/2006/relationships/image" Target="../media/image25.jpg"/><Relationship Id="rId2" Type="http://schemas.openxmlformats.org/officeDocument/2006/relationships/hyperlink" Target="https://www.berufenavi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erufswahlpass.de/" TargetMode="External"/><Relationship Id="rId5" Type="http://schemas.openxmlformats.org/officeDocument/2006/relationships/image" Target="../media/image69.JPG"/><Relationship Id="rId4" Type="http://schemas.openxmlformats.org/officeDocument/2006/relationships/hyperlink" Target="https://www.zynd.de/" TargetMode="External"/><Relationship Id="rId9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erufswahlapp.de/" TargetMode="External"/><Relationship Id="rId5" Type="http://schemas.openxmlformats.org/officeDocument/2006/relationships/hyperlink" Target="https://berufswahlpass.de/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71051" y="2880240"/>
            <a:ext cx="6756862" cy="1055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/>
              <a:t>Orientación profesional en el sistema </a:t>
            </a:r>
            <a:br>
              <a:rPr lang="es-ES" sz="2800" b="1" dirty="0"/>
            </a:br>
            <a:r>
              <a:rPr lang="es-ES" sz="2800" b="1" dirty="0"/>
              <a:t>alemán de formación profesional: </a:t>
            </a:r>
            <a:br>
              <a:rPr lang="es-ES" sz="2800" b="1" dirty="0"/>
            </a:br>
            <a:r>
              <a:rPr lang="es-ES" sz="2800" b="1" dirty="0"/>
              <a:t>una visión general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631AAF-32EB-4BA9-A232-04191A4F4EEE}"/>
              </a:ext>
            </a:extLst>
          </p:cNvPr>
          <p:cNvSpPr txBox="1"/>
          <p:nvPr/>
        </p:nvSpPr>
        <p:spPr>
          <a:xfrm>
            <a:off x="10058400" y="2913395"/>
            <a:ext cx="186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Formación profesional en Alemania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6C4A6A-ED71-43F8-B912-06D75FD6525F}"/>
              </a:ext>
            </a:extLst>
          </p:cNvPr>
          <p:cNvSpPr txBox="1"/>
          <p:nvPr/>
        </p:nvSpPr>
        <p:spPr>
          <a:xfrm>
            <a:off x="658810" y="1479913"/>
            <a:ext cx="8761415" cy="20005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Suele ser parte integrante del plan de estudios en el nivel de secundaria I </a:t>
            </a:r>
            <a:br>
              <a:rPr lang="es-ES" sz="2000" dirty="0"/>
            </a:br>
            <a:r>
              <a:rPr lang="es-ES" sz="2000" dirty="0"/>
              <a:t>(a partir del 7.º u 8.º curso), en algunos estados federados incluso antes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Transmite información sobre diversos campos profesionales, oportunidades de formación y mercado laboral.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b="1" dirty="0"/>
              <a:t>Objetivos: </a:t>
            </a:r>
            <a:r>
              <a:rPr lang="es-ES" sz="2000" dirty="0"/>
              <a:t>promoción de la autorreflexión sobre los propios intereses y puntos fuertes, preparación para la elección profesional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Clase de orientación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399762165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Prácticas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ED2B7893-4AF8-44A8-98BC-48E9CFD6FA5F}"/>
              </a:ext>
            </a:extLst>
          </p:cNvPr>
          <p:cNvSpPr txBox="1">
            <a:spLocks/>
          </p:cNvSpPr>
          <p:nvPr/>
        </p:nvSpPr>
        <p:spPr>
          <a:xfrm>
            <a:off x="658813" y="2873569"/>
            <a:ext cx="5292726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800" b="1">
                <a:solidFill>
                  <a:schemeClr val="tx1"/>
                </a:solidFill>
              </a:rPr>
              <a:t>Jornadas de orientación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D2F3B24-EBE1-450C-A52F-1D65050358E0}"/>
              </a:ext>
            </a:extLst>
          </p:cNvPr>
          <p:cNvSpPr txBox="1">
            <a:spLocks/>
          </p:cNvSpPr>
          <p:nvPr/>
        </p:nvSpPr>
        <p:spPr>
          <a:xfrm>
            <a:off x="658813" y="3455504"/>
            <a:ext cx="5292726" cy="22068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</a:rPr>
              <a:t>Prácticas en empresas para alumnos y alumnas </a:t>
            </a:r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</a:rPr>
              <a:t>Prácticas generalmente obligatorias</a:t>
            </a:r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spc="-20" dirty="0">
                <a:solidFill>
                  <a:schemeClr val="tx1"/>
                </a:solidFill>
              </a:rPr>
              <a:t>De 8.º a 10.º curso, duración de una a tres semanas</a:t>
            </a:r>
          </a:p>
          <a:p>
            <a:pPr marL="285750" indent="-285750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</a:rPr>
              <a:t>Proporcionan experiencias prácticas en una empresa y permiten familiarizarse con la vida laboral cotidiana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DDC1D68-D2F1-4F0F-A8A7-86A91F804137}"/>
              </a:ext>
            </a:extLst>
          </p:cNvPr>
          <p:cNvSpPr txBox="1">
            <a:spLocks/>
          </p:cNvSpPr>
          <p:nvPr/>
        </p:nvSpPr>
        <p:spPr>
          <a:xfrm>
            <a:off x="6407570" y="1965628"/>
            <a:ext cx="5292726" cy="133034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</a:rPr>
              <a:t>Prácticas voluntarias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tx1"/>
                </a:solidFill>
              </a:rPr>
              <a:t>Durante las vacaciones escolares, los alumnos y las alumnas pueden hacer prácticas voluntarias adicionales para probar otros campos profesionales.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8E0310C-81D3-4535-B2B7-584D763B7364}"/>
              </a:ext>
            </a:extLst>
          </p:cNvPr>
          <p:cNvSpPr txBox="1">
            <a:spLocks/>
          </p:cNvSpPr>
          <p:nvPr/>
        </p:nvSpPr>
        <p:spPr>
          <a:xfrm>
            <a:off x="6407570" y="3455504"/>
            <a:ext cx="5292726" cy="188434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b="1" dirty="0">
                <a:solidFill>
                  <a:schemeClr val="tx1"/>
                </a:solidFill>
              </a:rPr>
              <a:t>Prácticas de larga duración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tx1"/>
                </a:solidFill>
              </a:rPr>
              <a:t>En algunos casos, los centros escolares o determina-dos proyectos también ofrecen periodos de prácticas de mayor duración en los que las personas jóvenes trabajan regularmente en una empresa durante un periodo de tiempo más largo.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C63F6A-440A-4EFF-BA3B-D6ED5E111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034353" y="963695"/>
            <a:ext cx="1165582" cy="230467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637CFE-CF3D-449E-B90D-8DE40B5B5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198565" y="1283648"/>
            <a:ext cx="975444" cy="200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9055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Organización de prácticas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4C4B6E3-0150-4BC4-955E-ADBED8C1BEED}"/>
              </a:ext>
            </a:extLst>
          </p:cNvPr>
          <p:cNvSpPr txBox="1">
            <a:spLocks/>
          </p:cNvSpPr>
          <p:nvPr/>
        </p:nvSpPr>
        <p:spPr>
          <a:xfrm>
            <a:off x="655918" y="1382804"/>
            <a:ext cx="5437186" cy="1440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180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Seguridad laboral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Las prácticas para alumnos y alumnas están sujetas a la Ley de Seguridad Laboral de los Jóvenes (JArbSchG). Esta ley regula, entre otras cosas, los horarios de trabajo, las pausas y el tipo de actividades.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586D6F14-4221-46DC-92DC-ED03E45E736D}"/>
              </a:ext>
            </a:extLst>
          </p:cNvPr>
          <p:cNvSpPr txBox="1">
            <a:spLocks/>
          </p:cNvSpPr>
          <p:nvPr/>
        </p:nvSpPr>
        <p:spPr>
          <a:xfrm>
            <a:off x="658814" y="2897423"/>
            <a:ext cx="5437186" cy="1080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Salario mínimo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La normativa legal sobre el salario mínimo no tiene aplicación para los alumnos y alumnas en prácticas.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0A85C8B-56F3-4C2A-9785-575BAE64630D}"/>
              </a:ext>
            </a:extLst>
          </p:cNvPr>
          <p:cNvSpPr txBox="1">
            <a:spLocks/>
          </p:cNvSpPr>
          <p:nvPr/>
        </p:nvSpPr>
        <p:spPr>
          <a:xfrm>
            <a:off x="658812" y="4050614"/>
            <a:ext cx="5437187" cy="151007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36000" rIns="72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Seguro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Los alumnos y las alumnas en prácticas están ase-gurados contra accidentes durante sus prácticas a través del centro escolar. Las empresas deben garantizar que trabajen en un entorno seguro.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ED12816-D22E-4DD4-BA73-F7377866DAB5}"/>
              </a:ext>
            </a:extLst>
          </p:cNvPr>
          <p:cNvSpPr txBox="1">
            <a:spLocks/>
          </p:cNvSpPr>
          <p:nvPr/>
        </p:nvSpPr>
        <p:spPr>
          <a:xfrm>
            <a:off x="6233629" y="1523869"/>
            <a:ext cx="5472112" cy="122795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828000" tIns="36000" rIns="72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Supervisión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Las empresas están obligadas a instruir y super-visar a las personas jóvenes para garantizar que las prácticas tengan un valor pedagógico.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3CDC62CF-074E-4B85-8729-AA0A6800E8FE}"/>
              </a:ext>
            </a:extLst>
          </p:cNvPr>
          <p:cNvSpPr txBox="1">
            <a:spLocks/>
          </p:cNvSpPr>
          <p:nvPr/>
        </p:nvSpPr>
        <p:spPr>
          <a:xfrm>
            <a:off x="6240463" y="3197841"/>
            <a:ext cx="5472112" cy="235646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828000" tIns="36000" rIns="72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Protección de datos y protección de los derechos de la personalidad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En el caso de los alumnos y las alumnas menores de edad, suele ser necesario el consentimiento de los padres o tutores legales (declaración de consentimiento), especialmente si se tratan datos personales o se prevén publicaciones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(por ejemplo, fotografías).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24F24BF-C7C2-409B-B0F9-A3DC9A9D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303" y="2102207"/>
            <a:ext cx="1082873" cy="207704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A312DBE-1E0E-4D10-99F7-3112DDCF8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3015" y="3079337"/>
            <a:ext cx="1054195" cy="18446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4872DD-F022-4FDC-AB86-F017E5586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5464" y="2158094"/>
            <a:ext cx="1031185" cy="197987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169C13A-179C-4FA6-BC9A-BB3F0D60F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1275" y="3091865"/>
            <a:ext cx="946446" cy="18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901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1537EDF-6FF5-4D06-8D9C-0606D11418F3}"/>
              </a:ext>
            </a:extLst>
          </p:cNvPr>
          <p:cNvSpPr txBox="1">
            <a:spLocks/>
          </p:cNvSpPr>
          <p:nvPr/>
        </p:nvSpPr>
        <p:spPr>
          <a:xfrm>
            <a:off x="671876" y="1520825"/>
            <a:ext cx="5424124" cy="186491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44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Horas de consulta escolar</a:t>
            </a:r>
          </a:p>
          <a:p>
            <a:pPr defTabSz="473075"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Orientadores y orientadoras profesionales de la Agencia de Empleo acuden regularmente a los centros escolares para ofrecer conversaciones de asesoramiento individuales.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3B0BDFA-9E45-444F-9A7D-2EAD47A875AA}"/>
              </a:ext>
            </a:extLst>
          </p:cNvPr>
          <p:cNvSpPr txBox="1">
            <a:spLocks/>
          </p:cNvSpPr>
          <p:nvPr/>
        </p:nvSpPr>
        <p:spPr>
          <a:xfrm>
            <a:off x="671876" y="3511211"/>
            <a:ext cx="5424124" cy="186491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728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Visitas al BIZ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Los cursos visitan el Centro de Información Profesional (BIZ) para informarse sobre profesiones, vías de formación y posibilidades de estudios.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A6D09CE-3FAF-4552-A86D-DDD1B8CB83D2}"/>
              </a:ext>
            </a:extLst>
          </p:cNvPr>
          <p:cNvSpPr txBox="1">
            <a:spLocks/>
          </p:cNvSpPr>
          <p:nvPr/>
        </p:nvSpPr>
        <p:spPr>
          <a:xfrm>
            <a:off x="6240463" y="1520825"/>
            <a:ext cx="5472112" cy="130065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728000" tIns="72000" rIns="144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>
                <a:solidFill>
                  <a:schemeClr val="tx1"/>
                </a:solidFill>
              </a:rPr>
              <a:t>Materiales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>
                <a:solidFill>
                  <a:schemeClr val="tx1"/>
                </a:solidFill>
              </a:rPr>
              <a:t>Los centros escolares utilizan materiales elaborados por la Agencia de Empleo.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4B926DF-0065-4812-A590-74E1DBA91855}"/>
              </a:ext>
            </a:extLst>
          </p:cNvPr>
          <p:cNvSpPr txBox="1">
            <a:spLocks/>
          </p:cNvSpPr>
          <p:nvPr/>
        </p:nvSpPr>
        <p:spPr>
          <a:xfrm>
            <a:off x="6240463" y="3229083"/>
            <a:ext cx="5472113" cy="214703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728000" tIns="72000" rIns="144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>
                <a:solidFill>
                  <a:schemeClr val="tx1"/>
                </a:solidFill>
              </a:rPr>
              <a:t>Pruebas de elección profesional y Centro de evaluación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>
                <a:solidFill>
                  <a:schemeClr val="tx1"/>
                </a:solidFill>
              </a:rPr>
              <a:t>Los centros escolares suelen ofrecer pruebas y talleres en cooperación con la Agencia de Empleo u otros proveedores para prestar apoyo a la orientación profesional.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795CF39-E73B-448E-9231-4699BA68CB90}"/>
              </a:ext>
            </a:extLst>
          </p:cNvPr>
          <p:cNvSpPr/>
          <p:nvPr/>
        </p:nvSpPr>
        <p:spPr>
          <a:xfrm>
            <a:off x="4576762" y="1926182"/>
            <a:ext cx="3038476" cy="3027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Ofertas de la Agencia de Empleo en los centros escolares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99C319E-E008-40C1-BACB-B9DAA7DF8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5385" y="2359360"/>
            <a:ext cx="2181226" cy="21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497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1537EDF-6FF5-4D06-8D9C-0606D11418F3}"/>
              </a:ext>
            </a:extLst>
          </p:cNvPr>
          <p:cNvSpPr txBox="1">
            <a:spLocks/>
          </p:cNvSpPr>
          <p:nvPr/>
        </p:nvSpPr>
        <p:spPr>
          <a:xfrm>
            <a:off x="671875" y="2139721"/>
            <a:ext cx="5424124" cy="4542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72000" rIns="1620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>
                <a:solidFill>
                  <a:schemeClr val="tx1"/>
                </a:solidFill>
              </a:rPr>
              <a:t>Cursos 7.º - 8.º, edad 12 a 13 años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3B0BDFA-9E45-444F-9A7D-2EAD47A875AA}"/>
              </a:ext>
            </a:extLst>
          </p:cNvPr>
          <p:cNvSpPr txBox="1">
            <a:spLocks/>
          </p:cNvSpPr>
          <p:nvPr/>
        </p:nvSpPr>
        <p:spPr>
          <a:xfrm>
            <a:off x="671875" y="2834539"/>
            <a:ext cx="5424125" cy="191620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" tIns="72000" rIns="1620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Transcurso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Análisis de potencial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Jornadas prácticas de orientación profesional en centros de formación profesional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Reflexión y comentarios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A6D09CE-3FAF-4552-A86D-DDD1B8CB83D2}"/>
              </a:ext>
            </a:extLst>
          </p:cNvPr>
          <p:cNvSpPr txBox="1">
            <a:spLocks/>
          </p:cNvSpPr>
          <p:nvPr/>
        </p:nvSpPr>
        <p:spPr>
          <a:xfrm>
            <a:off x="6240463" y="3330203"/>
            <a:ext cx="5472112" cy="828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Realizado por el BIBB en colaboración con las cámaras en aproximadamente 3000 centros escolares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4B926DF-0065-4812-A590-74E1DBA91855}"/>
              </a:ext>
            </a:extLst>
          </p:cNvPr>
          <p:cNvSpPr txBox="1">
            <a:spLocks/>
          </p:cNvSpPr>
          <p:nvPr/>
        </p:nvSpPr>
        <p:spPr>
          <a:xfrm>
            <a:off x="6240463" y="4296478"/>
            <a:ext cx="5472113" cy="45426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>
                <a:solidFill>
                  <a:schemeClr val="tx1"/>
                </a:solidFill>
              </a:rPr>
              <a:t>Integración en conceptos regionales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Programa de orientación profesional del Ministerio Federal de Educación e Investigación (BMBF)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47EDF9D-AE1F-4CE1-B129-5CF1D6527059}"/>
              </a:ext>
            </a:extLst>
          </p:cNvPr>
          <p:cNvSpPr/>
          <p:nvPr/>
        </p:nvSpPr>
        <p:spPr>
          <a:xfrm>
            <a:off x="4839471" y="1487939"/>
            <a:ext cx="2616406" cy="2616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EB4EEB6-DCC1-4572-B352-1D16CF4AFE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21490" r="8264" b="22301"/>
          <a:stretch/>
        </p:blipFill>
        <p:spPr>
          <a:xfrm>
            <a:off x="7198693" y="1833694"/>
            <a:ext cx="3155908" cy="70888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156B3E4-24C4-4B64-A16F-D93CF3C94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9542" y="2045828"/>
            <a:ext cx="1572916" cy="14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868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1537EDF-6FF5-4D06-8D9C-0606D11418F3}"/>
              </a:ext>
            </a:extLst>
          </p:cNvPr>
          <p:cNvSpPr txBox="1">
            <a:spLocks/>
          </p:cNvSpPr>
          <p:nvPr/>
        </p:nvSpPr>
        <p:spPr>
          <a:xfrm>
            <a:off x="671876" y="1858743"/>
            <a:ext cx="5279662" cy="219833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21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Análisis de potencial: 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Descubrir competencias sociales, </a:t>
            </a:r>
            <a:br>
              <a:rPr lang="es-ES" sz="1800" dirty="0">
                <a:solidFill>
                  <a:schemeClr val="tx1"/>
                </a:solidFill>
                <a:latin typeface="+mn-lt"/>
              </a:rPr>
            </a:br>
            <a:r>
              <a:rPr lang="es-ES" sz="1800" dirty="0">
                <a:solidFill>
                  <a:schemeClr val="tx1"/>
                </a:solidFill>
                <a:latin typeface="+mn-lt"/>
              </a:rPr>
              <a:t>personales y metodológicas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</a:rPr>
              <a:t>1 a 2</a:t>
            </a:r>
            <a:r>
              <a:rPr lang="es-ES" sz="1800" dirty="0">
                <a:solidFill>
                  <a:schemeClr val="tx1"/>
                </a:solidFill>
                <a:latin typeface="+mn-lt"/>
              </a:rPr>
              <a:t> días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Actualmente orientado principalmente </a:t>
            </a:r>
            <a:br>
              <a:rPr lang="es-ES" sz="1800" dirty="0">
                <a:solidFill>
                  <a:schemeClr val="tx1"/>
                </a:solidFill>
                <a:latin typeface="+mn-lt"/>
              </a:rPr>
            </a:br>
            <a:r>
              <a:rPr lang="es-ES" sz="1800" spc="-10" dirty="0">
                <a:solidFill>
                  <a:schemeClr val="tx1"/>
                </a:solidFill>
                <a:latin typeface="+mn-lt"/>
              </a:rPr>
              <a:t>a la acción (tareas de observación basadas </a:t>
            </a:r>
            <a:br>
              <a:rPr lang="es-ES" sz="1800" dirty="0">
                <a:solidFill>
                  <a:schemeClr val="tx1"/>
                </a:solidFill>
                <a:latin typeface="+mn-lt"/>
              </a:rPr>
            </a:br>
            <a:r>
              <a:rPr lang="es-ES" sz="1800" dirty="0">
                <a:solidFill>
                  <a:schemeClr val="tx1"/>
                </a:solidFill>
                <a:latin typeface="+mn-lt"/>
              </a:rPr>
              <a:t>en las directrices del Assessment Centre)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A6D09CE-3FAF-4552-A86D-DDD1B8CB83D2}"/>
              </a:ext>
            </a:extLst>
          </p:cNvPr>
          <p:cNvSpPr txBox="1">
            <a:spLocks/>
          </p:cNvSpPr>
          <p:nvPr/>
        </p:nvSpPr>
        <p:spPr>
          <a:xfrm>
            <a:off x="6240463" y="2889597"/>
            <a:ext cx="5472112" cy="248046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260000" tIns="72000" rIns="180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b="1" dirty="0">
                <a:solidFill>
                  <a:schemeClr val="tx1"/>
                </a:solidFill>
              </a:rPr>
              <a:t>Jornadas prácticas para orientación profesional: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Exploración de campos profesionales en centros de formación profesional supraempresariales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5 a 10 días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  <a:latin typeface="+mn-lt"/>
              </a:rPr>
              <a:t>Selección de mínimo 2 campos profesionales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34B926DF-0065-4812-A590-74E1DBA91855}"/>
              </a:ext>
            </a:extLst>
          </p:cNvPr>
          <p:cNvSpPr txBox="1">
            <a:spLocks/>
          </p:cNvSpPr>
          <p:nvPr/>
        </p:nvSpPr>
        <p:spPr>
          <a:xfrm>
            <a:off x="671876" y="4279244"/>
            <a:ext cx="5424124" cy="109444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</a:pPr>
            <a:r>
              <a:rPr lang="es-ES" sz="1800" dirty="0"/>
              <a:t>Medidas de acompañamiento  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Conversaciones preparatorias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Feedback y comentarios individuales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Programa de orientación profesional del Ministerio Federal de Educación e Investigación (BMBF)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A1A75CB-7409-424C-BFC2-58958E469FFD}"/>
              </a:ext>
            </a:extLst>
          </p:cNvPr>
          <p:cNvSpPr/>
          <p:nvPr/>
        </p:nvSpPr>
        <p:spPr>
          <a:xfrm>
            <a:off x="4839471" y="1487939"/>
            <a:ext cx="2616406" cy="2616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BEE8120-33DC-45B8-B9B1-589C004E1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21490" r="8264" b="22301"/>
          <a:stretch/>
        </p:blipFill>
        <p:spPr>
          <a:xfrm>
            <a:off x="7198693" y="1833694"/>
            <a:ext cx="3155908" cy="7088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0760246-45E1-4835-8DBC-E22A1A01B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9542" y="2045828"/>
            <a:ext cx="1572916" cy="14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269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658810" y="1479913"/>
            <a:ext cx="8856665" cy="35811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La preparación previa y final y las conversaciones sobre las experiencias en el Programa de orientación profesional son muy importantes para la eficacia de la medida 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Los factores individuales son especialmente relevantes y las medidas individualizadas son particularmente eficaces 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Si se preparan, las pruebas de campos profesionales son eficaces para el autoconocimiento y para despertar la curiosidad sobre las profesiones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La reflexión y los comentarios son decisivos para la efectividad de las medidas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Las conversaciones y el apoyo percibido parecen tener una influencia importante en el proceso de orientación profesional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Los efectos disminuyen al cabo de 2 a 4 semanas</a:t>
            </a:r>
            <a:r>
              <a:rPr lang="es-ES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es-ES" sz="1200" dirty="0">
                <a:solidFill>
                  <a:srgbClr val="D6851B"/>
                </a:solidFill>
              </a:rPr>
              <a:t> </a:t>
            </a:r>
            <a:r>
              <a:rPr lang="es-ES" dirty="0"/>
              <a:t>se deben repetir las intervenciones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Aspectos importantes</a:t>
            </a:r>
          </a:p>
        </p:txBody>
      </p:sp>
    </p:spTree>
    <p:extLst>
      <p:ext uri="{BB962C8B-B14F-4D97-AF65-F5344CB8AC3E}">
        <p14:creationId xmlns:p14="http://schemas.microsoft.com/office/powerpoint/2010/main" val="179805659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6155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Gastos del Estado federal para diversas medidas relacionadas con la orientación profesional en 2023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FC1421C-A1DA-4E64-A26B-5371B93B8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05449"/>
              </p:ext>
            </p:extLst>
          </p:nvPr>
        </p:nvGraphicFramePr>
        <p:xfrm>
          <a:off x="620714" y="1522301"/>
          <a:ext cx="11176052" cy="5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018">
                  <a:extLst>
                    <a:ext uri="{9D8B030D-6E8A-4147-A177-3AD203B41FA5}">
                      <a16:colId xmlns:a16="http://schemas.microsoft.com/office/drawing/2014/main" val="3158527786"/>
                    </a:ext>
                  </a:extLst>
                </a:gridCol>
                <a:gridCol w="6647411">
                  <a:extLst>
                    <a:ext uri="{9D8B030D-6E8A-4147-A177-3AD203B41FA5}">
                      <a16:colId xmlns:a16="http://schemas.microsoft.com/office/drawing/2014/main" val="3889539505"/>
                    </a:ext>
                  </a:extLst>
                </a:gridCol>
                <a:gridCol w="1999623">
                  <a:extLst>
                    <a:ext uri="{9D8B030D-6E8A-4147-A177-3AD203B41FA5}">
                      <a16:colId xmlns:a16="http://schemas.microsoft.com/office/drawing/2014/main" val="3860743000"/>
                    </a:ext>
                  </a:extLst>
                </a:gridCol>
              </a:tblGrid>
              <a:tr h="45561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/>
                        <a:t>Ministerio/autoridad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baseline="0" dirty="0"/>
                        <a:t>Medida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600" b="0" dirty="0"/>
                        <a:t>Importe en euros</a:t>
                      </a:r>
                    </a:p>
                  </a:txBody>
                  <a:tcPr marL="144000" marR="216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26803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FD2CA96-A210-401A-B239-0C50EF5A4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93566"/>
              </p:ext>
            </p:extLst>
          </p:nvPr>
        </p:nvGraphicFramePr>
        <p:xfrm>
          <a:off x="620707" y="2110807"/>
          <a:ext cx="11176058" cy="70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240">
                  <a:extLst>
                    <a:ext uri="{9D8B030D-6E8A-4147-A177-3AD203B41FA5}">
                      <a16:colId xmlns:a16="http://schemas.microsoft.com/office/drawing/2014/main" val="1900732795"/>
                    </a:ext>
                  </a:extLst>
                </a:gridCol>
                <a:gridCol w="6616376">
                  <a:extLst>
                    <a:ext uri="{9D8B030D-6E8A-4147-A177-3AD203B41FA5}">
                      <a16:colId xmlns:a16="http://schemas.microsoft.com/office/drawing/2014/main" val="402788072"/>
                    </a:ext>
                  </a:extLst>
                </a:gridCol>
                <a:gridCol w="1983442">
                  <a:extLst>
                    <a:ext uri="{9D8B030D-6E8A-4147-A177-3AD203B41FA5}">
                      <a16:colId xmlns:a16="http://schemas.microsoft.com/office/drawing/2014/main" val="3218233322"/>
                    </a:ext>
                  </a:extLst>
                </a:gridCol>
              </a:tblGrid>
              <a:tr h="3053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dirty="0"/>
                        <a:t>Ministerio Federal de Educación e Investigación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Medidas para la mejora de la orientación profesional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800" dirty="0"/>
                        <a:t>63 millones</a:t>
                      </a:r>
                    </a:p>
                  </a:txBody>
                  <a:tcPr marL="144000" marR="216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74535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EB7680A-FC41-4CAB-9AD0-0FC4C7A03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97696"/>
              </p:ext>
            </p:extLst>
          </p:nvPr>
        </p:nvGraphicFramePr>
        <p:xfrm>
          <a:off x="620707" y="2769315"/>
          <a:ext cx="11176058" cy="4903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83918">
                  <a:extLst>
                    <a:ext uri="{9D8B030D-6E8A-4147-A177-3AD203B41FA5}">
                      <a16:colId xmlns:a16="http://schemas.microsoft.com/office/drawing/2014/main" val="2209662251"/>
                    </a:ext>
                  </a:extLst>
                </a:gridCol>
                <a:gridCol w="6608699">
                  <a:extLst>
                    <a:ext uri="{9D8B030D-6E8A-4147-A177-3AD203B41FA5}">
                      <a16:colId xmlns:a16="http://schemas.microsoft.com/office/drawing/2014/main" val="3499442068"/>
                    </a:ext>
                  </a:extLst>
                </a:gridCol>
                <a:gridCol w="1983441">
                  <a:extLst>
                    <a:ext uri="{9D8B030D-6E8A-4147-A177-3AD203B41FA5}">
                      <a16:colId xmlns:a16="http://schemas.microsoft.com/office/drawing/2014/main" val="3926359823"/>
                    </a:ext>
                  </a:extLst>
                </a:gridCol>
              </a:tblGrid>
              <a:tr h="49032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dirty="0"/>
                        <a:t>Agencia Federal de Empleo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Medidas de orientación profesional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800" dirty="0"/>
                        <a:t>76 millones</a:t>
                      </a:r>
                    </a:p>
                  </a:txBody>
                  <a:tcPr marL="144000" marR="216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86664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DEB9831-F38F-4D22-A4F5-BA929D521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80027"/>
              </p:ext>
            </p:extLst>
          </p:nvPr>
        </p:nvGraphicFramePr>
        <p:xfrm>
          <a:off x="620707" y="3297196"/>
          <a:ext cx="1117605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240">
                  <a:extLst>
                    <a:ext uri="{9D8B030D-6E8A-4147-A177-3AD203B41FA5}">
                      <a16:colId xmlns:a16="http://schemas.microsoft.com/office/drawing/2014/main" val="2427689656"/>
                    </a:ext>
                  </a:extLst>
                </a:gridCol>
                <a:gridCol w="6616377">
                  <a:extLst>
                    <a:ext uri="{9D8B030D-6E8A-4147-A177-3AD203B41FA5}">
                      <a16:colId xmlns:a16="http://schemas.microsoft.com/office/drawing/2014/main" val="244146992"/>
                    </a:ext>
                  </a:extLst>
                </a:gridCol>
                <a:gridCol w="1983441">
                  <a:extLst>
                    <a:ext uri="{9D8B030D-6E8A-4147-A177-3AD203B41FA5}">
                      <a16:colId xmlns:a16="http://schemas.microsoft.com/office/drawing/2014/main" val="39693491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dirty="0"/>
                        <a:t>Agencia Federal de Empleo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Costes de los cursos para medidas de preparación profesional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" sz="1800" dirty="0"/>
                        <a:t>187 millones</a:t>
                      </a:r>
                    </a:p>
                  </a:txBody>
                  <a:tcPr marL="144000" marR="216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27603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97A620B-61FD-424A-A4AB-C4976E012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15758"/>
              </p:ext>
            </p:extLst>
          </p:nvPr>
        </p:nvGraphicFramePr>
        <p:xfrm>
          <a:off x="620707" y="3825077"/>
          <a:ext cx="1117605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240">
                  <a:extLst>
                    <a:ext uri="{9D8B030D-6E8A-4147-A177-3AD203B41FA5}">
                      <a16:colId xmlns:a16="http://schemas.microsoft.com/office/drawing/2014/main" val="1737127102"/>
                    </a:ext>
                  </a:extLst>
                </a:gridCol>
                <a:gridCol w="6616377">
                  <a:extLst>
                    <a:ext uri="{9D8B030D-6E8A-4147-A177-3AD203B41FA5}">
                      <a16:colId xmlns:a16="http://schemas.microsoft.com/office/drawing/2014/main" val="1242755525"/>
                    </a:ext>
                  </a:extLst>
                </a:gridCol>
                <a:gridCol w="1983441">
                  <a:extLst>
                    <a:ext uri="{9D8B030D-6E8A-4147-A177-3AD203B41FA5}">
                      <a16:colId xmlns:a16="http://schemas.microsoft.com/office/drawing/2014/main" val="1777099708"/>
                    </a:ext>
                  </a:extLst>
                </a:gridCol>
              </a:tblGrid>
              <a:tr h="404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Agencia Federal de Empleo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Cualificación introductoria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17 millones</a:t>
                      </a:r>
                    </a:p>
                  </a:txBody>
                  <a:tcPr marL="144000" marR="216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1742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1C2266B9-7319-4F94-A7FC-45EF34CFFAC1}"/>
              </a:ext>
            </a:extLst>
          </p:cNvPr>
          <p:cNvSpPr txBox="1"/>
          <p:nvPr/>
        </p:nvSpPr>
        <p:spPr>
          <a:xfrm>
            <a:off x="658813" y="5640388"/>
            <a:ext cx="424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Fuente: Informe de datos del BIBB de 2024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91A80615-D800-45B0-9ECB-E0749552E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81818"/>
              </p:ext>
            </p:extLst>
          </p:nvPr>
        </p:nvGraphicFramePr>
        <p:xfrm>
          <a:off x="620707" y="4352958"/>
          <a:ext cx="11176058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240">
                  <a:extLst>
                    <a:ext uri="{9D8B030D-6E8A-4147-A177-3AD203B41FA5}">
                      <a16:colId xmlns:a16="http://schemas.microsoft.com/office/drawing/2014/main" val="1737127102"/>
                    </a:ext>
                  </a:extLst>
                </a:gridCol>
                <a:gridCol w="6616377">
                  <a:extLst>
                    <a:ext uri="{9D8B030D-6E8A-4147-A177-3AD203B41FA5}">
                      <a16:colId xmlns:a16="http://schemas.microsoft.com/office/drawing/2014/main" val="1242755525"/>
                    </a:ext>
                  </a:extLst>
                </a:gridCol>
                <a:gridCol w="1983441">
                  <a:extLst>
                    <a:ext uri="{9D8B030D-6E8A-4147-A177-3AD203B41FA5}">
                      <a16:colId xmlns:a16="http://schemas.microsoft.com/office/drawing/2014/main" val="1777099708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Agencia Federal de Empleo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del inicio de una profesión para jóvenes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59 millones</a:t>
                      </a:r>
                    </a:p>
                  </a:txBody>
                  <a:tcPr marL="144000" marR="216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17420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F9AB40D-3D25-4D18-81EE-DFC73F3EC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93252"/>
              </p:ext>
            </p:extLst>
          </p:nvPr>
        </p:nvGraphicFramePr>
        <p:xfrm>
          <a:off x="620707" y="4880837"/>
          <a:ext cx="11176052" cy="49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92612">
                  <a:extLst>
                    <a:ext uri="{9D8B030D-6E8A-4147-A177-3AD203B41FA5}">
                      <a16:colId xmlns:a16="http://schemas.microsoft.com/office/drawing/2014/main" val="1737127102"/>
                    </a:ext>
                  </a:extLst>
                </a:gridCol>
                <a:gridCol w="1983440">
                  <a:extLst>
                    <a:ext uri="{9D8B030D-6E8A-4147-A177-3AD203B41FA5}">
                      <a16:colId xmlns:a16="http://schemas.microsoft.com/office/drawing/2014/main" val="1777099708"/>
                    </a:ext>
                  </a:extLst>
                </a:gridCol>
              </a:tblGrid>
              <a:tr h="307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/>
                        <a:t>Suma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/>
                        <a:t>402 millones</a:t>
                      </a:r>
                    </a:p>
                  </a:txBody>
                  <a:tcPr marL="144000" marR="216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17420"/>
                  </a:ext>
                </a:extLst>
              </a:tr>
            </a:tbl>
          </a:graphicData>
        </a:graphic>
      </p:graphicFrame>
      <p:sp>
        <p:nvSpPr>
          <p:cNvPr id="18" name="Ellipse 17">
            <a:extLst>
              <a:ext uri="{FF2B5EF4-FFF2-40B4-BE49-F238E27FC236}">
                <a16:creationId xmlns:a16="http://schemas.microsoft.com/office/drawing/2014/main" id="{0AFDB334-7187-4E42-AA01-A5D266388EA5}"/>
              </a:ext>
            </a:extLst>
          </p:cNvPr>
          <p:cNvSpPr/>
          <p:nvPr/>
        </p:nvSpPr>
        <p:spPr>
          <a:xfrm>
            <a:off x="8176759" y="3760007"/>
            <a:ext cx="2211842" cy="2211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F9AC2A9-D707-47FF-B1F6-C729A1A4A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/>
          <a:stretch/>
        </p:blipFill>
        <p:spPr>
          <a:xfrm>
            <a:off x="8381552" y="4314531"/>
            <a:ext cx="1798982" cy="10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434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658810" y="1479913"/>
            <a:ext cx="8856665" cy="33246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La orientación profesional es una tarea oficial de la BA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Ofertas con cobertura a nivel federal para todos los grupos de edad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Red de asesores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Actos en centros escolares, en la Agencia de Empleo o en otros lugares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Programas de asesoramiento, conversaciones individuales de asesoramiento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Centros de Información Profesional en toda Alemania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Materiales informativos: impresos, en línea, parcialmente interactivos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Creación de redes con otros agentes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Agencia Federal de Empleo (BA)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B1033E-E12B-4FA9-B5F1-2147F0A0D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43" y="1466757"/>
            <a:ext cx="3968090" cy="8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036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658810" y="1479913"/>
            <a:ext cx="9109078" cy="44787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Productos impresos y en línea, actos informativos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Asesoramiento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Bolsas de puestos de formación profesional dual </a:t>
            </a:r>
            <a:br>
              <a:rPr lang="es-ES" dirty="0"/>
            </a:br>
            <a:r>
              <a:rPr lang="es-ES" dirty="0"/>
              <a:t>(plataformas en línea)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Ferias de formación y actos de colocación laboral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Mediación de prácticas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Colaboración con centros escolares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Jornadas de información profesional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Visitas a empresas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Talleres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Campañas de información e imagen a nivel federal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Cámaras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F375879-F6D8-4BBA-AC55-41F2EB83C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72" y="1520825"/>
            <a:ext cx="1129303" cy="94964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BD07B2-30F2-4ABB-9AAB-B04473E82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6904"/>
          <a:stretch/>
        </p:blipFill>
        <p:spPr>
          <a:xfrm>
            <a:off x="7427913" y="3116048"/>
            <a:ext cx="1968706" cy="97664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DC63D7-7F6E-4DD0-89DF-9E6197B28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62750" y="3116047"/>
            <a:ext cx="1949825" cy="9766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6D57208-D21B-10BB-18CE-8F4B60EE4B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9247" y="1229641"/>
            <a:ext cx="3163320" cy="14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255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s-ES" sz="3600" noProof="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1" y="1493929"/>
            <a:ext cx="9829801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Bases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Orientación profesional en los centros escolares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Otros agentes y programas (ejemplos)</a:t>
            </a:r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Agencia de Empleo</a:t>
            </a:r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Cámaras</a:t>
            </a:r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Sindicatos</a:t>
            </a:r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Cadenas educativas</a:t>
            </a:r>
          </a:p>
          <a:p>
            <a:pPr marL="742950" lvl="2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Girls Day y Boys Day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Ventajas de la orientación profesional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Resumen/principios</a:t>
            </a:r>
          </a:p>
          <a:p>
            <a:pPr indent="-360000">
              <a:lnSpc>
                <a:spcPts val="24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s-ES" sz="2000">
                <a:latin typeface="+mj-lt"/>
              </a:rPr>
              <a:t>Más información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36FC74-2D2E-4D65-A111-B75824655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15" y="1374589"/>
            <a:ext cx="4609460" cy="33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658810" y="1479913"/>
            <a:ext cx="5818190" cy="31707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Socios para centros escolares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Proyectos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Oferta de clases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Materiales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Programas de información y asesoramiento para jóvenes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Ofertas de seminarios para multiplicadores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Seguimiento político, por ejemplo, mediante encuestas a jóvenes, opiniones, etc.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Sindicatos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93EA85C-E661-4E89-A346-0A11608E5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36" b="5897"/>
          <a:stretch/>
        </p:blipFill>
        <p:spPr>
          <a:xfrm>
            <a:off x="7280067" y="2650432"/>
            <a:ext cx="1415205" cy="7767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B4ACE19-9E27-4AAA-863A-112559349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49" y="1469770"/>
            <a:ext cx="825385" cy="77683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C6C0D0-BB48-4C3C-8FDD-220953FEA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48" y="2662555"/>
            <a:ext cx="825385" cy="77683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844220D-3B3B-47FF-AC07-5A650D93D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87" y="3830928"/>
            <a:ext cx="861247" cy="8612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050B587-3583-4B1E-8446-6D014335B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09" y="3830928"/>
            <a:ext cx="854464" cy="80420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E76670C-CF41-42E1-888C-092D7D4E5A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10" y="1469770"/>
            <a:ext cx="825384" cy="77683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3EC157F-06F6-4F04-BEB7-730B369F3B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09" y="2662555"/>
            <a:ext cx="1620206" cy="6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116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658809" y="1479913"/>
            <a:ext cx="7959367" cy="329898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Gestionadas por los estados federados, a menudo a nivel local (distrito, municipio) 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Aplicación de conceptos del estado federado con una perspectiva regional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Coordinación y participación de todos los agentes locales (centros escolares, cámaras, sindicatos, empresas, etc.)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Servicios para todos los agentes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Creación de transparencia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Organización de actos, por ejemplo, exploración coordinada de campos profesionales, jornadas de orientación académica, jornadas de formación profesional dual, etc.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Oficinas de coordinación regionales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5CC712-02FC-4356-AEF3-12CCA9C31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8177" y="1520825"/>
            <a:ext cx="2516103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353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658810" y="1479913"/>
            <a:ext cx="10534970" cy="44018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La iniciativa Cadenas educativas ayuda a los jóvenes a obtener su </a:t>
            </a:r>
            <a:br>
              <a:rPr lang="es-ES" dirty="0"/>
            </a:br>
            <a:r>
              <a:rPr lang="es-ES" dirty="0"/>
              <a:t>certificado de fin de estudios, encontrar un puesto de formación </a:t>
            </a:r>
            <a:br>
              <a:rPr lang="es-ES" dirty="0"/>
            </a:br>
            <a:r>
              <a:rPr lang="es-ES" dirty="0"/>
              <a:t>y lograr el título de formación profesional dual.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Desarrollado por el Ministerio Federal de Educación e Investigación (BMBF) en colaboración con el Ministerio Federal de Trabajo y Asuntos Sociales (BMAS), la Agencia Federal de Empleo (BA) y los estados federados.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b="1" dirty="0"/>
              <a:t>Objetivo: </a:t>
            </a:r>
            <a:r>
              <a:rPr lang="es-ES" dirty="0"/>
              <a:t>lograr una transición fluida del centro escolar a la formación profesional y el mundo laboral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b="1" dirty="0"/>
              <a:t>Elementos de las cadenas educativas: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Orientación profesional: apoyo en la elección y preparación profesionales empezando ya durante el periodo escolar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Fase de transición: medidas preparatorias y programas de apoyo entre el centro escolar y la formación profesional, por ejemplo, acompañamiento del inicio de una profesión, llamado ASAflex; orientación profesional para personas refugiadas o migrantes (BOFplus).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Acompañamiento de la formación profesional: acompañamiento individualizado durante la formación profesional para mejorar el éxito formativo y prevenir la cancelación (por ejemplo, VerAplus) 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Iniciativa Cadenas educativas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7EB493-261E-46FE-B124-69926CCDE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5461"/>
          <a:stretch/>
        </p:blipFill>
        <p:spPr>
          <a:xfrm>
            <a:off x="7912867" y="1424919"/>
            <a:ext cx="3934431" cy="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84381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658809" y="1479913"/>
            <a:ext cx="9313866" cy="40171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2010 Arranque de la iniciativa «Graduación y continuación - Cadenas </a:t>
            </a:r>
            <a:br>
              <a:rPr lang="es-ES" dirty="0"/>
            </a:br>
            <a:r>
              <a:rPr lang="es-ES" dirty="0"/>
              <a:t>educativas para el título de formación profesional dual» por parte del </a:t>
            </a:r>
            <a:br>
              <a:rPr lang="es-ES" dirty="0"/>
            </a:br>
            <a:r>
              <a:rPr lang="es-ES" dirty="0"/>
              <a:t>Ministerio Federal de Educación e Investigación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Modelo de cooperación central del gobierno federal (BMBF, BMAS), la Agencia Federal de Empleo (BA) y los estados federados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Coordinación de medidas y objetivos de apoyo para un acompañamiento continuado y una cadena de apoyo desde la escuela hasta lograr la titulación de formación profesional dual 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b="1" dirty="0"/>
              <a:t>Supervisión: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acuerdos entre el Estado federal, los estados federados y la Agencia Federal de Empleo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Grupo de acompañamiento de Estado federal-estados federados-Agencia Federal de Empleo</a:t>
            </a:r>
          </a:p>
          <a:p>
            <a:pPr marL="576000" lvl="1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Acompañamiento especializado: centro de servicios para cadenas educativas en el BIBB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Oficinas de coordinación regionales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6D0831-CCB6-468E-A6E1-21F13195D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5461"/>
          <a:stretch/>
        </p:blipFill>
        <p:spPr>
          <a:xfrm>
            <a:off x="7912867" y="1424919"/>
            <a:ext cx="3934431" cy="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234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B15192-9396-4490-94E6-D80A8036CEEF}"/>
              </a:ext>
            </a:extLst>
          </p:cNvPr>
          <p:cNvSpPr txBox="1"/>
          <p:nvPr/>
        </p:nvSpPr>
        <p:spPr>
          <a:xfrm>
            <a:off x="1521078" y="2267189"/>
            <a:ext cx="3242627" cy="3105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Técnico mecatrónico de vehículos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Mecánico de instalaciones sanitarias, calefacción y aire acondicionado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Técnico en electrónica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Informático especializado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Vendedor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Mecánico industrial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Comercial de ventas al por menor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Técnico mecatrónico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Especialista en logística de almacenes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Técnico electrónico para ingeniería industrial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/>
              <a:t>Girls’Day y Boys’Day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A2BFD7-71FE-4B5A-9ABF-22EED6AC5ADF}"/>
              </a:ext>
            </a:extLst>
          </p:cNvPr>
          <p:cNvSpPr txBox="1"/>
          <p:nvPr/>
        </p:nvSpPr>
        <p:spPr>
          <a:xfrm>
            <a:off x="7428296" y="2267189"/>
            <a:ext cx="2988879" cy="28750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Auxiliar médica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Auxiliar dentista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Comercial de ventas para la gestión de oficinas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Vendedora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Comercial industrial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Comercial de ventas al por menor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Auxiliar administrativa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Peluquera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Empleada bancaria</a:t>
            </a:r>
          </a:p>
          <a:p>
            <a:pPr marL="342900" indent="-342900">
              <a:lnSpc>
                <a:spcPts val="1800"/>
              </a:lnSpc>
              <a:spcAft>
                <a:spcPts val="300"/>
              </a:spcAft>
              <a:buSzPct val="100000"/>
              <a:buFont typeface="+mj-lt"/>
              <a:buAutoNum type="arabicPeriod"/>
            </a:pPr>
            <a:r>
              <a:rPr lang="es-ES" sz="1400" dirty="0"/>
              <a:t>Auxiliar fiscal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68D7889-30CA-44E0-9DAC-B532967ED96E}"/>
              </a:ext>
            </a:extLst>
          </p:cNvPr>
          <p:cNvSpPr>
            <a:spLocks noGrp="1"/>
          </p:cNvSpPr>
          <p:nvPr/>
        </p:nvSpPr>
        <p:spPr>
          <a:xfrm>
            <a:off x="1019174" y="1303094"/>
            <a:ext cx="9877106" cy="43546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/>
              <a:t>Las 10 principales profesiones de formación profesional dual según los contratos nuevos concluidos en 2024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977AEE50-F61E-45D8-BC69-954349C80FC1}"/>
              </a:ext>
            </a:extLst>
          </p:cNvPr>
          <p:cNvSpPr txBox="1">
            <a:spLocks/>
          </p:cNvSpPr>
          <p:nvPr/>
        </p:nvSpPr>
        <p:spPr>
          <a:xfrm>
            <a:off x="658812" y="5486326"/>
            <a:ext cx="5076826" cy="318924"/>
          </a:xfrm>
          <a:prstGeom prst="rect">
            <a:avLst/>
          </a:prstGeom>
          <a:solidFill>
            <a:srgbClr val="D6851B">
              <a:alpha val="1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>
                <a:latin typeface="+mn-lt"/>
              </a:rPr>
              <a:t>38 % de todos los nuevos contratos firmados por hombres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D7F642D-657F-477E-9A2A-E989C826E551}"/>
              </a:ext>
            </a:extLst>
          </p:cNvPr>
          <p:cNvSpPr txBox="1">
            <a:spLocks/>
          </p:cNvSpPr>
          <p:nvPr/>
        </p:nvSpPr>
        <p:spPr>
          <a:xfrm>
            <a:off x="6240462" y="5486326"/>
            <a:ext cx="5175398" cy="318924"/>
          </a:xfrm>
          <a:prstGeom prst="rect">
            <a:avLst/>
          </a:prstGeom>
          <a:solidFill>
            <a:srgbClr val="D6851B">
              <a:alpha val="1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>
                <a:latin typeface="+mn-lt"/>
              </a:rPr>
              <a:t>El 52 % de todos los nuevos contratos firmados por mujeres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9413983-28A1-4910-8840-169B7B85DAB1}"/>
              </a:ext>
            </a:extLst>
          </p:cNvPr>
          <p:cNvSpPr txBox="1">
            <a:spLocks/>
          </p:cNvSpPr>
          <p:nvPr/>
        </p:nvSpPr>
        <p:spPr>
          <a:xfrm>
            <a:off x="6240463" y="1776095"/>
            <a:ext cx="5076825" cy="349702"/>
          </a:xfrm>
          <a:prstGeom prst="rect">
            <a:avLst/>
          </a:prstGeom>
          <a:solidFill>
            <a:srgbClr val="D6851B">
              <a:alpha val="8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>
                <a:solidFill>
                  <a:schemeClr val="bg1"/>
                </a:solidFill>
                <a:latin typeface="+mn-lt"/>
              </a:rPr>
              <a:t>Mujeres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C112327-C0A2-4DB8-9BBA-2EB62CE2F857}"/>
              </a:ext>
            </a:extLst>
          </p:cNvPr>
          <p:cNvSpPr txBox="1">
            <a:spLocks/>
          </p:cNvSpPr>
          <p:nvPr/>
        </p:nvSpPr>
        <p:spPr>
          <a:xfrm>
            <a:off x="658814" y="1776095"/>
            <a:ext cx="5076825" cy="349702"/>
          </a:xfrm>
          <a:prstGeom prst="rect">
            <a:avLst/>
          </a:prstGeom>
          <a:solidFill>
            <a:srgbClr val="D6851B">
              <a:alpha val="80000"/>
            </a:srgbClr>
          </a:solidFill>
        </p:spPr>
        <p:txBody>
          <a:bodyPr vert="horz" wrap="square" lIns="36000" tIns="36000" rIns="36000" bIns="36000" rtlCol="0" anchor="ctr" anchorCtr="0">
            <a:sp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250950" indent="-355600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7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90700" indent="-269875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6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55825" indent="-269875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598738" indent="-269875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>
                <a:solidFill>
                  <a:schemeClr val="bg1"/>
                </a:solidFill>
                <a:latin typeface="+mn-lt"/>
              </a:rPr>
              <a:t>Hombres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5C8B822-9943-4B5C-AC81-A14DA18C9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5520" y="1907971"/>
            <a:ext cx="809695" cy="255130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1824311-4A01-4BAA-88F0-D6D6B28B6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7213" y="1870431"/>
            <a:ext cx="1353067" cy="24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080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/>
              <a:t>Girls’Day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589CCC-DA4F-43E7-8BC1-30ADAA90E2DF}"/>
              </a:ext>
            </a:extLst>
          </p:cNvPr>
          <p:cNvSpPr txBox="1"/>
          <p:nvPr/>
        </p:nvSpPr>
        <p:spPr>
          <a:xfrm>
            <a:off x="658810" y="1479913"/>
            <a:ext cx="11053762" cy="41880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Día de acción a nivel federal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Ofrece a las jóvenes (a partir de 5.º curso) la oportunidad de familiarizarse con </a:t>
            </a:r>
            <a:br>
              <a:rPr lang="es-ES" sz="1600" dirty="0"/>
            </a:br>
            <a:r>
              <a:rPr lang="es-ES" sz="1600" dirty="0"/>
              <a:t>profesiones tradicionalmente dominadas por los hombres (&lt; 40 % de mujeres).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Por ejemplo, profesiones en los ámbitos de la tecnología, la informática, los artes y oficios y las ciencias naturales 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Transcurso del día: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Visitas a empresas:</a:t>
            </a:r>
            <a:r>
              <a:rPr lang="es-ES" sz="1600" dirty="0"/>
              <a:t> las chicas visitan empresas, centros de investigación, escuelas superiores e instituciones para conocer la vida laboral cotidiana.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Talleres y actividades participativas: </a:t>
            </a:r>
            <a:r>
              <a:rPr lang="es-ES" sz="1600" dirty="0"/>
              <a:t>las actividades prácticas permiten a las participantes conocer los trabajos de primera mano y comprobar sus habilidades en las profesiones presentadas.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Actos informativos:</a:t>
            </a:r>
            <a:r>
              <a:rPr lang="es-ES" sz="1600" dirty="0"/>
              <a:t> expertos y expertas informan sobre carreras profesionales, oportunidades de formación y perspectivas de futuro en las profesiones CTIM (Ciencia, Tecnología, Ingeniería y Matemáticas).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Agentes:</a:t>
            </a:r>
            <a:r>
              <a:rPr lang="es-ES" sz="1600" dirty="0"/>
              <a:t> red compuesta por Estado federal, estados federados, empresas y sindicatos</a:t>
            </a:r>
            <a:br>
              <a:rPr lang="es-ES" sz="1600" dirty="0"/>
            </a:br>
            <a:r>
              <a:rPr lang="es-ES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es-ES" sz="1200" dirty="0">
                <a:solidFill>
                  <a:srgbClr val="D6851B"/>
                </a:solidFill>
              </a:rPr>
              <a:t> </a:t>
            </a:r>
            <a:r>
              <a:rPr lang="es-ES" sz="1600" dirty="0"/>
              <a:t>Pueden participar todas las empresas e instituciones que tengan sede en Alemania, véase </a:t>
            </a:r>
            <a:r>
              <a:rPr lang="es-ES" sz="1600" dirty="0">
                <a:hlinkClick r:id="rId3"/>
              </a:rPr>
              <a:t>Girls'Day</a:t>
            </a:r>
            <a:r>
              <a:rPr lang="es-ES" sz="1600" dirty="0"/>
              <a:t> (girls-day.de)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1770B5-EBDC-4ABD-A6F4-6A1D99EAA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11" y="1047902"/>
            <a:ext cx="3600264" cy="14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193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3. Otros agentes y programas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E781F9D-326E-4DC6-898E-EF0B0214565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/>
              <a:t>Boys’Day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589CCC-DA4F-43E7-8BC1-30ADAA90E2DF}"/>
              </a:ext>
            </a:extLst>
          </p:cNvPr>
          <p:cNvSpPr txBox="1"/>
          <p:nvPr/>
        </p:nvSpPr>
        <p:spPr>
          <a:xfrm>
            <a:off x="658810" y="1479913"/>
            <a:ext cx="11053762" cy="43419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Día de acción a nivel federal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Ofrece a los jóvenes (a partir de 5.º curso) la oportunidad de familiarizarse con </a:t>
            </a:r>
            <a:br>
              <a:rPr lang="es-ES" sz="1600" dirty="0"/>
            </a:br>
            <a:r>
              <a:rPr lang="es-ES" sz="1600" dirty="0"/>
              <a:t>profesiones tradicionalmente dominadas por las mujeres (&lt; 40 % de hombres).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Por ejemplo, profesiones en los ámbitos de la asistencia sanitaria, la educación, la sanidad y los servicios sociales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Transcurso del día: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Visitas a empresas: </a:t>
            </a:r>
            <a:r>
              <a:rPr lang="es-ES" sz="1600" dirty="0"/>
              <a:t>los jóvenes visitan guarderías, residencias para dependientes, hospitales e instituciones sociales para hacerse una idea de la vida laboral cotidiana.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Talleres y actividades participativas: </a:t>
            </a:r>
            <a:r>
              <a:rPr lang="es-ES" sz="1600" dirty="0"/>
              <a:t>las actividades prácticas permiten a los participantes adquirir experiencia por sí mismos y comprobar sus habilidades en las profesiones presentadas.</a:t>
            </a:r>
          </a:p>
          <a:p>
            <a:pPr marL="576000" lvl="1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Actos informativos: </a:t>
            </a:r>
            <a:r>
              <a:rPr lang="es-ES" sz="1600" dirty="0"/>
              <a:t>expertos y expertas informan sobre carreras profesionales, oportunidades de formación y perspectivas de futuro en las profesiones sociales y pedagógicas.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Agentes:</a:t>
            </a:r>
            <a:r>
              <a:rPr lang="es-ES" sz="1600" dirty="0"/>
              <a:t> red compuesta por Estado federal, estados federados, empresas y sindicatos</a:t>
            </a:r>
            <a:br>
              <a:rPr lang="es-ES" sz="1600" dirty="0"/>
            </a:br>
            <a:r>
              <a:rPr lang="es-ES" sz="1600" b="1" dirty="0">
                <a:solidFill>
                  <a:srgbClr val="D6851B"/>
                </a:solidFill>
                <a:sym typeface="Wingdings 3" panose="05040102010807070707" pitchFamily="18" charset="2"/>
              </a:rPr>
              <a:t></a:t>
            </a:r>
            <a:r>
              <a:rPr lang="es-ES" sz="1200" dirty="0">
                <a:solidFill>
                  <a:srgbClr val="D6851B"/>
                </a:solidFill>
              </a:rPr>
              <a:t> </a:t>
            </a:r>
            <a:r>
              <a:rPr lang="es-ES" sz="1600" dirty="0"/>
              <a:t>Pueden participar todas las empresas e instituciones con sede en Alemania, véase </a:t>
            </a:r>
            <a:r>
              <a:rPr lang="es-ES" sz="1600" dirty="0">
                <a:hlinkClick r:id="rId3"/>
              </a:rPr>
              <a:t>Boys'Day</a:t>
            </a:r>
            <a:r>
              <a:rPr lang="es-ES" sz="1600" dirty="0"/>
              <a:t> (boys-day.de)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1770B5-EBDC-4ABD-A6F4-6A1D99EAA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11" y="1047902"/>
            <a:ext cx="3600263" cy="14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197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 dirty="0"/>
              <a:t>4. Ventajas de la orientación profesional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EB84A7-5234-491F-A0AF-917BA5974ABF}"/>
              </a:ext>
            </a:extLst>
          </p:cNvPr>
          <p:cNvSpPr txBox="1">
            <a:spLocks/>
          </p:cNvSpPr>
          <p:nvPr/>
        </p:nvSpPr>
        <p:spPr>
          <a:xfrm>
            <a:off x="659763" y="1525622"/>
            <a:ext cx="3561717" cy="422405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Ventajas para las personas jóvenes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0EFEB45-1003-4F77-B3CA-008D650967CB}"/>
              </a:ext>
            </a:extLst>
          </p:cNvPr>
          <p:cNvSpPr txBox="1">
            <a:spLocks/>
          </p:cNvSpPr>
          <p:nvPr/>
        </p:nvSpPr>
        <p:spPr>
          <a:xfrm>
            <a:off x="659763" y="2084182"/>
            <a:ext cx="3561717" cy="837904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500" b="1" dirty="0">
                <a:solidFill>
                  <a:schemeClr val="tx1"/>
                </a:solidFill>
              </a:rPr>
              <a:t>Toma de decisiones en una fase temprana: </a:t>
            </a:r>
            <a:r>
              <a:rPr lang="es-ES" sz="1500" dirty="0">
                <a:solidFill>
                  <a:schemeClr val="tx1"/>
                </a:solidFill>
              </a:rPr>
              <a:t>reconocimiento temprano de los propios intereses y puntos fuertes.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6DC111AF-5461-4FA9-BBCE-3B127419B632}"/>
              </a:ext>
            </a:extLst>
          </p:cNvPr>
          <p:cNvSpPr txBox="1">
            <a:spLocks/>
          </p:cNvSpPr>
          <p:nvPr/>
        </p:nvSpPr>
        <p:spPr>
          <a:xfrm>
            <a:off x="4408805" y="1527867"/>
            <a:ext cx="3561717" cy="417917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sz="1800" dirty="0"/>
              <a:t>Ventajas para las empresas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E27E7F24-B643-4D8A-A3D2-A405009641C5}"/>
              </a:ext>
            </a:extLst>
          </p:cNvPr>
          <p:cNvSpPr txBox="1">
            <a:spLocks/>
          </p:cNvSpPr>
          <p:nvPr/>
        </p:nvSpPr>
        <p:spPr>
          <a:xfrm>
            <a:off x="8157847" y="1387123"/>
            <a:ext cx="3561717" cy="699404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28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Ventajas para la sociedad </a:t>
            </a:r>
            <a:br>
              <a:rPr lang="es-ES" sz="1800" dirty="0"/>
            </a:br>
            <a:r>
              <a:rPr lang="es-ES" sz="1800" dirty="0"/>
              <a:t>en general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E92A2F1-4AC0-4442-9EFB-891117F39904}"/>
              </a:ext>
            </a:extLst>
          </p:cNvPr>
          <p:cNvSpPr txBox="1">
            <a:spLocks/>
          </p:cNvSpPr>
          <p:nvPr/>
        </p:nvSpPr>
        <p:spPr>
          <a:xfrm>
            <a:off x="659763" y="2980005"/>
            <a:ext cx="3561717" cy="972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chemeClr val="tx1"/>
                </a:solidFill>
              </a:rPr>
              <a:t>Se evitan decisiones inadecuadas: </a:t>
            </a:r>
            <a:r>
              <a:rPr lang="es-ES" sz="1600" dirty="0">
                <a:solidFill>
                  <a:schemeClr val="tx1"/>
                </a:solidFill>
              </a:rPr>
              <a:t>unos objetivos profesionales claros reducen el abandono de la formación profesional dual.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662680-58CA-4432-B599-0C4F9E792C40}"/>
              </a:ext>
            </a:extLst>
          </p:cNvPr>
          <p:cNvSpPr txBox="1">
            <a:spLocks/>
          </p:cNvSpPr>
          <p:nvPr/>
        </p:nvSpPr>
        <p:spPr>
          <a:xfrm>
            <a:off x="659763" y="4009924"/>
            <a:ext cx="3561717" cy="88407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chemeClr val="tx1"/>
                </a:solidFill>
              </a:rPr>
              <a:t>Planificación específica: </a:t>
            </a:r>
            <a:r>
              <a:rPr lang="es-ES" sz="1600" dirty="0">
                <a:solidFill>
                  <a:schemeClr val="tx1"/>
                </a:solidFill>
              </a:rPr>
              <a:t>orientación de la formación profesional o los estudios hacia objetivos profesionales.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A8C715F-18F9-438A-8503-8AD828A31751}"/>
              </a:ext>
            </a:extLst>
          </p:cNvPr>
          <p:cNvSpPr txBox="1">
            <a:spLocks/>
          </p:cNvSpPr>
          <p:nvPr/>
        </p:nvSpPr>
        <p:spPr>
          <a:xfrm>
            <a:off x="659763" y="4951914"/>
            <a:ext cx="3561717" cy="972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chemeClr val="tx1"/>
                </a:solidFill>
              </a:rPr>
              <a:t>Motivación y confianza en sí mismos:</a:t>
            </a:r>
            <a:r>
              <a:rPr lang="es-ES" sz="1600" dirty="0">
                <a:solidFill>
                  <a:schemeClr val="tx1"/>
                </a:solidFill>
              </a:rPr>
              <a:t> un objetivo profesional claro aumenta la motivación para aprender y la confianza en uno/a mismo/a.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5C63BBC0-D706-4D5A-8077-2A877448D756}"/>
              </a:ext>
            </a:extLst>
          </p:cNvPr>
          <p:cNvSpPr txBox="1">
            <a:spLocks/>
          </p:cNvSpPr>
          <p:nvPr/>
        </p:nvSpPr>
        <p:spPr>
          <a:xfrm>
            <a:off x="4408805" y="2068599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600" b="1">
                <a:solidFill>
                  <a:schemeClr val="tx1"/>
                </a:solidFill>
              </a:rPr>
              <a:t>Selección personalizada: </a:t>
            </a:r>
            <a:r>
              <a:rPr lang="es-ES" sz="1600">
                <a:solidFill>
                  <a:schemeClr val="tx1"/>
                </a:solidFill>
              </a:rPr>
              <a:t>las empresas se benefician al disponer de candidatos preparados que tienen una idea clara de su profesión.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1E37C8ED-4EE9-4C5B-BC4A-0923378F3531}"/>
              </a:ext>
            </a:extLst>
          </p:cNvPr>
          <p:cNvSpPr txBox="1">
            <a:spLocks/>
          </p:cNvSpPr>
          <p:nvPr/>
        </p:nvSpPr>
        <p:spPr>
          <a:xfrm>
            <a:off x="4408804" y="3321667"/>
            <a:ext cx="3561717" cy="137651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chemeClr val="tx1"/>
                </a:solidFill>
              </a:rPr>
              <a:t>Menos fluctuación: </a:t>
            </a:r>
            <a:r>
              <a:rPr lang="es-ES" sz="1600" dirty="0">
                <a:solidFill>
                  <a:schemeClr val="tx1"/>
                </a:solidFill>
              </a:rPr>
              <a:t>los alumnos y las alumnas de formación profesional y los empleados bien informados permanecen más tiempo en la empresa.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183E87DC-6FE7-4038-8C99-C7567732AF1C}"/>
              </a:ext>
            </a:extLst>
          </p:cNvPr>
          <p:cNvSpPr txBox="1">
            <a:spLocks/>
          </p:cNvSpPr>
          <p:nvPr/>
        </p:nvSpPr>
        <p:spPr>
          <a:xfrm>
            <a:off x="8157847" y="2131658"/>
            <a:ext cx="3561717" cy="972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chemeClr val="tx1"/>
                </a:solidFill>
              </a:rPr>
              <a:t>Reducción del desempleo juvenil: </a:t>
            </a:r>
            <a:r>
              <a:rPr lang="es-ES" sz="1600" dirty="0">
                <a:solidFill>
                  <a:schemeClr val="tx1"/>
                </a:solidFill>
              </a:rPr>
              <a:t>la orientación profesional selectiva facilita la transición al mercado laboral.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2AE383C-E6AE-475E-8117-54A1924E84A1}"/>
              </a:ext>
            </a:extLst>
          </p:cNvPr>
          <p:cNvSpPr txBox="1">
            <a:spLocks/>
          </p:cNvSpPr>
          <p:nvPr/>
        </p:nvSpPr>
        <p:spPr>
          <a:xfrm>
            <a:off x="8157847" y="3321050"/>
            <a:ext cx="3561717" cy="113029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chemeClr val="tx1"/>
                </a:solidFill>
              </a:rPr>
              <a:t>Éxito económico: </a:t>
            </a:r>
            <a:r>
              <a:rPr lang="es-ES" sz="1600" dirty="0">
                <a:solidFill>
                  <a:schemeClr val="tx1"/>
                </a:solidFill>
              </a:rPr>
              <a:t>personas jóvenes bien orientados contribuyen a la estabilidad económica y aportan energía innovadora a largo plazo.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B0BFE7C-64C4-4E12-A158-F254D8F37152}"/>
              </a:ext>
            </a:extLst>
          </p:cNvPr>
          <p:cNvGrpSpPr/>
          <p:nvPr/>
        </p:nvGrpSpPr>
        <p:grpSpPr>
          <a:xfrm>
            <a:off x="7201977" y="880290"/>
            <a:ext cx="1290663" cy="1290663"/>
            <a:chOff x="7163877" y="4084996"/>
            <a:chExt cx="1290663" cy="1290663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C20787B-DF26-49DF-9F12-E91F489B04EF}"/>
                </a:ext>
              </a:extLst>
            </p:cNvPr>
            <p:cNvSpPr/>
            <p:nvPr/>
          </p:nvSpPr>
          <p:spPr>
            <a:xfrm>
              <a:off x="7163877" y="4084996"/>
              <a:ext cx="1290663" cy="12906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088F758-0511-467E-A4C4-54C04F6C4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88005" y="4138503"/>
              <a:ext cx="1216365" cy="1183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52472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5. Resumen/principios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547756BC-CFA4-4AF8-928C-6FD35A5DE81A}"/>
              </a:ext>
            </a:extLst>
          </p:cNvPr>
          <p:cNvSpPr txBox="1">
            <a:spLocks/>
          </p:cNvSpPr>
          <p:nvPr/>
        </p:nvSpPr>
        <p:spPr>
          <a:xfrm>
            <a:off x="658813" y="1313625"/>
            <a:ext cx="5437187" cy="163305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576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</a:pPr>
            <a:r>
              <a:rPr lang="es-ES" sz="1800" dirty="0"/>
              <a:t>Orientación profesional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Una parte esencial del sistema de </a:t>
            </a:r>
            <a:br>
              <a:rPr lang="es-ES" sz="1800" b="0" dirty="0">
                <a:latin typeface="+mn-lt"/>
              </a:rPr>
            </a:br>
            <a:r>
              <a:rPr lang="es-ES" sz="1800" b="0" dirty="0">
                <a:latin typeface="+mn-lt"/>
              </a:rPr>
              <a:t>formación profesional en Alemania </a:t>
            </a:r>
            <a:br>
              <a:rPr lang="es-ES" sz="1800" b="0" dirty="0">
                <a:latin typeface="+mn-lt"/>
              </a:rPr>
            </a:br>
            <a:r>
              <a:rPr lang="es-ES" sz="1800" b="0" dirty="0">
                <a:latin typeface="+mn-lt"/>
              </a:rPr>
              <a:t>que cuenta con el apoyo y la financiación </a:t>
            </a:r>
            <a:br>
              <a:rPr lang="es-ES" sz="1800" b="0" dirty="0">
                <a:latin typeface="+mn-lt"/>
              </a:rPr>
            </a:br>
            <a:r>
              <a:rPr lang="es-ES" sz="1800" b="0" dirty="0">
                <a:latin typeface="+mn-lt"/>
              </a:rPr>
              <a:t>de todos los agentes.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505AE7C-E3CB-4B89-A45D-2A28E0F04EE8}"/>
              </a:ext>
            </a:extLst>
          </p:cNvPr>
          <p:cNvSpPr txBox="1">
            <a:spLocks/>
          </p:cNvSpPr>
          <p:nvPr/>
        </p:nvSpPr>
        <p:spPr>
          <a:xfrm>
            <a:off x="6240464" y="1313625"/>
            <a:ext cx="5472112" cy="4351746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648000" tIns="72000" rIns="180000" bIns="108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defTabSz="357188">
              <a:lnSpc>
                <a:spcPct val="120000"/>
              </a:lnSpc>
              <a:spcBef>
                <a:spcPts val="1000"/>
              </a:spcBef>
            </a:pPr>
            <a:r>
              <a:rPr lang="es-ES" sz="1800" spc="-20" dirty="0"/>
              <a:t>Principios para una buena orientación profesional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Establecimiento de redes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Coordinación y cooperación de todos los agentes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Garantía de una orientación continua (desde la escuela primaria hasta lograr el certificado de fin de estudios y más allá).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Planificación de la participación de los jóvenes, permitiendo la orientación individual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El proceso de reflexión de las personas jóvenes es crucial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Eliminación de los estereotipos de género 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Aprendizaje entre pares</a:t>
            </a:r>
          </a:p>
          <a:p>
            <a:pPr marL="285750" lvl="3" indent="-285750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0" dirty="0">
                <a:latin typeface="+mn-lt"/>
              </a:rPr>
              <a:t>Formación del personal docente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364A8A-57A9-448A-8EA8-81B502C23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64" y="1096212"/>
            <a:ext cx="4175972" cy="45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3137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Más información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2B48B470-04D0-41EB-933E-925D534AB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10" y="1332632"/>
            <a:ext cx="2112965" cy="1082895"/>
          </a:xfrm>
          <a:prstGeom prst="rect">
            <a:avLst/>
          </a:prstGeom>
        </p:spPr>
      </p:pic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F85286C0-ACF0-4222-8FC8-BD1445F16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52" y="3585746"/>
            <a:ext cx="2716985" cy="856760"/>
          </a:xfrm>
          <a:prstGeom prst="rect">
            <a:avLst/>
          </a:prstGeom>
        </p:spPr>
      </p:pic>
      <p:pic>
        <p:nvPicPr>
          <p:cNvPr id="9" name="Grafik 8">
            <a:hlinkClick r:id="rId6"/>
            <a:extLst>
              <a:ext uri="{FF2B5EF4-FFF2-40B4-BE49-F238E27FC236}">
                <a16:creationId xmlns:a16="http://schemas.microsoft.com/office/drawing/2014/main" id="{4B2C8AD7-7CA6-414F-9ED0-FDB649C7CA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52" y="3901650"/>
            <a:ext cx="2722880" cy="363051"/>
          </a:xfrm>
          <a:prstGeom prst="rect">
            <a:avLst/>
          </a:prstGeom>
        </p:spPr>
      </p:pic>
      <p:pic>
        <p:nvPicPr>
          <p:cNvPr id="10" name="Grafik 9">
            <a:hlinkClick r:id="rId8"/>
            <a:extLst>
              <a:ext uri="{FF2B5EF4-FFF2-40B4-BE49-F238E27FC236}">
                <a16:creationId xmlns:a16="http://schemas.microsoft.com/office/drawing/2014/main" id="{4C8E848A-8899-4F6D-8ECC-106E195FE5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59" y="1768969"/>
            <a:ext cx="2418170" cy="464229"/>
          </a:xfrm>
          <a:prstGeom prst="rect">
            <a:avLst/>
          </a:prstGeom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8F9A0AC-BE2C-4C36-B57C-0D947DF3C5AC}"/>
              </a:ext>
            </a:extLst>
          </p:cNvPr>
          <p:cNvSpPr txBox="1">
            <a:spLocks/>
          </p:cNvSpPr>
          <p:nvPr/>
        </p:nvSpPr>
        <p:spPr>
          <a:xfrm>
            <a:off x="658811" y="2528888"/>
            <a:ext cx="3865562" cy="63784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rgbClr val="D6851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berufenavi.de – ¿Buscas orientación profesional?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6DD13C5-4C4C-4488-B27C-4D58238DC49E}"/>
              </a:ext>
            </a:extLst>
          </p:cNvPr>
          <p:cNvSpPr txBox="1">
            <a:spLocks/>
          </p:cNvSpPr>
          <p:nvPr/>
        </p:nvSpPr>
        <p:spPr>
          <a:xfrm>
            <a:off x="658811" y="4616450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rgbClr val="D6851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Pasaporte de elección profesional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0CAE81B8-FE0D-44CA-A9BA-E2E35F5C44ED}"/>
              </a:ext>
            </a:extLst>
          </p:cNvPr>
          <p:cNvSpPr txBox="1">
            <a:spLocks/>
          </p:cNvSpPr>
          <p:nvPr/>
        </p:nvSpPr>
        <p:spPr>
          <a:xfrm>
            <a:off x="6240463" y="2528888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rgbClr val="D6851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Aplicación de elección profesional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B2667B3-7C47-4D44-8768-BBFBBA44927D}"/>
              </a:ext>
            </a:extLst>
          </p:cNvPr>
          <p:cNvSpPr txBox="1">
            <a:spLocks/>
          </p:cNvSpPr>
          <p:nvPr/>
        </p:nvSpPr>
        <p:spPr>
          <a:xfrm>
            <a:off x="6240463" y="4616450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 dirty="0">
                <a:solidFill>
                  <a:srgbClr val="D685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zynd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1. Bases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2" y="821046"/>
            <a:ext cx="79581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Definición y objetivos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D78A01-3585-47CB-BD32-6620E9A06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651" y="1770446"/>
            <a:ext cx="2705924" cy="289952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FCF703A-B39E-4D28-91F8-D25C6A707549}"/>
              </a:ext>
            </a:extLst>
          </p:cNvPr>
          <p:cNvSpPr/>
          <p:nvPr/>
        </p:nvSpPr>
        <p:spPr>
          <a:xfrm>
            <a:off x="571724" y="1436915"/>
            <a:ext cx="7958138" cy="2598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>
                <a:solidFill>
                  <a:prstClr val="black"/>
                </a:solidFill>
              </a:rPr>
              <a:t>La orientación profesional es un proceso que comienza en la escuela en una fase temprana y continúa hasta enlazar con la formación profesional o el empleo</a:t>
            </a:r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>
                <a:solidFill>
                  <a:prstClr val="black"/>
                </a:solidFill>
              </a:rPr>
              <a:t>El objetivo de la orientación profesional es capacitar a las personas jóvenes para que tomen una decisión independiente, bien pensada y libre de clichés para el inicio de una profesión</a:t>
            </a:r>
          </a:p>
          <a:p>
            <a:pPr marL="285750" lvl="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>
                <a:solidFill>
                  <a:prstClr val="black"/>
                </a:solidFill>
              </a:rPr>
              <a:t>Esta orientación se centra en el apoyo individualizado y el acompañamiento continuo a las personas jóvenes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27400749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1. Bases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6C4A6A-ED71-43F8-B912-06D75FD6525F}"/>
              </a:ext>
            </a:extLst>
          </p:cNvPr>
          <p:cNvSpPr txBox="1"/>
          <p:nvPr/>
        </p:nvSpPr>
        <p:spPr>
          <a:xfrm>
            <a:off x="658811" y="1299044"/>
            <a:ext cx="9074152" cy="4078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En la orientación profesional participan activamente numerosos agentes de los ámbitos de la educación y el mercado laboral:</a:t>
            </a:r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Centros escolares</a:t>
            </a:r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Estados federados, distritos y municipios</a:t>
            </a:r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Agencia de Empleo</a:t>
            </a:r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Ministerios federales (especialmente el Ministerio Federal de Educación e Investigación (BMBF) y el Ministerio Federal de Trabajo y Asuntos Sociales (BMAS))</a:t>
            </a:r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Instituto Federal de Formación Profesional</a:t>
            </a:r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Cámaras, interlocutores sociales, empresas, proveedores privados</a:t>
            </a:r>
          </a:p>
          <a:p>
            <a:pPr marL="612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…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Coordinación: oficinas de coordinación de los estados federados, redes, múltiples iniciativas y actividades conjuntas desde el ámbito local al federal.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Agentes</a:t>
            </a:r>
          </a:p>
        </p:txBody>
      </p:sp>
    </p:spTree>
    <p:extLst>
      <p:ext uri="{BB962C8B-B14F-4D97-AF65-F5344CB8AC3E}">
        <p14:creationId xmlns:p14="http://schemas.microsoft.com/office/powerpoint/2010/main" val="381181258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2F01331-967F-4A68-ADCF-BD7D5C3D2D81}"/>
              </a:ext>
            </a:extLst>
          </p:cNvPr>
          <p:cNvSpPr txBox="1">
            <a:spLocks/>
          </p:cNvSpPr>
          <p:nvPr/>
        </p:nvSpPr>
        <p:spPr>
          <a:xfrm>
            <a:off x="658809" y="2978809"/>
            <a:ext cx="5437189" cy="70004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s-ES" sz="1800" dirty="0">
                <a:solidFill>
                  <a:schemeClr val="tx1"/>
                </a:solidFill>
              </a:rPr>
              <a:t>Procesos de asesoramiento y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orientación permanentes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0689112-EEE6-413D-823D-1AC76A4EFB29}"/>
              </a:ext>
            </a:extLst>
          </p:cNvPr>
          <p:cNvSpPr txBox="1">
            <a:spLocks/>
          </p:cNvSpPr>
          <p:nvPr/>
        </p:nvSpPr>
        <p:spPr>
          <a:xfrm>
            <a:off x="658810" y="1846909"/>
            <a:ext cx="5437189" cy="70004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La recomendación se centra en las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ES" sz="1800" dirty="0">
                <a:solidFill>
                  <a:schemeClr val="tx1"/>
                </a:solidFill>
              </a:rPr>
              <a:t>personas jóvenes de hasta 25 años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CC88162-B5A0-4A03-BD76-DE5B81D714FB}"/>
              </a:ext>
            </a:extLst>
          </p:cNvPr>
          <p:cNvSpPr txBox="1">
            <a:spLocks/>
          </p:cNvSpPr>
          <p:nvPr/>
        </p:nvSpPr>
        <p:spPr>
          <a:xfrm>
            <a:off x="658811" y="4111030"/>
            <a:ext cx="5437189" cy="97640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s-ES" sz="1800" dirty="0">
                <a:solidFill>
                  <a:schemeClr val="tx1"/>
                </a:solidFill>
              </a:rPr>
              <a:t>Se requiere la cooperación de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todos los agentes, interconexión </a:t>
            </a:r>
            <a:br>
              <a:rPr lang="es-ES" sz="1800" dirty="0">
                <a:solidFill>
                  <a:schemeClr val="tx1"/>
                </a:solidFill>
              </a:rPr>
            </a:br>
            <a:r>
              <a:rPr lang="es-ES" sz="1800" dirty="0">
                <a:solidFill>
                  <a:schemeClr val="tx1"/>
                </a:solidFill>
              </a:rPr>
              <a:t>regional y suprarregional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E01BD49-F859-41C0-9149-55730FEEB55C}"/>
              </a:ext>
            </a:extLst>
          </p:cNvPr>
          <p:cNvSpPr txBox="1">
            <a:spLocks/>
          </p:cNvSpPr>
          <p:nvPr/>
        </p:nvSpPr>
        <p:spPr>
          <a:xfrm>
            <a:off x="6240464" y="1834095"/>
            <a:ext cx="5472112" cy="198244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tx1"/>
                </a:solidFill>
              </a:rPr>
              <a:t>Garantía y ampliación de la oferta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</a:rPr>
              <a:t>Puesta a disposición de recursos</a:t>
            </a:r>
          </a:p>
          <a:p>
            <a:pPr marL="285750" indent="-285750" defTabSz="9144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solidFill>
                  <a:schemeClr val="tx1"/>
                </a:solidFill>
              </a:rPr>
              <a:t>Cualificación del personal docente y asesor, establecimiento de normas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7B1C7A9-FE5A-4E76-BAF2-DFD85821A68C}"/>
              </a:ext>
            </a:extLst>
          </p:cNvPr>
          <p:cNvSpPr txBox="1">
            <a:spLocks/>
          </p:cNvSpPr>
          <p:nvPr/>
        </p:nvSpPr>
        <p:spPr>
          <a:xfrm>
            <a:off x="6240464" y="4024293"/>
            <a:ext cx="5472112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s-ES" sz="1800">
                <a:solidFill>
                  <a:schemeClr val="tx1"/>
                </a:solidFill>
              </a:rPr>
              <a:t>Garantía de calidad de la oferta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21FB5B9-44C0-43CB-82CC-228EA5D2B210}"/>
              </a:ext>
            </a:extLst>
          </p:cNvPr>
          <p:cNvSpPr txBox="1">
            <a:spLocks/>
          </p:cNvSpPr>
          <p:nvPr/>
        </p:nvSpPr>
        <p:spPr>
          <a:xfrm>
            <a:off x="6240464" y="4665028"/>
            <a:ext cx="5472112" cy="422405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2160000" tIns="72000" rIns="108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es-ES" sz="1800">
                <a:solidFill>
                  <a:schemeClr val="tx1"/>
                </a:solidFill>
              </a:rPr>
              <a:t>Implicación de las familias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7D5A58F-ADF0-4418-AD01-B3EAE7C8835C}"/>
              </a:ext>
            </a:extLst>
          </p:cNvPr>
          <p:cNvSpPr/>
          <p:nvPr/>
        </p:nvSpPr>
        <p:spPr>
          <a:xfrm>
            <a:off x="3936000" y="1377857"/>
            <a:ext cx="4320000" cy="43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1. Bases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A5076933-D04D-464D-8B89-36ED2C7E88CB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/>
              <a:t>Recomendación del comité principal del Instituto Federal de Formación Profesional (BIBB) </a:t>
            </a:r>
            <a:br>
              <a:rPr lang="es-ES" sz="2000" b="1" dirty="0"/>
            </a:br>
            <a:r>
              <a:rPr lang="es-ES" sz="2000" b="1" dirty="0"/>
              <a:t>para la orientación profesional (2005)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A2120A6-4A9B-40B1-B250-DB7F00830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4044" y="2048105"/>
            <a:ext cx="3583913" cy="298767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A48DEBC-6685-4741-A7AD-0AD88C773FC8}"/>
              </a:ext>
            </a:extLst>
          </p:cNvPr>
          <p:cNvSpPr/>
          <p:nvPr/>
        </p:nvSpPr>
        <p:spPr>
          <a:xfrm>
            <a:off x="5648491" y="3034507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/>
              <a:t>Comité </a:t>
            </a:r>
            <a:br>
              <a:rPr lang="es-ES" sz="1600"/>
            </a:br>
            <a:r>
              <a:rPr lang="es-ES" sz="160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36690837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FDA7F3-0214-49E0-A90A-BE4FF5C2606C}"/>
              </a:ext>
            </a:extLst>
          </p:cNvPr>
          <p:cNvSpPr txBox="1"/>
          <p:nvPr/>
        </p:nvSpPr>
        <p:spPr>
          <a:xfrm>
            <a:off x="658811" y="1479913"/>
            <a:ext cx="7689201" cy="2616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Responsabilidad de los estados federados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b="1"/>
              <a:t>Base: </a:t>
            </a:r>
            <a:r>
              <a:rPr lang="es-ES" sz="2000"/>
              <a:t>recomendación de la Conferencia de Ministros de Educación sobre la orientación profesional en los centros escolares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Conceptos y reglamentos particulares de cada estado federado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Utilización de numerosos instrumentos, en parte en cooperación con otros agentes como el Ministerio Federal de Educación e Investigación (BMBF)/Instituto Federal de Formación Profesional (BIBB), las empresas, las cámaras o la Agencia de Empleo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E333CE-E3F7-4F9D-9682-875D8C5C9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8086" y="1369392"/>
            <a:ext cx="2163250" cy="2840879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A5C3A471-80DE-41A3-9419-5052ED419F3F}"/>
              </a:ext>
            </a:extLst>
          </p:cNvPr>
          <p:cNvSpPr/>
          <p:nvPr/>
        </p:nvSpPr>
        <p:spPr>
          <a:xfrm>
            <a:off x="8722109" y="2133600"/>
            <a:ext cx="1873405" cy="944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F8AEC8E-E16C-4C1B-A7AE-0176D470D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967" y="2295525"/>
            <a:ext cx="14985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5523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FDA7F3-0214-49E0-A90A-BE4FF5C2606C}"/>
              </a:ext>
            </a:extLst>
          </p:cNvPr>
          <p:cNvSpPr txBox="1"/>
          <p:nvPr/>
        </p:nvSpPr>
        <p:spPr>
          <a:xfrm>
            <a:off x="658811" y="1479913"/>
            <a:ext cx="8779103" cy="46166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Empieza alrededor del 7.º u 8.º curso, </a:t>
            </a:r>
            <a:br>
              <a:rPr lang="es-ES" sz="2000" dirty="0"/>
            </a:br>
            <a:r>
              <a:rPr lang="es-ES" sz="2000" dirty="0"/>
              <a:t>en algunos estados federados en el 5.º o 6.º curso o incluso antes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b="1" dirty="0"/>
              <a:t>Medidas:</a:t>
            </a:r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Pasaporte de elección profesional </a:t>
            </a:r>
            <a:r>
              <a:rPr lang="en-GB" sz="2000" dirty="0"/>
              <a:t>(Berufswahlpass)</a:t>
            </a:r>
            <a:endParaRPr lang="es-ES" sz="2000" dirty="0"/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Clase de orientación profesional</a:t>
            </a:r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Jornadas de orientación en empresas y prácticas</a:t>
            </a:r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Ofertas, entre otros de la Agencia de Empleo</a:t>
            </a:r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Programa de orientación profesional (BOP) del Ministerio Federal </a:t>
            </a:r>
            <a:br>
              <a:rPr lang="es-ES" sz="2000" dirty="0"/>
            </a:br>
            <a:r>
              <a:rPr lang="es-ES" sz="2000" dirty="0"/>
              <a:t>de Educación e Investigación</a:t>
            </a:r>
          </a:p>
          <a:p>
            <a:pPr marL="612000" lvl="1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…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34786B-ADC2-4336-B813-B928E962B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52" y="1161008"/>
            <a:ext cx="398592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1453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FDA7F3-0214-49E0-A90A-BE4FF5C2606C}"/>
              </a:ext>
            </a:extLst>
          </p:cNvPr>
          <p:cNvSpPr txBox="1"/>
          <p:nvPr/>
        </p:nvSpPr>
        <p:spPr>
          <a:xfrm>
            <a:off x="658812" y="3935732"/>
            <a:ext cx="10273647" cy="10611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Proyecto conjunto del BMBF y los estados federados</a:t>
            </a: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La oficina para el pasaporte de elección profesional y la aplicación de elección profesional del BIBB supervisa y coordina el pasaporte de elección profesional, el desarrollo técnico y de contenidos y las relaciones públicas a nivel de todos los estados federados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28932C-B402-495D-A7EA-9B24D0184BA6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Pasaporte de elección profesional y aplicación de elección profesional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2CEFDD-7505-4F01-95C8-C82F5C3B0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94" y="1538326"/>
            <a:ext cx="3265962" cy="43546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608E8A-43BC-4755-9E51-337D93A5D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17" y="1487613"/>
            <a:ext cx="2606084" cy="500303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744D2A1-E797-454B-AB53-FF8C35AD48BD}"/>
              </a:ext>
            </a:extLst>
          </p:cNvPr>
          <p:cNvSpPr txBox="1">
            <a:spLocks/>
          </p:cNvSpPr>
          <p:nvPr/>
        </p:nvSpPr>
        <p:spPr>
          <a:xfrm>
            <a:off x="658813" y="2130335"/>
            <a:ext cx="5292725" cy="140343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Desde hace más de 20 años, el instrumento principal para la orientación profesional en las clases escolar, se trata de una carpeta de papel preestructurada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CE69CE1C-CFF4-44D0-87A5-8821F5802C8F}"/>
              </a:ext>
            </a:extLst>
          </p:cNvPr>
          <p:cNvSpPr txBox="1">
            <a:spLocks/>
          </p:cNvSpPr>
          <p:nvPr/>
        </p:nvSpPr>
        <p:spPr>
          <a:xfrm>
            <a:off x="6240463" y="2130335"/>
            <a:ext cx="5472112" cy="140344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80000" tIns="72000" rIns="180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Desarrollado como consecuencia de la digitalización en las escuelas, la aplicación para teléfonos móviles se viene aplicando desde 2022 en algunos estados federados </a:t>
            </a:r>
          </a:p>
        </p:txBody>
      </p:sp>
    </p:spTree>
    <p:extLst>
      <p:ext uri="{BB962C8B-B14F-4D97-AF65-F5344CB8AC3E}">
        <p14:creationId xmlns:p14="http://schemas.microsoft.com/office/powerpoint/2010/main" val="11907082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369332"/>
          </a:xfrm>
        </p:spPr>
        <p:txBody>
          <a:bodyPr>
            <a:spAutoFit/>
          </a:bodyPr>
          <a:lstStyle/>
          <a:p>
            <a:r>
              <a:rPr lang="es-ES"/>
              <a:t>2. Orientación profesional en los centros escolares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FDA7F3-0214-49E0-A90A-BE4FF5C2606C}"/>
              </a:ext>
            </a:extLst>
          </p:cNvPr>
          <p:cNvSpPr txBox="1"/>
          <p:nvPr/>
        </p:nvSpPr>
        <p:spPr>
          <a:xfrm>
            <a:off x="658812" y="2569062"/>
            <a:ext cx="10473014" cy="33342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</a:pPr>
            <a:r>
              <a:rPr lang="es-ES" b="1" dirty="0"/>
              <a:t>Contenidos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Documentación y reflexión sobre el proceso de orientación profesional, por ejemplo, de las prácticas y las conversaciones de asesoramiento 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Diversos formatos de tareas para la orientación profesional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Recorrido hasta la elección profesional: análisis de intereses y competencias, evaluación de prácticas y experiencias, documentación del proceso de solicitud(es)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Recopilación de información, materiales y documentos para ayudar a los alumnos y alumnas en su elección profesional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Ayudas para la planificación de vida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28932C-B402-495D-A7EA-9B24D0184BA6}"/>
              </a:ext>
            </a:extLst>
          </p:cNvPr>
          <p:cNvSpPr>
            <a:spLocks noGrp="1"/>
          </p:cNvSpPr>
          <p:nvPr/>
        </p:nvSpPr>
        <p:spPr>
          <a:xfrm>
            <a:off x="658813" y="822743"/>
            <a:ext cx="11053762" cy="435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/>
              <a:t>Pasaporte de elección profesional y aplicación de elección profesional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B34E4AC-D473-41BA-9B16-D00425289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94" y="1538326"/>
            <a:ext cx="3265962" cy="43546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2A46014-C969-4AF6-B54C-9710E03DD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17" y="1487613"/>
            <a:ext cx="2606084" cy="500303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195249C-C0FC-4CB0-8833-4C1A45288989}"/>
              </a:ext>
            </a:extLst>
          </p:cNvPr>
          <p:cNvSpPr txBox="1">
            <a:spLocks/>
          </p:cNvSpPr>
          <p:nvPr/>
        </p:nvSpPr>
        <p:spPr>
          <a:xfrm>
            <a:off x="1372394" y="2072223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Pasaporte de elección profesional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50EF55C-45E4-4882-BAFD-25931C80857D}"/>
              </a:ext>
            </a:extLst>
          </p:cNvPr>
          <p:cNvSpPr txBox="1">
            <a:spLocks/>
          </p:cNvSpPr>
          <p:nvPr/>
        </p:nvSpPr>
        <p:spPr>
          <a:xfrm>
            <a:off x="6869113" y="2072223"/>
            <a:ext cx="3865562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144000" tIns="72000" rIns="144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b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Aplicación de elección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380535577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3012</Words>
  <Application>Microsoft Office PowerPoint</Application>
  <PresentationFormat>Breitbild</PresentationFormat>
  <Paragraphs>325</Paragraphs>
  <Slides>30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Calibri</vt:lpstr>
      <vt:lpstr>Aptos</vt:lpstr>
      <vt:lpstr>Wingdings 3</vt:lpstr>
      <vt:lpstr>Arial</vt:lpstr>
      <vt:lpstr>Office</vt:lpstr>
      <vt:lpstr>1_Office</vt:lpstr>
      <vt:lpstr> </vt:lpstr>
      <vt:lpstr>Índice</vt:lpstr>
      <vt:lpstr>1. Bases</vt:lpstr>
      <vt:lpstr>1. Bases</vt:lpstr>
      <vt:lpstr>1. Bases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2. Orientación profesional en los centros escolares</vt:lpstr>
      <vt:lpstr>3. Otros agentes y programas</vt:lpstr>
      <vt:lpstr>3. Otros agentes y programas</vt:lpstr>
      <vt:lpstr>3. Otros agentes y programas</vt:lpstr>
      <vt:lpstr>3. Otros agentes y programas</vt:lpstr>
      <vt:lpstr>3. Otros agentes y programas</vt:lpstr>
      <vt:lpstr>3. Otros agentes y programas</vt:lpstr>
      <vt:lpstr>3. Otros agentes y programas</vt:lpstr>
      <vt:lpstr>3. Otros agentes y programas</vt:lpstr>
      <vt:lpstr>3. Otros agentes y programas</vt:lpstr>
      <vt:lpstr>3. Otros agentes y programas</vt:lpstr>
      <vt:lpstr>4. Ventajas de la orientación profesional</vt:lpstr>
      <vt:lpstr>5. Resumen/principios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430</cp:revision>
  <dcterms:created xsi:type="dcterms:W3CDTF">2020-12-18T10:19:10Z</dcterms:created>
  <dcterms:modified xsi:type="dcterms:W3CDTF">2026-06-08T12:55:26Z</dcterms:modified>
</cp:coreProperties>
</file>