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33"/>
  </p:notesMasterIdLst>
  <p:sldIdLst>
    <p:sldId id="257" r:id="rId3"/>
    <p:sldId id="368" r:id="rId4"/>
    <p:sldId id="369" r:id="rId5"/>
    <p:sldId id="388" r:id="rId6"/>
    <p:sldId id="390" r:id="rId7"/>
    <p:sldId id="391" r:id="rId8"/>
    <p:sldId id="392" r:id="rId9"/>
    <p:sldId id="394" r:id="rId10"/>
    <p:sldId id="395" r:id="rId11"/>
    <p:sldId id="396" r:id="rId12"/>
    <p:sldId id="398" r:id="rId13"/>
    <p:sldId id="400" r:id="rId14"/>
    <p:sldId id="401"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7" r:id="rId29"/>
    <p:sldId id="416" r:id="rId30"/>
    <p:sldId id="359" r:id="rId31"/>
    <p:sldId id="418" r:id="rId32"/>
  </p:sldIdLst>
  <p:sldSz cx="12192000" cy="6858000"/>
  <p:notesSz cx="6858000" cy="9144000"/>
  <p:embeddedFontLst>
    <p:embeddedFont>
      <p:font typeface="Wingdings 3" panose="05040102010807070707" pitchFamily="18" charset="2"/>
      <p:regular r:id="rId3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931" userDrawn="1">
          <p15:clr>
            <a:srgbClr val="A4A3A4"/>
          </p15:clr>
        </p15:guide>
        <p15:guide id="3" orient="horz" pos="2908" userDrawn="1">
          <p15:clr>
            <a:srgbClr val="A4A3A4"/>
          </p15:clr>
        </p15:guide>
        <p15:guide id="4" orient="horz" pos="3543" userDrawn="1">
          <p15:clr>
            <a:srgbClr val="A4A3A4"/>
          </p15:clr>
        </p15:guide>
        <p15:guide id="5" orient="horz" pos="3385" userDrawn="1">
          <p15:clr>
            <a:srgbClr val="A4A3A4"/>
          </p15:clr>
        </p15:guide>
        <p15:guide id="6" pos="6562" userDrawn="1">
          <p15:clr>
            <a:srgbClr val="A4A3A4"/>
          </p15:clr>
        </p15:guide>
        <p15:guide id="7" pos="6153" userDrawn="1">
          <p15:clr>
            <a:srgbClr val="A4A3A4"/>
          </p15:clr>
        </p15:guide>
        <p15:guide id="8" orient="horz" pos="1162" userDrawn="1">
          <p15:clr>
            <a:srgbClr val="A4A3A4"/>
          </p15:clr>
        </p15:guide>
        <p15:guide id="9" orient="horz" pos="1593" userDrawn="1">
          <p15:clr>
            <a:srgbClr val="A4A3A4"/>
          </p15:clr>
        </p15:guide>
        <p15:guide id="11" pos="642" userDrawn="1">
          <p15:clr>
            <a:srgbClr val="A4A3A4"/>
          </p15:clr>
        </p15:guide>
        <p15:guide id="12" orient="horz" pos="2092" userDrawn="1">
          <p15:clr>
            <a:srgbClr val="A4A3A4"/>
          </p15:clr>
        </p15:guide>
        <p15:guide id="13" orient="horz" pos="958" userDrawn="1">
          <p15:clr>
            <a:srgbClr val="A4A3A4"/>
          </p15:clr>
        </p15:guide>
        <p15:guide id="14" pos="4679" userDrawn="1">
          <p15:clr>
            <a:srgbClr val="A4A3A4"/>
          </p15:clr>
        </p15:guide>
        <p15:guide id="15" orient="horz" pos="3702" userDrawn="1">
          <p15:clr>
            <a:srgbClr val="A4A3A4"/>
          </p15:clr>
        </p15:guide>
        <p15:guide id="16" pos="2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wyerk" initials="d" lastIdx="1" clrIdx="6">
    <p:extLst>
      <p:ext uri="{19B8F6BF-5375-455C-9EA6-DF929625EA0E}">
        <p15:presenceInfo xmlns:p15="http://schemas.microsoft.com/office/powerpoint/2012/main" userId="dwyerk"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GST" initials="GST" lastIdx="1" clrIdx="7">
    <p:extLst>
      <p:ext uri="{19B8F6BF-5375-455C-9EA6-DF929625EA0E}">
        <p15:presenceInfo xmlns:p15="http://schemas.microsoft.com/office/powerpoint/2012/main" userId="GST" providerId="None"/>
      </p:ext>
    </p:extLst>
  </p:cmAuthor>
  <p:cmAuthor id="2" name="Schlich, Thorsten" initials="ST" lastIdx="63"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4"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33CC33"/>
    <a:srgbClr val="FBF3E8"/>
    <a:srgbClr val="EAC28D"/>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7" autoAdjust="0"/>
    <p:restoredTop sz="91618" autoAdjust="0"/>
  </p:normalViewPr>
  <p:slideViewPr>
    <p:cSldViewPr snapToGrid="0" showGuides="1">
      <p:cViewPr varScale="1">
        <p:scale>
          <a:sx n="102" d="100"/>
          <a:sy n="102" d="100"/>
        </p:scale>
        <p:origin x="1116" y="108"/>
      </p:cViewPr>
      <p:guideLst>
        <p:guide orient="horz" pos="1344"/>
        <p:guide pos="3931"/>
        <p:guide orient="horz" pos="2908"/>
        <p:guide orient="horz" pos="3543"/>
        <p:guide orient="horz" pos="3385"/>
        <p:guide pos="6562"/>
        <p:guide pos="6153"/>
        <p:guide orient="horz" pos="1162"/>
        <p:guide orient="horz" pos="1593"/>
        <p:guide pos="642"/>
        <p:guide orient="horz" pos="2092"/>
        <p:guide orient="horz" pos="958"/>
        <p:guide pos="4679"/>
        <p:guide orient="horz" pos="3702"/>
        <p:guide pos="200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08.06.2026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28606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283958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4099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24199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5933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385691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6375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4316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7429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322734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1696285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310904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314572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160287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3315576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9848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242946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dirty="0"/>
          </a:p>
        </p:txBody>
      </p:sp>
    </p:spTree>
    <p:extLst>
      <p:ext uri="{BB962C8B-B14F-4D97-AF65-F5344CB8AC3E}">
        <p14:creationId xmlns:p14="http://schemas.microsoft.com/office/powerpoint/2010/main" val="341152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dirty="0"/>
          </a:p>
        </p:txBody>
      </p:sp>
    </p:spTree>
    <p:extLst>
      <p:ext uri="{BB962C8B-B14F-4D97-AF65-F5344CB8AC3E}">
        <p14:creationId xmlns:p14="http://schemas.microsoft.com/office/powerpoint/2010/main" val="379868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48301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324074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54820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167830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7933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79103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95132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8" name="Textfeld 7">
            <a:extLst>
              <a:ext uri="{FF2B5EF4-FFF2-40B4-BE49-F238E27FC236}">
                <a16:creationId xmlns:a16="http://schemas.microsoft.com/office/drawing/2014/main" id="{2B898014-A951-47BF-9226-B4381560D298}"/>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46732997-3C28-449C-BBD3-726961ACDB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3D66650B-B3E4-406B-AAF4-96A617DA676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0" r:id="rId4"/>
    <p:sldLayoutId id="2147483653" r:id="rId5"/>
    <p:sldLayoutId id="2147483655"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8"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hyperlink" Target="https://www.girls-day.d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26.xml.rels><?xml version="1.0" encoding="UTF-8" standalone="yes"?>
<Relationships xmlns="http://schemas.openxmlformats.org/package/2006/relationships"><Relationship Id="rId3" Type="http://schemas.openxmlformats.org/officeDocument/2006/relationships/hyperlink" Target="https://www.boys-day.d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7.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berufswahlapp.de/" TargetMode="External"/><Relationship Id="rId3" Type="http://schemas.openxmlformats.org/officeDocument/2006/relationships/image" Target="../media/image68.png"/><Relationship Id="rId7" Type="http://schemas.openxmlformats.org/officeDocument/2006/relationships/image" Target="../media/image25.jpg"/><Relationship Id="rId2" Type="http://schemas.openxmlformats.org/officeDocument/2006/relationships/hyperlink" Target="https://www.berufenavi.de/" TargetMode="External"/><Relationship Id="rId1" Type="http://schemas.openxmlformats.org/officeDocument/2006/relationships/slideLayout" Target="../slideLayouts/slideLayout3.xml"/><Relationship Id="rId6" Type="http://schemas.openxmlformats.org/officeDocument/2006/relationships/hyperlink" Target="https://berufswahlpass.de/" TargetMode="External"/><Relationship Id="rId5" Type="http://schemas.openxmlformats.org/officeDocument/2006/relationships/image" Target="../media/image69.JPG"/><Relationship Id="rId4" Type="http://schemas.openxmlformats.org/officeDocument/2006/relationships/hyperlink" Target="https://www.zynd.de/" TargetMode="External"/><Relationship Id="rId9"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37047"/>
            <a:ext cx="5852519" cy="2579570"/>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t>L’orientation professionnelle dans le système de formation professionnelle allemand : un panorama</a:t>
            </a:r>
          </a:p>
        </p:txBody>
      </p:sp>
      <p:sp>
        <p:nvSpPr>
          <p:cNvPr id="3" name="Textfeld 2">
            <a:extLst>
              <a:ext uri="{FF2B5EF4-FFF2-40B4-BE49-F238E27FC236}">
                <a16:creationId xmlns:a16="http://schemas.microsoft.com/office/drawing/2014/main" id="{C3631AAF-32EB-4BA9-A232-04191A4F4EEE}"/>
              </a:ext>
            </a:extLst>
          </p:cNvPr>
          <p:cNvSpPr txBox="1"/>
          <p:nvPr/>
        </p:nvSpPr>
        <p:spPr>
          <a:xfrm>
            <a:off x="10049256" y="2920253"/>
            <a:ext cx="1868993" cy="646331"/>
          </a:xfrm>
          <a:prstGeom prst="rect">
            <a:avLst/>
          </a:prstGeom>
          <a:noFill/>
        </p:spPr>
        <p:txBody>
          <a:bodyPr wrap="square" rtlCol="0">
            <a:spAutoFit/>
          </a:bodyPr>
          <a:lstStyle/>
          <a:p>
            <a:pPr algn="r"/>
            <a:r>
              <a:rPr lang="fr-FR" dirty="0">
                <a:solidFill>
                  <a:schemeClr val="bg1"/>
                </a:solidFill>
              </a:rPr>
              <a:t>Formation professionnelle en Allemagne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5" name="Textfeld 4">
            <a:extLst>
              <a:ext uri="{FF2B5EF4-FFF2-40B4-BE49-F238E27FC236}">
                <a16:creationId xmlns:a16="http://schemas.microsoft.com/office/drawing/2014/main" id="{6A6C4A6A-ED71-43F8-B912-06D75FD6525F}"/>
              </a:ext>
            </a:extLst>
          </p:cNvPr>
          <p:cNvSpPr txBox="1"/>
          <p:nvPr/>
        </p:nvSpPr>
        <p:spPr>
          <a:xfrm>
            <a:off x="658810" y="1479913"/>
            <a:ext cx="9590089" cy="2000548"/>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2000" dirty="0"/>
              <a:t>Souvent partie intégrante du programme du premier cycle de l’enseignement secondaire </a:t>
            </a:r>
            <a:br>
              <a:rPr lang="fr-FR" sz="2000" dirty="0"/>
            </a:br>
            <a:r>
              <a:rPr lang="fr-FR" sz="2000" dirty="0"/>
              <a:t>(dés l’âge de 13 à 14 ans), également avant dans certains Länder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2000" dirty="0"/>
              <a:t>Fournit des informations relatives aux différents secteurs professionnels, aux possibilités de formation et au marché du travail.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2000" b="1" dirty="0"/>
              <a:t>Objectifs : </a:t>
            </a:r>
            <a:r>
              <a:rPr lang="fr-FR" sz="2000" dirty="0"/>
              <a:t>Soutien à la réflexion personnelle sur ses intérêts propres et ses points forts, préparation au choix d’une profession.</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Cours d’orientation professionnelle</a:t>
            </a:r>
          </a:p>
        </p:txBody>
      </p:sp>
    </p:spTree>
    <p:extLst>
      <p:ext uri="{BB962C8B-B14F-4D97-AF65-F5344CB8AC3E}">
        <p14:creationId xmlns:p14="http://schemas.microsoft.com/office/powerpoint/2010/main" val="39976216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Stages</a:t>
            </a:r>
          </a:p>
        </p:txBody>
      </p:sp>
      <p:sp>
        <p:nvSpPr>
          <p:cNvPr id="7" name="Textplatzhalter 3">
            <a:extLst>
              <a:ext uri="{FF2B5EF4-FFF2-40B4-BE49-F238E27FC236}">
                <a16:creationId xmlns:a16="http://schemas.microsoft.com/office/drawing/2014/main" id="{ED2B7893-4AF8-44A8-98BC-48E9CFD6FA5F}"/>
              </a:ext>
            </a:extLst>
          </p:cNvPr>
          <p:cNvSpPr txBox="1">
            <a:spLocks/>
          </p:cNvSpPr>
          <p:nvPr/>
        </p:nvSpPr>
        <p:spPr>
          <a:xfrm>
            <a:off x="658813" y="2873569"/>
            <a:ext cx="5292726" cy="422405"/>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b="1" dirty="0">
                <a:solidFill>
                  <a:schemeClr val="tx1"/>
                </a:solidFill>
              </a:rPr>
              <a:t>Journées d’orientation</a:t>
            </a:r>
          </a:p>
        </p:txBody>
      </p:sp>
      <p:sp>
        <p:nvSpPr>
          <p:cNvPr id="8" name="Textplatzhalter 3">
            <a:extLst>
              <a:ext uri="{FF2B5EF4-FFF2-40B4-BE49-F238E27FC236}">
                <a16:creationId xmlns:a16="http://schemas.microsoft.com/office/drawing/2014/main" id="{5D2F3B24-EBE1-450C-A52F-1D65050358E0}"/>
              </a:ext>
            </a:extLst>
          </p:cNvPr>
          <p:cNvSpPr txBox="1">
            <a:spLocks/>
          </p:cNvSpPr>
          <p:nvPr/>
        </p:nvSpPr>
        <p:spPr>
          <a:xfrm>
            <a:off x="658813" y="3455504"/>
            <a:ext cx="5292726" cy="2206868"/>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0"/>
              </a:spcBef>
              <a:spcAft>
                <a:spcPts val="600"/>
              </a:spcAft>
            </a:pPr>
            <a:r>
              <a:rPr lang="fr-FR" sz="1800" b="1" dirty="0">
                <a:solidFill>
                  <a:schemeClr val="tx1"/>
                </a:solidFill>
              </a:rPr>
              <a:t>Stage en entreprise pour les élèves </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Stage à caractère obligatoire, en général</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Dés l’âge de 14 à 16 ans, d’une durée de une à trois semaines</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Permet de faire une expérience pratique dans une entreprise et de découvrir le quotidien au travail.</a:t>
            </a:r>
          </a:p>
        </p:txBody>
      </p:sp>
      <p:sp>
        <p:nvSpPr>
          <p:cNvPr id="9" name="Textplatzhalter 3">
            <a:extLst>
              <a:ext uri="{FF2B5EF4-FFF2-40B4-BE49-F238E27FC236}">
                <a16:creationId xmlns:a16="http://schemas.microsoft.com/office/drawing/2014/main" id="{ADDC1D68-D2F1-4F0F-A8A7-86A91F804137}"/>
              </a:ext>
            </a:extLst>
          </p:cNvPr>
          <p:cNvSpPr txBox="1">
            <a:spLocks/>
          </p:cNvSpPr>
          <p:nvPr/>
        </p:nvSpPr>
        <p:spPr>
          <a:xfrm>
            <a:off x="6407570" y="1965628"/>
            <a:ext cx="5292726" cy="1330346"/>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fr-FR" sz="1800" b="1" dirty="0">
                <a:solidFill>
                  <a:schemeClr val="tx1"/>
                </a:solidFill>
              </a:rPr>
              <a:t>Stages bénévoles</a:t>
            </a:r>
          </a:p>
          <a:p>
            <a:pPr>
              <a:lnSpc>
                <a:spcPct val="100000"/>
              </a:lnSpc>
              <a:spcBef>
                <a:spcPts val="0"/>
              </a:spcBef>
              <a:spcAft>
                <a:spcPts val="600"/>
              </a:spcAft>
            </a:pPr>
            <a:r>
              <a:rPr lang="fr-FR" sz="1800" dirty="0">
                <a:solidFill>
                  <a:schemeClr val="tx1"/>
                </a:solidFill>
              </a:rPr>
              <a:t>Pendant les vacances scolaires, les élèves peuvent </a:t>
            </a:r>
            <a:br>
              <a:rPr lang="fr-FR" sz="1800" dirty="0">
                <a:solidFill>
                  <a:schemeClr val="tx1"/>
                </a:solidFill>
              </a:rPr>
            </a:br>
            <a:r>
              <a:rPr lang="fr-FR" sz="1800" dirty="0">
                <a:solidFill>
                  <a:schemeClr val="tx1"/>
                </a:solidFill>
              </a:rPr>
              <a:t>faire des stages bénévoles afin de découvrir d’autres secteurs professionnels.</a:t>
            </a:r>
          </a:p>
        </p:txBody>
      </p:sp>
      <p:sp>
        <p:nvSpPr>
          <p:cNvPr id="10" name="Textplatzhalter 3">
            <a:extLst>
              <a:ext uri="{FF2B5EF4-FFF2-40B4-BE49-F238E27FC236}">
                <a16:creationId xmlns:a16="http://schemas.microsoft.com/office/drawing/2014/main" id="{E8E0310C-81D3-4535-B2B7-584D763B7364}"/>
              </a:ext>
            </a:extLst>
          </p:cNvPr>
          <p:cNvSpPr txBox="1">
            <a:spLocks/>
          </p:cNvSpPr>
          <p:nvPr/>
        </p:nvSpPr>
        <p:spPr>
          <a:xfrm>
            <a:off x="6409496" y="3455504"/>
            <a:ext cx="5292726" cy="1607345"/>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fr-FR" sz="1800" b="1" dirty="0">
                <a:solidFill>
                  <a:schemeClr val="tx1"/>
                </a:solidFill>
              </a:rPr>
              <a:t>Stages de longue durée</a:t>
            </a:r>
          </a:p>
          <a:p>
            <a:pPr>
              <a:lnSpc>
                <a:spcPct val="100000"/>
              </a:lnSpc>
              <a:spcBef>
                <a:spcPts val="0"/>
              </a:spcBef>
              <a:spcAft>
                <a:spcPts val="600"/>
              </a:spcAft>
            </a:pPr>
            <a:r>
              <a:rPr lang="fr-FR" sz="1800" dirty="0">
                <a:solidFill>
                  <a:schemeClr val="tx1"/>
                </a:solidFill>
              </a:rPr>
              <a:t>Des écoles et des projets proposent également des stages de longue </a:t>
            </a:r>
            <a:br>
              <a:rPr lang="fr-FR" sz="1800" dirty="0">
                <a:solidFill>
                  <a:schemeClr val="tx1"/>
                </a:solidFill>
              </a:rPr>
            </a:br>
            <a:r>
              <a:rPr lang="fr-FR" sz="1800" dirty="0">
                <a:solidFill>
                  <a:schemeClr val="tx1"/>
                </a:solidFill>
              </a:rPr>
              <a:t>durée dans certains cas, au cours desquels les jeunes travaillent régulièrement dans une entreprise </a:t>
            </a:r>
            <a:br>
              <a:rPr lang="fr-FR" sz="1800" dirty="0">
                <a:solidFill>
                  <a:schemeClr val="tx1"/>
                </a:solidFill>
              </a:rPr>
            </a:br>
            <a:r>
              <a:rPr lang="fr-FR" sz="1800" dirty="0">
                <a:solidFill>
                  <a:schemeClr val="tx1"/>
                </a:solidFill>
              </a:rPr>
              <a:t>sur une longue période.</a:t>
            </a:r>
          </a:p>
        </p:txBody>
      </p:sp>
      <p:pic>
        <p:nvPicPr>
          <p:cNvPr id="3" name="Grafik 2">
            <a:extLst>
              <a:ext uri="{FF2B5EF4-FFF2-40B4-BE49-F238E27FC236}">
                <a16:creationId xmlns:a16="http://schemas.microsoft.com/office/drawing/2014/main" id="{9FC63F6A-440A-4EFF-BA3B-D6ED5E111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044401" y="1234999"/>
            <a:ext cx="1165582" cy="2304672"/>
          </a:xfrm>
          <a:prstGeom prst="rect">
            <a:avLst/>
          </a:prstGeom>
        </p:spPr>
      </p:pic>
      <p:pic>
        <p:nvPicPr>
          <p:cNvPr id="4" name="Grafik 3">
            <a:extLst>
              <a:ext uri="{FF2B5EF4-FFF2-40B4-BE49-F238E27FC236}">
                <a16:creationId xmlns:a16="http://schemas.microsoft.com/office/drawing/2014/main" id="{47637CFE-CF3D-449E-B90D-8DE40B5B5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98565" y="1534855"/>
            <a:ext cx="975444" cy="2005881"/>
          </a:xfrm>
          <a:prstGeom prst="rect">
            <a:avLst/>
          </a:prstGeom>
        </p:spPr>
      </p:pic>
    </p:spTree>
    <p:extLst>
      <p:ext uri="{BB962C8B-B14F-4D97-AF65-F5344CB8AC3E}">
        <p14:creationId xmlns:p14="http://schemas.microsoft.com/office/powerpoint/2010/main" val="41003905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Organisation de stages</a:t>
            </a:r>
          </a:p>
        </p:txBody>
      </p:sp>
      <p:sp>
        <p:nvSpPr>
          <p:cNvPr id="9" name="Textplatzhalter 3">
            <a:extLst>
              <a:ext uri="{FF2B5EF4-FFF2-40B4-BE49-F238E27FC236}">
                <a16:creationId xmlns:a16="http://schemas.microsoft.com/office/drawing/2014/main" id="{54C4B6E3-0150-4BC4-955E-ADBED8C1BEED}"/>
              </a:ext>
            </a:extLst>
          </p:cNvPr>
          <p:cNvSpPr txBox="1">
            <a:spLocks/>
          </p:cNvSpPr>
          <p:nvPr/>
        </p:nvSpPr>
        <p:spPr>
          <a:xfrm>
            <a:off x="655918" y="1392461"/>
            <a:ext cx="5437186" cy="1510079"/>
          </a:xfrm>
          <a:prstGeom prst="rect">
            <a:avLst/>
          </a:prstGeom>
          <a:solidFill>
            <a:srgbClr val="FBF3E8"/>
          </a:solidFill>
        </p:spPr>
        <p:txBody>
          <a:bodyPr vert="horz" wrap="square" lIns="180000" tIns="36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Sécurité au travail</a:t>
            </a:r>
          </a:p>
          <a:p>
            <a:pPr>
              <a:lnSpc>
                <a:spcPts val="2200"/>
              </a:lnSpc>
              <a:spcBef>
                <a:spcPts val="0"/>
              </a:spcBef>
            </a:pPr>
            <a:r>
              <a:rPr lang="fr-FR" sz="1600" dirty="0">
                <a:solidFill>
                  <a:schemeClr val="tx1"/>
                </a:solidFill>
              </a:rPr>
              <a:t>Les stages pour les élèves sont soumis à la loi sur la protection des jeunes au travail (JArbSchG). Cette loi réglemente entre autres les horaires de travail, les pauses </a:t>
            </a:r>
            <a:br>
              <a:rPr lang="fr-FR" sz="1600" dirty="0">
                <a:solidFill>
                  <a:schemeClr val="tx1"/>
                </a:solidFill>
              </a:rPr>
            </a:br>
            <a:r>
              <a:rPr lang="fr-FR" sz="1600" dirty="0">
                <a:solidFill>
                  <a:schemeClr val="tx1"/>
                </a:solidFill>
              </a:rPr>
              <a:t>et le type d’activités</a:t>
            </a:r>
            <a:r>
              <a:rPr lang="fr-FR" sz="1800" dirty="0">
                <a:solidFill>
                  <a:schemeClr val="tx1"/>
                </a:solidFill>
              </a:rPr>
              <a:t>.</a:t>
            </a:r>
          </a:p>
        </p:txBody>
      </p:sp>
      <p:sp>
        <p:nvSpPr>
          <p:cNvPr id="10" name="Textplatzhalter 3">
            <a:extLst>
              <a:ext uri="{FF2B5EF4-FFF2-40B4-BE49-F238E27FC236}">
                <a16:creationId xmlns:a16="http://schemas.microsoft.com/office/drawing/2014/main" id="{586D6F14-4221-46DC-92DC-ED03E45E736D}"/>
              </a:ext>
            </a:extLst>
          </p:cNvPr>
          <p:cNvSpPr txBox="1">
            <a:spLocks/>
          </p:cNvSpPr>
          <p:nvPr/>
        </p:nvSpPr>
        <p:spPr>
          <a:xfrm>
            <a:off x="655918" y="3118812"/>
            <a:ext cx="5437186" cy="939025"/>
          </a:xfrm>
          <a:prstGeom prst="rect">
            <a:avLst/>
          </a:prstGeom>
          <a:solidFill>
            <a:srgbClr val="FBF3E8"/>
          </a:solidFill>
        </p:spPr>
        <p:txBody>
          <a:bodyPr vert="horz" wrap="square" lIns="180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Salaire minimum</a:t>
            </a:r>
          </a:p>
          <a:p>
            <a:pPr>
              <a:lnSpc>
                <a:spcPts val="2200"/>
              </a:lnSpc>
              <a:spcBef>
                <a:spcPts val="0"/>
              </a:spcBef>
            </a:pPr>
            <a:r>
              <a:rPr lang="fr-FR" sz="1600" dirty="0">
                <a:solidFill>
                  <a:schemeClr val="tx1"/>
                </a:solidFill>
              </a:rPr>
              <a:t>Les dispositions légales relatives au salaire minimum ne s’appliquent pas aux élèves en stage.</a:t>
            </a:r>
          </a:p>
        </p:txBody>
      </p:sp>
      <p:sp>
        <p:nvSpPr>
          <p:cNvPr id="11" name="Textplatzhalter 3">
            <a:extLst>
              <a:ext uri="{FF2B5EF4-FFF2-40B4-BE49-F238E27FC236}">
                <a16:creationId xmlns:a16="http://schemas.microsoft.com/office/drawing/2014/main" id="{60A85C8B-56F3-4C2A-9785-575BAE64630D}"/>
              </a:ext>
            </a:extLst>
          </p:cNvPr>
          <p:cNvSpPr txBox="1">
            <a:spLocks/>
          </p:cNvSpPr>
          <p:nvPr/>
        </p:nvSpPr>
        <p:spPr>
          <a:xfrm>
            <a:off x="658812" y="4269073"/>
            <a:ext cx="5437187" cy="1221154"/>
          </a:xfrm>
          <a:prstGeom prst="rect">
            <a:avLst/>
          </a:prstGeom>
          <a:solidFill>
            <a:srgbClr val="FBF3E8"/>
          </a:solidFill>
        </p:spPr>
        <p:txBody>
          <a:bodyPr vert="horz" wrap="square" lIns="180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Assurance</a:t>
            </a:r>
          </a:p>
          <a:p>
            <a:pPr>
              <a:lnSpc>
                <a:spcPts val="2200"/>
              </a:lnSpc>
              <a:spcBef>
                <a:spcPts val="0"/>
              </a:spcBef>
            </a:pPr>
            <a:r>
              <a:rPr lang="fr-FR" sz="1600" dirty="0">
                <a:solidFill>
                  <a:schemeClr val="tx1"/>
                </a:solidFill>
              </a:rPr>
              <a:t>Pendant leur stage, les élèves stagiaires sont assuré·e·s</a:t>
            </a:r>
            <a:br>
              <a:rPr lang="fr-FR" sz="1600" dirty="0">
                <a:solidFill>
                  <a:schemeClr val="tx1"/>
                </a:solidFill>
              </a:rPr>
            </a:br>
            <a:r>
              <a:rPr lang="fr-FR" sz="1600" dirty="0">
                <a:solidFill>
                  <a:schemeClr val="tx1"/>
                </a:solidFill>
              </a:rPr>
              <a:t>contre les accidents par l’école. Les entreprises doivent veiller à ce qu’il·elle·s travaillent dans un environnement sûr.</a:t>
            </a:r>
          </a:p>
        </p:txBody>
      </p:sp>
      <p:sp>
        <p:nvSpPr>
          <p:cNvPr id="12" name="Textplatzhalter 3">
            <a:extLst>
              <a:ext uri="{FF2B5EF4-FFF2-40B4-BE49-F238E27FC236}">
                <a16:creationId xmlns:a16="http://schemas.microsoft.com/office/drawing/2014/main" id="{3ED12816-D22E-4DD4-BA73-F7377866DAB5}"/>
              </a:ext>
            </a:extLst>
          </p:cNvPr>
          <p:cNvSpPr txBox="1">
            <a:spLocks/>
          </p:cNvSpPr>
          <p:nvPr/>
        </p:nvSpPr>
        <p:spPr>
          <a:xfrm>
            <a:off x="6240463" y="1967951"/>
            <a:ext cx="5472112" cy="1221154"/>
          </a:xfrm>
          <a:prstGeom prst="rect">
            <a:avLst/>
          </a:prstGeom>
          <a:solidFill>
            <a:srgbClr val="FBF3E8"/>
          </a:solidFill>
        </p:spPr>
        <p:txBody>
          <a:bodyPr vert="horz" wrap="square" lIns="828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Encadrement</a:t>
            </a:r>
          </a:p>
          <a:p>
            <a:pPr>
              <a:lnSpc>
                <a:spcPts val="2200"/>
              </a:lnSpc>
              <a:spcBef>
                <a:spcPts val="0"/>
              </a:spcBef>
            </a:pPr>
            <a:r>
              <a:rPr lang="fr-FR" sz="1600" dirty="0">
                <a:solidFill>
                  <a:schemeClr val="tx1"/>
                </a:solidFill>
              </a:rPr>
              <a:t>Les entreprises sont tenues d’instruire et d’encadrer les jeunes afin de garantir que le stage a une valeur </a:t>
            </a:r>
            <a:br>
              <a:rPr lang="fr-FR" sz="1600" dirty="0">
                <a:solidFill>
                  <a:schemeClr val="tx1"/>
                </a:solidFill>
              </a:rPr>
            </a:br>
            <a:r>
              <a:rPr lang="fr-FR" sz="1600" dirty="0">
                <a:solidFill>
                  <a:schemeClr val="tx1"/>
                </a:solidFill>
              </a:rPr>
              <a:t>pédagogique.</a:t>
            </a:r>
          </a:p>
        </p:txBody>
      </p:sp>
      <p:sp>
        <p:nvSpPr>
          <p:cNvPr id="13" name="Textplatzhalter 3">
            <a:extLst>
              <a:ext uri="{FF2B5EF4-FFF2-40B4-BE49-F238E27FC236}">
                <a16:creationId xmlns:a16="http://schemas.microsoft.com/office/drawing/2014/main" id="{3CDC62CF-074E-4B85-8729-AA0A6800E8FE}"/>
              </a:ext>
            </a:extLst>
          </p:cNvPr>
          <p:cNvSpPr txBox="1">
            <a:spLocks/>
          </p:cNvSpPr>
          <p:nvPr/>
        </p:nvSpPr>
        <p:spPr>
          <a:xfrm>
            <a:off x="6240463" y="3422687"/>
            <a:ext cx="5472112" cy="2067540"/>
          </a:xfrm>
          <a:prstGeom prst="rect">
            <a:avLst/>
          </a:prstGeom>
          <a:solidFill>
            <a:srgbClr val="FBF3E8"/>
          </a:solidFill>
        </p:spPr>
        <p:txBody>
          <a:bodyPr vert="horz" wrap="square" lIns="828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Protection des données et des droits de la personnalité</a:t>
            </a:r>
          </a:p>
          <a:p>
            <a:pPr>
              <a:lnSpc>
                <a:spcPts val="2200"/>
              </a:lnSpc>
              <a:spcBef>
                <a:spcPts val="0"/>
              </a:spcBef>
            </a:pPr>
            <a:r>
              <a:rPr lang="fr-FR" sz="1600" dirty="0">
                <a:solidFill>
                  <a:schemeClr val="tx1"/>
                </a:solidFill>
              </a:rPr>
              <a:t>En général, pour les stagiaires mineur·e·s, une autorisation des tuteurs légaux est requise (déclaration de consentement), en particulier lorsque des données personnelles sont traitées ou que des publications sont prévues (photos, par exemple).</a:t>
            </a:r>
          </a:p>
        </p:txBody>
      </p:sp>
      <p:pic>
        <p:nvPicPr>
          <p:cNvPr id="14" name="Grafik 13">
            <a:extLst>
              <a:ext uri="{FF2B5EF4-FFF2-40B4-BE49-F238E27FC236}">
                <a16:creationId xmlns:a16="http://schemas.microsoft.com/office/drawing/2014/main" id="{324F24BF-C7C2-409B-B0F9-A3DC9A9DF4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303" y="2102207"/>
            <a:ext cx="1082873" cy="2077045"/>
          </a:xfrm>
          <a:prstGeom prst="rect">
            <a:avLst/>
          </a:prstGeom>
        </p:spPr>
      </p:pic>
      <p:pic>
        <p:nvPicPr>
          <p:cNvPr id="15" name="Grafik 14">
            <a:extLst>
              <a:ext uri="{FF2B5EF4-FFF2-40B4-BE49-F238E27FC236}">
                <a16:creationId xmlns:a16="http://schemas.microsoft.com/office/drawing/2014/main" id="{DA312DBE-1E0E-4D10-99F7-3112DDCF8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3015" y="3079337"/>
            <a:ext cx="1054195" cy="1844699"/>
          </a:xfrm>
          <a:prstGeom prst="rect">
            <a:avLst/>
          </a:prstGeom>
        </p:spPr>
      </p:pic>
      <p:pic>
        <p:nvPicPr>
          <p:cNvPr id="7" name="Grafik 6">
            <a:extLst>
              <a:ext uri="{FF2B5EF4-FFF2-40B4-BE49-F238E27FC236}">
                <a16:creationId xmlns:a16="http://schemas.microsoft.com/office/drawing/2014/main" id="{F04872DD-F022-4FDC-AB86-F017E5586B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5464" y="2158094"/>
            <a:ext cx="1031185" cy="1979877"/>
          </a:xfrm>
          <a:prstGeom prst="rect">
            <a:avLst/>
          </a:prstGeom>
        </p:spPr>
      </p:pic>
      <p:pic>
        <p:nvPicPr>
          <p:cNvPr id="8" name="Grafik 7">
            <a:extLst>
              <a:ext uri="{FF2B5EF4-FFF2-40B4-BE49-F238E27FC236}">
                <a16:creationId xmlns:a16="http://schemas.microsoft.com/office/drawing/2014/main" id="{A169C13A-179C-4FA6-BC9A-BB3F0D60F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1275" y="3091865"/>
            <a:ext cx="946446" cy="1817176"/>
          </a:xfrm>
          <a:prstGeom prst="rect">
            <a:avLst/>
          </a:prstGeom>
        </p:spPr>
      </p:pic>
    </p:spTree>
    <p:extLst>
      <p:ext uri="{BB962C8B-B14F-4D97-AF65-F5344CB8AC3E}">
        <p14:creationId xmlns:p14="http://schemas.microsoft.com/office/powerpoint/2010/main" val="367189012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6" y="1665287"/>
            <a:ext cx="5424124" cy="1575986"/>
          </a:xfrm>
          <a:prstGeom prst="rect">
            <a:avLst/>
          </a:prstGeom>
          <a:solidFill>
            <a:srgbClr val="FBF3E8"/>
          </a:solidFill>
        </p:spPr>
        <p:txBody>
          <a:bodyPr vert="horz" wrap="square" lIns="180000" tIns="72000" rIns="7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23875">
              <a:lnSpc>
                <a:spcPts val="2200"/>
              </a:lnSpc>
              <a:spcBef>
                <a:spcPts val="0"/>
              </a:spcBef>
            </a:pPr>
            <a:r>
              <a:rPr lang="fr-FR" sz="1600" b="1" dirty="0">
                <a:solidFill>
                  <a:schemeClr val="tx1"/>
                </a:solidFill>
              </a:rPr>
              <a:t>Consultations dans les écoles</a:t>
            </a:r>
          </a:p>
          <a:p>
            <a:pPr defTabSz="3495675">
              <a:lnSpc>
                <a:spcPts val="2200"/>
              </a:lnSpc>
              <a:spcBef>
                <a:spcPts val="0"/>
              </a:spcBef>
            </a:pPr>
            <a:r>
              <a:rPr lang="fr-FR" sz="1600" dirty="0">
                <a:solidFill>
                  <a:schemeClr val="tx1"/>
                </a:solidFill>
              </a:rPr>
              <a:t>Les conseillers et conseillères d’orientation professionnelle de l’Agence pour l’emploi </a:t>
            </a:r>
            <a:br>
              <a:rPr lang="fr-FR" sz="1600" dirty="0">
                <a:solidFill>
                  <a:schemeClr val="tx1"/>
                </a:solidFill>
              </a:rPr>
            </a:br>
            <a:r>
              <a:rPr lang="fr-FR" sz="1600" dirty="0">
                <a:solidFill>
                  <a:schemeClr val="tx1"/>
                </a:solidFill>
              </a:rPr>
              <a:t>proposent régulièrement des entretiens </a:t>
            </a:r>
            <a:br>
              <a:rPr lang="fr-FR" sz="1600" dirty="0">
                <a:solidFill>
                  <a:schemeClr val="tx1"/>
                </a:solidFill>
              </a:rPr>
            </a:br>
            <a:r>
              <a:rPr lang="fr-FR" sz="1600" dirty="0">
                <a:solidFill>
                  <a:schemeClr val="tx1"/>
                </a:solidFill>
              </a:rPr>
              <a:t>d’orientation individuels dans les écoles.</a:t>
            </a:r>
          </a:p>
        </p:txBody>
      </p:sp>
      <p:sp>
        <p:nvSpPr>
          <p:cNvPr id="10" name="Textplatzhalter 3">
            <a:extLst>
              <a:ext uri="{FF2B5EF4-FFF2-40B4-BE49-F238E27FC236}">
                <a16:creationId xmlns:a16="http://schemas.microsoft.com/office/drawing/2014/main" id="{E3B0BDFA-9E45-444F-9A7D-2EAD47A875AA}"/>
              </a:ext>
            </a:extLst>
          </p:cNvPr>
          <p:cNvSpPr txBox="1">
            <a:spLocks/>
          </p:cNvSpPr>
          <p:nvPr/>
        </p:nvSpPr>
        <p:spPr>
          <a:xfrm>
            <a:off x="671876" y="3655673"/>
            <a:ext cx="5424124" cy="1575986"/>
          </a:xfrm>
          <a:prstGeom prst="rect">
            <a:avLst/>
          </a:prstGeom>
          <a:solidFill>
            <a:srgbClr val="FBF3E8"/>
          </a:solidFill>
        </p:spPr>
        <p:txBody>
          <a:bodyPr vert="horz" wrap="square" lIns="180000" tIns="72000" rIns="172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Visites au BIZ</a:t>
            </a:r>
          </a:p>
          <a:p>
            <a:pPr>
              <a:lnSpc>
                <a:spcPts val="2200"/>
              </a:lnSpc>
              <a:spcBef>
                <a:spcPts val="0"/>
              </a:spcBef>
            </a:pPr>
            <a:r>
              <a:rPr lang="fr-FR" sz="1600" dirty="0">
                <a:solidFill>
                  <a:schemeClr val="tx1"/>
                </a:solidFill>
              </a:rPr>
              <a:t>Les classes se rendent au Centre d’information professionnelle (BIZ) pour </a:t>
            </a:r>
            <a:br>
              <a:rPr lang="fr-FR" sz="1600" dirty="0">
                <a:solidFill>
                  <a:schemeClr val="tx1"/>
                </a:solidFill>
              </a:rPr>
            </a:br>
            <a:r>
              <a:rPr lang="fr-FR" sz="1600" dirty="0">
                <a:solidFill>
                  <a:schemeClr val="tx1"/>
                </a:solidFill>
              </a:rPr>
              <a:t>s’informer sur les métiers, les parcours de formation et les possibilités d’études.</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1663700"/>
            <a:ext cx="5472112" cy="1300654"/>
          </a:xfrm>
          <a:prstGeom prst="rect">
            <a:avLst/>
          </a:prstGeom>
          <a:solidFill>
            <a:srgbClr val="FBF3E8"/>
          </a:solidFill>
        </p:spPr>
        <p:txBody>
          <a:bodyPr vert="horz" wrap="square" lIns="1728000" tIns="72000" rIns="144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Matériel </a:t>
            </a:r>
          </a:p>
          <a:p>
            <a:pPr>
              <a:lnSpc>
                <a:spcPts val="2200"/>
              </a:lnSpc>
              <a:spcBef>
                <a:spcPts val="0"/>
              </a:spcBef>
            </a:pPr>
            <a:r>
              <a:rPr lang="fr-FR" sz="1600" dirty="0">
                <a:solidFill>
                  <a:schemeClr val="tx1"/>
                </a:solidFill>
              </a:rPr>
              <a:t>Les écoles utilisent du </a:t>
            </a:r>
            <a:br>
              <a:rPr lang="fr-FR" sz="1600" dirty="0">
                <a:solidFill>
                  <a:schemeClr val="tx1"/>
                </a:solidFill>
              </a:rPr>
            </a:br>
            <a:r>
              <a:rPr lang="fr-FR" sz="1600" dirty="0">
                <a:solidFill>
                  <a:schemeClr val="tx1"/>
                </a:solidFill>
              </a:rPr>
              <a:t>matériel développé par l’Agence pour l’emploi.</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240463" y="3373545"/>
            <a:ext cx="5472113" cy="1858114"/>
          </a:xfrm>
          <a:prstGeom prst="rect">
            <a:avLst/>
          </a:prstGeom>
          <a:solidFill>
            <a:srgbClr val="FBF3E8"/>
          </a:solidFill>
        </p:spPr>
        <p:txBody>
          <a:bodyPr vert="horz" wrap="square" lIns="1728000" tIns="72000" rIns="144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Tests d’orientation professionnelle et centres d’évaluation</a:t>
            </a:r>
          </a:p>
          <a:p>
            <a:pPr>
              <a:lnSpc>
                <a:spcPts val="2200"/>
              </a:lnSpc>
              <a:spcBef>
                <a:spcPts val="0"/>
              </a:spcBef>
            </a:pPr>
            <a:r>
              <a:rPr lang="fr-FR" sz="1600" dirty="0">
                <a:solidFill>
                  <a:schemeClr val="tx1"/>
                </a:solidFill>
              </a:rPr>
              <a:t>En coopération avec l’Agence pour l’emploi, </a:t>
            </a:r>
            <a:r>
              <a:rPr lang="fr-FR" sz="1600" spc="-20" dirty="0">
                <a:solidFill>
                  <a:schemeClr val="tx1"/>
                </a:solidFill>
              </a:rPr>
              <a:t>les écoles et d’autres fournisseurs proposent </a:t>
            </a:r>
            <a:r>
              <a:rPr lang="fr-FR" sz="1600" dirty="0">
                <a:solidFill>
                  <a:schemeClr val="tx1"/>
                </a:solidFill>
              </a:rPr>
              <a:t>souvent des tests et des ateliers pour aider les élèves à s’orienter professionnellement.</a:t>
            </a:r>
          </a:p>
        </p:txBody>
      </p:sp>
      <p:sp>
        <p:nvSpPr>
          <p:cNvPr id="13" name="Ellipse 12">
            <a:extLst>
              <a:ext uri="{FF2B5EF4-FFF2-40B4-BE49-F238E27FC236}">
                <a16:creationId xmlns:a16="http://schemas.microsoft.com/office/drawing/2014/main" id="{D795CF39-E73B-448E-9231-4699BA68CB90}"/>
              </a:ext>
            </a:extLst>
          </p:cNvPr>
          <p:cNvSpPr/>
          <p:nvPr/>
        </p:nvSpPr>
        <p:spPr>
          <a:xfrm>
            <a:off x="4576762" y="1926182"/>
            <a:ext cx="3038476" cy="3027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Offres de l’Agence fédérale pour l’emploi dans les écoles</a:t>
            </a:r>
          </a:p>
        </p:txBody>
      </p:sp>
      <p:pic>
        <p:nvPicPr>
          <p:cNvPr id="15" name="Grafik 14">
            <a:extLst>
              <a:ext uri="{FF2B5EF4-FFF2-40B4-BE49-F238E27FC236}">
                <a16:creationId xmlns:a16="http://schemas.microsoft.com/office/drawing/2014/main" id="{799C319E-E008-40C1-BACB-B9DAA7DF83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5385" y="2359360"/>
            <a:ext cx="2181226" cy="2166972"/>
          </a:xfrm>
          <a:prstGeom prst="rect">
            <a:avLst/>
          </a:prstGeom>
        </p:spPr>
      </p:pic>
    </p:spTree>
    <p:extLst>
      <p:ext uri="{BB962C8B-B14F-4D97-AF65-F5344CB8AC3E}">
        <p14:creationId xmlns:p14="http://schemas.microsoft.com/office/powerpoint/2010/main" val="34948749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5" y="2139721"/>
            <a:ext cx="5424124" cy="454268"/>
          </a:xfrm>
          <a:prstGeom prst="rect">
            <a:avLst/>
          </a:prstGeom>
          <a:solidFill>
            <a:srgbClr val="FBF3E8"/>
          </a:solidFill>
        </p:spPr>
        <p:txBody>
          <a:bodyPr vert="horz" wrap="square" lIns="216000" tIns="72000" rIns="16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Âge : 12-13 ans</a:t>
            </a:r>
          </a:p>
        </p:txBody>
      </p:sp>
      <p:sp>
        <p:nvSpPr>
          <p:cNvPr id="10" name="Textplatzhalter 3">
            <a:extLst>
              <a:ext uri="{FF2B5EF4-FFF2-40B4-BE49-F238E27FC236}">
                <a16:creationId xmlns:a16="http://schemas.microsoft.com/office/drawing/2014/main" id="{E3B0BDFA-9E45-444F-9A7D-2EAD47A875AA}"/>
              </a:ext>
            </a:extLst>
          </p:cNvPr>
          <p:cNvSpPr txBox="1">
            <a:spLocks/>
          </p:cNvSpPr>
          <p:nvPr/>
        </p:nvSpPr>
        <p:spPr>
          <a:xfrm>
            <a:off x="671875" y="2834539"/>
            <a:ext cx="5424125" cy="1916207"/>
          </a:xfrm>
          <a:prstGeom prst="rect">
            <a:avLst/>
          </a:prstGeom>
          <a:solidFill>
            <a:srgbClr val="FBF3E8"/>
          </a:solidFill>
        </p:spPr>
        <p:txBody>
          <a:bodyPr vert="horz" wrap="square" lIns="216000" tIns="72000" rIns="16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Déroulement</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Analyse du potentiel</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Journées pratiques sur l’orientation professionnelle dans des centres de formation</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Réflexion et feedback</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3198051"/>
            <a:ext cx="5472112" cy="864000"/>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Mises en œuvre par le BIBB en coopération avec les chambres, dans environ 3 000 écoles</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240463" y="4296478"/>
            <a:ext cx="5472113" cy="454268"/>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Intégration dans des concepts régionaux</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Programme d’orientation professionnelle du BMBF</a:t>
            </a:r>
          </a:p>
        </p:txBody>
      </p:sp>
      <p:sp>
        <p:nvSpPr>
          <p:cNvPr id="21" name="Ellipse 20">
            <a:extLst>
              <a:ext uri="{FF2B5EF4-FFF2-40B4-BE49-F238E27FC236}">
                <a16:creationId xmlns:a16="http://schemas.microsoft.com/office/drawing/2014/main" id="{E47EDF9D-AE1F-4CE1-B129-5CF1D6527059}"/>
              </a:ext>
            </a:extLst>
          </p:cNvPr>
          <p:cNvSpPr/>
          <p:nvPr/>
        </p:nvSpPr>
        <p:spPr>
          <a:xfrm>
            <a:off x="4839471" y="1487939"/>
            <a:ext cx="2616406" cy="2616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5EB4EEB6-DCC1-4572-B352-1D16CF4AF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4" t="21490" r="8264" b="22301"/>
          <a:stretch/>
        </p:blipFill>
        <p:spPr>
          <a:xfrm>
            <a:off x="7198693" y="1833694"/>
            <a:ext cx="3155908" cy="708887"/>
          </a:xfrm>
          <a:prstGeom prst="rect">
            <a:avLst/>
          </a:prstGeom>
        </p:spPr>
      </p:pic>
      <p:pic>
        <p:nvPicPr>
          <p:cNvPr id="13" name="Grafik 12">
            <a:extLst>
              <a:ext uri="{FF2B5EF4-FFF2-40B4-BE49-F238E27FC236}">
                <a16:creationId xmlns:a16="http://schemas.microsoft.com/office/drawing/2014/main" id="{9156B3E4-24C4-4B64-A16F-D93CF3C945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542" y="2045828"/>
            <a:ext cx="1572916" cy="1458334"/>
          </a:xfrm>
          <a:prstGeom prst="rect">
            <a:avLst/>
          </a:prstGeom>
        </p:spPr>
      </p:pic>
    </p:spTree>
    <p:extLst>
      <p:ext uri="{BB962C8B-B14F-4D97-AF65-F5344CB8AC3E}">
        <p14:creationId xmlns:p14="http://schemas.microsoft.com/office/powerpoint/2010/main" val="28015886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6" y="1858743"/>
            <a:ext cx="5279662" cy="2198335"/>
          </a:xfrm>
          <a:prstGeom prst="rect">
            <a:avLst/>
          </a:prstGeom>
          <a:solidFill>
            <a:srgbClr val="FBF3E8"/>
          </a:solidFill>
        </p:spPr>
        <p:txBody>
          <a:bodyPr vert="horz" wrap="square" lIns="180000" tIns="72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Analyses du potentiel : </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Découverte des compétences sociales, </a:t>
            </a:r>
            <a:br>
              <a:rPr lang="fr-FR" sz="1800" dirty="0">
                <a:solidFill>
                  <a:schemeClr val="tx1"/>
                </a:solidFill>
                <a:latin typeface="+mn-lt"/>
              </a:rPr>
            </a:br>
            <a:r>
              <a:rPr lang="fr-FR" sz="1800" dirty="0">
                <a:solidFill>
                  <a:schemeClr val="tx1"/>
                </a:solidFill>
                <a:latin typeface="+mn-lt"/>
              </a:rPr>
              <a:t>personnelles et méthodologiques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rPr>
              <a:t>1-2</a:t>
            </a:r>
            <a:r>
              <a:rPr lang="fr-FR" sz="1800" dirty="0">
                <a:solidFill>
                  <a:schemeClr val="tx1"/>
                </a:solidFill>
                <a:latin typeface="+mn-lt"/>
              </a:rPr>
              <a:t> jours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À l’heure actuelle, principalement </a:t>
            </a:r>
            <a:br>
              <a:rPr lang="fr-FR" sz="1800" dirty="0">
                <a:solidFill>
                  <a:schemeClr val="tx1"/>
                </a:solidFill>
                <a:latin typeface="+mn-lt"/>
              </a:rPr>
            </a:br>
            <a:r>
              <a:rPr lang="fr-FR" sz="1800" dirty="0">
                <a:solidFill>
                  <a:schemeClr val="tx1"/>
                </a:solidFill>
                <a:latin typeface="+mn-lt"/>
              </a:rPr>
              <a:t>tourné vers l’action (tâches d’observation s’appuyant sur les centres d’évaluation)</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38869" y="2957910"/>
            <a:ext cx="5472112" cy="2412000"/>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Journées pratiques sur l’orientation professionnelle (journées OP) :</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Exploration des secteurs professionnels dans des centres de formation professionnelle interentreprises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5-10 jours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Choix d’au moins deux secteurs professionnels</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71876" y="4279244"/>
            <a:ext cx="5424124" cy="1094444"/>
          </a:xfrm>
          <a:prstGeom prst="rect">
            <a:avLst/>
          </a:prstGeom>
          <a:solidFill>
            <a:srgbClr val="FBF3E8"/>
          </a:solidFill>
        </p:spPr>
        <p:txBody>
          <a:bodyPr vert="horz" wrap="square" lIns="18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fr-FR" sz="1800" dirty="0"/>
              <a:t>Mesures accompagnatrices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b="0" dirty="0">
                <a:latin typeface="+mn-lt"/>
              </a:rPr>
              <a:t>Entretiens préparatoires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b="0" dirty="0">
                <a:latin typeface="+mn-lt"/>
              </a:rPr>
              <a:t>Feedback individuel</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Programme d’orientation professionnelle du BMBF</a:t>
            </a:r>
          </a:p>
        </p:txBody>
      </p:sp>
      <p:sp>
        <p:nvSpPr>
          <p:cNvPr id="17" name="Ellipse 16">
            <a:extLst>
              <a:ext uri="{FF2B5EF4-FFF2-40B4-BE49-F238E27FC236}">
                <a16:creationId xmlns:a16="http://schemas.microsoft.com/office/drawing/2014/main" id="{1A1A75CB-7409-424C-BFC2-58958E469FFD}"/>
              </a:ext>
            </a:extLst>
          </p:cNvPr>
          <p:cNvSpPr/>
          <p:nvPr/>
        </p:nvSpPr>
        <p:spPr>
          <a:xfrm>
            <a:off x="4839471" y="1487939"/>
            <a:ext cx="2616406" cy="2616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BBEE8120-33DC-45B8-B9B1-589C004E17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4" t="21490" r="8264" b="22301"/>
          <a:stretch/>
        </p:blipFill>
        <p:spPr>
          <a:xfrm>
            <a:off x="7198693" y="1833694"/>
            <a:ext cx="3155908" cy="708887"/>
          </a:xfrm>
          <a:prstGeom prst="rect">
            <a:avLst/>
          </a:prstGeom>
        </p:spPr>
      </p:pic>
      <p:pic>
        <p:nvPicPr>
          <p:cNvPr id="10" name="Grafik 9">
            <a:extLst>
              <a:ext uri="{FF2B5EF4-FFF2-40B4-BE49-F238E27FC236}">
                <a16:creationId xmlns:a16="http://schemas.microsoft.com/office/drawing/2014/main" id="{A0760246-45E1-4835-8DBC-E22A1A01B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542" y="2045828"/>
            <a:ext cx="1572916" cy="1458334"/>
          </a:xfrm>
          <a:prstGeom prst="rect">
            <a:avLst/>
          </a:prstGeom>
        </p:spPr>
      </p:pic>
    </p:spTree>
    <p:extLst>
      <p:ext uri="{BB962C8B-B14F-4D97-AF65-F5344CB8AC3E}">
        <p14:creationId xmlns:p14="http://schemas.microsoft.com/office/powerpoint/2010/main" val="42407726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856665" cy="3863237"/>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Pour l’efficacité de cette mesure, la préparation et le suivi, de même que les entretiens sur les expériences faites au sein du programme d’orientation professionnelle sont d’une grande importance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Les facteurs individuels revêtent une importance particulière ; les mesures individualisées sont particulièrement efficaces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Lorsqu’ils sont bien préparés, les essais faits dans un secteur professionnel sont utiles pour la connaissance de soi et développent la curiosité envers les métiers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Pour l’efficacité des mesures, la réflexion et le feedback sont décisifs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Les entretiens et le soutien reçu semblent avoir un fort impact sur le processus d’orientation de carrière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Cet impact diminue après 2-4 semaines </a:t>
            </a:r>
            <a:r>
              <a:rPr lang="fr-FR" sz="1600" b="1" dirty="0">
                <a:solidFill>
                  <a:srgbClr val="D6851B"/>
                </a:solidFill>
                <a:sym typeface="Wingdings 3" panose="05040102010807070707" pitchFamily="18" charset="2"/>
              </a:rPr>
              <a:t></a:t>
            </a:r>
            <a:r>
              <a:rPr lang="fr-FR" sz="1200" dirty="0">
                <a:solidFill>
                  <a:srgbClr val="D6851B"/>
                </a:solidFill>
              </a:rPr>
              <a:t> </a:t>
            </a:r>
            <a:r>
              <a:rPr lang="fr-FR" dirty="0"/>
              <a:t>interventions répétées nécessaires !</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Aspects importants</a:t>
            </a:r>
          </a:p>
        </p:txBody>
      </p:sp>
    </p:spTree>
    <p:extLst>
      <p:ext uri="{BB962C8B-B14F-4D97-AF65-F5344CB8AC3E}">
        <p14:creationId xmlns:p14="http://schemas.microsoft.com/office/powerpoint/2010/main" val="17980565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615553"/>
          </a:xfrm>
          <a:prstGeom prst="rect">
            <a:avLst/>
          </a:prstGeom>
        </p:spPr>
        <p:txBody>
          <a:bodyPr vert="horz" lIns="0" tIns="0" rIns="0" bIns="0" rtlCol="0">
            <a:sp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Dépenses de l’État fédéral pour diverses mesures liées à </a:t>
            </a:r>
            <a:br>
              <a:rPr lang="fr-FR" sz="2000" b="1" dirty="0"/>
            </a:br>
            <a:r>
              <a:rPr lang="fr-FR" sz="2000" b="1" dirty="0"/>
              <a:t>l’orientation professionnelle en 2023</a:t>
            </a:r>
          </a:p>
        </p:txBody>
      </p:sp>
      <p:graphicFrame>
        <p:nvGraphicFramePr>
          <p:cNvPr id="5" name="Tabelle 4">
            <a:extLst>
              <a:ext uri="{FF2B5EF4-FFF2-40B4-BE49-F238E27FC236}">
                <a16:creationId xmlns:a16="http://schemas.microsoft.com/office/drawing/2014/main" id="{AFC1421C-A1DA-4E64-A26B-5371B93B8BFE}"/>
              </a:ext>
            </a:extLst>
          </p:cNvPr>
          <p:cNvGraphicFramePr>
            <a:graphicFrameLocks noGrp="1"/>
          </p:cNvGraphicFramePr>
          <p:nvPr>
            <p:extLst>
              <p:ext uri="{D42A27DB-BD31-4B8C-83A1-F6EECF244321}">
                <p14:modId xmlns:p14="http://schemas.microsoft.com/office/powerpoint/2010/main" val="1534633741"/>
              </p:ext>
            </p:extLst>
          </p:nvPr>
        </p:nvGraphicFramePr>
        <p:xfrm>
          <a:off x="620713" y="1683073"/>
          <a:ext cx="11091868" cy="45984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3158527786"/>
                    </a:ext>
                  </a:extLst>
                </a:gridCol>
                <a:gridCol w="6562725">
                  <a:extLst>
                    <a:ext uri="{9D8B030D-6E8A-4147-A177-3AD203B41FA5}">
                      <a16:colId xmlns:a16="http://schemas.microsoft.com/office/drawing/2014/main" val="3889539505"/>
                    </a:ext>
                  </a:extLst>
                </a:gridCol>
                <a:gridCol w="1963743">
                  <a:extLst>
                    <a:ext uri="{9D8B030D-6E8A-4147-A177-3AD203B41FA5}">
                      <a16:colId xmlns:a16="http://schemas.microsoft.com/office/drawing/2014/main" val="3860743000"/>
                    </a:ext>
                  </a:extLst>
                </a:gridCol>
              </a:tblGrid>
              <a:tr h="455616">
                <a:tc>
                  <a:txBody>
                    <a:bodyPr/>
                    <a:lstStyle/>
                    <a:p>
                      <a:pPr>
                        <a:spcAft>
                          <a:spcPts val="600"/>
                        </a:spcAft>
                      </a:pPr>
                      <a:r>
                        <a:rPr lang="fr-FR" sz="1200" b="0" dirty="0"/>
                        <a:t>Ministère/administration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1600" b="0" baseline="0" dirty="0"/>
                        <a:t>Mesure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lgn="r">
                        <a:spcAft>
                          <a:spcPts val="600"/>
                        </a:spcAft>
                      </a:pPr>
                      <a:r>
                        <a:rPr lang="fr-FR" sz="1600" b="0" dirty="0"/>
                        <a:t>Montant en euros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graphicFrame>
        <p:nvGraphicFramePr>
          <p:cNvPr id="6" name="Tabelle 5">
            <a:extLst>
              <a:ext uri="{FF2B5EF4-FFF2-40B4-BE49-F238E27FC236}">
                <a16:creationId xmlns:a16="http://schemas.microsoft.com/office/drawing/2014/main" id="{1FD2CA96-A210-401A-B239-0C50EF5A405C}"/>
              </a:ext>
            </a:extLst>
          </p:cNvPr>
          <p:cNvGraphicFramePr>
            <a:graphicFrameLocks noGrp="1"/>
          </p:cNvGraphicFramePr>
          <p:nvPr>
            <p:extLst>
              <p:ext uri="{D42A27DB-BD31-4B8C-83A1-F6EECF244321}">
                <p14:modId xmlns:p14="http://schemas.microsoft.com/office/powerpoint/2010/main" val="2141169073"/>
              </p:ext>
            </p:extLst>
          </p:nvPr>
        </p:nvGraphicFramePr>
        <p:xfrm>
          <a:off x="620707" y="2241434"/>
          <a:ext cx="11091869"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900732795"/>
                    </a:ext>
                  </a:extLst>
                </a:gridCol>
                <a:gridCol w="6566535">
                  <a:extLst>
                    <a:ext uri="{9D8B030D-6E8A-4147-A177-3AD203B41FA5}">
                      <a16:colId xmlns:a16="http://schemas.microsoft.com/office/drawing/2014/main" val="402788072"/>
                    </a:ext>
                  </a:extLst>
                </a:gridCol>
                <a:gridCol w="1968501">
                  <a:extLst>
                    <a:ext uri="{9D8B030D-6E8A-4147-A177-3AD203B41FA5}">
                      <a16:colId xmlns:a16="http://schemas.microsoft.com/office/drawing/2014/main" val="3218233322"/>
                    </a:ext>
                  </a:extLst>
                </a:gridCol>
              </a:tblGrid>
              <a:tr h="305392">
                <a:tc>
                  <a:txBody>
                    <a:bodyPr/>
                    <a:lstStyle/>
                    <a:p>
                      <a:pPr>
                        <a:spcAft>
                          <a:spcPts val="600"/>
                        </a:spcAft>
                      </a:pPr>
                      <a:r>
                        <a:rPr lang="fr-FR" sz="1800" dirty="0"/>
                        <a:t>BMBF</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800" dirty="0">
                          <a:solidFill>
                            <a:schemeClr val="dk1"/>
                          </a:solidFill>
                          <a:effectLst/>
                          <a:latin typeface="+mn-lt"/>
                          <a:ea typeface="+mn-ea"/>
                          <a:cs typeface="+mn-cs"/>
                        </a:rPr>
                        <a:t>Mesures pour l’amélioration de l’orientation professionnelle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lgn="r">
                        <a:spcAft>
                          <a:spcPts val="600"/>
                        </a:spcAft>
                      </a:pPr>
                      <a:r>
                        <a:rPr lang="fr-FR" sz="1800" dirty="0"/>
                        <a:t>63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7" name="Tabelle 6">
            <a:extLst>
              <a:ext uri="{FF2B5EF4-FFF2-40B4-BE49-F238E27FC236}">
                <a16:creationId xmlns:a16="http://schemas.microsoft.com/office/drawing/2014/main" id="{2EB7680A-FC41-4CAB-9AD0-0FC4C7A03DF5}"/>
              </a:ext>
            </a:extLst>
          </p:cNvPr>
          <p:cNvGraphicFramePr>
            <a:graphicFrameLocks noGrp="1"/>
          </p:cNvGraphicFramePr>
          <p:nvPr>
            <p:extLst>
              <p:ext uri="{D42A27DB-BD31-4B8C-83A1-F6EECF244321}">
                <p14:modId xmlns:p14="http://schemas.microsoft.com/office/powerpoint/2010/main" val="4211001190"/>
              </p:ext>
            </p:extLst>
          </p:nvPr>
        </p:nvGraphicFramePr>
        <p:xfrm>
          <a:off x="620707" y="2769315"/>
          <a:ext cx="11091868" cy="490320"/>
        </p:xfrm>
        <a:graphic>
          <a:graphicData uri="http://schemas.openxmlformats.org/drawingml/2006/table">
            <a:tbl>
              <a:tblPr>
                <a:tableStyleId>{073A0DAA-6AF3-43AB-8588-CEC1D06C72B9}</a:tableStyleId>
              </a:tblPr>
              <a:tblGrid>
                <a:gridCol w="2564453">
                  <a:extLst>
                    <a:ext uri="{9D8B030D-6E8A-4147-A177-3AD203B41FA5}">
                      <a16:colId xmlns:a16="http://schemas.microsoft.com/office/drawing/2014/main" val="2209662251"/>
                    </a:ext>
                  </a:extLst>
                </a:gridCol>
                <a:gridCol w="6558915">
                  <a:extLst>
                    <a:ext uri="{9D8B030D-6E8A-4147-A177-3AD203B41FA5}">
                      <a16:colId xmlns:a16="http://schemas.microsoft.com/office/drawing/2014/main" val="3499442068"/>
                    </a:ext>
                  </a:extLst>
                </a:gridCol>
                <a:gridCol w="1968500">
                  <a:extLst>
                    <a:ext uri="{9D8B030D-6E8A-4147-A177-3AD203B41FA5}">
                      <a16:colId xmlns:a16="http://schemas.microsoft.com/office/drawing/2014/main" val="3926359823"/>
                    </a:ext>
                  </a:extLst>
                </a:gridCol>
              </a:tblGrid>
              <a:tr h="490320">
                <a:tc>
                  <a:txBody>
                    <a:bodyPr/>
                    <a:lstStyle/>
                    <a:p>
                      <a:pPr>
                        <a:spcAft>
                          <a:spcPts val="600"/>
                        </a:spcAft>
                      </a:pPr>
                      <a:r>
                        <a:rPr lang="fr-FR"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solidFill>
                            <a:schemeClr val="dk1"/>
                          </a:solidFill>
                          <a:effectLst/>
                          <a:latin typeface="+mn-lt"/>
                          <a:ea typeface="+mn-ea"/>
                          <a:cs typeface="+mn-cs"/>
                        </a:rPr>
                        <a:t>Mesures d’orientation professionnelle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lgn="r">
                        <a:spcAft>
                          <a:spcPts val="600"/>
                        </a:spcAft>
                      </a:pPr>
                      <a:r>
                        <a:rPr lang="fr-FR" sz="1800" dirty="0"/>
                        <a:t>76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8" name="Tabelle 7">
            <a:extLst>
              <a:ext uri="{FF2B5EF4-FFF2-40B4-BE49-F238E27FC236}">
                <a16:creationId xmlns:a16="http://schemas.microsoft.com/office/drawing/2014/main" id="{9DEB9831-F38F-4D22-A4F5-BA929D521B49}"/>
              </a:ext>
            </a:extLst>
          </p:cNvPr>
          <p:cNvGraphicFramePr>
            <a:graphicFrameLocks noGrp="1"/>
          </p:cNvGraphicFramePr>
          <p:nvPr>
            <p:extLst>
              <p:ext uri="{D42A27DB-BD31-4B8C-83A1-F6EECF244321}">
                <p14:modId xmlns:p14="http://schemas.microsoft.com/office/powerpoint/2010/main" val="1358717623"/>
              </p:ext>
            </p:extLst>
          </p:nvPr>
        </p:nvGraphicFramePr>
        <p:xfrm>
          <a:off x="620707" y="3297196"/>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2427689656"/>
                    </a:ext>
                  </a:extLst>
                </a:gridCol>
                <a:gridCol w="6566535">
                  <a:extLst>
                    <a:ext uri="{9D8B030D-6E8A-4147-A177-3AD203B41FA5}">
                      <a16:colId xmlns:a16="http://schemas.microsoft.com/office/drawing/2014/main" val="244146992"/>
                    </a:ext>
                  </a:extLst>
                </a:gridCol>
                <a:gridCol w="1968500">
                  <a:extLst>
                    <a:ext uri="{9D8B030D-6E8A-4147-A177-3AD203B41FA5}">
                      <a16:colId xmlns:a16="http://schemas.microsoft.com/office/drawing/2014/main" val="3969349137"/>
                    </a:ext>
                  </a:extLst>
                </a:gridCol>
              </a:tblGrid>
              <a:tr h="0">
                <a:tc>
                  <a:txBody>
                    <a:bodyPr/>
                    <a:lstStyle/>
                    <a:p>
                      <a:pPr>
                        <a:spcAft>
                          <a:spcPts val="600"/>
                        </a:spcAft>
                      </a:pPr>
                      <a:r>
                        <a:rPr lang="fr-FR"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400" dirty="0">
                          <a:solidFill>
                            <a:schemeClr val="dk1"/>
                          </a:solidFill>
                          <a:effectLst/>
                          <a:latin typeface="+mn-lt"/>
                          <a:ea typeface="+mn-ea"/>
                          <a:cs typeface="+mn-cs"/>
                        </a:rPr>
                        <a:t>Frais d’enseignement pour les mesures de formation préparant à la vie professionnelle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lgn="r">
                        <a:spcAft>
                          <a:spcPts val="600"/>
                        </a:spcAft>
                      </a:pPr>
                      <a:r>
                        <a:rPr lang="fr-FR" sz="1800" dirty="0"/>
                        <a:t>187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9" name="Tabelle 8">
            <a:extLst>
              <a:ext uri="{FF2B5EF4-FFF2-40B4-BE49-F238E27FC236}">
                <a16:creationId xmlns:a16="http://schemas.microsoft.com/office/drawing/2014/main" id="{497A620B-61FD-424A-A4AB-C4976E012B9F}"/>
              </a:ext>
            </a:extLst>
          </p:cNvPr>
          <p:cNvGraphicFramePr>
            <a:graphicFrameLocks noGrp="1"/>
          </p:cNvGraphicFramePr>
          <p:nvPr>
            <p:extLst>
              <p:ext uri="{D42A27DB-BD31-4B8C-83A1-F6EECF244321}">
                <p14:modId xmlns:p14="http://schemas.microsoft.com/office/powerpoint/2010/main" val="3727765558"/>
              </p:ext>
            </p:extLst>
          </p:nvPr>
        </p:nvGraphicFramePr>
        <p:xfrm>
          <a:off x="620707" y="3825077"/>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737127102"/>
                    </a:ext>
                  </a:extLst>
                </a:gridCol>
                <a:gridCol w="6566535">
                  <a:extLst>
                    <a:ext uri="{9D8B030D-6E8A-4147-A177-3AD203B41FA5}">
                      <a16:colId xmlns:a16="http://schemas.microsoft.com/office/drawing/2014/main" val="1242755525"/>
                    </a:ext>
                  </a:extLst>
                </a:gridCol>
                <a:gridCol w="1968500">
                  <a:extLst>
                    <a:ext uri="{9D8B030D-6E8A-4147-A177-3AD203B41FA5}">
                      <a16:colId xmlns:a16="http://schemas.microsoft.com/office/drawing/2014/main" val="1777099708"/>
                    </a:ext>
                  </a:extLst>
                </a:gridCol>
              </a:tblGrid>
              <a:tr h="40422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solidFill>
                            <a:schemeClr val="dk1"/>
                          </a:solidFill>
                          <a:effectLst/>
                          <a:latin typeface="+mn-lt"/>
                          <a:ea typeface="+mn-ea"/>
                          <a:cs typeface="+mn-cs"/>
                        </a:rPr>
                        <a:t>Qualification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fr-FR" sz="1800" dirty="0"/>
                        <a:t>17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
        <p:nvSpPr>
          <p:cNvPr id="12" name="Textfeld 11">
            <a:extLst>
              <a:ext uri="{FF2B5EF4-FFF2-40B4-BE49-F238E27FC236}">
                <a16:creationId xmlns:a16="http://schemas.microsoft.com/office/drawing/2014/main" id="{1C2266B9-7319-4F94-A7FC-45EF34CFFAC1}"/>
              </a:ext>
            </a:extLst>
          </p:cNvPr>
          <p:cNvSpPr txBox="1"/>
          <p:nvPr/>
        </p:nvSpPr>
        <p:spPr>
          <a:xfrm>
            <a:off x="658813" y="5640388"/>
            <a:ext cx="4244975" cy="307777"/>
          </a:xfrm>
          <a:prstGeom prst="rect">
            <a:avLst/>
          </a:prstGeom>
          <a:noFill/>
        </p:spPr>
        <p:txBody>
          <a:bodyPr wrap="square" rtlCol="0">
            <a:spAutoFit/>
          </a:bodyPr>
          <a:lstStyle/>
          <a:p>
            <a:r>
              <a:rPr lang="fr-FR" sz="1400" dirty="0"/>
              <a:t>Source : Rapport BIBB 2024</a:t>
            </a:r>
          </a:p>
        </p:txBody>
      </p:sp>
      <p:graphicFrame>
        <p:nvGraphicFramePr>
          <p:cNvPr id="14" name="Tabelle 13">
            <a:extLst>
              <a:ext uri="{FF2B5EF4-FFF2-40B4-BE49-F238E27FC236}">
                <a16:creationId xmlns:a16="http://schemas.microsoft.com/office/drawing/2014/main" id="{91A80615-D800-45B0-9ECB-E0749552EAAE}"/>
              </a:ext>
            </a:extLst>
          </p:cNvPr>
          <p:cNvGraphicFramePr>
            <a:graphicFrameLocks noGrp="1"/>
          </p:cNvGraphicFramePr>
          <p:nvPr>
            <p:extLst>
              <p:ext uri="{D42A27DB-BD31-4B8C-83A1-F6EECF244321}">
                <p14:modId xmlns:p14="http://schemas.microsoft.com/office/powerpoint/2010/main" val="3607144826"/>
              </p:ext>
            </p:extLst>
          </p:nvPr>
        </p:nvGraphicFramePr>
        <p:xfrm>
          <a:off x="620707" y="4352958"/>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737127102"/>
                    </a:ext>
                  </a:extLst>
                </a:gridCol>
                <a:gridCol w="6566535">
                  <a:extLst>
                    <a:ext uri="{9D8B030D-6E8A-4147-A177-3AD203B41FA5}">
                      <a16:colId xmlns:a16="http://schemas.microsoft.com/office/drawing/2014/main" val="1242755525"/>
                    </a:ext>
                  </a:extLst>
                </a:gridCol>
                <a:gridCol w="1968500">
                  <a:extLst>
                    <a:ext uri="{9D8B030D-6E8A-4147-A177-3AD203B41FA5}">
                      <a16:colId xmlns:a16="http://schemas.microsoft.com/office/drawing/2014/main" val="1777099708"/>
                    </a:ext>
                  </a:extLst>
                </a:gridCol>
              </a:tblGrid>
              <a:tr h="30777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BA</a:t>
                      </a:r>
                      <a:endParaRPr lang="fr-FR" sz="1400" dirty="0"/>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dirty="0">
                          <a:solidFill>
                            <a:schemeClr val="dk1"/>
                          </a:solidFill>
                          <a:effectLst/>
                          <a:latin typeface="+mn-lt"/>
                          <a:ea typeface="+mn-ea"/>
                          <a:cs typeface="+mn-cs"/>
                        </a:rPr>
                        <a:t>Accompagnement à l’insertion professionnelle des jeunes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fr-FR" sz="1800" dirty="0"/>
                        <a:t>59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2957417420"/>
                  </a:ext>
                </a:extLst>
              </a:tr>
            </a:tbl>
          </a:graphicData>
        </a:graphic>
      </p:graphicFrame>
      <p:graphicFrame>
        <p:nvGraphicFramePr>
          <p:cNvPr id="15" name="Tabelle 14">
            <a:extLst>
              <a:ext uri="{FF2B5EF4-FFF2-40B4-BE49-F238E27FC236}">
                <a16:creationId xmlns:a16="http://schemas.microsoft.com/office/drawing/2014/main" id="{6F9AB40D-3D25-4D18-81EE-DFC73F3EC908}"/>
              </a:ext>
            </a:extLst>
          </p:cNvPr>
          <p:cNvGraphicFramePr>
            <a:graphicFrameLocks noGrp="1"/>
          </p:cNvGraphicFramePr>
          <p:nvPr>
            <p:extLst>
              <p:ext uri="{D42A27DB-BD31-4B8C-83A1-F6EECF244321}">
                <p14:modId xmlns:p14="http://schemas.microsoft.com/office/powerpoint/2010/main" val="3606578873"/>
              </p:ext>
            </p:extLst>
          </p:nvPr>
        </p:nvGraphicFramePr>
        <p:xfrm>
          <a:off x="620707" y="4880837"/>
          <a:ext cx="11091868" cy="490320"/>
        </p:xfrm>
        <a:graphic>
          <a:graphicData uri="http://schemas.openxmlformats.org/drawingml/2006/table">
            <a:tbl>
              <a:tblPr>
                <a:tableStyleId>{5C22544A-7EE6-4342-B048-85BDC9FD1C3A}</a:tableStyleId>
              </a:tblPr>
              <a:tblGrid>
                <a:gridCol w="9123368">
                  <a:extLst>
                    <a:ext uri="{9D8B030D-6E8A-4147-A177-3AD203B41FA5}">
                      <a16:colId xmlns:a16="http://schemas.microsoft.com/office/drawing/2014/main" val="1737127102"/>
                    </a:ext>
                  </a:extLst>
                </a:gridCol>
                <a:gridCol w="1968500">
                  <a:extLst>
                    <a:ext uri="{9D8B030D-6E8A-4147-A177-3AD203B41FA5}">
                      <a16:colId xmlns:a16="http://schemas.microsoft.com/office/drawing/2014/main" val="1777099708"/>
                    </a:ext>
                  </a:extLst>
                </a:gridCol>
              </a:tblGrid>
              <a:tr h="30777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b="1" dirty="0"/>
                        <a:t>Total</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35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fr-FR" sz="1800" b="1" dirty="0"/>
                        <a:t>402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35000"/>
                      </a:srgbClr>
                    </a:solidFill>
                  </a:tcPr>
                </a:tc>
                <a:extLst>
                  <a:ext uri="{0D108BD9-81ED-4DB2-BD59-A6C34878D82A}">
                    <a16:rowId xmlns:a16="http://schemas.microsoft.com/office/drawing/2014/main" val="2957417420"/>
                  </a:ext>
                </a:extLst>
              </a:tr>
            </a:tbl>
          </a:graphicData>
        </a:graphic>
      </p:graphicFrame>
      <p:sp>
        <p:nvSpPr>
          <p:cNvPr id="18" name="Ellipse 17">
            <a:extLst>
              <a:ext uri="{FF2B5EF4-FFF2-40B4-BE49-F238E27FC236}">
                <a16:creationId xmlns:a16="http://schemas.microsoft.com/office/drawing/2014/main" id="{0AFDB334-7187-4E42-AA01-A5D266388EA5}"/>
              </a:ext>
            </a:extLst>
          </p:cNvPr>
          <p:cNvSpPr/>
          <p:nvPr/>
        </p:nvSpPr>
        <p:spPr>
          <a:xfrm>
            <a:off x="8110084" y="3760007"/>
            <a:ext cx="2211842" cy="2211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3F9AC2A9-D707-47FF-B1F6-C729A1A4A46B}"/>
              </a:ext>
            </a:extLst>
          </p:cNvPr>
          <p:cNvPicPr>
            <a:picLocks noChangeAspect="1"/>
          </p:cNvPicPr>
          <p:nvPr/>
        </p:nvPicPr>
        <p:blipFill rotWithShape="1">
          <a:blip r:embed="rId3">
            <a:extLst>
              <a:ext uri="{28A0092B-C50C-407E-A947-70E740481C1C}">
                <a14:useLocalDpi xmlns:a14="http://schemas.microsoft.com/office/drawing/2010/main" val="0"/>
              </a:ext>
            </a:extLst>
          </a:blip>
          <a:srcRect t="28732"/>
          <a:stretch/>
        </p:blipFill>
        <p:spPr>
          <a:xfrm>
            <a:off x="8314877" y="4314531"/>
            <a:ext cx="1798982" cy="1000586"/>
          </a:xfrm>
          <a:prstGeom prst="rect">
            <a:avLst/>
          </a:prstGeom>
        </p:spPr>
      </p:pic>
    </p:spTree>
    <p:extLst>
      <p:ext uri="{BB962C8B-B14F-4D97-AF65-F5344CB8AC3E}">
        <p14:creationId xmlns:p14="http://schemas.microsoft.com/office/powerpoint/2010/main" val="143922434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856665" cy="3606757"/>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L’orientation professionnelle est une mission légale de </a:t>
            </a:r>
            <a:br>
              <a:rPr lang="fr-FR" dirty="0"/>
            </a:br>
            <a:r>
              <a:rPr lang="fr-FR" dirty="0"/>
              <a:t>l’Agence fédérale pour l’emploi (BA)</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sur tout le territoire national, pour tous les groupes d’âge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Réseau de conseillers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Événements dans les écoles, à l’Agence pour l’emploi ou dans d’autres lieux</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de conseil, entretiens de conseil individuels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Centres d’information professionnelle dans toute l’Allemagne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Documentation : imprimée, en ligne, en partie interactive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Constitution de réseau avec d’autres acteurs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Agence fédérale pour l’emploi</a:t>
            </a:r>
          </a:p>
        </p:txBody>
      </p:sp>
      <p:pic>
        <p:nvPicPr>
          <p:cNvPr id="7" name="Grafik 6">
            <a:extLst>
              <a:ext uri="{FF2B5EF4-FFF2-40B4-BE49-F238E27FC236}">
                <a16:creationId xmlns:a16="http://schemas.microsoft.com/office/drawing/2014/main" id="{7DB1033E-E12B-4FA9-B5F1-2147F0A0D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843" y="1466757"/>
            <a:ext cx="3968090" cy="827556"/>
          </a:xfrm>
          <a:prstGeom prst="rect">
            <a:avLst/>
          </a:prstGeom>
        </p:spPr>
      </p:pic>
    </p:spTree>
    <p:extLst>
      <p:ext uri="{BB962C8B-B14F-4D97-AF65-F5344CB8AC3E}">
        <p14:creationId xmlns:p14="http://schemas.microsoft.com/office/powerpoint/2010/main" val="41978036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9109078" cy="4196662"/>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Produits imprimés et en ligne, événements d’information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Conseil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Bourses de place d’apprentissage (plates-formes en ligne)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Salons sur la formation et événements de rapprochement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Mise à disposition de stages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Coopération avec les écoles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Journées d’information sur les métiers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Visites d’entreprises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Ateliers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Campagnes d’information et de promotion au niveau fédéral</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chambres</a:t>
            </a:r>
          </a:p>
        </p:txBody>
      </p:sp>
      <p:pic>
        <p:nvPicPr>
          <p:cNvPr id="11" name="Grafik 10">
            <a:extLst>
              <a:ext uri="{FF2B5EF4-FFF2-40B4-BE49-F238E27FC236}">
                <a16:creationId xmlns:a16="http://schemas.microsoft.com/office/drawing/2014/main" id="{BF375879-F6D8-4BBA-AC55-41F2EB83C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272" y="1520825"/>
            <a:ext cx="1129303" cy="949641"/>
          </a:xfrm>
          <a:prstGeom prst="rect">
            <a:avLst/>
          </a:prstGeom>
        </p:spPr>
      </p:pic>
      <p:pic>
        <p:nvPicPr>
          <p:cNvPr id="4" name="Grafik 3">
            <a:extLst>
              <a:ext uri="{FF2B5EF4-FFF2-40B4-BE49-F238E27FC236}">
                <a16:creationId xmlns:a16="http://schemas.microsoft.com/office/drawing/2014/main" id="{24BD07B2-30F2-4ABB-9AAB-B04473E82B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904"/>
          <a:stretch/>
        </p:blipFill>
        <p:spPr>
          <a:xfrm>
            <a:off x="7427913" y="3116048"/>
            <a:ext cx="1968706" cy="976649"/>
          </a:xfrm>
          <a:prstGeom prst="rect">
            <a:avLst/>
          </a:prstGeom>
        </p:spPr>
      </p:pic>
      <p:pic>
        <p:nvPicPr>
          <p:cNvPr id="14" name="Grafik 13">
            <a:extLst>
              <a:ext uri="{FF2B5EF4-FFF2-40B4-BE49-F238E27FC236}">
                <a16:creationId xmlns:a16="http://schemas.microsoft.com/office/drawing/2014/main" id="{DEDC63D7-7F6E-4DD0-89DF-9E6197B28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2750" y="3116047"/>
            <a:ext cx="1949825" cy="976650"/>
          </a:xfrm>
          <a:prstGeom prst="rect">
            <a:avLst/>
          </a:prstGeom>
        </p:spPr>
      </p:pic>
      <p:pic>
        <p:nvPicPr>
          <p:cNvPr id="3" name="Grafik 2">
            <a:extLst>
              <a:ext uri="{FF2B5EF4-FFF2-40B4-BE49-F238E27FC236}">
                <a16:creationId xmlns:a16="http://schemas.microsoft.com/office/drawing/2014/main" id="{B66CE9FD-7F78-F598-5DC1-20705A6615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939247" y="1229641"/>
            <a:ext cx="3163320" cy="1479547"/>
          </a:xfrm>
          <a:prstGeom prst="rect">
            <a:avLst/>
          </a:prstGeom>
        </p:spPr>
      </p:pic>
    </p:spTree>
    <p:extLst>
      <p:ext uri="{BB962C8B-B14F-4D97-AF65-F5344CB8AC3E}">
        <p14:creationId xmlns:p14="http://schemas.microsoft.com/office/powerpoint/2010/main" val="98004255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493929"/>
            <a:ext cx="9829801" cy="4154984"/>
          </a:xfrm>
          <a:prstGeom prst="rect">
            <a:avLst/>
          </a:prstGeom>
          <a:noFill/>
        </p:spPr>
        <p:txBody>
          <a:bodyPr wrap="square" lIns="0" tIns="0" rIns="0" bIns="0" rtlCol="0">
            <a:spAutoFit/>
          </a:bodyPr>
          <a:lstStyle/>
          <a:p>
            <a:pPr indent="-360000">
              <a:lnSpc>
                <a:spcPts val="2400"/>
              </a:lnSpc>
              <a:spcAft>
                <a:spcPts val="600"/>
              </a:spcAft>
              <a:buFont typeface="+mj-lt"/>
              <a:buAutoNum type="arabicPeriod"/>
            </a:pPr>
            <a:r>
              <a:rPr lang="fr-FR" sz="2000" dirty="0">
                <a:latin typeface="+mj-lt"/>
              </a:rPr>
              <a:t>Les bases</a:t>
            </a:r>
          </a:p>
          <a:p>
            <a:pPr indent="-360000">
              <a:lnSpc>
                <a:spcPts val="2400"/>
              </a:lnSpc>
              <a:spcAft>
                <a:spcPts val="600"/>
              </a:spcAft>
              <a:buFont typeface="+mj-lt"/>
              <a:buAutoNum type="arabicPeriod"/>
            </a:pPr>
            <a:r>
              <a:rPr lang="fr-FR" sz="2000" dirty="0">
                <a:latin typeface="+mj-lt"/>
              </a:rPr>
              <a:t>L’orientation professionnelle dans les écoles</a:t>
            </a:r>
          </a:p>
          <a:p>
            <a:pPr indent="-360000">
              <a:lnSpc>
                <a:spcPts val="2400"/>
              </a:lnSpc>
              <a:spcAft>
                <a:spcPts val="600"/>
              </a:spcAft>
              <a:buFont typeface="+mj-lt"/>
              <a:buAutoNum type="arabicPeriod"/>
            </a:pPr>
            <a:r>
              <a:rPr lang="fr-FR" sz="2000" dirty="0">
                <a:latin typeface="+mj-lt"/>
              </a:rPr>
              <a:t>Autres acteurs et autres programmes (exemples)</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L’Agence pour l’emploi</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Les chambres</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Les syndicats</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Les « chaînes pour la formation »</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 Girls' Day et le Boys' Day</a:t>
            </a:r>
          </a:p>
          <a:p>
            <a:pPr indent="-360000">
              <a:lnSpc>
                <a:spcPts val="2400"/>
              </a:lnSpc>
              <a:spcAft>
                <a:spcPts val="600"/>
              </a:spcAft>
              <a:buFont typeface="+mj-lt"/>
              <a:buAutoNum type="arabicPeriod"/>
            </a:pPr>
            <a:r>
              <a:rPr lang="fr-FR" sz="2000" dirty="0">
                <a:latin typeface="+mj-lt"/>
              </a:rPr>
              <a:t>Les avantages de l’orientation professionnelle</a:t>
            </a:r>
          </a:p>
          <a:p>
            <a:pPr indent="-360000">
              <a:lnSpc>
                <a:spcPts val="2400"/>
              </a:lnSpc>
              <a:spcAft>
                <a:spcPts val="600"/>
              </a:spcAft>
              <a:buFont typeface="+mj-lt"/>
              <a:buAutoNum type="arabicPeriod"/>
            </a:pPr>
            <a:r>
              <a:rPr lang="fr-FR" sz="2000" dirty="0">
                <a:latin typeface="+mj-lt"/>
              </a:rPr>
              <a:t>Synthèse/principes</a:t>
            </a:r>
          </a:p>
          <a:p>
            <a:pPr indent="-360000">
              <a:lnSpc>
                <a:spcPts val="2400"/>
              </a:lnSpc>
              <a:spcAft>
                <a:spcPts val="600"/>
              </a:spcAft>
              <a:buFont typeface="+mj-lt"/>
              <a:buAutoNum type="arabicPeriod"/>
            </a:pPr>
            <a:r>
              <a:rPr lang="fr-FR" sz="2000" dirty="0">
                <a:latin typeface="+mj-lt"/>
              </a:rPr>
              <a:t>Informations supplémentaires</a:t>
            </a:r>
          </a:p>
        </p:txBody>
      </p:sp>
      <p:pic>
        <p:nvPicPr>
          <p:cNvPr id="5" name="Grafik 4">
            <a:extLst>
              <a:ext uri="{FF2B5EF4-FFF2-40B4-BE49-F238E27FC236}">
                <a16:creationId xmlns:a16="http://schemas.microsoft.com/office/drawing/2014/main" id="{AB36FC74-2D2E-4D65-A111-B75824655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115" y="1374589"/>
            <a:ext cx="4609460" cy="3394636"/>
          </a:xfrm>
          <a:prstGeom prst="rect">
            <a:avLst/>
          </a:prstGeom>
        </p:spPr>
      </p:pic>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5502150" cy="317074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Partenaires pour les écoles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Projets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de cours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Matériel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d’information, conseil aux jeunes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de séminaires pour les diffuseurs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Accompagnement politique, par exemple par des enquêtes auprès des jeunes, des avis, etc.</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syndicats</a:t>
            </a:r>
          </a:p>
        </p:txBody>
      </p:sp>
      <p:pic>
        <p:nvPicPr>
          <p:cNvPr id="9" name="Grafik 8">
            <a:extLst>
              <a:ext uri="{FF2B5EF4-FFF2-40B4-BE49-F238E27FC236}">
                <a16:creationId xmlns:a16="http://schemas.microsoft.com/office/drawing/2014/main" id="{F93EA85C-E661-4E89-A346-0A11608E51A9}"/>
              </a:ext>
            </a:extLst>
          </p:cNvPr>
          <p:cNvPicPr>
            <a:picLocks noChangeAspect="1"/>
          </p:cNvPicPr>
          <p:nvPr/>
        </p:nvPicPr>
        <p:blipFill rotWithShape="1">
          <a:blip r:embed="rId3"/>
          <a:srcRect t="6036" b="5897"/>
          <a:stretch/>
        </p:blipFill>
        <p:spPr>
          <a:xfrm>
            <a:off x="7280067" y="2650432"/>
            <a:ext cx="1415205" cy="776750"/>
          </a:xfrm>
          <a:prstGeom prst="rect">
            <a:avLst/>
          </a:prstGeom>
        </p:spPr>
      </p:pic>
      <p:pic>
        <p:nvPicPr>
          <p:cNvPr id="12" name="Grafik 11">
            <a:extLst>
              <a:ext uri="{FF2B5EF4-FFF2-40B4-BE49-F238E27FC236}">
                <a16:creationId xmlns:a16="http://schemas.microsoft.com/office/drawing/2014/main" id="{CB4ACE19-9E27-4AAA-863A-112559349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749" y="1469770"/>
            <a:ext cx="825385" cy="776833"/>
          </a:xfrm>
          <a:prstGeom prst="rect">
            <a:avLst/>
          </a:prstGeom>
        </p:spPr>
      </p:pic>
      <p:pic>
        <p:nvPicPr>
          <p:cNvPr id="15" name="Grafik 14">
            <a:extLst>
              <a:ext uri="{FF2B5EF4-FFF2-40B4-BE49-F238E27FC236}">
                <a16:creationId xmlns:a16="http://schemas.microsoft.com/office/drawing/2014/main" id="{E5C6C0D0-BB48-4C3C-8FDD-220953FEA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2248" y="2662555"/>
            <a:ext cx="825385" cy="776834"/>
          </a:xfrm>
          <a:prstGeom prst="rect">
            <a:avLst/>
          </a:prstGeom>
        </p:spPr>
      </p:pic>
      <p:pic>
        <p:nvPicPr>
          <p:cNvPr id="16" name="Grafik 15">
            <a:extLst>
              <a:ext uri="{FF2B5EF4-FFF2-40B4-BE49-F238E27FC236}">
                <a16:creationId xmlns:a16="http://schemas.microsoft.com/office/drawing/2014/main" id="{1844220D-3B3B-47FF-AC07-5A650D93D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0887" y="3830928"/>
            <a:ext cx="861247" cy="861247"/>
          </a:xfrm>
          <a:prstGeom prst="rect">
            <a:avLst/>
          </a:prstGeom>
        </p:spPr>
      </p:pic>
      <p:pic>
        <p:nvPicPr>
          <p:cNvPr id="17" name="Grafik 16">
            <a:extLst>
              <a:ext uri="{FF2B5EF4-FFF2-40B4-BE49-F238E27FC236}">
                <a16:creationId xmlns:a16="http://schemas.microsoft.com/office/drawing/2014/main" id="{F050B587-3583-4B1E-8446-6D014335B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4609" y="3830928"/>
            <a:ext cx="854464" cy="804201"/>
          </a:xfrm>
          <a:prstGeom prst="rect">
            <a:avLst/>
          </a:prstGeom>
        </p:spPr>
      </p:pic>
      <p:pic>
        <p:nvPicPr>
          <p:cNvPr id="18" name="Grafik 17">
            <a:extLst>
              <a:ext uri="{FF2B5EF4-FFF2-40B4-BE49-F238E27FC236}">
                <a16:creationId xmlns:a16="http://schemas.microsoft.com/office/drawing/2014/main" id="{2E76670C-CF41-42E1-888C-092D7D4E5A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4610" y="1469770"/>
            <a:ext cx="825384" cy="776833"/>
          </a:xfrm>
          <a:prstGeom prst="rect">
            <a:avLst/>
          </a:prstGeom>
        </p:spPr>
      </p:pic>
      <p:pic>
        <p:nvPicPr>
          <p:cNvPr id="19" name="Grafik 18">
            <a:extLst>
              <a:ext uri="{FF2B5EF4-FFF2-40B4-BE49-F238E27FC236}">
                <a16:creationId xmlns:a16="http://schemas.microsoft.com/office/drawing/2014/main" id="{B3EC157F-06F6-4F04-BEB7-730B369F3B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4609" y="2662555"/>
            <a:ext cx="1620206" cy="688588"/>
          </a:xfrm>
          <a:prstGeom prst="rect">
            <a:avLst/>
          </a:prstGeom>
        </p:spPr>
      </p:pic>
    </p:spTree>
    <p:extLst>
      <p:ext uri="{BB962C8B-B14F-4D97-AF65-F5344CB8AC3E}">
        <p14:creationId xmlns:p14="http://schemas.microsoft.com/office/powerpoint/2010/main" val="19202211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6503990" cy="329898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Exploités par les Länder, souvent au niveau local </a:t>
            </a:r>
            <a:br>
              <a:rPr lang="fr-FR" dirty="0"/>
            </a:br>
            <a:r>
              <a:rPr lang="fr-FR" dirty="0"/>
              <a:t>(arrondissement, commune) </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Mise en œuvre de concepts du Land, dans une perspective régionale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Coordination et participation de tous les acteurs locaux (écoles, chambres, syndicats, entreprises,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Services pour tous les acteurs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Mise en place de la transparence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Organisation d’événements, par exemple exploration coordonnée des secteurs professionnels, journées d’orientation sur les cursus d’études, journées de la formation en alternance, etc.</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Bureaux de coordination régionaux</a:t>
            </a:r>
          </a:p>
        </p:txBody>
      </p:sp>
      <p:pic>
        <p:nvPicPr>
          <p:cNvPr id="5" name="Grafik 4">
            <a:extLst>
              <a:ext uri="{FF2B5EF4-FFF2-40B4-BE49-F238E27FC236}">
                <a16:creationId xmlns:a16="http://schemas.microsoft.com/office/drawing/2014/main" id="{735CC712-02FC-4356-AEF3-12CCA9C31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8177" y="1520825"/>
            <a:ext cx="2516103" cy="2127250"/>
          </a:xfrm>
          <a:prstGeom prst="rect">
            <a:avLst/>
          </a:prstGeom>
        </p:spPr>
      </p:pic>
    </p:spTree>
    <p:extLst>
      <p:ext uri="{BB962C8B-B14F-4D97-AF65-F5344CB8AC3E}">
        <p14:creationId xmlns:p14="http://schemas.microsoft.com/office/powerpoint/2010/main" val="222497353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10714040" cy="411971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dirty="0"/>
              <a:t>L’initiative « Chaînes pour la formation » aide les jeunes à passer </a:t>
            </a:r>
            <a:br>
              <a:rPr lang="fr-FR" dirty="0"/>
            </a:br>
            <a:r>
              <a:rPr lang="fr-FR" dirty="0"/>
              <a:t>leur diplôme scolaire, à trouver une place d’apprentissage et à </a:t>
            </a:r>
            <a:br>
              <a:rPr lang="fr-FR" dirty="0"/>
            </a:br>
            <a:r>
              <a:rPr lang="fr-FR" dirty="0"/>
              <a:t>obtenir leur diplôme professionnel.</a:t>
            </a:r>
          </a:p>
          <a:p>
            <a:pPr marL="285750" indent="-285750">
              <a:lnSpc>
                <a:spcPts val="2200"/>
              </a:lnSpc>
              <a:spcAft>
                <a:spcPts val="600"/>
              </a:spcAft>
              <a:buClr>
                <a:srgbClr val="D6851B"/>
              </a:buClr>
              <a:buSzPct val="65000"/>
              <a:buFont typeface="Wingdings 3" panose="05040102010807070707" pitchFamily="18" charset="2"/>
              <a:buChar char=""/>
            </a:pPr>
            <a:r>
              <a:rPr lang="fr-FR" dirty="0"/>
              <a:t>Développée par le ministère fédéral de l’Éducation et de la Recherche (BMBF), en coopération avec le </a:t>
            </a:r>
            <a:br>
              <a:rPr lang="fr-FR" dirty="0"/>
            </a:br>
            <a:r>
              <a:rPr lang="fr-FR" dirty="0"/>
              <a:t>ministère fédéral du Travail et des Affaires sociales (BMAS), l’Agence fédérale pour l’emploi (BA) et les Länder</a:t>
            </a:r>
          </a:p>
          <a:p>
            <a:pPr marL="285750" indent="-285750">
              <a:lnSpc>
                <a:spcPts val="2200"/>
              </a:lnSpc>
              <a:spcAft>
                <a:spcPts val="600"/>
              </a:spcAft>
              <a:buClr>
                <a:srgbClr val="D6851B"/>
              </a:buClr>
              <a:buSzPct val="65000"/>
              <a:buFont typeface="Wingdings 3" panose="05040102010807070707" pitchFamily="18" charset="2"/>
              <a:buChar char=""/>
            </a:pPr>
            <a:r>
              <a:rPr lang="fr-FR" b="1" dirty="0"/>
              <a:t>Objectif : </a:t>
            </a:r>
            <a:r>
              <a:rPr lang="fr-FR" dirty="0"/>
              <a:t>Transition souple de l’école à la formation et à la vie professionnelle</a:t>
            </a:r>
          </a:p>
          <a:p>
            <a:pPr marL="285750" indent="-285750">
              <a:lnSpc>
                <a:spcPts val="2200"/>
              </a:lnSpc>
              <a:spcAft>
                <a:spcPts val="600"/>
              </a:spcAft>
              <a:buClr>
                <a:srgbClr val="D6851B"/>
              </a:buClr>
              <a:buSzPct val="65000"/>
              <a:buFont typeface="Wingdings 3" panose="05040102010807070707" pitchFamily="18" charset="2"/>
              <a:buChar char=""/>
            </a:pPr>
            <a:r>
              <a:rPr lang="fr-FR" b="1" dirty="0"/>
              <a:t>Éléments des chaînes pour la formation :</a:t>
            </a:r>
          </a:p>
          <a:p>
            <a:pPr marL="576000" lvl="1" indent="-285750">
              <a:lnSpc>
                <a:spcPts val="2200"/>
              </a:lnSpc>
              <a:spcAft>
                <a:spcPts val="600"/>
              </a:spcAft>
              <a:buClr>
                <a:srgbClr val="D6851B"/>
              </a:buClr>
              <a:buSzPct val="65000"/>
              <a:buFont typeface="Wingdings 3" panose="05040102010807070707" pitchFamily="18" charset="2"/>
              <a:buChar char=""/>
            </a:pPr>
            <a:r>
              <a:rPr lang="fr-FR" dirty="0"/>
              <a:t>Orientation professionnelle : Soutien lors du choix et de la préparation à un métier, déjà pendant la scolarité.</a:t>
            </a:r>
          </a:p>
          <a:p>
            <a:pPr marL="576000" lvl="1" indent="-285750">
              <a:lnSpc>
                <a:spcPts val="2200"/>
              </a:lnSpc>
              <a:spcAft>
                <a:spcPts val="600"/>
              </a:spcAft>
              <a:buClr>
                <a:srgbClr val="D6851B"/>
              </a:buClr>
              <a:buSzPct val="65000"/>
              <a:buFont typeface="Wingdings 3" panose="05040102010807070707" pitchFamily="18" charset="2"/>
              <a:buChar char=""/>
            </a:pPr>
            <a:r>
              <a:rPr lang="fr-FR" dirty="0"/>
              <a:t>Transition : Mesures préparatoires et offres de soutien entre l’école et la formation, par exemple accompagnement à l’insertion professionnelle, formation assistée ASAflex, orientation professionnelle pour les personnes réfugiées et ayant émigré (BOFplus).</a:t>
            </a:r>
          </a:p>
          <a:p>
            <a:pPr marL="576000" lvl="1" indent="-285750">
              <a:lnSpc>
                <a:spcPts val="2200"/>
              </a:lnSpc>
              <a:spcAft>
                <a:spcPts val="600"/>
              </a:spcAft>
              <a:buClr>
                <a:srgbClr val="D6851B"/>
              </a:buClr>
              <a:buSzPct val="65000"/>
              <a:buFont typeface="Wingdings 3" panose="05040102010807070707" pitchFamily="18" charset="2"/>
              <a:buChar char=""/>
            </a:pPr>
            <a:r>
              <a:rPr lang="fr-FR" dirty="0"/>
              <a:t>Accompagnement à la formation : Accompagnement individuel pendant la formation, en vue d’améliorer la réussite de la formation et d’éviter les abandons (par exemple VerAplus) </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Initiative « Chaînes pour la formation »</a:t>
            </a:r>
          </a:p>
        </p:txBody>
      </p:sp>
      <p:pic>
        <p:nvPicPr>
          <p:cNvPr id="5" name="Grafik 4">
            <a:extLst>
              <a:ext uri="{FF2B5EF4-FFF2-40B4-BE49-F238E27FC236}">
                <a16:creationId xmlns:a16="http://schemas.microsoft.com/office/drawing/2014/main" id="{E87EB493-261E-46FE-B124-69926CCDE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96" b="35461"/>
          <a:stretch/>
        </p:blipFill>
        <p:spPr>
          <a:xfrm>
            <a:off x="7912867" y="1424919"/>
            <a:ext cx="3934431" cy="612775"/>
          </a:xfrm>
          <a:prstGeom prst="rect">
            <a:avLst/>
          </a:prstGeom>
        </p:spPr>
      </p:pic>
    </p:spTree>
    <p:extLst>
      <p:ext uri="{BB962C8B-B14F-4D97-AF65-F5344CB8AC3E}">
        <p14:creationId xmlns:p14="http://schemas.microsoft.com/office/powerpoint/2010/main" val="66638438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542340" cy="3734997"/>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2010 Lancement de l’initiative « Diplôme et vie professionnelle</a:t>
            </a:r>
            <a:br>
              <a:rPr lang="fr-FR" dirty="0"/>
            </a:br>
            <a:r>
              <a:rPr lang="fr-FR" dirty="0"/>
              <a:t> — Chaînes pour la formation jusqu’au diplôme » par le BMBF</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Modèle central de coopération du gouvernement fédéral (BMBF, BMAS), </a:t>
            </a:r>
            <a:br>
              <a:rPr lang="fr-FR" dirty="0"/>
            </a:br>
            <a:r>
              <a:rPr lang="fr-FR" dirty="0"/>
              <a:t>de l’Agence fédérale pour l’emploi (BA) et des Länder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Coordination des mesures et des objectifs de soutien en vue d’un accompagnement continu, et chaîne de soutien de l’école à l’obtention du diplôme de formation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b="1" dirty="0"/>
              <a:t>Pilotage :</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Accords entre le gouvernement fédéral, les Länder et l’Agence fédérale pour l’emploi</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Groupe de suivi Gouvernement fédéral-Länder-Agence fédérale pour l’emploi</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Accompagnement technique : Centre des chaînes pour la formation auprès du BIBB</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Bureaux de coordination régionaux</a:t>
            </a:r>
          </a:p>
        </p:txBody>
      </p:sp>
      <p:pic>
        <p:nvPicPr>
          <p:cNvPr id="3" name="Grafik 2">
            <a:extLst>
              <a:ext uri="{FF2B5EF4-FFF2-40B4-BE49-F238E27FC236}">
                <a16:creationId xmlns:a16="http://schemas.microsoft.com/office/drawing/2014/main" id="{991EE8B6-4368-0051-CDED-D70F925B51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96" b="35461"/>
          <a:stretch/>
        </p:blipFill>
        <p:spPr>
          <a:xfrm>
            <a:off x="7912867" y="1424919"/>
            <a:ext cx="3934431" cy="612775"/>
          </a:xfrm>
          <a:prstGeom prst="rect">
            <a:avLst/>
          </a:prstGeom>
        </p:spPr>
      </p:pic>
    </p:spTree>
    <p:extLst>
      <p:ext uri="{BB962C8B-B14F-4D97-AF65-F5344CB8AC3E}">
        <p14:creationId xmlns:p14="http://schemas.microsoft.com/office/powerpoint/2010/main" val="110761234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1019176" y="2267189"/>
            <a:ext cx="3744530" cy="2875082"/>
          </a:xfrm>
          <a:prstGeom prst="rect">
            <a:avLst/>
          </a:prstGeom>
          <a:noFill/>
        </p:spPr>
        <p:txBody>
          <a:bodyPr wrap="square" lIns="0" tIns="0" rIns="0" bIns="0">
            <a:spAutoFit/>
          </a:bodyPr>
          <a:lstStyle/>
          <a:p>
            <a:pPr marL="342900" indent="-342900">
              <a:lnSpc>
                <a:spcPts val="1800"/>
              </a:lnSpc>
              <a:spcAft>
                <a:spcPts val="300"/>
              </a:spcAft>
              <a:buSzPct val="100000"/>
              <a:buFont typeface="+mj-lt"/>
              <a:buAutoNum type="arabicPeriod"/>
            </a:pPr>
            <a:r>
              <a:rPr lang="fr-FR" sz="1400" dirty="0"/>
              <a:t>Mécatronicien automobile</a:t>
            </a:r>
          </a:p>
          <a:p>
            <a:pPr marL="342900" indent="-342900">
              <a:lnSpc>
                <a:spcPts val="1800"/>
              </a:lnSpc>
              <a:spcAft>
                <a:spcPts val="300"/>
              </a:spcAft>
              <a:buSzPct val="100000"/>
              <a:buFont typeface="+mj-lt"/>
              <a:buAutoNum type="arabicPeriod"/>
            </a:pPr>
            <a:r>
              <a:rPr lang="fr-FR" sz="1400" dirty="0"/>
              <a:t>Mécanicien installateur de systèmes sanitaires, de chauffage et de climatisation</a:t>
            </a:r>
          </a:p>
          <a:p>
            <a:pPr marL="342900" indent="-342900">
              <a:lnSpc>
                <a:spcPts val="1800"/>
              </a:lnSpc>
              <a:spcAft>
                <a:spcPts val="300"/>
              </a:spcAft>
              <a:buSzPct val="100000"/>
              <a:buFont typeface="+mj-lt"/>
              <a:buAutoNum type="arabicPeriod"/>
            </a:pPr>
            <a:r>
              <a:rPr lang="fr-FR" sz="1400" dirty="0"/>
              <a:t>Électronicien</a:t>
            </a:r>
          </a:p>
          <a:p>
            <a:pPr marL="342900" indent="-342900">
              <a:lnSpc>
                <a:spcPts val="1800"/>
              </a:lnSpc>
              <a:spcAft>
                <a:spcPts val="300"/>
              </a:spcAft>
              <a:buSzPct val="100000"/>
              <a:buFont typeface="+mj-lt"/>
              <a:buAutoNum type="arabicPeriod"/>
            </a:pPr>
            <a:r>
              <a:rPr lang="fr-FR" sz="1400" dirty="0"/>
              <a:t>Informaticien spécialisé</a:t>
            </a:r>
          </a:p>
          <a:p>
            <a:pPr marL="342900" indent="-342900">
              <a:lnSpc>
                <a:spcPts val="1800"/>
              </a:lnSpc>
              <a:spcAft>
                <a:spcPts val="300"/>
              </a:spcAft>
              <a:buSzPct val="100000"/>
              <a:buFont typeface="+mj-lt"/>
              <a:buAutoNum type="arabicPeriod"/>
            </a:pPr>
            <a:r>
              <a:rPr lang="fr-FR" sz="1400" dirty="0"/>
              <a:t>Vendeur</a:t>
            </a:r>
          </a:p>
          <a:p>
            <a:pPr marL="342900" indent="-342900">
              <a:lnSpc>
                <a:spcPts val="1800"/>
              </a:lnSpc>
              <a:spcAft>
                <a:spcPts val="300"/>
              </a:spcAft>
              <a:buSzPct val="100000"/>
              <a:buFont typeface="+mj-lt"/>
              <a:buAutoNum type="arabicPeriod"/>
            </a:pPr>
            <a:r>
              <a:rPr lang="fr-FR" sz="1400" dirty="0"/>
              <a:t>Mécanicien industriel</a:t>
            </a:r>
          </a:p>
          <a:p>
            <a:pPr marL="342900" indent="-342900">
              <a:lnSpc>
                <a:spcPts val="1800"/>
              </a:lnSpc>
              <a:spcAft>
                <a:spcPts val="300"/>
              </a:spcAft>
              <a:buSzPct val="100000"/>
              <a:buFont typeface="+mj-lt"/>
              <a:buAutoNum type="arabicPeriod"/>
            </a:pPr>
            <a:r>
              <a:rPr lang="fr-FR" sz="1400" dirty="0"/>
              <a:t>Agent commercial en commerce de détail</a:t>
            </a:r>
          </a:p>
          <a:p>
            <a:pPr marL="342900" indent="-342900">
              <a:lnSpc>
                <a:spcPts val="1800"/>
              </a:lnSpc>
              <a:spcAft>
                <a:spcPts val="300"/>
              </a:spcAft>
              <a:buSzPct val="100000"/>
              <a:buFont typeface="+mj-lt"/>
              <a:buAutoNum type="arabicPeriod"/>
            </a:pPr>
            <a:r>
              <a:rPr lang="fr-FR" sz="1400" dirty="0"/>
              <a:t>Mécatronicien</a:t>
            </a:r>
          </a:p>
          <a:p>
            <a:pPr marL="342900" indent="-342900">
              <a:lnSpc>
                <a:spcPts val="1800"/>
              </a:lnSpc>
              <a:spcAft>
                <a:spcPts val="300"/>
              </a:spcAft>
              <a:buSzPct val="100000"/>
              <a:buFont typeface="+mj-lt"/>
              <a:buAutoNum type="arabicPeriod"/>
            </a:pPr>
            <a:r>
              <a:rPr lang="fr-FR" sz="1400" dirty="0"/>
              <a:t>Opérateur logistique</a:t>
            </a:r>
          </a:p>
          <a:p>
            <a:pPr marL="342900" indent="-342900">
              <a:lnSpc>
                <a:spcPts val="1800"/>
              </a:lnSpc>
              <a:spcAft>
                <a:spcPts val="300"/>
              </a:spcAft>
              <a:buSzPct val="100000"/>
              <a:buFont typeface="+mj-lt"/>
              <a:buAutoNum type="arabicPeriod"/>
            </a:pPr>
            <a:r>
              <a:rPr lang="fr-FR" sz="1400" dirty="0"/>
              <a:t>Électronicien en technique d'exploitation</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Girls' Day et Boys' Day</a:t>
            </a:r>
          </a:p>
        </p:txBody>
      </p:sp>
      <p:sp>
        <p:nvSpPr>
          <p:cNvPr id="6" name="Textfeld 5">
            <a:extLst>
              <a:ext uri="{FF2B5EF4-FFF2-40B4-BE49-F238E27FC236}">
                <a16:creationId xmlns:a16="http://schemas.microsoft.com/office/drawing/2014/main" id="{8DA2BFD7-71FE-4B5A-9ABF-22EED6AC5ADF}"/>
              </a:ext>
            </a:extLst>
          </p:cNvPr>
          <p:cNvSpPr txBox="1"/>
          <p:nvPr/>
        </p:nvSpPr>
        <p:spPr>
          <a:xfrm>
            <a:off x="7428295" y="2267189"/>
            <a:ext cx="3630229" cy="2644250"/>
          </a:xfrm>
          <a:prstGeom prst="rect">
            <a:avLst/>
          </a:prstGeom>
          <a:noFill/>
        </p:spPr>
        <p:txBody>
          <a:bodyPr wrap="square" lIns="0" tIns="0" rIns="0" bIns="0">
            <a:spAutoFit/>
          </a:bodyPr>
          <a:lstStyle/>
          <a:p>
            <a:pPr marL="342900" indent="-342900">
              <a:lnSpc>
                <a:spcPts val="1800"/>
              </a:lnSpc>
              <a:spcAft>
                <a:spcPts val="300"/>
              </a:spcAft>
              <a:buSzPct val="100000"/>
              <a:buFont typeface="+mj-lt"/>
              <a:buAutoNum type="arabicPeriod"/>
            </a:pPr>
            <a:r>
              <a:rPr lang="fr-FR" sz="1400" dirty="0"/>
              <a:t>Assistante médicale</a:t>
            </a:r>
          </a:p>
          <a:p>
            <a:pPr marL="342900" indent="-342900">
              <a:lnSpc>
                <a:spcPts val="1800"/>
              </a:lnSpc>
              <a:spcAft>
                <a:spcPts val="300"/>
              </a:spcAft>
              <a:buSzPct val="100000"/>
              <a:buFont typeface="+mj-lt"/>
              <a:buAutoNum type="arabicPeriod"/>
            </a:pPr>
            <a:r>
              <a:rPr lang="fr-FR" sz="1400" dirty="0"/>
              <a:t>Assistante dentaire</a:t>
            </a:r>
          </a:p>
          <a:p>
            <a:pPr marL="342900" indent="-342900">
              <a:lnSpc>
                <a:spcPts val="1800"/>
              </a:lnSpc>
              <a:spcAft>
                <a:spcPts val="300"/>
              </a:spcAft>
              <a:buSzPct val="100000"/>
              <a:buFont typeface="+mj-lt"/>
              <a:buAutoNum type="arabicPeriod"/>
            </a:pPr>
            <a:r>
              <a:rPr lang="fr-FR" sz="1400" dirty="0"/>
              <a:t>Agente commerciale en bureautique</a:t>
            </a:r>
          </a:p>
          <a:p>
            <a:pPr marL="342900" indent="-342900">
              <a:lnSpc>
                <a:spcPts val="1800"/>
              </a:lnSpc>
              <a:spcAft>
                <a:spcPts val="300"/>
              </a:spcAft>
              <a:buSzPct val="100000"/>
              <a:buFont typeface="+mj-lt"/>
              <a:buAutoNum type="arabicPeriod"/>
            </a:pPr>
            <a:r>
              <a:rPr lang="fr-FR" sz="1400" dirty="0"/>
              <a:t>Vendeuse</a:t>
            </a:r>
          </a:p>
          <a:p>
            <a:pPr marL="342900" indent="-342900">
              <a:lnSpc>
                <a:spcPts val="1800"/>
              </a:lnSpc>
              <a:spcAft>
                <a:spcPts val="300"/>
              </a:spcAft>
              <a:buSzPct val="100000"/>
              <a:buFont typeface="+mj-lt"/>
              <a:buAutoNum type="arabicPeriod"/>
            </a:pPr>
            <a:r>
              <a:rPr lang="fr-FR" sz="1400" dirty="0"/>
              <a:t>Agente commerciale pour l’industrie</a:t>
            </a:r>
          </a:p>
          <a:p>
            <a:pPr marL="342900" indent="-342900">
              <a:lnSpc>
                <a:spcPts val="1800"/>
              </a:lnSpc>
              <a:spcAft>
                <a:spcPts val="300"/>
              </a:spcAft>
              <a:buSzPct val="100000"/>
              <a:buFont typeface="+mj-lt"/>
              <a:buAutoNum type="arabicPeriod"/>
            </a:pPr>
            <a:r>
              <a:rPr lang="fr-FR" sz="1400" dirty="0"/>
              <a:t>Agente commerciale en commerce de détail</a:t>
            </a:r>
          </a:p>
          <a:p>
            <a:pPr marL="342900" indent="-342900">
              <a:lnSpc>
                <a:spcPts val="1800"/>
              </a:lnSpc>
              <a:spcAft>
                <a:spcPts val="300"/>
              </a:spcAft>
              <a:buSzPct val="100000"/>
              <a:buFont typeface="+mj-lt"/>
              <a:buAutoNum type="arabicPeriod"/>
            </a:pPr>
            <a:r>
              <a:rPr lang="fr-FR" sz="1400" dirty="0"/>
              <a:t>Employée spécialisée en administration</a:t>
            </a:r>
          </a:p>
          <a:p>
            <a:pPr marL="342900" indent="-342900">
              <a:lnSpc>
                <a:spcPts val="1800"/>
              </a:lnSpc>
              <a:spcAft>
                <a:spcPts val="300"/>
              </a:spcAft>
              <a:buSzPct val="100000"/>
              <a:buFont typeface="+mj-lt"/>
              <a:buAutoNum type="arabicPeriod"/>
            </a:pPr>
            <a:r>
              <a:rPr lang="fr-FR" sz="1400" dirty="0"/>
              <a:t>Coiffeuse</a:t>
            </a:r>
          </a:p>
          <a:p>
            <a:pPr marL="342900" indent="-342900">
              <a:lnSpc>
                <a:spcPts val="1800"/>
              </a:lnSpc>
              <a:spcAft>
                <a:spcPts val="300"/>
              </a:spcAft>
              <a:buSzPct val="100000"/>
              <a:buFont typeface="+mj-lt"/>
              <a:buAutoNum type="arabicPeriod"/>
            </a:pPr>
            <a:r>
              <a:rPr lang="fr-FR" sz="1400" dirty="0"/>
              <a:t>Employée de banque</a:t>
            </a:r>
          </a:p>
          <a:p>
            <a:pPr marL="342900" indent="-342900">
              <a:lnSpc>
                <a:spcPts val="1800"/>
              </a:lnSpc>
              <a:spcAft>
                <a:spcPts val="300"/>
              </a:spcAft>
              <a:buSzPct val="100000"/>
              <a:buFont typeface="+mj-lt"/>
              <a:buAutoNum type="arabicPeriod"/>
            </a:pPr>
            <a:r>
              <a:rPr lang="fr-FR" sz="1400" dirty="0"/>
              <a:t>Assistante fiscale</a:t>
            </a:r>
          </a:p>
        </p:txBody>
      </p:sp>
      <p:sp>
        <p:nvSpPr>
          <p:cNvPr id="7" name="Textplatzhalter 7">
            <a:extLst>
              <a:ext uri="{FF2B5EF4-FFF2-40B4-BE49-F238E27FC236}">
                <a16:creationId xmlns:a16="http://schemas.microsoft.com/office/drawing/2014/main" id="{E68D7889-30CA-44E0-9DAC-B532967ED96E}"/>
              </a:ext>
            </a:extLst>
          </p:cNvPr>
          <p:cNvSpPr>
            <a:spLocks noGrp="1"/>
          </p:cNvSpPr>
          <p:nvPr/>
        </p:nvSpPr>
        <p:spPr>
          <a:xfrm>
            <a:off x="1019174" y="1303094"/>
            <a:ext cx="9877106"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t>Le Top 10 des métiers d’apprentissage par diplômes obtenus en 2025</a:t>
            </a:r>
          </a:p>
        </p:txBody>
      </p:sp>
      <p:sp>
        <p:nvSpPr>
          <p:cNvPr id="11" name="Textplatzhalter 3">
            <a:extLst>
              <a:ext uri="{FF2B5EF4-FFF2-40B4-BE49-F238E27FC236}">
                <a16:creationId xmlns:a16="http://schemas.microsoft.com/office/drawing/2014/main" id="{977AEE50-F61E-45D8-BC69-954349C80FC1}"/>
              </a:ext>
            </a:extLst>
          </p:cNvPr>
          <p:cNvSpPr txBox="1">
            <a:spLocks/>
          </p:cNvSpPr>
          <p:nvPr/>
        </p:nvSpPr>
        <p:spPr>
          <a:xfrm>
            <a:off x="348792" y="5240581"/>
            <a:ext cx="5701488" cy="318924"/>
          </a:xfrm>
          <a:prstGeom prst="rect">
            <a:avLst/>
          </a:prstGeom>
          <a:solidFill>
            <a:srgbClr val="D6851B">
              <a:alpha val="1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dirty="0">
                <a:latin typeface="+mn-lt"/>
              </a:rPr>
              <a:t>38 %  de l'ensemble des nouveaux contrats signés par des hommes</a:t>
            </a:r>
          </a:p>
        </p:txBody>
      </p:sp>
      <p:sp>
        <p:nvSpPr>
          <p:cNvPr id="12" name="Textplatzhalter 3">
            <a:extLst>
              <a:ext uri="{FF2B5EF4-FFF2-40B4-BE49-F238E27FC236}">
                <a16:creationId xmlns:a16="http://schemas.microsoft.com/office/drawing/2014/main" id="{AD7F642D-657F-477E-9A2A-E989C826E551}"/>
              </a:ext>
            </a:extLst>
          </p:cNvPr>
          <p:cNvSpPr txBox="1">
            <a:spLocks/>
          </p:cNvSpPr>
          <p:nvPr/>
        </p:nvSpPr>
        <p:spPr>
          <a:xfrm>
            <a:off x="6141722" y="5240581"/>
            <a:ext cx="5701485" cy="318924"/>
          </a:xfrm>
          <a:prstGeom prst="rect">
            <a:avLst/>
          </a:prstGeom>
          <a:solidFill>
            <a:srgbClr val="D6851B">
              <a:alpha val="1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dirty="0">
                <a:latin typeface="+mn-lt"/>
              </a:rPr>
              <a:t>52 % de l'ensemble des nouveaux contrats signés par des femmes</a:t>
            </a:r>
          </a:p>
        </p:txBody>
      </p:sp>
      <p:sp>
        <p:nvSpPr>
          <p:cNvPr id="14" name="Textplatzhalter 3">
            <a:extLst>
              <a:ext uri="{FF2B5EF4-FFF2-40B4-BE49-F238E27FC236}">
                <a16:creationId xmlns:a16="http://schemas.microsoft.com/office/drawing/2014/main" id="{A9413983-28A1-4910-8840-169B7B85DAB1}"/>
              </a:ext>
            </a:extLst>
          </p:cNvPr>
          <p:cNvSpPr txBox="1">
            <a:spLocks/>
          </p:cNvSpPr>
          <p:nvPr/>
        </p:nvSpPr>
        <p:spPr>
          <a:xfrm>
            <a:off x="6240463" y="1776095"/>
            <a:ext cx="5076825" cy="349702"/>
          </a:xfrm>
          <a:prstGeom prst="rect">
            <a:avLst/>
          </a:prstGeom>
          <a:solidFill>
            <a:srgbClr val="D6851B">
              <a:alpha val="8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bg1"/>
                </a:solidFill>
                <a:latin typeface="+mn-lt"/>
              </a:rPr>
              <a:t>Femmes</a:t>
            </a:r>
          </a:p>
        </p:txBody>
      </p:sp>
      <p:sp>
        <p:nvSpPr>
          <p:cNvPr id="15" name="Textplatzhalter 3">
            <a:extLst>
              <a:ext uri="{FF2B5EF4-FFF2-40B4-BE49-F238E27FC236}">
                <a16:creationId xmlns:a16="http://schemas.microsoft.com/office/drawing/2014/main" id="{2C112327-C0A2-4DB8-9BBA-2EB62CE2F857}"/>
              </a:ext>
            </a:extLst>
          </p:cNvPr>
          <p:cNvSpPr txBox="1">
            <a:spLocks/>
          </p:cNvSpPr>
          <p:nvPr/>
        </p:nvSpPr>
        <p:spPr>
          <a:xfrm>
            <a:off x="658814" y="1776095"/>
            <a:ext cx="5076825" cy="349702"/>
          </a:xfrm>
          <a:prstGeom prst="rect">
            <a:avLst/>
          </a:prstGeom>
          <a:solidFill>
            <a:srgbClr val="D6851B">
              <a:alpha val="8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bg1"/>
                </a:solidFill>
                <a:latin typeface="+mn-lt"/>
              </a:rPr>
              <a:t>Hommes</a:t>
            </a:r>
          </a:p>
        </p:txBody>
      </p:sp>
      <p:pic>
        <p:nvPicPr>
          <p:cNvPr id="16" name="Grafik 15">
            <a:extLst>
              <a:ext uri="{FF2B5EF4-FFF2-40B4-BE49-F238E27FC236}">
                <a16:creationId xmlns:a16="http://schemas.microsoft.com/office/drawing/2014/main" id="{55C8B822-9943-4B5C-AC81-A14DA18C96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5520" y="1907971"/>
            <a:ext cx="809695" cy="2551301"/>
          </a:xfrm>
          <a:prstGeom prst="rect">
            <a:avLst/>
          </a:prstGeom>
        </p:spPr>
      </p:pic>
      <p:pic>
        <p:nvPicPr>
          <p:cNvPr id="17" name="Grafik 16">
            <a:extLst>
              <a:ext uri="{FF2B5EF4-FFF2-40B4-BE49-F238E27FC236}">
                <a16:creationId xmlns:a16="http://schemas.microsoft.com/office/drawing/2014/main" id="{61824311-4A01-4BAA-88F0-D6D6B28B6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7213" y="1870431"/>
            <a:ext cx="1353067" cy="2422934"/>
          </a:xfrm>
          <a:prstGeom prst="rect">
            <a:avLst/>
          </a:prstGeom>
        </p:spPr>
      </p:pic>
    </p:spTree>
    <p:extLst>
      <p:ext uri="{BB962C8B-B14F-4D97-AF65-F5344CB8AC3E}">
        <p14:creationId xmlns:p14="http://schemas.microsoft.com/office/powerpoint/2010/main" val="295989080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 Girls' Day</a:t>
            </a:r>
          </a:p>
        </p:txBody>
      </p:sp>
      <p:sp>
        <p:nvSpPr>
          <p:cNvPr id="8" name="Textfeld 7">
            <a:extLst>
              <a:ext uri="{FF2B5EF4-FFF2-40B4-BE49-F238E27FC236}">
                <a16:creationId xmlns:a16="http://schemas.microsoft.com/office/drawing/2014/main" id="{75589CCC-DA4F-43E7-8BC1-30ADAA90E2DF}"/>
              </a:ext>
            </a:extLst>
          </p:cNvPr>
          <p:cNvSpPr txBox="1"/>
          <p:nvPr/>
        </p:nvSpPr>
        <p:spPr>
          <a:xfrm>
            <a:off x="658810" y="1479913"/>
            <a:ext cx="11053762" cy="447019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sz="1600" dirty="0"/>
              <a:t>Journée d’action au niveau fédéral</a:t>
            </a:r>
          </a:p>
          <a:p>
            <a:pPr marL="285750" indent="-285750">
              <a:lnSpc>
                <a:spcPts val="2200"/>
              </a:lnSpc>
              <a:spcAft>
                <a:spcPts val="600"/>
              </a:spcAft>
              <a:buClr>
                <a:srgbClr val="D6851B"/>
              </a:buClr>
              <a:buSzPct val="65000"/>
              <a:buFont typeface="Wingdings 3" panose="05040102010807070707" pitchFamily="18" charset="2"/>
              <a:buChar char=""/>
            </a:pPr>
            <a:r>
              <a:rPr lang="fr-FR" sz="1600" dirty="0"/>
              <a:t>Permet aux filles (dès l’âge de 10 à 11 ans) de découvrir des secteurs </a:t>
            </a:r>
            <a:br>
              <a:rPr lang="fr-FR" sz="1600" dirty="0"/>
            </a:br>
            <a:r>
              <a:rPr lang="fr-FR" sz="1600" dirty="0"/>
              <a:t>professionnels traditionnellement dominés par les hommes (&lt; 40 % de femmes)</a:t>
            </a:r>
          </a:p>
          <a:p>
            <a:pPr marL="285750" indent="-285750">
              <a:lnSpc>
                <a:spcPts val="2200"/>
              </a:lnSpc>
              <a:spcAft>
                <a:spcPts val="600"/>
              </a:spcAft>
              <a:buClr>
                <a:srgbClr val="D6851B"/>
              </a:buClr>
              <a:buSzPct val="65000"/>
              <a:buFont typeface="Wingdings 3" panose="05040102010807070707" pitchFamily="18" charset="2"/>
              <a:buChar char=""/>
            </a:pPr>
            <a:r>
              <a:rPr lang="fr-FR" sz="1600" dirty="0"/>
              <a:t>les professions des domaines de la technologie, de l’informatique, de l’artisanat et des sciences naturelles, par exemple </a:t>
            </a:r>
          </a:p>
          <a:p>
            <a:pPr marL="285750" indent="-285750">
              <a:lnSpc>
                <a:spcPts val="2200"/>
              </a:lnSpc>
              <a:spcAft>
                <a:spcPts val="600"/>
              </a:spcAft>
              <a:buClr>
                <a:srgbClr val="D6851B"/>
              </a:buClr>
              <a:buSzPct val="65000"/>
              <a:buFont typeface="Wingdings 3" panose="05040102010807070707" pitchFamily="18" charset="2"/>
              <a:buChar char=""/>
            </a:pPr>
            <a:r>
              <a:rPr lang="fr-FR" sz="1600" b="1" dirty="0"/>
              <a:t>Déroulement de la journée :</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dirty="0"/>
              <a:t>Visites d’entreprises :</a:t>
            </a:r>
            <a:r>
              <a:rPr lang="fr-FR" sz="1600" dirty="0"/>
              <a:t> Les filles visitent des entreprises, des centres de recherche, des universités et des institutions, pour découvrir la vie professionnelle au quotidien.</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dirty="0"/>
              <a:t>Ateliers et actions participatives : </a:t>
            </a:r>
            <a:r>
              <a:rPr lang="fr-FR" sz="1600" dirty="0"/>
              <a:t>Des activités pratiques permettent aux participantes de prendre part aux tâches et de </a:t>
            </a:r>
            <a:br>
              <a:rPr lang="fr-FR" sz="1600" dirty="0"/>
            </a:br>
            <a:r>
              <a:rPr lang="fr-FR" sz="1600" dirty="0"/>
              <a:t>tester leurs aptitudes dans les métiers présentés.</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dirty="0"/>
              <a:t>Événements d’information :</a:t>
            </a:r>
            <a:r>
              <a:rPr lang="fr-FR" sz="1600" dirty="0"/>
              <a:t> Des experts et des expertes fournissent des informations sur les parcours professionnels, les possibilités de formation et les perspectives d’avenir dans les métiers des STEM (science, technologie, ingénierie et mathématiques).</a:t>
            </a:r>
          </a:p>
          <a:p>
            <a:pPr marL="285750" indent="-285750">
              <a:lnSpc>
                <a:spcPts val="2200"/>
              </a:lnSpc>
              <a:spcAft>
                <a:spcPts val="600"/>
              </a:spcAft>
              <a:buClr>
                <a:srgbClr val="D6851B"/>
              </a:buClr>
              <a:buSzPct val="65000"/>
              <a:buFont typeface="Wingdings 3" panose="05040102010807070707" pitchFamily="18" charset="2"/>
              <a:buChar char=""/>
            </a:pPr>
            <a:r>
              <a:rPr lang="fr-FR" sz="1600" b="1" dirty="0"/>
              <a:t>Acteurs :</a:t>
            </a:r>
            <a:r>
              <a:rPr lang="fr-FR" sz="1600" dirty="0"/>
              <a:t> Réseau du gouvernement fédéral, des Länder, du secteur privé et des syndicats</a:t>
            </a:r>
            <a:br>
              <a:rPr lang="fr-FR" sz="1600" dirty="0"/>
            </a:br>
            <a:r>
              <a:rPr lang="fr-FR" sz="1600" b="1" dirty="0">
                <a:solidFill>
                  <a:srgbClr val="D6851B"/>
                </a:solidFill>
                <a:sym typeface="Wingdings 3" panose="05040102010807070707" pitchFamily="18" charset="2"/>
              </a:rPr>
              <a:t></a:t>
            </a:r>
            <a:r>
              <a:rPr lang="fr-FR" sz="1200" dirty="0">
                <a:solidFill>
                  <a:srgbClr val="D6851B"/>
                </a:solidFill>
              </a:rPr>
              <a:t> </a:t>
            </a:r>
            <a:r>
              <a:rPr lang="fr-FR" sz="1600" dirty="0"/>
              <a:t>toutes les entreprises et les institutions ayant leur siège en Allemagne peuvent participer, voir </a:t>
            </a:r>
            <a:r>
              <a:rPr lang="fr-FR" sz="1600" dirty="0">
                <a:hlinkClick r:id="rId3"/>
              </a:rPr>
              <a:t>Girls' Day</a:t>
            </a:r>
            <a:r>
              <a:rPr lang="fr-FR" sz="1600" dirty="0"/>
              <a:t> (girls-day.de)</a:t>
            </a:r>
          </a:p>
        </p:txBody>
      </p:sp>
      <p:pic>
        <p:nvPicPr>
          <p:cNvPr id="4" name="Grafik 3">
            <a:extLst>
              <a:ext uri="{FF2B5EF4-FFF2-40B4-BE49-F238E27FC236}">
                <a16:creationId xmlns:a16="http://schemas.microsoft.com/office/drawing/2014/main" id="{571770B5-EBDC-4ABD-A6F4-6A1D99EA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311" y="1047902"/>
            <a:ext cx="3600264" cy="1480985"/>
          </a:xfrm>
          <a:prstGeom prst="rect">
            <a:avLst/>
          </a:prstGeom>
        </p:spPr>
      </p:pic>
    </p:spTree>
    <p:extLst>
      <p:ext uri="{BB962C8B-B14F-4D97-AF65-F5344CB8AC3E}">
        <p14:creationId xmlns:p14="http://schemas.microsoft.com/office/powerpoint/2010/main" val="312954193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 Boys' Day</a:t>
            </a:r>
          </a:p>
        </p:txBody>
      </p:sp>
      <p:sp>
        <p:nvSpPr>
          <p:cNvPr id="8" name="Textfeld 7">
            <a:extLst>
              <a:ext uri="{FF2B5EF4-FFF2-40B4-BE49-F238E27FC236}">
                <a16:creationId xmlns:a16="http://schemas.microsoft.com/office/drawing/2014/main" id="{75589CCC-DA4F-43E7-8BC1-30ADAA90E2DF}"/>
              </a:ext>
            </a:extLst>
          </p:cNvPr>
          <p:cNvSpPr txBox="1"/>
          <p:nvPr/>
        </p:nvSpPr>
        <p:spPr>
          <a:xfrm>
            <a:off x="658810" y="1479913"/>
            <a:ext cx="11053762" cy="434195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sz="1600" noProof="0" dirty="0"/>
              <a:t>Journée d’action au niveau fédéral</a:t>
            </a:r>
          </a:p>
          <a:p>
            <a:pPr marL="285750" indent="-285750">
              <a:lnSpc>
                <a:spcPts val="2200"/>
              </a:lnSpc>
              <a:spcAft>
                <a:spcPts val="600"/>
              </a:spcAft>
              <a:buClr>
                <a:srgbClr val="D6851B"/>
              </a:buClr>
              <a:buSzPct val="65000"/>
              <a:buFont typeface="Wingdings 3" panose="05040102010807070707" pitchFamily="18" charset="2"/>
              <a:buChar char=""/>
            </a:pPr>
            <a:r>
              <a:rPr lang="fr-FR" sz="1600" noProof="0" dirty="0"/>
              <a:t>Permet aux garçons (dès l’âge de 10 à 11 ans) de découvrir des secteurs </a:t>
            </a:r>
            <a:br>
              <a:rPr lang="fr-FR" sz="1600" noProof="0" dirty="0"/>
            </a:br>
            <a:r>
              <a:rPr lang="fr-FR" sz="1600" noProof="0" dirty="0"/>
              <a:t>professionnels traditionnellement dominés par les femmes (&lt; 40 % d’hommes)</a:t>
            </a:r>
          </a:p>
          <a:p>
            <a:pPr marL="285750" indent="-285750">
              <a:lnSpc>
                <a:spcPts val="2200"/>
              </a:lnSpc>
              <a:spcAft>
                <a:spcPts val="600"/>
              </a:spcAft>
              <a:buClr>
                <a:srgbClr val="D6851B"/>
              </a:buClr>
              <a:buSzPct val="65000"/>
              <a:buFont typeface="Wingdings 3" panose="05040102010807070707" pitchFamily="18" charset="2"/>
              <a:buChar char=""/>
            </a:pPr>
            <a:r>
              <a:rPr lang="fr-FR" sz="1600" noProof="0" dirty="0"/>
              <a:t>professions dans les domaines des soins, de l’éducation, de la santé et des affaires sociales, par exemple</a:t>
            </a:r>
          </a:p>
          <a:p>
            <a:pPr marL="285750" indent="-285750">
              <a:lnSpc>
                <a:spcPts val="2200"/>
              </a:lnSpc>
              <a:spcAft>
                <a:spcPts val="600"/>
              </a:spcAft>
              <a:buClr>
                <a:srgbClr val="D6851B"/>
              </a:buClr>
              <a:buSzPct val="65000"/>
              <a:buFont typeface="Wingdings 3" panose="05040102010807070707" pitchFamily="18" charset="2"/>
              <a:buChar char=""/>
            </a:pPr>
            <a:r>
              <a:rPr lang="fr-FR" sz="1600" b="1" noProof="0" dirty="0"/>
              <a:t>Déroulement de la journée :</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noProof="0" dirty="0"/>
              <a:t>Visites d’entreprises : </a:t>
            </a:r>
            <a:r>
              <a:rPr lang="fr-FR" sz="1600" noProof="0" dirty="0"/>
              <a:t>Les garçons visitent des établissements tels que des écoles maternelles, des hôpitaux et des institutions sociales, pour découvrir la vie professionnelle au quotidien.</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noProof="0" dirty="0"/>
              <a:t>Ateliers et actions participatives : </a:t>
            </a:r>
            <a:r>
              <a:rPr lang="fr-FR" sz="1600" noProof="0" dirty="0"/>
              <a:t>Des activités pratiques permettent aux participants de faire leurs propres expériences et de </a:t>
            </a:r>
            <a:br>
              <a:rPr lang="fr-FR" sz="1600" noProof="0" dirty="0"/>
            </a:br>
            <a:r>
              <a:rPr lang="fr-FR" sz="1600" noProof="0" dirty="0"/>
              <a:t>tester leurs aptitudes dans les métiers présentés.</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noProof="0" dirty="0"/>
              <a:t>Événements d’information : </a:t>
            </a:r>
            <a:r>
              <a:rPr lang="fr-FR" sz="1600" noProof="0" dirty="0"/>
              <a:t>Des experts et des expertes fournissent des informations sur les parcours professionnels, les possibilités de formation et les perspectives d’avenir dans les professions sociales et pédagogiques.</a:t>
            </a:r>
          </a:p>
          <a:p>
            <a:pPr marL="285750" indent="-285750">
              <a:lnSpc>
                <a:spcPts val="2200"/>
              </a:lnSpc>
              <a:spcAft>
                <a:spcPts val="600"/>
              </a:spcAft>
              <a:buClr>
                <a:srgbClr val="D6851B"/>
              </a:buClr>
              <a:buSzPct val="65000"/>
              <a:buFont typeface="Wingdings 3" panose="05040102010807070707" pitchFamily="18" charset="2"/>
              <a:buChar char=""/>
            </a:pPr>
            <a:r>
              <a:rPr lang="fr-FR" sz="1600" b="1" noProof="0" dirty="0"/>
              <a:t>Acteurs :</a:t>
            </a:r>
            <a:r>
              <a:rPr lang="fr-FR" sz="1600" noProof="0" dirty="0"/>
              <a:t> Réseau du gouvernement fédéral, des Länder, du secteur privé et des syndicats</a:t>
            </a:r>
            <a:br>
              <a:rPr lang="fr-FR" sz="1600" noProof="0" dirty="0"/>
            </a:br>
            <a:r>
              <a:rPr lang="fr-FR" sz="1600" noProof="0" dirty="0"/>
              <a:t> </a:t>
            </a:r>
            <a:r>
              <a:rPr lang="fr-FR" sz="1600" b="1" noProof="0" dirty="0">
                <a:solidFill>
                  <a:srgbClr val="D6851B"/>
                </a:solidFill>
                <a:sym typeface="Wingdings 3" panose="05040102010807070707" pitchFamily="18" charset="2"/>
              </a:rPr>
              <a:t> </a:t>
            </a:r>
            <a:r>
              <a:rPr lang="fr-FR" sz="1600" noProof="0" dirty="0"/>
              <a:t>toutes les entreprises et les institutions ayant leur siège en Allemagne peuvent participer, voir </a:t>
            </a:r>
            <a:r>
              <a:rPr lang="fr-FR" sz="1600" noProof="0" dirty="0">
                <a:hlinkClick r:id="rId3"/>
              </a:rPr>
              <a:t>Boys' Day</a:t>
            </a:r>
            <a:r>
              <a:rPr lang="fr-FR" sz="1600" noProof="0" dirty="0"/>
              <a:t> (boys-day.de)</a:t>
            </a:r>
          </a:p>
        </p:txBody>
      </p:sp>
      <p:pic>
        <p:nvPicPr>
          <p:cNvPr id="4" name="Grafik 3">
            <a:extLst>
              <a:ext uri="{FF2B5EF4-FFF2-40B4-BE49-F238E27FC236}">
                <a16:creationId xmlns:a16="http://schemas.microsoft.com/office/drawing/2014/main" id="{571770B5-EBDC-4ABD-A6F4-6A1D99EA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311" y="1047902"/>
            <a:ext cx="3600263" cy="1480985"/>
          </a:xfrm>
          <a:prstGeom prst="rect">
            <a:avLst/>
          </a:prstGeom>
        </p:spPr>
      </p:pic>
    </p:spTree>
    <p:extLst>
      <p:ext uri="{BB962C8B-B14F-4D97-AF65-F5344CB8AC3E}">
        <p14:creationId xmlns:p14="http://schemas.microsoft.com/office/powerpoint/2010/main" val="12246197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4. Les avantages de l’orientation professionnelle</a:t>
            </a:r>
          </a:p>
        </p:txBody>
      </p:sp>
      <p:sp>
        <p:nvSpPr>
          <p:cNvPr id="6" name="Textplatzhalter 3">
            <a:extLst>
              <a:ext uri="{FF2B5EF4-FFF2-40B4-BE49-F238E27FC236}">
                <a16:creationId xmlns:a16="http://schemas.microsoft.com/office/drawing/2014/main" id="{C4EB84A7-5234-491F-A0AF-917BA5974ABF}"/>
              </a:ext>
            </a:extLst>
          </p:cNvPr>
          <p:cNvSpPr txBox="1">
            <a:spLocks/>
          </p:cNvSpPr>
          <p:nvPr/>
        </p:nvSpPr>
        <p:spPr>
          <a:xfrm>
            <a:off x="659763" y="1525622"/>
            <a:ext cx="3561717" cy="422405"/>
          </a:xfrm>
          <a:prstGeom prst="rect">
            <a:avLst/>
          </a:prstGeom>
          <a:solidFill>
            <a:srgbClr val="D6851B"/>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Avantages pour les jeunes</a:t>
            </a:r>
          </a:p>
        </p:txBody>
      </p:sp>
      <p:sp>
        <p:nvSpPr>
          <p:cNvPr id="7" name="Textplatzhalter 3">
            <a:extLst>
              <a:ext uri="{FF2B5EF4-FFF2-40B4-BE49-F238E27FC236}">
                <a16:creationId xmlns:a16="http://schemas.microsoft.com/office/drawing/2014/main" id="{70EFEB45-1003-4F77-B3CA-008D650967CB}"/>
              </a:ext>
            </a:extLst>
          </p:cNvPr>
          <p:cNvSpPr txBox="1">
            <a:spLocks/>
          </p:cNvSpPr>
          <p:nvPr/>
        </p:nvSpPr>
        <p:spPr>
          <a:xfrm>
            <a:off x="659763" y="2068598"/>
            <a:ext cx="3561717" cy="68400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Orientation précoce : </a:t>
            </a:r>
            <a:r>
              <a:rPr lang="fr-FR" sz="1600" dirty="0">
                <a:solidFill>
                  <a:schemeClr val="tx1"/>
                </a:solidFill>
              </a:rPr>
              <a:t>identification anticipée des intérêts et des points forts personnels.</a:t>
            </a:r>
          </a:p>
        </p:txBody>
      </p:sp>
      <p:sp>
        <p:nvSpPr>
          <p:cNvPr id="9" name="Textplatzhalter 3">
            <a:extLst>
              <a:ext uri="{FF2B5EF4-FFF2-40B4-BE49-F238E27FC236}">
                <a16:creationId xmlns:a16="http://schemas.microsoft.com/office/drawing/2014/main" id="{6DC111AF-5461-4FA9-BBCE-3B127419B632}"/>
              </a:ext>
            </a:extLst>
          </p:cNvPr>
          <p:cNvSpPr txBox="1">
            <a:spLocks/>
          </p:cNvSpPr>
          <p:nvPr/>
        </p:nvSpPr>
        <p:spPr>
          <a:xfrm>
            <a:off x="4408805" y="1527867"/>
            <a:ext cx="3561717" cy="417917"/>
          </a:xfrm>
          <a:prstGeom prst="rect">
            <a:avLst/>
          </a:prstGeom>
          <a:solidFill>
            <a:srgbClr val="D6851B"/>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buClr>
                <a:srgbClr val="D6851B"/>
              </a:buClr>
              <a:buSzPct val="65000"/>
            </a:pPr>
            <a:r>
              <a:rPr lang="fr-FR" sz="1800" dirty="0"/>
              <a:t>Avantages pour les entreprises</a:t>
            </a:r>
          </a:p>
        </p:txBody>
      </p:sp>
      <p:sp>
        <p:nvSpPr>
          <p:cNvPr id="10" name="Textplatzhalter 3">
            <a:extLst>
              <a:ext uri="{FF2B5EF4-FFF2-40B4-BE49-F238E27FC236}">
                <a16:creationId xmlns:a16="http://schemas.microsoft.com/office/drawing/2014/main" id="{E27E7F24-B643-4D8A-A3D2-A405009641C5}"/>
              </a:ext>
            </a:extLst>
          </p:cNvPr>
          <p:cNvSpPr txBox="1">
            <a:spLocks/>
          </p:cNvSpPr>
          <p:nvPr/>
        </p:nvSpPr>
        <p:spPr>
          <a:xfrm>
            <a:off x="8157847" y="1525622"/>
            <a:ext cx="3561717" cy="422405"/>
          </a:xfrm>
          <a:prstGeom prst="rect">
            <a:avLst/>
          </a:prstGeom>
          <a:solidFill>
            <a:srgbClr val="D6851B"/>
          </a:solidFill>
        </p:spPr>
        <p:txBody>
          <a:bodyPr vert="horz" wrap="square" lIns="36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Utilité sociale</a:t>
            </a:r>
          </a:p>
        </p:txBody>
      </p:sp>
      <p:sp>
        <p:nvSpPr>
          <p:cNvPr id="11" name="Textplatzhalter 3">
            <a:extLst>
              <a:ext uri="{FF2B5EF4-FFF2-40B4-BE49-F238E27FC236}">
                <a16:creationId xmlns:a16="http://schemas.microsoft.com/office/drawing/2014/main" id="{EE92A2F1-4AC0-4442-9EFB-891117F39904}"/>
              </a:ext>
            </a:extLst>
          </p:cNvPr>
          <p:cNvSpPr txBox="1">
            <a:spLocks/>
          </p:cNvSpPr>
          <p:nvPr/>
        </p:nvSpPr>
        <p:spPr>
          <a:xfrm>
            <a:off x="659763" y="2857787"/>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Éviter les mauvaises décisions : </a:t>
            </a:r>
            <a:r>
              <a:rPr lang="fr-FR" sz="1600" dirty="0">
                <a:solidFill>
                  <a:schemeClr val="tx1"/>
                </a:solidFill>
              </a:rPr>
              <a:t>des objectifs professionnels clairs </a:t>
            </a:r>
            <a:br>
              <a:rPr lang="fr-FR" sz="1600" dirty="0">
                <a:solidFill>
                  <a:schemeClr val="tx1"/>
                </a:solidFill>
              </a:rPr>
            </a:br>
            <a:r>
              <a:rPr lang="fr-FR" sz="1600" dirty="0">
                <a:solidFill>
                  <a:schemeClr val="tx1"/>
                </a:solidFill>
              </a:rPr>
              <a:t>permettent de réduire les abandons.</a:t>
            </a:r>
          </a:p>
        </p:txBody>
      </p:sp>
      <p:sp>
        <p:nvSpPr>
          <p:cNvPr id="12" name="Textplatzhalter 3">
            <a:extLst>
              <a:ext uri="{FF2B5EF4-FFF2-40B4-BE49-F238E27FC236}">
                <a16:creationId xmlns:a16="http://schemas.microsoft.com/office/drawing/2014/main" id="{FD662680-58CA-4432-B599-0C4F9E792C40}"/>
              </a:ext>
            </a:extLst>
          </p:cNvPr>
          <p:cNvSpPr txBox="1">
            <a:spLocks/>
          </p:cNvSpPr>
          <p:nvPr/>
        </p:nvSpPr>
        <p:spPr>
          <a:xfrm>
            <a:off x="659763" y="3847046"/>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Planification ciblée : </a:t>
            </a:r>
            <a:r>
              <a:rPr lang="fr-FR" sz="1600" dirty="0">
                <a:solidFill>
                  <a:schemeClr val="tx1"/>
                </a:solidFill>
              </a:rPr>
              <a:t>Alignement de la formation et des études sur les objectifs professionnels.</a:t>
            </a:r>
          </a:p>
        </p:txBody>
      </p:sp>
      <p:sp>
        <p:nvSpPr>
          <p:cNvPr id="14" name="Textplatzhalter 3">
            <a:extLst>
              <a:ext uri="{FF2B5EF4-FFF2-40B4-BE49-F238E27FC236}">
                <a16:creationId xmlns:a16="http://schemas.microsoft.com/office/drawing/2014/main" id="{6A8C715F-18F9-438A-8503-8AD828A31751}"/>
              </a:ext>
            </a:extLst>
          </p:cNvPr>
          <p:cNvSpPr txBox="1">
            <a:spLocks/>
          </p:cNvSpPr>
          <p:nvPr/>
        </p:nvSpPr>
        <p:spPr>
          <a:xfrm>
            <a:off x="659763" y="4836304"/>
            <a:ext cx="3561717" cy="108000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Motivation et confiance en soi : </a:t>
            </a:r>
            <a:r>
              <a:rPr lang="fr-FR" sz="1600" dirty="0">
                <a:solidFill>
                  <a:schemeClr val="tx1"/>
                </a:solidFill>
              </a:rPr>
              <a:t>un objectif professionnel clair a pour effet une motivation à apprendre et une confiance en soi plus grandes.</a:t>
            </a:r>
          </a:p>
        </p:txBody>
      </p:sp>
      <p:sp>
        <p:nvSpPr>
          <p:cNvPr id="15" name="Textplatzhalter 3">
            <a:extLst>
              <a:ext uri="{FF2B5EF4-FFF2-40B4-BE49-F238E27FC236}">
                <a16:creationId xmlns:a16="http://schemas.microsoft.com/office/drawing/2014/main" id="{5C63BBC0-D706-4D5A-8077-2A877448D756}"/>
              </a:ext>
            </a:extLst>
          </p:cNvPr>
          <p:cNvSpPr txBox="1">
            <a:spLocks/>
          </p:cNvSpPr>
          <p:nvPr/>
        </p:nvSpPr>
        <p:spPr>
          <a:xfrm>
            <a:off x="4408805" y="2068599"/>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Choix sur mesure : </a:t>
            </a:r>
            <a:r>
              <a:rPr lang="fr-FR" sz="1600" dirty="0">
                <a:solidFill>
                  <a:schemeClr val="tx1"/>
                </a:solidFill>
              </a:rPr>
              <a:t>Les candidats bien préparés, ayant une notion claire de leur future profession profitent aux entreprises.</a:t>
            </a:r>
          </a:p>
        </p:txBody>
      </p:sp>
      <p:sp>
        <p:nvSpPr>
          <p:cNvPr id="16" name="Textplatzhalter 3">
            <a:extLst>
              <a:ext uri="{FF2B5EF4-FFF2-40B4-BE49-F238E27FC236}">
                <a16:creationId xmlns:a16="http://schemas.microsoft.com/office/drawing/2014/main" id="{1E37C8ED-4EE9-4C5B-BC4A-0923378F3531}"/>
              </a:ext>
            </a:extLst>
          </p:cNvPr>
          <p:cNvSpPr txBox="1">
            <a:spLocks/>
          </p:cNvSpPr>
          <p:nvPr/>
        </p:nvSpPr>
        <p:spPr>
          <a:xfrm>
            <a:off x="4408805" y="3292475"/>
            <a:ext cx="3561717" cy="111600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Fluctuation plus faible : </a:t>
            </a:r>
            <a:r>
              <a:rPr lang="fr-FR" sz="1600" dirty="0">
                <a:solidFill>
                  <a:schemeClr val="tx1"/>
                </a:solidFill>
              </a:rPr>
              <a:t>des personnes en apprentissage et des employé·e·s bien informé·e·s restent plus longtemps dans l’entreprise.</a:t>
            </a:r>
          </a:p>
        </p:txBody>
      </p:sp>
      <p:sp>
        <p:nvSpPr>
          <p:cNvPr id="17" name="Textplatzhalter 3">
            <a:extLst>
              <a:ext uri="{FF2B5EF4-FFF2-40B4-BE49-F238E27FC236}">
                <a16:creationId xmlns:a16="http://schemas.microsoft.com/office/drawing/2014/main" id="{183E87DC-6FE7-4038-8C99-C7567732AF1C}"/>
              </a:ext>
            </a:extLst>
          </p:cNvPr>
          <p:cNvSpPr txBox="1">
            <a:spLocks/>
          </p:cNvSpPr>
          <p:nvPr/>
        </p:nvSpPr>
        <p:spPr>
          <a:xfrm>
            <a:off x="8157847" y="2068598"/>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Réduction du chômage des jeunes : </a:t>
            </a:r>
            <a:r>
              <a:rPr lang="fr-FR" sz="1600" dirty="0">
                <a:solidFill>
                  <a:schemeClr val="tx1"/>
                </a:solidFill>
              </a:rPr>
              <a:t>l’orientation professionnelle ciblée facilite la transition vers le marché du travail</a:t>
            </a:r>
          </a:p>
        </p:txBody>
      </p:sp>
      <p:sp>
        <p:nvSpPr>
          <p:cNvPr id="18" name="Textplatzhalter 3">
            <a:extLst>
              <a:ext uri="{FF2B5EF4-FFF2-40B4-BE49-F238E27FC236}">
                <a16:creationId xmlns:a16="http://schemas.microsoft.com/office/drawing/2014/main" id="{C2AE383C-E6AE-475E-8117-54A1924E84A1}"/>
              </a:ext>
            </a:extLst>
          </p:cNvPr>
          <p:cNvSpPr txBox="1">
            <a:spLocks/>
          </p:cNvSpPr>
          <p:nvPr/>
        </p:nvSpPr>
        <p:spPr>
          <a:xfrm>
            <a:off x="8157847" y="3169364"/>
            <a:ext cx="3561717" cy="1376513"/>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Réussite économique : </a:t>
            </a:r>
            <a:r>
              <a:rPr lang="fr-FR" sz="1600" dirty="0">
                <a:solidFill>
                  <a:schemeClr val="tx1"/>
                </a:solidFill>
              </a:rPr>
              <a:t>À long terme, des jeunes ayant bénéficié d’une bonne </a:t>
            </a:r>
            <a:r>
              <a:rPr lang="fr-FR" sz="1600" spc="-20" dirty="0">
                <a:solidFill>
                  <a:schemeClr val="tx1"/>
                </a:solidFill>
              </a:rPr>
              <a:t>orientation contribuent à la stabilité </a:t>
            </a:r>
            <a:br>
              <a:rPr lang="fr-FR" sz="1600" spc="-20" dirty="0">
                <a:solidFill>
                  <a:schemeClr val="tx1"/>
                </a:solidFill>
              </a:rPr>
            </a:br>
            <a:r>
              <a:rPr lang="fr-FR" sz="1600" spc="-20" dirty="0">
                <a:solidFill>
                  <a:schemeClr val="tx1"/>
                </a:solidFill>
              </a:rPr>
              <a:t>économique et à la capacité d’innovation.</a:t>
            </a:r>
          </a:p>
        </p:txBody>
      </p:sp>
      <p:grpSp>
        <p:nvGrpSpPr>
          <p:cNvPr id="20" name="Gruppieren 19">
            <a:extLst>
              <a:ext uri="{FF2B5EF4-FFF2-40B4-BE49-F238E27FC236}">
                <a16:creationId xmlns:a16="http://schemas.microsoft.com/office/drawing/2014/main" id="{DB0BFE7C-64C4-4E12-A158-F254D8F37152}"/>
              </a:ext>
            </a:extLst>
          </p:cNvPr>
          <p:cNvGrpSpPr/>
          <p:nvPr/>
        </p:nvGrpSpPr>
        <p:grpSpPr>
          <a:xfrm>
            <a:off x="7470751" y="911805"/>
            <a:ext cx="1186867" cy="1186867"/>
            <a:chOff x="7163877" y="4084996"/>
            <a:chExt cx="1290663" cy="1290663"/>
          </a:xfrm>
        </p:grpSpPr>
        <p:sp>
          <p:nvSpPr>
            <p:cNvPr id="5" name="Ellipse 4">
              <a:extLst>
                <a:ext uri="{FF2B5EF4-FFF2-40B4-BE49-F238E27FC236}">
                  <a16:creationId xmlns:a16="http://schemas.microsoft.com/office/drawing/2014/main" id="{7C20787B-DF26-49DF-9F12-E91F489B04EF}"/>
                </a:ext>
              </a:extLst>
            </p:cNvPr>
            <p:cNvSpPr/>
            <p:nvPr/>
          </p:nvSpPr>
          <p:spPr>
            <a:xfrm>
              <a:off x="7163877" y="4084996"/>
              <a:ext cx="1290663" cy="1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Grafik 18">
              <a:extLst>
                <a:ext uri="{FF2B5EF4-FFF2-40B4-BE49-F238E27FC236}">
                  <a16:creationId xmlns:a16="http://schemas.microsoft.com/office/drawing/2014/main" id="{0088F758-0511-467E-A4C4-54C04F6C4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8005" y="4138503"/>
              <a:ext cx="1216365" cy="1183650"/>
            </a:xfrm>
            <a:prstGeom prst="rect">
              <a:avLst/>
            </a:prstGeom>
          </p:spPr>
        </p:pic>
      </p:grpSp>
    </p:spTree>
    <p:extLst>
      <p:ext uri="{BB962C8B-B14F-4D97-AF65-F5344CB8AC3E}">
        <p14:creationId xmlns:p14="http://schemas.microsoft.com/office/powerpoint/2010/main" val="117952472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5. Synthèse/principes</a:t>
            </a:r>
          </a:p>
        </p:txBody>
      </p:sp>
      <p:sp>
        <p:nvSpPr>
          <p:cNvPr id="23" name="Textplatzhalter 3">
            <a:extLst>
              <a:ext uri="{FF2B5EF4-FFF2-40B4-BE49-F238E27FC236}">
                <a16:creationId xmlns:a16="http://schemas.microsoft.com/office/drawing/2014/main" id="{547756BC-CFA4-4AF8-928C-6FD35A5DE81A}"/>
              </a:ext>
            </a:extLst>
          </p:cNvPr>
          <p:cNvSpPr txBox="1">
            <a:spLocks/>
          </p:cNvSpPr>
          <p:nvPr/>
        </p:nvSpPr>
        <p:spPr>
          <a:xfrm>
            <a:off x="658813" y="1528259"/>
            <a:ext cx="5437187" cy="1350924"/>
          </a:xfrm>
          <a:prstGeom prst="rect">
            <a:avLst/>
          </a:prstGeom>
          <a:solidFill>
            <a:srgbClr val="FBF3E8"/>
          </a:solidFill>
        </p:spPr>
        <p:txBody>
          <a:bodyPr vert="horz" wrap="square" lIns="180000" tIns="72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fr-FR" sz="1600" dirty="0"/>
              <a:t>Orientation professionnelle</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Élément essentiel du système de formation professionnelle en Allemagne, soutenu</a:t>
            </a:r>
            <a:br>
              <a:rPr lang="fr-FR" b="0" dirty="0">
                <a:latin typeface="+mn-lt"/>
              </a:rPr>
            </a:br>
            <a:r>
              <a:rPr lang="fr-FR" b="0" dirty="0">
                <a:latin typeface="+mn-lt"/>
              </a:rPr>
              <a:t> et financé par tous les acteurs</a:t>
            </a:r>
          </a:p>
        </p:txBody>
      </p:sp>
      <p:sp>
        <p:nvSpPr>
          <p:cNvPr id="24" name="Textplatzhalter 3">
            <a:extLst>
              <a:ext uri="{FF2B5EF4-FFF2-40B4-BE49-F238E27FC236}">
                <a16:creationId xmlns:a16="http://schemas.microsoft.com/office/drawing/2014/main" id="{6505AE7C-E3CB-4B89-A45D-2A28E0F04EE8}"/>
              </a:ext>
            </a:extLst>
          </p:cNvPr>
          <p:cNvSpPr txBox="1">
            <a:spLocks/>
          </p:cNvSpPr>
          <p:nvPr/>
        </p:nvSpPr>
        <p:spPr>
          <a:xfrm>
            <a:off x="6231037" y="1528259"/>
            <a:ext cx="5472112" cy="3461630"/>
          </a:xfrm>
          <a:prstGeom prst="rect">
            <a:avLst/>
          </a:prstGeom>
          <a:solidFill>
            <a:srgbClr val="FBF3E8"/>
          </a:solidFill>
        </p:spPr>
        <p:txBody>
          <a:bodyPr vert="horz" wrap="square" lIns="648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fr-FR" sz="1600" dirty="0"/>
              <a:t>Les principes d’une bonne orientation professionnelle</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Mise en place de réseaux</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Coordination et coopération entre tous les acteurs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Assurer une orientation en continu (de l’école primaire au diplôme de fin de scolarité et au-delà)</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Planifier la participation des jeunes, faciliter l’accompagnement individuel</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Le processus de réflexion des jeunes est essentiel</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Faire disparaître les stéréotypes de genre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Apprentissage entre pairs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Former le personnel enseignant</a:t>
            </a:r>
          </a:p>
        </p:txBody>
      </p:sp>
      <p:pic>
        <p:nvPicPr>
          <p:cNvPr id="6" name="Grafik 5">
            <a:extLst>
              <a:ext uri="{FF2B5EF4-FFF2-40B4-BE49-F238E27FC236}">
                <a16:creationId xmlns:a16="http://schemas.microsoft.com/office/drawing/2014/main" id="{8481DAC2-CDD4-4F55-A3AB-F2DF61E19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964" y="1166009"/>
            <a:ext cx="4175972" cy="4525981"/>
          </a:xfrm>
          <a:prstGeom prst="rect">
            <a:avLst/>
          </a:prstGeom>
        </p:spPr>
      </p:pic>
    </p:spTree>
    <p:extLst>
      <p:ext uri="{BB962C8B-B14F-4D97-AF65-F5344CB8AC3E}">
        <p14:creationId xmlns:p14="http://schemas.microsoft.com/office/powerpoint/2010/main" val="417423137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pic>
        <p:nvPicPr>
          <p:cNvPr id="6" name="Grafik 5">
            <a:hlinkClick r:id="rId2"/>
            <a:extLst>
              <a:ext uri="{FF2B5EF4-FFF2-40B4-BE49-F238E27FC236}">
                <a16:creationId xmlns:a16="http://schemas.microsoft.com/office/drawing/2014/main" id="{2B48B470-04D0-41EB-933E-925D534AB66D}"/>
              </a:ext>
            </a:extLst>
          </p:cNvPr>
          <p:cNvPicPr>
            <a:picLocks noChangeAspect="1"/>
          </p:cNvPicPr>
          <p:nvPr/>
        </p:nvPicPr>
        <p:blipFill>
          <a:blip r:embed="rId3"/>
          <a:stretch>
            <a:fillRect/>
          </a:stretch>
        </p:blipFill>
        <p:spPr>
          <a:xfrm>
            <a:off x="1535110" y="1332632"/>
            <a:ext cx="2112965" cy="1082895"/>
          </a:xfrm>
          <a:prstGeom prst="rect">
            <a:avLst/>
          </a:prstGeom>
        </p:spPr>
      </p:pic>
      <p:pic>
        <p:nvPicPr>
          <p:cNvPr id="8" name="Grafik 7">
            <a:hlinkClick r:id="rId4"/>
            <a:extLst>
              <a:ext uri="{FF2B5EF4-FFF2-40B4-BE49-F238E27FC236}">
                <a16:creationId xmlns:a16="http://schemas.microsoft.com/office/drawing/2014/main" id="{F85286C0-ACF0-4222-8FC8-BD1445F16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752" y="3585746"/>
            <a:ext cx="2716985" cy="856760"/>
          </a:xfrm>
          <a:prstGeom prst="rect">
            <a:avLst/>
          </a:prstGeom>
        </p:spPr>
      </p:pic>
      <p:pic>
        <p:nvPicPr>
          <p:cNvPr id="9" name="Grafik 8">
            <a:hlinkClick r:id="rId6"/>
            <a:extLst>
              <a:ext uri="{FF2B5EF4-FFF2-40B4-BE49-F238E27FC236}">
                <a16:creationId xmlns:a16="http://schemas.microsoft.com/office/drawing/2014/main" id="{4B2C8AD7-7CA6-414F-9ED0-FDB649C7CA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152" y="3901650"/>
            <a:ext cx="2722880" cy="363051"/>
          </a:xfrm>
          <a:prstGeom prst="rect">
            <a:avLst/>
          </a:prstGeom>
        </p:spPr>
      </p:pic>
      <p:pic>
        <p:nvPicPr>
          <p:cNvPr id="10" name="Grafik 9">
            <a:hlinkClick r:id="rId8"/>
            <a:extLst>
              <a:ext uri="{FF2B5EF4-FFF2-40B4-BE49-F238E27FC236}">
                <a16:creationId xmlns:a16="http://schemas.microsoft.com/office/drawing/2014/main" id="{4C8E848A-8899-4F6D-8ECC-106E195FE5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4159" y="1768969"/>
            <a:ext cx="2418170" cy="464229"/>
          </a:xfrm>
          <a:prstGeom prst="rect">
            <a:avLst/>
          </a:prstGeom>
        </p:spPr>
      </p:pic>
      <p:sp>
        <p:nvSpPr>
          <p:cNvPr id="15" name="Textplatzhalter 3">
            <a:extLst>
              <a:ext uri="{FF2B5EF4-FFF2-40B4-BE49-F238E27FC236}">
                <a16:creationId xmlns:a16="http://schemas.microsoft.com/office/drawing/2014/main" id="{B8F9A0AC-BE2C-4C36-B57C-0D947DF3C5AC}"/>
              </a:ext>
            </a:extLst>
          </p:cNvPr>
          <p:cNvSpPr txBox="1">
            <a:spLocks/>
          </p:cNvSpPr>
          <p:nvPr/>
        </p:nvSpPr>
        <p:spPr>
          <a:xfrm>
            <a:off x="658811" y="2528888"/>
            <a:ext cx="3865562" cy="637849"/>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2">
                  <a:extLst>
                    <a:ext uri="{A12FA001-AC4F-418D-AE19-62706E023703}">
                      <ahyp:hlinkClr xmlns:ahyp="http://schemas.microsoft.com/office/drawing/2018/hyperlinkcolor" val="tx"/>
                    </a:ext>
                  </a:extLst>
                </a:hlinkClick>
              </a:rPr>
              <a:t>berufenavi.de – À la recherche de l’orientation professionnelle ?</a:t>
            </a:r>
          </a:p>
        </p:txBody>
      </p:sp>
      <p:sp>
        <p:nvSpPr>
          <p:cNvPr id="18" name="Textplatzhalter 3">
            <a:extLst>
              <a:ext uri="{FF2B5EF4-FFF2-40B4-BE49-F238E27FC236}">
                <a16:creationId xmlns:a16="http://schemas.microsoft.com/office/drawing/2014/main" id="{96DD13C5-4C4C-4488-B27C-4D58238DC49E}"/>
              </a:ext>
            </a:extLst>
          </p:cNvPr>
          <p:cNvSpPr txBox="1">
            <a:spLocks/>
          </p:cNvSpPr>
          <p:nvPr/>
        </p:nvSpPr>
        <p:spPr>
          <a:xfrm>
            <a:off x="658811" y="4493340"/>
            <a:ext cx="3865562" cy="637849"/>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6">
                  <a:extLst>
                    <a:ext uri="{A12FA001-AC4F-418D-AE19-62706E023703}">
                      <ahyp:hlinkClr xmlns:ahyp="http://schemas.microsoft.com/office/drawing/2018/hyperlinkcolor" val="tx"/>
                    </a:ext>
                  </a:extLst>
                </a:hlinkClick>
              </a:rPr>
              <a:t>Passeport pour l’orientation professionnelle</a:t>
            </a:r>
          </a:p>
        </p:txBody>
      </p:sp>
      <p:sp>
        <p:nvSpPr>
          <p:cNvPr id="19" name="Textplatzhalter 3">
            <a:extLst>
              <a:ext uri="{FF2B5EF4-FFF2-40B4-BE49-F238E27FC236}">
                <a16:creationId xmlns:a16="http://schemas.microsoft.com/office/drawing/2014/main" id="{0CAE81B8-FE0D-44CA-A9BA-E2E35F5C44ED}"/>
              </a:ext>
            </a:extLst>
          </p:cNvPr>
          <p:cNvSpPr txBox="1">
            <a:spLocks/>
          </p:cNvSpPr>
          <p:nvPr/>
        </p:nvSpPr>
        <p:spPr>
          <a:xfrm>
            <a:off x="6240463" y="2528888"/>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8">
                  <a:extLst>
                    <a:ext uri="{A12FA001-AC4F-418D-AE19-62706E023703}">
                      <ahyp:hlinkClr xmlns:ahyp="http://schemas.microsoft.com/office/drawing/2018/hyperlinkcolor" val="tx"/>
                    </a:ext>
                  </a:extLst>
                </a:hlinkClick>
              </a:rPr>
              <a:t>Appli pour l’orientation professionnelle</a:t>
            </a:r>
          </a:p>
        </p:txBody>
      </p:sp>
      <p:sp>
        <p:nvSpPr>
          <p:cNvPr id="20" name="Textplatzhalter 3">
            <a:extLst>
              <a:ext uri="{FF2B5EF4-FFF2-40B4-BE49-F238E27FC236}">
                <a16:creationId xmlns:a16="http://schemas.microsoft.com/office/drawing/2014/main" id="{1B2667B3-7C47-4D44-8768-BBFBBA44927D}"/>
              </a:ext>
            </a:extLst>
          </p:cNvPr>
          <p:cNvSpPr txBox="1">
            <a:spLocks/>
          </p:cNvSpPr>
          <p:nvPr/>
        </p:nvSpPr>
        <p:spPr>
          <a:xfrm>
            <a:off x="6240463" y="4616450"/>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4">
                  <a:extLst>
                    <a:ext uri="{A12FA001-AC4F-418D-AE19-62706E023703}">
                      <ahyp:hlinkClr xmlns:ahyp="http://schemas.microsoft.com/office/drawing/2018/hyperlinkcolor" val="tx"/>
                    </a:ext>
                  </a:extLst>
                </a:hlinkClick>
              </a:rPr>
              <a:t>zynd</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1. Les bases</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2" y="821046"/>
            <a:ext cx="7958138" cy="30777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Définition et objectifs</a:t>
            </a:r>
          </a:p>
        </p:txBody>
      </p:sp>
      <p:pic>
        <p:nvPicPr>
          <p:cNvPr id="5" name="Grafik 4">
            <a:extLst>
              <a:ext uri="{FF2B5EF4-FFF2-40B4-BE49-F238E27FC236}">
                <a16:creationId xmlns:a16="http://schemas.microsoft.com/office/drawing/2014/main" id="{6FD78A01-3585-47CB-BD32-6620E9A06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651" y="1770446"/>
            <a:ext cx="2705924" cy="2899526"/>
          </a:xfrm>
          <a:prstGeom prst="rect">
            <a:avLst/>
          </a:prstGeom>
        </p:spPr>
      </p:pic>
      <p:sp>
        <p:nvSpPr>
          <p:cNvPr id="6" name="Rechteck 5">
            <a:extLst>
              <a:ext uri="{FF2B5EF4-FFF2-40B4-BE49-F238E27FC236}">
                <a16:creationId xmlns:a16="http://schemas.microsoft.com/office/drawing/2014/main" id="{BFCF703A-B39E-4D28-91F8-D25C6A707549}"/>
              </a:ext>
            </a:extLst>
          </p:cNvPr>
          <p:cNvSpPr/>
          <p:nvPr/>
        </p:nvSpPr>
        <p:spPr>
          <a:xfrm>
            <a:off x="571724" y="1436915"/>
            <a:ext cx="7958138" cy="2598902"/>
          </a:xfrm>
          <a:prstGeom prst="rect">
            <a:avLst/>
          </a:prstGeom>
        </p:spPr>
        <p:txBody>
          <a:bodyPr wrap="square">
            <a:noAutofit/>
          </a:bodyPr>
          <a:lstStyle/>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solidFill>
                  <a:prstClr val="black"/>
                </a:solidFill>
              </a:rPr>
              <a:t>L’orientation professionnelle est un processus commençant dès les premières années d’école et se poursuivant jusqu’au début de la formation et à l’entrée dans la vie professionnelle</a:t>
            </a:r>
          </a:p>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solidFill>
                  <a:prstClr val="black"/>
                </a:solidFill>
              </a:rPr>
              <a:t>L’objectif de l’orientation professionnelle est de permettre aux jeunes de prendre une décision responsable, réfléchie et non stéréotypée concernant le choix d’un métier</a:t>
            </a:r>
          </a:p>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solidFill>
                  <a:prstClr val="black"/>
                </a:solidFill>
              </a:rPr>
              <a:t>Elle se concentre sur un soutien individuel et un accompagnement continu des jeunes</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274007493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1. Les bases</a:t>
            </a:r>
          </a:p>
        </p:txBody>
      </p:sp>
      <p:sp>
        <p:nvSpPr>
          <p:cNvPr id="5" name="Textfeld 4">
            <a:extLst>
              <a:ext uri="{FF2B5EF4-FFF2-40B4-BE49-F238E27FC236}">
                <a16:creationId xmlns:a16="http://schemas.microsoft.com/office/drawing/2014/main" id="{6A6C4A6A-ED71-43F8-B912-06D75FD6525F}"/>
              </a:ext>
            </a:extLst>
          </p:cNvPr>
          <p:cNvSpPr txBox="1"/>
          <p:nvPr/>
        </p:nvSpPr>
        <p:spPr>
          <a:xfrm>
            <a:off x="658811" y="1479913"/>
            <a:ext cx="9074152" cy="4385816"/>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De nombreux acteurs du domaine de l’éducation et du marché du travail participent à l’orientation professionnelle :</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écoles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Länder, les arrondissements et les communes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L’Agence pour l’emploi</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ministères fédéraux (notamment le ministère de l’Éducation, BMBF et le ministère du Travail, BMAS)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L’Institut fédéral pour la formation et l’enseignement professionnelle (BIBB)</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chambres, les partenaires sociaux, les entreprises, les prestataires privés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Coordination : bureaux de coordination des Länder, réseaux, nombreuses initiatives et activités communes, du niveau local au niveau fédéral</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acteurs</a:t>
            </a:r>
          </a:p>
        </p:txBody>
      </p:sp>
    </p:spTree>
    <p:extLst>
      <p:ext uri="{BB962C8B-B14F-4D97-AF65-F5344CB8AC3E}">
        <p14:creationId xmlns:p14="http://schemas.microsoft.com/office/powerpoint/2010/main" val="38118125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22F01331-967F-4A68-ADCF-BD7D5C3D2D81}"/>
              </a:ext>
            </a:extLst>
          </p:cNvPr>
          <p:cNvSpPr txBox="1">
            <a:spLocks/>
          </p:cNvSpPr>
          <p:nvPr/>
        </p:nvSpPr>
        <p:spPr>
          <a:xfrm>
            <a:off x="658809" y="2840630"/>
            <a:ext cx="5437189" cy="976403"/>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Processus d’orientation et de </a:t>
            </a:r>
            <a:br>
              <a:rPr lang="fr-FR" sz="1800" dirty="0">
                <a:solidFill>
                  <a:schemeClr val="tx1"/>
                </a:solidFill>
              </a:rPr>
            </a:br>
            <a:r>
              <a:rPr lang="fr-FR" sz="1800" dirty="0">
                <a:solidFill>
                  <a:schemeClr val="tx1"/>
                </a:solidFill>
              </a:rPr>
              <a:t>conseil tout au long de la vie</a:t>
            </a:r>
          </a:p>
        </p:txBody>
      </p:sp>
      <p:sp>
        <p:nvSpPr>
          <p:cNvPr id="8" name="Textplatzhalter 3">
            <a:extLst>
              <a:ext uri="{FF2B5EF4-FFF2-40B4-BE49-F238E27FC236}">
                <a16:creationId xmlns:a16="http://schemas.microsoft.com/office/drawing/2014/main" id="{80689112-EEE6-413D-823D-1AC76A4EFB29}"/>
              </a:ext>
            </a:extLst>
          </p:cNvPr>
          <p:cNvSpPr txBox="1">
            <a:spLocks/>
          </p:cNvSpPr>
          <p:nvPr/>
        </p:nvSpPr>
        <p:spPr>
          <a:xfrm>
            <a:off x="658810" y="1847230"/>
            <a:ext cx="5437189" cy="699404"/>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Concentrer la recommandation sur </a:t>
            </a:r>
            <a:br>
              <a:rPr lang="fr-FR" sz="1800" dirty="0">
                <a:solidFill>
                  <a:schemeClr val="tx1"/>
                </a:solidFill>
              </a:rPr>
            </a:br>
            <a:r>
              <a:rPr lang="fr-FR" sz="1800" dirty="0">
                <a:solidFill>
                  <a:schemeClr val="tx1"/>
                </a:solidFill>
              </a:rPr>
              <a:t>les jeunes de moins de 25 ans</a:t>
            </a:r>
          </a:p>
        </p:txBody>
      </p:sp>
      <p:sp>
        <p:nvSpPr>
          <p:cNvPr id="9" name="Textplatzhalter 3">
            <a:extLst>
              <a:ext uri="{FF2B5EF4-FFF2-40B4-BE49-F238E27FC236}">
                <a16:creationId xmlns:a16="http://schemas.microsoft.com/office/drawing/2014/main" id="{2CC88162-B5A0-4A03-BD76-DE5B81D714FB}"/>
              </a:ext>
            </a:extLst>
          </p:cNvPr>
          <p:cNvSpPr txBox="1">
            <a:spLocks/>
          </p:cNvSpPr>
          <p:nvPr/>
        </p:nvSpPr>
        <p:spPr>
          <a:xfrm>
            <a:off x="658811" y="4111030"/>
            <a:ext cx="5437189" cy="976403"/>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Coopération requise de tous les</a:t>
            </a:r>
            <a:br>
              <a:rPr lang="fr-FR" sz="1800" dirty="0">
                <a:solidFill>
                  <a:schemeClr val="tx1"/>
                </a:solidFill>
              </a:rPr>
            </a:br>
            <a:r>
              <a:rPr lang="fr-FR" sz="1800" dirty="0">
                <a:solidFill>
                  <a:schemeClr val="tx1"/>
                </a:solidFill>
              </a:rPr>
              <a:t>acteurs, mise en réseau aux niveaux régional </a:t>
            </a:r>
            <a:br>
              <a:rPr lang="fr-FR" sz="1800" dirty="0">
                <a:solidFill>
                  <a:schemeClr val="tx1"/>
                </a:solidFill>
              </a:rPr>
            </a:br>
            <a:r>
              <a:rPr lang="fr-FR" sz="1800" dirty="0">
                <a:solidFill>
                  <a:schemeClr val="tx1"/>
                </a:solidFill>
              </a:rPr>
              <a:t>et interrégional</a:t>
            </a:r>
          </a:p>
        </p:txBody>
      </p:sp>
      <p:sp>
        <p:nvSpPr>
          <p:cNvPr id="11" name="Textplatzhalter 3">
            <a:extLst>
              <a:ext uri="{FF2B5EF4-FFF2-40B4-BE49-F238E27FC236}">
                <a16:creationId xmlns:a16="http://schemas.microsoft.com/office/drawing/2014/main" id="{6E01BD49-F859-41C0-9149-55730FEEB55C}"/>
              </a:ext>
            </a:extLst>
          </p:cNvPr>
          <p:cNvSpPr txBox="1">
            <a:spLocks/>
          </p:cNvSpPr>
          <p:nvPr/>
        </p:nvSpPr>
        <p:spPr>
          <a:xfrm>
            <a:off x="6240464" y="1834095"/>
            <a:ext cx="5472112" cy="1982448"/>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spcAft>
                <a:spcPts val="600"/>
              </a:spcAft>
            </a:pPr>
            <a:r>
              <a:rPr lang="fr-FR" sz="1800" dirty="0">
                <a:solidFill>
                  <a:schemeClr val="tx1"/>
                </a:solidFill>
              </a:rPr>
              <a:t>Assurer et développer l’offre</a:t>
            </a:r>
          </a:p>
          <a:p>
            <a:pPr marL="285750" indent="-28575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Mettre à disposition les ressources</a:t>
            </a:r>
          </a:p>
          <a:p>
            <a:pPr marL="285750" indent="-28575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Qualifier le personnel enseignant et les conseillers et </a:t>
            </a:r>
            <a:r>
              <a:rPr lang="fr-FR" sz="1800" spc="-20" dirty="0">
                <a:solidFill>
                  <a:schemeClr val="tx1"/>
                </a:solidFill>
              </a:rPr>
              <a:t>conseillères, définir des normes</a:t>
            </a:r>
          </a:p>
        </p:txBody>
      </p:sp>
      <p:sp>
        <p:nvSpPr>
          <p:cNvPr id="12" name="Textplatzhalter 3">
            <a:extLst>
              <a:ext uri="{FF2B5EF4-FFF2-40B4-BE49-F238E27FC236}">
                <a16:creationId xmlns:a16="http://schemas.microsoft.com/office/drawing/2014/main" id="{27B1C7A9-FE5A-4E76-BAF2-DFD85821A68C}"/>
              </a:ext>
            </a:extLst>
          </p:cNvPr>
          <p:cNvSpPr txBox="1">
            <a:spLocks/>
          </p:cNvSpPr>
          <p:nvPr/>
        </p:nvSpPr>
        <p:spPr>
          <a:xfrm>
            <a:off x="6240464" y="4024293"/>
            <a:ext cx="5472112" cy="422405"/>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Garantir la qualité des offres</a:t>
            </a:r>
          </a:p>
        </p:txBody>
      </p:sp>
      <p:sp>
        <p:nvSpPr>
          <p:cNvPr id="13" name="Textplatzhalter 3">
            <a:extLst>
              <a:ext uri="{FF2B5EF4-FFF2-40B4-BE49-F238E27FC236}">
                <a16:creationId xmlns:a16="http://schemas.microsoft.com/office/drawing/2014/main" id="{B21FB5B9-44C0-43CB-82CC-228EA5D2B210}"/>
              </a:ext>
            </a:extLst>
          </p:cNvPr>
          <p:cNvSpPr txBox="1">
            <a:spLocks/>
          </p:cNvSpPr>
          <p:nvPr/>
        </p:nvSpPr>
        <p:spPr>
          <a:xfrm>
            <a:off x="6240464" y="4665028"/>
            <a:ext cx="5472112" cy="422405"/>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Impliquer les familles</a:t>
            </a:r>
          </a:p>
        </p:txBody>
      </p:sp>
      <p:sp>
        <p:nvSpPr>
          <p:cNvPr id="3" name="Ellipse 2">
            <a:extLst>
              <a:ext uri="{FF2B5EF4-FFF2-40B4-BE49-F238E27FC236}">
                <a16:creationId xmlns:a16="http://schemas.microsoft.com/office/drawing/2014/main" id="{87D5A58F-ADF0-4418-AD01-B3EAE7C8835C}"/>
              </a:ext>
            </a:extLst>
          </p:cNvPr>
          <p:cNvSpPr/>
          <p:nvPr/>
        </p:nvSpPr>
        <p:spPr>
          <a:xfrm>
            <a:off x="3936000" y="1377857"/>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1. Les bases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Recommandation de la Commission centrale du BIBB sur l’orientation professionnelle (2005)</a:t>
            </a:r>
          </a:p>
        </p:txBody>
      </p:sp>
      <p:pic>
        <p:nvPicPr>
          <p:cNvPr id="10" name="Grafik 9">
            <a:extLst>
              <a:ext uri="{FF2B5EF4-FFF2-40B4-BE49-F238E27FC236}">
                <a16:creationId xmlns:a16="http://schemas.microsoft.com/office/drawing/2014/main" id="{AA2120A6-4A9B-40B1-B250-DB7F008302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4044" y="2048105"/>
            <a:ext cx="3583913" cy="2987675"/>
          </a:xfrm>
          <a:prstGeom prst="rect">
            <a:avLst/>
          </a:prstGeom>
        </p:spPr>
      </p:pic>
      <p:sp>
        <p:nvSpPr>
          <p:cNvPr id="4" name="Rechteck 3">
            <a:extLst>
              <a:ext uri="{FF2B5EF4-FFF2-40B4-BE49-F238E27FC236}">
                <a16:creationId xmlns:a16="http://schemas.microsoft.com/office/drawing/2014/main" id="{8A48DEBC-6685-4741-A7AD-0AD88C773FC8}"/>
              </a:ext>
            </a:extLst>
          </p:cNvPr>
          <p:cNvSpPr/>
          <p:nvPr/>
        </p:nvSpPr>
        <p:spPr>
          <a:xfrm>
            <a:off x="5726324" y="3066294"/>
            <a:ext cx="815551" cy="584775"/>
          </a:xfrm>
          <a:prstGeom prst="rect">
            <a:avLst/>
          </a:prstGeom>
        </p:spPr>
        <p:txBody>
          <a:bodyPr wrap="square">
            <a:spAutoFit/>
          </a:bodyPr>
          <a:lstStyle/>
          <a:p>
            <a:pPr algn="ctr"/>
            <a:r>
              <a:rPr lang="fr-FR" sz="1600" dirty="0"/>
              <a:t>Comité central</a:t>
            </a:r>
          </a:p>
        </p:txBody>
      </p:sp>
    </p:spTree>
    <p:extLst>
      <p:ext uri="{BB962C8B-B14F-4D97-AF65-F5344CB8AC3E}">
        <p14:creationId xmlns:p14="http://schemas.microsoft.com/office/powerpoint/2010/main" val="366908374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1" y="1479913"/>
            <a:ext cx="7689201" cy="2616101"/>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Responsabilité des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b="1" dirty="0"/>
              <a:t>Fondement : </a:t>
            </a:r>
            <a:r>
              <a:rPr lang="fr-FR" sz="2000" dirty="0"/>
              <a:t>Recommandation sur l’orientation professionnelle dans les écoles par la Conférence permanente des ministres de l’Éducation et des Affaires culturelles des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Concepts et règlements spécifiques aux différents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Recours à de nombreux instruments, en partie en coopération avec d’autres acteurs tels que le BMBF/le BIBB, les entreprises, les chambres ou l’Agence pour l’emploi</a:t>
            </a:r>
          </a:p>
        </p:txBody>
      </p:sp>
      <p:pic>
        <p:nvPicPr>
          <p:cNvPr id="8" name="Grafik 7">
            <a:extLst>
              <a:ext uri="{FF2B5EF4-FFF2-40B4-BE49-F238E27FC236}">
                <a16:creationId xmlns:a16="http://schemas.microsoft.com/office/drawing/2014/main" id="{6CE333CE-E3F7-4F9D-9682-875D8C5C9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8086" y="1369392"/>
            <a:ext cx="2163250" cy="2840879"/>
          </a:xfrm>
          <a:prstGeom prst="rect">
            <a:avLst/>
          </a:prstGeom>
        </p:spPr>
      </p:pic>
      <p:sp>
        <p:nvSpPr>
          <p:cNvPr id="3" name="Rechteck: abgerundete Ecken 2">
            <a:extLst>
              <a:ext uri="{FF2B5EF4-FFF2-40B4-BE49-F238E27FC236}">
                <a16:creationId xmlns:a16="http://schemas.microsoft.com/office/drawing/2014/main" id="{A5C3A471-80DE-41A3-9419-5052ED419F3F}"/>
              </a:ext>
            </a:extLst>
          </p:cNvPr>
          <p:cNvSpPr/>
          <p:nvPr/>
        </p:nvSpPr>
        <p:spPr>
          <a:xfrm>
            <a:off x="8722109" y="2133600"/>
            <a:ext cx="1873405" cy="9441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8F8AEC8E-E16C-4C1B-A7AE-0176D470DDEB}"/>
              </a:ext>
            </a:extLst>
          </p:cNvPr>
          <p:cNvPicPr>
            <a:picLocks noChangeAspect="1"/>
          </p:cNvPicPr>
          <p:nvPr/>
        </p:nvPicPr>
        <p:blipFill>
          <a:blip r:embed="rId5"/>
          <a:stretch>
            <a:fillRect/>
          </a:stretch>
        </p:blipFill>
        <p:spPr>
          <a:xfrm>
            <a:off x="8991967" y="2295525"/>
            <a:ext cx="1498500" cy="648000"/>
          </a:xfrm>
          <a:prstGeom prst="rect">
            <a:avLst/>
          </a:prstGeom>
        </p:spPr>
      </p:pic>
    </p:spTree>
    <p:extLst>
      <p:ext uri="{BB962C8B-B14F-4D97-AF65-F5344CB8AC3E}">
        <p14:creationId xmlns:p14="http://schemas.microsoft.com/office/powerpoint/2010/main" val="33979552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1" y="1479913"/>
            <a:ext cx="8779103" cy="4001095"/>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Dés l’âge de 13 à 14 ans, dans certains Länder dès l’âge de 11 à 12 ans ou avant </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b="1" dirty="0"/>
              <a:t>Mesures :</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Passeport pour l’orientation professionnelle</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Cours d’orientation professionnelle</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Journées d’orientation dans les entreprises et stages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Offres de l’Agence pour l’emploi, entre autres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Programme d’orientation professionnelle du BMBF (BOP)</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endParaRPr lang="de-DE" sz="2000" dirty="0"/>
          </a:p>
        </p:txBody>
      </p:sp>
      <p:pic>
        <p:nvPicPr>
          <p:cNvPr id="5" name="Grafik 4">
            <a:extLst>
              <a:ext uri="{FF2B5EF4-FFF2-40B4-BE49-F238E27FC236}">
                <a16:creationId xmlns:a16="http://schemas.microsoft.com/office/drawing/2014/main" id="{5CD8CDDE-1283-46D9-99E8-FAA95C381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952" y="1161008"/>
            <a:ext cx="3985920" cy="4320000"/>
          </a:xfrm>
          <a:prstGeom prst="rect">
            <a:avLst/>
          </a:prstGeom>
        </p:spPr>
      </p:pic>
    </p:spTree>
    <p:extLst>
      <p:ext uri="{BB962C8B-B14F-4D97-AF65-F5344CB8AC3E}">
        <p14:creationId xmlns:p14="http://schemas.microsoft.com/office/powerpoint/2010/main" val="7005145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2" y="3935732"/>
            <a:ext cx="10273647" cy="1061188"/>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dirty="0"/>
              <a:t>Projet commun du ministère fédéral de l’Éducation et de la Recherche (BMBF) et des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dirty="0"/>
              <a:t>Le bureau du BIBB Passeport/Appli pour l’orientation professionnelle supervise et coordonne le passeport pour l’orientation professionnelle, le développement du contenu technique et les activités de relations publiques entre les Länder</a:t>
            </a:r>
          </a:p>
        </p:txBody>
      </p:sp>
      <p:sp>
        <p:nvSpPr>
          <p:cNvPr id="8" name="Textplatzhalter 7">
            <a:extLst>
              <a:ext uri="{FF2B5EF4-FFF2-40B4-BE49-F238E27FC236}">
                <a16:creationId xmlns:a16="http://schemas.microsoft.com/office/drawing/2014/main" id="{8D28932C-B402-495D-A7EA-9B24D0184BA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Passeport et appli pour l’orientation professionnelle</a:t>
            </a:r>
          </a:p>
        </p:txBody>
      </p:sp>
      <p:pic>
        <p:nvPicPr>
          <p:cNvPr id="9" name="Grafik 8">
            <a:extLst>
              <a:ext uri="{FF2B5EF4-FFF2-40B4-BE49-F238E27FC236}">
                <a16:creationId xmlns:a16="http://schemas.microsoft.com/office/drawing/2014/main" id="{F42CEFDD-7505-4F01-95C8-C82F5C3B0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4" y="1538326"/>
            <a:ext cx="3265962" cy="435462"/>
          </a:xfrm>
          <a:prstGeom prst="rect">
            <a:avLst/>
          </a:prstGeom>
        </p:spPr>
      </p:pic>
      <p:pic>
        <p:nvPicPr>
          <p:cNvPr id="10" name="Grafik 9">
            <a:extLst>
              <a:ext uri="{FF2B5EF4-FFF2-40B4-BE49-F238E27FC236}">
                <a16:creationId xmlns:a16="http://schemas.microsoft.com/office/drawing/2014/main" id="{30608E8A-43BC-4755-9E51-337D93A5D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17" y="1487613"/>
            <a:ext cx="2606084" cy="500303"/>
          </a:xfrm>
          <a:prstGeom prst="rect">
            <a:avLst/>
          </a:prstGeom>
        </p:spPr>
      </p:pic>
      <p:sp>
        <p:nvSpPr>
          <p:cNvPr id="11" name="Textplatzhalter 3">
            <a:extLst>
              <a:ext uri="{FF2B5EF4-FFF2-40B4-BE49-F238E27FC236}">
                <a16:creationId xmlns:a16="http://schemas.microsoft.com/office/drawing/2014/main" id="{A744D2A1-E797-454B-AB53-FF8C35AD48BD}"/>
              </a:ext>
            </a:extLst>
          </p:cNvPr>
          <p:cNvSpPr txBox="1">
            <a:spLocks/>
          </p:cNvSpPr>
          <p:nvPr/>
        </p:nvSpPr>
        <p:spPr>
          <a:xfrm>
            <a:off x="658813" y="2130336"/>
            <a:ext cx="5292725" cy="1190714"/>
          </a:xfrm>
          <a:prstGeom prst="rect">
            <a:avLst/>
          </a:prstGeom>
          <a:solidFill>
            <a:srgbClr val="FBF3E8"/>
          </a:solidFill>
        </p:spPr>
        <p:txBody>
          <a:bodyPr vert="horz" wrap="square" lIns="180000" tIns="72000" rIns="180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solidFill>
              </a:rPr>
              <a:t>Le principal instrument pour l’orientation </a:t>
            </a:r>
            <a:br>
              <a:rPr lang="fr-FR" dirty="0">
                <a:solidFill>
                  <a:schemeClr val="tx1"/>
                </a:solidFill>
              </a:rPr>
            </a:br>
            <a:r>
              <a:rPr lang="fr-FR" dirty="0">
                <a:solidFill>
                  <a:schemeClr val="tx1"/>
                </a:solidFill>
              </a:rPr>
              <a:t>professionnelle dans l’enseignement </a:t>
            </a:r>
            <a:br>
              <a:rPr lang="fr-FR" dirty="0">
                <a:solidFill>
                  <a:schemeClr val="tx1"/>
                </a:solidFill>
              </a:rPr>
            </a:br>
            <a:r>
              <a:rPr lang="fr-FR" dirty="0">
                <a:solidFill>
                  <a:schemeClr val="tx1"/>
                </a:solidFill>
              </a:rPr>
              <a:t>scolaire depuis plus de 20 ans</a:t>
            </a:r>
          </a:p>
        </p:txBody>
      </p:sp>
      <p:sp>
        <p:nvSpPr>
          <p:cNvPr id="12" name="Textplatzhalter 3">
            <a:extLst>
              <a:ext uri="{FF2B5EF4-FFF2-40B4-BE49-F238E27FC236}">
                <a16:creationId xmlns:a16="http://schemas.microsoft.com/office/drawing/2014/main" id="{CE69CE1C-CFF4-44D0-87A5-8821F5802C8F}"/>
              </a:ext>
            </a:extLst>
          </p:cNvPr>
          <p:cNvSpPr txBox="1">
            <a:spLocks/>
          </p:cNvSpPr>
          <p:nvPr/>
        </p:nvSpPr>
        <p:spPr>
          <a:xfrm>
            <a:off x="6240463" y="2130335"/>
            <a:ext cx="5472112" cy="1190715"/>
          </a:xfrm>
          <a:prstGeom prst="rect">
            <a:avLst/>
          </a:prstGeom>
          <a:solidFill>
            <a:srgbClr val="FBF3E8"/>
          </a:solidFill>
        </p:spPr>
        <p:txBody>
          <a:bodyPr vert="horz" wrap="square" lIns="180000" tIns="72000" rIns="180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solidFill>
              </a:rPr>
              <a:t>Développé dans le cadre de la numérisation dans les écoles, utilisé </a:t>
            </a:r>
            <a:br>
              <a:rPr lang="fr-FR" dirty="0">
                <a:solidFill>
                  <a:schemeClr val="tx1"/>
                </a:solidFill>
              </a:rPr>
            </a:br>
            <a:r>
              <a:rPr lang="fr-FR" dirty="0">
                <a:solidFill>
                  <a:schemeClr val="tx1"/>
                </a:solidFill>
              </a:rPr>
              <a:t>dans certains Länder depuis 2022 </a:t>
            </a:r>
          </a:p>
        </p:txBody>
      </p:sp>
    </p:spTree>
    <p:extLst>
      <p:ext uri="{BB962C8B-B14F-4D97-AF65-F5344CB8AC3E}">
        <p14:creationId xmlns:p14="http://schemas.microsoft.com/office/powerpoint/2010/main" val="119070820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3" y="2133600"/>
            <a:ext cx="10473014" cy="3334246"/>
          </a:xfrm>
          <a:prstGeom prst="rect">
            <a:avLst/>
          </a:prstGeom>
          <a:noFill/>
        </p:spPr>
        <p:txBody>
          <a:bodyPr wrap="square" lIns="0" tIns="0" rIns="0" bIns="0">
            <a:spAutoFit/>
          </a:bodyPr>
          <a:lstStyle/>
          <a:p>
            <a:pPr>
              <a:lnSpc>
                <a:spcPts val="2400"/>
              </a:lnSpc>
              <a:spcBef>
                <a:spcPts val="600"/>
              </a:spcBef>
              <a:spcAft>
                <a:spcPts val="600"/>
              </a:spcAft>
              <a:buClr>
                <a:srgbClr val="D6851B"/>
              </a:buClr>
              <a:buSzPct val="65000"/>
            </a:pPr>
            <a:r>
              <a:rPr lang="fr-FR" b="1" dirty="0"/>
              <a:t>Contenus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Documentation et réflexion sur le processus d’orientation professionnelle, par exemple relatives aux stages et aux entretiens de conseil.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Tâches en différents formats dans le domaine de l’orientation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Chemin vers l’orientation professionnelle : Analyse des intérêts et des compétences, évaluation des stages et des expériences, documentation du processus de candidature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Collecte d’informations, de matériel et de documents permettant d’aider les élèves à choisir une profession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Aides pour planifier l’avenir</a:t>
            </a:r>
          </a:p>
        </p:txBody>
      </p:sp>
      <p:sp>
        <p:nvSpPr>
          <p:cNvPr id="8" name="Textplatzhalter 7">
            <a:extLst>
              <a:ext uri="{FF2B5EF4-FFF2-40B4-BE49-F238E27FC236}">
                <a16:creationId xmlns:a16="http://schemas.microsoft.com/office/drawing/2014/main" id="{8D28932C-B402-495D-A7EA-9B24D0184BA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Passeport et appli pour l’orientation professionnelle</a:t>
            </a:r>
          </a:p>
        </p:txBody>
      </p:sp>
      <p:pic>
        <p:nvPicPr>
          <p:cNvPr id="15" name="Grafik 14">
            <a:extLst>
              <a:ext uri="{FF2B5EF4-FFF2-40B4-BE49-F238E27FC236}">
                <a16:creationId xmlns:a16="http://schemas.microsoft.com/office/drawing/2014/main" id="{6B34E4AC-D473-41BA-9B16-D00425289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4" y="1538326"/>
            <a:ext cx="3265962" cy="435462"/>
          </a:xfrm>
          <a:prstGeom prst="rect">
            <a:avLst/>
          </a:prstGeom>
        </p:spPr>
      </p:pic>
      <p:pic>
        <p:nvPicPr>
          <p:cNvPr id="16" name="Grafik 15">
            <a:extLst>
              <a:ext uri="{FF2B5EF4-FFF2-40B4-BE49-F238E27FC236}">
                <a16:creationId xmlns:a16="http://schemas.microsoft.com/office/drawing/2014/main" id="{12A46014-C969-4AF6-B54C-9710E03DD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17" y="1487613"/>
            <a:ext cx="2606084" cy="500303"/>
          </a:xfrm>
          <a:prstGeom prst="rect">
            <a:avLst/>
          </a:prstGeom>
        </p:spPr>
      </p:pic>
    </p:spTree>
    <p:extLst>
      <p:ext uri="{BB962C8B-B14F-4D97-AF65-F5344CB8AC3E}">
        <p14:creationId xmlns:p14="http://schemas.microsoft.com/office/powerpoint/2010/main" val="380535577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2897</Words>
  <Application>Microsoft Office PowerPoint</Application>
  <PresentationFormat>Breitbild</PresentationFormat>
  <Paragraphs>322</Paragraphs>
  <Slides>30</Slides>
  <Notes>27</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30</vt:i4>
      </vt:variant>
    </vt:vector>
  </HeadingPairs>
  <TitlesOfParts>
    <vt:vector size="35" baseType="lpstr">
      <vt:lpstr>Calibri</vt:lpstr>
      <vt:lpstr>Wingdings 3</vt:lpstr>
      <vt:lpstr>Arial</vt:lpstr>
      <vt:lpstr>Office</vt:lpstr>
      <vt:lpstr>1_Office</vt:lpstr>
      <vt:lpstr> </vt:lpstr>
      <vt:lpstr>Contenu</vt:lpstr>
      <vt:lpstr>1. Les bases</vt:lpstr>
      <vt:lpstr>1. Les bases</vt:lpstr>
      <vt:lpstr>1. Les bases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4. Les avantages de l’orientation professionnelle</vt:lpstr>
      <vt:lpstr>5. Synthèse/principes</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423</cp:revision>
  <dcterms:created xsi:type="dcterms:W3CDTF">2020-12-18T10:19:10Z</dcterms:created>
  <dcterms:modified xsi:type="dcterms:W3CDTF">2026-06-08T12:59:51Z</dcterms:modified>
</cp:coreProperties>
</file>