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2" r:id="rId2"/>
  </p:sldMasterIdLst>
  <p:notesMasterIdLst>
    <p:notesMasterId r:id="rId34"/>
  </p:notesMasterIdLst>
  <p:sldIdLst>
    <p:sldId id="256" r:id="rId3"/>
    <p:sldId id="257" r:id="rId4"/>
    <p:sldId id="258" r:id="rId5"/>
    <p:sldId id="259" r:id="rId6"/>
    <p:sldId id="260" r:id="rId7"/>
    <p:sldId id="261" r:id="rId8"/>
    <p:sldId id="262" r:id="rId9"/>
    <p:sldId id="28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embeddedFontLst>
    <p:embeddedFont>
      <p:font typeface="Wingdings 3" panose="05040102010807070707" pitchFamily="18" charset="2"/>
      <p:regular r:id="rId35"/>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p15:clr>
            <a:srgbClr val="A4A3A4"/>
          </p15:clr>
        </p15:guide>
        <p15:guide id="2" pos="3931">
          <p15:clr>
            <a:srgbClr val="A4A3A4"/>
          </p15:clr>
        </p15:guide>
        <p15:guide id="3" orient="horz" pos="2908">
          <p15:clr>
            <a:srgbClr val="A4A3A4"/>
          </p15:clr>
        </p15:guide>
        <p15:guide id="4" orient="horz" pos="3543">
          <p15:clr>
            <a:srgbClr val="A4A3A4"/>
          </p15:clr>
        </p15:guide>
        <p15:guide id="5" orient="horz" pos="3385">
          <p15:clr>
            <a:srgbClr val="A4A3A4"/>
          </p15:clr>
        </p15:guide>
        <p15:guide id="6" pos="7287">
          <p15:clr>
            <a:srgbClr val="A4A3A4"/>
          </p15:clr>
        </p15:guide>
        <p15:guide id="7" pos="6153">
          <p15:clr>
            <a:srgbClr val="A4A3A4"/>
          </p15:clr>
        </p15:guide>
        <p15:guide id="8" orient="horz" pos="1139">
          <p15:clr>
            <a:srgbClr val="A4A3A4"/>
          </p15:clr>
        </p15:guide>
        <p15:guide id="9" orient="horz" pos="1298">
          <p15:clr>
            <a:srgbClr val="A4A3A4"/>
          </p15:clr>
        </p15:guide>
        <p15:guide id="10" pos="1277">
          <p15:clr>
            <a:srgbClr val="A4A3A4"/>
          </p15:clr>
        </p15:guide>
        <p15:guide id="11" orient="horz" pos="2092">
          <p15:clr>
            <a:srgbClr val="A4A3A4"/>
          </p15:clr>
        </p15:guide>
        <p15:guide id="12" orient="horz" pos="981">
          <p15:clr>
            <a:srgbClr val="A4A3A4"/>
          </p15:clr>
        </p15:guide>
        <p15:guide id="13" pos="5360">
          <p15:clr>
            <a:srgbClr val="A4A3A4"/>
          </p15:clr>
        </p15:guide>
        <p15:guide id="14" orient="horz" pos="3680">
          <p15:clr>
            <a:srgbClr val="A4A3A4"/>
          </p15:clr>
        </p15:guide>
        <p15:guide id="15" pos="200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lich, Thorsten" initials="ST" lastIdx="2" clrIdx="0"/>
  <p:cmAuthor id="2" name="Olesen, Julia" initials="OJ" lastIdx="3" clrIdx="1"/>
  <p:cmAuthor id="3" name=""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E6B5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B301B821-A1FF-4177-AEE7-76D212191A09}">
  <a:tblStyle styleId="{B301B821-A1FF-4177-AEE7-76D212191A09}" styleName="Mittlere Formatvorlage 1 - Akzent 1">
    <a:wholeTbl>
      <a:tcTxStyle>
        <a:fontRef idx="minor">
          <a:srgbClr val="000000"/>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fill>
          <a:solidFill>
            <a:schemeClr val="accent1">
              <a:tint val="20000"/>
            </a:schemeClr>
          </a:solidFill>
        </a:fill>
      </a:tcStyle>
    </a:band2V>
    <a:lastCol>
      <a:tcStyle>
        <a:tcBdr/>
      </a:tcStyle>
    </a:lastCol>
    <a:firstCol>
      <a:tcStyle>
        <a:tcBdr/>
      </a:tcStyle>
    </a:firstCol>
    <a:lastRow>
      <a:tcStyle>
        <a:tcBdr>
          <a:top>
            <a:ln w="50800">
              <a:solidFill>
                <a:schemeClr val="accent1"/>
              </a:solidFill>
            </a:ln>
          </a:top>
        </a:tcBdr>
        <a:fill>
          <a:solidFill>
            <a:schemeClr val="lt1"/>
          </a:solidFill>
        </a:fill>
      </a:tcStyle>
    </a:lastRow>
    <a:seCell>
      <a:tcStyle>
        <a:tcBdr/>
      </a:tcStyle>
    </a:seCell>
    <a:swCell>
      <a:tcStyle>
        <a:tcBdr/>
      </a:tcStyle>
    </a:swCell>
    <a:firstRow>
      <a:tcTxStyle b="on">
        <a:fontRef idx="minor">
          <a:srgbClr val="000000"/>
        </a:fontRef>
        <a:schemeClr val="lt1"/>
      </a:tcTxStyle>
      <a:tcStyle>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19" autoAdjust="0"/>
  </p:normalViewPr>
  <p:slideViewPr>
    <p:cSldViewPr snapToGrid="0" showGuides="1">
      <p:cViewPr varScale="1">
        <p:scale>
          <a:sx n="49" d="100"/>
          <a:sy n="49" d="100"/>
        </p:scale>
        <p:origin x="1312" y="36"/>
      </p:cViewPr>
      <p:guideLst>
        <p:guide orient="horz" pos="2976"/>
        <p:guide pos="3931"/>
        <p:guide orient="horz" pos="2908"/>
        <p:guide orient="horz" pos="3543"/>
        <p:guide orient="horz" pos="3385"/>
        <p:guide pos="7287"/>
        <p:guide pos="6153"/>
        <p:guide orient="horz" pos="1139"/>
        <p:guide orient="horz" pos="1298"/>
        <p:guide pos="1277"/>
        <p:guide orient="horz" pos="2092"/>
        <p:guide orient="horz" pos="981"/>
        <p:guide pos="5360"/>
        <p:guide orient="horz" pos="3680"/>
        <p:guide pos="20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11.06.2026</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D94A12C-89FF-1391-46B0-49C321D0BF7F}"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NIVT (Vietnam – National Institute for Vocational Training) </a:t>
            </a: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16ECE80-74B6-C3A5-04E9-900D04BE37C9}"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226FECA-248B-D02A-9B06-B9B71E8A7E6A}" type="slidenum">
              <a:rPr/>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de-DE" dirty="0"/>
              <a:t>Zahl der Auszubildenden in einem der 324 nach BBiG/HwO anerkannten Berufe (2021: 1,25 Mio.; 2019: 1,33 Mio.), hinzu kommen Auszubildende im schulischen Berufsbildungssystem und nach Landesordnungen (2023 haben dort knapp 220.000 Personen neu angefangen).</a:t>
            </a:r>
            <a:endParaRPr dirty="0"/>
          </a:p>
          <a:p>
            <a:pPr marL="171450" indent="-171450">
              <a:buFont typeface="Arial"/>
              <a:buChar char="•"/>
              <a:defRPr/>
            </a:pPr>
            <a:r>
              <a:rPr lang="de-DE" dirty="0"/>
              <a:t>Zahl der neuen Ausbildungsverträge lag 2024 bei 486.711, 2023 bei 489.183, 2022 bei 475.100, 2021 bei 473.064, vor der Corona-Pandemie 2019 bei 525.039</a:t>
            </a:r>
          </a:p>
          <a:p>
            <a:pPr marL="171450" marR="0" lvl="0" indent="-171450" algn="l" defTabSz="914400">
              <a:lnSpc>
                <a:spcPct val="100000"/>
              </a:lnSpc>
              <a:spcBef>
                <a:spcPts val="0"/>
              </a:spcBef>
              <a:spcAft>
                <a:spcPts val="0"/>
              </a:spcAft>
              <a:buClrTx/>
              <a:buSzTx/>
              <a:buFont typeface="Arial"/>
              <a:buChar char="•"/>
              <a:defRPr/>
            </a:pPr>
            <a:r>
              <a:rPr lang="de-DE" dirty="0"/>
              <a:t>Von 2016 bis 2025 wurden insgesamt 105 Ausbildungsberufe neu geordnet. Darunter waren 100 modernisierte und fünf neue Ausbildungsberufe</a:t>
            </a:r>
            <a:endParaRPr dirty="0"/>
          </a:p>
          <a:p>
            <a:pPr marL="171450" indent="-171450">
              <a:buFont typeface="Arial"/>
              <a:buChar char="•"/>
              <a:defRPr/>
            </a:pPr>
            <a:r>
              <a:rPr lang="de-DE" dirty="0"/>
              <a:t>Die Angebots-Nachfrage-Relation (ANR, hier erweiterte Definition) lag 2025 bei 94,7 (2024: 99,8; 2023: 101,8; 2022: 101,6; 2021: 99,1; 2020 und 2019 jeweils 96,6). Die ANR zeigt an, wie viele Ausbildungsplatzangebote rechnerisch auf 100 Ausbildungsplatznachfrager/-innen entfallen. </a:t>
            </a:r>
            <a:endParaRPr dirty="0"/>
          </a:p>
          <a:p>
            <a:pPr marL="171450" indent="-171450">
              <a:buFont typeface="Arial"/>
              <a:buChar char="•"/>
              <a:defRPr/>
            </a:pPr>
            <a:r>
              <a:rPr lang="de-DE" dirty="0"/>
              <a:t>Die Zahl der unbesetzten Berufsausbildungsstellen ist 2025 gesunken, und zwar um 15.000 (-21,6 %) auf 54.400</a:t>
            </a:r>
            <a:endParaRPr dirty="0"/>
          </a:p>
          <a:p>
            <a:pPr marL="171450" indent="-171450">
              <a:buFont typeface="Arial"/>
              <a:buChar char="•"/>
              <a:defRPr/>
            </a:pPr>
            <a:r>
              <a:rPr lang="de-DE" dirty="0"/>
              <a:t>Der Anteil der erfolgreich bestandenen Abschlussprüfungen an allen Prüfungsteilnehmenden lag 2024 bei 91 % (2023: 90,8; 2022: 90,9; 2021: 91,5 %; 2020: 92,3 %; 2019: 92,8 %)</a:t>
            </a:r>
            <a:endParaRPr dirty="0"/>
          </a:p>
          <a:p>
            <a:pPr marL="171450" marR="0" lvl="0" indent="-171450" algn="l" defTabSz="914400">
              <a:lnSpc>
                <a:spcPct val="100000"/>
              </a:lnSpc>
              <a:spcBef>
                <a:spcPts val="0"/>
              </a:spcBef>
              <a:spcAft>
                <a:spcPts val="0"/>
              </a:spcAft>
              <a:buClrTx/>
              <a:buSzTx/>
              <a:buFont typeface="Arial"/>
              <a:buChar char="•"/>
              <a:defRPr/>
            </a:pPr>
            <a:r>
              <a:rPr lang="de-DE" dirty="0"/>
              <a:t>Die Einmündungsquote ausbildungsinteressierter Jugendlicher (EQI) fiel mit 65,3 % etwas niedriger aus als im Vorjahr (2024: 67,6; 2023: 68,9; 2022: 68,0; 2021: 66,9; 2020: 64,5; 2019: 66,7). (Näheres zum Indikator weiter unten in der Präsentation).</a:t>
            </a:r>
            <a:endParaRPr dirty="0"/>
          </a:p>
          <a:p>
            <a:pPr marL="171450" indent="-171450">
              <a:buFont typeface="Arial"/>
              <a:buChar char="•"/>
              <a:defRPr/>
            </a:pPr>
            <a:endParaRPr lang="de-DE"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a:p>
        </p:txBody>
      </p:sp>
    </p:spTree>
    <p:extLst>
      <p:ext uri="{BB962C8B-B14F-4D97-AF65-F5344CB8AC3E}">
        <p14:creationId xmlns:p14="http://schemas.microsoft.com/office/powerpoint/2010/main" val="371631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pic>
        <p:nvPicPr>
          <p:cNvPr id="16" name="Grafik 15"/>
          <p:cNvPicPr>
            <a:picLocks noChangeAspect="1"/>
          </p:cNvPicPr>
          <p:nvPr userDrawn="1"/>
        </p:nvPicPr>
        <p:blipFill>
          <a:blip r:embed="rId4"/>
          <a:stretch/>
        </p:blipFill>
        <p:spPr bwMode="auto">
          <a:xfrm>
            <a:off x="659552" y="5367012"/>
            <a:ext cx="1118500" cy="1219526"/>
          </a:xfrm>
          <a:prstGeom prst="rect">
            <a:avLst/>
          </a:prstGeom>
        </p:spPr>
      </p:pic>
      <p:pic>
        <p:nvPicPr>
          <p:cNvPr id="8" name="Grafik 7">
            <a:extLst>
              <a:ext uri="{FF2B5EF4-FFF2-40B4-BE49-F238E27FC236}">
                <a16:creationId xmlns:a16="http://schemas.microsoft.com/office/drawing/2014/main" id="{C471D851-0E2F-4FC1-8B18-A50B9DC89F7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24455" y="5714934"/>
            <a:ext cx="1888119" cy="39589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endParaRPr lang="de-DE" sz="2200" b="0" i="0" u="none" strike="noStrike" cap="none" spc="0" dirty="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7" r:id="rId3"/>
    <p:sldLayoutId id="2147483659" r:id="rId4"/>
    <p:sldLayoutId id="2147483660" r:id="rId5"/>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eval.de/typo3/fileadmin/user_upload/PDFs/workpaper10.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8.sv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3" Type="http://schemas.openxmlformats.org/officeDocument/2006/relationships/hyperlink" Target="https://www.bibb.de/de/214719.php"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bibb.de/de/4713.ph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tvet-vietnam.org/wp-content/uploads/2024/02/240227-TVET-Report-2021-Final-version-EN.pdf" TargetMode="External"/><Relationship Id="rId7" Type="http://schemas.openxmlformats.org/officeDocument/2006/relationships/hyperlink" Target="https://ctvet.gov.gh/wp-content/uploads/2022/09/GHANA-TVET-REPORT-2021SIGNED.pdf" TargetMode="External"/><Relationship Id="rId12"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48.png"/><Relationship Id="rId5" Type="http://schemas.openxmlformats.org/officeDocument/2006/relationships/hyperlink" Target="https://www.bibb.de/dokumente/pdf/2017_09_11_guideline_for_sustainable_development_of_tvet_report_viet_nam.pdf" TargetMode="External"/><Relationship Id="rId10" Type="http://schemas.openxmlformats.org/officeDocument/2006/relationships/hyperlink" Target="https://ctvet.gov.gh/wp-content/uploads/2026/05/GHANA-TVET-REPORT_3RD-EDITION-2026-1.pdf" TargetMode="External"/><Relationship Id="rId4" Type="http://schemas.openxmlformats.org/officeDocument/2006/relationships/hyperlink" Target="https://www.bibb.de/de/9550.php" TargetMode="External"/><Relationship Id="rId9" Type="http://schemas.openxmlformats.org/officeDocument/2006/relationships/hyperlink" Target="https://ctvet.gov.gh/wp-content/uploads/2024/04/GHANA-TVET-REPORT-SECOND-EDITION-2023.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0.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8" Type="http://schemas.openxmlformats.org/officeDocument/2006/relationships/hyperlink" Target="https://ces.uis.unesco.org/" TargetMode="External"/><Relationship Id="rId3" Type="http://schemas.openxmlformats.org/officeDocument/2006/relationships/hyperlink" Target="https://www.bibb.de/dienst/publikationen/en/20858" TargetMode="External"/><Relationship Id="rId7" Type="http://schemas.openxmlformats.org/officeDocument/2006/relationships/hyperlink" Target="https://www.bibb.de/dienst/veroeffentlichungen/de/publication/show/7797"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bibb.de/en/50313.php" TargetMode="External"/><Relationship Id="rId5" Type="http://schemas.openxmlformats.org/officeDocument/2006/relationships/hyperlink" Target="https://www.bibb.de/dokumente/pdf/bwp-2014-h6-32ff.pdf" TargetMode="External"/><Relationship Id="rId4" Type="http://schemas.openxmlformats.org/officeDocument/2006/relationships/hyperlink" Target="https://www.bibb.de/en/51.ph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https://www.bibb.de/datenreport/de/189191.php"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https://www.bibb.de/datenreport/de/"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de-DE"/>
              <a:t> </a:t>
            </a:r>
            <a:endParaRPr/>
          </a:p>
        </p:txBody>
      </p:sp>
      <p:sp>
        <p:nvSpPr>
          <p:cNvPr id="5" name="Untertitel 2"/>
          <p:cNvSpPr txBox="1"/>
          <p:nvPr/>
        </p:nvSpPr>
        <p:spPr bwMode="auto">
          <a:xfrm>
            <a:off x="658813" y="2877671"/>
            <a:ext cx="5437187" cy="1055539"/>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nSpc>
                <a:spcPts val="3400"/>
              </a:lnSpc>
              <a:defRPr/>
            </a:pPr>
            <a:r>
              <a:rPr lang="de-DE" sz="2800" b="1" spc="30" dirty="0"/>
              <a:t>Datenberichterstattung in der beruflichen Aus- und Weiterbildung </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3" y="1535339"/>
            <a:ext cx="10087314"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de-DE" sz="1800" b="1" spc="20">
                <a:solidFill>
                  <a:schemeClr val="tx1"/>
                </a:solidFill>
              </a:rPr>
              <a:t>§ 86 Berufsbildungsbericht</a:t>
            </a:r>
            <a:endParaRP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US" spc="20"/>
              <a:t>2. </a:t>
            </a:r>
            <a:r>
              <a:rPr lang="de-DE" spc="20"/>
              <a:t>Berufsbildungsberichterstattung in Deutschland: </a:t>
            </a:r>
            <a:r>
              <a:rPr lang="de-DE"/>
              <a:t>Rechtsgrundlage</a:t>
            </a:r>
            <a:endParaRPr/>
          </a:p>
        </p:txBody>
      </p:sp>
      <p:sp>
        <p:nvSpPr>
          <p:cNvPr id="1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dirty="0"/>
              <a:t>Rechtsgrundlage im Rahmen des Berufsbildungsgesetzes (BBiG) – Teil 4</a:t>
            </a:r>
            <a:endParaRPr dirty="0"/>
          </a:p>
        </p:txBody>
      </p:sp>
      <p:sp>
        <p:nvSpPr>
          <p:cNvPr id="18" name="Textfeld 17"/>
          <p:cNvSpPr txBox="1"/>
          <p:nvPr/>
        </p:nvSpPr>
        <p:spPr bwMode="auto">
          <a:xfrm>
            <a:off x="838200" y="2008075"/>
            <a:ext cx="8514084" cy="317779"/>
          </a:xfrm>
          <a:prstGeom prst="rect">
            <a:avLst/>
          </a:prstGeom>
          <a:noFill/>
        </p:spPr>
        <p:txBody>
          <a:bodyPr wrap="square" lIns="0" tIns="0" rIns="0" bIns="0">
            <a:spAutoFit/>
          </a:bodyPr>
          <a:lstStyle/>
          <a:p>
            <a:pPr marL="457200" indent="-457200">
              <a:lnSpc>
                <a:spcPts val="2600"/>
              </a:lnSpc>
              <a:spcBef>
                <a:spcPts val="600"/>
              </a:spcBef>
              <a:spcAft>
                <a:spcPts val="600"/>
              </a:spcAft>
              <a:buClr>
                <a:srgbClr val="D6851B"/>
              </a:buClr>
              <a:buSzPct val="100000"/>
              <a:buFont typeface="+mj-lt"/>
              <a:buAutoNum type="arabicParenBoth" startAt="2"/>
              <a:defRPr/>
            </a:pPr>
            <a:r>
              <a:rPr lang="de-DE"/>
              <a:t>Der Bericht soll angeben</a:t>
            </a:r>
            <a:endParaRPr/>
          </a:p>
        </p:txBody>
      </p:sp>
      <p:sp>
        <p:nvSpPr>
          <p:cNvPr id="11" name="Textfeld 10"/>
          <p:cNvSpPr txBox="1"/>
          <p:nvPr/>
        </p:nvSpPr>
        <p:spPr bwMode="auto">
          <a:xfrm>
            <a:off x="1292301" y="2697506"/>
            <a:ext cx="10318452" cy="1716833"/>
          </a:xfrm>
          <a:prstGeom prst="rect">
            <a:avLst/>
          </a:prstGeom>
          <a:noFill/>
        </p:spPr>
        <p:txBody>
          <a:bodyPr wrap="square" lIns="0" tIns="0" rIns="0" bIns="0" numCol="2" spcCol="180000">
            <a:noAutofit/>
          </a:bodyPr>
          <a:lstStyle/>
          <a:p>
            <a:pPr marL="216000" indent="-216000">
              <a:lnSpc>
                <a:spcPts val="2000"/>
              </a:lnSpc>
              <a:spcAft>
                <a:spcPts val="600"/>
              </a:spcAft>
              <a:buSzPct val="100000"/>
              <a:buFont typeface="+mj-lt"/>
              <a:buAutoNum type="alphaLcParenR"/>
              <a:defRPr/>
            </a:pPr>
            <a:r>
              <a:rPr lang="de-DE" sz="1600" spc="-20" dirty="0"/>
              <a:t>auf der Grundlage von Angaben der zuständigen Stellen die </a:t>
            </a:r>
            <a:br>
              <a:rPr lang="de-DE" sz="1600" spc="-20" dirty="0"/>
            </a:br>
            <a:r>
              <a:rPr lang="de-DE" sz="1600" spc="-20" dirty="0"/>
              <a:t>in das Verzeichnis der Berufsausbildungsverhältnisse nach diesem Gesetz oder der Handwerksordnung eingetragenen Berufsausbildungsverträge, die vor dem 1. Oktober des vergangenen Jahres in den vorangegangenen zwölf Monaten abgeschlossen worden sind und am 30. September des vergangenen Jahres noch bestehen, sowie</a:t>
            </a:r>
            <a:endParaRPr dirty="0"/>
          </a:p>
          <a:p>
            <a:pPr marL="216000" indent="-216000">
              <a:lnSpc>
                <a:spcPts val="2000"/>
              </a:lnSpc>
              <a:spcAft>
                <a:spcPts val="600"/>
              </a:spcAft>
              <a:buSzPct val="100000"/>
              <a:buFont typeface="+mj-lt"/>
              <a:buAutoNum type="alphaLcParenR"/>
              <a:defRPr/>
            </a:pPr>
            <a:endParaRPr lang="de-DE" sz="1600" spc="-20" dirty="0"/>
          </a:p>
          <a:p>
            <a:pPr marL="216000" indent="-216000">
              <a:lnSpc>
                <a:spcPts val="2000"/>
              </a:lnSpc>
              <a:spcAft>
                <a:spcPts val="600"/>
              </a:spcAft>
              <a:buSzPct val="100000"/>
              <a:buFont typeface="+mj-lt"/>
              <a:buAutoNum type="alphaLcParenR"/>
              <a:defRPr/>
            </a:pPr>
            <a:endParaRPr lang="de-DE" sz="1600" spc="-20" dirty="0"/>
          </a:p>
          <a:p>
            <a:pPr marL="216000" indent="-216000">
              <a:lnSpc>
                <a:spcPts val="2000"/>
              </a:lnSpc>
              <a:spcAft>
                <a:spcPts val="600"/>
              </a:spcAft>
              <a:buSzPct val="100000"/>
              <a:buFont typeface="+mj-lt"/>
              <a:buAutoNum type="alphaLcParenR"/>
              <a:defRPr/>
            </a:pPr>
            <a:endParaRPr lang="de-DE" sz="1600" spc="-20" dirty="0"/>
          </a:p>
          <a:p>
            <a:pPr marL="216000" indent="-216000">
              <a:lnSpc>
                <a:spcPts val="2000"/>
              </a:lnSpc>
              <a:spcAft>
                <a:spcPts val="600"/>
              </a:spcAft>
              <a:buSzPct val="100000"/>
              <a:buFont typeface="+mj-lt"/>
              <a:buAutoNum type="alphaLcParenR"/>
              <a:defRPr/>
            </a:pPr>
            <a:r>
              <a:rPr lang="de-DE" sz="1600" spc="-20" dirty="0"/>
              <a:t>die Zahl der am 30. September des vergangenen Jahres </a:t>
            </a:r>
            <a:br>
              <a:rPr lang="de-DE" sz="1600" spc="-20" dirty="0"/>
            </a:br>
            <a:r>
              <a:rPr lang="de-DE" sz="1600" spc="-20" dirty="0"/>
              <a:t>nicht besetzten, der Bundesagentur für Arbeit zur Vermittlung angebotenen Ausbildungsplätze und die Zahl der zu diesem Zeitpunkt bei der Bundesagentur für Arbeit gemeldeten Ausbildungsplätze suchenden Personen;</a:t>
            </a:r>
            <a:endParaRPr dirty="0"/>
          </a:p>
          <a:p>
            <a:pPr marL="216000" indent="-216000">
              <a:lnSpc>
                <a:spcPts val="2000"/>
              </a:lnSpc>
              <a:spcAft>
                <a:spcPts val="600"/>
              </a:spcAft>
              <a:buSzPct val="100000"/>
              <a:buFont typeface="+mj-lt"/>
              <a:buAutoNum type="alphaLcParenR"/>
              <a:defRPr/>
            </a:pPr>
            <a:endParaRPr lang="de-DE" sz="1600" dirty="0"/>
          </a:p>
          <a:p>
            <a:pPr marL="216000" indent="-216000">
              <a:lnSpc>
                <a:spcPts val="2000"/>
              </a:lnSpc>
              <a:spcAft>
                <a:spcPts val="600"/>
              </a:spcAft>
              <a:buSzPct val="100000"/>
              <a:buFont typeface="+mj-lt"/>
              <a:buAutoNum type="alphaLcParenR"/>
              <a:defRPr/>
            </a:pPr>
            <a:endParaRPr lang="de-DE" sz="1600" dirty="0"/>
          </a:p>
          <a:p>
            <a:pPr marL="216000" indent="-216000">
              <a:lnSpc>
                <a:spcPts val="2000"/>
              </a:lnSpc>
              <a:spcAft>
                <a:spcPts val="600"/>
              </a:spcAft>
              <a:buSzPct val="100000"/>
              <a:buFont typeface="+mj-lt"/>
              <a:buAutoNum type="alphaLcParenR"/>
              <a:defRPr/>
            </a:pPr>
            <a:endParaRPr lang="de-DE" sz="1600" dirty="0"/>
          </a:p>
          <a:p>
            <a:pPr marL="216000" indent="-216000">
              <a:lnSpc>
                <a:spcPts val="2000"/>
              </a:lnSpc>
              <a:spcAft>
                <a:spcPts val="600"/>
              </a:spcAft>
              <a:buSzPct val="100000"/>
              <a:buFont typeface="+mj-lt"/>
              <a:buAutoNum type="alphaLcParenR"/>
              <a:defRPr/>
            </a:pPr>
            <a:endParaRPr lang="de-DE" sz="1600" dirty="0"/>
          </a:p>
        </p:txBody>
      </p:sp>
      <p:sp>
        <p:nvSpPr>
          <p:cNvPr id="4" name="Rechteck 3"/>
          <p:cNvSpPr/>
          <p:nvPr/>
        </p:nvSpPr>
        <p:spPr bwMode="auto">
          <a:xfrm>
            <a:off x="1292301" y="5180599"/>
            <a:ext cx="10318451" cy="854658"/>
          </a:xfrm>
          <a:prstGeom prst="rect">
            <a:avLst/>
          </a:prstGeom>
        </p:spPr>
        <p:txBody>
          <a:bodyPr wrap="square" lIns="0" tIns="0" rIns="0" bIns="0" numCol="2" spcCol="180000">
            <a:spAutoFit/>
          </a:bodyPr>
          <a:lstStyle/>
          <a:p>
            <a:pPr marL="216000" indent="-216000">
              <a:lnSpc>
                <a:spcPts val="2000"/>
              </a:lnSpc>
              <a:spcAft>
                <a:spcPts val="600"/>
              </a:spcAft>
              <a:buSzPct val="100000"/>
              <a:buFont typeface="+mj-lt"/>
              <a:buAutoNum type="alphaLcParenR"/>
              <a:defRPr/>
            </a:pPr>
            <a:r>
              <a:rPr lang="de-DE" sz="1600" spc="-20" dirty="0">
                <a:solidFill>
                  <a:prstClr val="black"/>
                </a:solidFill>
              </a:rPr>
              <a:t>die bis zum 30. September des laufenden Jahres zu erwartende Zahl der Ausbildungsplätze suchenden Personen,</a:t>
            </a:r>
            <a:endParaRPr dirty="0"/>
          </a:p>
          <a:p>
            <a:pPr marL="216000" lvl="0" indent="-216000">
              <a:lnSpc>
                <a:spcPts val="2000"/>
              </a:lnSpc>
              <a:spcAft>
                <a:spcPts val="600"/>
              </a:spcAft>
              <a:buSzPct val="100000"/>
              <a:buFont typeface="+mj-lt"/>
              <a:buAutoNum type="alphaLcParenR"/>
              <a:defRPr/>
            </a:pPr>
            <a:r>
              <a:rPr lang="de-DE" sz="1600" spc="-20" dirty="0">
                <a:solidFill>
                  <a:prstClr val="black"/>
                </a:solidFill>
              </a:rPr>
              <a:t>eine Einschätzung des bis zum 30. September des laufenden Jahres zu erwartenden Angebots an Ausbildungsplätzen. </a:t>
            </a:r>
            <a:endParaRPr dirty="0"/>
          </a:p>
        </p:txBody>
      </p:sp>
      <p:sp>
        <p:nvSpPr>
          <p:cNvPr id="6" name="Rechteck 5"/>
          <p:cNvSpPr/>
          <p:nvPr/>
        </p:nvSpPr>
        <p:spPr bwMode="auto">
          <a:xfrm>
            <a:off x="1292301" y="2346604"/>
            <a:ext cx="6261101" cy="310983"/>
          </a:xfrm>
          <a:prstGeom prst="rect">
            <a:avLst/>
          </a:prstGeom>
        </p:spPr>
        <p:txBody>
          <a:bodyPr wrap="square" lIns="0" tIns="0" rIns="0" bIns="0">
            <a:spAutoFit/>
          </a:bodyPr>
          <a:lstStyle/>
          <a:p>
            <a:pPr lvl="0">
              <a:lnSpc>
                <a:spcPts val="2600"/>
              </a:lnSpc>
              <a:spcBef>
                <a:spcPts val="600"/>
              </a:spcBef>
              <a:spcAft>
                <a:spcPts val="600"/>
              </a:spcAft>
              <a:buSzPct val="100000"/>
              <a:defRPr/>
            </a:pPr>
            <a:r>
              <a:rPr lang="de-DE" dirty="0"/>
              <a:t>1. für das vergangene Kalenderjahr</a:t>
            </a:r>
            <a:endParaRPr dirty="0"/>
          </a:p>
        </p:txBody>
      </p:sp>
      <p:sp>
        <p:nvSpPr>
          <p:cNvPr id="8" name="Rechteck 7"/>
          <p:cNvSpPr/>
          <p:nvPr/>
        </p:nvSpPr>
        <p:spPr bwMode="auto">
          <a:xfrm>
            <a:off x="1292301" y="4856609"/>
            <a:ext cx="2925160" cy="272510"/>
          </a:xfrm>
          <a:prstGeom prst="rect">
            <a:avLst/>
          </a:prstGeom>
        </p:spPr>
        <p:txBody>
          <a:bodyPr wrap="square" lIns="0" tIns="0" rIns="0" bIns="0">
            <a:spAutoFit/>
          </a:bodyPr>
          <a:lstStyle/>
          <a:p>
            <a:pPr marL="288000" indent="-288000">
              <a:lnSpc>
                <a:spcPts val="2200"/>
              </a:lnSpc>
              <a:spcAft>
                <a:spcPts val="600"/>
              </a:spcAft>
              <a:buClr>
                <a:srgbClr val="D6851B"/>
              </a:buClr>
              <a:buSzPct val="65000"/>
              <a:defRPr/>
            </a:pPr>
            <a:r>
              <a:rPr lang="de-DE" spc="-20" dirty="0">
                <a:solidFill>
                  <a:prstClr val="black"/>
                </a:solidFill>
              </a:rPr>
              <a:t>2. für das laufende Kalenderjahr</a:t>
            </a:r>
            <a:endParaRPr dirty="0"/>
          </a:p>
        </p:txBody>
      </p:sp>
      <p:pic>
        <p:nvPicPr>
          <p:cNvPr id="12" name="Grafik 11">
            <a:extLst>
              <a:ext uri="{FF2B5EF4-FFF2-40B4-BE49-F238E27FC236}">
                <a16:creationId xmlns:a16="http://schemas.microsoft.com/office/drawing/2014/main" id="{8887B4D7-29D2-403C-B0F9-9851483188E0}"/>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3" name="Grafik 12">
            <a:extLst>
              <a:ext uri="{FF2B5EF4-FFF2-40B4-BE49-F238E27FC236}">
                <a16:creationId xmlns:a16="http://schemas.microsoft.com/office/drawing/2014/main" id="{B2CF626F-C600-4A6B-B0F6-39BB6B5347AA}"/>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p:transition spd="slow" advClick="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de-DE" sz="1800" b="1" spc="20">
                <a:solidFill>
                  <a:schemeClr val="tx1"/>
                </a:solidFill>
              </a:rPr>
              <a:t>§ 87 Zweck und Durchführung der Berufsbildungsstatistik</a:t>
            </a:r>
            <a:endParaRP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US" spc="20"/>
              <a:t>2. </a:t>
            </a:r>
            <a:r>
              <a:rPr lang="de-DE" spc="20"/>
              <a:t>Berufsbildungsberichterstattung in Deutschland: </a:t>
            </a:r>
            <a:r>
              <a:rPr lang="de-DE"/>
              <a:t>Rechtsgrundlage</a:t>
            </a:r>
            <a:endParaRPr/>
          </a:p>
        </p:txBody>
      </p:sp>
      <p:sp>
        <p:nvSpPr>
          <p:cNvPr id="1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Rechtsgrundlage im Rahmen des Berufsbildungsgesetzes (BBiG) – Teil 4</a:t>
            </a:r>
            <a:endParaRPr/>
          </a:p>
        </p:txBody>
      </p:sp>
      <p:sp>
        <p:nvSpPr>
          <p:cNvPr id="18" name="Textfeld 17"/>
          <p:cNvSpPr txBox="1"/>
          <p:nvPr/>
        </p:nvSpPr>
        <p:spPr bwMode="auto">
          <a:xfrm>
            <a:off x="838199" y="2008075"/>
            <a:ext cx="8339667" cy="3286156"/>
          </a:xfrm>
          <a:prstGeom prst="rect">
            <a:avLst/>
          </a:prstGeom>
          <a:noFill/>
        </p:spPr>
        <p:txBody>
          <a:bodyPr wrap="square" lIns="0" tIns="0" rIns="0" bIns="0">
            <a:spAutoFit/>
          </a:bodyPr>
          <a:lstStyle/>
          <a:p>
            <a:pPr marL="450000" indent="-450000">
              <a:lnSpc>
                <a:spcPts val="2600"/>
              </a:lnSpc>
              <a:spcBef>
                <a:spcPts val="600"/>
              </a:spcBef>
              <a:spcAft>
                <a:spcPts val="600"/>
              </a:spcAft>
              <a:buClr>
                <a:srgbClr val="D6851B"/>
              </a:buClr>
              <a:buSzPct val="100000"/>
              <a:buFont typeface="+mj-lt"/>
              <a:buAutoNum type="arabicParenBoth"/>
              <a:defRPr/>
            </a:pPr>
            <a:r>
              <a:rPr lang="de-DE" dirty="0"/>
              <a:t>Für Zwecke der Planung und Ordnung der Berufsbildung wird eine Bundesstatistik durchgeführt.</a:t>
            </a:r>
            <a:endParaRPr dirty="0"/>
          </a:p>
          <a:p>
            <a:pPr marL="450000" indent="-450000">
              <a:lnSpc>
                <a:spcPts val="2600"/>
              </a:lnSpc>
              <a:spcBef>
                <a:spcPts val="600"/>
              </a:spcBef>
              <a:spcAft>
                <a:spcPts val="600"/>
              </a:spcAft>
              <a:buClr>
                <a:srgbClr val="D6851B"/>
              </a:buClr>
              <a:buSzPct val="100000"/>
              <a:buFont typeface="+mj-lt"/>
              <a:buAutoNum type="arabicParenBoth"/>
              <a:defRPr/>
            </a:pPr>
            <a:r>
              <a:rPr lang="de-DE" dirty="0"/>
              <a:t>Das Bundesinstitut für Berufsbildung und die Bundesagentur für Arbeit unter-stützen das Statistische Bundesamt bei der technischen und methodischen Vorbereitung der Statistik.</a:t>
            </a:r>
            <a:endParaRPr dirty="0"/>
          </a:p>
          <a:p>
            <a:pPr marL="450000" indent="-450000">
              <a:lnSpc>
                <a:spcPts val="2600"/>
              </a:lnSpc>
              <a:spcBef>
                <a:spcPts val="600"/>
              </a:spcBef>
              <a:spcAft>
                <a:spcPts val="600"/>
              </a:spcAft>
              <a:buClr>
                <a:srgbClr val="D6851B"/>
              </a:buClr>
              <a:buSzPct val="100000"/>
              <a:buFont typeface="+mj-lt"/>
              <a:buAutoNum type="arabicParenBoth"/>
              <a:defRPr/>
            </a:pPr>
            <a:r>
              <a:rPr lang="de-DE" dirty="0"/>
              <a:t>Das Erhebungs- und Aufbereitungsprogramm ist im Benehmen mit dem Bundes-institut für Berufsbildung so zu gestalten, dass die erhobenen Daten für Zwecke der Planung und Ordnung der Berufsbildung im Rahmen der jeweiligen Zuständigkeiten Verwendung finden können.</a:t>
            </a:r>
          </a:p>
        </p:txBody>
      </p:sp>
      <p:pic>
        <p:nvPicPr>
          <p:cNvPr id="9" name="Grafik 8">
            <a:extLst>
              <a:ext uri="{FF2B5EF4-FFF2-40B4-BE49-F238E27FC236}">
                <a16:creationId xmlns:a16="http://schemas.microsoft.com/office/drawing/2014/main" id="{E1C75101-FFB4-4F02-90EC-BEC94019F3AB}"/>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0" name="Grafik 9">
            <a:extLst>
              <a:ext uri="{FF2B5EF4-FFF2-40B4-BE49-F238E27FC236}">
                <a16:creationId xmlns:a16="http://schemas.microsoft.com/office/drawing/2014/main" id="{A5E710B9-1322-4EFE-9234-FF30336E301F}"/>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pic>
        <p:nvPicPr>
          <p:cNvPr id="11" name="Grafik 10">
            <a:extLst>
              <a:ext uri="{FF2B5EF4-FFF2-40B4-BE49-F238E27FC236}">
                <a16:creationId xmlns:a16="http://schemas.microsoft.com/office/drawing/2014/main" id="{37B2E87F-1D65-4CBB-92B3-06AAC66DEAF7}"/>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320356" y="2266054"/>
            <a:ext cx="661462" cy="127000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p:transition spd="slow" advClick="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de-DE" sz="1800" b="1" spc="20">
                <a:solidFill>
                  <a:schemeClr val="tx1"/>
                </a:solidFill>
              </a:rPr>
              <a:t>§ 88 Erhebungen</a:t>
            </a:r>
            <a:endParaRP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US" spc="20"/>
              <a:t>2. </a:t>
            </a:r>
            <a:r>
              <a:rPr lang="de-DE" spc="20"/>
              <a:t>Berufsbildungsberichterstattung in Deutschland: </a:t>
            </a:r>
            <a:r>
              <a:rPr lang="de-DE"/>
              <a:t>Rechtsgrundlage</a:t>
            </a:r>
            <a:endParaRPr/>
          </a:p>
        </p:txBody>
      </p:sp>
      <p:sp>
        <p:nvSpPr>
          <p:cNvPr id="1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Rechtsgrundlage im Rahmen des Berufsbildungsgesetzes (BBiG) – Teil 4</a:t>
            </a:r>
            <a:endParaRPr/>
          </a:p>
        </p:txBody>
      </p:sp>
      <p:sp>
        <p:nvSpPr>
          <p:cNvPr id="18" name="Textfeld 17"/>
          <p:cNvSpPr txBox="1"/>
          <p:nvPr/>
        </p:nvSpPr>
        <p:spPr bwMode="auto">
          <a:xfrm>
            <a:off x="838198" y="2008076"/>
            <a:ext cx="10874375" cy="495298"/>
          </a:xfrm>
          <a:prstGeom prst="rect">
            <a:avLst/>
          </a:prstGeom>
          <a:noFill/>
        </p:spPr>
        <p:txBody>
          <a:bodyPr wrap="square" lIns="0" tIns="0" rIns="0" bIns="0" numCol="2" spcCol="144000">
            <a:noAutofit/>
          </a:bodyPr>
          <a:lstStyle/>
          <a:p>
            <a:pPr marL="450000" lvl="0" indent="-450000">
              <a:lnSpc>
                <a:spcPts val="2600"/>
              </a:lnSpc>
              <a:spcBef>
                <a:spcPts val="600"/>
              </a:spcBef>
              <a:spcAft>
                <a:spcPts val="600"/>
              </a:spcAft>
              <a:buClr>
                <a:srgbClr val="D6851B"/>
              </a:buClr>
              <a:buSzPct val="100000"/>
              <a:buFont typeface="+mj-lt"/>
              <a:buAutoNum type="arabicParenBoth"/>
              <a:defRPr/>
            </a:pPr>
            <a:r>
              <a:rPr lang="en-US"/>
              <a:t> Die jährliche Bundesstatistik umfasst</a:t>
            </a:r>
            <a:endParaRPr lang="de-DE" sz="900"/>
          </a:p>
        </p:txBody>
      </p:sp>
      <p:sp>
        <p:nvSpPr>
          <p:cNvPr id="4" name="Rechteck 3"/>
          <p:cNvSpPr/>
          <p:nvPr/>
        </p:nvSpPr>
        <p:spPr bwMode="auto">
          <a:xfrm>
            <a:off x="1040524" y="2503374"/>
            <a:ext cx="10564101" cy="3531883"/>
          </a:xfrm>
          <a:prstGeom prst="rect">
            <a:avLst/>
          </a:prstGeom>
        </p:spPr>
        <p:txBody>
          <a:bodyPr wrap="square" lIns="0" tIns="0" rIns="0" bIns="0" numCol="2" spcCol="144000">
            <a:noAutofit/>
          </a:bodyPr>
          <a:lstStyle/>
          <a:p>
            <a:pPr marL="514350" lvl="0" indent="-247650">
              <a:lnSpc>
                <a:spcPts val="1900"/>
              </a:lnSpc>
              <a:spcBef>
                <a:spcPts val="1000"/>
              </a:spcBef>
              <a:buFontTx/>
              <a:buAutoNum type="arabicPeriod"/>
              <a:defRPr/>
            </a:pPr>
            <a:r>
              <a:rPr lang="de-DE" sz="1600" dirty="0">
                <a:solidFill>
                  <a:prstClr val="black"/>
                </a:solidFill>
              </a:rPr>
              <a:t>für jeden Berufsausbildungsvertrag: a) Geschlecht, Geburtsjahr, Staatsangehörigkeit der Auszubildenden, b) Amtlicher Gemeindeschlüssel des Wohnortes der Auszubildenden bei Vertragsabschluss, c) allgemeinbildender Schulabschluss, vorausgegangene Teilnahme an berufsvorbereitender Qualifizierung oder beruflicher Grundbildung, vorherige Berufsausbildung sowie vorheriges Studium der Auszubildenden… </a:t>
            </a:r>
            <a:endParaRPr dirty="0"/>
          </a:p>
          <a:p>
            <a:pPr marL="514350" lvl="0" indent="-247650">
              <a:lnSpc>
                <a:spcPts val="1900"/>
              </a:lnSpc>
              <a:spcBef>
                <a:spcPts val="1000"/>
              </a:spcBef>
              <a:buFontTx/>
              <a:buAutoNum type="arabicPeriod"/>
              <a:defRPr/>
            </a:pPr>
            <a:r>
              <a:rPr lang="de-DE" sz="1600" spc="20" dirty="0">
                <a:solidFill>
                  <a:prstClr val="black"/>
                </a:solidFill>
              </a:rPr>
              <a:t>für jede Prüfungsteilnahme in der beruflichen Bildung </a:t>
            </a:r>
            <a:br>
              <a:rPr lang="de-DE" sz="1600" spc="20" dirty="0">
                <a:solidFill>
                  <a:prstClr val="black"/>
                </a:solidFill>
              </a:rPr>
            </a:br>
            <a:r>
              <a:rPr lang="de-DE" sz="1600" spc="20" dirty="0">
                <a:solidFill>
                  <a:prstClr val="black"/>
                </a:solidFill>
              </a:rPr>
              <a:t>mit Ausnahme der durch Nummer 1 erfassten Ausbildungsverträge: Geschlecht, Geburtsjahr und Vorbildung der Teilnehmenden, Berufsrichtung, </a:t>
            </a:r>
            <a:r>
              <a:rPr lang="de-DE" sz="1600" dirty="0">
                <a:solidFill>
                  <a:prstClr val="black"/>
                </a:solidFill>
              </a:rPr>
              <a:t>Wiederholungsprüfung, Art der Prüfung, Prüfungserfolg,</a:t>
            </a:r>
            <a:r>
              <a:rPr lang="en-US" sz="1600" dirty="0">
                <a:solidFill>
                  <a:prstClr val="black"/>
                </a:solidFill>
              </a:rPr>
              <a:t> </a:t>
            </a:r>
            <a:endParaRPr dirty="0"/>
          </a:p>
          <a:p>
            <a:pPr marL="514350" lvl="0" indent="-247650">
              <a:lnSpc>
                <a:spcPts val="1900"/>
              </a:lnSpc>
              <a:spcBef>
                <a:spcPts val="1000"/>
              </a:spcBef>
              <a:buFontTx/>
              <a:buAutoNum type="arabicPeriod"/>
              <a:defRPr/>
            </a:pPr>
            <a:r>
              <a:rPr lang="de-DE" sz="1600" dirty="0">
                <a:solidFill>
                  <a:prstClr val="black"/>
                </a:solidFill>
              </a:rPr>
              <a:t>für jeden Ausbilder und jede Ausbilderin: </a:t>
            </a:r>
            <a:br>
              <a:rPr lang="de-DE" sz="1600" dirty="0">
                <a:solidFill>
                  <a:prstClr val="black"/>
                </a:solidFill>
              </a:rPr>
            </a:br>
            <a:r>
              <a:rPr lang="de-DE" sz="1600" dirty="0">
                <a:solidFill>
                  <a:prstClr val="black"/>
                </a:solidFill>
              </a:rPr>
              <a:t>Geschlecht, Geburtsjahr, Art der fachlichen </a:t>
            </a:r>
            <a:br>
              <a:rPr lang="de-DE" sz="1600" dirty="0">
                <a:solidFill>
                  <a:prstClr val="black"/>
                </a:solidFill>
              </a:rPr>
            </a:br>
            <a:r>
              <a:rPr lang="de-DE" sz="1600" dirty="0">
                <a:solidFill>
                  <a:prstClr val="black"/>
                </a:solidFill>
              </a:rPr>
              <a:t>Eignung,</a:t>
            </a:r>
            <a:endParaRPr dirty="0"/>
          </a:p>
          <a:p>
            <a:pPr marL="514350" lvl="0" indent="-247650">
              <a:lnSpc>
                <a:spcPts val="1900"/>
              </a:lnSpc>
              <a:spcBef>
                <a:spcPts val="1000"/>
              </a:spcBef>
              <a:buFontTx/>
              <a:buAutoNum type="arabicPeriod"/>
              <a:defRPr/>
            </a:pPr>
            <a:r>
              <a:rPr lang="de-DE" sz="1600" dirty="0">
                <a:solidFill>
                  <a:prstClr val="black"/>
                </a:solidFill>
              </a:rPr>
              <a:t>für jede Feststellungsverfahrensteilnahme </a:t>
            </a:r>
            <a:br>
              <a:rPr lang="de-DE" sz="1600" dirty="0">
                <a:solidFill>
                  <a:prstClr val="black"/>
                </a:solidFill>
              </a:rPr>
            </a:br>
            <a:r>
              <a:rPr lang="de-DE" sz="1600" dirty="0">
                <a:solidFill>
                  <a:prstClr val="black"/>
                </a:solidFill>
              </a:rPr>
              <a:t>und jede Ergänzungsverfahrensteilnahme…</a:t>
            </a:r>
            <a:endParaRPr dirty="0"/>
          </a:p>
          <a:p>
            <a:pPr marL="266700" lvl="0">
              <a:lnSpc>
                <a:spcPts val="1900"/>
              </a:lnSpc>
              <a:spcBef>
                <a:spcPts val="1000"/>
              </a:spcBef>
              <a:defRPr/>
            </a:pPr>
            <a:r>
              <a:rPr lang="de-DE" sz="1600" dirty="0">
                <a:solidFill>
                  <a:prstClr val="black"/>
                </a:solidFill>
              </a:rPr>
              <a:t>Der Berichtszeitraum für die Erhebungen ist das </a:t>
            </a:r>
            <a:br>
              <a:rPr lang="de-DE" sz="1600" dirty="0">
                <a:solidFill>
                  <a:prstClr val="black"/>
                </a:solidFill>
              </a:rPr>
            </a:br>
            <a:r>
              <a:rPr lang="de-DE" sz="1600" dirty="0">
                <a:solidFill>
                  <a:prstClr val="black"/>
                </a:solidFill>
              </a:rPr>
              <a:t>Kalenderjahr. Die Angaben werden mit dem </a:t>
            </a:r>
            <a:br>
              <a:rPr lang="de-DE" sz="1600" dirty="0">
                <a:solidFill>
                  <a:prstClr val="black"/>
                </a:solidFill>
              </a:rPr>
            </a:br>
            <a:r>
              <a:rPr lang="de-DE" sz="1600" dirty="0">
                <a:solidFill>
                  <a:prstClr val="black"/>
                </a:solidFill>
              </a:rPr>
              <a:t>Datenstand zum 31. Dezember des Berichtszeitraums erhoben.</a:t>
            </a:r>
            <a:endParaRPr dirty="0"/>
          </a:p>
          <a:p>
            <a:pPr marL="266700" lvl="0">
              <a:lnSpc>
                <a:spcPts val="1900"/>
              </a:lnSpc>
              <a:spcBef>
                <a:spcPts val="1000"/>
              </a:spcBef>
              <a:defRPr/>
            </a:pPr>
            <a:endParaRPr lang="de-DE" sz="1600" dirty="0">
              <a:solidFill>
                <a:prstClr val="black"/>
              </a:solidFill>
            </a:endParaRPr>
          </a:p>
          <a:p>
            <a:pPr lvl="0">
              <a:lnSpc>
                <a:spcPts val="1900"/>
              </a:lnSpc>
              <a:defRPr/>
            </a:pPr>
            <a:endParaRPr lang="de-DE" sz="1600" dirty="0">
              <a:solidFill>
                <a:prstClr val="black"/>
              </a:solidFill>
            </a:endParaRPr>
          </a:p>
          <a:p>
            <a:pPr lvl="0">
              <a:lnSpc>
                <a:spcPts val="1900"/>
              </a:lnSpc>
              <a:defRPr/>
            </a:pPr>
            <a:endParaRPr lang="de-DE" sz="1600" dirty="0">
              <a:solidFill>
                <a:prstClr val="black"/>
              </a:solidFill>
            </a:endParaRPr>
          </a:p>
        </p:txBody>
      </p:sp>
      <p:pic>
        <p:nvPicPr>
          <p:cNvPr id="9" name="Grafik 8">
            <a:extLst>
              <a:ext uri="{FF2B5EF4-FFF2-40B4-BE49-F238E27FC236}">
                <a16:creationId xmlns:a16="http://schemas.microsoft.com/office/drawing/2014/main" id="{EF24C8F7-D636-467E-84F5-D94325F9C3A0}"/>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0" name="Grafik 9">
            <a:extLst>
              <a:ext uri="{FF2B5EF4-FFF2-40B4-BE49-F238E27FC236}">
                <a16:creationId xmlns:a16="http://schemas.microsoft.com/office/drawing/2014/main" id="{D128A24A-0432-4DE4-8883-68CE04D2919C}"/>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p:transition spd="slow" advClick="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de-DE" sz="1800" b="1" spc="20">
                <a:solidFill>
                  <a:schemeClr val="tx1"/>
                </a:solidFill>
              </a:rPr>
              <a:t>§ 88 Erhebungen</a:t>
            </a:r>
            <a:endParaRP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US" spc="20"/>
              <a:t>2. </a:t>
            </a:r>
            <a:r>
              <a:rPr lang="de-DE" spc="20"/>
              <a:t>Berufsbildungsberichterstattung in Deutschland: </a:t>
            </a:r>
            <a:r>
              <a:rPr lang="de-DE"/>
              <a:t>Rechtsgrundlage</a:t>
            </a:r>
            <a:endParaRPr/>
          </a:p>
        </p:txBody>
      </p:sp>
      <p:sp>
        <p:nvSpPr>
          <p:cNvPr id="1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Rechtsgrundlage im Rahmen des Berufsbildungsgesetzes (BBiG) – Teil 4</a:t>
            </a:r>
            <a:endParaRPr/>
          </a:p>
        </p:txBody>
      </p:sp>
      <p:sp>
        <p:nvSpPr>
          <p:cNvPr id="8" name="Textfeld 7"/>
          <p:cNvSpPr txBox="1"/>
          <p:nvPr/>
        </p:nvSpPr>
        <p:spPr bwMode="auto">
          <a:xfrm>
            <a:off x="838200" y="2008076"/>
            <a:ext cx="8617300" cy="3833924"/>
          </a:xfrm>
          <a:prstGeom prst="rect">
            <a:avLst/>
          </a:prstGeom>
          <a:noFill/>
        </p:spPr>
        <p:txBody>
          <a:bodyPr wrap="square" lIns="0" tIns="0" rIns="0" bIns="0" numCol="1" spcCol="144000">
            <a:noAutofit/>
          </a:bodyPr>
          <a:lstStyle/>
          <a:p>
            <a:pPr marL="450000" lvl="0" indent="-450000">
              <a:lnSpc>
                <a:spcPts val="2600"/>
              </a:lnSpc>
              <a:spcBef>
                <a:spcPts val="600"/>
              </a:spcBef>
              <a:spcAft>
                <a:spcPts val="600"/>
              </a:spcAft>
              <a:buClr>
                <a:srgbClr val="D6851B"/>
              </a:buClr>
              <a:buSzPct val="100000"/>
              <a:buFont typeface="+mj-lt"/>
              <a:buAutoNum type="arabicParenBoth" startAt="2"/>
              <a:defRPr/>
            </a:pPr>
            <a:r>
              <a:rPr lang="de-DE"/>
              <a:t>Hilfsmerkmale sind Name und Anschrift der Auskunftspflichtigen, die laufenden Nummern der Datensätze zu den Auszubildenden, den Prüfungsteilnehmenden und den Ausbildern und Ausbilderinnen sowie die Betriebsnummer der Ausbildungsstätte...</a:t>
            </a:r>
            <a:endParaRPr/>
          </a:p>
          <a:p>
            <a:pPr marL="450000" lvl="0" indent="-450000">
              <a:lnSpc>
                <a:spcPts val="2600"/>
              </a:lnSpc>
              <a:spcBef>
                <a:spcPts val="600"/>
              </a:spcBef>
              <a:spcAft>
                <a:spcPts val="600"/>
              </a:spcAft>
              <a:buClr>
                <a:srgbClr val="D6851B"/>
              </a:buClr>
              <a:buSzPct val="100000"/>
              <a:buFont typeface="+mj-lt"/>
              <a:buAutoNum type="arabicParenBoth" startAt="2"/>
              <a:defRPr/>
            </a:pPr>
            <a:r>
              <a:rPr lang="de-DE"/>
              <a:t>Auskunftspflichtig sind die zuständigen Stellen.</a:t>
            </a:r>
            <a:endParaRPr/>
          </a:p>
          <a:p>
            <a:pPr marL="450000" lvl="0" indent="-450000">
              <a:lnSpc>
                <a:spcPts val="2600"/>
              </a:lnSpc>
              <a:spcBef>
                <a:spcPts val="600"/>
              </a:spcBef>
              <a:spcAft>
                <a:spcPts val="600"/>
              </a:spcAft>
              <a:buClr>
                <a:srgbClr val="D6851B"/>
              </a:buClr>
              <a:buSzPct val="100000"/>
              <a:buFont typeface="+mj-lt"/>
              <a:buAutoNum type="arabicParenBoth" startAt="2"/>
              <a:defRPr/>
            </a:pPr>
            <a:r>
              <a:rPr lang="de-DE"/>
              <a:t>Zu Zwecken der Erstellung der Berufsbildungsberichterstattung sowie zur Durchführung der Berufsbildungsforschung […] werden die […] erhobenen Daten als Einzelangaben vom Statistischen Bundesamt und von den statistischen Ämtern der Länder verarbeitet und an das Bundesinstitut für Berufsbildung übermittelt.</a:t>
            </a:r>
            <a:endParaRPr/>
          </a:p>
        </p:txBody>
      </p:sp>
      <p:pic>
        <p:nvPicPr>
          <p:cNvPr id="9" name="Grafik 8">
            <a:extLst>
              <a:ext uri="{FF2B5EF4-FFF2-40B4-BE49-F238E27FC236}">
                <a16:creationId xmlns:a16="http://schemas.microsoft.com/office/drawing/2014/main" id="{4AA4DF4C-0755-44F4-803E-811733E6FAF1}"/>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0" name="Grafik 9">
            <a:extLst>
              <a:ext uri="{FF2B5EF4-FFF2-40B4-BE49-F238E27FC236}">
                <a16:creationId xmlns:a16="http://schemas.microsoft.com/office/drawing/2014/main" id="{47400150-7AC0-4BE8-A23C-C4F3D16E06A6}"/>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p:transition spd="slow" advClick="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658811" y="1759313"/>
            <a:ext cx="10415590" cy="4138954"/>
          </a:xfrm>
          <a:prstGeom prst="rect">
            <a:avLst/>
          </a:prstGeom>
          <a:noFill/>
        </p:spPr>
        <p:txBody>
          <a:bodyPr wrap="square" lIns="0" tIns="0" rIns="0" bIns="0">
            <a:spAutoFit/>
          </a:bodyPr>
          <a:lstStyle/>
          <a:p>
            <a:pPr marL="285750" indent="-285750">
              <a:lnSpc>
                <a:spcPts val="2300"/>
              </a:lnSpc>
              <a:spcAft>
                <a:spcPts val="600"/>
              </a:spcAft>
              <a:buClr>
                <a:srgbClr val="D6851B"/>
              </a:buClr>
              <a:buSzPct val="65000"/>
              <a:buFont typeface="Wingdings 3"/>
              <a:buChar char=""/>
              <a:defRPr/>
            </a:pPr>
            <a:r>
              <a:rPr lang="de-DE" dirty="0"/>
              <a:t>Nach dem Berufsbildungsgesetz (BBiG) muss der Berufsbildungsbericht zum 15. Mai eines jeden Jahres vorgelegt werden.</a:t>
            </a:r>
            <a:endParaRPr dirty="0"/>
          </a:p>
          <a:p>
            <a:pPr marL="285750" indent="-285750">
              <a:lnSpc>
                <a:spcPts val="2300"/>
              </a:lnSpc>
              <a:spcAft>
                <a:spcPts val="600"/>
              </a:spcAft>
              <a:buClr>
                <a:srgbClr val="D6851B"/>
              </a:buClr>
              <a:buSzPct val="65000"/>
              <a:buFont typeface="Wingdings 3"/>
              <a:buChar char=""/>
              <a:defRPr/>
            </a:pPr>
            <a:r>
              <a:rPr lang="de-DE" dirty="0"/>
              <a:t>Die Zeitplanung für die Erstellung des Datenberichts, der die Grundlage für den Berufsbildungsbericht bildet, richtet sich nach dieser Frist.</a:t>
            </a:r>
            <a:endParaRPr dirty="0"/>
          </a:p>
          <a:p>
            <a:pPr marL="285750" indent="-285750">
              <a:lnSpc>
                <a:spcPts val="2300"/>
              </a:lnSpc>
              <a:spcAft>
                <a:spcPts val="600"/>
              </a:spcAft>
              <a:buClr>
                <a:srgbClr val="D6851B"/>
              </a:buClr>
              <a:buSzPct val="65000"/>
              <a:buFont typeface="Wingdings 3"/>
              <a:buChar char=""/>
              <a:defRPr/>
            </a:pPr>
            <a:r>
              <a:rPr lang="de-DE" dirty="0"/>
              <a:t>Der Datenreport bietet umfangreiche Daten und Informationen zur Berufsbildung und muss ebenfalls bis zum 15. Mai eines jeden Jahres als Entwurf veröffentlicht werden (als PDF im Internetangebot des BIBB).</a:t>
            </a:r>
            <a:endParaRPr dirty="0"/>
          </a:p>
          <a:p>
            <a:pPr marL="285750" indent="-285750">
              <a:lnSpc>
                <a:spcPts val="2300"/>
              </a:lnSpc>
              <a:spcAft>
                <a:spcPts val="600"/>
              </a:spcAft>
              <a:buClr>
                <a:srgbClr val="D6851B"/>
              </a:buClr>
              <a:buSzPct val="65000"/>
              <a:buFont typeface="Wingdings 3"/>
              <a:buChar char=""/>
              <a:defRPr/>
            </a:pPr>
            <a:r>
              <a:rPr lang="de-DE" dirty="0"/>
              <a:t>Später wird er unter Berücksichtigung der Rückmeldungen aus der Öffentlichkeit in gedruckter Form veröffentlicht.</a:t>
            </a:r>
            <a:endParaRPr dirty="0"/>
          </a:p>
          <a:p>
            <a:pPr>
              <a:lnSpc>
                <a:spcPts val="2300"/>
              </a:lnSpc>
              <a:spcBef>
                <a:spcPts val="600"/>
              </a:spcBef>
              <a:spcAft>
                <a:spcPts val="600"/>
              </a:spcAft>
              <a:buClr>
                <a:srgbClr val="D6851B"/>
              </a:buClr>
              <a:buSzPct val="65000"/>
              <a:defRPr/>
            </a:pPr>
            <a:r>
              <a:rPr lang="de-DE" b="1" dirty="0"/>
              <a:t>Hintergrundkonzept der Berufsbildungsberichterstattung:</a:t>
            </a:r>
            <a:endParaRPr dirty="0"/>
          </a:p>
          <a:p>
            <a:pPr marL="285750" indent="-285750">
              <a:lnSpc>
                <a:spcPts val="2300"/>
              </a:lnSpc>
              <a:spcAft>
                <a:spcPts val="600"/>
              </a:spcAft>
              <a:buClr>
                <a:srgbClr val="D6851B"/>
              </a:buClr>
              <a:buSzPct val="65000"/>
              <a:buFont typeface="Wingdings 3"/>
              <a:buChar char=""/>
              <a:defRPr/>
            </a:pPr>
            <a:r>
              <a:rPr lang="de-DE" dirty="0"/>
              <a:t>Der Datenbericht sollte auf Indikatoren beruhen und Informationen und Hintergrundanalysen über langfristige Entwicklungen in der Berufsbildung erleichtern. Daher sollten die Indikatoren über einen </a:t>
            </a:r>
            <a:br>
              <a:rPr lang="de-DE" dirty="0"/>
            </a:br>
            <a:r>
              <a:rPr lang="de-DE" dirty="0"/>
              <a:t>langen Zeitraum hinweg gemessen werden. </a:t>
            </a:r>
            <a:endParaRPr dirty="0"/>
          </a:p>
        </p:txBody>
      </p:sp>
      <p:sp>
        <p:nvSpPr>
          <p:cNvPr id="6"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Allgemeines Verfahren</a:t>
            </a:r>
            <a:endParaRPr/>
          </a:p>
        </p:txBody>
      </p:sp>
      <p:sp>
        <p:nvSpPr>
          <p:cNvPr id="7" name="Titel 1"/>
          <p:cNvSpPr>
            <a:spLocks noGrp="1"/>
          </p:cNvSpPr>
          <p:nvPr>
            <p:ph type="title"/>
          </p:nvPr>
        </p:nvSpPr>
        <p:spPr bwMode="auto">
          <a:xfrm>
            <a:off x="658811" y="296863"/>
            <a:ext cx="9000000" cy="738664"/>
          </a:xfrm>
        </p:spPr>
        <p:txBody>
          <a:bodyPr>
            <a:spAutoFit/>
          </a:bodyPr>
          <a:lstStyle/>
          <a:p>
            <a:pPr>
              <a:defRPr/>
            </a:pPr>
            <a:r>
              <a:rPr lang="en-US" spc="20"/>
              <a:t>2. </a:t>
            </a:r>
            <a:r>
              <a:rPr lang="de-DE" spc="20"/>
              <a:t>Berufsbildungsberichterstattung in Deutschland:</a:t>
            </a:r>
            <a:r>
              <a:rPr lang="en-US" spc="20"/>
              <a:t> </a:t>
            </a:r>
            <a:br>
              <a:rPr lang="en-US" spc="20"/>
            </a:br>
            <a:r>
              <a:rPr lang="en-US" spc="70"/>
              <a:t>    </a:t>
            </a:r>
            <a:r>
              <a:rPr lang="de-DE" spc="20"/>
              <a:t>Entwicklungsprozess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platzhalter 3"/>
          <p:cNvSpPr txBox="1"/>
          <p:nvPr/>
        </p:nvSpPr>
        <p:spPr bwMode="auto">
          <a:xfrm>
            <a:off x="658808" y="2238078"/>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spc="20">
                <a:solidFill>
                  <a:schemeClr val="tx1"/>
                </a:solidFill>
              </a:rPr>
              <a:t>Inhalt </a:t>
            </a:r>
            <a:endParaRPr/>
          </a:p>
        </p:txBody>
      </p:sp>
      <p:sp>
        <p:nvSpPr>
          <p:cNvPr id="8" name="Textplatzhalter 3"/>
          <p:cNvSpPr txBox="1"/>
          <p:nvPr/>
        </p:nvSpPr>
        <p:spPr bwMode="auto">
          <a:xfrm>
            <a:off x="658808" y="1857260"/>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spc="20">
                <a:solidFill>
                  <a:schemeClr val="tx1"/>
                </a:solidFill>
              </a:rPr>
              <a:t>Vorwort des BIBB-Präsidenten/ der BIBB-Präsidentin</a:t>
            </a:r>
            <a:endParaRPr/>
          </a:p>
        </p:txBody>
      </p:sp>
      <p:sp>
        <p:nvSpPr>
          <p:cNvPr id="9" name="Textplatzhalter 3"/>
          <p:cNvSpPr txBox="1"/>
          <p:nvPr/>
        </p:nvSpPr>
        <p:spPr bwMode="auto">
          <a:xfrm>
            <a:off x="658808" y="2999714"/>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b="1" spc="-10">
                <a:solidFill>
                  <a:schemeClr val="tx1"/>
                </a:solidFill>
              </a:rPr>
              <a:t>Kapitel B:  </a:t>
            </a:r>
            <a:r>
              <a:rPr lang="de-DE" sz="1800" spc="-10">
                <a:solidFill>
                  <a:schemeClr val="tx1"/>
                </a:solidFill>
              </a:rPr>
              <a:t>Indikatoren zur berufliche Weiterbildung (4 Unterabschnitte, ca. 85 S.)</a:t>
            </a:r>
            <a:endParaRPr/>
          </a:p>
        </p:txBody>
      </p:sp>
      <p:sp>
        <p:nvSpPr>
          <p:cNvPr id="11" name="Textplatzhalter 3"/>
          <p:cNvSpPr txBox="1"/>
          <p:nvPr/>
        </p:nvSpPr>
        <p:spPr bwMode="auto">
          <a:xfrm>
            <a:off x="658808" y="4142168"/>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spc="-20">
                <a:solidFill>
                  <a:schemeClr val="tx1"/>
                </a:solidFill>
              </a:rPr>
              <a:t>Verzeichnis der Abkürzungen, Abbildungen und Tabellen</a:t>
            </a:r>
            <a:endParaRPr/>
          </a:p>
        </p:txBody>
      </p:sp>
      <p:sp>
        <p:nvSpPr>
          <p:cNvPr id="12" name="Textplatzhalter 3"/>
          <p:cNvSpPr txBox="1"/>
          <p:nvPr/>
        </p:nvSpPr>
        <p:spPr bwMode="auto">
          <a:xfrm>
            <a:off x="658808" y="4903803"/>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spc="20">
                <a:solidFill>
                  <a:schemeClr val="tx1"/>
                </a:solidFill>
              </a:rPr>
              <a:t>Literaturverzeichnis</a:t>
            </a:r>
            <a:endParaRPr/>
          </a:p>
        </p:txBody>
      </p:sp>
      <p:sp>
        <p:nvSpPr>
          <p:cNvPr id="13" name="Textplatzhalter 3"/>
          <p:cNvSpPr txBox="1"/>
          <p:nvPr/>
        </p:nvSpPr>
        <p:spPr bwMode="auto">
          <a:xfrm>
            <a:off x="658808" y="5284626"/>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spc="20">
                <a:solidFill>
                  <a:schemeClr val="tx1"/>
                </a:solidFill>
              </a:rPr>
              <a:t>Schlagwortverzeichnis</a:t>
            </a:r>
            <a:endParaRPr/>
          </a:p>
        </p:txBody>
      </p:sp>
      <p:sp>
        <p:nvSpPr>
          <p:cNvPr id="1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Zentrale Themenstruktur des Datenreports</a:t>
            </a:r>
            <a:endParaRPr/>
          </a:p>
        </p:txBody>
      </p:sp>
      <p:sp>
        <p:nvSpPr>
          <p:cNvPr id="25" name="Textplatzhalter 3"/>
          <p:cNvSpPr txBox="1"/>
          <p:nvPr/>
        </p:nvSpPr>
        <p:spPr bwMode="auto">
          <a:xfrm>
            <a:off x="658808" y="2618896"/>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b="1" spc="-10" dirty="0">
                <a:solidFill>
                  <a:schemeClr val="tx1"/>
                </a:solidFill>
              </a:rPr>
              <a:t>Kapitel A:  </a:t>
            </a:r>
            <a:r>
              <a:rPr lang="de-DE" sz="1800" spc="-10" dirty="0">
                <a:solidFill>
                  <a:schemeClr val="tx1"/>
                </a:solidFill>
              </a:rPr>
              <a:t>Indikatoren zur beruflichen Ausbildung (12 Unterabschnitte, ca. 290 S.)</a:t>
            </a:r>
            <a:endParaRPr dirty="0"/>
          </a:p>
        </p:txBody>
      </p:sp>
      <p:sp>
        <p:nvSpPr>
          <p:cNvPr id="26" name="Textplatzhalter 3"/>
          <p:cNvSpPr txBox="1"/>
          <p:nvPr/>
        </p:nvSpPr>
        <p:spPr bwMode="auto">
          <a:xfrm>
            <a:off x="658808" y="3761350"/>
            <a:ext cx="9198424"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b="1" spc="-10" dirty="0">
                <a:solidFill>
                  <a:schemeClr val="tx1"/>
                </a:solidFill>
              </a:rPr>
              <a:t>Kapitel D:  </a:t>
            </a:r>
            <a:r>
              <a:rPr lang="de-DE" sz="1800" spc="-10" dirty="0">
                <a:solidFill>
                  <a:schemeClr val="tx1"/>
                </a:solidFill>
              </a:rPr>
              <a:t>Monitoring zur Internationalisierung der Berufsbildung (4 Unterabschnitte, ca. 50 S.)</a:t>
            </a:r>
            <a:endParaRPr dirty="0"/>
          </a:p>
        </p:txBody>
      </p:sp>
      <p:sp>
        <p:nvSpPr>
          <p:cNvPr id="27" name="Textplatzhalter 3"/>
          <p:cNvSpPr txBox="1"/>
          <p:nvPr/>
        </p:nvSpPr>
        <p:spPr bwMode="auto">
          <a:xfrm>
            <a:off x="658808" y="3380532"/>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b="1" spc="-10">
                <a:solidFill>
                  <a:schemeClr val="tx1"/>
                </a:solidFill>
              </a:rPr>
              <a:t>Kapitel C:  </a:t>
            </a:r>
            <a:r>
              <a:rPr lang="de-DE" sz="1800" spc="-10">
                <a:solidFill>
                  <a:schemeClr val="tx1"/>
                </a:solidFill>
              </a:rPr>
              <a:t>Schwerpunktthema (variiert, ca. 50 S.)</a:t>
            </a:r>
            <a:endParaRPr/>
          </a:p>
        </p:txBody>
      </p:sp>
      <p:sp>
        <p:nvSpPr>
          <p:cNvPr id="29" name="Textplatzhalter 3"/>
          <p:cNvSpPr txBox="1"/>
          <p:nvPr/>
        </p:nvSpPr>
        <p:spPr bwMode="auto">
          <a:xfrm>
            <a:off x="658808" y="4522986"/>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de-DE" sz="1800" spc="20">
                <a:solidFill>
                  <a:schemeClr val="tx1"/>
                </a:solidFill>
              </a:rPr>
              <a:t>Verzeichnis der Tabellen im Internet</a:t>
            </a:r>
            <a:endParaRP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240113">
            <a:off x="8707860" y="1283847"/>
            <a:ext cx="2958627" cy="2287098"/>
          </a:xfrm>
          <a:prstGeom prst="rect">
            <a:avLst/>
          </a:prstGeom>
        </p:spPr>
      </p:pic>
      <p:sp>
        <p:nvSpPr>
          <p:cNvPr id="18" name="Titel 1"/>
          <p:cNvSpPr>
            <a:spLocks noGrp="1"/>
          </p:cNvSpPr>
          <p:nvPr>
            <p:ph type="title"/>
          </p:nvPr>
        </p:nvSpPr>
        <p:spPr bwMode="auto">
          <a:xfrm>
            <a:off x="658811" y="296863"/>
            <a:ext cx="9000000" cy="738664"/>
          </a:xfrm>
        </p:spPr>
        <p:txBody>
          <a:bodyPr>
            <a:spAutoFit/>
          </a:bodyPr>
          <a:lstStyle/>
          <a:p>
            <a:pPr>
              <a:defRPr/>
            </a:pPr>
            <a:r>
              <a:rPr lang="en-US" spc="20"/>
              <a:t>2. </a:t>
            </a:r>
            <a:r>
              <a:rPr lang="de-DE" spc="20"/>
              <a:t>Berufsbildungsberichterstattung in Deutschland:</a:t>
            </a:r>
            <a:r>
              <a:rPr lang="en-US" spc="20"/>
              <a:t> </a:t>
            </a:r>
            <a:br>
              <a:rPr lang="en-US" spc="20"/>
            </a:br>
            <a:r>
              <a:rPr lang="en-US" spc="70"/>
              <a:t>    </a:t>
            </a:r>
            <a:r>
              <a:rPr lang="de-DE" spc="20"/>
              <a:t>Entwicklungsprozess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3" name="Abgerundetes Rechteck 37"/>
          <p:cNvSpPr/>
          <p:nvPr/>
        </p:nvSpPr>
        <p:spPr bwMode="auto">
          <a:xfrm>
            <a:off x="658813" y="4182483"/>
            <a:ext cx="11053762" cy="1191205"/>
          </a:xfrm>
          <a:prstGeom prst="roundRect">
            <a:avLst>
              <a:gd name="adj" fmla="val 0"/>
            </a:avLst>
          </a:prstGeom>
          <a:solidFill>
            <a:srgbClr val="FBF3E8"/>
          </a:solidFill>
          <a:ln w="19050">
            <a:noFill/>
            <a:prstDash val="sys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0"/>
              </a:spcBef>
              <a:defRPr/>
            </a:pPr>
            <a:endParaRPr lang="de-DE" i="0" u="none" strike="noStrike" cap="none" spc="60">
              <a:ln>
                <a:noFill/>
              </a:ln>
            </a:endParaRPr>
          </a:p>
        </p:txBody>
      </p:sp>
      <p:sp>
        <p:nvSpPr>
          <p:cNvPr id="1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Aktivitäten – Jahr 1</a:t>
            </a:r>
            <a:endParaRPr/>
          </a:p>
        </p:txBody>
      </p:sp>
      <p:sp>
        <p:nvSpPr>
          <p:cNvPr id="30" name="Abgerundetes Rechteck 37"/>
          <p:cNvSpPr/>
          <p:nvPr/>
        </p:nvSpPr>
        <p:spPr bwMode="auto">
          <a:xfrm>
            <a:off x="658813" y="2065000"/>
            <a:ext cx="11053762" cy="2016000"/>
          </a:xfrm>
          <a:prstGeom prst="roundRect">
            <a:avLst>
              <a:gd name="adj" fmla="val 0"/>
            </a:avLst>
          </a:prstGeom>
          <a:solidFill>
            <a:srgbClr val="FBF3E8"/>
          </a:solidFill>
          <a:ln w="19050">
            <a:noFill/>
            <a:prstDash val="sys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0"/>
              </a:spcBef>
              <a:defRPr/>
            </a:pPr>
            <a:endParaRPr lang="de-DE" i="0" u="none" strike="noStrike" cap="none" spc="60">
              <a:ln>
                <a:noFill/>
              </a:ln>
            </a:endParaRPr>
          </a:p>
        </p:txBody>
      </p:sp>
      <p:grpSp>
        <p:nvGrpSpPr>
          <p:cNvPr id="38" name="Gruppieren 37"/>
          <p:cNvGrpSpPr/>
          <p:nvPr/>
        </p:nvGrpSpPr>
        <p:grpSpPr bwMode="auto">
          <a:xfrm>
            <a:off x="8946226" y="2065001"/>
            <a:ext cx="2766349" cy="360000"/>
            <a:chOff x="5805803" y="1557337"/>
            <a:chExt cx="2332527" cy="1152526"/>
          </a:xfrm>
        </p:grpSpPr>
        <p:sp>
          <p:nvSpPr>
            <p:cNvPr id="39" name="Pfeil: Chevron 38"/>
            <p:cNvSpPr/>
            <p:nvPr/>
          </p:nvSpPr>
          <p:spPr bwMode="auto">
            <a:xfrm>
              <a:off x="5805803"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40" name="Pfeil: Chevron 10"/>
            <p:cNvSpPr txBox="1"/>
            <p:nvPr/>
          </p:nvSpPr>
          <p:spPr bwMode="auto">
            <a:xfrm>
              <a:off x="6014172" y="1564957"/>
              <a:ext cx="1896862" cy="1116001"/>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de-DE" sz="1400" b="1" spc="60">
                  <a:solidFill>
                    <a:schemeClr val="tx1"/>
                  </a:solidFill>
                </a:rPr>
                <a:t>Ab November </a:t>
              </a:r>
              <a:endParaRPr/>
            </a:p>
          </p:txBody>
        </p:sp>
      </p:grpSp>
      <p:grpSp>
        <p:nvGrpSpPr>
          <p:cNvPr id="41" name="Gruppieren 40"/>
          <p:cNvGrpSpPr/>
          <p:nvPr/>
        </p:nvGrpSpPr>
        <p:grpSpPr bwMode="auto">
          <a:xfrm>
            <a:off x="5991516" y="2065001"/>
            <a:ext cx="2118258" cy="360000"/>
            <a:chOff x="4020401" y="1557337"/>
            <a:chExt cx="1980001" cy="1152526"/>
          </a:xfrm>
        </p:grpSpPr>
        <p:sp>
          <p:nvSpPr>
            <p:cNvPr id="42" name="Pfeil: Chevron 41"/>
            <p:cNvSpPr/>
            <p:nvPr/>
          </p:nvSpPr>
          <p:spPr bwMode="auto">
            <a:xfrm>
              <a:off x="4020401" y="1557337"/>
              <a:ext cx="1980001"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43" name="Pfeil: Chevron 8"/>
            <p:cNvSpPr txBox="1"/>
            <p:nvPr/>
          </p:nvSpPr>
          <p:spPr bwMode="auto">
            <a:xfrm>
              <a:off x="4219212" y="1564957"/>
              <a:ext cx="1620000" cy="1116001"/>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de-DE" sz="1400" b="1" spc="60">
                  <a:solidFill>
                    <a:schemeClr val="tx1"/>
                  </a:solidFill>
                </a:rPr>
                <a:t>Mai</a:t>
              </a:r>
              <a:endParaRPr/>
            </a:p>
          </p:txBody>
        </p:sp>
      </p:grpSp>
      <p:grpSp>
        <p:nvGrpSpPr>
          <p:cNvPr id="44" name="Gruppieren 43"/>
          <p:cNvGrpSpPr/>
          <p:nvPr/>
        </p:nvGrpSpPr>
        <p:grpSpPr bwMode="auto">
          <a:xfrm>
            <a:off x="3962658" y="2064085"/>
            <a:ext cx="2160000" cy="360916"/>
            <a:chOff x="2241357" y="1554398"/>
            <a:chExt cx="2332527" cy="1158403"/>
          </a:xfrm>
        </p:grpSpPr>
        <p:sp>
          <p:nvSpPr>
            <p:cNvPr id="45" name="Pfeil: Chevron 44"/>
            <p:cNvSpPr/>
            <p:nvPr/>
          </p:nvSpPr>
          <p:spPr bwMode="auto">
            <a:xfrm>
              <a:off x="2241357"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46"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de-DE" sz="1400" b="1" spc="60">
                  <a:solidFill>
                    <a:schemeClr val="tx1"/>
                  </a:solidFill>
                </a:rPr>
                <a:t>April </a:t>
              </a:r>
              <a:endParaRPr/>
            </a:p>
          </p:txBody>
        </p:sp>
      </p:grpSp>
      <p:grpSp>
        <p:nvGrpSpPr>
          <p:cNvPr id="47" name="Gruppieren 46"/>
          <p:cNvGrpSpPr/>
          <p:nvPr/>
        </p:nvGrpSpPr>
        <p:grpSpPr bwMode="auto">
          <a:xfrm>
            <a:off x="2034503" y="2065002"/>
            <a:ext cx="2052000" cy="360000"/>
            <a:chOff x="658814" y="1557339"/>
            <a:chExt cx="1951316" cy="1152525"/>
          </a:xfrm>
        </p:grpSpPr>
        <p:sp>
          <p:nvSpPr>
            <p:cNvPr id="48" name="Pfeil: Fünfeck 47"/>
            <p:cNvSpPr/>
            <p:nvPr/>
          </p:nvSpPr>
          <p:spPr bwMode="auto">
            <a:xfrm>
              <a:off x="658814" y="1557339"/>
              <a:ext cx="1951316" cy="1152525"/>
            </a:xfrm>
            <a:prstGeom prst="homePlate">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lIns="144000" tIns="180000" rIns="144000" bIns="72000" anchor="ctr" anchorCtr="0"/>
            <a:lstStyle/>
            <a:p>
              <a:pPr defTabSz="622300">
                <a:lnSpc>
                  <a:spcPct val="90000"/>
                </a:lnSpc>
                <a:spcBef>
                  <a:spcPts val="0"/>
                </a:spcBef>
                <a:spcAft>
                  <a:spcPts val="0"/>
                </a:spcAft>
                <a:defRPr/>
              </a:pPr>
              <a:endParaRPr lang="de-DE" sz="1400" b="1" spc="60">
                <a:solidFill>
                  <a:schemeClr val="tx1"/>
                </a:solidFill>
              </a:endParaRPr>
            </a:p>
          </p:txBody>
        </p:sp>
        <p:sp>
          <p:nvSpPr>
            <p:cNvPr id="49" name="Pfeil: Chevron 6"/>
            <p:cNvSpPr txBox="1"/>
            <p:nvPr/>
          </p:nvSpPr>
          <p:spPr bwMode="auto">
            <a:xfrm>
              <a:off x="775982" y="1564958"/>
              <a:ext cx="1620000" cy="1116000"/>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lvl="0" defTabSz="622300">
                <a:lnSpc>
                  <a:spcPct val="90000"/>
                </a:lnSpc>
                <a:spcBef>
                  <a:spcPts val="0"/>
                </a:spcBef>
                <a:spcAft>
                  <a:spcPts val="400"/>
                </a:spcAft>
                <a:defRPr/>
              </a:pPr>
              <a:r>
                <a:rPr lang="de-DE" sz="1400" b="1" spc="60">
                  <a:solidFill>
                    <a:schemeClr val="tx1"/>
                  </a:solidFill>
                </a:rPr>
                <a:t>März</a:t>
              </a:r>
              <a:endParaRPr/>
            </a:p>
          </p:txBody>
        </p:sp>
      </p:grpSp>
      <p:sp>
        <p:nvSpPr>
          <p:cNvPr id="51" name="Textplatzhalter 3"/>
          <p:cNvSpPr txBox="1"/>
          <p:nvPr/>
        </p:nvSpPr>
        <p:spPr bwMode="auto">
          <a:xfrm>
            <a:off x="2037298" y="2488164"/>
            <a:ext cx="1901295" cy="1022061"/>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a:solidFill>
                  <a:schemeClr val="tx1"/>
                </a:solidFill>
                <a:latin typeface="Calibri"/>
              </a:rPr>
              <a:t>Recherchen zu neuen Themen innerhalb des BIBB/Einführung neuer Themen</a:t>
            </a:r>
            <a:endParaRPr/>
          </a:p>
        </p:txBody>
      </p:sp>
      <p:sp>
        <p:nvSpPr>
          <p:cNvPr id="55" name="Textplatzhalter 3"/>
          <p:cNvSpPr txBox="1"/>
          <p:nvPr/>
        </p:nvSpPr>
        <p:spPr bwMode="auto">
          <a:xfrm>
            <a:off x="4012838" y="2488164"/>
            <a:ext cx="1800000" cy="787830"/>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a:solidFill>
                  <a:schemeClr val="tx1"/>
                </a:solidFill>
                <a:latin typeface="Calibri"/>
              </a:rPr>
              <a:t>Gliederung vor-bereiten (Entwurfs-fassung)</a:t>
            </a:r>
            <a:endParaRPr/>
          </a:p>
        </p:txBody>
      </p:sp>
      <p:sp>
        <p:nvSpPr>
          <p:cNvPr id="56" name="Textplatzhalter 3"/>
          <p:cNvSpPr txBox="1"/>
          <p:nvPr/>
        </p:nvSpPr>
        <p:spPr bwMode="auto">
          <a:xfrm>
            <a:off x="6085626" y="2488164"/>
            <a:ext cx="2268696" cy="1355486"/>
          </a:xfrm>
          <a:prstGeom prst="rect">
            <a:avLst/>
          </a:prstGeom>
          <a:solidFill>
            <a:srgbClr val="FBF3E8"/>
          </a:solidFill>
        </p:spPr>
        <p:txBody>
          <a:bodyPr vert="horz" wrap="square" lIns="72000" tIns="36000" rIns="108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spc="-10">
                <a:solidFill>
                  <a:schemeClr val="tx1"/>
                </a:solidFill>
                <a:latin typeface="Calibri"/>
              </a:rPr>
              <a:t>Gemeinsame Redaktions-sitzung mit dem BMBF</a:t>
            </a:r>
            <a:endParaRPr/>
          </a:p>
          <a:p>
            <a:pPr marL="180000" lvl="0" indent="-180000" defTabSz="914400">
              <a:lnSpc>
                <a:spcPts val="1800"/>
              </a:lnSpc>
              <a:spcBef>
                <a:spcPts val="0"/>
              </a:spcBef>
              <a:spcAft>
                <a:spcPts val="400"/>
              </a:spcAft>
              <a:buClr>
                <a:srgbClr val="D6851B"/>
              </a:buClr>
              <a:buSzPct val="65000"/>
              <a:buFont typeface="Wingdings 3"/>
              <a:buChar char=""/>
              <a:defRPr/>
            </a:pPr>
            <a:r>
              <a:rPr lang="de-DE" sz="1400" spc="-10">
                <a:solidFill>
                  <a:schemeClr val="tx1"/>
                </a:solidFill>
                <a:latin typeface="Calibri"/>
              </a:rPr>
              <a:t>Entwicklung einer Frist </a:t>
            </a:r>
            <a:br>
              <a:rPr lang="de-DE" sz="1400" spc="-10">
                <a:solidFill>
                  <a:schemeClr val="tx1"/>
                </a:solidFill>
                <a:latin typeface="Calibri"/>
              </a:rPr>
            </a:br>
            <a:r>
              <a:rPr lang="de-DE" sz="1400" spc="-10">
                <a:solidFill>
                  <a:schemeClr val="tx1"/>
                </a:solidFill>
                <a:latin typeface="Calibri"/>
              </a:rPr>
              <a:t>für Artikel</a:t>
            </a:r>
            <a:endParaRPr/>
          </a:p>
          <a:p>
            <a:pPr marL="180000" lvl="0" indent="-180000" defTabSz="914400">
              <a:lnSpc>
                <a:spcPts val="1800"/>
              </a:lnSpc>
              <a:spcBef>
                <a:spcPts val="0"/>
              </a:spcBef>
              <a:spcAft>
                <a:spcPts val="400"/>
              </a:spcAft>
              <a:buClr>
                <a:srgbClr val="D6851B"/>
              </a:buClr>
              <a:buSzPct val="65000"/>
              <a:buFont typeface="Wingdings 3"/>
              <a:buChar char=""/>
              <a:defRPr/>
            </a:pPr>
            <a:r>
              <a:rPr lang="de-DE" sz="1400" spc="-10">
                <a:solidFill>
                  <a:schemeClr val="tx1"/>
                </a:solidFill>
                <a:latin typeface="Calibri"/>
              </a:rPr>
              <a:t>Autor*innen informieren</a:t>
            </a:r>
            <a:endParaRPr/>
          </a:p>
        </p:txBody>
      </p:sp>
      <p:sp>
        <p:nvSpPr>
          <p:cNvPr id="57" name="Textplatzhalter 3"/>
          <p:cNvSpPr txBox="1"/>
          <p:nvPr/>
        </p:nvSpPr>
        <p:spPr bwMode="auto">
          <a:xfrm>
            <a:off x="9064668" y="2488164"/>
            <a:ext cx="2098219" cy="787830"/>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a:solidFill>
                  <a:schemeClr val="tx1"/>
                </a:solidFill>
                <a:latin typeface="Calibri"/>
              </a:rPr>
              <a:t>Zusammenstellung von Artikeln für die BIBB-Redaktionssitzung </a:t>
            </a:r>
            <a:endParaRPr/>
          </a:p>
        </p:txBody>
      </p:sp>
      <p:sp>
        <p:nvSpPr>
          <p:cNvPr id="59" name="Textplatzhalter 3"/>
          <p:cNvSpPr txBox="1"/>
          <p:nvPr/>
        </p:nvSpPr>
        <p:spPr bwMode="auto">
          <a:xfrm>
            <a:off x="8539450" y="4600844"/>
            <a:ext cx="2623437" cy="556998"/>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a:solidFill>
                  <a:schemeClr val="tx1"/>
                </a:solidFill>
                <a:latin typeface="Calibri"/>
              </a:rPr>
              <a:t>Datenerhebung, Analyse, </a:t>
            </a:r>
            <a:br>
              <a:rPr lang="de-DE" sz="1400">
                <a:solidFill>
                  <a:schemeClr val="tx1"/>
                </a:solidFill>
                <a:latin typeface="Calibri"/>
              </a:rPr>
            </a:br>
            <a:r>
              <a:rPr lang="de-DE" sz="1400">
                <a:solidFill>
                  <a:schemeClr val="tx1"/>
                </a:solidFill>
                <a:latin typeface="Calibri"/>
              </a:rPr>
              <a:t>Artikel</a:t>
            </a:r>
            <a:endParaRPr/>
          </a:p>
        </p:txBody>
      </p:sp>
      <p:grpSp>
        <p:nvGrpSpPr>
          <p:cNvPr id="60" name="Gruppieren 59"/>
          <p:cNvGrpSpPr/>
          <p:nvPr/>
        </p:nvGrpSpPr>
        <p:grpSpPr bwMode="auto">
          <a:xfrm>
            <a:off x="8443675" y="4177506"/>
            <a:ext cx="3287367" cy="360000"/>
            <a:chOff x="4494233" y="1557337"/>
            <a:chExt cx="1749159" cy="1152526"/>
          </a:xfrm>
        </p:grpSpPr>
        <p:sp>
          <p:nvSpPr>
            <p:cNvPr id="61" name="Pfeil: Chevron 60"/>
            <p:cNvSpPr/>
            <p:nvPr/>
          </p:nvSpPr>
          <p:spPr bwMode="auto">
            <a:xfrm>
              <a:off x="4494233" y="1557337"/>
              <a:ext cx="1749159"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nchor="ctr" anchorCtr="0"/>
            <a:lstStyle/>
            <a:p>
              <a:pPr>
                <a:defRPr/>
              </a:pPr>
              <a:endParaRPr lang="de-DE" sz="1400" b="1" spc="60">
                <a:solidFill>
                  <a:schemeClr val="tx1"/>
                </a:solidFill>
              </a:endParaRPr>
            </a:p>
          </p:txBody>
        </p:sp>
        <p:sp>
          <p:nvSpPr>
            <p:cNvPr id="62" name="Pfeil: Chevron 8"/>
            <p:cNvSpPr txBox="1"/>
            <p:nvPr/>
          </p:nvSpPr>
          <p:spPr bwMode="auto">
            <a:xfrm>
              <a:off x="4605222" y="1564958"/>
              <a:ext cx="1620000" cy="1116000"/>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lvl="0" defTabSz="622300">
                <a:lnSpc>
                  <a:spcPct val="90000"/>
                </a:lnSpc>
                <a:spcBef>
                  <a:spcPts val="0"/>
                </a:spcBef>
                <a:spcAft>
                  <a:spcPts val="400"/>
                </a:spcAft>
                <a:defRPr/>
              </a:pPr>
              <a:r>
                <a:rPr lang="de-DE" sz="1400" b="1" spc="60">
                  <a:solidFill>
                    <a:schemeClr val="tx1"/>
                  </a:solidFill>
                </a:rPr>
                <a:t>Laufend ab September</a:t>
              </a:r>
              <a:endParaRPr/>
            </a:p>
          </p:txBody>
        </p:sp>
      </p:grpSp>
      <p:sp>
        <p:nvSpPr>
          <p:cNvPr id="21" name="Rechteck 20"/>
          <p:cNvSpPr/>
          <p:nvPr/>
        </p:nvSpPr>
        <p:spPr bwMode="auto">
          <a:xfrm>
            <a:off x="658813" y="2065001"/>
            <a:ext cx="1329753" cy="584775"/>
          </a:xfrm>
          <a:prstGeom prst="rect">
            <a:avLst/>
          </a:prstGeom>
          <a:solidFill>
            <a:srgbClr val="FBF3E8"/>
          </a:solidFill>
        </p:spPr>
        <p:txBody>
          <a:bodyPr wrap="square">
            <a:spAutoFit/>
          </a:bodyPr>
          <a:lstStyle/>
          <a:p>
            <a:pPr>
              <a:spcBef>
                <a:spcPts val="0"/>
              </a:spcBef>
              <a:defRPr/>
            </a:pPr>
            <a:r>
              <a:rPr lang="de-DE" sz="1600" b="1" spc="60"/>
              <a:t>Team Datenreport</a:t>
            </a:r>
            <a:endParaRPr/>
          </a:p>
        </p:txBody>
      </p:sp>
      <p:sp>
        <p:nvSpPr>
          <p:cNvPr id="65" name="Rechteck 64"/>
          <p:cNvSpPr/>
          <p:nvPr/>
        </p:nvSpPr>
        <p:spPr bwMode="auto">
          <a:xfrm>
            <a:off x="658813" y="4178322"/>
            <a:ext cx="1273774" cy="830997"/>
          </a:xfrm>
          <a:prstGeom prst="rect">
            <a:avLst/>
          </a:prstGeom>
          <a:solidFill>
            <a:srgbClr val="FBF3E8"/>
          </a:solidFill>
        </p:spPr>
        <p:txBody>
          <a:bodyPr wrap="square">
            <a:spAutoFit/>
          </a:bodyPr>
          <a:lstStyle/>
          <a:p>
            <a:pPr>
              <a:spcBef>
                <a:spcPts val="0"/>
              </a:spcBef>
              <a:defRPr/>
            </a:pPr>
            <a:r>
              <a:rPr lang="de-DE" sz="1600" b="1" spc="60"/>
              <a:t>Autoren und Autorinnen</a:t>
            </a:r>
            <a:endParaRPr/>
          </a:p>
        </p:txBody>
      </p:sp>
      <p:sp>
        <p:nvSpPr>
          <p:cNvPr id="66" name="Pfeil: Chevron 65"/>
          <p:cNvSpPr/>
          <p:nvPr/>
        </p:nvSpPr>
        <p:spPr bwMode="auto">
          <a:xfrm>
            <a:off x="7981627"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35" name="Titel 1"/>
          <p:cNvSpPr>
            <a:spLocks noGrp="1"/>
          </p:cNvSpPr>
          <p:nvPr>
            <p:ph type="title"/>
          </p:nvPr>
        </p:nvSpPr>
        <p:spPr bwMode="auto">
          <a:xfrm>
            <a:off x="658811" y="296863"/>
            <a:ext cx="9000000" cy="738664"/>
          </a:xfrm>
        </p:spPr>
        <p:txBody>
          <a:bodyPr>
            <a:spAutoFit/>
          </a:bodyPr>
          <a:lstStyle/>
          <a:p>
            <a:pPr>
              <a:defRPr/>
            </a:pPr>
            <a:r>
              <a:rPr lang="en-US" spc="20"/>
              <a:t>2. </a:t>
            </a:r>
            <a:r>
              <a:rPr lang="de-DE" spc="20"/>
              <a:t>Berufsbildungsberichterstattung in Deutschland:</a:t>
            </a:r>
            <a:r>
              <a:rPr lang="en-US" spc="20"/>
              <a:t> </a:t>
            </a:r>
            <a:br>
              <a:rPr lang="en-US" spc="20"/>
            </a:br>
            <a:r>
              <a:rPr lang="en-US" spc="70"/>
              <a:t>    </a:t>
            </a:r>
            <a:r>
              <a:rPr lang="de-DE" spc="20"/>
              <a:t>Entwicklungsprozess</a:t>
            </a:r>
          </a:p>
        </p:txBody>
      </p:sp>
      <p:sp>
        <p:nvSpPr>
          <p:cNvPr id="33" name="Pfeil: Chevron 32"/>
          <p:cNvSpPr/>
          <p:nvPr/>
        </p:nvSpPr>
        <p:spPr bwMode="auto">
          <a:xfrm>
            <a:off x="8177509"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34" name="Pfeil: Chevron 33"/>
          <p:cNvSpPr/>
          <p:nvPr/>
        </p:nvSpPr>
        <p:spPr bwMode="auto">
          <a:xfrm>
            <a:off x="8373391"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36" name="Pfeil: Chevron 35"/>
          <p:cNvSpPr/>
          <p:nvPr/>
        </p:nvSpPr>
        <p:spPr bwMode="auto">
          <a:xfrm>
            <a:off x="8566098"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37" name="Pfeil: Chevron 36"/>
          <p:cNvSpPr/>
          <p:nvPr/>
        </p:nvSpPr>
        <p:spPr bwMode="auto">
          <a:xfrm>
            <a:off x="8758806"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3" name="Gruppieren 32"/>
          <p:cNvGrpSpPr/>
          <p:nvPr/>
        </p:nvGrpSpPr>
        <p:grpSpPr bwMode="auto">
          <a:xfrm>
            <a:off x="10203335" y="2061792"/>
            <a:ext cx="1661235" cy="360916"/>
            <a:chOff x="2241357" y="1554398"/>
            <a:chExt cx="2332527" cy="1158403"/>
          </a:xfrm>
          <a:solidFill>
            <a:srgbClr val="D6851B"/>
          </a:solidFill>
        </p:grpSpPr>
        <p:sp>
          <p:nvSpPr>
            <p:cNvPr id="34" name="Pfeil: Chevron 33"/>
            <p:cNvSpPr/>
            <p:nvPr/>
          </p:nvSpPr>
          <p:spPr bwMode="auto">
            <a:xfrm>
              <a:off x="2241357" y="1557337"/>
              <a:ext cx="2332527" cy="1152526"/>
            </a:xfrm>
            <a:prstGeom prst="chevron">
              <a:avLst>
                <a:gd name="adj" fmla="val 50000"/>
              </a:avLst>
            </a:prstGeom>
            <a:grp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35" name="Pfeil: Chevron 6"/>
            <p:cNvSpPr txBox="1"/>
            <p:nvPr/>
          </p:nvSpPr>
          <p:spPr bwMode="auto">
            <a:xfrm>
              <a:off x="2459808" y="1554398"/>
              <a:ext cx="1865076"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de-DE" sz="1400" b="1" spc="60">
                  <a:solidFill>
                    <a:schemeClr val="bg1"/>
                  </a:solidFill>
                </a:rPr>
                <a:t>September </a:t>
              </a:r>
              <a:endParaRPr/>
            </a:p>
          </p:txBody>
        </p:sp>
      </p:grpSp>
      <p:sp>
        <p:nvSpPr>
          <p:cNvPr id="61" name="Pfeil: Chevron 60"/>
          <p:cNvSpPr/>
          <p:nvPr/>
        </p:nvSpPr>
        <p:spPr bwMode="auto">
          <a:xfrm>
            <a:off x="10005838" y="2042978"/>
            <a:ext cx="348250" cy="396000"/>
          </a:xfrm>
          <a:prstGeom prst="chevron">
            <a:avLst>
              <a:gd name="adj" fmla="val 57522"/>
            </a:avLst>
          </a:prstGeom>
          <a:solidFill>
            <a:srgbClr val="EAC28D"/>
          </a:solidFill>
          <a:ln w="28575">
            <a:solidFill>
              <a:schemeClr val="bg1"/>
            </a:solid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32" name="Textplatzhalter 3"/>
          <p:cNvSpPr txBox="1"/>
          <p:nvPr/>
        </p:nvSpPr>
        <p:spPr bwMode="auto">
          <a:xfrm>
            <a:off x="10165236" y="2456110"/>
            <a:ext cx="1629181" cy="2916000"/>
          </a:xfrm>
          <a:prstGeom prst="rect">
            <a:avLst/>
          </a:prstGeom>
          <a:solidFill>
            <a:srgbClr val="FBF3E8"/>
          </a:solidFill>
        </p:spPr>
        <p:txBody>
          <a:bodyPr vert="horz" wrap="square" lIns="72000" tIns="36000" rIns="108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600"/>
              </a:spcAft>
              <a:buClr>
                <a:srgbClr val="D6851B"/>
              </a:buClr>
              <a:buSzPct val="65000"/>
              <a:buFont typeface="Wingdings 3"/>
              <a:buChar char=""/>
              <a:defRPr/>
            </a:pPr>
            <a:r>
              <a:rPr lang="de-DE" sz="1400" b="1" spc="-20" dirty="0">
                <a:solidFill>
                  <a:schemeClr val="tx1"/>
                </a:solidFill>
              </a:rPr>
              <a:t>Veröffentlichung der Online-Version </a:t>
            </a:r>
            <a:r>
              <a:rPr lang="de-DE" sz="1400" spc="-20" dirty="0">
                <a:solidFill>
                  <a:schemeClr val="tx1"/>
                </a:solidFill>
              </a:rPr>
              <a:t>(HTML) mit zusätzlichen Informationen </a:t>
            </a:r>
            <a:endParaRPr dirty="0"/>
          </a:p>
        </p:txBody>
      </p:sp>
      <p:sp>
        <p:nvSpPr>
          <p:cNvPr id="27" name="Textplatzhalter 3"/>
          <p:cNvSpPr txBox="1"/>
          <p:nvPr/>
        </p:nvSpPr>
        <p:spPr bwMode="auto">
          <a:xfrm>
            <a:off x="8557733" y="2456110"/>
            <a:ext cx="1583999" cy="2916000"/>
          </a:xfrm>
          <a:prstGeom prst="rect">
            <a:avLst/>
          </a:prstGeom>
          <a:solidFill>
            <a:srgbClr val="FBF3E8"/>
          </a:solidFill>
        </p:spPr>
        <p:txBody>
          <a:bodyPr vert="horz" wrap="square" lIns="72000" tIns="36000" rIns="108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600"/>
              </a:spcAft>
              <a:buClr>
                <a:srgbClr val="D6851B"/>
              </a:buClr>
              <a:buSzPct val="65000"/>
              <a:buFont typeface="Wingdings 3"/>
              <a:buChar char=""/>
              <a:defRPr/>
            </a:pPr>
            <a:r>
              <a:rPr lang="de-DE" sz="1400" b="1" spc="-20" dirty="0">
                <a:solidFill>
                  <a:schemeClr val="tx1"/>
                </a:solidFill>
              </a:rPr>
              <a:t>Veröffentlichung der gedruckten Version</a:t>
            </a:r>
            <a:r>
              <a:rPr lang="de-DE" sz="1400" spc="-20" dirty="0">
                <a:solidFill>
                  <a:schemeClr val="tx1"/>
                </a:solidFill>
              </a:rPr>
              <a:t> nach Überarbeitung durch die Öffentlichkeit</a:t>
            </a:r>
            <a:endParaRPr dirty="0"/>
          </a:p>
        </p:txBody>
      </p:sp>
      <p:sp>
        <p:nvSpPr>
          <p:cNvPr id="23" name="Textplatzhalter 3"/>
          <p:cNvSpPr txBox="1"/>
          <p:nvPr/>
        </p:nvSpPr>
        <p:spPr bwMode="auto">
          <a:xfrm>
            <a:off x="6900945" y="2456110"/>
            <a:ext cx="1584000" cy="2916000"/>
          </a:xfrm>
          <a:prstGeom prst="rect">
            <a:avLst/>
          </a:prstGeom>
          <a:solidFill>
            <a:srgbClr val="FBF3E8"/>
          </a:solidFill>
        </p:spPr>
        <p:txBody>
          <a:bodyPr vert="horz" wrap="square" lIns="72000" tIns="36000" rIns="108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b="1" spc="-20" dirty="0">
                <a:solidFill>
                  <a:schemeClr val="tx1"/>
                </a:solidFill>
                <a:latin typeface="Calibri"/>
              </a:rPr>
              <a:t>Veröffentlichung der Entwurfs-fassung (PDF) online, </a:t>
            </a:r>
            <a:r>
              <a:rPr lang="de-DE" sz="1400" spc="-20" dirty="0">
                <a:solidFill>
                  <a:schemeClr val="tx1"/>
                </a:solidFill>
                <a:latin typeface="Calibri"/>
              </a:rPr>
              <a:t>wenn der Berufsbildungs-bericht vom Bundeskabinett beschlossen </a:t>
            </a:r>
            <a:br>
              <a:rPr lang="de-DE" sz="1400" spc="-20" dirty="0">
                <a:solidFill>
                  <a:schemeClr val="tx1"/>
                </a:solidFill>
                <a:latin typeface="Calibri"/>
              </a:rPr>
            </a:br>
            <a:r>
              <a:rPr lang="de-DE" sz="1400" spc="-20" dirty="0">
                <a:solidFill>
                  <a:schemeClr val="tx1"/>
                </a:solidFill>
                <a:latin typeface="Calibri"/>
              </a:rPr>
              <a:t>und veröffentlicht ist</a:t>
            </a:r>
            <a:endParaRPr dirty="0"/>
          </a:p>
        </p:txBody>
      </p:sp>
      <p:sp>
        <p:nvSpPr>
          <p:cNvPr id="1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Aktivitäten – Jahr 1/2</a:t>
            </a:r>
            <a:endParaRPr/>
          </a:p>
        </p:txBody>
      </p:sp>
      <p:pic>
        <p:nvPicPr>
          <p:cNvPr id="50" name="Grafik 49"/>
          <p:cNvPicPr>
            <a:picLocks noChangeAspect="1"/>
          </p:cNvPicPr>
          <p:nvPr/>
        </p:nvPicPr>
        <p:blipFill>
          <a:blip r:embed="rId3"/>
          <a:stretch/>
        </p:blipFill>
        <p:spPr bwMode="auto">
          <a:xfrm rot="585632">
            <a:off x="9860837" y="3939104"/>
            <a:ext cx="1827083" cy="1412382"/>
          </a:xfrm>
          <a:prstGeom prst="rect">
            <a:avLst/>
          </a:prstGeom>
        </p:spPr>
      </p:pic>
      <p:grpSp>
        <p:nvGrpSpPr>
          <p:cNvPr id="28" name="Gruppieren 27"/>
          <p:cNvGrpSpPr/>
          <p:nvPr/>
        </p:nvGrpSpPr>
        <p:grpSpPr bwMode="auto">
          <a:xfrm>
            <a:off x="8528282" y="2061792"/>
            <a:ext cx="1653297" cy="360916"/>
            <a:chOff x="2241357" y="1554398"/>
            <a:chExt cx="2332527" cy="1158403"/>
          </a:xfrm>
          <a:solidFill>
            <a:srgbClr val="D6851B"/>
          </a:solidFill>
        </p:grpSpPr>
        <p:sp>
          <p:nvSpPr>
            <p:cNvPr id="29" name="Pfeil: Chevron 28"/>
            <p:cNvSpPr/>
            <p:nvPr/>
          </p:nvSpPr>
          <p:spPr bwMode="auto">
            <a:xfrm>
              <a:off x="2241357" y="1557337"/>
              <a:ext cx="2332527" cy="1152526"/>
            </a:xfrm>
            <a:prstGeom prst="chevron">
              <a:avLst>
                <a:gd name="adj" fmla="val 50000"/>
              </a:avLst>
            </a:prstGeom>
            <a:grp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31"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de-DE" sz="1400" b="1" spc="60">
                  <a:solidFill>
                    <a:schemeClr val="bg1"/>
                  </a:solidFill>
                </a:rPr>
                <a:t>Juli </a:t>
              </a:r>
              <a:endParaRPr/>
            </a:p>
          </p:txBody>
        </p:sp>
      </p:grpSp>
      <p:sp>
        <p:nvSpPr>
          <p:cNvPr id="60" name="Pfeil: Chevron 59"/>
          <p:cNvSpPr/>
          <p:nvPr/>
        </p:nvSpPr>
        <p:spPr bwMode="auto">
          <a:xfrm>
            <a:off x="8324048" y="2042978"/>
            <a:ext cx="348250" cy="396000"/>
          </a:xfrm>
          <a:prstGeom prst="chevron">
            <a:avLst>
              <a:gd name="adj" fmla="val 57522"/>
            </a:avLst>
          </a:prstGeom>
          <a:solidFill>
            <a:srgbClr val="EAC28D"/>
          </a:solidFill>
          <a:ln w="28575">
            <a:solidFill>
              <a:schemeClr val="bg1"/>
            </a:solid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grpSp>
        <p:nvGrpSpPr>
          <p:cNvPr id="24" name="Gruppieren 23"/>
          <p:cNvGrpSpPr/>
          <p:nvPr/>
        </p:nvGrpSpPr>
        <p:grpSpPr bwMode="auto">
          <a:xfrm>
            <a:off x="6919494" y="2060520"/>
            <a:ext cx="1586051" cy="360916"/>
            <a:chOff x="2241357" y="1554398"/>
            <a:chExt cx="2332527" cy="1158403"/>
          </a:xfrm>
          <a:solidFill>
            <a:srgbClr val="D6851B"/>
          </a:solidFill>
        </p:grpSpPr>
        <p:sp>
          <p:nvSpPr>
            <p:cNvPr id="25" name="Pfeil: Chevron 24"/>
            <p:cNvSpPr/>
            <p:nvPr/>
          </p:nvSpPr>
          <p:spPr bwMode="auto">
            <a:xfrm>
              <a:off x="2241357" y="1557337"/>
              <a:ext cx="2332527" cy="1152526"/>
            </a:xfrm>
            <a:prstGeom prst="chevron">
              <a:avLst>
                <a:gd name="adj" fmla="val 50000"/>
              </a:avLst>
            </a:prstGeom>
            <a:grp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26"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de-DE" sz="1400" b="1" spc="60">
                  <a:solidFill>
                    <a:schemeClr val="bg1"/>
                  </a:solidFill>
                </a:rPr>
                <a:t>15. Mai </a:t>
              </a:r>
              <a:endParaRPr/>
            </a:p>
          </p:txBody>
        </p:sp>
      </p:grpSp>
      <p:sp>
        <p:nvSpPr>
          <p:cNvPr id="30" name="Abgerundetes Rechteck 37"/>
          <p:cNvSpPr/>
          <p:nvPr/>
        </p:nvSpPr>
        <p:spPr bwMode="auto">
          <a:xfrm>
            <a:off x="658814" y="2061329"/>
            <a:ext cx="6195400" cy="3312359"/>
          </a:xfrm>
          <a:prstGeom prst="roundRect">
            <a:avLst>
              <a:gd name="adj" fmla="val 0"/>
            </a:avLst>
          </a:prstGeom>
          <a:solidFill>
            <a:srgbClr val="FBF3E8"/>
          </a:solidFill>
          <a:ln w="19050">
            <a:noFill/>
            <a:prstDash val="sys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0"/>
              </a:spcBef>
              <a:defRPr/>
            </a:pPr>
            <a:endParaRPr lang="de-DE" i="0" u="none" strike="noStrike" cap="none" spc="60" dirty="0">
              <a:ln>
                <a:noFill/>
              </a:ln>
            </a:endParaRPr>
          </a:p>
        </p:txBody>
      </p:sp>
      <p:grpSp>
        <p:nvGrpSpPr>
          <p:cNvPr id="36" name="Gruppieren 35"/>
          <p:cNvGrpSpPr/>
          <p:nvPr/>
        </p:nvGrpSpPr>
        <p:grpSpPr bwMode="auto">
          <a:xfrm>
            <a:off x="4302206" y="3852983"/>
            <a:ext cx="1728000" cy="360916"/>
            <a:chOff x="2241357" y="1554398"/>
            <a:chExt cx="2332527" cy="1158403"/>
          </a:xfrm>
        </p:grpSpPr>
        <p:sp>
          <p:nvSpPr>
            <p:cNvPr id="37" name="Pfeil: Chevron 36"/>
            <p:cNvSpPr/>
            <p:nvPr/>
          </p:nvSpPr>
          <p:spPr bwMode="auto">
            <a:xfrm>
              <a:off x="2241357"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pPr>
                <a:defRPr/>
              </a:pPr>
              <a:endParaRPr lang="de-DE"/>
            </a:p>
          </p:txBody>
        </p:sp>
        <p:sp>
          <p:nvSpPr>
            <p:cNvPr id="52"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de-DE" sz="1400" b="1" spc="60">
                  <a:solidFill>
                    <a:schemeClr val="tx1"/>
                  </a:solidFill>
                </a:rPr>
                <a:t>Februar </a:t>
              </a:r>
              <a:endParaRPr/>
            </a:p>
          </p:txBody>
        </p:sp>
      </p:grpSp>
      <p:sp>
        <p:nvSpPr>
          <p:cNvPr id="55" name="Textplatzhalter 3"/>
          <p:cNvSpPr txBox="1"/>
          <p:nvPr/>
        </p:nvSpPr>
        <p:spPr bwMode="auto">
          <a:xfrm>
            <a:off x="2757735" y="4275361"/>
            <a:ext cx="1728000" cy="1022061"/>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a:solidFill>
                  <a:schemeClr val="tx1"/>
                </a:solidFill>
                <a:latin typeface="Calibri"/>
              </a:rPr>
              <a:t>Zweite gemein-same Redaktions-sitzung mit dem BMBF</a:t>
            </a:r>
            <a:endParaRPr/>
          </a:p>
        </p:txBody>
      </p:sp>
      <p:sp>
        <p:nvSpPr>
          <p:cNvPr id="56" name="Textplatzhalter 3"/>
          <p:cNvSpPr txBox="1"/>
          <p:nvPr/>
        </p:nvSpPr>
        <p:spPr bwMode="auto">
          <a:xfrm>
            <a:off x="4354498" y="4275361"/>
            <a:ext cx="1843745" cy="1022062"/>
          </a:xfrm>
          <a:prstGeom prst="rect">
            <a:avLst/>
          </a:prstGeom>
          <a:solidFill>
            <a:srgbClr val="FBF3E8"/>
          </a:solidFill>
        </p:spPr>
        <p:txBody>
          <a:bodyPr vert="horz" wrap="square" lIns="72000" tIns="36000" rIns="108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dirty="0">
                <a:solidFill>
                  <a:schemeClr val="tx1"/>
                </a:solidFill>
                <a:latin typeface="Calibri"/>
              </a:rPr>
              <a:t>Zusammenfassung </a:t>
            </a:r>
            <a:br>
              <a:rPr lang="de-DE" sz="1400" dirty="0">
                <a:solidFill>
                  <a:schemeClr val="tx1"/>
                </a:solidFill>
                <a:latin typeface="Calibri"/>
              </a:rPr>
            </a:br>
            <a:r>
              <a:rPr lang="de-DE" sz="1400" dirty="0">
                <a:solidFill>
                  <a:schemeClr val="tx1"/>
                </a:solidFill>
                <a:latin typeface="Calibri"/>
              </a:rPr>
              <a:t>für jedes Kapitel </a:t>
            </a:r>
            <a:br>
              <a:rPr lang="de-DE" sz="1400" dirty="0">
                <a:solidFill>
                  <a:schemeClr val="tx1"/>
                </a:solidFill>
                <a:latin typeface="Calibri"/>
              </a:rPr>
            </a:br>
            <a:r>
              <a:rPr lang="de-DE" sz="1400" dirty="0">
                <a:solidFill>
                  <a:schemeClr val="tx1"/>
                </a:solidFill>
                <a:latin typeface="Calibri"/>
              </a:rPr>
              <a:t>(klare Struktur) ggf. mit </a:t>
            </a:r>
            <a:r>
              <a:rPr lang="de-DE" sz="1400" b="1" dirty="0">
                <a:solidFill>
                  <a:schemeClr val="tx1"/>
                </a:solidFill>
                <a:latin typeface="Calibri"/>
              </a:rPr>
              <a:t>Autor/Autorin</a:t>
            </a:r>
            <a:endParaRPr b="1" dirty="0"/>
          </a:p>
        </p:txBody>
      </p:sp>
      <p:grpSp>
        <p:nvGrpSpPr>
          <p:cNvPr id="44" name="Gruppieren 43"/>
          <p:cNvGrpSpPr/>
          <p:nvPr/>
        </p:nvGrpSpPr>
        <p:grpSpPr bwMode="auto">
          <a:xfrm>
            <a:off x="2707555" y="3852983"/>
            <a:ext cx="1728000" cy="360916"/>
            <a:chOff x="2241357" y="1554398"/>
            <a:chExt cx="2332527" cy="1158403"/>
          </a:xfrm>
        </p:grpSpPr>
        <p:sp>
          <p:nvSpPr>
            <p:cNvPr id="45" name="Pfeil: Chevron 44"/>
            <p:cNvSpPr/>
            <p:nvPr/>
          </p:nvSpPr>
          <p:spPr bwMode="auto">
            <a:xfrm>
              <a:off x="2241357"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46"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de-DE" sz="1400" b="1" spc="60">
                  <a:solidFill>
                    <a:schemeClr val="tx1"/>
                  </a:solidFill>
                </a:rPr>
                <a:t>Januar </a:t>
              </a:r>
              <a:endParaRPr/>
            </a:p>
          </p:txBody>
        </p:sp>
      </p:grpSp>
      <p:sp>
        <p:nvSpPr>
          <p:cNvPr id="38" name="Textplatzhalter 3"/>
          <p:cNvSpPr txBox="1"/>
          <p:nvPr/>
        </p:nvSpPr>
        <p:spPr bwMode="auto">
          <a:xfrm>
            <a:off x="2032945" y="2488164"/>
            <a:ext cx="4880771" cy="1073358"/>
          </a:xfrm>
          <a:prstGeom prst="rect">
            <a:avLst/>
          </a:prstGeom>
          <a:no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spc="-20" dirty="0">
                <a:solidFill>
                  <a:schemeClr val="tx1"/>
                </a:solidFill>
                <a:latin typeface="Calibri"/>
              </a:rPr>
              <a:t>Artikel in Übereinstimmung mit dem Zeitplan (die Frist hängt von den Daten ab, viele Artikel müssen später aktualisiert werden), </a:t>
            </a:r>
          </a:p>
          <a:p>
            <a:pPr marL="180000" lvl="0" indent="-180000" defTabSz="914400">
              <a:lnSpc>
                <a:spcPts val="1800"/>
              </a:lnSpc>
              <a:spcBef>
                <a:spcPts val="0"/>
              </a:spcBef>
              <a:spcAft>
                <a:spcPts val="400"/>
              </a:spcAft>
              <a:buClr>
                <a:srgbClr val="D6851B"/>
              </a:buClr>
              <a:buSzPct val="65000"/>
              <a:buFont typeface="Wingdings 3"/>
              <a:buChar char=""/>
              <a:defRPr/>
            </a:pPr>
            <a:r>
              <a:rPr lang="de-DE" sz="1400" dirty="0">
                <a:solidFill>
                  <a:schemeClr val="tx1"/>
                </a:solidFill>
                <a:latin typeface="Calibri"/>
              </a:rPr>
              <a:t>Redaktion und gegebenenfalls Überarbeitung durch den </a:t>
            </a:r>
            <a:r>
              <a:rPr lang="de-DE" sz="1400" b="1" dirty="0">
                <a:solidFill>
                  <a:schemeClr val="tx1"/>
                </a:solidFill>
                <a:latin typeface="Calibri"/>
              </a:rPr>
              <a:t>Autor/die Autorin</a:t>
            </a:r>
            <a:endParaRPr dirty="0"/>
          </a:p>
        </p:txBody>
      </p:sp>
      <p:grpSp>
        <p:nvGrpSpPr>
          <p:cNvPr id="39" name="Gruppieren 38"/>
          <p:cNvGrpSpPr/>
          <p:nvPr/>
        </p:nvGrpSpPr>
        <p:grpSpPr bwMode="auto">
          <a:xfrm>
            <a:off x="1900741" y="2065002"/>
            <a:ext cx="5112000" cy="360000"/>
            <a:chOff x="658814" y="1557339"/>
            <a:chExt cx="1951316" cy="1152525"/>
          </a:xfrm>
        </p:grpSpPr>
        <p:sp>
          <p:nvSpPr>
            <p:cNvPr id="40" name="Pfeil: Fünfeck 39"/>
            <p:cNvSpPr/>
            <p:nvPr/>
          </p:nvSpPr>
          <p:spPr bwMode="auto">
            <a:xfrm>
              <a:off x="658814" y="1557339"/>
              <a:ext cx="1951316" cy="1152525"/>
            </a:xfrm>
            <a:prstGeom prst="homePlate">
              <a:avLst>
                <a:gd name="adj" fmla="val 44708"/>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lIns="144000" tIns="180000" rIns="144000" bIns="72000" anchor="ctr" anchorCtr="0"/>
            <a:lstStyle/>
            <a:p>
              <a:pPr defTabSz="622300">
                <a:lnSpc>
                  <a:spcPct val="90000"/>
                </a:lnSpc>
                <a:spcBef>
                  <a:spcPts val="0"/>
                </a:spcBef>
                <a:spcAft>
                  <a:spcPts val="0"/>
                </a:spcAft>
                <a:defRPr/>
              </a:pPr>
              <a:endParaRPr lang="de-DE" sz="1400" b="1" spc="60">
                <a:solidFill>
                  <a:schemeClr val="tx1"/>
                </a:solidFill>
              </a:endParaRPr>
            </a:p>
          </p:txBody>
        </p:sp>
        <p:sp>
          <p:nvSpPr>
            <p:cNvPr id="41" name="Pfeil: Chevron 6"/>
            <p:cNvSpPr txBox="1"/>
            <p:nvPr/>
          </p:nvSpPr>
          <p:spPr bwMode="auto">
            <a:xfrm>
              <a:off x="718272" y="1564958"/>
              <a:ext cx="1580954" cy="1116000"/>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lvl="0" defTabSz="622300">
                <a:lnSpc>
                  <a:spcPct val="90000"/>
                </a:lnSpc>
                <a:spcBef>
                  <a:spcPts val="0"/>
                </a:spcBef>
                <a:spcAft>
                  <a:spcPts val="400"/>
                </a:spcAft>
                <a:defRPr/>
              </a:pPr>
              <a:r>
                <a:rPr lang="de-DE" sz="1400" b="1" spc="60">
                  <a:solidFill>
                    <a:schemeClr val="tx1"/>
                  </a:solidFill>
                </a:rPr>
                <a:t> Von Dezember bis März</a:t>
              </a:r>
              <a:endParaRPr/>
            </a:p>
          </p:txBody>
        </p:sp>
      </p:grpSp>
      <p:sp>
        <p:nvSpPr>
          <p:cNvPr id="64" name="Pfeil: Chevron 63"/>
          <p:cNvSpPr/>
          <p:nvPr/>
        </p:nvSpPr>
        <p:spPr bwMode="auto">
          <a:xfrm>
            <a:off x="1746281" y="2067382"/>
            <a:ext cx="419161" cy="355326"/>
          </a:xfrm>
          <a:prstGeom prst="chevron">
            <a:avLst>
              <a:gd name="adj" fmla="val 38519"/>
            </a:avLst>
          </a:prstGeom>
          <a:solidFill>
            <a:srgbClr val="FBF3E8"/>
          </a:solidFill>
          <a:ln w="285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
        <p:nvSpPr>
          <p:cNvPr id="42" name="Rechteck 41"/>
          <p:cNvSpPr/>
          <p:nvPr/>
        </p:nvSpPr>
        <p:spPr bwMode="auto">
          <a:xfrm>
            <a:off x="658813" y="2065001"/>
            <a:ext cx="1374132" cy="584775"/>
          </a:xfrm>
          <a:prstGeom prst="rect">
            <a:avLst/>
          </a:prstGeom>
          <a:solidFill>
            <a:srgbClr val="FBF3E8"/>
          </a:solidFill>
        </p:spPr>
        <p:txBody>
          <a:bodyPr wrap="square">
            <a:spAutoFit/>
          </a:bodyPr>
          <a:lstStyle/>
          <a:p>
            <a:pPr>
              <a:spcBef>
                <a:spcPts val="0"/>
              </a:spcBef>
              <a:defRPr/>
            </a:pPr>
            <a:r>
              <a:rPr lang="de-DE" sz="1600" b="1" spc="60" dirty="0"/>
              <a:t>Team</a:t>
            </a:r>
            <a:br>
              <a:rPr lang="de-DE" sz="1600" b="1" spc="60" dirty="0"/>
            </a:br>
            <a:r>
              <a:rPr lang="de-DE" sz="1600" b="1" spc="60" dirty="0"/>
              <a:t>Datenreport</a:t>
            </a:r>
            <a:endParaRPr dirty="0"/>
          </a:p>
        </p:txBody>
      </p:sp>
      <p:sp>
        <p:nvSpPr>
          <p:cNvPr id="47" name="Titel 1"/>
          <p:cNvSpPr>
            <a:spLocks noGrp="1"/>
          </p:cNvSpPr>
          <p:nvPr>
            <p:ph type="title"/>
          </p:nvPr>
        </p:nvSpPr>
        <p:spPr bwMode="auto">
          <a:xfrm>
            <a:off x="658811" y="296863"/>
            <a:ext cx="9000000" cy="738664"/>
          </a:xfrm>
        </p:spPr>
        <p:txBody>
          <a:bodyPr>
            <a:spAutoFit/>
          </a:bodyPr>
          <a:lstStyle/>
          <a:p>
            <a:pPr>
              <a:defRPr/>
            </a:pPr>
            <a:r>
              <a:rPr lang="en-US" spc="20"/>
              <a:t>2. </a:t>
            </a:r>
            <a:r>
              <a:rPr lang="de-DE" spc="20"/>
              <a:t>Berufsbildungsberichterstattung in Deutschland:</a:t>
            </a:r>
            <a:r>
              <a:rPr lang="en-US" spc="20"/>
              <a:t> </a:t>
            </a:r>
            <a:br>
              <a:rPr lang="en-US" spc="20"/>
            </a:br>
            <a:r>
              <a:rPr lang="en-US" spc="70"/>
              <a:t>    </a:t>
            </a:r>
            <a:r>
              <a:rPr lang="de-DE" spc="20"/>
              <a:t>Entwicklungsprozess</a:t>
            </a:r>
          </a:p>
        </p:txBody>
      </p:sp>
      <p:sp>
        <p:nvSpPr>
          <p:cNvPr id="48" name="Pfeil: Chevron 47"/>
          <p:cNvSpPr/>
          <p:nvPr/>
        </p:nvSpPr>
        <p:spPr bwMode="auto">
          <a:xfrm>
            <a:off x="1728819" y="2067382"/>
            <a:ext cx="297078" cy="355326"/>
          </a:xfrm>
          <a:prstGeom prst="chevron">
            <a:avLst>
              <a:gd name="adj" fmla="val 60273"/>
            </a:avLst>
          </a:prstGeom>
          <a:solidFill>
            <a:srgbClr val="FBF3E8"/>
          </a:solidFill>
          <a:ln w="285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Textplatzhalter 3"/>
          <p:cNvSpPr txBox="1"/>
          <p:nvPr/>
        </p:nvSpPr>
        <p:spPr bwMode="auto">
          <a:xfrm>
            <a:off x="7122693" y="2389325"/>
            <a:ext cx="4589880" cy="607071"/>
          </a:xfrm>
          <a:prstGeom prst="rect">
            <a:avLst/>
          </a:prstGeom>
          <a:solidFill>
            <a:schemeClr val="bg1"/>
          </a:solidFill>
        </p:spPr>
        <p:txBody>
          <a:bodyPr vert="horz" wrap="square" lIns="54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400"/>
              </a:spcAft>
              <a:buClr>
                <a:srgbClr val="D6851B"/>
              </a:buClr>
              <a:buSzPct val="65000"/>
              <a:buFont typeface="Wingdings 3"/>
              <a:buChar char=""/>
              <a:defRPr/>
            </a:pPr>
            <a:r>
              <a:rPr lang="de-DE" sz="1400">
                <a:solidFill>
                  <a:schemeClr val="tx1"/>
                </a:solidFill>
                <a:latin typeface="Calibri"/>
              </a:rPr>
              <a:t>BA/BIBB-Bewerberumfrage</a:t>
            </a:r>
            <a:endParaRPr/>
          </a:p>
          <a:p>
            <a:pPr marL="216000" lvl="0" indent="-216000" defTabSz="914400">
              <a:lnSpc>
                <a:spcPts val="1600"/>
              </a:lnSpc>
              <a:spcBef>
                <a:spcPts val="0"/>
              </a:spcBef>
              <a:spcAft>
                <a:spcPts val="400"/>
              </a:spcAft>
              <a:buClr>
                <a:srgbClr val="D6851B"/>
              </a:buClr>
              <a:buSzPct val="65000"/>
              <a:buFont typeface="Wingdings 3"/>
              <a:buChar char=""/>
              <a:defRPr/>
            </a:pPr>
            <a:r>
              <a:rPr lang="de-DE" sz="1400">
                <a:solidFill>
                  <a:schemeClr val="tx1"/>
                </a:solidFill>
                <a:latin typeface="Calibri"/>
              </a:rPr>
              <a:t>BIBB-Übergangserhebung</a:t>
            </a:r>
            <a:endParaRPr/>
          </a:p>
        </p:txBody>
      </p:sp>
      <p:sp>
        <p:nvSpPr>
          <p:cNvPr id="27" name="Textplatzhalter 3"/>
          <p:cNvSpPr txBox="1"/>
          <p:nvPr/>
        </p:nvSpPr>
        <p:spPr bwMode="auto">
          <a:xfrm>
            <a:off x="7122692" y="1809481"/>
            <a:ext cx="4589881" cy="575661"/>
          </a:xfrm>
          <a:prstGeom prst="rect">
            <a:avLst/>
          </a:prstGeom>
          <a:solidFill>
            <a:srgbClr val="EAC28D"/>
          </a:solidFill>
        </p:spPr>
        <p:txBody>
          <a:bodyPr vert="horz" wrap="square" lIns="504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de-DE" sz="1600" dirty="0">
                <a:solidFill>
                  <a:schemeClr val="tx1"/>
                </a:solidFill>
              </a:rPr>
              <a:t>Ergänzende Auswertung von Befragungs-</a:t>
            </a:r>
            <a:br>
              <a:rPr lang="de-DE" sz="1600" dirty="0">
                <a:solidFill>
                  <a:schemeClr val="tx1"/>
                </a:solidFill>
              </a:rPr>
            </a:br>
            <a:r>
              <a:rPr lang="de-DE" sz="1600" dirty="0">
                <a:solidFill>
                  <a:schemeClr val="tx1"/>
                </a:solidFill>
              </a:rPr>
              <a:t>daten aus BIBB-Forschungsprojekten</a:t>
            </a:r>
            <a:endParaRPr dirty="0"/>
          </a:p>
        </p:txBody>
      </p:sp>
      <p:sp>
        <p:nvSpPr>
          <p:cNvPr id="11" name="Textplatzhalter 3"/>
          <p:cNvSpPr txBox="1"/>
          <p:nvPr/>
        </p:nvSpPr>
        <p:spPr bwMode="auto">
          <a:xfrm>
            <a:off x="667384" y="2400323"/>
            <a:ext cx="3965974" cy="1017439"/>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indent="-216000" defTabSz="914400">
              <a:lnSpc>
                <a:spcPts val="1600"/>
              </a:lnSpc>
              <a:spcBef>
                <a:spcPts val="0"/>
              </a:spcBef>
              <a:spcAft>
                <a:spcPts val="400"/>
              </a:spcAft>
              <a:buClr>
                <a:srgbClr val="D6851B"/>
              </a:buClr>
              <a:buSzPct val="65000"/>
              <a:buFont typeface="Wingdings 3"/>
              <a:buChar char=""/>
              <a:defRPr/>
            </a:pPr>
            <a:r>
              <a:rPr lang="de-DE" sz="1400" dirty="0">
                <a:solidFill>
                  <a:schemeClr val="tx1"/>
                </a:solidFill>
                <a:latin typeface="Calibri"/>
              </a:rPr>
              <a:t>BIBB-Erhebung über neu abgeschlossene Ausbildungsverträge zum 30.09.</a:t>
            </a:r>
            <a:endParaRPr dirty="0"/>
          </a:p>
          <a:p>
            <a:pPr marL="216000" indent="-216000" defTabSz="914400">
              <a:lnSpc>
                <a:spcPts val="1600"/>
              </a:lnSpc>
              <a:spcBef>
                <a:spcPts val="0"/>
              </a:spcBef>
              <a:spcAft>
                <a:spcPts val="400"/>
              </a:spcAft>
              <a:buClr>
                <a:srgbClr val="D6851B"/>
              </a:buClr>
              <a:buSzPct val="65000"/>
              <a:buFont typeface="Wingdings 3"/>
              <a:buChar char=""/>
              <a:defRPr/>
            </a:pPr>
            <a:r>
              <a:rPr lang="de-DE" sz="1400" dirty="0">
                <a:solidFill>
                  <a:schemeClr val="tx1"/>
                </a:solidFill>
                <a:latin typeface="Calibri"/>
              </a:rPr>
              <a:t>Auszubildenden-Daten der Berufsbildungs-statistik</a:t>
            </a:r>
            <a:endParaRPr dirty="0"/>
          </a:p>
        </p:txBody>
      </p:sp>
      <p:sp>
        <p:nvSpPr>
          <p:cNvPr id="12" name="Textplatzhalter 3"/>
          <p:cNvSpPr txBox="1"/>
          <p:nvPr/>
        </p:nvSpPr>
        <p:spPr bwMode="auto">
          <a:xfrm>
            <a:off x="667384" y="1824090"/>
            <a:ext cx="4589881" cy="575661"/>
          </a:xfrm>
          <a:prstGeom prst="rect">
            <a:avLst/>
          </a:prstGeom>
          <a:solidFill>
            <a:srgbClr val="EAC28D"/>
          </a:solidFill>
        </p:spPr>
        <p:txBody>
          <a:bodyPr vert="horz" wrap="square" lIns="180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de-DE" sz="1600">
                <a:solidFill>
                  <a:schemeClr val="tx1"/>
                </a:solidFill>
              </a:rPr>
              <a:t>Analyse der vom BIBB erhobenen </a:t>
            </a:r>
            <a:br>
              <a:rPr lang="de-DE" sz="1600">
                <a:solidFill>
                  <a:schemeClr val="tx1"/>
                </a:solidFill>
              </a:rPr>
            </a:br>
            <a:r>
              <a:rPr lang="de-DE" sz="1600">
                <a:solidFill>
                  <a:schemeClr val="tx1"/>
                </a:solidFill>
              </a:rPr>
              <a:t>amtlichen Daten</a:t>
            </a:r>
            <a:endParaRPr/>
          </a:p>
        </p:txBody>
      </p:sp>
      <p:sp>
        <p:nvSpPr>
          <p:cNvPr id="28" name="Textplatzhalter 3"/>
          <p:cNvSpPr txBox="1"/>
          <p:nvPr/>
        </p:nvSpPr>
        <p:spPr bwMode="auto">
          <a:xfrm>
            <a:off x="667384" y="3983916"/>
            <a:ext cx="4589880" cy="607071"/>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de-DE" sz="1400">
                <a:solidFill>
                  <a:schemeClr val="tx1"/>
                </a:solidFill>
                <a:latin typeface="Calibri"/>
              </a:rPr>
              <a:t>Statistik der Bundesagentur für Arbeit </a:t>
            </a:r>
            <a:endParaRPr/>
          </a:p>
          <a:p>
            <a:pPr marL="216000" indent="-216000" defTabSz="914400">
              <a:lnSpc>
                <a:spcPts val="1600"/>
              </a:lnSpc>
              <a:spcBef>
                <a:spcPts val="0"/>
              </a:spcBef>
              <a:spcAft>
                <a:spcPts val="400"/>
              </a:spcAft>
              <a:buClr>
                <a:srgbClr val="D6851B"/>
              </a:buClr>
              <a:buSzPct val="65000"/>
              <a:buFont typeface="Wingdings 3"/>
              <a:buChar char=""/>
              <a:defRPr/>
            </a:pPr>
            <a:r>
              <a:rPr lang="de-DE" sz="1400">
                <a:solidFill>
                  <a:schemeClr val="tx1"/>
                </a:solidFill>
                <a:latin typeface="Calibri"/>
              </a:rPr>
              <a:t>Ausbildungsaktivitäten nach Unternehmensgröße</a:t>
            </a:r>
            <a:endParaRPr/>
          </a:p>
        </p:txBody>
      </p:sp>
      <p:sp>
        <p:nvSpPr>
          <p:cNvPr id="29" name="Textplatzhalter 3"/>
          <p:cNvSpPr txBox="1"/>
          <p:nvPr/>
        </p:nvSpPr>
        <p:spPr bwMode="auto">
          <a:xfrm>
            <a:off x="667383" y="3408255"/>
            <a:ext cx="4589881" cy="575661"/>
          </a:xfrm>
          <a:prstGeom prst="rect">
            <a:avLst/>
          </a:prstGeom>
          <a:solidFill>
            <a:srgbClr val="EAC28D"/>
          </a:solidFill>
        </p:spPr>
        <p:txBody>
          <a:bodyPr vert="horz" wrap="square" lIns="180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de-DE" sz="1600">
                <a:solidFill>
                  <a:schemeClr val="tx1"/>
                </a:solidFill>
              </a:rPr>
              <a:t>Analyse der offiziellen Daten anderer </a:t>
            </a:r>
            <a:br>
              <a:rPr lang="de-DE" sz="1600">
                <a:solidFill>
                  <a:schemeClr val="tx1"/>
                </a:solidFill>
              </a:rPr>
            </a:br>
            <a:r>
              <a:rPr lang="de-DE" sz="1600">
                <a:solidFill>
                  <a:schemeClr val="tx1"/>
                </a:solidFill>
              </a:rPr>
              <a:t>Institutionen</a:t>
            </a:r>
            <a:endParaRPr/>
          </a:p>
        </p:txBody>
      </p:sp>
      <p:sp>
        <p:nvSpPr>
          <p:cNvPr id="32" name="Textplatzhalter 3"/>
          <p:cNvSpPr txBox="1"/>
          <p:nvPr/>
        </p:nvSpPr>
        <p:spPr bwMode="auto">
          <a:xfrm>
            <a:off x="667384" y="4583298"/>
            <a:ext cx="4589880" cy="607071"/>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de-DE" sz="1400">
                <a:solidFill>
                  <a:schemeClr val="tx1"/>
                </a:solidFill>
                <a:latin typeface="Calibri"/>
              </a:rPr>
              <a:t>Deutscher Mikrozensus (Statistisches Bundesamt)</a:t>
            </a:r>
            <a:endParaRPr/>
          </a:p>
          <a:p>
            <a:pPr marL="216000" indent="-216000" defTabSz="914400">
              <a:lnSpc>
                <a:spcPts val="1600"/>
              </a:lnSpc>
              <a:spcBef>
                <a:spcPts val="0"/>
              </a:spcBef>
              <a:spcAft>
                <a:spcPts val="400"/>
              </a:spcAft>
              <a:buClr>
                <a:srgbClr val="D6851B"/>
              </a:buClr>
              <a:buSzPct val="65000"/>
              <a:buFont typeface="Wingdings 3"/>
              <a:buChar char=""/>
              <a:defRPr/>
            </a:pPr>
            <a:r>
              <a:rPr lang="de-DE" sz="1400">
                <a:solidFill>
                  <a:schemeClr val="tx1"/>
                </a:solidFill>
                <a:latin typeface="Calibri"/>
              </a:rPr>
              <a:t>Personen ohne berufliche Qualifikation </a:t>
            </a:r>
            <a:endParaRPr/>
          </a:p>
        </p:txBody>
      </p:sp>
      <p:sp>
        <p:nvSpPr>
          <p:cNvPr id="33" name="Textplatzhalter 3"/>
          <p:cNvSpPr txBox="1"/>
          <p:nvPr/>
        </p:nvSpPr>
        <p:spPr bwMode="auto">
          <a:xfrm>
            <a:off x="667384" y="5178688"/>
            <a:ext cx="4589880" cy="607071"/>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de-DE" sz="1400">
                <a:solidFill>
                  <a:schemeClr val="tx1"/>
                </a:solidFill>
                <a:latin typeface="Calibri"/>
              </a:rPr>
              <a:t>Ausbildungsmarktstatistik (Bundesagentur für Arbeit)</a:t>
            </a:r>
            <a:endParaRPr/>
          </a:p>
          <a:p>
            <a:pPr marL="216000" lvl="0" indent="-216000" defTabSz="914400">
              <a:lnSpc>
                <a:spcPts val="1600"/>
              </a:lnSpc>
              <a:spcBef>
                <a:spcPts val="0"/>
              </a:spcBef>
              <a:spcAft>
                <a:spcPts val="400"/>
              </a:spcAft>
              <a:buClr>
                <a:srgbClr val="D6851B"/>
              </a:buClr>
              <a:buSzPct val="65000"/>
              <a:buFont typeface="Wingdings 3"/>
              <a:buChar char=""/>
              <a:defRPr/>
            </a:pPr>
            <a:r>
              <a:rPr lang="de-DE" sz="1400">
                <a:solidFill>
                  <a:schemeClr val="tx1"/>
                </a:solidFill>
                <a:latin typeface="Calibri"/>
              </a:rPr>
              <a:t>Erfolglose Ausbildungsplatzsuchende </a:t>
            </a:r>
            <a:endParaRPr/>
          </a:p>
        </p:txBody>
      </p:sp>
      <p:sp>
        <p:nvSpPr>
          <p:cNvPr id="30" name="Textplatzhalter 3"/>
          <p:cNvSpPr txBox="1"/>
          <p:nvPr/>
        </p:nvSpPr>
        <p:spPr bwMode="auto">
          <a:xfrm>
            <a:off x="7122693" y="3986326"/>
            <a:ext cx="4589880" cy="1273919"/>
          </a:xfrm>
          <a:prstGeom prst="rect">
            <a:avLst/>
          </a:prstGeom>
          <a:solidFill>
            <a:schemeClr val="bg1"/>
          </a:solidFill>
        </p:spPr>
        <p:txBody>
          <a:bodyPr vert="horz" wrap="square" lIns="54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de-DE" sz="1400" spc="20">
                <a:solidFill>
                  <a:schemeClr val="tx1"/>
                </a:solidFill>
                <a:latin typeface="Calibri"/>
              </a:rPr>
              <a:t>Deutscher Berufsbildungszensus zum 31.12. </a:t>
            </a:r>
            <a:br>
              <a:rPr lang="de-DE" sz="1400" spc="20">
                <a:solidFill>
                  <a:schemeClr val="tx1"/>
                </a:solidFill>
                <a:latin typeface="Calibri"/>
              </a:rPr>
            </a:br>
            <a:r>
              <a:rPr lang="de-DE" sz="1400" spc="20">
                <a:solidFill>
                  <a:schemeClr val="tx1"/>
                </a:solidFill>
                <a:latin typeface="Calibri"/>
              </a:rPr>
              <a:t>(Statistisches Bundesamt, BIBB)</a:t>
            </a:r>
            <a:endParaRPr/>
          </a:p>
          <a:p>
            <a:pPr marL="216000" lvl="0" indent="-216000" defTabSz="914400">
              <a:lnSpc>
                <a:spcPts val="1600"/>
              </a:lnSpc>
              <a:spcBef>
                <a:spcPts val="0"/>
              </a:spcBef>
              <a:spcAft>
                <a:spcPts val="400"/>
              </a:spcAft>
              <a:buClr>
                <a:srgbClr val="D6851B"/>
              </a:buClr>
              <a:buSzPct val="65000"/>
              <a:buFont typeface="Wingdings 3"/>
              <a:buChar char=""/>
              <a:defRPr/>
            </a:pPr>
            <a:r>
              <a:rPr lang="de-DE" sz="1400" spc="20">
                <a:solidFill>
                  <a:schemeClr val="tx1"/>
                </a:solidFill>
                <a:latin typeface="Calibri"/>
              </a:rPr>
              <a:t>Teilnahme an der beruflichen Bildung </a:t>
            </a:r>
            <a:br>
              <a:rPr lang="de-DE" sz="1400" spc="20">
                <a:solidFill>
                  <a:schemeClr val="tx1"/>
                </a:solidFill>
                <a:latin typeface="Calibri"/>
              </a:rPr>
            </a:br>
            <a:r>
              <a:rPr lang="de-DE" sz="1400" spc="20">
                <a:solidFill>
                  <a:schemeClr val="tx1"/>
                </a:solidFill>
                <a:latin typeface="Calibri"/>
              </a:rPr>
              <a:t>(strukturelle Merkmale) </a:t>
            </a:r>
            <a:endParaRPr/>
          </a:p>
          <a:p>
            <a:pPr marL="216000" lvl="0" indent="-216000" defTabSz="914400">
              <a:lnSpc>
                <a:spcPts val="1600"/>
              </a:lnSpc>
              <a:spcBef>
                <a:spcPts val="0"/>
              </a:spcBef>
              <a:spcAft>
                <a:spcPts val="400"/>
              </a:spcAft>
              <a:buClr>
                <a:srgbClr val="D6851B"/>
              </a:buClr>
              <a:buSzPct val="65000"/>
              <a:buFont typeface="Wingdings 3"/>
              <a:buChar char=""/>
              <a:defRPr/>
            </a:pPr>
            <a:r>
              <a:rPr lang="de-DE" sz="1400" spc="20">
                <a:solidFill>
                  <a:schemeClr val="tx1"/>
                </a:solidFill>
                <a:latin typeface="Calibri"/>
              </a:rPr>
              <a:t>Vorzeitige Vertragsbeendigung</a:t>
            </a:r>
            <a:endParaRPr/>
          </a:p>
        </p:txBody>
      </p:sp>
      <p:sp>
        <p:nvSpPr>
          <p:cNvPr id="31" name="Textplatzhalter 3"/>
          <p:cNvSpPr txBox="1"/>
          <p:nvPr/>
        </p:nvSpPr>
        <p:spPr bwMode="auto">
          <a:xfrm>
            <a:off x="7159289" y="3408255"/>
            <a:ext cx="4589881" cy="575661"/>
          </a:xfrm>
          <a:prstGeom prst="rect">
            <a:avLst/>
          </a:prstGeom>
          <a:solidFill>
            <a:srgbClr val="EAC28D"/>
          </a:solidFill>
        </p:spPr>
        <p:txBody>
          <a:bodyPr vert="horz" wrap="square" lIns="504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de-DE" sz="1600" spc="-20">
                <a:solidFill>
                  <a:schemeClr val="tx1"/>
                </a:solidFill>
              </a:rPr>
              <a:t>Aufbereitung und Analyse amtlicher Daten, die </a:t>
            </a:r>
            <a:br>
              <a:rPr lang="de-DE" sz="1600" spc="-20">
                <a:solidFill>
                  <a:schemeClr val="tx1"/>
                </a:solidFill>
              </a:rPr>
            </a:br>
            <a:r>
              <a:rPr lang="de-DE" sz="1600" spc="-20">
                <a:solidFill>
                  <a:schemeClr val="tx1"/>
                </a:solidFill>
              </a:rPr>
              <a:t>von anderen Institutionen bereitgestellt werden</a:t>
            </a:r>
            <a:endParaRPr/>
          </a:p>
        </p:txBody>
      </p:sp>
      <p:sp>
        <p:nvSpPr>
          <p:cNvPr id="4" name="Ellipse 3"/>
          <p:cNvSpPr/>
          <p:nvPr/>
        </p:nvSpPr>
        <p:spPr bwMode="auto">
          <a:xfrm>
            <a:off x="4579109" y="1409700"/>
            <a:ext cx="3048550" cy="3048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0" name="Grafik 9"/>
          <p:cNvPicPr>
            <a:picLocks noChangeAspect="1"/>
          </p:cNvPicPr>
          <p:nvPr/>
        </p:nvPicPr>
        <p:blipFill>
          <a:blip r:embed="rId3"/>
          <a:stretch/>
        </p:blipFill>
        <p:spPr bwMode="auto">
          <a:xfrm>
            <a:off x="4671457" y="1609393"/>
            <a:ext cx="2741133" cy="1721983"/>
          </a:xfrm>
          <a:prstGeom prst="rect">
            <a:avLst/>
          </a:prstGeom>
        </p:spPr>
      </p:pic>
      <p:sp>
        <p:nvSpPr>
          <p:cNvPr id="16"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Datenquellen</a:t>
            </a:r>
            <a:endParaRPr/>
          </a:p>
        </p:txBody>
      </p:sp>
      <p:pic>
        <p:nvPicPr>
          <p:cNvPr id="18" name="Grafik 17"/>
          <p:cNvPicPr>
            <a:picLocks noChangeAspect="1"/>
          </p:cNvPicPr>
          <p:nvPr/>
        </p:nvPicPr>
        <p:blipFill>
          <a:blip r:embed="rId4"/>
          <a:srcRect l="8324" t="21490" r="8263" b="22301"/>
          <a:stretch/>
        </p:blipFill>
        <p:spPr bwMode="auto">
          <a:xfrm>
            <a:off x="5486401" y="3341406"/>
            <a:ext cx="1781566" cy="400179"/>
          </a:xfrm>
          <a:prstGeom prst="rect">
            <a:avLst/>
          </a:prstGeom>
        </p:spPr>
      </p:pic>
      <p:sp>
        <p:nvSpPr>
          <p:cNvPr id="21" name="Titel 1"/>
          <p:cNvSpPr>
            <a:spLocks noGrp="1"/>
          </p:cNvSpPr>
          <p:nvPr>
            <p:ph type="title"/>
          </p:nvPr>
        </p:nvSpPr>
        <p:spPr bwMode="auto">
          <a:xfrm>
            <a:off x="658811" y="296863"/>
            <a:ext cx="9000000" cy="738664"/>
          </a:xfrm>
        </p:spPr>
        <p:txBody>
          <a:bodyPr>
            <a:spAutoFit/>
          </a:bodyPr>
          <a:lstStyle/>
          <a:p>
            <a:pPr>
              <a:defRPr/>
            </a:pPr>
            <a:r>
              <a:rPr lang="en-US" spc="20"/>
              <a:t>2. </a:t>
            </a:r>
            <a:r>
              <a:rPr lang="de-DE" spc="20"/>
              <a:t>Berufsbildungsberichterstattung in Deutschland:</a:t>
            </a:r>
            <a:r>
              <a:rPr lang="en-US" spc="20"/>
              <a:t> </a:t>
            </a:r>
            <a:br>
              <a:rPr lang="en-US" spc="20"/>
            </a:br>
            <a:r>
              <a:rPr lang="en-US" spc="70"/>
              <a:t>    </a:t>
            </a:r>
            <a:r>
              <a:rPr lang="de-DE" spc="20"/>
              <a:t>Entwicklungsprozess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feld 6"/>
          <p:cNvSpPr txBox="1"/>
          <p:nvPr/>
        </p:nvSpPr>
        <p:spPr bwMode="auto">
          <a:xfrm>
            <a:off x="658811" y="1822538"/>
            <a:ext cx="10909302" cy="243656"/>
          </a:xfrm>
          <a:prstGeom prst="rect">
            <a:avLst/>
          </a:prstGeom>
          <a:noFill/>
        </p:spPr>
        <p:txBody>
          <a:bodyPr wrap="square" lIns="0" tIns="0" rIns="0" bIns="0">
            <a:spAutoFit/>
          </a:bodyPr>
          <a:lstStyle/>
          <a:p>
            <a:pPr>
              <a:lnSpc>
                <a:spcPts val="1900"/>
              </a:lnSpc>
              <a:spcAft>
                <a:spcPts val="600"/>
              </a:spcAft>
              <a:buClr>
                <a:srgbClr val="D6851B"/>
              </a:buClr>
              <a:buSzPct val="65000"/>
              <a:defRPr/>
            </a:pPr>
            <a:r>
              <a:rPr lang="de-DE" sz="1600"/>
              <a:t>In regelmäßigen Abständen erfasste Daten</a:t>
            </a:r>
            <a:endParaRPr/>
          </a:p>
        </p:txBody>
      </p:sp>
      <p:sp>
        <p:nvSpPr>
          <p:cNvPr id="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Datenquellen</a:t>
            </a:r>
            <a:endParaRPr/>
          </a:p>
        </p:txBody>
      </p:sp>
      <p:sp>
        <p:nvSpPr>
          <p:cNvPr id="8" name="Titel 1"/>
          <p:cNvSpPr>
            <a:spLocks noGrp="1"/>
          </p:cNvSpPr>
          <p:nvPr>
            <p:ph type="title"/>
          </p:nvPr>
        </p:nvSpPr>
        <p:spPr bwMode="auto">
          <a:xfrm>
            <a:off x="658811" y="296863"/>
            <a:ext cx="9000000" cy="738664"/>
          </a:xfrm>
        </p:spPr>
        <p:txBody>
          <a:bodyPr>
            <a:spAutoFit/>
          </a:bodyPr>
          <a:lstStyle/>
          <a:p>
            <a:pPr>
              <a:defRPr/>
            </a:pPr>
            <a:r>
              <a:rPr lang="en-US" spc="20"/>
              <a:t>2. </a:t>
            </a:r>
            <a:r>
              <a:rPr lang="de-DE" spc="20"/>
              <a:t>Berufsbildungsberichterstattung in Deutschland:</a:t>
            </a:r>
            <a:r>
              <a:rPr lang="en-US" spc="20"/>
              <a:t> </a:t>
            </a:r>
            <a:br>
              <a:rPr lang="en-US" spc="20"/>
            </a:br>
            <a:r>
              <a:rPr lang="en-US" spc="70"/>
              <a:t>    </a:t>
            </a:r>
            <a:r>
              <a:rPr lang="de-DE" spc="20"/>
              <a:t>Entwicklungsprozess</a:t>
            </a:r>
          </a:p>
        </p:txBody>
      </p:sp>
      <p:sp>
        <p:nvSpPr>
          <p:cNvPr id="9" name="Textplatzhalter 3"/>
          <p:cNvSpPr txBox="1"/>
          <p:nvPr/>
        </p:nvSpPr>
        <p:spPr bwMode="auto">
          <a:xfrm>
            <a:off x="658813" y="2668544"/>
            <a:ext cx="5437187"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a:solidFill>
                  <a:schemeClr val="tx1"/>
                </a:solidFill>
                <a:latin typeface="Calibri"/>
              </a:rPr>
              <a:t>Indikatoren für die berufliche </a:t>
            </a:r>
            <a:r>
              <a:rPr lang="de-DE" sz="1400" b="1">
                <a:solidFill>
                  <a:schemeClr val="tx1"/>
                </a:solidFill>
                <a:latin typeface="Calibri"/>
              </a:rPr>
              <a:t>Erstausbildung</a:t>
            </a:r>
            <a:endParaRPr/>
          </a:p>
        </p:txBody>
      </p:sp>
      <p:sp>
        <p:nvSpPr>
          <p:cNvPr id="10" name="Textplatzhalter 3"/>
          <p:cNvSpPr txBox="1"/>
          <p:nvPr/>
        </p:nvSpPr>
        <p:spPr bwMode="auto">
          <a:xfrm>
            <a:off x="658813" y="3119888"/>
            <a:ext cx="5437187"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b="1">
                <a:solidFill>
                  <a:schemeClr val="tx1"/>
                </a:solidFill>
                <a:latin typeface="Calibri"/>
              </a:rPr>
              <a:t>Entwicklung</a:t>
            </a:r>
            <a:r>
              <a:rPr lang="de-DE" sz="1400">
                <a:solidFill>
                  <a:schemeClr val="tx1"/>
                </a:solidFill>
                <a:latin typeface="Calibri"/>
              </a:rPr>
              <a:t> auf dem Ausbildungsmarkt</a:t>
            </a:r>
            <a:endParaRPr/>
          </a:p>
        </p:txBody>
      </p:sp>
      <p:sp>
        <p:nvSpPr>
          <p:cNvPr id="11" name="Textplatzhalter 3"/>
          <p:cNvSpPr txBox="1"/>
          <p:nvPr/>
        </p:nvSpPr>
        <p:spPr bwMode="auto">
          <a:xfrm>
            <a:off x="658813" y="3571232"/>
            <a:ext cx="5437187"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b="1">
                <a:solidFill>
                  <a:schemeClr val="tx1"/>
                </a:solidFill>
                <a:latin typeface="Calibri"/>
              </a:rPr>
              <a:t>Übergang</a:t>
            </a:r>
            <a:r>
              <a:rPr lang="de-DE" sz="1400">
                <a:solidFill>
                  <a:schemeClr val="tx1"/>
                </a:solidFill>
                <a:latin typeface="Calibri"/>
              </a:rPr>
              <a:t> von der Schule zur Berufsausbildung</a:t>
            </a:r>
            <a:endParaRPr/>
          </a:p>
        </p:txBody>
      </p:sp>
      <p:sp>
        <p:nvSpPr>
          <p:cNvPr id="12" name="Textplatzhalter 3"/>
          <p:cNvSpPr txBox="1"/>
          <p:nvPr/>
        </p:nvSpPr>
        <p:spPr bwMode="auto">
          <a:xfrm>
            <a:off x="658813" y="4022577"/>
            <a:ext cx="5437187" cy="1447375"/>
          </a:xfrm>
          <a:prstGeom prst="rect">
            <a:avLst/>
          </a:prstGeom>
          <a:solidFill>
            <a:srgbClr val="FBF3E8"/>
          </a:solidFill>
        </p:spPr>
        <p:txBody>
          <a:bodyPr vert="horz" wrap="square" lIns="144000" tIns="36000" rIns="396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b="1">
                <a:solidFill>
                  <a:schemeClr val="tx1"/>
                </a:solidFill>
                <a:latin typeface="Calibri"/>
              </a:rPr>
              <a:t>Lehre/Berufsausbildung</a:t>
            </a:r>
            <a:r>
              <a:rPr lang="de-DE" sz="1400">
                <a:solidFill>
                  <a:schemeClr val="tx1"/>
                </a:solidFill>
                <a:latin typeface="Calibri"/>
              </a:rPr>
              <a:t> (z. B.: Anzahl der Auszubildenden, Anzahl der Verträge, Alter, Bildungsniveau, vorzeitige Vertragsauflösungen, Prüfungen im dualen System, Modernisierung und Einführung von Berufen, Beteiligung von Unternehmen an der Berufsausbildung, Kosten und Nutzen, Formen der Finanzierung...)</a:t>
            </a:r>
            <a:endParaRPr/>
          </a:p>
        </p:txBody>
      </p:sp>
      <p:sp>
        <p:nvSpPr>
          <p:cNvPr id="13" name="Textplatzhalter 3"/>
          <p:cNvSpPr txBox="1"/>
          <p:nvPr/>
        </p:nvSpPr>
        <p:spPr bwMode="auto">
          <a:xfrm>
            <a:off x="6275388" y="4040182"/>
            <a:ext cx="5437187" cy="293213"/>
          </a:xfrm>
          <a:prstGeom prst="rect">
            <a:avLst/>
          </a:prstGeom>
          <a:solidFill>
            <a:srgbClr val="FBF3E8"/>
          </a:solidFill>
        </p:spPr>
        <p:txBody>
          <a:bodyPr vert="horz" wrap="square" lIns="1116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a:solidFill>
                  <a:schemeClr val="tx1"/>
                </a:solidFill>
                <a:latin typeface="Calibri"/>
              </a:rPr>
              <a:t>Indikatoren für die </a:t>
            </a:r>
            <a:r>
              <a:rPr lang="de-DE" sz="1400" b="1">
                <a:solidFill>
                  <a:schemeClr val="tx1"/>
                </a:solidFill>
                <a:latin typeface="Calibri"/>
              </a:rPr>
              <a:t>berufliche Fort- und Weiterbildung</a:t>
            </a:r>
            <a:endParaRPr/>
          </a:p>
        </p:txBody>
      </p:sp>
      <p:sp>
        <p:nvSpPr>
          <p:cNvPr id="14" name="Textplatzhalter 3"/>
          <p:cNvSpPr txBox="1"/>
          <p:nvPr/>
        </p:nvSpPr>
        <p:spPr bwMode="auto">
          <a:xfrm>
            <a:off x="6275388" y="4493044"/>
            <a:ext cx="5437187" cy="524046"/>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b="1">
                <a:solidFill>
                  <a:schemeClr val="tx1"/>
                </a:solidFill>
                <a:latin typeface="Calibri"/>
              </a:rPr>
              <a:t>Durchlässigkeit/Übergang </a:t>
            </a:r>
            <a:r>
              <a:rPr lang="de-DE" sz="1400">
                <a:solidFill>
                  <a:schemeClr val="tx1"/>
                </a:solidFill>
                <a:latin typeface="Calibri"/>
              </a:rPr>
              <a:t>zwischen Berufsbildung und Hochschulbildung </a:t>
            </a:r>
            <a:endParaRPr/>
          </a:p>
        </p:txBody>
      </p:sp>
      <p:sp>
        <p:nvSpPr>
          <p:cNvPr id="15" name="Textplatzhalter 3"/>
          <p:cNvSpPr txBox="1"/>
          <p:nvPr/>
        </p:nvSpPr>
        <p:spPr bwMode="auto">
          <a:xfrm>
            <a:off x="6275388" y="2672793"/>
            <a:ext cx="5437187" cy="754878"/>
          </a:xfrm>
          <a:prstGeom prst="rect">
            <a:avLst/>
          </a:prstGeom>
          <a:solidFill>
            <a:srgbClr val="FBF3E8"/>
          </a:solidFill>
        </p:spPr>
        <p:txBody>
          <a:bodyPr vert="horz" wrap="square" lIns="1116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b="1">
                <a:solidFill>
                  <a:schemeClr val="tx1"/>
                </a:solidFill>
                <a:latin typeface="Calibri"/>
              </a:rPr>
              <a:t>Systemmonitoring</a:t>
            </a:r>
            <a:r>
              <a:rPr lang="de-DE" sz="1400">
                <a:solidFill>
                  <a:schemeClr val="tx1"/>
                </a:solidFill>
                <a:latin typeface="Calibri"/>
              </a:rPr>
              <a:t>, z. B.: Entwicklung des Berufs-bildungssystems im Vergleich zum Übergangssystem (integrierter Bericht zur Berufsbildung (iABE))</a:t>
            </a:r>
            <a:endParaRPr/>
          </a:p>
        </p:txBody>
      </p:sp>
      <p:sp>
        <p:nvSpPr>
          <p:cNvPr id="16" name="Textplatzhalter 3"/>
          <p:cNvSpPr txBox="1"/>
          <p:nvPr/>
        </p:nvSpPr>
        <p:spPr bwMode="auto">
          <a:xfrm>
            <a:off x="6275388" y="3587320"/>
            <a:ext cx="5437187" cy="293213"/>
          </a:xfrm>
          <a:prstGeom prst="rect">
            <a:avLst/>
          </a:prstGeom>
          <a:solidFill>
            <a:srgbClr val="FBF3E8"/>
          </a:solidFill>
        </p:spPr>
        <p:txBody>
          <a:bodyPr vert="horz" wrap="square" lIns="1116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b="1">
                <a:solidFill>
                  <a:schemeClr val="tx1"/>
                </a:solidFill>
                <a:latin typeface="Calibri"/>
              </a:rPr>
              <a:t>Übergang</a:t>
            </a:r>
            <a:r>
              <a:rPr lang="de-DE" sz="1400">
                <a:solidFill>
                  <a:schemeClr val="tx1"/>
                </a:solidFill>
                <a:latin typeface="Calibri"/>
              </a:rPr>
              <a:t> von der Berufsausbildung zur Beschäftigung</a:t>
            </a:r>
            <a:endParaRPr/>
          </a:p>
        </p:txBody>
      </p:sp>
      <p:sp>
        <p:nvSpPr>
          <p:cNvPr id="17" name="Textplatzhalter 3"/>
          <p:cNvSpPr txBox="1"/>
          <p:nvPr/>
        </p:nvSpPr>
        <p:spPr bwMode="auto">
          <a:xfrm>
            <a:off x="6275388" y="5176739"/>
            <a:ext cx="5437187"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de-DE" sz="1400">
                <a:solidFill>
                  <a:schemeClr val="tx1"/>
                </a:solidFill>
                <a:latin typeface="Calibri"/>
              </a:rPr>
              <a:t>internationale Indikatoren, Systemüberwachung, Mobilität</a:t>
            </a:r>
            <a:endParaRPr/>
          </a:p>
        </p:txBody>
      </p:sp>
      <p:sp>
        <p:nvSpPr>
          <p:cNvPr id="3" name="Ellipse 2"/>
          <p:cNvSpPr/>
          <p:nvPr/>
        </p:nvSpPr>
        <p:spPr bwMode="auto">
          <a:xfrm>
            <a:off x="4851272" y="1898727"/>
            <a:ext cx="2463924" cy="2463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Grafik 5"/>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332430">
            <a:off x="5377662" y="2105289"/>
            <a:ext cx="1491393" cy="189813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de-DE" sz="3600">
                <a:solidFill>
                  <a:srgbClr val="D6851B"/>
                </a:solidFill>
              </a:rPr>
              <a:t>Inhalt</a:t>
            </a:r>
            <a:endParaRPr/>
          </a:p>
        </p:txBody>
      </p:sp>
      <p:sp>
        <p:nvSpPr>
          <p:cNvPr id="12" name="Textfeld 11"/>
          <p:cNvSpPr txBox="1"/>
          <p:nvPr/>
        </p:nvSpPr>
        <p:spPr bwMode="auto">
          <a:xfrm>
            <a:off x="658811" y="1493929"/>
            <a:ext cx="11053764" cy="3770263"/>
          </a:xfrm>
          <a:prstGeom prst="rect">
            <a:avLst/>
          </a:prstGeom>
          <a:noFill/>
        </p:spPr>
        <p:txBody>
          <a:bodyPr wrap="square" lIns="0" tIns="0" rIns="0" bIns="0" rtlCol="0">
            <a:spAutoFit/>
          </a:bodyPr>
          <a:lstStyle/>
          <a:p>
            <a:pPr indent="-360000">
              <a:lnSpc>
                <a:spcPts val="2400"/>
              </a:lnSpc>
              <a:spcAft>
                <a:spcPts val="600"/>
              </a:spcAft>
              <a:buFont typeface="+mj-lt"/>
              <a:buAutoNum type="arabicPeriod"/>
              <a:defRPr/>
            </a:pPr>
            <a:r>
              <a:rPr lang="de-DE" sz="2000">
                <a:latin typeface="Calibri"/>
              </a:rPr>
              <a:t>Zweck der Berichterstattung und Datenmanagement in der Berufsbildung</a:t>
            </a:r>
            <a:endParaRPr/>
          </a:p>
          <a:p>
            <a:pPr indent="-360000">
              <a:lnSpc>
                <a:spcPts val="2400"/>
              </a:lnSpc>
              <a:spcAft>
                <a:spcPts val="600"/>
              </a:spcAft>
              <a:buFont typeface="+mj-lt"/>
              <a:buAutoNum type="arabicPeriod"/>
              <a:defRPr/>
            </a:pPr>
            <a:r>
              <a:rPr lang="de-DE" sz="2000">
                <a:latin typeface="Calibri"/>
              </a:rPr>
              <a:t>Berufsbildungsberichterstattung in Deutschland</a:t>
            </a:r>
            <a:endParaRPr/>
          </a:p>
          <a:p>
            <a:pPr marL="684000" lvl="2" indent="-285750">
              <a:lnSpc>
                <a:spcPts val="2400"/>
              </a:lnSpc>
              <a:spcAft>
                <a:spcPts val="600"/>
              </a:spcAft>
              <a:buClr>
                <a:srgbClr val="D6851B"/>
              </a:buClr>
              <a:buSzPct val="65000"/>
              <a:buFont typeface="Wingdings 3"/>
              <a:buChar char=""/>
              <a:defRPr/>
            </a:pPr>
            <a:r>
              <a:rPr lang="de-DE" sz="2000"/>
              <a:t>Zwei Berichte</a:t>
            </a:r>
            <a:endParaRPr/>
          </a:p>
          <a:p>
            <a:pPr marL="684000" lvl="2" indent="-285750">
              <a:lnSpc>
                <a:spcPts val="2400"/>
              </a:lnSpc>
              <a:spcAft>
                <a:spcPts val="600"/>
              </a:spcAft>
              <a:buClr>
                <a:srgbClr val="D6851B"/>
              </a:buClr>
              <a:buSzPct val="65000"/>
              <a:buFont typeface="Wingdings 3"/>
              <a:buChar char=""/>
              <a:defRPr/>
            </a:pPr>
            <a:r>
              <a:rPr lang="de-DE" sz="2000"/>
              <a:t>Rechtsgrundlage</a:t>
            </a:r>
            <a:endParaRPr/>
          </a:p>
          <a:p>
            <a:pPr marL="684000" lvl="2" indent="-285750">
              <a:lnSpc>
                <a:spcPts val="2400"/>
              </a:lnSpc>
              <a:spcAft>
                <a:spcPts val="600"/>
              </a:spcAft>
              <a:buClr>
                <a:srgbClr val="D6851B"/>
              </a:buClr>
              <a:buSzPct val="65000"/>
              <a:buFont typeface="Wingdings 3"/>
              <a:buChar char=""/>
              <a:defRPr/>
            </a:pPr>
            <a:r>
              <a:rPr lang="de-DE" sz="2000"/>
              <a:t>Entwicklungsprozess</a:t>
            </a:r>
            <a:endParaRPr/>
          </a:p>
          <a:p>
            <a:pPr marL="684000" lvl="2" indent="-285750">
              <a:lnSpc>
                <a:spcPts val="2400"/>
              </a:lnSpc>
              <a:spcAft>
                <a:spcPts val="600"/>
              </a:spcAft>
              <a:buClr>
                <a:srgbClr val="D6851B"/>
              </a:buClr>
              <a:buSzPct val="65000"/>
              <a:buFont typeface="Wingdings 3"/>
              <a:buChar char=""/>
              <a:defRPr/>
            </a:pPr>
            <a:r>
              <a:rPr lang="de-DE" sz="2000"/>
              <a:t>Indikatoren</a:t>
            </a:r>
            <a:endParaRPr/>
          </a:p>
          <a:p>
            <a:pPr marL="684000" lvl="2" indent="-285750">
              <a:lnSpc>
                <a:spcPts val="2400"/>
              </a:lnSpc>
              <a:spcAft>
                <a:spcPts val="600"/>
              </a:spcAft>
              <a:buClr>
                <a:srgbClr val="D6851B"/>
              </a:buClr>
              <a:buSzPct val="65000"/>
              <a:buFont typeface="Wingdings 3"/>
              <a:buChar char=""/>
              <a:defRPr/>
            </a:pPr>
            <a:r>
              <a:rPr lang="de-DE" sz="2000"/>
              <a:t>Sicherung der Qualität</a:t>
            </a:r>
            <a:endParaRPr/>
          </a:p>
          <a:p>
            <a:pPr indent="-360000">
              <a:lnSpc>
                <a:spcPts val="2400"/>
              </a:lnSpc>
              <a:spcAft>
                <a:spcPts val="600"/>
              </a:spcAft>
              <a:buFont typeface="+mj-lt"/>
              <a:buAutoNum type="arabicPeriod"/>
              <a:defRPr/>
            </a:pPr>
            <a:r>
              <a:rPr lang="de-DE" sz="2000">
                <a:latin typeface="Calibri"/>
              </a:rPr>
              <a:t>International bewährte Verfahren: Erfahrungen in Ghana und Vietnam</a:t>
            </a:r>
            <a:endParaRPr/>
          </a:p>
          <a:p>
            <a:pPr indent="-360000">
              <a:lnSpc>
                <a:spcPts val="2400"/>
              </a:lnSpc>
              <a:spcAft>
                <a:spcPts val="600"/>
              </a:spcAft>
              <a:buFont typeface="+mj-lt"/>
              <a:buAutoNum type="arabicPeriod"/>
              <a:defRPr/>
            </a:pPr>
            <a:r>
              <a:rPr lang="de-DE" sz="2000"/>
              <a:t>Erfolgsfaktoren für den Entwicklungsprozess der Berufsbildungsberichterstattung und Empfehlungen </a:t>
            </a:r>
            <a:endParaRPr/>
          </a:p>
          <a:p>
            <a:pPr indent="-360000">
              <a:lnSpc>
                <a:spcPts val="2400"/>
              </a:lnSpc>
              <a:spcAft>
                <a:spcPts val="600"/>
              </a:spcAft>
              <a:buFont typeface="+mj-lt"/>
              <a:buAutoNum type="arabicPeriod"/>
              <a:defRPr/>
            </a:pPr>
            <a:r>
              <a:rPr lang="de-DE" sz="2000">
                <a:latin typeface="Calibri"/>
              </a:rPr>
              <a:t>Weitere Referenzen und Materialien</a:t>
            </a:r>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655918" y="1533814"/>
            <a:ext cx="5437186" cy="1560861"/>
          </a:xfrm>
          <a:prstGeom prst="rect">
            <a:avLst/>
          </a:prstGeom>
          <a:solidFill>
            <a:srgbClr val="FBF3E8"/>
          </a:solidFill>
        </p:spPr>
        <p:txBody>
          <a:bodyPr vert="horz" wrap="square" lIns="180000" tIns="36000" rIns="28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de-DE" sz="1500" spc="-20">
                <a:solidFill>
                  <a:schemeClr val="tx1"/>
                </a:solidFill>
              </a:rPr>
              <a:t>Indikatoren (Indikator: lat. indicare „zeigen“) sind </a:t>
            </a:r>
            <a:r>
              <a:rPr lang="de-DE" sz="1500" b="1" spc="-20">
                <a:solidFill>
                  <a:schemeClr val="tx1"/>
                </a:solidFill>
              </a:rPr>
              <a:t>Messgrößen</a:t>
            </a:r>
            <a:r>
              <a:rPr lang="de-DE" sz="1500" spc="-20">
                <a:solidFill>
                  <a:schemeClr val="tx1"/>
                </a:solidFill>
              </a:rPr>
              <a:t> (absolute Werte oder Kennzahlen), mit deren Hilfe bestimmte Sachverhalte und aktuelle Zustände in der beruflichen </a:t>
            </a:r>
            <a:br>
              <a:rPr lang="de-DE" sz="1500" spc="-20">
                <a:solidFill>
                  <a:schemeClr val="tx1"/>
                </a:solidFill>
              </a:rPr>
            </a:br>
            <a:r>
              <a:rPr lang="de-DE" sz="1500" spc="-20">
                <a:solidFill>
                  <a:schemeClr val="tx1"/>
                </a:solidFill>
              </a:rPr>
              <a:t>Bildung (Ist-Werte) messbar gemacht (operationalisiert) </a:t>
            </a:r>
            <a:br>
              <a:rPr lang="de-DE" sz="1500" spc="-20">
                <a:solidFill>
                  <a:schemeClr val="tx1"/>
                </a:solidFill>
              </a:rPr>
            </a:br>
            <a:r>
              <a:rPr lang="de-DE" sz="1500" spc="-20">
                <a:solidFill>
                  <a:schemeClr val="tx1"/>
                </a:solidFill>
              </a:rPr>
              <a:t>und Entwicklungen im Zeitverlauf aufgezeigt werden </a:t>
            </a:r>
            <a:br>
              <a:rPr lang="de-DE" sz="1500" spc="-20">
                <a:solidFill>
                  <a:schemeClr val="tx1"/>
                </a:solidFill>
              </a:rPr>
            </a:br>
            <a:r>
              <a:rPr lang="de-DE" sz="1500" spc="-20">
                <a:solidFill>
                  <a:schemeClr val="tx1"/>
                </a:solidFill>
              </a:rPr>
              <a:t>können (vgl. Schnell/Hill/Esser 1995, S. 121ff.).</a:t>
            </a:r>
            <a:endParaRPr/>
          </a:p>
        </p:txBody>
      </p:sp>
      <p:sp>
        <p:nvSpPr>
          <p:cNvPr id="10" name="Textplatzhalter 3"/>
          <p:cNvSpPr txBox="1"/>
          <p:nvPr/>
        </p:nvSpPr>
        <p:spPr bwMode="auto">
          <a:xfrm>
            <a:off x="658814" y="3244721"/>
            <a:ext cx="5437186" cy="2048175"/>
          </a:xfrm>
          <a:prstGeom prst="rect">
            <a:avLst/>
          </a:prstGeom>
          <a:solidFill>
            <a:srgbClr val="FBF3E8"/>
          </a:solidFill>
        </p:spPr>
        <p:txBody>
          <a:bodyPr vert="horz" wrap="square" lIns="180000" tIns="36000" rIns="21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de-DE" sz="1500" spc="-20">
                <a:solidFill>
                  <a:schemeClr val="tx1"/>
                </a:solidFill>
              </a:rPr>
              <a:t>Sie sind eine wichtige </a:t>
            </a:r>
            <a:r>
              <a:rPr lang="de-DE" sz="1500" b="1" spc="-20">
                <a:solidFill>
                  <a:schemeClr val="tx1"/>
                </a:solidFill>
              </a:rPr>
              <a:t>Grundlage</a:t>
            </a:r>
            <a:r>
              <a:rPr lang="de-DE" sz="1500" spc="-20">
                <a:solidFill>
                  <a:schemeClr val="tx1"/>
                </a:solidFill>
              </a:rPr>
              <a:t> für die regelmäßige Berichterstattung in der Berufsbildung. </a:t>
            </a:r>
            <a:br>
              <a:rPr lang="de-DE" sz="1500" spc="-20">
                <a:solidFill>
                  <a:schemeClr val="tx1"/>
                </a:solidFill>
              </a:rPr>
            </a:br>
            <a:r>
              <a:rPr lang="de-DE" sz="1500" spc="-20">
                <a:solidFill>
                  <a:schemeClr val="tx1"/>
                </a:solidFill>
              </a:rPr>
              <a:t>Die </a:t>
            </a:r>
            <a:r>
              <a:rPr lang="de-DE" sz="1500" b="1" spc="-20">
                <a:solidFill>
                  <a:schemeClr val="tx1"/>
                </a:solidFill>
              </a:rPr>
              <a:t>Gegenüberstellung</a:t>
            </a:r>
            <a:r>
              <a:rPr lang="de-DE" sz="1500" spc="-20">
                <a:solidFill>
                  <a:schemeClr val="tx1"/>
                </a:solidFill>
              </a:rPr>
              <a:t> der gemessenen Werte und </a:t>
            </a:r>
            <a:br>
              <a:rPr lang="de-DE" sz="1500" spc="-20">
                <a:solidFill>
                  <a:schemeClr val="tx1"/>
                </a:solidFill>
              </a:rPr>
            </a:br>
            <a:r>
              <a:rPr lang="de-DE" sz="1500" spc="-20">
                <a:solidFill>
                  <a:schemeClr val="tx1"/>
                </a:solidFill>
              </a:rPr>
              <a:t>des Status quo mit normativen, gesellschaftlichen </a:t>
            </a:r>
            <a:br>
              <a:rPr lang="de-DE" sz="1500" spc="-20">
                <a:solidFill>
                  <a:schemeClr val="tx1"/>
                </a:solidFill>
              </a:rPr>
            </a:br>
            <a:r>
              <a:rPr lang="de-DE" sz="1500" spc="-20">
                <a:solidFill>
                  <a:schemeClr val="tx1"/>
                </a:solidFill>
              </a:rPr>
              <a:t>Werten oder politisch gesetzten Zielen (Zielwerte) zeigt (politischen) </a:t>
            </a:r>
            <a:r>
              <a:rPr lang="de-DE" sz="1500" b="1" spc="-20">
                <a:solidFill>
                  <a:schemeClr val="tx1"/>
                </a:solidFill>
              </a:rPr>
              <a:t>Handlungsbedarf</a:t>
            </a:r>
            <a:r>
              <a:rPr lang="de-DE" sz="1500" spc="-20">
                <a:solidFill>
                  <a:schemeClr val="tx1"/>
                </a:solidFill>
              </a:rPr>
              <a:t> auf und kann als Grundlage </a:t>
            </a:r>
            <a:br>
              <a:rPr lang="de-DE" sz="1500" spc="-20">
                <a:solidFill>
                  <a:schemeClr val="tx1"/>
                </a:solidFill>
              </a:rPr>
            </a:br>
            <a:r>
              <a:rPr lang="de-DE" sz="1500" spc="-20">
                <a:solidFill>
                  <a:schemeClr val="tx1"/>
                </a:solidFill>
              </a:rPr>
              <a:t>für die Gestaltung der beruflichen Bildung (</a:t>
            </a:r>
            <a:r>
              <a:rPr lang="de-DE" sz="1500" b="1" spc="-20">
                <a:solidFill>
                  <a:schemeClr val="tx1"/>
                </a:solidFill>
              </a:rPr>
              <a:t>Politikberatung</a:t>
            </a:r>
            <a:r>
              <a:rPr lang="de-DE" sz="1500" spc="-20">
                <a:solidFill>
                  <a:schemeClr val="tx1"/>
                </a:solidFill>
              </a:rPr>
              <a:t>) </a:t>
            </a:r>
            <a:br>
              <a:rPr lang="de-DE" sz="1500" spc="-20">
                <a:solidFill>
                  <a:schemeClr val="tx1"/>
                </a:solidFill>
              </a:rPr>
            </a:br>
            <a:r>
              <a:rPr lang="de-DE" sz="1500" spc="-20">
                <a:solidFill>
                  <a:schemeClr val="tx1"/>
                </a:solidFill>
              </a:rPr>
              <a:t>genutzt werden.</a:t>
            </a:r>
            <a:endParaRPr/>
          </a:p>
        </p:txBody>
      </p:sp>
      <p:sp>
        <p:nvSpPr>
          <p:cNvPr id="12" name="Textplatzhalter 3"/>
          <p:cNvSpPr txBox="1"/>
          <p:nvPr/>
        </p:nvSpPr>
        <p:spPr bwMode="auto">
          <a:xfrm>
            <a:off x="6233629" y="3242950"/>
            <a:ext cx="5472112" cy="586237"/>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de-DE" sz="1500" spc="-20">
                <a:solidFill>
                  <a:schemeClr val="tx1"/>
                </a:solidFill>
              </a:rPr>
              <a:t>Je nach </a:t>
            </a:r>
            <a:r>
              <a:rPr lang="de-DE" sz="1500" b="1" spc="-20">
                <a:solidFill>
                  <a:schemeClr val="tx1"/>
                </a:solidFill>
              </a:rPr>
              <a:t>Nutzungskontext</a:t>
            </a:r>
            <a:r>
              <a:rPr lang="de-DE" sz="1500" spc="-20">
                <a:solidFill>
                  <a:schemeClr val="tx1"/>
                </a:solidFill>
              </a:rPr>
              <a:t> können </a:t>
            </a:r>
            <a:r>
              <a:rPr lang="de-DE" sz="1500" b="1" spc="-20">
                <a:solidFill>
                  <a:schemeClr val="tx1"/>
                </a:solidFill>
              </a:rPr>
              <a:t>unterschiedliche Klassifizierungsstrategien</a:t>
            </a:r>
            <a:r>
              <a:rPr lang="de-DE" sz="1500" spc="-20">
                <a:solidFill>
                  <a:schemeClr val="tx1"/>
                </a:solidFill>
              </a:rPr>
              <a:t> sinnvoll sein.</a:t>
            </a:r>
            <a:endParaRPr/>
          </a:p>
        </p:txBody>
      </p:sp>
      <p:sp>
        <p:nvSpPr>
          <p:cNvPr id="13" name="Textplatzhalter 3"/>
          <p:cNvSpPr txBox="1"/>
          <p:nvPr/>
        </p:nvSpPr>
        <p:spPr bwMode="auto">
          <a:xfrm>
            <a:off x="6240463" y="3975690"/>
            <a:ext cx="5472112" cy="1317206"/>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de-DE" sz="1500" spc="-20">
                <a:solidFill>
                  <a:schemeClr val="tx1"/>
                </a:solidFill>
              </a:rPr>
              <a:t>Indikatoren sollen uns helfen, Beobachtungen von realen Objekten zu klassifizieren, sie nicht beobachtbaren Phänomenen zuzuordnen und damit letztlich eine </a:t>
            </a:r>
            <a:r>
              <a:rPr lang="de-DE" sz="1500" b="1" spc="-20">
                <a:solidFill>
                  <a:schemeClr val="tx1"/>
                </a:solidFill>
              </a:rPr>
              <a:t>verläss-liche</a:t>
            </a:r>
            <a:r>
              <a:rPr lang="de-DE" sz="1500" spc="-20">
                <a:solidFill>
                  <a:schemeClr val="tx1"/>
                </a:solidFill>
              </a:rPr>
              <a:t> </a:t>
            </a:r>
            <a:r>
              <a:rPr lang="de-DE" sz="1500" b="1" spc="-20">
                <a:solidFill>
                  <a:schemeClr val="tx1"/>
                </a:solidFill>
              </a:rPr>
              <a:t>Grundlage für eine Bewertung </a:t>
            </a:r>
            <a:r>
              <a:rPr lang="de-DE" sz="1500" spc="-20">
                <a:solidFill>
                  <a:schemeClr val="tx1"/>
                </a:solidFill>
              </a:rPr>
              <a:t>dieser Phänomene </a:t>
            </a:r>
            <a:br>
              <a:rPr lang="de-DE" sz="1500" spc="-20">
                <a:solidFill>
                  <a:schemeClr val="tx1"/>
                </a:solidFill>
              </a:rPr>
            </a:br>
            <a:r>
              <a:rPr lang="de-DE" sz="1500" spc="-20">
                <a:solidFill>
                  <a:schemeClr val="tx1"/>
                </a:solidFill>
              </a:rPr>
              <a:t>zu bilden.</a:t>
            </a:r>
            <a:endParaRP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US" spc="20"/>
              <a:t>2. </a:t>
            </a:r>
            <a:r>
              <a:rPr lang="de-DE" spc="20"/>
              <a:t>Berufsbildungsberichterstattung in Deutschland:</a:t>
            </a:r>
            <a:r>
              <a:rPr lang="en-US" spc="20"/>
              <a:t> Indikatoren</a:t>
            </a:r>
            <a:endParaRPr lang="de-DE" spc="20"/>
          </a:p>
        </p:txBody>
      </p:sp>
      <p:sp>
        <p:nvSpPr>
          <p:cNvPr id="5" name="Textfeld 4"/>
          <p:cNvSpPr txBox="1"/>
          <p:nvPr/>
        </p:nvSpPr>
        <p:spPr bwMode="auto">
          <a:xfrm>
            <a:off x="582613" y="5434813"/>
            <a:ext cx="9559243" cy="443776"/>
          </a:xfrm>
          <a:prstGeom prst="rect">
            <a:avLst/>
          </a:prstGeom>
          <a:noFill/>
        </p:spPr>
        <p:txBody>
          <a:bodyPr wrap="square" rtlCol="0">
            <a:spAutoFit/>
          </a:bodyPr>
          <a:lstStyle/>
          <a:p>
            <a:pPr>
              <a:lnSpc>
                <a:spcPts val="1400"/>
              </a:lnSpc>
              <a:defRPr/>
            </a:pPr>
            <a:r>
              <a:rPr lang="de-DE" sz="1100"/>
              <a:t>Quelle: Meyer, Wolfgang: Indikatorenentwicklung: eine praxisorientierte Einführung, 2004</a:t>
            </a:r>
            <a:br>
              <a:rPr lang="de-DE" sz="1100"/>
            </a:br>
            <a:r>
              <a:rPr lang="de-DE" sz="1100" u="sng">
                <a:hlinkClick r:id="rId3" tooltip="http://www.ceval.de/typo3/fileadmin/user_upload/PDFs/workpaper10.pdf"/>
              </a:rPr>
              <a:t>http://www.ceval.de/typo3/fileadmin/user_upload/PDFs/workpaper10.pdf</a:t>
            </a:r>
            <a:endParaRPr lang="de-DE" sz="1100"/>
          </a:p>
        </p:txBody>
      </p:sp>
      <p:sp>
        <p:nvSpPr>
          <p:cNvPr id="14" name="Textplatzhalter 3"/>
          <p:cNvSpPr txBox="1"/>
          <p:nvPr/>
        </p:nvSpPr>
        <p:spPr bwMode="auto">
          <a:xfrm>
            <a:off x="6233629" y="2266554"/>
            <a:ext cx="5472112" cy="829893"/>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de-DE" sz="1500" spc="-20">
                <a:solidFill>
                  <a:schemeClr val="tx1"/>
                </a:solidFill>
              </a:rPr>
              <a:t>Sowohl dieses Klassifizierungsprinzip als auch die Art </a:t>
            </a:r>
            <a:br>
              <a:rPr lang="de-DE" sz="1500" spc="-20">
                <a:solidFill>
                  <a:schemeClr val="tx1"/>
                </a:solidFill>
              </a:rPr>
            </a:br>
            <a:r>
              <a:rPr lang="de-DE" sz="1500" spc="-20">
                <a:solidFill>
                  <a:schemeClr val="tx1"/>
                </a:solidFill>
              </a:rPr>
              <a:t>und Anzahl der verwendeten Klassen sind das Ergebnis </a:t>
            </a:r>
            <a:r>
              <a:rPr lang="de-DE" sz="1500" b="1" spc="-20">
                <a:solidFill>
                  <a:schemeClr val="tx1"/>
                </a:solidFill>
              </a:rPr>
              <a:t>menschlicher Entscheidungen</a:t>
            </a:r>
            <a:r>
              <a:rPr lang="de-DE" sz="1500" spc="-20">
                <a:solidFill>
                  <a:schemeClr val="tx1"/>
                </a:solidFill>
              </a:rPr>
              <a:t>.</a:t>
            </a:r>
            <a:endParaRPr/>
          </a:p>
        </p:txBody>
      </p:sp>
      <p:sp>
        <p:nvSpPr>
          <p:cNvPr id="15" name="Textplatzhalter 3"/>
          <p:cNvSpPr txBox="1"/>
          <p:nvPr/>
        </p:nvSpPr>
        <p:spPr bwMode="auto">
          <a:xfrm>
            <a:off x="6233629" y="1533814"/>
            <a:ext cx="5472112" cy="586237"/>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de-DE" sz="1500" spc="-20">
                <a:solidFill>
                  <a:schemeClr val="tx1"/>
                </a:solidFill>
              </a:rPr>
              <a:t>Indikatoren sind Instrumente zur </a:t>
            </a:r>
            <a:r>
              <a:rPr lang="de-DE" sz="1500" b="1" spc="-20">
                <a:solidFill>
                  <a:schemeClr val="tx1"/>
                </a:solidFill>
              </a:rPr>
              <a:t>Klassifizierung</a:t>
            </a:r>
            <a:r>
              <a:rPr lang="de-DE" sz="1500" spc="-20">
                <a:solidFill>
                  <a:schemeClr val="tx1"/>
                </a:solidFill>
              </a:rPr>
              <a:t> von Merkmalen auf der </a:t>
            </a:r>
            <a:r>
              <a:rPr lang="de-DE" sz="1500" b="1" spc="-20">
                <a:solidFill>
                  <a:schemeClr val="tx1"/>
                </a:solidFill>
              </a:rPr>
              <a:t>Grundlage eines Ordnungsprinzips</a:t>
            </a:r>
            <a:r>
              <a:rPr lang="de-DE" sz="1500" spc="-20">
                <a:solidFill>
                  <a:schemeClr val="tx1"/>
                </a:solidFill>
              </a:rPr>
              <a:t>.</a:t>
            </a:r>
            <a:endParaRPr/>
          </a:p>
        </p:txBody>
      </p:sp>
      <p:sp>
        <p:nvSpPr>
          <p:cNvPr id="8" name="Ellipse 7"/>
          <p:cNvSpPr/>
          <p:nvPr/>
        </p:nvSpPr>
        <p:spPr bwMode="auto">
          <a:xfrm>
            <a:off x="4986991" y="2401123"/>
            <a:ext cx="2116234" cy="2116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6" name="Grafik 15"/>
          <p:cNvPicPr>
            <a:picLocks noChangeAspect="1"/>
          </p:cNvPicPr>
          <p:nvPr/>
        </p:nvPicPr>
        <p:blipFill>
          <a:blip r:embed="rId4">
            <a:extLst>
              <a:ext uri="{96DAC541-7B7A-43D3-8B79-37D633B846F1}">
                <asvg:svgBlip xmlns:asvg="http://schemas.microsoft.com/office/drawing/2016/SVG/main" r:embed="rId5"/>
              </a:ext>
            </a:extLst>
          </a:blip>
          <a:stretch/>
        </p:blipFill>
        <p:spPr bwMode="auto">
          <a:xfrm>
            <a:off x="5108448" y="2709179"/>
            <a:ext cx="2019670" cy="139432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369332"/>
          </a:xfrm>
        </p:spPr>
        <p:txBody>
          <a:bodyPr>
            <a:spAutoFit/>
          </a:bodyPr>
          <a:lstStyle/>
          <a:p>
            <a:pPr>
              <a:defRPr/>
            </a:pPr>
            <a:r>
              <a:rPr lang="en-US" spc="20"/>
              <a:t>2. </a:t>
            </a:r>
            <a:r>
              <a:rPr lang="de-DE" spc="20"/>
              <a:t>Berufsbildungsberichterstattung in Deutschland:</a:t>
            </a:r>
            <a:r>
              <a:rPr lang="en-US" spc="20"/>
              <a:t> Indikatoren</a:t>
            </a:r>
            <a:endParaRPr lang="de-DE"/>
          </a:p>
        </p:txBody>
      </p:sp>
      <p:sp>
        <p:nvSpPr>
          <p:cNvPr id="8"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Indikatoren als Grundlage für (politische) Entscheidungen</a:t>
            </a:r>
            <a:endParaRPr/>
          </a:p>
        </p:txBody>
      </p:sp>
      <p:graphicFrame>
        <p:nvGraphicFramePr>
          <p:cNvPr id="13" name="Tabelle 12"/>
          <p:cNvGraphicFramePr>
            <a:graphicFrameLocks noGrp="1"/>
          </p:cNvGraphicFramePr>
          <p:nvPr/>
        </p:nvGraphicFramePr>
        <p:xfrm>
          <a:off x="8734425" y="1258205"/>
          <a:ext cx="2988000" cy="3965888"/>
        </p:xfrm>
        <a:graphic>
          <a:graphicData uri="http://schemas.openxmlformats.org/drawingml/2006/table">
            <a:tbl>
              <a:tblPr firstRow="1">
                <a:tableStyleId>{B301B821-A1FF-4177-AEE7-76D212191A09}</a:tableStyleId>
              </a:tblPr>
              <a:tblGrid>
                <a:gridCol w="2016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tblGrid>
              <a:tr h="229300">
                <a:tc>
                  <a:txBody>
                    <a:bodyPr/>
                    <a:lstStyle/>
                    <a:p>
                      <a:pPr>
                        <a:lnSpc>
                          <a:spcPts val="1600"/>
                        </a:lnSpc>
                        <a:spcAft>
                          <a:spcPts val="600"/>
                        </a:spcAft>
                        <a:defRPr/>
                      </a:pPr>
                      <a:r>
                        <a:rPr lang="de-DE" sz="900">
                          <a:solidFill>
                            <a:schemeClr val="tx1"/>
                          </a:solidFill>
                        </a:rPr>
                        <a:t>Name des Indikators:</a:t>
                      </a:r>
                      <a:endParaRPr lang="de-DE" sz="900" b="1">
                        <a:solidFill>
                          <a:schemeClr val="tx1"/>
                        </a:solidFill>
                      </a:endParaRPr>
                    </a:p>
                  </a:txBody>
                  <a:tcPr marL="53371" marR="53371" marT="26686" marB="26686">
                    <a:lnL w="76200" algn="ctr">
                      <a:solidFill>
                        <a:schemeClr val="bg1"/>
                      </a:solidFill>
                    </a:lnL>
                    <a:lnT w="76200" algn="ctr">
                      <a:solidFill>
                        <a:schemeClr val="bg1"/>
                      </a:solidFill>
                    </a:lnT>
                    <a:lnB w="12700" algn="ctr">
                      <a:solidFill>
                        <a:srgbClr val="EAC28D"/>
                      </a:solidFill>
                    </a:lnB>
                    <a:solidFill>
                      <a:srgbClr val="EAC28D"/>
                    </a:solidFill>
                  </a:tcPr>
                </a:tc>
                <a:tc>
                  <a:txBody>
                    <a:bodyPr/>
                    <a:lstStyle/>
                    <a:p>
                      <a:pPr>
                        <a:lnSpc>
                          <a:spcPts val="1600"/>
                        </a:lnSpc>
                        <a:spcAft>
                          <a:spcPts val="600"/>
                        </a:spcAft>
                        <a:defRPr/>
                      </a:pPr>
                      <a:endParaRPr lang="de-DE" sz="900"/>
                    </a:p>
                  </a:txBody>
                  <a:tcPr marL="53371" marR="53371" marT="26686" marB="26686">
                    <a:lnR w="76200" algn="ctr">
                      <a:solidFill>
                        <a:schemeClr val="bg1"/>
                      </a:solidFill>
                    </a:lnR>
                    <a:lnT w="76200" algn="ctr">
                      <a:solidFill>
                        <a:schemeClr val="bg1"/>
                      </a:solidFill>
                    </a:lnT>
                    <a:lnB w="12700" algn="ctr">
                      <a:solidFill>
                        <a:srgbClr val="EAC28D"/>
                      </a:solidFill>
                    </a:lnB>
                    <a:solidFill>
                      <a:srgbClr val="EAC28D"/>
                    </a:solidFill>
                  </a:tcPr>
                </a:tc>
                <a:extLst>
                  <a:ext uri="{0D108BD9-81ED-4DB2-BD59-A6C34878D82A}">
                    <a16:rowId xmlns:a16="http://schemas.microsoft.com/office/drawing/2014/main" val="10000"/>
                  </a:ext>
                </a:extLst>
              </a:tr>
              <a:tr h="324000">
                <a:tc>
                  <a:txBody>
                    <a:bodyPr/>
                    <a:lstStyle/>
                    <a:p>
                      <a:pPr>
                        <a:lnSpc>
                          <a:spcPts val="1300"/>
                        </a:lnSpc>
                        <a:spcAft>
                          <a:spcPts val="0"/>
                        </a:spcAft>
                        <a:defRPr/>
                      </a:pPr>
                      <a:r>
                        <a:rPr lang="de-DE" sz="900"/>
                        <a:t>Kernbotschaft:</a:t>
                      </a:r>
                      <a:endParaRP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nSpc>
                          <a:spcPts val="1300"/>
                        </a:lnSpc>
                        <a:spcAft>
                          <a:spcPts val="600"/>
                        </a:spcAft>
                        <a:defRPr/>
                      </a:pPr>
                      <a:endParaRPr lang="de-DE" sz="90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1"/>
                  </a:ext>
                </a:extLst>
              </a:tr>
              <a:tr h="324000">
                <a:tc>
                  <a:txBody>
                    <a:bodyPr/>
                    <a:lstStyle/>
                    <a:p>
                      <a:pPr>
                        <a:lnSpc>
                          <a:spcPts val="1300"/>
                        </a:lnSpc>
                        <a:spcAft>
                          <a:spcPts val="0"/>
                        </a:spcAft>
                        <a:defRPr/>
                      </a:pPr>
                      <a:r>
                        <a:rPr lang="de-DE" sz="900"/>
                        <a:t>Quelle:</a:t>
                      </a:r>
                      <a:endParaRP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nSpc>
                          <a:spcPts val="1300"/>
                        </a:lnSpc>
                        <a:spcAft>
                          <a:spcPts val="600"/>
                        </a:spcAft>
                        <a:defRPr/>
                      </a:pPr>
                      <a:endParaRPr lang="de-DE" sz="90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2"/>
                  </a:ext>
                </a:extLst>
              </a:tr>
              <a:tr h="540000">
                <a:tc>
                  <a:txBody>
                    <a:bodyPr/>
                    <a:lstStyle/>
                    <a:p>
                      <a:pPr>
                        <a:lnSpc>
                          <a:spcPts val="1300"/>
                        </a:lnSpc>
                        <a:spcAft>
                          <a:spcPts val="0"/>
                        </a:spcAft>
                        <a:defRPr/>
                      </a:pPr>
                      <a:r>
                        <a:rPr lang="de-DE" sz="900"/>
                        <a:t>Beobachtungszeitraum/ </a:t>
                      </a:r>
                      <a:br>
                        <a:rPr lang="de-DE" sz="900"/>
                      </a:br>
                      <a:r>
                        <a:rPr lang="de-DE" sz="900"/>
                        <a:t>Stichtag:</a:t>
                      </a:r>
                      <a:endParaRP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nSpc>
                          <a:spcPts val="1300"/>
                        </a:lnSpc>
                        <a:spcAft>
                          <a:spcPts val="600"/>
                        </a:spcAft>
                        <a:defRPr/>
                      </a:pPr>
                      <a:endParaRPr lang="de-DE" sz="90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3"/>
                  </a:ext>
                </a:extLst>
              </a:tr>
              <a:tr h="705953">
                <a:tc>
                  <a:txBody>
                    <a:bodyPr/>
                    <a:lstStyle/>
                    <a:p>
                      <a:pPr>
                        <a:lnSpc>
                          <a:spcPts val="1300"/>
                        </a:lnSpc>
                        <a:spcAft>
                          <a:spcPts val="0"/>
                        </a:spcAft>
                        <a:defRPr/>
                      </a:pPr>
                      <a:r>
                        <a:rPr lang="de-DE" sz="900"/>
                        <a:t>Bedeutung  für </a:t>
                      </a:r>
                      <a:br>
                        <a:rPr lang="de-DE" sz="900"/>
                      </a:br>
                      <a:r>
                        <a:rPr lang="de-DE" sz="900"/>
                        <a:t>berufsbildungspolitische Entscheidungen:</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nSpc>
                          <a:spcPts val="1300"/>
                        </a:lnSpc>
                        <a:spcAft>
                          <a:spcPts val="600"/>
                        </a:spcAft>
                        <a:defRPr/>
                      </a:pPr>
                      <a:endParaRPr lang="de-DE" sz="90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4"/>
                  </a:ext>
                </a:extLst>
              </a:tr>
              <a:tr h="324000">
                <a:tc>
                  <a:txBody>
                    <a:bodyPr/>
                    <a:lstStyle/>
                    <a:p>
                      <a:pPr>
                        <a:lnSpc>
                          <a:spcPts val="1300"/>
                        </a:lnSpc>
                        <a:spcAft>
                          <a:spcPts val="0"/>
                        </a:spcAft>
                        <a:defRPr/>
                      </a:pPr>
                      <a:r>
                        <a:rPr lang="de-DE" sz="900"/>
                        <a:t>Referenzparameter:</a:t>
                      </a:r>
                      <a:endParaRP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nSpc>
                          <a:spcPts val="1300"/>
                        </a:lnSpc>
                        <a:spcAft>
                          <a:spcPts val="600"/>
                        </a:spcAft>
                        <a:defRPr/>
                      </a:pPr>
                      <a:endParaRPr lang="de-DE" sz="90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5"/>
                  </a:ext>
                </a:extLst>
              </a:tr>
              <a:tr h="324000">
                <a:tc>
                  <a:txBody>
                    <a:bodyPr/>
                    <a:lstStyle/>
                    <a:p>
                      <a:pPr>
                        <a:lnSpc>
                          <a:spcPts val="1300"/>
                        </a:lnSpc>
                        <a:spcAft>
                          <a:spcPts val="0"/>
                        </a:spcAft>
                        <a:defRPr/>
                      </a:pPr>
                      <a:r>
                        <a:rPr lang="de-DE" sz="900"/>
                        <a:t>Formel:</a:t>
                      </a:r>
                      <a:endParaRPr lang="de-DE" sz="900">
                        <a:solidFill>
                          <a:schemeClr val="tx1"/>
                        </a:solidFill>
                      </a:endParaRP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nSpc>
                          <a:spcPts val="1300"/>
                        </a:lnSpc>
                        <a:spcAft>
                          <a:spcPts val="600"/>
                        </a:spcAft>
                        <a:defRPr/>
                      </a:pPr>
                      <a:endParaRPr lang="de-DE" sz="90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6"/>
                  </a:ext>
                </a:extLst>
              </a:tr>
              <a:tr h="540000">
                <a:tc>
                  <a:txBody>
                    <a:bodyPr/>
                    <a:lstStyle/>
                    <a:p>
                      <a:pPr>
                        <a:lnSpc>
                          <a:spcPts val="1300"/>
                        </a:lnSpc>
                        <a:spcAft>
                          <a:spcPts val="0"/>
                        </a:spcAft>
                        <a:defRPr/>
                      </a:pPr>
                      <a:r>
                        <a:rPr lang="de-DE" sz="900"/>
                        <a:t>Mögliche Unterscheidungen (Geschlecht, Alter, Regionen usw.):</a:t>
                      </a:r>
                      <a:endParaRP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nSpc>
                          <a:spcPts val="1300"/>
                        </a:lnSpc>
                        <a:spcAft>
                          <a:spcPts val="600"/>
                        </a:spcAft>
                        <a:defRPr/>
                      </a:pPr>
                      <a:endParaRPr lang="de-DE" sz="90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7"/>
                  </a:ext>
                </a:extLst>
              </a:tr>
              <a:tr h="324000">
                <a:tc>
                  <a:txBody>
                    <a:bodyPr/>
                    <a:lstStyle/>
                    <a:p>
                      <a:pPr>
                        <a:lnSpc>
                          <a:spcPts val="1300"/>
                        </a:lnSpc>
                        <a:spcAft>
                          <a:spcPts val="0"/>
                        </a:spcAft>
                        <a:defRPr/>
                      </a:pPr>
                      <a:r>
                        <a:rPr lang="de-DE" sz="900"/>
                        <a:t>Beschränkungen des Indikators:</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nSpc>
                          <a:spcPts val="1300"/>
                        </a:lnSpc>
                        <a:spcAft>
                          <a:spcPts val="600"/>
                        </a:spcAft>
                        <a:defRPr/>
                      </a:pPr>
                      <a:endParaRPr lang="de-DE" sz="90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8"/>
                  </a:ext>
                </a:extLst>
              </a:tr>
              <a:tr h="324000">
                <a:tc>
                  <a:txBody>
                    <a:bodyPr/>
                    <a:lstStyle/>
                    <a:p>
                      <a:pPr>
                        <a:lnSpc>
                          <a:spcPts val="1300"/>
                        </a:lnSpc>
                        <a:spcAft>
                          <a:spcPts val="0"/>
                        </a:spcAft>
                        <a:defRPr/>
                      </a:pPr>
                      <a:r>
                        <a:rPr lang="de-DE" sz="900"/>
                        <a:t>Überlegungen zur Auslegung/FAQs:</a:t>
                      </a:r>
                      <a:endParaRPr/>
                    </a:p>
                  </a:txBody>
                  <a:tcPr marL="53371" marR="53371" marT="26686" marB="26686">
                    <a:lnL w="76200" algn="ctr">
                      <a:solidFill>
                        <a:schemeClr val="bg1"/>
                      </a:solidFill>
                    </a:lnL>
                    <a:lnT w="12700" algn="ctr">
                      <a:solidFill>
                        <a:srgbClr val="EAC28D"/>
                      </a:solidFill>
                    </a:lnT>
                    <a:lnB w="76200" algn="ctr">
                      <a:solidFill>
                        <a:schemeClr val="bg1"/>
                      </a:solidFill>
                    </a:lnB>
                  </a:tcPr>
                </a:tc>
                <a:tc>
                  <a:txBody>
                    <a:bodyPr/>
                    <a:lstStyle/>
                    <a:p>
                      <a:pPr>
                        <a:lnSpc>
                          <a:spcPts val="1300"/>
                        </a:lnSpc>
                        <a:spcAft>
                          <a:spcPts val="600"/>
                        </a:spcAft>
                        <a:defRPr/>
                      </a:pPr>
                      <a:endParaRPr lang="de-DE" sz="900"/>
                    </a:p>
                  </a:txBody>
                  <a:tcPr marL="53371" marR="53371" marT="26686" marB="26686">
                    <a:lnR w="76200" algn="ctr">
                      <a:solidFill>
                        <a:schemeClr val="bg1"/>
                      </a:solidFill>
                    </a:lnR>
                    <a:lnT w="12700" algn="ctr">
                      <a:solidFill>
                        <a:srgbClr val="EAC28D"/>
                      </a:solidFill>
                    </a:lnT>
                    <a:lnB w="76200" algn="ctr">
                      <a:solidFill>
                        <a:schemeClr val="bg1"/>
                      </a:solidFill>
                    </a:lnB>
                  </a:tcPr>
                </a:tc>
                <a:extLst>
                  <a:ext uri="{0D108BD9-81ED-4DB2-BD59-A6C34878D82A}">
                    <a16:rowId xmlns:a16="http://schemas.microsoft.com/office/drawing/2014/main" val="10009"/>
                  </a:ext>
                </a:extLst>
              </a:tr>
            </a:tbl>
          </a:graphicData>
        </a:graphic>
      </p:graphicFrame>
      <p:sp>
        <p:nvSpPr>
          <p:cNvPr id="10" name="Textplatzhalter 3"/>
          <p:cNvSpPr txBox="1"/>
          <p:nvPr/>
        </p:nvSpPr>
        <p:spPr bwMode="auto">
          <a:xfrm>
            <a:off x="4827571" y="2013109"/>
            <a:ext cx="3682241" cy="94119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de-DE" b="0">
                <a:latin typeface="Calibri"/>
              </a:rPr>
              <a:t>Frage des politischen Willens und der Bereitschaft der Entscheidungsträger, den Prozess zu gestalten</a:t>
            </a:r>
            <a:endParaRPr/>
          </a:p>
        </p:txBody>
      </p:sp>
      <p:sp>
        <p:nvSpPr>
          <p:cNvPr id="11" name="Textplatzhalter 3"/>
          <p:cNvSpPr txBox="1"/>
          <p:nvPr/>
        </p:nvSpPr>
        <p:spPr bwMode="auto">
          <a:xfrm>
            <a:off x="658813" y="2013109"/>
            <a:ext cx="3606799" cy="94119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de-DE" b="0" spc="20">
                <a:latin typeface="Calibri"/>
              </a:rPr>
              <a:t>strikte Trennung zwischen Datenbereitstellung und Daten-bewertung</a:t>
            </a:r>
            <a:endParaRPr/>
          </a:p>
        </p:txBody>
      </p:sp>
      <p:sp>
        <p:nvSpPr>
          <p:cNvPr id="12" name="Textplatzhalter 3"/>
          <p:cNvSpPr txBox="1"/>
          <p:nvPr/>
        </p:nvSpPr>
        <p:spPr bwMode="auto">
          <a:xfrm>
            <a:off x="658813" y="3294695"/>
            <a:ext cx="3606799" cy="94119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de-DE" b="0" spc="20">
                <a:latin typeface="Calibri"/>
              </a:rPr>
              <a:t>Bei der Bewertung der Daten können je nach Perspektive/</a:t>
            </a:r>
            <a:br>
              <a:rPr lang="de-DE" b="0" spc="20">
                <a:latin typeface="Calibri"/>
              </a:rPr>
            </a:br>
            <a:r>
              <a:rPr lang="de-DE" b="0" spc="20">
                <a:latin typeface="Calibri"/>
              </a:rPr>
              <a:t>Interesse Konflikte auftreten.</a:t>
            </a:r>
            <a:endParaRPr/>
          </a:p>
        </p:txBody>
      </p:sp>
      <p:sp>
        <p:nvSpPr>
          <p:cNvPr id="14" name="Textplatzhalter 3"/>
          <p:cNvSpPr txBox="1"/>
          <p:nvPr/>
        </p:nvSpPr>
        <p:spPr bwMode="auto">
          <a:xfrm>
            <a:off x="658813" y="4576281"/>
            <a:ext cx="3606799" cy="68471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de-DE" b="0" spc="20">
                <a:latin typeface="Calibri"/>
              </a:rPr>
              <a:t>Konflikte dürfen die Bereitstellung von Daten nicht beeinträchtigen.</a:t>
            </a:r>
            <a:endParaRPr/>
          </a:p>
        </p:txBody>
      </p:sp>
      <p:sp>
        <p:nvSpPr>
          <p:cNvPr id="15" name="Textplatzhalter 3"/>
          <p:cNvSpPr txBox="1"/>
          <p:nvPr/>
        </p:nvSpPr>
        <p:spPr bwMode="auto">
          <a:xfrm>
            <a:off x="4831575" y="3123980"/>
            <a:ext cx="3678238" cy="68471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de-DE" b="0">
                <a:latin typeface="Calibri"/>
              </a:rPr>
              <a:t>Indikatoren sind nur so gut wie ihre Datengrundlage!</a:t>
            </a:r>
            <a:endParaRPr/>
          </a:p>
        </p:txBody>
      </p:sp>
      <p:sp>
        <p:nvSpPr>
          <p:cNvPr id="16" name="Textplatzhalter 3"/>
          <p:cNvSpPr txBox="1"/>
          <p:nvPr/>
        </p:nvSpPr>
        <p:spPr bwMode="auto">
          <a:xfrm>
            <a:off x="4831575" y="3978371"/>
            <a:ext cx="3678238" cy="42823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de-DE" b="0">
                <a:latin typeface="Calibri"/>
              </a:rPr>
              <a:t>Indikatoren sind mehr als Quoten!</a:t>
            </a:r>
            <a:endParaRPr/>
          </a:p>
        </p:txBody>
      </p:sp>
      <p:sp>
        <p:nvSpPr>
          <p:cNvPr id="17" name="Textplatzhalter 3"/>
          <p:cNvSpPr txBox="1"/>
          <p:nvPr/>
        </p:nvSpPr>
        <p:spPr bwMode="auto">
          <a:xfrm>
            <a:off x="4831575" y="4576281"/>
            <a:ext cx="3678238" cy="68471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de-DE" b="0">
                <a:latin typeface="Calibri"/>
              </a:rPr>
              <a:t>Ein guter Indikator ist ein einfacher (leicht zu verstehender) Indikator!</a:t>
            </a:r>
            <a:endParaRP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161349">
            <a:off x="4164575" y="1540994"/>
            <a:ext cx="676198" cy="2907656"/>
          </a:xfrm>
          <a:prstGeom prst="rect">
            <a:avLst/>
          </a:prstGeom>
        </p:spPr>
      </p:pic>
      <p:sp>
        <p:nvSpPr>
          <p:cNvPr id="7" name="Textfeld 6"/>
          <p:cNvSpPr txBox="1"/>
          <p:nvPr/>
        </p:nvSpPr>
        <p:spPr bwMode="auto">
          <a:xfrm>
            <a:off x="3366919" y="1733842"/>
            <a:ext cx="1069959" cy="437153"/>
          </a:xfrm>
          <a:prstGeom prst="rect">
            <a:avLst/>
          </a:prstGeom>
          <a:solidFill>
            <a:srgbClr val="D6851B"/>
          </a:solidFill>
        </p:spPr>
        <p:txBody>
          <a:bodyPr wrap="square" lIns="108000" tIns="72000" rIns="108000" bIns="72000">
            <a:spAutoFit/>
          </a:bodyPr>
          <a:lstStyle/>
          <a:p>
            <a:pPr algn="ctr">
              <a:lnSpc>
                <a:spcPts val="2400"/>
              </a:lnSpc>
              <a:spcAft>
                <a:spcPts val="600"/>
              </a:spcAft>
              <a:buClr>
                <a:srgbClr val="D6851B"/>
              </a:buClr>
              <a:buSzPct val="65000"/>
              <a:defRPr/>
            </a:pPr>
            <a:r>
              <a:rPr lang="de-DE" b="1">
                <a:solidFill>
                  <a:schemeClr val="bg1"/>
                </a:solidFill>
              </a:rPr>
              <a:t>Wichtig</a:t>
            </a:r>
            <a:endParaRPr lang="de-DE">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658811" y="1479913"/>
            <a:ext cx="9744646" cy="3581109"/>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a:buChar char=""/>
              <a:defRPr/>
            </a:pPr>
            <a:r>
              <a:rPr lang="de-DE"/>
              <a:t>Ausbildungsbetriebsquote: Die Ausbildungsbetriebsquote berechnet sich aus dem Anteil der Betriebe mit Auszubildenden an allen Betrieben einschließlich der Ausbildungsbetriebe.</a:t>
            </a:r>
            <a:endParaRPr/>
          </a:p>
          <a:p>
            <a:pPr marL="285750" indent="-285750">
              <a:lnSpc>
                <a:spcPts val="2200"/>
              </a:lnSpc>
              <a:spcBef>
                <a:spcPts val="600"/>
              </a:spcBef>
              <a:spcAft>
                <a:spcPts val="600"/>
              </a:spcAft>
              <a:buClr>
                <a:srgbClr val="D6851B"/>
              </a:buClr>
              <a:buSzPct val="65000"/>
              <a:buFont typeface="Wingdings 3"/>
              <a:buChar char=""/>
              <a:defRPr/>
            </a:pPr>
            <a:endParaRPr lang="de-DE"/>
          </a:p>
          <a:p>
            <a:pPr>
              <a:lnSpc>
                <a:spcPts val="2200"/>
              </a:lnSpc>
              <a:spcBef>
                <a:spcPts val="600"/>
              </a:spcBef>
              <a:spcAft>
                <a:spcPts val="600"/>
              </a:spcAft>
              <a:buClr>
                <a:srgbClr val="D6851B"/>
              </a:buClr>
              <a:buSzPct val="65000"/>
              <a:defRPr/>
            </a:pPr>
            <a:br>
              <a:rPr lang="de-DE"/>
            </a:br>
            <a:endParaRPr lang="de-DE"/>
          </a:p>
          <a:p>
            <a:pPr marL="285750" indent="-285750">
              <a:lnSpc>
                <a:spcPts val="2200"/>
              </a:lnSpc>
              <a:spcBef>
                <a:spcPts val="600"/>
              </a:spcBef>
              <a:spcAft>
                <a:spcPts val="600"/>
              </a:spcAft>
              <a:buClr>
                <a:srgbClr val="D6851B"/>
              </a:buClr>
              <a:buSzPct val="65000"/>
              <a:buFont typeface="Wingdings 3"/>
              <a:buChar char=""/>
              <a:defRPr/>
            </a:pPr>
            <a:r>
              <a:rPr lang="de-DE" b="1"/>
              <a:t>Erfolgsquote I – Teilnahmebezogene Erfolgsquote (EQI)</a:t>
            </a:r>
            <a:br>
              <a:rPr lang="de-DE"/>
            </a:br>
            <a:r>
              <a:rPr lang="en-US">
                <a:latin typeface="Calibri"/>
              </a:rPr>
              <a:t>Der Indikator zeigt unter anderem den Anteil der im Berichtsjahr bestandenen Abschlussprüfungen im Verhältnis zu allen durchgeführten Abschlussprüfungen – einschließlich Wiederholungsprüfungen.</a:t>
            </a:r>
            <a:endParaRPr/>
          </a:p>
          <a:p>
            <a:pPr marL="285750" indent="-285750">
              <a:lnSpc>
                <a:spcPts val="2200"/>
              </a:lnSpc>
              <a:spcBef>
                <a:spcPts val="600"/>
              </a:spcBef>
              <a:spcAft>
                <a:spcPts val="600"/>
              </a:spcAft>
              <a:buClr>
                <a:srgbClr val="D6851B"/>
              </a:buClr>
              <a:buSzPct val="65000"/>
              <a:buFont typeface="Wingdings 3"/>
              <a:buChar char=""/>
              <a:defRPr/>
            </a:pPr>
            <a:endParaRPr lang="de-DE"/>
          </a:p>
          <a:p>
            <a:pPr marL="285750" indent="-285750">
              <a:lnSpc>
                <a:spcPts val="2200"/>
              </a:lnSpc>
              <a:spcBef>
                <a:spcPts val="600"/>
              </a:spcBef>
              <a:spcAft>
                <a:spcPts val="600"/>
              </a:spcAft>
              <a:buClr>
                <a:srgbClr val="D6851B"/>
              </a:buClr>
              <a:buSzPct val="65000"/>
              <a:buFont typeface="Wingdings 3"/>
              <a:buChar char=""/>
              <a:defRPr/>
            </a:pPr>
            <a:endParaRPr lang="de-DE"/>
          </a:p>
        </p:txBody>
      </p:sp>
      <p:sp>
        <p:nvSpPr>
          <p:cNvPr id="6"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Beispiele</a:t>
            </a:r>
            <a:endParaRPr/>
          </a:p>
        </p:txBody>
      </p:sp>
      <p:sp>
        <p:nvSpPr>
          <p:cNvPr id="12" name="Titel 1"/>
          <p:cNvSpPr>
            <a:spLocks noGrp="1"/>
          </p:cNvSpPr>
          <p:nvPr>
            <p:ph type="title"/>
          </p:nvPr>
        </p:nvSpPr>
        <p:spPr bwMode="auto">
          <a:xfrm>
            <a:off x="658813" y="296863"/>
            <a:ext cx="8999537" cy="369332"/>
          </a:xfrm>
        </p:spPr>
        <p:txBody>
          <a:bodyPr>
            <a:spAutoFit/>
          </a:bodyPr>
          <a:lstStyle/>
          <a:p>
            <a:pPr>
              <a:defRPr/>
            </a:pPr>
            <a:r>
              <a:rPr lang="en-US" spc="20"/>
              <a:t>2. </a:t>
            </a:r>
            <a:r>
              <a:rPr lang="de-DE" spc="20"/>
              <a:t>Berufsbildungsberichterstattung in Deutschland:</a:t>
            </a:r>
            <a:r>
              <a:rPr lang="en-US" spc="20"/>
              <a:t> Indikatoren</a:t>
            </a:r>
            <a:endParaRPr lang="de-DE"/>
          </a:p>
        </p:txBody>
      </p:sp>
      <p:sp>
        <p:nvSpPr>
          <p:cNvPr id="15" name="Textplatzhalter 7"/>
          <p:cNvSpPr>
            <a:spLocks noGrp="1"/>
          </p:cNvSpPr>
          <p:nvPr/>
        </p:nvSpPr>
        <p:spPr bwMode="auto">
          <a:xfrm>
            <a:off x="797178" y="2263251"/>
            <a:ext cx="8207337" cy="682238"/>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de-DE" sz="1800" b="1">
                <a:latin typeface="Calibri"/>
              </a:rPr>
              <a:t>Bestand an Betrieben mit sozialversicherungspflichtig Beschäftigten in Ausbildung</a:t>
            </a:r>
            <a:endParaRPr/>
          </a:p>
          <a:p>
            <a:pPr algn="ctr">
              <a:defRPr/>
            </a:pPr>
            <a:r>
              <a:rPr lang="de-DE" sz="1800" b="1">
                <a:latin typeface="Calibri"/>
              </a:rPr>
              <a:t>Bestand an Betrieben mit sozialversicherungspflichtig Beschäftigten</a:t>
            </a:r>
            <a:endParaRPr/>
          </a:p>
        </p:txBody>
      </p:sp>
      <p:cxnSp>
        <p:nvCxnSpPr>
          <p:cNvPr id="17" name="Gerader Verbinder 16"/>
          <p:cNvCxnSpPr/>
          <p:nvPr/>
        </p:nvCxnSpPr>
        <p:spPr bwMode="auto">
          <a:xfrm>
            <a:off x="960756" y="2635147"/>
            <a:ext cx="7873278" cy="0"/>
          </a:xfrm>
          <a:prstGeom prst="line">
            <a:avLst/>
          </a:prstGeom>
          <a:ln w="12700"/>
        </p:spPr>
        <p:style>
          <a:lnRef idx="1">
            <a:schemeClr val="dk1"/>
          </a:lnRef>
          <a:fillRef idx="0">
            <a:schemeClr val="dk1"/>
          </a:fillRef>
          <a:effectRef idx="0">
            <a:schemeClr val="dk1"/>
          </a:effectRef>
          <a:fontRef idx="minor">
            <a:schemeClr val="tx1"/>
          </a:fontRef>
        </p:style>
      </p:cxnSp>
      <p:sp>
        <p:nvSpPr>
          <p:cNvPr id="18" name="Textplatzhalter 7"/>
          <p:cNvSpPr>
            <a:spLocks noGrp="1"/>
          </p:cNvSpPr>
          <p:nvPr/>
        </p:nvSpPr>
        <p:spPr bwMode="auto">
          <a:xfrm>
            <a:off x="8772042" y="2496647"/>
            <a:ext cx="887498" cy="276999"/>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de-DE" sz="1800" b="1">
                <a:latin typeface="Calibri"/>
                <a:cs typeface="Arial"/>
              </a:rPr>
              <a:t>ꞏ</a:t>
            </a:r>
            <a:r>
              <a:rPr lang="de-DE" sz="1800" b="1">
                <a:latin typeface="Calibri"/>
              </a:rPr>
              <a:t>  100</a:t>
            </a:r>
            <a:endParaRPr/>
          </a:p>
        </p:txBody>
      </p:sp>
      <p:sp>
        <p:nvSpPr>
          <p:cNvPr id="19" name="Textplatzhalter 7"/>
          <p:cNvSpPr>
            <a:spLocks noGrp="1"/>
          </p:cNvSpPr>
          <p:nvPr/>
        </p:nvSpPr>
        <p:spPr bwMode="auto">
          <a:xfrm>
            <a:off x="1711583" y="4432635"/>
            <a:ext cx="4689217" cy="682238"/>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de-DE" sz="1800" b="1">
                <a:latin typeface="Calibri"/>
              </a:rPr>
              <a:t>Anzahl der bestandenen Abschlussprüfungen</a:t>
            </a:r>
            <a:endParaRPr/>
          </a:p>
          <a:p>
            <a:pPr algn="ctr">
              <a:defRPr/>
            </a:pPr>
            <a:r>
              <a:rPr lang="de-DE" sz="1800" b="1">
                <a:latin typeface="Calibri"/>
              </a:rPr>
              <a:t>Anzahl aller Prüfungsteilnahmen</a:t>
            </a:r>
            <a:endParaRPr/>
          </a:p>
        </p:txBody>
      </p:sp>
      <p:cxnSp>
        <p:nvCxnSpPr>
          <p:cNvPr id="20" name="Gerader Verbinder 19"/>
          <p:cNvCxnSpPr/>
          <p:nvPr/>
        </p:nvCxnSpPr>
        <p:spPr bwMode="auto">
          <a:xfrm>
            <a:off x="1783734" y="4773754"/>
            <a:ext cx="4456729" cy="0"/>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platzhalter 7"/>
          <p:cNvSpPr>
            <a:spLocks noGrp="1"/>
          </p:cNvSpPr>
          <p:nvPr/>
        </p:nvSpPr>
        <p:spPr bwMode="auto">
          <a:xfrm>
            <a:off x="6184646" y="4635255"/>
            <a:ext cx="887498" cy="276999"/>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de-DE" sz="1800" b="1">
                <a:cs typeface="Arial"/>
              </a:rPr>
              <a:t>ꞏ</a:t>
            </a:r>
            <a:r>
              <a:rPr lang="de-DE" sz="1800" b="1">
                <a:latin typeface="Calibri"/>
              </a:rPr>
              <a:t>  100</a:t>
            </a:r>
            <a:endParaRPr/>
          </a:p>
        </p:txBody>
      </p:sp>
      <p:sp>
        <p:nvSpPr>
          <p:cNvPr id="24" name="Textplatzhalter 7"/>
          <p:cNvSpPr>
            <a:spLocks noGrp="1"/>
          </p:cNvSpPr>
          <p:nvPr/>
        </p:nvSpPr>
        <p:spPr bwMode="auto">
          <a:xfrm>
            <a:off x="978247" y="4635255"/>
            <a:ext cx="887498" cy="276999"/>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1800" b="1">
                <a:latin typeface="Calibri"/>
              </a:rPr>
              <a:t>EQI  =</a:t>
            </a:r>
            <a:endParaRPr/>
          </a:p>
        </p:txBody>
      </p:sp>
      <p:sp>
        <p:nvSpPr>
          <p:cNvPr id="27" name="Textfeld 26"/>
          <p:cNvSpPr txBox="1"/>
          <p:nvPr/>
        </p:nvSpPr>
        <p:spPr bwMode="auto">
          <a:xfrm>
            <a:off x="582613" y="5453935"/>
            <a:ext cx="9559243" cy="630942"/>
          </a:xfrm>
          <a:prstGeom prst="rect">
            <a:avLst/>
          </a:prstGeom>
          <a:noFill/>
        </p:spPr>
        <p:txBody>
          <a:bodyPr wrap="square" rtlCol="0">
            <a:spAutoFit/>
          </a:bodyPr>
          <a:lstStyle/>
          <a:p>
            <a:pPr>
              <a:lnSpc>
                <a:spcPts val="1400"/>
              </a:lnSpc>
              <a:defRPr/>
            </a:pPr>
            <a:r>
              <a:rPr lang="de-DE" sz="1200" dirty="0"/>
              <a:t>Quellen: BIBB, Ausbildungsbetriebsquote, </a:t>
            </a:r>
            <a:r>
              <a:rPr lang="de-DE" sz="1200" dirty="0">
                <a:hlinkClick r:id="rId3"/>
              </a:rPr>
              <a:t>https://www.bibb.de/de/214719.php</a:t>
            </a:r>
            <a:r>
              <a:rPr lang="de-DE" sz="1200" dirty="0"/>
              <a:t> </a:t>
            </a:r>
          </a:p>
          <a:p>
            <a:pPr marL="447675" indent="-447675">
              <a:lnSpc>
                <a:spcPts val="1400"/>
              </a:lnSpc>
              <a:defRPr/>
            </a:pPr>
            <a:r>
              <a:rPr lang="de-DE" sz="1200" dirty="0"/>
              <a:t>	   BIBB, Erfolgsquote I (EQ I) – teilnahmebezogene Erfolgsquote, </a:t>
            </a:r>
            <a:r>
              <a:rPr lang="de-DE" sz="1200" u="sng" dirty="0">
                <a:hlinkClick r:id="rId4" tooltip="https://www.bibb.de/de/4713.php"/>
              </a:rPr>
              <a:t>https://www.bibb.de/de/4713.php</a:t>
            </a:r>
            <a:endParaRPr lang="de-DE" sz="1200" dirty="0"/>
          </a:p>
          <a:p>
            <a:pPr>
              <a:lnSpc>
                <a:spcPts val="1400"/>
              </a:lnSpc>
              <a:defRPr/>
            </a:pPr>
            <a:endParaRPr lang="de-DE" sz="12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8294269" cy="738664"/>
          </a:xfrm>
        </p:spPr>
        <p:txBody>
          <a:bodyPr wrap="square">
            <a:spAutoFit/>
          </a:bodyPr>
          <a:lstStyle/>
          <a:p>
            <a:pPr lvl="0">
              <a:spcBef>
                <a:spcPts val="1200"/>
              </a:spcBef>
              <a:defRPr/>
            </a:pPr>
            <a:r>
              <a:rPr lang="en-US" spc="20"/>
              <a:t>2. </a:t>
            </a:r>
            <a:r>
              <a:rPr lang="de-DE" spc="20"/>
              <a:t>Berufsbildungsberichterstattung in Deutschland:</a:t>
            </a:r>
            <a:br>
              <a:rPr lang="en-US"/>
            </a:br>
            <a:r>
              <a:rPr lang="en-US"/>
              <a:t>   </a:t>
            </a:r>
            <a:r>
              <a:rPr lang="en-US" spc="200"/>
              <a:t> </a:t>
            </a:r>
            <a:r>
              <a:rPr lang="de-DE"/>
              <a:t>Sicherung der Qualität</a:t>
            </a:r>
            <a:endParaRPr/>
          </a:p>
        </p:txBody>
      </p:sp>
      <p:sp>
        <p:nvSpPr>
          <p:cNvPr id="5" name="Textfeld 4"/>
          <p:cNvSpPr txBox="1"/>
          <p:nvPr/>
        </p:nvSpPr>
        <p:spPr bwMode="auto">
          <a:xfrm>
            <a:off x="658811" y="1759313"/>
            <a:ext cx="10415590" cy="3273332"/>
          </a:xfrm>
          <a:prstGeom prst="rect">
            <a:avLst/>
          </a:prstGeom>
          <a:noFill/>
        </p:spPr>
        <p:txBody>
          <a:bodyPr wrap="square" lIns="0" tIns="0" rIns="0" bIns="0">
            <a:spAutoFit/>
          </a:bodyPr>
          <a:lstStyle/>
          <a:p>
            <a:pPr marL="288000" indent="-288000">
              <a:lnSpc>
                <a:spcPts val="2200"/>
              </a:lnSpc>
              <a:spcAft>
                <a:spcPts val="600"/>
              </a:spcAft>
              <a:buClr>
                <a:srgbClr val="D6851B"/>
              </a:buClr>
              <a:buSzPct val="65000"/>
              <a:buFont typeface="Wingdings 3"/>
              <a:buChar char=""/>
              <a:defRPr/>
            </a:pPr>
            <a:r>
              <a:rPr lang="de-DE" b="1" dirty="0"/>
              <a:t>Redaktionskreis: </a:t>
            </a:r>
            <a:r>
              <a:rPr lang="de-DE" dirty="0"/>
              <a:t>BIBB-Präsident und Abteilungsleiter, Mitglieder der Redaktionsteams, </a:t>
            </a:r>
            <a:br>
              <a:rPr lang="de-DE" dirty="0"/>
            </a:br>
            <a:r>
              <a:rPr lang="de-DE" dirty="0"/>
              <a:t>Team Öffentlichkeitsarbeit, 2 Mitglieder des BMBF</a:t>
            </a:r>
            <a:endParaRPr dirty="0"/>
          </a:p>
          <a:p>
            <a:pPr marL="288000" indent="-288000">
              <a:lnSpc>
                <a:spcPts val="2200"/>
              </a:lnSpc>
              <a:spcAft>
                <a:spcPts val="600"/>
              </a:spcAft>
              <a:buClr>
                <a:srgbClr val="D6851B"/>
              </a:buClr>
              <a:buSzPct val="65000"/>
              <a:buFont typeface="Wingdings 3"/>
              <a:buChar char=""/>
              <a:defRPr/>
            </a:pPr>
            <a:r>
              <a:rPr lang="de-DE" dirty="0"/>
              <a:t>zwei </a:t>
            </a:r>
            <a:r>
              <a:rPr lang="de-DE" b="1" dirty="0"/>
              <a:t>gemeinsame Redaktionssitzungen</a:t>
            </a:r>
            <a:r>
              <a:rPr lang="de-DE" dirty="0"/>
              <a:t>, eine BIBB-Sitzung (Diskussion über Kapitel, Berichtsstruktur und zukünftige Schwerpunktthemen)</a:t>
            </a:r>
            <a:endParaRPr dirty="0"/>
          </a:p>
          <a:p>
            <a:pPr marL="288000" indent="-288000">
              <a:lnSpc>
                <a:spcPts val="2200"/>
              </a:lnSpc>
              <a:spcAft>
                <a:spcPts val="600"/>
              </a:spcAft>
              <a:buClr>
                <a:srgbClr val="D6851B"/>
              </a:buClr>
              <a:buSzPct val="65000"/>
              <a:buFont typeface="Wingdings 3"/>
              <a:buChar char=""/>
              <a:defRPr/>
            </a:pPr>
            <a:r>
              <a:rPr lang="de-DE" dirty="0"/>
              <a:t>Texte werden nach einer vorgegebenen Struktur eingereicht (</a:t>
            </a:r>
            <a:r>
              <a:rPr lang="de-DE" b="1" dirty="0"/>
              <a:t>Qualitätssicherung durch Abteilungsleiter </a:t>
            </a:r>
            <a:br>
              <a:rPr lang="de-DE" b="1" dirty="0"/>
            </a:br>
            <a:r>
              <a:rPr lang="de-DE" dirty="0"/>
              <a:t>und Verantwortlichen für jedes Kapitel)</a:t>
            </a:r>
            <a:endParaRPr dirty="0"/>
          </a:p>
          <a:p>
            <a:pPr marL="288000" indent="-288000">
              <a:lnSpc>
                <a:spcPts val="2200"/>
              </a:lnSpc>
              <a:spcAft>
                <a:spcPts val="600"/>
              </a:spcAft>
              <a:buClr>
                <a:srgbClr val="D6851B"/>
              </a:buClr>
              <a:buSzPct val="65000"/>
              <a:buFont typeface="Wingdings 3"/>
              <a:buChar char=""/>
              <a:defRPr/>
            </a:pPr>
            <a:r>
              <a:rPr lang="de-DE" dirty="0"/>
              <a:t>Die Redaktionsgruppe gibt den </a:t>
            </a:r>
            <a:r>
              <a:rPr lang="de-DE" b="1" dirty="0"/>
              <a:t>Autoren</a:t>
            </a:r>
            <a:r>
              <a:rPr lang="de-DE" dirty="0"/>
              <a:t> transparentes </a:t>
            </a:r>
            <a:r>
              <a:rPr lang="de-DE" b="1" dirty="0"/>
              <a:t>Feedback</a:t>
            </a:r>
            <a:endParaRPr dirty="0"/>
          </a:p>
          <a:p>
            <a:pPr marL="288000" indent="-288000">
              <a:lnSpc>
                <a:spcPts val="2200"/>
              </a:lnSpc>
              <a:spcAft>
                <a:spcPts val="600"/>
              </a:spcAft>
              <a:buClr>
                <a:srgbClr val="D6851B"/>
              </a:buClr>
              <a:buSzPct val="65000"/>
              <a:buFont typeface="Wingdings 3"/>
              <a:buChar char=""/>
              <a:defRPr/>
            </a:pPr>
            <a:r>
              <a:rPr lang="de-DE" dirty="0"/>
              <a:t>Kurzfristige Änderungen in Struktur und Inhalt können immer in Planungsgesprächen besprochen werden</a:t>
            </a:r>
            <a:endParaRPr dirty="0"/>
          </a:p>
          <a:p>
            <a:pPr marL="288000" indent="-288000">
              <a:lnSpc>
                <a:spcPts val="2200"/>
              </a:lnSpc>
              <a:spcAft>
                <a:spcPts val="600"/>
              </a:spcAft>
              <a:buClr>
                <a:srgbClr val="D6851B"/>
              </a:buClr>
              <a:buSzPct val="65000"/>
              <a:buFont typeface="Wingdings 3"/>
              <a:buChar char=""/>
              <a:defRPr/>
            </a:pPr>
            <a:r>
              <a:rPr lang="de-DE" dirty="0"/>
              <a:t>BIBB und BMBF tauschen ständig Informationen aus.</a:t>
            </a:r>
            <a:endParaRPr dirty="0"/>
          </a:p>
          <a:p>
            <a:pPr marL="288000" indent="-288000">
              <a:lnSpc>
                <a:spcPts val="2200"/>
              </a:lnSpc>
              <a:spcAft>
                <a:spcPts val="600"/>
              </a:spcAft>
              <a:buClr>
                <a:srgbClr val="D6851B"/>
              </a:buClr>
              <a:buSzPct val="65000"/>
              <a:buFont typeface="Wingdings 3"/>
              <a:buChar char=""/>
              <a:defRPr/>
            </a:pPr>
            <a:endParaRPr lang="de-DE" dirty="0"/>
          </a:p>
        </p:txBody>
      </p:sp>
      <p:sp>
        <p:nvSpPr>
          <p:cNvPr id="6"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Die Qualitätssicherung findet auf verschiedenen Ebenen statt:</a:t>
            </a:r>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Textplatzhalter 3"/>
          <p:cNvSpPr txBox="1"/>
          <p:nvPr/>
        </p:nvSpPr>
        <p:spPr bwMode="auto">
          <a:xfrm>
            <a:off x="678465" y="2389555"/>
            <a:ext cx="5307997" cy="1396834"/>
          </a:xfrm>
          <a:prstGeom prst="rect">
            <a:avLst/>
          </a:prstGeom>
          <a:solidFill>
            <a:srgbClr val="FBF3E8"/>
          </a:solidFill>
        </p:spPr>
        <p:txBody>
          <a:bodyPr vert="horz" wrap="square" lIns="108000" tIns="72000" rIns="108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de-DE" sz="1800">
                <a:solidFill>
                  <a:schemeClr val="tx1"/>
                </a:solidFill>
              </a:rPr>
              <a:t>GOVET berät das </a:t>
            </a:r>
            <a:br>
              <a:rPr lang="de-DE" sz="1800">
                <a:solidFill>
                  <a:schemeClr val="tx1"/>
                </a:solidFill>
              </a:rPr>
            </a:br>
            <a:r>
              <a:rPr lang="de-DE" sz="1800">
                <a:solidFill>
                  <a:schemeClr val="tx1"/>
                </a:solidFill>
              </a:rPr>
              <a:t>CTVET beim </a:t>
            </a:r>
            <a:br>
              <a:rPr lang="de-DE" sz="1800">
                <a:solidFill>
                  <a:schemeClr val="tx1"/>
                </a:solidFill>
              </a:rPr>
            </a:br>
            <a:r>
              <a:rPr lang="de-DE" sz="1800">
                <a:solidFill>
                  <a:schemeClr val="tx1"/>
                </a:solidFill>
              </a:rPr>
              <a:t>Datenreporting </a:t>
            </a:r>
            <a:br>
              <a:rPr lang="de-DE" sz="1800">
                <a:solidFill>
                  <a:schemeClr val="tx1"/>
                </a:solidFill>
              </a:rPr>
            </a:br>
            <a:r>
              <a:rPr lang="de-DE" sz="1800">
                <a:solidFill>
                  <a:schemeClr val="tx1"/>
                </a:solidFill>
              </a:rPr>
              <a:t>und -monitoring</a:t>
            </a:r>
          </a:p>
        </p:txBody>
      </p:sp>
      <p:sp>
        <p:nvSpPr>
          <p:cNvPr id="21" name="Textplatzhalter 3"/>
          <p:cNvSpPr txBox="1"/>
          <p:nvPr/>
        </p:nvSpPr>
        <p:spPr bwMode="auto">
          <a:xfrm>
            <a:off x="658813" y="3966169"/>
            <a:ext cx="5307997" cy="473504"/>
          </a:xfrm>
          <a:prstGeom prst="rect">
            <a:avLst/>
          </a:prstGeom>
          <a:solidFill>
            <a:srgbClr val="FBF3E8"/>
          </a:solidFill>
        </p:spPr>
        <p:txBody>
          <a:bodyPr vert="horz" wrap="square" lIns="108000" tIns="72000" rIns="108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de-DE" sz="1800">
                <a:solidFill>
                  <a:schemeClr val="tx1"/>
                </a:solidFill>
              </a:rPr>
              <a:t>Projektphasen</a:t>
            </a:r>
            <a:endParaRPr/>
          </a:p>
        </p:txBody>
      </p:sp>
      <p:sp>
        <p:nvSpPr>
          <p:cNvPr id="2" name="Titel 1"/>
          <p:cNvSpPr>
            <a:spLocks noGrp="1"/>
          </p:cNvSpPr>
          <p:nvPr>
            <p:ph type="title"/>
          </p:nvPr>
        </p:nvSpPr>
        <p:spPr bwMode="auto">
          <a:xfrm>
            <a:off x="658812" y="296863"/>
            <a:ext cx="8294269" cy="369332"/>
          </a:xfrm>
        </p:spPr>
        <p:txBody>
          <a:bodyPr wrap="square">
            <a:spAutoFit/>
          </a:bodyPr>
          <a:lstStyle/>
          <a:p>
            <a:pPr lvl="0">
              <a:spcBef>
                <a:spcPts val="1200"/>
              </a:spcBef>
              <a:defRPr/>
            </a:pPr>
            <a:r>
              <a:rPr lang="de-DE"/>
              <a:t>3. International bewährte Praktiken: Erfahrungen in Ghana </a:t>
            </a:r>
            <a:endParaRPr/>
          </a:p>
        </p:txBody>
      </p:sp>
      <p:sp>
        <p:nvSpPr>
          <p:cNvPr id="14" name="Freihandform: Form 13"/>
          <p:cNvSpPr/>
          <p:nvPr/>
        </p:nvSpPr>
        <p:spPr bwMode="auto">
          <a:xfrm>
            <a:off x="10166350" y="4437548"/>
            <a:ext cx="1546618"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 name="connsiteX0" fmla="*/ 0 w 1544313"/>
              <a:gd name="connsiteY0" fmla="*/ 0 h 743436"/>
              <a:gd name="connsiteX1" fmla="*/ 1544313 w 1544313"/>
              <a:gd name="connsiteY1" fmla="*/ 0 h 743436"/>
              <a:gd name="connsiteX2" fmla="*/ 1540941 w 1544313"/>
              <a:gd name="connsiteY2" fmla="*/ 371718 h 743436"/>
              <a:gd name="connsiteX3" fmla="*/ 1169223 w 1544313"/>
              <a:gd name="connsiteY3" fmla="*/ 743436 h 743436"/>
              <a:gd name="connsiteX4" fmla="*/ 0 w 1544313"/>
              <a:gd name="connsiteY4" fmla="*/ 743436 h 743436"/>
              <a:gd name="connsiteX5" fmla="*/ 371718 w 1544313"/>
              <a:gd name="connsiteY5" fmla="*/ 371718 h 743436"/>
              <a:gd name="connsiteX6" fmla="*/ 0 w 1544313"/>
              <a:gd name="connsiteY6" fmla="*/ 0 h 743436"/>
              <a:gd name="connsiteX0" fmla="*/ 0 w 1544313"/>
              <a:gd name="connsiteY0" fmla="*/ 0 h 743436"/>
              <a:gd name="connsiteX1" fmla="*/ 1544313 w 1544313"/>
              <a:gd name="connsiteY1" fmla="*/ 0 h 743436"/>
              <a:gd name="connsiteX2" fmla="*/ 1540941 w 1544313"/>
              <a:gd name="connsiteY2" fmla="*/ 371718 h 743436"/>
              <a:gd name="connsiteX3" fmla="*/ 1541312 w 1544313"/>
              <a:gd name="connsiteY3" fmla="*/ 743436 h 743436"/>
              <a:gd name="connsiteX4" fmla="*/ 0 w 1544313"/>
              <a:gd name="connsiteY4" fmla="*/ 743436 h 743436"/>
              <a:gd name="connsiteX5" fmla="*/ 371718 w 1544313"/>
              <a:gd name="connsiteY5" fmla="*/ 371718 h 743436"/>
              <a:gd name="connsiteX6" fmla="*/ 0 w 1544313"/>
              <a:gd name="connsiteY6" fmla="*/ 0 h 743436"/>
              <a:gd name="connsiteX0" fmla="*/ 0 w 1544313"/>
              <a:gd name="connsiteY0" fmla="*/ 0 h 743436"/>
              <a:gd name="connsiteX1" fmla="*/ 1544313 w 1544313"/>
              <a:gd name="connsiteY1" fmla="*/ 0 h 743436"/>
              <a:gd name="connsiteX2" fmla="*/ 1541312 w 1544313"/>
              <a:gd name="connsiteY2" fmla="*/ 743436 h 743436"/>
              <a:gd name="connsiteX3" fmla="*/ 0 w 1544313"/>
              <a:gd name="connsiteY3" fmla="*/ 743436 h 743436"/>
              <a:gd name="connsiteX4" fmla="*/ 371718 w 1544313"/>
              <a:gd name="connsiteY4" fmla="*/ 371718 h 743436"/>
              <a:gd name="connsiteX5" fmla="*/ 0 w 1544313"/>
              <a:gd name="connsiteY5"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313" h="743436" extrusionOk="0">
                <a:moveTo>
                  <a:pt x="0" y="0"/>
                </a:moveTo>
                <a:lnTo>
                  <a:pt x="1544313" y="0"/>
                </a:lnTo>
                <a:cubicBezTo>
                  <a:pt x="1543313" y="247812"/>
                  <a:pt x="1542312" y="495624"/>
                  <a:pt x="1541312" y="743436"/>
                </a:cubicBezTo>
                <a:lnTo>
                  <a:pt x="0" y="743436"/>
                </a:lnTo>
                <a:lnTo>
                  <a:pt x="371718" y="371718"/>
                </a:lnTo>
                <a:lnTo>
                  <a:pt x="0" y="0"/>
                </a:lnTo>
                <a:close/>
              </a:path>
            </a:pathLst>
          </a:custGeom>
          <a:solidFill>
            <a:srgbClr val="D685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000" tIns="36000" rIns="108000" bIns="0" numCol="1" spcCol="1270" anchor="ctr" anchorCtr="0">
            <a:noAutofit/>
          </a:bodyPr>
          <a:lstStyle/>
          <a:p>
            <a:pPr marL="0" lvl="0" indent="0" algn="ctr" defTabSz="488950">
              <a:lnSpc>
                <a:spcPts val="1600"/>
              </a:lnSpc>
              <a:spcBef>
                <a:spcPts val="0"/>
              </a:spcBef>
              <a:spcAft>
                <a:spcPts val="0"/>
              </a:spcAft>
              <a:buNone/>
              <a:defRPr/>
            </a:pPr>
            <a:r>
              <a:rPr lang="de-DE" sz="1300" spc="-20"/>
              <a:t>Veröffent-</a:t>
            </a:r>
            <a:br>
              <a:rPr lang="de-DE" sz="1300" spc="-20"/>
            </a:br>
            <a:r>
              <a:rPr lang="de-DE" sz="1300" spc="-20"/>
              <a:t>lichung des </a:t>
            </a:r>
            <a:br>
              <a:rPr lang="de-DE" sz="1300" spc="-20"/>
            </a:br>
            <a:r>
              <a:rPr lang="de-DE" sz="1300" spc="-20"/>
              <a:t>Berichts</a:t>
            </a:r>
            <a:endParaRPr/>
          </a:p>
        </p:txBody>
      </p:sp>
      <p:sp>
        <p:nvSpPr>
          <p:cNvPr id="13" name="Freihandform: Form 12"/>
          <p:cNvSpPr/>
          <p:nvPr/>
        </p:nvSpPr>
        <p:spPr bwMode="auto">
          <a:xfrm>
            <a:off x="8950148" y="4437548"/>
            <a:ext cx="1630437"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36000" rIns="144000" bIns="0" numCol="1" spcCol="1270" anchor="ctr" anchorCtr="0">
            <a:noAutofit/>
          </a:bodyPr>
          <a:lstStyle/>
          <a:p>
            <a:pPr marL="0" lvl="0" indent="0" algn="ctr" defTabSz="488950">
              <a:lnSpc>
                <a:spcPts val="1600"/>
              </a:lnSpc>
              <a:spcBef>
                <a:spcPts val="0"/>
              </a:spcBef>
              <a:spcAft>
                <a:spcPts val="0"/>
              </a:spcAft>
              <a:buNone/>
              <a:defRPr/>
            </a:pPr>
            <a:r>
              <a:rPr lang="de-DE" sz="1300" spc="-20">
                <a:solidFill>
                  <a:schemeClr val="tx1"/>
                </a:solidFill>
              </a:rPr>
              <a:t>Validierungs-Workshop</a:t>
            </a:r>
            <a:endParaRPr/>
          </a:p>
        </p:txBody>
      </p:sp>
      <p:sp>
        <p:nvSpPr>
          <p:cNvPr id="12" name="Freihandform: Form 11"/>
          <p:cNvSpPr/>
          <p:nvPr/>
        </p:nvSpPr>
        <p:spPr bwMode="auto">
          <a:xfrm>
            <a:off x="7649387" y="4437548"/>
            <a:ext cx="1725263"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000" tIns="36000" rIns="144000" bIns="0" numCol="1" spcCol="1270" anchor="ctr" anchorCtr="0">
            <a:noAutofit/>
          </a:bodyPr>
          <a:lstStyle/>
          <a:p>
            <a:pPr marL="0" lvl="0" indent="0" algn="ctr" defTabSz="488950">
              <a:lnSpc>
                <a:spcPts val="1600"/>
              </a:lnSpc>
              <a:spcBef>
                <a:spcPts val="0"/>
              </a:spcBef>
              <a:spcAft>
                <a:spcPts val="0"/>
              </a:spcAft>
              <a:buNone/>
              <a:defRPr/>
            </a:pPr>
            <a:r>
              <a:rPr lang="de-DE" sz="1300" spc="-20">
                <a:solidFill>
                  <a:schemeClr val="tx1"/>
                </a:solidFill>
              </a:rPr>
              <a:t>interne und </a:t>
            </a:r>
            <a:br>
              <a:rPr lang="de-DE" sz="1300" spc="-20">
                <a:solidFill>
                  <a:schemeClr val="tx1"/>
                </a:solidFill>
              </a:rPr>
            </a:br>
            <a:r>
              <a:rPr lang="de-DE" sz="1300" spc="-20">
                <a:solidFill>
                  <a:schemeClr val="tx1"/>
                </a:solidFill>
              </a:rPr>
              <a:t>externe </a:t>
            </a:r>
            <a:br>
              <a:rPr lang="de-DE" sz="1300" spc="-20">
                <a:solidFill>
                  <a:schemeClr val="tx1"/>
                </a:solidFill>
              </a:rPr>
            </a:br>
            <a:r>
              <a:rPr lang="de-DE" sz="1300" spc="-20">
                <a:solidFill>
                  <a:schemeClr val="tx1"/>
                </a:solidFill>
              </a:rPr>
              <a:t>Überprüfungen</a:t>
            </a:r>
            <a:endParaRPr/>
          </a:p>
        </p:txBody>
      </p:sp>
      <p:sp>
        <p:nvSpPr>
          <p:cNvPr id="11" name="Freihandform: Form 10"/>
          <p:cNvSpPr/>
          <p:nvPr/>
        </p:nvSpPr>
        <p:spPr bwMode="auto">
          <a:xfrm>
            <a:off x="6467745" y="4437548"/>
            <a:ext cx="1630437"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2000" tIns="36000" rIns="144000" bIns="0" numCol="1" spcCol="1270" anchor="ctr" anchorCtr="0">
            <a:noAutofit/>
          </a:bodyPr>
          <a:lstStyle/>
          <a:p>
            <a:pPr marL="0" lvl="0" indent="0" algn="ctr" defTabSz="488950">
              <a:lnSpc>
                <a:spcPts val="1600"/>
              </a:lnSpc>
              <a:spcBef>
                <a:spcPts val="0"/>
              </a:spcBef>
              <a:spcAft>
                <a:spcPts val="0"/>
              </a:spcAft>
              <a:buNone/>
              <a:defRPr/>
            </a:pPr>
            <a:r>
              <a:rPr lang="de-DE" sz="1300" spc="-20">
                <a:solidFill>
                  <a:schemeClr val="tx1"/>
                </a:solidFill>
              </a:rPr>
              <a:t>Zusammen-</a:t>
            </a:r>
            <a:br>
              <a:rPr lang="de-DE" sz="1300" spc="-20">
                <a:solidFill>
                  <a:schemeClr val="tx1"/>
                </a:solidFill>
              </a:rPr>
            </a:br>
            <a:r>
              <a:rPr lang="de-DE" sz="1300" spc="-20">
                <a:solidFill>
                  <a:schemeClr val="tx1"/>
                </a:solidFill>
              </a:rPr>
              <a:t>stellung des </a:t>
            </a:r>
            <a:br>
              <a:rPr lang="de-DE" sz="1300" spc="-20">
                <a:solidFill>
                  <a:schemeClr val="tx1"/>
                </a:solidFill>
              </a:rPr>
            </a:br>
            <a:r>
              <a:rPr lang="de-DE" sz="1300" spc="-20">
                <a:solidFill>
                  <a:schemeClr val="tx1"/>
                </a:solidFill>
              </a:rPr>
              <a:t>Berichts</a:t>
            </a:r>
            <a:endParaRPr/>
          </a:p>
        </p:txBody>
      </p:sp>
      <p:sp>
        <p:nvSpPr>
          <p:cNvPr id="10" name="Freihandform: Form 9"/>
          <p:cNvSpPr/>
          <p:nvPr/>
        </p:nvSpPr>
        <p:spPr bwMode="auto">
          <a:xfrm>
            <a:off x="5303970" y="4437548"/>
            <a:ext cx="1644653"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2000" tIns="36000" rIns="144000" bIns="0" numCol="1" spcCol="1270" anchor="ctr" anchorCtr="0">
            <a:noAutofit/>
          </a:bodyPr>
          <a:lstStyle/>
          <a:p>
            <a:pPr marL="0" lvl="0" indent="0" algn="ctr" defTabSz="488950">
              <a:lnSpc>
                <a:spcPts val="1600"/>
              </a:lnSpc>
              <a:spcBef>
                <a:spcPts val="0"/>
              </a:spcBef>
              <a:spcAft>
                <a:spcPts val="0"/>
              </a:spcAft>
              <a:buNone/>
              <a:defRPr/>
            </a:pPr>
            <a:r>
              <a:rPr lang="de-DE" sz="1300" spc="-20">
                <a:solidFill>
                  <a:schemeClr val="tx1"/>
                </a:solidFill>
              </a:rPr>
              <a:t>Bildung </a:t>
            </a:r>
            <a:br>
              <a:rPr lang="de-DE" sz="1300" spc="-20">
                <a:solidFill>
                  <a:schemeClr val="tx1"/>
                </a:solidFill>
              </a:rPr>
            </a:br>
            <a:r>
              <a:rPr lang="de-DE" sz="1300" spc="-20">
                <a:solidFill>
                  <a:schemeClr val="tx1"/>
                </a:solidFill>
              </a:rPr>
              <a:t>von Autoren-</a:t>
            </a:r>
            <a:br>
              <a:rPr lang="de-DE" sz="1300" spc="-20">
                <a:solidFill>
                  <a:schemeClr val="tx1"/>
                </a:solidFill>
              </a:rPr>
            </a:br>
            <a:r>
              <a:rPr lang="de-DE" sz="1300" spc="-20">
                <a:solidFill>
                  <a:schemeClr val="tx1"/>
                </a:solidFill>
              </a:rPr>
              <a:t>teams</a:t>
            </a:r>
          </a:p>
        </p:txBody>
      </p:sp>
      <p:sp>
        <p:nvSpPr>
          <p:cNvPr id="9" name="Freihandform: Form 8"/>
          <p:cNvSpPr/>
          <p:nvPr/>
        </p:nvSpPr>
        <p:spPr bwMode="auto">
          <a:xfrm>
            <a:off x="4108831" y="4437548"/>
            <a:ext cx="1630437"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2000" tIns="36000" rIns="144000" bIns="0" numCol="1" spcCol="1270" anchor="ctr" anchorCtr="0">
            <a:noAutofit/>
          </a:bodyPr>
          <a:lstStyle/>
          <a:p>
            <a:pPr marL="0" lvl="0" indent="0" algn="ctr" defTabSz="488950">
              <a:lnSpc>
                <a:spcPts val="1600"/>
              </a:lnSpc>
              <a:spcBef>
                <a:spcPts val="0"/>
              </a:spcBef>
              <a:spcAft>
                <a:spcPts val="0"/>
              </a:spcAft>
              <a:buNone/>
              <a:defRPr/>
            </a:pPr>
            <a:r>
              <a:rPr lang="de-DE" sz="1300" spc="-20">
                <a:solidFill>
                  <a:schemeClr val="tx1"/>
                </a:solidFill>
              </a:rPr>
              <a:t>Daten-</a:t>
            </a:r>
            <a:br>
              <a:rPr lang="de-DE" sz="1300" spc="-20">
                <a:solidFill>
                  <a:schemeClr val="tx1"/>
                </a:solidFill>
              </a:rPr>
            </a:br>
            <a:r>
              <a:rPr lang="de-DE" sz="1300" spc="-20">
                <a:solidFill>
                  <a:schemeClr val="tx1"/>
                </a:solidFill>
              </a:rPr>
              <a:t>erfassung</a:t>
            </a:r>
          </a:p>
        </p:txBody>
      </p:sp>
      <p:sp>
        <p:nvSpPr>
          <p:cNvPr id="8" name="Freihandform: Form 7"/>
          <p:cNvSpPr/>
          <p:nvPr/>
        </p:nvSpPr>
        <p:spPr bwMode="auto">
          <a:xfrm>
            <a:off x="2817350" y="4437548"/>
            <a:ext cx="1813079"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000" tIns="36000" rIns="144000" bIns="0" numCol="1" spcCol="1270" anchor="ctr" anchorCtr="0">
            <a:noAutofit/>
          </a:bodyPr>
          <a:lstStyle/>
          <a:p>
            <a:pPr marL="0" lvl="0" indent="0" algn="ctr" defTabSz="488950">
              <a:lnSpc>
                <a:spcPts val="1600"/>
              </a:lnSpc>
              <a:spcBef>
                <a:spcPts val="0"/>
              </a:spcBef>
              <a:spcAft>
                <a:spcPts val="0"/>
              </a:spcAft>
              <a:buNone/>
              <a:defRPr/>
            </a:pPr>
            <a:r>
              <a:rPr lang="de-DE" sz="1300" spc="-20">
                <a:solidFill>
                  <a:schemeClr val="tx1"/>
                </a:solidFill>
              </a:rPr>
              <a:t>Engagement </a:t>
            </a:r>
            <a:br>
              <a:rPr lang="de-DE" sz="1300" spc="-20">
                <a:solidFill>
                  <a:schemeClr val="tx1"/>
                </a:solidFill>
              </a:rPr>
            </a:br>
            <a:r>
              <a:rPr lang="de-DE" sz="1300" spc="-20">
                <a:solidFill>
                  <a:schemeClr val="tx1"/>
                </a:solidFill>
              </a:rPr>
              <a:t>der Interessen-</a:t>
            </a:r>
            <a:br>
              <a:rPr lang="de-DE" sz="1300" spc="-20">
                <a:solidFill>
                  <a:schemeClr val="tx1"/>
                </a:solidFill>
              </a:rPr>
            </a:br>
            <a:r>
              <a:rPr lang="de-DE" sz="1300" spc="-20">
                <a:solidFill>
                  <a:schemeClr val="tx1"/>
                </a:solidFill>
              </a:rPr>
              <a:t>gruppen</a:t>
            </a:r>
            <a:endParaRPr/>
          </a:p>
        </p:txBody>
      </p:sp>
      <p:sp>
        <p:nvSpPr>
          <p:cNvPr id="7" name="Freihandform: Form 6"/>
          <p:cNvSpPr/>
          <p:nvPr/>
        </p:nvSpPr>
        <p:spPr bwMode="auto">
          <a:xfrm>
            <a:off x="1414834" y="4437548"/>
            <a:ext cx="1923422"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0" tIns="36000" rIns="144000" bIns="0" numCol="1" spcCol="1270" anchor="ctr" anchorCtr="0">
            <a:noAutofit/>
          </a:bodyPr>
          <a:lstStyle/>
          <a:p>
            <a:pPr marL="0" lvl="0" indent="0" algn="ctr" defTabSz="488950">
              <a:lnSpc>
                <a:spcPts val="1600"/>
              </a:lnSpc>
              <a:spcBef>
                <a:spcPts val="0"/>
              </a:spcBef>
              <a:spcAft>
                <a:spcPts val="0"/>
              </a:spcAft>
              <a:buNone/>
              <a:defRPr/>
            </a:pPr>
            <a:r>
              <a:rPr lang="de-DE" sz="1300" spc="-20">
                <a:solidFill>
                  <a:schemeClr val="tx1"/>
                </a:solidFill>
              </a:rPr>
              <a:t>Definition der Inhaltsstruktur </a:t>
            </a:r>
            <a:br>
              <a:rPr lang="de-DE" sz="1300" spc="-20">
                <a:solidFill>
                  <a:schemeClr val="tx1"/>
                </a:solidFill>
              </a:rPr>
            </a:br>
            <a:r>
              <a:rPr lang="de-DE" sz="1300" spc="-20">
                <a:solidFill>
                  <a:schemeClr val="tx1"/>
                </a:solidFill>
              </a:rPr>
              <a:t>und der </a:t>
            </a:r>
            <a:br>
              <a:rPr lang="de-DE" sz="1300" spc="-20">
                <a:solidFill>
                  <a:schemeClr val="tx1"/>
                </a:solidFill>
              </a:rPr>
            </a:br>
            <a:r>
              <a:rPr lang="de-DE" sz="1300" spc="-20">
                <a:solidFill>
                  <a:schemeClr val="tx1"/>
                </a:solidFill>
              </a:rPr>
              <a:t>Indikatoren</a:t>
            </a:r>
            <a:endParaRPr/>
          </a:p>
        </p:txBody>
      </p:sp>
      <p:sp>
        <p:nvSpPr>
          <p:cNvPr id="6" name="Freihandform: Form 5"/>
          <p:cNvSpPr/>
          <p:nvPr/>
        </p:nvSpPr>
        <p:spPr bwMode="auto">
          <a:xfrm>
            <a:off x="659157" y="4437548"/>
            <a:ext cx="1260131" cy="1102737"/>
          </a:xfrm>
          <a:custGeom>
            <a:avLst/>
            <a:gdLst>
              <a:gd name="connsiteX0" fmla="*/ 0 w 1191040"/>
              <a:gd name="connsiteY0" fmla="*/ 0 h 743436"/>
              <a:gd name="connsiteX1" fmla="*/ 819322 w 1191040"/>
              <a:gd name="connsiteY1" fmla="*/ 0 h 743436"/>
              <a:gd name="connsiteX2" fmla="*/ 1191040 w 1191040"/>
              <a:gd name="connsiteY2" fmla="*/ 371718 h 743436"/>
              <a:gd name="connsiteX3" fmla="*/ 819322 w 1191040"/>
              <a:gd name="connsiteY3" fmla="*/ 743436 h 743436"/>
              <a:gd name="connsiteX4" fmla="*/ 0 w 1191040"/>
              <a:gd name="connsiteY4" fmla="*/ 743436 h 743436"/>
              <a:gd name="connsiteX5" fmla="*/ 0 w 1191040"/>
              <a:gd name="connsiteY5"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040" h="743436" extrusionOk="0">
                <a:moveTo>
                  <a:pt x="0" y="0"/>
                </a:moveTo>
                <a:lnTo>
                  <a:pt x="819322" y="0"/>
                </a:lnTo>
                <a:lnTo>
                  <a:pt x="1191040" y="371718"/>
                </a:lnTo>
                <a:lnTo>
                  <a:pt x="819322" y="743436"/>
                </a:lnTo>
                <a:lnTo>
                  <a:pt x="0" y="743436"/>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6000" rIns="216000" bIns="0" numCol="1" spcCol="1270" anchor="ctr" anchorCtr="0">
            <a:noAutofit/>
          </a:bodyPr>
          <a:lstStyle/>
          <a:p>
            <a:pPr marL="0" lvl="0" indent="0" algn="ctr" defTabSz="488950">
              <a:lnSpc>
                <a:spcPts val="1600"/>
              </a:lnSpc>
              <a:spcBef>
                <a:spcPts val="0"/>
              </a:spcBef>
              <a:spcAft>
                <a:spcPts val="0"/>
              </a:spcAft>
              <a:buFont typeface="+mj-lt"/>
              <a:buNone/>
              <a:defRPr/>
            </a:pPr>
            <a:r>
              <a:rPr lang="de-DE" sz="1300" spc="-20">
                <a:solidFill>
                  <a:schemeClr val="tx1"/>
                </a:solidFill>
              </a:rPr>
              <a:t>Definition </a:t>
            </a:r>
            <a:br>
              <a:rPr lang="de-DE" sz="1300" spc="-20">
                <a:solidFill>
                  <a:schemeClr val="tx1"/>
                </a:solidFill>
              </a:rPr>
            </a:br>
            <a:r>
              <a:rPr lang="de-DE" sz="1300" spc="-20">
                <a:solidFill>
                  <a:schemeClr val="tx1"/>
                </a:solidFill>
              </a:rPr>
              <a:t>der Ziele</a:t>
            </a:r>
            <a:endParaRPr/>
          </a:p>
        </p:txBody>
      </p:sp>
      <p:pic>
        <p:nvPicPr>
          <p:cNvPr id="39" name="Grafik 38"/>
          <p:cNvPicPr>
            <a:picLocks noChangeAspect="1"/>
          </p:cNvPicPr>
          <p:nvPr/>
        </p:nvPicPr>
        <p:blipFill>
          <a:blip r:embed="rId3"/>
          <a:stretch/>
        </p:blipFill>
        <p:spPr bwMode="auto">
          <a:xfrm>
            <a:off x="3064970" y="2393511"/>
            <a:ext cx="2825640" cy="1469692"/>
          </a:xfrm>
          <a:prstGeom prst="rect">
            <a:avLst/>
          </a:prstGeom>
          <a:ln w="6350">
            <a:solidFill>
              <a:schemeClr val="bg1"/>
            </a:solidFill>
          </a:ln>
          <a:effectLst>
            <a:outerShdw blurRad="101600" sx="102000" sy="102000" algn="ctr" rotWithShape="0">
              <a:prstClr val="black">
                <a:alpha val="15000"/>
              </a:prstClr>
            </a:outerShdw>
          </a:effectLst>
        </p:spPr>
      </p:pic>
      <p:sp>
        <p:nvSpPr>
          <p:cNvPr id="20" name="Textplatzhalter 3"/>
          <p:cNvSpPr txBox="1"/>
          <p:nvPr/>
        </p:nvSpPr>
        <p:spPr bwMode="auto">
          <a:xfrm>
            <a:off x="6404578" y="1520825"/>
            <a:ext cx="5307997" cy="1089057"/>
          </a:xfrm>
          <a:prstGeom prst="rect">
            <a:avLst/>
          </a:prstGeom>
          <a:solidFill>
            <a:srgbClr val="FBF3E8"/>
          </a:solidFill>
        </p:spPr>
        <p:txBody>
          <a:bodyPr vert="horz" wrap="square" lIns="108000" tIns="72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de-DE" sz="1800" dirty="0">
                <a:solidFill>
                  <a:schemeClr val="tx1"/>
                </a:solidFill>
              </a:rPr>
              <a:t>Es wurden bisher drei </a:t>
            </a:r>
            <a:br>
              <a:rPr lang="de-DE" sz="1800" dirty="0">
                <a:solidFill>
                  <a:schemeClr val="tx1"/>
                </a:solidFill>
              </a:rPr>
            </a:br>
            <a:r>
              <a:rPr lang="de-DE" sz="1800" spc="-20" dirty="0">
                <a:solidFill>
                  <a:schemeClr val="tx1"/>
                </a:solidFill>
              </a:rPr>
              <a:t>Berichte veröffentlicht: </a:t>
            </a:r>
            <a:br>
              <a:rPr lang="de-DE" sz="1800" spc="-20" dirty="0">
                <a:solidFill>
                  <a:schemeClr val="tx1"/>
                </a:solidFill>
              </a:rPr>
            </a:br>
            <a:r>
              <a:rPr lang="de-DE" sz="1800" dirty="0">
                <a:solidFill>
                  <a:schemeClr val="tx1"/>
                </a:solidFill>
              </a:rPr>
              <a:t>2021, 2023 und 2026</a:t>
            </a:r>
            <a:endParaRPr dirty="0"/>
          </a:p>
        </p:txBody>
      </p:sp>
      <p:pic>
        <p:nvPicPr>
          <p:cNvPr id="38" name="Grafik 37"/>
          <p:cNvPicPr>
            <a:picLocks noChangeAspect="1"/>
          </p:cNvPicPr>
          <p:nvPr/>
        </p:nvPicPr>
        <p:blipFill>
          <a:blip r:embed="rId4"/>
          <a:srcRect t="-1" b="-2722"/>
          <a:stretch/>
        </p:blipFill>
        <p:spPr bwMode="auto">
          <a:xfrm>
            <a:off x="4309950" y="2784696"/>
            <a:ext cx="1930513" cy="1396834"/>
          </a:xfrm>
          <a:prstGeom prst="rect">
            <a:avLst/>
          </a:prstGeom>
          <a:solidFill>
            <a:schemeClr val="bg1"/>
          </a:solidFill>
          <a:effectLst>
            <a:outerShdw blurRad="101600" sx="102000" sy="102000" algn="ctr" rotWithShape="0">
              <a:prstClr val="black">
                <a:alpha val="15000"/>
              </a:prstClr>
            </a:outerShdw>
          </a:effectLst>
        </p:spPr>
      </p:pic>
      <p:sp>
        <p:nvSpPr>
          <p:cNvPr id="22" name="Textplatzhalter 3"/>
          <p:cNvSpPr txBox="1"/>
          <p:nvPr/>
        </p:nvSpPr>
        <p:spPr bwMode="auto">
          <a:xfrm>
            <a:off x="658812" y="1520825"/>
            <a:ext cx="5327650" cy="781281"/>
          </a:xfrm>
          <a:prstGeom prst="rect">
            <a:avLst/>
          </a:prstGeom>
          <a:solidFill>
            <a:srgbClr val="FBF3E8"/>
          </a:solidFill>
        </p:spPr>
        <p:txBody>
          <a:bodyPr vert="horz" wrap="square" lIns="108000" tIns="72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de-DE" sz="1800">
                <a:solidFill>
                  <a:schemeClr val="tx1"/>
                </a:solidFill>
              </a:rPr>
              <a:t>Zusammenarbeit zwischen der Commission for TVET (CTVET) und GOVET seit 2019</a:t>
            </a:r>
            <a:endParaRPr/>
          </a:p>
        </p:txBody>
      </p:sp>
      <p:pic>
        <p:nvPicPr>
          <p:cNvPr id="36" name="Grafik 35"/>
          <p:cNvPicPr>
            <a:picLocks noChangeAspect="1"/>
          </p:cNvPicPr>
          <p:nvPr/>
        </p:nvPicPr>
        <p:blipFill>
          <a:blip r:embed="rId5"/>
          <a:stretch/>
        </p:blipFill>
        <p:spPr bwMode="auto">
          <a:xfrm>
            <a:off x="9070272" y="777396"/>
            <a:ext cx="1652344" cy="2339966"/>
          </a:xfrm>
          <a:prstGeom prst="rect">
            <a:avLst/>
          </a:prstGeom>
          <a:ln w="12700">
            <a:solidFill>
              <a:schemeClr val="bg1"/>
            </a:solidFill>
          </a:ln>
          <a:effectLst>
            <a:outerShdw blurRad="101600" dist="12700" sx="102000" sy="102000" algn="ctr" rotWithShape="0">
              <a:prstClr val="black">
                <a:alpha val="15000"/>
              </a:prstClr>
            </a:outerShdw>
          </a:effectLst>
        </p:spPr>
      </p:pic>
      <p:pic>
        <p:nvPicPr>
          <p:cNvPr id="40" name="Grafik 39"/>
          <p:cNvPicPr>
            <a:picLocks noChangeAspect="1"/>
          </p:cNvPicPr>
          <p:nvPr/>
        </p:nvPicPr>
        <p:blipFill>
          <a:blip r:embed="rId6"/>
          <a:stretch/>
        </p:blipFill>
        <p:spPr bwMode="auto">
          <a:xfrm>
            <a:off x="9526990" y="1227243"/>
            <a:ext cx="1745208" cy="2362134"/>
          </a:xfrm>
          <a:prstGeom prst="rect">
            <a:avLst/>
          </a:prstGeom>
          <a:ln w="12700">
            <a:solidFill>
              <a:schemeClr val="bg1"/>
            </a:solidFill>
          </a:ln>
          <a:effectLst>
            <a:outerShdw blurRad="101600" dist="12700" sx="102000" sy="102000" algn="ctr" rotWithShape="0">
              <a:prstClr val="black">
                <a:alpha val="15000"/>
              </a:prstClr>
            </a:outerShdw>
          </a:effectLst>
        </p:spPr>
      </p:pic>
      <p:pic>
        <p:nvPicPr>
          <p:cNvPr id="4" name="Grafik 3">
            <a:extLst>
              <a:ext uri="{FF2B5EF4-FFF2-40B4-BE49-F238E27FC236}">
                <a16:creationId xmlns:a16="http://schemas.microsoft.com/office/drawing/2014/main" id="{3E800562-E7C0-C818-AC4E-597C3BD478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9378" y="2065353"/>
            <a:ext cx="1672009" cy="2362134"/>
          </a:xfrm>
          <a:prstGeom prst="rect">
            <a:avLst/>
          </a:prstGeom>
          <a:ln>
            <a:noFill/>
          </a:ln>
          <a:effectLst>
            <a:outerShdw blurRad="44450" dist="27940" dir="5400000" algn="ctr">
              <a:srgbClr val="000000">
                <a:alpha val="32000"/>
              </a:srgb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369332"/>
          </a:xfrm>
        </p:spPr>
        <p:txBody>
          <a:bodyPr>
            <a:spAutoFit/>
          </a:bodyPr>
          <a:lstStyle/>
          <a:p>
            <a:pPr>
              <a:defRPr/>
            </a:pPr>
            <a:r>
              <a:rPr lang="de-DE"/>
              <a:t>3. International bewährte Praktiken: Erfahrungen in Ghana </a:t>
            </a:r>
            <a:endParaRPr/>
          </a:p>
        </p:txBody>
      </p:sp>
      <p:sp>
        <p:nvSpPr>
          <p:cNvPr id="5" name="Textfeld 4"/>
          <p:cNvSpPr txBox="1"/>
          <p:nvPr/>
        </p:nvSpPr>
        <p:spPr bwMode="auto">
          <a:xfrm>
            <a:off x="671003" y="1477935"/>
            <a:ext cx="4388678" cy="4299254"/>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defRPr/>
            </a:pPr>
            <a:r>
              <a:rPr lang="de-DE" b="1"/>
              <a:t>Erfolgsfaktoren</a:t>
            </a:r>
            <a:endParaRPr/>
          </a:p>
          <a:p>
            <a:pPr marL="285750" indent="-285750">
              <a:lnSpc>
                <a:spcPts val="2200"/>
              </a:lnSpc>
              <a:spcBef>
                <a:spcPts val="600"/>
              </a:spcBef>
              <a:spcAft>
                <a:spcPts val="600"/>
              </a:spcAft>
              <a:buClr>
                <a:srgbClr val="D6851B"/>
              </a:buClr>
              <a:buSzPct val="65000"/>
              <a:buFont typeface="Wingdings 3"/>
              <a:buChar char=""/>
              <a:defRPr/>
            </a:pPr>
            <a:r>
              <a:rPr lang="de-DE"/>
              <a:t>Kapazitätsaufbau für Teammitglieder bei CTVET</a:t>
            </a:r>
            <a:endParaRPr/>
          </a:p>
          <a:p>
            <a:pPr marL="285750" indent="-285750">
              <a:lnSpc>
                <a:spcPts val="2200"/>
              </a:lnSpc>
              <a:spcBef>
                <a:spcPts val="600"/>
              </a:spcBef>
              <a:spcAft>
                <a:spcPts val="600"/>
              </a:spcAft>
              <a:buClr>
                <a:srgbClr val="D6851B"/>
              </a:buClr>
              <a:buSzPct val="65000"/>
              <a:buFont typeface="Wingdings 3"/>
              <a:buChar char=""/>
              <a:defRPr/>
            </a:pPr>
            <a:r>
              <a:rPr lang="de-DE"/>
              <a:t>Diverse Autorenteams aus verschiedenen Abteilungen</a:t>
            </a:r>
            <a:endParaRPr/>
          </a:p>
          <a:p>
            <a:pPr marL="285750" indent="-285750">
              <a:lnSpc>
                <a:spcPts val="2200"/>
              </a:lnSpc>
              <a:spcBef>
                <a:spcPts val="600"/>
              </a:spcBef>
              <a:spcAft>
                <a:spcPts val="600"/>
              </a:spcAft>
              <a:buClr>
                <a:srgbClr val="D6851B"/>
              </a:buClr>
              <a:buSzPct val="65000"/>
              <a:buFont typeface="Wingdings 3"/>
              <a:buChar char=""/>
              <a:defRPr/>
            </a:pPr>
            <a:r>
              <a:rPr lang="de-DE"/>
              <a:t>Gemeinsame Projektplanung </a:t>
            </a:r>
            <a:endParaRPr/>
          </a:p>
          <a:p>
            <a:pPr marL="285750" indent="-285750">
              <a:lnSpc>
                <a:spcPts val="2200"/>
              </a:lnSpc>
              <a:spcBef>
                <a:spcPts val="600"/>
              </a:spcBef>
              <a:spcAft>
                <a:spcPts val="600"/>
              </a:spcAft>
              <a:buClr>
                <a:srgbClr val="D6851B"/>
              </a:buClr>
              <a:buSzPct val="65000"/>
              <a:buFont typeface="Wingdings 3"/>
              <a:buChar char=""/>
              <a:defRPr/>
            </a:pPr>
            <a:r>
              <a:rPr lang="de-DE"/>
              <a:t>Vor der Veröffentlichung: Überprüfungs- und Validierungsworkshop mit Interessengruppen</a:t>
            </a:r>
            <a:endParaRPr/>
          </a:p>
          <a:p>
            <a:pPr marL="285750" indent="-285750">
              <a:lnSpc>
                <a:spcPts val="2200"/>
              </a:lnSpc>
              <a:spcBef>
                <a:spcPts val="600"/>
              </a:spcBef>
              <a:spcAft>
                <a:spcPts val="600"/>
              </a:spcAft>
              <a:buClr>
                <a:srgbClr val="D6851B"/>
              </a:buClr>
              <a:buSzPct val="65000"/>
              <a:buFont typeface="Wingdings 3"/>
              <a:buChar char=""/>
              <a:defRPr/>
            </a:pPr>
            <a:r>
              <a:rPr lang="de-DE"/>
              <a:t>Datenerfassung und Durchführung von Datenanalysen sowohl intern</a:t>
            </a:r>
            <a:endParaRPr/>
          </a:p>
          <a:p>
            <a:pPr marL="285750" indent="-285750">
              <a:lnSpc>
                <a:spcPts val="2200"/>
              </a:lnSpc>
              <a:spcBef>
                <a:spcPts val="600"/>
              </a:spcBef>
              <a:spcAft>
                <a:spcPts val="600"/>
              </a:spcAft>
              <a:buClr>
                <a:srgbClr val="D6851B"/>
              </a:buClr>
              <a:buSzPct val="65000"/>
              <a:buFont typeface="Wingdings 3"/>
              <a:buChar char=""/>
              <a:defRPr/>
            </a:pPr>
            <a:endParaRPr lang="de-DE"/>
          </a:p>
        </p:txBody>
      </p:sp>
      <p:sp>
        <p:nvSpPr>
          <p:cNvPr id="7" name="Textfeld 6"/>
          <p:cNvSpPr txBox="1"/>
          <p:nvPr/>
        </p:nvSpPr>
        <p:spPr bwMode="auto">
          <a:xfrm>
            <a:off x="7424927" y="1477935"/>
            <a:ext cx="4275455" cy="3170740"/>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defRPr/>
            </a:pPr>
            <a:r>
              <a:rPr lang="de-DE" b="1"/>
              <a:t>Herausforderungen</a:t>
            </a:r>
            <a:endParaRPr lang="de-DE"/>
          </a:p>
          <a:p>
            <a:pPr marL="285750" indent="-285750">
              <a:lnSpc>
                <a:spcPts val="2200"/>
              </a:lnSpc>
              <a:spcBef>
                <a:spcPts val="600"/>
              </a:spcBef>
              <a:spcAft>
                <a:spcPts val="600"/>
              </a:spcAft>
              <a:buClr>
                <a:srgbClr val="D6851B"/>
              </a:buClr>
              <a:buSzPct val="65000"/>
              <a:buFont typeface="Wingdings 3"/>
              <a:buChar char=""/>
              <a:defRPr/>
            </a:pPr>
            <a:r>
              <a:rPr lang="de-DE"/>
              <a:t>Verfügbarkeit und Qualität der Daten</a:t>
            </a:r>
            <a:endParaRPr/>
          </a:p>
          <a:p>
            <a:pPr marL="285750" indent="-285750">
              <a:lnSpc>
                <a:spcPts val="2200"/>
              </a:lnSpc>
              <a:spcBef>
                <a:spcPts val="600"/>
              </a:spcBef>
              <a:spcAft>
                <a:spcPts val="600"/>
              </a:spcAft>
              <a:buClr>
                <a:srgbClr val="D6851B"/>
              </a:buClr>
              <a:buSzPct val="65000"/>
              <a:buFont typeface="Wingdings 3"/>
              <a:buChar char=""/>
              <a:defRPr/>
            </a:pPr>
            <a:r>
              <a:rPr lang="de-DE"/>
              <a:t>IT-Systeminfrastruktur, Hosting, Verwaltung und Wartung</a:t>
            </a:r>
            <a:endParaRPr/>
          </a:p>
          <a:p>
            <a:pPr marL="285750" indent="-285750">
              <a:lnSpc>
                <a:spcPts val="2200"/>
              </a:lnSpc>
              <a:spcBef>
                <a:spcPts val="600"/>
              </a:spcBef>
              <a:spcAft>
                <a:spcPts val="600"/>
              </a:spcAft>
              <a:buClr>
                <a:srgbClr val="D6851B"/>
              </a:buClr>
              <a:buSzPct val="65000"/>
              <a:buFont typeface="Wingdings 3"/>
              <a:buChar char=""/>
              <a:defRPr/>
            </a:pPr>
            <a:r>
              <a:rPr lang="de-DE"/>
              <a:t>Finanzierung</a:t>
            </a:r>
            <a:endParaRPr/>
          </a:p>
          <a:p>
            <a:pPr marL="285750" indent="-285750">
              <a:lnSpc>
                <a:spcPts val="2200"/>
              </a:lnSpc>
              <a:spcBef>
                <a:spcPts val="600"/>
              </a:spcBef>
              <a:spcAft>
                <a:spcPts val="600"/>
              </a:spcAft>
              <a:buClr>
                <a:srgbClr val="D6851B"/>
              </a:buClr>
              <a:buSzPct val="65000"/>
              <a:buFont typeface="Wingdings 3"/>
              <a:buChar char=""/>
              <a:defRPr/>
            </a:pPr>
            <a:endParaRPr lang="de-DE"/>
          </a:p>
          <a:p>
            <a:pPr marL="285750" indent="-285750">
              <a:lnSpc>
                <a:spcPts val="2200"/>
              </a:lnSpc>
              <a:spcBef>
                <a:spcPts val="600"/>
              </a:spcBef>
              <a:spcAft>
                <a:spcPts val="600"/>
              </a:spcAft>
              <a:buClr>
                <a:srgbClr val="D6851B"/>
              </a:buClr>
              <a:buSzPct val="65000"/>
              <a:buFont typeface="Wingdings 3"/>
              <a:buChar char=""/>
              <a:defRPr/>
            </a:pPr>
            <a:endParaRPr lang="de-DE"/>
          </a:p>
          <a:p>
            <a:pPr marL="285750" indent="-285750">
              <a:lnSpc>
                <a:spcPts val="2200"/>
              </a:lnSpc>
              <a:spcBef>
                <a:spcPts val="600"/>
              </a:spcBef>
              <a:spcAft>
                <a:spcPts val="600"/>
              </a:spcAft>
              <a:buClr>
                <a:srgbClr val="D6851B"/>
              </a:buClr>
              <a:buSzPct val="65000"/>
              <a:buFont typeface="Wingdings 3"/>
              <a:buChar char=""/>
              <a:defRPr/>
            </a:pPr>
            <a:endParaRPr lang="de-DE"/>
          </a:p>
        </p:txBody>
      </p:sp>
      <p:pic>
        <p:nvPicPr>
          <p:cNvPr id="4" name="Grafik 3"/>
          <p:cNvPicPr>
            <a:picLocks noChangeAspect="1"/>
          </p:cNvPicPr>
          <p:nvPr/>
        </p:nvPicPr>
        <p:blipFill>
          <a:blip r:embed="rId3"/>
          <a:stretch/>
        </p:blipFill>
        <p:spPr bwMode="auto">
          <a:xfrm>
            <a:off x="3499104" y="637372"/>
            <a:ext cx="4944049" cy="59237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369332"/>
          </a:xfrm>
        </p:spPr>
        <p:txBody>
          <a:bodyPr>
            <a:spAutoFit/>
          </a:bodyPr>
          <a:lstStyle/>
          <a:p>
            <a:pPr>
              <a:defRPr/>
            </a:pPr>
            <a:r>
              <a:rPr lang="de-DE"/>
              <a:t>3. International bewährte Praktiken: Erfahrungen in Vietnam</a:t>
            </a:r>
            <a:endParaRPr/>
          </a:p>
        </p:txBody>
      </p:sp>
      <p:sp>
        <p:nvSpPr>
          <p:cNvPr id="5" name="Textfeld 4"/>
          <p:cNvSpPr txBox="1"/>
          <p:nvPr/>
        </p:nvSpPr>
        <p:spPr bwMode="auto">
          <a:xfrm>
            <a:off x="658810" y="1479913"/>
            <a:ext cx="10027387" cy="3760645"/>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a:buChar char=""/>
              <a:defRPr/>
            </a:pPr>
            <a:r>
              <a:rPr lang="de-DE"/>
              <a:t>BIBB, GIZ und NIVT arbeiten seit 2011 im Bereich der Berufsbildungsberichterstattung zusammen</a:t>
            </a:r>
            <a:endParaRPr/>
          </a:p>
          <a:p>
            <a:pPr marL="285750" indent="-285750">
              <a:lnSpc>
                <a:spcPts val="2200"/>
              </a:lnSpc>
              <a:spcBef>
                <a:spcPts val="600"/>
              </a:spcBef>
              <a:spcAft>
                <a:spcPts val="600"/>
              </a:spcAft>
              <a:buClr>
                <a:srgbClr val="D6851B"/>
              </a:buClr>
              <a:buSzPct val="65000"/>
              <a:buFont typeface="Wingdings 3"/>
              <a:buChar char=""/>
              <a:defRPr/>
            </a:pPr>
            <a:r>
              <a:rPr lang="de-DE"/>
              <a:t>enger Austausch zwischen den Forschenden, insbesondere zu diesen Aspekten:</a:t>
            </a:r>
            <a:endParaRPr/>
          </a:p>
          <a:p>
            <a:pPr marL="612000" lvl="1" indent="-324000">
              <a:lnSpc>
                <a:spcPts val="2200"/>
              </a:lnSpc>
              <a:spcBef>
                <a:spcPts val="600"/>
              </a:spcBef>
              <a:spcAft>
                <a:spcPts val="600"/>
              </a:spcAft>
              <a:buClr>
                <a:srgbClr val="D6851B"/>
              </a:buClr>
              <a:buSzPct val="65000"/>
              <a:buFont typeface="Wingdings 3"/>
              <a:buChar char=""/>
              <a:defRPr/>
            </a:pPr>
            <a:r>
              <a:rPr lang="de-DE"/>
              <a:t>Qualitätssicherung des Berufsbildungsberichts</a:t>
            </a:r>
            <a:endParaRPr/>
          </a:p>
          <a:p>
            <a:pPr marL="612000" lvl="1" indent="-324000">
              <a:lnSpc>
                <a:spcPts val="2200"/>
              </a:lnSpc>
              <a:spcBef>
                <a:spcPts val="600"/>
              </a:spcBef>
              <a:spcAft>
                <a:spcPts val="600"/>
              </a:spcAft>
              <a:buClr>
                <a:srgbClr val="D6851B"/>
              </a:buClr>
              <a:buSzPct val="65000"/>
              <a:buFont typeface="Wingdings 3"/>
              <a:buChar char=""/>
              <a:defRPr/>
            </a:pPr>
            <a:r>
              <a:rPr lang="de-DE"/>
              <a:t>Koordinierung</a:t>
            </a:r>
            <a:endParaRPr/>
          </a:p>
          <a:p>
            <a:pPr marL="612000" lvl="1" indent="-324000">
              <a:lnSpc>
                <a:spcPts val="2200"/>
              </a:lnSpc>
              <a:spcBef>
                <a:spcPts val="600"/>
              </a:spcBef>
              <a:spcAft>
                <a:spcPts val="600"/>
              </a:spcAft>
              <a:buClr>
                <a:srgbClr val="D6851B"/>
              </a:buClr>
              <a:buSzPct val="65000"/>
              <a:buFont typeface="Wingdings 3"/>
              <a:buChar char=""/>
              <a:defRPr/>
            </a:pPr>
            <a:r>
              <a:rPr lang="de-DE"/>
              <a:t>Zusammenarbeit mit Interessengruppen</a:t>
            </a:r>
            <a:endParaRPr/>
          </a:p>
          <a:p>
            <a:pPr marL="612000" lvl="1" indent="-324000">
              <a:lnSpc>
                <a:spcPts val="2200"/>
              </a:lnSpc>
              <a:spcBef>
                <a:spcPts val="600"/>
              </a:spcBef>
              <a:spcAft>
                <a:spcPts val="600"/>
              </a:spcAft>
              <a:buClr>
                <a:srgbClr val="D6851B"/>
              </a:buClr>
              <a:buSzPct val="65000"/>
              <a:buFont typeface="Wingdings 3"/>
              <a:buChar char=""/>
              <a:defRPr/>
            </a:pPr>
            <a:r>
              <a:rPr lang="de-DE"/>
              <a:t>Feedback zu einzelnen Kapiteln</a:t>
            </a:r>
            <a:endParaRPr/>
          </a:p>
          <a:p>
            <a:pPr marL="612000" lvl="1" indent="-324000">
              <a:lnSpc>
                <a:spcPts val="2200"/>
              </a:lnSpc>
              <a:spcBef>
                <a:spcPts val="600"/>
              </a:spcBef>
              <a:spcAft>
                <a:spcPts val="600"/>
              </a:spcAft>
              <a:buClr>
                <a:srgbClr val="D6851B"/>
              </a:buClr>
              <a:buSzPct val="65000"/>
              <a:buFont typeface="Wingdings 3"/>
              <a:buChar char=""/>
              <a:defRPr/>
            </a:pPr>
            <a:r>
              <a:rPr lang="de-DE"/>
              <a:t>Wissensmanagement</a:t>
            </a:r>
            <a:endParaRPr/>
          </a:p>
          <a:p>
            <a:pPr marL="612000" lvl="1" indent="-324000">
              <a:lnSpc>
                <a:spcPts val="2200"/>
              </a:lnSpc>
              <a:spcBef>
                <a:spcPts val="600"/>
              </a:spcBef>
              <a:spcAft>
                <a:spcPts val="600"/>
              </a:spcAft>
              <a:buClr>
                <a:srgbClr val="D6851B"/>
              </a:buClr>
              <a:buSzPct val="65000"/>
              <a:buFont typeface="Wingdings 3"/>
              <a:buChar char=""/>
              <a:defRPr/>
            </a:pPr>
            <a:r>
              <a:rPr lang="de-DE"/>
              <a:t>Darstellung der Daten</a:t>
            </a:r>
            <a:endParaRPr/>
          </a:p>
          <a:p>
            <a:pPr marL="285750" indent="-285750">
              <a:lnSpc>
                <a:spcPts val="2200"/>
              </a:lnSpc>
              <a:spcBef>
                <a:spcPts val="600"/>
              </a:spcBef>
              <a:spcAft>
                <a:spcPts val="600"/>
              </a:spcAft>
              <a:buClr>
                <a:srgbClr val="D6851B"/>
              </a:buClr>
              <a:buSzPct val="65000"/>
              <a:buFont typeface="Wingdings 3"/>
              <a:buChar char=""/>
              <a:defRPr/>
            </a:pPr>
            <a:r>
              <a:rPr lang="de-DE"/>
              <a:t>verschiedene Veröffentlichungen zur Kooperation des BIBB</a:t>
            </a:r>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Textplatzhalter 3"/>
          <p:cNvSpPr txBox="1"/>
          <p:nvPr/>
        </p:nvSpPr>
        <p:spPr bwMode="auto">
          <a:xfrm>
            <a:off x="6335495" y="949012"/>
            <a:ext cx="5452459" cy="3758241"/>
          </a:xfrm>
          <a:prstGeom prst="rect">
            <a:avLst/>
          </a:prstGeom>
          <a:solidFill>
            <a:srgbClr val="FBF3E8"/>
          </a:solidFill>
        </p:spPr>
        <p:txBody>
          <a:bodyPr vert="horz" wrap="square" lIns="180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1800"/>
              </a:spcAft>
              <a:buClr>
                <a:srgbClr val="D6851B"/>
              </a:buClr>
              <a:buSzPct val="65000"/>
              <a:defRPr/>
            </a:pPr>
            <a:r>
              <a:rPr lang="de-DE" sz="1600" b="1" dirty="0">
                <a:solidFill>
                  <a:schemeClr val="tx1"/>
                </a:solidFill>
              </a:rPr>
              <a:t>Vietnam</a:t>
            </a:r>
            <a:endParaRPr lang="de-DE" sz="1600" dirty="0">
              <a:solidFill>
                <a:schemeClr val="tx1"/>
              </a:solidFill>
            </a:endParaRPr>
          </a:p>
          <a:p>
            <a:pPr marL="285750" indent="-285750" defTabSz="914400">
              <a:lnSpc>
                <a:spcPts val="2000"/>
              </a:lnSpc>
              <a:spcBef>
                <a:spcPts val="0"/>
              </a:spcBef>
              <a:spcAft>
                <a:spcPts val="1800"/>
              </a:spcAft>
              <a:buClr>
                <a:srgbClr val="D6851B"/>
              </a:buClr>
              <a:buSzPct val="65000"/>
              <a:buFont typeface="Wingdings 3"/>
              <a:buChar char=""/>
              <a:defRPr/>
            </a:pPr>
            <a:r>
              <a:rPr lang="de-DE" sz="1600" dirty="0">
                <a:solidFill>
                  <a:schemeClr val="tx1"/>
                </a:solidFill>
              </a:rPr>
              <a:t>Letzter Bericht:</a:t>
            </a:r>
            <a:br>
              <a:rPr lang="de-DE" sz="1600" dirty="0">
                <a:solidFill>
                  <a:schemeClr val="tx1"/>
                </a:solidFill>
              </a:rPr>
            </a:br>
            <a:r>
              <a:rPr lang="en-US" sz="1600" u="sng" dirty="0">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t>Viet Nam vocational education </a:t>
            </a:r>
            <a:br>
              <a:rPr lang="en-US" sz="1600" dirty="0">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br>
            <a:r>
              <a:rPr lang="en-US" sz="1600" u="sng" dirty="0">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t>and training report 2021</a:t>
            </a:r>
            <a:endParaRPr lang="de-DE" sz="1600" dirty="0">
              <a:solidFill>
                <a:srgbClr val="D6851B"/>
              </a:solidFill>
            </a:endParaRPr>
          </a:p>
          <a:p>
            <a:pPr marL="285750" indent="-285750" defTabSz="914400">
              <a:lnSpc>
                <a:spcPts val="2000"/>
              </a:lnSpc>
              <a:spcBef>
                <a:spcPts val="0"/>
              </a:spcBef>
              <a:spcAft>
                <a:spcPts val="1800"/>
              </a:spcAft>
              <a:buClr>
                <a:srgbClr val="D6851B"/>
              </a:buClr>
              <a:buSzPct val="65000"/>
              <a:buFont typeface="Wingdings 3"/>
              <a:buChar char=""/>
              <a:defRPr/>
            </a:pPr>
            <a:r>
              <a:rPr lang="de-DE" sz="1600" dirty="0">
                <a:solidFill>
                  <a:schemeClr val="tx1"/>
                </a:solidFill>
              </a:rPr>
              <a:t>Liste der Berichte auf der Website </a:t>
            </a:r>
            <a:br>
              <a:rPr lang="de-DE" sz="1600" dirty="0">
                <a:solidFill>
                  <a:schemeClr val="tx1"/>
                </a:solidFill>
              </a:rPr>
            </a:br>
            <a:r>
              <a:rPr lang="de-DE" sz="1600" dirty="0">
                <a:solidFill>
                  <a:schemeClr val="tx1"/>
                </a:solidFill>
              </a:rPr>
              <a:t>des BIBB: </a:t>
            </a:r>
            <a:br>
              <a:rPr lang="de-DE" sz="1600" dirty="0">
                <a:solidFill>
                  <a:schemeClr val="tx1"/>
                </a:solidFill>
              </a:rPr>
            </a:br>
            <a:r>
              <a:rPr lang="en-US" sz="1600" u="sng" dirty="0">
                <a:solidFill>
                  <a:srgbClr val="D6851B"/>
                </a:solidFill>
                <a:hlinkClick r:id="rId4" tooltip="https://www.bibb.de/de/9550.php">
                  <a:extLst>
                    <a:ext uri="{A12FA001-AC4F-418D-AE19-62706E023703}">
                      <ahyp:hlinkClr xmlns:ahyp="http://schemas.microsoft.com/office/drawing/2018/hyperlinkcolor" val="tx"/>
                    </a:ext>
                  </a:extLst>
                </a:hlinkClick>
              </a:rPr>
              <a:t>BIBB/NIVT-Vietnam</a:t>
            </a:r>
            <a:endParaRPr lang="en-US" sz="1600" dirty="0">
              <a:solidFill>
                <a:srgbClr val="D6851B"/>
              </a:solidFill>
            </a:endParaRPr>
          </a:p>
          <a:p>
            <a:pPr marL="285750" indent="-285750" defTabSz="914400">
              <a:lnSpc>
                <a:spcPts val="2000"/>
              </a:lnSpc>
              <a:spcBef>
                <a:spcPts val="0"/>
              </a:spcBef>
              <a:spcAft>
                <a:spcPts val="1800"/>
              </a:spcAft>
              <a:buClr>
                <a:srgbClr val="D6851B"/>
              </a:buClr>
              <a:buSzPct val="65000"/>
              <a:buFont typeface="Wingdings 3"/>
              <a:buChar char=""/>
              <a:defRPr/>
            </a:pPr>
            <a:r>
              <a:rPr lang="de-DE" sz="1600" dirty="0">
                <a:solidFill>
                  <a:schemeClr val="tx1"/>
                </a:solidFill>
              </a:rPr>
              <a:t>Leitfaden zur nachhaltigen Entwicklung </a:t>
            </a:r>
            <a:br>
              <a:rPr lang="de-DE" sz="1600" dirty="0">
                <a:solidFill>
                  <a:schemeClr val="tx1"/>
                </a:solidFill>
              </a:rPr>
            </a:br>
            <a:r>
              <a:rPr lang="de-DE" sz="1600" dirty="0">
                <a:solidFill>
                  <a:schemeClr val="tx1"/>
                </a:solidFill>
              </a:rPr>
              <a:t>der Berufsbildungsberichterstattung:</a:t>
            </a:r>
            <a:br>
              <a:rPr lang="de-DE" sz="1600" dirty="0">
                <a:solidFill>
                  <a:schemeClr val="tx1"/>
                </a:solidFill>
              </a:rPr>
            </a:br>
            <a:r>
              <a:rPr lang="en-US" sz="1600" u="sng" dirty="0">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t>Guideline for sustainable TVET reporting in development </a:t>
            </a:r>
            <a:br>
              <a:rPr lang="en-US" sz="1600" dirty="0">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br>
            <a:r>
              <a:rPr lang="en-US" sz="1600" u="sng" dirty="0">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t>of Viet Nam (bibb.de)</a:t>
            </a:r>
            <a:endParaRPr lang="de-DE" sz="1600" dirty="0">
              <a:solidFill>
                <a:srgbClr val="D6851B"/>
              </a:solidFill>
            </a:endParaRPr>
          </a:p>
        </p:txBody>
      </p:sp>
      <p:sp>
        <p:nvSpPr>
          <p:cNvPr id="2" name="Titel 1"/>
          <p:cNvSpPr>
            <a:spLocks noGrp="1"/>
          </p:cNvSpPr>
          <p:nvPr>
            <p:ph type="title"/>
          </p:nvPr>
        </p:nvSpPr>
        <p:spPr bwMode="auto">
          <a:xfrm>
            <a:off x="658812" y="296863"/>
            <a:ext cx="9000000" cy="369332"/>
          </a:xfrm>
        </p:spPr>
        <p:txBody>
          <a:bodyPr>
            <a:spAutoFit/>
          </a:bodyPr>
          <a:lstStyle/>
          <a:p>
            <a:pPr>
              <a:defRPr/>
            </a:pPr>
            <a:r>
              <a:rPr lang="de-DE"/>
              <a:t>3. International bewährte Praktiken</a:t>
            </a:r>
            <a:endParaRPr/>
          </a:p>
        </p:txBody>
      </p:sp>
      <p:sp>
        <p:nvSpPr>
          <p:cNvPr id="4"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Weitere Informationen zu den beiden Beispielen</a:t>
            </a:r>
            <a:endParaRPr/>
          </a:p>
        </p:txBody>
      </p:sp>
      <p:pic>
        <p:nvPicPr>
          <p:cNvPr id="12" name="Grafik 11"/>
          <p:cNvPicPr>
            <a:picLocks noChangeAspect="1"/>
          </p:cNvPicPr>
          <p:nvPr/>
        </p:nvPicPr>
        <p:blipFill>
          <a:blip r:embed="rId6"/>
          <a:srcRect l="7344" t="6094" b="3896"/>
          <a:stretch/>
        </p:blipFill>
        <p:spPr bwMode="auto">
          <a:xfrm>
            <a:off x="9925354" y="1098862"/>
            <a:ext cx="1462397" cy="2037055"/>
          </a:xfrm>
          <a:prstGeom prst="rect">
            <a:avLst/>
          </a:prstGeom>
          <a:ln>
            <a:solidFill>
              <a:schemeClr val="bg1"/>
            </a:solidFill>
          </a:ln>
          <a:effectLst>
            <a:outerShdw blurRad="101600" dist="12700" sx="102000" sy="102000" algn="tl" rotWithShape="0">
              <a:prstClr val="black">
                <a:alpha val="15000"/>
              </a:prstClr>
            </a:outerShdw>
          </a:effectLst>
        </p:spPr>
      </p:pic>
      <p:sp>
        <p:nvSpPr>
          <p:cNvPr id="13" name="Textplatzhalter 3"/>
          <p:cNvSpPr txBox="1"/>
          <p:nvPr/>
        </p:nvSpPr>
        <p:spPr bwMode="auto">
          <a:xfrm>
            <a:off x="658812" y="1193874"/>
            <a:ext cx="5307997" cy="1501212"/>
          </a:xfrm>
          <a:prstGeom prst="rect">
            <a:avLst/>
          </a:prstGeom>
          <a:solidFill>
            <a:srgbClr val="FBF3E8"/>
          </a:solidFill>
        </p:spPr>
        <p:txBody>
          <a:bodyPr vert="horz" wrap="square" lIns="180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600"/>
              </a:spcAft>
              <a:buClr>
                <a:srgbClr val="D6851B"/>
              </a:buClr>
              <a:buSzPct val="65000"/>
              <a:defRPr/>
            </a:pPr>
            <a:r>
              <a:rPr lang="de-DE" sz="1600" b="1" dirty="0">
                <a:solidFill>
                  <a:schemeClr val="tx1"/>
                </a:solidFill>
              </a:rPr>
              <a:t>Ghana </a:t>
            </a:r>
            <a:endParaRPr dirty="0"/>
          </a:p>
          <a:p>
            <a:pPr marL="285750" indent="-285750" defTabSz="914400">
              <a:lnSpc>
                <a:spcPts val="2000"/>
              </a:lnSpc>
              <a:spcBef>
                <a:spcPts val="0"/>
              </a:spcBef>
              <a:spcAft>
                <a:spcPts val="600"/>
              </a:spcAft>
              <a:buClr>
                <a:srgbClr val="D6851B"/>
              </a:buClr>
              <a:buSzPct val="65000"/>
              <a:buFont typeface="Wingdings 3"/>
              <a:buChar char=""/>
              <a:defRPr/>
            </a:pPr>
            <a:r>
              <a:rPr lang="de-DE" sz="1600" dirty="0">
                <a:solidFill>
                  <a:schemeClr val="tx1"/>
                </a:solidFill>
              </a:rPr>
              <a:t>Bericht des Jahres 2021</a:t>
            </a:r>
            <a:endParaRPr dirty="0"/>
          </a:p>
          <a:p>
            <a:pPr marL="285750" indent="-285750" defTabSz="914400">
              <a:lnSpc>
                <a:spcPts val="2000"/>
              </a:lnSpc>
              <a:spcBef>
                <a:spcPts val="0"/>
              </a:spcBef>
              <a:spcAft>
                <a:spcPts val="600"/>
              </a:spcAft>
              <a:buClr>
                <a:srgbClr val="D6851B"/>
              </a:buClr>
              <a:buSzPct val="65000"/>
              <a:buFont typeface="Wingdings 3"/>
              <a:buChar char=""/>
              <a:defRPr/>
            </a:pPr>
            <a:r>
              <a:rPr lang="de-DE" sz="1600" dirty="0">
                <a:solidFill>
                  <a:schemeClr val="tx1"/>
                </a:solidFill>
              </a:rPr>
              <a:t>Veröffentlicht August 2022</a:t>
            </a:r>
            <a:endParaRPr dirty="0"/>
          </a:p>
          <a:p>
            <a:pPr marL="285750" indent="-285750" defTabSz="914400">
              <a:lnSpc>
                <a:spcPts val="2000"/>
              </a:lnSpc>
              <a:spcBef>
                <a:spcPts val="0"/>
              </a:spcBef>
              <a:spcAft>
                <a:spcPts val="600"/>
              </a:spcAft>
              <a:buClr>
                <a:srgbClr val="D6851B"/>
              </a:buClr>
              <a:buSzPct val="65000"/>
              <a:buFont typeface="Wingdings 3"/>
              <a:buChar char=""/>
              <a:defRPr/>
            </a:pPr>
            <a:r>
              <a:rPr lang="de-DE" sz="1600" u="sng" dirty="0">
                <a:solidFill>
                  <a:srgbClr val="D6851B"/>
                </a:solidFill>
                <a:hlinkClick r:id="rId7" tooltip="https://ctvet.gov.gh/wp-content/uploads/2022/09/GHANA-TVET-REPORT-2021SIGNED.pdf">
                  <a:extLst>
                    <a:ext uri="{A12FA001-AC4F-418D-AE19-62706E023703}">
                      <ahyp:hlinkClr xmlns:ahyp="http://schemas.microsoft.com/office/drawing/2018/hyperlinkcolor" val="tx"/>
                    </a:ext>
                  </a:extLst>
                </a:hlinkClick>
              </a:rPr>
              <a:t>Ghana TVET Report 2021</a:t>
            </a:r>
            <a:endParaRPr lang="de-DE" sz="1600" dirty="0">
              <a:solidFill>
                <a:srgbClr val="D6851B"/>
              </a:solidFill>
            </a:endParaRPr>
          </a:p>
        </p:txBody>
      </p:sp>
      <p:pic>
        <p:nvPicPr>
          <p:cNvPr id="14" name="Grafik 13"/>
          <p:cNvPicPr>
            <a:picLocks noChangeAspect="1"/>
          </p:cNvPicPr>
          <p:nvPr/>
        </p:nvPicPr>
        <p:blipFill>
          <a:blip r:embed="rId8"/>
          <a:stretch/>
        </p:blipFill>
        <p:spPr bwMode="auto">
          <a:xfrm>
            <a:off x="4060349" y="1129994"/>
            <a:ext cx="1247648" cy="1766855"/>
          </a:xfrm>
          <a:prstGeom prst="rect">
            <a:avLst/>
          </a:prstGeom>
          <a:effectLst>
            <a:outerShdw blurRad="50800" dist="38100" algn="l" rotWithShape="0">
              <a:prstClr val="black">
                <a:alpha val="40000"/>
              </a:prstClr>
            </a:outerShdw>
          </a:effectLst>
        </p:spPr>
      </p:pic>
      <p:sp>
        <p:nvSpPr>
          <p:cNvPr id="16" name="Textplatzhalter 3"/>
          <p:cNvSpPr txBox="1"/>
          <p:nvPr/>
        </p:nvSpPr>
        <p:spPr bwMode="auto">
          <a:xfrm>
            <a:off x="34988" y="2858518"/>
            <a:ext cx="5307997" cy="1501212"/>
          </a:xfrm>
          <a:prstGeom prst="rect">
            <a:avLst/>
          </a:prstGeom>
          <a:solidFill>
            <a:srgbClr val="FBF3E8"/>
          </a:solidFill>
        </p:spPr>
        <p:txBody>
          <a:bodyPr vert="horz" wrap="square" lIns="1872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600"/>
              </a:spcAft>
              <a:buClr>
                <a:srgbClr val="D6851B"/>
              </a:buClr>
              <a:buSzPct val="65000"/>
              <a:defRPr/>
            </a:pPr>
            <a:r>
              <a:rPr lang="de-DE" sz="1600" b="1" dirty="0">
                <a:solidFill>
                  <a:schemeClr val="tx1"/>
                </a:solidFill>
              </a:rPr>
              <a:t>Ghana</a:t>
            </a:r>
            <a:endParaRPr lang="de-DE" sz="1600" dirty="0">
              <a:solidFill>
                <a:schemeClr val="tx1"/>
              </a:solidFill>
            </a:endParaRPr>
          </a:p>
          <a:p>
            <a:pPr marL="285750" indent="-285750" defTabSz="914400">
              <a:lnSpc>
                <a:spcPts val="2000"/>
              </a:lnSpc>
              <a:spcBef>
                <a:spcPts val="0"/>
              </a:spcBef>
              <a:spcAft>
                <a:spcPts val="600"/>
              </a:spcAft>
              <a:buClr>
                <a:srgbClr val="D6851B"/>
              </a:buClr>
              <a:buSzPct val="65000"/>
              <a:buFont typeface="Wingdings 3"/>
              <a:buChar char=""/>
              <a:defRPr/>
            </a:pPr>
            <a:r>
              <a:rPr lang="de-DE" sz="1600" dirty="0">
                <a:solidFill>
                  <a:schemeClr val="tx1"/>
                </a:solidFill>
              </a:rPr>
              <a:t>Bericht der Jahre 2022 und 2023</a:t>
            </a:r>
            <a:endParaRPr dirty="0"/>
          </a:p>
          <a:p>
            <a:pPr marL="285750" indent="-285750" defTabSz="914400">
              <a:lnSpc>
                <a:spcPts val="2000"/>
              </a:lnSpc>
              <a:spcBef>
                <a:spcPts val="0"/>
              </a:spcBef>
              <a:spcAft>
                <a:spcPts val="600"/>
              </a:spcAft>
              <a:buClr>
                <a:srgbClr val="D6851B"/>
              </a:buClr>
              <a:buSzPct val="65000"/>
              <a:buFont typeface="Wingdings 3"/>
              <a:buChar char=""/>
              <a:defRPr/>
            </a:pPr>
            <a:r>
              <a:rPr lang="de-DE" sz="1600" dirty="0">
                <a:solidFill>
                  <a:schemeClr val="tx1"/>
                </a:solidFill>
              </a:rPr>
              <a:t>Veröffentlicht im April 2024</a:t>
            </a:r>
            <a:endParaRPr dirty="0"/>
          </a:p>
          <a:p>
            <a:pPr marL="285750" indent="-285750" defTabSz="914400">
              <a:lnSpc>
                <a:spcPts val="2000"/>
              </a:lnSpc>
              <a:spcBef>
                <a:spcPts val="0"/>
              </a:spcBef>
              <a:spcAft>
                <a:spcPts val="600"/>
              </a:spcAft>
              <a:buClr>
                <a:srgbClr val="D6851B"/>
              </a:buClr>
              <a:buSzPct val="65000"/>
              <a:buFont typeface="Wingdings 3"/>
              <a:buChar char=""/>
              <a:defRPr/>
            </a:pPr>
            <a:r>
              <a:rPr lang="de-DE" sz="1600" u="sng" dirty="0">
                <a:solidFill>
                  <a:srgbClr val="D6851B"/>
                </a:solidFill>
                <a:hlinkClick r:id="rId9" tooltip="https://ctvet.gov.gh/wp-content/uploads/2024/04/GHANA-TVET-REPORT-SECOND-EDITION-2023.pdf">
                  <a:extLst>
                    <a:ext uri="{A12FA001-AC4F-418D-AE19-62706E023703}">
                      <ahyp:hlinkClr xmlns:ahyp="http://schemas.microsoft.com/office/drawing/2018/hyperlinkcolor" val="tx"/>
                    </a:ext>
                  </a:extLst>
                </a:hlinkClick>
              </a:rPr>
              <a:t>Ghana TVET Report 2023</a:t>
            </a:r>
            <a:endParaRPr lang="de-DE" sz="1600" dirty="0">
              <a:solidFill>
                <a:srgbClr val="D6851B"/>
              </a:solidFill>
            </a:endParaRPr>
          </a:p>
        </p:txBody>
      </p:sp>
      <p:sp>
        <p:nvSpPr>
          <p:cNvPr id="3" name="Textplatzhalter 3">
            <a:extLst>
              <a:ext uri="{FF2B5EF4-FFF2-40B4-BE49-F238E27FC236}">
                <a16:creationId xmlns:a16="http://schemas.microsoft.com/office/drawing/2014/main" id="{0B8E0495-F062-FE92-E623-59D026BF6BCF}"/>
              </a:ext>
            </a:extLst>
          </p:cNvPr>
          <p:cNvSpPr txBox="1"/>
          <p:nvPr/>
        </p:nvSpPr>
        <p:spPr bwMode="auto">
          <a:xfrm>
            <a:off x="481800" y="4475969"/>
            <a:ext cx="4990926" cy="1501212"/>
          </a:xfrm>
          <a:prstGeom prst="rect">
            <a:avLst/>
          </a:prstGeom>
          <a:solidFill>
            <a:srgbClr val="FBF3E8"/>
          </a:solidFill>
        </p:spPr>
        <p:txBody>
          <a:bodyPr vert="horz" wrap="square" lIns="468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600"/>
              </a:spcAft>
              <a:buClr>
                <a:srgbClr val="D6851B"/>
              </a:buClr>
              <a:buSzPct val="65000"/>
              <a:defRPr/>
            </a:pPr>
            <a:r>
              <a:rPr lang="de-DE" sz="1600" b="1" dirty="0">
                <a:solidFill>
                  <a:schemeClr val="tx1"/>
                </a:solidFill>
              </a:rPr>
              <a:t>Ghana </a:t>
            </a:r>
            <a:endParaRPr lang="de-DE" sz="1400" dirty="0"/>
          </a:p>
          <a:p>
            <a:pPr marL="285750" indent="-285750" defTabSz="914400">
              <a:lnSpc>
                <a:spcPts val="2000"/>
              </a:lnSpc>
              <a:spcBef>
                <a:spcPts val="0"/>
              </a:spcBef>
              <a:spcAft>
                <a:spcPts val="600"/>
              </a:spcAft>
              <a:buClr>
                <a:srgbClr val="D6851B"/>
              </a:buClr>
              <a:buSzPct val="65000"/>
              <a:buFont typeface="Wingdings 3"/>
              <a:buChar char=""/>
              <a:defRPr/>
            </a:pPr>
            <a:r>
              <a:rPr lang="de-DE" sz="1600" dirty="0">
                <a:solidFill>
                  <a:schemeClr val="tx1"/>
                </a:solidFill>
              </a:rPr>
              <a:t>Bericht des Jahres 2025</a:t>
            </a:r>
            <a:endParaRPr lang="de-DE" sz="1400" dirty="0"/>
          </a:p>
          <a:p>
            <a:pPr marL="285750" indent="-285750" defTabSz="914400">
              <a:lnSpc>
                <a:spcPts val="2000"/>
              </a:lnSpc>
              <a:spcBef>
                <a:spcPts val="0"/>
              </a:spcBef>
              <a:spcAft>
                <a:spcPts val="600"/>
              </a:spcAft>
              <a:buClr>
                <a:srgbClr val="D6851B"/>
              </a:buClr>
              <a:buSzPct val="65000"/>
              <a:buFont typeface="Wingdings 3"/>
              <a:buChar char=""/>
              <a:defRPr/>
            </a:pPr>
            <a:r>
              <a:rPr lang="de-DE" sz="1600" dirty="0">
                <a:solidFill>
                  <a:schemeClr val="tx1"/>
                </a:solidFill>
              </a:rPr>
              <a:t>Veröffentlicht April 2026</a:t>
            </a:r>
            <a:endParaRPr lang="de-DE" sz="1400" dirty="0"/>
          </a:p>
          <a:p>
            <a:pPr marL="285750" indent="-285750" defTabSz="914400">
              <a:lnSpc>
                <a:spcPts val="2000"/>
              </a:lnSpc>
              <a:spcBef>
                <a:spcPts val="0"/>
              </a:spcBef>
              <a:spcAft>
                <a:spcPts val="600"/>
              </a:spcAft>
              <a:buClr>
                <a:srgbClr val="D6851B"/>
              </a:buClr>
              <a:buSzPct val="65000"/>
              <a:buFont typeface="Wingdings 3"/>
              <a:buChar char=""/>
              <a:defRPr/>
            </a:pPr>
            <a:r>
              <a:rPr lang="de-DE" sz="1600" u="sng" dirty="0">
                <a:solidFill>
                  <a:srgbClr val="D6851B"/>
                </a:solidFill>
                <a:hlinkClick r:id="rId10">
                  <a:extLst>
                    <a:ext uri="{A12FA001-AC4F-418D-AE19-62706E023703}">
                      <ahyp:hlinkClr xmlns:ahyp="http://schemas.microsoft.com/office/drawing/2018/hyperlinkcolor" val="tx"/>
                    </a:ext>
                  </a:extLst>
                </a:hlinkClick>
              </a:rPr>
              <a:t>Ghana TVET Report 2026</a:t>
            </a:r>
            <a:endParaRPr lang="de-DE" sz="1600" dirty="0">
              <a:solidFill>
                <a:srgbClr val="D6851B"/>
              </a:solidFill>
            </a:endParaRPr>
          </a:p>
        </p:txBody>
      </p:sp>
      <p:pic>
        <p:nvPicPr>
          <p:cNvPr id="5" name="Grafik 4">
            <a:extLst>
              <a:ext uri="{FF2B5EF4-FFF2-40B4-BE49-F238E27FC236}">
                <a16:creationId xmlns:a16="http://schemas.microsoft.com/office/drawing/2014/main" id="{C2EBA106-2D69-E239-19E4-DFF6DBD598B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4745457" y="4162915"/>
            <a:ext cx="1221352" cy="1725468"/>
          </a:xfrm>
          <a:prstGeom prst="rect">
            <a:avLst/>
          </a:prstGeom>
          <a:ln>
            <a:noFill/>
          </a:ln>
          <a:effectLst>
            <a:outerShdw blurRad="50800" dist="38100" algn="l" rotWithShape="0">
              <a:prstClr val="black">
                <a:alpha val="40000"/>
              </a:prstClr>
            </a:outerShdw>
          </a:effectLst>
        </p:spPr>
      </p:pic>
      <p:pic>
        <p:nvPicPr>
          <p:cNvPr id="15" name="Grafik 14"/>
          <p:cNvPicPr>
            <a:picLocks noChangeAspect="1"/>
          </p:cNvPicPr>
          <p:nvPr/>
        </p:nvPicPr>
        <p:blipFill>
          <a:blip r:embed="rId12"/>
          <a:stretch/>
        </p:blipFill>
        <p:spPr bwMode="auto">
          <a:xfrm>
            <a:off x="34988" y="2742279"/>
            <a:ext cx="1247648" cy="1688688"/>
          </a:xfrm>
          <a:prstGeom prst="rect">
            <a:avLst/>
          </a:prstGeom>
          <a:effectLst>
            <a:outerShdw blurRad="50800" dist="38100" algn="l" rotWithShape="0">
              <a:prstClr val="black">
                <a:alpha val="4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de-DE"/>
              <a:t>4. Erfolgsfaktoren für den Entwicklungsprozess der   </a:t>
            </a:r>
            <a:br>
              <a:rPr lang="de-DE"/>
            </a:br>
            <a:r>
              <a:rPr lang="de-DE"/>
              <a:t>  </a:t>
            </a:r>
            <a:r>
              <a:rPr lang="de-DE" spc="680"/>
              <a:t> </a:t>
            </a:r>
            <a:r>
              <a:rPr lang="de-DE"/>
              <a:t>Berufsbildungsberichterstattung und Empfehlungen</a:t>
            </a:r>
            <a:endParaRPr/>
          </a:p>
        </p:txBody>
      </p:sp>
      <p:sp>
        <p:nvSpPr>
          <p:cNvPr id="5" name="Textfeld 4"/>
          <p:cNvSpPr txBox="1"/>
          <p:nvPr/>
        </p:nvSpPr>
        <p:spPr bwMode="auto">
          <a:xfrm>
            <a:off x="658810" y="1479913"/>
            <a:ext cx="10027387" cy="2888611"/>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a:buChar char=""/>
              <a:defRPr/>
            </a:pPr>
            <a:r>
              <a:rPr lang="de-DE"/>
              <a:t>rechtlich bindendes </a:t>
            </a:r>
            <a:r>
              <a:rPr lang="de-DE" b="1"/>
              <a:t>Mandat</a:t>
            </a:r>
            <a:r>
              <a:rPr lang="de-DE"/>
              <a:t> und definierte Rollen und Verantwortlichkeiten</a:t>
            </a:r>
            <a:endParaRPr/>
          </a:p>
          <a:p>
            <a:pPr marL="285750" indent="-285750">
              <a:lnSpc>
                <a:spcPts val="2200"/>
              </a:lnSpc>
              <a:spcBef>
                <a:spcPts val="600"/>
              </a:spcBef>
              <a:spcAft>
                <a:spcPts val="600"/>
              </a:spcAft>
              <a:buClr>
                <a:srgbClr val="D6851B"/>
              </a:buClr>
              <a:buSzPct val="65000"/>
              <a:buFont typeface="Wingdings 3"/>
              <a:buChar char=""/>
              <a:defRPr/>
            </a:pPr>
            <a:r>
              <a:rPr lang="de-DE"/>
              <a:t>stabile Finanzierung </a:t>
            </a:r>
            <a:endParaRPr/>
          </a:p>
          <a:p>
            <a:pPr marL="285750" indent="-285750">
              <a:lnSpc>
                <a:spcPts val="2200"/>
              </a:lnSpc>
              <a:spcBef>
                <a:spcPts val="600"/>
              </a:spcBef>
              <a:spcAft>
                <a:spcPts val="600"/>
              </a:spcAft>
              <a:buClr>
                <a:srgbClr val="D6851B"/>
              </a:buClr>
              <a:buSzPct val="65000"/>
              <a:buFont typeface="Wingdings 3"/>
              <a:buChar char=""/>
              <a:defRPr/>
            </a:pPr>
            <a:r>
              <a:rPr lang="de-DE"/>
              <a:t>Definition von klaren </a:t>
            </a:r>
            <a:r>
              <a:rPr lang="de-DE" b="1"/>
              <a:t>Indikatoren</a:t>
            </a:r>
            <a:r>
              <a:rPr lang="de-DE"/>
              <a:t> und Stichtagen</a:t>
            </a:r>
            <a:endParaRPr/>
          </a:p>
          <a:p>
            <a:pPr marL="285750" indent="-285750">
              <a:lnSpc>
                <a:spcPts val="2200"/>
              </a:lnSpc>
              <a:spcBef>
                <a:spcPts val="600"/>
              </a:spcBef>
              <a:spcAft>
                <a:spcPts val="600"/>
              </a:spcAft>
              <a:buClr>
                <a:srgbClr val="D6851B"/>
              </a:buClr>
              <a:buSzPct val="65000"/>
              <a:buFont typeface="Wingdings 3"/>
              <a:buChar char=""/>
              <a:defRPr/>
            </a:pPr>
            <a:r>
              <a:rPr lang="de-DE"/>
              <a:t>regelmäßige </a:t>
            </a:r>
            <a:r>
              <a:rPr lang="de-DE" b="1"/>
              <a:t>Datenanalyse</a:t>
            </a:r>
            <a:r>
              <a:rPr lang="de-DE"/>
              <a:t> und Langzeitstatistiken</a:t>
            </a:r>
            <a:endParaRPr/>
          </a:p>
          <a:p>
            <a:pPr marL="285750" indent="-285750">
              <a:lnSpc>
                <a:spcPts val="2200"/>
              </a:lnSpc>
              <a:spcBef>
                <a:spcPts val="600"/>
              </a:spcBef>
              <a:spcAft>
                <a:spcPts val="600"/>
              </a:spcAft>
              <a:buClr>
                <a:srgbClr val="D6851B"/>
              </a:buClr>
              <a:buSzPct val="65000"/>
              <a:buFont typeface="Wingdings 3"/>
              <a:buChar char=""/>
              <a:defRPr/>
            </a:pPr>
            <a:r>
              <a:rPr lang="de-DE"/>
              <a:t>vielfältige </a:t>
            </a:r>
            <a:r>
              <a:rPr lang="de-DE" b="1"/>
              <a:t>Autorenteams</a:t>
            </a:r>
            <a:r>
              <a:rPr lang="de-DE"/>
              <a:t> aus der Institution und darüber hinaus</a:t>
            </a:r>
            <a:endParaRPr/>
          </a:p>
          <a:p>
            <a:pPr marL="285750" indent="-285750">
              <a:lnSpc>
                <a:spcPts val="2200"/>
              </a:lnSpc>
              <a:spcBef>
                <a:spcPts val="600"/>
              </a:spcBef>
              <a:spcAft>
                <a:spcPts val="600"/>
              </a:spcAft>
              <a:buClr>
                <a:srgbClr val="D6851B"/>
              </a:buClr>
              <a:buSzPct val="65000"/>
              <a:buFont typeface="Wingdings 3"/>
              <a:buChar char=""/>
              <a:defRPr/>
            </a:pPr>
            <a:r>
              <a:rPr lang="de-DE" b="1"/>
              <a:t>Validierung</a:t>
            </a:r>
            <a:r>
              <a:rPr lang="de-DE"/>
              <a:t> mit externen Experten</a:t>
            </a:r>
            <a:endParaRPr/>
          </a:p>
          <a:p>
            <a:pPr marL="285750" indent="-285750">
              <a:lnSpc>
                <a:spcPts val="2200"/>
              </a:lnSpc>
              <a:spcBef>
                <a:spcPts val="600"/>
              </a:spcBef>
              <a:spcAft>
                <a:spcPts val="600"/>
              </a:spcAft>
              <a:buClr>
                <a:srgbClr val="D6851B"/>
              </a:buClr>
              <a:buSzPct val="65000"/>
              <a:buFont typeface="Wingdings 3"/>
              <a:buChar char=""/>
              <a:defRPr/>
            </a:pPr>
            <a:r>
              <a:rPr lang="de-DE"/>
              <a:t>Einigung auf </a:t>
            </a:r>
            <a:r>
              <a:rPr lang="de-DE" b="1"/>
              <a:t>wissenschaftliche Standards </a:t>
            </a:r>
            <a:r>
              <a:rPr lang="de-DE"/>
              <a:t>für Datenmanagement, Analyse und Forschung</a:t>
            </a:r>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de-DE"/>
              <a:t>4. Erfolgsfaktoren für den Entwicklungsprozess der   </a:t>
            </a:r>
            <a:br>
              <a:rPr lang="de-DE"/>
            </a:br>
            <a:r>
              <a:rPr lang="de-DE"/>
              <a:t>  </a:t>
            </a:r>
            <a:r>
              <a:rPr lang="de-DE" spc="680"/>
              <a:t> </a:t>
            </a:r>
            <a:r>
              <a:rPr lang="de-DE"/>
              <a:t>Berufsbildungsberichterstattung und Empfehlungen</a:t>
            </a:r>
            <a:endParaRPr/>
          </a:p>
        </p:txBody>
      </p:sp>
      <p:grpSp>
        <p:nvGrpSpPr>
          <p:cNvPr id="25" name="Gruppieren 24"/>
          <p:cNvGrpSpPr/>
          <p:nvPr/>
        </p:nvGrpSpPr>
        <p:grpSpPr bwMode="auto">
          <a:xfrm>
            <a:off x="658813" y="2652928"/>
            <a:ext cx="3600949" cy="1275065"/>
            <a:chOff x="658813" y="2678720"/>
            <a:chExt cx="3600949" cy="1275065"/>
          </a:xfrm>
        </p:grpSpPr>
        <p:sp>
          <p:nvSpPr>
            <p:cNvPr id="7" name="Textplatzhalter 3"/>
            <p:cNvSpPr txBox="1"/>
            <p:nvPr/>
          </p:nvSpPr>
          <p:spPr bwMode="auto">
            <a:xfrm>
              <a:off x="659762" y="2678720"/>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de-DE" sz="1600" spc="20"/>
                <a:t>Das Ziel</a:t>
              </a:r>
              <a:endParaRPr/>
            </a:p>
          </p:txBody>
        </p:sp>
        <p:sp>
          <p:nvSpPr>
            <p:cNvPr id="9" name="Textplatzhalter 3"/>
            <p:cNvSpPr txBox="1"/>
            <p:nvPr/>
          </p:nvSpPr>
          <p:spPr bwMode="auto">
            <a:xfrm>
              <a:off x="658813" y="3033996"/>
              <a:ext cx="3600000" cy="919789"/>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de-DE" sz="1600">
                  <a:solidFill>
                    <a:schemeClr val="tx1"/>
                  </a:solidFill>
                </a:rPr>
                <a:t>Was sollte gemessen werden?</a:t>
              </a:r>
              <a:endParaRPr/>
            </a:p>
            <a:p>
              <a:pPr marL="285750" indent="-285750" defTabSz="914400">
                <a:lnSpc>
                  <a:spcPts val="2000"/>
                </a:lnSpc>
                <a:spcBef>
                  <a:spcPts val="0"/>
                </a:spcBef>
                <a:spcAft>
                  <a:spcPts val="400"/>
                </a:spcAft>
                <a:buClr>
                  <a:srgbClr val="D6851B"/>
                </a:buClr>
                <a:buSzPct val="65000"/>
                <a:buFont typeface="Wingdings 3"/>
                <a:buChar char=""/>
                <a:defRPr/>
              </a:pPr>
              <a:r>
                <a:rPr lang="de-DE" sz="1600">
                  <a:solidFill>
                    <a:schemeClr val="tx1"/>
                  </a:solidFill>
                </a:rPr>
                <a:t>Welche Situationen sollten (regelmäßig) beschrieben werden?</a:t>
              </a:r>
              <a:endParaRPr/>
            </a:p>
          </p:txBody>
        </p:sp>
      </p:grpSp>
      <p:grpSp>
        <p:nvGrpSpPr>
          <p:cNvPr id="26" name="Gruppieren 25"/>
          <p:cNvGrpSpPr/>
          <p:nvPr/>
        </p:nvGrpSpPr>
        <p:grpSpPr bwMode="auto">
          <a:xfrm>
            <a:off x="658813" y="4092401"/>
            <a:ext cx="3600949" cy="1531546"/>
            <a:chOff x="658813" y="4092401"/>
            <a:chExt cx="3600949" cy="1531546"/>
          </a:xfrm>
        </p:grpSpPr>
        <p:sp>
          <p:nvSpPr>
            <p:cNvPr id="10" name="Textplatzhalter 3"/>
            <p:cNvSpPr txBox="1"/>
            <p:nvPr/>
          </p:nvSpPr>
          <p:spPr bwMode="auto">
            <a:xfrm>
              <a:off x="659762" y="4092401"/>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de-DE" sz="1600" spc="20"/>
                <a:t>Berichtspflichtige Gruppe</a:t>
              </a:r>
              <a:endParaRPr/>
            </a:p>
          </p:txBody>
        </p:sp>
        <p:sp>
          <p:nvSpPr>
            <p:cNvPr id="11" name="Textplatzhalter 3"/>
            <p:cNvSpPr txBox="1"/>
            <p:nvPr/>
          </p:nvSpPr>
          <p:spPr bwMode="auto">
            <a:xfrm>
              <a:off x="658813" y="4447677"/>
              <a:ext cx="3600000" cy="1176270"/>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de-DE" sz="1600">
                  <a:solidFill>
                    <a:schemeClr val="tx1"/>
                  </a:solidFill>
                </a:rPr>
                <a:t>Wer ist die Zielgruppe des Berichts?  (öffentlich)</a:t>
              </a:r>
              <a:endParaRPr/>
            </a:p>
            <a:p>
              <a:pPr marL="285750" indent="-285750" defTabSz="914400">
                <a:lnSpc>
                  <a:spcPts val="2000"/>
                </a:lnSpc>
                <a:spcBef>
                  <a:spcPts val="0"/>
                </a:spcBef>
                <a:spcAft>
                  <a:spcPts val="400"/>
                </a:spcAft>
                <a:buClr>
                  <a:srgbClr val="D6851B"/>
                </a:buClr>
                <a:buSzPct val="65000"/>
                <a:buFont typeface="Wingdings 3"/>
                <a:buChar char=""/>
                <a:defRPr/>
              </a:pPr>
              <a:r>
                <a:rPr lang="de-DE" sz="1600">
                  <a:solidFill>
                    <a:schemeClr val="tx1"/>
                  </a:solidFill>
                </a:rPr>
                <a:t>Dies kann die Datenaufbereitung beeinflussen.</a:t>
              </a:r>
              <a:endParaRPr/>
            </a:p>
          </p:txBody>
        </p:sp>
      </p:grpSp>
      <p:grpSp>
        <p:nvGrpSpPr>
          <p:cNvPr id="27" name="Gruppieren 26"/>
          <p:cNvGrpSpPr/>
          <p:nvPr/>
        </p:nvGrpSpPr>
        <p:grpSpPr bwMode="auto">
          <a:xfrm>
            <a:off x="4370754" y="1532482"/>
            <a:ext cx="3600000" cy="2095803"/>
            <a:chOff x="4382329" y="1532482"/>
            <a:chExt cx="3600000" cy="2095803"/>
          </a:xfrm>
        </p:grpSpPr>
        <p:sp>
          <p:nvSpPr>
            <p:cNvPr id="12" name="Textplatzhalter 3"/>
            <p:cNvSpPr txBox="1"/>
            <p:nvPr/>
          </p:nvSpPr>
          <p:spPr bwMode="auto">
            <a:xfrm>
              <a:off x="4382329" y="1532482"/>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de-DE" sz="1600" spc="20"/>
                <a:t>Voraussetzungen</a:t>
              </a:r>
              <a:endParaRPr/>
            </a:p>
          </p:txBody>
        </p:sp>
        <p:sp>
          <p:nvSpPr>
            <p:cNvPr id="13" name="Textplatzhalter 3"/>
            <p:cNvSpPr txBox="1"/>
            <p:nvPr/>
          </p:nvSpPr>
          <p:spPr bwMode="auto">
            <a:xfrm>
              <a:off x="4382329" y="1887758"/>
              <a:ext cx="3600000" cy="1740527"/>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de-DE" sz="1600">
                  <a:solidFill>
                    <a:schemeClr val="tx1"/>
                  </a:solidFill>
                </a:rPr>
                <a:t>Welche Daten sind (regelmäßig) verfügbar?</a:t>
              </a:r>
              <a:endParaRPr/>
            </a:p>
            <a:p>
              <a:pPr marL="285750" indent="-285750" defTabSz="914400">
                <a:lnSpc>
                  <a:spcPts val="2000"/>
                </a:lnSpc>
                <a:spcBef>
                  <a:spcPts val="0"/>
                </a:spcBef>
                <a:spcAft>
                  <a:spcPts val="400"/>
                </a:spcAft>
                <a:buClr>
                  <a:srgbClr val="D6851B"/>
                </a:buClr>
                <a:buSzPct val="65000"/>
                <a:buFont typeface="Wingdings 3"/>
                <a:buChar char=""/>
                <a:defRPr/>
              </a:pPr>
              <a:r>
                <a:rPr lang="de-DE" sz="1600">
                  <a:solidFill>
                    <a:schemeClr val="tx1"/>
                  </a:solidFill>
                </a:rPr>
                <a:t>Gibt es Datenlücken?</a:t>
              </a:r>
              <a:endParaRPr/>
            </a:p>
            <a:p>
              <a:pPr marL="285750" indent="-285750" defTabSz="914400">
                <a:lnSpc>
                  <a:spcPts val="2000"/>
                </a:lnSpc>
                <a:spcBef>
                  <a:spcPts val="0"/>
                </a:spcBef>
                <a:spcAft>
                  <a:spcPts val="400"/>
                </a:spcAft>
                <a:buClr>
                  <a:srgbClr val="D6851B"/>
                </a:buClr>
                <a:buSzPct val="65000"/>
                <a:buFont typeface="Wingdings 3"/>
                <a:buChar char=""/>
                <a:defRPr/>
              </a:pPr>
              <a:r>
                <a:rPr lang="de-DE" sz="1600">
                  <a:solidFill>
                    <a:schemeClr val="tx1"/>
                  </a:solidFill>
                </a:rPr>
                <a:t>Wie können Datenlücken (perspektivisch) geschlossen werden?</a:t>
              </a:r>
              <a:endParaRPr/>
            </a:p>
          </p:txBody>
        </p:sp>
      </p:grpSp>
      <p:grpSp>
        <p:nvGrpSpPr>
          <p:cNvPr id="29" name="Gruppieren 28"/>
          <p:cNvGrpSpPr/>
          <p:nvPr/>
        </p:nvGrpSpPr>
        <p:grpSpPr bwMode="auto">
          <a:xfrm>
            <a:off x="8085422" y="1532482"/>
            <a:ext cx="3636000" cy="967289"/>
            <a:chOff x="8120147" y="1532482"/>
            <a:chExt cx="3636000" cy="967289"/>
          </a:xfrm>
        </p:grpSpPr>
        <p:sp>
          <p:nvSpPr>
            <p:cNvPr id="14" name="Textplatzhalter 3"/>
            <p:cNvSpPr txBox="1"/>
            <p:nvPr/>
          </p:nvSpPr>
          <p:spPr bwMode="auto">
            <a:xfrm>
              <a:off x="8120147" y="1532482"/>
              <a:ext cx="3636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de-DE" sz="1600" spc="20"/>
                <a:t>Ergebnis</a:t>
              </a:r>
              <a:endParaRPr/>
            </a:p>
          </p:txBody>
        </p:sp>
        <p:sp>
          <p:nvSpPr>
            <p:cNvPr id="15" name="Textplatzhalter 3"/>
            <p:cNvSpPr txBox="1"/>
            <p:nvPr/>
          </p:nvSpPr>
          <p:spPr bwMode="auto">
            <a:xfrm>
              <a:off x="8120147" y="1887758"/>
              <a:ext cx="3636000" cy="612013"/>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de-DE" sz="1600">
                  <a:solidFill>
                    <a:schemeClr val="tx1"/>
                  </a:solidFill>
                </a:rPr>
                <a:t>Liste der Indikatoren für einen Berufsbildungsbericht</a:t>
              </a:r>
              <a:endParaRPr/>
            </a:p>
          </p:txBody>
        </p:sp>
      </p:grpSp>
      <p:grpSp>
        <p:nvGrpSpPr>
          <p:cNvPr id="28" name="Gruppieren 27"/>
          <p:cNvGrpSpPr/>
          <p:nvPr/>
        </p:nvGrpSpPr>
        <p:grpSpPr bwMode="auto">
          <a:xfrm>
            <a:off x="4370754" y="3765387"/>
            <a:ext cx="3600000" cy="1866767"/>
            <a:chOff x="4382329" y="3765387"/>
            <a:chExt cx="3600000" cy="1866767"/>
          </a:xfrm>
        </p:grpSpPr>
        <p:sp>
          <p:nvSpPr>
            <p:cNvPr id="16" name="Textplatzhalter 3"/>
            <p:cNvSpPr txBox="1"/>
            <p:nvPr/>
          </p:nvSpPr>
          <p:spPr bwMode="auto">
            <a:xfrm>
              <a:off x="4382329" y="3765387"/>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de-DE" sz="1600" b="1" spc="80"/>
                <a:t>„SMART“</a:t>
              </a:r>
              <a:endParaRPr/>
            </a:p>
          </p:txBody>
        </p:sp>
        <p:sp>
          <p:nvSpPr>
            <p:cNvPr id="19" name="Textplatzhalter 3"/>
            <p:cNvSpPr txBox="1"/>
            <p:nvPr/>
          </p:nvSpPr>
          <p:spPr bwMode="auto">
            <a:xfrm>
              <a:off x="4382329" y="4112457"/>
              <a:ext cx="3600000" cy="1519697"/>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720000">
                <a:lnSpc>
                  <a:spcPts val="2200"/>
                </a:lnSpc>
                <a:spcBef>
                  <a:spcPts val="0"/>
                </a:spcBef>
                <a:buClr>
                  <a:srgbClr val="D6851B"/>
                </a:buClr>
                <a:buSzPct val="65000"/>
                <a:defRPr/>
              </a:pPr>
              <a:r>
                <a:rPr lang="de-DE" sz="1600" b="1" dirty="0">
                  <a:solidFill>
                    <a:schemeClr val="tx1"/>
                  </a:solidFill>
                </a:rPr>
                <a:t>S</a:t>
              </a:r>
              <a:r>
                <a:rPr lang="de-DE" sz="1600" dirty="0">
                  <a:solidFill>
                    <a:schemeClr val="tx1"/>
                  </a:solidFill>
                </a:rPr>
                <a:t>	Spezifisch</a:t>
              </a:r>
              <a:endParaRPr dirty="0"/>
            </a:p>
            <a:p>
              <a:pPr defTabSz="720000">
                <a:lnSpc>
                  <a:spcPts val="2200"/>
                </a:lnSpc>
                <a:spcBef>
                  <a:spcPts val="0"/>
                </a:spcBef>
                <a:buClr>
                  <a:srgbClr val="D6851B"/>
                </a:buClr>
                <a:buSzPct val="65000"/>
                <a:defRPr/>
              </a:pPr>
              <a:r>
                <a:rPr lang="de-DE" sz="1600" b="1" dirty="0">
                  <a:solidFill>
                    <a:schemeClr val="tx1"/>
                  </a:solidFill>
                </a:rPr>
                <a:t>M</a:t>
              </a:r>
              <a:r>
                <a:rPr lang="de-DE" sz="1600" dirty="0">
                  <a:solidFill>
                    <a:schemeClr val="tx1"/>
                  </a:solidFill>
                </a:rPr>
                <a:t>	Messbar</a:t>
              </a:r>
              <a:endParaRPr dirty="0"/>
            </a:p>
            <a:p>
              <a:pPr defTabSz="720000">
                <a:lnSpc>
                  <a:spcPts val="2200"/>
                </a:lnSpc>
                <a:spcBef>
                  <a:spcPts val="0"/>
                </a:spcBef>
                <a:buClr>
                  <a:srgbClr val="D6851B"/>
                </a:buClr>
                <a:buSzPct val="65000"/>
                <a:defRPr/>
              </a:pPr>
              <a:r>
                <a:rPr lang="de-DE" sz="1600" b="1" dirty="0">
                  <a:solidFill>
                    <a:schemeClr val="tx1"/>
                  </a:solidFill>
                </a:rPr>
                <a:t>A</a:t>
              </a:r>
              <a:r>
                <a:rPr lang="de-DE" sz="1600" dirty="0">
                  <a:solidFill>
                    <a:schemeClr val="tx1"/>
                  </a:solidFill>
                </a:rPr>
                <a:t>	Erreichbar (</a:t>
              </a:r>
              <a:r>
                <a:rPr lang="en-GB" sz="1600" dirty="0">
                  <a:solidFill>
                    <a:schemeClr val="tx1"/>
                  </a:solidFill>
                </a:rPr>
                <a:t>Achievable)</a:t>
              </a:r>
              <a:endParaRPr sz="1600" dirty="0"/>
            </a:p>
            <a:p>
              <a:pPr defTabSz="720000">
                <a:lnSpc>
                  <a:spcPts val="2200"/>
                </a:lnSpc>
                <a:spcBef>
                  <a:spcPts val="0"/>
                </a:spcBef>
                <a:buClr>
                  <a:srgbClr val="D6851B"/>
                </a:buClr>
                <a:buSzPct val="65000"/>
                <a:defRPr/>
              </a:pPr>
              <a:r>
                <a:rPr lang="de-DE" sz="1600" b="1" dirty="0">
                  <a:solidFill>
                    <a:schemeClr val="tx1"/>
                  </a:solidFill>
                </a:rPr>
                <a:t>R</a:t>
              </a:r>
              <a:r>
                <a:rPr lang="de-DE" sz="1600" dirty="0">
                  <a:solidFill>
                    <a:schemeClr val="tx1"/>
                  </a:solidFill>
                </a:rPr>
                <a:t>	Relevant</a:t>
              </a:r>
              <a:endParaRPr dirty="0"/>
            </a:p>
            <a:p>
              <a:pPr defTabSz="720000">
                <a:lnSpc>
                  <a:spcPts val="2200"/>
                </a:lnSpc>
                <a:spcBef>
                  <a:spcPts val="0"/>
                </a:spcBef>
                <a:buClr>
                  <a:srgbClr val="D6851B"/>
                </a:buClr>
                <a:buSzPct val="65000"/>
                <a:defRPr/>
              </a:pPr>
              <a:r>
                <a:rPr lang="de-DE" sz="1600" b="1" dirty="0">
                  <a:solidFill>
                    <a:schemeClr val="tx1"/>
                  </a:solidFill>
                </a:rPr>
                <a:t>T</a:t>
              </a:r>
              <a:r>
                <a:rPr lang="de-DE" sz="1600" dirty="0">
                  <a:solidFill>
                    <a:schemeClr val="tx1"/>
                  </a:solidFill>
                </a:rPr>
                <a:t>	Verfolgbar (</a:t>
              </a:r>
              <a:r>
                <a:rPr lang="en-GB" sz="1600" dirty="0">
                  <a:solidFill>
                    <a:schemeClr val="tx1"/>
                  </a:solidFill>
                </a:rPr>
                <a:t>Time bound)</a:t>
              </a:r>
              <a:endParaRPr sz="1600" dirty="0"/>
            </a:p>
          </p:txBody>
        </p:sp>
      </p:grpSp>
      <p:grpSp>
        <p:nvGrpSpPr>
          <p:cNvPr id="3" name="Gruppieren 2"/>
          <p:cNvGrpSpPr/>
          <p:nvPr/>
        </p:nvGrpSpPr>
        <p:grpSpPr bwMode="auto">
          <a:xfrm>
            <a:off x="8085422" y="2578609"/>
            <a:ext cx="3636000" cy="1015367"/>
            <a:chOff x="8106839" y="2623264"/>
            <a:chExt cx="3636000" cy="946548"/>
          </a:xfrm>
        </p:grpSpPr>
        <p:sp>
          <p:nvSpPr>
            <p:cNvPr id="18" name="Textplatzhalter 3"/>
            <p:cNvSpPr txBox="1"/>
            <p:nvPr/>
          </p:nvSpPr>
          <p:spPr bwMode="auto">
            <a:xfrm>
              <a:off x="8106839" y="2623264"/>
              <a:ext cx="3636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de-DE" sz="1600" spc="20"/>
                <a:t>Nutzen</a:t>
              </a:r>
              <a:endParaRPr/>
            </a:p>
          </p:txBody>
        </p:sp>
        <p:sp>
          <p:nvSpPr>
            <p:cNvPr id="20" name="Textplatzhalter 3"/>
            <p:cNvSpPr txBox="1"/>
            <p:nvPr/>
          </p:nvSpPr>
          <p:spPr bwMode="auto">
            <a:xfrm>
              <a:off x="8106839" y="2999280"/>
              <a:ext cx="3636000" cy="570532"/>
            </a:xfrm>
            <a:prstGeom prst="rect">
              <a:avLst/>
            </a:prstGeom>
            <a:solidFill>
              <a:srgbClr val="FBF3E8"/>
            </a:solidFill>
          </p:spPr>
          <p:txBody>
            <a:bodyPr vert="horz" wrap="square" lIns="108000" tIns="36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de-DE" sz="1600" spc="-30" dirty="0">
                  <a:solidFill>
                    <a:schemeClr val="tx1"/>
                  </a:solidFill>
                </a:rPr>
                <a:t>Bietet Grundlage für die Weiter-entwicklung des Berufsbildungssystems.</a:t>
              </a:r>
              <a:endParaRPr dirty="0"/>
            </a:p>
          </p:txBody>
        </p:sp>
      </p:grpSp>
      <p:sp>
        <p:nvSpPr>
          <p:cNvPr id="21" name="Textplatzhalter 3"/>
          <p:cNvSpPr txBox="1"/>
          <p:nvPr/>
        </p:nvSpPr>
        <p:spPr bwMode="auto">
          <a:xfrm>
            <a:off x="8085422" y="3765387"/>
            <a:ext cx="3636000" cy="1858559"/>
          </a:xfrm>
          <a:prstGeom prst="rect">
            <a:avLst/>
          </a:prstGeom>
          <a:solidFill>
            <a:srgbClr val="D6851B"/>
          </a:solidFill>
        </p:spPr>
        <p:txBody>
          <a:bodyPr vert="horz" wrap="square" lIns="144000" tIns="36000" rIns="108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spcAft>
                <a:spcPts val="600"/>
              </a:spcAft>
              <a:buClr>
                <a:srgbClr val="D6851B"/>
              </a:buClr>
              <a:buSzPct val="65000"/>
              <a:defRPr/>
            </a:pPr>
            <a:r>
              <a:rPr lang="de-DE" sz="1600" spc="-10"/>
              <a:t>Indikatoren entsprechen eindeutig dem </a:t>
            </a:r>
            <a:r>
              <a:rPr lang="de-DE" sz="1600" spc="10"/>
              <a:t>gewünschten theoretischen Ziel, </a:t>
            </a:r>
            <a:br>
              <a:rPr lang="de-DE" sz="1600" spc="10"/>
            </a:br>
            <a:r>
              <a:rPr lang="de-DE" sz="1600" spc="10"/>
              <a:t>sind messbar und auf den gewünschten </a:t>
            </a:r>
            <a:r>
              <a:rPr lang="de-DE" sz="1600" spc="-20"/>
              <a:t>Arbeitskontext anwendbar, relevant für </a:t>
            </a:r>
            <a:r>
              <a:rPr lang="de-DE" sz="1600" spc="10"/>
              <a:t>die Lösung der anstehenden Probleme und verständlich für die Beteiligten.</a:t>
            </a:r>
            <a:endParaRPr/>
          </a:p>
        </p:txBody>
      </p:sp>
      <p:grpSp>
        <p:nvGrpSpPr>
          <p:cNvPr id="22" name="Gruppieren 21"/>
          <p:cNvGrpSpPr/>
          <p:nvPr/>
        </p:nvGrpSpPr>
        <p:grpSpPr bwMode="auto">
          <a:xfrm>
            <a:off x="2624482" y="1387284"/>
            <a:ext cx="1542724" cy="1542724"/>
            <a:chOff x="7163876" y="4084995"/>
            <a:chExt cx="1290663" cy="1290663"/>
          </a:xfrm>
        </p:grpSpPr>
        <p:sp>
          <p:nvSpPr>
            <p:cNvPr id="23" name="Ellipse 22"/>
            <p:cNvSpPr/>
            <p:nvPr/>
          </p:nvSpPr>
          <p:spPr bwMode="auto">
            <a:xfrm>
              <a:off x="7163876" y="4084995"/>
              <a:ext cx="1290663" cy="1290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4" name="Grafik 2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7188005" y="4138503"/>
              <a:ext cx="1216365" cy="118365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4983760" y="2161613"/>
            <a:ext cx="2969189" cy="2969189"/>
          </a:xfrm>
          <a:prstGeom prst="rect">
            <a:avLst/>
          </a:prstGeom>
        </p:spPr>
      </p:pic>
      <p:sp>
        <p:nvSpPr>
          <p:cNvPr id="17" name="Rechteck 16"/>
          <p:cNvSpPr/>
          <p:nvPr/>
        </p:nvSpPr>
        <p:spPr bwMode="auto">
          <a:xfrm>
            <a:off x="1217614" y="1853921"/>
            <a:ext cx="3732520" cy="1054877"/>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de-DE">
                <a:solidFill>
                  <a:schemeClr val="tx1"/>
                </a:solidFill>
              </a:rPr>
              <a:t>Wie können wir Fehlfunktionen </a:t>
            </a:r>
            <a:br>
              <a:rPr lang="de-DE">
                <a:solidFill>
                  <a:schemeClr val="tx1"/>
                </a:solidFill>
              </a:rPr>
            </a:br>
            <a:r>
              <a:rPr lang="de-DE">
                <a:solidFill>
                  <a:schemeClr val="tx1"/>
                </a:solidFill>
              </a:rPr>
              <a:t>in einem Berufsbildungssystem analysieren?</a:t>
            </a:r>
            <a:endParaRPr/>
          </a:p>
        </p:txBody>
      </p:sp>
      <p:sp>
        <p:nvSpPr>
          <p:cNvPr id="9" name="Textplatzhalter 3"/>
          <p:cNvSpPr>
            <a:spLocks noGrp="1"/>
          </p:cNvSpPr>
          <p:nvPr>
            <p:ph type="body" idx="1"/>
          </p:nvPr>
        </p:nvSpPr>
        <p:spPr bwMode="auto">
          <a:xfrm>
            <a:off x="4548615" y="3298070"/>
            <a:ext cx="3247052" cy="844810"/>
          </a:xfrm>
          <a:prstGeom prst="rect">
            <a:avLst/>
          </a:prstGeom>
          <a:solidFill>
            <a:srgbClr val="D6851B"/>
          </a:solidFill>
        </p:spPr>
        <p:txBody>
          <a:bodyPr lIns="108000" tIns="144000" rIns="108000" bIns="144000">
            <a:spAutoFit/>
          </a:bodyPr>
          <a:lstStyle/>
          <a:p>
            <a:pPr algn="ctr">
              <a:defRPr/>
            </a:pPr>
            <a:r>
              <a:rPr lang="de-DE" b="1" spc="30">
                <a:latin typeface="Calibri"/>
              </a:rPr>
              <a:t>Wie gut funktioniert ein Berufsbildungssystem?</a:t>
            </a:r>
            <a:endParaRPr/>
          </a:p>
        </p:txBody>
      </p:sp>
      <p:sp>
        <p:nvSpPr>
          <p:cNvPr id="2" name="Titel 1"/>
          <p:cNvSpPr>
            <a:spLocks noGrp="1"/>
          </p:cNvSpPr>
          <p:nvPr>
            <p:ph type="title"/>
          </p:nvPr>
        </p:nvSpPr>
        <p:spPr bwMode="auto">
          <a:xfrm>
            <a:off x="658812" y="296863"/>
            <a:ext cx="9000000" cy="738664"/>
          </a:xfrm>
        </p:spPr>
        <p:txBody>
          <a:bodyPr>
            <a:spAutoFit/>
          </a:bodyPr>
          <a:lstStyle/>
          <a:p>
            <a:pPr>
              <a:defRPr/>
            </a:pPr>
            <a:r>
              <a:rPr lang="de-DE"/>
              <a:t>1. Zweck der Berichterstattung und Datenmanagement </a:t>
            </a:r>
            <a:br>
              <a:rPr lang="de-DE"/>
            </a:br>
            <a:r>
              <a:rPr lang="de-DE"/>
              <a:t>    in der Berufsbildung</a:t>
            </a:r>
            <a:endParaRPr/>
          </a:p>
        </p:txBody>
      </p:sp>
      <p:sp>
        <p:nvSpPr>
          <p:cNvPr id="18" name="Rechteck 17"/>
          <p:cNvSpPr/>
          <p:nvPr/>
        </p:nvSpPr>
        <p:spPr bwMode="auto">
          <a:xfrm>
            <a:off x="1217614" y="4561519"/>
            <a:ext cx="3732520"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de-DE">
                <a:solidFill>
                  <a:schemeClr val="tx1"/>
                </a:solidFill>
              </a:rPr>
              <a:t>Welche Datenquellen können für die Berichterstattung genutzt werden?</a:t>
            </a:r>
            <a:endParaRPr/>
          </a:p>
        </p:txBody>
      </p:sp>
      <p:sp>
        <p:nvSpPr>
          <p:cNvPr id="20" name="Rechteck 19"/>
          <p:cNvSpPr/>
          <p:nvPr/>
        </p:nvSpPr>
        <p:spPr bwMode="auto">
          <a:xfrm>
            <a:off x="7675754" y="1856533"/>
            <a:ext cx="3719569"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de-DE">
                <a:solidFill>
                  <a:schemeClr val="tx1"/>
                </a:solidFill>
              </a:rPr>
              <a:t>Wie viele junge Menschen machen eine Berufsausbildung?</a:t>
            </a:r>
            <a:endParaRPr/>
          </a:p>
        </p:txBody>
      </p:sp>
      <p:sp>
        <p:nvSpPr>
          <p:cNvPr id="21" name="Rechteck 20"/>
          <p:cNvSpPr/>
          <p:nvPr/>
        </p:nvSpPr>
        <p:spPr bwMode="auto">
          <a:xfrm>
            <a:off x="8005956" y="3193036"/>
            <a:ext cx="3732520" cy="1054877"/>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de-DE">
                <a:solidFill>
                  <a:schemeClr val="tx1"/>
                </a:solidFill>
              </a:rPr>
              <a:t>In welchen Regionen ist die Nachfrage nach beruflicher Bildung höher als das Angebot?</a:t>
            </a:r>
            <a:endParaRPr/>
          </a:p>
        </p:txBody>
      </p:sp>
      <p:sp>
        <p:nvSpPr>
          <p:cNvPr id="23" name="Rechteck 22"/>
          <p:cNvSpPr/>
          <p:nvPr/>
        </p:nvSpPr>
        <p:spPr bwMode="auto">
          <a:xfrm>
            <a:off x="6862955" y="4561519"/>
            <a:ext cx="4329978"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de-DE" spc="-10" dirty="0">
                <a:solidFill>
                  <a:schemeClr val="tx1"/>
                </a:solidFill>
              </a:rPr>
              <a:t>Was sind die Anforderungen an zukünftige Berufsbildungsprogramme?</a:t>
            </a:r>
            <a:endParaRPr dirty="0"/>
          </a:p>
        </p:txBody>
      </p:sp>
      <p:sp>
        <p:nvSpPr>
          <p:cNvPr id="13" name="Rechteck 12"/>
          <p:cNvSpPr/>
          <p:nvPr/>
        </p:nvSpPr>
        <p:spPr bwMode="auto">
          <a:xfrm>
            <a:off x="658813" y="3308170"/>
            <a:ext cx="3732520" cy="834710"/>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noAutofit/>
          </a:bodyPr>
          <a:lstStyle/>
          <a:p>
            <a:pPr>
              <a:lnSpc>
                <a:spcPts val="2200"/>
              </a:lnSpc>
              <a:buSzPct val="75000"/>
              <a:defRPr/>
            </a:pPr>
            <a:r>
              <a:rPr lang="de-DE">
                <a:solidFill>
                  <a:schemeClr val="tx1"/>
                </a:solidFill>
              </a:rPr>
              <a:t>Wie viele Unternehmen bieten eine Berufsausbildung an?</a:t>
            </a:r>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5. Weitere Referenzen und Materialien</a:t>
            </a:r>
            <a:endParaRP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a:p>
        </p:txBody>
      </p:sp>
      <p:sp>
        <p:nvSpPr>
          <p:cNvPr id="6" name="Textfeld 5"/>
          <p:cNvSpPr txBox="1"/>
          <p:nvPr/>
        </p:nvSpPr>
        <p:spPr bwMode="auto">
          <a:xfrm>
            <a:off x="658813" y="1533018"/>
            <a:ext cx="11053762" cy="3638054"/>
          </a:xfrm>
          <a:prstGeom prst="rect">
            <a:avLst/>
          </a:prstGeom>
          <a:noFill/>
        </p:spPr>
        <p:txBody>
          <a:bodyPr wrap="square" lIns="0" tIns="0" rIns="0" bIns="0" numCol="2" spcCol="216000">
            <a:noAutofit/>
          </a:bodyPr>
          <a:lstStyle/>
          <a:p>
            <a:pPr marL="288000" indent="-288000">
              <a:lnSpc>
                <a:spcPts val="2200"/>
              </a:lnSpc>
              <a:spcAft>
                <a:spcPts val="600"/>
              </a:spcAft>
              <a:buClr>
                <a:srgbClr val="D6851B"/>
              </a:buClr>
              <a:buSzPct val="65000"/>
              <a:buFont typeface="Wingdings 3"/>
              <a:buChar char=""/>
              <a:defRPr/>
            </a:pPr>
            <a:r>
              <a:rPr lang="de-DE" dirty="0"/>
              <a:t>englische Version des deutschen Berufsbildungsberichts (2023) </a:t>
            </a:r>
            <a:br>
              <a:rPr lang="de-DE" u="sng" dirty="0">
                <a:solidFill>
                  <a:srgbClr val="D6851B"/>
                </a:solidFill>
              </a:rPr>
            </a:br>
            <a:r>
              <a:rPr lang="sv-SE" dirty="0">
                <a:solidFill>
                  <a:srgbClr val="D6851B"/>
                </a:solidFill>
                <a:hlinkClick r:id="rId3">
                  <a:extLst>
                    <a:ext uri="{A12FA001-AC4F-418D-AE19-62706E023703}">
                      <ahyp:hlinkClr xmlns:ahyp="http://schemas.microsoft.com/office/drawing/2018/hyperlinkcolor" val="tx"/>
                    </a:ext>
                  </a:extLst>
                </a:hlinkClick>
              </a:rPr>
              <a:t>BIBB / VET Data Report Germany 2023</a:t>
            </a:r>
            <a:endParaRPr lang="de-DE" dirty="0">
              <a:solidFill>
                <a:srgbClr val="D6851B"/>
              </a:solidFill>
            </a:endParaRPr>
          </a:p>
          <a:p>
            <a:pPr marL="288000" indent="-288000">
              <a:lnSpc>
                <a:spcPts val="2200"/>
              </a:lnSpc>
              <a:spcAft>
                <a:spcPts val="600"/>
              </a:spcAft>
              <a:buClr>
                <a:srgbClr val="D6851B"/>
              </a:buClr>
              <a:buSzPct val="65000"/>
              <a:buFont typeface="Wingdings 3"/>
              <a:buChar char=""/>
              <a:defRPr/>
            </a:pPr>
            <a:r>
              <a:rPr lang="de-DE" dirty="0"/>
              <a:t>BIBB-Website zur Berufsbildungsforschung</a:t>
            </a:r>
            <a:br>
              <a:rPr lang="de-DE" dirty="0"/>
            </a:br>
            <a:r>
              <a:rPr lang="de-DE" u="sng" dirty="0">
                <a:solidFill>
                  <a:srgbClr val="D6851B"/>
                </a:solidFill>
                <a:hlinkClick r:id="rId4" tooltip="https://www.bibb.de/en/51.php">
                  <a:extLst>
                    <a:ext uri="{A12FA001-AC4F-418D-AE19-62706E023703}">
                      <ahyp:hlinkClr xmlns:ahyp="http://schemas.microsoft.com/office/drawing/2018/hyperlinkcolor" val="tx"/>
                    </a:ext>
                  </a:extLst>
                </a:hlinkClick>
              </a:rPr>
              <a:t>Bundesinstitut für Berufsbildung (BIBB) – Deutschland</a:t>
            </a:r>
            <a:endParaRPr lang="de-DE" dirty="0">
              <a:solidFill>
                <a:srgbClr val="D6851B"/>
              </a:solidFill>
            </a:endParaRPr>
          </a:p>
          <a:p>
            <a:pPr marL="288000" indent="-288000">
              <a:lnSpc>
                <a:spcPts val="2200"/>
              </a:lnSpc>
              <a:spcAft>
                <a:spcPts val="600"/>
              </a:spcAft>
              <a:buClr>
                <a:srgbClr val="D6851B"/>
              </a:buClr>
              <a:buSzPct val="65000"/>
              <a:buFont typeface="Wingdings 3"/>
              <a:buChar char=""/>
              <a:defRPr/>
            </a:pPr>
            <a:r>
              <a:rPr lang="de-DE" dirty="0"/>
              <a:t>kurzer Überblick über die Zusammenarbeit mit Vietnam zur Erstellung eines Berufsbildungsberichts</a:t>
            </a:r>
            <a:br>
              <a:rPr lang="de-DE" dirty="0"/>
            </a:br>
            <a:r>
              <a:rPr lang="de-DE" u="sng" dirty="0">
                <a:solidFill>
                  <a:srgbClr val="D6851B"/>
                </a:solidFill>
                <a:hlinkClick r:id="rId5" tooltip="https://www.bibb.de/dokumente/pdf/bwp-2014-h6-32ff.pdf">
                  <a:extLst>
                    <a:ext uri="{A12FA001-AC4F-418D-AE19-62706E023703}">
                      <ahyp:hlinkClr xmlns:ahyp="http://schemas.microsoft.com/office/drawing/2018/hyperlinkcolor" val="tx"/>
                    </a:ext>
                  </a:extLst>
                </a:hlinkClick>
              </a:rPr>
              <a:t>BWP 6/2014 (bibb.de)</a:t>
            </a:r>
            <a:endParaRPr lang="de-DE" dirty="0">
              <a:solidFill>
                <a:srgbClr val="D6851B"/>
              </a:solidFill>
            </a:endParaRPr>
          </a:p>
          <a:p>
            <a:pPr marL="288000" indent="-288000">
              <a:lnSpc>
                <a:spcPts val="2200"/>
              </a:lnSpc>
              <a:spcAft>
                <a:spcPts val="600"/>
              </a:spcAft>
              <a:buClr>
                <a:srgbClr val="D6851B"/>
              </a:buClr>
              <a:buSzPct val="65000"/>
              <a:buFont typeface="Wingdings 3"/>
              <a:buChar char=""/>
              <a:defRPr/>
            </a:pPr>
            <a:r>
              <a:rPr lang="de-DE" dirty="0"/>
              <a:t>Projektbericht aus der Zusammenarbeit des BIBB mit </a:t>
            </a:r>
            <a:br>
              <a:rPr lang="de-DE" dirty="0"/>
            </a:br>
            <a:r>
              <a:rPr lang="de-DE" dirty="0"/>
              <a:t>den Philippinen</a:t>
            </a:r>
            <a:br>
              <a:rPr lang="de-DE" dirty="0"/>
            </a:br>
            <a:r>
              <a:rPr lang="de-DE" u="sng" dirty="0">
                <a:solidFill>
                  <a:srgbClr val="D6851B"/>
                </a:solidFill>
                <a:hlinkClick r:id="rId6" tooltip="https://www.bibb.de/en/50313.php">
                  <a:extLst>
                    <a:ext uri="{A12FA001-AC4F-418D-AE19-62706E023703}">
                      <ahyp:hlinkClr xmlns:ahyp="http://schemas.microsoft.com/office/drawing/2018/hyperlinkcolor" val="tx"/>
                    </a:ext>
                  </a:extLst>
                </a:hlinkClick>
              </a:rPr>
              <a:t>Bundesinstitut für Berufsbildung (BIBB) – Deutschland</a:t>
            </a:r>
            <a:endParaRPr lang="de-DE" dirty="0">
              <a:solidFill>
                <a:srgbClr val="D6851B"/>
              </a:solidFill>
            </a:endParaRPr>
          </a:p>
          <a:p>
            <a:pPr marL="288000" indent="-288000">
              <a:lnSpc>
                <a:spcPts val="2200"/>
              </a:lnSpc>
              <a:spcAft>
                <a:spcPts val="600"/>
              </a:spcAft>
              <a:buClr>
                <a:srgbClr val="D6851B"/>
              </a:buClr>
              <a:buSzPct val="65000"/>
              <a:buFont typeface="Wingdings 3"/>
              <a:buChar char=""/>
              <a:defRPr/>
            </a:pPr>
            <a:r>
              <a:rPr lang="de-DE" dirty="0"/>
              <a:t>auf Deutsch: Leitfaden für die nachhaltige Entwicklung einer Berufsbildungsberichterstattung in Vietnam</a:t>
            </a:r>
            <a:br>
              <a:rPr lang="de-DE" dirty="0"/>
            </a:br>
            <a:r>
              <a:rPr lang="de-DE" u="sng" dirty="0">
                <a:solidFill>
                  <a:srgbClr val="D6851B"/>
                </a:solidFill>
                <a:hlinkClick r:id="rId7" tooltip="https://www.bibb.de/dienst/veroeffentlichungen/de/publication/show/7797">
                  <a:extLst>
                    <a:ext uri="{A12FA001-AC4F-418D-AE19-62706E023703}">
                      <ahyp:hlinkClr xmlns:ahyp="http://schemas.microsoft.com/office/drawing/2018/hyperlinkcolor" val="tx"/>
                    </a:ext>
                  </a:extLst>
                </a:hlinkClick>
              </a:rPr>
              <a:t>BIBB/Berufsbildungsberichterstattung in Vietnam – </a:t>
            </a:r>
            <a:br>
              <a:rPr lang="de-DE" dirty="0">
                <a:solidFill>
                  <a:srgbClr val="D6851B"/>
                </a:solidFill>
                <a:hlinkClick r:id="rId7" tooltip="https://www.bibb.de/dienst/veroeffentlichungen/de/publication/show/7797">
                  <a:extLst>
                    <a:ext uri="{A12FA001-AC4F-418D-AE19-62706E023703}">
                      <ahyp:hlinkClr xmlns:ahyp="http://schemas.microsoft.com/office/drawing/2018/hyperlinkcolor" val="tx"/>
                    </a:ext>
                  </a:extLst>
                </a:hlinkClick>
              </a:rPr>
            </a:br>
            <a:r>
              <a:rPr lang="de-DE" u="sng" dirty="0">
                <a:solidFill>
                  <a:srgbClr val="D6851B"/>
                </a:solidFill>
                <a:hlinkClick r:id="rId7" tooltip="https://www.bibb.de/dienst/veroeffentlichungen/de/publication/show/7797">
                  <a:extLst>
                    <a:ext uri="{A12FA001-AC4F-418D-AE19-62706E023703}">
                      <ahyp:hlinkClr xmlns:ahyp="http://schemas.microsoft.com/office/drawing/2018/hyperlinkcolor" val="tx"/>
                    </a:ext>
                  </a:extLst>
                </a:hlinkClick>
              </a:rPr>
              <a:t>eine Reflexion des Beratungsprozesses</a:t>
            </a:r>
            <a:endParaRPr lang="de-DE" dirty="0">
              <a:solidFill>
                <a:srgbClr val="D6851B"/>
              </a:solidFill>
            </a:endParaRPr>
          </a:p>
          <a:p>
            <a:pPr marL="288000" indent="-288000">
              <a:lnSpc>
                <a:spcPts val="2200"/>
              </a:lnSpc>
              <a:spcAft>
                <a:spcPts val="600"/>
              </a:spcAft>
              <a:buClr>
                <a:srgbClr val="D6851B"/>
              </a:buClr>
              <a:buSzPct val="65000"/>
              <a:buFont typeface="Wingdings 3"/>
              <a:buChar char=""/>
              <a:defRPr/>
            </a:pPr>
            <a:r>
              <a:rPr lang="de-DE" dirty="0"/>
              <a:t>UNESCO-Indikatoren für die berufliche Bildung </a:t>
            </a:r>
            <a:br>
              <a:rPr lang="de-DE" u="sng" dirty="0">
                <a:solidFill>
                  <a:srgbClr val="D6851B"/>
                </a:solidFill>
              </a:rPr>
            </a:br>
            <a:r>
              <a:rPr lang="de-DE" dirty="0">
                <a:solidFill>
                  <a:srgbClr val="D6851B"/>
                </a:solidFill>
                <a:hlinkClick r:id="rId8">
                  <a:extLst>
                    <a:ext uri="{A12FA001-AC4F-418D-AE19-62706E023703}">
                      <ahyp:hlinkClr xmlns:ahyp="http://schemas.microsoft.com/office/drawing/2018/hyperlinkcolor" val="tx"/>
                    </a:ext>
                  </a:extLst>
                </a:hlinkClick>
              </a:rPr>
              <a:t>Conference on Education </a:t>
            </a:r>
            <a:r>
              <a:rPr lang="de-DE" dirty="0" err="1">
                <a:solidFill>
                  <a:srgbClr val="D6851B"/>
                </a:solidFill>
                <a:hlinkClick r:id="rId8">
                  <a:extLst>
                    <a:ext uri="{A12FA001-AC4F-418D-AE19-62706E023703}">
                      <ahyp:hlinkClr xmlns:ahyp="http://schemas.microsoft.com/office/drawing/2018/hyperlinkcolor" val="tx"/>
                    </a:ext>
                  </a:extLst>
                </a:hlinkClick>
              </a:rPr>
              <a:t>Statistics</a:t>
            </a:r>
            <a:r>
              <a:rPr lang="de-DE" dirty="0">
                <a:solidFill>
                  <a:srgbClr val="D6851B"/>
                </a:solidFill>
              </a:rPr>
              <a:t> </a:t>
            </a:r>
            <a:br>
              <a:rPr lang="de-DE" u="sng" dirty="0">
                <a:solidFill>
                  <a:srgbClr val="D6851B"/>
                </a:solidFill>
              </a:rPr>
            </a:br>
            <a:endParaRPr lang="de-DE" dirty="0">
              <a:solidFill>
                <a:srgbClr val="D6851B"/>
              </a:solidFill>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de-DE" b="1"/>
              <a:t>GOVET im </a:t>
            </a:r>
            <a:r>
              <a:rPr lang="de-DE" b="1" dirty="0"/>
              <a:t>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de-DE"/>
              <a:t>1. Zweck der Berichterstattung und Datenmanagement </a:t>
            </a:r>
            <a:br>
              <a:rPr lang="de-DE"/>
            </a:br>
            <a:r>
              <a:rPr lang="de-DE"/>
              <a:t>    in der Berufsbildung</a:t>
            </a:r>
            <a:endParaRPr/>
          </a:p>
        </p:txBody>
      </p:sp>
      <p:pic>
        <p:nvPicPr>
          <p:cNvPr id="30" name="Grafik 29"/>
          <p:cNvPicPr>
            <a:picLocks noChangeAspect="1"/>
          </p:cNvPicPr>
          <p:nvPr/>
        </p:nvPicPr>
        <p:blipFill>
          <a:blip r:embed="rId3"/>
          <a:stretch/>
        </p:blipFill>
        <p:spPr bwMode="auto">
          <a:xfrm>
            <a:off x="6323284" y="1598843"/>
            <a:ext cx="2113480" cy="2045485"/>
          </a:xfrm>
          <a:prstGeom prst="rect">
            <a:avLst/>
          </a:prstGeom>
        </p:spPr>
      </p:pic>
      <p:pic>
        <p:nvPicPr>
          <p:cNvPr id="32" name="Grafik 31"/>
          <p:cNvPicPr>
            <a:picLocks noChangeAspect="1"/>
          </p:cNvPicPr>
          <p:nvPr/>
        </p:nvPicPr>
        <p:blipFill>
          <a:blip r:embed="rId4"/>
          <a:stretch/>
        </p:blipFill>
        <p:spPr bwMode="auto">
          <a:xfrm>
            <a:off x="3810527" y="1645926"/>
            <a:ext cx="2139386" cy="1998402"/>
          </a:xfrm>
          <a:prstGeom prst="rect">
            <a:avLst/>
          </a:prstGeom>
        </p:spPr>
      </p:pic>
      <p:pic>
        <p:nvPicPr>
          <p:cNvPr id="34" name="Grafik 33"/>
          <p:cNvPicPr>
            <a:picLocks noChangeAspect="1"/>
          </p:cNvPicPr>
          <p:nvPr/>
        </p:nvPicPr>
        <p:blipFill>
          <a:blip r:embed="rId5"/>
          <a:stretch/>
        </p:blipFill>
        <p:spPr bwMode="auto">
          <a:xfrm>
            <a:off x="650096" y="1618179"/>
            <a:ext cx="2787060" cy="2026149"/>
          </a:xfrm>
          <a:prstGeom prst="rect">
            <a:avLst/>
          </a:prstGeom>
        </p:spPr>
      </p:pic>
      <p:pic>
        <p:nvPicPr>
          <p:cNvPr id="35" name="Grafik 34"/>
          <p:cNvPicPr>
            <a:picLocks noChangeAspect="1"/>
          </p:cNvPicPr>
          <p:nvPr/>
        </p:nvPicPr>
        <p:blipFill>
          <a:blip r:embed="rId6"/>
          <a:stretch/>
        </p:blipFill>
        <p:spPr bwMode="auto">
          <a:xfrm>
            <a:off x="8810135" y="1640582"/>
            <a:ext cx="2172191" cy="1984696"/>
          </a:xfrm>
          <a:prstGeom prst="rect">
            <a:avLst/>
          </a:prstGeom>
        </p:spPr>
      </p:pic>
      <p:pic>
        <p:nvPicPr>
          <p:cNvPr id="27" name="Grafik 26"/>
          <p:cNvPicPr>
            <a:picLocks noChangeAspect="1"/>
          </p:cNvPicPr>
          <p:nvPr/>
        </p:nvPicPr>
        <p:blipFill>
          <a:blip r:embed="rId7"/>
          <a:stretch/>
        </p:blipFill>
        <p:spPr bwMode="auto">
          <a:xfrm>
            <a:off x="3395234" y="3859241"/>
            <a:ext cx="4537202" cy="1760942"/>
          </a:xfrm>
          <a:prstGeom prst="rect">
            <a:avLst/>
          </a:prstGeom>
        </p:spPr>
      </p:pic>
      <p:pic>
        <p:nvPicPr>
          <p:cNvPr id="36" name="Grafik 35"/>
          <p:cNvPicPr>
            <a:picLocks noChangeAspect="1"/>
          </p:cNvPicPr>
          <p:nvPr/>
        </p:nvPicPr>
        <p:blipFill>
          <a:blip r:embed="rId8"/>
          <a:stretch/>
        </p:blipFill>
        <p:spPr bwMode="auto">
          <a:xfrm>
            <a:off x="650096" y="3665770"/>
            <a:ext cx="2359399" cy="1953800"/>
          </a:xfrm>
          <a:prstGeom prst="rect">
            <a:avLst/>
          </a:prstGeom>
        </p:spPr>
      </p:pic>
      <p:pic>
        <p:nvPicPr>
          <p:cNvPr id="37" name="Grafik 36"/>
          <p:cNvPicPr>
            <a:picLocks noChangeAspect="1"/>
          </p:cNvPicPr>
          <p:nvPr/>
        </p:nvPicPr>
        <p:blipFill>
          <a:blip r:embed="rId9"/>
          <a:stretch/>
        </p:blipFill>
        <p:spPr bwMode="auto">
          <a:xfrm>
            <a:off x="8318176" y="3687362"/>
            <a:ext cx="2664149" cy="1932208"/>
          </a:xfrm>
          <a:prstGeom prst="rect">
            <a:avLst/>
          </a:prstGeom>
        </p:spPr>
      </p:pic>
      <p:sp>
        <p:nvSpPr>
          <p:cNvPr id="40" name="Textfeld 39"/>
          <p:cNvSpPr txBox="1"/>
          <p:nvPr/>
        </p:nvSpPr>
        <p:spPr bwMode="auto">
          <a:xfrm>
            <a:off x="670141" y="5672547"/>
            <a:ext cx="10312184" cy="307777"/>
          </a:xfrm>
          <a:prstGeom prst="rect">
            <a:avLst/>
          </a:prstGeom>
          <a:noFill/>
        </p:spPr>
        <p:txBody>
          <a:bodyPr wrap="square" lIns="0" tIns="0" rIns="0" bIns="0" rtlCol="0">
            <a:spAutoFit/>
          </a:bodyPr>
          <a:lstStyle/>
          <a:p>
            <a:pPr>
              <a:lnSpc>
                <a:spcPts val="1200"/>
              </a:lnSpc>
              <a:defRPr/>
            </a:pPr>
            <a:r>
              <a:rPr lang="de-DE" sz="1000"/>
              <a:t>* Quelle: Bundesinstitut für Berufsbildung (Hrsg.): Datenreport zum Berufsbildungsbericht 2024. </a:t>
            </a:r>
            <a:br>
              <a:rPr lang="de-DE" sz="1000"/>
            </a:br>
            <a:r>
              <a:rPr lang="de-DE" sz="1000"/>
              <a:t>   Informationen und Analysen zur Entwicklung der beruflichen Bildung. Bonn 2024 (</a:t>
            </a:r>
            <a:r>
              <a:rPr lang="de-DE" sz="1000" u="sng">
                <a:hlinkClick r:id="rId10" tooltip="https://www.bibb.de/datenreport/de/189191.php"/>
              </a:rPr>
              <a:t>bibb.de/datenreport/de/189191.php</a:t>
            </a:r>
            <a:r>
              <a:rPr lang="de-DE" sz="1000"/>
              <a:t>)</a:t>
            </a:r>
            <a:endParaRPr/>
          </a:p>
        </p:txBody>
      </p:sp>
      <p:sp>
        <p:nvSpPr>
          <p:cNvPr id="13" name="Textplatzhalter 7"/>
          <p:cNvSpPr>
            <a:spLocks noGrp="1"/>
          </p:cNvSpPr>
          <p:nvPr/>
        </p:nvSpPr>
        <p:spPr bwMode="auto">
          <a:xfrm>
            <a:off x="658813" y="1196993"/>
            <a:ext cx="11053762" cy="307777"/>
          </a:xfrm>
          <a:prstGeom prst="rect">
            <a:avLst/>
          </a:prstGeom>
        </p:spPr>
        <p:txBody>
          <a:bodyPr vert="horz"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dirty="0"/>
              <a:t>Blitzlichter aus dem Datenreport zum Berufsbildungsbericht (BIBB 2024)</a:t>
            </a:r>
            <a:endParaRPr dirty="0"/>
          </a:p>
        </p:txBody>
      </p:sp>
    </p:spTree>
  </p:cSld>
  <p:clrMapOvr>
    <a:masterClrMapping/>
  </p:clrMapOvr>
  <mc:AlternateContent xmlns:mc="http://schemas.openxmlformats.org/markup-compatibility/2006" xmlns:p159="http://schemas.microsoft.com/office/powerpoint/2015/09/main">
    <mc:Choice Requires="p159">
      <p:transition spd="med" advClick="0" advTm="4000">
        <p:fade/>
      </p:transition>
    </mc:Choice>
    <mc:Fallback xmlns="" xmlns:m="http://schemas.openxmlformats.org/officeDocument/2006/math" xmlns:w="http://schemas.openxmlformats.org/wordprocessingml/2006/main">
      <p:transition spd="med" advClick="0" advTm="4000">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9" name="Gruppieren 18"/>
          <p:cNvGrpSpPr/>
          <p:nvPr/>
        </p:nvGrpSpPr>
        <p:grpSpPr bwMode="auto">
          <a:xfrm>
            <a:off x="650096" y="1598843"/>
            <a:ext cx="10332230" cy="4021340"/>
            <a:chOff x="650096" y="1530019"/>
            <a:chExt cx="10332230" cy="4021340"/>
          </a:xfrm>
        </p:grpSpPr>
        <p:pic>
          <p:nvPicPr>
            <p:cNvPr id="20" name="Grafik 19"/>
            <p:cNvPicPr>
              <a:picLocks noChangeAspect="1"/>
            </p:cNvPicPr>
            <p:nvPr/>
          </p:nvPicPr>
          <p:blipFill>
            <a:blip r:embed="rId3">
              <a:duotone>
                <a:schemeClr val="bg2">
                  <a:shade val="45000"/>
                  <a:satMod val="135000"/>
                </a:schemeClr>
                <a:prstClr val="white"/>
              </a:duotone>
            </a:blip>
            <a:stretch/>
          </p:blipFill>
          <p:spPr bwMode="auto">
            <a:xfrm>
              <a:off x="6323284" y="1530019"/>
              <a:ext cx="2113480" cy="2045485"/>
            </a:xfrm>
            <a:prstGeom prst="rect">
              <a:avLst/>
            </a:prstGeom>
          </p:spPr>
        </p:pic>
        <p:pic>
          <p:nvPicPr>
            <p:cNvPr id="21" name="Grafik 20"/>
            <p:cNvPicPr>
              <a:picLocks noChangeAspect="1"/>
            </p:cNvPicPr>
            <p:nvPr/>
          </p:nvPicPr>
          <p:blipFill>
            <a:blip r:embed="rId4">
              <a:duotone>
                <a:schemeClr val="bg2">
                  <a:shade val="45000"/>
                  <a:satMod val="135000"/>
                </a:schemeClr>
                <a:prstClr val="white"/>
              </a:duotone>
            </a:blip>
            <a:stretch/>
          </p:blipFill>
          <p:spPr bwMode="auto">
            <a:xfrm>
              <a:off x="3810527" y="1577102"/>
              <a:ext cx="2139386" cy="1998402"/>
            </a:xfrm>
            <a:prstGeom prst="rect">
              <a:avLst/>
            </a:prstGeom>
          </p:spPr>
        </p:pic>
        <p:pic>
          <p:nvPicPr>
            <p:cNvPr id="23" name="Grafik 22"/>
            <p:cNvPicPr>
              <a:picLocks noChangeAspect="1"/>
            </p:cNvPicPr>
            <p:nvPr/>
          </p:nvPicPr>
          <p:blipFill>
            <a:blip r:embed="rId5">
              <a:duotone>
                <a:schemeClr val="bg2">
                  <a:shade val="45000"/>
                  <a:satMod val="135000"/>
                </a:schemeClr>
                <a:prstClr val="white"/>
              </a:duotone>
            </a:blip>
            <a:stretch/>
          </p:blipFill>
          <p:spPr bwMode="auto">
            <a:xfrm>
              <a:off x="650096" y="1549354"/>
              <a:ext cx="2787060" cy="2026149"/>
            </a:xfrm>
            <a:prstGeom prst="rect">
              <a:avLst/>
            </a:prstGeom>
          </p:spPr>
        </p:pic>
        <p:pic>
          <p:nvPicPr>
            <p:cNvPr id="24" name="Grafik 23"/>
            <p:cNvPicPr>
              <a:picLocks noChangeAspect="1"/>
            </p:cNvPicPr>
            <p:nvPr/>
          </p:nvPicPr>
          <p:blipFill>
            <a:blip r:embed="rId6">
              <a:duotone>
                <a:schemeClr val="bg2">
                  <a:shade val="45000"/>
                  <a:satMod val="135000"/>
                </a:schemeClr>
                <a:prstClr val="white"/>
              </a:duotone>
            </a:blip>
            <a:stretch/>
          </p:blipFill>
          <p:spPr bwMode="auto">
            <a:xfrm>
              <a:off x="8810135" y="1590808"/>
              <a:ext cx="2172191" cy="1984696"/>
            </a:xfrm>
            <a:prstGeom prst="rect">
              <a:avLst/>
            </a:prstGeom>
          </p:spPr>
        </p:pic>
        <p:pic>
          <p:nvPicPr>
            <p:cNvPr id="25" name="Grafik 24"/>
            <p:cNvPicPr>
              <a:picLocks noChangeAspect="1"/>
            </p:cNvPicPr>
            <p:nvPr/>
          </p:nvPicPr>
          <p:blipFill>
            <a:blip r:embed="rId7">
              <a:duotone>
                <a:schemeClr val="bg2">
                  <a:shade val="45000"/>
                  <a:satMod val="135000"/>
                </a:schemeClr>
                <a:prstClr val="white"/>
              </a:duotone>
            </a:blip>
            <a:stretch/>
          </p:blipFill>
          <p:spPr bwMode="auto">
            <a:xfrm>
              <a:off x="3395234" y="3790417"/>
              <a:ext cx="4537202" cy="1760942"/>
            </a:xfrm>
            <a:prstGeom prst="rect">
              <a:avLst/>
            </a:prstGeom>
          </p:spPr>
        </p:pic>
        <p:pic>
          <p:nvPicPr>
            <p:cNvPr id="26" name="Grafik 25"/>
            <p:cNvPicPr>
              <a:picLocks noChangeAspect="1"/>
            </p:cNvPicPr>
            <p:nvPr/>
          </p:nvPicPr>
          <p:blipFill>
            <a:blip r:embed="rId8">
              <a:duotone>
                <a:schemeClr val="bg2">
                  <a:shade val="45000"/>
                  <a:satMod val="135000"/>
                </a:schemeClr>
                <a:prstClr val="white"/>
              </a:duotone>
            </a:blip>
            <a:stretch/>
          </p:blipFill>
          <p:spPr bwMode="auto">
            <a:xfrm>
              <a:off x="650096" y="3596946"/>
              <a:ext cx="2359399" cy="1953800"/>
            </a:xfrm>
            <a:prstGeom prst="rect">
              <a:avLst/>
            </a:prstGeom>
          </p:spPr>
        </p:pic>
        <p:pic>
          <p:nvPicPr>
            <p:cNvPr id="28" name="Grafik 27"/>
            <p:cNvPicPr>
              <a:picLocks noChangeAspect="1"/>
            </p:cNvPicPr>
            <p:nvPr/>
          </p:nvPicPr>
          <p:blipFill>
            <a:blip r:embed="rId9">
              <a:duotone>
                <a:schemeClr val="bg2">
                  <a:shade val="45000"/>
                  <a:satMod val="135000"/>
                </a:schemeClr>
                <a:prstClr val="white"/>
              </a:duotone>
            </a:blip>
            <a:stretch/>
          </p:blipFill>
          <p:spPr bwMode="auto">
            <a:xfrm>
              <a:off x="8318176" y="3618538"/>
              <a:ext cx="2664149" cy="1932208"/>
            </a:xfrm>
            <a:prstGeom prst="rect">
              <a:avLst/>
            </a:prstGeom>
          </p:spPr>
        </p:pic>
      </p:grpSp>
      <p:sp>
        <p:nvSpPr>
          <p:cNvPr id="2" name="Titel 1"/>
          <p:cNvSpPr>
            <a:spLocks noGrp="1"/>
          </p:cNvSpPr>
          <p:nvPr>
            <p:ph type="title"/>
          </p:nvPr>
        </p:nvSpPr>
        <p:spPr bwMode="auto">
          <a:xfrm>
            <a:off x="658812" y="296863"/>
            <a:ext cx="9000000" cy="738664"/>
          </a:xfrm>
        </p:spPr>
        <p:txBody>
          <a:bodyPr>
            <a:spAutoFit/>
          </a:bodyPr>
          <a:lstStyle/>
          <a:p>
            <a:pPr>
              <a:defRPr/>
            </a:pPr>
            <a:r>
              <a:rPr lang="de-DE"/>
              <a:t>1. Zweck der Berichterstattung und Datenmanagement </a:t>
            </a:r>
            <a:br>
              <a:rPr lang="de-DE"/>
            </a:br>
            <a:r>
              <a:rPr lang="de-DE"/>
              <a:t>    in der Berufsbildung</a:t>
            </a:r>
            <a:endParaRPr/>
          </a:p>
        </p:txBody>
      </p:sp>
      <p:grpSp>
        <p:nvGrpSpPr>
          <p:cNvPr id="9" name="Gruppieren 8"/>
          <p:cNvGrpSpPr/>
          <p:nvPr/>
        </p:nvGrpSpPr>
        <p:grpSpPr bwMode="auto">
          <a:xfrm>
            <a:off x="1926809" y="1704997"/>
            <a:ext cx="4169190" cy="972000"/>
            <a:chOff x="1926809" y="1547685"/>
            <a:chExt cx="4169190" cy="972000"/>
          </a:xfrm>
        </p:grpSpPr>
        <p:sp>
          <p:nvSpPr>
            <p:cNvPr id="12" name="Rechteck 11"/>
            <p:cNvSpPr/>
            <p:nvPr/>
          </p:nvSpPr>
          <p:spPr bwMode="auto">
            <a:xfrm>
              <a:off x="2403058" y="1709503"/>
              <a:ext cx="3692940"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de-DE" sz="1600" b="1" dirty="0"/>
                <a:t>Auszubildende 2025</a:t>
              </a:r>
              <a:br>
                <a:rPr lang="de-DE" sz="1600" dirty="0"/>
              </a:br>
              <a:r>
                <a:rPr lang="de-DE" sz="1600" dirty="0"/>
                <a:t>(1,25 Mio. im Jahr 2021)</a:t>
              </a:r>
              <a:endParaRPr dirty="0"/>
            </a:p>
          </p:txBody>
        </p:sp>
        <p:sp>
          <p:nvSpPr>
            <p:cNvPr id="29" name="Ellipse 28"/>
            <p:cNvSpPr>
              <a:spLocks noChangeAspect="1"/>
            </p:cNvSpPr>
            <p:nvPr/>
          </p:nvSpPr>
          <p:spPr bwMode="auto">
            <a:xfrm>
              <a:off x="1926809" y="1547685"/>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de-DE" sz="2400" b="1" spc="-40">
                  <a:solidFill>
                    <a:schemeClr val="tx1"/>
                  </a:solidFill>
                </a:rPr>
                <a:t>1,22</a:t>
              </a:r>
              <a:r>
                <a:rPr lang="de-DE" b="1" spc="-40">
                  <a:solidFill>
                    <a:schemeClr val="tx1"/>
                  </a:solidFill>
                </a:rPr>
                <a:t> </a:t>
              </a:r>
              <a:r>
                <a:rPr lang="de-DE" sz="1600" b="1" spc="-40">
                  <a:solidFill>
                    <a:schemeClr val="tx1"/>
                  </a:solidFill>
                </a:rPr>
                <a:t>Mio.</a:t>
              </a:r>
              <a:endParaRPr lang="de-DE" b="1" spc="-40">
                <a:solidFill>
                  <a:schemeClr val="tx1"/>
                </a:solidFill>
              </a:endParaRPr>
            </a:p>
          </p:txBody>
        </p:sp>
      </p:grpSp>
      <p:grpSp>
        <p:nvGrpSpPr>
          <p:cNvPr id="8" name="Gruppieren 7"/>
          <p:cNvGrpSpPr/>
          <p:nvPr/>
        </p:nvGrpSpPr>
        <p:grpSpPr bwMode="auto">
          <a:xfrm>
            <a:off x="650096" y="2733057"/>
            <a:ext cx="4717432" cy="972000"/>
            <a:chOff x="650096" y="2697054"/>
            <a:chExt cx="4717432" cy="972000"/>
          </a:xfrm>
        </p:grpSpPr>
        <p:sp>
          <p:nvSpPr>
            <p:cNvPr id="13" name="Rechteck 12"/>
            <p:cNvSpPr/>
            <p:nvPr/>
          </p:nvSpPr>
          <p:spPr bwMode="auto">
            <a:xfrm>
              <a:off x="1126346" y="2858872"/>
              <a:ext cx="4241182"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de-DE" sz="1600" b="1" dirty="0"/>
                <a:t>neue Ausbildungsverträge </a:t>
              </a:r>
              <a:br>
                <a:rPr lang="de-DE" sz="1600" b="1" dirty="0"/>
              </a:br>
              <a:r>
                <a:rPr lang="de-DE" sz="1600" dirty="0"/>
                <a:t>(zum 30.09.2025)</a:t>
              </a:r>
              <a:endParaRPr dirty="0"/>
            </a:p>
          </p:txBody>
        </p:sp>
        <p:sp>
          <p:nvSpPr>
            <p:cNvPr id="30" name="Ellipse 29"/>
            <p:cNvSpPr>
              <a:spLocks noChangeAspect="1"/>
            </p:cNvSpPr>
            <p:nvPr/>
          </p:nvSpPr>
          <p:spPr bwMode="auto">
            <a:xfrm>
              <a:off x="650096" y="2697054"/>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de-DE" b="1" dirty="0">
                  <a:solidFill>
                    <a:schemeClr val="tx1"/>
                  </a:solidFill>
                </a:rPr>
                <a:t>475.950</a:t>
              </a:r>
              <a:endParaRPr dirty="0"/>
            </a:p>
          </p:txBody>
        </p:sp>
      </p:grpSp>
      <p:grpSp>
        <p:nvGrpSpPr>
          <p:cNvPr id="4" name="Gruppieren 3"/>
          <p:cNvGrpSpPr/>
          <p:nvPr/>
        </p:nvGrpSpPr>
        <p:grpSpPr bwMode="auto">
          <a:xfrm>
            <a:off x="6934379" y="2590998"/>
            <a:ext cx="4641987" cy="972000"/>
            <a:chOff x="6858179" y="2598734"/>
            <a:chExt cx="4641987" cy="972000"/>
          </a:xfrm>
        </p:grpSpPr>
        <p:sp>
          <p:nvSpPr>
            <p:cNvPr id="16" name="Rechteck 15"/>
            <p:cNvSpPr/>
            <p:nvPr/>
          </p:nvSpPr>
          <p:spPr bwMode="auto">
            <a:xfrm>
              <a:off x="6858179" y="2760552"/>
              <a:ext cx="4153333"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defRPr/>
              </a:pPr>
              <a:r>
                <a:rPr lang="de-DE" sz="1600" b="1" dirty="0"/>
                <a:t>Offene Ausbildungs-</a:t>
              </a:r>
              <a:endParaRPr dirty="0"/>
            </a:p>
            <a:p>
              <a:pPr algn="r">
                <a:lnSpc>
                  <a:spcPts val="2000"/>
                </a:lnSpc>
                <a:defRPr/>
              </a:pPr>
              <a:r>
                <a:rPr lang="de-DE" sz="1600" b="1" dirty="0"/>
                <a:t>stellen</a:t>
              </a:r>
              <a:r>
                <a:rPr lang="de-DE" sz="1600" dirty="0"/>
                <a:t> (30.09.2025)</a:t>
              </a:r>
              <a:endParaRPr lang="de-DE" sz="2000" dirty="0">
                <a:solidFill>
                  <a:srgbClr val="D6851B"/>
                </a:solidFill>
              </a:endParaRPr>
            </a:p>
          </p:txBody>
        </p:sp>
        <p:sp>
          <p:nvSpPr>
            <p:cNvPr id="34" name="Ellipse 33"/>
            <p:cNvSpPr>
              <a:spLocks noChangeAspect="1"/>
            </p:cNvSpPr>
            <p:nvPr/>
          </p:nvSpPr>
          <p:spPr bwMode="auto">
            <a:xfrm>
              <a:off x="10528166" y="2598734"/>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de-DE" sz="2000" b="1" dirty="0">
                  <a:solidFill>
                    <a:schemeClr val="tx1"/>
                  </a:solidFill>
                </a:rPr>
                <a:t>54.400</a:t>
              </a:r>
              <a:endParaRPr dirty="0"/>
            </a:p>
          </p:txBody>
        </p:sp>
      </p:grpSp>
      <p:grpSp>
        <p:nvGrpSpPr>
          <p:cNvPr id="5" name="Gruppieren 4"/>
          <p:cNvGrpSpPr/>
          <p:nvPr/>
        </p:nvGrpSpPr>
        <p:grpSpPr bwMode="auto">
          <a:xfrm>
            <a:off x="6096000" y="1704997"/>
            <a:ext cx="5051741" cy="972000"/>
            <a:chOff x="6448425" y="1547685"/>
            <a:chExt cx="5051741" cy="972000"/>
          </a:xfrm>
        </p:grpSpPr>
        <p:sp>
          <p:nvSpPr>
            <p:cNvPr id="14" name="Rechteck 13"/>
            <p:cNvSpPr/>
            <p:nvPr/>
          </p:nvSpPr>
          <p:spPr bwMode="auto">
            <a:xfrm>
              <a:off x="6448425" y="1709503"/>
              <a:ext cx="4565741"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defRPr/>
              </a:pPr>
              <a:r>
                <a:rPr lang="de-DE" sz="1600" dirty="0"/>
                <a:t>Verhältnis zwischen </a:t>
              </a:r>
              <a:r>
                <a:rPr lang="de-DE" sz="1600" b="1" dirty="0"/>
                <a:t>Angebot und Nachfrage </a:t>
              </a:r>
              <a:r>
                <a:rPr lang="de-DE" sz="1600" dirty="0"/>
                <a:t>in der beruflichen Bildung (2025)</a:t>
              </a:r>
              <a:endParaRPr lang="de-DE" sz="2000" dirty="0">
                <a:solidFill>
                  <a:srgbClr val="D6851B"/>
                </a:solidFill>
              </a:endParaRPr>
            </a:p>
          </p:txBody>
        </p:sp>
        <p:sp>
          <p:nvSpPr>
            <p:cNvPr id="35" name="Ellipse 34"/>
            <p:cNvSpPr>
              <a:spLocks noChangeAspect="1"/>
            </p:cNvSpPr>
            <p:nvPr/>
          </p:nvSpPr>
          <p:spPr bwMode="auto">
            <a:xfrm>
              <a:off x="10528166" y="1547685"/>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de-DE" sz="2400" b="1" dirty="0">
                  <a:solidFill>
                    <a:schemeClr val="tx1"/>
                  </a:solidFill>
                </a:rPr>
                <a:t>94,7</a:t>
              </a:r>
              <a:endParaRPr dirty="0"/>
            </a:p>
          </p:txBody>
        </p:sp>
      </p:grpSp>
      <p:grpSp>
        <p:nvGrpSpPr>
          <p:cNvPr id="3" name="Gruppieren 2"/>
          <p:cNvGrpSpPr/>
          <p:nvPr/>
        </p:nvGrpSpPr>
        <p:grpSpPr bwMode="auto">
          <a:xfrm>
            <a:off x="1365681" y="3915794"/>
            <a:ext cx="4805952" cy="1451224"/>
            <a:chOff x="650096" y="3677083"/>
            <a:chExt cx="4805952" cy="1451224"/>
          </a:xfrm>
        </p:grpSpPr>
        <p:sp>
          <p:nvSpPr>
            <p:cNvPr id="18" name="Rechteck 17"/>
            <p:cNvSpPr/>
            <p:nvPr/>
          </p:nvSpPr>
          <p:spPr bwMode="auto">
            <a:xfrm>
              <a:off x="1126346" y="3838901"/>
              <a:ext cx="3420000"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de-DE" sz="1600" b="1" dirty="0"/>
                <a:t>Ausbildungsordnungen modernisiert </a:t>
              </a:r>
              <a:r>
                <a:rPr lang="de-DE" sz="1600" dirty="0"/>
                <a:t>und</a:t>
              </a:r>
              <a:endParaRPr dirty="0"/>
            </a:p>
          </p:txBody>
        </p:sp>
        <p:sp>
          <p:nvSpPr>
            <p:cNvPr id="31" name="Ellipse 30"/>
            <p:cNvSpPr>
              <a:spLocks noChangeAspect="1"/>
            </p:cNvSpPr>
            <p:nvPr/>
          </p:nvSpPr>
          <p:spPr bwMode="auto">
            <a:xfrm>
              <a:off x="650096" y="3677083"/>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de-DE" sz="2400" b="1" dirty="0">
                  <a:solidFill>
                    <a:schemeClr val="tx1"/>
                  </a:solidFill>
                </a:rPr>
                <a:t>100</a:t>
              </a:r>
              <a:endParaRPr dirty="0"/>
            </a:p>
          </p:txBody>
        </p:sp>
        <p:sp>
          <p:nvSpPr>
            <p:cNvPr id="38" name="Rechteck 37"/>
            <p:cNvSpPr/>
            <p:nvPr/>
          </p:nvSpPr>
          <p:spPr bwMode="auto">
            <a:xfrm>
              <a:off x="1402571" y="4479943"/>
              <a:ext cx="4053477"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de-DE" sz="1600" b="1" dirty="0"/>
                <a:t>neue Ausbildungsordnungen </a:t>
              </a:r>
              <a:endParaRPr dirty="0"/>
            </a:p>
            <a:p>
              <a:pPr>
                <a:lnSpc>
                  <a:spcPts val="2000"/>
                </a:lnSpc>
                <a:defRPr/>
              </a:pPr>
              <a:r>
                <a:rPr lang="de-DE" sz="1600" b="1" dirty="0"/>
                <a:t>definiert</a:t>
              </a:r>
              <a:r>
                <a:rPr lang="de-DE" sz="1600" dirty="0"/>
                <a:t> (2016 - 2025)</a:t>
              </a:r>
              <a:endParaRPr dirty="0"/>
            </a:p>
          </p:txBody>
        </p:sp>
        <p:sp>
          <p:nvSpPr>
            <p:cNvPr id="37" name="Ellipse 36"/>
            <p:cNvSpPr>
              <a:spLocks noChangeAspect="1"/>
            </p:cNvSpPr>
            <p:nvPr/>
          </p:nvSpPr>
          <p:spPr bwMode="auto">
            <a:xfrm>
              <a:off x="1088139" y="4479943"/>
              <a:ext cx="648364" cy="648364"/>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de-DE" sz="2400" b="1" dirty="0">
                  <a:solidFill>
                    <a:schemeClr val="tx1"/>
                  </a:solidFill>
                </a:rPr>
                <a:t>5</a:t>
              </a:r>
              <a:endParaRPr dirty="0"/>
            </a:p>
          </p:txBody>
        </p:sp>
      </p:grpSp>
      <p:grpSp>
        <p:nvGrpSpPr>
          <p:cNvPr id="7" name="Gruppieren 6"/>
          <p:cNvGrpSpPr/>
          <p:nvPr/>
        </p:nvGrpSpPr>
        <p:grpSpPr bwMode="auto">
          <a:xfrm>
            <a:off x="6096000" y="4430455"/>
            <a:ext cx="5641382" cy="972000"/>
            <a:chOff x="5858784" y="4419945"/>
            <a:chExt cx="5641382" cy="972000"/>
          </a:xfrm>
        </p:grpSpPr>
        <p:sp>
          <p:nvSpPr>
            <p:cNvPr id="15" name="Rechteck 14"/>
            <p:cNvSpPr/>
            <p:nvPr/>
          </p:nvSpPr>
          <p:spPr bwMode="auto">
            <a:xfrm>
              <a:off x="5858784" y="4453523"/>
              <a:ext cx="5155383" cy="904845"/>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defRPr/>
              </a:pPr>
              <a:r>
                <a:rPr lang="de-DE" sz="1600" dirty="0"/>
                <a:t>Quote der </a:t>
              </a:r>
              <a:r>
                <a:rPr lang="de-DE" sz="1600" b="1" dirty="0"/>
                <a:t>erfolgreichen Bewerbungen </a:t>
              </a:r>
              <a:br>
                <a:rPr lang="de-DE" sz="1600" b="1" dirty="0"/>
              </a:br>
              <a:r>
                <a:rPr lang="de-DE" sz="1600" spc="-30" dirty="0"/>
                <a:t>junger Menschen für eine Berufsausbildung </a:t>
              </a:r>
              <a:endParaRPr dirty="0"/>
            </a:p>
            <a:p>
              <a:pPr algn="r">
                <a:lnSpc>
                  <a:spcPts val="2000"/>
                </a:lnSpc>
                <a:defRPr/>
              </a:pPr>
              <a:r>
                <a:rPr lang="de-DE" sz="1600" spc="-30" dirty="0"/>
                <a:t>(EQI, 2025, in Prozent)</a:t>
              </a:r>
              <a:endParaRPr dirty="0"/>
            </a:p>
          </p:txBody>
        </p:sp>
        <p:sp>
          <p:nvSpPr>
            <p:cNvPr id="32" name="Ellipse 31"/>
            <p:cNvSpPr>
              <a:spLocks noChangeAspect="1"/>
            </p:cNvSpPr>
            <p:nvPr/>
          </p:nvSpPr>
          <p:spPr bwMode="auto">
            <a:xfrm>
              <a:off x="10528166" y="4419945"/>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de-DE" sz="2400" b="1" dirty="0">
                  <a:solidFill>
                    <a:schemeClr val="tx1"/>
                  </a:solidFill>
                </a:rPr>
                <a:t>65,3</a:t>
              </a:r>
              <a:endParaRPr dirty="0"/>
            </a:p>
          </p:txBody>
        </p:sp>
      </p:grpSp>
      <p:grpSp>
        <p:nvGrpSpPr>
          <p:cNvPr id="6" name="Gruppieren 5"/>
          <p:cNvGrpSpPr/>
          <p:nvPr/>
        </p:nvGrpSpPr>
        <p:grpSpPr bwMode="auto">
          <a:xfrm>
            <a:off x="6867874" y="3451854"/>
            <a:ext cx="4072254" cy="972000"/>
            <a:chOff x="7427912" y="3627923"/>
            <a:chExt cx="4072254" cy="972000"/>
          </a:xfrm>
        </p:grpSpPr>
        <p:sp>
          <p:nvSpPr>
            <p:cNvPr id="17" name="Rechteck 16"/>
            <p:cNvSpPr/>
            <p:nvPr/>
          </p:nvSpPr>
          <p:spPr bwMode="auto">
            <a:xfrm>
              <a:off x="7427912" y="3647939"/>
              <a:ext cx="3583599" cy="931968"/>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defRPr/>
              </a:pPr>
              <a:r>
                <a:rPr lang="de-DE" sz="1600" dirty="0"/>
                <a:t>Anteil der </a:t>
              </a:r>
              <a:r>
                <a:rPr lang="de-DE" sz="1600" b="1" dirty="0"/>
                <a:t>erfolgreichen Abschlussprüfungen</a:t>
              </a:r>
              <a:r>
                <a:rPr lang="de-DE" sz="1600" dirty="0"/>
                <a:t> </a:t>
              </a:r>
              <a:endParaRPr dirty="0"/>
            </a:p>
            <a:p>
              <a:pPr algn="r">
                <a:lnSpc>
                  <a:spcPts val="2000"/>
                </a:lnSpc>
                <a:defRPr/>
              </a:pPr>
              <a:r>
                <a:rPr lang="de-DE" sz="1600" dirty="0"/>
                <a:t>(2024, in Prozent)</a:t>
              </a:r>
              <a:r>
                <a:rPr lang="de-DE" sz="2400" dirty="0">
                  <a:solidFill>
                    <a:srgbClr val="D6851B"/>
                  </a:solidFill>
                </a:rPr>
                <a:t> </a:t>
              </a:r>
              <a:endParaRPr lang="de-DE" sz="2000" dirty="0">
                <a:solidFill>
                  <a:srgbClr val="D6851B"/>
                </a:solidFill>
              </a:endParaRPr>
            </a:p>
          </p:txBody>
        </p:sp>
        <p:sp>
          <p:nvSpPr>
            <p:cNvPr id="33" name="Ellipse 32"/>
            <p:cNvSpPr>
              <a:spLocks noChangeAspect="1"/>
            </p:cNvSpPr>
            <p:nvPr/>
          </p:nvSpPr>
          <p:spPr bwMode="auto">
            <a:xfrm>
              <a:off x="10528166" y="3627923"/>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de-DE" sz="2400" b="1" dirty="0">
                  <a:solidFill>
                    <a:schemeClr val="tx1"/>
                  </a:solidFill>
                </a:rPr>
                <a:t>91</a:t>
              </a:r>
              <a:endParaRPr dirty="0"/>
            </a:p>
          </p:txBody>
        </p:sp>
      </p:grpSp>
      <p:sp>
        <p:nvSpPr>
          <p:cNvPr id="36" name="Textfeld 35"/>
          <p:cNvSpPr txBox="1">
            <a:spLocks noChangeAspect="1"/>
          </p:cNvSpPr>
          <p:nvPr/>
        </p:nvSpPr>
        <p:spPr bwMode="auto">
          <a:xfrm>
            <a:off x="4784235" y="2200275"/>
            <a:ext cx="2605222" cy="2605222"/>
          </a:xfrm>
          <a:prstGeom prst="ellipse">
            <a:avLst/>
          </a:prstGeom>
          <a:solidFill>
            <a:srgbClr val="EAC28D"/>
          </a:solidFill>
          <a:ln w="28575">
            <a:solidFill>
              <a:schemeClr val="bg1"/>
            </a:solidFill>
          </a:ln>
        </p:spPr>
        <p:txBody>
          <a:bodyPr wrap="none" lIns="180000" tIns="72000" rIns="144000" bIns="72000" rtlCol="0" anchor="ctr" anchorCtr="0">
            <a:noAutofit/>
          </a:bodyPr>
          <a:lstStyle/>
          <a:p>
            <a:pPr algn="ctr">
              <a:lnSpc>
                <a:spcPts val="2000"/>
              </a:lnSpc>
              <a:spcAft>
                <a:spcPts val="400"/>
              </a:spcAft>
              <a:defRPr/>
            </a:pPr>
            <a:r>
              <a:rPr lang="de-DE" sz="1600" b="1" dirty="0"/>
              <a:t>Woher kommen </a:t>
            </a:r>
            <a:br>
              <a:rPr lang="de-DE" sz="1600" b="1" dirty="0"/>
            </a:br>
            <a:r>
              <a:rPr lang="de-DE" sz="1600" b="1" dirty="0"/>
              <a:t>diese Zahlen? </a:t>
            </a:r>
            <a:endParaRPr dirty="0"/>
          </a:p>
          <a:p>
            <a:pPr algn="ctr">
              <a:lnSpc>
                <a:spcPts val="2000"/>
              </a:lnSpc>
              <a:spcAft>
                <a:spcPts val="400"/>
              </a:spcAft>
              <a:defRPr/>
            </a:pPr>
            <a:r>
              <a:rPr lang="de-DE" sz="1600" b="1" dirty="0"/>
              <a:t>Aus dem </a:t>
            </a:r>
            <a:r>
              <a:rPr lang="de-DE" sz="1600" b="1" u="sng" dirty="0">
                <a:hlinkClick r:id="rId10"/>
              </a:rPr>
              <a:t>Datenreport!</a:t>
            </a:r>
            <a:endParaRPr dirty="0"/>
          </a:p>
        </p:txBody>
      </p:sp>
      <p:sp>
        <p:nvSpPr>
          <p:cNvPr id="40" name="Textfeld 39"/>
          <p:cNvSpPr txBox="1"/>
          <p:nvPr/>
        </p:nvSpPr>
        <p:spPr bwMode="auto">
          <a:xfrm>
            <a:off x="670141" y="5623386"/>
            <a:ext cx="9987390" cy="309957"/>
          </a:xfrm>
          <a:prstGeom prst="rect">
            <a:avLst/>
          </a:prstGeom>
          <a:noFill/>
        </p:spPr>
        <p:txBody>
          <a:bodyPr wrap="square" lIns="0" tIns="0" rIns="0" bIns="0" rtlCol="0">
            <a:spAutoFit/>
          </a:bodyPr>
          <a:lstStyle/>
          <a:p>
            <a:pPr>
              <a:lnSpc>
                <a:spcPts val="1200"/>
              </a:lnSpc>
              <a:defRPr/>
            </a:pPr>
            <a:r>
              <a:rPr lang="de-DE" sz="1100" dirty="0"/>
              <a:t>* Quelle: Bundesinstitut für Berufsbildung (Hrsg.): Datenreport zum Berufsbildungsbericht 2026. </a:t>
            </a:r>
            <a:br>
              <a:rPr lang="de-DE" sz="1100" dirty="0"/>
            </a:br>
            <a:r>
              <a:rPr lang="de-DE" sz="1100" dirty="0"/>
              <a:t>   Informationen und Analysen zur Entwicklung der beruflichen Bildung. Bonn 2026 (</a:t>
            </a:r>
            <a:r>
              <a:rPr lang="de-DE" sz="1100" u="sng" dirty="0">
                <a:hlinkClick r:id="rId10" tooltip="https://www.bibb.de/datenreport/de/189191.php"/>
              </a:rPr>
              <a:t>bibb.de/</a:t>
            </a:r>
            <a:r>
              <a:rPr lang="de-DE" sz="1100" u="sng" dirty="0" err="1">
                <a:hlinkClick r:id="rId10" tooltip="https://www.bibb.de/datenreport/de/189191.php"/>
              </a:rPr>
              <a:t>datenreport</a:t>
            </a:r>
            <a:r>
              <a:rPr lang="de-DE" sz="1100" u="sng" dirty="0">
                <a:hlinkClick r:id="rId10" tooltip="https://www.bibb.de/datenreport/de/189191.php"/>
              </a:rPr>
              <a:t>/de/</a:t>
            </a:r>
            <a:r>
              <a:rPr lang="de-DE" sz="1100" dirty="0"/>
              <a:t>)</a:t>
            </a:r>
            <a:endParaRPr dirty="0"/>
          </a:p>
        </p:txBody>
      </p:sp>
      <p:sp>
        <p:nvSpPr>
          <p:cNvPr id="41" name="Textplatzhalter 7">
            <a:extLst>
              <a:ext uri="{FF2B5EF4-FFF2-40B4-BE49-F238E27FC236}">
                <a16:creationId xmlns:a16="http://schemas.microsoft.com/office/drawing/2014/main" id="{5E8697A9-B2B0-4EE2-8D80-CF2DD441361D}"/>
              </a:ext>
            </a:extLst>
          </p:cNvPr>
          <p:cNvSpPr>
            <a:spLocks noGrp="1"/>
          </p:cNvSpPr>
          <p:nvPr/>
        </p:nvSpPr>
        <p:spPr bwMode="auto">
          <a:xfrm>
            <a:off x="658813" y="1196993"/>
            <a:ext cx="11053762" cy="307777"/>
          </a:xfrm>
          <a:prstGeom prst="rect">
            <a:avLst/>
          </a:prstGeom>
        </p:spPr>
        <p:txBody>
          <a:bodyPr vert="horz"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dirty="0"/>
              <a:t>Blitzlichter aus dem Datenreport zum Berufsbildungsbericht (BIBB 2025)</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 name="Textplatzhalter 3"/>
          <p:cNvSpPr txBox="1"/>
          <p:nvPr/>
        </p:nvSpPr>
        <p:spPr bwMode="auto">
          <a:xfrm>
            <a:off x="2200313" y="2875944"/>
            <a:ext cx="3444441" cy="1080525"/>
          </a:xfrm>
          <a:prstGeom prst="rect">
            <a:avLst/>
          </a:prstGeom>
          <a:solidFill>
            <a:schemeClr val="bg1"/>
          </a:solidFill>
        </p:spPr>
        <p:txBody>
          <a:bodyPr vert="horz" wrap="square" lIns="144000" tIns="144000" rIns="144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200"/>
              </a:lnSpc>
              <a:spcBef>
                <a:spcPts val="0"/>
              </a:spcBef>
              <a:spcAft>
                <a:spcPts val="200"/>
              </a:spcAft>
              <a:buClr>
                <a:srgbClr val="D6851B"/>
              </a:buClr>
              <a:buSzPct val="65000"/>
              <a:buFont typeface="Wingdings 3"/>
              <a:buChar char=""/>
              <a:defRPr/>
            </a:pPr>
            <a:r>
              <a:rPr lang="de-DE" sz="1800">
                <a:solidFill>
                  <a:schemeClr val="tx1"/>
                </a:solidFill>
                <a:latin typeface="Calibri"/>
              </a:rPr>
              <a:t>ist unabhängig von politischen Erwägungen</a:t>
            </a:r>
            <a:endParaRPr/>
          </a:p>
          <a:p>
            <a:pPr marL="285750" indent="-285750" defTabSz="914400">
              <a:lnSpc>
                <a:spcPts val="2200"/>
              </a:lnSpc>
              <a:spcBef>
                <a:spcPts val="0"/>
              </a:spcBef>
              <a:spcAft>
                <a:spcPts val="200"/>
              </a:spcAft>
              <a:buClr>
                <a:srgbClr val="D6851B"/>
              </a:buClr>
              <a:buSzPct val="65000"/>
              <a:buFont typeface="Wingdings 3"/>
              <a:buChar char=""/>
              <a:defRPr/>
            </a:pPr>
            <a:r>
              <a:rPr lang="de-DE" sz="1800" b="1">
                <a:solidFill>
                  <a:schemeClr val="tx1"/>
                </a:solidFill>
                <a:latin typeface="Calibri"/>
              </a:rPr>
              <a:t>BIBB</a:t>
            </a:r>
            <a:r>
              <a:rPr lang="de-DE" sz="1800">
                <a:solidFill>
                  <a:schemeClr val="tx1"/>
                </a:solidFill>
                <a:latin typeface="Calibri"/>
              </a:rPr>
              <a:t> ist verantwortlich</a:t>
            </a:r>
            <a:endParaRP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US" spc="20"/>
              <a:t>2. </a:t>
            </a:r>
            <a:r>
              <a:rPr lang="de-DE" spc="20"/>
              <a:t>Berufsbildungsberichterstattung in Deutschland: </a:t>
            </a:r>
            <a:r>
              <a:rPr lang="de-DE"/>
              <a:t>zwei Berichte</a:t>
            </a:r>
            <a:endParaRPr/>
          </a:p>
        </p:txBody>
      </p:sp>
      <p:sp>
        <p:nvSpPr>
          <p:cNvPr id="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Trennung des Berufsbildungsberichts in einen politischen und einen nicht-politischen Teil</a:t>
            </a:r>
            <a:endParaRPr/>
          </a:p>
        </p:txBody>
      </p:sp>
      <p:sp>
        <p:nvSpPr>
          <p:cNvPr id="18" name="Abgerundetes Rechteck 18"/>
          <p:cNvSpPr/>
          <p:nvPr/>
        </p:nvSpPr>
        <p:spPr bwMode="auto">
          <a:xfrm>
            <a:off x="658813" y="2326299"/>
            <a:ext cx="5122863" cy="540000"/>
          </a:xfrm>
          <a:prstGeom prst="rect">
            <a:avLst/>
          </a:prstGeom>
          <a:solidFill>
            <a:srgbClr val="FBF3E8"/>
          </a:solidFill>
          <a:ln w="19050">
            <a:noFill/>
          </a:ln>
          <a:effectLst/>
        </p:spPr>
        <p:txBody>
          <a:bodyPr vert="horz" wrap="square" lIns="1692000" tIns="46800" rIns="90000" bIns="46800" numCol="1" rtlCol="0" anchor="ctr" anchorCtr="0" compatLnSpc="1">
            <a:prstTxWarp prst="textNoShape">
              <a:avLst/>
            </a:prstTxWarp>
            <a:noAutofit/>
          </a:bodyPr>
          <a:lstStyle/>
          <a:p>
            <a:pPr marL="0" marR="0" lvl="0" indent="0" defTabSz="914400">
              <a:lnSpc>
                <a:spcPts val="2200"/>
              </a:lnSpc>
              <a:spcBef>
                <a:spcPts val="0"/>
              </a:spcBef>
              <a:spcAft>
                <a:spcPts val="0"/>
              </a:spcAft>
              <a:buClrTx/>
              <a:buSzTx/>
              <a:buFontTx/>
              <a:buNone/>
              <a:defRPr/>
            </a:pPr>
            <a:r>
              <a:rPr lang="en-US" i="0" u="none" strike="noStrike" cap="none" spc="0">
                <a:ln>
                  <a:noFill/>
                </a:ln>
                <a:latin typeface="Calibri"/>
                <a:ea typeface="Arial"/>
                <a:cs typeface="Arial"/>
              </a:rPr>
              <a:t>Nicht-politischer Teil</a:t>
            </a:r>
          </a:p>
        </p:txBody>
      </p:sp>
      <p:sp>
        <p:nvSpPr>
          <p:cNvPr id="24" name="Rechteck 23"/>
          <p:cNvSpPr/>
          <p:nvPr/>
        </p:nvSpPr>
        <p:spPr bwMode="auto">
          <a:xfrm>
            <a:off x="2294179" y="1475604"/>
            <a:ext cx="7462959" cy="663694"/>
          </a:xfrm>
          <a:prstGeom prst="rect">
            <a:avLst/>
          </a:prstGeom>
          <a:solidFill>
            <a:schemeClr val="bg1"/>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08000" bIns="108000" rtlCol="0" anchor="ctr" anchorCtr="0">
            <a:spAutoFit/>
          </a:bodyPr>
          <a:lstStyle/>
          <a:p>
            <a:pPr lvl="0" algn="ctr">
              <a:lnSpc>
                <a:spcPts val="2200"/>
              </a:lnSpc>
              <a:spcBef>
                <a:spcPts val="0"/>
              </a:spcBef>
              <a:spcAft>
                <a:spcPts val="0"/>
              </a:spcAft>
              <a:defRPr/>
            </a:pPr>
            <a:r>
              <a:rPr lang="de-DE">
                <a:solidFill>
                  <a:schemeClr val="tx1"/>
                </a:solidFill>
              </a:rPr>
              <a:t>2009: Empfehlung des </a:t>
            </a:r>
            <a:r>
              <a:rPr lang="en-US">
                <a:solidFill>
                  <a:schemeClr val="tx1"/>
                </a:solidFill>
              </a:rPr>
              <a:t>BIBB-Hauptausschusses, </a:t>
            </a:r>
            <a:r>
              <a:rPr lang="en-US" b="1">
                <a:solidFill>
                  <a:schemeClr val="tx1"/>
                </a:solidFill>
              </a:rPr>
              <a:t>den Berufsbildungsbericht neu zu strukturieren </a:t>
            </a:r>
            <a:r>
              <a:rPr lang="en-US">
                <a:solidFill>
                  <a:schemeClr val="tx1"/>
                </a:solidFill>
              </a:rPr>
              <a:t>und den Berufsbildungsbericht zu unterteilen in:</a:t>
            </a:r>
            <a:endParaRPr/>
          </a:p>
        </p:txBody>
      </p:sp>
      <p:sp>
        <p:nvSpPr>
          <p:cNvPr id="13" name="Abgerundetes Rechteck 11"/>
          <p:cNvSpPr/>
          <p:nvPr/>
        </p:nvSpPr>
        <p:spPr bwMode="auto">
          <a:xfrm>
            <a:off x="658813" y="4689475"/>
            <a:ext cx="5122863" cy="1063688"/>
          </a:xfrm>
          <a:prstGeom prst="rect">
            <a:avLst/>
          </a:prstGeom>
          <a:solidFill>
            <a:srgbClr val="EAC28D"/>
          </a:solidFill>
          <a:ln w="19050">
            <a:noFill/>
          </a:ln>
          <a:effectLst/>
        </p:spPr>
        <p:txBody>
          <a:bodyPr vert="horz" wrap="square" lIns="1980000" tIns="72000" rIns="108000" bIns="108000" numCol="1" rtlCol="0" anchor="ctr" anchorCtr="0" compatLnSpc="1">
            <a:prstTxWarp prst="textNoShape">
              <a:avLst/>
            </a:prstTxWarp>
            <a:noAutofit/>
          </a:bodyPr>
          <a:lstStyle/>
          <a:p>
            <a:pPr marL="0" marR="0" lvl="0" indent="0" defTabSz="914400">
              <a:lnSpc>
                <a:spcPts val="2200"/>
              </a:lnSpc>
              <a:spcBef>
                <a:spcPts val="0"/>
              </a:spcBef>
              <a:spcAft>
                <a:spcPts val="0"/>
              </a:spcAft>
              <a:buClrTx/>
              <a:buSzTx/>
              <a:buFontTx/>
              <a:buNone/>
              <a:defRPr/>
            </a:pPr>
            <a:r>
              <a:rPr lang="en-US" i="0" u="none" strike="noStrike" cap="none" spc="0">
                <a:ln>
                  <a:noFill/>
                </a:ln>
                <a:latin typeface="Calibri"/>
                <a:ea typeface="Arial"/>
                <a:cs typeface="Arial"/>
              </a:rPr>
              <a:t>Datenreport zum Berufsbildungsbericht</a:t>
            </a:r>
          </a:p>
        </p:txBody>
      </p:sp>
      <p:sp>
        <p:nvSpPr>
          <p:cNvPr id="19" name="Abgerundetes Rechteck 10"/>
          <p:cNvSpPr/>
          <p:nvPr/>
        </p:nvSpPr>
        <p:spPr bwMode="auto">
          <a:xfrm>
            <a:off x="6582727" y="4689475"/>
            <a:ext cx="5122863" cy="1063688"/>
          </a:xfrm>
          <a:prstGeom prst="rect">
            <a:avLst/>
          </a:prstGeom>
          <a:solidFill>
            <a:srgbClr val="EAC28D"/>
          </a:solidFill>
          <a:ln w="19050">
            <a:noFill/>
          </a:ln>
          <a:effectLst/>
        </p:spPr>
        <p:txBody>
          <a:bodyPr vert="horz" wrap="none" lIns="1980000" tIns="72000" rIns="108000" bIns="108000" numCol="1" rtlCol="0" anchor="ctr" anchorCtr="0" compatLnSpc="1">
            <a:prstTxWarp prst="textNoShape">
              <a:avLst/>
            </a:prstTxWarp>
            <a:noAutofit/>
          </a:bodyPr>
          <a:lstStyle/>
          <a:p>
            <a:pPr marL="0" marR="0" lvl="0" indent="0" defTabSz="914400">
              <a:lnSpc>
                <a:spcPts val="2200"/>
              </a:lnSpc>
              <a:spcBef>
                <a:spcPts val="0"/>
              </a:spcBef>
              <a:spcAft>
                <a:spcPts val="0"/>
              </a:spcAft>
              <a:buClrTx/>
              <a:buSzTx/>
              <a:buFontTx/>
              <a:buNone/>
              <a:defRPr/>
            </a:pPr>
            <a:r>
              <a:rPr lang="en-US" i="0" u="none" strike="noStrike" cap="none" spc="0">
                <a:ln>
                  <a:noFill/>
                </a:ln>
                <a:latin typeface="Calibri"/>
                <a:ea typeface="Arial"/>
                <a:cs typeface="Arial"/>
              </a:rPr>
              <a:t>Bericht über </a:t>
            </a:r>
            <a:br>
              <a:rPr lang="en-US" i="0" u="none" strike="noStrike" cap="none" spc="0">
                <a:ln>
                  <a:noFill/>
                </a:ln>
                <a:latin typeface="Calibri"/>
                <a:ea typeface="Arial"/>
                <a:cs typeface="Arial"/>
              </a:rPr>
            </a:br>
            <a:r>
              <a:rPr lang="en-US" i="0" u="none" strike="noStrike" cap="none" spc="0">
                <a:ln>
                  <a:noFill/>
                </a:ln>
                <a:latin typeface="Calibri"/>
                <a:ea typeface="Arial"/>
                <a:cs typeface="Arial"/>
              </a:rPr>
              <a:t>Berufsbildung</a:t>
            </a:r>
          </a:p>
        </p:txBody>
      </p:sp>
      <p:sp>
        <p:nvSpPr>
          <p:cNvPr id="20" name="Abgerundetes Rechteck 16"/>
          <p:cNvSpPr/>
          <p:nvPr/>
        </p:nvSpPr>
        <p:spPr bwMode="auto">
          <a:xfrm>
            <a:off x="6589712" y="2329923"/>
            <a:ext cx="5122863" cy="540000"/>
          </a:xfrm>
          <a:prstGeom prst="rect">
            <a:avLst/>
          </a:prstGeom>
          <a:solidFill>
            <a:srgbClr val="FBF3E8"/>
          </a:solidFill>
          <a:ln w="19050">
            <a:noFill/>
          </a:ln>
          <a:effectLst/>
        </p:spPr>
        <p:txBody>
          <a:bodyPr vert="horz" wrap="square" lIns="1692000" tIns="46800" rIns="90000" bIns="46800" numCol="1" rtlCol="0" anchor="ctr" anchorCtr="0" compatLnSpc="1">
            <a:prstTxWarp prst="textNoShape">
              <a:avLst/>
            </a:prstTxWarp>
            <a:noAutofit/>
          </a:bodyPr>
          <a:lstStyle/>
          <a:p>
            <a:pPr marL="0" marR="0" lvl="0" indent="0" defTabSz="914400">
              <a:lnSpc>
                <a:spcPts val="2200"/>
              </a:lnSpc>
              <a:spcBef>
                <a:spcPts val="0"/>
              </a:spcBef>
              <a:spcAft>
                <a:spcPts val="0"/>
              </a:spcAft>
              <a:buClrTx/>
              <a:buSzTx/>
              <a:buFontTx/>
              <a:buNone/>
              <a:defRPr/>
            </a:pPr>
            <a:r>
              <a:rPr lang="en-US" i="0" u="none" strike="noStrike" cap="none" spc="0">
                <a:ln>
                  <a:noFill/>
                </a:ln>
                <a:latin typeface="Calibri"/>
                <a:ea typeface="Arial"/>
                <a:cs typeface="Arial"/>
              </a:rPr>
              <a:t>Abschnitt Politik</a:t>
            </a:r>
          </a:p>
        </p:txBody>
      </p:sp>
      <p:sp>
        <p:nvSpPr>
          <p:cNvPr id="22" name="Textplatzhalter 3"/>
          <p:cNvSpPr txBox="1"/>
          <p:nvPr/>
        </p:nvSpPr>
        <p:spPr bwMode="auto">
          <a:xfrm>
            <a:off x="8138621" y="2875944"/>
            <a:ext cx="3817939" cy="1670430"/>
          </a:xfrm>
          <a:prstGeom prst="rect">
            <a:avLst/>
          </a:prstGeom>
          <a:solidFill>
            <a:schemeClr val="bg1"/>
          </a:solidFill>
        </p:spPr>
        <p:txBody>
          <a:bodyPr vert="horz" wrap="square" lIns="144000" tIns="144000" rIns="144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200"/>
              </a:lnSpc>
              <a:spcBef>
                <a:spcPts val="0"/>
              </a:spcBef>
              <a:spcAft>
                <a:spcPts val="200"/>
              </a:spcAft>
              <a:buClr>
                <a:srgbClr val="D6851B"/>
              </a:buClr>
              <a:buSzPct val="65000"/>
              <a:buFont typeface="Wingdings 3"/>
              <a:buChar char=""/>
              <a:defRPr/>
            </a:pPr>
            <a:r>
              <a:rPr lang="de-DE" sz="1800">
                <a:solidFill>
                  <a:schemeClr val="tx1"/>
                </a:solidFill>
                <a:latin typeface="Calibri"/>
              </a:rPr>
              <a:t>wird von der Bundesregierung konsultiert und verabschiedet</a:t>
            </a:r>
            <a:endParaRPr/>
          </a:p>
          <a:p>
            <a:pPr marL="285750" indent="-285750" defTabSz="914400">
              <a:lnSpc>
                <a:spcPts val="2200"/>
              </a:lnSpc>
              <a:spcBef>
                <a:spcPts val="0"/>
              </a:spcBef>
              <a:spcAft>
                <a:spcPts val="200"/>
              </a:spcAft>
              <a:buClr>
                <a:srgbClr val="D6851B"/>
              </a:buClr>
              <a:buSzPct val="65000"/>
              <a:buFont typeface="Wingdings 3"/>
              <a:buChar char=""/>
              <a:defRPr/>
            </a:pPr>
            <a:r>
              <a:rPr lang="de-DE" sz="1800">
                <a:solidFill>
                  <a:schemeClr val="tx1"/>
                </a:solidFill>
                <a:latin typeface="Calibri"/>
              </a:rPr>
              <a:t>BMBF ist zuständig</a:t>
            </a:r>
            <a:endParaRPr/>
          </a:p>
          <a:p>
            <a:pPr marL="285750" indent="-285750" defTabSz="914400">
              <a:lnSpc>
                <a:spcPts val="2200"/>
              </a:lnSpc>
              <a:spcBef>
                <a:spcPts val="0"/>
              </a:spcBef>
              <a:spcAft>
                <a:spcPts val="200"/>
              </a:spcAft>
              <a:buClr>
                <a:srgbClr val="D6851B"/>
              </a:buClr>
              <a:buSzPct val="65000"/>
              <a:buFont typeface="Wingdings 3"/>
              <a:buChar char=""/>
              <a:defRPr/>
            </a:pPr>
            <a:r>
              <a:rPr lang="de-DE" sz="1800">
                <a:solidFill>
                  <a:schemeClr val="tx1"/>
                </a:solidFill>
                <a:latin typeface="Calibri"/>
              </a:rPr>
              <a:t>BIBB ist an der Vorbereitung des Entwurfs beteiligt</a:t>
            </a:r>
            <a:endParaRPr/>
          </a:p>
        </p:txBody>
      </p:sp>
      <p:pic>
        <p:nvPicPr>
          <p:cNvPr id="23" name="Grafik 22"/>
          <p:cNvPicPr>
            <a:picLocks noChangeAspect="1"/>
          </p:cNvPicPr>
          <p:nvPr/>
        </p:nvPicPr>
        <p:blipFill>
          <a:blip r:embed="rId3"/>
          <a:stretch/>
        </p:blipFill>
        <p:spPr bwMode="auto">
          <a:xfrm>
            <a:off x="6726819" y="3571244"/>
            <a:ext cx="1410252" cy="1994530"/>
          </a:xfrm>
          <a:prstGeom prst="rect">
            <a:avLst/>
          </a:prstGeom>
          <a:effectLst>
            <a:outerShdw blurRad="152400" sx="102000" sy="102000" algn="ctr" rotWithShape="0">
              <a:prstClr val="black">
                <a:alpha val="15000"/>
              </a:prstClr>
            </a:outerShdw>
          </a:effectLst>
        </p:spPr>
      </p:pic>
      <p:grpSp>
        <p:nvGrpSpPr>
          <p:cNvPr id="3" name="Gruppieren 2"/>
          <p:cNvGrpSpPr/>
          <p:nvPr/>
        </p:nvGrpSpPr>
        <p:grpSpPr bwMode="auto">
          <a:xfrm>
            <a:off x="4809068" y="4658995"/>
            <a:ext cx="2184399" cy="1116000"/>
            <a:chOff x="4903690" y="4666615"/>
            <a:chExt cx="1801870" cy="1116000"/>
          </a:xfrm>
        </p:grpSpPr>
        <p:sp>
          <p:nvSpPr>
            <p:cNvPr id="14" name="Pfeil: Fünfeck 13"/>
            <p:cNvSpPr/>
            <p:nvPr/>
          </p:nvSpPr>
          <p:spPr bwMode="auto">
            <a:xfrm>
              <a:off x="4903690" y="4666615"/>
              <a:ext cx="1801870" cy="1116000"/>
            </a:xfrm>
            <a:prstGeom prst="homePlate">
              <a:avLst>
                <a:gd name="adj" fmla="val 24558"/>
              </a:avLst>
            </a:prstGeom>
            <a:solidFill>
              <a:srgbClr val="FBF3E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defRPr/>
              </a:pPr>
              <a:endParaRPr lang="de-DE"/>
            </a:p>
          </p:txBody>
        </p:sp>
        <p:sp>
          <p:nvSpPr>
            <p:cNvPr id="17" name="Abgerundetes Rechteck 19"/>
            <p:cNvSpPr/>
            <p:nvPr/>
          </p:nvSpPr>
          <p:spPr bwMode="auto">
            <a:xfrm>
              <a:off x="4932107" y="4789971"/>
              <a:ext cx="1773453" cy="86780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lnSpc>
                  <a:spcPts val="1500"/>
                </a:lnSpc>
                <a:spcBef>
                  <a:spcPts val="0"/>
                </a:spcBef>
                <a:spcAft>
                  <a:spcPts val="0"/>
                </a:spcAft>
                <a:defRPr/>
              </a:pPr>
              <a:r>
                <a:rPr lang="de-DE" sz="1600" spc="-20" dirty="0">
                  <a:solidFill>
                    <a:schemeClr val="tx1"/>
                  </a:solidFill>
                </a:rPr>
                <a:t>Der Datenreport </a:t>
              </a:r>
              <a:br>
                <a:rPr lang="de-DE" sz="1600" spc="-20" dirty="0">
                  <a:solidFill>
                    <a:schemeClr val="tx1"/>
                  </a:solidFill>
                </a:rPr>
              </a:br>
              <a:r>
                <a:rPr lang="de-DE" sz="1600" spc="-20" dirty="0">
                  <a:solidFill>
                    <a:schemeClr val="tx1"/>
                  </a:solidFill>
                </a:rPr>
                <a:t>liefert die empirische Grundlage für den Berufsbildungsbericht</a:t>
              </a:r>
              <a:r>
                <a:rPr lang="de-DE" sz="1400" spc="-20" dirty="0">
                  <a:solidFill>
                    <a:schemeClr val="tx1"/>
                  </a:solidFill>
                </a:rPr>
                <a:t>.</a:t>
              </a:r>
              <a:endParaRPr lang="en-US" sz="1400" b="0" i="0" u="none" strike="noStrike" cap="none" dirty="0">
                <a:ln>
                  <a:noFill/>
                </a:ln>
                <a:solidFill>
                  <a:schemeClr val="tx1"/>
                </a:solidFill>
                <a:latin typeface="Calibri"/>
                <a:ea typeface="Arial"/>
                <a:cs typeface="Arial"/>
              </a:endParaRPr>
            </a:p>
          </p:txBody>
        </p:sp>
      </p:grpSp>
      <p:sp>
        <p:nvSpPr>
          <p:cNvPr id="25" name="Abgerundetes Rechteck 11"/>
          <p:cNvSpPr/>
          <p:nvPr/>
        </p:nvSpPr>
        <p:spPr bwMode="auto">
          <a:xfrm>
            <a:off x="658813" y="4689475"/>
            <a:ext cx="4131012" cy="1063688"/>
          </a:xfrm>
          <a:prstGeom prst="rect">
            <a:avLst/>
          </a:prstGeom>
          <a:solidFill>
            <a:srgbClr val="EAC28D"/>
          </a:solidFill>
          <a:ln w="19050">
            <a:noFill/>
          </a:ln>
          <a:effectLst/>
        </p:spPr>
        <p:txBody>
          <a:bodyPr vert="horz" wrap="square" lIns="1800000" tIns="72000" rIns="108000" bIns="108000" numCol="1" rtlCol="0" anchor="ctr" anchorCtr="0" compatLnSpc="1">
            <a:prstTxWarp prst="textNoShape">
              <a:avLst/>
            </a:prstTxWarp>
            <a:noAutofit/>
          </a:bodyPr>
          <a:lstStyle/>
          <a:p>
            <a:pPr marL="0" marR="0" lvl="0" indent="0" defTabSz="914400">
              <a:lnSpc>
                <a:spcPts val="2200"/>
              </a:lnSpc>
              <a:spcBef>
                <a:spcPts val="0"/>
              </a:spcBef>
              <a:spcAft>
                <a:spcPts val="0"/>
              </a:spcAft>
              <a:buClrTx/>
              <a:buSzTx/>
              <a:buFontTx/>
              <a:buNone/>
              <a:defRPr/>
            </a:pPr>
            <a:r>
              <a:rPr lang="de-DE" i="0" u="none" strike="noStrike" cap="none" spc="0" dirty="0">
                <a:ln>
                  <a:noFill/>
                </a:ln>
                <a:latin typeface="Calibri"/>
                <a:ea typeface="Arial"/>
                <a:cs typeface="Arial"/>
              </a:rPr>
              <a:t>Datenreport zum Berufsbildungsbericht</a:t>
            </a:r>
          </a:p>
        </p:txBody>
      </p:sp>
      <p:pic>
        <p:nvPicPr>
          <p:cNvPr id="15" name="Grafik 14"/>
          <p:cNvPicPr>
            <a:picLocks noChangeAspect="1"/>
          </p:cNvPicPr>
          <p:nvPr/>
        </p:nvPicPr>
        <p:blipFill>
          <a:blip r:embed="rId4"/>
          <a:stretch/>
        </p:blipFill>
        <p:spPr bwMode="auto">
          <a:xfrm>
            <a:off x="793714" y="3571244"/>
            <a:ext cx="1406599" cy="1994530"/>
          </a:xfrm>
          <a:prstGeom prst="rect">
            <a:avLst/>
          </a:prstGeom>
          <a:effectLst>
            <a:outerShdw blurRad="152400" sx="102000" sy="102000" algn="ctr" rotWithShape="0">
              <a:prstClr val="black">
                <a:alpha val="15000"/>
              </a:prst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p:transition spd="slow" advClick="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4062713" y="1520825"/>
            <a:ext cx="7649861" cy="4135748"/>
          </a:xfrm>
          <a:prstGeom prst="rect">
            <a:avLst/>
          </a:prstGeom>
          <a:noFill/>
        </p:spPr>
        <p:txBody>
          <a:bodyPr wrap="square" lIns="0" tIns="0" rIns="0" bIns="0">
            <a:spAutoFit/>
          </a:bodyPr>
          <a:lstStyle/>
          <a:p>
            <a:pPr marL="285750" indent="-285750">
              <a:lnSpc>
                <a:spcPts val="2500"/>
              </a:lnSpc>
              <a:spcBef>
                <a:spcPts val="600"/>
              </a:spcBef>
              <a:spcAft>
                <a:spcPts val="600"/>
              </a:spcAft>
              <a:buClr>
                <a:srgbClr val="D6851B"/>
              </a:buClr>
              <a:buSzPct val="65000"/>
              <a:buFont typeface="Wingdings 3"/>
              <a:buChar char=""/>
              <a:defRPr/>
            </a:pPr>
            <a:r>
              <a:rPr lang="de-DE" dirty="0"/>
              <a:t>Der Datenreport zum Berufsbildungsbericht...</a:t>
            </a:r>
            <a:br>
              <a:rPr lang="de-DE" dirty="0"/>
            </a:br>
            <a:r>
              <a:rPr lang="de-DE" dirty="0"/>
              <a:t>... ist ein zentrales </a:t>
            </a:r>
            <a:r>
              <a:rPr lang="de-DE" b="1" dirty="0"/>
              <a:t>Datenkompendium</a:t>
            </a:r>
            <a:r>
              <a:rPr lang="de-DE" dirty="0"/>
              <a:t>,</a:t>
            </a:r>
            <a:br>
              <a:rPr lang="de-DE" dirty="0"/>
            </a:br>
            <a:r>
              <a:rPr lang="de-DE" dirty="0"/>
              <a:t>... stützt sich auf empirische Daten und Sozialforschung,</a:t>
            </a:r>
            <a:br>
              <a:rPr lang="de-DE" dirty="0"/>
            </a:br>
            <a:r>
              <a:rPr lang="de-DE" dirty="0"/>
              <a:t>... basiert auf einem </a:t>
            </a:r>
            <a:r>
              <a:rPr lang="de-DE" b="1" dirty="0"/>
              <a:t>wissenschaftlich fundierten Indikatorensystem,</a:t>
            </a:r>
            <a:r>
              <a:rPr lang="de-DE" dirty="0"/>
              <a:t> </a:t>
            </a:r>
            <a:br>
              <a:rPr lang="de-DE" dirty="0"/>
            </a:br>
            <a:r>
              <a:rPr lang="de-DE" dirty="0"/>
              <a:t>... wird durch </a:t>
            </a:r>
            <a:r>
              <a:rPr lang="de-DE" b="1" dirty="0"/>
              <a:t>Forschungsergebnisse</a:t>
            </a:r>
            <a:r>
              <a:rPr lang="de-DE" dirty="0"/>
              <a:t> ergänzt und</a:t>
            </a:r>
            <a:br>
              <a:rPr lang="de-DE" dirty="0"/>
            </a:br>
            <a:r>
              <a:rPr lang="de-DE" dirty="0"/>
              <a:t>... stellt zentrale </a:t>
            </a:r>
            <a:r>
              <a:rPr lang="de-DE" b="1" dirty="0"/>
              <a:t>Indikatoren für die berufliche Aus- und Weiterbildung </a:t>
            </a:r>
            <a:br>
              <a:rPr lang="de-DE" b="1" dirty="0"/>
            </a:br>
            <a:r>
              <a:rPr lang="de-DE" b="1" dirty="0"/>
              <a:t>    Aus- und Weiterbildung</a:t>
            </a:r>
            <a:r>
              <a:rPr lang="de-DE" dirty="0"/>
              <a:t>. </a:t>
            </a:r>
            <a:endParaRPr dirty="0"/>
          </a:p>
          <a:p>
            <a:pPr marL="285750" indent="-285750">
              <a:lnSpc>
                <a:spcPts val="2500"/>
              </a:lnSpc>
              <a:spcBef>
                <a:spcPts val="600"/>
              </a:spcBef>
              <a:spcAft>
                <a:spcPts val="600"/>
              </a:spcAft>
              <a:buClr>
                <a:srgbClr val="D6851B"/>
              </a:buClr>
              <a:buSzPct val="65000"/>
              <a:buFont typeface="Wingdings 3"/>
              <a:buChar char=""/>
              <a:defRPr/>
            </a:pPr>
            <a:r>
              <a:rPr lang="de-DE" dirty="0"/>
              <a:t>Indikatoren veranschaulichen die </a:t>
            </a:r>
            <a:r>
              <a:rPr lang="de-DE" b="1" dirty="0"/>
              <a:t>Entwicklung</a:t>
            </a:r>
            <a:r>
              <a:rPr lang="de-DE" dirty="0"/>
              <a:t> im Laufe der Zeit (</a:t>
            </a:r>
            <a:r>
              <a:rPr lang="de-DE" b="1" dirty="0"/>
              <a:t>Langzeit-beobachtung, „lange Reihen“</a:t>
            </a:r>
            <a:r>
              <a:rPr lang="de-DE" dirty="0"/>
              <a:t>) und bilden </a:t>
            </a:r>
            <a:r>
              <a:rPr lang="de-DE" b="1" dirty="0"/>
              <a:t>regionale Unterschiede </a:t>
            </a:r>
            <a:r>
              <a:rPr lang="de-DE" dirty="0"/>
              <a:t>ab (Indikatoren für den regionalen Berufsbildungsmarkt) </a:t>
            </a:r>
            <a:endParaRPr dirty="0"/>
          </a:p>
          <a:p>
            <a:pPr marL="285750" indent="-285750">
              <a:lnSpc>
                <a:spcPts val="2500"/>
              </a:lnSpc>
              <a:spcBef>
                <a:spcPts val="600"/>
              </a:spcBef>
              <a:spcAft>
                <a:spcPts val="600"/>
              </a:spcAft>
              <a:buClr>
                <a:srgbClr val="D6851B"/>
              </a:buClr>
              <a:buSzPct val="65000"/>
              <a:buFont typeface="Wingdings 3"/>
              <a:buChar char=""/>
              <a:defRPr/>
            </a:pPr>
            <a:r>
              <a:rPr lang="de-DE" dirty="0"/>
              <a:t>Die Auswahl der Indikatoren orientiert sich an der </a:t>
            </a:r>
            <a:r>
              <a:rPr lang="de-DE" b="1" dirty="0"/>
              <a:t>Verfügbarkeit von Daten </a:t>
            </a:r>
            <a:r>
              <a:rPr lang="de-DE" dirty="0"/>
              <a:t>und an zentralen bildungspolitischen Fragen</a:t>
            </a:r>
            <a:endParaRPr dirty="0"/>
          </a:p>
        </p:txBody>
      </p:sp>
      <p:sp>
        <p:nvSpPr>
          <p:cNvPr id="10"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a:t>Merkmale des Datenreports zum Berufsbildungsbericht</a:t>
            </a:r>
            <a:endParaRPr/>
          </a:p>
        </p:txBody>
      </p:sp>
      <p:pic>
        <p:nvPicPr>
          <p:cNvPr id="13" name="Grafik 12"/>
          <p:cNvPicPr>
            <a:picLocks noChangeAspect="1"/>
          </p:cNvPicPr>
          <p:nvPr/>
        </p:nvPicPr>
        <p:blipFill>
          <a:blip r:embed="rId3"/>
          <a:stretch/>
        </p:blipFill>
        <p:spPr bwMode="auto">
          <a:xfrm>
            <a:off x="793714" y="1520825"/>
            <a:ext cx="2852613" cy="4044949"/>
          </a:xfrm>
          <a:prstGeom prst="rect">
            <a:avLst/>
          </a:prstGeom>
          <a:effectLst>
            <a:outerShdw blurRad="152400" sx="102000" sy="102000" algn="ctr" rotWithShape="0">
              <a:prstClr val="black">
                <a:alpha val="15000"/>
              </a:prstClr>
            </a:outerShdw>
          </a:effectLst>
        </p:spPr>
      </p:pic>
      <p:sp>
        <p:nvSpPr>
          <p:cNvPr id="14" name="Titel 1"/>
          <p:cNvSpPr>
            <a:spLocks noGrp="1"/>
          </p:cNvSpPr>
          <p:nvPr>
            <p:ph type="title"/>
          </p:nvPr>
        </p:nvSpPr>
        <p:spPr bwMode="auto">
          <a:xfrm>
            <a:off x="658812" y="296863"/>
            <a:ext cx="9000000" cy="369332"/>
          </a:xfrm>
        </p:spPr>
        <p:txBody>
          <a:bodyPr>
            <a:spAutoFit/>
          </a:bodyPr>
          <a:lstStyle/>
          <a:p>
            <a:pPr>
              <a:defRPr/>
            </a:pPr>
            <a:r>
              <a:rPr lang="en-US" spc="20"/>
              <a:t>2. </a:t>
            </a:r>
            <a:r>
              <a:rPr lang="de-DE" spc="20"/>
              <a:t>Berufsbildungsberichterstattung in Deutschland: </a:t>
            </a:r>
            <a:r>
              <a:rPr lang="de-DE"/>
              <a:t>zwei Berichte</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p:transition spd="slow" advClick="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9" name="Grafik 1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526130" y="3145064"/>
            <a:ext cx="775222" cy="1488427"/>
          </a:xfrm>
          <a:prstGeom prst="rect">
            <a:avLst/>
          </a:prstGeom>
        </p:spPr>
      </p:pic>
      <p:sp>
        <p:nvSpPr>
          <p:cNvPr id="7" name="Textplatzhalter 3"/>
          <p:cNvSpPr txBox="1"/>
          <p:nvPr/>
        </p:nvSpPr>
        <p:spPr bwMode="auto">
          <a:xfrm>
            <a:off x="658813" y="2183835"/>
            <a:ext cx="5437187" cy="381565"/>
          </a:xfrm>
          <a:prstGeom prst="rect">
            <a:avLst/>
          </a:prstGeom>
          <a:solidFill>
            <a:srgbClr val="FBF3E8"/>
          </a:solidFill>
        </p:spPr>
        <p:txBody>
          <a:bodyPr vert="horz" wrap="square" lIns="180000" tIns="36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de-DE" sz="1800" spc="20">
                <a:solidFill>
                  <a:schemeClr val="bg1">
                    <a:lumMod val="50000"/>
                  </a:schemeClr>
                </a:solidFill>
              </a:rPr>
              <a:t> § 84 Ziele der Berufsbildungsforschung</a:t>
            </a:r>
            <a:endParaRPr/>
          </a:p>
        </p:txBody>
      </p:sp>
      <p:sp>
        <p:nvSpPr>
          <p:cNvPr id="8" name="Textplatzhalter 3"/>
          <p:cNvSpPr txBox="1"/>
          <p:nvPr/>
        </p:nvSpPr>
        <p:spPr bwMode="auto">
          <a:xfrm>
            <a:off x="658813" y="2813503"/>
            <a:ext cx="5437187"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de-DE" sz="1800" spc="20">
                <a:solidFill>
                  <a:schemeClr val="bg1">
                    <a:lumMod val="50000"/>
                  </a:schemeClr>
                </a:solidFill>
              </a:rPr>
              <a:t>§ 85 Ziele der Berufsbildungsplanung</a:t>
            </a:r>
            <a:endParaRPr/>
          </a:p>
        </p:txBody>
      </p:sp>
      <p:sp>
        <p:nvSpPr>
          <p:cNvPr id="10" name="Textplatzhalter 3"/>
          <p:cNvSpPr txBox="1"/>
          <p:nvPr/>
        </p:nvSpPr>
        <p:spPr bwMode="auto">
          <a:xfrm>
            <a:off x="658813" y="3443171"/>
            <a:ext cx="5437187"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de-DE" sz="1800" b="1" spc="20">
                <a:solidFill>
                  <a:schemeClr val="tx1"/>
                </a:solidFill>
              </a:rPr>
              <a:t>§ 86 Berufsbildungsbericht</a:t>
            </a:r>
            <a:endParaRPr/>
          </a:p>
        </p:txBody>
      </p:sp>
      <p:sp>
        <p:nvSpPr>
          <p:cNvPr id="13" name="Textplatzhalter 3"/>
          <p:cNvSpPr txBox="1"/>
          <p:nvPr/>
        </p:nvSpPr>
        <p:spPr bwMode="auto">
          <a:xfrm>
            <a:off x="658813" y="4072839"/>
            <a:ext cx="5437187" cy="663694"/>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de-DE" sz="1800" b="1" spc="20">
                <a:solidFill>
                  <a:schemeClr val="tx1"/>
                </a:solidFill>
              </a:rPr>
              <a:t>§ 87 Zweck und Durchführung der Berufsbildungsstatistik</a:t>
            </a:r>
            <a:endParaRPr/>
          </a:p>
        </p:txBody>
      </p:sp>
      <p:sp>
        <p:nvSpPr>
          <p:cNvPr id="14" name="Textplatzhalter 3"/>
          <p:cNvSpPr txBox="1"/>
          <p:nvPr/>
        </p:nvSpPr>
        <p:spPr bwMode="auto">
          <a:xfrm>
            <a:off x="658813" y="4984636"/>
            <a:ext cx="5437187"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de-DE" sz="1800" b="1" spc="20">
                <a:solidFill>
                  <a:schemeClr val="tx1"/>
                </a:solidFill>
              </a:rPr>
              <a:t>§ 88 Erhebungen</a:t>
            </a:r>
            <a:endParaRP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US" spc="20"/>
              <a:t>2. </a:t>
            </a:r>
            <a:r>
              <a:rPr lang="de-DE" spc="20"/>
              <a:t>Berufsbildungsberichterstattung in Deutschland: </a:t>
            </a:r>
            <a:r>
              <a:rPr lang="de-DE"/>
              <a:t>Rechtsgrundlage</a:t>
            </a:r>
            <a:endParaRPr/>
          </a:p>
        </p:txBody>
      </p:sp>
      <p:sp>
        <p:nvSpPr>
          <p:cNvPr id="5" name="Textfeld 4"/>
          <p:cNvSpPr txBox="1"/>
          <p:nvPr/>
        </p:nvSpPr>
        <p:spPr bwMode="auto">
          <a:xfrm>
            <a:off x="684213" y="1491799"/>
            <a:ext cx="7189241" cy="307777"/>
          </a:xfrm>
          <a:prstGeom prst="rect">
            <a:avLst/>
          </a:prstGeom>
          <a:noFill/>
        </p:spPr>
        <p:txBody>
          <a:bodyPr wrap="square" lIns="0" tIns="0" rIns="0" bIns="0">
            <a:spAutoFit/>
          </a:bodyPr>
          <a:lstStyle/>
          <a:p>
            <a:pPr>
              <a:lnSpc>
                <a:spcPts val="2400"/>
              </a:lnSpc>
              <a:spcBef>
                <a:spcPts val="600"/>
              </a:spcBef>
              <a:spcAft>
                <a:spcPts val="600"/>
              </a:spcAft>
              <a:buClr>
                <a:srgbClr val="D6851B"/>
              </a:buClr>
              <a:buSzPct val="65000"/>
              <a:defRPr/>
            </a:pPr>
            <a:r>
              <a:rPr lang="de-DE" sz="2000"/>
              <a:t>Berufsbildungsforschung, Planung und Statistik</a:t>
            </a:r>
            <a:endParaRPr/>
          </a:p>
        </p:txBody>
      </p:sp>
      <p:sp>
        <p:nvSpPr>
          <p:cNvPr id="1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dirty="0"/>
              <a:t>Rechtsgrundlage im Rahmen des Berufsbildungsgesetzes (BBiG) – Teil 4</a:t>
            </a:r>
            <a:endParaRPr dirty="0"/>
          </a:p>
        </p:txBody>
      </p:sp>
      <p:pic>
        <p:nvPicPr>
          <p:cNvPr id="18" name="Grafik 17">
            <a:extLst>
              <a:ext uri="{FF2B5EF4-FFF2-40B4-BE49-F238E27FC236}">
                <a16:creationId xmlns:a16="http://schemas.microsoft.com/office/drawing/2014/main" id="{C41E331B-06D1-4453-B8AB-ACCAAA62FE1A}"/>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747902" y="1949315"/>
            <a:ext cx="1115122" cy="2141035"/>
          </a:xfrm>
          <a:prstGeom prst="rect">
            <a:avLst/>
          </a:prstGeom>
        </p:spPr>
      </p:pic>
      <p:pic>
        <p:nvPicPr>
          <p:cNvPr id="20" name="Grafik 19">
            <a:extLst>
              <a:ext uri="{FF2B5EF4-FFF2-40B4-BE49-F238E27FC236}">
                <a16:creationId xmlns:a16="http://schemas.microsoft.com/office/drawing/2014/main" id="{0FCA5BA1-27E2-4E8D-BEB8-9E23BA910C5E}"/>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329147" y="3537020"/>
            <a:ext cx="975273" cy="1872525"/>
          </a:xfrm>
          <a:prstGeom prst="rect">
            <a:avLst/>
          </a:prstGeom>
        </p:spPr>
      </p:pic>
    </p:spTree>
    <p:extLst>
      <p:ext uri="{BB962C8B-B14F-4D97-AF65-F5344CB8AC3E}">
        <p14:creationId xmlns:p14="http://schemas.microsoft.com/office/powerpoint/2010/main" val="4039576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p:transition spd="slow" advClick="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de-DE" sz="1800" b="1" spc="20">
                <a:solidFill>
                  <a:schemeClr val="tx1"/>
                </a:solidFill>
              </a:rPr>
              <a:t>§ 86 Berufsbildungsbericht</a:t>
            </a:r>
            <a:endParaRP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US" spc="20"/>
              <a:t>2. </a:t>
            </a:r>
            <a:r>
              <a:rPr lang="de-DE" spc="20"/>
              <a:t>Berufsbildungsberichterstattung in Deutschland: </a:t>
            </a:r>
            <a:r>
              <a:rPr lang="de-DE"/>
              <a:t>Rechtsgrundlage</a:t>
            </a:r>
            <a:endParaRPr/>
          </a:p>
        </p:txBody>
      </p:sp>
      <p:sp>
        <p:nvSpPr>
          <p:cNvPr id="18" name="Textfeld 17"/>
          <p:cNvSpPr txBox="1"/>
          <p:nvPr/>
        </p:nvSpPr>
        <p:spPr bwMode="auto">
          <a:xfrm>
            <a:off x="838200" y="2008075"/>
            <a:ext cx="8295167" cy="2952731"/>
          </a:xfrm>
          <a:prstGeom prst="rect">
            <a:avLst/>
          </a:prstGeom>
          <a:noFill/>
        </p:spPr>
        <p:txBody>
          <a:bodyPr wrap="square" lIns="0" tIns="0" rIns="0" bIns="0">
            <a:spAutoFit/>
          </a:bodyPr>
          <a:lstStyle/>
          <a:p>
            <a:pPr marL="450000" indent="-450000">
              <a:lnSpc>
                <a:spcPts val="2600"/>
              </a:lnSpc>
              <a:spcBef>
                <a:spcPts val="600"/>
              </a:spcBef>
              <a:spcAft>
                <a:spcPts val="600"/>
              </a:spcAft>
              <a:buClr>
                <a:srgbClr val="D6851B"/>
              </a:buClr>
              <a:buSzPct val="100000"/>
              <a:buFont typeface="+mj-lt"/>
              <a:buAutoNum type="arabicParenBoth"/>
              <a:defRPr/>
            </a:pPr>
            <a:r>
              <a:rPr lang="de-DE"/>
              <a:t>Das Bundesministerium für Bildung und Forschung hat Entwicklungen in der beruflichen Bildung ständig zu beobachten und darüber bis zum 15. Mai jeden Jahres der Bundesregierung einen Bericht (Berufsbildungsbericht) vorzulegen. </a:t>
            </a:r>
            <a:endParaRPr/>
          </a:p>
          <a:p>
            <a:pPr marL="450000">
              <a:lnSpc>
                <a:spcPts val="2600"/>
              </a:lnSpc>
              <a:spcBef>
                <a:spcPts val="600"/>
              </a:spcBef>
              <a:spcAft>
                <a:spcPts val="600"/>
              </a:spcAft>
              <a:buClr>
                <a:srgbClr val="D6851B"/>
              </a:buClr>
              <a:buSzPct val="100000"/>
              <a:defRPr/>
            </a:pPr>
            <a:r>
              <a:rPr lang="de-DE"/>
              <a:t>In dem Bericht sind Stand und voraussichtliche Weiterentwicklungen der Berufsbildung darzustellen. </a:t>
            </a:r>
            <a:endParaRPr/>
          </a:p>
          <a:p>
            <a:pPr marL="450000">
              <a:lnSpc>
                <a:spcPts val="2600"/>
              </a:lnSpc>
              <a:spcBef>
                <a:spcPts val="600"/>
              </a:spcBef>
              <a:spcAft>
                <a:spcPts val="600"/>
              </a:spcAft>
              <a:buClr>
                <a:srgbClr val="D6851B"/>
              </a:buClr>
              <a:buSzPct val="100000"/>
              <a:defRPr/>
            </a:pPr>
            <a:r>
              <a:rPr lang="de-DE"/>
              <a:t>Erscheint die Sicherung eines regional und sektoral ausgewogenen Angebots an Ausbildungsplätzen als gefährdet, sollen in den Bericht Vorschläge für die Behebung aufgenommen werden. </a:t>
            </a:r>
            <a:endParaRPr/>
          </a:p>
        </p:txBody>
      </p:sp>
      <p:pic>
        <p:nvPicPr>
          <p:cNvPr id="12" name="Grafik 11">
            <a:extLst>
              <a:ext uri="{FF2B5EF4-FFF2-40B4-BE49-F238E27FC236}">
                <a16:creationId xmlns:a16="http://schemas.microsoft.com/office/drawing/2014/main" id="{CFF2E1A0-14A0-4CAF-BA02-9F8F34648181}"/>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3" name="Grafik 12">
            <a:extLst>
              <a:ext uri="{FF2B5EF4-FFF2-40B4-BE49-F238E27FC236}">
                <a16:creationId xmlns:a16="http://schemas.microsoft.com/office/drawing/2014/main" id="{3CBA4D77-BE2E-4166-9605-E54A4F17CEBF}"/>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pic>
        <p:nvPicPr>
          <p:cNvPr id="14" name="Grafik 13">
            <a:extLst>
              <a:ext uri="{FF2B5EF4-FFF2-40B4-BE49-F238E27FC236}">
                <a16:creationId xmlns:a16="http://schemas.microsoft.com/office/drawing/2014/main" id="{D89573DB-0504-4099-A4CA-E74B8FE00DF7}"/>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320356" y="2266054"/>
            <a:ext cx="661462" cy="1270008"/>
          </a:xfrm>
          <a:prstGeom prst="rect">
            <a:avLst/>
          </a:prstGeom>
        </p:spPr>
      </p:pic>
      <p:sp>
        <p:nvSpPr>
          <p:cNvPr id="11" name="Textplatzhalter 7">
            <a:extLst>
              <a:ext uri="{FF2B5EF4-FFF2-40B4-BE49-F238E27FC236}">
                <a16:creationId xmlns:a16="http://schemas.microsoft.com/office/drawing/2014/main" id="{FBF3A3E0-1999-44D8-9D39-3DA9D12B95D9}"/>
              </a:ext>
            </a:extLst>
          </p:cNvPr>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000" b="1" dirty="0"/>
              <a:t>Rechtsgrundlage im Rahmen des Berufsbildungsgesetzes (BBiG) – Teil 4</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p:transition spd="slow" advClick="1">
        <p:fade/>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3337</Words>
  <Application>Microsoft Office PowerPoint</Application>
  <PresentationFormat>Breitbild</PresentationFormat>
  <Paragraphs>384</Paragraphs>
  <Slides>31</Slides>
  <Notes>31</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31</vt:i4>
      </vt:variant>
    </vt:vector>
  </HeadingPairs>
  <TitlesOfParts>
    <vt:vector size="36" baseType="lpstr">
      <vt:lpstr>Wingdings 3</vt:lpstr>
      <vt:lpstr>Arial</vt:lpstr>
      <vt:lpstr>Calibri</vt:lpstr>
      <vt:lpstr>Office</vt:lpstr>
      <vt:lpstr>1_Office</vt:lpstr>
      <vt:lpstr> </vt:lpstr>
      <vt:lpstr>Inhalt</vt:lpstr>
      <vt:lpstr>1. Zweck der Berichterstattung und Datenmanagement      in der Berufsbildung</vt:lpstr>
      <vt:lpstr>1. Zweck der Berichterstattung und Datenmanagement      in der Berufsbildung</vt:lpstr>
      <vt:lpstr>1. Zweck der Berichterstattung und Datenmanagement      in der Berufsbildung</vt:lpstr>
      <vt:lpstr>2. Berufsbildungsberichterstattung in Deutschland: zwei Berichte</vt:lpstr>
      <vt:lpstr>2. Berufsbildungsberichterstattung in Deutschland: zwei Berichte</vt:lpstr>
      <vt:lpstr>2. Berufsbildungsberichterstattung in Deutschland: Rechtsgrundlage</vt:lpstr>
      <vt:lpstr>2. Berufsbildungsberichterstattung in Deutschland: Rechtsgrundlage</vt:lpstr>
      <vt:lpstr>2. Berufsbildungsberichterstattung in Deutschland: Rechtsgrundlage</vt:lpstr>
      <vt:lpstr>2. Berufsbildungsberichterstattung in Deutschland: Rechtsgrundlage</vt:lpstr>
      <vt:lpstr>2. Berufsbildungsberichterstattung in Deutschland: Rechtsgrundlage</vt:lpstr>
      <vt:lpstr>2. Berufsbildungsberichterstattung in Deutschland: Rechtsgrundlage</vt:lpstr>
      <vt:lpstr>2. Berufsbildungsberichterstattung in Deutschland:      Entwicklungsprozess</vt:lpstr>
      <vt:lpstr>2. Berufsbildungsberichterstattung in Deutschland:      Entwicklungsprozess</vt:lpstr>
      <vt:lpstr>2. Berufsbildungsberichterstattung in Deutschland:      Entwicklungsprozess</vt:lpstr>
      <vt:lpstr>2. Berufsbildungsberichterstattung in Deutschland:      Entwicklungsprozess</vt:lpstr>
      <vt:lpstr>2. Berufsbildungsberichterstattung in Deutschland:      Entwicklungsprozess</vt:lpstr>
      <vt:lpstr>2. Berufsbildungsberichterstattung in Deutschland:      Entwicklungsprozess</vt:lpstr>
      <vt:lpstr>2. Berufsbildungsberichterstattung in Deutschland: Indikatoren</vt:lpstr>
      <vt:lpstr>2. Berufsbildungsberichterstattung in Deutschland: Indikatoren</vt:lpstr>
      <vt:lpstr>2. Berufsbildungsberichterstattung in Deutschland: Indikatoren</vt:lpstr>
      <vt:lpstr>2. Berufsbildungsberichterstattung in Deutschland:     Sicherung der Qualität</vt:lpstr>
      <vt:lpstr>3. International bewährte Praktiken: Erfahrungen in Ghana </vt:lpstr>
      <vt:lpstr>3. International bewährte Praktiken: Erfahrungen in Ghana </vt:lpstr>
      <vt:lpstr>3. International bewährte Praktiken: Erfahrungen in Vietnam</vt:lpstr>
      <vt:lpstr>3. International bewährte Praktiken</vt:lpstr>
      <vt:lpstr>4. Erfolgsfaktoren für den Entwicklungsprozess der       Berufsbildungsberichterstattung und Empfehlungen</vt:lpstr>
      <vt:lpstr>4. Erfolgsfaktoren für den Entwicklungsprozess der       Berufsbildungsberichterstattung und Empfehlungen</vt:lpstr>
      <vt:lpstr>5. Weitere Referenzen und Materialien</vt:lpstr>
      <vt:lpstr>GOVET im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617</cp:revision>
  <dcterms:created xsi:type="dcterms:W3CDTF">2020-12-18T10:19:10Z</dcterms:created>
  <dcterms:modified xsi:type="dcterms:W3CDTF">2026-06-11T10:00:26Z</dcterms:modified>
</cp:coreProperties>
</file>