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2"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embeddedFontLst>
    <p:embeddedFont>
      <p:font typeface="Wingdings 3" panose="05040102010807070707" pitchFamily="18" charset="2"/>
      <p:regular r:id="rId35"/>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p15:clr>
            <a:srgbClr val="A4A3A4"/>
          </p15:clr>
        </p15:guide>
        <p15:guide id="2" pos="3931">
          <p15:clr>
            <a:srgbClr val="A4A3A4"/>
          </p15:clr>
        </p15:guide>
        <p15:guide id="3" orient="horz" pos="2908">
          <p15:clr>
            <a:srgbClr val="A4A3A4"/>
          </p15:clr>
        </p15:guide>
        <p15:guide id="4" orient="horz" pos="3543">
          <p15:clr>
            <a:srgbClr val="A4A3A4"/>
          </p15:clr>
        </p15:guide>
        <p15:guide id="5" orient="horz" pos="3385">
          <p15:clr>
            <a:srgbClr val="A4A3A4"/>
          </p15:clr>
        </p15:guide>
        <p15:guide id="6" pos="7287">
          <p15:clr>
            <a:srgbClr val="A4A3A4"/>
          </p15:clr>
        </p15:guide>
        <p15:guide id="7" pos="6131" userDrawn="1">
          <p15:clr>
            <a:srgbClr val="A4A3A4"/>
          </p15:clr>
        </p15:guide>
        <p15:guide id="8" orient="horz" pos="1139">
          <p15:clr>
            <a:srgbClr val="A4A3A4"/>
          </p15:clr>
        </p15:guide>
        <p15:guide id="9" orient="horz" pos="1298">
          <p15:clr>
            <a:srgbClr val="A4A3A4"/>
          </p15:clr>
        </p15:guide>
        <p15:guide id="10" pos="1277">
          <p15:clr>
            <a:srgbClr val="A4A3A4"/>
          </p15:clr>
        </p15:guide>
        <p15:guide id="11" orient="horz" pos="2115" userDrawn="1">
          <p15:clr>
            <a:srgbClr val="A4A3A4"/>
          </p15:clr>
        </p15:guide>
        <p15:guide id="12" orient="horz" pos="981">
          <p15:clr>
            <a:srgbClr val="A4A3A4"/>
          </p15:clr>
        </p15:guide>
        <p15:guide id="13" pos="5360">
          <p15:clr>
            <a:srgbClr val="A4A3A4"/>
          </p15:clr>
        </p15:guide>
        <p15:guide id="14" orient="horz" pos="3680">
          <p15:clr>
            <a:srgbClr val="A4A3A4"/>
          </p15:clr>
        </p15:guide>
        <p15:guide id="15" pos="20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lich, Thorsten" initials="ST" lastIdx="2" clrIdx="0"/>
  <p:cmAuthor id="2" name="Olesen, Julia" initials="OJ" lastIdx="5" clrIdx="1"/>
  <p:cmAuthor id="3" name=""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B301B821-A1FF-4177-AEE7-76D212191A09}">
  <a:tblStyle styleId="{B301B821-A1FF-4177-AEE7-76D212191A09}" styleName="Mittlere Formatvorlage 1 - Akzent 1">
    <a:wholeTbl>
      <a:tcTxStyle>
        <a:fontRef idx="minor">
          <a:srgbClr val="000000"/>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fill>
          <a:solidFill>
            <a:schemeClr val="accent1">
              <a:tint val="20000"/>
            </a:schemeClr>
          </a:solidFill>
        </a:fill>
      </a:tcStyle>
    </a:band2V>
    <a:lastCol>
      <a:tcStyle>
        <a:tcBdr/>
      </a:tcStyle>
    </a:lastCol>
    <a:firstCol>
      <a:tcStyle>
        <a:tcBdr/>
      </a:tcStyle>
    </a:firstCol>
    <a:lastRow>
      <a:tcStyle>
        <a:tcBdr>
          <a:top>
            <a:ln w="50800">
              <a:solidFill>
                <a:schemeClr val="accent1"/>
              </a:solidFill>
            </a:ln>
          </a:top>
        </a:tcBdr>
        <a:fill>
          <a:solidFill>
            <a:schemeClr val="lt1"/>
          </a:solidFill>
        </a:fill>
      </a:tcStyle>
    </a:lastRow>
    <a:seCell>
      <a:tcStyle>
        <a:tcBdr/>
      </a:tcStyle>
    </a:seCell>
    <a:swCell>
      <a:tcStyle>
        <a:tcBdr/>
      </a:tcStyle>
    </a:swCell>
    <a:firstRow>
      <a:tcTxStyle b="on">
        <a:fontRef idx="minor">
          <a:srgbClr val="000000"/>
        </a:fontRef>
        <a:schemeClr val="lt1"/>
      </a:tcTxStyle>
      <a:tcStyle>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9" autoAdjust="0"/>
  </p:normalViewPr>
  <p:slideViewPr>
    <p:cSldViewPr snapToGrid="0" showGuides="1">
      <p:cViewPr varScale="1">
        <p:scale>
          <a:sx n="49" d="100"/>
          <a:sy n="49" d="100"/>
        </p:scale>
        <p:origin x="1312" y="48"/>
      </p:cViewPr>
      <p:guideLst>
        <p:guide orient="horz" pos="2976"/>
        <p:guide pos="3931"/>
        <p:guide orient="horz" pos="2908"/>
        <p:guide orient="horz" pos="3543"/>
        <p:guide orient="horz" pos="3385"/>
        <p:guide pos="7287"/>
        <p:guide pos="6131"/>
        <p:guide orient="horz" pos="1139"/>
        <p:guide orient="horz" pos="1298"/>
        <p:guide pos="1277"/>
        <p:guide orient="horz" pos="2115"/>
        <p:guide orient="horz" pos="981"/>
        <p:guide pos="5360"/>
        <p:guide orient="horz" pos="3680"/>
        <p:guide pos="20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11.06.2026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D94A12C-89FF-1391-46B0-49C321D0BF7F}"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NIVT (Vietnam – National Institute for Vocational Training) </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28</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29</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716ECE80-74B6-C3A5-04E9-900D04BE37C9}" type="slidenum">
              <a:rPr/>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226FECA-248B-D02A-9B06-B9B71E8A7E6A}" type="slidenum">
              <a:rPr/>
              <a:t>31</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spcBef>
                <a:spcPts val="600"/>
              </a:spcBef>
              <a:spcAft>
                <a:spcPts val="600"/>
              </a:spcAft>
              <a:buFont typeface="Arial" panose="020B0604020202020204" pitchFamily="34" charset="0"/>
              <a:buChar char="•"/>
              <a:defRPr/>
            </a:pPr>
            <a:r>
              <a:rPr lang="en-GB" noProof="0" dirty="0"/>
              <a:t>Number of trainees in one of the 324 occupations recognised under the BBiG/</a:t>
            </a:r>
            <a:r>
              <a:rPr lang="en-GB" noProof="0" dirty="0" err="1"/>
              <a:t>HwO</a:t>
            </a:r>
            <a:r>
              <a:rPr lang="en-GB" noProof="0" dirty="0"/>
              <a:t> (2021: 1.25 million; 2019: 1.33 million), plus trainees in the school-based vocational training system and under state regulations (just under 220,000 people started in 2023).</a:t>
            </a:r>
          </a:p>
          <a:p>
            <a:pPr marL="171450" indent="-171450">
              <a:spcBef>
                <a:spcPts val="600"/>
              </a:spcBef>
              <a:spcAft>
                <a:spcPts val="600"/>
              </a:spcAft>
              <a:buFont typeface="Arial" panose="020B0604020202020204" pitchFamily="34" charset="0"/>
              <a:buChar char="•"/>
              <a:defRPr/>
            </a:pPr>
            <a:r>
              <a:rPr lang="en-GB" noProof="0" dirty="0"/>
              <a:t>The number of new training contracts was 486.711 in 2024, 489 183 in 2023, 475,100 in 2022, 473,064 in 2021 and 525,039 in 2019 before the coronavirus pandemic.</a:t>
            </a:r>
          </a:p>
          <a:p>
            <a:pPr marL="171450" indent="-171450">
              <a:spcBef>
                <a:spcPts val="600"/>
              </a:spcBef>
              <a:spcAft>
                <a:spcPts val="600"/>
              </a:spcAft>
              <a:buFont typeface="Arial" panose="020B0604020202020204" pitchFamily="34" charset="0"/>
              <a:buChar char="•"/>
              <a:defRPr/>
            </a:pPr>
            <a:r>
              <a:rPr lang="en-GB" noProof="0" dirty="0"/>
              <a:t>A total of 100 training occupations have been reorganised between 2016 and 2025. These included 100 modernised and five new training occupations.</a:t>
            </a:r>
          </a:p>
          <a:p>
            <a:pPr marL="171450" indent="-171450">
              <a:spcBef>
                <a:spcPts val="600"/>
              </a:spcBef>
              <a:spcAft>
                <a:spcPts val="600"/>
              </a:spcAft>
              <a:buFont typeface="Arial" panose="020B0604020202020204" pitchFamily="34" charset="0"/>
              <a:buChar char="•"/>
              <a:defRPr/>
            </a:pPr>
            <a:r>
              <a:rPr lang="en-GB" noProof="0" dirty="0"/>
              <a:t>The supply-demand ratio (SDR, here in its expanded definition) was 94.7 in 2025 (2024: 99.8; 2023: 101.8; 2022: 101.6; 2021: 99.1; 2020 and 2019: 96.6 each). The SDR indicates how many training places are available per 100 applicants. </a:t>
            </a:r>
          </a:p>
          <a:p>
            <a:pPr marL="171450" indent="-171450">
              <a:spcBef>
                <a:spcPts val="600"/>
              </a:spcBef>
              <a:spcAft>
                <a:spcPts val="600"/>
              </a:spcAft>
              <a:buFont typeface="Arial" panose="020B0604020202020204" pitchFamily="34" charset="0"/>
              <a:buChar char="•"/>
              <a:defRPr/>
            </a:pPr>
            <a:r>
              <a:rPr lang="en-GB" noProof="0" dirty="0"/>
              <a:t>The number of unfilled vocational training places fell in 2025 by 15,000 (-21,6 %) to 54,400</a:t>
            </a:r>
          </a:p>
          <a:p>
            <a:pPr marL="171450" indent="-171450">
              <a:spcBef>
                <a:spcPts val="600"/>
              </a:spcBef>
              <a:spcAft>
                <a:spcPts val="600"/>
              </a:spcAft>
              <a:buFont typeface="Arial" panose="020B0604020202020204" pitchFamily="34" charset="0"/>
              <a:buChar char="•"/>
              <a:defRPr/>
            </a:pPr>
            <a:r>
              <a:rPr lang="en-GB" noProof="0" dirty="0"/>
              <a:t>The proportion of final examinations passed by all examination participants in 2024 was 91 % (2023: 90.8%; 2022: 90.9; 2021: 91.5%; 2020: 92.3%; 2019: 92.8%).</a:t>
            </a:r>
          </a:p>
          <a:p>
            <a:pPr marL="171450" indent="-171450">
              <a:spcBef>
                <a:spcPts val="600"/>
              </a:spcBef>
              <a:spcAft>
                <a:spcPts val="600"/>
              </a:spcAft>
              <a:buFont typeface="Arial" panose="020B0604020202020204" pitchFamily="34" charset="0"/>
              <a:buChar char="•"/>
              <a:defRPr/>
            </a:pPr>
            <a:r>
              <a:rPr lang="en-GB" noProof="0" dirty="0"/>
              <a:t>The entry rate of young people interested in training (EQI) was lower than 2024 at 65.3 % (2024: 67.6; 2023: 68.9; 2022: 68.0; 2021: 66.9; 2020: 64.5; 2019: 66.7). (more details on the indicator below in the presentation).</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6067802F-6CE3-4B56-90F3-53A160F81FAE}"/>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3CF0F42A-1B27-4189-BE01-D837432821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DB10335A-40A0-40E2-A66E-83F90B80BB3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defRPr/>
            </a:pPr>
            <a:r>
              <a:rPr lang="de-DE"/>
              <a:t>Titelmasterformat durch Klicken bearbeiten</a:t>
            </a:r>
            <a:endParaRPr/>
          </a:p>
        </p:txBody>
      </p:sp>
      <p:sp>
        <p:nvSpPr>
          <p:cNvPr id="3" name="Inhaltsplatzhalter 2"/>
          <p:cNvSpPr>
            <a:spLocks noGrp="1"/>
          </p:cNvSpPr>
          <p:nvPr>
            <p:ph idx="1"/>
          </p:nvPr>
        </p:nvSpPr>
        <p:spPr bwMode="auto">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pic>
        <p:nvPicPr>
          <p:cNvPr id="8" name="Grafik 7"/>
          <p:cNvPicPr>
            <a:picLocks noChangeAspect="1"/>
          </p:cNvPicPr>
          <p:nvPr userDrawn="1"/>
        </p:nvPicPr>
        <p:blipFill>
          <a:blip r:embed="rId2"/>
          <a:stretch/>
        </p:blipFill>
        <p:spPr bwMode="auto">
          <a:xfrm>
            <a:off x="9283348" y="5686778"/>
            <a:ext cx="3301025" cy="1080000"/>
          </a:xfrm>
          <a:prstGeom prst="rect">
            <a:avLst/>
          </a:prstGeom>
        </p:spPr>
      </p:pic>
      <p:pic>
        <p:nvPicPr>
          <p:cNvPr id="9" name="Grafik 8"/>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dirty="0"/>
              <a:t>Überschrift</a:t>
            </a:r>
            <a:endParaRPr dirty="0"/>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dirty="0"/>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 id="2147483660" r:id="rId5"/>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4"/>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9" r:id="rId1"/>
    <p:sldLayoutId id="2147483672" r:id="rId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eval.de/typo3/fileadmin/user_upload/PDFs/workpaper10.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hyperlink" Target="https://www.bibb.de/de/214719.ph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bibb.de/de/4713.ph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tvet-vietnam.org/wp-content/uploads/2024/02/240227-TVET-Report-2021-Final-version-EN.pdf" TargetMode="External"/><Relationship Id="rId7" Type="http://schemas.openxmlformats.org/officeDocument/2006/relationships/hyperlink" Target="https://ctvet.gov.gh/wp-content/uploads/2022/09/GHANA-TVET-REPORT-2021SIGNED.pdf" TargetMode="External"/><Relationship Id="rId12"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hyperlink" Target="https://ctvet.gov.gh/wp-content/uploads/2026/05/GHANA-TVET-REPORT_3RD-EDITION-2026-1.pdf" TargetMode="External"/><Relationship Id="rId5" Type="http://schemas.openxmlformats.org/officeDocument/2006/relationships/hyperlink" Target="https://www.bibb.de/dokumente/pdf/2017_09_11_guideline_for_sustainable_development_of_tvet_report_viet_nam.pdf" TargetMode="External"/><Relationship Id="rId10" Type="http://schemas.openxmlformats.org/officeDocument/2006/relationships/image" Target="../media/image43.png"/><Relationship Id="rId4" Type="http://schemas.openxmlformats.org/officeDocument/2006/relationships/hyperlink" Target="https://www.bibb.de/de/9550.php" TargetMode="External"/><Relationship Id="rId9" Type="http://schemas.openxmlformats.org/officeDocument/2006/relationships/hyperlink" Target="https://ctvet.gov.gh/wp-content/uploads/2024/04/GHANA-TVET-REPORT-SECOND-EDITION-2023.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8" Type="http://schemas.openxmlformats.org/officeDocument/2006/relationships/hyperlink" Target="https://ces.uis.unesco.org/" TargetMode="External"/><Relationship Id="rId3" Type="http://schemas.openxmlformats.org/officeDocument/2006/relationships/hyperlink" Target="https://www.bibb.de/dienst/publikationen/en/20858" TargetMode="External"/><Relationship Id="rId7" Type="http://schemas.openxmlformats.org/officeDocument/2006/relationships/hyperlink" Target="https://www.bibb.de/dienst/veroeffentlichungen/de/publication/show/7797"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bibb.de/en/50313.php" TargetMode="External"/><Relationship Id="rId5" Type="http://schemas.openxmlformats.org/officeDocument/2006/relationships/hyperlink" Target="https://www.bibb.de/dokumente/pdf/bwp-2014-h6-32ff.pdf" TargetMode="External"/><Relationship Id="rId4" Type="http://schemas.openxmlformats.org/officeDocument/2006/relationships/hyperlink" Target="https://www.bibb.de/en/51.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www.bibb.de/datenreport/de/"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www.bibb.de/datenreport/de/"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3" y="2777919"/>
            <a:ext cx="5437187" cy="1055539"/>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lnSpc>
                <a:spcPts val="3400"/>
              </a:lnSpc>
              <a:defRPr/>
            </a:pPr>
            <a:r>
              <a:rPr lang="en-GB" sz="2800" b="1" dirty="0"/>
              <a:t>Data reporting in initial and continuing vocational education </a:t>
            </a:r>
            <a:br>
              <a:rPr lang="en-GB" sz="2800" b="1" dirty="0"/>
            </a:br>
            <a:r>
              <a:rPr lang="en-GB" sz="2800" b="1" dirty="0"/>
              <a:t>and training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3" y="1535339"/>
            <a:ext cx="10087314"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86: Report on Vocational Education and Training</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Legal basis</a:t>
            </a: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Legal basis under the Vocational Training Act (BBiG) – Part 4</a:t>
            </a:r>
          </a:p>
        </p:txBody>
      </p:sp>
      <p:sp>
        <p:nvSpPr>
          <p:cNvPr id="18" name="Textfeld 17"/>
          <p:cNvSpPr txBox="1"/>
          <p:nvPr/>
        </p:nvSpPr>
        <p:spPr bwMode="auto">
          <a:xfrm>
            <a:off x="838200" y="2008075"/>
            <a:ext cx="8514084" cy="317779"/>
          </a:xfrm>
          <a:prstGeom prst="rect">
            <a:avLst/>
          </a:prstGeom>
          <a:noFill/>
        </p:spPr>
        <p:txBody>
          <a:bodyPr wrap="square" lIns="0" tIns="0" rIns="0" bIns="0">
            <a:spAutoFit/>
          </a:bodyPr>
          <a:lstStyle/>
          <a:p>
            <a:pPr marL="457200" indent="-457200">
              <a:lnSpc>
                <a:spcPts val="2600"/>
              </a:lnSpc>
              <a:spcBef>
                <a:spcPts val="600"/>
              </a:spcBef>
              <a:spcAft>
                <a:spcPts val="600"/>
              </a:spcAft>
              <a:buClr>
                <a:srgbClr val="D6851B"/>
              </a:buClr>
              <a:buSzPct val="100000"/>
              <a:buFont typeface="+mj-lt"/>
              <a:buAutoNum type="arabicParenBoth" startAt="2"/>
              <a:defRPr/>
            </a:pPr>
            <a:r>
              <a:rPr lang="en-GB" dirty="0"/>
              <a:t>As a rule, the report must specify</a:t>
            </a:r>
          </a:p>
        </p:txBody>
      </p:sp>
      <p:sp>
        <p:nvSpPr>
          <p:cNvPr id="11" name="Textfeld 10"/>
          <p:cNvSpPr txBox="1"/>
          <p:nvPr/>
        </p:nvSpPr>
        <p:spPr bwMode="auto">
          <a:xfrm>
            <a:off x="1292301" y="2825103"/>
            <a:ext cx="10318452" cy="1716833"/>
          </a:xfrm>
          <a:prstGeom prst="rect">
            <a:avLst/>
          </a:prstGeom>
          <a:noFill/>
        </p:spPr>
        <p:txBody>
          <a:bodyPr wrap="square" lIns="0" tIns="0" rIns="0" bIns="0" numCol="2" spcCol="180000">
            <a:noAutofit/>
          </a:bodyPr>
          <a:lstStyle/>
          <a:p>
            <a:pPr marL="216000" indent="-216000">
              <a:lnSpc>
                <a:spcPts val="2000"/>
              </a:lnSpc>
              <a:spcAft>
                <a:spcPts val="600"/>
              </a:spcAft>
              <a:buSzPct val="100000"/>
              <a:buFont typeface="+mj-lt"/>
              <a:buAutoNum type="alphaLcParenR"/>
              <a:defRPr/>
            </a:pPr>
            <a:r>
              <a:rPr lang="en-GB" sz="1600" dirty="0"/>
              <a:t>on the basis of the data furnished by the competent bodies, the initial training contracts entered in the Register of Initial Training Relationships under this Act or under the Crafts and Trades Regulation Code which were concluded during the twelve months prior to 1 October of the preceding year and were still in existence on 30 September of the preceding year as well as</a:t>
            </a:r>
          </a:p>
          <a:p>
            <a:pPr marL="216000" indent="-216000">
              <a:lnSpc>
                <a:spcPts val="2000"/>
              </a:lnSpc>
              <a:spcAft>
                <a:spcPts val="600"/>
              </a:spcAft>
              <a:buSzPct val="100000"/>
              <a:buFont typeface="+mj-lt"/>
              <a:buAutoNum type="alphaLcParenR"/>
              <a:defRPr/>
            </a:pPr>
            <a:endParaRPr lang="de-DE" sz="1600" spc="-20" dirty="0"/>
          </a:p>
          <a:p>
            <a:pPr marL="216000" indent="-216000">
              <a:lnSpc>
                <a:spcPts val="2000"/>
              </a:lnSpc>
              <a:spcAft>
                <a:spcPts val="600"/>
              </a:spcAft>
              <a:buSzPct val="100000"/>
              <a:buFont typeface="+mj-lt"/>
              <a:buAutoNum type="alphaLcParenR"/>
              <a:defRPr/>
            </a:pPr>
            <a:endParaRPr lang="de-DE" sz="1600" spc="-20" dirty="0"/>
          </a:p>
          <a:p>
            <a:pPr marL="216000" indent="-216000">
              <a:lnSpc>
                <a:spcPts val="2000"/>
              </a:lnSpc>
              <a:spcAft>
                <a:spcPts val="600"/>
              </a:spcAft>
              <a:buSzPct val="100000"/>
              <a:buFont typeface="+mj-lt"/>
              <a:buAutoNum type="alphaLcParenR"/>
              <a:defRPr/>
            </a:pPr>
            <a:endParaRPr lang="de-DE" sz="1600" spc="-20" dirty="0"/>
          </a:p>
          <a:p>
            <a:pPr marL="216000" indent="-216000">
              <a:lnSpc>
                <a:spcPts val="2000"/>
              </a:lnSpc>
              <a:spcAft>
                <a:spcPts val="600"/>
              </a:spcAft>
              <a:buSzPct val="100000"/>
              <a:buFont typeface="+mj-lt"/>
              <a:buAutoNum type="alphaLcParenR"/>
              <a:defRPr/>
            </a:pPr>
            <a:r>
              <a:rPr lang="en-GB" sz="1600" dirty="0"/>
              <a:t>the number of training places offered to the Federal Employment Agency for placement which were not filled on 30 September of the preceding year and the number of persons registered with the Federal Employment Agency on that date as seeking training places;</a:t>
            </a:r>
          </a:p>
          <a:p>
            <a:pPr marL="216000" indent="-216000">
              <a:lnSpc>
                <a:spcPts val="2000"/>
              </a:lnSpc>
              <a:spcAft>
                <a:spcPts val="600"/>
              </a:spcAft>
              <a:buSzPct val="100000"/>
              <a:buFont typeface="+mj-lt"/>
              <a:buAutoNum type="alphaLcParenR"/>
              <a:defRPr/>
            </a:pPr>
            <a:endParaRPr lang="de-DE" sz="1600" dirty="0"/>
          </a:p>
          <a:p>
            <a:pPr marL="216000" indent="-216000">
              <a:lnSpc>
                <a:spcPts val="2000"/>
              </a:lnSpc>
              <a:spcAft>
                <a:spcPts val="600"/>
              </a:spcAft>
              <a:buSzPct val="100000"/>
              <a:buFont typeface="+mj-lt"/>
              <a:buAutoNum type="alphaLcParenR"/>
              <a:defRPr/>
            </a:pPr>
            <a:endParaRPr lang="de-DE" sz="1600" dirty="0"/>
          </a:p>
          <a:p>
            <a:pPr marL="216000" indent="-216000">
              <a:lnSpc>
                <a:spcPts val="2000"/>
              </a:lnSpc>
              <a:spcAft>
                <a:spcPts val="600"/>
              </a:spcAft>
              <a:buSzPct val="100000"/>
              <a:buFont typeface="+mj-lt"/>
              <a:buAutoNum type="alphaLcParenR"/>
              <a:defRPr/>
            </a:pPr>
            <a:endParaRPr lang="de-DE" sz="1600" dirty="0"/>
          </a:p>
          <a:p>
            <a:pPr marL="216000" indent="-216000">
              <a:lnSpc>
                <a:spcPts val="2000"/>
              </a:lnSpc>
              <a:spcAft>
                <a:spcPts val="600"/>
              </a:spcAft>
              <a:buSzPct val="100000"/>
              <a:buFont typeface="+mj-lt"/>
              <a:buAutoNum type="alphaLcParenR"/>
              <a:defRPr/>
            </a:pPr>
            <a:endParaRPr lang="de-DE" sz="1600" dirty="0"/>
          </a:p>
        </p:txBody>
      </p:sp>
      <p:sp>
        <p:nvSpPr>
          <p:cNvPr id="4" name="Rechteck 3"/>
          <p:cNvSpPr/>
          <p:nvPr/>
        </p:nvSpPr>
        <p:spPr bwMode="auto">
          <a:xfrm>
            <a:off x="1292301" y="5104855"/>
            <a:ext cx="10318451" cy="854658"/>
          </a:xfrm>
          <a:prstGeom prst="rect">
            <a:avLst/>
          </a:prstGeom>
        </p:spPr>
        <p:txBody>
          <a:bodyPr wrap="square" lIns="0" tIns="0" rIns="0" bIns="0" numCol="2" spcCol="180000">
            <a:spAutoFit/>
          </a:bodyPr>
          <a:lstStyle/>
          <a:p>
            <a:pPr marL="216000" indent="-216000">
              <a:lnSpc>
                <a:spcPts val="2000"/>
              </a:lnSpc>
              <a:spcAft>
                <a:spcPts val="600"/>
              </a:spcAft>
              <a:buSzPct val="100000"/>
              <a:buFont typeface="+mj-lt"/>
              <a:buAutoNum type="alphaLcParenR"/>
              <a:defRPr/>
            </a:pPr>
            <a:r>
              <a:rPr lang="en-GB" sz="1600" dirty="0">
                <a:solidFill>
                  <a:prstClr val="black"/>
                </a:solidFill>
              </a:rPr>
              <a:t>the number of persons expected to be seeking training places up to 30 September of the current year,</a:t>
            </a:r>
          </a:p>
          <a:p>
            <a:pPr marL="216000" indent="-216000">
              <a:lnSpc>
                <a:spcPts val="2000"/>
              </a:lnSpc>
              <a:spcAft>
                <a:spcPts val="600"/>
              </a:spcAft>
              <a:buSzPct val="100000"/>
              <a:buFont typeface="+mj-lt"/>
              <a:buAutoNum type="alphaLcParenR"/>
              <a:defRPr/>
            </a:pPr>
            <a:endParaRPr lang="en-GB" sz="1600" dirty="0">
              <a:solidFill>
                <a:prstClr val="black"/>
              </a:solidFill>
            </a:endParaRPr>
          </a:p>
          <a:p>
            <a:pPr marL="216000" lvl="0" indent="-216000">
              <a:lnSpc>
                <a:spcPts val="2000"/>
              </a:lnSpc>
              <a:spcAft>
                <a:spcPts val="600"/>
              </a:spcAft>
              <a:buSzPct val="100000"/>
              <a:buFont typeface="+mj-lt"/>
              <a:buAutoNum type="alphaLcParenR"/>
              <a:defRPr/>
            </a:pPr>
            <a:r>
              <a:rPr lang="en-GB" sz="1600" dirty="0">
                <a:solidFill>
                  <a:prstClr val="black"/>
                </a:solidFill>
              </a:rPr>
              <a:t>an estimate of the number of training places expected to be on offer up to 30 September of the current year. </a:t>
            </a:r>
          </a:p>
        </p:txBody>
      </p:sp>
      <p:sp>
        <p:nvSpPr>
          <p:cNvPr id="6" name="Rechteck 5"/>
          <p:cNvSpPr/>
          <p:nvPr/>
        </p:nvSpPr>
        <p:spPr bwMode="auto">
          <a:xfrm>
            <a:off x="1292302" y="2455997"/>
            <a:ext cx="6261101" cy="310983"/>
          </a:xfrm>
          <a:prstGeom prst="rect">
            <a:avLst/>
          </a:prstGeom>
        </p:spPr>
        <p:txBody>
          <a:bodyPr wrap="square" lIns="0" tIns="0" rIns="0" bIns="0">
            <a:spAutoFit/>
          </a:bodyPr>
          <a:lstStyle/>
          <a:p>
            <a:pPr lvl="0">
              <a:lnSpc>
                <a:spcPts val="2600"/>
              </a:lnSpc>
              <a:spcBef>
                <a:spcPts val="600"/>
              </a:spcBef>
              <a:spcAft>
                <a:spcPts val="600"/>
              </a:spcAft>
              <a:buSzPct val="100000"/>
              <a:defRPr/>
            </a:pPr>
            <a:r>
              <a:rPr lang="en-GB" dirty="0"/>
              <a:t>1. for the preceding calendar year</a:t>
            </a:r>
          </a:p>
        </p:txBody>
      </p:sp>
      <p:sp>
        <p:nvSpPr>
          <p:cNvPr id="8" name="Rechteck 7"/>
          <p:cNvSpPr/>
          <p:nvPr/>
        </p:nvSpPr>
        <p:spPr bwMode="auto">
          <a:xfrm>
            <a:off x="1292302" y="4780645"/>
            <a:ext cx="2925160" cy="272510"/>
          </a:xfrm>
          <a:prstGeom prst="rect">
            <a:avLst/>
          </a:prstGeom>
        </p:spPr>
        <p:txBody>
          <a:bodyPr wrap="square" lIns="0" tIns="0" rIns="0" bIns="0">
            <a:spAutoFit/>
          </a:bodyPr>
          <a:lstStyle/>
          <a:p>
            <a:pPr marL="288000" indent="-288000">
              <a:lnSpc>
                <a:spcPts val="2200"/>
              </a:lnSpc>
              <a:spcAft>
                <a:spcPts val="600"/>
              </a:spcAft>
              <a:buClr>
                <a:srgbClr val="D6851B"/>
              </a:buClr>
              <a:buSzPct val="65000"/>
              <a:defRPr/>
            </a:pPr>
            <a:r>
              <a:rPr lang="en-GB" dirty="0">
                <a:solidFill>
                  <a:prstClr val="black"/>
                </a:solidFill>
              </a:rPr>
              <a:t>2. for the current calendar year</a:t>
            </a:r>
          </a:p>
        </p:txBody>
      </p:sp>
      <p:pic>
        <p:nvPicPr>
          <p:cNvPr id="12" name="Grafik 11">
            <a:extLst>
              <a:ext uri="{FF2B5EF4-FFF2-40B4-BE49-F238E27FC236}">
                <a16:creationId xmlns:a16="http://schemas.microsoft.com/office/drawing/2014/main" id="{4862AD91-3053-49AA-BB72-A56776500FC8}"/>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3" name="Grafik 12">
            <a:extLst>
              <a:ext uri="{FF2B5EF4-FFF2-40B4-BE49-F238E27FC236}">
                <a16:creationId xmlns:a16="http://schemas.microsoft.com/office/drawing/2014/main" id="{B78B98A2-D4CD-490B-859D-DFBA152BE9E5}"/>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87: Purpose and compilation of vocational training statistics</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Legal basis</a:t>
            </a: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Legal basis under the Vocational Training Act (BBiG) – Part 4</a:t>
            </a:r>
          </a:p>
        </p:txBody>
      </p:sp>
      <p:sp>
        <p:nvSpPr>
          <p:cNvPr id="18" name="Textfeld 17"/>
          <p:cNvSpPr txBox="1"/>
          <p:nvPr/>
        </p:nvSpPr>
        <p:spPr bwMode="auto">
          <a:xfrm>
            <a:off x="838200" y="2008075"/>
            <a:ext cx="8146312" cy="3286156"/>
          </a:xfrm>
          <a:prstGeom prst="rect">
            <a:avLst/>
          </a:prstGeom>
          <a:noFill/>
        </p:spPr>
        <p:txBody>
          <a:bodyPr wrap="square" lIns="0" tIns="0" rIns="0" bIns="0">
            <a:spAutoFit/>
          </a:bodyPr>
          <a:lstStyle/>
          <a:p>
            <a:pPr marL="450000" indent="-450000">
              <a:lnSpc>
                <a:spcPts val="2600"/>
              </a:lnSpc>
              <a:spcBef>
                <a:spcPts val="600"/>
              </a:spcBef>
              <a:spcAft>
                <a:spcPts val="600"/>
              </a:spcAft>
              <a:buClr>
                <a:srgbClr val="D6851B"/>
              </a:buClr>
              <a:buSzPct val="100000"/>
              <a:buFont typeface="+mj-lt"/>
              <a:buAutoNum type="arabicParenBoth"/>
              <a:defRPr/>
            </a:pPr>
            <a:r>
              <a:rPr lang="en-GB" dirty="0"/>
              <a:t>Federal statistics are compiled for the purposes of planning and organising vocational education and training.</a:t>
            </a:r>
          </a:p>
          <a:p>
            <a:pPr marL="450000" indent="-450000">
              <a:lnSpc>
                <a:spcPts val="2600"/>
              </a:lnSpc>
              <a:spcBef>
                <a:spcPts val="600"/>
              </a:spcBef>
              <a:spcAft>
                <a:spcPts val="600"/>
              </a:spcAft>
              <a:buClr>
                <a:srgbClr val="D6851B"/>
              </a:buClr>
              <a:buSzPct val="100000"/>
              <a:buFont typeface="+mj-lt"/>
              <a:buAutoNum type="arabicParenBoth"/>
              <a:defRPr/>
            </a:pPr>
            <a:r>
              <a:rPr lang="en-GB" dirty="0"/>
              <a:t>The Federal Institute for Vocational Education and Training and the Federal Employment Agency support the Federal Statistical Office in the technical and methodological preparation of the statistics.</a:t>
            </a:r>
          </a:p>
          <a:p>
            <a:pPr marL="450000" indent="-450000">
              <a:lnSpc>
                <a:spcPts val="2600"/>
              </a:lnSpc>
              <a:spcBef>
                <a:spcPts val="600"/>
              </a:spcBef>
              <a:spcAft>
                <a:spcPts val="600"/>
              </a:spcAft>
              <a:buClr>
                <a:srgbClr val="D6851B"/>
              </a:buClr>
              <a:buSzPct val="100000"/>
              <a:buFont typeface="+mj-lt"/>
              <a:buAutoNum type="arabicParenBoth"/>
              <a:defRPr/>
            </a:pPr>
            <a:r>
              <a:rPr lang="en-GB" dirty="0"/>
              <a:t>The surveying and processing programme must be designed in agreement with the Federal Institute for Vocational Education and Training in such a manner that the data compiled can be used for planning and organising vocational training within the scope of the competencies defined in a given case.</a:t>
            </a:r>
          </a:p>
        </p:txBody>
      </p:sp>
      <p:pic>
        <p:nvPicPr>
          <p:cNvPr id="9" name="Grafik 8">
            <a:extLst>
              <a:ext uri="{FF2B5EF4-FFF2-40B4-BE49-F238E27FC236}">
                <a16:creationId xmlns:a16="http://schemas.microsoft.com/office/drawing/2014/main" id="{E68CC648-9BC5-436A-B8DB-BA3639DF8C2E}"/>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6FACD674-EE55-440A-A7F1-4BC30BBD9287}"/>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pic>
        <p:nvPicPr>
          <p:cNvPr id="11" name="Grafik 10">
            <a:extLst>
              <a:ext uri="{FF2B5EF4-FFF2-40B4-BE49-F238E27FC236}">
                <a16:creationId xmlns:a16="http://schemas.microsoft.com/office/drawing/2014/main" id="{816669D4-ACFE-4A5B-B0FA-E0C37CC54AC1}"/>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320356" y="2266054"/>
            <a:ext cx="661462" cy="127000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88: Surveys</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Legal basis</a:t>
            </a: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Legal basis under the Vocational Training Act (BBiG) – Part 4</a:t>
            </a:r>
          </a:p>
        </p:txBody>
      </p:sp>
      <p:sp>
        <p:nvSpPr>
          <p:cNvPr id="18" name="Textfeld 17"/>
          <p:cNvSpPr txBox="1"/>
          <p:nvPr/>
        </p:nvSpPr>
        <p:spPr bwMode="auto">
          <a:xfrm>
            <a:off x="838198" y="2008076"/>
            <a:ext cx="10874375" cy="495298"/>
          </a:xfrm>
          <a:prstGeom prst="rect">
            <a:avLst/>
          </a:prstGeom>
          <a:noFill/>
        </p:spPr>
        <p:txBody>
          <a:bodyPr wrap="square" lIns="0" tIns="0" rIns="0" bIns="0" numCol="2" spcCol="144000">
            <a:noAutofit/>
          </a:bodyPr>
          <a:lstStyle/>
          <a:p>
            <a:pPr marL="450000" lvl="0" indent="-450000">
              <a:lnSpc>
                <a:spcPts val="2600"/>
              </a:lnSpc>
              <a:spcBef>
                <a:spcPts val="600"/>
              </a:spcBef>
              <a:spcAft>
                <a:spcPts val="600"/>
              </a:spcAft>
              <a:buClr>
                <a:srgbClr val="D6851B"/>
              </a:buClr>
              <a:buSzPct val="100000"/>
              <a:buFont typeface="+mj-lt"/>
              <a:buAutoNum type="arabicParenBoth"/>
              <a:defRPr/>
            </a:pPr>
            <a:r>
              <a:rPr lang="en-GB" dirty="0"/>
              <a:t> The annual federal statistics comprise</a:t>
            </a:r>
          </a:p>
        </p:txBody>
      </p:sp>
      <p:sp>
        <p:nvSpPr>
          <p:cNvPr id="4" name="Rechteck 3"/>
          <p:cNvSpPr/>
          <p:nvPr/>
        </p:nvSpPr>
        <p:spPr bwMode="auto">
          <a:xfrm>
            <a:off x="1040524" y="2503374"/>
            <a:ext cx="10564101" cy="3531883"/>
          </a:xfrm>
          <a:prstGeom prst="rect">
            <a:avLst/>
          </a:prstGeom>
        </p:spPr>
        <p:txBody>
          <a:bodyPr wrap="square" lIns="0" tIns="0" rIns="0" bIns="0" numCol="2" spcCol="144000">
            <a:noAutofit/>
          </a:bodyPr>
          <a:lstStyle/>
          <a:p>
            <a:pPr marL="514350" lvl="0" indent="-247650">
              <a:lnSpc>
                <a:spcPts val="1900"/>
              </a:lnSpc>
              <a:spcBef>
                <a:spcPts val="1000"/>
              </a:spcBef>
              <a:buFontTx/>
              <a:buAutoNum type="arabicPeriod"/>
              <a:defRPr/>
            </a:pPr>
            <a:r>
              <a:rPr lang="en-GB" sz="1600" dirty="0">
                <a:solidFill>
                  <a:prstClr val="black"/>
                </a:solidFill>
              </a:rPr>
              <a:t>for each training contract: a) sex, year of birth, nationality of trainees, b) official municipality code of trainees’ place of residence at the time of conclusion of the contract, c) general-education school-leaving certificate, previous participation in prevocational or basic vocational education and training, previous initial training and previous course of studies of trainees… </a:t>
            </a:r>
          </a:p>
          <a:p>
            <a:pPr marL="514350" lvl="0" indent="-247650">
              <a:lnSpc>
                <a:spcPts val="1900"/>
              </a:lnSpc>
              <a:spcBef>
                <a:spcPts val="1000"/>
              </a:spcBef>
              <a:buFontTx/>
              <a:buAutoNum type="arabicPeriod"/>
              <a:defRPr/>
            </a:pPr>
            <a:r>
              <a:rPr lang="en-GB" sz="1600" dirty="0">
                <a:solidFill>
                  <a:prstClr val="black"/>
                </a:solidFill>
              </a:rPr>
              <a:t>for every instance of participation in a VET examination, with the exception of the training contracts covered by no. 1: sex, year of birth and prior learning of the examinees, occupational sector, repetition of the examination, type of examination, success in the examination </a:t>
            </a:r>
          </a:p>
          <a:p>
            <a:pPr marL="514350" lvl="0" indent="-247650">
              <a:lnSpc>
                <a:spcPts val="1900"/>
              </a:lnSpc>
              <a:spcBef>
                <a:spcPts val="1000"/>
              </a:spcBef>
              <a:buFontTx/>
              <a:buAutoNum type="arabicPeriod"/>
              <a:defRPr/>
            </a:pPr>
            <a:r>
              <a:rPr lang="en-GB" sz="1600" dirty="0">
                <a:solidFill>
                  <a:prstClr val="black"/>
                </a:solidFill>
              </a:rPr>
              <a:t>for every trainer: </a:t>
            </a:r>
            <a:br>
              <a:rPr lang="en-GB" sz="1600" dirty="0">
                <a:solidFill>
                  <a:prstClr val="black"/>
                </a:solidFill>
              </a:rPr>
            </a:br>
            <a:r>
              <a:rPr lang="en-GB" sz="1600" dirty="0">
                <a:solidFill>
                  <a:prstClr val="black"/>
                </a:solidFill>
              </a:rPr>
              <a:t>sex, year of birth, nature of their technical qualifications.</a:t>
            </a:r>
          </a:p>
          <a:p>
            <a:pPr marL="514350" lvl="0" indent="-247650">
              <a:lnSpc>
                <a:spcPts val="1900"/>
              </a:lnSpc>
              <a:spcBef>
                <a:spcPts val="1000"/>
              </a:spcBef>
              <a:buFontTx/>
              <a:buAutoNum type="arabicPeriod"/>
              <a:defRPr/>
            </a:pPr>
            <a:r>
              <a:rPr lang="en-GB" sz="1600" dirty="0">
                <a:solidFill>
                  <a:prstClr val="black"/>
                </a:solidFill>
              </a:rPr>
              <a:t>for every participant in a procedure for determining competency and every participant in a supplementary procedure...</a:t>
            </a:r>
          </a:p>
          <a:p>
            <a:pPr marL="266700" lvl="0">
              <a:lnSpc>
                <a:spcPts val="1900"/>
              </a:lnSpc>
              <a:spcBef>
                <a:spcPts val="1000"/>
              </a:spcBef>
              <a:defRPr/>
            </a:pPr>
            <a:r>
              <a:rPr lang="en-GB" sz="1600" dirty="0">
                <a:solidFill>
                  <a:prstClr val="black"/>
                </a:solidFill>
              </a:rPr>
              <a:t>The reporting period for surveys is the calendar year The information is collected with the data status as of 31 December of the reporting period.</a:t>
            </a:r>
          </a:p>
          <a:p>
            <a:pPr marL="266700" lvl="0">
              <a:lnSpc>
                <a:spcPts val="1900"/>
              </a:lnSpc>
              <a:spcBef>
                <a:spcPts val="1000"/>
              </a:spcBef>
              <a:defRPr/>
            </a:pPr>
            <a:endParaRPr lang="de-DE" sz="1600" dirty="0">
              <a:solidFill>
                <a:prstClr val="black"/>
              </a:solidFill>
            </a:endParaRPr>
          </a:p>
          <a:p>
            <a:pPr lvl="0">
              <a:lnSpc>
                <a:spcPts val="1900"/>
              </a:lnSpc>
              <a:defRPr/>
            </a:pPr>
            <a:endParaRPr lang="de-DE" sz="1600" dirty="0">
              <a:solidFill>
                <a:prstClr val="black"/>
              </a:solidFill>
            </a:endParaRPr>
          </a:p>
          <a:p>
            <a:pPr lvl="0">
              <a:lnSpc>
                <a:spcPts val="1900"/>
              </a:lnSpc>
              <a:defRPr/>
            </a:pPr>
            <a:endParaRPr lang="de-DE" sz="1600" dirty="0">
              <a:solidFill>
                <a:prstClr val="black"/>
              </a:solidFill>
            </a:endParaRPr>
          </a:p>
        </p:txBody>
      </p:sp>
      <p:pic>
        <p:nvPicPr>
          <p:cNvPr id="9" name="Grafik 8">
            <a:extLst>
              <a:ext uri="{FF2B5EF4-FFF2-40B4-BE49-F238E27FC236}">
                <a16:creationId xmlns:a16="http://schemas.microsoft.com/office/drawing/2014/main" id="{2E678089-5039-422E-AA1E-5230DCB363A4}"/>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C39E5812-5D66-4517-A211-BA97AABA687C}"/>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793081"/>
            <a:ext cx="506032" cy="9715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88: Surveys</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Legal basis</a:t>
            </a: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Legal basis under the Vocational Training Act (BBiG) – Part 4</a:t>
            </a:r>
          </a:p>
        </p:txBody>
      </p:sp>
      <p:sp>
        <p:nvSpPr>
          <p:cNvPr id="8" name="Textfeld 7"/>
          <p:cNvSpPr txBox="1"/>
          <p:nvPr/>
        </p:nvSpPr>
        <p:spPr bwMode="auto">
          <a:xfrm>
            <a:off x="838200" y="2008076"/>
            <a:ext cx="8617300" cy="3833924"/>
          </a:xfrm>
          <a:prstGeom prst="rect">
            <a:avLst/>
          </a:prstGeom>
          <a:noFill/>
        </p:spPr>
        <p:txBody>
          <a:bodyPr wrap="square" lIns="0" tIns="0" rIns="0" bIns="0" numCol="1" spcCol="144000">
            <a:noAutofit/>
          </a:bodyPr>
          <a:lstStyle/>
          <a:p>
            <a:pPr marL="450000" lvl="0" indent="-450000">
              <a:lnSpc>
                <a:spcPts val="2600"/>
              </a:lnSpc>
              <a:spcBef>
                <a:spcPts val="600"/>
              </a:spcBef>
              <a:spcAft>
                <a:spcPts val="600"/>
              </a:spcAft>
              <a:buClr>
                <a:srgbClr val="D6851B"/>
              </a:buClr>
              <a:buSzPct val="100000"/>
              <a:buFont typeface="+mj-lt"/>
              <a:buAutoNum type="arabicParenBoth" startAt="2"/>
              <a:defRPr/>
            </a:pPr>
            <a:r>
              <a:rPr lang="en-GB" dirty="0"/>
              <a:t>The names and addresses of the persons required to give information, sequence numbers of data sets on trainees, examinees and trainers and the company number of the training premises</a:t>
            </a:r>
          </a:p>
          <a:p>
            <a:pPr marL="450000" lvl="0" indent="-450000">
              <a:lnSpc>
                <a:spcPts val="2600"/>
              </a:lnSpc>
              <a:spcBef>
                <a:spcPts val="600"/>
              </a:spcBef>
              <a:spcAft>
                <a:spcPts val="600"/>
              </a:spcAft>
              <a:buClr>
                <a:srgbClr val="D6851B"/>
              </a:buClr>
              <a:buSzPct val="100000"/>
              <a:buFont typeface="+mj-lt"/>
              <a:buAutoNum type="arabicParenBoth" startAt="2"/>
              <a:defRPr/>
            </a:pPr>
            <a:r>
              <a:rPr lang="en-GB" dirty="0"/>
              <a:t>The competent bodies are obliged to provide such information</a:t>
            </a:r>
          </a:p>
          <a:p>
            <a:pPr marL="450000" lvl="0" indent="-450000">
              <a:lnSpc>
                <a:spcPts val="2600"/>
              </a:lnSpc>
              <a:spcBef>
                <a:spcPts val="600"/>
              </a:spcBef>
              <a:spcAft>
                <a:spcPts val="600"/>
              </a:spcAft>
              <a:buClr>
                <a:srgbClr val="D6851B"/>
              </a:buClr>
              <a:buSzPct val="100000"/>
              <a:buFont typeface="+mj-lt"/>
              <a:buAutoNum type="arabicParenBoth" startAt="2"/>
              <a:defRPr/>
            </a:pPr>
            <a:r>
              <a:rPr lang="en-GB" dirty="0"/>
              <a:t>The data collected [...] are processed as individual pieces of information by the Federal Statistical Office and the statistical offices of the Länder and transmitted to the Federal Institute for Vocational Education and Training for purposes of preparing the Report on Vocational Education and Training and conducting vocational training research.</a:t>
            </a:r>
          </a:p>
        </p:txBody>
      </p:sp>
      <p:pic>
        <p:nvPicPr>
          <p:cNvPr id="9" name="Grafik 8">
            <a:extLst>
              <a:ext uri="{FF2B5EF4-FFF2-40B4-BE49-F238E27FC236}">
                <a16:creationId xmlns:a16="http://schemas.microsoft.com/office/drawing/2014/main" id="{43776950-B8A9-4D09-B018-BFE6F7B7EE5C}"/>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5CC4FE1C-3C52-424A-80C6-32697DF1DEE2}"/>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658811" y="1759313"/>
            <a:ext cx="10415590" cy="3837589"/>
          </a:xfrm>
          <a:prstGeom prst="rect">
            <a:avLst/>
          </a:prstGeom>
          <a:noFill/>
        </p:spPr>
        <p:txBody>
          <a:bodyPr wrap="square" lIns="0" tIns="0" rIns="0" bIns="0">
            <a:spAutoFit/>
          </a:bodyPr>
          <a:lstStyle/>
          <a:p>
            <a:pPr marL="285750" indent="-285750">
              <a:lnSpc>
                <a:spcPts val="2300"/>
              </a:lnSpc>
              <a:spcAft>
                <a:spcPts val="600"/>
              </a:spcAft>
              <a:buClr>
                <a:srgbClr val="D6851B"/>
              </a:buClr>
              <a:buSzPct val="65000"/>
              <a:buFont typeface="Wingdings 3"/>
              <a:buChar char=""/>
              <a:defRPr/>
            </a:pPr>
            <a:r>
              <a:rPr lang="en-GB" dirty="0"/>
              <a:t>In accordance with the Vocational Training Act (BBiG), the Report on Vocational Education and Training must be submitted each year by 15 May.</a:t>
            </a:r>
          </a:p>
          <a:p>
            <a:pPr marL="285750" indent="-285750">
              <a:lnSpc>
                <a:spcPts val="2300"/>
              </a:lnSpc>
              <a:spcAft>
                <a:spcPts val="600"/>
              </a:spcAft>
              <a:buClr>
                <a:srgbClr val="D6851B"/>
              </a:buClr>
              <a:buSzPct val="65000"/>
              <a:buFont typeface="Wingdings 3"/>
              <a:buChar char=""/>
              <a:defRPr/>
            </a:pPr>
            <a:r>
              <a:rPr lang="en-GB" dirty="0"/>
              <a:t>The scheduling for the preparation of the data report, which forms the basis of the Report on Vocational Education and Training, is determined by this deadline.</a:t>
            </a:r>
          </a:p>
          <a:p>
            <a:pPr marL="285750" indent="-285750">
              <a:lnSpc>
                <a:spcPts val="2300"/>
              </a:lnSpc>
              <a:spcAft>
                <a:spcPts val="600"/>
              </a:spcAft>
              <a:buClr>
                <a:srgbClr val="D6851B"/>
              </a:buClr>
              <a:buSzPct val="65000"/>
              <a:buFont typeface="Wingdings 3"/>
              <a:buChar char=""/>
              <a:defRPr/>
            </a:pPr>
            <a:r>
              <a:rPr lang="en-GB" dirty="0"/>
              <a:t>The data report provides comprehensive data and information on vocational education and training and must also be published as a draft by 15 May each year (as a PDF on the BIBB website).</a:t>
            </a:r>
          </a:p>
          <a:p>
            <a:pPr marL="285750" indent="-285750">
              <a:lnSpc>
                <a:spcPts val="2300"/>
              </a:lnSpc>
              <a:spcAft>
                <a:spcPts val="600"/>
              </a:spcAft>
              <a:buClr>
                <a:srgbClr val="D6851B"/>
              </a:buClr>
              <a:buSzPct val="65000"/>
              <a:buFont typeface="Wingdings 3"/>
              <a:buChar char=""/>
              <a:defRPr/>
            </a:pPr>
            <a:r>
              <a:rPr lang="en-GB" dirty="0"/>
              <a:t>It is published at a later date in printed form, taking into account feedback from the public.</a:t>
            </a:r>
          </a:p>
          <a:p>
            <a:pPr>
              <a:lnSpc>
                <a:spcPts val="2300"/>
              </a:lnSpc>
              <a:spcBef>
                <a:spcPts val="600"/>
              </a:spcBef>
              <a:spcAft>
                <a:spcPts val="600"/>
              </a:spcAft>
              <a:buClr>
                <a:srgbClr val="D6851B"/>
              </a:buClr>
              <a:buSzPct val="65000"/>
              <a:defRPr/>
            </a:pPr>
            <a:r>
              <a:rPr lang="en-GB" b="1" dirty="0"/>
              <a:t>Basic concept behind VET reporting:</a:t>
            </a:r>
          </a:p>
          <a:p>
            <a:pPr marL="285750" indent="-285750">
              <a:lnSpc>
                <a:spcPts val="2300"/>
              </a:lnSpc>
              <a:spcAft>
                <a:spcPts val="600"/>
              </a:spcAft>
              <a:buClr>
                <a:srgbClr val="D6851B"/>
              </a:buClr>
              <a:buSzPct val="65000"/>
              <a:buFont typeface="Wingdings 3"/>
              <a:buChar char=""/>
              <a:defRPr/>
            </a:pPr>
            <a:r>
              <a:rPr lang="en-GB" dirty="0"/>
              <a:t>The data report should be based on indicators and facilitate information and background analyses of long-term developments in vocational education and training. The indicators should therefore be measured over the long term. </a:t>
            </a:r>
          </a:p>
        </p:txBody>
      </p:sp>
      <p:sp>
        <p:nvSpPr>
          <p:cNvPr id="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General procedure</a:t>
            </a:r>
          </a:p>
        </p:txBody>
      </p:sp>
      <p:sp>
        <p:nvSpPr>
          <p:cNvPr id="7" name="Titel 1"/>
          <p:cNvSpPr>
            <a:spLocks noGrp="1"/>
          </p:cNvSpPr>
          <p:nvPr>
            <p:ph type="title"/>
          </p:nvPr>
        </p:nvSpPr>
        <p:spPr bwMode="auto">
          <a:xfrm>
            <a:off x="658811" y="296863"/>
            <a:ext cx="9000000" cy="369332"/>
          </a:xfrm>
        </p:spPr>
        <p:txBody>
          <a:bodyPr>
            <a:spAutoFit/>
          </a:bodyPr>
          <a:lstStyle/>
          <a:p>
            <a:pPr>
              <a:defRPr/>
            </a:pPr>
            <a:r>
              <a:rPr lang="en-GB" dirty="0"/>
              <a:t>2. VET reporting in Germany: Development process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platzhalter 3"/>
          <p:cNvSpPr txBox="1"/>
          <p:nvPr/>
        </p:nvSpPr>
        <p:spPr bwMode="auto">
          <a:xfrm>
            <a:off x="658808" y="2179848"/>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Contents </a:t>
            </a:r>
          </a:p>
        </p:txBody>
      </p:sp>
      <p:sp>
        <p:nvSpPr>
          <p:cNvPr id="8" name="Textplatzhalter 3"/>
          <p:cNvSpPr txBox="1"/>
          <p:nvPr/>
        </p:nvSpPr>
        <p:spPr bwMode="auto">
          <a:xfrm>
            <a:off x="658808" y="1772987"/>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Preface from the BIBB President</a:t>
            </a:r>
          </a:p>
        </p:txBody>
      </p:sp>
      <p:sp>
        <p:nvSpPr>
          <p:cNvPr id="9" name="Textplatzhalter 3"/>
          <p:cNvSpPr txBox="1"/>
          <p:nvPr/>
        </p:nvSpPr>
        <p:spPr bwMode="auto">
          <a:xfrm>
            <a:off x="658808" y="2971433"/>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b="1" dirty="0">
                <a:solidFill>
                  <a:schemeClr val="tx1"/>
                </a:solidFill>
              </a:rPr>
              <a:t>Part B: </a:t>
            </a:r>
            <a:r>
              <a:rPr lang="en-GB" sz="1800" dirty="0">
                <a:solidFill>
                  <a:schemeClr val="tx1"/>
                </a:solidFill>
              </a:rPr>
              <a:t>Continuing VET indicators (4 subsections, approx 85 pages)</a:t>
            </a:r>
          </a:p>
        </p:txBody>
      </p:sp>
      <p:sp>
        <p:nvSpPr>
          <p:cNvPr id="11" name="Textplatzhalter 3"/>
          <p:cNvSpPr txBox="1"/>
          <p:nvPr/>
        </p:nvSpPr>
        <p:spPr bwMode="auto">
          <a:xfrm>
            <a:off x="658806" y="4250501"/>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List of abbreviations, figures and tables</a:t>
            </a:r>
          </a:p>
        </p:txBody>
      </p:sp>
      <p:sp>
        <p:nvSpPr>
          <p:cNvPr id="12" name="Textplatzhalter 3"/>
          <p:cNvSpPr txBox="1"/>
          <p:nvPr/>
        </p:nvSpPr>
        <p:spPr bwMode="auto">
          <a:xfrm>
            <a:off x="658808" y="5086125"/>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Bibliography</a:t>
            </a:r>
          </a:p>
        </p:txBody>
      </p:sp>
      <p:sp>
        <p:nvSpPr>
          <p:cNvPr id="13" name="Textplatzhalter 3"/>
          <p:cNvSpPr txBox="1"/>
          <p:nvPr/>
        </p:nvSpPr>
        <p:spPr bwMode="auto">
          <a:xfrm>
            <a:off x="658808" y="5546993"/>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List of key terms</a:t>
            </a: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Main thematic structure of the data report</a:t>
            </a:r>
          </a:p>
        </p:txBody>
      </p:sp>
      <p:sp>
        <p:nvSpPr>
          <p:cNvPr id="25" name="Textplatzhalter 3"/>
          <p:cNvSpPr txBox="1"/>
          <p:nvPr/>
        </p:nvSpPr>
        <p:spPr bwMode="auto">
          <a:xfrm>
            <a:off x="658808" y="2564547"/>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b="1" dirty="0">
                <a:solidFill>
                  <a:schemeClr val="tx1"/>
                </a:solidFill>
              </a:rPr>
              <a:t>Part A: </a:t>
            </a:r>
            <a:r>
              <a:rPr lang="en-GB" sz="1800" dirty="0">
                <a:solidFill>
                  <a:schemeClr val="tx1"/>
                </a:solidFill>
              </a:rPr>
              <a:t>Initial VET indicators (12 subsections, approx 290 pages)</a:t>
            </a:r>
          </a:p>
        </p:txBody>
      </p:sp>
      <p:sp>
        <p:nvSpPr>
          <p:cNvPr id="26" name="Textplatzhalter 3"/>
          <p:cNvSpPr txBox="1"/>
          <p:nvPr/>
        </p:nvSpPr>
        <p:spPr bwMode="auto">
          <a:xfrm>
            <a:off x="658808" y="3817913"/>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b="1" dirty="0">
                <a:solidFill>
                  <a:schemeClr val="tx1"/>
                </a:solidFill>
              </a:rPr>
              <a:t>Part D: </a:t>
            </a:r>
            <a:r>
              <a:rPr lang="en-GB" sz="1800" dirty="0">
                <a:solidFill>
                  <a:schemeClr val="tx1"/>
                </a:solidFill>
              </a:rPr>
              <a:t>Monitoring of the internationalisation of VET (4 subsections, approx 50 pages)</a:t>
            </a:r>
          </a:p>
        </p:txBody>
      </p:sp>
      <p:sp>
        <p:nvSpPr>
          <p:cNvPr id="27" name="Textplatzhalter 3"/>
          <p:cNvSpPr txBox="1"/>
          <p:nvPr/>
        </p:nvSpPr>
        <p:spPr bwMode="auto">
          <a:xfrm>
            <a:off x="658806" y="3397173"/>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b="1" dirty="0">
                <a:solidFill>
                  <a:schemeClr val="tx1"/>
                </a:solidFill>
              </a:rPr>
              <a:t>Part C: </a:t>
            </a:r>
            <a:r>
              <a:rPr lang="en-GB" sz="1800" dirty="0">
                <a:solidFill>
                  <a:schemeClr val="tx1"/>
                </a:solidFill>
              </a:rPr>
              <a:t>Special focus (varies, approx. 50 pages)</a:t>
            </a:r>
          </a:p>
        </p:txBody>
      </p:sp>
      <p:sp>
        <p:nvSpPr>
          <p:cNvPr id="29" name="Textplatzhalter 3"/>
          <p:cNvSpPr txBox="1"/>
          <p:nvPr/>
        </p:nvSpPr>
        <p:spPr bwMode="auto">
          <a:xfrm>
            <a:off x="658806" y="4662502"/>
            <a:ext cx="9109079" cy="345214"/>
          </a:xfrm>
          <a:prstGeom prst="rect">
            <a:avLst/>
          </a:prstGeom>
          <a:solidFill>
            <a:srgbClr val="FBF3E8"/>
          </a:solidFill>
        </p:spPr>
        <p:txBody>
          <a:bodyPr vert="horz" wrap="square" lIns="216000" tIns="36000" rIns="144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List of tables on the internet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240113">
            <a:off x="8707860" y="1283847"/>
            <a:ext cx="2958627" cy="2287098"/>
          </a:xfrm>
          <a:prstGeom prst="rect">
            <a:avLst/>
          </a:prstGeom>
        </p:spPr>
      </p:pic>
      <p:sp>
        <p:nvSpPr>
          <p:cNvPr id="18" name="Titel 1"/>
          <p:cNvSpPr>
            <a:spLocks noGrp="1"/>
          </p:cNvSpPr>
          <p:nvPr>
            <p:ph type="title"/>
          </p:nvPr>
        </p:nvSpPr>
        <p:spPr bwMode="auto">
          <a:xfrm>
            <a:off x="658811" y="296863"/>
            <a:ext cx="9000000" cy="369332"/>
          </a:xfrm>
        </p:spPr>
        <p:txBody>
          <a:bodyPr>
            <a:spAutoFit/>
          </a:bodyPr>
          <a:lstStyle/>
          <a:p>
            <a:pPr>
              <a:defRPr/>
            </a:pPr>
            <a:r>
              <a:rPr lang="en-GB" dirty="0"/>
              <a:t>2. VET reporting in Germany: Development process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3" name="Abgerundetes Rechteck 37"/>
          <p:cNvSpPr/>
          <p:nvPr/>
        </p:nvSpPr>
        <p:spPr bwMode="auto">
          <a:xfrm>
            <a:off x="658813" y="4396498"/>
            <a:ext cx="11053762" cy="1191205"/>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de-DE" i="0" u="none" strike="noStrike" cap="none" spc="60" dirty="0">
              <a:ln>
                <a:noFill/>
              </a:ln>
            </a:endParaRP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Activities – year 1</a:t>
            </a:r>
          </a:p>
        </p:txBody>
      </p:sp>
      <p:sp>
        <p:nvSpPr>
          <p:cNvPr id="30" name="Abgerundetes Rechteck 37"/>
          <p:cNvSpPr/>
          <p:nvPr/>
        </p:nvSpPr>
        <p:spPr bwMode="auto">
          <a:xfrm>
            <a:off x="658813" y="2064999"/>
            <a:ext cx="11053762" cy="2143225"/>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de-DE" i="0" u="none" strike="noStrike" cap="none" spc="60" dirty="0">
              <a:ln>
                <a:noFill/>
              </a:ln>
            </a:endParaRPr>
          </a:p>
        </p:txBody>
      </p:sp>
      <p:grpSp>
        <p:nvGrpSpPr>
          <p:cNvPr id="38" name="Gruppieren 37"/>
          <p:cNvGrpSpPr/>
          <p:nvPr/>
        </p:nvGrpSpPr>
        <p:grpSpPr bwMode="auto">
          <a:xfrm>
            <a:off x="8946226" y="2065001"/>
            <a:ext cx="2766349" cy="360000"/>
            <a:chOff x="5805803" y="1557337"/>
            <a:chExt cx="2332527" cy="1152526"/>
          </a:xfrm>
        </p:grpSpPr>
        <p:sp>
          <p:nvSpPr>
            <p:cNvPr id="39" name="Pfeil: Chevron 38"/>
            <p:cNvSpPr/>
            <p:nvPr/>
          </p:nvSpPr>
          <p:spPr bwMode="auto">
            <a:xfrm>
              <a:off x="5805803"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40" name="Pfeil: Chevron 10"/>
            <p:cNvSpPr txBox="1"/>
            <p:nvPr/>
          </p:nvSpPr>
          <p:spPr bwMode="auto">
            <a:xfrm>
              <a:off x="6014172" y="1564957"/>
              <a:ext cx="1896862" cy="1116001"/>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tx1"/>
                  </a:solidFill>
                </a:rPr>
                <a:t>from November </a:t>
              </a:r>
            </a:p>
          </p:txBody>
        </p:sp>
      </p:grpSp>
      <p:grpSp>
        <p:nvGrpSpPr>
          <p:cNvPr id="41" name="Gruppieren 40"/>
          <p:cNvGrpSpPr/>
          <p:nvPr/>
        </p:nvGrpSpPr>
        <p:grpSpPr bwMode="auto">
          <a:xfrm>
            <a:off x="5991516" y="2065001"/>
            <a:ext cx="2118258" cy="360000"/>
            <a:chOff x="4020401" y="1557337"/>
            <a:chExt cx="1980001" cy="1152526"/>
          </a:xfrm>
        </p:grpSpPr>
        <p:sp>
          <p:nvSpPr>
            <p:cNvPr id="42" name="Pfeil: Chevron 41"/>
            <p:cNvSpPr/>
            <p:nvPr/>
          </p:nvSpPr>
          <p:spPr bwMode="auto">
            <a:xfrm>
              <a:off x="4020401" y="1557337"/>
              <a:ext cx="1980001"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43" name="Pfeil: Chevron 8"/>
            <p:cNvSpPr txBox="1"/>
            <p:nvPr/>
          </p:nvSpPr>
          <p:spPr bwMode="auto">
            <a:xfrm>
              <a:off x="4219212" y="1564957"/>
              <a:ext cx="1620000" cy="1116001"/>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tx1"/>
                  </a:solidFill>
                </a:rPr>
                <a:t>May</a:t>
              </a:r>
            </a:p>
          </p:txBody>
        </p:sp>
      </p:grpSp>
      <p:grpSp>
        <p:nvGrpSpPr>
          <p:cNvPr id="44" name="Gruppieren 43"/>
          <p:cNvGrpSpPr/>
          <p:nvPr/>
        </p:nvGrpSpPr>
        <p:grpSpPr bwMode="auto">
          <a:xfrm>
            <a:off x="3962658" y="2064085"/>
            <a:ext cx="2160000" cy="360916"/>
            <a:chOff x="2241357" y="1554398"/>
            <a:chExt cx="2332527" cy="1158403"/>
          </a:xfrm>
        </p:grpSpPr>
        <p:sp>
          <p:nvSpPr>
            <p:cNvPr id="45" name="Pfeil: Chevron 44"/>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4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tx1"/>
                  </a:solidFill>
                </a:rPr>
                <a:t>April </a:t>
              </a:r>
            </a:p>
          </p:txBody>
        </p:sp>
      </p:grpSp>
      <p:grpSp>
        <p:nvGrpSpPr>
          <p:cNvPr id="47" name="Gruppieren 46"/>
          <p:cNvGrpSpPr/>
          <p:nvPr/>
        </p:nvGrpSpPr>
        <p:grpSpPr bwMode="auto">
          <a:xfrm>
            <a:off x="2034503" y="2065002"/>
            <a:ext cx="2052000" cy="360000"/>
            <a:chOff x="658814" y="1557339"/>
            <a:chExt cx="1951316" cy="1152525"/>
          </a:xfrm>
        </p:grpSpPr>
        <p:sp>
          <p:nvSpPr>
            <p:cNvPr id="48" name="Pfeil: Fünfeck 47"/>
            <p:cNvSpPr/>
            <p:nvPr/>
          </p:nvSpPr>
          <p:spPr bwMode="auto">
            <a:xfrm>
              <a:off x="658814" y="1557339"/>
              <a:ext cx="1951316" cy="1152525"/>
            </a:xfrm>
            <a:prstGeom prst="homePlate">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lIns="144000" tIns="180000" rIns="144000" bIns="72000" anchor="ctr" anchorCtr="0"/>
            <a:lstStyle/>
            <a:p>
              <a:pPr defTabSz="622300">
                <a:lnSpc>
                  <a:spcPct val="90000"/>
                </a:lnSpc>
                <a:spcBef>
                  <a:spcPts val="0"/>
                </a:spcBef>
                <a:spcAft>
                  <a:spcPts val="0"/>
                </a:spcAft>
                <a:defRPr/>
              </a:pPr>
              <a:endParaRPr lang="de-DE" sz="1400" b="1" spc="60" dirty="0">
                <a:solidFill>
                  <a:schemeClr val="tx1"/>
                </a:solidFill>
              </a:endParaRPr>
            </a:p>
          </p:txBody>
        </p:sp>
        <p:sp>
          <p:nvSpPr>
            <p:cNvPr id="49" name="Pfeil: Chevron 6"/>
            <p:cNvSpPr txBox="1"/>
            <p:nvPr/>
          </p:nvSpPr>
          <p:spPr bwMode="auto">
            <a:xfrm>
              <a:off x="775982" y="1564958"/>
              <a:ext cx="1620000"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en-GB" sz="1400" b="1" dirty="0">
                  <a:solidFill>
                    <a:schemeClr val="tx1"/>
                  </a:solidFill>
                </a:rPr>
                <a:t>March</a:t>
              </a:r>
            </a:p>
          </p:txBody>
        </p:sp>
      </p:grpSp>
      <p:sp>
        <p:nvSpPr>
          <p:cNvPr id="51" name="Textplatzhalter 3"/>
          <p:cNvSpPr txBox="1"/>
          <p:nvPr/>
        </p:nvSpPr>
        <p:spPr bwMode="auto">
          <a:xfrm>
            <a:off x="2037298" y="2488164"/>
            <a:ext cx="1901295" cy="1022061"/>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Research into new topics within BIBB/introduction of new topics</a:t>
            </a:r>
          </a:p>
        </p:txBody>
      </p:sp>
      <p:sp>
        <p:nvSpPr>
          <p:cNvPr id="55" name="Textplatzhalter 3"/>
          <p:cNvSpPr txBox="1"/>
          <p:nvPr/>
        </p:nvSpPr>
        <p:spPr bwMode="auto">
          <a:xfrm>
            <a:off x="4012838" y="2488164"/>
            <a:ext cx="1800000" cy="787830"/>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Prepare structure (draft version)</a:t>
            </a:r>
          </a:p>
        </p:txBody>
      </p:sp>
      <p:sp>
        <p:nvSpPr>
          <p:cNvPr id="56" name="Textplatzhalter 3"/>
          <p:cNvSpPr txBox="1"/>
          <p:nvPr/>
        </p:nvSpPr>
        <p:spPr bwMode="auto">
          <a:xfrm>
            <a:off x="6085626" y="2488164"/>
            <a:ext cx="2268696" cy="1355486"/>
          </a:xfrm>
          <a:prstGeom prst="rect">
            <a:avLst/>
          </a:prstGeom>
          <a:solidFill>
            <a:srgbClr val="FBF3E8"/>
          </a:solidFill>
        </p:spPr>
        <p:txBody>
          <a:bodyPr vert="horz" wrap="square" lIns="72000" tIns="36000" rIns="108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Joint editorial meeting with Federal Ministry of Education and Research (BMBF)</a:t>
            </a:r>
          </a:p>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Arrive at a deadline for articles</a:t>
            </a:r>
          </a:p>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Inform authors</a:t>
            </a:r>
          </a:p>
        </p:txBody>
      </p:sp>
      <p:sp>
        <p:nvSpPr>
          <p:cNvPr id="57" name="Textplatzhalter 3"/>
          <p:cNvSpPr txBox="1"/>
          <p:nvPr/>
        </p:nvSpPr>
        <p:spPr bwMode="auto">
          <a:xfrm>
            <a:off x="9064668" y="2488164"/>
            <a:ext cx="2098219" cy="787830"/>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Compile articles for BIBB editorial meeting </a:t>
            </a:r>
          </a:p>
        </p:txBody>
      </p:sp>
      <p:sp>
        <p:nvSpPr>
          <p:cNvPr id="59" name="Textplatzhalter 3"/>
          <p:cNvSpPr txBox="1"/>
          <p:nvPr/>
        </p:nvSpPr>
        <p:spPr bwMode="auto">
          <a:xfrm>
            <a:off x="8566098" y="4792343"/>
            <a:ext cx="2623437" cy="556998"/>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Data collection, analysis, articles</a:t>
            </a:r>
          </a:p>
        </p:txBody>
      </p:sp>
      <p:grpSp>
        <p:nvGrpSpPr>
          <p:cNvPr id="60" name="Gruppieren 59"/>
          <p:cNvGrpSpPr/>
          <p:nvPr/>
        </p:nvGrpSpPr>
        <p:grpSpPr bwMode="auto">
          <a:xfrm>
            <a:off x="8443675" y="4391521"/>
            <a:ext cx="3287367" cy="360000"/>
            <a:chOff x="4494233" y="1557337"/>
            <a:chExt cx="1749159" cy="1152526"/>
          </a:xfrm>
        </p:grpSpPr>
        <p:sp>
          <p:nvSpPr>
            <p:cNvPr id="61" name="Pfeil: Chevron 60"/>
            <p:cNvSpPr/>
            <p:nvPr/>
          </p:nvSpPr>
          <p:spPr bwMode="auto">
            <a:xfrm>
              <a:off x="4494233" y="1557337"/>
              <a:ext cx="1749159"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nchor="ctr" anchorCtr="0"/>
            <a:lstStyle/>
            <a:p>
              <a:pPr>
                <a:defRPr/>
              </a:pPr>
              <a:endParaRPr lang="de-DE" sz="1400" b="1" spc="60" dirty="0">
                <a:solidFill>
                  <a:schemeClr val="tx1"/>
                </a:solidFill>
              </a:endParaRPr>
            </a:p>
          </p:txBody>
        </p:sp>
        <p:sp>
          <p:nvSpPr>
            <p:cNvPr id="62" name="Pfeil: Chevron 8"/>
            <p:cNvSpPr txBox="1"/>
            <p:nvPr/>
          </p:nvSpPr>
          <p:spPr bwMode="auto">
            <a:xfrm>
              <a:off x="4605222" y="1564958"/>
              <a:ext cx="1620000"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en-GB" sz="1400" b="1" dirty="0">
                  <a:solidFill>
                    <a:schemeClr val="tx1"/>
                  </a:solidFill>
                </a:rPr>
                <a:t>Ongoing from September</a:t>
              </a:r>
            </a:p>
          </p:txBody>
        </p:sp>
      </p:grpSp>
      <p:sp>
        <p:nvSpPr>
          <p:cNvPr id="21" name="Rechteck 20"/>
          <p:cNvSpPr/>
          <p:nvPr/>
        </p:nvSpPr>
        <p:spPr bwMode="auto">
          <a:xfrm>
            <a:off x="658813" y="2065001"/>
            <a:ext cx="1329753" cy="584775"/>
          </a:xfrm>
          <a:prstGeom prst="rect">
            <a:avLst/>
          </a:prstGeom>
          <a:solidFill>
            <a:srgbClr val="FBF3E8"/>
          </a:solidFill>
        </p:spPr>
        <p:txBody>
          <a:bodyPr wrap="square">
            <a:spAutoFit/>
          </a:bodyPr>
          <a:lstStyle/>
          <a:p>
            <a:pPr>
              <a:spcBef>
                <a:spcPts val="0"/>
              </a:spcBef>
              <a:defRPr/>
            </a:pPr>
            <a:r>
              <a:rPr lang="en-GB" sz="1600" b="1" dirty="0"/>
              <a:t>Data report team</a:t>
            </a:r>
          </a:p>
        </p:txBody>
      </p:sp>
      <p:sp>
        <p:nvSpPr>
          <p:cNvPr id="65" name="Rechteck 64"/>
          <p:cNvSpPr/>
          <p:nvPr/>
        </p:nvSpPr>
        <p:spPr bwMode="auto">
          <a:xfrm>
            <a:off x="658813" y="4392337"/>
            <a:ext cx="1273774" cy="830997"/>
          </a:xfrm>
          <a:prstGeom prst="rect">
            <a:avLst/>
          </a:prstGeom>
          <a:solidFill>
            <a:srgbClr val="FBF3E8"/>
          </a:solidFill>
        </p:spPr>
        <p:txBody>
          <a:bodyPr wrap="square">
            <a:spAutoFit/>
          </a:bodyPr>
          <a:lstStyle/>
          <a:p>
            <a:pPr>
              <a:spcBef>
                <a:spcPts val="0"/>
              </a:spcBef>
              <a:defRPr/>
            </a:pPr>
            <a:r>
              <a:rPr lang="en-GB" sz="1600" b="1" dirty="0"/>
              <a:t>Authors</a:t>
            </a:r>
          </a:p>
        </p:txBody>
      </p:sp>
      <p:sp>
        <p:nvSpPr>
          <p:cNvPr id="66" name="Pfeil: Chevron 65"/>
          <p:cNvSpPr/>
          <p:nvPr/>
        </p:nvSpPr>
        <p:spPr bwMode="auto">
          <a:xfrm>
            <a:off x="7981627"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35" name="Titel 1"/>
          <p:cNvSpPr>
            <a:spLocks noGrp="1"/>
          </p:cNvSpPr>
          <p:nvPr>
            <p:ph type="title"/>
          </p:nvPr>
        </p:nvSpPr>
        <p:spPr bwMode="auto">
          <a:xfrm>
            <a:off x="658811" y="296863"/>
            <a:ext cx="9000000" cy="369332"/>
          </a:xfrm>
        </p:spPr>
        <p:txBody>
          <a:bodyPr>
            <a:spAutoFit/>
          </a:bodyPr>
          <a:lstStyle/>
          <a:p>
            <a:pPr>
              <a:defRPr/>
            </a:pPr>
            <a:r>
              <a:rPr lang="en-GB" dirty="0"/>
              <a:t>2. VET reporting in Germany: Development process</a:t>
            </a:r>
          </a:p>
        </p:txBody>
      </p:sp>
      <p:sp>
        <p:nvSpPr>
          <p:cNvPr id="33" name="Pfeil: Chevron 32"/>
          <p:cNvSpPr/>
          <p:nvPr/>
        </p:nvSpPr>
        <p:spPr bwMode="auto">
          <a:xfrm>
            <a:off x="8177509"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34" name="Pfeil: Chevron 33"/>
          <p:cNvSpPr/>
          <p:nvPr/>
        </p:nvSpPr>
        <p:spPr bwMode="auto">
          <a:xfrm>
            <a:off x="8373391"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36" name="Pfeil: Chevron 35"/>
          <p:cNvSpPr/>
          <p:nvPr/>
        </p:nvSpPr>
        <p:spPr bwMode="auto">
          <a:xfrm>
            <a:off x="8566098"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37" name="Pfeil: Chevron 36"/>
          <p:cNvSpPr/>
          <p:nvPr/>
        </p:nvSpPr>
        <p:spPr bwMode="auto">
          <a:xfrm>
            <a:off x="8758806" y="2065002"/>
            <a:ext cx="317316" cy="360000"/>
          </a:xfrm>
          <a:prstGeom prst="chevron">
            <a:avLst>
              <a:gd name="adj" fmla="val 56754"/>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3" name="Gruppieren 32"/>
          <p:cNvGrpSpPr/>
          <p:nvPr/>
        </p:nvGrpSpPr>
        <p:grpSpPr bwMode="auto">
          <a:xfrm>
            <a:off x="10203335" y="1971360"/>
            <a:ext cx="1661235" cy="360916"/>
            <a:chOff x="2241357" y="1554398"/>
            <a:chExt cx="2332527" cy="1158403"/>
          </a:xfrm>
          <a:solidFill>
            <a:srgbClr val="D6851B"/>
          </a:solidFill>
        </p:grpSpPr>
        <p:sp>
          <p:nvSpPr>
            <p:cNvPr id="34" name="Pfeil: Chevron 33"/>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35" name="Pfeil: Chevron 6"/>
            <p:cNvSpPr txBox="1"/>
            <p:nvPr/>
          </p:nvSpPr>
          <p:spPr bwMode="auto">
            <a:xfrm>
              <a:off x="2459808" y="1554398"/>
              <a:ext cx="1865076"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bg1"/>
                  </a:solidFill>
                </a:rPr>
                <a:t>September </a:t>
              </a:r>
            </a:p>
          </p:txBody>
        </p:sp>
      </p:grpSp>
      <p:sp>
        <p:nvSpPr>
          <p:cNvPr id="61" name="Pfeil: Chevron 60"/>
          <p:cNvSpPr/>
          <p:nvPr/>
        </p:nvSpPr>
        <p:spPr bwMode="auto">
          <a:xfrm>
            <a:off x="10005838" y="1952546"/>
            <a:ext cx="348250" cy="396000"/>
          </a:xfrm>
          <a:prstGeom prst="chevron">
            <a:avLst>
              <a:gd name="adj" fmla="val 57522"/>
            </a:avLst>
          </a:prstGeom>
          <a:solidFill>
            <a:srgbClr val="EAC28D"/>
          </a:solidFill>
          <a:ln w="28575">
            <a:solidFill>
              <a:schemeClr val="bg1"/>
            </a:solid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32" name="Textplatzhalter 3"/>
          <p:cNvSpPr txBox="1"/>
          <p:nvPr/>
        </p:nvSpPr>
        <p:spPr bwMode="auto">
          <a:xfrm>
            <a:off x="10165237" y="2365678"/>
            <a:ext cx="1548000" cy="3312392"/>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600"/>
              </a:spcAft>
              <a:buClr>
                <a:srgbClr val="D6851B"/>
              </a:buClr>
              <a:buSzPct val="65000"/>
              <a:buFont typeface="Wingdings 3"/>
              <a:buChar char=""/>
              <a:defRPr/>
            </a:pPr>
            <a:r>
              <a:rPr lang="en-GB" sz="1400" b="1" dirty="0">
                <a:solidFill>
                  <a:schemeClr val="tx1"/>
                </a:solidFill>
              </a:rPr>
              <a:t>Publication of online version </a:t>
            </a:r>
            <a:r>
              <a:rPr lang="en-GB" sz="1400" dirty="0">
                <a:solidFill>
                  <a:schemeClr val="tx1"/>
                </a:solidFill>
              </a:rPr>
              <a:t>(HTML) with additional information </a:t>
            </a:r>
          </a:p>
        </p:txBody>
      </p:sp>
      <p:sp>
        <p:nvSpPr>
          <p:cNvPr id="27" name="Textplatzhalter 3"/>
          <p:cNvSpPr txBox="1"/>
          <p:nvPr/>
        </p:nvSpPr>
        <p:spPr bwMode="auto">
          <a:xfrm>
            <a:off x="8557734" y="2365678"/>
            <a:ext cx="1548000" cy="3312392"/>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600"/>
              </a:spcAft>
              <a:buClr>
                <a:srgbClr val="D6851B"/>
              </a:buClr>
              <a:buSzPct val="65000"/>
              <a:buFont typeface="Wingdings 3"/>
              <a:buChar char=""/>
              <a:defRPr/>
            </a:pPr>
            <a:r>
              <a:rPr lang="en-GB" sz="1400" b="1" dirty="0">
                <a:solidFill>
                  <a:schemeClr val="tx1"/>
                </a:solidFill>
              </a:rPr>
              <a:t>Publication of printed version</a:t>
            </a:r>
            <a:r>
              <a:rPr lang="en-GB" sz="1400" dirty="0">
                <a:solidFill>
                  <a:schemeClr val="tx1"/>
                </a:solidFill>
              </a:rPr>
              <a:t> following feedback from general public</a:t>
            </a:r>
          </a:p>
        </p:txBody>
      </p:sp>
      <p:sp>
        <p:nvSpPr>
          <p:cNvPr id="23" name="Textplatzhalter 3"/>
          <p:cNvSpPr txBox="1"/>
          <p:nvPr/>
        </p:nvSpPr>
        <p:spPr bwMode="auto">
          <a:xfrm>
            <a:off x="6900945" y="2365678"/>
            <a:ext cx="1584000" cy="3312392"/>
          </a:xfrm>
          <a:prstGeom prst="rect">
            <a:avLst/>
          </a:prstGeom>
          <a:solidFill>
            <a:srgbClr val="FBF3E8"/>
          </a:solidFill>
        </p:spPr>
        <p:txBody>
          <a:bodyPr vert="horz" wrap="square" lIns="72000" tIns="36000" rIns="108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b="1" dirty="0">
                <a:solidFill>
                  <a:schemeClr val="tx1"/>
                </a:solidFill>
                <a:latin typeface="Calibri"/>
              </a:rPr>
              <a:t>Publication of draft version (PDF) online </a:t>
            </a:r>
            <a:r>
              <a:rPr lang="en-GB" sz="1400" dirty="0">
                <a:solidFill>
                  <a:schemeClr val="tx1"/>
                </a:solidFill>
                <a:latin typeface="Calibri"/>
              </a:rPr>
              <a:t>if the vocational training report has been approved and published by the German federal cabinet.</a:t>
            </a:r>
          </a:p>
        </p:txBody>
      </p:sp>
      <p:sp>
        <p:nvSpPr>
          <p:cNvPr id="1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Activities – year 1/2</a:t>
            </a:r>
          </a:p>
        </p:txBody>
      </p:sp>
      <p:pic>
        <p:nvPicPr>
          <p:cNvPr id="50" name="Grafik 49"/>
          <p:cNvPicPr>
            <a:picLocks noChangeAspect="1"/>
          </p:cNvPicPr>
          <p:nvPr/>
        </p:nvPicPr>
        <p:blipFill>
          <a:blip r:embed="rId3"/>
          <a:stretch/>
        </p:blipFill>
        <p:spPr bwMode="auto">
          <a:xfrm rot="585632">
            <a:off x="9860837" y="3848672"/>
            <a:ext cx="1827083" cy="1412382"/>
          </a:xfrm>
          <a:prstGeom prst="rect">
            <a:avLst/>
          </a:prstGeom>
        </p:spPr>
      </p:pic>
      <p:grpSp>
        <p:nvGrpSpPr>
          <p:cNvPr id="28" name="Gruppieren 27"/>
          <p:cNvGrpSpPr/>
          <p:nvPr/>
        </p:nvGrpSpPr>
        <p:grpSpPr bwMode="auto">
          <a:xfrm>
            <a:off x="8528282" y="1971360"/>
            <a:ext cx="1653297" cy="360916"/>
            <a:chOff x="2241357" y="1554398"/>
            <a:chExt cx="2332527" cy="1158403"/>
          </a:xfrm>
          <a:solidFill>
            <a:srgbClr val="D6851B"/>
          </a:solidFill>
        </p:grpSpPr>
        <p:sp>
          <p:nvSpPr>
            <p:cNvPr id="29" name="Pfeil: Chevron 28"/>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31"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bg1"/>
                  </a:solidFill>
                </a:rPr>
                <a:t>July </a:t>
              </a:r>
            </a:p>
          </p:txBody>
        </p:sp>
      </p:grpSp>
      <p:sp>
        <p:nvSpPr>
          <p:cNvPr id="60" name="Pfeil: Chevron 59"/>
          <p:cNvSpPr/>
          <p:nvPr/>
        </p:nvSpPr>
        <p:spPr bwMode="auto">
          <a:xfrm>
            <a:off x="8324048" y="1952546"/>
            <a:ext cx="348250" cy="396000"/>
          </a:xfrm>
          <a:prstGeom prst="chevron">
            <a:avLst>
              <a:gd name="adj" fmla="val 57522"/>
            </a:avLst>
          </a:prstGeom>
          <a:solidFill>
            <a:srgbClr val="EAC28D"/>
          </a:solidFill>
          <a:ln w="28575">
            <a:solidFill>
              <a:schemeClr val="bg1"/>
            </a:solid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grpSp>
        <p:nvGrpSpPr>
          <p:cNvPr id="24" name="Gruppieren 23"/>
          <p:cNvGrpSpPr/>
          <p:nvPr/>
        </p:nvGrpSpPr>
        <p:grpSpPr bwMode="auto">
          <a:xfrm>
            <a:off x="6919494" y="1970088"/>
            <a:ext cx="1586051" cy="360916"/>
            <a:chOff x="2241357" y="1554398"/>
            <a:chExt cx="2332527" cy="1158403"/>
          </a:xfrm>
          <a:solidFill>
            <a:srgbClr val="D6851B"/>
          </a:solidFill>
        </p:grpSpPr>
        <p:sp>
          <p:nvSpPr>
            <p:cNvPr id="25" name="Pfeil: Chevron 24"/>
            <p:cNvSpPr/>
            <p:nvPr/>
          </p:nvSpPr>
          <p:spPr bwMode="auto">
            <a:xfrm>
              <a:off x="2241357" y="1557337"/>
              <a:ext cx="2332527" cy="1152526"/>
            </a:xfrm>
            <a:prstGeom prst="chevron">
              <a:avLst>
                <a:gd name="adj" fmla="val 50000"/>
              </a:avLst>
            </a:prstGeom>
            <a:grp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2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bg1"/>
                  </a:solidFill>
                </a:rPr>
                <a:t>15 May </a:t>
              </a:r>
            </a:p>
          </p:txBody>
        </p:sp>
      </p:grpSp>
      <p:sp>
        <p:nvSpPr>
          <p:cNvPr id="30" name="Abgerundetes Rechteck 37"/>
          <p:cNvSpPr/>
          <p:nvPr/>
        </p:nvSpPr>
        <p:spPr bwMode="auto">
          <a:xfrm>
            <a:off x="658814" y="1970897"/>
            <a:ext cx="6195400" cy="3707173"/>
          </a:xfrm>
          <a:prstGeom prst="roundRect">
            <a:avLst>
              <a:gd name="adj" fmla="val 0"/>
            </a:avLst>
          </a:prstGeom>
          <a:solidFill>
            <a:srgbClr val="FBF3E8"/>
          </a:solidFill>
          <a:ln w="19050">
            <a:noFill/>
            <a:prstDash val="sys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0"/>
              </a:spcBef>
              <a:defRPr/>
            </a:pPr>
            <a:endParaRPr lang="de-DE" i="0" u="none" strike="noStrike" cap="none" spc="60" dirty="0">
              <a:ln>
                <a:noFill/>
              </a:ln>
            </a:endParaRPr>
          </a:p>
        </p:txBody>
      </p:sp>
      <p:grpSp>
        <p:nvGrpSpPr>
          <p:cNvPr id="36" name="Gruppieren 35"/>
          <p:cNvGrpSpPr/>
          <p:nvPr/>
        </p:nvGrpSpPr>
        <p:grpSpPr bwMode="auto">
          <a:xfrm>
            <a:off x="4302206" y="3762551"/>
            <a:ext cx="1728000" cy="360916"/>
            <a:chOff x="2241357" y="1554398"/>
            <a:chExt cx="2332527" cy="1158403"/>
          </a:xfrm>
        </p:grpSpPr>
        <p:sp>
          <p:nvSpPr>
            <p:cNvPr id="37" name="Pfeil: Chevron 36"/>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pPr>
                <a:defRPr/>
              </a:pPr>
              <a:endParaRPr lang="de-DE" dirty="0"/>
            </a:p>
          </p:txBody>
        </p:sp>
        <p:sp>
          <p:nvSpPr>
            <p:cNvPr id="52"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tx1"/>
                  </a:solidFill>
                </a:rPr>
                <a:t>February </a:t>
              </a:r>
            </a:p>
          </p:txBody>
        </p:sp>
      </p:grpSp>
      <p:sp>
        <p:nvSpPr>
          <p:cNvPr id="55" name="Textplatzhalter 3"/>
          <p:cNvSpPr txBox="1"/>
          <p:nvPr/>
        </p:nvSpPr>
        <p:spPr bwMode="auto">
          <a:xfrm>
            <a:off x="2757735" y="4184929"/>
            <a:ext cx="1728000" cy="1022061"/>
          </a:xfrm>
          <a:prstGeom prst="rect">
            <a:avLst/>
          </a:prstGeom>
          <a:solidFill>
            <a:srgbClr val="FBF3E8"/>
          </a:solid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Second joint editorial meeting with Federal Ministry of Education and Research (BMBF)</a:t>
            </a:r>
          </a:p>
        </p:txBody>
      </p:sp>
      <p:sp>
        <p:nvSpPr>
          <p:cNvPr id="56" name="Textplatzhalter 3"/>
          <p:cNvSpPr txBox="1"/>
          <p:nvPr/>
        </p:nvSpPr>
        <p:spPr bwMode="auto">
          <a:xfrm>
            <a:off x="4354499" y="4184929"/>
            <a:ext cx="1728000" cy="1252894"/>
          </a:xfrm>
          <a:prstGeom prst="rect">
            <a:avLst/>
          </a:prstGeom>
          <a:solidFill>
            <a:srgbClr val="FBF3E8"/>
          </a:solidFill>
        </p:spPr>
        <p:txBody>
          <a:bodyPr vert="horz" wrap="square" lIns="72000" tIns="36000" rIns="108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Summary</a:t>
            </a:r>
            <a:br>
              <a:rPr lang="en-GB" sz="1400" dirty="0">
                <a:solidFill>
                  <a:schemeClr val="tx1"/>
                </a:solidFill>
                <a:latin typeface="Calibri"/>
              </a:rPr>
            </a:br>
            <a:r>
              <a:rPr lang="en-GB" sz="1400" dirty="0">
                <a:solidFill>
                  <a:schemeClr val="tx1"/>
                </a:solidFill>
                <a:latin typeface="Calibri"/>
              </a:rPr>
              <a:t>for each chapter</a:t>
            </a:r>
            <a:br>
              <a:rPr lang="en-GB" sz="1400" dirty="0">
                <a:solidFill>
                  <a:schemeClr val="tx1"/>
                </a:solidFill>
                <a:latin typeface="Calibri"/>
              </a:rPr>
            </a:br>
            <a:r>
              <a:rPr lang="en-GB" sz="1400" dirty="0">
                <a:solidFill>
                  <a:schemeClr val="tx1"/>
                </a:solidFill>
                <a:latin typeface="Calibri"/>
              </a:rPr>
              <a:t>(clear structure</a:t>
            </a:r>
            <a:r>
              <a:rPr lang="en-GB" sz="1400" dirty="0">
                <a:solidFill>
                  <a:schemeClr val="tx1"/>
                </a:solidFill>
              </a:rPr>
              <a:t>), with </a:t>
            </a:r>
            <a:r>
              <a:rPr lang="en-GB" sz="1400" b="1" dirty="0">
                <a:solidFill>
                  <a:schemeClr val="tx1"/>
                </a:solidFill>
              </a:rPr>
              <a:t>author</a:t>
            </a:r>
            <a:r>
              <a:rPr lang="en-GB" sz="1400" dirty="0">
                <a:solidFill>
                  <a:schemeClr val="tx1"/>
                </a:solidFill>
              </a:rPr>
              <a:t> if necessary</a:t>
            </a:r>
          </a:p>
        </p:txBody>
      </p:sp>
      <p:grpSp>
        <p:nvGrpSpPr>
          <p:cNvPr id="44" name="Gruppieren 43"/>
          <p:cNvGrpSpPr/>
          <p:nvPr/>
        </p:nvGrpSpPr>
        <p:grpSpPr bwMode="auto">
          <a:xfrm>
            <a:off x="2707555" y="3762551"/>
            <a:ext cx="1728000" cy="360916"/>
            <a:chOff x="2241357" y="1554398"/>
            <a:chExt cx="2332527" cy="1158403"/>
          </a:xfrm>
        </p:grpSpPr>
        <p:sp>
          <p:nvSpPr>
            <p:cNvPr id="45" name="Pfeil: Chevron 44"/>
            <p:cNvSpPr/>
            <p:nvPr/>
          </p:nvSpPr>
          <p:spPr bwMode="auto">
            <a:xfrm>
              <a:off x="2241357" y="1557337"/>
              <a:ext cx="2332527" cy="1152526"/>
            </a:xfrm>
            <a:prstGeom prst="chevron">
              <a:avLst>
                <a:gd name="adj" fmla="val 50000"/>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46" name="Pfeil: Chevron 6"/>
            <p:cNvSpPr txBox="1"/>
            <p:nvPr/>
          </p:nvSpPr>
          <p:spPr bwMode="auto">
            <a:xfrm>
              <a:off x="2459808" y="1554398"/>
              <a:ext cx="1619998" cy="1158403"/>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marL="0" lvl="0" indent="0" defTabSz="622300">
                <a:lnSpc>
                  <a:spcPct val="90000"/>
                </a:lnSpc>
                <a:spcBef>
                  <a:spcPts val="0"/>
                </a:spcBef>
                <a:spcAft>
                  <a:spcPts val="400"/>
                </a:spcAft>
                <a:buNone/>
                <a:defRPr/>
              </a:pPr>
              <a:r>
                <a:rPr lang="en-GB" sz="1400" b="1" dirty="0">
                  <a:solidFill>
                    <a:schemeClr val="tx1"/>
                  </a:solidFill>
                </a:rPr>
                <a:t>January </a:t>
              </a:r>
            </a:p>
          </p:txBody>
        </p:sp>
      </p:grpSp>
      <p:sp>
        <p:nvSpPr>
          <p:cNvPr id="38" name="Textplatzhalter 3"/>
          <p:cNvSpPr txBox="1"/>
          <p:nvPr/>
        </p:nvSpPr>
        <p:spPr bwMode="auto">
          <a:xfrm>
            <a:off x="2098767" y="2397732"/>
            <a:ext cx="4777551" cy="1073358"/>
          </a:xfrm>
          <a:prstGeom prst="rect">
            <a:avLst/>
          </a:prstGeom>
          <a:noFill/>
        </p:spPr>
        <p:txBody>
          <a:bodyPr vert="horz" wrap="square" lIns="72000" tIns="36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Articles according to schedule (deadlines depend on data, many articles have to be updated later on), </a:t>
            </a:r>
          </a:p>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editing and, if necessary, revising by</a:t>
            </a:r>
            <a:br>
              <a:rPr lang="en-GB" sz="1400" dirty="0">
                <a:solidFill>
                  <a:schemeClr val="tx1"/>
                </a:solidFill>
                <a:latin typeface="Calibri"/>
              </a:rPr>
            </a:br>
            <a:r>
              <a:rPr lang="en-GB" sz="1400" b="1" dirty="0">
                <a:solidFill>
                  <a:schemeClr val="tx1"/>
                </a:solidFill>
                <a:latin typeface="Calibri"/>
              </a:rPr>
              <a:t>authors</a:t>
            </a:r>
          </a:p>
        </p:txBody>
      </p:sp>
      <p:grpSp>
        <p:nvGrpSpPr>
          <p:cNvPr id="39" name="Gruppieren 38"/>
          <p:cNvGrpSpPr/>
          <p:nvPr/>
        </p:nvGrpSpPr>
        <p:grpSpPr bwMode="auto">
          <a:xfrm>
            <a:off x="1900741" y="1974570"/>
            <a:ext cx="5112000" cy="360000"/>
            <a:chOff x="658814" y="1557339"/>
            <a:chExt cx="1951316" cy="1152525"/>
          </a:xfrm>
        </p:grpSpPr>
        <p:sp>
          <p:nvSpPr>
            <p:cNvPr id="40" name="Pfeil: Fünfeck 39"/>
            <p:cNvSpPr/>
            <p:nvPr/>
          </p:nvSpPr>
          <p:spPr bwMode="auto">
            <a:xfrm>
              <a:off x="658814" y="1557339"/>
              <a:ext cx="1951316" cy="1152525"/>
            </a:xfrm>
            <a:prstGeom prst="homePlate">
              <a:avLst>
                <a:gd name="adj" fmla="val 44708"/>
              </a:avLst>
            </a:prstGeom>
            <a:solidFill>
              <a:srgbClr val="EAC28D"/>
            </a:solidFill>
            <a:ln w="31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lIns="144000" tIns="180000" rIns="144000" bIns="72000" anchor="ctr" anchorCtr="0"/>
            <a:lstStyle/>
            <a:p>
              <a:pPr defTabSz="622300">
                <a:lnSpc>
                  <a:spcPct val="90000"/>
                </a:lnSpc>
                <a:spcBef>
                  <a:spcPts val="0"/>
                </a:spcBef>
                <a:spcAft>
                  <a:spcPts val="0"/>
                </a:spcAft>
                <a:defRPr/>
              </a:pPr>
              <a:endParaRPr lang="de-DE" sz="1400" b="1" spc="60" dirty="0">
                <a:solidFill>
                  <a:schemeClr val="tx1"/>
                </a:solidFill>
              </a:endParaRPr>
            </a:p>
          </p:txBody>
        </p:sp>
        <p:sp>
          <p:nvSpPr>
            <p:cNvPr id="41" name="Pfeil: Chevron 6"/>
            <p:cNvSpPr txBox="1"/>
            <p:nvPr/>
          </p:nvSpPr>
          <p:spPr bwMode="auto">
            <a:xfrm>
              <a:off x="718272" y="1564958"/>
              <a:ext cx="1580954" cy="1116000"/>
            </a:xfrm>
            <a:prstGeom prst="rect">
              <a:avLst/>
            </a:prstGeom>
            <a:noFill/>
          </p:spPr>
          <p:style>
            <a:lnRef idx="0">
              <a:srgbClr val="000000"/>
            </a:lnRef>
            <a:fillRef idx="0">
              <a:srgbClr val="000000"/>
            </a:fillRef>
            <a:effectRef idx="0">
              <a:srgbClr val="000000"/>
            </a:effectRef>
            <a:fontRef idx="minor">
              <a:schemeClr val="lt1"/>
            </a:fontRef>
          </p:style>
          <p:txBody>
            <a:bodyPr spcFirstLastPara="0" vert="horz" wrap="square" lIns="144000" tIns="108000" rIns="144000" bIns="72000" numCol="1" spcCol="1270" anchor="ctr" anchorCtr="0">
              <a:noAutofit/>
            </a:bodyPr>
            <a:lstStyle/>
            <a:p>
              <a:pPr lvl="0" defTabSz="622300">
                <a:lnSpc>
                  <a:spcPct val="90000"/>
                </a:lnSpc>
                <a:spcBef>
                  <a:spcPts val="0"/>
                </a:spcBef>
                <a:spcAft>
                  <a:spcPts val="400"/>
                </a:spcAft>
                <a:defRPr/>
              </a:pPr>
              <a:r>
                <a:rPr lang="en-GB" sz="1400" b="1" dirty="0">
                  <a:solidFill>
                    <a:schemeClr val="tx1"/>
                  </a:solidFill>
                </a:rPr>
                <a:t> From December to March</a:t>
              </a:r>
            </a:p>
          </p:txBody>
        </p:sp>
      </p:grpSp>
      <p:sp>
        <p:nvSpPr>
          <p:cNvPr id="64" name="Pfeil: Chevron 63"/>
          <p:cNvSpPr/>
          <p:nvPr/>
        </p:nvSpPr>
        <p:spPr bwMode="auto">
          <a:xfrm>
            <a:off x="1746281" y="1976950"/>
            <a:ext cx="419161" cy="355326"/>
          </a:xfrm>
          <a:prstGeom prst="chevron">
            <a:avLst>
              <a:gd name="adj" fmla="val 38519"/>
            </a:avLst>
          </a:prstGeom>
          <a:solidFill>
            <a:srgbClr val="FBF3E8"/>
          </a:solidFill>
          <a:ln w="285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
        <p:nvSpPr>
          <p:cNvPr id="42" name="Rechteck 41"/>
          <p:cNvSpPr/>
          <p:nvPr/>
        </p:nvSpPr>
        <p:spPr bwMode="auto">
          <a:xfrm>
            <a:off x="658813" y="1974569"/>
            <a:ext cx="1374132" cy="584775"/>
          </a:xfrm>
          <a:prstGeom prst="rect">
            <a:avLst/>
          </a:prstGeom>
          <a:solidFill>
            <a:srgbClr val="FBF3E8"/>
          </a:solidFill>
        </p:spPr>
        <p:txBody>
          <a:bodyPr wrap="square">
            <a:spAutoFit/>
          </a:bodyPr>
          <a:lstStyle/>
          <a:p>
            <a:pPr>
              <a:spcBef>
                <a:spcPts val="0"/>
              </a:spcBef>
              <a:defRPr/>
            </a:pPr>
            <a:r>
              <a:rPr lang="en-GB" sz="1600" b="1" dirty="0"/>
              <a:t>Data report</a:t>
            </a:r>
            <a:br>
              <a:rPr lang="en-GB" sz="1600" b="1" dirty="0"/>
            </a:br>
            <a:r>
              <a:rPr lang="en-GB" sz="1600" b="1" dirty="0"/>
              <a:t>team</a:t>
            </a:r>
          </a:p>
        </p:txBody>
      </p:sp>
      <p:sp>
        <p:nvSpPr>
          <p:cNvPr id="47" name="Titel 1"/>
          <p:cNvSpPr>
            <a:spLocks noGrp="1"/>
          </p:cNvSpPr>
          <p:nvPr>
            <p:ph type="title"/>
          </p:nvPr>
        </p:nvSpPr>
        <p:spPr bwMode="auto">
          <a:xfrm>
            <a:off x="658811" y="296863"/>
            <a:ext cx="9000000" cy="369332"/>
          </a:xfrm>
        </p:spPr>
        <p:txBody>
          <a:bodyPr>
            <a:spAutoFit/>
          </a:bodyPr>
          <a:lstStyle/>
          <a:p>
            <a:pPr>
              <a:defRPr/>
            </a:pPr>
            <a:r>
              <a:rPr lang="en-GB" dirty="0"/>
              <a:t>2. VET reporting in Germany: Development process</a:t>
            </a:r>
          </a:p>
        </p:txBody>
      </p:sp>
      <p:sp>
        <p:nvSpPr>
          <p:cNvPr id="48" name="Pfeil: Chevron 47"/>
          <p:cNvSpPr/>
          <p:nvPr/>
        </p:nvSpPr>
        <p:spPr bwMode="auto">
          <a:xfrm>
            <a:off x="1728819" y="1976950"/>
            <a:ext cx="297078" cy="355326"/>
          </a:xfrm>
          <a:prstGeom prst="chevron">
            <a:avLst>
              <a:gd name="adj" fmla="val 60273"/>
            </a:avLst>
          </a:prstGeom>
          <a:solidFill>
            <a:srgbClr val="FBF3E8"/>
          </a:solidFill>
          <a:ln w="28575">
            <a:noFill/>
          </a:ln>
        </p:spPr>
        <p:style>
          <a:lnRef idx="2">
            <a:schemeClr val="lt1">
              <a:hueOff val="0"/>
              <a:satOff val="0"/>
              <a:lumOff val="0"/>
              <a:alphaOff val="0"/>
            </a:schemeClr>
          </a:lnRef>
          <a:fillRef idx="1">
            <a:srgbClr val="000000"/>
          </a:fillRef>
          <a:effectRef idx="0">
            <a:schemeClr val="accent2">
              <a:hueOff val="0"/>
              <a:satOff val="0"/>
              <a:lumOff val="0"/>
              <a:alphaOff val="0"/>
            </a:schemeClr>
          </a:effectRef>
          <a:fontRef idx="minor">
            <a:schemeClr val="lt1"/>
          </a:fontRef>
        </p:style>
        <p:txBody>
          <a:bodyPr/>
          <a:lstStyle/>
          <a:p>
            <a:endParaRPr lang="de-DE"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Textplatzhalter 3"/>
          <p:cNvSpPr txBox="1"/>
          <p:nvPr/>
        </p:nvSpPr>
        <p:spPr bwMode="auto">
          <a:xfrm>
            <a:off x="7122693" y="2389325"/>
            <a:ext cx="4589880" cy="607071"/>
          </a:xfrm>
          <a:prstGeom prst="rect">
            <a:avLst/>
          </a:prstGeom>
          <a:solidFill>
            <a:schemeClr val="bg1"/>
          </a:solidFill>
        </p:spPr>
        <p:txBody>
          <a:bodyPr vert="horz" wrap="square" lIns="54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BA/BIBB applicant survey</a:t>
            </a:r>
          </a:p>
          <a:p>
            <a:pPr marL="216000" lvl="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BIBB Transition Survey</a:t>
            </a:r>
          </a:p>
        </p:txBody>
      </p:sp>
      <p:sp>
        <p:nvSpPr>
          <p:cNvPr id="27" name="Textplatzhalter 3"/>
          <p:cNvSpPr txBox="1"/>
          <p:nvPr/>
        </p:nvSpPr>
        <p:spPr bwMode="auto">
          <a:xfrm>
            <a:off x="7122692" y="1809481"/>
            <a:ext cx="4589881" cy="575661"/>
          </a:xfrm>
          <a:prstGeom prst="rect">
            <a:avLst/>
          </a:prstGeom>
          <a:solidFill>
            <a:srgbClr val="EAC28D"/>
          </a:solidFill>
        </p:spPr>
        <p:txBody>
          <a:bodyPr vert="horz" wrap="square" lIns="504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en-GB" sz="1600" dirty="0">
                <a:solidFill>
                  <a:schemeClr val="tx1"/>
                </a:solidFill>
              </a:rPr>
              <a:t>Supplementary analysis of survey data from BIBB research projects</a:t>
            </a:r>
          </a:p>
        </p:txBody>
      </p:sp>
      <p:sp>
        <p:nvSpPr>
          <p:cNvPr id="11" name="Textplatzhalter 3"/>
          <p:cNvSpPr txBox="1"/>
          <p:nvPr/>
        </p:nvSpPr>
        <p:spPr bwMode="auto">
          <a:xfrm>
            <a:off x="667384" y="2400323"/>
            <a:ext cx="3965974" cy="1017439"/>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BIBB survey of newly concluded training contracts as of 30.09.</a:t>
            </a:r>
          </a:p>
          <a:p>
            <a:pPr marL="21600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Trainee data from vocational education and training statistics</a:t>
            </a:r>
          </a:p>
        </p:txBody>
      </p:sp>
      <p:sp>
        <p:nvSpPr>
          <p:cNvPr id="12" name="Textplatzhalter 3"/>
          <p:cNvSpPr txBox="1"/>
          <p:nvPr/>
        </p:nvSpPr>
        <p:spPr bwMode="auto">
          <a:xfrm>
            <a:off x="667384" y="1824090"/>
            <a:ext cx="4589881" cy="575661"/>
          </a:xfrm>
          <a:prstGeom prst="rect">
            <a:avLst/>
          </a:prstGeom>
          <a:solidFill>
            <a:srgbClr val="EAC28D"/>
          </a:solidFill>
        </p:spPr>
        <p:txBody>
          <a:bodyPr vert="horz" wrap="square" lIns="180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en-GB" sz="1600" dirty="0">
                <a:solidFill>
                  <a:schemeClr val="tx1"/>
                </a:solidFill>
              </a:rPr>
              <a:t>Analysis of official data collected by BIBB</a:t>
            </a:r>
          </a:p>
        </p:txBody>
      </p:sp>
      <p:sp>
        <p:nvSpPr>
          <p:cNvPr id="28" name="Textplatzhalter 3"/>
          <p:cNvSpPr txBox="1"/>
          <p:nvPr/>
        </p:nvSpPr>
        <p:spPr bwMode="auto">
          <a:xfrm>
            <a:off x="667384" y="3983916"/>
            <a:ext cx="4589880"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en-GB" sz="1400" dirty="0">
                <a:solidFill>
                  <a:schemeClr val="tx1"/>
                </a:solidFill>
                <a:latin typeface="Calibri"/>
              </a:rPr>
              <a:t>Federal Employment Agency statistics </a:t>
            </a:r>
          </a:p>
          <a:p>
            <a:pPr marL="21600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Training activities by company size</a:t>
            </a:r>
          </a:p>
        </p:txBody>
      </p:sp>
      <p:sp>
        <p:nvSpPr>
          <p:cNvPr id="29" name="Textplatzhalter 3"/>
          <p:cNvSpPr txBox="1"/>
          <p:nvPr/>
        </p:nvSpPr>
        <p:spPr bwMode="auto">
          <a:xfrm>
            <a:off x="667383" y="3408255"/>
            <a:ext cx="4589881" cy="575661"/>
          </a:xfrm>
          <a:prstGeom prst="rect">
            <a:avLst/>
          </a:prstGeom>
          <a:solidFill>
            <a:srgbClr val="EAC28D"/>
          </a:solidFill>
        </p:spPr>
        <p:txBody>
          <a:bodyPr vert="horz" wrap="square" lIns="180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en-GB" sz="1600" dirty="0">
                <a:solidFill>
                  <a:schemeClr val="tx1"/>
                </a:solidFill>
              </a:rPr>
              <a:t>Analysis of official data from other institutions</a:t>
            </a:r>
          </a:p>
        </p:txBody>
      </p:sp>
      <p:sp>
        <p:nvSpPr>
          <p:cNvPr id="32" name="Textplatzhalter 3"/>
          <p:cNvSpPr txBox="1"/>
          <p:nvPr/>
        </p:nvSpPr>
        <p:spPr bwMode="auto">
          <a:xfrm>
            <a:off x="667384" y="4583298"/>
            <a:ext cx="4589880"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en-GB" sz="1400" dirty="0">
                <a:solidFill>
                  <a:schemeClr val="tx1"/>
                </a:solidFill>
                <a:latin typeface="Calibri"/>
              </a:rPr>
              <a:t>German microcensus (Federal Statistical Office)</a:t>
            </a:r>
          </a:p>
          <a:p>
            <a:pPr marL="21600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Persons without vocational skills </a:t>
            </a:r>
          </a:p>
        </p:txBody>
      </p:sp>
      <p:sp>
        <p:nvSpPr>
          <p:cNvPr id="33" name="Textplatzhalter 3"/>
          <p:cNvSpPr txBox="1"/>
          <p:nvPr/>
        </p:nvSpPr>
        <p:spPr bwMode="auto">
          <a:xfrm>
            <a:off x="667384" y="5178688"/>
            <a:ext cx="4589880" cy="607071"/>
          </a:xfrm>
          <a:prstGeom prst="rect">
            <a:avLst/>
          </a:prstGeom>
          <a:solidFill>
            <a:schemeClr val="bg1"/>
          </a:solidFill>
        </p:spPr>
        <p:txBody>
          <a:bodyPr vert="horz" wrap="square" lIns="18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en-GB" sz="1400" dirty="0">
                <a:solidFill>
                  <a:schemeClr val="tx1"/>
                </a:solidFill>
                <a:latin typeface="Calibri"/>
              </a:rPr>
              <a:t>Training market statistics (Federal Employment Agency)</a:t>
            </a:r>
          </a:p>
          <a:p>
            <a:pPr marL="216000" lvl="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Persons seeking training position without success. </a:t>
            </a:r>
          </a:p>
        </p:txBody>
      </p:sp>
      <p:sp>
        <p:nvSpPr>
          <p:cNvPr id="30" name="Textplatzhalter 3"/>
          <p:cNvSpPr txBox="1"/>
          <p:nvPr/>
        </p:nvSpPr>
        <p:spPr bwMode="auto">
          <a:xfrm>
            <a:off x="7122693" y="3986326"/>
            <a:ext cx="4589880" cy="1273919"/>
          </a:xfrm>
          <a:prstGeom prst="rect">
            <a:avLst/>
          </a:prstGeom>
          <a:solidFill>
            <a:schemeClr val="bg1"/>
          </a:solidFill>
        </p:spPr>
        <p:txBody>
          <a:bodyPr vert="horz" wrap="square" lIns="540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indent="-288000" defTabSz="914400">
              <a:lnSpc>
                <a:spcPts val="1600"/>
              </a:lnSpc>
              <a:spcBef>
                <a:spcPts val="0"/>
              </a:spcBef>
              <a:spcAft>
                <a:spcPts val="400"/>
              </a:spcAft>
              <a:buClr>
                <a:srgbClr val="D6851B"/>
              </a:buClr>
              <a:buSzPct val="65000"/>
              <a:defRPr/>
            </a:pPr>
            <a:r>
              <a:rPr lang="en-GB" sz="1400" dirty="0">
                <a:solidFill>
                  <a:schemeClr val="tx1"/>
                </a:solidFill>
                <a:latin typeface="Calibri"/>
              </a:rPr>
              <a:t>German VET census as at 31.12 </a:t>
            </a:r>
            <a:br>
              <a:rPr lang="en-GB" sz="1400" dirty="0">
                <a:solidFill>
                  <a:schemeClr val="tx1"/>
                </a:solidFill>
                <a:latin typeface="Calibri"/>
              </a:rPr>
            </a:br>
            <a:r>
              <a:rPr lang="en-GB" sz="1400" dirty="0">
                <a:solidFill>
                  <a:schemeClr val="tx1"/>
                </a:solidFill>
                <a:latin typeface="Calibri"/>
              </a:rPr>
              <a:t>(Federal Statistical Office, BIBB)</a:t>
            </a:r>
          </a:p>
          <a:p>
            <a:pPr marL="216000" lvl="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Participation in vocational education and training</a:t>
            </a:r>
            <a:br>
              <a:rPr lang="en-GB" sz="1400" dirty="0">
                <a:solidFill>
                  <a:schemeClr val="tx1"/>
                </a:solidFill>
                <a:latin typeface="Calibri"/>
              </a:rPr>
            </a:br>
            <a:r>
              <a:rPr lang="en-GB" sz="1400" dirty="0">
                <a:solidFill>
                  <a:schemeClr val="tx1"/>
                </a:solidFill>
                <a:latin typeface="Calibri"/>
              </a:rPr>
              <a:t>(structural features) </a:t>
            </a:r>
          </a:p>
          <a:p>
            <a:pPr marL="216000" lvl="0" indent="-216000" defTabSz="914400">
              <a:lnSpc>
                <a:spcPts val="1600"/>
              </a:lnSpc>
              <a:spcBef>
                <a:spcPts val="0"/>
              </a:spcBef>
              <a:spcAft>
                <a:spcPts val="400"/>
              </a:spcAft>
              <a:buClr>
                <a:srgbClr val="D6851B"/>
              </a:buClr>
              <a:buSzPct val="65000"/>
              <a:buFont typeface="Wingdings 3"/>
              <a:buChar char=""/>
              <a:defRPr/>
            </a:pPr>
            <a:r>
              <a:rPr lang="en-GB" sz="1400" dirty="0">
                <a:solidFill>
                  <a:schemeClr val="tx1"/>
                </a:solidFill>
                <a:latin typeface="Calibri"/>
              </a:rPr>
              <a:t>Early contract termination</a:t>
            </a:r>
          </a:p>
        </p:txBody>
      </p:sp>
      <p:sp>
        <p:nvSpPr>
          <p:cNvPr id="31" name="Textplatzhalter 3"/>
          <p:cNvSpPr txBox="1"/>
          <p:nvPr/>
        </p:nvSpPr>
        <p:spPr bwMode="auto">
          <a:xfrm>
            <a:off x="7159289" y="3408255"/>
            <a:ext cx="4589881" cy="575661"/>
          </a:xfrm>
          <a:prstGeom prst="rect">
            <a:avLst/>
          </a:prstGeom>
          <a:solidFill>
            <a:srgbClr val="EAC28D"/>
          </a:solidFill>
        </p:spPr>
        <p:txBody>
          <a:bodyPr vert="horz" wrap="square" lIns="504000" tIns="36000" rIns="7200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000"/>
              </a:lnSpc>
              <a:spcAft>
                <a:spcPts val="200"/>
              </a:spcAft>
              <a:buClr>
                <a:srgbClr val="D6851B"/>
              </a:buClr>
              <a:buSzPct val="65000"/>
              <a:defRPr/>
            </a:pPr>
            <a:r>
              <a:rPr lang="en-GB" sz="1600" dirty="0">
                <a:solidFill>
                  <a:schemeClr val="tx1"/>
                </a:solidFill>
              </a:rPr>
              <a:t>Processing and analysis of official data provided by other institutions</a:t>
            </a:r>
          </a:p>
        </p:txBody>
      </p:sp>
      <p:sp>
        <p:nvSpPr>
          <p:cNvPr id="4" name="Ellipse 3"/>
          <p:cNvSpPr/>
          <p:nvPr/>
        </p:nvSpPr>
        <p:spPr bwMode="auto">
          <a:xfrm>
            <a:off x="4579109" y="1409700"/>
            <a:ext cx="3048550" cy="3048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0" name="Grafik 9"/>
          <p:cNvPicPr>
            <a:picLocks noChangeAspect="1"/>
          </p:cNvPicPr>
          <p:nvPr/>
        </p:nvPicPr>
        <p:blipFill>
          <a:blip r:embed="rId3"/>
          <a:stretch/>
        </p:blipFill>
        <p:spPr bwMode="auto">
          <a:xfrm>
            <a:off x="4671457" y="1609393"/>
            <a:ext cx="2741133" cy="1721983"/>
          </a:xfrm>
          <a:prstGeom prst="rect">
            <a:avLst/>
          </a:prstGeom>
        </p:spPr>
      </p:pic>
      <p:sp>
        <p:nvSpPr>
          <p:cNvPr id="1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Data sources:</a:t>
            </a:r>
          </a:p>
        </p:txBody>
      </p:sp>
      <p:pic>
        <p:nvPicPr>
          <p:cNvPr id="18" name="Grafik 17"/>
          <p:cNvPicPr>
            <a:picLocks noChangeAspect="1"/>
          </p:cNvPicPr>
          <p:nvPr/>
        </p:nvPicPr>
        <p:blipFill>
          <a:blip r:embed="rId4"/>
          <a:srcRect l="8324" t="21490" r="8263" b="22301"/>
          <a:stretch/>
        </p:blipFill>
        <p:spPr bwMode="auto">
          <a:xfrm>
            <a:off x="5486401" y="3341406"/>
            <a:ext cx="1781566" cy="400179"/>
          </a:xfrm>
          <a:prstGeom prst="rect">
            <a:avLst/>
          </a:prstGeom>
        </p:spPr>
      </p:pic>
      <p:sp>
        <p:nvSpPr>
          <p:cNvPr id="21" name="Titel 1"/>
          <p:cNvSpPr>
            <a:spLocks noGrp="1"/>
          </p:cNvSpPr>
          <p:nvPr>
            <p:ph type="title"/>
          </p:nvPr>
        </p:nvSpPr>
        <p:spPr bwMode="auto">
          <a:xfrm>
            <a:off x="658811" y="296863"/>
            <a:ext cx="9000000" cy="369332"/>
          </a:xfrm>
        </p:spPr>
        <p:txBody>
          <a:bodyPr>
            <a:spAutoFit/>
          </a:bodyPr>
          <a:lstStyle/>
          <a:p>
            <a:pPr>
              <a:defRPr/>
            </a:pPr>
            <a:r>
              <a:rPr lang="en-GB" dirty="0"/>
              <a:t>2. VET reporting in Germany: Development process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6"/>
          <p:cNvSpPr txBox="1"/>
          <p:nvPr/>
        </p:nvSpPr>
        <p:spPr bwMode="auto">
          <a:xfrm>
            <a:off x="658811" y="1822538"/>
            <a:ext cx="10909302" cy="243656"/>
          </a:xfrm>
          <a:prstGeom prst="rect">
            <a:avLst/>
          </a:prstGeom>
          <a:noFill/>
        </p:spPr>
        <p:txBody>
          <a:bodyPr wrap="square" lIns="0" tIns="0" rIns="0" bIns="0">
            <a:spAutoFit/>
          </a:bodyPr>
          <a:lstStyle/>
          <a:p>
            <a:pPr>
              <a:lnSpc>
                <a:spcPts val="1900"/>
              </a:lnSpc>
              <a:spcAft>
                <a:spcPts val="600"/>
              </a:spcAft>
              <a:buClr>
                <a:srgbClr val="D6851B"/>
              </a:buClr>
              <a:buSzPct val="65000"/>
              <a:defRPr/>
            </a:pPr>
            <a:r>
              <a:rPr lang="en-GB" sz="1600" dirty="0"/>
              <a:t>Data collected at regular intervals</a:t>
            </a:r>
          </a:p>
        </p:txBody>
      </p:sp>
      <p:sp>
        <p:nvSpPr>
          <p:cNvPr id="4"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Data sources:</a:t>
            </a:r>
          </a:p>
        </p:txBody>
      </p:sp>
      <p:sp>
        <p:nvSpPr>
          <p:cNvPr id="8" name="Titel 1"/>
          <p:cNvSpPr>
            <a:spLocks noGrp="1"/>
          </p:cNvSpPr>
          <p:nvPr>
            <p:ph type="title"/>
          </p:nvPr>
        </p:nvSpPr>
        <p:spPr bwMode="auto">
          <a:xfrm>
            <a:off x="658811" y="296863"/>
            <a:ext cx="9000000" cy="369332"/>
          </a:xfrm>
        </p:spPr>
        <p:txBody>
          <a:bodyPr>
            <a:spAutoFit/>
          </a:bodyPr>
          <a:lstStyle/>
          <a:p>
            <a:pPr>
              <a:defRPr/>
            </a:pPr>
            <a:r>
              <a:rPr lang="en-GB" dirty="0"/>
              <a:t>2. VET reporting in Germany: Development process</a:t>
            </a:r>
          </a:p>
        </p:txBody>
      </p:sp>
      <p:sp>
        <p:nvSpPr>
          <p:cNvPr id="9" name="Textplatzhalter 3"/>
          <p:cNvSpPr txBox="1"/>
          <p:nvPr/>
        </p:nvSpPr>
        <p:spPr bwMode="auto">
          <a:xfrm>
            <a:off x="658813" y="2668544"/>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Indicators for </a:t>
            </a:r>
            <a:r>
              <a:rPr lang="en-GB" sz="1400" b="1" dirty="0">
                <a:solidFill>
                  <a:schemeClr val="tx1"/>
                </a:solidFill>
                <a:latin typeface="Calibri"/>
              </a:rPr>
              <a:t>initial vocational education and training (IVET)</a:t>
            </a:r>
          </a:p>
        </p:txBody>
      </p:sp>
      <p:sp>
        <p:nvSpPr>
          <p:cNvPr id="10" name="Textplatzhalter 3"/>
          <p:cNvSpPr txBox="1"/>
          <p:nvPr/>
        </p:nvSpPr>
        <p:spPr bwMode="auto">
          <a:xfrm>
            <a:off x="658813" y="3119888"/>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b="1" dirty="0">
                <a:solidFill>
                  <a:schemeClr val="tx1"/>
                </a:solidFill>
                <a:latin typeface="Calibri"/>
              </a:rPr>
              <a:t>Developments</a:t>
            </a:r>
            <a:r>
              <a:rPr lang="en-GB" sz="1400" dirty="0">
                <a:solidFill>
                  <a:schemeClr val="tx1"/>
                </a:solidFill>
                <a:latin typeface="Calibri"/>
              </a:rPr>
              <a:t> on the training market</a:t>
            </a:r>
          </a:p>
        </p:txBody>
      </p:sp>
      <p:sp>
        <p:nvSpPr>
          <p:cNvPr id="11" name="Textplatzhalter 3"/>
          <p:cNvSpPr txBox="1"/>
          <p:nvPr/>
        </p:nvSpPr>
        <p:spPr bwMode="auto">
          <a:xfrm>
            <a:off x="658813" y="3571232"/>
            <a:ext cx="5437187"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b="1" dirty="0">
                <a:solidFill>
                  <a:schemeClr val="tx1"/>
                </a:solidFill>
                <a:latin typeface="Calibri"/>
              </a:rPr>
              <a:t>Transition</a:t>
            </a:r>
            <a:r>
              <a:rPr lang="en-GB" sz="1400" dirty="0">
                <a:solidFill>
                  <a:schemeClr val="tx1"/>
                </a:solidFill>
                <a:latin typeface="Calibri"/>
              </a:rPr>
              <a:t> from school to VET</a:t>
            </a:r>
          </a:p>
        </p:txBody>
      </p:sp>
      <p:sp>
        <p:nvSpPr>
          <p:cNvPr id="12" name="Textplatzhalter 3"/>
          <p:cNvSpPr txBox="1"/>
          <p:nvPr/>
        </p:nvSpPr>
        <p:spPr bwMode="auto">
          <a:xfrm>
            <a:off x="658813" y="4022577"/>
            <a:ext cx="5437187" cy="1447375"/>
          </a:xfrm>
          <a:prstGeom prst="rect">
            <a:avLst/>
          </a:prstGeom>
          <a:solidFill>
            <a:srgbClr val="FBF3E8"/>
          </a:solidFill>
        </p:spPr>
        <p:txBody>
          <a:bodyPr vert="horz" wrap="square" lIns="144000" tIns="36000" rIns="396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b="1" dirty="0">
                <a:solidFill>
                  <a:schemeClr val="tx1"/>
                </a:solidFill>
                <a:latin typeface="Calibri"/>
              </a:rPr>
              <a:t>Apprenticeship/vocational education and training</a:t>
            </a:r>
            <a:r>
              <a:rPr lang="en-GB" sz="1400" dirty="0">
                <a:solidFill>
                  <a:schemeClr val="tx1"/>
                </a:solidFill>
                <a:latin typeface="Calibri"/>
              </a:rPr>
              <a:t> (e.g.: Number of trainees, number of contracts, age, level of education, premature contract dissolutions, examinations in the dual system, updating and introduction of occupations, participation of companies in vocational education and training, costs and benefits, types of funding...)</a:t>
            </a:r>
          </a:p>
        </p:txBody>
      </p:sp>
      <p:sp>
        <p:nvSpPr>
          <p:cNvPr id="13" name="Textplatzhalter 3"/>
          <p:cNvSpPr txBox="1"/>
          <p:nvPr/>
        </p:nvSpPr>
        <p:spPr bwMode="auto">
          <a:xfrm>
            <a:off x="6275388" y="4040182"/>
            <a:ext cx="5533991" cy="293213"/>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Indicators for </a:t>
            </a:r>
            <a:r>
              <a:rPr lang="en-GB" sz="1400" b="1" dirty="0">
                <a:solidFill>
                  <a:schemeClr val="tx1"/>
                </a:solidFill>
                <a:latin typeface="Calibri"/>
              </a:rPr>
              <a:t>advanced and continuing VET</a:t>
            </a:r>
          </a:p>
        </p:txBody>
      </p:sp>
      <p:sp>
        <p:nvSpPr>
          <p:cNvPr id="14" name="Textplatzhalter 3"/>
          <p:cNvSpPr txBox="1"/>
          <p:nvPr/>
        </p:nvSpPr>
        <p:spPr bwMode="auto">
          <a:xfrm>
            <a:off x="6275388" y="4493044"/>
            <a:ext cx="5533991" cy="524046"/>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b="1" dirty="0">
                <a:solidFill>
                  <a:schemeClr val="tx1"/>
                </a:solidFill>
                <a:latin typeface="Calibri"/>
              </a:rPr>
              <a:t>Permeability/transition </a:t>
            </a:r>
            <a:r>
              <a:rPr lang="en-GB" sz="1400" dirty="0">
                <a:solidFill>
                  <a:schemeClr val="tx1"/>
                </a:solidFill>
                <a:latin typeface="Calibri"/>
              </a:rPr>
              <a:t>between VET and university-level education and training </a:t>
            </a:r>
          </a:p>
        </p:txBody>
      </p:sp>
      <p:sp>
        <p:nvSpPr>
          <p:cNvPr id="15" name="Textplatzhalter 3"/>
          <p:cNvSpPr txBox="1"/>
          <p:nvPr/>
        </p:nvSpPr>
        <p:spPr bwMode="auto">
          <a:xfrm>
            <a:off x="6275388" y="2672793"/>
            <a:ext cx="5533991" cy="754878"/>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b="1" dirty="0">
                <a:solidFill>
                  <a:schemeClr val="tx1"/>
                </a:solidFill>
                <a:latin typeface="Calibri"/>
              </a:rPr>
              <a:t>System monitoring</a:t>
            </a:r>
            <a:r>
              <a:rPr lang="en-GB" sz="1400" dirty="0">
                <a:solidFill>
                  <a:schemeClr val="tx1"/>
                </a:solidFill>
                <a:latin typeface="Calibri"/>
              </a:rPr>
              <a:t>, e.g.: Development of the vocational education and training system compared to the transitional system (Integrated Report for VET, iABE) </a:t>
            </a:r>
          </a:p>
        </p:txBody>
      </p:sp>
      <p:sp>
        <p:nvSpPr>
          <p:cNvPr id="16" name="Textplatzhalter 3"/>
          <p:cNvSpPr txBox="1"/>
          <p:nvPr/>
        </p:nvSpPr>
        <p:spPr bwMode="auto">
          <a:xfrm>
            <a:off x="6275388" y="3587320"/>
            <a:ext cx="5533991" cy="293213"/>
          </a:xfrm>
          <a:prstGeom prst="rect">
            <a:avLst/>
          </a:prstGeom>
          <a:solidFill>
            <a:srgbClr val="FBF3E8"/>
          </a:solidFill>
        </p:spPr>
        <p:txBody>
          <a:bodyPr vert="horz" wrap="square" lIns="1116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b="1" dirty="0">
                <a:solidFill>
                  <a:schemeClr val="tx1"/>
                </a:solidFill>
                <a:latin typeface="Calibri"/>
              </a:rPr>
              <a:t>Transition</a:t>
            </a:r>
            <a:r>
              <a:rPr lang="en-GB" sz="1400" dirty="0">
                <a:solidFill>
                  <a:schemeClr val="tx1"/>
                </a:solidFill>
                <a:latin typeface="Calibri"/>
              </a:rPr>
              <a:t> from VET to employment</a:t>
            </a:r>
          </a:p>
        </p:txBody>
      </p:sp>
      <p:sp>
        <p:nvSpPr>
          <p:cNvPr id="17" name="Textplatzhalter 3"/>
          <p:cNvSpPr txBox="1"/>
          <p:nvPr/>
        </p:nvSpPr>
        <p:spPr bwMode="auto">
          <a:xfrm>
            <a:off x="6275388" y="5228242"/>
            <a:ext cx="5533991" cy="293213"/>
          </a:xfrm>
          <a:prstGeom prst="rect">
            <a:avLst/>
          </a:prstGeom>
          <a:solidFill>
            <a:srgbClr val="FBF3E8"/>
          </a:solidFill>
        </p:spPr>
        <p:txBody>
          <a:bodyPr vert="horz" wrap="square" lIns="144000" tIns="36000" rIns="72000" bIns="3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80000" lvl="0" indent="-180000" defTabSz="914400">
              <a:lnSpc>
                <a:spcPts val="1800"/>
              </a:lnSpc>
              <a:spcBef>
                <a:spcPts val="0"/>
              </a:spcBef>
              <a:spcAft>
                <a:spcPts val="400"/>
              </a:spcAft>
              <a:buClr>
                <a:srgbClr val="D6851B"/>
              </a:buClr>
              <a:buSzPct val="65000"/>
              <a:buFont typeface="Wingdings 3"/>
              <a:buChar char=""/>
              <a:defRPr/>
            </a:pPr>
            <a:r>
              <a:rPr lang="en-GB" sz="1400" dirty="0">
                <a:solidFill>
                  <a:schemeClr val="tx1"/>
                </a:solidFill>
                <a:latin typeface="Calibri"/>
              </a:rPr>
              <a:t>International indicators, system monitoring, mobility</a:t>
            </a:r>
          </a:p>
        </p:txBody>
      </p:sp>
      <p:sp>
        <p:nvSpPr>
          <p:cNvPr id="3" name="Ellipse 2"/>
          <p:cNvSpPr/>
          <p:nvPr/>
        </p:nvSpPr>
        <p:spPr bwMode="auto">
          <a:xfrm>
            <a:off x="4915440" y="1898727"/>
            <a:ext cx="2412000" cy="24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6" name="Grafik 5"/>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332430">
            <a:off x="5393704" y="2121331"/>
            <a:ext cx="1491393" cy="189813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1" y="1493929"/>
            <a:ext cx="11053764" cy="3770263"/>
          </a:xfrm>
          <a:prstGeom prst="rect">
            <a:avLst/>
          </a:prstGeom>
          <a:noFill/>
        </p:spPr>
        <p:txBody>
          <a:bodyPr wrap="square" lIns="0" tIns="0" rIns="0" bIns="0" rtlCol="0">
            <a:spAutoFit/>
          </a:bodyPr>
          <a:lstStyle/>
          <a:p>
            <a:pPr indent="-360000">
              <a:lnSpc>
                <a:spcPts val="2400"/>
              </a:lnSpc>
              <a:spcAft>
                <a:spcPts val="600"/>
              </a:spcAft>
              <a:buFont typeface="+mj-lt"/>
              <a:buAutoNum type="arabicPeriod"/>
              <a:defRPr/>
            </a:pPr>
            <a:r>
              <a:rPr lang="en-GB" sz="2000" dirty="0">
                <a:latin typeface="Calibri"/>
              </a:rPr>
              <a:t>Purpose of reporting and data management in vocational education and training (VET)</a:t>
            </a:r>
          </a:p>
          <a:p>
            <a:pPr indent="-360000">
              <a:lnSpc>
                <a:spcPts val="2400"/>
              </a:lnSpc>
              <a:spcAft>
                <a:spcPts val="600"/>
              </a:spcAft>
              <a:buFont typeface="+mj-lt"/>
              <a:buAutoNum type="arabicPeriod"/>
              <a:defRPr/>
            </a:pPr>
            <a:r>
              <a:rPr lang="en-GB" sz="2000" dirty="0">
                <a:latin typeface="Calibri"/>
              </a:rPr>
              <a:t>VET reporting in Germany</a:t>
            </a:r>
          </a:p>
          <a:p>
            <a:pPr marL="684000" lvl="2" indent="-285750">
              <a:lnSpc>
                <a:spcPts val="2400"/>
              </a:lnSpc>
              <a:spcAft>
                <a:spcPts val="600"/>
              </a:spcAft>
              <a:buClr>
                <a:srgbClr val="D6851B"/>
              </a:buClr>
              <a:buSzPct val="65000"/>
              <a:buFont typeface="Wingdings 3"/>
              <a:buChar char=""/>
              <a:defRPr/>
            </a:pPr>
            <a:r>
              <a:rPr lang="en-GB" sz="2000" dirty="0"/>
              <a:t>Two reports</a:t>
            </a:r>
          </a:p>
          <a:p>
            <a:pPr marL="684000" lvl="2" indent="-285750">
              <a:lnSpc>
                <a:spcPts val="2400"/>
              </a:lnSpc>
              <a:spcAft>
                <a:spcPts val="600"/>
              </a:spcAft>
              <a:buClr>
                <a:srgbClr val="D6851B"/>
              </a:buClr>
              <a:buSzPct val="65000"/>
              <a:buFont typeface="Wingdings 3"/>
              <a:buChar char=""/>
              <a:defRPr/>
            </a:pPr>
            <a:r>
              <a:rPr lang="en-GB" sz="2000" dirty="0"/>
              <a:t>Legal basis</a:t>
            </a:r>
          </a:p>
          <a:p>
            <a:pPr marL="684000" lvl="2" indent="-285750">
              <a:lnSpc>
                <a:spcPts val="2400"/>
              </a:lnSpc>
              <a:spcAft>
                <a:spcPts val="600"/>
              </a:spcAft>
              <a:buClr>
                <a:srgbClr val="D6851B"/>
              </a:buClr>
              <a:buSzPct val="65000"/>
              <a:buFont typeface="Wingdings 3"/>
              <a:buChar char=""/>
              <a:defRPr/>
            </a:pPr>
            <a:r>
              <a:rPr lang="en-GB" sz="2000" dirty="0"/>
              <a:t>Development process</a:t>
            </a:r>
          </a:p>
          <a:p>
            <a:pPr marL="684000" lvl="2" indent="-285750">
              <a:lnSpc>
                <a:spcPts val="2400"/>
              </a:lnSpc>
              <a:spcAft>
                <a:spcPts val="600"/>
              </a:spcAft>
              <a:buClr>
                <a:srgbClr val="D6851B"/>
              </a:buClr>
              <a:buSzPct val="65000"/>
              <a:buFont typeface="Wingdings 3"/>
              <a:buChar char=""/>
              <a:defRPr/>
            </a:pPr>
            <a:r>
              <a:rPr lang="en-GB" sz="2000" dirty="0"/>
              <a:t>Indicators</a:t>
            </a:r>
          </a:p>
          <a:p>
            <a:pPr marL="684000" lvl="2" indent="-285750">
              <a:lnSpc>
                <a:spcPts val="2400"/>
              </a:lnSpc>
              <a:spcAft>
                <a:spcPts val="600"/>
              </a:spcAft>
              <a:buClr>
                <a:srgbClr val="D6851B"/>
              </a:buClr>
              <a:buSzPct val="65000"/>
              <a:buFont typeface="Wingdings 3"/>
              <a:buChar char=""/>
              <a:defRPr/>
            </a:pPr>
            <a:r>
              <a:rPr lang="en-GB" sz="2000" dirty="0"/>
              <a:t>Ensuring quality</a:t>
            </a:r>
          </a:p>
          <a:p>
            <a:pPr indent="-360000">
              <a:lnSpc>
                <a:spcPts val="2400"/>
              </a:lnSpc>
              <a:spcAft>
                <a:spcPts val="600"/>
              </a:spcAft>
              <a:buFont typeface="+mj-lt"/>
              <a:buAutoNum type="arabicPeriod"/>
              <a:defRPr/>
            </a:pPr>
            <a:r>
              <a:rPr lang="en-GB" sz="2000" dirty="0">
                <a:latin typeface="Calibri"/>
              </a:rPr>
              <a:t>Internationally proven approach: lessons learned in Ghana and Vietnam</a:t>
            </a:r>
          </a:p>
          <a:p>
            <a:pPr indent="-360000">
              <a:lnSpc>
                <a:spcPts val="2400"/>
              </a:lnSpc>
              <a:spcAft>
                <a:spcPts val="600"/>
              </a:spcAft>
              <a:buFont typeface="+mj-lt"/>
              <a:buAutoNum type="arabicPeriod"/>
              <a:defRPr/>
            </a:pPr>
            <a:r>
              <a:rPr lang="en-GB" sz="2000" dirty="0"/>
              <a:t>Success factors in the VET reporting development process and recommendations </a:t>
            </a:r>
          </a:p>
          <a:p>
            <a:pPr indent="-360000">
              <a:lnSpc>
                <a:spcPts val="2400"/>
              </a:lnSpc>
              <a:spcAft>
                <a:spcPts val="600"/>
              </a:spcAft>
              <a:buFont typeface="+mj-lt"/>
              <a:buAutoNum type="arabicPeriod"/>
              <a:defRPr/>
            </a:pPr>
            <a:r>
              <a:rPr lang="en-GB" sz="2000" dirty="0">
                <a:latin typeface="Calibri"/>
              </a:rPr>
              <a:t>Further references and materials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655918" y="1533814"/>
            <a:ext cx="5437186" cy="1560861"/>
          </a:xfrm>
          <a:prstGeom prst="rect">
            <a:avLst/>
          </a:prstGeom>
          <a:solidFill>
            <a:srgbClr val="FBF3E8"/>
          </a:solidFill>
        </p:spPr>
        <p:txBody>
          <a:bodyPr vert="horz" wrap="square" lIns="180000" tIns="36000" rIns="28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en-GB" sz="1500" dirty="0">
                <a:solidFill>
                  <a:schemeClr val="tx1"/>
                </a:solidFill>
              </a:rPr>
              <a:t>Indicators (indicator: Latin indicare “to show”) are </a:t>
            </a:r>
            <a:r>
              <a:rPr lang="en-GB" sz="1500" b="1" dirty="0">
                <a:solidFill>
                  <a:schemeClr val="tx1"/>
                </a:solidFill>
              </a:rPr>
              <a:t>measured variables</a:t>
            </a:r>
            <a:r>
              <a:rPr lang="en-GB" sz="1500" dirty="0">
                <a:solidFill>
                  <a:schemeClr val="tx1"/>
                </a:solidFill>
              </a:rPr>
              <a:t> (absolute values or key figures) which can be used to quantify (operationalise) specific issues and current situations in vocational education and training (actual values) and highlight development over time (cf. Schnell/Hill/Esser </a:t>
            </a:r>
            <a:br>
              <a:rPr lang="en-GB" sz="1500" dirty="0">
                <a:solidFill>
                  <a:schemeClr val="tx1"/>
                </a:solidFill>
              </a:rPr>
            </a:br>
            <a:r>
              <a:rPr lang="en-GB" sz="1500" dirty="0">
                <a:solidFill>
                  <a:schemeClr val="tx1"/>
                </a:solidFill>
              </a:rPr>
              <a:t>1995, p. 121 pp).</a:t>
            </a:r>
          </a:p>
        </p:txBody>
      </p:sp>
      <p:sp>
        <p:nvSpPr>
          <p:cNvPr id="10" name="Textplatzhalter 3"/>
          <p:cNvSpPr txBox="1"/>
          <p:nvPr/>
        </p:nvSpPr>
        <p:spPr bwMode="auto">
          <a:xfrm>
            <a:off x="658814" y="3366549"/>
            <a:ext cx="5437186" cy="1804519"/>
          </a:xfrm>
          <a:prstGeom prst="rect">
            <a:avLst/>
          </a:prstGeom>
          <a:solidFill>
            <a:srgbClr val="FBF3E8"/>
          </a:solidFill>
        </p:spPr>
        <p:txBody>
          <a:bodyPr vert="horz" wrap="square" lIns="180000" tIns="36000" rIns="21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en-GB" sz="1500" dirty="0">
                <a:solidFill>
                  <a:schemeClr val="tx1"/>
                </a:solidFill>
              </a:rPr>
              <a:t>They are an important </a:t>
            </a:r>
            <a:r>
              <a:rPr lang="en-GB" sz="1500" b="1" dirty="0">
                <a:solidFill>
                  <a:schemeClr val="tx1"/>
                </a:solidFill>
              </a:rPr>
              <a:t>basis</a:t>
            </a:r>
            <a:r>
              <a:rPr lang="en-GB" sz="1500" dirty="0">
                <a:solidFill>
                  <a:schemeClr val="tx1"/>
                </a:solidFill>
              </a:rPr>
              <a:t> for regular reporting in </a:t>
            </a:r>
            <a:br>
              <a:rPr lang="en-GB" sz="1500" dirty="0">
                <a:solidFill>
                  <a:schemeClr val="tx1"/>
                </a:solidFill>
              </a:rPr>
            </a:br>
            <a:r>
              <a:rPr lang="en-GB" sz="1500" dirty="0">
                <a:solidFill>
                  <a:schemeClr val="tx1"/>
                </a:solidFill>
              </a:rPr>
              <a:t>vocational education and training. </a:t>
            </a:r>
            <a:br>
              <a:rPr lang="en-GB" sz="1500" dirty="0">
                <a:solidFill>
                  <a:schemeClr val="tx1"/>
                </a:solidFill>
              </a:rPr>
            </a:br>
            <a:r>
              <a:rPr lang="en-GB" sz="1500" b="1" spc="-10" dirty="0">
                <a:solidFill>
                  <a:schemeClr val="tx1"/>
                </a:solidFill>
              </a:rPr>
              <a:t>Comparing</a:t>
            </a:r>
            <a:r>
              <a:rPr lang="en-GB" sz="1500" spc="-10" dirty="0">
                <a:solidFill>
                  <a:schemeClr val="tx1"/>
                </a:solidFill>
              </a:rPr>
              <a:t> measured values and the status quo against </a:t>
            </a:r>
            <a:r>
              <a:rPr lang="en-GB" sz="1500" dirty="0">
                <a:solidFill>
                  <a:schemeClr val="tx1"/>
                </a:solidFill>
              </a:rPr>
              <a:t>normative social values or politically-set goals (target </a:t>
            </a:r>
            <a:br>
              <a:rPr lang="en-GB" sz="1500" dirty="0">
                <a:solidFill>
                  <a:schemeClr val="tx1"/>
                </a:solidFill>
              </a:rPr>
            </a:br>
            <a:r>
              <a:rPr lang="en-GB" sz="1500" dirty="0">
                <a:solidFill>
                  <a:schemeClr val="tx1"/>
                </a:solidFill>
              </a:rPr>
              <a:t>values) highlights where (political) </a:t>
            </a:r>
            <a:r>
              <a:rPr lang="en-GB" sz="1500" b="1" dirty="0">
                <a:solidFill>
                  <a:schemeClr val="tx1"/>
                </a:solidFill>
              </a:rPr>
              <a:t>action is required</a:t>
            </a:r>
            <a:r>
              <a:rPr lang="en-GB" sz="1500" dirty="0">
                <a:solidFill>
                  <a:schemeClr val="tx1"/>
                </a:solidFill>
              </a:rPr>
              <a:t> and </a:t>
            </a:r>
            <a:br>
              <a:rPr lang="en-GB" sz="1500" dirty="0">
                <a:solidFill>
                  <a:schemeClr val="tx1"/>
                </a:solidFill>
              </a:rPr>
            </a:br>
            <a:r>
              <a:rPr lang="en-GB" sz="1500" dirty="0">
                <a:solidFill>
                  <a:schemeClr val="tx1"/>
                </a:solidFill>
              </a:rPr>
              <a:t>can be used as a basis for shaping and structuring vocational education and training (</a:t>
            </a:r>
            <a:r>
              <a:rPr lang="en-GB" sz="1500" b="1" dirty="0">
                <a:solidFill>
                  <a:schemeClr val="tx1"/>
                </a:solidFill>
              </a:rPr>
              <a:t>policy advice</a:t>
            </a:r>
            <a:r>
              <a:rPr lang="en-GB" sz="1500" dirty="0">
                <a:solidFill>
                  <a:schemeClr val="tx1"/>
                </a:solidFill>
              </a:rPr>
              <a:t>).</a:t>
            </a:r>
          </a:p>
        </p:txBody>
      </p:sp>
      <p:sp>
        <p:nvSpPr>
          <p:cNvPr id="12" name="Textplatzhalter 3"/>
          <p:cNvSpPr txBox="1"/>
          <p:nvPr/>
        </p:nvSpPr>
        <p:spPr bwMode="auto">
          <a:xfrm>
            <a:off x="6233629" y="3242950"/>
            <a:ext cx="5472112" cy="586237"/>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en-GB" sz="1500" dirty="0">
                <a:solidFill>
                  <a:schemeClr val="tx1"/>
                </a:solidFill>
              </a:rPr>
              <a:t>Different </a:t>
            </a:r>
            <a:r>
              <a:rPr lang="en-GB" sz="1500" b="1" dirty="0">
                <a:solidFill>
                  <a:schemeClr val="tx1"/>
                </a:solidFill>
              </a:rPr>
              <a:t>classification strategies</a:t>
            </a:r>
            <a:r>
              <a:rPr lang="en-GB" sz="1500" dirty="0">
                <a:solidFill>
                  <a:schemeClr val="tx1"/>
                </a:solidFill>
              </a:rPr>
              <a:t> may be useful depending on the </a:t>
            </a:r>
            <a:r>
              <a:rPr lang="en-GB" sz="1500" b="1" dirty="0">
                <a:solidFill>
                  <a:schemeClr val="tx1"/>
                </a:solidFill>
              </a:rPr>
              <a:t>context of use</a:t>
            </a:r>
            <a:r>
              <a:rPr lang="en-GB" sz="1500" dirty="0">
                <a:solidFill>
                  <a:schemeClr val="tx1"/>
                </a:solidFill>
              </a:rPr>
              <a:t>.</a:t>
            </a:r>
          </a:p>
        </p:txBody>
      </p:sp>
      <p:sp>
        <p:nvSpPr>
          <p:cNvPr id="13" name="Textplatzhalter 3"/>
          <p:cNvSpPr txBox="1"/>
          <p:nvPr/>
        </p:nvSpPr>
        <p:spPr bwMode="auto">
          <a:xfrm>
            <a:off x="6240463" y="3975690"/>
            <a:ext cx="5472112" cy="1188000"/>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en-GB" sz="1500" dirty="0">
                <a:solidFill>
                  <a:schemeClr val="tx1"/>
                </a:solidFill>
              </a:rPr>
              <a:t>Indicators are intended to help us classify observations of the real-world object of study, to attribute them to non-observable phenomena and ultimately to form a </a:t>
            </a:r>
            <a:r>
              <a:rPr lang="en-GB" sz="1500" b="1" dirty="0">
                <a:solidFill>
                  <a:schemeClr val="tx1"/>
                </a:solidFill>
              </a:rPr>
              <a:t>reliable</a:t>
            </a:r>
            <a:r>
              <a:rPr lang="en-GB" sz="1500" dirty="0">
                <a:solidFill>
                  <a:schemeClr val="tx1"/>
                </a:solidFill>
              </a:rPr>
              <a:t> </a:t>
            </a:r>
            <a:r>
              <a:rPr lang="en-GB" sz="1500" b="1" dirty="0">
                <a:solidFill>
                  <a:schemeClr val="tx1"/>
                </a:solidFill>
              </a:rPr>
              <a:t>basis for the evaluation</a:t>
            </a:r>
            <a:r>
              <a:rPr lang="en-GB" sz="1500" dirty="0">
                <a:solidFill>
                  <a:schemeClr val="tx1"/>
                </a:solidFill>
              </a:rPr>
              <a:t> of these phenomena.</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Indicators</a:t>
            </a:r>
          </a:p>
        </p:txBody>
      </p:sp>
      <p:sp>
        <p:nvSpPr>
          <p:cNvPr id="5" name="Textfeld 4"/>
          <p:cNvSpPr txBox="1"/>
          <p:nvPr/>
        </p:nvSpPr>
        <p:spPr bwMode="auto">
          <a:xfrm>
            <a:off x="582613" y="5434813"/>
            <a:ext cx="9559243" cy="443776"/>
          </a:xfrm>
          <a:prstGeom prst="rect">
            <a:avLst/>
          </a:prstGeom>
          <a:noFill/>
        </p:spPr>
        <p:txBody>
          <a:bodyPr wrap="square" rtlCol="0">
            <a:spAutoFit/>
          </a:bodyPr>
          <a:lstStyle/>
          <a:p>
            <a:pPr>
              <a:lnSpc>
                <a:spcPts val="1400"/>
              </a:lnSpc>
              <a:defRPr/>
            </a:pPr>
            <a:r>
              <a:rPr lang="en-GB" sz="1100" dirty="0"/>
              <a:t>Source: Meyer, Wolfgang: “Indikatorenentwicklung: eine praxisorientierte Einführung, 2004” [Development of indicators: a practical introduction]</a:t>
            </a:r>
            <a:br>
              <a:rPr lang="en-GB" sz="1100" dirty="0"/>
            </a:br>
            <a:r>
              <a:rPr lang="en-GB" sz="1100" u="sng" dirty="0">
                <a:hlinkClick r:id="rId3" tooltip="http://www.ceval.de/typo3/fileadmin/user_upload/PDFs/workpaper10.pdf"/>
              </a:rPr>
              <a:t>http://www.ceval.de/typo3/fileadmin/user_upload/PDFs/workpaper10.pdf</a:t>
            </a:r>
          </a:p>
        </p:txBody>
      </p:sp>
      <p:sp>
        <p:nvSpPr>
          <p:cNvPr id="14" name="Textplatzhalter 3"/>
          <p:cNvSpPr txBox="1"/>
          <p:nvPr/>
        </p:nvSpPr>
        <p:spPr bwMode="auto">
          <a:xfrm>
            <a:off x="6233629" y="2266554"/>
            <a:ext cx="5472112" cy="829893"/>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en-GB" sz="1500" dirty="0">
                <a:solidFill>
                  <a:schemeClr val="tx1"/>
                </a:solidFill>
              </a:rPr>
              <a:t>Both the principle of classification as well as the nature and number of categories used are the result of </a:t>
            </a:r>
            <a:r>
              <a:rPr lang="en-GB" sz="1500" b="1" dirty="0">
                <a:solidFill>
                  <a:schemeClr val="tx1"/>
                </a:solidFill>
              </a:rPr>
              <a:t>human decisions</a:t>
            </a:r>
            <a:r>
              <a:rPr lang="en-GB" sz="1500" dirty="0">
                <a:solidFill>
                  <a:schemeClr val="tx1"/>
                </a:solidFill>
              </a:rPr>
              <a:t>.</a:t>
            </a:r>
          </a:p>
        </p:txBody>
      </p:sp>
      <p:sp>
        <p:nvSpPr>
          <p:cNvPr id="15" name="Textplatzhalter 3"/>
          <p:cNvSpPr txBox="1"/>
          <p:nvPr/>
        </p:nvSpPr>
        <p:spPr bwMode="auto">
          <a:xfrm>
            <a:off x="6233629" y="1533814"/>
            <a:ext cx="5472112" cy="586237"/>
          </a:xfrm>
          <a:prstGeom prst="rect">
            <a:avLst/>
          </a:prstGeom>
          <a:solidFill>
            <a:srgbClr val="FBF3E8"/>
          </a:solidFill>
        </p:spPr>
        <p:txBody>
          <a:bodyPr vert="horz" wrap="square" lIns="972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1900"/>
              </a:lnSpc>
              <a:spcBef>
                <a:spcPts val="0"/>
              </a:spcBef>
              <a:defRPr/>
            </a:pPr>
            <a:r>
              <a:rPr lang="en-GB" sz="1500" dirty="0">
                <a:solidFill>
                  <a:schemeClr val="tx1"/>
                </a:solidFill>
              </a:rPr>
              <a:t>Indicators are tools used for </a:t>
            </a:r>
            <a:r>
              <a:rPr lang="en-GB" sz="1500" b="1" dirty="0">
                <a:solidFill>
                  <a:schemeClr val="tx1"/>
                </a:solidFill>
              </a:rPr>
              <a:t>classifying</a:t>
            </a:r>
            <a:r>
              <a:rPr lang="en-GB" sz="1500" dirty="0">
                <a:solidFill>
                  <a:schemeClr val="tx1"/>
                </a:solidFill>
              </a:rPr>
              <a:t> features </a:t>
            </a:r>
            <a:r>
              <a:rPr lang="en-GB" sz="1500" b="1" dirty="0">
                <a:solidFill>
                  <a:schemeClr val="tx1"/>
                </a:solidFill>
              </a:rPr>
              <a:t>based on an ordering principle</a:t>
            </a:r>
            <a:r>
              <a:rPr lang="en-GB" sz="1500" dirty="0">
                <a:solidFill>
                  <a:schemeClr val="tx1"/>
                </a:solidFill>
              </a:rPr>
              <a:t>.</a:t>
            </a:r>
          </a:p>
        </p:txBody>
      </p:sp>
      <p:sp>
        <p:nvSpPr>
          <p:cNvPr id="8" name="Ellipse 7"/>
          <p:cNvSpPr/>
          <p:nvPr/>
        </p:nvSpPr>
        <p:spPr bwMode="auto">
          <a:xfrm>
            <a:off x="4986991" y="2401123"/>
            <a:ext cx="2116234" cy="2116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6" name="Grafik 15"/>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5108448" y="2709179"/>
            <a:ext cx="2019670" cy="139432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Indicators</a:t>
            </a:r>
          </a:p>
        </p:txBody>
      </p:sp>
      <p:sp>
        <p:nvSpPr>
          <p:cNvPr id="8"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Indicators as a basis for (political) decision making</a:t>
            </a:r>
          </a:p>
        </p:txBody>
      </p:sp>
      <p:graphicFrame>
        <p:nvGraphicFramePr>
          <p:cNvPr id="13" name="Tabelle 12"/>
          <p:cNvGraphicFramePr>
            <a:graphicFrameLocks noGrp="1"/>
          </p:cNvGraphicFramePr>
          <p:nvPr/>
        </p:nvGraphicFramePr>
        <p:xfrm>
          <a:off x="8734425" y="1258205"/>
          <a:ext cx="2988000" cy="4014348"/>
        </p:xfrm>
        <a:graphic>
          <a:graphicData uri="http://schemas.openxmlformats.org/drawingml/2006/table">
            <a:tbl>
              <a:tblPr firstRow="1">
                <a:tableStyleId>{B301B821-A1FF-4177-AEE7-76D212191A09}</a:tableStyleId>
              </a:tblPr>
              <a:tblGrid>
                <a:gridCol w="2016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tblGrid>
              <a:tr h="229300">
                <a:tc>
                  <a:txBody>
                    <a:bodyPr/>
                    <a:lstStyle/>
                    <a:p>
                      <a:pPr>
                        <a:lnSpc>
                          <a:spcPts val="1600"/>
                        </a:lnSpc>
                        <a:spcAft>
                          <a:spcPts val="600"/>
                        </a:spcAft>
                        <a:defRPr/>
                      </a:pPr>
                      <a:r>
                        <a:rPr lang="en-GB" sz="900" dirty="0">
                          <a:solidFill>
                            <a:schemeClr val="tx1"/>
                          </a:solidFill>
                        </a:rPr>
                        <a:t>Name of the indicator</a:t>
                      </a:r>
                    </a:p>
                  </a:txBody>
                  <a:tcPr marL="53371" marR="53371" marT="26686" marB="26686">
                    <a:lnL w="76200" algn="ctr">
                      <a:solidFill>
                        <a:schemeClr val="bg1"/>
                      </a:solidFill>
                    </a:lnL>
                    <a:lnT w="76200" algn="ctr">
                      <a:solidFill>
                        <a:schemeClr val="bg1"/>
                      </a:solidFill>
                    </a:lnT>
                    <a:lnB w="12700" algn="ctr">
                      <a:solidFill>
                        <a:srgbClr val="EAC28D"/>
                      </a:solidFill>
                    </a:lnB>
                    <a:solidFill>
                      <a:srgbClr val="EAC28D"/>
                    </a:solidFill>
                  </a:tcPr>
                </a:tc>
                <a:tc>
                  <a:txBody>
                    <a:bodyPr/>
                    <a:lstStyle/>
                    <a:p>
                      <a:pPr algn="l" rtl="0">
                        <a:lnSpc>
                          <a:spcPts val="1600"/>
                        </a:lnSpc>
                        <a:spcAft>
                          <a:spcPts val="600"/>
                        </a:spcAft>
                        <a:defRPr/>
                      </a:pPr>
                      <a:endParaRPr lang="de-DE" sz="900" dirty="0"/>
                    </a:p>
                  </a:txBody>
                  <a:tcPr marL="53371" marR="53371" marT="26686" marB="26686">
                    <a:lnR w="76200" algn="ctr">
                      <a:solidFill>
                        <a:schemeClr val="bg1"/>
                      </a:solidFill>
                    </a:lnR>
                    <a:lnT w="76200" algn="ctr">
                      <a:solidFill>
                        <a:schemeClr val="bg1"/>
                      </a:solidFill>
                    </a:lnT>
                    <a:lnB w="12700" algn="ctr">
                      <a:solidFill>
                        <a:srgbClr val="EAC28D"/>
                      </a:solidFill>
                    </a:lnB>
                    <a:solidFill>
                      <a:srgbClr val="EAC28D"/>
                    </a:solidFill>
                  </a:tcPr>
                </a:tc>
                <a:extLst>
                  <a:ext uri="{0D108BD9-81ED-4DB2-BD59-A6C34878D82A}">
                    <a16:rowId xmlns:a16="http://schemas.microsoft.com/office/drawing/2014/main" val="10000"/>
                  </a:ext>
                </a:extLst>
              </a:tr>
              <a:tr h="324000">
                <a:tc>
                  <a:txBody>
                    <a:bodyPr/>
                    <a:lstStyle/>
                    <a:p>
                      <a:pPr>
                        <a:lnSpc>
                          <a:spcPts val="1300"/>
                        </a:lnSpc>
                        <a:spcAft>
                          <a:spcPts val="0"/>
                        </a:spcAft>
                        <a:defRPr/>
                      </a:pPr>
                      <a:r>
                        <a:rPr lang="en-GB" sz="900" dirty="0"/>
                        <a:t>Core message:</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1"/>
                  </a:ext>
                </a:extLst>
              </a:tr>
              <a:tr h="324000">
                <a:tc>
                  <a:txBody>
                    <a:bodyPr/>
                    <a:lstStyle/>
                    <a:p>
                      <a:pPr>
                        <a:lnSpc>
                          <a:spcPts val="1300"/>
                        </a:lnSpc>
                        <a:spcAft>
                          <a:spcPts val="0"/>
                        </a:spcAft>
                        <a:defRPr/>
                      </a:pPr>
                      <a:r>
                        <a:rPr lang="en-GB" sz="900" dirty="0"/>
                        <a:t>Source:</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2"/>
                  </a:ext>
                </a:extLst>
              </a:tr>
              <a:tr h="540000">
                <a:tc>
                  <a:txBody>
                    <a:bodyPr/>
                    <a:lstStyle/>
                    <a:p>
                      <a:pPr>
                        <a:lnSpc>
                          <a:spcPts val="1300"/>
                        </a:lnSpc>
                        <a:spcAft>
                          <a:spcPts val="0"/>
                        </a:spcAft>
                        <a:defRPr/>
                      </a:pPr>
                      <a:r>
                        <a:rPr lang="en-GB" sz="900" dirty="0"/>
                        <a:t>Monitoring period/</a:t>
                      </a:r>
                      <a:br>
                        <a:rPr lang="en-GB" sz="900" dirty="0"/>
                      </a:br>
                      <a:r>
                        <a:rPr lang="en-GB" sz="900" dirty="0"/>
                        <a:t>key date:</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3"/>
                  </a:ext>
                </a:extLst>
              </a:tr>
              <a:tr h="705953">
                <a:tc>
                  <a:txBody>
                    <a:bodyPr/>
                    <a:lstStyle/>
                    <a:p>
                      <a:pPr>
                        <a:lnSpc>
                          <a:spcPts val="1300"/>
                        </a:lnSpc>
                        <a:spcAft>
                          <a:spcPts val="0"/>
                        </a:spcAft>
                        <a:defRPr/>
                      </a:pPr>
                      <a:r>
                        <a:rPr lang="en-GB" sz="900" dirty="0"/>
                        <a:t>Relevance to VET policy decision-making:</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4"/>
                  </a:ext>
                </a:extLst>
              </a:tr>
              <a:tr h="324000">
                <a:tc>
                  <a:txBody>
                    <a:bodyPr/>
                    <a:lstStyle/>
                    <a:p>
                      <a:pPr>
                        <a:lnSpc>
                          <a:spcPts val="1300"/>
                        </a:lnSpc>
                        <a:spcAft>
                          <a:spcPts val="0"/>
                        </a:spcAft>
                        <a:defRPr/>
                      </a:pPr>
                      <a:r>
                        <a:rPr lang="en-GB" sz="900" dirty="0"/>
                        <a:t>Reference parameters:</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5"/>
                  </a:ext>
                </a:extLst>
              </a:tr>
              <a:tr h="324000">
                <a:tc>
                  <a:txBody>
                    <a:bodyPr/>
                    <a:lstStyle/>
                    <a:p>
                      <a:pPr>
                        <a:lnSpc>
                          <a:spcPts val="1300"/>
                        </a:lnSpc>
                        <a:spcAft>
                          <a:spcPts val="0"/>
                        </a:spcAft>
                        <a:defRPr/>
                      </a:pPr>
                      <a:r>
                        <a:rPr lang="en-GB" sz="900" dirty="0"/>
                        <a:t>Formula:</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6"/>
                  </a:ext>
                </a:extLst>
              </a:tr>
              <a:tr h="540000">
                <a:tc>
                  <a:txBody>
                    <a:bodyPr/>
                    <a:lstStyle/>
                    <a:p>
                      <a:pPr>
                        <a:lnSpc>
                          <a:spcPts val="1300"/>
                        </a:lnSpc>
                        <a:spcAft>
                          <a:spcPts val="0"/>
                        </a:spcAft>
                        <a:defRPr/>
                      </a:pPr>
                      <a:r>
                        <a:rPr lang="en-GB" sz="900" dirty="0"/>
                        <a:t>Possible differentiations (gender, age, regions etc.):</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7"/>
                  </a:ext>
                </a:extLst>
              </a:tr>
              <a:tr h="324000">
                <a:tc>
                  <a:txBody>
                    <a:bodyPr/>
                    <a:lstStyle/>
                    <a:p>
                      <a:pPr>
                        <a:lnSpc>
                          <a:spcPts val="1300"/>
                        </a:lnSpc>
                        <a:spcAft>
                          <a:spcPts val="0"/>
                        </a:spcAft>
                        <a:defRPr/>
                      </a:pPr>
                      <a:r>
                        <a:rPr lang="en-GB" sz="900" dirty="0"/>
                        <a:t>Limitation of the indicator</a:t>
                      </a:r>
                    </a:p>
                  </a:txBody>
                  <a:tcPr marL="53371" marR="53371" marT="26686" marB="26686">
                    <a:lnL w="76200" algn="ctr">
                      <a:solidFill>
                        <a:schemeClr val="bg1"/>
                      </a:solidFill>
                    </a:lnL>
                    <a:lnT w="12700" algn="ctr">
                      <a:solidFill>
                        <a:srgbClr val="EAC28D"/>
                      </a:solidFill>
                    </a:lnT>
                    <a:lnB w="12700" algn="ctr">
                      <a:solidFill>
                        <a:srgbClr val="EAC28D"/>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12700" algn="ctr">
                      <a:solidFill>
                        <a:srgbClr val="EAC28D"/>
                      </a:solidFill>
                    </a:lnB>
                  </a:tcPr>
                </a:tc>
                <a:extLst>
                  <a:ext uri="{0D108BD9-81ED-4DB2-BD59-A6C34878D82A}">
                    <a16:rowId xmlns:a16="http://schemas.microsoft.com/office/drawing/2014/main" val="10008"/>
                  </a:ext>
                </a:extLst>
              </a:tr>
              <a:tr h="324000">
                <a:tc>
                  <a:txBody>
                    <a:bodyPr/>
                    <a:lstStyle/>
                    <a:p>
                      <a:pPr>
                        <a:lnSpc>
                          <a:spcPts val="1300"/>
                        </a:lnSpc>
                        <a:spcAft>
                          <a:spcPts val="0"/>
                        </a:spcAft>
                        <a:defRPr/>
                      </a:pPr>
                      <a:r>
                        <a:rPr lang="en-GB" sz="900" dirty="0"/>
                        <a:t>Considerations regarding interpretation/FAQs</a:t>
                      </a:r>
                    </a:p>
                  </a:txBody>
                  <a:tcPr marL="53371" marR="53371" marT="26686" marB="26686">
                    <a:lnL w="76200" algn="ctr">
                      <a:solidFill>
                        <a:schemeClr val="bg1"/>
                      </a:solidFill>
                    </a:lnL>
                    <a:lnT w="12700" algn="ctr">
                      <a:solidFill>
                        <a:srgbClr val="EAC28D"/>
                      </a:solidFill>
                    </a:lnT>
                    <a:lnB w="76200" algn="ctr">
                      <a:solidFill>
                        <a:schemeClr val="bg1"/>
                      </a:solidFill>
                    </a:lnB>
                  </a:tcPr>
                </a:tc>
                <a:tc>
                  <a:txBody>
                    <a:bodyPr/>
                    <a:lstStyle/>
                    <a:p>
                      <a:pPr algn="l" rtl="0">
                        <a:lnSpc>
                          <a:spcPts val="1300"/>
                        </a:lnSpc>
                        <a:spcAft>
                          <a:spcPts val="600"/>
                        </a:spcAft>
                        <a:defRPr/>
                      </a:pPr>
                      <a:endParaRPr lang="de-DE" sz="900" dirty="0"/>
                    </a:p>
                  </a:txBody>
                  <a:tcPr marL="53371" marR="53371" marT="26686" marB="26686">
                    <a:lnR w="76200" algn="ctr">
                      <a:solidFill>
                        <a:schemeClr val="bg1"/>
                      </a:solidFill>
                    </a:lnR>
                    <a:lnT w="12700" algn="ctr">
                      <a:solidFill>
                        <a:srgbClr val="EAC28D"/>
                      </a:solidFill>
                    </a:lnT>
                    <a:lnB w="76200" algn="ctr">
                      <a:solidFill>
                        <a:schemeClr val="bg1"/>
                      </a:solidFill>
                    </a:lnB>
                  </a:tcPr>
                </a:tc>
                <a:extLst>
                  <a:ext uri="{0D108BD9-81ED-4DB2-BD59-A6C34878D82A}">
                    <a16:rowId xmlns:a16="http://schemas.microsoft.com/office/drawing/2014/main" val="10009"/>
                  </a:ext>
                </a:extLst>
              </a:tr>
            </a:tbl>
          </a:graphicData>
        </a:graphic>
      </p:graphicFrame>
      <p:sp>
        <p:nvSpPr>
          <p:cNvPr id="10" name="Textplatzhalter 3"/>
          <p:cNvSpPr txBox="1"/>
          <p:nvPr/>
        </p:nvSpPr>
        <p:spPr bwMode="auto">
          <a:xfrm>
            <a:off x="4827571" y="2013109"/>
            <a:ext cx="3682241"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en-GB" b="0" dirty="0">
                <a:latin typeface="Calibri"/>
              </a:rPr>
              <a:t>A question of political will and of the willingness of decision-makers to shape the process</a:t>
            </a:r>
          </a:p>
        </p:txBody>
      </p:sp>
      <p:sp>
        <p:nvSpPr>
          <p:cNvPr id="11" name="Textplatzhalter 3"/>
          <p:cNvSpPr txBox="1"/>
          <p:nvPr/>
        </p:nvSpPr>
        <p:spPr bwMode="auto">
          <a:xfrm>
            <a:off x="658813" y="2013109"/>
            <a:ext cx="3606799"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en-GB" b="0" dirty="0">
                <a:latin typeface="Calibri"/>
              </a:rPr>
              <a:t>Strict separation between data provision and data evaluation</a:t>
            </a:r>
          </a:p>
        </p:txBody>
      </p:sp>
      <p:sp>
        <p:nvSpPr>
          <p:cNvPr id="12" name="Textplatzhalter 3"/>
          <p:cNvSpPr txBox="1"/>
          <p:nvPr/>
        </p:nvSpPr>
        <p:spPr bwMode="auto">
          <a:xfrm>
            <a:off x="658813" y="3294695"/>
            <a:ext cx="3606799" cy="94119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en-GB" b="0" dirty="0">
                <a:latin typeface="Calibri"/>
              </a:rPr>
              <a:t>Conflicts may arise depending on perspectives/interests when evaluating the data.</a:t>
            </a:r>
          </a:p>
        </p:txBody>
      </p:sp>
      <p:sp>
        <p:nvSpPr>
          <p:cNvPr id="14" name="Textplatzhalter 3"/>
          <p:cNvSpPr txBox="1"/>
          <p:nvPr/>
        </p:nvSpPr>
        <p:spPr bwMode="auto">
          <a:xfrm>
            <a:off x="658813" y="4576281"/>
            <a:ext cx="3606799"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en-GB" b="0" dirty="0">
                <a:latin typeface="Calibri"/>
              </a:rPr>
              <a:t>Conflicts must not impact on provision of data.</a:t>
            </a:r>
          </a:p>
        </p:txBody>
      </p:sp>
      <p:sp>
        <p:nvSpPr>
          <p:cNvPr id="15" name="Textplatzhalter 3"/>
          <p:cNvSpPr txBox="1"/>
          <p:nvPr/>
        </p:nvSpPr>
        <p:spPr bwMode="auto">
          <a:xfrm>
            <a:off x="4831575" y="3086725"/>
            <a:ext cx="3678238"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en-GB" b="0" dirty="0">
                <a:latin typeface="Calibri"/>
              </a:rPr>
              <a:t>Indicators are only as good as the data they are based on!</a:t>
            </a:r>
          </a:p>
        </p:txBody>
      </p:sp>
      <p:sp>
        <p:nvSpPr>
          <p:cNvPr id="16" name="Textplatzhalter 3"/>
          <p:cNvSpPr txBox="1"/>
          <p:nvPr/>
        </p:nvSpPr>
        <p:spPr bwMode="auto">
          <a:xfrm>
            <a:off x="4827571" y="3903861"/>
            <a:ext cx="3678238" cy="540000"/>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en-GB" b="0" dirty="0">
                <a:latin typeface="Calibri"/>
              </a:rPr>
              <a:t>Indicators are more than percentages!</a:t>
            </a:r>
          </a:p>
        </p:txBody>
      </p:sp>
      <p:sp>
        <p:nvSpPr>
          <p:cNvPr id="17" name="Textplatzhalter 3"/>
          <p:cNvSpPr txBox="1"/>
          <p:nvPr/>
        </p:nvSpPr>
        <p:spPr bwMode="auto">
          <a:xfrm>
            <a:off x="4831575" y="4576281"/>
            <a:ext cx="3678238" cy="684716"/>
          </a:xfrm>
          <a:prstGeom prst="rect">
            <a:avLst/>
          </a:prstGeom>
          <a:solidFill>
            <a:srgbClr val="FBF3E8"/>
          </a:solidFill>
        </p:spPr>
        <p:txBody>
          <a:bodyPr vert="horz" wrap="square" lIns="180000" tIns="72000" rIns="144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3" indent="-216000" defTabSz="914400">
              <a:lnSpc>
                <a:spcPts val="2000"/>
              </a:lnSpc>
              <a:spcBef>
                <a:spcPts val="0"/>
              </a:spcBef>
              <a:spcAft>
                <a:spcPts val="200"/>
              </a:spcAft>
              <a:buClr>
                <a:srgbClr val="D6851B"/>
              </a:buClr>
              <a:buSzPct val="65000"/>
              <a:buFont typeface="Wingdings 3"/>
              <a:buChar char=""/>
              <a:defRPr/>
            </a:pPr>
            <a:r>
              <a:rPr lang="en-GB" b="0" dirty="0">
                <a:latin typeface="Calibri"/>
              </a:rPr>
              <a:t>A good indicator is a simple (easy-to-understand) indicator!</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161349">
            <a:off x="4164575" y="1540994"/>
            <a:ext cx="676198" cy="2907656"/>
          </a:xfrm>
          <a:prstGeom prst="rect">
            <a:avLst/>
          </a:prstGeom>
        </p:spPr>
      </p:pic>
      <p:sp>
        <p:nvSpPr>
          <p:cNvPr id="7" name="Textfeld 6"/>
          <p:cNvSpPr txBox="1"/>
          <p:nvPr/>
        </p:nvSpPr>
        <p:spPr bwMode="auto">
          <a:xfrm>
            <a:off x="3046079" y="1733842"/>
            <a:ext cx="1541692" cy="437153"/>
          </a:xfrm>
          <a:prstGeom prst="rect">
            <a:avLst/>
          </a:prstGeom>
          <a:solidFill>
            <a:srgbClr val="D6851B"/>
          </a:solidFill>
        </p:spPr>
        <p:txBody>
          <a:bodyPr wrap="square" lIns="108000" tIns="72000" rIns="108000" bIns="72000">
            <a:spAutoFit/>
          </a:bodyPr>
          <a:lstStyle/>
          <a:p>
            <a:pPr algn="ctr">
              <a:lnSpc>
                <a:spcPts val="2400"/>
              </a:lnSpc>
              <a:spcAft>
                <a:spcPts val="600"/>
              </a:spcAft>
              <a:buClr>
                <a:srgbClr val="D6851B"/>
              </a:buClr>
              <a:buSzPct val="65000"/>
              <a:defRPr/>
            </a:pPr>
            <a:r>
              <a:rPr lang="en-GB" b="1" dirty="0">
                <a:solidFill>
                  <a:schemeClr val="bg1"/>
                </a:solidFill>
              </a:rPr>
              <a:t>Important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658811" y="1479913"/>
            <a:ext cx="10089400" cy="2709075"/>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en-GB" dirty="0"/>
              <a:t>Rate of companies providing training: The </a:t>
            </a:r>
            <a:r>
              <a:rPr lang="en-GB" b="1" dirty="0"/>
              <a:t>rate of companies providing training</a:t>
            </a:r>
            <a:r>
              <a:rPr lang="en-GB" dirty="0"/>
              <a:t> is the number of companies providing training as a proportion of all companies including companies providing training.</a:t>
            </a:r>
          </a:p>
          <a:p>
            <a:pPr marL="285750" indent="-285750">
              <a:lnSpc>
                <a:spcPts val="2200"/>
              </a:lnSpc>
              <a:spcBef>
                <a:spcPts val="600"/>
              </a:spcBef>
              <a:spcAft>
                <a:spcPts val="600"/>
              </a:spcAft>
              <a:buClr>
                <a:srgbClr val="D6851B"/>
              </a:buClr>
              <a:buSzPct val="65000"/>
              <a:buFont typeface="Wingdings 3"/>
              <a:buChar char=""/>
              <a:defRPr/>
            </a:pPr>
            <a:endParaRPr lang="de-DE" dirty="0"/>
          </a:p>
          <a:p>
            <a:pPr>
              <a:lnSpc>
                <a:spcPts val="2200"/>
              </a:lnSpc>
              <a:spcBef>
                <a:spcPts val="600"/>
              </a:spcBef>
              <a:spcAft>
                <a:spcPts val="600"/>
              </a:spcAft>
              <a:buClr>
                <a:srgbClr val="D6851B"/>
              </a:buClr>
              <a:buSzPct val="65000"/>
              <a:defRPr/>
            </a:pPr>
            <a:br>
              <a:rPr lang="en-GB" sz="1400" dirty="0"/>
            </a:br>
            <a:endParaRPr lang="en-GB" sz="1400" dirty="0"/>
          </a:p>
          <a:p>
            <a:pPr marL="285750" indent="-285750">
              <a:lnSpc>
                <a:spcPts val="2200"/>
              </a:lnSpc>
              <a:spcBef>
                <a:spcPts val="600"/>
              </a:spcBef>
              <a:spcAft>
                <a:spcPts val="600"/>
              </a:spcAft>
              <a:buClr>
                <a:srgbClr val="D6851B"/>
              </a:buClr>
              <a:buSzPct val="65000"/>
              <a:buFont typeface="Wingdings 3"/>
              <a:buChar char=""/>
              <a:defRPr/>
            </a:pPr>
            <a:r>
              <a:rPr lang="en-GB" b="1" dirty="0"/>
              <a:t>Success rate I – participation related success rate (EQI)</a:t>
            </a:r>
            <a:br>
              <a:rPr lang="en-GB" dirty="0"/>
            </a:br>
            <a:r>
              <a:rPr lang="en-GB" dirty="0">
                <a:latin typeface="Calibri"/>
              </a:rPr>
              <a:t>The indicator shows, among other things, the proportion of examinations passed as a proportion </a:t>
            </a:r>
            <a:br>
              <a:rPr lang="en-GB" dirty="0">
                <a:latin typeface="Calibri"/>
              </a:rPr>
            </a:br>
            <a:r>
              <a:rPr lang="en-GB" dirty="0">
                <a:latin typeface="Calibri"/>
              </a:rPr>
              <a:t>of all examinations conducted including recent examinations.</a:t>
            </a:r>
            <a:endParaRPr lang="de-DE" dirty="0"/>
          </a:p>
        </p:txBody>
      </p:sp>
      <p:sp>
        <p:nvSpPr>
          <p:cNvPr id="6"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Examples</a:t>
            </a:r>
          </a:p>
        </p:txBody>
      </p:sp>
      <p:sp>
        <p:nvSpPr>
          <p:cNvPr id="12" name="Titel 1"/>
          <p:cNvSpPr>
            <a:spLocks noGrp="1"/>
          </p:cNvSpPr>
          <p:nvPr>
            <p:ph type="title"/>
          </p:nvPr>
        </p:nvSpPr>
        <p:spPr bwMode="auto">
          <a:xfrm>
            <a:off x="658813" y="296863"/>
            <a:ext cx="8999537" cy="369332"/>
          </a:xfrm>
        </p:spPr>
        <p:txBody>
          <a:bodyPr>
            <a:spAutoFit/>
          </a:bodyPr>
          <a:lstStyle/>
          <a:p>
            <a:pPr>
              <a:defRPr/>
            </a:pPr>
            <a:r>
              <a:rPr lang="en-GB" dirty="0"/>
              <a:t>2. VET reporting in Germany: Indicators</a:t>
            </a:r>
          </a:p>
        </p:txBody>
      </p:sp>
      <p:sp>
        <p:nvSpPr>
          <p:cNvPr id="15" name="Textplatzhalter 7"/>
          <p:cNvSpPr>
            <a:spLocks noGrp="1"/>
          </p:cNvSpPr>
          <p:nvPr/>
        </p:nvSpPr>
        <p:spPr bwMode="auto">
          <a:xfrm>
            <a:off x="809855" y="2324804"/>
            <a:ext cx="8171724" cy="620683"/>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en-GB" sz="1600" b="1" dirty="0">
                <a:latin typeface="Calibri"/>
              </a:rPr>
              <a:t>Number of companies with employees subject to social insurance contributions in training</a:t>
            </a:r>
          </a:p>
          <a:p>
            <a:pPr algn="ctr">
              <a:defRPr/>
            </a:pPr>
            <a:r>
              <a:rPr lang="en-GB" sz="1600" b="1" dirty="0">
                <a:latin typeface="Calibri"/>
              </a:rPr>
              <a:t>Number of companies with employees subject to mandatory social insurance contributions</a:t>
            </a:r>
          </a:p>
        </p:txBody>
      </p:sp>
      <p:cxnSp>
        <p:nvCxnSpPr>
          <p:cNvPr id="17" name="Gerader Verbinder 16"/>
          <p:cNvCxnSpPr/>
          <p:nvPr/>
        </p:nvCxnSpPr>
        <p:spPr bwMode="auto">
          <a:xfrm>
            <a:off x="960756" y="2635147"/>
            <a:ext cx="7873278" cy="0"/>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platzhalter 7"/>
          <p:cNvSpPr>
            <a:spLocks noGrp="1"/>
          </p:cNvSpPr>
          <p:nvPr/>
        </p:nvSpPr>
        <p:spPr bwMode="auto">
          <a:xfrm>
            <a:off x="8772042" y="2496647"/>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en-GB" sz="1800" b="1" dirty="0">
                <a:latin typeface="Calibri"/>
                <a:cs typeface="Arial"/>
              </a:rPr>
              <a:t>ꞏ  100</a:t>
            </a:r>
          </a:p>
        </p:txBody>
      </p:sp>
      <p:sp>
        <p:nvSpPr>
          <p:cNvPr id="19" name="Textplatzhalter 7"/>
          <p:cNvSpPr>
            <a:spLocks noGrp="1"/>
          </p:cNvSpPr>
          <p:nvPr/>
        </p:nvSpPr>
        <p:spPr bwMode="auto">
          <a:xfrm>
            <a:off x="1711583" y="4577013"/>
            <a:ext cx="4689217" cy="682238"/>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en-GB" sz="1800" b="1" dirty="0">
                <a:latin typeface="Calibri"/>
              </a:rPr>
              <a:t>Number of examinations passed</a:t>
            </a:r>
          </a:p>
          <a:p>
            <a:pPr algn="ctr">
              <a:defRPr/>
            </a:pPr>
            <a:r>
              <a:rPr lang="en-GB" sz="1800" b="1" dirty="0">
                <a:latin typeface="Calibri"/>
              </a:rPr>
              <a:t>Number of all examination participations</a:t>
            </a:r>
          </a:p>
        </p:txBody>
      </p:sp>
      <p:cxnSp>
        <p:nvCxnSpPr>
          <p:cNvPr id="20" name="Gerader Verbinder 19"/>
          <p:cNvCxnSpPr/>
          <p:nvPr/>
        </p:nvCxnSpPr>
        <p:spPr bwMode="auto">
          <a:xfrm>
            <a:off x="1783734" y="4918132"/>
            <a:ext cx="4456729" cy="0"/>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platzhalter 7"/>
          <p:cNvSpPr>
            <a:spLocks noGrp="1"/>
          </p:cNvSpPr>
          <p:nvPr/>
        </p:nvSpPr>
        <p:spPr bwMode="auto">
          <a:xfrm>
            <a:off x="6184646" y="4779633"/>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en-GB" sz="1800" b="1" dirty="0">
                <a:latin typeface="Calibri"/>
                <a:cs typeface="Arial"/>
              </a:rPr>
              <a:t>ꞏ  100</a:t>
            </a:r>
          </a:p>
        </p:txBody>
      </p:sp>
      <p:sp>
        <p:nvSpPr>
          <p:cNvPr id="24" name="Textplatzhalter 7"/>
          <p:cNvSpPr>
            <a:spLocks noGrp="1"/>
          </p:cNvSpPr>
          <p:nvPr/>
        </p:nvSpPr>
        <p:spPr bwMode="auto">
          <a:xfrm>
            <a:off x="978247" y="4779633"/>
            <a:ext cx="887498" cy="276999"/>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1800" b="1" dirty="0">
                <a:latin typeface="Calibri"/>
              </a:rPr>
              <a:t>EQI  =</a:t>
            </a:r>
          </a:p>
        </p:txBody>
      </p:sp>
      <p:sp>
        <p:nvSpPr>
          <p:cNvPr id="27" name="Textfeld 26"/>
          <p:cNvSpPr txBox="1"/>
          <p:nvPr/>
        </p:nvSpPr>
        <p:spPr bwMode="auto">
          <a:xfrm>
            <a:off x="582613" y="5453935"/>
            <a:ext cx="9559243" cy="630942"/>
          </a:xfrm>
          <a:prstGeom prst="rect">
            <a:avLst/>
          </a:prstGeom>
          <a:noFill/>
        </p:spPr>
        <p:txBody>
          <a:bodyPr wrap="square" rtlCol="0">
            <a:spAutoFit/>
          </a:bodyPr>
          <a:lstStyle/>
          <a:p>
            <a:pPr>
              <a:lnSpc>
                <a:spcPts val="1400"/>
              </a:lnSpc>
              <a:defRPr/>
            </a:pPr>
            <a:r>
              <a:rPr lang="en-GB" sz="1200" dirty="0"/>
              <a:t>Sources: 	BIBB, Rate of companies providing training: </a:t>
            </a:r>
            <a:r>
              <a:rPr lang="en-GB" sz="1200" dirty="0">
                <a:hlinkClick r:id="rId3"/>
              </a:rPr>
              <a:t>https://www.bibb.de/de/214719.php</a:t>
            </a:r>
            <a:r>
              <a:rPr lang="en-GB" sz="1200" dirty="0"/>
              <a:t>  </a:t>
            </a:r>
            <a:br>
              <a:rPr lang="en-GB" sz="1200" dirty="0"/>
            </a:br>
            <a:r>
              <a:rPr lang="en-GB" sz="1200" dirty="0"/>
              <a:t>	BIBB, Success rate I (EQ I) – participation-related success rate: </a:t>
            </a:r>
            <a:r>
              <a:rPr lang="en-GB" sz="1200" u="sng" dirty="0">
                <a:hlinkClick r:id="rId4" tooltip="https://www.bibb.de/de/4713.php"/>
              </a:rPr>
              <a:t>https://www.bibb.de/de/4713.php</a:t>
            </a:r>
          </a:p>
          <a:p>
            <a:pPr>
              <a:lnSpc>
                <a:spcPts val="1400"/>
              </a:lnSpc>
              <a:defRPr/>
            </a:pPr>
            <a:endParaRPr lang="de-DE" sz="12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8294269" cy="369332"/>
          </a:xfrm>
        </p:spPr>
        <p:txBody>
          <a:bodyPr wrap="square">
            <a:spAutoFit/>
          </a:bodyPr>
          <a:lstStyle/>
          <a:p>
            <a:pPr lvl="0">
              <a:spcBef>
                <a:spcPts val="1200"/>
              </a:spcBef>
              <a:defRPr/>
            </a:pPr>
            <a:r>
              <a:rPr lang="en-GB" dirty="0"/>
              <a:t>2. VET reporting in Germany: Ensuring quality</a:t>
            </a:r>
          </a:p>
        </p:txBody>
      </p:sp>
      <p:sp>
        <p:nvSpPr>
          <p:cNvPr id="5" name="Textfeld 4"/>
          <p:cNvSpPr txBox="1"/>
          <p:nvPr/>
        </p:nvSpPr>
        <p:spPr bwMode="auto">
          <a:xfrm>
            <a:off x="658811" y="1759313"/>
            <a:ext cx="10415590" cy="3273332"/>
          </a:xfrm>
          <a:prstGeom prst="rect">
            <a:avLst/>
          </a:prstGeom>
          <a:noFill/>
        </p:spPr>
        <p:txBody>
          <a:bodyPr wrap="square" lIns="0" tIns="0" rIns="0" bIns="0">
            <a:spAutoFit/>
          </a:bodyPr>
          <a:lstStyle/>
          <a:p>
            <a:pPr marL="288000" indent="-288000">
              <a:lnSpc>
                <a:spcPts val="2200"/>
              </a:lnSpc>
              <a:spcAft>
                <a:spcPts val="600"/>
              </a:spcAft>
              <a:buClr>
                <a:srgbClr val="D6851B"/>
              </a:buClr>
              <a:buSzPct val="65000"/>
              <a:buFont typeface="Wingdings 3"/>
              <a:buChar char=""/>
              <a:defRPr/>
            </a:pPr>
            <a:r>
              <a:rPr lang="en-GB" b="1" dirty="0"/>
              <a:t>Editorial group: </a:t>
            </a:r>
            <a:r>
              <a:rPr lang="en-GB" dirty="0"/>
              <a:t>BIBB President and heads of department, members of the editorial teams, </a:t>
            </a:r>
            <a:br>
              <a:rPr lang="en-GB" dirty="0"/>
            </a:br>
            <a:r>
              <a:rPr lang="en-GB" dirty="0"/>
              <a:t>public relations team, two members of the BMBF</a:t>
            </a:r>
          </a:p>
          <a:p>
            <a:pPr marL="288000" indent="-288000">
              <a:lnSpc>
                <a:spcPts val="2200"/>
              </a:lnSpc>
              <a:spcAft>
                <a:spcPts val="600"/>
              </a:spcAft>
              <a:buClr>
                <a:srgbClr val="D6851B"/>
              </a:buClr>
              <a:buSzPct val="65000"/>
              <a:buFont typeface="Wingdings 3"/>
              <a:buChar char=""/>
              <a:defRPr/>
            </a:pPr>
            <a:r>
              <a:rPr lang="en-GB" dirty="0"/>
              <a:t>Two </a:t>
            </a:r>
            <a:r>
              <a:rPr lang="en-GB" b="1" dirty="0"/>
              <a:t>joint editorial meetings</a:t>
            </a:r>
            <a:r>
              <a:rPr lang="en-GB" dirty="0"/>
              <a:t>, a BIBB meeting (discussion of chapters, report structure and future </a:t>
            </a:r>
            <a:br>
              <a:rPr lang="en-GB" dirty="0"/>
            </a:br>
            <a:r>
              <a:rPr lang="en-GB" dirty="0"/>
              <a:t>special focuses)</a:t>
            </a:r>
          </a:p>
          <a:p>
            <a:pPr marL="288000" indent="-288000">
              <a:lnSpc>
                <a:spcPts val="2200"/>
              </a:lnSpc>
              <a:spcAft>
                <a:spcPts val="600"/>
              </a:spcAft>
              <a:buClr>
                <a:srgbClr val="D6851B"/>
              </a:buClr>
              <a:buSzPct val="65000"/>
              <a:buFont typeface="Wingdings 3"/>
              <a:buChar char=""/>
              <a:defRPr/>
            </a:pPr>
            <a:r>
              <a:rPr lang="en-GB" dirty="0"/>
              <a:t>Texts are submitted according to a prescribed structure (</a:t>
            </a:r>
            <a:r>
              <a:rPr lang="en-GB" b="1" dirty="0"/>
              <a:t>Quality assurance conducted by head </a:t>
            </a:r>
            <a:br>
              <a:rPr lang="en-GB" b="1" dirty="0"/>
            </a:br>
            <a:r>
              <a:rPr lang="en-GB" b="1" dirty="0"/>
              <a:t>of department</a:t>
            </a:r>
            <a:r>
              <a:rPr lang="en-GB" dirty="0"/>
              <a:t> and persons responsible for each chapter)</a:t>
            </a:r>
          </a:p>
          <a:p>
            <a:pPr marL="288000" indent="-288000">
              <a:lnSpc>
                <a:spcPts val="2200"/>
              </a:lnSpc>
              <a:spcAft>
                <a:spcPts val="600"/>
              </a:spcAft>
              <a:buClr>
                <a:srgbClr val="D6851B"/>
              </a:buClr>
              <a:buSzPct val="65000"/>
              <a:buFont typeface="Wingdings 3"/>
              <a:buChar char=""/>
              <a:defRPr/>
            </a:pPr>
            <a:r>
              <a:rPr lang="en-GB" dirty="0"/>
              <a:t>The editorial group provides </a:t>
            </a:r>
            <a:r>
              <a:rPr lang="en-GB" b="1" dirty="0"/>
              <a:t>authors</a:t>
            </a:r>
            <a:r>
              <a:rPr lang="en-GB" dirty="0"/>
              <a:t> with transparent </a:t>
            </a:r>
            <a:r>
              <a:rPr lang="en-GB" b="1" dirty="0"/>
              <a:t>feedback</a:t>
            </a:r>
          </a:p>
          <a:p>
            <a:pPr marL="288000" indent="-288000">
              <a:lnSpc>
                <a:spcPts val="2200"/>
              </a:lnSpc>
              <a:spcAft>
                <a:spcPts val="600"/>
              </a:spcAft>
              <a:buClr>
                <a:srgbClr val="D6851B"/>
              </a:buClr>
              <a:buSzPct val="65000"/>
              <a:buFont typeface="Wingdings 3"/>
              <a:buChar char=""/>
              <a:defRPr/>
            </a:pPr>
            <a:r>
              <a:rPr lang="en-GB" dirty="0"/>
              <a:t>Short-term changes to structural content can always be addressed in planning discussions</a:t>
            </a:r>
          </a:p>
          <a:p>
            <a:pPr marL="288000" indent="-288000">
              <a:lnSpc>
                <a:spcPts val="2200"/>
              </a:lnSpc>
              <a:spcAft>
                <a:spcPts val="600"/>
              </a:spcAft>
              <a:buClr>
                <a:srgbClr val="D6851B"/>
              </a:buClr>
              <a:buSzPct val="65000"/>
              <a:buFont typeface="Wingdings 3"/>
              <a:buChar char=""/>
              <a:defRPr/>
            </a:pPr>
            <a:r>
              <a:rPr lang="en-GB" dirty="0"/>
              <a:t>BIBB and BMBF are constantly sharing information.</a:t>
            </a:r>
          </a:p>
          <a:p>
            <a:pPr marL="288000" indent="-288000">
              <a:lnSpc>
                <a:spcPts val="2200"/>
              </a:lnSpc>
              <a:spcAft>
                <a:spcPts val="600"/>
              </a:spcAft>
              <a:buClr>
                <a:srgbClr val="D6851B"/>
              </a:buClr>
              <a:buSzPct val="65000"/>
              <a:buFont typeface="Wingdings 3"/>
              <a:buChar char=""/>
              <a:defRPr/>
            </a:pPr>
            <a:endParaRPr lang="de-DE" dirty="0"/>
          </a:p>
        </p:txBody>
      </p:sp>
      <p:sp>
        <p:nvSpPr>
          <p:cNvPr id="6" name="Textplatzhalter 7"/>
          <p:cNvSpPr>
            <a:spLocks noGrp="1"/>
          </p:cNvSpPr>
          <p:nvPr/>
        </p:nvSpPr>
        <p:spPr bwMode="auto">
          <a:xfrm>
            <a:off x="658813" y="127980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Quality assurance occurs at various levels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Textplatzhalter 3"/>
          <p:cNvSpPr txBox="1"/>
          <p:nvPr/>
        </p:nvSpPr>
        <p:spPr bwMode="auto">
          <a:xfrm>
            <a:off x="678465" y="2389555"/>
            <a:ext cx="5307997" cy="1396834"/>
          </a:xfrm>
          <a:prstGeom prst="rect">
            <a:avLst/>
          </a:prstGeom>
          <a:solidFill>
            <a:srgbClr val="FBF3E8"/>
          </a:solidFill>
        </p:spPr>
        <p:txBody>
          <a:bodyPr vert="horz" wrap="square" lIns="108000" tIns="72000" rIns="108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en-GB" sz="1800" dirty="0">
                <a:solidFill>
                  <a:schemeClr val="tx1"/>
                </a:solidFill>
              </a:rPr>
              <a:t>GOVET advises </a:t>
            </a:r>
            <a:br>
              <a:rPr lang="en-GB" sz="1800" dirty="0">
                <a:solidFill>
                  <a:schemeClr val="tx1"/>
                </a:solidFill>
              </a:rPr>
            </a:br>
            <a:r>
              <a:rPr lang="en-GB" sz="1800" dirty="0">
                <a:solidFill>
                  <a:schemeClr val="tx1"/>
                </a:solidFill>
              </a:rPr>
              <a:t>CTVET on </a:t>
            </a:r>
            <a:br>
              <a:rPr lang="en-GB" sz="1800" dirty="0">
                <a:solidFill>
                  <a:schemeClr val="tx1"/>
                </a:solidFill>
              </a:rPr>
            </a:br>
            <a:r>
              <a:rPr lang="en-GB" sz="1800" dirty="0">
                <a:solidFill>
                  <a:schemeClr val="tx1"/>
                </a:solidFill>
              </a:rPr>
              <a:t>data reporting </a:t>
            </a:r>
            <a:br>
              <a:rPr lang="en-GB" sz="1800" dirty="0">
                <a:solidFill>
                  <a:schemeClr val="tx1"/>
                </a:solidFill>
              </a:rPr>
            </a:br>
            <a:r>
              <a:rPr lang="en-GB" sz="1800" dirty="0">
                <a:solidFill>
                  <a:schemeClr val="tx1"/>
                </a:solidFill>
              </a:rPr>
              <a:t>and monitoring</a:t>
            </a:r>
          </a:p>
        </p:txBody>
      </p:sp>
      <p:sp>
        <p:nvSpPr>
          <p:cNvPr id="21" name="Textplatzhalter 3"/>
          <p:cNvSpPr txBox="1"/>
          <p:nvPr/>
        </p:nvSpPr>
        <p:spPr bwMode="auto">
          <a:xfrm>
            <a:off x="658813" y="3966169"/>
            <a:ext cx="5307997" cy="473504"/>
          </a:xfrm>
          <a:prstGeom prst="rect">
            <a:avLst/>
          </a:prstGeom>
          <a:solidFill>
            <a:srgbClr val="FBF3E8"/>
          </a:solidFill>
        </p:spPr>
        <p:txBody>
          <a:bodyPr vert="horz" wrap="square" lIns="108000" tIns="72000" rIns="108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en-GB" sz="1800" dirty="0">
                <a:solidFill>
                  <a:schemeClr val="tx1"/>
                </a:solidFill>
              </a:rPr>
              <a:t>Project phases</a:t>
            </a:r>
          </a:p>
        </p:txBody>
      </p:sp>
      <p:sp>
        <p:nvSpPr>
          <p:cNvPr id="2" name="Titel 1"/>
          <p:cNvSpPr>
            <a:spLocks noGrp="1"/>
          </p:cNvSpPr>
          <p:nvPr>
            <p:ph type="title"/>
          </p:nvPr>
        </p:nvSpPr>
        <p:spPr bwMode="auto">
          <a:xfrm>
            <a:off x="658812" y="296863"/>
            <a:ext cx="8294269" cy="369332"/>
          </a:xfrm>
        </p:spPr>
        <p:txBody>
          <a:bodyPr wrap="square">
            <a:spAutoFit/>
          </a:bodyPr>
          <a:lstStyle/>
          <a:p>
            <a:pPr lvl="0">
              <a:spcBef>
                <a:spcPts val="1200"/>
              </a:spcBef>
              <a:defRPr/>
            </a:pPr>
            <a:r>
              <a:rPr lang="en-GB" dirty="0"/>
              <a:t>3. Proven practice internationally: Lessons learned from Ghana </a:t>
            </a:r>
          </a:p>
        </p:txBody>
      </p:sp>
      <p:sp>
        <p:nvSpPr>
          <p:cNvPr id="14" name="Freihandform: Form 13"/>
          <p:cNvSpPr/>
          <p:nvPr/>
        </p:nvSpPr>
        <p:spPr bwMode="auto">
          <a:xfrm>
            <a:off x="10166350" y="4437548"/>
            <a:ext cx="1546618"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 name="connsiteX0" fmla="*/ 0 w 1544313"/>
              <a:gd name="connsiteY0" fmla="*/ 0 h 743436"/>
              <a:gd name="connsiteX1" fmla="*/ 1544313 w 1544313"/>
              <a:gd name="connsiteY1" fmla="*/ 0 h 743436"/>
              <a:gd name="connsiteX2" fmla="*/ 1540941 w 1544313"/>
              <a:gd name="connsiteY2" fmla="*/ 371718 h 743436"/>
              <a:gd name="connsiteX3" fmla="*/ 1169223 w 1544313"/>
              <a:gd name="connsiteY3" fmla="*/ 743436 h 743436"/>
              <a:gd name="connsiteX4" fmla="*/ 0 w 1544313"/>
              <a:gd name="connsiteY4" fmla="*/ 743436 h 743436"/>
              <a:gd name="connsiteX5" fmla="*/ 371718 w 1544313"/>
              <a:gd name="connsiteY5" fmla="*/ 371718 h 743436"/>
              <a:gd name="connsiteX6" fmla="*/ 0 w 1544313"/>
              <a:gd name="connsiteY6" fmla="*/ 0 h 743436"/>
              <a:gd name="connsiteX0" fmla="*/ 0 w 1544313"/>
              <a:gd name="connsiteY0" fmla="*/ 0 h 743436"/>
              <a:gd name="connsiteX1" fmla="*/ 1544313 w 1544313"/>
              <a:gd name="connsiteY1" fmla="*/ 0 h 743436"/>
              <a:gd name="connsiteX2" fmla="*/ 1540941 w 1544313"/>
              <a:gd name="connsiteY2" fmla="*/ 371718 h 743436"/>
              <a:gd name="connsiteX3" fmla="*/ 1541312 w 1544313"/>
              <a:gd name="connsiteY3" fmla="*/ 743436 h 743436"/>
              <a:gd name="connsiteX4" fmla="*/ 0 w 1544313"/>
              <a:gd name="connsiteY4" fmla="*/ 743436 h 743436"/>
              <a:gd name="connsiteX5" fmla="*/ 371718 w 1544313"/>
              <a:gd name="connsiteY5" fmla="*/ 371718 h 743436"/>
              <a:gd name="connsiteX6" fmla="*/ 0 w 1544313"/>
              <a:gd name="connsiteY6" fmla="*/ 0 h 743436"/>
              <a:gd name="connsiteX0" fmla="*/ 0 w 1544313"/>
              <a:gd name="connsiteY0" fmla="*/ 0 h 743436"/>
              <a:gd name="connsiteX1" fmla="*/ 1544313 w 1544313"/>
              <a:gd name="connsiteY1" fmla="*/ 0 h 743436"/>
              <a:gd name="connsiteX2" fmla="*/ 1541312 w 1544313"/>
              <a:gd name="connsiteY2" fmla="*/ 743436 h 743436"/>
              <a:gd name="connsiteX3" fmla="*/ 0 w 1544313"/>
              <a:gd name="connsiteY3" fmla="*/ 743436 h 743436"/>
              <a:gd name="connsiteX4" fmla="*/ 371718 w 1544313"/>
              <a:gd name="connsiteY4" fmla="*/ 371718 h 743436"/>
              <a:gd name="connsiteX5" fmla="*/ 0 w 1544313"/>
              <a:gd name="connsiteY5"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313" h="743436" extrusionOk="0">
                <a:moveTo>
                  <a:pt x="0" y="0"/>
                </a:moveTo>
                <a:lnTo>
                  <a:pt x="1544313" y="0"/>
                </a:lnTo>
                <a:cubicBezTo>
                  <a:pt x="1543313" y="247812"/>
                  <a:pt x="1542312" y="495624"/>
                  <a:pt x="1541312" y="743436"/>
                </a:cubicBezTo>
                <a:lnTo>
                  <a:pt x="0" y="743436"/>
                </a:lnTo>
                <a:lnTo>
                  <a:pt x="371718" y="371718"/>
                </a:lnTo>
                <a:lnTo>
                  <a:pt x="0" y="0"/>
                </a:lnTo>
                <a:close/>
              </a:path>
            </a:pathLst>
          </a:custGeom>
          <a:solidFill>
            <a:srgbClr val="D685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6000" tIns="36000" rIns="108000" bIns="0" numCol="1" spcCol="1270" anchor="ctr" anchorCtr="0">
            <a:noAutofit/>
          </a:bodyPr>
          <a:lstStyle/>
          <a:p>
            <a:pPr marL="0" lvl="0" indent="0" algn="ctr" defTabSz="488950">
              <a:lnSpc>
                <a:spcPts val="1600"/>
              </a:lnSpc>
              <a:spcBef>
                <a:spcPts val="0"/>
              </a:spcBef>
              <a:spcAft>
                <a:spcPts val="0"/>
              </a:spcAft>
              <a:buNone/>
              <a:defRPr/>
            </a:pPr>
            <a:r>
              <a:rPr lang="en-GB" sz="1300" dirty="0"/>
              <a:t>Publication of the</a:t>
            </a:r>
            <a:br>
              <a:rPr lang="en-GB" sz="1300" dirty="0"/>
            </a:br>
            <a:r>
              <a:rPr lang="en-GB" sz="1300" dirty="0"/>
              <a:t>report</a:t>
            </a:r>
          </a:p>
        </p:txBody>
      </p:sp>
      <p:sp>
        <p:nvSpPr>
          <p:cNvPr id="13" name="Freihandform: Form 12"/>
          <p:cNvSpPr/>
          <p:nvPr/>
        </p:nvSpPr>
        <p:spPr bwMode="auto">
          <a:xfrm>
            <a:off x="8950148"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36000" rIns="144000" bIns="0" numCol="1" spcCol="1270" anchor="ctr" anchorCtr="0">
            <a:noAutofit/>
          </a:bodyPr>
          <a:lstStyle/>
          <a:p>
            <a:pPr marL="0" lvl="0" indent="0" algn="ctr" defTabSz="488950">
              <a:lnSpc>
                <a:spcPts val="1600"/>
              </a:lnSpc>
              <a:spcBef>
                <a:spcPts val="0"/>
              </a:spcBef>
              <a:spcAft>
                <a:spcPts val="0"/>
              </a:spcAft>
              <a:buNone/>
              <a:defRPr/>
            </a:pPr>
            <a:r>
              <a:rPr lang="en-GB" sz="1300" dirty="0">
                <a:solidFill>
                  <a:schemeClr val="tx1"/>
                </a:solidFill>
              </a:rPr>
              <a:t>Validation workshop</a:t>
            </a:r>
          </a:p>
        </p:txBody>
      </p:sp>
      <p:sp>
        <p:nvSpPr>
          <p:cNvPr id="12" name="Freihandform: Form 11"/>
          <p:cNvSpPr/>
          <p:nvPr/>
        </p:nvSpPr>
        <p:spPr bwMode="auto">
          <a:xfrm>
            <a:off x="7649387" y="4437548"/>
            <a:ext cx="1725263"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00" tIns="36000" rIns="144000" bIns="0" numCol="1" spcCol="1270" anchor="ctr" anchorCtr="0">
            <a:noAutofit/>
          </a:bodyPr>
          <a:lstStyle/>
          <a:p>
            <a:pPr marL="0" lvl="0" indent="0" algn="ctr" defTabSz="488950">
              <a:lnSpc>
                <a:spcPts val="1600"/>
              </a:lnSpc>
              <a:spcBef>
                <a:spcPts val="0"/>
              </a:spcBef>
              <a:spcAft>
                <a:spcPts val="0"/>
              </a:spcAft>
              <a:buNone/>
              <a:defRPr/>
            </a:pPr>
            <a:r>
              <a:rPr lang="en-GB" sz="1300" dirty="0">
                <a:solidFill>
                  <a:schemeClr val="tx1"/>
                </a:solidFill>
              </a:rPr>
              <a:t>Internal and </a:t>
            </a:r>
            <a:br>
              <a:rPr lang="en-GB" sz="1300" dirty="0">
                <a:solidFill>
                  <a:schemeClr val="tx1"/>
                </a:solidFill>
              </a:rPr>
            </a:br>
            <a:r>
              <a:rPr lang="en-GB" sz="1300" dirty="0">
                <a:solidFill>
                  <a:schemeClr val="tx1"/>
                </a:solidFill>
              </a:rPr>
              <a:t>external</a:t>
            </a:r>
            <a:br>
              <a:rPr lang="en-GB" sz="1300" dirty="0">
                <a:solidFill>
                  <a:schemeClr val="tx1"/>
                </a:solidFill>
              </a:rPr>
            </a:br>
            <a:r>
              <a:rPr lang="en-GB" sz="1300" dirty="0">
                <a:solidFill>
                  <a:schemeClr val="tx1"/>
                </a:solidFill>
              </a:rPr>
              <a:t>checks</a:t>
            </a:r>
          </a:p>
        </p:txBody>
      </p:sp>
      <p:sp>
        <p:nvSpPr>
          <p:cNvPr id="11" name="Freihandform: Form 10"/>
          <p:cNvSpPr/>
          <p:nvPr/>
        </p:nvSpPr>
        <p:spPr bwMode="auto">
          <a:xfrm>
            <a:off x="6467745"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en-GB" sz="1300" dirty="0">
                <a:solidFill>
                  <a:schemeClr val="tx1"/>
                </a:solidFill>
              </a:rPr>
              <a:t>Compiling</a:t>
            </a:r>
            <a:br>
              <a:rPr lang="en-GB" sz="1300" dirty="0">
                <a:solidFill>
                  <a:schemeClr val="tx1"/>
                </a:solidFill>
              </a:rPr>
            </a:br>
            <a:r>
              <a:rPr lang="en-GB" sz="1300" dirty="0">
                <a:solidFill>
                  <a:schemeClr val="tx1"/>
                </a:solidFill>
              </a:rPr>
              <a:t>of report</a:t>
            </a:r>
          </a:p>
        </p:txBody>
      </p:sp>
      <p:sp>
        <p:nvSpPr>
          <p:cNvPr id="10" name="Freihandform: Form 9"/>
          <p:cNvSpPr/>
          <p:nvPr/>
        </p:nvSpPr>
        <p:spPr bwMode="auto">
          <a:xfrm>
            <a:off x="5303970" y="4437548"/>
            <a:ext cx="1644653"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en-GB" sz="1300" dirty="0">
                <a:solidFill>
                  <a:schemeClr val="tx1"/>
                </a:solidFill>
              </a:rPr>
              <a:t>Creation</a:t>
            </a:r>
            <a:br>
              <a:rPr lang="en-GB" sz="1300" dirty="0">
                <a:solidFill>
                  <a:schemeClr val="tx1"/>
                </a:solidFill>
              </a:rPr>
            </a:br>
            <a:r>
              <a:rPr lang="en-GB" sz="1300" dirty="0">
                <a:solidFill>
                  <a:schemeClr val="tx1"/>
                </a:solidFill>
              </a:rPr>
              <a:t>of author</a:t>
            </a:r>
            <a:br>
              <a:rPr lang="en-GB" sz="1300" dirty="0">
                <a:solidFill>
                  <a:schemeClr val="tx1"/>
                </a:solidFill>
              </a:rPr>
            </a:br>
            <a:r>
              <a:rPr lang="en-GB" sz="1300" dirty="0">
                <a:solidFill>
                  <a:schemeClr val="tx1"/>
                </a:solidFill>
              </a:rPr>
              <a:t>teams</a:t>
            </a:r>
          </a:p>
        </p:txBody>
      </p:sp>
      <p:sp>
        <p:nvSpPr>
          <p:cNvPr id="9" name="Freihandform: Form 8"/>
          <p:cNvSpPr/>
          <p:nvPr/>
        </p:nvSpPr>
        <p:spPr bwMode="auto">
          <a:xfrm>
            <a:off x="4108831" y="4437548"/>
            <a:ext cx="1630437"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2000" tIns="36000" rIns="144000" bIns="0" numCol="1" spcCol="1270" anchor="ctr" anchorCtr="0">
            <a:noAutofit/>
          </a:bodyPr>
          <a:lstStyle/>
          <a:p>
            <a:pPr marL="0" lvl="0" indent="0" algn="ctr" defTabSz="488950">
              <a:lnSpc>
                <a:spcPts val="1600"/>
              </a:lnSpc>
              <a:spcBef>
                <a:spcPts val="0"/>
              </a:spcBef>
              <a:spcAft>
                <a:spcPts val="0"/>
              </a:spcAft>
              <a:buNone/>
              <a:defRPr/>
            </a:pPr>
            <a:r>
              <a:rPr lang="en-GB" sz="1300" dirty="0">
                <a:solidFill>
                  <a:schemeClr val="tx1"/>
                </a:solidFill>
              </a:rPr>
              <a:t>Data</a:t>
            </a:r>
            <a:br>
              <a:rPr lang="en-GB" sz="1300" dirty="0">
                <a:solidFill>
                  <a:schemeClr val="tx1"/>
                </a:solidFill>
              </a:rPr>
            </a:br>
            <a:r>
              <a:rPr lang="en-GB" sz="1300" dirty="0">
                <a:solidFill>
                  <a:schemeClr val="tx1"/>
                </a:solidFill>
              </a:rPr>
              <a:t>collection</a:t>
            </a:r>
          </a:p>
        </p:txBody>
      </p:sp>
      <p:sp>
        <p:nvSpPr>
          <p:cNvPr id="8" name="Freihandform: Form 7"/>
          <p:cNvSpPr/>
          <p:nvPr/>
        </p:nvSpPr>
        <p:spPr bwMode="auto">
          <a:xfrm>
            <a:off x="2817350" y="4437548"/>
            <a:ext cx="1813079"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000" tIns="36000" rIns="144000" bIns="0" numCol="1" spcCol="1270" anchor="ctr" anchorCtr="0">
            <a:noAutofit/>
          </a:bodyPr>
          <a:lstStyle/>
          <a:p>
            <a:pPr marL="0" lvl="0" indent="0" algn="ctr" defTabSz="488950">
              <a:lnSpc>
                <a:spcPts val="1600"/>
              </a:lnSpc>
              <a:spcBef>
                <a:spcPts val="0"/>
              </a:spcBef>
              <a:spcAft>
                <a:spcPts val="0"/>
              </a:spcAft>
              <a:buNone/>
              <a:defRPr/>
            </a:pPr>
            <a:r>
              <a:rPr lang="en-GB" sz="1300" dirty="0">
                <a:solidFill>
                  <a:schemeClr val="tx1"/>
                </a:solidFill>
              </a:rPr>
              <a:t>Involvement </a:t>
            </a:r>
            <a:br>
              <a:rPr lang="en-GB" sz="1300" dirty="0">
                <a:solidFill>
                  <a:schemeClr val="tx1"/>
                </a:solidFill>
              </a:rPr>
            </a:br>
            <a:r>
              <a:rPr lang="en-GB" sz="1300" dirty="0">
                <a:solidFill>
                  <a:schemeClr val="tx1"/>
                </a:solidFill>
              </a:rPr>
              <a:t>of interest </a:t>
            </a:r>
            <a:br>
              <a:rPr lang="en-GB" sz="1300" dirty="0">
                <a:solidFill>
                  <a:schemeClr val="tx1"/>
                </a:solidFill>
              </a:rPr>
            </a:br>
            <a:r>
              <a:rPr lang="en-GB" sz="1300" dirty="0">
                <a:solidFill>
                  <a:schemeClr val="tx1"/>
                </a:solidFill>
              </a:rPr>
              <a:t>groups</a:t>
            </a:r>
          </a:p>
        </p:txBody>
      </p:sp>
      <p:sp>
        <p:nvSpPr>
          <p:cNvPr id="7" name="Freihandform: Form 6"/>
          <p:cNvSpPr/>
          <p:nvPr/>
        </p:nvSpPr>
        <p:spPr bwMode="auto">
          <a:xfrm>
            <a:off x="1414834" y="4437548"/>
            <a:ext cx="1923422" cy="1102737"/>
          </a:xfrm>
          <a:custGeom>
            <a:avLst/>
            <a:gdLst>
              <a:gd name="connsiteX0" fmla="*/ 0 w 1540941"/>
              <a:gd name="connsiteY0" fmla="*/ 0 h 743436"/>
              <a:gd name="connsiteX1" fmla="*/ 1169223 w 1540941"/>
              <a:gd name="connsiteY1" fmla="*/ 0 h 743436"/>
              <a:gd name="connsiteX2" fmla="*/ 1540941 w 1540941"/>
              <a:gd name="connsiteY2" fmla="*/ 371718 h 743436"/>
              <a:gd name="connsiteX3" fmla="*/ 1169223 w 1540941"/>
              <a:gd name="connsiteY3" fmla="*/ 743436 h 743436"/>
              <a:gd name="connsiteX4" fmla="*/ 0 w 1540941"/>
              <a:gd name="connsiteY4" fmla="*/ 743436 h 743436"/>
              <a:gd name="connsiteX5" fmla="*/ 371718 w 1540941"/>
              <a:gd name="connsiteY5" fmla="*/ 371718 h 743436"/>
              <a:gd name="connsiteX6" fmla="*/ 0 w 1540941"/>
              <a:gd name="connsiteY6"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41" h="743436" extrusionOk="0">
                <a:moveTo>
                  <a:pt x="0" y="0"/>
                </a:moveTo>
                <a:lnTo>
                  <a:pt x="1169223" y="0"/>
                </a:lnTo>
                <a:lnTo>
                  <a:pt x="1540941" y="371718"/>
                </a:lnTo>
                <a:lnTo>
                  <a:pt x="1169223" y="743436"/>
                </a:lnTo>
                <a:lnTo>
                  <a:pt x="0" y="743436"/>
                </a:lnTo>
                <a:lnTo>
                  <a:pt x="371718" y="371718"/>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0" tIns="36000" rIns="144000" bIns="0" numCol="1" spcCol="1270" anchor="ctr" anchorCtr="0">
            <a:noAutofit/>
          </a:bodyPr>
          <a:lstStyle/>
          <a:p>
            <a:pPr marL="0" lvl="0" indent="0" algn="ctr" defTabSz="488950">
              <a:lnSpc>
                <a:spcPts val="1600"/>
              </a:lnSpc>
              <a:spcBef>
                <a:spcPts val="0"/>
              </a:spcBef>
              <a:spcAft>
                <a:spcPts val="0"/>
              </a:spcAft>
              <a:buNone/>
              <a:defRPr/>
            </a:pPr>
            <a:r>
              <a:rPr lang="en-GB" sz="1300" dirty="0">
                <a:solidFill>
                  <a:schemeClr val="tx1"/>
                </a:solidFill>
              </a:rPr>
              <a:t>Definition of </a:t>
            </a:r>
            <a:br>
              <a:rPr lang="en-GB" sz="1300" dirty="0">
                <a:solidFill>
                  <a:schemeClr val="tx1"/>
                </a:solidFill>
              </a:rPr>
            </a:br>
            <a:r>
              <a:rPr lang="en-GB" sz="1300" dirty="0">
                <a:solidFill>
                  <a:schemeClr val="tx1"/>
                </a:solidFill>
              </a:rPr>
              <a:t>    content structure </a:t>
            </a:r>
            <a:br>
              <a:rPr lang="en-GB" sz="1300" dirty="0">
                <a:solidFill>
                  <a:schemeClr val="tx1"/>
                </a:solidFill>
              </a:rPr>
            </a:br>
            <a:r>
              <a:rPr lang="en-GB" sz="1300" spc="-20" dirty="0">
                <a:solidFill>
                  <a:schemeClr val="tx1"/>
                </a:solidFill>
              </a:rPr>
              <a:t>and indicators</a:t>
            </a:r>
          </a:p>
        </p:txBody>
      </p:sp>
      <p:sp>
        <p:nvSpPr>
          <p:cNvPr id="6" name="Freihandform: Form 5"/>
          <p:cNvSpPr/>
          <p:nvPr/>
        </p:nvSpPr>
        <p:spPr bwMode="auto">
          <a:xfrm>
            <a:off x="659157" y="4437548"/>
            <a:ext cx="1260131" cy="1102737"/>
          </a:xfrm>
          <a:custGeom>
            <a:avLst/>
            <a:gdLst>
              <a:gd name="connsiteX0" fmla="*/ 0 w 1191040"/>
              <a:gd name="connsiteY0" fmla="*/ 0 h 743436"/>
              <a:gd name="connsiteX1" fmla="*/ 819322 w 1191040"/>
              <a:gd name="connsiteY1" fmla="*/ 0 h 743436"/>
              <a:gd name="connsiteX2" fmla="*/ 1191040 w 1191040"/>
              <a:gd name="connsiteY2" fmla="*/ 371718 h 743436"/>
              <a:gd name="connsiteX3" fmla="*/ 819322 w 1191040"/>
              <a:gd name="connsiteY3" fmla="*/ 743436 h 743436"/>
              <a:gd name="connsiteX4" fmla="*/ 0 w 1191040"/>
              <a:gd name="connsiteY4" fmla="*/ 743436 h 743436"/>
              <a:gd name="connsiteX5" fmla="*/ 0 w 1191040"/>
              <a:gd name="connsiteY5" fmla="*/ 0 h 74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040" h="743436" extrusionOk="0">
                <a:moveTo>
                  <a:pt x="0" y="0"/>
                </a:moveTo>
                <a:lnTo>
                  <a:pt x="819322" y="0"/>
                </a:lnTo>
                <a:lnTo>
                  <a:pt x="1191040" y="371718"/>
                </a:lnTo>
                <a:lnTo>
                  <a:pt x="819322" y="743436"/>
                </a:lnTo>
                <a:lnTo>
                  <a:pt x="0" y="743436"/>
                </a:lnTo>
                <a:lnTo>
                  <a:pt x="0" y="0"/>
                </a:lnTo>
                <a:close/>
              </a:path>
            </a:pathLst>
          </a:custGeom>
          <a:solidFill>
            <a:srgbClr val="EAC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6000" rIns="216000" bIns="0" numCol="1" spcCol="1270" anchor="ctr" anchorCtr="0">
            <a:noAutofit/>
          </a:bodyPr>
          <a:lstStyle/>
          <a:p>
            <a:pPr marL="0" lvl="0" indent="0" algn="ctr" defTabSz="488950">
              <a:lnSpc>
                <a:spcPts val="1600"/>
              </a:lnSpc>
              <a:spcBef>
                <a:spcPts val="0"/>
              </a:spcBef>
              <a:spcAft>
                <a:spcPts val="0"/>
              </a:spcAft>
              <a:buFont typeface="+mj-lt"/>
              <a:buNone/>
              <a:defRPr/>
            </a:pPr>
            <a:r>
              <a:rPr lang="en-GB" sz="1300" dirty="0">
                <a:solidFill>
                  <a:schemeClr val="tx1"/>
                </a:solidFill>
              </a:rPr>
              <a:t>Definition </a:t>
            </a:r>
            <a:br>
              <a:rPr lang="en-GB" sz="1300" dirty="0">
                <a:solidFill>
                  <a:schemeClr val="tx1"/>
                </a:solidFill>
              </a:rPr>
            </a:br>
            <a:r>
              <a:rPr lang="en-GB" sz="1300" dirty="0">
                <a:solidFill>
                  <a:schemeClr val="tx1"/>
                </a:solidFill>
              </a:rPr>
              <a:t>of objectives</a:t>
            </a:r>
          </a:p>
        </p:txBody>
      </p:sp>
      <p:pic>
        <p:nvPicPr>
          <p:cNvPr id="39" name="Grafik 38"/>
          <p:cNvPicPr>
            <a:picLocks noChangeAspect="1"/>
          </p:cNvPicPr>
          <p:nvPr/>
        </p:nvPicPr>
        <p:blipFill>
          <a:blip r:embed="rId3"/>
          <a:stretch/>
        </p:blipFill>
        <p:spPr bwMode="auto">
          <a:xfrm>
            <a:off x="3064970" y="2393511"/>
            <a:ext cx="2825640" cy="1469692"/>
          </a:xfrm>
          <a:prstGeom prst="rect">
            <a:avLst/>
          </a:prstGeom>
          <a:ln w="6350">
            <a:solidFill>
              <a:schemeClr val="bg1"/>
            </a:solidFill>
          </a:ln>
          <a:effectLst>
            <a:outerShdw blurRad="101600" sx="102000" sy="102000" algn="ctr" rotWithShape="0">
              <a:prstClr val="black">
                <a:alpha val="15000"/>
              </a:prstClr>
            </a:outerShdw>
          </a:effectLst>
        </p:spPr>
      </p:pic>
      <p:sp>
        <p:nvSpPr>
          <p:cNvPr id="20" name="Textplatzhalter 3"/>
          <p:cNvSpPr txBox="1"/>
          <p:nvPr/>
        </p:nvSpPr>
        <p:spPr bwMode="auto">
          <a:xfrm>
            <a:off x="6280985" y="1520825"/>
            <a:ext cx="5307997" cy="1089057"/>
          </a:xfrm>
          <a:prstGeom prst="rect">
            <a:avLst/>
          </a:prstGeom>
          <a:solidFill>
            <a:srgbClr val="FBF3E8"/>
          </a:solidFill>
        </p:spPr>
        <p:txBody>
          <a:bodyPr vert="horz" wrap="square" lIns="108000" tIns="72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en-GB" sz="1800" dirty="0">
                <a:solidFill>
                  <a:schemeClr val="tx1"/>
                </a:solidFill>
              </a:rPr>
              <a:t>Three reports published</a:t>
            </a:r>
            <a:br>
              <a:rPr lang="en-GB" sz="1800" dirty="0">
                <a:solidFill>
                  <a:schemeClr val="tx1"/>
                </a:solidFill>
              </a:rPr>
            </a:br>
            <a:r>
              <a:rPr lang="en-GB" sz="1800" dirty="0">
                <a:solidFill>
                  <a:schemeClr val="tx1"/>
                </a:solidFill>
              </a:rPr>
              <a:t>to date: </a:t>
            </a:r>
            <a:br>
              <a:rPr lang="en-GB" sz="1800" dirty="0">
                <a:solidFill>
                  <a:schemeClr val="tx1"/>
                </a:solidFill>
              </a:rPr>
            </a:br>
            <a:r>
              <a:rPr lang="en-GB" sz="1800" dirty="0">
                <a:solidFill>
                  <a:schemeClr val="tx1"/>
                </a:solidFill>
              </a:rPr>
              <a:t>2021, 2023 and 2026</a:t>
            </a:r>
          </a:p>
        </p:txBody>
      </p:sp>
      <p:pic>
        <p:nvPicPr>
          <p:cNvPr id="38" name="Grafik 37"/>
          <p:cNvPicPr>
            <a:picLocks noChangeAspect="1"/>
          </p:cNvPicPr>
          <p:nvPr/>
        </p:nvPicPr>
        <p:blipFill>
          <a:blip r:embed="rId4"/>
          <a:srcRect t="-1" b="-2722"/>
          <a:stretch/>
        </p:blipFill>
        <p:spPr bwMode="auto">
          <a:xfrm>
            <a:off x="4309950" y="2784696"/>
            <a:ext cx="1930513" cy="1396834"/>
          </a:xfrm>
          <a:prstGeom prst="rect">
            <a:avLst/>
          </a:prstGeom>
          <a:solidFill>
            <a:schemeClr val="bg1"/>
          </a:solidFill>
          <a:effectLst>
            <a:outerShdw blurRad="101600" sx="102000" sy="102000" algn="ctr" rotWithShape="0">
              <a:prstClr val="black">
                <a:alpha val="15000"/>
              </a:prstClr>
            </a:outerShdw>
          </a:effectLst>
        </p:spPr>
      </p:pic>
      <p:sp>
        <p:nvSpPr>
          <p:cNvPr id="22" name="Textplatzhalter 3"/>
          <p:cNvSpPr txBox="1"/>
          <p:nvPr/>
        </p:nvSpPr>
        <p:spPr bwMode="auto">
          <a:xfrm>
            <a:off x="658812" y="1520825"/>
            <a:ext cx="5327650" cy="781281"/>
          </a:xfrm>
          <a:prstGeom prst="rect">
            <a:avLst/>
          </a:prstGeom>
          <a:solidFill>
            <a:srgbClr val="FBF3E8"/>
          </a:solidFill>
        </p:spPr>
        <p:txBody>
          <a:bodyPr vert="horz" wrap="square" lIns="108000" tIns="72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400"/>
              </a:lnSpc>
              <a:spcBef>
                <a:spcPts val="0"/>
              </a:spcBef>
              <a:spcAft>
                <a:spcPts val="600"/>
              </a:spcAft>
              <a:buClr>
                <a:srgbClr val="D6851B"/>
              </a:buClr>
              <a:buSzPct val="65000"/>
              <a:buFont typeface="Wingdings 3"/>
              <a:buChar char=""/>
              <a:defRPr/>
            </a:pPr>
            <a:r>
              <a:rPr lang="en-GB" sz="1800" dirty="0">
                <a:solidFill>
                  <a:schemeClr val="tx1"/>
                </a:solidFill>
              </a:rPr>
              <a:t>Cooperation between the Commission for TVET (CTVET) and GOVET in place since 2019</a:t>
            </a:r>
          </a:p>
        </p:txBody>
      </p:sp>
      <p:pic>
        <p:nvPicPr>
          <p:cNvPr id="36" name="Grafik 35"/>
          <p:cNvPicPr>
            <a:picLocks noChangeAspect="1"/>
          </p:cNvPicPr>
          <p:nvPr/>
        </p:nvPicPr>
        <p:blipFill>
          <a:blip r:embed="rId5"/>
          <a:stretch/>
        </p:blipFill>
        <p:spPr bwMode="auto">
          <a:xfrm>
            <a:off x="9023643" y="857393"/>
            <a:ext cx="1735913" cy="2458312"/>
          </a:xfrm>
          <a:prstGeom prst="rect">
            <a:avLst/>
          </a:prstGeom>
          <a:ln w="12700">
            <a:solidFill>
              <a:schemeClr val="bg1"/>
            </a:solidFill>
          </a:ln>
          <a:effectLst>
            <a:outerShdw blurRad="101600" dist="12700" sx="102000" sy="102000" algn="ctr" rotWithShape="0">
              <a:prstClr val="black">
                <a:alpha val="15000"/>
              </a:prstClr>
            </a:outerShdw>
          </a:effectLst>
        </p:spPr>
      </p:pic>
      <p:pic>
        <p:nvPicPr>
          <p:cNvPr id="40" name="Grafik 39"/>
          <p:cNvPicPr>
            <a:picLocks noChangeAspect="1"/>
          </p:cNvPicPr>
          <p:nvPr/>
        </p:nvPicPr>
        <p:blipFill>
          <a:blip r:embed="rId6"/>
          <a:stretch/>
        </p:blipFill>
        <p:spPr bwMode="auto">
          <a:xfrm>
            <a:off x="9716922" y="1401922"/>
            <a:ext cx="1816266" cy="2458311"/>
          </a:xfrm>
          <a:prstGeom prst="rect">
            <a:avLst/>
          </a:prstGeom>
          <a:ln w="12700">
            <a:solidFill>
              <a:schemeClr val="bg1"/>
            </a:solidFill>
          </a:ln>
          <a:effectLst>
            <a:outerShdw blurRad="101600" dist="12700" sx="102000" sy="102000" algn="ctr" rotWithShape="0">
              <a:prstClr val="black">
                <a:alpha val="15000"/>
              </a:prstClr>
            </a:outerShdw>
          </a:effectLst>
        </p:spPr>
      </p:pic>
      <p:pic>
        <p:nvPicPr>
          <p:cNvPr id="3" name="Grafik 2">
            <a:extLst>
              <a:ext uri="{FF2B5EF4-FFF2-40B4-BE49-F238E27FC236}">
                <a16:creationId xmlns:a16="http://schemas.microsoft.com/office/drawing/2014/main" id="{89615C28-2221-CD1F-36C9-B168BEAF7C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0331486" y="2247933"/>
            <a:ext cx="1672009" cy="2362134"/>
          </a:xfrm>
          <a:prstGeom prst="rect">
            <a:avLst/>
          </a:prstGeom>
          <a:ln>
            <a:noFill/>
          </a:ln>
          <a:effectLst>
            <a:outerShdw blurRad="44450" dist="27940" dir="5400000" algn="ctr">
              <a:srgbClr val="000000">
                <a:alpha val="32000"/>
              </a:srgb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en-GB" dirty="0"/>
              <a:t>3. Proven practice internationally: Lessons learned from Ghana </a:t>
            </a:r>
          </a:p>
        </p:txBody>
      </p:sp>
      <p:sp>
        <p:nvSpPr>
          <p:cNvPr id="5" name="Textfeld 4"/>
          <p:cNvSpPr txBox="1"/>
          <p:nvPr/>
        </p:nvSpPr>
        <p:spPr bwMode="auto">
          <a:xfrm>
            <a:off x="671003" y="1477935"/>
            <a:ext cx="4388678" cy="3734997"/>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defRPr/>
            </a:pPr>
            <a:r>
              <a:rPr lang="en-GB" b="1" dirty="0"/>
              <a:t>Success factors</a:t>
            </a:r>
          </a:p>
          <a:p>
            <a:pPr marL="285750" indent="-285750">
              <a:lnSpc>
                <a:spcPts val="2200"/>
              </a:lnSpc>
              <a:spcBef>
                <a:spcPts val="600"/>
              </a:spcBef>
              <a:spcAft>
                <a:spcPts val="600"/>
              </a:spcAft>
              <a:buClr>
                <a:srgbClr val="D6851B"/>
              </a:buClr>
              <a:buSzPct val="65000"/>
              <a:buFont typeface="Wingdings 3"/>
              <a:buChar char=""/>
              <a:defRPr/>
            </a:pPr>
            <a:r>
              <a:rPr lang="en-GB" dirty="0"/>
              <a:t>Create capacity for team members at CTVET</a:t>
            </a:r>
          </a:p>
          <a:p>
            <a:pPr marL="285750" indent="-285750">
              <a:lnSpc>
                <a:spcPts val="2200"/>
              </a:lnSpc>
              <a:spcBef>
                <a:spcPts val="600"/>
              </a:spcBef>
              <a:spcAft>
                <a:spcPts val="600"/>
              </a:spcAft>
              <a:buClr>
                <a:srgbClr val="D6851B"/>
              </a:buClr>
              <a:buSzPct val="65000"/>
              <a:buFont typeface="Wingdings 3"/>
              <a:buChar char=""/>
              <a:defRPr/>
            </a:pPr>
            <a:r>
              <a:rPr lang="en-GB" dirty="0"/>
              <a:t>Diverse teams of authors from different departments</a:t>
            </a:r>
          </a:p>
          <a:p>
            <a:pPr marL="285750" indent="-285750">
              <a:lnSpc>
                <a:spcPts val="2200"/>
              </a:lnSpc>
              <a:spcBef>
                <a:spcPts val="600"/>
              </a:spcBef>
              <a:spcAft>
                <a:spcPts val="600"/>
              </a:spcAft>
              <a:buClr>
                <a:srgbClr val="D6851B"/>
              </a:buClr>
              <a:buSzPct val="65000"/>
              <a:buFont typeface="Wingdings 3"/>
              <a:buChar char=""/>
              <a:defRPr/>
            </a:pPr>
            <a:r>
              <a:rPr lang="en-GB" dirty="0"/>
              <a:t>Joint project planning </a:t>
            </a:r>
          </a:p>
          <a:p>
            <a:pPr marL="285750" indent="-285750">
              <a:lnSpc>
                <a:spcPts val="2200"/>
              </a:lnSpc>
              <a:spcBef>
                <a:spcPts val="600"/>
              </a:spcBef>
              <a:spcAft>
                <a:spcPts val="600"/>
              </a:spcAft>
              <a:buClr>
                <a:srgbClr val="D6851B"/>
              </a:buClr>
              <a:buSzPct val="65000"/>
              <a:buFont typeface="Wingdings 3"/>
              <a:buChar char=""/>
              <a:defRPr/>
            </a:pPr>
            <a:r>
              <a:rPr lang="en-GB" dirty="0"/>
              <a:t>Before publication: Checking and </a:t>
            </a:r>
            <a:br>
              <a:rPr lang="en-GB" dirty="0"/>
            </a:br>
            <a:r>
              <a:rPr lang="en-GB" dirty="0"/>
              <a:t>validation workshop with interest groups</a:t>
            </a:r>
          </a:p>
          <a:p>
            <a:pPr marL="285750" indent="-285750">
              <a:lnSpc>
                <a:spcPts val="2200"/>
              </a:lnSpc>
              <a:spcBef>
                <a:spcPts val="600"/>
              </a:spcBef>
              <a:spcAft>
                <a:spcPts val="600"/>
              </a:spcAft>
              <a:buClr>
                <a:srgbClr val="D6851B"/>
              </a:buClr>
              <a:buSzPct val="65000"/>
              <a:buFont typeface="Wingdings 3"/>
              <a:buChar char=""/>
              <a:defRPr/>
            </a:pPr>
            <a:r>
              <a:rPr lang="en-GB" dirty="0"/>
              <a:t>Data collection and conducting data analyses, both internally</a:t>
            </a:r>
          </a:p>
          <a:p>
            <a:pPr marL="285750" indent="-285750">
              <a:lnSpc>
                <a:spcPts val="2200"/>
              </a:lnSpc>
              <a:spcBef>
                <a:spcPts val="600"/>
              </a:spcBef>
              <a:spcAft>
                <a:spcPts val="600"/>
              </a:spcAft>
              <a:buClr>
                <a:srgbClr val="D6851B"/>
              </a:buClr>
              <a:buSzPct val="65000"/>
              <a:buFont typeface="Wingdings 3"/>
              <a:buChar char=""/>
              <a:defRPr/>
            </a:pPr>
            <a:endParaRPr lang="de-DE" dirty="0"/>
          </a:p>
        </p:txBody>
      </p:sp>
      <p:sp>
        <p:nvSpPr>
          <p:cNvPr id="7" name="Textfeld 6"/>
          <p:cNvSpPr txBox="1"/>
          <p:nvPr/>
        </p:nvSpPr>
        <p:spPr bwMode="auto">
          <a:xfrm>
            <a:off x="7424927" y="1477935"/>
            <a:ext cx="4275455" cy="3170740"/>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defRPr/>
            </a:pPr>
            <a:r>
              <a:rPr lang="en-GB" b="1" dirty="0"/>
              <a:t>Challenges</a:t>
            </a:r>
          </a:p>
          <a:p>
            <a:pPr marL="285750" indent="-285750">
              <a:lnSpc>
                <a:spcPts val="2200"/>
              </a:lnSpc>
              <a:spcBef>
                <a:spcPts val="600"/>
              </a:spcBef>
              <a:spcAft>
                <a:spcPts val="600"/>
              </a:spcAft>
              <a:buClr>
                <a:srgbClr val="D6851B"/>
              </a:buClr>
              <a:buSzPct val="65000"/>
              <a:buFont typeface="Wingdings 3"/>
              <a:buChar char=""/>
              <a:defRPr/>
            </a:pPr>
            <a:r>
              <a:rPr lang="en-GB" dirty="0"/>
              <a:t>Availability and quality of data</a:t>
            </a:r>
          </a:p>
          <a:p>
            <a:pPr marL="285750" indent="-285750">
              <a:lnSpc>
                <a:spcPts val="2200"/>
              </a:lnSpc>
              <a:spcBef>
                <a:spcPts val="600"/>
              </a:spcBef>
              <a:spcAft>
                <a:spcPts val="600"/>
              </a:spcAft>
              <a:buClr>
                <a:srgbClr val="D6851B"/>
              </a:buClr>
              <a:buSzPct val="65000"/>
              <a:buFont typeface="Wingdings 3"/>
              <a:buChar char=""/>
              <a:defRPr/>
            </a:pPr>
            <a:r>
              <a:rPr lang="en-GB" dirty="0"/>
              <a:t>IT system infrastructure, hosting, administration and maintenance</a:t>
            </a:r>
          </a:p>
          <a:p>
            <a:pPr marL="285750" indent="-285750">
              <a:lnSpc>
                <a:spcPts val="2200"/>
              </a:lnSpc>
              <a:spcBef>
                <a:spcPts val="600"/>
              </a:spcBef>
              <a:spcAft>
                <a:spcPts val="600"/>
              </a:spcAft>
              <a:buClr>
                <a:srgbClr val="D6851B"/>
              </a:buClr>
              <a:buSzPct val="65000"/>
              <a:buFont typeface="Wingdings 3"/>
              <a:buChar char=""/>
              <a:defRPr/>
            </a:pPr>
            <a:r>
              <a:rPr lang="en-GB" dirty="0"/>
              <a:t>Financing</a:t>
            </a:r>
          </a:p>
          <a:p>
            <a:pPr marL="285750" indent="-285750">
              <a:lnSpc>
                <a:spcPts val="2200"/>
              </a:lnSpc>
              <a:spcBef>
                <a:spcPts val="600"/>
              </a:spcBef>
              <a:spcAft>
                <a:spcPts val="600"/>
              </a:spcAft>
              <a:buClr>
                <a:srgbClr val="D6851B"/>
              </a:buClr>
              <a:buSzPct val="65000"/>
              <a:buFont typeface="Wingdings 3"/>
              <a:buChar char=""/>
              <a:defRPr/>
            </a:pPr>
            <a:endParaRPr lang="de-DE" dirty="0"/>
          </a:p>
          <a:p>
            <a:pPr marL="285750" indent="-285750">
              <a:lnSpc>
                <a:spcPts val="2200"/>
              </a:lnSpc>
              <a:spcBef>
                <a:spcPts val="600"/>
              </a:spcBef>
              <a:spcAft>
                <a:spcPts val="600"/>
              </a:spcAft>
              <a:buClr>
                <a:srgbClr val="D6851B"/>
              </a:buClr>
              <a:buSzPct val="65000"/>
              <a:buFont typeface="Wingdings 3"/>
              <a:buChar char=""/>
              <a:defRPr/>
            </a:pPr>
            <a:endParaRPr lang="de-DE" dirty="0"/>
          </a:p>
          <a:p>
            <a:pPr marL="285750" indent="-285750">
              <a:lnSpc>
                <a:spcPts val="2200"/>
              </a:lnSpc>
              <a:spcBef>
                <a:spcPts val="600"/>
              </a:spcBef>
              <a:spcAft>
                <a:spcPts val="600"/>
              </a:spcAft>
              <a:buClr>
                <a:srgbClr val="D6851B"/>
              </a:buClr>
              <a:buSzPct val="65000"/>
              <a:buFont typeface="Wingdings 3"/>
              <a:buChar char=""/>
              <a:defRPr/>
            </a:pPr>
            <a:endParaRPr lang="de-DE" dirty="0"/>
          </a:p>
        </p:txBody>
      </p:sp>
      <p:pic>
        <p:nvPicPr>
          <p:cNvPr id="4" name="Grafik 3"/>
          <p:cNvPicPr>
            <a:picLocks noChangeAspect="1"/>
          </p:cNvPicPr>
          <p:nvPr/>
        </p:nvPicPr>
        <p:blipFill>
          <a:blip r:embed="rId3"/>
          <a:stretch/>
        </p:blipFill>
        <p:spPr bwMode="auto">
          <a:xfrm>
            <a:off x="3499104" y="637372"/>
            <a:ext cx="4944049" cy="59237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369332"/>
          </a:xfrm>
        </p:spPr>
        <p:txBody>
          <a:bodyPr>
            <a:spAutoFit/>
          </a:bodyPr>
          <a:lstStyle/>
          <a:p>
            <a:pPr>
              <a:defRPr/>
            </a:pPr>
            <a:r>
              <a:rPr lang="en-GB" dirty="0"/>
              <a:t>3. Proven practice internationally: Lessons learned from Vietnam</a:t>
            </a:r>
          </a:p>
        </p:txBody>
      </p:sp>
      <p:sp>
        <p:nvSpPr>
          <p:cNvPr id="5" name="Textfeld 4"/>
          <p:cNvSpPr txBox="1"/>
          <p:nvPr/>
        </p:nvSpPr>
        <p:spPr bwMode="auto">
          <a:xfrm>
            <a:off x="658810" y="1479913"/>
            <a:ext cx="10027387" cy="3760645"/>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en-GB" dirty="0"/>
              <a:t>BIBB, GIZ and NIVT (Vietnam – National Institute for Vocational Training) have been working together on VET reporting since 2011</a:t>
            </a:r>
          </a:p>
          <a:p>
            <a:pPr marL="285750" indent="-285750">
              <a:lnSpc>
                <a:spcPts val="2200"/>
              </a:lnSpc>
              <a:spcBef>
                <a:spcPts val="600"/>
              </a:spcBef>
              <a:spcAft>
                <a:spcPts val="600"/>
              </a:spcAft>
              <a:buClr>
                <a:srgbClr val="D6851B"/>
              </a:buClr>
              <a:buSzPct val="65000"/>
              <a:buFont typeface="Wingdings 3"/>
              <a:buChar char=""/>
              <a:defRPr/>
            </a:pPr>
            <a:r>
              <a:rPr lang="en-GB" dirty="0"/>
              <a:t>Close collaboration between researchers, particularly on the following aspects:</a:t>
            </a:r>
          </a:p>
          <a:p>
            <a:pPr marL="612000" lvl="1" indent="-324000">
              <a:lnSpc>
                <a:spcPts val="2200"/>
              </a:lnSpc>
              <a:spcBef>
                <a:spcPts val="600"/>
              </a:spcBef>
              <a:spcAft>
                <a:spcPts val="600"/>
              </a:spcAft>
              <a:buClr>
                <a:srgbClr val="D6851B"/>
              </a:buClr>
              <a:buSzPct val="65000"/>
              <a:buFont typeface="Wingdings 3"/>
              <a:buChar char=""/>
              <a:defRPr/>
            </a:pPr>
            <a:r>
              <a:rPr lang="en-GB" dirty="0"/>
              <a:t>Quality assurance of Report on Vocational Education and Training</a:t>
            </a:r>
          </a:p>
          <a:p>
            <a:pPr marL="612000" lvl="1" indent="-324000">
              <a:lnSpc>
                <a:spcPts val="2200"/>
              </a:lnSpc>
              <a:spcBef>
                <a:spcPts val="600"/>
              </a:spcBef>
              <a:spcAft>
                <a:spcPts val="600"/>
              </a:spcAft>
              <a:buClr>
                <a:srgbClr val="D6851B"/>
              </a:buClr>
              <a:buSzPct val="65000"/>
              <a:buFont typeface="Wingdings 3"/>
              <a:buChar char=""/>
              <a:defRPr/>
            </a:pPr>
            <a:r>
              <a:rPr lang="en-GB" dirty="0"/>
              <a:t>Coordination</a:t>
            </a:r>
          </a:p>
          <a:p>
            <a:pPr marL="612000" lvl="1" indent="-324000">
              <a:lnSpc>
                <a:spcPts val="2200"/>
              </a:lnSpc>
              <a:spcBef>
                <a:spcPts val="600"/>
              </a:spcBef>
              <a:spcAft>
                <a:spcPts val="600"/>
              </a:spcAft>
              <a:buClr>
                <a:srgbClr val="D6851B"/>
              </a:buClr>
              <a:buSzPct val="65000"/>
              <a:buFont typeface="Wingdings 3"/>
              <a:buChar char=""/>
              <a:defRPr/>
            </a:pPr>
            <a:r>
              <a:rPr lang="en-GB" dirty="0"/>
              <a:t>Cooperation with interest groups</a:t>
            </a:r>
          </a:p>
          <a:p>
            <a:pPr marL="612000" lvl="1" indent="-324000">
              <a:lnSpc>
                <a:spcPts val="2200"/>
              </a:lnSpc>
              <a:spcBef>
                <a:spcPts val="600"/>
              </a:spcBef>
              <a:spcAft>
                <a:spcPts val="600"/>
              </a:spcAft>
              <a:buClr>
                <a:srgbClr val="D6851B"/>
              </a:buClr>
              <a:buSzPct val="65000"/>
              <a:buFont typeface="Wingdings 3"/>
              <a:buChar char=""/>
              <a:defRPr/>
            </a:pPr>
            <a:r>
              <a:rPr lang="en-GB" dirty="0"/>
              <a:t>Feedback on individual chapters</a:t>
            </a:r>
          </a:p>
          <a:p>
            <a:pPr marL="612000" lvl="1" indent="-324000">
              <a:lnSpc>
                <a:spcPts val="2200"/>
              </a:lnSpc>
              <a:spcBef>
                <a:spcPts val="600"/>
              </a:spcBef>
              <a:spcAft>
                <a:spcPts val="600"/>
              </a:spcAft>
              <a:buClr>
                <a:srgbClr val="D6851B"/>
              </a:buClr>
              <a:buSzPct val="65000"/>
              <a:buFont typeface="Wingdings 3"/>
              <a:buChar char=""/>
              <a:defRPr/>
            </a:pPr>
            <a:r>
              <a:rPr lang="en-GB" dirty="0"/>
              <a:t>Knowledge management</a:t>
            </a:r>
          </a:p>
          <a:p>
            <a:pPr marL="612000" lvl="1" indent="-324000">
              <a:lnSpc>
                <a:spcPts val="2200"/>
              </a:lnSpc>
              <a:spcBef>
                <a:spcPts val="600"/>
              </a:spcBef>
              <a:spcAft>
                <a:spcPts val="600"/>
              </a:spcAft>
              <a:buClr>
                <a:srgbClr val="D6851B"/>
              </a:buClr>
              <a:buSzPct val="65000"/>
              <a:buFont typeface="Wingdings 3"/>
              <a:buChar char=""/>
              <a:defRPr/>
            </a:pPr>
            <a:r>
              <a:rPr lang="en-GB" dirty="0"/>
              <a:t>Presentation of data</a:t>
            </a:r>
          </a:p>
          <a:p>
            <a:pPr marL="285750" indent="-285750">
              <a:lnSpc>
                <a:spcPts val="2200"/>
              </a:lnSpc>
              <a:spcBef>
                <a:spcPts val="600"/>
              </a:spcBef>
              <a:spcAft>
                <a:spcPts val="600"/>
              </a:spcAft>
              <a:buClr>
                <a:srgbClr val="D6851B"/>
              </a:buClr>
              <a:buSzPct val="65000"/>
              <a:buFont typeface="Wingdings 3"/>
              <a:buChar char=""/>
              <a:defRPr/>
            </a:pPr>
            <a:r>
              <a:rPr lang="en-GB" dirty="0"/>
              <a:t>Range of publications relating to BIBB cooperation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Textplatzhalter 3"/>
          <p:cNvSpPr txBox="1"/>
          <p:nvPr/>
        </p:nvSpPr>
        <p:spPr bwMode="auto">
          <a:xfrm>
            <a:off x="6260116" y="1947521"/>
            <a:ext cx="5452459" cy="3501760"/>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1800"/>
              </a:spcAft>
              <a:buClr>
                <a:srgbClr val="D6851B"/>
              </a:buClr>
              <a:buSzPct val="65000"/>
              <a:defRPr/>
            </a:pPr>
            <a:r>
              <a:rPr lang="en-GB" sz="1600" b="1" dirty="0">
                <a:solidFill>
                  <a:schemeClr val="tx1"/>
                </a:solidFill>
              </a:rPr>
              <a:t>Vietnam</a:t>
            </a:r>
          </a:p>
          <a:p>
            <a:pPr marL="285750" indent="-285750" defTabSz="914400">
              <a:lnSpc>
                <a:spcPts val="2000"/>
              </a:lnSpc>
              <a:spcBef>
                <a:spcPts val="0"/>
              </a:spcBef>
              <a:spcAft>
                <a:spcPts val="1800"/>
              </a:spcAft>
              <a:buClr>
                <a:srgbClr val="D6851B"/>
              </a:buClr>
              <a:buSzPct val="65000"/>
              <a:buFont typeface="Wingdings 3"/>
              <a:buChar char=""/>
              <a:defRPr/>
            </a:pPr>
            <a:r>
              <a:rPr lang="en-GB" sz="1600" dirty="0">
                <a:solidFill>
                  <a:schemeClr val="tx1"/>
                </a:solidFill>
              </a:rPr>
              <a:t>Most recent report:</a:t>
            </a:r>
            <a:br>
              <a:rPr lang="en-GB" sz="1600" dirty="0">
                <a:solidFill>
                  <a:schemeClr val="tx1"/>
                </a:solidFill>
              </a:rPr>
            </a:br>
            <a:r>
              <a:rPr lang="en-GB" sz="1600" u="sng"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Viet Nam vocational education </a:t>
            </a:r>
            <a:br>
              <a:rPr lang="en-GB" sz="1600"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br>
            <a:r>
              <a:rPr lang="en-GB" sz="1600" u="sng" dirty="0">
                <a:solidFill>
                  <a:srgbClr val="D6851B"/>
                </a:solidFill>
                <a:hlinkClick r:id="rId3" tooltip="https://www.tvet-vietnam.org/wp-content/uploads/2024/02/240227-TVET-Report-2021-Final-version-EN.pdf">
                  <a:extLst>
                    <a:ext uri="{A12FA001-AC4F-418D-AE19-62706E023703}">
                      <ahyp:hlinkClr xmlns:ahyp="http://schemas.microsoft.com/office/drawing/2018/hyperlinkcolor" val="tx"/>
                    </a:ext>
                  </a:extLst>
                </a:hlinkClick>
              </a:rPr>
              <a:t>and training report 2021</a:t>
            </a:r>
          </a:p>
          <a:p>
            <a:pPr marL="285750" indent="-285750" defTabSz="914400">
              <a:lnSpc>
                <a:spcPts val="2000"/>
              </a:lnSpc>
              <a:spcBef>
                <a:spcPts val="0"/>
              </a:spcBef>
              <a:spcAft>
                <a:spcPts val="1800"/>
              </a:spcAft>
              <a:buClr>
                <a:srgbClr val="D6851B"/>
              </a:buClr>
              <a:buSzPct val="65000"/>
              <a:buFont typeface="Wingdings 3"/>
              <a:buChar char=""/>
              <a:defRPr/>
            </a:pPr>
            <a:r>
              <a:rPr lang="en-GB" sz="1600" dirty="0">
                <a:solidFill>
                  <a:schemeClr val="tx1"/>
                </a:solidFill>
              </a:rPr>
              <a:t>List of reports in the BIBB website: </a:t>
            </a:r>
            <a:br>
              <a:rPr lang="en-GB" sz="1600" dirty="0">
                <a:solidFill>
                  <a:schemeClr val="tx1"/>
                </a:solidFill>
              </a:rPr>
            </a:br>
            <a:r>
              <a:rPr lang="en-GB" sz="1600" u="sng" dirty="0">
                <a:solidFill>
                  <a:srgbClr val="D6851B"/>
                </a:solidFill>
                <a:hlinkClick r:id="rId4" tooltip="https://www.bibb.de/de/9550.php">
                  <a:extLst>
                    <a:ext uri="{A12FA001-AC4F-418D-AE19-62706E023703}">
                      <ahyp:hlinkClr xmlns:ahyp="http://schemas.microsoft.com/office/drawing/2018/hyperlinkcolor" val="tx"/>
                    </a:ext>
                  </a:extLst>
                </a:hlinkClick>
              </a:rPr>
              <a:t>BIBB/NIVT-Vietnam</a:t>
            </a:r>
          </a:p>
          <a:p>
            <a:pPr marL="285750" indent="-285750" defTabSz="914400">
              <a:lnSpc>
                <a:spcPts val="2000"/>
              </a:lnSpc>
              <a:spcBef>
                <a:spcPts val="0"/>
              </a:spcBef>
              <a:spcAft>
                <a:spcPts val="1800"/>
              </a:spcAft>
              <a:buClr>
                <a:srgbClr val="D6851B"/>
              </a:buClr>
              <a:buSzPct val="65000"/>
              <a:buFont typeface="Wingdings 3"/>
              <a:buChar char=""/>
              <a:defRPr/>
            </a:pPr>
            <a:r>
              <a:rPr lang="en-GB" sz="1600" dirty="0">
                <a:solidFill>
                  <a:schemeClr val="tx1"/>
                </a:solidFill>
              </a:rPr>
              <a:t>Guideline for sustainable development of VET reporting </a:t>
            </a:r>
            <a:br>
              <a:rPr lang="en-GB" sz="1600" dirty="0">
                <a:solidFill>
                  <a:schemeClr val="tx1"/>
                </a:solidFill>
              </a:rPr>
            </a:br>
            <a:r>
              <a:rPr lang="en-GB" sz="1600" dirty="0">
                <a:solidFill>
                  <a:schemeClr val="tx1"/>
                </a:solidFill>
              </a:rPr>
              <a:t>in Vietnam</a:t>
            </a:r>
            <a:br>
              <a:rPr lang="en-GB" sz="1600" dirty="0">
                <a:solidFill>
                  <a:schemeClr val="tx1"/>
                </a:solidFill>
              </a:rPr>
            </a:br>
            <a:r>
              <a:rPr lang="en-GB" sz="1600" u="sng" dirty="0">
                <a:solidFill>
                  <a:srgbClr val="D6851B"/>
                </a:solidFill>
                <a:hlinkClick r:id="rId5" tooltip="https://www.bibb.de/dokumente/pdf/2017_09_11_guideline_for_sustainable_development_of_tvet_report_viet_nam.pdf">
                  <a:extLst>
                    <a:ext uri="{A12FA001-AC4F-418D-AE19-62706E023703}">
                      <ahyp:hlinkClr xmlns:ahyp="http://schemas.microsoft.com/office/drawing/2018/hyperlinkcolor" val="tx"/>
                    </a:ext>
                  </a:extLst>
                </a:hlinkClick>
              </a:rPr>
              <a:t>Guideline for sustainable development of TVET reporting in Viet Nam (bibb.de)</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3. Proven practice internationally</a:t>
            </a:r>
          </a:p>
        </p:txBody>
      </p:sp>
      <p:sp>
        <p:nvSpPr>
          <p:cNvPr id="4"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Further information on both examples</a:t>
            </a:r>
          </a:p>
        </p:txBody>
      </p:sp>
      <p:pic>
        <p:nvPicPr>
          <p:cNvPr id="12" name="Grafik 11"/>
          <p:cNvPicPr>
            <a:picLocks noChangeAspect="1"/>
          </p:cNvPicPr>
          <p:nvPr/>
        </p:nvPicPr>
        <p:blipFill>
          <a:blip r:embed="rId6"/>
          <a:srcRect l="7344" t="6094" b="3896"/>
          <a:stretch/>
        </p:blipFill>
        <p:spPr bwMode="auto">
          <a:xfrm>
            <a:off x="10088337" y="1538865"/>
            <a:ext cx="1462397" cy="2037055"/>
          </a:xfrm>
          <a:prstGeom prst="rect">
            <a:avLst/>
          </a:prstGeom>
          <a:ln>
            <a:solidFill>
              <a:schemeClr val="bg1"/>
            </a:solidFill>
          </a:ln>
          <a:effectLst>
            <a:outerShdw blurRad="101600" dist="12700" sx="102000" sy="102000" algn="tl" rotWithShape="0">
              <a:prstClr val="black">
                <a:alpha val="15000"/>
              </a:prstClr>
            </a:outerShdw>
          </a:effectLst>
        </p:spPr>
      </p:pic>
      <p:sp>
        <p:nvSpPr>
          <p:cNvPr id="13" name="Textplatzhalter 3"/>
          <p:cNvSpPr txBox="1"/>
          <p:nvPr/>
        </p:nvSpPr>
        <p:spPr bwMode="auto">
          <a:xfrm>
            <a:off x="479425" y="1255157"/>
            <a:ext cx="5307997" cy="1501212"/>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en-GB" sz="1600" b="1" dirty="0">
                <a:solidFill>
                  <a:schemeClr val="tx1"/>
                </a:solidFill>
              </a:rPr>
              <a:t>Ghana </a:t>
            </a:r>
          </a:p>
          <a:p>
            <a:pPr marL="285750" indent="-285750" defTabSz="914400">
              <a:lnSpc>
                <a:spcPts val="2000"/>
              </a:lnSpc>
              <a:spcBef>
                <a:spcPts val="0"/>
              </a:spcBef>
              <a:spcAft>
                <a:spcPts val="600"/>
              </a:spcAft>
              <a:buClr>
                <a:srgbClr val="D6851B"/>
              </a:buClr>
              <a:buSzPct val="65000"/>
              <a:buFont typeface="Wingdings 3"/>
              <a:buChar char=""/>
              <a:defRPr/>
            </a:pPr>
            <a:r>
              <a:rPr lang="en-GB" sz="1600" dirty="0">
                <a:solidFill>
                  <a:schemeClr val="tx1"/>
                </a:solidFill>
              </a:rPr>
              <a:t>2021 report</a:t>
            </a:r>
          </a:p>
          <a:p>
            <a:pPr marL="285750" indent="-285750" defTabSz="914400">
              <a:lnSpc>
                <a:spcPts val="2000"/>
              </a:lnSpc>
              <a:spcBef>
                <a:spcPts val="0"/>
              </a:spcBef>
              <a:spcAft>
                <a:spcPts val="600"/>
              </a:spcAft>
              <a:buClr>
                <a:srgbClr val="D6851B"/>
              </a:buClr>
              <a:buSzPct val="65000"/>
              <a:buFont typeface="Wingdings 3"/>
              <a:buChar char=""/>
              <a:defRPr/>
            </a:pPr>
            <a:r>
              <a:rPr lang="en-GB" sz="1600" dirty="0">
                <a:solidFill>
                  <a:schemeClr val="tx1"/>
                </a:solidFill>
              </a:rPr>
              <a:t>Published August 2022</a:t>
            </a:r>
          </a:p>
          <a:p>
            <a:pPr marL="285750" indent="-285750" defTabSz="914400">
              <a:lnSpc>
                <a:spcPts val="2000"/>
              </a:lnSpc>
              <a:spcBef>
                <a:spcPts val="0"/>
              </a:spcBef>
              <a:spcAft>
                <a:spcPts val="600"/>
              </a:spcAft>
              <a:buClr>
                <a:srgbClr val="D6851B"/>
              </a:buClr>
              <a:buSzPct val="65000"/>
              <a:buFont typeface="Wingdings 3"/>
              <a:buChar char=""/>
              <a:defRPr/>
            </a:pPr>
            <a:r>
              <a:rPr lang="en-GB" sz="1600" u="sng" dirty="0">
                <a:solidFill>
                  <a:srgbClr val="D6851B"/>
                </a:solidFill>
                <a:hlinkClick r:id="rId7" tooltip="https://ctvet.gov.gh/wp-content/uploads/2022/09/GHANA-TVET-REPORT-2021SIGNED.pdf">
                  <a:extLst>
                    <a:ext uri="{A12FA001-AC4F-418D-AE19-62706E023703}">
                      <ahyp:hlinkClr xmlns:ahyp="http://schemas.microsoft.com/office/drawing/2018/hyperlinkcolor" val="tx"/>
                    </a:ext>
                  </a:extLst>
                </a:hlinkClick>
              </a:rPr>
              <a:t>Ghana TVET Report 2021</a:t>
            </a:r>
          </a:p>
        </p:txBody>
      </p:sp>
      <p:pic>
        <p:nvPicPr>
          <p:cNvPr id="14" name="Grafik 13"/>
          <p:cNvPicPr>
            <a:picLocks noChangeAspect="1"/>
          </p:cNvPicPr>
          <p:nvPr/>
        </p:nvPicPr>
        <p:blipFill>
          <a:blip r:embed="rId8"/>
          <a:stretch/>
        </p:blipFill>
        <p:spPr bwMode="auto">
          <a:xfrm>
            <a:off x="4043291" y="1382687"/>
            <a:ext cx="1115521" cy="1579744"/>
          </a:xfrm>
          <a:prstGeom prst="rect">
            <a:avLst/>
          </a:prstGeom>
          <a:effectLst>
            <a:outerShdw blurRad="101600" dist="12700" sx="102000" sy="102000" algn="ctr" rotWithShape="0">
              <a:prstClr val="black">
                <a:alpha val="15000"/>
              </a:prstClr>
            </a:outerShdw>
          </a:effectLst>
        </p:spPr>
      </p:pic>
      <p:sp>
        <p:nvSpPr>
          <p:cNvPr id="16" name="Textplatzhalter 3"/>
          <p:cNvSpPr txBox="1"/>
          <p:nvPr/>
        </p:nvSpPr>
        <p:spPr bwMode="auto">
          <a:xfrm>
            <a:off x="190462" y="2844570"/>
            <a:ext cx="5307997" cy="1501212"/>
          </a:xfrm>
          <a:prstGeom prst="rect">
            <a:avLst/>
          </a:prstGeom>
          <a:solidFill>
            <a:srgbClr val="FBF3E8"/>
          </a:solidFill>
        </p:spPr>
        <p:txBody>
          <a:bodyPr vert="horz" wrap="square" lIns="1872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en-GB" sz="1600" b="1" dirty="0">
                <a:solidFill>
                  <a:schemeClr val="tx1"/>
                </a:solidFill>
              </a:rPr>
              <a:t>Ghana</a:t>
            </a:r>
          </a:p>
          <a:p>
            <a:pPr marL="285750" indent="-285750" defTabSz="914400">
              <a:lnSpc>
                <a:spcPts val="2000"/>
              </a:lnSpc>
              <a:spcBef>
                <a:spcPts val="0"/>
              </a:spcBef>
              <a:spcAft>
                <a:spcPts val="600"/>
              </a:spcAft>
              <a:buClr>
                <a:srgbClr val="D6851B"/>
              </a:buClr>
              <a:buSzPct val="65000"/>
              <a:buFont typeface="Wingdings 3"/>
              <a:buChar char=""/>
              <a:defRPr/>
            </a:pPr>
            <a:r>
              <a:rPr lang="en-GB" sz="1600" dirty="0">
                <a:solidFill>
                  <a:schemeClr val="tx1"/>
                </a:solidFill>
              </a:rPr>
              <a:t>2022 and 2023 reports</a:t>
            </a:r>
          </a:p>
          <a:p>
            <a:pPr marL="285750" indent="-285750" defTabSz="914400">
              <a:lnSpc>
                <a:spcPts val="2000"/>
              </a:lnSpc>
              <a:spcBef>
                <a:spcPts val="0"/>
              </a:spcBef>
              <a:spcAft>
                <a:spcPts val="600"/>
              </a:spcAft>
              <a:buClr>
                <a:srgbClr val="D6851B"/>
              </a:buClr>
              <a:buSzPct val="65000"/>
              <a:buFont typeface="Wingdings 3"/>
              <a:buChar char=""/>
              <a:defRPr/>
            </a:pPr>
            <a:r>
              <a:rPr lang="en-GB" sz="1600" dirty="0">
                <a:solidFill>
                  <a:schemeClr val="tx1"/>
                </a:solidFill>
              </a:rPr>
              <a:t>Published in April 2024</a:t>
            </a:r>
          </a:p>
          <a:p>
            <a:pPr marL="285750" indent="-285750" defTabSz="914400">
              <a:lnSpc>
                <a:spcPts val="2000"/>
              </a:lnSpc>
              <a:spcBef>
                <a:spcPts val="0"/>
              </a:spcBef>
              <a:spcAft>
                <a:spcPts val="600"/>
              </a:spcAft>
              <a:buClr>
                <a:srgbClr val="D6851B"/>
              </a:buClr>
              <a:buSzPct val="65000"/>
              <a:buFont typeface="Wingdings 3"/>
              <a:buChar char=""/>
              <a:defRPr/>
            </a:pPr>
            <a:r>
              <a:rPr lang="en-GB" sz="1600" u="sng" dirty="0">
                <a:solidFill>
                  <a:srgbClr val="D6851B"/>
                </a:solidFill>
                <a:hlinkClick r:id="rId9" tooltip="https://ctvet.gov.gh/wp-content/uploads/2024/04/GHANA-TVET-REPORT-SECOND-EDITION-2023.pdf">
                  <a:extLst>
                    <a:ext uri="{A12FA001-AC4F-418D-AE19-62706E023703}">
                      <ahyp:hlinkClr xmlns:ahyp="http://schemas.microsoft.com/office/drawing/2018/hyperlinkcolor" val="tx"/>
                    </a:ext>
                  </a:extLst>
                </a:hlinkClick>
              </a:rPr>
              <a:t>Ghana TVET Report 2023</a:t>
            </a:r>
          </a:p>
        </p:txBody>
      </p:sp>
      <p:pic>
        <p:nvPicPr>
          <p:cNvPr id="15" name="Grafik 14"/>
          <p:cNvPicPr>
            <a:picLocks noChangeAspect="1"/>
          </p:cNvPicPr>
          <p:nvPr/>
        </p:nvPicPr>
        <p:blipFill>
          <a:blip r:embed="rId10"/>
          <a:stretch/>
        </p:blipFill>
        <p:spPr bwMode="auto">
          <a:xfrm>
            <a:off x="75233" y="2805304"/>
            <a:ext cx="1167158" cy="1579744"/>
          </a:xfrm>
          <a:prstGeom prst="rect">
            <a:avLst/>
          </a:prstGeom>
          <a:effectLst>
            <a:outerShdw blurRad="101600" dist="12700" sx="102000" sy="102000" algn="ctr" rotWithShape="0">
              <a:prstClr val="black">
                <a:alpha val="15000"/>
              </a:prstClr>
            </a:outerShdw>
          </a:effectLst>
        </p:spPr>
      </p:pic>
      <p:sp>
        <p:nvSpPr>
          <p:cNvPr id="5" name="Textplatzhalter 3">
            <a:extLst>
              <a:ext uri="{FF2B5EF4-FFF2-40B4-BE49-F238E27FC236}">
                <a16:creationId xmlns:a16="http://schemas.microsoft.com/office/drawing/2014/main" id="{F46627DD-AAF8-0803-718D-F9D637B6950F}"/>
              </a:ext>
            </a:extLst>
          </p:cNvPr>
          <p:cNvSpPr txBox="1"/>
          <p:nvPr/>
        </p:nvSpPr>
        <p:spPr bwMode="auto">
          <a:xfrm>
            <a:off x="479425" y="4433983"/>
            <a:ext cx="5307997" cy="1501212"/>
          </a:xfrm>
          <a:prstGeom prst="rect">
            <a:avLst/>
          </a:prstGeom>
          <a:solidFill>
            <a:srgbClr val="FBF3E8"/>
          </a:solidFill>
        </p:spPr>
        <p:txBody>
          <a:bodyPr vert="horz" wrap="square" lIns="180000" tIns="108000" rIns="108000" bIns="14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914400">
              <a:lnSpc>
                <a:spcPts val="2000"/>
              </a:lnSpc>
              <a:spcBef>
                <a:spcPts val="0"/>
              </a:spcBef>
              <a:spcAft>
                <a:spcPts val="600"/>
              </a:spcAft>
              <a:buClr>
                <a:srgbClr val="D6851B"/>
              </a:buClr>
              <a:buSzPct val="65000"/>
              <a:defRPr/>
            </a:pPr>
            <a:r>
              <a:rPr lang="en-GB" sz="1600" b="1" dirty="0">
                <a:solidFill>
                  <a:schemeClr val="tx1"/>
                </a:solidFill>
              </a:rPr>
              <a:t>Ghana </a:t>
            </a:r>
          </a:p>
          <a:p>
            <a:pPr marL="285750" indent="-285750" defTabSz="914400">
              <a:lnSpc>
                <a:spcPts val="2000"/>
              </a:lnSpc>
              <a:spcBef>
                <a:spcPts val="0"/>
              </a:spcBef>
              <a:spcAft>
                <a:spcPts val="600"/>
              </a:spcAft>
              <a:buClr>
                <a:srgbClr val="D6851B"/>
              </a:buClr>
              <a:buSzPct val="65000"/>
              <a:buFont typeface="Wingdings 3"/>
              <a:buChar char=""/>
              <a:defRPr/>
            </a:pPr>
            <a:r>
              <a:rPr lang="en-GB" sz="1600" dirty="0">
                <a:solidFill>
                  <a:schemeClr val="tx1"/>
                </a:solidFill>
              </a:rPr>
              <a:t>2025 report</a:t>
            </a:r>
          </a:p>
          <a:p>
            <a:pPr marL="285750" indent="-285750" defTabSz="914400">
              <a:lnSpc>
                <a:spcPts val="2000"/>
              </a:lnSpc>
              <a:spcBef>
                <a:spcPts val="0"/>
              </a:spcBef>
              <a:spcAft>
                <a:spcPts val="600"/>
              </a:spcAft>
              <a:buClr>
                <a:srgbClr val="D6851B"/>
              </a:buClr>
              <a:buSzPct val="65000"/>
              <a:buFont typeface="Wingdings 3"/>
              <a:buChar char=""/>
              <a:defRPr/>
            </a:pPr>
            <a:r>
              <a:rPr lang="en-GB" sz="1600" dirty="0">
                <a:solidFill>
                  <a:schemeClr val="tx1"/>
                </a:solidFill>
              </a:rPr>
              <a:t>Published April 2026</a:t>
            </a:r>
          </a:p>
          <a:p>
            <a:pPr marL="285750" indent="-285750" defTabSz="914400">
              <a:lnSpc>
                <a:spcPts val="2000"/>
              </a:lnSpc>
              <a:spcBef>
                <a:spcPts val="0"/>
              </a:spcBef>
              <a:spcAft>
                <a:spcPts val="600"/>
              </a:spcAft>
              <a:buClr>
                <a:srgbClr val="D6851B"/>
              </a:buClr>
              <a:buSzPct val="65000"/>
              <a:buFont typeface="Wingdings 3"/>
              <a:buChar char=""/>
              <a:defRPr/>
            </a:pPr>
            <a:r>
              <a:rPr lang="de-DE" sz="1600" u="sng" dirty="0">
                <a:solidFill>
                  <a:srgbClr val="D6851B"/>
                </a:solidFill>
                <a:hlinkClick r:id="rId11">
                  <a:extLst>
                    <a:ext uri="{A12FA001-AC4F-418D-AE19-62706E023703}">
                      <ahyp:hlinkClr xmlns:ahyp="http://schemas.microsoft.com/office/drawing/2018/hyperlinkcolor" val="tx"/>
                    </a:ext>
                  </a:extLst>
                </a:hlinkClick>
              </a:rPr>
              <a:t>Ghana TVET Report 2026</a:t>
            </a:r>
            <a:endParaRPr lang="de-DE" sz="1600" dirty="0">
              <a:solidFill>
                <a:srgbClr val="D6851B"/>
              </a:solidFill>
            </a:endParaRPr>
          </a:p>
        </p:txBody>
      </p:sp>
      <p:pic>
        <p:nvPicPr>
          <p:cNvPr id="3" name="Grafik 2">
            <a:extLst>
              <a:ext uri="{FF2B5EF4-FFF2-40B4-BE49-F238E27FC236}">
                <a16:creationId xmlns:a16="http://schemas.microsoft.com/office/drawing/2014/main" id="{F78241DB-6C79-4C9C-2917-F6D79A83DE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4062797" y="4493636"/>
            <a:ext cx="1096015" cy="1548397"/>
          </a:xfrm>
          <a:prstGeom prst="rect">
            <a:avLst/>
          </a:prstGeom>
          <a:ln>
            <a:noFill/>
          </a:ln>
          <a:effectLst>
            <a:outerShdw blurRad="44450" dist="27940" dir="5400000" algn="ctr">
              <a:srgbClr val="000000">
                <a:alpha val="32000"/>
              </a:srgb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658810" y="1479913"/>
            <a:ext cx="10027387" cy="2888611"/>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a:buChar char=""/>
              <a:defRPr/>
            </a:pPr>
            <a:r>
              <a:rPr lang="en-GB" dirty="0"/>
              <a:t>legally binding </a:t>
            </a:r>
            <a:r>
              <a:rPr lang="en-GB" b="1" dirty="0"/>
              <a:t>mandate</a:t>
            </a:r>
            <a:r>
              <a:rPr lang="en-GB" dirty="0"/>
              <a:t> and defined roles and responsibilities</a:t>
            </a:r>
          </a:p>
          <a:p>
            <a:pPr marL="285750" indent="-285750">
              <a:lnSpc>
                <a:spcPts val="2200"/>
              </a:lnSpc>
              <a:spcBef>
                <a:spcPts val="600"/>
              </a:spcBef>
              <a:spcAft>
                <a:spcPts val="600"/>
              </a:spcAft>
              <a:buClr>
                <a:srgbClr val="D6851B"/>
              </a:buClr>
              <a:buSzPct val="65000"/>
              <a:buFont typeface="Wingdings 3"/>
              <a:buChar char=""/>
              <a:defRPr/>
            </a:pPr>
            <a:r>
              <a:rPr lang="en-GB" dirty="0"/>
              <a:t>stable funding </a:t>
            </a:r>
          </a:p>
          <a:p>
            <a:pPr marL="285750" indent="-285750">
              <a:lnSpc>
                <a:spcPts val="2200"/>
              </a:lnSpc>
              <a:spcBef>
                <a:spcPts val="600"/>
              </a:spcBef>
              <a:spcAft>
                <a:spcPts val="600"/>
              </a:spcAft>
              <a:buClr>
                <a:srgbClr val="D6851B"/>
              </a:buClr>
              <a:buSzPct val="65000"/>
              <a:buFont typeface="Wingdings 3"/>
              <a:buChar char=""/>
              <a:defRPr/>
            </a:pPr>
            <a:r>
              <a:rPr lang="en-GB" dirty="0"/>
              <a:t>definition of clear </a:t>
            </a:r>
            <a:r>
              <a:rPr lang="en-GB" b="1" dirty="0"/>
              <a:t>indicators</a:t>
            </a:r>
            <a:r>
              <a:rPr lang="en-GB" dirty="0"/>
              <a:t> and reference dates</a:t>
            </a:r>
          </a:p>
          <a:p>
            <a:pPr marL="285750" indent="-285750">
              <a:lnSpc>
                <a:spcPts val="2200"/>
              </a:lnSpc>
              <a:spcBef>
                <a:spcPts val="600"/>
              </a:spcBef>
              <a:spcAft>
                <a:spcPts val="600"/>
              </a:spcAft>
              <a:buClr>
                <a:srgbClr val="D6851B"/>
              </a:buClr>
              <a:buSzPct val="65000"/>
              <a:buFont typeface="Wingdings 3"/>
              <a:buChar char=""/>
              <a:defRPr/>
            </a:pPr>
            <a:r>
              <a:rPr lang="en-GB" dirty="0"/>
              <a:t>regular </a:t>
            </a:r>
            <a:r>
              <a:rPr lang="en-GB" b="1" dirty="0"/>
              <a:t>data analysis</a:t>
            </a:r>
            <a:r>
              <a:rPr lang="en-GB" dirty="0"/>
              <a:t> and long-term statistics</a:t>
            </a:r>
          </a:p>
          <a:p>
            <a:pPr marL="285750" indent="-285750">
              <a:lnSpc>
                <a:spcPts val="2200"/>
              </a:lnSpc>
              <a:spcBef>
                <a:spcPts val="600"/>
              </a:spcBef>
              <a:spcAft>
                <a:spcPts val="600"/>
              </a:spcAft>
              <a:buClr>
                <a:srgbClr val="D6851B"/>
              </a:buClr>
              <a:buSzPct val="65000"/>
              <a:buFont typeface="Wingdings 3"/>
              <a:buChar char=""/>
              <a:defRPr/>
            </a:pPr>
            <a:r>
              <a:rPr lang="en-GB" dirty="0"/>
              <a:t>diverse </a:t>
            </a:r>
            <a:r>
              <a:rPr lang="en-GB" b="1" dirty="0"/>
              <a:t>teams of authors</a:t>
            </a:r>
            <a:r>
              <a:rPr lang="en-GB" dirty="0"/>
              <a:t> from the institution and beyond</a:t>
            </a:r>
          </a:p>
          <a:p>
            <a:pPr marL="285750" indent="-285750">
              <a:lnSpc>
                <a:spcPts val="2200"/>
              </a:lnSpc>
              <a:spcBef>
                <a:spcPts val="600"/>
              </a:spcBef>
              <a:spcAft>
                <a:spcPts val="600"/>
              </a:spcAft>
              <a:buClr>
                <a:srgbClr val="D6851B"/>
              </a:buClr>
              <a:buSzPct val="65000"/>
              <a:buFont typeface="Wingdings 3"/>
              <a:buChar char=""/>
              <a:defRPr/>
            </a:pPr>
            <a:r>
              <a:rPr lang="en-GB" b="1" dirty="0"/>
              <a:t>validation</a:t>
            </a:r>
            <a:r>
              <a:rPr lang="en-GB" dirty="0"/>
              <a:t> using external experts</a:t>
            </a:r>
          </a:p>
          <a:p>
            <a:pPr marL="285750" indent="-285750">
              <a:lnSpc>
                <a:spcPts val="2200"/>
              </a:lnSpc>
              <a:spcBef>
                <a:spcPts val="600"/>
              </a:spcBef>
              <a:spcAft>
                <a:spcPts val="600"/>
              </a:spcAft>
              <a:buClr>
                <a:srgbClr val="D6851B"/>
              </a:buClr>
              <a:buSzPct val="65000"/>
              <a:buFont typeface="Wingdings 3"/>
              <a:buChar char=""/>
              <a:defRPr/>
            </a:pPr>
            <a:r>
              <a:rPr lang="en-GB" dirty="0"/>
              <a:t>agreement on </a:t>
            </a:r>
            <a:r>
              <a:rPr lang="en-GB" b="1" dirty="0"/>
              <a:t>scientific standards</a:t>
            </a:r>
            <a:r>
              <a:rPr lang="en-GB" dirty="0"/>
              <a:t> for data management, analysis and research</a:t>
            </a:r>
          </a:p>
        </p:txBody>
      </p:sp>
      <p:sp>
        <p:nvSpPr>
          <p:cNvPr id="6" name="Titel 1">
            <a:extLst>
              <a:ext uri="{FF2B5EF4-FFF2-40B4-BE49-F238E27FC236}">
                <a16:creationId xmlns:a16="http://schemas.microsoft.com/office/drawing/2014/main" id="{EA9CEBD3-C1F3-4EC1-90AD-C8B99DAD1E84}"/>
              </a:ext>
            </a:extLst>
          </p:cNvPr>
          <p:cNvSpPr>
            <a:spLocks noGrp="1"/>
          </p:cNvSpPr>
          <p:nvPr>
            <p:ph type="title"/>
          </p:nvPr>
        </p:nvSpPr>
        <p:spPr bwMode="auto">
          <a:xfrm>
            <a:off x="658812" y="296863"/>
            <a:ext cx="9000000" cy="738664"/>
          </a:xfrm>
        </p:spPr>
        <p:txBody>
          <a:bodyPr>
            <a:spAutoFit/>
          </a:bodyPr>
          <a:lstStyle/>
          <a:p>
            <a:pPr marL="352425" indent="-352425">
              <a:defRPr/>
            </a:pPr>
            <a:r>
              <a:rPr lang="en-GB" dirty="0"/>
              <a:t>4.	Success factors in the VET reporting development process and recommendations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marL="352425" indent="-352425">
              <a:defRPr/>
            </a:pPr>
            <a:r>
              <a:rPr lang="en-GB" dirty="0"/>
              <a:t>4.	Success factors in the VET reporting development process and recommendations</a:t>
            </a:r>
          </a:p>
        </p:txBody>
      </p:sp>
      <p:grpSp>
        <p:nvGrpSpPr>
          <p:cNvPr id="25" name="Gruppieren 24"/>
          <p:cNvGrpSpPr/>
          <p:nvPr/>
        </p:nvGrpSpPr>
        <p:grpSpPr bwMode="auto">
          <a:xfrm>
            <a:off x="658813" y="2652928"/>
            <a:ext cx="3600949" cy="1275065"/>
            <a:chOff x="658813" y="2678720"/>
            <a:chExt cx="3600949" cy="1275065"/>
          </a:xfrm>
        </p:grpSpPr>
        <p:sp>
          <p:nvSpPr>
            <p:cNvPr id="7" name="Textplatzhalter 3"/>
            <p:cNvSpPr txBox="1"/>
            <p:nvPr/>
          </p:nvSpPr>
          <p:spPr bwMode="auto">
            <a:xfrm>
              <a:off x="659762" y="2678720"/>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en-GB" sz="1600" dirty="0"/>
                <a:t>The goal</a:t>
              </a:r>
            </a:p>
          </p:txBody>
        </p:sp>
        <p:sp>
          <p:nvSpPr>
            <p:cNvPr id="9" name="Textplatzhalter 3"/>
            <p:cNvSpPr txBox="1"/>
            <p:nvPr/>
          </p:nvSpPr>
          <p:spPr bwMode="auto">
            <a:xfrm>
              <a:off x="658813" y="3033996"/>
              <a:ext cx="3600000" cy="919789"/>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What needs to be measured?</a:t>
              </a:r>
            </a:p>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Which situations need to be described (on a regular basis)?</a:t>
              </a:r>
            </a:p>
          </p:txBody>
        </p:sp>
      </p:grpSp>
      <p:grpSp>
        <p:nvGrpSpPr>
          <p:cNvPr id="26" name="Gruppieren 25"/>
          <p:cNvGrpSpPr/>
          <p:nvPr/>
        </p:nvGrpSpPr>
        <p:grpSpPr bwMode="auto">
          <a:xfrm>
            <a:off x="658813" y="4092401"/>
            <a:ext cx="3600949" cy="1531546"/>
            <a:chOff x="658813" y="4092401"/>
            <a:chExt cx="3600949" cy="1531546"/>
          </a:xfrm>
        </p:grpSpPr>
        <p:sp>
          <p:nvSpPr>
            <p:cNvPr id="10" name="Textplatzhalter 3"/>
            <p:cNvSpPr txBox="1"/>
            <p:nvPr/>
          </p:nvSpPr>
          <p:spPr bwMode="auto">
            <a:xfrm>
              <a:off x="659762" y="4092401"/>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en-GB" sz="1600" dirty="0"/>
                <a:t>Group reporting to</a:t>
              </a:r>
            </a:p>
          </p:txBody>
        </p:sp>
        <p:sp>
          <p:nvSpPr>
            <p:cNvPr id="11" name="Textplatzhalter 3"/>
            <p:cNvSpPr txBox="1"/>
            <p:nvPr/>
          </p:nvSpPr>
          <p:spPr bwMode="auto">
            <a:xfrm>
              <a:off x="658813" y="4447677"/>
              <a:ext cx="3600000" cy="1176270"/>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Who is the target group for the report? (public)</a:t>
              </a:r>
            </a:p>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This can influence the data processing.</a:t>
              </a:r>
            </a:p>
          </p:txBody>
        </p:sp>
      </p:grpSp>
      <p:grpSp>
        <p:nvGrpSpPr>
          <p:cNvPr id="27" name="Gruppieren 26"/>
          <p:cNvGrpSpPr/>
          <p:nvPr/>
        </p:nvGrpSpPr>
        <p:grpSpPr bwMode="auto">
          <a:xfrm>
            <a:off x="4370754" y="1532482"/>
            <a:ext cx="3600000" cy="2095803"/>
            <a:chOff x="4382329" y="1532482"/>
            <a:chExt cx="3600000" cy="2095803"/>
          </a:xfrm>
        </p:grpSpPr>
        <p:sp>
          <p:nvSpPr>
            <p:cNvPr id="12" name="Textplatzhalter 3"/>
            <p:cNvSpPr txBox="1"/>
            <p:nvPr/>
          </p:nvSpPr>
          <p:spPr bwMode="auto">
            <a:xfrm>
              <a:off x="4382329" y="1532482"/>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en-GB" sz="1600" dirty="0"/>
                <a:t>Prerequisites</a:t>
              </a:r>
            </a:p>
          </p:txBody>
        </p:sp>
        <p:sp>
          <p:nvSpPr>
            <p:cNvPr id="13" name="Textplatzhalter 3"/>
            <p:cNvSpPr txBox="1"/>
            <p:nvPr/>
          </p:nvSpPr>
          <p:spPr bwMode="auto">
            <a:xfrm>
              <a:off x="4382329" y="1887758"/>
              <a:ext cx="3600000" cy="1740527"/>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What data is (regularly) available?</a:t>
              </a:r>
            </a:p>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Are there data gaps?</a:t>
              </a:r>
            </a:p>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How can data gaps be closed (in the future)?</a:t>
              </a:r>
            </a:p>
          </p:txBody>
        </p:sp>
      </p:grpSp>
      <p:grpSp>
        <p:nvGrpSpPr>
          <p:cNvPr id="29" name="Gruppieren 28"/>
          <p:cNvGrpSpPr/>
          <p:nvPr/>
        </p:nvGrpSpPr>
        <p:grpSpPr bwMode="auto">
          <a:xfrm>
            <a:off x="8085422" y="1532482"/>
            <a:ext cx="3636000" cy="967289"/>
            <a:chOff x="8120147" y="1532482"/>
            <a:chExt cx="3636000" cy="967289"/>
          </a:xfrm>
        </p:grpSpPr>
        <p:sp>
          <p:nvSpPr>
            <p:cNvPr id="14" name="Textplatzhalter 3"/>
            <p:cNvSpPr txBox="1"/>
            <p:nvPr/>
          </p:nvSpPr>
          <p:spPr bwMode="auto">
            <a:xfrm>
              <a:off x="8120147" y="1532482"/>
              <a:ext cx="3636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en-GB" sz="1600" dirty="0"/>
                <a:t>Result</a:t>
              </a:r>
            </a:p>
          </p:txBody>
        </p:sp>
        <p:sp>
          <p:nvSpPr>
            <p:cNvPr id="15" name="Textplatzhalter 3"/>
            <p:cNvSpPr txBox="1"/>
            <p:nvPr/>
          </p:nvSpPr>
          <p:spPr bwMode="auto">
            <a:xfrm>
              <a:off x="8120147" y="1887758"/>
              <a:ext cx="3636000" cy="612013"/>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List of indicators for a vocational training report</a:t>
              </a:r>
            </a:p>
          </p:txBody>
        </p:sp>
      </p:grpSp>
      <p:grpSp>
        <p:nvGrpSpPr>
          <p:cNvPr id="28" name="Gruppieren 27"/>
          <p:cNvGrpSpPr/>
          <p:nvPr/>
        </p:nvGrpSpPr>
        <p:grpSpPr bwMode="auto">
          <a:xfrm>
            <a:off x="4370754" y="3765387"/>
            <a:ext cx="3600000" cy="1858559"/>
            <a:chOff x="4382329" y="3765387"/>
            <a:chExt cx="3600000" cy="1858559"/>
          </a:xfrm>
        </p:grpSpPr>
        <p:sp>
          <p:nvSpPr>
            <p:cNvPr id="16" name="Textplatzhalter 3"/>
            <p:cNvSpPr txBox="1"/>
            <p:nvPr/>
          </p:nvSpPr>
          <p:spPr bwMode="auto">
            <a:xfrm>
              <a:off x="4382329" y="3765387"/>
              <a:ext cx="3600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en-GB" sz="1600" b="1" dirty="0"/>
                <a:t>“SMART”</a:t>
              </a:r>
            </a:p>
          </p:txBody>
        </p:sp>
        <p:sp>
          <p:nvSpPr>
            <p:cNvPr id="19" name="Textplatzhalter 3"/>
            <p:cNvSpPr txBox="1"/>
            <p:nvPr/>
          </p:nvSpPr>
          <p:spPr bwMode="auto">
            <a:xfrm>
              <a:off x="4382329" y="4120664"/>
              <a:ext cx="3600000" cy="1503283"/>
            </a:xfrm>
            <a:prstGeom prst="rect">
              <a:avLst/>
            </a:prstGeom>
            <a:solidFill>
              <a:srgbClr val="FBF3E8"/>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defTabSz="720000">
                <a:lnSpc>
                  <a:spcPts val="2200"/>
                </a:lnSpc>
                <a:spcBef>
                  <a:spcPts val="0"/>
                </a:spcBef>
                <a:buClr>
                  <a:srgbClr val="D6851B"/>
                </a:buClr>
                <a:buSzPct val="65000"/>
                <a:defRPr/>
              </a:pPr>
              <a:r>
                <a:rPr lang="en-GB" sz="1600" b="1" dirty="0">
                  <a:solidFill>
                    <a:schemeClr val="tx1"/>
                  </a:solidFill>
                </a:rPr>
                <a:t>S</a:t>
              </a:r>
              <a:r>
                <a:rPr lang="en-GB" sz="1600" dirty="0">
                  <a:solidFill>
                    <a:schemeClr val="tx1"/>
                  </a:solidFill>
                </a:rPr>
                <a:t>	Specific</a:t>
              </a:r>
            </a:p>
            <a:p>
              <a:pPr defTabSz="720000">
                <a:lnSpc>
                  <a:spcPts val="2200"/>
                </a:lnSpc>
                <a:spcBef>
                  <a:spcPts val="0"/>
                </a:spcBef>
                <a:buClr>
                  <a:srgbClr val="D6851B"/>
                </a:buClr>
                <a:buSzPct val="65000"/>
                <a:defRPr/>
              </a:pPr>
              <a:r>
                <a:rPr lang="en-GB" sz="1600" b="1" dirty="0">
                  <a:solidFill>
                    <a:schemeClr val="tx1"/>
                  </a:solidFill>
                </a:rPr>
                <a:t>M</a:t>
              </a:r>
              <a:r>
                <a:rPr lang="en-GB" sz="1600" dirty="0">
                  <a:solidFill>
                    <a:schemeClr val="tx1"/>
                  </a:solidFill>
                </a:rPr>
                <a:t>	Measurable</a:t>
              </a:r>
            </a:p>
            <a:p>
              <a:pPr defTabSz="720000">
                <a:lnSpc>
                  <a:spcPts val="2200"/>
                </a:lnSpc>
                <a:spcBef>
                  <a:spcPts val="0"/>
                </a:spcBef>
                <a:buClr>
                  <a:srgbClr val="D6851B"/>
                </a:buClr>
                <a:buSzPct val="65000"/>
                <a:defRPr/>
              </a:pPr>
              <a:r>
                <a:rPr lang="en-GB" sz="1600" b="1" dirty="0">
                  <a:solidFill>
                    <a:schemeClr val="tx1"/>
                  </a:solidFill>
                </a:rPr>
                <a:t>A</a:t>
              </a:r>
              <a:r>
                <a:rPr lang="en-GB" sz="1600" dirty="0">
                  <a:solidFill>
                    <a:schemeClr val="tx1"/>
                  </a:solidFill>
                </a:rPr>
                <a:t>	Achievable</a:t>
              </a:r>
            </a:p>
            <a:p>
              <a:pPr defTabSz="720000">
                <a:lnSpc>
                  <a:spcPts val="2200"/>
                </a:lnSpc>
                <a:spcBef>
                  <a:spcPts val="0"/>
                </a:spcBef>
                <a:buClr>
                  <a:srgbClr val="D6851B"/>
                </a:buClr>
                <a:buSzPct val="65000"/>
                <a:defRPr/>
              </a:pPr>
              <a:r>
                <a:rPr lang="en-GB" sz="1600" b="1" dirty="0">
                  <a:solidFill>
                    <a:schemeClr val="tx1"/>
                  </a:solidFill>
                </a:rPr>
                <a:t>R</a:t>
              </a:r>
              <a:r>
                <a:rPr lang="en-GB" sz="1600" dirty="0">
                  <a:solidFill>
                    <a:schemeClr val="tx1"/>
                  </a:solidFill>
                </a:rPr>
                <a:t>	Relevant</a:t>
              </a:r>
            </a:p>
            <a:p>
              <a:pPr defTabSz="720000">
                <a:lnSpc>
                  <a:spcPts val="2200"/>
                </a:lnSpc>
                <a:spcBef>
                  <a:spcPts val="0"/>
                </a:spcBef>
                <a:buClr>
                  <a:srgbClr val="D6851B"/>
                </a:buClr>
                <a:buSzPct val="65000"/>
                <a:defRPr/>
              </a:pPr>
              <a:r>
                <a:rPr lang="en-GB" sz="1600" b="1" dirty="0">
                  <a:solidFill>
                    <a:schemeClr val="tx1"/>
                  </a:solidFill>
                </a:rPr>
                <a:t>T</a:t>
              </a:r>
              <a:r>
                <a:rPr lang="en-GB" sz="1600" dirty="0">
                  <a:solidFill>
                    <a:schemeClr val="tx1"/>
                  </a:solidFill>
                </a:rPr>
                <a:t>	Time bound</a:t>
              </a:r>
            </a:p>
          </p:txBody>
        </p:sp>
      </p:grpSp>
      <p:grpSp>
        <p:nvGrpSpPr>
          <p:cNvPr id="3" name="Gruppieren 2"/>
          <p:cNvGrpSpPr/>
          <p:nvPr/>
        </p:nvGrpSpPr>
        <p:grpSpPr bwMode="auto">
          <a:xfrm>
            <a:off x="8085422" y="2648935"/>
            <a:ext cx="3636000" cy="967289"/>
            <a:chOff x="8106839" y="2623264"/>
            <a:chExt cx="3636000" cy="967289"/>
          </a:xfrm>
        </p:grpSpPr>
        <p:sp>
          <p:nvSpPr>
            <p:cNvPr id="18" name="Textplatzhalter 3"/>
            <p:cNvSpPr txBox="1"/>
            <p:nvPr/>
          </p:nvSpPr>
          <p:spPr bwMode="auto">
            <a:xfrm>
              <a:off x="8106839" y="2623264"/>
              <a:ext cx="3636000" cy="355276"/>
            </a:xfrm>
            <a:prstGeom prst="rect">
              <a:avLst/>
            </a:prstGeom>
            <a:solidFill>
              <a:srgbClr val="D6851B"/>
            </a:solidFill>
          </p:spPr>
          <p:txBody>
            <a:bodyPr vert="horz" wrap="square" lIns="108000" tIns="36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ct val="100000"/>
                </a:lnSpc>
                <a:spcBef>
                  <a:spcPts val="600"/>
                </a:spcBef>
                <a:defRPr/>
              </a:pPr>
              <a:r>
                <a:rPr lang="en-GB" sz="1600" dirty="0"/>
                <a:t>Benefits</a:t>
              </a:r>
            </a:p>
          </p:txBody>
        </p:sp>
        <p:sp>
          <p:nvSpPr>
            <p:cNvPr id="20" name="Textplatzhalter 3"/>
            <p:cNvSpPr txBox="1"/>
            <p:nvPr/>
          </p:nvSpPr>
          <p:spPr bwMode="auto">
            <a:xfrm>
              <a:off x="8106839" y="2978540"/>
              <a:ext cx="3636000" cy="612013"/>
            </a:xfrm>
            <a:prstGeom prst="rect">
              <a:avLst/>
            </a:prstGeom>
            <a:solidFill>
              <a:srgbClr val="FBF3E8"/>
            </a:solidFill>
          </p:spPr>
          <p:txBody>
            <a:bodyPr vert="horz" wrap="square" lIns="108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000"/>
                </a:lnSpc>
                <a:spcBef>
                  <a:spcPts val="0"/>
                </a:spcBef>
                <a:spcAft>
                  <a:spcPts val="400"/>
                </a:spcAft>
                <a:buClr>
                  <a:srgbClr val="D6851B"/>
                </a:buClr>
                <a:buSzPct val="65000"/>
                <a:buFont typeface="Wingdings 3"/>
                <a:buChar char=""/>
                <a:defRPr/>
              </a:pPr>
              <a:r>
                <a:rPr lang="en-GB" sz="1600" dirty="0">
                  <a:solidFill>
                    <a:schemeClr val="tx1"/>
                  </a:solidFill>
                </a:rPr>
                <a:t>Provides basis for further development of VET system.</a:t>
              </a:r>
            </a:p>
          </p:txBody>
        </p:sp>
      </p:grpSp>
      <p:sp>
        <p:nvSpPr>
          <p:cNvPr id="21" name="Textplatzhalter 3"/>
          <p:cNvSpPr txBox="1"/>
          <p:nvPr/>
        </p:nvSpPr>
        <p:spPr bwMode="auto">
          <a:xfrm>
            <a:off x="8085422" y="3765387"/>
            <a:ext cx="3636000" cy="1858559"/>
          </a:xfrm>
          <a:prstGeom prst="rect">
            <a:avLst/>
          </a:prstGeom>
          <a:solidFill>
            <a:srgbClr val="D6851B"/>
          </a:solidFill>
        </p:spPr>
        <p:txBody>
          <a:bodyPr vert="horz" wrap="square" lIns="144000" tIns="36000" rIns="108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buClr>
                <a:srgbClr val="D6851B"/>
              </a:buClr>
              <a:buSzPct val="65000"/>
              <a:defRPr/>
            </a:pPr>
            <a:r>
              <a:rPr lang="en-GB" sz="1600" dirty="0"/>
              <a:t>Indicators correspond clearly to the desired theoretical objective, are measurable and can be applied to the desired working context, are relevant to the solution concerned and are understandable for all participants.</a:t>
            </a:r>
          </a:p>
        </p:txBody>
      </p:sp>
      <p:grpSp>
        <p:nvGrpSpPr>
          <p:cNvPr id="22" name="Gruppieren 21"/>
          <p:cNvGrpSpPr/>
          <p:nvPr/>
        </p:nvGrpSpPr>
        <p:grpSpPr bwMode="auto">
          <a:xfrm>
            <a:off x="2624482" y="1387284"/>
            <a:ext cx="1542724" cy="1542724"/>
            <a:chOff x="7163876" y="4084995"/>
            <a:chExt cx="1290663" cy="1290663"/>
          </a:xfrm>
        </p:grpSpPr>
        <p:sp>
          <p:nvSpPr>
            <p:cNvPr id="23" name="Ellipse 22"/>
            <p:cNvSpPr/>
            <p:nvPr/>
          </p:nvSpPr>
          <p:spPr bwMode="auto">
            <a:xfrm>
              <a:off x="7163876" y="4084995"/>
              <a:ext cx="1290663" cy="1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4" name="Grafik 2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7188005" y="4138503"/>
              <a:ext cx="1216365" cy="118365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4983760" y="2161613"/>
            <a:ext cx="2969189" cy="2969189"/>
          </a:xfrm>
          <a:prstGeom prst="rect">
            <a:avLst/>
          </a:prstGeom>
        </p:spPr>
      </p:pic>
      <p:sp>
        <p:nvSpPr>
          <p:cNvPr id="17" name="Rechteck 16"/>
          <p:cNvSpPr/>
          <p:nvPr/>
        </p:nvSpPr>
        <p:spPr bwMode="auto">
          <a:xfrm>
            <a:off x="1217614" y="1853921"/>
            <a:ext cx="3732520" cy="756000"/>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en-GB" dirty="0">
                <a:solidFill>
                  <a:schemeClr val="tx1"/>
                </a:solidFill>
              </a:rPr>
              <a:t>How can we analyse dysfunctional aspects in a VET system?</a:t>
            </a:r>
          </a:p>
        </p:txBody>
      </p:sp>
      <p:sp>
        <p:nvSpPr>
          <p:cNvPr id="9" name="Textplatzhalter 3"/>
          <p:cNvSpPr>
            <a:spLocks noGrp="1"/>
          </p:cNvSpPr>
          <p:nvPr>
            <p:ph type="body" idx="1"/>
          </p:nvPr>
        </p:nvSpPr>
        <p:spPr bwMode="auto">
          <a:xfrm>
            <a:off x="4548615" y="3298070"/>
            <a:ext cx="3247052" cy="828000"/>
          </a:xfrm>
          <a:prstGeom prst="rect">
            <a:avLst/>
          </a:prstGeom>
          <a:solidFill>
            <a:srgbClr val="D6851B"/>
          </a:solidFill>
        </p:spPr>
        <p:txBody>
          <a:bodyPr lIns="108000" tIns="144000" rIns="108000" bIns="144000">
            <a:spAutoFit/>
          </a:bodyPr>
          <a:lstStyle/>
          <a:p>
            <a:pPr algn="ctr">
              <a:defRPr/>
            </a:pPr>
            <a:r>
              <a:rPr lang="en-GB" b="1" dirty="0">
                <a:latin typeface="Calibri"/>
              </a:rPr>
              <a:t>How effectively is a VET system working?</a:t>
            </a:r>
          </a:p>
        </p:txBody>
      </p:sp>
      <p:sp>
        <p:nvSpPr>
          <p:cNvPr id="18" name="Rechteck 17"/>
          <p:cNvSpPr/>
          <p:nvPr/>
        </p:nvSpPr>
        <p:spPr bwMode="auto">
          <a:xfrm>
            <a:off x="1217614" y="4561519"/>
            <a:ext cx="3732520"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en-GB" dirty="0">
                <a:solidFill>
                  <a:schemeClr val="tx1"/>
                </a:solidFill>
              </a:rPr>
              <a:t>Which data sources can be used for reporting?</a:t>
            </a:r>
          </a:p>
        </p:txBody>
      </p:sp>
      <p:sp>
        <p:nvSpPr>
          <p:cNvPr id="20" name="Rechteck 19"/>
          <p:cNvSpPr/>
          <p:nvPr/>
        </p:nvSpPr>
        <p:spPr bwMode="auto">
          <a:xfrm>
            <a:off x="7675754" y="1856533"/>
            <a:ext cx="389235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en-GB" dirty="0">
                <a:solidFill>
                  <a:schemeClr val="tx1"/>
                </a:solidFill>
              </a:rPr>
              <a:t>How many young people are engaged in vocational education and training?</a:t>
            </a:r>
          </a:p>
        </p:txBody>
      </p:sp>
      <p:sp>
        <p:nvSpPr>
          <p:cNvPr id="21" name="Rechteck 20"/>
          <p:cNvSpPr/>
          <p:nvPr/>
        </p:nvSpPr>
        <p:spPr bwMode="auto">
          <a:xfrm>
            <a:off x="7986575" y="3326891"/>
            <a:ext cx="3732520" cy="792000"/>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en-GB" dirty="0">
                <a:solidFill>
                  <a:schemeClr val="tx1"/>
                </a:solidFill>
              </a:rPr>
              <a:t>In which regions is VET demand greater than supply?</a:t>
            </a:r>
          </a:p>
        </p:txBody>
      </p:sp>
      <p:sp>
        <p:nvSpPr>
          <p:cNvPr id="23" name="Rechteck 22"/>
          <p:cNvSpPr/>
          <p:nvPr/>
        </p:nvSpPr>
        <p:spPr bwMode="auto">
          <a:xfrm>
            <a:off x="6862955" y="4561519"/>
            <a:ext cx="3706619" cy="756000"/>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buSzPct val="75000"/>
              <a:defRPr/>
            </a:pPr>
            <a:r>
              <a:rPr lang="en-GB" dirty="0">
                <a:solidFill>
                  <a:schemeClr val="tx1"/>
                </a:solidFill>
              </a:rPr>
              <a:t>What are the requirements for future VET programmes?</a:t>
            </a:r>
          </a:p>
        </p:txBody>
      </p:sp>
      <p:sp>
        <p:nvSpPr>
          <p:cNvPr id="13" name="Rechteck 12"/>
          <p:cNvSpPr/>
          <p:nvPr/>
        </p:nvSpPr>
        <p:spPr bwMode="auto">
          <a:xfrm>
            <a:off x="658813" y="3308170"/>
            <a:ext cx="3732520" cy="834710"/>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noAutofit/>
          </a:bodyPr>
          <a:lstStyle/>
          <a:p>
            <a:pPr>
              <a:lnSpc>
                <a:spcPts val="2200"/>
              </a:lnSpc>
              <a:buSzPct val="75000"/>
              <a:defRPr/>
            </a:pPr>
            <a:r>
              <a:rPr lang="en-GB" dirty="0">
                <a:solidFill>
                  <a:schemeClr val="tx1"/>
                </a:solidFill>
              </a:rPr>
              <a:t>How many companies offer vocational education and training?</a:t>
            </a:r>
          </a:p>
        </p:txBody>
      </p:sp>
      <p:sp>
        <p:nvSpPr>
          <p:cNvPr id="14" name="Titel 1">
            <a:extLst>
              <a:ext uri="{FF2B5EF4-FFF2-40B4-BE49-F238E27FC236}">
                <a16:creationId xmlns:a16="http://schemas.microsoft.com/office/drawing/2014/main" id="{34FFABCC-132B-4ABC-A353-F28EFF6DCAC6}"/>
              </a:ext>
            </a:extLst>
          </p:cNvPr>
          <p:cNvSpPr>
            <a:spLocks noGrp="1"/>
          </p:cNvSpPr>
          <p:nvPr>
            <p:ph type="title"/>
          </p:nvPr>
        </p:nvSpPr>
        <p:spPr bwMode="auto">
          <a:xfrm>
            <a:off x="658812" y="296863"/>
            <a:ext cx="9000000" cy="738664"/>
          </a:xfrm>
        </p:spPr>
        <p:txBody>
          <a:bodyPr>
            <a:spAutoFit/>
          </a:bodyPr>
          <a:lstStyle/>
          <a:p>
            <a:pPr marL="271463" indent="-271463">
              <a:defRPr/>
            </a:pPr>
            <a:r>
              <a:rPr lang="en-GB" dirty="0"/>
              <a:t>1. Purpose of reporting and data management in vocational education and training (VET)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5. Further references and materials</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6" name="Textfeld 5"/>
          <p:cNvSpPr txBox="1"/>
          <p:nvPr/>
        </p:nvSpPr>
        <p:spPr bwMode="auto">
          <a:xfrm>
            <a:off x="658813" y="1533017"/>
            <a:ext cx="11053762" cy="4091495"/>
          </a:xfrm>
          <a:prstGeom prst="rect">
            <a:avLst/>
          </a:prstGeom>
          <a:noFill/>
        </p:spPr>
        <p:txBody>
          <a:bodyPr wrap="square" lIns="0" tIns="0" rIns="0" bIns="0" numCol="2" spcCol="216000">
            <a:noAutofit/>
          </a:bodyPr>
          <a:lstStyle/>
          <a:p>
            <a:pPr marL="288000" indent="-288000">
              <a:lnSpc>
                <a:spcPts val="2200"/>
              </a:lnSpc>
              <a:spcAft>
                <a:spcPts val="600"/>
              </a:spcAft>
              <a:buClr>
                <a:srgbClr val="D6851B"/>
              </a:buClr>
              <a:buSzPct val="65000"/>
              <a:buFont typeface="Wingdings 3"/>
              <a:buChar char=""/>
              <a:defRPr/>
            </a:pPr>
            <a:r>
              <a:rPr lang="en-GB" dirty="0"/>
              <a:t>English version of the German Vocational Training Report (2023)</a:t>
            </a:r>
            <a:br>
              <a:rPr lang="en-GB" dirty="0"/>
            </a:br>
            <a:r>
              <a:rPr lang="sv-SE" dirty="0">
                <a:solidFill>
                  <a:srgbClr val="D6851B"/>
                </a:solidFill>
                <a:hlinkClick r:id="rId3">
                  <a:extLst>
                    <a:ext uri="{A12FA001-AC4F-418D-AE19-62706E023703}">
                      <ahyp:hlinkClr xmlns:ahyp="http://schemas.microsoft.com/office/drawing/2018/hyperlinkcolor" val="tx"/>
                    </a:ext>
                  </a:extLst>
                </a:hlinkClick>
              </a:rPr>
              <a:t>BIBB / VET Data Report Germany 2023</a:t>
            </a:r>
            <a:endParaRPr lang="de-DE" dirty="0">
              <a:solidFill>
                <a:srgbClr val="D6851B"/>
              </a:solidFill>
            </a:endParaRPr>
          </a:p>
          <a:p>
            <a:pPr marL="288000" indent="-288000">
              <a:lnSpc>
                <a:spcPts val="2200"/>
              </a:lnSpc>
              <a:spcAft>
                <a:spcPts val="600"/>
              </a:spcAft>
              <a:buClr>
                <a:srgbClr val="D6851B"/>
              </a:buClr>
              <a:buSzPct val="65000"/>
              <a:buFont typeface="Wingdings 3"/>
              <a:buChar char=""/>
              <a:defRPr/>
            </a:pPr>
            <a:r>
              <a:rPr lang="en-GB" dirty="0"/>
              <a:t>BIBB website on VET research </a:t>
            </a:r>
            <a:br>
              <a:rPr lang="en-GB" dirty="0"/>
            </a:br>
            <a:r>
              <a:rPr lang="en-GB" u="sng" dirty="0">
                <a:solidFill>
                  <a:srgbClr val="D6851B"/>
                </a:solidFill>
                <a:hlinkClick r:id="rId4" tooltip="https://www.bibb.de/en/51.php">
                  <a:extLst>
                    <a:ext uri="{A12FA001-AC4F-418D-AE19-62706E023703}">
                      <ahyp:hlinkClr xmlns:ahyp="http://schemas.microsoft.com/office/drawing/2018/hyperlinkcolor" val="tx"/>
                    </a:ext>
                  </a:extLst>
                </a:hlinkClick>
              </a:rPr>
              <a:t>Federal Institute for Vocational Education and Training (BIBB) – Germany</a:t>
            </a:r>
          </a:p>
          <a:p>
            <a:pPr marL="288000" indent="-288000">
              <a:lnSpc>
                <a:spcPts val="2200"/>
              </a:lnSpc>
              <a:spcAft>
                <a:spcPts val="600"/>
              </a:spcAft>
              <a:buClr>
                <a:srgbClr val="D6851B"/>
              </a:buClr>
              <a:buSzPct val="65000"/>
              <a:buFont typeface="Wingdings 3"/>
              <a:buChar char=""/>
              <a:defRPr/>
            </a:pPr>
            <a:r>
              <a:rPr lang="en-GB" dirty="0"/>
              <a:t>Short summary of the cooperation with Vietnam for the purpose of preparing a vocational training report</a:t>
            </a:r>
            <a:br>
              <a:rPr lang="en-GB" dirty="0"/>
            </a:br>
            <a:r>
              <a:rPr lang="en-GB" u="sng" dirty="0">
                <a:solidFill>
                  <a:srgbClr val="D6851B"/>
                </a:solidFill>
                <a:hlinkClick r:id="rId5" tooltip="https://www.bibb.de/dokumente/pdf/bwp-2014-h6-32ff.pdf">
                  <a:extLst>
                    <a:ext uri="{A12FA001-AC4F-418D-AE19-62706E023703}">
                      <ahyp:hlinkClr xmlns:ahyp="http://schemas.microsoft.com/office/drawing/2018/hyperlinkcolor" val="tx"/>
                    </a:ext>
                  </a:extLst>
                </a:hlinkClick>
              </a:rPr>
              <a:t>BWP 6/2014 (bibb.de)</a:t>
            </a:r>
          </a:p>
          <a:p>
            <a:pPr marL="288000" indent="-288000">
              <a:lnSpc>
                <a:spcPts val="2200"/>
              </a:lnSpc>
              <a:spcAft>
                <a:spcPts val="600"/>
              </a:spcAft>
              <a:buClr>
                <a:srgbClr val="D6851B"/>
              </a:buClr>
              <a:buSzPct val="65000"/>
              <a:buFont typeface="Wingdings 3"/>
              <a:buChar char=""/>
              <a:defRPr/>
            </a:pPr>
            <a:r>
              <a:rPr lang="en-GB" dirty="0"/>
              <a:t>Project report from BIBB cooperation with the Philippines</a:t>
            </a:r>
            <a:br>
              <a:rPr lang="en-GB" dirty="0"/>
            </a:br>
            <a:r>
              <a:rPr lang="en-GB" u="sng" dirty="0">
                <a:solidFill>
                  <a:srgbClr val="D6851B"/>
                </a:solidFill>
                <a:hlinkClick r:id="rId6" tooltip="https://www.bibb.de/en/50313.php">
                  <a:extLst>
                    <a:ext uri="{A12FA001-AC4F-418D-AE19-62706E023703}">
                      <ahyp:hlinkClr xmlns:ahyp="http://schemas.microsoft.com/office/drawing/2018/hyperlinkcolor" val="tx"/>
                    </a:ext>
                  </a:extLst>
                </a:hlinkClick>
              </a:rPr>
              <a:t>Federal Institute for Vocational Education and Training (BIBB) – Germany</a:t>
            </a:r>
          </a:p>
          <a:p>
            <a:pPr marL="288000" indent="-288000">
              <a:lnSpc>
                <a:spcPts val="2200"/>
              </a:lnSpc>
              <a:spcAft>
                <a:spcPts val="600"/>
              </a:spcAft>
              <a:buClr>
                <a:srgbClr val="D6851B"/>
              </a:buClr>
              <a:buSzPct val="65000"/>
              <a:buFont typeface="Wingdings 3"/>
              <a:buChar char=""/>
              <a:defRPr/>
            </a:pPr>
            <a:r>
              <a:rPr lang="en-GB" dirty="0"/>
              <a:t>In German: Guideline for the sustainable development of VET reporting in Vietnam</a:t>
            </a:r>
            <a:br>
              <a:rPr lang="en-GB" dirty="0"/>
            </a:br>
            <a:r>
              <a:rPr lang="en-GB" u="sng"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t>BIBB/VET reporting in Vietnam – </a:t>
            </a:r>
            <a:br>
              <a:rPr lang="en-GB"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br>
            <a:r>
              <a:rPr lang="en-GB" u="sng" dirty="0">
                <a:solidFill>
                  <a:srgbClr val="D6851B"/>
                </a:solidFill>
                <a:hlinkClick r:id="rId7" tooltip="https://www.bibb.de/dienst/veroeffentlichungen/de/publication/show/7797">
                  <a:extLst>
                    <a:ext uri="{A12FA001-AC4F-418D-AE19-62706E023703}">
                      <ahyp:hlinkClr xmlns:ahyp="http://schemas.microsoft.com/office/drawing/2018/hyperlinkcolor" val="tx"/>
                    </a:ext>
                  </a:extLst>
                </a:hlinkClick>
              </a:rPr>
              <a:t>a reflection on the advisory process</a:t>
            </a:r>
          </a:p>
          <a:p>
            <a:pPr marL="288000" indent="-288000">
              <a:lnSpc>
                <a:spcPts val="2200"/>
              </a:lnSpc>
              <a:spcAft>
                <a:spcPts val="600"/>
              </a:spcAft>
              <a:buClr>
                <a:srgbClr val="D6851B"/>
              </a:buClr>
              <a:buSzPct val="65000"/>
              <a:buFont typeface="Wingdings 3"/>
              <a:buChar char=""/>
              <a:defRPr/>
            </a:pPr>
            <a:r>
              <a:rPr lang="en-GB" dirty="0"/>
              <a:t>UNESCO indicators for vocational education and training</a:t>
            </a:r>
            <a:br>
              <a:rPr lang="en-GB" dirty="0"/>
            </a:br>
            <a:r>
              <a:rPr lang="de-DE" dirty="0">
                <a:solidFill>
                  <a:srgbClr val="D6851B"/>
                </a:solidFill>
                <a:hlinkClick r:id="rId8">
                  <a:extLst>
                    <a:ext uri="{A12FA001-AC4F-418D-AE19-62706E023703}">
                      <ahyp:hlinkClr xmlns:ahyp="http://schemas.microsoft.com/office/drawing/2018/hyperlinkcolor" val="tx"/>
                    </a:ext>
                  </a:extLst>
                </a:hlinkClick>
              </a:rPr>
              <a:t>Conference on Education </a:t>
            </a:r>
            <a:r>
              <a:rPr lang="de-DE" dirty="0" err="1">
                <a:solidFill>
                  <a:srgbClr val="D6851B"/>
                </a:solidFill>
                <a:hlinkClick r:id="rId8">
                  <a:extLst>
                    <a:ext uri="{A12FA001-AC4F-418D-AE19-62706E023703}">
                      <ahyp:hlinkClr xmlns:ahyp="http://schemas.microsoft.com/office/drawing/2018/hyperlinkcolor" val="tx"/>
                    </a:ext>
                  </a:extLst>
                </a:hlinkClick>
              </a:rPr>
              <a:t>Statistics</a:t>
            </a:r>
            <a:endParaRPr lang="en-GB" u="sng" dirty="0">
              <a:solidFill>
                <a:srgbClr val="D6851B"/>
              </a:solidFill>
              <a:hlinkClick r:id="rId8" tooltip="https://ces.uis.unesco.org/">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marL="271463" indent="-271463">
              <a:defRPr/>
            </a:pPr>
            <a:r>
              <a:rPr lang="en-GB" dirty="0"/>
              <a:t>1. Purpose of reporting and data management in vocational education and training (VET)</a:t>
            </a:r>
          </a:p>
        </p:txBody>
      </p:sp>
      <p:pic>
        <p:nvPicPr>
          <p:cNvPr id="30" name="Grafik 29"/>
          <p:cNvPicPr>
            <a:picLocks noChangeAspect="1"/>
          </p:cNvPicPr>
          <p:nvPr/>
        </p:nvPicPr>
        <p:blipFill>
          <a:blip r:embed="rId3"/>
          <a:stretch/>
        </p:blipFill>
        <p:spPr bwMode="auto">
          <a:xfrm>
            <a:off x="6323284" y="1598843"/>
            <a:ext cx="2113480" cy="2045485"/>
          </a:xfrm>
          <a:prstGeom prst="rect">
            <a:avLst/>
          </a:prstGeom>
        </p:spPr>
      </p:pic>
      <p:pic>
        <p:nvPicPr>
          <p:cNvPr id="32" name="Grafik 31"/>
          <p:cNvPicPr>
            <a:picLocks noChangeAspect="1"/>
          </p:cNvPicPr>
          <p:nvPr/>
        </p:nvPicPr>
        <p:blipFill>
          <a:blip r:embed="rId4"/>
          <a:stretch/>
        </p:blipFill>
        <p:spPr bwMode="auto">
          <a:xfrm>
            <a:off x="3810527" y="1645926"/>
            <a:ext cx="2139386" cy="1998402"/>
          </a:xfrm>
          <a:prstGeom prst="rect">
            <a:avLst/>
          </a:prstGeom>
        </p:spPr>
      </p:pic>
      <p:pic>
        <p:nvPicPr>
          <p:cNvPr id="34" name="Grafik 33"/>
          <p:cNvPicPr>
            <a:picLocks noChangeAspect="1"/>
          </p:cNvPicPr>
          <p:nvPr/>
        </p:nvPicPr>
        <p:blipFill>
          <a:blip r:embed="rId5"/>
          <a:stretch/>
        </p:blipFill>
        <p:spPr bwMode="auto">
          <a:xfrm>
            <a:off x="650096" y="1618179"/>
            <a:ext cx="2787060" cy="2026149"/>
          </a:xfrm>
          <a:prstGeom prst="rect">
            <a:avLst/>
          </a:prstGeom>
        </p:spPr>
      </p:pic>
      <p:pic>
        <p:nvPicPr>
          <p:cNvPr id="35" name="Grafik 34"/>
          <p:cNvPicPr>
            <a:picLocks noChangeAspect="1"/>
          </p:cNvPicPr>
          <p:nvPr/>
        </p:nvPicPr>
        <p:blipFill>
          <a:blip r:embed="rId6"/>
          <a:stretch/>
        </p:blipFill>
        <p:spPr bwMode="auto">
          <a:xfrm>
            <a:off x="8810135" y="1640582"/>
            <a:ext cx="2172191" cy="1984696"/>
          </a:xfrm>
          <a:prstGeom prst="rect">
            <a:avLst/>
          </a:prstGeom>
        </p:spPr>
      </p:pic>
      <p:pic>
        <p:nvPicPr>
          <p:cNvPr id="27" name="Grafik 26"/>
          <p:cNvPicPr>
            <a:picLocks noChangeAspect="1"/>
          </p:cNvPicPr>
          <p:nvPr/>
        </p:nvPicPr>
        <p:blipFill>
          <a:blip r:embed="rId7"/>
          <a:stretch/>
        </p:blipFill>
        <p:spPr bwMode="auto">
          <a:xfrm>
            <a:off x="3395234" y="3859241"/>
            <a:ext cx="4537202" cy="1760942"/>
          </a:xfrm>
          <a:prstGeom prst="rect">
            <a:avLst/>
          </a:prstGeom>
        </p:spPr>
      </p:pic>
      <p:pic>
        <p:nvPicPr>
          <p:cNvPr id="36" name="Grafik 35"/>
          <p:cNvPicPr>
            <a:picLocks noChangeAspect="1"/>
          </p:cNvPicPr>
          <p:nvPr/>
        </p:nvPicPr>
        <p:blipFill>
          <a:blip r:embed="rId8"/>
          <a:stretch/>
        </p:blipFill>
        <p:spPr bwMode="auto">
          <a:xfrm>
            <a:off x="650096" y="3665770"/>
            <a:ext cx="2359399" cy="1953800"/>
          </a:xfrm>
          <a:prstGeom prst="rect">
            <a:avLst/>
          </a:prstGeom>
        </p:spPr>
      </p:pic>
      <p:pic>
        <p:nvPicPr>
          <p:cNvPr id="37" name="Grafik 36"/>
          <p:cNvPicPr>
            <a:picLocks noChangeAspect="1"/>
          </p:cNvPicPr>
          <p:nvPr/>
        </p:nvPicPr>
        <p:blipFill>
          <a:blip r:embed="rId9"/>
          <a:stretch/>
        </p:blipFill>
        <p:spPr bwMode="auto">
          <a:xfrm>
            <a:off x="8318176" y="3687362"/>
            <a:ext cx="2664149" cy="1932208"/>
          </a:xfrm>
          <a:prstGeom prst="rect">
            <a:avLst/>
          </a:prstGeom>
        </p:spPr>
      </p:pic>
      <p:sp>
        <p:nvSpPr>
          <p:cNvPr id="40" name="Textfeld 39"/>
          <p:cNvSpPr txBox="1"/>
          <p:nvPr/>
        </p:nvSpPr>
        <p:spPr bwMode="auto">
          <a:xfrm>
            <a:off x="670141" y="5672547"/>
            <a:ext cx="10312184" cy="307777"/>
          </a:xfrm>
          <a:prstGeom prst="rect">
            <a:avLst/>
          </a:prstGeom>
          <a:noFill/>
        </p:spPr>
        <p:txBody>
          <a:bodyPr wrap="square" lIns="0" tIns="0" rIns="0" bIns="0" rtlCol="0">
            <a:spAutoFit/>
          </a:bodyPr>
          <a:lstStyle/>
          <a:p>
            <a:pPr>
              <a:lnSpc>
                <a:spcPts val="1200"/>
              </a:lnSpc>
              <a:defRPr/>
            </a:pPr>
            <a:r>
              <a:rPr lang="en-GB" sz="1000" dirty="0"/>
              <a:t>* Source: Bundesinstitut für Berufsbildung </a:t>
            </a:r>
            <a:r>
              <a:rPr lang="en-GB" sz="1000" i="1" dirty="0"/>
              <a:t>[Federal Institute for Vocational Education and Training]</a:t>
            </a:r>
            <a:r>
              <a:rPr lang="en-GB" sz="1000" dirty="0"/>
              <a:t> (Ed.): Data Report to accompany the Report on Vocational Education and Training 2024. </a:t>
            </a:r>
            <a:br>
              <a:rPr lang="en-GB" sz="1000" dirty="0"/>
            </a:br>
            <a:r>
              <a:rPr lang="en-GB" sz="1000" dirty="0"/>
              <a:t>   Information and analyses on the development of vocational education and training Bonn 2024 (</a:t>
            </a:r>
            <a:r>
              <a:rPr lang="en-GB" sz="1000" dirty="0">
                <a:hlinkClick r:id="rId10"/>
              </a:rPr>
              <a:t>https://www.bibb.de/datenreport/de/</a:t>
            </a:r>
            <a:r>
              <a:rPr lang="en-GB" sz="1000" dirty="0"/>
              <a:t>)</a:t>
            </a:r>
          </a:p>
        </p:txBody>
      </p:sp>
      <p:sp>
        <p:nvSpPr>
          <p:cNvPr id="13" name="Textplatzhalter 7"/>
          <p:cNvSpPr>
            <a:spLocks noGrp="1"/>
          </p:cNvSpPr>
          <p:nvPr/>
        </p:nvSpPr>
        <p:spPr bwMode="auto">
          <a:xfrm>
            <a:off x="670141" y="1178183"/>
            <a:ext cx="11192452" cy="307777"/>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Highlights from the Data Report to accompany the Report on VET (BIBB 2024)</a:t>
            </a:r>
          </a:p>
        </p:txBody>
      </p:sp>
    </p:spTree>
  </p:cSld>
  <p:clrMapOvr>
    <a:masterClrMapping/>
  </p:clrMapOvr>
  <mc:AlternateContent xmlns:mc="http://schemas.openxmlformats.org/markup-compatibility/2006" xmlns:p159="http://schemas.microsoft.com/office/powerpoint/2015/09/main">
    <mc:Choice Requires="p159">
      <p:transition spd="med" advClick="0" advTm="4000">
        <p:fade/>
      </p:transition>
    </mc:Choice>
    <mc:Fallback xmlns:w="http://schemas.openxmlformats.org/wordprocessingml/2006/main" xmlns:m="http://schemas.openxmlformats.org/officeDocument/2006/math" xmlns="">
      <p:transition spd="med" advClick="0" advTm="4000">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9" name="Gruppieren 18"/>
          <p:cNvGrpSpPr/>
          <p:nvPr/>
        </p:nvGrpSpPr>
        <p:grpSpPr bwMode="auto">
          <a:xfrm>
            <a:off x="650096" y="1598843"/>
            <a:ext cx="10332230" cy="4021340"/>
            <a:chOff x="650096" y="1530019"/>
            <a:chExt cx="10332230" cy="4021340"/>
          </a:xfrm>
        </p:grpSpPr>
        <p:pic>
          <p:nvPicPr>
            <p:cNvPr id="20" name="Grafik 19"/>
            <p:cNvPicPr>
              <a:picLocks noChangeAspect="1"/>
            </p:cNvPicPr>
            <p:nvPr/>
          </p:nvPicPr>
          <p:blipFill>
            <a:blip r:embed="rId3">
              <a:duotone>
                <a:schemeClr val="bg2">
                  <a:shade val="45000"/>
                  <a:satMod val="135000"/>
                </a:schemeClr>
                <a:prstClr val="white"/>
              </a:duotone>
            </a:blip>
            <a:stretch/>
          </p:blipFill>
          <p:spPr bwMode="auto">
            <a:xfrm>
              <a:off x="6323284" y="1530019"/>
              <a:ext cx="2113480" cy="2045485"/>
            </a:xfrm>
            <a:prstGeom prst="rect">
              <a:avLst/>
            </a:prstGeom>
          </p:spPr>
        </p:pic>
        <p:pic>
          <p:nvPicPr>
            <p:cNvPr id="21" name="Grafik 20"/>
            <p:cNvPicPr>
              <a:picLocks noChangeAspect="1"/>
            </p:cNvPicPr>
            <p:nvPr/>
          </p:nvPicPr>
          <p:blipFill>
            <a:blip r:embed="rId4">
              <a:duotone>
                <a:schemeClr val="bg2">
                  <a:shade val="45000"/>
                  <a:satMod val="135000"/>
                </a:schemeClr>
                <a:prstClr val="white"/>
              </a:duotone>
            </a:blip>
            <a:stretch/>
          </p:blipFill>
          <p:spPr bwMode="auto">
            <a:xfrm>
              <a:off x="3810527" y="1577102"/>
              <a:ext cx="2139386" cy="1998402"/>
            </a:xfrm>
            <a:prstGeom prst="rect">
              <a:avLst/>
            </a:prstGeom>
          </p:spPr>
        </p:pic>
        <p:pic>
          <p:nvPicPr>
            <p:cNvPr id="23" name="Grafik 22"/>
            <p:cNvPicPr>
              <a:picLocks noChangeAspect="1"/>
            </p:cNvPicPr>
            <p:nvPr/>
          </p:nvPicPr>
          <p:blipFill>
            <a:blip r:embed="rId5">
              <a:duotone>
                <a:schemeClr val="bg2">
                  <a:shade val="45000"/>
                  <a:satMod val="135000"/>
                </a:schemeClr>
                <a:prstClr val="white"/>
              </a:duotone>
            </a:blip>
            <a:stretch/>
          </p:blipFill>
          <p:spPr bwMode="auto">
            <a:xfrm>
              <a:off x="650096" y="1549354"/>
              <a:ext cx="2787060" cy="2026149"/>
            </a:xfrm>
            <a:prstGeom prst="rect">
              <a:avLst/>
            </a:prstGeom>
          </p:spPr>
        </p:pic>
        <p:pic>
          <p:nvPicPr>
            <p:cNvPr id="24" name="Grafik 23"/>
            <p:cNvPicPr>
              <a:picLocks noChangeAspect="1"/>
            </p:cNvPicPr>
            <p:nvPr/>
          </p:nvPicPr>
          <p:blipFill>
            <a:blip r:embed="rId6">
              <a:duotone>
                <a:schemeClr val="bg2">
                  <a:shade val="45000"/>
                  <a:satMod val="135000"/>
                </a:schemeClr>
                <a:prstClr val="white"/>
              </a:duotone>
            </a:blip>
            <a:stretch/>
          </p:blipFill>
          <p:spPr bwMode="auto">
            <a:xfrm>
              <a:off x="8810135" y="1590808"/>
              <a:ext cx="2172191" cy="1984696"/>
            </a:xfrm>
            <a:prstGeom prst="rect">
              <a:avLst/>
            </a:prstGeom>
          </p:spPr>
        </p:pic>
        <p:pic>
          <p:nvPicPr>
            <p:cNvPr id="25" name="Grafik 24"/>
            <p:cNvPicPr>
              <a:picLocks noChangeAspect="1"/>
            </p:cNvPicPr>
            <p:nvPr/>
          </p:nvPicPr>
          <p:blipFill>
            <a:blip r:embed="rId7">
              <a:duotone>
                <a:schemeClr val="bg2">
                  <a:shade val="45000"/>
                  <a:satMod val="135000"/>
                </a:schemeClr>
                <a:prstClr val="white"/>
              </a:duotone>
            </a:blip>
            <a:stretch/>
          </p:blipFill>
          <p:spPr bwMode="auto">
            <a:xfrm>
              <a:off x="3395234" y="3790417"/>
              <a:ext cx="4537202" cy="1760942"/>
            </a:xfrm>
            <a:prstGeom prst="rect">
              <a:avLst/>
            </a:prstGeom>
          </p:spPr>
        </p:pic>
        <p:pic>
          <p:nvPicPr>
            <p:cNvPr id="26" name="Grafik 25"/>
            <p:cNvPicPr>
              <a:picLocks noChangeAspect="1"/>
            </p:cNvPicPr>
            <p:nvPr/>
          </p:nvPicPr>
          <p:blipFill>
            <a:blip r:embed="rId8">
              <a:duotone>
                <a:schemeClr val="bg2">
                  <a:shade val="45000"/>
                  <a:satMod val="135000"/>
                </a:schemeClr>
                <a:prstClr val="white"/>
              </a:duotone>
            </a:blip>
            <a:stretch/>
          </p:blipFill>
          <p:spPr bwMode="auto">
            <a:xfrm>
              <a:off x="650096" y="3596946"/>
              <a:ext cx="2359399" cy="1953800"/>
            </a:xfrm>
            <a:prstGeom prst="rect">
              <a:avLst/>
            </a:prstGeom>
          </p:spPr>
        </p:pic>
        <p:pic>
          <p:nvPicPr>
            <p:cNvPr id="28" name="Grafik 27"/>
            <p:cNvPicPr>
              <a:picLocks noChangeAspect="1"/>
            </p:cNvPicPr>
            <p:nvPr/>
          </p:nvPicPr>
          <p:blipFill>
            <a:blip r:embed="rId9">
              <a:duotone>
                <a:schemeClr val="bg2">
                  <a:shade val="45000"/>
                  <a:satMod val="135000"/>
                </a:schemeClr>
                <a:prstClr val="white"/>
              </a:duotone>
            </a:blip>
            <a:stretch/>
          </p:blipFill>
          <p:spPr bwMode="auto">
            <a:xfrm>
              <a:off x="8318176" y="3618538"/>
              <a:ext cx="2664149" cy="1932208"/>
            </a:xfrm>
            <a:prstGeom prst="rect">
              <a:avLst/>
            </a:prstGeom>
          </p:spPr>
        </p:pic>
      </p:grpSp>
      <p:grpSp>
        <p:nvGrpSpPr>
          <p:cNvPr id="9" name="Gruppieren 8"/>
          <p:cNvGrpSpPr/>
          <p:nvPr/>
        </p:nvGrpSpPr>
        <p:grpSpPr bwMode="auto">
          <a:xfrm>
            <a:off x="1926809" y="1704997"/>
            <a:ext cx="4169190" cy="972000"/>
            <a:chOff x="1926809" y="1547685"/>
            <a:chExt cx="4169190" cy="972000"/>
          </a:xfrm>
        </p:grpSpPr>
        <p:sp>
          <p:nvSpPr>
            <p:cNvPr id="12" name="Rechteck 11"/>
            <p:cNvSpPr/>
            <p:nvPr/>
          </p:nvSpPr>
          <p:spPr bwMode="auto">
            <a:xfrm>
              <a:off x="2403058" y="1709503"/>
              <a:ext cx="3692940"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en-GB" sz="1600" b="1" dirty="0"/>
                <a:t>Trainees (2025)</a:t>
              </a:r>
              <a:br>
                <a:rPr lang="en-GB" sz="1600" dirty="0"/>
              </a:br>
              <a:r>
                <a:rPr lang="en-GB" sz="1600" dirty="0"/>
                <a:t>(1.25 million in 2021)</a:t>
              </a:r>
            </a:p>
          </p:txBody>
        </p:sp>
        <p:sp>
          <p:nvSpPr>
            <p:cNvPr id="29" name="Ellipse 28"/>
            <p:cNvSpPr>
              <a:spLocks noChangeAspect="1"/>
            </p:cNvSpPr>
            <p:nvPr/>
          </p:nvSpPr>
          <p:spPr bwMode="auto">
            <a:xfrm>
              <a:off x="1926809" y="154768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400" b="1" dirty="0">
                  <a:solidFill>
                    <a:schemeClr val="tx1"/>
                  </a:solidFill>
                </a:rPr>
                <a:t>1.22</a:t>
              </a:r>
              <a:r>
                <a:rPr lang="en-GB" b="1" dirty="0">
                  <a:solidFill>
                    <a:schemeClr val="tx1"/>
                  </a:solidFill>
                </a:rPr>
                <a:t> </a:t>
              </a:r>
              <a:r>
                <a:rPr lang="en-GB" sz="1600" b="1" dirty="0">
                  <a:solidFill>
                    <a:schemeClr val="tx1"/>
                  </a:solidFill>
                </a:rPr>
                <a:t>million</a:t>
              </a:r>
            </a:p>
          </p:txBody>
        </p:sp>
      </p:grpSp>
      <p:grpSp>
        <p:nvGrpSpPr>
          <p:cNvPr id="8" name="Gruppieren 7"/>
          <p:cNvGrpSpPr/>
          <p:nvPr/>
        </p:nvGrpSpPr>
        <p:grpSpPr bwMode="auto">
          <a:xfrm>
            <a:off x="650096" y="2733057"/>
            <a:ext cx="4717432" cy="972000"/>
            <a:chOff x="650096" y="2697054"/>
            <a:chExt cx="4717432" cy="972000"/>
          </a:xfrm>
        </p:grpSpPr>
        <p:sp>
          <p:nvSpPr>
            <p:cNvPr id="13" name="Rechteck 12"/>
            <p:cNvSpPr/>
            <p:nvPr/>
          </p:nvSpPr>
          <p:spPr bwMode="auto">
            <a:xfrm>
              <a:off x="1126346" y="2858872"/>
              <a:ext cx="4241182"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en-GB" sz="1600" b="1" dirty="0"/>
                <a:t>New training contracts</a:t>
              </a:r>
              <a:br>
                <a:rPr lang="en-GB" sz="1600" b="1" dirty="0"/>
              </a:br>
              <a:r>
                <a:rPr lang="en-GB" sz="1600" dirty="0"/>
                <a:t>(as at 30.09.2025)</a:t>
              </a:r>
            </a:p>
          </p:txBody>
        </p:sp>
        <p:sp>
          <p:nvSpPr>
            <p:cNvPr id="30" name="Ellipse 29"/>
            <p:cNvSpPr>
              <a:spLocks noChangeAspect="1"/>
            </p:cNvSpPr>
            <p:nvPr/>
          </p:nvSpPr>
          <p:spPr bwMode="auto">
            <a:xfrm>
              <a:off x="650096" y="2697054"/>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GB" b="1" dirty="0">
                  <a:solidFill>
                    <a:schemeClr val="tx1"/>
                  </a:solidFill>
                </a:rPr>
                <a:t>475,950</a:t>
              </a:r>
            </a:p>
          </p:txBody>
        </p:sp>
      </p:grpSp>
      <p:grpSp>
        <p:nvGrpSpPr>
          <p:cNvPr id="4" name="Gruppieren 3"/>
          <p:cNvGrpSpPr/>
          <p:nvPr/>
        </p:nvGrpSpPr>
        <p:grpSpPr bwMode="auto">
          <a:xfrm>
            <a:off x="6934379" y="2590998"/>
            <a:ext cx="4641987" cy="972000"/>
            <a:chOff x="6858179" y="2598734"/>
            <a:chExt cx="4641987" cy="972000"/>
          </a:xfrm>
        </p:grpSpPr>
        <p:sp>
          <p:nvSpPr>
            <p:cNvPr id="16" name="Rechteck 15"/>
            <p:cNvSpPr/>
            <p:nvPr/>
          </p:nvSpPr>
          <p:spPr bwMode="auto">
            <a:xfrm>
              <a:off x="6858179" y="2888792"/>
              <a:ext cx="4153333" cy="39188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tabLst>
                  <a:tab pos="1433513" algn="l"/>
                </a:tabLst>
                <a:defRPr/>
              </a:pPr>
              <a:r>
                <a:rPr lang="en-GB" sz="1600" b="1" dirty="0"/>
                <a:t>Training vacancies</a:t>
              </a:r>
              <a:r>
                <a:rPr lang="en-GB" sz="1600" dirty="0"/>
                <a:t> (30.09.2025)</a:t>
              </a:r>
            </a:p>
          </p:txBody>
        </p:sp>
        <p:sp>
          <p:nvSpPr>
            <p:cNvPr id="34" name="Ellipse 33"/>
            <p:cNvSpPr>
              <a:spLocks noChangeAspect="1"/>
            </p:cNvSpPr>
            <p:nvPr/>
          </p:nvSpPr>
          <p:spPr bwMode="auto">
            <a:xfrm>
              <a:off x="10528166" y="2598734"/>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GB" sz="2000" b="1" dirty="0">
                  <a:solidFill>
                    <a:schemeClr val="tx1"/>
                  </a:solidFill>
                </a:rPr>
                <a:t>54,400</a:t>
              </a:r>
            </a:p>
          </p:txBody>
        </p:sp>
      </p:grpSp>
      <p:grpSp>
        <p:nvGrpSpPr>
          <p:cNvPr id="5" name="Gruppieren 4"/>
          <p:cNvGrpSpPr/>
          <p:nvPr/>
        </p:nvGrpSpPr>
        <p:grpSpPr bwMode="auto">
          <a:xfrm>
            <a:off x="6096000" y="1704997"/>
            <a:ext cx="5051741" cy="972000"/>
            <a:chOff x="6448425" y="1547685"/>
            <a:chExt cx="5051741" cy="972000"/>
          </a:xfrm>
        </p:grpSpPr>
        <p:sp>
          <p:nvSpPr>
            <p:cNvPr id="14" name="Rechteck 13"/>
            <p:cNvSpPr/>
            <p:nvPr/>
          </p:nvSpPr>
          <p:spPr bwMode="auto">
            <a:xfrm>
              <a:off x="6448425" y="1709503"/>
              <a:ext cx="4565741"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en-GB" sz="1600" dirty="0"/>
                <a:t>Ratio of </a:t>
              </a:r>
              <a:r>
                <a:rPr lang="en-GB" sz="1600" b="1" dirty="0"/>
                <a:t>supply and demand </a:t>
              </a:r>
              <a:r>
                <a:rPr lang="en-GB" sz="1600" dirty="0"/>
                <a:t>in vocational education and training (2025)</a:t>
              </a:r>
            </a:p>
          </p:txBody>
        </p:sp>
        <p:sp>
          <p:nvSpPr>
            <p:cNvPr id="35" name="Ellipse 34"/>
            <p:cNvSpPr>
              <a:spLocks noChangeAspect="1"/>
            </p:cNvSpPr>
            <p:nvPr/>
          </p:nvSpPr>
          <p:spPr bwMode="auto">
            <a:xfrm>
              <a:off x="10528166" y="154768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GB" sz="2400" b="1" dirty="0">
                  <a:solidFill>
                    <a:schemeClr val="tx1"/>
                  </a:solidFill>
                </a:rPr>
                <a:t>94,7</a:t>
              </a:r>
            </a:p>
          </p:txBody>
        </p:sp>
      </p:grpSp>
      <p:grpSp>
        <p:nvGrpSpPr>
          <p:cNvPr id="3" name="Gruppieren 2"/>
          <p:cNvGrpSpPr/>
          <p:nvPr/>
        </p:nvGrpSpPr>
        <p:grpSpPr bwMode="auto">
          <a:xfrm>
            <a:off x="1365681" y="3915794"/>
            <a:ext cx="4805952" cy="1451224"/>
            <a:chOff x="650096" y="3677083"/>
            <a:chExt cx="4805952" cy="1451224"/>
          </a:xfrm>
        </p:grpSpPr>
        <p:sp>
          <p:nvSpPr>
            <p:cNvPr id="18" name="Rechteck 17"/>
            <p:cNvSpPr/>
            <p:nvPr/>
          </p:nvSpPr>
          <p:spPr bwMode="auto">
            <a:xfrm>
              <a:off x="1126346" y="3838901"/>
              <a:ext cx="3420000"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en-GB" sz="1600" b="1" dirty="0"/>
                <a:t>Updated training regulations </a:t>
              </a:r>
              <a:r>
                <a:rPr lang="en-GB" sz="1600" dirty="0"/>
                <a:t>and</a:t>
              </a:r>
            </a:p>
          </p:txBody>
        </p:sp>
        <p:sp>
          <p:nvSpPr>
            <p:cNvPr id="31" name="Ellipse 30"/>
            <p:cNvSpPr>
              <a:spLocks noChangeAspect="1"/>
            </p:cNvSpPr>
            <p:nvPr/>
          </p:nvSpPr>
          <p:spPr bwMode="auto">
            <a:xfrm>
              <a:off x="650096" y="3677083"/>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GB" sz="2400" b="1" dirty="0">
                  <a:solidFill>
                    <a:schemeClr val="tx1"/>
                  </a:solidFill>
                </a:rPr>
                <a:t>100</a:t>
              </a:r>
            </a:p>
          </p:txBody>
        </p:sp>
        <p:sp>
          <p:nvSpPr>
            <p:cNvPr id="38" name="Rechteck 37"/>
            <p:cNvSpPr/>
            <p:nvPr/>
          </p:nvSpPr>
          <p:spPr bwMode="auto">
            <a:xfrm>
              <a:off x="1402571" y="4479943"/>
              <a:ext cx="4053477"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612000" tIns="72000" rIns="144000" bIns="72000" rtlCol="0" anchor="ctr">
              <a:spAutoFit/>
            </a:bodyPr>
            <a:lstStyle/>
            <a:p>
              <a:pPr>
                <a:lnSpc>
                  <a:spcPts val="2000"/>
                </a:lnSpc>
                <a:defRPr/>
              </a:pPr>
              <a:r>
                <a:rPr lang="en-GB" sz="1600" b="1" dirty="0"/>
                <a:t>new training regulations </a:t>
              </a:r>
            </a:p>
            <a:p>
              <a:pPr>
                <a:lnSpc>
                  <a:spcPts val="2000"/>
                </a:lnSpc>
                <a:defRPr/>
              </a:pPr>
              <a:r>
                <a:rPr lang="en-GB" sz="1600" b="1" dirty="0"/>
                <a:t>defined</a:t>
              </a:r>
              <a:r>
                <a:rPr lang="en-GB" sz="1600" dirty="0"/>
                <a:t> (2016 - 2025)</a:t>
              </a:r>
            </a:p>
          </p:txBody>
        </p:sp>
        <p:sp>
          <p:nvSpPr>
            <p:cNvPr id="37" name="Ellipse 36"/>
            <p:cNvSpPr>
              <a:spLocks noChangeAspect="1"/>
            </p:cNvSpPr>
            <p:nvPr/>
          </p:nvSpPr>
          <p:spPr bwMode="auto">
            <a:xfrm>
              <a:off x="1088139" y="4479943"/>
              <a:ext cx="648364" cy="648364"/>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GB" sz="2400" b="1" dirty="0">
                  <a:solidFill>
                    <a:schemeClr val="tx1"/>
                  </a:solidFill>
                </a:rPr>
                <a:t>5</a:t>
              </a:r>
            </a:p>
          </p:txBody>
        </p:sp>
      </p:grpSp>
      <p:grpSp>
        <p:nvGrpSpPr>
          <p:cNvPr id="7" name="Gruppieren 6"/>
          <p:cNvGrpSpPr/>
          <p:nvPr/>
        </p:nvGrpSpPr>
        <p:grpSpPr bwMode="auto">
          <a:xfrm>
            <a:off x="5734588" y="4430455"/>
            <a:ext cx="6002794" cy="972000"/>
            <a:chOff x="5497372" y="4419945"/>
            <a:chExt cx="6002794" cy="972000"/>
          </a:xfrm>
        </p:grpSpPr>
        <p:sp>
          <p:nvSpPr>
            <p:cNvPr id="15" name="Rechteck 14"/>
            <p:cNvSpPr/>
            <p:nvPr/>
          </p:nvSpPr>
          <p:spPr bwMode="auto">
            <a:xfrm>
              <a:off x="5497372" y="4453523"/>
              <a:ext cx="5516796" cy="904845"/>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en-GB" sz="1600" dirty="0"/>
                <a:t>Percentage of </a:t>
              </a:r>
              <a:r>
                <a:rPr lang="en-GB" sz="1600" b="1" dirty="0"/>
                <a:t>successful applications </a:t>
              </a:r>
              <a:r>
                <a:rPr lang="en-GB" sz="1600" dirty="0"/>
                <a:t>from</a:t>
              </a:r>
              <a:br>
                <a:rPr lang="en-GB" sz="1600" dirty="0"/>
              </a:br>
              <a:r>
                <a:rPr lang="en-GB" sz="1600" dirty="0"/>
                <a:t> young people applying for VET. </a:t>
              </a:r>
            </a:p>
            <a:p>
              <a:pPr algn="r">
                <a:lnSpc>
                  <a:spcPts val="2000"/>
                </a:lnSpc>
                <a:defRPr/>
              </a:pPr>
              <a:r>
                <a:rPr lang="en-GB" sz="1600" spc="-10" dirty="0"/>
                <a:t>(Progression or participation rate, EQI, 2025, in percent</a:t>
              </a:r>
              <a:r>
                <a:rPr lang="en-GB" sz="1600" dirty="0"/>
                <a:t>)</a:t>
              </a:r>
            </a:p>
          </p:txBody>
        </p:sp>
        <p:sp>
          <p:nvSpPr>
            <p:cNvPr id="32" name="Ellipse 31"/>
            <p:cNvSpPr>
              <a:spLocks noChangeAspect="1"/>
            </p:cNvSpPr>
            <p:nvPr/>
          </p:nvSpPr>
          <p:spPr bwMode="auto">
            <a:xfrm>
              <a:off x="10528166" y="4419945"/>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GB" sz="2400" b="1" dirty="0">
                  <a:solidFill>
                    <a:schemeClr val="tx1"/>
                  </a:solidFill>
                </a:rPr>
                <a:t>65.3</a:t>
              </a:r>
            </a:p>
          </p:txBody>
        </p:sp>
      </p:grpSp>
      <p:grpSp>
        <p:nvGrpSpPr>
          <p:cNvPr id="6" name="Gruppieren 5"/>
          <p:cNvGrpSpPr/>
          <p:nvPr/>
        </p:nvGrpSpPr>
        <p:grpSpPr bwMode="auto">
          <a:xfrm>
            <a:off x="6867874" y="3451854"/>
            <a:ext cx="4153333" cy="972000"/>
            <a:chOff x="7427912" y="3627923"/>
            <a:chExt cx="4072254" cy="972000"/>
          </a:xfrm>
        </p:grpSpPr>
        <p:sp>
          <p:nvSpPr>
            <p:cNvPr id="17" name="Rechteck 16"/>
            <p:cNvSpPr/>
            <p:nvPr/>
          </p:nvSpPr>
          <p:spPr bwMode="auto">
            <a:xfrm>
              <a:off x="7427912" y="3789741"/>
              <a:ext cx="3583599" cy="648364"/>
            </a:xfrm>
            <a:prstGeom prst="rect">
              <a:avLst/>
            </a:prstGeom>
            <a:solidFill>
              <a:srgbClr val="FBF3E8">
                <a:alpha val="80000"/>
              </a:srgbClr>
            </a:solidFill>
            <a:ln w="6350">
              <a:solidFill>
                <a:schemeClr val="bg1"/>
              </a:solidFill>
            </a:ln>
            <a:effectLst>
              <a:glow rad="127000">
                <a:schemeClr val="bg1">
                  <a:alpha val="85000"/>
                </a:schemeClr>
              </a:glow>
              <a:softEdge rad="0"/>
            </a:effectLst>
          </p:spPr>
          <p:style>
            <a:lnRef idx="2">
              <a:schemeClr val="accent2"/>
            </a:lnRef>
            <a:fillRef idx="1">
              <a:schemeClr val="lt1"/>
            </a:fillRef>
            <a:effectRef idx="0">
              <a:schemeClr val="accent2"/>
            </a:effectRef>
            <a:fontRef idx="minor">
              <a:schemeClr val="dk1"/>
            </a:fontRef>
          </p:style>
          <p:txBody>
            <a:bodyPr wrap="square" lIns="144000" tIns="72000" rIns="612000" bIns="72000" rtlCol="0" anchor="ctr">
              <a:spAutoFit/>
            </a:bodyPr>
            <a:lstStyle/>
            <a:p>
              <a:pPr algn="r">
                <a:lnSpc>
                  <a:spcPts val="2000"/>
                </a:lnSpc>
                <a:defRPr/>
              </a:pPr>
              <a:r>
                <a:rPr lang="en-GB" sz="1600" b="1" dirty="0"/>
                <a:t>Successful final examinations </a:t>
              </a:r>
              <a:r>
                <a:rPr lang="en-GB" sz="1600" dirty="0"/>
                <a:t>(2024, in percent)</a:t>
              </a:r>
              <a:r>
                <a:rPr lang="en-GB" sz="1600" dirty="0">
                  <a:solidFill>
                    <a:srgbClr val="D6851B"/>
                  </a:solidFill>
                </a:rPr>
                <a:t> </a:t>
              </a:r>
            </a:p>
          </p:txBody>
        </p:sp>
        <p:sp>
          <p:nvSpPr>
            <p:cNvPr id="33" name="Ellipse 32"/>
            <p:cNvSpPr>
              <a:spLocks noChangeAspect="1"/>
            </p:cNvSpPr>
            <p:nvPr/>
          </p:nvSpPr>
          <p:spPr bwMode="auto">
            <a:xfrm>
              <a:off x="10528166" y="3627923"/>
              <a:ext cx="972000" cy="972000"/>
            </a:xfrm>
            <a:prstGeom prst="ellipse">
              <a:avLst/>
            </a:prstGeom>
            <a:solidFill>
              <a:srgbClr val="FBF3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GB" sz="2400" b="1" dirty="0">
                  <a:solidFill>
                    <a:schemeClr val="tx1"/>
                  </a:solidFill>
                </a:rPr>
                <a:t>91</a:t>
              </a:r>
            </a:p>
          </p:txBody>
        </p:sp>
      </p:grpSp>
      <p:sp>
        <p:nvSpPr>
          <p:cNvPr id="36" name="Textfeld 35"/>
          <p:cNvSpPr txBox="1">
            <a:spLocks noChangeAspect="1"/>
          </p:cNvSpPr>
          <p:nvPr/>
        </p:nvSpPr>
        <p:spPr bwMode="auto">
          <a:xfrm>
            <a:off x="4784235" y="2200275"/>
            <a:ext cx="2605222" cy="2605222"/>
          </a:xfrm>
          <a:prstGeom prst="ellipse">
            <a:avLst/>
          </a:prstGeom>
          <a:solidFill>
            <a:srgbClr val="EAC28D"/>
          </a:solidFill>
          <a:ln w="28575">
            <a:solidFill>
              <a:schemeClr val="bg1"/>
            </a:solidFill>
          </a:ln>
        </p:spPr>
        <p:txBody>
          <a:bodyPr wrap="none" lIns="180000" tIns="72000" rIns="144000" bIns="72000" rtlCol="0" anchor="ctr" anchorCtr="0">
            <a:noAutofit/>
          </a:bodyPr>
          <a:lstStyle/>
          <a:p>
            <a:pPr algn="ctr">
              <a:lnSpc>
                <a:spcPts val="2000"/>
              </a:lnSpc>
              <a:spcAft>
                <a:spcPts val="400"/>
              </a:spcAft>
              <a:defRPr/>
            </a:pPr>
            <a:r>
              <a:rPr lang="en-GB" sz="1600" b="1" dirty="0"/>
              <a:t>Where do these</a:t>
            </a:r>
            <a:br>
              <a:rPr lang="en-GB" sz="1600" b="1" dirty="0"/>
            </a:br>
            <a:r>
              <a:rPr lang="en-GB" sz="1600" b="1" dirty="0"/>
              <a:t>figures come from? </a:t>
            </a:r>
          </a:p>
          <a:p>
            <a:pPr algn="ctr">
              <a:lnSpc>
                <a:spcPts val="2000"/>
              </a:lnSpc>
              <a:spcAft>
                <a:spcPts val="400"/>
              </a:spcAft>
              <a:defRPr/>
            </a:pPr>
            <a:r>
              <a:rPr lang="en-GB" sz="1600" b="1" dirty="0"/>
              <a:t>From the </a:t>
            </a:r>
            <a:r>
              <a:rPr lang="en-GB" sz="1600" b="1" u="sng" dirty="0">
                <a:hlinkClick r:id="rId10"/>
              </a:rPr>
              <a:t>data report</a:t>
            </a:r>
            <a:r>
              <a:rPr lang="en-GB" sz="1600" b="1" u="sng" dirty="0"/>
              <a:t>!</a:t>
            </a:r>
          </a:p>
        </p:txBody>
      </p:sp>
      <p:sp>
        <p:nvSpPr>
          <p:cNvPr id="40" name="Textfeld 39"/>
          <p:cNvSpPr txBox="1"/>
          <p:nvPr/>
        </p:nvSpPr>
        <p:spPr bwMode="auto">
          <a:xfrm>
            <a:off x="670141" y="5623386"/>
            <a:ext cx="9987390" cy="309957"/>
          </a:xfrm>
          <a:prstGeom prst="rect">
            <a:avLst/>
          </a:prstGeom>
          <a:noFill/>
        </p:spPr>
        <p:txBody>
          <a:bodyPr wrap="square" lIns="0" tIns="0" rIns="0" bIns="0" rtlCol="0">
            <a:spAutoFit/>
          </a:bodyPr>
          <a:lstStyle/>
          <a:p>
            <a:pPr>
              <a:lnSpc>
                <a:spcPts val="1200"/>
              </a:lnSpc>
              <a:defRPr/>
            </a:pPr>
            <a:r>
              <a:rPr lang="en-GB" sz="1100" dirty="0"/>
              <a:t>* Source: Bundesinstitut für Berufsbildung </a:t>
            </a:r>
            <a:r>
              <a:rPr lang="en-GB" sz="1100" i="1" dirty="0"/>
              <a:t>[Federal Institute for Vocational Education and Training]</a:t>
            </a:r>
            <a:r>
              <a:rPr lang="en-GB" sz="1100" dirty="0"/>
              <a:t> (Ed.): Data Report to accompany the Report on Vocational Education and Training 2026. Information and analyses on the development of vocational education and training Bonn 2026 (</a:t>
            </a:r>
            <a:r>
              <a:rPr lang="en-GB" sz="1100" u="sng" dirty="0">
                <a:hlinkClick r:id="rId10" tooltip="https://www.bibb.de/datenreport/de/189191.php"/>
              </a:rPr>
              <a:t>bibb.de/datenreport/de/</a:t>
            </a:r>
            <a:r>
              <a:rPr lang="en-GB" sz="1100" dirty="0"/>
              <a:t>)</a:t>
            </a:r>
          </a:p>
        </p:txBody>
      </p:sp>
      <p:sp>
        <p:nvSpPr>
          <p:cNvPr id="41" name="Titel 1">
            <a:extLst>
              <a:ext uri="{FF2B5EF4-FFF2-40B4-BE49-F238E27FC236}">
                <a16:creationId xmlns:a16="http://schemas.microsoft.com/office/drawing/2014/main" id="{DD558205-824A-404F-866E-F8671F804D58}"/>
              </a:ext>
            </a:extLst>
          </p:cNvPr>
          <p:cNvSpPr>
            <a:spLocks noGrp="1"/>
          </p:cNvSpPr>
          <p:nvPr>
            <p:ph type="title"/>
          </p:nvPr>
        </p:nvSpPr>
        <p:spPr bwMode="auto">
          <a:xfrm>
            <a:off x="658812" y="296863"/>
            <a:ext cx="9000000" cy="738664"/>
          </a:xfrm>
        </p:spPr>
        <p:txBody>
          <a:bodyPr>
            <a:spAutoFit/>
          </a:bodyPr>
          <a:lstStyle/>
          <a:p>
            <a:pPr marL="271463" indent="-271463">
              <a:defRPr/>
            </a:pPr>
            <a:r>
              <a:rPr lang="en-GB" dirty="0"/>
              <a:t>1. Purpose of reporting and data management in vocational education and training (VET)</a:t>
            </a:r>
          </a:p>
        </p:txBody>
      </p:sp>
      <p:sp>
        <p:nvSpPr>
          <p:cNvPr id="42" name="Textplatzhalter 7">
            <a:extLst>
              <a:ext uri="{FF2B5EF4-FFF2-40B4-BE49-F238E27FC236}">
                <a16:creationId xmlns:a16="http://schemas.microsoft.com/office/drawing/2014/main" id="{15701676-5741-48D5-9E4A-ABF9E17D1308}"/>
              </a:ext>
            </a:extLst>
          </p:cNvPr>
          <p:cNvSpPr>
            <a:spLocks noGrp="1"/>
          </p:cNvSpPr>
          <p:nvPr/>
        </p:nvSpPr>
        <p:spPr bwMode="auto">
          <a:xfrm>
            <a:off x="670141" y="1178183"/>
            <a:ext cx="11192452" cy="307777"/>
          </a:xfrm>
          <a:prstGeom prst="rect">
            <a:avLst/>
          </a:prstGeom>
        </p:spPr>
        <p:txBody>
          <a:bodyPr vert="horz" wrap="square" lIns="0" tIns="0" rIns="0" bIns="0" rtlCol="0">
            <a:sp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Highlights from the Data Report to accompany the Report on VET (BIBB 2025)</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 name="Textplatzhalter 3"/>
          <p:cNvSpPr txBox="1"/>
          <p:nvPr/>
        </p:nvSpPr>
        <p:spPr bwMode="auto">
          <a:xfrm>
            <a:off x="2200313" y="2875944"/>
            <a:ext cx="3444441" cy="1080525"/>
          </a:xfrm>
          <a:prstGeom prst="rect">
            <a:avLst/>
          </a:prstGeom>
          <a:solidFill>
            <a:schemeClr val="bg1"/>
          </a:solidFill>
        </p:spPr>
        <p:txBody>
          <a:bodyPr vert="horz" wrap="square" lIns="144000" tIns="144000" rIns="144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200"/>
              </a:lnSpc>
              <a:spcBef>
                <a:spcPts val="0"/>
              </a:spcBef>
              <a:spcAft>
                <a:spcPts val="200"/>
              </a:spcAft>
              <a:buClr>
                <a:srgbClr val="D6851B"/>
              </a:buClr>
              <a:buSzPct val="65000"/>
              <a:buFont typeface="Wingdings 3"/>
              <a:buChar char=""/>
              <a:defRPr/>
            </a:pPr>
            <a:r>
              <a:rPr lang="en-GB" sz="1800" dirty="0">
                <a:solidFill>
                  <a:schemeClr val="tx1"/>
                </a:solidFill>
                <a:latin typeface="Calibri"/>
              </a:rPr>
              <a:t>is independent of political considerations</a:t>
            </a:r>
          </a:p>
          <a:p>
            <a:pPr marL="285750" indent="-285750" defTabSz="914400">
              <a:lnSpc>
                <a:spcPts val="2200"/>
              </a:lnSpc>
              <a:spcBef>
                <a:spcPts val="0"/>
              </a:spcBef>
              <a:spcAft>
                <a:spcPts val="200"/>
              </a:spcAft>
              <a:buClr>
                <a:srgbClr val="D6851B"/>
              </a:buClr>
              <a:buSzPct val="65000"/>
              <a:buFont typeface="Wingdings 3"/>
              <a:buChar char=""/>
              <a:defRPr/>
            </a:pPr>
            <a:r>
              <a:rPr lang="en-GB" sz="1800" b="1" dirty="0">
                <a:solidFill>
                  <a:schemeClr val="tx1"/>
                </a:solidFill>
                <a:latin typeface="Calibri"/>
              </a:rPr>
              <a:t>BIBB</a:t>
            </a:r>
            <a:r>
              <a:rPr lang="en-GB" sz="1800" dirty="0">
                <a:solidFill>
                  <a:schemeClr val="tx1"/>
                </a:solidFill>
                <a:latin typeface="Calibri"/>
              </a:rPr>
              <a:t> is responsible</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two reports</a:t>
            </a:r>
          </a:p>
        </p:txBody>
      </p:sp>
      <p:sp>
        <p:nvSpPr>
          <p:cNvPr id="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Separating the Vocational Training Report into political and non-political parts</a:t>
            </a:r>
          </a:p>
        </p:txBody>
      </p:sp>
      <p:sp>
        <p:nvSpPr>
          <p:cNvPr id="18" name="Abgerundetes Rechteck 18"/>
          <p:cNvSpPr/>
          <p:nvPr/>
        </p:nvSpPr>
        <p:spPr bwMode="auto">
          <a:xfrm>
            <a:off x="658813" y="2326299"/>
            <a:ext cx="5122863" cy="540000"/>
          </a:xfrm>
          <a:prstGeom prst="rect">
            <a:avLst/>
          </a:prstGeom>
          <a:solidFill>
            <a:srgbClr val="FBF3E8"/>
          </a:solidFill>
          <a:ln w="19050">
            <a:noFill/>
          </a:ln>
          <a:effectLst/>
        </p:spPr>
        <p:txBody>
          <a:bodyPr vert="horz" wrap="square" lIns="1692000" tIns="46800" rIns="90000" bIns="468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en-GB" i="0" u="none" strike="noStrike" cap="none" dirty="0">
                <a:ln>
                  <a:noFill/>
                </a:ln>
                <a:latin typeface="Calibri"/>
                <a:ea typeface="Arial"/>
                <a:cs typeface="Arial"/>
              </a:rPr>
              <a:t>non-political part</a:t>
            </a:r>
          </a:p>
        </p:txBody>
      </p:sp>
      <p:sp>
        <p:nvSpPr>
          <p:cNvPr id="24" name="Rechteck 23"/>
          <p:cNvSpPr/>
          <p:nvPr/>
        </p:nvSpPr>
        <p:spPr bwMode="auto">
          <a:xfrm>
            <a:off x="2294179" y="1475604"/>
            <a:ext cx="7462959" cy="663694"/>
          </a:xfrm>
          <a:prstGeom prst="rect">
            <a:avLst/>
          </a:prstGeom>
          <a:solidFill>
            <a:schemeClr val="bg1"/>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08000" bIns="108000" rtlCol="0" anchor="ctr" anchorCtr="0">
            <a:spAutoFit/>
          </a:bodyPr>
          <a:lstStyle/>
          <a:p>
            <a:pPr lvl="0" algn="ctr">
              <a:lnSpc>
                <a:spcPts val="2200"/>
              </a:lnSpc>
              <a:spcBef>
                <a:spcPts val="0"/>
              </a:spcBef>
              <a:spcAft>
                <a:spcPts val="0"/>
              </a:spcAft>
              <a:defRPr/>
            </a:pPr>
            <a:r>
              <a:rPr lang="en-GB" dirty="0">
                <a:solidFill>
                  <a:schemeClr val="tx1"/>
                </a:solidFill>
              </a:rPr>
              <a:t>2009: BIBB board recommendation for the restructuring of </a:t>
            </a:r>
            <a:r>
              <a:rPr lang="en-GB" b="1" dirty="0">
                <a:solidFill>
                  <a:schemeClr val="tx1"/>
                </a:solidFill>
              </a:rPr>
              <a:t>the Vocational Training Report</a:t>
            </a:r>
            <a:r>
              <a:rPr lang="en-GB" dirty="0">
                <a:solidFill>
                  <a:schemeClr val="tx1"/>
                </a:solidFill>
              </a:rPr>
              <a:t> and dividing it into a:</a:t>
            </a:r>
          </a:p>
        </p:txBody>
      </p:sp>
      <p:sp>
        <p:nvSpPr>
          <p:cNvPr id="19" name="Abgerundetes Rechteck 10"/>
          <p:cNvSpPr/>
          <p:nvPr/>
        </p:nvSpPr>
        <p:spPr bwMode="auto">
          <a:xfrm>
            <a:off x="6345937" y="4689475"/>
            <a:ext cx="5359654" cy="1063688"/>
          </a:xfrm>
          <a:prstGeom prst="rect">
            <a:avLst/>
          </a:prstGeom>
          <a:solidFill>
            <a:srgbClr val="EAC28D"/>
          </a:solidFill>
          <a:ln w="19050">
            <a:noFill/>
          </a:ln>
          <a:effectLst/>
        </p:spPr>
        <p:txBody>
          <a:bodyPr vert="horz" wrap="none" lIns="1980000" tIns="72000" rIns="108000" bIns="1080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en-GB" i="0" u="none" strike="noStrike" cap="none" dirty="0">
                <a:ln>
                  <a:noFill/>
                </a:ln>
                <a:latin typeface="Calibri"/>
                <a:ea typeface="Arial"/>
                <a:cs typeface="Arial"/>
              </a:rPr>
              <a:t>Report on Vocational </a:t>
            </a:r>
            <a:r>
              <a:rPr lang="en-GB" dirty="0">
                <a:latin typeface="Calibri"/>
                <a:ea typeface="Arial"/>
                <a:cs typeface="Arial"/>
              </a:rPr>
              <a:t>E</a:t>
            </a:r>
            <a:r>
              <a:rPr lang="en-GB" i="0" u="none" strike="noStrike" cap="none" dirty="0">
                <a:ln>
                  <a:noFill/>
                </a:ln>
                <a:latin typeface="Calibri"/>
                <a:ea typeface="Arial"/>
                <a:cs typeface="Arial"/>
              </a:rPr>
              <a:t>ducation</a:t>
            </a:r>
            <a:br>
              <a:rPr lang="en-GB" i="0" u="none" strike="noStrike" cap="none" dirty="0">
                <a:ln>
                  <a:noFill/>
                </a:ln>
                <a:latin typeface="Calibri"/>
                <a:ea typeface="Arial"/>
                <a:cs typeface="Arial"/>
              </a:rPr>
            </a:br>
            <a:r>
              <a:rPr lang="en-GB" i="0" u="none" strike="noStrike" cap="none" dirty="0">
                <a:ln>
                  <a:noFill/>
                </a:ln>
                <a:latin typeface="Calibri"/>
                <a:ea typeface="Arial"/>
                <a:cs typeface="Arial"/>
              </a:rPr>
              <a:t>and Training</a:t>
            </a:r>
          </a:p>
        </p:txBody>
      </p:sp>
      <p:sp>
        <p:nvSpPr>
          <p:cNvPr id="20" name="Abgerundetes Rechteck 16"/>
          <p:cNvSpPr/>
          <p:nvPr/>
        </p:nvSpPr>
        <p:spPr bwMode="auto">
          <a:xfrm>
            <a:off x="6589712" y="2329923"/>
            <a:ext cx="5122863" cy="540000"/>
          </a:xfrm>
          <a:prstGeom prst="rect">
            <a:avLst/>
          </a:prstGeom>
          <a:solidFill>
            <a:srgbClr val="FBF3E8"/>
          </a:solidFill>
          <a:ln w="19050">
            <a:noFill/>
          </a:ln>
          <a:effectLst/>
        </p:spPr>
        <p:txBody>
          <a:bodyPr vert="horz" wrap="square" lIns="1692000" tIns="46800" rIns="90000" bIns="46800" numCol="1" rtlCol="0" anchor="ctr" anchorCtr="0" compatLnSpc="1">
            <a:prstTxWarp prst="textNoShape">
              <a:avLst/>
            </a:prstTxWarp>
            <a:noAutofit/>
          </a:bodyPr>
          <a:lstStyle/>
          <a:p>
            <a:pPr marL="0" marR="0" lvl="0" indent="0" defTabSz="914400">
              <a:lnSpc>
                <a:spcPts val="2200"/>
              </a:lnSpc>
              <a:spcBef>
                <a:spcPts val="0"/>
              </a:spcBef>
              <a:spcAft>
                <a:spcPts val="0"/>
              </a:spcAft>
              <a:buClrTx/>
              <a:buSzTx/>
              <a:buFontTx/>
              <a:buNone/>
              <a:defRPr/>
            </a:pPr>
            <a:r>
              <a:rPr lang="en-GB" i="0" u="none" strike="noStrike" cap="none" dirty="0">
                <a:ln>
                  <a:noFill/>
                </a:ln>
                <a:latin typeface="Calibri"/>
                <a:ea typeface="Arial"/>
                <a:cs typeface="Arial"/>
              </a:rPr>
              <a:t>political part</a:t>
            </a:r>
          </a:p>
        </p:txBody>
      </p:sp>
      <p:sp>
        <p:nvSpPr>
          <p:cNvPr id="22" name="Textplatzhalter 3"/>
          <p:cNvSpPr txBox="1"/>
          <p:nvPr/>
        </p:nvSpPr>
        <p:spPr bwMode="auto">
          <a:xfrm>
            <a:off x="8138621" y="2875944"/>
            <a:ext cx="3817939" cy="1670430"/>
          </a:xfrm>
          <a:prstGeom prst="rect">
            <a:avLst/>
          </a:prstGeom>
          <a:solidFill>
            <a:schemeClr val="bg1"/>
          </a:solidFill>
        </p:spPr>
        <p:txBody>
          <a:bodyPr vert="horz" wrap="square" lIns="144000" tIns="144000" rIns="144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defTabSz="914400">
              <a:lnSpc>
                <a:spcPts val="2200"/>
              </a:lnSpc>
              <a:spcBef>
                <a:spcPts val="0"/>
              </a:spcBef>
              <a:spcAft>
                <a:spcPts val="200"/>
              </a:spcAft>
              <a:buClr>
                <a:srgbClr val="D6851B"/>
              </a:buClr>
              <a:buSzPct val="65000"/>
              <a:buFont typeface="Wingdings 3"/>
              <a:buChar char=""/>
              <a:defRPr/>
            </a:pPr>
            <a:r>
              <a:rPr lang="en-GB" sz="1800" dirty="0">
                <a:solidFill>
                  <a:schemeClr val="tx1"/>
                </a:solidFill>
                <a:latin typeface="Calibri"/>
              </a:rPr>
              <a:t>is consulted upon and adopted by the federal government</a:t>
            </a:r>
          </a:p>
          <a:p>
            <a:pPr marL="285750" indent="-285750" defTabSz="914400">
              <a:lnSpc>
                <a:spcPts val="2200"/>
              </a:lnSpc>
              <a:spcBef>
                <a:spcPts val="0"/>
              </a:spcBef>
              <a:spcAft>
                <a:spcPts val="200"/>
              </a:spcAft>
              <a:buClr>
                <a:srgbClr val="D6851B"/>
              </a:buClr>
              <a:buSzPct val="65000"/>
              <a:buFont typeface="Wingdings 3"/>
              <a:buChar char=""/>
              <a:defRPr/>
            </a:pPr>
            <a:r>
              <a:rPr lang="en-GB" sz="1800" dirty="0">
                <a:solidFill>
                  <a:schemeClr val="tx1"/>
                </a:solidFill>
                <a:latin typeface="Calibri"/>
              </a:rPr>
              <a:t>BMBF is responsible</a:t>
            </a:r>
          </a:p>
          <a:p>
            <a:pPr marL="285750" indent="-285750" defTabSz="914400">
              <a:lnSpc>
                <a:spcPts val="2200"/>
              </a:lnSpc>
              <a:spcBef>
                <a:spcPts val="0"/>
              </a:spcBef>
              <a:spcAft>
                <a:spcPts val="200"/>
              </a:spcAft>
              <a:buClr>
                <a:srgbClr val="D6851B"/>
              </a:buClr>
              <a:buSzPct val="65000"/>
              <a:buFont typeface="Wingdings 3"/>
              <a:buChar char=""/>
              <a:defRPr/>
            </a:pPr>
            <a:r>
              <a:rPr lang="en-GB" sz="1800" dirty="0">
                <a:solidFill>
                  <a:schemeClr val="tx1"/>
                </a:solidFill>
                <a:latin typeface="Calibri"/>
              </a:rPr>
              <a:t>BIBB is involved in preparation of the draft report</a:t>
            </a:r>
          </a:p>
        </p:txBody>
      </p:sp>
      <p:pic>
        <p:nvPicPr>
          <p:cNvPr id="23" name="Grafik 22"/>
          <p:cNvPicPr>
            <a:picLocks noChangeAspect="1"/>
          </p:cNvPicPr>
          <p:nvPr/>
        </p:nvPicPr>
        <p:blipFill>
          <a:blip r:embed="rId3"/>
          <a:stretch/>
        </p:blipFill>
        <p:spPr bwMode="auto">
          <a:xfrm>
            <a:off x="6726819" y="3571244"/>
            <a:ext cx="1410252" cy="1994530"/>
          </a:xfrm>
          <a:prstGeom prst="rect">
            <a:avLst/>
          </a:prstGeom>
          <a:effectLst>
            <a:outerShdw blurRad="152400" sx="102000" sy="102000" algn="ctr" rotWithShape="0">
              <a:prstClr val="black">
                <a:alpha val="15000"/>
              </a:prstClr>
            </a:outerShdw>
          </a:effectLst>
        </p:spPr>
      </p:pic>
      <p:sp>
        <p:nvSpPr>
          <p:cNvPr id="25" name="Abgerundetes Rechteck 11"/>
          <p:cNvSpPr/>
          <p:nvPr/>
        </p:nvSpPr>
        <p:spPr bwMode="auto">
          <a:xfrm>
            <a:off x="658813" y="4689475"/>
            <a:ext cx="4337874" cy="1063688"/>
          </a:xfrm>
          <a:prstGeom prst="rect">
            <a:avLst/>
          </a:prstGeom>
          <a:solidFill>
            <a:srgbClr val="EAC28D"/>
          </a:solidFill>
          <a:ln w="19050">
            <a:noFill/>
          </a:ln>
          <a:effectLst/>
        </p:spPr>
        <p:txBody>
          <a:bodyPr vert="horz" wrap="square" lIns="1656000" tIns="72000" rIns="108000" bIns="108000" numCol="1" rtlCol="0" anchor="ctr" anchorCtr="0" compatLnSpc="1">
            <a:prstTxWarp prst="textNoShape">
              <a:avLst/>
            </a:prstTxWarp>
            <a:noAutofit/>
          </a:bodyPr>
          <a:lstStyle/>
          <a:p>
            <a:pPr marR="0" lvl="0" defTabSz="914400">
              <a:lnSpc>
                <a:spcPts val="2200"/>
              </a:lnSpc>
              <a:spcBef>
                <a:spcPts val="0"/>
              </a:spcBef>
              <a:spcAft>
                <a:spcPts val="0"/>
              </a:spcAft>
              <a:buClrTx/>
              <a:buSzTx/>
              <a:buFontTx/>
              <a:buNone/>
              <a:defRPr/>
            </a:pPr>
            <a:r>
              <a:rPr lang="en-GB" i="0" u="none" strike="noStrike" cap="none" dirty="0">
                <a:ln>
                  <a:noFill/>
                </a:ln>
                <a:latin typeface="Calibri"/>
                <a:ea typeface="Arial"/>
                <a:cs typeface="Arial"/>
              </a:rPr>
              <a:t>Data Report to accompany the Report on Vocational Education and Training</a:t>
            </a:r>
          </a:p>
        </p:txBody>
      </p:sp>
      <p:pic>
        <p:nvPicPr>
          <p:cNvPr id="15" name="Grafik 14"/>
          <p:cNvPicPr>
            <a:picLocks noChangeAspect="1"/>
          </p:cNvPicPr>
          <p:nvPr/>
        </p:nvPicPr>
        <p:blipFill>
          <a:blip r:embed="rId4"/>
          <a:stretch/>
        </p:blipFill>
        <p:spPr bwMode="auto">
          <a:xfrm>
            <a:off x="793714" y="3571244"/>
            <a:ext cx="1406599" cy="1994530"/>
          </a:xfrm>
          <a:prstGeom prst="rect">
            <a:avLst/>
          </a:prstGeom>
          <a:effectLst>
            <a:outerShdw blurRad="152400" sx="102000" sy="102000" algn="ctr" rotWithShape="0">
              <a:prstClr val="black">
                <a:alpha val="15000"/>
              </a:prstClr>
            </a:outerShdw>
          </a:effectLst>
        </p:spPr>
      </p:pic>
      <p:grpSp>
        <p:nvGrpSpPr>
          <p:cNvPr id="3" name="Gruppieren 2"/>
          <p:cNvGrpSpPr/>
          <p:nvPr/>
        </p:nvGrpSpPr>
        <p:grpSpPr bwMode="auto">
          <a:xfrm>
            <a:off x="4880740" y="4663319"/>
            <a:ext cx="2129659" cy="1116000"/>
            <a:chOff x="4903690" y="4666615"/>
            <a:chExt cx="1801870" cy="1116000"/>
          </a:xfrm>
        </p:grpSpPr>
        <p:sp>
          <p:nvSpPr>
            <p:cNvPr id="14" name="Pfeil: Fünfeck 13"/>
            <p:cNvSpPr/>
            <p:nvPr/>
          </p:nvSpPr>
          <p:spPr bwMode="auto">
            <a:xfrm>
              <a:off x="4903690" y="4666615"/>
              <a:ext cx="1801870" cy="1116000"/>
            </a:xfrm>
            <a:prstGeom prst="homePlate">
              <a:avLst>
                <a:gd name="adj" fmla="val 24558"/>
              </a:avLst>
            </a:prstGeom>
            <a:solidFill>
              <a:srgbClr val="FBF3E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defRPr/>
              </a:pPr>
              <a:endParaRPr lang="de-DE" dirty="0"/>
            </a:p>
          </p:txBody>
        </p:sp>
        <p:sp>
          <p:nvSpPr>
            <p:cNvPr id="17" name="Abgerundetes Rechteck 19"/>
            <p:cNvSpPr/>
            <p:nvPr/>
          </p:nvSpPr>
          <p:spPr bwMode="auto">
            <a:xfrm>
              <a:off x="4932106" y="4789971"/>
              <a:ext cx="1773453" cy="8678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nSpc>
                  <a:spcPts val="1500"/>
                </a:lnSpc>
                <a:spcBef>
                  <a:spcPts val="0"/>
                </a:spcBef>
                <a:spcAft>
                  <a:spcPts val="0"/>
                </a:spcAft>
                <a:defRPr/>
              </a:pPr>
              <a:r>
                <a:rPr lang="en-GB" sz="1600" dirty="0">
                  <a:solidFill>
                    <a:schemeClr val="tx1"/>
                  </a:solidFill>
                </a:rPr>
                <a:t>The data report provides the empirical basis for the Report </a:t>
              </a:r>
              <a:br>
                <a:rPr lang="en-GB" sz="1600" dirty="0">
                  <a:solidFill>
                    <a:schemeClr val="tx1"/>
                  </a:solidFill>
                </a:rPr>
              </a:br>
              <a:r>
                <a:rPr lang="en-GB" sz="1600" dirty="0">
                  <a:solidFill>
                    <a:schemeClr val="tx1"/>
                  </a:solidFill>
                </a:rPr>
                <a:t>on VET</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062713" y="1520825"/>
            <a:ext cx="7649861" cy="3815147"/>
          </a:xfrm>
          <a:prstGeom prst="rect">
            <a:avLst/>
          </a:prstGeom>
          <a:noFill/>
        </p:spPr>
        <p:txBody>
          <a:bodyPr wrap="square" lIns="0" tIns="0" rIns="0" bIns="0">
            <a:spAutoFit/>
          </a:bodyPr>
          <a:lstStyle/>
          <a:p>
            <a:pPr marL="285750" indent="-285750">
              <a:lnSpc>
                <a:spcPts val="2500"/>
              </a:lnSpc>
              <a:spcBef>
                <a:spcPts val="600"/>
              </a:spcBef>
              <a:spcAft>
                <a:spcPts val="600"/>
              </a:spcAft>
              <a:buClr>
                <a:srgbClr val="D6851B"/>
              </a:buClr>
              <a:buSzPct val="65000"/>
              <a:buFont typeface="Wingdings 3"/>
              <a:buChar char=""/>
              <a:defRPr/>
            </a:pPr>
            <a:r>
              <a:rPr lang="en-GB" dirty="0"/>
              <a:t>The Data Report to accompany the Report on VET...</a:t>
            </a:r>
            <a:br>
              <a:rPr lang="en-GB" dirty="0"/>
            </a:br>
            <a:r>
              <a:rPr lang="en-GB" dirty="0"/>
              <a:t>... is a central </a:t>
            </a:r>
            <a:r>
              <a:rPr lang="en-GB" b="1" dirty="0"/>
              <a:t>data compendium</a:t>
            </a:r>
            <a:r>
              <a:rPr lang="en-GB" dirty="0"/>
              <a:t>,</a:t>
            </a:r>
            <a:br>
              <a:rPr lang="en-GB" dirty="0"/>
            </a:br>
            <a:r>
              <a:rPr lang="en-GB" dirty="0"/>
              <a:t>... draws on empirical data and social research,</a:t>
            </a:r>
            <a:br>
              <a:rPr lang="en-GB" dirty="0"/>
            </a:br>
            <a:r>
              <a:rPr lang="en-GB" dirty="0"/>
              <a:t>... is based on a </a:t>
            </a:r>
            <a:r>
              <a:rPr lang="en-GB" b="1" dirty="0"/>
              <a:t>scientifically-proven system of indicators,</a:t>
            </a:r>
            <a:r>
              <a:rPr lang="en-GB" dirty="0"/>
              <a:t> </a:t>
            </a:r>
            <a:br>
              <a:rPr lang="en-GB" dirty="0"/>
            </a:br>
            <a:r>
              <a:rPr lang="en-GB" dirty="0"/>
              <a:t>... is supplemented by </a:t>
            </a:r>
            <a:r>
              <a:rPr lang="en-GB" b="1" dirty="0"/>
              <a:t>research findings</a:t>
            </a:r>
            <a:r>
              <a:rPr lang="en-GB" dirty="0"/>
              <a:t> and</a:t>
            </a:r>
            <a:br>
              <a:rPr lang="en-GB" dirty="0"/>
            </a:br>
            <a:r>
              <a:rPr lang="en-GB" dirty="0"/>
              <a:t>... provides key </a:t>
            </a:r>
            <a:r>
              <a:rPr lang="en-GB" b="1" dirty="0"/>
              <a:t>indicators for initial and continuing VET</a:t>
            </a:r>
            <a:r>
              <a:rPr lang="en-GB" dirty="0"/>
              <a:t>. </a:t>
            </a:r>
          </a:p>
          <a:p>
            <a:pPr marL="285750" indent="-285750">
              <a:lnSpc>
                <a:spcPts val="2500"/>
              </a:lnSpc>
              <a:spcBef>
                <a:spcPts val="600"/>
              </a:spcBef>
              <a:spcAft>
                <a:spcPts val="600"/>
              </a:spcAft>
              <a:buClr>
                <a:srgbClr val="D6851B"/>
              </a:buClr>
              <a:buSzPct val="65000"/>
              <a:buFont typeface="Wingdings 3"/>
              <a:buChar char=""/>
              <a:defRPr/>
            </a:pPr>
            <a:r>
              <a:rPr lang="en-GB" dirty="0"/>
              <a:t>Indicators illustrate the </a:t>
            </a:r>
            <a:r>
              <a:rPr lang="en-GB" b="1" dirty="0"/>
              <a:t>development</a:t>
            </a:r>
            <a:r>
              <a:rPr lang="en-GB" dirty="0"/>
              <a:t> over time (</a:t>
            </a:r>
            <a:r>
              <a:rPr lang="en-GB" b="1" dirty="0"/>
              <a:t>long-term monitoring, </a:t>
            </a:r>
            <a:br>
              <a:rPr lang="en-GB" b="1" dirty="0"/>
            </a:br>
            <a:r>
              <a:rPr lang="en-GB" b="1" dirty="0"/>
              <a:t>“long series data”</a:t>
            </a:r>
            <a:r>
              <a:rPr lang="en-GB" dirty="0"/>
              <a:t>) and show </a:t>
            </a:r>
            <a:r>
              <a:rPr lang="en-GB" b="1" dirty="0"/>
              <a:t>regional differences </a:t>
            </a:r>
            <a:r>
              <a:rPr lang="en-GB" dirty="0"/>
              <a:t>(indicators for the </a:t>
            </a:r>
            <a:br>
              <a:rPr lang="en-GB" dirty="0"/>
            </a:br>
            <a:r>
              <a:rPr lang="en-GB" dirty="0"/>
              <a:t>regional VET market) </a:t>
            </a:r>
          </a:p>
          <a:p>
            <a:pPr marL="285750" indent="-285750">
              <a:lnSpc>
                <a:spcPts val="2500"/>
              </a:lnSpc>
              <a:spcBef>
                <a:spcPts val="600"/>
              </a:spcBef>
              <a:spcAft>
                <a:spcPts val="600"/>
              </a:spcAft>
              <a:buClr>
                <a:srgbClr val="D6851B"/>
              </a:buClr>
              <a:buSzPct val="65000"/>
              <a:buFont typeface="Wingdings 3"/>
              <a:buChar char=""/>
              <a:defRPr/>
            </a:pPr>
            <a:r>
              <a:rPr lang="en-GB" dirty="0"/>
              <a:t>The selection of indicators is guided by the </a:t>
            </a:r>
            <a:r>
              <a:rPr lang="en-GB" b="1" dirty="0"/>
              <a:t>availability of data</a:t>
            </a:r>
            <a:r>
              <a:rPr lang="en-GB" dirty="0"/>
              <a:t> and by the </a:t>
            </a:r>
            <a:br>
              <a:rPr lang="en-GB" dirty="0"/>
            </a:br>
            <a:r>
              <a:rPr lang="en-GB" dirty="0"/>
              <a:t>key issues in education and training policy</a:t>
            </a:r>
          </a:p>
        </p:txBody>
      </p:sp>
      <p:sp>
        <p:nvSpPr>
          <p:cNvPr id="10"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Features of the Data Report to accompany the Report on VET</a:t>
            </a:r>
          </a:p>
        </p:txBody>
      </p:sp>
      <p:pic>
        <p:nvPicPr>
          <p:cNvPr id="13" name="Grafik 12"/>
          <p:cNvPicPr>
            <a:picLocks noChangeAspect="1"/>
          </p:cNvPicPr>
          <p:nvPr/>
        </p:nvPicPr>
        <p:blipFill>
          <a:blip r:embed="rId3"/>
          <a:stretch/>
        </p:blipFill>
        <p:spPr bwMode="auto">
          <a:xfrm>
            <a:off x="793714" y="1520825"/>
            <a:ext cx="2852613" cy="4044949"/>
          </a:xfrm>
          <a:prstGeom prst="rect">
            <a:avLst/>
          </a:prstGeom>
          <a:effectLst>
            <a:outerShdw blurRad="152400" sx="102000" sy="102000" algn="ctr" rotWithShape="0">
              <a:prstClr val="black">
                <a:alpha val="15000"/>
              </a:prstClr>
            </a:outerShdw>
          </a:effectLst>
        </p:spPr>
      </p:pic>
      <p:sp>
        <p:nvSpPr>
          <p:cNvPr id="14"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two reports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 name="Grafik 1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7342945" y="3145064"/>
            <a:ext cx="775222" cy="1488427"/>
          </a:xfrm>
          <a:prstGeom prst="rect">
            <a:avLst/>
          </a:prstGeom>
        </p:spPr>
      </p:pic>
      <p:sp>
        <p:nvSpPr>
          <p:cNvPr id="7" name="Textplatzhalter 3"/>
          <p:cNvSpPr txBox="1"/>
          <p:nvPr/>
        </p:nvSpPr>
        <p:spPr bwMode="auto">
          <a:xfrm>
            <a:off x="658813" y="2183835"/>
            <a:ext cx="5993196" cy="381565"/>
          </a:xfrm>
          <a:prstGeom prst="rect">
            <a:avLst/>
          </a:prstGeom>
          <a:solidFill>
            <a:srgbClr val="FBF3E8"/>
          </a:solidFill>
        </p:spPr>
        <p:txBody>
          <a:bodyPr vert="horz" wrap="square" lIns="180000" tIns="36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dirty="0">
                <a:solidFill>
                  <a:schemeClr val="bg1">
                    <a:lumMod val="50000"/>
                  </a:schemeClr>
                </a:solidFill>
              </a:rPr>
              <a:t>Section 84: Objectives of vocational training research</a:t>
            </a:r>
          </a:p>
        </p:txBody>
      </p:sp>
      <p:sp>
        <p:nvSpPr>
          <p:cNvPr id="8" name="Textplatzhalter 3"/>
          <p:cNvSpPr txBox="1"/>
          <p:nvPr/>
        </p:nvSpPr>
        <p:spPr bwMode="auto">
          <a:xfrm>
            <a:off x="658813" y="2884035"/>
            <a:ext cx="5993196"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dirty="0">
                <a:solidFill>
                  <a:schemeClr val="bg1">
                    <a:lumMod val="50000"/>
                  </a:schemeClr>
                </a:solidFill>
              </a:rPr>
              <a:t>Section 85: Objectives of vocational training planning</a:t>
            </a:r>
          </a:p>
        </p:txBody>
      </p:sp>
      <p:sp>
        <p:nvSpPr>
          <p:cNvPr id="10" name="Textplatzhalter 3"/>
          <p:cNvSpPr txBox="1"/>
          <p:nvPr/>
        </p:nvSpPr>
        <p:spPr bwMode="auto">
          <a:xfrm>
            <a:off x="658813" y="3584235"/>
            <a:ext cx="5993196"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86: Report on Vocational Education and Training</a:t>
            </a:r>
          </a:p>
        </p:txBody>
      </p:sp>
      <p:sp>
        <p:nvSpPr>
          <p:cNvPr id="13" name="Textplatzhalter 3"/>
          <p:cNvSpPr txBox="1"/>
          <p:nvPr/>
        </p:nvSpPr>
        <p:spPr bwMode="auto">
          <a:xfrm>
            <a:off x="658813" y="4284435"/>
            <a:ext cx="5993196"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87: Purpose and compilation of VET statistics</a:t>
            </a:r>
          </a:p>
        </p:txBody>
      </p:sp>
      <p:sp>
        <p:nvSpPr>
          <p:cNvPr id="14" name="Textplatzhalter 3"/>
          <p:cNvSpPr txBox="1"/>
          <p:nvPr/>
        </p:nvSpPr>
        <p:spPr bwMode="auto">
          <a:xfrm>
            <a:off x="658813" y="4984636"/>
            <a:ext cx="5993196"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88: Surveys</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Legal basis</a:t>
            </a:r>
          </a:p>
        </p:txBody>
      </p:sp>
      <p:sp>
        <p:nvSpPr>
          <p:cNvPr id="5" name="Textfeld 4"/>
          <p:cNvSpPr txBox="1"/>
          <p:nvPr/>
        </p:nvSpPr>
        <p:spPr bwMode="auto">
          <a:xfrm>
            <a:off x="684213" y="1491799"/>
            <a:ext cx="7189241" cy="307777"/>
          </a:xfrm>
          <a:prstGeom prst="rect">
            <a:avLst/>
          </a:prstGeom>
          <a:noFill/>
        </p:spPr>
        <p:txBody>
          <a:bodyPr wrap="square" lIns="0" tIns="0" rIns="0" bIns="0">
            <a:spAutoFit/>
          </a:bodyPr>
          <a:lstStyle/>
          <a:p>
            <a:pPr>
              <a:lnSpc>
                <a:spcPts val="2400"/>
              </a:lnSpc>
              <a:spcBef>
                <a:spcPts val="600"/>
              </a:spcBef>
              <a:spcAft>
                <a:spcPts val="600"/>
              </a:spcAft>
              <a:buClr>
                <a:srgbClr val="D6851B"/>
              </a:buClr>
              <a:buSzPct val="65000"/>
              <a:defRPr/>
            </a:pPr>
            <a:r>
              <a:rPr lang="en-GB" sz="2000" dirty="0"/>
              <a:t>Vocational training research, planning and statistics</a:t>
            </a:r>
          </a:p>
        </p:txBody>
      </p:sp>
      <p:sp>
        <p:nvSpPr>
          <p:cNvPr id="17" name="Textplatzhalter 7"/>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Legal basis under the Vocational Training Act (BBiG) – Part 4</a:t>
            </a:r>
          </a:p>
        </p:txBody>
      </p:sp>
      <p:pic>
        <p:nvPicPr>
          <p:cNvPr id="18" name="Grafik 17">
            <a:extLst>
              <a:ext uri="{FF2B5EF4-FFF2-40B4-BE49-F238E27FC236}">
                <a16:creationId xmlns:a16="http://schemas.microsoft.com/office/drawing/2014/main" id="{70C55A8E-0389-4408-A658-BDE38C2C0C3E}"/>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527012" y="1949315"/>
            <a:ext cx="1115122" cy="2141035"/>
          </a:xfrm>
          <a:prstGeom prst="rect">
            <a:avLst/>
          </a:prstGeom>
        </p:spPr>
      </p:pic>
      <p:pic>
        <p:nvPicPr>
          <p:cNvPr id="20" name="Grafik 19">
            <a:extLst>
              <a:ext uri="{FF2B5EF4-FFF2-40B4-BE49-F238E27FC236}">
                <a16:creationId xmlns:a16="http://schemas.microsoft.com/office/drawing/2014/main" id="{A789DC8A-422D-483A-A9D0-FB5F4C59FBA7}"/>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108257" y="3537020"/>
            <a:ext cx="975273" cy="18725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658812" y="1535339"/>
            <a:ext cx="10087315" cy="381565"/>
          </a:xfrm>
          <a:prstGeom prst="rect">
            <a:avLst/>
          </a:prstGeom>
          <a:solidFill>
            <a:srgbClr val="FBF3E8"/>
          </a:solidFill>
        </p:spPr>
        <p:txBody>
          <a:bodyPr vert="horz" wrap="square" lIns="180000" tIns="36000" rIns="72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defRPr/>
            </a:pPr>
            <a:r>
              <a:rPr lang="en-GB" sz="1800" b="1" dirty="0">
                <a:solidFill>
                  <a:schemeClr val="tx1"/>
                </a:solidFill>
              </a:rPr>
              <a:t>Section 86: Report on Vocational Education and Training</a:t>
            </a:r>
          </a:p>
        </p:txBody>
      </p:sp>
      <p:sp>
        <p:nvSpPr>
          <p:cNvPr id="2" name="Titel 1"/>
          <p:cNvSpPr>
            <a:spLocks noGrp="1"/>
          </p:cNvSpPr>
          <p:nvPr>
            <p:ph type="title"/>
          </p:nvPr>
        </p:nvSpPr>
        <p:spPr bwMode="auto">
          <a:xfrm>
            <a:off x="658812" y="296863"/>
            <a:ext cx="9000000" cy="369332"/>
          </a:xfrm>
        </p:spPr>
        <p:txBody>
          <a:bodyPr>
            <a:spAutoFit/>
          </a:bodyPr>
          <a:lstStyle/>
          <a:p>
            <a:pPr>
              <a:defRPr/>
            </a:pPr>
            <a:r>
              <a:rPr lang="en-GB" dirty="0"/>
              <a:t>2. VET reporting in Germany: Legal basis</a:t>
            </a:r>
          </a:p>
        </p:txBody>
      </p:sp>
      <p:sp>
        <p:nvSpPr>
          <p:cNvPr id="18" name="Textfeld 17"/>
          <p:cNvSpPr txBox="1"/>
          <p:nvPr/>
        </p:nvSpPr>
        <p:spPr bwMode="auto">
          <a:xfrm>
            <a:off x="838200" y="2008075"/>
            <a:ext cx="8593667" cy="2952731"/>
          </a:xfrm>
          <a:prstGeom prst="rect">
            <a:avLst/>
          </a:prstGeom>
          <a:noFill/>
        </p:spPr>
        <p:txBody>
          <a:bodyPr wrap="square" lIns="0" tIns="0" rIns="0" bIns="0">
            <a:spAutoFit/>
          </a:bodyPr>
          <a:lstStyle/>
          <a:p>
            <a:pPr marL="450000" indent="-450000">
              <a:lnSpc>
                <a:spcPts val="2600"/>
              </a:lnSpc>
              <a:spcBef>
                <a:spcPts val="600"/>
              </a:spcBef>
              <a:spcAft>
                <a:spcPts val="600"/>
              </a:spcAft>
              <a:buClr>
                <a:srgbClr val="D6851B"/>
              </a:buClr>
              <a:buSzPct val="100000"/>
              <a:buFont typeface="+mj-lt"/>
              <a:buAutoNum type="arabicParenBoth"/>
              <a:defRPr/>
            </a:pPr>
            <a:r>
              <a:rPr lang="en-GB" dirty="0"/>
              <a:t>The Federal Ministry of Education and Research must constantly track developments in vocational education and training and must submit a corresponding report (Report on Vocational Education and Training) to the Federal Government by 15 May each year. </a:t>
            </a:r>
          </a:p>
          <a:p>
            <a:pPr marL="450000">
              <a:lnSpc>
                <a:spcPts val="2600"/>
              </a:lnSpc>
              <a:spcBef>
                <a:spcPts val="600"/>
              </a:spcBef>
              <a:spcAft>
                <a:spcPts val="600"/>
              </a:spcAft>
              <a:buClr>
                <a:srgbClr val="D6851B"/>
              </a:buClr>
              <a:buSzPct val="100000"/>
              <a:defRPr/>
            </a:pPr>
            <a:r>
              <a:rPr lang="en-GB" dirty="0"/>
              <a:t>The report shall describe the current state and probable further development of vocational education and training. </a:t>
            </a:r>
          </a:p>
          <a:p>
            <a:pPr marL="450000">
              <a:lnSpc>
                <a:spcPts val="2600"/>
              </a:lnSpc>
              <a:spcBef>
                <a:spcPts val="600"/>
              </a:spcBef>
              <a:spcAft>
                <a:spcPts val="600"/>
              </a:spcAft>
              <a:buClr>
                <a:srgbClr val="D6851B"/>
              </a:buClr>
              <a:buSzPct val="100000"/>
              <a:defRPr/>
            </a:pPr>
            <a:r>
              <a:rPr lang="en-GB" dirty="0"/>
              <a:t>If there are indications that a regionally and sectorally balanced supply of initial training places may be at risk, the report shall include proposals for remedying such a situation. </a:t>
            </a:r>
          </a:p>
        </p:txBody>
      </p:sp>
      <p:pic>
        <p:nvPicPr>
          <p:cNvPr id="9" name="Grafik 8">
            <a:extLst>
              <a:ext uri="{FF2B5EF4-FFF2-40B4-BE49-F238E27FC236}">
                <a16:creationId xmlns:a16="http://schemas.microsoft.com/office/drawing/2014/main" id="{84DF3D7B-0E90-4B6C-BE65-18B06B8D2B3C}"/>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570815" y="1060249"/>
            <a:ext cx="706273" cy="1356045"/>
          </a:xfrm>
          <a:prstGeom prst="rect">
            <a:avLst/>
          </a:prstGeom>
        </p:spPr>
      </p:pic>
      <p:pic>
        <p:nvPicPr>
          <p:cNvPr id="10" name="Grafik 9">
            <a:extLst>
              <a:ext uri="{FF2B5EF4-FFF2-40B4-BE49-F238E27FC236}">
                <a16:creationId xmlns:a16="http://schemas.microsoft.com/office/drawing/2014/main" id="{388DBB2C-E0F3-40C4-B1BE-F08FE36539D0}"/>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1200283" y="1860813"/>
            <a:ext cx="506032" cy="971583"/>
          </a:xfrm>
          <a:prstGeom prst="rect">
            <a:avLst/>
          </a:prstGeom>
        </p:spPr>
      </p:pic>
      <p:pic>
        <p:nvPicPr>
          <p:cNvPr id="11" name="Grafik 10">
            <a:extLst>
              <a:ext uri="{FF2B5EF4-FFF2-40B4-BE49-F238E27FC236}">
                <a16:creationId xmlns:a16="http://schemas.microsoft.com/office/drawing/2014/main" id="{B5DCAED3-C585-408E-8671-EC26C4971E29}"/>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320356" y="2266054"/>
            <a:ext cx="661462" cy="1270008"/>
          </a:xfrm>
          <a:prstGeom prst="rect">
            <a:avLst/>
          </a:prstGeom>
        </p:spPr>
      </p:pic>
      <p:sp>
        <p:nvSpPr>
          <p:cNvPr id="3" name="Textplatzhalter 7">
            <a:extLst>
              <a:ext uri="{FF2B5EF4-FFF2-40B4-BE49-F238E27FC236}">
                <a16:creationId xmlns:a16="http://schemas.microsoft.com/office/drawing/2014/main" id="{A1977244-61DA-2862-3BB9-C6470E0EFB0C}"/>
              </a:ext>
            </a:extLst>
          </p:cNvPr>
          <p:cNvSpPr>
            <a:spLocks noGrp="1"/>
          </p:cNvSpPr>
          <p:nvPr/>
        </p:nvSpPr>
        <p:spPr bwMode="auto">
          <a:xfrm>
            <a:off x="658813" y="822743"/>
            <a:ext cx="11053762" cy="435462"/>
          </a:xfrm>
          <a:prstGeom prst="rect">
            <a:avLst/>
          </a:prstGeom>
        </p:spPr>
        <p:txBody>
          <a:bodyPr vert="horz" lIns="0" tIns="0" rIns="0" bIns="0" rtlCol="0">
            <a:normAutofit/>
          </a:bodyPr>
          <a:lstStyle>
            <a:lvl1pPr marL="0" indent="0" algn="l" defTabSz="357188">
              <a:lnSpc>
                <a:spcPct val="100000"/>
              </a:lnSpc>
              <a:spcBef>
                <a:spcPts val="1000"/>
              </a:spcBef>
              <a:buClr>
                <a:schemeClr val="accent1"/>
              </a:buClr>
              <a:buSzPct val="90000"/>
              <a:buFont typeface="Wingdings 3"/>
              <a:buNone/>
              <a:defRPr sz="2400">
                <a:solidFill>
                  <a:schemeClr val="tx1"/>
                </a:solidFill>
                <a:latin typeface="+mj-lt"/>
                <a:ea typeface="+mn-ea"/>
                <a:cs typeface="+mn-cs"/>
              </a:defRPr>
            </a:lvl1pPr>
            <a:lvl2pPr marL="357187" indent="0" algn="l"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806450" indent="0" algn="l"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163637" indent="0" algn="l" defTabSz="357188">
              <a:lnSpc>
                <a:spcPct val="90000"/>
              </a:lnSpc>
              <a:spcBef>
                <a:spcPts val="500"/>
              </a:spcBef>
              <a:buClr>
                <a:schemeClr val="accent1"/>
              </a:buClr>
              <a:buSzPct val="90000"/>
              <a:buFont typeface="Wingdings 3"/>
              <a:buNone/>
              <a:defRPr sz="1800">
                <a:solidFill>
                  <a:schemeClr val="tx1"/>
                </a:solidFill>
                <a:latin typeface="+mj-lt"/>
                <a:ea typeface="+mn-ea"/>
                <a:cs typeface="+mn-cs"/>
              </a:defRPr>
            </a:lvl4pPr>
            <a:lvl5pPr marL="1520825" indent="0" algn="l" defTabSz="360363">
              <a:lnSpc>
                <a:spcPct val="90000"/>
              </a:lnSpc>
              <a:spcBef>
                <a:spcPts val="500"/>
              </a:spcBef>
              <a:buClr>
                <a:schemeClr val="accent1"/>
              </a:buClr>
              <a:buSzPct val="90000"/>
              <a:buFont typeface="Wingdings 3"/>
              <a:buNone/>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GB" sz="2000" b="1" dirty="0"/>
              <a:t>Legal basis under the Vocational Training Act (BBiG) – Part 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w="http://schemas.openxmlformats.org/wordprocessingml/2006/main" xmlns:m="http://schemas.openxmlformats.org/officeDocument/2006/math" xmlns="">
      <p:transition spd="slow" advClick="1">
        <p:fade/>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3910</Words>
  <Application>Microsoft Office PowerPoint</Application>
  <PresentationFormat>Breitbild</PresentationFormat>
  <Paragraphs>381</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31</vt:i4>
      </vt:variant>
    </vt:vector>
  </HeadingPairs>
  <TitlesOfParts>
    <vt:vector size="36" baseType="lpstr">
      <vt:lpstr>Wingdings 3</vt:lpstr>
      <vt:lpstr>Arial</vt:lpstr>
      <vt:lpstr>Calibri</vt:lpstr>
      <vt:lpstr>Office</vt:lpstr>
      <vt:lpstr>1_Office</vt:lpstr>
      <vt:lpstr> </vt:lpstr>
      <vt:lpstr>Contents</vt:lpstr>
      <vt:lpstr>1. Purpose of reporting and data management in vocational education and training (VET)</vt:lpstr>
      <vt:lpstr>1. Purpose of reporting and data management in vocational education and training (VET)</vt:lpstr>
      <vt:lpstr>1. Purpose of reporting and data management in vocational education and training (VET)</vt:lpstr>
      <vt:lpstr>2. VET reporting in Germany: two reports</vt:lpstr>
      <vt:lpstr>2. VET reporting in Germany: two reports</vt:lpstr>
      <vt:lpstr>2. VET reporting in Germany: Legal basis</vt:lpstr>
      <vt:lpstr>2. VET reporting in Germany: Legal basis</vt:lpstr>
      <vt:lpstr>2. VET reporting in Germany: Legal basis</vt:lpstr>
      <vt:lpstr>2. VET reporting in Germany: Legal basis</vt:lpstr>
      <vt:lpstr>2. VET reporting in Germany: Legal basis</vt:lpstr>
      <vt:lpstr>2. VET reporting in Germany: Legal basis</vt:lpstr>
      <vt:lpstr>2. VET reporting in Germany: Development process</vt:lpstr>
      <vt:lpstr>2. VET reporting in Germany: Development process</vt:lpstr>
      <vt:lpstr>2. VET reporting in Germany: Development process</vt:lpstr>
      <vt:lpstr>2. VET reporting in Germany: Development process</vt:lpstr>
      <vt:lpstr>2. VET reporting in Germany: Development process</vt:lpstr>
      <vt:lpstr>2. VET reporting in Germany: Development process</vt:lpstr>
      <vt:lpstr>2. VET reporting in Germany: Indicators</vt:lpstr>
      <vt:lpstr>2. VET reporting in Germany: Indicators</vt:lpstr>
      <vt:lpstr>2. VET reporting in Germany: Indicators</vt:lpstr>
      <vt:lpstr>2. VET reporting in Germany: Ensuring quality</vt:lpstr>
      <vt:lpstr>3. Proven practice internationally: Lessons learned from Ghana </vt:lpstr>
      <vt:lpstr>3. Proven practice internationally: Lessons learned from Ghana </vt:lpstr>
      <vt:lpstr>3. Proven practice internationally: Lessons learned from Vietnam</vt:lpstr>
      <vt:lpstr>3. Proven practice internationally</vt:lpstr>
      <vt:lpstr>4. Success factors in the VET reporting development process and recommendations</vt:lpstr>
      <vt:lpstr>4. Success factors in the VET reporting development process and recommendations</vt:lpstr>
      <vt:lpstr>5. Further references and materials</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622</cp:revision>
  <dcterms:created xsi:type="dcterms:W3CDTF">2020-12-18T10:19:10Z</dcterms:created>
  <dcterms:modified xsi:type="dcterms:W3CDTF">2026-06-11T09:58:23Z</dcterms:modified>
</cp:coreProperties>
</file>