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2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embeddedFontLst>
    <p:embeddedFont>
      <p:font typeface="Arial Narrow" panose="020B0606020202030204" pitchFamily="34" charset="0"/>
      <p:regular r:id="rId35"/>
      <p:bold r:id="rId36"/>
      <p:italic r:id="rId37"/>
      <p:boldItalic r:id="rId38"/>
    </p:embeddedFont>
    <p:embeddedFont>
      <p:font typeface="Wingdings 3" panose="05040102010807070707" pitchFamily="18" charset="2"/>
      <p:regular r:id="rId39"/>
    </p:embeddedFont>
  </p:embeddedFontLst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pos="3931">
          <p15:clr>
            <a:srgbClr val="A4A3A4"/>
          </p15:clr>
        </p15:guide>
        <p15:guide id="3" orient="horz" pos="2908">
          <p15:clr>
            <a:srgbClr val="A4A3A4"/>
          </p15:clr>
        </p15:guide>
        <p15:guide id="4" orient="horz" pos="3543">
          <p15:clr>
            <a:srgbClr val="A4A3A4"/>
          </p15:clr>
        </p15:guide>
        <p15:guide id="5" orient="horz" pos="3385">
          <p15:clr>
            <a:srgbClr val="A4A3A4"/>
          </p15:clr>
        </p15:guide>
        <p15:guide id="6" pos="7287">
          <p15:clr>
            <a:srgbClr val="A4A3A4"/>
          </p15:clr>
        </p15:guide>
        <p15:guide id="7" pos="6153">
          <p15:clr>
            <a:srgbClr val="A4A3A4"/>
          </p15:clr>
        </p15:guide>
        <p15:guide id="8" orient="horz" pos="1139">
          <p15:clr>
            <a:srgbClr val="A4A3A4"/>
          </p15:clr>
        </p15:guide>
        <p15:guide id="9" orient="horz" pos="1298">
          <p15:clr>
            <a:srgbClr val="A4A3A4"/>
          </p15:clr>
        </p15:guide>
        <p15:guide id="10" pos="1277">
          <p15:clr>
            <a:srgbClr val="A4A3A4"/>
          </p15:clr>
        </p15:guide>
        <p15:guide id="11" orient="horz" pos="2092">
          <p15:clr>
            <a:srgbClr val="A4A3A4"/>
          </p15:clr>
        </p15:guide>
        <p15:guide id="12" orient="horz" pos="981">
          <p15:clr>
            <a:srgbClr val="A4A3A4"/>
          </p15:clr>
        </p15:guide>
        <p15:guide id="13" pos="5360">
          <p15:clr>
            <a:srgbClr val="A4A3A4"/>
          </p15:clr>
        </p15:guide>
        <p15:guide id="14" orient="horz" pos="3680">
          <p15:clr>
            <a:srgbClr val="A4A3A4"/>
          </p15:clr>
        </p15:guide>
        <p15:guide id="15" pos="200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lich, Thorsten" initials="ST" lastIdx="2" clrIdx="0"/>
  <p:cmAuthor id="2" name="Olesen, Julia" initials="OJ" lastIdx="7" clrIdx="1"/>
  <p:cmAuthor id="3" name="" initials="" lastIdx="2" clrIdx="2"/>
  <p:cmAuthor id="4" name="Schlich, Thorsten" initials="TS" lastIdx="1" clrIdx="3">
    <p:extLst>
      <p:ext uri="{19B8F6BF-5375-455C-9EA6-DF929625EA0E}">
        <p15:presenceInfo xmlns:p15="http://schemas.microsoft.com/office/powerpoint/2012/main" userId="Schlich, Thors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ittlere Formatvorlage 1 - Akzent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  <a:fill>
          <a:solidFill>
            <a:schemeClr val="accent1">
              <a:tint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55" autoAdjust="0"/>
  </p:normalViewPr>
  <p:slideViewPr>
    <p:cSldViewPr snapToGrid="0" showGuides="1">
      <p:cViewPr varScale="1">
        <p:scale>
          <a:sx n="96" d="100"/>
          <a:sy n="96" d="100"/>
        </p:scale>
        <p:origin x="558" y="96"/>
      </p:cViewPr>
      <p:guideLst>
        <p:guide orient="horz" pos="2976"/>
        <p:guide pos="3931"/>
        <p:guide orient="horz" pos="2908"/>
        <p:guide orient="horz" pos="3543"/>
        <p:guide orient="horz" pos="3385"/>
        <p:guide pos="7287"/>
        <p:guide pos="6153"/>
        <p:guide orient="horz" pos="1139"/>
        <p:guide orient="horz" pos="1298"/>
        <p:guide pos="1277"/>
        <p:guide orient="horz" pos="2092"/>
        <p:guide orient="horz" pos="981"/>
        <p:guide pos="5360"/>
        <p:guide orient="horz" pos="3680"/>
        <p:guide pos="20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E9FA54-641D-6241-A02F-D7EBC8BA42BD}" type="datetimeFigureOut">
              <a:rPr lang="de-DE"/>
              <a:t>11.06.2026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A0F3E6-BB32-6A49-8260-2D8D30743B15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D94A12C-89FF-1391-46B0-49C321D0BF7F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NIVT (Vietnam – National Institute for Vocational Training)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6ECE80-74B6-C3A5-04E9-900D04BE37C9}" type="slidenum">
              <a:rPr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226FECA-248B-D02A-9B06-B9B71E8A7E6A}" type="slidenum">
              <a:rPr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noProof="0" dirty="0"/>
              <a:t>Number of trainees in one of the 324 occupations recognised under the </a:t>
            </a:r>
            <a:r>
              <a:rPr lang="en-GB" noProof="0" dirty="0" err="1"/>
              <a:t>BBiG</a:t>
            </a:r>
            <a:r>
              <a:rPr lang="en-GB" noProof="0" dirty="0"/>
              <a:t>/</a:t>
            </a:r>
            <a:r>
              <a:rPr lang="en-GB" noProof="0" dirty="0" err="1"/>
              <a:t>HwO</a:t>
            </a:r>
            <a:r>
              <a:rPr lang="en-GB" noProof="0" dirty="0"/>
              <a:t> (2021: 1.25 million; 2019: 1.33 million), plus trainees in the school-based vocational training system and under state regulations (just under 220,000 people started in 2023).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noProof="0" dirty="0"/>
              <a:t>The number of new training contracts was 486.711 in 2024, 489 183 in 2023, 475,100 in 2022, 473,064 in 2021 and 525,039 in 2019 before the coronavirus pandemic.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noProof="0" dirty="0"/>
              <a:t>A total of 100 training occupations have been reorganised between 2016 and 2025. These included 100 modernised and five new training occupations.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noProof="0" dirty="0"/>
              <a:t>The supply-demand ratio (SDR, here in its expanded definition) was 94.7 in 2025 (2024: 99.8; 2023: 101.8; 2022: 101.6; 2021: 99.1; 2020 and 2019: 96.6 each). The SDR indicates how many training places are available per 100 applicants.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noProof="0" dirty="0"/>
              <a:t>The number of unfilled vocational training places fell in 2025 by 15,000 (-21,6 %) to 54,400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noProof="0" dirty="0"/>
              <a:t>The proportion of final examinations passed by all examination participants in 2024 was 91 % (2023: 90.8%; 2022: 90.9; 2021: 91.5%; 2020: 92.3%; 2019: 92.8%).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noProof="0" dirty="0"/>
              <a:t>The entry rate of young people interested in training (EQI) was lower than 2024 at 65.3 % (2024: 67.6; 2023: 68.9; 2022: 68.0; 2021: 66.9; 2020: 64.5; 2019: 66.7). (more details on the indicator below in the presentation).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1A0F3E6-BB32-6A49-8260-2D8D30743B15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rcRect t="5136" r="2141" b="11120"/>
          <a:stretch/>
        </p:blipFill>
        <p:spPr bwMode="auto"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4" name="Textplatzhalter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de-DE"/>
              <a:t>Berufsausbildung in </a:t>
            </a:r>
            <a:br>
              <a:rPr lang="de-DE"/>
            </a:br>
            <a:r>
              <a:rPr lang="de-DE"/>
              <a:t>Deutschland</a:t>
            </a:r>
            <a:endParaRPr/>
          </a:p>
        </p:txBody>
      </p:sp>
      <p:sp>
        <p:nvSpPr>
          <p:cNvPr id="15" name="Textfeld 14"/>
          <p:cNvSpPr txBox="1"/>
          <p:nvPr userDrawn="1"/>
        </p:nvSpPr>
        <p:spPr bwMode="auto"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sz="1800" noProof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Oficina Central del Gobierno Federal para la Cooperación Internacional en Materia de Formación Profesional</a:t>
            </a:r>
            <a:endParaRPr lang="es-ES" sz="1800" b="0" i="0" u="none" strike="noStrike" cap="none" spc="0" noProof="0" dirty="0">
              <a:ln>
                <a:noFill/>
              </a:ln>
              <a:solidFill>
                <a:schemeClr val="tx1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16F7EB-2CEA-45FE-A8A0-DBE2C2F0BB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9503" y="5508399"/>
            <a:ext cx="2318508" cy="72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CBBFA2B-7D4C-4983-AC0A-42FD5F22C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2" b="9769"/>
          <a:stretch/>
        </p:blipFill>
        <p:spPr bwMode="auto">
          <a:xfrm>
            <a:off x="419702" y="5306940"/>
            <a:ext cx="1750137" cy="144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 l="14620" r="28057"/>
          <a:stretch/>
        </p:blipFill>
        <p:spPr bwMode="auto"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auto"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pPr>
              <a:defRPr/>
            </a:pPr>
            <a:r>
              <a:rPr lang="de-DE"/>
              <a:t>GOVET at BIBB</a:t>
            </a:r>
            <a:endParaRPr/>
          </a:p>
        </p:txBody>
      </p:sp>
      <p:sp>
        <p:nvSpPr>
          <p:cNvPr id="11" name="Textfeld 10"/>
          <p:cNvSpPr txBox="1"/>
          <p:nvPr userDrawn="1"/>
        </p:nvSpPr>
        <p:spPr bwMode="auto"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defRPr/>
            </a:pPr>
            <a:r>
              <a:rPr lang="de-DE" sz="22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  <a:t>Friedrich-Ebert-Allee 114</a:t>
            </a:r>
            <a:r>
              <a:rPr lang="de-DE" sz="9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  <a:t> </a:t>
            </a:r>
            <a:r>
              <a:rPr lang="de-DE" sz="22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  <a:t>–116</a:t>
            </a:r>
            <a:br>
              <a:rPr lang="de-DE" sz="22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</a:br>
            <a:r>
              <a:rPr lang="de-DE" sz="22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  <a:t>53113 Bonn, Germany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defRPr/>
            </a:pPr>
            <a:r>
              <a:rPr lang="de-DE" sz="2200" b="0" i="0" u="sng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  <a:hlinkClick r:id="rId3" tooltip="mailto:govet@bibb.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lang="de-DE" sz="2200" b="0" i="0" u="none" strike="noStrike" cap="none" spc="0" dirty="0">
              <a:ln>
                <a:noFill/>
              </a:ln>
              <a:solidFill>
                <a:schemeClr val="bg1"/>
              </a:solidFill>
              <a:latin typeface="Calibri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defRPr/>
            </a:pPr>
            <a:r>
              <a:rPr lang="de-DE" sz="2200" b="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</a:rPr>
              <a:t>+49 228 107 1818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defRPr/>
            </a:pPr>
            <a:r>
              <a:rPr lang="de-DE" sz="2200" b="0" i="0" u="sng" strike="noStrike" cap="none" spc="0" dirty="0">
                <a:ln>
                  <a:noFill/>
                </a:ln>
                <a:solidFill>
                  <a:schemeClr val="bg1"/>
                </a:solidFill>
                <a:latin typeface="Calibri"/>
                <a:ea typeface="Arial"/>
                <a:cs typeface="Arial"/>
                <a:hlinkClick r:id="rId4" tooltip="http://www.govet.internation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lang="de-DE" sz="2200" b="0" i="0" u="none" strike="noStrike" cap="none" spc="0" dirty="0">
              <a:ln>
                <a:noFill/>
              </a:ln>
              <a:solidFill>
                <a:schemeClr val="bg1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35" name="Grafik 34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819424" y="4945053"/>
            <a:ext cx="278061" cy="3903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 eingerück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824455" y="296863"/>
            <a:ext cx="2119238" cy="4467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>
            <a:spLocks noGrp="1"/>
          </p:cNvSpPr>
          <p:nvPr>
            <p:ph type="body" sz="quarter" idx="10"/>
          </p:nvPr>
        </p:nvSpPr>
        <p:spPr bwMode="auto"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920158" y="2141489"/>
            <a:ext cx="4860000" cy="446715"/>
          </a:xfrm>
          <a:prstGeom prst="rect">
            <a:avLst/>
          </a:prstGeo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920158" y="2751515"/>
            <a:ext cx="4860000" cy="2618509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2575" y="2141489"/>
            <a:ext cx="4860000" cy="446715"/>
          </a:xfrm>
          <a:prstGeom prst="rect">
            <a:avLst/>
          </a:prstGeo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852575" y="2751515"/>
            <a:ext cx="4860000" cy="2618509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tandar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Überschriftjjjjjjjjjjjjjjjjjjjjjjjjjjjjjjjjjjjjjjjjjjjjjjjjjjjjjjjjjjjjjjjjjjjjjjjjjjjjjjjjjjjjjjjjjjjjjjjjjjjjjjjjjjjjj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de-DE"/>
              <a:t>Unterüberschrift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 bwMode="auto"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/>
          <a:srcRect r="80272"/>
          <a:stretch/>
        </p:blipFill>
        <p:spPr bwMode="auto">
          <a:xfrm>
            <a:off x="1" y="5686778"/>
            <a:ext cx="9283348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7" r:id="rId3"/>
    <p:sldLayoutId id="2147483659" r:id="rId4"/>
    <p:sldLayoutId id="2147483660" r:id="rId5"/>
  </p:sldLayoutIdLst>
  <p:txStyles>
    <p:titleStyle>
      <a:lvl1pPr algn="l" defTabSz="914400">
        <a:lnSpc>
          <a:spcPct val="100000"/>
        </a:lnSpc>
        <a:spcBef>
          <a:spcPts val="0"/>
        </a:spcBef>
        <a:buNone/>
        <a:defRPr sz="24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/>
        <a:buChar char=""/>
        <a:defRPr sz="24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/>
        <a:buChar char=""/>
        <a:defRPr sz="20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/>
        <a:buChar char=""/>
        <a:defRPr sz="18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/>
        <a:buChar char=""/>
        <a:defRPr sz="18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/>
        <a:buChar char=""/>
        <a:defRPr sz="18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rcRect l="5778" t="40524" r="5778" b="38418"/>
          <a:stretch/>
        </p:blipFill>
        <p:spPr bwMode="auto"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/>
          <p:nvPr userDrawn="1"/>
        </p:nvSpPr>
        <p:spPr bwMode="auto"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de-DE" sz="20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90000"/>
        </a:lnSpc>
        <a:spcBef>
          <a:spcPts val="1000"/>
        </a:spcBef>
        <a:buFont typeface="Arial"/>
        <a:buNone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val.de/typo3/fileadmin/user_upload/PDFs/workpaper10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b.de/de/214719.ph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ibb.de/de/4713.php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tvet.gov.gh/wp-content/uploads/2022/09/GHANA-TVET-REPORT-2021SIGNED.pdf" TargetMode="External"/><Relationship Id="rId3" Type="http://schemas.openxmlformats.org/officeDocument/2006/relationships/hyperlink" Target="https://ctvet.gov.gh/wp-content/uploads/2026/05/GHANA-TVET-REPORT_3RD-EDITION-2026-1.pdf" TargetMode="External"/><Relationship Id="rId7" Type="http://schemas.openxmlformats.org/officeDocument/2006/relationships/image" Target="../media/image46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ibb.de/dokumente/pdf/2017_09_11_guideline_for_sustainable_development_of_tvet_report_viet_nam.pdf" TargetMode="External"/><Relationship Id="rId11" Type="http://schemas.openxmlformats.org/officeDocument/2006/relationships/image" Target="../media/image47.png"/><Relationship Id="rId5" Type="http://schemas.openxmlformats.org/officeDocument/2006/relationships/hyperlink" Target="https://www.bibb.de/de/9550.php" TargetMode="External"/><Relationship Id="rId10" Type="http://schemas.openxmlformats.org/officeDocument/2006/relationships/image" Target="../media/image43.png"/><Relationship Id="rId4" Type="http://schemas.openxmlformats.org/officeDocument/2006/relationships/hyperlink" Target="https://www.tvet-vietnam.org/wp-content/uploads/2024/02/240227-TVET-Report-2021-Final-version-EN.pdf" TargetMode="External"/><Relationship Id="rId9" Type="http://schemas.openxmlformats.org/officeDocument/2006/relationships/hyperlink" Target="https://ctvet.gov.gh/wp-content/uploads/2024/04/GHANA-TVET-REPORT-SECOND-EDITION-2023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ces.uis.unesco.org/" TargetMode="External"/><Relationship Id="rId3" Type="http://schemas.openxmlformats.org/officeDocument/2006/relationships/hyperlink" Target="https://www.bibb.de/dienst/publikationen/en/20858" TargetMode="External"/><Relationship Id="rId7" Type="http://schemas.openxmlformats.org/officeDocument/2006/relationships/hyperlink" Target="https://www.bibb.de/dienst/veroeffentlichungen/de/publication/show/7797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ibb.de/en/50313.php" TargetMode="External"/><Relationship Id="rId5" Type="http://schemas.openxmlformats.org/officeDocument/2006/relationships/hyperlink" Target="https://www.bibb.de/dokumente/pdf/bwp-2014-h6-32ff.pdf" TargetMode="External"/><Relationship Id="rId4" Type="http://schemas.openxmlformats.org/officeDocument/2006/relationships/hyperlink" Target="https://www.bibb.de/en/51.php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hyperlink" Target="https://www.bibb.de/datenreport/de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hyperlink" Target="https://www.bibb.de/datenreport/de/175452.php" TargetMode="External"/><Relationship Id="rId5" Type="http://schemas.openxmlformats.org/officeDocument/2006/relationships/image" Target="../media/image20.png"/><Relationship Id="rId10" Type="http://schemas.openxmlformats.org/officeDocument/2006/relationships/hyperlink" Target="https://www.bibb.de/datenreport/de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/>
              <a:t> </a:t>
            </a:r>
          </a:p>
        </p:txBody>
      </p:sp>
      <p:sp>
        <p:nvSpPr>
          <p:cNvPr id="5" name="Untertitel 2"/>
          <p:cNvSpPr txBox="1"/>
          <p:nvPr/>
        </p:nvSpPr>
        <p:spPr bwMode="auto">
          <a:xfrm>
            <a:off x="658813" y="2742207"/>
            <a:ext cx="5437187" cy="1055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  <a:defRPr/>
            </a:pPr>
            <a:r>
              <a:rPr lang="es-ES" sz="2800" b="1" dirty="0"/>
              <a:t>Presentación de informes de datos en la formación profesional y formación profesional continua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Textplatzhalter 3"/>
          <p:cNvSpPr txBox="1"/>
          <p:nvPr/>
        </p:nvSpPr>
        <p:spPr bwMode="auto">
          <a:xfrm>
            <a:off x="658813" y="1535339"/>
            <a:ext cx="10087314" cy="38156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s-ES" sz="1800" b="1">
                <a:solidFill>
                  <a:schemeClr val="tx1"/>
                </a:solidFill>
              </a:rPr>
              <a:t>Art. 86 Informe sobre formación profesional</a:t>
            </a:r>
          </a:p>
        </p:txBody>
      </p:sp>
      <p:sp>
        <p:nvSpPr>
          <p:cNvPr id="18" name="Textfeld 17"/>
          <p:cNvSpPr txBox="1"/>
          <p:nvPr/>
        </p:nvSpPr>
        <p:spPr bwMode="auto">
          <a:xfrm>
            <a:off x="838200" y="2008075"/>
            <a:ext cx="8514084" cy="3177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7200" indent="-4572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100000"/>
              <a:buFont typeface="+mj-lt"/>
              <a:buAutoNum type="arabicParenBoth" startAt="2"/>
              <a:defRPr/>
            </a:pPr>
            <a:r>
              <a:rPr lang="es-ES"/>
              <a:t>El informe debe indicar</a:t>
            </a:r>
          </a:p>
        </p:txBody>
      </p:sp>
      <p:sp>
        <p:nvSpPr>
          <p:cNvPr id="11" name="Textfeld 10"/>
          <p:cNvSpPr txBox="1"/>
          <p:nvPr/>
        </p:nvSpPr>
        <p:spPr bwMode="auto">
          <a:xfrm>
            <a:off x="838200" y="2825103"/>
            <a:ext cx="10772553" cy="1716833"/>
          </a:xfrm>
          <a:prstGeom prst="rect">
            <a:avLst/>
          </a:prstGeom>
          <a:noFill/>
        </p:spPr>
        <p:txBody>
          <a:bodyPr wrap="square" lIns="0" tIns="0" rIns="0" bIns="0" numCol="2" spcCol="180000">
            <a:noAutofit/>
          </a:bodyPr>
          <a:lstStyle/>
          <a:p>
            <a:pPr marL="216000" indent="-216000">
              <a:lnSpc>
                <a:spcPts val="2000"/>
              </a:lnSpc>
              <a:spcAft>
                <a:spcPts val="600"/>
              </a:spcAft>
              <a:buSzPct val="100000"/>
              <a:buFont typeface="+mj-lt"/>
              <a:buAutoNum type="alphaLcParenR"/>
              <a:defRPr/>
            </a:pPr>
            <a:r>
              <a:rPr lang="es-ES" sz="1600" dirty="0"/>
              <a:t>sobre la base de la información facilitada por los organismos competentes, los contratos de formación profesional inscritos en el registro de las relaciones contractuales de formación profesional con arreglo a la presente Ley o al Código de artesanía que se hayan celebrado antes del 1 de octubre del año anterior durante los doce meses anteriores y sigan existiendo a 30 de septiembre del año anterior, y</a:t>
            </a:r>
          </a:p>
          <a:p>
            <a:pPr marL="216000" indent="-216000">
              <a:lnSpc>
                <a:spcPts val="2000"/>
              </a:lnSpc>
              <a:spcAft>
                <a:spcPts val="600"/>
              </a:spcAft>
              <a:buSzPct val="100000"/>
              <a:buFont typeface="+mj-lt"/>
              <a:buAutoNum type="alphaLcParenR"/>
              <a:defRPr/>
            </a:pPr>
            <a:endParaRPr lang="de-DE" sz="1600" spc="-20" dirty="0"/>
          </a:p>
          <a:p>
            <a:pPr marL="216000" indent="-216000">
              <a:lnSpc>
                <a:spcPts val="2000"/>
              </a:lnSpc>
              <a:spcAft>
                <a:spcPts val="600"/>
              </a:spcAft>
              <a:buSzPct val="100000"/>
              <a:buFont typeface="+mj-lt"/>
              <a:buAutoNum type="alphaLcParenR"/>
              <a:defRPr/>
            </a:pPr>
            <a:endParaRPr lang="de-DE" sz="1600" spc="-20" dirty="0"/>
          </a:p>
          <a:p>
            <a:pPr marL="216000" indent="-216000">
              <a:lnSpc>
                <a:spcPts val="2000"/>
              </a:lnSpc>
              <a:spcAft>
                <a:spcPts val="600"/>
              </a:spcAft>
              <a:buSzPct val="100000"/>
              <a:buFont typeface="+mj-lt"/>
              <a:buAutoNum type="alphaLcParenR"/>
              <a:defRPr/>
            </a:pPr>
            <a:endParaRPr lang="de-DE" sz="1600" spc="-20" dirty="0"/>
          </a:p>
          <a:p>
            <a:pPr marL="216000" indent="-216000">
              <a:lnSpc>
                <a:spcPts val="2000"/>
              </a:lnSpc>
              <a:spcAft>
                <a:spcPts val="600"/>
              </a:spcAft>
              <a:buSzPct val="100000"/>
              <a:buFont typeface="+mj-lt"/>
              <a:buAutoNum type="alphaLcParenR"/>
              <a:defRPr/>
            </a:pPr>
            <a:r>
              <a:rPr lang="es-ES" sz="1600" dirty="0"/>
              <a:t>el número de puestos de formación no cubiertos ofrecidos </a:t>
            </a:r>
            <a:br>
              <a:rPr lang="es-ES" sz="1600" dirty="0"/>
            </a:br>
            <a:r>
              <a:rPr lang="es-ES" sz="1600" dirty="0"/>
              <a:t>a la Agencia Federal de Empleo para su gestión a 30 de septiembre del año anterior y el número de personas demandantes de puestos de formación inscritas en la Agencia Federal de Empleo en ese momento;</a:t>
            </a:r>
          </a:p>
          <a:p>
            <a:pPr marL="216000" indent="-216000">
              <a:lnSpc>
                <a:spcPts val="2000"/>
              </a:lnSpc>
              <a:spcAft>
                <a:spcPts val="600"/>
              </a:spcAft>
              <a:buSzPct val="100000"/>
              <a:buFont typeface="+mj-lt"/>
              <a:buAutoNum type="alphaLcParenR"/>
              <a:defRPr/>
            </a:pPr>
            <a:endParaRPr lang="de-DE" sz="1600" dirty="0"/>
          </a:p>
          <a:p>
            <a:pPr marL="216000" indent="-216000">
              <a:lnSpc>
                <a:spcPts val="2000"/>
              </a:lnSpc>
              <a:spcAft>
                <a:spcPts val="600"/>
              </a:spcAft>
              <a:buSzPct val="100000"/>
              <a:buFont typeface="+mj-lt"/>
              <a:buAutoNum type="alphaLcParenR"/>
              <a:defRPr/>
            </a:pPr>
            <a:endParaRPr lang="de-DE" sz="1600" dirty="0"/>
          </a:p>
          <a:p>
            <a:pPr marL="216000" indent="-216000">
              <a:lnSpc>
                <a:spcPts val="2000"/>
              </a:lnSpc>
              <a:spcAft>
                <a:spcPts val="600"/>
              </a:spcAft>
              <a:buSzPct val="100000"/>
              <a:buFont typeface="+mj-lt"/>
              <a:buAutoNum type="alphaLcParenR"/>
              <a:defRPr/>
            </a:pPr>
            <a:endParaRPr lang="de-DE" sz="1600" dirty="0"/>
          </a:p>
          <a:p>
            <a:pPr marL="216000" indent="-216000">
              <a:lnSpc>
                <a:spcPts val="2000"/>
              </a:lnSpc>
              <a:spcAft>
                <a:spcPts val="600"/>
              </a:spcAft>
              <a:buSzPct val="100000"/>
              <a:buFont typeface="+mj-lt"/>
              <a:buAutoNum type="alphaLcParenR"/>
              <a:defRPr/>
            </a:pPr>
            <a:endParaRPr lang="de-DE" sz="16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838201" y="5104855"/>
            <a:ext cx="10772552" cy="854658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/>
          <a:p>
            <a:pPr marL="216000" indent="-216000">
              <a:lnSpc>
                <a:spcPts val="2000"/>
              </a:lnSpc>
              <a:spcAft>
                <a:spcPts val="600"/>
              </a:spcAft>
              <a:buSzPct val="100000"/>
              <a:buFont typeface="+mj-lt"/>
              <a:buAutoNum type="alphaLcParenR"/>
              <a:defRPr/>
            </a:pPr>
            <a:r>
              <a:rPr lang="es-ES" sz="1600" dirty="0">
                <a:solidFill>
                  <a:prstClr val="black"/>
                </a:solidFill>
              </a:rPr>
              <a:t>el número previsto de solicitantes de puestos de formación hasta el 30 de septiembre del año en curso,</a:t>
            </a:r>
            <a:br>
              <a:rPr lang="es-ES" sz="1600" dirty="0">
                <a:solidFill>
                  <a:prstClr val="black"/>
                </a:solidFill>
              </a:rPr>
            </a:br>
            <a:r>
              <a:rPr lang="es-ES" sz="1600" dirty="0">
                <a:solidFill>
                  <a:prstClr val="black"/>
                </a:solidFill>
              </a:rPr>
              <a:t>           </a:t>
            </a:r>
          </a:p>
          <a:p>
            <a:pPr marL="216000" lvl="0" indent="-216000">
              <a:lnSpc>
                <a:spcPts val="2000"/>
              </a:lnSpc>
              <a:spcAft>
                <a:spcPts val="600"/>
              </a:spcAft>
              <a:buSzPct val="100000"/>
              <a:buFont typeface="+mj-lt"/>
              <a:buAutoNum type="alphaLcParenR"/>
              <a:defRPr/>
            </a:pPr>
            <a:r>
              <a:rPr lang="es-ES" sz="1600" dirty="0">
                <a:solidFill>
                  <a:prstClr val="black"/>
                </a:solidFill>
              </a:rPr>
              <a:t>una estimación del número de puestos de formación que se espera estén disponibles hasta el 30 de septiembre del año en curso. 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838200" y="2455997"/>
            <a:ext cx="6715203" cy="317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s-ES" dirty="0"/>
              <a:t>1. para el año natural anterior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1292302" y="4780645"/>
            <a:ext cx="2925160" cy="272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8000" indent="-28800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defRPr/>
            </a:pPr>
            <a:r>
              <a:rPr lang="es-ES" dirty="0">
                <a:solidFill>
                  <a:prstClr val="black"/>
                </a:solidFill>
              </a:rPr>
              <a:t>2. para el año natural en curso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0ED89E4-9822-464F-B736-42810D05B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0570815" y="1060249"/>
            <a:ext cx="706273" cy="135604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1AEAB18-327D-466F-A73E-F3D561D29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0283" y="1860813"/>
            <a:ext cx="506032" cy="971583"/>
          </a:xfrm>
          <a:prstGeom prst="rect">
            <a:avLst/>
          </a:prstGeom>
        </p:spPr>
      </p:pic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8BDD2B3B-79B5-401F-99B8-CA190C585056}"/>
              </a:ext>
            </a:extLst>
          </p:cNvPr>
          <p:cNvSpPr>
            <a:spLocks noGrp="1"/>
          </p:cNvSpPr>
          <p:nvPr/>
        </p:nvSpPr>
        <p:spPr bwMode="auto">
          <a:xfrm>
            <a:off x="658813" y="1085392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 dirty="0"/>
              <a:t>Base jurídica en el marco de la Ley Alemana de Formación Profesional (</a:t>
            </a:r>
            <a:r>
              <a:rPr lang="es-ES" sz="2000" b="1" dirty="0" err="1"/>
              <a:t>BBiG</a:t>
            </a:r>
            <a:r>
              <a:rPr lang="es-ES" sz="2000" b="1" dirty="0"/>
              <a:t>) – Parte 4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1159A22-94A1-2F3F-B720-083B0F11C9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</a:t>
            </a:r>
            <a:br>
              <a:rPr lang="es-ES" dirty="0"/>
            </a:br>
            <a:r>
              <a:rPr lang="es-ES" dirty="0"/>
              <a:t>en Alemania: base jurídica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w="http://schemas.openxmlformats.org/wordprocessingml/2006/main" xmlns:m="http://schemas.openxmlformats.org/officeDocument/2006/math" xmlns="">
      <p:transition spd="slow" advClick="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Textplatzhalter 3"/>
          <p:cNvSpPr txBox="1"/>
          <p:nvPr/>
        </p:nvSpPr>
        <p:spPr bwMode="auto">
          <a:xfrm>
            <a:off x="658812" y="1535339"/>
            <a:ext cx="10087315" cy="38156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s-ES" sz="1800" b="1">
                <a:solidFill>
                  <a:schemeClr val="tx1"/>
                </a:solidFill>
              </a:rPr>
              <a:t>Art. 87 Finalidad y realización de las estadísticas de formación profesional</a:t>
            </a:r>
          </a:p>
        </p:txBody>
      </p:sp>
      <p:sp>
        <p:nvSpPr>
          <p:cNvPr id="17" name="Textplatzhalter 7"/>
          <p:cNvSpPr>
            <a:spLocks noGrp="1"/>
          </p:cNvSpPr>
          <p:nvPr/>
        </p:nvSpPr>
        <p:spPr bwMode="auto">
          <a:xfrm>
            <a:off x="658813" y="1085392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 dirty="0"/>
              <a:t>Base jurídica en el marco de la Ley Alemana de Formación Profesional (</a:t>
            </a:r>
            <a:r>
              <a:rPr lang="es-ES" sz="2000" b="1" dirty="0" err="1"/>
              <a:t>BBiG</a:t>
            </a:r>
            <a:r>
              <a:rPr lang="es-ES" sz="2000" b="1" dirty="0"/>
              <a:t>) – Parte 4</a:t>
            </a:r>
          </a:p>
        </p:txBody>
      </p:sp>
      <p:sp>
        <p:nvSpPr>
          <p:cNvPr id="18" name="Textfeld 17"/>
          <p:cNvSpPr txBox="1"/>
          <p:nvPr/>
        </p:nvSpPr>
        <p:spPr bwMode="auto">
          <a:xfrm>
            <a:off x="838200" y="2008075"/>
            <a:ext cx="8146312" cy="32861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0000" indent="-4500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100000"/>
              <a:buFont typeface="+mj-lt"/>
              <a:buAutoNum type="arabicParenBoth"/>
              <a:defRPr/>
            </a:pPr>
            <a:r>
              <a:rPr lang="es-ES" dirty="0"/>
              <a:t>Para la planificación y organización de la formación profesional se realiza una estadística federal.</a:t>
            </a:r>
          </a:p>
          <a:p>
            <a:pPr marL="450000" indent="-4500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100000"/>
              <a:buFont typeface="+mj-lt"/>
              <a:buAutoNum type="arabicParenBoth"/>
              <a:defRPr/>
            </a:pPr>
            <a:r>
              <a:rPr lang="es-ES" dirty="0"/>
              <a:t>El Instituto Federal de Formación Profesional y la Agencia Federal de Empleo ayudan a la Oficina Federal de Estadística en la elaboración técnica y metodológica de las estadísticas.</a:t>
            </a:r>
          </a:p>
          <a:p>
            <a:pPr marL="450000" indent="-4500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100000"/>
              <a:buFont typeface="+mj-lt"/>
              <a:buAutoNum type="arabicParenBoth"/>
              <a:defRPr/>
            </a:pPr>
            <a:r>
              <a:rPr lang="es-ES" dirty="0"/>
              <a:t>El programa de recogida y tratamiento de datos se diseñará en consulta con el Instituto Federal de Formación Profesional, de forma que los datos recogidos puedan utilizarse para la planificación y organización de la formación profesional en el ámbito de las competencias correspondientes.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078C61F-CB6A-49BF-82EC-B570D2242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0570815" y="1060249"/>
            <a:ext cx="706273" cy="135604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61AD94-3096-40F2-9E48-795E07DCE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0283" y="1860813"/>
            <a:ext cx="506032" cy="9715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9ED1583-122D-46F8-BDFE-00E2B7B0F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0320356" y="2266054"/>
            <a:ext cx="661462" cy="127000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AAB1B25-DE97-ACCD-9139-559271606A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</a:t>
            </a:r>
            <a:br>
              <a:rPr lang="es-ES" dirty="0"/>
            </a:br>
            <a:r>
              <a:rPr lang="es-ES" dirty="0"/>
              <a:t>en Alemania: base jurídica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w="http://schemas.openxmlformats.org/wordprocessingml/2006/main" xmlns:m="http://schemas.openxmlformats.org/officeDocument/2006/math" xmlns="">
      <p:transition spd="slow" advClick="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Textplatzhalter 3"/>
          <p:cNvSpPr txBox="1"/>
          <p:nvPr/>
        </p:nvSpPr>
        <p:spPr bwMode="auto">
          <a:xfrm>
            <a:off x="658812" y="1535339"/>
            <a:ext cx="10087315" cy="38156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s-ES" sz="1800" b="1">
                <a:solidFill>
                  <a:schemeClr val="tx1"/>
                </a:solidFill>
              </a:rPr>
              <a:t>Art. 88 Encuestas</a:t>
            </a:r>
          </a:p>
        </p:txBody>
      </p:sp>
      <p:sp>
        <p:nvSpPr>
          <p:cNvPr id="17" name="Textplatzhalter 7"/>
          <p:cNvSpPr>
            <a:spLocks noGrp="1"/>
          </p:cNvSpPr>
          <p:nvPr/>
        </p:nvSpPr>
        <p:spPr bwMode="auto">
          <a:xfrm>
            <a:off x="658813" y="1085392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 dirty="0"/>
              <a:t>Base jurídica en el marco de la Ley Alemana de Formación Profesional (</a:t>
            </a:r>
            <a:r>
              <a:rPr lang="es-ES" sz="2000" b="1" dirty="0" err="1"/>
              <a:t>BBiG</a:t>
            </a:r>
            <a:r>
              <a:rPr lang="es-ES" sz="2000" b="1" dirty="0"/>
              <a:t>) – Parte 4</a:t>
            </a:r>
          </a:p>
        </p:txBody>
      </p:sp>
      <p:sp>
        <p:nvSpPr>
          <p:cNvPr id="18" name="Textfeld 17"/>
          <p:cNvSpPr txBox="1"/>
          <p:nvPr/>
        </p:nvSpPr>
        <p:spPr bwMode="auto">
          <a:xfrm>
            <a:off x="838198" y="2008076"/>
            <a:ext cx="10874375" cy="495298"/>
          </a:xfrm>
          <a:prstGeom prst="rect">
            <a:avLst/>
          </a:prstGeom>
          <a:noFill/>
        </p:spPr>
        <p:txBody>
          <a:bodyPr wrap="square" lIns="0" tIns="0" rIns="0" bIns="0" numCol="2" spcCol="144000">
            <a:noAutofit/>
          </a:bodyPr>
          <a:lstStyle/>
          <a:p>
            <a:pPr marL="450000" lvl="0" indent="-4500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100000"/>
              <a:buFont typeface="+mj-lt"/>
              <a:buAutoNum type="arabicParenBoth"/>
              <a:defRPr/>
            </a:pPr>
            <a:r>
              <a:rPr lang="es-ES"/>
              <a:t> Las estadísticas federales anuales incluyen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658812" y="2503374"/>
            <a:ext cx="10945813" cy="3531883"/>
          </a:xfrm>
          <a:prstGeom prst="rect">
            <a:avLst/>
          </a:prstGeom>
        </p:spPr>
        <p:txBody>
          <a:bodyPr wrap="square" lIns="0" tIns="0" rIns="0" bIns="0" numCol="2" spcCol="144000">
            <a:noAutofit/>
          </a:bodyPr>
          <a:lstStyle/>
          <a:p>
            <a:pPr marL="514350" lvl="0" indent="-247650">
              <a:lnSpc>
                <a:spcPts val="19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s-ES" sz="1600" dirty="0">
                <a:solidFill>
                  <a:prstClr val="black"/>
                </a:solidFill>
              </a:rPr>
              <a:t>para cada contrato de formación profesional: a) sexo, año de nacimiento, nacionalidad del/de la alumno/a, b) código oficial del municipio de residencia del/de la alumno/a en el momento de la celebración del contrato, c) certificado general de estudios, participación previa en cualificación de preparación profesional o formación profesional básica, formación profesional previa y estudios previos del alumno o la alumna... </a:t>
            </a:r>
          </a:p>
          <a:p>
            <a:pPr marL="514350" lvl="0" indent="-247650">
              <a:lnSpc>
                <a:spcPts val="19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s-ES" sz="1600" dirty="0">
                <a:solidFill>
                  <a:prstClr val="black"/>
                </a:solidFill>
              </a:rPr>
              <a:t>para cada participación en exámenes en la formación profesional, con excepción de los contratos de formación contemplados en el número 1: sexo, año de nacimiento y formación previa de los participantes, campo profesional, examen de recuperación, tipo de examen, resultado del examen, </a:t>
            </a:r>
          </a:p>
          <a:p>
            <a:pPr marL="514350" lvl="0" indent="-247650">
              <a:lnSpc>
                <a:spcPts val="19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s-ES" sz="1600" dirty="0">
                <a:solidFill>
                  <a:prstClr val="black"/>
                </a:solidFill>
              </a:rPr>
              <a:t>para cada formador y para cada formadora: </a:t>
            </a:r>
            <a:br>
              <a:rPr lang="es-ES" sz="1600" dirty="0">
                <a:solidFill>
                  <a:prstClr val="black"/>
                </a:solidFill>
              </a:rPr>
            </a:br>
            <a:r>
              <a:rPr lang="es-ES" sz="1600" dirty="0">
                <a:solidFill>
                  <a:prstClr val="black"/>
                </a:solidFill>
              </a:rPr>
              <a:t>sexo, año de nacimiento, tipo de aptitud profesional,</a:t>
            </a:r>
          </a:p>
          <a:p>
            <a:pPr marL="514350" lvl="0" indent="-247650">
              <a:lnSpc>
                <a:spcPts val="1900"/>
              </a:lnSpc>
              <a:spcBef>
                <a:spcPts val="1000"/>
              </a:spcBef>
              <a:buFontTx/>
              <a:buAutoNum type="arabicPeriod"/>
              <a:defRPr/>
            </a:pPr>
            <a:r>
              <a:rPr lang="es-ES" sz="1600" dirty="0">
                <a:solidFill>
                  <a:prstClr val="black"/>
                </a:solidFill>
              </a:rPr>
              <a:t>por cada participación en el procedimiento de certificación y cada participación en el procedimiento complementario...</a:t>
            </a:r>
          </a:p>
          <a:p>
            <a:pPr marL="266700" lvl="0">
              <a:lnSpc>
                <a:spcPts val="1900"/>
              </a:lnSpc>
              <a:spcBef>
                <a:spcPts val="1000"/>
              </a:spcBef>
              <a:defRPr/>
            </a:pPr>
            <a:r>
              <a:rPr lang="es-ES" sz="1600" dirty="0">
                <a:solidFill>
                  <a:prstClr val="black"/>
                </a:solidFill>
              </a:rPr>
              <a:t>El período de informe de las encuestas es el año natural. La información se recopila con los datos existentes a 31 de diciembre del período del informe.</a:t>
            </a:r>
          </a:p>
          <a:p>
            <a:pPr marL="266700" lvl="0">
              <a:lnSpc>
                <a:spcPts val="1900"/>
              </a:lnSpc>
              <a:spcBef>
                <a:spcPts val="1000"/>
              </a:spcBef>
              <a:defRPr/>
            </a:pPr>
            <a:endParaRPr lang="de-DE" sz="1600" dirty="0">
              <a:solidFill>
                <a:prstClr val="black"/>
              </a:solidFill>
            </a:endParaRPr>
          </a:p>
          <a:p>
            <a:pPr lvl="0">
              <a:lnSpc>
                <a:spcPts val="1900"/>
              </a:lnSpc>
              <a:defRPr/>
            </a:pPr>
            <a:endParaRPr lang="de-DE" sz="1600" dirty="0">
              <a:solidFill>
                <a:prstClr val="black"/>
              </a:solidFill>
            </a:endParaRPr>
          </a:p>
          <a:p>
            <a:pPr lvl="0">
              <a:lnSpc>
                <a:spcPts val="1900"/>
              </a:lnSpc>
              <a:defRPr/>
            </a:pPr>
            <a:endParaRPr lang="de-DE" sz="1600" dirty="0">
              <a:solidFill>
                <a:prstClr val="black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749B111-DDDB-4445-8FB2-DCD7799D3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0570815" y="1060249"/>
            <a:ext cx="706273" cy="135604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5A0D3A0-00F3-4B04-A67A-33258C229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0283" y="1860813"/>
            <a:ext cx="506032" cy="97158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C945982-3C29-F7C1-CF6F-E1936B865D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</a:t>
            </a:r>
            <a:br>
              <a:rPr lang="es-ES" dirty="0"/>
            </a:br>
            <a:r>
              <a:rPr lang="es-ES" dirty="0"/>
              <a:t>en Alemania: base jurídica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w="http://schemas.openxmlformats.org/wordprocessingml/2006/main" xmlns:m="http://schemas.openxmlformats.org/officeDocument/2006/math" xmlns="">
      <p:transition spd="slow" advClick="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Textplatzhalter 3"/>
          <p:cNvSpPr txBox="1"/>
          <p:nvPr/>
        </p:nvSpPr>
        <p:spPr bwMode="auto">
          <a:xfrm>
            <a:off x="658812" y="1535339"/>
            <a:ext cx="10087315" cy="38156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s-ES" sz="1800" b="1">
                <a:solidFill>
                  <a:schemeClr val="tx1"/>
                </a:solidFill>
              </a:rPr>
              <a:t>Art. 88 Encuestas</a:t>
            </a:r>
          </a:p>
        </p:txBody>
      </p:sp>
      <p:sp>
        <p:nvSpPr>
          <p:cNvPr id="17" name="Textplatzhalter 7"/>
          <p:cNvSpPr>
            <a:spLocks noGrp="1"/>
          </p:cNvSpPr>
          <p:nvPr/>
        </p:nvSpPr>
        <p:spPr bwMode="auto">
          <a:xfrm>
            <a:off x="658813" y="108539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/>
              <a:t>Base jurídica en el marco de la Ley Alemana de Formación Profesional (BBiG) – Parte 4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838200" y="2008076"/>
            <a:ext cx="8617300" cy="3833924"/>
          </a:xfrm>
          <a:prstGeom prst="rect">
            <a:avLst/>
          </a:prstGeom>
          <a:noFill/>
        </p:spPr>
        <p:txBody>
          <a:bodyPr wrap="square" lIns="0" tIns="0" rIns="0" bIns="0" numCol="1" spcCol="144000">
            <a:noAutofit/>
          </a:bodyPr>
          <a:lstStyle/>
          <a:p>
            <a:pPr marL="450000" lvl="0" indent="-4500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100000"/>
              <a:buFont typeface="+mj-lt"/>
              <a:buAutoNum type="arabicParenBoth" startAt="2"/>
              <a:defRPr/>
            </a:pPr>
            <a:r>
              <a:rPr lang="es-ES" dirty="0"/>
              <a:t>Las características auxiliares son el nombre y la dirección de la persona obligada a comunicar la información, los números de serie de los registros de datos de los alumnos y alumnas, los participantes en los exámenes y los formadores y formadoras, así como el número de empresa del centro de formación profesional...</a:t>
            </a:r>
          </a:p>
          <a:p>
            <a:pPr marL="450000" lvl="0" indent="-4500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100000"/>
              <a:buFont typeface="+mj-lt"/>
              <a:buAutoNum type="arabicParenBoth" startAt="2"/>
              <a:defRPr/>
            </a:pPr>
            <a:r>
              <a:rPr lang="es-ES" dirty="0"/>
              <a:t>Los organismos competentes están obligados a comunicar la información.</a:t>
            </a:r>
          </a:p>
          <a:p>
            <a:pPr marL="450000" lvl="0" indent="-4500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100000"/>
              <a:buFont typeface="+mj-lt"/>
              <a:buAutoNum type="arabicParenBoth" startAt="2"/>
              <a:defRPr/>
            </a:pPr>
            <a:r>
              <a:rPr lang="es-ES" dirty="0"/>
              <a:t>Con el fin de elaborar la presentación de informes sobre formación profesional y de realizar investigaciones sobre formación profesional [...], la Oficina Federal de Estadística y las oficinas de estadística de los estados federados procesan los datos [...] recopilados como datos específicos y los transmiten al Instituto Federal de Formación Profesional.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6806046-C95F-4840-B3E8-8A01E840F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0570815" y="1060249"/>
            <a:ext cx="706273" cy="135604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99CA1C8-A021-4E5C-A20A-6580456E2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0283" y="1860813"/>
            <a:ext cx="506032" cy="97158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A37915D-B24B-DB50-308D-9403D22B96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</a:t>
            </a:r>
            <a:br>
              <a:rPr lang="es-ES" dirty="0"/>
            </a:br>
            <a:r>
              <a:rPr lang="es-ES" dirty="0"/>
              <a:t>en Alemania: base jurídica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w="http://schemas.openxmlformats.org/wordprocessingml/2006/main" xmlns:m="http://schemas.openxmlformats.org/officeDocument/2006/math" xmlns="">
      <p:transition spd="slow" advClick="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 bwMode="auto">
          <a:xfrm>
            <a:off x="658811" y="1759313"/>
            <a:ext cx="10415590" cy="37542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3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Con arreglo a la Ley Alemana de Formación Profesional (BBiG), el Informe sobre formación profesional debe presentarse antes del 15 de mayo de cada año.</a:t>
            </a:r>
          </a:p>
          <a:p>
            <a:pPr marL="285750" indent="-285750">
              <a:lnSpc>
                <a:spcPts val="23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El calendario para la elaboración del Informe de datos, que constituye el fundamento para el Informe sobre formación profesional, se basa en este plazo.</a:t>
            </a:r>
          </a:p>
          <a:p>
            <a:pPr marL="285750" indent="-285750">
              <a:lnSpc>
                <a:spcPts val="23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El informe de datos proporciona datos e información exhaustivos sobre la formación profesional y también debe publicarse como borrador antes del 15 de mayo de cada año (en formato PDF en el sitio web del BIBB).</a:t>
            </a:r>
          </a:p>
          <a:p>
            <a:pPr marL="285750" indent="-285750">
              <a:lnSpc>
                <a:spcPts val="23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Posteriormente se publica en formato impreso, teniendo en cuenta los comentarios de la opinión pública.</a:t>
            </a:r>
          </a:p>
          <a:p>
            <a:pPr>
              <a:lnSpc>
                <a:spcPts val="2300"/>
              </a:lnSpc>
              <a:spcAft>
                <a:spcPts val="600"/>
              </a:spcAft>
              <a:buClr>
                <a:srgbClr val="D6851B"/>
              </a:buClr>
              <a:buSzPct val="65000"/>
              <a:defRPr/>
            </a:pPr>
            <a:r>
              <a:rPr lang="es-ES" b="1" dirty="0"/>
              <a:t>Concepto de fondo de la presentación de informes sobre formación profesional:</a:t>
            </a:r>
          </a:p>
          <a:p>
            <a:pPr marL="285750" indent="-285750">
              <a:lnSpc>
                <a:spcPts val="23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El Informe de datos debe basarse en indicadores y facilitar información y análisis de fondo sobre la evolución a largo plazo de la formación profesional. Por lo tanto, los indicadores deben medirse y registrarse durante un periodo largo de tiempo. </a:t>
            </a:r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127980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/>
              <a:t>Procedimiento general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E41350D-8643-FE6A-A4A6-B57CFA2029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</a:t>
            </a:r>
            <a:br>
              <a:rPr lang="es-ES" dirty="0"/>
            </a:br>
            <a:r>
              <a:rPr lang="es-ES" dirty="0"/>
              <a:t>en Alemania: proceso de elaboración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platzhalter 3"/>
          <p:cNvSpPr txBox="1"/>
          <p:nvPr/>
        </p:nvSpPr>
        <p:spPr bwMode="auto">
          <a:xfrm>
            <a:off x="658808" y="2252256"/>
            <a:ext cx="9602792" cy="34521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36000" rIns="144000" bIns="36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es-ES" sz="1800">
                <a:solidFill>
                  <a:schemeClr val="tx1"/>
                </a:solidFill>
              </a:rPr>
              <a:t>Índice </a:t>
            </a:r>
          </a:p>
        </p:txBody>
      </p:sp>
      <p:sp>
        <p:nvSpPr>
          <p:cNvPr id="8" name="Textplatzhalter 3"/>
          <p:cNvSpPr txBox="1"/>
          <p:nvPr/>
        </p:nvSpPr>
        <p:spPr bwMode="auto">
          <a:xfrm>
            <a:off x="658808" y="1857260"/>
            <a:ext cx="9602792" cy="34521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36000" rIns="144000" bIns="36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es-ES" sz="1800">
                <a:solidFill>
                  <a:schemeClr val="tx1"/>
                </a:solidFill>
              </a:rPr>
              <a:t>Introducción del presidente del BIBB / de la presidenta del BIBB</a:t>
            </a:r>
          </a:p>
        </p:txBody>
      </p:sp>
      <p:sp>
        <p:nvSpPr>
          <p:cNvPr id="9" name="Textplatzhalter 3"/>
          <p:cNvSpPr txBox="1"/>
          <p:nvPr/>
        </p:nvSpPr>
        <p:spPr bwMode="auto">
          <a:xfrm>
            <a:off x="658808" y="3042248"/>
            <a:ext cx="9602792" cy="34521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36000" rIns="144000" bIns="36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es-ES" sz="1800" b="1" dirty="0">
                <a:solidFill>
                  <a:schemeClr val="tx1"/>
                </a:solidFill>
              </a:rPr>
              <a:t>Capítulo B:  </a:t>
            </a:r>
            <a:r>
              <a:rPr lang="es-ES" sz="1600" dirty="0">
                <a:solidFill>
                  <a:schemeClr val="tx1"/>
                </a:solidFill>
              </a:rPr>
              <a:t>indicadores sobre la formación profesional continua (4 subsecciones, aprox. 85 p.)</a:t>
            </a:r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658808" y="4227236"/>
            <a:ext cx="9602792" cy="34521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36000" rIns="144000" bIns="36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es-ES" sz="1800">
                <a:solidFill>
                  <a:schemeClr val="tx1"/>
                </a:solidFill>
              </a:rPr>
              <a:t>Índice de abreviaturas, ilustraciones y tablas</a:t>
            </a:r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58808" y="5017228"/>
            <a:ext cx="9602792" cy="34521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36000" rIns="144000" bIns="36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es-ES" sz="1800">
                <a:solidFill>
                  <a:schemeClr val="tx1"/>
                </a:solidFill>
              </a:rPr>
              <a:t>Bibliografía</a:t>
            </a:r>
          </a:p>
        </p:txBody>
      </p:sp>
      <p:sp>
        <p:nvSpPr>
          <p:cNvPr id="13" name="Textplatzhalter 3"/>
          <p:cNvSpPr txBox="1"/>
          <p:nvPr/>
        </p:nvSpPr>
        <p:spPr bwMode="auto">
          <a:xfrm>
            <a:off x="658808" y="5412222"/>
            <a:ext cx="9602792" cy="34521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36000" rIns="144000" bIns="36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es-ES" sz="1800">
                <a:solidFill>
                  <a:schemeClr val="tx1"/>
                </a:solidFill>
              </a:rPr>
              <a:t>Índice de palabras clave</a:t>
            </a:r>
          </a:p>
        </p:txBody>
      </p:sp>
      <p:sp>
        <p:nvSpPr>
          <p:cNvPr id="14" name="Textplatzhalter 7"/>
          <p:cNvSpPr>
            <a:spLocks noGrp="1"/>
          </p:cNvSpPr>
          <p:nvPr/>
        </p:nvSpPr>
        <p:spPr bwMode="auto">
          <a:xfrm>
            <a:off x="658813" y="127980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/>
              <a:t>Estructura temática central del Informe de datos</a:t>
            </a:r>
          </a:p>
        </p:txBody>
      </p:sp>
      <p:sp>
        <p:nvSpPr>
          <p:cNvPr id="25" name="Textplatzhalter 3"/>
          <p:cNvSpPr txBox="1"/>
          <p:nvPr/>
        </p:nvSpPr>
        <p:spPr bwMode="auto">
          <a:xfrm>
            <a:off x="658808" y="2647252"/>
            <a:ext cx="9602792" cy="34521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36000" rIns="144000" bIns="36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es-ES" sz="1800" b="1" dirty="0">
                <a:solidFill>
                  <a:schemeClr val="tx1"/>
                </a:solidFill>
              </a:rPr>
              <a:t>Capítulo A:  </a:t>
            </a:r>
            <a:r>
              <a:rPr lang="es-ES" sz="1600" dirty="0">
                <a:solidFill>
                  <a:schemeClr val="tx1"/>
                </a:solidFill>
              </a:rPr>
              <a:t>indicadores sobre la formación profesional (12 subsecciones, aprox. 290 p.)</a:t>
            </a:r>
          </a:p>
        </p:txBody>
      </p:sp>
      <p:sp>
        <p:nvSpPr>
          <p:cNvPr id="26" name="Textplatzhalter 3"/>
          <p:cNvSpPr txBox="1"/>
          <p:nvPr/>
        </p:nvSpPr>
        <p:spPr bwMode="auto">
          <a:xfrm>
            <a:off x="658808" y="3832240"/>
            <a:ext cx="9602792" cy="34521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36000" rIns="144000" bIns="36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es-ES" sz="1800" b="1" dirty="0">
                <a:solidFill>
                  <a:schemeClr val="tx1"/>
                </a:solidFill>
              </a:rPr>
              <a:t>Capítulo D:  </a:t>
            </a:r>
            <a:r>
              <a:rPr lang="es-ES" sz="1600" dirty="0">
                <a:solidFill>
                  <a:schemeClr val="tx1"/>
                </a:solidFill>
              </a:rPr>
              <a:t>seguimiento de la internacionalización de la formación profesional (4 subsecciones, aprox. 50 p.)</a:t>
            </a:r>
          </a:p>
        </p:txBody>
      </p:sp>
      <p:sp>
        <p:nvSpPr>
          <p:cNvPr id="27" name="Textplatzhalter 3"/>
          <p:cNvSpPr txBox="1"/>
          <p:nvPr/>
        </p:nvSpPr>
        <p:spPr bwMode="auto">
          <a:xfrm>
            <a:off x="658808" y="3437244"/>
            <a:ext cx="9602792" cy="34521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36000" rIns="144000" bIns="36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es-ES" sz="1800" b="1" dirty="0">
                <a:solidFill>
                  <a:schemeClr val="tx1"/>
                </a:solidFill>
              </a:rPr>
              <a:t>Capítulo C:  </a:t>
            </a:r>
            <a:r>
              <a:rPr lang="es-ES" sz="1600" dirty="0">
                <a:solidFill>
                  <a:schemeClr val="tx1"/>
                </a:solidFill>
              </a:rPr>
              <a:t>tema central (varía, aprox. 50 p.)</a:t>
            </a:r>
          </a:p>
        </p:txBody>
      </p:sp>
      <p:sp>
        <p:nvSpPr>
          <p:cNvPr id="29" name="Textplatzhalter 3"/>
          <p:cNvSpPr txBox="1"/>
          <p:nvPr/>
        </p:nvSpPr>
        <p:spPr bwMode="auto">
          <a:xfrm>
            <a:off x="658808" y="4622232"/>
            <a:ext cx="9602792" cy="34521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36000" rIns="144000" bIns="36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800">
                <a:solidFill>
                  <a:schemeClr val="tx1"/>
                </a:solidFill>
              </a:rPr>
              <a:t>Índice de las tablas en Internet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 rot="240113">
            <a:off x="8846083" y="1041450"/>
            <a:ext cx="2958627" cy="228709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578C3E79-BD81-A19F-7F14-8E6D80366D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</a:t>
            </a:r>
            <a:br>
              <a:rPr lang="es-ES" dirty="0"/>
            </a:br>
            <a:r>
              <a:rPr lang="es-ES" dirty="0"/>
              <a:t>en Alemania: proceso de elaboración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Abgerundetes Rechteck 37"/>
          <p:cNvSpPr/>
          <p:nvPr/>
        </p:nvSpPr>
        <p:spPr bwMode="auto">
          <a:xfrm>
            <a:off x="658813" y="4522949"/>
            <a:ext cx="11053762" cy="1191205"/>
          </a:xfrm>
          <a:prstGeom prst="roundRect">
            <a:avLst>
              <a:gd name="adj" fmla="val 0"/>
            </a:avLst>
          </a:prstGeom>
          <a:solidFill>
            <a:srgbClr val="FBF3E8"/>
          </a:solidFill>
          <a:ln w="19050">
            <a:noFill/>
            <a:prstDash val="sysDash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defRPr/>
            </a:pPr>
            <a:endParaRPr lang="de-DE" i="0" u="none" strike="noStrike" cap="none" spc="60">
              <a:ln>
                <a:noFill/>
              </a:ln>
            </a:endParaRPr>
          </a:p>
        </p:txBody>
      </p:sp>
      <p:sp>
        <p:nvSpPr>
          <p:cNvPr id="14" name="Textplatzhalter 7"/>
          <p:cNvSpPr>
            <a:spLocks noGrp="1"/>
          </p:cNvSpPr>
          <p:nvPr/>
        </p:nvSpPr>
        <p:spPr bwMode="auto">
          <a:xfrm>
            <a:off x="658813" y="127980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/>
              <a:t>Actividades – año 1</a:t>
            </a:r>
          </a:p>
        </p:txBody>
      </p:sp>
      <p:sp>
        <p:nvSpPr>
          <p:cNvPr id="30" name="Abgerundetes Rechteck 37"/>
          <p:cNvSpPr/>
          <p:nvPr/>
        </p:nvSpPr>
        <p:spPr bwMode="auto">
          <a:xfrm>
            <a:off x="658813" y="2065000"/>
            <a:ext cx="11053762" cy="2160000"/>
          </a:xfrm>
          <a:prstGeom prst="roundRect">
            <a:avLst>
              <a:gd name="adj" fmla="val 0"/>
            </a:avLst>
          </a:prstGeom>
          <a:solidFill>
            <a:srgbClr val="FBF3E8"/>
          </a:solidFill>
          <a:ln w="19050">
            <a:noFill/>
            <a:prstDash val="sysDash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defRPr/>
            </a:pPr>
            <a:endParaRPr lang="de-DE" i="0" u="none" strike="noStrike" cap="none" spc="60">
              <a:ln>
                <a:noFill/>
              </a:ln>
            </a:endParaRPr>
          </a:p>
        </p:txBody>
      </p:sp>
      <p:grpSp>
        <p:nvGrpSpPr>
          <p:cNvPr id="38" name="Gruppieren 37"/>
          <p:cNvGrpSpPr/>
          <p:nvPr/>
        </p:nvGrpSpPr>
        <p:grpSpPr bwMode="auto">
          <a:xfrm>
            <a:off x="8946226" y="2065001"/>
            <a:ext cx="2766349" cy="360000"/>
            <a:chOff x="5805803" y="1557337"/>
            <a:chExt cx="2332527" cy="1152526"/>
          </a:xfrm>
        </p:grpSpPr>
        <p:sp>
          <p:nvSpPr>
            <p:cNvPr id="39" name="Pfeil: Chevron 38"/>
            <p:cNvSpPr/>
            <p:nvPr/>
          </p:nvSpPr>
          <p:spPr bwMode="auto">
            <a:xfrm>
              <a:off x="5805803" y="1557337"/>
              <a:ext cx="2332527" cy="1152526"/>
            </a:xfrm>
            <a:prstGeom prst="chevron">
              <a:avLst>
                <a:gd name="adj" fmla="val 50000"/>
              </a:avLst>
            </a:prstGeom>
            <a:solidFill>
              <a:srgbClr val="EAC28D"/>
            </a:solid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0" name="Pfeil: Chevron 10"/>
            <p:cNvSpPr txBox="1"/>
            <p:nvPr/>
          </p:nvSpPr>
          <p:spPr bwMode="auto">
            <a:xfrm>
              <a:off x="6014172" y="1564957"/>
              <a:ext cx="1896862" cy="1116001"/>
            </a:xfrm>
            <a:prstGeom prst="rect">
              <a:avLst/>
            </a:prstGeom>
            <a:no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44000" tIns="108000" rIns="144000" bIns="7200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defRPr/>
              </a:pPr>
              <a:r>
                <a:rPr lang="es-ES" sz="1400" b="1">
                  <a:solidFill>
                    <a:schemeClr val="tx1"/>
                  </a:solidFill>
                </a:rPr>
                <a:t>Desde noviembre </a:t>
              </a:r>
            </a:p>
          </p:txBody>
        </p:sp>
      </p:grpSp>
      <p:grpSp>
        <p:nvGrpSpPr>
          <p:cNvPr id="41" name="Gruppieren 40"/>
          <p:cNvGrpSpPr/>
          <p:nvPr/>
        </p:nvGrpSpPr>
        <p:grpSpPr bwMode="auto">
          <a:xfrm>
            <a:off x="5991516" y="2065001"/>
            <a:ext cx="2118258" cy="360000"/>
            <a:chOff x="4020401" y="1557337"/>
            <a:chExt cx="1980001" cy="1152526"/>
          </a:xfrm>
        </p:grpSpPr>
        <p:sp>
          <p:nvSpPr>
            <p:cNvPr id="42" name="Pfeil: Chevron 41"/>
            <p:cNvSpPr/>
            <p:nvPr/>
          </p:nvSpPr>
          <p:spPr bwMode="auto">
            <a:xfrm>
              <a:off x="4020401" y="1557337"/>
              <a:ext cx="1980001" cy="1152526"/>
            </a:xfrm>
            <a:prstGeom prst="chevron">
              <a:avLst>
                <a:gd name="adj" fmla="val 50000"/>
              </a:avLst>
            </a:prstGeom>
            <a:solidFill>
              <a:srgbClr val="EAC28D"/>
            </a:solid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3" name="Pfeil: Chevron 8"/>
            <p:cNvSpPr txBox="1"/>
            <p:nvPr/>
          </p:nvSpPr>
          <p:spPr bwMode="auto">
            <a:xfrm>
              <a:off x="4219212" y="1564957"/>
              <a:ext cx="1620000" cy="1116001"/>
            </a:xfrm>
            <a:prstGeom prst="rect">
              <a:avLst/>
            </a:prstGeom>
            <a:no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44000" tIns="108000" rIns="144000" bIns="7200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defRPr/>
              </a:pPr>
              <a:r>
                <a:rPr lang="es-ES" sz="1400" b="1">
                  <a:solidFill>
                    <a:schemeClr val="tx1"/>
                  </a:solidFill>
                </a:rPr>
                <a:t>Mayo</a:t>
              </a:r>
            </a:p>
          </p:txBody>
        </p:sp>
      </p:grpSp>
      <p:grpSp>
        <p:nvGrpSpPr>
          <p:cNvPr id="44" name="Gruppieren 43"/>
          <p:cNvGrpSpPr/>
          <p:nvPr/>
        </p:nvGrpSpPr>
        <p:grpSpPr bwMode="auto">
          <a:xfrm>
            <a:off x="3962658" y="2064085"/>
            <a:ext cx="2160000" cy="360916"/>
            <a:chOff x="2241357" y="1554398"/>
            <a:chExt cx="2332527" cy="1158403"/>
          </a:xfrm>
        </p:grpSpPr>
        <p:sp>
          <p:nvSpPr>
            <p:cNvPr id="45" name="Pfeil: Chevron 44"/>
            <p:cNvSpPr/>
            <p:nvPr/>
          </p:nvSpPr>
          <p:spPr bwMode="auto">
            <a:xfrm>
              <a:off x="2241357" y="1557337"/>
              <a:ext cx="2332527" cy="1152526"/>
            </a:xfrm>
            <a:prstGeom prst="chevron">
              <a:avLst>
                <a:gd name="adj" fmla="val 50000"/>
              </a:avLst>
            </a:prstGeom>
            <a:solidFill>
              <a:srgbClr val="EAC28D"/>
            </a:solid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6" name="Pfeil: Chevron 6"/>
            <p:cNvSpPr txBox="1"/>
            <p:nvPr/>
          </p:nvSpPr>
          <p:spPr bwMode="auto">
            <a:xfrm>
              <a:off x="2459808" y="1554398"/>
              <a:ext cx="1619998" cy="1158403"/>
            </a:xfrm>
            <a:prstGeom prst="rect">
              <a:avLst/>
            </a:prstGeom>
            <a:no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44000" tIns="108000" rIns="144000" bIns="7200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defRPr/>
              </a:pPr>
              <a:r>
                <a:rPr lang="es-ES" sz="1400" b="1">
                  <a:solidFill>
                    <a:schemeClr val="tx1"/>
                  </a:solidFill>
                </a:rPr>
                <a:t>Abril </a:t>
              </a:r>
            </a:p>
          </p:txBody>
        </p:sp>
      </p:grpSp>
      <p:grpSp>
        <p:nvGrpSpPr>
          <p:cNvPr id="47" name="Gruppieren 46"/>
          <p:cNvGrpSpPr/>
          <p:nvPr/>
        </p:nvGrpSpPr>
        <p:grpSpPr bwMode="auto">
          <a:xfrm>
            <a:off x="2034503" y="2065002"/>
            <a:ext cx="2052000" cy="360000"/>
            <a:chOff x="658814" y="1557339"/>
            <a:chExt cx="1951316" cy="1152525"/>
          </a:xfrm>
        </p:grpSpPr>
        <p:sp>
          <p:nvSpPr>
            <p:cNvPr id="48" name="Pfeil: Fünfeck 47"/>
            <p:cNvSpPr/>
            <p:nvPr/>
          </p:nvSpPr>
          <p:spPr bwMode="auto">
            <a:xfrm>
              <a:off x="658814" y="1557339"/>
              <a:ext cx="1951316" cy="1152525"/>
            </a:xfrm>
            <a:prstGeom prst="homePlate">
              <a:avLst>
                <a:gd name="adj" fmla="val 50000"/>
              </a:avLst>
            </a:prstGeom>
            <a:solidFill>
              <a:srgbClr val="EAC28D"/>
            </a:solid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4000" tIns="180000" rIns="144000" bIns="72000" anchor="ctr" anchorCtr="0"/>
            <a:lstStyle/>
            <a:p>
              <a:pPr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 b="1" spc="60">
                <a:solidFill>
                  <a:schemeClr val="tx1"/>
                </a:solidFill>
              </a:endParaRPr>
            </a:p>
          </p:txBody>
        </p:sp>
        <p:sp>
          <p:nvSpPr>
            <p:cNvPr id="49" name="Pfeil: Chevron 6"/>
            <p:cNvSpPr txBox="1"/>
            <p:nvPr/>
          </p:nvSpPr>
          <p:spPr bwMode="auto">
            <a:xfrm>
              <a:off x="775982" y="1564958"/>
              <a:ext cx="1620000" cy="1116000"/>
            </a:xfrm>
            <a:prstGeom prst="rect">
              <a:avLst/>
            </a:prstGeom>
            <a:no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44000" tIns="108000" rIns="144000" bIns="7200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s-ES" sz="1400" b="1">
                  <a:solidFill>
                    <a:schemeClr val="tx1"/>
                  </a:solidFill>
                </a:rPr>
                <a:t>Marzo</a:t>
              </a:r>
            </a:p>
          </p:txBody>
        </p:sp>
      </p:grpSp>
      <p:sp>
        <p:nvSpPr>
          <p:cNvPr id="51" name="Textplatzhalter 3"/>
          <p:cNvSpPr txBox="1"/>
          <p:nvPr/>
        </p:nvSpPr>
        <p:spPr bwMode="auto">
          <a:xfrm>
            <a:off x="2037298" y="2488164"/>
            <a:ext cx="1901295" cy="125289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72000" tIns="36000" rIns="72000" bIns="72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Investigaciones sobre nuevos temas dentro del BIBB/ introducción de nuevos temas</a:t>
            </a:r>
          </a:p>
        </p:txBody>
      </p:sp>
      <p:sp>
        <p:nvSpPr>
          <p:cNvPr id="55" name="Textplatzhalter 3"/>
          <p:cNvSpPr txBox="1"/>
          <p:nvPr/>
        </p:nvSpPr>
        <p:spPr bwMode="auto">
          <a:xfrm>
            <a:off x="4012838" y="2488164"/>
            <a:ext cx="1800000" cy="78783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72000" tIns="36000" rIns="72000" bIns="72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>
                <a:solidFill>
                  <a:schemeClr val="tx1"/>
                </a:solidFill>
                <a:latin typeface="Calibri"/>
              </a:rPr>
              <a:t>Preparación de la estructuración (versión en borrador)</a:t>
            </a:r>
          </a:p>
        </p:txBody>
      </p:sp>
      <p:sp>
        <p:nvSpPr>
          <p:cNvPr id="56" name="Textplatzhalter 3"/>
          <p:cNvSpPr txBox="1"/>
          <p:nvPr/>
        </p:nvSpPr>
        <p:spPr bwMode="auto">
          <a:xfrm>
            <a:off x="6085625" y="2488164"/>
            <a:ext cx="2673181" cy="158631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72000" tIns="36000" rIns="108000" bIns="72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Reunión de redacción conjunta con el Ministerio Federal de Educación e Investigación</a:t>
            </a:r>
          </a:p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Elaboración de un plazo para los artículos</a:t>
            </a:r>
          </a:p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Informar a autores y autoras</a:t>
            </a:r>
          </a:p>
        </p:txBody>
      </p:sp>
      <p:sp>
        <p:nvSpPr>
          <p:cNvPr id="57" name="Textplatzhalter 3"/>
          <p:cNvSpPr txBox="1"/>
          <p:nvPr/>
        </p:nvSpPr>
        <p:spPr bwMode="auto">
          <a:xfrm>
            <a:off x="9064668" y="2488164"/>
            <a:ext cx="2098219" cy="78783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72000" tIns="36000" rIns="72000" bIns="72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>
                <a:solidFill>
                  <a:schemeClr val="tx1"/>
                </a:solidFill>
                <a:latin typeface="Calibri"/>
              </a:rPr>
              <a:t>Recopilación de artículos para la reunión de redacción del BIBB </a:t>
            </a:r>
          </a:p>
        </p:txBody>
      </p:sp>
      <p:sp>
        <p:nvSpPr>
          <p:cNvPr id="59" name="Textplatzhalter 3"/>
          <p:cNvSpPr txBox="1"/>
          <p:nvPr/>
        </p:nvSpPr>
        <p:spPr bwMode="auto">
          <a:xfrm>
            <a:off x="8539450" y="4989953"/>
            <a:ext cx="2623437" cy="55699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72000" tIns="36000" rIns="72000" bIns="72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Recopilación de datos, análisis, </a:t>
            </a:r>
            <a:br>
              <a:rPr lang="es-ES" sz="1400" dirty="0">
                <a:solidFill>
                  <a:schemeClr val="tx1"/>
                </a:solidFill>
                <a:latin typeface="Calibri"/>
              </a:rPr>
            </a:br>
            <a:r>
              <a:rPr lang="es-ES" sz="1400" dirty="0">
                <a:solidFill>
                  <a:schemeClr val="tx1"/>
                </a:solidFill>
                <a:latin typeface="Calibri"/>
              </a:rPr>
              <a:t>artículos</a:t>
            </a:r>
          </a:p>
        </p:txBody>
      </p:sp>
      <p:grpSp>
        <p:nvGrpSpPr>
          <p:cNvPr id="60" name="Gruppieren 59"/>
          <p:cNvGrpSpPr/>
          <p:nvPr/>
        </p:nvGrpSpPr>
        <p:grpSpPr bwMode="auto">
          <a:xfrm>
            <a:off x="8443675" y="4624977"/>
            <a:ext cx="3287367" cy="360000"/>
            <a:chOff x="4494233" y="1557337"/>
            <a:chExt cx="1749159" cy="1152526"/>
          </a:xfrm>
        </p:grpSpPr>
        <p:sp>
          <p:nvSpPr>
            <p:cNvPr id="61" name="Pfeil: Chevron 60"/>
            <p:cNvSpPr/>
            <p:nvPr/>
          </p:nvSpPr>
          <p:spPr bwMode="auto">
            <a:xfrm>
              <a:off x="4494233" y="1557337"/>
              <a:ext cx="1749159" cy="1152526"/>
            </a:xfrm>
            <a:prstGeom prst="chevron">
              <a:avLst>
                <a:gd name="adj" fmla="val 50000"/>
              </a:avLst>
            </a:prstGeom>
            <a:solidFill>
              <a:srgbClr val="EAC28D"/>
            </a:solid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>
                <a:defRPr/>
              </a:pPr>
              <a:endParaRPr lang="de-DE" sz="1400" b="1" spc="60">
                <a:solidFill>
                  <a:schemeClr val="tx1"/>
                </a:solidFill>
              </a:endParaRPr>
            </a:p>
          </p:txBody>
        </p:sp>
        <p:sp>
          <p:nvSpPr>
            <p:cNvPr id="62" name="Pfeil: Chevron 8"/>
            <p:cNvSpPr txBox="1"/>
            <p:nvPr/>
          </p:nvSpPr>
          <p:spPr bwMode="auto">
            <a:xfrm>
              <a:off x="4605222" y="1564958"/>
              <a:ext cx="1620000" cy="1116000"/>
            </a:xfrm>
            <a:prstGeom prst="rect">
              <a:avLst/>
            </a:prstGeom>
            <a:no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44000" tIns="108000" rIns="144000" bIns="7200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s-ES" sz="1400" b="1" dirty="0">
                  <a:solidFill>
                    <a:schemeClr val="tx1"/>
                  </a:solidFill>
                </a:rPr>
                <a:t>Continuamente a partir de septiembre</a:t>
              </a:r>
            </a:p>
          </p:txBody>
        </p:sp>
      </p:grpSp>
      <p:sp>
        <p:nvSpPr>
          <p:cNvPr id="21" name="Rechteck 20"/>
          <p:cNvSpPr/>
          <p:nvPr/>
        </p:nvSpPr>
        <p:spPr bwMode="auto">
          <a:xfrm>
            <a:off x="658813" y="2065001"/>
            <a:ext cx="1329753" cy="584775"/>
          </a:xfrm>
          <a:prstGeom prst="rect">
            <a:avLst/>
          </a:prstGeom>
          <a:solidFill>
            <a:srgbClr val="FBF3E8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ES" sz="1600" b="1"/>
              <a:t>Equipo del Informe de datos</a:t>
            </a:r>
          </a:p>
        </p:txBody>
      </p:sp>
      <p:sp>
        <p:nvSpPr>
          <p:cNvPr id="65" name="Rechteck 64"/>
          <p:cNvSpPr/>
          <p:nvPr/>
        </p:nvSpPr>
        <p:spPr bwMode="auto">
          <a:xfrm>
            <a:off x="658813" y="4538247"/>
            <a:ext cx="1273774" cy="830997"/>
          </a:xfrm>
          <a:prstGeom prst="rect">
            <a:avLst/>
          </a:prstGeom>
          <a:solidFill>
            <a:srgbClr val="FBF3E8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ES" sz="1600" b="1" dirty="0"/>
              <a:t>Autores y autoras</a:t>
            </a:r>
          </a:p>
        </p:txBody>
      </p:sp>
      <p:sp>
        <p:nvSpPr>
          <p:cNvPr id="66" name="Pfeil: Chevron 65"/>
          <p:cNvSpPr/>
          <p:nvPr/>
        </p:nvSpPr>
        <p:spPr bwMode="auto">
          <a:xfrm>
            <a:off x="7981627" y="2065002"/>
            <a:ext cx="317316" cy="360000"/>
          </a:xfrm>
          <a:prstGeom prst="chevron">
            <a:avLst>
              <a:gd name="adj" fmla="val 56754"/>
            </a:avLst>
          </a:prstGeom>
          <a:solidFill>
            <a:srgbClr val="EAC28D"/>
          </a:solidFill>
          <a:ln w="31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3" name="Pfeil: Chevron 32"/>
          <p:cNvSpPr/>
          <p:nvPr/>
        </p:nvSpPr>
        <p:spPr bwMode="auto">
          <a:xfrm>
            <a:off x="8177509" y="2065002"/>
            <a:ext cx="317316" cy="360000"/>
          </a:xfrm>
          <a:prstGeom prst="chevron">
            <a:avLst>
              <a:gd name="adj" fmla="val 56754"/>
            </a:avLst>
          </a:prstGeom>
          <a:solidFill>
            <a:srgbClr val="EAC28D"/>
          </a:solidFill>
          <a:ln w="31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4" name="Pfeil: Chevron 33"/>
          <p:cNvSpPr/>
          <p:nvPr/>
        </p:nvSpPr>
        <p:spPr bwMode="auto">
          <a:xfrm>
            <a:off x="8373391" y="2065002"/>
            <a:ext cx="317316" cy="360000"/>
          </a:xfrm>
          <a:prstGeom prst="chevron">
            <a:avLst>
              <a:gd name="adj" fmla="val 56754"/>
            </a:avLst>
          </a:prstGeom>
          <a:solidFill>
            <a:srgbClr val="EAC28D"/>
          </a:solidFill>
          <a:ln w="31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6" name="Pfeil: Chevron 35"/>
          <p:cNvSpPr/>
          <p:nvPr/>
        </p:nvSpPr>
        <p:spPr bwMode="auto">
          <a:xfrm>
            <a:off x="8566098" y="2065002"/>
            <a:ext cx="317316" cy="360000"/>
          </a:xfrm>
          <a:prstGeom prst="chevron">
            <a:avLst>
              <a:gd name="adj" fmla="val 56754"/>
            </a:avLst>
          </a:prstGeom>
          <a:solidFill>
            <a:srgbClr val="EAC28D"/>
          </a:solidFill>
          <a:ln w="31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7" name="Pfeil: Chevron 36"/>
          <p:cNvSpPr/>
          <p:nvPr/>
        </p:nvSpPr>
        <p:spPr bwMode="auto">
          <a:xfrm>
            <a:off x="8758806" y="2065002"/>
            <a:ext cx="317316" cy="360000"/>
          </a:xfrm>
          <a:prstGeom prst="chevron">
            <a:avLst>
              <a:gd name="adj" fmla="val 56754"/>
            </a:avLst>
          </a:prstGeom>
          <a:solidFill>
            <a:srgbClr val="EAC28D"/>
          </a:solidFill>
          <a:ln w="31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667FE43-DA88-EC81-DF01-78ED602C9A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</a:t>
            </a:r>
            <a:br>
              <a:rPr lang="es-ES" dirty="0"/>
            </a:br>
            <a:r>
              <a:rPr lang="es-ES" dirty="0"/>
              <a:t>en Alemania: proceso de elaboración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3" name="Gruppieren 32"/>
          <p:cNvGrpSpPr/>
          <p:nvPr/>
        </p:nvGrpSpPr>
        <p:grpSpPr bwMode="auto">
          <a:xfrm>
            <a:off x="10203335" y="2061792"/>
            <a:ext cx="1661235" cy="360916"/>
            <a:chOff x="2241357" y="1554398"/>
            <a:chExt cx="2332527" cy="1158403"/>
          </a:xfrm>
          <a:solidFill>
            <a:srgbClr val="D6851B"/>
          </a:solidFill>
        </p:grpSpPr>
        <p:sp>
          <p:nvSpPr>
            <p:cNvPr id="34" name="Pfeil: Chevron 33"/>
            <p:cNvSpPr/>
            <p:nvPr/>
          </p:nvSpPr>
          <p:spPr bwMode="auto">
            <a:xfrm>
              <a:off x="2241357" y="1557337"/>
              <a:ext cx="2332527" cy="1152526"/>
            </a:xfrm>
            <a:prstGeom prst="chevron">
              <a:avLst>
                <a:gd name="adj" fmla="val 50000"/>
              </a:avLst>
            </a:prstGeom>
            <a:grpFill/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5" name="Pfeil: Chevron 6"/>
            <p:cNvSpPr txBox="1"/>
            <p:nvPr/>
          </p:nvSpPr>
          <p:spPr bwMode="auto">
            <a:xfrm>
              <a:off x="2459808" y="1554398"/>
              <a:ext cx="1865076" cy="1158403"/>
            </a:xfrm>
            <a:prstGeom prst="rect">
              <a:avLst/>
            </a:prstGeom>
            <a:no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44000" tIns="108000" rIns="144000" bIns="7200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defRPr/>
              </a:pPr>
              <a:r>
                <a:rPr lang="es-ES" sz="1400" b="1">
                  <a:solidFill>
                    <a:schemeClr val="bg1"/>
                  </a:solidFill>
                </a:rPr>
                <a:t>Septiembre </a:t>
              </a:r>
            </a:p>
          </p:txBody>
        </p:sp>
      </p:grpSp>
      <p:sp>
        <p:nvSpPr>
          <p:cNvPr id="61" name="Pfeil: Chevron 60"/>
          <p:cNvSpPr/>
          <p:nvPr/>
        </p:nvSpPr>
        <p:spPr bwMode="auto">
          <a:xfrm>
            <a:off x="10005838" y="2042978"/>
            <a:ext cx="348250" cy="396000"/>
          </a:xfrm>
          <a:prstGeom prst="chevron">
            <a:avLst>
              <a:gd name="adj" fmla="val 57522"/>
            </a:avLst>
          </a:prstGeom>
          <a:solidFill>
            <a:srgbClr val="EAC28D"/>
          </a:solidFill>
          <a:ln w="285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2" name="Textplatzhalter 3"/>
          <p:cNvSpPr txBox="1"/>
          <p:nvPr/>
        </p:nvSpPr>
        <p:spPr bwMode="auto">
          <a:xfrm>
            <a:off x="10165237" y="2456109"/>
            <a:ext cx="1548000" cy="309603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72000" tIns="36000" rIns="108000" bIns="72000" rtlCol="0" anchor="t" anchorCtr="0">
            <a:no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b="1">
                <a:solidFill>
                  <a:schemeClr val="tx1"/>
                </a:solidFill>
              </a:rPr>
              <a:t>Publicación de la versión en línea </a:t>
            </a:r>
            <a:r>
              <a:rPr lang="es-ES" sz="1400">
                <a:solidFill>
                  <a:schemeClr val="tx1"/>
                </a:solidFill>
              </a:rPr>
              <a:t>(HTML) con información adicional </a:t>
            </a:r>
          </a:p>
        </p:txBody>
      </p:sp>
      <p:sp>
        <p:nvSpPr>
          <p:cNvPr id="27" name="Textplatzhalter 3"/>
          <p:cNvSpPr txBox="1"/>
          <p:nvPr/>
        </p:nvSpPr>
        <p:spPr bwMode="auto">
          <a:xfrm>
            <a:off x="8557734" y="2456109"/>
            <a:ext cx="1548000" cy="309603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72000" tIns="36000" rIns="108000" bIns="72000" rtlCol="0" anchor="t" anchorCtr="0">
            <a:no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b="1">
                <a:solidFill>
                  <a:schemeClr val="tx1"/>
                </a:solidFill>
              </a:rPr>
              <a:t>Publicación de la versión impresa</a:t>
            </a:r>
            <a:r>
              <a:rPr lang="es-ES" sz="1400">
                <a:solidFill>
                  <a:schemeClr val="tx1"/>
                </a:solidFill>
              </a:rPr>
              <a:t> después de la revisión por la opinión pública</a:t>
            </a:r>
          </a:p>
        </p:txBody>
      </p:sp>
      <p:sp>
        <p:nvSpPr>
          <p:cNvPr id="23" name="Textplatzhalter 3"/>
          <p:cNvSpPr txBox="1"/>
          <p:nvPr/>
        </p:nvSpPr>
        <p:spPr bwMode="auto">
          <a:xfrm>
            <a:off x="6900945" y="2456109"/>
            <a:ext cx="1584000" cy="309603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72000" tIns="36000" rIns="108000" bIns="72000" rtlCol="0" anchor="t" anchorCtr="0">
            <a:no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b="1">
                <a:solidFill>
                  <a:schemeClr val="tx1"/>
                </a:solidFill>
                <a:latin typeface="Calibri"/>
              </a:rPr>
              <a:t>Publicación de la versión en borrador (PDF) online, </a:t>
            </a:r>
            <a:r>
              <a:rPr lang="es-ES" sz="1400">
                <a:solidFill>
                  <a:schemeClr val="tx1"/>
                </a:solidFill>
                <a:latin typeface="Calibri"/>
              </a:rPr>
              <a:t>cuando el Gabinete Federal apruebe y publique el Informe sobre formación profesional</a:t>
            </a:r>
          </a:p>
        </p:txBody>
      </p:sp>
      <p:sp>
        <p:nvSpPr>
          <p:cNvPr id="14" name="Textplatzhalter 7"/>
          <p:cNvSpPr>
            <a:spLocks noGrp="1"/>
          </p:cNvSpPr>
          <p:nvPr/>
        </p:nvSpPr>
        <p:spPr bwMode="auto">
          <a:xfrm>
            <a:off x="658813" y="127980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/>
              <a:t>Actividades – año 1/2</a:t>
            </a:r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85632">
            <a:off x="9860837" y="4020384"/>
            <a:ext cx="1827083" cy="1412382"/>
          </a:xfrm>
          <a:prstGeom prst="rect">
            <a:avLst/>
          </a:prstGeom>
        </p:spPr>
      </p:pic>
      <p:grpSp>
        <p:nvGrpSpPr>
          <p:cNvPr id="28" name="Gruppieren 27"/>
          <p:cNvGrpSpPr/>
          <p:nvPr/>
        </p:nvGrpSpPr>
        <p:grpSpPr bwMode="auto">
          <a:xfrm>
            <a:off x="8528282" y="2061792"/>
            <a:ext cx="1653297" cy="360916"/>
            <a:chOff x="2241357" y="1554398"/>
            <a:chExt cx="2332527" cy="1158403"/>
          </a:xfrm>
          <a:solidFill>
            <a:srgbClr val="D6851B"/>
          </a:solidFill>
        </p:grpSpPr>
        <p:sp>
          <p:nvSpPr>
            <p:cNvPr id="29" name="Pfeil: Chevron 28"/>
            <p:cNvSpPr/>
            <p:nvPr/>
          </p:nvSpPr>
          <p:spPr bwMode="auto">
            <a:xfrm>
              <a:off x="2241357" y="1557337"/>
              <a:ext cx="2332527" cy="1152526"/>
            </a:xfrm>
            <a:prstGeom prst="chevron">
              <a:avLst>
                <a:gd name="adj" fmla="val 50000"/>
              </a:avLst>
            </a:prstGeom>
            <a:grpFill/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1" name="Pfeil: Chevron 6"/>
            <p:cNvSpPr txBox="1"/>
            <p:nvPr/>
          </p:nvSpPr>
          <p:spPr bwMode="auto">
            <a:xfrm>
              <a:off x="2459808" y="1554398"/>
              <a:ext cx="1619998" cy="1158403"/>
            </a:xfrm>
            <a:prstGeom prst="rect">
              <a:avLst/>
            </a:prstGeom>
            <a:no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44000" tIns="108000" rIns="144000" bIns="7200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defRPr/>
              </a:pPr>
              <a:r>
                <a:rPr lang="es-ES" sz="1400" b="1">
                  <a:solidFill>
                    <a:schemeClr val="bg1"/>
                  </a:solidFill>
                </a:rPr>
                <a:t>Julio </a:t>
              </a:r>
            </a:p>
          </p:txBody>
        </p:sp>
      </p:grpSp>
      <p:sp>
        <p:nvSpPr>
          <p:cNvPr id="60" name="Pfeil: Chevron 59"/>
          <p:cNvSpPr/>
          <p:nvPr/>
        </p:nvSpPr>
        <p:spPr bwMode="auto">
          <a:xfrm>
            <a:off x="8324048" y="2042978"/>
            <a:ext cx="348250" cy="396000"/>
          </a:xfrm>
          <a:prstGeom prst="chevron">
            <a:avLst>
              <a:gd name="adj" fmla="val 57522"/>
            </a:avLst>
          </a:prstGeom>
          <a:solidFill>
            <a:srgbClr val="EAC28D"/>
          </a:solidFill>
          <a:ln w="285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24" name="Gruppieren 23"/>
          <p:cNvGrpSpPr/>
          <p:nvPr/>
        </p:nvGrpSpPr>
        <p:grpSpPr bwMode="auto">
          <a:xfrm>
            <a:off x="6919494" y="2060520"/>
            <a:ext cx="1586051" cy="378458"/>
            <a:chOff x="2241357" y="1554398"/>
            <a:chExt cx="2332527" cy="1214706"/>
          </a:xfrm>
          <a:solidFill>
            <a:srgbClr val="D6851B"/>
          </a:solidFill>
        </p:grpSpPr>
        <p:sp>
          <p:nvSpPr>
            <p:cNvPr id="25" name="Pfeil: Chevron 24"/>
            <p:cNvSpPr/>
            <p:nvPr/>
          </p:nvSpPr>
          <p:spPr bwMode="auto">
            <a:xfrm>
              <a:off x="2241357" y="1557337"/>
              <a:ext cx="2332527" cy="1152526"/>
            </a:xfrm>
            <a:prstGeom prst="chevron">
              <a:avLst>
                <a:gd name="adj" fmla="val 50000"/>
              </a:avLst>
            </a:prstGeom>
            <a:grpFill/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6" name="Pfeil: Chevron 6"/>
            <p:cNvSpPr txBox="1"/>
            <p:nvPr/>
          </p:nvSpPr>
          <p:spPr bwMode="auto">
            <a:xfrm>
              <a:off x="2459806" y="1554398"/>
              <a:ext cx="1984292" cy="1214706"/>
            </a:xfrm>
            <a:prstGeom prst="rect">
              <a:avLst/>
            </a:prstGeom>
            <a:no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44000" tIns="108000" rIns="144000" bIns="7200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defRPr/>
              </a:pPr>
              <a:r>
                <a:rPr lang="es-ES" sz="1400" b="1" dirty="0">
                  <a:solidFill>
                    <a:schemeClr val="bg1"/>
                  </a:solidFill>
                </a:rPr>
                <a:t>15 de mayo </a:t>
              </a:r>
            </a:p>
          </p:txBody>
        </p:sp>
      </p:grpSp>
      <p:sp>
        <p:nvSpPr>
          <p:cNvPr id="30" name="Abgerundetes Rechteck 37"/>
          <p:cNvSpPr/>
          <p:nvPr/>
        </p:nvSpPr>
        <p:spPr bwMode="auto">
          <a:xfrm>
            <a:off x="658814" y="2061329"/>
            <a:ext cx="6195400" cy="3516868"/>
          </a:xfrm>
          <a:prstGeom prst="roundRect">
            <a:avLst>
              <a:gd name="adj" fmla="val 0"/>
            </a:avLst>
          </a:prstGeom>
          <a:solidFill>
            <a:srgbClr val="FBF3E8"/>
          </a:solidFill>
          <a:ln w="19050">
            <a:noFill/>
            <a:prstDash val="sysDash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defRPr/>
            </a:pPr>
            <a:endParaRPr lang="de-DE" i="0" u="none" strike="noStrike" cap="none" spc="60">
              <a:ln>
                <a:noFill/>
              </a:ln>
            </a:endParaRPr>
          </a:p>
        </p:txBody>
      </p:sp>
      <p:grpSp>
        <p:nvGrpSpPr>
          <p:cNvPr id="36" name="Gruppieren 35"/>
          <p:cNvGrpSpPr/>
          <p:nvPr/>
        </p:nvGrpSpPr>
        <p:grpSpPr bwMode="auto">
          <a:xfrm>
            <a:off x="4302206" y="3852983"/>
            <a:ext cx="1728000" cy="360916"/>
            <a:chOff x="2241357" y="1554398"/>
            <a:chExt cx="2332527" cy="1158403"/>
          </a:xfrm>
        </p:grpSpPr>
        <p:sp>
          <p:nvSpPr>
            <p:cNvPr id="37" name="Pfeil: Chevron 36"/>
            <p:cNvSpPr/>
            <p:nvPr/>
          </p:nvSpPr>
          <p:spPr bwMode="auto">
            <a:xfrm>
              <a:off x="2241357" y="1557337"/>
              <a:ext cx="2332527" cy="1152526"/>
            </a:xfrm>
            <a:prstGeom prst="chevron">
              <a:avLst>
                <a:gd name="adj" fmla="val 50000"/>
              </a:avLst>
            </a:prstGeom>
            <a:solidFill>
              <a:srgbClr val="EAC28D"/>
            </a:solid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2" name="Pfeil: Chevron 6"/>
            <p:cNvSpPr txBox="1"/>
            <p:nvPr/>
          </p:nvSpPr>
          <p:spPr bwMode="auto">
            <a:xfrm>
              <a:off x="2459808" y="1554398"/>
              <a:ext cx="1619998" cy="1158403"/>
            </a:xfrm>
            <a:prstGeom prst="rect">
              <a:avLst/>
            </a:prstGeom>
            <a:no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44000" tIns="108000" rIns="144000" bIns="7200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defRPr/>
              </a:pPr>
              <a:r>
                <a:rPr lang="es-ES" sz="1400" b="1">
                  <a:solidFill>
                    <a:schemeClr val="tx1"/>
                  </a:solidFill>
                </a:rPr>
                <a:t>Febrero </a:t>
              </a:r>
            </a:p>
          </p:txBody>
        </p:sp>
      </p:grpSp>
      <p:sp>
        <p:nvSpPr>
          <p:cNvPr id="55" name="Textplatzhalter 3"/>
          <p:cNvSpPr txBox="1"/>
          <p:nvPr/>
        </p:nvSpPr>
        <p:spPr bwMode="auto">
          <a:xfrm>
            <a:off x="2631439" y="4255041"/>
            <a:ext cx="2047335" cy="1252894"/>
          </a:xfrm>
          <a:prstGeom prst="rect">
            <a:avLst/>
          </a:prstGeom>
          <a:noFill/>
        </p:spPr>
        <p:txBody>
          <a:bodyPr vert="horz" wrap="square" lIns="72000" tIns="36000" rIns="72000" bIns="72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Segunda reunión de redacción conjunta con el Ministerio Federal de Educación e Investigación</a:t>
            </a:r>
          </a:p>
        </p:txBody>
      </p:sp>
      <p:sp>
        <p:nvSpPr>
          <p:cNvPr id="56" name="Textplatzhalter 3"/>
          <p:cNvSpPr txBox="1"/>
          <p:nvPr/>
        </p:nvSpPr>
        <p:spPr bwMode="auto">
          <a:xfrm>
            <a:off x="4608498" y="4255041"/>
            <a:ext cx="1802349" cy="1252894"/>
          </a:xfrm>
          <a:prstGeom prst="rect">
            <a:avLst/>
          </a:prstGeom>
          <a:noFill/>
        </p:spPr>
        <p:txBody>
          <a:bodyPr vert="horz" wrap="square" lIns="72000" tIns="36000" rIns="108000" bIns="72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Resumen </a:t>
            </a:r>
            <a:br>
              <a:rPr lang="es-ES" sz="1400" dirty="0">
                <a:solidFill>
                  <a:schemeClr val="tx1"/>
                </a:solidFill>
                <a:latin typeface="Calibri"/>
              </a:rPr>
            </a:br>
            <a:r>
              <a:rPr lang="es-ES" sz="1400" dirty="0">
                <a:solidFill>
                  <a:schemeClr val="tx1"/>
                </a:solidFill>
                <a:latin typeface="Calibri"/>
              </a:rPr>
              <a:t>para cada capítulo </a:t>
            </a:r>
            <a:br>
              <a:rPr lang="es-ES" sz="1400" dirty="0">
                <a:solidFill>
                  <a:schemeClr val="tx1"/>
                </a:solidFill>
                <a:latin typeface="Calibri"/>
              </a:rPr>
            </a:br>
            <a:r>
              <a:rPr lang="es-ES" sz="1400" dirty="0">
                <a:solidFill>
                  <a:schemeClr val="tx1"/>
                </a:solidFill>
                <a:latin typeface="Calibri"/>
              </a:rPr>
              <a:t>(estructura clara), si es necesario, con </a:t>
            </a:r>
            <a:r>
              <a:rPr lang="es-ES" sz="1400" b="1" dirty="0">
                <a:solidFill>
                  <a:schemeClr val="tx1"/>
                </a:solidFill>
                <a:latin typeface="Calibri"/>
              </a:rPr>
              <a:t>el autor/ la autora</a:t>
            </a:r>
          </a:p>
        </p:txBody>
      </p:sp>
      <p:grpSp>
        <p:nvGrpSpPr>
          <p:cNvPr id="44" name="Gruppieren 43"/>
          <p:cNvGrpSpPr/>
          <p:nvPr/>
        </p:nvGrpSpPr>
        <p:grpSpPr bwMode="auto">
          <a:xfrm>
            <a:off x="2707555" y="3852983"/>
            <a:ext cx="1728000" cy="360916"/>
            <a:chOff x="2241357" y="1554398"/>
            <a:chExt cx="2332527" cy="1158403"/>
          </a:xfrm>
        </p:grpSpPr>
        <p:sp>
          <p:nvSpPr>
            <p:cNvPr id="45" name="Pfeil: Chevron 44"/>
            <p:cNvSpPr/>
            <p:nvPr/>
          </p:nvSpPr>
          <p:spPr bwMode="auto">
            <a:xfrm>
              <a:off x="2241357" y="1557337"/>
              <a:ext cx="2332527" cy="1152526"/>
            </a:xfrm>
            <a:prstGeom prst="chevron">
              <a:avLst>
                <a:gd name="adj" fmla="val 50000"/>
              </a:avLst>
            </a:prstGeom>
            <a:solidFill>
              <a:srgbClr val="EAC28D"/>
            </a:solid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6" name="Pfeil: Chevron 6"/>
            <p:cNvSpPr txBox="1"/>
            <p:nvPr/>
          </p:nvSpPr>
          <p:spPr bwMode="auto">
            <a:xfrm>
              <a:off x="2459808" y="1554398"/>
              <a:ext cx="1619998" cy="1158403"/>
            </a:xfrm>
            <a:prstGeom prst="rect">
              <a:avLst/>
            </a:prstGeom>
            <a:no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44000" tIns="108000" rIns="144000" bIns="72000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defRPr/>
              </a:pPr>
              <a:r>
                <a:rPr lang="es-ES" sz="1400" b="1">
                  <a:solidFill>
                    <a:schemeClr val="tx1"/>
                  </a:solidFill>
                </a:rPr>
                <a:t>Enero </a:t>
              </a:r>
            </a:p>
          </p:txBody>
        </p:sp>
      </p:grpSp>
      <p:sp>
        <p:nvSpPr>
          <p:cNvPr id="38" name="Textplatzhalter 3"/>
          <p:cNvSpPr txBox="1"/>
          <p:nvPr/>
        </p:nvSpPr>
        <p:spPr bwMode="auto">
          <a:xfrm>
            <a:off x="2098767" y="2488164"/>
            <a:ext cx="4777551" cy="1073358"/>
          </a:xfrm>
          <a:prstGeom prst="rect">
            <a:avLst/>
          </a:prstGeom>
          <a:noFill/>
        </p:spPr>
        <p:txBody>
          <a:bodyPr vert="horz" wrap="square" lIns="72000" tIns="36000" rIns="72000" bIns="72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Artículos de conformidad con el calendario (el plazo depende de los datos, muchos artículos deben actualizarse más tarde),</a:t>
            </a:r>
          </a:p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Redacción y, si es necesario, revisión por </a:t>
            </a:r>
            <a:br>
              <a:rPr lang="es-ES" sz="1400" dirty="0">
                <a:solidFill>
                  <a:schemeClr val="tx1"/>
                </a:solidFill>
                <a:latin typeface="Calibri"/>
              </a:rPr>
            </a:br>
            <a:r>
              <a:rPr lang="es-ES" sz="1400" b="1" dirty="0">
                <a:solidFill>
                  <a:schemeClr val="tx1"/>
                </a:solidFill>
                <a:latin typeface="Calibri"/>
              </a:rPr>
              <a:t>el autor/la autora</a:t>
            </a:r>
          </a:p>
        </p:txBody>
      </p:sp>
      <p:grpSp>
        <p:nvGrpSpPr>
          <p:cNvPr id="39" name="Gruppieren 38"/>
          <p:cNvGrpSpPr/>
          <p:nvPr/>
        </p:nvGrpSpPr>
        <p:grpSpPr bwMode="auto">
          <a:xfrm>
            <a:off x="1900741" y="2065002"/>
            <a:ext cx="5112000" cy="360000"/>
            <a:chOff x="658814" y="1557339"/>
            <a:chExt cx="1951316" cy="1152525"/>
          </a:xfrm>
        </p:grpSpPr>
        <p:sp>
          <p:nvSpPr>
            <p:cNvPr id="40" name="Pfeil: Fünfeck 39"/>
            <p:cNvSpPr/>
            <p:nvPr/>
          </p:nvSpPr>
          <p:spPr bwMode="auto">
            <a:xfrm>
              <a:off x="658814" y="1557339"/>
              <a:ext cx="1951316" cy="1152525"/>
            </a:xfrm>
            <a:prstGeom prst="homePlate">
              <a:avLst>
                <a:gd name="adj" fmla="val 44708"/>
              </a:avLst>
            </a:prstGeom>
            <a:solidFill>
              <a:srgbClr val="EAC28D"/>
            </a:solidFill>
            <a:ln w="31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4000" tIns="180000" rIns="144000" bIns="72000" anchor="ctr" anchorCtr="0"/>
            <a:lstStyle/>
            <a:p>
              <a:pPr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 b="1" spc="60">
                <a:solidFill>
                  <a:schemeClr val="tx1"/>
                </a:solidFill>
              </a:endParaRPr>
            </a:p>
          </p:txBody>
        </p:sp>
        <p:sp>
          <p:nvSpPr>
            <p:cNvPr id="41" name="Pfeil: Chevron 6"/>
            <p:cNvSpPr txBox="1"/>
            <p:nvPr/>
          </p:nvSpPr>
          <p:spPr bwMode="auto">
            <a:xfrm>
              <a:off x="718272" y="1564958"/>
              <a:ext cx="1580954" cy="1116000"/>
            </a:xfrm>
            <a:prstGeom prst="rect">
              <a:avLst/>
            </a:prstGeom>
            <a:no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44000" tIns="108000" rIns="144000" bIns="7200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s-ES" sz="1400" b="1">
                  <a:solidFill>
                    <a:schemeClr val="tx1"/>
                  </a:solidFill>
                </a:rPr>
                <a:t> De diciembre a marzo</a:t>
              </a:r>
            </a:p>
          </p:txBody>
        </p:sp>
      </p:grpSp>
      <p:sp>
        <p:nvSpPr>
          <p:cNvPr id="64" name="Pfeil: Chevron 63"/>
          <p:cNvSpPr/>
          <p:nvPr/>
        </p:nvSpPr>
        <p:spPr bwMode="auto">
          <a:xfrm>
            <a:off x="1746281" y="2067382"/>
            <a:ext cx="419161" cy="355326"/>
          </a:xfrm>
          <a:prstGeom prst="chevron">
            <a:avLst>
              <a:gd name="adj" fmla="val 38519"/>
            </a:avLst>
          </a:prstGeom>
          <a:solidFill>
            <a:srgbClr val="FBF3E8"/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2" name="Rechteck 41"/>
          <p:cNvSpPr/>
          <p:nvPr/>
        </p:nvSpPr>
        <p:spPr bwMode="auto">
          <a:xfrm>
            <a:off x="658813" y="2065001"/>
            <a:ext cx="1374132" cy="584775"/>
          </a:xfrm>
          <a:prstGeom prst="rect">
            <a:avLst/>
          </a:prstGeom>
          <a:solidFill>
            <a:srgbClr val="FBF3E8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ES" sz="1600" b="1" dirty="0"/>
              <a:t>Equipo del </a:t>
            </a:r>
            <a:br>
              <a:rPr lang="es-ES" sz="1600" b="1" dirty="0"/>
            </a:br>
            <a:r>
              <a:rPr lang="es-ES" sz="1600" b="1" dirty="0"/>
              <a:t>Informe de datos</a:t>
            </a:r>
          </a:p>
        </p:txBody>
      </p:sp>
      <p:sp>
        <p:nvSpPr>
          <p:cNvPr id="48" name="Pfeil: Chevron 47"/>
          <p:cNvSpPr/>
          <p:nvPr/>
        </p:nvSpPr>
        <p:spPr bwMode="auto">
          <a:xfrm>
            <a:off x="1728819" y="2067382"/>
            <a:ext cx="297078" cy="355326"/>
          </a:xfrm>
          <a:prstGeom prst="chevron">
            <a:avLst>
              <a:gd name="adj" fmla="val 60273"/>
            </a:avLst>
          </a:prstGeom>
          <a:solidFill>
            <a:srgbClr val="FBF3E8"/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5ED5CC1-4649-CA37-318C-5AC832822A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</a:t>
            </a:r>
            <a:br>
              <a:rPr lang="es-ES" dirty="0"/>
            </a:br>
            <a:r>
              <a:rPr lang="es-ES" dirty="0"/>
              <a:t>en Alemania: proceso de elaboración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Textplatzhalter 3"/>
          <p:cNvSpPr txBox="1"/>
          <p:nvPr/>
        </p:nvSpPr>
        <p:spPr bwMode="auto">
          <a:xfrm>
            <a:off x="7122693" y="2389325"/>
            <a:ext cx="4589880" cy="60707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540000" tIns="72000" rIns="72000" bIns="72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0" indent="-216000" defTabSz="91440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Encuesta a solicitantes de puestos de formación de la Agencia Federal de Empleo/BIBB</a:t>
            </a:r>
          </a:p>
          <a:p>
            <a:pPr marL="216000" lvl="0" indent="-216000" defTabSz="91440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Encuesta de transición del BIBB</a:t>
            </a:r>
          </a:p>
        </p:txBody>
      </p:sp>
      <p:sp>
        <p:nvSpPr>
          <p:cNvPr id="27" name="Textplatzhalter 3"/>
          <p:cNvSpPr txBox="1"/>
          <p:nvPr/>
        </p:nvSpPr>
        <p:spPr bwMode="auto">
          <a:xfrm>
            <a:off x="7122692" y="1809481"/>
            <a:ext cx="4589881" cy="575661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504000" tIns="36000" rIns="72000" bIns="36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Aft>
                <a:spcPts val="200"/>
              </a:spcAft>
              <a:buClr>
                <a:srgbClr val="D6851B"/>
              </a:buClr>
              <a:buSzPct val="65000"/>
              <a:defRPr/>
            </a:pPr>
            <a:r>
              <a:rPr lang="es-ES" sz="1500" dirty="0">
                <a:solidFill>
                  <a:schemeClr val="tx1"/>
                </a:solidFill>
              </a:rPr>
              <a:t>Evaluación complementaria de los datos de encuesta de los proyectos de investigación del BIBB</a:t>
            </a:r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494193" y="2400323"/>
            <a:ext cx="4297940" cy="10174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72000" rIns="72000" bIns="72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 defTabSz="91440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Encuesta del BIBB sobre los contratos de formación recientemente celebrados a 30 de septiembre.</a:t>
            </a:r>
          </a:p>
          <a:p>
            <a:pPr marL="216000" indent="-216000" defTabSz="91440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Datos de alumnos y alumnas de las estadísticas de formación profesional</a:t>
            </a:r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67384" y="1824090"/>
            <a:ext cx="4589881" cy="575661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180000" tIns="36000" rIns="72000" bIns="36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Aft>
                <a:spcPts val="200"/>
              </a:spcAft>
              <a:buClr>
                <a:srgbClr val="D6851B"/>
              </a:buClr>
              <a:buSzPct val="65000"/>
              <a:defRPr/>
            </a:pPr>
            <a:r>
              <a:rPr lang="es-ES" sz="1600">
                <a:solidFill>
                  <a:schemeClr val="tx1"/>
                </a:solidFill>
              </a:rPr>
              <a:t>Análisis de los datos oficiales </a:t>
            </a:r>
            <a:br>
              <a:rPr lang="es-ES" sz="1600">
                <a:solidFill>
                  <a:schemeClr val="tx1"/>
                </a:solidFill>
              </a:rPr>
            </a:br>
            <a:r>
              <a:rPr lang="es-ES" sz="1600">
                <a:solidFill>
                  <a:schemeClr val="tx1"/>
                </a:solidFill>
              </a:rPr>
              <a:t>recogidos por el BIBB</a:t>
            </a:r>
          </a:p>
        </p:txBody>
      </p:sp>
      <p:sp>
        <p:nvSpPr>
          <p:cNvPr id="29" name="Textplatzhalter 3"/>
          <p:cNvSpPr txBox="1"/>
          <p:nvPr/>
        </p:nvSpPr>
        <p:spPr bwMode="auto">
          <a:xfrm>
            <a:off x="667383" y="3408255"/>
            <a:ext cx="4589881" cy="575661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180000" tIns="36000" rIns="72000" bIns="36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Aft>
                <a:spcPts val="200"/>
              </a:spcAft>
              <a:buClr>
                <a:srgbClr val="D6851B"/>
              </a:buClr>
              <a:buSzPct val="65000"/>
              <a:defRPr/>
            </a:pPr>
            <a:r>
              <a:rPr lang="es-ES" sz="1600" dirty="0">
                <a:solidFill>
                  <a:schemeClr val="tx1"/>
                </a:solidFill>
              </a:rPr>
              <a:t>Análisis de los datos oficiales de 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otras instituciones</a:t>
            </a:r>
          </a:p>
        </p:txBody>
      </p:sp>
      <p:sp>
        <p:nvSpPr>
          <p:cNvPr id="32" name="Textplatzhalter 3"/>
          <p:cNvSpPr txBox="1"/>
          <p:nvPr/>
        </p:nvSpPr>
        <p:spPr bwMode="auto">
          <a:xfrm>
            <a:off x="528059" y="4583298"/>
            <a:ext cx="5712404" cy="60707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72000" rIns="72000" bIns="72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-288000" defTabSz="91440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defRPr/>
            </a:pPr>
            <a:r>
              <a:rPr lang="es-ES" sz="1400" dirty="0" err="1">
                <a:solidFill>
                  <a:schemeClr val="tx1"/>
                </a:solidFill>
                <a:latin typeface="Calibri"/>
              </a:rPr>
              <a:t>Microcenso</a:t>
            </a:r>
            <a:r>
              <a:rPr lang="es-ES" sz="1400" dirty="0">
                <a:solidFill>
                  <a:schemeClr val="tx1"/>
                </a:solidFill>
                <a:latin typeface="Calibri"/>
              </a:rPr>
              <a:t> alemán (Oficina Federal de Estadística)</a:t>
            </a:r>
          </a:p>
          <a:p>
            <a:pPr marL="216000" indent="-216000" defTabSz="91440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Personas sin cualificación profesional </a:t>
            </a:r>
          </a:p>
        </p:txBody>
      </p:sp>
      <p:sp>
        <p:nvSpPr>
          <p:cNvPr id="33" name="Textplatzhalter 3"/>
          <p:cNvSpPr txBox="1"/>
          <p:nvPr/>
        </p:nvSpPr>
        <p:spPr bwMode="auto">
          <a:xfrm>
            <a:off x="528059" y="5178688"/>
            <a:ext cx="5712404" cy="8122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72000" rIns="72000" bIns="72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-288000" defTabSz="91440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Estadística del mercado de formación profesional dual </a:t>
            </a:r>
            <a:br>
              <a:rPr lang="es-ES" sz="1400" dirty="0">
                <a:solidFill>
                  <a:schemeClr val="tx1"/>
                </a:solidFill>
                <a:latin typeface="Calibri"/>
              </a:rPr>
            </a:br>
            <a:r>
              <a:rPr lang="es-ES" sz="1400" dirty="0">
                <a:solidFill>
                  <a:schemeClr val="tx1"/>
                </a:solidFill>
                <a:latin typeface="Calibri"/>
              </a:rPr>
              <a:t>(Agencia Federal de Empleo)</a:t>
            </a:r>
          </a:p>
          <a:p>
            <a:pPr marL="216000" lvl="0" indent="-216000" defTabSz="91440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Solicitantes de puestos de formación rechazados </a:t>
            </a:r>
          </a:p>
        </p:txBody>
      </p:sp>
      <p:sp>
        <p:nvSpPr>
          <p:cNvPr id="30" name="Textplatzhalter 3"/>
          <p:cNvSpPr txBox="1"/>
          <p:nvPr/>
        </p:nvSpPr>
        <p:spPr bwMode="auto">
          <a:xfrm>
            <a:off x="7122693" y="3986326"/>
            <a:ext cx="4589880" cy="127391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540000" tIns="72000" rIns="72000" bIns="72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-288000" defTabSz="91440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defRPr/>
            </a:pPr>
            <a:r>
              <a:rPr lang="es-ES" sz="1400">
                <a:solidFill>
                  <a:schemeClr val="tx1"/>
                </a:solidFill>
                <a:latin typeface="Calibri"/>
              </a:rPr>
              <a:t>Censo alemán de formación profesional a 31.12. </a:t>
            </a:r>
            <a:br>
              <a:rPr lang="es-ES" sz="1400">
                <a:solidFill>
                  <a:schemeClr val="tx1"/>
                </a:solidFill>
                <a:latin typeface="Calibri"/>
              </a:rPr>
            </a:br>
            <a:r>
              <a:rPr lang="es-ES" sz="1400">
                <a:solidFill>
                  <a:schemeClr val="tx1"/>
                </a:solidFill>
                <a:latin typeface="Calibri"/>
              </a:rPr>
              <a:t>(Oficina Federal de Estadística, BIBB)</a:t>
            </a:r>
          </a:p>
          <a:p>
            <a:pPr marL="216000" lvl="0" indent="-216000" defTabSz="91440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>
                <a:solidFill>
                  <a:schemeClr val="tx1"/>
                </a:solidFill>
                <a:latin typeface="Calibri"/>
              </a:rPr>
              <a:t>Participación en la formación profesional </a:t>
            </a:r>
            <a:br>
              <a:rPr lang="es-ES" sz="1400">
                <a:solidFill>
                  <a:schemeClr val="tx1"/>
                </a:solidFill>
                <a:latin typeface="Calibri"/>
              </a:rPr>
            </a:br>
            <a:r>
              <a:rPr lang="es-ES" sz="1400">
                <a:solidFill>
                  <a:schemeClr val="tx1"/>
                </a:solidFill>
                <a:latin typeface="Calibri"/>
              </a:rPr>
              <a:t>(características estructurales) </a:t>
            </a:r>
          </a:p>
          <a:p>
            <a:pPr marL="216000" lvl="0" indent="-216000" defTabSz="91440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>
                <a:solidFill>
                  <a:schemeClr val="tx1"/>
                </a:solidFill>
                <a:latin typeface="Calibri"/>
              </a:rPr>
              <a:t>Finalización anticipada del contrato</a:t>
            </a:r>
          </a:p>
        </p:txBody>
      </p:sp>
      <p:sp>
        <p:nvSpPr>
          <p:cNvPr id="31" name="Textplatzhalter 3"/>
          <p:cNvSpPr txBox="1"/>
          <p:nvPr/>
        </p:nvSpPr>
        <p:spPr bwMode="auto">
          <a:xfrm>
            <a:off x="7159289" y="3408255"/>
            <a:ext cx="4589881" cy="575661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504000" tIns="36000" rIns="72000" bIns="36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Aft>
                <a:spcPts val="200"/>
              </a:spcAft>
              <a:buClr>
                <a:srgbClr val="D6851B"/>
              </a:buClr>
              <a:buSzPct val="65000"/>
              <a:defRPr/>
            </a:pPr>
            <a:r>
              <a:rPr lang="es-ES" sz="1600">
                <a:solidFill>
                  <a:schemeClr val="tx1"/>
                </a:solidFill>
              </a:rPr>
              <a:t>Tratamiento y análisis de datos oficiales que </a:t>
            </a:r>
            <a:br>
              <a:rPr lang="es-ES" sz="1600">
                <a:solidFill>
                  <a:schemeClr val="tx1"/>
                </a:solidFill>
              </a:rPr>
            </a:br>
            <a:r>
              <a:rPr lang="es-ES" sz="1600">
                <a:solidFill>
                  <a:schemeClr val="tx1"/>
                </a:solidFill>
              </a:rPr>
              <a:t>proporcionan otras instituciones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4579109" y="1409700"/>
            <a:ext cx="3048550" cy="3048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71457" y="1609393"/>
            <a:ext cx="2741133" cy="1721983"/>
          </a:xfrm>
          <a:prstGeom prst="rect">
            <a:avLst/>
          </a:prstGeom>
        </p:spPr>
      </p:pic>
      <p:sp>
        <p:nvSpPr>
          <p:cNvPr id="16" name="Textplatzhalter 7"/>
          <p:cNvSpPr>
            <a:spLocks noGrp="1"/>
          </p:cNvSpPr>
          <p:nvPr/>
        </p:nvSpPr>
        <p:spPr bwMode="auto">
          <a:xfrm>
            <a:off x="658813" y="127980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/>
              <a:t>Fuentes de datos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rcRect l="8324" t="21490" r="8263" b="22301"/>
          <a:stretch/>
        </p:blipFill>
        <p:spPr bwMode="auto">
          <a:xfrm>
            <a:off x="5486401" y="3341406"/>
            <a:ext cx="1781566" cy="400179"/>
          </a:xfrm>
          <a:prstGeom prst="rect">
            <a:avLst/>
          </a:prstGeom>
        </p:spPr>
      </p:pic>
      <p:sp>
        <p:nvSpPr>
          <p:cNvPr id="28" name="Textplatzhalter 3"/>
          <p:cNvSpPr txBox="1"/>
          <p:nvPr/>
        </p:nvSpPr>
        <p:spPr bwMode="auto">
          <a:xfrm>
            <a:off x="496411" y="3983916"/>
            <a:ext cx="6756265" cy="60707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72000" rIns="72000" bIns="72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-288000" defTabSz="91440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Estadística de la Agencia Federal de Empleo </a:t>
            </a:r>
          </a:p>
          <a:p>
            <a:pPr marL="216000" indent="-216000" defTabSz="91440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dirty="0">
                <a:solidFill>
                  <a:schemeClr val="tx1"/>
                </a:solidFill>
                <a:latin typeface="Calibri"/>
              </a:rPr>
              <a:t>Actividades de formación profesional según el tamaño de la empresa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D79907A-0025-B047-B01D-87300E8A8A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</a:t>
            </a:r>
            <a:br>
              <a:rPr lang="es-ES" dirty="0"/>
            </a:br>
            <a:r>
              <a:rPr lang="es-ES" dirty="0"/>
              <a:t>en Alemania: proceso de elaboración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 bwMode="auto">
          <a:xfrm>
            <a:off x="658811" y="1822538"/>
            <a:ext cx="10909302" cy="2436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D6851B"/>
              </a:buClr>
              <a:buSzPct val="65000"/>
              <a:defRPr/>
            </a:pPr>
            <a:r>
              <a:rPr lang="es-ES" sz="1600"/>
              <a:t>Datos recogidos a intervalos regulares</a:t>
            </a:r>
          </a:p>
        </p:txBody>
      </p:sp>
      <p:sp>
        <p:nvSpPr>
          <p:cNvPr id="4" name="Textplatzhalter 7"/>
          <p:cNvSpPr>
            <a:spLocks noGrp="1"/>
          </p:cNvSpPr>
          <p:nvPr/>
        </p:nvSpPr>
        <p:spPr bwMode="auto">
          <a:xfrm>
            <a:off x="658813" y="127980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/>
              <a:t>Fuentes de datos</a:t>
            </a:r>
          </a:p>
        </p:txBody>
      </p:sp>
      <p:sp>
        <p:nvSpPr>
          <p:cNvPr id="9" name="Textplatzhalter 3"/>
          <p:cNvSpPr txBox="1"/>
          <p:nvPr/>
        </p:nvSpPr>
        <p:spPr bwMode="auto">
          <a:xfrm>
            <a:off x="658813" y="2668544"/>
            <a:ext cx="5437187" cy="29321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36000" rIns="72000" bIns="36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>
                <a:solidFill>
                  <a:schemeClr val="tx1"/>
                </a:solidFill>
                <a:latin typeface="Calibri"/>
              </a:rPr>
              <a:t>Indicadores para la </a:t>
            </a:r>
            <a:r>
              <a:rPr lang="es-ES" sz="1400" b="1">
                <a:solidFill>
                  <a:schemeClr val="tx1"/>
                </a:solidFill>
                <a:latin typeface="Calibri"/>
              </a:rPr>
              <a:t>formación profesional inicial</a:t>
            </a:r>
          </a:p>
        </p:txBody>
      </p:sp>
      <p:sp>
        <p:nvSpPr>
          <p:cNvPr id="10" name="Textplatzhalter 3"/>
          <p:cNvSpPr txBox="1"/>
          <p:nvPr/>
        </p:nvSpPr>
        <p:spPr bwMode="auto">
          <a:xfrm>
            <a:off x="658813" y="3119888"/>
            <a:ext cx="5437187" cy="29321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36000" rIns="72000" bIns="36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b="1">
                <a:solidFill>
                  <a:schemeClr val="tx1"/>
                </a:solidFill>
                <a:latin typeface="Calibri"/>
              </a:rPr>
              <a:t>Evolución</a:t>
            </a:r>
            <a:r>
              <a:rPr lang="es-ES" sz="1400">
                <a:solidFill>
                  <a:schemeClr val="tx1"/>
                </a:solidFill>
                <a:latin typeface="Calibri"/>
              </a:rPr>
              <a:t> en el mercado de formación profesional dual</a:t>
            </a:r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658813" y="3571232"/>
            <a:ext cx="5437187" cy="29321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36000" rIns="72000" bIns="36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b="1">
                <a:solidFill>
                  <a:schemeClr val="tx1"/>
                </a:solidFill>
                <a:latin typeface="Calibri"/>
              </a:rPr>
              <a:t>Transición</a:t>
            </a:r>
            <a:r>
              <a:rPr lang="es-ES" sz="1400">
                <a:solidFill>
                  <a:schemeClr val="tx1"/>
                </a:solidFill>
                <a:latin typeface="Calibri"/>
              </a:rPr>
              <a:t> desde la escuela a la formación profesional</a:t>
            </a:r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58813" y="4022577"/>
            <a:ext cx="5437187" cy="144737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36000" rIns="396000" bIns="36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b="1">
                <a:solidFill>
                  <a:schemeClr val="tx1"/>
                </a:solidFill>
                <a:latin typeface="Calibri"/>
              </a:rPr>
              <a:t>Enseñanza/formación profesional</a:t>
            </a:r>
            <a:r>
              <a:rPr lang="es-ES" sz="1400">
                <a:solidFill>
                  <a:schemeClr val="tx1"/>
                </a:solidFill>
                <a:latin typeface="Calibri"/>
              </a:rPr>
              <a:t> (p. ej.: número de alumnos/as, número de contratos, edad, nivel de formación, disoluciones prematuras de contratos, exámenes en el sistema dual, modernización e introducción de profesiones, participación de las empresas en la formación profesional, costes y beneficios, formas de financiación, etc.).</a:t>
            </a:r>
          </a:p>
        </p:txBody>
      </p:sp>
      <p:sp>
        <p:nvSpPr>
          <p:cNvPr id="13" name="Textplatzhalter 3"/>
          <p:cNvSpPr txBox="1"/>
          <p:nvPr/>
        </p:nvSpPr>
        <p:spPr bwMode="auto">
          <a:xfrm>
            <a:off x="6275388" y="4155598"/>
            <a:ext cx="5437187" cy="29321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116000" tIns="36000" rIns="72000" bIns="36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>
                <a:solidFill>
                  <a:schemeClr val="tx1"/>
                </a:solidFill>
                <a:latin typeface="Calibri"/>
              </a:rPr>
              <a:t>Indicadores para la </a:t>
            </a:r>
            <a:r>
              <a:rPr lang="es-ES" sz="1400" b="1">
                <a:solidFill>
                  <a:schemeClr val="tx1"/>
                </a:solidFill>
                <a:latin typeface="Calibri"/>
              </a:rPr>
              <a:t>formación profesional continua</a:t>
            </a:r>
          </a:p>
        </p:txBody>
      </p:sp>
      <p:sp>
        <p:nvSpPr>
          <p:cNvPr id="14" name="Textplatzhalter 3"/>
          <p:cNvSpPr txBox="1"/>
          <p:nvPr/>
        </p:nvSpPr>
        <p:spPr bwMode="auto">
          <a:xfrm>
            <a:off x="6275388" y="4550752"/>
            <a:ext cx="5437187" cy="52404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36000" rIns="72000" bIns="36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b="1">
                <a:solidFill>
                  <a:schemeClr val="tx1"/>
                </a:solidFill>
                <a:latin typeface="Calibri"/>
              </a:rPr>
              <a:t>Permeabilidad/transición </a:t>
            </a:r>
            <a:r>
              <a:rPr lang="es-ES" sz="1400">
                <a:solidFill>
                  <a:schemeClr val="tx1"/>
                </a:solidFill>
                <a:latin typeface="Calibri"/>
              </a:rPr>
              <a:t>entre formación profesional y formación universitaria </a:t>
            </a:r>
          </a:p>
        </p:txBody>
      </p:sp>
      <p:sp>
        <p:nvSpPr>
          <p:cNvPr id="15" name="Textplatzhalter 3"/>
          <p:cNvSpPr txBox="1"/>
          <p:nvPr/>
        </p:nvSpPr>
        <p:spPr bwMode="auto">
          <a:xfrm>
            <a:off x="6275388" y="2672793"/>
            <a:ext cx="5437187" cy="98571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116000" tIns="36000" rIns="72000" bIns="36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b="1" dirty="0">
                <a:solidFill>
                  <a:schemeClr val="tx1"/>
                </a:solidFill>
                <a:latin typeface="Calibri"/>
              </a:rPr>
              <a:t>Monitorización del sistema</a:t>
            </a:r>
            <a:r>
              <a:rPr lang="es-ES" sz="1400" dirty="0">
                <a:solidFill>
                  <a:schemeClr val="tx1"/>
                </a:solidFill>
                <a:latin typeface="Calibri"/>
              </a:rPr>
              <a:t>, p. ej.: evolución del sistema de formación profesional en comparación con el sistema de transición (Informe integrado sobre formación profesional (iABE))</a:t>
            </a:r>
          </a:p>
        </p:txBody>
      </p:sp>
      <p:sp>
        <p:nvSpPr>
          <p:cNvPr id="16" name="Textplatzhalter 3"/>
          <p:cNvSpPr txBox="1"/>
          <p:nvPr/>
        </p:nvSpPr>
        <p:spPr bwMode="auto">
          <a:xfrm>
            <a:off x="6275388" y="3760444"/>
            <a:ext cx="5437187" cy="29321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116000" tIns="36000" rIns="72000" bIns="36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 b="1">
                <a:solidFill>
                  <a:schemeClr val="tx1"/>
                </a:solidFill>
                <a:latin typeface="Calibri"/>
              </a:rPr>
              <a:t>Transición</a:t>
            </a:r>
            <a:r>
              <a:rPr lang="es-ES" sz="1400">
                <a:solidFill>
                  <a:schemeClr val="tx1"/>
                </a:solidFill>
                <a:latin typeface="Calibri"/>
              </a:rPr>
              <a:t> desde la formación profesional al empleo</a:t>
            </a:r>
          </a:p>
        </p:txBody>
      </p:sp>
      <p:sp>
        <p:nvSpPr>
          <p:cNvPr id="17" name="Textplatzhalter 3"/>
          <p:cNvSpPr txBox="1"/>
          <p:nvPr/>
        </p:nvSpPr>
        <p:spPr bwMode="auto">
          <a:xfrm>
            <a:off x="6275388" y="5176739"/>
            <a:ext cx="5437187" cy="29321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36000" rIns="72000" bIns="36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defTabSz="91440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400">
                <a:solidFill>
                  <a:schemeClr val="tx1"/>
                </a:solidFill>
                <a:latin typeface="Calibri"/>
              </a:rPr>
              <a:t>Indicadores internacionales, supervisión del sistema, movilidad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4995866" y="2031648"/>
            <a:ext cx="2268000" cy="22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 rot="332430">
            <a:off x="5394595" y="2139155"/>
            <a:ext cx="1491393" cy="189813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E0F8311-2646-2620-E26B-E6CC59ABF2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</a:t>
            </a:r>
            <a:br>
              <a:rPr lang="es-ES" dirty="0"/>
            </a:br>
            <a:r>
              <a:rPr lang="es-ES" dirty="0"/>
              <a:t>en Alemania: proceso de elaboración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3600">
                <a:solidFill>
                  <a:srgbClr val="D6851B"/>
                </a:solidFill>
              </a:rPr>
              <a:t>Índice</a:t>
            </a:r>
          </a:p>
        </p:txBody>
      </p:sp>
      <p:sp>
        <p:nvSpPr>
          <p:cNvPr id="12" name="Textfeld 11"/>
          <p:cNvSpPr txBox="1"/>
          <p:nvPr/>
        </p:nvSpPr>
        <p:spPr bwMode="auto">
          <a:xfrm>
            <a:off x="658811" y="1493929"/>
            <a:ext cx="11053764" cy="407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s-ES" sz="2000" dirty="0">
                <a:latin typeface="Calibri"/>
              </a:rPr>
              <a:t>Finalidad de la presentación de informes y la gestión de datos en la formación profesional</a:t>
            </a:r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s-ES" sz="2000" dirty="0">
                <a:latin typeface="Calibri"/>
              </a:rPr>
              <a:t>Presentación de informes sobre formación profesional en Alemania</a:t>
            </a:r>
          </a:p>
          <a:p>
            <a:pPr marL="68400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2000" dirty="0"/>
              <a:t>Dos informes</a:t>
            </a:r>
          </a:p>
          <a:p>
            <a:pPr marL="68400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2000" dirty="0"/>
              <a:t>Base jurídica</a:t>
            </a:r>
          </a:p>
          <a:p>
            <a:pPr marL="68400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2000" dirty="0"/>
              <a:t>Proceso de elaboración</a:t>
            </a:r>
          </a:p>
          <a:p>
            <a:pPr marL="68400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2000" dirty="0"/>
              <a:t>Indicadores</a:t>
            </a:r>
          </a:p>
          <a:p>
            <a:pPr marL="68400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2000" dirty="0"/>
              <a:t>Aseguramiento de la calidad</a:t>
            </a:r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s-ES" sz="2000" dirty="0">
                <a:latin typeface="Calibri"/>
              </a:rPr>
              <a:t>Buenas prácticas internacionales: experiencias en Ghana y Vietnam</a:t>
            </a:r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s-ES" sz="2000" dirty="0"/>
              <a:t>Factores de éxito para el proceso de elaboración de la presentación de informes sobre formación</a:t>
            </a:r>
            <a:br>
              <a:rPr lang="es-ES" sz="2000" dirty="0"/>
            </a:br>
            <a:r>
              <a:rPr lang="es-ES" sz="2000" dirty="0"/>
              <a:t>      profesional y recomendaciones </a:t>
            </a:r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s-ES" sz="2000" dirty="0">
                <a:latin typeface="Calibri"/>
              </a:rPr>
              <a:t>Otras referencias y materiales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/>
          <p:nvPr/>
        </p:nvSpPr>
        <p:spPr bwMode="auto">
          <a:xfrm>
            <a:off x="655918" y="1533814"/>
            <a:ext cx="5437186" cy="156086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28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  <a:spcBef>
                <a:spcPts val="0"/>
              </a:spcBef>
              <a:defRPr/>
            </a:pPr>
            <a:r>
              <a:rPr lang="es-ES" sz="1500" dirty="0">
                <a:solidFill>
                  <a:schemeClr val="tx1"/>
                </a:solidFill>
              </a:rPr>
              <a:t>Los indicadores (indicador: lat. indicare) son </a:t>
            </a:r>
            <a:r>
              <a:rPr lang="es-ES" sz="1500" b="1" dirty="0">
                <a:solidFill>
                  <a:schemeClr val="tx1"/>
                </a:solidFill>
              </a:rPr>
              <a:t>magnitudes de medición</a:t>
            </a:r>
            <a:r>
              <a:rPr lang="es-ES" sz="1500" dirty="0">
                <a:solidFill>
                  <a:schemeClr val="tx1"/>
                </a:solidFill>
              </a:rPr>
              <a:t> (valores absolutos o índices), con ayuda de los cuales se puede(n) medir (operacionalizar) determinados hechos y condiciones actuales en la formación profesional (valores reales) y mostrar la evolución a lo largo del tiempo. </a:t>
            </a:r>
            <a:br>
              <a:rPr lang="es-ES" sz="1500" dirty="0">
                <a:solidFill>
                  <a:schemeClr val="tx1"/>
                </a:solidFill>
              </a:rPr>
            </a:br>
            <a:r>
              <a:rPr lang="es-ES" sz="1500" dirty="0">
                <a:solidFill>
                  <a:schemeClr val="tx1"/>
                </a:solidFill>
              </a:rPr>
              <a:t>(véase Schnell/Hill/Esser 1995, p. 121 y ss.).</a:t>
            </a:r>
          </a:p>
        </p:txBody>
      </p:sp>
      <p:sp>
        <p:nvSpPr>
          <p:cNvPr id="10" name="Textplatzhalter 3"/>
          <p:cNvSpPr txBox="1"/>
          <p:nvPr/>
        </p:nvSpPr>
        <p:spPr bwMode="auto">
          <a:xfrm>
            <a:off x="658814" y="3366549"/>
            <a:ext cx="5437186" cy="180451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216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  <a:spcBef>
                <a:spcPts val="0"/>
              </a:spcBef>
              <a:defRPr/>
            </a:pPr>
            <a:r>
              <a:rPr lang="es-ES" sz="1500" dirty="0">
                <a:solidFill>
                  <a:schemeClr val="tx1"/>
                </a:solidFill>
              </a:rPr>
              <a:t>Constituyen una </a:t>
            </a:r>
            <a:r>
              <a:rPr lang="es-ES" sz="1500" b="1" dirty="0">
                <a:solidFill>
                  <a:schemeClr val="tx1"/>
                </a:solidFill>
              </a:rPr>
              <a:t>base</a:t>
            </a:r>
            <a:r>
              <a:rPr lang="es-ES" sz="1500" dirty="0">
                <a:solidFill>
                  <a:schemeClr val="tx1"/>
                </a:solidFill>
              </a:rPr>
              <a:t> importante para la presen-</a:t>
            </a:r>
            <a:br>
              <a:rPr lang="es-ES" sz="1500" dirty="0">
                <a:solidFill>
                  <a:schemeClr val="tx1"/>
                </a:solidFill>
              </a:rPr>
            </a:br>
            <a:r>
              <a:rPr lang="es-ES" sz="1500" dirty="0">
                <a:solidFill>
                  <a:schemeClr val="tx1"/>
                </a:solidFill>
              </a:rPr>
              <a:t>tación regular de informes en la formación profesio-</a:t>
            </a:r>
            <a:br>
              <a:rPr lang="es-ES" sz="1500" dirty="0">
                <a:solidFill>
                  <a:schemeClr val="tx1"/>
                </a:solidFill>
              </a:rPr>
            </a:br>
            <a:r>
              <a:rPr lang="es-ES" sz="1500" dirty="0">
                <a:solidFill>
                  <a:schemeClr val="tx1"/>
                </a:solidFill>
              </a:rPr>
              <a:t>nal. La </a:t>
            </a:r>
            <a:r>
              <a:rPr lang="es-ES" sz="1500" b="1" dirty="0">
                <a:solidFill>
                  <a:schemeClr val="tx1"/>
                </a:solidFill>
              </a:rPr>
              <a:t>comparativa</a:t>
            </a:r>
            <a:r>
              <a:rPr lang="es-ES" sz="1500" dirty="0">
                <a:solidFill>
                  <a:schemeClr val="tx1"/>
                </a:solidFill>
              </a:rPr>
              <a:t> de los valores medidos y el statu </a:t>
            </a:r>
            <a:br>
              <a:rPr lang="es-ES" sz="1500" dirty="0">
                <a:solidFill>
                  <a:schemeClr val="tx1"/>
                </a:solidFill>
              </a:rPr>
            </a:br>
            <a:r>
              <a:rPr lang="es-ES" sz="1500" dirty="0">
                <a:solidFill>
                  <a:schemeClr val="tx1"/>
                </a:solidFill>
              </a:rPr>
              <a:t>quo con los valores normativos y sociales o los objetivos establecidos políticamente (valores objetivo) muestra la </a:t>
            </a:r>
            <a:r>
              <a:rPr lang="es-ES" sz="1500" b="1" dirty="0">
                <a:solidFill>
                  <a:schemeClr val="tx1"/>
                </a:solidFill>
              </a:rPr>
              <a:t>necesidad de actuar </a:t>
            </a:r>
            <a:r>
              <a:rPr lang="es-ES" sz="1500" dirty="0">
                <a:solidFill>
                  <a:schemeClr val="tx1"/>
                </a:solidFill>
              </a:rPr>
              <a:t>(políticamente) y puede servir de base para el diseño de la formación profesional (</a:t>
            </a:r>
            <a:r>
              <a:rPr lang="es-ES" sz="1500" b="1" dirty="0">
                <a:solidFill>
                  <a:schemeClr val="tx1"/>
                </a:solidFill>
              </a:rPr>
              <a:t>asesoramiento político</a:t>
            </a:r>
            <a:r>
              <a:rPr lang="es-ES" sz="15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233629" y="3283560"/>
            <a:ext cx="5472112" cy="58623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972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  <a:spcBef>
                <a:spcPts val="0"/>
              </a:spcBef>
              <a:defRPr/>
            </a:pPr>
            <a:r>
              <a:rPr lang="es-ES" sz="1500">
                <a:solidFill>
                  <a:schemeClr val="tx1"/>
                </a:solidFill>
              </a:rPr>
              <a:t>Según el </a:t>
            </a:r>
            <a:r>
              <a:rPr lang="es-ES" sz="1500" b="1">
                <a:solidFill>
                  <a:schemeClr val="tx1"/>
                </a:solidFill>
              </a:rPr>
              <a:t>contexto de utilización</a:t>
            </a:r>
            <a:r>
              <a:rPr lang="es-ES" sz="1500">
                <a:solidFill>
                  <a:schemeClr val="tx1"/>
                </a:solidFill>
              </a:rPr>
              <a:t> pueden ser útiles </a:t>
            </a:r>
            <a:r>
              <a:rPr lang="es-ES" sz="1500" b="1">
                <a:solidFill>
                  <a:schemeClr val="tx1"/>
                </a:solidFill>
              </a:rPr>
              <a:t>distintas estrategias de clasificación</a:t>
            </a:r>
            <a:r>
              <a:rPr lang="es-ES" sz="15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platzhalter 3"/>
          <p:cNvSpPr txBox="1"/>
          <p:nvPr/>
        </p:nvSpPr>
        <p:spPr bwMode="auto">
          <a:xfrm>
            <a:off x="6240463" y="3975690"/>
            <a:ext cx="5472112" cy="131720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972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  <a:spcBef>
                <a:spcPts val="0"/>
              </a:spcBef>
              <a:defRPr/>
            </a:pPr>
            <a:r>
              <a:rPr lang="es-ES" sz="1500" dirty="0">
                <a:solidFill>
                  <a:schemeClr val="tx1"/>
                </a:solidFill>
              </a:rPr>
              <a:t>Los indicadores deben ayudarnos a clasificar las observaciones de objetos reales, asignarlas a fenómenos no observables y constituir así, por último, una </a:t>
            </a:r>
            <a:r>
              <a:rPr lang="es-ES" sz="1500" b="1" dirty="0">
                <a:solidFill>
                  <a:schemeClr val="tx1"/>
                </a:solidFill>
              </a:rPr>
              <a:t>base fiable para la evaluación</a:t>
            </a:r>
            <a:r>
              <a:rPr lang="es-ES" sz="1500" dirty="0">
                <a:solidFill>
                  <a:schemeClr val="tx1"/>
                </a:solidFill>
              </a:rPr>
              <a:t> de estos fenómenos.</a:t>
            </a:r>
          </a:p>
        </p:txBody>
      </p:sp>
      <p:sp>
        <p:nvSpPr>
          <p:cNvPr id="5" name="Textfeld 4"/>
          <p:cNvSpPr txBox="1"/>
          <p:nvPr/>
        </p:nvSpPr>
        <p:spPr bwMode="auto">
          <a:xfrm>
            <a:off x="582613" y="5434813"/>
            <a:ext cx="9559243" cy="443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s-ES" sz="1100"/>
              <a:t>Fuente: Meyer, Wolfgang: Indikatorenentwicklung: eine praxisorientierte Einführung, 2004 (Desarrollo de indicadores: una introducción orientada a la práctica, 2004)</a:t>
            </a:r>
            <a:br>
              <a:rPr lang="es-ES" sz="1100"/>
            </a:br>
            <a:r>
              <a:rPr lang="es-ES" sz="1100" u="sng">
                <a:hlinkClick r:id="rId3" tooltip="http://www.ceval.de/typo3/fileadmin/user_upload/PDFs/workpaper10.pdf"/>
              </a:rPr>
              <a:t>http://www.ceval.de/typo3/fileadmin/user_upload/PDFs/workpaper10.pdf</a:t>
            </a:r>
          </a:p>
        </p:txBody>
      </p:sp>
      <p:sp>
        <p:nvSpPr>
          <p:cNvPr id="14" name="Textplatzhalter 3"/>
          <p:cNvSpPr txBox="1"/>
          <p:nvPr/>
        </p:nvSpPr>
        <p:spPr bwMode="auto">
          <a:xfrm>
            <a:off x="6233629" y="2347773"/>
            <a:ext cx="5472112" cy="82989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972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  <a:spcBef>
                <a:spcPts val="0"/>
              </a:spcBef>
              <a:defRPr/>
            </a:pPr>
            <a:r>
              <a:rPr lang="es-ES" sz="1500">
                <a:solidFill>
                  <a:schemeClr val="tx1"/>
                </a:solidFill>
              </a:rPr>
              <a:t>Tanto este principio de clasificación como el tipo y el número de clases utilizadas son el resultado de </a:t>
            </a:r>
            <a:r>
              <a:rPr lang="es-ES" sz="1500" b="1">
                <a:solidFill>
                  <a:schemeClr val="tx1"/>
                </a:solidFill>
              </a:rPr>
              <a:t>decisiones humanas</a:t>
            </a:r>
            <a:r>
              <a:rPr lang="es-ES" sz="15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Textplatzhalter 3"/>
          <p:cNvSpPr txBox="1"/>
          <p:nvPr/>
        </p:nvSpPr>
        <p:spPr bwMode="auto">
          <a:xfrm>
            <a:off x="6233629" y="1411986"/>
            <a:ext cx="5472112" cy="82989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972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  <a:spcBef>
                <a:spcPts val="0"/>
              </a:spcBef>
              <a:defRPr/>
            </a:pPr>
            <a:r>
              <a:rPr lang="es-ES" sz="1500" dirty="0">
                <a:solidFill>
                  <a:schemeClr val="tx1"/>
                </a:solidFill>
              </a:rPr>
              <a:t>Los indicadores son instrumentos para la </a:t>
            </a:r>
            <a:r>
              <a:rPr lang="es-ES" sz="1500" b="1" dirty="0">
                <a:solidFill>
                  <a:schemeClr val="tx1"/>
                </a:solidFill>
              </a:rPr>
              <a:t>clasificación</a:t>
            </a:r>
            <a:r>
              <a:rPr lang="es-ES" sz="1500" dirty="0">
                <a:solidFill>
                  <a:schemeClr val="tx1"/>
                </a:solidFill>
              </a:rPr>
              <a:t> de características sobre la </a:t>
            </a:r>
            <a:r>
              <a:rPr lang="es-ES" sz="1500" b="1" dirty="0">
                <a:solidFill>
                  <a:schemeClr val="tx1"/>
                </a:solidFill>
              </a:rPr>
              <a:t>base de un principio de</a:t>
            </a:r>
          </a:p>
          <a:p>
            <a:pPr>
              <a:lnSpc>
                <a:spcPts val="1900"/>
              </a:lnSpc>
              <a:spcBef>
                <a:spcPts val="0"/>
              </a:spcBef>
              <a:defRPr/>
            </a:pPr>
            <a:r>
              <a:rPr lang="es-ES" sz="1500" b="1" dirty="0">
                <a:solidFill>
                  <a:schemeClr val="tx1"/>
                </a:solidFill>
              </a:rPr>
              <a:t>ordenación</a:t>
            </a:r>
            <a:r>
              <a:rPr lang="es-ES" sz="15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4986991" y="2401123"/>
            <a:ext cx="2116234" cy="2116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5108448" y="2709179"/>
            <a:ext cx="2019670" cy="139432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9B5E25A-E234-666D-527C-0E61BF7FA9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</a:t>
            </a:r>
            <a:br>
              <a:rPr lang="es-ES" dirty="0"/>
            </a:br>
            <a:r>
              <a:rPr lang="es-ES" dirty="0"/>
              <a:t>en Alemania: indicadores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/>
        </p:nvSpPr>
        <p:spPr bwMode="auto">
          <a:xfrm>
            <a:off x="658813" y="1104847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 dirty="0"/>
              <a:t>Indicadores como base para decisiones (políticas)</a:t>
            </a: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8734425" y="1258205"/>
          <a:ext cx="2988000" cy="4014348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3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es-ES" sz="900">
                          <a:solidFill>
                            <a:schemeClr val="tx1"/>
                          </a:solidFill>
                        </a:rPr>
                        <a:t>Nombre del indicador:</a:t>
                      </a:r>
                    </a:p>
                  </a:txBody>
                  <a:tcPr marL="53371" marR="53371" marT="26686" marB="26686">
                    <a:lnL w="76200" algn="ctr">
                      <a:solidFill>
                        <a:schemeClr val="bg1"/>
                      </a:solidFill>
                    </a:lnL>
                    <a:lnT w="762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600"/>
                        </a:lnSpc>
                        <a:spcAft>
                          <a:spcPts val="600"/>
                        </a:spcAft>
                        <a:defRPr/>
                      </a:pPr>
                      <a:endParaRPr lang="de-DE" sz="900"/>
                    </a:p>
                  </a:txBody>
                  <a:tcPr marL="53371" marR="53371" marT="26686" marB="26686">
                    <a:lnR w="76200" algn="ctr">
                      <a:solidFill>
                        <a:schemeClr val="bg1"/>
                      </a:solidFill>
                    </a:lnR>
                    <a:lnT w="762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  <a:solidFill>
                      <a:srgbClr val="EAC2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s-ES" sz="900"/>
                        <a:t>Mensaje clave:</a:t>
                      </a:r>
                    </a:p>
                  </a:txBody>
                  <a:tcPr marL="53371" marR="53371" marT="26686" marB="26686">
                    <a:lnL w="76200" algn="ctr">
                      <a:solidFill>
                        <a:schemeClr val="bg1"/>
                      </a:solidFill>
                    </a:lnL>
                    <a:lnT w="12700" algn="ctr">
                      <a:solidFill>
                        <a:srgbClr val="EAC28D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  <a:spcAft>
                          <a:spcPts val="600"/>
                        </a:spcAft>
                        <a:defRPr/>
                      </a:pPr>
                      <a:endParaRPr lang="de-DE" sz="900"/>
                    </a:p>
                  </a:txBody>
                  <a:tcPr marL="53371" marR="53371" marT="26686" marB="26686">
                    <a:lnR w="762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EAC28D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s-ES" sz="900"/>
                        <a:t>Fuente:</a:t>
                      </a:r>
                    </a:p>
                  </a:txBody>
                  <a:tcPr marL="53371" marR="53371" marT="26686" marB="26686">
                    <a:lnL w="76200" algn="ctr">
                      <a:solidFill>
                        <a:schemeClr val="bg1"/>
                      </a:solidFill>
                    </a:lnL>
                    <a:lnT w="12700" algn="ctr">
                      <a:solidFill>
                        <a:srgbClr val="EAC28D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  <a:spcAft>
                          <a:spcPts val="600"/>
                        </a:spcAft>
                        <a:defRPr/>
                      </a:pPr>
                      <a:endParaRPr lang="de-DE" sz="900"/>
                    </a:p>
                  </a:txBody>
                  <a:tcPr marL="53371" marR="53371" marT="26686" marB="26686">
                    <a:lnR w="762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EAC28D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s-ES" sz="900"/>
                        <a:t>Período de observación/ </a:t>
                      </a:r>
                      <a:br>
                        <a:rPr lang="es-ES" sz="900"/>
                      </a:br>
                      <a:r>
                        <a:rPr lang="es-ES" sz="900"/>
                        <a:t>fecha clave:</a:t>
                      </a:r>
                    </a:p>
                  </a:txBody>
                  <a:tcPr marL="53371" marR="53371" marT="26686" marB="26686">
                    <a:lnL w="76200" algn="ctr">
                      <a:solidFill>
                        <a:schemeClr val="bg1"/>
                      </a:solidFill>
                    </a:lnL>
                    <a:lnT w="12700" algn="ctr">
                      <a:solidFill>
                        <a:srgbClr val="EAC28D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  <a:spcAft>
                          <a:spcPts val="600"/>
                        </a:spcAft>
                        <a:defRPr/>
                      </a:pPr>
                      <a:endParaRPr lang="de-DE" sz="900"/>
                    </a:p>
                  </a:txBody>
                  <a:tcPr marL="53371" marR="53371" marT="26686" marB="26686">
                    <a:lnR w="762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EAC28D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95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s-ES" sz="900"/>
                        <a:t>Significado para las </a:t>
                      </a:r>
                      <a:br>
                        <a:rPr lang="es-ES" sz="900"/>
                      </a:br>
                      <a:r>
                        <a:rPr lang="es-ES" sz="900"/>
                        <a:t>decisiones políticas sobre formación profesional:</a:t>
                      </a:r>
                    </a:p>
                  </a:txBody>
                  <a:tcPr marL="53371" marR="53371" marT="26686" marB="26686">
                    <a:lnL w="76200" algn="ctr">
                      <a:solidFill>
                        <a:schemeClr val="bg1"/>
                      </a:solidFill>
                    </a:lnL>
                    <a:lnT w="12700" algn="ctr">
                      <a:solidFill>
                        <a:srgbClr val="EAC28D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  <a:spcAft>
                          <a:spcPts val="600"/>
                        </a:spcAft>
                        <a:defRPr/>
                      </a:pPr>
                      <a:endParaRPr lang="de-DE" sz="900"/>
                    </a:p>
                  </a:txBody>
                  <a:tcPr marL="53371" marR="53371" marT="26686" marB="26686">
                    <a:lnR w="762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EAC28D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s-ES" sz="900"/>
                        <a:t>Parámetros de referencia:</a:t>
                      </a:r>
                    </a:p>
                  </a:txBody>
                  <a:tcPr marL="53371" marR="53371" marT="26686" marB="26686">
                    <a:lnL w="76200" algn="ctr">
                      <a:solidFill>
                        <a:schemeClr val="bg1"/>
                      </a:solidFill>
                    </a:lnL>
                    <a:lnT w="12700" algn="ctr">
                      <a:solidFill>
                        <a:srgbClr val="EAC28D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  <a:spcAft>
                          <a:spcPts val="600"/>
                        </a:spcAft>
                        <a:defRPr/>
                      </a:pPr>
                      <a:endParaRPr lang="de-DE" sz="900"/>
                    </a:p>
                  </a:txBody>
                  <a:tcPr marL="53371" marR="53371" marT="26686" marB="26686">
                    <a:lnR w="762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EAC28D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s-ES" sz="900"/>
                        <a:t>Fórmula:</a:t>
                      </a:r>
                    </a:p>
                  </a:txBody>
                  <a:tcPr marL="53371" marR="53371" marT="26686" marB="26686">
                    <a:lnL w="76200" algn="ctr">
                      <a:solidFill>
                        <a:schemeClr val="bg1"/>
                      </a:solidFill>
                    </a:lnL>
                    <a:lnT w="12700" algn="ctr">
                      <a:solidFill>
                        <a:srgbClr val="EAC28D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  <a:spcAft>
                          <a:spcPts val="600"/>
                        </a:spcAft>
                        <a:defRPr/>
                      </a:pPr>
                      <a:endParaRPr lang="de-DE" sz="900"/>
                    </a:p>
                  </a:txBody>
                  <a:tcPr marL="53371" marR="53371" marT="26686" marB="26686">
                    <a:lnR w="762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EAC28D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s-ES" sz="900"/>
                        <a:t>Posibles distinciones (sexo, edad, regiones, etc.):</a:t>
                      </a:r>
                    </a:p>
                  </a:txBody>
                  <a:tcPr marL="53371" marR="53371" marT="26686" marB="26686">
                    <a:lnL w="76200" algn="ctr">
                      <a:solidFill>
                        <a:schemeClr val="bg1"/>
                      </a:solidFill>
                    </a:lnL>
                    <a:lnT w="12700" algn="ctr">
                      <a:solidFill>
                        <a:srgbClr val="EAC28D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  <a:spcAft>
                          <a:spcPts val="600"/>
                        </a:spcAft>
                        <a:defRPr/>
                      </a:pPr>
                      <a:endParaRPr lang="de-DE" sz="900"/>
                    </a:p>
                  </a:txBody>
                  <a:tcPr marL="53371" marR="53371" marT="26686" marB="26686">
                    <a:lnR w="762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EAC28D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s-ES" sz="900"/>
                        <a:t>Limitaciones del indicador:</a:t>
                      </a:r>
                    </a:p>
                  </a:txBody>
                  <a:tcPr marL="53371" marR="53371" marT="26686" marB="26686">
                    <a:lnL w="76200" algn="ctr">
                      <a:solidFill>
                        <a:schemeClr val="bg1"/>
                      </a:solidFill>
                    </a:lnL>
                    <a:lnT w="12700" algn="ctr">
                      <a:solidFill>
                        <a:srgbClr val="EAC28D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  <a:spcAft>
                          <a:spcPts val="600"/>
                        </a:spcAft>
                        <a:defRPr/>
                      </a:pPr>
                      <a:endParaRPr lang="de-DE" sz="900"/>
                    </a:p>
                  </a:txBody>
                  <a:tcPr marL="53371" marR="53371" marT="26686" marB="26686">
                    <a:lnR w="762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EAC28D"/>
                      </a:solidFill>
                    </a:lnT>
                    <a:lnB w="12700" algn="ctr">
                      <a:solidFill>
                        <a:srgbClr val="EAC28D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s-ES" sz="900"/>
                        <a:t>Consideraciones sobre el diseño/Preguntas frecuentes:</a:t>
                      </a:r>
                    </a:p>
                  </a:txBody>
                  <a:tcPr marL="53371" marR="53371" marT="26686" marB="26686">
                    <a:lnL w="76200" algn="ctr">
                      <a:solidFill>
                        <a:schemeClr val="bg1"/>
                      </a:solidFill>
                    </a:lnL>
                    <a:lnT w="12700" algn="ctr">
                      <a:solidFill>
                        <a:srgbClr val="EAC28D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  <a:spcAft>
                          <a:spcPts val="600"/>
                        </a:spcAft>
                        <a:defRPr/>
                      </a:pPr>
                      <a:endParaRPr lang="de-DE" sz="900"/>
                    </a:p>
                  </a:txBody>
                  <a:tcPr marL="53371" marR="53371" marT="26686" marB="26686">
                    <a:lnR w="762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EAC28D"/>
                      </a:solidFill>
                    </a:lnT>
                    <a:lnB w="76200" algn="ctr">
                      <a:solidFill>
                        <a:schemeClr val="bg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Textplatzhalter 3"/>
          <p:cNvSpPr txBox="1"/>
          <p:nvPr/>
        </p:nvSpPr>
        <p:spPr bwMode="auto">
          <a:xfrm>
            <a:off x="4827571" y="2013109"/>
            <a:ext cx="3682241" cy="94119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44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3" indent="-216000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b="0" dirty="0">
                <a:latin typeface="Calibri"/>
              </a:rPr>
              <a:t>Cuestión de voluntad política y de disposición de las personas con poder decisorio para dar forma al proceso</a:t>
            </a:r>
          </a:p>
        </p:txBody>
      </p:sp>
      <p:sp>
        <p:nvSpPr>
          <p:cNvPr id="11" name="Textplatzhalter 3"/>
          <p:cNvSpPr txBox="1"/>
          <p:nvPr/>
        </p:nvSpPr>
        <p:spPr bwMode="auto">
          <a:xfrm>
            <a:off x="658813" y="2013109"/>
            <a:ext cx="3606799" cy="94119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44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3" indent="-216000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b="0">
                <a:latin typeface="Calibri"/>
              </a:rPr>
              <a:t>Separación estricta entre la puesta a disposición de datos y su evaluación</a:t>
            </a:r>
          </a:p>
        </p:txBody>
      </p:sp>
      <p:sp>
        <p:nvSpPr>
          <p:cNvPr id="12" name="Textplatzhalter 3"/>
          <p:cNvSpPr txBox="1"/>
          <p:nvPr/>
        </p:nvSpPr>
        <p:spPr bwMode="auto">
          <a:xfrm>
            <a:off x="658813" y="3294695"/>
            <a:ext cx="3606799" cy="94119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44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3" indent="-216000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b="0">
                <a:latin typeface="Calibri"/>
              </a:rPr>
              <a:t>Pueden surgir conflictos a la hora de evaluar los datos, dependiendo de la perspectiva/el interés.</a:t>
            </a:r>
          </a:p>
        </p:txBody>
      </p:sp>
      <p:sp>
        <p:nvSpPr>
          <p:cNvPr id="14" name="Textplatzhalter 3"/>
          <p:cNvSpPr txBox="1"/>
          <p:nvPr/>
        </p:nvSpPr>
        <p:spPr bwMode="auto">
          <a:xfrm>
            <a:off x="658813" y="4576281"/>
            <a:ext cx="3606799" cy="68471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44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3" indent="-216000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b="0" dirty="0">
                <a:latin typeface="Calibri"/>
              </a:rPr>
              <a:t>¡Los conflictos no deben perjudicar la puesta a disposición de datos!</a:t>
            </a:r>
          </a:p>
        </p:txBody>
      </p:sp>
      <p:sp>
        <p:nvSpPr>
          <p:cNvPr id="15" name="Textplatzhalter 3"/>
          <p:cNvSpPr txBox="1"/>
          <p:nvPr/>
        </p:nvSpPr>
        <p:spPr bwMode="auto">
          <a:xfrm>
            <a:off x="4831575" y="3086725"/>
            <a:ext cx="3678238" cy="68471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44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3" indent="-216000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b="0">
                <a:latin typeface="Calibri"/>
              </a:rPr>
              <a:t>Los indicadores solo serán tan buenos como lo sean sus bases de datos.</a:t>
            </a:r>
          </a:p>
        </p:txBody>
      </p:sp>
      <p:sp>
        <p:nvSpPr>
          <p:cNvPr id="16" name="Textplatzhalter 3"/>
          <p:cNvSpPr txBox="1"/>
          <p:nvPr/>
        </p:nvSpPr>
        <p:spPr bwMode="auto">
          <a:xfrm>
            <a:off x="4831575" y="3903861"/>
            <a:ext cx="3678238" cy="5400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44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3" indent="-216000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b="0" dirty="0">
                <a:latin typeface="Calibri"/>
              </a:rPr>
              <a:t>¡Los indicadores son algo más que simples cuotas!</a:t>
            </a:r>
          </a:p>
        </p:txBody>
      </p:sp>
      <p:sp>
        <p:nvSpPr>
          <p:cNvPr id="17" name="Textplatzhalter 3"/>
          <p:cNvSpPr txBox="1"/>
          <p:nvPr/>
        </p:nvSpPr>
        <p:spPr bwMode="auto">
          <a:xfrm>
            <a:off x="4831575" y="4576281"/>
            <a:ext cx="3678238" cy="68471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44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3" indent="-216000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b="0">
                <a:latin typeface="Calibri"/>
              </a:rPr>
              <a:t>Un buen indicador es un indicador sencillo (fácil de entender).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 rot="161349">
            <a:off x="4164575" y="1540994"/>
            <a:ext cx="676198" cy="290765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 bwMode="auto">
          <a:xfrm>
            <a:off x="2945219" y="1733842"/>
            <a:ext cx="1491659" cy="437153"/>
          </a:xfrm>
          <a:prstGeom prst="rect">
            <a:avLst/>
          </a:prstGeom>
          <a:solidFill>
            <a:srgbClr val="D6851B"/>
          </a:solidFill>
        </p:spPr>
        <p:txBody>
          <a:bodyPr wrap="square" lIns="108000" tIns="72000" rIns="108000" bIns="72000">
            <a:spAutoFit/>
          </a:bodyPr>
          <a:lstStyle/>
          <a:p>
            <a:pPr algn="ctr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defRPr/>
            </a:pPr>
            <a:r>
              <a:rPr lang="es-ES" b="1" dirty="0">
                <a:solidFill>
                  <a:schemeClr val="bg1"/>
                </a:solidFill>
              </a:rPr>
              <a:t>Importante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F58B6A7-9D17-80A8-FB91-7F48119319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</a:t>
            </a:r>
            <a:br>
              <a:rPr lang="es-ES" dirty="0"/>
            </a:br>
            <a:r>
              <a:rPr lang="es-ES" dirty="0"/>
              <a:t>en Alemania: indicadores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 bwMode="auto">
          <a:xfrm>
            <a:off x="658810" y="1479913"/>
            <a:ext cx="10736011" cy="35811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Cuota de empresas formadoras: la cuota de empresas formadoras se calcula a partir de la proporción de empresas con alumnos/as en relación al total de empresas, incluidas las empresas formadoras.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endParaRPr lang="de-DE" dirty="0"/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defRPr/>
            </a:pPr>
            <a:br>
              <a:rPr lang="es-ES" dirty="0"/>
            </a:br>
            <a:endParaRPr lang="es-ES" dirty="0"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b="1" dirty="0"/>
              <a:t>Cuota de éxito I - Cuota de éxito en relación con la participación (EQI)</a:t>
            </a:r>
            <a:br>
              <a:rPr lang="es-ES" dirty="0"/>
            </a:br>
            <a:r>
              <a:rPr lang="es-ES" dirty="0">
                <a:latin typeface="Calibri"/>
              </a:rPr>
              <a:t>El indicador muestra, entre otras cosas, la proporción de exámenes finales aprobados en el año del informe en relación al total de exámenes finales realizados, incluidos los exámenes de recuperación.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endParaRPr lang="de-DE" dirty="0"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1065936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/>
              <a:t>Ejemplos</a:t>
            </a:r>
          </a:p>
        </p:txBody>
      </p:sp>
      <p:sp>
        <p:nvSpPr>
          <p:cNvPr id="15" name="Textplatzhalter 7"/>
          <p:cNvSpPr>
            <a:spLocks noGrp="1"/>
          </p:cNvSpPr>
          <p:nvPr/>
        </p:nvSpPr>
        <p:spPr bwMode="auto">
          <a:xfrm>
            <a:off x="517007" y="2348104"/>
            <a:ext cx="10434066" cy="682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800" b="1" dirty="0">
                <a:latin typeface="Calibri"/>
              </a:rPr>
              <a:t>Número de empresas con empleados sujetos a cotizaciones a la seguridad social en formación profesional</a:t>
            </a:r>
          </a:p>
          <a:p>
            <a:pPr algn="ctr">
              <a:defRPr/>
            </a:pPr>
            <a:r>
              <a:rPr lang="es-ES" sz="1800" b="1" dirty="0">
                <a:latin typeface="Calibri"/>
              </a:rPr>
              <a:t>Número de empresas con empleados sujetos a cotizaciones a la seguridad social</a:t>
            </a:r>
          </a:p>
        </p:txBody>
      </p:sp>
      <p:cxnSp>
        <p:nvCxnSpPr>
          <p:cNvPr id="17" name="Gerader Verbinder 16"/>
          <p:cNvCxnSpPr>
            <a:cxnSpLocks/>
          </p:cNvCxnSpPr>
          <p:nvPr/>
        </p:nvCxnSpPr>
        <p:spPr bwMode="auto">
          <a:xfrm>
            <a:off x="960756" y="2635147"/>
            <a:ext cx="95465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platzhalter 7"/>
          <p:cNvSpPr>
            <a:spLocks noGrp="1"/>
          </p:cNvSpPr>
          <p:nvPr/>
        </p:nvSpPr>
        <p:spPr bwMode="auto">
          <a:xfrm>
            <a:off x="10642787" y="2516970"/>
            <a:ext cx="88749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800" b="1" dirty="0">
                <a:latin typeface="Calibri"/>
                <a:cs typeface="Arial"/>
              </a:rPr>
              <a:t>ꞏ  100</a:t>
            </a:r>
          </a:p>
        </p:txBody>
      </p:sp>
      <p:sp>
        <p:nvSpPr>
          <p:cNvPr id="19" name="Textplatzhalter 7"/>
          <p:cNvSpPr>
            <a:spLocks noGrp="1"/>
          </p:cNvSpPr>
          <p:nvPr/>
        </p:nvSpPr>
        <p:spPr bwMode="auto">
          <a:xfrm>
            <a:off x="1711583" y="4432635"/>
            <a:ext cx="5730108" cy="682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800" b="1" dirty="0">
                <a:latin typeface="Calibri"/>
              </a:rPr>
              <a:t>número de exámenes finales aprobados</a:t>
            </a:r>
          </a:p>
          <a:p>
            <a:pPr algn="ctr">
              <a:defRPr/>
            </a:pPr>
            <a:r>
              <a:rPr lang="es-ES" sz="1800" b="1" dirty="0">
                <a:latin typeface="Calibri"/>
              </a:rPr>
              <a:t>número de todas las participaciones en exámenes</a:t>
            </a:r>
          </a:p>
        </p:txBody>
      </p:sp>
      <p:cxnSp>
        <p:nvCxnSpPr>
          <p:cNvPr id="20" name="Gerader Verbinder 19"/>
          <p:cNvCxnSpPr>
            <a:cxnSpLocks/>
          </p:cNvCxnSpPr>
          <p:nvPr/>
        </p:nvCxnSpPr>
        <p:spPr bwMode="auto">
          <a:xfrm>
            <a:off x="1783734" y="4773754"/>
            <a:ext cx="544679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platzhalter 7"/>
          <p:cNvSpPr>
            <a:spLocks noGrp="1"/>
          </p:cNvSpPr>
          <p:nvPr/>
        </p:nvSpPr>
        <p:spPr bwMode="auto">
          <a:xfrm>
            <a:off x="7403852" y="4635255"/>
            <a:ext cx="88749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800" b="1" dirty="0">
                <a:latin typeface="Calibri"/>
                <a:cs typeface="Arial"/>
              </a:rPr>
              <a:t>ꞏ  100</a:t>
            </a:r>
          </a:p>
        </p:txBody>
      </p:sp>
      <p:sp>
        <p:nvSpPr>
          <p:cNvPr id="24" name="Textplatzhalter 7"/>
          <p:cNvSpPr>
            <a:spLocks noGrp="1"/>
          </p:cNvSpPr>
          <p:nvPr/>
        </p:nvSpPr>
        <p:spPr bwMode="auto">
          <a:xfrm>
            <a:off x="978247" y="4635255"/>
            <a:ext cx="88749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800" b="1">
                <a:latin typeface="Calibri"/>
              </a:rPr>
              <a:t>EQI  =</a:t>
            </a:r>
          </a:p>
        </p:txBody>
      </p:sp>
      <p:sp>
        <p:nvSpPr>
          <p:cNvPr id="27" name="Textfeld 26"/>
          <p:cNvSpPr txBox="1"/>
          <p:nvPr/>
        </p:nvSpPr>
        <p:spPr bwMode="auto">
          <a:xfrm>
            <a:off x="103188" y="5298271"/>
            <a:ext cx="116093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s-ES" sz="1200" dirty="0"/>
              <a:t>Fuentes:	BIBB, </a:t>
            </a:r>
            <a:r>
              <a:rPr lang="de-DE" sz="1200" dirty="0"/>
              <a:t>Ausbildungsbetriebsquote</a:t>
            </a:r>
            <a:r>
              <a:rPr lang="es-ES" sz="1200" dirty="0"/>
              <a:t> (Cuota de empresas formadoras): </a:t>
            </a:r>
            <a:r>
              <a:rPr lang="en-GB" sz="1200" dirty="0">
                <a:hlinkClick r:id="rId3"/>
              </a:rPr>
              <a:t>https://www.bibb.de/de/214719.php</a:t>
            </a:r>
            <a:r>
              <a:rPr lang="en-GB" sz="1200" dirty="0"/>
              <a:t> </a:t>
            </a:r>
            <a:r>
              <a:rPr lang="es-ES" sz="1200" dirty="0"/>
              <a:t>		</a:t>
            </a:r>
            <a:br>
              <a:rPr lang="es-ES" sz="1200" dirty="0"/>
            </a:br>
            <a:r>
              <a:rPr lang="es-ES" sz="1200" dirty="0"/>
              <a:t>	BIBB, Erfolgsquote I (EQ I) </a:t>
            </a:r>
            <a:r>
              <a:rPr lang="de-DE" sz="1200" dirty="0"/>
              <a:t>– teilnahmebezogene Erfolgsquote </a:t>
            </a:r>
            <a:r>
              <a:rPr lang="es-ES" sz="1200" dirty="0"/>
              <a:t>(Cuota de éxito I - Tasa de éxito en relación con la participación): </a:t>
            </a:r>
            <a:r>
              <a:rPr lang="es-ES" sz="1200" u="sng" dirty="0">
                <a:hlinkClick r:id="rId4" tooltip="https://www.bibb.de/de/4713.php"/>
              </a:rPr>
              <a:t>https://www.bibb.de/de/4713.php</a:t>
            </a:r>
          </a:p>
          <a:p>
            <a:pPr>
              <a:lnSpc>
                <a:spcPts val="1400"/>
              </a:lnSpc>
              <a:defRPr/>
            </a:pPr>
            <a:endParaRPr lang="de-DE" sz="12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92A1C66-9CA3-24E8-30B2-39E7FF1B43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</a:t>
            </a:r>
            <a:br>
              <a:rPr lang="es-ES" dirty="0"/>
            </a:br>
            <a:r>
              <a:rPr lang="es-ES" dirty="0"/>
              <a:t>en Alemania: indicadores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 bwMode="auto">
          <a:xfrm>
            <a:off x="658811" y="1759313"/>
            <a:ext cx="10415590" cy="46455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8000" indent="-2880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b="1" dirty="0"/>
              <a:t>Consejo de redacción: </a:t>
            </a:r>
            <a:r>
              <a:rPr lang="es-ES" dirty="0"/>
              <a:t>presidente o presidenta del BIBB y jefas o jefes de departamento, miembros de </a:t>
            </a:r>
            <a:br>
              <a:rPr lang="es-ES" dirty="0"/>
            </a:br>
            <a:r>
              <a:rPr lang="es-ES" dirty="0"/>
              <a:t>los equipos de redacción, equipo de relaciones públicas, 2 miembros del Ministerio Federal de Educación </a:t>
            </a:r>
            <a:br>
              <a:rPr lang="es-ES" dirty="0"/>
            </a:br>
            <a:r>
              <a:rPr lang="es-ES" dirty="0"/>
              <a:t>e Investigación</a:t>
            </a:r>
          </a:p>
          <a:p>
            <a:pPr marL="288000" indent="-2880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Dos </a:t>
            </a:r>
            <a:r>
              <a:rPr lang="es-ES" b="1" dirty="0"/>
              <a:t>reuniones de redacción conjuntas</a:t>
            </a:r>
            <a:r>
              <a:rPr lang="es-ES" dirty="0"/>
              <a:t>, una reunión del BIBB (debate sobre capítulos, estructura del </a:t>
            </a:r>
            <a:br>
              <a:rPr lang="es-ES" dirty="0"/>
            </a:br>
            <a:r>
              <a:rPr lang="es-ES" dirty="0"/>
              <a:t>informe y futuros temas centrales)</a:t>
            </a:r>
          </a:p>
          <a:p>
            <a:pPr marL="288000" indent="-2880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Los textos se presentan según una estructura predefinida (</a:t>
            </a:r>
            <a:r>
              <a:rPr lang="es-ES" b="1" dirty="0"/>
              <a:t>aseguramiento de la calidad por parte de los jefes de departamento</a:t>
            </a:r>
            <a:r>
              <a:rPr lang="es-ES" dirty="0"/>
              <a:t> y los responsables de cada capítulo)</a:t>
            </a:r>
          </a:p>
          <a:p>
            <a:pPr marL="288000" indent="-2880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El grupo de redacción ofrece a las y los </a:t>
            </a:r>
            <a:r>
              <a:rPr lang="es-ES" b="1" dirty="0"/>
              <a:t>autores</a:t>
            </a:r>
            <a:r>
              <a:rPr lang="es-ES" dirty="0"/>
              <a:t> </a:t>
            </a:r>
            <a:r>
              <a:rPr lang="es-ES" b="1" dirty="0"/>
              <a:t>comentarios</a:t>
            </a:r>
            <a:r>
              <a:rPr lang="es-ES" dirty="0"/>
              <a:t> transparentes</a:t>
            </a:r>
          </a:p>
          <a:p>
            <a:pPr marL="288000" indent="-2880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Los cambios a corto plazo en la estructura y el contenido siempre pueden debatirse en las reuniones </a:t>
            </a:r>
            <a:br>
              <a:rPr lang="es-ES" dirty="0"/>
            </a:br>
            <a:r>
              <a:rPr lang="es-ES" dirty="0"/>
              <a:t>de planificación.</a:t>
            </a:r>
          </a:p>
          <a:p>
            <a:pPr marL="288000" indent="-2880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El BIBB y el Ministerio Federal de Educación e Investigación intercambian información permanentemente.</a:t>
            </a:r>
          </a:p>
          <a:p>
            <a:pPr marL="288000" indent="-28800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/>
        </p:nvSpPr>
        <p:spPr bwMode="auto">
          <a:xfrm>
            <a:off x="658813" y="127980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/>
              <a:t>El aseguramiento de la calidad se realiza a varios niveles: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DEF0C9D-2B3B-70ED-A507-5D9FF5B8BE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en Alemania: aseguramiento de la calidad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3"/>
          <p:cNvSpPr txBox="1"/>
          <p:nvPr/>
        </p:nvSpPr>
        <p:spPr bwMode="auto">
          <a:xfrm>
            <a:off x="678465" y="2389555"/>
            <a:ext cx="5307997" cy="139683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08000" tIns="72000" rIns="108000" bIns="108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800" dirty="0">
                <a:solidFill>
                  <a:schemeClr val="tx1"/>
                </a:solidFill>
              </a:rPr>
              <a:t>El GOVET asesora a </a:t>
            </a:r>
            <a:br>
              <a:rPr lang="es-ES" sz="1800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>la CTVET sobre </a:t>
            </a:r>
            <a:br>
              <a:rPr lang="es-ES" sz="1800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>el informe y la </a:t>
            </a:r>
            <a:br>
              <a:rPr lang="es-ES" sz="1800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>y supervisión de datos</a:t>
            </a:r>
          </a:p>
        </p:txBody>
      </p:sp>
      <p:sp>
        <p:nvSpPr>
          <p:cNvPr id="21" name="Textplatzhalter 3"/>
          <p:cNvSpPr txBox="1"/>
          <p:nvPr/>
        </p:nvSpPr>
        <p:spPr bwMode="auto">
          <a:xfrm>
            <a:off x="658813" y="3966169"/>
            <a:ext cx="5307997" cy="47350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08000" tIns="72000" rIns="108000" bIns="108000" rtlCol="0" anchor="t" anchorCtr="0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800">
                <a:solidFill>
                  <a:schemeClr val="tx1"/>
                </a:solidFill>
              </a:rPr>
              <a:t>Fases de proyecto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8294269" cy="369332"/>
          </a:xfr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s-ES"/>
              <a:t>3. Buenas prácticas internacionales: experiencias en Ghana </a:t>
            </a:r>
          </a:p>
        </p:txBody>
      </p:sp>
      <p:sp>
        <p:nvSpPr>
          <p:cNvPr id="14" name="Freihandform: Form 13"/>
          <p:cNvSpPr/>
          <p:nvPr/>
        </p:nvSpPr>
        <p:spPr bwMode="auto">
          <a:xfrm>
            <a:off x="10166350" y="4437548"/>
            <a:ext cx="1546618" cy="1102737"/>
          </a:xfrm>
          <a:custGeom>
            <a:avLst/>
            <a:gdLst>
              <a:gd name="connsiteX0" fmla="*/ 0 w 1540941"/>
              <a:gd name="connsiteY0" fmla="*/ 0 h 743436"/>
              <a:gd name="connsiteX1" fmla="*/ 1169223 w 1540941"/>
              <a:gd name="connsiteY1" fmla="*/ 0 h 743436"/>
              <a:gd name="connsiteX2" fmla="*/ 1540941 w 1540941"/>
              <a:gd name="connsiteY2" fmla="*/ 371718 h 743436"/>
              <a:gd name="connsiteX3" fmla="*/ 1169223 w 1540941"/>
              <a:gd name="connsiteY3" fmla="*/ 743436 h 743436"/>
              <a:gd name="connsiteX4" fmla="*/ 0 w 1540941"/>
              <a:gd name="connsiteY4" fmla="*/ 743436 h 743436"/>
              <a:gd name="connsiteX5" fmla="*/ 371718 w 1540941"/>
              <a:gd name="connsiteY5" fmla="*/ 371718 h 743436"/>
              <a:gd name="connsiteX6" fmla="*/ 0 w 1540941"/>
              <a:gd name="connsiteY6" fmla="*/ 0 h 743436"/>
              <a:gd name="connsiteX0" fmla="*/ 0 w 1544313"/>
              <a:gd name="connsiteY0" fmla="*/ 0 h 743436"/>
              <a:gd name="connsiteX1" fmla="*/ 1544313 w 1544313"/>
              <a:gd name="connsiteY1" fmla="*/ 0 h 743436"/>
              <a:gd name="connsiteX2" fmla="*/ 1540941 w 1544313"/>
              <a:gd name="connsiteY2" fmla="*/ 371718 h 743436"/>
              <a:gd name="connsiteX3" fmla="*/ 1169223 w 1544313"/>
              <a:gd name="connsiteY3" fmla="*/ 743436 h 743436"/>
              <a:gd name="connsiteX4" fmla="*/ 0 w 1544313"/>
              <a:gd name="connsiteY4" fmla="*/ 743436 h 743436"/>
              <a:gd name="connsiteX5" fmla="*/ 371718 w 1544313"/>
              <a:gd name="connsiteY5" fmla="*/ 371718 h 743436"/>
              <a:gd name="connsiteX6" fmla="*/ 0 w 1544313"/>
              <a:gd name="connsiteY6" fmla="*/ 0 h 743436"/>
              <a:gd name="connsiteX0" fmla="*/ 0 w 1544313"/>
              <a:gd name="connsiteY0" fmla="*/ 0 h 743436"/>
              <a:gd name="connsiteX1" fmla="*/ 1544313 w 1544313"/>
              <a:gd name="connsiteY1" fmla="*/ 0 h 743436"/>
              <a:gd name="connsiteX2" fmla="*/ 1540941 w 1544313"/>
              <a:gd name="connsiteY2" fmla="*/ 371718 h 743436"/>
              <a:gd name="connsiteX3" fmla="*/ 1541312 w 1544313"/>
              <a:gd name="connsiteY3" fmla="*/ 743436 h 743436"/>
              <a:gd name="connsiteX4" fmla="*/ 0 w 1544313"/>
              <a:gd name="connsiteY4" fmla="*/ 743436 h 743436"/>
              <a:gd name="connsiteX5" fmla="*/ 371718 w 1544313"/>
              <a:gd name="connsiteY5" fmla="*/ 371718 h 743436"/>
              <a:gd name="connsiteX6" fmla="*/ 0 w 1544313"/>
              <a:gd name="connsiteY6" fmla="*/ 0 h 743436"/>
              <a:gd name="connsiteX0" fmla="*/ 0 w 1544313"/>
              <a:gd name="connsiteY0" fmla="*/ 0 h 743436"/>
              <a:gd name="connsiteX1" fmla="*/ 1544313 w 1544313"/>
              <a:gd name="connsiteY1" fmla="*/ 0 h 743436"/>
              <a:gd name="connsiteX2" fmla="*/ 1541312 w 1544313"/>
              <a:gd name="connsiteY2" fmla="*/ 743436 h 743436"/>
              <a:gd name="connsiteX3" fmla="*/ 0 w 1544313"/>
              <a:gd name="connsiteY3" fmla="*/ 743436 h 743436"/>
              <a:gd name="connsiteX4" fmla="*/ 371718 w 1544313"/>
              <a:gd name="connsiteY4" fmla="*/ 371718 h 743436"/>
              <a:gd name="connsiteX5" fmla="*/ 0 w 1544313"/>
              <a:gd name="connsiteY5" fmla="*/ 0 h 74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313" h="743436" extrusionOk="0">
                <a:moveTo>
                  <a:pt x="0" y="0"/>
                </a:moveTo>
                <a:lnTo>
                  <a:pt x="1544313" y="0"/>
                </a:lnTo>
                <a:cubicBezTo>
                  <a:pt x="1543313" y="247812"/>
                  <a:pt x="1542312" y="495624"/>
                  <a:pt x="1541312" y="743436"/>
                </a:cubicBezTo>
                <a:lnTo>
                  <a:pt x="0" y="743436"/>
                </a:lnTo>
                <a:lnTo>
                  <a:pt x="371718" y="371718"/>
                </a:lnTo>
                <a:lnTo>
                  <a:pt x="0" y="0"/>
                </a:lnTo>
                <a:close/>
              </a:path>
            </a:pathLst>
          </a:custGeom>
          <a:solidFill>
            <a:srgbClr val="D6851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6000" tIns="36000" rIns="108000" bIns="0" numCol="1" spcCol="1270" anchor="ctr" anchorCtr="0">
            <a:noAutofit/>
          </a:bodyPr>
          <a:lstStyle/>
          <a:p>
            <a:pPr marL="0" lvl="0" indent="0" algn="ctr" defTabSz="48895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1300"/>
              <a:t>Publicación</a:t>
            </a:r>
            <a:br>
              <a:rPr lang="es-ES" sz="1300"/>
            </a:br>
            <a:r>
              <a:rPr lang="es-ES" sz="1300"/>
              <a:t>del </a:t>
            </a:r>
            <a:br>
              <a:rPr lang="es-ES" sz="1300"/>
            </a:br>
            <a:r>
              <a:rPr lang="es-ES" sz="1300"/>
              <a:t>informe</a:t>
            </a:r>
          </a:p>
        </p:txBody>
      </p:sp>
      <p:sp>
        <p:nvSpPr>
          <p:cNvPr id="13" name="Freihandform: Form 12"/>
          <p:cNvSpPr/>
          <p:nvPr/>
        </p:nvSpPr>
        <p:spPr bwMode="auto">
          <a:xfrm>
            <a:off x="8950148" y="4437548"/>
            <a:ext cx="1630437" cy="1102737"/>
          </a:xfrm>
          <a:custGeom>
            <a:avLst/>
            <a:gdLst>
              <a:gd name="connsiteX0" fmla="*/ 0 w 1540941"/>
              <a:gd name="connsiteY0" fmla="*/ 0 h 743436"/>
              <a:gd name="connsiteX1" fmla="*/ 1169223 w 1540941"/>
              <a:gd name="connsiteY1" fmla="*/ 0 h 743436"/>
              <a:gd name="connsiteX2" fmla="*/ 1540941 w 1540941"/>
              <a:gd name="connsiteY2" fmla="*/ 371718 h 743436"/>
              <a:gd name="connsiteX3" fmla="*/ 1169223 w 1540941"/>
              <a:gd name="connsiteY3" fmla="*/ 743436 h 743436"/>
              <a:gd name="connsiteX4" fmla="*/ 0 w 1540941"/>
              <a:gd name="connsiteY4" fmla="*/ 743436 h 743436"/>
              <a:gd name="connsiteX5" fmla="*/ 371718 w 1540941"/>
              <a:gd name="connsiteY5" fmla="*/ 371718 h 743436"/>
              <a:gd name="connsiteX6" fmla="*/ 0 w 1540941"/>
              <a:gd name="connsiteY6" fmla="*/ 0 h 74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41" h="743436" extrusionOk="0">
                <a:moveTo>
                  <a:pt x="0" y="0"/>
                </a:moveTo>
                <a:lnTo>
                  <a:pt x="1169223" y="0"/>
                </a:lnTo>
                <a:lnTo>
                  <a:pt x="1540941" y="371718"/>
                </a:lnTo>
                <a:lnTo>
                  <a:pt x="1169223" y="743436"/>
                </a:lnTo>
                <a:lnTo>
                  <a:pt x="0" y="743436"/>
                </a:lnTo>
                <a:lnTo>
                  <a:pt x="371718" y="371718"/>
                </a:lnTo>
                <a:lnTo>
                  <a:pt x="0" y="0"/>
                </a:lnTo>
                <a:close/>
              </a:path>
            </a:pathLst>
          </a:custGeom>
          <a:solidFill>
            <a:srgbClr val="EAC28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000" tIns="36000" rIns="144000" bIns="0" numCol="1" spcCol="1270" anchor="ctr" anchorCtr="0">
            <a:noAutofit/>
          </a:bodyPr>
          <a:lstStyle/>
          <a:p>
            <a:pPr marL="0" lvl="0" indent="0" algn="ctr" defTabSz="48895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1300">
                <a:solidFill>
                  <a:schemeClr val="tx1"/>
                </a:solidFill>
              </a:rPr>
              <a:t>Taller de </a:t>
            </a:r>
            <a:br>
              <a:rPr lang="es-ES" sz="1300">
                <a:solidFill>
                  <a:schemeClr val="tx1"/>
                </a:solidFill>
              </a:rPr>
            </a:br>
            <a:r>
              <a:rPr lang="es-ES" sz="1300">
                <a:solidFill>
                  <a:schemeClr val="tx1"/>
                </a:solidFill>
              </a:rPr>
              <a:t>validación</a:t>
            </a:r>
          </a:p>
        </p:txBody>
      </p:sp>
      <p:sp>
        <p:nvSpPr>
          <p:cNvPr id="12" name="Freihandform: Form 11"/>
          <p:cNvSpPr/>
          <p:nvPr/>
        </p:nvSpPr>
        <p:spPr bwMode="auto">
          <a:xfrm>
            <a:off x="7649387" y="4437548"/>
            <a:ext cx="1725263" cy="1102737"/>
          </a:xfrm>
          <a:custGeom>
            <a:avLst/>
            <a:gdLst>
              <a:gd name="connsiteX0" fmla="*/ 0 w 1540941"/>
              <a:gd name="connsiteY0" fmla="*/ 0 h 743436"/>
              <a:gd name="connsiteX1" fmla="*/ 1169223 w 1540941"/>
              <a:gd name="connsiteY1" fmla="*/ 0 h 743436"/>
              <a:gd name="connsiteX2" fmla="*/ 1540941 w 1540941"/>
              <a:gd name="connsiteY2" fmla="*/ 371718 h 743436"/>
              <a:gd name="connsiteX3" fmla="*/ 1169223 w 1540941"/>
              <a:gd name="connsiteY3" fmla="*/ 743436 h 743436"/>
              <a:gd name="connsiteX4" fmla="*/ 0 w 1540941"/>
              <a:gd name="connsiteY4" fmla="*/ 743436 h 743436"/>
              <a:gd name="connsiteX5" fmla="*/ 371718 w 1540941"/>
              <a:gd name="connsiteY5" fmla="*/ 371718 h 743436"/>
              <a:gd name="connsiteX6" fmla="*/ 0 w 1540941"/>
              <a:gd name="connsiteY6" fmla="*/ 0 h 74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41" h="743436" extrusionOk="0">
                <a:moveTo>
                  <a:pt x="0" y="0"/>
                </a:moveTo>
                <a:lnTo>
                  <a:pt x="1169223" y="0"/>
                </a:lnTo>
                <a:lnTo>
                  <a:pt x="1540941" y="371718"/>
                </a:lnTo>
                <a:lnTo>
                  <a:pt x="1169223" y="743436"/>
                </a:lnTo>
                <a:lnTo>
                  <a:pt x="0" y="743436"/>
                </a:lnTo>
                <a:lnTo>
                  <a:pt x="371718" y="371718"/>
                </a:lnTo>
                <a:lnTo>
                  <a:pt x="0" y="0"/>
                </a:lnTo>
                <a:close/>
              </a:path>
            </a:pathLst>
          </a:custGeom>
          <a:solidFill>
            <a:srgbClr val="EAC28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8000" tIns="36000" rIns="144000" bIns="0" numCol="1" spcCol="1270" anchor="ctr" anchorCtr="0">
            <a:noAutofit/>
          </a:bodyPr>
          <a:lstStyle/>
          <a:p>
            <a:pPr marL="0" lvl="0" indent="0" algn="ctr" defTabSz="48895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1300">
                <a:solidFill>
                  <a:schemeClr val="tx1"/>
                </a:solidFill>
              </a:rPr>
              <a:t>Revisiones </a:t>
            </a:r>
            <a:br>
              <a:rPr lang="es-ES" sz="1300">
                <a:solidFill>
                  <a:schemeClr val="tx1"/>
                </a:solidFill>
              </a:rPr>
            </a:br>
            <a:r>
              <a:rPr lang="es-ES" sz="1300">
                <a:solidFill>
                  <a:schemeClr val="tx1"/>
                </a:solidFill>
              </a:rPr>
              <a:t>internas y </a:t>
            </a:r>
            <a:br>
              <a:rPr lang="es-ES" sz="1300">
                <a:solidFill>
                  <a:schemeClr val="tx1"/>
                </a:solidFill>
              </a:rPr>
            </a:br>
            <a:r>
              <a:rPr lang="es-ES" sz="1300">
                <a:solidFill>
                  <a:schemeClr val="tx1"/>
                </a:solidFill>
              </a:rPr>
              <a:t>externas</a:t>
            </a:r>
          </a:p>
        </p:txBody>
      </p:sp>
      <p:sp>
        <p:nvSpPr>
          <p:cNvPr id="11" name="Freihandform: Form 10"/>
          <p:cNvSpPr/>
          <p:nvPr/>
        </p:nvSpPr>
        <p:spPr bwMode="auto">
          <a:xfrm>
            <a:off x="6467745" y="4437548"/>
            <a:ext cx="1630437" cy="1102737"/>
          </a:xfrm>
          <a:custGeom>
            <a:avLst/>
            <a:gdLst>
              <a:gd name="connsiteX0" fmla="*/ 0 w 1540941"/>
              <a:gd name="connsiteY0" fmla="*/ 0 h 743436"/>
              <a:gd name="connsiteX1" fmla="*/ 1169223 w 1540941"/>
              <a:gd name="connsiteY1" fmla="*/ 0 h 743436"/>
              <a:gd name="connsiteX2" fmla="*/ 1540941 w 1540941"/>
              <a:gd name="connsiteY2" fmla="*/ 371718 h 743436"/>
              <a:gd name="connsiteX3" fmla="*/ 1169223 w 1540941"/>
              <a:gd name="connsiteY3" fmla="*/ 743436 h 743436"/>
              <a:gd name="connsiteX4" fmla="*/ 0 w 1540941"/>
              <a:gd name="connsiteY4" fmla="*/ 743436 h 743436"/>
              <a:gd name="connsiteX5" fmla="*/ 371718 w 1540941"/>
              <a:gd name="connsiteY5" fmla="*/ 371718 h 743436"/>
              <a:gd name="connsiteX6" fmla="*/ 0 w 1540941"/>
              <a:gd name="connsiteY6" fmla="*/ 0 h 74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41" h="743436" extrusionOk="0">
                <a:moveTo>
                  <a:pt x="0" y="0"/>
                </a:moveTo>
                <a:lnTo>
                  <a:pt x="1169223" y="0"/>
                </a:lnTo>
                <a:lnTo>
                  <a:pt x="1540941" y="371718"/>
                </a:lnTo>
                <a:lnTo>
                  <a:pt x="1169223" y="743436"/>
                </a:lnTo>
                <a:lnTo>
                  <a:pt x="0" y="743436"/>
                </a:lnTo>
                <a:lnTo>
                  <a:pt x="371718" y="371718"/>
                </a:lnTo>
                <a:lnTo>
                  <a:pt x="0" y="0"/>
                </a:lnTo>
                <a:close/>
              </a:path>
            </a:pathLst>
          </a:custGeom>
          <a:solidFill>
            <a:srgbClr val="EAC28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36000" rIns="144000" bIns="0" numCol="1" spcCol="1270" anchor="ctr" anchorCtr="0">
            <a:noAutofit/>
          </a:bodyPr>
          <a:lstStyle/>
          <a:p>
            <a:pPr marL="0" lvl="0" indent="0" algn="ctr" defTabSz="48895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1300">
                <a:solidFill>
                  <a:schemeClr val="tx1"/>
                </a:solidFill>
              </a:rPr>
              <a:t>Compilación del </a:t>
            </a:r>
            <a:br>
              <a:rPr lang="es-ES" sz="1300">
                <a:solidFill>
                  <a:schemeClr val="tx1"/>
                </a:solidFill>
              </a:rPr>
            </a:br>
            <a:r>
              <a:rPr lang="es-ES" sz="1300">
                <a:solidFill>
                  <a:schemeClr val="tx1"/>
                </a:solidFill>
              </a:rPr>
              <a:t>informe</a:t>
            </a:r>
          </a:p>
        </p:txBody>
      </p:sp>
      <p:sp>
        <p:nvSpPr>
          <p:cNvPr id="10" name="Freihandform: Form 9"/>
          <p:cNvSpPr/>
          <p:nvPr/>
        </p:nvSpPr>
        <p:spPr bwMode="auto">
          <a:xfrm>
            <a:off x="5303970" y="4437548"/>
            <a:ext cx="1644653" cy="1102737"/>
          </a:xfrm>
          <a:custGeom>
            <a:avLst/>
            <a:gdLst>
              <a:gd name="connsiteX0" fmla="*/ 0 w 1540941"/>
              <a:gd name="connsiteY0" fmla="*/ 0 h 743436"/>
              <a:gd name="connsiteX1" fmla="*/ 1169223 w 1540941"/>
              <a:gd name="connsiteY1" fmla="*/ 0 h 743436"/>
              <a:gd name="connsiteX2" fmla="*/ 1540941 w 1540941"/>
              <a:gd name="connsiteY2" fmla="*/ 371718 h 743436"/>
              <a:gd name="connsiteX3" fmla="*/ 1169223 w 1540941"/>
              <a:gd name="connsiteY3" fmla="*/ 743436 h 743436"/>
              <a:gd name="connsiteX4" fmla="*/ 0 w 1540941"/>
              <a:gd name="connsiteY4" fmla="*/ 743436 h 743436"/>
              <a:gd name="connsiteX5" fmla="*/ 371718 w 1540941"/>
              <a:gd name="connsiteY5" fmla="*/ 371718 h 743436"/>
              <a:gd name="connsiteX6" fmla="*/ 0 w 1540941"/>
              <a:gd name="connsiteY6" fmla="*/ 0 h 74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41" h="743436" extrusionOk="0">
                <a:moveTo>
                  <a:pt x="0" y="0"/>
                </a:moveTo>
                <a:lnTo>
                  <a:pt x="1169223" y="0"/>
                </a:lnTo>
                <a:lnTo>
                  <a:pt x="1540941" y="371718"/>
                </a:lnTo>
                <a:lnTo>
                  <a:pt x="1169223" y="743436"/>
                </a:lnTo>
                <a:lnTo>
                  <a:pt x="0" y="743436"/>
                </a:lnTo>
                <a:lnTo>
                  <a:pt x="371718" y="371718"/>
                </a:lnTo>
                <a:lnTo>
                  <a:pt x="0" y="0"/>
                </a:lnTo>
                <a:close/>
              </a:path>
            </a:pathLst>
          </a:custGeom>
          <a:solidFill>
            <a:srgbClr val="EAC28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36000" rIns="144000" bIns="0" numCol="1" spcCol="1270" anchor="ctr" anchorCtr="0">
            <a:noAutofit/>
          </a:bodyPr>
          <a:lstStyle/>
          <a:p>
            <a:pPr marL="0" lvl="0" indent="0" algn="ctr" defTabSz="48895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1300">
                <a:solidFill>
                  <a:schemeClr val="tx1"/>
                </a:solidFill>
              </a:rPr>
              <a:t>Formación de </a:t>
            </a:r>
            <a:br>
              <a:rPr lang="es-ES" sz="1300">
                <a:solidFill>
                  <a:schemeClr val="tx1"/>
                </a:solidFill>
              </a:rPr>
            </a:br>
            <a:r>
              <a:rPr lang="es-ES" sz="1300">
                <a:solidFill>
                  <a:schemeClr val="tx1"/>
                </a:solidFill>
              </a:rPr>
              <a:t>equipos de </a:t>
            </a:r>
            <a:br>
              <a:rPr lang="es-ES" sz="1300">
                <a:solidFill>
                  <a:schemeClr val="tx1"/>
                </a:solidFill>
              </a:rPr>
            </a:br>
            <a:r>
              <a:rPr lang="es-ES" sz="1300">
                <a:solidFill>
                  <a:schemeClr val="tx1"/>
                </a:solidFill>
              </a:rPr>
              <a:t>autores</a:t>
            </a:r>
          </a:p>
        </p:txBody>
      </p:sp>
      <p:sp>
        <p:nvSpPr>
          <p:cNvPr id="9" name="Freihandform: Form 8"/>
          <p:cNvSpPr/>
          <p:nvPr/>
        </p:nvSpPr>
        <p:spPr bwMode="auto">
          <a:xfrm>
            <a:off x="4108831" y="4437548"/>
            <a:ext cx="1630437" cy="1102737"/>
          </a:xfrm>
          <a:custGeom>
            <a:avLst/>
            <a:gdLst>
              <a:gd name="connsiteX0" fmla="*/ 0 w 1540941"/>
              <a:gd name="connsiteY0" fmla="*/ 0 h 743436"/>
              <a:gd name="connsiteX1" fmla="*/ 1169223 w 1540941"/>
              <a:gd name="connsiteY1" fmla="*/ 0 h 743436"/>
              <a:gd name="connsiteX2" fmla="*/ 1540941 w 1540941"/>
              <a:gd name="connsiteY2" fmla="*/ 371718 h 743436"/>
              <a:gd name="connsiteX3" fmla="*/ 1169223 w 1540941"/>
              <a:gd name="connsiteY3" fmla="*/ 743436 h 743436"/>
              <a:gd name="connsiteX4" fmla="*/ 0 w 1540941"/>
              <a:gd name="connsiteY4" fmla="*/ 743436 h 743436"/>
              <a:gd name="connsiteX5" fmla="*/ 371718 w 1540941"/>
              <a:gd name="connsiteY5" fmla="*/ 371718 h 743436"/>
              <a:gd name="connsiteX6" fmla="*/ 0 w 1540941"/>
              <a:gd name="connsiteY6" fmla="*/ 0 h 74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41" h="743436" extrusionOk="0">
                <a:moveTo>
                  <a:pt x="0" y="0"/>
                </a:moveTo>
                <a:lnTo>
                  <a:pt x="1169223" y="0"/>
                </a:lnTo>
                <a:lnTo>
                  <a:pt x="1540941" y="371718"/>
                </a:lnTo>
                <a:lnTo>
                  <a:pt x="1169223" y="743436"/>
                </a:lnTo>
                <a:lnTo>
                  <a:pt x="0" y="743436"/>
                </a:lnTo>
                <a:lnTo>
                  <a:pt x="371718" y="371718"/>
                </a:lnTo>
                <a:lnTo>
                  <a:pt x="0" y="0"/>
                </a:lnTo>
                <a:close/>
              </a:path>
            </a:pathLst>
          </a:custGeom>
          <a:solidFill>
            <a:srgbClr val="EAC28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36000" rIns="144000" bIns="0" numCol="1" spcCol="1270" anchor="ctr" anchorCtr="0">
            <a:noAutofit/>
          </a:bodyPr>
          <a:lstStyle/>
          <a:p>
            <a:pPr marL="0" lvl="0" indent="0" algn="ctr" defTabSz="48895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1300">
                <a:solidFill>
                  <a:schemeClr val="tx1"/>
                </a:solidFill>
              </a:rPr>
              <a:t>Recogida de</a:t>
            </a:r>
            <a:br>
              <a:rPr lang="es-ES" sz="1300">
                <a:solidFill>
                  <a:schemeClr val="tx1"/>
                </a:solidFill>
              </a:rPr>
            </a:br>
            <a:r>
              <a:rPr lang="es-ES" sz="1300">
                <a:solidFill>
                  <a:schemeClr val="tx1"/>
                </a:solidFill>
              </a:rPr>
              <a:t>datos</a:t>
            </a:r>
          </a:p>
        </p:txBody>
      </p:sp>
      <p:sp>
        <p:nvSpPr>
          <p:cNvPr id="8" name="Freihandform: Form 7"/>
          <p:cNvSpPr/>
          <p:nvPr/>
        </p:nvSpPr>
        <p:spPr bwMode="auto">
          <a:xfrm>
            <a:off x="2817350" y="4437548"/>
            <a:ext cx="1813079" cy="1102737"/>
          </a:xfrm>
          <a:custGeom>
            <a:avLst/>
            <a:gdLst>
              <a:gd name="connsiteX0" fmla="*/ 0 w 1540941"/>
              <a:gd name="connsiteY0" fmla="*/ 0 h 743436"/>
              <a:gd name="connsiteX1" fmla="*/ 1169223 w 1540941"/>
              <a:gd name="connsiteY1" fmla="*/ 0 h 743436"/>
              <a:gd name="connsiteX2" fmla="*/ 1540941 w 1540941"/>
              <a:gd name="connsiteY2" fmla="*/ 371718 h 743436"/>
              <a:gd name="connsiteX3" fmla="*/ 1169223 w 1540941"/>
              <a:gd name="connsiteY3" fmla="*/ 743436 h 743436"/>
              <a:gd name="connsiteX4" fmla="*/ 0 w 1540941"/>
              <a:gd name="connsiteY4" fmla="*/ 743436 h 743436"/>
              <a:gd name="connsiteX5" fmla="*/ 371718 w 1540941"/>
              <a:gd name="connsiteY5" fmla="*/ 371718 h 743436"/>
              <a:gd name="connsiteX6" fmla="*/ 0 w 1540941"/>
              <a:gd name="connsiteY6" fmla="*/ 0 h 74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41" h="743436" extrusionOk="0">
                <a:moveTo>
                  <a:pt x="0" y="0"/>
                </a:moveTo>
                <a:lnTo>
                  <a:pt x="1169223" y="0"/>
                </a:lnTo>
                <a:lnTo>
                  <a:pt x="1540941" y="371718"/>
                </a:lnTo>
                <a:lnTo>
                  <a:pt x="1169223" y="743436"/>
                </a:lnTo>
                <a:lnTo>
                  <a:pt x="0" y="743436"/>
                </a:lnTo>
                <a:lnTo>
                  <a:pt x="371718" y="371718"/>
                </a:lnTo>
                <a:lnTo>
                  <a:pt x="0" y="0"/>
                </a:lnTo>
                <a:close/>
              </a:path>
            </a:pathLst>
          </a:custGeom>
          <a:solidFill>
            <a:srgbClr val="EAC28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4000" tIns="36000" rIns="144000" bIns="0" numCol="1" spcCol="1270" anchor="ctr" anchorCtr="0">
            <a:noAutofit/>
          </a:bodyPr>
          <a:lstStyle/>
          <a:p>
            <a:pPr marL="0" lvl="0" indent="0" algn="ctr" defTabSz="48895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1300">
                <a:solidFill>
                  <a:schemeClr val="tx1"/>
                </a:solidFill>
              </a:rPr>
              <a:t>Compromiso de</a:t>
            </a:r>
            <a:br>
              <a:rPr lang="es-ES" sz="1300">
                <a:solidFill>
                  <a:schemeClr val="tx1"/>
                </a:solidFill>
              </a:rPr>
            </a:br>
            <a:r>
              <a:rPr lang="es-ES" sz="1300">
                <a:solidFill>
                  <a:schemeClr val="tx1"/>
                </a:solidFill>
              </a:rPr>
              <a:t>los grupos de </a:t>
            </a:r>
            <a:br>
              <a:rPr lang="es-ES" sz="1300">
                <a:solidFill>
                  <a:schemeClr val="tx1"/>
                </a:solidFill>
              </a:rPr>
            </a:br>
            <a:r>
              <a:rPr lang="es-ES" sz="1300">
                <a:solidFill>
                  <a:schemeClr val="tx1"/>
                </a:solidFill>
              </a:rPr>
              <a:t>interés</a:t>
            </a:r>
          </a:p>
        </p:txBody>
      </p:sp>
      <p:sp>
        <p:nvSpPr>
          <p:cNvPr id="7" name="Freihandform: Form 6"/>
          <p:cNvSpPr/>
          <p:nvPr/>
        </p:nvSpPr>
        <p:spPr bwMode="auto">
          <a:xfrm>
            <a:off x="1414834" y="4437548"/>
            <a:ext cx="1923422" cy="1102737"/>
          </a:xfrm>
          <a:custGeom>
            <a:avLst/>
            <a:gdLst>
              <a:gd name="connsiteX0" fmla="*/ 0 w 1540941"/>
              <a:gd name="connsiteY0" fmla="*/ 0 h 743436"/>
              <a:gd name="connsiteX1" fmla="*/ 1169223 w 1540941"/>
              <a:gd name="connsiteY1" fmla="*/ 0 h 743436"/>
              <a:gd name="connsiteX2" fmla="*/ 1540941 w 1540941"/>
              <a:gd name="connsiteY2" fmla="*/ 371718 h 743436"/>
              <a:gd name="connsiteX3" fmla="*/ 1169223 w 1540941"/>
              <a:gd name="connsiteY3" fmla="*/ 743436 h 743436"/>
              <a:gd name="connsiteX4" fmla="*/ 0 w 1540941"/>
              <a:gd name="connsiteY4" fmla="*/ 743436 h 743436"/>
              <a:gd name="connsiteX5" fmla="*/ 371718 w 1540941"/>
              <a:gd name="connsiteY5" fmla="*/ 371718 h 743436"/>
              <a:gd name="connsiteX6" fmla="*/ 0 w 1540941"/>
              <a:gd name="connsiteY6" fmla="*/ 0 h 74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0941" h="743436" extrusionOk="0">
                <a:moveTo>
                  <a:pt x="0" y="0"/>
                </a:moveTo>
                <a:lnTo>
                  <a:pt x="1169223" y="0"/>
                </a:lnTo>
                <a:lnTo>
                  <a:pt x="1540941" y="371718"/>
                </a:lnTo>
                <a:lnTo>
                  <a:pt x="1169223" y="743436"/>
                </a:lnTo>
                <a:lnTo>
                  <a:pt x="0" y="743436"/>
                </a:lnTo>
                <a:lnTo>
                  <a:pt x="371718" y="371718"/>
                </a:lnTo>
                <a:lnTo>
                  <a:pt x="0" y="0"/>
                </a:lnTo>
                <a:close/>
              </a:path>
            </a:pathLst>
          </a:custGeom>
          <a:solidFill>
            <a:srgbClr val="EAC28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0" tIns="36000" rIns="144000" bIns="0" numCol="1" spcCol="1270" anchor="ctr" anchorCtr="0">
            <a:noAutofit/>
          </a:bodyPr>
          <a:lstStyle/>
          <a:p>
            <a:pPr marL="0" lvl="0" indent="0" algn="ctr" defTabSz="48895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1300" dirty="0">
                <a:solidFill>
                  <a:schemeClr val="tx1"/>
                </a:solidFill>
              </a:rPr>
              <a:t>Definición de la estructura de </a:t>
            </a:r>
            <a:br>
              <a:rPr lang="es-ES" sz="1300" dirty="0">
                <a:solidFill>
                  <a:schemeClr val="tx1"/>
                </a:solidFill>
              </a:rPr>
            </a:br>
            <a:r>
              <a:rPr lang="es-ES" sz="1300" dirty="0">
                <a:solidFill>
                  <a:schemeClr val="tx1"/>
                </a:solidFill>
              </a:rPr>
              <a:t>contenidos y de </a:t>
            </a:r>
            <a:br>
              <a:rPr lang="es-ES" sz="1300" dirty="0">
                <a:solidFill>
                  <a:schemeClr val="tx1"/>
                </a:solidFill>
              </a:rPr>
            </a:br>
            <a:r>
              <a:rPr lang="es-ES" sz="1300" dirty="0">
                <a:solidFill>
                  <a:schemeClr val="tx1"/>
                </a:solidFill>
              </a:rPr>
              <a:t>los indicadores</a:t>
            </a:r>
          </a:p>
        </p:txBody>
      </p:sp>
      <p:sp>
        <p:nvSpPr>
          <p:cNvPr id="6" name="Freihandform: Form 5"/>
          <p:cNvSpPr/>
          <p:nvPr/>
        </p:nvSpPr>
        <p:spPr bwMode="auto">
          <a:xfrm>
            <a:off x="659157" y="4437548"/>
            <a:ext cx="1260131" cy="1102737"/>
          </a:xfrm>
          <a:custGeom>
            <a:avLst/>
            <a:gdLst>
              <a:gd name="connsiteX0" fmla="*/ 0 w 1191040"/>
              <a:gd name="connsiteY0" fmla="*/ 0 h 743436"/>
              <a:gd name="connsiteX1" fmla="*/ 819322 w 1191040"/>
              <a:gd name="connsiteY1" fmla="*/ 0 h 743436"/>
              <a:gd name="connsiteX2" fmla="*/ 1191040 w 1191040"/>
              <a:gd name="connsiteY2" fmla="*/ 371718 h 743436"/>
              <a:gd name="connsiteX3" fmla="*/ 819322 w 1191040"/>
              <a:gd name="connsiteY3" fmla="*/ 743436 h 743436"/>
              <a:gd name="connsiteX4" fmla="*/ 0 w 1191040"/>
              <a:gd name="connsiteY4" fmla="*/ 743436 h 743436"/>
              <a:gd name="connsiteX5" fmla="*/ 0 w 1191040"/>
              <a:gd name="connsiteY5" fmla="*/ 0 h 74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1040" h="743436" extrusionOk="0">
                <a:moveTo>
                  <a:pt x="0" y="0"/>
                </a:moveTo>
                <a:lnTo>
                  <a:pt x="819322" y="0"/>
                </a:lnTo>
                <a:lnTo>
                  <a:pt x="1191040" y="371718"/>
                </a:lnTo>
                <a:lnTo>
                  <a:pt x="819322" y="743436"/>
                </a:lnTo>
                <a:lnTo>
                  <a:pt x="0" y="743436"/>
                </a:lnTo>
                <a:lnTo>
                  <a:pt x="0" y="0"/>
                </a:lnTo>
                <a:close/>
              </a:path>
            </a:pathLst>
          </a:custGeom>
          <a:solidFill>
            <a:srgbClr val="EAC28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6000" rIns="216000" bIns="0" numCol="1" spcCol="1270" anchor="ctr" anchorCtr="0">
            <a:noAutofit/>
          </a:bodyPr>
          <a:lstStyle/>
          <a:p>
            <a:pPr marL="0" lvl="0" indent="0" algn="ctr" defTabSz="48895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s-ES" sz="1300">
                <a:solidFill>
                  <a:schemeClr val="tx1"/>
                </a:solidFill>
              </a:rPr>
              <a:t>Definición de </a:t>
            </a:r>
            <a:br>
              <a:rPr lang="es-ES" sz="1300">
                <a:solidFill>
                  <a:schemeClr val="tx1"/>
                </a:solidFill>
              </a:rPr>
            </a:br>
            <a:r>
              <a:rPr lang="es-ES" sz="1300">
                <a:solidFill>
                  <a:schemeClr val="tx1"/>
                </a:solidFill>
              </a:rPr>
              <a:t>los objetivos</a:t>
            </a: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00434" y="2393511"/>
            <a:ext cx="2825640" cy="1469692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016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20" name="Textplatzhalter 3"/>
          <p:cNvSpPr txBox="1"/>
          <p:nvPr/>
        </p:nvSpPr>
        <p:spPr bwMode="auto">
          <a:xfrm>
            <a:off x="6404578" y="1520825"/>
            <a:ext cx="5307997" cy="108905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08000" tIns="72000" rIns="108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800" dirty="0">
                <a:solidFill>
                  <a:schemeClr val="tx1"/>
                </a:solidFill>
              </a:rPr>
              <a:t>Hasta ahora se han </a:t>
            </a:r>
            <a:br>
              <a:rPr lang="es-ES" sz="1800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>publicado dos informes: </a:t>
            </a:r>
            <a:br>
              <a:rPr lang="es-ES" sz="1800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>2021, 2023 y 2026</a:t>
            </a: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4"/>
          <a:srcRect t="-1" b="-2722"/>
          <a:stretch/>
        </p:blipFill>
        <p:spPr bwMode="auto">
          <a:xfrm>
            <a:off x="4309950" y="2784696"/>
            <a:ext cx="1930513" cy="1396834"/>
          </a:xfrm>
          <a:prstGeom prst="rect">
            <a:avLst/>
          </a:prstGeom>
          <a:solidFill>
            <a:schemeClr val="bg1"/>
          </a:solidFill>
          <a:effectLst>
            <a:outerShdw blurRad="1016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22" name="Textplatzhalter 3"/>
          <p:cNvSpPr txBox="1"/>
          <p:nvPr/>
        </p:nvSpPr>
        <p:spPr bwMode="auto">
          <a:xfrm>
            <a:off x="658812" y="1520825"/>
            <a:ext cx="5327650" cy="78128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08000" tIns="72000" rIns="108000" bIns="108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800" dirty="0">
                <a:solidFill>
                  <a:schemeClr val="tx1"/>
                </a:solidFill>
              </a:rPr>
              <a:t>Cooperación entre la Comisión para TVET (CTVET) y GOVET desde 2019</a:t>
            </a: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061779" y="884429"/>
            <a:ext cx="1572235" cy="2226519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101600" dist="127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784306" y="1438874"/>
            <a:ext cx="1645013" cy="2226520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101600" dist="127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91DEB53-6E3D-BF5A-933A-448DDB4212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3129" y="2243626"/>
            <a:ext cx="1546618" cy="2184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s-ES"/>
              <a:t>3. Buenas prácticas internacionales: experiencias en Ghana </a:t>
            </a:r>
          </a:p>
        </p:txBody>
      </p:sp>
      <p:sp>
        <p:nvSpPr>
          <p:cNvPr id="5" name="Textfeld 4"/>
          <p:cNvSpPr txBox="1"/>
          <p:nvPr/>
        </p:nvSpPr>
        <p:spPr bwMode="auto">
          <a:xfrm>
            <a:off x="671003" y="1477935"/>
            <a:ext cx="4388678" cy="40171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defRPr/>
            </a:pPr>
            <a:r>
              <a:rPr lang="es-ES" b="1" dirty="0"/>
              <a:t>Factores de éxito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Desarrollo de capacidades para miembros del equipo en la CTVET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Varios equipos de autores de diferentes departamentos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Planificación conjunta del proyecto 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Antes de la publicación: taller de revisión </a:t>
            </a:r>
            <a:br>
              <a:rPr lang="es-ES" dirty="0"/>
            </a:br>
            <a:r>
              <a:rPr lang="es-ES" dirty="0"/>
              <a:t>y validación con los grupos interesados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Recopilación de datos y realización de análisis de datos a nivel interno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 bwMode="auto">
          <a:xfrm>
            <a:off x="7424927" y="1477935"/>
            <a:ext cx="4388678" cy="34528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defRPr/>
            </a:pPr>
            <a:r>
              <a:rPr lang="es-ES" b="1" dirty="0"/>
              <a:t>Desafíos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Disponibilidad y calidad de los datos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Infraestructura del sistema informático, alojamiento, administración y mantenimiento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Financiación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endParaRPr lang="de-DE" dirty="0"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endParaRPr lang="de-DE" dirty="0"/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99104" y="637372"/>
            <a:ext cx="4944049" cy="592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s-ES"/>
              <a:t>3. Buenas prácticas internacionales: experiencias en Vietnam</a:t>
            </a:r>
          </a:p>
        </p:txBody>
      </p:sp>
      <p:sp>
        <p:nvSpPr>
          <p:cNvPr id="5" name="Textfeld 4"/>
          <p:cNvSpPr txBox="1"/>
          <p:nvPr/>
        </p:nvSpPr>
        <p:spPr bwMode="auto">
          <a:xfrm>
            <a:off x="658810" y="1479913"/>
            <a:ext cx="10909303" cy="37606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BIBB, GIZ y NIVT colaboran desde 2011 en el ámbito de la presentación de informes sobre formación profesional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Estrecho diálogo entre los investigadores, especialmente sobre estos aspectos:</a:t>
            </a:r>
          </a:p>
          <a:p>
            <a:pPr marL="612000" lvl="1" indent="-3240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Aseguramiento de la calidad del informe sobre formación profesional</a:t>
            </a:r>
          </a:p>
          <a:p>
            <a:pPr marL="612000" lvl="1" indent="-3240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Coordinación</a:t>
            </a:r>
          </a:p>
          <a:p>
            <a:pPr marL="612000" lvl="1" indent="-3240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Colaboración con grupos interesados</a:t>
            </a:r>
          </a:p>
          <a:p>
            <a:pPr marL="612000" lvl="1" indent="-3240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Comentarios sobre cada uno de los capítulos</a:t>
            </a:r>
          </a:p>
          <a:p>
            <a:pPr marL="612000" lvl="1" indent="-3240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Gestión del conocimiento</a:t>
            </a:r>
          </a:p>
          <a:p>
            <a:pPr marL="612000" lvl="1" indent="-3240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Presentación de los datos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Diversas publicaciones sobre la cooperación del BIBB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platzhalter 3">
            <a:extLst>
              <a:ext uri="{FF2B5EF4-FFF2-40B4-BE49-F238E27FC236}">
                <a16:creationId xmlns:a16="http://schemas.microsoft.com/office/drawing/2014/main" id="{1E54B9CA-BD1C-D746-F4A9-09F6ADBE8E12}"/>
              </a:ext>
            </a:extLst>
          </p:cNvPr>
          <p:cNvSpPr txBox="1"/>
          <p:nvPr/>
        </p:nvSpPr>
        <p:spPr bwMode="auto">
          <a:xfrm>
            <a:off x="623888" y="4430788"/>
            <a:ext cx="5307997" cy="1501212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108000" rIns="108000" bIns="144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defRPr/>
            </a:pPr>
            <a:r>
              <a:rPr lang="es-ES" sz="1600" b="1" dirty="0">
                <a:solidFill>
                  <a:schemeClr val="tx1"/>
                </a:solidFill>
              </a:rPr>
              <a:t>Ghana </a:t>
            </a:r>
          </a:p>
          <a:p>
            <a:pPr marL="285750" indent="-285750" defTabSz="9144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600" dirty="0">
                <a:solidFill>
                  <a:schemeClr val="tx1"/>
                </a:solidFill>
              </a:rPr>
              <a:t>Informe del año 2025</a:t>
            </a:r>
          </a:p>
          <a:p>
            <a:pPr marL="285750" indent="-285750" defTabSz="9144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600" dirty="0">
                <a:solidFill>
                  <a:schemeClr val="tx1"/>
                </a:solidFill>
              </a:rPr>
              <a:t>Publicado en abril de 2026</a:t>
            </a:r>
          </a:p>
          <a:p>
            <a:pPr marL="285750" indent="-285750" defTabSz="9144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de-DE" sz="1600" u="sng" dirty="0">
                <a:solidFill>
                  <a:srgbClr val="D6851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Ghana TVET Report 2026</a:t>
            </a:r>
            <a:endParaRPr lang="de-DE" sz="1600" dirty="0">
              <a:solidFill>
                <a:srgbClr val="D6851B"/>
              </a:solidFill>
            </a:endParaRPr>
          </a:p>
        </p:txBody>
      </p:sp>
      <p:sp>
        <p:nvSpPr>
          <p:cNvPr id="17" name="Textplatzhalter 3"/>
          <p:cNvSpPr txBox="1"/>
          <p:nvPr/>
        </p:nvSpPr>
        <p:spPr bwMode="auto">
          <a:xfrm>
            <a:off x="6260116" y="1819281"/>
            <a:ext cx="5452459" cy="375824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108000" rIns="108000" bIns="144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buClr>
                <a:srgbClr val="D6851B"/>
              </a:buClr>
              <a:buSzPct val="65000"/>
              <a:defRPr/>
            </a:pPr>
            <a:r>
              <a:rPr lang="es-ES" sz="1600" b="1" dirty="0">
                <a:solidFill>
                  <a:schemeClr val="tx1"/>
                </a:solidFill>
              </a:rPr>
              <a:t>Vietnam</a:t>
            </a:r>
          </a:p>
          <a:p>
            <a:pPr marL="285750" indent="-285750" defTabSz="914400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600" dirty="0">
                <a:solidFill>
                  <a:schemeClr val="tx1"/>
                </a:solidFill>
              </a:rPr>
              <a:t>Último informe: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u="sng" dirty="0">
                <a:solidFill>
                  <a:srgbClr val="D6851B"/>
                </a:solidFill>
                <a:hlinkClick r:id="rId4" tooltip="https://www.tvet-vietnam.org/wp-content/uploads/2024/02/240227-TVET-Report-2021-Final-version-EN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Viet Nam vocational education </a:t>
            </a:r>
            <a:br>
              <a:rPr lang="es-ES" sz="1600" dirty="0">
                <a:solidFill>
                  <a:srgbClr val="D6851B"/>
                </a:solidFill>
                <a:hlinkClick r:id="rId4" tooltip="https://www.tvet-vietnam.org/wp-content/uploads/2024/02/240227-TVET-Report-2021-Final-version-EN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s-ES" sz="1600" u="sng" dirty="0">
                <a:solidFill>
                  <a:srgbClr val="D6851B"/>
                </a:solidFill>
                <a:hlinkClick r:id="rId4" tooltip="https://www.tvet-vietnam.org/wp-content/uploads/2024/02/240227-TVET-Report-2021-Final-version-EN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training report 2021</a:t>
            </a:r>
          </a:p>
          <a:p>
            <a:pPr marL="285750" indent="-285750" defTabSz="914400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600" dirty="0">
                <a:solidFill>
                  <a:schemeClr val="tx1"/>
                </a:solidFill>
              </a:rPr>
              <a:t>Lista de los informes en el sitio web 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del BIBB: 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u="sng" dirty="0">
                <a:solidFill>
                  <a:srgbClr val="D6851B"/>
                </a:solidFill>
                <a:hlinkClick r:id="rId5" tooltip="https://www.bibb.de/de/9550.ph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BIBB/NIVT-Vietnam</a:t>
            </a:r>
          </a:p>
          <a:p>
            <a:pPr marL="285750" indent="-285750" defTabSz="914400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600" dirty="0">
                <a:solidFill>
                  <a:schemeClr val="tx1"/>
                </a:solidFill>
              </a:rPr>
              <a:t>Guía sobre la evolución sostenible de la presentación 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de informes sobre formación profesional: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u="sng" dirty="0">
                <a:solidFill>
                  <a:srgbClr val="D6851B"/>
                </a:solidFill>
                <a:hlinkClick r:id="rId6" tooltip="https://www.bibb.de/dokumente/pdf/2017_09_11_guideline_for_sustainable_development_of_tvet_report_viet_nam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Guideline for sustainable TVET reporting in development </a:t>
            </a:r>
            <a:br>
              <a:rPr lang="es-ES" sz="1600" dirty="0">
                <a:solidFill>
                  <a:srgbClr val="D6851B"/>
                </a:solidFill>
                <a:hlinkClick r:id="rId6" tooltip="https://www.bibb.de/dokumente/pdf/2017_09_11_guideline_for_sustainable_development_of_tvet_report_viet_nam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s-ES" sz="1600" u="sng" dirty="0">
                <a:solidFill>
                  <a:srgbClr val="D6851B"/>
                </a:solidFill>
                <a:hlinkClick r:id="rId6" tooltip="https://www.bibb.de/dokumente/pdf/2017_09_11_guideline_for_sustainable_development_of_tvet_report_viet_nam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 Viet Nam (bibb.de)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s-ES"/>
              <a:t>3. Buenas prácticas internacionales</a:t>
            </a:r>
          </a:p>
        </p:txBody>
      </p:sp>
      <p:sp>
        <p:nvSpPr>
          <p:cNvPr id="4" name="Textplatzhalter 7"/>
          <p:cNvSpPr>
            <a:spLocks noGrp="1"/>
          </p:cNvSpPr>
          <p:nvPr/>
        </p:nvSpPr>
        <p:spPr bwMode="auto"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/>
              <a:t>Más información sobre los dos ejemplos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rcRect l="7344" t="6094" b="3896"/>
          <a:stretch/>
        </p:blipFill>
        <p:spPr bwMode="auto">
          <a:xfrm>
            <a:off x="10088337" y="1538865"/>
            <a:ext cx="1462397" cy="203705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01600" dist="12700" sx="102000" sy="102000" algn="tl" rotWithShape="0">
              <a:prstClr val="black">
                <a:alpha val="15000"/>
              </a:prstClr>
            </a:outerShdw>
          </a:effectLst>
        </p:spPr>
      </p:pic>
      <p:sp>
        <p:nvSpPr>
          <p:cNvPr id="13" name="Textplatzhalter 3"/>
          <p:cNvSpPr txBox="1"/>
          <p:nvPr/>
        </p:nvSpPr>
        <p:spPr bwMode="auto">
          <a:xfrm>
            <a:off x="641266" y="1282581"/>
            <a:ext cx="5307997" cy="1501212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108000" rIns="108000" bIns="144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defRPr/>
            </a:pPr>
            <a:r>
              <a:rPr lang="es-ES" sz="1600" b="1" dirty="0">
                <a:solidFill>
                  <a:schemeClr val="tx1"/>
                </a:solidFill>
              </a:rPr>
              <a:t>Ghana </a:t>
            </a:r>
          </a:p>
          <a:p>
            <a:pPr marL="285750" indent="-285750" defTabSz="9144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600" dirty="0">
                <a:solidFill>
                  <a:schemeClr val="tx1"/>
                </a:solidFill>
              </a:rPr>
              <a:t>Informe del año 2021</a:t>
            </a:r>
          </a:p>
          <a:p>
            <a:pPr marL="285750" indent="-285750" defTabSz="9144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600" dirty="0">
                <a:solidFill>
                  <a:schemeClr val="tx1"/>
                </a:solidFill>
              </a:rPr>
              <a:t>Publicado en agosto de 2022</a:t>
            </a:r>
          </a:p>
          <a:p>
            <a:pPr marL="285750" indent="-285750" defTabSz="9144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600" u="sng" dirty="0">
                <a:solidFill>
                  <a:srgbClr val="D6851B"/>
                </a:solidFill>
                <a:hlinkClick r:id="rId8" tooltip="https://ctvet.gov.gh/wp-content/uploads/2022/09/GHANA-TVET-REPORT-2021SIGNED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Ghana TVET </a:t>
            </a:r>
            <a:r>
              <a:rPr lang="es-ES" sz="1600" u="sng" dirty="0" err="1">
                <a:solidFill>
                  <a:srgbClr val="D6851B"/>
                </a:solidFill>
                <a:hlinkClick r:id="rId8" tooltip="https://ctvet.gov.gh/wp-content/uploads/2022/09/GHANA-TVET-REPORT-2021SIGNED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</a:t>
            </a:r>
            <a:r>
              <a:rPr lang="es-ES" sz="1600" u="sng" dirty="0">
                <a:solidFill>
                  <a:srgbClr val="D6851B"/>
                </a:solidFill>
                <a:hlinkClick r:id="rId8" tooltip="https://ctvet.gov.gh/wp-content/uploads/2022/09/GHANA-TVET-REPORT-2021SIGNED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2021</a:t>
            </a:r>
          </a:p>
        </p:txBody>
      </p:sp>
      <p:sp>
        <p:nvSpPr>
          <p:cNvPr id="16" name="Textplatzhalter 3"/>
          <p:cNvSpPr txBox="1"/>
          <p:nvPr/>
        </p:nvSpPr>
        <p:spPr bwMode="auto">
          <a:xfrm>
            <a:off x="658812" y="2858987"/>
            <a:ext cx="5307997" cy="1501212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72000" tIns="108000" rIns="108000" bIns="144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defRPr/>
            </a:pPr>
            <a:r>
              <a:rPr lang="es-ES" sz="1600" b="1" dirty="0">
                <a:solidFill>
                  <a:schemeClr val="tx1"/>
                </a:solidFill>
              </a:rPr>
              <a:t>Ghana</a:t>
            </a:r>
          </a:p>
          <a:p>
            <a:pPr marL="285750" indent="-285750" defTabSz="9144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600" dirty="0">
                <a:solidFill>
                  <a:schemeClr val="tx1"/>
                </a:solidFill>
              </a:rPr>
              <a:t>Informe de los años 2022 y 2023</a:t>
            </a:r>
          </a:p>
          <a:p>
            <a:pPr marL="285750" indent="-285750" defTabSz="9144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600" dirty="0">
                <a:solidFill>
                  <a:schemeClr val="tx1"/>
                </a:solidFill>
              </a:rPr>
              <a:t>Publicado en abril de 2024</a:t>
            </a:r>
          </a:p>
          <a:p>
            <a:pPr marL="285750" indent="-285750" defTabSz="9144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600" u="sng" dirty="0">
                <a:solidFill>
                  <a:srgbClr val="D6851B"/>
                </a:solidFill>
                <a:hlinkClick r:id="rId9" tooltip="https://ctvet.gov.gh/wp-content/uploads/2024/04/GHANA-TVET-REPORT-SECOND-EDITION-2023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Ghana TVET </a:t>
            </a:r>
            <a:r>
              <a:rPr lang="es-ES" sz="1600" u="sng" dirty="0" err="1">
                <a:solidFill>
                  <a:srgbClr val="D6851B"/>
                </a:solidFill>
                <a:hlinkClick r:id="rId9" tooltip="https://ctvet.gov.gh/wp-content/uploads/2024/04/GHANA-TVET-REPORT-SECOND-EDITION-2023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</a:t>
            </a:r>
            <a:r>
              <a:rPr lang="es-ES" sz="1600" u="sng" dirty="0">
                <a:solidFill>
                  <a:srgbClr val="D6851B"/>
                </a:solidFill>
                <a:hlinkClick r:id="rId9" tooltip="https://ctvet.gov.gh/wp-content/uploads/2024/04/GHANA-TVET-REPORT-SECOND-EDITION-2023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2023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583460" y="2777464"/>
            <a:ext cx="1272306" cy="1722062"/>
          </a:xfrm>
          <a:prstGeom prst="rect">
            <a:avLst/>
          </a:prstGeom>
          <a:effectLst>
            <a:outerShdw blurRad="101600" dist="127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D1022F3-72E6-2751-4554-0CE797B916C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7755" y="4375644"/>
            <a:ext cx="1218941" cy="17220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4550803" y="1171294"/>
            <a:ext cx="1216018" cy="1722062"/>
          </a:xfrm>
          <a:prstGeom prst="rect">
            <a:avLst/>
          </a:prstGeom>
          <a:effectLst>
            <a:outerShdw blurRad="101600" dist="12700" sx="102000" sy="102000" algn="ctr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355600" indent="-355600">
              <a:defRPr/>
            </a:pPr>
            <a:r>
              <a:rPr lang="es-ES" dirty="0"/>
              <a:t>4.	Factores de éxito para el proceso de elaboración de la presentación de informes sobre formación profesional y recomendaciones</a:t>
            </a:r>
          </a:p>
        </p:txBody>
      </p:sp>
      <p:sp>
        <p:nvSpPr>
          <p:cNvPr id="5" name="Textfeld 4"/>
          <p:cNvSpPr txBox="1"/>
          <p:nvPr/>
        </p:nvSpPr>
        <p:spPr bwMode="auto">
          <a:xfrm>
            <a:off x="658810" y="1479913"/>
            <a:ext cx="10027387" cy="28886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b="1"/>
              <a:t>Mandato</a:t>
            </a:r>
            <a:r>
              <a:rPr lang="es-ES"/>
              <a:t> jurídicamente vinculante y funciones y responsabilidades definidas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/>
              <a:t>Financiación estable 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/>
              <a:t>Definición de </a:t>
            </a:r>
            <a:r>
              <a:rPr lang="es-ES" b="1"/>
              <a:t>indicadores</a:t>
            </a:r>
            <a:r>
              <a:rPr lang="es-ES"/>
              <a:t> y fechas clave transparentes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b="1"/>
              <a:t>Análisis de datos</a:t>
            </a:r>
            <a:r>
              <a:rPr lang="es-ES"/>
              <a:t> periódicos y estadísticas de largo plazo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/>
              <a:t>Diversos </a:t>
            </a:r>
            <a:r>
              <a:rPr lang="es-ES" b="1"/>
              <a:t>equipos de autores</a:t>
            </a:r>
            <a:r>
              <a:rPr lang="es-ES"/>
              <a:t> de la institución y de fuera de ella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b="1"/>
              <a:t>Validación</a:t>
            </a:r>
            <a:r>
              <a:rPr lang="es-ES"/>
              <a:t> con expertos externos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/>
              <a:t>Acuerdo sobre </a:t>
            </a:r>
            <a:r>
              <a:rPr lang="es-ES" b="1"/>
              <a:t>normas científicas</a:t>
            </a:r>
            <a:r>
              <a:rPr lang="es-ES"/>
              <a:t> para la gestión de datos, el análisis y la investigación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355600" indent="-355600">
              <a:defRPr/>
            </a:pPr>
            <a:r>
              <a:rPr lang="es-ES" dirty="0"/>
              <a:t>4.	Factores de éxito para el proceso de elaboración de la presentación de informes sobre formación profesional y recomendaciones</a:t>
            </a:r>
          </a:p>
        </p:txBody>
      </p:sp>
      <p:grpSp>
        <p:nvGrpSpPr>
          <p:cNvPr id="25" name="Gruppieren 24"/>
          <p:cNvGrpSpPr/>
          <p:nvPr/>
        </p:nvGrpSpPr>
        <p:grpSpPr bwMode="auto">
          <a:xfrm>
            <a:off x="658813" y="2652928"/>
            <a:ext cx="3600949" cy="1275065"/>
            <a:chOff x="658813" y="2678720"/>
            <a:chExt cx="3600949" cy="1275065"/>
          </a:xfrm>
        </p:grpSpPr>
        <p:sp>
          <p:nvSpPr>
            <p:cNvPr id="7" name="Textplatzhalter 3"/>
            <p:cNvSpPr txBox="1"/>
            <p:nvPr/>
          </p:nvSpPr>
          <p:spPr bwMode="auto">
            <a:xfrm>
              <a:off x="659762" y="2678720"/>
              <a:ext cx="3600000" cy="355276"/>
            </a:xfrm>
            <a:prstGeom prst="rect">
              <a:avLst/>
            </a:prstGeom>
            <a:solidFill>
              <a:srgbClr val="D6851B"/>
            </a:solidFill>
          </p:spPr>
          <p:txBody>
            <a:bodyPr vert="horz" wrap="square" lIns="108000" tIns="36000" rIns="108000" bIns="72000" rtlCol="0" anchor="ctr">
              <a:spAutoFit/>
            </a:bodyPr>
            <a:lstStyle>
              <a:lvl1pPr marL="0" indent="0" algn="l" defTabSz="357188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8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defRPr/>
              </a:pPr>
              <a:r>
                <a:rPr lang="es-ES" sz="1600"/>
                <a:t>El objetivo</a:t>
              </a:r>
            </a:p>
          </p:txBody>
        </p:sp>
        <p:sp>
          <p:nvSpPr>
            <p:cNvPr id="9" name="Textplatzhalter 3"/>
            <p:cNvSpPr txBox="1"/>
            <p:nvPr/>
          </p:nvSpPr>
          <p:spPr bwMode="auto">
            <a:xfrm>
              <a:off x="658813" y="3033996"/>
              <a:ext cx="3600000" cy="919789"/>
            </a:xfrm>
            <a:prstGeom prst="rect">
              <a:avLst/>
            </a:prstGeom>
            <a:solidFill>
              <a:srgbClr val="FBF3E8"/>
            </a:solidFill>
          </p:spPr>
          <p:txBody>
            <a:bodyPr vert="horz" wrap="square" lIns="108000" tIns="36000" rIns="108000" bIns="72000" rtlCol="0" anchor="ctr">
              <a:spAutoFit/>
            </a:bodyPr>
            <a:lstStyle>
              <a:lvl1pPr marL="0" indent="0" algn="l" defTabSz="357188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8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defTabSz="914400">
                <a:lnSpc>
                  <a:spcPts val="2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D6851B"/>
                </a:buClr>
                <a:buSzPct val="65000"/>
                <a:buFont typeface="Wingdings 3"/>
                <a:buChar char=""/>
                <a:defRPr/>
              </a:pPr>
              <a:r>
                <a:rPr lang="es-ES" sz="1600">
                  <a:solidFill>
                    <a:schemeClr val="tx1"/>
                  </a:solidFill>
                </a:rPr>
                <a:t>¿Qué debe medirse?</a:t>
              </a:r>
            </a:p>
            <a:p>
              <a:pPr marL="285750" indent="-285750" defTabSz="914400">
                <a:lnSpc>
                  <a:spcPts val="2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D6851B"/>
                </a:buClr>
                <a:buSzPct val="65000"/>
                <a:buFont typeface="Wingdings 3"/>
                <a:buChar char=""/>
                <a:defRPr/>
              </a:pPr>
              <a:r>
                <a:rPr lang="es-ES" sz="1600">
                  <a:solidFill>
                    <a:schemeClr val="tx1"/>
                  </a:solidFill>
                </a:rPr>
                <a:t>¿Qué situaciones deben describirse (regularmente)?</a:t>
              </a:r>
            </a:p>
          </p:txBody>
        </p:sp>
      </p:grpSp>
      <p:grpSp>
        <p:nvGrpSpPr>
          <p:cNvPr id="26" name="Gruppieren 25"/>
          <p:cNvGrpSpPr/>
          <p:nvPr/>
        </p:nvGrpSpPr>
        <p:grpSpPr bwMode="auto">
          <a:xfrm>
            <a:off x="658813" y="4092401"/>
            <a:ext cx="3600949" cy="1531546"/>
            <a:chOff x="658813" y="4092401"/>
            <a:chExt cx="3600949" cy="1531546"/>
          </a:xfrm>
        </p:grpSpPr>
        <p:sp>
          <p:nvSpPr>
            <p:cNvPr id="10" name="Textplatzhalter 3"/>
            <p:cNvSpPr txBox="1"/>
            <p:nvPr/>
          </p:nvSpPr>
          <p:spPr bwMode="auto">
            <a:xfrm>
              <a:off x="659762" y="4092401"/>
              <a:ext cx="3600000" cy="355276"/>
            </a:xfrm>
            <a:prstGeom prst="rect">
              <a:avLst/>
            </a:prstGeom>
            <a:solidFill>
              <a:srgbClr val="D6851B"/>
            </a:solidFill>
          </p:spPr>
          <p:txBody>
            <a:bodyPr vert="horz" wrap="square" lIns="108000" tIns="36000" rIns="108000" bIns="72000" rtlCol="0" anchor="ctr">
              <a:spAutoFit/>
            </a:bodyPr>
            <a:lstStyle>
              <a:lvl1pPr marL="0" indent="0" algn="l" defTabSz="357188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8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defRPr/>
              </a:pPr>
              <a:r>
                <a:rPr lang="es-ES" sz="1600"/>
                <a:t>Grupo informador</a:t>
              </a:r>
            </a:p>
          </p:txBody>
        </p:sp>
        <p:sp>
          <p:nvSpPr>
            <p:cNvPr id="11" name="Textplatzhalter 3"/>
            <p:cNvSpPr txBox="1"/>
            <p:nvPr/>
          </p:nvSpPr>
          <p:spPr bwMode="auto">
            <a:xfrm>
              <a:off x="658813" y="4447677"/>
              <a:ext cx="3600000" cy="1176270"/>
            </a:xfrm>
            <a:prstGeom prst="rect">
              <a:avLst/>
            </a:prstGeom>
            <a:solidFill>
              <a:srgbClr val="FBF3E8"/>
            </a:solidFill>
          </p:spPr>
          <p:txBody>
            <a:bodyPr vert="horz" wrap="square" lIns="108000" tIns="36000" rIns="108000" bIns="72000" rtlCol="0" anchor="ctr">
              <a:spAutoFit/>
            </a:bodyPr>
            <a:lstStyle>
              <a:lvl1pPr marL="0" indent="0" algn="l" defTabSz="357188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8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defTabSz="914400">
                <a:lnSpc>
                  <a:spcPts val="2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D6851B"/>
                </a:buClr>
                <a:buSzPct val="65000"/>
                <a:buFont typeface="Wingdings 3"/>
                <a:buChar char=""/>
                <a:defRPr/>
              </a:pPr>
              <a:r>
                <a:rPr lang="es-ES" sz="1600">
                  <a:solidFill>
                    <a:schemeClr val="tx1"/>
                  </a:solidFill>
                </a:rPr>
                <a:t>¿A qué grupo destinatario va dirigido el informe?  (público)</a:t>
              </a:r>
            </a:p>
            <a:p>
              <a:pPr marL="285750" indent="-285750" defTabSz="914400">
                <a:lnSpc>
                  <a:spcPts val="2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D6851B"/>
                </a:buClr>
                <a:buSzPct val="65000"/>
                <a:buFont typeface="Wingdings 3"/>
                <a:buChar char=""/>
                <a:defRPr/>
              </a:pPr>
              <a:r>
                <a:rPr lang="es-ES" sz="1600">
                  <a:solidFill>
                    <a:schemeClr val="tx1"/>
                  </a:solidFill>
                </a:rPr>
                <a:t>Esto puede influir en la preparación de los datos.</a:t>
              </a:r>
            </a:p>
          </p:txBody>
        </p:sp>
      </p:grpSp>
      <p:grpSp>
        <p:nvGrpSpPr>
          <p:cNvPr id="27" name="Gruppieren 26"/>
          <p:cNvGrpSpPr/>
          <p:nvPr/>
        </p:nvGrpSpPr>
        <p:grpSpPr bwMode="auto">
          <a:xfrm>
            <a:off x="4370754" y="1532482"/>
            <a:ext cx="3600000" cy="2095803"/>
            <a:chOff x="4382329" y="1532482"/>
            <a:chExt cx="3600000" cy="2095803"/>
          </a:xfrm>
        </p:grpSpPr>
        <p:sp>
          <p:nvSpPr>
            <p:cNvPr id="12" name="Textplatzhalter 3"/>
            <p:cNvSpPr txBox="1"/>
            <p:nvPr/>
          </p:nvSpPr>
          <p:spPr bwMode="auto">
            <a:xfrm>
              <a:off x="4382329" y="1532482"/>
              <a:ext cx="3600000" cy="355276"/>
            </a:xfrm>
            <a:prstGeom prst="rect">
              <a:avLst/>
            </a:prstGeom>
            <a:solidFill>
              <a:srgbClr val="D6851B"/>
            </a:solidFill>
          </p:spPr>
          <p:txBody>
            <a:bodyPr vert="horz" wrap="square" lIns="108000" tIns="36000" rIns="108000" bIns="72000" rtlCol="0" anchor="ctr">
              <a:spAutoFit/>
            </a:bodyPr>
            <a:lstStyle>
              <a:lvl1pPr marL="0" indent="0" algn="l" defTabSz="357188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8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defRPr/>
              </a:pPr>
              <a:r>
                <a:rPr lang="es-ES" sz="1600"/>
                <a:t>Requisitos</a:t>
              </a:r>
            </a:p>
          </p:txBody>
        </p:sp>
        <p:sp>
          <p:nvSpPr>
            <p:cNvPr id="13" name="Textplatzhalter 3"/>
            <p:cNvSpPr txBox="1"/>
            <p:nvPr/>
          </p:nvSpPr>
          <p:spPr bwMode="auto">
            <a:xfrm>
              <a:off x="4382329" y="1887758"/>
              <a:ext cx="3600000" cy="1740527"/>
            </a:xfrm>
            <a:prstGeom prst="rect">
              <a:avLst/>
            </a:prstGeom>
            <a:solidFill>
              <a:srgbClr val="FBF3E8"/>
            </a:solidFill>
          </p:spPr>
          <p:txBody>
            <a:bodyPr vert="horz" wrap="square" lIns="108000" tIns="36000" rIns="108000" bIns="72000" rtlCol="0" anchor="ctr">
              <a:spAutoFit/>
            </a:bodyPr>
            <a:lstStyle>
              <a:lvl1pPr marL="0" indent="0" algn="l" defTabSz="357188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8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defTabSz="914400">
                <a:lnSpc>
                  <a:spcPts val="2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D6851B"/>
                </a:buClr>
                <a:buSzPct val="65000"/>
                <a:buFont typeface="Wingdings 3"/>
                <a:buChar char=""/>
                <a:defRPr/>
              </a:pPr>
              <a:r>
                <a:rPr lang="es-ES" sz="1600">
                  <a:solidFill>
                    <a:schemeClr val="tx1"/>
                  </a:solidFill>
                </a:rPr>
                <a:t>¿De qué datos se dispone (periódicamente)?</a:t>
              </a:r>
            </a:p>
            <a:p>
              <a:pPr marL="285750" indent="-285750" defTabSz="914400">
                <a:lnSpc>
                  <a:spcPts val="2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D6851B"/>
                </a:buClr>
                <a:buSzPct val="65000"/>
                <a:buFont typeface="Wingdings 3"/>
                <a:buChar char=""/>
                <a:defRPr/>
              </a:pPr>
              <a:r>
                <a:rPr lang="es-ES" sz="1600">
                  <a:solidFill>
                    <a:schemeClr val="tx1"/>
                  </a:solidFill>
                </a:rPr>
                <a:t>¿Existen brechas de datos?</a:t>
              </a:r>
            </a:p>
            <a:p>
              <a:pPr marL="285750" indent="-285750" defTabSz="914400">
                <a:lnSpc>
                  <a:spcPts val="2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D6851B"/>
                </a:buClr>
                <a:buSzPct val="65000"/>
                <a:buFont typeface="Wingdings 3"/>
                <a:buChar char=""/>
                <a:defRPr/>
              </a:pPr>
              <a:r>
                <a:rPr lang="es-ES" sz="1600">
                  <a:solidFill>
                    <a:schemeClr val="tx1"/>
                  </a:solidFill>
                </a:rPr>
                <a:t>¿Cómo pueden cerrarse las brechas de datos (en perspectiva)?</a:t>
              </a:r>
            </a:p>
          </p:txBody>
        </p:sp>
      </p:grpSp>
      <p:grpSp>
        <p:nvGrpSpPr>
          <p:cNvPr id="29" name="Gruppieren 28"/>
          <p:cNvGrpSpPr/>
          <p:nvPr/>
        </p:nvGrpSpPr>
        <p:grpSpPr bwMode="auto">
          <a:xfrm>
            <a:off x="8085422" y="1532482"/>
            <a:ext cx="3636000" cy="967289"/>
            <a:chOff x="8120147" y="1532482"/>
            <a:chExt cx="3636000" cy="967289"/>
          </a:xfrm>
        </p:grpSpPr>
        <p:sp>
          <p:nvSpPr>
            <p:cNvPr id="14" name="Textplatzhalter 3"/>
            <p:cNvSpPr txBox="1"/>
            <p:nvPr/>
          </p:nvSpPr>
          <p:spPr bwMode="auto">
            <a:xfrm>
              <a:off x="8120147" y="1532482"/>
              <a:ext cx="3636000" cy="355276"/>
            </a:xfrm>
            <a:prstGeom prst="rect">
              <a:avLst/>
            </a:prstGeom>
            <a:solidFill>
              <a:srgbClr val="D6851B"/>
            </a:solidFill>
          </p:spPr>
          <p:txBody>
            <a:bodyPr vert="horz" wrap="square" lIns="108000" tIns="36000" rIns="108000" bIns="72000" rtlCol="0" anchor="ctr">
              <a:spAutoFit/>
            </a:bodyPr>
            <a:lstStyle>
              <a:lvl1pPr marL="0" indent="0" algn="l" defTabSz="357188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8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defRPr/>
              </a:pPr>
              <a:r>
                <a:rPr lang="es-ES" sz="1600"/>
                <a:t>Resultado</a:t>
              </a:r>
            </a:p>
          </p:txBody>
        </p:sp>
        <p:sp>
          <p:nvSpPr>
            <p:cNvPr id="15" name="Textplatzhalter 3"/>
            <p:cNvSpPr txBox="1"/>
            <p:nvPr/>
          </p:nvSpPr>
          <p:spPr bwMode="auto">
            <a:xfrm>
              <a:off x="8120147" y="1887758"/>
              <a:ext cx="3636000" cy="612013"/>
            </a:xfrm>
            <a:prstGeom prst="rect">
              <a:avLst/>
            </a:prstGeom>
            <a:solidFill>
              <a:srgbClr val="FBF3E8"/>
            </a:solidFill>
          </p:spPr>
          <p:txBody>
            <a:bodyPr vert="horz" wrap="square" lIns="108000" tIns="36000" rIns="108000" bIns="72000" rtlCol="0" anchor="ctr">
              <a:spAutoFit/>
            </a:bodyPr>
            <a:lstStyle>
              <a:lvl1pPr marL="0" indent="0" algn="l" defTabSz="357188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8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defTabSz="914400">
                <a:lnSpc>
                  <a:spcPts val="2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D6851B"/>
                </a:buClr>
                <a:buSzPct val="65000"/>
                <a:buFont typeface="Wingdings 3"/>
                <a:buChar char=""/>
                <a:defRPr/>
              </a:pPr>
              <a:r>
                <a:rPr lang="es-ES" sz="1600">
                  <a:solidFill>
                    <a:schemeClr val="tx1"/>
                  </a:solidFill>
                </a:rPr>
                <a:t>Lista de indicadores para un informe sobre formación profesional</a:t>
              </a:r>
            </a:p>
          </p:txBody>
        </p:sp>
      </p:grpSp>
      <p:grpSp>
        <p:nvGrpSpPr>
          <p:cNvPr id="28" name="Gruppieren 27"/>
          <p:cNvGrpSpPr/>
          <p:nvPr/>
        </p:nvGrpSpPr>
        <p:grpSpPr bwMode="auto">
          <a:xfrm>
            <a:off x="4370754" y="3765387"/>
            <a:ext cx="3600000" cy="1858560"/>
            <a:chOff x="4382329" y="3765387"/>
            <a:chExt cx="3600000" cy="1858560"/>
          </a:xfrm>
        </p:grpSpPr>
        <p:sp>
          <p:nvSpPr>
            <p:cNvPr id="16" name="Textplatzhalter 3"/>
            <p:cNvSpPr txBox="1"/>
            <p:nvPr/>
          </p:nvSpPr>
          <p:spPr bwMode="auto">
            <a:xfrm>
              <a:off x="4382329" y="3765387"/>
              <a:ext cx="3600000" cy="355276"/>
            </a:xfrm>
            <a:prstGeom prst="rect">
              <a:avLst/>
            </a:prstGeom>
            <a:solidFill>
              <a:srgbClr val="D6851B"/>
            </a:solidFill>
          </p:spPr>
          <p:txBody>
            <a:bodyPr vert="horz" wrap="square" lIns="108000" tIns="36000" rIns="108000" bIns="72000" rtlCol="0" anchor="ctr">
              <a:spAutoFit/>
            </a:bodyPr>
            <a:lstStyle>
              <a:lvl1pPr marL="0" indent="0" algn="l" defTabSz="357188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8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defRPr/>
              </a:pPr>
              <a:r>
                <a:rPr lang="es-ES" sz="1600" b="1"/>
                <a:t>«SMART»</a:t>
              </a:r>
            </a:p>
          </p:txBody>
        </p:sp>
        <p:sp>
          <p:nvSpPr>
            <p:cNvPr id="19" name="Textplatzhalter 3"/>
            <p:cNvSpPr txBox="1"/>
            <p:nvPr/>
          </p:nvSpPr>
          <p:spPr bwMode="auto">
            <a:xfrm>
              <a:off x="5955175" y="4120664"/>
              <a:ext cx="2027154" cy="1503283"/>
            </a:xfrm>
            <a:prstGeom prst="rect">
              <a:avLst/>
            </a:prstGeom>
            <a:solidFill>
              <a:srgbClr val="FBF3E8"/>
            </a:solidFill>
          </p:spPr>
          <p:txBody>
            <a:bodyPr vert="horz" wrap="square" lIns="108000" tIns="36000" rIns="108000" bIns="72000" rtlCol="0" anchor="ctr">
              <a:spAutoFit/>
            </a:bodyPr>
            <a:lstStyle>
              <a:lvl1pPr marL="0" indent="0" algn="l" defTabSz="357188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8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0000">
                <a:lnSpc>
                  <a:spcPts val="2200"/>
                </a:lnSpc>
                <a:spcBef>
                  <a:spcPts val="0"/>
                </a:spcBef>
                <a:buClr>
                  <a:srgbClr val="D6851B"/>
                </a:buClr>
                <a:buSzPct val="65000"/>
                <a:defRPr/>
              </a:pPr>
              <a:r>
                <a:rPr lang="es-ES" sz="1600" b="1" dirty="0">
                  <a:solidFill>
                    <a:schemeClr val="tx1"/>
                  </a:solidFill>
                </a:rPr>
                <a:t>S</a:t>
              </a:r>
              <a:r>
                <a:rPr lang="es-ES" sz="1600" dirty="0">
                  <a:solidFill>
                    <a:schemeClr val="tx1"/>
                  </a:solidFill>
                </a:rPr>
                <a:t>	Específico</a:t>
              </a:r>
            </a:p>
            <a:p>
              <a:pPr defTabSz="720000">
                <a:lnSpc>
                  <a:spcPts val="2200"/>
                </a:lnSpc>
                <a:spcBef>
                  <a:spcPts val="0"/>
                </a:spcBef>
                <a:buClr>
                  <a:srgbClr val="D6851B"/>
                </a:buClr>
                <a:buSzPct val="65000"/>
                <a:defRPr/>
              </a:pPr>
              <a:r>
                <a:rPr lang="es-ES" sz="1600" b="1" dirty="0">
                  <a:solidFill>
                    <a:schemeClr val="tx1"/>
                  </a:solidFill>
                </a:rPr>
                <a:t>M</a:t>
              </a:r>
              <a:r>
                <a:rPr lang="es-ES" sz="1600" dirty="0">
                  <a:solidFill>
                    <a:schemeClr val="tx1"/>
                  </a:solidFill>
                </a:rPr>
                <a:t>	Mensurable</a:t>
              </a:r>
            </a:p>
            <a:p>
              <a:pPr defTabSz="720000">
                <a:lnSpc>
                  <a:spcPts val="2200"/>
                </a:lnSpc>
                <a:spcBef>
                  <a:spcPts val="0"/>
                </a:spcBef>
                <a:buClr>
                  <a:srgbClr val="D6851B"/>
                </a:buClr>
                <a:buSzPct val="65000"/>
                <a:defRPr/>
              </a:pPr>
              <a:r>
                <a:rPr lang="es-ES" sz="1600" b="1" dirty="0">
                  <a:solidFill>
                    <a:schemeClr val="tx1"/>
                  </a:solidFill>
                </a:rPr>
                <a:t>A</a:t>
              </a:r>
              <a:r>
                <a:rPr lang="es-ES" sz="1600" dirty="0">
                  <a:solidFill>
                    <a:schemeClr val="tx1"/>
                  </a:solidFill>
                </a:rPr>
                <a:t>	Alcanzable</a:t>
              </a:r>
            </a:p>
            <a:p>
              <a:pPr defTabSz="720000">
                <a:lnSpc>
                  <a:spcPts val="2200"/>
                </a:lnSpc>
                <a:spcBef>
                  <a:spcPts val="0"/>
                </a:spcBef>
                <a:buClr>
                  <a:srgbClr val="D6851B"/>
                </a:buClr>
                <a:buSzPct val="65000"/>
                <a:defRPr/>
              </a:pPr>
              <a:r>
                <a:rPr lang="es-ES" sz="1600" b="1" dirty="0">
                  <a:solidFill>
                    <a:schemeClr val="tx1"/>
                  </a:solidFill>
                </a:rPr>
                <a:t>R</a:t>
              </a:r>
              <a:r>
                <a:rPr lang="es-ES" sz="1600" dirty="0">
                  <a:solidFill>
                    <a:schemeClr val="tx1"/>
                  </a:solidFill>
                </a:rPr>
                <a:t>	Relevante</a:t>
              </a:r>
            </a:p>
            <a:p>
              <a:pPr defTabSz="720000">
                <a:lnSpc>
                  <a:spcPts val="2200"/>
                </a:lnSpc>
                <a:spcBef>
                  <a:spcPts val="0"/>
                </a:spcBef>
                <a:buClr>
                  <a:srgbClr val="D6851B"/>
                </a:buClr>
                <a:buSzPct val="65000"/>
                <a:defRPr/>
              </a:pPr>
              <a:r>
                <a:rPr lang="es-ES" sz="1600" b="1" dirty="0">
                  <a:solidFill>
                    <a:schemeClr val="tx1"/>
                  </a:solidFill>
                </a:rPr>
                <a:t>T</a:t>
              </a:r>
              <a:r>
                <a:rPr lang="es-ES" sz="1600" dirty="0">
                  <a:solidFill>
                    <a:schemeClr val="tx1"/>
                  </a:solidFill>
                </a:rPr>
                <a:t>	Rastreable</a:t>
              </a:r>
            </a:p>
          </p:txBody>
        </p:sp>
      </p:grpSp>
      <p:grpSp>
        <p:nvGrpSpPr>
          <p:cNvPr id="3" name="Gruppieren 2"/>
          <p:cNvGrpSpPr/>
          <p:nvPr/>
        </p:nvGrpSpPr>
        <p:grpSpPr bwMode="auto">
          <a:xfrm>
            <a:off x="8085422" y="2547335"/>
            <a:ext cx="3636000" cy="1329858"/>
            <a:chOff x="8106839" y="2623264"/>
            <a:chExt cx="3636000" cy="1093862"/>
          </a:xfrm>
        </p:grpSpPr>
        <p:sp>
          <p:nvSpPr>
            <p:cNvPr id="20" name="Textplatzhalter 3"/>
            <p:cNvSpPr txBox="1"/>
            <p:nvPr/>
          </p:nvSpPr>
          <p:spPr bwMode="auto">
            <a:xfrm>
              <a:off x="8106839" y="2851967"/>
              <a:ext cx="3636000" cy="865159"/>
            </a:xfrm>
            <a:prstGeom prst="rect">
              <a:avLst/>
            </a:prstGeom>
            <a:solidFill>
              <a:srgbClr val="FBF3E8"/>
            </a:solidFill>
          </p:spPr>
          <p:txBody>
            <a:bodyPr vert="horz" wrap="square" lIns="108000" tIns="36000" rIns="72000" bIns="72000" rtlCol="0" anchor="ctr">
              <a:spAutoFit/>
            </a:bodyPr>
            <a:lstStyle>
              <a:lvl1pPr marL="0" indent="0" algn="l" defTabSz="357188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8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defTabSz="914400">
                <a:lnSpc>
                  <a:spcPts val="2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D6851B"/>
                </a:buClr>
                <a:buSzPct val="65000"/>
                <a:buFont typeface="Wingdings 3"/>
                <a:buChar char=""/>
                <a:defRPr/>
              </a:pPr>
              <a:r>
                <a:rPr lang="es-ES" sz="1500" dirty="0">
                  <a:solidFill>
                    <a:schemeClr val="tx1"/>
                  </a:solidFill>
                </a:rPr>
                <a:t>Proporciona una base para el futuro desarrollo del sistema de formación profesional.</a:t>
              </a:r>
            </a:p>
          </p:txBody>
        </p:sp>
        <p:sp>
          <p:nvSpPr>
            <p:cNvPr id="18" name="Textplatzhalter 3"/>
            <p:cNvSpPr txBox="1"/>
            <p:nvPr/>
          </p:nvSpPr>
          <p:spPr bwMode="auto">
            <a:xfrm>
              <a:off x="8106839" y="2623264"/>
              <a:ext cx="3636000" cy="355276"/>
            </a:xfrm>
            <a:prstGeom prst="rect">
              <a:avLst/>
            </a:prstGeom>
            <a:solidFill>
              <a:srgbClr val="D6851B"/>
            </a:solidFill>
          </p:spPr>
          <p:txBody>
            <a:bodyPr vert="horz" wrap="square" lIns="108000" tIns="36000" rIns="108000" bIns="72000" rtlCol="0" anchor="ctr">
              <a:spAutoFit/>
            </a:bodyPr>
            <a:lstStyle>
              <a:lvl1pPr marL="0" indent="0" algn="l" defTabSz="357188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20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8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/>
                <a:buNone/>
                <a:def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defRPr/>
              </a:pPr>
              <a:r>
                <a:rPr lang="es-ES" sz="1600" dirty="0"/>
                <a:t>Utilidad</a:t>
              </a:r>
            </a:p>
          </p:txBody>
        </p:sp>
      </p:grpSp>
      <p:sp>
        <p:nvSpPr>
          <p:cNvPr id="21" name="Textplatzhalter 3"/>
          <p:cNvSpPr txBox="1"/>
          <p:nvPr/>
        </p:nvSpPr>
        <p:spPr bwMode="auto">
          <a:xfrm>
            <a:off x="8085422" y="3927993"/>
            <a:ext cx="3636000" cy="169595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36000" rIns="108000" bIns="72000" rtlCol="0" anchor="ctr">
            <a:no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defRPr/>
            </a:pPr>
            <a:r>
              <a:rPr lang="es-ES" sz="1600" dirty="0"/>
              <a:t>Los indicadores corresponden unívoca-mente al objetivo teórico deseado, son mensurables y aplicables al contexto de trabajo deseado, relevantes para resolver los problemas planteados y comprensibles para los partícipes.</a:t>
            </a:r>
          </a:p>
        </p:txBody>
      </p:sp>
      <p:grpSp>
        <p:nvGrpSpPr>
          <p:cNvPr id="22" name="Gruppieren 21"/>
          <p:cNvGrpSpPr/>
          <p:nvPr/>
        </p:nvGrpSpPr>
        <p:grpSpPr bwMode="auto">
          <a:xfrm>
            <a:off x="2624482" y="1387284"/>
            <a:ext cx="1542724" cy="1542724"/>
            <a:chOff x="7163876" y="4084995"/>
            <a:chExt cx="1290663" cy="1290663"/>
          </a:xfrm>
        </p:grpSpPr>
        <p:sp>
          <p:nvSpPr>
            <p:cNvPr id="23" name="Ellipse 22"/>
            <p:cNvSpPr/>
            <p:nvPr/>
          </p:nvSpPr>
          <p:spPr bwMode="auto">
            <a:xfrm>
              <a:off x="7163876" y="4084995"/>
              <a:ext cx="1290663" cy="12906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/>
          </p:blipFill>
          <p:spPr bwMode="auto">
            <a:xfrm>
              <a:off x="7188005" y="4138503"/>
              <a:ext cx="1216365" cy="1183650"/>
            </a:xfrm>
            <a:prstGeom prst="rect">
              <a:avLst/>
            </a:prstGeom>
          </p:spPr>
        </p:pic>
      </p:grp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255D45B-7BF1-4017-AF2B-541D7B103667}"/>
              </a:ext>
            </a:extLst>
          </p:cNvPr>
          <p:cNvSpPr txBox="1"/>
          <p:nvPr/>
        </p:nvSpPr>
        <p:spPr bwMode="auto">
          <a:xfrm>
            <a:off x="4332240" y="4120663"/>
            <a:ext cx="1610411" cy="150328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08000" tIns="36000" rIns="108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20000">
              <a:lnSpc>
                <a:spcPts val="2200"/>
              </a:lnSpc>
              <a:spcBef>
                <a:spcPts val="0"/>
              </a:spcBef>
              <a:buClr>
                <a:srgbClr val="D6851B"/>
              </a:buClr>
              <a:buSzPct val="65000"/>
              <a:defRPr/>
            </a:pPr>
            <a:r>
              <a:rPr lang="en-GB" sz="1600" dirty="0">
                <a:solidFill>
                  <a:schemeClr val="tx1"/>
                </a:solidFill>
              </a:rPr>
              <a:t>Specific</a:t>
            </a:r>
          </a:p>
          <a:p>
            <a:pPr defTabSz="720000">
              <a:lnSpc>
                <a:spcPts val="2200"/>
              </a:lnSpc>
              <a:spcBef>
                <a:spcPts val="0"/>
              </a:spcBef>
              <a:buClr>
                <a:srgbClr val="D6851B"/>
              </a:buClr>
              <a:buSzPct val="65000"/>
              <a:defRPr/>
            </a:pPr>
            <a:r>
              <a:rPr lang="en-GB" sz="1600" dirty="0">
                <a:solidFill>
                  <a:schemeClr val="tx1"/>
                </a:solidFill>
              </a:rPr>
              <a:t>Measurable</a:t>
            </a:r>
          </a:p>
          <a:p>
            <a:pPr defTabSz="720000">
              <a:lnSpc>
                <a:spcPts val="2200"/>
              </a:lnSpc>
              <a:spcBef>
                <a:spcPts val="0"/>
              </a:spcBef>
              <a:buClr>
                <a:srgbClr val="D6851B"/>
              </a:buClr>
              <a:buSzPct val="65000"/>
              <a:defRPr/>
            </a:pPr>
            <a:r>
              <a:rPr lang="en-GB" sz="1600" dirty="0">
                <a:solidFill>
                  <a:schemeClr val="tx1"/>
                </a:solidFill>
              </a:rPr>
              <a:t>Achievable</a:t>
            </a:r>
          </a:p>
          <a:p>
            <a:pPr defTabSz="720000">
              <a:lnSpc>
                <a:spcPts val="2200"/>
              </a:lnSpc>
              <a:spcBef>
                <a:spcPts val="0"/>
              </a:spcBef>
              <a:buClr>
                <a:srgbClr val="D6851B"/>
              </a:buClr>
              <a:buSzPct val="65000"/>
              <a:defRPr/>
            </a:pPr>
            <a:r>
              <a:rPr lang="en-GB" sz="1600" dirty="0">
                <a:solidFill>
                  <a:schemeClr val="tx1"/>
                </a:solidFill>
              </a:rPr>
              <a:t>Relevant</a:t>
            </a:r>
          </a:p>
          <a:p>
            <a:pPr defTabSz="720000">
              <a:lnSpc>
                <a:spcPts val="2200"/>
              </a:lnSpc>
              <a:spcBef>
                <a:spcPts val="0"/>
              </a:spcBef>
              <a:buClr>
                <a:srgbClr val="D6851B"/>
              </a:buClr>
              <a:buSzPct val="65000"/>
              <a:defRPr/>
            </a:pPr>
            <a:r>
              <a:rPr lang="en-GB" sz="1600" dirty="0">
                <a:solidFill>
                  <a:schemeClr val="tx1"/>
                </a:solidFill>
              </a:rPr>
              <a:t>Time bound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983760" y="2161613"/>
            <a:ext cx="2969189" cy="2969189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 bwMode="auto">
          <a:xfrm>
            <a:off x="1217614" y="1853921"/>
            <a:ext cx="3732520" cy="1054877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 anchorCtr="0">
            <a:spAutoFit/>
          </a:bodyPr>
          <a:lstStyle/>
          <a:p>
            <a:pPr>
              <a:lnSpc>
                <a:spcPts val="2200"/>
              </a:lnSpc>
              <a:buSzPct val="75000"/>
              <a:defRPr/>
            </a:pPr>
            <a:r>
              <a:rPr lang="es-ES" dirty="0">
                <a:solidFill>
                  <a:schemeClr val="tx1"/>
                </a:solidFill>
              </a:rPr>
              <a:t>¿Cómo podemos analizar las disfunciones en un sistema de formación profesional?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idx="1"/>
          </p:nvPr>
        </p:nvSpPr>
        <p:spPr bwMode="auto">
          <a:xfrm>
            <a:off x="4548615" y="3298070"/>
            <a:ext cx="3247052" cy="900000"/>
          </a:xfrm>
          <a:prstGeom prst="rect">
            <a:avLst/>
          </a:prstGeom>
          <a:solidFill>
            <a:srgbClr val="D6851B"/>
          </a:solidFill>
        </p:spPr>
        <p:txBody>
          <a:bodyPr lIns="108000" tIns="144000" rIns="108000" bIns="144000">
            <a:spAutoFit/>
          </a:bodyPr>
          <a:lstStyle/>
          <a:p>
            <a:pPr algn="ctr">
              <a:defRPr/>
            </a:pPr>
            <a:r>
              <a:rPr lang="es-ES" b="1" dirty="0">
                <a:latin typeface="Calibri"/>
              </a:rPr>
              <a:t>¿Cómo de bien funciona un sistema de formación profesional?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1178702" y="4590703"/>
            <a:ext cx="3732520" cy="1054877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 anchorCtr="0">
            <a:spAutoFit/>
          </a:bodyPr>
          <a:lstStyle/>
          <a:p>
            <a:pPr>
              <a:lnSpc>
                <a:spcPts val="2200"/>
              </a:lnSpc>
              <a:buSzPct val="75000"/>
              <a:defRPr/>
            </a:pPr>
            <a:r>
              <a:rPr lang="es-ES" dirty="0">
                <a:solidFill>
                  <a:schemeClr val="tx1"/>
                </a:solidFill>
              </a:rPr>
              <a:t>¿Qué fuentes de datos pueden utilizarse para la presentación de</a:t>
            </a:r>
          </a:p>
          <a:p>
            <a:pPr>
              <a:lnSpc>
                <a:spcPts val="2200"/>
              </a:lnSpc>
              <a:buSzPct val="75000"/>
              <a:defRPr/>
            </a:pPr>
            <a:r>
              <a:rPr lang="es-ES" dirty="0">
                <a:solidFill>
                  <a:schemeClr val="tx1"/>
                </a:solidFill>
              </a:rPr>
              <a:t>informes?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7675754" y="1856533"/>
            <a:ext cx="3719569" cy="772748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 anchorCtr="0">
            <a:spAutoFit/>
          </a:bodyPr>
          <a:lstStyle/>
          <a:p>
            <a:pPr>
              <a:lnSpc>
                <a:spcPts val="2200"/>
              </a:lnSpc>
              <a:buSzPct val="75000"/>
              <a:defRPr/>
            </a:pPr>
            <a:r>
              <a:rPr lang="es-ES" dirty="0">
                <a:solidFill>
                  <a:schemeClr val="tx1"/>
                </a:solidFill>
              </a:rPr>
              <a:t>¿Cuántas personas jóvenes realizan formación profesional?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8005956" y="3108371"/>
            <a:ext cx="3732520" cy="1054877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 anchorCtr="0">
            <a:spAutoFit/>
          </a:bodyPr>
          <a:lstStyle/>
          <a:p>
            <a:pPr>
              <a:lnSpc>
                <a:spcPts val="2200"/>
              </a:lnSpc>
              <a:buSzPct val="75000"/>
              <a:defRPr/>
            </a:pPr>
            <a:r>
              <a:rPr lang="es-ES" dirty="0">
                <a:solidFill>
                  <a:schemeClr val="tx1"/>
                </a:solidFill>
              </a:rPr>
              <a:t>¿En qué regiones es superior la demanda de formación profesional 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a la oferta?</a:t>
            </a:r>
          </a:p>
        </p:txBody>
      </p:sp>
      <p:sp>
        <p:nvSpPr>
          <p:cNvPr id="23" name="Rechteck 22"/>
          <p:cNvSpPr/>
          <p:nvPr/>
        </p:nvSpPr>
        <p:spPr bwMode="auto">
          <a:xfrm>
            <a:off x="6862955" y="4561519"/>
            <a:ext cx="3706619" cy="1054877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 anchorCtr="0">
            <a:spAutoFit/>
          </a:bodyPr>
          <a:lstStyle/>
          <a:p>
            <a:pPr>
              <a:lnSpc>
                <a:spcPts val="2200"/>
              </a:lnSpc>
              <a:buSzPct val="75000"/>
              <a:defRPr/>
            </a:pPr>
            <a:r>
              <a:rPr lang="es-ES">
                <a:solidFill>
                  <a:schemeClr val="tx1"/>
                </a:solidFill>
              </a:rPr>
              <a:t>¿Cuáles son los requisitos para los futuros programas de formación profesional?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658813" y="3308170"/>
            <a:ext cx="3732520" cy="834710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 anchorCtr="0">
            <a:noAutofit/>
          </a:bodyPr>
          <a:lstStyle/>
          <a:p>
            <a:pPr>
              <a:lnSpc>
                <a:spcPts val="2200"/>
              </a:lnSpc>
              <a:buSzPct val="75000"/>
              <a:defRPr/>
            </a:pPr>
            <a:r>
              <a:rPr lang="es-ES">
                <a:solidFill>
                  <a:schemeClr val="tx1"/>
                </a:solidFill>
              </a:rPr>
              <a:t>¿Cuántas empresas ofrecen formación profesional?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5DD787E-763A-4237-ABB5-B747EE3ED6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1. Finalidad de la presentación de informes y la gestión de datos </a:t>
            </a:r>
            <a:br>
              <a:rPr lang="es-ES" dirty="0"/>
            </a:br>
            <a:r>
              <a:rPr lang="es-ES" dirty="0"/>
              <a:t>en la formación profesional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5. Otras referencias y materiales</a:t>
            </a:r>
          </a:p>
        </p:txBody>
      </p:sp>
      <p:sp>
        <p:nvSpPr>
          <p:cNvPr id="7" name="Inhaltsplatzhalter 4"/>
          <p:cNvSpPr txBox="1"/>
          <p:nvPr/>
        </p:nvSpPr>
        <p:spPr bwMode="auto"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Char char="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Char char="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  <a:defRPr/>
            </a:pPr>
            <a:endParaRPr lang="de-DE"/>
          </a:p>
        </p:txBody>
      </p:sp>
      <p:sp>
        <p:nvSpPr>
          <p:cNvPr id="6" name="Textfeld 5"/>
          <p:cNvSpPr txBox="1"/>
          <p:nvPr/>
        </p:nvSpPr>
        <p:spPr bwMode="auto">
          <a:xfrm>
            <a:off x="658813" y="1533017"/>
            <a:ext cx="11053762" cy="4280553"/>
          </a:xfrm>
          <a:prstGeom prst="rect">
            <a:avLst/>
          </a:prstGeom>
          <a:noFill/>
        </p:spPr>
        <p:txBody>
          <a:bodyPr wrap="square" lIns="0" tIns="0" rIns="0" bIns="0" numCol="2" spcCol="216000">
            <a:noAutofit/>
          </a:bodyPr>
          <a:lstStyle/>
          <a:p>
            <a:pPr marL="288000" indent="-28800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Versión inglesa del Informe alemán sobre formación profesional (2023)</a:t>
            </a:r>
            <a:br>
              <a:rPr lang="es-ES" dirty="0"/>
            </a:br>
            <a:r>
              <a:rPr lang="sv-SE" dirty="0">
                <a:solidFill>
                  <a:srgbClr val="D6851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BIBB / VET Data Report Germany 2023</a:t>
            </a:r>
            <a:endParaRPr lang="de-DE" dirty="0">
              <a:solidFill>
                <a:srgbClr val="D6851B"/>
              </a:solidFill>
            </a:endParaRPr>
          </a:p>
          <a:p>
            <a:pPr marL="288000" indent="-28800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Sitio web del BIBB para investigación sobre formación profesional</a:t>
            </a:r>
            <a:br>
              <a:rPr lang="es-ES" dirty="0"/>
            </a:br>
            <a:r>
              <a:rPr lang="es-ES" u="sng" dirty="0">
                <a:solidFill>
                  <a:srgbClr val="D6851B"/>
                </a:solidFill>
                <a:hlinkClick r:id="rId4" tooltip="https://www.bibb.de/en/51.ph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Instituto Federal de Formación Profesional (BIBB) – Alemania</a:t>
            </a:r>
          </a:p>
          <a:p>
            <a:pPr marL="288000" indent="-28800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Breve resumen sobre la cooperación con Vietnam en la elaboración de un informe sobre formación profesional </a:t>
            </a:r>
            <a:r>
              <a:rPr lang="es-ES" u="sng" dirty="0">
                <a:solidFill>
                  <a:srgbClr val="D6851B"/>
                </a:solidFill>
                <a:hlinkClick r:id="rId5" tooltip="https://www.bibb.de/dokumente/pdf/bwp-2014-h6-32ff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BWP 6/2014 (bibb.de)</a:t>
            </a:r>
          </a:p>
          <a:p>
            <a:pPr marL="288000" indent="-28800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Informe del proyecto de cooperación entre BIBB y </a:t>
            </a:r>
            <a:br>
              <a:rPr lang="es-ES" dirty="0"/>
            </a:br>
            <a:r>
              <a:rPr lang="es-ES" dirty="0"/>
              <a:t>Filipinas</a:t>
            </a:r>
            <a:br>
              <a:rPr lang="es-ES" dirty="0"/>
            </a:br>
            <a:r>
              <a:rPr lang="es-ES" u="sng" dirty="0">
                <a:solidFill>
                  <a:srgbClr val="D6851B"/>
                </a:solidFill>
                <a:hlinkClick r:id="rId6" tooltip="https://www.bibb.de/en/50313.ph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Instituto Federal de Formación Profesional (BIBB) – Alemania</a:t>
            </a:r>
          </a:p>
          <a:p>
            <a:pPr marL="288000" indent="-28800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En alemán: Directrices para la elaboración sostenible de una presentación de informes sobre formación profesional en Vietnam</a:t>
            </a:r>
            <a:br>
              <a:rPr lang="es-ES" dirty="0"/>
            </a:br>
            <a:r>
              <a:rPr lang="es-ES" u="sng" dirty="0">
                <a:solidFill>
                  <a:srgbClr val="D6851B"/>
                </a:solidFill>
                <a:hlinkClick r:id="rId7" tooltip="https://www.bibb.de/dienst/veroeffentlichungen/de/publication/show/779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BIBB/Berufsbildungsberichterstattung in Vietnam – </a:t>
            </a:r>
            <a:br>
              <a:rPr lang="es-ES" dirty="0">
                <a:solidFill>
                  <a:srgbClr val="D6851B"/>
                </a:solidFill>
                <a:hlinkClick r:id="rId7" tooltip="https://www.bibb.de/dienst/veroeffentlichungen/de/publication/show/779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s-ES" u="sng" dirty="0">
                <a:solidFill>
                  <a:srgbClr val="D6851B"/>
                </a:solidFill>
                <a:hlinkClick r:id="rId7" tooltip="https://www.bibb.de/dienst/veroeffentlichungen/de/publication/show/779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eine Reflexion des Beratungsprozesses </a:t>
            </a:r>
            <a:r>
              <a:rPr lang="es-ES" dirty="0">
                <a:solidFill>
                  <a:srgbClr val="D6851B"/>
                </a:solidFill>
                <a:hlinkClick r:id="rId7" tooltip="https://www.bibb.de/dienst/veroeffentlichungen/de/publication/show/779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(BIBB/presentación de informes sobre formación profesional en Vietnam  – Una reflexión sobre el proceso de asesoramiento)</a:t>
            </a:r>
          </a:p>
          <a:p>
            <a:pPr marL="288000" indent="-28800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Indicadores UNESCO para la formación profesional </a:t>
            </a:r>
            <a:br>
              <a:rPr lang="es-ES" dirty="0"/>
            </a:br>
            <a:r>
              <a:rPr lang="de-DE" dirty="0">
                <a:solidFill>
                  <a:srgbClr val="D6851B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Conference on Education </a:t>
            </a:r>
            <a:r>
              <a:rPr lang="de-DE" dirty="0" err="1">
                <a:solidFill>
                  <a:srgbClr val="D6851B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Statistics</a:t>
            </a:r>
            <a:endParaRPr lang="es-ES" u="sng" dirty="0">
              <a:solidFill>
                <a:srgbClr val="D6851B"/>
              </a:solidFill>
              <a:hlinkClick r:id="rId8" tooltip="https://ces.uis.unesco.org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s-ES" b="1"/>
              <a:t>GOVET at BIBB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1. Finalidad de la presentación de informes y la gestión de datos </a:t>
            </a:r>
            <a:br>
              <a:rPr lang="es-ES" dirty="0"/>
            </a:br>
            <a:r>
              <a:rPr lang="es-ES" dirty="0"/>
              <a:t>en la formación profesional</a:t>
            </a: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23284" y="1598843"/>
            <a:ext cx="2113480" cy="2045485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810527" y="1645926"/>
            <a:ext cx="2139386" cy="1998402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50096" y="1618179"/>
            <a:ext cx="2787060" cy="2026149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810135" y="1640582"/>
            <a:ext cx="2172191" cy="1984696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395234" y="3859241"/>
            <a:ext cx="4537202" cy="1760942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50096" y="3665770"/>
            <a:ext cx="2359399" cy="195380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318176" y="3687362"/>
            <a:ext cx="2664149" cy="1932208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 bwMode="auto">
          <a:xfrm>
            <a:off x="670141" y="5672547"/>
            <a:ext cx="10312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s-ES" sz="1000" dirty="0"/>
              <a:t>* Fuente: Instituto Federal de Formación Profesional (editor): Informe de datos perteneciente al Informe sobre formación profesional 2024. </a:t>
            </a:r>
            <a:br>
              <a:rPr lang="es-ES" sz="1000" dirty="0"/>
            </a:br>
            <a:r>
              <a:rPr lang="es-ES" sz="1000" dirty="0"/>
              <a:t>   Información y análisis sobre el desarrollo de la formación profesional. Bonn 2024 (</a:t>
            </a:r>
            <a:r>
              <a:rPr lang="en-GB" sz="1000" dirty="0">
                <a:hlinkClick r:id="rId10"/>
              </a:rPr>
              <a:t>https://www.bibb.de/datenreport/de/</a:t>
            </a:r>
            <a:r>
              <a:rPr lang="en-GB" sz="1000" dirty="0"/>
              <a:t>)</a:t>
            </a:r>
            <a:endParaRPr lang="es-ES" sz="1000" dirty="0"/>
          </a:p>
        </p:txBody>
      </p:sp>
      <p:sp>
        <p:nvSpPr>
          <p:cNvPr id="13" name="Textplatzhalter 7"/>
          <p:cNvSpPr>
            <a:spLocks noGrp="1"/>
          </p:cNvSpPr>
          <p:nvPr/>
        </p:nvSpPr>
        <p:spPr bwMode="auto">
          <a:xfrm>
            <a:off x="658813" y="1087104"/>
            <a:ext cx="11053762" cy="3077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 dirty="0">
                <a:latin typeface="Arial Narrow" panose="020B0606020202030204" pitchFamily="34" charset="0"/>
              </a:rPr>
              <a:t>Aspectos destacados del Informe de datos perteneciente al Informe sobre formación profesional </a:t>
            </a:r>
            <a:r>
              <a:rPr lang="es-ES" sz="2000" b="1" dirty="0">
                <a:latin typeface="+mn-lt"/>
              </a:rPr>
              <a:t>(BIBB 2024)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4000">
        <p:fade/>
      </p:transition>
    </mc:Choice>
    <mc:Fallback xmlns:w="http://schemas.openxmlformats.org/wordprocessingml/2006/main" xmlns:m="http://schemas.openxmlformats.org/officeDocument/2006/math" xmlns="">
      <p:transition spd="med" advClick="0" advTm="4000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/>
        </p:nvGrpSpPr>
        <p:grpSpPr bwMode="auto">
          <a:xfrm>
            <a:off x="650096" y="1598843"/>
            <a:ext cx="10332230" cy="4021340"/>
            <a:chOff x="650096" y="1530019"/>
            <a:chExt cx="10332230" cy="4021340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6323284" y="1530019"/>
              <a:ext cx="2113480" cy="2045485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3810527" y="1577102"/>
              <a:ext cx="2139386" cy="1998402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650096" y="1549354"/>
              <a:ext cx="2787060" cy="2026149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8810135" y="1590808"/>
              <a:ext cx="2172191" cy="1984696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3395234" y="3790417"/>
              <a:ext cx="4537202" cy="1760942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650096" y="3596946"/>
              <a:ext cx="2359399" cy="1953800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8318176" y="3618538"/>
              <a:ext cx="2664149" cy="1932208"/>
            </a:xfrm>
            <a:prstGeom prst="rect">
              <a:avLst/>
            </a:prstGeom>
          </p:spPr>
        </p:pic>
      </p:grpSp>
      <p:grpSp>
        <p:nvGrpSpPr>
          <p:cNvPr id="9" name="Gruppieren 8"/>
          <p:cNvGrpSpPr/>
          <p:nvPr/>
        </p:nvGrpSpPr>
        <p:grpSpPr bwMode="auto">
          <a:xfrm>
            <a:off x="1926809" y="1704997"/>
            <a:ext cx="4169189" cy="972000"/>
            <a:chOff x="1926809" y="1547685"/>
            <a:chExt cx="4169189" cy="972000"/>
          </a:xfrm>
        </p:grpSpPr>
        <p:sp>
          <p:nvSpPr>
            <p:cNvPr id="12" name="Rechteck 11"/>
            <p:cNvSpPr/>
            <p:nvPr/>
          </p:nvSpPr>
          <p:spPr bwMode="auto">
            <a:xfrm>
              <a:off x="2403058" y="1584629"/>
              <a:ext cx="3692940" cy="898113"/>
            </a:xfrm>
            <a:prstGeom prst="rect">
              <a:avLst/>
            </a:prstGeom>
            <a:solidFill>
              <a:srgbClr val="FBF3E8">
                <a:alpha val="80000"/>
              </a:srgbClr>
            </a:solidFill>
            <a:ln w="6350">
              <a:solidFill>
                <a:schemeClr val="bg1"/>
              </a:solidFill>
            </a:ln>
            <a:effectLst>
              <a:glow rad="127000">
                <a:schemeClr val="bg1">
                  <a:alpha val="85000"/>
                </a:schemeClr>
              </a:glow>
              <a:softEdge rad="0"/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612000" tIns="72000" rIns="144000" bIns="72000" rtlCol="0" anchor="ctr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lang="es-ES" sz="1600" b="1" dirty="0"/>
                <a:t>alumnos/as de formación profesional 2025</a:t>
              </a:r>
              <a:br>
                <a:rPr lang="es-ES" sz="1600" dirty="0"/>
              </a:br>
              <a:r>
                <a:rPr lang="es-ES" sz="1400" dirty="0"/>
                <a:t>(1,25 millones en el año 2021)</a:t>
              </a:r>
            </a:p>
          </p:txBody>
        </p:sp>
        <p:sp>
          <p:nvSpPr>
            <p:cNvPr id="29" name="Ellipse 28"/>
            <p:cNvSpPr>
              <a:spLocks noChangeAspect="1"/>
            </p:cNvSpPr>
            <p:nvPr/>
          </p:nvSpPr>
          <p:spPr bwMode="auto">
            <a:xfrm>
              <a:off x="1926809" y="1547685"/>
              <a:ext cx="972000" cy="972000"/>
            </a:xfrm>
            <a:prstGeom prst="ellipse">
              <a:avLst/>
            </a:prstGeom>
            <a:solidFill>
              <a:srgbClr val="FBF3E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s-ES" sz="2400" b="1" dirty="0">
                  <a:solidFill>
                    <a:schemeClr val="tx1"/>
                  </a:solidFill>
                </a:rPr>
                <a:t>1,22</a:t>
              </a:r>
              <a:r>
                <a:rPr lang="es-ES" b="1" dirty="0">
                  <a:solidFill>
                    <a:schemeClr val="tx1"/>
                  </a:solidFill>
                </a:rPr>
                <a:t> </a:t>
              </a:r>
              <a:r>
                <a:rPr lang="es-ES" sz="1400" b="1" dirty="0">
                  <a:solidFill>
                    <a:schemeClr val="tx1"/>
                  </a:solidFill>
                </a:rPr>
                <a:t>millones</a:t>
              </a:r>
            </a:p>
          </p:txBody>
        </p:sp>
      </p:grpSp>
      <p:grpSp>
        <p:nvGrpSpPr>
          <p:cNvPr id="8" name="Gruppieren 7"/>
          <p:cNvGrpSpPr/>
          <p:nvPr/>
        </p:nvGrpSpPr>
        <p:grpSpPr bwMode="auto">
          <a:xfrm>
            <a:off x="650096" y="2733057"/>
            <a:ext cx="4717432" cy="972000"/>
            <a:chOff x="650096" y="2697054"/>
            <a:chExt cx="4717432" cy="972000"/>
          </a:xfrm>
        </p:grpSpPr>
        <p:sp>
          <p:nvSpPr>
            <p:cNvPr id="13" name="Rechteck 12"/>
            <p:cNvSpPr/>
            <p:nvPr/>
          </p:nvSpPr>
          <p:spPr bwMode="auto">
            <a:xfrm>
              <a:off x="1126346" y="2858872"/>
              <a:ext cx="4241182" cy="648364"/>
            </a:xfrm>
            <a:prstGeom prst="rect">
              <a:avLst/>
            </a:prstGeom>
            <a:solidFill>
              <a:srgbClr val="FBF3E8">
                <a:alpha val="80000"/>
              </a:srgbClr>
            </a:solidFill>
            <a:ln w="6350">
              <a:solidFill>
                <a:schemeClr val="bg1"/>
              </a:solidFill>
            </a:ln>
            <a:effectLst>
              <a:glow rad="127000">
                <a:schemeClr val="bg1">
                  <a:alpha val="85000"/>
                </a:schemeClr>
              </a:glow>
              <a:softEdge rad="0"/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612000" tIns="72000" rIns="144000" bIns="72000" rtlCol="0" anchor="ctr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lang="es-ES" sz="1600" b="1" dirty="0"/>
                <a:t>nuevos contratos de formación </a:t>
              </a:r>
              <a:br>
                <a:rPr lang="es-ES" sz="1600" b="1" dirty="0"/>
              </a:br>
              <a:r>
                <a:rPr lang="es-ES" sz="1600" dirty="0"/>
                <a:t>(a 30.09.2025)</a:t>
              </a:r>
            </a:p>
          </p:txBody>
        </p:sp>
        <p:sp>
          <p:nvSpPr>
            <p:cNvPr id="30" name="Ellipse 29"/>
            <p:cNvSpPr>
              <a:spLocks noChangeAspect="1"/>
            </p:cNvSpPr>
            <p:nvPr/>
          </p:nvSpPr>
          <p:spPr bwMode="auto">
            <a:xfrm>
              <a:off x="650096" y="2697054"/>
              <a:ext cx="972000" cy="972000"/>
            </a:xfrm>
            <a:prstGeom prst="ellipse">
              <a:avLst/>
            </a:prstGeom>
            <a:solidFill>
              <a:srgbClr val="FBF3E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r>
                <a:rPr lang="es-ES" b="1" dirty="0">
                  <a:solidFill>
                    <a:schemeClr val="tx1"/>
                  </a:solidFill>
                </a:rPr>
                <a:t>475 950</a:t>
              </a:r>
            </a:p>
          </p:txBody>
        </p:sp>
      </p:grpSp>
      <p:grpSp>
        <p:nvGrpSpPr>
          <p:cNvPr id="4" name="Gruppieren 3"/>
          <p:cNvGrpSpPr/>
          <p:nvPr/>
        </p:nvGrpSpPr>
        <p:grpSpPr bwMode="auto">
          <a:xfrm>
            <a:off x="6934379" y="2590998"/>
            <a:ext cx="4641987" cy="972000"/>
            <a:chOff x="6858179" y="2598734"/>
            <a:chExt cx="4641987" cy="972000"/>
          </a:xfrm>
        </p:grpSpPr>
        <p:sp>
          <p:nvSpPr>
            <p:cNvPr id="16" name="Rechteck 15"/>
            <p:cNvSpPr/>
            <p:nvPr/>
          </p:nvSpPr>
          <p:spPr bwMode="auto">
            <a:xfrm>
              <a:off x="6858179" y="2760552"/>
              <a:ext cx="4153333" cy="648364"/>
            </a:xfrm>
            <a:prstGeom prst="rect">
              <a:avLst/>
            </a:prstGeom>
            <a:solidFill>
              <a:srgbClr val="FBF3E8">
                <a:alpha val="80000"/>
              </a:srgbClr>
            </a:solidFill>
            <a:ln w="6350">
              <a:solidFill>
                <a:schemeClr val="bg1"/>
              </a:solidFill>
            </a:ln>
            <a:effectLst>
              <a:glow rad="127000">
                <a:schemeClr val="bg1">
                  <a:alpha val="85000"/>
                </a:schemeClr>
              </a:glow>
              <a:softEdge rad="0"/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144000" tIns="72000" rIns="612000" bIns="72000" rtlCol="0" anchor="ctr">
              <a:spAutoFit/>
            </a:bodyPr>
            <a:lstStyle/>
            <a:p>
              <a:pPr algn="r">
                <a:lnSpc>
                  <a:spcPts val="2000"/>
                </a:lnSpc>
                <a:defRPr/>
              </a:pPr>
              <a:r>
                <a:rPr lang="es-ES" sz="1600" b="1" dirty="0"/>
                <a:t>Puestos de formación </a:t>
              </a:r>
            </a:p>
            <a:p>
              <a:pPr algn="r">
                <a:lnSpc>
                  <a:spcPts val="2000"/>
                </a:lnSpc>
                <a:defRPr/>
              </a:pPr>
              <a:r>
                <a:rPr lang="es-ES" sz="1600" b="1" dirty="0"/>
                <a:t>vacantes</a:t>
              </a:r>
              <a:r>
                <a:rPr lang="es-ES" sz="1600" dirty="0"/>
                <a:t> (30.09.2025)</a:t>
              </a:r>
            </a:p>
          </p:txBody>
        </p:sp>
        <p:sp>
          <p:nvSpPr>
            <p:cNvPr id="34" name="Ellipse 33"/>
            <p:cNvSpPr>
              <a:spLocks noChangeAspect="1"/>
            </p:cNvSpPr>
            <p:nvPr/>
          </p:nvSpPr>
          <p:spPr bwMode="auto">
            <a:xfrm>
              <a:off x="10528166" y="2598734"/>
              <a:ext cx="972000" cy="972000"/>
            </a:xfrm>
            <a:prstGeom prst="ellipse">
              <a:avLst/>
            </a:prstGeom>
            <a:solidFill>
              <a:srgbClr val="FBF3E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r>
                <a:rPr lang="es-ES" sz="2000" b="1" dirty="0">
                  <a:solidFill>
                    <a:schemeClr val="tx1"/>
                  </a:solidFill>
                </a:rPr>
                <a:t>54 400</a:t>
              </a:r>
            </a:p>
          </p:txBody>
        </p:sp>
      </p:grpSp>
      <p:grpSp>
        <p:nvGrpSpPr>
          <p:cNvPr id="5" name="Gruppieren 4"/>
          <p:cNvGrpSpPr/>
          <p:nvPr/>
        </p:nvGrpSpPr>
        <p:grpSpPr bwMode="auto">
          <a:xfrm>
            <a:off x="6096000" y="1704997"/>
            <a:ext cx="5051741" cy="972000"/>
            <a:chOff x="6448425" y="1547685"/>
            <a:chExt cx="5051741" cy="972000"/>
          </a:xfrm>
        </p:grpSpPr>
        <p:sp>
          <p:nvSpPr>
            <p:cNvPr id="14" name="Rechteck 13"/>
            <p:cNvSpPr/>
            <p:nvPr/>
          </p:nvSpPr>
          <p:spPr bwMode="auto">
            <a:xfrm>
              <a:off x="6448425" y="1709503"/>
              <a:ext cx="4565741" cy="648364"/>
            </a:xfrm>
            <a:prstGeom prst="rect">
              <a:avLst/>
            </a:prstGeom>
            <a:solidFill>
              <a:srgbClr val="FBF3E8">
                <a:alpha val="80000"/>
              </a:srgbClr>
            </a:solidFill>
            <a:ln w="6350">
              <a:solidFill>
                <a:schemeClr val="bg1"/>
              </a:solidFill>
            </a:ln>
            <a:effectLst>
              <a:glow rad="127000">
                <a:schemeClr val="bg1">
                  <a:alpha val="85000"/>
                </a:schemeClr>
              </a:glow>
              <a:softEdge rad="0"/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144000" tIns="72000" rIns="612000" bIns="72000" rtlCol="0" anchor="ctr">
              <a:spAutoFit/>
            </a:bodyPr>
            <a:lstStyle/>
            <a:p>
              <a:pPr algn="r">
                <a:lnSpc>
                  <a:spcPts val="2000"/>
                </a:lnSpc>
                <a:defRPr/>
              </a:pPr>
              <a:r>
                <a:rPr lang="es-ES" sz="1600" dirty="0"/>
                <a:t>Relación entre </a:t>
              </a:r>
              <a:r>
                <a:rPr lang="es-ES" sz="1600" b="1" dirty="0"/>
                <a:t>oferta y demanda </a:t>
              </a:r>
              <a:r>
                <a:rPr lang="es-ES" sz="1600" dirty="0"/>
                <a:t>en la formación profesional (2025)</a:t>
              </a:r>
            </a:p>
          </p:txBody>
        </p:sp>
        <p:sp>
          <p:nvSpPr>
            <p:cNvPr id="35" name="Ellipse 34"/>
            <p:cNvSpPr>
              <a:spLocks noChangeAspect="1"/>
            </p:cNvSpPr>
            <p:nvPr/>
          </p:nvSpPr>
          <p:spPr bwMode="auto">
            <a:xfrm>
              <a:off x="10528166" y="1547685"/>
              <a:ext cx="972000" cy="972000"/>
            </a:xfrm>
            <a:prstGeom prst="ellipse">
              <a:avLst/>
            </a:prstGeom>
            <a:solidFill>
              <a:srgbClr val="FBF3E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r>
                <a:rPr lang="es-ES" sz="2400" b="1" dirty="0">
                  <a:solidFill>
                    <a:schemeClr val="tx1"/>
                  </a:solidFill>
                </a:rPr>
                <a:t>94,7</a:t>
              </a:r>
            </a:p>
          </p:txBody>
        </p:sp>
      </p:grpSp>
      <p:grpSp>
        <p:nvGrpSpPr>
          <p:cNvPr id="3" name="Gruppieren 2"/>
          <p:cNvGrpSpPr/>
          <p:nvPr/>
        </p:nvGrpSpPr>
        <p:grpSpPr bwMode="auto">
          <a:xfrm>
            <a:off x="1365681" y="3915794"/>
            <a:ext cx="4805952" cy="1451224"/>
            <a:chOff x="650096" y="3677083"/>
            <a:chExt cx="4805952" cy="1451224"/>
          </a:xfrm>
        </p:grpSpPr>
        <p:sp>
          <p:nvSpPr>
            <p:cNvPr id="18" name="Rechteck 17"/>
            <p:cNvSpPr/>
            <p:nvPr/>
          </p:nvSpPr>
          <p:spPr bwMode="auto">
            <a:xfrm>
              <a:off x="1126346" y="3838901"/>
              <a:ext cx="3420000" cy="648364"/>
            </a:xfrm>
            <a:prstGeom prst="rect">
              <a:avLst/>
            </a:prstGeom>
            <a:solidFill>
              <a:srgbClr val="FBF3E8">
                <a:alpha val="80000"/>
              </a:srgbClr>
            </a:solidFill>
            <a:ln w="6350">
              <a:solidFill>
                <a:schemeClr val="bg1"/>
              </a:solidFill>
            </a:ln>
            <a:effectLst>
              <a:glow rad="127000">
                <a:schemeClr val="bg1">
                  <a:alpha val="85000"/>
                </a:schemeClr>
              </a:glow>
              <a:softEdge rad="0"/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612000" tIns="72000" rIns="144000" bIns="72000" rtlCol="0" anchor="ctr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lang="es-ES" sz="1600" b="1" dirty="0"/>
                <a:t>reglamentos de formación profesional modernizados </a:t>
              </a:r>
              <a:r>
                <a:rPr lang="es-ES" sz="1600" dirty="0"/>
                <a:t>y</a:t>
              </a:r>
            </a:p>
          </p:txBody>
        </p:sp>
        <p:sp>
          <p:nvSpPr>
            <p:cNvPr id="31" name="Ellipse 30"/>
            <p:cNvSpPr>
              <a:spLocks noChangeAspect="1"/>
            </p:cNvSpPr>
            <p:nvPr/>
          </p:nvSpPr>
          <p:spPr bwMode="auto">
            <a:xfrm>
              <a:off x="650096" y="3677083"/>
              <a:ext cx="972000" cy="972000"/>
            </a:xfrm>
            <a:prstGeom prst="ellipse">
              <a:avLst/>
            </a:prstGeom>
            <a:solidFill>
              <a:srgbClr val="FBF3E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r>
                <a:rPr lang="es-ES" sz="2400" b="1" dirty="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38" name="Rechteck 37"/>
            <p:cNvSpPr/>
            <p:nvPr/>
          </p:nvSpPr>
          <p:spPr bwMode="auto">
            <a:xfrm>
              <a:off x="1402571" y="4479943"/>
              <a:ext cx="4053477" cy="648364"/>
            </a:xfrm>
            <a:prstGeom prst="rect">
              <a:avLst/>
            </a:prstGeom>
            <a:solidFill>
              <a:srgbClr val="FBF3E8">
                <a:alpha val="80000"/>
              </a:srgbClr>
            </a:solidFill>
            <a:ln w="6350">
              <a:solidFill>
                <a:schemeClr val="bg1"/>
              </a:solidFill>
            </a:ln>
            <a:effectLst>
              <a:glow rad="127000">
                <a:schemeClr val="bg1">
                  <a:alpha val="85000"/>
                </a:schemeClr>
              </a:glow>
              <a:softEdge rad="0"/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612000" tIns="72000" rIns="144000" bIns="72000" rtlCol="0" anchor="ctr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lang="es-ES" sz="1600" b="1" dirty="0"/>
                <a:t>nuevos reglamentos de formación profesional definidos</a:t>
              </a:r>
              <a:r>
                <a:rPr lang="es-ES" sz="1600" dirty="0"/>
                <a:t> (2016 - 2025)</a:t>
              </a:r>
            </a:p>
          </p:txBody>
        </p:sp>
        <p:sp>
          <p:nvSpPr>
            <p:cNvPr id="37" name="Ellipse 36"/>
            <p:cNvSpPr>
              <a:spLocks noChangeAspect="1"/>
            </p:cNvSpPr>
            <p:nvPr/>
          </p:nvSpPr>
          <p:spPr bwMode="auto">
            <a:xfrm>
              <a:off x="1088139" y="4479943"/>
              <a:ext cx="648364" cy="648364"/>
            </a:xfrm>
            <a:prstGeom prst="ellipse">
              <a:avLst/>
            </a:prstGeom>
            <a:solidFill>
              <a:srgbClr val="FBF3E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r>
                <a:rPr lang="es-ES" sz="24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7" name="Gruppieren 6"/>
          <p:cNvGrpSpPr/>
          <p:nvPr/>
        </p:nvGrpSpPr>
        <p:grpSpPr bwMode="auto">
          <a:xfrm>
            <a:off x="5734588" y="4430455"/>
            <a:ext cx="6002794" cy="972000"/>
            <a:chOff x="5712698" y="4419945"/>
            <a:chExt cx="5787468" cy="972000"/>
          </a:xfrm>
        </p:grpSpPr>
        <p:sp>
          <p:nvSpPr>
            <p:cNvPr id="15" name="Rechteck 14"/>
            <p:cNvSpPr/>
            <p:nvPr/>
          </p:nvSpPr>
          <p:spPr bwMode="auto">
            <a:xfrm>
              <a:off x="5712698" y="4453523"/>
              <a:ext cx="5301470" cy="904845"/>
            </a:xfrm>
            <a:prstGeom prst="rect">
              <a:avLst/>
            </a:prstGeom>
            <a:solidFill>
              <a:srgbClr val="FBF3E8">
                <a:alpha val="80000"/>
              </a:srgbClr>
            </a:solidFill>
            <a:ln w="6350">
              <a:solidFill>
                <a:schemeClr val="bg1"/>
              </a:solidFill>
            </a:ln>
            <a:effectLst>
              <a:glow rad="127000">
                <a:schemeClr val="bg1">
                  <a:alpha val="85000"/>
                </a:schemeClr>
              </a:glow>
              <a:softEdge rad="0"/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144000" tIns="72000" rIns="612000" bIns="72000" rtlCol="0" anchor="ctr">
              <a:spAutoFit/>
            </a:bodyPr>
            <a:lstStyle/>
            <a:p>
              <a:pPr algn="r">
                <a:lnSpc>
                  <a:spcPts val="2000"/>
                </a:lnSpc>
                <a:defRPr/>
              </a:pPr>
              <a:r>
                <a:rPr lang="es-ES" sz="1600" dirty="0"/>
                <a:t>Cuota de </a:t>
              </a:r>
              <a:r>
                <a:rPr lang="es-ES" sz="1600" b="1" dirty="0"/>
                <a:t>solicitudes </a:t>
              </a:r>
              <a:r>
                <a:rPr lang="es-ES" sz="1600" dirty="0"/>
                <a:t>de personas jóvenes </a:t>
              </a:r>
              <a:br>
                <a:rPr lang="es-ES" sz="1600" dirty="0"/>
              </a:br>
              <a:r>
                <a:rPr lang="es-ES" sz="1600" dirty="0"/>
                <a:t>para una formación profesional que </a:t>
              </a:r>
              <a:br>
                <a:rPr lang="es-ES" sz="1600" dirty="0"/>
              </a:br>
              <a:r>
                <a:rPr lang="es-ES" sz="1600" dirty="0"/>
                <a:t>llevaron a un contrato (EQI, 2025, en porcentaje)</a:t>
              </a:r>
            </a:p>
          </p:txBody>
        </p:sp>
        <p:sp>
          <p:nvSpPr>
            <p:cNvPr id="32" name="Ellipse 31"/>
            <p:cNvSpPr>
              <a:spLocks noChangeAspect="1"/>
            </p:cNvSpPr>
            <p:nvPr/>
          </p:nvSpPr>
          <p:spPr bwMode="auto">
            <a:xfrm>
              <a:off x="10528166" y="4419945"/>
              <a:ext cx="972000" cy="972000"/>
            </a:xfrm>
            <a:prstGeom prst="ellipse">
              <a:avLst/>
            </a:prstGeom>
            <a:solidFill>
              <a:srgbClr val="FBF3E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r>
                <a:rPr lang="es-ES" sz="2400" b="1" dirty="0">
                  <a:solidFill>
                    <a:schemeClr val="tx1"/>
                  </a:solidFill>
                </a:rPr>
                <a:t>65,3</a:t>
              </a:r>
            </a:p>
          </p:txBody>
        </p:sp>
      </p:grpSp>
      <p:grpSp>
        <p:nvGrpSpPr>
          <p:cNvPr id="6" name="Gruppieren 5"/>
          <p:cNvGrpSpPr/>
          <p:nvPr/>
        </p:nvGrpSpPr>
        <p:grpSpPr bwMode="auto">
          <a:xfrm>
            <a:off x="6867874" y="3451854"/>
            <a:ext cx="4072254" cy="972000"/>
            <a:chOff x="7427912" y="3627923"/>
            <a:chExt cx="4072254" cy="972000"/>
          </a:xfrm>
        </p:grpSpPr>
        <p:sp>
          <p:nvSpPr>
            <p:cNvPr id="17" name="Rechteck 16"/>
            <p:cNvSpPr/>
            <p:nvPr/>
          </p:nvSpPr>
          <p:spPr bwMode="auto">
            <a:xfrm>
              <a:off x="7427912" y="3647939"/>
              <a:ext cx="3583599" cy="931968"/>
            </a:xfrm>
            <a:prstGeom prst="rect">
              <a:avLst/>
            </a:prstGeom>
            <a:solidFill>
              <a:srgbClr val="FBF3E8">
                <a:alpha val="80000"/>
              </a:srgbClr>
            </a:solidFill>
            <a:ln w="6350">
              <a:solidFill>
                <a:schemeClr val="bg1"/>
              </a:solidFill>
            </a:ln>
            <a:effectLst>
              <a:glow rad="127000">
                <a:schemeClr val="bg1">
                  <a:alpha val="85000"/>
                </a:schemeClr>
              </a:glow>
              <a:softEdge rad="0"/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144000" tIns="72000" rIns="612000" bIns="72000" rtlCol="0" anchor="ctr">
              <a:spAutoFit/>
            </a:bodyPr>
            <a:lstStyle/>
            <a:p>
              <a:pPr algn="r">
                <a:lnSpc>
                  <a:spcPts val="2000"/>
                </a:lnSpc>
                <a:defRPr/>
              </a:pPr>
              <a:r>
                <a:rPr lang="es-ES" sz="1600" dirty="0"/>
                <a:t>Cuota de </a:t>
              </a:r>
              <a:r>
                <a:rPr lang="es-ES" sz="1600" b="1" dirty="0"/>
                <a:t>exámenes </a:t>
              </a:r>
            </a:p>
            <a:p>
              <a:pPr algn="r">
                <a:lnSpc>
                  <a:spcPts val="2000"/>
                </a:lnSpc>
                <a:defRPr/>
              </a:pPr>
              <a:r>
                <a:rPr lang="es-ES" sz="1600" b="1" dirty="0"/>
                <a:t>finales aprobados</a:t>
              </a:r>
              <a:r>
                <a:rPr lang="es-ES" sz="1600" dirty="0"/>
                <a:t> </a:t>
              </a:r>
            </a:p>
            <a:p>
              <a:pPr algn="r">
                <a:lnSpc>
                  <a:spcPts val="2000"/>
                </a:lnSpc>
                <a:defRPr/>
              </a:pPr>
              <a:r>
                <a:rPr lang="es-ES" sz="1600" dirty="0"/>
                <a:t>(2024, en porcentaje)</a:t>
              </a:r>
              <a:r>
                <a:rPr lang="es-ES" sz="2400" dirty="0">
                  <a:solidFill>
                    <a:srgbClr val="D6851B"/>
                  </a:solidFill>
                </a:rPr>
                <a:t> </a:t>
              </a:r>
            </a:p>
          </p:txBody>
        </p:sp>
        <p:sp>
          <p:nvSpPr>
            <p:cNvPr id="33" name="Ellipse 32"/>
            <p:cNvSpPr>
              <a:spLocks noChangeAspect="1"/>
            </p:cNvSpPr>
            <p:nvPr/>
          </p:nvSpPr>
          <p:spPr bwMode="auto">
            <a:xfrm>
              <a:off x="10528166" y="3627923"/>
              <a:ext cx="972000" cy="972000"/>
            </a:xfrm>
            <a:prstGeom prst="ellipse">
              <a:avLst/>
            </a:prstGeom>
            <a:solidFill>
              <a:srgbClr val="FBF3E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defRPr/>
              </a:pPr>
              <a:r>
                <a:rPr lang="es-ES" sz="2400" b="1" dirty="0">
                  <a:solidFill>
                    <a:schemeClr val="tx1"/>
                  </a:solidFill>
                </a:rPr>
                <a:t>91</a:t>
              </a:r>
            </a:p>
          </p:txBody>
        </p:sp>
      </p:grpSp>
      <p:sp>
        <p:nvSpPr>
          <p:cNvPr id="36" name="Textfeld 35"/>
          <p:cNvSpPr txBox="1">
            <a:spLocks noChangeAspect="1"/>
          </p:cNvSpPr>
          <p:nvPr/>
        </p:nvSpPr>
        <p:spPr bwMode="auto">
          <a:xfrm>
            <a:off x="4784235" y="2200275"/>
            <a:ext cx="2605222" cy="2605222"/>
          </a:xfrm>
          <a:prstGeom prst="ellipse">
            <a:avLst/>
          </a:prstGeom>
          <a:solidFill>
            <a:srgbClr val="EAC28D"/>
          </a:solidFill>
          <a:ln w="28575">
            <a:solidFill>
              <a:schemeClr val="bg1"/>
            </a:solidFill>
          </a:ln>
        </p:spPr>
        <p:txBody>
          <a:bodyPr wrap="none" lIns="180000" tIns="72000" rIns="144000" bIns="72000" rtlCol="0" anchor="ctr" anchorCtr="0">
            <a:noAutofit/>
          </a:bodyPr>
          <a:lstStyle/>
          <a:p>
            <a:pPr algn="ctr">
              <a:lnSpc>
                <a:spcPts val="2000"/>
              </a:lnSpc>
              <a:spcAft>
                <a:spcPts val="400"/>
              </a:spcAft>
              <a:defRPr/>
            </a:pPr>
            <a:r>
              <a:rPr lang="es-ES" sz="1600" b="1" dirty="0"/>
              <a:t>¿Cuál es la fuente </a:t>
            </a:r>
            <a:br>
              <a:rPr lang="es-ES" sz="1600" b="1" dirty="0"/>
            </a:br>
            <a:r>
              <a:rPr lang="es-ES" sz="1600" b="1" dirty="0"/>
              <a:t>de estos datos? </a:t>
            </a:r>
          </a:p>
          <a:p>
            <a:pPr algn="ctr">
              <a:lnSpc>
                <a:spcPts val="2000"/>
              </a:lnSpc>
              <a:spcAft>
                <a:spcPts val="400"/>
              </a:spcAft>
              <a:defRPr/>
            </a:pPr>
            <a:r>
              <a:rPr lang="es-ES" sz="1600" b="1" dirty="0"/>
              <a:t>El </a:t>
            </a:r>
            <a:r>
              <a:rPr lang="es-ES" sz="1600" b="1" dirty="0">
                <a:hlinkClick r:id="rId10"/>
              </a:rPr>
              <a:t>Informe de </a:t>
            </a:r>
            <a:r>
              <a:rPr lang="es-ES" sz="1600" b="1" u="sng" dirty="0">
                <a:hlinkClick r:id="rId10"/>
              </a:rPr>
              <a:t>datos</a:t>
            </a:r>
            <a:endParaRPr lang="es-ES" sz="1600" b="1" u="sng" dirty="0">
              <a:hlinkClick r:id="rId11" tooltip="https://www.bibb.de/datenreport/de/175452.php"/>
            </a:endParaRPr>
          </a:p>
        </p:txBody>
      </p:sp>
      <p:sp>
        <p:nvSpPr>
          <p:cNvPr id="39" name="Textplatzhalter 7"/>
          <p:cNvSpPr>
            <a:spLocks noGrp="1"/>
          </p:cNvSpPr>
          <p:nvPr/>
        </p:nvSpPr>
        <p:spPr bwMode="auto">
          <a:xfrm>
            <a:off x="658813" y="1116285"/>
            <a:ext cx="11053762" cy="3077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 dirty="0">
                <a:latin typeface="Arial Narrow" panose="020B0606020202030204" pitchFamily="34" charset="0"/>
              </a:rPr>
              <a:t>Aspectos destacados del Informe de datos perteneciente al Informe sobre formación profesional </a:t>
            </a:r>
            <a:r>
              <a:rPr lang="es-ES" sz="2000" b="1" dirty="0">
                <a:latin typeface="+mn-lt"/>
              </a:rPr>
              <a:t>(BIBB 2025)</a:t>
            </a:r>
          </a:p>
        </p:txBody>
      </p:sp>
      <p:sp>
        <p:nvSpPr>
          <p:cNvPr id="40" name="Textfeld 39"/>
          <p:cNvSpPr txBox="1"/>
          <p:nvPr/>
        </p:nvSpPr>
        <p:spPr bwMode="auto">
          <a:xfrm>
            <a:off x="670141" y="5623386"/>
            <a:ext cx="9987390" cy="309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s-ES" sz="1100" dirty="0"/>
              <a:t>* Fuente: Instituto Federal de Formación Profesional (editor): Informe de datos perteneciente al Informe sobre formación profesional 2026. </a:t>
            </a:r>
            <a:br>
              <a:rPr lang="es-ES" sz="1100" dirty="0"/>
            </a:br>
            <a:r>
              <a:rPr lang="es-ES" sz="1100" dirty="0"/>
              <a:t>   Información y análisis sobre el desarrollo de la formación profesional. Bonn 2026 (</a:t>
            </a:r>
            <a:r>
              <a:rPr lang="es-ES" sz="1100" dirty="0">
                <a:hlinkClick r:id="rId10"/>
              </a:rPr>
              <a:t>https://www.bibb.de/datenreport/de/</a:t>
            </a:r>
            <a:r>
              <a:rPr lang="es-ES" sz="1100" dirty="0"/>
              <a:t>)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29BA2B9B-8680-8BEE-A6CF-40B90F65FC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1. Finalidad de la presentación de informes y la gestión de datos </a:t>
            </a:r>
            <a:br>
              <a:rPr lang="es-ES" dirty="0"/>
            </a:br>
            <a:r>
              <a:rPr lang="es-ES" dirty="0"/>
              <a:t>en la formación profesional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Abgerundetes Rechteck 11"/>
          <p:cNvSpPr/>
          <p:nvPr/>
        </p:nvSpPr>
        <p:spPr bwMode="auto">
          <a:xfrm>
            <a:off x="658812" y="4689475"/>
            <a:ext cx="4578205" cy="1063688"/>
          </a:xfrm>
          <a:prstGeom prst="rect">
            <a:avLst/>
          </a:prstGeom>
          <a:solidFill>
            <a:srgbClr val="EAC28D"/>
          </a:solidFill>
          <a:ln w="19050">
            <a:noFill/>
          </a:ln>
          <a:effectLst/>
        </p:spPr>
        <p:txBody>
          <a:bodyPr vert="horz" wrap="square" lIns="1692000" tIns="72000" rIns="108000" bIns="10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i="0" u="none" strike="noStrike" cap="none" dirty="0">
                <a:ln>
                  <a:noFill/>
                </a:ln>
                <a:latin typeface="Calibri"/>
                <a:ea typeface="Arial"/>
                <a:cs typeface="Arial"/>
              </a:rPr>
              <a:t>Informe de datos pertene-ciente al Informe sobre formación profesional</a:t>
            </a:r>
          </a:p>
        </p:txBody>
      </p:sp>
      <p:sp>
        <p:nvSpPr>
          <p:cNvPr id="27" name="Textplatzhalter 3"/>
          <p:cNvSpPr txBox="1"/>
          <p:nvPr/>
        </p:nvSpPr>
        <p:spPr bwMode="auto">
          <a:xfrm>
            <a:off x="2200313" y="2875944"/>
            <a:ext cx="3444441" cy="10805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44000" tIns="144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800">
                <a:solidFill>
                  <a:schemeClr val="tx1"/>
                </a:solidFill>
                <a:latin typeface="Calibri"/>
              </a:rPr>
              <a:t>es independiente de consideraciones políticas</a:t>
            </a:r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800">
                <a:solidFill>
                  <a:schemeClr val="tx1"/>
                </a:solidFill>
                <a:latin typeface="Calibri"/>
              </a:rPr>
              <a:t>el </a:t>
            </a:r>
            <a:r>
              <a:rPr lang="es-ES" sz="1800" b="1">
                <a:solidFill>
                  <a:schemeClr val="tx1"/>
                </a:solidFill>
                <a:latin typeface="Calibri"/>
              </a:rPr>
              <a:t>BIBB</a:t>
            </a:r>
            <a:r>
              <a:rPr lang="es-ES" sz="1800">
                <a:solidFill>
                  <a:schemeClr val="tx1"/>
                </a:solidFill>
                <a:latin typeface="Calibri"/>
              </a:rPr>
              <a:t> es el responsable</a:t>
            </a:r>
          </a:p>
        </p:txBody>
      </p:sp>
      <p:sp>
        <p:nvSpPr>
          <p:cNvPr id="7" name="Textplatzhalter 7"/>
          <p:cNvSpPr>
            <a:spLocks noGrp="1"/>
          </p:cNvSpPr>
          <p:nvPr/>
        </p:nvSpPr>
        <p:spPr bwMode="auto">
          <a:xfrm>
            <a:off x="658813" y="1143763"/>
            <a:ext cx="11053762" cy="4027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 dirty="0"/>
              <a:t>División del Informe sobre formación profesional en una parte política y otra no política</a:t>
            </a:r>
          </a:p>
        </p:txBody>
      </p:sp>
      <p:sp>
        <p:nvSpPr>
          <p:cNvPr id="18" name="Abgerundetes Rechteck 18"/>
          <p:cNvSpPr/>
          <p:nvPr/>
        </p:nvSpPr>
        <p:spPr bwMode="auto">
          <a:xfrm>
            <a:off x="658813" y="2326299"/>
            <a:ext cx="5122863" cy="540000"/>
          </a:xfrm>
          <a:prstGeom prst="rect">
            <a:avLst/>
          </a:prstGeom>
          <a:solidFill>
            <a:srgbClr val="FBF3E8"/>
          </a:solidFill>
          <a:ln w="19050">
            <a:noFill/>
          </a:ln>
          <a:effectLst/>
        </p:spPr>
        <p:txBody>
          <a:bodyPr vert="horz" wrap="square" lIns="1692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i="0" u="none" strike="noStrike" cap="none">
                <a:ln>
                  <a:noFill/>
                </a:ln>
                <a:latin typeface="Calibri"/>
                <a:ea typeface="Arial"/>
                <a:cs typeface="Arial"/>
              </a:rPr>
              <a:t>Parte no política</a:t>
            </a:r>
          </a:p>
        </p:txBody>
      </p:sp>
      <p:sp>
        <p:nvSpPr>
          <p:cNvPr id="24" name="Rechteck 23"/>
          <p:cNvSpPr/>
          <p:nvPr/>
        </p:nvSpPr>
        <p:spPr bwMode="auto">
          <a:xfrm>
            <a:off x="2294179" y="1543700"/>
            <a:ext cx="8328425" cy="663694"/>
          </a:xfrm>
          <a:prstGeom prst="rect">
            <a:avLst/>
          </a:prstGeom>
          <a:solidFill>
            <a:schemeClr val="bg1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rIns="108000" bIns="108000" rtlCol="0" anchor="ctr" anchorCtr="0">
            <a:spAutoFit/>
          </a:bodyPr>
          <a:lstStyle/>
          <a:p>
            <a:pPr lvl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</a:rPr>
              <a:t>2009: recomendación del comité principal del BIBB, </a:t>
            </a:r>
            <a:r>
              <a:rPr lang="es-ES" b="1" dirty="0">
                <a:solidFill>
                  <a:schemeClr val="tx1"/>
                </a:solidFill>
              </a:rPr>
              <a:t>reestructuración del Informe sobre formación profesional </a:t>
            </a:r>
            <a:r>
              <a:rPr lang="es-ES" dirty="0">
                <a:solidFill>
                  <a:schemeClr val="tx1"/>
                </a:solidFill>
              </a:rPr>
              <a:t>y división del Informe sobre formación profesional en:</a:t>
            </a:r>
          </a:p>
        </p:txBody>
      </p:sp>
      <p:sp>
        <p:nvSpPr>
          <p:cNvPr id="19" name="Abgerundetes Rechteck 10"/>
          <p:cNvSpPr/>
          <p:nvPr/>
        </p:nvSpPr>
        <p:spPr bwMode="auto">
          <a:xfrm>
            <a:off x="6582727" y="4689475"/>
            <a:ext cx="5122863" cy="1063688"/>
          </a:xfrm>
          <a:prstGeom prst="rect">
            <a:avLst/>
          </a:prstGeom>
          <a:solidFill>
            <a:srgbClr val="EAC28D"/>
          </a:solidFill>
          <a:ln w="19050">
            <a:noFill/>
          </a:ln>
          <a:effectLst/>
        </p:spPr>
        <p:txBody>
          <a:bodyPr vert="horz" wrap="none" lIns="1764000" tIns="72000" rIns="108000" bIns="108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i="0" u="none" strike="noStrike" cap="none" dirty="0">
                <a:ln>
                  <a:noFill/>
                </a:ln>
                <a:latin typeface="Calibri"/>
                <a:ea typeface="Arial"/>
                <a:cs typeface="Arial"/>
              </a:rPr>
              <a:t>Informe sobre </a:t>
            </a:r>
            <a:br>
              <a:rPr lang="es-ES" i="0" u="none" strike="noStrike" cap="none" dirty="0">
                <a:ln>
                  <a:noFill/>
                </a:ln>
                <a:latin typeface="Calibri"/>
                <a:ea typeface="Arial"/>
                <a:cs typeface="Arial"/>
              </a:rPr>
            </a:br>
            <a:r>
              <a:rPr lang="es-ES" i="0" u="none" strike="noStrike" cap="none" dirty="0">
                <a:ln>
                  <a:noFill/>
                </a:ln>
                <a:latin typeface="Calibri"/>
                <a:ea typeface="Arial"/>
                <a:cs typeface="Arial"/>
              </a:rPr>
              <a:t>formación profesional</a:t>
            </a:r>
          </a:p>
        </p:txBody>
      </p:sp>
      <p:sp>
        <p:nvSpPr>
          <p:cNvPr id="20" name="Abgerundetes Rechteck 16"/>
          <p:cNvSpPr/>
          <p:nvPr/>
        </p:nvSpPr>
        <p:spPr bwMode="auto">
          <a:xfrm>
            <a:off x="6589712" y="2329923"/>
            <a:ext cx="5122863" cy="540000"/>
          </a:xfrm>
          <a:prstGeom prst="rect">
            <a:avLst/>
          </a:prstGeom>
          <a:solidFill>
            <a:srgbClr val="FBF3E8"/>
          </a:solidFill>
          <a:ln w="19050">
            <a:noFill/>
          </a:ln>
          <a:effectLst/>
        </p:spPr>
        <p:txBody>
          <a:bodyPr vert="horz" wrap="square" lIns="1692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i="0" u="none" strike="noStrike" cap="none">
                <a:ln>
                  <a:noFill/>
                </a:ln>
                <a:latin typeface="Calibri"/>
                <a:ea typeface="Arial"/>
                <a:cs typeface="Arial"/>
              </a:rPr>
              <a:t>Sección política</a:t>
            </a:r>
          </a:p>
        </p:txBody>
      </p:sp>
      <p:sp>
        <p:nvSpPr>
          <p:cNvPr id="22" name="Textplatzhalter 3"/>
          <p:cNvSpPr txBox="1"/>
          <p:nvPr/>
        </p:nvSpPr>
        <p:spPr bwMode="auto">
          <a:xfrm>
            <a:off x="8138621" y="2875944"/>
            <a:ext cx="3817939" cy="16704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44000" tIns="144000" rIns="144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800">
                <a:solidFill>
                  <a:schemeClr val="tx1"/>
                </a:solidFill>
                <a:latin typeface="Calibri"/>
              </a:rPr>
              <a:t>es consultada y aprobada por el Gobierno federal</a:t>
            </a:r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800">
                <a:solidFill>
                  <a:schemeClr val="tx1"/>
                </a:solidFill>
                <a:latin typeface="Calibri"/>
              </a:rPr>
              <a:t>el Ministerio Federal de Educación e Investigación es el responsable</a:t>
            </a:r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sz="1800">
                <a:solidFill>
                  <a:schemeClr val="tx1"/>
                </a:solidFill>
                <a:latin typeface="Calibri"/>
              </a:rPr>
              <a:t>el BIBB participa en la preparación del borrador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26819" y="3571244"/>
            <a:ext cx="1410252" cy="1994530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14" name="Pfeil: Fünfeck 13"/>
          <p:cNvSpPr/>
          <p:nvPr/>
        </p:nvSpPr>
        <p:spPr bwMode="auto">
          <a:xfrm>
            <a:off x="4869708" y="4658995"/>
            <a:ext cx="2120097" cy="1116000"/>
          </a:xfrm>
          <a:prstGeom prst="homePlate">
            <a:avLst>
              <a:gd name="adj" fmla="val 24558"/>
            </a:avLst>
          </a:prstGeom>
          <a:solidFill>
            <a:srgbClr val="FBF3E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  <a:defRPr/>
            </a:pPr>
            <a:endParaRPr lang="de-DE"/>
          </a:p>
        </p:txBody>
      </p:sp>
      <p:sp>
        <p:nvSpPr>
          <p:cNvPr id="17" name="Abgerundetes Rechteck 19"/>
          <p:cNvSpPr/>
          <p:nvPr/>
        </p:nvSpPr>
        <p:spPr bwMode="auto">
          <a:xfrm>
            <a:off x="4871258" y="4689185"/>
            <a:ext cx="2347689" cy="105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00" dirty="0">
                <a:solidFill>
                  <a:schemeClr val="tx1"/>
                </a:solidFill>
              </a:rPr>
              <a:t>El Informe de datos proporciona la base empírica para el Informe sobre formación profesional.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3714" y="3571244"/>
            <a:ext cx="1406599" cy="1994530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13A3E78-5120-34B7-0FB4-DA0B34BBF8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</a:t>
            </a:r>
            <a:br>
              <a:rPr lang="es-ES" dirty="0"/>
            </a:br>
            <a:r>
              <a:rPr lang="es-ES" dirty="0"/>
              <a:t>en Alemania: dos informes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w="http://schemas.openxmlformats.org/wordprocessingml/2006/main" xmlns:m="http://schemas.openxmlformats.org/officeDocument/2006/math" xmlns="">
      <p:transition spd="slow" advClick="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 bwMode="auto">
          <a:xfrm>
            <a:off x="4062713" y="1520825"/>
            <a:ext cx="7649861" cy="41357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El Informe de datos perteneciente al Informe sobre formación profesional...</a:t>
            </a:r>
            <a:br>
              <a:rPr lang="es-ES" dirty="0"/>
            </a:br>
            <a:r>
              <a:rPr lang="es-ES" dirty="0"/>
              <a:t>... es un </a:t>
            </a:r>
            <a:r>
              <a:rPr lang="es-ES" b="1" dirty="0"/>
              <a:t>compendio de datos</a:t>
            </a:r>
            <a:r>
              <a:rPr lang="es-ES" dirty="0"/>
              <a:t> central,</a:t>
            </a:r>
            <a:br>
              <a:rPr lang="es-ES" dirty="0"/>
            </a:br>
            <a:r>
              <a:rPr lang="es-ES" dirty="0"/>
              <a:t>... se basa en datos empíricos e investigaciones sociales,</a:t>
            </a:r>
            <a:br>
              <a:rPr lang="es-ES" dirty="0"/>
            </a:br>
            <a:r>
              <a:rPr lang="es-ES" dirty="0"/>
              <a:t>... se basa en un </a:t>
            </a:r>
            <a:r>
              <a:rPr lang="es-ES" b="1" dirty="0"/>
              <a:t>sistema de indicadores con fundamento científico,</a:t>
            </a:r>
            <a:br>
              <a:rPr lang="es-ES" dirty="0"/>
            </a:br>
            <a:r>
              <a:rPr lang="es-ES" dirty="0"/>
              <a:t>... se complementa mediante </a:t>
            </a:r>
            <a:r>
              <a:rPr lang="es-ES" b="1" dirty="0"/>
              <a:t>resultados de investigación</a:t>
            </a:r>
            <a:r>
              <a:rPr lang="es-ES" dirty="0"/>
              <a:t> y</a:t>
            </a:r>
            <a:br>
              <a:rPr lang="es-ES" dirty="0"/>
            </a:br>
            <a:r>
              <a:rPr lang="es-ES" dirty="0"/>
              <a:t>... presenta </a:t>
            </a:r>
            <a:r>
              <a:rPr lang="es-ES" b="1" dirty="0"/>
              <a:t>indicadores centrales para la formación profesional y formación profesional continua</a:t>
            </a:r>
            <a:r>
              <a:rPr lang="es-ES" dirty="0"/>
              <a:t>. 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Los indicadores ilustran la </a:t>
            </a:r>
            <a:r>
              <a:rPr lang="es-ES" b="1" dirty="0"/>
              <a:t>evolución</a:t>
            </a:r>
            <a:r>
              <a:rPr lang="es-ES" dirty="0"/>
              <a:t> a lo largo del tiempo (</a:t>
            </a:r>
            <a:r>
              <a:rPr lang="es-ES" b="1" dirty="0"/>
              <a:t>observación a largo plazo, «series largas»</a:t>
            </a:r>
            <a:r>
              <a:rPr lang="es-ES" dirty="0"/>
              <a:t>) y muestran las </a:t>
            </a:r>
            <a:r>
              <a:rPr lang="es-ES" b="1" dirty="0"/>
              <a:t>diferencias regionales</a:t>
            </a:r>
            <a:r>
              <a:rPr lang="es-ES" dirty="0"/>
              <a:t> (indicadores del mercado regional de formación profesional dual). 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/>
              <a:buChar char=""/>
              <a:defRPr/>
            </a:pPr>
            <a:r>
              <a:rPr lang="es-ES" dirty="0"/>
              <a:t>La selección de indicadores se basa en la </a:t>
            </a:r>
            <a:r>
              <a:rPr lang="es-ES" b="1" dirty="0"/>
              <a:t>disponibilidad de datos</a:t>
            </a:r>
            <a:r>
              <a:rPr lang="es-ES" dirty="0"/>
              <a:t> y en cuestiones clave de la política educativa</a:t>
            </a:r>
          </a:p>
        </p:txBody>
      </p:sp>
      <p:sp>
        <p:nvSpPr>
          <p:cNvPr id="10" name="Textplatzhalter 7"/>
          <p:cNvSpPr>
            <a:spLocks noGrp="1"/>
          </p:cNvSpPr>
          <p:nvPr/>
        </p:nvSpPr>
        <p:spPr bwMode="auto">
          <a:xfrm>
            <a:off x="658813" y="1046481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 dirty="0"/>
              <a:t>Características del Informe de datos perteneciente al Informe sobre formación profesional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3714" y="1520825"/>
            <a:ext cx="2852613" cy="4044949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8F79CE5-9F6A-9D5C-4164-80286818AD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</a:t>
            </a:r>
            <a:br>
              <a:rPr lang="es-ES" dirty="0"/>
            </a:br>
            <a:r>
              <a:rPr lang="es-ES" dirty="0"/>
              <a:t>en Alemania: dos informes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w="http://schemas.openxmlformats.org/wordprocessingml/2006/main" xmlns:m="http://schemas.openxmlformats.org/officeDocument/2006/math" xmlns="">
      <p:transition spd="slow" advClick="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7931580" y="3145064"/>
            <a:ext cx="775222" cy="1488427"/>
          </a:xfrm>
          <a:prstGeom prst="rect">
            <a:avLst/>
          </a:prstGeom>
        </p:spPr>
      </p:pic>
      <p:sp>
        <p:nvSpPr>
          <p:cNvPr id="7" name="Textplatzhalter 3"/>
          <p:cNvSpPr txBox="1"/>
          <p:nvPr/>
        </p:nvSpPr>
        <p:spPr bwMode="auto">
          <a:xfrm>
            <a:off x="658813" y="2263051"/>
            <a:ext cx="6840000" cy="38156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180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s-ES" sz="1800" dirty="0">
                <a:solidFill>
                  <a:schemeClr val="bg1">
                    <a:lumMod val="50000"/>
                  </a:schemeClr>
                </a:solidFill>
              </a:rPr>
              <a:t>Art. 84 Objetivos de la investigación sobre formación profesional</a:t>
            </a:r>
          </a:p>
        </p:txBody>
      </p:sp>
      <p:sp>
        <p:nvSpPr>
          <p:cNvPr id="8" name="Textplatzhalter 3"/>
          <p:cNvSpPr txBox="1"/>
          <p:nvPr/>
        </p:nvSpPr>
        <p:spPr bwMode="auto">
          <a:xfrm>
            <a:off x="658811" y="2872915"/>
            <a:ext cx="6840000" cy="38156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s-ES" sz="1800" dirty="0">
                <a:solidFill>
                  <a:schemeClr val="bg1">
                    <a:lumMod val="50000"/>
                  </a:schemeClr>
                </a:solidFill>
              </a:rPr>
              <a:t>Art. 85 Objetivos de la planificación de la formación profesional</a:t>
            </a:r>
          </a:p>
        </p:txBody>
      </p:sp>
      <p:sp>
        <p:nvSpPr>
          <p:cNvPr id="10" name="Textplatzhalter 3"/>
          <p:cNvSpPr txBox="1"/>
          <p:nvPr/>
        </p:nvSpPr>
        <p:spPr bwMode="auto">
          <a:xfrm>
            <a:off x="658811" y="3482779"/>
            <a:ext cx="6840000" cy="38156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s-ES" sz="1800" b="1">
                <a:solidFill>
                  <a:schemeClr val="tx1"/>
                </a:solidFill>
              </a:rPr>
              <a:t>Art. 86 Informe sobre formación profesional</a:t>
            </a:r>
          </a:p>
        </p:txBody>
      </p:sp>
      <p:sp>
        <p:nvSpPr>
          <p:cNvPr id="13" name="Textplatzhalter 3"/>
          <p:cNvSpPr txBox="1"/>
          <p:nvPr/>
        </p:nvSpPr>
        <p:spPr bwMode="auto">
          <a:xfrm>
            <a:off x="658811" y="4092643"/>
            <a:ext cx="6840000" cy="66369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s-ES" sz="1800" b="1" dirty="0">
                <a:solidFill>
                  <a:schemeClr val="tx1"/>
                </a:solidFill>
              </a:rPr>
              <a:t>Art. 87 Finalidad y realización de las estadísticas de formación profesional</a:t>
            </a:r>
          </a:p>
        </p:txBody>
      </p:sp>
      <p:sp>
        <p:nvSpPr>
          <p:cNvPr id="14" name="Textplatzhalter 3"/>
          <p:cNvSpPr txBox="1"/>
          <p:nvPr/>
        </p:nvSpPr>
        <p:spPr bwMode="auto">
          <a:xfrm>
            <a:off x="658811" y="4984636"/>
            <a:ext cx="6840000" cy="38156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s-ES" sz="1800" b="1">
                <a:solidFill>
                  <a:schemeClr val="tx1"/>
                </a:solidFill>
              </a:rPr>
              <a:t>Art. 88 Encuestas</a:t>
            </a:r>
          </a:p>
        </p:txBody>
      </p:sp>
      <p:sp>
        <p:nvSpPr>
          <p:cNvPr id="5" name="Textfeld 4"/>
          <p:cNvSpPr txBox="1"/>
          <p:nvPr/>
        </p:nvSpPr>
        <p:spPr bwMode="auto">
          <a:xfrm>
            <a:off x="684213" y="1491799"/>
            <a:ext cx="1052565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defRPr/>
            </a:pPr>
            <a:r>
              <a:rPr lang="es-ES" sz="2000" dirty="0"/>
              <a:t>Investigación sobre formación profesional, planificación y estadísticas</a:t>
            </a:r>
          </a:p>
        </p:txBody>
      </p:sp>
      <p:sp>
        <p:nvSpPr>
          <p:cNvPr id="17" name="Textplatzhalter 7"/>
          <p:cNvSpPr>
            <a:spLocks noGrp="1"/>
          </p:cNvSpPr>
          <p:nvPr/>
        </p:nvSpPr>
        <p:spPr bwMode="auto">
          <a:xfrm>
            <a:off x="658813" y="1085392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 dirty="0"/>
              <a:t>Base jurídica en el marco de la Ley Alemana de Formación Profesional (</a:t>
            </a:r>
            <a:r>
              <a:rPr lang="es-ES" sz="2000" b="1" dirty="0" err="1"/>
              <a:t>BBiG</a:t>
            </a:r>
            <a:r>
              <a:rPr lang="es-ES" sz="2000" b="1" dirty="0"/>
              <a:t>) – Parte 4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27216FD-07D5-495C-A171-961D86249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7153352" y="1949315"/>
            <a:ext cx="1115122" cy="214103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B60F8B3-5875-47B3-8755-51E35E2C3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6734597" y="3537020"/>
            <a:ext cx="975273" cy="187252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1D7FC9B-073F-88CD-DF3D-2696869B10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</a:t>
            </a:r>
            <a:br>
              <a:rPr lang="es-ES" dirty="0"/>
            </a:br>
            <a:r>
              <a:rPr lang="es-ES" dirty="0"/>
              <a:t>en Alemania: base jurídica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w="http://schemas.openxmlformats.org/wordprocessingml/2006/main" xmlns:m="http://schemas.openxmlformats.org/officeDocument/2006/math" xmlns="">
      <p:transition spd="slow" advClick="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Textplatzhalter 3"/>
          <p:cNvSpPr txBox="1"/>
          <p:nvPr/>
        </p:nvSpPr>
        <p:spPr bwMode="auto">
          <a:xfrm>
            <a:off x="658812" y="1535339"/>
            <a:ext cx="10087315" cy="38156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72000" bIns="72000" rtlCol="0" anchor="ctr">
            <a:spAutoFit/>
          </a:bodyPr>
          <a:lstStyle>
            <a:lvl1pPr marL="0" indent="0" algn="l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0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defRPr/>
            </a:pPr>
            <a:r>
              <a:rPr lang="es-ES" sz="1800" b="1">
                <a:solidFill>
                  <a:schemeClr val="tx1"/>
                </a:solidFill>
              </a:rPr>
              <a:t>Art. 86 Informe sobre formación profesional</a:t>
            </a:r>
          </a:p>
        </p:txBody>
      </p:sp>
      <p:sp>
        <p:nvSpPr>
          <p:cNvPr id="18" name="Textfeld 17"/>
          <p:cNvSpPr txBox="1"/>
          <p:nvPr/>
        </p:nvSpPr>
        <p:spPr bwMode="auto">
          <a:xfrm>
            <a:off x="838200" y="2008075"/>
            <a:ext cx="8295167" cy="29527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50000" indent="-4500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100000"/>
              <a:buFont typeface="+mj-lt"/>
              <a:buAutoNum type="arabicParenBoth"/>
              <a:defRPr/>
            </a:pPr>
            <a:r>
              <a:rPr lang="es-ES" dirty="0"/>
              <a:t>El Ministerio Federal de Educación e Investigación debe supervisar constantemente el desarrollo de la formación profesional y presentar un informe (Informe sobre formación profesional) al Gobierno federal antes del 15 de mayo de cada año. </a:t>
            </a:r>
          </a:p>
          <a:p>
            <a:pPr marL="4500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100000"/>
              <a:defRPr/>
            </a:pPr>
            <a:r>
              <a:rPr lang="es-ES" dirty="0"/>
              <a:t>El informe debe describir la situación y la evolución prevista de la formación profesional. </a:t>
            </a:r>
          </a:p>
          <a:p>
            <a:pPr marL="4500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100000"/>
              <a:defRPr/>
            </a:pPr>
            <a:r>
              <a:rPr lang="es-ES" dirty="0"/>
              <a:t>Si se constata que la garantía de una oferta regional y sectorialmente equilibrada de puestos de formación está en peligro, deberán incluirse en el informe propuestas para solucionar la situación.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30B33CA-F493-4929-8716-ED0F931D4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0570815" y="1060249"/>
            <a:ext cx="706273" cy="135604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5E856E5-8F85-41F9-96AE-1736D6D67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0283" y="1860813"/>
            <a:ext cx="506032" cy="9715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F206816-235B-41FC-9C51-1DCE8C24A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0320356" y="2266054"/>
            <a:ext cx="661462" cy="1270008"/>
          </a:xfrm>
          <a:prstGeom prst="rect">
            <a:avLst/>
          </a:prstGeom>
        </p:spPr>
      </p:pic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F00AE65-ABAE-4250-8402-1FE0E9762ED4}"/>
              </a:ext>
            </a:extLst>
          </p:cNvPr>
          <p:cNvSpPr>
            <a:spLocks noGrp="1"/>
          </p:cNvSpPr>
          <p:nvPr/>
        </p:nvSpPr>
        <p:spPr bwMode="auto">
          <a:xfrm>
            <a:off x="658813" y="1085392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/>
              <a:buNone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/>
              <a:buNone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 dirty="0"/>
              <a:t>Base jurídica en el marco de la Ley Alemana de Formación Profesional (</a:t>
            </a:r>
            <a:r>
              <a:rPr lang="es-ES" sz="2000" b="1" dirty="0" err="1"/>
              <a:t>BBiG</a:t>
            </a:r>
            <a:r>
              <a:rPr lang="es-ES" sz="2000" b="1" dirty="0"/>
              <a:t>) – Parte 4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271EAD9-268D-C91E-DCC6-DE01F9C110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8812" y="296863"/>
            <a:ext cx="9000000" cy="738664"/>
          </a:xfr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s-ES" dirty="0"/>
              <a:t>2. Presentación de informes sobre formación profesional </a:t>
            </a:r>
            <a:br>
              <a:rPr lang="es-ES" dirty="0"/>
            </a:br>
            <a:r>
              <a:rPr lang="es-ES" dirty="0"/>
              <a:t>en Alemania: base jurídica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w="http://schemas.openxmlformats.org/wordprocessingml/2006/main" xmlns:m="http://schemas.openxmlformats.org/officeDocument/2006/math" xmlns="">
      <p:transition spd="slow" advClick="1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4527</Words>
  <Application>Microsoft Office PowerPoint</Application>
  <PresentationFormat>Breitbild</PresentationFormat>
  <Paragraphs>388</Paragraphs>
  <Slides>31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 Narrow</vt:lpstr>
      <vt:lpstr>Wingdings 3</vt:lpstr>
      <vt:lpstr>Arial</vt:lpstr>
      <vt:lpstr>Calibri</vt:lpstr>
      <vt:lpstr>Aptos</vt:lpstr>
      <vt:lpstr>Office</vt:lpstr>
      <vt:lpstr>1_Office</vt:lpstr>
      <vt:lpstr> </vt:lpstr>
      <vt:lpstr>Índice</vt:lpstr>
      <vt:lpstr>1. Finalidad de la presentación de informes y la gestión de datos  en la formación profesional</vt:lpstr>
      <vt:lpstr>1. Finalidad de la presentación de informes y la gestión de datos  en la formación profesional</vt:lpstr>
      <vt:lpstr>1. Finalidad de la presentación de informes y la gestión de datos  en la formación profesional</vt:lpstr>
      <vt:lpstr>2. Presentación de informes sobre formación profesional  en Alemania: dos informes</vt:lpstr>
      <vt:lpstr>2. Presentación de informes sobre formación profesional  en Alemania: dos informes</vt:lpstr>
      <vt:lpstr>2. Presentación de informes sobre formación profesional  en Alemania: base jurídica</vt:lpstr>
      <vt:lpstr>2. Presentación de informes sobre formación profesional  en Alemania: base jurídica</vt:lpstr>
      <vt:lpstr>2. Presentación de informes sobre formación profesional  en Alemania: base jurídica</vt:lpstr>
      <vt:lpstr>2. Presentación de informes sobre formación profesional  en Alemania: base jurídica</vt:lpstr>
      <vt:lpstr>2. Presentación de informes sobre formación profesional  en Alemania: base jurídica</vt:lpstr>
      <vt:lpstr>2. Presentación de informes sobre formación profesional  en Alemania: base jurídica</vt:lpstr>
      <vt:lpstr>2. Presentación de informes sobre formación profesional  en Alemania: proceso de elaboración</vt:lpstr>
      <vt:lpstr>2. Presentación de informes sobre formación profesional  en Alemania: proceso de elaboración</vt:lpstr>
      <vt:lpstr>2. Presentación de informes sobre formación profesional  en Alemania: proceso de elaboración</vt:lpstr>
      <vt:lpstr>2. Presentación de informes sobre formación profesional  en Alemania: proceso de elaboración</vt:lpstr>
      <vt:lpstr>2. Presentación de informes sobre formación profesional  en Alemania: proceso de elaboración</vt:lpstr>
      <vt:lpstr>2. Presentación de informes sobre formación profesional  en Alemania: proceso de elaboración</vt:lpstr>
      <vt:lpstr>2. Presentación de informes sobre formación profesional  en Alemania: indicadores</vt:lpstr>
      <vt:lpstr>2. Presentación de informes sobre formación profesional  en Alemania: indicadores</vt:lpstr>
      <vt:lpstr>2. Presentación de informes sobre formación profesional  en Alemania: indicadores</vt:lpstr>
      <vt:lpstr>2. Presentación de informes sobre formación profesional en Alemania: aseguramiento de la calidad</vt:lpstr>
      <vt:lpstr>3. Buenas prácticas internacionales: experiencias en Ghana </vt:lpstr>
      <vt:lpstr>3. Buenas prácticas internacionales: experiencias en Ghana </vt:lpstr>
      <vt:lpstr>3. Buenas prácticas internacionales: experiencias en Vietnam</vt:lpstr>
      <vt:lpstr>3. Buenas prácticas internacionales</vt:lpstr>
      <vt:lpstr>4. Factores de éxito para el proceso de elaboración de la presentación de informes sobre formación profesional y recomendaciones</vt:lpstr>
      <vt:lpstr>4. Factores de éxito para el proceso de elaboración de la presentación de informes sobre formación profesional y recomendaciones</vt:lpstr>
      <vt:lpstr>5. Otras referencias y materiales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621</cp:revision>
  <dcterms:created xsi:type="dcterms:W3CDTF">2020-12-18T10:19:10Z</dcterms:created>
  <dcterms:modified xsi:type="dcterms:W3CDTF">2026-06-11T09:18:26Z</dcterms:modified>
</cp:coreProperties>
</file>