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56" autoAdjust="0"/>
    <p:restoredTop sz="72242" autoAdjust="0"/>
  </p:normalViewPr>
  <p:slideViewPr>
    <p:cSldViewPr snapToGrid="0" showGuides="1">
      <p:cViewPr varScale="1">
        <p:scale>
          <a:sx n="49" d="100"/>
          <a:sy n="49" d="100"/>
        </p:scale>
        <p:origin x="60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4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963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duration of the further development and implementation of standards is max. 1 year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are dynamically adapted to the requirements of the world of work at both learning venues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continuously researches changes in work and training; the findings are incorporated into the process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profile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competences must be taught?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specific skills and tasks must be mastered?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 knowledge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knowledge optimally prepares trainees for their final examination?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contents of the framework curriculum are defined by ‘learning fields’.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necessary, explain the topic of ‘learning fields’ at this point.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dynamics of the vocational training system using BBiG amendments, most recently in 2020: principle of equivalence of vocational and academic education codified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597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Vocational training secures the social status of young people as citizens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state cannot guarantee vocational training alone: costs and competences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measures: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Ensuring permeability: university access for trainees with a degree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up dual vocational training regardless of previous qualifications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people have many different expectations and goals when it comes to an apprenticeship: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learn something practical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earn their own money (self-employment)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realise a dream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prestige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fulfilment of duties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few other reasons here too: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are looking for loyal employees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know best which qualifications are needed in our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want to act in a socially responsible manner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seek the input and innovative potential of young people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save on familiarisation and retraining costs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also regulates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holiday entitlement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any requirements for termination of the training contract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similar to an employment contract. It is the basis for learning in the company during training.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registered by the chambers.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basis: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in-company training &gt; Training contract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the vocational school &gt; Compulsory schooling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allocation: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to Wednesday: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 and Friday: at the vocational school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Alternatively: block teaching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training and vocational school lessons follow the training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involvement of the respective teaching and training staff!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Examination boards with equal representation, jointly agreed training standards, joint management of the system at all levels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Around 70 %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Vocational training standards, certificate issued by the chamber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In and from the companies, state teachers at the vocational schools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Data reports, vocational training report, training standards (BIBB)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96% of all graduates in Germany find a job after completing their training.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74% of all trainees are taken on by the company that trained them.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for skilled 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is a developed industrialised nation with a strong SME sector.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 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Apprentices learn on the job and are integrated into the work process. Companies train their own future workforce according to their own    needs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training 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are ‘from the trade’ and have undergone training themselves and also know the company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Although the state controls the process as a legislator and sets the framework, it leaves key decisions to the direct stakeholders.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boards with equal representation, jointly agreed training standards, joint management of the system at all levels</a:t>
            </a:r>
          </a:p>
          <a:p>
            <a:pPr marL="457200" lvl="1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 startAt="2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 70 % in the company</a:t>
            </a:r>
          </a:p>
          <a:p>
            <a:pPr marL="685800" lvl="1" indent="-228600">
              <a:buFont typeface="+mj-lt"/>
              <a:buAutoNum type="arabicPeriod" startAt="2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Vocational training standards, certificate issued by the chamber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from the companies, state teachers at the vocational schools</a:t>
            </a: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Greater identification with the training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as a basis for further measures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Recruitment and retraining costs are reduced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indicator for developments in the economy and labour market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almost 80,000 applicants without a training place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skills: Discipline, reliability, basic skills (reading, writing, maths)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 example: IT skills, foreign language skills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 learning: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Especially for older applicants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 training places 2010: 19,800 / 2018: 57,700 - almost tripled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‘Maturity for training’: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skills, basic knowledge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personnel and time expenditure, special qualifications of the training staff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 change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young people able to go into training, labour market needs can no longer be met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towards academisation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tends to be out, university is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demand for training places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social task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53 % of the population have started a dual vocational training programme in their lifetime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employment rate is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96 % of all graduates find a job (compared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82 % without a vocational qualification)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effect: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unemployment in Germany is only around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are on average 20.0 years old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average investment per trainee per year is 18,000 euros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this (approx. 13,600 euros) is amortised (productive contribution of the trainees)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future personnel trained according to own needs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low investment on the labour market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three stakeholders ensure the framework conditions for vocational education and training through a differentiated distribution of roles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with all three players; they all bear it at the same time and assume responsibility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guarantee the system's constant capacity for innovation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ensure quality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impetus for the development and updating of training standards comes from companies and chambers. They know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tasks: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Supporting companies in their search for trainees, registering training contracts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the event of disagreements between trainees and companies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economy invests €7.7 billion in vocational training every year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process of coordinating and adopting new training regulations is managed by the Federal Institute for Vocational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Economic and social partners are involved in the entire process.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funding totals around € 6.8 billion, including over € 3 billion for 1,550 vocational schools and around € 2.4 billion for control, monitoring and support measures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passes the Vocational Training Act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If necessary, summarise the previous slides again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Three main stakeholders agree on the basic standards for dual vocational training on an equal footing.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standards are based on the specific requirements of the world of work.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92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languages/he/138529.php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bmbf.de/bmbf/de/bildung/berufliche-bildung/strategie-und-zusammenarbeit/der-berufsbildungsbericht/der-berufsbildungsbericht_node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584767"/>
          </a:xfrm>
        </p:spPr>
        <p:txBody>
          <a:bodyPr/>
          <a:lstStyle/>
          <a:p>
            <a:pPr algn="ctr" rtl="1"/>
            <a:r>
              <a:rPr lang="he-IL" sz="28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ההכשרה המקצועית הדואלית בגרמניה</a:t>
            </a:r>
            <a:endParaRPr 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25" y="1328467"/>
            <a:ext cx="11053762" cy="4332557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המשתתפים: מדינה – המסגרת</a:t>
            </a:r>
          </a:p>
          <a:p>
            <a:pPr algn="r" rtl="1">
              <a:buFont typeface="Wingdings 3" panose="05040102010807070707" pitchFamily="18" charset="2"/>
              <a:buChar char="t"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ניהול משא ומתן על תקנות ההכשרה עם השותפים החברתיים (הכשרה בחברה)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הגדרת ההכשרה בבתי הספר המקצועיים: </a:t>
            </a:r>
            <a:r>
              <a:rPr lang="he-IL" u="sng" dirty="0"/>
              <a:t>מסגרת תכנית הלימודים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מימון, ארגון ובדיקת המערכת הציבורית של החינוך המקצועי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ביצוע מחקרים בתחומי ההכשרה המקצועית (</a:t>
            </a:r>
            <a:r>
              <a:rPr lang="de-DE" dirty="0"/>
              <a:t>BIBB</a:t>
            </a:r>
            <a:r>
              <a:rPr lang="he-IL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תמיכה בחיפוש אחר מקומות להכשרה (לדוגמא עבור צעירים, מובטלים, קבוצות מקופחות)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2452" y="1475117"/>
            <a:ext cx="11053762" cy="4185908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המסגרת: תקנים</a:t>
            </a:r>
          </a:p>
          <a:p>
            <a:pPr algn="r" rtl="1">
              <a:buFont typeface="Wingdings 3" panose="05040102010807070707" pitchFamily="18" charset="2"/>
              <a:buChar char="t"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הגדרת יישום ההכשרה המקצועית הדואלית בחברות ובבתי ספר מקצועיים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הבטחת בקרת איכות וקידום הכשרה מקצועית דואלית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תקפות ומחויבות בפריסה ארצית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85335"/>
            <a:ext cx="9977557" cy="4375689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המסגרת: תקנים – פיתוח</a:t>
            </a:r>
          </a:p>
          <a:p>
            <a:pPr marL="0" indent="0" algn="r" rtl="1">
              <a:buNone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b="1" dirty="0"/>
              <a:t>1. המעסיקים </a:t>
            </a:r>
            <a:r>
              <a:rPr lang="he-IL" dirty="0"/>
              <a:t>מזהים תחומי פעילות וכישורים חדשים בחברה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b="1" dirty="0"/>
              <a:t>2. השותפים הסוציאליים והמדינה </a:t>
            </a:r>
            <a:r>
              <a:rPr lang="he-IL" dirty="0"/>
              <a:t>מנהלים משא ומתן בנחיית ה- </a:t>
            </a:r>
            <a:r>
              <a:rPr lang="en-US" dirty="0"/>
              <a:t>BIBB</a:t>
            </a:r>
            <a:r>
              <a:rPr lang="he-IL" dirty="0"/>
              <a:t> ומאמצים תקני הכשרה חדשים עבור החברות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b="1" dirty="0"/>
              <a:t>3. המדינה </a:t>
            </a:r>
            <a:r>
              <a:rPr lang="he-IL" dirty="0"/>
              <a:t>מעדכנת את תוכניות הלימוד בהתאם לתקנות ההכשרה החדשות</a:t>
            </a:r>
            <a:endParaRPr lang="de-DE" dirty="0"/>
          </a:p>
          <a:p>
            <a:pPr marL="0" indent="0" algn="l">
              <a:buNone/>
            </a:pPr>
            <a:endParaRPr lang="he-IL" sz="1200" b="1" dirty="0"/>
          </a:p>
          <a:p>
            <a:pPr marL="0" indent="0" algn="r" rtl="1">
              <a:buNone/>
            </a:pPr>
            <a:r>
              <a:rPr lang="he-IL" b="1" dirty="0"/>
              <a:t>התקנים שאומצו נקבעים בתקנות הכשרה (חברות) ובתוכניות המסגרת ללימוד (בית ספר מקצועי).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28467"/>
            <a:ext cx="10020689" cy="433255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המסגרת: תקנים - תקנות הכשרה</a:t>
            </a:r>
          </a:p>
          <a:p>
            <a:pPr marL="0" indent="0" algn="r" rtl="1">
              <a:buNone/>
            </a:pPr>
            <a:endParaRPr lang="de-DE" sz="1600" b="1" dirty="0"/>
          </a:p>
          <a:p>
            <a:pPr marL="0" indent="0" algn="r" rtl="1">
              <a:buNone/>
            </a:pPr>
            <a:r>
              <a:rPr lang="he-IL" dirty="0"/>
              <a:t>תקני הכשרה עבור </a:t>
            </a:r>
            <a:r>
              <a:rPr lang="he-IL" u="sng" dirty="0"/>
              <a:t>ההכשרה בתוך החברה</a:t>
            </a:r>
            <a:r>
              <a:rPr lang="he-IL" dirty="0"/>
              <a:t> נקבעים </a:t>
            </a:r>
            <a:r>
              <a:rPr lang="he-IL" u="sng" dirty="0"/>
              <a:t>בתקנות ההכשרה</a:t>
            </a:r>
            <a:r>
              <a:rPr lang="he-IL" dirty="0"/>
              <a:t>:</a:t>
            </a:r>
          </a:p>
          <a:p>
            <a:pPr marL="0" indent="0" algn="r" rtl="1">
              <a:buNone/>
            </a:pPr>
            <a:endParaRPr lang="de-DE" sz="18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שם מקצוע</a:t>
            </a:r>
            <a:r>
              <a:rPr lang="de-DE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פרופיל מקצוע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מסגרת זמן ומבנה זמן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דרישות הבחינה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85335"/>
            <a:ext cx="9986183" cy="4375689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המסגרת: תקנים – מסגרת תכנית לימוד</a:t>
            </a:r>
          </a:p>
          <a:p>
            <a:pPr marL="0" indent="0" algn="r" rtl="1">
              <a:buNone/>
            </a:pP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ההכשרה </a:t>
            </a:r>
            <a:r>
              <a:rPr lang="he-IL" u="sng" dirty="0"/>
              <a:t>בבית הספר המקצועי</a:t>
            </a:r>
            <a:r>
              <a:rPr lang="he-IL" dirty="0"/>
              <a:t> מעבירה את הידע המקצועי התיאורטי הנדרש ומרחיבה את ההשכלה הכללית</a:t>
            </a:r>
            <a:r>
              <a:rPr lang="de-DE" dirty="0"/>
              <a:t>. </a:t>
            </a:r>
          </a:p>
          <a:p>
            <a:pPr marL="0" indent="0" algn="r" rtl="1">
              <a:buNone/>
            </a:pPr>
            <a:r>
              <a:rPr lang="he-IL" dirty="0"/>
              <a:t>תקני הכשרה אלה מוגדרים </a:t>
            </a:r>
            <a:r>
              <a:rPr lang="he-IL" u="sng" dirty="0"/>
              <a:t>במסגרת תכנית הלימודים</a:t>
            </a:r>
            <a:r>
              <a:rPr lang="he-IL" dirty="0"/>
              <a:t>: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מטרת למידה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תחומי למידה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" y="1052513"/>
            <a:ext cx="11053762" cy="1005846"/>
          </a:xfrm>
        </p:spPr>
        <p:txBody>
          <a:bodyPr/>
          <a:lstStyle/>
          <a:p>
            <a:pPr algn="r" rtl="1"/>
            <a:r>
              <a:rPr lang="he-IL" dirty="0"/>
              <a:t>המסגרת החוקית</a:t>
            </a:r>
            <a:endParaRPr lang="de-DE" dirty="0"/>
          </a:p>
          <a:p>
            <a:pPr algn="r" rtl="1"/>
            <a:r>
              <a:rPr lang="he-IL" b="1" dirty="0"/>
              <a:t>חופש העיסוק חל בהתאם לסעיף 12 לחוק יסוד.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258" y="2141489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חקיקה חברה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5258" y="2751515"/>
            <a:ext cx="4860000" cy="2618510"/>
          </a:xfrm>
        </p:spPr>
        <p:txBody>
          <a:bodyPr>
            <a:normAutofit/>
          </a:bodyPr>
          <a:lstStyle/>
          <a:p>
            <a:pPr algn="r" rtl="1"/>
            <a:r>
              <a:rPr lang="he-IL" dirty="0"/>
              <a:t>חוק הכשרה מקצועית</a:t>
            </a:r>
            <a:endParaRPr lang="de-DE" dirty="0"/>
          </a:p>
          <a:p>
            <a:pPr algn="r" rtl="1"/>
            <a:r>
              <a:rPr lang="he-IL" dirty="0"/>
              <a:t>חוק הגנת עבודת נוער</a:t>
            </a:r>
            <a:endParaRPr lang="de-DE" dirty="0"/>
          </a:p>
          <a:p>
            <a:pPr algn="r" rtl="1"/>
            <a:r>
              <a:rPr lang="he-IL" dirty="0"/>
              <a:t>תקנות עבודת כפיים</a:t>
            </a:r>
            <a:endParaRPr lang="de-DE" dirty="0"/>
          </a:p>
          <a:p>
            <a:pPr algn="r" rtl="1"/>
            <a:r>
              <a:rPr lang="he-IL" dirty="0"/>
              <a:t>חוק הסכם קיבוצי</a:t>
            </a:r>
            <a:endParaRPr lang="de-DE" dirty="0"/>
          </a:p>
          <a:p>
            <a:pPr algn="r" rtl="1"/>
            <a:r>
              <a:rPr lang="he-IL" dirty="0"/>
              <a:t>חוק להסדרה הזמנית של חוק לשכת המסחר והתעשייה</a:t>
            </a:r>
          </a:p>
          <a:p>
            <a:pPr algn="r" rtl="1"/>
            <a:r>
              <a:rPr lang="he-IL" dirty="0"/>
              <a:t>חוק חוקת העבודה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5993" y="2141489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חקיקת בית הספר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5993" y="2751515"/>
            <a:ext cx="4860000" cy="2618510"/>
          </a:xfrm>
        </p:spPr>
        <p:txBody>
          <a:bodyPr/>
          <a:lstStyle/>
          <a:p>
            <a:pPr algn="r" rtl="1"/>
            <a:r>
              <a:rPr lang="he-IL" dirty="0"/>
              <a:t>חוק חינוך חובה כללי</a:t>
            </a:r>
            <a:endParaRPr lang="de-DE" dirty="0"/>
          </a:p>
          <a:p>
            <a:pPr algn="r" rtl="1"/>
            <a:r>
              <a:rPr lang="he-IL" dirty="0"/>
              <a:t>חוקי בתי ספר אזוריים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102241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61505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pPr algn="r" rtl="1"/>
            <a:r>
              <a:rPr lang="he-IL" dirty="0"/>
              <a:t>הכשרה מקצועית דואלית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he-IL" sz="2800" dirty="0"/>
              <a:t>מוטיבציות, אינטרסים ותהליך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שלב ההתחלה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40" y="1043277"/>
            <a:ext cx="9903056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המדינה – מוטיבציה ופעולות</a:t>
            </a:r>
            <a:endParaRPr lang="de-DE" b="1" dirty="0"/>
          </a:p>
          <a:p>
            <a:pPr marL="0" indent="0" algn="r" rtl="1">
              <a:buNone/>
            </a:pPr>
            <a:endParaRPr lang="de-DE" sz="1200" b="1" dirty="0"/>
          </a:p>
          <a:p>
            <a:pPr marL="0" indent="0" algn="r" rtl="1">
              <a:buNone/>
            </a:pPr>
            <a:r>
              <a:rPr lang="he-IL" b="1" dirty="0"/>
              <a:t>מוטיבציה: </a:t>
            </a:r>
            <a:r>
              <a:rPr lang="he-IL" dirty="0"/>
              <a:t>גרמניה זקוקה למומחים מוסמכים בכדי להבטיח צמיחה והתפתחות</a:t>
            </a:r>
            <a:r>
              <a:rPr lang="de-DE" dirty="0"/>
              <a:t>.</a:t>
            </a:r>
          </a:p>
          <a:p>
            <a:pPr marL="0" indent="0" algn="r" rtl="1">
              <a:buNone/>
            </a:pPr>
            <a:r>
              <a:rPr lang="he-IL" b="1" dirty="0"/>
              <a:t>מסקנה: </a:t>
            </a:r>
            <a:r>
              <a:rPr lang="he-IL" dirty="0"/>
              <a:t>עלינו לחזק ולנווט את מערכת החינוך וההכשרה המקצועית הדואלית.</a:t>
            </a:r>
          </a:p>
          <a:p>
            <a:pPr marL="0" indent="0" algn="r" rtl="1">
              <a:buNone/>
            </a:pPr>
            <a:endParaRPr lang="he-IL" sz="1100" b="1" dirty="0"/>
          </a:p>
          <a:p>
            <a:pPr marL="0" indent="0" algn="r" rtl="1">
              <a:buNone/>
            </a:pPr>
            <a:r>
              <a:rPr lang="he-IL" b="1" dirty="0"/>
              <a:t>פעולות: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יצירת </a:t>
            </a:r>
            <a:r>
              <a:rPr lang="he-IL" dirty="0" err="1"/>
              <a:t>ועידכון</a:t>
            </a:r>
            <a:r>
              <a:rPr lang="he-IL" dirty="0"/>
              <a:t> מסגרת משפטית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הזמנת שאר המשתתפים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סקירה ופיתוח המערכת (בין היתר על ידי ה- </a:t>
            </a:r>
            <a:r>
              <a:rPr lang="en-US" dirty="0"/>
              <a:t>BIBB</a:t>
            </a:r>
            <a:r>
              <a:rPr lang="he-IL" dirty="0"/>
              <a:t>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6" y="2700083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שלב ההתחלה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50829"/>
            <a:ext cx="10279481" cy="4410195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מוטיבציה ושלב ההתחלה – צעירים</a:t>
            </a:r>
          </a:p>
          <a:p>
            <a:pPr marL="0" indent="0" algn="r" rtl="1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מוטיבציה: </a:t>
            </a:r>
            <a:r>
              <a:rPr lang="he-IL" dirty="0"/>
              <a:t>"אני רוצה להיות ל.....!"</a:t>
            </a: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שלב ההתחלה: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חיפוש חברות פוטנציאליות ובדיקת הצעות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הגשת מועמדות בכתב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במידה ורלבנטי – הליכי בחירה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בחירת החברה המכשירה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חתימה על חוזה הכשרה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2" y="117637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שלב ההתחלה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0132832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מוטיבציה ושלב ההתחלה – חברה</a:t>
            </a:r>
            <a:endParaRPr lang="de-DE" b="1" dirty="0"/>
          </a:p>
          <a:p>
            <a:pPr marL="0" indent="0" algn="r" rtl="1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מוטיבציה: </a:t>
            </a:r>
            <a:r>
              <a:rPr lang="he-IL" dirty="0"/>
              <a:t>"אני רוצה ביטחון למילוי משרות פנויות"</a:t>
            </a:r>
          </a:p>
          <a:p>
            <a:pPr marL="0" indent="0" algn="r" rtl="1">
              <a:buNone/>
            </a:pPr>
            <a:r>
              <a:rPr lang="he-IL" b="1" dirty="0"/>
              <a:t>שלב ההתחלה: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קבלת אישור של חברה מכשירה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הצעת מקומות להכשרה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הערכת מועמדויות בכתב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בחירת החניכים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חתימה על חוזה הכשרה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3" y="2825307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תוכן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865413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ההכשרה המקצועית הדואלית בגרמניה</a:t>
            </a:r>
            <a:endParaRPr lang="de-DE" b="1" dirty="0"/>
          </a:p>
          <a:p>
            <a:pPr marL="0" indent="0" algn="r" rtl="1">
              <a:buNone/>
            </a:pPr>
            <a:endParaRPr lang="de-DE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he-IL" b="1" dirty="0"/>
              <a:t>עקרונות ותנאי מסגרת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מוטיבציות, אינטרסים, תהליך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המודל להצלחה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685" y="1268082"/>
            <a:ext cx="6965669" cy="4410285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he-IL" b="1" dirty="0"/>
              <a:t>חוזה ההכשרה</a:t>
            </a:r>
            <a:endParaRPr lang="de-DE" b="1" dirty="0"/>
          </a:p>
          <a:p>
            <a:pPr marL="0" indent="0" algn="r" rtl="1">
              <a:buNone/>
            </a:pPr>
            <a:endParaRPr lang="de-DE" sz="1400" b="1" dirty="0"/>
          </a:p>
          <a:p>
            <a:pPr marL="0" indent="0" algn="r" rtl="1">
              <a:buNone/>
            </a:pPr>
            <a:r>
              <a:rPr lang="he-IL" dirty="0"/>
              <a:t>ההכשרה המקצועית מתחילה בחתימת חוזה ההכשרה בין המעסיק לבין החניך.</a:t>
            </a:r>
          </a:p>
          <a:p>
            <a:pPr marL="0" indent="0" algn="r" rtl="1">
              <a:buNone/>
            </a:pPr>
            <a:r>
              <a:rPr lang="he-IL" dirty="0"/>
              <a:t>חוזה ההכשרה מסדיר: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משך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תקופת ניסיון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תוכן העניינים ולוח זמנים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דמי 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זכויות וחובות של שני הצדדים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217704" y="1330852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776" y="1711183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70% הכשרה בחברה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0877" y="1711183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30% לימודים בבית הספר המקצועי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188499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9776" y="2321209"/>
            <a:ext cx="4860000" cy="2217173"/>
          </a:xfrm>
        </p:spPr>
        <p:txBody>
          <a:bodyPr/>
          <a:lstStyle/>
          <a:p>
            <a:pPr algn="r" rtl="1"/>
            <a:r>
              <a:rPr lang="he-IL" dirty="0"/>
              <a:t>הכשרה מובנית בתנאי עבודה אמיתיים</a:t>
            </a:r>
          </a:p>
          <a:p>
            <a:pPr algn="r" rtl="1"/>
            <a:r>
              <a:rPr lang="he-IL" dirty="0"/>
              <a:t>החניכים עובדים בתהליכים קונקרטיים</a:t>
            </a:r>
          </a:p>
          <a:p>
            <a:pPr algn="r" rtl="1"/>
            <a:r>
              <a:rPr lang="he-IL" dirty="0"/>
              <a:t>החניכים מקבלים דמי הכשרה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0877" y="2321209"/>
            <a:ext cx="4860000" cy="2217173"/>
          </a:xfrm>
        </p:spPr>
        <p:txBody>
          <a:bodyPr/>
          <a:lstStyle/>
          <a:p>
            <a:pPr algn="r" rtl="1"/>
            <a:r>
              <a:rPr lang="he-IL" dirty="0"/>
              <a:t>הדרכה בכיתה</a:t>
            </a:r>
            <a:endParaRPr lang="de-DE" dirty="0"/>
          </a:p>
          <a:p>
            <a:pPr algn="r" rtl="1"/>
            <a:r>
              <a:rPr lang="he-IL" dirty="0"/>
              <a:t>2/3 נושאים הקשורים למקצוע</a:t>
            </a:r>
            <a:endParaRPr lang="de-DE" dirty="0"/>
          </a:p>
          <a:p>
            <a:pPr algn="r" rtl="1"/>
            <a:r>
              <a:rPr lang="he-IL" dirty="0"/>
              <a:t>1/3 השכלה כללית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15" y="921318"/>
            <a:ext cx="11053762" cy="552679"/>
          </a:xfrm>
        </p:spPr>
        <p:txBody>
          <a:bodyPr>
            <a:normAutofit/>
          </a:bodyPr>
          <a:lstStyle/>
          <a:p>
            <a:pPr algn="r" rtl="1"/>
            <a:r>
              <a:rPr lang="he-IL" b="1" dirty="0"/>
              <a:t>למידה דואלית בשני מוקדי הכשרה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0187" y="5385593"/>
            <a:ext cx="8873376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b="1" dirty="0"/>
              <a:t>הכשרה מקצועית דואלית אורכת שנתיים עד שלוש וחצי שנים.</a:t>
            </a:r>
            <a:endParaRPr lang="de-DE" b="1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71" y="3411728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19841"/>
            <a:ext cx="9986183" cy="4341183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בחינת גמר</a:t>
            </a:r>
            <a:endParaRPr lang="de-DE" b="1" dirty="0"/>
          </a:p>
          <a:p>
            <a:pPr marL="0" indent="0" algn="r" rtl="1">
              <a:buNone/>
            </a:pPr>
            <a:endParaRPr lang="de-DE" sz="1200" dirty="0"/>
          </a:p>
          <a:p>
            <a:pPr marL="0" indent="0" algn="r" rtl="1">
              <a:buNone/>
            </a:pPr>
            <a:r>
              <a:rPr lang="he-IL" b="1" dirty="0"/>
              <a:t>בחינת גמר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מאורגנת על ידי הלשכות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חלק תיאורטי וחלק מעשי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ועדת הבחינה מורכבת מ –</a:t>
            </a:r>
            <a:endParaRPr lang="de-DE" dirty="0"/>
          </a:p>
          <a:p>
            <a:pPr lvl="2" algn="r" rtl="1">
              <a:buFont typeface="Wingdings 3" panose="05040102010807070707" pitchFamily="18" charset="2"/>
              <a:buChar char="t"/>
            </a:pPr>
            <a:r>
              <a:rPr lang="he-IL" dirty="0"/>
              <a:t>מעסיקים</a:t>
            </a:r>
            <a:endParaRPr lang="de-DE" dirty="0"/>
          </a:p>
          <a:p>
            <a:pPr lvl="2" algn="r" rtl="1">
              <a:buFont typeface="Wingdings 3" panose="05040102010807070707" pitchFamily="18" charset="2"/>
              <a:buChar char="t"/>
            </a:pPr>
            <a:r>
              <a:rPr lang="he-IL" dirty="0"/>
              <a:t>עובדים (בתפקיד נציגי האיגוד המקצועי)</a:t>
            </a:r>
            <a:endParaRPr lang="de-DE" dirty="0"/>
          </a:p>
          <a:p>
            <a:pPr lvl="2" algn="r" rtl="1">
              <a:buFont typeface="Wingdings 3" panose="05040102010807070707" pitchFamily="18" charset="2"/>
              <a:buChar char="t"/>
            </a:pPr>
            <a:r>
              <a:rPr lang="he-IL" dirty="0"/>
              <a:t>מורים בבתי ספר מקצועיים (בתפקיד נציגי המדינה)</a:t>
            </a:r>
          </a:p>
          <a:p>
            <a:pPr lvl="2" algn="r" rtl="1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88853"/>
            <a:ext cx="9874040" cy="427217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בחינת הגמר</a:t>
            </a:r>
            <a:endParaRPr lang="de-DE" b="1" dirty="0"/>
          </a:p>
          <a:p>
            <a:pPr marL="0" indent="0" algn="r" rtl="1">
              <a:buNone/>
            </a:pPr>
            <a:endParaRPr lang="de-DE" sz="1400" dirty="0"/>
          </a:p>
          <a:p>
            <a:pPr marL="0" indent="0" algn="r" rtl="1">
              <a:buNone/>
            </a:pPr>
            <a:r>
              <a:rPr lang="he-IL" b="1" dirty="0"/>
              <a:t>תעודת הכשרה</a:t>
            </a:r>
            <a:endParaRPr lang="de-DE" b="1" dirty="0"/>
          </a:p>
          <a:p>
            <a:pPr lvl="1" algn="r" rtl="1"/>
            <a:r>
              <a:rPr lang="he-IL" dirty="0"/>
              <a:t>מונפקת על ידי הלשכה</a:t>
            </a:r>
            <a:endParaRPr lang="de-DE" dirty="0"/>
          </a:p>
          <a:p>
            <a:pPr lvl="1" algn="r" rtl="1"/>
            <a:r>
              <a:rPr lang="he-IL" dirty="0"/>
              <a:t>הסמכה מוכרת מהמדינה</a:t>
            </a:r>
            <a:endParaRPr lang="de-DE" dirty="0"/>
          </a:p>
          <a:p>
            <a:pPr marL="0" indent="0" algn="r" rtl="1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סיום מוצלח מסיים את ההכשרה. </a:t>
            </a:r>
          </a:p>
          <a:p>
            <a:pPr marL="0" indent="0" algn="r" rtl="1">
              <a:buNone/>
            </a:pPr>
            <a:r>
              <a:rPr lang="he-IL" b="1" dirty="0"/>
              <a:t>הקריירה המקצועית מתחילה</a:t>
            </a:r>
            <a:r>
              <a:rPr lang="de-DE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62973"/>
            <a:ext cx="9917172" cy="4298051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תחילת הקריירה המקצועית: הזדמנויות</a:t>
            </a:r>
          </a:p>
          <a:p>
            <a:pPr marL="0" indent="0" algn="r" rtl="1">
              <a:buNone/>
            </a:pPr>
            <a:endParaRPr lang="de-DE" sz="1200" b="1" dirty="0"/>
          </a:p>
          <a:p>
            <a:pPr marL="0" indent="0" algn="r" rtl="1">
              <a:buNone/>
            </a:pPr>
            <a:r>
              <a:rPr lang="he-IL" b="1" dirty="0"/>
              <a:t>בשוק העבודה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חוזה עבודה ישיר עם החברה המכשירה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חוזה עבודה בחברה אחרת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תעסוקה בתחום מקצועי אחר</a:t>
            </a: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המשך הכשרה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הכשרת-המשך והכשרה משלימה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לימודים ("תחום שלישוני")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" y="1689333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pPr algn="r" rtl="1"/>
            <a:r>
              <a:rPr lang="he-IL" dirty="0"/>
              <a:t>הכשרה מקצועית דואלית: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he-IL" sz="2800" dirty="0"/>
              <a:t>מודל ההצלחה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כיצד פועלת ההכשרה המקצועית הדואלית?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0029315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סיכום</a:t>
            </a:r>
            <a:endParaRPr lang="de-DE" b="1" dirty="0"/>
          </a:p>
          <a:p>
            <a:pPr marL="0" indent="0" algn="r" rtl="1">
              <a:buNone/>
            </a:pPr>
            <a:endParaRPr lang="de-DE" b="1" dirty="0"/>
          </a:p>
          <a:p>
            <a:pPr marL="0" indent="0" algn="r" rtl="1">
              <a:buNone/>
            </a:pPr>
            <a:r>
              <a:rPr lang="he-IL" b="1" dirty="0"/>
              <a:t>תהליך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הכשרה במקביל בחברה (70%) ובבית הספר המקצועי (30%): "דואלי"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הכשרה עם תוכן מוגדר ומשך (חוזה הכשרה)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הדרכה בתהליך העבודה הקונקרטי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בחינת גמר בפני ועדה עצמאית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כיצד פועלת ההכשרה המקצועית הדואלית?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57863"/>
            <a:ext cx="9960304" cy="4203161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סיכום</a:t>
            </a:r>
            <a:endParaRPr lang="de-DE" b="1" dirty="0"/>
          </a:p>
          <a:p>
            <a:pPr marL="0" indent="0" algn="r" rtl="1">
              <a:buNone/>
            </a:pPr>
            <a:endParaRPr lang="de-DE" sz="1800" b="1" dirty="0"/>
          </a:p>
          <a:p>
            <a:pPr marL="0" indent="0" algn="r" rtl="1">
              <a:buNone/>
            </a:pPr>
            <a:r>
              <a:rPr lang="he-IL" b="1" dirty="0"/>
              <a:t>מסגרת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המדינה מבטיחה את המסגרת החוקית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המדינה מארגנת את החלק ההכשרתי בבית הספר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הלשכות והשותפים החברתיים מגדירים את היקף ותוכן ההכשרה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הלשכות כגוף מוסמך מפקחים על ההכשרה בחברה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מדוע מצליחה ההכשרה המקצועית הדואלית בגרמניה?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19841"/>
            <a:ext cx="10081074" cy="434118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גורמי הצלחה</a:t>
            </a:r>
            <a:endParaRPr lang="de-DE" b="1" dirty="0"/>
          </a:p>
          <a:p>
            <a:pPr algn="r" rtl="1">
              <a:buFont typeface="Wingdings 3" panose="05040102010807070707" pitchFamily="18" charset="2"/>
              <a:buChar char="t"/>
            </a:pPr>
            <a:endParaRPr lang="de-DE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מערכת שצמחה באופן היסטורי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הכרה חברתית גבוהה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מצב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win-win</a:t>
            </a:r>
            <a:r>
              <a:rPr lang="de-DE" dirty="0"/>
              <a:t> </a:t>
            </a:r>
            <a:r>
              <a:rPr lang="he-IL" dirty="0"/>
              <a:t> לחניכים וחברות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הכשרה בהתאם לצורך בעובדים מיומנים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מוסדות חזקים (לשכות, שותפים חברתיים, חברות קטנות ובינוניות)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כל המעורבים עוזרים לעצב את המערכת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גמישות והתאמה גבוהה של המערכת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חמש אבני יסוד של הכשרה מקצועית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09623"/>
            <a:ext cx="10098327" cy="415140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אבני היסוד</a:t>
            </a:r>
            <a:endParaRPr lang="de-DE" b="1" dirty="0"/>
          </a:p>
          <a:p>
            <a:pPr marL="0" indent="0" algn="r" rtl="1">
              <a:buNone/>
            </a:pPr>
            <a:endParaRPr lang="de-DE" sz="1600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he-IL" b="1" dirty="0"/>
              <a:t>שיתוף פעולה בין המדינה, הכלכלה והשותפים החברתיים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למידה בהליך העבודה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תקנים לאומיים כלליים מוכרים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צוות הכשרה מקצועי מוסמך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מחקר ויעוץ ממוסדים</a:t>
            </a:r>
            <a:endParaRPr lang="de-DE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pPr algn="r" rtl="1"/>
            <a:r>
              <a:rPr lang="he-IL" dirty="0"/>
              <a:t>ההכשרה הדואלית המקצועית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he-IL" sz="2800" dirty="0"/>
              <a:t>עקרונות ותנאי מסגרת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יתרונות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57865"/>
            <a:ext cx="10055195" cy="4203160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יתרונות לחניכים: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ההכשרה המקצועית הדואלית היא ההכנה האידיאלית לכניסה חיי עבודה: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כישורים מיוחדים וכישורים לתפקיד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תנאי עבודה אמיתיים (מכונות, תהליכים, אווירת עבודה)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דמי הכשרה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יתרונות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37093"/>
            <a:ext cx="10521021" cy="4323931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יתרונות לחברות: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ההכשרה המקצועית הדואלית מבטיחה צוות מוסמך מצוין: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כוחות עבודה מיומנים בהתאם לדרישות החברה (בניגוד לדורשי עבודה חיצוניים)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פרודוקטיביות (אמורטיזציה מהירה)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השתתפות פעילה של הכלכלה בפיתוח תקני הכשרה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תרומה לאחריות חברתית תאגידית (</a:t>
            </a:r>
            <a:r>
              <a:rPr lang="en-US" dirty="0"/>
              <a:t>CSR</a:t>
            </a:r>
            <a:r>
              <a:rPr lang="he-IL" dirty="0"/>
              <a:t>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יתרונות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23357"/>
            <a:ext cx="9977557" cy="4237667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יתרונות למדינה ולחברה: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תועלת הדדית, שגשוג ושלום חברתי:</a:t>
            </a:r>
            <a:endParaRPr lang="de-DE" dirty="0"/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תפוקה כלכלית גבוהה </a:t>
            </a:r>
            <a:r>
              <a:rPr lang="he-IL" dirty="0" err="1"/>
              <a:t>ופיריון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שוק עבודה מתואם (היצע / ביקוש)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שילוב כלכלי וחברתי של צעירים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השפעה של כל המעורבים בתהליך ההכשרה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אתגרים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95887"/>
            <a:ext cx="10227723" cy="4065138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אתגרים מנקודת המבט של החניכים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אי התאמה בין מקומות הכשרה מבוקשים ופתוחים (חוסר במקומות)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גישה להכשרה מקצועית דואלית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הגדלת הדרישות המקצועיות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למידה לכל החיים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אתגרים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he-IL" b="1" dirty="0"/>
              <a:t>אתגרים מנקודת המבט של החברות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אי התאמה בין מקומות הכשרה מבוקשים ופתוחים (מחסור במועמדים)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"בשלות להכשרה"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הכלת אנשים בעלי מוגבלויות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הכלת מהגרים ומהגרות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אתגרים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49237"/>
            <a:ext cx="10063821" cy="4211787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אתגרים מנקודת המבט של המדינה והחברה</a:t>
            </a:r>
            <a:endParaRPr lang="de-DE" b="1" dirty="0"/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שינוי דמוגרפי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מחסור צפוי בעובדים מיומנים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מגמת אקדמיזציה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הבדלים בין אזורים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הכלה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מידע נוסף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96" y="1052513"/>
            <a:ext cx="11193881" cy="4608512"/>
          </a:xfrm>
        </p:spPr>
        <p:txBody>
          <a:bodyPr numCol="2" spcCol="360000"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he-IL" b="1" dirty="0"/>
              <a:t>מספרים ועובדות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sz="2000" noProof="0" dirty="0"/>
              <a:t>דו"ח נתונים </a:t>
            </a:r>
            <a:r>
              <a:rPr lang="en-US" sz="2000" noProof="0" dirty="0"/>
              <a:t>BIBB</a:t>
            </a:r>
            <a:r>
              <a:rPr lang="he-IL" sz="2000" noProof="0" dirty="0"/>
              <a:t> </a:t>
            </a:r>
            <a:r>
              <a:rPr lang="de-DE" dirty="0"/>
              <a:t>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הלשכה המרכזית לסטטיסטיקה </a:t>
            </a:r>
            <a:r>
              <a:rPr lang="de-DE" dirty="0"/>
              <a:t>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פורטל נתוני המשרד הפדרלי לחינוך ומחקר</a:t>
            </a:r>
            <a:r>
              <a:rPr lang="de-DE" dirty="0"/>
              <a:t>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דין וחשבון ההכשרה המקצועית </a:t>
            </a:r>
            <a:r>
              <a:rPr lang="de-DE" dirty="0"/>
              <a:t>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תקני הכשרה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חוברות </a:t>
            </a:r>
            <a:r>
              <a:rPr lang="en-US" dirty="0"/>
              <a:t>BIBB</a:t>
            </a:r>
            <a:r>
              <a:rPr lang="he-IL" dirty="0"/>
              <a:t>: תקנות הכשרה וכיצד הן נוצרות</a:t>
            </a:r>
            <a:r>
              <a:rPr lang="de-DE" dirty="0"/>
              <a:t>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דוגמאות לתקנות הכשרה </a:t>
            </a:r>
            <a:r>
              <a:rPr lang="he-IL" dirty="0" err="1"/>
              <a:t>ותכניות</a:t>
            </a:r>
            <a:r>
              <a:rPr lang="he-IL" dirty="0"/>
              <a:t> לימודי מסגרת </a:t>
            </a:r>
            <a:r>
              <a:rPr lang="en-US" dirty="0"/>
              <a:t>BIBB</a:t>
            </a:r>
            <a:r>
              <a:rPr lang="he-IL" dirty="0"/>
              <a:t> </a:t>
            </a:r>
            <a:r>
              <a:rPr lang="de-DE" dirty="0"/>
              <a:t>(</a:t>
            </a:r>
            <a:r>
              <a:rPr lang="de-DE" dirty="0">
                <a:hlinkClick r:id="rId7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מסמכים משפטיים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הכשרה מקצועית </a:t>
            </a:r>
            <a:r>
              <a:rPr lang="de-DE" dirty="0"/>
              <a:t>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הגנת תעסוקה לנוער </a:t>
            </a:r>
            <a:r>
              <a:rPr lang="de-DE" dirty="0"/>
              <a:t>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הלשכות </a:t>
            </a:r>
            <a:r>
              <a:rPr lang="de-DE" dirty="0"/>
              <a:t>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הסכמי השכר הקיבוציים </a:t>
            </a:r>
            <a:r>
              <a:rPr lang="de-DE" dirty="0"/>
              <a:t>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תקנון החברה </a:t>
            </a:r>
            <a:r>
              <a:rPr lang="de-DE" dirty="0"/>
              <a:t>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עמודי אינטרנט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>
                <a:hlinkClick r:id="rId13"/>
              </a:rPr>
              <a:t>GOVET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>
                <a:hlinkClick r:id="rId14"/>
              </a:rPr>
              <a:t>BMBF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>
                <a:hlinkClick r:id="rId15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קישור לשאלות נוספות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 err="1">
                <a:hlinkClick r:id="rId16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943051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dirty="0"/>
              <a:t>ההכשרה המקצועית הדואלית במערכת ההכשרה הגרמנית במבט אחד</a:t>
            </a:r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שוק העבודה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הכשרה כללית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מוסדות להשכלה גבוהה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הכשרה מקצועית</a:t>
              </a:r>
            </a:p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דואלית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הכשרה מקצועית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בית ספר</a:t>
              </a:r>
            </a:p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מקצועי בהיקף מלא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33659"/>
            <a:ext cx="9934425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המשתתפים: חניכים</a:t>
            </a:r>
            <a:endParaRPr lang="de-DE" b="1" dirty="0"/>
          </a:p>
          <a:p>
            <a:pPr marL="0" indent="0" algn="r" rtl="1">
              <a:buNone/>
            </a:pPr>
            <a:endParaRPr lang="de-DE" sz="1100" b="1" dirty="0"/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e-IL" dirty="0"/>
              <a:t>1.2 מיליון חניכים בשנה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he-IL" dirty="0"/>
              <a:t>ב-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e-IL" dirty="0"/>
              <a:t>32 מקצועות הכשרה מוכרים</a:t>
            </a:r>
            <a:endParaRPr lang="de-DE" dirty="0"/>
          </a:p>
          <a:p>
            <a:pPr marL="0" indent="0" algn="r" rtl="1">
              <a:buNone/>
            </a:pPr>
            <a:endParaRPr lang="de-DE" sz="800" dirty="0"/>
          </a:p>
          <a:p>
            <a:pPr marL="0" indent="0" algn="r" rtl="1">
              <a:buNone/>
            </a:pPr>
            <a:r>
              <a:rPr lang="he-IL" dirty="0"/>
              <a:t>שפירושו: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5% מכלל המועסקים כיום</a:t>
            </a:r>
            <a:br>
              <a:rPr lang="de-DE" dirty="0"/>
            </a:br>
            <a:r>
              <a:rPr lang="he-IL" dirty="0"/>
              <a:t>הם חניכים</a:t>
            </a:r>
            <a:endParaRPr lang="de-DE" dirty="0"/>
          </a:p>
          <a:p>
            <a:pPr marL="0" indent="0" algn="r" rtl="1">
              <a:buNone/>
            </a:pPr>
            <a:endParaRPr lang="de-DE" sz="1100" dirty="0"/>
          </a:p>
          <a:p>
            <a:pPr marL="0" indent="0" algn="r" rtl="1">
              <a:buNone/>
            </a:pPr>
            <a:r>
              <a:rPr lang="he-IL" b="1" dirty="0"/>
              <a:t>כ- % </a:t>
            </a:r>
            <a:r>
              <a:rPr lang="de-DE" b="1" dirty="0"/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he-IL" b="1" dirty="0"/>
              <a:t>מהם מסיימים את ההכשרה בהצלחה</a:t>
            </a:r>
            <a:endParaRPr lang="de-DE" b="1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232896" y="1158173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0" y="4763645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1803" y="1225034"/>
            <a:ext cx="5947434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המשתתפים: המעסיקים</a:t>
            </a:r>
            <a:endParaRPr lang="de-DE" b="1" dirty="0"/>
          </a:p>
          <a:p>
            <a:pPr marL="0" indent="0" algn="r" rtl="1">
              <a:buNone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מדי שנה מכשירות כ- 19%</a:t>
            </a:r>
            <a:r>
              <a:rPr lang="de-DE" dirty="0"/>
              <a:t> </a:t>
            </a:r>
            <a:r>
              <a:rPr lang="he-IL" dirty="0"/>
              <a:t>מכל החברות בעלות עובדים הכפופים לביטוח סוציאלי (כ-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408,700</a:t>
            </a:r>
            <a:r>
              <a:rPr lang="he-IL" dirty="0"/>
              <a:t> מתוך 2.2 מיליון)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המדובר ב-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489,200</a:t>
            </a:r>
            <a:r>
              <a:rPr lang="he-IL" dirty="0"/>
              <a:t> לערך חניכים חדשים מדי שנה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7%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e-IL" dirty="0"/>
              <a:t> מהם נלקחים מיד לאחר ההכשרה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4" y="1785737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09" y="1052513"/>
            <a:ext cx="11053762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הכלכלה, השותפים החברתיים והמדינה מבטיחים את תנאי המסגרת להכשרה מקצועית דואלית</a:t>
            </a:r>
          </a:p>
          <a:p>
            <a:pPr algn="r" rtl="1">
              <a:buFont typeface="Wingdings 3" panose="05040102010807070707" pitchFamily="18" charset="2"/>
              <a:buChar char="t"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לשכות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שותפים חברתיים (איגודי עובדים והתאחדות המעסיקים)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מדינה</a:t>
            </a:r>
            <a:endParaRPr lang="de-DE" dirty="0"/>
          </a:p>
          <a:p>
            <a:pPr marL="0" indent="0" algn="r" rtl="1">
              <a:buNone/>
            </a:pPr>
            <a:endParaRPr lang="de-DE" b="1" dirty="0"/>
          </a:p>
          <a:p>
            <a:pPr marL="0" indent="0" algn="r" rtl="1">
              <a:buNone/>
            </a:pPr>
            <a:r>
              <a:rPr lang="he-IL" b="1" dirty="0"/>
              <a:t>הלשכות והשותפים החברתיים: </a:t>
            </a:r>
            <a:r>
              <a:rPr lang="he-IL" dirty="0"/>
              <a:t>מגדירים ובודקים את תכני ההדרכה בחברה</a:t>
            </a:r>
          </a:p>
          <a:p>
            <a:pPr marL="0" indent="0" algn="r" rtl="1">
              <a:buNone/>
            </a:pPr>
            <a:r>
              <a:rPr lang="he-IL" b="1" dirty="0"/>
              <a:t>מדינה: </a:t>
            </a:r>
            <a:r>
              <a:rPr lang="he-IL" dirty="0"/>
              <a:t>יוצרת את המסגרת המשפטית ומספקת את המשאבים לחינוך בית ספרי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37093"/>
            <a:ext cx="10003436" cy="4323931"/>
          </a:xfrm>
        </p:spPr>
        <p:txBody>
          <a:bodyPr/>
          <a:lstStyle/>
          <a:p>
            <a:pPr marL="1588" indent="0" algn="r" rtl="1">
              <a:buNone/>
            </a:pPr>
            <a:r>
              <a:rPr lang="he-IL" b="1" dirty="0"/>
              <a:t>המשתתפים: הלשכות – הגוף האחראי</a:t>
            </a:r>
            <a:endParaRPr lang="de-DE" b="1" dirty="0"/>
          </a:p>
          <a:p>
            <a:pPr marL="344488" indent="-342900" algn="r" rtl="1">
              <a:buFont typeface="Wingdings 3" panose="05040102010807070707" pitchFamily="18" charset="2"/>
              <a:buChar char="t"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בדיקה ורשימת חברות 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פיקוח ובדיקת ההכשרה בתוך החברה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הכשרת את צוותי ההדרכה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ארגון בחינות</a:t>
            </a:r>
            <a:endParaRPr lang="de-DE" dirty="0">
              <a:solidFill>
                <a:srgbClr val="FF0000"/>
              </a:solidFill>
            </a:endParaRP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ארגון אירועי מידע וייעוץ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25" y="1224951"/>
            <a:ext cx="11053762" cy="4436074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משתתפים: השותפים החברתיים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איגודי העובדים והתאחדות המעסיקים מנהלים משא ומתן זה עם זה ועם המדינה על </a:t>
            </a:r>
            <a:r>
              <a:rPr lang="he-IL" u="sng" dirty="0"/>
              <a:t>התקנים המתאימים לאותו חלק של ההכשרה בחברה</a:t>
            </a:r>
            <a:endParaRPr lang="de-DE" u="sng" dirty="0"/>
          </a:p>
          <a:p>
            <a:pPr marL="0" indent="0" algn="r" rtl="1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 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קצבת חניכות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מעקב אחר ההכשרה בחברה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השתתפות בוועדת הבחינות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4" y="2420908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2620</Words>
  <Application>Microsoft Office PowerPoint</Application>
  <PresentationFormat>Breitbild</PresentationFormat>
  <Paragraphs>582</Paragraphs>
  <Slides>37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תוכן</vt:lpstr>
      <vt:lpstr> 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PowerPoint-Präsentation</vt:lpstr>
      <vt:lpstr>שלב ההתחלה</vt:lpstr>
      <vt:lpstr>שלב ההתחלה</vt:lpstr>
      <vt:lpstr>שלב ההתחלה</vt:lpstr>
      <vt:lpstr>תהליך</vt:lpstr>
      <vt:lpstr>תהליך</vt:lpstr>
      <vt:lpstr>תהליך</vt:lpstr>
      <vt:lpstr>תהליך</vt:lpstr>
      <vt:lpstr>תהליך</vt:lpstr>
      <vt:lpstr>PowerPoint-Präsentation</vt:lpstr>
      <vt:lpstr>כיצד פועלת ההכשרה המקצועית הדואלית?</vt:lpstr>
      <vt:lpstr>כיצד פועלת ההכשרה המקצועית הדואלית?</vt:lpstr>
      <vt:lpstr>מדוע מצליחה ההכשרה המקצועית הדואלית בגרמניה?</vt:lpstr>
      <vt:lpstr>חמש אבני יסוד של הכשרה מקצועית</vt:lpstr>
      <vt:lpstr>יתרונות</vt:lpstr>
      <vt:lpstr>יתרונות</vt:lpstr>
      <vt:lpstr>יתרונות</vt:lpstr>
      <vt:lpstr>אתגרים</vt:lpstr>
      <vt:lpstr>אתגרים</vt:lpstr>
      <vt:lpstr>אתגרים</vt:lpstr>
      <vt:lpstr>מידע נוסף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82</cp:revision>
  <dcterms:created xsi:type="dcterms:W3CDTF">2020-12-18T10:19:10Z</dcterms:created>
  <dcterms:modified xsi:type="dcterms:W3CDTF">2025-03-06T09:23:37Z</dcterms:modified>
</cp:coreProperties>
</file>