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52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11.10.2022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Berufsprofil &gt;&gt;&gt; 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Kompetenzen müssen vermittelt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Inhalte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 konkreten Fähigkeiten und Verrichtungen müssen beherrscht werden?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Prüfungskenntnisse &gt;&gt;&gt;</a:t>
            </a: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Welches Wissen bereitet die Auszubildenden optimal auf ihre Abschlussprüfung vor?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Inhalte des Rahmenlehrplans definieren sich über "Lernfelder".</a:t>
            </a:r>
          </a:p>
          <a:p>
            <a:endParaRPr lang="de-DE" dirty="0"/>
          </a:p>
          <a:p>
            <a:r>
              <a:rPr lang="de-DE" dirty="0"/>
              <a:t>ggf. an dieser Stelle die Thematik "Lernfelder" erläutern.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Motivation: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Eine Berufsausbildung sichert den sozialen Status junger Menschen als Bürger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Der Staat kann berufliche Ausbildung nicht alleine gewährleisten: Kosten und Kompetenzen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Maßnahmen: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Gewährleistung von Durchlässigkeit: Hochschulzugang für Azubis mit Abschluss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Öffnung der Dualen Berufsausbildung unabhängig von vorherigen Abschlüssen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Erwartungen und Ziele von Jugendlichen an eine Ausbildungsstelle sind vielfältig: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etwas Praktisches lernen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eigenes Geld verdienen (Selbstständigkeit)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Traum verwirklichen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soziales Prestige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Pflichterfüllung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Auch hier gibt es einige weitere Beweggründe: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loyale Mitarbeiter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wissen selbst am besten, welche Qualifikationen bei uns gebraucht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möchten sozial verantwortlich handeln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suchen den Input und das innovative Potenzial von jungen Leuten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Wir sparen Einarbeitungs- und Umschulungskosten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regelt außerdem: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Urlaubsanspruch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evtl. Voraussetzung für eine Beendigung des Ausbildungsverhältnisses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ähnelt einem Arbeitsvertrag. Er ist die Grundlage für das Lernen im Betrieb während der Ausbildung.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Ausbildungsvertrag wird von den Kammern registriert.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Gesetzliche Grundlagen: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... für die Ausbildung im Betrieb &gt; Ausbildungsvertrag</a:t>
            </a:r>
          </a:p>
          <a:p>
            <a:r>
              <a:rPr lang="de-DE" dirty="0"/>
              <a:t>... für die Berufsschule &gt; Schulpflicht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Zeitliche Aufteilung: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dirty="0"/>
              <a:t>beispielsweise:</a:t>
            </a:r>
          </a:p>
          <a:p>
            <a:endParaRPr lang="de-DE" dirty="0"/>
          </a:p>
          <a:p>
            <a:r>
              <a:rPr lang="de-DE" dirty="0"/>
              <a:t>Montags bis Mittwoch: im Betrieb</a:t>
            </a:r>
          </a:p>
          <a:p>
            <a:r>
              <a:rPr lang="de-DE" dirty="0"/>
              <a:t>Donnerstag und Freitag: in der Berufsschule</a:t>
            </a:r>
          </a:p>
          <a:p>
            <a:endParaRPr lang="de-DE" dirty="0"/>
          </a:p>
          <a:p>
            <a:r>
              <a:rPr lang="de-DE" dirty="0"/>
              <a:t>alternativ: Blockunterricht</a:t>
            </a:r>
          </a:p>
          <a:p>
            <a:endParaRPr lang="de-DE" dirty="0"/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Betriebliche Ausbildung und der Berufsschulunterricht folgen den Ausbildungsstandards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Wichtig: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Keine Beteiligung der jeweiligen Lehr- und Ausbildungskräfte!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96% aller Absolventen in Deutschland finden im Anschluss an ihre Ausbildung eine Anstellung.</a:t>
            </a:r>
            <a:r>
              <a:rPr lang="de-DE" dirty="0">
                <a:effectLst/>
              </a:rPr>
              <a:t> </a:t>
            </a:r>
          </a:p>
          <a:p>
            <a:endParaRPr lang="de-DE" dirty="0">
              <a:effectLst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Rund 74% aller Auszubildenden werden vom ausbildenden Betrieb übernommen.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Zur Erinnerung: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Kammern sind die Vertreter der Wirtschaft, Gewerkschaften/Arbeitnehmervertreter und Verbände/Arbeitgebervertreter sind die Sozialpartner.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 erzielen einen Konsens.</a:t>
            </a:r>
          </a:p>
          <a:p>
            <a:endParaRPr lang="de-DE" dirty="0"/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Duale Berufsausbildung wird im Wesentlichen von denjenigen gestaltet, die unmittelbar betroffen sind und die den Bedarf am Arbeitsmarkt am besten kennen.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Entscheidungen zur Berufsausbildung werden im Konsensprinzip getroffen.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Fazit III: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Standards gelten bundesweit. Sie werden regelmäßig aktualisiert.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Nachfrage nach Fachkräften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Deutschland ist eine entwickelte Industrienation mit einem starken Mittelstand.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-Situation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Auszubildende lernen „on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“, sind in den Arbeitsprozess integriert. Unternehmen bilden ihre eigene zukünftige Belegschaft nach eigenem Bedarf aus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Qualifiziertes Ausbildungspersonal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Ausbilder sind „vom Fach“ und haben selbst eine Ausbildung durchlaufen, kennen auch das Unternehmen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Staat steuert zwar als Gesetzgeber den Prozess und setzt den Rahmen, er überlässt aber wesentliche Entscheidungen den unmittelbaren Stakeholdern.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den Berufsschulen</a:t>
            </a: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&gt;&gt;&gt;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Vorteile: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höhere Identifikation mit dem Ausbildungsbetrieb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Ausbildung als Grundlage für weiterführende Maßnahmen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Rekrutierungs- und Umschulungskosten werden reduziert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Weiterer Vorteil: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Frühindikator für die Entwicklungen in Wirtschaft und auf dem Arbeitsmarkt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fast 80.000 Bewerber/innen ohne Ausbildungsplatz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Zugang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Mangel an informellen Kompetenzen: Disziplin, Verlässlichkeit, grundlegende Kenntnisse (Lesen, Schreiben, Rechnen)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Anforderungen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Bspw.: IT-Kenntnisse, Fremdsprachenkenntnisse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Lebensbegleitendes Lernen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Besonders für ältere Bewerber/innen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Diskrepanz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Unbesetzte Ausbildungsstellen 2010: 19.800 / 2018: 57.700 – fast Verdreifachung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„Ausbildungsreife“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Fehlende soziale Kompetenzen, Grundkenntnisse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Hoher personeller und zeitlicher Extraaufwand, besondere Qualifikationen des ausbildenden Personals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Demografischer Wandel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Weniger junge Menschen, die in eine Ausbildung gehen können, Bedarf des Arbeitsmarktes kann nicht mehr bedient werden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zur Akademisierung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Ausbildung ist tendenziell Out, Universität ist In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Regionale Unterschiede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Angebot und Nachfrage von Ausbildungsplätzen</a:t>
            </a:r>
          </a:p>
          <a:p>
            <a:pPr lvl="0"/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Inklusion &gt;&gt;&gt;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gesellschaftliche Aufgabe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Azubis sind im Durchschnitt 19,9 Jahre alt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Investition pro Auszubildenden pro Jahr beträgt im Durchschnitt 18.000 Euro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70 % davon (ca. 13.600 Euro) amortisieren sich (Produktivbeitrag der Auszubildenden)</a:t>
            </a: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bedeutet: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internationaler Wettbewerbsvorteil für deutsche KMUs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zukünftiges Personal nach eigenem Bedarf ausgebildet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geringe Investitionen auf dem Personalmarkt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drei Akteure sichern durch eine ausdifferenzierte Rollenverteilung die Rahmenbedingungen der Berufsbildung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„Ownership“ liegt bei allen drei Akteuren; Sie alle tragen es zugleich und übernehmen Verantwortung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gewährleisten die ständige Innovationsfähigkeit des Systems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Sie stellen Qualitätsstandards sicher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Impuls für die Entwicklung und Aktualisierung von Ausbildungsstandards kommt aus den Unternehmen und Kammern. Sie wissen am besten, welche Kenntnisse gebraucht werden.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Aufgaben: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Betriebe bei der Suche nach Azubis unterstützen, Ausbildungsverträge registrieren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Mediation bei Uneinigkeiten zwischen Azubis und Betrieben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Wirtschaft investiert jährlich 7,7 Mrd. € in Berufsbildung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Prozess von Abstimmung und Verabschiedung neuer Ausbildungsordnungen wird durch das Bundesinstitut für Berufsbildung geleitet.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Wirtschafts- und Sozialpartner sind im gesamten Prozess einbezogen.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Detailinformation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Finanzierung durch den Staat beläuft sich auf rund 6,8 Mrd. €, davon über 3 Mrd. € für 1.550 Berufsschulen und ca. 2,4 Mrd. € für Steuerungs-, Monitoring- und Fördermaßnahmen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Staat verabschiedet das Berufsbildungsgesetz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ggf. vorangegangene Folien nochmals zusammenfassen: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Drei Hauptakteure einigen sich gleichberechtigt auf die grundlegenden Standards für die Duale Berufsausbildung.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Standards folgen den konkreten Anforderungen aus der Arbeitswelt.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Dauer der Weiterentwicklung und Durchsetzung von Standards beträgt max. 1 Jahr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Standards werden an beiden Lernorten dynamisch an die Anforderungen der Arbeitswelt angepasst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Das BIBB erforscht kontinuierlich den Wandel von Arbeit und Ausbildung; die Erkenntnisse fließen in den Prozess ein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hyperlink" Target="http://www.govet.international/" TargetMode="External"/><Relationship Id="rId4" Type="http://schemas.openxmlformats.org/officeDocument/2006/relationships/hyperlink" Target="mailto:govet@govet.international" TargetMode="External"/><Relationship Id="rId9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govet@govet.international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1" y="5101388"/>
            <a:ext cx="12191999" cy="1756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B4058B-0CB2-480A-A183-0953240008C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MBF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05839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876462"/>
            <a:ext cx="1974230" cy="6580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8"/>
          <a:stretch/>
        </p:blipFill>
        <p:spPr>
          <a:xfrm>
            <a:off x="306912" y="5640974"/>
            <a:ext cx="2568725" cy="1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MBF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3781425" y="5927355"/>
            <a:ext cx="463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876790"/>
            <a:ext cx="2318510" cy="720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21"/>
          <a:stretch/>
        </p:blipFill>
        <p:spPr>
          <a:xfrm>
            <a:off x="344450" y="5651649"/>
            <a:ext cx="2593133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2745"/>
          <a:stretch/>
        </p:blipFill>
        <p:spPr>
          <a:xfrm>
            <a:off x="0" y="823959"/>
            <a:ext cx="12192000" cy="6029010"/>
          </a:xfrm>
          <a:prstGeom prst="rect">
            <a:avLst/>
          </a:prstGeom>
        </p:spPr>
      </p:pic>
      <p:sp>
        <p:nvSpPr>
          <p:cNvPr id="4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3468687" y="2644967"/>
            <a:ext cx="5254625" cy="30418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92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tx2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898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9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107602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7"/>
          <a:stretch/>
        </p:blipFill>
        <p:spPr>
          <a:xfrm>
            <a:off x="0" y="1247775"/>
            <a:ext cx="12192000" cy="476837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13192" y="1602114"/>
            <a:ext cx="3635896" cy="369331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8700708" y="2193286"/>
            <a:ext cx="29938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Robert-Schuman-Platz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67E1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govet@govet.international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F67E1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www.govet.international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3161756"/>
            <a:ext cx="342900" cy="3429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3727563"/>
            <a:ext cx="342900" cy="3429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7">
            <a:duotone>
              <a:prstClr val="black"/>
              <a:srgbClr val="FCA018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148" y="2265292"/>
            <a:ext cx="342900" cy="3429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8">
            <a:duotone>
              <a:prstClr val="black"/>
              <a:srgbClr val="F67E1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298" y="4370664"/>
            <a:ext cx="342900" cy="342900"/>
          </a:xfrm>
          <a:prstGeom prst="rect">
            <a:avLst/>
          </a:prstGeom>
        </p:spPr>
      </p:pic>
      <p:sp>
        <p:nvSpPr>
          <p:cNvPr id="1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GOVET at BIBB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rgbClr val="D372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2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>
            <a:grpSpLocks noChangeAspect="1"/>
          </p:cNvGrpSpPr>
          <p:nvPr userDrawn="1"/>
        </p:nvGrpSpPr>
        <p:grpSpPr>
          <a:xfrm>
            <a:off x="1543574" y="632458"/>
            <a:ext cx="9103982" cy="5436000"/>
            <a:chOff x="1402901" y="552074"/>
            <a:chExt cx="9602172" cy="5733473"/>
          </a:xfrm>
        </p:grpSpPr>
        <p:pic>
          <p:nvPicPr>
            <p:cNvPr id="3" name="Grafik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43" t="16638" r="34648" b="18694"/>
            <a:stretch/>
          </p:blipFill>
          <p:spPr bwMode="auto">
            <a:xfrm>
              <a:off x="1402901" y="552074"/>
              <a:ext cx="4578125" cy="5729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Grafik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31" t="16637" r="11349" b="18652"/>
            <a:stretch/>
          </p:blipFill>
          <p:spPr bwMode="auto">
            <a:xfrm>
              <a:off x="5976072" y="552075"/>
              <a:ext cx="5029001" cy="573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9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Gr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FF0BF7C-FDB0-44B9-BC47-F9D2DBDDCE91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84B869F-B6A6-407F-81DD-B706461062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02DC76-C999-42A6-875D-18428C58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1681748"/>
            <a:ext cx="9000576" cy="783972"/>
          </a:xfrm>
          <a:solidFill>
            <a:schemeClr val="accent1"/>
          </a:solidFill>
        </p:spPr>
        <p:txBody>
          <a:bodyPr lIns="144000" tIns="108000" rIns="0"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02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0390F7-7094-4D5B-B02F-792A69586BC7}"/>
              </a:ext>
            </a:extLst>
          </p:cNvPr>
          <p:cNvSpPr/>
          <p:nvPr userDrawn="1"/>
        </p:nvSpPr>
        <p:spPr>
          <a:xfrm>
            <a:off x="0" y="1963554"/>
            <a:ext cx="12192000" cy="3137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963555"/>
            <a:ext cx="11053762" cy="313783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2980F1-C50C-488A-8CFC-46FCA0094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17" y="296863"/>
            <a:ext cx="6346295" cy="133773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0622A3-D8A2-473D-88A9-D0A33009D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9526" y="5661025"/>
            <a:ext cx="2453049" cy="51434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B6A18CF-1D5D-4975-AAF2-52E98D55C1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3" y="5371775"/>
            <a:ext cx="1117022" cy="12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8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Escritório Alemão de Cooperação Internacional em Educação Vocacional e Formação Profissional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60" r:id="rId3"/>
    <p:sldLayoutId id="2147483663" r:id="rId4"/>
    <p:sldLayoutId id="214748365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8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setze-im-internet.de/jarbschg/index.html" TargetMode="External"/><Relationship Id="rId13" Type="http://schemas.openxmlformats.org/officeDocument/2006/relationships/hyperlink" Target="mailto:govet@govet.international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govet.international/de/54887.php" TargetMode="External"/><Relationship Id="rId12" Type="http://schemas.openxmlformats.org/officeDocument/2006/relationships/hyperlink" Target="https://www.bibb.de/" TargetMode="External"/><Relationship Id="rId2" Type="http://schemas.openxmlformats.org/officeDocument/2006/relationships/hyperlink" Target="https://www.bibb.de/datenreport/de/index.php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vet.international/de/54899.php" TargetMode="External"/><Relationship Id="rId11" Type="http://schemas.openxmlformats.org/officeDocument/2006/relationships/hyperlink" Target="https://www.bmbf.de/" TargetMode="External"/><Relationship Id="rId5" Type="http://schemas.openxmlformats.org/officeDocument/2006/relationships/hyperlink" Target="https://www.bibb.de/dienst/veroeffentlichungen/de/publication/show/8269" TargetMode="External"/><Relationship Id="rId10" Type="http://schemas.openxmlformats.org/officeDocument/2006/relationships/hyperlink" Target="http://www.gesetze-im-internet.de/betrvg/" TargetMode="External"/><Relationship Id="rId4" Type="http://schemas.openxmlformats.org/officeDocument/2006/relationships/hyperlink" Target="https://www.datenportal.bmbf.de/portal/de/index.html" TargetMode="External"/><Relationship Id="rId9" Type="http://schemas.openxmlformats.org/officeDocument/2006/relationships/hyperlink" Target="http://www.gesetze-im-internet.de/ihkg/index.html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2936836"/>
            <a:ext cx="6047117" cy="689389"/>
          </a:xfrm>
        </p:spPr>
        <p:txBody>
          <a:bodyPr/>
          <a:lstStyle/>
          <a:p>
            <a:r>
              <a:rPr lang="pt-PT" sz="2800" smtClean="0"/>
              <a:t>Sistema dual de formação profissional na Alemanha</a:t>
            </a:r>
            <a:endParaRPr lang="pt-PT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estado - o responsável pelo enquadramento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negoceia o regulamento de aprendizagem com os parceiros sociais (formação em contexto de empresa)</a:t>
            </a:r>
          </a:p>
          <a:p>
            <a:pPr lvl="1"/>
            <a:r>
              <a:rPr lang="pt-PT"/>
              <a:t>define a formação ministrada em escolasprofissionais: </a:t>
            </a:r>
            <a:r>
              <a:rPr lang="pt-PT" u="sng"/>
              <a:t>programa de enquadramento de formação profissional</a:t>
            </a:r>
          </a:p>
          <a:p>
            <a:pPr lvl="1"/>
            <a:r>
              <a:rPr lang="pt-PT"/>
              <a:t>financia, organiza e supervisiona o sistema de escolas profissionais oficial</a:t>
            </a:r>
          </a:p>
          <a:p>
            <a:pPr lvl="1"/>
            <a:r>
              <a:rPr lang="pt-PT"/>
              <a:t>fomenta a investigação em matéria de formação profissional (BIBB)</a:t>
            </a:r>
          </a:p>
          <a:p>
            <a:pPr lvl="1"/>
            <a:r>
              <a:rPr lang="pt-PT"/>
              <a:t>assiste na procura por uma vaga de formação (nomeadamente jovens, desempregados, pessoas desfavorecidas)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definem a implementação do sistema dual de formação profissional em empresas e escolas profissionais</a:t>
            </a:r>
          </a:p>
          <a:p>
            <a:pPr lvl="1"/>
            <a:r>
              <a:rPr lang="pt-PT"/>
              <a:t>garantem o controlo de qualidade e promovem o sistema dual de formação profissional</a:t>
            </a:r>
          </a:p>
          <a:p>
            <a:pPr lvl="1"/>
            <a:r>
              <a:rPr lang="pt-PT"/>
              <a:t>aplicam-se a nível nacional e são vinculativos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 - Definição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b="1"/>
              <a:t>1. </a:t>
            </a:r>
            <a:r>
              <a:rPr lang="pt-PT"/>
              <a:t>As </a:t>
            </a:r>
            <a:r>
              <a:rPr lang="pt-PT" b="1"/>
              <a:t>entidades empregadoras</a:t>
            </a:r>
            <a:r>
              <a:rPr lang="pt-PT"/>
              <a:t> identificam novas áreas de responsabilidade e qualificações no seio das empresas </a:t>
            </a:r>
          </a:p>
          <a:p>
            <a:pPr lvl="1"/>
            <a:r>
              <a:rPr lang="pt-PT" b="1"/>
              <a:t>2. Parceiros sociais e o estado</a:t>
            </a:r>
            <a:r>
              <a:rPr lang="pt-PT"/>
              <a:t> negoceiam e aprovam novos padrões de formação profissional moderados pela BIBB </a:t>
            </a:r>
          </a:p>
          <a:p>
            <a:pPr lvl="1"/>
            <a:r>
              <a:rPr lang="pt-PT" b="1"/>
              <a:t>3. O estado </a:t>
            </a:r>
            <a:r>
              <a:rPr lang="pt-PT"/>
              <a:t>adapta os programas de enquadramento de formação profissional aos novos regulamentos de aprendizagem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Os padrões aprovados são inscritos em regulamentos de aprendizagem (empresas) e programas de enquadramento de formação profissional (escolas profissionais).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 enquadramento: padrões – Regulamento de aprendizagem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Padrões de formação profissional para a </a:t>
            </a:r>
            <a:r>
              <a:rPr lang="pt-PT" u="sng"/>
              <a:t>formação em contexto de empresa</a:t>
            </a:r>
            <a:r>
              <a:rPr lang="pt-PT"/>
              <a:t> são consagrados no </a:t>
            </a:r>
            <a:r>
              <a:rPr lang="pt-PT" u="sng"/>
              <a:t>regulamento de aprendizagem</a:t>
            </a:r>
            <a:r>
              <a:rPr lang="pt-PT"/>
              <a:t>:</a:t>
            </a:r>
          </a:p>
          <a:p>
            <a:pPr lvl="1"/>
            <a:endParaRPr lang="de-DE" dirty="0"/>
          </a:p>
          <a:p>
            <a:pPr lvl="1"/>
            <a:r>
              <a:rPr lang="pt-PT"/>
              <a:t>Designação profissional </a:t>
            </a:r>
          </a:p>
          <a:p>
            <a:pPr lvl="1"/>
            <a:r>
              <a:rPr lang="pt-PT"/>
              <a:t>Perfil profissional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Calendarização e organização temporal</a:t>
            </a:r>
          </a:p>
          <a:p>
            <a:pPr lvl="1"/>
            <a:r>
              <a:rPr lang="pt-PT"/>
              <a:t>Exigências relativamente a exames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 – Programa de enquadramento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A formação na </a:t>
            </a:r>
            <a:r>
              <a:rPr lang="pt-PT" u="sng"/>
              <a:t>escola profissional</a:t>
            </a:r>
            <a:r>
              <a:rPr lang="pt-PT"/>
              <a:t> transmite os conhecimentos profissionais teóricos necessários e amplia a formação geral. </a:t>
            </a:r>
          </a:p>
          <a:p>
            <a:pPr marL="0" indent="0">
              <a:buNone/>
            </a:pPr>
            <a:r>
              <a:rPr lang="pt-PT"/>
              <a:t>Estes padrões de formação profissional são definidos no </a:t>
            </a:r>
            <a:r>
              <a:rPr lang="pt-PT" u="sng"/>
              <a:t>programa de enquadramento de formação profissional</a:t>
            </a:r>
            <a:r>
              <a:rPr lang="pt-PT"/>
              <a:t>:</a:t>
            </a:r>
          </a:p>
          <a:p>
            <a:pPr lvl="1"/>
            <a:r>
              <a:rPr lang="pt-PT"/>
              <a:t>Objetivo de aprendizagem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Áreas de aprendizagem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/>
              <a:t>Os padrões legais</a:t>
            </a:r>
          </a:p>
          <a:p>
            <a:r>
              <a:rPr lang="pt-PT" b="1"/>
              <a:t>Aplica-se a liberdade profissional nos termos do artigo 12.º da lei de base federal.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Legislação afeta às empresas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/>
              <a:t>Legislação afeta à formação profissional</a:t>
            </a:r>
          </a:p>
          <a:p>
            <a:r>
              <a:rPr lang="pt-PT"/>
              <a:t>Legislação afeta à proteção dos jovens no trabalho</a:t>
            </a:r>
          </a:p>
          <a:p>
            <a:r>
              <a:rPr lang="pt-PT"/>
              <a:t>Código afeto às profissões artesanais</a:t>
            </a:r>
          </a:p>
          <a:p>
            <a:r>
              <a:rPr lang="pt-PT"/>
              <a:t>Legislação afeta aos contratos de trabalho coletivos</a:t>
            </a:r>
          </a:p>
          <a:p>
            <a:r>
              <a:rPr lang="pt-PT"/>
              <a:t>Legislação afeta à regulamentação preliminar do direito das câmaras industriais e comerciais</a:t>
            </a:r>
          </a:p>
          <a:p>
            <a:r>
              <a:rPr lang="pt-PT"/>
              <a:t>Lei sobre a organização social das empresas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/>
              <a:t>Legislação afeta ao ensino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PT"/>
              <a:t>Escolaridade obrigatória</a:t>
            </a:r>
          </a:p>
          <a:p>
            <a:r>
              <a:rPr lang="pt-PT"/>
              <a:t>Leis da educação regionais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uiExpand="1" build="p"/>
      <p:bldP spid="7" grpId="0" uiExpand="1" build="p" animBg="1"/>
      <p:bldP spid="8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Motivações, interesses e procedimentos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Motivação e medidas – O 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Motivação</a:t>
            </a:r>
            <a:r>
              <a:rPr lang="pt-PT"/>
              <a:t>: a Alemanha necessita de técnicos qualificados, </a:t>
            </a:r>
            <a:br>
              <a:rPr lang="pt-PT"/>
            </a:br>
            <a:r>
              <a:rPr lang="pt-PT"/>
              <a:t>por forma a garantir crescimento e desenvolvimento.</a:t>
            </a:r>
          </a:p>
          <a:p>
            <a:pPr marL="0" indent="0">
              <a:buNone/>
            </a:pPr>
            <a:r>
              <a:rPr lang="pt-PT" b="1"/>
              <a:t>Reconhecimento: </a:t>
            </a:r>
            <a:r>
              <a:rPr lang="pt-PT"/>
              <a:t>é necessário reforçar e direcionar o sistema dual de formação profissional.</a:t>
            </a:r>
          </a:p>
          <a:p>
            <a:pPr marL="0" indent="0">
              <a:buNone/>
            </a:pPr>
            <a:r>
              <a:rPr lang="pt-PT" b="1"/>
              <a:t>Medidas: </a:t>
            </a:r>
          </a:p>
          <a:p>
            <a:pPr lvl="1"/>
            <a:r>
              <a:rPr lang="pt-PT"/>
              <a:t>Definição e atualização de um enquadramento legal</a:t>
            </a:r>
          </a:p>
          <a:p>
            <a:pPr lvl="1"/>
            <a:r>
              <a:rPr lang="pt-PT"/>
              <a:t>Contratação dos outros agentes</a:t>
            </a:r>
          </a:p>
          <a:p>
            <a:pPr lvl="1"/>
            <a:r>
              <a:rPr lang="pt-PT"/>
              <a:t>Supervisão e desenvolvimento do sistema (nomeadamente pela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76" y="1526240"/>
            <a:ext cx="2564929" cy="297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Motivação e acesso – Jovens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Motivação: </a:t>
            </a:r>
            <a:r>
              <a:rPr lang="pt-PT"/>
              <a:t>“Gostaria de ser…!” </a:t>
            </a:r>
          </a:p>
          <a:p>
            <a:pPr marL="0" indent="0">
              <a:buNone/>
            </a:pPr>
            <a:r>
              <a:rPr lang="pt-PT" b="1"/>
              <a:t>Acesso:</a:t>
            </a:r>
          </a:p>
          <a:p>
            <a:pPr lvl="1"/>
            <a:r>
              <a:rPr lang="pt-PT"/>
              <a:t>procura por empresas potenciais e verificação de ofertas</a:t>
            </a:r>
          </a:p>
          <a:p>
            <a:pPr lvl="1"/>
            <a:r>
              <a:rPr lang="pt-PT"/>
              <a:t>redação de candidaturas</a:t>
            </a:r>
          </a:p>
          <a:p>
            <a:pPr lvl="1"/>
            <a:r>
              <a:rPr lang="pt-PT"/>
              <a:t>caso necessário, processo de seleção</a:t>
            </a:r>
          </a:p>
          <a:p>
            <a:pPr lvl="1"/>
            <a:r>
              <a:rPr lang="pt-PT"/>
              <a:t>seleção de empresa de formação profissional</a:t>
            </a:r>
          </a:p>
          <a:p>
            <a:pPr lvl="1"/>
            <a:r>
              <a:rPr lang="pt-PT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82" y="1113028"/>
            <a:ext cx="3899011" cy="43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Motivação e acesso – Empresas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Motivação: </a:t>
            </a:r>
            <a:r>
              <a:rPr lang="pt-PT"/>
              <a:t>“Procuramos segurança na ocupação das nossas vagas” </a:t>
            </a:r>
          </a:p>
          <a:p>
            <a:pPr marL="0" indent="0">
              <a:buNone/>
            </a:pPr>
            <a:r>
              <a:rPr lang="pt-PT" b="1"/>
              <a:t>Acesso:</a:t>
            </a:r>
          </a:p>
          <a:p>
            <a:pPr lvl="1"/>
            <a:r>
              <a:rPr lang="pt-PT"/>
              <a:t>admissão enquanto empresa formadora</a:t>
            </a:r>
          </a:p>
          <a:p>
            <a:pPr lvl="1"/>
            <a:r>
              <a:rPr lang="pt-PT"/>
              <a:t>oferta de vagas de formação</a:t>
            </a:r>
          </a:p>
          <a:p>
            <a:pPr lvl="1"/>
            <a:r>
              <a:rPr lang="pt-PT"/>
              <a:t>avaliação de candidaturas</a:t>
            </a:r>
          </a:p>
          <a:p>
            <a:pPr lvl="1"/>
            <a:r>
              <a:rPr lang="pt-PT"/>
              <a:t>seleção de formandos</a:t>
            </a:r>
          </a:p>
          <a:p>
            <a:pPr lvl="1"/>
            <a:r>
              <a:rPr lang="pt-PT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Conteúdo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Sistema dual de formação profissional na Alemanha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Fundamentos e enquadramentos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Motivações, interesses e procedimentos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O modelo de sucesso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/>
              <a:t>O contrato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A formação profissional começa com a celebração do contrato de formação profissional entre a entidade empregadora e os formandos.</a:t>
            </a:r>
          </a:p>
          <a:p>
            <a:pPr marL="0" indent="0">
              <a:buNone/>
            </a:pPr>
            <a:r>
              <a:rPr lang="pt-PT"/>
              <a:t>O contrato de formação regulamenta:</a:t>
            </a:r>
          </a:p>
          <a:p>
            <a:pPr lvl="1"/>
            <a:r>
              <a:rPr lang="pt-PT"/>
              <a:t>a duração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a duração da prova</a:t>
            </a:r>
          </a:p>
          <a:p>
            <a:pPr lvl="1"/>
            <a:r>
              <a:rPr lang="pt-PT"/>
              <a:t>a organização dos conteúdos e temporal</a:t>
            </a:r>
          </a:p>
          <a:p>
            <a:pPr lvl="1"/>
            <a:r>
              <a:rPr lang="pt-PT"/>
              <a:t>o subsídio</a:t>
            </a:r>
          </a:p>
          <a:p>
            <a:pPr lvl="1"/>
            <a:r>
              <a:rPr lang="pt-PT"/>
              <a:t>os direitos e as obrigações de ambas as partes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446715"/>
          </a:xfrm>
        </p:spPr>
        <p:txBody>
          <a:bodyPr>
            <a:noAutofit/>
          </a:bodyPr>
          <a:lstStyle/>
          <a:p>
            <a:r>
              <a:rPr lang="pt-PT" sz="1900" dirty="0"/>
              <a:t>70% da formação profissional em contexto de </a:t>
            </a:r>
            <a:r>
              <a:rPr lang="pt-PT" sz="1900" b="1" dirty="0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446715"/>
          </a:xfrm>
        </p:spPr>
        <p:txBody>
          <a:bodyPr/>
          <a:lstStyle/>
          <a:p>
            <a:r>
              <a:rPr lang="pt-PT"/>
              <a:t>30% do ensino na </a:t>
            </a:r>
            <a:r>
              <a:rPr lang="pt-PT" b="1"/>
              <a:t>escola profissional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pt-PT"/>
              <a:t>formação estruturada em condições de trabalho reais</a:t>
            </a:r>
          </a:p>
          <a:p>
            <a:r>
              <a:rPr lang="pt-PT"/>
              <a:t>os formandos trabalham em processos concretos da empresa</a:t>
            </a:r>
          </a:p>
          <a:p>
            <a:r>
              <a:rPr lang="pt-PT"/>
              <a:t>os formandos recebem um subsídio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pt-PT"/>
              <a:t>ensino em contexto de sala de aula</a:t>
            </a:r>
          </a:p>
          <a:p>
            <a:r>
              <a:rPr lang="pt-PT"/>
              <a:t>disciplinas técnicas específicas (2/3) e</a:t>
            </a:r>
          </a:p>
          <a:p>
            <a:r>
              <a:rPr lang="pt-PT"/>
              <a:t>disciplinas gerais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pt-PT" b="1" dirty="0"/>
              <a:t>Aprendizagem dual em dois locais de formação profissional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/>
              <a:t>Uma formação profissional em contexto de sistema dual tem uma duração de dois a três anos e meio.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64" y="3448026"/>
            <a:ext cx="6747093" cy="188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6" grpId="0" uiExpand="1" build="p" animBg="1"/>
      <p:bldP spid="3" grpId="0" uiExpand="1" build="p"/>
      <p:bldP spid="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Exame final</a:t>
            </a:r>
          </a:p>
          <a:p>
            <a:pPr lvl="1"/>
            <a:r>
              <a:rPr lang="pt-PT"/>
              <a:t>Organizado pelas câmaras</a:t>
            </a:r>
          </a:p>
          <a:p>
            <a:pPr lvl="1"/>
            <a:r>
              <a:rPr lang="pt-PT"/>
              <a:t>Vertente teórica e prática</a:t>
            </a:r>
          </a:p>
          <a:p>
            <a:pPr lvl="1"/>
            <a:r>
              <a:rPr lang="pt-PT"/>
              <a:t>Comissão de exames ocupada por</a:t>
            </a:r>
          </a:p>
          <a:p>
            <a:pPr lvl="2"/>
            <a:r>
              <a:rPr lang="pt-PT"/>
              <a:t>entidades empregadoras</a:t>
            </a:r>
          </a:p>
          <a:p>
            <a:pPr lvl="2"/>
            <a:r>
              <a:rPr lang="pt-PT"/>
              <a:t>trabalhadores (representantes sindicais)</a:t>
            </a:r>
          </a:p>
          <a:p>
            <a:pPr lvl="2"/>
            <a:r>
              <a:rPr lang="pt-PT"/>
              <a:t>formadores das escolas profissionais (representam o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Certificado de formação profissional</a:t>
            </a:r>
          </a:p>
          <a:p>
            <a:pPr lvl="1"/>
            <a:r>
              <a:rPr lang="pt-PT"/>
              <a:t>emitido pela câmara</a:t>
            </a:r>
          </a:p>
          <a:p>
            <a:pPr lvl="1"/>
            <a:r>
              <a:rPr lang="pt-PT"/>
              <a:t>formação profissional reconhecida pelo estado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A aprovação no exame final conclui a formação.</a:t>
            </a:r>
            <a:br>
              <a:rPr lang="pt-PT" b="1"/>
            </a:br>
            <a:r>
              <a:rPr lang="pt-PT" b="1"/>
              <a:t>Começa a carreira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Início da carreira profissional: oportunidades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No mercado de trabalho </a:t>
            </a:r>
          </a:p>
          <a:p>
            <a:pPr lvl="1"/>
            <a:r>
              <a:rPr lang="pt-PT"/>
              <a:t>contrato de trabalho diretamente com a empresa formadora</a:t>
            </a:r>
          </a:p>
          <a:p>
            <a:pPr lvl="1"/>
            <a:r>
              <a:rPr lang="pt-PT"/>
              <a:t>contrato de trabalho noutra empresa</a:t>
            </a:r>
          </a:p>
          <a:p>
            <a:pPr lvl="1"/>
            <a:r>
              <a:rPr lang="pt-PT"/>
              <a:t>ocupação noutra área profissional</a:t>
            </a:r>
          </a:p>
          <a:p>
            <a:pPr marL="0" indent="0">
              <a:buNone/>
            </a:pPr>
            <a:r>
              <a:rPr lang="pt-PT" b="1"/>
              <a:t>Continuação da formação</a:t>
            </a:r>
          </a:p>
          <a:p>
            <a:pPr lvl="1"/>
            <a:r>
              <a:rPr lang="pt-PT"/>
              <a:t>medidas de formação adicional e de formação contínua  </a:t>
            </a:r>
          </a:p>
          <a:p>
            <a:pPr lvl="1"/>
            <a:r>
              <a:rPr lang="pt-PT"/>
              <a:t>curso superior (“setor terciário”)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O modelo de sucesso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Procedimentos</a:t>
            </a:r>
          </a:p>
          <a:p>
            <a:pPr lvl="1"/>
            <a:r>
              <a:rPr lang="pt-PT"/>
              <a:t>Formação paralelamente em contexto de empresa (70%) e escola profissional (30%): sistema “dual”</a:t>
            </a:r>
          </a:p>
          <a:p>
            <a:pPr lvl="1"/>
            <a:r>
              <a:rPr lang="pt-PT"/>
              <a:t>Formação com conteúdos e duração definidos (contrato de formação profissional)</a:t>
            </a:r>
          </a:p>
          <a:p>
            <a:pPr lvl="1"/>
            <a:r>
              <a:rPr lang="pt-PT"/>
              <a:t>Formação profissional no processo de trabalho concreto</a:t>
            </a:r>
          </a:p>
          <a:p>
            <a:pPr lvl="1"/>
            <a:r>
              <a:rPr lang="pt-PT"/>
              <a:t>Exame final na presença de uma comissão independente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Enquadramento</a:t>
            </a:r>
          </a:p>
          <a:p>
            <a:pPr lvl="1"/>
            <a:r>
              <a:rPr lang="pt-PT"/>
              <a:t>O estado confere o necessário enquadramento legal</a:t>
            </a:r>
          </a:p>
          <a:p>
            <a:pPr lvl="1"/>
            <a:r>
              <a:rPr lang="pt-PT"/>
              <a:t>O estado organiza a componente escolar da formação</a:t>
            </a:r>
          </a:p>
          <a:p>
            <a:pPr lvl="1"/>
            <a:r>
              <a:rPr lang="pt-PT"/>
              <a:t>As câmaras e os parceiros sociais definem o âmbito e os conteúdos da formação</a:t>
            </a:r>
          </a:p>
          <a:p>
            <a:pPr lvl="1"/>
            <a:r>
              <a:rPr lang="pt-PT"/>
              <a:t>Enquanto entidades competentes, as câmaras supervisionam a formação em contexto de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657294"/>
          </a:xfrm>
        </p:spPr>
        <p:txBody>
          <a:bodyPr>
            <a:normAutofit fontScale="90000"/>
          </a:bodyPr>
          <a:lstStyle/>
          <a:p>
            <a:r>
              <a:rPr lang="pt-PT" dirty="0"/>
              <a:t>O que explica o sucesso do sistema dual de formação profissional na Alemanha?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Fatores de sucesso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 dirty="0"/>
              <a:t>Sistema desenvolvido ao longo de anos</a:t>
            </a:r>
          </a:p>
          <a:p>
            <a:pPr lvl="1"/>
            <a:r>
              <a:rPr lang="pt-PT" dirty="0"/>
              <a:t>Elevada aceitação social</a:t>
            </a:r>
          </a:p>
          <a:p>
            <a:pPr lvl="1"/>
            <a:r>
              <a:rPr lang="pt-PT" i="1" dirty="0"/>
              <a:t>Win-Win situation</a:t>
            </a:r>
            <a:r>
              <a:rPr lang="pt-PT" dirty="0"/>
              <a:t> para formandos e empresas</a:t>
            </a:r>
          </a:p>
          <a:p>
            <a:pPr lvl="1"/>
            <a:r>
              <a:rPr lang="pt-PT" dirty="0"/>
              <a:t>Formação de acordo com as necessidades em termos de pessoal qualificado</a:t>
            </a:r>
          </a:p>
          <a:p>
            <a:pPr lvl="1"/>
            <a:r>
              <a:rPr lang="pt-PT" dirty="0"/>
              <a:t>Parceiros fortes (câmaras, parceiros sociais, PME)</a:t>
            </a:r>
          </a:p>
          <a:p>
            <a:pPr lvl="1"/>
            <a:r>
              <a:rPr lang="pt-PT" dirty="0"/>
              <a:t>Contribuição ativa para o sistema por parte de todos os envolvidos</a:t>
            </a:r>
          </a:p>
          <a:p>
            <a:pPr lvl="1"/>
            <a:r>
              <a:rPr lang="pt-PT" dirty="0"/>
              <a:t>Elevada flexibilidade e capacidade de adaptação do sistema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Os cinco pilares da formação profissional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Os pilares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Cooperação entre estado, economia e parceiros sociais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Aprendizagem durante o processo de trabalho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Padrões nacionais amplamente reconhecidos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Pessoal de formação profissional qualificado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Investigação e aconselhamento institucionalizados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Fundamentos e enquadramentos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os formandos:</a:t>
            </a:r>
          </a:p>
          <a:p>
            <a:pPr marL="0" indent="0">
              <a:buNone/>
            </a:pPr>
            <a:r>
              <a:rPr lang="pt-PT"/>
              <a:t>O sistema dual de formação profissional é a preparação ideal para a entrada na</a:t>
            </a:r>
          </a:p>
          <a:p>
            <a:pPr marL="0" indent="0">
              <a:buNone/>
            </a:pPr>
            <a:r>
              <a:rPr lang="pt-PT"/>
              <a:t>vida profissional: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competências técnicas específicas e qualificações profissionais</a:t>
            </a:r>
          </a:p>
          <a:p>
            <a:pPr lvl="1"/>
            <a:r>
              <a:rPr lang="pt-PT"/>
              <a:t>condições de trabalho reais (máquinas, processos, ambiente de trabalho)</a:t>
            </a:r>
          </a:p>
          <a:p>
            <a:pPr lvl="1"/>
            <a:r>
              <a:rPr lang="pt-PT"/>
              <a:t>subsídio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as empresas:</a:t>
            </a:r>
          </a:p>
          <a:p>
            <a:pPr marL="0" indent="0">
              <a:buNone/>
            </a:pPr>
            <a:r>
              <a:rPr lang="pt-PT"/>
              <a:t>O sistema dual de formação profissional garante pessoal com excelente qualificação: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técnicos competentes, conforme os requisitos da empresa (por oposição a candidatos externos)</a:t>
            </a:r>
          </a:p>
          <a:p>
            <a:pPr lvl="1"/>
            <a:r>
              <a:rPr lang="pt-PT"/>
              <a:t>produtividade elevada (rápida amortização)</a:t>
            </a:r>
          </a:p>
          <a:p>
            <a:pPr lvl="1"/>
            <a:r>
              <a:rPr lang="pt-PT"/>
              <a:t>participação ativa da economia no desenvolvimento de padrões de formação</a:t>
            </a:r>
          </a:p>
          <a:p>
            <a:pPr lvl="1"/>
            <a:r>
              <a:rPr lang="pt-PT"/>
              <a:t>contributo para Responsabilidade Social Corporativa (RSC)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 estado e a sociedade:</a:t>
            </a:r>
          </a:p>
          <a:p>
            <a:pPr marL="0" indent="0">
              <a:buNone/>
            </a:pPr>
            <a:r>
              <a:rPr lang="pt-PT"/>
              <a:t>Vantagens mútuas, bem-estar e paz social: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elevado desempenho económico e produtividade</a:t>
            </a:r>
          </a:p>
          <a:p>
            <a:pPr lvl="1"/>
            <a:r>
              <a:rPr lang="pt-PT"/>
              <a:t>mercado de trabalho harmonizado (oferta/procura)</a:t>
            </a:r>
          </a:p>
          <a:p>
            <a:pPr lvl="1"/>
            <a:r>
              <a:rPr lang="pt-PT"/>
              <a:t>integração social e económica de jovens</a:t>
            </a:r>
          </a:p>
          <a:p>
            <a:pPr lvl="1"/>
            <a:r>
              <a:rPr lang="pt-PT"/>
              <a:t>influência de todos os participantes no processo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na perspetiva dos formandos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(vagas em falta)</a:t>
            </a:r>
          </a:p>
          <a:p>
            <a:pPr lvl="1"/>
            <a:r>
              <a:rPr lang="pt-PT"/>
              <a:t>acesso ao sistema dual de formação profissional</a:t>
            </a:r>
          </a:p>
          <a:p>
            <a:pPr lvl="1"/>
            <a:r>
              <a:rPr lang="pt-PT"/>
              <a:t>requisitos profissionais cada vez mais elevados</a:t>
            </a:r>
          </a:p>
          <a:p>
            <a:pPr lvl="1"/>
            <a:r>
              <a:rPr lang="pt-PT"/>
              <a:t>aprendizagem ao longo da vida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das empresas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(falta de candidatos)</a:t>
            </a:r>
          </a:p>
          <a:p>
            <a:pPr lvl="1"/>
            <a:r>
              <a:rPr lang="pt-PT"/>
              <a:t>candidatos devidamente preparados</a:t>
            </a:r>
          </a:p>
          <a:p>
            <a:pPr lvl="1"/>
            <a:r>
              <a:rPr lang="pt-PT"/>
              <a:t>inclusão de portadores de deficiência</a:t>
            </a:r>
          </a:p>
          <a:p>
            <a:pPr lvl="1"/>
            <a:r>
              <a:rPr lang="pt-PT"/>
              <a:t>inclusão de 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do estado e da sociedade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transformação demográfica</a:t>
            </a:r>
          </a:p>
          <a:p>
            <a:pPr lvl="1"/>
            <a:r>
              <a:rPr lang="pt-PT"/>
              <a:t>falta previsível de técnicos</a:t>
            </a:r>
          </a:p>
          <a:p>
            <a:pPr lvl="1"/>
            <a:r>
              <a:rPr lang="pt-PT"/>
              <a:t>tendência para academização</a:t>
            </a:r>
          </a:p>
          <a:p>
            <a:pPr lvl="1"/>
            <a:r>
              <a:rPr lang="pt-PT"/>
              <a:t>assimetrias regionais</a:t>
            </a:r>
          </a:p>
          <a:p>
            <a:pPr lvl="1"/>
            <a:r>
              <a:rPr lang="pt-PT"/>
              <a:t>inclusão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Outras informações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rmAutofit fontScale="77500" lnSpcReduction="20000"/>
          </a:bodyPr>
          <a:lstStyle/>
          <a:p>
            <a:pPr marL="0" indent="0">
              <a:buNone/>
            </a:pPr>
            <a:r>
              <a:rPr lang="pt-PT" b="1" dirty="0"/>
              <a:t>Números e factos</a:t>
            </a:r>
          </a:p>
          <a:p>
            <a:pPr lvl="1"/>
            <a:r>
              <a:rPr lang="pt-PT" dirty="0"/>
              <a:t>Relatório de dados BIBB (</a:t>
            </a:r>
            <a:r>
              <a:rPr lang="pt-PT" dirty="0">
                <a:hlinkClick r:id="rId2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Serviço Federal de Estatística (Statistisches Bundesamt) (</a:t>
            </a:r>
            <a:r>
              <a:rPr lang="pt-PT" dirty="0">
                <a:hlinkClick r:id="rId3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Portal de dados BMBF (</a:t>
            </a:r>
            <a:r>
              <a:rPr lang="pt-PT" dirty="0">
                <a:hlinkClick r:id="rId4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Relatório de formação profissional (hiperligação)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Padrões de formação</a:t>
            </a:r>
          </a:p>
          <a:p>
            <a:pPr lvl="1"/>
            <a:r>
              <a:rPr lang="pt-PT" dirty="0"/>
              <a:t>Brochura BIBB: </a:t>
            </a:r>
            <a:r>
              <a:rPr lang="pt-PT" i="1" dirty="0"/>
              <a:t>Ausbildungsordnungen und wie sie entstehen</a:t>
            </a:r>
            <a:r>
              <a:rPr lang="pt-PT" dirty="0"/>
              <a:t> (Regulamentos de formação profissional e a sua conceção – em alemão) (</a:t>
            </a:r>
            <a:r>
              <a:rPr lang="pt-PT" dirty="0">
                <a:hlinkClick r:id="rId5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i="1" dirty="0"/>
              <a:t>Beispiele für die Ausbildungsordnungen und Rahmenlehrpläne</a:t>
            </a:r>
            <a:r>
              <a:rPr lang="pt-PT" dirty="0"/>
              <a:t> (Exemplos de regulamentos de formação profissional e programas de enquadramento de formação profissional – em alemão) (BIBB) (</a:t>
            </a:r>
            <a:r>
              <a:rPr lang="pt-PT" dirty="0">
                <a:hlinkClick r:id="rId6"/>
              </a:rPr>
              <a:t>hiperligação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Documentação legal</a:t>
            </a:r>
          </a:p>
          <a:p>
            <a:pPr lvl="1"/>
            <a:r>
              <a:rPr lang="pt-PT" dirty="0"/>
              <a:t>Legislação afeta à formação profissional (</a:t>
            </a:r>
            <a:r>
              <a:rPr lang="pt-PT" dirty="0">
                <a:hlinkClick r:id="rId7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Legislação afeta à ocupação de jovens (</a:t>
            </a:r>
            <a:r>
              <a:rPr lang="pt-PT" dirty="0">
                <a:hlinkClick r:id="rId8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Legislação afeta às câmaras (</a:t>
            </a:r>
            <a:r>
              <a:rPr lang="pt-PT" dirty="0">
                <a:hlinkClick r:id="rId9"/>
              </a:rPr>
              <a:t>hiperligação</a:t>
            </a:r>
            <a:r>
              <a:rPr lang="pt-PT" dirty="0"/>
              <a:t>)</a:t>
            </a:r>
          </a:p>
          <a:p>
            <a:pPr lvl="1"/>
            <a:r>
              <a:rPr lang="pt-PT" dirty="0"/>
              <a:t>Legislação afeta à negociação coletiva (hiperligação)</a:t>
            </a:r>
          </a:p>
          <a:p>
            <a:pPr lvl="1"/>
            <a:r>
              <a:rPr lang="pt-PT" dirty="0"/>
              <a:t>Lei sobre a organização social das empresas (</a:t>
            </a:r>
            <a:r>
              <a:rPr lang="pt-PT" dirty="0">
                <a:hlinkClick r:id="rId10"/>
              </a:rPr>
              <a:t>hiperligação</a:t>
            </a:r>
            <a:r>
              <a:rPr lang="pt-PT" dirty="0"/>
              <a:t>)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Páginas de internet</a:t>
            </a:r>
          </a:p>
          <a:p>
            <a:pPr lvl="1"/>
            <a:r>
              <a:rPr lang="pt-PT" dirty="0">
                <a:hlinkClick r:id="rId7"/>
              </a:rPr>
              <a:t>GOVET</a:t>
            </a:r>
          </a:p>
          <a:p>
            <a:pPr lvl="1"/>
            <a:r>
              <a:rPr lang="pt-PT" dirty="0">
                <a:hlinkClick r:id="rId11"/>
              </a:rPr>
              <a:t>BMBF</a:t>
            </a:r>
          </a:p>
          <a:p>
            <a:pPr lvl="1"/>
            <a:r>
              <a:rPr lang="pt-PT" dirty="0">
                <a:hlinkClick r:id="rId12"/>
              </a:rPr>
              <a:t>BIBB</a:t>
            </a:r>
          </a:p>
          <a:p>
            <a:pPr marL="357187" lvl="1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Contacto para esclarecimento de eventuais questões</a:t>
            </a:r>
          </a:p>
          <a:p>
            <a:pPr lvl="1"/>
            <a:r>
              <a:rPr lang="pt-PT" dirty="0">
                <a:hlinkClick r:id="rId13"/>
              </a:rPr>
              <a:t>govet@govet.international</a:t>
            </a: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Sinopse do sistema dual de formação profissional no sistema de formação alemão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Mercado de trabalho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escolar geral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Ensino superior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Sistema dual de 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Tempo inteiro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Escola profissional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aprendizes (formandos)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1,32 milhões de formandos</a:t>
            </a:r>
          </a:p>
          <a:p>
            <a:pPr lvl="1"/>
            <a:r>
              <a:rPr lang="pt-PT" dirty="0"/>
              <a:t>em 325 cursos de formação profissional reconhecidos</a:t>
            </a:r>
          </a:p>
          <a:p>
            <a:endParaRPr lang="de-DE" dirty="0"/>
          </a:p>
          <a:p>
            <a:pPr marL="0" indent="0">
              <a:buNone/>
            </a:pPr>
            <a:r>
              <a:rPr lang="pt-PT" dirty="0"/>
              <a:t>Isto significa:</a:t>
            </a:r>
          </a:p>
          <a:p>
            <a:pPr lvl="1"/>
            <a:r>
              <a:rPr lang="pt-PT" dirty="0"/>
              <a:t>5% dos trabalhadores atuais são formandos</a:t>
            </a:r>
          </a:p>
          <a:p>
            <a:endParaRPr lang="de-DE" dirty="0"/>
          </a:p>
          <a:p>
            <a:pPr marL="0" indent="0">
              <a:buNone/>
            </a:pPr>
            <a:r>
              <a:rPr lang="pt-PT" b="1" dirty="0"/>
              <a:t>Sensivelmente 93% destes concluem a sua formação com êxito.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entidades empregadoras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cerca de 20% de todas as empresas contribuintes para a segurança social ministram formação profissional (aprox. 430 000 em 2,2 milhões)</a:t>
            </a:r>
          </a:p>
          <a:p>
            <a:pPr lvl="1"/>
            <a:r>
              <a:rPr lang="pt-PT" dirty="0"/>
              <a:t>o que se traduz em cerca de 500 000 novos formandos/ano</a:t>
            </a:r>
          </a:p>
          <a:p>
            <a:pPr lvl="1"/>
            <a:r>
              <a:rPr lang="pt-PT" dirty="0"/>
              <a:t>74% são integrados imediatamente no final da formação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/>
              <a:t>Economia, parceiros sociais e o estado definem o enquadramento do sistema dual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Câmaras</a:t>
            </a:r>
          </a:p>
          <a:p>
            <a:pPr lvl="1"/>
            <a:r>
              <a:rPr lang="pt-PT"/>
              <a:t>Parceiros sociais (associações de trabalhadores e associações patronais)</a:t>
            </a:r>
          </a:p>
          <a:p>
            <a:pPr lvl="1"/>
            <a:r>
              <a:rPr lang="pt-PT"/>
              <a:t>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Câmaras e parceiros sociais:</a:t>
            </a:r>
            <a:r>
              <a:rPr lang="pt-PT"/>
              <a:t> definem e supervisionam os conteúdos de formação profissional em contexto de empresa</a:t>
            </a:r>
          </a:p>
          <a:p>
            <a:pPr marL="0" indent="0">
              <a:buNone/>
            </a:pPr>
            <a:r>
              <a:rPr lang="pt-PT" b="1"/>
              <a:t>Estado</a:t>
            </a:r>
            <a:r>
              <a:rPr lang="pt-PT"/>
              <a:t>: configura o enquadramento legal e disponibiliza os recursos de formação em escolas profissionais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pt-PT" b="1"/>
              <a:t>Os agentes: câmaras - as entidades competentes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pt-PT"/>
              <a:t>verificam e registam as entidades formadoras</a:t>
            </a:r>
          </a:p>
          <a:p>
            <a:pPr lvl="1"/>
            <a:r>
              <a:rPr lang="pt-PT"/>
              <a:t>supervisionam e monitorizam a formação profissional em contexto de empresa</a:t>
            </a:r>
          </a:p>
          <a:p>
            <a:pPr lvl="1"/>
            <a:r>
              <a:rPr lang="pt-PT"/>
              <a:t>qualificam os formadores</a:t>
            </a:r>
          </a:p>
          <a:p>
            <a:pPr lvl="1"/>
            <a:r>
              <a:rPr lang="pt-PT"/>
              <a:t>organizam os exames</a:t>
            </a:r>
            <a:r>
              <a:rPr lang="pt-PT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pt-PT"/>
              <a:t>realizam eventos informativos e de orientação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parceiros sociais</a:t>
            </a:r>
          </a:p>
          <a:p>
            <a:pPr marL="0" indent="0">
              <a:buNone/>
            </a:pPr>
            <a:r>
              <a:rPr lang="pt-PT"/>
              <a:t>Os sindicatos e as associações patronais acordam entre si e o estado os respetivos </a:t>
            </a:r>
            <a:r>
              <a:rPr lang="pt-PT" u="sng"/>
              <a:t>padrões da componente da formação em contexto de empresa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pt-PT"/>
              <a:t>Conteúdos de formação</a:t>
            </a:r>
          </a:p>
          <a:p>
            <a:pPr lvl="1"/>
            <a:r>
              <a:rPr lang="pt-PT"/>
              <a:t>Subsídio de formação</a:t>
            </a:r>
          </a:p>
          <a:p>
            <a:pPr lvl="1"/>
            <a:r>
              <a:rPr lang="pt-PT"/>
              <a:t>Supervisão da formação em contexto de empresa</a:t>
            </a:r>
          </a:p>
          <a:p>
            <a:pPr lvl="1"/>
            <a:r>
              <a:rPr lang="pt-PT"/>
              <a:t>Participação na comissão de exames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2897</Words>
  <Application>Microsoft Office PowerPoint</Application>
  <PresentationFormat>Breitbild</PresentationFormat>
  <Paragraphs>566</Paragraphs>
  <Slides>37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Wingdings 3</vt:lpstr>
      <vt:lpstr>Office</vt:lpstr>
      <vt:lpstr>1_Office</vt:lpstr>
      <vt:lpstr> </vt:lpstr>
      <vt:lpstr>Conteúdo</vt:lpstr>
      <vt:lpstr> 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PowerPoint-Präsentation</vt:lpstr>
      <vt:lpstr>Acesso</vt:lpstr>
      <vt:lpstr>Acesso</vt:lpstr>
      <vt:lpstr>Acesso</vt:lpstr>
      <vt:lpstr>Procedimentos</vt:lpstr>
      <vt:lpstr>Procedimentos</vt:lpstr>
      <vt:lpstr>Procedimentos</vt:lpstr>
      <vt:lpstr>Procedimentos</vt:lpstr>
      <vt:lpstr>Procedimentos</vt:lpstr>
      <vt:lpstr>PowerPoint-Präsentation</vt:lpstr>
      <vt:lpstr>Como funciona o sistema dual de formação profissional?</vt:lpstr>
      <vt:lpstr>Como funciona o sistema dual de formação profissional?</vt:lpstr>
      <vt:lpstr>O que explica o sucesso do sistema dual de formação profissional na Alemanha?</vt:lpstr>
      <vt:lpstr>Os cinco pilares da formação profissional</vt:lpstr>
      <vt:lpstr>Vantagens</vt:lpstr>
      <vt:lpstr>Vantagens</vt:lpstr>
      <vt:lpstr>Vantagens</vt:lpstr>
      <vt:lpstr>Desafios</vt:lpstr>
      <vt:lpstr>Desafios</vt:lpstr>
      <vt:lpstr>Desafios</vt:lpstr>
      <vt:lpstr>Outras informações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Höwer, Elena</cp:lastModifiedBy>
  <cp:revision>59</cp:revision>
  <dcterms:created xsi:type="dcterms:W3CDTF">2020-12-18T10:19:10Z</dcterms:created>
  <dcterms:modified xsi:type="dcterms:W3CDTF">2022-10-11T10:13:50Z</dcterms:modified>
</cp:coreProperties>
</file>