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31">
          <p15:clr>
            <a:srgbClr val="A4A3A4"/>
          </p15:clr>
        </p15:guide>
        <p15:guide id="3" orient="horz" pos="3634">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2092">
          <p15:clr>
            <a:srgbClr val="A4A3A4"/>
          </p15:clr>
        </p15:guide>
        <p15:guide id="11" orient="horz" pos="1026">
          <p15:clr>
            <a:srgbClr val="A4A3A4"/>
          </p15:clr>
        </p15:guide>
        <p15:guide id="12" pos="5450">
          <p15:clr>
            <a:srgbClr val="A4A3A4"/>
          </p15:clr>
        </p15:guide>
        <p15:guide id="13" orient="horz" pos="3702">
          <p15:clr>
            <a:srgbClr val="A4A3A4"/>
          </p15:clr>
        </p15:guide>
        <p15:guide id="14" pos="2094">
          <p15:clr>
            <a:srgbClr val="A4A3A4"/>
          </p15:clr>
        </p15:guide>
        <p15:guide id="15" pos="597">
          <p15:clr>
            <a:srgbClr val="A4A3A4"/>
          </p15:clr>
        </p15:guide>
        <p15:guide id="16" pos="29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7" clrIdx="0">
    <p:extLst>
      <p:ext uri="{19B8F6BF-5375-455C-9EA6-DF929625EA0E}">
        <p15:presenceInfo xmlns:p15="http://schemas.microsoft.com/office/powerpoint/2012/main" userId="Wilkes,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81" autoAdjust="0"/>
  </p:normalViewPr>
  <p:slideViewPr>
    <p:cSldViewPr snapToGrid="0" showGuides="1">
      <p:cViewPr varScale="1">
        <p:scale>
          <a:sx n="88" d="100"/>
          <a:sy n="88" d="100"/>
        </p:scale>
        <p:origin x="1434" y="90"/>
      </p:cViewPr>
      <p:guideLst>
        <p:guide orient="horz" pos="3498"/>
        <p:guide pos="3931"/>
        <p:guide orient="horz" pos="3634"/>
        <p:guide orient="horz" pos="3521"/>
        <p:guide pos="6788"/>
        <p:guide pos="3568"/>
        <p:guide orient="horz" pos="1162"/>
        <p:guide orient="horz" pos="2183"/>
        <p:guide pos="892"/>
        <p:guide orient="horz" pos="2092"/>
        <p:guide orient="horz" pos="1026"/>
        <p:guide pos="5450"/>
        <p:guide orient="horz" pos="3702"/>
        <p:guide pos="2094"/>
        <p:guide pos="597"/>
        <p:guide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25.09.2025</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dirty="0">
                <a:solidFill>
                  <a:schemeClr val="tx1"/>
                </a:solidFill>
                <a:latin typeface="Calibri"/>
                <a:ea typeface="Arial"/>
                <a:cs typeface="Arial"/>
              </a:rPr>
              <a:t>Forschungsprojekte</a:t>
            </a:r>
            <a:r>
              <a:rPr lang="de-DE" sz="1200" b="0" i="1" dirty="0">
                <a:solidFill>
                  <a:schemeClr val="tx1"/>
                </a:solidFill>
                <a:latin typeface="Calibri"/>
                <a:ea typeface="Arial"/>
                <a:cs typeface="Arial"/>
              </a:rPr>
              <a:t> </a:t>
            </a:r>
            <a:r>
              <a:rPr lang="de-DE" sz="1200" b="0" i="0" dirty="0">
                <a:solidFill>
                  <a:schemeClr val="tx1"/>
                </a:solidFill>
                <a:latin typeface="Calibri"/>
                <a:ea typeface="Arial"/>
                <a:cs typeface="Arial"/>
              </a:rPr>
              <a:t>sind entweder eigenfinanziert oder als Auftrags- und Drittmittelforschung extern finanziert.</a:t>
            </a:r>
            <a:br>
              <a:rPr lang="de-DE" sz="1200" b="0" i="0" dirty="0">
                <a:solidFill>
                  <a:schemeClr val="tx1"/>
                </a:solidFill>
                <a:latin typeface="Calibri"/>
                <a:ea typeface="Arial"/>
                <a:cs typeface="Arial"/>
              </a:rPr>
            </a:br>
            <a:endParaRPr lang="de-DE" sz="1200" b="0" i="0" dirty="0">
              <a:solidFill>
                <a:schemeClr val="tx1"/>
              </a:solidFill>
              <a:latin typeface="Calibri"/>
              <a:ea typeface="Arial"/>
              <a:cs typeface="Arial"/>
            </a:endParaRPr>
          </a:p>
          <a:p>
            <a:pPr>
              <a:defRPr/>
            </a:pPr>
            <a:r>
              <a:rPr lang="de-DE" sz="1200" b="1" i="0" dirty="0">
                <a:solidFill>
                  <a:schemeClr val="tx1"/>
                </a:solidFill>
                <a:latin typeface="Calibri"/>
                <a:ea typeface="Arial"/>
                <a:cs typeface="Arial"/>
              </a:rPr>
              <a:t>Entwicklungsprojekte</a:t>
            </a:r>
            <a:r>
              <a:rPr lang="de-DE" sz="1200" b="0" i="1" dirty="0">
                <a:solidFill>
                  <a:schemeClr val="tx1"/>
                </a:solidFill>
                <a:latin typeface="Calibri"/>
                <a:ea typeface="Arial"/>
                <a:cs typeface="Arial"/>
              </a:rPr>
              <a:t> </a:t>
            </a:r>
            <a:r>
              <a:rPr lang="de-DE" sz="1200" b="0" i="0" dirty="0">
                <a:solidFill>
                  <a:schemeClr val="tx1"/>
                </a:solidFill>
                <a:latin typeface="Calibri"/>
                <a:ea typeface="Arial"/>
                <a:cs typeface="Arial"/>
              </a:rPr>
              <a:t>zielen auf die Entwicklung eines Produktes (z. B. einer Ausbildungsordnung) oder einer Dienstleistung ab.</a:t>
            </a:r>
            <a:br>
              <a:rPr lang="de-DE" sz="1200" b="0" i="0" dirty="0">
                <a:solidFill>
                  <a:schemeClr val="tx1"/>
                </a:solidFill>
                <a:latin typeface="Calibri"/>
                <a:ea typeface="Arial"/>
                <a:cs typeface="Arial"/>
              </a:rPr>
            </a:br>
            <a:endParaRPr lang="de-DE" sz="1200" b="0" i="0" dirty="0">
              <a:solidFill>
                <a:schemeClr val="tx1"/>
              </a:solidFill>
              <a:latin typeface="Calibri"/>
              <a:ea typeface="Arial"/>
              <a:cs typeface="Arial"/>
            </a:endParaRPr>
          </a:p>
          <a:p>
            <a:pPr>
              <a:defRPr/>
            </a:pPr>
            <a:r>
              <a:rPr lang="de-DE" sz="1200" b="1" i="0" dirty="0">
                <a:solidFill>
                  <a:schemeClr val="tx1"/>
                </a:solidFill>
                <a:latin typeface="Calibri"/>
                <a:ea typeface="Arial"/>
                <a:cs typeface="Arial"/>
              </a:rPr>
              <a:t>Wissenschaftliche Dienstleistungen</a:t>
            </a:r>
            <a:r>
              <a:rPr lang="de-DE" sz="1200" b="0" i="1" dirty="0">
                <a:solidFill>
                  <a:schemeClr val="tx1"/>
                </a:solidFill>
                <a:latin typeface="Calibri"/>
                <a:ea typeface="Arial"/>
                <a:cs typeface="Arial"/>
              </a:rPr>
              <a:t> </a:t>
            </a:r>
            <a:r>
              <a:rPr lang="de-DE" sz="1200" b="0" i="0" dirty="0">
                <a:solidFill>
                  <a:schemeClr val="tx1"/>
                </a:solidFill>
                <a:latin typeface="Calibri"/>
                <a:ea typeface="Arial"/>
                <a:cs typeface="Arial"/>
              </a:rPr>
              <a:t>unterstützen den Transfer und können von externen Nutzern in Anspruch genommen werden (z. B. Datenportale, Veröffentlichungen).</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dirty="0">
                <a:solidFill>
                  <a:schemeClr val="tx1"/>
                </a:solidFill>
                <a:latin typeface="Calibri"/>
                <a:ea typeface="Arial"/>
                <a:cs typeface="Arial"/>
              </a:rPr>
              <a:t>Auszug aus dem Berufsbildungsgesetz (BBiG):</a:t>
            </a:r>
            <a:endParaRPr dirty="0"/>
          </a:p>
          <a:p>
            <a:pPr>
              <a:defRPr/>
            </a:pPr>
            <a:r>
              <a:rPr lang="de-DE" sz="1200" b="0" i="0" dirty="0">
                <a:solidFill>
                  <a:schemeClr val="tx1"/>
                </a:solidFill>
                <a:latin typeface="Calibri"/>
                <a:ea typeface="Arial"/>
                <a:cs typeface="Arial"/>
              </a:rPr>
              <a:t>§ 92 Hauptausschuss</a:t>
            </a:r>
            <a:endParaRPr dirty="0"/>
          </a:p>
          <a:p>
            <a:pPr>
              <a:defRPr/>
            </a:pPr>
            <a:r>
              <a:rPr lang="de-DE" sz="1200" b="0" i="0" dirty="0">
                <a:solidFill>
                  <a:schemeClr val="tx1"/>
                </a:solidFill>
                <a:latin typeface="Calibri"/>
                <a:ea typeface="Arial"/>
                <a:cs typeface="Arial"/>
              </a:rPr>
              <a:t>(1) Der Hauptausschuss hat neben den ihm durch sonstige Vorschriften dieses Gesetzes zugewiesenen Aufgaben folgende weitere Aufgaben:</a:t>
            </a:r>
            <a:endParaRPr dirty="0"/>
          </a:p>
          <a:p>
            <a:pPr>
              <a:defRPr/>
            </a:pPr>
            <a:r>
              <a:rPr lang="de-DE" sz="1200" b="0" i="1" dirty="0">
                <a:solidFill>
                  <a:schemeClr val="tx1"/>
                </a:solidFill>
                <a:latin typeface="Calibri"/>
                <a:ea typeface="Arial"/>
                <a:cs typeface="Arial"/>
              </a:rPr>
              <a:t>er beschließt über die Angelegenheiten des Bundesinstituts für Berufsbildung, soweit sie nicht dem Präsidenten oder der Präsidentin übertragen sind;</a:t>
            </a:r>
            <a:endParaRPr dirty="0"/>
          </a:p>
          <a:p>
            <a:pPr>
              <a:defRPr/>
            </a:pPr>
            <a:r>
              <a:rPr lang="de-DE" sz="1200" b="0" i="1" dirty="0">
                <a:solidFill>
                  <a:schemeClr val="tx1"/>
                </a:solidFill>
                <a:latin typeface="Calibri"/>
                <a:ea typeface="Arial"/>
                <a:cs typeface="Arial"/>
              </a:rPr>
              <a:t>er berät die Bundesregierung in grundsätzlichen Fragen der Berufsbildung und kann eine Stellungnahme zu dem Entwurf des Berufsbildungsberichts abgeben;</a:t>
            </a:r>
            <a:endParaRPr dirty="0"/>
          </a:p>
          <a:p>
            <a:pPr>
              <a:defRPr/>
            </a:pPr>
            <a:r>
              <a:rPr lang="de-DE" sz="1200" b="0" i="1" dirty="0">
                <a:solidFill>
                  <a:schemeClr val="tx1"/>
                </a:solidFill>
                <a:latin typeface="Calibri"/>
                <a:ea typeface="Arial"/>
                <a:cs typeface="Arial"/>
              </a:rPr>
              <a:t>er beschließt das jährliche Forschungsprogramm;</a:t>
            </a:r>
            <a:endParaRPr dirty="0"/>
          </a:p>
          <a:p>
            <a:pPr>
              <a:defRPr/>
            </a:pPr>
            <a:r>
              <a:rPr lang="de-DE" sz="1200" b="0" i="1" dirty="0">
                <a:solidFill>
                  <a:schemeClr val="tx1"/>
                </a:solidFill>
                <a:latin typeface="Calibri"/>
                <a:ea typeface="Arial"/>
                <a:cs typeface="Arial"/>
              </a:rPr>
              <a:t>er kann Empfehlungen zur einheitlichen Anwendung dieses Gesetzes geben;</a:t>
            </a:r>
            <a:endParaRPr dirty="0"/>
          </a:p>
          <a:p>
            <a:pPr>
              <a:defRPr/>
            </a:pPr>
            <a:r>
              <a:rPr lang="de-DE" sz="1200" b="0" i="1" dirty="0">
                <a:solidFill>
                  <a:schemeClr val="tx1"/>
                </a:solidFill>
                <a:latin typeface="Calibri"/>
                <a:ea typeface="Arial"/>
                <a:cs typeface="Arial"/>
              </a:rPr>
              <a:t>er kann zu den vom Bundesinstitut vorbereiteten Entwürfen der Verordnungen gemäß § 4 Abs. 1 unter Berücksichtigung der entsprechenden Entwürfe der schulischen Rahmenlehrpläne Stellung nehmen;</a:t>
            </a:r>
            <a:endParaRPr dirty="0"/>
          </a:p>
          <a:p>
            <a:pPr>
              <a:defRPr/>
            </a:pPr>
            <a:r>
              <a:rPr lang="de-DE" sz="1200" b="0" i="1" dirty="0">
                <a:solidFill>
                  <a:schemeClr val="tx1"/>
                </a:solidFill>
                <a:latin typeface="Calibri"/>
                <a:ea typeface="Arial"/>
                <a:cs typeface="Arial"/>
              </a:rPr>
              <a:t>er beschließt über die in § 90 Abs. 3 Nr. 3 und 4 sowie § 97 Abs. 4 genannten Angelegenheiten des Bundesinstituts für Berufsbildung.</a:t>
            </a:r>
            <a:endParaRPr dirty="0"/>
          </a:p>
          <a:p>
            <a:pPr>
              <a:defRPr/>
            </a:pPr>
            <a:r>
              <a:rPr lang="de-DE" sz="1200" b="0" i="0" dirty="0">
                <a:solidFill>
                  <a:schemeClr val="tx1"/>
                </a:solidFill>
                <a:latin typeface="Calibri"/>
                <a:ea typeface="Arial"/>
                <a:cs typeface="Arial"/>
              </a:rPr>
              <a:t>(2) Der Präsident oder die Präsidentin unterrichtet den Hauptausschuss unverzüglich über erteilte Weisungen zur Durchführung von Aufgaben nach § 90 Abs. 3 Nr. 1 und erlassene Verwaltungsvorschriften nach § 90 Abs. 3 Nr. 2.</a:t>
            </a:r>
            <a:endParaRPr dirty="0"/>
          </a:p>
          <a:p>
            <a:pPr>
              <a:defRPr/>
            </a:pPr>
            <a:r>
              <a:rPr lang="de-DE" sz="1200" b="0" i="0" dirty="0">
                <a:solidFill>
                  <a:schemeClr val="tx1"/>
                </a:solidFill>
                <a:latin typeface="Calibri"/>
                <a:ea typeface="Arial"/>
                <a:cs typeface="Arial"/>
              </a:rPr>
              <a:t>(3) Dem Hauptausschuss gehören je acht Beauftragte der Arbeitgeber, der Arbeitnehmer und der Länder sowie fünf Beauftragte des Bundes an. Die Beauftragten des Bundes führen acht Stimmen, die nur einheitlich abgegeben werden können; bei der Beratung der Bundesregierung in grundsätzlichen Fragen der Berufsbildung, bei der Stellungnahme zum Entwurf des Berufsbildungsberichts und im Rahmen von Anhörungen nach diesem Gesetz haben sie kein Stimmrecht. An den Sitzungen des Hauptausschusses können je ein Beauftragter oder eine Beauftragte der Bundesagentur für Arbeit, der auf Bundesebene bestehenden kommunalen Spitzenverbände sowie des wissenschaftlichen Beirats mit beratender Stimme teilnehmen.</a:t>
            </a:r>
            <a:endParaRPr dirty="0"/>
          </a:p>
          <a:p>
            <a:pPr>
              <a:defRPr/>
            </a:pPr>
            <a:r>
              <a:rPr lang="de-DE" sz="1200" b="0" i="0" dirty="0">
                <a:solidFill>
                  <a:schemeClr val="tx1"/>
                </a:solidFill>
                <a:latin typeface="Calibri"/>
                <a:ea typeface="Arial"/>
                <a:cs typeface="Arial"/>
              </a:rPr>
              <a:t>(4) Die Beauftragten der Arbeitgeber werden auf Vorschlag der auf Bundesebene bestehenden Zusammenschlüsse der Kammern, Arbeitgeberverbände und Unternehmensverbände, die Beauftragten der Arbeitnehmer auf Vorschlag der auf Bundesebene bestehenden Gewerkschaften, die Beauftragten des Bundes auf Vorschlag der Bundesregierung und die Beauftragten der Länder auf Vorschlag des Bundesrates vom Bundesministerium für Bildung und Forschung längstens für vier Jahre berufen.</a:t>
            </a:r>
            <a:endParaRPr dirty="0"/>
          </a:p>
          <a:p>
            <a:pPr>
              <a:defRPr/>
            </a:pPr>
            <a:r>
              <a:rPr lang="de-DE" sz="1200" b="0" i="0" dirty="0">
                <a:solidFill>
                  <a:schemeClr val="tx1"/>
                </a:solidFill>
                <a:latin typeface="Calibri"/>
                <a:ea typeface="Arial"/>
                <a:cs typeface="Arial"/>
              </a:rPr>
              <a:t>(5) Der Hauptausschuss wählt auf die Dauer eines Jahres ein Mitglied, das den Vorsitz führt, und ein weiteres Mitglied, das den Vorsitz stellvertretend übernimmt. Der oder die Vorsitzende wird der Reihe nach von den Beauftragten der Arbeitgeber, der Arbeitnehmer, der Länder und des Bundes vorgeschlagen.</a:t>
            </a:r>
            <a:endParaRPr dirty="0"/>
          </a:p>
          <a:p>
            <a:pPr>
              <a:defRPr/>
            </a:pPr>
            <a:r>
              <a:rPr lang="de-DE" sz="1200" b="0" i="0" dirty="0">
                <a:solidFill>
                  <a:schemeClr val="tx1"/>
                </a:solidFill>
                <a:latin typeface="Calibri"/>
                <a:ea typeface="Arial"/>
                <a:cs typeface="Arial"/>
              </a:rPr>
              <a:t>(6) Die Tätigkeit im Hauptausschuss ist ehrenamtlich. Für bare Auslagen und Verdienstausfälle ist, soweit eine Entschädigung nicht von anderer Seite gewährt wird, eine angemessene Entschädigung zu zahlen, deren Höhe vom Bundesinstitut für Berufsbildung mit Genehmigung des Bundesministeriums für Bildung und Forschung festgesetzt wird. Die Genehmigung ergeht im Einvernehmen mit dem Bundesministerium der Finanzen.</a:t>
            </a:r>
            <a:endParaRPr dirty="0"/>
          </a:p>
          <a:p>
            <a:pPr>
              <a:defRPr/>
            </a:pPr>
            <a:r>
              <a:rPr lang="de-DE" sz="1200" b="0" i="0" dirty="0">
                <a:solidFill>
                  <a:schemeClr val="tx1"/>
                </a:solidFill>
                <a:latin typeface="Calibri"/>
                <a:ea typeface="Arial"/>
                <a:cs typeface="Arial"/>
              </a:rPr>
              <a:t>(7) Die Mitglieder können nach Anhören der an ihrer Berufung Beteiligten aus wichtigem Grund abberufen werden.</a:t>
            </a:r>
            <a:endParaRPr dirty="0"/>
          </a:p>
          <a:p>
            <a:pPr>
              <a:defRPr/>
            </a:pPr>
            <a:r>
              <a:rPr lang="de-DE" sz="1200" b="0" i="0" dirty="0">
                <a:solidFill>
                  <a:schemeClr val="tx1"/>
                </a:solidFill>
                <a:latin typeface="Calibri"/>
                <a:ea typeface="Arial"/>
                <a:cs typeface="Arial"/>
              </a:rPr>
              <a:t>(8) Die Beauftragen haben Stellvertreter oder Stellvertreterinnen. Die Absätze 4, 6 und 7 gelten entsprechend.</a:t>
            </a:r>
            <a:endParaRPr dirty="0"/>
          </a:p>
          <a:p>
            <a:pPr>
              <a:defRPr/>
            </a:pPr>
            <a:r>
              <a:rPr lang="de-DE" sz="1200" b="0" i="0" dirty="0">
                <a:solidFill>
                  <a:schemeClr val="tx1"/>
                </a:solidFill>
                <a:latin typeface="Calibri"/>
                <a:ea typeface="Arial"/>
                <a:cs typeface="Arial"/>
              </a:rPr>
              <a:t>(9) Der Hauptausschuss kann nach näherer Regelung der Satzung Unterausschüsse einsetzen, denen auch andere als Mitglieder des Hauptausschusses angehören können. Den Unterausschüssen sollen Beauftragte der Arbeitgeber, der Arbeitnehmer, der Länder und des Bundes angehören. Die Absätze 4 bis 7 gelten für die Unterausschüsse entsprechend.</a:t>
            </a:r>
            <a:endParaRPr dirty="0"/>
          </a:p>
          <a:p>
            <a:pPr>
              <a:defRPr/>
            </a:pPr>
            <a:r>
              <a:rPr lang="de-DE" sz="1200" b="0" i="0" dirty="0">
                <a:solidFill>
                  <a:schemeClr val="tx1"/>
                </a:solidFill>
                <a:latin typeface="Calibri"/>
                <a:ea typeface="Arial"/>
                <a:cs typeface="Arial"/>
              </a:rPr>
              <a:t>(10) Bei der Wahrnehmung seiner Aufgaben unterliegt der Hauptausschuss keinen Weisungen.</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dirty="0">
                <a:solidFill>
                  <a:schemeClr val="tx1"/>
                </a:solidFill>
                <a:latin typeface="Calibri"/>
                <a:ea typeface="Arial"/>
                <a:cs typeface="Arial"/>
              </a:rPr>
              <a:t>Auszug aus dem Berufsbildungsgesetz (BBiG):</a:t>
            </a:r>
            <a:endParaRPr dirty="0"/>
          </a:p>
          <a:p>
            <a:pPr>
              <a:defRPr/>
            </a:pPr>
            <a:br>
              <a:rPr lang="de-DE" sz="1200" b="0" i="0" dirty="0">
                <a:solidFill>
                  <a:schemeClr val="tx1"/>
                </a:solidFill>
                <a:latin typeface="Calibri"/>
                <a:ea typeface="Arial"/>
                <a:cs typeface="Arial"/>
              </a:rPr>
            </a:br>
            <a:r>
              <a:rPr lang="de-DE" sz="1200" b="0" i="0" dirty="0">
                <a:solidFill>
                  <a:schemeClr val="tx1"/>
                </a:solidFill>
                <a:latin typeface="Calibri"/>
                <a:ea typeface="Arial"/>
                <a:cs typeface="Arial"/>
              </a:rPr>
              <a:t>§ 94 Wissenschaftlicher Beirat</a:t>
            </a:r>
            <a:endParaRPr dirty="0"/>
          </a:p>
          <a:p>
            <a:pPr>
              <a:defRPr/>
            </a:pPr>
            <a:r>
              <a:rPr lang="de-DE" sz="1200" b="0" i="0" dirty="0">
                <a:solidFill>
                  <a:schemeClr val="tx1"/>
                </a:solidFill>
                <a:latin typeface="Calibri"/>
                <a:ea typeface="Arial"/>
                <a:cs typeface="Arial"/>
              </a:rPr>
              <a:t>(1) Der wissenschaftliche Beirat berät die Organe des Bundesinstituts für Berufsbildung durch Stellungnahmen und Empfehlungen</a:t>
            </a:r>
            <a:endParaRPr dirty="0"/>
          </a:p>
          <a:p>
            <a:pPr>
              <a:defRPr/>
            </a:pPr>
            <a:r>
              <a:rPr lang="de-DE" sz="1200" b="0" i="1" dirty="0">
                <a:solidFill>
                  <a:schemeClr val="tx1"/>
                </a:solidFill>
                <a:latin typeface="Calibri"/>
                <a:ea typeface="Arial"/>
                <a:cs typeface="Arial"/>
              </a:rPr>
              <a:t>zum Forschungsprogramm des Bundesinstituts für Berufsbildung,</a:t>
            </a:r>
            <a:endParaRPr dirty="0"/>
          </a:p>
          <a:p>
            <a:pPr>
              <a:defRPr/>
            </a:pPr>
            <a:r>
              <a:rPr lang="de-DE" sz="1200" b="0" i="1" dirty="0">
                <a:solidFill>
                  <a:schemeClr val="tx1"/>
                </a:solidFill>
                <a:latin typeface="Calibri"/>
                <a:ea typeface="Arial"/>
                <a:cs typeface="Arial"/>
              </a:rPr>
              <a:t>zur Zusammenarbeit des Instituts mit Hochschulen und anderen Forschungseinrichtungen und</a:t>
            </a:r>
            <a:endParaRPr dirty="0"/>
          </a:p>
          <a:p>
            <a:pPr>
              <a:defRPr/>
            </a:pPr>
            <a:r>
              <a:rPr lang="de-DE" sz="1200" b="0" i="1" dirty="0">
                <a:solidFill>
                  <a:schemeClr val="tx1"/>
                </a:solidFill>
                <a:latin typeface="Calibri"/>
                <a:ea typeface="Arial"/>
                <a:cs typeface="Arial"/>
              </a:rPr>
              <a:t>zu den jährlichen Berichten über die wissenschaftlichen Ergebnisse des Bundesinstituts für Berufsbildung.</a:t>
            </a:r>
            <a:endParaRPr dirty="0"/>
          </a:p>
          <a:p>
            <a:pPr>
              <a:defRPr/>
            </a:pPr>
            <a:r>
              <a:rPr lang="de-DE" sz="1200" b="0" i="0" dirty="0">
                <a:solidFill>
                  <a:schemeClr val="tx1"/>
                </a:solidFill>
                <a:latin typeface="Calibri"/>
                <a:ea typeface="Arial"/>
                <a:cs typeface="Arial"/>
              </a:rPr>
              <a:t>(2) Zur Wahrnehmung seiner Aufgaben werden dem Beirat von dem Präsidenten oder der Präsidentin des Bundesinstituts für Berufsbildung die erforderlichen Auskünfte erteilt. Auf Wunsch werden ihm einmal jährlich im Rahmen von Kolloquien die wissenschaftlichen Arbeiten des Bundesinstituts für Berufsbildung erläutert.</a:t>
            </a:r>
            <a:endParaRPr dirty="0"/>
          </a:p>
          <a:p>
            <a:pPr>
              <a:defRPr/>
            </a:pPr>
            <a:r>
              <a:rPr lang="de-DE" sz="1200" b="0" i="0" dirty="0">
                <a:solidFill>
                  <a:schemeClr val="tx1"/>
                </a:solidFill>
                <a:latin typeface="Calibri"/>
                <a:ea typeface="Arial"/>
                <a:cs typeface="Arial"/>
              </a:rPr>
              <a:t>(3) Dem Beirat gehören bis zu elf anerkannte Fachleute auf dem Gebiet der Berufsbildungsforschung aus dem In- und Ausland an, die nicht Angehörige des Bundesinstituts für Berufsbildung sind. Sie werden von dem Präsidenten oder der Präsidentin des Bundesinstituts für Berufsbildung im Einvernehmen mit dem Bundesministerium für Bildung und Forschung auf vier Jahre bestellt. Einmalige Wiederberufung in Folge ist möglich. An den Sitzungen des wissenschaftlichen Beirats können vier Mitglieder des Hauptausschusses, und zwar je ein Beauftragter oder eine Beauftragte der Arbeitgeber, der Arbeitnehmer, der Länder und des Bundes ohne Stimmrecht teilnehmen.</a:t>
            </a:r>
            <a:endParaRPr dirty="0"/>
          </a:p>
          <a:p>
            <a:pPr>
              <a:defRPr/>
            </a:pPr>
            <a:r>
              <a:rPr lang="de-DE" sz="1200" b="0" i="0" dirty="0">
                <a:solidFill>
                  <a:schemeClr val="tx1"/>
                </a:solidFill>
                <a:latin typeface="Calibri"/>
                <a:ea typeface="Arial"/>
                <a:cs typeface="Arial"/>
              </a:rPr>
              <a:t>(4) Der wissenschaftliche Beirat kann sich eine Geschäftsordnung geben.</a:t>
            </a:r>
            <a:endParaRPr dirty="0"/>
          </a:p>
          <a:p>
            <a:pPr>
              <a:defRPr/>
            </a:pPr>
            <a:r>
              <a:rPr lang="de-DE" sz="1200" b="0" i="0" dirty="0">
                <a:solidFill>
                  <a:schemeClr val="tx1"/>
                </a:solidFill>
                <a:latin typeface="Calibri"/>
                <a:ea typeface="Arial"/>
                <a:cs typeface="Arial"/>
              </a:rPr>
              <a:t>(5) § 92 Abs. 6 gilt entsprechend.</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de-DE" sz="700" b="1" i="0" dirty="0">
                <a:latin typeface="Calibri"/>
              </a:rPr>
              <a:t>Ausbildungsvergütungen </a:t>
            </a:r>
            <a:endParaRPr dirty="0"/>
          </a:p>
          <a:p>
            <a:pPr marL="0" lvl="0" indent="0">
              <a:spcAft>
                <a:spcPts val="1200"/>
              </a:spcAft>
              <a:buFont typeface="Arial"/>
              <a:buNone/>
              <a:defRPr/>
            </a:pPr>
            <a:r>
              <a:rPr lang="de-DE" sz="700" b="0" i="0" dirty="0">
                <a:latin typeface="Calibri"/>
              </a:rPr>
              <a:t>Seit über 40 Jahren beobachtet und analysiert das Bundesinstitut für Berufsbildung die Entwicklung der tariflichen Ausbildungsvergütungen. Hierzu wurde eine "Datenbank Tarifliche Ausbildungsvergütungen" aufgebaut, die es ermöglicht, die durchschnittlichen tariflichen Vergütungen für eine Vielzahl quantitativ bedeutender Ausbildungsberufe jährlich auf aktuellem Stand (Stichtag: 1. Oktober) zu ermitteln.</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BIBB-Betriebspanel zu Qualifizierung und Kompetenzentwicklung </a:t>
            </a:r>
            <a:endParaRPr dirty="0"/>
          </a:p>
          <a:p>
            <a:pPr marL="0" lvl="0" indent="0">
              <a:spcAft>
                <a:spcPts val="1200"/>
              </a:spcAft>
              <a:buFont typeface="Arial"/>
              <a:buNone/>
              <a:defRPr/>
            </a:pPr>
            <a:r>
              <a:rPr lang="de-DE" sz="700" b="0" i="0" dirty="0">
                <a:latin typeface="Calibri"/>
              </a:rPr>
              <a:t>Das Betriebspanel zu Qualifizierung und Kompetenzentwicklung des Bundesinstituts für Berufsbildung ist eine repräsentative, Wiederholungsbefragung von mind. 3.500 Betrieben in Deutschland, die seit 2011 jährlich durchgeführt wird. Im Mittelpunkt stehen Untersuchungen zu den Strukturen, Entwicklungen, Rahmenbedingungen und Zusammenhängen des betrieblichen Qualifizierungsgeschehens.</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BIBB-Erhebung über neu abgeschlossene Ausbildungsverträge zum 30.09. </a:t>
            </a:r>
            <a:endParaRPr dirty="0"/>
          </a:p>
          <a:p>
            <a:pPr marL="0" lvl="0" indent="0">
              <a:spcAft>
                <a:spcPts val="1200"/>
              </a:spcAft>
              <a:buFont typeface="Arial"/>
              <a:buNone/>
              <a:defRPr/>
            </a:pPr>
            <a:r>
              <a:rPr lang="de-DE" sz="700" b="0" i="0" dirty="0">
                <a:latin typeface="Calibri"/>
              </a:rPr>
              <a:t>Die BIBB-Erhebung über neu abgeschlossene Ausbildungsverträge zum 30.09. wird jährlich in Zusammenarbeit mit den für die Berufsausbildung zuständigen Stellen durchgeführt. Dabei werden die neu abgeschlossenen Ausbildungsverträge berücksichtigt, die in der Zeit vom 1. Oktober des Vorjahres bis zum 30. September des Erhebungsjahres neu abgeschlossen wurden und die am 30.09. auch noch bestanden haben.</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BIBB-Erhebungen zum Aufwand und Nutzen der beruflichen Weiterbildung für Individuen</a:t>
            </a:r>
            <a:endParaRPr dirty="0"/>
          </a:p>
          <a:p>
            <a:pPr marL="0" lvl="0" indent="0">
              <a:spcAft>
                <a:spcPts val="1200"/>
              </a:spcAft>
              <a:buFont typeface="Arial"/>
              <a:buNone/>
              <a:defRPr/>
            </a:pPr>
            <a:r>
              <a:rPr lang="de-DE" sz="700" b="0" i="0" dirty="0">
                <a:latin typeface="Calibri"/>
              </a:rPr>
              <a:t>Das BIBB untersucht, welche Kosten die Individuen für berufliche Weiterbildung übernehmen und welchen Nutzen sie sich erwarten bzw. realisieren. Die Kenntnis dieser Aspekte trägt zur Erklärung von Beteiligungsmustern und zur Beschreibung der Lastenverteilung bei.</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BIBB-Expertenmonitor </a:t>
            </a:r>
            <a:endParaRPr dirty="0"/>
          </a:p>
          <a:p>
            <a:pPr marL="0" lvl="0" indent="0">
              <a:spcAft>
                <a:spcPts val="1200"/>
              </a:spcAft>
              <a:buFont typeface="Arial"/>
              <a:buNone/>
              <a:defRPr/>
            </a:pPr>
            <a:r>
              <a:rPr lang="de-DE" sz="700" b="0" i="0" dirty="0">
                <a:latin typeface="Calibri"/>
              </a:rPr>
              <a:t>Der Expertenmonitor Berufliche Bildung des Bundesinstituts für Berufsbildung (BIBB) wurde 2004 als Online-Befragungsinstrument entwickelt und diente bis 2018 der systematischen Befragung von Expertinnen und Experten zu aktuellen bildungspolitischen Fragestellungen. 2019 wurde der Expertenmonitor eingestellt.</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BIBB-Kosten-Nutzen-Erhebungen zur betrieblichen Berufsausbildung </a:t>
            </a:r>
            <a:endParaRPr dirty="0"/>
          </a:p>
          <a:p>
            <a:pPr marL="0" lvl="0" indent="0">
              <a:spcAft>
                <a:spcPts val="1200"/>
              </a:spcAft>
              <a:buFont typeface="Arial"/>
              <a:buNone/>
              <a:defRPr/>
            </a:pPr>
            <a:r>
              <a:rPr lang="de-DE" sz="700" b="0" i="0" dirty="0">
                <a:latin typeface="Calibri"/>
              </a:rPr>
              <a:t>Auf Basis eines Kostenmodells, das von der Sachverständigenkommission Kosten und Finanzierung der beruflichen Bildung 1974 entwickelt wurde, befragt das BIBB seit Anfang der 1980er Jahre Ausbildungsbetriebe zu ihren Kosten und ihrem Nutzen durch die Ausbildung. Insgesamt wurden 6 Erhebungen für die Jahre 1980, 1991, 2000, 2007 und die Ausbildungsjahre 2012/13 und 2017/18 durchgeführt. Die siebte Erhebung, in der bis Mitte 2024 Betriebe befragt werden, wird Daten für das Ausbildungsjahr 2022/23 zur Verfügung stellen.</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BIBB-Pflegepanel</a:t>
            </a:r>
            <a:endParaRPr dirty="0"/>
          </a:p>
          <a:p>
            <a:pPr marL="0" lvl="0" indent="0">
              <a:spcAft>
                <a:spcPts val="1200"/>
              </a:spcAft>
              <a:buFont typeface="Arial"/>
              <a:buNone/>
              <a:defRPr/>
            </a:pPr>
            <a:r>
              <a:rPr lang="de-DE" sz="700" b="0" i="0" dirty="0">
                <a:latin typeface="Calibri"/>
              </a:rPr>
              <a:t>Das Bundesinstitut für Berufsbildung (BIBB) führt ein Monitoring zur beruflichen und hochschulischen Pflegeausbildung durch. Die Grundlage bildet das BIBB-Pflegepanel. Regelmäßig finden Befragungen unter Ausbildungseinrichtungen, Pflegeschulen und Hochschulen statt. Damit erfüllt das BIBB den gesetzlichen Auftrag gemäß § 60 Absatz 6 Pflegeberufe-Ausbildungs- und -Prüfungsverordnung (PflAPrV).</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BIBB-Schulabgängerbefragungen </a:t>
            </a:r>
            <a:endParaRPr dirty="0"/>
          </a:p>
          <a:p>
            <a:pPr marL="0" lvl="0" indent="0">
              <a:spcAft>
                <a:spcPts val="1200"/>
              </a:spcAft>
              <a:buFont typeface="Arial"/>
              <a:buNone/>
              <a:defRPr/>
            </a:pPr>
            <a:r>
              <a:rPr lang="de-DE" sz="700" b="0" i="0" dirty="0">
                <a:latin typeface="Calibri"/>
              </a:rPr>
              <a:t>In den Jahren 2004, 2005, 2006, 2008, 2010 und 2012 wurden von Forsa, Berlin im Auftrag des Bundesinstituts für Berufsbildung (BIBB) Schulabgängerinnen und Schulabgänger zu ihren beruflichen Orientierungen und ihr Berufswahlverhalten befragt. </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BIBB-Übergangsstudie 2006 und 2011 </a:t>
            </a:r>
            <a:endParaRPr dirty="0"/>
          </a:p>
          <a:p>
            <a:pPr marL="0" lvl="0" indent="0">
              <a:spcAft>
                <a:spcPts val="1200"/>
              </a:spcAft>
              <a:buFont typeface="Arial"/>
              <a:buNone/>
              <a:defRPr/>
            </a:pPr>
            <a:r>
              <a:rPr lang="de-DE" sz="700" b="0" i="0" dirty="0">
                <a:latin typeface="Calibri"/>
              </a:rPr>
              <a:t>Um zu mehr Informationen über Bildungswege und Berufsbiographien von Jugendlichen und jungen Erwachsenen im Anschluss an allgemein bildende Schulen zu gelangen, hat das BIBB in den Jahren 2006 und 2011 zwei Studien durchgeführt.</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Referenz-Betriebs-System (RBS)</a:t>
            </a:r>
            <a:endParaRPr dirty="0"/>
          </a:p>
          <a:p>
            <a:pPr marL="0" lvl="0" indent="0">
              <a:spcAft>
                <a:spcPts val="1200"/>
              </a:spcAft>
              <a:buFont typeface="Arial"/>
              <a:buNone/>
              <a:defRPr/>
            </a:pPr>
            <a:r>
              <a:rPr lang="de-DE" sz="700" b="0" i="0" dirty="0">
                <a:latin typeface="Calibri"/>
              </a:rPr>
              <a:t>Mit dem Referenz-Betriebs-System (RBS) werden derzeit rund 1.200 Betriebe etwa ein- bis zweimal im Jahr zu aktuellen Fragestellungen der betrieblichen Berufsausbildung und seit 2010 auch zur aktuellen Geschäftslage befragt. Die wichtigsten Ergebnisse dieser Befragungen sind in den RBS-Informationen zusammengefasst.</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de-DE" sz="1200" b="1" dirty="0"/>
              <a:t>Adult Education Survey (AES) </a:t>
            </a:r>
            <a:endParaRPr dirty="0"/>
          </a:p>
          <a:p>
            <a:pPr lvl="0">
              <a:defRPr/>
            </a:pPr>
            <a:r>
              <a:rPr lang="de-DE" sz="1200" b="0" dirty="0"/>
              <a:t>Europäische Weiterbildungserhebung AES, Datenerhebung über die Beteiligung und Nichtbeteiligung Erwachsener am lebenslangen Lernen.</a:t>
            </a:r>
            <a:endParaRPr dirty="0"/>
          </a:p>
          <a:p>
            <a:pPr lvl="0">
              <a:defRPr/>
            </a:pPr>
            <a:endParaRPr lang="de-DE" sz="1200" b="0" dirty="0"/>
          </a:p>
          <a:p>
            <a:pPr lvl="0">
              <a:defRPr/>
            </a:pPr>
            <a:r>
              <a:rPr lang="de-DE" sz="1200" b="1" dirty="0"/>
              <a:t>Anerkennungsmonitoring </a:t>
            </a:r>
            <a:endParaRPr dirty="0"/>
          </a:p>
          <a:p>
            <a:pPr lvl="0">
              <a:defRPr/>
            </a:pPr>
            <a:r>
              <a:rPr lang="de-DE" sz="1200" b="0" dirty="0"/>
              <a:t>Wie viele Personen lassen sich zur Anerkennung beraten? Führt eine Beratung automatisch zum Antrag? In wie vielen Fällen wird eine volle oder teilweise Gleichwertigkeit festgestellt? Diesen und weiteren Fragen geht das Anerkennungsmonitoring nach.</a:t>
            </a:r>
            <a:endParaRPr dirty="0"/>
          </a:p>
          <a:p>
            <a:pPr lvl="0">
              <a:defRPr/>
            </a:pPr>
            <a:endParaRPr lang="de-DE" sz="1200" b="0" dirty="0"/>
          </a:p>
          <a:p>
            <a:pPr lvl="0">
              <a:defRPr/>
            </a:pPr>
            <a:r>
              <a:rPr lang="de-DE" sz="1200" b="1" dirty="0"/>
              <a:t>BA/BIBB-Bewerberbefragungen </a:t>
            </a:r>
            <a:endParaRPr dirty="0"/>
          </a:p>
          <a:p>
            <a:pPr lvl="0">
              <a:defRPr/>
            </a:pPr>
            <a:r>
              <a:rPr lang="de-DE" sz="1200" b="0" dirty="0"/>
              <a:t>Bei der BA/BIBB-Bewerberbefragung handelt es sich um eine repräsentative, hochgerechnete schriftlich-postalische Stichprobenuntersuchung von Jugendlichen, die bei der Berufsberatung der Bundesagentur für Arbeit als Ausbildungsstellenbewerber/-innen registriert waren.</a:t>
            </a:r>
            <a:endParaRPr dirty="0"/>
          </a:p>
          <a:p>
            <a:pPr lvl="0">
              <a:defRPr/>
            </a:pPr>
            <a:endParaRPr lang="de-DE" sz="1200" b="0" dirty="0"/>
          </a:p>
          <a:p>
            <a:pPr lvl="0">
              <a:defRPr/>
            </a:pPr>
            <a:r>
              <a:rPr lang="de-DE" sz="1200" b="1" dirty="0"/>
              <a:t>BIBB/BAuA-Erwerbstätigenbefragungen </a:t>
            </a:r>
            <a:endParaRPr dirty="0"/>
          </a:p>
          <a:p>
            <a:pPr lvl="0">
              <a:defRPr/>
            </a:pPr>
            <a:r>
              <a:rPr lang="de-DE" sz="1200" b="0" dirty="0"/>
              <a:t>Arbeit und Beruf im Wandel, Erwerb und Verwertung beruflicher Qualifikationen</a:t>
            </a:r>
            <a:endParaRPr dirty="0"/>
          </a:p>
          <a:p>
            <a:pPr lvl="0">
              <a:defRPr/>
            </a:pPr>
            <a:endParaRPr lang="de-DE" sz="1200" b="0" dirty="0"/>
          </a:p>
          <a:p>
            <a:pPr marL="0" lvl="0" algn="l" defTabSz="914400">
              <a:defRPr/>
            </a:pPr>
            <a:r>
              <a:rPr lang="de-DE" sz="1200" b="1" dirty="0">
                <a:solidFill>
                  <a:schemeClr val="tx1"/>
                </a:solidFill>
                <a:latin typeface="Calibri"/>
                <a:ea typeface="Arial"/>
                <a:cs typeface="Arial"/>
              </a:rPr>
              <a:t>Continuing Vocational Training Survey (CVTS) </a:t>
            </a:r>
            <a:endParaRPr dirty="0"/>
          </a:p>
          <a:p>
            <a:pPr lvl="0">
              <a:defRPr/>
            </a:pPr>
            <a:r>
              <a:rPr lang="de-DE" sz="1200" b="0" dirty="0"/>
              <a:t>Die CVTS-Erhebungen erfassen Daten zu folgenden Themen: Form, Inhalt und Umfang der betrieblichen Weiterbildung, betriebliche Weiterbildungsausgaben, betriebliche Bildungspolitik und Weiterbildungsstrategien der Unternehmen sowie hemmende und fördernde Faktoren betrieblicher Weiterbildung.</a:t>
            </a:r>
            <a:endParaRPr dirty="0"/>
          </a:p>
          <a:p>
            <a:pPr lvl="0">
              <a:defRPr/>
            </a:pPr>
            <a:endParaRPr lang="de-DE" sz="1200" b="0" dirty="0"/>
          </a:p>
          <a:p>
            <a:pPr lvl="0">
              <a:defRPr/>
            </a:pPr>
            <a:r>
              <a:rPr lang="de-DE" sz="1200" b="1" dirty="0">
                <a:solidFill>
                  <a:schemeClr val="tx1"/>
                </a:solidFill>
                <a:latin typeface="Calibri"/>
                <a:ea typeface="Arial"/>
                <a:cs typeface="Arial"/>
              </a:rPr>
              <a:t>wbmonitor</a:t>
            </a:r>
            <a:r>
              <a:rPr lang="de-DE" sz="1200" b="0" dirty="0"/>
              <a:t> </a:t>
            </a:r>
            <a:endParaRPr dirty="0"/>
          </a:p>
          <a:p>
            <a:pPr lvl="0">
              <a:defRPr/>
            </a:pPr>
            <a:r>
              <a:rPr lang="de-DE" sz="1200" b="0" dirty="0"/>
              <a:t>wbmonitor ist die größte jährliche Umfrage bei Weiterbildungsanbietern in Deutschland. Wbmonitor ist ein Kooperationsprojekt des BIBB und des Deutschen Instituts für Erwachsenenbildung – Leibniz-Zentrum für Lebenslanges Lernen e.V. (DIE) </a:t>
            </a:r>
            <a:endParaRPr dirty="0"/>
          </a:p>
          <a:p>
            <a:pPr lvl="0">
              <a:defRPr/>
            </a:pPr>
            <a:endParaRPr lang="de-DE" sz="1200" b="0" dirty="0"/>
          </a:p>
          <a:p>
            <a:pPr lvl="0">
              <a:defRPr/>
            </a:pPr>
            <a:r>
              <a:rPr lang="de-DE" sz="1200" b="1" dirty="0"/>
              <a:t>Berufsbildungsstatistik der statistischen Ämter des Bundes und der Länder (Erhebung 31.12.): Auszubildenden-Daten </a:t>
            </a:r>
            <a:endParaRPr dirty="0"/>
          </a:p>
          <a:p>
            <a:pPr lvl="0">
              <a:defRPr/>
            </a:pPr>
            <a:r>
              <a:rPr lang="de-DE" sz="1200" b="0" dirty="0"/>
              <a:t>Das Bundesinstitut für Berufsbildung (BIBB) bereitet im "Datensystem Auszubildende" (DAZUBI) Auszubildenden-, Vertrags- und Prüfungsdaten der dualen Berufsausbildung nach Berufsbildungsgesetz (BBiG) bzw. Handwerksordnung (HwO) auf.</a:t>
            </a:r>
            <a:endParaRPr dirty="0"/>
          </a:p>
          <a:p>
            <a:pPr lvl="0">
              <a:defRPr/>
            </a:pPr>
            <a:endParaRPr lang="de-DE" sz="1200" b="0" dirty="0"/>
          </a:p>
          <a:p>
            <a:pPr lvl="0">
              <a:defRPr/>
            </a:pPr>
            <a:r>
              <a:rPr lang="de-DE" sz="1200" b="1" dirty="0">
                <a:solidFill>
                  <a:schemeClr val="tx1"/>
                </a:solidFill>
                <a:latin typeface="Calibri"/>
                <a:ea typeface="Arial"/>
                <a:cs typeface="Arial"/>
              </a:rPr>
              <a:t>iABE - Integrierte Ausbildungsberichterstattung</a:t>
            </a:r>
            <a:endParaRPr dirty="0"/>
          </a:p>
          <a:p>
            <a:pPr lvl="0">
              <a:defRPr/>
            </a:pPr>
            <a:r>
              <a:rPr lang="de-DE" sz="1200" b="0" dirty="0"/>
              <a:t>Die integrierte Ausbildungsberichterstattung (iABE) dokumentiert die Bildungsstationen, die junge Menschen nach der Sekundarstufe I besuchen. Hierfür werden verschiedene amtliche Statistiken verknüpft ("integriert"). Im Mittelpunkt stehen die vier Sektoren des Ausbildungsgeschehens: Berufsausbildung, Übergangsbereich, Erwerb der Hochschulzugangsberechtigung und Studium.</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Graduiertenförderung</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Durch das Graduiertenförderungsprogramm des BIBB werden drei Nachwuchsgruppen mit jeweils einer promovierten Wissenschaftlerin oder einem promovierten Wissenschaftler und zwei Promotionsstellen gefördert. Darüber hinaus werden weitere 16 Promotionsstellen finanziert, die den großen Forschungsprojekten und Arbeitsbereichen zugeordnet sind. Das Graduiertenförderungsprogramm vernetzt die Doktorandinnen und Doktoranden untereinander und erleichtert so den Austausch über Dissertationsprojekte und Promotionserfahrungen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https://www.bibb.de/de/128201.php </a:t>
            </a:r>
            <a:endParaRPr dirty="0"/>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Nachwuchsgruppen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Möglichkeit für promovierte Nachwuchswissenschaftler*innen ein eigenes breiter angelegtes Forschungsprogramm zu entwickeln. Die Nachwuchsgruppenleitung übernimmt Verantwortung für die Inhalte und Ausgestaltung des Forschungsprojekts sowie für zwei Promovenden/Promovendinnen, die zu Projektthemen forschen. Kandidat*innen müssen ein umfassendes Begutachtungs- und Auswahlverfahren durchlaufen.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https://www.bibb.de/de/128197.php </a:t>
            </a:r>
            <a:endParaRPr dirty="0"/>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Promotionsvorhaben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Die Promovierenden kommen aus verschiedenen Fachbereichen und sind in die verschiedenen Arbeitsbereiche, Forschungsprojekte und Nachwuchsgruppen eingebunden. Sie untersuchen jeweils eigenständige Fragestellungen während sie in die größeren Forschungs- und Projektzusammenhänge aktiv eingebunden sind. </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https://www.bibb.de/de/132431.php</a:t>
            </a:r>
            <a:endParaRPr dirty="0"/>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Qualifizierungsprogramm</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Um die Doktorandinnen und Doktoranden während ihrer Promotion umfassend zu unterstützen und auf das Berufsleben vorzubereiten, werden im Qualifizierungsprogramm Fähigkeiten und Kompetenzen vermittelt, die für eine Karriere in der Wissenschaft und in wissensintensiven Bereichen relevant sind. </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https://www.bibb.de/de/128195.php </a:t>
            </a:r>
            <a:endParaRPr dirty="0"/>
          </a:p>
          <a:p>
            <a:pPr lvl="0">
              <a:defRPr/>
            </a:pPr>
            <a:endParaRPr lang="de-DE" b="1" dirty="0"/>
          </a:p>
          <a:p>
            <a:pPr lvl="0">
              <a:defRPr/>
            </a:pPr>
            <a:r>
              <a:rPr lang="de-DE" b="1" dirty="0"/>
              <a:t>Informationen für Studierende</a:t>
            </a:r>
            <a:endParaRPr dirty="0"/>
          </a:p>
          <a:p>
            <a:pPr lvl="0">
              <a:defRPr/>
            </a:pPr>
            <a:r>
              <a:rPr lang="de-DE" b="0" dirty="0"/>
              <a:t>Angebot von Praktikumsplätzen, Förderung von Abschlussarbeiten, Tipps zu Recherche und Datennutzung</a:t>
            </a:r>
            <a:endParaRPr dirty="0"/>
          </a:p>
          <a:p>
            <a:pPr lvl="0">
              <a:defRPr/>
            </a:pPr>
            <a:r>
              <a:rPr lang="de-DE" b="0" dirty="0"/>
              <a:t>https://www.bibb.de/de/128193.php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de-DE" dirty="0"/>
              <a:t>Der erste Berufsbildungsbericht erschien 1977. Das BIBB stellte bis 2008 in Teil II des Berufsbildungsberichtes „Informationen und Daten zur beruflichen Bildung“ zur Verfügung</a:t>
            </a:r>
            <a:endParaRPr dirty="0"/>
          </a:p>
          <a:p>
            <a:pPr marL="171450" indent="-171450">
              <a:buFont typeface="Arial"/>
              <a:buChar char="•"/>
              <a:defRPr/>
            </a:pPr>
            <a:r>
              <a:rPr lang="de-DE" dirty="0"/>
              <a:t>Mit dem Berufsbildungsbericht 2009 hat das BIBB erstmals den Datenreport zum Berufsbildungsbericht herausgegeben.</a:t>
            </a:r>
            <a:endParaRPr dirty="0"/>
          </a:p>
          <a:p>
            <a:pPr marL="171450" indent="-171450">
              <a:buFont typeface="Arial"/>
              <a:buChar char="•"/>
              <a:defRPr/>
            </a:pPr>
            <a:endParaRPr lang="de-DE" dirty="0"/>
          </a:p>
          <a:p>
            <a:pPr marL="0" indent="0">
              <a:buFont typeface="Arial"/>
              <a:buNone/>
              <a:defRPr/>
            </a:pPr>
            <a:r>
              <a:rPr lang="de-DE" b="1" dirty="0"/>
              <a:t>Beispiele aus dem BIBB-Datenreport</a:t>
            </a:r>
            <a:endParaRPr dirty="0"/>
          </a:p>
          <a:p>
            <a:pPr marL="171450" indent="-171450">
              <a:buFont typeface="Arial"/>
              <a:buChar char="•"/>
              <a:defRPr/>
            </a:pPr>
            <a:r>
              <a:rPr lang="de-DE" b="0" dirty="0"/>
              <a:t>Jährlich dokumentiert: z.B.: Angebots-Nachfrage Relation der Ausbildungsplätze, Liste der anerkannten Ausbildungsberufe nach BBiG/HwO, Betriebliche Ausbildungsbeteiligung, </a:t>
            </a:r>
            <a:endParaRPr dirty="0"/>
          </a:p>
          <a:p>
            <a:pPr marL="171450" indent="-171450">
              <a:buFont typeface="Arial"/>
              <a:buChar char="•"/>
              <a:defRPr/>
            </a:pPr>
            <a:r>
              <a:rPr lang="de-DE" b="0" dirty="0"/>
              <a:t>Schwerpunktthemen: z.B.: </a:t>
            </a:r>
            <a:endParaRPr dirty="0"/>
          </a:p>
          <a:p>
            <a:pPr marL="0" indent="0">
              <a:buFont typeface="Arial"/>
              <a:buNone/>
              <a:defRPr/>
            </a:pPr>
            <a:r>
              <a:rPr lang="de-DE" dirty="0"/>
              <a:t>„Berufliche Bildung in der sozio-ökologischen Transformation“ (2024); </a:t>
            </a:r>
            <a:endParaRPr dirty="0"/>
          </a:p>
          <a:p>
            <a:pPr marL="0" indent="0">
              <a:buFont typeface="Arial"/>
              <a:buNone/>
              <a:defRPr/>
            </a:pPr>
            <a:r>
              <a:rPr lang="de-DE" dirty="0"/>
              <a:t>„Innovationen in der Berufsbildung durch Programme“ (2023);</a:t>
            </a:r>
            <a:endParaRPr dirty="0"/>
          </a:p>
          <a:p>
            <a:pPr marL="0" indent="0">
              <a:buFont typeface="Arial"/>
              <a:buNone/>
              <a:defRPr/>
            </a:pPr>
            <a:r>
              <a:rPr lang="de-DE" b="0" dirty="0"/>
              <a:t>„</a:t>
            </a:r>
            <a:r>
              <a:rPr lang="de-DE" dirty="0"/>
              <a:t>Fachkräftesicherung und qualifizierte Zuwanderung: Potenziale nutzen“ (2022); </a:t>
            </a:r>
            <a:endParaRPr lang="de-DE" b="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Eine vollständige Auflistung der BIBB-Projekte finden Sie hier:</a:t>
            </a:r>
            <a:endParaRPr dirty="0"/>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DaPro</a:t>
            </a:r>
            <a:r>
              <a:rPr lang="de-DE" sz="1200" b="0" i="0" dirty="0">
                <a:solidFill>
                  <a:schemeClr val="tx1"/>
                </a:solidFill>
                <a:latin typeface="Calibri"/>
                <a:ea typeface="Arial"/>
                <a:cs typeface="Arial"/>
              </a:rPr>
              <a:t> - Datenbank der Projekte des Bundesinstituts für Berufsbildung (https://www.bibb.de/dienst/dapro/de/index_dapro.php/)</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Zum QuBe-Datenportal: </a:t>
            </a:r>
            <a:endParaRPr dirty="0"/>
          </a:p>
          <a:p>
            <a:pPr>
              <a:defRPr/>
            </a:pPr>
            <a:r>
              <a:rPr lang="de-DE" dirty="0"/>
              <a:t>https://www.bibb.de/de/qube_datenportal.php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BMBF Förderinitiative „Förderung der Internationalisierung der Berufsbildung“</a:t>
            </a:r>
            <a:endParaRPr lang="de-DE" dirty="0"/>
          </a:p>
          <a:p>
            <a:pPr>
              <a:defRPr/>
            </a:pPr>
            <a:r>
              <a:rPr lang="de-DE" dirty="0"/>
              <a:t>„Deutsche akademische Expertise im Bereich der Berufsbildungsforschung und der Ausbildung akademischen Berufsbildungspersonals soll ausländischen Partnern zugänglich gemacht werden und sie bei der Reform ihrer nationalen Systeme unterstützen. Übergreifend soll die Etablierung eines inter- und transdisziplinären Forschungsnetzwerks zur internationalen Berufsbildungszusammenarbeit vorangetrieben werden. Hierzu soll zusätzlich zu dieser Bekanntmachung eine flankierende Maßnahme vorgesehen werden.“ (BMBF Bekanntmachung 25.09.2017 - 31.03.2018 Richtlinie zur Förderung der Forschung zur Internationalisierung der Berufsbildung. Bundesanzeiger vom 25.09.2017; https://www.bmbf.de/bmbf/shareddocs/bekanntmachungen/de/2017/09/1417_bekanntmachung.html)</a:t>
            </a:r>
            <a:endParaRPr dirty="0"/>
          </a:p>
          <a:p>
            <a:pPr>
              <a:defRPr/>
            </a:pPr>
            <a:r>
              <a:rPr lang="de-DE" dirty="0"/>
              <a:t> </a:t>
            </a:r>
            <a:endParaRPr dirty="0"/>
          </a:p>
          <a:p>
            <a:pPr>
              <a:defRPr/>
            </a:pPr>
            <a:endParaRPr lang="de-DE" dirty="0"/>
          </a:p>
          <a:p>
            <a:pPr>
              <a:defRPr/>
            </a:pPr>
            <a:r>
              <a:rPr lang="de-DE" b="1" dirty="0"/>
              <a:t>Partnerinstitutionen BIBB:</a:t>
            </a:r>
            <a:endParaRPr lang="de-DE" dirty="0"/>
          </a:p>
          <a:p>
            <a:pPr>
              <a:defRPr/>
            </a:pPr>
            <a:r>
              <a:rPr lang="de-DE" dirty="0"/>
              <a:t>AACC / USA - American Association of Community Colleges</a:t>
            </a:r>
            <a:endParaRPr dirty="0"/>
          </a:p>
          <a:p>
            <a:pPr>
              <a:defRPr/>
            </a:pPr>
            <a:r>
              <a:rPr lang="de-DE" dirty="0"/>
              <a:t>CEDEFOP - Europäisches Zentrum für die Förderung der Berufsbildung </a:t>
            </a:r>
            <a:endParaRPr dirty="0"/>
          </a:p>
          <a:p>
            <a:pPr>
              <a:defRPr/>
            </a:pPr>
            <a:r>
              <a:rPr lang="de-DE" dirty="0"/>
              <a:t>CEREQ / Frankreich - Centre d'Études et de Recherches sur les Qualifications</a:t>
            </a:r>
          </a:p>
          <a:p>
            <a:pPr>
              <a:defRPr/>
            </a:pPr>
            <a:r>
              <a:rPr lang="de-DE" dirty="0"/>
              <a:t>CINOP / Niederlande - Center for Innovation in Education</a:t>
            </a:r>
            <a:endParaRPr dirty="0"/>
          </a:p>
          <a:p>
            <a:pPr>
              <a:defRPr/>
            </a:pPr>
            <a:r>
              <a:rPr lang="de-DE" dirty="0"/>
              <a:t>CIVTE / China - Central Institute for Vocational and Technical Education</a:t>
            </a:r>
            <a:endParaRPr dirty="0"/>
          </a:p>
          <a:p>
            <a:pPr>
              <a:defRPr/>
            </a:pPr>
            <a:r>
              <a:rPr lang="de-DE" dirty="0"/>
              <a:t>CONALEP / Mexiko - Colegio Nacional de Educación Profesional Técnica</a:t>
            </a:r>
          </a:p>
          <a:p>
            <a:pPr>
              <a:defRPr/>
            </a:pPr>
            <a:r>
              <a:rPr lang="de-DE" dirty="0"/>
              <a:t>CPI / Slowenien - Zentrum für Berufsbildung der Republik Slowenien</a:t>
            </a:r>
            <a:endParaRPr dirty="0"/>
          </a:p>
          <a:p>
            <a:pPr>
              <a:defRPr/>
            </a:pPr>
            <a:r>
              <a:rPr lang="de-DE" dirty="0"/>
              <a:t>CTVET / Ghana - Commission for Technical and Vocational Education and Training</a:t>
            </a:r>
            <a:endParaRPr dirty="0"/>
          </a:p>
          <a:p>
            <a:pPr>
              <a:defRPr/>
            </a:pPr>
            <a:r>
              <a:rPr lang="de-DE" dirty="0"/>
              <a:t>EHB / Schweiz - Eidgenössische Hochschule für Berufsbildung</a:t>
            </a:r>
            <a:endParaRPr dirty="0"/>
          </a:p>
          <a:p>
            <a:pPr>
              <a:defRPr/>
            </a:pPr>
            <a:r>
              <a:rPr lang="de-DE" dirty="0"/>
              <a:t>FICCI / Indien - Federation of Indian Chambers of Commerce and Industry</a:t>
            </a:r>
            <a:endParaRPr dirty="0"/>
          </a:p>
          <a:p>
            <a:pPr>
              <a:defRPr/>
            </a:pPr>
            <a:r>
              <a:rPr lang="de-DE" dirty="0"/>
              <a:t>FIRO / Russland - Föderales Institut für die Entwicklung der Bildung</a:t>
            </a:r>
            <a:endParaRPr dirty="0"/>
          </a:p>
          <a:p>
            <a:pPr>
              <a:defRPr/>
            </a:pPr>
            <a:r>
              <a:rPr lang="de-DE" dirty="0"/>
              <a:t>IAL / Singapur - Institute for Adult Learning</a:t>
            </a:r>
            <a:endParaRPr dirty="0"/>
          </a:p>
          <a:p>
            <a:pPr>
              <a:defRPr/>
            </a:pPr>
            <a:r>
              <a:rPr lang="de-DE" dirty="0"/>
              <a:t>ibw / Österreich - Institut für Bildungsforschung der Wirtschaft</a:t>
            </a:r>
            <a:endParaRPr dirty="0"/>
          </a:p>
          <a:p>
            <a:pPr>
              <a:defRPr/>
            </a:pPr>
            <a:r>
              <a:rPr lang="de-DE" dirty="0"/>
              <a:t>INAPP / Italien - Istituto Nazionale per l’Analisi delle Politiche Pubbliche</a:t>
            </a:r>
          </a:p>
          <a:p>
            <a:pPr>
              <a:defRPr/>
            </a:pPr>
            <a:r>
              <a:rPr lang="de-DE" dirty="0"/>
              <a:t>IVET NAPS / Ukraine - Institute of Vocational Education and Training of the National Academy of Pedagogical Science</a:t>
            </a:r>
            <a:endParaRPr dirty="0"/>
          </a:p>
          <a:p>
            <a:pPr>
              <a:defRPr/>
            </a:pPr>
            <a:r>
              <a:rPr lang="de-DE" dirty="0"/>
              <a:t>KRIVET / Korea - Korea Research Institute for Vocational Education and Training</a:t>
            </a:r>
            <a:endParaRPr dirty="0"/>
          </a:p>
          <a:p>
            <a:pPr>
              <a:defRPr/>
            </a:pPr>
            <a:r>
              <a:rPr lang="de-DE" dirty="0"/>
              <a:t>MINEDUC / Chile - Chilenisches Bildungsministerium</a:t>
            </a:r>
            <a:endParaRPr dirty="0"/>
          </a:p>
          <a:p>
            <a:pPr>
              <a:defRPr/>
            </a:pPr>
            <a:r>
              <a:rPr lang="de-DE" dirty="0"/>
              <a:t>NAPOO / Bulgarien - Nationale Agentur für Berufliche Bildung und Weiterbildung</a:t>
            </a:r>
            <a:endParaRPr dirty="0"/>
          </a:p>
          <a:p>
            <a:pPr>
              <a:defRPr/>
            </a:pPr>
            <a:r>
              <a:rPr lang="de-DE" dirty="0"/>
              <a:t>NCE / Lettland - National Centre for Education</a:t>
            </a:r>
            <a:endParaRPr dirty="0"/>
          </a:p>
          <a:p>
            <a:pPr>
              <a:defRPr/>
            </a:pPr>
            <a:r>
              <a:rPr lang="de-DE" dirty="0"/>
              <a:t>NCTVETD / Rumänien - National Centre for Vocational Education and Training Development</a:t>
            </a:r>
            <a:endParaRPr dirty="0"/>
          </a:p>
          <a:p>
            <a:pPr>
              <a:defRPr/>
            </a:pPr>
            <a:r>
              <a:rPr lang="de-DE" dirty="0"/>
              <a:t>NCVER / Australien - National Centre for Vocational Education Research</a:t>
            </a:r>
            <a:endParaRPr dirty="0"/>
          </a:p>
          <a:p>
            <a:pPr>
              <a:defRPr/>
            </a:pPr>
            <a:r>
              <a:rPr lang="de-DE" dirty="0"/>
              <a:t>NIVT / Vietnam - National Institute for Vocational Training</a:t>
            </a:r>
            <a:endParaRPr dirty="0"/>
          </a:p>
          <a:p>
            <a:pPr>
              <a:defRPr/>
            </a:pPr>
            <a:r>
              <a:rPr lang="de-DE" dirty="0"/>
              <a:t>NSZFI / Ungarn - Nemzeti Szakképzési és Felnöttképzési Intézet</a:t>
            </a:r>
          </a:p>
          <a:p>
            <a:pPr>
              <a:defRPr/>
            </a:pPr>
            <a:r>
              <a:rPr lang="de-DE" dirty="0"/>
              <a:t>NÚV / Tschechische Republik - Nationales Institut für Bildung</a:t>
            </a:r>
            <a:endParaRPr dirty="0"/>
          </a:p>
          <a:p>
            <a:pPr>
              <a:defRPr/>
            </a:pPr>
            <a:r>
              <a:rPr lang="de-DE" dirty="0"/>
              <a:t>öibf / Österreich - Österreichisches Institut für Berufsbildungsforschung</a:t>
            </a:r>
            <a:endParaRPr dirty="0"/>
          </a:p>
          <a:p>
            <a:pPr>
              <a:defRPr/>
            </a:pPr>
            <a:r>
              <a:rPr lang="de-DE" dirty="0"/>
              <a:t>OVEC / Thailand - Sekretariat der Kommission für Berufliche Bildung</a:t>
            </a:r>
            <a:endParaRPr dirty="0"/>
          </a:p>
          <a:p>
            <a:pPr>
              <a:defRPr/>
            </a:pPr>
            <a:r>
              <a:rPr lang="de-DE" dirty="0"/>
              <a:t>ROA / Niederlande - Research Centre for Education and the Labour Market </a:t>
            </a:r>
            <a:endParaRPr dirty="0"/>
          </a:p>
          <a:p>
            <a:pPr>
              <a:defRPr/>
            </a:pPr>
            <a:r>
              <a:rPr lang="de-DE" dirty="0"/>
              <a:t>SENA / Kolumbien - Nationaler Dienst für Berufsausbildung</a:t>
            </a:r>
            <a:endParaRPr dirty="0"/>
          </a:p>
          <a:p>
            <a:pPr>
              <a:defRPr/>
            </a:pPr>
            <a:r>
              <a:rPr lang="de-DE" dirty="0"/>
              <a:t>SENAI / Brasilien - National Service for Industrial Training</a:t>
            </a:r>
            <a:endParaRPr dirty="0"/>
          </a:p>
          <a:p>
            <a:pPr>
              <a:defRPr/>
            </a:pPr>
            <a:r>
              <a:rPr lang="de-DE" dirty="0"/>
              <a:t>SIOV / Slowakei - Staatliche Institut für Berufsbildung der Slowakischen Republik</a:t>
            </a:r>
            <a:endParaRPr dirty="0"/>
          </a:p>
          <a:p>
            <a:pPr>
              <a:defRPr/>
            </a:pPr>
            <a:r>
              <a:rPr lang="de-DE" dirty="0"/>
              <a:t>TESDA / Philippinen - Technical Education and Skills Development Authority</a:t>
            </a:r>
            <a:endParaRPr dirty="0"/>
          </a:p>
          <a:p>
            <a:pPr>
              <a:defRPr/>
            </a:pPr>
            <a:r>
              <a:rPr lang="de-DE" dirty="0"/>
              <a:t>UNESCO-UNEVOC - Internationales Zentrum für Berufsbildung der Vereinten Nationen</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0" i="0" dirty="0">
                <a:solidFill>
                  <a:schemeClr val="tx1"/>
                </a:solidFill>
                <a:latin typeface="Calibri"/>
                <a:ea typeface="Arial"/>
                <a:cs typeface="Arial"/>
              </a:rPr>
              <a:t>Legende zur Karte:</a:t>
            </a:r>
            <a:endParaRPr dirty="0"/>
          </a:p>
          <a:p>
            <a:pPr>
              <a:defRPr/>
            </a:pPr>
            <a:endParaRPr lang="de-DE" sz="1200" b="0" i="0" dirty="0">
              <a:solidFill>
                <a:schemeClr val="tx1"/>
              </a:solidFill>
              <a:latin typeface="Calibri"/>
              <a:ea typeface="Arial"/>
              <a:cs typeface="Arial"/>
            </a:endParaRPr>
          </a:p>
          <a:p>
            <a:pPr>
              <a:defRPr/>
            </a:pPr>
            <a:r>
              <a:rPr lang="de-DE" sz="1200" b="0" i="0" dirty="0">
                <a:solidFill>
                  <a:schemeClr val="tx1"/>
                </a:solidFill>
                <a:latin typeface="Calibri"/>
                <a:ea typeface="Arial"/>
                <a:cs typeface="Arial"/>
              </a:rPr>
              <a:t>Orange: Bund/Länder</a:t>
            </a:r>
            <a:endParaRPr dirty="0"/>
          </a:p>
          <a:p>
            <a:pPr>
              <a:defRPr/>
            </a:pPr>
            <a:r>
              <a:rPr lang="de-DE" sz="1200" b="0" i="0" dirty="0">
                <a:solidFill>
                  <a:schemeClr val="tx1"/>
                </a:solidFill>
                <a:latin typeface="Calibri"/>
                <a:ea typeface="Arial"/>
                <a:cs typeface="Arial"/>
              </a:rPr>
              <a:t>Blau: Hochschulen</a:t>
            </a:r>
            <a:endParaRPr dirty="0"/>
          </a:p>
          <a:p>
            <a:pPr>
              <a:defRPr/>
            </a:pPr>
            <a:r>
              <a:rPr lang="de-DE" sz="1200" b="0" i="0" dirty="0">
                <a:solidFill>
                  <a:schemeClr val="tx1"/>
                </a:solidFill>
                <a:latin typeface="Calibri"/>
                <a:ea typeface="Arial"/>
                <a:cs typeface="Arial"/>
              </a:rPr>
              <a:t>Grün: Institute freier und öffentlicher Träger</a:t>
            </a:r>
            <a:endParaRPr dirty="0"/>
          </a:p>
          <a:p>
            <a:pPr>
              <a:defRPr/>
            </a:pPr>
            <a:endParaRPr lang="de-DE" dirty="0"/>
          </a:p>
          <a:p>
            <a:pPr>
              <a:defRPr/>
            </a:pPr>
            <a:r>
              <a:rPr lang="de-DE" dirty="0"/>
              <a:t>Mehr Informationen: https://www.agbfn.de/de/index.php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Mit Hochschulen und Forschungsinstituten bestehen eine Reihe von </a:t>
            </a:r>
            <a:r>
              <a:rPr lang="de-DE" b="1" dirty="0"/>
              <a:t>projektbezogenen Kooperationen </a:t>
            </a:r>
            <a:r>
              <a:rPr lang="de-DE" dirty="0"/>
              <a:t>des BIBB. Darüber hinaus wurden mit verschiedenen Hochschulen und Forschungseinrichtungen </a:t>
            </a:r>
            <a:r>
              <a:rPr lang="de-DE" b="1" dirty="0"/>
              <a:t>projektunabhängige Kooperationsvereinbarungen </a:t>
            </a:r>
            <a:r>
              <a:rPr lang="de-DE" dirty="0"/>
              <a:t>geschlossen:</a:t>
            </a:r>
            <a:endParaRPr dirty="0"/>
          </a:p>
          <a:p>
            <a:pPr>
              <a:defRPr/>
            </a:pPr>
            <a:endParaRPr lang="de-DE" dirty="0"/>
          </a:p>
          <a:p>
            <a:pPr>
              <a:defRPr/>
            </a:pPr>
            <a:r>
              <a:rPr lang="de-DE" dirty="0"/>
              <a:t>Bergische Universität Wuppertal</a:t>
            </a:r>
            <a:endParaRPr dirty="0"/>
          </a:p>
          <a:p>
            <a:pPr>
              <a:defRPr/>
            </a:pPr>
            <a:r>
              <a:rPr lang="de-DE" dirty="0"/>
              <a:t>Fachhochschule Münster       </a:t>
            </a:r>
            <a:endParaRPr dirty="0"/>
          </a:p>
          <a:p>
            <a:pPr>
              <a:defRPr/>
            </a:pPr>
            <a:r>
              <a:rPr lang="de-DE" dirty="0"/>
              <a:t>Fernuniversität Hagen</a:t>
            </a:r>
            <a:endParaRPr dirty="0"/>
          </a:p>
          <a:p>
            <a:pPr>
              <a:defRPr/>
            </a:pPr>
            <a:r>
              <a:rPr lang="de-DE" dirty="0"/>
              <a:t>Friedrich-Alexander-Universität Erlangen-Nürnberg</a:t>
            </a:r>
            <a:endParaRPr dirty="0"/>
          </a:p>
          <a:p>
            <a:pPr>
              <a:defRPr/>
            </a:pPr>
            <a:r>
              <a:rPr lang="de-DE" dirty="0"/>
              <a:t>Friedrich-Schiller-Universität Jena</a:t>
            </a:r>
            <a:endParaRPr dirty="0"/>
          </a:p>
          <a:p>
            <a:pPr>
              <a:defRPr/>
            </a:pPr>
            <a:r>
              <a:rPr lang="de-DE" dirty="0"/>
              <a:t>Helmut Schmidt Universität Hamburg</a:t>
            </a:r>
            <a:endParaRPr dirty="0"/>
          </a:p>
          <a:p>
            <a:pPr>
              <a:defRPr/>
            </a:pPr>
            <a:r>
              <a:rPr lang="de-DE" dirty="0"/>
              <a:t>Hochschule Bonn-Rhein-Sieg</a:t>
            </a:r>
            <a:endParaRPr dirty="0"/>
          </a:p>
          <a:p>
            <a:pPr>
              <a:defRPr/>
            </a:pPr>
            <a:r>
              <a:rPr lang="de-DE" dirty="0"/>
              <a:t>Hochschule Bremen</a:t>
            </a:r>
            <a:endParaRPr dirty="0"/>
          </a:p>
          <a:p>
            <a:pPr>
              <a:defRPr/>
            </a:pPr>
            <a:r>
              <a:rPr lang="de-DE" dirty="0"/>
              <a:t>Institut für Arbeitsmarkt- und Berufsforschung (IAB), Nürnberg</a:t>
            </a:r>
            <a:endParaRPr dirty="0"/>
          </a:p>
          <a:p>
            <a:pPr>
              <a:defRPr/>
            </a:pPr>
            <a:r>
              <a:rPr lang="de-DE" dirty="0"/>
              <a:t>Otto-von-Guericke-Universität Magdeburg</a:t>
            </a:r>
            <a:endParaRPr dirty="0"/>
          </a:p>
          <a:p>
            <a:pPr>
              <a:defRPr/>
            </a:pPr>
            <a:r>
              <a:rPr lang="de-DE" dirty="0"/>
              <a:t>Rheinische-Friedrich-Wilhelms Universität Bonn</a:t>
            </a:r>
            <a:endParaRPr dirty="0"/>
          </a:p>
          <a:p>
            <a:pPr>
              <a:defRPr/>
            </a:pPr>
            <a:r>
              <a:rPr lang="de-DE" dirty="0"/>
              <a:t>Technische Universität Darmstadt</a:t>
            </a:r>
            <a:endParaRPr dirty="0"/>
          </a:p>
          <a:p>
            <a:pPr>
              <a:defRPr/>
            </a:pPr>
            <a:r>
              <a:rPr lang="de-DE" dirty="0"/>
              <a:t>Technische Universität Kaiserslautern</a:t>
            </a:r>
            <a:endParaRPr dirty="0"/>
          </a:p>
          <a:p>
            <a:pPr>
              <a:defRPr/>
            </a:pPr>
            <a:r>
              <a:rPr lang="de-DE" dirty="0"/>
              <a:t>Universität Bielefeld</a:t>
            </a:r>
            <a:endParaRPr dirty="0"/>
          </a:p>
          <a:p>
            <a:pPr>
              <a:defRPr/>
            </a:pPr>
            <a:r>
              <a:rPr lang="de-DE" dirty="0"/>
              <a:t>Universität Duisburg-Essen</a:t>
            </a:r>
            <a:endParaRPr dirty="0"/>
          </a:p>
          <a:p>
            <a:pPr>
              <a:defRPr/>
            </a:pPr>
            <a:r>
              <a:rPr lang="de-DE" dirty="0"/>
              <a:t>Universität Flensburg</a:t>
            </a:r>
            <a:endParaRPr dirty="0"/>
          </a:p>
          <a:p>
            <a:pPr>
              <a:defRPr/>
            </a:pPr>
            <a:r>
              <a:rPr lang="de-DE" dirty="0"/>
              <a:t>Universität zu Köln</a:t>
            </a:r>
            <a:endParaRPr dirty="0"/>
          </a:p>
          <a:p>
            <a:pPr>
              <a:defRPr/>
            </a:pPr>
            <a:r>
              <a:rPr lang="de-DE" dirty="0"/>
              <a:t>Universität Paderborn</a:t>
            </a:r>
            <a:endParaRPr dirty="0"/>
          </a:p>
          <a:p>
            <a:pPr>
              <a:defRPr/>
            </a:pPr>
            <a:r>
              <a:rPr lang="de-DE" dirty="0"/>
              <a:t>Westfälische Wilhelms-Universität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Open Access im BIBB:</a:t>
            </a:r>
            <a:endParaRPr dirty="0"/>
          </a:p>
          <a:p>
            <a:pPr>
              <a:defRPr/>
            </a:pPr>
            <a:r>
              <a:rPr lang="de-DE" sz="1200" b="0" i="0" dirty="0">
                <a:solidFill>
                  <a:schemeClr val="tx1"/>
                </a:solidFill>
                <a:latin typeface="Calibri"/>
                <a:ea typeface="Arial"/>
                <a:cs typeface="Arial"/>
              </a:rPr>
              <a:t>Das BIBB hat sich zum Ziel gesetzt, die kosten- und barrierefreie Verbreitung von Ergebnissen der Berufsbildungsforschung im Sinne des Open Access zu unterstützen. Aus diesem Grund hat das BIBB im März 2011 eine Open Access Policy verabschiedet sowie am 01.05.2014 die Berliner Erklärung über den öffentlichen Zugang zu Wissen unterzeichnet. Das BIBB unterstützt die Initiative Open Access 2020 der Max Planck Gesellschaft, die die Mehrheit der heute erscheinenden wissenschaftlichen Fachzeitschriften auf das Publizieren per Open Access umzustellen möchte. Im Mai 2020 hat das BIBB darüber hinaus das Mission Statement der ENABLE!-Community unterzeichnet. Ziel von ENABLE! ist es, die Open-Access-Transformation in den Geistes- und Sozialwissenschaften community-basiert und disziplinorientiert voranzubringen.</a:t>
            </a:r>
            <a:endParaRPr dirty="0"/>
          </a:p>
          <a:p>
            <a:pPr>
              <a:defRPr/>
            </a:pPr>
            <a:r>
              <a:rPr lang="de-DE" sz="1200" b="0" i="0" dirty="0">
                <a:solidFill>
                  <a:schemeClr val="tx1"/>
                </a:solidFill>
                <a:latin typeface="Calibri"/>
                <a:ea typeface="Arial"/>
                <a:cs typeface="Arial"/>
              </a:rPr>
              <a:t>In Umsetzung der Open Access Policy werden inzwischen alle Fachpublikationen des BIBB unmittelbar im Sinne von Open Access unter der CC-Lizenz CC BY-SA 4.0 veröffentlicht.</a:t>
            </a:r>
            <a:endParaRPr dirty="0"/>
          </a:p>
          <a:p>
            <a:pPr>
              <a:defRPr/>
            </a:pPr>
            <a:r>
              <a:rPr lang="de-DE" dirty="0"/>
              <a:t>(https://www.bibb.de/de/35836.php)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„Junges“ Forschungsfeld:</a:t>
            </a:r>
            <a:endParaRPr dirty="0"/>
          </a:p>
          <a:p>
            <a:pPr marL="171450" indent="-171450">
              <a:buFont typeface="Arial"/>
              <a:buChar char="•"/>
              <a:defRPr/>
            </a:pPr>
            <a:r>
              <a:rPr lang="de-DE" dirty="0"/>
              <a:t>Beginn der institutionalisierten Berufsbildungsforschung mit Gründung von DATSCH (</a:t>
            </a:r>
            <a:r>
              <a:rPr lang="de-DE" sz="1200" b="0" i="0" u="none" strike="noStrike" dirty="0">
                <a:solidFill>
                  <a:schemeClr val="tx1"/>
                </a:solidFill>
                <a:latin typeface="Calibri"/>
                <a:ea typeface="Arial"/>
                <a:cs typeface="Arial"/>
              </a:rPr>
              <a:t>Deutscher Ausschuss für technisches Schulwesen, gegründet 1908 von Verbänden der verarbeitenden Metall- und Elektroindustrie) und DINTA (Deutsches Institut für technische Arbeitsschulung, gegründet 1925 vom Stahl-Eisenverein) (Dobischat, R. &amp; Düsseldorff, K. (2017). Berufliche Bildung und Berufsbildungsforschung.)</a:t>
            </a:r>
            <a:endParaRPr dirty="0"/>
          </a:p>
          <a:p>
            <a:pPr marL="171450" indent="-171450">
              <a:buFont typeface="Arial"/>
              <a:buChar char="•"/>
              <a:defRPr/>
            </a:pPr>
            <a:r>
              <a:rPr lang="de-DE" sz="1200" b="0" i="0" u="none" strike="noStrike" dirty="0">
                <a:solidFill>
                  <a:schemeClr val="tx1"/>
                </a:solidFill>
                <a:latin typeface="Calibri"/>
                <a:ea typeface="Arial"/>
                <a:cs typeface="Arial"/>
              </a:rPr>
              <a:t>Gründung Institut für Arbeitsmarkt- und Berufsforschung (IAB) 1969</a:t>
            </a:r>
            <a:endParaRPr dirty="0"/>
          </a:p>
          <a:p>
            <a:pPr marL="171450" indent="-171450">
              <a:buFont typeface="Arial"/>
              <a:buChar char="•"/>
              <a:defRPr/>
            </a:pPr>
            <a:r>
              <a:rPr lang="de-DE" sz="1200" b="0" i="0" u="none" strike="noStrike" dirty="0">
                <a:solidFill>
                  <a:schemeClr val="tx1"/>
                </a:solidFill>
                <a:latin typeface="Calibri"/>
                <a:ea typeface="Arial"/>
                <a:cs typeface="Arial"/>
              </a:rPr>
              <a:t>Gründung </a:t>
            </a:r>
            <a:r>
              <a:rPr lang="de-DE" dirty="0"/>
              <a:t>Bundesinstituts für Berufsbildungsforschung (BBF) 1970</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solidFill>
                  <a:schemeClr val="tx1"/>
                </a:solidFill>
                <a:latin typeface="Calibri"/>
                <a:ea typeface="Arial"/>
                <a:cs typeface="Arial"/>
              </a:rPr>
              <a:t>Wirtschaftliche Bedeutung:</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Beitrag zur Wettbewerbsfähigkeit der Wirtschaft</a:t>
            </a:r>
            <a:endParaRPr dirty="0"/>
          </a:p>
          <a:p>
            <a:pPr marL="171450" lvl="0" indent="-171450">
              <a:buFont typeface="Arial"/>
              <a:buChar char="•"/>
              <a:defRPr/>
            </a:pPr>
            <a:r>
              <a:rPr lang="de-DE" sz="1200" dirty="0">
                <a:solidFill>
                  <a:schemeClr val="tx1"/>
                </a:solidFill>
                <a:latin typeface="Calibri"/>
                <a:ea typeface="Arial"/>
                <a:cs typeface="Arial"/>
              </a:rPr>
              <a:t>Sicherstellung von Fachkräften für den Arbeitsmarkt</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Gesellschaftliche Bedeutung:</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Förderung der sozialen Mobilität</a:t>
            </a:r>
            <a:endParaRPr dirty="0"/>
          </a:p>
          <a:p>
            <a:pPr marL="171450" lvl="0" indent="-171450">
              <a:buFont typeface="Arial"/>
              <a:buChar char="•"/>
              <a:defRPr/>
            </a:pPr>
            <a:r>
              <a:rPr lang="de-DE" sz="1200" dirty="0">
                <a:solidFill>
                  <a:schemeClr val="tx1"/>
                </a:solidFill>
                <a:latin typeface="Calibri"/>
                <a:ea typeface="Arial"/>
                <a:cs typeface="Arial"/>
              </a:rPr>
              <a:t>Beitrag zur sozialen Integration </a:t>
            </a:r>
            <a:endParaRPr dirty="0"/>
          </a:p>
          <a:p>
            <a:pPr marL="171450" lvl="0" indent="-171450">
              <a:buFont typeface="Arial"/>
              <a:buChar char="•"/>
              <a:defRPr/>
            </a:pPr>
            <a:r>
              <a:rPr lang="de-DE" sz="1200" dirty="0">
                <a:solidFill>
                  <a:schemeClr val="tx1"/>
                </a:solidFill>
                <a:latin typeface="Calibri"/>
                <a:ea typeface="Arial"/>
                <a:cs typeface="Arial"/>
              </a:rPr>
              <a:t>Attraktivität der Berufsbildung</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Globalisierung</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Entwicklungen der internationalen Berufsbildung beobachten</a:t>
            </a:r>
            <a:endParaRPr dirty="0"/>
          </a:p>
          <a:p>
            <a:pPr marL="171450" lvl="0" indent="-171450">
              <a:buFont typeface="Arial"/>
              <a:buChar char="•"/>
              <a:defRPr/>
            </a:pPr>
            <a:r>
              <a:rPr lang="de-DE" sz="1200" dirty="0">
                <a:solidFill>
                  <a:schemeClr val="tx1"/>
                </a:solidFill>
                <a:latin typeface="Calibri"/>
                <a:ea typeface="Arial"/>
                <a:cs typeface="Arial"/>
              </a:rPr>
              <a:t>Lernen von anderen Ländern und Berufsbildungssystemen</a:t>
            </a:r>
            <a:endParaRPr dirty="0"/>
          </a:p>
          <a:p>
            <a:pPr marL="171450" lvl="0" indent="-171450">
              <a:buFont typeface="Arial"/>
              <a:buChar char="•"/>
              <a:defRPr/>
            </a:pPr>
            <a:r>
              <a:rPr lang="de-DE" sz="1200" dirty="0">
                <a:solidFill>
                  <a:schemeClr val="tx1"/>
                </a:solidFill>
                <a:latin typeface="Calibri"/>
                <a:ea typeface="Arial"/>
                <a:cs typeface="Arial"/>
              </a:rPr>
              <a:t>Anerkennung ausländischer Qualifikationen</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Technologische Entwicklung</a:t>
            </a:r>
            <a:r>
              <a:rPr lang="de-DE" sz="1200" dirty="0">
                <a:solidFill>
                  <a:schemeClr val="tx1"/>
                </a:solidFill>
                <a:latin typeface="Calibri"/>
                <a:ea typeface="Arial"/>
                <a:cs typeface="Arial"/>
              </a:rPr>
              <a:t>:</a:t>
            </a:r>
            <a:endParaRPr dirty="0"/>
          </a:p>
          <a:p>
            <a:pPr marL="171450" lvl="0" indent="-171450">
              <a:buFont typeface="Arial"/>
              <a:buChar char="•"/>
              <a:defRPr/>
            </a:pPr>
            <a:r>
              <a:rPr lang="de-DE" sz="1200" dirty="0">
                <a:solidFill>
                  <a:schemeClr val="tx1"/>
                </a:solidFill>
                <a:latin typeface="Calibri"/>
                <a:ea typeface="Arial"/>
                <a:cs typeface="Arial"/>
              </a:rPr>
              <a:t>Auswirkungen von neuen technischen Möglichkeiten (z.B. KI) auf Berufsausbildung, Arbeit und Qualifikationsanforderungen</a:t>
            </a:r>
            <a:endParaRPr dirty="0"/>
          </a:p>
          <a:p>
            <a:pPr marL="171450" lvl="0" indent="-171450">
              <a:buFont typeface="Arial"/>
              <a:buChar char="•"/>
              <a:defRPr/>
            </a:pPr>
            <a:r>
              <a:rPr lang="de-DE" sz="1200" dirty="0">
                <a:solidFill>
                  <a:schemeClr val="tx1"/>
                </a:solidFill>
                <a:latin typeface="Calibri"/>
                <a:ea typeface="Arial"/>
                <a:cs typeface="Arial"/>
              </a:rPr>
              <a:t>lebenslanges Lernen und berufliche Weiterbildung</a:t>
            </a:r>
            <a:endParaRPr dirty="0"/>
          </a:p>
          <a:p>
            <a:pPr marL="171450" lvl="0" indent="-171450">
              <a:buFont typeface="Arial"/>
              <a:buChar char="•"/>
              <a:defRPr/>
            </a:pPr>
            <a:r>
              <a:rPr lang="de-DE" sz="1200" dirty="0">
                <a:solidFill>
                  <a:schemeClr val="tx1"/>
                </a:solidFill>
                <a:latin typeface="Calibri"/>
                <a:ea typeface="Arial"/>
                <a:cs typeface="Arial"/>
              </a:rPr>
              <a:t>Neuordnung von Ausbildungsberufen aufgrund technologischen Fortschritts (Bsp.: Neuordnung der Ausbildung Steuerfachangestellte/r 2023 aufgrund der Umstellung auf elektronische Verfahren)</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Veränderungen in der Gesellschaft:</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Alterung der Bevölkerung und ihre Auswirkungen auf den Arbeitsmarkt</a:t>
            </a:r>
            <a:endParaRPr dirty="0"/>
          </a:p>
          <a:p>
            <a:pPr marL="171450" lvl="0" indent="-171450">
              <a:buFont typeface="Arial"/>
              <a:buChar char="•"/>
              <a:defRPr/>
            </a:pPr>
            <a:r>
              <a:rPr lang="de-DE" sz="1200" dirty="0">
                <a:solidFill>
                  <a:schemeClr val="tx1"/>
                </a:solidFill>
                <a:latin typeface="Calibri"/>
                <a:ea typeface="Arial"/>
                <a:cs typeface="Arial"/>
              </a:rPr>
              <a:t>Erfolgreiche Integration von Migrant*innen in das Berufsbildungssystem und den Arbeitsmarkt</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Veränderungen in der Arbeitswelt:</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Entstehung neuer Berufsbilder und die Notwendigkeit, bestehende Ausbildungsberufe anzupassen (z.B. Einführung neuer Ausbildungsberuf Gestalter/in für immersive Medien 2023)</a:t>
            </a:r>
            <a:endParaRPr dirty="0"/>
          </a:p>
          <a:p>
            <a:pPr marL="171450" lvl="0" indent="-171450">
              <a:buFont typeface="Arial"/>
              <a:buChar char="•"/>
              <a:defRPr/>
            </a:pPr>
            <a:r>
              <a:rPr lang="de-DE" sz="1200" dirty="0">
                <a:solidFill>
                  <a:schemeClr val="tx1"/>
                </a:solidFill>
                <a:latin typeface="Calibri"/>
                <a:ea typeface="Arial"/>
                <a:cs typeface="Arial"/>
              </a:rPr>
              <a:t>Flexibilisierung der Arbeitsverhältnisse und ihre Implikationen für die berufliche Bildung</a:t>
            </a:r>
            <a:endParaRPr dirty="0"/>
          </a:p>
          <a:p>
            <a:pPr marL="171450" lvl="0" indent="-171450">
              <a:buFont typeface="Arial"/>
              <a:buChar char="•"/>
              <a:defRPr/>
            </a:pPr>
            <a:r>
              <a:rPr lang="de-DE" sz="1200" dirty="0">
                <a:solidFill>
                  <a:schemeClr val="tx1"/>
                </a:solidFill>
                <a:latin typeface="Calibri"/>
                <a:ea typeface="Arial"/>
                <a:cs typeface="Arial"/>
              </a:rPr>
              <a:t>Nachfrage nach „Green Skills“ / „Green Jobs“</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000" dirty="0"/>
              <a:t>Das Institut zur Qualitätsentwicklung im Bildungswesen (IQB) ist ein 2004 gegründetes An-Institut der Humboldt-Universität zu Berlin. Zentrale Aufgabe des IQB ist die Weiterentwicklung, Operationalisierung, Normierung und Überprüfung von Bildungsstandards. Es ist eine wissenschaftliche Einrichtung der deutschen Bundesländer, die Mitglieder des eingetragenen Vereins „Institut zur Qualitätsentwicklung im Bildungswesen – Wissenschaftliche Einrichtung der Länder an der Humboldt-Universität zu Berlin e. V.“ sind.</a:t>
            </a:r>
            <a:endParaRPr dirty="0"/>
          </a:p>
          <a:p>
            <a:pPr>
              <a:defRPr/>
            </a:pPr>
            <a:endParaRPr lang="de-DE" sz="1000" dirty="0"/>
          </a:p>
          <a:p>
            <a:pPr>
              <a:defRPr/>
            </a:pPr>
            <a:r>
              <a:rPr lang="de-DE" sz="1000" b="0" i="0" dirty="0">
                <a:solidFill>
                  <a:schemeClr val="tx1"/>
                </a:solidFill>
                <a:latin typeface="Calibri"/>
                <a:ea typeface="Arial"/>
                <a:cs typeface="Arial"/>
              </a:rPr>
              <a:t>Mit Hochschulen und Forschungsinstituten bestehen eine Reihe von projektbezogenen Kooperationen des BIBB. Darüber hinaus wurden mit verschiedenen Hochschulen und Forschungseinrichtungen projektunabhängige Kooperationsvereinbarungen geschlossen:</a:t>
            </a:r>
            <a:br>
              <a:rPr lang="de-DE" sz="1000" b="0" i="0" dirty="0">
                <a:solidFill>
                  <a:schemeClr val="tx1"/>
                </a:solidFill>
                <a:latin typeface="Calibri"/>
                <a:ea typeface="Arial"/>
                <a:cs typeface="Arial"/>
              </a:rPr>
            </a:br>
            <a:endParaRPr lang="de-DE" sz="1000" b="0" i="0" dirty="0">
              <a:solidFill>
                <a:schemeClr val="tx1"/>
              </a:solidFill>
              <a:latin typeface="Calibri"/>
              <a:ea typeface="Arial"/>
              <a:cs typeface="Arial"/>
            </a:endParaRPr>
          </a:p>
          <a:p>
            <a:pPr marL="171450" indent="-171450">
              <a:buFont typeface="Arial"/>
              <a:buChar char="•"/>
              <a:defRPr/>
            </a:pPr>
            <a:r>
              <a:rPr lang="de-DE" sz="1000" b="0" i="0" dirty="0">
                <a:solidFill>
                  <a:schemeClr val="tx1"/>
                </a:solidFill>
                <a:latin typeface="Calibri"/>
                <a:ea typeface="Arial"/>
                <a:cs typeface="Arial"/>
              </a:rPr>
              <a:t>Bergische Universität Wuppertal</a:t>
            </a:r>
            <a:endParaRPr dirty="0"/>
          </a:p>
          <a:p>
            <a:pPr marL="171450" indent="-171450">
              <a:buFont typeface="Arial"/>
              <a:buChar char="•"/>
              <a:defRPr/>
            </a:pPr>
            <a:r>
              <a:rPr lang="de-DE" sz="1000" b="0" i="0" dirty="0">
                <a:solidFill>
                  <a:schemeClr val="tx1"/>
                </a:solidFill>
                <a:latin typeface="Calibri"/>
                <a:ea typeface="Arial"/>
                <a:cs typeface="Arial"/>
              </a:rPr>
              <a:t>Fachhochschule Münster       </a:t>
            </a:r>
            <a:endParaRPr dirty="0"/>
          </a:p>
          <a:p>
            <a:pPr marL="171450" indent="-171450">
              <a:buFont typeface="Arial"/>
              <a:buChar char="•"/>
              <a:defRPr/>
            </a:pPr>
            <a:r>
              <a:rPr lang="de-DE" sz="1000" b="0" i="0" dirty="0">
                <a:solidFill>
                  <a:schemeClr val="tx1"/>
                </a:solidFill>
                <a:latin typeface="Calibri"/>
                <a:ea typeface="Arial"/>
                <a:cs typeface="Arial"/>
              </a:rPr>
              <a:t>Fernuniversität Hagen</a:t>
            </a:r>
            <a:endParaRPr dirty="0"/>
          </a:p>
          <a:p>
            <a:pPr marL="171450" indent="-171450">
              <a:buFont typeface="Arial"/>
              <a:buChar char="•"/>
              <a:defRPr/>
            </a:pPr>
            <a:r>
              <a:rPr lang="de-DE" sz="1000" b="0" i="0" dirty="0">
                <a:solidFill>
                  <a:schemeClr val="tx1"/>
                </a:solidFill>
                <a:latin typeface="Calibri"/>
                <a:ea typeface="Arial"/>
                <a:cs typeface="Arial"/>
              </a:rPr>
              <a:t>Friedrich-Alexander-Universität Erlangen-Nürnberg</a:t>
            </a:r>
            <a:endParaRPr dirty="0"/>
          </a:p>
          <a:p>
            <a:pPr marL="171450" indent="-171450">
              <a:buFont typeface="Arial"/>
              <a:buChar char="•"/>
              <a:defRPr/>
            </a:pPr>
            <a:r>
              <a:rPr lang="de-DE" sz="1000" b="0" i="0" dirty="0">
                <a:solidFill>
                  <a:schemeClr val="tx1"/>
                </a:solidFill>
                <a:latin typeface="Calibri"/>
                <a:ea typeface="Arial"/>
                <a:cs typeface="Arial"/>
              </a:rPr>
              <a:t>Friedrich-Schiller-Universität Jena</a:t>
            </a:r>
            <a:endParaRPr dirty="0"/>
          </a:p>
          <a:p>
            <a:pPr marL="171450" indent="-171450">
              <a:buFont typeface="Arial"/>
              <a:buChar char="•"/>
              <a:defRPr/>
            </a:pPr>
            <a:r>
              <a:rPr lang="de-DE" sz="1000" b="0" i="0" dirty="0">
                <a:solidFill>
                  <a:schemeClr val="tx1"/>
                </a:solidFill>
                <a:latin typeface="Calibri"/>
                <a:ea typeface="Arial"/>
                <a:cs typeface="Arial"/>
              </a:rPr>
              <a:t>Helmut Schmidt Universität Hamburg</a:t>
            </a:r>
            <a:endParaRPr dirty="0"/>
          </a:p>
          <a:p>
            <a:pPr marL="171450" indent="-171450">
              <a:buFont typeface="Arial"/>
              <a:buChar char="•"/>
              <a:defRPr/>
            </a:pPr>
            <a:r>
              <a:rPr lang="de-DE" sz="1000" b="0" i="0" dirty="0">
                <a:solidFill>
                  <a:schemeClr val="tx1"/>
                </a:solidFill>
                <a:latin typeface="Calibri"/>
                <a:ea typeface="Arial"/>
                <a:cs typeface="Arial"/>
              </a:rPr>
              <a:t>Hochschule Bonn-Rhein-Sieg</a:t>
            </a:r>
            <a:endParaRPr dirty="0"/>
          </a:p>
          <a:p>
            <a:pPr marL="171450" indent="-171450">
              <a:buFont typeface="Arial"/>
              <a:buChar char="•"/>
              <a:defRPr/>
            </a:pPr>
            <a:r>
              <a:rPr lang="de-DE" sz="1000" b="0" i="0" dirty="0">
                <a:solidFill>
                  <a:schemeClr val="tx1"/>
                </a:solidFill>
                <a:latin typeface="Calibri"/>
                <a:ea typeface="Arial"/>
                <a:cs typeface="Arial"/>
              </a:rPr>
              <a:t>Hochschule Bremen</a:t>
            </a:r>
            <a:endParaRPr dirty="0"/>
          </a:p>
          <a:p>
            <a:pPr marL="171450" indent="-171450">
              <a:buFont typeface="Arial"/>
              <a:buChar char="•"/>
              <a:defRPr/>
            </a:pPr>
            <a:r>
              <a:rPr lang="de-DE" sz="1000" b="0" i="0" dirty="0">
                <a:solidFill>
                  <a:schemeClr val="tx1"/>
                </a:solidFill>
                <a:latin typeface="Calibri"/>
                <a:ea typeface="Arial"/>
                <a:cs typeface="Arial"/>
              </a:rPr>
              <a:t>Institut für Arbeitsmarkt- und Berufsforschung (IAB), Nürnberg</a:t>
            </a:r>
            <a:endParaRPr dirty="0"/>
          </a:p>
          <a:p>
            <a:pPr marL="171450" indent="-171450">
              <a:buFont typeface="Arial"/>
              <a:buChar char="•"/>
              <a:defRPr/>
            </a:pPr>
            <a:r>
              <a:rPr lang="de-DE" sz="1000" b="0" i="0" dirty="0">
                <a:solidFill>
                  <a:schemeClr val="tx1"/>
                </a:solidFill>
                <a:latin typeface="Calibri"/>
                <a:ea typeface="Arial"/>
                <a:cs typeface="Arial"/>
              </a:rPr>
              <a:t>Otto-von-Guericke-Universität Magdeburg</a:t>
            </a:r>
            <a:endParaRPr dirty="0"/>
          </a:p>
          <a:p>
            <a:pPr marL="171450" indent="-171450">
              <a:buFont typeface="Arial"/>
              <a:buChar char="•"/>
              <a:defRPr/>
            </a:pPr>
            <a:r>
              <a:rPr lang="de-DE" sz="1000" b="0" i="0" dirty="0">
                <a:solidFill>
                  <a:schemeClr val="tx1"/>
                </a:solidFill>
                <a:latin typeface="Calibri"/>
                <a:ea typeface="Arial"/>
                <a:cs typeface="Arial"/>
              </a:rPr>
              <a:t>Rheinische-Friedrich-Wilhelms Universität Bonn</a:t>
            </a:r>
            <a:endParaRPr dirty="0"/>
          </a:p>
          <a:p>
            <a:pPr marL="171450" indent="-171450">
              <a:buFont typeface="Arial"/>
              <a:buChar char="•"/>
              <a:defRPr/>
            </a:pPr>
            <a:r>
              <a:rPr lang="de-DE" sz="1000" b="0" i="0" dirty="0">
                <a:solidFill>
                  <a:schemeClr val="tx1"/>
                </a:solidFill>
                <a:latin typeface="Calibri"/>
                <a:ea typeface="Arial"/>
                <a:cs typeface="Arial"/>
              </a:rPr>
              <a:t>Technische Universität Darmstadt</a:t>
            </a:r>
            <a:endParaRPr dirty="0"/>
          </a:p>
          <a:p>
            <a:pPr marL="171450" indent="-171450">
              <a:buFont typeface="Arial"/>
              <a:buChar char="•"/>
              <a:defRPr/>
            </a:pPr>
            <a:r>
              <a:rPr lang="de-DE" sz="1000" b="0" i="0" dirty="0">
                <a:solidFill>
                  <a:schemeClr val="tx1"/>
                </a:solidFill>
                <a:latin typeface="Calibri"/>
                <a:ea typeface="Arial"/>
                <a:cs typeface="Arial"/>
              </a:rPr>
              <a:t>Technische Universität Kaiserslautern</a:t>
            </a:r>
            <a:endParaRPr dirty="0"/>
          </a:p>
          <a:p>
            <a:pPr marL="171450" indent="-171450">
              <a:buFont typeface="Arial"/>
              <a:buChar char="•"/>
              <a:defRPr/>
            </a:pPr>
            <a:r>
              <a:rPr lang="de-DE" sz="1000" b="0" i="0" dirty="0">
                <a:solidFill>
                  <a:schemeClr val="tx1"/>
                </a:solidFill>
                <a:latin typeface="Calibri"/>
                <a:ea typeface="Arial"/>
                <a:cs typeface="Arial"/>
              </a:rPr>
              <a:t>Universität Bielefeld</a:t>
            </a:r>
            <a:endParaRPr dirty="0"/>
          </a:p>
          <a:p>
            <a:pPr marL="171450" indent="-171450">
              <a:buFont typeface="Arial"/>
              <a:buChar char="•"/>
              <a:defRPr/>
            </a:pPr>
            <a:r>
              <a:rPr lang="de-DE" sz="1000" b="0" i="0" dirty="0">
                <a:solidFill>
                  <a:schemeClr val="tx1"/>
                </a:solidFill>
                <a:latin typeface="Calibri"/>
                <a:ea typeface="Arial"/>
                <a:cs typeface="Arial"/>
              </a:rPr>
              <a:t>Universität Duisburg-Essen</a:t>
            </a:r>
            <a:endParaRPr dirty="0"/>
          </a:p>
          <a:p>
            <a:pPr marL="171450" indent="-171450">
              <a:buFont typeface="Arial"/>
              <a:buChar char="•"/>
              <a:defRPr/>
            </a:pPr>
            <a:r>
              <a:rPr lang="de-DE" sz="1000" b="0" i="0" dirty="0">
                <a:solidFill>
                  <a:schemeClr val="tx1"/>
                </a:solidFill>
                <a:latin typeface="Calibri"/>
                <a:ea typeface="Arial"/>
                <a:cs typeface="Arial"/>
              </a:rPr>
              <a:t>Universität Flensburg</a:t>
            </a:r>
            <a:endParaRPr dirty="0"/>
          </a:p>
          <a:p>
            <a:pPr marL="171450" indent="-171450">
              <a:buFont typeface="Arial"/>
              <a:buChar char="•"/>
              <a:defRPr/>
            </a:pPr>
            <a:r>
              <a:rPr lang="de-DE" sz="1000" b="0" i="0" dirty="0">
                <a:solidFill>
                  <a:schemeClr val="tx1"/>
                </a:solidFill>
                <a:latin typeface="Calibri"/>
                <a:ea typeface="Arial"/>
                <a:cs typeface="Arial"/>
              </a:rPr>
              <a:t>Universität zu Köln</a:t>
            </a:r>
            <a:endParaRPr dirty="0"/>
          </a:p>
          <a:p>
            <a:pPr marL="171450" indent="-171450">
              <a:buFont typeface="Arial"/>
              <a:buChar char="•"/>
              <a:defRPr/>
            </a:pPr>
            <a:r>
              <a:rPr lang="de-DE" sz="1000" b="0" i="0" dirty="0">
                <a:solidFill>
                  <a:schemeClr val="tx1"/>
                </a:solidFill>
                <a:latin typeface="Calibri"/>
                <a:ea typeface="Arial"/>
                <a:cs typeface="Arial"/>
              </a:rPr>
              <a:t>Universität Paderborn</a:t>
            </a:r>
            <a:endParaRPr dirty="0"/>
          </a:p>
          <a:p>
            <a:pPr marL="171450" indent="-171450">
              <a:buFont typeface="Arial"/>
              <a:buChar char="•"/>
              <a:defRPr/>
            </a:pPr>
            <a:r>
              <a:rPr lang="de-DE" sz="1000" b="0" i="0" dirty="0">
                <a:solidFill>
                  <a:schemeClr val="tx1"/>
                </a:solidFill>
                <a:latin typeface="Calibri"/>
                <a:ea typeface="Arial"/>
                <a:cs typeface="Arial"/>
              </a:rPr>
              <a:t>Westfälische Wilhelms-Universität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u="none" strike="noStrike" dirty="0">
                <a:solidFill>
                  <a:schemeClr val="tx1"/>
                </a:solidFill>
                <a:latin typeface="Calibri"/>
                <a:ea typeface="Arial"/>
                <a:cs typeface="Arial"/>
              </a:rPr>
              <a:t>Aus dem Leitbild des BIBB:</a:t>
            </a:r>
            <a:endParaRPr dirty="0"/>
          </a:p>
          <a:p>
            <a:pPr>
              <a:defRPr/>
            </a:pPr>
            <a:r>
              <a:rPr lang="de-DE" sz="1200" b="0" i="0" u="none" strike="noStrike" dirty="0">
                <a:solidFill>
                  <a:schemeClr val="tx1"/>
                </a:solidFill>
                <a:latin typeface="Calibri"/>
                <a:ea typeface="Arial"/>
                <a:cs typeface="Arial"/>
              </a:rPr>
              <a:t>Mit unserer Berufsbildungsforschung übernehmen wir eine aktive Rolle im Wissenschaftssystem. Unsere Forschung ist auf bedeutsame Fragen der beruflichen</a:t>
            </a:r>
            <a:endParaRPr dirty="0"/>
          </a:p>
          <a:p>
            <a:pPr>
              <a:defRPr/>
            </a:pPr>
            <a:r>
              <a:rPr lang="de-DE" sz="1200" b="0" i="0" u="none" strike="noStrike" dirty="0">
                <a:solidFill>
                  <a:schemeClr val="tx1"/>
                </a:solidFill>
                <a:latin typeface="Calibri"/>
                <a:ea typeface="Arial"/>
                <a:cs typeface="Arial"/>
              </a:rPr>
              <a:t>Bildung ausgerichtet und trägt zur Theorieentwicklung bei. Sie ist interdisziplinär und wissenschaftlichen Standards verpflichtet. Wir kooperieren mit Hochschulen und Forschungseinrichtungen, fördern den wissenschaftlichen Nachwuchs und ermöglichen der Wissenschaft den Zugang zu unseren Forschungsdaten.</a:t>
            </a: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extLst>
              <a:ext uri="{96DAC541-7B7A-43D3-8B79-37D633B846F1}">
                <asvg:svgBlip xmlns:asvg="http://schemas.microsoft.com/office/drawing/2016/SVG/main" r:embed="rId5"/>
              </a:ext>
            </a:extLst>
          </a:blip>
          <a:stretch/>
        </p:blipFill>
        <p:spPr bwMode="auto">
          <a:xfrm>
            <a:off x="9824455" y="5714934"/>
            <a:ext cx="1888119" cy="395896"/>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4" name="Grafik 3">
            <a:extLst>
              <a:ext uri="{FF2B5EF4-FFF2-40B4-BE49-F238E27FC236}">
                <a16:creationId xmlns:a16="http://schemas.microsoft.com/office/drawing/2014/main" id="{3A779482-81E1-D03C-B58F-3C5C9CE6E3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9426" y="5314277"/>
            <a:ext cx="2209299" cy="12075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EN">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8"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9" name="Textfeld 8"/>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for international Cooperation </a:t>
            </a:r>
            <a:br>
              <a:rPr lang="de-DE" sz="1800" b="0" i="0" u="none" strike="noStrike" cap="none" spc="0" dirty="0">
                <a:ln>
                  <a:noFill/>
                </a:ln>
                <a:solidFill>
                  <a:prstClr val="black"/>
                </a:solidFill>
                <a:latin typeface="Calibri"/>
                <a:ea typeface="Arial"/>
                <a:cs typeface="Arial"/>
              </a:rPr>
            </a:br>
            <a:r>
              <a:rPr lang="de-DE" sz="1800" b="0" i="0" u="none" strike="noStrike" cap="none" spc="0" dirty="0">
                <a:ln>
                  <a:noFill/>
                </a:ln>
                <a:solidFill>
                  <a:prstClr val="black"/>
                </a:solidFill>
                <a:latin typeface="Calibri"/>
                <a:ea typeface="Arial"/>
                <a:cs typeface="Arial"/>
              </a:rPr>
              <a:t>in Vocational Education and Training</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1" name="Grafik 10"/>
          <p:cNvPicPr>
            <a:picLocks noChangeAspect="1"/>
          </p:cNvPicPr>
          <p:nvPr userDrawn="1"/>
        </p:nvPicPr>
        <p:blipFill>
          <a:blip r:embed="rId3"/>
          <a:stretch/>
        </p:blipFill>
        <p:spPr bwMode="auto">
          <a:xfrm>
            <a:off x="376726" y="5676892"/>
            <a:ext cx="2107670" cy="1152000"/>
          </a:xfrm>
          <a:prstGeom prst="rect">
            <a:avLst/>
          </a:prstGeom>
        </p:spPr>
      </p:pic>
      <p:pic>
        <p:nvPicPr>
          <p:cNvPr id="10" name="Grafik 9"/>
          <p:cNvPicPr>
            <a:picLocks noChangeAspect="1"/>
          </p:cNvPicPr>
          <p:nvPr userDrawn="1"/>
        </p:nvPicPr>
        <p:blipFill>
          <a:blip r:embed="rId4"/>
          <a:stretch/>
        </p:blipFill>
        <p:spPr bwMode="auto">
          <a:xfrm>
            <a:off x="9606349" y="5769210"/>
            <a:ext cx="2318510" cy="72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3"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Kapitelüberschriftjjjjjjjjjjjjjjjjjjjjjjjjjjjjjjjjjjjjjjjjjjjjjjjjjjjjjjjjjjjjjjjjjjjjjjjjjjjjjjjjjjjjjjjjjjjjjjjjjjjjjjjjjjjjj</a:t>
            </a:r>
            <a:endParaRPr/>
          </a:p>
        </p:txBody>
      </p:sp>
      <p:sp>
        <p:nvSpPr>
          <p:cNvPr id="6" name="Textplatzhalter 5"/>
          <p:cNvSpPr>
            <a:spLocks noGrp="1"/>
          </p:cNvSpPr>
          <p:nvPr>
            <p:ph type="body" sz="quarter" idx="11"/>
          </p:nvPr>
        </p:nvSpPr>
        <p:spPr bwMode="auto">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defRPr/>
            </a:pPr>
            <a:r>
              <a:rPr lang="de-DE"/>
              <a:t>Formatvorlagen des Textmasters bearbeiten</a:t>
            </a:r>
            <a:endParaRPr/>
          </a:p>
        </p:txBody>
      </p:sp>
      <p:pic>
        <p:nvPicPr>
          <p:cNvPr id="7" name="Grafik 6"/>
          <p:cNvPicPr>
            <a:picLocks noChangeAspect="1"/>
          </p:cNvPicPr>
          <p:nvPr userDrawn="1"/>
        </p:nvPicPr>
        <p:blipFill>
          <a:blip r:embed="rId2"/>
          <a:stretch/>
        </p:blipFill>
        <p:spPr bwMode="auto">
          <a:xfrm>
            <a:off x="0" y="1765072"/>
            <a:ext cx="12192000" cy="33278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7" r:id="rId3"/>
    <p:sldLayoutId id="2147483659" r:id="rId4"/>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4"/>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sldLayoutIdLst>
    <p:sldLayoutId id="2147483664" r:id="rId1"/>
    <p:sldLayoutId id="2147483670" r:id="rId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de/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de/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de/2160.php" TargetMode="External"/><Relationship Id="rId3" Type="http://schemas.openxmlformats.org/officeDocument/2006/relationships/hyperlink" Target="https://www.bibb.de/de/1656.php" TargetMode="External"/><Relationship Id="rId7" Type="http://schemas.openxmlformats.org/officeDocument/2006/relationships/hyperlink" Target="https://www.bibb.de/de/9228.php" TargetMode="External"/><Relationship Id="rId12" Type="http://schemas.openxmlformats.org/officeDocument/2006/relationships/image" Target="../media/image37.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bibb.de/de/2815.php" TargetMode="External"/><Relationship Id="rId11" Type="http://schemas.openxmlformats.org/officeDocument/2006/relationships/image" Target="../media/image36.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de/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0.sv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destatis.de/DE/Themen/Gesellschaft-Umwelt/Bildung-Forschung-Kultur/Berufliche-Bildung/_inhalt.html" TargetMode="External"/><Relationship Id="rId13" Type="http://schemas.openxmlformats.org/officeDocument/2006/relationships/hyperlink" Target="https://www.bibb.de/de/59.php" TargetMode="External"/><Relationship Id="rId3" Type="http://schemas.openxmlformats.org/officeDocument/2006/relationships/hyperlink" Target="http://www.govet.international/" TargetMode="External"/><Relationship Id="rId7" Type="http://schemas.openxmlformats.org/officeDocument/2006/relationships/hyperlink" Target="http://www.datenportal.bmbf.de/" TargetMode="External"/><Relationship Id="rId12" Type="http://schemas.openxmlformats.org/officeDocument/2006/relationships/hyperlink" Target="https://www.uni-paderborn.de/cevet" TargetMode="External"/><Relationship Id="rId2" Type="http://schemas.openxmlformats.org/officeDocument/2006/relationships/notesSlide" Target="../notesSlides/notesSlide27.xml"/><Relationship Id="rId16" Type="http://schemas.openxmlformats.org/officeDocument/2006/relationships/hyperlink" Target="http://www.bwp-zeitschrift.de/" TargetMode="External"/><Relationship Id="rId1" Type="http://schemas.openxmlformats.org/officeDocument/2006/relationships/slideLayout" Target="../slideLayouts/slideLayout3.xml"/><Relationship Id="rId6" Type="http://schemas.openxmlformats.org/officeDocument/2006/relationships/hyperlink" Target="https://www.kmk.org/" TargetMode="External"/><Relationship Id="rId11" Type="http://schemas.openxmlformats.org/officeDocument/2006/relationships/hyperlink" Target="https://www.agbfn.de/" TargetMode="External"/><Relationship Id="rId5" Type="http://schemas.openxmlformats.org/officeDocument/2006/relationships/hyperlink" Target="https://www.bibb.de/datenreport/de/index.php" TargetMode="External"/><Relationship Id="rId15" Type="http://schemas.openxmlformats.org/officeDocument/2006/relationships/hyperlink" Target="https://www.bibb.de/de/53.php" TargetMode="External"/><Relationship Id="rId10" Type="http://schemas.openxmlformats.org/officeDocument/2006/relationships/hyperlink" Target="http://www.f-bb.de/" TargetMode="External"/><Relationship Id="rId4" Type="http://schemas.openxmlformats.org/officeDocument/2006/relationships/hyperlink" Target="https://www.bibb.de/de/43.php" TargetMode="External"/><Relationship Id="rId9" Type="http://schemas.openxmlformats.org/officeDocument/2006/relationships/hyperlink" Target="https://iab.de/" TargetMode="External"/><Relationship Id="rId14" Type="http://schemas.openxmlformats.org/officeDocument/2006/relationships/hyperlink" Target="https://www.bibb.de/dienst/publikationen/d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de-DE" dirty="0"/>
              <a:t> </a:t>
            </a:r>
            <a:endParaRPr dirty="0"/>
          </a:p>
        </p:txBody>
      </p:sp>
      <p:sp>
        <p:nvSpPr>
          <p:cNvPr id="5" name="Untertitel 2"/>
          <p:cNvSpPr txBox="1"/>
          <p:nvPr/>
        </p:nvSpPr>
        <p:spPr bwMode="auto">
          <a:xfrm>
            <a:off x="658813" y="2853353"/>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de-DE" sz="2800" b="1" spc="30" dirty="0"/>
              <a:t>Institutionalisierte Berufsbildungsforschung</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10" name="Textfeld 9"/>
          <p:cNvSpPr txBox="1"/>
          <p:nvPr/>
        </p:nvSpPr>
        <p:spPr bwMode="auto">
          <a:xfrm>
            <a:off x="658808" y="1567676"/>
            <a:ext cx="10818815" cy="352340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de-DE" dirty="0"/>
              <a:t>Die Arbeiten des BIBB zur Berufsbildungsforschung werden in Form von Projekten durchgeführt.*</a:t>
            </a:r>
            <a:endParaRPr dirty="0"/>
          </a:p>
          <a:p>
            <a:pPr marL="285750" indent="-285750">
              <a:lnSpc>
                <a:spcPts val="2400"/>
              </a:lnSpc>
              <a:spcAft>
                <a:spcPts val="600"/>
              </a:spcAft>
              <a:buClr>
                <a:srgbClr val="D6851B"/>
              </a:buClr>
              <a:buSzPct val="65000"/>
              <a:buFont typeface="Wingdings 3"/>
              <a:buChar char=""/>
              <a:defRPr/>
            </a:pPr>
            <a:r>
              <a:rPr lang="de-DE" dirty="0"/>
              <a:t>Unterschieden wird zwischen:</a:t>
            </a:r>
            <a:endParaRPr dirty="0"/>
          </a:p>
          <a:p>
            <a:pPr marL="576000" lvl="1" indent="-285750">
              <a:lnSpc>
                <a:spcPts val="2400"/>
              </a:lnSpc>
              <a:spcAft>
                <a:spcPts val="600"/>
              </a:spcAft>
              <a:buClr>
                <a:srgbClr val="D6851B"/>
              </a:buClr>
              <a:buSzPct val="65000"/>
              <a:buFont typeface="Wingdings 3"/>
              <a:buChar char=""/>
              <a:defRPr/>
            </a:pPr>
            <a:r>
              <a:rPr lang="de-DE" b="1" dirty="0"/>
              <a:t>Forschungsprojekten</a:t>
            </a:r>
            <a:r>
              <a:rPr lang="de-DE" dirty="0"/>
              <a:t>, die durch den Stammhaushalt des BIBB finanziert werden – sogenannte Eigenforschung (nach § 90 Abs. 2, Satz 2 BBiG) und</a:t>
            </a:r>
            <a:endParaRPr dirty="0"/>
          </a:p>
          <a:p>
            <a:pPr marL="576000" lvl="1" indent="-285750">
              <a:lnSpc>
                <a:spcPts val="2400"/>
              </a:lnSpc>
              <a:spcAft>
                <a:spcPts val="600"/>
              </a:spcAft>
              <a:buClr>
                <a:srgbClr val="D6851B"/>
              </a:buClr>
              <a:buSzPct val="65000"/>
              <a:buFont typeface="Wingdings 3"/>
              <a:buChar char=""/>
              <a:defRPr/>
            </a:pPr>
            <a:r>
              <a:rPr lang="de-DE" b="1" dirty="0"/>
              <a:t>Forschungsprojekten</a:t>
            </a:r>
            <a:r>
              <a:rPr lang="de-DE" dirty="0"/>
              <a:t>, die auf Basis von Weisungen oder Aufträgen (nach § 90 Abs. 2, Satz 3 BBiG) sowie durch die Einwerbung von Drittmitteln außerhalb der Bundesverwaltung (nach § 90 Abs. 4 BBiG) realisiert werden.</a:t>
            </a:r>
            <a:endParaRPr dirty="0"/>
          </a:p>
          <a:p>
            <a:pPr marL="285750" indent="-285750">
              <a:lnSpc>
                <a:spcPts val="2400"/>
              </a:lnSpc>
              <a:spcAft>
                <a:spcPts val="600"/>
              </a:spcAft>
              <a:buClr>
                <a:srgbClr val="D6851B"/>
              </a:buClr>
              <a:buSzPct val="65000"/>
              <a:buFont typeface="Wingdings 3"/>
              <a:buChar char=""/>
              <a:defRPr/>
            </a:pPr>
            <a:r>
              <a:rPr lang="de-DE" dirty="0"/>
              <a:t>Des Weiteren werden </a:t>
            </a:r>
            <a:r>
              <a:rPr lang="de-DE" b="1" dirty="0"/>
              <a:t>Entwicklungsprojekte</a:t>
            </a:r>
            <a:r>
              <a:rPr lang="de-DE" dirty="0"/>
              <a:t> und </a:t>
            </a:r>
            <a:r>
              <a:rPr lang="de-DE" b="1" dirty="0"/>
              <a:t>wissenschaftliche Dienstleistungen</a:t>
            </a:r>
            <a:r>
              <a:rPr lang="de-DE" dirty="0"/>
              <a:t> unterschieden.</a:t>
            </a:r>
            <a:endParaRPr dirty="0"/>
          </a:p>
          <a:p>
            <a:pPr marL="285750" indent="-285750">
              <a:lnSpc>
                <a:spcPts val="2400"/>
              </a:lnSpc>
              <a:spcAft>
                <a:spcPts val="600"/>
              </a:spcAft>
              <a:buClr>
                <a:srgbClr val="D6851B"/>
              </a:buClr>
              <a:buSzPct val="65000"/>
              <a:buFont typeface="Wingdings 3"/>
              <a:buChar char=""/>
              <a:defRPr/>
            </a:pPr>
            <a:r>
              <a:rPr lang="de-DE" dirty="0"/>
              <a:t>Die Entwicklung von Projekten der Eigenforschung vollzieht sich in einem intensiven Diskussionsprozess unter Mitwirkung der BIBB-Gremien (= unterschiedliche Akteure der Berufsbildung in Deutschland)</a:t>
            </a:r>
            <a:endParaRPr dirty="0"/>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de-DE" sz="1200" dirty="0"/>
              <a:t>* Quelle: Jahresforschungsprogramm 2024 des Bundesinstituts für Berufsbildung. 2024.</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platzhalter 3"/>
          <p:cNvSpPr txBox="1"/>
          <p:nvPr/>
        </p:nvSpPr>
        <p:spPr bwMode="auto">
          <a:xfrm>
            <a:off x="4300200" y="1998318"/>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spc="20" dirty="0">
                <a:solidFill>
                  <a:schemeClr val="tx1"/>
                </a:solidFill>
              </a:rPr>
              <a:t>beschließt das mittelfristige und das jährliche Forschungsprogramm</a:t>
            </a:r>
            <a:endParaRPr dirty="0"/>
          </a:p>
        </p:txBody>
      </p:sp>
      <p:sp>
        <p:nvSpPr>
          <p:cNvPr id="12" name="Textplatzhalter 3"/>
          <p:cNvSpPr txBox="1"/>
          <p:nvPr/>
        </p:nvSpPr>
        <p:spPr bwMode="auto">
          <a:xfrm>
            <a:off x="4300200" y="2937913"/>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de-DE" sz="1800" spc="20" dirty="0">
                <a:solidFill>
                  <a:schemeClr val="tx1"/>
                </a:solidFill>
              </a:rPr>
              <a:t>zwei Unterausschüsse zur Berufsbildungs-forschung im BIBB und zur jährlichen Beratung </a:t>
            </a:r>
            <a:br>
              <a:rPr lang="de-DE" sz="1800" spc="20" dirty="0">
                <a:solidFill>
                  <a:schemeClr val="tx1"/>
                </a:solidFill>
              </a:rPr>
            </a:br>
            <a:r>
              <a:rPr lang="de-DE" sz="1800" spc="20" dirty="0">
                <a:solidFill>
                  <a:schemeClr val="tx1"/>
                </a:solidFill>
              </a:rPr>
              <a:t>des Entwurfs des Berufsbildungsberichts</a:t>
            </a:r>
            <a:endParaRPr dirty="0"/>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de-DE" dirty="0"/>
              <a:t>6. Berufsbildungsforschung im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466151" y="871750"/>
            <a:ext cx="5191744" cy="310213"/>
          </a:xfrm>
          <a:prstGeom prst="rect">
            <a:avLst/>
          </a:prstGeom>
          <a:noFill/>
        </p:spPr>
        <p:txBody>
          <a:bodyPr wrap="square" lIns="0" tIns="0" rIns="0" bIns="0" rtlCol="0">
            <a:spAutoFit/>
          </a:bodyPr>
          <a:lstStyle/>
          <a:p>
            <a:pPr>
              <a:lnSpc>
                <a:spcPct val="120000"/>
              </a:lnSpc>
              <a:spcAft>
                <a:spcPts val="600"/>
              </a:spcAft>
              <a:defRPr/>
            </a:pPr>
            <a:r>
              <a:rPr lang="de-DE" b="1" dirty="0"/>
              <a:t>Gremien des BIBB beteiligt an der Forschungsplanung</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de-DE" sz="1200" dirty="0"/>
              <a:t>Quelle: BIBB: https://www.bibb.de/de/463.php</a:t>
            </a:r>
            <a:endParaRPr dirty="0"/>
          </a:p>
        </p:txBody>
      </p:sp>
      <p:sp>
        <p:nvSpPr>
          <p:cNvPr id="17" name="Textplatzhalter 3">
            <a:extLst>
              <a:ext uri="{FF2B5EF4-FFF2-40B4-BE49-F238E27FC236}">
                <a16:creationId xmlns:a16="http://schemas.microsoft.com/office/drawing/2014/main" id="{9E44C60D-6716-4722-AB2E-E85BA2746942}"/>
              </a:ext>
            </a:extLst>
          </p:cNvPr>
          <p:cNvSpPr txBox="1"/>
          <p:nvPr/>
        </p:nvSpPr>
        <p:spPr bwMode="auto">
          <a:xfrm>
            <a:off x="6528072" y="130826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Hauptausschuss:</a:t>
            </a: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9" y="4175791"/>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de-DE" sz="1800" spc="20" dirty="0">
                <a:solidFill>
                  <a:schemeClr val="tx1"/>
                </a:solidFill>
              </a:rPr>
              <a:t>besteht aus elf anerkannten Fachleuten </a:t>
            </a:r>
            <a:br>
              <a:rPr lang="de-DE" sz="1800" spc="20" dirty="0">
                <a:solidFill>
                  <a:schemeClr val="tx1"/>
                </a:solidFill>
              </a:rPr>
            </a:br>
            <a:r>
              <a:rPr lang="de-DE" sz="1800" spc="20" dirty="0">
                <a:solidFill>
                  <a:schemeClr val="tx1"/>
                </a:solidFill>
              </a:rPr>
              <a:t>auf dem Gebiet der Berufsbildungsforschung </a:t>
            </a:r>
            <a:br>
              <a:rPr lang="de-DE" sz="1800" spc="20" dirty="0">
                <a:solidFill>
                  <a:schemeClr val="tx1"/>
                </a:solidFill>
              </a:rPr>
            </a:br>
            <a:r>
              <a:rPr lang="de-DE" sz="1800" spc="20" dirty="0">
                <a:solidFill>
                  <a:schemeClr val="tx1"/>
                </a:solidFill>
              </a:rPr>
              <a:t>aus dem In- und Ausland</a:t>
            </a:r>
            <a:endParaRPr dirty="0"/>
          </a:p>
        </p:txBody>
      </p:sp>
      <p:sp>
        <p:nvSpPr>
          <p:cNvPr id="8" name="Textplatzhalter 3"/>
          <p:cNvSpPr txBox="1"/>
          <p:nvPr/>
        </p:nvSpPr>
        <p:spPr bwMode="auto">
          <a:xfrm>
            <a:off x="4300199" y="1807643"/>
            <a:ext cx="6838200" cy="1264302"/>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spc="20" dirty="0">
                <a:solidFill>
                  <a:schemeClr val="tx1"/>
                </a:solidFill>
              </a:rPr>
              <a:t>berät die beiden Organe des BIBB, den Haupt-ausschuss und den Präsidenten, durch Stellung-nahmen und Empfehlungen zur Forschungsarbeit des BIBB</a:t>
            </a:r>
            <a:endParaRPr dirty="0"/>
          </a:p>
        </p:txBody>
      </p:sp>
      <p:sp>
        <p:nvSpPr>
          <p:cNvPr id="12" name="Textplatzhalter 3"/>
          <p:cNvSpPr txBox="1"/>
          <p:nvPr/>
        </p:nvSpPr>
        <p:spPr bwMode="auto">
          <a:xfrm>
            <a:off x="4300198" y="3130502"/>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de-DE" sz="1800" spc="20" dirty="0">
                <a:solidFill>
                  <a:schemeClr val="tx1"/>
                </a:solidFill>
              </a:rPr>
              <a:t>beurteilt die wissenschaftliche Qualität von Forschungsprojekten und die wissenschaftliche Tragfähigkeit der Forschungsprogramme</a:t>
            </a:r>
            <a:endParaRPr dirty="0"/>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de-DE" sz="1200" dirty="0"/>
              <a:t>Quelle: BIBB</a:t>
            </a:r>
            <a:endParaRPr dirty="0"/>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sp>
        <p:nvSpPr>
          <p:cNvPr id="10" name="Textfeld 9">
            <a:extLst>
              <a:ext uri="{FF2B5EF4-FFF2-40B4-BE49-F238E27FC236}">
                <a16:creationId xmlns:a16="http://schemas.microsoft.com/office/drawing/2014/main" id="{F86AA5E5-D705-4462-AC62-A11C7F8ACC7E}"/>
              </a:ext>
            </a:extLst>
          </p:cNvPr>
          <p:cNvSpPr txBox="1"/>
          <p:nvPr/>
        </p:nvSpPr>
        <p:spPr bwMode="auto">
          <a:xfrm>
            <a:off x="5466151" y="871750"/>
            <a:ext cx="5191744" cy="310213"/>
          </a:xfrm>
          <a:prstGeom prst="rect">
            <a:avLst/>
          </a:prstGeom>
          <a:noFill/>
        </p:spPr>
        <p:txBody>
          <a:bodyPr wrap="square" lIns="0" tIns="0" rIns="0" bIns="0" rtlCol="0">
            <a:spAutoFit/>
          </a:bodyPr>
          <a:lstStyle/>
          <a:p>
            <a:pPr>
              <a:lnSpc>
                <a:spcPct val="120000"/>
              </a:lnSpc>
              <a:spcAft>
                <a:spcPts val="600"/>
              </a:spcAft>
              <a:defRPr/>
            </a:pPr>
            <a:r>
              <a:rPr lang="de-DE" b="1" dirty="0"/>
              <a:t>Gremien des BIBB beteiligt an der Forschungsplanung</a:t>
            </a:r>
          </a:p>
        </p:txBody>
      </p:sp>
      <p:sp>
        <p:nvSpPr>
          <p:cNvPr id="11" name="Textplatzhalter 3">
            <a:extLst>
              <a:ext uri="{FF2B5EF4-FFF2-40B4-BE49-F238E27FC236}">
                <a16:creationId xmlns:a16="http://schemas.microsoft.com/office/drawing/2014/main" id="{D9993B9D-6253-4BAC-867C-97EBFAAF97C4}"/>
              </a:ext>
            </a:extLst>
          </p:cNvPr>
          <p:cNvSpPr txBox="1"/>
          <p:nvPr/>
        </p:nvSpPr>
        <p:spPr bwMode="auto">
          <a:xfrm>
            <a:off x="6528072" y="130826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Wissenschaftlicher Beirat:</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Erhebungen und Statistiken</a:t>
            </a:r>
            <a:endParaRPr dirty="0"/>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de-DE" dirty="0">
                <a:latin typeface="Calibri"/>
              </a:rPr>
              <a:t>Die Berufsbildungsforschung im BIBB nutzt ein breites Spektrum an qualitativen und quantitativen Forschungsmethoden, unter anderem im Rahmen regelmäßiger empirischer Erhebungen.</a:t>
            </a:r>
            <a:endParaRPr dirty="0"/>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de-DE" b="1" dirty="0"/>
              <a:t>BIBB Erhebungen:</a:t>
            </a:r>
            <a:endParaRPr dirty="0"/>
          </a:p>
          <a:p>
            <a:pPr marL="216000" indent="-216000">
              <a:lnSpc>
                <a:spcPts val="2400"/>
              </a:lnSpc>
              <a:spcAft>
                <a:spcPts val="600"/>
              </a:spcAft>
              <a:buClr>
                <a:srgbClr val="D6851B"/>
              </a:buClr>
              <a:buSzPct val="65000"/>
              <a:buFont typeface="Wingdings 3"/>
              <a:buChar char=""/>
              <a:defRPr/>
            </a:pPr>
            <a:r>
              <a:rPr lang="de-DE" dirty="0"/>
              <a:t>Ausbildungsvergütungen (</a:t>
            </a:r>
            <a:r>
              <a:rPr lang="en-GB" u="sng" dirty="0">
                <a:solidFill>
                  <a:srgbClr val="D6851B"/>
                </a:solidFill>
                <a:hlinkClick r:id="rId3" tooltip="https://www.bibb.de/de/4843.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BIBB-Betriebspanel zu Qualifizierung und Kompetenzentwicklung (</a:t>
            </a:r>
            <a:r>
              <a:rPr lang="en-GB" u="sng" dirty="0">
                <a:solidFill>
                  <a:srgbClr val="D6851B"/>
                </a:solidFill>
                <a:hlinkClick r:id="rId4" tooltip="https://www.bibb.de/de/1482.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BIBB-Erhebung über neu abgeschlossene Ausbildungsverträge zum 30.09. (</a:t>
            </a:r>
            <a:r>
              <a:rPr lang="en-GB" u="sng" dirty="0">
                <a:solidFill>
                  <a:srgbClr val="D6851B"/>
                </a:solidFill>
                <a:hlinkClick r:id="rId5" tooltip="https://www.bibb.de/naa309">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BIBB-Erhebungen zum Aufwand und Nutzen der beruflichen Weiterbildung für Individuen (</a:t>
            </a:r>
            <a:r>
              <a:rPr lang="en-GB" u="sng" dirty="0">
                <a:solidFill>
                  <a:srgbClr val="D6851B"/>
                </a:solidFill>
                <a:hlinkClick r:id="rId6" tooltip="https://www.bibb.de/de/1661.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BIBB-Expertenmonitor (</a:t>
            </a:r>
            <a:r>
              <a:rPr lang="en-GB" u="sng" dirty="0">
                <a:solidFill>
                  <a:srgbClr val="D6851B"/>
                </a:solidFill>
                <a:hlinkClick r:id="rId7" tooltip="https://www.bibb.de/de/671.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de-DE" dirty="0"/>
              <a:t>BIBB-Kosten-Nutzen-Erhebungen zur betrieblichen Berufsausbildung (</a:t>
            </a:r>
            <a:r>
              <a:rPr lang="en-GB" u="sng" dirty="0">
                <a:solidFill>
                  <a:srgbClr val="D6851B"/>
                </a:solidFill>
                <a:hlinkClick r:id="rId8" tooltip="https://www.bibb.de/de/1106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BIBB-Pflegepanel (</a:t>
            </a:r>
            <a:r>
              <a:rPr lang="en-GB" u="sng" dirty="0">
                <a:solidFill>
                  <a:srgbClr val="D6851B"/>
                </a:solidFill>
                <a:hlinkClick r:id="rId9" tooltip="https://www.bibb.de/de/127032.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BIBB-Schulabgängerbefragungen (</a:t>
            </a:r>
            <a:r>
              <a:rPr lang="en-GB" u="sng" dirty="0">
                <a:solidFill>
                  <a:srgbClr val="D6851B"/>
                </a:solidFill>
                <a:hlinkClick r:id="rId10" tooltip="https://www.bibb.de/de/8883.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BIBB-Übergangsstudie 2006 und 2011 (</a:t>
            </a:r>
            <a:r>
              <a:rPr lang="en-GB" u="sng" dirty="0">
                <a:solidFill>
                  <a:srgbClr val="D6851B"/>
                </a:solidFill>
                <a:hlinkClick r:id="rId11" tooltip="https://www.bibb.de/de/9039.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Referenz-Betriebs-System (RBS) (</a:t>
            </a:r>
            <a:r>
              <a:rPr lang="en-GB" u="sng" dirty="0">
                <a:solidFill>
                  <a:srgbClr val="D6851B"/>
                </a:solidFill>
                <a:hlinkClick r:id="rId12" tooltip="https://www.bibb.de/de/1376.php">
                  <a:extLst>
                    <a:ext uri="{A12FA001-AC4F-418D-AE19-62706E023703}">
                      <ahyp:hlinkClr xmlns:ahyp="http://schemas.microsoft.com/office/drawing/2018/hyperlinkcolor" val="tx"/>
                    </a:ext>
                  </a:extLst>
                </a:hlinkClick>
              </a:rPr>
              <a:t>link</a:t>
            </a:r>
            <a:r>
              <a:rPr lang="de-DE" dirty="0"/>
              <a:t>)</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Erhebungen und Statistiken</a:t>
            </a:r>
            <a:endParaRPr dirty="0"/>
          </a:p>
        </p:txBody>
      </p:sp>
      <p:sp>
        <p:nvSpPr>
          <p:cNvPr id="3" name="Rechteck 2"/>
          <p:cNvSpPr/>
          <p:nvPr/>
        </p:nvSpPr>
        <p:spPr bwMode="auto">
          <a:xfrm>
            <a:off x="573083" y="1534045"/>
            <a:ext cx="5522917" cy="3384901"/>
          </a:xfrm>
          <a:prstGeom prst="rect">
            <a:avLst/>
          </a:prstGeom>
        </p:spPr>
        <p:txBody>
          <a:bodyPr wrap="square" numCol="1" spcCol="180000">
            <a:spAutoFit/>
          </a:bodyPr>
          <a:lstStyle/>
          <a:p>
            <a:pPr>
              <a:lnSpc>
                <a:spcPts val="2400"/>
              </a:lnSpc>
              <a:spcAft>
                <a:spcPts val="600"/>
              </a:spcAft>
              <a:defRPr/>
            </a:pPr>
            <a:r>
              <a:rPr lang="de-DE" b="1" dirty="0"/>
              <a:t>Erhebungen des BIBB in Zusammenarbeit mit Kooperationspartnern:</a:t>
            </a:r>
            <a:endParaRPr dirty="0"/>
          </a:p>
          <a:p>
            <a:pPr marL="216000" indent="-216000">
              <a:lnSpc>
                <a:spcPts val="2400"/>
              </a:lnSpc>
              <a:spcAft>
                <a:spcPts val="600"/>
              </a:spcAft>
              <a:buClr>
                <a:srgbClr val="D6851B"/>
              </a:buClr>
              <a:buSzPct val="65000"/>
              <a:buFont typeface="Wingdings 3"/>
              <a:buChar char=""/>
              <a:defRPr/>
            </a:pPr>
            <a:r>
              <a:rPr lang="de-DE" dirty="0"/>
              <a:t>Adult Education Survey (AES) (</a:t>
            </a:r>
            <a:r>
              <a:rPr lang="en-GB" u="sng" dirty="0">
                <a:solidFill>
                  <a:srgbClr val="D6851B"/>
                </a:solidFill>
                <a:hlinkClick r:id="rId3">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Anerkennungsmonitoring (</a:t>
            </a:r>
            <a:r>
              <a:rPr lang="en-GB" u="sng" dirty="0">
                <a:solidFill>
                  <a:srgbClr val="D6851B"/>
                </a:solidFill>
                <a:hlinkClick r:id="rId4" tooltip="https://www.bibb.de/de/135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BA/BIBB-Bewerberbefragungen (</a:t>
            </a:r>
            <a:r>
              <a:rPr lang="en-GB" u="sng" dirty="0">
                <a:solidFill>
                  <a:srgbClr val="D6851B"/>
                </a:solidFill>
                <a:hlinkClick r:id="rId5" tooltip="https://www.bibb.de/de/473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BIBB/BAuA-Erwerbstätigenbefragungen (</a:t>
            </a:r>
            <a:r>
              <a:rPr lang="en-GB" u="sng" dirty="0">
                <a:solidFill>
                  <a:srgbClr val="D6851B"/>
                </a:solidFill>
                <a:hlinkClick r:id="rId6" tooltip="https://www.bibb.de/de/2815.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Continuing Vocational Training Survey (CVTS) (</a:t>
            </a:r>
            <a:r>
              <a:rPr lang="en-GB" u="sng" dirty="0">
                <a:solidFill>
                  <a:srgbClr val="D6851B"/>
                </a:solidFill>
                <a:hlinkClick r:id="rId7" tooltip="https://www.bibb.de/de/9228.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wbmonitor (</a:t>
            </a:r>
            <a:r>
              <a:rPr lang="en-GB" u="sng" dirty="0">
                <a:solidFill>
                  <a:srgbClr val="D6851B"/>
                </a:solidFill>
                <a:hlinkClick r:id="rId8" tooltip="https://www.bibb.de/de/216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1769074"/>
          </a:xfrm>
          <a:prstGeom prst="rect">
            <a:avLst/>
          </a:prstGeom>
        </p:spPr>
        <p:txBody>
          <a:bodyPr wrap="square" numCol="1" spcCol="180000">
            <a:spAutoFit/>
          </a:bodyPr>
          <a:lstStyle/>
          <a:p>
            <a:pPr>
              <a:lnSpc>
                <a:spcPts val="2400"/>
              </a:lnSpc>
              <a:spcAft>
                <a:spcPts val="600"/>
              </a:spcAft>
              <a:defRPr/>
            </a:pPr>
            <a:r>
              <a:rPr lang="de-DE" b="1" dirty="0"/>
              <a:t>Amtliche Statistiken:</a:t>
            </a:r>
            <a:endParaRPr dirty="0"/>
          </a:p>
          <a:p>
            <a:pPr marL="216000" indent="-216000">
              <a:lnSpc>
                <a:spcPts val="2400"/>
              </a:lnSpc>
              <a:spcAft>
                <a:spcPts val="600"/>
              </a:spcAft>
              <a:buClr>
                <a:srgbClr val="D6851B"/>
              </a:buClr>
              <a:buSzPct val="65000"/>
              <a:buFont typeface="Wingdings 3"/>
              <a:buChar char=""/>
              <a:defRPr/>
            </a:pPr>
            <a:r>
              <a:rPr lang="de-DE" dirty="0"/>
              <a:t>Berufsbildungsstatistik der statistischen Ämter des Bundes und der Länder (Erhebung 31.12.): Auszubildenden-Daten (</a:t>
            </a:r>
            <a:r>
              <a:rPr lang="en-GB" u="sng" dirty="0">
                <a:solidFill>
                  <a:srgbClr val="D6851B"/>
                </a:solidFill>
                <a:hlinkClick r:id="rId9" tooltip="https://www.bibb.de/de/1864.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iABE - Integrierte Ausbildungsberichterstattung (</a:t>
            </a:r>
            <a:r>
              <a:rPr lang="en-GB" u="sng" dirty="0">
                <a:solidFill>
                  <a:srgbClr val="D6851B"/>
                </a:solidFill>
                <a:hlinkClick r:id="rId10" tooltip="https://www.bibb.de/de/11562.php">
                  <a:extLst>
                    <a:ext uri="{A12FA001-AC4F-418D-AE19-62706E023703}">
                      <ahyp:hlinkClr xmlns:ahyp="http://schemas.microsoft.com/office/drawing/2018/hyperlinkcolor" val="tx"/>
                    </a:ext>
                  </a:extLst>
                </a:hlinkClick>
              </a:rPr>
              <a:t>link</a:t>
            </a:r>
            <a:r>
              <a:rPr lang="de-DE" dirty="0"/>
              <a:t>)</a:t>
            </a:r>
            <a:endParaRPr dirty="0"/>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Nachwuchsförderung</a:t>
            </a:r>
            <a:endParaRPr dirty="0"/>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de-DE" dirty="0">
                <a:latin typeface="Calibri"/>
              </a:rPr>
              <a:t>Die Förderung des wissenschaftlichen Nachwuchses ist eine strategische Zielsetzung </a:t>
            </a:r>
            <a:br>
              <a:rPr lang="de-DE" dirty="0">
                <a:latin typeface="Calibri"/>
              </a:rPr>
            </a:br>
            <a:r>
              <a:rPr lang="de-DE" dirty="0">
                <a:latin typeface="Calibri"/>
              </a:rPr>
              <a:t>der Berufsbildungsforschung im BIBB. </a:t>
            </a:r>
            <a:endParaRPr dirty="0"/>
          </a:p>
          <a:p>
            <a:pPr>
              <a:lnSpc>
                <a:spcPts val="2400"/>
              </a:lnSpc>
              <a:spcAft>
                <a:spcPts val="600"/>
              </a:spcAft>
              <a:defRPr/>
            </a:pPr>
            <a:r>
              <a:rPr lang="de-DE" dirty="0">
                <a:latin typeface="Calibri"/>
              </a:rPr>
              <a:t>Dazu gibt es im BIBB verschiedene Förderprogramme:</a:t>
            </a:r>
            <a:endParaRPr dirty="0"/>
          </a:p>
          <a:p>
            <a:pPr marL="216000" indent="-216000">
              <a:lnSpc>
                <a:spcPts val="2400"/>
              </a:lnSpc>
              <a:spcAft>
                <a:spcPts val="600"/>
              </a:spcAft>
              <a:buClr>
                <a:srgbClr val="D6851B"/>
              </a:buClr>
              <a:buSzPct val="65000"/>
              <a:buFont typeface="Wingdings 3"/>
              <a:buChar char=""/>
              <a:defRPr/>
            </a:pPr>
            <a:r>
              <a:rPr lang="de-DE" dirty="0"/>
              <a:t>Graduiertenförderung </a:t>
            </a:r>
            <a:endParaRPr dirty="0"/>
          </a:p>
          <a:p>
            <a:pPr marL="216000" indent="-216000">
              <a:lnSpc>
                <a:spcPts val="2400"/>
              </a:lnSpc>
              <a:spcAft>
                <a:spcPts val="600"/>
              </a:spcAft>
              <a:buClr>
                <a:srgbClr val="D6851B"/>
              </a:buClr>
              <a:buSzPct val="65000"/>
              <a:buFont typeface="Wingdings 3"/>
              <a:buChar char=""/>
              <a:defRPr/>
            </a:pPr>
            <a:r>
              <a:rPr lang="de-DE" dirty="0"/>
              <a:t>Nachwuchsgruppen</a:t>
            </a:r>
            <a:endParaRPr dirty="0"/>
          </a:p>
          <a:p>
            <a:pPr marL="216000" indent="-216000">
              <a:lnSpc>
                <a:spcPts val="2400"/>
              </a:lnSpc>
              <a:spcAft>
                <a:spcPts val="600"/>
              </a:spcAft>
              <a:buClr>
                <a:srgbClr val="D6851B"/>
              </a:buClr>
              <a:buSzPct val="65000"/>
              <a:buFont typeface="Wingdings 3"/>
              <a:buChar char=""/>
              <a:defRPr/>
            </a:pPr>
            <a:r>
              <a:rPr lang="de-DE" dirty="0"/>
              <a:t>Promotionsvorhaben (in Kooperation mit Universitäten)</a:t>
            </a:r>
            <a:endParaRPr dirty="0"/>
          </a:p>
          <a:p>
            <a:pPr marL="216000" indent="-216000">
              <a:lnSpc>
                <a:spcPts val="2400"/>
              </a:lnSpc>
              <a:spcAft>
                <a:spcPts val="600"/>
              </a:spcAft>
              <a:buClr>
                <a:srgbClr val="D6851B"/>
              </a:buClr>
              <a:buSzPct val="65000"/>
              <a:buFont typeface="Wingdings 3"/>
              <a:buChar char=""/>
              <a:defRPr/>
            </a:pPr>
            <a:r>
              <a:rPr lang="de-DE" dirty="0"/>
              <a:t>Qualifizierungsprogramm</a:t>
            </a:r>
            <a:endParaRPr dirty="0"/>
          </a:p>
          <a:p>
            <a:pPr marL="216000" indent="-216000">
              <a:lnSpc>
                <a:spcPts val="2400"/>
              </a:lnSpc>
              <a:spcAft>
                <a:spcPts val="600"/>
              </a:spcAft>
              <a:buClr>
                <a:srgbClr val="D6851B"/>
              </a:buClr>
              <a:buSzPct val="65000"/>
              <a:buFont typeface="Wingdings 3"/>
              <a:buChar char=""/>
              <a:defRPr/>
            </a:pPr>
            <a:r>
              <a:rPr lang="de-DE" dirty="0"/>
              <a:t>Informationen für Studierende</a:t>
            </a:r>
            <a:br>
              <a:rPr lang="de-DE" dirty="0">
                <a:latin typeface="Calibri"/>
              </a:rPr>
            </a:br>
            <a:endParaRPr lang="de-DE"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BIBB-Datenreport zum Berufsbildungsbericht der Bundesregierung</a:t>
            </a:r>
            <a:endParaRPr dirty="0"/>
          </a:p>
        </p:txBody>
      </p:sp>
      <p:sp>
        <p:nvSpPr>
          <p:cNvPr id="5" name="Textfeld 4"/>
          <p:cNvSpPr txBox="1"/>
          <p:nvPr/>
        </p:nvSpPr>
        <p:spPr bwMode="auto">
          <a:xfrm>
            <a:off x="658808" y="1572161"/>
            <a:ext cx="10117141" cy="4292842"/>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de-DE" dirty="0"/>
              <a:t>zentrale Informationsquelle und Datengrundlage für den vom BMBF vorgelegten </a:t>
            </a:r>
            <a:br>
              <a:rPr lang="de-DE" dirty="0"/>
            </a:br>
            <a:r>
              <a:rPr lang="de-DE" dirty="0"/>
              <a:t>Berufsbildungsbericht der Bundesregierung</a:t>
            </a:r>
            <a:endParaRPr dirty="0"/>
          </a:p>
          <a:p>
            <a:pPr marL="216000" indent="-216000">
              <a:lnSpc>
                <a:spcPts val="2400"/>
              </a:lnSpc>
              <a:spcAft>
                <a:spcPts val="600"/>
              </a:spcAft>
              <a:buClr>
                <a:srgbClr val="D6851B"/>
              </a:buClr>
              <a:buSzPct val="65000"/>
              <a:buFont typeface="Wingdings 3"/>
              <a:buChar char=""/>
              <a:defRPr/>
            </a:pPr>
            <a:r>
              <a:rPr lang="de-DE" dirty="0"/>
              <a:t>seit 2009 jährlich Informationen und Analysen zur beruflichen Aus- und Weiterbildung</a:t>
            </a:r>
            <a:endParaRPr dirty="0"/>
          </a:p>
          <a:p>
            <a:pPr marL="216000" indent="-216000">
              <a:lnSpc>
                <a:spcPts val="2400"/>
              </a:lnSpc>
              <a:spcAft>
                <a:spcPts val="600"/>
              </a:spcAft>
              <a:buClr>
                <a:srgbClr val="D6851B"/>
              </a:buClr>
              <a:buSzPct val="65000"/>
              <a:buFont typeface="Wingdings 3"/>
              <a:buChar char=""/>
              <a:defRPr/>
            </a:pPr>
            <a:r>
              <a:rPr lang="de-DE" dirty="0"/>
              <a:t>gibt einen Überblick über Programme des Bundes und der Länder zur Förderung der </a:t>
            </a:r>
            <a:br>
              <a:rPr lang="de-DE" dirty="0"/>
            </a:br>
            <a:r>
              <a:rPr lang="de-DE" dirty="0"/>
              <a:t>Berufsausbildung und informiert über internationale Indikatoren und Benchmarks </a:t>
            </a:r>
            <a:endParaRPr dirty="0"/>
          </a:p>
          <a:p>
            <a:pPr marL="216000" indent="-216000">
              <a:lnSpc>
                <a:spcPts val="2400"/>
              </a:lnSpc>
              <a:spcAft>
                <a:spcPts val="600"/>
              </a:spcAft>
              <a:buClr>
                <a:srgbClr val="D6851B"/>
              </a:buClr>
              <a:buSzPct val="65000"/>
              <a:buFont typeface="Wingdings 3"/>
              <a:buChar char=""/>
              <a:defRPr/>
            </a:pPr>
            <a:r>
              <a:rPr lang="de-DE" dirty="0"/>
              <a:t>Der Report enthält differenzierte Darstellungen von Indikatoren und Zeitreihen, fokussiert </a:t>
            </a:r>
            <a:br>
              <a:rPr lang="de-DE" dirty="0"/>
            </a:br>
            <a:r>
              <a:rPr lang="de-DE" dirty="0"/>
              <a:t>auf thematische Schwerpunkte und fasst zentrale Informationen zu verschiedenen </a:t>
            </a:r>
            <a:br>
              <a:rPr lang="de-DE" dirty="0"/>
            </a:br>
            <a:r>
              <a:rPr lang="de-DE" dirty="0"/>
              <a:t>Themenbereichen der Aus- und Weiterbildung zusammen. </a:t>
            </a:r>
            <a:endParaRPr dirty="0"/>
          </a:p>
          <a:p>
            <a:pPr marL="216000" indent="-216000">
              <a:lnSpc>
                <a:spcPts val="2400"/>
              </a:lnSpc>
              <a:spcAft>
                <a:spcPts val="600"/>
              </a:spcAft>
              <a:buClr>
                <a:srgbClr val="D6851B"/>
              </a:buClr>
              <a:buSzPct val="65000"/>
              <a:buFont typeface="Wingdings 3"/>
              <a:buChar char=""/>
              <a:defRPr/>
            </a:pPr>
            <a:r>
              <a:rPr lang="de-DE" dirty="0"/>
              <a:t>Zur Vorbereitung des Reports werden Primärerhebungen (z. B. BIBB-Erhebung über neu abgeschlossene Ausbildungsverträge zum 30. September, BIBB-Schulabgängerbefragung, BA/BIBB-Bewerberbefragung, Ökonometrisches Prognose- und Simulationsmodell des Ausbildungssystems – PROSIMA) durchgeführt </a:t>
            </a:r>
            <a:br>
              <a:rPr lang="de-DE" dirty="0"/>
            </a:br>
            <a:r>
              <a:rPr lang="de-DE" dirty="0"/>
              <a:t>und Forschungsaufträge für Sonderauswertungen an externe Institutionen vergeben.</a:t>
            </a:r>
            <a:br>
              <a:rPr lang="de-DE" dirty="0">
                <a:latin typeface="Calibri"/>
              </a:rPr>
            </a:br>
            <a:endParaRPr lang="de-DE" dirty="0">
              <a:latin typeface="Calibri"/>
            </a:endParaRPr>
          </a:p>
        </p:txBody>
      </p:sp>
      <p:pic>
        <p:nvPicPr>
          <p:cNvPr id="6" name="Grafik 5"/>
          <p:cNvPicPr>
            <a:picLocks noChangeAspect="1"/>
          </p:cNvPicPr>
          <p:nvPr/>
        </p:nvPicPr>
        <p:blipFill>
          <a:blip r:embed="rId3"/>
          <a:stretch/>
        </p:blipFill>
        <p:spPr bwMode="auto">
          <a:xfrm>
            <a:off x="9955763" y="1628776"/>
            <a:ext cx="1756811" cy="2484035"/>
          </a:xfrm>
          <a:prstGeom prst="rect">
            <a:avLst/>
          </a:prstGeom>
          <a:effectLst>
            <a:outerShdw blurRad="127000" dist="12700" dir="2700000" sx="101000" sy="101000" algn="tl" rotWithShape="0">
              <a:prstClr val="black">
                <a:alpha val="2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7. Berufsbildungsforschung im BIBB – Projektbeispiele</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US" sz="2000" b="1" dirty="0"/>
              <a:t>Begleitforschung ASCOT+ (Technology-based Assessment of Skills and Competences in VET)</a:t>
            </a:r>
            <a:endParaRPr dirty="0"/>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de-DE" dirty="0"/>
              <a:t>Laufzeit 2019 – 2023</a:t>
            </a:r>
            <a:endParaRPr dirty="0"/>
          </a:p>
          <a:p>
            <a:pPr marL="216000" indent="-216000">
              <a:lnSpc>
                <a:spcPts val="2200"/>
              </a:lnSpc>
              <a:spcAft>
                <a:spcPts val="400"/>
              </a:spcAft>
              <a:buClr>
                <a:srgbClr val="D6851B"/>
              </a:buClr>
              <a:buSzPct val="65000"/>
              <a:buFont typeface="Wingdings 3"/>
              <a:buChar char=""/>
              <a:defRPr/>
            </a:pPr>
            <a:r>
              <a:rPr lang="de-DE" dirty="0"/>
              <a:t>BMBF gefördert</a:t>
            </a:r>
            <a:endParaRPr dirty="0"/>
          </a:p>
          <a:p>
            <a:pPr marL="216000" indent="-216000">
              <a:lnSpc>
                <a:spcPts val="2200"/>
              </a:lnSpc>
              <a:spcAft>
                <a:spcPts val="400"/>
              </a:spcAft>
              <a:buClr>
                <a:srgbClr val="D6851B"/>
              </a:buClr>
              <a:buSzPct val="65000"/>
              <a:buFont typeface="Wingdings 3"/>
              <a:buChar char=""/>
              <a:defRPr/>
            </a:pPr>
            <a:r>
              <a:rPr lang="de-DE" b="1" dirty="0"/>
              <a:t>Ziel: </a:t>
            </a:r>
            <a:r>
              <a:rPr lang="de-DE" dirty="0"/>
              <a:t>digitale Lern- und Messinstrumente für Kompetenzen </a:t>
            </a:r>
            <a:br>
              <a:rPr lang="de-DE" dirty="0"/>
            </a:br>
            <a:r>
              <a:rPr lang="de-DE" dirty="0"/>
              <a:t>von Auszubildenden entwickeln und in </a:t>
            </a:r>
            <a:r>
              <a:rPr lang="de-DE" spc="-20" dirty="0"/>
              <a:t>der Praxis erproben</a:t>
            </a:r>
            <a:endParaRPr dirty="0"/>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2657138"/>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de-DE" spc="-20" dirty="0"/>
              <a:t>Transfer der Erkenntnisse aus ASCOT+ in die Wissenschaft und Praxis (z. B. in Lehr/Lernprozesse </a:t>
            </a:r>
            <a:br>
              <a:rPr lang="de-DE" spc="-20" dirty="0"/>
            </a:br>
            <a:r>
              <a:rPr lang="de-DE" spc="-20" dirty="0"/>
              <a:t>und in die Ordnungsarbeit)</a:t>
            </a:r>
            <a:endParaRPr dirty="0"/>
          </a:p>
          <a:p>
            <a:pPr marL="216000" indent="-216000">
              <a:lnSpc>
                <a:spcPts val="2200"/>
              </a:lnSpc>
              <a:spcAft>
                <a:spcPts val="400"/>
              </a:spcAft>
              <a:buClr>
                <a:srgbClr val="D6851B"/>
              </a:buClr>
              <a:buSzPct val="65000"/>
              <a:buFont typeface="Wingdings 3"/>
              <a:buChar char=""/>
              <a:defRPr/>
            </a:pPr>
            <a:r>
              <a:rPr lang="de-DE" spc="-20" dirty="0"/>
              <a:t>fachliche, wissenschaftliche und administrative Begleitung der geförderten Projekte </a:t>
            </a:r>
            <a:endParaRPr dirty="0"/>
          </a:p>
          <a:p>
            <a:pPr marL="216000" indent="-216000">
              <a:lnSpc>
                <a:spcPts val="2200"/>
              </a:lnSpc>
              <a:spcAft>
                <a:spcPts val="400"/>
              </a:spcAft>
              <a:buClr>
                <a:srgbClr val="D6851B"/>
              </a:buClr>
              <a:buSzPct val="65000"/>
              <a:buFont typeface="Wingdings 3"/>
              <a:buChar char=""/>
              <a:defRPr/>
            </a:pPr>
            <a:r>
              <a:rPr lang="de-DE" spc="-20" dirty="0"/>
              <a:t>Öffentlichkeitsarbeit</a:t>
            </a:r>
            <a:endParaRPr dirty="0"/>
          </a:p>
          <a:p>
            <a:pPr marL="216000" indent="-216000">
              <a:lnSpc>
                <a:spcPts val="2200"/>
              </a:lnSpc>
              <a:spcAft>
                <a:spcPts val="400"/>
              </a:spcAft>
              <a:buClr>
                <a:srgbClr val="D6851B"/>
              </a:buClr>
              <a:buSzPct val="65000"/>
              <a:buFont typeface="Wingdings 3"/>
              <a:buChar char=""/>
              <a:defRPr/>
            </a:pPr>
            <a:endParaRPr lang="de-DE" spc="-20" dirty="0"/>
          </a:p>
          <a:p>
            <a:pPr marL="216000" indent="-216000">
              <a:lnSpc>
                <a:spcPts val="2200"/>
              </a:lnSpc>
              <a:spcAft>
                <a:spcPts val="400"/>
              </a:spcAft>
              <a:buClr>
                <a:srgbClr val="D6851B"/>
              </a:buClr>
              <a:buSzPct val="65000"/>
              <a:defRPr/>
            </a:pPr>
            <a:endParaRPr lang="de-DE" spc="-20" dirty="0"/>
          </a:p>
          <a:p>
            <a:pPr marL="216000" indent="-216000">
              <a:lnSpc>
                <a:spcPts val="2200"/>
              </a:lnSpc>
              <a:spcAft>
                <a:spcPts val="400"/>
              </a:spcAft>
              <a:buClr>
                <a:srgbClr val="D6851B"/>
              </a:buClr>
              <a:buSzPct val="65000"/>
              <a:buFont typeface="Wingdings 3"/>
              <a:buChar char=""/>
              <a:defRPr/>
            </a:pPr>
            <a:r>
              <a:rPr lang="de-DE" b="1" spc="-20" dirty="0"/>
              <a:t>Wissenstransfer</a:t>
            </a:r>
            <a:r>
              <a:rPr lang="de-DE" spc="-20" dirty="0"/>
              <a:t> war zentrales Querschnittthema </a:t>
            </a:r>
            <a:br>
              <a:rPr lang="de-DE" spc="-20" dirty="0"/>
            </a:br>
            <a:r>
              <a:rPr lang="de-DE" spc="-20" dirty="0"/>
              <a:t>von ASCOT+ und wurde bereits bei der Konzeption </a:t>
            </a:r>
            <a:br>
              <a:rPr lang="de-DE" spc="-20" dirty="0"/>
            </a:br>
            <a:r>
              <a:rPr lang="de-DE" spc="-20" dirty="0"/>
              <a:t>der Projekte berücksichtigt. </a:t>
            </a:r>
            <a:endParaRPr dirty="0"/>
          </a:p>
          <a:p>
            <a:pPr marL="216000" indent="-216000">
              <a:lnSpc>
                <a:spcPts val="2200"/>
              </a:lnSpc>
              <a:spcAft>
                <a:spcPts val="400"/>
              </a:spcAft>
              <a:buClr>
                <a:srgbClr val="D6851B"/>
              </a:buClr>
              <a:buSzPct val="65000"/>
              <a:buFont typeface="Wingdings 3"/>
              <a:buChar char=""/>
              <a:defRPr/>
            </a:pPr>
            <a:r>
              <a:rPr lang="de-DE" dirty="0"/>
              <a:t>Das Ergebnis sind viele unterschiedliche digitale</a:t>
            </a:r>
            <a:r>
              <a:rPr lang="de-DE" spc="-20" dirty="0"/>
              <a:t> Messinstrumente, Lehr-Lernangebote und Trainings-materialien, die für Interessenten unter einer freien Lizenz nutzbar sind.</a:t>
            </a:r>
            <a:endParaRPr dirty="0"/>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de-DE" b="1" spc="-20" dirty="0"/>
              <a:t>BIBB war Koordinierungsstelle: </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fik 9">
            <a:hlinkClick r:id="rId3"/>
          </p:cNvPr>
          <p:cNvPicPr>
            <a:picLocks noChangeAspect="1"/>
          </p:cNvPicPr>
          <p:nvPr/>
        </p:nvPicPr>
        <p:blipFill>
          <a:blip r:embed="rId4"/>
          <a:srcRect l="6391" t="16961" r="15117" b="6069"/>
          <a:stretch/>
        </p:blipFill>
        <p:spPr bwMode="auto">
          <a:xfrm>
            <a:off x="6221801" y="1931420"/>
            <a:ext cx="5077570" cy="3904618"/>
          </a:xfrm>
          <a:prstGeom prst="rect">
            <a:avLst/>
          </a:prstGeom>
        </p:spPr>
      </p:pic>
      <p:sp>
        <p:nvSpPr>
          <p:cNvPr id="2" name="Titel 1"/>
          <p:cNvSpPr>
            <a:spLocks noGrp="1"/>
          </p:cNvSpPr>
          <p:nvPr>
            <p:ph type="title"/>
          </p:nvPr>
        </p:nvSpPr>
        <p:spPr bwMode="auto"/>
        <p:txBody>
          <a:bodyPr>
            <a:normAutofit/>
          </a:bodyPr>
          <a:lstStyle/>
          <a:p>
            <a:pPr>
              <a:defRPr/>
            </a:pPr>
            <a:r>
              <a:rPr lang="de-DE" dirty="0"/>
              <a:t>7. Berufsbildungsforschung im BIBB – Projektbeispiele</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de-DE" sz="2000" b="1" dirty="0"/>
              <a:t>Projekt QuBe – Qualifikation und Beruf in der Zukunft</a:t>
            </a:r>
            <a:endParaRPr dirty="0"/>
          </a:p>
        </p:txBody>
      </p:sp>
      <p:sp>
        <p:nvSpPr>
          <p:cNvPr id="5" name="Textfeld 4"/>
          <p:cNvSpPr txBox="1"/>
          <p:nvPr/>
        </p:nvSpPr>
        <p:spPr bwMode="auto">
          <a:xfrm>
            <a:off x="658813" y="1628776"/>
            <a:ext cx="5437187" cy="3908121"/>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de-DE" dirty="0"/>
              <a:t>gemeinsame Leitung von BIBB und dem Institut </a:t>
            </a:r>
            <a:br>
              <a:rPr lang="de-DE" dirty="0"/>
            </a:br>
            <a:r>
              <a:rPr lang="de-DE" dirty="0"/>
              <a:t>für Arbeitsmarkt- und Berufsforschung (IAB), </a:t>
            </a:r>
            <a:br>
              <a:rPr lang="de-DE" dirty="0"/>
            </a:br>
            <a:r>
              <a:rPr lang="de-DE" dirty="0"/>
              <a:t>in Zusammenarbeit mit der Gesellschaft </a:t>
            </a:r>
            <a:br>
              <a:rPr lang="de-DE" dirty="0"/>
            </a:br>
            <a:r>
              <a:rPr lang="de-DE" dirty="0"/>
              <a:t>für Wirtschaftliche Strukturforschung (GWS) </a:t>
            </a:r>
            <a:endParaRPr dirty="0"/>
          </a:p>
          <a:p>
            <a:pPr marL="216000" indent="-216000">
              <a:lnSpc>
                <a:spcPts val="2400"/>
              </a:lnSpc>
              <a:spcAft>
                <a:spcPts val="600"/>
              </a:spcAft>
              <a:buClr>
                <a:srgbClr val="D6851B"/>
              </a:buClr>
              <a:buSzPct val="65000"/>
              <a:buFont typeface="Wingdings 3"/>
              <a:buChar char=""/>
              <a:defRPr/>
            </a:pPr>
            <a:r>
              <a:rPr lang="de-DE" dirty="0"/>
              <a:t>langfristiger Überblick über die voraussichtliche Entwicklung des Arbeitskräftebedarfs und -angebotes nach Qualifikationen und Berufen bis zum Jahr 2040</a:t>
            </a:r>
            <a:endParaRPr dirty="0"/>
          </a:p>
          <a:p>
            <a:pPr marL="216000" indent="-216000">
              <a:lnSpc>
                <a:spcPts val="2400"/>
              </a:lnSpc>
              <a:spcAft>
                <a:spcPts val="600"/>
              </a:spcAft>
              <a:buClr>
                <a:srgbClr val="D6851B"/>
              </a:buClr>
              <a:buSzPct val="65000"/>
              <a:buFont typeface="Wingdings 3"/>
              <a:buChar char=""/>
              <a:defRPr/>
            </a:pPr>
            <a:r>
              <a:rPr lang="de-DE" dirty="0"/>
              <a:t>differenziert nach 141 Berufsgruppen</a:t>
            </a:r>
            <a:endParaRPr dirty="0"/>
          </a:p>
          <a:p>
            <a:pPr marL="216000" indent="-216000">
              <a:lnSpc>
                <a:spcPts val="2400"/>
              </a:lnSpc>
              <a:spcAft>
                <a:spcPts val="600"/>
              </a:spcAft>
              <a:buClr>
                <a:srgbClr val="D6851B"/>
              </a:buClr>
              <a:buSzPct val="65000"/>
              <a:buFont typeface="Wingdings 3"/>
              <a:buChar char=""/>
              <a:defRPr/>
            </a:pPr>
            <a:r>
              <a:rPr lang="de-DE" dirty="0"/>
              <a:t>Projektionsergebnisse können nach verschiedenen Berufsgruppen, Qualifikationen, Anforderungsniveaus, Personen- oder Arbeitsstunden ausgewählt, dargestellt und heruntergeladen werden.</a:t>
            </a:r>
            <a:endParaRPr dirty="0"/>
          </a:p>
        </p:txBody>
      </p:sp>
      <p:sp>
        <p:nvSpPr>
          <p:cNvPr id="11" name="Textfeld 10">
            <a:hlinkClick r:id="rId3"/>
          </p:cNvPr>
          <p:cNvSpPr txBox="1"/>
          <p:nvPr/>
        </p:nvSpPr>
        <p:spPr bwMode="auto">
          <a:xfrm>
            <a:off x="6854654" y="1628776"/>
            <a:ext cx="2531515" cy="276999"/>
          </a:xfrm>
          <a:prstGeom prst="rect">
            <a:avLst/>
          </a:prstGeom>
          <a:noFill/>
        </p:spPr>
        <p:txBody>
          <a:bodyPr wrap="square" lIns="0" tIns="0" rIns="0" bIns="0" rtlCol="0">
            <a:spAutoFit/>
          </a:bodyPr>
          <a:lstStyle/>
          <a:p>
            <a:pPr>
              <a:defRPr/>
            </a:pPr>
            <a:r>
              <a:rPr lang="de-DE" b="1" dirty="0"/>
              <a:t>Zeitreihe – Personen</a:t>
            </a:r>
            <a:endParaRPr lang="de-DE" sz="2000" b="1" dirty="0"/>
          </a:p>
        </p:txBody>
      </p:sp>
      <p:pic>
        <p:nvPicPr>
          <p:cNvPr id="12" name="Grafik 11"/>
          <p:cNvPicPr>
            <a:picLocks noChangeAspect="1"/>
          </p:cNvPicPr>
          <p:nvPr/>
        </p:nvPicPr>
        <p:blipFill>
          <a:blip r:embed="rId5"/>
          <a:stretch/>
        </p:blipFill>
        <p:spPr bwMode="auto">
          <a:xfrm>
            <a:off x="10710196" y="1021961"/>
            <a:ext cx="1043962" cy="1292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8. Weitere Beispiele für institutionelle Berufsbildungsforschung</a:t>
            </a:r>
          </a:p>
        </p:txBody>
      </p:sp>
      <p:sp>
        <p:nvSpPr>
          <p:cNvPr id="9" name="Rechteck 8"/>
          <p:cNvSpPr/>
          <p:nvPr/>
        </p:nvSpPr>
        <p:spPr bwMode="auto">
          <a:xfrm>
            <a:off x="658814" y="1052514"/>
            <a:ext cx="5437186" cy="4863126"/>
          </a:xfrm>
          <a:prstGeom prst="rect">
            <a:avLst/>
          </a:prstGeom>
        </p:spPr>
        <p:txBody>
          <a:bodyPr wrap="square" lIns="0" tIns="0" rIns="0" bIns="0">
            <a:spAutoFit/>
          </a:bodyPr>
          <a:lstStyle/>
          <a:p>
            <a:pPr>
              <a:lnSpc>
                <a:spcPts val="2000"/>
              </a:lnSpc>
              <a:spcAft>
                <a:spcPts val="400"/>
              </a:spcAft>
              <a:buClr>
                <a:srgbClr val="D6851B"/>
              </a:buClr>
              <a:buSzPct val="65000"/>
              <a:defRPr/>
            </a:pPr>
            <a:r>
              <a:rPr lang="de-DE" sz="1600" b="1" spc="-20" dirty="0"/>
              <a:t>Deutsches Institut für Erwachsenenbildung (DIE):</a:t>
            </a:r>
            <a:endParaRPr dirty="0"/>
          </a:p>
          <a:p>
            <a:pPr marL="216000" indent="-216000">
              <a:lnSpc>
                <a:spcPts val="2000"/>
              </a:lnSpc>
              <a:spcAft>
                <a:spcPts val="400"/>
              </a:spcAft>
              <a:buClr>
                <a:srgbClr val="D6851B"/>
              </a:buClr>
              <a:buSzPct val="65000"/>
              <a:buFont typeface="Wingdings 3"/>
              <a:buChar char=""/>
              <a:defRPr/>
            </a:pPr>
            <a:r>
              <a:rPr lang="de-DE" sz="1600" spc="-20" dirty="0"/>
              <a:t>Forschung zu Weiterbildung und lebenslangem Lernen</a:t>
            </a:r>
            <a:endParaRPr dirty="0"/>
          </a:p>
          <a:p>
            <a:pPr marL="216000" indent="-216000">
              <a:lnSpc>
                <a:spcPts val="2000"/>
              </a:lnSpc>
              <a:spcAft>
                <a:spcPts val="400"/>
              </a:spcAft>
              <a:buClr>
                <a:srgbClr val="D6851B"/>
              </a:buClr>
              <a:buSzPct val="65000"/>
              <a:buFont typeface="Wingdings 3"/>
              <a:buChar char=""/>
              <a:defRPr/>
            </a:pPr>
            <a:r>
              <a:rPr lang="de-DE" sz="1600" spc="-20" dirty="0"/>
              <a:t>Projekte zur Verbesserung der Weiterbildungssysteme und </a:t>
            </a:r>
            <a:br>
              <a:rPr lang="de-DE" sz="1600" spc="-20" dirty="0"/>
            </a:br>
            <a:r>
              <a:rPr lang="de-DE" sz="1600" spc="-20" dirty="0"/>
              <a:t>-angebote</a:t>
            </a:r>
            <a:br>
              <a:rPr lang="de-DE" sz="1600" spc="-20" dirty="0"/>
            </a:br>
            <a:endParaRPr lang="de-DE" sz="1600" spc="-20" dirty="0"/>
          </a:p>
          <a:p>
            <a:pPr>
              <a:lnSpc>
                <a:spcPts val="2000"/>
              </a:lnSpc>
              <a:spcAft>
                <a:spcPts val="400"/>
              </a:spcAft>
              <a:buClr>
                <a:srgbClr val="D6851B"/>
              </a:buClr>
              <a:buSzPct val="65000"/>
              <a:defRPr/>
            </a:pPr>
            <a:r>
              <a:rPr lang="de-DE" sz="1600" b="1" spc="-20" dirty="0"/>
              <a:t>Institut für Arbeitsmarkt- und Berufsforschung (IAB):</a:t>
            </a:r>
            <a:endParaRPr dirty="0"/>
          </a:p>
          <a:p>
            <a:pPr marL="216000" indent="-216000">
              <a:lnSpc>
                <a:spcPts val="2000"/>
              </a:lnSpc>
              <a:spcAft>
                <a:spcPts val="400"/>
              </a:spcAft>
              <a:buClr>
                <a:srgbClr val="D6851B"/>
              </a:buClr>
              <a:buSzPct val="65000"/>
              <a:buFont typeface="Wingdings 3"/>
              <a:buChar char=""/>
              <a:defRPr/>
            </a:pPr>
            <a:r>
              <a:rPr lang="de-DE" sz="1600" spc="-20" dirty="0"/>
              <a:t>Forschungseinrichtung der Bundesagentur für Arbeit (BA)</a:t>
            </a:r>
            <a:endParaRPr dirty="0"/>
          </a:p>
          <a:p>
            <a:pPr marL="216000" indent="-216000">
              <a:lnSpc>
                <a:spcPts val="2000"/>
              </a:lnSpc>
              <a:spcAft>
                <a:spcPts val="400"/>
              </a:spcAft>
              <a:buClr>
                <a:srgbClr val="D6851B"/>
              </a:buClr>
              <a:buSzPct val="65000"/>
              <a:buFont typeface="Wingdings 3"/>
              <a:buChar char=""/>
              <a:defRPr/>
            </a:pPr>
            <a:r>
              <a:rPr lang="de-DE" sz="1600" spc="-20" dirty="0"/>
              <a:t>Arbeitsmarktforschung mit Fokus auf Berufsbildung und Qualifizierung</a:t>
            </a:r>
            <a:endParaRPr dirty="0"/>
          </a:p>
          <a:p>
            <a:pPr marL="216000" indent="-216000">
              <a:lnSpc>
                <a:spcPts val="2000"/>
              </a:lnSpc>
              <a:spcAft>
                <a:spcPts val="400"/>
              </a:spcAft>
              <a:buClr>
                <a:srgbClr val="D6851B"/>
              </a:buClr>
              <a:buSzPct val="65000"/>
              <a:buFont typeface="Wingdings 3"/>
              <a:buChar char=""/>
              <a:defRPr/>
            </a:pPr>
            <a:r>
              <a:rPr lang="de-DE" sz="1600" spc="-20" dirty="0"/>
              <a:t>Beispiel: IAB-Arbeitsmarktbarometer, Studien zur Arbeitsmarktintegration von Absolventen oder Zusammenhänge zwischen Bildungsprozessen und Arbeitsmarktchancen</a:t>
            </a:r>
            <a:endParaRPr lang="de-DE" sz="1600" strike="sngStrike" spc="-20" dirty="0"/>
          </a:p>
          <a:p>
            <a:pPr marL="216000" indent="-216000">
              <a:lnSpc>
                <a:spcPts val="2000"/>
              </a:lnSpc>
              <a:spcAft>
                <a:spcPts val="400"/>
              </a:spcAft>
              <a:buClr>
                <a:srgbClr val="D6851B"/>
              </a:buClr>
              <a:buSzPct val="65000"/>
              <a:buFont typeface="Wingdings 3"/>
              <a:buChar char=""/>
              <a:defRPr/>
            </a:pPr>
            <a:r>
              <a:rPr lang="de-DE" sz="1600" spc="-20" dirty="0"/>
              <a:t>BA sowie quantitative und qualitative Erhebungen bilden die empirische Basis</a:t>
            </a:r>
            <a:endParaRPr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4" name="Grafik 3">
            <a:extLst>
              <a:ext uri="{FF2B5EF4-FFF2-40B4-BE49-F238E27FC236}">
                <a16:creationId xmlns:a16="http://schemas.microsoft.com/office/drawing/2014/main" id="{28B615D2-8FB5-CBDA-3A2C-A94D3947AC49}"/>
              </a:ext>
            </a:extLst>
          </p:cNvPr>
          <p:cNvPicPr>
            <a:picLocks noChangeAspect="1"/>
          </p:cNvPicPr>
          <p:nvPr/>
        </p:nvPicPr>
        <p:blipFill>
          <a:blip r:embed="rId3">
            <a:extLst>
              <a:ext uri="{28A0092B-C50C-407E-A947-70E740481C1C}">
                <a14:useLocalDpi xmlns:a14="http://schemas.microsoft.com/office/drawing/2010/main" val="0"/>
              </a:ext>
            </a:extLst>
          </a:blip>
          <a:srcRect l="1699" t="2642" r="1489" b="2220"/>
          <a:stretch/>
        </p:blipFill>
        <p:spPr>
          <a:xfrm>
            <a:off x="6096000" y="1052514"/>
            <a:ext cx="5584373" cy="3965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de-DE" sz="3600" dirty="0">
                <a:solidFill>
                  <a:srgbClr val="D6851B"/>
                </a:solidFill>
              </a:rPr>
              <a:t>Inhalt</a:t>
            </a:r>
            <a:endParaRPr dirty="0"/>
          </a:p>
        </p:txBody>
      </p:sp>
      <p:sp>
        <p:nvSpPr>
          <p:cNvPr id="12" name="Textfeld 11"/>
          <p:cNvSpPr txBox="1"/>
          <p:nvPr/>
        </p:nvSpPr>
        <p:spPr bwMode="auto">
          <a:xfrm>
            <a:off x="658811" y="1573553"/>
            <a:ext cx="11053763" cy="3483189"/>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de-DE" sz="2000" dirty="0">
                <a:latin typeface="Calibri"/>
              </a:rPr>
              <a:t>Merkmale der Berufsbildungsforschung</a:t>
            </a:r>
            <a:endParaRPr dirty="0"/>
          </a:p>
          <a:p>
            <a:pPr marL="504000" lvl="1" indent="-468000">
              <a:lnSpc>
                <a:spcPts val="2400"/>
              </a:lnSpc>
              <a:spcAft>
                <a:spcPts val="1200"/>
              </a:spcAft>
              <a:buFont typeface="+mj-lt"/>
              <a:buAutoNum type="arabicPeriod"/>
              <a:defRPr/>
            </a:pPr>
            <a:r>
              <a:rPr lang="de-DE" sz="2000" dirty="0">
                <a:latin typeface="Calibri"/>
              </a:rPr>
              <a:t>Warum Berufsbildungsforschung?</a:t>
            </a:r>
            <a:endParaRPr dirty="0"/>
          </a:p>
          <a:p>
            <a:pPr marL="504000" lvl="1" indent="-468000">
              <a:lnSpc>
                <a:spcPts val="2400"/>
              </a:lnSpc>
              <a:spcAft>
                <a:spcPts val="1200"/>
              </a:spcAft>
              <a:buFont typeface="+mj-lt"/>
              <a:buAutoNum type="arabicPeriod"/>
              <a:defRPr/>
            </a:pPr>
            <a:r>
              <a:rPr lang="de-DE" sz="2000" dirty="0">
                <a:latin typeface="Calibri"/>
              </a:rPr>
              <a:t>Gesetzliche Rahmenbedingungen</a:t>
            </a:r>
            <a:endParaRPr dirty="0"/>
          </a:p>
          <a:p>
            <a:pPr marL="504000" lvl="1" indent="-468000">
              <a:lnSpc>
                <a:spcPts val="2400"/>
              </a:lnSpc>
              <a:spcAft>
                <a:spcPts val="1200"/>
              </a:spcAft>
              <a:buFont typeface="+mj-lt"/>
              <a:buAutoNum type="arabicPeriod"/>
              <a:defRPr/>
            </a:pPr>
            <a:r>
              <a:rPr lang="de-DE" sz="2000" dirty="0">
                <a:latin typeface="Calibri"/>
              </a:rPr>
              <a:t>Akteure der Berufsbildungsforschung in Deutschland</a:t>
            </a:r>
            <a:endParaRPr dirty="0"/>
          </a:p>
          <a:p>
            <a:pPr marL="504000" lvl="1" indent="-468000">
              <a:lnSpc>
                <a:spcPts val="2400"/>
              </a:lnSpc>
              <a:spcAft>
                <a:spcPts val="1200"/>
              </a:spcAft>
              <a:buFont typeface="+mj-lt"/>
              <a:buAutoNum type="arabicPeriod"/>
              <a:defRPr/>
            </a:pPr>
            <a:r>
              <a:rPr lang="de-DE" sz="2000" dirty="0">
                <a:latin typeface="Calibri"/>
              </a:rPr>
              <a:t>International vergleichende Berufsbildungsforschung</a:t>
            </a:r>
            <a:endParaRPr dirty="0"/>
          </a:p>
          <a:p>
            <a:pPr marL="504000" lvl="1" indent="-468000">
              <a:lnSpc>
                <a:spcPts val="2400"/>
              </a:lnSpc>
              <a:spcAft>
                <a:spcPts val="1200"/>
              </a:spcAft>
              <a:buFont typeface="+mj-lt"/>
              <a:buAutoNum type="arabicPeriod"/>
              <a:defRPr/>
            </a:pPr>
            <a:r>
              <a:rPr lang="de-DE" sz="2000" dirty="0">
                <a:latin typeface="Calibri"/>
              </a:rPr>
              <a:t>Berufsbildungsforschung im BIBB</a:t>
            </a:r>
            <a:endParaRPr dirty="0"/>
          </a:p>
          <a:p>
            <a:pPr marL="504000" lvl="1" indent="-468000">
              <a:lnSpc>
                <a:spcPts val="2400"/>
              </a:lnSpc>
              <a:spcAft>
                <a:spcPts val="1200"/>
              </a:spcAft>
              <a:buFont typeface="+mj-lt"/>
              <a:buAutoNum type="arabicPeriod"/>
              <a:defRPr/>
            </a:pPr>
            <a:r>
              <a:rPr lang="de-DE" sz="2000" dirty="0">
                <a:latin typeface="Calibri"/>
              </a:rPr>
              <a:t>Berufsbildungsforschung im BIBB – Beispielprojekte</a:t>
            </a:r>
            <a:endParaRPr dirty="0"/>
          </a:p>
          <a:p>
            <a:pPr marL="504000" lvl="1" indent="-468000">
              <a:lnSpc>
                <a:spcPts val="2400"/>
              </a:lnSpc>
              <a:spcAft>
                <a:spcPts val="1200"/>
              </a:spcAft>
              <a:buFont typeface="+mj-lt"/>
              <a:buAutoNum type="arabicPeriod"/>
              <a:defRPr/>
            </a:pPr>
            <a:r>
              <a:rPr lang="de-DE" sz="2000" dirty="0">
                <a:latin typeface="Calibri"/>
              </a:rPr>
              <a:t>Weitere Beispiele für institutionelle Berufsbildungsforschung</a:t>
            </a:r>
            <a:endParaRPr dirty="0"/>
          </a:p>
          <a:p>
            <a:pPr marL="504000" lvl="1" indent="-468000">
              <a:lnSpc>
                <a:spcPts val="2400"/>
              </a:lnSpc>
              <a:spcAft>
                <a:spcPts val="1200"/>
              </a:spcAft>
              <a:buFont typeface="+mj-lt"/>
              <a:buAutoNum type="arabicPeriod"/>
              <a:defRPr/>
            </a:pPr>
            <a:r>
              <a:rPr lang="de-DE" sz="2000" dirty="0">
                <a:latin typeface="Calibri"/>
              </a:rPr>
              <a:t>Zusammenarbeit und Netzwerkbildung </a:t>
            </a:r>
            <a:br>
              <a:rPr lang="de-DE" sz="2000" dirty="0">
                <a:latin typeface="Calibri"/>
              </a:rPr>
            </a:br>
            <a:r>
              <a:rPr lang="de-DE" sz="2000" dirty="0">
                <a:latin typeface="Calibri"/>
              </a:rPr>
              <a:t>in der Berufsbildungsforschung</a:t>
            </a:r>
            <a:endParaRPr dirty="0"/>
          </a:p>
          <a:p>
            <a:pPr marL="504000" lvl="1" indent="-468000">
              <a:lnSpc>
                <a:spcPts val="2400"/>
              </a:lnSpc>
              <a:spcAft>
                <a:spcPts val="1200"/>
              </a:spcAft>
              <a:buFont typeface="+mj-lt"/>
              <a:buAutoNum type="arabicPeriod"/>
              <a:defRPr/>
            </a:pPr>
            <a:r>
              <a:rPr lang="de-DE" sz="2000" dirty="0">
                <a:latin typeface="Calibri"/>
              </a:rPr>
              <a:t>Verwendung von Forschungsergebnissen</a:t>
            </a:r>
            <a:endParaRPr dirty="0"/>
          </a:p>
          <a:p>
            <a:pPr marL="504000" lvl="1" indent="-468000">
              <a:lnSpc>
                <a:spcPts val="2400"/>
              </a:lnSpc>
              <a:spcAft>
                <a:spcPts val="1200"/>
              </a:spcAft>
              <a:buFont typeface="+mj-lt"/>
              <a:buAutoNum type="arabicPeriod"/>
              <a:defRPr/>
            </a:pPr>
            <a:r>
              <a:rPr lang="de-DE" sz="2000" dirty="0">
                <a:latin typeface="Calibri"/>
              </a:rPr>
              <a:t>Zusammenfassung</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8. Weitere Beispiele für institutionelle Berufsbildungsforschung</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de-DE" b="1" spc="-20" dirty="0"/>
              <a:t>Forschungsinstitut Betriebliche Bildung (f-bb):</a:t>
            </a:r>
            <a:endParaRPr dirty="0"/>
          </a:p>
          <a:p>
            <a:pPr marL="216000" indent="-216000">
              <a:lnSpc>
                <a:spcPts val="2200"/>
              </a:lnSpc>
              <a:spcAft>
                <a:spcPts val="600"/>
              </a:spcAft>
              <a:buClr>
                <a:srgbClr val="D6851B"/>
              </a:buClr>
              <a:buSzPct val="65000"/>
              <a:buFont typeface="Wingdings 3"/>
              <a:buChar char=""/>
              <a:defRPr/>
            </a:pPr>
            <a:r>
              <a:rPr lang="de-DE" spc="-20" dirty="0"/>
              <a:t>Durchführung von Gestaltungs- und Transferprojekten zur betrieblichen Bildung</a:t>
            </a:r>
            <a:endParaRPr dirty="0"/>
          </a:p>
          <a:p>
            <a:pPr marL="216000" indent="-216000">
              <a:lnSpc>
                <a:spcPts val="2200"/>
              </a:lnSpc>
              <a:spcAft>
                <a:spcPts val="600"/>
              </a:spcAft>
              <a:buClr>
                <a:srgbClr val="D6851B"/>
              </a:buClr>
              <a:buSzPct val="65000"/>
              <a:buFont typeface="Wingdings 3"/>
              <a:buChar char=""/>
              <a:defRPr/>
            </a:pPr>
            <a:r>
              <a:rPr lang="de-DE" spc="-20" dirty="0"/>
              <a:t>Erstellung von Fallstudien</a:t>
            </a:r>
            <a:endParaRPr dirty="0"/>
          </a:p>
          <a:p>
            <a:pPr marL="216000" indent="-216000">
              <a:lnSpc>
                <a:spcPts val="2200"/>
              </a:lnSpc>
              <a:spcAft>
                <a:spcPts val="600"/>
              </a:spcAft>
              <a:buClr>
                <a:srgbClr val="D6851B"/>
              </a:buClr>
              <a:buSzPct val="65000"/>
              <a:buFont typeface="Wingdings 3"/>
              <a:buChar char=""/>
              <a:defRPr/>
            </a:pPr>
            <a:r>
              <a:rPr lang="de-DE" spc="-20" dirty="0"/>
              <a:t>empirische Erhebungen und Evaluationen</a:t>
            </a:r>
            <a:endParaRPr dirty="0"/>
          </a:p>
          <a:p>
            <a:pPr marL="216000" indent="-216000">
              <a:lnSpc>
                <a:spcPts val="2200"/>
              </a:lnSpc>
              <a:spcAft>
                <a:spcPts val="600"/>
              </a:spcAft>
              <a:buClr>
                <a:srgbClr val="D6851B"/>
              </a:buClr>
              <a:buSzPct val="65000"/>
              <a:buFont typeface="Wingdings 3"/>
              <a:buChar char=""/>
              <a:defRPr/>
            </a:pPr>
            <a:r>
              <a:rPr lang="de-DE" spc="-20" dirty="0"/>
              <a:t>wissenschaftliche Begleitung von Förderprogrammen und Modellprojekten</a:t>
            </a:r>
            <a:endParaRPr dirty="0"/>
          </a:p>
          <a:p>
            <a:pPr>
              <a:lnSpc>
                <a:spcPts val="2200"/>
              </a:lnSpc>
              <a:buClr>
                <a:srgbClr val="D6851B"/>
              </a:buClr>
              <a:buSzPct val="65000"/>
              <a:defRPr/>
            </a:pPr>
            <a:endParaRPr lang="de-DE" b="1" spc="-20" dirty="0"/>
          </a:p>
          <a:p>
            <a:pPr>
              <a:lnSpc>
                <a:spcPts val="2200"/>
              </a:lnSpc>
              <a:buClr>
                <a:srgbClr val="D6851B"/>
              </a:buClr>
              <a:buSzPct val="65000"/>
              <a:defRPr/>
            </a:pPr>
            <a:r>
              <a:rPr lang="de-DE" b="1" spc="-20" dirty="0"/>
              <a:t>Beispiele aktueller Studien:</a:t>
            </a:r>
            <a:endParaRPr dirty="0"/>
          </a:p>
        </p:txBody>
      </p:sp>
      <p:sp>
        <p:nvSpPr>
          <p:cNvPr id="12" name="Textplatzhalter 3"/>
          <p:cNvSpPr txBox="1"/>
          <p:nvPr/>
        </p:nvSpPr>
        <p:spPr bwMode="auto">
          <a:xfrm>
            <a:off x="658812" y="3465513"/>
            <a:ext cx="2624708" cy="2076223"/>
          </a:xfrm>
          <a:prstGeom prst="rect">
            <a:avLst/>
          </a:prstGeom>
          <a:solidFill>
            <a:srgbClr val="FBF3E8"/>
          </a:solidFill>
        </p:spPr>
        <p:txBody>
          <a:bodyPr vert="horz" wrap="square" lIns="0" tIns="180000" rIns="108000" bIns="216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Studie zur Zu- und Abwanderung </a:t>
            </a:r>
            <a:br>
              <a:rPr lang="de-DE" sz="1600" dirty="0">
                <a:solidFill>
                  <a:schemeClr val="tx1"/>
                </a:solidFill>
                <a:latin typeface="Calibri"/>
              </a:rPr>
            </a:br>
            <a:r>
              <a:rPr lang="de-DE" sz="1600" dirty="0">
                <a:solidFill>
                  <a:schemeClr val="tx1"/>
                </a:solidFill>
                <a:latin typeface="Calibri"/>
              </a:rPr>
              <a:t>von EU-Bürger*innen</a:t>
            </a:r>
            <a:endParaRPr dirty="0"/>
          </a:p>
        </p:txBody>
      </p:sp>
      <p:sp>
        <p:nvSpPr>
          <p:cNvPr id="13" name="Textplatzhalter 3"/>
          <p:cNvSpPr txBox="1"/>
          <p:nvPr/>
        </p:nvSpPr>
        <p:spPr bwMode="auto">
          <a:xfrm>
            <a:off x="3468497" y="3465513"/>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Studie „Stetiger Wandel </a:t>
            </a:r>
            <a:br>
              <a:rPr lang="de-DE" sz="1600" dirty="0">
                <a:solidFill>
                  <a:schemeClr val="tx1"/>
                </a:solidFill>
                <a:latin typeface="Calibri"/>
              </a:rPr>
            </a:br>
            <a:r>
              <a:rPr lang="de-DE" sz="1600" dirty="0">
                <a:solidFill>
                  <a:schemeClr val="tx1"/>
                </a:solidFill>
                <a:latin typeface="Calibri"/>
              </a:rPr>
              <a:t>der Anforderungen – </a:t>
            </a:r>
            <a:br>
              <a:rPr lang="de-DE" sz="1600" dirty="0">
                <a:solidFill>
                  <a:schemeClr val="tx1"/>
                </a:solidFill>
                <a:latin typeface="Calibri"/>
              </a:rPr>
            </a:br>
            <a:r>
              <a:rPr lang="de-DE" sz="1600" dirty="0">
                <a:solidFill>
                  <a:schemeClr val="tx1"/>
                </a:solidFill>
                <a:latin typeface="Calibri"/>
              </a:rPr>
              <a:t>so wappnen sich Unter-nehmen gemeinsam </a:t>
            </a:r>
            <a:br>
              <a:rPr lang="de-DE" sz="1600" dirty="0">
                <a:solidFill>
                  <a:schemeClr val="tx1"/>
                </a:solidFill>
                <a:latin typeface="Calibri"/>
              </a:rPr>
            </a:br>
            <a:r>
              <a:rPr lang="de-DE" sz="1600" dirty="0">
                <a:solidFill>
                  <a:schemeClr val="tx1"/>
                </a:solidFill>
                <a:latin typeface="Calibri"/>
              </a:rPr>
              <a:t>mit ihren Beschäftigten </a:t>
            </a:r>
            <a:br>
              <a:rPr lang="de-DE" sz="1600" dirty="0">
                <a:solidFill>
                  <a:schemeClr val="tx1"/>
                </a:solidFill>
                <a:latin typeface="Calibri"/>
              </a:rPr>
            </a:br>
            <a:r>
              <a:rPr lang="de-DE" sz="1600" dirty="0">
                <a:solidFill>
                  <a:schemeClr val="tx1"/>
                </a:solidFill>
                <a:latin typeface="Calibri"/>
              </a:rPr>
              <a:t>für die Zukunft“</a:t>
            </a:r>
            <a:endParaRPr dirty="0"/>
          </a:p>
        </p:txBody>
      </p:sp>
      <p:sp>
        <p:nvSpPr>
          <p:cNvPr id="14" name="Textplatzhalter 3"/>
          <p:cNvSpPr txBox="1"/>
          <p:nvPr/>
        </p:nvSpPr>
        <p:spPr bwMode="auto">
          <a:xfrm>
            <a:off x="6278182"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Pilotierung und Evalua-tion von „Erprobung </a:t>
            </a:r>
            <a:br>
              <a:rPr lang="de-DE" sz="1600" dirty="0">
                <a:solidFill>
                  <a:schemeClr val="tx1"/>
                </a:solidFill>
                <a:latin typeface="Calibri"/>
              </a:rPr>
            </a:br>
            <a:r>
              <a:rPr lang="de-DE" sz="1600" dirty="0">
                <a:solidFill>
                  <a:schemeClr val="tx1"/>
                </a:solidFill>
                <a:latin typeface="Calibri"/>
              </a:rPr>
              <a:t>der Arbeitswelten der Zukunft“ im Ministerium für Infrastruktur und Digitales</a:t>
            </a:r>
            <a:endParaRPr dirty="0"/>
          </a:p>
        </p:txBody>
      </p:sp>
      <p:sp>
        <p:nvSpPr>
          <p:cNvPr id="8" name="Textplatzhalter 3"/>
          <p:cNvSpPr txBox="1"/>
          <p:nvPr/>
        </p:nvSpPr>
        <p:spPr bwMode="auto">
          <a:xfrm>
            <a:off x="9087867"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Zukunft digitaler </a:t>
            </a:r>
            <a:br>
              <a:rPr lang="de-DE" sz="1600" dirty="0">
                <a:solidFill>
                  <a:schemeClr val="tx1"/>
                </a:solidFill>
                <a:latin typeface="Calibri"/>
              </a:rPr>
            </a:br>
            <a:r>
              <a:rPr lang="de-DE" sz="1600" dirty="0">
                <a:solidFill>
                  <a:schemeClr val="tx1"/>
                </a:solidFill>
                <a:latin typeface="Calibri"/>
              </a:rPr>
              <a:t>Teilhabe von Menschen mit Behinderung – Chancen, Risiken und Lösungsmöglichkeiten (digitaleTeilhaBe)</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p>
        </p:txBody>
      </p:sp>
      <p:sp>
        <p:nvSpPr>
          <p:cNvPr id="5" name="Textfeld 4"/>
          <p:cNvSpPr txBox="1"/>
          <p:nvPr/>
        </p:nvSpPr>
        <p:spPr bwMode="auto">
          <a:xfrm>
            <a:off x="658808" y="1572161"/>
            <a:ext cx="8466141" cy="4036361"/>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de-DE" b="1" dirty="0"/>
              <a:t>Zusammenarbeit</a:t>
            </a:r>
            <a:r>
              <a:rPr lang="de-DE" dirty="0"/>
              <a:t> zwischen den verschiedenen Forschungsakteuren erweitert die Möglichkeiten der Berufsbildungsforschung</a:t>
            </a:r>
            <a:endParaRPr dirty="0"/>
          </a:p>
          <a:p>
            <a:pPr marL="216000" indent="-216000">
              <a:lnSpc>
                <a:spcPts val="2400"/>
              </a:lnSpc>
              <a:spcAft>
                <a:spcPts val="400"/>
              </a:spcAft>
              <a:buClr>
                <a:srgbClr val="D6851B"/>
              </a:buClr>
              <a:buSzPct val="65000"/>
              <a:buFont typeface="Wingdings 3"/>
              <a:buChar char=""/>
              <a:defRPr/>
            </a:pPr>
            <a:r>
              <a:rPr lang="de-DE" dirty="0"/>
              <a:t>Bildung von Synergien und interdisziplinärem Diskurs</a:t>
            </a:r>
            <a:endParaRPr dirty="0"/>
          </a:p>
          <a:p>
            <a:pPr marL="216000" indent="-216000">
              <a:lnSpc>
                <a:spcPts val="2400"/>
              </a:lnSpc>
              <a:spcAft>
                <a:spcPts val="400"/>
              </a:spcAft>
              <a:buClr>
                <a:srgbClr val="D6851B"/>
              </a:buClr>
              <a:buSzPct val="65000"/>
              <a:buFont typeface="Wingdings 3"/>
              <a:buChar char=""/>
              <a:defRPr/>
            </a:pPr>
            <a:r>
              <a:rPr lang="de-DE" dirty="0"/>
              <a:t>unterschiedliche Disziplinen betrachten den Forschungsgegenstand </a:t>
            </a:r>
            <a:br>
              <a:rPr lang="de-DE" dirty="0"/>
            </a:br>
            <a:r>
              <a:rPr lang="de-DE" dirty="0"/>
              <a:t>aus unterschiedlichen Blickwinkeln, mit unterschiedlichen Fragestellungen </a:t>
            </a:r>
            <a:br>
              <a:rPr lang="de-DE" dirty="0"/>
            </a:br>
            <a:r>
              <a:rPr lang="de-DE" dirty="0"/>
              <a:t>und unterschiedlichen methodischen Zugängen</a:t>
            </a:r>
            <a:endParaRPr dirty="0"/>
          </a:p>
          <a:p>
            <a:pPr marL="216000" indent="-216000">
              <a:lnSpc>
                <a:spcPts val="2400"/>
              </a:lnSpc>
              <a:spcAft>
                <a:spcPts val="400"/>
              </a:spcAft>
              <a:buClr>
                <a:srgbClr val="D6851B"/>
              </a:buClr>
              <a:buSzPct val="65000"/>
              <a:buFont typeface="Wingdings 3"/>
              <a:buChar char=""/>
              <a:defRPr/>
            </a:pPr>
            <a:r>
              <a:rPr lang="de-DE" dirty="0"/>
              <a:t>Finanzierung aus unterschiedlichen Quellen für die Forschungsprojekte nutzbar</a:t>
            </a:r>
            <a:endParaRPr dirty="0"/>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de-DE" b="1" dirty="0"/>
              <a:t>Internationale Zusammenarbeit </a:t>
            </a:r>
            <a:r>
              <a:rPr lang="de-DE" dirty="0"/>
              <a:t>in der Berufsbildungsforschung generiert neue Perspektiven, Forschungsfragen, Entwicklungs- und Beratungsaufgaben</a:t>
            </a:r>
            <a:endParaRPr dirty="0"/>
          </a:p>
          <a:p>
            <a:pPr marL="216000" indent="-216000">
              <a:lnSpc>
                <a:spcPts val="2400"/>
              </a:lnSpc>
              <a:spcAft>
                <a:spcPts val="400"/>
              </a:spcAft>
              <a:buClr>
                <a:srgbClr val="D6851B"/>
              </a:buClr>
              <a:buSzPct val="65000"/>
              <a:buFont typeface="Wingdings 3"/>
              <a:buChar char=""/>
              <a:defRPr/>
            </a:pPr>
            <a:r>
              <a:rPr lang="de-DE" dirty="0"/>
              <a:t>BMBF Förderinitiative „Förderung der Internationalisierung der Berufsbildung“ von 2017</a:t>
            </a:r>
            <a:endParaRPr dirty="0"/>
          </a:p>
          <a:p>
            <a:pPr marL="216000" indent="-216000">
              <a:lnSpc>
                <a:spcPts val="2400"/>
              </a:lnSpc>
              <a:spcAft>
                <a:spcPts val="400"/>
              </a:spcAft>
              <a:buClr>
                <a:srgbClr val="D6851B"/>
              </a:buClr>
              <a:buSzPct val="65000"/>
              <a:buFont typeface="Wingdings 3"/>
              <a:buChar char=""/>
              <a:defRPr/>
            </a:pPr>
            <a:r>
              <a:rPr lang="de-DE" dirty="0"/>
              <a:t>Das BIBB kooperiert mit zahlreichen internationalen Partnerinstitutionen.</a:t>
            </a:r>
            <a:endParaRPr dirty="0"/>
          </a:p>
        </p:txBody>
      </p:sp>
      <p:pic>
        <p:nvPicPr>
          <p:cNvPr id="6" name="Grafik 5"/>
          <p:cNvPicPr>
            <a:picLocks noChangeAspect="1"/>
          </p:cNvPicPr>
          <p:nvPr/>
        </p:nvPicPr>
        <p:blipFill>
          <a:blip r:embed="rId3"/>
          <a:stretch/>
        </p:blipFill>
        <p:spPr bwMode="auto">
          <a:xfrm>
            <a:off x="10191751" y="1835150"/>
            <a:ext cx="1511299" cy="2527551"/>
          </a:xfrm>
          <a:prstGeom prst="rect">
            <a:avLst/>
          </a:prstGeom>
        </p:spPr>
      </p:pic>
      <p:pic>
        <p:nvPicPr>
          <p:cNvPr id="7" name="Grafik 6"/>
          <p:cNvPicPr>
            <a:picLocks noChangeAspect="1"/>
          </p:cNvPicPr>
          <p:nvPr/>
        </p:nvPicPr>
        <p:blipFill>
          <a:blip r:embed="rId4"/>
          <a:stretch/>
        </p:blipFill>
        <p:spPr bwMode="auto">
          <a:xfrm>
            <a:off x="87872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endParaRPr dirty="0"/>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BIBB</a:t>
            </a:r>
            <a:endParaRPr dirty="0"/>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Die Sektion Berufs- und Wirtschaftspädagogik </a:t>
            </a:r>
            <a:br>
              <a:rPr lang="de-DE" sz="1800" spc="30" dirty="0">
                <a:solidFill>
                  <a:schemeClr val="tx1"/>
                </a:solidFill>
              </a:rPr>
            </a:br>
            <a:r>
              <a:rPr lang="de-DE" sz="1800" spc="30" dirty="0">
                <a:solidFill>
                  <a:schemeClr val="tx1"/>
                </a:solidFill>
              </a:rPr>
              <a:t>der Deutschen Gesellschaft </a:t>
            </a:r>
            <a:br>
              <a:rPr lang="de-DE" sz="1800" spc="30" dirty="0">
                <a:solidFill>
                  <a:schemeClr val="tx1"/>
                </a:solidFill>
              </a:rPr>
            </a:br>
            <a:r>
              <a:rPr lang="de-DE" sz="1800" spc="30" dirty="0">
                <a:solidFill>
                  <a:schemeClr val="tx1"/>
                </a:solidFill>
              </a:rPr>
              <a:t>für Erziehungswissenschaft </a:t>
            </a:r>
            <a:endParaRPr dirty="0"/>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Forschungsinstitute in privater und öffentlicher Trägerschaft</a:t>
            </a:r>
            <a:endParaRPr dirty="0"/>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Institut für Arbeitsmarkt- </a:t>
            </a:r>
            <a:br>
              <a:rPr lang="de-DE" sz="1800" spc="30" dirty="0">
                <a:solidFill>
                  <a:schemeClr val="tx1"/>
                </a:solidFill>
              </a:rPr>
            </a:br>
            <a:r>
              <a:rPr lang="de-DE" sz="1800" spc="30" dirty="0">
                <a:solidFill>
                  <a:schemeClr val="tx1"/>
                </a:solidFill>
              </a:rPr>
              <a:t>und Berufsforschung (IAB)</a:t>
            </a:r>
            <a:endParaRPr dirty="0"/>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Die pädagogischen Institute </a:t>
            </a:r>
            <a:br>
              <a:rPr lang="de-DE" sz="1800" spc="30" dirty="0">
                <a:solidFill>
                  <a:schemeClr val="tx1"/>
                </a:solidFill>
              </a:rPr>
            </a:br>
            <a:r>
              <a:rPr lang="de-DE" sz="1800" spc="30" dirty="0">
                <a:solidFill>
                  <a:schemeClr val="tx1"/>
                </a:solidFill>
              </a:rPr>
              <a:t>der Bundesländer</a:t>
            </a:r>
            <a:endParaRPr dirty="0"/>
          </a:p>
        </p:txBody>
      </p:sp>
      <p:sp>
        <p:nvSpPr>
          <p:cNvPr id="13" name="Ellipse 12"/>
          <p:cNvSpPr/>
          <p:nvPr/>
        </p:nvSpPr>
        <p:spPr bwMode="auto">
          <a:xfrm>
            <a:off x="4349794" y="1737588"/>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de-DE" sz="2000" dirty="0"/>
              <a:t>Die Arbeitsgemeinschaft Berufsbildungsforschungsnetz (AGBFN) ist ein freiwilliger Zusammenschluss von wissenschaftlichen Einrichtungen:</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endParaRPr dirty="0"/>
          </a:p>
        </p:txBody>
      </p:sp>
      <p:sp>
        <p:nvSpPr>
          <p:cNvPr id="15" name="Textfeld 14"/>
          <p:cNvSpPr txBox="1"/>
          <p:nvPr/>
        </p:nvSpPr>
        <p:spPr bwMode="auto">
          <a:xfrm>
            <a:off x="658812" y="1101193"/>
            <a:ext cx="9793287" cy="307777"/>
          </a:xfrm>
          <a:prstGeom prst="rect">
            <a:avLst/>
          </a:prstGeom>
          <a:noFill/>
        </p:spPr>
        <p:txBody>
          <a:bodyPr wrap="square" lIns="0" tIns="0" rIns="0" bIns="0" rtlCol="0">
            <a:spAutoFit/>
          </a:bodyPr>
          <a:lstStyle/>
          <a:p>
            <a:pPr>
              <a:lnSpc>
                <a:spcPts val="2400"/>
              </a:lnSpc>
              <a:spcAft>
                <a:spcPts val="1200"/>
              </a:spcAft>
              <a:defRPr/>
            </a:pPr>
            <a:r>
              <a:rPr lang="de-DE" sz="2000" b="1" dirty="0"/>
              <a:t>AGBFN – Partner sind u. a.:</a:t>
            </a:r>
            <a:endParaRPr dirty="0"/>
          </a:p>
        </p:txBody>
      </p:sp>
      <p:pic>
        <p:nvPicPr>
          <p:cNvPr id="2" name="Grafik 1"/>
          <p:cNvPicPr>
            <a:picLocks noChangeAspect="1"/>
          </p:cNvPicPr>
          <p:nvPr/>
        </p:nvPicPr>
        <p:blipFill>
          <a:blip r:embed="rId3"/>
          <a:stretch/>
        </p:blipFill>
        <p:spPr bwMode="auto">
          <a:xfrm>
            <a:off x="7678141" y="718605"/>
            <a:ext cx="4513859" cy="4942420"/>
          </a:xfrm>
          <a:prstGeom prst="rect">
            <a:avLst/>
          </a:prstGeom>
        </p:spPr>
      </p:pic>
      <p:sp>
        <p:nvSpPr>
          <p:cNvPr id="17" name="Rechteck 16"/>
          <p:cNvSpPr/>
          <p:nvPr/>
        </p:nvSpPr>
        <p:spPr bwMode="auto">
          <a:xfrm>
            <a:off x="658813" y="1628776"/>
            <a:ext cx="7414923" cy="4097915"/>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de-DE" sz="1100" spc="-20" dirty="0"/>
              <a:t>BIBB</a:t>
            </a:r>
            <a:endParaRPr dirty="0"/>
          </a:p>
          <a:p>
            <a:pPr marL="144000" indent="-144000">
              <a:lnSpc>
                <a:spcPts val="1300"/>
              </a:lnSpc>
              <a:spcAft>
                <a:spcPts val="200"/>
              </a:spcAft>
              <a:buClr>
                <a:srgbClr val="D6851B"/>
              </a:buClr>
              <a:buSzPct val="65000"/>
              <a:buFont typeface="Wingdings 3"/>
              <a:buChar char=""/>
              <a:defRPr/>
            </a:pPr>
            <a:r>
              <a:rPr lang="de-DE" sz="1100" spc="-20" dirty="0"/>
              <a:t>Staatsinstitut für Schulqualität und Bildungsforschung (ISB) München</a:t>
            </a:r>
            <a:endParaRPr dirty="0"/>
          </a:p>
          <a:p>
            <a:pPr marL="144000" indent="-144000">
              <a:lnSpc>
                <a:spcPts val="1300"/>
              </a:lnSpc>
              <a:spcAft>
                <a:spcPts val="200"/>
              </a:spcAft>
              <a:buClr>
                <a:srgbClr val="D6851B"/>
              </a:buClr>
              <a:buSzPct val="65000"/>
              <a:buFont typeface="Wingdings 3"/>
              <a:buChar char=""/>
              <a:defRPr/>
            </a:pPr>
            <a:r>
              <a:rPr lang="de-DE" sz="1100" spc="-20" dirty="0"/>
              <a:t>TU Darmstadt, Institut für Allgemeine Pädagogik und Berufspädagogik, Fachgebiet Berufspädagogik</a:t>
            </a:r>
            <a:endParaRPr dirty="0"/>
          </a:p>
          <a:p>
            <a:pPr marL="144000" indent="-144000">
              <a:lnSpc>
                <a:spcPts val="1300"/>
              </a:lnSpc>
              <a:spcAft>
                <a:spcPts val="200"/>
              </a:spcAft>
              <a:buClr>
                <a:srgbClr val="D6851B"/>
              </a:buClr>
              <a:buSzPct val="65000"/>
              <a:buFont typeface="Wingdings 3"/>
              <a:buChar char=""/>
              <a:defRPr/>
            </a:pPr>
            <a:r>
              <a:rPr lang="de-DE" sz="1100" spc="-20" dirty="0"/>
              <a:t>Forschungsinstitut Betriebliche Bildung (f-bb) Nürnberg</a:t>
            </a:r>
            <a:endParaRPr dirty="0"/>
          </a:p>
          <a:p>
            <a:pPr marL="144000" indent="-144000">
              <a:lnSpc>
                <a:spcPts val="1300"/>
              </a:lnSpc>
              <a:spcAft>
                <a:spcPts val="200"/>
              </a:spcAft>
              <a:buClr>
                <a:srgbClr val="D6851B"/>
              </a:buClr>
              <a:buSzPct val="65000"/>
              <a:buFont typeface="Wingdings 3"/>
              <a:buChar char=""/>
              <a:defRPr/>
            </a:pPr>
            <a:r>
              <a:rPr lang="de-DE" sz="1100" spc="-20" dirty="0"/>
              <a:t>Landesinstitut für Lehrerbildung und Schulentwicklung Hamburg</a:t>
            </a:r>
            <a:endParaRPr dirty="0"/>
          </a:p>
          <a:p>
            <a:pPr marL="144000" indent="-144000">
              <a:lnSpc>
                <a:spcPts val="1300"/>
              </a:lnSpc>
              <a:spcAft>
                <a:spcPts val="200"/>
              </a:spcAft>
              <a:buClr>
                <a:srgbClr val="D6851B"/>
              </a:buClr>
              <a:buSzPct val="65000"/>
              <a:buFont typeface="Wingdings 3"/>
              <a:buChar char=""/>
              <a:defRPr/>
            </a:pPr>
            <a:r>
              <a:rPr lang="de-DE" sz="1100" spc="-20" dirty="0"/>
              <a:t>Niedersächsisches Landessinstitut für schulische Qualitätsentwicklung (NLQ)</a:t>
            </a:r>
            <a:endParaRPr dirty="0"/>
          </a:p>
          <a:p>
            <a:pPr marL="144000" indent="-144000">
              <a:lnSpc>
                <a:spcPts val="1300"/>
              </a:lnSpc>
              <a:spcAft>
                <a:spcPts val="200"/>
              </a:spcAft>
              <a:buClr>
                <a:srgbClr val="D6851B"/>
              </a:buClr>
              <a:buSzPct val="65000"/>
              <a:buFont typeface="Wingdings 3"/>
              <a:buChar char=""/>
              <a:defRPr/>
            </a:pPr>
            <a:r>
              <a:rPr lang="de-DE" sz="1100" spc="-20" dirty="0"/>
              <a:t>GEBIFO – Gesellschaft zur Förderung von Bildungsforschung </a:t>
            </a:r>
            <a:br>
              <a:rPr lang="de-DE" sz="1100" spc="-20" dirty="0"/>
            </a:br>
            <a:r>
              <a:rPr lang="de-DE" sz="1100" spc="-20" dirty="0"/>
              <a:t>und Qualifizierung mbH Berlin</a:t>
            </a:r>
            <a:endParaRPr dirty="0"/>
          </a:p>
          <a:p>
            <a:pPr marL="144000" indent="-144000">
              <a:lnSpc>
                <a:spcPts val="1300"/>
              </a:lnSpc>
              <a:spcAft>
                <a:spcPts val="200"/>
              </a:spcAft>
              <a:buClr>
                <a:srgbClr val="D6851B"/>
              </a:buClr>
              <a:buSzPct val="65000"/>
              <a:buFont typeface="Wingdings 3"/>
              <a:buChar char=""/>
              <a:defRPr/>
            </a:pPr>
            <a:r>
              <a:rPr lang="de-DE" sz="1100" spc="-20" dirty="0"/>
              <a:t>cevet – Centre for vocational education and training (Paderborn)</a:t>
            </a:r>
            <a:endParaRPr dirty="0"/>
          </a:p>
          <a:p>
            <a:pPr marL="144000" indent="-144000">
              <a:lnSpc>
                <a:spcPts val="1300"/>
              </a:lnSpc>
              <a:spcAft>
                <a:spcPts val="200"/>
              </a:spcAft>
              <a:buClr>
                <a:srgbClr val="D6851B"/>
              </a:buClr>
              <a:buSzPct val="65000"/>
              <a:buFont typeface="Wingdings 3"/>
              <a:buChar char=""/>
              <a:defRPr/>
            </a:pPr>
            <a:r>
              <a:rPr lang="de-DE" sz="1100" spc="-20" dirty="0"/>
              <a:t>Universität Rostock, Institut für Berufspädagogik</a:t>
            </a:r>
            <a:endParaRPr dirty="0"/>
          </a:p>
          <a:p>
            <a:pPr marL="144000" indent="-144000">
              <a:lnSpc>
                <a:spcPts val="1300"/>
              </a:lnSpc>
              <a:spcAft>
                <a:spcPts val="200"/>
              </a:spcAft>
              <a:buClr>
                <a:srgbClr val="D6851B"/>
              </a:buClr>
              <a:buSzPct val="65000"/>
              <a:buFont typeface="Wingdings 3"/>
              <a:buChar char=""/>
              <a:defRPr/>
            </a:pPr>
            <a:r>
              <a:rPr lang="de-DE" sz="1100" spc="-20" dirty="0"/>
              <a:t>Landesinstitut für Schulqualität und Lehrerbildung Sachsen-Anhalt (LISA)</a:t>
            </a:r>
            <a:endParaRPr dirty="0"/>
          </a:p>
          <a:p>
            <a:pPr marL="144000" indent="-144000">
              <a:lnSpc>
                <a:spcPts val="1300"/>
              </a:lnSpc>
              <a:spcAft>
                <a:spcPts val="200"/>
              </a:spcAft>
              <a:buClr>
                <a:srgbClr val="D6851B"/>
              </a:buClr>
              <a:buSzPct val="65000"/>
              <a:buFont typeface="Wingdings 3"/>
              <a:buChar char=""/>
              <a:defRPr/>
            </a:pPr>
            <a:r>
              <a:rPr lang="de-DE" sz="1100" spc="-20" dirty="0"/>
              <a:t>Landesinstitut für Schule Bremen</a:t>
            </a:r>
            <a:endParaRPr dirty="0"/>
          </a:p>
          <a:p>
            <a:pPr marL="144000" indent="-144000">
              <a:lnSpc>
                <a:spcPts val="1300"/>
              </a:lnSpc>
              <a:spcAft>
                <a:spcPts val="200"/>
              </a:spcAft>
              <a:buClr>
                <a:srgbClr val="D6851B"/>
              </a:buClr>
              <a:buSzPct val="65000"/>
              <a:buFont typeface="Wingdings 3"/>
              <a:buChar char=""/>
              <a:defRPr/>
            </a:pPr>
            <a:r>
              <a:rPr lang="de-DE" sz="1100" spc="-20" dirty="0"/>
              <a:t>RWTH Aachen University, Lehr- und Forschungsgebiet Fachdidaktik Bautechnik</a:t>
            </a:r>
            <a:endParaRPr dirty="0"/>
          </a:p>
          <a:p>
            <a:pPr marL="144000" indent="-144000">
              <a:lnSpc>
                <a:spcPts val="1300"/>
              </a:lnSpc>
              <a:spcAft>
                <a:spcPts val="200"/>
              </a:spcAft>
              <a:buClr>
                <a:srgbClr val="D6851B"/>
              </a:buClr>
              <a:buSzPct val="65000"/>
              <a:buFont typeface="Wingdings 3"/>
              <a:buChar char=""/>
              <a:defRPr/>
            </a:pPr>
            <a:r>
              <a:rPr lang="de-DE" sz="1100" spc="-20" dirty="0"/>
              <a:t>Institut der deutschen Wirtschaft Köln e. V., Kompetenzfeld Berufliche Qualifizierung und Fachkräfte</a:t>
            </a:r>
            <a:endParaRPr dirty="0"/>
          </a:p>
          <a:p>
            <a:pPr marL="144000" indent="-144000">
              <a:lnSpc>
                <a:spcPts val="1300"/>
              </a:lnSpc>
              <a:spcAft>
                <a:spcPts val="200"/>
              </a:spcAft>
              <a:buClr>
                <a:srgbClr val="D6851B"/>
              </a:buClr>
              <a:buSzPct val="65000"/>
              <a:buFont typeface="Wingdings 3"/>
              <a:buChar char=""/>
              <a:defRPr/>
            </a:pPr>
            <a:r>
              <a:rPr lang="de-DE" sz="1100" spc="-20" dirty="0"/>
              <a:t>Goethe-Universität Frankfurt, FB 2: Wirtschaftswissenschaften, Lehrstuhl für Wirtschaftsethik und Wirtschaftspädagogik</a:t>
            </a:r>
            <a:endParaRPr dirty="0"/>
          </a:p>
          <a:p>
            <a:pPr marL="144000" indent="-144000">
              <a:lnSpc>
                <a:spcPts val="1300"/>
              </a:lnSpc>
              <a:spcAft>
                <a:spcPts val="200"/>
              </a:spcAft>
              <a:buClr>
                <a:srgbClr val="D6851B"/>
              </a:buClr>
              <a:buSzPct val="65000"/>
              <a:buFont typeface="Wingdings 3"/>
              <a:buChar char=""/>
              <a:defRPr/>
            </a:pPr>
            <a:r>
              <a:rPr lang="de-DE" sz="1100" spc="-20" dirty="0"/>
              <a:t>Bildungswerk der Hessischen Wirtschaft e. V. – Forschungsstelle</a:t>
            </a:r>
            <a:endParaRPr dirty="0"/>
          </a:p>
          <a:p>
            <a:pPr marL="144000" indent="-144000">
              <a:lnSpc>
                <a:spcPts val="1300"/>
              </a:lnSpc>
              <a:spcAft>
                <a:spcPts val="200"/>
              </a:spcAft>
              <a:buClr>
                <a:srgbClr val="D6851B"/>
              </a:buClr>
              <a:buSzPct val="65000"/>
              <a:buFont typeface="Wingdings 3"/>
              <a:buChar char=""/>
              <a:defRPr/>
            </a:pPr>
            <a:r>
              <a:rPr lang="de-DE" sz="1100" spc="-20" dirty="0"/>
              <a:t>Universität Würzburg – Lehrstuhl für Sonderpädagogik V</a:t>
            </a:r>
            <a:endParaRPr dirty="0"/>
          </a:p>
          <a:p>
            <a:pPr marL="144000" indent="-144000">
              <a:lnSpc>
                <a:spcPts val="1300"/>
              </a:lnSpc>
              <a:spcAft>
                <a:spcPts val="200"/>
              </a:spcAft>
              <a:buClr>
                <a:srgbClr val="D6851B"/>
              </a:buClr>
              <a:buSzPct val="65000"/>
              <a:buFont typeface="Wingdings 3"/>
              <a:buChar char=""/>
              <a:defRPr/>
            </a:pPr>
            <a:r>
              <a:rPr lang="de-DE" sz="1100" spc="-20" dirty="0"/>
              <a:t>Berufsbildungsinstitut Arbeit und Technik (biat) der Europa-Universität Flensburg</a:t>
            </a:r>
            <a:endParaRPr dirty="0"/>
          </a:p>
          <a:p>
            <a:pPr marL="144000" indent="-144000">
              <a:lnSpc>
                <a:spcPts val="1300"/>
              </a:lnSpc>
              <a:spcAft>
                <a:spcPts val="200"/>
              </a:spcAft>
              <a:buClr>
                <a:srgbClr val="D6851B"/>
              </a:buClr>
              <a:buSzPct val="65000"/>
              <a:buFont typeface="Wingdings 3"/>
              <a:buChar char=""/>
              <a:defRPr/>
            </a:pPr>
            <a:r>
              <a:rPr lang="de-DE" sz="1100" spc="-20" dirty="0"/>
              <a:t>Universität Osnabrück - Institut für Gesundheitsforschung und Bildung, Abteilung Didaktik der Humandienstleistungsberufe</a:t>
            </a:r>
            <a:endParaRPr dirty="0"/>
          </a:p>
          <a:p>
            <a:pPr marL="144000" indent="-144000">
              <a:lnSpc>
                <a:spcPts val="1300"/>
              </a:lnSpc>
              <a:spcAft>
                <a:spcPts val="200"/>
              </a:spcAft>
              <a:buClr>
                <a:srgbClr val="D6851B"/>
              </a:buClr>
              <a:buSzPct val="65000"/>
              <a:buFont typeface="Wingdings 3"/>
              <a:buChar char=""/>
              <a:defRPr/>
            </a:pPr>
            <a:r>
              <a:rPr lang="de-DE" sz="1100" spc="-20" dirty="0"/>
              <a:t>FernUniversität in Hagen – Institut für Bildungswissenschaft und Medienforschung, Lehrgebiet Lebenslanges Lernen</a:t>
            </a:r>
            <a:endParaRPr dirty="0"/>
          </a:p>
          <a:p>
            <a:pPr marL="144000" indent="-144000">
              <a:lnSpc>
                <a:spcPts val="1300"/>
              </a:lnSpc>
              <a:spcAft>
                <a:spcPts val="200"/>
              </a:spcAft>
              <a:buClr>
                <a:srgbClr val="D6851B"/>
              </a:buClr>
              <a:buSzPct val="65000"/>
              <a:buFont typeface="Wingdings 3"/>
              <a:buChar char=""/>
              <a:defRPr/>
            </a:pPr>
            <a:r>
              <a:rPr lang="de-DE" sz="1100" spc="-20" dirty="0"/>
              <a:t>Wissenschaftliches Netzwerk Berufsorientierung (WiN·BO)</a:t>
            </a:r>
            <a:endParaRPr dirty="0"/>
          </a:p>
          <a:p>
            <a:pPr marL="144000" indent="-144000">
              <a:lnSpc>
                <a:spcPts val="1300"/>
              </a:lnSpc>
              <a:spcAft>
                <a:spcPts val="200"/>
              </a:spcAft>
              <a:buClr>
                <a:srgbClr val="D6851B"/>
              </a:buClr>
              <a:buSzPct val="65000"/>
              <a:buFont typeface="Wingdings 3"/>
              <a:buChar char=""/>
              <a:defRPr/>
            </a:pPr>
            <a:r>
              <a:rPr lang="de-DE" sz="1100" spc="-20" dirty="0"/>
              <a:t>GAB München – Gesellschaft für Ausbildungsforschung und Berufsentwicklung eG</a:t>
            </a:r>
            <a:endParaRPr dirty="0"/>
          </a:p>
          <a:p>
            <a:pPr marL="144000" indent="-144000">
              <a:lnSpc>
                <a:spcPts val="1300"/>
              </a:lnSpc>
              <a:spcAft>
                <a:spcPts val="200"/>
              </a:spcAft>
              <a:buClr>
                <a:srgbClr val="D6851B"/>
              </a:buClr>
              <a:buSzPct val="65000"/>
              <a:buFont typeface="Wingdings 3"/>
              <a:buChar char=""/>
              <a:defRPr/>
            </a:pPr>
            <a:r>
              <a:rPr lang="de-DE" sz="1100" spc="-20" dirty="0"/>
              <a:t>Institut für Innovation und Technik in der VDI/VDE Innovation + Technik GmbH</a:t>
            </a:r>
            <a:endParaRPr dirty="0"/>
          </a:p>
          <a:p>
            <a:pPr marL="144000" indent="-144000">
              <a:lnSpc>
                <a:spcPts val="1300"/>
              </a:lnSpc>
              <a:spcAft>
                <a:spcPts val="200"/>
              </a:spcAft>
              <a:buClr>
                <a:srgbClr val="D6851B"/>
              </a:buClr>
              <a:buSzPct val="65000"/>
              <a:buFont typeface="Wingdings 3"/>
              <a:buChar char=""/>
              <a:defRPr/>
            </a:pPr>
            <a:r>
              <a:rPr lang="de-DE" sz="1100" spc="-20" dirty="0"/>
              <a:t>Verein für sozialwissenschaftliche Beratung und Forschung e. V.</a:t>
            </a:r>
            <a:endParaRPr dirty="0"/>
          </a:p>
          <a:p>
            <a:pPr marL="144000" indent="-144000">
              <a:lnSpc>
                <a:spcPts val="1300"/>
              </a:lnSpc>
              <a:spcAft>
                <a:spcPts val="200"/>
              </a:spcAft>
              <a:buClr>
                <a:srgbClr val="D6851B"/>
              </a:buClr>
              <a:buSzPct val="65000"/>
              <a:buFont typeface="Wingdings 3"/>
              <a:buChar char=""/>
              <a:defRPr/>
            </a:pPr>
            <a:r>
              <a:rPr lang="de-DE" sz="1100" spc="-20" dirty="0"/>
              <a:t>Institut für sozialwissenschaftliche Beratung GmbH (ISOB GmbH) Regensburg</a:t>
            </a:r>
            <a:endParaRPr dirty="0"/>
          </a:p>
          <a:p>
            <a:pPr marL="144000" indent="-144000">
              <a:lnSpc>
                <a:spcPts val="1300"/>
              </a:lnSpc>
              <a:spcAft>
                <a:spcPts val="200"/>
              </a:spcAft>
              <a:buClr>
                <a:srgbClr val="D6851B"/>
              </a:buClr>
              <a:buSzPct val="65000"/>
              <a:buFont typeface="Wingdings 3"/>
              <a:buChar char=""/>
              <a:defRPr/>
            </a:pPr>
            <a:r>
              <a:rPr lang="de-DE" sz="1100" spc="-20" dirty="0"/>
              <a:t>Universität Osnabrück – Abteilung Berufs- und Wirtschafts-pädagogik</a:t>
            </a:r>
            <a:endParaRPr dirty="0"/>
          </a:p>
          <a:p>
            <a:pPr marL="144000" indent="-144000">
              <a:lnSpc>
                <a:spcPts val="1300"/>
              </a:lnSpc>
              <a:spcAft>
                <a:spcPts val="200"/>
              </a:spcAft>
              <a:buClr>
                <a:srgbClr val="D6851B"/>
              </a:buClr>
              <a:buSzPct val="65000"/>
              <a:buFont typeface="Wingdings 3"/>
              <a:buChar char=""/>
              <a:defRPr/>
            </a:pPr>
            <a:r>
              <a:rPr lang="de-DE" sz="1100" spc="-20" dirty="0"/>
              <a:t>Universität Leipzig – Institut für Wirtschaftspädagogik</a:t>
            </a:r>
            <a:endParaRPr dirty="0"/>
          </a:p>
          <a:p>
            <a:pPr marL="144000" indent="-144000">
              <a:lnSpc>
                <a:spcPts val="1300"/>
              </a:lnSpc>
              <a:spcAft>
                <a:spcPts val="200"/>
              </a:spcAft>
              <a:buClr>
                <a:srgbClr val="D6851B"/>
              </a:buClr>
              <a:buSzPct val="65000"/>
              <a:buFont typeface="Wingdings 3"/>
              <a:buChar char=""/>
              <a:defRPr/>
            </a:pPr>
            <a:endParaRPr lang="de-DE" sz="110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p>
        </p:txBody>
      </p:sp>
      <p:sp>
        <p:nvSpPr>
          <p:cNvPr id="5" name="Textfeld 4"/>
          <p:cNvSpPr txBox="1"/>
          <p:nvPr/>
        </p:nvSpPr>
        <p:spPr bwMode="auto">
          <a:xfrm>
            <a:off x="658808" y="1628775"/>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de-DE" b="1" dirty="0"/>
              <a:t>Arbeitsgemeinschaft Berufliche Bildung (AG BB)</a:t>
            </a:r>
            <a:br>
              <a:rPr lang="de-DE" b="1" dirty="0"/>
            </a:br>
            <a:endParaRPr lang="de-DE" b="1" dirty="0"/>
          </a:p>
          <a:p>
            <a:pPr marL="216000" indent="-216000">
              <a:lnSpc>
                <a:spcPts val="2200"/>
              </a:lnSpc>
              <a:spcAft>
                <a:spcPts val="600"/>
              </a:spcAft>
              <a:buClr>
                <a:srgbClr val="D6851B"/>
              </a:buClr>
              <a:buSzPct val="65000"/>
              <a:buFont typeface="Wingdings 3"/>
              <a:buChar char=""/>
              <a:defRPr/>
            </a:pPr>
            <a:r>
              <a:rPr lang="de-DE" dirty="0"/>
              <a:t>organisiert seit 1980 im Zweijahresrhythmus die Hochschultage Berufliche Bildung, die an wechselnden Hochschulen durchgeführt werden</a:t>
            </a:r>
            <a:endParaRPr dirty="0"/>
          </a:p>
          <a:p>
            <a:pPr marL="216000" indent="-216000">
              <a:lnSpc>
                <a:spcPts val="2200"/>
              </a:lnSpc>
              <a:spcAft>
                <a:spcPts val="600"/>
              </a:spcAft>
              <a:buClr>
                <a:srgbClr val="D6851B"/>
              </a:buClr>
              <a:buSzPct val="65000"/>
              <a:buFont typeface="Wingdings 3"/>
              <a:buChar char=""/>
              <a:defRPr/>
            </a:pPr>
            <a:r>
              <a:rPr lang="de-DE" dirty="0"/>
              <a:t>Ziel der Hochschultage ist es, den Diskurs zwischen Forschung, Politik und Praxis zu fördern</a:t>
            </a:r>
            <a:endParaRPr dirty="0"/>
          </a:p>
          <a:p>
            <a:pPr marL="216000" indent="-216000">
              <a:lnSpc>
                <a:spcPts val="2200"/>
              </a:lnSpc>
              <a:spcAft>
                <a:spcPts val="600"/>
              </a:spcAft>
              <a:buClr>
                <a:srgbClr val="D6851B"/>
              </a:buClr>
              <a:buSzPct val="65000"/>
              <a:buFont typeface="Wingdings 3"/>
              <a:buChar char=""/>
              <a:defRPr/>
            </a:pPr>
            <a:r>
              <a:rPr lang="de-DE" dirty="0"/>
              <a:t>BIBB ist Gründungsmitglied der AG BB und in ihrem Vorstand aktiv.</a:t>
            </a:r>
            <a:endParaRPr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de-DE" b="1" dirty="0"/>
              <a:t>Centre for Vocational Education and Training (CeVet) </a:t>
            </a:r>
            <a:br>
              <a:rPr lang="de-DE" b="1" dirty="0"/>
            </a:br>
            <a:r>
              <a:rPr lang="de-DE" b="1" dirty="0"/>
              <a:t>an der Universität Paderborn</a:t>
            </a:r>
            <a:endParaRPr dirty="0"/>
          </a:p>
          <a:p>
            <a:pPr marL="216000" indent="-216000">
              <a:lnSpc>
                <a:spcPts val="2200"/>
              </a:lnSpc>
              <a:spcAft>
                <a:spcPts val="600"/>
              </a:spcAft>
              <a:buClr>
                <a:srgbClr val="D6851B"/>
              </a:buClr>
              <a:buSzPct val="65000"/>
              <a:buFont typeface="Wingdings 3"/>
              <a:buChar char=""/>
              <a:defRPr/>
            </a:pPr>
            <a:r>
              <a:rPr lang="de-DE" dirty="0"/>
              <a:t>internationales Kompetenzzentrum zur Forschung und Professionalisierung im Umgang mit Herausforderungen rund um die berufliche Bildung </a:t>
            </a:r>
            <a:endParaRPr dirty="0"/>
          </a:p>
          <a:p>
            <a:pPr marL="216000" indent="-216000">
              <a:lnSpc>
                <a:spcPts val="2200"/>
              </a:lnSpc>
              <a:spcAft>
                <a:spcPts val="600"/>
              </a:spcAft>
              <a:buClr>
                <a:srgbClr val="D6851B"/>
              </a:buClr>
              <a:buSzPct val="65000"/>
              <a:buFont typeface="Wingdings 3"/>
              <a:buChar char=""/>
              <a:defRPr/>
            </a:pPr>
            <a:r>
              <a:rPr lang="de-DE" dirty="0"/>
              <a:t>Einbindung von Akteuren mit unterschiedlichen Perspektiven auf die jeweilige Problemstellung.</a:t>
            </a:r>
            <a:endParaRPr dirty="0"/>
          </a:p>
          <a:p>
            <a:pPr marL="216000" indent="-216000">
              <a:lnSpc>
                <a:spcPts val="2200"/>
              </a:lnSpc>
              <a:spcAft>
                <a:spcPts val="600"/>
              </a:spcAft>
              <a:buClr>
                <a:srgbClr val="D6851B"/>
              </a:buClr>
              <a:buSzPct val="65000"/>
              <a:buFont typeface="Wingdings 3"/>
              <a:buChar char=""/>
              <a:defRPr/>
            </a:pPr>
            <a:r>
              <a:rPr lang="de-DE" dirty="0"/>
              <a:t>Netzwerk aus nationalen wie internationalen Partnern aus Unternehmen, Bildungspolitik, Bildungseinrichtungen und weiteren Instituten</a:t>
            </a:r>
            <a:endParaRPr dirty="0"/>
          </a:p>
          <a:p>
            <a:pPr marL="216000" indent="-216000">
              <a:lnSpc>
                <a:spcPts val="2200"/>
              </a:lnSpc>
              <a:spcAft>
                <a:spcPts val="600"/>
              </a:spcAft>
              <a:buClr>
                <a:srgbClr val="D6851B"/>
              </a:buClr>
              <a:buSzPct val="65000"/>
              <a:buFont typeface="Wingdings 3"/>
              <a:buChar char=""/>
              <a:defRPr/>
            </a:pPr>
            <a:r>
              <a:rPr lang="de-DE" dirty="0"/>
              <a:t>Forschungsschwerpunkte u.a. Berufsorientierung, Professionalisierung und Unterstützung der Berufsbildungspraxis</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10. Verwendung der Forschungsergebnisse</a:t>
            </a:r>
          </a:p>
        </p:txBody>
      </p:sp>
      <p:sp>
        <p:nvSpPr>
          <p:cNvPr id="12" name="Textplatzhalter 3"/>
          <p:cNvSpPr txBox="1"/>
          <p:nvPr/>
        </p:nvSpPr>
        <p:spPr bwMode="auto">
          <a:xfrm>
            <a:off x="6275386" y="3420928"/>
            <a:ext cx="5437187" cy="1864205"/>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de-DE" sz="1400" dirty="0">
                <a:solidFill>
                  <a:schemeClr val="tx1"/>
                </a:solidFill>
                <a:latin typeface="Calibri"/>
              </a:rPr>
              <a:t>Erscheint viermal im Jahr. Hier werden wissenschaftliche Erkenntnisse </a:t>
            </a:r>
            <a:br>
              <a:rPr lang="de-DE" sz="1400" dirty="0">
                <a:solidFill>
                  <a:schemeClr val="tx1"/>
                </a:solidFill>
                <a:latin typeface="Calibri"/>
              </a:rPr>
            </a:br>
            <a:r>
              <a:rPr lang="de-DE" sz="1400" dirty="0">
                <a:solidFill>
                  <a:schemeClr val="tx1"/>
                </a:solidFill>
                <a:latin typeface="Calibri"/>
              </a:rPr>
              <a:t>und praktische Erfahrungen zu aktuellen Fragen der Berufsbildung veröffentlicht. Jede Ausgabe widmet sich einem </a:t>
            </a:r>
            <a:r>
              <a:rPr lang="de-DE" sz="1400" b="1" dirty="0">
                <a:solidFill>
                  <a:schemeClr val="tx1"/>
                </a:solidFill>
                <a:latin typeface="Calibri"/>
              </a:rPr>
              <a:t>Schwerpunktthema</a:t>
            </a:r>
            <a:r>
              <a:rPr lang="de-DE" sz="1400" dirty="0">
                <a:solidFill>
                  <a:schemeClr val="tx1"/>
                </a:solidFill>
                <a:latin typeface="Calibri"/>
              </a:rPr>
              <a:t>, </a:t>
            </a:r>
            <a:br>
              <a:rPr lang="de-DE" sz="1400" dirty="0">
                <a:solidFill>
                  <a:schemeClr val="tx1"/>
                </a:solidFill>
                <a:latin typeface="Calibri"/>
              </a:rPr>
            </a:br>
            <a:r>
              <a:rPr lang="de-DE" sz="1400" dirty="0">
                <a:solidFill>
                  <a:schemeClr val="tx1"/>
                </a:solidFill>
                <a:latin typeface="Calibri"/>
              </a:rPr>
              <a:t>z. B.: </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dirty="0">
                <a:solidFill>
                  <a:schemeClr val="tx1"/>
                </a:solidFill>
                <a:latin typeface="Calibri"/>
              </a:rPr>
              <a:t>Arbeitsmarkt und Berufsbildung (BWP 3/2024)</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dirty="0">
                <a:solidFill>
                  <a:schemeClr val="tx1"/>
                </a:solidFill>
                <a:latin typeface="Calibri"/>
              </a:rPr>
              <a:t>Migration und Integration (BWP 2/2024)</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dirty="0">
                <a:solidFill>
                  <a:schemeClr val="tx1"/>
                </a:solidFill>
                <a:latin typeface="Calibri"/>
              </a:rPr>
              <a:t>Künstliche Intelligenz (BWP 1/2024)</a:t>
            </a:r>
            <a:endParaRPr dirty="0"/>
          </a:p>
        </p:txBody>
      </p:sp>
      <p:sp>
        <p:nvSpPr>
          <p:cNvPr id="13" name="Textplatzhalter 3"/>
          <p:cNvSpPr txBox="1"/>
          <p:nvPr/>
        </p:nvSpPr>
        <p:spPr bwMode="auto">
          <a:xfrm>
            <a:off x="6275386" y="2798468"/>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de-DE" sz="1600" spc="50" dirty="0">
                <a:solidFill>
                  <a:schemeClr val="tx1"/>
                </a:solidFill>
              </a:rPr>
              <a:t>Beispiel: </a:t>
            </a:r>
            <a:r>
              <a:rPr lang="de-DE" sz="1600" b="1" spc="50" dirty="0">
                <a:solidFill>
                  <a:schemeClr val="tx1"/>
                </a:solidFill>
              </a:rPr>
              <a:t>BIBB-Fachzeitschrift </a:t>
            </a:r>
            <a:br>
              <a:rPr lang="de-DE" sz="1600" b="1" spc="100" dirty="0">
                <a:solidFill>
                  <a:schemeClr val="tx1"/>
                </a:solidFill>
              </a:rPr>
            </a:br>
            <a:r>
              <a:rPr lang="de-DE" sz="1600" dirty="0">
                <a:solidFill>
                  <a:schemeClr val="tx1"/>
                </a:solidFill>
              </a:rPr>
              <a:t>„Berufsbildung in Wissenschaft und Praxis“ (BWP)</a:t>
            </a:r>
            <a:endParaRPr dirty="0"/>
          </a:p>
        </p:txBody>
      </p:sp>
      <p:sp>
        <p:nvSpPr>
          <p:cNvPr id="14" name="Textplatzhalter 3"/>
          <p:cNvSpPr txBox="1"/>
          <p:nvPr/>
        </p:nvSpPr>
        <p:spPr bwMode="auto">
          <a:xfrm>
            <a:off x="658815" y="3420928"/>
            <a:ext cx="5461723" cy="2443408"/>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de-DE" sz="1400" b="1" spc="-20" dirty="0">
                <a:solidFill>
                  <a:schemeClr val="tx1"/>
                </a:solidFill>
                <a:latin typeface="Calibri"/>
              </a:rPr>
              <a:t>Datenbanken</a:t>
            </a:r>
            <a:r>
              <a:rPr lang="de-DE" sz="1400" spc="-20" dirty="0">
                <a:solidFill>
                  <a:schemeClr val="tx1"/>
                </a:solidFill>
                <a:latin typeface="Calibri"/>
              </a:rPr>
              <a:t> </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Forschungsdatenzentrum Metadatenportal</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Datenbank Tarifliche Ausbildungsvergütung</a:t>
            </a:r>
            <a:endParaRPr dirty="0"/>
          </a:p>
          <a:p>
            <a:pPr marL="108000" lvl="0" defTabSz="914400">
              <a:lnSpc>
                <a:spcPts val="1800"/>
              </a:lnSpc>
              <a:spcBef>
                <a:spcPts val="0"/>
              </a:spcBef>
              <a:spcAft>
                <a:spcPts val="200"/>
              </a:spcAft>
              <a:buClr>
                <a:srgbClr val="D6851B"/>
              </a:buClr>
              <a:buSzPct val="65000"/>
              <a:defRPr/>
            </a:pPr>
            <a:r>
              <a:rPr lang="de-DE" sz="1400" b="1" spc="-20" dirty="0">
                <a:solidFill>
                  <a:schemeClr val="tx1"/>
                </a:solidFill>
                <a:latin typeface="Calibri"/>
              </a:rPr>
              <a:t>Kostenfreie Fachpublikationen</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VET Repository</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BIBB-Datenreport zum Berufsbildungsbericht</a:t>
            </a:r>
            <a:endParaRPr dirty="0"/>
          </a:p>
          <a:p>
            <a:pPr marL="108000" lvl="0" defTabSz="914400">
              <a:lnSpc>
                <a:spcPts val="1700"/>
              </a:lnSpc>
              <a:spcBef>
                <a:spcPts val="600"/>
              </a:spcBef>
              <a:spcAft>
                <a:spcPts val="200"/>
              </a:spcAft>
              <a:buClr>
                <a:srgbClr val="D6851B"/>
              </a:buClr>
              <a:buSzPct val="65000"/>
              <a:defRPr/>
            </a:pPr>
            <a:r>
              <a:rPr lang="de-DE" sz="1400" spc="-20" dirty="0">
                <a:solidFill>
                  <a:schemeClr val="tx1"/>
                </a:solidFill>
                <a:latin typeface="Calibri"/>
              </a:rPr>
              <a:t>2011 hat das BIBB eine Open Access Policy verabschiedet, um die </a:t>
            </a:r>
            <a:br>
              <a:rPr lang="de-DE" sz="1400" spc="-20" dirty="0">
                <a:solidFill>
                  <a:schemeClr val="tx1"/>
                </a:solidFill>
                <a:latin typeface="Calibri"/>
              </a:rPr>
            </a:br>
            <a:r>
              <a:rPr lang="de-DE" sz="1400" spc="-20" dirty="0">
                <a:solidFill>
                  <a:schemeClr val="tx1"/>
                </a:solidFill>
                <a:latin typeface="Calibri"/>
              </a:rPr>
              <a:t>kosten- und barrierefreie Verbreitung von Ergebnissen der Berufs-</a:t>
            </a:r>
            <a:br>
              <a:rPr lang="de-DE" sz="1400" spc="-20" dirty="0">
                <a:solidFill>
                  <a:schemeClr val="tx1"/>
                </a:solidFill>
                <a:latin typeface="Calibri"/>
              </a:rPr>
            </a:br>
            <a:r>
              <a:rPr lang="de-DE" sz="1400" spc="-20" dirty="0">
                <a:solidFill>
                  <a:schemeClr val="tx1"/>
                </a:solidFill>
                <a:latin typeface="Calibri"/>
              </a:rPr>
              <a:t>bildungsforschung im Sinne des Open Access zu unterstützen</a:t>
            </a:r>
            <a:endParaRPr dirty="0"/>
          </a:p>
        </p:txBody>
      </p:sp>
      <p:sp>
        <p:nvSpPr>
          <p:cNvPr id="15" name="Textplatzhalter 3"/>
          <p:cNvSpPr txBox="1"/>
          <p:nvPr/>
        </p:nvSpPr>
        <p:spPr bwMode="auto">
          <a:xfrm>
            <a:off x="658813" y="2798468"/>
            <a:ext cx="5461725" cy="637848"/>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de-DE" sz="1600" spc="50" dirty="0">
                <a:solidFill>
                  <a:schemeClr val="tx1"/>
                </a:solidFill>
              </a:rPr>
              <a:t>Beispiel: </a:t>
            </a:r>
            <a:r>
              <a:rPr lang="de-DE" sz="1600" b="1" spc="50" dirty="0">
                <a:solidFill>
                  <a:schemeClr val="tx1"/>
                </a:solidFill>
              </a:rPr>
              <a:t>www.bibb.de</a:t>
            </a:r>
            <a:endParaRPr dirty="0"/>
          </a:p>
        </p:txBody>
      </p:sp>
      <p:sp>
        <p:nvSpPr>
          <p:cNvPr id="19" name="Textplatzhalter 3"/>
          <p:cNvSpPr txBox="1"/>
          <p:nvPr/>
        </p:nvSpPr>
        <p:spPr bwMode="auto">
          <a:xfrm>
            <a:off x="658810" y="1352777"/>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ermöglicht wissenschaftlichen Diskurs</a:t>
            </a:r>
            <a:endParaRPr dirty="0"/>
          </a:p>
        </p:txBody>
      </p:sp>
      <p:sp>
        <p:nvSpPr>
          <p:cNvPr id="20" name="Textplatzhalter 3"/>
          <p:cNvSpPr txBox="1"/>
          <p:nvPr/>
        </p:nvSpPr>
        <p:spPr bwMode="auto">
          <a:xfrm>
            <a:off x="4385692"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erhöht die Transparenz und die Nach-vollziehbarkeit von Forschungsergebnissen</a:t>
            </a:r>
            <a:endParaRPr dirty="0"/>
          </a:p>
        </p:txBody>
      </p:sp>
      <p:sp>
        <p:nvSpPr>
          <p:cNvPr id="21" name="Textplatzhalter 3"/>
          <p:cNvSpPr txBox="1"/>
          <p:nvPr/>
        </p:nvSpPr>
        <p:spPr bwMode="auto">
          <a:xfrm>
            <a:off x="8112575"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ermöglicht weite und schnelle Verbreitung und Sichtbarkeit</a:t>
            </a:r>
            <a:endParaRPr dirty="0"/>
          </a:p>
        </p:txBody>
      </p:sp>
      <p:sp>
        <p:nvSpPr>
          <p:cNvPr id="22" name="Textplatzhalter 3"/>
          <p:cNvSpPr txBox="1"/>
          <p:nvPr/>
        </p:nvSpPr>
        <p:spPr bwMode="auto">
          <a:xfrm>
            <a:off x="658808" y="1994736"/>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Durch frei zugängliche Beschreibung der Forschungszugänge und -methodik lassen sich Forschungsvorhaben leichter in anderen Ländern/</a:t>
            </a:r>
            <a:br>
              <a:rPr lang="de-DE" sz="1400" dirty="0">
                <a:solidFill>
                  <a:schemeClr val="tx1"/>
                </a:solidFill>
                <a:latin typeface="Calibri"/>
              </a:rPr>
            </a:br>
            <a:r>
              <a:rPr lang="de-DE" sz="1400" dirty="0">
                <a:solidFill>
                  <a:schemeClr val="tx1"/>
                </a:solidFill>
                <a:latin typeface="Calibri"/>
              </a:rPr>
              <a:t>Ausbildungssystemen nachvollziehen, anpassen und replizieren.</a:t>
            </a:r>
            <a:endParaRPr dirty="0"/>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de-DE" sz="2000" dirty="0"/>
              <a:t>Ergebnisse der Berufsbildungsforschung sollen </a:t>
            </a:r>
            <a:r>
              <a:rPr lang="de-DE" sz="2000" b="1" dirty="0"/>
              <a:t>frei zugänglich </a:t>
            </a:r>
            <a:r>
              <a:rPr lang="de-DE" sz="2000" dirty="0"/>
              <a:t>sein:</a:t>
            </a:r>
            <a:endParaRPr dirty="0"/>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169584" y="2560217"/>
            <a:ext cx="1175072" cy="17380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11. Zusammenfassung</a:t>
            </a:r>
          </a:p>
        </p:txBody>
      </p:sp>
      <p:sp>
        <p:nvSpPr>
          <p:cNvPr id="9" name="Textplatzhalter 3"/>
          <p:cNvSpPr txBox="1"/>
          <p:nvPr/>
        </p:nvSpPr>
        <p:spPr bwMode="auto">
          <a:xfrm>
            <a:off x="8282996" y="115612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800" b="1" spc="50" dirty="0"/>
              <a:t>Forschungsergebnisse</a:t>
            </a:r>
            <a:endParaRPr dirty="0"/>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800" b="1" spc="50" dirty="0"/>
              <a:t>Akteure</a:t>
            </a:r>
            <a:endParaRPr dirty="0"/>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de-DE" dirty="0"/>
              <a:t>Vielzahl der Akteure in der Berufsbildungsforschung trägt zur Qualität der Forschung bei und hilft die Berufsbildung kontinuierlich zu modernisieren und wettbewerbsfähig zu gestalten</a:t>
            </a:r>
            <a:endParaRPr dirty="0"/>
          </a:p>
          <a:p>
            <a:pPr marL="285750" indent="-285750">
              <a:lnSpc>
                <a:spcPts val="2400"/>
              </a:lnSpc>
              <a:spcAft>
                <a:spcPts val="1200"/>
              </a:spcAft>
              <a:buClr>
                <a:srgbClr val="D6851B"/>
              </a:buClr>
              <a:buSzPct val="65000"/>
              <a:buFont typeface="Wingdings 3"/>
              <a:buChar char=""/>
              <a:defRPr/>
            </a:pPr>
            <a:r>
              <a:rPr lang="de-DE" dirty="0"/>
              <a:t>Synergieeffekt durch Partnerschaften, Austausch und gemeinsame Projekte</a:t>
            </a:r>
            <a:endParaRPr dirty="0"/>
          </a:p>
        </p:txBody>
      </p:sp>
      <p:sp>
        <p:nvSpPr>
          <p:cNvPr id="12" name="Rechteck 11"/>
          <p:cNvSpPr/>
          <p:nvPr/>
        </p:nvSpPr>
        <p:spPr bwMode="auto">
          <a:xfrm>
            <a:off x="8204614" y="1759939"/>
            <a:ext cx="3507961" cy="39235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de-DE" dirty="0"/>
              <a:t>sind öffentlich zugänglich</a:t>
            </a:r>
            <a:endParaRPr dirty="0"/>
          </a:p>
          <a:p>
            <a:pPr marL="285750" indent="-285750">
              <a:lnSpc>
                <a:spcPts val="2400"/>
              </a:lnSpc>
              <a:spcAft>
                <a:spcPts val="1200"/>
              </a:spcAft>
              <a:buClr>
                <a:srgbClr val="D6851B"/>
              </a:buClr>
              <a:buSzPct val="65000"/>
              <a:buFont typeface="Wingdings 3"/>
              <a:buChar char=""/>
              <a:defRPr/>
            </a:pPr>
            <a:r>
              <a:rPr lang="de-DE" dirty="0"/>
              <a:t>fließen in den Dialog zwischen Staat, Wirtschaft und Sozial-partnern ein</a:t>
            </a:r>
            <a:endParaRPr dirty="0"/>
          </a:p>
          <a:p>
            <a:pPr marL="285750" indent="-285750">
              <a:lnSpc>
                <a:spcPts val="2400"/>
              </a:lnSpc>
              <a:spcAft>
                <a:spcPts val="1200"/>
              </a:spcAft>
              <a:buClr>
                <a:srgbClr val="D6851B"/>
              </a:buClr>
              <a:buSzPct val="65000"/>
              <a:buFont typeface="Wingdings 3"/>
              <a:buChar char=""/>
              <a:defRPr/>
            </a:pPr>
            <a:r>
              <a:rPr lang="de-DE" dirty="0"/>
              <a:t>unterstützen bei der Wahl </a:t>
            </a:r>
            <a:br>
              <a:rPr lang="de-DE" dirty="0"/>
            </a:br>
            <a:r>
              <a:rPr lang="de-DE" dirty="0"/>
              <a:t>von Aus- und Weiterbildungs-maßnahmen beim Übergang </a:t>
            </a:r>
            <a:br>
              <a:rPr lang="de-DE" dirty="0"/>
            </a:br>
            <a:r>
              <a:rPr lang="de-DE" dirty="0"/>
              <a:t>in das Beschäftigungssystem</a:t>
            </a:r>
            <a:endParaRPr dirty="0"/>
          </a:p>
          <a:p>
            <a:pPr marL="285750" indent="-285750">
              <a:lnSpc>
                <a:spcPts val="2400"/>
              </a:lnSpc>
              <a:spcAft>
                <a:spcPts val="1200"/>
              </a:spcAft>
              <a:buClr>
                <a:srgbClr val="D6851B"/>
              </a:buClr>
              <a:buSzPct val="65000"/>
              <a:buFont typeface="Wingdings 3"/>
              <a:buChar char=""/>
              <a:defRPr/>
            </a:pPr>
            <a:r>
              <a:rPr lang="de-DE" dirty="0"/>
              <a:t>begründen Bildungsplanungs-entscheidungen und bereiten sie mit vor</a:t>
            </a:r>
            <a:endParaRPr dirty="0"/>
          </a:p>
        </p:txBody>
      </p:sp>
      <p:sp>
        <p:nvSpPr>
          <p:cNvPr id="15" name="Textplatzhalter 3"/>
          <p:cNvSpPr txBox="1"/>
          <p:nvPr/>
        </p:nvSpPr>
        <p:spPr bwMode="auto">
          <a:xfrm>
            <a:off x="4470904" y="3750853"/>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800" b="1" spc="50" dirty="0"/>
              <a:t>Staat</a:t>
            </a:r>
            <a:endParaRPr dirty="0"/>
          </a:p>
        </p:txBody>
      </p:sp>
      <p:sp>
        <p:nvSpPr>
          <p:cNvPr id="16" name="Rechteck 15"/>
          <p:cNvSpPr/>
          <p:nvPr/>
        </p:nvSpPr>
        <p:spPr bwMode="auto">
          <a:xfrm>
            <a:off x="4392523" y="4353616"/>
            <a:ext cx="3617968" cy="13074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de-DE" spc="-20" dirty="0"/>
              <a:t>ermöglicht institutionalisierte Berufsbildungsforschung durch gesetzliche Rahmensetzung und Finanzierung sowie durch Aufträge</a:t>
            </a:r>
            <a:endParaRPr dirty="0"/>
          </a:p>
        </p:txBody>
      </p:sp>
      <p:pic>
        <p:nvPicPr>
          <p:cNvPr id="13" name="Grafik 12"/>
          <p:cNvPicPr>
            <a:picLocks noChangeAspect="1"/>
          </p:cNvPicPr>
          <p:nvPr/>
        </p:nvPicPr>
        <p:blipFill>
          <a:blip r:embed="rId3"/>
          <a:stretch/>
        </p:blipFill>
        <p:spPr bwMode="auto">
          <a:xfrm>
            <a:off x="4491552" y="1006792"/>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de-DE" dirty="0"/>
              <a:t>Weitere Informationen</a:t>
            </a:r>
          </a:p>
        </p:txBody>
      </p:sp>
      <p:sp>
        <p:nvSpPr>
          <p:cNvPr id="13" name="Inhaltsplatzhalter 4"/>
          <p:cNvSpPr>
            <a:spLocks noGrp="1"/>
          </p:cNvSpPr>
          <p:nvPr>
            <p:ph idx="1"/>
          </p:nvPr>
        </p:nvSpPr>
        <p:spPr bwMode="auto">
          <a:xfrm>
            <a:off x="663823" y="1557339"/>
            <a:ext cx="6460877" cy="1871662"/>
          </a:xfrm>
        </p:spPr>
        <p:txBody>
          <a:bodyPr numCol="1">
            <a:noAutofit/>
          </a:bodyPr>
          <a:lstStyle/>
          <a:p>
            <a:pPr marL="0" indent="0">
              <a:buNone/>
              <a:defRPr/>
            </a:pPr>
            <a:r>
              <a:rPr lang="de-DE" sz="1800" dirty="0"/>
              <a:t>Diese Präsentation und weitere Präsentationen sowie Informationen zur deutschen Berufsbildung und internationalen Berufsbildungszusammenarbeit erhalten Sie auf unserer Webseite:</a:t>
            </a:r>
            <a:endParaRPr dirty="0"/>
          </a:p>
          <a:p>
            <a:pPr marL="0" indent="0">
              <a:buNone/>
              <a:defRPr/>
            </a:pPr>
            <a:r>
              <a:rPr lang="de-DE" sz="1800" b="1" u="sng" spc="80"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a:t>
            </a:r>
            <a:endParaRPr lang="de-DE" sz="1800" b="1" spc="80" dirty="0">
              <a:solidFill>
                <a:srgbClr val="D6851B"/>
              </a:solidFill>
            </a:endParaRPr>
          </a:p>
          <a:p>
            <a:pPr marL="0" indent="0">
              <a:buNone/>
              <a:defRPr/>
            </a:pPr>
            <a:endParaRPr lang="de-DE" sz="1400" b="1" dirty="0"/>
          </a:p>
        </p:txBody>
      </p:sp>
      <p:sp>
        <p:nvSpPr>
          <p:cNvPr id="14" name="Inhaltsplatzhalter 4"/>
          <p:cNvSpPr txBox="1"/>
          <p:nvPr/>
        </p:nvSpPr>
        <p:spPr bwMode="auto">
          <a:xfrm>
            <a:off x="658813" y="3112943"/>
            <a:ext cx="11207605" cy="2763982"/>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en-GB" sz="1600" b="1" spc="10" dirty="0"/>
              <a:t>Quellen</a:t>
            </a:r>
          </a:p>
          <a:p>
            <a:pPr marL="285750" indent="-285750">
              <a:lnSpc>
                <a:spcPts val="2000"/>
              </a:lnSpc>
              <a:spcBef>
                <a:spcPts val="0"/>
              </a:spcBef>
              <a:spcAft>
                <a:spcPts val="200"/>
              </a:spcAft>
              <a:buClr>
                <a:srgbClr val="D6851B"/>
              </a:buClr>
              <a:buSzPct val="65000"/>
              <a:buFont typeface="Wingdings 3"/>
              <a:buChar char=""/>
              <a:defRPr/>
            </a:pPr>
            <a:r>
              <a:rPr lang="en-GB" sz="1600" dirty="0"/>
              <a:t>BIBB/Berufsbildungsforschung (</a:t>
            </a:r>
            <a:r>
              <a:rPr lang="en-GB" sz="1600" u="sng" dirty="0">
                <a:solidFill>
                  <a:srgbClr val="D6851B"/>
                </a:solidFill>
                <a:hlinkClick r:id="rId4" tooltip="https://www.bibb.de/de/43.php">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 Datenreport (</a:t>
            </a:r>
            <a:r>
              <a:rPr lang="en-GB" sz="1600" u="sng" dirty="0">
                <a:solidFill>
                  <a:srgbClr val="D6851B"/>
                </a:solidFill>
                <a:hlinkClick r:id="rId5" tooltip="https://www.bibb.de/datenreport/de/189191.php">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KMK (</a:t>
            </a:r>
            <a:r>
              <a:rPr lang="en-GB" sz="1600" u="sng" dirty="0">
                <a:solidFill>
                  <a:srgbClr val="D6851B"/>
                </a:solidFill>
                <a:hlinkClick r:id="rId6" tooltip="https://www.kmk.org/">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BMFTR Datenportal (</a:t>
            </a:r>
            <a:r>
              <a:rPr lang="en-GB" sz="1600" u="sng" dirty="0">
                <a:solidFill>
                  <a:srgbClr val="D6851B"/>
                </a:solidFill>
                <a:hlinkClick r:id="rId7" tooltip="http://www.datenportal.bmbf.de/">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Destatis Statistik zu Berufsbildung (</a:t>
            </a:r>
            <a:r>
              <a:rPr lang="en-GB" sz="1600" u="sng" dirty="0">
                <a:solidFill>
                  <a:srgbClr val="D6851B"/>
                </a:solidFill>
                <a:hlinkClick r:id="rId8" tooltip="https://www.destatis.de/DE/Themen/Gesellschaft-Umwelt/Bildung-Forschung-Kultur/Berufliche-Bildung/_inhalt.html">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Institut für Arbeitsmarkt- und Berufsforschung (</a:t>
            </a:r>
            <a:r>
              <a:rPr lang="en-GB" sz="1600" u="sng" dirty="0">
                <a:solidFill>
                  <a:srgbClr val="D6851B"/>
                </a:solidFill>
                <a:hlinkClick r:id="rId9" tooltip="https://iab.de/">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Forschungsinstitut Betriebliche Bildung (</a:t>
            </a:r>
            <a:r>
              <a:rPr lang="en-GB" sz="1600" u="sng" dirty="0">
                <a:solidFill>
                  <a:srgbClr val="D6851B"/>
                </a:solidFill>
                <a:hlinkClick r:id="rId10" tooltip="http://www.f-bb.de/">
                  <a:extLst>
                    <a:ext uri="{A12FA001-AC4F-418D-AE19-62706E023703}">
                      <ahyp:hlinkClr xmlns:ahyp="http://schemas.microsoft.com/office/drawing/2018/hyperlinkcolor" val="tx"/>
                    </a:ext>
                  </a:extLst>
                </a:hlinkClick>
              </a:rPr>
              <a:t>link</a:t>
            </a:r>
            <a:r>
              <a:rPr lang="en-GB" sz="1600" dirty="0"/>
              <a:t>) </a:t>
            </a:r>
            <a:endParaRPr dirty="0"/>
          </a:p>
          <a:p>
            <a:pPr marL="0" indent="0">
              <a:lnSpc>
                <a:spcPts val="2000"/>
              </a:lnSpc>
              <a:spcBef>
                <a:spcPts val="0"/>
              </a:spcBef>
              <a:spcAft>
                <a:spcPts val="600"/>
              </a:spcAft>
              <a:buNone/>
              <a:defRPr/>
            </a:pPr>
            <a:endParaRPr lang="en-GB" sz="1600" b="1" spc="10" dirty="0"/>
          </a:p>
          <a:p>
            <a:pPr marL="0" indent="0">
              <a:lnSpc>
                <a:spcPts val="2000"/>
              </a:lnSpc>
              <a:spcBef>
                <a:spcPts val="0"/>
              </a:spcBef>
              <a:spcAft>
                <a:spcPts val="600"/>
              </a:spcAft>
              <a:buNone/>
              <a:defRPr/>
            </a:pPr>
            <a:r>
              <a:rPr lang="de-DE" sz="1600" b="1" spc="10" dirty="0"/>
              <a:t>Weitere</a:t>
            </a:r>
            <a:r>
              <a:rPr lang="en-GB" sz="1600" b="1" spc="10" dirty="0"/>
              <a:t> Informationen im Internet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spc="-30" dirty="0"/>
              <a:t>AGBFN (Arbeitsgemeinschaft Berufsbildungsforschungsnetz) (</a:t>
            </a:r>
            <a:r>
              <a:rPr lang="en-GB" sz="1600" u="sng" dirty="0">
                <a:solidFill>
                  <a:srgbClr val="D6851B"/>
                </a:solidFill>
                <a:hlinkClick r:id="rId11" tooltip="https://www.agbfn.de/">
                  <a:extLst>
                    <a:ext uri="{A12FA001-AC4F-418D-AE19-62706E023703}">
                      <ahyp:hlinkClr xmlns:ahyp="http://schemas.microsoft.com/office/drawing/2018/hyperlinkcolor" val="tx"/>
                    </a:ext>
                  </a:extLst>
                </a:hlinkClick>
              </a:rPr>
              <a:t>link</a:t>
            </a:r>
            <a:r>
              <a:rPr lang="en-GB" sz="1600" spc="-3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CeVet (</a:t>
            </a:r>
            <a:r>
              <a:rPr lang="en-GB" sz="1600" u="sng" dirty="0">
                <a:solidFill>
                  <a:srgbClr val="D6851B"/>
                </a:solidFill>
                <a:hlinkClick r:id="rId12" tooltip="https://www.uni-paderborn.de/cevet">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 VET Repository </a:t>
            </a:r>
            <a:r>
              <a:rPr lang="en-GB" sz="1600" u="sng" dirty="0">
                <a:hlinkClick r:id="rId13" tooltip="https://www.bibb.de/de/59.php">
                  <a:extLst>
                    <a:ext uri="{A12FA001-AC4F-418D-AE19-62706E023703}">
                      <ahyp:hlinkClr xmlns:ahyp="http://schemas.microsoft.com/office/drawing/2018/hyperlinkcolor" val="tx"/>
                    </a:ext>
                  </a:extLst>
                </a:hlinkClick>
              </a:rPr>
              <a:t>(</a:t>
            </a:r>
            <a:r>
              <a:rPr lang="en-GB" sz="1600" u="sng" dirty="0">
                <a:solidFill>
                  <a:srgbClr val="D6851B"/>
                </a:solidFill>
                <a:hlinkClick r:id="rId13" tooltip="https://www.bibb.de/de/59.php">
                  <a:extLst>
                    <a:ext uri="{A12FA001-AC4F-418D-AE19-62706E023703}">
                      <ahyp:hlinkClr xmlns:ahyp="http://schemas.microsoft.com/office/drawing/2018/hyperlinkcolor" val="tx"/>
                    </a:ext>
                  </a:extLst>
                </a:hlinkClick>
              </a:rPr>
              <a:t>link</a:t>
            </a:r>
            <a:r>
              <a:rPr lang="en-GB" sz="1600" u="sng" dirty="0">
                <a:hlinkClick r:id="rId13" tooltip="https://www.bibb.de/de/59.php">
                  <a:extLst>
                    <a:ext uri="{A12FA001-AC4F-418D-AE19-62706E023703}">
                      <ahyp:hlinkClr xmlns:ahyp="http://schemas.microsoft.com/office/drawing/2018/hyperlinkcolor" val="tx"/>
                    </a:ext>
                  </a:extLst>
                </a:hlinkClick>
              </a:rPr>
              <a:t>)</a:t>
            </a:r>
            <a:endParaRPr lang="en-GB" sz="1600" dirty="0"/>
          </a:p>
          <a:p>
            <a:pPr marL="285750" indent="-285750">
              <a:lnSpc>
                <a:spcPts val="2000"/>
              </a:lnSpc>
              <a:spcBef>
                <a:spcPts val="0"/>
              </a:spcBef>
              <a:spcAft>
                <a:spcPts val="200"/>
              </a:spcAft>
              <a:buClr>
                <a:srgbClr val="D6851B"/>
              </a:buClr>
              <a:buSzPct val="65000"/>
              <a:buFont typeface="Wingdings 3"/>
              <a:buChar char=""/>
              <a:defRPr/>
            </a:pPr>
            <a:r>
              <a:rPr lang="en-GB" sz="1600" dirty="0"/>
              <a:t>BIBB Fachpublikationen (</a:t>
            </a:r>
            <a:r>
              <a:rPr lang="en-GB" sz="1600" u="sng" dirty="0">
                <a:solidFill>
                  <a:srgbClr val="D6851B"/>
                </a:solidFill>
                <a:hlinkClick r:id="rId14" tooltip="https://www.bibb.de/dienst/publikationen/de/">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 Forschungsdatenzentrum (</a:t>
            </a:r>
            <a:r>
              <a:rPr lang="en-GB" sz="1600" u="sng" dirty="0">
                <a:solidFill>
                  <a:srgbClr val="D6851B"/>
                </a:solidFill>
                <a:hlinkClick r:id="rId15" tooltip="https://www.bibb.de/de/53.php">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BIBB-Fachzeitschrift BWP (Berufsbildung in Wissenschaft und Praxis) (</a:t>
            </a:r>
            <a:r>
              <a:rPr lang="en-GB" sz="1600" u="sng" dirty="0">
                <a:solidFill>
                  <a:srgbClr val="D6851B"/>
                </a:solidFill>
                <a:hlinkClick r:id="rId16" tooltip="http://www.bwp-zeitschrift.de/">
                  <a:extLst>
                    <a:ext uri="{A12FA001-AC4F-418D-AE19-62706E023703}">
                      <ahyp:hlinkClr xmlns:ahyp="http://schemas.microsoft.com/office/drawing/2018/hyperlinkcolor" val="tx"/>
                    </a:ext>
                  </a:extLst>
                </a:hlinkClick>
              </a:rPr>
              <a:t>link</a:t>
            </a:r>
            <a:r>
              <a:rPr lang="en-GB" sz="1600" dirty="0"/>
              <a:t>)</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de-DE"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1. Merkmale der Berufsbildungsforschung</a:t>
            </a:r>
          </a:p>
        </p:txBody>
      </p:sp>
      <p:sp>
        <p:nvSpPr>
          <p:cNvPr id="4" name="Textfeld 3"/>
          <p:cNvSpPr txBox="1"/>
          <p:nvPr/>
        </p:nvSpPr>
        <p:spPr bwMode="auto">
          <a:xfrm>
            <a:off x="658811" y="1572161"/>
            <a:ext cx="11053763" cy="3991611"/>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de-DE" sz="1600" dirty="0"/>
              <a:t>vergleichsweise junges Forschungsfeld </a:t>
            </a:r>
            <a:endParaRPr dirty="0"/>
          </a:p>
          <a:p>
            <a:pPr marL="285750" indent="-285750">
              <a:lnSpc>
                <a:spcPts val="1800"/>
              </a:lnSpc>
              <a:spcAft>
                <a:spcPts val="600"/>
              </a:spcAft>
              <a:buClr>
                <a:srgbClr val="D6851B"/>
              </a:buClr>
              <a:buSzPct val="65000"/>
              <a:buFont typeface="Wingdings 3"/>
              <a:buChar char=""/>
              <a:defRPr/>
            </a:pPr>
            <a:r>
              <a:rPr lang="de-DE" sz="1600" dirty="0"/>
              <a:t>gesetzlich im Berufsbildungsgesetz (BBiG) verankert </a:t>
            </a:r>
            <a:endParaRPr dirty="0"/>
          </a:p>
          <a:p>
            <a:pPr marL="285750" indent="-285750">
              <a:lnSpc>
                <a:spcPts val="1800"/>
              </a:lnSpc>
              <a:spcAft>
                <a:spcPts val="600"/>
              </a:spcAft>
              <a:buClr>
                <a:srgbClr val="D6851B"/>
              </a:buClr>
              <a:buSzPct val="65000"/>
              <a:buFont typeface="Wingdings 3"/>
              <a:buChar char=""/>
              <a:defRPr/>
            </a:pPr>
            <a:r>
              <a:rPr lang="de-DE" sz="1600" dirty="0"/>
              <a:t>heterogenes Forschungsgebiet: </a:t>
            </a:r>
            <a:endParaRPr dirty="0"/>
          </a:p>
          <a:p>
            <a:pPr marL="576000" lvl="1" indent="-285750">
              <a:lnSpc>
                <a:spcPts val="1800"/>
              </a:lnSpc>
              <a:spcAft>
                <a:spcPts val="600"/>
              </a:spcAft>
              <a:buClr>
                <a:srgbClr val="D6851B"/>
              </a:buClr>
              <a:buSzPct val="65000"/>
              <a:buFont typeface="Wingdings 3"/>
              <a:buChar char=""/>
              <a:defRPr/>
            </a:pPr>
            <a:r>
              <a:rPr lang="de-DE" sz="1600" dirty="0"/>
              <a:t>Interdisziplinarität</a:t>
            </a:r>
            <a:endParaRPr dirty="0"/>
          </a:p>
          <a:p>
            <a:pPr marL="576000" lvl="1" indent="-285750">
              <a:lnSpc>
                <a:spcPts val="1800"/>
              </a:lnSpc>
              <a:spcAft>
                <a:spcPts val="600"/>
              </a:spcAft>
              <a:buClr>
                <a:srgbClr val="D6851B"/>
              </a:buClr>
              <a:buSzPct val="65000"/>
              <a:buFont typeface="Wingdings 3"/>
              <a:buChar char=""/>
              <a:defRPr/>
            </a:pPr>
            <a:r>
              <a:rPr lang="de-DE" sz="1600" dirty="0"/>
              <a:t>Integration verschiedener wissenschaftlicher Disziplinen: </a:t>
            </a:r>
            <a:endParaRPr dirty="0"/>
          </a:p>
          <a:p>
            <a:pPr marL="864000" lvl="2" indent="-285750">
              <a:lnSpc>
                <a:spcPts val="1800"/>
              </a:lnSpc>
              <a:spcAft>
                <a:spcPts val="600"/>
              </a:spcAft>
              <a:buClr>
                <a:srgbClr val="D6851B"/>
              </a:buClr>
              <a:buSzPct val="65000"/>
              <a:buFont typeface="Wingdings 3"/>
              <a:buChar char=""/>
              <a:defRPr/>
            </a:pPr>
            <a:r>
              <a:rPr lang="de-DE" sz="1600" dirty="0"/>
              <a:t>Bildungswissenschaft</a:t>
            </a:r>
            <a:endParaRPr dirty="0"/>
          </a:p>
          <a:p>
            <a:pPr marL="864000" lvl="2" indent="-285750">
              <a:lnSpc>
                <a:spcPts val="1800"/>
              </a:lnSpc>
              <a:spcAft>
                <a:spcPts val="600"/>
              </a:spcAft>
              <a:buClr>
                <a:srgbClr val="D6851B"/>
              </a:buClr>
              <a:buSzPct val="65000"/>
              <a:buFont typeface="Wingdings 3"/>
              <a:buChar char=""/>
              <a:defRPr/>
            </a:pPr>
            <a:r>
              <a:rPr lang="de-DE" sz="1600" dirty="0"/>
              <a:t>Soziologie</a:t>
            </a:r>
            <a:endParaRPr dirty="0"/>
          </a:p>
          <a:p>
            <a:pPr marL="864000" lvl="2" indent="-285750">
              <a:lnSpc>
                <a:spcPts val="1800"/>
              </a:lnSpc>
              <a:spcAft>
                <a:spcPts val="600"/>
              </a:spcAft>
              <a:buClr>
                <a:srgbClr val="D6851B"/>
              </a:buClr>
              <a:buSzPct val="65000"/>
              <a:buFont typeface="Wingdings 3"/>
              <a:buChar char=""/>
              <a:defRPr/>
            </a:pPr>
            <a:r>
              <a:rPr lang="de-DE" sz="1600" dirty="0"/>
              <a:t>Wirtschaftswissenschaften</a:t>
            </a:r>
            <a:endParaRPr dirty="0"/>
          </a:p>
          <a:p>
            <a:pPr marL="864000" lvl="2" indent="-285750">
              <a:lnSpc>
                <a:spcPts val="1800"/>
              </a:lnSpc>
              <a:spcAft>
                <a:spcPts val="600"/>
              </a:spcAft>
              <a:buClr>
                <a:srgbClr val="D6851B"/>
              </a:buClr>
              <a:buSzPct val="65000"/>
              <a:buFont typeface="Wingdings 3"/>
              <a:buChar char=""/>
              <a:defRPr/>
            </a:pPr>
            <a:r>
              <a:rPr lang="de-DE" sz="1600" dirty="0"/>
              <a:t>Arbeitsmarktforschung</a:t>
            </a:r>
            <a:endParaRPr dirty="0"/>
          </a:p>
          <a:p>
            <a:pPr marL="285750" indent="-285750">
              <a:lnSpc>
                <a:spcPts val="1800"/>
              </a:lnSpc>
              <a:spcAft>
                <a:spcPts val="600"/>
              </a:spcAft>
              <a:buClr>
                <a:srgbClr val="D6851B"/>
              </a:buClr>
              <a:buSzPct val="65000"/>
              <a:buFont typeface="Wingdings 3"/>
              <a:buChar char=""/>
              <a:defRPr/>
            </a:pPr>
            <a:r>
              <a:rPr lang="de-DE" sz="1600" dirty="0"/>
              <a:t>Themenauswahl entlang der Bedarfe von Wirtschaft, Berufsbildungspraxis und Berufsbildungspolitik</a:t>
            </a:r>
            <a:endParaRPr lang="de-DE" sz="1600" strike="sngStrike" dirty="0"/>
          </a:p>
          <a:p>
            <a:pPr marL="285750" indent="-285750">
              <a:lnSpc>
                <a:spcPts val="1800"/>
              </a:lnSpc>
              <a:spcAft>
                <a:spcPts val="600"/>
              </a:spcAft>
              <a:buClr>
                <a:srgbClr val="D6851B"/>
              </a:buClr>
              <a:buSzPct val="65000"/>
              <a:buFont typeface="Wingdings 3"/>
              <a:buChar char=""/>
              <a:defRPr/>
            </a:pPr>
            <a:r>
              <a:rPr lang="de-DE" sz="1600" dirty="0"/>
              <a:t>Anwendungsorientierung (Bildungspraxis, Bildungspolitik </a:t>
            </a:r>
            <a:br>
              <a:rPr lang="de-DE" sz="1600" dirty="0"/>
            </a:br>
            <a:r>
              <a:rPr lang="de-DE" sz="1600" dirty="0"/>
              <a:t>und -steuerung)</a:t>
            </a:r>
            <a:endParaRPr dirty="0"/>
          </a:p>
          <a:p>
            <a:pPr marL="285750" indent="-285750">
              <a:lnSpc>
                <a:spcPts val="1800"/>
              </a:lnSpc>
              <a:spcAft>
                <a:spcPts val="600"/>
              </a:spcAft>
              <a:buClr>
                <a:srgbClr val="D6851B"/>
              </a:buClr>
              <a:buSzPct val="65000"/>
              <a:buFont typeface="Wingdings 3"/>
              <a:buChar char=""/>
              <a:defRPr/>
            </a:pPr>
            <a:r>
              <a:rPr lang="de-DE" sz="1600" dirty="0"/>
              <a:t>Orientierung an unterschiedlichen Zielgruppen:</a:t>
            </a:r>
            <a:endParaRPr dirty="0"/>
          </a:p>
          <a:p>
            <a:pPr marL="576000" lvl="1" indent="-285750">
              <a:lnSpc>
                <a:spcPts val="1800"/>
              </a:lnSpc>
              <a:spcAft>
                <a:spcPts val="600"/>
              </a:spcAft>
              <a:buClr>
                <a:srgbClr val="D6851B"/>
              </a:buClr>
              <a:buSzPct val="65000"/>
              <a:buFont typeface="Wingdings 3"/>
              <a:buChar char=""/>
              <a:defRPr/>
            </a:pPr>
            <a:r>
              <a:rPr lang="de-DE" sz="1600" dirty="0"/>
              <a:t>Schüler und Schülerinnen</a:t>
            </a:r>
            <a:endParaRPr dirty="0"/>
          </a:p>
          <a:p>
            <a:pPr marL="576000" lvl="1" indent="-285750">
              <a:lnSpc>
                <a:spcPts val="1800"/>
              </a:lnSpc>
              <a:spcAft>
                <a:spcPts val="600"/>
              </a:spcAft>
              <a:buClr>
                <a:srgbClr val="D6851B"/>
              </a:buClr>
              <a:buSzPct val="65000"/>
              <a:buFont typeface="Wingdings 3"/>
              <a:buChar char=""/>
              <a:defRPr/>
            </a:pPr>
            <a:r>
              <a:rPr lang="de-DE" sz="1600" dirty="0"/>
              <a:t>Auszubildende</a:t>
            </a:r>
            <a:endParaRPr dirty="0"/>
          </a:p>
          <a:p>
            <a:pPr marL="576000" lvl="1" indent="-285750">
              <a:lnSpc>
                <a:spcPts val="1800"/>
              </a:lnSpc>
              <a:spcAft>
                <a:spcPts val="600"/>
              </a:spcAft>
              <a:buClr>
                <a:srgbClr val="D6851B"/>
              </a:buClr>
              <a:buSzPct val="65000"/>
              <a:buFont typeface="Wingdings 3"/>
              <a:buChar char=""/>
              <a:defRPr/>
            </a:pPr>
            <a:r>
              <a:rPr lang="de-DE" sz="1600" dirty="0"/>
              <a:t>Berufsbildungspersonal</a:t>
            </a:r>
            <a:endParaRPr dirty="0"/>
          </a:p>
          <a:p>
            <a:pPr marL="576000" lvl="1" indent="-285750">
              <a:lnSpc>
                <a:spcPts val="1800"/>
              </a:lnSpc>
              <a:spcAft>
                <a:spcPts val="600"/>
              </a:spcAft>
              <a:buClr>
                <a:srgbClr val="D6851B"/>
              </a:buClr>
              <a:buSzPct val="65000"/>
              <a:buFont typeface="Wingdings 3"/>
              <a:buChar char=""/>
              <a:defRPr/>
            </a:pPr>
            <a:r>
              <a:rPr lang="de-DE" sz="1600" dirty="0"/>
              <a:t>Berufsschulen</a:t>
            </a:r>
            <a:endParaRPr dirty="0"/>
          </a:p>
          <a:p>
            <a:pPr marL="576000" lvl="1" indent="-285750">
              <a:lnSpc>
                <a:spcPts val="1800"/>
              </a:lnSpc>
              <a:spcAft>
                <a:spcPts val="600"/>
              </a:spcAft>
              <a:buClr>
                <a:srgbClr val="D6851B"/>
              </a:buClr>
              <a:buSzPct val="65000"/>
              <a:buFont typeface="Wingdings 3"/>
              <a:buChar char=""/>
              <a:defRPr/>
            </a:pPr>
            <a:r>
              <a:rPr lang="de-DE" sz="1600" dirty="0"/>
              <a:t>Unternehmen</a:t>
            </a:r>
            <a:endParaRPr dirty="0"/>
          </a:p>
          <a:p>
            <a:pPr marL="576000" lvl="1" indent="-285750">
              <a:lnSpc>
                <a:spcPts val="1800"/>
              </a:lnSpc>
              <a:spcAft>
                <a:spcPts val="600"/>
              </a:spcAft>
              <a:buClr>
                <a:srgbClr val="D6851B"/>
              </a:buClr>
              <a:buSzPct val="65000"/>
              <a:buFont typeface="Wingdings 3"/>
              <a:buChar char=""/>
              <a:defRPr/>
            </a:pPr>
            <a:r>
              <a:rPr lang="de-DE" sz="1600" dirty="0"/>
              <a:t>Politik</a:t>
            </a:r>
            <a:endParaRPr dirty="0"/>
          </a:p>
          <a:p>
            <a:pPr marL="285750" indent="-285750">
              <a:lnSpc>
                <a:spcPts val="1800"/>
              </a:lnSpc>
              <a:spcAft>
                <a:spcPts val="600"/>
              </a:spcAft>
              <a:buClr>
                <a:srgbClr val="D6851B"/>
              </a:buClr>
              <a:buSzPct val="65000"/>
              <a:buFont typeface="Wingdings 3"/>
              <a:buChar char=""/>
              <a:defRPr/>
            </a:pPr>
            <a:r>
              <a:rPr lang="de-DE" sz="1600" dirty="0"/>
              <a:t>Kooperation und Vernetzung: Zusammenarbeit zwischen Forschungseinrichtungen, Bildungsträgern und der Wirtschaft, Internationale Kooperationen</a:t>
            </a:r>
            <a:endParaRPr dirty="0"/>
          </a:p>
          <a:p>
            <a:pPr marL="285750" indent="-285750">
              <a:lnSpc>
                <a:spcPts val="1800"/>
              </a:lnSpc>
              <a:spcAft>
                <a:spcPts val="600"/>
              </a:spcAft>
              <a:buClr>
                <a:srgbClr val="D6851B"/>
              </a:buClr>
              <a:buSzPct val="65000"/>
              <a:buFont typeface="Wingdings 3"/>
              <a:buChar char=""/>
              <a:defRPr/>
            </a:pPr>
            <a:r>
              <a:rPr lang="de-DE" sz="1600" dirty="0"/>
              <a:t>Ergebnisse sind öffentlich verfügbar</a:t>
            </a:r>
            <a:endParaRPr dirty="0"/>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2. Warum Berufsbildungsforschung?</a:t>
            </a:r>
          </a:p>
        </p:txBody>
      </p:sp>
      <p:sp>
        <p:nvSpPr>
          <p:cNvPr id="14" name="Textplatzhalter 3"/>
          <p:cNvSpPr txBox="1"/>
          <p:nvPr/>
        </p:nvSpPr>
        <p:spPr bwMode="auto">
          <a:xfrm>
            <a:off x="8256574" y="208921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rPr>
              <a:t>Wettbewerbsfähigkeit,</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rPr>
              <a:t>Fachkräfte etc.</a:t>
            </a:r>
            <a:endParaRPr dirty="0"/>
          </a:p>
        </p:txBody>
      </p:sp>
      <p:sp>
        <p:nvSpPr>
          <p:cNvPr id="15" name="Textplatzhalter 3"/>
          <p:cNvSpPr txBox="1"/>
          <p:nvPr/>
        </p:nvSpPr>
        <p:spPr bwMode="auto">
          <a:xfrm>
            <a:off x="8168091" y="162180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Wirtschaftliche Bedeutung</a:t>
            </a:r>
            <a:endParaRPr lang="de-DE" sz="1800" dirty="0"/>
          </a:p>
        </p:txBody>
      </p:sp>
      <p:sp>
        <p:nvSpPr>
          <p:cNvPr id="18" name="Textplatzhalter 3"/>
          <p:cNvSpPr txBox="1"/>
          <p:nvPr/>
        </p:nvSpPr>
        <p:spPr bwMode="auto">
          <a:xfrm>
            <a:off x="8256575" y="3385694"/>
            <a:ext cx="3456000"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rPr>
              <a:t>Internationale Perspektive</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spc="-10" dirty="0">
                <a:solidFill>
                  <a:schemeClr val="tx1"/>
                </a:solidFill>
              </a:rPr>
              <a:t>Fachkräftemigration, </a:t>
            </a:r>
            <a:br>
              <a:rPr lang="de-DE" sz="1600" spc="-10" dirty="0">
                <a:solidFill>
                  <a:schemeClr val="tx1"/>
                </a:solidFill>
              </a:rPr>
            </a:br>
            <a:r>
              <a:rPr lang="de-DE" sz="1600" spc="-10" dirty="0">
                <a:solidFill>
                  <a:schemeClr val="tx1"/>
                </a:solidFill>
              </a:rPr>
              <a:t>Anerkennung etc.</a:t>
            </a:r>
            <a:endParaRPr dirty="0"/>
          </a:p>
        </p:txBody>
      </p:sp>
      <p:sp>
        <p:nvSpPr>
          <p:cNvPr id="19" name="Textplatzhalter 3"/>
          <p:cNvSpPr txBox="1"/>
          <p:nvPr/>
        </p:nvSpPr>
        <p:spPr bwMode="auto">
          <a:xfrm>
            <a:off x="8168091" y="291828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Globalisierung</a:t>
            </a:r>
            <a:endParaRPr lang="de-DE" sz="1800" dirty="0"/>
          </a:p>
        </p:txBody>
      </p:sp>
      <p:sp>
        <p:nvSpPr>
          <p:cNvPr id="20" name="Textplatzhalter 3"/>
          <p:cNvSpPr txBox="1"/>
          <p:nvPr/>
        </p:nvSpPr>
        <p:spPr bwMode="auto">
          <a:xfrm>
            <a:off x="658808" y="366270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Künstliche Intelligenz</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Medienwelten etc.</a:t>
            </a:r>
            <a:endParaRPr dirty="0"/>
          </a:p>
        </p:txBody>
      </p:sp>
      <p:sp>
        <p:nvSpPr>
          <p:cNvPr id="21" name="Textplatzhalter 3"/>
          <p:cNvSpPr txBox="1"/>
          <p:nvPr/>
        </p:nvSpPr>
        <p:spPr bwMode="auto">
          <a:xfrm>
            <a:off x="658808" y="319529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Technologische Entwicklung</a:t>
            </a:r>
            <a:endParaRPr lang="de-DE" sz="1800" dirty="0"/>
          </a:p>
        </p:txBody>
      </p:sp>
      <p:sp>
        <p:nvSpPr>
          <p:cNvPr id="24" name="Textplatzhalter 3"/>
          <p:cNvSpPr txBox="1"/>
          <p:nvPr/>
        </p:nvSpPr>
        <p:spPr bwMode="auto">
          <a:xfrm>
            <a:off x="8256571"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Bedarf nach neuen Berufsbildern</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Flexibilisierung der Arbeit etc.</a:t>
            </a:r>
            <a:endParaRPr dirty="0"/>
          </a:p>
        </p:txBody>
      </p:sp>
      <p:sp>
        <p:nvSpPr>
          <p:cNvPr id="25" name="Textplatzhalter 3"/>
          <p:cNvSpPr txBox="1"/>
          <p:nvPr/>
        </p:nvSpPr>
        <p:spPr bwMode="auto">
          <a:xfrm>
            <a:off x="8168087" y="449762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Veränderungen in der Arbeitswelt</a:t>
            </a:r>
            <a:endParaRPr lang="de-DE" sz="1800" dirty="0"/>
          </a:p>
        </p:txBody>
      </p:sp>
      <p:sp>
        <p:nvSpPr>
          <p:cNvPr id="4" name="Textfeld 3"/>
          <p:cNvSpPr txBox="1"/>
          <p:nvPr/>
        </p:nvSpPr>
        <p:spPr bwMode="auto">
          <a:xfrm>
            <a:off x="4563815" y="2655332"/>
            <a:ext cx="3243754" cy="2769989"/>
          </a:xfrm>
          <a:prstGeom prst="rect">
            <a:avLst/>
          </a:prstGeom>
          <a:noFill/>
        </p:spPr>
        <p:txBody>
          <a:bodyPr wrap="square" lIns="0" tIns="0" rIns="0" bIns="0" rtlCol="0">
            <a:spAutoFit/>
          </a:bodyPr>
          <a:lstStyle/>
          <a:p>
            <a:pPr lvl="0" algn="ctr">
              <a:spcBef>
                <a:spcPts val="0"/>
              </a:spcBef>
              <a:buClr>
                <a:schemeClr val="dk1"/>
              </a:buClr>
              <a:buSzPct val="25000"/>
              <a:defRPr/>
            </a:pPr>
            <a:r>
              <a:rPr lang="de-DE" spc="-30" dirty="0">
                <a:solidFill>
                  <a:schemeClr val="dk1"/>
                </a:solidFill>
                <a:latin typeface="Calibri"/>
                <a:ea typeface="Arial Narrow"/>
                <a:cs typeface="Calibri"/>
              </a:rPr>
              <a:t>Politik, Wirtschaft und Sozialpartner benötigen Informationen über Entwicklungen in der Berufsbildung, im Bildungssystem und am Arbeitsmarkt, um </a:t>
            </a:r>
            <a:r>
              <a:rPr lang="de-DE" spc="-30" dirty="0">
                <a:solidFill>
                  <a:srgbClr val="D6851B"/>
                </a:solidFill>
                <a:latin typeface="Calibri"/>
                <a:ea typeface="Arial Narrow"/>
                <a:cs typeface="Calibri"/>
              </a:rPr>
              <a:t>auf Herausforderungen reagieren </a:t>
            </a:r>
            <a:r>
              <a:rPr lang="de-DE" spc="-30" dirty="0">
                <a:solidFill>
                  <a:schemeClr val="dk1"/>
                </a:solidFill>
                <a:latin typeface="Calibri"/>
                <a:ea typeface="Arial Narrow"/>
                <a:cs typeface="Calibri"/>
              </a:rPr>
              <a:t>und das Berufsbildungssystem </a:t>
            </a:r>
            <a:r>
              <a:rPr lang="de-DE" spc="-30" dirty="0">
                <a:solidFill>
                  <a:srgbClr val="D6851B"/>
                </a:solidFill>
                <a:latin typeface="Calibri"/>
                <a:ea typeface="Arial Narrow"/>
                <a:cs typeface="Calibri"/>
              </a:rPr>
              <a:t>evidenzbasiert steuern </a:t>
            </a:r>
            <a:r>
              <a:rPr lang="de-DE" spc="-30" dirty="0">
                <a:solidFill>
                  <a:schemeClr val="dk1"/>
                </a:solidFill>
                <a:latin typeface="Calibri"/>
                <a:ea typeface="Arial Narrow"/>
                <a:cs typeface="Calibri"/>
              </a:rPr>
              <a:t>zu können. Forschung und Entwicklung bedingen sich dabei gegenseitig.</a:t>
            </a:r>
            <a:endParaRPr dirty="0"/>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1052513"/>
            <a:ext cx="1891200" cy="1540424"/>
          </a:xfrm>
          <a:prstGeom prst="rect">
            <a:avLst/>
          </a:prstGeom>
        </p:spPr>
      </p:pic>
      <p:sp>
        <p:nvSpPr>
          <p:cNvPr id="26" name="Textplatzhalter 3"/>
          <p:cNvSpPr txBox="1"/>
          <p:nvPr/>
        </p:nvSpPr>
        <p:spPr bwMode="auto">
          <a:xfrm>
            <a:off x="658813"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Demographische Entwicklungen</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Migration etc. </a:t>
            </a:r>
            <a:endParaRPr dirty="0"/>
          </a:p>
        </p:txBody>
      </p:sp>
      <p:sp>
        <p:nvSpPr>
          <p:cNvPr id="27" name="Textplatzhalter 3"/>
          <p:cNvSpPr txBox="1"/>
          <p:nvPr/>
        </p:nvSpPr>
        <p:spPr bwMode="auto">
          <a:xfrm>
            <a:off x="658812" y="44976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Veränderungen in der Gesellschaft</a:t>
            </a:r>
            <a:endParaRPr lang="de-DE" sz="1800" dirty="0"/>
          </a:p>
        </p:txBody>
      </p:sp>
      <p:sp>
        <p:nvSpPr>
          <p:cNvPr id="28" name="Textplatzhalter 3"/>
          <p:cNvSpPr txBox="1"/>
          <p:nvPr/>
        </p:nvSpPr>
        <p:spPr bwMode="auto">
          <a:xfrm>
            <a:off x="658812" y="208920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Qualität [und Attraktivität] der beruflichen Bildung</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Gesellschaftliche Teilhabe</a:t>
            </a:r>
            <a:endParaRPr dirty="0"/>
          </a:p>
        </p:txBody>
      </p:sp>
      <p:sp>
        <p:nvSpPr>
          <p:cNvPr id="29" name="Textplatzhalter 3"/>
          <p:cNvSpPr txBox="1"/>
          <p:nvPr/>
        </p:nvSpPr>
        <p:spPr bwMode="auto">
          <a:xfrm>
            <a:off x="658812" y="162180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Bedeutung für das Bildungssystem</a:t>
            </a:r>
            <a:endParaRPr lang="de-DE" sz="18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de-DE" dirty="0"/>
              <a:t>3. Gesetzliche Rahmenbedingungen</a:t>
            </a:r>
            <a:br>
              <a:rPr lang="de-DE" dirty="0"/>
            </a:br>
            <a:endParaRPr lang="de-DE" dirty="0">
              <a:solidFill>
                <a:srgbClr val="D6851B"/>
              </a:solidFill>
            </a:endParaRPr>
          </a:p>
        </p:txBody>
      </p:sp>
      <p:sp>
        <p:nvSpPr>
          <p:cNvPr id="11" name="Textfeld 10"/>
          <p:cNvSpPr txBox="1"/>
          <p:nvPr/>
        </p:nvSpPr>
        <p:spPr bwMode="auto">
          <a:xfrm>
            <a:off x="658813" y="816225"/>
            <a:ext cx="7958140" cy="615553"/>
          </a:xfrm>
          <a:prstGeom prst="rect">
            <a:avLst/>
          </a:prstGeom>
          <a:noFill/>
        </p:spPr>
        <p:txBody>
          <a:bodyPr wrap="square" lIns="0" tIns="0" rIns="0" bIns="0" rtlCol="0">
            <a:spAutoFit/>
          </a:bodyPr>
          <a:lstStyle/>
          <a:p>
            <a:pPr>
              <a:defRPr/>
            </a:pPr>
            <a:r>
              <a:rPr lang="de-DE" sz="2000" b="1" dirty="0"/>
              <a:t>Die gesetzliche Grundlage bildet das Berufsbildungsgesetz (BBiG)  </a:t>
            </a:r>
            <a:br>
              <a:rPr lang="de-DE" sz="2000" b="1" dirty="0"/>
            </a:br>
            <a:endParaRPr lang="de-DE" sz="2000" b="1" dirty="0"/>
          </a:p>
        </p:txBody>
      </p:sp>
      <p:sp>
        <p:nvSpPr>
          <p:cNvPr id="9" name="Textfeld 8"/>
          <p:cNvSpPr txBox="1"/>
          <p:nvPr/>
        </p:nvSpPr>
        <p:spPr bwMode="auto">
          <a:xfrm>
            <a:off x="658811" y="1572161"/>
            <a:ext cx="10056814"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de-DE" dirty="0"/>
              <a:t>BBiG, (2020)*, §84  Ziele der Berufsbildungsforschung:</a:t>
            </a:r>
            <a:endParaRPr dirty="0"/>
          </a:p>
          <a:p>
            <a:pPr lvl="1">
              <a:lnSpc>
                <a:spcPts val="2200"/>
              </a:lnSpc>
              <a:spcAft>
                <a:spcPts val="1200"/>
              </a:spcAft>
              <a:buClr>
                <a:srgbClr val="D6851B"/>
              </a:buClr>
              <a:buSzPct val="65000"/>
              <a:defRPr/>
            </a:pPr>
            <a:r>
              <a:rPr lang="de-DE" dirty="0"/>
              <a:t>„Die Berufsbildungsforschung soll…</a:t>
            </a:r>
            <a:endParaRPr dirty="0"/>
          </a:p>
          <a:p>
            <a:pPr marL="792000" lvl="1" indent="-288000">
              <a:lnSpc>
                <a:spcPts val="2200"/>
              </a:lnSpc>
              <a:spcAft>
                <a:spcPts val="1200"/>
              </a:spcAft>
              <a:buClr>
                <a:srgbClr val="D6851B"/>
              </a:buClr>
              <a:buSzPct val="100000"/>
              <a:buFont typeface="+mj-lt"/>
              <a:buAutoNum type="arabicPeriod"/>
              <a:defRPr/>
            </a:pPr>
            <a:r>
              <a:rPr lang="de-DE" dirty="0"/>
              <a:t>… Grundlagen der Berufsbildung klären,</a:t>
            </a:r>
            <a:endParaRPr dirty="0"/>
          </a:p>
          <a:p>
            <a:pPr marL="792000" lvl="1" indent="-288000">
              <a:lnSpc>
                <a:spcPts val="2200"/>
              </a:lnSpc>
              <a:spcAft>
                <a:spcPts val="1200"/>
              </a:spcAft>
              <a:buClr>
                <a:srgbClr val="D6851B"/>
              </a:buClr>
              <a:buSzPct val="100000"/>
              <a:buFont typeface="+mj-lt"/>
              <a:buAutoNum type="arabicPeriod"/>
              <a:defRPr/>
            </a:pPr>
            <a:r>
              <a:rPr lang="de-DE" dirty="0"/>
              <a:t>… inländische, europäische und internationale Entwicklungen in der Berufsbildung beobachten,</a:t>
            </a:r>
            <a:endParaRPr dirty="0"/>
          </a:p>
          <a:p>
            <a:pPr marL="792000" lvl="1" indent="-288000">
              <a:lnSpc>
                <a:spcPts val="2200"/>
              </a:lnSpc>
              <a:spcAft>
                <a:spcPts val="1200"/>
              </a:spcAft>
              <a:buClr>
                <a:srgbClr val="D6851B"/>
              </a:buClr>
              <a:buSzPct val="100000"/>
              <a:buFont typeface="+mj-lt"/>
              <a:buAutoNum type="arabicPeriod"/>
              <a:defRPr/>
            </a:pPr>
            <a:r>
              <a:rPr lang="de-DE" dirty="0"/>
              <a:t>… Anforderungen an Inhalte und Ziele der Berufsbildung ermitteln,</a:t>
            </a:r>
            <a:endParaRPr dirty="0"/>
          </a:p>
          <a:p>
            <a:pPr marL="792000" lvl="1" indent="-288000">
              <a:lnSpc>
                <a:spcPts val="2200"/>
              </a:lnSpc>
              <a:spcAft>
                <a:spcPts val="1200"/>
              </a:spcAft>
              <a:buClr>
                <a:srgbClr val="D6851B"/>
              </a:buClr>
              <a:buSzPct val="100000"/>
              <a:buFont typeface="+mj-lt"/>
              <a:buAutoNum type="arabicPeriod"/>
              <a:defRPr/>
            </a:pPr>
            <a:r>
              <a:rPr lang="de-DE" dirty="0"/>
              <a:t>… Weiterentwicklungen der Berufsbildung in Hinblick auf gewandelte wirtschaftliche, gesellschaftliche und technische Erfordernisse vorbereiten,</a:t>
            </a:r>
            <a:endParaRPr dirty="0"/>
          </a:p>
          <a:p>
            <a:pPr marL="792000" lvl="1" indent="-288000">
              <a:lnSpc>
                <a:spcPts val="2200"/>
              </a:lnSpc>
              <a:spcAft>
                <a:spcPts val="1200"/>
              </a:spcAft>
              <a:buClr>
                <a:srgbClr val="D6851B"/>
              </a:buClr>
              <a:buSzPct val="100000"/>
              <a:buFont typeface="+mj-lt"/>
              <a:buAutoNum type="arabicPeriod"/>
              <a:defRPr/>
            </a:pPr>
            <a:r>
              <a:rPr lang="de-DE" dirty="0"/>
              <a:t>… Instrumente und Verfahren der Vermittlung von Berufsbildung sowie den Wissens- und Technologietransfer fördern.“</a:t>
            </a:r>
            <a:endParaRPr dirty="0"/>
          </a:p>
        </p:txBody>
      </p:sp>
      <p:sp>
        <p:nvSpPr>
          <p:cNvPr id="13" name="Textfeld 12"/>
          <p:cNvSpPr txBox="1"/>
          <p:nvPr/>
        </p:nvSpPr>
        <p:spPr bwMode="auto">
          <a:xfrm>
            <a:off x="564404" y="5475912"/>
            <a:ext cx="10549729" cy="461665"/>
          </a:xfrm>
          <a:prstGeom prst="rect">
            <a:avLst/>
          </a:prstGeom>
          <a:noFill/>
        </p:spPr>
        <p:txBody>
          <a:bodyPr wrap="square" rtlCol="0">
            <a:spAutoFit/>
          </a:bodyPr>
          <a:lstStyle/>
          <a:p>
            <a:pPr>
              <a:defRPr/>
            </a:pPr>
            <a:r>
              <a:rPr lang="de-DE" sz="1200" dirty="0"/>
              <a:t>* Berufsbildungsgesetz in der Fassung der Bekanntmachung vom 4. Mai 2020 (BGBl. I S. 920), das zuletzt durch Artikel 2</a:t>
            </a:r>
            <a:br>
              <a:rPr lang="de-DE" sz="1200" dirty="0"/>
            </a:br>
            <a:r>
              <a:rPr lang="de-DE" sz="1200" dirty="0"/>
              <a:t>   des Gesetzes vom 19. Juli 2024 (BGBl. 2024 I Nr. 246) geändert worden ist.</a:t>
            </a:r>
            <a:endParaRPr dirty="0"/>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7"/>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4. Akteure der Berufsbildungsforschung in Deutschland</a:t>
            </a:r>
          </a:p>
        </p:txBody>
      </p:sp>
      <p:sp>
        <p:nvSpPr>
          <p:cNvPr id="9" name="Textplatzhalter 3"/>
          <p:cNvSpPr txBox="1"/>
          <p:nvPr/>
        </p:nvSpPr>
        <p:spPr bwMode="auto">
          <a:xfrm>
            <a:off x="658812" y="1064675"/>
            <a:ext cx="2700000" cy="858567"/>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600" b="1" dirty="0"/>
              <a:t>Forschungsinstitute</a:t>
            </a:r>
            <a:r>
              <a:rPr lang="de-DE" sz="1600" dirty="0"/>
              <a:t> </a:t>
            </a:r>
            <a:br>
              <a:rPr lang="de-DE" sz="1600" dirty="0"/>
            </a:br>
            <a:r>
              <a:rPr lang="de-DE" sz="1400" dirty="0"/>
              <a:t>(privat und öffentlich)</a:t>
            </a:r>
            <a:endParaRPr lang="de-DE" sz="1600" dirty="0"/>
          </a:p>
        </p:txBody>
      </p:sp>
      <p:sp>
        <p:nvSpPr>
          <p:cNvPr id="10" name="Rechteck 9"/>
          <p:cNvSpPr/>
          <p:nvPr/>
        </p:nvSpPr>
        <p:spPr bwMode="auto">
          <a:xfrm>
            <a:off x="658812" y="2005104"/>
            <a:ext cx="2611796" cy="3175805"/>
          </a:xfrm>
          <a:prstGeom prst="rect">
            <a:avLst/>
          </a:prstGeom>
        </p:spPr>
        <p:txBody>
          <a:bodyPr wrap="square" numCol="1" spcCol="72000">
            <a:spAutoFit/>
          </a:bodyPr>
          <a:lstStyle/>
          <a:p>
            <a:pPr>
              <a:lnSpc>
                <a:spcPts val="1700"/>
              </a:lnSpc>
              <a:spcAft>
                <a:spcPts val="400"/>
              </a:spcAft>
              <a:buClr>
                <a:srgbClr val="D6851B"/>
              </a:buClr>
              <a:buSzPct val="65000"/>
              <a:defRPr/>
            </a:pPr>
            <a:r>
              <a:rPr lang="de-DE" sz="1400" dirty="0"/>
              <a:t>Beispiele:</a:t>
            </a:r>
            <a:endParaRPr dirty="0"/>
          </a:p>
          <a:p>
            <a:pPr marL="216000" indent="-216000">
              <a:lnSpc>
                <a:spcPts val="1700"/>
              </a:lnSpc>
              <a:spcAft>
                <a:spcPts val="400"/>
              </a:spcAft>
              <a:buClr>
                <a:srgbClr val="D6851B"/>
              </a:buClr>
              <a:buSzPct val="65000"/>
              <a:buFont typeface="Wingdings 3"/>
              <a:buChar char=""/>
              <a:defRPr/>
            </a:pPr>
            <a:r>
              <a:rPr lang="de-DE" sz="1400" dirty="0"/>
              <a:t>Bundesinstitut für Berufsbildung (BIBB)</a:t>
            </a:r>
            <a:endParaRPr dirty="0"/>
          </a:p>
          <a:p>
            <a:pPr marL="216000" indent="-216000">
              <a:lnSpc>
                <a:spcPts val="1700"/>
              </a:lnSpc>
              <a:spcAft>
                <a:spcPts val="400"/>
              </a:spcAft>
              <a:buClr>
                <a:srgbClr val="D6851B"/>
              </a:buClr>
              <a:buSzPct val="65000"/>
              <a:buFont typeface="Wingdings 3"/>
              <a:buChar char=""/>
              <a:defRPr/>
            </a:pPr>
            <a:r>
              <a:rPr lang="de-DE" sz="1400" dirty="0"/>
              <a:t>Institut für Arbeitsmarkt- und Berufsforschung der Bundesanstalt für Arbeit (IAB)</a:t>
            </a:r>
            <a:endParaRPr dirty="0"/>
          </a:p>
          <a:p>
            <a:pPr marL="216000" indent="-216000">
              <a:lnSpc>
                <a:spcPts val="1700"/>
              </a:lnSpc>
              <a:spcAft>
                <a:spcPts val="400"/>
              </a:spcAft>
              <a:buClr>
                <a:srgbClr val="D6851B"/>
              </a:buClr>
              <a:buSzPct val="65000"/>
              <a:buFont typeface="Wingdings 3"/>
              <a:buChar char=""/>
              <a:defRPr/>
            </a:pPr>
            <a:r>
              <a:rPr lang="de-DE" sz="1400" dirty="0"/>
              <a:t>Das Forschungsinstitut Betriebliche Bildung (f-bb)</a:t>
            </a:r>
            <a:endParaRPr dirty="0"/>
          </a:p>
          <a:p>
            <a:pPr marL="216000" indent="-216000">
              <a:lnSpc>
                <a:spcPts val="1700"/>
              </a:lnSpc>
              <a:spcAft>
                <a:spcPts val="400"/>
              </a:spcAft>
              <a:buClr>
                <a:srgbClr val="D6851B"/>
              </a:buClr>
              <a:buSzPct val="65000"/>
              <a:buFont typeface="Wingdings 3"/>
              <a:buChar char=""/>
              <a:defRPr/>
            </a:pPr>
            <a:r>
              <a:rPr lang="de-DE" sz="1400" dirty="0"/>
              <a:t>Institut für betriebliche Bildung (IFBB)</a:t>
            </a:r>
            <a:endParaRPr dirty="0"/>
          </a:p>
          <a:p>
            <a:pPr marL="216000" indent="-216000">
              <a:lnSpc>
                <a:spcPts val="1700"/>
              </a:lnSpc>
              <a:spcAft>
                <a:spcPts val="400"/>
              </a:spcAft>
              <a:buClr>
                <a:srgbClr val="D6851B"/>
              </a:buClr>
              <a:buSzPct val="65000"/>
              <a:buFont typeface="Wingdings 3"/>
              <a:buChar char=""/>
              <a:defRPr/>
            </a:pPr>
            <a:r>
              <a:rPr lang="de-DE" sz="1400" dirty="0"/>
              <a:t>Institut zur Qualitätsentwicklung im Bildungswesen (IQB)</a:t>
            </a:r>
            <a:endParaRPr dirty="0"/>
          </a:p>
        </p:txBody>
      </p:sp>
      <p:sp>
        <p:nvSpPr>
          <p:cNvPr id="11" name="Textplatzhalter 3"/>
          <p:cNvSpPr txBox="1"/>
          <p:nvPr/>
        </p:nvSpPr>
        <p:spPr bwMode="auto">
          <a:xfrm>
            <a:off x="3445875" y="1062734"/>
            <a:ext cx="2700000" cy="878495"/>
          </a:xfrm>
          <a:prstGeom prst="rect">
            <a:avLst/>
          </a:prstGeom>
          <a:solidFill>
            <a:srgbClr val="D6851B">
              <a:alpha val="90000"/>
            </a:srgbClr>
          </a:solidFill>
        </p:spPr>
        <p:txBody>
          <a:bodyPr vert="horz" wrap="square" lIns="72000" tIns="54000" rIns="72000" bIns="5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de-DE" sz="1600" b="1" dirty="0"/>
              <a:t>Landesinstitute</a:t>
            </a:r>
            <a:r>
              <a:rPr lang="de-DE" sz="1600" dirty="0"/>
              <a:t> </a:t>
            </a:r>
            <a:br>
              <a:rPr lang="de-DE" sz="1600" dirty="0"/>
            </a:br>
            <a:r>
              <a:rPr lang="de-DE" sz="1400" spc="-10" dirty="0"/>
              <a:t>(bes. Weiterentwicklung </a:t>
            </a:r>
            <a:br>
              <a:rPr lang="de-DE" sz="1400" spc="-30" dirty="0"/>
            </a:br>
            <a:r>
              <a:rPr lang="de-DE" sz="1400" spc="-30" dirty="0"/>
              <a:t>Unterricht und schulische Personal-</a:t>
            </a:r>
            <a:r>
              <a:rPr lang="de-DE" sz="1400" spc="-10" dirty="0"/>
              <a:t>qualifizierung an Berufsschulen)</a:t>
            </a:r>
            <a:endParaRPr lang="de-DE" sz="1600" spc="-10" dirty="0"/>
          </a:p>
        </p:txBody>
      </p:sp>
      <p:sp>
        <p:nvSpPr>
          <p:cNvPr id="12" name="Rechteck 11"/>
          <p:cNvSpPr/>
          <p:nvPr/>
        </p:nvSpPr>
        <p:spPr bwMode="auto">
          <a:xfrm>
            <a:off x="3445875" y="2005104"/>
            <a:ext cx="2775536" cy="2957797"/>
          </a:xfrm>
          <a:prstGeom prst="rect">
            <a:avLst/>
          </a:prstGeom>
        </p:spPr>
        <p:txBody>
          <a:bodyPr wrap="square" numCol="1" spcCol="72000">
            <a:spAutoFit/>
          </a:bodyPr>
          <a:lstStyle/>
          <a:p>
            <a:pPr>
              <a:lnSpc>
                <a:spcPts val="1700"/>
              </a:lnSpc>
              <a:spcAft>
                <a:spcPts val="400"/>
              </a:spcAft>
              <a:buClr>
                <a:srgbClr val="D6851B"/>
              </a:buClr>
              <a:buSzPct val="65000"/>
              <a:defRPr/>
            </a:pPr>
            <a:r>
              <a:rPr lang="de-DE" sz="1400" dirty="0"/>
              <a:t>Beispiele:</a:t>
            </a:r>
            <a:endParaRPr lang="de-DE" sz="1400" spc="-20" dirty="0"/>
          </a:p>
          <a:p>
            <a:pPr marL="216000" indent="-216000">
              <a:lnSpc>
                <a:spcPts val="1700"/>
              </a:lnSpc>
              <a:spcAft>
                <a:spcPts val="400"/>
              </a:spcAft>
              <a:buClr>
                <a:srgbClr val="D6851B"/>
              </a:buClr>
              <a:buSzPct val="65000"/>
              <a:buFont typeface="Wingdings 3"/>
              <a:buChar char=""/>
              <a:defRPr/>
            </a:pPr>
            <a:r>
              <a:rPr lang="de-DE" sz="1400" spc="-20" dirty="0"/>
              <a:t>Staatsinstitut für Schulqualität und Bildungsforschung (ISB)</a:t>
            </a:r>
            <a:endParaRPr dirty="0"/>
          </a:p>
          <a:p>
            <a:pPr marL="216000" indent="-216000">
              <a:lnSpc>
                <a:spcPts val="1700"/>
              </a:lnSpc>
              <a:spcAft>
                <a:spcPts val="400"/>
              </a:spcAft>
              <a:buClr>
                <a:srgbClr val="D6851B"/>
              </a:buClr>
              <a:buSzPct val="65000"/>
              <a:buFont typeface="Wingdings 3"/>
              <a:buChar char=""/>
              <a:defRPr/>
            </a:pPr>
            <a:r>
              <a:rPr lang="de-DE" sz="1400" spc="-20" dirty="0"/>
              <a:t>Niedersächsisches Landesinstitut für schulische Qualitäts-entwicklung (NLQ)</a:t>
            </a:r>
            <a:endParaRPr dirty="0"/>
          </a:p>
          <a:p>
            <a:pPr marL="216000" indent="-216000">
              <a:lnSpc>
                <a:spcPts val="1700"/>
              </a:lnSpc>
              <a:spcAft>
                <a:spcPts val="400"/>
              </a:spcAft>
              <a:buClr>
                <a:srgbClr val="D6851B"/>
              </a:buClr>
              <a:buSzPct val="65000"/>
              <a:buFont typeface="Wingdings 3"/>
              <a:buChar char=""/>
              <a:defRPr/>
            </a:pPr>
            <a:r>
              <a:rPr lang="de-DE" sz="1400" spc="-20" dirty="0"/>
              <a:t>Landesinstitut für Lehrerbildung und Schulentwicklung Hamburg</a:t>
            </a:r>
            <a:endParaRPr dirty="0"/>
          </a:p>
          <a:p>
            <a:pPr marL="216000" indent="-216000">
              <a:lnSpc>
                <a:spcPts val="1700"/>
              </a:lnSpc>
              <a:spcAft>
                <a:spcPts val="400"/>
              </a:spcAft>
              <a:buClr>
                <a:srgbClr val="D6851B"/>
              </a:buClr>
              <a:buSzPct val="65000"/>
              <a:buFont typeface="Wingdings 3"/>
              <a:buChar char=""/>
              <a:defRPr/>
            </a:pPr>
            <a:r>
              <a:rPr lang="de-DE" sz="1400" spc="-20" dirty="0"/>
              <a:t>Landesinstitut für Schulqualität und Lehrerbildung Sachsen-Anhalt (LISA)</a:t>
            </a:r>
            <a:endParaRPr dirty="0"/>
          </a:p>
          <a:p>
            <a:pPr marL="216000" indent="-216000">
              <a:lnSpc>
                <a:spcPts val="1700"/>
              </a:lnSpc>
              <a:spcAft>
                <a:spcPts val="400"/>
              </a:spcAft>
              <a:buClr>
                <a:srgbClr val="D6851B"/>
              </a:buClr>
              <a:buSzPct val="65000"/>
              <a:buFont typeface="Wingdings 3"/>
              <a:buChar char=""/>
              <a:defRPr/>
            </a:pPr>
            <a:r>
              <a:rPr lang="de-DE" sz="1400" spc="-20" dirty="0"/>
              <a:t>Landesinstitut für Schule Bremen</a:t>
            </a:r>
            <a:endParaRPr dirty="0"/>
          </a:p>
        </p:txBody>
      </p:sp>
      <p:sp>
        <p:nvSpPr>
          <p:cNvPr id="14" name="Textplatzhalter 3"/>
          <p:cNvSpPr txBox="1"/>
          <p:nvPr/>
        </p:nvSpPr>
        <p:spPr bwMode="auto">
          <a:xfrm>
            <a:off x="6232938"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600" b="1" dirty="0"/>
              <a:t>Hochschulen und Universitäten</a:t>
            </a:r>
            <a:endParaRPr lang="de-DE" sz="1600" dirty="0"/>
          </a:p>
        </p:txBody>
      </p:sp>
      <p:sp>
        <p:nvSpPr>
          <p:cNvPr id="15" name="Rechteck 14"/>
          <p:cNvSpPr/>
          <p:nvPr/>
        </p:nvSpPr>
        <p:spPr bwMode="auto">
          <a:xfrm>
            <a:off x="6240462" y="2005104"/>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de-DE" sz="1400" spc="-10" dirty="0"/>
              <a:t>Beispiele:</a:t>
            </a:r>
            <a:endParaRPr dirty="0"/>
          </a:p>
          <a:p>
            <a:pPr marL="216000" indent="-216000">
              <a:lnSpc>
                <a:spcPts val="1700"/>
              </a:lnSpc>
              <a:spcAft>
                <a:spcPts val="400"/>
              </a:spcAft>
              <a:buClr>
                <a:srgbClr val="D6851B"/>
              </a:buClr>
              <a:buSzPct val="65000"/>
              <a:buFont typeface="Wingdings 3"/>
              <a:buChar char=""/>
              <a:defRPr/>
            </a:pPr>
            <a:r>
              <a:rPr lang="de-DE" sz="1400" dirty="0"/>
              <a:t>Forschungsinstitut für Berufsbildung im Handwerk an der Universität zu Köln</a:t>
            </a:r>
            <a:endParaRPr dirty="0"/>
          </a:p>
          <a:p>
            <a:pPr marL="216000" indent="-216000">
              <a:lnSpc>
                <a:spcPts val="1700"/>
              </a:lnSpc>
              <a:spcAft>
                <a:spcPts val="400"/>
              </a:spcAft>
              <a:buClr>
                <a:srgbClr val="D6851B"/>
              </a:buClr>
              <a:buSzPct val="65000"/>
              <a:buFont typeface="Wingdings 3"/>
              <a:buChar char=""/>
              <a:defRPr/>
            </a:pPr>
            <a:r>
              <a:rPr lang="de-DE" sz="1400" spc="-20" dirty="0"/>
              <a:t>Universität Osnabrück – Abteilung Berufs- und Wirtschaftspädagogik</a:t>
            </a:r>
            <a:endParaRPr dirty="0"/>
          </a:p>
          <a:p>
            <a:pPr marL="216000" indent="-216000">
              <a:lnSpc>
                <a:spcPts val="1700"/>
              </a:lnSpc>
              <a:spcAft>
                <a:spcPts val="400"/>
              </a:spcAft>
              <a:buClr>
                <a:srgbClr val="D6851B"/>
              </a:buClr>
              <a:buSzPct val="65000"/>
              <a:buFont typeface="Wingdings 3"/>
              <a:buChar char=""/>
              <a:defRPr/>
            </a:pPr>
            <a:r>
              <a:rPr lang="de-DE" sz="1400" spc="-20" dirty="0"/>
              <a:t>FernUniversität in Hagen – Institut für Bildungswissenschaft und Medienforschung, </a:t>
            </a:r>
            <a:br>
              <a:rPr lang="de-DE" sz="1400" spc="-20" dirty="0"/>
            </a:br>
            <a:r>
              <a:rPr lang="de-DE" sz="1400" spc="-20" dirty="0"/>
              <a:t>Lehrgebiet Lebenslanges Lernen</a:t>
            </a:r>
            <a:endParaRPr dirty="0"/>
          </a:p>
          <a:p>
            <a:pPr marL="216000" indent="-216000">
              <a:lnSpc>
                <a:spcPts val="1700"/>
              </a:lnSpc>
              <a:spcAft>
                <a:spcPts val="400"/>
              </a:spcAft>
              <a:buClr>
                <a:srgbClr val="D6851B"/>
              </a:buClr>
              <a:buSzPct val="65000"/>
              <a:buFont typeface="Wingdings 3"/>
              <a:buChar char=""/>
              <a:defRPr/>
            </a:pPr>
            <a:r>
              <a:rPr lang="de-DE" sz="1400" dirty="0"/>
              <a:t>Berufsbildungsinstitut Arbeit </a:t>
            </a:r>
            <a:br>
              <a:rPr lang="de-DE" sz="1400" dirty="0"/>
            </a:br>
            <a:r>
              <a:rPr lang="de-DE" sz="1400" dirty="0"/>
              <a:t>und Technik (biat) der Europa-Universität Flensburg</a:t>
            </a:r>
            <a:endParaRPr dirty="0"/>
          </a:p>
        </p:txBody>
      </p:sp>
      <p:sp>
        <p:nvSpPr>
          <p:cNvPr id="16" name="Textplatzhalter 3"/>
          <p:cNvSpPr txBox="1"/>
          <p:nvPr/>
        </p:nvSpPr>
        <p:spPr bwMode="auto">
          <a:xfrm>
            <a:off x="9020000"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600" b="1" dirty="0"/>
              <a:t>Gesellschaften und </a:t>
            </a:r>
            <a:br>
              <a:rPr lang="de-DE" sz="1600" b="1" dirty="0"/>
            </a:br>
            <a:r>
              <a:rPr lang="de-DE" sz="1600" b="1" dirty="0"/>
              <a:t>Stiftungen</a:t>
            </a:r>
            <a:endParaRPr lang="de-DE" sz="1600" dirty="0"/>
          </a:p>
        </p:txBody>
      </p:sp>
      <p:sp>
        <p:nvSpPr>
          <p:cNvPr id="17" name="Rechteck 16"/>
          <p:cNvSpPr/>
          <p:nvPr/>
        </p:nvSpPr>
        <p:spPr bwMode="auto">
          <a:xfrm>
            <a:off x="9020000" y="2005104"/>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de-DE" sz="1400" dirty="0"/>
              <a:t>Beispiele:</a:t>
            </a:r>
            <a:endParaRPr dirty="0"/>
          </a:p>
          <a:p>
            <a:pPr marL="216000" indent="-216000">
              <a:lnSpc>
                <a:spcPts val="1700"/>
              </a:lnSpc>
              <a:spcAft>
                <a:spcPts val="400"/>
              </a:spcAft>
              <a:buClr>
                <a:srgbClr val="D6851B"/>
              </a:buClr>
              <a:buSzPct val="65000"/>
              <a:buFont typeface="Wingdings 3"/>
              <a:buChar char=""/>
              <a:defRPr/>
            </a:pPr>
            <a:r>
              <a:rPr lang="de-DE" sz="1400" dirty="0"/>
              <a:t>die Sektion für Berufs- und Wirtschaftspädagogik (BWP) der Deutschen Gesellschaft für Erziehungswissenschaften</a:t>
            </a:r>
            <a:endParaRPr dirty="0"/>
          </a:p>
          <a:p>
            <a:pPr marL="216000" indent="-216000">
              <a:lnSpc>
                <a:spcPts val="1700"/>
              </a:lnSpc>
              <a:spcAft>
                <a:spcPts val="400"/>
              </a:spcAft>
              <a:buClr>
                <a:srgbClr val="D6851B"/>
              </a:buClr>
              <a:buSzPct val="65000"/>
              <a:buFont typeface="Wingdings 3"/>
              <a:buChar char=""/>
              <a:defRPr/>
            </a:pPr>
            <a:r>
              <a:rPr lang="de-DE" sz="1400" dirty="0"/>
              <a:t>Robert Bosch Stiftung</a:t>
            </a:r>
            <a:endParaRPr dirty="0"/>
          </a:p>
          <a:p>
            <a:pPr marL="216000" indent="-216000">
              <a:lnSpc>
                <a:spcPts val="1700"/>
              </a:lnSpc>
              <a:spcAft>
                <a:spcPts val="400"/>
              </a:spcAft>
              <a:buClr>
                <a:srgbClr val="D6851B"/>
              </a:buClr>
              <a:buSzPct val="65000"/>
              <a:buFont typeface="Wingdings 3"/>
              <a:buChar char=""/>
              <a:defRPr/>
            </a:pPr>
            <a:r>
              <a:rPr lang="de-DE" sz="1400" dirty="0"/>
              <a:t>Bertelsmann Stiftung</a:t>
            </a:r>
            <a:endParaRPr dirty="0"/>
          </a:p>
          <a:p>
            <a:pPr marL="216000" indent="-216000">
              <a:lnSpc>
                <a:spcPts val="1700"/>
              </a:lnSpc>
              <a:spcAft>
                <a:spcPts val="400"/>
              </a:spcAft>
              <a:buClr>
                <a:srgbClr val="D6851B"/>
              </a:buClr>
              <a:buSzPct val="65000"/>
              <a:buFont typeface="Wingdings 3"/>
              <a:buChar char=""/>
              <a:defRPr/>
            </a:pPr>
            <a:r>
              <a:rPr lang="de-DE" sz="1400" dirty="0"/>
              <a:t>GAB München – Gesellschaft für Ausbildungsforschung und Berufsentwicklung</a:t>
            </a:r>
            <a:endParaRPr dirty="0"/>
          </a:p>
        </p:txBody>
      </p:sp>
      <p:sp>
        <p:nvSpPr>
          <p:cNvPr id="19" name="Textplatzhalter 3"/>
          <p:cNvSpPr txBox="1"/>
          <p:nvPr/>
        </p:nvSpPr>
        <p:spPr bwMode="auto">
          <a:xfrm>
            <a:off x="1781175" y="5303372"/>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de-DE" sz="1600" dirty="0"/>
              <a:t>Die verschiedenen Akteure arbeiten oft gemeinsam in und an Forschungsprojekten.</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5. International vergleichende Berufsbildungsforschung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600" b="1" spc="30" dirty="0"/>
              <a:t>UNESCO-UNEVOC</a:t>
            </a:r>
            <a:endParaRPr dirty="0"/>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600" b="1" spc="30" dirty="0"/>
              <a:t>Internationales Handbuch der Berufsbildung (IHBB)</a:t>
            </a:r>
            <a:endParaRPr dirty="0"/>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600" b="1" spc="30" dirty="0"/>
              <a:t>CEDEFOP</a:t>
            </a:r>
            <a:endParaRPr dirty="0"/>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de-DE" sz="1600" dirty="0"/>
              <a:t>European Center for the Development of Vocational Training (CEDEFOP) „VET in Europe“ Datenbank: aktuelle, leicht vergleichbare Informationen zu den jeweiligen nationalen Berufsbildungssystemen Europas </a:t>
            </a:r>
            <a:endParaRPr dirty="0"/>
          </a:p>
          <a:p>
            <a:pPr marL="285750" indent="-285750">
              <a:lnSpc>
                <a:spcPts val="1900"/>
              </a:lnSpc>
              <a:spcAft>
                <a:spcPts val="600"/>
              </a:spcAft>
              <a:buClr>
                <a:srgbClr val="D6851B"/>
              </a:buClr>
              <a:buSzPct val="65000"/>
              <a:buFont typeface="Wingdings 3"/>
              <a:buChar char=""/>
              <a:defRPr/>
            </a:pPr>
            <a:r>
              <a:rPr lang="de-DE" sz="1600" dirty="0"/>
              <a:t>detaillierte nationale Berichte, „skills forecasts“, wissenschaftliche Analysen und Empfehlungen zu Trends und Entwicklungsbedarfen in der europäischen Berufsbildung</a:t>
            </a:r>
            <a:endParaRPr lang="de-DE" sz="1600" strike="sngStrike" dirty="0"/>
          </a:p>
        </p:txBody>
      </p:sp>
      <p:sp>
        <p:nvSpPr>
          <p:cNvPr id="12" name="Rechteck 11"/>
          <p:cNvSpPr/>
          <p:nvPr/>
        </p:nvSpPr>
        <p:spPr bwMode="auto">
          <a:xfrm>
            <a:off x="8112574" y="2963188"/>
            <a:ext cx="3600001" cy="1855242"/>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de-DE" sz="1600" dirty="0"/>
              <a:t>wissenschaftliche Länderstudien zu den weltweiten Berufsbildungs-systemen seit 1995</a:t>
            </a:r>
            <a:endParaRPr dirty="0"/>
          </a:p>
          <a:p>
            <a:pPr marL="285750" indent="-285750">
              <a:lnSpc>
                <a:spcPts val="1900"/>
              </a:lnSpc>
              <a:spcAft>
                <a:spcPts val="600"/>
              </a:spcAft>
              <a:buClr>
                <a:srgbClr val="D6851B"/>
              </a:buClr>
              <a:buSzPct val="65000"/>
              <a:buFont typeface="Wingdings 3"/>
              <a:buChar char=""/>
              <a:defRPr/>
            </a:pPr>
            <a:r>
              <a:rPr lang="de-DE" sz="1600" dirty="0"/>
              <a:t>Seit 2010 ist das BIBB Herausgeber </a:t>
            </a:r>
            <a:br>
              <a:rPr lang="de-DE" sz="1600" dirty="0"/>
            </a:br>
            <a:r>
              <a:rPr lang="de-DE" sz="1600" dirty="0"/>
              <a:t>des IHBB und stellt die Länderstudien seit 2020 im BIBB VET Repository zur Verfügung</a:t>
            </a:r>
            <a:endParaRPr dirty="0"/>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de-DE" dirty="0"/>
              <a:t>Die Vergleichende Berufsbildungsforschung zielt darauf ab, Merkmale und Prinzipien der Berufsbildung in verschiedenen nationalen und kulturellen Kontexten zu beschreiben, zu verstehen und zu erklären.</a:t>
            </a:r>
            <a:endParaRPr dirty="0"/>
          </a:p>
          <a:p>
            <a:pPr>
              <a:lnSpc>
                <a:spcPct val="120000"/>
              </a:lnSpc>
              <a:spcBef>
                <a:spcPts val="600"/>
              </a:spcBef>
              <a:spcAft>
                <a:spcPts val="600"/>
              </a:spcAft>
              <a:defRPr/>
            </a:pPr>
            <a:r>
              <a:rPr lang="de-DE" sz="1600" b="1" dirty="0"/>
              <a:t>Beispiele:</a:t>
            </a:r>
            <a:endParaRPr dirty="0"/>
          </a:p>
        </p:txBody>
      </p:sp>
      <p:sp>
        <p:nvSpPr>
          <p:cNvPr id="17" name="Rechteck 16"/>
          <p:cNvSpPr/>
          <p:nvPr/>
        </p:nvSpPr>
        <p:spPr bwMode="auto">
          <a:xfrm>
            <a:off x="658813" y="2963188"/>
            <a:ext cx="3573011" cy="2783562"/>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de-DE" sz="1600" dirty="0"/>
              <a:t>„TVET Country profiles“ bieten weit-reichende Informationen zur Berufs-bildung weltweit. Darin zum Beispiel:</a:t>
            </a:r>
            <a:endParaRPr dirty="0"/>
          </a:p>
          <a:p>
            <a:pPr marL="285750" indent="-285750">
              <a:lnSpc>
                <a:spcPts val="1900"/>
              </a:lnSpc>
              <a:spcAft>
                <a:spcPts val="600"/>
              </a:spcAft>
              <a:buClr>
                <a:srgbClr val="D6851B"/>
              </a:buClr>
              <a:buSzPct val="65000"/>
              <a:buFont typeface="Wingdings 3"/>
              <a:buChar char=""/>
              <a:defRPr/>
            </a:pPr>
            <a:r>
              <a:rPr lang="de-DE" sz="1600" dirty="0"/>
              <a:t>berufsbildungspolitische Ziele</a:t>
            </a:r>
            <a:endParaRPr dirty="0"/>
          </a:p>
          <a:p>
            <a:pPr marL="285750" indent="-285750">
              <a:lnSpc>
                <a:spcPts val="1900"/>
              </a:lnSpc>
              <a:spcAft>
                <a:spcPts val="600"/>
              </a:spcAft>
              <a:buClr>
                <a:srgbClr val="D6851B"/>
              </a:buClr>
              <a:buSzPct val="65000"/>
              <a:buFont typeface="Wingdings 3"/>
              <a:buChar char=""/>
              <a:defRPr/>
            </a:pPr>
            <a:r>
              <a:rPr lang="de-DE" sz="1600" dirty="0"/>
              <a:t>Berufsbildungssystem </a:t>
            </a:r>
            <a:endParaRPr dirty="0"/>
          </a:p>
          <a:p>
            <a:pPr marL="285750" indent="-285750">
              <a:lnSpc>
                <a:spcPts val="1900"/>
              </a:lnSpc>
              <a:spcAft>
                <a:spcPts val="600"/>
              </a:spcAft>
              <a:buClr>
                <a:srgbClr val="D6851B"/>
              </a:buClr>
              <a:buSzPct val="65000"/>
              <a:buFont typeface="Wingdings 3"/>
              <a:buChar char=""/>
              <a:defRPr/>
            </a:pPr>
            <a:r>
              <a:rPr lang="de-DE" sz="1600" dirty="0"/>
              <a:t>Finanzierung</a:t>
            </a:r>
            <a:endParaRPr dirty="0"/>
          </a:p>
          <a:p>
            <a:pPr marL="285750" indent="-285750">
              <a:lnSpc>
                <a:spcPts val="1900"/>
              </a:lnSpc>
              <a:spcAft>
                <a:spcPts val="600"/>
              </a:spcAft>
              <a:buClr>
                <a:srgbClr val="D6851B"/>
              </a:buClr>
              <a:buSzPct val="65000"/>
              <a:buFont typeface="Wingdings 3"/>
              <a:buChar char=""/>
              <a:defRPr/>
            </a:pPr>
            <a:r>
              <a:rPr lang="de-DE" sz="1600" dirty="0"/>
              <a:t>Rolle des Ausbildungspersonals</a:t>
            </a:r>
            <a:endParaRPr dirty="0"/>
          </a:p>
          <a:p>
            <a:pPr marL="285750" indent="-285750">
              <a:lnSpc>
                <a:spcPts val="1900"/>
              </a:lnSpc>
              <a:spcAft>
                <a:spcPts val="600"/>
              </a:spcAft>
              <a:buClr>
                <a:srgbClr val="D6851B"/>
              </a:buClr>
              <a:buSzPct val="65000"/>
              <a:buFont typeface="Wingdings 3"/>
              <a:buChar char=""/>
              <a:defRPr/>
            </a:pPr>
            <a:r>
              <a:rPr lang="de-DE" sz="1600" dirty="0"/>
              <a:t>einzelne Projekte der jeweiligen Länder</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453129"/>
            <a:ext cx="8818941" cy="1049106"/>
          </a:xfrm>
          <a:prstGeom prst="rect">
            <a:avLst/>
          </a:prstGeom>
          <a:solidFill>
            <a:srgbClr val="D6851B"/>
          </a:solidFill>
        </p:spPr>
        <p:txBody>
          <a:bodyPr vert="horz" wrap="square" lIns="2124000" tIns="108000" rIns="108000" bIns="108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de-DE" dirty="0">
                <a:solidFill>
                  <a:schemeClr val="bg1"/>
                </a:solidFill>
              </a:rPr>
              <a:t>§ 90 des BBiG erteilt dem Bundesinstitut für Berufsbildung (BIBB) </a:t>
            </a:r>
            <a:br>
              <a:rPr lang="de-DE" dirty="0">
                <a:solidFill>
                  <a:schemeClr val="bg1"/>
                </a:solidFill>
              </a:rPr>
            </a:br>
            <a:r>
              <a:rPr lang="de-DE" dirty="0">
                <a:solidFill>
                  <a:schemeClr val="bg1"/>
                </a:solidFill>
              </a:rPr>
              <a:t>die Aufgabe, durch wissenschaftliche Forschung zur Berufsbildungs-forschung beizutragen.</a:t>
            </a:r>
            <a:endParaRPr dirty="0"/>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de-DE" dirty="0"/>
              <a:t>Die Berufsbildungsforschung ist geprägt durch einen Diskurs an den Schnittstellen von Wissenschaft, Politik und Praxis und…</a:t>
            </a:r>
            <a:endParaRPr dirty="0"/>
          </a:p>
          <a:p>
            <a:pPr marL="285750" indent="-285750">
              <a:lnSpc>
                <a:spcPts val="2400"/>
              </a:lnSpc>
              <a:spcAft>
                <a:spcPts val="600"/>
              </a:spcAft>
              <a:buClr>
                <a:srgbClr val="D6851B"/>
              </a:buClr>
              <a:buSzPct val="65000"/>
              <a:buFont typeface="Wingdings 3"/>
              <a:buChar char=""/>
              <a:defRPr/>
            </a:pPr>
            <a:r>
              <a:rPr lang="de-DE" dirty="0"/>
              <a:t>… dient dem wissenschaftlichen Erkenntnisinteresse.</a:t>
            </a:r>
            <a:endParaRPr dirty="0"/>
          </a:p>
          <a:p>
            <a:pPr marL="285750" indent="-285750">
              <a:lnSpc>
                <a:spcPts val="2400"/>
              </a:lnSpc>
              <a:spcAft>
                <a:spcPts val="600"/>
              </a:spcAft>
              <a:buClr>
                <a:srgbClr val="D6851B"/>
              </a:buClr>
              <a:buSzPct val="65000"/>
              <a:buFont typeface="Wingdings 3"/>
              <a:buChar char=""/>
              <a:defRPr/>
            </a:pPr>
            <a:r>
              <a:rPr lang="de-DE" dirty="0"/>
              <a:t>… ist auf Fragen gerichtet, die für die Berufsbildungspraxis und -politik von Interesse sind.</a:t>
            </a:r>
            <a:endParaRPr dirty="0"/>
          </a:p>
          <a:p>
            <a:pPr marL="285750" indent="-285750">
              <a:lnSpc>
                <a:spcPts val="2400"/>
              </a:lnSpc>
              <a:spcAft>
                <a:spcPts val="600"/>
              </a:spcAft>
              <a:buClr>
                <a:srgbClr val="D6851B"/>
              </a:buClr>
              <a:buSzPct val="65000"/>
              <a:buFont typeface="Wingdings 3"/>
              <a:buChar char=""/>
              <a:defRPr/>
            </a:pPr>
            <a:r>
              <a:rPr lang="de-DE" dirty="0"/>
              <a:t>…schafft Grundlagen für die Modernisierung von Berufen und für Innovationen in der beruflichen Bildung</a:t>
            </a:r>
            <a:endParaRPr dirty="0"/>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de-DE" dirty="0"/>
              <a:t>Die Berufsbildungsforschung des BIBB erfolgt auf Basis eines mittelfristigen, auf mehrere Jahre </a:t>
            </a:r>
            <a:br>
              <a:rPr lang="de-DE" dirty="0"/>
            </a:br>
            <a:r>
              <a:rPr lang="de-DE" dirty="0"/>
              <a:t>angelegten Forschungsprogramms sowie jährlicher Forschungsproprogramme.</a:t>
            </a:r>
            <a:endParaRPr dirty="0"/>
          </a:p>
          <a:p>
            <a:pPr>
              <a:lnSpc>
                <a:spcPts val="2400"/>
              </a:lnSpc>
              <a:spcBef>
                <a:spcPts val="600"/>
              </a:spcBef>
              <a:spcAft>
                <a:spcPts val="600"/>
              </a:spcAft>
              <a:defRPr/>
            </a:pPr>
            <a:r>
              <a:rPr lang="de-DE" b="1" dirty="0"/>
              <a:t>Aktuelle Themencluster (Zeitraum 2019</a:t>
            </a:r>
            <a:r>
              <a:rPr lang="de-DE" b="1" spc="-150" dirty="0"/>
              <a:t> </a:t>
            </a:r>
            <a:r>
              <a:rPr lang="de-DE" b="1" dirty="0"/>
              <a:t>–</a:t>
            </a:r>
            <a:r>
              <a:rPr lang="de-DE" b="1" spc="-150" dirty="0"/>
              <a:t> </a:t>
            </a:r>
            <a:r>
              <a:rPr lang="de-DE" b="1" dirty="0"/>
              <a:t>2025):</a:t>
            </a:r>
            <a:endParaRPr lang="de-DE" dirty="0"/>
          </a:p>
          <a:p>
            <a:pPr marL="285750" indent="-285750">
              <a:lnSpc>
                <a:spcPts val="2400"/>
              </a:lnSpc>
              <a:spcAft>
                <a:spcPts val="600"/>
              </a:spcAft>
              <a:buClr>
                <a:srgbClr val="D6851B"/>
              </a:buClr>
              <a:buSzPct val="65000"/>
              <a:buFont typeface="Wingdings 3"/>
              <a:buChar char=""/>
              <a:defRPr/>
            </a:pPr>
            <a:r>
              <a:rPr lang="de-DE" dirty="0"/>
              <a:t>digitale Transformationen – Zukunft beruflicher Bildung und Arbeit</a:t>
            </a:r>
            <a:endParaRPr dirty="0"/>
          </a:p>
          <a:p>
            <a:pPr marL="285750" indent="-285750">
              <a:lnSpc>
                <a:spcPts val="2400"/>
              </a:lnSpc>
              <a:spcAft>
                <a:spcPts val="600"/>
              </a:spcAft>
              <a:buClr>
                <a:srgbClr val="D6851B"/>
              </a:buClr>
              <a:buSzPct val="65000"/>
              <a:buFont typeface="Wingdings 3"/>
              <a:buChar char=""/>
              <a:defRPr/>
            </a:pPr>
            <a:r>
              <a:rPr lang="de-DE" spc="-20" dirty="0"/>
              <a:t>betriebliches Entscheiden und Handeln – Einflussfaktoren betrieblicher Qualifizierung und Rekrutierung</a:t>
            </a:r>
            <a:endParaRPr dirty="0"/>
          </a:p>
          <a:p>
            <a:pPr marL="285750" indent="-285750">
              <a:lnSpc>
                <a:spcPts val="2400"/>
              </a:lnSpc>
              <a:spcAft>
                <a:spcPts val="600"/>
              </a:spcAft>
              <a:buClr>
                <a:srgbClr val="D6851B"/>
              </a:buClr>
              <a:buSzPct val="65000"/>
              <a:buFont typeface="Wingdings 3"/>
              <a:buChar char=""/>
              <a:defRPr/>
            </a:pPr>
            <a:r>
              <a:rPr lang="de-DE" dirty="0"/>
              <a:t>berufliches Lernen – Bedingungen, Diagnostik und Förderung</a:t>
            </a:r>
            <a:endParaRPr dirty="0"/>
          </a:p>
          <a:p>
            <a:pPr marL="285750" indent="-285750">
              <a:lnSpc>
                <a:spcPts val="2400"/>
              </a:lnSpc>
              <a:spcAft>
                <a:spcPts val="600"/>
              </a:spcAft>
              <a:buClr>
                <a:srgbClr val="D6851B"/>
              </a:buClr>
              <a:buSzPct val="65000"/>
              <a:buFont typeface="Wingdings 3"/>
              <a:buChar char=""/>
              <a:defRPr/>
            </a:pPr>
            <a:r>
              <a:rPr lang="de-DE" dirty="0"/>
              <a:t>Berufsorientierung und Übergänge – Integration in Ausbildung und Beruf</a:t>
            </a:r>
            <a:endParaRPr dirty="0"/>
          </a:p>
          <a:p>
            <a:pPr marL="285750" indent="-285750">
              <a:lnSpc>
                <a:spcPts val="2400"/>
              </a:lnSpc>
              <a:spcAft>
                <a:spcPts val="600"/>
              </a:spcAft>
              <a:buClr>
                <a:srgbClr val="D6851B"/>
              </a:buClr>
              <a:buSzPct val="65000"/>
              <a:buFont typeface="Wingdings 3"/>
              <a:buChar char=""/>
              <a:defRPr/>
            </a:pPr>
            <a:r>
              <a:rPr lang="de-DE" dirty="0"/>
              <a:t>berufliche Segmentierung in der Ausbildung – Merkmale und Funktionsweisen</a:t>
            </a:r>
            <a:endParaRPr dirty="0"/>
          </a:p>
          <a:p>
            <a:pPr marL="285750" indent="-285750">
              <a:lnSpc>
                <a:spcPts val="2400"/>
              </a:lnSpc>
              <a:spcAft>
                <a:spcPts val="600"/>
              </a:spcAft>
              <a:buClr>
                <a:srgbClr val="D6851B"/>
              </a:buClr>
              <a:buSzPct val="65000"/>
              <a:buFont typeface="Wingdings 3"/>
              <a:buChar char=""/>
              <a:defRPr/>
            </a:pPr>
            <a:r>
              <a:rPr lang="de-DE" dirty="0"/>
              <a:t>ordnungsbezogene Gestaltung und Steuerung der Berufsbildung</a:t>
            </a:r>
            <a:endParaRPr dirty="0"/>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49362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6090</Words>
  <Application>Microsoft Office PowerPoint</Application>
  <PresentationFormat>Breitbild</PresentationFormat>
  <Paragraphs>607</Paragraphs>
  <Slides>28</Slides>
  <Notes>28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28</vt:i4>
      </vt:variant>
    </vt:vector>
  </HeadingPairs>
  <TitlesOfParts>
    <vt:vector size="33" baseType="lpstr">
      <vt:lpstr>Arial</vt:lpstr>
      <vt:lpstr>Calibri</vt:lpstr>
      <vt:lpstr>Wingdings 3</vt:lpstr>
      <vt:lpstr>Office</vt:lpstr>
      <vt:lpstr>1_Office</vt:lpstr>
      <vt:lpstr> </vt:lpstr>
      <vt:lpstr>Inhalt</vt:lpstr>
      <vt:lpstr>1. Merkmale der Berufsbildungsforschung</vt:lpstr>
      <vt:lpstr>2. Warum Berufsbildungsforschung?</vt:lpstr>
      <vt:lpstr>3. Gesetzliche Rahmenbedingungen </vt:lpstr>
      <vt:lpstr>4. Akteure der Berufsbildungsforschung in Deutschland</vt:lpstr>
      <vt:lpstr>5. International vergleichende Berufsbildungsforschung </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7. Berufsbildungsforschung im BIBB – Projektbeispiele</vt:lpstr>
      <vt:lpstr>7. Berufsbildungsforschung im BIBB – Projektbeispiele</vt:lpstr>
      <vt:lpstr>8. Weitere Beispiele für institutionelle Berufsbildungsforschung</vt:lpstr>
      <vt:lpstr>8. Weitere Beispiele für institutionelle Berufsbildungsforschung</vt:lpstr>
      <vt:lpstr>9. Zusammenarbeit und Netzwerkbildung      in der Berufsbildungsforschung</vt:lpstr>
      <vt:lpstr>9. Zusammenarbeit und Netzwerkbildung      in der Berufsbildungsforschung</vt:lpstr>
      <vt:lpstr>9. Zusammenarbeit und Netzwerkbildung      in der Berufsbildungsforschung</vt:lpstr>
      <vt:lpstr>9. Zusammenarbeit und Netzwerkbildung      in der Berufsbildungsforschung</vt:lpstr>
      <vt:lpstr>10. Verwendung der Forschungsergebnisse</vt:lpstr>
      <vt:lpstr>11. Zusammenfassung</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578</cp:revision>
  <dcterms:created xsi:type="dcterms:W3CDTF">2020-12-18T10:19:10Z</dcterms:created>
  <dcterms:modified xsi:type="dcterms:W3CDTF">2025-09-25T07:35:30Z</dcterms:modified>
</cp:coreProperties>
</file>