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p15:clr>
            <a:srgbClr val="A4A3A4"/>
          </p15:clr>
        </p15:guide>
        <p15:guide id="2" pos="3931">
          <p15:clr>
            <a:srgbClr val="A4A3A4"/>
          </p15:clr>
        </p15:guide>
        <p15:guide id="3" orient="horz" pos="3634">
          <p15:clr>
            <a:srgbClr val="A4A3A4"/>
          </p15:clr>
        </p15:guide>
        <p15:guide id="4" orient="horz" pos="3521">
          <p15:clr>
            <a:srgbClr val="A4A3A4"/>
          </p15:clr>
        </p15:guide>
        <p15:guide id="5" pos="6788">
          <p15:clr>
            <a:srgbClr val="A4A3A4"/>
          </p15:clr>
        </p15:guide>
        <p15:guide id="6" pos="3568">
          <p15:clr>
            <a:srgbClr val="A4A3A4"/>
          </p15:clr>
        </p15:guide>
        <p15:guide id="7" orient="horz" pos="1162">
          <p15:clr>
            <a:srgbClr val="A4A3A4"/>
          </p15:clr>
        </p15:guide>
        <p15:guide id="8" orient="horz" pos="2183">
          <p15:clr>
            <a:srgbClr val="A4A3A4"/>
          </p15:clr>
        </p15:guide>
        <p15:guide id="9" pos="892">
          <p15:clr>
            <a:srgbClr val="A4A3A4"/>
          </p15:clr>
        </p15:guide>
        <p15:guide id="10" orient="horz" pos="2092">
          <p15:clr>
            <a:srgbClr val="A4A3A4"/>
          </p15:clr>
        </p15:guide>
        <p15:guide id="11" orient="horz" pos="1026">
          <p15:clr>
            <a:srgbClr val="A4A3A4"/>
          </p15:clr>
        </p15:guide>
        <p15:guide id="12" pos="5450">
          <p15:clr>
            <a:srgbClr val="A4A3A4"/>
          </p15:clr>
        </p15:guide>
        <p15:guide id="13" orient="horz" pos="3702">
          <p15:clr>
            <a:srgbClr val="A4A3A4"/>
          </p15:clr>
        </p15:guide>
        <p15:guide id="14" pos="2094">
          <p15:clr>
            <a:srgbClr val="A4A3A4"/>
          </p15:clr>
        </p15:guide>
        <p15:guide id="15" pos="597">
          <p15:clr>
            <a:srgbClr val="A4A3A4"/>
          </p15:clr>
        </p15:guide>
        <p15:guide id="16" pos="29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kes, Maria" initials="WM" lastIdx="19" clrIdx="0">
    <p:extLst>
      <p:ext uri="{19B8F6BF-5375-455C-9EA6-DF929625EA0E}">
        <p15:presenceInfo xmlns:p15="http://schemas.microsoft.com/office/powerpoint/2012/main" userId="Wilkes, Maria" providerId="None"/>
      </p:ext>
    </p:extLst>
  </p:cmAuthor>
  <p:cmAuthor id="2" name="Schlich, Thorsten" initials="TS" lastIdx="1" clrIdx="1">
    <p:extLst>
      <p:ext uri="{19B8F6BF-5375-455C-9EA6-DF929625EA0E}">
        <p15:presenceInfo xmlns:p15="http://schemas.microsoft.com/office/powerpoint/2012/main" userId="Schlich, Thors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81" autoAdjust="0"/>
  </p:normalViewPr>
  <p:slideViewPr>
    <p:cSldViewPr snapToGrid="0" showGuides="1">
      <p:cViewPr varScale="1">
        <p:scale>
          <a:sx n="88" d="100"/>
          <a:sy n="88" d="100"/>
        </p:scale>
        <p:origin x="1434" y="90"/>
      </p:cViewPr>
      <p:guideLst>
        <p:guide orient="horz" pos="3498"/>
        <p:guide pos="3931"/>
        <p:guide orient="horz" pos="3634"/>
        <p:guide orient="horz" pos="3521"/>
        <p:guide pos="6788"/>
        <p:guide pos="3568"/>
        <p:guide orient="horz" pos="1162"/>
        <p:guide orient="horz" pos="2183"/>
        <p:guide pos="892"/>
        <p:guide orient="horz" pos="2092"/>
        <p:guide orient="horz" pos="1026"/>
        <p:guide pos="5450"/>
        <p:guide orient="horz" pos="3702"/>
        <p:guide pos="2094"/>
        <p:guide pos="597"/>
        <p:guide pos="29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15.06.2026</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Calibri"/>
                <a:ea typeface="Arial"/>
                <a:cs typeface="Arial"/>
              </a:rPr>
              <a:t>Research projects</a:t>
            </a:r>
            <a:r>
              <a:rPr lang="en-GB" sz="1200" dirty="0">
                <a:solidFill>
                  <a:schemeClr val="tx1"/>
                </a:solidFill>
                <a:latin typeface="Calibri"/>
                <a:ea typeface="Arial"/>
                <a:cs typeface="Arial"/>
              </a:rPr>
              <a:t> </a:t>
            </a:r>
            <a:r>
              <a:rPr lang="en-GB" sz="1200" b="0" dirty="0">
                <a:solidFill>
                  <a:schemeClr val="tx1"/>
                </a:solidFill>
                <a:latin typeface="Calibri"/>
                <a:ea typeface="Arial"/>
                <a:cs typeface="Arial"/>
              </a:rPr>
              <a:t>are either self-financed or externally funded as commissioned and third-party research.</a:t>
            </a:r>
            <a:br>
              <a:rPr lang="en-GB" sz="1200" b="0" i="0" dirty="0">
                <a:solidFill>
                  <a:schemeClr val="tx1"/>
                </a:solidFill>
                <a:latin typeface="Calibri"/>
                <a:ea typeface="Arial"/>
                <a:cs typeface="Arial"/>
              </a:rPr>
            </a:br>
            <a:endParaRPr lang="en-GB" sz="1200" b="0" i="0" dirty="0">
              <a:solidFill>
                <a:schemeClr val="tx1"/>
              </a:solidFill>
              <a:latin typeface="Calibri"/>
              <a:ea typeface="Arial"/>
              <a:cs typeface="Arial"/>
            </a:endParaRPr>
          </a:p>
          <a:p>
            <a:pPr>
              <a:defRPr/>
            </a:pPr>
            <a:r>
              <a:rPr lang="en-GB" sz="1200" b="1" i="0" dirty="0">
                <a:solidFill>
                  <a:schemeClr val="tx1"/>
                </a:solidFill>
                <a:latin typeface="Calibri"/>
                <a:ea typeface="Arial"/>
                <a:cs typeface="Arial"/>
              </a:rPr>
              <a:t>Development projects</a:t>
            </a:r>
            <a:r>
              <a:rPr lang="en-GB" sz="1200" i="0" dirty="0">
                <a:solidFill>
                  <a:schemeClr val="tx1"/>
                </a:solidFill>
                <a:latin typeface="Calibri"/>
                <a:ea typeface="Arial"/>
                <a:cs typeface="Arial"/>
              </a:rPr>
              <a:t> aim to create a product (such as training regulations) or a service.</a:t>
            </a:r>
            <a:br>
              <a:rPr lang="en-GB" sz="1200" b="0" i="0" dirty="0">
                <a:solidFill>
                  <a:schemeClr val="tx1"/>
                </a:solidFill>
                <a:latin typeface="Calibri"/>
                <a:ea typeface="Arial"/>
                <a:cs typeface="Arial"/>
              </a:rPr>
            </a:br>
            <a:endParaRPr lang="en-GB" sz="1200" b="0" i="0" dirty="0">
              <a:solidFill>
                <a:schemeClr val="tx1"/>
              </a:solidFill>
              <a:latin typeface="Calibri"/>
              <a:ea typeface="Arial"/>
              <a:cs typeface="Arial"/>
            </a:endParaRPr>
          </a:p>
          <a:p>
            <a:pPr>
              <a:defRPr/>
            </a:pPr>
            <a:r>
              <a:rPr lang="en-GB" sz="1200" b="1" i="0" dirty="0">
                <a:solidFill>
                  <a:schemeClr val="tx1"/>
                </a:solidFill>
                <a:latin typeface="Calibri"/>
                <a:ea typeface="Arial"/>
                <a:cs typeface="Arial"/>
              </a:rPr>
              <a:t>Academic research services</a:t>
            </a:r>
            <a:r>
              <a:rPr lang="en-GB" sz="1200" b="0" i="1" dirty="0">
                <a:solidFill>
                  <a:schemeClr val="tx1"/>
                </a:solidFill>
                <a:latin typeface="Calibri"/>
                <a:ea typeface="Arial"/>
                <a:cs typeface="Arial"/>
              </a:rPr>
              <a:t> </a:t>
            </a:r>
            <a:r>
              <a:rPr lang="en-GB" sz="1200" b="0" i="0" dirty="0">
                <a:solidFill>
                  <a:schemeClr val="tx1"/>
                </a:solidFill>
                <a:latin typeface="Calibri"/>
                <a:ea typeface="Arial"/>
                <a:cs typeface="Arial"/>
              </a:rPr>
              <a:t>support transfer and may be accessed by external users (e.g. data portals, publications).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Calibri"/>
                <a:ea typeface="Arial"/>
                <a:cs typeface="Arial"/>
              </a:rPr>
              <a:t>Extract from the Vocational Training Act (BBiG)</a:t>
            </a:r>
          </a:p>
          <a:p>
            <a:pPr>
              <a:defRPr/>
            </a:pPr>
            <a:r>
              <a:rPr lang="en-GB" sz="1200" b="0" i="0" dirty="0">
                <a:solidFill>
                  <a:schemeClr val="tx1"/>
                </a:solidFill>
                <a:latin typeface="Calibri"/>
                <a:ea typeface="Arial"/>
                <a:cs typeface="Arial"/>
              </a:rPr>
              <a:t>Section 92: Board</a:t>
            </a:r>
          </a:p>
          <a:p>
            <a:pPr>
              <a:defRPr/>
            </a:pPr>
            <a:r>
              <a:rPr lang="en-GB" sz="1200" b="0" i="0" dirty="0">
                <a:solidFill>
                  <a:schemeClr val="tx1"/>
                </a:solidFill>
                <a:latin typeface="Calibri"/>
                <a:ea typeface="Arial"/>
                <a:cs typeface="Arial"/>
              </a:rPr>
              <a:t>(1) In addition to the tasks assigned to it under other provisions of this Act, the Board has the following further tasks:</a:t>
            </a:r>
          </a:p>
          <a:p>
            <a:pPr>
              <a:defRPr/>
            </a:pPr>
            <a:r>
              <a:rPr lang="en-GB" sz="1200" b="0" i="1" dirty="0">
                <a:solidFill>
                  <a:schemeClr val="tx1"/>
                </a:solidFill>
                <a:latin typeface="Calibri"/>
                <a:ea typeface="Arial"/>
                <a:cs typeface="Arial"/>
              </a:rPr>
              <a:t>it determines the affairs of the Federal Institute for Vocational Education and Training insofar as these have not been assigned to the President;</a:t>
            </a:r>
          </a:p>
          <a:p>
            <a:pPr>
              <a:defRPr/>
            </a:pPr>
            <a:r>
              <a:rPr lang="en-GB" sz="1200" b="0" i="1" dirty="0">
                <a:solidFill>
                  <a:schemeClr val="tx1"/>
                </a:solidFill>
                <a:latin typeface="Calibri"/>
                <a:ea typeface="Arial"/>
                <a:cs typeface="Arial"/>
              </a:rPr>
              <a:t>it advises the Federal Government on basic issues relating to vocational education and training and may submit an opinion on the draft Report on Vocational Education and Training;</a:t>
            </a:r>
          </a:p>
          <a:p>
            <a:pPr>
              <a:defRPr/>
            </a:pPr>
            <a:r>
              <a:rPr lang="en-GB" sz="1200" b="0" i="1" dirty="0">
                <a:solidFill>
                  <a:schemeClr val="tx1"/>
                </a:solidFill>
                <a:latin typeface="Calibri"/>
                <a:ea typeface="Arial"/>
                <a:cs typeface="Arial"/>
              </a:rPr>
              <a:t>it determines the annual research programme;</a:t>
            </a:r>
          </a:p>
          <a:p>
            <a:pPr>
              <a:defRPr/>
            </a:pPr>
            <a:r>
              <a:rPr lang="en-GB" sz="1200" b="0" i="1" dirty="0">
                <a:solidFill>
                  <a:schemeClr val="tx1"/>
                </a:solidFill>
                <a:latin typeface="Calibri"/>
                <a:ea typeface="Arial"/>
                <a:cs typeface="Arial"/>
              </a:rPr>
              <a:t>it may make recommendations concerning the uniform application of this Act;</a:t>
            </a:r>
          </a:p>
          <a:p>
            <a:pPr>
              <a:defRPr/>
            </a:pPr>
            <a:r>
              <a:rPr lang="en-GB" sz="1200" b="0" i="1" dirty="0">
                <a:solidFill>
                  <a:schemeClr val="tx1"/>
                </a:solidFill>
                <a:latin typeface="Calibri"/>
                <a:ea typeface="Arial"/>
                <a:cs typeface="Arial"/>
              </a:rPr>
              <a:t>it may state its views on the draft statutory instruments prepared by the Federal Institute for Vocational Education and Training in accordance with section 4 (1), taking into account the corresponding draft framework curricula for school-based training;</a:t>
            </a:r>
          </a:p>
          <a:p>
            <a:pPr>
              <a:defRPr/>
            </a:pPr>
            <a:r>
              <a:rPr lang="en-GB" sz="1200" b="0" i="1" dirty="0">
                <a:solidFill>
                  <a:schemeClr val="tx1"/>
                </a:solidFill>
                <a:latin typeface="Calibri"/>
                <a:ea typeface="Arial"/>
                <a:cs typeface="Arial"/>
              </a:rPr>
              <a:t>it determines the affairs of the Federal Institute for Vocational Education and Training mentioned in section 90 (3) nos. 3 and 4, and in section 97 (4).</a:t>
            </a:r>
          </a:p>
          <a:p>
            <a:pPr>
              <a:defRPr/>
            </a:pPr>
            <a:r>
              <a:rPr lang="en-GB" sz="1200" b="0" i="0" dirty="0">
                <a:solidFill>
                  <a:schemeClr val="tx1"/>
                </a:solidFill>
                <a:latin typeface="Calibri"/>
                <a:ea typeface="Arial"/>
                <a:cs typeface="Arial"/>
              </a:rPr>
              <a:t>(2) The President informs the Board without delay of instructions to implement tasks in accordance with section 90 (3) no. 1, and administrative provisions issued in accordance with section 90 (3) no. 2.</a:t>
            </a:r>
          </a:p>
          <a:p>
            <a:pPr>
              <a:defRPr/>
            </a:pPr>
            <a:r>
              <a:rPr lang="en-GB" sz="1200" b="0" i="0" dirty="0">
                <a:solidFill>
                  <a:schemeClr val="tx1"/>
                </a:solidFill>
                <a:latin typeface="Calibri"/>
                <a:ea typeface="Arial"/>
                <a:cs typeface="Arial"/>
              </a:rPr>
              <a:t>(3) The Board consists of eight representatives each of the employers, the employees and the Länder (Federal states) as well as five representatives of the Federal government. The representatives of the Federal government </a:t>
            </a:r>
            <a:r>
              <a:rPr lang="en-US" dirty="0"/>
              <a:t>hold eight votes, which can only be cast uniformly</a:t>
            </a:r>
            <a:r>
              <a:rPr lang="en-GB" sz="1200" b="0" i="0" dirty="0">
                <a:solidFill>
                  <a:schemeClr val="tx1"/>
                </a:solidFill>
                <a:latin typeface="Calibri"/>
                <a:ea typeface="Arial"/>
                <a:cs typeface="Arial"/>
              </a:rPr>
              <a:t>; they have no right to vote on matters concerning advice to the Federal Government on basic issues relating to vocational education and training, on the opinion concerning the draft Report on Vocational Education and Training, and within the framework of consultations under this Act. One representative each of the Federal Employment Agency, the umbrella organisations of municipal associations established at federal level and the Research Council may attend the meetings of the Board in an advisory capacity.</a:t>
            </a:r>
          </a:p>
          <a:p>
            <a:pPr>
              <a:defRPr/>
            </a:pPr>
            <a:r>
              <a:rPr lang="en-GB" sz="1200" b="0" i="0" dirty="0">
                <a:solidFill>
                  <a:schemeClr val="tx1"/>
                </a:solidFill>
                <a:latin typeface="Calibri"/>
                <a:ea typeface="Arial"/>
                <a:cs typeface="Arial"/>
              </a:rPr>
              <a:t>(4) The employers’ representatives are appointed on the proposal of the organisations of the chambers, employers’ associations and industrial associations established at federal level, the employees’ representatives on the proposal of the trade unions organised at federal level, the federal representatives on the proposal of the Federal Government, and the representatives of the Länder on the proposal of the Bundesrat; they are appointed by the Federal Ministry of Education and Research for a period not exceeding four years.</a:t>
            </a:r>
          </a:p>
          <a:p>
            <a:pPr>
              <a:defRPr/>
            </a:pPr>
            <a:r>
              <a:rPr lang="en-GB" sz="1200" b="0" i="0" dirty="0">
                <a:solidFill>
                  <a:schemeClr val="tx1"/>
                </a:solidFill>
                <a:latin typeface="Calibri"/>
                <a:ea typeface="Arial"/>
                <a:cs typeface="Arial"/>
              </a:rPr>
              <a:t>(5) The Board elects for the period of one year one member to serve as chair and another member to serve as deputy chair. The chair is proposed in turn by the representatives of the employers, the employees, the Länder and the Federation.</a:t>
            </a:r>
          </a:p>
          <a:p>
            <a:pPr>
              <a:defRPr/>
            </a:pPr>
            <a:r>
              <a:rPr lang="en-GB" sz="1200" b="0" i="0" dirty="0">
                <a:solidFill>
                  <a:schemeClr val="tx1"/>
                </a:solidFill>
                <a:latin typeface="Calibri"/>
                <a:ea typeface="Arial"/>
                <a:cs typeface="Arial"/>
              </a:rPr>
              <a:t>(6) The members of the Board serve in an honorary capacity. Insofar as they receive no compensation from any other source, they are to be paid appropriate compensation for out-of-pocket expenses and for loss of earnings at a rate to be specified by the Federal Institute for Vocational Education and Training with the approval of the Federal Ministry of Education and Research. Such approval is granted in agreement with the Federal Ministry of Finance.</a:t>
            </a:r>
          </a:p>
          <a:p>
            <a:pPr>
              <a:defRPr/>
            </a:pPr>
            <a:r>
              <a:rPr lang="en-GB" sz="1200" b="0" i="0" dirty="0">
                <a:solidFill>
                  <a:schemeClr val="tx1"/>
                </a:solidFill>
                <a:latin typeface="Calibri"/>
                <a:ea typeface="Arial"/>
                <a:cs typeface="Arial"/>
              </a:rPr>
              <a:t>(7) Members may be removed from the Board for an important reason after consultation with the parties involved in their appointment.</a:t>
            </a:r>
          </a:p>
          <a:p>
            <a:pPr>
              <a:defRPr/>
            </a:pPr>
            <a:r>
              <a:rPr lang="en-GB" sz="1200" b="0" i="0" dirty="0">
                <a:solidFill>
                  <a:schemeClr val="tx1"/>
                </a:solidFill>
                <a:latin typeface="Calibri"/>
                <a:ea typeface="Arial"/>
                <a:cs typeface="Arial"/>
              </a:rPr>
              <a:t>(8) The representatives have substitutes. Subsections (4), (6) and (7) apply accordingly.</a:t>
            </a:r>
          </a:p>
          <a:p>
            <a:pPr>
              <a:defRPr/>
            </a:pPr>
            <a:r>
              <a:rPr lang="en-GB" sz="1200" b="0" i="0" dirty="0">
                <a:solidFill>
                  <a:schemeClr val="tx1"/>
                </a:solidFill>
                <a:latin typeface="Calibri"/>
                <a:ea typeface="Arial"/>
                <a:cs typeface="Arial"/>
              </a:rPr>
              <a:t>(9) The Board may, according to the provisions of the statutes, appoint subcommittees which may include as their members persons other than members of the Board. As a rule, the membership of the subcommittees must include representatives of the employers, the employees, the Länder and the Federation. Subsections (4) to (7) apply to subcommittees accordingly.</a:t>
            </a:r>
          </a:p>
          <a:p>
            <a:pPr>
              <a:defRPr/>
            </a:pPr>
            <a:r>
              <a:rPr lang="en-GB" sz="1200" b="0" i="0" dirty="0">
                <a:solidFill>
                  <a:schemeClr val="tx1"/>
                </a:solidFill>
                <a:latin typeface="Calibri"/>
                <a:ea typeface="Arial"/>
                <a:cs typeface="Arial"/>
              </a:rPr>
              <a:t>(10) The Board is not bound by any instructions in the execution of its tasks.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Calibri"/>
                <a:ea typeface="Arial"/>
                <a:cs typeface="Arial"/>
              </a:rPr>
              <a:t>Extract from the Vocational Training Act (BBiG)</a:t>
            </a:r>
          </a:p>
          <a:p>
            <a:pPr>
              <a:defRPr/>
            </a:pPr>
            <a:br>
              <a:rPr lang="en-GB" sz="1200" b="0" i="0" dirty="0">
                <a:solidFill>
                  <a:schemeClr val="tx1"/>
                </a:solidFill>
                <a:latin typeface="Calibri"/>
                <a:ea typeface="Arial"/>
                <a:cs typeface="Arial"/>
              </a:rPr>
            </a:br>
            <a:r>
              <a:rPr lang="en-GB" sz="1200" b="0" i="0" dirty="0">
                <a:solidFill>
                  <a:schemeClr val="tx1"/>
                </a:solidFill>
                <a:latin typeface="Calibri"/>
                <a:ea typeface="Arial"/>
                <a:cs typeface="Arial"/>
              </a:rPr>
              <a:t>Section 94 Research Council</a:t>
            </a:r>
          </a:p>
          <a:p>
            <a:pPr>
              <a:defRPr/>
            </a:pPr>
            <a:r>
              <a:rPr lang="en-GB" sz="1200" b="0" i="0" dirty="0">
                <a:solidFill>
                  <a:schemeClr val="tx1"/>
                </a:solidFill>
                <a:latin typeface="Calibri"/>
                <a:ea typeface="Arial"/>
                <a:cs typeface="Arial"/>
              </a:rPr>
              <a:t>(1) The Research Council advises the organs of the Federal Institute for Vocational Education and Training by means of opinions and recommendations in respect of</a:t>
            </a:r>
          </a:p>
          <a:p>
            <a:pPr>
              <a:defRPr/>
            </a:pPr>
            <a:r>
              <a:rPr lang="en-GB" sz="1200" b="0" i="1" dirty="0">
                <a:solidFill>
                  <a:schemeClr val="tx1"/>
                </a:solidFill>
                <a:latin typeface="Calibri"/>
                <a:ea typeface="Arial"/>
                <a:cs typeface="Arial"/>
              </a:rPr>
              <a:t>the research programme of the Federal Institute for Vocational Education and Training,</a:t>
            </a:r>
          </a:p>
          <a:p>
            <a:pPr>
              <a:defRPr/>
            </a:pPr>
            <a:r>
              <a:rPr lang="en-GB" sz="1200" b="0" i="1" dirty="0">
                <a:solidFill>
                  <a:schemeClr val="tx1"/>
                </a:solidFill>
                <a:latin typeface="Calibri"/>
                <a:ea typeface="Arial"/>
                <a:cs typeface="Arial"/>
              </a:rPr>
              <a:t>the cooperation of the Institute with higher education institutions and other research institutions; and</a:t>
            </a:r>
          </a:p>
          <a:p>
            <a:pPr>
              <a:defRPr/>
            </a:pPr>
            <a:r>
              <a:rPr lang="en-GB" sz="1200" b="0" i="1" dirty="0">
                <a:solidFill>
                  <a:schemeClr val="tx1"/>
                </a:solidFill>
                <a:latin typeface="Calibri"/>
                <a:ea typeface="Arial"/>
                <a:cs typeface="Arial"/>
              </a:rPr>
              <a:t>the annual reports on the results of research by the Federal Institute for Vocational Education and Training.</a:t>
            </a:r>
          </a:p>
          <a:p>
            <a:pPr>
              <a:defRPr/>
            </a:pPr>
            <a:r>
              <a:rPr lang="en-GB" sz="1200" b="0" i="0" dirty="0">
                <a:solidFill>
                  <a:schemeClr val="tx1"/>
                </a:solidFill>
                <a:latin typeface="Calibri"/>
                <a:ea typeface="Arial"/>
                <a:cs typeface="Arial"/>
              </a:rPr>
              <a:t>(2) The Council receives all the information required for the execution of its tasks from the President of the Federal Institute for Vocational Education and Training. Upon request, the Council is given explanatory information on the research work of the Federal Institute for Vocational Education and Training once a year within the framework of colloquiums.</a:t>
            </a:r>
          </a:p>
          <a:p>
            <a:pPr>
              <a:defRPr/>
            </a:pPr>
            <a:r>
              <a:rPr lang="en-GB" sz="1200" b="0" i="0" dirty="0">
                <a:solidFill>
                  <a:schemeClr val="tx1"/>
                </a:solidFill>
                <a:latin typeface="Calibri"/>
                <a:ea typeface="Arial"/>
                <a:cs typeface="Arial"/>
              </a:rPr>
              <a:t>(3) The Council consists of up to eleven recognised specialists in the area of vocational training research from Germany and abroad who are not staff of the Federal Institute for Vocational Education and Training. They are appointed by the President of the Federal Institute for Vocational Education and Training in agreement with the Federal Ministry of Education and Research for a period of four years. One successive reappointment is possible. Four members of the Board, namely one representative each of the employers, the employees, the Länder and the Federation, may participate in the meetings of the Research Council without voting rights.</a:t>
            </a:r>
          </a:p>
          <a:p>
            <a:pPr>
              <a:defRPr/>
            </a:pPr>
            <a:r>
              <a:rPr lang="en-GB" sz="1200" b="0" i="0" dirty="0">
                <a:solidFill>
                  <a:schemeClr val="tx1"/>
                </a:solidFill>
                <a:latin typeface="Calibri"/>
                <a:ea typeface="Arial"/>
                <a:cs typeface="Arial"/>
              </a:rPr>
              <a:t>(4) The Research Council may adopt its own rules of procedure.</a:t>
            </a:r>
          </a:p>
          <a:p>
            <a:pPr>
              <a:defRPr/>
            </a:pPr>
            <a:r>
              <a:rPr lang="en-GB" sz="1200" b="0" i="0" dirty="0">
                <a:solidFill>
                  <a:schemeClr val="tx1"/>
                </a:solidFill>
                <a:latin typeface="Calibri"/>
                <a:ea typeface="Arial"/>
                <a:cs typeface="Arial"/>
              </a:rPr>
              <a:t>(5) Section 92 (6) applies accordingly.</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lvl="0" indent="0">
              <a:spcAft>
                <a:spcPts val="1200"/>
              </a:spcAft>
              <a:buFont typeface="Arial"/>
              <a:buNone/>
              <a:defRPr/>
            </a:pPr>
            <a:r>
              <a:rPr lang="en-GB" sz="700" b="1" i="0" dirty="0">
                <a:latin typeface="Calibri"/>
              </a:rPr>
              <a:t>Training allowances </a:t>
            </a:r>
          </a:p>
          <a:p>
            <a:pPr marL="0" lvl="0" indent="0">
              <a:spcAft>
                <a:spcPts val="1200"/>
              </a:spcAft>
              <a:buFont typeface="Arial"/>
              <a:buNone/>
              <a:defRPr/>
            </a:pPr>
            <a:r>
              <a:rPr lang="en-GB" sz="700" b="0" i="0" dirty="0">
                <a:latin typeface="Calibri"/>
              </a:rPr>
              <a:t>The Federal Institute for Vocational Education and Training has been monitoring the development of training allowances based on collective agreements for more than 40 years. To support this, the “Database of training allowances based on collective agreements” was developed. This enables the current average levels of allowances based on collective agreements to be identified annually (reference date 1 October) for a large number of quantitatively significant training occupations .</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establishment panel on training and competence development </a:t>
            </a:r>
          </a:p>
          <a:p>
            <a:pPr marL="0" lvl="0" indent="0">
              <a:spcAft>
                <a:spcPts val="1200"/>
              </a:spcAft>
              <a:buFont typeface="Arial"/>
              <a:buNone/>
              <a:defRPr/>
            </a:pPr>
            <a:r>
              <a:rPr lang="en-GB" sz="700" b="0" i="0" dirty="0">
                <a:latin typeface="Calibri"/>
              </a:rPr>
              <a:t>The Federal Institute for Vocational Education and Training's establishment panel on training and competence development is a representative annual survey of at least 3,500 companies in Germany. The survey has been conducted every year since 2011. The main focus is the examination of structures, developments, general conditions and contexts of company-based training activity.</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survey of newly concluded training contracts as of 30.09. </a:t>
            </a:r>
          </a:p>
          <a:p>
            <a:pPr marL="0" lvl="0" indent="0">
              <a:spcAft>
                <a:spcPts val="1200"/>
              </a:spcAft>
              <a:buFont typeface="Arial"/>
              <a:buNone/>
              <a:defRPr/>
            </a:pPr>
            <a:r>
              <a:rPr lang="en-GB" sz="700" b="0" i="0" dirty="0">
                <a:latin typeface="Calibri"/>
              </a:rPr>
              <a:t>The BIBB survey of newly concluded training contracts as of 30.9 is conducted annually in collaboration with the competent bodies responsible for vocational education and training. This takes into account newly concluded training contracts entered into in the period from 1 October of the previous year to 30 September of the survey year which are still in existence as of 30.09.</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surveys on the costs and benefits of continuing professional education for individuals</a:t>
            </a:r>
          </a:p>
          <a:p>
            <a:pPr marL="0" lvl="0" indent="0">
              <a:spcAft>
                <a:spcPts val="1200"/>
              </a:spcAft>
              <a:buFont typeface="Arial"/>
              <a:buNone/>
              <a:defRPr/>
            </a:pPr>
            <a:r>
              <a:rPr lang="en-GB" sz="700" b="0" i="0" dirty="0">
                <a:latin typeface="Calibri"/>
              </a:rPr>
              <a:t>BIBB examines the costs incurred by individuals for continuing professional education and training and the benefits they anticipate or gain from this. Knowledge of these aspects helps to explain participation patterns and to describe how the cost burden is spread.</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Expert Monitor </a:t>
            </a:r>
          </a:p>
          <a:p>
            <a:pPr marL="0" lvl="0" indent="0">
              <a:spcAft>
                <a:spcPts val="1200"/>
              </a:spcAft>
              <a:buFont typeface="Arial"/>
              <a:buNone/>
              <a:defRPr/>
            </a:pPr>
            <a:r>
              <a:rPr lang="en-GB" sz="700" b="0" i="0" dirty="0">
                <a:latin typeface="Calibri"/>
              </a:rPr>
              <a:t>The BIBB Vocational Education and Training Expert Monitor was developed as an online survey instrument in 2004. Up until 2018 its purpose was to facilitate the systematic questioning of experts on current educational policy issues. The Expert Monitor was stopped in 2019.</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surveys of the costs and benefits of company-based vocational education and training </a:t>
            </a:r>
          </a:p>
          <a:p>
            <a:pPr marL="0" lvl="0" indent="0">
              <a:spcAft>
                <a:spcPts val="1200"/>
              </a:spcAft>
              <a:buFont typeface="Arial"/>
              <a:buNone/>
              <a:defRPr/>
            </a:pPr>
            <a:r>
              <a:rPr lang="en-GB" sz="700" b="0" i="0" dirty="0">
                <a:latin typeface="Calibri"/>
              </a:rPr>
              <a:t>Since the 1980s, BIBB has been surveying training companies on the costs and benefits of their training. This is based on the cost model developed in 1974 by the Expert Commission on the Costs and Financing of Vocational Training. Overall, six surveys have been conducted for the years 1980, 1991, 2000, 2007 and the training years of 2012/13 and 2017/18. The seventh survey is being conducted with companies through to mid-2024 and will provide data for the 2022/23 training year.</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Nursing Panel</a:t>
            </a:r>
          </a:p>
          <a:p>
            <a:pPr marL="0" lvl="0" indent="0">
              <a:spcAft>
                <a:spcPts val="1200"/>
              </a:spcAft>
              <a:buFont typeface="Arial"/>
              <a:buNone/>
              <a:defRPr/>
            </a:pPr>
            <a:r>
              <a:rPr lang="en-GB" sz="700" b="0" i="0" dirty="0">
                <a:latin typeface="Calibri"/>
              </a:rPr>
              <a:t>The Federal Institute for Vocational Education and Training carries out monitoring of vocational and university-based nursing training. The BIBB Nursing Panel forms the basis of this. Training institutions, nursing colleges and institutes of higher education are surveyed on a regular basis. This means BIBB is fulfilling its statutory mandate in accordance with Section 60 (6) of the Training and Examination Regulations for the Nursing Professions (PflAPrV)</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School Leaver Surveys </a:t>
            </a:r>
          </a:p>
          <a:p>
            <a:pPr marL="0" lvl="0" indent="0">
              <a:spcAft>
                <a:spcPts val="1200"/>
              </a:spcAft>
              <a:buFont typeface="Arial"/>
              <a:buNone/>
              <a:defRPr/>
            </a:pPr>
            <a:r>
              <a:rPr lang="en-GB" sz="700" b="0" i="0" dirty="0">
                <a:latin typeface="Calibri"/>
              </a:rPr>
              <a:t>In the years 2004, 2005, 2006, 2008, 2010 and 2012, school leavers were surveyed on their career interests and on how they chose an occupation. The surveys were conducted by Forsa, Berlin, on behalf of the Federal Institute for Vocational Education and Training. </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Transition Study 2006 and 2011 </a:t>
            </a:r>
          </a:p>
          <a:p>
            <a:pPr marL="0" lvl="0" indent="0">
              <a:spcAft>
                <a:spcPts val="1200"/>
              </a:spcAft>
              <a:buFont typeface="Arial"/>
              <a:buNone/>
              <a:defRPr/>
            </a:pPr>
            <a:r>
              <a:rPr lang="en-GB" sz="700" b="0" i="0" dirty="0">
                <a:latin typeface="Calibri"/>
              </a:rPr>
              <a:t>In order to obtain further information on the educational backgrounds and career pathways of young people and young adults following general education school, the BIBB conducted two studies in 2006 and 2011.</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Reference company system (RBS)</a:t>
            </a:r>
          </a:p>
          <a:p>
            <a:pPr marL="0" lvl="0" indent="0">
              <a:spcAft>
                <a:spcPts val="1200"/>
              </a:spcAft>
              <a:buFont typeface="Arial"/>
              <a:buNone/>
              <a:defRPr/>
            </a:pPr>
            <a:r>
              <a:rPr lang="en-GB" sz="700" b="0" i="0" dirty="0">
                <a:latin typeface="Calibri"/>
              </a:rPr>
              <a:t>The reference company system is currently being used to survey around 1,200 companies once or twice a year on current issues in company-based vocational education and training and, since 2010, also on the current business situation. The key findings from these surveys are summarised in the RBS information.</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lvl="0">
              <a:defRPr/>
            </a:pPr>
            <a:r>
              <a:rPr lang="en-GB" sz="1200" b="1" dirty="0"/>
              <a:t>Adult Education Survey (AES) </a:t>
            </a:r>
          </a:p>
          <a:p>
            <a:pPr lvl="0">
              <a:defRPr/>
            </a:pPr>
            <a:r>
              <a:rPr lang="en-GB" sz="1200" b="0" dirty="0"/>
              <a:t>The European adult education survey AES is a survey of participation and non-participation of adults in life-long learning.</a:t>
            </a:r>
          </a:p>
          <a:p>
            <a:pPr lvl="0">
              <a:defRPr/>
            </a:pPr>
            <a:endParaRPr lang="de-DE" sz="1200" b="0" dirty="0"/>
          </a:p>
          <a:p>
            <a:pPr lvl="0">
              <a:defRPr/>
            </a:pPr>
            <a:r>
              <a:rPr lang="en-GB" sz="1200" b="1" dirty="0"/>
              <a:t>Recognition monitoring </a:t>
            </a:r>
          </a:p>
          <a:p>
            <a:pPr lvl="0">
              <a:defRPr/>
            </a:pPr>
            <a:r>
              <a:rPr lang="en-GB" sz="1200" b="0" dirty="0"/>
              <a:t>How many people seek advice on recognition? Does advice automatically lead to an application? In how many cases is full or partial equivalence determined? These and other questions are investigated by the process of recognition monitoring.</a:t>
            </a:r>
          </a:p>
          <a:p>
            <a:pPr lvl="0">
              <a:defRPr/>
            </a:pPr>
            <a:endParaRPr lang="de-DE" sz="1200" b="0" dirty="0"/>
          </a:p>
          <a:p>
            <a:pPr lvl="0">
              <a:defRPr/>
            </a:pPr>
            <a:r>
              <a:rPr lang="en-GB" sz="1200" b="1" dirty="0"/>
              <a:t>BA/BIBB Applicant Surveys </a:t>
            </a:r>
          </a:p>
          <a:p>
            <a:pPr lvl="0">
              <a:defRPr/>
            </a:pPr>
            <a:r>
              <a:rPr lang="en-GB" sz="1200" b="0" dirty="0"/>
              <a:t>The BA/BIBB Applicant Survey is a representative, extrapolated written-postal random sample survey of young people who were registered as training place applicants with the Vocational Guidance Service of the Federal Employment Agency.</a:t>
            </a:r>
          </a:p>
          <a:p>
            <a:pPr lvl="0">
              <a:defRPr/>
            </a:pPr>
            <a:endParaRPr lang="de-DE" sz="1200" b="0" dirty="0"/>
          </a:p>
          <a:p>
            <a:pPr lvl="0">
              <a:defRPr/>
            </a:pPr>
            <a:r>
              <a:rPr lang="en-GB" sz="1200" b="1" dirty="0"/>
              <a:t>BIBB/BAuA Labour Force Surveys </a:t>
            </a:r>
          </a:p>
          <a:p>
            <a:pPr lvl="0">
              <a:defRPr/>
            </a:pPr>
            <a:r>
              <a:rPr lang="en-GB" sz="1200" b="0" dirty="0"/>
              <a:t>Changes in work and occupations, acquisition and utilisation of vocational competencies</a:t>
            </a:r>
          </a:p>
          <a:p>
            <a:pPr lvl="0">
              <a:defRPr/>
            </a:pPr>
            <a:endParaRPr lang="de-DE" sz="1200" b="0" dirty="0"/>
          </a:p>
          <a:p>
            <a:pPr marL="0" lvl="0" algn="l" defTabSz="914400">
              <a:defRPr/>
            </a:pPr>
            <a:r>
              <a:rPr lang="en-GB" sz="1200" b="1" dirty="0">
                <a:solidFill>
                  <a:schemeClr val="tx1"/>
                </a:solidFill>
                <a:latin typeface="Calibri"/>
                <a:ea typeface="Arial"/>
                <a:cs typeface="Arial"/>
              </a:rPr>
              <a:t>Continuing Vocational Training Survey (CVTS) </a:t>
            </a:r>
          </a:p>
          <a:p>
            <a:pPr lvl="0">
              <a:defRPr/>
            </a:pPr>
            <a:r>
              <a:rPr lang="en-GB" sz="1200" b="0" dirty="0"/>
              <a:t>The CVTS surveys gather data on the following topics: form, content and scope of continuing vocational training, company expenditure on continuing vocational training, training policy and CVT strategies of companies, as well as factors that inhibit or promote company-based continuing vocational training.</a:t>
            </a:r>
          </a:p>
          <a:p>
            <a:pPr lvl="0">
              <a:defRPr/>
            </a:pPr>
            <a:endParaRPr lang="de-DE" sz="1200" b="0" dirty="0"/>
          </a:p>
          <a:p>
            <a:pPr lvl="0">
              <a:defRPr/>
            </a:pPr>
            <a:r>
              <a:rPr lang="en-GB" sz="1200" b="1" dirty="0">
                <a:solidFill>
                  <a:schemeClr val="tx1"/>
                </a:solidFill>
                <a:latin typeface="Calibri"/>
                <a:ea typeface="Arial"/>
                <a:cs typeface="Arial"/>
              </a:rPr>
              <a:t>wbmonitor</a:t>
            </a:r>
            <a:r>
              <a:rPr lang="en-GB" sz="1200" b="0" dirty="0"/>
              <a:t> </a:t>
            </a:r>
          </a:p>
          <a:p>
            <a:pPr lvl="0">
              <a:defRPr/>
            </a:pPr>
            <a:r>
              <a:rPr lang="en-GB" sz="1200" b="0" dirty="0"/>
              <a:t>The Continuing Training Monitor (wbmonitor) is the largest annual survey of continuing education and training providers in Germany. wbmonitor is a cooperative project conducted by the Federal Institute for Vocational Education and Training (BIBB) in conjunction with the German Institute for Adult Education – Leibniz Centre for Lifelong Learning (DIE). </a:t>
            </a:r>
          </a:p>
          <a:p>
            <a:pPr lvl="0">
              <a:defRPr/>
            </a:pPr>
            <a:endParaRPr lang="de-DE" sz="1200" b="0" dirty="0"/>
          </a:p>
          <a:p>
            <a:pPr lvl="0">
              <a:defRPr/>
            </a:pPr>
            <a:r>
              <a:rPr lang="en-GB" sz="1200" b="1" dirty="0"/>
              <a:t>The Vocational Education and Training Statistics of the Federal Statistical Office and the Statistical Offices of the Federal States (survey 31.12): Trainee data </a:t>
            </a:r>
          </a:p>
          <a:p>
            <a:pPr lvl="0">
              <a:defRPr/>
            </a:pPr>
            <a:r>
              <a:rPr lang="en-GB" sz="1200" b="0" dirty="0"/>
              <a:t>In the “Trainee data system” (DAZUBI), the Federal Institute for Vocational Education and Training (BIBB) processes trainee, contract and examination data from dual vocational education and training in accordance with the Vocational Training Act (BBiG) and the Crafts and Trades Regulation Code (HwO).</a:t>
            </a:r>
          </a:p>
          <a:p>
            <a:pPr lvl="0">
              <a:defRPr/>
            </a:pPr>
            <a:endParaRPr lang="de-DE" sz="1200" b="0" dirty="0"/>
          </a:p>
          <a:p>
            <a:pPr lvl="0">
              <a:defRPr/>
            </a:pPr>
            <a:r>
              <a:rPr lang="en-GB" sz="1200" b="1" dirty="0">
                <a:solidFill>
                  <a:schemeClr val="tx1"/>
                </a:solidFill>
                <a:latin typeface="Calibri"/>
                <a:ea typeface="Arial"/>
                <a:cs typeface="Arial"/>
              </a:rPr>
              <a:t>iABE – Integrated VET reporting</a:t>
            </a:r>
          </a:p>
          <a:p>
            <a:pPr lvl="0">
              <a:defRPr/>
            </a:pPr>
            <a:r>
              <a:rPr lang="en-GB" sz="1200" b="0" dirty="0"/>
              <a:t>The Integrated VET reporting (iABE) documents the training establishments and programmes which young people attend following lower secondary level. Various official statistics are linked together ("integrated") for this purpose. Training activity is focused on the following four sectors: vocational education and training, transitional sector, attainment of higher education entrance qualification and degree.</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Calibri"/>
                <a:ea typeface="Arial"/>
                <a:cs typeface="Arial"/>
              </a:rPr>
              <a:t>Graduate support</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BIBB funds three young talent groups, each has a post-doctoral researcher and two PhD positions. A further 16 PhD positions are also funded and assigned to the major research projects and divisions. The graduate support programme connects PhD students with each other and facilitates discussion of dissertation projects and the PhD experience.</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https://www.bibb.de/de/128201.php </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Calibri"/>
                <a:ea typeface="Arial"/>
                <a:cs typeface="Arial"/>
              </a:rPr>
              <a:t>Young talent groups</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Opportunity for young post-doctoral academic research talent to develop their own broad-based research programme. The young talent group manager is responsible for the content and design of the research project and for two PhD candidates who research the project topics. Candidates must complete an extensive assessment and selection process.</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https://www.bibb.de/de/128197.php </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Calibri"/>
                <a:ea typeface="Arial"/>
                <a:cs typeface="Arial"/>
              </a:rPr>
              <a:t>Dissertation project</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Doctoral researchers come from a range of different specialist fields and are integrated into the different divisions, research projects and young talent groups. In each case they examine separate issues while being actively integrated within wider research and project contexts. </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https://www.bibb.de/de/132431.php</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Calibri"/>
                <a:ea typeface="Arial"/>
                <a:cs typeface="Arial"/>
              </a:rPr>
              <a:t>Training programme</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In order to fully support PhD students during their doctorate and to prepare them for professional life, a training programme provides them with the relevant skills and competencies for a career in research and in research intensive sectors. </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https://www.bibb.de/de/128195.php </a:t>
            </a:r>
          </a:p>
          <a:p>
            <a:pPr lvl="0">
              <a:defRPr/>
            </a:pPr>
            <a:endParaRPr lang="de-DE" b="1" dirty="0"/>
          </a:p>
          <a:p>
            <a:pPr lvl="0">
              <a:defRPr/>
            </a:pPr>
            <a:r>
              <a:rPr lang="en-GB" b="1" dirty="0"/>
              <a:t>Information for students</a:t>
            </a:r>
          </a:p>
          <a:p>
            <a:pPr lvl="0">
              <a:defRPr/>
            </a:pPr>
            <a:r>
              <a:rPr lang="en-GB" b="0" dirty="0"/>
              <a:t>Offer of placement positions, dissertation support, tips on research and data use</a:t>
            </a:r>
          </a:p>
          <a:p>
            <a:pPr lvl="0">
              <a:defRPr/>
            </a:pPr>
            <a:r>
              <a:rPr lang="en-GB" b="0" dirty="0"/>
              <a:t>https://www.bibb.de/de/128193.php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dirty="0"/>
              <a:t>The first Report on Vocational Education and Training was published in 1977. Up until 2008, BIBB provided “information and data on vocational education and training” in part two of the Report on Vocational Education and Training</a:t>
            </a:r>
          </a:p>
          <a:p>
            <a:pPr marL="171450" indent="-171450">
              <a:buFont typeface="Arial"/>
              <a:buChar char="•"/>
              <a:defRPr/>
            </a:pPr>
            <a:r>
              <a:rPr lang="en-GB" dirty="0"/>
              <a:t>BIBB published the Data Report to accompany the Report on Vocational Education and Training for the first time in the 2009 Report on Vocational Education and Training.</a:t>
            </a:r>
          </a:p>
          <a:p>
            <a:pPr marL="171450" indent="-171450">
              <a:buFont typeface="Arial"/>
              <a:buChar char="•"/>
              <a:defRPr/>
            </a:pPr>
            <a:endParaRPr lang="de-DE" dirty="0"/>
          </a:p>
          <a:p>
            <a:pPr marL="0" indent="0">
              <a:buFont typeface="Arial"/>
              <a:buNone/>
              <a:defRPr/>
            </a:pPr>
            <a:r>
              <a:rPr lang="en-GB" b="1" dirty="0"/>
              <a:t>Examples from the BIBB Data Report</a:t>
            </a:r>
          </a:p>
          <a:p>
            <a:pPr marL="171450" indent="-171450">
              <a:buFont typeface="Arial"/>
              <a:buChar char="•"/>
              <a:defRPr/>
            </a:pPr>
            <a:r>
              <a:rPr lang="en-GB" b="0" dirty="0"/>
              <a:t>The following examples are documented annually: Supply-demand ratio of training places, list of recognised training occupations under Vocational Training Act (BBIG)/Crafts and Trades Regulation Code (HwO), company participation in training </a:t>
            </a:r>
          </a:p>
          <a:p>
            <a:pPr marL="171450" indent="-171450">
              <a:buFont typeface="Arial"/>
              <a:buChar char="•"/>
              <a:defRPr/>
            </a:pPr>
            <a:r>
              <a:rPr lang="en-GB" b="0" dirty="0"/>
              <a:t>Special focus topics: e.g.: </a:t>
            </a:r>
          </a:p>
          <a:p>
            <a:pPr marL="0" indent="0">
              <a:buFont typeface="Arial"/>
              <a:buNone/>
              <a:defRPr/>
            </a:pPr>
            <a:r>
              <a:rPr lang="en-US" b="0" dirty="0"/>
              <a:t>“Artificial Intelligence in Vocational Training” (2026)</a:t>
            </a:r>
          </a:p>
          <a:p>
            <a:pPr marL="0" indent="0">
              <a:buFont typeface="Arial"/>
              <a:buNone/>
              <a:defRPr/>
            </a:pPr>
            <a:r>
              <a:rPr lang="en-US" b="0" dirty="0"/>
              <a:t>“Immigrant Society” (2025);</a:t>
            </a:r>
            <a:endParaRPr lang="en-GB" b="0" dirty="0"/>
          </a:p>
          <a:p>
            <a:pPr marL="0" indent="0">
              <a:buFont typeface="Arial"/>
              <a:buNone/>
              <a:defRPr/>
            </a:pPr>
            <a:r>
              <a:rPr lang="en-GB" dirty="0"/>
              <a:t>“Vocational education and training in the socio ecological transformation” (2024); </a:t>
            </a:r>
          </a:p>
          <a:p>
            <a:pPr marL="0" indent="0">
              <a:buFont typeface="Arial"/>
              <a:buNone/>
              <a:defRPr/>
            </a:pPr>
            <a:r>
              <a:rPr lang="en-GB" dirty="0"/>
              <a:t>“Innovation in vocational education and training through programmes” (2023);</a:t>
            </a:r>
          </a:p>
          <a:p>
            <a:pPr marL="0" indent="0">
              <a:buFont typeface="Arial"/>
              <a:buNone/>
              <a:defRPr/>
            </a:pPr>
            <a:r>
              <a:rPr lang="en-GB" b="0" dirty="0"/>
              <a:t>“</a:t>
            </a:r>
            <a:r>
              <a:rPr lang="en-GB" dirty="0"/>
              <a:t>Ensuring provision of skilled workers and qualified migration: exploiting potential” (2022)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A complete listing of BIBB projects is available here:</a:t>
            </a: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Calibri"/>
                <a:ea typeface="Arial"/>
                <a:cs typeface="Arial"/>
              </a:rPr>
              <a:t>DaPro</a:t>
            </a:r>
            <a:r>
              <a:rPr lang="en-GB" sz="1200" b="0" i="0" dirty="0">
                <a:solidFill>
                  <a:schemeClr val="tx1"/>
                </a:solidFill>
                <a:latin typeface="Calibri"/>
                <a:ea typeface="Arial"/>
                <a:cs typeface="Arial"/>
              </a:rPr>
              <a:t> – Project database of the Federal Institute for Vocational Education and Training </a:t>
            </a:r>
            <a:r>
              <a:rPr lang="en-GB" sz="1200" b="0" i="0" dirty="0">
                <a:solidFill>
                  <a:schemeClr val="tx1"/>
                </a:solidFill>
                <a:latin typeface="+mn-lt"/>
                <a:ea typeface="+mn-ea"/>
                <a:cs typeface="+mn-cs"/>
              </a:rPr>
              <a:t>(https://www.bibb.de/dienst/dapro/en/index_dapro.php)</a:t>
            </a:r>
            <a:endParaRPr lang="en-GB" sz="1200" b="0" i="0" dirty="0">
              <a:solidFill>
                <a:schemeClr val="tx1"/>
              </a:solidFill>
              <a:latin typeface="Calibri"/>
              <a:ea typeface="Arial"/>
              <a:cs typeface="Arial"/>
            </a:endParaRP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To the QuBe data portal: </a:t>
            </a:r>
          </a:p>
          <a:p>
            <a:pPr>
              <a:defRPr/>
            </a:pPr>
            <a:r>
              <a:rPr lang="en-GB" dirty="0"/>
              <a:t>https://www.bibb.de/en/qube_datenportal.php#/</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BMBF funding initiative “Förderung der Internationalisierung der Berufsbildung” [Funding Internationalisation of Vocational Education and Training]</a:t>
            </a:r>
          </a:p>
          <a:p>
            <a:pPr>
              <a:defRPr/>
            </a:pPr>
            <a:r>
              <a:rPr lang="en-GB" dirty="0"/>
              <a:t>“German academic expertise in the area of vocational education and training research and the training of vocational education and training staff should be made accessible to foreign partners and assist them in the reform of their national systems. The establishment of an interdisciplinary and transdisciplinary research network to support international VET cooperation should be promoted in an overarching manner. For this purpose, a supporting measure should be provided for in addition to this official notification” *BMBF notification 25.09.2017–31.03.2018 Guideline for funding research into the internationalisation of vocational education and training. Federal Official Gazette of 25.09.2017; https://www.bmbf.de/bmbf/shareddocs/bekanntmachungen/de/2017/09/1417_bekanntmachung.html)</a:t>
            </a:r>
          </a:p>
          <a:p>
            <a:pPr>
              <a:defRPr/>
            </a:pPr>
            <a:r>
              <a:rPr lang="en-GB" dirty="0"/>
              <a:t> </a:t>
            </a:r>
          </a:p>
          <a:p>
            <a:pPr>
              <a:defRPr/>
            </a:pPr>
            <a:endParaRPr lang="de-DE" dirty="0"/>
          </a:p>
          <a:p>
            <a:pPr>
              <a:defRPr/>
            </a:pPr>
            <a:r>
              <a:rPr lang="en-GB" b="1" dirty="0"/>
              <a:t>BIBB partner institutions:</a:t>
            </a:r>
          </a:p>
          <a:p>
            <a:pPr>
              <a:defRPr/>
            </a:pPr>
            <a:r>
              <a:rPr lang="en-GB" dirty="0"/>
              <a:t>AACC / USA - American Association of Community Colleges</a:t>
            </a:r>
          </a:p>
          <a:p>
            <a:pPr>
              <a:defRPr/>
            </a:pPr>
            <a:r>
              <a:rPr lang="en-GB" dirty="0"/>
              <a:t>CEDEFOP - European Centre for the Development of Vocational Training </a:t>
            </a:r>
          </a:p>
          <a:p>
            <a:pPr>
              <a:defRPr/>
            </a:pPr>
            <a:r>
              <a:rPr lang="en-GB" dirty="0"/>
              <a:t>CEREQ / France - Centre d'Études et de Recherches sur les Qualifications</a:t>
            </a:r>
          </a:p>
          <a:p>
            <a:pPr>
              <a:defRPr/>
            </a:pPr>
            <a:r>
              <a:rPr lang="en-GB" dirty="0"/>
              <a:t>CINOP / Netherlands - Center for Innovation in Education</a:t>
            </a:r>
          </a:p>
          <a:p>
            <a:pPr>
              <a:defRPr/>
            </a:pPr>
            <a:r>
              <a:rPr lang="en-GB" dirty="0"/>
              <a:t>CIVTE / China - Central Institute for Vocational and Technical Education</a:t>
            </a:r>
          </a:p>
          <a:p>
            <a:pPr>
              <a:defRPr/>
            </a:pPr>
            <a:r>
              <a:rPr lang="en-GB" dirty="0"/>
              <a:t>CONALEP / Mexico - Colegio Nacional de Educación Profesional Técnica</a:t>
            </a:r>
          </a:p>
          <a:p>
            <a:pPr>
              <a:defRPr/>
            </a:pPr>
            <a:r>
              <a:rPr lang="en-GB" dirty="0"/>
              <a:t>CPI / Slovenia - The Centre for Vocational Education and Training of the Republic of Slovenia</a:t>
            </a:r>
          </a:p>
          <a:p>
            <a:pPr>
              <a:defRPr/>
            </a:pPr>
            <a:r>
              <a:rPr lang="en-GB" dirty="0"/>
              <a:t>CTVET / Ghana - Commission for Technical and Vocational Education and Training</a:t>
            </a:r>
          </a:p>
          <a:p>
            <a:pPr>
              <a:defRPr/>
            </a:pPr>
            <a:r>
              <a:rPr lang="en-GB" dirty="0"/>
              <a:t>SFUVET / Switzerland - Swiss Federal university for Vocational Education and Training</a:t>
            </a:r>
          </a:p>
          <a:p>
            <a:pPr>
              <a:defRPr/>
            </a:pPr>
            <a:r>
              <a:rPr lang="en-GB" dirty="0"/>
              <a:t>FICCI / India - Federation of Indian Chambers of Commerce and Industry</a:t>
            </a:r>
          </a:p>
          <a:p>
            <a:pPr>
              <a:defRPr/>
            </a:pPr>
            <a:r>
              <a:rPr lang="en-GB" dirty="0"/>
              <a:t>FIRO / Russia - Federal Institute of Educational Development</a:t>
            </a:r>
          </a:p>
          <a:p>
            <a:pPr>
              <a:defRPr/>
            </a:pPr>
            <a:r>
              <a:rPr lang="en-GB" dirty="0"/>
              <a:t>IAL / Singapore - Institute for Adult Learning</a:t>
            </a:r>
          </a:p>
          <a:p>
            <a:pPr>
              <a:defRPr/>
            </a:pPr>
            <a:r>
              <a:rPr lang="en-GB" dirty="0"/>
              <a:t>ibw / Austria - Institute for Training Research in Trade and Industry </a:t>
            </a:r>
          </a:p>
          <a:p>
            <a:pPr>
              <a:defRPr/>
            </a:pPr>
            <a:r>
              <a:rPr lang="en-GB" dirty="0"/>
              <a:t>INAPP / Italy - Istituto Nazionale per l’Analisi delle Politiche Pubbliche</a:t>
            </a:r>
          </a:p>
          <a:p>
            <a:pPr>
              <a:defRPr/>
            </a:pPr>
            <a:r>
              <a:rPr lang="en-GB" dirty="0"/>
              <a:t>IVET NAPS / Ukraine - Institute of Vocational Education and Training of the National Academy of Pedagogical Science</a:t>
            </a:r>
          </a:p>
          <a:p>
            <a:pPr>
              <a:defRPr/>
            </a:pPr>
            <a:r>
              <a:rPr lang="en-GB" dirty="0"/>
              <a:t>KRIVET / Korea - Korea Research Institute for Vocational Education and Training</a:t>
            </a:r>
          </a:p>
          <a:p>
            <a:pPr>
              <a:defRPr/>
            </a:pPr>
            <a:r>
              <a:rPr lang="en-GB" dirty="0"/>
              <a:t>MINEDUC / Chile - Chilean Ministry of Education</a:t>
            </a:r>
          </a:p>
          <a:p>
            <a:pPr>
              <a:defRPr/>
            </a:pPr>
            <a:r>
              <a:rPr lang="en-GB" dirty="0"/>
              <a:t>NAPOO / Bulgaria - National Agency for Vocational Education and Training</a:t>
            </a:r>
          </a:p>
          <a:p>
            <a:pPr>
              <a:defRPr/>
            </a:pPr>
            <a:r>
              <a:rPr lang="en-GB" dirty="0"/>
              <a:t>NCE / Latvia - National Centre for Education</a:t>
            </a:r>
          </a:p>
          <a:p>
            <a:pPr>
              <a:defRPr/>
            </a:pPr>
            <a:r>
              <a:rPr lang="en-GB" dirty="0"/>
              <a:t>NCTVETD / Romania - National Centre for Vocational Education and Training Development</a:t>
            </a:r>
          </a:p>
          <a:p>
            <a:pPr>
              <a:defRPr/>
            </a:pPr>
            <a:r>
              <a:rPr lang="en-GB" dirty="0"/>
              <a:t>NCVER / Australia - National Centre for Vocational Education Research</a:t>
            </a:r>
          </a:p>
          <a:p>
            <a:pPr>
              <a:defRPr/>
            </a:pPr>
            <a:r>
              <a:rPr lang="en-GB" dirty="0"/>
              <a:t>NIVT / Vietnam - National Institute for Vocational Training</a:t>
            </a:r>
          </a:p>
          <a:p>
            <a:pPr>
              <a:defRPr/>
            </a:pPr>
            <a:r>
              <a:rPr lang="en-GB" dirty="0"/>
              <a:t>NSZFI / Hungary - Nemzeti Szakképzési és Felnöttképzési Intézet</a:t>
            </a:r>
          </a:p>
          <a:p>
            <a:pPr>
              <a:defRPr/>
            </a:pPr>
            <a:r>
              <a:rPr lang="en-GB" dirty="0"/>
              <a:t>NÚV / Czech Republic - National Institute for Education</a:t>
            </a:r>
          </a:p>
          <a:p>
            <a:pPr>
              <a:defRPr/>
            </a:pPr>
            <a:r>
              <a:rPr lang="en-GB" dirty="0"/>
              <a:t>öibf / Austria - Austrian Institute for Research on Vocational Training</a:t>
            </a:r>
          </a:p>
          <a:p>
            <a:pPr>
              <a:defRPr/>
            </a:pPr>
            <a:r>
              <a:rPr lang="en-GB" dirty="0"/>
              <a:t>OVEC / Thailand - Office of the Vocational Education Commission</a:t>
            </a:r>
          </a:p>
          <a:p>
            <a:pPr>
              <a:defRPr/>
            </a:pPr>
            <a:r>
              <a:rPr lang="en-GB" dirty="0"/>
              <a:t>ROA / Netherlands - Research Centre for Education and the Labour Market </a:t>
            </a:r>
          </a:p>
          <a:p>
            <a:pPr>
              <a:defRPr/>
            </a:pPr>
            <a:r>
              <a:rPr lang="en-GB" dirty="0"/>
              <a:t>SENA / Colombia - National Service for Vocational Education</a:t>
            </a:r>
          </a:p>
          <a:p>
            <a:pPr>
              <a:defRPr/>
            </a:pPr>
            <a:r>
              <a:rPr lang="en-GB" dirty="0"/>
              <a:t>SENAI / Brazil - National Service for Industrial Training</a:t>
            </a:r>
          </a:p>
          <a:p>
            <a:pPr>
              <a:defRPr/>
            </a:pPr>
            <a:r>
              <a:rPr lang="en-GB" dirty="0"/>
              <a:t>SIOV / Slovakia - State Institute for Vocational Education of the Republic of Slovakia</a:t>
            </a:r>
          </a:p>
          <a:p>
            <a:pPr>
              <a:defRPr/>
            </a:pPr>
            <a:r>
              <a:rPr lang="en-GB" dirty="0"/>
              <a:t>TESDA / Philippines - Technical Education and Skills Development Authority</a:t>
            </a:r>
          </a:p>
          <a:p>
            <a:pPr>
              <a:defRPr/>
            </a:pPr>
            <a:r>
              <a:rPr lang="en-GB" dirty="0"/>
              <a:t>UNESCO-UNEVOC - United Nations' International Centre for Technical and Vocational Education and Training</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0" i="0" dirty="0">
                <a:solidFill>
                  <a:schemeClr val="tx1"/>
                </a:solidFill>
                <a:latin typeface="Calibri"/>
                <a:ea typeface="Arial"/>
                <a:cs typeface="Arial"/>
              </a:rPr>
              <a:t>Key for map:</a:t>
            </a:r>
          </a:p>
          <a:p>
            <a:pPr>
              <a:defRPr/>
            </a:pPr>
            <a:endParaRPr lang="de-DE" sz="1200" b="0" i="0" dirty="0">
              <a:solidFill>
                <a:schemeClr val="tx1"/>
              </a:solidFill>
              <a:latin typeface="Calibri"/>
              <a:ea typeface="Arial"/>
              <a:cs typeface="Arial"/>
            </a:endParaRPr>
          </a:p>
          <a:p>
            <a:pPr>
              <a:defRPr/>
            </a:pPr>
            <a:r>
              <a:rPr lang="en-GB" sz="1200" b="0" i="0" dirty="0">
                <a:solidFill>
                  <a:schemeClr val="tx1"/>
                </a:solidFill>
                <a:latin typeface="Calibri"/>
                <a:ea typeface="Arial"/>
                <a:cs typeface="Arial"/>
              </a:rPr>
              <a:t>Orange: Federal government/federal states</a:t>
            </a:r>
          </a:p>
          <a:p>
            <a:pPr>
              <a:defRPr/>
            </a:pPr>
            <a:r>
              <a:rPr lang="en-GB" sz="1200" b="0" i="0" dirty="0">
                <a:solidFill>
                  <a:schemeClr val="tx1"/>
                </a:solidFill>
                <a:latin typeface="Calibri"/>
                <a:ea typeface="Arial"/>
                <a:cs typeface="Arial"/>
              </a:rPr>
              <a:t>Blue: Institutes of higher education</a:t>
            </a:r>
          </a:p>
          <a:p>
            <a:pPr>
              <a:defRPr/>
            </a:pPr>
            <a:r>
              <a:rPr lang="en-GB" sz="1200" b="0" i="0" dirty="0">
                <a:solidFill>
                  <a:schemeClr val="tx1"/>
                </a:solidFill>
                <a:latin typeface="Calibri"/>
                <a:ea typeface="Arial"/>
                <a:cs typeface="Arial"/>
              </a:rPr>
              <a:t>Green: Institutes of independent and public sector providers</a:t>
            </a:r>
          </a:p>
          <a:p>
            <a:pPr>
              <a:defRPr/>
            </a:pPr>
            <a:endParaRPr lang="de-DE" dirty="0"/>
          </a:p>
          <a:p>
            <a:pPr>
              <a:defRPr/>
            </a:pPr>
            <a:r>
              <a:rPr lang="en-GB" dirty="0"/>
              <a:t>Further information: https://www.agbfn.de/de/index.php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BIBB has a series of </a:t>
            </a:r>
            <a:r>
              <a:rPr lang="en-GB" b="1" dirty="0"/>
              <a:t>project-related cooperative arrangements</a:t>
            </a:r>
            <a:r>
              <a:rPr lang="en-GB" dirty="0"/>
              <a:t> in place with institutes of higher education and universities. </a:t>
            </a:r>
            <a:r>
              <a:rPr lang="en-GB" b="1" dirty="0"/>
              <a:t>Project-independent cooperative arrangements</a:t>
            </a:r>
            <a:r>
              <a:rPr lang="en-GB" dirty="0"/>
              <a:t> have also been established with various institutes of higher education and research institutions:</a:t>
            </a:r>
          </a:p>
          <a:p>
            <a:pPr>
              <a:defRPr/>
            </a:pPr>
            <a:endParaRPr lang="de-DE" dirty="0"/>
          </a:p>
          <a:p>
            <a:pPr>
              <a:defRPr/>
            </a:pPr>
            <a:r>
              <a:rPr lang="en-GB" dirty="0"/>
              <a:t>University of Wuppertal</a:t>
            </a:r>
          </a:p>
          <a:p>
            <a:pPr>
              <a:defRPr/>
            </a:pPr>
            <a:r>
              <a:rPr lang="en-GB" dirty="0"/>
              <a:t>Münster University of Applied Sciences       </a:t>
            </a:r>
          </a:p>
          <a:p>
            <a:pPr>
              <a:defRPr/>
            </a:pPr>
            <a:r>
              <a:rPr lang="en-GB" dirty="0"/>
              <a:t>FernUniversität in Hagen</a:t>
            </a:r>
          </a:p>
          <a:p>
            <a:pPr>
              <a:defRPr/>
            </a:pPr>
            <a:r>
              <a:rPr lang="en-GB" dirty="0"/>
              <a:t>Friedrich-Alexander-Universität Erlangen-Nürnberg (FAU)</a:t>
            </a:r>
          </a:p>
          <a:p>
            <a:pPr>
              <a:defRPr/>
            </a:pPr>
            <a:r>
              <a:rPr lang="en-GB" dirty="0"/>
              <a:t>Friedrich Schiller University Jena</a:t>
            </a:r>
          </a:p>
          <a:p>
            <a:pPr>
              <a:defRPr/>
            </a:pPr>
            <a:r>
              <a:rPr lang="en-GB" dirty="0"/>
              <a:t>Helmut Schmidt University Hamburg</a:t>
            </a:r>
          </a:p>
          <a:p>
            <a:pPr>
              <a:defRPr/>
            </a:pPr>
            <a:r>
              <a:rPr lang="en-GB" dirty="0"/>
              <a:t>Bonn-Rhein-Sieg University of Applied Sciences</a:t>
            </a:r>
          </a:p>
          <a:p>
            <a:pPr>
              <a:defRPr/>
            </a:pPr>
            <a:r>
              <a:rPr lang="en-GB" dirty="0"/>
              <a:t>Hochschule Bremen City University of Applied Sciences</a:t>
            </a:r>
          </a:p>
          <a:p>
            <a:pPr>
              <a:defRPr/>
            </a:pPr>
            <a:r>
              <a:rPr lang="en-GB" dirty="0"/>
              <a:t>Institute for Employment Research (IAB), Nuremberg</a:t>
            </a:r>
          </a:p>
          <a:p>
            <a:pPr>
              <a:defRPr/>
            </a:pPr>
            <a:r>
              <a:rPr lang="en-GB" dirty="0"/>
              <a:t>Otto von Guericke University of Magdeburg</a:t>
            </a:r>
          </a:p>
          <a:p>
            <a:pPr>
              <a:defRPr/>
            </a:pPr>
            <a:r>
              <a:rPr lang="en-GB" dirty="0"/>
              <a:t>University of Bonn </a:t>
            </a:r>
          </a:p>
          <a:p>
            <a:pPr>
              <a:defRPr/>
            </a:pPr>
            <a:r>
              <a:rPr lang="en-GB" dirty="0"/>
              <a:t>Technical University of Darmstadt</a:t>
            </a:r>
          </a:p>
          <a:p>
            <a:pPr>
              <a:defRPr/>
            </a:pPr>
            <a:r>
              <a:rPr lang="en-GB" dirty="0"/>
              <a:t>Technical University of Kaiserslautern</a:t>
            </a:r>
          </a:p>
          <a:p>
            <a:pPr>
              <a:defRPr/>
            </a:pPr>
            <a:r>
              <a:rPr lang="en-GB" dirty="0"/>
              <a:t>Bielefeld University</a:t>
            </a:r>
          </a:p>
          <a:p>
            <a:pPr>
              <a:defRPr/>
            </a:pPr>
            <a:r>
              <a:rPr lang="en-GB" dirty="0"/>
              <a:t>Duisburg-Essen University</a:t>
            </a:r>
          </a:p>
          <a:p>
            <a:pPr>
              <a:defRPr/>
            </a:pPr>
            <a:r>
              <a:rPr lang="en-GB" dirty="0"/>
              <a:t>University of Flensburg</a:t>
            </a:r>
          </a:p>
          <a:p>
            <a:pPr>
              <a:defRPr/>
            </a:pPr>
            <a:r>
              <a:rPr lang="en-GB" dirty="0"/>
              <a:t>University of Cologne</a:t>
            </a:r>
          </a:p>
          <a:p>
            <a:pPr>
              <a:defRPr/>
            </a:pPr>
            <a:r>
              <a:rPr lang="en-GB" dirty="0"/>
              <a:t>Paderborn University</a:t>
            </a:r>
          </a:p>
          <a:p>
            <a:pPr>
              <a:defRPr/>
            </a:pPr>
            <a:r>
              <a:rPr lang="en-GB" dirty="0"/>
              <a:t>University of Münster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Open Access at BIBB:</a:t>
            </a:r>
          </a:p>
          <a:p>
            <a:pPr>
              <a:defRPr/>
            </a:pPr>
            <a:r>
              <a:rPr lang="en-GB" sz="1200" b="0" i="0" dirty="0">
                <a:solidFill>
                  <a:schemeClr val="tx1"/>
                </a:solidFill>
                <a:latin typeface="Calibri"/>
                <a:ea typeface="Arial"/>
                <a:cs typeface="Arial"/>
              </a:rPr>
              <a:t>BIBB has set itself the goal of supporting the dissemination of vocational education and training research results free of charge and without barriers – in line with the Open Access principle. For this reason, BIBB formally adopted an Open Access Policy in March 2011. On 1 May 2014, it also signed up to the Berlin Declaration on Open Access to Knowledge in the Sciences and Humanities. BIBB also supports the Open Access 2020 Initiative launched by the Max Planck Society which wants to see the majority of the academic research journals published today switching to an Open Access publication policy. In May 2020, BIBB also signed the mission statement of the ENABLE! community. The aim of ENABLE! is to further the Open-Access transformation in the humanities and social sciences in a way which is community-based and discipline-oriented.</a:t>
            </a:r>
          </a:p>
          <a:p>
            <a:pPr>
              <a:defRPr/>
            </a:pPr>
            <a:r>
              <a:rPr lang="en-GB" sz="1200" b="0" i="0" dirty="0">
                <a:solidFill>
                  <a:schemeClr val="tx1"/>
                </a:solidFill>
                <a:latin typeface="Calibri"/>
                <a:ea typeface="Arial"/>
                <a:cs typeface="Arial"/>
              </a:rPr>
              <a:t>As part of the implementation of its Open Access Policy, all BIBB specialist publications have been made directly accessible in accordance with the Open Access principle under the CC licence CC BY-SA 4.0.</a:t>
            </a:r>
          </a:p>
          <a:p>
            <a:pPr>
              <a:defRPr/>
            </a:pPr>
            <a:r>
              <a:rPr lang="en-GB" dirty="0"/>
              <a:t>(https://www.bibb.de/en/35836.php)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581359E-203F-D732-921A-1668C2B019D1}" type="slidenum">
              <a:rPr/>
              <a:t>28</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“Young” field of research:</a:t>
            </a:r>
          </a:p>
          <a:p>
            <a:pPr marL="171450" indent="-171450">
              <a:buFont typeface="Arial"/>
              <a:buChar char="•"/>
              <a:defRPr/>
            </a:pPr>
            <a:r>
              <a:rPr lang="en-GB" dirty="0"/>
              <a:t>Institutionalised VET research began with the founding of DATSCH (</a:t>
            </a:r>
            <a:r>
              <a:rPr lang="en-GB" sz="1200" b="0" i="0" u="none" strike="noStrike" dirty="0">
                <a:solidFill>
                  <a:schemeClr val="tx1"/>
                </a:solidFill>
                <a:latin typeface="Calibri"/>
                <a:ea typeface="Arial"/>
                <a:cs typeface="Arial"/>
              </a:rPr>
              <a:t>Deutsche Ausschuss für technische Schulung [German Committee on Technical Education] established in 1908 by associations in the </a:t>
            </a:r>
            <a:r>
              <a:rPr lang="en-US" sz="1200" b="0" i="0" u="none" strike="noStrike" dirty="0">
                <a:solidFill>
                  <a:schemeClr val="tx1"/>
                </a:solidFill>
                <a:latin typeface="+mn-lt"/>
                <a:ea typeface="+mn-ea"/>
                <a:cs typeface="+mn-cs"/>
              </a:rPr>
              <a:t>metal and electrical processing industry</a:t>
            </a:r>
            <a:r>
              <a:rPr lang="en-GB" sz="1200" b="0" i="0" u="none" strike="noStrike" dirty="0">
                <a:solidFill>
                  <a:schemeClr val="tx1"/>
                </a:solidFill>
                <a:latin typeface="Calibri"/>
                <a:ea typeface="Arial"/>
                <a:cs typeface="Arial"/>
              </a:rPr>
              <a:t>) and DINTA (Deutsches Institut für technische Arbeitsschulung [German Institute for Technical Training] established in 1925 by the association of iron founders) (Dobischat, R. &amp; Düsseldorff, K. (2017)). Berufliche Bildung und Berufsbildungsforschung [Vocational education and training and VET research])</a:t>
            </a:r>
          </a:p>
          <a:p>
            <a:pPr marL="171450" indent="-171450">
              <a:buFont typeface="Arial"/>
              <a:buChar char="•"/>
              <a:defRPr/>
            </a:pPr>
            <a:r>
              <a:rPr lang="en-GB" sz="1200" b="0" i="0" u="none" strike="noStrike" dirty="0">
                <a:solidFill>
                  <a:schemeClr val="tx1"/>
                </a:solidFill>
                <a:latin typeface="Calibri"/>
                <a:ea typeface="Arial"/>
                <a:cs typeface="Arial"/>
              </a:rPr>
              <a:t>Institute for Employment Research (IAB) established in 1969</a:t>
            </a:r>
          </a:p>
          <a:p>
            <a:pPr marL="171450" indent="-171450">
              <a:buFont typeface="Arial"/>
              <a:buChar char="•"/>
              <a:defRPr/>
            </a:pPr>
            <a:r>
              <a:rPr lang="en-GB" dirty="0"/>
              <a:t>Federal Institute for Vocational Education and Training Research (BBF) </a:t>
            </a:r>
            <a:r>
              <a:rPr lang="en-GB" sz="1200" b="0" i="0" u="none" strike="noStrike" dirty="0">
                <a:solidFill>
                  <a:schemeClr val="tx1"/>
                </a:solidFill>
                <a:latin typeface="Calibri"/>
                <a:ea typeface="Arial"/>
                <a:cs typeface="Arial"/>
              </a:rPr>
              <a:t>established</a:t>
            </a:r>
            <a:r>
              <a:rPr lang="en-GB" dirty="0"/>
              <a:t> in 1970.</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dirty="0">
                <a:solidFill>
                  <a:schemeClr val="tx1"/>
                </a:solidFill>
                <a:latin typeface="Calibri"/>
                <a:ea typeface="Arial"/>
                <a:cs typeface="Arial"/>
              </a:rPr>
              <a:t>Economic relevance:</a:t>
            </a:r>
          </a:p>
          <a:p>
            <a:pPr marL="171450" lvl="0" indent="-171450">
              <a:buFont typeface="Arial"/>
              <a:buChar char="•"/>
              <a:defRPr/>
            </a:pPr>
            <a:r>
              <a:rPr lang="en-GB" sz="1200" dirty="0">
                <a:solidFill>
                  <a:schemeClr val="tx1"/>
                </a:solidFill>
                <a:latin typeface="Calibri"/>
                <a:ea typeface="Arial"/>
                <a:cs typeface="Arial"/>
              </a:rPr>
              <a:t>Contributes to competitiveness of the economy</a:t>
            </a:r>
          </a:p>
          <a:p>
            <a:pPr marL="171450" lvl="0" indent="-171450">
              <a:buFont typeface="Arial"/>
              <a:buChar char="•"/>
              <a:defRPr/>
            </a:pPr>
            <a:r>
              <a:rPr lang="en-GB" sz="1200" dirty="0">
                <a:solidFill>
                  <a:schemeClr val="tx1"/>
                </a:solidFill>
                <a:latin typeface="Calibri"/>
                <a:ea typeface="Arial"/>
                <a:cs typeface="Arial"/>
              </a:rPr>
              <a:t>Ensures availability of skilled workers for the labour market</a:t>
            </a:r>
          </a:p>
          <a:p>
            <a:pPr>
              <a:defRPr/>
            </a:pPr>
            <a:endParaRPr lang="de-DE" sz="1200" b="1" dirty="0">
              <a:solidFill>
                <a:schemeClr val="tx1"/>
              </a:solidFill>
              <a:latin typeface="Calibri"/>
              <a:ea typeface="Arial"/>
              <a:cs typeface="Arial"/>
            </a:endParaRPr>
          </a:p>
          <a:p>
            <a:pPr>
              <a:defRPr/>
            </a:pPr>
            <a:r>
              <a:rPr lang="en-GB" sz="1200" b="1" dirty="0">
                <a:solidFill>
                  <a:schemeClr val="tx1"/>
                </a:solidFill>
                <a:latin typeface="Calibri"/>
                <a:ea typeface="Arial"/>
                <a:cs typeface="Arial"/>
              </a:rPr>
              <a:t>Societal relevance:</a:t>
            </a:r>
          </a:p>
          <a:p>
            <a:pPr marL="171450" lvl="0" indent="-171450">
              <a:buFont typeface="Arial"/>
              <a:buChar char="•"/>
              <a:defRPr/>
            </a:pPr>
            <a:r>
              <a:rPr lang="en-GB" sz="1200" dirty="0">
                <a:solidFill>
                  <a:schemeClr val="tx1"/>
                </a:solidFill>
                <a:latin typeface="Calibri"/>
                <a:ea typeface="Arial"/>
                <a:cs typeface="Arial"/>
              </a:rPr>
              <a:t>Promotes social mobility</a:t>
            </a:r>
          </a:p>
          <a:p>
            <a:pPr marL="171450" lvl="0" indent="-171450">
              <a:buFont typeface="Arial"/>
              <a:buChar char="•"/>
              <a:defRPr/>
            </a:pPr>
            <a:r>
              <a:rPr lang="en-GB" sz="1200" dirty="0">
                <a:solidFill>
                  <a:schemeClr val="tx1"/>
                </a:solidFill>
                <a:latin typeface="Calibri"/>
                <a:ea typeface="Arial"/>
                <a:cs typeface="Arial"/>
              </a:rPr>
              <a:t>Contributes to social integration </a:t>
            </a:r>
          </a:p>
          <a:p>
            <a:pPr marL="171450" lvl="0" indent="-171450">
              <a:buFont typeface="Arial"/>
              <a:buChar char="•"/>
              <a:defRPr/>
            </a:pPr>
            <a:r>
              <a:rPr lang="en-GB" sz="1200" dirty="0">
                <a:solidFill>
                  <a:schemeClr val="tx1"/>
                </a:solidFill>
                <a:latin typeface="Calibri"/>
                <a:ea typeface="Arial"/>
                <a:cs typeface="Arial"/>
              </a:rPr>
              <a:t>Attractiveness of vocational education and training</a:t>
            </a:r>
          </a:p>
          <a:p>
            <a:pPr>
              <a:defRPr/>
            </a:pPr>
            <a:endParaRPr lang="de-DE" sz="1200" b="1" dirty="0">
              <a:solidFill>
                <a:schemeClr val="tx1"/>
              </a:solidFill>
              <a:latin typeface="Calibri"/>
              <a:ea typeface="Arial"/>
              <a:cs typeface="Arial"/>
            </a:endParaRPr>
          </a:p>
          <a:p>
            <a:pPr>
              <a:defRPr/>
            </a:pPr>
            <a:r>
              <a:rPr lang="en-GB" sz="1200" b="1" dirty="0">
                <a:solidFill>
                  <a:schemeClr val="tx1"/>
                </a:solidFill>
                <a:latin typeface="Calibri"/>
                <a:ea typeface="Arial"/>
                <a:cs typeface="Arial"/>
              </a:rPr>
              <a:t>Globalisation:</a:t>
            </a:r>
          </a:p>
          <a:p>
            <a:pPr marL="171450" lvl="0" indent="-171450">
              <a:buFont typeface="Arial"/>
              <a:buChar char="•"/>
              <a:defRPr/>
            </a:pPr>
            <a:r>
              <a:rPr lang="en-GB" sz="1200" dirty="0">
                <a:solidFill>
                  <a:schemeClr val="tx1"/>
                </a:solidFill>
                <a:latin typeface="Calibri"/>
                <a:ea typeface="Arial"/>
                <a:cs typeface="Arial"/>
              </a:rPr>
              <a:t>Monitors developments in international vocational education and training</a:t>
            </a:r>
          </a:p>
          <a:p>
            <a:pPr marL="171450" lvl="0" indent="-171450">
              <a:buFont typeface="Arial"/>
              <a:buChar char="•"/>
              <a:defRPr/>
            </a:pPr>
            <a:r>
              <a:rPr lang="en-GB" sz="1200" dirty="0">
                <a:solidFill>
                  <a:schemeClr val="tx1"/>
                </a:solidFill>
                <a:latin typeface="Calibri"/>
                <a:ea typeface="Arial"/>
                <a:cs typeface="Arial"/>
              </a:rPr>
              <a:t>Learning from other countries and VET systems</a:t>
            </a:r>
          </a:p>
          <a:p>
            <a:pPr marL="171450" lvl="0" indent="-171450">
              <a:buFont typeface="Arial"/>
              <a:buChar char="•"/>
              <a:defRPr/>
            </a:pPr>
            <a:r>
              <a:rPr lang="en-GB" sz="1200" dirty="0">
                <a:solidFill>
                  <a:schemeClr val="tx1"/>
                </a:solidFill>
                <a:latin typeface="Calibri"/>
                <a:ea typeface="Arial"/>
                <a:cs typeface="Arial"/>
              </a:rPr>
              <a:t>Recognition of foreign qualifications</a:t>
            </a:r>
          </a:p>
          <a:p>
            <a:pPr>
              <a:defRPr/>
            </a:pPr>
            <a:endParaRPr lang="de-DE" sz="1200" b="1" dirty="0">
              <a:solidFill>
                <a:schemeClr val="tx1"/>
              </a:solidFill>
              <a:latin typeface="Calibri"/>
              <a:ea typeface="Arial"/>
              <a:cs typeface="Arial"/>
            </a:endParaRPr>
          </a:p>
          <a:p>
            <a:pPr>
              <a:defRPr/>
            </a:pPr>
            <a:r>
              <a:rPr lang="en-GB" sz="1200" b="1" dirty="0">
                <a:solidFill>
                  <a:schemeClr val="tx1"/>
                </a:solidFill>
                <a:latin typeface="Calibri"/>
                <a:ea typeface="Arial"/>
                <a:cs typeface="Arial"/>
              </a:rPr>
              <a:t>Technological development</a:t>
            </a:r>
            <a:r>
              <a:rPr lang="en-GB" sz="1200" dirty="0">
                <a:solidFill>
                  <a:schemeClr val="tx1"/>
                </a:solidFill>
                <a:latin typeface="Calibri"/>
                <a:ea typeface="Arial"/>
                <a:cs typeface="Arial"/>
              </a:rPr>
              <a:t>:</a:t>
            </a:r>
          </a:p>
          <a:p>
            <a:pPr marL="171450" lvl="0" indent="-171450">
              <a:buFont typeface="Arial"/>
              <a:buChar char="•"/>
              <a:defRPr/>
            </a:pPr>
            <a:r>
              <a:rPr lang="en-GB" sz="1200" dirty="0">
                <a:solidFill>
                  <a:schemeClr val="tx1"/>
                </a:solidFill>
                <a:latin typeface="Calibri"/>
                <a:ea typeface="Arial"/>
                <a:cs typeface="Arial"/>
              </a:rPr>
              <a:t>Impacts of new technical opportunities (e.g. AI) on vocational education and training, work and qualification requirements</a:t>
            </a:r>
          </a:p>
          <a:p>
            <a:pPr marL="171450" lvl="0" indent="-171450">
              <a:buFont typeface="Arial"/>
              <a:buChar char="•"/>
              <a:defRPr/>
            </a:pPr>
            <a:r>
              <a:rPr lang="en-GB" sz="1200" dirty="0">
                <a:solidFill>
                  <a:schemeClr val="tx1"/>
                </a:solidFill>
                <a:latin typeface="Calibri"/>
                <a:ea typeface="Arial"/>
                <a:cs typeface="Arial"/>
              </a:rPr>
              <a:t>Lifelong learning and continuing professional education</a:t>
            </a:r>
          </a:p>
          <a:p>
            <a:pPr marL="171450" lvl="0" indent="-171450">
              <a:buFont typeface="Arial"/>
              <a:buChar char="•"/>
              <a:defRPr/>
            </a:pPr>
            <a:r>
              <a:rPr lang="en-GB" sz="1200" dirty="0">
                <a:solidFill>
                  <a:schemeClr val="tx1"/>
                </a:solidFill>
                <a:latin typeface="Calibri"/>
                <a:ea typeface="Arial"/>
                <a:cs typeface="Arial"/>
              </a:rPr>
              <a:t>Updating training regulations for training occupations on the basis of technological progress (e.g.: revision of tax clerk training regulation/ r 2023 due to implementation of electronic procedures)</a:t>
            </a:r>
          </a:p>
          <a:p>
            <a:pPr>
              <a:defRPr/>
            </a:pPr>
            <a:endParaRPr lang="de-DE" sz="1200" b="1" dirty="0">
              <a:solidFill>
                <a:schemeClr val="tx1"/>
              </a:solidFill>
              <a:latin typeface="Calibri"/>
              <a:ea typeface="Arial"/>
              <a:cs typeface="Arial"/>
            </a:endParaRPr>
          </a:p>
          <a:p>
            <a:pPr>
              <a:defRPr/>
            </a:pPr>
            <a:r>
              <a:rPr lang="en-GB" sz="1200" b="1" dirty="0">
                <a:solidFill>
                  <a:schemeClr val="tx1"/>
                </a:solidFill>
                <a:latin typeface="Calibri"/>
                <a:ea typeface="Arial"/>
                <a:cs typeface="Arial"/>
              </a:rPr>
              <a:t>Changes in society:</a:t>
            </a:r>
          </a:p>
          <a:p>
            <a:pPr marL="171450" lvl="0" indent="-171450">
              <a:buFont typeface="Arial"/>
              <a:buChar char="•"/>
              <a:defRPr/>
            </a:pPr>
            <a:r>
              <a:rPr lang="en-GB" sz="1200" dirty="0">
                <a:solidFill>
                  <a:schemeClr val="tx1"/>
                </a:solidFill>
                <a:latin typeface="Calibri"/>
                <a:ea typeface="Arial"/>
                <a:cs typeface="Arial"/>
              </a:rPr>
              <a:t>Ageing population and its impact on the labour market</a:t>
            </a:r>
          </a:p>
          <a:p>
            <a:pPr marL="171450" lvl="0" indent="-171450">
              <a:buFont typeface="Arial"/>
              <a:buChar char="•"/>
              <a:defRPr/>
            </a:pPr>
            <a:r>
              <a:rPr lang="en-GB" sz="1200" dirty="0">
                <a:solidFill>
                  <a:schemeClr val="tx1"/>
                </a:solidFill>
                <a:latin typeface="Calibri"/>
                <a:ea typeface="Arial"/>
                <a:cs typeface="Arial"/>
              </a:rPr>
              <a:t>Successful integration of migrants in the VET system and the labour market</a:t>
            </a:r>
          </a:p>
          <a:p>
            <a:pPr>
              <a:defRPr/>
            </a:pPr>
            <a:endParaRPr lang="de-DE" sz="1200" b="1" dirty="0">
              <a:solidFill>
                <a:schemeClr val="tx1"/>
              </a:solidFill>
              <a:latin typeface="Calibri"/>
              <a:ea typeface="Arial"/>
              <a:cs typeface="Arial"/>
            </a:endParaRPr>
          </a:p>
          <a:p>
            <a:pPr>
              <a:defRPr/>
            </a:pPr>
            <a:r>
              <a:rPr lang="en-GB" sz="1200" b="1" dirty="0">
                <a:solidFill>
                  <a:schemeClr val="tx1"/>
                </a:solidFill>
                <a:latin typeface="Calibri"/>
                <a:ea typeface="Arial"/>
                <a:cs typeface="Arial"/>
              </a:rPr>
              <a:t>Changes in the world of work:</a:t>
            </a:r>
          </a:p>
          <a:p>
            <a:pPr marL="171450" lvl="0" indent="-171450">
              <a:buFont typeface="Arial"/>
              <a:buChar char="•"/>
              <a:defRPr/>
            </a:pPr>
            <a:r>
              <a:rPr lang="en-GB" sz="1200" dirty="0">
                <a:solidFill>
                  <a:schemeClr val="tx1"/>
                </a:solidFill>
                <a:latin typeface="Calibri"/>
                <a:ea typeface="Arial"/>
                <a:cs typeface="Arial"/>
              </a:rPr>
              <a:t>Emergence of new occupational profiles and the need to adapt existing training occupations (e.g. introduction of new immersive media designer training occupation in 2023)</a:t>
            </a:r>
          </a:p>
          <a:p>
            <a:pPr marL="171450" lvl="0" indent="-171450">
              <a:buFont typeface="Arial"/>
              <a:buChar char="•"/>
              <a:defRPr/>
            </a:pPr>
            <a:r>
              <a:rPr lang="en-GB" sz="1200" dirty="0">
                <a:solidFill>
                  <a:schemeClr val="tx1"/>
                </a:solidFill>
                <a:latin typeface="Calibri"/>
                <a:ea typeface="Arial"/>
                <a:cs typeface="Arial"/>
              </a:rPr>
              <a:t>Flexibilisation of working conditions and its implications for VET</a:t>
            </a:r>
          </a:p>
          <a:p>
            <a:pPr marL="171450" lvl="0" indent="-171450">
              <a:buFont typeface="Arial"/>
              <a:buChar char="•"/>
              <a:defRPr/>
            </a:pPr>
            <a:r>
              <a:rPr lang="en-GB" sz="1200" dirty="0">
                <a:solidFill>
                  <a:schemeClr val="tx1"/>
                </a:solidFill>
                <a:latin typeface="Calibri"/>
                <a:ea typeface="Arial"/>
                <a:cs typeface="Arial"/>
              </a:rPr>
              <a:t>Demand for “Green Skills” / “Green Jobs”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B347B5D-CF88-82D8-BA90-BEA74D44D49A}" type="slidenum">
              <a:r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000" dirty="0"/>
              <a:t>The Institute for Educational Quality Improvement (IQB) is an associated institute of Humboldt-Universität zu Berlin and was established in 2004. The central task of the IQB is the development, operationalisation, standardisation and review of training standards. It is a research institute supporting the German federal states which are members of the “Institute for Educational Quality Improvement – academic institution of the federal states at Humboldt-Universität zu Berlin e. V.”</a:t>
            </a:r>
          </a:p>
          <a:p>
            <a:pPr>
              <a:defRPr/>
            </a:pPr>
            <a:endParaRPr lang="de-DE" sz="1000" dirty="0"/>
          </a:p>
          <a:p>
            <a:pPr>
              <a:defRPr/>
            </a:pPr>
            <a:r>
              <a:rPr lang="en-GB" sz="1000" b="0" i="0" dirty="0">
                <a:solidFill>
                  <a:schemeClr val="tx1"/>
                </a:solidFill>
                <a:latin typeface="Calibri"/>
                <a:ea typeface="Arial"/>
                <a:cs typeface="Arial"/>
              </a:rPr>
              <a:t>BIBB has a series of project-related cooperative arrangements in place with institutes of higher education and universities. Project-independent cooperative arrangements have also been established with various institutes of higher education and research institutions:</a:t>
            </a:r>
            <a:br>
              <a:rPr lang="en-GB" sz="1000" b="0" i="0" dirty="0">
                <a:solidFill>
                  <a:schemeClr val="tx1"/>
                </a:solidFill>
                <a:latin typeface="Calibri"/>
                <a:ea typeface="Arial"/>
                <a:cs typeface="Arial"/>
              </a:rPr>
            </a:br>
            <a:endParaRPr lang="en-GB" sz="1000" b="0" i="0" dirty="0">
              <a:solidFill>
                <a:schemeClr val="tx1"/>
              </a:solidFill>
              <a:latin typeface="Calibri"/>
              <a:ea typeface="Arial"/>
              <a:cs typeface="Arial"/>
            </a:endParaRPr>
          </a:p>
          <a:p>
            <a:pPr marL="171450" indent="-171450">
              <a:buFont typeface="Arial"/>
              <a:buChar char="•"/>
              <a:defRPr/>
            </a:pPr>
            <a:r>
              <a:rPr lang="en-GB" sz="1000" b="0" i="0" dirty="0">
                <a:solidFill>
                  <a:schemeClr val="tx1"/>
                </a:solidFill>
                <a:latin typeface="Calibri"/>
                <a:ea typeface="Arial"/>
                <a:cs typeface="Arial"/>
              </a:rPr>
              <a:t>University of Wuppertal</a:t>
            </a:r>
          </a:p>
          <a:p>
            <a:pPr marL="171450" indent="-171450">
              <a:buFont typeface="Arial"/>
              <a:buChar char="•"/>
              <a:defRPr/>
            </a:pPr>
            <a:r>
              <a:rPr lang="en-GB" sz="1000" b="0" i="0" dirty="0">
                <a:solidFill>
                  <a:schemeClr val="tx1"/>
                </a:solidFill>
                <a:latin typeface="Calibri"/>
                <a:ea typeface="Arial"/>
                <a:cs typeface="Arial"/>
              </a:rPr>
              <a:t>Münster University of Applied Sciences       </a:t>
            </a:r>
          </a:p>
          <a:p>
            <a:pPr marL="171450" indent="-171450">
              <a:buFont typeface="Arial"/>
              <a:buChar char="•"/>
              <a:defRPr/>
            </a:pPr>
            <a:r>
              <a:rPr lang="en-GB" sz="1000" b="0" i="0" dirty="0">
                <a:solidFill>
                  <a:schemeClr val="tx1"/>
                </a:solidFill>
                <a:latin typeface="Calibri"/>
                <a:ea typeface="Arial"/>
                <a:cs typeface="Arial"/>
              </a:rPr>
              <a:t>FernUniversität in Hagen</a:t>
            </a:r>
          </a:p>
          <a:p>
            <a:pPr marL="171450" indent="-171450">
              <a:buFont typeface="Arial"/>
              <a:buChar char="•"/>
              <a:defRPr/>
            </a:pPr>
            <a:r>
              <a:rPr lang="en-GB" sz="1000" b="0" i="0" dirty="0">
                <a:solidFill>
                  <a:schemeClr val="tx1"/>
                </a:solidFill>
                <a:latin typeface="Calibri"/>
                <a:ea typeface="Arial"/>
                <a:cs typeface="Arial"/>
              </a:rPr>
              <a:t>Friedrich-Alexander-Universität Erlangen-Nürnberg (FAU)</a:t>
            </a:r>
          </a:p>
          <a:p>
            <a:pPr marL="171450" indent="-171450">
              <a:buFont typeface="Arial"/>
              <a:buChar char="•"/>
              <a:defRPr/>
            </a:pPr>
            <a:r>
              <a:rPr lang="en-GB" sz="1000" b="0" i="0" dirty="0">
                <a:solidFill>
                  <a:schemeClr val="tx1"/>
                </a:solidFill>
                <a:latin typeface="Calibri"/>
                <a:ea typeface="Arial"/>
                <a:cs typeface="Arial"/>
              </a:rPr>
              <a:t>Friedrich Schiller University Jena</a:t>
            </a:r>
          </a:p>
          <a:p>
            <a:pPr marL="171450" indent="-171450">
              <a:buFont typeface="Arial"/>
              <a:buChar char="•"/>
              <a:defRPr/>
            </a:pPr>
            <a:r>
              <a:rPr lang="en-GB" sz="1000" b="0" i="0" dirty="0">
                <a:solidFill>
                  <a:schemeClr val="tx1"/>
                </a:solidFill>
                <a:latin typeface="Calibri"/>
                <a:ea typeface="Arial"/>
                <a:cs typeface="Arial"/>
              </a:rPr>
              <a:t>Helmut Schmidt University Hamburg</a:t>
            </a:r>
          </a:p>
          <a:p>
            <a:pPr marL="171450" indent="-171450">
              <a:buFont typeface="Arial"/>
              <a:buChar char="•"/>
              <a:defRPr/>
            </a:pPr>
            <a:r>
              <a:rPr lang="en-GB" sz="1000" b="0" i="0" dirty="0">
                <a:solidFill>
                  <a:schemeClr val="tx1"/>
                </a:solidFill>
                <a:latin typeface="Calibri"/>
                <a:ea typeface="Arial"/>
                <a:cs typeface="Arial"/>
              </a:rPr>
              <a:t>Bonn-Rhein-Sieg University of Applied Sciences</a:t>
            </a:r>
          </a:p>
          <a:p>
            <a:pPr marL="171450" indent="-171450">
              <a:buFont typeface="Arial"/>
              <a:buChar char="•"/>
              <a:defRPr/>
            </a:pPr>
            <a:r>
              <a:rPr lang="en-GB" sz="1000" b="0" i="0" dirty="0">
                <a:solidFill>
                  <a:schemeClr val="tx1"/>
                </a:solidFill>
                <a:latin typeface="Calibri"/>
                <a:ea typeface="Arial"/>
                <a:cs typeface="Arial"/>
              </a:rPr>
              <a:t>Hochschule Bremen City University of Applied Sciences</a:t>
            </a:r>
          </a:p>
          <a:p>
            <a:pPr marL="171450" indent="-171450">
              <a:buFont typeface="Arial"/>
              <a:buChar char="•"/>
              <a:defRPr/>
            </a:pPr>
            <a:r>
              <a:rPr lang="en-GB" sz="1000" b="0" i="0" dirty="0">
                <a:solidFill>
                  <a:schemeClr val="tx1"/>
                </a:solidFill>
                <a:latin typeface="Calibri"/>
                <a:ea typeface="Arial"/>
                <a:cs typeface="Arial"/>
              </a:rPr>
              <a:t>Institute for Employment Research (IAB), Nuremberg</a:t>
            </a:r>
          </a:p>
          <a:p>
            <a:pPr marL="171450" indent="-171450">
              <a:buFont typeface="Arial"/>
              <a:buChar char="•"/>
              <a:defRPr/>
            </a:pPr>
            <a:r>
              <a:rPr lang="en-GB" sz="1000" b="0" i="0" dirty="0">
                <a:solidFill>
                  <a:schemeClr val="tx1"/>
                </a:solidFill>
                <a:latin typeface="Calibri"/>
                <a:ea typeface="Arial"/>
                <a:cs typeface="Arial"/>
              </a:rPr>
              <a:t>Otto von Guericke University of Magdeburg</a:t>
            </a:r>
          </a:p>
          <a:p>
            <a:pPr marL="171450" indent="-171450">
              <a:buFont typeface="Arial"/>
              <a:buChar char="•"/>
              <a:defRPr/>
            </a:pPr>
            <a:r>
              <a:rPr lang="en-GB" sz="1000" b="0" i="0" dirty="0">
                <a:solidFill>
                  <a:schemeClr val="tx1"/>
                </a:solidFill>
                <a:latin typeface="Calibri"/>
                <a:ea typeface="Arial"/>
                <a:cs typeface="Arial"/>
              </a:rPr>
              <a:t>University of Bonn</a:t>
            </a:r>
          </a:p>
          <a:p>
            <a:pPr marL="171450" indent="-171450">
              <a:buFont typeface="Arial"/>
              <a:buChar char="•"/>
              <a:defRPr/>
            </a:pPr>
            <a:r>
              <a:rPr lang="en-GB" sz="1000" b="0" i="0" dirty="0">
                <a:solidFill>
                  <a:schemeClr val="tx1"/>
                </a:solidFill>
                <a:latin typeface="Calibri"/>
                <a:ea typeface="Arial"/>
                <a:cs typeface="Arial"/>
              </a:rPr>
              <a:t>Technical University of Darmstadt</a:t>
            </a:r>
          </a:p>
          <a:p>
            <a:pPr marL="171450" indent="-171450">
              <a:buFont typeface="Arial"/>
              <a:buChar char="•"/>
              <a:defRPr/>
            </a:pPr>
            <a:r>
              <a:rPr lang="en-GB" sz="1000" b="0" i="0" dirty="0">
                <a:solidFill>
                  <a:schemeClr val="tx1"/>
                </a:solidFill>
                <a:latin typeface="Calibri"/>
                <a:ea typeface="Arial"/>
                <a:cs typeface="Arial"/>
              </a:rPr>
              <a:t>Technical University of Kaiserslautern</a:t>
            </a:r>
          </a:p>
          <a:p>
            <a:pPr marL="171450" indent="-171450">
              <a:buFont typeface="Arial"/>
              <a:buChar char="•"/>
              <a:defRPr/>
            </a:pPr>
            <a:r>
              <a:rPr lang="en-GB" sz="1000" b="0" i="0" dirty="0">
                <a:solidFill>
                  <a:schemeClr val="tx1"/>
                </a:solidFill>
                <a:latin typeface="Calibri"/>
                <a:ea typeface="Arial"/>
                <a:cs typeface="Arial"/>
              </a:rPr>
              <a:t>Bielefeld University</a:t>
            </a:r>
          </a:p>
          <a:p>
            <a:pPr marL="171450" indent="-171450">
              <a:buFont typeface="Arial"/>
              <a:buChar char="•"/>
              <a:defRPr/>
            </a:pPr>
            <a:r>
              <a:rPr lang="en-GB" sz="1000" b="0" i="0" dirty="0">
                <a:solidFill>
                  <a:schemeClr val="tx1"/>
                </a:solidFill>
                <a:latin typeface="Calibri"/>
                <a:ea typeface="Arial"/>
                <a:cs typeface="Arial"/>
              </a:rPr>
              <a:t>Duisburg-Essen University</a:t>
            </a:r>
          </a:p>
          <a:p>
            <a:pPr marL="171450" indent="-171450">
              <a:buFont typeface="Arial"/>
              <a:buChar char="•"/>
              <a:defRPr/>
            </a:pPr>
            <a:r>
              <a:rPr lang="en-GB" sz="1000" b="0" i="0" dirty="0">
                <a:solidFill>
                  <a:schemeClr val="tx1"/>
                </a:solidFill>
                <a:latin typeface="Calibri"/>
                <a:ea typeface="Arial"/>
                <a:cs typeface="Arial"/>
              </a:rPr>
              <a:t>University of Flensburg</a:t>
            </a:r>
          </a:p>
          <a:p>
            <a:pPr marL="171450" indent="-171450">
              <a:buFont typeface="Arial"/>
              <a:buChar char="•"/>
              <a:defRPr/>
            </a:pPr>
            <a:r>
              <a:rPr lang="en-GB" sz="1000" b="0" i="0" dirty="0">
                <a:solidFill>
                  <a:schemeClr val="tx1"/>
                </a:solidFill>
                <a:latin typeface="Calibri"/>
                <a:ea typeface="Arial"/>
                <a:cs typeface="Arial"/>
              </a:rPr>
              <a:t>University of Cologne</a:t>
            </a:r>
          </a:p>
          <a:p>
            <a:pPr marL="171450" indent="-171450">
              <a:buFont typeface="Arial"/>
              <a:buChar char="•"/>
              <a:defRPr/>
            </a:pPr>
            <a:r>
              <a:rPr lang="en-GB" sz="1000" b="0" i="0" dirty="0">
                <a:solidFill>
                  <a:schemeClr val="tx1"/>
                </a:solidFill>
                <a:latin typeface="Calibri"/>
                <a:ea typeface="Arial"/>
                <a:cs typeface="Arial"/>
              </a:rPr>
              <a:t>Paderborn University</a:t>
            </a:r>
          </a:p>
          <a:p>
            <a:pPr marL="171450" indent="-171450">
              <a:buFont typeface="Arial"/>
              <a:buChar char="•"/>
              <a:defRPr/>
            </a:pPr>
            <a:r>
              <a:rPr lang="en-GB" sz="1000" b="0" i="0" dirty="0">
                <a:solidFill>
                  <a:schemeClr val="tx1"/>
                </a:solidFill>
                <a:latin typeface="Calibri"/>
                <a:ea typeface="Arial"/>
                <a:cs typeface="Arial"/>
              </a:rPr>
              <a:t>University of Münster</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u="none" strike="noStrike" dirty="0">
                <a:solidFill>
                  <a:schemeClr val="tx1"/>
                </a:solidFill>
                <a:latin typeface="Calibri"/>
                <a:ea typeface="Arial"/>
                <a:cs typeface="Arial"/>
              </a:rPr>
              <a:t>From the BIBB mission: </a:t>
            </a:r>
          </a:p>
          <a:p>
            <a:pPr>
              <a:defRPr/>
            </a:pPr>
            <a:r>
              <a:rPr lang="en-GB" sz="1200" b="0" i="0" u="none" strike="noStrike" dirty="0">
                <a:solidFill>
                  <a:schemeClr val="tx1"/>
                </a:solidFill>
                <a:latin typeface="Calibri"/>
                <a:ea typeface="Arial"/>
                <a:cs typeface="Arial"/>
              </a:rPr>
              <a:t>We play an active role in the scientific system with our vocational education and training research. Our research is focused on key questions in vocational</a:t>
            </a:r>
          </a:p>
          <a:p>
            <a:pPr>
              <a:defRPr/>
            </a:pPr>
            <a:r>
              <a:rPr lang="en-GB" sz="1200" b="0" i="0" u="none" strike="noStrike" dirty="0">
                <a:solidFill>
                  <a:schemeClr val="tx1"/>
                </a:solidFill>
                <a:latin typeface="Calibri"/>
                <a:ea typeface="Arial"/>
                <a:cs typeface="Arial"/>
              </a:rPr>
              <a:t>education and training and contributes to theory development. It is interdisciplinary and bound by academic standards. We cooperate with institutes of higher education and research institutions, we support young academic research talent and provide academia with access to our research data.</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8" name="Textfeld 7">
            <a:extLst>
              <a:ext uri="{FF2B5EF4-FFF2-40B4-BE49-F238E27FC236}">
                <a16:creationId xmlns:a16="http://schemas.microsoft.com/office/drawing/2014/main" id="{A1994BA8-01DB-4B02-ABBF-64E645253D2D}"/>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mn-lt"/>
                <a:ea typeface="+mn-ea"/>
                <a:cs typeface="+mn-cs"/>
              </a:rPr>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83AAF952-89E4-4196-8F19-54876A6467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9503" y="5508399"/>
            <a:ext cx="2318508" cy="720000"/>
          </a:xfrm>
          <a:prstGeom prst="rect">
            <a:avLst/>
          </a:prstGeom>
        </p:spPr>
      </p:pic>
      <p:pic>
        <p:nvPicPr>
          <p:cNvPr id="10" name="Grafik 9">
            <a:extLst>
              <a:ext uri="{FF2B5EF4-FFF2-40B4-BE49-F238E27FC236}">
                <a16:creationId xmlns:a16="http://schemas.microsoft.com/office/drawing/2014/main" id="{D59F54AE-F580-41F7-8A61-A837F6C7543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9192" b="9769"/>
          <a:stretch/>
        </p:blipFill>
        <p:spPr>
          <a:xfrm>
            <a:off x="419702" y="5306940"/>
            <a:ext cx="1750137" cy="144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bibb.de">
                  <a:extLst>
                    <a:ext uri="{A12FA001-AC4F-418D-AE19-62706E023703}">
                      <ahyp:hlinkClr xmlns:ahyp="http://schemas.microsoft.com/office/drawing/2018/hyperlinkcolor" val="tx"/>
                    </a:ext>
                  </a:extLst>
                </a:hlinkClick>
              </a:rPr>
              <a:t>govet@bibb.de</a:t>
            </a:r>
            <a:r>
              <a:rPr lang="de-DE" sz="2200" b="0" i="0" u="none" strike="noStrike" cap="none" spc="0" dirty="0">
                <a:ln>
                  <a:noFill/>
                </a:ln>
                <a:solidFill>
                  <a:schemeClr val="bg1"/>
                </a:solidFill>
                <a:latin typeface="Calibri"/>
                <a:ea typeface="Arial"/>
                <a:cs typeface="Arial"/>
              </a:rPr>
              <a:t> </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7" r:id="rId3"/>
    <p:sldLayoutId id="2147483659" r:id="rId4"/>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5778" t="40524" r="5778" b="38418"/>
          <a:stretch/>
        </p:blipFill>
        <p:spPr bwMode="auto">
          <a:xfrm>
            <a:off x="9624562" y="116632"/>
            <a:ext cx="2160000" cy="514286"/>
          </a:xfrm>
          <a:prstGeom prst="rect">
            <a:avLst/>
          </a:prstGeom>
        </p:spPr>
      </p:pic>
      <p:sp>
        <p:nvSpPr>
          <p:cNvPr id="13" name="Textplatzhalter 2"/>
          <p:cNvSpPr txBox="1"/>
          <p:nvPr userDrawn="1"/>
        </p:nvSpPr>
        <p:spPr bwMode="auto">
          <a:xfrm>
            <a:off x="9161092" y="2868212"/>
            <a:ext cx="2683380" cy="849209"/>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r" defTabSz="914400">
              <a:lnSpc>
                <a:spcPct val="90000"/>
              </a:lnSpc>
              <a:spcBef>
                <a:spcPts val="1000"/>
              </a:spcBef>
              <a:spcAft>
                <a:spcPts val="0"/>
              </a:spcAft>
              <a:buClrTx/>
              <a:buSzTx/>
              <a:buFont typeface="Arial"/>
              <a:buNone/>
              <a:defRPr/>
            </a:pPr>
            <a:endParaRPr lang="de-DE" sz="2000" b="0" i="0" u="none" strike="noStrike" cap="none" spc="0" dirty="0">
              <a:ln>
                <a:noFill/>
              </a:ln>
              <a:solidFill>
                <a:prstClr val="white"/>
              </a:solidFill>
              <a:latin typeface="Calibri"/>
              <a:ea typeface="Arial"/>
              <a:cs typeface="Arial"/>
            </a:endParaRPr>
          </a:p>
        </p:txBody>
      </p:sp>
    </p:spTree>
  </p:cSld>
  <p:clrMap bg1="lt1" tx1="dk1" bg2="lt2" tx2="dk2" accent1="accent1" accent2="accent2" accent3="accent3" accent4="accent4" accent5="accent5" accent6="accent6" hlink="hlink" folHlink="folHlink"/>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bb.de/de/11060.php" TargetMode="External"/><Relationship Id="rId3" Type="http://schemas.openxmlformats.org/officeDocument/2006/relationships/hyperlink" Target="https://www.bibb.de/de/4843.php" TargetMode="External"/><Relationship Id="rId7" Type="http://schemas.openxmlformats.org/officeDocument/2006/relationships/hyperlink" Target="https://www.bibb.de/en/671.php" TargetMode="External"/><Relationship Id="rId12" Type="http://schemas.openxmlformats.org/officeDocument/2006/relationships/hyperlink" Target="https://www.bibb.de/de/1376.ph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bibb.de/de/1661.php" TargetMode="External"/><Relationship Id="rId11" Type="http://schemas.openxmlformats.org/officeDocument/2006/relationships/hyperlink" Target="https://www.bibb.de/de/9039.php" TargetMode="External"/><Relationship Id="rId5" Type="http://schemas.openxmlformats.org/officeDocument/2006/relationships/hyperlink" Target="https://www.bibb.de/naa309" TargetMode="External"/><Relationship Id="rId10" Type="http://schemas.openxmlformats.org/officeDocument/2006/relationships/hyperlink" Target="https://www.bibb.de/de/8883.php" TargetMode="External"/><Relationship Id="rId4" Type="http://schemas.openxmlformats.org/officeDocument/2006/relationships/hyperlink" Target="https://www.bibb.de/en/1482.php" TargetMode="External"/><Relationship Id="rId9" Type="http://schemas.openxmlformats.org/officeDocument/2006/relationships/hyperlink" Target="https://www.bibb.de/de/127032.ph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bibb.de/en/2160.php" TargetMode="External"/><Relationship Id="rId3" Type="http://schemas.openxmlformats.org/officeDocument/2006/relationships/hyperlink" Target="https://www.bibb.de/en/1656.php" TargetMode="External"/><Relationship Id="rId7" Type="http://schemas.openxmlformats.org/officeDocument/2006/relationships/hyperlink" Target="https://www.bibb.de/de/9228.php" TargetMode="External"/><Relationship Id="rId12" Type="http://schemas.openxmlformats.org/officeDocument/2006/relationships/image" Target="../media/image32.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bibb.de/en/2815.php" TargetMode="External"/><Relationship Id="rId11" Type="http://schemas.openxmlformats.org/officeDocument/2006/relationships/image" Target="../media/image31.png"/><Relationship Id="rId5" Type="http://schemas.openxmlformats.org/officeDocument/2006/relationships/hyperlink" Target="https://www.bibb.de/de/4730.php" TargetMode="External"/><Relationship Id="rId10" Type="http://schemas.openxmlformats.org/officeDocument/2006/relationships/hyperlink" Target="https://www.bibb.de/de/11562.php" TargetMode="External"/><Relationship Id="rId4" Type="http://schemas.openxmlformats.org/officeDocument/2006/relationships/hyperlink" Target="https://www.bibb.de/en/1350.php" TargetMode="External"/><Relationship Id="rId9" Type="http://schemas.openxmlformats.org/officeDocument/2006/relationships/hyperlink" Target="https://www.bibb.de/de/1864.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b.de/de/qube_datenportal.php%23/"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5.sv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kmk.org/" TargetMode="External"/><Relationship Id="rId13" Type="http://schemas.openxmlformats.org/officeDocument/2006/relationships/hyperlink" Target="https://www.agbfn.de/" TargetMode="External"/><Relationship Id="rId18" Type="http://schemas.openxmlformats.org/officeDocument/2006/relationships/hyperlink" Target="https://www.bibb.de/en/53.php" TargetMode="External"/><Relationship Id="rId3" Type="http://schemas.openxmlformats.org/officeDocument/2006/relationships/hyperlink" Target="https://www.govet.international/en" TargetMode="External"/><Relationship Id="rId7" Type="http://schemas.openxmlformats.org/officeDocument/2006/relationships/hyperlink" Target="https://www.bmbfsfj.bund.de/bmbfsfj/service/publikationen/berufsbildungsbericht-2026-285646" TargetMode="External"/><Relationship Id="rId12" Type="http://schemas.openxmlformats.org/officeDocument/2006/relationships/hyperlink" Target="https://www.f-bb.de/en/" TargetMode="External"/><Relationship Id="rId17" Type="http://schemas.openxmlformats.org/officeDocument/2006/relationships/hyperlink" Target="https://www.bibb.de/dienst/publikationen/en/" TargetMode="External"/><Relationship Id="rId2" Type="http://schemas.openxmlformats.org/officeDocument/2006/relationships/notesSlide" Target="../notesSlides/notesSlide27.xml"/><Relationship Id="rId16" Type="http://schemas.openxmlformats.org/officeDocument/2006/relationships/hyperlink" Target="https://www.bibb.de/de/59.php" TargetMode="External"/><Relationship Id="rId1" Type="http://schemas.openxmlformats.org/officeDocument/2006/relationships/slideLayout" Target="../slideLayouts/slideLayout3.xml"/><Relationship Id="rId6" Type="http://schemas.openxmlformats.org/officeDocument/2006/relationships/hyperlink" Target="https://www.bibb.de/datenreport/en/index.php" TargetMode="External"/><Relationship Id="rId11" Type="http://schemas.openxmlformats.org/officeDocument/2006/relationships/hyperlink" Target="https://iab.de/en/home-2/" TargetMode="External"/><Relationship Id="rId5" Type="http://schemas.openxmlformats.org/officeDocument/2006/relationships/hyperlink" Target="https://www.bibb.de/en/43.php" TargetMode="External"/><Relationship Id="rId15" Type="http://schemas.openxmlformats.org/officeDocument/2006/relationships/hyperlink" Target="https://lit.bibb.de/vufind/" TargetMode="External"/><Relationship Id="rId10" Type="http://schemas.openxmlformats.org/officeDocument/2006/relationships/hyperlink" Target="https://www.destatis.de/EN/Themes/Society-Environment/Education-Research-Culture/Vocational-Training/_node.html" TargetMode="External"/><Relationship Id="rId19" Type="http://schemas.openxmlformats.org/officeDocument/2006/relationships/hyperlink" Target="https://www.bwp-zeitschrift.de/en/index.php" TargetMode="External"/><Relationship Id="rId4" Type="http://schemas.openxmlformats.org/officeDocument/2006/relationships/hyperlink" Target="http://www.govet.international/" TargetMode="External"/><Relationship Id="rId9" Type="http://schemas.openxmlformats.org/officeDocument/2006/relationships/hyperlink" Target="https://www.datenportal.bmftr.bund.de/portal/en/index.html" TargetMode="External"/><Relationship Id="rId14" Type="http://schemas.openxmlformats.org/officeDocument/2006/relationships/hyperlink" Target="https://www.uni-paderborn.de/ceve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n-GB" dirty="0"/>
              <a:t> </a:t>
            </a:r>
          </a:p>
        </p:txBody>
      </p:sp>
      <p:sp>
        <p:nvSpPr>
          <p:cNvPr id="5" name="Untertitel 2"/>
          <p:cNvSpPr txBox="1"/>
          <p:nvPr/>
        </p:nvSpPr>
        <p:spPr bwMode="auto">
          <a:xfrm>
            <a:off x="658814" y="3161825"/>
            <a:ext cx="5581649"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spcBef>
                <a:spcPts val="600"/>
              </a:spcBef>
              <a:defRPr/>
            </a:pPr>
            <a:r>
              <a:rPr lang="en-GB" sz="2800" b="1" dirty="0"/>
              <a:t>Institutionalised VET research</a:t>
            </a:r>
          </a:p>
        </p:txBody>
      </p:sp>
      <p:sp>
        <p:nvSpPr>
          <p:cNvPr id="4" name="Textfeld 3">
            <a:extLst>
              <a:ext uri="{FF2B5EF4-FFF2-40B4-BE49-F238E27FC236}">
                <a16:creationId xmlns:a16="http://schemas.microsoft.com/office/drawing/2014/main" id="{7668164A-EAE5-4254-AEB8-25037C490D83}"/>
              </a:ext>
            </a:extLst>
          </p:cNvPr>
          <p:cNvSpPr txBox="1"/>
          <p:nvPr/>
        </p:nvSpPr>
        <p:spPr>
          <a:xfrm>
            <a:off x="9767889" y="2956440"/>
            <a:ext cx="2047210" cy="923330"/>
          </a:xfrm>
          <a:prstGeom prst="rect">
            <a:avLst/>
          </a:prstGeom>
          <a:noFill/>
        </p:spPr>
        <p:txBody>
          <a:bodyPr wrap="square" rtlCol="0">
            <a:spAutoFit/>
          </a:bodyPr>
          <a:lstStyle/>
          <a:p>
            <a:pPr algn="r"/>
            <a:r>
              <a:rPr lang="en-GB" dirty="0">
                <a:solidFill>
                  <a:schemeClr val="bg1"/>
                </a:solidFill>
              </a:rPr>
              <a:t>Vocational education and training in Germany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10" name="Textfeld 9"/>
          <p:cNvSpPr txBox="1"/>
          <p:nvPr/>
        </p:nvSpPr>
        <p:spPr bwMode="auto">
          <a:xfrm>
            <a:off x="658808" y="1567676"/>
            <a:ext cx="10818815" cy="3523400"/>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a:buChar char=""/>
              <a:defRPr/>
            </a:pPr>
            <a:r>
              <a:rPr lang="en-GB" dirty="0"/>
              <a:t>BIBB’s vocational education and training research work is conducted in the form of projects.*</a:t>
            </a:r>
          </a:p>
          <a:p>
            <a:pPr marL="285750" indent="-285750">
              <a:lnSpc>
                <a:spcPts val="2400"/>
              </a:lnSpc>
              <a:spcAft>
                <a:spcPts val="600"/>
              </a:spcAft>
              <a:buClr>
                <a:srgbClr val="D6851B"/>
              </a:buClr>
              <a:buSzPct val="65000"/>
              <a:buFont typeface="Wingdings 3"/>
              <a:buChar char=""/>
              <a:defRPr/>
            </a:pPr>
            <a:r>
              <a:rPr lang="en-GB" dirty="0"/>
              <a:t>There is a distinction between:</a:t>
            </a:r>
          </a:p>
          <a:p>
            <a:pPr marL="576000" lvl="1" indent="-285750">
              <a:lnSpc>
                <a:spcPts val="2400"/>
              </a:lnSpc>
              <a:spcAft>
                <a:spcPts val="600"/>
              </a:spcAft>
              <a:buClr>
                <a:srgbClr val="D6851B"/>
              </a:buClr>
              <a:buSzPct val="65000"/>
              <a:buFont typeface="Wingdings 3"/>
              <a:buChar char=""/>
              <a:defRPr/>
            </a:pPr>
            <a:r>
              <a:rPr lang="en-GB" b="1" dirty="0"/>
              <a:t>Research projects</a:t>
            </a:r>
            <a:r>
              <a:rPr lang="en-GB" dirty="0"/>
              <a:t> financed from BIBB’s core budget – the institution’s “own research” (in accordance with Section 90(2), sentence 2 BBiG) and </a:t>
            </a:r>
          </a:p>
          <a:p>
            <a:pPr marL="576000" lvl="1" indent="-285750">
              <a:lnSpc>
                <a:spcPts val="2400"/>
              </a:lnSpc>
              <a:spcAft>
                <a:spcPts val="600"/>
              </a:spcAft>
              <a:buClr>
                <a:srgbClr val="D6851B"/>
              </a:buClr>
              <a:buSzPct val="65000"/>
              <a:buFont typeface="Wingdings 3"/>
              <a:buChar char=""/>
              <a:defRPr/>
            </a:pPr>
            <a:r>
              <a:rPr lang="en-GB" b="1" dirty="0"/>
              <a:t>Research projects</a:t>
            </a:r>
            <a:r>
              <a:rPr lang="en-GB" dirty="0"/>
              <a:t> implemented on the basis of instructions and contracts (in accordance with Section 90(2) sentence 3 BBiG) and by attracting external funding outside of the federal administration (in accordance with Section 90(4) BBiG)</a:t>
            </a:r>
          </a:p>
          <a:p>
            <a:pPr marL="285750" indent="-285750">
              <a:lnSpc>
                <a:spcPts val="2400"/>
              </a:lnSpc>
              <a:spcAft>
                <a:spcPts val="600"/>
              </a:spcAft>
              <a:buClr>
                <a:srgbClr val="D6851B"/>
              </a:buClr>
              <a:buSzPct val="65000"/>
              <a:buFont typeface="Wingdings 3"/>
              <a:buChar char=""/>
              <a:defRPr/>
            </a:pPr>
            <a:r>
              <a:rPr lang="en-GB" dirty="0"/>
              <a:t>A distinction is also made between </a:t>
            </a:r>
            <a:r>
              <a:rPr lang="en-GB" b="1" dirty="0"/>
              <a:t>development projects</a:t>
            </a:r>
            <a:r>
              <a:rPr lang="en-GB" dirty="0"/>
              <a:t> and </a:t>
            </a:r>
            <a:r>
              <a:rPr lang="en-GB" b="1" dirty="0"/>
              <a:t>academic research services</a:t>
            </a:r>
            <a:r>
              <a:rPr lang="en-GB" dirty="0"/>
              <a:t>.</a:t>
            </a:r>
          </a:p>
          <a:p>
            <a:pPr marL="285750" indent="-285750">
              <a:lnSpc>
                <a:spcPts val="2400"/>
              </a:lnSpc>
              <a:spcAft>
                <a:spcPts val="600"/>
              </a:spcAft>
              <a:buClr>
                <a:srgbClr val="D6851B"/>
              </a:buClr>
              <a:buSzPct val="65000"/>
              <a:buFont typeface="Wingdings 3"/>
              <a:buChar char=""/>
              <a:defRPr/>
            </a:pPr>
            <a:r>
              <a:rPr lang="en-GB" dirty="0"/>
              <a:t>The development of the institute’s own research programmes takes place within the scope of a concentrated discussion process, in which the BIBB committees are involved (= different VET stakeholders in Germany)</a:t>
            </a:r>
          </a:p>
          <a:p>
            <a:pPr>
              <a:lnSpc>
                <a:spcPts val="2400"/>
              </a:lnSpc>
              <a:spcAft>
                <a:spcPts val="600"/>
              </a:spcAft>
              <a:defRPr/>
            </a:pPr>
            <a:endParaRPr lang="de-DE" b="1" dirty="0"/>
          </a:p>
        </p:txBody>
      </p:sp>
      <p:sp>
        <p:nvSpPr>
          <p:cNvPr id="5" name="Textfeld 4"/>
          <p:cNvSpPr txBox="1"/>
          <p:nvPr/>
        </p:nvSpPr>
        <p:spPr bwMode="auto">
          <a:xfrm>
            <a:off x="571072" y="5569148"/>
            <a:ext cx="9987390" cy="276999"/>
          </a:xfrm>
          <a:prstGeom prst="rect">
            <a:avLst/>
          </a:prstGeom>
          <a:noFill/>
        </p:spPr>
        <p:txBody>
          <a:bodyPr wrap="square" rtlCol="0">
            <a:spAutoFit/>
          </a:bodyPr>
          <a:lstStyle/>
          <a:p>
            <a:pPr>
              <a:defRPr/>
            </a:pPr>
            <a:r>
              <a:rPr lang="en-GB" sz="1200" dirty="0"/>
              <a:t>* Source: 2024 Annual research programme of the Federal Institute for Vocational Education and Training. 2024.</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extplatzhalter 3"/>
          <p:cNvSpPr txBox="1"/>
          <p:nvPr/>
        </p:nvSpPr>
        <p:spPr bwMode="auto">
          <a:xfrm>
            <a:off x="4383498" y="2236079"/>
            <a:ext cx="6838200" cy="700045"/>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800" dirty="0">
                <a:solidFill>
                  <a:schemeClr val="tx1"/>
                </a:solidFill>
              </a:rPr>
              <a:t>adopts the medium-term research programmes and annual research programmes</a:t>
            </a:r>
          </a:p>
        </p:txBody>
      </p:sp>
      <p:sp>
        <p:nvSpPr>
          <p:cNvPr id="12" name="Textplatzhalter 3"/>
          <p:cNvSpPr txBox="1"/>
          <p:nvPr/>
        </p:nvSpPr>
        <p:spPr bwMode="auto">
          <a:xfrm>
            <a:off x="4383497" y="3144403"/>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n-GB" sz="1800" dirty="0">
                <a:solidFill>
                  <a:schemeClr val="tx1"/>
                </a:solidFill>
              </a:rPr>
              <a:t>two sub-committees for vocational training research at BIBB and for the annual consultations on the draft of vocational training report</a:t>
            </a:r>
          </a:p>
        </p:txBody>
      </p:sp>
      <p:sp>
        <p:nvSpPr>
          <p:cNvPr id="11" name="Ellipse 10"/>
          <p:cNvSpPr/>
          <p:nvPr/>
        </p:nvSpPr>
        <p:spPr bwMode="auto">
          <a:xfrm>
            <a:off x="658813" y="1101632"/>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9" name="Ellipse 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en-GB" dirty="0"/>
              <a:t>6. VET research at BIBB</a:t>
            </a:r>
          </a:p>
        </p:txBody>
      </p:sp>
      <p:pic>
        <p:nvPicPr>
          <p:cNvPr id="10" name="Grafik 9"/>
          <p:cNvPicPr>
            <a:picLocks noChangeAspect="1"/>
          </p:cNvPicPr>
          <p:nvPr/>
        </p:nvPicPr>
        <p:blipFill>
          <a:blip r:embed="rId3"/>
          <a:stretch/>
        </p:blipFill>
        <p:spPr bwMode="auto">
          <a:xfrm>
            <a:off x="1" y="1098194"/>
            <a:ext cx="5191743" cy="4277635"/>
          </a:xfrm>
          <a:prstGeom prst="rect">
            <a:avLst/>
          </a:prstGeom>
        </p:spPr>
      </p:pic>
      <p:sp>
        <p:nvSpPr>
          <p:cNvPr id="14" name="Textfeld 13"/>
          <p:cNvSpPr txBox="1"/>
          <p:nvPr/>
        </p:nvSpPr>
        <p:spPr bwMode="auto">
          <a:xfrm>
            <a:off x="5724490" y="1078624"/>
            <a:ext cx="6103191" cy="310213"/>
          </a:xfrm>
          <a:prstGeom prst="rect">
            <a:avLst/>
          </a:prstGeom>
          <a:noFill/>
        </p:spPr>
        <p:txBody>
          <a:bodyPr wrap="square" lIns="0" tIns="0" rIns="0" bIns="0" rtlCol="0">
            <a:spAutoFit/>
          </a:bodyPr>
          <a:lstStyle/>
          <a:p>
            <a:pPr>
              <a:lnSpc>
                <a:spcPct val="120000"/>
              </a:lnSpc>
              <a:spcAft>
                <a:spcPts val="600"/>
              </a:spcAft>
              <a:defRPr/>
            </a:pPr>
            <a:r>
              <a:rPr lang="en-GB" b="1" dirty="0"/>
              <a:t>BIBB committees involved in research planning</a:t>
            </a:r>
          </a:p>
        </p:txBody>
      </p:sp>
      <p:sp>
        <p:nvSpPr>
          <p:cNvPr id="13" name="Textfeld 12"/>
          <p:cNvSpPr txBox="1"/>
          <p:nvPr/>
        </p:nvSpPr>
        <p:spPr bwMode="auto">
          <a:xfrm>
            <a:off x="670505" y="5615379"/>
            <a:ext cx="9987390" cy="184666"/>
          </a:xfrm>
          <a:prstGeom prst="rect">
            <a:avLst/>
          </a:prstGeom>
          <a:noFill/>
        </p:spPr>
        <p:txBody>
          <a:bodyPr wrap="square" lIns="0" tIns="0" rIns="0" bIns="0" rtlCol="0">
            <a:spAutoFit/>
          </a:bodyPr>
          <a:lstStyle/>
          <a:p>
            <a:pPr>
              <a:defRPr/>
            </a:pPr>
            <a:r>
              <a:rPr lang="en-GB" sz="1200" dirty="0"/>
              <a:t>Source: BIBB: https://www.bibb.de/en/463.php</a:t>
            </a:r>
          </a:p>
        </p:txBody>
      </p:sp>
      <p:sp>
        <p:nvSpPr>
          <p:cNvPr id="15" name="Textfeld 14">
            <a:extLst>
              <a:ext uri="{FF2B5EF4-FFF2-40B4-BE49-F238E27FC236}">
                <a16:creationId xmlns:a16="http://schemas.microsoft.com/office/drawing/2014/main" id="{89AF4128-3191-4BBA-A0C5-48AA3A1C5F1D}"/>
              </a:ext>
            </a:extLst>
          </p:cNvPr>
          <p:cNvSpPr txBox="1"/>
          <p:nvPr/>
        </p:nvSpPr>
        <p:spPr bwMode="auto">
          <a:xfrm>
            <a:off x="598524" y="1360022"/>
            <a:ext cx="878586" cy="400110"/>
          </a:xfrm>
          <a:prstGeom prst="rect">
            <a:avLst/>
          </a:prstGeom>
          <a:solidFill>
            <a:schemeClr val="bg1"/>
          </a:solidFill>
          <a:ln>
            <a:noFill/>
          </a:ln>
        </p:spPr>
        <p:txBody>
          <a:bodyPr wrap="square" rtlCol="0">
            <a:spAutoFit/>
          </a:bodyPr>
          <a:lstStyle/>
          <a:p>
            <a:pPr algn="ctr"/>
            <a:r>
              <a:rPr lang="de-DE" sz="1000" b="1" dirty="0"/>
              <a:t>Employers</a:t>
            </a:r>
          </a:p>
          <a:p>
            <a:pPr algn="ctr"/>
            <a:r>
              <a:rPr lang="de-DE" sz="1000" dirty="0"/>
              <a:t>8 votes</a:t>
            </a:r>
          </a:p>
        </p:txBody>
      </p:sp>
      <p:sp>
        <p:nvSpPr>
          <p:cNvPr id="16" name="Textfeld 15">
            <a:extLst>
              <a:ext uri="{FF2B5EF4-FFF2-40B4-BE49-F238E27FC236}">
                <a16:creationId xmlns:a16="http://schemas.microsoft.com/office/drawing/2014/main" id="{DCD4A84E-ED6B-4751-BE89-843074A53CDA}"/>
              </a:ext>
            </a:extLst>
          </p:cNvPr>
          <p:cNvSpPr txBox="1"/>
          <p:nvPr/>
        </p:nvSpPr>
        <p:spPr bwMode="auto">
          <a:xfrm>
            <a:off x="4383497" y="1360022"/>
            <a:ext cx="878586" cy="400110"/>
          </a:xfrm>
          <a:prstGeom prst="rect">
            <a:avLst/>
          </a:prstGeom>
          <a:solidFill>
            <a:schemeClr val="bg1"/>
          </a:solidFill>
          <a:ln>
            <a:noFill/>
          </a:ln>
        </p:spPr>
        <p:txBody>
          <a:bodyPr wrap="square" rtlCol="0">
            <a:spAutoFit/>
          </a:bodyPr>
          <a:lstStyle/>
          <a:p>
            <a:pPr algn="ctr"/>
            <a:r>
              <a:rPr lang="de-DE" sz="1000" b="1" dirty="0"/>
              <a:t>Employees</a:t>
            </a:r>
          </a:p>
          <a:p>
            <a:pPr algn="ctr"/>
            <a:r>
              <a:rPr lang="de-DE" sz="1000" dirty="0"/>
              <a:t>8 votes</a:t>
            </a:r>
          </a:p>
        </p:txBody>
      </p:sp>
      <p:sp>
        <p:nvSpPr>
          <p:cNvPr id="17" name="Textfeld 16">
            <a:extLst>
              <a:ext uri="{FF2B5EF4-FFF2-40B4-BE49-F238E27FC236}">
                <a16:creationId xmlns:a16="http://schemas.microsoft.com/office/drawing/2014/main" id="{B8D28E16-0244-42D7-92DC-DA9BFD431901}"/>
              </a:ext>
            </a:extLst>
          </p:cNvPr>
          <p:cNvSpPr txBox="1"/>
          <p:nvPr/>
        </p:nvSpPr>
        <p:spPr bwMode="auto">
          <a:xfrm>
            <a:off x="588474" y="3520402"/>
            <a:ext cx="878586" cy="400110"/>
          </a:xfrm>
          <a:prstGeom prst="rect">
            <a:avLst/>
          </a:prstGeom>
          <a:solidFill>
            <a:schemeClr val="bg1"/>
          </a:solidFill>
          <a:ln>
            <a:noFill/>
          </a:ln>
        </p:spPr>
        <p:txBody>
          <a:bodyPr wrap="square" rtlCol="0">
            <a:spAutoFit/>
          </a:bodyPr>
          <a:lstStyle/>
          <a:p>
            <a:pPr algn="ctr"/>
            <a:r>
              <a:rPr lang="de-DE" sz="1000" b="1" dirty="0"/>
              <a:t>State</a:t>
            </a:r>
          </a:p>
          <a:p>
            <a:pPr algn="ctr"/>
            <a:r>
              <a:rPr lang="de-DE" sz="1000" dirty="0"/>
              <a:t>8 votes</a:t>
            </a:r>
          </a:p>
        </p:txBody>
      </p:sp>
      <p:sp>
        <p:nvSpPr>
          <p:cNvPr id="18" name="Textfeld 17">
            <a:extLst>
              <a:ext uri="{FF2B5EF4-FFF2-40B4-BE49-F238E27FC236}">
                <a16:creationId xmlns:a16="http://schemas.microsoft.com/office/drawing/2014/main" id="{88709F6C-825A-4FB8-B8BD-214D431ED167}"/>
              </a:ext>
            </a:extLst>
          </p:cNvPr>
          <p:cNvSpPr txBox="1"/>
          <p:nvPr/>
        </p:nvSpPr>
        <p:spPr bwMode="auto">
          <a:xfrm>
            <a:off x="4384406" y="3520402"/>
            <a:ext cx="969930" cy="400110"/>
          </a:xfrm>
          <a:prstGeom prst="rect">
            <a:avLst/>
          </a:prstGeom>
          <a:solidFill>
            <a:schemeClr val="bg1"/>
          </a:solidFill>
          <a:ln>
            <a:noFill/>
          </a:ln>
        </p:spPr>
        <p:txBody>
          <a:bodyPr wrap="square" rtlCol="0">
            <a:spAutoFit/>
          </a:bodyPr>
          <a:lstStyle/>
          <a:p>
            <a:pPr algn="ctr"/>
            <a:r>
              <a:rPr lang="de-DE" sz="1000" b="1" dirty="0"/>
              <a:t>Federal states</a:t>
            </a:r>
          </a:p>
          <a:p>
            <a:pPr algn="ctr"/>
            <a:r>
              <a:rPr lang="de-DE" sz="1000" dirty="0"/>
              <a:t>8 votes</a:t>
            </a:r>
          </a:p>
        </p:txBody>
      </p:sp>
      <p:sp>
        <p:nvSpPr>
          <p:cNvPr id="19" name="Textfeld 18">
            <a:extLst>
              <a:ext uri="{FF2B5EF4-FFF2-40B4-BE49-F238E27FC236}">
                <a16:creationId xmlns:a16="http://schemas.microsoft.com/office/drawing/2014/main" id="{4CAD7CCC-C3E8-47AF-8F4A-A8753221DC88}"/>
              </a:ext>
            </a:extLst>
          </p:cNvPr>
          <p:cNvSpPr txBox="1"/>
          <p:nvPr/>
        </p:nvSpPr>
        <p:spPr bwMode="auto">
          <a:xfrm>
            <a:off x="763674" y="4888998"/>
            <a:ext cx="1688123" cy="400110"/>
          </a:xfrm>
          <a:prstGeom prst="rect">
            <a:avLst/>
          </a:prstGeom>
          <a:solidFill>
            <a:schemeClr val="bg1"/>
          </a:solidFill>
          <a:ln>
            <a:noFill/>
          </a:ln>
        </p:spPr>
        <p:txBody>
          <a:bodyPr wrap="square" rtlCol="0">
            <a:spAutoFit/>
          </a:bodyPr>
          <a:lstStyle/>
          <a:p>
            <a:pPr algn="r"/>
            <a:r>
              <a:rPr lang="en-US" sz="1000" dirty="0">
                <a:solidFill>
                  <a:schemeClr val="tx1">
                    <a:lumMod val="50000"/>
                    <a:lumOff val="50000"/>
                  </a:schemeClr>
                </a:solidFill>
              </a:rPr>
              <a:t>1 Representative of the Federal Employment Agency</a:t>
            </a:r>
            <a:endParaRPr lang="de-DE" sz="1000" dirty="0">
              <a:solidFill>
                <a:schemeClr val="tx1">
                  <a:lumMod val="50000"/>
                  <a:lumOff val="50000"/>
                </a:schemeClr>
              </a:solidFill>
            </a:endParaRPr>
          </a:p>
        </p:txBody>
      </p:sp>
      <p:sp>
        <p:nvSpPr>
          <p:cNvPr id="20" name="Textfeld 19">
            <a:extLst>
              <a:ext uri="{FF2B5EF4-FFF2-40B4-BE49-F238E27FC236}">
                <a16:creationId xmlns:a16="http://schemas.microsoft.com/office/drawing/2014/main" id="{E834CE3F-2DF4-413B-88B3-C5763812BE3F}"/>
              </a:ext>
            </a:extLst>
          </p:cNvPr>
          <p:cNvSpPr txBox="1"/>
          <p:nvPr/>
        </p:nvSpPr>
        <p:spPr bwMode="auto">
          <a:xfrm>
            <a:off x="3420069" y="4888998"/>
            <a:ext cx="2259205" cy="400110"/>
          </a:xfrm>
          <a:prstGeom prst="rect">
            <a:avLst/>
          </a:prstGeom>
          <a:solidFill>
            <a:schemeClr val="bg1"/>
          </a:solidFill>
          <a:ln>
            <a:noFill/>
          </a:ln>
        </p:spPr>
        <p:txBody>
          <a:bodyPr wrap="square" rtlCol="0">
            <a:spAutoFit/>
          </a:bodyPr>
          <a:lstStyle/>
          <a:p>
            <a:r>
              <a:rPr lang="en-US" sz="1000" dirty="0">
                <a:solidFill>
                  <a:schemeClr val="tx1">
                    <a:lumMod val="50000"/>
                    <a:lumOff val="50000"/>
                  </a:schemeClr>
                </a:solidFill>
              </a:rPr>
              <a:t>1 Representative of the Representative of the municipal umbrella organizations</a:t>
            </a:r>
            <a:endParaRPr lang="de-DE" sz="1000" dirty="0">
              <a:solidFill>
                <a:schemeClr val="tx1">
                  <a:lumMod val="50000"/>
                  <a:lumOff val="50000"/>
                </a:schemeClr>
              </a:solidFill>
            </a:endParaRPr>
          </a:p>
        </p:txBody>
      </p:sp>
      <p:sp>
        <p:nvSpPr>
          <p:cNvPr id="21" name="Textfeld 20">
            <a:extLst>
              <a:ext uri="{FF2B5EF4-FFF2-40B4-BE49-F238E27FC236}">
                <a16:creationId xmlns:a16="http://schemas.microsoft.com/office/drawing/2014/main" id="{A8CDB58E-68ED-42B0-8C13-0D0F4312BD82}"/>
              </a:ext>
            </a:extLst>
          </p:cNvPr>
          <p:cNvSpPr txBox="1"/>
          <p:nvPr/>
        </p:nvSpPr>
        <p:spPr bwMode="auto">
          <a:xfrm>
            <a:off x="2471144" y="4963137"/>
            <a:ext cx="878586" cy="246221"/>
          </a:xfrm>
          <a:prstGeom prst="rect">
            <a:avLst/>
          </a:prstGeom>
          <a:solidFill>
            <a:schemeClr val="bg1"/>
          </a:solidFill>
          <a:ln>
            <a:noFill/>
          </a:ln>
        </p:spPr>
        <p:txBody>
          <a:bodyPr wrap="square" rtlCol="0">
            <a:spAutoFit/>
          </a:bodyPr>
          <a:lstStyle/>
          <a:p>
            <a:pPr algn="ctr"/>
            <a:r>
              <a:rPr lang="de-DE" sz="1000" b="1" dirty="0">
                <a:solidFill>
                  <a:schemeClr val="tx1">
                    <a:lumMod val="50000"/>
                    <a:lumOff val="50000"/>
                  </a:schemeClr>
                </a:solidFill>
              </a:rPr>
              <a:t>consultative</a:t>
            </a:r>
          </a:p>
        </p:txBody>
      </p:sp>
      <p:sp>
        <p:nvSpPr>
          <p:cNvPr id="22" name="Textfeld 21">
            <a:extLst>
              <a:ext uri="{FF2B5EF4-FFF2-40B4-BE49-F238E27FC236}">
                <a16:creationId xmlns:a16="http://schemas.microsoft.com/office/drawing/2014/main" id="{70161657-C05D-4E8E-98E4-197595737564}"/>
              </a:ext>
            </a:extLst>
          </p:cNvPr>
          <p:cNvSpPr txBox="1"/>
          <p:nvPr/>
        </p:nvSpPr>
        <p:spPr bwMode="auto">
          <a:xfrm>
            <a:off x="2458472" y="2598107"/>
            <a:ext cx="878586" cy="646331"/>
          </a:xfrm>
          <a:prstGeom prst="rect">
            <a:avLst/>
          </a:prstGeom>
          <a:solidFill>
            <a:schemeClr val="bg1"/>
          </a:solidFill>
          <a:ln>
            <a:noFill/>
          </a:ln>
        </p:spPr>
        <p:txBody>
          <a:bodyPr wrap="square" rtlCol="0">
            <a:spAutoFit/>
          </a:bodyPr>
          <a:lstStyle/>
          <a:p>
            <a:pPr algn="ctr"/>
            <a:r>
              <a:rPr lang="de-DE" b="1" dirty="0"/>
              <a:t>BIBB Board</a:t>
            </a:r>
          </a:p>
        </p:txBody>
      </p:sp>
      <p:sp>
        <p:nvSpPr>
          <p:cNvPr id="23" name="Textplatzhalter 3">
            <a:extLst>
              <a:ext uri="{FF2B5EF4-FFF2-40B4-BE49-F238E27FC236}">
                <a16:creationId xmlns:a16="http://schemas.microsoft.com/office/drawing/2014/main" id="{3F59F06C-B03C-421F-A5F4-F5EE6DB2AE67}"/>
              </a:ext>
            </a:extLst>
          </p:cNvPr>
          <p:cNvSpPr txBox="1"/>
          <p:nvPr/>
        </p:nvSpPr>
        <p:spPr bwMode="auto">
          <a:xfrm>
            <a:off x="6527801" y="1641134"/>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Board:</a:t>
            </a:r>
            <a:r>
              <a:rPr lang="de-DE" sz="1600" dirty="0"/>
              <a:t>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platzhalter 3"/>
          <p:cNvSpPr txBox="1"/>
          <p:nvPr/>
        </p:nvSpPr>
        <p:spPr bwMode="auto">
          <a:xfrm>
            <a:off x="4300199" y="4093818"/>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n-GB" sz="1800" dirty="0">
                <a:solidFill>
                  <a:schemeClr val="tx1"/>
                </a:solidFill>
              </a:rPr>
              <a:t>consists of eleven recognized specialists in the area of vocational training research from Germany and abroad</a:t>
            </a:r>
          </a:p>
        </p:txBody>
      </p:sp>
      <p:sp>
        <p:nvSpPr>
          <p:cNvPr id="8" name="Textplatzhalter 3"/>
          <p:cNvSpPr txBox="1"/>
          <p:nvPr/>
        </p:nvSpPr>
        <p:spPr bwMode="auto">
          <a:xfrm>
            <a:off x="4300199" y="1917172"/>
            <a:ext cx="6838200"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800" dirty="0">
                <a:solidFill>
                  <a:schemeClr val="tx1"/>
                </a:solidFill>
              </a:rPr>
              <a:t>advises both of BIBB’s executive bodies – the Board and the president – by means of written opinions on and recommendations for BIBB's research work</a:t>
            </a:r>
          </a:p>
        </p:txBody>
      </p:sp>
      <p:sp>
        <p:nvSpPr>
          <p:cNvPr id="12" name="Textplatzhalter 3"/>
          <p:cNvSpPr txBox="1"/>
          <p:nvPr/>
        </p:nvSpPr>
        <p:spPr bwMode="auto">
          <a:xfrm>
            <a:off x="4300199" y="3007122"/>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n-GB" sz="1800" dirty="0">
                <a:solidFill>
                  <a:schemeClr val="tx1"/>
                </a:solidFill>
              </a:rPr>
              <a:t>evaluates the scientific quality of research projects and the scientific sustainability of the research programmes</a:t>
            </a:r>
          </a:p>
        </p:txBody>
      </p:sp>
      <p:sp>
        <p:nvSpPr>
          <p:cNvPr id="19" name="Ellipse 1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en-GB" dirty="0"/>
              <a:t>6. VET research at BIBB</a:t>
            </a:r>
          </a:p>
        </p:txBody>
      </p:sp>
      <p:sp>
        <p:nvSpPr>
          <p:cNvPr id="17" name="Textfeld 16"/>
          <p:cNvSpPr txBox="1"/>
          <p:nvPr/>
        </p:nvSpPr>
        <p:spPr bwMode="auto">
          <a:xfrm>
            <a:off x="670505" y="5615379"/>
            <a:ext cx="9987390" cy="184666"/>
          </a:xfrm>
          <a:prstGeom prst="rect">
            <a:avLst/>
          </a:prstGeom>
          <a:noFill/>
        </p:spPr>
        <p:txBody>
          <a:bodyPr wrap="square" lIns="0" tIns="0" rIns="0" bIns="0" rtlCol="0">
            <a:spAutoFit/>
          </a:bodyPr>
          <a:lstStyle/>
          <a:p>
            <a:pPr>
              <a:defRPr/>
            </a:pPr>
            <a:r>
              <a:rPr lang="en-GB" sz="1200" dirty="0"/>
              <a:t>Source: BIBB: https://www.bibb.de/en/463.php</a:t>
            </a:r>
          </a:p>
        </p:txBody>
      </p:sp>
      <p:pic>
        <p:nvPicPr>
          <p:cNvPr id="15" name="Grafik 14"/>
          <p:cNvPicPr>
            <a:picLocks noChangeAspect="1"/>
          </p:cNvPicPr>
          <p:nvPr/>
        </p:nvPicPr>
        <p:blipFill>
          <a:blip r:embed="rId3"/>
          <a:stretch/>
        </p:blipFill>
        <p:spPr bwMode="auto">
          <a:xfrm>
            <a:off x="551810" y="986661"/>
            <a:ext cx="4060096" cy="4565603"/>
          </a:xfrm>
          <a:prstGeom prst="rect">
            <a:avLst/>
          </a:prstGeom>
        </p:spPr>
      </p:pic>
      <p:sp>
        <p:nvSpPr>
          <p:cNvPr id="3" name="Textfeld 2">
            <a:extLst>
              <a:ext uri="{FF2B5EF4-FFF2-40B4-BE49-F238E27FC236}">
                <a16:creationId xmlns:a16="http://schemas.microsoft.com/office/drawing/2014/main" id="{C64B1A3D-B736-4E71-8261-98ED50647BFC}"/>
              </a:ext>
            </a:extLst>
          </p:cNvPr>
          <p:cNvSpPr txBox="1"/>
          <p:nvPr/>
        </p:nvSpPr>
        <p:spPr bwMode="auto">
          <a:xfrm>
            <a:off x="1584831" y="2783572"/>
            <a:ext cx="1972019" cy="530915"/>
          </a:xfrm>
          <a:prstGeom prst="rect">
            <a:avLst/>
          </a:prstGeom>
          <a:solidFill>
            <a:schemeClr val="bg1"/>
          </a:solidFill>
          <a:ln>
            <a:noFill/>
          </a:ln>
        </p:spPr>
        <p:txBody>
          <a:bodyPr wrap="square" rtlCol="0">
            <a:spAutoFit/>
          </a:bodyPr>
          <a:lstStyle/>
          <a:p>
            <a:pPr algn="ctr"/>
            <a:r>
              <a:rPr lang="de-DE" dirty="0"/>
              <a:t>Research Council</a:t>
            </a:r>
          </a:p>
          <a:p>
            <a:pPr algn="ctr"/>
            <a:endParaRPr lang="de-DE" sz="1050" dirty="0"/>
          </a:p>
        </p:txBody>
      </p:sp>
      <p:sp>
        <p:nvSpPr>
          <p:cNvPr id="4" name="Textfeld 3">
            <a:extLst>
              <a:ext uri="{FF2B5EF4-FFF2-40B4-BE49-F238E27FC236}">
                <a16:creationId xmlns:a16="http://schemas.microsoft.com/office/drawing/2014/main" id="{6266B099-98B9-4D82-80FB-FBB768E5A796}"/>
              </a:ext>
            </a:extLst>
          </p:cNvPr>
          <p:cNvSpPr txBox="1"/>
          <p:nvPr/>
        </p:nvSpPr>
        <p:spPr bwMode="auto">
          <a:xfrm>
            <a:off x="473726" y="5329080"/>
            <a:ext cx="771181" cy="246221"/>
          </a:xfrm>
          <a:prstGeom prst="rect">
            <a:avLst/>
          </a:prstGeom>
          <a:solidFill>
            <a:schemeClr val="bg1"/>
          </a:solidFill>
          <a:ln>
            <a:noFill/>
          </a:ln>
        </p:spPr>
        <p:txBody>
          <a:bodyPr wrap="square" rtlCol="0">
            <a:spAutoFit/>
          </a:bodyPr>
          <a:lstStyle/>
          <a:p>
            <a:pPr algn="ctr"/>
            <a:r>
              <a:rPr lang="de-DE" sz="1000" dirty="0"/>
              <a:t>Employers</a:t>
            </a:r>
          </a:p>
        </p:txBody>
      </p:sp>
      <p:sp>
        <p:nvSpPr>
          <p:cNvPr id="13" name="Textfeld 12">
            <a:extLst>
              <a:ext uri="{FF2B5EF4-FFF2-40B4-BE49-F238E27FC236}">
                <a16:creationId xmlns:a16="http://schemas.microsoft.com/office/drawing/2014/main" id="{5D061E85-D3E8-459B-8FE0-333DAC2CB2F7}"/>
              </a:ext>
            </a:extLst>
          </p:cNvPr>
          <p:cNvSpPr txBox="1"/>
          <p:nvPr/>
        </p:nvSpPr>
        <p:spPr bwMode="auto">
          <a:xfrm>
            <a:off x="1278924" y="5329080"/>
            <a:ext cx="858348" cy="246221"/>
          </a:xfrm>
          <a:prstGeom prst="rect">
            <a:avLst/>
          </a:prstGeom>
          <a:solidFill>
            <a:schemeClr val="bg1"/>
          </a:solidFill>
          <a:ln>
            <a:noFill/>
          </a:ln>
        </p:spPr>
        <p:txBody>
          <a:bodyPr wrap="square" rtlCol="0">
            <a:spAutoFit/>
          </a:bodyPr>
          <a:lstStyle/>
          <a:p>
            <a:pPr algn="ctr"/>
            <a:r>
              <a:rPr lang="de-DE" sz="1000" dirty="0"/>
              <a:t>Government</a:t>
            </a:r>
          </a:p>
        </p:txBody>
      </p:sp>
      <p:sp>
        <p:nvSpPr>
          <p:cNvPr id="14" name="Textfeld 13">
            <a:extLst>
              <a:ext uri="{FF2B5EF4-FFF2-40B4-BE49-F238E27FC236}">
                <a16:creationId xmlns:a16="http://schemas.microsoft.com/office/drawing/2014/main" id="{C786B90C-3971-4361-BAC8-AFEAE4DBEAD5}"/>
              </a:ext>
            </a:extLst>
          </p:cNvPr>
          <p:cNvSpPr txBox="1"/>
          <p:nvPr/>
        </p:nvSpPr>
        <p:spPr bwMode="auto">
          <a:xfrm>
            <a:off x="2087066" y="5329080"/>
            <a:ext cx="964606" cy="246221"/>
          </a:xfrm>
          <a:prstGeom prst="rect">
            <a:avLst/>
          </a:prstGeom>
          <a:solidFill>
            <a:schemeClr val="bg1"/>
          </a:solidFill>
          <a:ln>
            <a:noFill/>
          </a:ln>
        </p:spPr>
        <p:txBody>
          <a:bodyPr wrap="square" rtlCol="0">
            <a:spAutoFit/>
          </a:bodyPr>
          <a:lstStyle/>
          <a:p>
            <a:pPr algn="ctr"/>
            <a:r>
              <a:rPr lang="de-DE" sz="1000" dirty="0"/>
              <a:t>Federal States</a:t>
            </a:r>
          </a:p>
        </p:txBody>
      </p:sp>
      <p:sp>
        <p:nvSpPr>
          <p:cNvPr id="16" name="Textfeld 15">
            <a:extLst>
              <a:ext uri="{FF2B5EF4-FFF2-40B4-BE49-F238E27FC236}">
                <a16:creationId xmlns:a16="http://schemas.microsoft.com/office/drawing/2014/main" id="{D71EB407-B723-42D4-9655-4ABB11656F0C}"/>
              </a:ext>
            </a:extLst>
          </p:cNvPr>
          <p:cNvSpPr txBox="1"/>
          <p:nvPr/>
        </p:nvSpPr>
        <p:spPr bwMode="auto">
          <a:xfrm>
            <a:off x="3068532" y="5329080"/>
            <a:ext cx="771181" cy="246221"/>
          </a:xfrm>
          <a:prstGeom prst="rect">
            <a:avLst/>
          </a:prstGeom>
          <a:solidFill>
            <a:schemeClr val="bg1"/>
          </a:solidFill>
          <a:ln>
            <a:noFill/>
          </a:ln>
        </p:spPr>
        <p:txBody>
          <a:bodyPr wrap="square" rtlCol="0">
            <a:spAutoFit/>
          </a:bodyPr>
          <a:lstStyle/>
          <a:p>
            <a:pPr algn="ctr"/>
            <a:r>
              <a:rPr lang="de-DE" sz="1000" dirty="0"/>
              <a:t>Employees</a:t>
            </a:r>
          </a:p>
        </p:txBody>
      </p:sp>
      <p:sp>
        <p:nvSpPr>
          <p:cNvPr id="18" name="Textfeld 17">
            <a:extLst>
              <a:ext uri="{FF2B5EF4-FFF2-40B4-BE49-F238E27FC236}">
                <a16:creationId xmlns:a16="http://schemas.microsoft.com/office/drawing/2014/main" id="{6F8A4F2B-DE16-42E6-A3BE-D49EF3B58B26}"/>
              </a:ext>
            </a:extLst>
          </p:cNvPr>
          <p:cNvSpPr txBox="1"/>
          <p:nvPr/>
        </p:nvSpPr>
        <p:spPr bwMode="auto">
          <a:xfrm>
            <a:off x="3874742" y="5329080"/>
            <a:ext cx="771181" cy="246221"/>
          </a:xfrm>
          <a:prstGeom prst="rect">
            <a:avLst/>
          </a:prstGeom>
          <a:solidFill>
            <a:schemeClr val="bg1"/>
          </a:solidFill>
          <a:ln>
            <a:noFill/>
          </a:ln>
        </p:spPr>
        <p:txBody>
          <a:bodyPr wrap="square" rtlCol="0">
            <a:spAutoFit/>
          </a:bodyPr>
          <a:lstStyle/>
          <a:p>
            <a:pPr algn="ctr"/>
            <a:r>
              <a:rPr lang="de-DE" sz="1000" dirty="0"/>
              <a:t>Experts</a:t>
            </a:r>
          </a:p>
        </p:txBody>
      </p:sp>
      <p:sp>
        <p:nvSpPr>
          <p:cNvPr id="21" name="Textfeld 20">
            <a:extLst>
              <a:ext uri="{FF2B5EF4-FFF2-40B4-BE49-F238E27FC236}">
                <a16:creationId xmlns:a16="http://schemas.microsoft.com/office/drawing/2014/main" id="{2C1B5F81-C1D1-4DC0-9302-6823A767AEF7}"/>
              </a:ext>
            </a:extLst>
          </p:cNvPr>
          <p:cNvSpPr txBox="1"/>
          <p:nvPr/>
        </p:nvSpPr>
        <p:spPr bwMode="auto">
          <a:xfrm>
            <a:off x="5724490" y="1078624"/>
            <a:ext cx="6103191" cy="310213"/>
          </a:xfrm>
          <a:prstGeom prst="rect">
            <a:avLst/>
          </a:prstGeom>
          <a:noFill/>
        </p:spPr>
        <p:txBody>
          <a:bodyPr wrap="square" lIns="0" tIns="0" rIns="0" bIns="0" rtlCol="0">
            <a:spAutoFit/>
          </a:bodyPr>
          <a:lstStyle/>
          <a:p>
            <a:pPr>
              <a:lnSpc>
                <a:spcPct val="120000"/>
              </a:lnSpc>
              <a:spcAft>
                <a:spcPts val="600"/>
              </a:spcAft>
              <a:defRPr/>
            </a:pPr>
            <a:r>
              <a:rPr lang="en-GB" b="1" dirty="0"/>
              <a:t>BIBB committees involved in research planning</a:t>
            </a:r>
          </a:p>
        </p:txBody>
      </p:sp>
      <p:sp>
        <p:nvSpPr>
          <p:cNvPr id="22" name="Textplatzhalter 3">
            <a:extLst>
              <a:ext uri="{FF2B5EF4-FFF2-40B4-BE49-F238E27FC236}">
                <a16:creationId xmlns:a16="http://schemas.microsoft.com/office/drawing/2014/main" id="{F6958141-FF07-4814-B216-FD02B658E0F8}"/>
              </a:ext>
            </a:extLst>
          </p:cNvPr>
          <p:cNvSpPr txBox="1"/>
          <p:nvPr/>
        </p:nvSpPr>
        <p:spPr bwMode="auto">
          <a:xfrm>
            <a:off x="6527801" y="1492372"/>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Research Council:</a:t>
            </a:r>
            <a:r>
              <a:rPr lang="de-DE" sz="1600" dirty="0"/>
              <a:t>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en-GB" sz="2000" b="1" dirty="0"/>
              <a:t>Surveys and statistics*</a:t>
            </a:r>
          </a:p>
        </p:txBody>
      </p:sp>
      <p:sp>
        <p:nvSpPr>
          <p:cNvPr id="5" name="Textfeld 4"/>
          <p:cNvSpPr txBox="1"/>
          <p:nvPr/>
        </p:nvSpPr>
        <p:spPr bwMode="auto">
          <a:xfrm>
            <a:off x="658808" y="1572161"/>
            <a:ext cx="11053765" cy="599522"/>
          </a:xfrm>
          <a:prstGeom prst="rect">
            <a:avLst/>
          </a:prstGeom>
          <a:noFill/>
        </p:spPr>
        <p:txBody>
          <a:bodyPr wrap="square" lIns="0" tIns="0" rIns="0" bIns="0" rtlCol="0">
            <a:spAutoFit/>
          </a:bodyPr>
          <a:lstStyle/>
          <a:p>
            <a:pPr>
              <a:lnSpc>
                <a:spcPts val="2400"/>
              </a:lnSpc>
              <a:spcAft>
                <a:spcPts val="600"/>
              </a:spcAft>
              <a:defRPr/>
            </a:pPr>
            <a:r>
              <a:rPr lang="en-GB" dirty="0">
                <a:latin typeface="Calibri"/>
              </a:rPr>
              <a:t>Vocational education and training research at BIBB uses a wide range of qualitative and quantitative research methods. These include regular empirical surveys.</a:t>
            </a:r>
          </a:p>
        </p:txBody>
      </p:sp>
      <p:sp>
        <p:nvSpPr>
          <p:cNvPr id="3" name="Rechteck 2"/>
          <p:cNvSpPr/>
          <p:nvPr/>
        </p:nvSpPr>
        <p:spPr bwMode="auto">
          <a:xfrm>
            <a:off x="573083" y="2212280"/>
            <a:ext cx="11139491" cy="3700437"/>
          </a:xfrm>
          <a:prstGeom prst="rect">
            <a:avLst/>
          </a:prstGeom>
        </p:spPr>
        <p:txBody>
          <a:bodyPr wrap="square" numCol="2" spcCol="180000">
            <a:spAutoFit/>
          </a:bodyPr>
          <a:lstStyle/>
          <a:p>
            <a:pPr>
              <a:lnSpc>
                <a:spcPts val="2400"/>
              </a:lnSpc>
              <a:spcAft>
                <a:spcPts val="600"/>
              </a:spcAft>
              <a:defRPr/>
            </a:pPr>
            <a:r>
              <a:rPr lang="en-GB" b="1" dirty="0"/>
              <a:t>BIBB surveys</a:t>
            </a:r>
          </a:p>
          <a:p>
            <a:pPr marL="216000" indent="-216000">
              <a:lnSpc>
                <a:spcPts val="2400"/>
              </a:lnSpc>
              <a:spcAft>
                <a:spcPts val="600"/>
              </a:spcAft>
              <a:buClr>
                <a:srgbClr val="D6851B"/>
              </a:buClr>
              <a:buSzPct val="65000"/>
              <a:buFont typeface="Wingdings 3"/>
              <a:buChar char=""/>
              <a:defRPr/>
            </a:pPr>
            <a:r>
              <a:rPr lang="en-GB" dirty="0"/>
              <a:t>Training allowances (</a:t>
            </a:r>
            <a:r>
              <a:rPr lang="en-GB" u="sng" dirty="0">
                <a:solidFill>
                  <a:srgbClr val="D6851B"/>
                </a:solidFill>
                <a:hlinkClick r:id="rId3" tooltip="https://www.bibb.de/de/4843.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establishment panel on training and competence development (</a:t>
            </a:r>
            <a:r>
              <a:rPr lang="en-GB" u="sng" dirty="0">
                <a:solidFill>
                  <a:srgbClr val="D6851B"/>
                </a:solidFill>
                <a:hlinkClick r:id="rId4">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survey of newly concluded training contracts as of 30.09. (</a:t>
            </a:r>
            <a:r>
              <a:rPr lang="en-GB" u="sng" dirty="0">
                <a:solidFill>
                  <a:srgbClr val="D6851B"/>
                </a:solidFill>
                <a:hlinkClick r:id="rId5" tooltip="https://www.bibb.de/naa309">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surveys on the costs and benefits of continuing professional education for individuals (</a:t>
            </a:r>
            <a:r>
              <a:rPr lang="en-GB" u="sng" dirty="0">
                <a:solidFill>
                  <a:srgbClr val="D6851B"/>
                </a:solidFill>
                <a:hlinkClick r:id="rId6" tooltip="https://www.bibb.de/de/1661.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Expert Monitor (</a:t>
            </a:r>
            <a:r>
              <a:rPr lang="en-GB" u="sng" dirty="0">
                <a:solidFill>
                  <a:srgbClr val="D6851B"/>
                </a:solidFill>
                <a:hlinkClick r:id="rId7">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r>
              <a:rPr lang="en-GB" dirty="0"/>
              <a:t>BIBB surveys of the costs and benefits of company-based vocational education and training (</a:t>
            </a:r>
            <a:r>
              <a:rPr lang="en-GB" u="sng" dirty="0">
                <a:solidFill>
                  <a:srgbClr val="D6851B"/>
                </a:solidFill>
                <a:hlinkClick r:id="rId8" tooltip="https://www.bibb.de/de/11060.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Nursing Panel (</a:t>
            </a:r>
            <a:r>
              <a:rPr lang="en-GB" u="sng" dirty="0">
                <a:solidFill>
                  <a:srgbClr val="D6851B"/>
                </a:solidFill>
                <a:hlinkClick r:id="rId9" tooltip="https://www.bibb.de/de/127032.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School Leaver Surveys (</a:t>
            </a:r>
            <a:r>
              <a:rPr lang="en-GB" u="sng" dirty="0">
                <a:solidFill>
                  <a:srgbClr val="D6851B"/>
                </a:solidFill>
                <a:hlinkClick r:id="rId10" tooltip="https://www.bibb.de/de/8883.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Transition Studies, 2006 and 2011 (</a:t>
            </a:r>
            <a:r>
              <a:rPr lang="en-GB" u="sng" dirty="0">
                <a:solidFill>
                  <a:srgbClr val="D6851B"/>
                </a:solidFill>
                <a:hlinkClick r:id="rId11" tooltip="https://www.bibb.de/de/9039.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Reference company system (RBS) (</a:t>
            </a:r>
            <a:r>
              <a:rPr lang="en-GB" u="sng" dirty="0">
                <a:solidFill>
                  <a:srgbClr val="D6851B"/>
                </a:solidFill>
                <a:hlinkClick r:id="rId12" tooltip="https://www.bibb.de/de/1376.php">
                  <a:extLst>
                    <a:ext uri="{A12FA001-AC4F-418D-AE19-62706E023703}">
                      <ahyp:hlinkClr xmlns:ahyp="http://schemas.microsoft.com/office/drawing/2018/hyperlinkcolor" val="tx"/>
                    </a:ext>
                  </a:extLst>
                </a:hlinkClick>
              </a:rPr>
              <a:t>link</a:t>
            </a:r>
            <a:r>
              <a:rPr lang="en-GB" dirty="0"/>
              <a:t>)</a:t>
            </a:r>
          </a:p>
        </p:txBody>
      </p:sp>
      <p:sp>
        <p:nvSpPr>
          <p:cNvPr id="7" name="Textfeld 6">
            <a:extLst>
              <a:ext uri="{FF2B5EF4-FFF2-40B4-BE49-F238E27FC236}">
                <a16:creationId xmlns:a16="http://schemas.microsoft.com/office/drawing/2014/main" id="{469704AF-A094-4B79-979B-C46B5FF3D34D}"/>
              </a:ext>
            </a:extLst>
          </p:cNvPr>
          <p:cNvSpPr txBox="1"/>
          <p:nvPr/>
        </p:nvSpPr>
        <p:spPr bwMode="auto">
          <a:xfrm>
            <a:off x="658808" y="5645537"/>
            <a:ext cx="5271911" cy="307777"/>
          </a:xfrm>
          <a:prstGeom prst="rect">
            <a:avLst/>
          </a:prstGeom>
          <a:noFill/>
        </p:spPr>
        <p:txBody>
          <a:bodyPr wrap="square" rtlCol="0">
            <a:spAutoFit/>
          </a:bodyPr>
          <a:lstStyle/>
          <a:p>
            <a:r>
              <a:rPr lang="de-DE" sz="1400" dirty="0"/>
              <a:t>*</a:t>
            </a:r>
            <a:r>
              <a:rPr lang="en-US" sz="1400" dirty="0"/>
              <a:t>Some of the sources are only available in German.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en-GB" sz="2000" b="1" dirty="0"/>
              <a:t>Surveys and statistics*</a:t>
            </a:r>
          </a:p>
        </p:txBody>
      </p:sp>
      <p:sp>
        <p:nvSpPr>
          <p:cNvPr id="3" name="Rechteck 2"/>
          <p:cNvSpPr/>
          <p:nvPr/>
        </p:nvSpPr>
        <p:spPr bwMode="auto">
          <a:xfrm>
            <a:off x="573083" y="1534045"/>
            <a:ext cx="5522917" cy="3077124"/>
          </a:xfrm>
          <a:prstGeom prst="rect">
            <a:avLst/>
          </a:prstGeom>
        </p:spPr>
        <p:txBody>
          <a:bodyPr wrap="square" numCol="1" spcCol="180000">
            <a:spAutoFit/>
          </a:bodyPr>
          <a:lstStyle/>
          <a:p>
            <a:pPr>
              <a:lnSpc>
                <a:spcPts val="2400"/>
              </a:lnSpc>
              <a:spcAft>
                <a:spcPts val="600"/>
              </a:spcAft>
              <a:defRPr/>
            </a:pPr>
            <a:r>
              <a:rPr lang="en-GB" b="1" dirty="0"/>
              <a:t>BIBB surveys in cooperation with partners:</a:t>
            </a:r>
          </a:p>
          <a:p>
            <a:pPr marL="216000" indent="-216000">
              <a:lnSpc>
                <a:spcPts val="2400"/>
              </a:lnSpc>
              <a:spcAft>
                <a:spcPts val="600"/>
              </a:spcAft>
              <a:buClr>
                <a:srgbClr val="D6851B"/>
              </a:buClr>
              <a:buSzPct val="65000"/>
              <a:buFont typeface="Wingdings 3"/>
              <a:buChar char=""/>
              <a:defRPr/>
            </a:pPr>
            <a:r>
              <a:rPr lang="en-GB" dirty="0"/>
              <a:t>Adult Education Survey (AES) (</a:t>
            </a:r>
            <a:r>
              <a:rPr lang="en-GB" u="sng" dirty="0">
                <a:solidFill>
                  <a:srgbClr val="D6851B"/>
                </a:solidFill>
                <a:hlinkClick r:id="rId3">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Recognition Monitoring (</a:t>
            </a:r>
            <a:r>
              <a:rPr lang="en-GB" u="sng" dirty="0">
                <a:solidFill>
                  <a:srgbClr val="D6851B"/>
                </a:solidFill>
                <a:hlinkClick r:id="rId4">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BA/BIBB applicant surveys (</a:t>
            </a:r>
            <a:r>
              <a:rPr lang="en-GB" u="sng" dirty="0">
                <a:solidFill>
                  <a:srgbClr val="D6851B"/>
                </a:solidFill>
                <a:hlinkClick r:id="rId5" tooltip="https://www.bibb.de/de/4730.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BIBB/BAuA Labour Force Survey (</a:t>
            </a:r>
            <a:r>
              <a:rPr lang="en-GB" u="sng" dirty="0">
                <a:solidFill>
                  <a:srgbClr val="D6851B"/>
                </a:solidFill>
                <a:hlinkClick r:id="rId6">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Continuing Vocational Training Survey (CVTS) (</a:t>
            </a:r>
            <a:r>
              <a:rPr lang="en-GB" u="sng" dirty="0">
                <a:solidFill>
                  <a:srgbClr val="D6851B"/>
                </a:solidFill>
                <a:hlinkClick r:id="rId7" tooltip="https://www.bibb.de/de/9228.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Continuing Training Monitor (</a:t>
            </a:r>
            <a:r>
              <a:rPr lang="en-GB" u="sng" dirty="0">
                <a:solidFill>
                  <a:srgbClr val="D6851B"/>
                </a:solidFill>
                <a:hlinkClick r:id="rId8">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endParaRPr lang="de-DE" dirty="0"/>
          </a:p>
        </p:txBody>
      </p:sp>
      <p:sp>
        <p:nvSpPr>
          <p:cNvPr id="6" name="Rechteck 5"/>
          <p:cNvSpPr/>
          <p:nvPr/>
        </p:nvSpPr>
        <p:spPr bwMode="auto">
          <a:xfrm>
            <a:off x="6240463" y="1534045"/>
            <a:ext cx="5522917" cy="1769074"/>
          </a:xfrm>
          <a:prstGeom prst="rect">
            <a:avLst/>
          </a:prstGeom>
        </p:spPr>
        <p:txBody>
          <a:bodyPr wrap="square" numCol="1" spcCol="180000">
            <a:spAutoFit/>
          </a:bodyPr>
          <a:lstStyle/>
          <a:p>
            <a:pPr>
              <a:lnSpc>
                <a:spcPts val="2400"/>
              </a:lnSpc>
              <a:spcAft>
                <a:spcPts val="600"/>
              </a:spcAft>
              <a:defRPr/>
            </a:pPr>
            <a:r>
              <a:rPr lang="en-GB" b="1" dirty="0"/>
              <a:t>Official statistics</a:t>
            </a:r>
          </a:p>
          <a:p>
            <a:pPr marL="216000" indent="-216000">
              <a:lnSpc>
                <a:spcPts val="2400"/>
              </a:lnSpc>
              <a:spcAft>
                <a:spcPts val="600"/>
              </a:spcAft>
              <a:buClr>
                <a:srgbClr val="D6851B"/>
              </a:buClr>
              <a:buSzPct val="65000"/>
              <a:buFont typeface="Wingdings 3"/>
              <a:buChar char=""/>
              <a:defRPr/>
            </a:pPr>
            <a:r>
              <a:rPr lang="en-GB" dirty="0"/>
              <a:t>The Vocational Education and Training Statistics of the Federal Statistical Office and the Statistical Offices of the Federal States (survey 31.12): Trainee data (</a:t>
            </a:r>
            <a:r>
              <a:rPr lang="en-GB" u="sng" dirty="0">
                <a:solidFill>
                  <a:srgbClr val="D6851B"/>
                </a:solidFill>
                <a:hlinkClick r:id="rId9" tooltip="https://www.bibb.de/de/1864.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iABE – Integrated VET reporting (</a:t>
            </a:r>
            <a:r>
              <a:rPr lang="en-GB" u="sng" dirty="0">
                <a:solidFill>
                  <a:srgbClr val="D6851B"/>
                </a:solidFill>
                <a:hlinkClick r:id="rId10" tooltip="https://www.bibb.de/de/11562.php">
                  <a:extLst>
                    <a:ext uri="{A12FA001-AC4F-418D-AE19-62706E023703}">
                      <ahyp:hlinkClr xmlns:ahyp="http://schemas.microsoft.com/office/drawing/2018/hyperlinkcolor" val="tx"/>
                    </a:ext>
                  </a:extLst>
                </a:hlinkClick>
              </a:rPr>
              <a:t>link</a:t>
            </a:r>
            <a:r>
              <a:rPr lang="en-GB" dirty="0"/>
              <a:t>)</a:t>
            </a:r>
          </a:p>
        </p:txBody>
      </p:sp>
      <p:pic>
        <p:nvPicPr>
          <p:cNvPr id="7" name="Grafik 6"/>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7099299" y="3824401"/>
            <a:ext cx="4405393" cy="1661683"/>
          </a:xfrm>
          <a:prstGeom prst="rect">
            <a:avLst/>
          </a:prstGeom>
        </p:spPr>
      </p:pic>
      <p:sp>
        <p:nvSpPr>
          <p:cNvPr id="9" name="Textfeld 8">
            <a:extLst>
              <a:ext uri="{FF2B5EF4-FFF2-40B4-BE49-F238E27FC236}">
                <a16:creationId xmlns:a16="http://schemas.microsoft.com/office/drawing/2014/main" id="{8F738147-EBBD-4DE3-90F3-EE1C96F8EF0C}"/>
              </a:ext>
            </a:extLst>
          </p:cNvPr>
          <p:cNvSpPr txBox="1"/>
          <p:nvPr/>
        </p:nvSpPr>
        <p:spPr bwMode="auto">
          <a:xfrm>
            <a:off x="658808" y="5645537"/>
            <a:ext cx="5271911" cy="307777"/>
          </a:xfrm>
          <a:prstGeom prst="rect">
            <a:avLst/>
          </a:prstGeom>
          <a:noFill/>
        </p:spPr>
        <p:txBody>
          <a:bodyPr wrap="square" rtlCol="0">
            <a:spAutoFit/>
          </a:bodyPr>
          <a:lstStyle/>
          <a:p>
            <a:r>
              <a:rPr lang="de-DE" sz="1400" dirty="0"/>
              <a:t>*</a:t>
            </a:r>
            <a:r>
              <a:rPr lang="en-US" sz="1400" dirty="0"/>
              <a:t>Some of the sources are only available in German.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en-GB" sz="2000" b="1" dirty="0"/>
              <a:t>Fostering young talent</a:t>
            </a:r>
          </a:p>
        </p:txBody>
      </p:sp>
      <p:sp>
        <p:nvSpPr>
          <p:cNvPr id="5" name="Textfeld 4"/>
          <p:cNvSpPr txBox="1"/>
          <p:nvPr/>
        </p:nvSpPr>
        <p:spPr bwMode="auto">
          <a:xfrm>
            <a:off x="658808" y="1572161"/>
            <a:ext cx="11053765" cy="3215624"/>
          </a:xfrm>
          <a:prstGeom prst="rect">
            <a:avLst/>
          </a:prstGeom>
          <a:noFill/>
        </p:spPr>
        <p:txBody>
          <a:bodyPr wrap="square" lIns="0" tIns="0" rIns="0" bIns="0" rtlCol="0">
            <a:spAutoFit/>
          </a:bodyPr>
          <a:lstStyle/>
          <a:p>
            <a:pPr>
              <a:lnSpc>
                <a:spcPts val="2400"/>
              </a:lnSpc>
              <a:spcAft>
                <a:spcPts val="600"/>
              </a:spcAft>
              <a:defRPr/>
            </a:pPr>
            <a:r>
              <a:rPr lang="en-GB" dirty="0">
                <a:latin typeface="Calibri"/>
              </a:rPr>
              <a:t>The fostering of young academic research talent is a strategic objective of vocational education and </a:t>
            </a:r>
            <a:br>
              <a:rPr lang="en-GB" dirty="0">
                <a:latin typeface="Calibri"/>
              </a:rPr>
            </a:br>
            <a:r>
              <a:rPr lang="en-GB" dirty="0">
                <a:latin typeface="Calibri"/>
              </a:rPr>
              <a:t>training research at BIBB. </a:t>
            </a:r>
          </a:p>
          <a:p>
            <a:pPr>
              <a:lnSpc>
                <a:spcPts val="2400"/>
              </a:lnSpc>
              <a:spcAft>
                <a:spcPts val="600"/>
              </a:spcAft>
              <a:defRPr/>
            </a:pPr>
            <a:r>
              <a:rPr lang="en-GB" dirty="0">
                <a:latin typeface="Calibri"/>
              </a:rPr>
              <a:t>BIBB has a range of different programmes in place to support this:</a:t>
            </a:r>
          </a:p>
          <a:p>
            <a:pPr marL="216000" indent="-216000">
              <a:lnSpc>
                <a:spcPts val="2400"/>
              </a:lnSpc>
              <a:spcAft>
                <a:spcPts val="600"/>
              </a:spcAft>
              <a:buClr>
                <a:srgbClr val="D6851B"/>
              </a:buClr>
              <a:buSzPct val="65000"/>
              <a:buFont typeface="Wingdings 3"/>
              <a:buChar char=""/>
              <a:defRPr/>
            </a:pPr>
            <a:r>
              <a:rPr lang="en-GB" dirty="0"/>
              <a:t>Graduate support </a:t>
            </a:r>
          </a:p>
          <a:p>
            <a:pPr marL="216000" indent="-216000">
              <a:lnSpc>
                <a:spcPts val="2400"/>
              </a:lnSpc>
              <a:spcAft>
                <a:spcPts val="600"/>
              </a:spcAft>
              <a:buClr>
                <a:srgbClr val="D6851B"/>
              </a:buClr>
              <a:buSzPct val="65000"/>
              <a:buFont typeface="Wingdings 3"/>
              <a:buChar char=""/>
              <a:defRPr/>
            </a:pPr>
            <a:r>
              <a:rPr lang="en-GB" dirty="0"/>
              <a:t>Young talent groups</a:t>
            </a:r>
          </a:p>
          <a:p>
            <a:pPr marL="216000" indent="-216000">
              <a:lnSpc>
                <a:spcPts val="2400"/>
              </a:lnSpc>
              <a:spcAft>
                <a:spcPts val="600"/>
              </a:spcAft>
              <a:buClr>
                <a:srgbClr val="D6851B"/>
              </a:buClr>
              <a:buSzPct val="65000"/>
              <a:buFont typeface="Wingdings 3"/>
              <a:buChar char=""/>
              <a:defRPr/>
            </a:pPr>
            <a:r>
              <a:rPr lang="en-GB" dirty="0"/>
              <a:t>Dissertation projects (in cooperation with universities)</a:t>
            </a:r>
          </a:p>
          <a:p>
            <a:pPr marL="216000" indent="-216000">
              <a:lnSpc>
                <a:spcPts val="2400"/>
              </a:lnSpc>
              <a:spcAft>
                <a:spcPts val="600"/>
              </a:spcAft>
              <a:buClr>
                <a:srgbClr val="D6851B"/>
              </a:buClr>
              <a:buSzPct val="65000"/>
              <a:buFont typeface="Wingdings 3"/>
              <a:buChar char=""/>
              <a:defRPr/>
            </a:pPr>
            <a:r>
              <a:rPr lang="en-GB" dirty="0"/>
              <a:t>Training programme</a:t>
            </a:r>
          </a:p>
          <a:p>
            <a:pPr marL="216000" indent="-216000">
              <a:lnSpc>
                <a:spcPts val="2400"/>
              </a:lnSpc>
              <a:spcAft>
                <a:spcPts val="600"/>
              </a:spcAft>
              <a:buClr>
                <a:srgbClr val="D6851B"/>
              </a:buClr>
              <a:buSzPct val="65000"/>
              <a:buFont typeface="Wingdings 3"/>
              <a:buChar char=""/>
              <a:defRPr/>
            </a:pPr>
            <a:r>
              <a:rPr lang="en-GB" dirty="0"/>
              <a:t>Information for students</a:t>
            </a:r>
            <a:br>
              <a:rPr lang="en-GB" dirty="0">
                <a:latin typeface="Calibri"/>
              </a:rPr>
            </a:br>
            <a:endParaRPr lang="en-GB" dirty="0">
              <a:latin typeface="Calibri"/>
            </a:endParaRPr>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095999" y="3190911"/>
            <a:ext cx="5616575" cy="23986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en-GB" sz="2000" b="1" dirty="0"/>
              <a:t>BIBB Data Report to accompany the federal government’s Report on Vocational Education and Training</a:t>
            </a:r>
          </a:p>
        </p:txBody>
      </p:sp>
      <p:sp>
        <p:nvSpPr>
          <p:cNvPr id="5" name="Textfeld 4"/>
          <p:cNvSpPr txBox="1"/>
          <p:nvPr/>
        </p:nvSpPr>
        <p:spPr bwMode="auto">
          <a:xfrm>
            <a:off x="658812" y="1470561"/>
            <a:ext cx="10117141" cy="4593822"/>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en-GB" sz="1600" dirty="0"/>
              <a:t>Key information sources and data basis for the federal government’s Report on Vocational Education </a:t>
            </a:r>
            <a:br>
              <a:rPr lang="en-GB" sz="1600" dirty="0"/>
            </a:br>
            <a:r>
              <a:rPr lang="en-GB" sz="1600" dirty="0"/>
              <a:t>and Training submitted by the </a:t>
            </a:r>
            <a:r>
              <a:rPr lang="en-US" sz="1600" dirty="0"/>
              <a:t>Federal Ministry for Education, Family Affairs, Senior Citizens, </a:t>
            </a:r>
            <a:br>
              <a:rPr lang="en-US" sz="1600" dirty="0"/>
            </a:br>
            <a:r>
              <a:rPr lang="en-US" sz="1600" dirty="0"/>
              <a:t>Women and Youth </a:t>
            </a:r>
            <a:r>
              <a:rPr lang="en-GB" sz="1600" dirty="0"/>
              <a:t>(BMBFSFJ).</a:t>
            </a:r>
          </a:p>
          <a:p>
            <a:pPr marL="216000" indent="-216000">
              <a:lnSpc>
                <a:spcPts val="2400"/>
              </a:lnSpc>
              <a:spcAft>
                <a:spcPts val="600"/>
              </a:spcAft>
              <a:buClr>
                <a:srgbClr val="D6851B"/>
              </a:buClr>
              <a:buSzPct val="65000"/>
              <a:buFont typeface="Wingdings 3"/>
              <a:buChar char=""/>
              <a:defRPr/>
            </a:pPr>
            <a:r>
              <a:rPr lang="en-GB" sz="1600" dirty="0"/>
              <a:t>Annual information and analysis on initial and continuing vocational education and training since 2009</a:t>
            </a:r>
          </a:p>
          <a:p>
            <a:pPr marL="216000" indent="-216000">
              <a:lnSpc>
                <a:spcPts val="2400"/>
              </a:lnSpc>
              <a:spcAft>
                <a:spcPts val="600"/>
              </a:spcAft>
              <a:buClr>
                <a:srgbClr val="D6851B"/>
              </a:buClr>
              <a:buSzPct val="65000"/>
              <a:buFont typeface="Wingdings 3"/>
              <a:buChar char=""/>
              <a:defRPr/>
            </a:pPr>
            <a:r>
              <a:rPr lang="en-GB" sz="1600" dirty="0"/>
              <a:t>Provides an overview of federal government and federal state programmes for supporting</a:t>
            </a:r>
            <a:br>
              <a:rPr lang="en-GB" sz="1600" dirty="0"/>
            </a:br>
            <a:r>
              <a:rPr lang="en-GB" sz="1600" dirty="0"/>
              <a:t>vocational education and training and provides information on international indicators and </a:t>
            </a:r>
            <a:br>
              <a:rPr lang="en-GB" sz="1600" dirty="0"/>
            </a:br>
            <a:r>
              <a:rPr lang="en-GB" sz="1600" dirty="0"/>
              <a:t>benchmarks </a:t>
            </a:r>
          </a:p>
          <a:p>
            <a:pPr marL="216000" indent="-216000">
              <a:lnSpc>
                <a:spcPts val="2400"/>
              </a:lnSpc>
              <a:spcAft>
                <a:spcPts val="600"/>
              </a:spcAft>
              <a:buClr>
                <a:srgbClr val="D6851B"/>
              </a:buClr>
              <a:buSzPct val="65000"/>
              <a:buFont typeface="Wingdings 3"/>
              <a:buChar char=""/>
              <a:defRPr/>
            </a:pPr>
            <a:r>
              <a:rPr lang="en-GB" sz="1600" dirty="0"/>
              <a:t>The report includes differentiated presentations of indicators and time series, focuses on thematic </a:t>
            </a:r>
            <a:br>
              <a:rPr lang="en-GB" sz="1600" dirty="0"/>
            </a:br>
            <a:r>
              <a:rPr lang="en-GB" sz="1600" dirty="0"/>
              <a:t>priorities and summarizes key information on the different topic areas of initial and continuing </a:t>
            </a:r>
            <a:br>
              <a:rPr lang="en-GB" sz="1600" dirty="0"/>
            </a:br>
            <a:r>
              <a:rPr lang="en-GB" sz="1600" dirty="0"/>
              <a:t>vocational education and training. </a:t>
            </a:r>
          </a:p>
          <a:p>
            <a:pPr marL="216000" indent="-216000">
              <a:lnSpc>
                <a:spcPts val="2400"/>
              </a:lnSpc>
              <a:spcAft>
                <a:spcPts val="600"/>
              </a:spcAft>
              <a:buClr>
                <a:srgbClr val="D6851B"/>
              </a:buClr>
              <a:buSzPct val="65000"/>
              <a:buFont typeface="Wingdings 3"/>
              <a:buChar char=""/>
              <a:defRPr/>
            </a:pPr>
            <a:r>
              <a:rPr lang="en-GB" sz="1600" dirty="0"/>
              <a:t>In order to prepare the report, primary research is conducted (e.g. BIBB survey of newly concluded training contracts as of 30 September, BIBB school leaver survey, BA/BIBB applicant survey, PROSIMA – econometric forecast and simulation model of the training system) and research contracts for special analyses are awarded to external institutions.</a:t>
            </a:r>
            <a:br>
              <a:rPr lang="en-GB" sz="1600" dirty="0">
                <a:latin typeface="Calibri"/>
              </a:rPr>
            </a:br>
            <a:endParaRPr lang="en-GB" sz="1600" dirty="0">
              <a:latin typeface="Calibri"/>
            </a:endParaRPr>
          </a:p>
        </p:txBody>
      </p:sp>
      <p:pic>
        <p:nvPicPr>
          <p:cNvPr id="3" name="Grafik 2">
            <a:extLst>
              <a:ext uri="{FF2B5EF4-FFF2-40B4-BE49-F238E27FC236}">
                <a16:creationId xmlns:a16="http://schemas.microsoft.com/office/drawing/2014/main" id="{18CA68E0-5BFE-C850-5919-0CF737315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549956" y="970113"/>
            <a:ext cx="2284224" cy="323023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7. VET research at BIBB – project examples</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en-GB" sz="2000" b="1" dirty="0"/>
              <a:t>Accompanying research for ASCOT+ (Technology-based Assessment of Skills and Competences in VET)</a:t>
            </a:r>
          </a:p>
        </p:txBody>
      </p:sp>
      <p:sp>
        <p:nvSpPr>
          <p:cNvPr id="5" name="Textfeld 4"/>
          <p:cNvSpPr txBox="1"/>
          <p:nvPr/>
        </p:nvSpPr>
        <p:spPr bwMode="auto">
          <a:xfrm>
            <a:off x="3963992" y="1628775"/>
            <a:ext cx="7402508" cy="1221488"/>
          </a:xfrm>
          <a:prstGeom prst="rect">
            <a:avLst/>
          </a:prstGeom>
          <a:noFill/>
        </p:spPr>
        <p:txBody>
          <a:bodyPr wrap="square" lIns="0" tIns="0" rIns="0" bIns="0" rtlCol="0">
            <a:spAutoFit/>
          </a:bodyPr>
          <a:lstStyle/>
          <a:p>
            <a:pPr marL="216000" indent="-216000">
              <a:lnSpc>
                <a:spcPts val="2200"/>
              </a:lnSpc>
              <a:spcAft>
                <a:spcPts val="400"/>
              </a:spcAft>
              <a:buClr>
                <a:srgbClr val="D6851B"/>
              </a:buClr>
              <a:buSzPct val="65000"/>
              <a:buFont typeface="Wingdings 3"/>
              <a:buChar char=""/>
              <a:defRPr/>
            </a:pPr>
            <a:r>
              <a:rPr lang="en-GB" dirty="0"/>
              <a:t>Time period 2019–2023</a:t>
            </a:r>
          </a:p>
          <a:p>
            <a:pPr marL="216000" indent="-216000">
              <a:lnSpc>
                <a:spcPts val="2200"/>
              </a:lnSpc>
              <a:spcAft>
                <a:spcPts val="400"/>
              </a:spcAft>
              <a:buClr>
                <a:srgbClr val="D6851B"/>
              </a:buClr>
              <a:buSzPct val="65000"/>
              <a:buFont typeface="Wingdings 3"/>
              <a:buChar char=""/>
              <a:defRPr/>
            </a:pPr>
            <a:r>
              <a:rPr lang="en-GB" dirty="0"/>
              <a:t>BMBF funded</a:t>
            </a:r>
          </a:p>
          <a:p>
            <a:pPr marL="216000" indent="-216000">
              <a:lnSpc>
                <a:spcPts val="2200"/>
              </a:lnSpc>
              <a:spcAft>
                <a:spcPts val="400"/>
              </a:spcAft>
              <a:buClr>
                <a:srgbClr val="D6851B"/>
              </a:buClr>
              <a:buSzPct val="65000"/>
              <a:buFont typeface="Wingdings 3"/>
              <a:buChar char=""/>
              <a:defRPr/>
            </a:pPr>
            <a:r>
              <a:rPr lang="en-GB" b="1" dirty="0"/>
              <a:t>Aim: </a:t>
            </a:r>
            <a:r>
              <a:rPr lang="en-GB" dirty="0"/>
              <a:t>develop digital learning and measurement instruments for the competencies of trainees and trial these in practice</a:t>
            </a:r>
          </a:p>
        </p:txBody>
      </p:sp>
      <p:pic>
        <p:nvPicPr>
          <p:cNvPr id="6" name="Grafik 5"/>
          <p:cNvPicPr>
            <a:picLocks noChangeAspect="1"/>
          </p:cNvPicPr>
          <p:nvPr/>
        </p:nvPicPr>
        <p:blipFill>
          <a:blip r:embed="rId3"/>
          <a:stretch/>
        </p:blipFill>
        <p:spPr bwMode="auto">
          <a:xfrm>
            <a:off x="658808" y="1628775"/>
            <a:ext cx="3104377" cy="1696775"/>
          </a:xfrm>
          <a:prstGeom prst="rect">
            <a:avLst/>
          </a:prstGeom>
        </p:spPr>
      </p:pic>
      <p:sp>
        <p:nvSpPr>
          <p:cNvPr id="8" name="Rechteck 7"/>
          <p:cNvSpPr/>
          <p:nvPr/>
        </p:nvSpPr>
        <p:spPr bwMode="auto">
          <a:xfrm>
            <a:off x="588963" y="3710940"/>
            <a:ext cx="11123612" cy="2657138"/>
          </a:xfrm>
          <a:prstGeom prst="rect">
            <a:avLst/>
          </a:prstGeom>
        </p:spPr>
        <p:txBody>
          <a:bodyPr wrap="square" numCol="2" spcCol="180000">
            <a:spAutoFit/>
          </a:bodyPr>
          <a:lstStyle/>
          <a:p>
            <a:pPr marL="216000" indent="-216000">
              <a:lnSpc>
                <a:spcPts val="2200"/>
              </a:lnSpc>
              <a:spcAft>
                <a:spcPts val="400"/>
              </a:spcAft>
              <a:buClr>
                <a:srgbClr val="D6851B"/>
              </a:buClr>
              <a:buSzPct val="65000"/>
              <a:buFont typeface="Wingdings 3"/>
              <a:buChar char=""/>
              <a:defRPr/>
            </a:pPr>
            <a:r>
              <a:rPr lang="en-GB" dirty="0"/>
              <a:t>Transfer findings from ASCOT+ into research and practice (e.g. into teaching and learning processes and into regulatory work)</a:t>
            </a:r>
          </a:p>
          <a:p>
            <a:pPr marL="216000" indent="-216000">
              <a:lnSpc>
                <a:spcPts val="2200"/>
              </a:lnSpc>
              <a:spcAft>
                <a:spcPts val="400"/>
              </a:spcAft>
              <a:buClr>
                <a:srgbClr val="D6851B"/>
              </a:buClr>
              <a:buSzPct val="65000"/>
              <a:buFont typeface="Wingdings 3"/>
              <a:buChar char=""/>
              <a:defRPr/>
            </a:pPr>
            <a:r>
              <a:rPr lang="en-GB" dirty="0"/>
              <a:t>Technical, scientific and administrative support for funded projects </a:t>
            </a:r>
          </a:p>
          <a:p>
            <a:pPr marL="216000" indent="-216000">
              <a:lnSpc>
                <a:spcPts val="2200"/>
              </a:lnSpc>
              <a:spcAft>
                <a:spcPts val="400"/>
              </a:spcAft>
              <a:buClr>
                <a:srgbClr val="D6851B"/>
              </a:buClr>
              <a:buSzPct val="65000"/>
              <a:buFont typeface="Wingdings 3"/>
              <a:buChar char=""/>
              <a:defRPr/>
            </a:pPr>
            <a:r>
              <a:rPr lang="en-GB" dirty="0"/>
              <a:t>Public relations</a:t>
            </a:r>
          </a:p>
          <a:p>
            <a:pPr marL="216000" indent="-216000">
              <a:lnSpc>
                <a:spcPts val="2200"/>
              </a:lnSpc>
              <a:spcAft>
                <a:spcPts val="400"/>
              </a:spcAft>
              <a:buClr>
                <a:srgbClr val="D6851B"/>
              </a:buClr>
              <a:buSzPct val="65000"/>
              <a:buFont typeface="Wingdings 3"/>
              <a:buChar char=""/>
              <a:defRPr/>
            </a:pPr>
            <a:endParaRPr lang="de-DE" spc="-20" dirty="0"/>
          </a:p>
          <a:p>
            <a:pPr marL="216000" indent="-216000">
              <a:lnSpc>
                <a:spcPts val="2200"/>
              </a:lnSpc>
              <a:spcAft>
                <a:spcPts val="400"/>
              </a:spcAft>
              <a:buClr>
                <a:srgbClr val="D6851B"/>
              </a:buClr>
              <a:buSzPct val="65000"/>
              <a:defRPr/>
            </a:pPr>
            <a:endParaRPr lang="de-DE" spc="-20" dirty="0"/>
          </a:p>
          <a:p>
            <a:pPr marL="216000" indent="-216000">
              <a:lnSpc>
                <a:spcPts val="2200"/>
              </a:lnSpc>
              <a:spcAft>
                <a:spcPts val="400"/>
              </a:spcAft>
              <a:buClr>
                <a:srgbClr val="D6851B"/>
              </a:buClr>
              <a:buSzPct val="65000"/>
              <a:buFont typeface="Wingdings 3"/>
              <a:buChar char=""/>
              <a:defRPr/>
            </a:pPr>
            <a:r>
              <a:rPr lang="en-GB" b="1" dirty="0"/>
              <a:t>Transfer of knowledge</a:t>
            </a:r>
            <a:r>
              <a:rPr lang="en-GB" dirty="0"/>
              <a:t> was a central common theme in ASCOT+ and was considered in project design. </a:t>
            </a:r>
          </a:p>
          <a:p>
            <a:pPr marL="216000" indent="-216000">
              <a:lnSpc>
                <a:spcPts val="2200"/>
              </a:lnSpc>
              <a:spcAft>
                <a:spcPts val="400"/>
              </a:spcAft>
              <a:buClr>
                <a:srgbClr val="D6851B"/>
              </a:buClr>
              <a:buSzPct val="65000"/>
              <a:buFont typeface="Wingdings 3"/>
              <a:buChar char=""/>
              <a:defRPr/>
            </a:pPr>
            <a:r>
              <a:rPr lang="en-GB" dirty="0"/>
              <a:t>The result is a wide range of digital measurement instruments, teaching and learning offers and training materials which can be used by interested parties under a free licence.</a:t>
            </a:r>
          </a:p>
        </p:txBody>
      </p:sp>
      <p:sp>
        <p:nvSpPr>
          <p:cNvPr id="9" name="Rechteck 8"/>
          <p:cNvSpPr/>
          <p:nvPr/>
        </p:nvSpPr>
        <p:spPr bwMode="auto">
          <a:xfrm>
            <a:off x="658813" y="3386577"/>
            <a:ext cx="2919710" cy="291747"/>
          </a:xfrm>
          <a:prstGeom prst="rect">
            <a:avLst/>
          </a:prstGeom>
        </p:spPr>
        <p:txBody>
          <a:bodyPr wrap="none" lIns="0" tIns="0" rIns="0" bIns="0">
            <a:spAutoFit/>
          </a:bodyPr>
          <a:lstStyle/>
          <a:p>
            <a:pPr>
              <a:lnSpc>
                <a:spcPts val="2400"/>
              </a:lnSpc>
              <a:spcBef>
                <a:spcPts val="600"/>
              </a:spcBef>
              <a:spcAft>
                <a:spcPts val="400"/>
              </a:spcAft>
              <a:buClr>
                <a:srgbClr val="D6851B"/>
              </a:buClr>
              <a:buSzPct val="65000"/>
              <a:defRPr/>
            </a:pPr>
            <a:r>
              <a:rPr lang="en-GB" b="1" dirty="0"/>
              <a:t>Coordination office was BIBB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7. VET research at BIBB – project examples</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en-GB" sz="2000" b="1" dirty="0"/>
              <a:t>QuBe project – qualifications and occupations in the future</a:t>
            </a:r>
          </a:p>
        </p:txBody>
      </p:sp>
      <p:sp>
        <p:nvSpPr>
          <p:cNvPr id="5" name="Textfeld 4"/>
          <p:cNvSpPr txBox="1"/>
          <p:nvPr/>
        </p:nvSpPr>
        <p:spPr bwMode="auto">
          <a:xfrm>
            <a:off x="658813" y="1628776"/>
            <a:ext cx="5437187" cy="3908121"/>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en-GB" dirty="0"/>
              <a:t>run under joint leadership of the Federal Institute for Vocational Education and Training (BIBB) and the Institute for Employment (IAB) in collaboration with the Institute of Economic Structures Research (GWS). </a:t>
            </a:r>
          </a:p>
          <a:p>
            <a:pPr marL="216000" indent="-216000">
              <a:lnSpc>
                <a:spcPts val="2400"/>
              </a:lnSpc>
              <a:spcAft>
                <a:spcPts val="600"/>
              </a:spcAft>
              <a:buClr>
                <a:srgbClr val="D6851B"/>
              </a:buClr>
              <a:buSzPct val="65000"/>
              <a:buFont typeface="Wingdings 3"/>
              <a:buChar char=""/>
              <a:defRPr/>
            </a:pPr>
            <a:r>
              <a:rPr lang="en-GB" dirty="0"/>
              <a:t>a long-term overview of the likely development of labour demand and supply in terms of qualifications and occupations to the year 2040</a:t>
            </a:r>
          </a:p>
          <a:p>
            <a:pPr marL="216000" indent="-216000">
              <a:lnSpc>
                <a:spcPts val="2400"/>
              </a:lnSpc>
              <a:spcAft>
                <a:spcPts val="600"/>
              </a:spcAft>
              <a:buClr>
                <a:srgbClr val="D6851B"/>
              </a:buClr>
              <a:buSzPct val="65000"/>
              <a:buFont typeface="Wingdings 3"/>
              <a:buChar char=""/>
              <a:defRPr/>
            </a:pPr>
            <a:r>
              <a:rPr lang="en-GB" dirty="0"/>
              <a:t>differentiated by 141 occupational groups</a:t>
            </a:r>
          </a:p>
          <a:p>
            <a:pPr marL="216000" indent="-216000">
              <a:lnSpc>
                <a:spcPts val="2400"/>
              </a:lnSpc>
              <a:spcAft>
                <a:spcPts val="600"/>
              </a:spcAft>
              <a:buClr>
                <a:srgbClr val="D6851B"/>
              </a:buClr>
              <a:buSzPct val="65000"/>
              <a:buFont typeface="Wingdings 3"/>
              <a:buChar char=""/>
              <a:defRPr/>
            </a:pPr>
            <a:r>
              <a:rPr lang="en-GB" dirty="0"/>
              <a:t>projection results can be selected, presented and downloaded by different occupational groups, qualifications, requirement levels, persons and work volume.</a:t>
            </a:r>
          </a:p>
        </p:txBody>
      </p:sp>
      <p:sp>
        <p:nvSpPr>
          <p:cNvPr id="11" name="Textfeld 10">
            <a:hlinkClick r:id="rId3"/>
          </p:cNvPr>
          <p:cNvSpPr txBox="1"/>
          <p:nvPr/>
        </p:nvSpPr>
        <p:spPr bwMode="auto">
          <a:xfrm>
            <a:off x="6854654" y="1628776"/>
            <a:ext cx="2531515" cy="276999"/>
          </a:xfrm>
          <a:prstGeom prst="rect">
            <a:avLst/>
          </a:prstGeom>
          <a:noFill/>
        </p:spPr>
        <p:txBody>
          <a:bodyPr wrap="square" lIns="0" tIns="0" rIns="0" bIns="0" rtlCol="0">
            <a:spAutoFit/>
          </a:bodyPr>
          <a:lstStyle/>
          <a:p>
            <a:pPr>
              <a:defRPr/>
            </a:pPr>
            <a:r>
              <a:rPr lang="en-GB" b="1" dirty="0"/>
              <a:t>Time series – Persons</a:t>
            </a:r>
          </a:p>
        </p:txBody>
      </p:sp>
      <p:pic>
        <p:nvPicPr>
          <p:cNvPr id="8" name="Grafik 7">
            <a:extLst>
              <a:ext uri="{FF2B5EF4-FFF2-40B4-BE49-F238E27FC236}">
                <a16:creationId xmlns:a16="http://schemas.microsoft.com/office/drawing/2014/main" id="{FFB0E86C-227A-450D-8F11-7A5469D99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959" y="1958602"/>
            <a:ext cx="4413433" cy="3613467"/>
          </a:xfrm>
          <a:prstGeom prst="rect">
            <a:avLst/>
          </a:prstGeom>
        </p:spPr>
      </p:pic>
      <p:pic>
        <p:nvPicPr>
          <p:cNvPr id="12" name="Grafik 11"/>
          <p:cNvPicPr>
            <a:picLocks noChangeAspect="1"/>
          </p:cNvPicPr>
          <p:nvPr/>
        </p:nvPicPr>
        <p:blipFill>
          <a:blip r:embed="rId5"/>
          <a:stretch/>
        </p:blipFill>
        <p:spPr bwMode="auto">
          <a:xfrm>
            <a:off x="9800292" y="1526691"/>
            <a:ext cx="1043962" cy="12920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8. Further examples of institutional VET research</a:t>
            </a:r>
          </a:p>
        </p:txBody>
      </p:sp>
      <p:sp>
        <p:nvSpPr>
          <p:cNvPr id="9" name="Rechteck 8"/>
          <p:cNvSpPr/>
          <p:nvPr/>
        </p:nvSpPr>
        <p:spPr bwMode="auto">
          <a:xfrm>
            <a:off x="658814" y="1052514"/>
            <a:ext cx="5437186" cy="4863126"/>
          </a:xfrm>
          <a:prstGeom prst="rect">
            <a:avLst/>
          </a:prstGeom>
        </p:spPr>
        <p:txBody>
          <a:bodyPr wrap="square" lIns="0" tIns="0" rIns="0" bIns="0">
            <a:spAutoFit/>
          </a:bodyPr>
          <a:lstStyle/>
          <a:p>
            <a:pPr>
              <a:lnSpc>
                <a:spcPts val="2000"/>
              </a:lnSpc>
              <a:spcAft>
                <a:spcPts val="400"/>
              </a:spcAft>
              <a:buClr>
                <a:srgbClr val="D6851B"/>
              </a:buClr>
              <a:buSzPct val="65000"/>
              <a:defRPr/>
            </a:pPr>
            <a:r>
              <a:rPr lang="en-GB" sz="1600" b="1" dirty="0"/>
              <a:t>German Institute for Adult Education (DIE)</a:t>
            </a:r>
          </a:p>
          <a:p>
            <a:pPr marL="216000" indent="-216000">
              <a:lnSpc>
                <a:spcPts val="2000"/>
              </a:lnSpc>
              <a:spcAft>
                <a:spcPts val="400"/>
              </a:spcAft>
              <a:buClr>
                <a:srgbClr val="D6851B"/>
              </a:buClr>
              <a:buSzPct val="65000"/>
              <a:buFont typeface="Wingdings 3"/>
              <a:buChar char=""/>
              <a:defRPr/>
            </a:pPr>
            <a:r>
              <a:rPr lang="en-GB" sz="1600" dirty="0"/>
              <a:t>Research into continuing education and lifelong learning</a:t>
            </a:r>
          </a:p>
          <a:p>
            <a:pPr marL="216000" indent="-216000">
              <a:lnSpc>
                <a:spcPts val="2000"/>
              </a:lnSpc>
              <a:spcAft>
                <a:spcPts val="400"/>
              </a:spcAft>
              <a:buClr>
                <a:srgbClr val="D6851B"/>
              </a:buClr>
              <a:buSzPct val="65000"/>
              <a:buFont typeface="Wingdings 3"/>
              <a:buChar char=""/>
              <a:defRPr/>
            </a:pPr>
            <a:r>
              <a:rPr lang="en-GB" sz="1600" dirty="0"/>
              <a:t>Projects for improving continuing education systems and offers</a:t>
            </a:r>
            <a:br>
              <a:rPr lang="en-GB" sz="1600" dirty="0"/>
            </a:br>
            <a:endParaRPr lang="en-GB" sz="1600" dirty="0"/>
          </a:p>
          <a:p>
            <a:pPr>
              <a:lnSpc>
                <a:spcPts val="2000"/>
              </a:lnSpc>
              <a:spcAft>
                <a:spcPts val="400"/>
              </a:spcAft>
              <a:buClr>
                <a:srgbClr val="D6851B"/>
              </a:buClr>
              <a:buSzPct val="65000"/>
              <a:defRPr/>
            </a:pPr>
            <a:r>
              <a:rPr lang="en-GB" sz="1600" b="1" dirty="0"/>
              <a:t>Institute for Employment Research (IAB):</a:t>
            </a:r>
          </a:p>
          <a:p>
            <a:pPr marL="216000" indent="-216000">
              <a:lnSpc>
                <a:spcPts val="2000"/>
              </a:lnSpc>
              <a:spcAft>
                <a:spcPts val="400"/>
              </a:spcAft>
              <a:buClr>
                <a:srgbClr val="D6851B"/>
              </a:buClr>
              <a:buSzPct val="65000"/>
              <a:buFont typeface="Wingdings 3"/>
              <a:buChar char=""/>
              <a:defRPr/>
            </a:pPr>
            <a:r>
              <a:rPr lang="en-GB" sz="1600" dirty="0"/>
              <a:t>Research Institution of the Federal Employment Agency (BA)</a:t>
            </a:r>
          </a:p>
          <a:p>
            <a:pPr marL="216000" indent="-216000">
              <a:lnSpc>
                <a:spcPts val="2000"/>
              </a:lnSpc>
              <a:spcAft>
                <a:spcPts val="400"/>
              </a:spcAft>
              <a:buClr>
                <a:srgbClr val="D6851B"/>
              </a:buClr>
              <a:buSzPct val="65000"/>
              <a:buFont typeface="Wingdings 3"/>
              <a:buChar char=""/>
              <a:defRPr/>
            </a:pPr>
            <a:r>
              <a:rPr lang="en-GB" sz="1600" dirty="0"/>
              <a:t>Labour market research focused on vocational education and training</a:t>
            </a:r>
          </a:p>
          <a:p>
            <a:pPr marL="216000" indent="-216000">
              <a:lnSpc>
                <a:spcPts val="2000"/>
              </a:lnSpc>
              <a:spcAft>
                <a:spcPts val="400"/>
              </a:spcAft>
              <a:buClr>
                <a:srgbClr val="D6851B"/>
              </a:buClr>
              <a:buSzPct val="65000"/>
              <a:buFont typeface="Wingdings 3"/>
              <a:buChar char=""/>
              <a:defRPr/>
            </a:pPr>
            <a:r>
              <a:rPr lang="en-GB" sz="1600" dirty="0"/>
              <a:t>Example: IAB Labour Market Barometer, studies on labour market integration of graduates, and relationships between training processes and labour market opportunities</a:t>
            </a:r>
          </a:p>
          <a:p>
            <a:pPr marL="216000" indent="-216000">
              <a:lnSpc>
                <a:spcPts val="2000"/>
              </a:lnSpc>
              <a:spcAft>
                <a:spcPts val="400"/>
              </a:spcAft>
              <a:buClr>
                <a:srgbClr val="D6851B"/>
              </a:buClr>
              <a:buSzPct val="65000"/>
              <a:buFont typeface="Wingdings 3"/>
              <a:buChar char=""/>
              <a:defRPr/>
            </a:pPr>
            <a:r>
              <a:rPr lang="en-GB" sz="1600" dirty="0"/>
              <a:t>BA as well as quantitative and qualitative surveys form the empirical basis</a:t>
            </a:r>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p:txBody>
      </p:sp>
      <p:pic>
        <p:nvPicPr>
          <p:cNvPr id="4" name="Grafik 3">
            <a:extLst>
              <a:ext uri="{FF2B5EF4-FFF2-40B4-BE49-F238E27FC236}">
                <a16:creationId xmlns:a16="http://schemas.microsoft.com/office/drawing/2014/main" id="{518161D0-99C3-CDC9-7454-93CDC9DD5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281" y="1052514"/>
            <a:ext cx="5374714" cy="388314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n-GB" sz="3600" dirty="0">
                <a:solidFill>
                  <a:srgbClr val="D6851B"/>
                </a:solidFill>
              </a:rPr>
              <a:t>Contents</a:t>
            </a:r>
          </a:p>
        </p:txBody>
      </p:sp>
      <p:sp>
        <p:nvSpPr>
          <p:cNvPr id="12" name="Textfeld 11"/>
          <p:cNvSpPr txBox="1"/>
          <p:nvPr/>
        </p:nvSpPr>
        <p:spPr bwMode="auto">
          <a:xfrm>
            <a:off x="658811" y="1573553"/>
            <a:ext cx="11053763" cy="3483189"/>
          </a:xfrm>
          <a:prstGeom prst="rect">
            <a:avLst/>
          </a:prstGeom>
          <a:noFill/>
        </p:spPr>
        <p:txBody>
          <a:bodyPr wrap="square" lIns="0" tIns="0" rIns="0" bIns="0" numCol="2" rtlCol="0">
            <a:noAutofit/>
          </a:bodyPr>
          <a:lstStyle/>
          <a:p>
            <a:pPr marL="504000" lvl="1" indent="-468000">
              <a:lnSpc>
                <a:spcPts val="2400"/>
              </a:lnSpc>
              <a:spcAft>
                <a:spcPts val="1200"/>
              </a:spcAft>
              <a:buFont typeface="+mj-lt"/>
              <a:buAutoNum type="arabicPeriod"/>
              <a:defRPr/>
            </a:pPr>
            <a:r>
              <a:rPr lang="en-GB" sz="2000" dirty="0">
                <a:latin typeface="Calibri"/>
              </a:rPr>
              <a:t>Features of vocational education and </a:t>
            </a:r>
            <a:br>
              <a:rPr lang="en-GB" sz="2000" dirty="0">
                <a:latin typeface="Calibri"/>
              </a:rPr>
            </a:br>
            <a:r>
              <a:rPr lang="en-GB" sz="2000" dirty="0">
                <a:latin typeface="Calibri"/>
              </a:rPr>
              <a:t>training research</a:t>
            </a:r>
          </a:p>
          <a:p>
            <a:pPr marL="504000" lvl="1" indent="-468000">
              <a:lnSpc>
                <a:spcPts val="2400"/>
              </a:lnSpc>
              <a:spcAft>
                <a:spcPts val="1200"/>
              </a:spcAft>
              <a:buFont typeface="+mj-lt"/>
              <a:buAutoNum type="arabicPeriod"/>
              <a:defRPr/>
            </a:pPr>
            <a:r>
              <a:rPr lang="en-GB" sz="2000" dirty="0">
                <a:latin typeface="Calibri"/>
              </a:rPr>
              <a:t>Why VET research?</a:t>
            </a:r>
          </a:p>
          <a:p>
            <a:pPr marL="504000" lvl="1" indent="-468000">
              <a:lnSpc>
                <a:spcPts val="2400"/>
              </a:lnSpc>
              <a:spcAft>
                <a:spcPts val="1200"/>
              </a:spcAft>
              <a:buFont typeface="+mj-lt"/>
              <a:buAutoNum type="arabicPeriod"/>
              <a:defRPr/>
            </a:pPr>
            <a:r>
              <a:rPr lang="en-GB" sz="2000" dirty="0">
                <a:latin typeface="Calibri"/>
              </a:rPr>
              <a:t>Statutory general conditions</a:t>
            </a:r>
          </a:p>
          <a:p>
            <a:pPr marL="504000" lvl="1" indent="-468000">
              <a:lnSpc>
                <a:spcPts val="2400"/>
              </a:lnSpc>
              <a:spcAft>
                <a:spcPts val="1200"/>
              </a:spcAft>
              <a:buFont typeface="+mj-lt"/>
              <a:buAutoNum type="arabicPeriod"/>
              <a:defRPr/>
            </a:pPr>
            <a:r>
              <a:rPr lang="en-GB" sz="2000" dirty="0">
                <a:latin typeface="Calibri"/>
              </a:rPr>
              <a:t>VET research stakeholders in Germany</a:t>
            </a:r>
          </a:p>
          <a:p>
            <a:pPr marL="504000" lvl="1" indent="-468000">
              <a:lnSpc>
                <a:spcPts val="2400"/>
              </a:lnSpc>
              <a:spcAft>
                <a:spcPts val="1200"/>
              </a:spcAft>
              <a:buFont typeface="+mj-lt"/>
              <a:buAutoNum type="arabicPeriod"/>
              <a:defRPr/>
            </a:pPr>
            <a:r>
              <a:rPr lang="en-GB" sz="2000" dirty="0">
                <a:latin typeface="Calibri"/>
              </a:rPr>
              <a:t>International comparative VET research</a:t>
            </a:r>
          </a:p>
          <a:p>
            <a:pPr marL="504000" lvl="1" indent="-468000">
              <a:lnSpc>
                <a:spcPts val="2400"/>
              </a:lnSpc>
              <a:spcAft>
                <a:spcPts val="1200"/>
              </a:spcAft>
              <a:buFont typeface="+mj-lt"/>
              <a:buAutoNum type="arabicPeriod"/>
              <a:defRPr/>
            </a:pPr>
            <a:r>
              <a:rPr lang="en-GB" sz="2000" dirty="0">
                <a:latin typeface="Calibri"/>
              </a:rPr>
              <a:t>VET research at BIBB</a:t>
            </a:r>
          </a:p>
          <a:p>
            <a:pPr marL="504000" lvl="1" indent="-468000">
              <a:lnSpc>
                <a:spcPts val="2400"/>
              </a:lnSpc>
              <a:spcAft>
                <a:spcPts val="1200"/>
              </a:spcAft>
              <a:buFont typeface="+mj-lt"/>
              <a:buAutoNum type="arabicPeriod"/>
              <a:defRPr/>
            </a:pPr>
            <a:r>
              <a:rPr lang="en-GB" sz="2000" dirty="0">
                <a:latin typeface="Calibri"/>
              </a:rPr>
              <a:t>VET research at BIBB – example projects</a:t>
            </a:r>
          </a:p>
          <a:p>
            <a:pPr marL="504000" lvl="1" indent="-468000">
              <a:lnSpc>
                <a:spcPts val="2400"/>
              </a:lnSpc>
              <a:spcAft>
                <a:spcPts val="1200"/>
              </a:spcAft>
              <a:buFont typeface="+mj-lt"/>
              <a:buAutoNum type="arabicPeriod"/>
              <a:defRPr/>
            </a:pPr>
            <a:r>
              <a:rPr lang="en-GB" sz="2000" dirty="0">
                <a:latin typeface="Calibri"/>
              </a:rPr>
              <a:t>Further examples of institutional VET research</a:t>
            </a:r>
          </a:p>
          <a:p>
            <a:pPr marL="504000" lvl="1" indent="-468000">
              <a:lnSpc>
                <a:spcPts val="2400"/>
              </a:lnSpc>
              <a:spcAft>
                <a:spcPts val="1200"/>
              </a:spcAft>
              <a:buFont typeface="+mj-lt"/>
              <a:buAutoNum type="arabicPeriod"/>
              <a:defRPr/>
            </a:pPr>
            <a:r>
              <a:rPr lang="en-GB" sz="2000" dirty="0">
                <a:latin typeface="Calibri"/>
              </a:rPr>
              <a:t>Cooperation and networking in VET research</a:t>
            </a:r>
          </a:p>
          <a:p>
            <a:pPr marL="504000" lvl="1" indent="-468000">
              <a:lnSpc>
                <a:spcPts val="2400"/>
              </a:lnSpc>
              <a:spcAft>
                <a:spcPts val="1200"/>
              </a:spcAft>
              <a:buFont typeface="+mj-lt"/>
              <a:buAutoNum type="arabicPeriod"/>
              <a:defRPr/>
            </a:pPr>
            <a:r>
              <a:rPr lang="en-GB" sz="2000" dirty="0">
                <a:latin typeface="Calibri"/>
              </a:rPr>
              <a:t>Use of research findings</a:t>
            </a:r>
          </a:p>
          <a:p>
            <a:pPr marL="504000" lvl="1" indent="-468000">
              <a:lnSpc>
                <a:spcPts val="2400"/>
              </a:lnSpc>
              <a:spcAft>
                <a:spcPts val="1200"/>
              </a:spcAft>
              <a:buFont typeface="+mj-lt"/>
              <a:buAutoNum type="arabicPeriod"/>
              <a:defRPr/>
            </a:pPr>
            <a:r>
              <a:rPr lang="en-GB" sz="2000" dirty="0">
                <a:latin typeface="Calibri"/>
              </a:rPr>
              <a:t>Summary</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8. Further examples of institutional VET research</a:t>
            </a:r>
          </a:p>
        </p:txBody>
      </p:sp>
      <p:sp>
        <p:nvSpPr>
          <p:cNvPr id="9" name="Rechteck 8"/>
          <p:cNvSpPr/>
          <p:nvPr/>
        </p:nvSpPr>
        <p:spPr bwMode="auto">
          <a:xfrm>
            <a:off x="658813" y="1052514"/>
            <a:ext cx="11053761" cy="2426946"/>
          </a:xfrm>
          <a:prstGeom prst="rect">
            <a:avLst/>
          </a:prstGeom>
        </p:spPr>
        <p:txBody>
          <a:bodyPr wrap="square" lIns="0" tIns="0" rIns="0" bIns="0">
            <a:spAutoFit/>
          </a:bodyPr>
          <a:lstStyle/>
          <a:p>
            <a:pPr>
              <a:lnSpc>
                <a:spcPts val="2200"/>
              </a:lnSpc>
              <a:spcAft>
                <a:spcPts val="600"/>
              </a:spcAft>
              <a:buClr>
                <a:srgbClr val="D6851B"/>
              </a:buClr>
              <a:buSzPct val="65000"/>
              <a:defRPr/>
            </a:pPr>
            <a:r>
              <a:rPr lang="en-GB" b="1" dirty="0"/>
              <a:t>Research Institute for Vocational Education and Training (f-bb):</a:t>
            </a:r>
          </a:p>
          <a:p>
            <a:pPr marL="216000" indent="-216000">
              <a:lnSpc>
                <a:spcPts val="2200"/>
              </a:lnSpc>
              <a:spcAft>
                <a:spcPts val="600"/>
              </a:spcAft>
              <a:buClr>
                <a:srgbClr val="D6851B"/>
              </a:buClr>
              <a:buSzPct val="65000"/>
              <a:buFont typeface="Wingdings 3"/>
              <a:buChar char=""/>
              <a:defRPr/>
            </a:pPr>
            <a:r>
              <a:rPr lang="en-GB" dirty="0"/>
              <a:t>Implementation of design and transfer projects for vocational education and training</a:t>
            </a:r>
          </a:p>
          <a:p>
            <a:pPr marL="216000" indent="-216000">
              <a:lnSpc>
                <a:spcPts val="2200"/>
              </a:lnSpc>
              <a:spcAft>
                <a:spcPts val="600"/>
              </a:spcAft>
              <a:buClr>
                <a:srgbClr val="D6851B"/>
              </a:buClr>
              <a:buSzPct val="65000"/>
              <a:buFont typeface="Wingdings 3"/>
              <a:buChar char=""/>
              <a:defRPr/>
            </a:pPr>
            <a:r>
              <a:rPr lang="en-GB" dirty="0"/>
              <a:t>Preparation of case studies</a:t>
            </a:r>
          </a:p>
          <a:p>
            <a:pPr marL="216000" indent="-216000">
              <a:lnSpc>
                <a:spcPts val="2200"/>
              </a:lnSpc>
              <a:spcAft>
                <a:spcPts val="600"/>
              </a:spcAft>
              <a:buClr>
                <a:srgbClr val="D6851B"/>
              </a:buClr>
              <a:buSzPct val="65000"/>
              <a:buFont typeface="Wingdings 3"/>
              <a:buChar char=""/>
              <a:defRPr/>
            </a:pPr>
            <a:r>
              <a:rPr lang="en-GB" dirty="0"/>
              <a:t>Empirical surveys, and evaluations,</a:t>
            </a:r>
          </a:p>
          <a:p>
            <a:pPr marL="216000" indent="-216000">
              <a:lnSpc>
                <a:spcPts val="2200"/>
              </a:lnSpc>
              <a:spcAft>
                <a:spcPts val="600"/>
              </a:spcAft>
              <a:buClr>
                <a:srgbClr val="D6851B"/>
              </a:buClr>
              <a:buSzPct val="65000"/>
              <a:buFont typeface="Wingdings 3"/>
              <a:buChar char=""/>
              <a:defRPr/>
            </a:pPr>
            <a:r>
              <a:rPr lang="en-GB" dirty="0"/>
              <a:t>Scientific support for funding programmes and pilot projects.</a:t>
            </a:r>
          </a:p>
          <a:p>
            <a:pPr>
              <a:lnSpc>
                <a:spcPts val="2200"/>
              </a:lnSpc>
              <a:buClr>
                <a:srgbClr val="D6851B"/>
              </a:buClr>
              <a:buSzPct val="65000"/>
              <a:defRPr/>
            </a:pPr>
            <a:endParaRPr lang="de-DE" b="1" spc="-20" dirty="0"/>
          </a:p>
          <a:p>
            <a:pPr>
              <a:lnSpc>
                <a:spcPts val="2200"/>
              </a:lnSpc>
              <a:buClr>
                <a:srgbClr val="D6851B"/>
              </a:buClr>
              <a:buSzPct val="65000"/>
              <a:defRPr/>
            </a:pPr>
            <a:r>
              <a:rPr lang="en-GB" b="1" dirty="0"/>
              <a:t>Examples of current studies:</a:t>
            </a:r>
          </a:p>
        </p:txBody>
      </p:sp>
      <p:sp>
        <p:nvSpPr>
          <p:cNvPr id="12" name="Textplatzhalter 3"/>
          <p:cNvSpPr txBox="1"/>
          <p:nvPr/>
        </p:nvSpPr>
        <p:spPr bwMode="auto">
          <a:xfrm>
            <a:off x="658812" y="3465513"/>
            <a:ext cx="2624708" cy="2076223"/>
          </a:xfrm>
          <a:prstGeom prst="rect">
            <a:avLst/>
          </a:prstGeom>
          <a:solidFill>
            <a:srgbClr val="FBF3E8"/>
          </a:solidFill>
        </p:spPr>
        <p:txBody>
          <a:bodyPr vert="horz" wrap="square" lIns="0" tIns="180000" rIns="108000" bIns="216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Study on the inward and outward migration of EU citizens</a:t>
            </a:r>
          </a:p>
        </p:txBody>
      </p:sp>
      <p:sp>
        <p:nvSpPr>
          <p:cNvPr id="13" name="Textplatzhalter 3"/>
          <p:cNvSpPr txBox="1"/>
          <p:nvPr/>
        </p:nvSpPr>
        <p:spPr bwMode="auto">
          <a:xfrm>
            <a:off x="3468497" y="3465513"/>
            <a:ext cx="2624708" cy="2101872"/>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Study “Constantly changing demands – how companies and employees are preparing for the future, together”</a:t>
            </a:r>
          </a:p>
          <a:p>
            <a:pPr marL="108000" lvl="0" defTabSz="914400">
              <a:lnSpc>
                <a:spcPts val="2200"/>
              </a:lnSpc>
              <a:spcBef>
                <a:spcPts val="0"/>
              </a:spcBef>
              <a:spcAft>
                <a:spcPts val="200"/>
              </a:spcAft>
              <a:buClr>
                <a:srgbClr val="D6851B"/>
              </a:buClr>
              <a:buSzPct val="65000"/>
              <a:defRPr/>
            </a:pPr>
            <a:endParaRPr lang="en-GB" sz="1600" dirty="0">
              <a:solidFill>
                <a:schemeClr val="tx1"/>
              </a:solidFill>
              <a:latin typeface="Calibri"/>
            </a:endParaRPr>
          </a:p>
        </p:txBody>
      </p:sp>
      <p:sp>
        <p:nvSpPr>
          <p:cNvPr id="14" name="Textplatzhalter 3"/>
          <p:cNvSpPr txBox="1"/>
          <p:nvPr/>
        </p:nvSpPr>
        <p:spPr bwMode="auto">
          <a:xfrm>
            <a:off x="6278182" y="3465514"/>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Piloting an evaluation of “Trialling working worlds of the future” at the Ministry for Infrastructure and Digital Affairs</a:t>
            </a:r>
          </a:p>
        </p:txBody>
      </p:sp>
      <p:sp>
        <p:nvSpPr>
          <p:cNvPr id="8" name="Textplatzhalter 3"/>
          <p:cNvSpPr txBox="1"/>
          <p:nvPr/>
        </p:nvSpPr>
        <p:spPr bwMode="auto">
          <a:xfrm>
            <a:off x="9087867" y="3465514"/>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Future of digital participation for people with disabilities – opportunities, risks and potential solutions (digitaleTeilhaBe)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en-GB" dirty="0"/>
              <a:t>9. Cooperation and networking in VET research</a:t>
            </a:r>
          </a:p>
        </p:txBody>
      </p:sp>
      <p:sp>
        <p:nvSpPr>
          <p:cNvPr id="5" name="Textfeld 4"/>
          <p:cNvSpPr txBox="1"/>
          <p:nvPr/>
        </p:nvSpPr>
        <p:spPr bwMode="auto">
          <a:xfrm>
            <a:off x="658808" y="1572161"/>
            <a:ext cx="8466141" cy="4036361"/>
          </a:xfrm>
          <a:prstGeom prst="rect">
            <a:avLst/>
          </a:prstGeom>
          <a:noFill/>
        </p:spPr>
        <p:txBody>
          <a:bodyPr wrap="square" lIns="0" tIns="0" rIns="0" bIns="0" rtlCol="0">
            <a:spAutoFit/>
          </a:bodyPr>
          <a:lstStyle/>
          <a:p>
            <a:pPr>
              <a:lnSpc>
                <a:spcPts val="2400"/>
              </a:lnSpc>
              <a:spcAft>
                <a:spcPts val="400"/>
              </a:spcAft>
              <a:buClr>
                <a:srgbClr val="D6851B"/>
              </a:buClr>
              <a:buSzPct val="65000"/>
              <a:defRPr/>
            </a:pPr>
            <a:r>
              <a:rPr lang="en-GB" b="1" dirty="0"/>
              <a:t>Cooperation</a:t>
            </a:r>
            <a:r>
              <a:rPr lang="en-GB" dirty="0"/>
              <a:t> between the different research stakeholders increases the potential of vocational education and training research</a:t>
            </a:r>
          </a:p>
          <a:p>
            <a:pPr marL="216000" indent="-216000">
              <a:lnSpc>
                <a:spcPts val="2400"/>
              </a:lnSpc>
              <a:spcAft>
                <a:spcPts val="400"/>
              </a:spcAft>
              <a:buClr>
                <a:srgbClr val="D6851B"/>
              </a:buClr>
              <a:buSzPct val="65000"/>
              <a:buFont typeface="Wingdings 3"/>
              <a:buChar char=""/>
              <a:defRPr/>
            </a:pPr>
            <a:r>
              <a:rPr lang="en-GB" dirty="0"/>
              <a:t>Creation of synergies and interdisciplinary discourse</a:t>
            </a:r>
          </a:p>
          <a:p>
            <a:pPr marL="216000" indent="-216000">
              <a:lnSpc>
                <a:spcPts val="2400"/>
              </a:lnSpc>
              <a:spcAft>
                <a:spcPts val="400"/>
              </a:spcAft>
              <a:buClr>
                <a:srgbClr val="D6851B"/>
              </a:buClr>
              <a:buSzPct val="65000"/>
              <a:buFont typeface="Wingdings 3"/>
              <a:buChar char=""/>
              <a:defRPr/>
            </a:pPr>
            <a:r>
              <a:rPr lang="en-GB" dirty="0"/>
              <a:t>Different disciplines consider the research topic from different perspectives, asking different questions and using different methodological approaches</a:t>
            </a:r>
          </a:p>
          <a:p>
            <a:pPr marL="216000" indent="-216000">
              <a:lnSpc>
                <a:spcPts val="2400"/>
              </a:lnSpc>
              <a:spcAft>
                <a:spcPts val="400"/>
              </a:spcAft>
              <a:buClr>
                <a:srgbClr val="D6851B"/>
              </a:buClr>
              <a:buSzPct val="65000"/>
              <a:buFont typeface="Wingdings 3"/>
              <a:buChar char=""/>
              <a:defRPr/>
            </a:pPr>
            <a:r>
              <a:rPr lang="en-GB" dirty="0"/>
              <a:t>Financing from a range of sources can be used for research projects</a:t>
            </a:r>
          </a:p>
          <a:p>
            <a:pPr>
              <a:lnSpc>
                <a:spcPts val="2400"/>
              </a:lnSpc>
              <a:spcAft>
                <a:spcPts val="400"/>
              </a:spcAft>
              <a:buClr>
                <a:srgbClr val="D6851B"/>
              </a:buClr>
              <a:buSzPct val="65000"/>
              <a:defRPr/>
            </a:pPr>
            <a:endParaRPr lang="de-DE" dirty="0"/>
          </a:p>
          <a:p>
            <a:pPr>
              <a:lnSpc>
                <a:spcPts val="2400"/>
              </a:lnSpc>
              <a:spcAft>
                <a:spcPts val="400"/>
              </a:spcAft>
              <a:buClr>
                <a:srgbClr val="D6851B"/>
              </a:buClr>
              <a:buSzPct val="65000"/>
              <a:defRPr/>
            </a:pPr>
            <a:r>
              <a:rPr lang="en-GB" b="1" dirty="0"/>
              <a:t>International cooperation</a:t>
            </a:r>
            <a:r>
              <a:rPr lang="en-GB" dirty="0"/>
              <a:t> in vocational education and training research generates </a:t>
            </a:r>
            <a:br>
              <a:rPr lang="en-GB" dirty="0"/>
            </a:br>
            <a:r>
              <a:rPr lang="en-GB" dirty="0"/>
              <a:t>new perspectives, research questions, development work and consultancy</a:t>
            </a:r>
          </a:p>
          <a:p>
            <a:pPr marL="216000" indent="-216000">
              <a:lnSpc>
                <a:spcPts val="2400"/>
              </a:lnSpc>
              <a:spcAft>
                <a:spcPts val="400"/>
              </a:spcAft>
              <a:buClr>
                <a:srgbClr val="D6851B"/>
              </a:buClr>
              <a:buSzPct val="65000"/>
              <a:buFont typeface="Wingdings 3"/>
              <a:buChar char=""/>
              <a:defRPr/>
            </a:pPr>
            <a:r>
              <a:rPr lang="en-GB" dirty="0"/>
              <a:t>BMBF funding initiative for the internationalisation of vocational education and </a:t>
            </a:r>
            <a:br>
              <a:rPr lang="en-GB" dirty="0"/>
            </a:br>
            <a:r>
              <a:rPr lang="en-GB" dirty="0"/>
              <a:t>training from 2017</a:t>
            </a:r>
          </a:p>
          <a:p>
            <a:pPr marL="216000" indent="-216000">
              <a:lnSpc>
                <a:spcPts val="2400"/>
              </a:lnSpc>
              <a:spcAft>
                <a:spcPts val="400"/>
              </a:spcAft>
              <a:buClr>
                <a:srgbClr val="D6851B"/>
              </a:buClr>
              <a:buSzPct val="65000"/>
              <a:buFont typeface="Wingdings 3"/>
              <a:buChar char=""/>
              <a:defRPr/>
            </a:pPr>
            <a:r>
              <a:rPr lang="en-GB" dirty="0"/>
              <a:t>BIBB cooperates with numerous international partner institutions.</a:t>
            </a:r>
          </a:p>
        </p:txBody>
      </p:sp>
      <p:pic>
        <p:nvPicPr>
          <p:cNvPr id="6" name="Grafik 5"/>
          <p:cNvPicPr>
            <a:picLocks noChangeAspect="1"/>
          </p:cNvPicPr>
          <p:nvPr/>
        </p:nvPicPr>
        <p:blipFill>
          <a:blip r:embed="rId3"/>
          <a:stretch/>
        </p:blipFill>
        <p:spPr bwMode="auto">
          <a:xfrm>
            <a:off x="10242551" y="1835150"/>
            <a:ext cx="1511299" cy="2527551"/>
          </a:xfrm>
          <a:prstGeom prst="rect">
            <a:avLst/>
          </a:prstGeom>
        </p:spPr>
      </p:pic>
      <p:pic>
        <p:nvPicPr>
          <p:cNvPr id="7" name="Grafik 6"/>
          <p:cNvPicPr>
            <a:picLocks noChangeAspect="1"/>
          </p:cNvPicPr>
          <p:nvPr/>
        </p:nvPicPr>
        <p:blipFill>
          <a:blip r:embed="rId4"/>
          <a:stretch/>
        </p:blipFill>
        <p:spPr bwMode="auto">
          <a:xfrm>
            <a:off x="8838076" y="1835150"/>
            <a:ext cx="1414000" cy="25275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en-GB" dirty="0"/>
              <a:t>9. Cooperation and networking in VET research</a:t>
            </a:r>
          </a:p>
        </p:txBody>
      </p:sp>
      <p:sp>
        <p:nvSpPr>
          <p:cNvPr id="6" name="Textplatzhalter 3"/>
          <p:cNvSpPr txBox="1"/>
          <p:nvPr/>
        </p:nvSpPr>
        <p:spPr bwMode="auto">
          <a:xfrm>
            <a:off x="658813" y="2526624"/>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n-GB" sz="1800" dirty="0">
                <a:solidFill>
                  <a:schemeClr val="tx1"/>
                </a:solidFill>
              </a:rPr>
              <a:t>BIBB</a:t>
            </a:r>
          </a:p>
        </p:txBody>
      </p:sp>
      <p:sp>
        <p:nvSpPr>
          <p:cNvPr id="8" name="Textplatzhalter 3"/>
          <p:cNvSpPr txBox="1"/>
          <p:nvPr/>
        </p:nvSpPr>
        <p:spPr bwMode="auto">
          <a:xfrm>
            <a:off x="6240463" y="2518930"/>
            <a:ext cx="5472112" cy="1337005"/>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n-GB" sz="1800" dirty="0">
                <a:solidFill>
                  <a:schemeClr val="tx1"/>
                </a:solidFill>
              </a:rPr>
              <a:t>Division for Vocational Education of the German Educational Research Association </a:t>
            </a:r>
          </a:p>
        </p:txBody>
      </p:sp>
      <p:sp>
        <p:nvSpPr>
          <p:cNvPr id="9" name="Textplatzhalter 3"/>
          <p:cNvSpPr txBox="1"/>
          <p:nvPr/>
        </p:nvSpPr>
        <p:spPr bwMode="auto">
          <a:xfrm>
            <a:off x="6240463" y="4041602"/>
            <a:ext cx="5472112" cy="772748"/>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n-GB" sz="1800" dirty="0">
                <a:solidFill>
                  <a:schemeClr val="tx1"/>
                </a:solidFill>
              </a:rPr>
              <a:t>Publicly and privately funded research institutes</a:t>
            </a:r>
          </a:p>
        </p:txBody>
      </p:sp>
      <p:sp>
        <p:nvSpPr>
          <p:cNvPr id="10" name="Textplatzhalter 3"/>
          <p:cNvSpPr txBox="1"/>
          <p:nvPr/>
        </p:nvSpPr>
        <p:spPr bwMode="auto">
          <a:xfrm>
            <a:off x="658810" y="3143049"/>
            <a:ext cx="4103689" cy="772748"/>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n-GB" sz="1800" dirty="0">
                <a:solidFill>
                  <a:schemeClr val="tx1"/>
                </a:solidFill>
              </a:rPr>
              <a:t>Institute for Employment Research</a:t>
            </a:r>
            <a:br>
              <a:rPr lang="en-GB" sz="1800" dirty="0">
                <a:solidFill>
                  <a:schemeClr val="tx1"/>
                </a:solidFill>
              </a:rPr>
            </a:br>
            <a:r>
              <a:rPr lang="en-GB" sz="1800" dirty="0">
                <a:solidFill>
                  <a:schemeClr val="tx1"/>
                </a:solidFill>
              </a:rPr>
              <a:t>(IAB)</a:t>
            </a:r>
          </a:p>
        </p:txBody>
      </p:sp>
      <p:sp>
        <p:nvSpPr>
          <p:cNvPr id="11" name="Textplatzhalter 3"/>
          <p:cNvSpPr txBox="1"/>
          <p:nvPr/>
        </p:nvSpPr>
        <p:spPr bwMode="auto">
          <a:xfrm>
            <a:off x="658815" y="4041602"/>
            <a:ext cx="5437185" cy="772748"/>
          </a:xfrm>
          <a:prstGeom prst="rect">
            <a:avLst/>
          </a:prstGeom>
          <a:solidFill>
            <a:srgbClr val="EAC28D"/>
          </a:solidFill>
        </p:spPr>
        <p:txBody>
          <a:bodyPr vert="horz" wrap="square" lIns="216000" tIns="108000" rIns="1152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n-GB" sz="1800" dirty="0">
                <a:solidFill>
                  <a:schemeClr val="tx1"/>
                </a:solidFill>
              </a:rPr>
              <a:t>The educational institutes of the</a:t>
            </a:r>
            <a:br>
              <a:rPr lang="en-GB" sz="1800" dirty="0">
                <a:solidFill>
                  <a:schemeClr val="tx1"/>
                </a:solidFill>
              </a:rPr>
            </a:br>
            <a:r>
              <a:rPr lang="en-GB" sz="1800" dirty="0">
                <a:solidFill>
                  <a:schemeClr val="tx1"/>
                </a:solidFill>
              </a:rPr>
              <a:t>federal states</a:t>
            </a:r>
          </a:p>
        </p:txBody>
      </p:sp>
      <p:sp>
        <p:nvSpPr>
          <p:cNvPr id="13" name="Ellipse 12"/>
          <p:cNvSpPr/>
          <p:nvPr/>
        </p:nvSpPr>
        <p:spPr bwMode="auto">
          <a:xfrm>
            <a:off x="4349794" y="1737588"/>
            <a:ext cx="3636876" cy="363687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defRPr/>
            </a:pPr>
            <a:endParaRPr lang="de-DE" dirty="0">
              <a:solidFill>
                <a:schemeClr val="dk1"/>
              </a:solidFill>
              <a:cs typeface="Calibri"/>
            </a:endParaRPr>
          </a:p>
        </p:txBody>
      </p:sp>
      <p:pic>
        <p:nvPicPr>
          <p:cNvPr id="4" name="Grafik 3"/>
          <p:cNvPicPr>
            <a:picLocks noChangeAspect="1"/>
          </p:cNvPicPr>
          <p:nvPr/>
        </p:nvPicPr>
        <p:blipFill>
          <a:blip r:embed="rId3"/>
          <a:stretch/>
        </p:blipFill>
        <p:spPr bwMode="auto">
          <a:xfrm>
            <a:off x="4737099" y="2812072"/>
            <a:ext cx="2890000" cy="1677491"/>
          </a:xfrm>
          <a:prstGeom prst="rect">
            <a:avLst/>
          </a:prstGeom>
        </p:spPr>
      </p:pic>
      <p:sp>
        <p:nvSpPr>
          <p:cNvPr id="3" name="Rechteck 2"/>
          <p:cNvSpPr/>
          <p:nvPr/>
        </p:nvSpPr>
        <p:spPr bwMode="auto">
          <a:xfrm>
            <a:off x="658808" y="1583854"/>
            <a:ext cx="10631491" cy="564257"/>
          </a:xfrm>
          <a:prstGeom prst="rect">
            <a:avLst/>
          </a:prstGeom>
        </p:spPr>
        <p:txBody>
          <a:bodyPr wrap="square" lIns="0" tIns="0" rIns="0" bIns="0">
            <a:spAutoFit/>
          </a:bodyPr>
          <a:lstStyle/>
          <a:p>
            <a:pPr>
              <a:lnSpc>
                <a:spcPts val="2200"/>
              </a:lnSpc>
              <a:spcAft>
                <a:spcPts val="600"/>
              </a:spcAft>
              <a:buClr>
                <a:srgbClr val="D6851B"/>
              </a:buClr>
              <a:buSzPct val="65000"/>
              <a:defRPr/>
            </a:pPr>
            <a:r>
              <a:rPr lang="en-GB" sz="2000" dirty="0"/>
              <a:t>The Federal Working Group on Vocational Education Research (AGBFN) is a voluntary association of scientific institutions: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en-GB" dirty="0"/>
              <a:t>9. Cooperation and networking in VET research</a:t>
            </a:r>
          </a:p>
        </p:txBody>
      </p:sp>
      <p:sp>
        <p:nvSpPr>
          <p:cNvPr id="15" name="Textfeld 14"/>
          <p:cNvSpPr txBox="1"/>
          <p:nvPr/>
        </p:nvSpPr>
        <p:spPr bwMode="auto">
          <a:xfrm>
            <a:off x="658812" y="1101193"/>
            <a:ext cx="9793287" cy="307777"/>
          </a:xfrm>
          <a:prstGeom prst="rect">
            <a:avLst/>
          </a:prstGeom>
          <a:noFill/>
        </p:spPr>
        <p:txBody>
          <a:bodyPr wrap="square" lIns="0" tIns="0" rIns="0" bIns="0" rtlCol="0">
            <a:spAutoFit/>
          </a:bodyPr>
          <a:lstStyle/>
          <a:p>
            <a:pPr>
              <a:lnSpc>
                <a:spcPts val="2400"/>
              </a:lnSpc>
              <a:spcAft>
                <a:spcPts val="1200"/>
              </a:spcAft>
              <a:defRPr/>
            </a:pPr>
            <a:r>
              <a:rPr lang="en-GB" sz="2000" b="1" dirty="0"/>
              <a:t>AGBFN – Partners include:</a:t>
            </a:r>
          </a:p>
        </p:txBody>
      </p:sp>
      <p:pic>
        <p:nvPicPr>
          <p:cNvPr id="2" name="Grafik 1"/>
          <p:cNvPicPr>
            <a:picLocks noChangeAspect="1"/>
          </p:cNvPicPr>
          <p:nvPr/>
        </p:nvPicPr>
        <p:blipFill>
          <a:blip r:embed="rId3"/>
          <a:stretch/>
        </p:blipFill>
        <p:spPr bwMode="auto">
          <a:xfrm>
            <a:off x="7678141" y="718605"/>
            <a:ext cx="4513859" cy="4942420"/>
          </a:xfrm>
          <a:prstGeom prst="rect">
            <a:avLst/>
          </a:prstGeom>
        </p:spPr>
      </p:pic>
      <p:sp>
        <p:nvSpPr>
          <p:cNvPr id="17" name="Rechteck 16"/>
          <p:cNvSpPr/>
          <p:nvPr/>
        </p:nvSpPr>
        <p:spPr bwMode="auto">
          <a:xfrm>
            <a:off x="658812" y="1486040"/>
            <a:ext cx="7414923" cy="4097915"/>
          </a:xfrm>
          <a:prstGeom prst="rect">
            <a:avLst/>
          </a:prstGeom>
        </p:spPr>
        <p:txBody>
          <a:bodyPr wrap="square" lIns="0" tIns="0" rIns="0" bIns="0" numCol="2" spcCol="180000">
            <a:noAutofit/>
          </a:bodyPr>
          <a:lstStyle/>
          <a:p>
            <a:pPr marL="144000" indent="-144000">
              <a:lnSpc>
                <a:spcPts val="1300"/>
              </a:lnSpc>
              <a:spcAft>
                <a:spcPts val="200"/>
              </a:spcAft>
              <a:buClr>
                <a:srgbClr val="D6851B"/>
              </a:buClr>
              <a:buSzPct val="65000"/>
              <a:buFont typeface="Wingdings 3"/>
              <a:buChar char=""/>
              <a:defRPr/>
            </a:pPr>
            <a:r>
              <a:rPr lang="en-GB" sz="1100" dirty="0"/>
              <a:t>BIBB:</a:t>
            </a:r>
          </a:p>
          <a:p>
            <a:pPr marL="144000" indent="-144000">
              <a:lnSpc>
                <a:spcPts val="1300"/>
              </a:lnSpc>
              <a:spcAft>
                <a:spcPts val="200"/>
              </a:spcAft>
              <a:buClr>
                <a:srgbClr val="D6851B"/>
              </a:buClr>
              <a:buSzPct val="65000"/>
              <a:buFont typeface="Wingdings 3"/>
              <a:buChar char=""/>
              <a:defRPr/>
            </a:pPr>
            <a:r>
              <a:rPr lang="en-GB" sz="1100" dirty="0"/>
              <a:t>State Institute for school quality and education research (ISB) Munich</a:t>
            </a:r>
          </a:p>
          <a:p>
            <a:pPr marL="144000" indent="-144000">
              <a:lnSpc>
                <a:spcPts val="1300"/>
              </a:lnSpc>
              <a:spcAft>
                <a:spcPts val="200"/>
              </a:spcAft>
              <a:buClr>
                <a:srgbClr val="D6851B"/>
              </a:buClr>
              <a:buSzPct val="65000"/>
              <a:buFont typeface="Wingdings 3"/>
              <a:buChar char=""/>
              <a:defRPr/>
            </a:pPr>
            <a:r>
              <a:rPr lang="en-GB" sz="1100" dirty="0"/>
              <a:t>Technical University of Darmstadt, Institute of General and Vocational Education, area of study of Vocational Education</a:t>
            </a:r>
          </a:p>
          <a:p>
            <a:pPr marL="144000" indent="-144000">
              <a:lnSpc>
                <a:spcPts val="1300"/>
              </a:lnSpc>
              <a:spcAft>
                <a:spcPts val="200"/>
              </a:spcAft>
              <a:buClr>
                <a:srgbClr val="D6851B"/>
              </a:buClr>
              <a:buSzPct val="65000"/>
              <a:buFont typeface="Wingdings 3"/>
              <a:buChar char=""/>
              <a:defRPr/>
            </a:pPr>
            <a:r>
              <a:rPr lang="en-GB" sz="1100" dirty="0"/>
              <a:t>Research Institute for Vocational Education and Training (f-bb) Nuremberg</a:t>
            </a:r>
          </a:p>
          <a:p>
            <a:pPr marL="144000" indent="-144000">
              <a:lnSpc>
                <a:spcPts val="1300"/>
              </a:lnSpc>
              <a:spcAft>
                <a:spcPts val="200"/>
              </a:spcAft>
              <a:buClr>
                <a:srgbClr val="D6851B"/>
              </a:buClr>
              <a:buSzPct val="65000"/>
              <a:buFont typeface="Wingdings 3"/>
              <a:buChar char=""/>
              <a:defRPr/>
            </a:pPr>
            <a:r>
              <a:rPr lang="en-GB" sz="1100" dirty="0"/>
              <a:t>Hamburg federal state institute for teacher training and school development (LI-Hamburg)</a:t>
            </a:r>
          </a:p>
          <a:p>
            <a:pPr marL="144000" indent="-144000">
              <a:lnSpc>
                <a:spcPts val="1300"/>
              </a:lnSpc>
              <a:spcAft>
                <a:spcPts val="200"/>
              </a:spcAft>
              <a:buClr>
                <a:srgbClr val="D6851B"/>
              </a:buClr>
              <a:buSzPct val="65000"/>
              <a:buFont typeface="Wingdings 3"/>
              <a:buChar char=""/>
              <a:defRPr/>
            </a:pPr>
            <a:r>
              <a:rPr lang="en-GB" sz="1100" dirty="0"/>
              <a:t>Lower Saxony state Institute for Quality Development in Schools (NLQ)</a:t>
            </a:r>
          </a:p>
          <a:p>
            <a:pPr marL="144000" indent="-144000">
              <a:lnSpc>
                <a:spcPts val="1300"/>
              </a:lnSpc>
              <a:spcAft>
                <a:spcPts val="200"/>
              </a:spcAft>
              <a:buClr>
                <a:srgbClr val="D6851B"/>
              </a:buClr>
              <a:buSzPct val="65000"/>
              <a:buFont typeface="Wingdings 3"/>
              <a:buChar char=""/>
              <a:defRPr/>
            </a:pPr>
            <a:r>
              <a:rPr lang="en-GB" sz="1100" dirty="0"/>
              <a:t>GEBIFO – Society for the Promotion of Educational Research and Qualification mbH Berlin</a:t>
            </a:r>
          </a:p>
          <a:p>
            <a:pPr marL="144000" indent="-144000">
              <a:lnSpc>
                <a:spcPts val="1300"/>
              </a:lnSpc>
              <a:spcAft>
                <a:spcPts val="200"/>
              </a:spcAft>
              <a:buClr>
                <a:srgbClr val="D6851B"/>
              </a:buClr>
              <a:buSzPct val="65000"/>
              <a:buFont typeface="Wingdings 3"/>
              <a:buChar char=""/>
              <a:defRPr/>
            </a:pPr>
            <a:r>
              <a:rPr lang="en-GB" sz="1100" dirty="0"/>
              <a:t>cevet – Centre for vocational education and training (Paderborn)</a:t>
            </a:r>
          </a:p>
          <a:p>
            <a:pPr marL="144000" indent="-144000">
              <a:lnSpc>
                <a:spcPts val="1300"/>
              </a:lnSpc>
              <a:spcAft>
                <a:spcPts val="200"/>
              </a:spcAft>
              <a:buClr>
                <a:srgbClr val="D6851B"/>
              </a:buClr>
              <a:buSzPct val="65000"/>
              <a:buFont typeface="Wingdings 3"/>
              <a:buChar char=""/>
              <a:defRPr/>
            </a:pPr>
            <a:r>
              <a:rPr lang="en-GB" sz="1100" dirty="0"/>
              <a:t>University of Rostock, Institute for Vocational Education</a:t>
            </a:r>
          </a:p>
          <a:p>
            <a:pPr marL="144000" indent="-144000">
              <a:lnSpc>
                <a:spcPts val="1300"/>
              </a:lnSpc>
              <a:spcAft>
                <a:spcPts val="200"/>
              </a:spcAft>
              <a:buClr>
                <a:srgbClr val="D6851B"/>
              </a:buClr>
              <a:buSzPct val="65000"/>
              <a:buFont typeface="Wingdings 3"/>
              <a:buChar char=""/>
              <a:defRPr/>
            </a:pPr>
            <a:r>
              <a:rPr lang="en-GB" sz="1100" dirty="0"/>
              <a:t>Saxony-Anhalt federal state institute for school quality and teacher training (LISA)</a:t>
            </a:r>
          </a:p>
          <a:p>
            <a:pPr marL="144000" indent="-144000">
              <a:lnSpc>
                <a:spcPts val="1300"/>
              </a:lnSpc>
              <a:spcAft>
                <a:spcPts val="200"/>
              </a:spcAft>
              <a:buClr>
                <a:srgbClr val="D6851B"/>
              </a:buClr>
              <a:buSzPct val="65000"/>
              <a:buFont typeface="Wingdings 3"/>
              <a:buChar char=""/>
              <a:defRPr/>
            </a:pPr>
            <a:r>
              <a:rPr lang="en-GB" sz="1100" dirty="0"/>
              <a:t>Bremen federal state Institute for schools (LIS)</a:t>
            </a:r>
          </a:p>
          <a:p>
            <a:pPr marL="144000" indent="-144000">
              <a:lnSpc>
                <a:spcPts val="1300"/>
              </a:lnSpc>
              <a:spcAft>
                <a:spcPts val="200"/>
              </a:spcAft>
              <a:buClr>
                <a:srgbClr val="D6851B"/>
              </a:buClr>
              <a:buSzPct val="65000"/>
              <a:buFont typeface="Wingdings 3"/>
              <a:buChar char=""/>
              <a:defRPr/>
            </a:pPr>
            <a:r>
              <a:rPr lang="en-GB" sz="1100" dirty="0"/>
              <a:t>RWTH Aachen University, Academic and Research Department Technical Didactics of Structural Engineering</a:t>
            </a:r>
          </a:p>
          <a:p>
            <a:pPr marL="144000" indent="-144000">
              <a:lnSpc>
                <a:spcPts val="1300"/>
              </a:lnSpc>
              <a:spcAft>
                <a:spcPts val="200"/>
              </a:spcAft>
              <a:buClr>
                <a:srgbClr val="D6851B"/>
              </a:buClr>
              <a:buSzPct val="65000"/>
              <a:buFont typeface="Wingdings 3"/>
              <a:buChar char=""/>
              <a:defRPr/>
            </a:pPr>
            <a:r>
              <a:rPr lang="en-GB" sz="1100" dirty="0"/>
              <a:t>German Economic Institute, Research Unit Vocational Education and Professionals</a:t>
            </a:r>
          </a:p>
          <a:p>
            <a:pPr marL="144000" indent="-144000">
              <a:lnSpc>
                <a:spcPts val="1300"/>
              </a:lnSpc>
              <a:spcAft>
                <a:spcPts val="200"/>
              </a:spcAft>
              <a:buClr>
                <a:srgbClr val="D6851B"/>
              </a:buClr>
              <a:buSzPct val="65000"/>
              <a:buFont typeface="Wingdings 3"/>
              <a:buChar char=""/>
              <a:defRPr/>
            </a:pPr>
            <a:r>
              <a:rPr lang="en-GB" sz="1100" dirty="0"/>
              <a:t>Goethe University Frankfurt, Faculty 02 Economics and Business, Chair of Business Ethics and Business Education</a:t>
            </a:r>
          </a:p>
          <a:p>
            <a:pPr marL="144000" indent="-144000">
              <a:lnSpc>
                <a:spcPts val="1300"/>
              </a:lnSpc>
              <a:spcAft>
                <a:spcPts val="200"/>
              </a:spcAft>
              <a:buClr>
                <a:srgbClr val="D6851B"/>
              </a:buClr>
              <a:buSzPct val="65000"/>
              <a:buFont typeface="Wingdings 3"/>
              <a:buChar char=""/>
              <a:defRPr/>
            </a:pPr>
            <a:r>
              <a:rPr lang="en-GB" sz="1100" dirty="0"/>
              <a:t>Training Institute of the Hesse Economy – Research unit (BWHW)</a:t>
            </a:r>
          </a:p>
          <a:p>
            <a:pPr marL="144000" indent="-144000">
              <a:lnSpc>
                <a:spcPts val="1300"/>
              </a:lnSpc>
              <a:spcAft>
                <a:spcPts val="200"/>
              </a:spcAft>
              <a:buClr>
                <a:srgbClr val="D6851B"/>
              </a:buClr>
              <a:buSzPct val="65000"/>
              <a:buFont typeface="Wingdings 3"/>
              <a:buChar char=""/>
              <a:defRPr/>
            </a:pPr>
            <a:r>
              <a:rPr lang="en-GB" sz="1100" dirty="0"/>
              <a:t>University of Würzburg – Chair of Special Education V</a:t>
            </a:r>
          </a:p>
          <a:p>
            <a:pPr marL="144000" indent="-144000">
              <a:lnSpc>
                <a:spcPts val="1300"/>
              </a:lnSpc>
              <a:spcAft>
                <a:spcPts val="200"/>
              </a:spcAft>
              <a:buClr>
                <a:srgbClr val="D6851B"/>
              </a:buClr>
              <a:buSzPct val="65000"/>
              <a:buFont typeface="Wingdings 3"/>
              <a:buChar char=""/>
              <a:defRPr/>
            </a:pPr>
            <a:r>
              <a:rPr lang="en-GB" sz="1100" dirty="0"/>
              <a:t>Institute of Vocational Education, Work and Technology (biat) at Europa-Universität Flensburg</a:t>
            </a:r>
          </a:p>
          <a:p>
            <a:pPr marL="144000" indent="-144000">
              <a:lnSpc>
                <a:spcPts val="1300"/>
              </a:lnSpc>
              <a:spcAft>
                <a:spcPts val="200"/>
              </a:spcAft>
              <a:buClr>
                <a:srgbClr val="D6851B"/>
              </a:buClr>
              <a:buSzPct val="65000"/>
              <a:buFont typeface="Wingdings 3"/>
              <a:buChar char=""/>
              <a:defRPr/>
            </a:pPr>
            <a:r>
              <a:rPr lang="en-GB" sz="1100" dirty="0"/>
              <a:t>University of Osnabrück – Institute for Health Research and Education, Department of Didactics of Human Service Professions</a:t>
            </a:r>
          </a:p>
          <a:p>
            <a:pPr marL="144000" indent="-144000">
              <a:lnSpc>
                <a:spcPts val="1300"/>
              </a:lnSpc>
              <a:spcAft>
                <a:spcPts val="200"/>
              </a:spcAft>
              <a:buClr>
                <a:srgbClr val="D6851B"/>
              </a:buClr>
              <a:buSzPct val="65000"/>
              <a:buFont typeface="Wingdings 3"/>
              <a:buChar char=""/>
              <a:defRPr/>
            </a:pPr>
            <a:r>
              <a:rPr lang="en-GB" sz="1100" dirty="0"/>
              <a:t>FernUniversität in Hagen – Institute of Educational Science and Media Research,</a:t>
            </a:r>
            <a:br>
              <a:rPr lang="en-GB" sz="1100" dirty="0"/>
            </a:br>
            <a:r>
              <a:rPr lang="en-GB" sz="1100" dirty="0"/>
              <a:t>Chair of Lifelong Learning</a:t>
            </a:r>
          </a:p>
          <a:p>
            <a:pPr marL="144000" indent="-144000">
              <a:lnSpc>
                <a:spcPts val="1300"/>
              </a:lnSpc>
              <a:spcAft>
                <a:spcPts val="200"/>
              </a:spcAft>
              <a:buClr>
                <a:srgbClr val="D6851B"/>
              </a:buClr>
              <a:buSzPct val="65000"/>
              <a:buFont typeface="Wingdings 3"/>
              <a:buChar char=""/>
              <a:defRPr/>
            </a:pPr>
            <a:r>
              <a:rPr lang="en-GB" sz="1100" dirty="0"/>
              <a:t>Scientific Network for Career Guidance (WiN BO)</a:t>
            </a:r>
          </a:p>
          <a:p>
            <a:pPr marL="144000" indent="-144000">
              <a:lnSpc>
                <a:spcPts val="1300"/>
              </a:lnSpc>
              <a:spcAft>
                <a:spcPts val="200"/>
              </a:spcAft>
              <a:buClr>
                <a:srgbClr val="D6851B"/>
              </a:buClr>
              <a:buSzPct val="65000"/>
              <a:buFont typeface="Wingdings 3"/>
              <a:buChar char=""/>
              <a:defRPr/>
            </a:pPr>
            <a:r>
              <a:rPr lang="en-GB" sz="1100" dirty="0"/>
              <a:t>GAB München – Association for Research &amp; Development in Vocational Training and Occupations</a:t>
            </a:r>
          </a:p>
          <a:p>
            <a:pPr marL="144000" indent="-144000">
              <a:lnSpc>
                <a:spcPts val="1300"/>
              </a:lnSpc>
              <a:spcAft>
                <a:spcPts val="200"/>
              </a:spcAft>
              <a:buClr>
                <a:srgbClr val="D6851B"/>
              </a:buClr>
              <a:buSzPct val="65000"/>
              <a:buFont typeface="Wingdings 3"/>
              <a:buChar char=""/>
              <a:defRPr/>
            </a:pPr>
            <a:r>
              <a:rPr lang="en-GB" sz="1100" dirty="0"/>
              <a:t>Institut für Innovation und Technik [Institute for Innovation and Technology] in VDI/VDE Innovation + Technik GmbH</a:t>
            </a:r>
          </a:p>
          <a:p>
            <a:pPr marL="144000" indent="-144000">
              <a:lnSpc>
                <a:spcPts val="1300"/>
              </a:lnSpc>
              <a:spcAft>
                <a:spcPts val="200"/>
              </a:spcAft>
              <a:buClr>
                <a:srgbClr val="D6851B"/>
              </a:buClr>
              <a:buSzPct val="65000"/>
              <a:buFont typeface="Wingdings 3"/>
              <a:buChar char=""/>
              <a:defRPr/>
            </a:pPr>
            <a:r>
              <a:rPr lang="en-GB" sz="1100" dirty="0"/>
              <a:t>Verein für sozialwissenschaftliche Beratung und Forschung e. V. [Social Science Consultancy and Research Association]</a:t>
            </a:r>
          </a:p>
          <a:p>
            <a:pPr marL="144000" indent="-144000">
              <a:lnSpc>
                <a:spcPts val="1300"/>
              </a:lnSpc>
              <a:spcAft>
                <a:spcPts val="200"/>
              </a:spcAft>
              <a:buClr>
                <a:srgbClr val="D6851B"/>
              </a:buClr>
              <a:buSzPct val="65000"/>
              <a:buFont typeface="Wingdings 3"/>
              <a:buChar char=""/>
              <a:defRPr/>
            </a:pPr>
            <a:r>
              <a:rPr lang="en-GB" sz="1100" dirty="0"/>
              <a:t>Institute of Social Science Consultancy (ISOB GmbH)</a:t>
            </a:r>
          </a:p>
          <a:p>
            <a:pPr marL="144000" indent="-144000">
              <a:lnSpc>
                <a:spcPts val="1300"/>
              </a:lnSpc>
              <a:spcAft>
                <a:spcPts val="200"/>
              </a:spcAft>
              <a:buClr>
                <a:srgbClr val="D6851B"/>
              </a:buClr>
              <a:buSzPct val="65000"/>
              <a:buFont typeface="Wingdings 3"/>
              <a:buChar char=""/>
              <a:defRPr/>
            </a:pPr>
            <a:r>
              <a:rPr lang="en-GB" sz="1100" dirty="0"/>
              <a:t>Osnabrück University – Department of Vocational Education Studies</a:t>
            </a:r>
          </a:p>
          <a:p>
            <a:pPr marL="144000" indent="-144000">
              <a:lnSpc>
                <a:spcPts val="1300"/>
              </a:lnSpc>
              <a:spcAft>
                <a:spcPts val="200"/>
              </a:spcAft>
              <a:buClr>
                <a:srgbClr val="D6851B"/>
              </a:buClr>
              <a:buSzPct val="65000"/>
              <a:buFont typeface="Wingdings 3"/>
              <a:buChar char=""/>
              <a:defRPr/>
            </a:pPr>
            <a:r>
              <a:rPr lang="en-GB" sz="1100" dirty="0"/>
              <a:t>Leipzig University – Institut für Wirtschaftspädagogik [Institute of Business Education]</a:t>
            </a:r>
          </a:p>
          <a:p>
            <a:pPr marL="144000" indent="-144000">
              <a:lnSpc>
                <a:spcPts val="1300"/>
              </a:lnSpc>
              <a:spcAft>
                <a:spcPts val="200"/>
              </a:spcAft>
              <a:buClr>
                <a:srgbClr val="D6851B"/>
              </a:buClr>
              <a:buSzPct val="65000"/>
              <a:buFont typeface="Wingdings 3"/>
              <a:buChar char=""/>
              <a:defRPr/>
            </a:pPr>
            <a:endParaRPr lang="de-DE" sz="1100" spc="-2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en-GB" dirty="0"/>
              <a:t>9. Cooperation and networking in VET research</a:t>
            </a:r>
          </a:p>
        </p:txBody>
      </p:sp>
      <p:sp>
        <p:nvSpPr>
          <p:cNvPr id="5" name="Textfeld 4"/>
          <p:cNvSpPr txBox="1"/>
          <p:nvPr/>
        </p:nvSpPr>
        <p:spPr bwMode="auto">
          <a:xfrm>
            <a:off x="658808" y="1628775"/>
            <a:ext cx="11053766" cy="3618634"/>
          </a:xfrm>
          <a:prstGeom prst="rect">
            <a:avLst/>
          </a:prstGeom>
          <a:noFill/>
        </p:spPr>
        <p:txBody>
          <a:bodyPr wrap="square" lIns="0" tIns="0" rIns="0" bIns="0" numCol="2" spcCol="216000" rtlCol="0">
            <a:noAutofit/>
          </a:bodyPr>
          <a:lstStyle/>
          <a:p>
            <a:pPr>
              <a:lnSpc>
                <a:spcPts val="2200"/>
              </a:lnSpc>
              <a:spcAft>
                <a:spcPts val="600"/>
              </a:spcAft>
              <a:buClr>
                <a:srgbClr val="D6851B"/>
              </a:buClr>
              <a:buSzPct val="65000"/>
              <a:defRPr/>
            </a:pPr>
            <a:r>
              <a:rPr lang="en-GB" b="1" dirty="0"/>
              <a:t>Arbeitsgemeinschaft Berufliche Bildung (AG BB) [Vocational education and training working group]</a:t>
            </a:r>
            <a:br>
              <a:rPr lang="en-GB" b="1" dirty="0"/>
            </a:br>
            <a:endParaRPr lang="en-GB" b="1" dirty="0"/>
          </a:p>
          <a:p>
            <a:pPr marL="216000" indent="-216000">
              <a:lnSpc>
                <a:spcPts val="2200"/>
              </a:lnSpc>
              <a:spcAft>
                <a:spcPts val="600"/>
              </a:spcAft>
              <a:buClr>
                <a:srgbClr val="D6851B"/>
              </a:buClr>
              <a:buSzPct val="65000"/>
              <a:buFont typeface="Wingdings 3"/>
              <a:buChar char=""/>
              <a:defRPr/>
            </a:pPr>
            <a:r>
              <a:rPr lang="en-GB" dirty="0"/>
              <a:t>has been organising the “Hochschultage Berufliche Bildung” university conference on vocational training every two years since the 1980s – conference venue alternates between universities</a:t>
            </a:r>
          </a:p>
          <a:p>
            <a:pPr marL="216000" indent="-216000">
              <a:lnSpc>
                <a:spcPts val="2200"/>
              </a:lnSpc>
              <a:spcAft>
                <a:spcPts val="600"/>
              </a:spcAft>
              <a:buClr>
                <a:srgbClr val="D6851B"/>
              </a:buClr>
              <a:buSzPct val="65000"/>
              <a:buFont typeface="Wingdings 3"/>
              <a:buChar char=""/>
              <a:defRPr/>
            </a:pPr>
            <a:r>
              <a:rPr lang="en-GB" dirty="0"/>
              <a:t>The aim of the university conference is to promote discourse between research, policymakers and practice</a:t>
            </a:r>
          </a:p>
          <a:p>
            <a:pPr marL="216000" indent="-216000">
              <a:lnSpc>
                <a:spcPts val="2200"/>
              </a:lnSpc>
              <a:spcAft>
                <a:spcPts val="600"/>
              </a:spcAft>
              <a:buClr>
                <a:srgbClr val="D6851B"/>
              </a:buClr>
              <a:buSzPct val="65000"/>
              <a:buFont typeface="Wingdings 3"/>
              <a:buChar char=""/>
              <a:defRPr/>
            </a:pPr>
            <a:r>
              <a:rPr lang="en-GB" dirty="0"/>
              <a:t>BIBB is a founding member of the AG BB and is active on its Board.</a:t>
            </a:r>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r>
              <a:rPr lang="en-GB" b="1" dirty="0"/>
              <a:t>Centre for Vocational Education and Training (CeVet) </a:t>
            </a:r>
            <a:br>
              <a:rPr lang="en-GB" b="1" dirty="0"/>
            </a:br>
            <a:r>
              <a:rPr lang="en-GB" b="1" dirty="0"/>
              <a:t>at Paderborn University</a:t>
            </a:r>
          </a:p>
          <a:p>
            <a:pPr marL="216000" indent="-216000">
              <a:lnSpc>
                <a:spcPts val="2200"/>
              </a:lnSpc>
              <a:spcAft>
                <a:spcPts val="600"/>
              </a:spcAft>
              <a:buClr>
                <a:srgbClr val="D6851B"/>
              </a:buClr>
              <a:buSzPct val="65000"/>
              <a:buFont typeface="Wingdings 3"/>
              <a:buChar char=""/>
              <a:defRPr/>
            </a:pPr>
            <a:r>
              <a:rPr lang="en-GB" dirty="0"/>
              <a:t>International centre of excellence for research and for professionalisation in addressing the challenges relating to all aspects of vocational education and training </a:t>
            </a:r>
          </a:p>
          <a:p>
            <a:pPr marL="216000" indent="-216000">
              <a:lnSpc>
                <a:spcPts val="2200"/>
              </a:lnSpc>
              <a:spcAft>
                <a:spcPts val="600"/>
              </a:spcAft>
              <a:buClr>
                <a:srgbClr val="D6851B"/>
              </a:buClr>
              <a:buSzPct val="65000"/>
              <a:buFont typeface="Wingdings 3"/>
              <a:buChar char=""/>
              <a:defRPr/>
            </a:pPr>
            <a:r>
              <a:rPr lang="en-GB" dirty="0"/>
              <a:t>Involvement of stakeholders with different perspectives of the problem in question.</a:t>
            </a:r>
          </a:p>
          <a:p>
            <a:pPr marL="216000" indent="-216000">
              <a:lnSpc>
                <a:spcPts val="2200"/>
              </a:lnSpc>
              <a:spcAft>
                <a:spcPts val="600"/>
              </a:spcAft>
              <a:buClr>
                <a:srgbClr val="D6851B"/>
              </a:buClr>
              <a:buSzPct val="65000"/>
              <a:buFont typeface="Wingdings 3"/>
              <a:buChar char=""/>
              <a:defRPr/>
            </a:pPr>
            <a:r>
              <a:rPr lang="en-GB" dirty="0"/>
              <a:t>Network comprising national and international partners from companies, education and training policymaking, training institutions and other institutes</a:t>
            </a:r>
          </a:p>
          <a:p>
            <a:pPr marL="216000" indent="-216000">
              <a:lnSpc>
                <a:spcPts val="2200"/>
              </a:lnSpc>
              <a:spcAft>
                <a:spcPts val="600"/>
              </a:spcAft>
              <a:buClr>
                <a:srgbClr val="D6851B"/>
              </a:buClr>
              <a:buSzPct val="65000"/>
              <a:buFont typeface="Wingdings 3"/>
              <a:buChar char=""/>
              <a:defRPr/>
            </a:pPr>
            <a:r>
              <a:rPr lang="en-GB" dirty="0"/>
              <a:t>Main areas of research include career orientation, professionalisation and support for vocational education and training practice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10. Use of research findings</a:t>
            </a:r>
          </a:p>
        </p:txBody>
      </p:sp>
      <p:sp>
        <p:nvSpPr>
          <p:cNvPr id="12" name="Textplatzhalter 3"/>
          <p:cNvSpPr txBox="1"/>
          <p:nvPr/>
        </p:nvSpPr>
        <p:spPr bwMode="auto">
          <a:xfrm>
            <a:off x="6275386" y="3420928"/>
            <a:ext cx="5437187" cy="1864206"/>
          </a:xfrm>
          <a:prstGeom prst="rect">
            <a:avLst/>
          </a:prstGeom>
          <a:solidFill>
            <a:srgbClr val="FBF3E8"/>
          </a:solid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en-GB" sz="1400" dirty="0">
                <a:solidFill>
                  <a:schemeClr val="tx1"/>
                </a:solidFill>
                <a:latin typeface="Calibri"/>
              </a:rPr>
              <a:t>Published four times a year. Academic findings and practical experience of current issues in vocational education and training are published here Each issues has a </a:t>
            </a:r>
            <a:r>
              <a:rPr lang="en-GB" sz="1400" b="1" dirty="0">
                <a:solidFill>
                  <a:schemeClr val="tx1"/>
                </a:solidFill>
                <a:latin typeface="Calibri"/>
              </a:rPr>
              <a:t>thematic focus</a:t>
            </a:r>
            <a:r>
              <a:rPr lang="en-GB" sz="1400" dirty="0">
                <a:solidFill>
                  <a:schemeClr val="tx1"/>
                </a:solidFill>
                <a:latin typeface="Calibri"/>
              </a:rPr>
              <a:t>, </a:t>
            </a:r>
            <a:br>
              <a:rPr lang="en-GB" sz="1400" dirty="0">
                <a:solidFill>
                  <a:schemeClr val="tx1"/>
                </a:solidFill>
                <a:latin typeface="Calibri"/>
              </a:rPr>
            </a:br>
            <a:r>
              <a:rPr lang="en-GB" sz="1400" dirty="0">
                <a:solidFill>
                  <a:schemeClr val="tx1"/>
                </a:solidFill>
                <a:latin typeface="Calibri"/>
              </a:rPr>
              <a:t>e.g.: </a:t>
            </a:r>
          </a:p>
          <a:p>
            <a:pPr marL="360000" lvl="0" indent="-252000" defTabSz="914400">
              <a:lnSpc>
                <a:spcPts val="1800"/>
              </a:lnSpc>
              <a:spcBef>
                <a:spcPts val="0"/>
              </a:spcBef>
              <a:spcAft>
                <a:spcPts val="200"/>
              </a:spcAft>
              <a:buClr>
                <a:srgbClr val="D6851B"/>
              </a:buClr>
              <a:buSzPct val="65000"/>
              <a:buFont typeface="Wingdings 3"/>
              <a:buChar char=""/>
              <a:defRPr/>
            </a:pPr>
            <a:r>
              <a:rPr lang="en-US" sz="1400" dirty="0">
                <a:solidFill>
                  <a:schemeClr val="tx1"/>
                </a:solidFill>
                <a:latin typeface="Calibri"/>
              </a:rPr>
              <a:t>Healthcare professions (BWP 2/2026)</a:t>
            </a:r>
          </a:p>
          <a:p>
            <a:pPr marL="360000" lvl="0" indent="-252000" defTabSz="914400">
              <a:lnSpc>
                <a:spcPts val="1800"/>
              </a:lnSpc>
              <a:spcBef>
                <a:spcPts val="0"/>
              </a:spcBef>
              <a:spcAft>
                <a:spcPts val="200"/>
              </a:spcAft>
              <a:buClr>
                <a:srgbClr val="D6851B"/>
              </a:buClr>
              <a:buSzPct val="65000"/>
              <a:buFont typeface="Wingdings 3"/>
              <a:buChar char=""/>
              <a:defRPr/>
            </a:pPr>
            <a:r>
              <a:rPr lang="en-US" sz="1400" dirty="0">
                <a:solidFill>
                  <a:schemeClr val="tx1"/>
                </a:solidFill>
                <a:latin typeface="Calibri"/>
              </a:rPr>
              <a:t>Skilled workforce potential (BWP 1/2026)</a:t>
            </a:r>
          </a:p>
          <a:p>
            <a:pPr marL="360000" lvl="0" indent="-252000" defTabSz="914400">
              <a:lnSpc>
                <a:spcPts val="1800"/>
              </a:lnSpc>
              <a:spcBef>
                <a:spcPts val="0"/>
              </a:spcBef>
              <a:spcAft>
                <a:spcPts val="200"/>
              </a:spcAft>
              <a:buClr>
                <a:srgbClr val="D6851B"/>
              </a:buClr>
              <a:buSzPct val="65000"/>
              <a:buFont typeface="Wingdings 3"/>
              <a:buChar char=""/>
              <a:defRPr/>
            </a:pPr>
            <a:r>
              <a:rPr lang="en-US" sz="1400" dirty="0">
                <a:solidFill>
                  <a:schemeClr val="tx1"/>
                </a:solidFill>
                <a:latin typeface="Calibri"/>
              </a:rPr>
              <a:t>Innovations through AI (BWP 4/2025)</a:t>
            </a:r>
            <a:endParaRPr lang="en-GB" sz="1400" dirty="0">
              <a:solidFill>
                <a:schemeClr val="tx1"/>
              </a:solidFill>
              <a:latin typeface="Calibri"/>
            </a:endParaRPr>
          </a:p>
        </p:txBody>
      </p:sp>
      <p:sp>
        <p:nvSpPr>
          <p:cNvPr id="13" name="Textplatzhalter 3"/>
          <p:cNvSpPr txBox="1"/>
          <p:nvPr/>
        </p:nvSpPr>
        <p:spPr bwMode="auto">
          <a:xfrm>
            <a:off x="6275386" y="2798468"/>
            <a:ext cx="5437189" cy="637849"/>
          </a:xfrm>
          <a:prstGeom prst="rect">
            <a:avLst/>
          </a:prstGeom>
          <a:solidFill>
            <a:srgbClr val="EAC28D"/>
          </a:solidFill>
        </p:spPr>
        <p:txBody>
          <a:bodyPr vert="horz" wrap="square" lIns="108000" tIns="72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en-GB" sz="1600" dirty="0">
                <a:solidFill>
                  <a:schemeClr val="tx1"/>
                </a:solidFill>
              </a:rPr>
              <a:t>Example: </a:t>
            </a:r>
            <a:r>
              <a:rPr lang="en-GB" sz="1600" b="1" dirty="0">
                <a:solidFill>
                  <a:schemeClr val="tx1"/>
                </a:solidFill>
              </a:rPr>
              <a:t>BIBB specialist journal</a:t>
            </a:r>
            <a:br>
              <a:rPr lang="en-GB" sz="1600" b="1" dirty="0">
                <a:solidFill>
                  <a:schemeClr val="tx1"/>
                </a:solidFill>
              </a:rPr>
            </a:br>
            <a:r>
              <a:rPr lang="en-GB" sz="1600" dirty="0">
                <a:solidFill>
                  <a:schemeClr val="tx1"/>
                </a:solidFill>
              </a:rPr>
              <a:t>“Vocational Training in Research and Practice” (BWP)</a:t>
            </a:r>
          </a:p>
        </p:txBody>
      </p:sp>
      <p:sp>
        <p:nvSpPr>
          <p:cNvPr id="14" name="Textplatzhalter 3"/>
          <p:cNvSpPr txBox="1"/>
          <p:nvPr/>
        </p:nvSpPr>
        <p:spPr bwMode="auto">
          <a:xfrm>
            <a:off x="658815" y="3420928"/>
            <a:ext cx="5461723" cy="2443408"/>
          </a:xfrm>
          <a:prstGeom prst="rect">
            <a:avLst/>
          </a:prstGeom>
          <a:solidFill>
            <a:srgbClr val="FBF3E8"/>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en-GB" sz="1400" b="1" dirty="0">
                <a:solidFill>
                  <a:schemeClr val="tx1"/>
                </a:solidFill>
                <a:latin typeface="Calibri"/>
              </a:rPr>
              <a:t>Databases</a:t>
            </a:r>
            <a:r>
              <a:rPr lang="en-GB" sz="1400" dirty="0">
                <a:solidFill>
                  <a:schemeClr val="tx1"/>
                </a:solidFill>
                <a:latin typeface="Calibri"/>
              </a:rPr>
              <a:t> </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Research Data Centre metadata portal</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Database of training allowances based on collective agreements</a:t>
            </a:r>
          </a:p>
          <a:p>
            <a:pPr marL="108000" lvl="0" defTabSz="914400">
              <a:lnSpc>
                <a:spcPts val="1800"/>
              </a:lnSpc>
              <a:spcBef>
                <a:spcPts val="0"/>
              </a:spcBef>
              <a:spcAft>
                <a:spcPts val="200"/>
              </a:spcAft>
              <a:buClr>
                <a:srgbClr val="D6851B"/>
              </a:buClr>
              <a:buSzPct val="65000"/>
              <a:defRPr/>
            </a:pPr>
            <a:r>
              <a:rPr lang="en-GB" sz="1400" b="1" dirty="0">
                <a:solidFill>
                  <a:schemeClr val="tx1"/>
                </a:solidFill>
                <a:latin typeface="Calibri"/>
              </a:rPr>
              <a:t>Specialist publications, free of charge</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VET Repository</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BIBB Data Report to accompany the Report on VET</a:t>
            </a:r>
          </a:p>
          <a:p>
            <a:pPr marL="108000" lvl="0" defTabSz="914400">
              <a:lnSpc>
                <a:spcPts val="1700"/>
              </a:lnSpc>
              <a:spcBef>
                <a:spcPts val="600"/>
              </a:spcBef>
              <a:spcAft>
                <a:spcPts val="200"/>
              </a:spcAft>
              <a:buClr>
                <a:srgbClr val="D6851B"/>
              </a:buClr>
              <a:buSzPct val="65000"/>
              <a:defRPr/>
            </a:pPr>
            <a:r>
              <a:rPr lang="en-GB" sz="1400" dirty="0">
                <a:solidFill>
                  <a:schemeClr val="tx1"/>
                </a:solidFill>
                <a:latin typeface="Calibri"/>
              </a:rPr>
              <a:t>BIBB adopted an Open Access policy in 2011 in order to support the dissemination of vocational education and training research results free of charge in accordance with the Open Access principle.</a:t>
            </a:r>
          </a:p>
        </p:txBody>
      </p:sp>
      <p:sp>
        <p:nvSpPr>
          <p:cNvPr id="15" name="Textplatzhalter 3"/>
          <p:cNvSpPr txBox="1"/>
          <p:nvPr/>
        </p:nvSpPr>
        <p:spPr bwMode="auto">
          <a:xfrm>
            <a:off x="658813" y="2798468"/>
            <a:ext cx="5461725" cy="637848"/>
          </a:xfrm>
          <a:prstGeom prst="rect">
            <a:avLst/>
          </a:prstGeom>
          <a:solidFill>
            <a:srgbClr val="EAC28D"/>
          </a:solidFill>
        </p:spPr>
        <p:txBody>
          <a:bodyPr vert="horz" wrap="square" lIns="108000" tIns="180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en-GB" sz="1600" dirty="0">
                <a:solidFill>
                  <a:schemeClr val="tx1"/>
                </a:solidFill>
              </a:rPr>
              <a:t>Example: </a:t>
            </a:r>
            <a:r>
              <a:rPr lang="en-GB" sz="1600" b="1" dirty="0">
                <a:solidFill>
                  <a:schemeClr val="tx1"/>
                </a:solidFill>
              </a:rPr>
              <a:t>www.bibb.de/en</a:t>
            </a:r>
          </a:p>
        </p:txBody>
      </p:sp>
      <p:sp>
        <p:nvSpPr>
          <p:cNvPr id="19" name="Textplatzhalter 3"/>
          <p:cNvSpPr txBox="1"/>
          <p:nvPr/>
        </p:nvSpPr>
        <p:spPr bwMode="auto">
          <a:xfrm>
            <a:off x="658810" y="1352777"/>
            <a:ext cx="3600000" cy="555775"/>
          </a:xfrm>
          <a:prstGeom prst="rect">
            <a:avLst/>
          </a:prstGeom>
          <a:solidFill>
            <a:srgbClr val="FBF3E8"/>
          </a:solidFill>
        </p:spPr>
        <p:txBody>
          <a:bodyPr vert="horz" wrap="square" lIns="72000" tIns="72000" rIns="72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n-GB" sz="1400" dirty="0">
                <a:solidFill>
                  <a:schemeClr val="tx1"/>
                </a:solidFill>
                <a:latin typeface="Calibri"/>
              </a:rPr>
              <a:t>enables scientific discourse</a:t>
            </a:r>
          </a:p>
        </p:txBody>
      </p:sp>
      <p:sp>
        <p:nvSpPr>
          <p:cNvPr id="20" name="Textplatzhalter 3"/>
          <p:cNvSpPr txBox="1"/>
          <p:nvPr/>
        </p:nvSpPr>
        <p:spPr bwMode="auto">
          <a:xfrm>
            <a:off x="4385692" y="1352777"/>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n-GB" sz="1400" dirty="0">
                <a:solidFill>
                  <a:schemeClr val="tx1"/>
                </a:solidFill>
                <a:latin typeface="Calibri"/>
              </a:rPr>
              <a:t>increases the transparency and clarity of research results</a:t>
            </a:r>
          </a:p>
        </p:txBody>
      </p:sp>
      <p:sp>
        <p:nvSpPr>
          <p:cNvPr id="21" name="Textplatzhalter 3"/>
          <p:cNvSpPr txBox="1"/>
          <p:nvPr/>
        </p:nvSpPr>
        <p:spPr bwMode="auto">
          <a:xfrm>
            <a:off x="8112575" y="1352777"/>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n-GB" sz="1400" dirty="0">
                <a:solidFill>
                  <a:schemeClr val="tx1"/>
                </a:solidFill>
                <a:latin typeface="Calibri"/>
              </a:rPr>
              <a:t>facilitates broad-based and rapid dissemination as well as visibility</a:t>
            </a:r>
          </a:p>
        </p:txBody>
      </p:sp>
      <p:sp>
        <p:nvSpPr>
          <p:cNvPr id="22" name="Textplatzhalter 3"/>
          <p:cNvSpPr txBox="1"/>
          <p:nvPr/>
        </p:nvSpPr>
        <p:spPr bwMode="auto">
          <a:xfrm>
            <a:off x="658808" y="1994736"/>
            <a:ext cx="11053765"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n-GB" sz="1400" dirty="0">
                <a:solidFill>
                  <a:schemeClr val="tx1"/>
                </a:solidFill>
                <a:latin typeface="Calibri"/>
              </a:rPr>
              <a:t>A freely available description of research approaches and methodology means that research projects are easier to understand, adapt and replicate in other countries/training systems</a:t>
            </a:r>
          </a:p>
        </p:txBody>
      </p:sp>
      <p:sp>
        <p:nvSpPr>
          <p:cNvPr id="23" name="Textfeld 22"/>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en-GB" sz="2000" dirty="0"/>
              <a:t>Results of vocational education and training research should be </a:t>
            </a:r>
            <a:r>
              <a:rPr lang="en-GB" sz="2000" b="1" dirty="0"/>
              <a:t>freely available</a:t>
            </a:r>
            <a:r>
              <a:rPr lang="en-GB" sz="2000" dirty="0"/>
              <a:t>:</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456256">
            <a:off x="5388810" y="2446016"/>
            <a:ext cx="1055609" cy="156131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11. Summary</a:t>
            </a:r>
          </a:p>
        </p:txBody>
      </p:sp>
      <p:sp>
        <p:nvSpPr>
          <p:cNvPr id="9" name="Textplatzhalter 3"/>
          <p:cNvSpPr txBox="1"/>
          <p:nvPr/>
        </p:nvSpPr>
        <p:spPr bwMode="auto">
          <a:xfrm>
            <a:off x="8282996" y="115612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800" b="1" dirty="0"/>
              <a:t>Research results</a:t>
            </a:r>
          </a:p>
        </p:txBody>
      </p:sp>
      <p:sp>
        <p:nvSpPr>
          <p:cNvPr id="10" name="Textplatzhalter 3"/>
          <p:cNvSpPr txBox="1"/>
          <p:nvPr/>
        </p:nvSpPr>
        <p:spPr bwMode="auto">
          <a:xfrm>
            <a:off x="740565" y="184467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800" b="1" dirty="0"/>
              <a:t>Stakeholders</a:t>
            </a:r>
          </a:p>
        </p:txBody>
      </p:sp>
      <p:sp>
        <p:nvSpPr>
          <p:cNvPr id="11" name="Rechteck 10"/>
          <p:cNvSpPr/>
          <p:nvPr/>
        </p:nvSpPr>
        <p:spPr bwMode="auto">
          <a:xfrm>
            <a:off x="662187" y="2448489"/>
            <a:ext cx="3519324" cy="3307957"/>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n-GB" dirty="0"/>
              <a:t>The variety of stakeholders in vocational education and training research contributes to the quality of research and helps with the ongoing modernisation of VET and with making it competitive.</a:t>
            </a:r>
          </a:p>
          <a:p>
            <a:pPr marL="285750" indent="-285750">
              <a:lnSpc>
                <a:spcPts val="2400"/>
              </a:lnSpc>
              <a:spcAft>
                <a:spcPts val="1200"/>
              </a:spcAft>
              <a:buClr>
                <a:srgbClr val="D6851B"/>
              </a:buClr>
              <a:buSzPct val="65000"/>
              <a:buFont typeface="Wingdings 3"/>
              <a:buChar char=""/>
              <a:defRPr/>
            </a:pPr>
            <a:r>
              <a:rPr lang="en-GB" dirty="0"/>
              <a:t>Synergy effects resulting from partnerships, exchange and joint projects</a:t>
            </a:r>
          </a:p>
        </p:txBody>
      </p:sp>
      <p:sp>
        <p:nvSpPr>
          <p:cNvPr id="12" name="Rechteck 11"/>
          <p:cNvSpPr/>
          <p:nvPr/>
        </p:nvSpPr>
        <p:spPr bwMode="auto">
          <a:xfrm>
            <a:off x="8204614" y="1759939"/>
            <a:ext cx="3507961" cy="39235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n-GB" dirty="0"/>
              <a:t>are publicly available</a:t>
            </a:r>
          </a:p>
          <a:p>
            <a:pPr marL="285750" indent="-285750">
              <a:lnSpc>
                <a:spcPts val="2400"/>
              </a:lnSpc>
              <a:spcAft>
                <a:spcPts val="1200"/>
              </a:spcAft>
              <a:buClr>
                <a:srgbClr val="D6851B"/>
              </a:buClr>
              <a:buSzPct val="65000"/>
              <a:buFont typeface="Wingdings 3"/>
              <a:buChar char=""/>
              <a:defRPr/>
            </a:pPr>
            <a:r>
              <a:rPr lang="en-GB" dirty="0"/>
              <a:t>are used in the dialogue between government, business and social partners</a:t>
            </a:r>
          </a:p>
          <a:p>
            <a:pPr marL="285750" indent="-285750">
              <a:lnSpc>
                <a:spcPts val="2400"/>
              </a:lnSpc>
              <a:spcAft>
                <a:spcPts val="1200"/>
              </a:spcAft>
              <a:buClr>
                <a:srgbClr val="D6851B"/>
              </a:buClr>
              <a:buSzPct val="65000"/>
              <a:buFont typeface="Wingdings 3"/>
              <a:buChar char=""/>
              <a:defRPr/>
            </a:pPr>
            <a:r>
              <a:rPr lang="en-GB" dirty="0"/>
              <a:t>help when making the choice of initial and continuing VET measures in the transition into the employment system</a:t>
            </a:r>
          </a:p>
          <a:p>
            <a:pPr marL="285750" indent="-285750">
              <a:lnSpc>
                <a:spcPts val="2400"/>
              </a:lnSpc>
              <a:spcAft>
                <a:spcPts val="1200"/>
              </a:spcAft>
              <a:buClr>
                <a:srgbClr val="D6851B"/>
              </a:buClr>
              <a:buSzPct val="65000"/>
              <a:buFont typeface="Wingdings 3"/>
              <a:buChar char=""/>
              <a:defRPr/>
            </a:pPr>
            <a:r>
              <a:rPr lang="en-GB" dirty="0"/>
              <a:t>justify training planning decisions and help to prepare these</a:t>
            </a:r>
          </a:p>
        </p:txBody>
      </p:sp>
      <p:sp>
        <p:nvSpPr>
          <p:cNvPr id="15" name="Textplatzhalter 3"/>
          <p:cNvSpPr txBox="1"/>
          <p:nvPr/>
        </p:nvSpPr>
        <p:spPr bwMode="auto">
          <a:xfrm>
            <a:off x="4470904" y="3750853"/>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800" b="1" dirty="0"/>
              <a:t>Government</a:t>
            </a:r>
          </a:p>
        </p:txBody>
      </p:sp>
      <p:sp>
        <p:nvSpPr>
          <p:cNvPr id="16" name="Rechteck 15"/>
          <p:cNvSpPr/>
          <p:nvPr/>
        </p:nvSpPr>
        <p:spPr bwMode="auto">
          <a:xfrm>
            <a:off x="4392523" y="4353616"/>
            <a:ext cx="3617968" cy="13074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n-GB" dirty="0"/>
              <a:t>facilitates institutionalised vocational education and training research by providing a statutory framework, funding and by awarding contracts</a:t>
            </a:r>
          </a:p>
        </p:txBody>
      </p:sp>
      <p:pic>
        <p:nvPicPr>
          <p:cNvPr id="13" name="Grafik 12"/>
          <p:cNvPicPr>
            <a:picLocks noChangeAspect="1"/>
          </p:cNvPicPr>
          <p:nvPr/>
        </p:nvPicPr>
        <p:blipFill>
          <a:blip r:embed="rId3"/>
          <a:stretch/>
        </p:blipFill>
        <p:spPr bwMode="auto">
          <a:xfrm>
            <a:off x="4491552" y="1006792"/>
            <a:ext cx="3397184" cy="247208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el 1"/>
          <p:cNvSpPr txBox="1"/>
          <p:nvPr/>
        </p:nvSpPr>
        <p:spPr bwMode="auto">
          <a:xfrm>
            <a:off x="658812" y="296863"/>
            <a:ext cx="9000000" cy="446715"/>
          </a:xfrm>
          <a:prstGeom prst="rect">
            <a:avLst/>
          </a:prstGeom>
        </p:spPr>
        <p:txBody>
          <a:bodyPr vert="horz" lIns="0" tIns="0" rIns="0" bIns="0" rtlCol="0" anchor="t" anchorCtr="0">
            <a:normAutofit/>
          </a:bodyPr>
          <a:lstStyle>
            <a:lvl1pPr algn="l" defTabSz="914400">
              <a:lnSpc>
                <a:spcPct val="100000"/>
              </a:lnSpc>
              <a:spcBef>
                <a:spcPts val="0"/>
              </a:spcBef>
              <a:buNone/>
              <a:defRPr sz="2400">
                <a:solidFill>
                  <a:srgbClr val="D6851B"/>
                </a:solidFill>
                <a:latin typeface="+mj-lt"/>
                <a:ea typeface="+mj-ea"/>
                <a:cs typeface="+mj-cs"/>
              </a:defRPr>
            </a:lvl1pPr>
          </a:lstStyle>
          <a:p>
            <a:pPr>
              <a:defRPr/>
            </a:pPr>
            <a:r>
              <a:rPr lang="en-GB" dirty="0"/>
              <a:t>Further information</a:t>
            </a:r>
          </a:p>
        </p:txBody>
      </p:sp>
      <p:sp>
        <p:nvSpPr>
          <p:cNvPr id="13" name="Inhaltsplatzhalter 4"/>
          <p:cNvSpPr>
            <a:spLocks noGrp="1"/>
          </p:cNvSpPr>
          <p:nvPr>
            <p:ph idx="1"/>
          </p:nvPr>
        </p:nvSpPr>
        <p:spPr bwMode="auto">
          <a:xfrm>
            <a:off x="658812" y="992429"/>
            <a:ext cx="6460877" cy="1871662"/>
          </a:xfrm>
        </p:spPr>
        <p:txBody>
          <a:bodyPr numCol="1">
            <a:noAutofit/>
          </a:bodyPr>
          <a:lstStyle/>
          <a:p>
            <a:pPr marL="0" indent="0">
              <a:buNone/>
              <a:defRPr/>
            </a:pPr>
            <a:r>
              <a:rPr lang="en-GB" sz="1800" dirty="0"/>
              <a:t>This presentation, further presentations and information on German vocational education and training and international VET cooperation are all available on our website at:</a:t>
            </a:r>
          </a:p>
          <a:p>
            <a:pPr marL="0" indent="0">
              <a:buNone/>
              <a:defRPr/>
            </a:pPr>
            <a:r>
              <a:rPr lang="en-GB" sz="1800" b="1" u="sng"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www.govet.international/en</a:t>
            </a:r>
            <a:endParaRPr lang="en-GB" sz="1800" b="1" u="sng" dirty="0">
              <a:solidFill>
                <a:srgbClr val="D6851B"/>
              </a:solidFill>
              <a:hlinkClick r:id="rId4" tooltip="http://www.govet.international/">
                <a:extLst>
                  <a:ext uri="{A12FA001-AC4F-418D-AE19-62706E023703}">
                    <ahyp:hlinkClr xmlns:ahyp="http://schemas.microsoft.com/office/drawing/2018/hyperlinkcolor" val="tx"/>
                  </a:ext>
                </a:extLst>
              </a:hlinkClick>
            </a:endParaRPr>
          </a:p>
          <a:p>
            <a:pPr marL="0" indent="0">
              <a:buNone/>
              <a:defRPr/>
            </a:pPr>
            <a:endParaRPr lang="de-DE" sz="1400" b="1" dirty="0"/>
          </a:p>
        </p:txBody>
      </p:sp>
      <p:sp>
        <p:nvSpPr>
          <p:cNvPr id="14" name="Inhaltsplatzhalter 4"/>
          <p:cNvSpPr txBox="1"/>
          <p:nvPr/>
        </p:nvSpPr>
        <p:spPr bwMode="auto">
          <a:xfrm>
            <a:off x="658812" y="2480765"/>
            <a:ext cx="11207605" cy="3141102"/>
          </a:xfrm>
          <a:prstGeom prst="rect">
            <a:avLst/>
          </a:prstGeom>
        </p:spPr>
        <p:txBody>
          <a:bodyPr vert="horz" lIns="0" tIns="0" rIns="0" bIns="0" numCol="2" spcCol="0"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lnSpc>
                <a:spcPts val="2000"/>
              </a:lnSpc>
              <a:spcBef>
                <a:spcPts val="0"/>
              </a:spcBef>
              <a:spcAft>
                <a:spcPts val="600"/>
              </a:spcAft>
              <a:buFont typeface="Arial"/>
              <a:buNone/>
              <a:defRPr/>
            </a:pPr>
            <a:r>
              <a:rPr lang="en-GB" sz="1600" b="1" dirty="0"/>
              <a:t>Sources*</a:t>
            </a:r>
          </a:p>
          <a:p>
            <a:pPr marL="285750" indent="-285750">
              <a:lnSpc>
                <a:spcPts val="2000"/>
              </a:lnSpc>
              <a:spcBef>
                <a:spcPts val="0"/>
              </a:spcBef>
              <a:spcAft>
                <a:spcPts val="200"/>
              </a:spcAft>
              <a:buClr>
                <a:srgbClr val="D6851B"/>
              </a:buClr>
              <a:buSzPct val="65000"/>
              <a:buFont typeface="Wingdings 3"/>
              <a:buChar char=""/>
              <a:defRPr/>
            </a:pPr>
            <a:r>
              <a:rPr lang="en-GB" sz="1600" dirty="0"/>
              <a:t>BIBB/VET research (</a:t>
            </a:r>
            <a:r>
              <a:rPr lang="en-GB" sz="1600" u="sng" dirty="0">
                <a:solidFill>
                  <a:srgbClr val="D6851B"/>
                </a:solidFill>
                <a:hlinkClick r:id="rId5">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BIBB Data Report (</a:t>
            </a:r>
            <a:r>
              <a:rPr lang="en-GB" sz="1600" u="sng" dirty="0">
                <a:solidFill>
                  <a:srgbClr val="D6851B"/>
                </a:solidFill>
                <a:hlinkClick r:id="rId6" tooltip="https://www.bibb.de/datenreport/de/189191.php">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Aft>
                <a:spcPts val="200"/>
              </a:spcAft>
              <a:buClr>
                <a:srgbClr val="D6851B"/>
              </a:buClr>
              <a:buSzPct val="65000"/>
              <a:buFont typeface="Wingdings 3"/>
              <a:buChar char=""/>
              <a:defRPr/>
            </a:pPr>
            <a:r>
              <a:rPr lang="de-DE" sz="1600" dirty="0"/>
              <a:t>VET Report BMBFSFJ (</a:t>
            </a:r>
            <a:r>
              <a:rPr lang="de-DE" sz="1600" dirty="0">
                <a:solidFill>
                  <a:srgbClr val="E27F1C"/>
                </a:solidFill>
                <a:hlinkClick r:id="rId7">
                  <a:extLst>
                    <a:ext uri="{A12FA001-AC4F-418D-AE19-62706E023703}">
                      <ahyp:hlinkClr xmlns:ahyp="http://schemas.microsoft.com/office/drawing/2018/hyperlinkcolor" val="tx"/>
                    </a:ext>
                  </a:extLst>
                </a:hlinkClick>
              </a:rPr>
              <a:t>link</a:t>
            </a:r>
            <a:r>
              <a:rPr lang="de-DE" sz="1600" dirty="0"/>
              <a:t>)</a:t>
            </a:r>
            <a:endParaRPr lang="en-GB" sz="1600" dirty="0"/>
          </a:p>
          <a:p>
            <a:pPr marL="285750" indent="-285750">
              <a:lnSpc>
                <a:spcPts val="2000"/>
              </a:lnSpc>
              <a:spcBef>
                <a:spcPts val="0"/>
              </a:spcBef>
              <a:spcAft>
                <a:spcPts val="200"/>
              </a:spcAft>
              <a:buClr>
                <a:srgbClr val="D6851B"/>
              </a:buClr>
              <a:buSzPct val="65000"/>
              <a:buFont typeface="Wingdings 3"/>
              <a:buChar char=""/>
              <a:defRPr/>
            </a:pPr>
            <a:r>
              <a:rPr lang="en-GB" sz="1600" dirty="0"/>
              <a:t>KMK (</a:t>
            </a:r>
            <a:r>
              <a:rPr lang="en-GB" sz="1600" u="sng" dirty="0">
                <a:solidFill>
                  <a:srgbClr val="D6851B"/>
                </a:solidFill>
                <a:hlinkClick r:id="rId8" tooltip="https://www.kmk.org/">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BMFTR Data Portal (</a:t>
            </a:r>
            <a:r>
              <a:rPr lang="en-GB" sz="1600" u="sng" dirty="0">
                <a:solidFill>
                  <a:srgbClr val="D6851B"/>
                </a:solidFill>
                <a:hlinkClick r:id="rId9">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Destatis statistics on VET (</a:t>
            </a:r>
            <a:r>
              <a:rPr lang="en-GB" sz="1600" u="sng" dirty="0">
                <a:solidFill>
                  <a:srgbClr val="D6851B"/>
                </a:solidFill>
                <a:hlinkClick r:id="rId10">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Institute for Employment Research (</a:t>
            </a:r>
            <a:r>
              <a:rPr lang="en-GB" sz="1600" u="sng" dirty="0">
                <a:solidFill>
                  <a:srgbClr val="D6851B"/>
                </a:solidFill>
                <a:hlinkClick r:id="rId11">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Research Institute for Vocational Education and Training (f-bb) (</a:t>
            </a:r>
            <a:r>
              <a:rPr lang="en-GB" sz="1600" u="sng" dirty="0">
                <a:solidFill>
                  <a:srgbClr val="D6851B"/>
                </a:solidFill>
                <a:hlinkClick r:id="rId12">
                  <a:extLst>
                    <a:ext uri="{A12FA001-AC4F-418D-AE19-62706E023703}">
                      <ahyp:hlinkClr xmlns:ahyp="http://schemas.microsoft.com/office/drawing/2018/hyperlinkcolor" val="tx"/>
                    </a:ext>
                  </a:extLst>
                </a:hlinkClick>
              </a:rPr>
              <a:t>link</a:t>
            </a:r>
            <a:r>
              <a:rPr lang="en-GB" sz="1600" dirty="0"/>
              <a:t>) </a:t>
            </a:r>
          </a:p>
          <a:p>
            <a:pPr marL="0" indent="0">
              <a:lnSpc>
                <a:spcPts val="2000"/>
              </a:lnSpc>
              <a:spcBef>
                <a:spcPts val="0"/>
              </a:spcBef>
              <a:spcAft>
                <a:spcPts val="600"/>
              </a:spcAft>
              <a:buNone/>
              <a:defRPr/>
            </a:pPr>
            <a:endParaRPr lang="en-GB" sz="1600" b="1" dirty="0"/>
          </a:p>
          <a:p>
            <a:pPr marL="0" indent="0">
              <a:lnSpc>
                <a:spcPts val="2000"/>
              </a:lnSpc>
              <a:spcBef>
                <a:spcPts val="0"/>
              </a:spcBef>
              <a:spcAft>
                <a:spcPts val="600"/>
              </a:spcAft>
              <a:buNone/>
              <a:defRPr/>
            </a:pPr>
            <a:r>
              <a:rPr lang="en-GB" sz="1600" b="1" dirty="0"/>
              <a:t>Further information on the Internet</a:t>
            </a:r>
          </a:p>
          <a:p>
            <a:pPr marL="285750" indent="-285750">
              <a:lnSpc>
                <a:spcPts val="2000"/>
              </a:lnSpc>
              <a:spcBef>
                <a:spcPts val="0"/>
              </a:spcBef>
              <a:spcAft>
                <a:spcPts val="200"/>
              </a:spcAft>
              <a:buClr>
                <a:srgbClr val="D6851B"/>
              </a:buClr>
              <a:buSzPct val="65000"/>
              <a:buFont typeface="Wingdings 3"/>
              <a:buChar char=""/>
              <a:defRPr/>
            </a:pPr>
            <a:r>
              <a:rPr lang="en-GB" sz="1600" dirty="0"/>
              <a:t>AGBFN (Vocational Education and Training Research Network) (</a:t>
            </a:r>
            <a:r>
              <a:rPr lang="en-GB" sz="1600" u="sng" dirty="0">
                <a:solidFill>
                  <a:srgbClr val="D6851B"/>
                </a:solidFill>
                <a:hlinkClick r:id="rId13" tooltip="https://www.agbfn.de/">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CeVet (</a:t>
            </a:r>
            <a:r>
              <a:rPr lang="en-GB" sz="1600" u="sng" dirty="0">
                <a:solidFill>
                  <a:srgbClr val="D6851B"/>
                </a:solidFill>
                <a:hlinkClick r:id="rId14" tooltip="https://www.uni-paderborn.de/cevet">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BIBB VET Repository </a:t>
            </a:r>
            <a:r>
              <a:rPr lang="en-GB" sz="1600" u="sng" dirty="0"/>
              <a:t>(</a:t>
            </a:r>
            <a:r>
              <a:rPr lang="en-GB" sz="1600" u="sng" dirty="0">
                <a:solidFill>
                  <a:srgbClr val="D6851B"/>
                </a:solidFill>
                <a:hlinkClick r:id="rId15">
                  <a:extLst>
                    <a:ext uri="{A12FA001-AC4F-418D-AE19-62706E023703}">
                      <ahyp:hlinkClr xmlns:ahyp="http://schemas.microsoft.com/office/drawing/2018/hyperlinkcolor" val="tx"/>
                    </a:ext>
                  </a:extLst>
                </a:hlinkClick>
              </a:rPr>
              <a:t>link</a:t>
            </a:r>
            <a:r>
              <a:rPr lang="en-GB" sz="1600" u="sng" dirty="0"/>
              <a:t>)</a:t>
            </a:r>
            <a:endParaRPr lang="en-GB" sz="1600" u="sng" dirty="0">
              <a:hlinkClick r:id="rId16" tooltip="https://www.bibb.de/de/59.php">
                <a:extLst>
                  <a:ext uri="{A12FA001-AC4F-418D-AE19-62706E023703}">
                    <ahyp:hlinkClr xmlns:ahyp="http://schemas.microsoft.com/office/drawing/2018/hyperlinkcolor" val="tx"/>
                  </a:ext>
                </a:extLst>
              </a:hlinkClick>
            </a:endParaRPr>
          </a:p>
          <a:p>
            <a:pPr marL="285750" indent="-285750">
              <a:lnSpc>
                <a:spcPts val="2000"/>
              </a:lnSpc>
              <a:spcBef>
                <a:spcPts val="0"/>
              </a:spcBef>
              <a:spcAft>
                <a:spcPts val="200"/>
              </a:spcAft>
              <a:buClr>
                <a:srgbClr val="D6851B"/>
              </a:buClr>
              <a:buSzPct val="65000"/>
              <a:buFont typeface="Wingdings 3"/>
              <a:buChar char=""/>
              <a:defRPr/>
            </a:pPr>
            <a:r>
              <a:rPr lang="en-GB" sz="1600" dirty="0"/>
              <a:t>BIBB specialist publications (</a:t>
            </a:r>
            <a:r>
              <a:rPr lang="en-GB" sz="1600" u="sng" dirty="0">
                <a:solidFill>
                  <a:srgbClr val="D6851B"/>
                </a:solidFill>
                <a:hlinkClick r:id="rId17" tooltip="https://www.bibb.de/dienst/publikationen/de/">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BIBB Research Data Centre (</a:t>
            </a:r>
            <a:r>
              <a:rPr lang="en-GB" sz="1600" u="sng" dirty="0">
                <a:solidFill>
                  <a:srgbClr val="D6851B"/>
                </a:solidFill>
                <a:hlinkClick r:id="rId18">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BIBB specialist journal BWP (Vocational Training in Research and Practice) (</a:t>
            </a:r>
            <a:r>
              <a:rPr lang="en-GB" sz="1600" u="sng" dirty="0">
                <a:solidFill>
                  <a:srgbClr val="D6851B"/>
                </a:solidFill>
                <a:hlinkClick r:id="rId19">
                  <a:extLst>
                    <a:ext uri="{A12FA001-AC4F-418D-AE19-62706E023703}">
                      <ahyp:hlinkClr xmlns:ahyp="http://schemas.microsoft.com/office/drawing/2018/hyperlinkcolor" val="tx"/>
                    </a:ext>
                  </a:extLst>
                </a:hlinkClick>
              </a:rPr>
              <a:t>link</a:t>
            </a:r>
            <a:r>
              <a:rPr lang="en-GB" sz="1600" dirty="0"/>
              <a:t>)</a:t>
            </a:r>
          </a:p>
        </p:txBody>
      </p:sp>
      <p:sp>
        <p:nvSpPr>
          <p:cNvPr id="5" name="Textfeld 4">
            <a:extLst>
              <a:ext uri="{FF2B5EF4-FFF2-40B4-BE49-F238E27FC236}">
                <a16:creationId xmlns:a16="http://schemas.microsoft.com/office/drawing/2014/main" id="{27AB0F0D-F485-4D05-8706-556CF10FD103}"/>
              </a:ext>
            </a:extLst>
          </p:cNvPr>
          <p:cNvSpPr txBox="1"/>
          <p:nvPr/>
        </p:nvSpPr>
        <p:spPr bwMode="auto">
          <a:xfrm>
            <a:off x="573083" y="5671429"/>
            <a:ext cx="5271911" cy="307777"/>
          </a:xfrm>
          <a:prstGeom prst="rect">
            <a:avLst/>
          </a:prstGeom>
          <a:noFill/>
        </p:spPr>
        <p:txBody>
          <a:bodyPr wrap="square" rtlCol="0">
            <a:spAutoFit/>
          </a:bodyPr>
          <a:lstStyle/>
          <a:p>
            <a:r>
              <a:rPr lang="de-DE" sz="1400" dirty="0"/>
              <a:t>*</a:t>
            </a:r>
            <a:r>
              <a:rPr lang="en-US" sz="1400" dirty="0"/>
              <a:t>Some of the sources are only available in German.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n-GB" b="1" dirty="0"/>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1. Features of vocational education and training research</a:t>
            </a:r>
          </a:p>
        </p:txBody>
      </p:sp>
      <p:sp>
        <p:nvSpPr>
          <p:cNvPr id="4" name="Textfeld 3"/>
          <p:cNvSpPr txBox="1"/>
          <p:nvPr/>
        </p:nvSpPr>
        <p:spPr bwMode="auto">
          <a:xfrm>
            <a:off x="658811" y="1572161"/>
            <a:ext cx="11053763" cy="3991611"/>
          </a:xfrm>
          <a:prstGeom prst="rect">
            <a:avLst/>
          </a:prstGeom>
          <a:noFill/>
        </p:spPr>
        <p:txBody>
          <a:bodyPr wrap="square" lIns="0" tIns="0" rIns="0" bIns="0" numCol="2" spcCol="288000" rtlCol="0">
            <a:noAutofit/>
          </a:bodyPr>
          <a:lstStyle/>
          <a:p>
            <a:pPr marL="285750" indent="-285750">
              <a:lnSpc>
                <a:spcPts val="1800"/>
              </a:lnSpc>
              <a:spcAft>
                <a:spcPts val="600"/>
              </a:spcAft>
              <a:buClr>
                <a:srgbClr val="D6851B"/>
              </a:buClr>
              <a:buSzPct val="65000"/>
              <a:buFont typeface="Wingdings 3"/>
              <a:buChar char=""/>
              <a:defRPr/>
            </a:pPr>
            <a:r>
              <a:rPr lang="en-GB" sz="1600" dirty="0"/>
              <a:t>Comparatively young field of research </a:t>
            </a:r>
          </a:p>
          <a:p>
            <a:pPr marL="285750" indent="-285750">
              <a:lnSpc>
                <a:spcPts val="1800"/>
              </a:lnSpc>
              <a:spcAft>
                <a:spcPts val="600"/>
              </a:spcAft>
              <a:buClr>
                <a:srgbClr val="D6851B"/>
              </a:buClr>
              <a:buSzPct val="65000"/>
              <a:buFont typeface="Wingdings 3"/>
              <a:buChar char=""/>
              <a:defRPr/>
            </a:pPr>
            <a:r>
              <a:rPr lang="en-GB" sz="1600" dirty="0"/>
              <a:t>Legally established within the Vocational Training Act (Berufsbildungsgesetz, BBiG) </a:t>
            </a:r>
          </a:p>
          <a:p>
            <a:pPr marL="285750" indent="-285750">
              <a:lnSpc>
                <a:spcPts val="1800"/>
              </a:lnSpc>
              <a:spcAft>
                <a:spcPts val="600"/>
              </a:spcAft>
              <a:buClr>
                <a:srgbClr val="D6851B"/>
              </a:buClr>
              <a:buSzPct val="65000"/>
              <a:buFont typeface="Wingdings 3"/>
              <a:buChar char=""/>
              <a:defRPr/>
            </a:pPr>
            <a:r>
              <a:rPr lang="en-GB" sz="1600" dirty="0"/>
              <a:t>Heterogeneous research area: </a:t>
            </a:r>
          </a:p>
          <a:p>
            <a:pPr marL="576000" lvl="1" indent="-285750">
              <a:lnSpc>
                <a:spcPts val="1800"/>
              </a:lnSpc>
              <a:spcAft>
                <a:spcPts val="600"/>
              </a:spcAft>
              <a:buClr>
                <a:srgbClr val="D6851B"/>
              </a:buClr>
              <a:buSzPct val="65000"/>
              <a:buFont typeface="Wingdings 3"/>
              <a:buChar char=""/>
              <a:defRPr/>
            </a:pPr>
            <a:r>
              <a:rPr lang="en-GB" sz="1600" dirty="0"/>
              <a:t>Interdisciplinary nature</a:t>
            </a:r>
          </a:p>
          <a:p>
            <a:pPr marL="576000" lvl="1" indent="-285750">
              <a:lnSpc>
                <a:spcPts val="1800"/>
              </a:lnSpc>
              <a:spcAft>
                <a:spcPts val="600"/>
              </a:spcAft>
              <a:buClr>
                <a:srgbClr val="D6851B"/>
              </a:buClr>
              <a:buSzPct val="65000"/>
              <a:buFont typeface="Wingdings 3"/>
              <a:buChar char=""/>
              <a:defRPr/>
            </a:pPr>
            <a:r>
              <a:rPr lang="en-GB" sz="1600" dirty="0"/>
              <a:t>Integration of different academic disciplines </a:t>
            </a:r>
          </a:p>
          <a:p>
            <a:pPr marL="864000" lvl="2" indent="-285750">
              <a:lnSpc>
                <a:spcPts val="1800"/>
              </a:lnSpc>
              <a:spcAft>
                <a:spcPts val="600"/>
              </a:spcAft>
              <a:buClr>
                <a:srgbClr val="D6851B"/>
              </a:buClr>
              <a:buSzPct val="65000"/>
              <a:buFont typeface="Wingdings 3"/>
              <a:buChar char=""/>
              <a:defRPr/>
            </a:pPr>
            <a:r>
              <a:rPr lang="en-GB" sz="1600" dirty="0"/>
              <a:t>Educational science</a:t>
            </a:r>
          </a:p>
          <a:p>
            <a:pPr marL="864000" lvl="2" indent="-285750">
              <a:lnSpc>
                <a:spcPts val="1800"/>
              </a:lnSpc>
              <a:spcAft>
                <a:spcPts val="600"/>
              </a:spcAft>
              <a:buClr>
                <a:srgbClr val="D6851B"/>
              </a:buClr>
              <a:buSzPct val="65000"/>
              <a:buFont typeface="Wingdings 3"/>
              <a:buChar char=""/>
              <a:defRPr/>
            </a:pPr>
            <a:r>
              <a:rPr lang="en-GB" sz="1600" dirty="0"/>
              <a:t>Sociology</a:t>
            </a:r>
          </a:p>
          <a:p>
            <a:pPr marL="864000" lvl="2" indent="-285750">
              <a:lnSpc>
                <a:spcPts val="1800"/>
              </a:lnSpc>
              <a:spcAft>
                <a:spcPts val="600"/>
              </a:spcAft>
              <a:buClr>
                <a:srgbClr val="D6851B"/>
              </a:buClr>
              <a:buSzPct val="65000"/>
              <a:buFont typeface="Wingdings 3"/>
              <a:buChar char=""/>
              <a:defRPr/>
            </a:pPr>
            <a:r>
              <a:rPr lang="en-GB" sz="1600" dirty="0"/>
              <a:t>Economics</a:t>
            </a:r>
          </a:p>
          <a:p>
            <a:pPr marL="864000" lvl="2" indent="-285750">
              <a:lnSpc>
                <a:spcPts val="1800"/>
              </a:lnSpc>
              <a:spcAft>
                <a:spcPts val="600"/>
              </a:spcAft>
              <a:buClr>
                <a:srgbClr val="D6851B"/>
              </a:buClr>
              <a:buSzPct val="65000"/>
              <a:buFont typeface="Wingdings 3"/>
              <a:buChar char=""/>
              <a:defRPr/>
            </a:pPr>
            <a:r>
              <a:rPr lang="en-GB" sz="1600" dirty="0"/>
              <a:t>Labour market research</a:t>
            </a:r>
          </a:p>
          <a:p>
            <a:pPr marL="285750" indent="-285750">
              <a:lnSpc>
                <a:spcPts val="1800"/>
              </a:lnSpc>
              <a:spcAft>
                <a:spcPts val="600"/>
              </a:spcAft>
              <a:buClr>
                <a:srgbClr val="D6851B"/>
              </a:buClr>
              <a:buSzPct val="65000"/>
              <a:buFont typeface="Wingdings 3"/>
              <a:buChar char=""/>
              <a:defRPr/>
            </a:pPr>
            <a:r>
              <a:rPr lang="en-GB" sz="1600" dirty="0"/>
              <a:t>Topics selected in line with needs of business, </a:t>
            </a:r>
            <a:br>
              <a:rPr lang="en-GB" sz="1600" dirty="0"/>
            </a:br>
            <a:r>
              <a:rPr lang="en-GB" sz="1600" dirty="0"/>
              <a:t>VET practice and VET policy</a:t>
            </a:r>
          </a:p>
          <a:p>
            <a:pPr marL="285750" indent="-285750">
              <a:lnSpc>
                <a:spcPts val="1800"/>
              </a:lnSpc>
              <a:spcAft>
                <a:spcPts val="600"/>
              </a:spcAft>
              <a:buClr>
                <a:srgbClr val="D6851B"/>
              </a:buClr>
              <a:buSzPct val="65000"/>
              <a:buFont typeface="Wingdings 3"/>
              <a:buChar char=""/>
              <a:defRPr/>
            </a:pPr>
            <a:r>
              <a:rPr lang="en-GB" sz="1600" dirty="0"/>
              <a:t>Application focus (education practice, policy and governance)</a:t>
            </a:r>
          </a:p>
          <a:p>
            <a:pPr marL="285750" indent="-285750">
              <a:lnSpc>
                <a:spcPts val="1800"/>
              </a:lnSpc>
              <a:spcAft>
                <a:spcPts val="600"/>
              </a:spcAft>
              <a:buClr>
                <a:srgbClr val="D6851B"/>
              </a:buClr>
              <a:buSzPct val="65000"/>
              <a:buFont typeface="Wingdings 3"/>
              <a:buChar char=""/>
              <a:defRPr/>
            </a:pPr>
            <a:r>
              <a:rPr lang="en-GB" sz="1600" dirty="0"/>
              <a:t>Focus on a range of target groups:</a:t>
            </a:r>
          </a:p>
          <a:p>
            <a:pPr marL="576000" lvl="1" indent="-285750">
              <a:lnSpc>
                <a:spcPts val="1800"/>
              </a:lnSpc>
              <a:spcAft>
                <a:spcPts val="600"/>
              </a:spcAft>
              <a:buClr>
                <a:srgbClr val="D6851B"/>
              </a:buClr>
              <a:buSzPct val="65000"/>
              <a:buFont typeface="Wingdings 3"/>
              <a:buChar char=""/>
              <a:defRPr/>
            </a:pPr>
            <a:r>
              <a:rPr lang="en-GB" sz="1600" dirty="0"/>
              <a:t>Pupils</a:t>
            </a:r>
          </a:p>
          <a:p>
            <a:pPr marL="576000" lvl="1" indent="-285750">
              <a:lnSpc>
                <a:spcPts val="1800"/>
              </a:lnSpc>
              <a:spcAft>
                <a:spcPts val="600"/>
              </a:spcAft>
              <a:buClr>
                <a:srgbClr val="D6851B"/>
              </a:buClr>
              <a:buSzPct val="65000"/>
              <a:buFont typeface="Wingdings 3"/>
              <a:buChar char=""/>
              <a:defRPr/>
            </a:pPr>
            <a:r>
              <a:rPr lang="en-GB" sz="1600" dirty="0"/>
              <a:t>Trainees</a:t>
            </a:r>
          </a:p>
          <a:p>
            <a:pPr marL="576000" lvl="1" indent="-285750">
              <a:lnSpc>
                <a:spcPts val="1800"/>
              </a:lnSpc>
              <a:spcAft>
                <a:spcPts val="600"/>
              </a:spcAft>
              <a:buClr>
                <a:srgbClr val="D6851B"/>
              </a:buClr>
              <a:buSzPct val="65000"/>
              <a:buFont typeface="Wingdings 3"/>
              <a:buChar char=""/>
              <a:defRPr/>
            </a:pPr>
            <a:r>
              <a:rPr lang="en-GB" sz="1600" dirty="0"/>
              <a:t>Vocational education and training staff</a:t>
            </a:r>
          </a:p>
          <a:p>
            <a:pPr marL="576000" lvl="1" indent="-285750">
              <a:lnSpc>
                <a:spcPts val="1800"/>
              </a:lnSpc>
              <a:spcAft>
                <a:spcPts val="600"/>
              </a:spcAft>
              <a:buClr>
                <a:srgbClr val="D6851B"/>
              </a:buClr>
              <a:buSzPct val="65000"/>
              <a:buFont typeface="Wingdings 3"/>
              <a:buChar char=""/>
              <a:defRPr/>
            </a:pPr>
            <a:r>
              <a:rPr lang="en-GB" sz="1600" dirty="0"/>
              <a:t>Vocational schools</a:t>
            </a:r>
          </a:p>
          <a:p>
            <a:pPr marL="576000" lvl="1" indent="-285750">
              <a:lnSpc>
                <a:spcPts val="1800"/>
              </a:lnSpc>
              <a:spcAft>
                <a:spcPts val="600"/>
              </a:spcAft>
              <a:buClr>
                <a:srgbClr val="D6851B"/>
              </a:buClr>
              <a:buSzPct val="65000"/>
              <a:buFont typeface="Wingdings 3"/>
              <a:buChar char=""/>
              <a:defRPr/>
            </a:pPr>
            <a:r>
              <a:rPr lang="en-GB" sz="1600" dirty="0"/>
              <a:t>Companies</a:t>
            </a:r>
          </a:p>
          <a:p>
            <a:pPr marL="576000" lvl="1" indent="-285750">
              <a:lnSpc>
                <a:spcPts val="1800"/>
              </a:lnSpc>
              <a:spcAft>
                <a:spcPts val="600"/>
              </a:spcAft>
              <a:buClr>
                <a:srgbClr val="D6851B"/>
              </a:buClr>
              <a:buSzPct val="65000"/>
              <a:buFont typeface="Wingdings 3"/>
              <a:buChar char=""/>
              <a:defRPr/>
            </a:pPr>
            <a:r>
              <a:rPr lang="en-GB" sz="1600" dirty="0"/>
              <a:t>Policymakers</a:t>
            </a:r>
          </a:p>
          <a:p>
            <a:pPr marL="285750" indent="-285750">
              <a:lnSpc>
                <a:spcPts val="1800"/>
              </a:lnSpc>
              <a:spcAft>
                <a:spcPts val="600"/>
              </a:spcAft>
              <a:buClr>
                <a:srgbClr val="D6851B"/>
              </a:buClr>
              <a:buSzPct val="65000"/>
              <a:buFont typeface="Wingdings 3"/>
              <a:buChar char=""/>
              <a:defRPr/>
            </a:pPr>
            <a:r>
              <a:rPr lang="en-GB" sz="1600" dirty="0"/>
              <a:t>Cooperation and networking: cooperation between </a:t>
            </a:r>
            <a:br>
              <a:rPr lang="en-GB" sz="1600" dirty="0"/>
            </a:br>
            <a:r>
              <a:rPr lang="en-GB" sz="1600" dirty="0"/>
              <a:t>research institutions, </a:t>
            </a:r>
            <a:r>
              <a:rPr lang="en-US" sz="1600" dirty="0"/>
              <a:t>educational institutions and industry, international cooperation</a:t>
            </a:r>
            <a:endParaRPr lang="en-GB" sz="1600" dirty="0"/>
          </a:p>
          <a:p>
            <a:pPr marL="285750" indent="-285750">
              <a:lnSpc>
                <a:spcPts val="1800"/>
              </a:lnSpc>
              <a:spcAft>
                <a:spcPts val="600"/>
              </a:spcAft>
              <a:buClr>
                <a:srgbClr val="D6851B"/>
              </a:buClr>
              <a:buSzPct val="65000"/>
              <a:buFont typeface="Wingdings 3"/>
              <a:buChar char=""/>
              <a:defRPr/>
            </a:pPr>
            <a:r>
              <a:rPr lang="en-GB" sz="1600" dirty="0"/>
              <a:t>Results are publicly available</a:t>
            </a:r>
          </a:p>
          <a:p>
            <a:pPr marL="285750" indent="-285750">
              <a:lnSpc>
                <a:spcPts val="1800"/>
              </a:lnSpc>
              <a:spcAft>
                <a:spcPts val="600"/>
              </a:spcAft>
              <a:buClr>
                <a:srgbClr val="D6851B"/>
              </a:buClr>
              <a:buSzPct val="65000"/>
              <a:buFont typeface="Wingdings 3"/>
              <a:buChar char=""/>
              <a:defRPr/>
            </a:pP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2. Why VET research?</a:t>
            </a:r>
          </a:p>
        </p:txBody>
      </p:sp>
      <p:sp>
        <p:nvSpPr>
          <p:cNvPr id="14" name="Textplatzhalter 3"/>
          <p:cNvSpPr txBox="1"/>
          <p:nvPr/>
        </p:nvSpPr>
        <p:spPr bwMode="auto">
          <a:xfrm>
            <a:off x="8256574" y="2089211"/>
            <a:ext cx="3520013"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rPr>
              <a:t>Competitiveness</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rPr>
              <a:t>Skilled workers etc.</a:t>
            </a:r>
          </a:p>
        </p:txBody>
      </p:sp>
      <p:sp>
        <p:nvSpPr>
          <p:cNvPr id="15" name="Textplatzhalter 3"/>
          <p:cNvSpPr txBox="1"/>
          <p:nvPr/>
        </p:nvSpPr>
        <p:spPr bwMode="auto">
          <a:xfrm>
            <a:off x="8168091" y="1621804"/>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Economic relevance</a:t>
            </a:r>
          </a:p>
        </p:txBody>
      </p:sp>
      <p:sp>
        <p:nvSpPr>
          <p:cNvPr id="18" name="Textplatzhalter 3"/>
          <p:cNvSpPr txBox="1"/>
          <p:nvPr/>
        </p:nvSpPr>
        <p:spPr bwMode="auto">
          <a:xfrm>
            <a:off x="8256575" y="3385694"/>
            <a:ext cx="3456000"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rPr>
              <a:t>International perspective</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rPr>
              <a:t>Skilled worker migration, </a:t>
            </a:r>
            <a:br>
              <a:rPr lang="en-GB" sz="1600" dirty="0">
                <a:solidFill>
                  <a:schemeClr val="tx1"/>
                </a:solidFill>
              </a:rPr>
            </a:br>
            <a:r>
              <a:rPr lang="en-GB" sz="1600" dirty="0">
                <a:solidFill>
                  <a:schemeClr val="tx1"/>
                </a:solidFill>
              </a:rPr>
              <a:t>recognition etc.</a:t>
            </a:r>
          </a:p>
        </p:txBody>
      </p:sp>
      <p:sp>
        <p:nvSpPr>
          <p:cNvPr id="19" name="Textplatzhalter 3"/>
          <p:cNvSpPr txBox="1"/>
          <p:nvPr/>
        </p:nvSpPr>
        <p:spPr bwMode="auto">
          <a:xfrm>
            <a:off x="8168091" y="2918287"/>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Globalisation</a:t>
            </a:r>
          </a:p>
        </p:txBody>
      </p:sp>
      <p:sp>
        <p:nvSpPr>
          <p:cNvPr id="20" name="Textplatzhalter 3"/>
          <p:cNvSpPr txBox="1"/>
          <p:nvPr/>
        </p:nvSpPr>
        <p:spPr bwMode="auto">
          <a:xfrm>
            <a:off x="658808" y="3662704"/>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Artificial intelligence</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Media landscapes etc.</a:t>
            </a:r>
          </a:p>
        </p:txBody>
      </p:sp>
      <p:sp>
        <p:nvSpPr>
          <p:cNvPr id="21" name="Textplatzhalter 3"/>
          <p:cNvSpPr txBox="1"/>
          <p:nvPr/>
        </p:nvSpPr>
        <p:spPr bwMode="auto">
          <a:xfrm>
            <a:off x="658808" y="319529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Technological development</a:t>
            </a:r>
          </a:p>
        </p:txBody>
      </p:sp>
      <p:sp>
        <p:nvSpPr>
          <p:cNvPr id="24" name="Textplatzhalter 3"/>
          <p:cNvSpPr txBox="1"/>
          <p:nvPr/>
        </p:nvSpPr>
        <p:spPr bwMode="auto">
          <a:xfrm>
            <a:off x="8256571"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Need for new occupational profiles</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Flexibilisation of work etc.</a:t>
            </a:r>
          </a:p>
        </p:txBody>
      </p:sp>
      <p:sp>
        <p:nvSpPr>
          <p:cNvPr id="25" name="Textplatzhalter 3"/>
          <p:cNvSpPr txBox="1"/>
          <p:nvPr/>
        </p:nvSpPr>
        <p:spPr bwMode="auto">
          <a:xfrm>
            <a:off x="8168087" y="4497625"/>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Changes in the world of work</a:t>
            </a:r>
          </a:p>
        </p:txBody>
      </p:sp>
      <p:sp>
        <p:nvSpPr>
          <p:cNvPr id="4" name="Textfeld 3"/>
          <p:cNvSpPr txBox="1"/>
          <p:nvPr/>
        </p:nvSpPr>
        <p:spPr bwMode="auto">
          <a:xfrm>
            <a:off x="4563815" y="2655332"/>
            <a:ext cx="3243754" cy="2769989"/>
          </a:xfrm>
          <a:prstGeom prst="rect">
            <a:avLst/>
          </a:prstGeom>
          <a:noFill/>
        </p:spPr>
        <p:txBody>
          <a:bodyPr wrap="square" lIns="0" tIns="0" rIns="0" bIns="0" rtlCol="0">
            <a:spAutoFit/>
          </a:bodyPr>
          <a:lstStyle/>
          <a:p>
            <a:pPr lvl="0" algn="ctr">
              <a:spcBef>
                <a:spcPts val="0"/>
              </a:spcBef>
              <a:buClr>
                <a:schemeClr val="dk1"/>
              </a:buClr>
              <a:buSzPct val="25000"/>
              <a:defRPr/>
            </a:pPr>
            <a:r>
              <a:rPr lang="en-GB" dirty="0">
                <a:solidFill>
                  <a:schemeClr val="dk1"/>
                </a:solidFill>
                <a:latin typeface="Calibri"/>
                <a:ea typeface="Arial Narrow"/>
                <a:cs typeface="Calibri"/>
              </a:rPr>
              <a:t>Policymakers, business and social partners require information on developments in vocational education and training, the education system and the labour market to be able to</a:t>
            </a:r>
            <a:r>
              <a:rPr lang="en-GB" dirty="0">
                <a:latin typeface="Calibri"/>
                <a:ea typeface="Arial Narrow"/>
                <a:cs typeface="Calibri"/>
              </a:rPr>
              <a:t> </a:t>
            </a:r>
            <a:r>
              <a:rPr lang="en-GB" dirty="0">
                <a:solidFill>
                  <a:srgbClr val="D6851B"/>
                </a:solidFill>
                <a:latin typeface="Calibri"/>
                <a:ea typeface="Arial Narrow"/>
                <a:cs typeface="Calibri"/>
              </a:rPr>
              <a:t>respond to challenges</a:t>
            </a:r>
            <a:r>
              <a:rPr lang="en-GB" dirty="0">
                <a:latin typeface="Calibri"/>
                <a:ea typeface="Arial Narrow"/>
                <a:cs typeface="Calibri"/>
              </a:rPr>
              <a:t> and </a:t>
            </a:r>
            <a:r>
              <a:rPr lang="en-GB" dirty="0">
                <a:solidFill>
                  <a:srgbClr val="D6851B"/>
                </a:solidFill>
                <a:latin typeface="Calibri"/>
                <a:ea typeface="Arial Narrow"/>
                <a:cs typeface="Calibri"/>
              </a:rPr>
              <a:t>regulate the VET in an evidence-based way</a:t>
            </a:r>
            <a:r>
              <a:rPr lang="en-GB" dirty="0">
                <a:solidFill>
                  <a:schemeClr val="dk1"/>
                </a:solidFill>
                <a:latin typeface="Calibri"/>
                <a:ea typeface="Arial Narrow"/>
                <a:cs typeface="Calibri"/>
              </a:rPr>
              <a:t>. Research and development are mutually dependent in this respect.</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157600" y="1052513"/>
            <a:ext cx="1891200" cy="1540424"/>
          </a:xfrm>
          <a:prstGeom prst="rect">
            <a:avLst/>
          </a:prstGeom>
        </p:spPr>
      </p:pic>
      <p:sp>
        <p:nvSpPr>
          <p:cNvPr id="26" name="Textplatzhalter 3"/>
          <p:cNvSpPr txBox="1"/>
          <p:nvPr/>
        </p:nvSpPr>
        <p:spPr bwMode="auto">
          <a:xfrm>
            <a:off x="658813"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Demographic trends</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Migration etc. </a:t>
            </a:r>
          </a:p>
        </p:txBody>
      </p:sp>
      <p:sp>
        <p:nvSpPr>
          <p:cNvPr id="27" name="Textplatzhalter 3"/>
          <p:cNvSpPr txBox="1"/>
          <p:nvPr/>
        </p:nvSpPr>
        <p:spPr bwMode="auto">
          <a:xfrm>
            <a:off x="658812" y="449762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Changes in society</a:t>
            </a:r>
          </a:p>
        </p:txBody>
      </p:sp>
      <p:sp>
        <p:nvSpPr>
          <p:cNvPr id="28" name="Textplatzhalter 3"/>
          <p:cNvSpPr txBox="1"/>
          <p:nvPr/>
        </p:nvSpPr>
        <p:spPr bwMode="auto">
          <a:xfrm>
            <a:off x="658812" y="2089209"/>
            <a:ext cx="3455997"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Quality [and attractiveness] of vocational education and training</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Social participation</a:t>
            </a:r>
          </a:p>
        </p:txBody>
      </p:sp>
      <p:sp>
        <p:nvSpPr>
          <p:cNvPr id="29" name="Textplatzhalter 3"/>
          <p:cNvSpPr txBox="1"/>
          <p:nvPr/>
        </p:nvSpPr>
        <p:spPr bwMode="auto">
          <a:xfrm>
            <a:off x="658812" y="1621803"/>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Relevance to education system</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Autofit/>
          </a:bodyPr>
          <a:lstStyle/>
          <a:p>
            <a:pPr>
              <a:defRPr/>
            </a:pPr>
            <a:r>
              <a:rPr lang="en-GB" dirty="0"/>
              <a:t>3. Statutory general conditions</a:t>
            </a:r>
            <a:br>
              <a:rPr lang="en-GB" dirty="0"/>
            </a:br>
            <a:endParaRPr lang="en-GB" dirty="0"/>
          </a:p>
        </p:txBody>
      </p:sp>
      <p:sp>
        <p:nvSpPr>
          <p:cNvPr id="11" name="Textfeld 10"/>
          <p:cNvSpPr txBox="1"/>
          <p:nvPr/>
        </p:nvSpPr>
        <p:spPr bwMode="auto">
          <a:xfrm>
            <a:off x="658813" y="816225"/>
            <a:ext cx="7958140" cy="615553"/>
          </a:xfrm>
          <a:prstGeom prst="rect">
            <a:avLst/>
          </a:prstGeom>
          <a:noFill/>
        </p:spPr>
        <p:txBody>
          <a:bodyPr wrap="square" lIns="0" tIns="0" rIns="0" bIns="0" rtlCol="0">
            <a:spAutoFit/>
          </a:bodyPr>
          <a:lstStyle/>
          <a:p>
            <a:pPr>
              <a:defRPr/>
            </a:pPr>
            <a:r>
              <a:rPr lang="en-GB" sz="2000" b="1" dirty="0"/>
              <a:t>The Vocational Training Act (BBiG) forms the legal basis </a:t>
            </a:r>
            <a:br>
              <a:rPr lang="en-GB" sz="2000" b="1" dirty="0"/>
            </a:br>
            <a:endParaRPr lang="en-GB" sz="2000" b="1" dirty="0"/>
          </a:p>
        </p:txBody>
      </p:sp>
      <p:sp>
        <p:nvSpPr>
          <p:cNvPr id="9" name="Textfeld 8"/>
          <p:cNvSpPr txBox="1"/>
          <p:nvPr/>
        </p:nvSpPr>
        <p:spPr bwMode="auto">
          <a:xfrm>
            <a:off x="658812" y="1572161"/>
            <a:ext cx="9355522" cy="3452868"/>
          </a:xfrm>
          <a:prstGeom prst="rect">
            <a:avLst/>
          </a:prstGeom>
          <a:noFill/>
        </p:spPr>
        <p:txBody>
          <a:bodyPr wrap="square" lIns="0" tIns="0" rIns="0" bIns="0" rtlCol="0">
            <a:spAutoFit/>
          </a:bodyPr>
          <a:lstStyle/>
          <a:p>
            <a:pPr>
              <a:lnSpc>
                <a:spcPts val="2200"/>
              </a:lnSpc>
              <a:spcAft>
                <a:spcPts val="1200"/>
              </a:spcAft>
              <a:buClr>
                <a:srgbClr val="D6851B"/>
              </a:buClr>
              <a:buSzPct val="65000"/>
              <a:defRPr/>
            </a:pPr>
            <a:r>
              <a:rPr lang="en-GB" dirty="0"/>
              <a:t>BBiG, (2020)*, Section 84: Objectives of vocational education and training research:</a:t>
            </a:r>
          </a:p>
          <a:p>
            <a:pPr lvl="1">
              <a:lnSpc>
                <a:spcPts val="2200"/>
              </a:lnSpc>
              <a:spcAft>
                <a:spcPts val="1200"/>
              </a:spcAft>
              <a:buClr>
                <a:srgbClr val="D6851B"/>
              </a:buClr>
              <a:buSzPct val="65000"/>
              <a:defRPr/>
            </a:pPr>
            <a:r>
              <a:rPr lang="en-GB" dirty="0"/>
              <a:t>“Vocational education and training research must...</a:t>
            </a:r>
          </a:p>
          <a:p>
            <a:pPr marL="792000" lvl="1" indent="-288000">
              <a:lnSpc>
                <a:spcPts val="2200"/>
              </a:lnSpc>
              <a:spcAft>
                <a:spcPts val="1200"/>
              </a:spcAft>
              <a:buClr>
                <a:srgbClr val="D6851B"/>
              </a:buClr>
              <a:buSzPct val="100000"/>
              <a:buFont typeface="+mj-lt"/>
              <a:buAutoNum type="arabicPeriod"/>
              <a:defRPr/>
            </a:pPr>
            <a:r>
              <a:rPr lang="en-GB" dirty="0"/>
              <a:t>… clarify the fundamentals of vocational education and training,</a:t>
            </a:r>
          </a:p>
          <a:p>
            <a:pPr marL="792000" lvl="1" indent="-288000">
              <a:lnSpc>
                <a:spcPts val="2200"/>
              </a:lnSpc>
              <a:spcAft>
                <a:spcPts val="1200"/>
              </a:spcAft>
              <a:buClr>
                <a:srgbClr val="D6851B"/>
              </a:buClr>
              <a:buSzPct val="100000"/>
              <a:buFont typeface="+mj-lt"/>
              <a:buAutoNum type="arabicPeriod"/>
              <a:defRPr/>
            </a:pPr>
            <a:r>
              <a:rPr lang="en-GB" dirty="0"/>
              <a:t>… track domestic, European and international developments in vocational training,</a:t>
            </a:r>
          </a:p>
          <a:p>
            <a:pPr marL="792000" lvl="1" indent="-288000">
              <a:lnSpc>
                <a:spcPts val="2200"/>
              </a:lnSpc>
              <a:spcAft>
                <a:spcPts val="1200"/>
              </a:spcAft>
              <a:buClr>
                <a:srgbClr val="D6851B"/>
              </a:buClr>
              <a:buSzPct val="100000"/>
              <a:buFont typeface="+mj-lt"/>
              <a:buAutoNum type="arabicPeriod"/>
              <a:defRPr/>
            </a:pPr>
            <a:r>
              <a:rPr lang="en-GB" dirty="0"/>
              <a:t>… identify standards for the contents and objectives of vocational education and training,</a:t>
            </a:r>
          </a:p>
          <a:p>
            <a:pPr marL="792000" lvl="1" indent="-288000">
              <a:lnSpc>
                <a:spcPts val="2200"/>
              </a:lnSpc>
              <a:spcAft>
                <a:spcPts val="1200"/>
              </a:spcAft>
              <a:buClr>
                <a:srgbClr val="D6851B"/>
              </a:buClr>
              <a:buSzPct val="100000"/>
              <a:buFont typeface="+mj-lt"/>
              <a:buAutoNum type="arabicPeriod"/>
              <a:defRPr/>
            </a:pPr>
            <a:r>
              <a:rPr lang="en-GB" dirty="0"/>
              <a:t>… pave the way for further developments in the field of vocational education and training to meet changed economic, societal and technical requirements,</a:t>
            </a:r>
          </a:p>
          <a:p>
            <a:pPr marL="792000" lvl="1" indent="-288000">
              <a:lnSpc>
                <a:spcPts val="2200"/>
              </a:lnSpc>
              <a:spcAft>
                <a:spcPts val="1200"/>
              </a:spcAft>
              <a:buClr>
                <a:srgbClr val="D6851B"/>
              </a:buClr>
              <a:buSzPct val="100000"/>
              <a:buFont typeface="+mj-lt"/>
              <a:buAutoNum type="arabicPeriod"/>
              <a:defRPr/>
            </a:pPr>
            <a:r>
              <a:rPr lang="en-GB" dirty="0"/>
              <a:t>… further the development of instruments and procedures for the provision of vocational training and promote the transfer of knowledge and technology.”</a:t>
            </a:r>
          </a:p>
        </p:txBody>
      </p:sp>
      <p:sp>
        <p:nvSpPr>
          <p:cNvPr id="13" name="Textfeld 12"/>
          <p:cNvSpPr txBox="1"/>
          <p:nvPr/>
        </p:nvSpPr>
        <p:spPr bwMode="auto">
          <a:xfrm>
            <a:off x="564404" y="5475912"/>
            <a:ext cx="7698247" cy="461665"/>
          </a:xfrm>
          <a:prstGeom prst="rect">
            <a:avLst/>
          </a:prstGeom>
          <a:noFill/>
        </p:spPr>
        <p:txBody>
          <a:bodyPr wrap="square" rtlCol="0">
            <a:spAutoFit/>
          </a:bodyPr>
          <a:lstStyle/>
          <a:p>
            <a:pPr marL="88900" indent="-88900">
              <a:defRPr/>
            </a:pPr>
            <a:r>
              <a:rPr lang="en-GB" sz="1200" dirty="0"/>
              <a:t>* Vocational Training Act as published in the official notification of 4 May 2020 (BGBl I p. 920), last amended by Article 2 of the law of 19 July 2024 (BGBI. 2024 I p. 246).</a:t>
            </a:r>
          </a:p>
        </p:txBody>
      </p:sp>
      <p:pic>
        <p:nvPicPr>
          <p:cNvPr id="14" name="Grafik 1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442576" y="1702801"/>
            <a:ext cx="671558" cy="1289391"/>
          </a:xfrm>
          <a:prstGeom prst="rect">
            <a:avLst/>
          </a:prstGeom>
        </p:spPr>
      </p:pic>
      <p:pic>
        <p:nvPicPr>
          <p:cNvPr id="16" name="Grafik 1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10923064" y="1086744"/>
            <a:ext cx="789511" cy="1515861"/>
          </a:xfrm>
          <a:prstGeom prst="rect">
            <a:avLst/>
          </a:prstGeom>
        </p:spPr>
      </p:pic>
      <p:pic>
        <p:nvPicPr>
          <p:cNvPr id="17" name="Grafik 16"/>
          <p:cNvPicPr>
            <a:picLocks noChangeAspect="1"/>
          </p:cNvPicPr>
          <p:nvPr/>
        </p:nvPicPr>
        <p:blipFill>
          <a:blip r:embed="rId7"/>
          <a:stretch/>
        </p:blipFill>
        <p:spPr bwMode="auto">
          <a:xfrm>
            <a:off x="10627158" y="3218663"/>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4. VET research stakeholders in Germany</a:t>
            </a:r>
          </a:p>
        </p:txBody>
      </p:sp>
      <p:sp>
        <p:nvSpPr>
          <p:cNvPr id="9" name="Textplatzhalter 3"/>
          <p:cNvSpPr txBox="1"/>
          <p:nvPr/>
        </p:nvSpPr>
        <p:spPr bwMode="auto">
          <a:xfrm>
            <a:off x="658812" y="1064675"/>
            <a:ext cx="2700000" cy="858567"/>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n-GB" sz="1600" b="1" dirty="0"/>
              <a:t>Research institutes</a:t>
            </a:r>
            <a:r>
              <a:rPr lang="en-GB" sz="1600" dirty="0"/>
              <a:t> </a:t>
            </a:r>
            <a:br>
              <a:rPr lang="en-GB" sz="1600" dirty="0"/>
            </a:br>
            <a:r>
              <a:rPr lang="en-GB" sz="1400" dirty="0"/>
              <a:t>(private and public)</a:t>
            </a:r>
          </a:p>
        </p:txBody>
      </p:sp>
      <p:sp>
        <p:nvSpPr>
          <p:cNvPr id="10" name="Rechteck 9"/>
          <p:cNvSpPr/>
          <p:nvPr/>
        </p:nvSpPr>
        <p:spPr bwMode="auto">
          <a:xfrm>
            <a:off x="658812" y="2005104"/>
            <a:ext cx="2611796" cy="2951064"/>
          </a:xfrm>
          <a:prstGeom prst="rect">
            <a:avLst/>
          </a:prstGeom>
        </p:spPr>
        <p:txBody>
          <a:bodyPr wrap="square" numCol="1" spcCol="72000">
            <a:spAutoFit/>
          </a:bodyPr>
          <a:lstStyle/>
          <a:p>
            <a:pPr>
              <a:lnSpc>
                <a:spcPts val="1700"/>
              </a:lnSpc>
              <a:spcAft>
                <a:spcPts val="400"/>
              </a:spcAft>
              <a:buClr>
                <a:srgbClr val="D6851B"/>
              </a:buClr>
              <a:buSzPct val="65000"/>
              <a:defRPr/>
            </a:pPr>
            <a:r>
              <a:rPr lang="en-GB" sz="1200" dirty="0"/>
              <a:t>Examples:</a:t>
            </a:r>
          </a:p>
          <a:p>
            <a:pPr marL="216000" indent="-216000">
              <a:lnSpc>
                <a:spcPts val="1700"/>
              </a:lnSpc>
              <a:spcAft>
                <a:spcPts val="400"/>
              </a:spcAft>
              <a:buClr>
                <a:srgbClr val="D6851B"/>
              </a:buClr>
              <a:buSzPct val="65000"/>
              <a:buFont typeface="Wingdings 3"/>
              <a:buChar char=""/>
              <a:defRPr/>
            </a:pPr>
            <a:r>
              <a:rPr lang="en-GB" sz="1200" dirty="0"/>
              <a:t>Federal Institute for Vocational Education and Training (BIBB)</a:t>
            </a:r>
          </a:p>
          <a:p>
            <a:pPr marL="216000" indent="-216000">
              <a:lnSpc>
                <a:spcPts val="1700"/>
              </a:lnSpc>
              <a:spcAft>
                <a:spcPts val="400"/>
              </a:spcAft>
              <a:buClr>
                <a:srgbClr val="D6851B"/>
              </a:buClr>
              <a:buSzPct val="65000"/>
              <a:buFont typeface="Wingdings 3"/>
              <a:buChar char=""/>
              <a:defRPr/>
            </a:pPr>
            <a:r>
              <a:rPr lang="en-GB" sz="1200" dirty="0"/>
              <a:t>Institute for Employment Research at the Federal Employment Agency (IAB)</a:t>
            </a:r>
          </a:p>
          <a:p>
            <a:pPr marL="216000" indent="-216000">
              <a:lnSpc>
                <a:spcPts val="1700"/>
              </a:lnSpc>
              <a:spcAft>
                <a:spcPts val="400"/>
              </a:spcAft>
              <a:buClr>
                <a:srgbClr val="D6851B"/>
              </a:buClr>
              <a:buSzPct val="65000"/>
              <a:buFont typeface="Wingdings 3"/>
              <a:buChar char=""/>
              <a:defRPr/>
            </a:pPr>
            <a:r>
              <a:rPr lang="en-GB" sz="1200" dirty="0"/>
              <a:t>Research Institute for Vocational Education and Training (f-bb)</a:t>
            </a:r>
          </a:p>
          <a:p>
            <a:pPr marL="216000" indent="-216000">
              <a:lnSpc>
                <a:spcPts val="1700"/>
              </a:lnSpc>
              <a:spcAft>
                <a:spcPts val="400"/>
              </a:spcAft>
              <a:buClr>
                <a:srgbClr val="D6851B"/>
              </a:buClr>
              <a:buSzPct val="65000"/>
              <a:buFont typeface="Wingdings 3"/>
              <a:buChar char=""/>
              <a:defRPr/>
            </a:pPr>
            <a:r>
              <a:rPr lang="en-GB" sz="1200" dirty="0"/>
              <a:t>Institute for In-company Training (IFBB) </a:t>
            </a:r>
          </a:p>
          <a:p>
            <a:pPr marL="216000" indent="-216000">
              <a:lnSpc>
                <a:spcPts val="1700"/>
              </a:lnSpc>
              <a:spcAft>
                <a:spcPts val="400"/>
              </a:spcAft>
              <a:buClr>
                <a:srgbClr val="D6851B"/>
              </a:buClr>
              <a:buSzPct val="65000"/>
              <a:buFont typeface="Wingdings 3"/>
              <a:buChar char=""/>
              <a:defRPr/>
            </a:pPr>
            <a:r>
              <a:rPr lang="en-GB" sz="1200" dirty="0"/>
              <a:t>Institute for Educational Quality Improvement (IQB) </a:t>
            </a:r>
          </a:p>
        </p:txBody>
      </p:sp>
      <p:sp>
        <p:nvSpPr>
          <p:cNvPr id="11" name="Textplatzhalter 3"/>
          <p:cNvSpPr txBox="1"/>
          <p:nvPr/>
        </p:nvSpPr>
        <p:spPr bwMode="auto">
          <a:xfrm>
            <a:off x="3445875" y="1062734"/>
            <a:ext cx="2700000" cy="878495"/>
          </a:xfrm>
          <a:prstGeom prst="rect">
            <a:avLst/>
          </a:prstGeom>
          <a:solidFill>
            <a:srgbClr val="D6851B">
              <a:alpha val="90000"/>
            </a:srgbClr>
          </a:solidFill>
        </p:spPr>
        <p:txBody>
          <a:bodyPr vert="horz" wrap="square" lIns="72000" tIns="54000" rIns="72000" bIns="5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500"/>
              </a:lnSpc>
              <a:spcBef>
                <a:spcPts val="600"/>
              </a:spcBef>
              <a:defRPr/>
            </a:pPr>
            <a:r>
              <a:rPr lang="en-GB" sz="1600" b="1" dirty="0"/>
              <a:t>Federal state institutes</a:t>
            </a:r>
            <a:r>
              <a:rPr lang="en-GB" sz="1600" dirty="0"/>
              <a:t> </a:t>
            </a:r>
            <a:br>
              <a:rPr lang="en-GB" sz="1600" dirty="0"/>
            </a:br>
            <a:r>
              <a:rPr lang="en-GB" sz="1400" dirty="0"/>
              <a:t>(esp. development of teaching and school-based staff training at vocational schools)</a:t>
            </a:r>
          </a:p>
        </p:txBody>
      </p:sp>
      <p:sp>
        <p:nvSpPr>
          <p:cNvPr id="12" name="Rechteck 11"/>
          <p:cNvSpPr/>
          <p:nvPr/>
        </p:nvSpPr>
        <p:spPr bwMode="auto">
          <a:xfrm>
            <a:off x="3445875" y="2005104"/>
            <a:ext cx="2775536" cy="3169073"/>
          </a:xfrm>
          <a:prstGeom prst="rect">
            <a:avLst/>
          </a:prstGeom>
        </p:spPr>
        <p:txBody>
          <a:bodyPr wrap="square" numCol="1" spcCol="72000">
            <a:spAutoFit/>
          </a:bodyPr>
          <a:lstStyle/>
          <a:p>
            <a:pPr>
              <a:lnSpc>
                <a:spcPts val="1700"/>
              </a:lnSpc>
              <a:spcAft>
                <a:spcPts val="400"/>
              </a:spcAft>
              <a:buClr>
                <a:srgbClr val="D6851B"/>
              </a:buClr>
              <a:buSzPct val="65000"/>
              <a:defRPr/>
            </a:pPr>
            <a:r>
              <a:rPr lang="en-GB" sz="1200" dirty="0"/>
              <a:t>Examples:</a:t>
            </a:r>
          </a:p>
          <a:p>
            <a:pPr marL="216000" indent="-216000">
              <a:lnSpc>
                <a:spcPts val="1700"/>
              </a:lnSpc>
              <a:spcAft>
                <a:spcPts val="400"/>
              </a:spcAft>
              <a:buClr>
                <a:srgbClr val="D6851B"/>
              </a:buClr>
              <a:buSzPct val="65000"/>
              <a:buFont typeface="Wingdings 3"/>
              <a:buChar char=""/>
              <a:defRPr/>
            </a:pPr>
            <a:r>
              <a:rPr lang="en-GB" sz="1200" dirty="0"/>
              <a:t>State institute for school quality and education research (ISB)</a:t>
            </a:r>
          </a:p>
          <a:p>
            <a:pPr marL="216000" indent="-216000">
              <a:lnSpc>
                <a:spcPts val="1700"/>
              </a:lnSpc>
              <a:spcAft>
                <a:spcPts val="400"/>
              </a:spcAft>
              <a:buClr>
                <a:srgbClr val="D6851B"/>
              </a:buClr>
              <a:buSzPct val="65000"/>
              <a:buFont typeface="Wingdings 3"/>
              <a:buChar char=""/>
              <a:defRPr/>
            </a:pPr>
            <a:r>
              <a:rPr lang="en-GB" sz="1200" dirty="0"/>
              <a:t>Lower Saxony federal state institute for school quality improvement (NLQ)</a:t>
            </a:r>
          </a:p>
          <a:p>
            <a:pPr marL="216000" indent="-216000">
              <a:lnSpc>
                <a:spcPts val="1700"/>
              </a:lnSpc>
              <a:spcAft>
                <a:spcPts val="400"/>
              </a:spcAft>
              <a:buClr>
                <a:srgbClr val="D6851B"/>
              </a:buClr>
              <a:buSzPct val="65000"/>
              <a:buFont typeface="Wingdings 3"/>
              <a:buChar char=""/>
              <a:defRPr/>
            </a:pPr>
            <a:r>
              <a:rPr lang="en-GB" sz="1200" dirty="0"/>
              <a:t>Hamburg federal state institute for teacher training and school development (LI-Hamburg)</a:t>
            </a:r>
          </a:p>
          <a:p>
            <a:pPr marL="216000" indent="-216000">
              <a:lnSpc>
                <a:spcPts val="1700"/>
              </a:lnSpc>
              <a:spcAft>
                <a:spcPts val="400"/>
              </a:spcAft>
              <a:buClr>
                <a:srgbClr val="D6851B"/>
              </a:buClr>
              <a:buSzPct val="65000"/>
              <a:buFont typeface="Wingdings 3"/>
              <a:buChar char=""/>
              <a:defRPr/>
            </a:pPr>
            <a:r>
              <a:rPr lang="en-GB" sz="1200" dirty="0"/>
              <a:t>Saxony-Anhalt federal state institute for school quality and teacher training (LISA)</a:t>
            </a:r>
          </a:p>
          <a:p>
            <a:pPr marL="216000" indent="-216000">
              <a:lnSpc>
                <a:spcPts val="1700"/>
              </a:lnSpc>
              <a:spcAft>
                <a:spcPts val="400"/>
              </a:spcAft>
              <a:buClr>
                <a:srgbClr val="D6851B"/>
              </a:buClr>
              <a:buSzPct val="65000"/>
              <a:buFont typeface="Wingdings 3"/>
              <a:buChar char=""/>
              <a:defRPr/>
            </a:pPr>
            <a:r>
              <a:rPr lang="en-GB" sz="1200" dirty="0"/>
              <a:t>Bremen federal state Institute for schools (LIS)</a:t>
            </a:r>
          </a:p>
        </p:txBody>
      </p:sp>
      <p:sp>
        <p:nvSpPr>
          <p:cNvPr id="14" name="Textplatzhalter 3"/>
          <p:cNvSpPr txBox="1"/>
          <p:nvPr/>
        </p:nvSpPr>
        <p:spPr bwMode="auto">
          <a:xfrm>
            <a:off x="6232938" y="1057910"/>
            <a:ext cx="2700000" cy="8784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n-GB" sz="1600" b="1" dirty="0"/>
              <a:t>Institutes of higher education and universities</a:t>
            </a:r>
          </a:p>
        </p:txBody>
      </p:sp>
      <p:sp>
        <p:nvSpPr>
          <p:cNvPr id="15" name="Rechteck 14"/>
          <p:cNvSpPr/>
          <p:nvPr/>
        </p:nvSpPr>
        <p:spPr bwMode="auto">
          <a:xfrm>
            <a:off x="6240462" y="2005104"/>
            <a:ext cx="2838738" cy="3927023"/>
          </a:xfrm>
          <a:prstGeom prst="rect">
            <a:avLst/>
          </a:prstGeom>
        </p:spPr>
        <p:txBody>
          <a:bodyPr wrap="square" numCol="1" spcCol="72000">
            <a:noAutofit/>
          </a:bodyPr>
          <a:lstStyle/>
          <a:p>
            <a:pPr>
              <a:lnSpc>
                <a:spcPts val="1700"/>
              </a:lnSpc>
              <a:spcAft>
                <a:spcPts val="400"/>
              </a:spcAft>
              <a:buClr>
                <a:srgbClr val="D6851B"/>
              </a:buClr>
              <a:buSzPct val="65000"/>
              <a:defRPr/>
            </a:pPr>
            <a:r>
              <a:rPr lang="en-GB" sz="1200" dirty="0"/>
              <a:t>Examples:</a:t>
            </a:r>
          </a:p>
          <a:p>
            <a:pPr marL="216000" indent="-216000">
              <a:lnSpc>
                <a:spcPts val="1700"/>
              </a:lnSpc>
              <a:spcAft>
                <a:spcPts val="400"/>
              </a:spcAft>
              <a:buClr>
                <a:srgbClr val="D6851B"/>
              </a:buClr>
              <a:buSzPct val="65000"/>
              <a:buFont typeface="Wingdings 3"/>
              <a:buChar char=""/>
              <a:defRPr/>
            </a:pPr>
            <a:r>
              <a:rPr lang="en-GB" sz="1200" dirty="0"/>
              <a:t>Research Institute for Vocational Edu-cation and Training in the Crafts Sector</a:t>
            </a:r>
          </a:p>
          <a:p>
            <a:pPr marL="216000" indent="-216000">
              <a:lnSpc>
                <a:spcPts val="1700"/>
              </a:lnSpc>
              <a:spcAft>
                <a:spcPts val="400"/>
              </a:spcAft>
              <a:buClr>
                <a:srgbClr val="D6851B"/>
              </a:buClr>
              <a:buSzPct val="65000"/>
              <a:buFont typeface="Wingdings 3"/>
              <a:buChar char=""/>
              <a:defRPr/>
            </a:pPr>
            <a:r>
              <a:rPr lang="en-GB" sz="1200" dirty="0"/>
              <a:t>Department of Vocational Education Studies at Osnabrück University</a:t>
            </a:r>
          </a:p>
          <a:p>
            <a:pPr marL="216000" indent="-216000">
              <a:lnSpc>
                <a:spcPts val="1700"/>
              </a:lnSpc>
              <a:spcAft>
                <a:spcPts val="400"/>
              </a:spcAft>
              <a:buClr>
                <a:srgbClr val="D6851B"/>
              </a:buClr>
              <a:buSzPct val="65000"/>
              <a:buFont typeface="Wingdings 3"/>
              <a:buChar char=""/>
              <a:defRPr/>
            </a:pPr>
            <a:r>
              <a:rPr lang="en-GB" sz="1200" dirty="0"/>
              <a:t>FernUniversität in Hagen (state distance-learning university) Institute of Educational Science and Media Research,</a:t>
            </a:r>
            <a:br>
              <a:rPr lang="en-GB" sz="1200" dirty="0"/>
            </a:br>
            <a:r>
              <a:rPr lang="en-GB" sz="1200" dirty="0"/>
              <a:t>Chair of Lifelong Learning</a:t>
            </a:r>
          </a:p>
          <a:p>
            <a:pPr marL="216000" indent="-216000">
              <a:lnSpc>
                <a:spcPts val="1700"/>
              </a:lnSpc>
              <a:spcAft>
                <a:spcPts val="400"/>
              </a:spcAft>
              <a:buClr>
                <a:srgbClr val="D6851B"/>
              </a:buClr>
              <a:buSzPct val="65000"/>
              <a:buFont typeface="Wingdings 3"/>
              <a:buChar char=""/>
              <a:defRPr/>
            </a:pPr>
            <a:r>
              <a:rPr lang="en-GB" sz="1200" dirty="0"/>
              <a:t>Institute of Vocational Education, Work and Technology (biat) at Europa-Universität Flensburg</a:t>
            </a:r>
          </a:p>
        </p:txBody>
      </p:sp>
      <p:sp>
        <p:nvSpPr>
          <p:cNvPr id="16" name="Textplatzhalter 3"/>
          <p:cNvSpPr txBox="1"/>
          <p:nvPr/>
        </p:nvSpPr>
        <p:spPr bwMode="auto">
          <a:xfrm>
            <a:off x="9020000" y="1057910"/>
            <a:ext cx="2700000" cy="8784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n-GB" sz="1600" b="1" dirty="0"/>
              <a:t>Associations and foundations</a:t>
            </a:r>
          </a:p>
        </p:txBody>
      </p:sp>
      <p:sp>
        <p:nvSpPr>
          <p:cNvPr id="17" name="Rechteck 16"/>
          <p:cNvSpPr/>
          <p:nvPr/>
        </p:nvSpPr>
        <p:spPr bwMode="auto">
          <a:xfrm>
            <a:off x="9020000" y="2005104"/>
            <a:ext cx="2664000" cy="2470485"/>
          </a:xfrm>
          <a:prstGeom prst="rect">
            <a:avLst/>
          </a:prstGeom>
        </p:spPr>
        <p:txBody>
          <a:bodyPr wrap="square" numCol="1" spcCol="72000">
            <a:spAutoFit/>
          </a:bodyPr>
          <a:lstStyle/>
          <a:p>
            <a:pPr>
              <a:lnSpc>
                <a:spcPts val="1700"/>
              </a:lnSpc>
              <a:spcAft>
                <a:spcPts val="400"/>
              </a:spcAft>
              <a:buClr>
                <a:srgbClr val="D6851B"/>
              </a:buClr>
              <a:buSzPct val="65000"/>
              <a:defRPr/>
            </a:pPr>
            <a:r>
              <a:rPr lang="en-GB" sz="1200" dirty="0"/>
              <a:t>Examples:</a:t>
            </a:r>
          </a:p>
          <a:p>
            <a:pPr marL="216000" indent="-216000">
              <a:lnSpc>
                <a:spcPts val="1700"/>
              </a:lnSpc>
              <a:spcAft>
                <a:spcPts val="400"/>
              </a:spcAft>
              <a:buClr>
                <a:srgbClr val="D6851B"/>
              </a:buClr>
              <a:buSzPct val="65000"/>
              <a:buFont typeface="Wingdings 3"/>
              <a:buChar char=""/>
              <a:defRPr/>
            </a:pPr>
            <a:r>
              <a:rPr lang="en-GB" sz="1200" dirty="0"/>
              <a:t>Division for Vocational Education at the German Educational Research Association (GERA) </a:t>
            </a:r>
          </a:p>
          <a:p>
            <a:pPr marL="216000" indent="-216000">
              <a:lnSpc>
                <a:spcPts val="1700"/>
              </a:lnSpc>
              <a:spcAft>
                <a:spcPts val="400"/>
              </a:spcAft>
              <a:buClr>
                <a:srgbClr val="D6851B"/>
              </a:buClr>
              <a:buSzPct val="65000"/>
              <a:buFont typeface="Wingdings 3"/>
              <a:buChar char=""/>
              <a:defRPr/>
            </a:pPr>
            <a:r>
              <a:rPr lang="en-GB" sz="1200" dirty="0"/>
              <a:t>Robert Bosch Stiftung</a:t>
            </a:r>
          </a:p>
          <a:p>
            <a:pPr marL="216000" indent="-216000">
              <a:lnSpc>
                <a:spcPts val="1700"/>
              </a:lnSpc>
              <a:spcAft>
                <a:spcPts val="400"/>
              </a:spcAft>
              <a:buClr>
                <a:srgbClr val="D6851B"/>
              </a:buClr>
              <a:buSzPct val="65000"/>
              <a:buFont typeface="Wingdings 3"/>
              <a:buChar char=""/>
              <a:defRPr/>
            </a:pPr>
            <a:r>
              <a:rPr lang="en-GB" sz="1200" dirty="0"/>
              <a:t>Bertelsmann Stiftung</a:t>
            </a:r>
          </a:p>
          <a:p>
            <a:pPr marL="216000" indent="-216000">
              <a:lnSpc>
                <a:spcPts val="1700"/>
              </a:lnSpc>
              <a:spcAft>
                <a:spcPts val="400"/>
              </a:spcAft>
              <a:buClr>
                <a:srgbClr val="D6851B"/>
              </a:buClr>
              <a:buSzPct val="65000"/>
              <a:buFont typeface="Wingdings 3"/>
              <a:buChar char=""/>
              <a:defRPr/>
            </a:pPr>
            <a:r>
              <a:rPr lang="en-GB" sz="1200" dirty="0"/>
              <a:t>GAB München – Association for Research &amp; Development in Vocational Training and Occupations</a:t>
            </a:r>
          </a:p>
        </p:txBody>
      </p:sp>
      <p:sp>
        <p:nvSpPr>
          <p:cNvPr id="19" name="Textplatzhalter 3"/>
          <p:cNvSpPr txBox="1"/>
          <p:nvPr/>
        </p:nvSpPr>
        <p:spPr bwMode="auto">
          <a:xfrm>
            <a:off x="1781175" y="5303372"/>
            <a:ext cx="8774113" cy="357653"/>
          </a:xfrm>
          <a:prstGeom prst="rect">
            <a:avLst/>
          </a:prstGeom>
          <a:solidFill>
            <a:srgbClr val="D6851B"/>
          </a:solidFill>
        </p:spPr>
        <p:txBody>
          <a:bodyPr vert="horz" wrap="square" lIns="0" tIns="0" rIns="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algn="ctr">
              <a:lnSpc>
                <a:spcPts val="2400"/>
              </a:lnSpc>
              <a:spcAft>
                <a:spcPts val="1200"/>
              </a:spcAft>
              <a:buClr>
                <a:srgbClr val="D6851B"/>
              </a:buClr>
              <a:buSzPct val="65000"/>
              <a:buFont typeface="Wingdings 3"/>
              <a:buChar char=""/>
              <a:defRPr/>
            </a:pPr>
            <a:r>
              <a:rPr lang="en-GB" sz="1600" dirty="0"/>
              <a:t>The various stakeholders often work together in and on research projects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5. International comparative VET research </a:t>
            </a:r>
          </a:p>
        </p:txBody>
      </p:sp>
      <p:sp>
        <p:nvSpPr>
          <p:cNvPr id="8" name="Textplatzhalter 3"/>
          <p:cNvSpPr txBox="1"/>
          <p:nvPr/>
        </p:nvSpPr>
        <p:spPr bwMode="auto">
          <a:xfrm>
            <a:off x="65881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b="1" dirty="0"/>
              <a:t>UNESCO-UNEVOC</a:t>
            </a:r>
          </a:p>
        </p:txBody>
      </p:sp>
      <p:sp>
        <p:nvSpPr>
          <p:cNvPr id="9" name="Textplatzhalter 3"/>
          <p:cNvSpPr txBox="1"/>
          <p:nvPr/>
        </p:nvSpPr>
        <p:spPr bwMode="auto">
          <a:xfrm>
            <a:off x="8112574" y="2225775"/>
            <a:ext cx="3600000" cy="637849"/>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b="1" dirty="0"/>
              <a:t>International Handbook of Vocational Education and Training (IHBB)</a:t>
            </a:r>
          </a:p>
        </p:txBody>
      </p:sp>
      <p:sp>
        <p:nvSpPr>
          <p:cNvPr id="10" name="Textplatzhalter 3"/>
          <p:cNvSpPr txBox="1"/>
          <p:nvPr/>
        </p:nvSpPr>
        <p:spPr bwMode="auto">
          <a:xfrm>
            <a:off x="438569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b="1" dirty="0"/>
              <a:t>CEDEFOP</a:t>
            </a:r>
          </a:p>
        </p:txBody>
      </p:sp>
      <p:sp>
        <p:nvSpPr>
          <p:cNvPr id="11" name="Rechteck 10"/>
          <p:cNvSpPr/>
          <p:nvPr/>
        </p:nvSpPr>
        <p:spPr bwMode="auto">
          <a:xfrm>
            <a:off x="4382994" y="2963188"/>
            <a:ext cx="3600001" cy="2783562"/>
          </a:xfrm>
          <a:prstGeom prst="rect">
            <a:avLst/>
          </a:prstGeom>
        </p:spPr>
        <p:txBody>
          <a:bodyPr wrap="square" lIns="36000" tIns="36000" rIns="36000" bIns="36000">
            <a:noAutofit/>
          </a:bodyPr>
          <a:lstStyle/>
          <a:p>
            <a:pPr marL="285750" indent="-285750">
              <a:lnSpc>
                <a:spcPts val="1900"/>
              </a:lnSpc>
              <a:spcAft>
                <a:spcPts val="600"/>
              </a:spcAft>
              <a:buClr>
                <a:srgbClr val="D6851B"/>
              </a:buClr>
              <a:buSzPct val="65000"/>
              <a:buFont typeface="Wingdings 3"/>
              <a:buChar char=""/>
              <a:defRPr/>
            </a:pPr>
            <a:r>
              <a:rPr lang="en-GB" sz="1600" dirty="0"/>
              <a:t>European Center for the Development of Vocational Training (CEDEFOP) “VET in Europe” database: current and easily accessible information on the respective national VET systems in Europe </a:t>
            </a:r>
          </a:p>
          <a:p>
            <a:pPr marL="285750" indent="-285750">
              <a:lnSpc>
                <a:spcPts val="1900"/>
              </a:lnSpc>
              <a:spcAft>
                <a:spcPts val="600"/>
              </a:spcAft>
              <a:buClr>
                <a:srgbClr val="D6851B"/>
              </a:buClr>
              <a:buSzPct val="65000"/>
              <a:buFont typeface="Wingdings 3"/>
              <a:buChar char=""/>
              <a:defRPr/>
            </a:pPr>
            <a:r>
              <a:rPr lang="en-GB" sz="1600" dirty="0"/>
              <a:t>detailed national reports, skills forecasts, academic analyses and recommendations on trends and </a:t>
            </a:r>
            <a:r>
              <a:rPr lang="en-GB" sz="1600" spc="-20" dirty="0"/>
              <a:t>development requirements in European </a:t>
            </a:r>
            <a:r>
              <a:rPr lang="en-GB" sz="1600" dirty="0"/>
              <a:t>vocational education and training</a:t>
            </a:r>
          </a:p>
        </p:txBody>
      </p:sp>
      <p:sp>
        <p:nvSpPr>
          <p:cNvPr id="12" name="Rechteck 11"/>
          <p:cNvSpPr/>
          <p:nvPr/>
        </p:nvSpPr>
        <p:spPr bwMode="auto">
          <a:xfrm>
            <a:off x="8112574" y="2963188"/>
            <a:ext cx="3600001" cy="1855242"/>
          </a:xfrm>
          <a:prstGeom prst="rect">
            <a:avLst/>
          </a:prstGeom>
        </p:spPr>
        <p:txBody>
          <a:bodyPr wrap="square" lIns="36000" tIns="36000" rIns="36000" bIns="36000">
            <a:spAutoFit/>
          </a:bodyPr>
          <a:lstStyle/>
          <a:p>
            <a:pPr marL="285750" indent="-285750">
              <a:lnSpc>
                <a:spcPts val="1900"/>
              </a:lnSpc>
              <a:spcAft>
                <a:spcPts val="600"/>
              </a:spcAft>
              <a:buClr>
                <a:srgbClr val="D6851B"/>
              </a:buClr>
              <a:buSzPct val="65000"/>
              <a:buFont typeface="Wingdings 3"/>
              <a:buChar char=""/>
              <a:defRPr/>
            </a:pPr>
            <a:r>
              <a:rPr lang="en-GB" sz="1600" dirty="0"/>
              <a:t>Academic country studies on global VET systems, available since 1995</a:t>
            </a:r>
          </a:p>
          <a:p>
            <a:pPr marL="285750" indent="-285750">
              <a:lnSpc>
                <a:spcPts val="1900"/>
              </a:lnSpc>
              <a:spcAft>
                <a:spcPts val="600"/>
              </a:spcAft>
              <a:buClr>
                <a:srgbClr val="D6851B"/>
              </a:buClr>
              <a:buSzPct val="65000"/>
              <a:buFont typeface="Wingdings 3"/>
              <a:buChar char=""/>
              <a:defRPr/>
            </a:pPr>
            <a:r>
              <a:rPr lang="en-GB" sz="1600" dirty="0"/>
              <a:t>BIBB has been publishing the IHBB since 2010 and making country studies available in the BIBB VET Repository since 2020</a:t>
            </a:r>
          </a:p>
        </p:txBody>
      </p:sp>
      <p:sp>
        <p:nvSpPr>
          <p:cNvPr id="14" name="Textfeld 13"/>
          <p:cNvSpPr txBox="1"/>
          <p:nvPr/>
        </p:nvSpPr>
        <p:spPr bwMode="auto">
          <a:xfrm>
            <a:off x="658808" y="967451"/>
            <a:ext cx="10818815" cy="1094402"/>
          </a:xfrm>
          <a:prstGeom prst="rect">
            <a:avLst/>
          </a:prstGeom>
          <a:noFill/>
        </p:spPr>
        <p:txBody>
          <a:bodyPr wrap="square" lIns="0" tIns="0" rIns="0" bIns="0" rtlCol="0">
            <a:spAutoFit/>
          </a:bodyPr>
          <a:lstStyle/>
          <a:p>
            <a:pPr>
              <a:lnSpc>
                <a:spcPct val="120000"/>
              </a:lnSpc>
              <a:spcAft>
                <a:spcPts val="600"/>
              </a:spcAft>
              <a:defRPr/>
            </a:pPr>
            <a:r>
              <a:rPr lang="en-GB" dirty="0"/>
              <a:t>The aim of comparative vocational education and training research is to describe, understand and explain the features and principles of vocational education and training in different national and cultural contexts.</a:t>
            </a:r>
          </a:p>
          <a:p>
            <a:pPr>
              <a:lnSpc>
                <a:spcPct val="120000"/>
              </a:lnSpc>
              <a:spcBef>
                <a:spcPts val="600"/>
              </a:spcBef>
              <a:spcAft>
                <a:spcPts val="600"/>
              </a:spcAft>
              <a:defRPr/>
            </a:pPr>
            <a:r>
              <a:rPr lang="en-GB" sz="1600" b="1" dirty="0"/>
              <a:t>Examples:</a:t>
            </a:r>
          </a:p>
        </p:txBody>
      </p:sp>
      <p:sp>
        <p:nvSpPr>
          <p:cNvPr id="17" name="Rechteck 16"/>
          <p:cNvSpPr/>
          <p:nvPr/>
        </p:nvSpPr>
        <p:spPr bwMode="auto">
          <a:xfrm>
            <a:off x="658813" y="2963188"/>
            <a:ext cx="3573011" cy="2783562"/>
          </a:xfrm>
          <a:prstGeom prst="rect">
            <a:avLst/>
          </a:prstGeom>
        </p:spPr>
        <p:txBody>
          <a:bodyPr wrap="square" lIns="36000" tIns="36000" rIns="36000" bIns="36000">
            <a:noAutofit/>
          </a:bodyPr>
          <a:lstStyle/>
          <a:p>
            <a:pPr>
              <a:lnSpc>
                <a:spcPts val="1900"/>
              </a:lnSpc>
              <a:spcAft>
                <a:spcPts val="600"/>
              </a:spcAft>
              <a:buClr>
                <a:srgbClr val="D6851B"/>
              </a:buClr>
              <a:buSzPct val="65000"/>
              <a:defRPr/>
            </a:pPr>
            <a:r>
              <a:rPr lang="en-GB" sz="1600" dirty="0"/>
              <a:t>“TVET Country profiles” provide extensive information on VET worldwide. This includes, for example</a:t>
            </a:r>
          </a:p>
          <a:p>
            <a:pPr marL="285750" indent="-285750">
              <a:lnSpc>
                <a:spcPts val="1900"/>
              </a:lnSpc>
              <a:spcAft>
                <a:spcPts val="600"/>
              </a:spcAft>
              <a:buClr>
                <a:srgbClr val="D6851B"/>
              </a:buClr>
              <a:buSzPct val="65000"/>
              <a:buFont typeface="Wingdings 3"/>
              <a:buChar char=""/>
              <a:defRPr/>
            </a:pPr>
            <a:r>
              <a:rPr lang="en-GB" sz="1600" dirty="0"/>
              <a:t>VET policy objectives</a:t>
            </a:r>
          </a:p>
          <a:p>
            <a:pPr marL="285750" indent="-285750">
              <a:lnSpc>
                <a:spcPts val="1900"/>
              </a:lnSpc>
              <a:spcAft>
                <a:spcPts val="600"/>
              </a:spcAft>
              <a:buClr>
                <a:srgbClr val="D6851B"/>
              </a:buClr>
              <a:buSzPct val="65000"/>
              <a:buFont typeface="Wingdings 3"/>
              <a:buChar char=""/>
              <a:defRPr/>
            </a:pPr>
            <a:r>
              <a:rPr lang="en-GB" sz="1600" dirty="0"/>
              <a:t>Vocational education and training system </a:t>
            </a:r>
          </a:p>
          <a:p>
            <a:pPr marL="285750" indent="-285750">
              <a:lnSpc>
                <a:spcPts val="1900"/>
              </a:lnSpc>
              <a:spcAft>
                <a:spcPts val="600"/>
              </a:spcAft>
              <a:buClr>
                <a:srgbClr val="D6851B"/>
              </a:buClr>
              <a:buSzPct val="65000"/>
              <a:buFont typeface="Wingdings 3"/>
              <a:buChar char=""/>
              <a:defRPr/>
            </a:pPr>
            <a:r>
              <a:rPr lang="en-GB" sz="1600" dirty="0"/>
              <a:t>Financing</a:t>
            </a:r>
          </a:p>
          <a:p>
            <a:pPr marL="285750" indent="-285750">
              <a:lnSpc>
                <a:spcPts val="1900"/>
              </a:lnSpc>
              <a:spcAft>
                <a:spcPts val="600"/>
              </a:spcAft>
              <a:buClr>
                <a:srgbClr val="D6851B"/>
              </a:buClr>
              <a:buSzPct val="65000"/>
              <a:buFont typeface="Wingdings 3"/>
              <a:buChar char=""/>
              <a:defRPr/>
            </a:pPr>
            <a:r>
              <a:rPr lang="en-GB" sz="1600" dirty="0"/>
              <a:t>Role of training personnel</a:t>
            </a:r>
          </a:p>
          <a:p>
            <a:pPr marL="285750" indent="-285750">
              <a:lnSpc>
                <a:spcPts val="1900"/>
              </a:lnSpc>
              <a:spcAft>
                <a:spcPts val="600"/>
              </a:spcAft>
              <a:buClr>
                <a:srgbClr val="D6851B"/>
              </a:buClr>
              <a:buSzPct val="65000"/>
              <a:buFont typeface="Wingdings 3"/>
              <a:buChar char=""/>
              <a:defRPr/>
            </a:pPr>
            <a:r>
              <a:rPr lang="en-GB" sz="1600" dirty="0"/>
              <a:t>Individual projects of respective countries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extplatzhalter 3"/>
          <p:cNvSpPr txBox="1"/>
          <p:nvPr/>
        </p:nvSpPr>
        <p:spPr bwMode="auto">
          <a:xfrm>
            <a:off x="2163383" y="1278279"/>
            <a:ext cx="8818941" cy="1398808"/>
          </a:xfrm>
          <a:prstGeom prst="rect">
            <a:avLst/>
          </a:prstGeom>
          <a:solidFill>
            <a:srgbClr val="D6851B"/>
          </a:solidFill>
        </p:spPr>
        <p:txBody>
          <a:bodyPr vert="horz" wrap="square" lIns="2124000" tIns="144000" rIns="108000" bIns="144000" rtlCol="0" anchor="ctr">
            <a:spAutoFit/>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GB" dirty="0">
                <a:solidFill>
                  <a:schemeClr val="bg1"/>
                </a:solidFill>
              </a:rPr>
              <a:t>Section 90 of the Vocational Training Act assigns the Federal Institute for Vocational Education and Training (BIBB) with the task of contributing to vocational training research by means of scientific research.</a:t>
            </a:r>
          </a:p>
        </p:txBody>
      </p:sp>
      <p:sp>
        <p:nvSpPr>
          <p:cNvPr id="3" name="Rechteck 2"/>
          <p:cNvSpPr/>
          <p:nvPr/>
        </p:nvSpPr>
        <p:spPr bwMode="auto">
          <a:xfrm>
            <a:off x="1092200" y="1052513"/>
            <a:ext cx="2616200" cy="1843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en-GB" dirty="0"/>
              <a:t>6. VET research at BIBB</a:t>
            </a:r>
          </a:p>
        </p:txBody>
      </p:sp>
      <p:sp>
        <p:nvSpPr>
          <p:cNvPr id="9" name="Rechteck 8"/>
          <p:cNvSpPr/>
          <p:nvPr/>
        </p:nvSpPr>
        <p:spPr bwMode="auto">
          <a:xfrm>
            <a:off x="658813" y="3241951"/>
            <a:ext cx="7713662" cy="2446182"/>
          </a:xfrm>
          <a:prstGeom prst="rect">
            <a:avLst/>
          </a:prstGeom>
        </p:spPr>
        <p:txBody>
          <a:bodyPr wrap="square" lIns="0" tIns="0" rIns="0" bIns="0">
            <a:spAutoFit/>
          </a:bodyPr>
          <a:lstStyle/>
          <a:p>
            <a:pPr>
              <a:lnSpc>
                <a:spcPts val="2400"/>
              </a:lnSpc>
              <a:spcAft>
                <a:spcPts val="1200"/>
              </a:spcAft>
              <a:buClr>
                <a:srgbClr val="D6851B"/>
              </a:buClr>
              <a:buSzPct val="65000"/>
              <a:defRPr/>
            </a:pPr>
            <a:r>
              <a:rPr lang="en-GB" dirty="0"/>
              <a:t>VET research is characterised by discourse at the interface between science, politics and practice and ... </a:t>
            </a:r>
          </a:p>
          <a:p>
            <a:pPr marL="285750" indent="-285750">
              <a:lnSpc>
                <a:spcPts val="2400"/>
              </a:lnSpc>
              <a:spcAft>
                <a:spcPts val="600"/>
              </a:spcAft>
              <a:buClr>
                <a:srgbClr val="D6851B"/>
              </a:buClr>
              <a:buSzPct val="65000"/>
              <a:buFont typeface="Wingdings 3"/>
              <a:buChar char=""/>
              <a:defRPr/>
            </a:pPr>
            <a:r>
              <a:rPr lang="en-GB" dirty="0"/>
              <a:t>... its purpose is to further academic understanding</a:t>
            </a:r>
          </a:p>
          <a:p>
            <a:pPr marL="285750" indent="-285750">
              <a:lnSpc>
                <a:spcPts val="2400"/>
              </a:lnSpc>
              <a:spcAft>
                <a:spcPts val="600"/>
              </a:spcAft>
              <a:buClr>
                <a:srgbClr val="D6851B"/>
              </a:buClr>
              <a:buSzPct val="65000"/>
              <a:buFont typeface="Wingdings 3"/>
              <a:buChar char=""/>
              <a:defRPr/>
            </a:pPr>
            <a:r>
              <a:rPr lang="en-GB" dirty="0"/>
              <a:t>... is focused on questions which are interest to vocational education and training practice and policymaking</a:t>
            </a:r>
          </a:p>
          <a:p>
            <a:pPr marL="285750" indent="-285750">
              <a:lnSpc>
                <a:spcPts val="2400"/>
              </a:lnSpc>
              <a:spcAft>
                <a:spcPts val="600"/>
              </a:spcAft>
              <a:buClr>
                <a:srgbClr val="D6851B"/>
              </a:buClr>
              <a:buSzPct val="65000"/>
              <a:buFont typeface="Wingdings 3"/>
              <a:buChar char=""/>
              <a:defRPr/>
            </a:pPr>
            <a:r>
              <a:rPr lang="en-GB" dirty="0"/>
              <a:t>... creates the basis for the modernisation of occupations and for innovation </a:t>
            </a:r>
            <a:br>
              <a:rPr lang="en-GB" dirty="0"/>
            </a:br>
            <a:r>
              <a:rPr lang="en-GB" dirty="0"/>
              <a:t>in vocational education and training</a:t>
            </a:r>
          </a:p>
        </p:txBody>
      </p:sp>
      <p:pic>
        <p:nvPicPr>
          <p:cNvPr id="10" name="Grafik 9"/>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69129" y="837327"/>
            <a:ext cx="3584817" cy="2279363"/>
          </a:xfrm>
          <a:prstGeom prst="rect">
            <a:avLst/>
          </a:prstGeom>
        </p:spPr>
      </p:pic>
      <p:pic>
        <p:nvPicPr>
          <p:cNvPr id="12" name="Grafik 11"/>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8504059" y="3225832"/>
            <a:ext cx="3208516" cy="23637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10" name="Textfeld 9"/>
          <p:cNvSpPr txBox="1"/>
          <p:nvPr/>
        </p:nvSpPr>
        <p:spPr bwMode="auto">
          <a:xfrm>
            <a:off x="658808" y="1567676"/>
            <a:ext cx="10818815" cy="3754233"/>
          </a:xfrm>
          <a:prstGeom prst="rect">
            <a:avLst/>
          </a:prstGeom>
          <a:noFill/>
        </p:spPr>
        <p:txBody>
          <a:bodyPr wrap="square" lIns="0" tIns="0" rIns="0" bIns="0" rtlCol="0">
            <a:spAutoFit/>
          </a:bodyPr>
          <a:lstStyle/>
          <a:p>
            <a:pPr>
              <a:lnSpc>
                <a:spcPts val="2400"/>
              </a:lnSpc>
              <a:spcAft>
                <a:spcPts val="600"/>
              </a:spcAft>
              <a:defRPr/>
            </a:pPr>
            <a:r>
              <a:rPr lang="en-GB" dirty="0"/>
              <a:t>The basis of VET research conducted by BIBB comprises medium-term research programmes with a duration of several years as well as annual research programmes.</a:t>
            </a:r>
          </a:p>
          <a:p>
            <a:pPr>
              <a:lnSpc>
                <a:spcPts val="2400"/>
              </a:lnSpc>
              <a:spcBef>
                <a:spcPts val="600"/>
              </a:spcBef>
              <a:spcAft>
                <a:spcPts val="600"/>
              </a:spcAft>
              <a:defRPr/>
            </a:pPr>
            <a:r>
              <a:rPr lang="en-GB" b="1" dirty="0"/>
              <a:t>Current topic clusters (2019–2025):</a:t>
            </a:r>
          </a:p>
          <a:p>
            <a:pPr marL="285750" indent="-285750">
              <a:lnSpc>
                <a:spcPts val="2400"/>
              </a:lnSpc>
              <a:spcAft>
                <a:spcPts val="600"/>
              </a:spcAft>
              <a:buClr>
                <a:srgbClr val="D6851B"/>
              </a:buClr>
              <a:buSzPct val="65000"/>
              <a:buFont typeface="Wingdings 3"/>
              <a:buChar char=""/>
              <a:defRPr/>
            </a:pPr>
            <a:r>
              <a:rPr lang="en-GB" dirty="0"/>
              <a:t>digital transformations – future of vocational education and training and work</a:t>
            </a:r>
          </a:p>
          <a:p>
            <a:pPr marL="285750" indent="-285750">
              <a:lnSpc>
                <a:spcPts val="2400"/>
              </a:lnSpc>
              <a:spcAft>
                <a:spcPts val="600"/>
              </a:spcAft>
              <a:buClr>
                <a:srgbClr val="D6851B"/>
              </a:buClr>
              <a:buSzPct val="65000"/>
              <a:buFont typeface="Wingdings 3"/>
              <a:buChar char=""/>
              <a:defRPr/>
            </a:pPr>
            <a:r>
              <a:rPr lang="en-GB" dirty="0"/>
              <a:t>company decisions and actions – factors influencing company training and recruitment</a:t>
            </a:r>
          </a:p>
          <a:p>
            <a:pPr marL="285750" indent="-285750">
              <a:lnSpc>
                <a:spcPts val="2400"/>
              </a:lnSpc>
              <a:spcAft>
                <a:spcPts val="600"/>
              </a:spcAft>
              <a:buClr>
                <a:srgbClr val="D6851B"/>
              </a:buClr>
              <a:buSzPct val="65000"/>
              <a:buFont typeface="Wingdings 3"/>
              <a:buChar char=""/>
              <a:defRPr/>
            </a:pPr>
            <a:r>
              <a:rPr lang="en-GB" dirty="0"/>
              <a:t>work-based learning – conditions, diagnostics and support</a:t>
            </a:r>
          </a:p>
          <a:p>
            <a:pPr marL="285750" indent="-285750">
              <a:lnSpc>
                <a:spcPts val="2400"/>
              </a:lnSpc>
              <a:spcAft>
                <a:spcPts val="600"/>
              </a:spcAft>
              <a:buClr>
                <a:srgbClr val="D6851B"/>
              </a:buClr>
              <a:buSzPct val="65000"/>
              <a:buFont typeface="Wingdings 3"/>
              <a:buChar char=""/>
              <a:defRPr/>
            </a:pPr>
            <a:r>
              <a:rPr lang="en-GB" dirty="0"/>
              <a:t>vocational orientation and transitions – integration into training and work</a:t>
            </a:r>
          </a:p>
          <a:p>
            <a:pPr marL="285750" indent="-285750">
              <a:lnSpc>
                <a:spcPts val="2400"/>
              </a:lnSpc>
              <a:spcAft>
                <a:spcPts val="600"/>
              </a:spcAft>
              <a:buClr>
                <a:srgbClr val="D6851B"/>
              </a:buClr>
              <a:buSzPct val="65000"/>
              <a:buFont typeface="Wingdings 3"/>
              <a:buChar char=""/>
              <a:defRPr/>
            </a:pPr>
            <a:r>
              <a:rPr lang="en-GB" dirty="0"/>
              <a:t>occupational segmentation in training – characteristics and functionalities</a:t>
            </a:r>
          </a:p>
          <a:p>
            <a:pPr marL="285750" indent="-285750">
              <a:lnSpc>
                <a:spcPts val="2400"/>
              </a:lnSpc>
              <a:spcAft>
                <a:spcPts val="600"/>
              </a:spcAft>
              <a:buClr>
                <a:srgbClr val="D6851B"/>
              </a:buClr>
              <a:buSzPct val="65000"/>
              <a:buFont typeface="Wingdings 3"/>
              <a:buChar char=""/>
              <a:defRPr/>
            </a:pPr>
            <a:r>
              <a:rPr lang="en-GB" dirty="0"/>
              <a:t>regulation-related structuring and governance of vocational education and training</a:t>
            </a:r>
          </a:p>
          <a:p>
            <a:pPr>
              <a:lnSpc>
                <a:spcPts val="2400"/>
              </a:lnSpc>
              <a:spcAft>
                <a:spcPts val="600"/>
              </a:spcAft>
              <a:defRPr/>
            </a:pPr>
            <a:endParaRPr lang="de-DE" b="1" dirty="0"/>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665533">
            <a:off x="9947711" y="3493621"/>
            <a:ext cx="1484253" cy="167720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7613</Words>
  <Application>Microsoft Office PowerPoint</Application>
  <PresentationFormat>Breitbild</PresentationFormat>
  <Paragraphs>631</Paragraphs>
  <Slides>28</Slides>
  <Notes>28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28</vt:i4>
      </vt:variant>
    </vt:vector>
  </HeadingPairs>
  <TitlesOfParts>
    <vt:vector size="33" baseType="lpstr">
      <vt:lpstr>Arial</vt:lpstr>
      <vt:lpstr>Calibri</vt:lpstr>
      <vt:lpstr>Wingdings 3</vt:lpstr>
      <vt:lpstr>Office</vt:lpstr>
      <vt:lpstr>1_Office</vt:lpstr>
      <vt:lpstr> </vt:lpstr>
      <vt:lpstr>Contents</vt:lpstr>
      <vt:lpstr>1. Features of vocational education and training research</vt:lpstr>
      <vt:lpstr>2. Why VET research?</vt:lpstr>
      <vt:lpstr>3. Statutory general conditions </vt:lpstr>
      <vt:lpstr>4. VET research stakeholders in Germany</vt:lpstr>
      <vt:lpstr>5. International comparative VET research </vt:lpstr>
      <vt:lpstr>6. VET research at BIBB</vt:lpstr>
      <vt:lpstr>6. VET research at BIBB</vt:lpstr>
      <vt:lpstr>6. VET research at BIBB</vt:lpstr>
      <vt:lpstr>6. VET research at BIBB</vt:lpstr>
      <vt:lpstr>6. VET research at BIBB</vt:lpstr>
      <vt:lpstr>6. VET research at BIBB</vt:lpstr>
      <vt:lpstr>6. VET research at BIBB</vt:lpstr>
      <vt:lpstr>6. VET research at BIBB</vt:lpstr>
      <vt:lpstr>6. VET research at BIBB</vt:lpstr>
      <vt:lpstr>7. VET research at BIBB – project examples</vt:lpstr>
      <vt:lpstr>7. VET research at BIBB – project examples</vt:lpstr>
      <vt:lpstr>8. Further examples of institutional VET research</vt:lpstr>
      <vt:lpstr>8. Further examples of institutional VET research</vt:lpstr>
      <vt:lpstr>9. Cooperation and networking in VET research</vt:lpstr>
      <vt:lpstr>9. Cooperation and networking in VET research</vt:lpstr>
      <vt:lpstr>9. Cooperation and networking in VET research</vt:lpstr>
      <vt:lpstr>9. Cooperation and networking in VET research</vt:lpstr>
      <vt:lpstr>10. Use of research findings</vt:lpstr>
      <vt:lpstr>11. Summary</vt:lpstr>
      <vt:lpstr>PowerPoint-Präsentation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603</cp:revision>
  <dcterms:created xsi:type="dcterms:W3CDTF">2020-12-18T10:19:10Z</dcterms:created>
  <dcterms:modified xsi:type="dcterms:W3CDTF">2026-06-15T10:13:41Z</dcterms:modified>
</cp:coreProperties>
</file>