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08" userDrawn="1">
          <p15:clr>
            <a:srgbClr val="A4A3A4"/>
          </p15:clr>
        </p15:guide>
        <p15:guide id="3" orient="horz" pos="3657" userDrawn="1">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3702" userDrawn="1">
          <p15:clr>
            <a:srgbClr val="A4A3A4"/>
          </p15:clr>
        </p15:guide>
        <p15:guide id="11" orient="horz" pos="1026">
          <p15:clr>
            <a:srgbClr val="A4A3A4"/>
          </p15:clr>
        </p15:guide>
        <p15:guide id="12" pos="5450">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 id="2" name="Olesen, Julia" initials="OJ" lastIdx="15"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9181" autoAdjust="0"/>
  </p:normalViewPr>
  <p:slideViewPr>
    <p:cSldViewPr snapToGrid="0" showGuides="1">
      <p:cViewPr varScale="1">
        <p:scale>
          <a:sx n="88" d="100"/>
          <a:sy n="88" d="100"/>
        </p:scale>
        <p:origin x="1434" y="84"/>
      </p:cViewPr>
      <p:guideLst>
        <p:guide orient="horz" pos="3498"/>
        <p:guide pos="3908"/>
        <p:guide orient="horz" pos="3657"/>
        <p:guide orient="horz" pos="3521"/>
        <p:guide pos="6788"/>
        <p:guide pos="3568"/>
        <p:guide orient="horz" pos="1162"/>
        <p:guide orient="horz" pos="2183"/>
        <p:guide pos="892"/>
        <p:guide orient="horz" pos="3702"/>
        <p:guide orient="horz" pos="1026"/>
        <p:guide pos="5450"/>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sz="1200" b="1" i="0" dirty="0">
                <a:solidFill>
                  <a:schemeClr val="tx1"/>
                </a:solidFill>
                <a:latin typeface="+mn-lt"/>
                <a:ea typeface="+mn-ea"/>
                <a:cs typeface="+mn-cs"/>
              </a:rPr>
              <a:t>Los proyectos de investigación </a:t>
            </a:r>
            <a:r>
              <a:rPr lang="es-ES" sz="1200" b="0" i="0" dirty="0">
                <a:solidFill>
                  <a:schemeClr val="tx1"/>
                </a:solidFill>
                <a:latin typeface="+mn-lt"/>
                <a:ea typeface="+mn-ea"/>
                <a:cs typeface="+mn-cs"/>
              </a:rPr>
              <a:t>se autofinancian o se financian con fondos externos, como contratos e investigación financiada por terceros.</a:t>
            </a:r>
          </a:p>
          <a:p>
            <a:pPr>
              <a:defRPr/>
            </a:pPr>
            <a:r>
              <a:rPr lang="es-ES" sz="1200" b="1" i="0" dirty="0">
                <a:solidFill>
                  <a:schemeClr val="tx1"/>
                </a:solidFill>
                <a:latin typeface="+mn-lt"/>
                <a:ea typeface="+mn-ea"/>
                <a:cs typeface="+mn-cs"/>
              </a:rPr>
              <a:t>Los proyectos de desarrollo </a:t>
            </a:r>
            <a:r>
              <a:rPr lang="es-ES" sz="1200" b="0" i="0" dirty="0">
                <a:solidFill>
                  <a:schemeClr val="tx1"/>
                </a:solidFill>
                <a:latin typeface="+mn-lt"/>
                <a:ea typeface="+mn-ea"/>
                <a:cs typeface="+mn-cs"/>
              </a:rPr>
              <a:t>tienen como objetivo crear un producto (por ejemplo, un programa de formación) o un servicio.</a:t>
            </a:r>
          </a:p>
          <a:p>
            <a:pPr>
              <a:defRPr/>
            </a:pPr>
            <a:r>
              <a:rPr lang="es-ES" sz="1200" b="1" i="0" dirty="0">
                <a:solidFill>
                  <a:schemeClr val="tx1"/>
                </a:solidFill>
                <a:latin typeface="+mn-lt"/>
                <a:ea typeface="+mn-ea"/>
                <a:cs typeface="+mn-cs"/>
              </a:rPr>
              <a:t>Los servicios científicos </a:t>
            </a:r>
            <a:r>
              <a:rPr lang="es-ES" sz="1200" b="0" i="0" dirty="0">
                <a:solidFill>
                  <a:schemeClr val="tx1"/>
                </a:solidFill>
                <a:latin typeface="+mn-lt"/>
                <a:ea typeface="+mn-ea"/>
                <a:cs typeface="+mn-cs"/>
              </a:rPr>
              <a:t>apoyan la transferencia y pueden ser utilizados por usuarios externos (por ejemplo, portales de datos o publicaciones).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Extracto de la Ley de Formación Profesional (BBiG):</a:t>
            </a:r>
          </a:p>
          <a:p>
            <a:pPr>
              <a:defRPr/>
            </a:pPr>
            <a:r>
              <a:rPr lang="es-ES" dirty="0"/>
              <a:t>§ Artículo 92 Consejo</a:t>
            </a:r>
          </a:p>
          <a:p>
            <a:pPr>
              <a:defRPr/>
            </a:pPr>
            <a:r>
              <a:rPr lang="es-ES" dirty="0"/>
              <a:t>(1) Además de las tareas que le asignan otras disposiciones de la presente Ley, el Consejo tendrá las siguientes tareas adicionales</a:t>
            </a:r>
          </a:p>
          <a:p>
            <a:pPr>
              <a:defRPr/>
            </a:pPr>
            <a:r>
              <a:rPr lang="es-ES" dirty="0"/>
              <a:t>decidirá sobre los asuntos del Instituto Federal de Formación Profesional en la medida en que no estén asignados al Presidente;</a:t>
            </a:r>
          </a:p>
          <a:p>
            <a:pPr>
              <a:defRPr/>
            </a:pPr>
            <a:r>
              <a:rPr lang="es-ES" dirty="0"/>
              <a:t>asesora al Gobierno Federal sobre cuestiones fundamentales de la formación profesional y puede emitir un dictamen sobre el proyecto del Informe sobre la Formación Profesional;</a:t>
            </a:r>
          </a:p>
          <a:p>
            <a:pPr>
              <a:defRPr/>
            </a:pPr>
            <a:r>
              <a:rPr lang="es-ES" dirty="0"/>
              <a:t>decide el programa anual de investigación</a:t>
            </a:r>
          </a:p>
          <a:p>
            <a:pPr>
              <a:defRPr/>
            </a:pPr>
            <a:r>
              <a:rPr lang="es-ES" dirty="0"/>
              <a:t>puede formular recomendaciones sobre la aplicación normalizada de la presente ley</a:t>
            </a:r>
          </a:p>
          <a:p>
            <a:pPr>
              <a:defRPr/>
            </a:pPr>
            <a:r>
              <a:rPr lang="es-ES" dirty="0"/>
              <a:t>podrá formular observaciones sobre los proyectos de ordenanza elaborados por el Instituto Federal de conformidad con el apartado 1 del artículo 4, teniendo en cuenta los correspondientes proyectos de los programas marco escolares;</a:t>
            </a:r>
          </a:p>
          <a:p>
            <a:pPr>
              <a:defRPr/>
            </a:pPr>
            <a:r>
              <a:rPr lang="es-ES" dirty="0"/>
              <a:t>decidirá sobre los asuntos del Instituto Federal de Formación Profesional a que se refieren el § 90 (3) números 3 y 4 y el § 97 (4).</a:t>
            </a:r>
          </a:p>
          <a:p>
            <a:pPr>
              <a:defRPr/>
            </a:pPr>
            <a:r>
              <a:rPr lang="es-ES" dirty="0"/>
              <a:t>(2) El Presidente informará sin demora a la Junta Directiva sobre las instrucciones dictadas para el cumplimiento de las tareas conforme al § 90 párr. 3, núm. 1, y sobre las disposiciones administrativas dictadas conforme al § 90 párr. 3, núm. 2.</a:t>
            </a:r>
          </a:p>
          <a:p>
            <a:pPr>
              <a:defRPr/>
            </a:pPr>
            <a:r>
              <a:rPr lang="es-ES" dirty="0"/>
              <a:t>(3) La Junta Directiva se compone de ocho representantes de los empresarios, de los trabajadores y de los Estados Federados, así como de cinco representantes del Gobierno Federal. Los representantes de la Federación dispondrán de ocho votos, que sólo podrán emitirse de manera uniforme; no tendrán derecho de voto cuando asesoren al Gobierno Federal sobre cuestiones fundamentales de la formación profesional, cuando formulen observaciones sobre el proyecto de Informe sobre Formación Profesional y en el marco de las audiencias celebradas en virtud de la presente Ley. Un representante de la Agencia Federal de Empleo, un representante de las organizaciones centrales nacionales de los entes locales y un representante del Consejo Científico Consultivo podrán asistir a las reuniones del Consejo a título consultivo.</a:t>
            </a:r>
          </a:p>
          <a:p>
            <a:pPr>
              <a:defRPr/>
            </a:pPr>
            <a:r>
              <a:rPr lang="es-ES" dirty="0"/>
              <a:t>(4) Los representantes de los empresarios serán nombrados por el Ministerio Federal de Educación e Investigación por un máximo de cuatro años a propuesta de las asociaciones federales de cámaras, organizaciones patronales y asociaciones empresariales, los representantes de los trabajadores a propuesta de los sindicatos federales, los representantes del Gobierno Federal a propuesta del Gobierno Federal y los representantes de los Länder a propuesta del Bundesrat.</a:t>
            </a:r>
          </a:p>
          <a:p>
            <a:pPr>
              <a:defRPr/>
            </a:pPr>
            <a:r>
              <a:rPr lang="es-ES" dirty="0"/>
              <a:t>(5) La Comisión Principal elegirá a un miembro para que la presida por un período de un año y a otro miembro para que la sustituya. El presidente será designado por turno por los representantes de los empresarios, de los trabajadores, de los Estados federados y del Gobierno federal.</a:t>
            </a:r>
          </a:p>
          <a:p>
            <a:pPr>
              <a:defRPr/>
            </a:pPr>
            <a:r>
              <a:rPr lang="es-ES" dirty="0"/>
              <a:t>(6) El trabajo de la Comisión Principal es honorífico. A menos que se conceda una compensación de otra fuente, se abonará una compensación adecuada por los gastos en metálico y el lucro cesante, cuyo importe será determinado por el Instituto Federal de Formación Profesional con la aprobación del Ministerio Federal de Educación e Investigación. La aprobación se concederá de acuerdo con el Ministerio Federal de Hacienda.</a:t>
            </a:r>
          </a:p>
          <a:p>
            <a:pPr>
              <a:defRPr/>
            </a:pPr>
            <a:r>
              <a:rPr lang="es-ES" dirty="0"/>
              <a:t>(7) Los miembros podrán ser destituidos por causa justificada, previa audiencia de las partes implicadas en su nombramiento.</a:t>
            </a:r>
          </a:p>
          <a:p>
            <a:pPr>
              <a:defRPr/>
            </a:pPr>
            <a:r>
              <a:rPr lang="es-ES" dirty="0"/>
              <a:t>(8) Los miembros designados tendrán suplentes. Los apartados 4, 6 y 7 se aplicarán en consecuencia.</a:t>
            </a:r>
          </a:p>
          <a:p>
            <a:pPr>
              <a:defRPr/>
            </a:pPr>
            <a:r>
              <a:rPr lang="es-ES" dirty="0"/>
              <a:t>(9) La comisión principal podrá crear subcomisiones de conformidad con las disposiciones más detalladas de los estatutos, que también podrán incluir miembros distintos de los de la comisión principal. Las subcomisiones deben incluir representantes de los empresarios, de los trabajadores, de los Estados federados y del Gobierno federal. Los apartados 4 a 7 se aplicarán en consecuencia a los subcomités.</a:t>
            </a:r>
          </a:p>
          <a:p>
            <a:pPr>
              <a:defRPr/>
            </a:pPr>
            <a:r>
              <a:rPr lang="es-ES" dirty="0"/>
              <a:t>(10) La comisión principal no está sujeta a ninguna instrucción en el cumplimiento de sus tareas.</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Extracto de la Ley de Formación Profesional (BBiG):</a:t>
            </a:r>
          </a:p>
          <a:p>
            <a:pPr>
              <a:defRPr/>
            </a:pPr>
            <a:r>
              <a:rPr lang="es-ES" dirty="0"/>
              <a:t>§ Artículo 94 Consejo Científico Asesor</a:t>
            </a:r>
          </a:p>
          <a:p>
            <a:pPr>
              <a:defRPr/>
            </a:pPr>
            <a:r>
              <a:rPr lang="es-ES" dirty="0"/>
              <a:t>(1) El Consejo Científico Asesor asesora a los órganos del Instituto Federal de Formación Profesional emitiendo dictámenes y recomendaciones</a:t>
            </a:r>
          </a:p>
          <a:p>
            <a:pPr>
              <a:defRPr/>
            </a:pPr>
            <a:r>
              <a:rPr lang="es-ES" dirty="0"/>
              <a:t>sobre el programa de investigación del Instituto Federal de Formación Profesional</a:t>
            </a:r>
          </a:p>
          <a:p>
            <a:pPr>
              <a:defRPr/>
            </a:pPr>
            <a:r>
              <a:rPr lang="es-ES" dirty="0"/>
              <a:t>sobre la cooperación del Instituto con universidades y otras instituciones de investigación y</a:t>
            </a:r>
          </a:p>
          <a:p>
            <a:pPr>
              <a:defRPr/>
            </a:pPr>
            <a:r>
              <a:rPr lang="es-ES" dirty="0"/>
              <a:t>sobre los informes anuales sobre los resultados científicos del Instituto Federal de Formación Profesional.</a:t>
            </a:r>
          </a:p>
          <a:p>
            <a:pPr>
              <a:defRPr/>
            </a:pPr>
            <a:r>
              <a:rPr lang="es-ES" dirty="0"/>
              <a:t>(2) El Presidente del Instituto Federal de Formación Profesional facilitará al Consejo Asesor la información necesaria para el cumplimiento de sus funciones. Previa solicitud, se le explicarán una vez al año, en el marco de coloquios, los trabajos científicos del Instituto Federal de Formación Profesional.</a:t>
            </a:r>
          </a:p>
          <a:p>
            <a:pPr>
              <a:defRPr/>
            </a:pPr>
            <a:r>
              <a:rPr lang="es-ES" dirty="0"/>
              <a:t>(3) El Consejo Asesor estará compuesto por un máximo de once expertos reconocidos en el ámbito de la investigación en EFP, procedentes de Alemania y del extranjero, que no sean miembros del Instituto Federal de Formación Profesional. Serán nombrados por el Presidente del Instituto Federal de Formación Profesional de acuerdo con el Ministerio Federal de Educación e Investigación por un periodo de cuatro años. Podrán ser nombrados de nuevo una vez consecutiva. Podrán asistir a las reuniones del Consejo Consultivo Científico, sin derecho a voto, cuatro miembros, a saber, un representante de los empresarios, un representante de los trabajadores, un representante de los Länder y un representante del Gobierno Federal.</a:t>
            </a:r>
          </a:p>
          <a:p>
            <a:pPr>
              <a:defRPr/>
            </a:pPr>
            <a:r>
              <a:rPr lang="es-ES" dirty="0"/>
              <a:t>(4) El Consejo Consultivo Científico puede adoptar su propio reglamento interno.</a:t>
            </a:r>
          </a:p>
          <a:p>
            <a:pPr>
              <a:defRPr/>
            </a:pPr>
            <a:r>
              <a:rPr lang="es-ES" dirty="0"/>
              <a:t>(5) El apartado 6 del artículo 92 se aplicará en consecuencia.</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s-ES" b="1" dirty="0"/>
              <a:t>Complementos de formación</a:t>
            </a:r>
          </a:p>
          <a:p>
            <a:pPr marL="0" lvl="0" indent="0">
              <a:spcAft>
                <a:spcPts val="1200"/>
              </a:spcAft>
              <a:buFont typeface="Arial"/>
              <a:buNone/>
              <a:defRPr/>
            </a:pPr>
            <a:r>
              <a:rPr lang="es-ES" dirty="0"/>
              <a:t>Desde hace más de 40 años, el Instituto Federal de Formación Profesional sigue y analiza la evolución de los complementos de formación de convenio colectivo. Para ello, se ha creado una "Base de datos de los complementos de formación de convenio colectivo", que permite determinar anualmente los complementos de formación de convenio colectivo medios para un gran número de profesiones de formación cuantitativamente significativas (fecha de referencia: 1 de octubre).</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empresas BIBB sobre cualificación y desarrollo de competencias</a:t>
            </a:r>
          </a:p>
          <a:p>
            <a:pPr marL="0" lvl="0" indent="0">
              <a:spcAft>
                <a:spcPts val="1200"/>
              </a:spcAft>
              <a:buFont typeface="Arial"/>
              <a:buNone/>
              <a:defRPr/>
            </a:pPr>
            <a:r>
              <a:rPr lang="es-ES" dirty="0"/>
              <a:t>El panel de empresas sobre cualificación y desarrollo de competencias del Instituto Federal de Formación Profesional es una encuesta representativa y repetida de al menos 3.500 empresas en Alemania que se lleva a cabo anualmente desde 2011. Se centra en el análisis de las estructuras, la evolución, las condiciones marco y los contextos de las actividades de cualificación de las empresas.</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 BIBB sobre contratos de formación recientemente celebrados a 30 de septiembre</a:t>
            </a:r>
          </a:p>
          <a:p>
            <a:pPr marL="0" lvl="0" indent="0">
              <a:spcAft>
                <a:spcPts val="1200"/>
              </a:spcAft>
              <a:buFont typeface="Arial"/>
              <a:buNone/>
              <a:defRPr/>
            </a:pPr>
            <a:r>
              <a:rPr lang="es-ES" dirty="0"/>
              <a:t>La encuesta BIBB de contratos de formación recién celebrados a 30 de septiembre se realiza anualmente en colaboración con los organismos responsables de la formación profesional. Tiene en cuenta los contratos de formación recientemente celebrados en el período comprendido entre el 1 de octubre del año anterior y el 30 de septiembre del año de la encuesta y que seguían vigentes a 30 de septiembre.</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BIBB sobre los costes y beneficios de la formación profesional continua para los individuos</a:t>
            </a:r>
          </a:p>
          <a:p>
            <a:pPr marL="0" lvl="0" indent="0">
              <a:spcAft>
                <a:spcPts val="1200"/>
              </a:spcAft>
              <a:buFont typeface="Arial"/>
              <a:buNone/>
              <a:defRPr/>
            </a:pPr>
            <a:r>
              <a:rPr lang="es-ES" dirty="0"/>
              <a:t>El BIBB examina los costes que supone para los individuos la formación profesional continua y los beneficios que esperan o obtienen. El conocimiento de estos aspectos ayuda a explicar las pautas de participación y a describir la distribución de las cargas.</a:t>
            </a:r>
          </a:p>
          <a:p>
            <a:pPr marL="0" lvl="0" indent="0">
              <a:spcAft>
                <a:spcPts val="1200"/>
              </a:spcAft>
              <a:buFont typeface="Arial"/>
              <a:buNone/>
              <a:defRPr/>
            </a:pPr>
            <a:endParaRPr lang="es-ES" dirty="0"/>
          </a:p>
          <a:p>
            <a:pPr marL="0" lvl="0" indent="0">
              <a:spcAft>
                <a:spcPts val="1200"/>
              </a:spcAft>
              <a:buFont typeface="Arial"/>
              <a:buNone/>
              <a:defRPr/>
            </a:pPr>
            <a:r>
              <a:rPr lang="es-ES" b="1" dirty="0"/>
              <a:t>Monitor de Expertos BIBB</a:t>
            </a:r>
          </a:p>
          <a:p>
            <a:pPr marL="0" lvl="0" indent="0">
              <a:spcAft>
                <a:spcPts val="1200"/>
              </a:spcAft>
              <a:buFont typeface="Arial"/>
              <a:buNone/>
              <a:defRPr/>
            </a:pPr>
            <a:r>
              <a:rPr lang="es-ES" dirty="0"/>
              <a:t>El Monitor de Expertos en Educación y Formación Profesional del Instituto Federal de Educación y Formación Profesional (BIBB) se desarrolló en 2004 como una herramienta de encuesta en línea y se utilizó hasta 2018 para encuestar sistemáticamente a expertos sobre temas actuales de política educativa. El monitor de expertos se interrumpió en 2019.</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 coste-beneficio de BIBB sobre la formación profesional en la empresa</a:t>
            </a:r>
          </a:p>
          <a:p>
            <a:pPr marL="0" lvl="0" indent="0">
              <a:spcAft>
                <a:spcPts val="1200"/>
              </a:spcAft>
              <a:buFont typeface="Arial"/>
              <a:buNone/>
              <a:defRPr/>
            </a:pPr>
            <a:r>
              <a:rPr lang="es-ES" dirty="0"/>
              <a:t>Basándose en un modelo de costes desarrollado por la Comisión de Expertos sobre Costes y Financiación de la Formación Profesional en 1974, BIBB ha estado encuestando a las empresas de formación sobre los costes y beneficios de la formación desde principios de la década de 1980. Se han realizado un total de 6 encuestas para los años 1980, 1991, 2000, 2007 y los años de formación 2012/13 y 2017/18. La séptima encuesta, en la que se encuestará a las empresas hasta mediados de 2024, proporcionará datos para el año de formación 2022/23.</a:t>
            </a:r>
          </a:p>
          <a:p>
            <a:pPr marL="0" lvl="0" indent="0">
              <a:spcAft>
                <a:spcPts val="1200"/>
              </a:spcAft>
              <a:buFont typeface="Arial"/>
              <a:buNone/>
              <a:defRPr/>
            </a:pPr>
            <a:endParaRPr lang="es-ES" dirty="0"/>
          </a:p>
          <a:p>
            <a:pPr marL="0" lvl="0" indent="0">
              <a:spcAft>
                <a:spcPts val="1200"/>
              </a:spcAft>
              <a:buFont typeface="Arial"/>
              <a:buNone/>
              <a:defRPr/>
            </a:pPr>
            <a:r>
              <a:rPr lang="es-ES" b="1" dirty="0"/>
              <a:t>Panel de enfermería BIBB</a:t>
            </a:r>
          </a:p>
          <a:p>
            <a:pPr marL="0" lvl="0" indent="0">
              <a:spcAft>
                <a:spcPts val="1200"/>
              </a:spcAft>
              <a:buFont typeface="Arial"/>
              <a:buNone/>
              <a:defRPr/>
            </a:pPr>
            <a:r>
              <a:rPr lang="es-ES" dirty="0"/>
              <a:t>El Instituto Federal de Formación Profesional (BIBB) supervisa la formación profesional y superior de enfermería. Para ello se basa en el Panel de Enfermería BIBB. Periódicamente se realizan encuestas entre las instituciones de formación, las escuelas de enfermería y las universidades. De este modo, el BIBB cumple su mandato legal de conformidad con el artículo 60 (6) de la Ordenanza de Formación y Examen de las Profesiones de Enfermería (PflAPrV).</a:t>
            </a:r>
          </a:p>
          <a:p>
            <a:pPr marL="0" lvl="0" indent="0">
              <a:spcAft>
                <a:spcPts val="1200"/>
              </a:spcAft>
              <a:buFont typeface="Arial"/>
              <a:buNone/>
              <a:defRPr/>
            </a:pPr>
            <a:endParaRPr lang="es-ES" dirty="0"/>
          </a:p>
          <a:p>
            <a:pPr marL="0" lvl="0" indent="0">
              <a:spcAft>
                <a:spcPts val="1200"/>
              </a:spcAft>
              <a:buFont typeface="Arial"/>
              <a:buNone/>
              <a:defRPr/>
            </a:pPr>
            <a:r>
              <a:rPr lang="es-ES" b="1" dirty="0"/>
              <a:t>Encuestas del BIBB</a:t>
            </a:r>
          </a:p>
          <a:p>
            <a:pPr marL="0" lvl="0" indent="0">
              <a:spcAft>
                <a:spcPts val="1200"/>
              </a:spcAft>
              <a:buFont typeface="Arial"/>
              <a:buNone/>
              <a:defRPr/>
            </a:pPr>
            <a:r>
              <a:rPr lang="es-ES" dirty="0"/>
              <a:t>En 2004, 2005, 2006, 2008, 2010 y 2012, la empresa Forsa de Berlín, por encargo del Instituto Federal de Formación Profesional (BIBB), llevó a cabo una encuesta entre los estudiantes que finalizaban sus estudios sobre su orientación profesional y su elección de carrera.</a:t>
            </a:r>
          </a:p>
          <a:p>
            <a:pPr marL="0" lvl="0" indent="0">
              <a:spcAft>
                <a:spcPts val="1200"/>
              </a:spcAft>
              <a:buFont typeface="Arial"/>
              <a:buNone/>
              <a:defRPr/>
            </a:pPr>
            <a:endParaRPr lang="es-ES" dirty="0"/>
          </a:p>
          <a:p>
            <a:pPr marL="0" lvl="0" indent="0">
              <a:spcAft>
                <a:spcPts val="1200"/>
              </a:spcAft>
              <a:buFont typeface="Arial"/>
              <a:buNone/>
              <a:defRPr/>
            </a:pPr>
            <a:r>
              <a:rPr lang="es-ES" b="1" dirty="0"/>
              <a:t>Estudio de transición del BIBB en 2006 y 2011</a:t>
            </a:r>
          </a:p>
          <a:p>
            <a:pPr marL="0" lvl="0" indent="0">
              <a:spcAft>
                <a:spcPts val="1200"/>
              </a:spcAft>
              <a:buFont typeface="Arial"/>
              <a:buNone/>
              <a:defRPr/>
            </a:pPr>
            <a:r>
              <a:rPr lang="es-ES" dirty="0"/>
              <a:t>El BIBB llevó a cabo dos estudios en 2006 y 2011 con el fin de obtener más información sobre los itinerarios educativos y las biografías profesionales de los jóvenes y adultos jóvenes tras abandonar los centros de educación general.</a:t>
            </a:r>
          </a:p>
          <a:p>
            <a:pPr marL="0" lvl="0" indent="0">
              <a:spcAft>
                <a:spcPts val="1200"/>
              </a:spcAft>
              <a:buFont typeface="Arial"/>
              <a:buNone/>
              <a:defRPr/>
            </a:pPr>
            <a:endParaRPr lang="es-ES" dirty="0"/>
          </a:p>
          <a:p>
            <a:pPr marL="0" lvl="0" indent="0">
              <a:spcAft>
                <a:spcPts val="1200"/>
              </a:spcAft>
              <a:buFont typeface="Arial"/>
              <a:buNone/>
              <a:defRPr/>
            </a:pPr>
            <a:r>
              <a:rPr lang="es-ES" b="1" dirty="0"/>
              <a:t>Sistema de Empresas de Referencia (RBS en alemán)</a:t>
            </a:r>
          </a:p>
          <a:p>
            <a:pPr marL="0" lvl="0" indent="0">
              <a:spcAft>
                <a:spcPts val="1200"/>
              </a:spcAft>
              <a:buFont typeface="Arial"/>
              <a:buNone/>
              <a:defRPr/>
            </a:pPr>
            <a:r>
              <a:rPr lang="es-ES" dirty="0"/>
              <a:t>El Sistema de Empresas de Referencia (RBS) se utiliza actualmente para encuestar a unas 1.200 empresas aproximadamente una o dos veces al año sobre cuestiones de actualidad relacionadas con la formación profesional en la empresa y, desde 2010, sobre la situación empresarial actual. Los resultados más importantes de estas encuestas se resumen en la información del RBS.</a:t>
            </a:r>
          </a:p>
          <a:p>
            <a:pPr marL="0" lvl="0" indent="0">
              <a:spcAft>
                <a:spcPts val="1200"/>
              </a:spcAft>
              <a:buFont typeface="Arial"/>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Encuesta sobre la educación de adultos (AES en alemán)</a:t>
            </a:r>
          </a:p>
          <a:p>
            <a:pPr lvl="0">
              <a:defRPr/>
            </a:pPr>
            <a:r>
              <a:rPr lang="es-ES" dirty="0"/>
              <a:t>Encuesta europea sobre la educación de adultos (AES), recopilación de datos sobre la participación y la no participación de los adultos en el aprendizaje permanente.</a:t>
            </a:r>
          </a:p>
          <a:p>
            <a:pPr lvl="0">
              <a:defRPr/>
            </a:pPr>
            <a:endParaRPr lang="es-ES" dirty="0"/>
          </a:p>
          <a:p>
            <a:pPr lvl="0">
              <a:defRPr/>
            </a:pPr>
            <a:r>
              <a:rPr lang="es-ES" b="1" dirty="0"/>
              <a:t>Seguimiento del reconocimiento</a:t>
            </a:r>
          </a:p>
          <a:p>
            <a:pPr lvl="0">
              <a:defRPr/>
            </a:pPr>
            <a:r>
              <a:rPr lang="es-ES" dirty="0"/>
              <a:t>¿Cuántas personas solicitan asesoramiento para el reconocimiento? ¿El asesoramiento conduce automáticamente a una solicitud? ¿En cuántos casos se reconoce la equivalencia total o parcial? Estas y otras cuestiones son investigadas por el programa de seguimiento del reconocimiento.</a:t>
            </a:r>
          </a:p>
          <a:p>
            <a:pPr lvl="0">
              <a:defRPr/>
            </a:pPr>
            <a:endParaRPr lang="es-ES" dirty="0"/>
          </a:p>
          <a:p>
            <a:pPr lvl="0">
              <a:defRPr/>
            </a:pPr>
            <a:r>
              <a:rPr lang="es-ES" b="1" dirty="0"/>
              <a:t>Encuestas a solicitantes de BA/BIBB</a:t>
            </a:r>
          </a:p>
          <a:p>
            <a:pPr lvl="0">
              <a:defRPr/>
            </a:pPr>
            <a:r>
              <a:rPr lang="es-ES" dirty="0"/>
              <a:t>La encuesta a los solicitantes de BA/BIBB es una encuesta por muestreo postal escrito, extrapolado y representativo de los jóvenes que se inscribieron como solicitantes de plazas de formación en el servicio de orientación profesional de la Agencia Federal de Empleo.</a:t>
            </a:r>
          </a:p>
          <a:p>
            <a:pPr lvl="0">
              <a:defRPr/>
            </a:pPr>
            <a:endParaRPr lang="es-ES" dirty="0"/>
          </a:p>
          <a:p>
            <a:pPr lvl="0">
              <a:defRPr/>
            </a:pPr>
            <a:r>
              <a:rPr lang="es-ES" b="1" dirty="0"/>
              <a:t>Encuestas de población activa BIBB/BAuA</a:t>
            </a:r>
          </a:p>
          <a:p>
            <a:pPr lvl="0">
              <a:defRPr/>
            </a:pPr>
            <a:r>
              <a:rPr lang="es-ES" dirty="0"/>
              <a:t>Cambio de trabajo y ocupación, adquisición y utilización de cualificaciones profesionales</a:t>
            </a:r>
          </a:p>
          <a:p>
            <a:pPr lvl="0">
              <a:defRPr/>
            </a:pPr>
            <a:endParaRPr lang="es-ES" dirty="0"/>
          </a:p>
          <a:p>
            <a:pPr lvl="0">
              <a:defRPr/>
            </a:pPr>
            <a:r>
              <a:rPr lang="es-ES" b="1" dirty="0"/>
              <a:t>Encuesta sobre la formación profesional continua (CVTS)</a:t>
            </a:r>
          </a:p>
          <a:p>
            <a:pPr lvl="0">
              <a:defRPr/>
            </a:pPr>
            <a:r>
              <a:rPr lang="es-ES" dirty="0"/>
              <a:t>Las encuestas CVTS recogen datos sobre los siguientes temas: La forma, el contenido y el alcance de la formación profesional continua en las empresas, los gastos de las empresas en formación profesional continua, la política de formación de las empresas y las estrategias de formación profesional continua de las empresas, así como los factores que inhiben y promueven la formación profesional continua en las empresas.</a:t>
            </a:r>
          </a:p>
          <a:p>
            <a:pPr lvl="0">
              <a:defRPr/>
            </a:pPr>
            <a:endParaRPr lang="es-ES" dirty="0"/>
          </a:p>
          <a:p>
            <a:pPr lvl="0">
              <a:defRPr/>
            </a:pPr>
            <a:r>
              <a:rPr lang="es-ES" b="1" dirty="0"/>
              <a:t>wbmonitor</a:t>
            </a:r>
          </a:p>
          <a:p>
            <a:pPr lvl="0">
              <a:defRPr/>
            </a:pPr>
            <a:r>
              <a:rPr lang="es-ES" dirty="0"/>
              <a:t>wbmonitor es la mayor encuesta anual de proveedores de formación profesional continua en Alemania. Wbmonitor es un proyecto de cooperación del BIBB y el Instituto Alemán para la Educación de Adultos - Centro Leibniz para el Aprendizaje Permanente (DIE)</a:t>
            </a:r>
          </a:p>
          <a:p>
            <a:pPr lvl="0">
              <a:defRPr/>
            </a:pPr>
            <a:endParaRPr lang="es-ES" dirty="0"/>
          </a:p>
          <a:p>
            <a:pPr lvl="0">
              <a:defRPr/>
            </a:pPr>
            <a:r>
              <a:rPr lang="es-ES" b="1" dirty="0"/>
              <a:t>Estadísticas de formación profesional de las Oficinas de Estadística Federal y de los Estados federados (encuesta a 31 de diciembre): Datos sobre aprendices</a:t>
            </a:r>
          </a:p>
          <a:p>
            <a:pPr lvl="0">
              <a:defRPr/>
            </a:pPr>
            <a:r>
              <a:rPr lang="es-ES" dirty="0"/>
              <a:t>El Instituto Federal de Formación Profesional (BIBB) elabora los datos de aprendices, contratos y exámenes de la formación profesional dual de acuerdo con la Ley de Formación Profesional (BBiG) y el Código de Oficios (HwO) en el "Sistema de Datos de Aprendices" (DAZUBI).</a:t>
            </a:r>
          </a:p>
          <a:p>
            <a:pPr lvl="0">
              <a:defRPr/>
            </a:pPr>
            <a:endParaRPr lang="es-ES" dirty="0"/>
          </a:p>
          <a:p>
            <a:pPr lvl="0">
              <a:defRPr/>
            </a:pPr>
            <a:r>
              <a:rPr lang="es-ES" b="1" dirty="0"/>
              <a:t>iABE - Informes integrados de aprendizaje</a:t>
            </a:r>
          </a:p>
          <a:p>
            <a:pPr lvl="0">
              <a:defRPr/>
            </a:pPr>
            <a:r>
              <a:rPr lang="es-ES" dirty="0"/>
              <a:t>El Informe Integrado de Aprendizaje (iABE) documenta las etapas educativas a las que asisten los jóvenes después del primer ciclo de secundaria. Para ello se vinculan ("integran") diversas estadísticas oficiales. La atención se centra en los cuatro sectores de la educación y la formación: formación profesional, educación de transición, adquisición de una cualificación de acceso a la enseñanza superior y enseñanza superior.</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s-ES" b="1" dirty="0"/>
              <a:t>Programa de financiación de licenciados</a:t>
            </a:r>
          </a:p>
          <a:p>
            <a:pPr lvl="0">
              <a:defRPr/>
            </a:pPr>
            <a:r>
              <a:rPr lang="es-ES" dirty="0"/>
              <a:t>El programa de apoyo a licenciados del BIBB financia tres grupos de investigación junior, cada uno con un investigador doctor y dos puestos de doctorado. Además, se financian otros 16 puestos de doctorado, que se asignan a los principales proyectos de investigación y áreas de trabajo. El programa de apoyo a titulados pone en red a los doctorandos entre sí y facilita así el intercambio de información sobre proyectos de tesis y experiencias doctorales</a:t>
            </a:r>
          </a:p>
          <a:p>
            <a:pPr lvl="0">
              <a:defRPr/>
            </a:pPr>
            <a:r>
              <a:rPr lang="es-ES" dirty="0"/>
              <a:t>https://www.bibb.de/de/128201.php</a:t>
            </a:r>
          </a:p>
          <a:p>
            <a:pPr lvl="0">
              <a:defRPr/>
            </a:pPr>
            <a:endParaRPr lang="es-ES" dirty="0"/>
          </a:p>
          <a:p>
            <a:pPr lvl="0">
              <a:defRPr/>
            </a:pPr>
            <a:r>
              <a:rPr lang="es-ES" b="1" dirty="0"/>
              <a:t>Grupos de investigación junior</a:t>
            </a:r>
          </a:p>
          <a:p>
            <a:pPr lvl="0">
              <a:defRPr/>
            </a:pPr>
            <a:r>
              <a:rPr lang="es-ES" dirty="0"/>
              <a:t>Oportunidad para los investigadores en fase inicial de su carrera con un doctorado de desarrollar su propio programa de investigación de amplia base. El director del grupo de investigación junior asume la responsabilidad del contenido y el diseño del proyecto de investigación, así como de dos doctorandos que investigan sobre los temas del proyecto. Los candidatos deben someterse a un exhaustivo proceso de examen y selección.</a:t>
            </a:r>
          </a:p>
          <a:p>
            <a:pPr lvl="0">
              <a:defRPr/>
            </a:pPr>
            <a:r>
              <a:rPr lang="es-ES" dirty="0"/>
              <a:t>https://www.bibb.de/de/128197.php</a:t>
            </a:r>
          </a:p>
          <a:p>
            <a:pPr lvl="0">
              <a:defRPr/>
            </a:pPr>
            <a:endParaRPr lang="es-ES" dirty="0"/>
          </a:p>
          <a:p>
            <a:pPr lvl="0">
              <a:defRPr/>
            </a:pPr>
            <a:r>
              <a:rPr lang="es-ES" b="1" dirty="0"/>
              <a:t>Proyecto de doctorado</a:t>
            </a:r>
          </a:p>
          <a:p>
            <a:pPr lvl="0">
              <a:defRPr/>
            </a:pPr>
            <a:r>
              <a:rPr lang="es-ES" dirty="0"/>
              <a:t>Los doctorandos proceden de diferentes departamentos y participan en las distintas áreas de trabajo, proyectos de investigación y grupos de investigación junior. Cada uno de ellos investiga cuestiones independientes al tiempo que participa activamente en los contextos más amplios de investigación y proyectos.</a:t>
            </a:r>
          </a:p>
          <a:p>
            <a:pPr lvl="0">
              <a:defRPr/>
            </a:pPr>
            <a:r>
              <a:rPr lang="es-ES" dirty="0"/>
              <a:t>https://www.bibb.de/de/132431.php</a:t>
            </a:r>
          </a:p>
          <a:p>
            <a:pPr lvl="0">
              <a:defRPr/>
            </a:pPr>
            <a:endParaRPr lang="es-ES" dirty="0"/>
          </a:p>
          <a:p>
            <a:pPr lvl="0">
              <a:defRPr/>
            </a:pPr>
            <a:r>
              <a:rPr lang="es-ES" b="1" dirty="0"/>
              <a:t>Programa de cualificación</a:t>
            </a:r>
          </a:p>
          <a:p>
            <a:pPr lvl="0">
              <a:defRPr/>
            </a:pPr>
            <a:r>
              <a:rPr lang="es-ES" dirty="0"/>
              <a:t>Con el fin de proporcionar a los doctorandos un apoyo integral durante su doctorado y prepararlos para la vida profesional, el programa de cualificación enseña habilidades y competencias que son relevantes para una carrera en la ciencia y en campos intensivos en conocimiento.</a:t>
            </a:r>
          </a:p>
          <a:p>
            <a:pPr lvl="0">
              <a:defRPr/>
            </a:pPr>
            <a:r>
              <a:rPr lang="es-ES" dirty="0"/>
              <a:t>https://www.bibb.de/de/128195.php</a:t>
            </a:r>
          </a:p>
          <a:p>
            <a:pPr lvl="0">
              <a:defRPr/>
            </a:pPr>
            <a:endParaRPr lang="es-ES" dirty="0"/>
          </a:p>
          <a:p>
            <a:pPr lvl="0">
              <a:defRPr/>
            </a:pPr>
            <a:r>
              <a:rPr lang="es-ES" b="1" dirty="0"/>
              <a:t>Información para estudiantes</a:t>
            </a:r>
          </a:p>
          <a:p>
            <a:pPr lvl="0">
              <a:defRPr/>
            </a:pPr>
            <a:r>
              <a:rPr lang="es-ES" dirty="0"/>
              <a:t>Oferta de prácticas, apoyo a las tesis, consejos sobre investigación y uso de datos</a:t>
            </a:r>
          </a:p>
          <a:p>
            <a:pPr lvl="0">
              <a:defRPr/>
            </a:pPr>
            <a:r>
              <a:rPr lang="es-ES" dirty="0"/>
              <a:t>https://www.bibb.de/de/128193.php</a:t>
            </a:r>
          </a:p>
          <a:p>
            <a:pPr lvl="0">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panose="020B0604020202020204" pitchFamily="34" charset="0"/>
              <a:buChar char="•"/>
              <a:defRPr/>
            </a:pPr>
            <a:r>
              <a:rPr lang="es-ES" b="0" dirty="0"/>
              <a:t>El primer Informe sobre Educación y Formación Profesional se publicó en 1977. Hasta 2008, BIBB proporcionaba "Información y datos sobre educación y formación profesional" en la Parte II del Informe sobre Educación y Formación Profesional.</a:t>
            </a:r>
          </a:p>
          <a:p>
            <a:pPr marL="171450" indent="-171450">
              <a:buFont typeface="Arial" panose="020B0604020202020204" pitchFamily="34" charset="0"/>
              <a:buChar char="•"/>
              <a:defRPr/>
            </a:pPr>
            <a:r>
              <a:rPr lang="es-ES" b="0" dirty="0"/>
              <a:t>Con el Informe sobre Educación y Formación Profesional de 2009, BIBB publicó por primera vez el Informe de Datos sobre el Informe sobre Educación y Formación Profesional.</a:t>
            </a:r>
          </a:p>
          <a:p>
            <a:pPr marL="0" indent="0">
              <a:buFont typeface="Arial"/>
              <a:buNone/>
              <a:defRPr/>
            </a:pPr>
            <a:endParaRPr lang="es-ES" b="0" dirty="0"/>
          </a:p>
          <a:p>
            <a:pPr marL="0" indent="0">
              <a:buFont typeface="Arial"/>
              <a:buNone/>
              <a:defRPr/>
            </a:pPr>
            <a:r>
              <a:rPr lang="es-ES" b="1" dirty="0"/>
              <a:t>Ejemplos del Informe de Datos de BIBB</a:t>
            </a:r>
          </a:p>
          <a:p>
            <a:pPr marL="0" indent="0">
              <a:buFont typeface="Arial"/>
              <a:buNone/>
              <a:defRPr/>
            </a:pPr>
            <a:r>
              <a:rPr lang="es-ES" b="0" dirty="0"/>
              <a:t>Documentados anualmente: por ejemplo Relación oferta-demanda de plazas de formación, lista de profesiones de formación reconocidas según BBiG/HwO, participación de las empresas en la formación,</a:t>
            </a:r>
          </a:p>
          <a:p>
            <a:pPr marL="0" indent="0">
              <a:buFont typeface="Arial"/>
              <a:buNone/>
              <a:defRPr/>
            </a:pPr>
            <a:r>
              <a:rPr lang="es-ES" b="0" dirty="0"/>
              <a:t>Temas centrales: p. </a:t>
            </a:r>
            <a:r>
              <a:rPr lang="es-ES" b="0" dirty="0" err="1"/>
              <a:t>ej</a:t>
            </a:r>
            <a:r>
              <a:rPr lang="es-ES" b="0" dirty="0"/>
              <a:t>:</a:t>
            </a:r>
          </a:p>
          <a:p>
            <a:pPr marL="0" indent="0">
              <a:buFont typeface="Arial"/>
              <a:buNone/>
              <a:defRPr/>
            </a:pPr>
            <a:r>
              <a:rPr lang="es-ES" b="0" dirty="0"/>
              <a:t>“La inteligencia artificial en la formación profesional” (2026)</a:t>
            </a:r>
          </a:p>
          <a:p>
            <a:pPr marL="0" indent="0">
              <a:buFont typeface="Arial"/>
              <a:buNone/>
              <a:defRPr/>
            </a:pPr>
            <a:r>
              <a:rPr lang="es-ES" b="0" dirty="0"/>
              <a:t>“La sociedad de la inmigración” (2025);</a:t>
            </a:r>
          </a:p>
          <a:p>
            <a:pPr marL="0" indent="0">
              <a:buFont typeface="Arial"/>
              <a:buNone/>
              <a:defRPr/>
            </a:pPr>
            <a:r>
              <a:rPr lang="es-ES" b="0" dirty="0"/>
              <a:t>"Educación y formación profesional en la transformación socioecológica" (2024);</a:t>
            </a:r>
          </a:p>
          <a:p>
            <a:pPr marL="0" indent="0">
              <a:buFont typeface="Arial"/>
              <a:buNone/>
              <a:defRPr/>
            </a:pPr>
            <a:r>
              <a:rPr lang="es-ES" b="0" dirty="0"/>
              <a:t>"Innovaciones en la formación profesional a través de programas" (2023);</a:t>
            </a:r>
          </a:p>
          <a:p>
            <a:pPr marL="0" indent="0">
              <a:buFont typeface="Arial"/>
              <a:buNone/>
              <a:defRPr/>
            </a:pPr>
            <a:r>
              <a:rPr lang="es-ES" b="0" dirty="0"/>
              <a:t>"Asegurar la mano de obra cualificada y la inmigración cualificada: aprovechar el potencial" (2022);</a:t>
            </a:r>
          </a:p>
          <a:p>
            <a:pPr marL="0" indent="0">
              <a:buFont typeface="Arial"/>
              <a:buNone/>
              <a:defRPr/>
            </a:pP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cs typeface="Arial"/>
            </a:endParaRPr>
          </a:p>
          <a:p>
            <a:pPr marL="0" marR="0" lvl="0" indent="0" algn="l" defTabSz="914400">
              <a:lnSpc>
                <a:spcPct val="100000"/>
              </a:lnSpc>
              <a:spcBef>
                <a:spcPts val="0"/>
              </a:spcBef>
              <a:spcAft>
                <a:spcPts val="0"/>
              </a:spcAft>
              <a:buClrTx/>
              <a:buSzTx/>
              <a:buFontTx/>
              <a:buNone/>
              <a:defRPr/>
            </a:pPr>
            <a:r>
              <a:rPr lang="es-ES" dirty="0"/>
              <a:t>Aquí encontrará una lista completa de los proyectos BIBB:</a:t>
            </a:r>
          </a:p>
          <a:p>
            <a:pPr marL="0" marR="0" lvl="0" indent="0" algn="l" defTabSz="914400">
              <a:lnSpc>
                <a:spcPct val="100000"/>
              </a:lnSpc>
              <a:spcBef>
                <a:spcPts val="0"/>
              </a:spcBef>
              <a:spcAft>
                <a:spcPts val="0"/>
              </a:spcAft>
              <a:buClrTx/>
              <a:buSzTx/>
              <a:buFontTx/>
              <a:buNone/>
              <a:defRPr/>
            </a:pPr>
            <a:r>
              <a:rPr lang="es-ES" b="1" dirty="0"/>
              <a:t>DaPro</a:t>
            </a:r>
            <a:r>
              <a:rPr lang="es-ES" dirty="0"/>
              <a:t> - Base de datos de proyectos del Instituto Federal de Formación Profesional (https://www.bibb.de/dienst/dapro/de/index_dapro.php/)</a:t>
            </a:r>
          </a:p>
          <a:p>
            <a:pPr marL="0" marR="0" lvl="0" indent="0" algn="l" defTabSz="914400">
              <a:lnSpc>
                <a:spcPct val="100000"/>
              </a:lnSpc>
              <a:spcBef>
                <a:spcPts val="0"/>
              </a:spcBef>
              <a:spcAft>
                <a:spcPts val="0"/>
              </a:spcAft>
              <a:buClrTx/>
              <a:buSzTx/>
              <a:buFontTx/>
              <a:buNone/>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Al portal de datos QuBe:</a:t>
            </a:r>
          </a:p>
          <a:p>
            <a:pPr>
              <a:defRPr/>
            </a:pPr>
            <a:r>
              <a:rPr lang="en-GB" dirty="0"/>
              <a:t>https://www.bibb.de/en/qube_datenportal.php#/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Iniciativa de financiación del BMBF "Fomento de la internacionalización de la formación profesional"</a:t>
            </a:r>
          </a:p>
          <a:p>
            <a:pPr>
              <a:defRPr/>
            </a:pPr>
            <a:r>
              <a:rPr lang="es-ES" dirty="0"/>
              <a:t>"La experiencia académica alemana en el campo de la investigación en la formación del personal académico de la formación profesional debe hacerse accesible a los socios extranjeros y apoyarles en la reforma de sus sistemas nacionales. Se fomentará la creación de una red de investigación interdisciplinaria y transdisciplinaria para la cooperación internacional en el ámbito de la formación profesional. A tal fin, además del presente anuncio se prevé una medida de acompañamiento". (Anuncio del BMBF 25.09.2017 - 31.03.2018 Directriz para la financiación de la investigación sobre la internacionalización de la formación profesional. Boletín Federal de 25/09/2017; https://www.bmbf.de/bmbf/shareddocs/bekanntmachungen/de/2017/09/1417_bekanntmachung.html)</a:t>
            </a:r>
          </a:p>
          <a:p>
            <a:pPr>
              <a:defRPr/>
            </a:pPr>
            <a:r>
              <a:rPr lang="es-ES" dirty="0"/>
              <a:t> </a:t>
            </a:r>
          </a:p>
          <a:p>
            <a:pPr>
              <a:defRPr/>
            </a:pPr>
            <a:endParaRPr lang="es-ES" dirty="0"/>
          </a:p>
          <a:p>
            <a:pPr>
              <a:defRPr/>
            </a:pPr>
            <a:r>
              <a:rPr lang="es-ES" b="1" dirty="0"/>
              <a:t>Instituciones asociadas BIBB:</a:t>
            </a:r>
          </a:p>
          <a:p>
            <a:pPr>
              <a:defRPr/>
            </a:pPr>
            <a:r>
              <a:rPr lang="es-ES" dirty="0"/>
              <a:t>AACC / EE.UU. - Asociación Americana de Colegios Comunitarios</a:t>
            </a:r>
          </a:p>
          <a:p>
            <a:pPr>
              <a:defRPr/>
            </a:pPr>
            <a:r>
              <a:rPr lang="es-ES" dirty="0"/>
              <a:t>CEDEFOP - Centro europeo para el desarrollo de la formación profesional</a:t>
            </a:r>
          </a:p>
          <a:p>
            <a:pPr>
              <a:defRPr/>
            </a:pPr>
            <a:r>
              <a:rPr lang="es-ES" dirty="0"/>
              <a:t>CEREQ / Francia - Centro de Estudios e Investigaciones sobre las Cualificaciones</a:t>
            </a:r>
          </a:p>
          <a:p>
            <a:pPr>
              <a:defRPr/>
            </a:pPr>
            <a:r>
              <a:rPr lang="es-ES" dirty="0"/>
              <a:t>CINOP / Países Bajos - Centro para la Innovación en la Educación</a:t>
            </a:r>
          </a:p>
          <a:p>
            <a:pPr>
              <a:defRPr/>
            </a:pPr>
            <a:r>
              <a:rPr lang="es-ES" dirty="0"/>
              <a:t>CIVTE / China - Instituto Central de Formación Profesional y Técnica</a:t>
            </a:r>
          </a:p>
          <a:p>
            <a:pPr>
              <a:defRPr/>
            </a:pPr>
            <a:r>
              <a:rPr lang="es-ES" dirty="0"/>
              <a:t>CONALEP / México - Colegio Nacional de Educación Profesional Técnica</a:t>
            </a:r>
          </a:p>
          <a:p>
            <a:pPr>
              <a:defRPr/>
            </a:pPr>
            <a:r>
              <a:rPr lang="es-ES" dirty="0"/>
              <a:t>CPI / Eslovenia - Centro de Educación y Formación Profesional de la República de Eslovenia</a:t>
            </a:r>
          </a:p>
          <a:p>
            <a:pPr>
              <a:defRPr/>
            </a:pPr>
            <a:r>
              <a:rPr lang="es-ES" dirty="0"/>
              <a:t>CTVET / Ghana - Comisión para la Educación y Formación Técnica y Profesional</a:t>
            </a:r>
          </a:p>
          <a:p>
            <a:pPr>
              <a:defRPr/>
            </a:pPr>
            <a:r>
              <a:rPr lang="es-ES" dirty="0"/>
              <a:t>EHB / Suiza - Instituto Federal Suizo de Formación Profesional</a:t>
            </a:r>
          </a:p>
          <a:p>
            <a:pPr>
              <a:defRPr/>
            </a:pPr>
            <a:r>
              <a:rPr lang="es-ES" dirty="0"/>
              <a:t>FICCI / India - Federación de Cámaras de Comercio e Industria de la India</a:t>
            </a:r>
          </a:p>
          <a:p>
            <a:pPr>
              <a:defRPr/>
            </a:pPr>
            <a:r>
              <a:rPr lang="es-ES" dirty="0"/>
              <a:t>FIRO / Rusia - Instituto Federal para el Desarrollo de la Educación</a:t>
            </a:r>
          </a:p>
          <a:p>
            <a:pPr>
              <a:defRPr/>
            </a:pPr>
            <a:r>
              <a:rPr lang="es-ES" dirty="0"/>
              <a:t>IAL / Singapur - Instituto para el Aprendizaje de Adultos</a:t>
            </a:r>
          </a:p>
          <a:p>
            <a:pPr>
              <a:defRPr/>
            </a:pPr>
            <a:r>
              <a:rPr lang="es-ES" dirty="0"/>
              <a:t>ibw / Austria - Instituto de Investigación Educativa de la Economía</a:t>
            </a:r>
          </a:p>
          <a:p>
            <a:pPr>
              <a:defRPr/>
            </a:pPr>
            <a:r>
              <a:rPr lang="es-ES" dirty="0"/>
              <a:t>INAPP / Italia - Istituto Nazionale per l'Analisi delle Politiche Pubbliche</a:t>
            </a:r>
          </a:p>
          <a:p>
            <a:pPr>
              <a:defRPr/>
            </a:pPr>
            <a:r>
              <a:rPr lang="es-ES" dirty="0"/>
              <a:t>IVET NAPS / Ucrania - Instituto de Educación y Formación Profesional de la Academia Nacional de Ciencias Pedagógicas</a:t>
            </a:r>
          </a:p>
          <a:p>
            <a:pPr>
              <a:defRPr/>
            </a:pPr>
            <a:r>
              <a:rPr lang="es-ES" dirty="0"/>
              <a:t>KRIVET / Corea - Instituto Coreano de Investigación para la Formación Profesional</a:t>
            </a:r>
          </a:p>
          <a:p>
            <a:pPr>
              <a:defRPr/>
            </a:pPr>
            <a:r>
              <a:rPr lang="es-ES" dirty="0"/>
              <a:t>MINEDUC / Chile - Ministerio de Educación de Chile</a:t>
            </a:r>
          </a:p>
          <a:p>
            <a:pPr>
              <a:defRPr/>
            </a:pPr>
            <a:r>
              <a:rPr lang="es-ES" dirty="0"/>
              <a:t>NAPOO / Bulgaria - Agencia Nacional de Educación y Formación Profesional</a:t>
            </a:r>
          </a:p>
          <a:p>
            <a:pPr>
              <a:defRPr/>
            </a:pPr>
            <a:r>
              <a:rPr lang="es-ES" dirty="0"/>
              <a:t>NCE / Letonia - Centro Nacional de Educación</a:t>
            </a:r>
          </a:p>
          <a:p>
            <a:pPr>
              <a:defRPr/>
            </a:pPr>
            <a:r>
              <a:rPr lang="es-ES" dirty="0"/>
              <a:t>NCTVETD / Rumanía - Centro Nacional para el Desarrollo de la Formación Profesional</a:t>
            </a:r>
          </a:p>
          <a:p>
            <a:pPr>
              <a:defRPr/>
            </a:pPr>
            <a:r>
              <a:rPr lang="es-ES" dirty="0"/>
              <a:t>NCVER / Australia - Centro Nacional de Investigación de la Formación Profesional</a:t>
            </a:r>
          </a:p>
          <a:p>
            <a:pPr>
              <a:defRPr/>
            </a:pPr>
            <a:r>
              <a:rPr lang="es-ES" dirty="0"/>
              <a:t>NIVT / Vietnam - Instituto Nacional de Formación Profesional</a:t>
            </a:r>
          </a:p>
          <a:p>
            <a:pPr>
              <a:defRPr/>
            </a:pPr>
            <a:r>
              <a:rPr lang="es-ES" dirty="0"/>
              <a:t>NSZFI / Hungría - Nemzeti Szakképzési és Felnöttképzési Intézet</a:t>
            </a:r>
          </a:p>
          <a:p>
            <a:pPr>
              <a:defRPr/>
            </a:pPr>
            <a:r>
              <a:rPr lang="es-ES" dirty="0"/>
              <a:t>NÚV / República Checa - Instituto Nacional de Educación</a:t>
            </a:r>
          </a:p>
          <a:p>
            <a:pPr>
              <a:defRPr/>
            </a:pPr>
            <a:r>
              <a:rPr lang="es-ES" dirty="0"/>
              <a:t>öibf / Austria - Instituto Austriaco de Investigación sobre Formación Profesional</a:t>
            </a:r>
          </a:p>
          <a:p>
            <a:pPr>
              <a:defRPr/>
            </a:pPr>
            <a:r>
              <a:rPr lang="es-ES" dirty="0"/>
              <a:t>OVEC / Tailandia - Secretaría de la Comisión de Educación y Formación Profesional</a:t>
            </a:r>
          </a:p>
          <a:p>
            <a:pPr>
              <a:defRPr/>
            </a:pPr>
            <a:r>
              <a:rPr lang="es-ES" dirty="0"/>
              <a:t>ROA / Países Bajos - Centro de Investigación para la Educación y el Mercado Laboral</a:t>
            </a:r>
          </a:p>
          <a:p>
            <a:pPr>
              <a:defRPr/>
            </a:pPr>
            <a:r>
              <a:rPr lang="es-ES" dirty="0"/>
              <a:t>SENA / Colombia - Servicio Nacional de Educación y Formación Profesional</a:t>
            </a:r>
          </a:p>
          <a:p>
            <a:pPr>
              <a:defRPr/>
            </a:pPr>
            <a:r>
              <a:rPr lang="es-ES" dirty="0"/>
              <a:t>SENAI / Brasil - Servicio Nacional de Formación Industrial</a:t>
            </a:r>
          </a:p>
          <a:p>
            <a:pPr>
              <a:defRPr/>
            </a:pPr>
            <a:r>
              <a:rPr lang="es-ES" dirty="0"/>
              <a:t>SIOV / Eslovaquia - Instituto Estatal de Formación Profesional de la República Eslovaca</a:t>
            </a:r>
          </a:p>
          <a:p>
            <a:pPr>
              <a:defRPr/>
            </a:pPr>
            <a:r>
              <a:rPr lang="es-ES" dirty="0"/>
              <a:t>TESDA / Filipinas - Autoridad de Educación Técnica y Desarrollo de Competencias</a:t>
            </a:r>
          </a:p>
          <a:p>
            <a:pPr>
              <a:defRPr/>
            </a:pPr>
            <a:r>
              <a:rPr lang="es-ES" dirty="0"/>
              <a:t>UNESCO-UNEVOC - Centro Internacional de las Naciones Unidas para la Formación Profesional</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Leyenda del mapa:</a:t>
            </a:r>
          </a:p>
          <a:p>
            <a:pPr>
              <a:defRPr/>
            </a:pPr>
            <a:endParaRPr lang="es-ES" dirty="0"/>
          </a:p>
          <a:p>
            <a:pPr>
              <a:defRPr/>
            </a:pPr>
            <a:r>
              <a:rPr lang="es-ES" dirty="0"/>
              <a:t>Naranja: Federación/Länder</a:t>
            </a:r>
          </a:p>
          <a:p>
            <a:pPr>
              <a:defRPr/>
            </a:pPr>
            <a:r>
              <a:rPr lang="es-ES" dirty="0"/>
              <a:t>Azul: Universidades</a:t>
            </a:r>
          </a:p>
          <a:p>
            <a:pPr>
              <a:defRPr/>
            </a:pPr>
            <a:r>
              <a:rPr lang="es-ES" dirty="0"/>
              <a:t>Verde: Instituciones públicas y gratuitas</a:t>
            </a:r>
          </a:p>
          <a:p>
            <a:pPr>
              <a:defRPr/>
            </a:pPr>
            <a:endParaRPr lang="es-ES" dirty="0"/>
          </a:p>
          <a:p>
            <a:pPr>
              <a:defRPr/>
            </a:pPr>
            <a:r>
              <a:rPr lang="es-ES" dirty="0"/>
              <a:t>Más información: https://www.agbfn.de/de/index.php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dirty="0"/>
              <a:t>BIBB tiene varios acuerdos de </a:t>
            </a:r>
            <a:r>
              <a:rPr lang="es-ES" b="1" dirty="0"/>
              <a:t>cooperación relacionados con proyectos </a:t>
            </a:r>
            <a:r>
              <a:rPr lang="es-ES" dirty="0"/>
              <a:t>con universidades e institutos de investigación. Además, se han celebrado </a:t>
            </a:r>
            <a:r>
              <a:rPr lang="es-ES" b="1" dirty="0"/>
              <a:t>acuerdos de cooperación no relacionados con proyectos </a:t>
            </a:r>
            <a:r>
              <a:rPr lang="es-ES" dirty="0"/>
              <a:t>con diversas universidades e institutos de investigación:</a:t>
            </a:r>
          </a:p>
          <a:p>
            <a:pPr>
              <a:defRPr/>
            </a:pPr>
            <a:endParaRPr lang="es-ES" dirty="0"/>
          </a:p>
          <a:p>
            <a:pPr>
              <a:defRPr/>
            </a:pPr>
            <a:r>
              <a:rPr lang="es-ES" dirty="0"/>
              <a:t>Universidad de Wuppertal</a:t>
            </a:r>
          </a:p>
          <a:p>
            <a:pPr>
              <a:defRPr/>
            </a:pPr>
            <a:r>
              <a:rPr lang="es-ES" dirty="0"/>
              <a:t>Universidad de Ciencias Aplicadas de Münster</a:t>
            </a:r>
          </a:p>
          <a:p>
            <a:pPr>
              <a:defRPr/>
            </a:pPr>
            <a:r>
              <a:rPr lang="es-ES" dirty="0"/>
              <a:t>Universidad a Distancia de Hagen</a:t>
            </a:r>
          </a:p>
          <a:p>
            <a:pPr>
              <a:defRPr/>
            </a:pPr>
            <a:r>
              <a:rPr lang="es-ES" dirty="0"/>
              <a:t>Universidad Friedrich-Alexander de Erlangen-Nuremberg</a:t>
            </a:r>
          </a:p>
          <a:p>
            <a:pPr>
              <a:defRPr/>
            </a:pPr>
            <a:r>
              <a:rPr lang="es-ES" dirty="0"/>
              <a:t>Universidad Friedrich Schiller de Jena</a:t>
            </a:r>
          </a:p>
          <a:p>
            <a:pPr>
              <a:defRPr/>
            </a:pPr>
            <a:r>
              <a:rPr lang="es-ES" dirty="0"/>
              <a:t>Universidad Helmut Schmidt de Hamburgo</a:t>
            </a:r>
          </a:p>
          <a:p>
            <a:pPr>
              <a:defRPr/>
            </a:pPr>
            <a:r>
              <a:rPr lang="es-ES" dirty="0"/>
              <a:t>Universidad de Ciencias Aplicadas de Bonn-Rhein-Sieg</a:t>
            </a:r>
          </a:p>
          <a:p>
            <a:pPr>
              <a:defRPr/>
            </a:pPr>
            <a:r>
              <a:rPr lang="es-ES" dirty="0"/>
              <a:t>Universidad de Ciencias Aplicadas de Bremen</a:t>
            </a:r>
          </a:p>
          <a:p>
            <a:pPr>
              <a:defRPr/>
            </a:pPr>
            <a:r>
              <a:rPr lang="es-ES" dirty="0"/>
              <a:t>Instituto de Investigación sobre el Empleo (IAB), Núremberg</a:t>
            </a:r>
          </a:p>
          <a:p>
            <a:pPr>
              <a:defRPr/>
            </a:pPr>
            <a:r>
              <a:rPr lang="es-ES" dirty="0"/>
              <a:t>Universidad Otto von Guericke de Magdeburgo</a:t>
            </a:r>
          </a:p>
          <a:p>
            <a:pPr>
              <a:defRPr/>
            </a:pPr>
            <a:r>
              <a:rPr lang="es-ES" dirty="0"/>
              <a:t>Universidad Rheinische-Friedrich-Wilhelms de Bonn</a:t>
            </a:r>
          </a:p>
          <a:p>
            <a:pPr>
              <a:defRPr/>
            </a:pPr>
            <a:r>
              <a:rPr lang="es-ES" dirty="0"/>
              <a:t>Universidad Politécnica de Darmstadt</a:t>
            </a:r>
          </a:p>
          <a:p>
            <a:pPr>
              <a:defRPr/>
            </a:pPr>
            <a:r>
              <a:rPr lang="es-ES" dirty="0"/>
              <a:t>Universidad Politécnica de Kaiserslautern</a:t>
            </a:r>
          </a:p>
          <a:p>
            <a:pPr>
              <a:defRPr/>
            </a:pPr>
            <a:r>
              <a:rPr lang="es-ES" dirty="0"/>
              <a:t>Universidad de Bielefeld</a:t>
            </a:r>
          </a:p>
          <a:p>
            <a:pPr>
              <a:defRPr/>
            </a:pPr>
            <a:r>
              <a:rPr lang="es-ES" dirty="0"/>
              <a:t>Universidad de Duisburg-Essen</a:t>
            </a:r>
          </a:p>
          <a:p>
            <a:pPr>
              <a:defRPr/>
            </a:pPr>
            <a:r>
              <a:rPr lang="es-ES" dirty="0"/>
              <a:t>Universidad de Flensburg</a:t>
            </a:r>
          </a:p>
          <a:p>
            <a:pPr>
              <a:defRPr/>
            </a:pPr>
            <a:r>
              <a:rPr lang="es-ES" dirty="0"/>
              <a:t>Universidad de Colonia</a:t>
            </a:r>
          </a:p>
          <a:p>
            <a:pPr>
              <a:defRPr/>
            </a:pPr>
            <a:r>
              <a:rPr lang="es-ES" dirty="0"/>
              <a:t>Universidad de Paderborn</a:t>
            </a:r>
          </a:p>
          <a:p>
            <a:pPr>
              <a:defRPr/>
            </a:pPr>
            <a:r>
              <a:rPr lang="es-ES" dirty="0"/>
              <a:t>Universidad Westfalia Wilhelms de Münster</a:t>
            </a:r>
          </a:p>
          <a:p>
            <a:pPr>
              <a:defRPr/>
            </a:pPr>
            <a:endParaRPr lang="es-ES" dirty="0"/>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Acceso abierto (Open Access) en BIBB:</a:t>
            </a:r>
          </a:p>
          <a:p>
            <a:pPr>
              <a:defRPr/>
            </a:pPr>
            <a:r>
              <a:rPr lang="es-ES" dirty="0"/>
              <a:t>BIBB se ha fijado el objetivo de apoyar la difusión gratuita y sin barreras de los resultados de la investigación en EFP en el espíritu del Acceso Abierto. Por esta razón, BIBB adoptó una Política de Acceso Abierto en marzo de 2011 y firmó la Declaración de Berlín sobre el Acceso Público al Conocimiento el 1 de mayo de 2014. BIBB apoya la iniciativa Open Access 2020 de la Sociedad Max Planck, cuyo objetivo es convertir la mayoría de las revistas científicas que se publican hoy en día en publicaciones de acceso abierto. ¡En mayo de 2020, BIBB también firmó la declaración de principios de la comunidad ENABLE! El objetivo de ENABLE! es avanzar en la transformación del acceso abierto en las humanidades y las ciencias sociales de una manera basada en la comunidad y orientada a la disciplina.</a:t>
            </a:r>
          </a:p>
          <a:p>
            <a:pPr>
              <a:defRPr/>
            </a:pPr>
            <a:r>
              <a:rPr lang="es-ES" dirty="0"/>
              <a:t>En aplicación de la política de acceso abierto, todas las publicaciones especializadas de BIBB se publican ahora directamente en el espíritu del acceso abierto bajo la licencia CC BY-SA 4.0.</a:t>
            </a:r>
          </a:p>
          <a:p>
            <a:pPr>
              <a:defRPr/>
            </a:pPr>
            <a:r>
              <a:rPr lang="es-ES" dirty="0"/>
              <a:t>(https://www.bibb.de/de/35836.php)</a:t>
            </a:r>
          </a:p>
          <a:p>
            <a:pPr>
              <a:defRPr/>
            </a:pP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Campo de investigación «joven»:</a:t>
            </a:r>
          </a:p>
          <a:p>
            <a:pPr marL="171450" indent="-171450">
              <a:buFont typeface="Arial"/>
              <a:buChar char="•"/>
              <a:defRPr/>
            </a:pPr>
            <a:r>
              <a:rPr lang="es-ES" dirty="0"/>
              <a:t>Inicio de la investigación institucionalizada de la formación profesional con la fundación de DATSCH (Comité Alemán para la Educación Técnica, fundado en 1908 por asociaciones de la industria metalúrgica y de procesamiento eléctrico) y DINTA (Instituto Alemán para la Formación Técnica Laboral, fundado en 1925 por el Stahl-Eisenverein) (Dobischat, R. &amp; Düsseldorff, K. (2017). </a:t>
            </a:r>
          </a:p>
          <a:p>
            <a:pPr marL="171450" indent="-171450">
              <a:buFont typeface="Arial"/>
              <a:buChar char="•"/>
              <a:defRPr/>
            </a:pPr>
            <a:r>
              <a:rPr lang="es-ES" dirty="0"/>
              <a:t>Investigación sobre educación y formación profesional).</a:t>
            </a:r>
          </a:p>
          <a:p>
            <a:pPr marL="171450" indent="-171450">
              <a:buFont typeface="Arial"/>
              <a:buChar char="•"/>
              <a:defRPr/>
            </a:pPr>
            <a:r>
              <a:rPr lang="es-ES" dirty="0"/>
              <a:t>Fundación del Instituto de Investigación sobre el Empleo (IAB) en 1969.</a:t>
            </a:r>
          </a:p>
          <a:p>
            <a:pPr marL="171450" indent="-171450">
              <a:buFont typeface="Arial"/>
              <a:buChar char="•"/>
              <a:defRPr/>
            </a:pPr>
            <a:r>
              <a:rPr lang="es-ES" dirty="0"/>
              <a:t>Fundación del Instituto Federal de Investigación sobre Formación Profesional (BBF) en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buFont typeface="Arial"/>
              <a:buNone/>
              <a:defRPr/>
            </a:pPr>
            <a:r>
              <a:rPr lang="es-ES" sz="1200" b="1" dirty="0">
                <a:solidFill>
                  <a:schemeClr val="tx1"/>
                </a:solidFill>
                <a:latin typeface="+mn-lt"/>
                <a:cs typeface="+mn-cs"/>
              </a:rPr>
              <a:t>Importancia económica:</a:t>
            </a:r>
          </a:p>
          <a:p>
            <a:pPr marL="171450" lvl="0" indent="-171450">
              <a:buFont typeface="Arial"/>
              <a:buChar char="•"/>
              <a:defRPr/>
            </a:pPr>
            <a:r>
              <a:rPr lang="es-ES" sz="1200" dirty="0">
                <a:solidFill>
                  <a:schemeClr val="tx1"/>
                </a:solidFill>
                <a:latin typeface="+mn-lt"/>
                <a:cs typeface="+mn-cs"/>
              </a:rPr>
              <a:t>Contribución a la competitividad de la economía</a:t>
            </a:r>
          </a:p>
          <a:p>
            <a:pPr marL="171450" lvl="0" indent="-171450">
              <a:buFont typeface="Arial"/>
              <a:buChar char="•"/>
              <a:defRPr/>
            </a:pPr>
            <a:r>
              <a:rPr lang="es-ES" sz="1200" dirty="0">
                <a:solidFill>
                  <a:schemeClr val="tx1"/>
                </a:solidFill>
                <a:latin typeface="+mn-lt"/>
                <a:cs typeface="+mn-cs"/>
              </a:rPr>
              <a:t>Garantía de trabajadores cualificados para el mercado laboral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Importancia social:</a:t>
            </a:r>
          </a:p>
          <a:p>
            <a:pPr marL="171450" lvl="0" indent="-171450">
              <a:buFont typeface="Arial" panose="020B0604020202020204" pitchFamily="34" charset="0"/>
              <a:buChar char="•"/>
              <a:defRPr/>
            </a:pPr>
            <a:r>
              <a:rPr lang="es-ES" sz="1200" dirty="0">
                <a:solidFill>
                  <a:schemeClr val="tx1"/>
                </a:solidFill>
                <a:latin typeface="+mn-lt"/>
                <a:cs typeface="+mn-cs"/>
              </a:rPr>
              <a:t>Fomento de la movilidad social</a:t>
            </a:r>
          </a:p>
          <a:p>
            <a:pPr marL="171450" lvl="0" indent="-171450">
              <a:buFont typeface="Arial"/>
              <a:buChar char="•"/>
              <a:defRPr/>
            </a:pPr>
            <a:r>
              <a:rPr lang="es-ES" sz="1200" dirty="0">
                <a:solidFill>
                  <a:schemeClr val="tx1"/>
                </a:solidFill>
                <a:latin typeface="+mn-lt"/>
                <a:cs typeface="+mn-cs"/>
              </a:rPr>
              <a:t>Contribución a la integración social </a:t>
            </a:r>
          </a:p>
          <a:p>
            <a:pPr marL="171450" lvl="0" indent="-171450">
              <a:buFont typeface="Arial"/>
              <a:buChar char="•"/>
              <a:defRPr/>
            </a:pPr>
            <a:r>
              <a:rPr lang="es-ES" sz="1200" dirty="0">
                <a:solidFill>
                  <a:schemeClr val="tx1"/>
                </a:solidFill>
                <a:latin typeface="+mn-lt"/>
                <a:cs typeface="+mn-cs"/>
              </a:rPr>
              <a:t>Atractivo de la formación profesional</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Globalización:</a:t>
            </a:r>
          </a:p>
          <a:p>
            <a:pPr marL="171450" lvl="0" indent="-171450">
              <a:buFont typeface="Arial"/>
              <a:buChar char="•"/>
              <a:defRPr/>
            </a:pPr>
            <a:r>
              <a:rPr lang="es-ES" sz="1200" dirty="0">
                <a:solidFill>
                  <a:schemeClr val="tx1"/>
                </a:solidFill>
                <a:latin typeface="+mn-lt"/>
                <a:cs typeface="+mn-cs"/>
              </a:rPr>
              <a:t>Seguimiento de la evolución de la formación profesional internacional</a:t>
            </a:r>
          </a:p>
          <a:p>
            <a:pPr marL="171450" lvl="0" indent="-171450">
              <a:buFont typeface="Arial"/>
              <a:buChar char="•"/>
              <a:defRPr/>
            </a:pPr>
            <a:r>
              <a:rPr lang="es-ES" sz="1200" dirty="0">
                <a:solidFill>
                  <a:schemeClr val="tx1"/>
                </a:solidFill>
                <a:latin typeface="+mn-lt"/>
                <a:cs typeface="+mn-cs"/>
              </a:rPr>
              <a:t>Aprender de otros países y sistemas de educación y formación profesionales</a:t>
            </a:r>
          </a:p>
          <a:p>
            <a:pPr marL="171450" lvl="0" indent="-171450">
              <a:buFont typeface="Arial"/>
              <a:buChar char="•"/>
              <a:defRPr/>
            </a:pPr>
            <a:r>
              <a:rPr lang="es-ES" sz="1200" dirty="0">
                <a:solidFill>
                  <a:schemeClr val="tx1"/>
                </a:solidFill>
                <a:latin typeface="+mn-lt"/>
                <a:cs typeface="+mn-cs"/>
              </a:rPr>
              <a:t>Reconocimiento de cualificaciones extranjeras</a:t>
            </a:r>
          </a:p>
          <a:p>
            <a:pPr marL="171450" lvl="0" indent="-171450">
              <a:buFont typeface="Arial"/>
              <a:buChar char="•"/>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Desarrollo tecnológico:</a:t>
            </a:r>
          </a:p>
          <a:p>
            <a:pPr marL="171450" lvl="0" indent="-171450">
              <a:buFont typeface="Arial"/>
              <a:buChar char="•"/>
              <a:defRPr/>
            </a:pPr>
            <a:r>
              <a:rPr lang="es-ES" sz="1200" dirty="0">
                <a:solidFill>
                  <a:schemeClr val="tx1"/>
                </a:solidFill>
                <a:latin typeface="+mn-lt"/>
                <a:cs typeface="+mn-cs"/>
              </a:rPr>
              <a:t>Efectos de las nuevas posibilidades técnicas (por ejemplo, la IA) en la formación profesional, el trabajo y los requisitos de cualificación</a:t>
            </a:r>
          </a:p>
          <a:p>
            <a:pPr marL="171450" lvl="0" indent="-171450">
              <a:buFont typeface="Arial"/>
              <a:buChar char="•"/>
              <a:defRPr/>
            </a:pPr>
            <a:r>
              <a:rPr lang="es-ES" sz="1200" dirty="0">
                <a:solidFill>
                  <a:schemeClr val="tx1"/>
                </a:solidFill>
                <a:latin typeface="+mn-lt"/>
                <a:cs typeface="+mn-cs"/>
              </a:rPr>
              <a:t>Aprendizaje permanente y formación profesional continua</a:t>
            </a:r>
          </a:p>
          <a:p>
            <a:pPr marL="171450" lvl="0" indent="-171450">
              <a:buFont typeface="Arial"/>
              <a:buChar char="•"/>
              <a:defRPr/>
            </a:pPr>
            <a:r>
              <a:rPr lang="es-ES" sz="1200" dirty="0">
                <a:solidFill>
                  <a:schemeClr val="tx1"/>
                </a:solidFill>
                <a:latin typeface="+mn-lt"/>
                <a:cs typeface="+mn-cs"/>
              </a:rPr>
              <a:t>Reorganización de las profesiones en formación debido al progreso tecnológico (p. ej.: reorganización de la formación de asesores fiscales auxiliares en 2023 debido al paso a los procedimientos electrónicos)</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la sociedad:</a:t>
            </a:r>
          </a:p>
          <a:p>
            <a:pPr marL="171450" lvl="0" indent="-171450">
              <a:buFont typeface="Arial"/>
              <a:buChar char="•"/>
              <a:defRPr/>
            </a:pPr>
            <a:r>
              <a:rPr lang="es-ES" sz="1200" dirty="0">
                <a:solidFill>
                  <a:schemeClr val="tx1"/>
                </a:solidFill>
                <a:latin typeface="+mn-lt"/>
                <a:cs typeface="+mn-cs"/>
              </a:rPr>
              <a:t>Envejecimiento de la población y su impacto en el mercado laboral</a:t>
            </a:r>
          </a:p>
          <a:p>
            <a:pPr marL="171450" lvl="0" indent="-171450">
              <a:buFont typeface="Arial"/>
              <a:buChar char="•"/>
              <a:defRPr/>
            </a:pPr>
            <a:r>
              <a:rPr lang="es-ES" sz="1200" dirty="0">
                <a:solidFill>
                  <a:schemeClr val="tx1"/>
                </a:solidFill>
                <a:latin typeface="+mn-lt"/>
                <a:cs typeface="+mn-cs"/>
              </a:rPr>
              <a:t>Integración satisfactoria de los inmigrantes en el sistema de formación profesional y en el mercado laboral</a:t>
            </a:r>
          </a:p>
          <a:p>
            <a:pPr marL="0" lvl="0" indent="0">
              <a:buFont typeface="Arial"/>
              <a:buNone/>
              <a:defRPr/>
            </a:pPr>
            <a:endParaRPr lang="es-ES" sz="1200" dirty="0">
              <a:solidFill>
                <a:schemeClr val="tx1"/>
              </a:solidFill>
              <a:latin typeface="+mn-lt"/>
              <a:cs typeface="+mn-cs"/>
            </a:endParaRPr>
          </a:p>
          <a:p>
            <a:pPr marL="0" lvl="0" indent="0">
              <a:buFont typeface="Arial"/>
              <a:buNone/>
              <a:defRPr/>
            </a:pPr>
            <a:r>
              <a:rPr lang="es-ES" sz="1200" b="1" dirty="0">
                <a:solidFill>
                  <a:schemeClr val="tx1"/>
                </a:solidFill>
                <a:latin typeface="+mn-lt"/>
                <a:cs typeface="+mn-cs"/>
              </a:rPr>
              <a:t>Cambios en el mundo laboral:</a:t>
            </a:r>
          </a:p>
          <a:p>
            <a:pPr marL="171450" lvl="0" indent="-171450">
              <a:buFont typeface="Arial"/>
              <a:buChar char="•"/>
              <a:defRPr/>
            </a:pPr>
            <a:r>
              <a:rPr lang="es-ES" sz="1200" dirty="0">
                <a:solidFill>
                  <a:schemeClr val="tx1"/>
                </a:solidFill>
                <a:latin typeface="+mn-lt"/>
                <a:cs typeface="+mn-cs"/>
              </a:rPr>
              <a:t>Aparición de nuevos perfiles profesionales y necesidad de adaptar las profesiones formativas existentes (por ejemplo, introducción de la nueva profesión formativa de diseñador de medios inmersivos en 2023).</a:t>
            </a:r>
          </a:p>
          <a:p>
            <a:pPr marL="171450" lvl="0" indent="-171450">
              <a:buFont typeface="Arial"/>
              <a:buChar char="•"/>
              <a:defRPr/>
            </a:pPr>
            <a:r>
              <a:rPr lang="es-ES" sz="1200" dirty="0">
                <a:solidFill>
                  <a:schemeClr val="tx1"/>
                </a:solidFill>
                <a:latin typeface="+mn-lt"/>
                <a:cs typeface="+mn-cs"/>
              </a:rPr>
              <a:t>Flexibilización de las relaciones laborales y sus implicaciones para la formación profesional</a:t>
            </a:r>
          </a:p>
          <a:p>
            <a:pPr marL="171450" lvl="0" indent="-171450">
              <a:buFont typeface="Arial"/>
              <a:buChar char="•"/>
              <a:defRPr/>
            </a:pPr>
            <a:r>
              <a:rPr lang="es-ES" sz="1200" dirty="0">
                <a:solidFill>
                  <a:schemeClr val="tx1"/>
                </a:solidFill>
                <a:latin typeface="+mn-lt"/>
                <a:cs typeface="+mn-cs"/>
              </a:rPr>
              <a:t>Demanda de «competencias verdes» / «empleos verdes»</a:t>
            </a:r>
            <a:endParaRPr lang="de-DE" sz="120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indent="0">
              <a:buFont typeface="Arial"/>
              <a:buNone/>
              <a:defRPr/>
            </a:pPr>
            <a:r>
              <a:rPr lang="es-ES" dirty="0"/>
              <a:t>El Instituto para el Desarrollo de la Calidad en la Educación (IQB) es un instituto afiliado a la Universidad Humboldt de Berlín, fundado en 2004. La tarea central del IQB es el desarrollo, la puesta en práctica, la normalización y la revisión de las normas educativas. Es una organización científica de los estados federales alemanes, que son miembros de la asociación registrada «Institut zur Qualitätsentwicklung im Bildungswesen - Wissenschaftliche Einrichtung der Länder an der Humboldt-Universität zu Berlin e. V.».</a:t>
            </a:r>
            <a:br>
              <a:rPr lang="es-ES" dirty="0"/>
            </a:br>
            <a:endParaRPr lang="es-ES" dirty="0"/>
          </a:p>
          <a:p>
            <a:pPr marL="0" indent="0">
              <a:buFont typeface="Arial"/>
              <a:buNone/>
              <a:defRPr/>
            </a:pPr>
            <a:r>
              <a:rPr lang="es-ES" dirty="0"/>
              <a:t>BIBB colabora con universidades e institutos de investigación en diversos proyectos. </a:t>
            </a:r>
          </a:p>
          <a:p>
            <a:pPr marL="0" indent="0">
              <a:buFont typeface="Arial"/>
              <a:buNone/>
              <a:defRPr/>
            </a:pPr>
            <a:r>
              <a:rPr lang="es-ES" dirty="0"/>
              <a:t>Además, se han concluido acuerdos de cooperación no relacionados con proyectos con diversas universidades e institutos de investigación:</a:t>
            </a:r>
            <a:br>
              <a:rPr lang="es-ES" dirty="0"/>
            </a:br>
            <a:endParaRPr lang="es-ES" dirty="0"/>
          </a:p>
          <a:p>
            <a:pPr marL="171450" indent="-171450">
              <a:buFont typeface="Arial"/>
              <a:buChar char="•"/>
              <a:defRPr/>
            </a:pPr>
            <a:r>
              <a:rPr lang="es-ES" dirty="0"/>
              <a:t>Universidad de Wuppertal</a:t>
            </a:r>
          </a:p>
          <a:p>
            <a:pPr marL="171450" indent="-171450">
              <a:buFont typeface="Arial"/>
              <a:buChar char="•"/>
              <a:defRPr/>
            </a:pPr>
            <a:r>
              <a:rPr lang="es-ES" dirty="0"/>
              <a:t>Universidad de Ciencias Aplicadas de Münster       </a:t>
            </a:r>
          </a:p>
          <a:p>
            <a:pPr marL="171450" indent="-171450">
              <a:buFont typeface="Arial"/>
              <a:buChar char="•"/>
              <a:defRPr/>
            </a:pPr>
            <a:r>
              <a:rPr lang="es-ES" dirty="0"/>
              <a:t>Universidad de Hagen</a:t>
            </a:r>
          </a:p>
          <a:p>
            <a:pPr marL="171450" indent="-171450">
              <a:buFont typeface="Arial"/>
              <a:buChar char="•"/>
              <a:defRPr/>
            </a:pPr>
            <a:r>
              <a:rPr lang="es-ES" dirty="0"/>
              <a:t>Universidad Friedrich-Alexander de Erlangen-Nuremberg</a:t>
            </a:r>
          </a:p>
          <a:p>
            <a:pPr marL="171450" indent="-171450">
              <a:buFont typeface="Arial"/>
              <a:buChar char="•"/>
              <a:defRPr/>
            </a:pPr>
            <a:r>
              <a:rPr lang="es-ES" dirty="0"/>
              <a:t>Universidad Friedrich Schiller de Jena</a:t>
            </a:r>
          </a:p>
          <a:p>
            <a:pPr marL="171450" indent="-171450">
              <a:buFont typeface="Arial"/>
              <a:buChar char="•"/>
              <a:defRPr/>
            </a:pPr>
            <a:r>
              <a:rPr lang="es-ES" dirty="0"/>
              <a:t>Universidad Helmut Schmidt de Hamburgo</a:t>
            </a:r>
          </a:p>
          <a:p>
            <a:pPr marL="171450" indent="-171450">
              <a:buFont typeface="Arial"/>
              <a:buChar char="•"/>
              <a:defRPr/>
            </a:pPr>
            <a:r>
              <a:rPr lang="es-ES" dirty="0"/>
              <a:t>Universidad de Ciencias Aplicadas de Bonn-Rhein-Sieg</a:t>
            </a:r>
          </a:p>
          <a:p>
            <a:pPr marL="171450" indent="-171450">
              <a:buFont typeface="Arial"/>
              <a:buChar char="•"/>
              <a:defRPr/>
            </a:pPr>
            <a:r>
              <a:rPr lang="es-ES" dirty="0"/>
              <a:t>Universidad de Ciencias Aplicadas de Bremen</a:t>
            </a:r>
          </a:p>
          <a:p>
            <a:pPr marL="171450" indent="-171450">
              <a:buFont typeface="Arial"/>
              <a:buChar char="•"/>
              <a:defRPr/>
            </a:pPr>
            <a:r>
              <a:rPr lang="es-ES" dirty="0"/>
              <a:t>Instituto de Investigación sobre el Empleo (IAB), NúrembergUniversidad </a:t>
            </a:r>
          </a:p>
          <a:p>
            <a:pPr marL="171450" indent="-171450">
              <a:buFont typeface="Arial"/>
              <a:buChar char="•"/>
              <a:defRPr/>
            </a:pPr>
            <a:r>
              <a:rPr lang="es-ES" dirty="0"/>
              <a:t>Otto von Guericke de MagdeburgoUniversidad </a:t>
            </a:r>
          </a:p>
          <a:p>
            <a:pPr marL="171450" indent="-171450">
              <a:buFont typeface="Arial"/>
              <a:buChar char="•"/>
              <a:defRPr/>
            </a:pPr>
            <a:r>
              <a:rPr lang="es-ES" dirty="0"/>
              <a:t>Rheinische-Friedrich-Wilhelms de Bonn</a:t>
            </a:r>
          </a:p>
          <a:p>
            <a:pPr marL="171450" indent="-171450">
              <a:buFont typeface="Arial"/>
              <a:buChar char="•"/>
              <a:defRPr/>
            </a:pPr>
            <a:r>
              <a:rPr lang="es-ES" dirty="0"/>
              <a:t>Universidad Politécnica de Darmstadt</a:t>
            </a:r>
          </a:p>
          <a:p>
            <a:pPr marL="171450" indent="-171450">
              <a:buFont typeface="Arial"/>
              <a:buChar char="•"/>
              <a:defRPr/>
            </a:pPr>
            <a:r>
              <a:rPr lang="es-ES" dirty="0"/>
              <a:t>Universidad Politécnica de Kaiserslautern</a:t>
            </a:r>
          </a:p>
          <a:p>
            <a:pPr marL="171450" indent="-171450">
              <a:buFont typeface="Arial"/>
              <a:buChar char="•"/>
              <a:defRPr/>
            </a:pPr>
            <a:r>
              <a:rPr lang="es-ES" dirty="0"/>
              <a:t>Universidad de Bielefeld</a:t>
            </a:r>
          </a:p>
          <a:p>
            <a:pPr marL="171450" indent="-171450">
              <a:buFont typeface="Arial"/>
              <a:buChar char="•"/>
              <a:defRPr/>
            </a:pPr>
            <a:r>
              <a:rPr lang="es-ES" dirty="0"/>
              <a:t>Universidad de Duisburg-Essen</a:t>
            </a:r>
          </a:p>
          <a:p>
            <a:pPr marL="171450" indent="-171450">
              <a:buFont typeface="Arial"/>
              <a:buChar char="•"/>
              <a:defRPr/>
            </a:pPr>
            <a:r>
              <a:rPr lang="es-ES" dirty="0"/>
              <a:t>Universidad de Flensburg</a:t>
            </a:r>
          </a:p>
          <a:p>
            <a:pPr marL="171450" indent="-171450">
              <a:buFont typeface="Arial"/>
              <a:buChar char="•"/>
              <a:defRPr/>
            </a:pPr>
            <a:r>
              <a:rPr lang="es-ES" dirty="0"/>
              <a:t>Universidad de Colonia</a:t>
            </a:r>
          </a:p>
          <a:p>
            <a:pPr marL="171450" indent="-171450">
              <a:buFont typeface="Arial"/>
              <a:buChar char="•"/>
              <a:defRPr/>
            </a:pPr>
            <a:r>
              <a:rPr lang="es-ES" dirty="0"/>
              <a:t>Universidad de Paderborn</a:t>
            </a:r>
          </a:p>
          <a:p>
            <a:pPr marL="171450" indent="-171450">
              <a:buFont typeface="Arial"/>
              <a:buChar char="•"/>
              <a:defRPr/>
            </a:pPr>
            <a:r>
              <a:rPr lang="es-ES" dirty="0"/>
              <a:t>Universidad Westfalia Wilhelms de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s-ES" b="1" dirty="0"/>
              <a:t>De la declaración de objetivos del BIBB:</a:t>
            </a:r>
          </a:p>
          <a:p>
            <a:pPr>
              <a:defRPr/>
            </a:pPr>
            <a:r>
              <a:rPr lang="es-ES" dirty="0"/>
              <a:t>Con nuestra investigación en FP, desempeñamos un papel activo en el sistema científico. Nuestra investigación se centra en cuestiones importantes de la formación profesional y contribuye al desarrollo de la teoría.y contribuye al desarrollo de la teoría. Es interdisciplinaria y está comprometida con los estándares científicos. Cooperamos con universidades e instituciones de investigación, promovemos a jóvenes investigadores y facilitamos a la comunidad científica el acceso a los datos de nuestras investigaciones.</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1772FBA0-9197-4336-AE27-279748F6B86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BC51B2B4-5067-49E6-8F5E-A285A86B6B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6277C343-D0BD-4CE4-A26E-6BF99FBC10A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en/2815.php" TargetMode="External"/><Relationship Id="rId11" Type="http://schemas.openxmlformats.org/officeDocument/2006/relationships/image" Target="../media/image31.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kmk.org/" TargetMode="External"/><Relationship Id="rId13" Type="http://schemas.openxmlformats.org/officeDocument/2006/relationships/hyperlink" Target="https://www.agbfn.de/" TargetMode="External"/><Relationship Id="rId18" Type="http://schemas.openxmlformats.org/officeDocument/2006/relationships/hyperlink" Target="https://www.bibb.de/en/53.php" TargetMode="External"/><Relationship Id="rId3" Type="http://schemas.openxmlformats.org/officeDocument/2006/relationships/hyperlink" Target="https://www.govet.international/en" TargetMode="External"/><Relationship Id="rId7" Type="http://schemas.openxmlformats.org/officeDocument/2006/relationships/hyperlink" Target="https://www.bmbfsfj.bund.de/bmbfsfj/service/publikationen/berufsbildungsbericht-2026-285646" TargetMode="External"/><Relationship Id="rId12" Type="http://schemas.openxmlformats.org/officeDocument/2006/relationships/hyperlink" Target="https://www.f-bb.de/en/" TargetMode="External"/><Relationship Id="rId17" Type="http://schemas.openxmlformats.org/officeDocument/2006/relationships/hyperlink" Target="https://www.bibb.de/dienst/publikationen/de/" TargetMode="External"/><Relationship Id="rId2" Type="http://schemas.openxmlformats.org/officeDocument/2006/relationships/notesSlide" Target="../notesSlides/notesSlide27.xml"/><Relationship Id="rId16" Type="http://schemas.openxmlformats.org/officeDocument/2006/relationships/hyperlink" Target="https://www.bibb.de/en/59.php" TargetMode="External"/><Relationship Id="rId1" Type="http://schemas.openxmlformats.org/officeDocument/2006/relationships/slideLayout" Target="../slideLayouts/slideLayout3.xml"/><Relationship Id="rId6" Type="http://schemas.openxmlformats.org/officeDocument/2006/relationships/hyperlink" Target="https://www.bibb.de/datenreport/de/index.php" TargetMode="External"/><Relationship Id="rId11" Type="http://schemas.openxmlformats.org/officeDocument/2006/relationships/hyperlink" Target="https://iab.de/en/home-2/" TargetMode="External"/><Relationship Id="rId5" Type="http://schemas.openxmlformats.org/officeDocument/2006/relationships/hyperlink" Target="https://www.bibb.de/en/43.php" TargetMode="External"/><Relationship Id="rId15" Type="http://schemas.openxmlformats.org/officeDocument/2006/relationships/hyperlink" Target="https://www.bibb.de/de/59.php" TargetMode="External"/><Relationship Id="rId10" Type="http://schemas.openxmlformats.org/officeDocument/2006/relationships/hyperlink" Target="https://www.destatis.de/EN/Themes/Society-Environment/Education-Research-Culture/Vocational-Training/_node.html" TargetMode="External"/><Relationship Id="rId19" Type="http://schemas.openxmlformats.org/officeDocument/2006/relationships/hyperlink" Target="https://www.bwp-zeitschrift.de/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atenportal.bmftr.bund.de/portal/en/index.html" TargetMode="External"/><Relationship Id="rId14" Type="http://schemas.openxmlformats.org/officeDocument/2006/relationships/hyperlink" Target="https://www.uni-paderborn.de/cev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a:t> </a:t>
            </a:r>
          </a:p>
        </p:txBody>
      </p:sp>
      <p:sp>
        <p:nvSpPr>
          <p:cNvPr id="5" name="Untertitel 2"/>
          <p:cNvSpPr txBox="1"/>
          <p:nvPr/>
        </p:nvSpPr>
        <p:spPr bwMode="auto">
          <a:xfrm>
            <a:off x="658813" y="296352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s-ES" sz="2800" b="1" dirty="0"/>
              <a:t>Investigación institucionalizada sobre formación profesional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4138954"/>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s-ES" dirty="0"/>
              <a:t>Los trabajos del BIBB en materia de investigación sobre formación profesional se llevan a cabo en forma de proyectos*.</a:t>
            </a:r>
          </a:p>
          <a:p>
            <a:pPr marL="285750" indent="-285750">
              <a:lnSpc>
                <a:spcPts val="2400"/>
              </a:lnSpc>
              <a:spcAft>
                <a:spcPts val="600"/>
              </a:spcAft>
              <a:buClr>
                <a:srgbClr val="D6851B"/>
              </a:buClr>
              <a:buSzPct val="65000"/>
              <a:buFont typeface="Wingdings 3"/>
              <a:buChar char=""/>
              <a:defRPr/>
            </a:pPr>
            <a:r>
              <a:rPr lang="es-ES" dirty="0"/>
              <a:t>Se diferencia entre:</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financian con cargo al presupuesto ordinario del BIBB: se trata de la denominada investigación interna (con arreglo al artículo 90 apartado 2, frase 2 de la BBiG) y</a:t>
            </a:r>
          </a:p>
          <a:p>
            <a:pPr marL="576000" lvl="1" indent="-285750">
              <a:lnSpc>
                <a:spcPts val="2400"/>
              </a:lnSpc>
              <a:spcAft>
                <a:spcPts val="600"/>
              </a:spcAft>
              <a:buClr>
                <a:srgbClr val="D6851B"/>
              </a:buClr>
              <a:buSzPct val="65000"/>
              <a:buFont typeface="Wingdings 3"/>
              <a:buChar char=""/>
              <a:defRPr/>
            </a:pPr>
            <a:r>
              <a:rPr lang="es-ES" b="1" dirty="0"/>
              <a:t>Proyectos de investigación</a:t>
            </a:r>
            <a:r>
              <a:rPr lang="es-ES" dirty="0"/>
              <a:t> que se llevan a cabo sobre la base de instrucciones u órdenes (con arreglo al artículo 90, apartado 2, frase 3 de la BBiG), así como mediante la financiación con recursos de terceros ajenos a la administración federal (con arreglo al artículo 90, apartado 4 de la BBiG).</a:t>
            </a:r>
          </a:p>
          <a:p>
            <a:pPr marL="285750" indent="-285750">
              <a:lnSpc>
                <a:spcPts val="2400"/>
              </a:lnSpc>
              <a:spcAft>
                <a:spcPts val="600"/>
              </a:spcAft>
              <a:buClr>
                <a:srgbClr val="D6851B"/>
              </a:buClr>
              <a:buSzPct val="65000"/>
              <a:buFont typeface="Wingdings 3"/>
              <a:buChar char=""/>
              <a:defRPr/>
            </a:pPr>
            <a:r>
              <a:rPr lang="es-ES" dirty="0"/>
              <a:t>Por otro lado, se distingue entre </a:t>
            </a:r>
            <a:r>
              <a:rPr lang="es-ES" b="1" dirty="0"/>
              <a:t>proyectos de desarrollo</a:t>
            </a:r>
            <a:r>
              <a:rPr lang="es-ES" dirty="0"/>
              <a:t> y </a:t>
            </a:r>
            <a:r>
              <a:rPr lang="es-ES" b="1" dirty="0"/>
              <a:t>servicios científicos</a:t>
            </a:r>
            <a:r>
              <a:rPr lang="es-ES" dirty="0"/>
              <a:t>.</a:t>
            </a:r>
          </a:p>
          <a:p>
            <a:pPr marL="285750" indent="-285750">
              <a:lnSpc>
                <a:spcPts val="2400"/>
              </a:lnSpc>
              <a:spcAft>
                <a:spcPts val="600"/>
              </a:spcAft>
              <a:buClr>
                <a:srgbClr val="D6851B"/>
              </a:buClr>
              <a:buSzPct val="65000"/>
              <a:buFont typeface="Wingdings 3"/>
              <a:buChar char=""/>
              <a:defRPr/>
            </a:pPr>
            <a:r>
              <a:rPr lang="es-ES" dirty="0"/>
              <a:t>El desarrollo de proyectos de investigación internos tiene lugar en un intenso proceso de debate en el que participan las comisiones del BIBB (= diversos agentes de la formación profesional en Alemania).</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s-ES" sz="1200"/>
              <a:t>* Fuente: Programa anual de investigación 2024 del Instituto Federal de Formación Profesional.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56215" y="196205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Decide el programa de investigación anual y a medio plazo</a:t>
            </a:r>
          </a:p>
        </p:txBody>
      </p:sp>
      <p:sp>
        <p:nvSpPr>
          <p:cNvPr id="12" name="Textplatzhalter 3"/>
          <p:cNvSpPr txBox="1"/>
          <p:nvPr/>
        </p:nvSpPr>
        <p:spPr bwMode="auto">
          <a:xfrm>
            <a:off x="4356214" y="2973616"/>
            <a:ext cx="6838201" cy="1188000"/>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Dos subcomités para la investigación sobre formación profesional en el BIBB y para el debate anual del borrador del informe sobre formación profesional</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sp>
        <p:nvSpPr>
          <p:cNvPr id="16" name="Textfeld 15">
            <a:extLst>
              <a:ext uri="{FF2B5EF4-FFF2-40B4-BE49-F238E27FC236}">
                <a16:creationId xmlns:a16="http://schemas.microsoft.com/office/drawing/2014/main" id="{81A7DF30-926C-4E43-B4B2-F81F78532CE1}"/>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7" name="Textfeld 16">
            <a:extLst>
              <a:ext uri="{FF2B5EF4-FFF2-40B4-BE49-F238E27FC236}">
                <a16:creationId xmlns:a16="http://schemas.microsoft.com/office/drawing/2014/main" id="{2D2426B2-49B9-4BED-B27F-8BDADA18D423}"/>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8" name="Textfeld 17">
            <a:extLst>
              <a:ext uri="{FF2B5EF4-FFF2-40B4-BE49-F238E27FC236}">
                <a16:creationId xmlns:a16="http://schemas.microsoft.com/office/drawing/2014/main" id="{05409173-E783-4EB1-B101-B45838BACE90}"/>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9" name="Textfeld 18">
            <a:extLst>
              <a:ext uri="{FF2B5EF4-FFF2-40B4-BE49-F238E27FC236}">
                <a16:creationId xmlns:a16="http://schemas.microsoft.com/office/drawing/2014/main" id="{89C1D261-2E97-49C5-BE93-CC3E6E2301CA}"/>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20" name="Textfeld 19">
            <a:extLst>
              <a:ext uri="{FF2B5EF4-FFF2-40B4-BE49-F238E27FC236}">
                <a16:creationId xmlns:a16="http://schemas.microsoft.com/office/drawing/2014/main" id="{03F9160C-E04D-41E2-B6AE-89294D93CC83}"/>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B52B04A7-C3B9-4075-8320-6AEB67FE98D6}"/>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2" name="Textfeld 21">
            <a:extLst>
              <a:ext uri="{FF2B5EF4-FFF2-40B4-BE49-F238E27FC236}">
                <a16:creationId xmlns:a16="http://schemas.microsoft.com/office/drawing/2014/main" id="{4DA43990-4978-4D9B-85ED-5106B6164044}"/>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3" name="Textfeld 22">
            <a:extLst>
              <a:ext uri="{FF2B5EF4-FFF2-40B4-BE49-F238E27FC236}">
                <a16:creationId xmlns:a16="http://schemas.microsoft.com/office/drawing/2014/main" id="{D329C4C6-5F80-4BBD-A205-B3C8E4912A71}"/>
              </a:ext>
            </a:extLst>
          </p:cNvPr>
          <p:cNvSpPr txBox="1"/>
          <p:nvPr/>
        </p:nvSpPr>
        <p:spPr bwMode="auto">
          <a:xfrm>
            <a:off x="2451797" y="2535593"/>
            <a:ext cx="930131" cy="584775"/>
          </a:xfrm>
          <a:prstGeom prst="rect">
            <a:avLst/>
          </a:prstGeom>
          <a:solidFill>
            <a:schemeClr val="bg1"/>
          </a:solidFill>
          <a:ln>
            <a:noFill/>
          </a:ln>
        </p:spPr>
        <p:txBody>
          <a:bodyPr wrap="square" rtlCol="0">
            <a:spAutoFit/>
          </a:bodyPr>
          <a:lstStyle/>
          <a:p>
            <a:pPr algn="ctr"/>
            <a:r>
              <a:rPr lang="es-ES" sz="1600" b="1" dirty="0"/>
              <a:t>Comité </a:t>
            </a:r>
            <a:br>
              <a:rPr lang="es-ES" sz="1600" b="1" dirty="0"/>
            </a:br>
            <a:r>
              <a:rPr lang="es-ES" sz="1600" b="1" dirty="0"/>
              <a:t>principal</a:t>
            </a:r>
            <a:endParaRPr lang="de-DE" sz="1600" b="1" dirty="0"/>
          </a:p>
        </p:txBody>
      </p:sp>
      <p:sp>
        <p:nvSpPr>
          <p:cNvPr id="25" name="Textplatzhalter 3">
            <a:extLst>
              <a:ext uri="{FF2B5EF4-FFF2-40B4-BE49-F238E27FC236}">
                <a16:creationId xmlns:a16="http://schemas.microsoft.com/office/drawing/2014/main" id="{A16C835D-7F63-4851-9333-558F5F7861EF}"/>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Comité principal </a:t>
            </a:r>
            <a:r>
              <a:rPr lang="de-DE" sz="1800" b="1" dirty="0"/>
              <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8" y="412570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Se compone de once expertos reconocidos en el ámbito de la investigación sobre formación profesional de Alemania y el extranjero</a:t>
            </a:r>
          </a:p>
        </p:txBody>
      </p:sp>
      <p:sp>
        <p:nvSpPr>
          <p:cNvPr id="8" name="Textplatzhalter 3"/>
          <p:cNvSpPr txBox="1"/>
          <p:nvPr/>
        </p:nvSpPr>
        <p:spPr bwMode="auto">
          <a:xfrm>
            <a:off x="4300200" y="1726276"/>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800" dirty="0">
                <a:solidFill>
                  <a:schemeClr val="tx1"/>
                </a:solidFill>
              </a:rPr>
              <a:t>Asesora a los dos órganos de BIBB, el comité principal y la presidencia, emitiendo opiniones y recomendaciones sobre el trabajo de investigación del BIBB</a:t>
            </a:r>
          </a:p>
        </p:txBody>
      </p:sp>
      <p:sp>
        <p:nvSpPr>
          <p:cNvPr id="12" name="Textplatzhalter 3"/>
          <p:cNvSpPr txBox="1"/>
          <p:nvPr/>
        </p:nvSpPr>
        <p:spPr bwMode="auto">
          <a:xfrm>
            <a:off x="4300199" y="3067054"/>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s-ES" sz="1800" dirty="0">
                <a:solidFill>
                  <a:schemeClr val="tx1"/>
                </a:solidFill>
              </a:rPr>
              <a:t>Evalúa la calidad científica de los proyectos de investigación y la viabilidad científica de los programas de investigación</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dirty="0"/>
              <a:t>6. Investigación sobre formación profesional en el Instituto </a:t>
            </a:r>
            <a:br>
              <a:rPr lang="es-ES" dirty="0"/>
            </a:br>
            <a:r>
              <a:rPr lang="es-ES" dirty="0"/>
              <a:t>Federal de Formación Profesional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s-ES" sz="1200"/>
              <a:t>Fuente: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B8C373F0-B646-4EC9-9B8D-88EFB928A148}"/>
              </a:ext>
            </a:extLst>
          </p:cNvPr>
          <p:cNvSpPr txBox="1"/>
          <p:nvPr/>
        </p:nvSpPr>
        <p:spPr bwMode="auto">
          <a:xfrm>
            <a:off x="5429996" y="831236"/>
            <a:ext cx="6103191" cy="642612"/>
          </a:xfrm>
          <a:prstGeom prst="rect">
            <a:avLst/>
          </a:prstGeom>
          <a:noFill/>
        </p:spPr>
        <p:txBody>
          <a:bodyPr wrap="square" lIns="0" tIns="0" rIns="0" bIns="0" rtlCol="0">
            <a:spAutoFit/>
          </a:bodyPr>
          <a:lstStyle/>
          <a:p>
            <a:pPr>
              <a:lnSpc>
                <a:spcPct val="120000"/>
              </a:lnSpc>
              <a:spcAft>
                <a:spcPts val="600"/>
              </a:spcAft>
              <a:defRPr/>
            </a:pPr>
            <a:r>
              <a:rPr lang="es-ES" b="1" dirty="0"/>
              <a:t>Comisiones del BIBB que participan en la planificación de la investigación</a:t>
            </a:r>
          </a:p>
        </p:txBody>
      </p:sp>
      <p:sp>
        <p:nvSpPr>
          <p:cNvPr id="11" name="Textplatzhalter 3">
            <a:extLst>
              <a:ext uri="{FF2B5EF4-FFF2-40B4-BE49-F238E27FC236}">
                <a16:creationId xmlns:a16="http://schemas.microsoft.com/office/drawing/2014/main" id="{A6B57D30-985B-4BFA-9A8E-F6726E6EE35C}"/>
              </a:ext>
            </a:extLst>
          </p:cNvPr>
          <p:cNvSpPr txBox="1"/>
          <p:nvPr/>
        </p:nvSpPr>
        <p:spPr bwMode="auto">
          <a:xfrm>
            <a:off x="6784759" y="1355623"/>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800" b="1" dirty="0"/>
              <a:t>Consejo Científico Asesor :</a:t>
            </a:r>
            <a:endParaRPr lang="de-DE" sz="1600" b="1" dirty="0"/>
          </a:p>
        </p:txBody>
      </p:sp>
      <p:pic>
        <p:nvPicPr>
          <p:cNvPr id="13" name="Grafik 12">
            <a:extLst>
              <a:ext uri="{FF2B5EF4-FFF2-40B4-BE49-F238E27FC236}">
                <a16:creationId xmlns:a16="http://schemas.microsoft.com/office/drawing/2014/main" id="{870CA2D7-9802-4D7E-9E0A-17A54964C0C7}"/>
              </a:ext>
            </a:extLst>
          </p:cNvPr>
          <p:cNvPicPr>
            <a:picLocks noChangeAspect="1"/>
          </p:cNvPicPr>
          <p:nvPr/>
        </p:nvPicPr>
        <p:blipFill>
          <a:blip r:embed="rId3"/>
          <a:stretch/>
        </p:blipFill>
        <p:spPr bwMode="auto">
          <a:xfrm>
            <a:off x="551810" y="986661"/>
            <a:ext cx="4060096" cy="4565603"/>
          </a:xfrm>
          <a:prstGeom prst="rect">
            <a:avLst/>
          </a:prstGeom>
        </p:spPr>
      </p:pic>
      <p:sp>
        <p:nvSpPr>
          <p:cNvPr id="14" name="Textfeld 13">
            <a:extLst>
              <a:ext uri="{FF2B5EF4-FFF2-40B4-BE49-F238E27FC236}">
                <a16:creationId xmlns:a16="http://schemas.microsoft.com/office/drawing/2014/main" id="{9B227087-AD5D-489F-821A-5A4D198B5279}"/>
              </a:ext>
            </a:extLst>
          </p:cNvPr>
          <p:cNvSpPr txBox="1"/>
          <p:nvPr/>
        </p:nvSpPr>
        <p:spPr bwMode="auto">
          <a:xfrm>
            <a:off x="1584831" y="2783572"/>
            <a:ext cx="1972019" cy="741229"/>
          </a:xfrm>
          <a:prstGeom prst="rect">
            <a:avLst/>
          </a:prstGeom>
          <a:solidFill>
            <a:schemeClr val="bg1"/>
          </a:solidFill>
          <a:ln>
            <a:noFill/>
          </a:ln>
        </p:spPr>
        <p:txBody>
          <a:bodyPr wrap="square" rtlCol="0">
            <a:spAutoFit/>
          </a:bodyPr>
          <a:lstStyle/>
          <a:p>
            <a:pPr algn="ctr">
              <a:lnSpc>
                <a:spcPts val="1900"/>
              </a:lnSpc>
              <a:spcBef>
                <a:spcPts val="600"/>
              </a:spcBef>
              <a:defRPr/>
            </a:pPr>
            <a:r>
              <a:rPr lang="es-ES" dirty="0"/>
              <a:t>Consejo Científico Asesor</a:t>
            </a:r>
            <a:endParaRPr lang="de-DE" sz="1600" dirty="0"/>
          </a:p>
          <a:p>
            <a:pPr algn="ctr"/>
            <a:endParaRPr lang="de-DE" sz="1050" dirty="0"/>
          </a:p>
        </p:txBody>
      </p:sp>
      <p:sp>
        <p:nvSpPr>
          <p:cNvPr id="16" name="Textfeld 15">
            <a:extLst>
              <a:ext uri="{FF2B5EF4-FFF2-40B4-BE49-F238E27FC236}">
                <a16:creationId xmlns:a16="http://schemas.microsoft.com/office/drawing/2014/main" id="{4BDB4959-11AD-4205-8141-CD9D6953D22F}"/>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8" name="Textfeld 17">
            <a:extLst>
              <a:ext uri="{FF2B5EF4-FFF2-40B4-BE49-F238E27FC236}">
                <a16:creationId xmlns:a16="http://schemas.microsoft.com/office/drawing/2014/main" id="{6134C51A-B792-4B14-80D9-C96B7B8D610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21" name="Textfeld 20">
            <a:extLst>
              <a:ext uri="{FF2B5EF4-FFF2-40B4-BE49-F238E27FC236}">
                <a16:creationId xmlns:a16="http://schemas.microsoft.com/office/drawing/2014/main" id="{8578C983-49C5-41AC-9406-C6C8271415B8}"/>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22" name="Textfeld 21">
            <a:extLst>
              <a:ext uri="{FF2B5EF4-FFF2-40B4-BE49-F238E27FC236}">
                <a16:creationId xmlns:a16="http://schemas.microsoft.com/office/drawing/2014/main" id="{43A2AF3D-C3EA-498D-A5E9-33122A10EB2B}"/>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23" name="Textfeld 22">
            <a:extLst>
              <a:ext uri="{FF2B5EF4-FFF2-40B4-BE49-F238E27FC236}">
                <a16:creationId xmlns:a16="http://schemas.microsoft.com/office/drawing/2014/main" id="{B4566246-513A-45DD-9F09-78950A7D94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s-ES">
                <a:latin typeface="Calibri"/>
              </a:rPr>
              <a:t>La investigación sobre formación profesional en el BIBB utiliza un amplio espectro de métodos de investigación cualitativos y cuantitativos, entre otros, en el marco de las encuestas empíricas periódicas.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s-ES" b="1" dirty="0"/>
              <a:t>Encuestas del BIBB:</a:t>
            </a:r>
          </a:p>
          <a:p>
            <a:pPr marL="216000" indent="-216000">
              <a:lnSpc>
                <a:spcPts val="2400"/>
              </a:lnSpc>
              <a:spcAft>
                <a:spcPts val="600"/>
              </a:spcAft>
              <a:buClr>
                <a:srgbClr val="D6851B"/>
              </a:buClr>
              <a:buSzPct val="65000"/>
              <a:buFont typeface="Wingdings 3"/>
              <a:buChar char=""/>
              <a:defRPr/>
            </a:pPr>
            <a:r>
              <a:rPr lang="es-ES" dirty="0"/>
              <a:t>Retribuciones de la formación (</a:t>
            </a:r>
            <a:r>
              <a:rPr lang="es-ES" u="sng" dirty="0">
                <a:solidFill>
                  <a:srgbClr val="D6851B"/>
                </a:solidFill>
                <a:hlinkClick r:id="rId3" tooltip="https://www.bibb.de/de/484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empresas del BIBB sobre cualificación y desarrollo de competencias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del BIBB sobre los contratos de formación recientemente celebrados a 30 de septiembre. (</a:t>
            </a:r>
            <a:r>
              <a:rPr lang="es-ES" u="sng" dirty="0">
                <a:solidFill>
                  <a:srgbClr val="D6851B"/>
                </a:solidFill>
                <a:hlinkClick r:id="rId5" tooltip="https://www.bibb.de/naa309">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los costes y beneficios de la formación profesional continua para las personas (</a:t>
            </a:r>
            <a:r>
              <a:rPr lang="es-ES" u="sng" dirty="0">
                <a:solidFill>
                  <a:srgbClr val="D6851B"/>
                </a:solidFill>
                <a:hlinkClick r:id="rId6" tooltip="https://www.bibb.de/de/1661.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Plataforma de encuestas a expertos del BIBB (</a:t>
            </a:r>
            <a:r>
              <a:rPr lang="es-ES" u="sng" dirty="0">
                <a:solidFill>
                  <a:srgbClr val="D6851B"/>
                </a:solidFill>
                <a:hlinkClick r:id="rId7">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s-ES" dirty="0"/>
              <a:t>Encuestas del BIBB sobre la relación coste-beneficio de la formación profesional en la empresa (</a:t>
            </a:r>
            <a:r>
              <a:rPr lang="es-ES" u="sng" dirty="0">
                <a:solidFill>
                  <a:srgbClr val="D6851B"/>
                </a:solidFill>
                <a:hlinkClick r:id="rId8" tooltip="https://www.bibb.de/de/1106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Panel de enfermería del BIBB (</a:t>
            </a:r>
            <a:r>
              <a:rPr lang="es-ES" u="sng" dirty="0">
                <a:solidFill>
                  <a:srgbClr val="D6851B"/>
                </a:solidFill>
                <a:hlinkClick r:id="rId9" tooltip="https://www.bibb.de/de/127032.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del BIBB sobre jóvenes que terminan la escuela (</a:t>
            </a:r>
            <a:r>
              <a:rPr lang="es-ES" u="sng" dirty="0">
                <a:solidFill>
                  <a:srgbClr val="D6851B"/>
                </a:solidFill>
                <a:hlinkClick r:id="rId10" tooltip="https://www.bibb.de/de/8883.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Estudio de transición del BIBB 2006 y 2011 (</a:t>
            </a:r>
            <a:r>
              <a:rPr lang="es-ES" u="sng" dirty="0">
                <a:solidFill>
                  <a:srgbClr val="D6851B"/>
                </a:solidFill>
                <a:hlinkClick r:id="rId11" tooltip="https://www.bibb.de/de/9039.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Sistema de empresas de referencia (RBS) (</a:t>
            </a:r>
            <a:r>
              <a:rPr lang="es-ES" u="sng" dirty="0">
                <a:solidFill>
                  <a:srgbClr val="D6851B"/>
                </a:solidFill>
                <a:hlinkClick r:id="rId12" tooltip="https://www.bibb.de/de/1376.php">
                  <a:extLst>
                    <a:ext uri="{A12FA001-AC4F-418D-AE19-62706E023703}">
                      <ahyp:hlinkClr xmlns:ahyp="http://schemas.microsoft.com/office/drawing/2018/hyperlinkcolor" val="tx"/>
                    </a:ext>
                  </a:extLst>
                </a:hlinkClick>
              </a:rPr>
              <a:t>enlace</a:t>
            </a:r>
            <a:r>
              <a:rPr lang="es-ES" dirty="0"/>
              <a:t>)</a:t>
            </a:r>
          </a:p>
        </p:txBody>
      </p:sp>
      <p:sp>
        <p:nvSpPr>
          <p:cNvPr id="7" name="Textfeld 6">
            <a:extLst>
              <a:ext uri="{FF2B5EF4-FFF2-40B4-BE49-F238E27FC236}">
                <a16:creationId xmlns:a16="http://schemas.microsoft.com/office/drawing/2014/main" id="{D20B7E65-DC76-41F5-8719-F3B50F67713E}"/>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3" name="Rechteck 2"/>
          <p:cNvSpPr/>
          <p:nvPr/>
        </p:nvSpPr>
        <p:spPr bwMode="auto">
          <a:xfrm>
            <a:off x="573083" y="1534045"/>
            <a:ext cx="5522917" cy="4616007"/>
          </a:xfrm>
          <a:prstGeom prst="rect">
            <a:avLst/>
          </a:prstGeom>
        </p:spPr>
        <p:txBody>
          <a:bodyPr wrap="square" numCol="1" spcCol="180000">
            <a:spAutoFit/>
          </a:bodyPr>
          <a:lstStyle/>
          <a:p>
            <a:pPr>
              <a:lnSpc>
                <a:spcPts val="2400"/>
              </a:lnSpc>
              <a:spcAft>
                <a:spcPts val="600"/>
              </a:spcAft>
              <a:defRPr/>
            </a:pPr>
            <a:r>
              <a:rPr lang="es-ES" b="1" dirty="0"/>
              <a:t>Encuestas del BIBB en colaboración con socios de cooperación:</a:t>
            </a:r>
          </a:p>
          <a:p>
            <a:pPr marL="216000" indent="-216000">
              <a:lnSpc>
                <a:spcPts val="2400"/>
              </a:lnSpc>
              <a:spcAft>
                <a:spcPts val="600"/>
              </a:spcAft>
              <a:buClr>
                <a:srgbClr val="D6851B"/>
              </a:buClr>
              <a:buSzPct val="65000"/>
              <a:buFont typeface="Wingdings 3"/>
              <a:buChar char=""/>
              <a:defRPr/>
            </a:pPr>
            <a:r>
              <a:rPr lang="es-ES" dirty="0"/>
              <a:t>Adult Education Survey (AES) (</a:t>
            </a:r>
            <a:r>
              <a:rPr lang="es-ES" u="sng" dirty="0">
                <a:solidFill>
                  <a:srgbClr val="D6851B"/>
                </a:solidFill>
                <a:hlinkClick r:id="rId3">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Supervisión de homologaciones (</a:t>
            </a:r>
            <a:r>
              <a:rPr lang="es-ES" u="sng" dirty="0">
                <a:solidFill>
                  <a:srgbClr val="D6851B"/>
                </a:solidFill>
                <a:hlinkClick r:id="rId4">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a solicitantes de puestos de formación de la Agencia Federal de Empleo/el BIBB (</a:t>
            </a:r>
            <a:r>
              <a:rPr lang="es-ES" u="sng" dirty="0">
                <a:solidFill>
                  <a:srgbClr val="D6851B"/>
                </a:solidFill>
                <a:hlinkClick r:id="rId5" tooltip="https://www.bibb.de/de/4730.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Encuestas de población activa del BIBB/Instituto Federal de Seguridad en el Trabajo y Medicina Laboral (BAuA) (</a:t>
            </a:r>
            <a:r>
              <a:rPr lang="es-ES" u="sng" dirty="0">
                <a:solidFill>
                  <a:srgbClr val="D6851B"/>
                </a:solidFill>
                <a:hlinkClick r:id="rId6">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Encuesta de Formación Profesional Continua (CVTS) (</a:t>
            </a:r>
            <a:r>
              <a:rPr lang="es-ES" u="sng" dirty="0">
                <a:solidFill>
                  <a:srgbClr val="D6851B"/>
                </a:solidFill>
                <a:hlinkClick r:id="rId7" tooltip="https://www.bibb.de/de/9228.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wbmonitor (</a:t>
            </a:r>
            <a:r>
              <a:rPr lang="es-ES" u="sng" dirty="0">
                <a:solidFill>
                  <a:srgbClr val="D6851B"/>
                </a:solidFill>
                <a:hlinkClick r:id="rId8">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2384627"/>
          </a:xfrm>
          <a:prstGeom prst="rect">
            <a:avLst/>
          </a:prstGeom>
        </p:spPr>
        <p:txBody>
          <a:bodyPr wrap="square" numCol="1" spcCol="180000">
            <a:spAutoFit/>
          </a:bodyPr>
          <a:lstStyle/>
          <a:p>
            <a:pPr>
              <a:lnSpc>
                <a:spcPts val="2400"/>
              </a:lnSpc>
              <a:spcAft>
                <a:spcPts val="600"/>
              </a:spcAft>
              <a:defRPr/>
            </a:pPr>
            <a:r>
              <a:rPr lang="es-ES" b="1" dirty="0"/>
              <a:t>Estadísticas oficiales:</a:t>
            </a:r>
          </a:p>
          <a:p>
            <a:pPr marL="216000" indent="-216000">
              <a:lnSpc>
                <a:spcPts val="2400"/>
              </a:lnSpc>
              <a:spcAft>
                <a:spcPts val="600"/>
              </a:spcAft>
              <a:buClr>
                <a:srgbClr val="D6851B"/>
              </a:buClr>
              <a:buSzPct val="65000"/>
              <a:buFont typeface="Wingdings 3"/>
              <a:buChar char=""/>
              <a:defRPr/>
            </a:pPr>
            <a:r>
              <a:rPr lang="es-ES" dirty="0"/>
              <a:t>Estadísticas sobre formación profesional de los organismos de estadística del Estado federal y los estados federados (con fecha de 31.12.): Datos de alumnos/as de formación profesional (</a:t>
            </a:r>
            <a:r>
              <a:rPr lang="es-ES" u="sng" dirty="0">
                <a:solidFill>
                  <a:srgbClr val="D6851B"/>
                </a:solidFill>
                <a:hlinkClick r:id="rId9" tooltip="https://www.bibb.de/de/1864.php">
                  <a:extLst>
                    <a:ext uri="{A12FA001-AC4F-418D-AE19-62706E023703}">
                      <ahyp:hlinkClr xmlns:ahyp="http://schemas.microsoft.com/office/drawing/2018/hyperlinkcolor" val="tx"/>
                    </a:ext>
                  </a:extLst>
                </a:hlinkClick>
              </a:rPr>
              <a:t>enlace</a:t>
            </a:r>
            <a:r>
              <a:rPr lang="es-ES" dirty="0"/>
              <a:t>)</a:t>
            </a:r>
          </a:p>
          <a:p>
            <a:pPr marL="216000" indent="-216000">
              <a:lnSpc>
                <a:spcPts val="2400"/>
              </a:lnSpc>
              <a:spcAft>
                <a:spcPts val="600"/>
              </a:spcAft>
              <a:buClr>
                <a:srgbClr val="D6851B"/>
              </a:buClr>
              <a:buSzPct val="65000"/>
              <a:buFont typeface="Wingdings 3"/>
              <a:buChar char=""/>
              <a:defRPr/>
            </a:pPr>
            <a:r>
              <a:rPr lang="es-ES" dirty="0"/>
              <a:t>iABE - Informes integrados de formación profesional (</a:t>
            </a:r>
            <a:r>
              <a:rPr lang="es-ES" u="sng" dirty="0">
                <a:solidFill>
                  <a:srgbClr val="D6851B"/>
                </a:solidFill>
                <a:hlinkClick r:id="rId10" tooltip="https://www.bibb.de/de/11562.php">
                  <a:extLst>
                    <a:ext uri="{A12FA001-AC4F-418D-AE19-62706E023703}">
                      <ahyp:hlinkClr xmlns:ahyp="http://schemas.microsoft.com/office/drawing/2018/hyperlinkcolor" val="tx"/>
                    </a:ext>
                  </a:extLst>
                </a:hlinkClick>
              </a:rPr>
              <a:t>enlace</a:t>
            </a:r>
            <a:r>
              <a:rPr lang="es-ES"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8" name="Textfeld 7">
            <a:extLst>
              <a:ext uri="{FF2B5EF4-FFF2-40B4-BE49-F238E27FC236}">
                <a16:creationId xmlns:a16="http://schemas.microsoft.com/office/drawing/2014/main" id="{61BE7890-F6B4-425D-A465-807FF07BBF7D}"/>
              </a:ext>
            </a:extLst>
          </p:cNvPr>
          <p:cNvSpPr txBox="1"/>
          <p:nvPr/>
        </p:nvSpPr>
        <p:spPr bwMode="auto">
          <a:xfrm>
            <a:off x="658813" y="112874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Encuestas y estadísticas*</a:t>
            </a:r>
          </a:p>
        </p:txBody>
      </p:sp>
      <p:sp>
        <p:nvSpPr>
          <p:cNvPr id="10" name="Textfeld 9">
            <a:extLst>
              <a:ext uri="{FF2B5EF4-FFF2-40B4-BE49-F238E27FC236}">
                <a16:creationId xmlns:a16="http://schemas.microsoft.com/office/drawing/2014/main" id="{FE79DCDA-2152-4710-8D1D-822A41532410}"/>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105593"/>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Promoción de los científicos del futuro</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s-ES" dirty="0">
                <a:latin typeface="Calibri"/>
              </a:rPr>
              <a:t>La promoción de jóvenes científicos es un objetivo estratégico de la investigación sobre formación </a:t>
            </a:r>
            <a:br>
              <a:rPr lang="es-ES" dirty="0">
                <a:latin typeface="Calibri"/>
              </a:rPr>
            </a:br>
            <a:r>
              <a:rPr lang="es-ES" dirty="0">
                <a:latin typeface="Calibri"/>
              </a:rPr>
              <a:t>profesional en el BIBB. </a:t>
            </a:r>
          </a:p>
          <a:p>
            <a:pPr>
              <a:lnSpc>
                <a:spcPts val="2400"/>
              </a:lnSpc>
              <a:spcAft>
                <a:spcPts val="600"/>
              </a:spcAft>
              <a:defRPr/>
            </a:pPr>
            <a:r>
              <a:rPr lang="es-ES" dirty="0">
                <a:latin typeface="Calibri"/>
              </a:rPr>
              <a:t>Para ello, el BIBB cuenta con varios programas de promoción:</a:t>
            </a:r>
          </a:p>
          <a:p>
            <a:pPr marL="216000" indent="-216000">
              <a:lnSpc>
                <a:spcPts val="2400"/>
              </a:lnSpc>
              <a:spcAft>
                <a:spcPts val="600"/>
              </a:spcAft>
              <a:buClr>
                <a:srgbClr val="D6851B"/>
              </a:buClr>
              <a:buSzPct val="65000"/>
              <a:buFont typeface="Wingdings 3"/>
              <a:buChar char=""/>
              <a:defRPr/>
            </a:pPr>
            <a:r>
              <a:rPr lang="es-ES" dirty="0"/>
              <a:t>Promoción de graduados superiores </a:t>
            </a:r>
          </a:p>
          <a:p>
            <a:pPr marL="216000" indent="-216000">
              <a:lnSpc>
                <a:spcPts val="2400"/>
              </a:lnSpc>
              <a:spcAft>
                <a:spcPts val="600"/>
              </a:spcAft>
              <a:buClr>
                <a:srgbClr val="D6851B"/>
              </a:buClr>
              <a:buSzPct val="65000"/>
              <a:buFont typeface="Wingdings 3"/>
              <a:buChar char=""/>
              <a:defRPr/>
            </a:pPr>
            <a:r>
              <a:rPr lang="es-ES" dirty="0"/>
              <a:t>Grupos mixtos de jóvenes científicos de diferentes niveles</a:t>
            </a:r>
          </a:p>
          <a:p>
            <a:pPr marL="216000" indent="-216000">
              <a:lnSpc>
                <a:spcPts val="2400"/>
              </a:lnSpc>
              <a:spcAft>
                <a:spcPts val="600"/>
              </a:spcAft>
              <a:buClr>
                <a:srgbClr val="D6851B"/>
              </a:buClr>
              <a:buSzPct val="65000"/>
              <a:buFont typeface="Wingdings 3"/>
              <a:buChar char=""/>
              <a:defRPr/>
            </a:pPr>
            <a:r>
              <a:rPr lang="es-ES" dirty="0"/>
              <a:t>Proyectos de doctorado (en cooperación con universidades)</a:t>
            </a:r>
          </a:p>
          <a:p>
            <a:pPr marL="216000" indent="-216000">
              <a:lnSpc>
                <a:spcPts val="2400"/>
              </a:lnSpc>
              <a:spcAft>
                <a:spcPts val="600"/>
              </a:spcAft>
              <a:buClr>
                <a:srgbClr val="D6851B"/>
              </a:buClr>
              <a:buSzPct val="65000"/>
              <a:buFont typeface="Wingdings 3"/>
              <a:buChar char=""/>
              <a:defRPr/>
            </a:pPr>
            <a:r>
              <a:rPr lang="es-ES" dirty="0"/>
              <a:t>Programa de cualificación</a:t>
            </a:r>
          </a:p>
          <a:p>
            <a:pPr marL="216000" indent="-216000">
              <a:lnSpc>
                <a:spcPts val="2400"/>
              </a:lnSpc>
              <a:spcAft>
                <a:spcPts val="600"/>
              </a:spcAft>
              <a:buClr>
                <a:srgbClr val="D6851B"/>
              </a:buClr>
              <a:buSzPct val="65000"/>
              <a:buFont typeface="Wingdings 3"/>
              <a:buChar char=""/>
              <a:defRPr/>
            </a:pPr>
            <a:r>
              <a:rPr lang="es-ES" dirty="0"/>
              <a:t>Información para estudiantes</a:t>
            </a:r>
            <a:br>
              <a:rPr lang="es-ES" dirty="0">
                <a:latin typeface="Calibri"/>
              </a:rPr>
            </a:br>
            <a:endParaRPr lang="es-ES"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4" name="Textfeld 3"/>
          <p:cNvSpPr txBox="1"/>
          <p:nvPr/>
        </p:nvSpPr>
        <p:spPr bwMode="auto">
          <a:xfrm>
            <a:off x="658813" y="1024569"/>
            <a:ext cx="7958140" cy="307777"/>
          </a:xfrm>
          <a:prstGeom prst="rect">
            <a:avLst/>
          </a:prstGeom>
          <a:noFill/>
        </p:spPr>
        <p:txBody>
          <a:bodyPr wrap="square" lIns="0" tIns="0" rIns="0" bIns="0" rtlCol="0">
            <a:spAutoFit/>
          </a:bodyPr>
          <a:lstStyle/>
          <a:p>
            <a:pPr>
              <a:lnSpc>
                <a:spcPts val="2400"/>
              </a:lnSpc>
              <a:spcAft>
                <a:spcPts val="1200"/>
              </a:spcAft>
              <a:defRPr/>
            </a:pPr>
            <a:r>
              <a:rPr lang="es-ES" sz="2000" b="1" dirty="0"/>
              <a:t>Informe de datos del BIBB perteneciente al Informe del Gobierno federal sobre formación profesional</a:t>
            </a:r>
          </a:p>
        </p:txBody>
      </p:sp>
      <p:sp>
        <p:nvSpPr>
          <p:cNvPr id="5" name="Textfeld 4"/>
          <p:cNvSpPr txBox="1"/>
          <p:nvPr/>
        </p:nvSpPr>
        <p:spPr bwMode="auto">
          <a:xfrm>
            <a:off x="658812" y="1624157"/>
            <a:ext cx="11451882"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sz="1700" dirty="0"/>
              <a:t>Fuente central de información y base de datos para el Informe del Gobierno federal sobre la </a:t>
            </a:r>
            <a:br>
              <a:rPr lang="es-ES" sz="1700" dirty="0"/>
            </a:br>
            <a:r>
              <a:rPr lang="es-ES" sz="1700" dirty="0"/>
              <a:t>formación profesional presentado por el Ministerio Federal de Ministerio Federal de Educación, </a:t>
            </a:r>
            <a:br>
              <a:rPr lang="es-ES" sz="1700" dirty="0"/>
            </a:br>
            <a:r>
              <a:rPr lang="es-ES" sz="1700" dirty="0"/>
              <a:t>Familia, Tercera Edad, Mujeres y Juventud (BMBFSFJ)</a:t>
            </a:r>
          </a:p>
          <a:p>
            <a:pPr marL="216000" indent="-216000">
              <a:lnSpc>
                <a:spcPts val="2400"/>
              </a:lnSpc>
              <a:spcAft>
                <a:spcPts val="600"/>
              </a:spcAft>
              <a:buClr>
                <a:srgbClr val="D6851B"/>
              </a:buClr>
              <a:buSzPct val="65000"/>
              <a:buFont typeface="Wingdings 3"/>
              <a:buChar char=""/>
              <a:defRPr/>
            </a:pPr>
            <a:r>
              <a:rPr lang="es-ES" sz="1700" spc="-20" dirty="0"/>
              <a:t>Información y análisis anuales sobre formación profesional y formación profesional continua desde 2009</a:t>
            </a:r>
          </a:p>
          <a:p>
            <a:pPr marL="216000" indent="-216000">
              <a:lnSpc>
                <a:spcPts val="2400"/>
              </a:lnSpc>
              <a:spcAft>
                <a:spcPts val="600"/>
              </a:spcAft>
              <a:buClr>
                <a:srgbClr val="D6851B"/>
              </a:buClr>
              <a:buSzPct val="65000"/>
              <a:buFont typeface="Wingdings 3"/>
              <a:buChar char=""/>
              <a:defRPr/>
            </a:pPr>
            <a:r>
              <a:rPr lang="es-ES" sz="1700" dirty="0"/>
              <a:t>Ofrece una visión general de los programas del Estado federal y los estados federados para el fomento </a:t>
            </a:r>
            <a:br>
              <a:rPr lang="es-ES" sz="1700" dirty="0"/>
            </a:br>
            <a:r>
              <a:rPr lang="es-ES" sz="1700" dirty="0"/>
              <a:t>de la formación profesional e informa sobre indicadores y parámetros de referencia internacionales </a:t>
            </a:r>
          </a:p>
          <a:p>
            <a:pPr marL="216000" indent="-216000">
              <a:lnSpc>
                <a:spcPts val="2400"/>
              </a:lnSpc>
              <a:spcAft>
                <a:spcPts val="600"/>
              </a:spcAft>
              <a:buClr>
                <a:srgbClr val="D6851B"/>
              </a:buClr>
              <a:buSzPct val="65000"/>
              <a:buFont typeface="Wingdings 3"/>
              <a:buChar char=""/>
              <a:defRPr/>
            </a:pPr>
            <a:r>
              <a:rPr lang="es-ES" sz="1700" dirty="0"/>
              <a:t>El informe contiene presentaciones diferenciadas de indicadores y series temporales, se centra en </a:t>
            </a:r>
            <a:br>
              <a:rPr lang="es-ES" sz="1700" dirty="0"/>
            </a:br>
            <a:r>
              <a:rPr lang="es-ES" sz="1700" dirty="0"/>
              <a:t>especialidades temáticas y resume información clave sobre diversas áreas temáticas de la formación</a:t>
            </a:r>
            <a:br>
              <a:rPr lang="es-ES" sz="1700" dirty="0"/>
            </a:br>
            <a:r>
              <a:rPr lang="es-ES" sz="1700" dirty="0"/>
              <a:t> y la formación continua. </a:t>
            </a:r>
          </a:p>
          <a:p>
            <a:pPr marL="216000" indent="-216000">
              <a:lnSpc>
                <a:spcPts val="2400"/>
              </a:lnSpc>
              <a:spcAft>
                <a:spcPts val="600"/>
              </a:spcAft>
              <a:buClr>
                <a:srgbClr val="D6851B"/>
              </a:buClr>
              <a:buSzPct val="65000"/>
              <a:buFont typeface="Wingdings 3"/>
              <a:buChar char=""/>
              <a:defRPr/>
            </a:pPr>
            <a:r>
              <a:rPr lang="es-ES" sz="1700" dirty="0"/>
              <a:t>Para preparar el informe se realizan encuestas primarias (por ejemplo, la encuesta del BIBB sobre contratos de formación recién celebrados a 30 de septiembre, la encuesta del BIBB sobre jóvenes que terminan la escuela, la encuesta a solicitantes de puestos de formación de la Agencia Federal de Empleo/el BIBB, el modelo econométrico de pronóstico y simulación del sistema de formación: PROSIMA) y se adjudican encargos de investigación para evaluaciones especiales a instituciones externas.</a:t>
            </a:r>
            <a:br>
              <a:rPr lang="es-ES" dirty="0">
                <a:latin typeface="Calibri"/>
              </a:rPr>
            </a:br>
            <a:endParaRPr lang="es-ES" dirty="0">
              <a:latin typeface="Calibri"/>
            </a:endParaRPr>
          </a:p>
        </p:txBody>
      </p:sp>
      <p:pic>
        <p:nvPicPr>
          <p:cNvPr id="3" name="Grafik 2">
            <a:extLst>
              <a:ext uri="{FF2B5EF4-FFF2-40B4-BE49-F238E27FC236}">
                <a16:creationId xmlns:a16="http://schemas.microsoft.com/office/drawing/2014/main" id="{1C1E5164-627F-389C-BD3D-B65B0E4D0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475555" y="1676334"/>
            <a:ext cx="1635139" cy="2312328"/>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989845"/>
            <a:ext cx="9793287" cy="615553"/>
          </a:xfrm>
          <a:prstGeom prst="rect">
            <a:avLst/>
          </a:prstGeom>
          <a:noFill/>
        </p:spPr>
        <p:txBody>
          <a:bodyPr wrap="square" lIns="0" tIns="0" rIns="0" bIns="0" rtlCol="0">
            <a:spAutoFit/>
          </a:bodyPr>
          <a:lstStyle/>
          <a:p>
            <a:pPr>
              <a:lnSpc>
                <a:spcPts val="2400"/>
              </a:lnSpc>
              <a:spcAft>
                <a:spcPts val="1200"/>
              </a:spcAft>
              <a:defRPr/>
            </a:pPr>
            <a:r>
              <a:rPr lang="es-ES" sz="2000" b="1" dirty="0"/>
              <a:t>Investigación complementaria ASCOT+ (</a:t>
            </a:r>
            <a:r>
              <a:rPr lang="en-GB" sz="2000" b="1" dirty="0"/>
              <a:t>Technology-based Assessment of Skills and Competences in VET</a:t>
            </a:r>
            <a:r>
              <a:rPr lang="es-ES" sz="2000" b="1" dirty="0"/>
              <a: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s-ES" dirty="0"/>
              <a:t>Tiempo de ejecución 2019 – 2023</a:t>
            </a:r>
          </a:p>
          <a:p>
            <a:pPr marL="216000" indent="-216000">
              <a:lnSpc>
                <a:spcPts val="2200"/>
              </a:lnSpc>
              <a:spcAft>
                <a:spcPts val="400"/>
              </a:spcAft>
              <a:buClr>
                <a:srgbClr val="D6851B"/>
              </a:buClr>
              <a:buSzPct val="65000"/>
              <a:buFont typeface="Wingdings 3"/>
              <a:buChar char=""/>
              <a:defRPr/>
            </a:pPr>
            <a:r>
              <a:rPr lang="es-ES" dirty="0"/>
              <a:t>Financiado por el BMBF</a:t>
            </a:r>
          </a:p>
          <a:p>
            <a:pPr marL="216000" indent="-216000">
              <a:lnSpc>
                <a:spcPts val="2200"/>
              </a:lnSpc>
              <a:spcAft>
                <a:spcPts val="400"/>
              </a:spcAft>
              <a:buClr>
                <a:srgbClr val="D6851B"/>
              </a:buClr>
              <a:buSzPct val="65000"/>
              <a:buFont typeface="Wingdings 3"/>
              <a:buChar char=""/>
              <a:defRPr/>
            </a:pPr>
            <a:r>
              <a:rPr lang="es-ES" b="1" dirty="0"/>
              <a:t>Objetivo: </a:t>
            </a:r>
            <a:r>
              <a:rPr lang="es-ES" dirty="0"/>
              <a:t>el desarrollo de instrumentos digitales de aprendizaje y medición para las competencias de los alumnos y alumnas y su comprobación en la práctica</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s-ES" dirty="0"/>
              <a:t>Transferencia de los resultados de ASCOT+ a la ciencia y la práctica (por ejemplo, en procesos de enseñanza y aprendizaje y en el trabajo organizativo)</a:t>
            </a:r>
          </a:p>
          <a:p>
            <a:pPr marL="216000" indent="-216000">
              <a:lnSpc>
                <a:spcPts val="2200"/>
              </a:lnSpc>
              <a:spcAft>
                <a:spcPts val="400"/>
              </a:spcAft>
              <a:buClr>
                <a:srgbClr val="D6851B"/>
              </a:buClr>
              <a:buSzPct val="65000"/>
              <a:buFont typeface="Wingdings 3"/>
              <a:buChar char=""/>
              <a:defRPr/>
            </a:pPr>
            <a:r>
              <a:rPr lang="es-ES" dirty="0"/>
              <a:t>Asesoramiento técnico, científico y administrativo a los proyectos financiados </a:t>
            </a:r>
          </a:p>
          <a:p>
            <a:pPr marL="216000" indent="-216000">
              <a:lnSpc>
                <a:spcPts val="2200"/>
              </a:lnSpc>
              <a:spcAft>
                <a:spcPts val="400"/>
              </a:spcAft>
              <a:buClr>
                <a:srgbClr val="D6851B"/>
              </a:buClr>
              <a:buSzPct val="65000"/>
              <a:buFont typeface="Wingdings 3"/>
              <a:buChar char=""/>
              <a:defRPr/>
            </a:pPr>
            <a:r>
              <a:rPr lang="es-ES" dirty="0"/>
              <a:t>Relaciones públicas y divulgación</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s-ES" dirty="0"/>
              <a:t>La </a:t>
            </a:r>
            <a:r>
              <a:rPr lang="es-ES" b="1" dirty="0"/>
              <a:t>transferencia de conocimiento</a:t>
            </a:r>
            <a:r>
              <a:rPr lang="es-ES" dirty="0"/>
              <a:t> era el tema transversal de ASCOT+ y ya se tuvo en cuenta en el diseño de los proyectos. </a:t>
            </a:r>
          </a:p>
          <a:p>
            <a:pPr marL="216000" indent="-216000">
              <a:lnSpc>
                <a:spcPts val="2200"/>
              </a:lnSpc>
              <a:spcAft>
                <a:spcPts val="400"/>
              </a:spcAft>
              <a:buClr>
                <a:srgbClr val="D6851B"/>
              </a:buClr>
              <a:buSzPct val="65000"/>
              <a:buFont typeface="Wingdings 3"/>
              <a:buChar char=""/>
              <a:defRPr/>
            </a:pPr>
            <a:r>
              <a:rPr lang="es-ES" dirty="0"/>
              <a:t>El resultado es una amplia gama de diferentes instru-mentos de medición digitales, ofertas de enseñanza y aprendizaje y materiales de formación que pueden ser utilizados por las partes interesadas bajo licencia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s-ES" b="1"/>
              <a:t>El BIBB como la oficina de coordinación: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7. Investigación sobre formación profesional en el BIBB – Ejemplos de proyectos</a:t>
            </a:r>
          </a:p>
        </p:txBody>
      </p:sp>
      <p:sp>
        <p:nvSpPr>
          <p:cNvPr id="4" name="Textfeld 3"/>
          <p:cNvSpPr txBox="1"/>
          <p:nvPr/>
        </p:nvSpPr>
        <p:spPr bwMode="auto">
          <a:xfrm>
            <a:off x="658812" y="1094018"/>
            <a:ext cx="9793287" cy="307777"/>
          </a:xfrm>
          <a:prstGeom prst="rect">
            <a:avLst/>
          </a:prstGeom>
          <a:noFill/>
        </p:spPr>
        <p:txBody>
          <a:bodyPr wrap="square" lIns="0" tIns="0" rIns="0" bIns="0" rtlCol="0">
            <a:spAutoFit/>
          </a:bodyPr>
          <a:lstStyle/>
          <a:p>
            <a:pPr>
              <a:lnSpc>
                <a:spcPts val="2400"/>
              </a:lnSpc>
              <a:spcAft>
                <a:spcPts val="1200"/>
              </a:spcAft>
              <a:defRPr/>
            </a:pPr>
            <a:r>
              <a:rPr lang="es-ES" sz="2000" b="1" dirty="0"/>
              <a:t>Proyecto </a:t>
            </a:r>
            <a:r>
              <a:rPr lang="es-ES" sz="2000" b="1" dirty="0" err="1"/>
              <a:t>QuBe</a:t>
            </a:r>
            <a:r>
              <a:rPr lang="es-ES" sz="2000" b="1" dirty="0"/>
              <a:t>: cualificación y empleo en el futuro</a:t>
            </a:r>
          </a:p>
        </p:txBody>
      </p:sp>
      <p:sp>
        <p:nvSpPr>
          <p:cNvPr id="5" name="Textfeld 4"/>
          <p:cNvSpPr txBox="1"/>
          <p:nvPr/>
        </p:nvSpPr>
        <p:spPr bwMode="auto">
          <a:xfrm>
            <a:off x="658813" y="1536178"/>
            <a:ext cx="5437187" cy="421589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s-ES" dirty="0"/>
              <a:t>Gestionado conjuntamente por el BIBB y el Instituto de Investigación del Mercado Laboral y del Empleo (IAB) en cooperación con la Sociedad para la Investigación de Estructuras Económicas (GWS) </a:t>
            </a:r>
          </a:p>
          <a:p>
            <a:pPr marL="216000" indent="-216000">
              <a:lnSpc>
                <a:spcPts val="2400"/>
              </a:lnSpc>
              <a:spcAft>
                <a:spcPts val="600"/>
              </a:spcAft>
              <a:buClr>
                <a:srgbClr val="D6851B"/>
              </a:buClr>
              <a:buSzPct val="65000"/>
              <a:buFont typeface="Wingdings 3"/>
              <a:buChar char=""/>
              <a:defRPr/>
            </a:pPr>
            <a:r>
              <a:rPr lang="es-ES" dirty="0"/>
              <a:t>Visión general a largo plazo de la evolución prevista de la oferta y la demanda de mano de obra según cualificaciones y profesiones hasta 2040</a:t>
            </a:r>
          </a:p>
          <a:p>
            <a:pPr marL="216000" indent="-216000">
              <a:lnSpc>
                <a:spcPts val="2400"/>
              </a:lnSpc>
              <a:spcAft>
                <a:spcPts val="600"/>
              </a:spcAft>
              <a:buClr>
                <a:srgbClr val="D6851B"/>
              </a:buClr>
              <a:buSzPct val="65000"/>
              <a:buFont typeface="Wingdings 3"/>
              <a:buChar char=""/>
              <a:defRPr/>
            </a:pPr>
            <a:r>
              <a:rPr lang="es-ES" dirty="0"/>
              <a:t>Información diferenciada según 141 grupos profesionales</a:t>
            </a:r>
          </a:p>
          <a:p>
            <a:pPr marL="216000" indent="-216000">
              <a:lnSpc>
                <a:spcPts val="2400"/>
              </a:lnSpc>
              <a:spcAft>
                <a:spcPts val="600"/>
              </a:spcAft>
              <a:buClr>
                <a:srgbClr val="D6851B"/>
              </a:buClr>
              <a:buSzPct val="65000"/>
              <a:buFont typeface="Wingdings 3"/>
              <a:buChar char=""/>
              <a:defRPr/>
            </a:pPr>
            <a:r>
              <a:rPr lang="es-ES" dirty="0"/>
              <a:t>Los resultados de las proyecciones pueden seleccio-narse, representarse y descargarse en función de distintos grupos profesionales, cualificaciones, niveles </a:t>
            </a:r>
            <a:r>
              <a:rPr lang="es-ES" spc="-20" dirty="0"/>
              <a:t>de exigencia, horas de mano de obra u horas de trabajo.</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s-ES" b="1"/>
              <a:t>Serie temporal – Personas</a:t>
            </a:r>
          </a:p>
        </p:txBody>
      </p:sp>
      <p:pic>
        <p:nvPicPr>
          <p:cNvPr id="12" name="Grafik 11"/>
          <p:cNvPicPr>
            <a:picLocks noChangeAspect="1"/>
          </p:cNvPicPr>
          <p:nvPr/>
        </p:nvPicPr>
        <p:blipFill>
          <a:blip r:embed="rId4"/>
          <a:stretch/>
        </p:blipFill>
        <p:spPr bwMode="auto">
          <a:xfrm>
            <a:off x="10710196" y="1021961"/>
            <a:ext cx="1043962" cy="1292031"/>
          </a:xfrm>
          <a:prstGeom prst="rect">
            <a:avLst/>
          </a:prstGeom>
        </p:spPr>
      </p:pic>
      <p:pic>
        <p:nvPicPr>
          <p:cNvPr id="8" name="Grafik 7">
            <a:extLst>
              <a:ext uri="{FF2B5EF4-FFF2-40B4-BE49-F238E27FC236}">
                <a16:creationId xmlns:a16="http://schemas.microsoft.com/office/drawing/2014/main" id="{5DF74AB9-58E2-48C7-87E2-D9C138E917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4" y="1052514"/>
            <a:ext cx="5437186" cy="5376087"/>
          </a:xfrm>
          <a:prstGeom prst="rect">
            <a:avLst/>
          </a:prstGeom>
        </p:spPr>
        <p:txBody>
          <a:bodyPr wrap="square" lIns="0" tIns="0" rIns="0" bIns="0">
            <a:spAutoFit/>
          </a:bodyPr>
          <a:lstStyle/>
          <a:p>
            <a:pPr>
              <a:lnSpc>
                <a:spcPts val="2000"/>
              </a:lnSpc>
              <a:spcAft>
                <a:spcPts val="400"/>
              </a:spcAft>
              <a:buClr>
                <a:srgbClr val="D6851B"/>
              </a:buClr>
              <a:buSzPct val="65000"/>
              <a:defRPr/>
            </a:pPr>
            <a:r>
              <a:rPr lang="es-ES" sz="1600" b="1" dirty="0"/>
              <a:t>Instituto Alemán de Educación para Adultos (DIE):</a:t>
            </a:r>
          </a:p>
          <a:p>
            <a:pPr marL="216000" indent="-216000">
              <a:lnSpc>
                <a:spcPts val="2000"/>
              </a:lnSpc>
              <a:spcAft>
                <a:spcPts val="400"/>
              </a:spcAft>
              <a:buClr>
                <a:srgbClr val="D6851B"/>
              </a:buClr>
              <a:buSzPct val="65000"/>
              <a:buFont typeface="Wingdings 3"/>
              <a:buChar char=""/>
              <a:defRPr/>
            </a:pPr>
            <a:r>
              <a:rPr lang="es-ES" sz="1600" dirty="0"/>
              <a:t>Investigación sobre formación continua y aprendizaje </a:t>
            </a:r>
            <a:br>
              <a:rPr lang="es-ES" sz="1600" dirty="0"/>
            </a:br>
            <a:r>
              <a:rPr lang="es-ES" sz="1600" dirty="0"/>
              <a:t>a lo largo de la vida</a:t>
            </a:r>
          </a:p>
          <a:p>
            <a:pPr marL="216000" indent="-216000">
              <a:lnSpc>
                <a:spcPts val="2000"/>
              </a:lnSpc>
              <a:spcAft>
                <a:spcPts val="400"/>
              </a:spcAft>
              <a:buClr>
                <a:srgbClr val="D6851B"/>
              </a:buClr>
              <a:buSzPct val="65000"/>
              <a:buFont typeface="Wingdings 3"/>
              <a:buChar char=""/>
              <a:defRPr/>
            </a:pPr>
            <a:r>
              <a:rPr lang="es-ES" sz="1600" dirty="0"/>
              <a:t>Proyectos para mejorar los sistemas y programas de</a:t>
            </a:r>
            <a:br>
              <a:rPr lang="es-ES" sz="1600" dirty="0"/>
            </a:br>
            <a:r>
              <a:rPr lang="es-ES" sz="1600" dirty="0"/>
              <a:t> formación continua</a:t>
            </a:r>
            <a:br>
              <a:rPr lang="es-ES" sz="1600" dirty="0"/>
            </a:br>
            <a:endParaRPr lang="es-ES" sz="1600" dirty="0"/>
          </a:p>
          <a:p>
            <a:pPr>
              <a:lnSpc>
                <a:spcPts val="2000"/>
              </a:lnSpc>
              <a:spcAft>
                <a:spcPts val="400"/>
              </a:spcAft>
              <a:buClr>
                <a:srgbClr val="D6851B"/>
              </a:buClr>
              <a:buSzPct val="65000"/>
              <a:defRPr/>
            </a:pPr>
            <a:r>
              <a:rPr lang="es-ES" sz="1600" b="1" spc="-20" dirty="0"/>
              <a:t>Instituto de Investigación del Mercado Laboral y del Empleo (IAB):</a:t>
            </a:r>
          </a:p>
          <a:p>
            <a:pPr marL="216000" indent="-216000">
              <a:lnSpc>
                <a:spcPts val="2000"/>
              </a:lnSpc>
              <a:spcAft>
                <a:spcPts val="400"/>
              </a:spcAft>
              <a:buClr>
                <a:srgbClr val="D6851B"/>
              </a:buClr>
              <a:buSzPct val="65000"/>
              <a:buFont typeface="Wingdings 3"/>
              <a:buChar char=""/>
              <a:defRPr/>
            </a:pPr>
            <a:r>
              <a:rPr lang="es-ES" sz="1600" spc="-20" dirty="0"/>
              <a:t>Institución de investigación de la Agencia Federal de Empleo (BA)</a:t>
            </a:r>
          </a:p>
          <a:p>
            <a:pPr marL="216000" indent="-216000">
              <a:lnSpc>
                <a:spcPts val="2000"/>
              </a:lnSpc>
              <a:spcAft>
                <a:spcPts val="400"/>
              </a:spcAft>
              <a:buClr>
                <a:srgbClr val="D6851B"/>
              </a:buClr>
              <a:buSzPct val="65000"/>
              <a:buFont typeface="Wingdings 3"/>
              <a:buChar char=""/>
              <a:defRPr/>
            </a:pPr>
            <a:r>
              <a:rPr lang="es-ES" sz="1600" dirty="0"/>
              <a:t>Investigación del mercado laboral centrada en la formación profesional y la cualificación</a:t>
            </a:r>
          </a:p>
          <a:p>
            <a:pPr marL="216000" indent="-216000">
              <a:lnSpc>
                <a:spcPts val="2000"/>
              </a:lnSpc>
              <a:spcAft>
                <a:spcPts val="400"/>
              </a:spcAft>
              <a:buClr>
                <a:srgbClr val="D6851B"/>
              </a:buClr>
              <a:buSzPct val="65000"/>
              <a:buFont typeface="Wingdings 3"/>
              <a:buChar char=""/>
              <a:defRPr/>
            </a:pPr>
            <a:r>
              <a:rPr lang="es-ES" sz="1600" dirty="0"/>
              <a:t>Ejemplo: barómetro del mercado laboral del IAB, estudios sobre la inserción en el mercado laboral de los titulados o correlaciones entre los procesos de formación y las oportunidades en el mercado laboral.</a:t>
            </a:r>
          </a:p>
          <a:p>
            <a:pPr marL="216000" indent="-216000">
              <a:lnSpc>
                <a:spcPts val="2000"/>
              </a:lnSpc>
              <a:spcAft>
                <a:spcPts val="400"/>
              </a:spcAft>
              <a:buClr>
                <a:srgbClr val="D6851B"/>
              </a:buClr>
              <a:buSzPct val="65000"/>
              <a:buFont typeface="Wingdings 3"/>
              <a:buChar char=""/>
              <a:defRPr/>
            </a:pPr>
            <a:r>
              <a:rPr lang="es-ES" sz="1600" dirty="0"/>
              <a:t>La base empírica está compuesta por la Agencia Federal de Empleo, así como por encuestas cuantitativas y cualitativas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4" name="Grafik 3">
            <a:extLst>
              <a:ext uri="{FF2B5EF4-FFF2-40B4-BE49-F238E27FC236}">
                <a16:creationId xmlns:a16="http://schemas.microsoft.com/office/drawing/2014/main" id="{6CC78664-FA0C-6BDB-B291-38D139BFF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29281" y="1052514"/>
            <a:ext cx="5374714" cy="38831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a:solidFill>
                  <a:srgbClr val="D6851B"/>
                </a:solidFill>
              </a:rPr>
              <a:t>Índice</a:t>
            </a:r>
          </a:p>
        </p:txBody>
      </p:sp>
      <p:sp>
        <p:nvSpPr>
          <p:cNvPr id="12" name="Textfeld 11"/>
          <p:cNvSpPr txBox="1"/>
          <p:nvPr/>
        </p:nvSpPr>
        <p:spPr bwMode="auto">
          <a:xfrm>
            <a:off x="658811" y="1350335"/>
            <a:ext cx="11053763" cy="4455042"/>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s-ES" sz="2000" dirty="0">
                <a:latin typeface="Calibri"/>
              </a:rPr>
              <a:t>Características de la investigación sobre formación profesional</a:t>
            </a:r>
          </a:p>
          <a:p>
            <a:pPr marL="504000" lvl="1" indent="-468000">
              <a:lnSpc>
                <a:spcPts val="2400"/>
              </a:lnSpc>
              <a:spcAft>
                <a:spcPts val="1200"/>
              </a:spcAft>
              <a:buFont typeface="+mj-lt"/>
              <a:buAutoNum type="arabicPeriod"/>
              <a:defRPr/>
            </a:pPr>
            <a:r>
              <a:rPr lang="es-ES" sz="2000" dirty="0">
                <a:latin typeface="Calibri"/>
              </a:rPr>
              <a:t>¿Por qué realizar investigación sobre la formación profesional?</a:t>
            </a:r>
          </a:p>
          <a:p>
            <a:pPr marL="504000" lvl="1" indent="-468000">
              <a:lnSpc>
                <a:spcPts val="2400"/>
              </a:lnSpc>
              <a:spcAft>
                <a:spcPts val="1200"/>
              </a:spcAft>
              <a:buFont typeface="+mj-lt"/>
              <a:buAutoNum type="arabicPeriod"/>
              <a:defRPr/>
            </a:pPr>
            <a:r>
              <a:rPr lang="es-ES" sz="2000" dirty="0">
                <a:latin typeface="Calibri"/>
              </a:rPr>
              <a:t>Condiciones marco legales</a:t>
            </a:r>
          </a:p>
          <a:p>
            <a:pPr marL="504000" lvl="1" indent="-468000">
              <a:lnSpc>
                <a:spcPts val="2400"/>
              </a:lnSpc>
              <a:spcAft>
                <a:spcPts val="1200"/>
              </a:spcAft>
              <a:buFont typeface="+mj-lt"/>
              <a:buAutoNum type="arabicPeriod"/>
              <a:defRPr/>
            </a:pPr>
            <a:r>
              <a:rPr lang="es-ES" sz="2000" dirty="0">
                <a:latin typeface="Calibri"/>
              </a:rPr>
              <a:t>Agentes de la investigación sobre formación profesional en Alemania</a:t>
            </a:r>
          </a:p>
          <a:p>
            <a:pPr marL="504000" lvl="1" indent="-468000">
              <a:lnSpc>
                <a:spcPts val="2400"/>
              </a:lnSpc>
              <a:spcAft>
                <a:spcPts val="1200"/>
              </a:spcAft>
              <a:buFont typeface="+mj-lt"/>
              <a:buAutoNum type="arabicPeriod"/>
              <a:defRPr/>
            </a:pPr>
            <a:r>
              <a:rPr lang="es-ES" sz="2000" dirty="0">
                <a:latin typeface="Calibri"/>
              </a:rPr>
              <a:t>Investigación internacional comparativa sobre formación profesional</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Instituto Federal de Formación Profesional (BIBB)</a:t>
            </a:r>
          </a:p>
          <a:p>
            <a:pPr marL="504000" lvl="1" indent="-468000">
              <a:lnSpc>
                <a:spcPts val="2400"/>
              </a:lnSpc>
              <a:spcAft>
                <a:spcPts val="1200"/>
              </a:spcAft>
              <a:buFont typeface="+mj-lt"/>
              <a:buAutoNum type="arabicPeriod"/>
              <a:defRPr/>
            </a:pPr>
            <a:r>
              <a:rPr lang="es-ES" sz="2000" dirty="0">
                <a:latin typeface="Calibri"/>
              </a:rPr>
              <a:t>Investigación sobre formación profesional en el BIBB – Ejemplos de proyectos</a:t>
            </a:r>
          </a:p>
          <a:p>
            <a:pPr marL="504000" lvl="1" indent="-468000">
              <a:lnSpc>
                <a:spcPts val="2400"/>
              </a:lnSpc>
              <a:spcAft>
                <a:spcPts val="1200"/>
              </a:spcAft>
              <a:buFont typeface="+mj-lt"/>
              <a:buAutoNum type="arabicPeriod"/>
              <a:defRPr/>
            </a:pPr>
            <a:r>
              <a:rPr lang="es-ES" sz="2000" dirty="0">
                <a:latin typeface="Calibri"/>
              </a:rPr>
              <a:t>Otros ejemplos de investigación institucional sobre formación profesional</a:t>
            </a:r>
          </a:p>
          <a:p>
            <a:pPr marL="504000" lvl="1" indent="-468000">
              <a:lnSpc>
                <a:spcPts val="2400"/>
              </a:lnSpc>
              <a:spcAft>
                <a:spcPts val="1200"/>
              </a:spcAft>
              <a:buFont typeface="+mj-lt"/>
              <a:buAutoNum type="arabicPeriod"/>
              <a:defRPr/>
            </a:pPr>
            <a:r>
              <a:rPr lang="es-ES" sz="2000" dirty="0">
                <a:latin typeface="Calibri"/>
              </a:rPr>
              <a:t>Colaboración y creación de redes </a:t>
            </a:r>
            <a:br>
              <a:rPr lang="es-ES" sz="2000" dirty="0">
                <a:latin typeface="Calibri"/>
              </a:rPr>
            </a:br>
            <a:r>
              <a:rPr lang="es-ES" sz="2000" dirty="0">
                <a:latin typeface="Calibri"/>
              </a:rPr>
              <a:t>en la investigación sobre formación profesional</a:t>
            </a:r>
          </a:p>
          <a:p>
            <a:pPr marL="504000" lvl="1" indent="-468000">
              <a:lnSpc>
                <a:spcPts val="2400"/>
              </a:lnSpc>
              <a:spcAft>
                <a:spcPts val="1200"/>
              </a:spcAft>
              <a:buFont typeface="+mj-lt"/>
              <a:buAutoNum type="arabicPeriod"/>
              <a:defRPr/>
            </a:pPr>
            <a:r>
              <a:rPr lang="es-ES" sz="2000" dirty="0">
                <a:latin typeface="Calibri"/>
              </a:rPr>
              <a:t>Utilización de los resultados de la investigación</a:t>
            </a:r>
          </a:p>
          <a:p>
            <a:pPr marL="504000" lvl="1" indent="-468000">
              <a:lnSpc>
                <a:spcPts val="2400"/>
              </a:lnSpc>
              <a:spcAft>
                <a:spcPts val="1200"/>
              </a:spcAft>
              <a:buFont typeface="+mj-lt"/>
              <a:buAutoNum type="arabicPeriod"/>
              <a:defRPr/>
            </a:pPr>
            <a:r>
              <a:rPr lang="es-ES" sz="2000" dirty="0">
                <a:latin typeface="Calibri"/>
              </a:rPr>
              <a:t>Resumen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8. Otros ejemplos de investigación institucional sobre formación profesional</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s-ES" b="1"/>
              <a:t>Instituto de investigación para formación empresarial (f-bb):</a:t>
            </a:r>
          </a:p>
          <a:p>
            <a:pPr marL="216000" indent="-216000">
              <a:lnSpc>
                <a:spcPts val="2200"/>
              </a:lnSpc>
              <a:spcAft>
                <a:spcPts val="600"/>
              </a:spcAft>
              <a:buClr>
                <a:srgbClr val="D6851B"/>
              </a:buClr>
              <a:buSzPct val="65000"/>
              <a:buFont typeface="Wingdings 3"/>
              <a:buChar char=""/>
              <a:defRPr/>
            </a:pPr>
            <a:r>
              <a:rPr lang="es-ES"/>
              <a:t>Realización de proyectos de diseño y transferencia para la formación en la empresa</a:t>
            </a:r>
          </a:p>
          <a:p>
            <a:pPr marL="216000" indent="-216000">
              <a:lnSpc>
                <a:spcPts val="2200"/>
              </a:lnSpc>
              <a:spcAft>
                <a:spcPts val="600"/>
              </a:spcAft>
              <a:buClr>
                <a:srgbClr val="D6851B"/>
              </a:buClr>
              <a:buSzPct val="65000"/>
              <a:buFont typeface="Wingdings 3"/>
              <a:buChar char=""/>
              <a:defRPr/>
            </a:pPr>
            <a:r>
              <a:rPr lang="es-ES"/>
              <a:t>Elaboración de casos prácticos</a:t>
            </a:r>
          </a:p>
          <a:p>
            <a:pPr marL="216000" indent="-216000">
              <a:lnSpc>
                <a:spcPts val="2200"/>
              </a:lnSpc>
              <a:spcAft>
                <a:spcPts val="600"/>
              </a:spcAft>
              <a:buClr>
                <a:srgbClr val="D6851B"/>
              </a:buClr>
              <a:buSzPct val="65000"/>
              <a:buFont typeface="Wingdings 3"/>
              <a:buChar char=""/>
              <a:defRPr/>
            </a:pPr>
            <a:r>
              <a:rPr lang="es-ES"/>
              <a:t>Encuestas y evaluaciones empíricas</a:t>
            </a:r>
          </a:p>
          <a:p>
            <a:pPr marL="216000" indent="-216000">
              <a:lnSpc>
                <a:spcPts val="2200"/>
              </a:lnSpc>
              <a:spcAft>
                <a:spcPts val="600"/>
              </a:spcAft>
              <a:buClr>
                <a:srgbClr val="D6851B"/>
              </a:buClr>
              <a:buSzPct val="65000"/>
              <a:buFont typeface="Wingdings 3"/>
              <a:buChar char=""/>
              <a:defRPr/>
            </a:pPr>
            <a:r>
              <a:rPr lang="es-ES"/>
              <a:t>Asesoramiento científico de los programas de financiación y los proyectos piloto</a:t>
            </a:r>
          </a:p>
          <a:p>
            <a:pPr>
              <a:lnSpc>
                <a:spcPts val="2200"/>
              </a:lnSpc>
              <a:buClr>
                <a:srgbClr val="D6851B"/>
              </a:buClr>
              <a:buSzPct val="65000"/>
              <a:defRPr/>
            </a:pPr>
            <a:endParaRPr lang="de-DE" b="1" spc="-20" dirty="0"/>
          </a:p>
          <a:p>
            <a:pPr>
              <a:lnSpc>
                <a:spcPts val="2200"/>
              </a:lnSpc>
              <a:buClr>
                <a:srgbClr val="D6851B"/>
              </a:buClr>
              <a:buSzPct val="65000"/>
              <a:defRPr/>
            </a:pPr>
            <a:r>
              <a:rPr lang="es-ES" b="1"/>
              <a:t>Ejemplos de casos actuales:</a:t>
            </a:r>
          </a:p>
        </p:txBody>
      </p:sp>
      <p:sp>
        <p:nvSpPr>
          <p:cNvPr id="12" name="Textplatzhalter 3"/>
          <p:cNvSpPr txBox="1"/>
          <p:nvPr/>
        </p:nvSpPr>
        <p:spPr bwMode="auto">
          <a:xfrm>
            <a:off x="658812" y="3465514"/>
            <a:ext cx="2624708" cy="1930818"/>
          </a:xfrm>
          <a:prstGeom prst="rect">
            <a:avLst/>
          </a:prstGeom>
          <a:solidFill>
            <a:srgbClr val="FBF3E8"/>
          </a:solidFill>
        </p:spPr>
        <p:txBody>
          <a:bodyPr vert="horz" wrap="square" lIns="0" tIns="108000" rIns="108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sobre la inmigración y emigración de ciudadanos y ciudadanas de la UE</a:t>
            </a:r>
          </a:p>
        </p:txBody>
      </p:sp>
      <p:sp>
        <p:nvSpPr>
          <p:cNvPr id="13" name="Textplatzhalter 3"/>
          <p:cNvSpPr txBox="1"/>
          <p:nvPr/>
        </p:nvSpPr>
        <p:spPr bwMode="auto">
          <a:xfrm>
            <a:off x="3468497" y="3465513"/>
            <a:ext cx="2624708" cy="1956465"/>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Estudio «Requisitos en constante cambio: cómo se preparan para el futuro las empresas y sus empleados»</a:t>
            </a:r>
          </a:p>
          <a:p>
            <a:pPr marL="360000" lvl="0" indent="-252000" defTabSz="914400">
              <a:lnSpc>
                <a:spcPts val="2200"/>
              </a:lnSpc>
              <a:spcBef>
                <a:spcPts val="0"/>
              </a:spcBef>
              <a:spcAft>
                <a:spcPts val="200"/>
              </a:spcAft>
              <a:buClr>
                <a:srgbClr val="D6851B"/>
              </a:buClr>
              <a:buSzPct val="65000"/>
              <a:buFont typeface="Wingdings 3"/>
              <a:buChar char=""/>
              <a:defRPr/>
            </a:pPr>
            <a:endParaRPr lang="es-ES" sz="1600" dirty="0">
              <a:solidFill>
                <a:schemeClr val="tx1"/>
              </a:solidFill>
              <a:latin typeface="Calibri"/>
            </a:endParaRPr>
          </a:p>
        </p:txBody>
      </p:sp>
      <p:sp>
        <p:nvSpPr>
          <p:cNvPr id="14" name="Textplatzhalter 3"/>
          <p:cNvSpPr txBox="1"/>
          <p:nvPr/>
        </p:nvSpPr>
        <p:spPr bwMode="auto">
          <a:xfrm>
            <a:off x="6278182" y="3465514"/>
            <a:ext cx="2624708" cy="1967169"/>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Pilotaje y evaluación de «Ensayo de los mundos laborales del futuro» en el Ministerio de Infraestructuras y Asuntos Digitales</a:t>
            </a:r>
          </a:p>
        </p:txBody>
      </p:sp>
      <p:sp>
        <p:nvSpPr>
          <p:cNvPr id="8" name="Textplatzhalter 3"/>
          <p:cNvSpPr txBox="1"/>
          <p:nvPr/>
        </p:nvSpPr>
        <p:spPr bwMode="auto">
          <a:xfrm>
            <a:off x="9087867" y="3465514"/>
            <a:ext cx="2624708" cy="1930817"/>
          </a:xfrm>
          <a:prstGeom prst="rect">
            <a:avLst/>
          </a:prstGeom>
          <a:solidFill>
            <a:srgbClr val="FBF3E8"/>
          </a:solidFill>
        </p:spPr>
        <p:txBody>
          <a:bodyPr vert="horz" wrap="square" lIns="0" tIns="108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latin typeface="Calibri"/>
              </a:rPr>
              <a:t>El futuro de la participa-</a:t>
            </a:r>
            <a:r>
              <a:rPr lang="es-ES" sz="1600" spc="-20" dirty="0">
                <a:solidFill>
                  <a:schemeClr val="tx1"/>
                </a:solidFill>
                <a:latin typeface="Calibri"/>
              </a:rPr>
              <a:t>ción digital de las personas </a:t>
            </a:r>
            <a:r>
              <a:rPr lang="es-ES" sz="1600" dirty="0">
                <a:solidFill>
                  <a:schemeClr val="tx1"/>
                </a:solidFill>
                <a:latin typeface="Calibri"/>
              </a:rPr>
              <a:t>con discapacidad: oportunidades, riesgos y posibles soluciones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s-ES"/>
              <a:t>La </a:t>
            </a:r>
            <a:r>
              <a:rPr lang="es-ES" b="1"/>
              <a:t>colaboración</a:t>
            </a:r>
            <a:r>
              <a:rPr lang="es-ES"/>
              <a:t> entre los distintos agentes de investigación amplía las posibilidades de la investigación sobre formación profesional</a:t>
            </a:r>
          </a:p>
          <a:p>
            <a:pPr marL="216000" indent="-216000">
              <a:lnSpc>
                <a:spcPts val="2400"/>
              </a:lnSpc>
              <a:spcAft>
                <a:spcPts val="400"/>
              </a:spcAft>
              <a:buClr>
                <a:srgbClr val="D6851B"/>
              </a:buClr>
              <a:buSzPct val="65000"/>
              <a:buFont typeface="Wingdings 3"/>
              <a:buChar char=""/>
              <a:defRPr/>
            </a:pPr>
            <a:r>
              <a:rPr lang="es-ES"/>
              <a:t>Creación de sinergias y discurso interdisciplinar</a:t>
            </a:r>
          </a:p>
          <a:p>
            <a:pPr marL="216000" indent="-216000">
              <a:lnSpc>
                <a:spcPts val="2400"/>
              </a:lnSpc>
              <a:spcAft>
                <a:spcPts val="400"/>
              </a:spcAft>
              <a:buClr>
                <a:srgbClr val="D6851B"/>
              </a:buClr>
              <a:buSzPct val="65000"/>
              <a:buFont typeface="Wingdings 3"/>
              <a:buChar char=""/>
              <a:defRPr/>
            </a:pPr>
            <a:r>
              <a:rPr lang="es-ES"/>
              <a:t>Las distintas disciplinas abordan el tema de la investigación desde ángulos diferentes, con cuestiones distintas y enfoques metodológicos diferentes</a:t>
            </a:r>
          </a:p>
          <a:p>
            <a:pPr marL="216000" indent="-216000">
              <a:lnSpc>
                <a:spcPts val="2400"/>
              </a:lnSpc>
              <a:spcAft>
                <a:spcPts val="400"/>
              </a:spcAft>
              <a:buClr>
                <a:srgbClr val="D6851B"/>
              </a:buClr>
              <a:buSzPct val="65000"/>
              <a:buFont typeface="Wingdings 3"/>
              <a:buChar char=""/>
              <a:defRPr/>
            </a:pPr>
            <a:r>
              <a:rPr lang="es-ES"/>
              <a:t>Los proyectos de investigación pueden recibir financiación de diversas fuentes.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s-ES"/>
              <a:t>La </a:t>
            </a:r>
            <a:r>
              <a:rPr lang="es-ES" b="1"/>
              <a:t>colaboración internacional </a:t>
            </a:r>
            <a:r>
              <a:rPr lang="es-ES"/>
              <a:t>en la investigación sobre formación profesional genera nuevas perspectivas, nuevos temas de investigación y nuevas tareas de desarrollo y asesoramiento</a:t>
            </a:r>
          </a:p>
          <a:p>
            <a:pPr marL="216000" indent="-216000">
              <a:lnSpc>
                <a:spcPts val="2400"/>
              </a:lnSpc>
              <a:spcAft>
                <a:spcPts val="400"/>
              </a:spcAft>
              <a:buClr>
                <a:srgbClr val="D6851B"/>
              </a:buClr>
              <a:buSzPct val="65000"/>
              <a:buFont typeface="Wingdings 3"/>
              <a:buChar char=""/>
              <a:defRPr/>
            </a:pPr>
            <a:r>
              <a:rPr lang="es-ES"/>
              <a:t>Iniciativa de financiación del BMBF «Promoción de la internacionalización de la formación profesional» a partir de 2017.</a:t>
            </a:r>
          </a:p>
          <a:p>
            <a:pPr marL="216000" indent="-216000">
              <a:lnSpc>
                <a:spcPts val="2400"/>
              </a:lnSpc>
              <a:spcAft>
                <a:spcPts val="400"/>
              </a:spcAft>
              <a:buClr>
                <a:srgbClr val="D6851B"/>
              </a:buClr>
              <a:buSzPct val="65000"/>
              <a:buFont typeface="Wingdings 3"/>
              <a:buChar char=""/>
              <a:defRPr/>
            </a:pPr>
            <a:r>
              <a:rPr lang="es-ES"/>
              <a:t>El BIBB coopera con numerosas instituciones internacionales asociadas.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Departamento de pedagogía profesional y empresarial de la Sociedad Alemana de Ciencias de la Educación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de investigación privados y públicos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dirty="0">
                <a:solidFill>
                  <a:schemeClr val="tx1"/>
                </a:solidFill>
              </a:rPr>
              <a:t>Instituto de Investigación del </a:t>
            </a:r>
            <a:br>
              <a:rPr lang="es-ES" sz="1800" dirty="0">
                <a:solidFill>
                  <a:schemeClr val="tx1"/>
                </a:solidFill>
              </a:rPr>
            </a:br>
            <a:r>
              <a:rPr lang="es-ES" sz="1800" dirty="0">
                <a:solidFill>
                  <a:schemeClr val="tx1"/>
                </a:solidFill>
              </a:rPr>
              <a:t>Mercado Laboral y del Empleo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s-ES" sz="1800">
                <a:solidFill>
                  <a:schemeClr val="tx1"/>
                </a:solidFill>
              </a:rPr>
              <a:t>Institutos pedagógicos de los estados federados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s-ES" sz="2000"/>
              <a:t>La Asociación de trabajo «Red de investigación de formación profesional dual» (AGBFN) es una agrupación voluntaria de instituciones científicas: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s-ES" sz="2000" b="1"/>
              <a:t>Los socios de la AGBFN son entre otros:</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40843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s-ES" sz="1100" dirty="0"/>
              <a:t>BIBB</a:t>
            </a:r>
          </a:p>
          <a:p>
            <a:pPr marL="144000" indent="-144000">
              <a:lnSpc>
                <a:spcPts val="1300"/>
              </a:lnSpc>
              <a:spcAft>
                <a:spcPts val="200"/>
              </a:spcAft>
              <a:buClr>
                <a:srgbClr val="D6851B"/>
              </a:buClr>
              <a:buSzPct val="65000"/>
              <a:buFont typeface="Wingdings 3"/>
              <a:buChar char=""/>
              <a:defRPr/>
            </a:pPr>
            <a:r>
              <a:rPr lang="es-ES" sz="1100" dirty="0"/>
              <a:t>Instituto Estatal de Calidad Escolar e Investigación Educativa (ISB) de Múnich</a:t>
            </a:r>
          </a:p>
          <a:p>
            <a:pPr marL="144000" indent="-144000">
              <a:lnSpc>
                <a:spcPts val="1300"/>
              </a:lnSpc>
              <a:spcAft>
                <a:spcPts val="200"/>
              </a:spcAft>
              <a:buClr>
                <a:srgbClr val="D6851B"/>
              </a:buClr>
              <a:buSzPct val="65000"/>
              <a:buFont typeface="Wingdings 3"/>
              <a:buChar char=""/>
              <a:defRPr/>
            </a:pPr>
            <a:r>
              <a:rPr lang="es-ES" sz="1100" dirty="0"/>
              <a:t>TU Darmstadt, Instituto de Pedagogía General y Pedagogía para Formación Profesional, Departamento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de investigación para formación empresarial (f-bb), Núremberg</a:t>
            </a:r>
          </a:p>
          <a:p>
            <a:pPr marL="144000" indent="-144000">
              <a:lnSpc>
                <a:spcPts val="1300"/>
              </a:lnSpc>
              <a:spcAft>
                <a:spcPts val="200"/>
              </a:spcAft>
              <a:buClr>
                <a:srgbClr val="D6851B"/>
              </a:buClr>
              <a:buSzPct val="65000"/>
              <a:buFont typeface="Wingdings 3"/>
              <a:buChar char=""/>
              <a:defRPr/>
            </a:pPr>
            <a:r>
              <a:rPr lang="es-ES" sz="1100" dirty="0"/>
              <a:t>Instituto estatal de formación del profesorado y desarrollo escolar de Hamburgo</a:t>
            </a:r>
          </a:p>
          <a:p>
            <a:pPr marL="144000" indent="-144000">
              <a:lnSpc>
                <a:spcPts val="1300"/>
              </a:lnSpc>
              <a:spcAft>
                <a:spcPts val="200"/>
              </a:spcAft>
              <a:buClr>
                <a:srgbClr val="D6851B"/>
              </a:buClr>
              <a:buSzPct val="65000"/>
              <a:buFont typeface="Wingdings 3"/>
              <a:buChar char=""/>
              <a:defRPr/>
            </a:pPr>
            <a:r>
              <a:rPr lang="es-ES" sz="1100" dirty="0"/>
              <a:t>Instituto estatal de Baja Sajonia para el desarrollo de la calidad escolar (NLQ)</a:t>
            </a:r>
          </a:p>
          <a:p>
            <a:pPr marL="144000" indent="-144000">
              <a:lnSpc>
                <a:spcPts val="1300"/>
              </a:lnSpc>
              <a:spcAft>
                <a:spcPts val="200"/>
              </a:spcAft>
              <a:buClr>
                <a:srgbClr val="D6851B"/>
              </a:buClr>
              <a:buSzPct val="65000"/>
              <a:buFont typeface="Wingdings 3"/>
              <a:buChar char=""/>
              <a:defRPr/>
            </a:pPr>
            <a:r>
              <a:rPr lang="es-ES" sz="1100" dirty="0"/>
              <a:t>GEBIFO – Gesellschaft zur Förderung von Bildungsforschung und Qualifizierung mbH, Berlín</a:t>
            </a:r>
          </a:p>
          <a:p>
            <a:pPr marL="144000" indent="-144000">
              <a:lnSpc>
                <a:spcPts val="1300"/>
              </a:lnSpc>
              <a:spcAft>
                <a:spcPts val="200"/>
              </a:spcAft>
              <a:buClr>
                <a:srgbClr val="D6851B"/>
              </a:buClr>
              <a:buSzPct val="65000"/>
              <a:buFont typeface="Wingdings 3"/>
              <a:buChar char=""/>
              <a:defRPr/>
            </a:pPr>
            <a:r>
              <a:rPr lang="es-ES" sz="1100" spc="-3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s-ES" sz="1100" dirty="0"/>
              <a:t>Universidad de Rostock, Instituto de Pedagogía para Formación Profesional</a:t>
            </a:r>
          </a:p>
          <a:p>
            <a:pPr marL="144000" indent="-144000">
              <a:lnSpc>
                <a:spcPts val="1300"/>
              </a:lnSpc>
              <a:spcAft>
                <a:spcPts val="200"/>
              </a:spcAft>
              <a:buClr>
                <a:srgbClr val="D6851B"/>
              </a:buClr>
              <a:buSzPct val="65000"/>
              <a:buFont typeface="Wingdings 3"/>
              <a:buChar char=""/>
              <a:defRPr/>
            </a:pPr>
            <a:r>
              <a:rPr lang="es-ES" sz="1100" dirty="0"/>
              <a:t>Instituto estatal de Sajonia-Anhalt para la calidad escolar y la formación del profesorado (LISA)</a:t>
            </a:r>
          </a:p>
          <a:p>
            <a:pPr marL="144000" indent="-144000">
              <a:lnSpc>
                <a:spcPts val="1300"/>
              </a:lnSpc>
              <a:spcAft>
                <a:spcPts val="200"/>
              </a:spcAft>
              <a:buClr>
                <a:srgbClr val="D6851B"/>
              </a:buClr>
              <a:buSzPct val="65000"/>
              <a:buFont typeface="Wingdings 3"/>
              <a:buChar char=""/>
              <a:defRPr/>
            </a:pPr>
            <a:r>
              <a:rPr lang="es-ES" sz="1100" dirty="0"/>
              <a:t>Instituto estatal para centros escolares de Bremen</a:t>
            </a:r>
          </a:p>
          <a:p>
            <a:pPr marL="144000" indent="-144000">
              <a:lnSpc>
                <a:spcPts val="1300"/>
              </a:lnSpc>
              <a:spcAft>
                <a:spcPts val="200"/>
              </a:spcAft>
              <a:buClr>
                <a:srgbClr val="D6851B"/>
              </a:buClr>
              <a:buSzPct val="65000"/>
              <a:buFont typeface="Wingdings 3"/>
              <a:buChar char=""/>
              <a:defRPr/>
            </a:pPr>
            <a:r>
              <a:rPr lang="es-ES" sz="1100" dirty="0"/>
              <a:t>RWTH Aachen University, Área de docencia e investigación de didáctica especializada en ingeniería civil</a:t>
            </a:r>
          </a:p>
          <a:p>
            <a:pPr marL="144000" indent="-144000">
              <a:lnSpc>
                <a:spcPts val="1300"/>
              </a:lnSpc>
              <a:spcAft>
                <a:spcPts val="200"/>
              </a:spcAft>
              <a:buClr>
                <a:srgbClr val="D6851B"/>
              </a:buClr>
              <a:buSzPct val="65000"/>
              <a:buFont typeface="Wingdings 3"/>
              <a:buChar char=""/>
              <a:defRPr/>
            </a:pPr>
            <a:r>
              <a:rPr lang="es-ES" sz="1100" spc="-20" dirty="0"/>
              <a:t>Institut der deutschen Wirtschaft Köln e. V., ámbito de compe-tencia de cualificación profesional y trabajadores cualificados</a:t>
            </a:r>
          </a:p>
          <a:p>
            <a:pPr marL="144000" indent="-144000">
              <a:lnSpc>
                <a:spcPts val="1300"/>
              </a:lnSpc>
              <a:spcAft>
                <a:spcPts val="200"/>
              </a:spcAft>
              <a:buClr>
                <a:srgbClr val="D6851B"/>
              </a:buClr>
              <a:buSzPct val="65000"/>
              <a:buFont typeface="Wingdings 3"/>
              <a:buChar char=""/>
              <a:defRPr/>
            </a:pPr>
            <a:r>
              <a:rPr lang="es-ES" sz="1100" dirty="0"/>
              <a:t>Universidad Goethe de Fráncfort, FB 2: Ciencias Económicas, Cátedra de Ética Empresarial y Educación Económica</a:t>
            </a:r>
          </a:p>
          <a:p>
            <a:pPr marL="144000" indent="-144000">
              <a:lnSpc>
                <a:spcPts val="1300"/>
              </a:lnSpc>
              <a:spcAft>
                <a:spcPts val="200"/>
              </a:spcAft>
              <a:buClr>
                <a:srgbClr val="D6851B"/>
              </a:buClr>
              <a:buSzPct val="65000"/>
              <a:buFont typeface="Wingdings 3"/>
              <a:buChar char=""/>
              <a:defRPr/>
            </a:pPr>
            <a:r>
              <a:rPr lang="es-ES" sz="1100" dirty="0"/>
              <a:t>Bildungswerk der Hessischen Wirtschaft e. V. – Centro de investigación</a:t>
            </a:r>
          </a:p>
          <a:p>
            <a:pPr marL="144000" indent="-144000">
              <a:lnSpc>
                <a:spcPts val="1300"/>
              </a:lnSpc>
              <a:spcAft>
                <a:spcPts val="200"/>
              </a:spcAft>
              <a:buClr>
                <a:srgbClr val="D6851B"/>
              </a:buClr>
              <a:buSzPct val="65000"/>
              <a:buFont typeface="Wingdings 3"/>
              <a:buChar char=""/>
              <a:defRPr/>
            </a:pPr>
            <a:r>
              <a:rPr lang="es-ES" sz="1100" dirty="0"/>
              <a:t>Universidad de Würzburg – Cátedra de educación para alumnos con necesidades especiales V</a:t>
            </a:r>
          </a:p>
          <a:p>
            <a:pPr marL="144000" indent="-144000">
              <a:lnSpc>
                <a:spcPts val="1300"/>
              </a:lnSpc>
              <a:spcAft>
                <a:spcPts val="200"/>
              </a:spcAft>
              <a:buClr>
                <a:srgbClr val="D6851B"/>
              </a:buClr>
              <a:buSzPct val="65000"/>
              <a:buFont typeface="Wingdings 3"/>
              <a:buChar char=""/>
              <a:defRPr/>
            </a:pPr>
            <a:r>
              <a:rPr lang="es-ES" sz="1100" dirty="0"/>
              <a:t>Instituto de formación profesional sobre trabajo y tecnología (biat) de la Universidad Europea de Flensburg</a:t>
            </a:r>
          </a:p>
          <a:p>
            <a:pPr marL="144000" indent="-144000">
              <a:lnSpc>
                <a:spcPts val="1300"/>
              </a:lnSpc>
              <a:spcAft>
                <a:spcPts val="200"/>
              </a:spcAft>
              <a:buClr>
                <a:srgbClr val="D6851B"/>
              </a:buClr>
              <a:buSzPct val="65000"/>
              <a:buFont typeface="Wingdings 3"/>
              <a:buChar char=""/>
              <a:defRPr/>
            </a:pPr>
            <a:r>
              <a:rPr lang="es-ES" sz="1100" dirty="0"/>
              <a:t>Universidad de Osnabrück - Instituto de Investigación y Educación Sanitarias, Departamento de Didáctica de las Profesiones de Servicios Humanos</a:t>
            </a:r>
          </a:p>
          <a:p>
            <a:pPr marL="144000" indent="-144000">
              <a:lnSpc>
                <a:spcPts val="1300"/>
              </a:lnSpc>
              <a:spcAft>
                <a:spcPts val="200"/>
              </a:spcAft>
              <a:buClr>
                <a:srgbClr val="D6851B"/>
              </a:buClr>
              <a:buSzPct val="65000"/>
              <a:buFont typeface="Wingdings 3"/>
              <a:buChar char=""/>
              <a:defRPr/>
            </a:pPr>
            <a:r>
              <a:rPr lang="es-ES" sz="1100" dirty="0"/>
              <a:t>Universidad a Distancia de Hagen - Instituto de ciencias de la educación e investigación sobre medios de comunicación, campo de estudio del aprendizaje a lo largo de la vida</a:t>
            </a:r>
          </a:p>
          <a:p>
            <a:pPr marL="144000" indent="-144000">
              <a:lnSpc>
                <a:spcPts val="1300"/>
              </a:lnSpc>
              <a:spcAft>
                <a:spcPts val="200"/>
              </a:spcAft>
              <a:buClr>
                <a:srgbClr val="D6851B"/>
              </a:buClr>
              <a:buSzPct val="65000"/>
              <a:buFont typeface="Wingdings 3"/>
              <a:buChar char=""/>
              <a:defRPr/>
            </a:pPr>
            <a:r>
              <a:rPr lang="es-ES" sz="1100" dirty="0"/>
              <a:t>Red científica de orientación profesional (WiN·BO)</a:t>
            </a:r>
          </a:p>
          <a:p>
            <a:pPr marL="144000" indent="-144000">
              <a:lnSpc>
                <a:spcPts val="1300"/>
              </a:lnSpc>
              <a:spcAft>
                <a:spcPts val="200"/>
              </a:spcAft>
              <a:buClr>
                <a:srgbClr val="D6851B"/>
              </a:buClr>
              <a:buSzPct val="65000"/>
              <a:buFont typeface="Wingdings 3"/>
              <a:buChar char=""/>
              <a:defRPr/>
            </a:pPr>
            <a:r>
              <a:rPr lang="es-ES" sz="1100" dirty="0"/>
              <a:t>GAB München – Gesellschaft für Ausbildungsforschung und Berufsentwicklung eG</a:t>
            </a:r>
          </a:p>
          <a:p>
            <a:pPr marL="144000" indent="-144000">
              <a:lnSpc>
                <a:spcPts val="1300"/>
              </a:lnSpc>
              <a:spcAft>
                <a:spcPts val="200"/>
              </a:spcAft>
              <a:buClr>
                <a:srgbClr val="D6851B"/>
              </a:buClr>
              <a:buSzPct val="65000"/>
              <a:buFont typeface="Wingdings 3"/>
              <a:buChar char=""/>
              <a:defRPr/>
            </a:pPr>
            <a:r>
              <a:rPr lang="es-ES" sz="1100" dirty="0"/>
              <a:t>Institut für Innovation und Technik in der VDI/VDE Innovation + Technik GmbH</a:t>
            </a:r>
          </a:p>
          <a:p>
            <a:pPr marL="144000" indent="-144000">
              <a:lnSpc>
                <a:spcPts val="1300"/>
              </a:lnSpc>
              <a:spcAft>
                <a:spcPts val="200"/>
              </a:spcAft>
              <a:buClr>
                <a:srgbClr val="D6851B"/>
              </a:buClr>
              <a:buSzPct val="65000"/>
              <a:buFont typeface="Wingdings 3"/>
              <a:buChar char=""/>
              <a:defRPr/>
            </a:pPr>
            <a:r>
              <a:rPr lang="es-ES" sz="1100" dirty="0"/>
              <a:t>Verein für sozialwissenschaftliche Beratung und Forschung e. V.</a:t>
            </a:r>
          </a:p>
          <a:p>
            <a:pPr marL="144000" indent="-144000">
              <a:lnSpc>
                <a:spcPts val="1300"/>
              </a:lnSpc>
              <a:spcAft>
                <a:spcPts val="200"/>
              </a:spcAft>
              <a:buClr>
                <a:srgbClr val="D6851B"/>
              </a:buClr>
              <a:buSzPct val="65000"/>
              <a:buFont typeface="Wingdings 3"/>
              <a:buChar char=""/>
              <a:defRPr/>
            </a:pPr>
            <a:r>
              <a:rPr lang="es-ES" sz="1100" dirty="0"/>
              <a:t>Institut für sozialwissenschaftliche Beratung GmbH (ISOB GmbH) Regensburg</a:t>
            </a:r>
          </a:p>
          <a:p>
            <a:pPr marL="144000" indent="-144000">
              <a:lnSpc>
                <a:spcPts val="1300"/>
              </a:lnSpc>
              <a:spcAft>
                <a:spcPts val="200"/>
              </a:spcAft>
              <a:buClr>
                <a:srgbClr val="D6851B"/>
              </a:buClr>
              <a:buSzPct val="65000"/>
              <a:buFont typeface="Wingdings 3"/>
              <a:buChar char=""/>
              <a:defRPr/>
            </a:pPr>
            <a:r>
              <a:rPr lang="es-ES" sz="1100" dirty="0"/>
              <a:t>Universidad de Osnabrück – Departamento de pedagogía profesional y empresarial</a:t>
            </a:r>
          </a:p>
          <a:p>
            <a:pPr marL="144000" indent="-144000">
              <a:lnSpc>
                <a:spcPts val="1300"/>
              </a:lnSpc>
              <a:spcAft>
                <a:spcPts val="200"/>
              </a:spcAft>
              <a:buClr>
                <a:srgbClr val="D6851B"/>
              </a:buClr>
              <a:buSzPct val="65000"/>
              <a:buFont typeface="Wingdings 3"/>
              <a:buChar char=""/>
              <a:defRPr/>
            </a:pPr>
            <a:r>
              <a:rPr lang="es-ES" sz="1100" dirty="0"/>
              <a:t>Universidad de Leipzig – Instituto para pedagogía empresarial</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s-ES"/>
              <a:t>9. Colaboración y creación de redes en la investigación sobre formación profesional</a:t>
            </a:r>
          </a:p>
        </p:txBody>
      </p:sp>
      <p:sp>
        <p:nvSpPr>
          <p:cNvPr id="5" name="Textfeld 4"/>
          <p:cNvSpPr txBox="1"/>
          <p:nvPr/>
        </p:nvSpPr>
        <p:spPr bwMode="auto">
          <a:xfrm>
            <a:off x="658808" y="1551656"/>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s-ES" b="1" dirty="0"/>
              <a:t>Asociación de trabajo sobre formación profesional </a:t>
            </a:r>
            <a:br>
              <a:rPr lang="es-ES" b="1" dirty="0"/>
            </a:br>
            <a:r>
              <a:rPr lang="es-ES" b="1" dirty="0"/>
              <a:t>(AG BB)</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Desde 1980, organiza cada dos años, las Jornadas Universitarias de Formación Profesional, que se celebran en distintas universidades</a:t>
            </a:r>
          </a:p>
          <a:p>
            <a:pPr marL="216000" indent="-216000">
              <a:lnSpc>
                <a:spcPts val="2200"/>
              </a:lnSpc>
              <a:spcAft>
                <a:spcPts val="600"/>
              </a:spcAft>
              <a:buClr>
                <a:srgbClr val="D6851B"/>
              </a:buClr>
              <a:buSzPct val="65000"/>
              <a:buFont typeface="Wingdings 3"/>
              <a:buChar char=""/>
              <a:defRPr/>
            </a:pPr>
            <a:r>
              <a:rPr lang="es-ES" dirty="0"/>
              <a:t>El objetivo de las Jornadas Universitarias es fomentar el diálogo entre agentes de los ámbitos de la investigación, la política y la práctica.</a:t>
            </a:r>
          </a:p>
          <a:p>
            <a:pPr marL="216000" indent="-216000">
              <a:lnSpc>
                <a:spcPts val="2200"/>
              </a:lnSpc>
              <a:spcAft>
                <a:spcPts val="600"/>
              </a:spcAft>
              <a:buClr>
                <a:srgbClr val="D6851B"/>
              </a:buClr>
              <a:buSzPct val="65000"/>
              <a:buFont typeface="Wingdings 3"/>
              <a:buChar char=""/>
              <a:defRPr/>
            </a:pPr>
            <a:r>
              <a:rPr lang="es-ES" dirty="0"/>
              <a:t>El BIBB es miembro fundador de la AG BB y participa activamente en su consejo de administración.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s-ES" b="1" dirty="0"/>
              <a:t>Centre for Vocational Education and Training (CeVet) en la Universidad de Paderborn</a:t>
            </a:r>
            <a:br>
              <a:rPr lang="es-ES" b="1" dirty="0"/>
            </a:br>
            <a:endParaRPr lang="es-ES" b="1" dirty="0"/>
          </a:p>
          <a:p>
            <a:pPr marL="216000" indent="-216000">
              <a:lnSpc>
                <a:spcPts val="2200"/>
              </a:lnSpc>
              <a:spcAft>
                <a:spcPts val="600"/>
              </a:spcAft>
              <a:buClr>
                <a:srgbClr val="D6851B"/>
              </a:buClr>
              <a:buSzPct val="65000"/>
              <a:buFont typeface="Wingdings 3"/>
              <a:buChar char=""/>
              <a:defRPr/>
            </a:pPr>
            <a:r>
              <a:rPr lang="es-ES" dirty="0"/>
              <a:t>Centro internacional de competencia para la investigación y la profesionalización en lo referente a los retos de la formación profesional </a:t>
            </a:r>
          </a:p>
          <a:p>
            <a:pPr marL="216000" indent="-216000">
              <a:lnSpc>
                <a:spcPts val="2200"/>
              </a:lnSpc>
              <a:spcAft>
                <a:spcPts val="600"/>
              </a:spcAft>
              <a:buClr>
                <a:srgbClr val="D6851B"/>
              </a:buClr>
              <a:buSzPct val="65000"/>
              <a:buFont typeface="Wingdings 3"/>
              <a:buChar char=""/>
              <a:defRPr/>
            </a:pPr>
            <a:r>
              <a:rPr lang="es-ES" dirty="0"/>
              <a:t>Implicación de diversos agentes con diferentes perspectivas sobre el problema correspondiente.</a:t>
            </a:r>
          </a:p>
          <a:p>
            <a:pPr marL="216000" indent="-216000">
              <a:lnSpc>
                <a:spcPts val="2200"/>
              </a:lnSpc>
              <a:spcAft>
                <a:spcPts val="600"/>
              </a:spcAft>
              <a:buClr>
                <a:srgbClr val="D6851B"/>
              </a:buClr>
              <a:buSzPct val="65000"/>
              <a:buFont typeface="Wingdings 3"/>
              <a:buChar char=""/>
              <a:defRPr/>
            </a:pPr>
            <a:r>
              <a:rPr lang="es-ES" dirty="0"/>
              <a:t>Red de socios nacionales e internacionales provenientes de empresas, política educativa, centros de formación y otras instituciones.</a:t>
            </a:r>
          </a:p>
          <a:p>
            <a:pPr marL="216000" indent="-216000">
              <a:lnSpc>
                <a:spcPts val="2200"/>
              </a:lnSpc>
              <a:spcAft>
                <a:spcPts val="600"/>
              </a:spcAft>
              <a:buClr>
                <a:srgbClr val="D6851B"/>
              </a:buClr>
              <a:buSzPct val="65000"/>
              <a:buFont typeface="Wingdings 3"/>
              <a:buChar char=""/>
              <a:defRPr/>
            </a:pPr>
            <a:r>
              <a:rPr lang="es-ES" dirty="0"/>
              <a:t>Los principales ámbitos de investigación son, entre otros, la orientación profesional, la profesionalización y el apoyo a la práctica de la formación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10. Utilización de los resultados de la investigación</a:t>
            </a:r>
          </a:p>
        </p:txBody>
      </p:sp>
      <p:sp>
        <p:nvSpPr>
          <p:cNvPr id="12" name="Textplatzhalter 3"/>
          <p:cNvSpPr txBox="1"/>
          <p:nvPr/>
        </p:nvSpPr>
        <p:spPr bwMode="auto">
          <a:xfrm>
            <a:off x="6275383" y="3045152"/>
            <a:ext cx="5437187" cy="1864206"/>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Se publica trimestralmente. Aquí se publican los hallazgos científicos y experiencias prácticas sobre temas actuales de formación profesional. Cada número está dedicado a un </a:t>
            </a:r>
            <a:r>
              <a:rPr lang="es-ES" sz="1400" b="1" dirty="0">
                <a:solidFill>
                  <a:schemeClr val="tx1"/>
                </a:solidFill>
                <a:latin typeface="Calibri"/>
              </a:rPr>
              <a:t>tema central</a:t>
            </a:r>
            <a:r>
              <a:rPr lang="es-ES" sz="1400" dirty="0">
                <a:solidFill>
                  <a:schemeClr val="tx1"/>
                </a:solidFill>
                <a:latin typeface="Calibri"/>
              </a:rPr>
              <a:t>, </a:t>
            </a:r>
            <a:br>
              <a:rPr lang="es-ES" sz="1400" dirty="0">
                <a:solidFill>
                  <a:schemeClr val="tx1"/>
                </a:solidFill>
                <a:latin typeface="Calibri"/>
              </a:rPr>
            </a:br>
            <a:r>
              <a:rPr lang="es-ES" sz="1400" dirty="0">
                <a:solidFill>
                  <a:schemeClr val="tx1"/>
                </a:solidFill>
                <a:latin typeface="Calibri"/>
              </a:rPr>
              <a:t>p. ej.: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Profesiones sanitarias (BWP 2/2026)</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Potencial de mano de obra cualificada (BWP 1/2026)</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Innovaciones a través de la IA (BWP 4/2025)</a:t>
            </a:r>
          </a:p>
        </p:txBody>
      </p:sp>
      <p:sp>
        <p:nvSpPr>
          <p:cNvPr id="13" name="Textplatzhalter 3"/>
          <p:cNvSpPr txBox="1"/>
          <p:nvPr/>
        </p:nvSpPr>
        <p:spPr bwMode="auto">
          <a:xfrm>
            <a:off x="6275383" y="2480567"/>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Revista especializada del BIBB </a:t>
            </a:r>
            <a:br>
              <a:rPr lang="es-ES" sz="1600" b="1" dirty="0">
                <a:solidFill>
                  <a:schemeClr val="tx1"/>
                </a:solidFill>
              </a:rPr>
            </a:br>
            <a:r>
              <a:rPr lang="es-ES" sz="1600" dirty="0">
                <a:solidFill>
                  <a:schemeClr val="tx1"/>
                </a:solidFill>
              </a:rPr>
              <a:t>«Formación profesional científica y práctica» (BWP)</a:t>
            </a:r>
          </a:p>
        </p:txBody>
      </p:sp>
      <p:sp>
        <p:nvSpPr>
          <p:cNvPr id="14" name="Textplatzhalter 3"/>
          <p:cNvSpPr txBox="1"/>
          <p:nvPr/>
        </p:nvSpPr>
        <p:spPr bwMode="auto">
          <a:xfrm>
            <a:off x="658812" y="3045152"/>
            <a:ext cx="5461723" cy="2869806"/>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Bases de datos</a:t>
            </a:r>
            <a:r>
              <a:rPr lang="es-ES"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Centro de datos de investigación, portal de metadatos</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Base de datos de retribución de la formación acordada </a:t>
            </a:r>
            <a:br>
              <a:rPr lang="es-ES" sz="1400" dirty="0">
                <a:solidFill>
                  <a:schemeClr val="tx1"/>
                </a:solidFill>
                <a:latin typeface="Calibri"/>
              </a:rPr>
            </a:br>
            <a:r>
              <a:rPr lang="es-ES" sz="1400" dirty="0">
                <a:solidFill>
                  <a:schemeClr val="tx1"/>
                </a:solidFill>
                <a:latin typeface="Calibri"/>
              </a:rPr>
              <a:t>mediante convenio colectivo</a:t>
            </a:r>
          </a:p>
          <a:p>
            <a:pPr marL="108000" lvl="0" defTabSz="914400">
              <a:lnSpc>
                <a:spcPts val="1800"/>
              </a:lnSpc>
              <a:spcBef>
                <a:spcPts val="0"/>
              </a:spcBef>
              <a:spcAft>
                <a:spcPts val="200"/>
              </a:spcAft>
              <a:buClr>
                <a:srgbClr val="D6851B"/>
              </a:buClr>
              <a:buSzPct val="65000"/>
              <a:defRPr/>
            </a:pPr>
            <a:r>
              <a:rPr lang="es-ES" sz="1400" b="1" dirty="0">
                <a:solidFill>
                  <a:schemeClr val="tx1"/>
                </a:solidFill>
                <a:latin typeface="Calibri"/>
              </a:rPr>
              <a:t>Publicaciones especializadas gratuitas</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es-ES" sz="1400" dirty="0">
                <a:solidFill>
                  <a:schemeClr val="tx1"/>
                </a:solidFill>
                <a:latin typeface="Calibri"/>
              </a:rPr>
              <a:t>Informe de datos del BIBB perteneciente al Informe sobre formación profesional</a:t>
            </a:r>
          </a:p>
          <a:p>
            <a:pPr marL="108000" lvl="0" defTabSz="914400">
              <a:lnSpc>
                <a:spcPts val="1800"/>
              </a:lnSpc>
              <a:spcBef>
                <a:spcPts val="0"/>
              </a:spcBef>
              <a:spcAft>
                <a:spcPts val="200"/>
              </a:spcAft>
              <a:buClr>
                <a:srgbClr val="D6851B"/>
              </a:buClr>
              <a:buSzPct val="65000"/>
              <a:defRPr/>
            </a:pPr>
            <a:r>
              <a:rPr lang="es-ES" sz="1400" dirty="0">
                <a:solidFill>
                  <a:schemeClr val="tx1"/>
                </a:solidFill>
                <a:latin typeface="Calibri"/>
              </a:rPr>
              <a:t>En 2011, el BIBB aprobó una Open Access Policy para apoyar la difusión gratuita y sin barreras de los resultados de la investigación sobre formación profesional en el marco de un Open Access</a:t>
            </a:r>
          </a:p>
        </p:txBody>
      </p:sp>
      <p:sp>
        <p:nvSpPr>
          <p:cNvPr id="15" name="Textplatzhalter 3"/>
          <p:cNvSpPr txBox="1"/>
          <p:nvPr/>
        </p:nvSpPr>
        <p:spPr bwMode="auto">
          <a:xfrm>
            <a:off x="658810" y="2480567"/>
            <a:ext cx="5461725" cy="631333"/>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s-ES" sz="1600" dirty="0">
                <a:solidFill>
                  <a:schemeClr val="tx1"/>
                </a:solidFill>
              </a:rPr>
              <a:t>Ejemplo: </a:t>
            </a:r>
            <a:r>
              <a:rPr lang="es-ES" sz="1600" b="1" dirty="0">
                <a:solidFill>
                  <a:schemeClr val="tx1"/>
                </a:solidFill>
              </a:rPr>
              <a:t>www.bibb.de/en</a:t>
            </a:r>
          </a:p>
        </p:txBody>
      </p:sp>
      <p:sp>
        <p:nvSpPr>
          <p:cNvPr id="19" name="Textplatzhalter 3"/>
          <p:cNvSpPr txBox="1"/>
          <p:nvPr/>
        </p:nvSpPr>
        <p:spPr bwMode="auto">
          <a:xfrm>
            <a:off x="658812" y="1196649"/>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el debate científico</a:t>
            </a:r>
          </a:p>
        </p:txBody>
      </p:sp>
      <p:sp>
        <p:nvSpPr>
          <p:cNvPr id="20" name="Textplatzhalter 3"/>
          <p:cNvSpPr txBox="1"/>
          <p:nvPr/>
        </p:nvSpPr>
        <p:spPr bwMode="auto">
          <a:xfrm>
            <a:off x="4385694"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aumentar la transparencia y la trazabilidad de los resultados de la investigación</a:t>
            </a:r>
          </a:p>
        </p:txBody>
      </p:sp>
      <p:sp>
        <p:nvSpPr>
          <p:cNvPr id="21" name="Textplatzhalter 3"/>
          <p:cNvSpPr txBox="1"/>
          <p:nvPr/>
        </p:nvSpPr>
        <p:spPr bwMode="auto">
          <a:xfrm>
            <a:off x="8112577" y="1196649"/>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permitir una amplia y rápida distribución y visibilidad</a:t>
            </a:r>
          </a:p>
        </p:txBody>
      </p:sp>
      <p:sp>
        <p:nvSpPr>
          <p:cNvPr id="22" name="Textplatzhalter 3"/>
          <p:cNvSpPr txBox="1"/>
          <p:nvPr/>
        </p:nvSpPr>
        <p:spPr bwMode="auto">
          <a:xfrm>
            <a:off x="658810" y="1838608"/>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s-ES" sz="1400">
                <a:solidFill>
                  <a:schemeClr val="tx1"/>
                </a:solidFill>
                <a:latin typeface="Calibri"/>
              </a:rPr>
              <a:t>La descripción de libre acceso de los enfoques y la metodología de investigación facilitan la trazabilidad, adaptación y réplica de proyectos de investigación en otros países/sistemas de formación.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s-ES" sz="2000"/>
              <a:t>Los resultados de la investigación sobre formación profesional deben ser</a:t>
            </a:r>
            <a:r>
              <a:rPr lang="es-ES" sz="2000" b="1"/>
              <a:t> de libre acceso</a:t>
            </a:r>
            <a:r>
              <a:rPr lang="es-ES" sz="2000"/>
              <a:t>, para:</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268643" y="2396110"/>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11. Resumen</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Resultados de la investigación</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Agentes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El gran número de agentes en la investigación sobre formación profesional contribuye a la calidad de la investigación y ayuda a modernizar continua-mente la formación profesional y a hacerla competitiva</a:t>
            </a:r>
          </a:p>
          <a:p>
            <a:pPr marL="285750" indent="-285750">
              <a:lnSpc>
                <a:spcPts val="2400"/>
              </a:lnSpc>
              <a:spcAft>
                <a:spcPts val="1200"/>
              </a:spcAft>
              <a:buClr>
                <a:srgbClr val="D6851B"/>
              </a:buClr>
              <a:buSzPct val="65000"/>
              <a:buFont typeface="Wingdings 3"/>
              <a:buChar char=""/>
              <a:defRPr/>
            </a:pPr>
            <a:r>
              <a:rPr lang="es-ES" dirty="0"/>
              <a:t>Efecto sinérgico mediante asociaciones, intercambios y proyectos conjuntos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a:t>Son de acceso público</a:t>
            </a:r>
          </a:p>
          <a:p>
            <a:pPr marL="285750" indent="-285750">
              <a:lnSpc>
                <a:spcPts val="2400"/>
              </a:lnSpc>
              <a:spcAft>
                <a:spcPts val="1200"/>
              </a:spcAft>
              <a:buClr>
                <a:srgbClr val="D6851B"/>
              </a:buClr>
              <a:buSzPct val="65000"/>
              <a:buFont typeface="Wingdings 3"/>
              <a:buChar char=""/>
              <a:defRPr/>
            </a:pPr>
            <a:r>
              <a:rPr lang="es-ES"/>
              <a:t>Se integran en el diálogo entre el Estado, las empresas y los interlocutores sociales</a:t>
            </a:r>
          </a:p>
          <a:p>
            <a:pPr marL="285750" indent="-285750">
              <a:lnSpc>
                <a:spcPts val="2400"/>
              </a:lnSpc>
              <a:spcAft>
                <a:spcPts val="1200"/>
              </a:spcAft>
              <a:buClr>
                <a:srgbClr val="D6851B"/>
              </a:buClr>
              <a:buSzPct val="65000"/>
              <a:buFont typeface="Wingdings 3"/>
              <a:buChar char=""/>
              <a:defRPr/>
            </a:pPr>
            <a:r>
              <a:rPr lang="es-ES"/>
              <a:t>Ayudan en la elección de medidas de formación y formación continua para la transición al sistema de empleo</a:t>
            </a:r>
          </a:p>
          <a:p>
            <a:pPr marL="285750" indent="-285750">
              <a:lnSpc>
                <a:spcPts val="2400"/>
              </a:lnSpc>
              <a:spcAft>
                <a:spcPts val="1200"/>
              </a:spcAft>
              <a:buClr>
                <a:srgbClr val="D6851B"/>
              </a:buClr>
              <a:buSzPct val="65000"/>
              <a:buFont typeface="Wingdings 3"/>
              <a:buChar char=""/>
              <a:defRPr/>
            </a:pPr>
            <a:r>
              <a:rPr lang="es-ES"/>
              <a:t>Fundamentan las decisiones de planificación educativa y ayudan en su preparación</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800" b="1"/>
              <a:t>El Estado</a:t>
            </a:r>
          </a:p>
        </p:txBody>
      </p:sp>
      <p:sp>
        <p:nvSpPr>
          <p:cNvPr id="16" name="Rechteck 15"/>
          <p:cNvSpPr/>
          <p:nvPr/>
        </p:nvSpPr>
        <p:spPr bwMode="auto">
          <a:xfrm>
            <a:off x="4392523" y="4353616"/>
            <a:ext cx="3617968"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s-ES" dirty="0"/>
              <a:t>Permite institucionalizar la investigación sobre formación profesional mediante el marco jurídico y la financiación, así como a través de mandatos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s-ES"/>
              <a:t>Más información</a:t>
            </a:r>
          </a:p>
        </p:txBody>
      </p:sp>
      <p:sp>
        <p:nvSpPr>
          <p:cNvPr id="13" name="Inhaltsplatzhalter 4"/>
          <p:cNvSpPr>
            <a:spLocks noGrp="1"/>
          </p:cNvSpPr>
          <p:nvPr>
            <p:ph idx="1"/>
          </p:nvPr>
        </p:nvSpPr>
        <p:spPr bwMode="auto">
          <a:xfrm>
            <a:off x="663822" y="1129073"/>
            <a:ext cx="9725083" cy="1871662"/>
          </a:xfrm>
        </p:spPr>
        <p:txBody>
          <a:bodyPr numCol="1">
            <a:noAutofit/>
          </a:bodyPr>
          <a:lstStyle/>
          <a:p>
            <a:pPr marL="0" indent="0">
              <a:buNone/>
              <a:defRPr/>
            </a:pPr>
            <a:r>
              <a:rPr lang="es-ES" sz="1800" dirty="0"/>
              <a:t>Esta presentación y otras, así como información adicional sobre la formación profesional alemana y la cooperación internacional en materia de formación profesional, están disponibles en nuestro sitio web:</a:t>
            </a:r>
          </a:p>
          <a:p>
            <a:pPr marL="0" indent="0">
              <a:buNone/>
              <a:defRPr/>
            </a:pPr>
            <a:r>
              <a:rPr lang="es-ES"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s-ES"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3" y="2313022"/>
            <a:ext cx="11207605" cy="3735236"/>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s-ES" sz="1600" b="1" dirty="0"/>
              <a:t>Fuentes*</a:t>
            </a:r>
          </a:p>
          <a:p>
            <a:pPr marL="285750" indent="-285750">
              <a:lnSpc>
                <a:spcPts val="2000"/>
              </a:lnSpc>
              <a:spcBef>
                <a:spcPts val="0"/>
              </a:spcBef>
              <a:spcAft>
                <a:spcPts val="200"/>
              </a:spcAft>
              <a:buClr>
                <a:srgbClr val="D6851B"/>
              </a:buClr>
              <a:buSzPct val="65000"/>
              <a:buFont typeface="Wingdings 3"/>
              <a:buChar char=""/>
              <a:defRPr/>
            </a:pPr>
            <a:r>
              <a:rPr lang="es-ES" sz="1600" dirty="0"/>
              <a:t>BIBB/investigación sobre formación profesional (</a:t>
            </a:r>
            <a:r>
              <a:rPr lang="es-ES" sz="1600" u="sng" dirty="0">
                <a:solidFill>
                  <a:srgbClr val="D6851B"/>
                </a:solidFill>
                <a:hlinkClick r:id="rId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Informe de Datos del BIBB (</a:t>
            </a:r>
            <a:r>
              <a:rPr lang="es-ES"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Aft>
                <a:spcPts val="200"/>
              </a:spcAft>
              <a:buClr>
                <a:srgbClr val="D6851B"/>
              </a:buClr>
              <a:buSzPct val="65000"/>
              <a:buFont typeface="Wingdings 3"/>
              <a:buChar char=""/>
              <a:defRPr/>
            </a:pPr>
            <a:r>
              <a:rPr lang="es-ES" sz="1600" dirty="0"/>
              <a:t>Informe de formación profesional BMBFSFJ (</a:t>
            </a:r>
            <a:r>
              <a:rPr lang="es-ES" sz="1600" dirty="0">
                <a:solidFill>
                  <a:srgbClr val="D6851B"/>
                </a:solidFill>
                <a:hlinkClick r:id="rId7">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KMK – Conferencia Permanente de los Ministros de Educación de los Estados Federados (</a:t>
            </a:r>
            <a:r>
              <a:rPr lang="es-ES" sz="1600" u="sng" dirty="0">
                <a:solidFill>
                  <a:srgbClr val="D6851B"/>
                </a:solidFill>
                <a:hlinkClick r:id="rId8" tooltip="https://www.kmk.org/">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Portal de datos del Ministerio Federal de Educación e Investigación (BMFTR) (</a:t>
            </a:r>
            <a:r>
              <a:rPr lang="es-ES" sz="1600" u="sng" dirty="0">
                <a:solidFill>
                  <a:srgbClr val="D6851B"/>
                </a:solidFill>
                <a:hlinkClick r:id="rId9">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Estadística de </a:t>
            </a:r>
            <a:r>
              <a:rPr lang="es-ES" sz="1600" dirty="0" err="1"/>
              <a:t>Destatis</a:t>
            </a:r>
            <a:r>
              <a:rPr lang="es-ES" sz="1600" dirty="0"/>
              <a:t> sobre formación profesional (</a:t>
            </a:r>
            <a:r>
              <a:rPr lang="es-ES" sz="1600" u="sng" dirty="0">
                <a:solidFill>
                  <a:srgbClr val="D6851B"/>
                </a:solidFill>
                <a:hlinkClick r:id="rId10">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del Mercado Laboral y del Empleo (</a:t>
            </a:r>
            <a:r>
              <a:rPr lang="es-ES" sz="1600" u="sng" dirty="0">
                <a:solidFill>
                  <a:srgbClr val="D6851B"/>
                </a:solidFill>
                <a:hlinkClick r:id="rId11">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Instituto de investigación para formación empresarial (</a:t>
            </a:r>
            <a:r>
              <a:rPr lang="es-ES" sz="1600" u="sng" dirty="0">
                <a:solidFill>
                  <a:srgbClr val="D6851B"/>
                </a:solidFill>
                <a:hlinkClick r:id="rId12">
                  <a:extLst>
                    <a:ext uri="{A12FA001-AC4F-418D-AE19-62706E023703}">
                      <ahyp:hlinkClr xmlns:ahyp="http://schemas.microsoft.com/office/drawing/2018/hyperlinkcolor" val="tx"/>
                    </a:ext>
                  </a:extLst>
                </a:hlinkClick>
              </a:rPr>
              <a:t>enlace</a:t>
            </a:r>
            <a:r>
              <a:rPr lang="es-ES" sz="1600" dirty="0"/>
              <a:t>) </a:t>
            </a:r>
          </a:p>
          <a:p>
            <a:pPr marL="0" indent="0">
              <a:lnSpc>
                <a:spcPts val="2000"/>
              </a:lnSpc>
              <a:spcBef>
                <a:spcPts val="0"/>
              </a:spcBef>
              <a:spcAft>
                <a:spcPts val="600"/>
              </a:spcAft>
              <a:buNone/>
              <a:defRPr/>
            </a:pPr>
            <a:endParaRPr lang="es-ES" sz="1600" b="1" dirty="0"/>
          </a:p>
          <a:p>
            <a:pPr marL="0" indent="0">
              <a:lnSpc>
                <a:spcPts val="2000"/>
              </a:lnSpc>
              <a:spcBef>
                <a:spcPts val="0"/>
              </a:spcBef>
              <a:spcAft>
                <a:spcPts val="600"/>
              </a:spcAft>
              <a:buNone/>
              <a:defRPr/>
            </a:pPr>
            <a:endParaRPr lang="es-ES" sz="1600" b="1" dirty="0"/>
          </a:p>
          <a:p>
            <a:pPr marL="0" indent="0">
              <a:lnSpc>
                <a:spcPts val="2000"/>
              </a:lnSpc>
              <a:spcBef>
                <a:spcPts val="0"/>
              </a:spcBef>
              <a:spcAft>
                <a:spcPts val="600"/>
              </a:spcAft>
              <a:buNone/>
              <a:defRPr/>
            </a:pPr>
            <a:r>
              <a:rPr lang="es-ES" sz="1600" b="1" dirty="0"/>
              <a:t>Más información en Internet</a:t>
            </a:r>
          </a:p>
          <a:p>
            <a:pPr marL="285750" indent="-285750">
              <a:lnSpc>
                <a:spcPts val="2000"/>
              </a:lnSpc>
              <a:spcBef>
                <a:spcPts val="0"/>
              </a:spcBef>
              <a:spcAft>
                <a:spcPts val="200"/>
              </a:spcAft>
              <a:buClr>
                <a:srgbClr val="D6851B"/>
              </a:buClr>
              <a:buSzPct val="65000"/>
              <a:buFont typeface="Wingdings 3"/>
              <a:buChar char=""/>
              <a:defRPr/>
            </a:pPr>
            <a:r>
              <a:rPr lang="es-ES" sz="1600" dirty="0"/>
              <a:t>AGBFN (Asociación de trabajo «Red de investigación de formación profesional dual») (</a:t>
            </a:r>
            <a:r>
              <a:rPr lang="es-ES" sz="1600" u="sng" dirty="0">
                <a:solidFill>
                  <a:srgbClr val="D6851B"/>
                </a:solidFill>
                <a:hlinkClick r:id="rId13" tooltip="https://www.agbf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err="1"/>
              <a:t>CeVet</a:t>
            </a:r>
            <a:r>
              <a:rPr lang="es-ES" sz="1600" dirty="0"/>
              <a:t> (</a:t>
            </a:r>
            <a:r>
              <a:rPr lang="es-ES" sz="1600" u="sng" dirty="0">
                <a:solidFill>
                  <a:srgbClr val="D6851B"/>
                </a:solidFill>
                <a:hlinkClick r:id="rId14" tooltip="https://www.uni-paderborn.de/cevet">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VET </a:t>
            </a:r>
            <a:r>
              <a:rPr lang="es-ES" sz="1600" dirty="0" err="1"/>
              <a:t>Repository</a:t>
            </a:r>
            <a:r>
              <a:rPr lang="es-ES" sz="1600" dirty="0"/>
              <a:t> del BIBB </a:t>
            </a:r>
            <a:r>
              <a:rPr lang="es-ES" sz="1600" u="sng" dirty="0">
                <a:hlinkClick r:id="rId15" tooltip="https://www.bibb.de/de/59.php">
                  <a:extLst>
                    <a:ext uri="{A12FA001-AC4F-418D-AE19-62706E023703}">
                      <ahyp:hlinkClr xmlns:ahyp="http://schemas.microsoft.com/office/drawing/2018/hyperlinkcolor" val="tx"/>
                    </a:ext>
                  </a:extLst>
                </a:hlinkClick>
              </a:rPr>
              <a:t>(</a:t>
            </a:r>
            <a:r>
              <a:rPr lang="es-ES" sz="1600" u="sng" dirty="0">
                <a:solidFill>
                  <a:srgbClr val="D6851B"/>
                </a:solidFill>
                <a:hlinkClick r:id="rId16">
                  <a:extLst>
                    <a:ext uri="{A12FA001-AC4F-418D-AE19-62706E023703}">
                      <ahyp:hlinkClr xmlns:ahyp="http://schemas.microsoft.com/office/drawing/2018/hyperlinkcolor" val="tx"/>
                    </a:ext>
                  </a:extLst>
                </a:hlinkClick>
              </a:rPr>
              <a:t>enlace</a:t>
            </a:r>
            <a:r>
              <a:rPr lang="es-ES" sz="1600" u="sng" dirty="0">
                <a:hlinkClick r:id="rId15" tooltip="https://www.bibb.de/de/59.php">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a:buChar char=""/>
              <a:defRPr/>
            </a:pPr>
            <a:r>
              <a:rPr lang="es-ES" sz="1600" dirty="0"/>
              <a:t>Publicaciones especializadas del BIBB (</a:t>
            </a:r>
            <a:r>
              <a:rPr lang="es-ES" sz="1600" u="sng" dirty="0">
                <a:solidFill>
                  <a:srgbClr val="D6851B"/>
                </a:solidFill>
                <a:hlinkClick r:id="rId17" tooltip="https://www.bibb.de/dienst/publikationen/de/">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Centro de datos de investigación del BIBB (</a:t>
            </a:r>
            <a:r>
              <a:rPr lang="es-ES" sz="1600" u="sng" dirty="0">
                <a:solidFill>
                  <a:srgbClr val="D6851B"/>
                </a:solidFill>
                <a:hlinkClick r:id="rId18">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a:buChar char=""/>
              <a:defRPr/>
            </a:pPr>
            <a:r>
              <a:rPr lang="es-ES" sz="1600" dirty="0"/>
              <a:t>Revista especializada BWP (Formación profesional científica y práctica» del BIBB (</a:t>
            </a:r>
            <a:r>
              <a:rPr lang="es-ES" sz="1600" dirty="0">
                <a:solidFill>
                  <a:srgbClr val="D6851B"/>
                </a:solidFill>
                <a:hlinkClick r:id="rId19">
                  <a:extLst>
                    <a:ext uri="{A12FA001-AC4F-418D-AE19-62706E023703}">
                      <ahyp:hlinkClr xmlns:ahyp="http://schemas.microsoft.com/office/drawing/2018/hyperlinkcolor" val="tx"/>
                    </a:ext>
                  </a:extLst>
                </a:hlinkClick>
              </a:rPr>
              <a:t>enlace</a:t>
            </a:r>
            <a:r>
              <a:rPr lang="es-ES" sz="1600" dirty="0"/>
              <a:t>)</a:t>
            </a:r>
          </a:p>
        </p:txBody>
      </p:sp>
      <p:sp>
        <p:nvSpPr>
          <p:cNvPr id="5" name="Textfeld 4">
            <a:extLst>
              <a:ext uri="{FF2B5EF4-FFF2-40B4-BE49-F238E27FC236}">
                <a16:creationId xmlns:a16="http://schemas.microsoft.com/office/drawing/2014/main" id="{1AA4429F-CEC1-4CB7-BF91-8A268EFF5FF7}"/>
              </a:ext>
            </a:extLst>
          </p:cNvPr>
          <p:cNvSpPr txBox="1"/>
          <p:nvPr/>
        </p:nvSpPr>
        <p:spPr bwMode="auto">
          <a:xfrm>
            <a:off x="658812" y="6550223"/>
            <a:ext cx="5271911" cy="307777"/>
          </a:xfrm>
          <a:prstGeom prst="rect">
            <a:avLst/>
          </a:prstGeom>
          <a:noFill/>
        </p:spPr>
        <p:txBody>
          <a:bodyPr wrap="square" rtlCol="0">
            <a:spAutoFit/>
          </a:bodyPr>
          <a:lstStyle/>
          <a:p>
            <a:r>
              <a:rPr lang="es-ES" sz="1400" dirty="0"/>
              <a:t>* Algunas fuentes sólo están disponibles en alemán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1. Características de la investigación sobre formación profesional</a:t>
            </a:r>
          </a:p>
        </p:txBody>
      </p:sp>
      <p:sp>
        <p:nvSpPr>
          <p:cNvPr id="4" name="Textfeld 3"/>
          <p:cNvSpPr txBox="1"/>
          <p:nvPr/>
        </p:nvSpPr>
        <p:spPr bwMode="auto">
          <a:xfrm>
            <a:off x="658811" y="1572161"/>
            <a:ext cx="11053763" cy="4233327"/>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s-ES" sz="1600" dirty="0"/>
              <a:t>Campo de investigación relativamente joven </a:t>
            </a:r>
          </a:p>
          <a:p>
            <a:pPr marL="285750" indent="-285750">
              <a:lnSpc>
                <a:spcPts val="1800"/>
              </a:lnSpc>
              <a:spcAft>
                <a:spcPts val="600"/>
              </a:spcAft>
              <a:buClr>
                <a:srgbClr val="D6851B"/>
              </a:buClr>
              <a:buSzPct val="65000"/>
              <a:buFont typeface="Wingdings 3"/>
              <a:buChar char=""/>
              <a:defRPr/>
            </a:pPr>
            <a:r>
              <a:rPr lang="es-ES" sz="1600" dirty="0"/>
              <a:t>Con base jurídica en la Ley Alemana de Formación Profesional (BBiG) </a:t>
            </a:r>
          </a:p>
          <a:p>
            <a:pPr marL="285750" indent="-285750">
              <a:lnSpc>
                <a:spcPts val="1800"/>
              </a:lnSpc>
              <a:spcAft>
                <a:spcPts val="600"/>
              </a:spcAft>
              <a:buClr>
                <a:srgbClr val="D6851B"/>
              </a:buClr>
              <a:buSzPct val="65000"/>
              <a:buFont typeface="Wingdings 3"/>
              <a:buChar char=""/>
              <a:defRPr/>
            </a:pPr>
            <a:r>
              <a:rPr lang="es-ES" sz="1600" dirty="0"/>
              <a:t>Ámbito de investigación heterogéneo: </a:t>
            </a:r>
          </a:p>
          <a:p>
            <a:pPr marL="576000" lvl="1" indent="-285750">
              <a:lnSpc>
                <a:spcPts val="1800"/>
              </a:lnSpc>
              <a:spcAft>
                <a:spcPts val="600"/>
              </a:spcAft>
              <a:buClr>
                <a:srgbClr val="D6851B"/>
              </a:buClr>
              <a:buSzPct val="65000"/>
              <a:buFont typeface="Wingdings 3"/>
              <a:buChar char=""/>
              <a:defRPr/>
            </a:pPr>
            <a:r>
              <a:rPr lang="es-ES" sz="1600" dirty="0"/>
              <a:t>Carácter multidisciplinar</a:t>
            </a:r>
          </a:p>
          <a:p>
            <a:pPr marL="576000" lvl="1" indent="-285750">
              <a:lnSpc>
                <a:spcPts val="1800"/>
              </a:lnSpc>
              <a:spcAft>
                <a:spcPts val="600"/>
              </a:spcAft>
              <a:buClr>
                <a:srgbClr val="D6851B"/>
              </a:buClr>
              <a:buSzPct val="65000"/>
              <a:buFont typeface="Wingdings 3"/>
              <a:buChar char=""/>
              <a:defRPr/>
            </a:pPr>
            <a:r>
              <a:rPr lang="es-ES" sz="1600" dirty="0"/>
              <a:t>Integración de distintas disciplinas científicas: </a:t>
            </a:r>
          </a:p>
          <a:p>
            <a:pPr marL="864000" lvl="2" indent="-285750">
              <a:lnSpc>
                <a:spcPts val="1800"/>
              </a:lnSpc>
              <a:spcAft>
                <a:spcPts val="600"/>
              </a:spcAft>
              <a:buClr>
                <a:srgbClr val="D6851B"/>
              </a:buClr>
              <a:buSzPct val="65000"/>
              <a:buFont typeface="Wingdings 3"/>
              <a:buChar char=""/>
              <a:defRPr/>
            </a:pPr>
            <a:r>
              <a:rPr lang="es-ES" sz="1600" dirty="0"/>
              <a:t>Ciencias de la educación</a:t>
            </a:r>
          </a:p>
          <a:p>
            <a:pPr marL="864000" lvl="2" indent="-285750">
              <a:lnSpc>
                <a:spcPts val="1800"/>
              </a:lnSpc>
              <a:spcAft>
                <a:spcPts val="600"/>
              </a:spcAft>
              <a:buClr>
                <a:srgbClr val="D6851B"/>
              </a:buClr>
              <a:buSzPct val="65000"/>
              <a:buFont typeface="Wingdings 3"/>
              <a:buChar char=""/>
              <a:defRPr/>
            </a:pPr>
            <a:r>
              <a:rPr lang="es-ES" sz="1600" dirty="0"/>
              <a:t>Sociología</a:t>
            </a:r>
          </a:p>
          <a:p>
            <a:pPr marL="864000" lvl="2" indent="-285750">
              <a:lnSpc>
                <a:spcPts val="1800"/>
              </a:lnSpc>
              <a:spcAft>
                <a:spcPts val="600"/>
              </a:spcAft>
              <a:buClr>
                <a:srgbClr val="D6851B"/>
              </a:buClr>
              <a:buSzPct val="65000"/>
              <a:buFont typeface="Wingdings 3"/>
              <a:buChar char=""/>
              <a:defRPr/>
            </a:pPr>
            <a:r>
              <a:rPr lang="es-ES" sz="1600" dirty="0"/>
              <a:t>Ciencias económicas</a:t>
            </a:r>
          </a:p>
          <a:p>
            <a:pPr marL="864000" lvl="2" indent="-285750">
              <a:lnSpc>
                <a:spcPts val="1800"/>
              </a:lnSpc>
              <a:spcAft>
                <a:spcPts val="600"/>
              </a:spcAft>
              <a:buClr>
                <a:srgbClr val="D6851B"/>
              </a:buClr>
              <a:buSzPct val="65000"/>
              <a:buFont typeface="Wingdings 3"/>
              <a:buChar char=""/>
              <a:defRPr/>
            </a:pPr>
            <a:r>
              <a:rPr lang="es-ES" sz="1600" dirty="0"/>
              <a:t>Investigación del mercado laboral</a:t>
            </a:r>
          </a:p>
          <a:p>
            <a:pPr marL="285750" indent="-285750">
              <a:lnSpc>
                <a:spcPts val="1800"/>
              </a:lnSpc>
              <a:spcAft>
                <a:spcPts val="600"/>
              </a:spcAft>
              <a:buClr>
                <a:srgbClr val="D6851B"/>
              </a:buClr>
              <a:buSzPct val="65000"/>
              <a:buFont typeface="Wingdings 3"/>
              <a:buChar char=""/>
              <a:defRPr/>
            </a:pPr>
            <a:r>
              <a:rPr lang="es-ES" sz="1600" dirty="0"/>
              <a:t>Selección de temas en función de las necesidades de la empresas, la práctica de la formación profesional y la política de la formación profesional</a:t>
            </a:r>
          </a:p>
          <a:p>
            <a:pPr marL="285750" indent="-285750">
              <a:lnSpc>
                <a:spcPts val="1800"/>
              </a:lnSpc>
              <a:spcAft>
                <a:spcPts val="600"/>
              </a:spcAft>
              <a:buClr>
                <a:srgbClr val="D6851B"/>
              </a:buClr>
              <a:buSzPct val="65000"/>
              <a:buFont typeface="Wingdings 3"/>
              <a:buChar char=""/>
              <a:defRPr/>
            </a:pPr>
            <a:r>
              <a:rPr lang="es-ES" sz="1600" dirty="0"/>
              <a:t>Orientación a la aplicación (práctica educativa, política educativa y control educativo)</a:t>
            </a:r>
          </a:p>
          <a:p>
            <a:pPr marL="285750" indent="-285750">
              <a:lnSpc>
                <a:spcPts val="1800"/>
              </a:lnSpc>
              <a:spcAft>
                <a:spcPts val="600"/>
              </a:spcAft>
              <a:buClr>
                <a:srgbClr val="D6851B"/>
              </a:buClr>
              <a:buSzPct val="65000"/>
              <a:buFont typeface="Wingdings 3"/>
              <a:buChar char=""/>
              <a:defRPr/>
            </a:pPr>
            <a:r>
              <a:rPr lang="es-ES" sz="1600" dirty="0"/>
              <a:t>Orientación a distintos grupos destinatarios:</a:t>
            </a:r>
          </a:p>
          <a:p>
            <a:pPr marL="576000" lvl="1" indent="-285750">
              <a:lnSpc>
                <a:spcPts val="1800"/>
              </a:lnSpc>
              <a:spcAft>
                <a:spcPts val="600"/>
              </a:spcAft>
              <a:buClr>
                <a:srgbClr val="D6851B"/>
              </a:buClr>
              <a:buSzPct val="65000"/>
              <a:buFont typeface="Wingdings 3"/>
              <a:buChar char=""/>
              <a:defRPr/>
            </a:pPr>
            <a:r>
              <a:rPr lang="es-ES" sz="1600" dirty="0"/>
              <a:t>Alumnos y alumnas</a:t>
            </a:r>
          </a:p>
          <a:p>
            <a:pPr marL="576000" lvl="1" indent="-285750">
              <a:lnSpc>
                <a:spcPts val="1800"/>
              </a:lnSpc>
              <a:spcAft>
                <a:spcPts val="600"/>
              </a:spcAft>
              <a:buClr>
                <a:srgbClr val="D6851B"/>
              </a:buClr>
              <a:buSzPct val="65000"/>
              <a:buFont typeface="Wingdings 3"/>
              <a:buChar char=""/>
              <a:defRPr/>
            </a:pPr>
            <a:r>
              <a:rPr lang="es-ES" sz="1600" dirty="0"/>
              <a:t>Aprendices</a:t>
            </a:r>
          </a:p>
          <a:p>
            <a:pPr marL="576000" lvl="1" indent="-285750">
              <a:lnSpc>
                <a:spcPts val="1800"/>
              </a:lnSpc>
              <a:spcAft>
                <a:spcPts val="600"/>
              </a:spcAft>
              <a:buClr>
                <a:srgbClr val="D6851B"/>
              </a:buClr>
              <a:buSzPct val="65000"/>
              <a:buFont typeface="Wingdings 3"/>
              <a:buChar char=""/>
              <a:defRPr/>
            </a:pPr>
            <a:r>
              <a:rPr lang="es-ES" sz="1600" dirty="0"/>
              <a:t>Personal de formación profesional</a:t>
            </a:r>
          </a:p>
          <a:p>
            <a:pPr marL="576000" lvl="1" indent="-285750">
              <a:lnSpc>
                <a:spcPts val="1800"/>
              </a:lnSpc>
              <a:spcAft>
                <a:spcPts val="600"/>
              </a:spcAft>
              <a:buClr>
                <a:srgbClr val="D6851B"/>
              </a:buClr>
              <a:buSzPct val="65000"/>
              <a:buFont typeface="Wingdings 3"/>
              <a:buChar char=""/>
              <a:defRPr/>
            </a:pPr>
            <a:r>
              <a:rPr lang="es-ES" sz="1600" dirty="0"/>
              <a:t>Centros escolares de formación profesional</a:t>
            </a:r>
          </a:p>
          <a:p>
            <a:pPr marL="576000" lvl="1" indent="-285750">
              <a:lnSpc>
                <a:spcPts val="1800"/>
              </a:lnSpc>
              <a:spcAft>
                <a:spcPts val="600"/>
              </a:spcAft>
              <a:buClr>
                <a:srgbClr val="D6851B"/>
              </a:buClr>
              <a:buSzPct val="65000"/>
              <a:buFont typeface="Wingdings 3"/>
              <a:buChar char=""/>
              <a:defRPr/>
            </a:pPr>
            <a:r>
              <a:rPr lang="es-ES" sz="1600" dirty="0"/>
              <a:t>Empresas</a:t>
            </a:r>
          </a:p>
          <a:p>
            <a:pPr marL="576000" lvl="1" indent="-285750">
              <a:lnSpc>
                <a:spcPts val="1800"/>
              </a:lnSpc>
              <a:spcAft>
                <a:spcPts val="600"/>
              </a:spcAft>
              <a:buClr>
                <a:srgbClr val="D6851B"/>
              </a:buClr>
              <a:buSzPct val="65000"/>
              <a:buFont typeface="Wingdings 3"/>
              <a:buChar char=""/>
              <a:defRPr/>
            </a:pPr>
            <a:r>
              <a:rPr lang="es-ES" sz="1600" dirty="0"/>
              <a:t>Política</a:t>
            </a:r>
          </a:p>
          <a:p>
            <a:pPr marL="285750" indent="-285750">
              <a:lnSpc>
                <a:spcPts val="1800"/>
              </a:lnSpc>
              <a:spcAft>
                <a:spcPts val="600"/>
              </a:spcAft>
              <a:buClr>
                <a:srgbClr val="D6851B"/>
              </a:buClr>
              <a:buSzPct val="65000"/>
              <a:buFont typeface="Wingdings 3"/>
              <a:buChar char=""/>
              <a:defRPr/>
            </a:pPr>
            <a:r>
              <a:rPr lang="es-ES" sz="1600" dirty="0"/>
              <a:t>Cooperación y creación de redes: colaboración entre instituciones de investigación, proveedores educativos y empresas, cooperación internacional</a:t>
            </a:r>
          </a:p>
          <a:p>
            <a:pPr marL="285750" indent="-285750">
              <a:lnSpc>
                <a:spcPts val="1800"/>
              </a:lnSpc>
              <a:spcAft>
                <a:spcPts val="600"/>
              </a:spcAft>
              <a:buClr>
                <a:srgbClr val="D6851B"/>
              </a:buClr>
              <a:buSzPct val="65000"/>
              <a:buFont typeface="Wingdings 3"/>
              <a:buChar char=""/>
              <a:defRPr/>
            </a:pPr>
            <a:r>
              <a:rPr lang="es-ES" sz="1600" dirty="0"/>
              <a:t>Los resultados están a disposición del público</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2. ¿Por qué realizar investigación sobre la formación profesional?</a:t>
            </a:r>
          </a:p>
        </p:txBody>
      </p:sp>
      <p:sp>
        <p:nvSpPr>
          <p:cNvPr id="14" name="Textplatzhalter 3"/>
          <p:cNvSpPr txBox="1"/>
          <p:nvPr/>
        </p:nvSpPr>
        <p:spPr bwMode="auto">
          <a:xfrm>
            <a:off x="8256574" y="197904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Competitividad,</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Trabajadores cualificados, etc.</a:t>
            </a:r>
          </a:p>
        </p:txBody>
      </p:sp>
      <p:sp>
        <p:nvSpPr>
          <p:cNvPr id="15" name="Textplatzhalter 3"/>
          <p:cNvSpPr txBox="1"/>
          <p:nvPr/>
        </p:nvSpPr>
        <p:spPr bwMode="auto">
          <a:xfrm>
            <a:off x="8168091" y="151163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las empresas</a:t>
            </a:r>
          </a:p>
        </p:txBody>
      </p:sp>
      <p:sp>
        <p:nvSpPr>
          <p:cNvPr id="18" name="Textplatzhalter 3"/>
          <p:cNvSpPr txBox="1"/>
          <p:nvPr/>
        </p:nvSpPr>
        <p:spPr bwMode="auto">
          <a:xfrm>
            <a:off x="8256575" y="327552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Perspectiva internacional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dirty="0">
                <a:solidFill>
                  <a:schemeClr val="tx1"/>
                </a:solidFill>
              </a:rPr>
              <a:t>Migración de trabajadores cualificados, homologación, etc.</a:t>
            </a:r>
          </a:p>
        </p:txBody>
      </p:sp>
      <p:sp>
        <p:nvSpPr>
          <p:cNvPr id="19" name="Textplatzhalter 3"/>
          <p:cNvSpPr txBox="1"/>
          <p:nvPr/>
        </p:nvSpPr>
        <p:spPr bwMode="auto">
          <a:xfrm>
            <a:off x="8168091" y="280811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Globalización</a:t>
            </a:r>
          </a:p>
        </p:txBody>
      </p:sp>
      <p:sp>
        <p:nvSpPr>
          <p:cNvPr id="20" name="Textplatzhalter 3"/>
          <p:cNvSpPr txBox="1"/>
          <p:nvPr/>
        </p:nvSpPr>
        <p:spPr bwMode="auto">
          <a:xfrm>
            <a:off x="658808" y="355253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Inteligencia artificial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Medios de comunicación, etc.</a:t>
            </a:r>
          </a:p>
        </p:txBody>
      </p:sp>
      <p:sp>
        <p:nvSpPr>
          <p:cNvPr id="21" name="Textplatzhalter 3"/>
          <p:cNvSpPr txBox="1"/>
          <p:nvPr/>
        </p:nvSpPr>
        <p:spPr bwMode="auto">
          <a:xfrm>
            <a:off x="658808" y="30851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Desarrollo tecnológico</a:t>
            </a:r>
          </a:p>
        </p:txBody>
      </p:sp>
      <p:sp>
        <p:nvSpPr>
          <p:cNvPr id="24" name="Textplatzhalter 3"/>
          <p:cNvSpPr txBox="1"/>
          <p:nvPr/>
        </p:nvSpPr>
        <p:spPr bwMode="auto">
          <a:xfrm>
            <a:off x="8256571"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Necesidad de nuevos perfiles profesionales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Flexibilización del trabajo, etc.</a:t>
            </a:r>
          </a:p>
        </p:txBody>
      </p:sp>
      <p:sp>
        <p:nvSpPr>
          <p:cNvPr id="25" name="Textplatzhalter 3"/>
          <p:cNvSpPr txBox="1"/>
          <p:nvPr/>
        </p:nvSpPr>
        <p:spPr bwMode="auto">
          <a:xfrm>
            <a:off x="8168087" y="438745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el mundo laboral</a:t>
            </a:r>
          </a:p>
        </p:txBody>
      </p:sp>
      <p:sp>
        <p:nvSpPr>
          <p:cNvPr id="4" name="Textfeld 3"/>
          <p:cNvSpPr txBox="1"/>
          <p:nvPr/>
        </p:nvSpPr>
        <p:spPr bwMode="auto">
          <a:xfrm>
            <a:off x="4563815" y="254516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s-ES">
                <a:solidFill>
                  <a:schemeClr val="dk1"/>
                </a:solidFill>
                <a:latin typeface="Calibri"/>
                <a:ea typeface="Arial Narrow"/>
                <a:cs typeface="Calibri"/>
              </a:rPr>
              <a:t>La política, las empresas y los interlocutores sociales necesitan información sobre los desarrollos en la formación profesional, el sistema educativo y el mercado laboral para poder </a:t>
            </a:r>
            <a:r>
              <a:rPr lang="es-ES">
                <a:solidFill>
                  <a:srgbClr val="D6851B"/>
                </a:solidFill>
                <a:latin typeface="Calibri"/>
                <a:ea typeface="Arial Narrow"/>
                <a:cs typeface="Calibri"/>
              </a:rPr>
              <a:t>reaccionar a los desafíos </a:t>
            </a:r>
            <a:r>
              <a:rPr lang="es-ES">
                <a:solidFill>
                  <a:schemeClr val="dk1"/>
                </a:solidFill>
                <a:latin typeface="Calibri"/>
                <a:ea typeface="Arial Narrow"/>
                <a:cs typeface="Calibri"/>
              </a:rPr>
              <a:t>y </a:t>
            </a:r>
            <a:r>
              <a:rPr lang="es-ES">
                <a:solidFill>
                  <a:srgbClr val="D6851B"/>
                </a:solidFill>
                <a:latin typeface="Calibri"/>
                <a:ea typeface="Arial Narrow"/>
                <a:cs typeface="Calibri"/>
              </a:rPr>
              <a:t>controlar </a:t>
            </a:r>
            <a:r>
              <a:rPr lang="es-ES">
                <a:latin typeface="Calibri"/>
                <a:ea typeface="Arial Narrow"/>
                <a:cs typeface="Calibri"/>
              </a:rPr>
              <a:t>el sistema de formación profesional </a:t>
            </a:r>
            <a:r>
              <a:rPr lang="es-ES">
                <a:solidFill>
                  <a:srgbClr val="D6851B"/>
                </a:solidFill>
                <a:latin typeface="Calibri"/>
                <a:ea typeface="Arial Narrow"/>
                <a:cs typeface="Calibri"/>
              </a:rPr>
              <a:t>basándose en datos</a:t>
            </a:r>
            <a:r>
              <a:rPr lang="es-ES">
                <a:solidFill>
                  <a:schemeClr val="dk1"/>
                </a:solidFill>
                <a:latin typeface="Calibri"/>
                <a:ea typeface="Arial Narrow"/>
                <a:cs typeface="Calibri"/>
              </a:rPr>
              <a:t>. La investigación y el desarrollo se necesitan mutuamente.</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942343"/>
            <a:ext cx="1891200" cy="1540424"/>
          </a:xfrm>
          <a:prstGeom prst="rect">
            <a:avLst/>
          </a:prstGeom>
        </p:spPr>
      </p:pic>
      <p:sp>
        <p:nvSpPr>
          <p:cNvPr id="26" name="Textplatzhalter 3"/>
          <p:cNvSpPr txBox="1"/>
          <p:nvPr/>
        </p:nvSpPr>
        <p:spPr bwMode="auto">
          <a:xfrm>
            <a:off x="658813" y="485486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Desarrollos demográficos</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Migración, etc. </a:t>
            </a:r>
          </a:p>
        </p:txBody>
      </p:sp>
      <p:sp>
        <p:nvSpPr>
          <p:cNvPr id="27" name="Textplatzhalter 3"/>
          <p:cNvSpPr txBox="1"/>
          <p:nvPr/>
        </p:nvSpPr>
        <p:spPr bwMode="auto">
          <a:xfrm>
            <a:off x="658812" y="438745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Cambios en la sociedad</a:t>
            </a:r>
          </a:p>
        </p:txBody>
      </p:sp>
      <p:sp>
        <p:nvSpPr>
          <p:cNvPr id="28" name="Textplatzhalter 3"/>
          <p:cNvSpPr txBox="1"/>
          <p:nvPr/>
        </p:nvSpPr>
        <p:spPr bwMode="auto">
          <a:xfrm>
            <a:off x="658812" y="197903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Calidad [y atractivo] de la formación profesional</a:t>
            </a:r>
          </a:p>
          <a:p>
            <a:pPr marL="360000" lvl="0" indent="-252000" defTabSz="914400">
              <a:lnSpc>
                <a:spcPts val="2200"/>
              </a:lnSpc>
              <a:spcBef>
                <a:spcPts val="0"/>
              </a:spcBef>
              <a:spcAft>
                <a:spcPts val="200"/>
              </a:spcAft>
              <a:buClr>
                <a:srgbClr val="D6851B"/>
              </a:buClr>
              <a:buSzPct val="65000"/>
              <a:buFont typeface="Wingdings 3"/>
              <a:buChar char=""/>
              <a:defRPr/>
            </a:pPr>
            <a:r>
              <a:rPr lang="es-ES" sz="1600">
                <a:solidFill>
                  <a:schemeClr val="tx1"/>
                </a:solidFill>
                <a:latin typeface="Calibri"/>
              </a:rPr>
              <a:t>Participación social</a:t>
            </a:r>
          </a:p>
        </p:txBody>
      </p:sp>
      <p:sp>
        <p:nvSpPr>
          <p:cNvPr id="29" name="Textplatzhalter 3"/>
          <p:cNvSpPr txBox="1"/>
          <p:nvPr/>
        </p:nvSpPr>
        <p:spPr bwMode="auto">
          <a:xfrm>
            <a:off x="658812" y="151163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s-ES" sz="1800" b="1"/>
              <a:t>Importancia para el sistema educativo</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s-ES"/>
              <a:t>3. Condiciones marco legales</a:t>
            </a:r>
            <a:br>
              <a:rPr lang="es-ES"/>
            </a:br>
            <a:endParaRPr lang="es-ES"/>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s-ES" sz="2000" b="1"/>
              <a:t>La base jurídica es la Ley Alemana de Formación Profesional (BBiG)  </a:t>
            </a:r>
            <a:br>
              <a:rPr lang="es-ES" sz="2000" b="1"/>
            </a:br>
            <a:endParaRPr lang="es-ES" sz="2000" b="1"/>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s-ES"/>
              <a:t>BBiG, (2020)*, Art. 84  Objetivos de la investigación sobre formación profesional:</a:t>
            </a:r>
          </a:p>
          <a:p>
            <a:pPr lvl="1">
              <a:lnSpc>
                <a:spcPts val="2200"/>
              </a:lnSpc>
              <a:spcAft>
                <a:spcPts val="1200"/>
              </a:spcAft>
              <a:buClr>
                <a:srgbClr val="D6851B"/>
              </a:buClr>
              <a:buSzPct val="65000"/>
              <a:defRPr/>
            </a:pPr>
            <a:r>
              <a:rPr lang="es-ES"/>
              <a:t>«La investigación sobre formación profesional debe…</a:t>
            </a:r>
          </a:p>
          <a:p>
            <a:pPr marL="792000" lvl="1" indent="-288000">
              <a:lnSpc>
                <a:spcPts val="2200"/>
              </a:lnSpc>
              <a:spcAft>
                <a:spcPts val="1200"/>
              </a:spcAft>
              <a:buClr>
                <a:srgbClr val="D6851B"/>
              </a:buClr>
              <a:buSzPct val="100000"/>
              <a:buFont typeface="+mj-lt"/>
              <a:buAutoNum type="arabicPeriod"/>
              <a:defRPr/>
            </a:pPr>
            <a:r>
              <a:rPr lang="es-ES"/>
              <a:t>… aclarar las bases de la formación profesional,</a:t>
            </a:r>
          </a:p>
          <a:p>
            <a:pPr marL="792000" lvl="1" indent="-288000">
              <a:lnSpc>
                <a:spcPts val="2200"/>
              </a:lnSpc>
              <a:spcAft>
                <a:spcPts val="1200"/>
              </a:spcAft>
              <a:buClr>
                <a:srgbClr val="D6851B"/>
              </a:buClr>
              <a:buSzPct val="100000"/>
              <a:buFont typeface="+mj-lt"/>
              <a:buAutoNum type="arabicPeriod"/>
              <a:defRPr/>
            </a:pPr>
            <a:r>
              <a:rPr lang="es-ES"/>
              <a:t>… observar los desarrollos nacionales, europeos e internacionales en la formación profesional,</a:t>
            </a:r>
          </a:p>
          <a:p>
            <a:pPr marL="792000" lvl="1" indent="-288000">
              <a:lnSpc>
                <a:spcPts val="2200"/>
              </a:lnSpc>
              <a:spcAft>
                <a:spcPts val="1200"/>
              </a:spcAft>
              <a:buClr>
                <a:srgbClr val="D6851B"/>
              </a:buClr>
              <a:buSzPct val="100000"/>
              <a:buFont typeface="+mj-lt"/>
              <a:buAutoNum type="arabicPeriod"/>
              <a:defRPr/>
            </a:pPr>
            <a:r>
              <a:rPr lang="es-ES"/>
              <a:t>… determinar los requisitos en cuanto a contenidos y objetivos de la formación profesional,</a:t>
            </a:r>
          </a:p>
          <a:p>
            <a:pPr marL="792000" lvl="1" indent="-288000">
              <a:lnSpc>
                <a:spcPts val="2200"/>
              </a:lnSpc>
              <a:spcAft>
                <a:spcPts val="1200"/>
              </a:spcAft>
              <a:buClr>
                <a:srgbClr val="D6851B"/>
              </a:buClr>
              <a:buSzPct val="100000"/>
              <a:buFont typeface="+mj-lt"/>
              <a:buAutoNum type="arabicPeriod"/>
              <a:defRPr/>
            </a:pPr>
            <a:r>
              <a:rPr lang="es-ES"/>
              <a:t>… preparar la evolución de la formación profesional en relación a los cambios que se produzcan en las necesidades económicas, sociales y técnicas,</a:t>
            </a:r>
          </a:p>
          <a:p>
            <a:pPr marL="792000" lvl="1" indent="-288000">
              <a:lnSpc>
                <a:spcPts val="2200"/>
              </a:lnSpc>
              <a:spcAft>
                <a:spcPts val="1200"/>
              </a:spcAft>
              <a:buClr>
                <a:srgbClr val="D6851B"/>
              </a:buClr>
              <a:buSzPct val="100000"/>
              <a:buFont typeface="+mj-lt"/>
              <a:buAutoNum type="arabicPeriod"/>
              <a:defRPr/>
            </a:pPr>
            <a:r>
              <a:rPr lang="es-ES"/>
              <a:t>… promover instrumentos y procedimientos para la transmisión de la formación profesional y la transferencia de conocimientos y tecnología».</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es-ES" sz="1200" dirty="0"/>
              <a:t>* Ley Alemana de Formación Profesional en la versión publicada el 4 de mayo de 2020 (Boletín Oficial de la República Federal de Alemania (BGBl. I p. 920), </a:t>
            </a:r>
            <a:br>
              <a:rPr lang="es-ES" sz="1200" dirty="0"/>
            </a:br>
            <a:r>
              <a:rPr lang="es-ES" sz="1200" dirty="0"/>
              <a:t>modificado por última vez por el artículo 2 de la Ley del 19 de julio de 2024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4. Agentes de la investigación sobre formación profesional en Alemania</a:t>
            </a:r>
          </a:p>
        </p:txBody>
      </p:sp>
      <p:sp>
        <p:nvSpPr>
          <p:cNvPr id="9" name="Textplatzhalter 3"/>
          <p:cNvSpPr txBox="1"/>
          <p:nvPr/>
        </p:nvSpPr>
        <p:spPr bwMode="auto">
          <a:xfrm>
            <a:off x="658812"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Institutos de investigación</a:t>
            </a:r>
            <a:r>
              <a:rPr lang="es-ES" sz="1600"/>
              <a:t> </a:t>
            </a:r>
            <a:br>
              <a:rPr lang="es-ES" sz="1600"/>
            </a:br>
            <a:r>
              <a:rPr lang="es-ES" sz="1400"/>
              <a:t>(privados y públicos)</a:t>
            </a:r>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a:t>Ejemplos:</a:t>
            </a:r>
          </a:p>
          <a:p>
            <a:pPr marL="216000" indent="-216000">
              <a:lnSpc>
                <a:spcPts val="1700"/>
              </a:lnSpc>
              <a:spcAft>
                <a:spcPts val="400"/>
              </a:spcAft>
              <a:buClr>
                <a:srgbClr val="D6851B"/>
              </a:buClr>
              <a:buSzPct val="65000"/>
              <a:buFont typeface="Wingdings 3"/>
              <a:buChar char=""/>
              <a:defRPr/>
            </a:pPr>
            <a:r>
              <a:rPr lang="es-ES" sz="1400"/>
              <a:t>Instituto Federal de Formación Profesional (BIBB)</a:t>
            </a:r>
          </a:p>
          <a:p>
            <a:pPr marL="216000" indent="-216000">
              <a:lnSpc>
                <a:spcPts val="1700"/>
              </a:lnSpc>
              <a:spcAft>
                <a:spcPts val="400"/>
              </a:spcAft>
              <a:buClr>
                <a:srgbClr val="D6851B"/>
              </a:buClr>
              <a:buSzPct val="65000"/>
              <a:buFont typeface="Wingdings 3"/>
              <a:buChar char=""/>
              <a:defRPr/>
            </a:pPr>
            <a:r>
              <a:rPr lang="es-ES" sz="1400"/>
              <a:t>Instituto de Investigación del Mercado Laboral y del Empleo de la Agencia Federal de Empleo (IAB)</a:t>
            </a:r>
          </a:p>
          <a:p>
            <a:pPr marL="216000" indent="-216000">
              <a:lnSpc>
                <a:spcPts val="1700"/>
              </a:lnSpc>
              <a:spcAft>
                <a:spcPts val="400"/>
              </a:spcAft>
              <a:buClr>
                <a:srgbClr val="D6851B"/>
              </a:buClr>
              <a:buSzPct val="65000"/>
              <a:buFont typeface="Wingdings 3"/>
              <a:buChar char=""/>
              <a:defRPr/>
            </a:pPr>
            <a:r>
              <a:rPr lang="es-ES" sz="1400"/>
              <a:t>El Instituto de investigación para formación empresarial (f-bb)</a:t>
            </a:r>
          </a:p>
          <a:p>
            <a:pPr marL="216000" indent="-216000">
              <a:lnSpc>
                <a:spcPts val="1700"/>
              </a:lnSpc>
              <a:spcAft>
                <a:spcPts val="400"/>
              </a:spcAft>
              <a:buClr>
                <a:srgbClr val="D6851B"/>
              </a:buClr>
              <a:buSzPct val="65000"/>
              <a:buFont typeface="Wingdings 3"/>
              <a:buChar char=""/>
              <a:defRPr/>
            </a:pPr>
            <a:r>
              <a:rPr lang="es-ES" sz="1400"/>
              <a:t>Instituto para formación empresarial (IFBB)</a:t>
            </a:r>
          </a:p>
          <a:p>
            <a:pPr marL="216000" indent="-216000">
              <a:lnSpc>
                <a:spcPts val="1700"/>
              </a:lnSpc>
              <a:spcAft>
                <a:spcPts val="400"/>
              </a:spcAft>
              <a:buClr>
                <a:srgbClr val="D6851B"/>
              </a:buClr>
              <a:buSzPct val="65000"/>
              <a:buFont typeface="Wingdings 3"/>
              <a:buChar char=""/>
              <a:defRPr/>
            </a:pPr>
            <a:r>
              <a:rPr lang="es-ES" sz="1400"/>
              <a:t>Instituto para el desarrollo de la calidad en el sistema educativo (IQB)</a:t>
            </a:r>
          </a:p>
        </p:txBody>
      </p:sp>
      <p:sp>
        <p:nvSpPr>
          <p:cNvPr id="11" name="Textplatzhalter 3"/>
          <p:cNvSpPr txBox="1"/>
          <p:nvPr/>
        </p:nvSpPr>
        <p:spPr bwMode="auto">
          <a:xfrm>
            <a:off x="3445875" y="1031624"/>
            <a:ext cx="2700000" cy="1008000"/>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s-ES" sz="1400" b="1" spc="-20" dirty="0"/>
              <a:t>Institutos de los estados federados</a:t>
            </a:r>
            <a:r>
              <a:rPr lang="es-ES" sz="1400" spc="-20" dirty="0"/>
              <a:t> </a:t>
            </a:r>
            <a:br>
              <a:rPr lang="es-ES" sz="1400" dirty="0"/>
            </a:br>
            <a:r>
              <a:rPr lang="es-ES" sz="1400" dirty="0"/>
              <a:t>(especialmente desarrollo de las clases y cualificación del personal docente en centros escolares de formación profesional)</a:t>
            </a:r>
          </a:p>
        </p:txBody>
      </p:sp>
      <p:sp>
        <p:nvSpPr>
          <p:cNvPr id="12" name="Rechteck 11"/>
          <p:cNvSpPr/>
          <p:nvPr/>
        </p:nvSpPr>
        <p:spPr bwMode="auto">
          <a:xfrm>
            <a:off x="3445875" y="2038852"/>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estatal para calidad escolar e investigación educativa (ISB)</a:t>
            </a:r>
          </a:p>
          <a:p>
            <a:pPr marL="216000" indent="-216000">
              <a:lnSpc>
                <a:spcPts val="1700"/>
              </a:lnSpc>
              <a:spcAft>
                <a:spcPts val="400"/>
              </a:spcAft>
              <a:buClr>
                <a:srgbClr val="D6851B"/>
              </a:buClr>
              <a:buSzPct val="65000"/>
              <a:buFont typeface="Wingdings 3"/>
              <a:buChar char=""/>
              <a:defRPr/>
            </a:pPr>
            <a:r>
              <a:rPr lang="es-ES" sz="1400" dirty="0"/>
              <a:t>Instituto estatal de Baja Sajonia para el desarrollo de la calidad escolar (NLQ)</a:t>
            </a:r>
          </a:p>
          <a:p>
            <a:pPr marL="216000" indent="-216000">
              <a:lnSpc>
                <a:spcPts val="1700"/>
              </a:lnSpc>
              <a:spcAft>
                <a:spcPts val="400"/>
              </a:spcAft>
              <a:buClr>
                <a:srgbClr val="D6851B"/>
              </a:buClr>
              <a:buSzPct val="65000"/>
              <a:buFont typeface="Wingdings 3"/>
              <a:buChar char=""/>
              <a:defRPr/>
            </a:pPr>
            <a:r>
              <a:rPr lang="es-ES" sz="1400" dirty="0"/>
              <a:t>Instituto estatal de formación del profesorado y desarrollo escolar de Hamburgo</a:t>
            </a:r>
          </a:p>
          <a:p>
            <a:pPr marL="216000" indent="-216000">
              <a:lnSpc>
                <a:spcPts val="1700"/>
              </a:lnSpc>
              <a:spcAft>
                <a:spcPts val="400"/>
              </a:spcAft>
              <a:buClr>
                <a:srgbClr val="D6851B"/>
              </a:buClr>
              <a:buSzPct val="65000"/>
              <a:buFont typeface="Wingdings 3"/>
              <a:buChar char=""/>
              <a:defRPr/>
            </a:pPr>
            <a:r>
              <a:rPr lang="es-ES" sz="1400" dirty="0"/>
              <a:t>Instituto estatal de Sajonia-Anhalt para la calidad escolar y la formación del profesorado (LISA)</a:t>
            </a:r>
          </a:p>
          <a:p>
            <a:pPr marL="216000" indent="-216000">
              <a:lnSpc>
                <a:spcPts val="1700"/>
              </a:lnSpc>
              <a:spcAft>
                <a:spcPts val="400"/>
              </a:spcAft>
              <a:buClr>
                <a:srgbClr val="D6851B"/>
              </a:buClr>
              <a:buSzPct val="65000"/>
              <a:buFont typeface="Wingdings 3"/>
              <a:buChar char=""/>
              <a:defRPr/>
            </a:pPr>
            <a:r>
              <a:rPr lang="es-ES" sz="1400" dirty="0"/>
              <a:t>Instituto estatal para centros escolares de Bremen</a:t>
            </a:r>
          </a:p>
        </p:txBody>
      </p:sp>
      <p:sp>
        <p:nvSpPr>
          <p:cNvPr id="14" name="Textplatzhalter 3"/>
          <p:cNvSpPr txBox="1"/>
          <p:nvPr/>
        </p:nvSpPr>
        <p:spPr bwMode="auto">
          <a:xfrm>
            <a:off x="6232938"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Escuelas superiores y </a:t>
            </a:r>
            <a:br>
              <a:rPr lang="es-ES" sz="1600" b="1"/>
            </a:br>
            <a:r>
              <a:rPr lang="es-ES" sz="1600" b="1"/>
              <a:t>universidades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Instituto de Investigación para la formación profesional en artes y </a:t>
            </a:r>
            <a:r>
              <a:rPr lang="es-ES" sz="1400" spc="-30" dirty="0"/>
              <a:t>oficios de la Universidad de Colonia</a:t>
            </a:r>
          </a:p>
          <a:p>
            <a:pPr marL="216000" indent="-216000">
              <a:lnSpc>
                <a:spcPts val="1700"/>
              </a:lnSpc>
              <a:spcAft>
                <a:spcPts val="400"/>
              </a:spcAft>
              <a:buClr>
                <a:srgbClr val="D6851B"/>
              </a:buClr>
              <a:buSzPct val="65000"/>
              <a:buFont typeface="Wingdings 3"/>
              <a:buChar char=""/>
              <a:defRPr/>
            </a:pPr>
            <a:r>
              <a:rPr lang="es-ES" sz="1400" dirty="0"/>
              <a:t>Universidad de Osnabrück – Departamento de pedagogía profesional y económica</a:t>
            </a:r>
          </a:p>
          <a:p>
            <a:pPr marL="216000" indent="-216000">
              <a:lnSpc>
                <a:spcPts val="1700"/>
              </a:lnSpc>
              <a:spcAft>
                <a:spcPts val="400"/>
              </a:spcAft>
              <a:buClr>
                <a:srgbClr val="D6851B"/>
              </a:buClr>
              <a:buSzPct val="65000"/>
              <a:buFont typeface="Wingdings 3"/>
              <a:buChar char=""/>
              <a:defRPr/>
            </a:pPr>
            <a:r>
              <a:rPr lang="es-ES" sz="1400" dirty="0"/>
              <a:t>Universidad a Distancia de Hagen – Instituto de ciencias de la educación e investigación sobre </a:t>
            </a:r>
            <a:r>
              <a:rPr lang="es-ES" sz="1400" spc="-10" dirty="0"/>
              <a:t>medios de comunicación, campo</a:t>
            </a:r>
            <a:r>
              <a:rPr lang="es-ES" sz="1400" dirty="0"/>
              <a:t> de estudio del aprendizaje a lo largo de la vida</a:t>
            </a:r>
          </a:p>
          <a:p>
            <a:pPr marL="216000" indent="-216000">
              <a:lnSpc>
                <a:spcPts val="1700"/>
              </a:lnSpc>
              <a:spcAft>
                <a:spcPts val="400"/>
              </a:spcAft>
              <a:buClr>
                <a:srgbClr val="D6851B"/>
              </a:buClr>
              <a:buSzPct val="65000"/>
              <a:buFont typeface="Wingdings 3"/>
              <a:buChar char=""/>
              <a:defRPr/>
            </a:pPr>
            <a:r>
              <a:rPr lang="es-ES" sz="1400" spc="-10" dirty="0"/>
              <a:t>Instituto de formación profesional </a:t>
            </a:r>
            <a:r>
              <a:rPr lang="es-ES" sz="1400" dirty="0"/>
              <a:t>para trabajo y tecnología (biat) de la Universidad Europea de Flensburg</a:t>
            </a:r>
          </a:p>
        </p:txBody>
      </p:sp>
      <p:sp>
        <p:nvSpPr>
          <p:cNvPr id="16" name="Textplatzhalter 3"/>
          <p:cNvSpPr txBox="1"/>
          <p:nvPr/>
        </p:nvSpPr>
        <p:spPr bwMode="auto">
          <a:xfrm>
            <a:off x="9020000" y="1031624"/>
            <a:ext cx="2700000" cy="10080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s-ES" sz="1600" b="1"/>
              <a:t>Asociaciones y </a:t>
            </a:r>
            <a:br>
              <a:rPr lang="es-ES" sz="1600" b="1"/>
            </a:br>
            <a:r>
              <a:rPr lang="es-ES" sz="1600" b="1"/>
              <a:t>fundaciones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s-ES" sz="1400" dirty="0"/>
              <a:t>Ejemplos:</a:t>
            </a:r>
          </a:p>
          <a:p>
            <a:pPr marL="216000" indent="-216000">
              <a:lnSpc>
                <a:spcPts val="1700"/>
              </a:lnSpc>
              <a:spcAft>
                <a:spcPts val="400"/>
              </a:spcAft>
              <a:buClr>
                <a:srgbClr val="D6851B"/>
              </a:buClr>
              <a:buSzPct val="65000"/>
              <a:buFont typeface="Wingdings 3"/>
              <a:buChar char=""/>
              <a:defRPr/>
            </a:pPr>
            <a:r>
              <a:rPr lang="es-ES" sz="1400" dirty="0"/>
              <a:t>Departamento de Pedagogía profesional y empresarial (BWP) de la Sociedad Alemana de Ciencias de la Educación</a:t>
            </a:r>
          </a:p>
          <a:p>
            <a:pPr marL="216000" indent="-216000">
              <a:lnSpc>
                <a:spcPts val="1700"/>
              </a:lnSpc>
              <a:spcAft>
                <a:spcPts val="400"/>
              </a:spcAft>
              <a:buClr>
                <a:srgbClr val="D6851B"/>
              </a:buClr>
              <a:buSzPct val="65000"/>
              <a:buFont typeface="Wingdings 3"/>
              <a:buChar char=""/>
              <a:defRPr/>
            </a:pPr>
            <a:r>
              <a:rPr lang="es-ES" sz="1400" dirty="0"/>
              <a:t>Fundación Robert Bosch</a:t>
            </a:r>
          </a:p>
          <a:p>
            <a:pPr marL="216000" indent="-216000">
              <a:lnSpc>
                <a:spcPts val="1700"/>
              </a:lnSpc>
              <a:spcAft>
                <a:spcPts val="400"/>
              </a:spcAft>
              <a:buClr>
                <a:srgbClr val="D6851B"/>
              </a:buClr>
              <a:buSzPct val="65000"/>
              <a:buFont typeface="Wingdings 3"/>
              <a:buChar char=""/>
              <a:defRPr/>
            </a:pPr>
            <a:r>
              <a:rPr lang="es-ES" sz="1400" dirty="0"/>
              <a:t>Fundación Bertelsmann</a:t>
            </a:r>
          </a:p>
          <a:p>
            <a:pPr marL="216000" indent="-216000">
              <a:lnSpc>
                <a:spcPts val="1700"/>
              </a:lnSpc>
              <a:spcAft>
                <a:spcPts val="400"/>
              </a:spcAft>
              <a:buClr>
                <a:srgbClr val="D6851B"/>
              </a:buClr>
              <a:buSzPct val="65000"/>
              <a:buFont typeface="Wingdings 3"/>
              <a:buChar char=""/>
              <a:defRPr/>
            </a:pPr>
            <a:r>
              <a:rPr lang="es-ES" sz="1400" dirty="0"/>
              <a:t>GAB München – Sociedad para la investigación de la formación profesional y el desarrollo profesional</a:t>
            </a:r>
          </a:p>
        </p:txBody>
      </p:sp>
      <p:sp>
        <p:nvSpPr>
          <p:cNvPr id="19" name="Textplatzhalter 3"/>
          <p:cNvSpPr txBox="1"/>
          <p:nvPr/>
        </p:nvSpPr>
        <p:spPr bwMode="auto">
          <a:xfrm>
            <a:off x="1365045" y="608478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s-ES" sz="1600" dirty="0"/>
              <a:t>Los distintos agentes trabajan a menudo juntos en los proyectos de investigación.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s-ES"/>
              <a:t>5. Investigación internacional comparativa sobre formación profesional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400" b="1" dirty="0" err="1"/>
              <a:t>Internationales</a:t>
            </a:r>
            <a:r>
              <a:rPr lang="es-ES" sz="1400" b="1" dirty="0"/>
              <a:t> </a:t>
            </a:r>
            <a:r>
              <a:rPr lang="es-ES" sz="1400" b="1" dirty="0" err="1"/>
              <a:t>Handbuch</a:t>
            </a:r>
            <a:r>
              <a:rPr lang="es-ES" sz="1400" b="1" dirty="0"/>
              <a:t> </a:t>
            </a:r>
            <a:r>
              <a:rPr lang="es-ES" sz="1400" b="1" dirty="0" err="1"/>
              <a:t>der</a:t>
            </a:r>
            <a:r>
              <a:rPr lang="es-ES" sz="1400" b="1" dirty="0"/>
              <a:t> </a:t>
            </a:r>
            <a:r>
              <a:rPr lang="es-ES" sz="1400" b="1" dirty="0" err="1"/>
              <a:t>Berufsbildung</a:t>
            </a:r>
            <a:r>
              <a:rPr lang="es-ES" sz="1400" b="1" dirty="0"/>
              <a:t> (IHBB) (Manual internacional de la formación profesional)</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b="1"/>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s-ES" sz="1600"/>
              <a:t>Base de datos «VET in Europe» del Centro Europeo para el Desarrollo de la Formación Profesional (CEDEFOP): información actualizada y fácilmente comparable sobre los correspondientes sistemas nacionales de formación profesional en Europa </a:t>
            </a:r>
          </a:p>
          <a:p>
            <a:pPr marL="285750" indent="-285750">
              <a:lnSpc>
                <a:spcPts val="1900"/>
              </a:lnSpc>
              <a:spcAft>
                <a:spcPts val="600"/>
              </a:spcAft>
              <a:buClr>
                <a:srgbClr val="D6851B"/>
              </a:buClr>
              <a:buSzPct val="65000"/>
              <a:buFont typeface="Wingdings 3"/>
              <a:buChar char=""/>
              <a:defRPr/>
            </a:pPr>
            <a:r>
              <a:rPr lang="es-ES" sz="1600"/>
              <a:t>Informes nacionales detallados, «previsiones de habilidades», análisis científicos y recomendaciones sobre tendencias y necesidades de desarrollo en la formación profesional europea</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s-ES" sz="1600"/>
              <a:t>Estudios científicos por países sobre los sistemas de formación profesional en todo el mundo desde 1995</a:t>
            </a:r>
          </a:p>
          <a:p>
            <a:pPr marL="285750" indent="-285750">
              <a:lnSpc>
                <a:spcPts val="1900"/>
              </a:lnSpc>
              <a:spcAft>
                <a:spcPts val="600"/>
              </a:spcAft>
              <a:buClr>
                <a:srgbClr val="D6851B"/>
              </a:buClr>
              <a:buSzPct val="65000"/>
              <a:buFont typeface="Wingdings 3"/>
              <a:buChar char=""/>
              <a:defRPr/>
            </a:pPr>
            <a:r>
              <a:rPr lang="es-ES" sz="1600"/>
              <a:t>Desde 2010, el Instituto Federal de Formación Profesional (BIBB) es el editor del IHBB y pone a disposición los estudios por países en el VET Repository del BIBB desde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s-ES"/>
              <a:t>La investigación comparativa sobre formación profesional tiene como objetivo describir, comprender y explicar las características y principios de la formación profesional en diferentes contextos nacionales y culturales.</a:t>
            </a:r>
          </a:p>
          <a:p>
            <a:pPr>
              <a:lnSpc>
                <a:spcPct val="120000"/>
              </a:lnSpc>
              <a:spcBef>
                <a:spcPts val="600"/>
              </a:spcBef>
              <a:spcAft>
                <a:spcPts val="600"/>
              </a:spcAft>
              <a:defRPr/>
            </a:pPr>
            <a:r>
              <a:rPr lang="es-ES" sz="1600" b="1"/>
              <a:t>Ejemplos: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s-ES" sz="1600"/>
              <a:t>«TVET Country profiles» ofrece amplia información sobre la formación profesional a nivel mundial. Por ejemplo:</a:t>
            </a:r>
          </a:p>
          <a:p>
            <a:pPr marL="285750" indent="-285750">
              <a:lnSpc>
                <a:spcPts val="1900"/>
              </a:lnSpc>
              <a:spcAft>
                <a:spcPts val="600"/>
              </a:spcAft>
              <a:buClr>
                <a:srgbClr val="D6851B"/>
              </a:buClr>
              <a:buSzPct val="65000"/>
              <a:buFont typeface="Wingdings 3"/>
              <a:buChar char=""/>
              <a:defRPr/>
            </a:pPr>
            <a:r>
              <a:rPr lang="es-ES" sz="1600"/>
              <a:t>Objetivos de la política sobre formación profesional</a:t>
            </a:r>
          </a:p>
          <a:p>
            <a:pPr marL="285750" indent="-285750">
              <a:lnSpc>
                <a:spcPts val="1900"/>
              </a:lnSpc>
              <a:spcAft>
                <a:spcPts val="600"/>
              </a:spcAft>
              <a:buClr>
                <a:srgbClr val="D6851B"/>
              </a:buClr>
              <a:buSzPct val="65000"/>
              <a:buFont typeface="Wingdings 3"/>
              <a:buChar char=""/>
              <a:defRPr/>
            </a:pPr>
            <a:r>
              <a:rPr lang="es-ES" sz="1600"/>
              <a:t>Sistema de formación profesional </a:t>
            </a:r>
          </a:p>
          <a:p>
            <a:pPr marL="285750" indent="-285750">
              <a:lnSpc>
                <a:spcPts val="1900"/>
              </a:lnSpc>
              <a:spcAft>
                <a:spcPts val="600"/>
              </a:spcAft>
              <a:buClr>
                <a:srgbClr val="D6851B"/>
              </a:buClr>
              <a:buSzPct val="65000"/>
              <a:buFont typeface="Wingdings 3"/>
              <a:buChar char=""/>
              <a:defRPr/>
            </a:pPr>
            <a:r>
              <a:rPr lang="es-ES" sz="1600"/>
              <a:t>Financiación</a:t>
            </a:r>
          </a:p>
          <a:p>
            <a:pPr marL="285750" indent="-285750">
              <a:lnSpc>
                <a:spcPts val="1900"/>
              </a:lnSpc>
              <a:spcAft>
                <a:spcPts val="600"/>
              </a:spcAft>
              <a:buClr>
                <a:srgbClr val="D6851B"/>
              </a:buClr>
              <a:buSzPct val="65000"/>
              <a:buFont typeface="Wingdings 3"/>
              <a:buChar char=""/>
              <a:defRPr/>
            </a:pPr>
            <a:r>
              <a:rPr lang="es-ES" sz="1600"/>
              <a:t>Rol del personal de formación profesional</a:t>
            </a:r>
          </a:p>
          <a:p>
            <a:pPr marL="285750" indent="-285750">
              <a:lnSpc>
                <a:spcPts val="1900"/>
              </a:lnSpc>
              <a:spcAft>
                <a:spcPts val="600"/>
              </a:spcAft>
              <a:buClr>
                <a:srgbClr val="D6851B"/>
              </a:buClr>
              <a:buSzPct val="65000"/>
              <a:buFont typeface="Wingdings 3"/>
              <a:buChar char=""/>
              <a:defRPr/>
            </a:pPr>
            <a:r>
              <a:rPr lang="es-ES" sz="1600"/>
              <a:t>Proyectos individuales de los países correspondientes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116000"/>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s-ES" dirty="0">
                <a:solidFill>
                  <a:schemeClr val="bg1"/>
                </a:solidFill>
              </a:rPr>
              <a:t>El artículo 90 de la Ley Alemana de Formación Profesional (BBiG) otorga al Instituto Federal de Formación Profesional (BIBB) la tarea de contribuir a la investigación de la formación profesional mediante la investigación científica.</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s-ES"/>
              <a:t>La investigación sobre formación profesional se caracteriza por un discurso en las interfaces de la ciencia, la política y la práctica y...</a:t>
            </a:r>
          </a:p>
          <a:p>
            <a:pPr marL="285750" indent="-285750">
              <a:lnSpc>
                <a:spcPts val="2400"/>
              </a:lnSpc>
              <a:spcAft>
                <a:spcPts val="600"/>
              </a:spcAft>
              <a:buClr>
                <a:srgbClr val="D6851B"/>
              </a:buClr>
              <a:buSzPct val="65000"/>
              <a:buFont typeface="Wingdings 3"/>
              <a:buChar char=""/>
              <a:defRPr/>
            </a:pPr>
            <a:r>
              <a:rPr lang="es-ES"/>
              <a:t>… sirve al interés científico por el conocimiento.</a:t>
            </a:r>
          </a:p>
          <a:p>
            <a:pPr marL="285750" indent="-285750">
              <a:lnSpc>
                <a:spcPts val="2400"/>
              </a:lnSpc>
              <a:spcAft>
                <a:spcPts val="600"/>
              </a:spcAft>
              <a:buClr>
                <a:srgbClr val="D6851B"/>
              </a:buClr>
              <a:buSzPct val="65000"/>
              <a:buFont typeface="Wingdings 3"/>
              <a:buChar char=""/>
              <a:defRPr/>
            </a:pPr>
            <a:r>
              <a:rPr lang="es-ES"/>
              <a:t>… se centra en cuestiones de interés para la práctica y la política de la formación profesional.</a:t>
            </a:r>
          </a:p>
          <a:p>
            <a:pPr marL="285750" indent="-285750">
              <a:lnSpc>
                <a:spcPts val="2400"/>
              </a:lnSpc>
              <a:spcAft>
                <a:spcPts val="600"/>
              </a:spcAft>
              <a:buClr>
                <a:srgbClr val="D6851B"/>
              </a:buClr>
              <a:buSzPct val="65000"/>
              <a:buFont typeface="Wingdings 3"/>
              <a:buChar char=""/>
              <a:defRPr/>
            </a:pPr>
            <a:r>
              <a:rPr lang="es-ES"/>
              <a:t>…sienta las bases para la modernización de las profesiones y para las innovaciones en la formación profesional.</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a:t>6. Investigación sobre formación profesional en el Instituto Federal de Formación Profesional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s-ES"/>
              <a:t>La investigación sobre formación profesional del BIBB se lleva a cabo basada en un programa de investigación a medio plazo de varios años y de otros programas de investigación anuales.</a:t>
            </a:r>
          </a:p>
          <a:p>
            <a:pPr>
              <a:lnSpc>
                <a:spcPts val="2400"/>
              </a:lnSpc>
              <a:spcBef>
                <a:spcPts val="600"/>
              </a:spcBef>
              <a:spcAft>
                <a:spcPts val="600"/>
              </a:spcAft>
              <a:defRPr/>
            </a:pPr>
            <a:r>
              <a:rPr lang="es-ES" b="1"/>
              <a:t>Grupos temáticos actuales (periodo 2019 - 2025):</a:t>
            </a:r>
          </a:p>
          <a:p>
            <a:pPr marL="285750" indent="-285750">
              <a:lnSpc>
                <a:spcPts val="2400"/>
              </a:lnSpc>
              <a:spcAft>
                <a:spcPts val="600"/>
              </a:spcAft>
              <a:buClr>
                <a:srgbClr val="D6851B"/>
              </a:buClr>
              <a:buSzPct val="65000"/>
              <a:buFont typeface="Wingdings 3"/>
              <a:buChar char=""/>
              <a:defRPr/>
            </a:pPr>
            <a:r>
              <a:rPr lang="es-ES"/>
              <a:t>Transformaciones digitales: el futuro de la formación profesional y el trabajo</a:t>
            </a:r>
          </a:p>
          <a:p>
            <a:pPr marL="285750" indent="-285750">
              <a:lnSpc>
                <a:spcPts val="2400"/>
              </a:lnSpc>
              <a:spcAft>
                <a:spcPts val="600"/>
              </a:spcAft>
              <a:buClr>
                <a:srgbClr val="D6851B"/>
              </a:buClr>
              <a:buSzPct val="65000"/>
              <a:buFont typeface="Wingdings 3"/>
              <a:buChar char=""/>
              <a:defRPr/>
            </a:pPr>
            <a:r>
              <a:rPr lang="es-ES"/>
              <a:t>Toma de decisiones y actuaciones empresariales: factores que influyen en la cualificación y contratación empresariales</a:t>
            </a:r>
          </a:p>
          <a:p>
            <a:pPr marL="285750" indent="-285750">
              <a:lnSpc>
                <a:spcPts val="2400"/>
              </a:lnSpc>
              <a:spcAft>
                <a:spcPts val="600"/>
              </a:spcAft>
              <a:buClr>
                <a:srgbClr val="D6851B"/>
              </a:buClr>
              <a:buSzPct val="65000"/>
              <a:buFont typeface="Wingdings 3"/>
              <a:buChar char=""/>
              <a:defRPr/>
            </a:pPr>
            <a:r>
              <a:rPr lang="es-ES"/>
              <a:t>Aprendizaje profesional: condiciones, diagnóstico y promoción</a:t>
            </a:r>
          </a:p>
          <a:p>
            <a:pPr marL="285750" indent="-285750">
              <a:lnSpc>
                <a:spcPts val="2400"/>
              </a:lnSpc>
              <a:spcAft>
                <a:spcPts val="600"/>
              </a:spcAft>
              <a:buClr>
                <a:srgbClr val="D6851B"/>
              </a:buClr>
              <a:buSzPct val="65000"/>
              <a:buFont typeface="Wingdings 3"/>
              <a:buChar char=""/>
              <a:defRPr/>
            </a:pPr>
            <a:r>
              <a:rPr lang="es-ES"/>
              <a:t>Orientación profesional y transiciones: integración en la formación profesional y el empleo</a:t>
            </a:r>
          </a:p>
          <a:p>
            <a:pPr marL="285750" indent="-285750">
              <a:lnSpc>
                <a:spcPts val="2400"/>
              </a:lnSpc>
              <a:spcAft>
                <a:spcPts val="600"/>
              </a:spcAft>
              <a:buClr>
                <a:srgbClr val="D6851B"/>
              </a:buClr>
              <a:buSzPct val="65000"/>
              <a:buFont typeface="Wingdings 3"/>
              <a:buChar char=""/>
              <a:defRPr/>
            </a:pPr>
            <a:r>
              <a:rPr lang="es-ES"/>
              <a:t>Segmentación profesional en la formación profesional: características y funcionamiento</a:t>
            </a:r>
          </a:p>
          <a:p>
            <a:pPr marL="285750" indent="-285750">
              <a:lnSpc>
                <a:spcPts val="2400"/>
              </a:lnSpc>
              <a:spcAft>
                <a:spcPts val="600"/>
              </a:spcAft>
              <a:buClr>
                <a:srgbClr val="D6851B"/>
              </a:buClr>
              <a:buSzPct val="65000"/>
              <a:buFont typeface="Wingdings 3"/>
              <a:buChar char=""/>
              <a:defRPr/>
            </a:pPr>
            <a:r>
              <a:rPr lang="es-ES"/>
              <a:t>Organización y control reglamentarios de la formación profesional</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8608</Words>
  <Application>Microsoft Office PowerPoint</Application>
  <PresentationFormat>Breitbild</PresentationFormat>
  <Paragraphs>633</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Índice</vt:lpstr>
      <vt:lpstr>1. Características de la investigación sobre formación profesional</vt:lpstr>
      <vt:lpstr>2. ¿Por qué realizar investigación sobre la formación profesional?</vt:lpstr>
      <vt:lpstr>3. Condiciones marco legales </vt:lpstr>
      <vt:lpstr>4. Agentes de la investigación sobre formación profesional en Alemania</vt:lpstr>
      <vt:lpstr>5. Investigación internacional comparativa sobre formación profesional </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6. Investigación sobre formación profesional en el Instituto Federal de Formación Profesional (BIBB)</vt:lpstr>
      <vt:lpstr>7. Investigación sobre formación profesional en el BIBB – Ejemplos de proyectos</vt:lpstr>
      <vt:lpstr>7. Investigación sobre formación profesional en el BIBB – Ejemplos de proyectos</vt:lpstr>
      <vt:lpstr>8. Otros ejemplos de investigación institucional sobre formación profesional</vt:lpstr>
      <vt:lpstr>8. Otros ejemplos de investigación institucional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9. Colaboración y creación de redes en la investigación sobre formación profesional</vt:lpstr>
      <vt:lpstr>10. Utilización de los resultados de la investigación</vt:lpstr>
      <vt:lpstr>11. Resumen</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588</cp:revision>
  <dcterms:created xsi:type="dcterms:W3CDTF">2020-12-18T10:19:10Z</dcterms:created>
  <dcterms:modified xsi:type="dcterms:W3CDTF">2026-06-15T08:44:48Z</dcterms:modified>
</cp:coreProperties>
</file>