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98">
          <p15:clr>
            <a:srgbClr val="A4A3A4"/>
          </p15:clr>
        </p15:guide>
        <p15:guide id="2" pos="3931">
          <p15:clr>
            <a:srgbClr val="A4A3A4"/>
          </p15:clr>
        </p15:guide>
        <p15:guide id="3" orient="horz" pos="3634">
          <p15:clr>
            <a:srgbClr val="A4A3A4"/>
          </p15:clr>
        </p15:guide>
        <p15:guide id="4" orient="horz" pos="3521">
          <p15:clr>
            <a:srgbClr val="A4A3A4"/>
          </p15:clr>
        </p15:guide>
        <p15:guide id="5" pos="6788">
          <p15:clr>
            <a:srgbClr val="A4A3A4"/>
          </p15:clr>
        </p15:guide>
        <p15:guide id="6" pos="3568">
          <p15:clr>
            <a:srgbClr val="A4A3A4"/>
          </p15:clr>
        </p15:guide>
        <p15:guide id="7" orient="horz" pos="1162">
          <p15:clr>
            <a:srgbClr val="A4A3A4"/>
          </p15:clr>
        </p15:guide>
        <p15:guide id="8" orient="horz" pos="2183">
          <p15:clr>
            <a:srgbClr val="A4A3A4"/>
          </p15:clr>
        </p15:guide>
        <p15:guide id="9" pos="892">
          <p15:clr>
            <a:srgbClr val="A4A3A4"/>
          </p15:clr>
        </p15:guide>
        <p15:guide id="10" orient="horz" pos="2092">
          <p15:clr>
            <a:srgbClr val="A4A3A4"/>
          </p15:clr>
        </p15:guide>
        <p15:guide id="11" orient="horz" pos="1026">
          <p15:clr>
            <a:srgbClr val="A4A3A4"/>
          </p15:clr>
        </p15:guide>
        <p15:guide id="12" pos="5450">
          <p15:clr>
            <a:srgbClr val="A4A3A4"/>
          </p15:clr>
        </p15:guide>
        <p15:guide id="13" orient="horz" pos="3702">
          <p15:clr>
            <a:srgbClr val="A4A3A4"/>
          </p15:clr>
        </p15:guide>
        <p15:guide id="14" pos="2094">
          <p15:clr>
            <a:srgbClr val="A4A3A4"/>
          </p15:clr>
        </p15:guide>
        <p15:guide id="15" pos="597">
          <p15:clr>
            <a:srgbClr val="A4A3A4"/>
          </p15:clr>
        </p15:guide>
        <p15:guide id="16" pos="297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kes, Maria" initials="WM" lastIdx="7" clrIdx="0">
    <p:extLst>
      <p:ext uri="{19B8F6BF-5375-455C-9EA6-DF929625EA0E}">
        <p15:presenceInfo xmlns:p15="http://schemas.microsoft.com/office/powerpoint/2012/main" userId="Wilkes, Mar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57" autoAdjust="0"/>
  </p:normalViewPr>
  <p:slideViewPr>
    <p:cSldViewPr snapToGrid="0" showGuides="1">
      <p:cViewPr varScale="1">
        <p:scale>
          <a:sx n="88" d="100"/>
          <a:sy n="88" d="100"/>
        </p:scale>
        <p:origin x="1434" y="96"/>
      </p:cViewPr>
      <p:guideLst>
        <p:guide orient="horz" pos="3498"/>
        <p:guide pos="3931"/>
        <p:guide orient="horz" pos="3634"/>
        <p:guide orient="horz" pos="3521"/>
        <p:guide pos="6788"/>
        <p:guide pos="3568"/>
        <p:guide orient="horz" pos="1162"/>
        <p:guide orient="horz" pos="2183"/>
        <p:guide pos="892"/>
        <p:guide orient="horz" pos="2092"/>
        <p:guide orient="horz" pos="1026"/>
        <p:guide pos="5450"/>
        <p:guide orient="horz" pos="3702"/>
        <p:guide pos="2094"/>
        <p:guide pos="597"/>
        <p:guide pos="2978"/>
      </p:guideLst>
    </p:cSldViewPr>
  </p:slideViewPr>
  <p:notesTextViewPr>
    <p:cViewPr>
      <p:scale>
        <a:sx n="1" d="1"/>
        <a:sy n="1" d="1"/>
      </p:scale>
      <p:origin x="0" y="0"/>
    </p:cViewPr>
  </p:notesText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dirty="0"/>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B0E9FA54-641D-6241-A02F-D7EBC8BA42BD}" type="datetimeFigureOut">
              <a:rPr lang="de-DE"/>
              <a:t>25.09.2025</a:t>
            </a:fld>
            <a:endParaRPr lang="de-DE" dirty="0"/>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dirty="0"/>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dirty="0"/>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41A0F3E6-BB32-6A49-8260-2D8D30743B15}" type="slidenum">
              <a:rPr lang="de-DE"/>
              <a:t>‹Nr.›</a:t>
            </a:fld>
            <a:endParaRPr lang="de-DE" dirty="0"/>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1" i="0" dirty="0">
                <a:solidFill>
                  <a:schemeClr val="tx1"/>
                </a:solidFill>
                <a:latin typeface="+mn-lt"/>
                <a:ea typeface="+mn-ea"/>
                <a:cs typeface="+mn-cs"/>
              </a:rPr>
              <a:t>Research projects</a:t>
            </a:r>
            <a:r>
              <a:rPr lang="en-GB" sz="1200" dirty="0">
                <a:solidFill>
                  <a:schemeClr val="tx1"/>
                </a:solidFill>
                <a:latin typeface="+mn-lt"/>
                <a:ea typeface="+mn-ea"/>
                <a:cs typeface="+mn-cs"/>
              </a:rPr>
              <a:t> </a:t>
            </a:r>
            <a:r>
              <a:rPr lang="en-GB" sz="1200" b="0" dirty="0">
                <a:solidFill>
                  <a:schemeClr val="tx1"/>
                </a:solidFill>
                <a:latin typeface="+mn-lt"/>
                <a:ea typeface="+mn-ea"/>
                <a:cs typeface="+mn-cs"/>
              </a:rPr>
              <a:t>are either self-financed or externally funded as commissioned and third-party research.</a:t>
            </a:r>
            <a:br>
              <a:rPr lang="en-GB" sz="1200" b="0" i="0" dirty="0">
                <a:solidFill>
                  <a:schemeClr val="tx1"/>
                </a:solidFill>
                <a:latin typeface="+mn-lt"/>
                <a:ea typeface="+mn-ea"/>
                <a:cs typeface="+mn-cs"/>
              </a:rPr>
            </a:br>
            <a:endParaRPr lang="en-GB" sz="1200" b="0" i="0" dirty="0">
              <a:solidFill>
                <a:schemeClr val="tx1"/>
              </a:solidFill>
              <a:latin typeface="+mn-lt"/>
              <a:ea typeface="+mn-ea"/>
              <a:cs typeface="+mn-cs"/>
            </a:endParaRPr>
          </a:p>
          <a:p>
            <a:pPr>
              <a:defRPr/>
            </a:pPr>
            <a:r>
              <a:rPr lang="en-GB" sz="1200" b="1" i="0" dirty="0">
                <a:solidFill>
                  <a:schemeClr val="tx1"/>
                </a:solidFill>
                <a:latin typeface="+mn-lt"/>
                <a:ea typeface="+mn-ea"/>
                <a:cs typeface="+mn-cs"/>
              </a:rPr>
              <a:t>Development projects</a:t>
            </a:r>
            <a:r>
              <a:rPr lang="en-GB" sz="1200" i="0" dirty="0">
                <a:solidFill>
                  <a:schemeClr val="tx1"/>
                </a:solidFill>
                <a:latin typeface="+mn-lt"/>
                <a:ea typeface="+mn-ea"/>
                <a:cs typeface="+mn-cs"/>
              </a:rPr>
              <a:t> aim to create a product (such as training regulations) or a service.</a:t>
            </a:r>
            <a:br>
              <a:rPr lang="en-GB" sz="1200" b="0" i="0" dirty="0">
                <a:solidFill>
                  <a:schemeClr val="tx1"/>
                </a:solidFill>
                <a:latin typeface="+mn-lt"/>
                <a:ea typeface="+mn-ea"/>
                <a:cs typeface="+mn-cs"/>
              </a:rPr>
            </a:br>
            <a:endParaRPr lang="en-GB" sz="1200" b="0" i="0" dirty="0">
              <a:solidFill>
                <a:schemeClr val="tx1"/>
              </a:solidFill>
              <a:latin typeface="+mn-lt"/>
              <a:ea typeface="+mn-ea"/>
              <a:cs typeface="+mn-cs"/>
            </a:endParaRPr>
          </a:p>
          <a:p>
            <a:pPr>
              <a:defRPr/>
            </a:pPr>
            <a:r>
              <a:rPr lang="en-GB" sz="1200" b="1" i="0" dirty="0">
                <a:solidFill>
                  <a:schemeClr val="tx1"/>
                </a:solidFill>
                <a:latin typeface="+mn-lt"/>
                <a:ea typeface="+mn-ea"/>
                <a:cs typeface="+mn-cs"/>
              </a:rPr>
              <a:t>Academic research services</a:t>
            </a:r>
            <a:r>
              <a:rPr lang="en-GB" sz="1200" b="0" i="1" dirty="0">
                <a:solidFill>
                  <a:schemeClr val="tx1"/>
                </a:solidFill>
                <a:latin typeface="+mn-lt"/>
                <a:ea typeface="+mn-ea"/>
                <a:cs typeface="+mn-cs"/>
              </a:rPr>
              <a:t> </a:t>
            </a:r>
            <a:r>
              <a:rPr lang="en-GB" sz="1200" b="0" i="0" dirty="0">
                <a:solidFill>
                  <a:schemeClr val="tx1"/>
                </a:solidFill>
                <a:latin typeface="+mn-lt"/>
                <a:ea typeface="+mn-ea"/>
                <a:cs typeface="+mn-cs"/>
              </a:rPr>
              <a:t>support transfer and may be accessed by external users (e.g. data portals, publications).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10</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1" i="0" dirty="0">
                <a:solidFill>
                  <a:schemeClr val="tx1"/>
                </a:solidFill>
                <a:latin typeface="+mn-lt"/>
                <a:ea typeface="+mn-ea"/>
                <a:cs typeface="+mn-cs"/>
              </a:rPr>
              <a:t>Extract from the Vocational Training Act (</a:t>
            </a:r>
            <a:r>
              <a:rPr lang="en-GB" sz="1200" b="1" i="0" dirty="0" err="1">
                <a:solidFill>
                  <a:schemeClr val="tx1"/>
                </a:solidFill>
                <a:latin typeface="+mn-lt"/>
                <a:ea typeface="+mn-ea"/>
                <a:cs typeface="+mn-cs"/>
              </a:rPr>
              <a:t>BBiG</a:t>
            </a:r>
            <a:r>
              <a:rPr lang="en-GB" sz="1200" b="1" i="0" dirty="0">
                <a:solidFill>
                  <a:schemeClr val="tx1"/>
                </a:solidFill>
                <a:latin typeface="+mn-lt"/>
                <a:ea typeface="+mn-ea"/>
                <a:cs typeface="+mn-cs"/>
              </a:rPr>
              <a:t>)</a:t>
            </a:r>
          </a:p>
          <a:p>
            <a:pPr>
              <a:defRPr/>
            </a:pPr>
            <a:r>
              <a:rPr lang="en-GB" sz="1200" b="0" i="0" dirty="0">
                <a:solidFill>
                  <a:schemeClr val="tx1"/>
                </a:solidFill>
                <a:latin typeface="+mn-lt"/>
                <a:ea typeface="+mn-ea"/>
                <a:cs typeface="+mn-cs"/>
              </a:rPr>
              <a:t>Section 92: Board</a:t>
            </a:r>
          </a:p>
          <a:p>
            <a:pPr>
              <a:defRPr/>
            </a:pPr>
            <a:r>
              <a:rPr lang="en-GB" sz="1200" b="0" i="0" dirty="0">
                <a:solidFill>
                  <a:schemeClr val="tx1"/>
                </a:solidFill>
                <a:latin typeface="+mn-lt"/>
                <a:ea typeface="+mn-ea"/>
                <a:cs typeface="+mn-cs"/>
              </a:rPr>
              <a:t>(1) In addition to the tasks assigned to it under other provisions of this Act, the Board has the following further tasks:</a:t>
            </a:r>
          </a:p>
          <a:p>
            <a:pPr>
              <a:defRPr/>
            </a:pPr>
            <a:r>
              <a:rPr lang="en-GB" sz="1200" b="0" i="1" dirty="0">
                <a:solidFill>
                  <a:schemeClr val="tx1"/>
                </a:solidFill>
                <a:latin typeface="+mn-lt"/>
                <a:ea typeface="+mn-ea"/>
                <a:cs typeface="+mn-cs"/>
              </a:rPr>
              <a:t>it determines the affairs of the Federal Institute for Vocational Education and Training insofar as these have not been assigned to the President;</a:t>
            </a:r>
          </a:p>
          <a:p>
            <a:pPr>
              <a:defRPr/>
            </a:pPr>
            <a:r>
              <a:rPr lang="en-GB" sz="1200" b="0" i="1" dirty="0">
                <a:solidFill>
                  <a:schemeClr val="tx1"/>
                </a:solidFill>
                <a:latin typeface="+mn-lt"/>
                <a:ea typeface="+mn-ea"/>
                <a:cs typeface="+mn-cs"/>
              </a:rPr>
              <a:t>it advises the Federal Government on basic issues relating to vocational education and training and may submit an opinion on the draft Report on Vocational Education and Training;</a:t>
            </a:r>
          </a:p>
          <a:p>
            <a:pPr>
              <a:defRPr/>
            </a:pPr>
            <a:r>
              <a:rPr lang="en-GB" sz="1200" b="0" i="1" dirty="0">
                <a:solidFill>
                  <a:schemeClr val="tx1"/>
                </a:solidFill>
                <a:latin typeface="+mn-lt"/>
                <a:ea typeface="+mn-ea"/>
                <a:cs typeface="+mn-cs"/>
              </a:rPr>
              <a:t>it determines the annual research programme;</a:t>
            </a:r>
          </a:p>
          <a:p>
            <a:pPr>
              <a:defRPr/>
            </a:pPr>
            <a:r>
              <a:rPr lang="en-GB" sz="1200" b="0" i="1" dirty="0">
                <a:solidFill>
                  <a:schemeClr val="tx1"/>
                </a:solidFill>
                <a:latin typeface="+mn-lt"/>
                <a:ea typeface="+mn-ea"/>
                <a:cs typeface="+mn-cs"/>
              </a:rPr>
              <a:t>it may make recommendations concerning the uniform application of this Act;</a:t>
            </a:r>
          </a:p>
          <a:p>
            <a:pPr>
              <a:defRPr/>
            </a:pPr>
            <a:r>
              <a:rPr lang="en-GB" sz="1200" b="0" i="1" dirty="0">
                <a:solidFill>
                  <a:schemeClr val="tx1"/>
                </a:solidFill>
                <a:latin typeface="+mn-lt"/>
                <a:ea typeface="+mn-ea"/>
                <a:cs typeface="+mn-cs"/>
              </a:rPr>
              <a:t>it may state its views on the draft statutory instruments prepared by the Federal Institute for Vocational Education and Training in accordance with section 4 (1), taking into account the corresponding draft framework curricula for school-based training;</a:t>
            </a:r>
          </a:p>
          <a:p>
            <a:pPr>
              <a:defRPr/>
            </a:pPr>
            <a:r>
              <a:rPr lang="en-GB" sz="1200" b="0" i="1" dirty="0">
                <a:solidFill>
                  <a:schemeClr val="tx1"/>
                </a:solidFill>
                <a:latin typeface="+mn-lt"/>
                <a:ea typeface="+mn-ea"/>
                <a:cs typeface="+mn-cs"/>
              </a:rPr>
              <a:t>it determines the affairs of the Federal Institute for Vocational Education and Training mentioned in section 90 (3) nos. 3 and 4, and in section 97 (4).</a:t>
            </a:r>
          </a:p>
          <a:p>
            <a:pPr>
              <a:defRPr/>
            </a:pPr>
            <a:r>
              <a:rPr lang="en-GB" sz="1200" b="0" i="0" dirty="0">
                <a:solidFill>
                  <a:schemeClr val="tx1"/>
                </a:solidFill>
                <a:latin typeface="+mn-lt"/>
                <a:ea typeface="+mn-ea"/>
                <a:cs typeface="+mn-cs"/>
              </a:rPr>
              <a:t>(2) The President informs the Board without delay of instructions to implement tasks in accordance with section 90 (3) no. 1, and administrative provisions issued in accordance with section 90 (3) no. 2.</a:t>
            </a:r>
          </a:p>
          <a:p>
            <a:pPr>
              <a:defRPr/>
            </a:pPr>
            <a:r>
              <a:rPr lang="en-GB" sz="1200" b="0" i="0" dirty="0">
                <a:solidFill>
                  <a:schemeClr val="tx1"/>
                </a:solidFill>
                <a:latin typeface="+mn-lt"/>
                <a:ea typeface="+mn-ea"/>
                <a:cs typeface="+mn-cs"/>
              </a:rPr>
              <a:t>(3) The Board consists of eight representatives each of the employers, the employees and the Länder (Federal states) as well as five representatives of the Federal government. The representatives of the Federal government </a:t>
            </a:r>
            <a:r>
              <a:rPr lang="en-US" dirty="0"/>
              <a:t>hold eight votes, which can only be cast uniformly</a:t>
            </a:r>
            <a:r>
              <a:rPr lang="en-GB" sz="1200" b="0" i="0" dirty="0">
                <a:solidFill>
                  <a:schemeClr val="tx1"/>
                </a:solidFill>
                <a:latin typeface="+mn-lt"/>
                <a:ea typeface="+mn-ea"/>
                <a:cs typeface="+mn-cs"/>
              </a:rPr>
              <a:t>; they have no right to vote on matters concerning advice to the Federal Government on basic issues relating to vocational education and training, on the opinion concerning the draft Report on Vocational Education and Training, and within the framework of consultations under this Act. One representative each of the Federal Employment Agency, the umbrella organisations of municipal associations established at federal level and the Research Council may attend the meetings of the Board in an advisory capacity.</a:t>
            </a:r>
          </a:p>
          <a:p>
            <a:pPr>
              <a:defRPr/>
            </a:pPr>
            <a:r>
              <a:rPr lang="en-GB" sz="1200" b="0" i="0" dirty="0">
                <a:solidFill>
                  <a:schemeClr val="tx1"/>
                </a:solidFill>
                <a:latin typeface="+mn-lt"/>
                <a:ea typeface="+mn-ea"/>
                <a:cs typeface="+mn-cs"/>
              </a:rPr>
              <a:t>(4) The employers’ representatives are appointed on the proposal of the organisations of the chambers, employers’ associations and industrial associations established at federal level, the employees’ representatives on the proposal of the trade unions organised at federal level, the federal representatives on the proposal of the Federal Government, and the representatives of the Länder on the proposal of the Bundesrat; they are appointed by the Federal Ministry of Education and Research for a period not exceeding four years.</a:t>
            </a:r>
          </a:p>
          <a:p>
            <a:pPr>
              <a:defRPr/>
            </a:pPr>
            <a:r>
              <a:rPr lang="en-GB" sz="1200" b="0" i="0" dirty="0">
                <a:solidFill>
                  <a:schemeClr val="tx1"/>
                </a:solidFill>
                <a:latin typeface="+mn-lt"/>
                <a:ea typeface="+mn-ea"/>
                <a:cs typeface="+mn-cs"/>
              </a:rPr>
              <a:t>(5) The Board elects for the period of one year one member to serve as chair and another member to serve as deputy chair. The chair is proposed in turn by the representatives of the employers, the employees, the Länder and the Federation.</a:t>
            </a:r>
          </a:p>
          <a:p>
            <a:pPr>
              <a:defRPr/>
            </a:pPr>
            <a:r>
              <a:rPr lang="en-GB" sz="1200" b="0" i="0" dirty="0">
                <a:solidFill>
                  <a:schemeClr val="tx1"/>
                </a:solidFill>
                <a:latin typeface="+mn-lt"/>
                <a:ea typeface="+mn-ea"/>
                <a:cs typeface="+mn-cs"/>
              </a:rPr>
              <a:t>(6) The members of the Board serve in an honorary capacity. Insofar as they receive no compensation from any other source, they are to be paid appropriate compensation for out-of-pocket expenses and for loss of earnings at a rate to be specified by the Federal Institute for Vocational Education and Training with the approval of the Federal Ministry of Education and Research. Such approval is granted in agreement with the Federal Ministry of Finance.</a:t>
            </a:r>
          </a:p>
          <a:p>
            <a:pPr>
              <a:defRPr/>
            </a:pPr>
            <a:r>
              <a:rPr lang="en-GB" sz="1200" b="0" i="0" dirty="0">
                <a:solidFill>
                  <a:schemeClr val="tx1"/>
                </a:solidFill>
                <a:latin typeface="+mn-lt"/>
                <a:ea typeface="+mn-ea"/>
                <a:cs typeface="+mn-cs"/>
              </a:rPr>
              <a:t>(7) Members may be removed from the Board for an important reason after consultation with the parties involved in their appointment.</a:t>
            </a:r>
          </a:p>
          <a:p>
            <a:pPr>
              <a:defRPr/>
            </a:pPr>
            <a:r>
              <a:rPr lang="en-GB" sz="1200" b="0" i="0" dirty="0">
                <a:solidFill>
                  <a:schemeClr val="tx1"/>
                </a:solidFill>
                <a:latin typeface="+mn-lt"/>
                <a:ea typeface="+mn-ea"/>
                <a:cs typeface="+mn-cs"/>
              </a:rPr>
              <a:t>(8) The representatives have substitutes. Subsections (4), (6) and (7) apply accordingly.</a:t>
            </a:r>
          </a:p>
          <a:p>
            <a:pPr>
              <a:defRPr/>
            </a:pPr>
            <a:r>
              <a:rPr lang="en-GB" sz="1200" b="0" i="0" dirty="0">
                <a:solidFill>
                  <a:schemeClr val="tx1"/>
                </a:solidFill>
                <a:latin typeface="+mn-lt"/>
                <a:ea typeface="+mn-ea"/>
                <a:cs typeface="+mn-cs"/>
              </a:rPr>
              <a:t>(9) The Board may, according to the provisions of the statutes, appoint subcommittees which may include as their members persons other than members of the Board. As a rule, the membership of the subcommittees must include representatives of the employers, the employees, the Länder and the Federation. Subsections (4) to (7) apply to subcommittees accordingly.</a:t>
            </a:r>
          </a:p>
          <a:p>
            <a:pPr>
              <a:defRPr/>
            </a:pPr>
            <a:r>
              <a:rPr lang="en-GB" sz="1200" b="0" i="0" dirty="0">
                <a:solidFill>
                  <a:schemeClr val="tx1"/>
                </a:solidFill>
                <a:latin typeface="+mn-lt"/>
                <a:ea typeface="+mn-ea"/>
                <a:cs typeface="+mn-cs"/>
              </a:rPr>
              <a:t>(10) The Board is not bound by any instructions in the execution of its tasks.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11</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1" i="0" dirty="0">
                <a:solidFill>
                  <a:schemeClr val="tx1"/>
                </a:solidFill>
                <a:latin typeface="+mn-lt"/>
                <a:ea typeface="+mn-ea"/>
                <a:cs typeface="+mn-cs"/>
              </a:rPr>
              <a:t>Extract from the Vocational Training Act (</a:t>
            </a:r>
            <a:r>
              <a:rPr lang="en-GB" sz="1200" b="1" i="0" dirty="0" err="1">
                <a:solidFill>
                  <a:schemeClr val="tx1"/>
                </a:solidFill>
                <a:latin typeface="+mn-lt"/>
                <a:ea typeface="+mn-ea"/>
                <a:cs typeface="+mn-cs"/>
              </a:rPr>
              <a:t>BBiG</a:t>
            </a:r>
            <a:r>
              <a:rPr lang="en-GB" sz="1200" b="1" i="0" dirty="0">
                <a:solidFill>
                  <a:schemeClr val="tx1"/>
                </a:solidFill>
                <a:latin typeface="+mn-lt"/>
                <a:ea typeface="+mn-ea"/>
                <a:cs typeface="+mn-cs"/>
              </a:rPr>
              <a:t>)</a:t>
            </a:r>
          </a:p>
          <a:p>
            <a:pPr>
              <a:defRPr/>
            </a:pPr>
            <a:br>
              <a:rPr lang="en-GB" sz="1200" b="0" i="0" dirty="0">
                <a:solidFill>
                  <a:schemeClr val="tx1"/>
                </a:solidFill>
                <a:latin typeface="+mn-lt"/>
                <a:ea typeface="+mn-ea"/>
                <a:cs typeface="+mn-cs"/>
              </a:rPr>
            </a:br>
            <a:r>
              <a:rPr lang="en-GB" sz="1200" b="0" i="0" dirty="0">
                <a:solidFill>
                  <a:schemeClr val="tx1"/>
                </a:solidFill>
                <a:latin typeface="+mn-lt"/>
                <a:ea typeface="+mn-ea"/>
                <a:cs typeface="+mn-cs"/>
              </a:rPr>
              <a:t>Section 94 Research Council</a:t>
            </a:r>
          </a:p>
          <a:p>
            <a:pPr>
              <a:defRPr/>
            </a:pPr>
            <a:r>
              <a:rPr lang="en-GB" sz="1200" b="0" i="0" dirty="0">
                <a:solidFill>
                  <a:schemeClr val="tx1"/>
                </a:solidFill>
                <a:latin typeface="+mn-lt"/>
                <a:ea typeface="+mn-ea"/>
                <a:cs typeface="+mn-cs"/>
              </a:rPr>
              <a:t>(1) The Research Council advises the organs of the Federal Institute for Vocational Education and Training by means of opinions and recommendations in respect of</a:t>
            </a:r>
          </a:p>
          <a:p>
            <a:pPr>
              <a:defRPr/>
            </a:pPr>
            <a:r>
              <a:rPr lang="en-GB" sz="1200" b="0" i="1" dirty="0">
                <a:solidFill>
                  <a:schemeClr val="tx1"/>
                </a:solidFill>
                <a:latin typeface="+mn-lt"/>
                <a:ea typeface="+mn-ea"/>
                <a:cs typeface="+mn-cs"/>
              </a:rPr>
              <a:t>the research programme of the Federal Institute for Vocational Education and Training,</a:t>
            </a:r>
          </a:p>
          <a:p>
            <a:pPr>
              <a:defRPr/>
            </a:pPr>
            <a:r>
              <a:rPr lang="en-GB" sz="1200" b="0" i="1" dirty="0">
                <a:solidFill>
                  <a:schemeClr val="tx1"/>
                </a:solidFill>
                <a:latin typeface="+mn-lt"/>
                <a:ea typeface="+mn-ea"/>
                <a:cs typeface="+mn-cs"/>
              </a:rPr>
              <a:t>the cooperation of the Institute with higher education institutions and other research institutions; and</a:t>
            </a:r>
          </a:p>
          <a:p>
            <a:pPr>
              <a:defRPr/>
            </a:pPr>
            <a:r>
              <a:rPr lang="en-GB" sz="1200" b="0" i="1" dirty="0">
                <a:solidFill>
                  <a:schemeClr val="tx1"/>
                </a:solidFill>
                <a:latin typeface="+mn-lt"/>
                <a:ea typeface="+mn-ea"/>
                <a:cs typeface="+mn-cs"/>
              </a:rPr>
              <a:t>the annual reports on the results of research by the Federal Institute for Vocational Education and Training.</a:t>
            </a:r>
          </a:p>
          <a:p>
            <a:pPr>
              <a:defRPr/>
            </a:pPr>
            <a:r>
              <a:rPr lang="en-GB" sz="1200" b="0" i="0" dirty="0">
                <a:solidFill>
                  <a:schemeClr val="tx1"/>
                </a:solidFill>
                <a:latin typeface="+mn-lt"/>
                <a:ea typeface="+mn-ea"/>
                <a:cs typeface="+mn-cs"/>
              </a:rPr>
              <a:t>(2) The Council receives all the information required for the execution of its tasks from the President of the Federal Institute for Vocational Education and Training. Upon request, the Council is given explanatory information on the research work of the Federal Institute for Vocational Education and Training once a year within the framework of colloquiums.</a:t>
            </a:r>
          </a:p>
          <a:p>
            <a:pPr>
              <a:defRPr/>
            </a:pPr>
            <a:r>
              <a:rPr lang="en-GB" sz="1200" b="0" i="0" dirty="0">
                <a:solidFill>
                  <a:schemeClr val="tx1"/>
                </a:solidFill>
                <a:latin typeface="+mn-lt"/>
                <a:ea typeface="+mn-ea"/>
                <a:cs typeface="+mn-cs"/>
              </a:rPr>
              <a:t>(3) The Council consists of up to eleven recognised specialists in the area of vocational training research from Germany and abroad who are not staff of the Federal Institute for Vocational Education and Training. They are appointed by the President of the Federal Institute for Vocational Education and Training in agreement with the Federal Ministry of Education and Research for a period of four years. One successive reappointment is possible. Four members of the Board, namely one representative each of the employers, the employees, the Länder and the Federation, may participate in the meetings of the Research Council without voting rights.</a:t>
            </a:r>
          </a:p>
          <a:p>
            <a:pPr>
              <a:defRPr/>
            </a:pPr>
            <a:r>
              <a:rPr lang="en-GB" sz="1200" b="0" i="0" dirty="0">
                <a:solidFill>
                  <a:schemeClr val="tx1"/>
                </a:solidFill>
                <a:latin typeface="+mn-lt"/>
                <a:ea typeface="+mn-ea"/>
                <a:cs typeface="+mn-cs"/>
              </a:rPr>
              <a:t>(4) The Research Council may adopt its own rules of procedure.</a:t>
            </a:r>
          </a:p>
          <a:p>
            <a:pPr>
              <a:defRPr/>
            </a:pPr>
            <a:r>
              <a:rPr lang="en-GB" sz="1200" b="0" i="0" dirty="0">
                <a:solidFill>
                  <a:schemeClr val="tx1"/>
                </a:solidFill>
                <a:latin typeface="+mn-lt"/>
                <a:ea typeface="+mn-ea"/>
                <a:cs typeface="+mn-cs"/>
              </a:rPr>
              <a:t>(5) Section 92 (6) applies accordingly.</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12</a:t>
            </a:fld>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lvl="0" indent="0">
              <a:spcAft>
                <a:spcPts val="1200"/>
              </a:spcAft>
              <a:buFont typeface="Arial"/>
              <a:buNone/>
              <a:defRPr/>
            </a:pPr>
            <a:r>
              <a:rPr lang="en-GB" sz="700" b="1" i="0" dirty="0">
                <a:latin typeface="+mn-lt"/>
              </a:rPr>
              <a:t>Training allowances </a:t>
            </a:r>
          </a:p>
          <a:p>
            <a:pPr marL="0" lvl="0" indent="0">
              <a:spcAft>
                <a:spcPts val="1200"/>
              </a:spcAft>
              <a:buFont typeface="Arial"/>
              <a:buNone/>
              <a:defRPr/>
            </a:pPr>
            <a:r>
              <a:rPr lang="en-GB" sz="700" b="0" i="0" dirty="0">
                <a:latin typeface="+mn-lt"/>
              </a:rPr>
              <a:t>The Federal Institute for Vocational Education and Training has been monitoring the development of training allowances based on collective agreements for more than 40 years. To support this, the “Database of training allowances based on collective agreements” was developed. This enables the current average levels of allowances based on collective agreements to be identified annually (reference date 1 October) for a large number of quantitatively significant training occupations .</a:t>
            </a:r>
          </a:p>
          <a:p>
            <a:pPr marL="0" lvl="0" indent="0">
              <a:spcAft>
                <a:spcPts val="1200"/>
              </a:spcAft>
              <a:buFont typeface="Arial"/>
              <a:buNone/>
              <a:defRPr/>
            </a:pPr>
            <a:endParaRPr lang="de-DE" sz="700" b="0" i="0" dirty="0">
              <a:latin typeface="+mn-lt"/>
            </a:endParaRPr>
          </a:p>
          <a:p>
            <a:pPr marL="0" lvl="0" indent="0">
              <a:spcAft>
                <a:spcPts val="1200"/>
              </a:spcAft>
              <a:buFont typeface="Arial"/>
              <a:buNone/>
              <a:defRPr/>
            </a:pPr>
            <a:r>
              <a:rPr lang="en-GB" sz="700" b="1" i="0" dirty="0">
                <a:latin typeface="+mn-lt"/>
              </a:rPr>
              <a:t>BIBB establishment panel on training and competence development </a:t>
            </a:r>
          </a:p>
          <a:p>
            <a:pPr marL="0" lvl="0" indent="0">
              <a:spcAft>
                <a:spcPts val="1200"/>
              </a:spcAft>
              <a:buFont typeface="Arial"/>
              <a:buNone/>
              <a:defRPr/>
            </a:pPr>
            <a:r>
              <a:rPr lang="en-GB" sz="700" b="0" i="0" dirty="0">
                <a:latin typeface="+mn-lt"/>
              </a:rPr>
              <a:t>The Federal Institute for Vocational Education and Training's establishment panel on training and competence development is a representative annual survey of at least 3,500 companies in Germany. The survey has been conducted every year since 2011. The main focus is the examination of structures, developments, general conditions and contexts of company-based training activity.</a:t>
            </a:r>
          </a:p>
          <a:p>
            <a:pPr marL="0" lvl="0" indent="0">
              <a:spcAft>
                <a:spcPts val="1200"/>
              </a:spcAft>
              <a:buFont typeface="Arial"/>
              <a:buNone/>
              <a:defRPr/>
            </a:pPr>
            <a:endParaRPr lang="de-DE" sz="700" b="0" i="0" dirty="0">
              <a:latin typeface="+mn-lt"/>
            </a:endParaRPr>
          </a:p>
          <a:p>
            <a:pPr marL="0" lvl="0" indent="0">
              <a:spcAft>
                <a:spcPts val="1200"/>
              </a:spcAft>
              <a:buFont typeface="Arial"/>
              <a:buNone/>
              <a:defRPr/>
            </a:pPr>
            <a:r>
              <a:rPr lang="en-GB" sz="700" b="1" i="0" dirty="0">
                <a:latin typeface="+mn-lt"/>
              </a:rPr>
              <a:t>BIBB survey of newly concluded training contracts as of 30.09. </a:t>
            </a:r>
          </a:p>
          <a:p>
            <a:pPr marL="0" lvl="0" indent="0">
              <a:spcAft>
                <a:spcPts val="1200"/>
              </a:spcAft>
              <a:buFont typeface="Arial"/>
              <a:buNone/>
              <a:defRPr/>
            </a:pPr>
            <a:r>
              <a:rPr lang="en-GB" sz="700" b="0" i="0" dirty="0">
                <a:latin typeface="+mn-lt"/>
              </a:rPr>
              <a:t>The BIBB survey of newly concluded training contracts as of 30.9 is conducted annually in collaboration with the competent bodies responsible for vocational education and training. This takes into account newly concluded training contracts entered into in the period from 1 October of the previous year to 30 September of the survey year which are still in existence as of 30.09.</a:t>
            </a:r>
          </a:p>
          <a:p>
            <a:pPr marL="0" lvl="0" indent="0">
              <a:spcAft>
                <a:spcPts val="1200"/>
              </a:spcAft>
              <a:buFont typeface="Arial"/>
              <a:buNone/>
              <a:defRPr/>
            </a:pPr>
            <a:endParaRPr lang="de-DE" sz="700" b="0" i="0" dirty="0">
              <a:latin typeface="+mn-lt"/>
            </a:endParaRPr>
          </a:p>
          <a:p>
            <a:pPr marL="0" lvl="0" indent="0">
              <a:spcAft>
                <a:spcPts val="1200"/>
              </a:spcAft>
              <a:buFont typeface="Arial"/>
              <a:buNone/>
              <a:defRPr/>
            </a:pPr>
            <a:r>
              <a:rPr lang="en-GB" sz="700" b="1" i="0" dirty="0">
                <a:latin typeface="+mn-lt"/>
              </a:rPr>
              <a:t>BIBB surveys on the costs and benefits of continuing professional education for individuals</a:t>
            </a:r>
          </a:p>
          <a:p>
            <a:pPr marL="0" lvl="0" indent="0">
              <a:spcAft>
                <a:spcPts val="1200"/>
              </a:spcAft>
              <a:buFont typeface="Arial"/>
              <a:buNone/>
              <a:defRPr/>
            </a:pPr>
            <a:r>
              <a:rPr lang="en-GB" sz="700" b="0" i="0" dirty="0">
                <a:latin typeface="+mn-lt"/>
              </a:rPr>
              <a:t>BIBB examines the costs incurred by individuals for continuing professional education and training and the benefits they anticipate or gain from this. Knowledge of these aspects helps to explain participation patterns and to describe how the cost burden is spread.</a:t>
            </a:r>
          </a:p>
          <a:p>
            <a:pPr marL="0" lvl="0" indent="0">
              <a:spcAft>
                <a:spcPts val="1200"/>
              </a:spcAft>
              <a:buFont typeface="Arial"/>
              <a:buNone/>
              <a:defRPr/>
            </a:pPr>
            <a:endParaRPr lang="de-DE" sz="700" b="0" i="0" dirty="0">
              <a:latin typeface="+mn-lt"/>
            </a:endParaRPr>
          </a:p>
          <a:p>
            <a:pPr marL="0" lvl="0" indent="0">
              <a:spcAft>
                <a:spcPts val="1200"/>
              </a:spcAft>
              <a:buFont typeface="Arial"/>
              <a:buNone/>
              <a:defRPr/>
            </a:pPr>
            <a:r>
              <a:rPr lang="en-GB" sz="700" b="1" i="0" dirty="0">
                <a:latin typeface="+mn-lt"/>
              </a:rPr>
              <a:t>BIBB Expert Monitor </a:t>
            </a:r>
          </a:p>
          <a:p>
            <a:pPr marL="0" lvl="0" indent="0">
              <a:spcAft>
                <a:spcPts val="1200"/>
              </a:spcAft>
              <a:buFont typeface="Arial"/>
              <a:buNone/>
              <a:defRPr/>
            </a:pPr>
            <a:r>
              <a:rPr lang="en-GB" sz="700" b="0" i="0" dirty="0">
                <a:latin typeface="+mn-lt"/>
              </a:rPr>
              <a:t>The BIBB Vocational Education and Training Expert Monitor was developed as an online survey instrument in 2004. Up until 2018 its purpose was to facilitate the systematic questioning of experts on current educational policy issues. The Expert Monitor was stopped in 2019.</a:t>
            </a:r>
          </a:p>
          <a:p>
            <a:pPr marL="0" lvl="0" indent="0">
              <a:spcAft>
                <a:spcPts val="1200"/>
              </a:spcAft>
              <a:buFont typeface="Arial"/>
              <a:buNone/>
              <a:defRPr/>
            </a:pPr>
            <a:endParaRPr lang="de-DE" sz="700" b="0" i="0" dirty="0">
              <a:latin typeface="+mn-lt"/>
            </a:endParaRPr>
          </a:p>
          <a:p>
            <a:pPr marL="0" lvl="0" indent="0">
              <a:spcAft>
                <a:spcPts val="1200"/>
              </a:spcAft>
              <a:buFont typeface="Arial"/>
              <a:buNone/>
              <a:defRPr/>
            </a:pPr>
            <a:r>
              <a:rPr lang="en-GB" sz="700" b="1" i="0" dirty="0">
                <a:latin typeface="+mn-lt"/>
              </a:rPr>
              <a:t>BIBB surveys of the costs and benefits of company-based vocational education and training </a:t>
            </a:r>
          </a:p>
          <a:p>
            <a:pPr marL="0" lvl="0" indent="0">
              <a:spcAft>
                <a:spcPts val="1200"/>
              </a:spcAft>
              <a:buFont typeface="Arial"/>
              <a:buNone/>
              <a:defRPr/>
            </a:pPr>
            <a:r>
              <a:rPr lang="en-GB" sz="700" b="0" i="0" dirty="0">
                <a:latin typeface="+mn-lt"/>
              </a:rPr>
              <a:t>Since the 1980s, BIBB has been surveying training companies on the costs and benefits of their training. This is based on the cost model developed in 1974 by the Expert Commission on the Costs and Financing of Vocational Training. Overall, six surveys have been conducted for the years 1980, 1991, 2000, 2007 and the training years of 2012/13 and 2017/18. The seventh survey is being conducted with companies through to mid-2024 and will provide data for the 2022/23 training year.</a:t>
            </a:r>
          </a:p>
          <a:p>
            <a:pPr marL="0" lvl="0" indent="0">
              <a:spcAft>
                <a:spcPts val="1200"/>
              </a:spcAft>
              <a:buFont typeface="Arial"/>
              <a:buNone/>
              <a:defRPr/>
            </a:pPr>
            <a:endParaRPr lang="de-DE" sz="700" b="0" i="0" dirty="0">
              <a:latin typeface="+mn-lt"/>
            </a:endParaRPr>
          </a:p>
          <a:p>
            <a:pPr marL="0" lvl="0" indent="0">
              <a:spcAft>
                <a:spcPts val="1200"/>
              </a:spcAft>
              <a:buFont typeface="Arial"/>
              <a:buNone/>
              <a:defRPr/>
            </a:pPr>
            <a:r>
              <a:rPr lang="en-GB" sz="700" b="1" i="0" dirty="0">
                <a:latin typeface="+mn-lt"/>
              </a:rPr>
              <a:t>BIBB Nursing Panel</a:t>
            </a:r>
          </a:p>
          <a:p>
            <a:pPr marL="0" lvl="0" indent="0">
              <a:spcAft>
                <a:spcPts val="1200"/>
              </a:spcAft>
              <a:buFont typeface="Arial"/>
              <a:buNone/>
              <a:defRPr/>
            </a:pPr>
            <a:r>
              <a:rPr lang="en-GB" sz="700" b="0" i="0" dirty="0">
                <a:latin typeface="+mn-lt"/>
              </a:rPr>
              <a:t>The Federal Institute for Vocational Education and Training carries out monitoring of vocational and university-based nursing training. The BIBB Nursing Panel forms the basis of this. Training institutions, nursing colleges and institutes of higher education are surveyed on a regular basis. This means BIBB is fulfilling its statutory mandate in accordance with Section 60 (6) of the Training and Examination Regulations for the Nursing Professions (</a:t>
            </a:r>
            <a:r>
              <a:rPr lang="en-GB" sz="700" b="0" i="0" dirty="0" err="1">
                <a:latin typeface="+mn-lt"/>
              </a:rPr>
              <a:t>PflAPrV</a:t>
            </a:r>
            <a:r>
              <a:rPr lang="en-GB" sz="700" b="0" i="0" dirty="0">
                <a:latin typeface="+mn-lt"/>
              </a:rPr>
              <a:t>)</a:t>
            </a:r>
          </a:p>
          <a:p>
            <a:pPr marL="0" lvl="0" indent="0">
              <a:spcAft>
                <a:spcPts val="1200"/>
              </a:spcAft>
              <a:buFont typeface="Arial"/>
              <a:buNone/>
              <a:defRPr/>
            </a:pPr>
            <a:endParaRPr lang="de-DE" sz="700" b="0" i="0" dirty="0">
              <a:latin typeface="+mn-lt"/>
            </a:endParaRPr>
          </a:p>
          <a:p>
            <a:pPr marL="0" lvl="0" indent="0">
              <a:spcAft>
                <a:spcPts val="1200"/>
              </a:spcAft>
              <a:buFont typeface="Arial"/>
              <a:buNone/>
              <a:defRPr/>
            </a:pPr>
            <a:r>
              <a:rPr lang="en-GB" sz="700" b="1" i="0" dirty="0">
                <a:latin typeface="+mn-lt"/>
              </a:rPr>
              <a:t>BIBB School Leaver Surveys </a:t>
            </a:r>
          </a:p>
          <a:p>
            <a:pPr marL="0" lvl="0" indent="0">
              <a:spcAft>
                <a:spcPts val="1200"/>
              </a:spcAft>
              <a:buFont typeface="Arial"/>
              <a:buNone/>
              <a:defRPr/>
            </a:pPr>
            <a:r>
              <a:rPr lang="en-GB" sz="700" b="0" i="0" dirty="0">
                <a:latin typeface="+mn-lt"/>
              </a:rPr>
              <a:t>In the years 2004, 2005, 2006, 2008, 2010 and 2012, school leavers were surveyed on their career interests and on how they chose an occupation. The surveys were conducted by Forsa, Berlin, on behalf of the Federal Institute for Vocational Education and Training. </a:t>
            </a:r>
          </a:p>
          <a:p>
            <a:pPr marL="0" lvl="0" indent="0">
              <a:spcAft>
                <a:spcPts val="1200"/>
              </a:spcAft>
              <a:buFont typeface="Arial"/>
              <a:buNone/>
              <a:defRPr/>
            </a:pPr>
            <a:endParaRPr lang="de-DE" sz="700" b="0" i="0" dirty="0">
              <a:latin typeface="+mn-lt"/>
            </a:endParaRPr>
          </a:p>
          <a:p>
            <a:pPr marL="0" lvl="0" indent="0">
              <a:spcAft>
                <a:spcPts val="1200"/>
              </a:spcAft>
              <a:buFont typeface="Arial"/>
              <a:buNone/>
              <a:defRPr/>
            </a:pPr>
            <a:r>
              <a:rPr lang="en-GB" sz="700" b="1" i="0" dirty="0">
                <a:latin typeface="+mn-lt"/>
              </a:rPr>
              <a:t>BIBB Transition Study 2006 and 2011 </a:t>
            </a:r>
          </a:p>
          <a:p>
            <a:pPr marL="0" lvl="0" indent="0">
              <a:spcAft>
                <a:spcPts val="1200"/>
              </a:spcAft>
              <a:buFont typeface="Arial"/>
              <a:buNone/>
              <a:defRPr/>
            </a:pPr>
            <a:r>
              <a:rPr lang="en-GB" sz="700" b="0" i="0" dirty="0">
                <a:latin typeface="+mn-lt"/>
              </a:rPr>
              <a:t>In order to obtain further information on the educational backgrounds and career pathways of young people and young adults following general education school, the BIBB conducted two studies in 2006 and 2011.</a:t>
            </a:r>
          </a:p>
          <a:p>
            <a:pPr marL="0" lvl="0" indent="0">
              <a:spcAft>
                <a:spcPts val="1200"/>
              </a:spcAft>
              <a:buFont typeface="Arial"/>
              <a:buNone/>
              <a:defRPr/>
            </a:pPr>
            <a:endParaRPr lang="de-DE" sz="700" b="0" i="0" dirty="0">
              <a:latin typeface="+mn-lt"/>
            </a:endParaRPr>
          </a:p>
          <a:p>
            <a:pPr marL="0" lvl="0" indent="0">
              <a:spcAft>
                <a:spcPts val="1200"/>
              </a:spcAft>
              <a:buFont typeface="Arial"/>
              <a:buNone/>
              <a:defRPr/>
            </a:pPr>
            <a:r>
              <a:rPr lang="en-GB" sz="700" b="1" i="0" dirty="0">
                <a:latin typeface="+mn-lt"/>
              </a:rPr>
              <a:t>Reference company system (RBS)</a:t>
            </a:r>
          </a:p>
          <a:p>
            <a:pPr marL="0" lvl="0" indent="0">
              <a:spcAft>
                <a:spcPts val="1200"/>
              </a:spcAft>
              <a:buFont typeface="Arial"/>
              <a:buNone/>
              <a:defRPr/>
            </a:pPr>
            <a:r>
              <a:rPr lang="en-GB" sz="700" b="0" i="0" dirty="0">
                <a:latin typeface="+mn-lt"/>
              </a:rPr>
              <a:t>The reference company system is currently being used to survey around 1,200 companies once or twice a year on current issues in company-based vocational education and training and, since 2010, also on the current business situation. The key findings from these surveys are summarised in the RBS information.</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13</a:t>
            </a:fld>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lvl="0">
              <a:defRPr/>
            </a:pPr>
            <a:r>
              <a:rPr lang="en-GB" sz="1200" b="1" dirty="0"/>
              <a:t>Adult Education Survey (AES) </a:t>
            </a:r>
          </a:p>
          <a:p>
            <a:pPr lvl="0">
              <a:defRPr/>
            </a:pPr>
            <a:r>
              <a:rPr lang="en-GB" sz="1200" b="0" dirty="0"/>
              <a:t>The European adult education survey AES is a survey of participation and non-participation of adults in life-long learning.</a:t>
            </a:r>
          </a:p>
          <a:p>
            <a:pPr lvl="0">
              <a:defRPr/>
            </a:pPr>
            <a:endParaRPr lang="de-DE" sz="1200" b="0" dirty="0"/>
          </a:p>
          <a:p>
            <a:pPr lvl="0">
              <a:defRPr/>
            </a:pPr>
            <a:r>
              <a:rPr lang="en-GB" sz="1200" b="1" dirty="0"/>
              <a:t>Recognition monitoring </a:t>
            </a:r>
          </a:p>
          <a:p>
            <a:pPr lvl="0">
              <a:defRPr/>
            </a:pPr>
            <a:r>
              <a:rPr lang="en-GB" sz="1200" b="0" dirty="0"/>
              <a:t>How many people seek advice on recognition? Does advice automatically lead to an application? In how many cases is full or partial equivalence determined? These and other questions are investigated by the process of recognition monitoring.</a:t>
            </a:r>
          </a:p>
          <a:p>
            <a:pPr lvl="0">
              <a:defRPr/>
            </a:pPr>
            <a:endParaRPr lang="de-DE" sz="1200" b="0" dirty="0"/>
          </a:p>
          <a:p>
            <a:pPr lvl="0">
              <a:defRPr/>
            </a:pPr>
            <a:r>
              <a:rPr lang="en-GB" sz="1200" b="1" dirty="0"/>
              <a:t>BA/BIBB Applicant Surveys </a:t>
            </a:r>
          </a:p>
          <a:p>
            <a:pPr lvl="0">
              <a:defRPr/>
            </a:pPr>
            <a:r>
              <a:rPr lang="en-GB" sz="1200" b="0" dirty="0"/>
              <a:t>The BA/BIBB Applicant Survey is a representative, extrapolated written-postal random sample survey of young people who were registered as training place applicants with the Vocational Guidance Service of the Federal Employment Agency.</a:t>
            </a:r>
          </a:p>
          <a:p>
            <a:pPr lvl="0">
              <a:defRPr/>
            </a:pPr>
            <a:endParaRPr lang="de-DE" sz="1200" b="0" dirty="0"/>
          </a:p>
          <a:p>
            <a:pPr lvl="0">
              <a:defRPr/>
            </a:pPr>
            <a:r>
              <a:rPr lang="en-GB" sz="1200" b="1" dirty="0"/>
              <a:t>BIBB/</a:t>
            </a:r>
            <a:r>
              <a:rPr lang="en-GB" sz="1200" b="1" dirty="0" err="1"/>
              <a:t>BAuA</a:t>
            </a:r>
            <a:r>
              <a:rPr lang="en-GB" sz="1200" b="1" dirty="0"/>
              <a:t> Labour Force Surveys </a:t>
            </a:r>
          </a:p>
          <a:p>
            <a:pPr lvl="0">
              <a:defRPr/>
            </a:pPr>
            <a:r>
              <a:rPr lang="en-GB" sz="1200" b="0" dirty="0"/>
              <a:t>Changes in work and occupations, acquisition and utilisation of vocational competencies</a:t>
            </a:r>
          </a:p>
          <a:p>
            <a:pPr lvl="0">
              <a:defRPr/>
            </a:pPr>
            <a:endParaRPr lang="de-DE" sz="1200" b="0" dirty="0"/>
          </a:p>
          <a:p>
            <a:pPr marL="0" lvl="0" algn="l" defTabSz="914400">
              <a:defRPr/>
            </a:pPr>
            <a:r>
              <a:rPr lang="en-GB" sz="1200" b="1" dirty="0">
                <a:solidFill>
                  <a:schemeClr val="tx1"/>
                </a:solidFill>
                <a:latin typeface="+mn-lt"/>
                <a:ea typeface="+mn-ea"/>
                <a:cs typeface="+mn-cs"/>
              </a:rPr>
              <a:t>Continuing Vocational Training Survey (CVTS) </a:t>
            </a:r>
          </a:p>
          <a:p>
            <a:pPr lvl="0">
              <a:defRPr/>
            </a:pPr>
            <a:r>
              <a:rPr lang="en-GB" sz="1200" b="0" dirty="0"/>
              <a:t>The CVTS surveys gather data on the following topics: form, content and scope of continuing vocational training, company expenditure on continuing vocational training, training policy and CVT strategies of companies, as well as factors that inhibit or promote company-based continuing vocational training.</a:t>
            </a:r>
          </a:p>
          <a:p>
            <a:pPr lvl="0">
              <a:defRPr/>
            </a:pPr>
            <a:endParaRPr lang="de-DE" sz="1200" b="0" dirty="0"/>
          </a:p>
          <a:p>
            <a:pPr lvl="0">
              <a:defRPr/>
            </a:pPr>
            <a:r>
              <a:rPr lang="en-GB" sz="1200" b="1" dirty="0" err="1">
                <a:solidFill>
                  <a:schemeClr val="tx1"/>
                </a:solidFill>
                <a:latin typeface="+mn-lt"/>
                <a:ea typeface="+mn-ea"/>
                <a:cs typeface="+mn-cs"/>
              </a:rPr>
              <a:t>wbmonitor</a:t>
            </a:r>
            <a:r>
              <a:rPr lang="en-GB" sz="1200" b="0" dirty="0"/>
              <a:t> </a:t>
            </a:r>
          </a:p>
          <a:p>
            <a:pPr lvl="0">
              <a:defRPr/>
            </a:pPr>
            <a:r>
              <a:rPr lang="en-GB" sz="1200" b="0" dirty="0"/>
              <a:t>The Continuing Training Monitor (</a:t>
            </a:r>
            <a:r>
              <a:rPr lang="en-GB" sz="1200" b="0" dirty="0" err="1"/>
              <a:t>wbmonitor</a:t>
            </a:r>
            <a:r>
              <a:rPr lang="en-GB" sz="1200" b="0" dirty="0"/>
              <a:t>) is the largest annual survey of continuing education and training providers in Germany. </a:t>
            </a:r>
            <a:r>
              <a:rPr lang="en-GB" sz="1200" b="0" dirty="0" err="1"/>
              <a:t>wbmonitor</a:t>
            </a:r>
            <a:r>
              <a:rPr lang="en-GB" sz="1200" b="0" dirty="0"/>
              <a:t> is a cooperative project conducted by the Federal Institute for Vocational Education and Training (BIBB) in conjunction with the German Institute for Adult Education – Leibniz Centre for Lifelong Learning (DIE). </a:t>
            </a:r>
          </a:p>
          <a:p>
            <a:pPr lvl="0">
              <a:defRPr/>
            </a:pPr>
            <a:endParaRPr lang="de-DE" sz="1200" b="0" dirty="0"/>
          </a:p>
          <a:p>
            <a:pPr lvl="0">
              <a:defRPr/>
            </a:pPr>
            <a:r>
              <a:rPr lang="en-GB" sz="1200" b="1" dirty="0"/>
              <a:t>The Vocational Education and Training Statistics of the Federal Statistical Office and the Statistical Offices of the Federal States (survey 31.12): Trainee data </a:t>
            </a:r>
          </a:p>
          <a:p>
            <a:pPr lvl="0">
              <a:defRPr/>
            </a:pPr>
            <a:r>
              <a:rPr lang="en-GB" sz="1200" b="0" dirty="0"/>
              <a:t>In the “Trainee data system” (DAZUBI), the Federal Institute for Vocational Education and Training (BIBB) processes trainee, contract and examination data from dual vocational education and training in accordance with the Vocational Training Act (</a:t>
            </a:r>
            <a:r>
              <a:rPr lang="en-GB" sz="1200" b="0" dirty="0" err="1"/>
              <a:t>BBiG</a:t>
            </a:r>
            <a:r>
              <a:rPr lang="en-GB" sz="1200" b="0" dirty="0"/>
              <a:t>) and the Crafts and Trades Regulation Code (</a:t>
            </a:r>
            <a:r>
              <a:rPr lang="en-GB" sz="1200" b="0" dirty="0" err="1"/>
              <a:t>HwO</a:t>
            </a:r>
            <a:r>
              <a:rPr lang="en-GB" sz="1200" b="0" dirty="0"/>
              <a:t>).</a:t>
            </a:r>
          </a:p>
          <a:p>
            <a:pPr lvl="0">
              <a:defRPr/>
            </a:pPr>
            <a:endParaRPr lang="de-DE" sz="1200" b="0" dirty="0"/>
          </a:p>
          <a:p>
            <a:pPr lvl="0">
              <a:defRPr/>
            </a:pPr>
            <a:r>
              <a:rPr lang="en-GB" sz="1200" b="1" dirty="0" err="1">
                <a:solidFill>
                  <a:schemeClr val="tx1"/>
                </a:solidFill>
                <a:latin typeface="+mn-lt"/>
                <a:ea typeface="+mn-ea"/>
                <a:cs typeface="+mn-cs"/>
              </a:rPr>
              <a:t>iABE</a:t>
            </a:r>
            <a:r>
              <a:rPr lang="en-GB" sz="1200" b="1" dirty="0">
                <a:solidFill>
                  <a:schemeClr val="tx1"/>
                </a:solidFill>
                <a:latin typeface="+mn-lt"/>
                <a:ea typeface="+mn-ea"/>
                <a:cs typeface="+mn-cs"/>
              </a:rPr>
              <a:t> – Integrated VET reporting</a:t>
            </a:r>
          </a:p>
          <a:p>
            <a:pPr lvl="0">
              <a:defRPr/>
            </a:pPr>
            <a:r>
              <a:rPr lang="en-GB" sz="1200" b="0" dirty="0"/>
              <a:t>The Integrated VET reporting (</a:t>
            </a:r>
            <a:r>
              <a:rPr lang="en-GB" sz="1200" b="0" dirty="0" err="1"/>
              <a:t>iABE</a:t>
            </a:r>
            <a:r>
              <a:rPr lang="en-GB" sz="1200" b="0" dirty="0"/>
              <a:t>) documents the training establishments and programmes which young people attend following lower secondary level. Various official statistics are linked together ("integrated") for this purpose. Training activity is focused on the following four sectors: vocational education and training, transitional sector, attainment of higher education entrance qualification and degree.</a:t>
            </a:r>
          </a:p>
          <a:p>
            <a:pPr lvl="0">
              <a:defRPr/>
            </a:pPr>
            <a:r>
              <a:rPr lang="de-DE" sz="1200" b="0" dirty="0"/>
              <a:t>, Erwerb der Hochschulzugangsberechtigung und Studium.</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14</a:t>
            </a:fld>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en-GB" sz="1200" b="1" i="0" dirty="0">
                <a:solidFill>
                  <a:schemeClr val="tx1"/>
                </a:solidFill>
                <a:latin typeface="+mn-lt"/>
                <a:ea typeface="+mn-ea"/>
                <a:cs typeface="+mn-cs"/>
              </a:rPr>
              <a:t>Graduate support</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mn-lt"/>
                <a:ea typeface="+mn-ea"/>
                <a:cs typeface="+mn-cs"/>
              </a:rPr>
              <a:t>BIBB funds three young talent groups, each has a post-doctoral researcher and two PhD positions. A further 16 PhD positions are also funded and assigned to the major research projects and divisions. The graduate support programme connects PhD students with each other and facilitates discussion of dissertation projects and the PhD experience.</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mn-lt"/>
                <a:ea typeface="+mn-ea"/>
                <a:cs typeface="+mn-cs"/>
              </a:rPr>
              <a:t>https://www.bibb.de/de/128201.php </a:t>
            </a:r>
          </a:p>
          <a:p>
            <a:pPr marL="0" marR="0" lvl="0" indent="0" algn="l" defTabSz="914400">
              <a:lnSpc>
                <a:spcPct val="100000"/>
              </a:lnSpc>
              <a:spcBef>
                <a:spcPts val="0"/>
              </a:spcBef>
              <a:spcAft>
                <a:spcPts val="0"/>
              </a:spcAft>
              <a:buClrTx/>
              <a:buSzTx/>
              <a:buFontTx/>
              <a:buNone/>
              <a:defRPr/>
            </a:pPr>
            <a:endParaRPr lang="de-DE" sz="1200" b="0" i="0" dirty="0">
              <a:solidFill>
                <a:schemeClr val="tx1"/>
              </a:solidFill>
              <a:latin typeface="+mn-lt"/>
              <a:ea typeface="+mn-ea"/>
              <a:cs typeface="+mn-cs"/>
            </a:endParaRPr>
          </a:p>
          <a:p>
            <a:pPr marL="0" marR="0" lvl="0" indent="0" algn="l" defTabSz="914400">
              <a:lnSpc>
                <a:spcPct val="100000"/>
              </a:lnSpc>
              <a:spcBef>
                <a:spcPts val="0"/>
              </a:spcBef>
              <a:spcAft>
                <a:spcPts val="0"/>
              </a:spcAft>
              <a:buClrTx/>
              <a:buSzTx/>
              <a:buFontTx/>
              <a:buNone/>
              <a:defRPr/>
            </a:pPr>
            <a:r>
              <a:rPr lang="en-GB" sz="1200" b="1" i="0" dirty="0">
                <a:solidFill>
                  <a:schemeClr val="tx1"/>
                </a:solidFill>
                <a:latin typeface="+mn-lt"/>
                <a:ea typeface="+mn-ea"/>
                <a:cs typeface="+mn-cs"/>
              </a:rPr>
              <a:t>Young talent groups</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mn-lt"/>
                <a:ea typeface="+mn-ea"/>
                <a:cs typeface="+mn-cs"/>
              </a:rPr>
              <a:t>Opportunity for young post-doctoral academic research talent to develop their own broad-based research programme. The young talent group manager is responsible for the content and design of the research project and for two PhD candidates who research the project topics. Candidates must complete an extensive assessment and selection process.</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mn-lt"/>
                <a:ea typeface="+mn-ea"/>
                <a:cs typeface="+mn-cs"/>
              </a:rPr>
              <a:t>https://www.bibb.de/de/128197.php </a:t>
            </a:r>
          </a:p>
          <a:p>
            <a:pPr marL="0" marR="0" lvl="0" indent="0" algn="l" defTabSz="914400">
              <a:lnSpc>
                <a:spcPct val="100000"/>
              </a:lnSpc>
              <a:spcBef>
                <a:spcPts val="0"/>
              </a:spcBef>
              <a:spcAft>
                <a:spcPts val="0"/>
              </a:spcAft>
              <a:buClrTx/>
              <a:buSzTx/>
              <a:buFontTx/>
              <a:buNone/>
              <a:defRPr/>
            </a:pPr>
            <a:endParaRPr lang="de-DE" sz="1200" b="0" i="0" dirty="0">
              <a:solidFill>
                <a:schemeClr val="tx1"/>
              </a:solidFill>
              <a:latin typeface="+mn-lt"/>
              <a:ea typeface="+mn-ea"/>
              <a:cs typeface="+mn-cs"/>
            </a:endParaRPr>
          </a:p>
          <a:p>
            <a:pPr marL="0" marR="0" lvl="0" indent="0" algn="l" defTabSz="914400">
              <a:lnSpc>
                <a:spcPct val="100000"/>
              </a:lnSpc>
              <a:spcBef>
                <a:spcPts val="0"/>
              </a:spcBef>
              <a:spcAft>
                <a:spcPts val="0"/>
              </a:spcAft>
              <a:buClrTx/>
              <a:buSzTx/>
              <a:buFontTx/>
              <a:buNone/>
              <a:defRPr/>
            </a:pPr>
            <a:r>
              <a:rPr lang="en-GB" sz="1200" b="1" i="0" dirty="0">
                <a:solidFill>
                  <a:schemeClr val="tx1"/>
                </a:solidFill>
                <a:latin typeface="+mn-lt"/>
                <a:ea typeface="+mn-ea"/>
                <a:cs typeface="+mn-cs"/>
              </a:rPr>
              <a:t>Dissertation project</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mn-lt"/>
                <a:ea typeface="+mn-ea"/>
                <a:cs typeface="+mn-cs"/>
              </a:rPr>
              <a:t>Doctoral researchers come from a range of different specialist fields and are integrated into the different divisions, research projects and young talent groups. In each case they examine separate issues while being actively integrated within wider research and project contexts. </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mn-lt"/>
                <a:ea typeface="+mn-ea"/>
                <a:cs typeface="+mn-cs"/>
              </a:rPr>
              <a:t>https://www.bibb.de/de/132431.php</a:t>
            </a:r>
          </a:p>
          <a:p>
            <a:pPr marL="0" marR="0" lvl="0" indent="0" algn="l" defTabSz="914400">
              <a:lnSpc>
                <a:spcPct val="100000"/>
              </a:lnSpc>
              <a:spcBef>
                <a:spcPts val="0"/>
              </a:spcBef>
              <a:spcAft>
                <a:spcPts val="0"/>
              </a:spcAft>
              <a:buClrTx/>
              <a:buSzTx/>
              <a:buFontTx/>
              <a:buNone/>
              <a:defRPr/>
            </a:pPr>
            <a:endParaRPr lang="de-DE" sz="1200" b="0" i="0" dirty="0">
              <a:solidFill>
                <a:schemeClr val="tx1"/>
              </a:solidFill>
              <a:latin typeface="+mn-lt"/>
              <a:ea typeface="+mn-ea"/>
              <a:cs typeface="+mn-cs"/>
            </a:endParaRPr>
          </a:p>
          <a:p>
            <a:pPr marL="0" marR="0" lvl="0" indent="0" algn="l" defTabSz="914400">
              <a:lnSpc>
                <a:spcPct val="100000"/>
              </a:lnSpc>
              <a:spcBef>
                <a:spcPts val="0"/>
              </a:spcBef>
              <a:spcAft>
                <a:spcPts val="0"/>
              </a:spcAft>
              <a:buClrTx/>
              <a:buSzTx/>
              <a:buFontTx/>
              <a:buNone/>
              <a:defRPr/>
            </a:pPr>
            <a:r>
              <a:rPr lang="en-GB" sz="1200" b="1" i="0" dirty="0">
                <a:solidFill>
                  <a:schemeClr val="tx1"/>
                </a:solidFill>
                <a:latin typeface="+mn-lt"/>
                <a:ea typeface="+mn-ea"/>
                <a:cs typeface="+mn-cs"/>
              </a:rPr>
              <a:t>Training programme</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mn-lt"/>
                <a:ea typeface="+mn-ea"/>
                <a:cs typeface="+mn-cs"/>
              </a:rPr>
              <a:t>In order to fully support PhD students during their doctorate and to prepare them for professional life, a training programme provides them with the relevant skills and competencies for a career in research and in research intensive sectors. </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mn-lt"/>
                <a:ea typeface="+mn-ea"/>
                <a:cs typeface="+mn-cs"/>
              </a:rPr>
              <a:t>https://www.bibb.de/de/128195.php </a:t>
            </a:r>
          </a:p>
          <a:p>
            <a:pPr lvl="0">
              <a:defRPr/>
            </a:pPr>
            <a:endParaRPr lang="de-DE" b="1" dirty="0"/>
          </a:p>
          <a:p>
            <a:pPr lvl="0">
              <a:defRPr/>
            </a:pPr>
            <a:r>
              <a:rPr lang="en-GB" b="1" dirty="0"/>
              <a:t>Information for students</a:t>
            </a:r>
          </a:p>
          <a:p>
            <a:pPr lvl="0">
              <a:defRPr/>
            </a:pPr>
            <a:r>
              <a:rPr lang="en-GB" b="0" dirty="0"/>
              <a:t>Offer of placement positions, dissertation support, tips on research and data use</a:t>
            </a:r>
          </a:p>
          <a:p>
            <a:pPr lvl="0">
              <a:defRPr/>
            </a:pPr>
            <a:r>
              <a:rPr lang="en-GB" b="0" dirty="0"/>
              <a:t>https://www.bibb.de/de/128193.php </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15</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en-GB" dirty="0"/>
              <a:t>The first Report on Vocational Education and Training was published in 1977. Up until 2008, BIBB provided “information and data on vocational education and training” in part two of the Report on Vocational Education and Training</a:t>
            </a:r>
          </a:p>
          <a:p>
            <a:pPr marL="171450" indent="-171450">
              <a:buFont typeface="Arial"/>
              <a:buChar char="•"/>
              <a:defRPr/>
            </a:pPr>
            <a:r>
              <a:rPr lang="en-GB" dirty="0"/>
              <a:t>BIBB published the Data Report to accompany the Report on Vocational Education and Training for the first time in the 2009 Report on Vocational Education and Training.</a:t>
            </a:r>
          </a:p>
          <a:p>
            <a:pPr marL="171450" indent="-171450">
              <a:buFont typeface="Arial"/>
              <a:buChar char="•"/>
              <a:defRPr/>
            </a:pPr>
            <a:endParaRPr lang="de-DE" dirty="0"/>
          </a:p>
          <a:p>
            <a:pPr marL="0" indent="0">
              <a:buFont typeface="Arial"/>
              <a:buNone/>
              <a:defRPr/>
            </a:pPr>
            <a:r>
              <a:rPr lang="en-GB" b="1" dirty="0"/>
              <a:t>Examples from the BIBB Data Report</a:t>
            </a:r>
          </a:p>
          <a:p>
            <a:pPr marL="171450" indent="-171450">
              <a:buFont typeface="Arial"/>
              <a:buChar char="•"/>
              <a:defRPr/>
            </a:pPr>
            <a:r>
              <a:rPr lang="en-GB" b="0" dirty="0"/>
              <a:t>The following examples are documented annually: Supply-demand ratio of training places, list of recognised training occupations under Vocational Training Act (BBIG)/Crafts and Trades Regulation Code (</a:t>
            </a:r>
            <a:r>
              <a:rPr lang="en-GB" b="0" dirty="0" err="1"/>
              <a:t>HwO</a:t>
            </a:r>
            <a:r>
              <a:rPr lang="en-GB" b="0" dirty="0"/>
              <a:t>), company participation in training </a:t>
            </a:r>
          </a:p>
          <a:p>
            <a:pPr marL="171450" indent="-171450">
              <a:buFont typeface="Arial"/>
              <a:buChar char="•"/>
              <a:defRPr/>
            </a:pPr>
            <a:r>
              <a:rPr lang="en-GB" b="0" dirty="0"/>
              <a:t>Special focus topics: e.g.: </a:t>
            </a:r>
          </a:p>
          <a:p>
            <a:pPr marL="0" indent="0">
              <a:buFont typeface="Arial"/>
              <a:buNone/>
              <a:defRPr/>
            </a:pPr>
            <a:r>
              <a:rPr lang="en-GB" dirty="0"/>
              <a:t>“Vocational education and training in the socio ecological transformation” (2024); </a:t>
            </a:r>
          </a:p>
          <a:p>
            <a:pPr marL="0" indent="0">
              <a:buFont typeface="Arial"/>
              <a:buNone/>
              <a:defRPr/>
            </a:pPr>
            <a:r>
              <a:rPr lang="en-GB" dirty="0"/>
              <a:t>“Innovation in vocational education and training through programmes” (2023);</a:t>
            </a:r>
          </a:p>
          <a:p>
            <a:pPr marL="0" indent="0">
              <a:buFont typeface="Arial"/>
              <a:buNone/>
              <a:defRPr/>
            </a:pPr>
            <a:r>
              <a:rPr lang="en-GB" b="0" dirty="0"/>
              <a:t>“</a:t>
            </a:r>
            <a:r>
              <a:rPr lang="en-GB" dirty="0"/>
              <a:t>Ensuring provision of skilled workers and qualified migration: exploiting potential” (2022) </a:t>
            </a:r>
            <a:endParaRPr lang="de-DE" b="0"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16</a:t>
            </a:fld>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dirty="0"/>
              <a:t>A complete listing of BIBB projects is available here:</a:t>
            </a:r>
          </a:p>
          <a:p>
            <a:pPr marL="0" marR="0" lvl="0" indent="0" algn="l" defTabSz="914400">
              <a:lnSpc>
                <a:spcPct val="100000"/>
              </a:lnSpc>
              <a:spcBef>
                <a:spcPts val="0"/>
              </a:spcBef>
              <a:spcAft>
                <a:spcPts val="0"/>
              </a:spcAft>
              <a:buClrTx/>
              <a:buSzTx/>
              <a:buFontTx/>
              <a:buNone/>
              <a:defRPr/>
            </a:pPr>
            <a:r>
              <a:rPr lang="en-GB" sz="1200" b="1" i="0" dirty="0" err="1">
                <a:solidFill>
                  <a:schemeClr val="tx1"/>
                </a:solidFill>
                <a:latin typeface="+mn-lt"/>
                <a:ea typeface="+mn-ea"/>
                <a:cs typeface="+mn-cs"/>
              </a:rPr>
              <a:t>DaPro</a:t>
            </a:r>
            <a:r>
              <a:rPr lang="en-GB" sz="1200" b="0" i="0" dirty="0">
                <a:solidFill>
                  <a:schemeClr val="tx1"/>
                </a:solidFill>
                <a:latin typeface="+mn-lt"/>
                <a:ea typeface="+mn-ea"/>
                <a:cs typeface="+mn-cs"/>
              </a:rPr>
              <a:t> – Project database of the Federal Institute for Vocational Education and Training (https://www.bibb.de/dienst/dapro/en/index_dapro.php)</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17</a:t>
            </a:fld>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b="1" dirty="0"/>
              <a:t>To the </a:t>
            </a:r>
            <a:r>
              <a:rPr lang="en-GB" b="1" dirty="0" err="1"/>
              <a:t>QuBe</a:t>
            </a:r>
            <a:r>
              <a:rPr lang="en-GB" b="1" dirty="0"/>
              <a:t> data portal: </a:t>
            </a:r>
          </a:p>
          <a:p>
            <a:pPr>
              <a:defRPr/>
            </a:pPr>
            <a:r>
              <a:rPr lang="en-GB" dirty="0"/>
              <a:t>https://www.bibb.de/en/qube_datenportal.php#/</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18</a:t>
            </a:fld>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19</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a:t>
            </a:fld>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20</a:t>
            </a:fld>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b="1" dirty="0"/>
              <a:t>BMBF funding initiative “</a:t>
            </a:r>
            <a:r>
              <a:rPr lang="de-DE" b="1" noProof="0" dirty="0"/>
              <a:t>Förderung der Internationalisierung der Berufsbildung</a:t>
            </a:r>
            <a:r>
              <a:rPr lang="en-GB" b="1" dirty="0"/>
              <a:t>” [Funding Internationalisation of Vocational Education and Training]</a:t>
            </a:r>
          </a:p>
          <a:p>
            <a:pPr>
              <a:defRPr/>
            </a:pPr>
            <a:r>
              <a:rPr lang="en-GB" dirty="0"/>
              <a:t>“German academic expertise in the area of vocational education and training research and the training of vocational education and training staff should be made accessible to foreign partners and assist them in the reform of their national systems. The establishment of an interdisciplinary and transdisciplinary research network to support international VET cooperation should be promoted in an overarching manner. For this purpose, a supporting measure should be provided for in addition to this official notification” *BMBF notification 25.09.2017–31.03.2018 Guideline for funding research into the internationalisation of vocational education and training. Federal Official Gazette of 25.09.2017; https://www.bmbf.de/bmbf/shareddocs/bekanntmachungen/de/2017/09/1417_bekanntmachung.html)</a:t>
            </a:r>
          </a:p>
          <a:p>
            <a:pPr>
              <a:defRPr/>
            </a:pPr>
            <a:r>
              <a:rPr lang="en-GB" dirty="0"/>
              <a:t> </a:t>
            </a:r>
          </a:p>
          <a:p>
            <a:pPr>
              <a:defRPr/>
            </a:pPr>
            <a:endParaRPr lang="de-DE" dirty="0"/>
          </a:p>
          <a:p>
            <a:pPr>
              <a:defRPr/>
            </a:pPr>
            <a:r>
              <a:rPr lang="en-GB" b="1" dirty="0"/>
              <a:t>BIBB partner institutions:</a:t>
            </a:r>
          </a:p>
          <a:p>
            <a:pPr>
              <a:defRPr/>
            </a:pPr>
            <a:r>
              <a:rPr lang="en-GB" dirty="0"/>
              <a:t>AACC / USA - American Association of Community Colleges</a:t>
            </a:r>
          </a:p>
          <a:p>
            <a:pPr>
              <a:defRPr/>
            </a:pPr>
            <a:r>
              <a:rPr lang="en-GB" dirty="0"/>
              <a:t>CEDEFOP - European Centre for the Development of Vocational Training </a:t>
            </a:r>
          </a:p>
          <a:p>
            <a:pPr>
              <a:defRPr/>
            </a:pPr>
            <a:r>
              <a:rPr lang="en-GB" dirty="0"/>
              <a:t>CEREQ / France - Centre </a:t>
            </a:r>
            <a:r>
              <a:rPr lang="en-GB" dirty="0" err="1"/>
              <a:t>d'Études</a:t>
            </a:r>
            <a:r>
              <a:rPr lang="en-GB" dirty="0"/>
              <a:t> et de </a:t>
            </a:r>
            <a:r>
              <a:rPr lang="en-GB" dirty="0" err="1"/>
              <a:t>Recherches</a:t>
            </a:r>
            <a:r>
              <a:rPr lang="en-GB" dirty="0"/>
              <a:t> sur les Qualifications</a:t>
            </a:r>
          </a:p>
          <a:p>
            <a:pPr>
              <a:defRPr/>
            </a:pPr>
            <a:r>
              <a:rPr lang="en-GB" dirty="0"/>
              <a:t>CINOP / Netherlands - </a:t>
            </a:r>
            <a:r>
              <a:rPr lang="en-GB" dirty="0" err="1"/>
              <a:t>Center</a:t>
            </a:r>
            <a:r>
              <a:rPr lang="en-GB" dirty="0"/>
              <a:t> for Innovation in Education</a:t>
            </a:r>
          </a:p>
          <a:p>
            <a:pPr>
              <a:defRPr/>
            </a:pPr>
            <a:r>
              <a:rPr lang="en-GB" dirty="0"/>
              <a:t>CIVTE / China - Central Institute for Vocational and Technical Education</a:t>
            </a:r>
          </a:p>
          <a:p>
            <a:pPr>
              <a:defRPr/>
            </a:pPr>
            <a:r>
              <a:rPr lang="en-GB" dirty="0"/>
              <a:t>CONALEP / Mexico - Colegio Nacional de </a:t>
            </a:r>
            <a:r>
              <a:rPr lang="en-GB" dirty="0" err="1"/>
              <a:t>Educación</a:t>
            </a:r>
            <a:r>
              <a:rPr lang="en-GB" dirty="0"/>
              <a:t> </a:t>
            </a:r>
            <a:r>
              <a:rPr lang="en-GB" dirty="0" err="1"/>
              <a:t>Profesional</a:t>
            </a:r>
            <a:r>
              <a:rPr lang="en-GB" dirty="0"/>
              <a:t> </a:t>
            </a:r>
            <a:r>
              <a:rPr lang="en-GB" dirty="0" err="1"/>
              <a:t>Técnica</a:t>
            </a:r>
            <a:endParaRPr lang="en-GB" dirty="0"/>
          </a:p>
          <a:p>
            <a:pPr>
              <a:defRPr/>
            </a:pPr>
            <a:r>
              <a:rPr lang="en-GB" dirty="0"/>
              <a:t>CPI / Slovenia - The Centre for Vocational Education and Training of the Republic of Slovenia</a:t>
            </a:r>
          </a:p>
          <a:p>
            <a:pPr>
              <a:defRPr/>
            </a:pPr>
            <a:r>
              <a:rPr lang="en-GB" dirty="0"/>
              <a:t>CTVET / Ghana - Commission for Technical and Vocational Education and Training</a:t>
            </a:r>
          </a:p>
          <a:p>
            <a:pPr>
              <a:defRPr/>
            </a:pPr>
            <a:r>
              <a:rPr lang="en-GB" dirty="0"/>
              <a:t>SFUVET / Switzerland - Swiss Federal university for Vocational Education and Training</a:t>
            </a:r>
          </a:p>
          <a:p>
            <a:pPr>
              <a:defRPr/>
            </a:pPr>
            <a:r>
              <a:rPr lang="en-GB" dirty="0"/>
              <a:t>FICCI / India - Federation of Indian Chambers of Commerce and Industry</a:t>
            </a:r>
          </a:p>
          <a:p>
            <a:pPr>
              <a:defRPr/>
            </a:pPr>
            <a:r>
              <a:rPr lang="en-GB" dirty="0"/>
              <a:t>FIRO / Russia - Federal Institute of Educational Development</a:t>
            </a:r>
          </a:p>
          <a:p>
            <a:pPr>
              <a:defRPr/>
            </a:pPr>
            <a:r>
              <a:rPr lang="en-GB" dirty="0"/>
              <a:t>IAL / Singapore - Institute for Adult Learning</a:t>
            </a:r>
          </a:p>
          <a:p>
            <a:pPr>
              <a:defRPr/>
            </a:pPr>
            <a:r>
              <a:rPr lang="en-GB" dirty="0" err="1"/>
              <a:t>ibw</a:t>
            </a:r>
            <a:r>
              <a:rPr lang="en-GB" dirty="0"/>
              <a:t> / Austria - Institute for Training Research in Trade and Industry </a:t>
            </a:r>
          </a:p>
          <a:p>
            <a:pPr>
              <a:defRPr/>
            </a:pPr>
            <a:r>
              <a:rPr lang="en-GB" dirty="0"/>
              <a:t>INAPP / Italy - </a:t>
            </a:r>
            <a:r>
              <a:rPr lang="en-GB" dirty="0" err="1"/>
              <a:t>Istituto</a:t>
            </a:r>
            <a:r>
              <a:rPr lang="en-GB" dirty="0"/>
              <a:t> Nazionale per </a:t>
            </a:r>
            <a:r>
              <a:rPr lang="en-GB" dirty="0" err="1"/>
              <a:t>l’Analisi</a:t>
            </a:r>
            <a:r>
              <a:rPr lang="en-GB" dirty="0"/>
              <a:t> </a:t>
            </a:r>
            <a:r>
              <a:rPr lang="en-GB" dirty="0" err="1"/>
              <a:t>delle</a:t>
            </a:r>
            <a:r>
              <a:rPr lang="en-GB" dirty="0"/>
              <a:t> </a:t>
            </a:r>
            <a:r>
              <a:rPr lang="en-GB" dirty="0" err="1"/>
              <a:t>Politiche</a:t>
            </a:r>
            <a:r>
              <a:rPr lang="en-GB" dirty="0"/>
              <a:t> </a:t>
            </a:r>
            <a:r>
              <a:rPr lang="en-GB" dirty="0" err="1"/>
              <a:t>Pubbliche</a:t>
            </a:r>
            <a:endParaRPr lang="en-GB" dirty="0"/>
          </a:p>
          <a:p>
            <a:pPr>
              <a:defRPr/>
            </a:pPr>
            <a:r>
              <a:rPr lang="en-GB" dirty="0"/>
              <a:t>IVET NAPS / Ukraine - Institute of Vocational Education and Training of the National Academy of Pedagogical Science</a:t>
            </a:r>
          </a:p>
          <a:p>
            <a:pPr>
              <a:defRPr/>
            </a:pPr>
            <a:r>
              <a:rPr lang="en-GB" dirty="0"/>
              <a:t>KRIVET / Korea - Korea Research Institute for Vocational Education and Training</a:t>
            </a:r>
          </a:p>
          <a:p>
            <a:pPr>
              <a:defRPr/>
            </a:pPr>
            <a:r>
              <a:rPr lang="en-GB" dirty="0"/>
              <a:t>MINEDUC / Chile - Chilean Ministry of Education</a:t>
            </a:r>
          </a:p>
          <a:p>
            <a:pPr>
              <a:defRPr/>
            </a:pPr>
            <a:r>
              <a:rPr lang="en-GB" dirty="0"/>
              <a:t>NAPOO / Bulgaria - National Agency for Vocational Education and Training</a:t>
            </a:r>
          </a:p>
          <a:p>
            <a:pPr>
              <a:defRPr/>
            </a:pPr>
            <a:r>
              <a:rPr lang="en-GB" dirty="0"/>
              <a:t>NCE / Latvia - National Centre for Education</a:t>
            </a:r>
          </a:p>
          <a:p>
            <a:pPr>
              <a:defRPr/>
            </a:pPr>
            <a:r>
              <a:rPr lang="en-GB" dirty="0"/>
              <a:t>NCTVETD / Romania - National Centre for Vocational Education and Training Development</a:t>
            </a:r>
          </a:p>
          <a:p>
            <a:pPr>
              <a:defRPr/>
            </a:pPr>
            <a:r>
              <a:rPr lang="en-GB" dirty="0"/>
              <a:t>NCVER / Australia - National Centre for Vocational Education Research</a:t>
            </a:r>
          </a:p>
          <a:p>
            <a:pPr>
              <a:defRPr/>
            </a:pPr>
            <a:r>
              <a:rPr lang="en-GB" dirty="0"/>
              <a:t>NIVT / Vietnam - National Institute for Vocational Training</a:t>
            </a:r>
          </a:p>
          <a:p>
            <a:pPr>
              <a:defRPr/>
            </a:pPr>
            <a:r>
              <a:rPr lang="en-GB" dirty="0"/>
              <a:t>NSZFI / Hungary - </a:t>
            </a:r>
            <a:r>
              <a:rPr lang="en-GB" dirty="0" err="1"/>
              <a:t>Nemzeti</a:t>
            </a:r>
            <a:r>
              <a:rPr lang="en-GB" dirty="0"/>
              <a:t> </a:t>
            </a:r>
            <a:r>
              <a:rPr lang="en-GB" dirty="0" err="1"/>
              <a:t>Szakképzési</a:t>
            </a:r>
            <a:r>
              <a:rPr lang="en-GB" dirty="0"/>
              <a:t> </a:t>
            </a:r>
            <a:r>
              <a:rPr lang="en-GB" dirty="0" err="1"/>
              <a:t>és</a:t>
            </a:r>
            <a:r>
              <a:rPr lang="en-GB" dirty="0"/>
              <a:t> </a:t>
            </a:r>
            <a:r>
              <a:rPr lang="en-GB" dirty="0" err="1"/>
              <a:t>Felnöttképzési</a:t>
            </a:r>
            <a:r>
              <a:rPr lang="en-GB" dirty="0"/>
              <a:t> </a:t>
            </a:r>
            <a:r>
              <a:rPr lang="en-GB" dirty="0" err="1"/>
              <a:t>Intézet</a:t>
            </a:r>
            <a:endParaRPr lang="en-GB" dirty="0"/>
          </a:p>
          <a:p>
            <a:pPr>
              <a:defRPr/>
            </a:pPr>
            <a:r>
              <a:rPr lang="en-GB" dirty="0"/>
              <a:t>NÚV / Czech Republic - National Institute for Education</a:t>
            </a:r>
          </a:p>
          <a:p>
            <a:pPr>
              <a:defRPr/>
            </a:pPr>
            <a:r>
              <a:rPr lang="en-GB" dirty="0" err="1"/>
              <a:t>öibf</a:t>
            </a:r>
            <a:r>
              <a:rPr lang="en-GB" dirty="0"/>
              <a:t> / Austria - Austrian Institute for Research on Vocational Training</a:t>
            </a:r>
          </a:p>
          <a:p>
            <a:pPr>
              <a:defRPr/>
            </a:pPr>
            <a:r>
              <a:rPr lang="en-GB" dirty="0"/>
              <a:t>OVEC / Thailand - Office of the Vocational Education Commission</a:t>
            </a:r>
          </a:p>
          <a:p>
            <a:pPr>
              <a:defRPr/>
            </a:pPr>
            <a:r>
              <a:rPr lang="en-GB" dirty="0"/>
              <a:t>ROA / Netherlands - Research Centre for Education and the Labour Market </a:t>
            </a:r>
          </a:p>
          <a:p>
            <a:pPr>
              <a:defRPr/>
            </a:pPr>
            <a:r>
              <a:rPr lang="en-GB" dirty="0"/>
              <a:t>SENA / Colombia - National Service for Vocational Education</a:t>
            </a:r>
          </a:p>
          <a:p>
            <a:pPr>
              <a:defRPr/>
            </a:pPr>
            <a:r>
              <a:rPr lang="en-GB" dirty="0"/>
              <a:t>SENAI / Brazil - National Service for Industrial Training</a:t>
            </a:r>
          </a:p>
          <a:p>
            <a:pPr>
              <a:defRPr/>
            </a:pPr>
            <a:r>
              <a:rPr lang="en-GB" dirty="0"/>
              <a:t>SIOV / Slovakia - State Institute for Vocational Education of the Republic of Slovakia</a:t>
            </a:r>
          </a:p>
          <a:p>
            <a:pPr>
              <a:defRPr/>
            </a:pPr>
            <a:r>
              <a:rPr lang="en-GB" dirty="0"/>
              <a:t>TESDA / Philippines - Technical Education and Skills Development Authority</a:t>
            </a:r>
          </a:p>
          <a:p>
            <a:pPr>
              <a:defRPr/>
            </a:pPr>
            <a:r>
              <a:rPr lang="en-GB" dirty="0"/>
              <a:t>UNESCO-UNEVOC - United Nations' International Centre for Technical and Vocational Education and Training</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21</a:t>
            </a:fld>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22</a:t>
            </a:fld>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0" i="0" dirty="0">
                <a:solidFill>
                  <a:schemeClr val="tx1"/>
                </a:solidFill>
                <a:latin typeface="+mn-lt"/>
                <a:ea typeface="+mn-ea"/>
                <a:cs typeface="+mn-cs"/>
              </a:rPr>
              <a:t>Key for map:</a:t>
            </a:r>
          </a:p>
          <a:p>
            <a:pPr>
              <a:defRPr/>
            </a:pPr>
            <a:endParaRPr lang="de-DE" sz="1200" b="0" i="0" dirty="0">
              <a:solidFill>
                <a:schemeClr val="tx1"/>
              </a:solidFill>
              <a:latin typeface="+mn-lt"/>
              <a:ea typeface="+mn-ea"/>
              <a:cs typeface="+mn-cs"/>
            </a:endParaRPr>
          </a:p>
          <a:p>
            <a:pPr>
              <a:defRPr/>
            </a:pPr>
            <a:r>
              <a:rPr lang="en-GB" sz="1200" b="0" i="0" dirty="0">
                <a:solidFill>
                  <a:schemeClr val="tx1"/>
                </a:solidFill>
                <a:latin typeface="+mn-lt"/>
                <a:ea typeface="+mn-ea"/>
                <a:cs typeface="+mn-cs"/>
              </a:rPr>
              <a:t>Orange: Federal government/federal states</a:t>
            </a:r>
          </a:p>
          <a:p>
            <a:pPr>
              <a:defRPr/>
            </a:pPr>
            <a:r>
              <a:rPr lang="en-GB" sz="1200" b="0" i="0" dirty="0">
                <a:solidFill>
                  <a:schemeClr val="tx1"/>
                </a:solidFill>
                <a:latin typeface="+mn-lt"/>
                <a:ea typeface="+mn-ea"/>
                <a:cs typeface="+mn-cs"/>
              </a:rPr>
              <a:t>Blue: Institutes of higher education</a:t>
            </a:r>
          </a:p>
          <a:p>
            <a:pPr>
              <a:defRPr/>
            </a:pPr>
            <a:r>
              <a:rPr lang="en-GB" sz="1200" b="0" i="0" dirty="0">
                <a:solidFill>
                  <a:schemeClr val="tx1"/>
                </a:solidFill>
                <a:latin typeface="+mn-lt"/>
                <a:ea typeface="+mn-ea"/>
                <a:cs typeface="+mn-cs"/>
              </a:rPr>
              <a:t>Green: Institutes of independent and public sector providers</a:t>
            </a:r>
          </a:p>
          <a:p>
            <a:pPr>
              <a:defRPr/>
            </a:pPr>
            <a:endParaRPr lang="de-DE" dirty="0"/>
          </a:p>
          <a:p>
            <a:pPr>
              <a:defRPr/>
            </a:pPr>
            <a:r>
              <a:rPr lang="en-GB" dirty="0"/>
              <a:t>Further information: https://www.agbfn.de/de/index.php </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23</a:t>
            </a:fld>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dirty="0"/>
              <a:t>BIBB has a series of </a:t>
            </a:r>
            <a:r>
              <a:rPr lang="en-GB" b="1" dirty="0"/>
              <a:t>project-related cooperative arrangements</a:t>
            </a:r>
            <a:r>
              <a:rPr lang="en-GB" dirty="0"/>
              <a:t> in place with institutes of higher education and universities. </a:t>
            </a:r>
            <a:r>
              <a:rPr lang="en-GB" b="1" dirty="0"/>
              <a:t>Project-independent cooperative arrangements</a:t>
            </a:r>
            <a:r>
              <a:rPr lang="en-GB" dirty="0"/>
              <a:t> have also been established with various institutes of higher education and research institutions:</a:t>
            </a:r>
          </a:p>
          <a:p>
            <a:pPr>
              <a:defRPr/>
            </a:pPr>
            <a:endParaRPr lang="de-DE" dirty="0"/>
          </a:p>
          <a:p>
            <a:pPr>
              <a:defRPr/>
            </a:pPr>
            <a:r>
              <a:rPr lang="en-GB" dirty="0"/>
              <a:t>University of Wuppertal</a:t>
            </a:r>
          </a:p>
          <a:p>
            <a:pPr>
              <a:defRPr/>
            </a:pPr>
            <a:r>
              <a:rPr lang="en-GB" dirty="0"/>
              <a:t>Münster University of Applied Sciences       </a:t>
            </a:r>
          </a:p>
          <a:p>
            <a:pPr>
              <a:defRPr/>
            </a:pPr>
            <a:r>
              <a:rPr lang="en-GB" dirty="0" err="1"/>
              <a:t>FernUniversität</a:t>
            </a:r>
            <a:r>
              <a:rPr lang="en-GB" dirty="0"/>
              <a:t> in Hagen</a:t>
            </a:r>
          </a:p>
          <a:p>
            <a:pPr>
              <a:defRPr/>
            </a:pPr>
            <a:r>
              <a:rPr lang="en-GB" dirty="0"/>
              <a:t>Friedrich-Alexander-Universität Erlangen-</a:t>
            </a:r>
            <a:r>
              <a:rPr lang="en-GB" dirty="0" err="1"/>
              <a:t>Nürnberg</a:t>
            </a:r>
            <a:r>
              <a:rPr lang="en-GB" dirty="0"/>
              <a:t> (FAU)</a:t>
            </a:r>
          </a:p>
          <a:p>
            <a:pPr>
              <a:defRPr/>
            </a:pPr>
            <a:r>
              <a:rPr lang="en-GB" dirty="0"/>
              <a:t>Friedrich Schiller University Jena</a:t>
            </a:r>
          </a:p>
          <a:p>
            <a:pPr>
              <a:defRPr/>
            </a:pPr>
            <a:r>
              <a:rPr lang="en-GB" dirty="0"/>
              <a:t>Helmut Schmidt University Hamburg</a:t>
            </a:r>
          </a:p>
          <a:p>
            <a:pPr>
              <a:defRPr/>
            </a:pPr>
            <a:r>
              <a:rPr lang="en-GB" dirty="0"/>
              <a:t>Bonn-Rhein-</a:t>
            </a:r>
            <a:r>
              <a:rPr lang="en-GB" dirty="0" err="1"/>
              <a:t>Sieg</a:t>
            </a:r>
            <a:r>
              <a:rPr lang="en-GB" dirty="0"/>
              <a:t> University of Applied Sciences</a:t>
            </a:r>
          </a:p>
          <a:p>
            <a:pPr>
              <a:defRPr/>
            </a:pPr>
            <a:r>
              <a:rPr lang="en-GB" dirty="0"/>
              <a:t>Hochschule Bremen City University of Applied Sciences</a:t>
            </a:r>
          </a:p>
          <a:p>
            <a:pPr>
              <a:defRPr/>
            </a:pPr>
            <a:r>
              <a:rPr lang="en-GB" dirty="0"/>
              <a:t>Institute for Employment Research (IAB), Nuremberg</a:t>
            </a:r>
          </a:p>
          <a:p>
            <a:pPr>
              <a:defRPr/>
            </a:pPr>
            <a:r>
              <a:rPr lang="en-GB" dirty="0"/>
              <a:t>Otto von Guericke University of Magdeburg</a:t>
            </a:r>
          </a:p>
          <a:p>
            <a:pPr>
              <a:defRPr/>
            </a:pPr>
            <a:r>
              <a:rPr lang="en-GB" dirty="0"/>
              <a:t>University of Bonn </a:t>
            </a:r>
          </a:p>
          <a:p>
            <a:pPr>
              <a:defRPr/>
            </a:pPr>
            <a:r>
              <a:rPr lang="en-GB" dirty="0"/>
              <a:t>Technical University of Darmstadt</a:t>
            </a:r>
          </a:p>
          <a:p>
            <a:pPr>
              <a:defRPr/>
            </a:pPr>
            <a:r>
              <a:rPr lang="en-GB" dirty="0"/>
              <a:t>Technical University of Kaiserslautern</a:t>
            </a:r>
          </a:p>
          <a:p>
            <a:pPr>
              <a:defRPr/>
            </a:pPr>
            <a:r>
              <a:rPr lang="en-GB" dirty="0"/>
              <a:t>Bielefeld University</a:t>
            </a:r>
          </a:p>
          <a:p>
            <a:pPr>
              <a:defRPr/>
            </a:pPr>
            <a:r>
              <a:rPr lang="en-GB" dirty="0"/>
              <a:t>Duisburg-Essen University</a:t>
            </a:r>
          </a:p>
          <a:p>
            <a:pPr>
              <a:defRPr/>
            </a:pPr>
            <a:r>
              <a:rPr lang="en-GB" dirty="0"/>
              <a:t>University of Flensburg</a:t>
            </a:r>
          </a:p>
          <a:p>
            <a:pPr>
              <a:defRPr/>
            </a:pPr>
            <a:r>
              <a:rPr lang="en-GB" dirty="0"/>
              <a:t>University of Cologne</a:t>
            </a:r>
          </a:p>
          <a:p>
            <a:pPr>
              <a:defRPr/>
            </a:pPr>
            <a:r>
              <a:rPr lang="en-GB" dirty="0"/>
              <a:t>Paderborn University</a:t>
            </a:r>
          </a:p>
          <a:p>
            <a:pPr>
              <a:defRPr/>
            </a:pPr>
            <a:r>
              <a:rPr lang="en-GB" dirty="0"/>
              <a:t>University of Münster </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24</a:t>
            </a:fld>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b="1" dirty="0"/>
              <a:t>Open Access at BIBB:</a:t>
            </a:r>
          </a:p>
          <a:p>
            <a:pPr>
              <a:defRPr/>
            </a:pPr>
            <a:r>
              <a:rPr lang="en-GB" sz="1200" b="0" i="0" dirty="0">
                <a:solidFill>
                  <a:schemeClr val="tx1"/>
                </a:solidFill>
                <a:latin typeface="+mn-lt"/>
                <a:ea typeface="+mn-ea"/>
                <a:cs typeface="+mn-cs"/>
              </a:rPr>
              <a:t>BIBB has set itself the goal of supporting the dissemination of vocational education and training research results free of charge and without barriers – in line with the Open Access principle. For this reason, BIBB formally adopted an Open Access Policy in March 2011. On 1 May 2014, it also signed up to the Berlin Declaration on Open Access to Knowledge in the Sciences and Humanities. BIBB also supports the Open Access 2020 Initiative launched by the Max Planck Society which wants to see the majority of the academic research journals published today switching to an Open Access publication policy. In May 2020, BIBB also signed the mission statement of the ENABLE! community. The aim of ENABLE! is to further the Open-Access transformation in the humanities and social sciences in a way which is community-based and discipline-oriented.</a:t>
            </a:r>
          </a:p>
          <a:p>
            <a:pPr>
              <a:defRPr/>
            </a:pPr>
            <a:r>
              <a:rPr lang="en-GB" sz="1200" b="0" i="0" dirty="0">
                <a:solidFill>
                  <a:schemeClr val="tx1"/>
                </a:solidFill>
                <a:latin typeface="+mn-lt"/>
                <a:ea typeface="+mn-ea"/>
                <a:cs typeface="+mn-cs"/>
              </a:rPr>
              <a:t>As part of the implementation of its Open Access Policy, all BIBB specialist publications have been made directly accessible in accordance with the Open Access principle under the CC licence CC BY-SA 4.0.</a:t>
            </a:r>
          </a:p>
          <a:p>
            <a:pPr>
              <a:defRPr/>
            </a:pPr>
            <a:r>
              <a:rPr lang="en-GB" dirty="0"/>
              <a:t>(https://www.bibb.de/en/35836.php) </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25</a:t>
            </a:fld>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26</a:t>
            </a:fld>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27</a:t>
            </a:fld>
            <a:endParaRPr lang="de-DE"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8581359E-203F-D732-921A-1668C2B019D1}" type="slidenum">
              <a:rPr/>
              <a:t>28</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dirty="0"/>
              <a:t>„</a:t>
            </a:r>
            <a:r>
              <a:rPr lang="en-GB" dirty="0"/>
              <a:t>“Young” field of research:</a:t>
            </a:r>
          </a:p>
          <a:p>
            <a:pPr marL="171450" indent="-171450">
              <a:buFont typeface="Arial"/>
              <a:buChar char="•"/>
              <a:defRPr/>
            </a:pPr>
            <a:r>
              <a:rPr lang="en-GB" dirty="0"/>
              <a:t>Institutionalised VET research began with the founding of DATSCH (</a:t>
            </a:r>
            <a:r>
              <a:rPr lang="en-GB" sz="1200" b="0" i="0" u="none" strike="noStrike" dirty="0">
                <a:solidFill>
                  <a:schemeClr val="tx1"/>
                </a:solidFill>
                <a:latin typeface="+mn-lt"/>
                <a:ea typeface="+mn-ea"/>
                <a:cs typeface="+mn-cs"/>
              </a:rPr>
              <a:t>Deutsche </a:t>
            </a:r>
            <a:r>
              <a:rPr lang="en-GB" sz="1200" b="0" i="0" u="none" strike="noStrike" dirty="0" err="1">
                <a:solidFill>
                  <a:schemeClr val="tx1"/>
                </a:solidFill>
                <a:latin typeface="+mn-lt"/>
                <a:ea typeface="+mn-ea"/>
                <a:cs typeface="+mn-cs"/>
              </a:rPr>
              <a:t>Ausschuss</a:t>
            </a:r>
            <a:r>
              <a:rPr lang="en-GB" sz="1200" b="0" i="0" u="none" strike="noStrike" dirty="0">
                <a:solidFill>
                  <a:schemeClr val="tx1"/>
                </a:solidFill>
                <a:latin typeface="+mn-lt"/>
                <a:ea typeface="+mn-ea"/>
                <a:cs typeface="+mn-cs"/>
              </a:rPr>
              <a:t> </a:t>
            </a:r>
            <a:r>
              <a:rPr lang="en-GB" sz="1200" b="0" i="0" u="none" strike="noStrike" dirty="0" err="1">
                <a:solidFill>
                  <a:schemeClr val="tx1"/>
                </a:solidFill>
                <a:latin typeface="+mn-lt"/>
                <a:ea typeface="+mn-ea"/>
                <a:cs typeface="+mn-cs"/>
              </a:rPr>
              <a:t>für</a:t>
            </a:r>
            <a:r>
              <a:rPr lang="en-GB" sz="1200" b="0" i="0" u="none" strike="noStrike" dirty="0">
                <a:solidFill>
                  <a:schemeClr val="tx1"/>
                </a:solidFill>
                <a:latin typeface="+mn-lt"/>
                <a:ea typeface="+mn-ea"/>
                <a:cs typeface="+mn-cs"/>
              </a:rPr>
              <a:t> </a:t>
            </a:r>
            <a:r>
              <a:rPr lang="en-GB" sz="1200" b="0" i="0" u="none" strike="noStrike" dirty="0" err="1">
                <a:solidFill>
                  <a:schemeClr val="tx1"/>
                </a:solidFill>
                <a:latin typeface="+mn-lt"/>
                <a:ea typeface="+mn-ea"/>
                <a:cs typeface="+mn-cs"/>
              </a:rPr>
              <a:t>technische</a:t>
            </a:r>
            <a:r>
              <a:rPr lang="en-GB" sz="1200" b="0" i="0" u="none" strike="noStrike" dirty="0">
                <a:solidFill>
                  <a:schemeClr val="tx1"/>
                </a:solidFill>
                <a:latin typeface="+mn-lt"/>
                <a:ea typeface="+mn-ea"/>
                <a:cs typeface="+mn-cs"/>
              </a:rPr>
              <a:t> </a:t>
            </a:r>
            <a:r>
              <a:rPr lang="en-GB" sz="1200" b="0" i="0" u="none" strike="noStrike" dirty="0" err="1">
                <a:solidFill>
                  <a:schemeClr val="tx1"/>
                </a:solidFill>
                <a:latin typeface="+mn-lt"/>
                <a:ea typeface="+mn-ea"/>
                <a:cs typeface="+mn-cs"/>
              </a:rPr>
              <a:t>Schulung</a:t>
            </a:r>
            <a:r>
              <a:rPr lang="en-GB" sz="1200" b="0" i="0" u="none" strike="noStrike" dirty="0">
                <a:solidFill>
                  <a:schemeClr val="tx1"/>
                </a:solidFill>
                <a:latin typeface="+mn-lt"/>
                <a:ea typeface="+mn-ea"/>
                <a:cs typeface="+mn-cs"/>
              </a:rPr>
              <a:t> [German Committee on Technical Education] established in 1908 by associations in the </a:t>
            </a:r>
            <a:r>
              <a:rPr lang="en-US" sz="1200" b="0" i="0" u="none" strike="noStrike" dirty="0">
                <a:solidFill>
                  <a:schemeClr val="tx1"/>
                </a:solidFill>
                <a:latin typeface="+mn-lt"/>
                <a:ea typeface="+mn-ea"/>
                <a:cs typeface="+mn-cs"/>
              </a:rPr>
              <a:t>metal and electrical processing industry</a:t>
            </a:r>
            <a:r>
              <a:rPr lang="en-GB" sz="1200" b="0" i="0" u="none" strike="noStrike" dirty="0">
                <a:solidFill>
                  <a:schemeClr val="tx1"/>
                </a:solidFill>
                <a:latin typeface="+mn-lt"/>
                <a:ea typeface="+mn-ea"/>
                <a:cs typeface="+mn-cs"/>
              </a:rPr>
              <a:t>) and DINTA (</a:t>
            </a:r>
            <a:r>
              <a:rPr lang="en-GB" sz="1200" b="0" i="0" u="none" strike="noStrike" dirty="0" err="1">
                <a:solidFill>
                  <a:schemeClr val="tx1"/>
                </a:solidFill>
                <a:latin typeface="+mn-lt"/>
                <a:ea typeface="+mn-ea"/>
                <a:cs typeface="+mn-cs"/>
              </a:rPr>
              <a:t>Deutsches</a:t>
            </a:r>
            <a:r>
              <a:rPr lang="en-GB" sz="1200" b="0" i="0" u="none" strike="noStrike" dirty="0">
                <a:solidFill>
                  <a:schemeClr val="tx1"/>
                </a:solidFill>
                <a:latin typeface="+mn-lt"/>
                <a:ea typeface="+mn-ea"/>
                <a:cs typeface="+mn-cs"/>
              </a:rPr>
              <a:t> </a:t>
            </a:r>
            <a:r>
              <a:rPr lang="en-GB" sz="1200" b="0" i="0" u="none" strike="noStrike" dirty="0" err="1">
                <a:solidFill>
                  <a:schemeClr val="tx1"/>
                </a:solidFill>
                <a:latin typeface="+mn-lt"/>
                <a:ea typeface="+mn-ea"/>
                <a:cs typeface="+mn-cs"/>
              </a:rPr>
              <a:t>Institut</a:t>
            </a:r>
            <a:r>
              <a:rPr lang="en-GB" sz="1200" b="0" i="0" u="none" strike="noStrike" dirty="0">
                <a:solidFill>
                  <a:schemeClr val="tx1"/>
                </a:solidFill>
                <a:latin typeface="+mn-lt"/>
                <a:ea typeface="+mn-ea"/>
                <a:cs typeface="+mn-cs"/>
              </a:rPr>
              <a:t> </a:t>
            </a:r>
            <a:r>
              <a:rPr lang="en-GB" sz="1200" b="0" i="0" u="none" strike="noStrike" dirty="0" err="1">
                <a:solidFill>
                  <a:schemeClr val="tx1"/>
                </a:solidFill>
                <a:latin typeface="+mn-lt"/>
                <a:ea typeface="+mn-ea"/>
                <a:cs typeface="+mn-cs"/>
              </a:rPr>
              <a:t>für</a:t>
            </a:r>
            <a:r>
              <a:rPr lang="en-GB" sz="1200" b="0" i="0" u="none" strike="noStrike" dirty="0">
                <a:solidFill>
                  <a:schemeClr val="tx1"/>
                </a:solidFill>
                <a:latin typeface="+mn-lt"/>
                <a:ea typeface="+mn-ea"/>
                <a:cs typeface="+mn-cs"/>
              </a:rPr>
              <a:t> </a:t>
            </a:r>
            <a:r>
              <a:rPr lang="en-GB" sz="1200" b="0" i="0" u="none" strike="noStrike" dirty="0" err="1">
                <a:solidFill>
                  <a:schemeClr val="tx1"/>
                </a:solidFill>
                <a:latin typeface="+mn-lt"/>
                <a:ea typeface="+mn-ea"/>
                <a:cs typeface="+mn-cs"/>
              </a:rPr>
              <a:t>technische</a:t>
            </a:r>
            <a:r>
              <a:rPr lang="en-GB" sz="1200" b="0" i="0" u="none" strike="noStrike" dirty="0">
                <a:solidFill>
                  <a:schemeClr val="tx1"/>
                </a:solidFill>
                <a:latin typeface="+mn-lt"/>
                <a:ea typeface="+mn-ea"/>
                <a:cs typeface="+mn-cs"/>
              </a:rPr>
              <a:t> </a:t>
            </a:r>
            <a:r>
              <a:rPr lang="en-GB" sz="1200" b="0" i="0" u="none" strike="noStrike" dirty="0" err="1">
                <a:solidFill>
                  <a:schemeClr val="tx1"/>
                </a:solidFill>
                <a:latin typeface="+mn-lt"/>
                <a:ea typeface="+mn-ea"/>
                <a:cs typeface="+mn-cs"/>
              </a:rPr>
              <a:t>Arbeitsschulung</a:t>
            </a:r>
            <a:r>
              <a:rPr lang="en-GB" sz="1200" b="0" i="0" u="none" strike="noStrike" dirty="0">
                <a:solidFill>
                  <a:schemeClr val="tx1"/>
                </a:solidFill>
                <a:latin typeface="+mn-lt"/>
                <a:ea typeface="+mn-ea"/>
                <a:cs typeface="+mn-cs"/>
              </a:rPr>
              <a:t> [German Institute for Technical Training] established in 1925 by the association of iron founders) (</a:t>
            </a:r>
            <a:r>
              <a:rPr lang="en-GB" sz="1200" b="0" i="0" u="none" strike="noStrike" dirty="0" err="1">
                <a:solidFill>
                  <a:schemeClr val="tx1"/>
                </a:solidFill>
                <a:latin typeface="+mn-lt"/>
                <a:ea typeface="+mn-ea"/>
                <a:cs typeface="+mn-cs"/>
              </a:rPr>
              <a:t>Dobischat</a:t>
            </a:r>
            <a:r>
              <a:rPr lang="en-GB" sz="1200" b="0" i="0" u="none" strike="noStrike" dirty="0">
                <a:solidFill>
                  <a:schemeClr val="tx1"/>
                </a:solidFill>
                <a:latin typeface="+mn-lt"/>
                <a:ea typeface="+mn-ea"/>
                <a:cs typeface="+mn-cs"/>
              </a:rPr>
              <a:t>, R. &amp; </a:t>
            </a:r>
            <a:r>
              <a:rPr lang="en-GB" sz="1200" b="0" i="0" u="none" strike="noStrike" dirty="0" err="1">
                <a:solidFill>
                  <a:schemeClr val="tx1"/>
                </a:solidFill>
                <a:latin typeface="+mn-lt"/>
                <a:ea typeface="+mn-ea"/>
                <a:cs typeface="+mn-cs"/>
              </a:rPr>
              <a:t>Düsseldorff</a:t>
            </a:r>
            <a:r>
              <a:rPr lang="en-GB" sz="1200" b="0" i="0" u="none" strike="noStrike" dirty="0">
                <a:solidFill>
                  <a:schemeClr val="tx1"/>
                </a:solidFill>
                <a:latin typeface="+mn-lt"/>
                <a:ea typeface="+mn-ea"/>
                <a:cs typeface="+mn-cs"/>
              </a:rPr>
              <a:t>, K. (2017)). </a:t>
            </a:r>
            <a:r>
              <a:rPr lang="en-GB" sz="1200" b="0" i="0" u="none" strike="noStrike" dirty="0" err="1">
                <a:solidFill>
                  <a:schemeClr val="tx1"/>
                </a:solidFill>
                <a:latin typeface="+mn-lt"/>
                <a:ea typeface="+mn-ea"/>
                <a:cs typeface="+mn-cs"/>
              </a:rPr>
              <a:t>Berufliche</a:t>
            </a:r>
            <a:r>
              <a:rPr lang="en-GB" sz="1200" b="0" i="0" u="none" strike="noStrike" dirty="0">
                <a:solidFill>
                  <a:schemeClr val="tx1"/>
                </a:solidFill>
                <a:latin typeface="+mn-lt"/>
                <a:ea typeface="+mn-ea"/>
                <a:cs typeface="+mn-cs"/>
              </a:rPr>
              <a:t> </a:t>
            </a:r>
            <a:r>
              <a:rPr lang="en-GB" sz="1200" b="0" i="0" u="none" strike="noStrike" dirty="0" err="1">
                <a:solidFill>
                  <a:schemeClr val="tx1"/>
                </a:solidFill>
                <a:latin typeface="+mn-lt"/>
                <a:ea typeface="+mn-ea"/>
                <a:cs typeface="+mn-cs"/>
              </a:rPr>
              <a:t>Bildung</a:t>
            </a:r>
            <a:r>
              <a:rPr lang="en-GB" sz="1200" b="0" i="0" u="none" strike="noStrike" dirty="0">
                <a:solidFill>
                  <a:schemeClr val="tx1"/>
                </a:solidFill>
                <a:latin typeface="+mn-lt"/>
                <a:ea typeface="+mn-ea"/>
                <a:cs typeface="+mn-cs"/>
              </a:rPr>
              <a:t> und </a:t>
            </a:r>
            <a:r>
              <a:rPr lang="en-GB" sz="1200" b="0" i="0" u="none" strike="noStrike" dirty="0" err="1">
                <a:solidFill>
                  <a:schemeClr val="tx1"/>
                </a:solidFill>
                <a:latin typeface="+mn-lt"/>
                <a:ea typeface="+mn-ea"/>
                <a:cs typeface="+mn-cs"/>
              </a:rPr>
              <a:t>Berufsbildungsforschung</a:t>
            </a:r>
            <a:r>
              <a:rPr lang="en-GB" sz="1200" b="0" i="0" u="none" strike="noStrike" dirty="0">
                <a:solidFill>
                  <a:schemeClr val="tx1"/>
                </a:solidFill>
                <a:latin typeface="+mn-lt"/>
                <a:ea typeface="+mn-ea"/>
                <a:cs typeface="+mn-cs"/>
              </a:rPr>
              <a:t> [Vocational education and training and VET research])</a:t>
            </a:r>
          </a:p>
          <a:p>
            <a:pPr marL="171450" indent="-171450">
              <a:buFont typeface="Arial"/>
              <a:buChar char="•"/>
              <a:defRPr/>
            </a:pPr>
            <a:r>
              <a:rPr lang="en-GB" sz="1200" b="0" i="0" u="none" strike="noStrike" dirty="0">
                <a:solidFill>
                  <a:schemeClr val="tx1"/>
                </a:solidFill>
                <a:latin typeface="+mn-lt"/>
                <a:ea typeface="+mn-ea"/>
                <a:cs typeface="+mn-cs"/>
              </a:rPr>
              <a:t>Institute for Employment Research (IAB) established in 1969</a:t>
            </a:r>
          </a:p>
          <a:p>
            <a:pPr marL="171450" indent="-171450">
              <a:buFont typeface="Arial"/>
              <a:buChar char="•"/>
              <a:defRPr/>
            </a:pPr>
            <a:r>
              <a:rPr lang="en-GB" dirty="0"/>
              <a:t>Federal Institute for Vocational Education and Training Research (BBF) </a:t>
            </a:r>
            <a:r>
              <a:rPr lang="en-GB" sz="1200" b="0" i="0" u="none" strike="noStrike" dirty="0">
                <a:solidFill>
                  <a:schemeClr val="tx1"/>
                </a:solidFill>
                <a:latin typeface="+mn-lt"/>
                <a:ea typeface="+mn-ea"/>
                <a:cs typeface="+mn-cs"/>
              </a:rPr>
              <a:t>established</a:t>
            </a:r>
            <a:r>
              <a:rPr lang="en-GB" dirty="0"/>
              <a:t> in 1970.</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3</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1" dirty="0">
                <a:solidFill>
                  <a:schemeClr val="tx1"/>
                </a:solidFill>
                <a:latin typeface="+mn-lt"/>
                <a:ea typeface="+mn-ea"/>
                <a:cs typeface="+mn-cs"/>
              </a:rPr>
              <a:t>Economic relevance:</a:t>
            </a:r>
          </a:p>
          <a:p>
            <a:pPr marL="171450" lvl="0" indent="-171450">
              <a:buFont typeface="Arial"/>
              <a:buChar char="•"/>
              <a:defRPr/>
            </a:pPr>
            <a:r>
              <a:rPr lang="en-GB" sz="1200" dirty="0">
                <a:solidFill>
                  <a:schemeClr val="tx1"/>
                </a:solidFill>
                <a:latin typeface="+mn-lt"/>
                <a:ea typeface="+mn-ea"/>
                <a:cs typeface="+mn-cs"/>
              </a:rPr>
              <a:t>Contributes to competitiveness of the economy</a:t>
            </a:r>
          </a:p>
          <a:p>
            <a:pPr marL="171450" lvl="0" indent="-171450">
              <a:buFont typeface="Arial"/>
              <a:buChar char="•"/>
              <a:defRPr/>
            </a:pPr>
            <a:r>
              <a:rPr lang="en-GB" sz="1200" dirty="0">
                <a:solidFill>
                  <a:schemeClr val="tx1"/>
                </a:solidFill>
                <a:latin typeface="+mn-lt"/>
                <a:ea typeface="+mn-ea"/>
                <a:cs typeface="+mn-cs"/>
              </a:rPr>
              <a:t>Ensures availability of skilled workers for the labour market</a:t>
            </a:r>
          </a:p>
          <a:p>
            <a:pPr>
              <a:defRPr/>
            </a:pPr>
            <a:endParaRPr lang="de-DE" sz="1200" b="1" dirty="0">
              <a:solidFill>
                <a:schemeClr val="tx1"/>
              </a:solidFill>
              <a:latin typeface="+mn-lt"/>
              <a:ea typeface="+mn-ea"/>
              <a:cs typeface="+mn-cs"/>
            </a:endParaRPr>
          </a:p>
          <a:p>
            <a:pPr>
              <a:defRPr/>
            </a:pPr>
            <a:r>
              <a:rPr lang="en-GB" sz="1200" b="1" dirty="0">
                <a:solidFill>
                  <a:schemeClr val="tx1"/>
                </a:solidFill>
                <a:latin typeface="+mn-lt"/>
                <a:ea typeface="+mn-ea"/>
                <a:cs typeface="+mn-cs"/>
              </a:rPr>
              <a:t>Societal relevance:</a:t>
            </a:r>
          </a:p>
          <a:p>
            <a:pPr marL="171450" lvl="0" indent="-171450">
              <a:buFont typeface="Arial"/>
              <a:buChar char="•"/>
              <a:defRPr/>
            </a:pPr>
            <a:r>
              <a:rPr lang="en-GB" sz="1200" dirty="0">
                <a:solidFill>
                  <a:schemeClr val="tx1"/>
                </a:solidFill>
                <a:latin typeface="+mn-lt"/>
                <a:ea typeface="+mn-ea"/>
                <a:cs typeface="+mn-cs"/>
              </a:rPr>
              <a:t>Promotes social mobility</a:t>
            </a:r>
          </a:p>
          <a:p>
            <a:pPr marL="171450" lvl="0" indent="-171450">
              <a:buFont typeface="Arial"/>
              <a:buChar char="•"/>
              <a:defRPr/>
            </a:pPr>
            <a:r>
              <a:rPr lang="en-GB" sz="1200" dirty="0">
                <a:solidFill>
                  <a:schemeClr val="tx1"/>
                </a:solidFill>
                <a:latin typeface="+mn-lt"/>
                <a:ea typeface="+mn-ea"/>
                <a:cs typeface="+mn-cs"/>
              </a:rPr>
              <a:t>Contributes to social integration </a:t>
            </a:r>
          </a:p>
          <a:p>
            <a:pPr marL="171450" lvl="0" indent="-171450">
              <a:buFont typeface="Arial"/>
              <a:buChar char="•"/>
              <a:defRPr/>
            </a:pPr>
            <a:r>
              <a:rPr lang="en-GB" sz="1200" dirty="0">
                <a:solidFill>
                  <a:schemeClr val="tx1"/>
                </a:solidFill>
                <a:latin typeface="+mn-lt"/>
                <a:ea typeface="+mn-ea"/>
                <a:cs typeface="+mn-cs"/>
              </a:rPr>
              <a:t>Attractiveness of vocational education and training</a:t>
            </a:r>
          </a:p>
          <a:p>
            <a:pPr>
              <a:defRPr/>
            </a:pPr>
            <a:endParaRPr lang="de-DE" sz="1200" b="1" dirty="0">
              <a:solidFill>
                <a:schemeClr val="tx1"/>
              </a:solidFill>
              <a:latin typeface="+mn-lt"/>
              <a:ea typeface="+mn-ea"/>
              <a:cs typeface="+mn-cs"/>
            </a:endParaRPr>
          </a:p>
          <a:p>
            <a:pPr>
              <a:defRPr/>
            </a:pPr>
            <a:r>
              <a:rPr lang="en-GB" sz="1200" b="1" dirty="0">
                <a:solidFill>
                  <a:schemeClr val="tx1"/>
                </a:solidFill>
                <a:latin typeface="+mn-lt"/>
                <a:ea typeface="+mn-ea"/>
                <a:cs typeface="+mn-cs"/>
              </a:rPr>
              <a:t>Globalisation:</a:t>
            </a:r>
          </a:p>
          <a:p>
            <a:pPr marL="171450" lvl="0" indent="-171450">
              <a:buFont typeface="Arial"/>
              <a:buChar char="•"/>
              <a:defRPr/>
            </a:pPr>
            <a:r>
              <a:rPr lang="en-GB" sz="1200" dirty="0">
                <a:solidFill>
                  <a:schemeClr val="tx1"/>
                </a:solidFill>
                <a:latin typeface="+mn-lt"/>
                <a:ea typeface="+mn-ea"/>
                <a:cs typeface="+mn-cs"/>
              </a:rPr>
              <a:t>Monitors developments in international vocational education and training</a:t>
            </a:r>
          </a:p>
          <a:p>
            <a:pPr marL="171450" lvl="0" indent="-171450">
              <a:buFont typeface="Arial"/>
              <a:buChar char="•"/>
              <a:defRPr/>
            </a:pPr>
            <a:r>
              <a:rPr lang="en-GB" sz="1200" dirty="0">
                <a:solidFill>
                  <a:schemeClr val="tx1"/>
                </a:solidFill>
                <a:latin typeface="+mn-lt"/>
                <a:ea typeface="+mn-ea"/>
                <a:cs typeface="+mn-cs"/>
              </a:rPr>
              <a:t>Learning from other countries and VET systems</a:t>
            </a:r>
          </a:p>
          <a:p>
            <a:pPr marL="171450" lvl="0" indent="-171450">
              <a:buFont typeface="Arial"/>
              <a:buChar char="•"/>
              <a:defRPr/>
            </a:pPr>
            <a:r>
              <a:rPr lang="en-GB" sz="1200" dirty="0">
                <a:solidFill>
                  <a:schemeClr val="tx1"/>
                </a:solidFill>
                <a:latin typeface="+mn-lt"/>
                <a:ea typeface="+mn-ea"/>
                <a:cs typeface="+mn-cs"/>
              </a:rPr>
              <a:t>Recognition of foreign qualifications</a:t>
            </a:r>
          </a:p>
          <a:p>
            <a:pPr>
              <a:defRPr/>
            </a:pPr>
            <a:endParaRPr lang="de-DE" sz="1200" b="1" dirty="0">
              <a:solidFill>
                <a:schemeClr val="tx1"/>
              </a:solidFill>
              <a:latin typeface="+mn-lt"/>
              <a:ea typeface="+mn-ea"/>
              <a:cs typeface="+mn-cs"/>
            </a:endParaRPr>
          </a:p>
          <a:p>
            <a:pPr>
              <a:defRPr/>
            </a:pPr>
            <a:r>
              <a:rPr lang="en-GB" sz="1200" b="1" dirty="0">
                <a:solidFill>
                  <a:schemeClr val="tx1"/>
                </a:solidFill>
                <a:latin typeface="+mn-lt"/>
                <a:ea typeface="+mn-ea"/>
                <a:cs typeface="+mn-cs"/>
              </a:rPr>
              <a:t>Technological development</a:t>
            </a:r>
            <a:r>
              <a:rPr lang="en-GB" sz="1200" dirty="0">
                <a:solidFill>
                  <a:schemeClr val="tx1"/>
                </a:solidFill>
                <a:latin typeface="+mn-lt"/>
                <a:ea typeface="+mn-ea"/>
                <a:cs typeface="+mn-cs"/>
              </a:rPr>
              <a:t>:</a:t>
            </a:r>
          </a:p>
          <a:p>
            <a:pPr marL="171450" lvl="0" indent="-171450">
              <a:buFont typeface="Arial"/>
              <a:buChar char="•"/>
              <a:defRPr/>
            </a:pPr>
            <a:r>
              <a:rPr lang="en-GB" sz="1200" dirty="0">
                <a:solidFill>
                  <a:schemeClr val="tx1"/>
                </a:solidFill>
                <a:latin typeface="+mn-lt"/>
                <a:ea typeface="+mn-ea"/>
                <a:cs typeface="+mn-cs"/>
              </a:rPr>
              <a:t>Impacts of new technical opportunities (e.g. AI) on vocational education and training, work and qualification requirements</a:t>
            </a:r>
          </a:p>
          <a:p>
            <a:pPr marL="171450" lvl="0" indent="-171450">
              <a:buFont typeface="Arial"/>
              <a:buChar char="•"/>
              <a:defRPr/>
            </a:pPr>
            <a:r>
              <a:rPr lang="en-GB" sz="1200" dirty="0">
                <a:solidFill>
                  <a:schemeClr val="tx1"/>
                </a:solidFill>
                <a:latin typeface="+mn-lt"/>
                <a:ea typeface="+mn-ea"/>
                <a:cs typeface="+mn-cs"/>
              </a:rPr>
              <a:t>Lifelong learning and continuing professional education</a:t>
            </a:r>
          </a:p>
          <a:p>
            <a:pPr marL="171450" lvl="0" indent="-171450">
              <a:buFont typeface="Arial"/>
              <a:buChar char="•"/>
              <a:defRPr/>
            </a:pPr>
            <a:r>
              <a:rPr lang="en-GB" sz="1200" dirty="0">
                <a:solidFill>
                  <a:schemeClr val="tx1"/>
                </a:solidFill>
                <a:latin typeface="+mn-lt"/>
                <a:ea typeface="+mn-ea"/>
                <a:cs typeface="+mn-cs"/>
              </a:rPr>
              <a:t>Updating training regulations for training occupations on the basis of technological progress (e.g.: revision of tax clerk training regulation/ r 2023 due to implementation of electronic procedures)</a:t>
            </a:r>
          </a:p>
          <a:p>
            <a:pPr>
              <a:defRPr/>
            </a:pPr>
            <a:endParaRPr lang="de-DE" sz="1200" b="1" dirty="0">
              <a:solidFill>
                <a:schemeClr val="tx1"/>
              </a:solidFill>
              <a:latin typeface="+mn-lt"/>
              <a:ea typeface="+mn-ea"/>
              <a:cs typeface="+mn-cs"/>
            </a:endParaRPr>
          </a:p>
          <a:p>
            <a:pPr>
              <a:defRPr/>
            </a:pPr>
            <a:r>
              <a:rPr lang="en-GB" sz="1200" b="1" dirty="0">
                <a:solidFill>
                  <a:schemeClr val="tx1"/>
                </a:solidFill>
                <a:latin typeface="+mn-lt"/>
                <a:ea typeface="+mn-ea"/>
                <a:cs typeface="+mn-cs"/>
              </a:rPr>
              <a:t>Changes in society:</a:t>
            </a:r>
          </a:p>
          <a:p>
            <a:pPr marL="171450" lvl="0" indent="-171450">
              <a:buFont typeface="Arial"/>
              <a:buChar char="•"/>
              <a:defRPr/>
            </a:pPr>
            <a:r>
              <a:rPr lang="en-GB" sz="1200" dirty="0">
                <a:solidFill>
                  <a:schemeClr val="tx1"/>
                </a:solidFill>
                <a:latin typeface="+mn-lt"/>
                <a:ea typeface="+mn-ea"/>
                <a:cs typeface="+mn-cs"/>
              </a:rPr>
              <a:t>Ageing population and its impact on the labour market</a:t>
            </a:r>
          </a:p>
          <a:p>
            <a:pPr marL="171450" lvl="0" indent="-171450">
              <a:buFont typeface="Arial"/>
              <a:buChar char="•"/>
              <a:defRPr/>
            </a:pPr>
            <a:r>
              <a:rPr lang="en-GB" sz="1200" dirty="0">
                <a:solidFill>
                  <a:schemeClr val="tx1"/>
                </a:solidFill>
                <a:latin typeface="+mn-lt"/>
                <a:ea typeface="+mn-ea"/>
                <a:cs typeface="+mn-cs"/>
              </a:rPr>
              <a:t>Successful integration of migrants in the VET system and the labour market</a:t>
            </a:r>
          </a:p>
          <a:p>
            <a:pPr>
              <a:defRPr/>
            </a:pPr>
            <a:endParaRPr lang="de-DE" sz="1200" b="1" dirty="0">
              <a:solidFill>
                <a:schemeClr val="tx1"/>
              </a:solidFill>
              <a:latin typeface="+mn-lt"/>
              <a:ea typeface="+mn-ea"/>
              <a:cs typeface="+mn-cs"/>
            </a:endParaRPr>
          </a:p>
          <a:p>
            <a:pPr>
              <a:defRPr/>
            </a:pPr>
            <a:r>
              <a:rPr lang="en-GB" sz="1200" b="1" dirty="0">
                <a:solidFill>
                  <a:schemeClr val="tx1"/>
                </a:solidFill>
                <a:latin typeface="+mn-lt"/>
                <a:ea typeface="+mn-ea"/>
                <a:cs typeface="+mn-cs"/>
              </a:rPr>
              <a:t>Changes in the world of work:</a:t>
            </a:r>
          </a:p>
          <a:p>
            <a:pPr marL="171450" lvl="0" indent="-171450">
              <a:buFont typeface="Arial"/>
              <a:buChar char="•"/>
              <a:defRPr/>
            </a:pPr>
            <a:r>
              <a:rPr lang="en-GB" sz="1200" dirty="0">
                <a:solidFill>
                  <a:schemeClr val="tx1"/>
                </a:solidFill>
                <a:latin typeface="+mn-lt"/>
                <a:ea typeface="+mn-ea"/>
                <a:cs typeface="+mn-cs"/>
              </a:rPr>
              <a:t>Emergence of new occupational profiles and the need to adapt existing training occupations (e.g. introduction of new immersive media designer training occupation in 2023)</a:t>
            </a:r>
          </a:p>
          <a:p>
            <a:pPr marL="171450" lvl="0" indent="-171450">
              <a:buFont typeface="Arial"/>
              <a:buChar char="•"/>
              <a:defRPr/>
            </a:pPr>
            <a:r>
              <a:rPr lang="en-GB" sz="1200" dirty="0" err="1">
                <a:solidFill>
                  <a:schemeClr val="tx1"/>
                </a:solidFill>
                <a:latin typeface="+mn-lt"/>
                <a:ea typeface="+mn-ea"/>
                <a:cs typeface="+mn-cs"/>
              </a:rPr>
              <a:t>Flexibilisation</a:t>
            </a:r>
            <a:r>
              <a:rPr lang="en-GB" sz="1200" dirty="0">
                <a:solidFill>
                  <a:schemeClr val="tx1"/>
                </a:solidFill>
                <a:latin typeface="+mn-lt"/>
                <a:ea typeface="+mn-ea"/>
                <a:cs typeface="+mn-cs"/>
              </a:rPr>
              <a:t> of working conditions and its implications for VET</a:t>
            </a:r>
          </a:p>
          <a:p>
            <a:pPr marL="171450" lvl="0" indent="-171450">
              <a:buFont typeface="Arial"/>
              <a:buChar char="•"/>
              <a:defRPr/>
            </a:pPr>
            <a:r>
              <a:rPr lang="en-GB" sz="1200" dirty="0">
                <a:solidFill>
                  <a:schemeClr val="tx1"/>
                </a:solidFill>
                <a:latin typeface="+mn-lt"/>
                <a:ea typeface="+mn-ea"/>
                <a:cs typeface="+mn-cs"/>
              </a:rPr>
              <a:t>Demand for “Green Skills” / “Green Jobs”</a:t>
            </a:r>
            <a:r>
              <a:rPr lang="de-DE" sz="1200" dirty="0">
                <a:solidFill>
                  <a:schemeClr val="tx1"/>
                </a:solidFill>
                <a:latin typeface="Calibri"/>
                <a:ea typeface="Arial"/>
                <a:cs typeface="Arial"/>
              </a:rPr>
              <a:t>“</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4</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6B347B5D-CF88-82D8-BA90-BEA74D44D49A}" type="slidenum">
              <a:r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000" dirty="0"/>
              <a:t>The Institute for Educational Quality Improvement (IQB) is an associated institute of Humboldt-Universität </a:t>
            </a:r>
            <a:r>
              <a:rPr lang="en-GB" sz="1000" dirty="0" err="1"/>
              <a:t>zu</a:t>
            </a:r>
            <a:r>
              <a:rPr lang="en-GB" sz="1000" dirty="0"/>
              <a:t> Berlin and was established in 2004. The central task of the IQB is the development, operationalisation, standardisation and review of training standards. It is a research institute supporting the German federal states which are members of the “Institute for Educational Quality Improvement – academic institution of the federal states at Humboldt-Universität </a:t>
            </a:r>
            <a:r>
              <a:rPr lang="en-GB" sz="1000" dirty="0" err="1"/>
              <a:t>zu</a:t>
            </a:r>
            <a:r>
              <a:rPr lang="en-GB" sz="1000" dirty="0"/>
              <a:t> Berlin e. V.”</a:t>
            </a:r>
          </a:p>
          <a:p>
            <a:pPr>
              <a:defRPr/>
            </a:pPr>
            <a:endParaRPr lang="de-DE" sz="1000" dirty="0"/>
          </a:p>
          <a:p>
            <a:pPr>
              <a:defRPr/>
            </a:pPr>
            <a:r>
              <a:rPr lang="en-GB" sz="1000" b="0" i="0" dirty="0">
                <a:solidFill>
                  <a:schemeClr val="tx1"/>
                </a:solidFill>
                <a:latin typeface="+mn-lt"/>
                <a:ea typeface="+mn-ea"/>
                <a:cs typeface="+mn-cs"/>
              </a:rPr>
              <a:t>BIBB has a series of project-related cooperative arrangements in place with institutes of higher education and universities. Project-independent cooperative arrangements have also been established with various institutes of higher education and research institutions:</a:t>
            </a:r>
            <a:br>
              <a:rPr lang="en-GB" sz="1000" b="0" i="0" dirty="0">
                <a:solidFill>
                  <a:schemeClr val="tx1"/>
                </a:solidFill>
                <a:latin typeface="+mn-lt"/>
                <a:ea typeface="+mn-ea"/>
                <a:cs typeface="+mn-cs"/>
              </a:rPr>
            </a:br>
            <a:endParaRPr lang="en-GB" sz="1000" b="0" i="0" dirty="0">
              <a:solidFill>
                <a:schemeClr val="tx1"/>
              </a:solidFill>
              <a:latin typeface="+mn-lt"/>
              <a:ea typeface="+mn-ea"/>
              <a:cs typeface="+mn-cs"/>
            </a:endParaRPr>
          </a:p>
          <a:p>
            <a:pPr marL="171450" indent="-171450">
              <a:buFont typeface="Arial"/>
              <a:buChar char="•"/>
              <a:defRPr/>
            </a:pPr>
            <a:r>
              <a:rPr lang="en-GB" sz="1000" b="0" i="0" dirty="0">
                <a:solidFill>
                  <a:schemeClr val="tx1"/>
                </a:solidFill>
                <a:latin typeface="+mn-lt"/>
                <a:ea typeface="+mn-ea"/>
                <a:cs typeface="+mn-cs"/>
              </a:rPr>
              <a:t>University of Wuppertal</a:t>
            </a:r>
          </a:p>
          <a:p>
            <a:pPr marL="171450" indent="-171450">
              <a:buFont typeface="Arial"/>
              <a:buChar char="•"/>
              <a:defRPr/>
            </a:pPr>
            <a:r>
              <a:rPr lang="en-GB" sz="1000" b="0" i="0" dirty="0">
                <a:solidFill>
                  <a:schemeClr val="tx1"/>
                </a:solidFill>
                <a:latin typeface="+mn-lt"/>
                <a:ea typeface="+mn-ea"/>
                <a:cs typeface="+mn-cs"/>
              </a:rPr>
              <a:t>Münster University of Applied Sciences       </a:t>
            </a:r>
          </a:p>
          <a:p>
            <a:pPr marL="171450" indent="-171450">
              <a:buFont typeface="Arial"/>
              <a:buChar char="•"/>
              <a:defRPr/>
            </a:pPr>
            <a:r>
              <a:rPr lang="en-GB" sz="1000" b="0" i="0" dirty="0" err="1">
                <a:solidFill>
                  <a:schemeClr val="tx1"/>
                </a:solidFill>
                <a:latin typeface="+mn-lt"/>
                <a:ea typeface="+mn-ea"/>
                <a:cs typeface="+mn-cs"/>
              </a:rPr>
              <a:t>FernUniversität</a:t>
            </a:r>
            <a:r>
              <a:rPr lang="en-GB" sz="1000" b="0" i="0" dirty="0">
                <a:solidFill>
                  <a:schemeClr val="tx1"/>
                </a:solidFill>
                <a:latin typeface="+mn-lt"/>
                <a:ea typeface="+mn-ea"/>
                <a:cs typeface="+mn-cs"/>
              </a:rPr>
              <a:t> in Hagen</a:t>
            </a:r>
          </a:p>
          <a:p>
            <a:pPr marL="171450" indent="-171450">
              <a:buFont typeface="Arial"/>
              <a:buChar char="•"/>
              <a:defRPr/>
            </a:pPr>
            <a:r>
              <a:rPr lang="en-GB" sz="1000" b="0" i="0" dirty="0">
                <a:solidFill>
                  <a:schemeClr val="tx1"/>
                </a:solidFill>
                <a:latin typeface="+mn-lt"/>
                <a:ea typeface="+mn-ea"/>
                <a:cs typeface="+mn-cs"/>
              </a:rPr>
              <a:t>Friedrich-Alexander-Universität Erlangen-</a:t>
            </a:r>
            <a:r>
              <a:rPr lang="en-GB" sz="1000" b="0" i="0" dirty="0" err="1">
                <a:solidFill>
                  <a:schemeClr val="tx1"/>
                </a:solidFill>
                <a:latin typeface="+mn-lt"/>
                <a:ea typeface="+mn-ea"/>
                <a:cs typeface="+mn-cs"/>
              </a:rPr>
              <a:t>Nürnberg</a:t>
            </a:r>
            <a:r>
              <a:rPr lang="en-GB" sz="1000" b="0" i="0" dirty="0">
                <a:solidFill>
                  <a:schemeClr val="tx1"/>
                </a:solidFill>
                <a:latin typeface="+mn-lt"/>
                <a:ea typeface="+mn-ea"/>
                <a:cs typeface="+mn-cs"/>
              </a:rPr>
              <a:t> (FAU)</a:t>
            </a:r>
          </a:p>
          <a:p>
            <a:pPr marL="171450" indent="-171450">
              <a:buFont typeface="Arial"/>
              <a:buChar char="•"/>
              <a:defRPr/>
            </a:pPr>
            <a:r>
              <a:rPr lang="en-GB" sz="1000" b="0" i="0" dirty="0">
                <a:solidFill>
                  <a:schemeClr val="tx1"/>
                </a:solidFill>
                <a:latin typeface="+mn-lt"/>
                <a:ea typeface="+mn-ea"/>
                <a:cs typeface="+mn-cs"/>
              </a:rPr>
              <a:t>Friedrich Schiller University Jena</a:t>
            </a:r>
          </a:p>
          <a:p>
            <a:pPr marL="171450" indent="-171450">
              <a:buFont typeface="Arial"/>
              <a:buChar char="•"/>
              <a:defRPr/>
            </a:pPr>
            <a:r>
              <a:rPr lang="en-GB" sz="1000" b="0" i="0" dirty="0">
                <a:solidFill>
                  <a:schemeClr val="tx1"/>
                </a:solidFill>
                <a:latin typeface="+mn-lt"/>
                <a:ea typeface="+mn-ea"/>
                <a:cs typeface="+mn-cs"/>
              </a:rPr>
              <a:t>Helmut Schmidt University Hamburg</a:t>
            </a:r>
          </a:p>
          <a:p>
            <a:pPr marL="171450" indent="-171450">
              <a:buFont typeface="Arial"/>
              <a:buChar char="•"/>
              <a:defRPr/>
            </a:pPr>
            <a:r>
              <a:rPr lang="en-GB" sz="1000" b="0" i="0" dirty="0">
                <a:solidFill>
                  <a:schemeClr val="tx1"/>
                </a:solidFill>
                <a:latin typeface="+mn-lt"/>
                <a:ea typeface="+mn-ea"/>
                <a:cs typeface="+mn-cs"/>
              </a:rPr>
              <a:t>Bonn-Rhein-</a:t>
            </a:r>
            <a:r>
              <a:rPr lang="en-GB" sz="1000" b="0" i="0" dirty="0" err="1">
                <a:solidFill>
                  <a:schemeClr val="tx1"/>
                </a:solidFill>
                <a:latin typeface="+mn-lt"/>
                <a:ea typeface="+mn-ea"/>
                <a:cs typeface="+mn-cs"/>
              </a:rPr>
              <a:t>Sieg</a:t>
            </a:r>
            <a:r>
              <a:rPr lang="en-GB" sz="1000" b="0" i="0" dirty="0">
                <a:solidFill>
                  <a:schemeClr val="tx1"/>
                </a:solidFill>
                <a:latin typeface="+mn-lt"/>
                <a:ea typeface="+mn-ea"/>
                <a:cs typeface="+mn-cs"/>
              </a:rPr>
              <a:t> University of Applied Sciences</a:t>
            </a:r>
          </a:p>
          <a:p>
            <a:pPr marL="171450" indent="-171450">
              <a:buFont typeface="Arial"/>
              <a:buChar char="•"/>
              <a:defRPr/>
            </a:pPr>
            <a:r>
              <a:rPr lang="en-GB" sz="1000" b="0" i="0" dirty="0">
                <a:solidFill>
                  <a:schemeClr val="tx1"/>
                </a:solidFill>
                <a:latin typeface="+mn-lt"/>
                <a:ea typeface="+mn-ea"/>
                <a:cs typeface="+mn-cs"/>
              </a:rPr>
              <a:t>Hochschule Bremen City University of Applied Sciences</a:t>
            </a:r>
          </a:p>
          <a:p>
            <a:pPr marL="171450" indent="-171450">
              <a:buFont typeface="Arial"/>
              <a:buChar char="•"/>
              <a:defRPr/>
            </a:pPr>
            <a:r>
              <a:rPr lang="en-GB" sz="1000" b="0" i="0" dirty="0">
                <a:solidFill>
                  <a:schemeClr val="tx1"/>
                </a:solidFill>
                <a:latin typeface="+mn-lt"/>
                <a:ea typeface="+mn-ea"/>
                <a:cs typeface="+mn-cs"/>
              </a:rPr>
              <a:t>Institute for Employment Research (IAB), Nuremberg</a:t>
            </a:r>
          </a:p>
          <a:p>
            <a:pPr marL="171450" indent="-171450">
              <a:buFont typeface="Arial"/>
              <a:buChar char="•"/>
              <a:defRPr/>
            </a:pPr>
            <a:r>
              <a:rPr lang="en-GB" sz="1000" b="0" i="0" dirty="0">
                <a:solidFill>
                  <a:schemeClr val="tx1"/>
                </a:solidFill>
                <a:latin typeface="+mn-lt"/>
                <a:ea typeface="+mn-ea"/>
                <a:cs typeface="+mn-cs"/>
              </a:rPr>
              <a:t>Otto von Guericke University of Magdeburg</a:t>
            </a:r>
          </a:p>
          <a:p>
            <a:pPr marL="171450" indent="-171450">
              <a:buFont typeface="Arial"/>
              <a:buChar char="•"/>
              <a:defRPr/>
            </a:pPr>
            <a:r>
              <a:rPr lang="en-GB" sz="1000" b="0" i="0" dirty="0">
                <a:solidFill>
                  <a:schemeClr val="tx1"/>
                </a:solidFill>
                <a:latin typeface="+mn-lt"/>
                <a:ea typeface="+mn-ea"/>
                <a:cs typeface="+mn-cs"/>
              </a:rPr>
              <a:t>University of Bonn</a:t>
            </a:r>
          </a:p>
          <a:p>
            <a:pPr marL="171450" indent="-171450">
              <a:buFont typeface="Arial"/>
              <a:buChar char="•"/>
              <a:defRPr/>
            </a:pPr>
            <a:r>
              <a:rPr lang="en-GB" sz="1000" b="0" i="0" dirty="0">
                <a:solidFill>
                  <a:schemeClr val="tx1"/>
                </a:solidFill>
                <a:latin typeface="+mn-lt"/>
                <a:ea typeface="+mn-ea"/>
                <a:cs typeface="+mn-cs"/>
              </a:rPr>
              <a:t>Technical University of Darmstadt</a:t>
            </a:r>
          </a:p>
          <a:p>
            <a:pPr marL="171450" indent="-171450">
              <a:buFont typeface="Arial"/>
              <a:buChar char="•"/>
              <a:defRPr/>
            </a:pPr>
            <a:r>
              <a:rPr lang="en-GB" sz="1000" b="0" i="0" dirty="0">
                <a:solidFill>
                  <a:schemeClr val="tx1"/>
                </a:solidFill>
                <a:latin typeface="+mn-lt"/>
                <a:ea typeface="+mn-ea"/>
                <a:cs typeface="+mn-cs"/>
              </a:rPr>
              <a:t>Technical University of Kaiserslautern</a:t>
            </a:r>
          </a:p>
          <a:p>
            <a:pPr marL="171450" indent="-171450">
              <a:buFont typeface="Arial"/>
              <a:buChar char="•"/>
              <a:defRPr/>
            </a:pPr>
            <a:r>
              <a:rPr lang="en-GB" sz="1000" b="0" i="0" dirty="0">
                <a:solidFill>
                  <a:schemeClr val="tx1"/>
                </a:solidFill>
                <a:latin typeface="+mn-lt"/>
                <a:ea typeface="+mn-ea"/>
                <a:cs typeface="+mn-cs"/>
              </a:rPr>
              <a:t>Bielefeld University</a:t>
            </a:r>
          </a:p>
          <a:p>
            <a:pPr marL="171450" indent="-171450">
              <a:buFont typeface="Arial"/>
              <a:buChar char="•"/>
              <a:defRPr/>
            </a:pPr>
            <a:r>
              <a:rPr lang="en-GB" sz="1000" b="0" i="0" dirty="0">
                <a:solidFill>
                  <a:schemeClr val="tx1"/>
                </a:solidFill>
                <a:latin typeface="+mn-lt"/>
                <a:ea typeface="+mn-ea"/>
                <a:cs typeface="+mn-cs"/>
              </a:rPr>
              <a:t>Duisburg-Essen University</a:t>
            </a:r>
          </a:p>
          <a:p>
            <a:pPr marL="171450" indent="-171450">
              <a:buFont typeface="Arial"/>
              <a:buChar char="•"/>
              <a:defRPr/>
            </a:pPr>
            <a:r>
              <a:rPr lang="en-GB" sz="1000" b="0" i="0" dirty="0">
                <a:solidFill>
                  <a:schemeClr val="tx1"/>
                </a:solidFill>
                <a:latin typeface="+mn-lt"/>
                <a:ea typeface="+mn-ea"/>
                <a:cs typeface="+mn-cs"/>
              </a:rPr>
              <a:t>University of Flensburg</a:t>
            </a:r>
          </a:p>
          <a:p>
            <a:pPr marL="171450" indent="-171450">
              <a:buFont typeface="Arial"/>
              <a:buChar char="•"/>
              <a:defRPr/>
            </a:pPr>
            <a:r>
              <a:rPr lang="en-GB" sz="1000" b="0" i="0" dirty="0">
                <a:solidFill>
                  <a:schemeClr val="tx1"/>
                </a:solidFill>
                <a:latin typeface="+mn-lt"/>
                <a:ea typeface="+mn-ea"/>
                <a:cs typeface="+mn-cs"/>
              </a:rPr>
              <a:t>University of Cologne</a:t>
            </a:r>
          </a:p>
          <a:p>
            <a:pPr marL="171450" indent="-171450">
              <a:buFont typeface="Arial"/>
              <a:buChar char="•"/>
              <a:defRPr/>
            </a:pPr>
            <a:r>
              <a:rPr lang="en-GB" sz="1000" b="0" i="0" dirty="0">
                <a:solidFill>
                  <a:schemeClr val="tx1"/>
                </a:solidFill>
                <a:latin typeface="+mn-lt"/>
                <a:ea typeface="+mn-ea"/>
                <a:cs typeface="+mn-cs"/>
              </a:rPr>
              <a:t>Paderborn University</a:t>
            </a:r>
          </a:p>
          <a:p>
            <a:pPr marL="171450" indent="-171450">
              <a:buFont typeface="Arial"/>
              <a:buChar char="•"/>
              <a:defRPr/>
            </a:pPr>
            <a:r>
              <a:rPr lang="en-GB" sz="1000" b="0" i="0" dirty="0">
                <a:solidFill>
                  <a:schemeClr val="tx1"/>
                </a:solidFill>
                <a:latin typeface="+mn-lt"/>
                <a:ea typeface="+mn-ea"/>
                <a:cs typeface="+mn-cs"/>
              </a:rPr>
              <a:t>University of Münster</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6</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7</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1" i="0" u="none" strike="noStrike" dirty="0">
                <a:solidFill>
                  <a:schemeClr val="tx1"/>
                </a:solidFill>
                <a:latin typeface="+mn-lt"/>
                <a:ea typeface="+mn-ea"/>
                <a:cs typeface="+mn-cs"/>
              </a:rPr>
              <a:t>From the BIBB mission: </a:t>
            </a:r>
          </a:p>
          <a:p>
            <a:pPr>
              <a:defRPr/>
            </a:pPr>
            <a:r>
              <a:rPr lang="en-GB" sz="1200" b="0" i="0" u="none" strike="noStrike" dirty="0">
                <a:solidFill>
                  <a:schemeClr val="tx1"/>
                </a:solidFill>
                <a:latin typeface="+mn-lt"/>
                <a:ea typeface="+mn-ea"/>
                <a:cs typeface="+mn-cs"/>
              </a:rPr>
              <a:t>We play an active role in the scientific system with our vocational education and training research. Our research is focused on key questions in vocational</a:t>
            </a:r>
          </a:p>
          <a:p>
            <a:pPr>
              <a:defRPr/>
            </a:pPr>
            <a:r>
              <a:rPr lang="en-GB" sz="1200" b="0" i="0" u="none" strike="noStrike" dirty="0">
                <a:solidFill>
                  <a:schemeClr val="tx1"/>
                </a:solidFill>
                <a:latin typeface="+mn-lt"/>
                <a:ea typeface="+mn-ea"/>
                <a:cs typeface="+mn-cs"/>
              </a:rPr>
              <a:t>education and training and contributes to theory development. It is interdisciplinary and bound by academic standards. We cooperate with institutes of higher education and research institutions, we support young academic research talent and provide academia with access to our research data.</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8</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9</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mailto:govet@bibb.de" TargetMode="Externa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hyperlink" Target="http://www.govet.international/" TargetMode="External"/><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2.xml"/><Relationship Id="rId4" Type="http://schemas.openxmlformats.org/officeDocument/2006/relationships/image" Target="../media/image16.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2_Startfolie">
    <p:bg>
      <p:bgRef idx="1001">
        <a:schemeClr val="bg1"/>
      </p:bgRef>
    </p:bg>
    <p:spTree>
      <p:nvGrpSpPr>
        <p:cNvPr id="1" name=""/>
        <p:cNvGrpSpPr/>
        <p:nvPr/>
      </p:nvGrpSpPr>
      <p:grpSpPr bwMode="auto">
        <a:xfrm>
          <a:off x="0" y="0"/>
          <a:ext cx="0" cy="0"/>
          <a:chOff x="0" y="0"/>
          <a:chExt cx="0" cy="0"/>
        </a:xfrm>
      </p:grpSpPr>
      <p:pic>
        <p:nvPicPr>
          <p:cNvPr id="3" name="Grafik 2"/>
          <p:cNvPicPr>
            <a:picLocks noChangeAspect="1"/>
          </p:cNvPicPr>
          <p:nvPr userDrawn="1"/>
        </p:nvPicPr>
        <p:blipFill>
          <a:blip r:embed="rId2"/>
          <a:srcRect t="5136" r="2141" b="11120"/>
          <a:stretch/>
        </p:blipFill>
        <p:spPr bwMode="auto">
          <a:xfrm>
            <a:off x="0" y="1052513"/>
            <a:ext cx="12192000"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sp>
        <p:nvSpPr>
          <p:cNvPr id="14" name="Textplatzhalter 10"/>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Berufsausbildung in </a:t>
            </a:r>
            <a:br>
              <a:rPr lang="de-DE"/>
            </a:br>
            <a:r>
              <a:rPr lang="de-DE"/>
              <a:t>Deutschland</a:t>
            </a:r>
            <a:endParaRPr/>
          </a:p>
        </p:txBody>
      </p:sp>
      <p:sp>
        <p:nvSpPr>
          <p:cNvPr id="8" name="Textfeld 7">
            <a:extLst>
              <a:ext uri="{FF2B5EF4-FFF2-40B4-BE49-F238E27FC236}">
                <a16:creationId xmlns:a16="http://schemas.microsoft.com/office/drawing/2014/main" id="{E36423D6-3922-47D4-B88A-150AD6A4BF22}"/>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German Office for international Cooperation 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Grafik 8">
            <a:extLst>
              <a:ext uri="{FF2B5EF4-FFF2-40B4-BE49-F238E27FC236}">
                <a16:creationId xmlns:a16="http://schemas.microsoft.com/office/drawing/2014/main" id="{C95DB2EC-563A-43F0-940C-3C3FB2EE5F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9503" y="5508399"/>
            <a:ext cx="2318508" cy="720000"/>
          </a:xfrm>
          <a:prstGeom prst="rect">
            <a:avLst/>
          </a:prstGeom>
        </p:spPr>
      </p:pic>
      <p:pic>
        <p:nvPicPr>
          <p:cNvPr id="10" name="Grafik 9">
            <a:extLst>
              <a:ext uri="{FF2B5EF4-FFF2-40B4-BE49-F238E27FC236}">
                <a16:creationId xmlns:a16="http://schemas.microsoft.com/office/drawing/2014/main" id="{25559FDC-8C24-4BFB-8ECB-B9E02624DD8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9192" b="9769"/>
          <a:stretch/>
        </p:blipFill>
        <p:spPr>
          <a:xfrm>
            <a:off x="419702" y="5306940"/>
            <a:ext cx="1750137" cy="1440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Titelfolie Orange">
    <p:bg>
      <p:bgRef idx="1001">
        <a:schemeClr val="bg1"/>
      </p:bgRef>
    </p:bg>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rcRect l="14620" r="28057"/>
          <a:stretch/>
        </p:blipFill>
        <p:spPr bwMode="auto">
          <a:xfrm>
            <a:off x="0" y="1080835"/>
            <a:ext cx="12192001" cy="5805486"/>
          </a:xfrm>
          <a:prstGeom prst="rect">
            <a:avLst/>
          </a:prstGeom>
        </p:spPr>
      </p:pic>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2816644"/>
            <a:ext cx="3612607" cy="2503249"/>
          </a:xfrm>
          <a:prstGeom prst="rect">
            <a:avLst/>
          </a:prstGeom>
          <a:noFill/>
        </p:spPr>
        <p:txBody>
          <a:bodyPr wrap="square" rtlCol="0">
            <a:spAutoFit/>
          </a:bodyPr>
          <a:lstStyle/>
          <a:p>
            <a:pPr marL="0" marR="0" lvl="0" indent="0" algn="l" defTabSz="914400">
              <a:lnSpc>
                <a:spcPct val="100000"/>
              </a:lnSpc>
              <a:spcBef>
                <a:spcPts val="0"/>
              </a:spcBef>
              <a:spcAft>
                <a:spcPts val="1600"/>
              </a:spcAft>
              <a:buClrTx/>
              <a:buSzTx/>
              <a:buFontTx/>
              <a:buNone/>
              <a:defRPr/>
            </a:pPr>
            <a:r>
              <a:rPr lang="de-DE" sz="2200" b="0" i="0" u="none" strike="noStrike" cap="none" spc="0" dirty="0">
                <a:ln>
                  <a:noFill/>
                </a:ln>
                <a:solidFill>
                  <a:schemeClr val="bg1"/>
                </a:solidFill>
                <a:latin typeface="Calibri"/>
                <a:ea typeface="Arial"/>
                <a:cs typeface="Arial"/>
              </a:rPr>
              <a:t>Friedrich-Ebert-Allee 114</a:t>
            </a:r>
            <a:r>
              <a:rPr lang="de-DE" sz="900" b="0" i="0" u="none" strike="noStrike" cap="none" spc="0" dirty="0">
                <a:ln>
                  <a:noFill/>
                </a:ln>
                <a:solidFill>
                  <a:schemeClr val="bg1"/>
                </a:solidFill>
                <a:latin typeface="Calibri"/>
                <a:ea typeface="Arial"/>
                <a:cs typeface="Arial"/>
              </a:rPr>
              <a:t> </a:t>
            </a:r>
            <a:r>
              <a:rPr lang="de-DE" sz="2200" b="0" i="0" u="none" strike="noStrike" cap="none" spc="0" dirty="0">
                <a:ln>
                  <a:noFill/>
                </a:ln>
                <a:solidFill>
                  <a:schemeClr val="bg1"/>
                </a:solidFill>
                <a:latin typeface="Calibri"/>
                <a:ea typeface="Arial"/>
                <a:cs typeface="Arial"/>
              </a:rPr>
              <a:t>-116</a:t>
            </a:r>
            <a:br>
              <a:rPr lang="de-DE" sz="2200" b="0" i="0" u="none" strike="noStrike" cap="none" spc="0" dirty="0">
                <a:ln>
                  <a:noFill/>
                </a:ln>
                <a:solidFill>
                  <a:schemeClr val="bg1"/>
                </a:solidFill>
                <a:latin typeface="Calibri"/>
                <a:ea typeface="Arial"/>
                <a:cs typeface="Arial"/>
              </a:rPr>
            </a:br>
            <a:r>
              <a:rPr lang="de-DE" sz="2200" b="0" i="0" u="none" strike="noStrike" cap="none" spc="0" dirty="0">
                <a:ln>
                  <a:noFill/>
                </a:ln>
                <a:solidFill>
                  <a:schemeClr val="bg1"/>
                </a:solidFill>
                <a:latin typeface="Calibri"/>
                <a:ea typeface="Arial"/>
                <a:cs typeface="Arial"/>
              </a:rPr>
              <a:t>53113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mailto:govet@bibb.de">
                  <a:extLst>
                    <a:ext uri="{A12FA001-AC4F-418D-AE19-62706E023703}">
                      <ahyp:hlinkClr xmlns:ahyp="http://schemas.microsoft.com/office/drawing/2018/hyperlinkcolor" val="tx"/>
                    </a:ext>
                  </a:extLst>
                </a:hlinkClick>
              </a:rPr>
              <a:t>govet@bibb.de</a:t>
            </a:r>
            <a:r>
              <a:rPr lang="de-DE" sz="2200" b="0" i="0" u="none" strike="noStrike" cap="none" spc="0" dirty="0">
                <a:ln>
                  <a:noFill/>
                </a:ln>
                <a:solidFill>
                  <a:schemeClr val="bg1"/>
                </a:solidFill>
                <a:latin typeface="Calibri"/>
                <a:ea typeface="Arial"/>
                <a:cs typeface="Arial"/>
              </a:rPr>
              <a:t> </a:t>
            </a:r>
            <a:endParaRPr dirty="0">
              <a:solidFill>
                <a:schemeClr val="bg1"/>
              </a:solidFil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4" tooltip="http://www.govet.international/">
                  <a:extLst>
                    <a:ext uri="{A12FA001-AC4F-418D-AE19-62706E023703}">
                      <ahyp:hlinkClr xmlns:ahyp="http://schemas.microsoft.com/office/drawing/2018/hyperlinkcolor" val="tx"/>
                    </a:ext>
                  </a:extLst>
                </a:hlinkClick>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5">
            <a:extLst>
              <a:ext uri="{96DAC541-7B7A-43D3-8B79-37D633B846F1}">
                <asvg:svgBlip xmlns:asvg="http://schemas.microsoft.com/office/drawing/2016/SVG/main" r:embed="rId6"/>
              </a:ext>
            </a:extLst>
          </a:blip>
          <a:stretch/>
        </p:blipFill>
        <p:spPr bwMode="auto">
          <a:xfrm>
            <a:off x="737360" y="2900686"/>
            <a:ext cx="442188" cy="563336"/>
          </a:xfrm>
          <a:prstGeom prst="rect">
            <a:avLst/>
          </a:prstGeom>
        </p:spPr>
      </p:pic>
      <p:pic>
        <p:nvPicPr>
          <p:cNvPr id="36" name="Grafik 35"/>
          <p:cNvPicPr>
            <a:picLocks noChangeAspect="1"/>
          </p:cNvPicPr>
          <p:nvPr userDrawn="1"/>
        </p:nvPicPr>
        <p:blipFill>
          <a:blip r:embed="rId7">
            <a:extLst>
              <a:ext uri="{96DAC541-7B7A-43D3-8B79-37D633B846F1}">
                <asvg:svgBlip xmlns:asvg="http://schemas.microsoft.com/office/drawing/2016/SVG/main" r:embed="rId8"/>
              </a:ext>
            </a:extLst>
          </a:blip>
          <a:stretch/>
        </p:blipFill>
        <p:spPr bwMode="auto">
          <a:xfrm>
            <a:off x="737361" y="3646643"/>
            <a:ext cx="442187" cy="442187"/>
          </a:xfrm>
          <a:prstGeom prst="rect">
            <a:avLst/>
          </a:prstGeom>
        </p:spPr>
      </p:pic>
      <p:pic>
        <p:nvPicPr>
          <p:cNvPr id="37" name="Grafik 36"/>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776288" y="4283053"/>
            <a:ext cx="385974" cy="478146"/>
          </a:xfrm>
          <a:prstGeom prst="rect">
            <a:avLst/>
          </a:prstGeom>
        </p:spPr>
      </p:pic>
      <p:pic>
        <p:nvPicPr>
          <p:cNvPr id="38" name="Grafik 37"/>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819424" y="4945053"/>
            <a:ext cx="278061" cy="390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1_Titelfolie BuReg DE">
    <p:spTree>
      <p:nvGrpSpPr>
        <p:cNvPr id="1" name=""/>
        <p:cNvGrpSpPr/>
        <p:nvPr/>
      </p:nvGrpSpPr>
      <p:grpSpPr bwMode="auto">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a:blip r:embed="rId2"/>
          <a:srcRect b="6852"/>
          <a:stretch/>
        </p:blipFill>
        <p:spPr bwMode="auto">
          <a:xfrm>
            <a:off x="451675" y="5253524"/>
            <a:ext cx="1750394" cy="1351087"/>
          </a:xfrm>
          <a:prstGeom prst="rect">
            <a:avLst/>
          </a:prstGeom>
          <a:noFill/>
        </p:spPr>
      </p:pic>
      <p:pic>
        <p:nvPicPr>
          <p:cNvPr id="8" name="Grafik 7"/>
          <p:cNvPicPr>
            <a:picLocks noChangeAspect="1"/>
          </p:cNvPicPr>
          <p:nvPr userDrawn="1"/>
        </p:nvPicPr>
        <p:blipFill>
          <a:blip r:embed="rId3"/>
          <a:srcRect l="168" t="13830" b="21206"/>
          <a:stretch/>
        </p:blipFill>
        <p:spPr bwMode="auto">
          <a:xfrm>
            <a:off x="-17092" y="1052513"/>
            <a:ext cx="12226183" cy="4125416"/>
          </a:xfrm>
          <a:prstGeom prst="rect">
            <a:avLst/>
          </a:prstGeom>
        </p:spPr>
      </p:pic>
      <p:sp>
        <p:nvSpPr>
          <p:cNvPr id="3" name="Untertitel 2"/>
          <p:cNvSpPr>
            <a:spLocks noGrp="1"/>
          </p:cNvSpPr>
          <p:nvPr>
            <p:ph type="subTitle" idx="1"/>
          </p:nvPr>
        </p:nvSpPr>
        <p:spPr bwMode="auto">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a:p>
        </p:txBody>
      </p:sp>
      <p:pic>
        <p:nvPicPr>
          <p:cNvPr id="9" name="Grafik 8"/>
          <p:cNvPicPr>
            <a:picLocks noChangeAspect="1"/>
          </p:cNvPicPr>
          <p:nvPr userDrawn="1"/>
        </p:nvPicPr>
        <p:blipFill>
          <a:blip r:embed="rId4"/>
          <a:stretch/>
        </p:blipFill>
        <p:spPr bwMode="auto">
          <a:xfrm>
            <a:off x="9912790" y="5522880"/>
            <a:ext cx="1974230" cy="658078"/>
          </a:xfrm>
          <a:prstGeom prst="rect">
            <a:avLst/>
          </a:prstGeom>
        </p:spPr>
      </p:pic>
      <p:sp>
        <p:nvSpPr>
          <p:cNvPr id="11" name="Textplatzhalter 10"/>
          <p:cNvSpPr>
            <a:spLocks noGrp="1"/>
          </p:cNvSpPr>
          <p:nvPr>
            <p:ph type="body" sz="quarter" idx="12" hasCustomPrompt="1"/>
          </p:nvPr>
        </p:nvSpPr>
        <p:spPr bwMode="auto">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12" name="Textfeld 11"/>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Zentralstelle der Bundesregierung für internationale Berufsbildungszusammenarbeit</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pic>
        <p:nvPicPr>
          <p:cNvPr id="10" name="Grafik 9"/>
          <p:cNvPicPr>
            <a:picLocks noChangeAspect="1"/>
          </p:cNvPicPr>
          <p:nvPr userDrawn="1"/>
        </p:nvPicPr>
        <p:blipFill>
          <a:blip r:embed="rId5"/>
          <a:stretch/>
        </p:blipFill>
        <p:spPr bwMode="auto">
          <a:xfrm>
            <a:off x="9593337" y="296863"/>
            <a:ext cx="2119238" cy="44671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gerück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2"/>
          <a:stretch/>
        </p:blipFill>
        <p:spPr bwMode="auto">
          <a:xfrm>
            <a:off x="9283348" y="5686778"/>
            <a:ext cx="3301025" cy="1080000"/>
          </a:xfrm>
          <a:prstGeom prst="rect">
            <a:avLst/>
          </a:prstGeom>
        </p:spPr>
      </p:pic>
      <p:pic>
        <p:nvPicPr>
          <p:cNvPr id="8" name="Grafik 7"/>
          <p:cNvPicPr>
            <a:picLocks noChangeAspect="1"/>
          </p:cNvPicPr>
          <p:nvPr userDrawn="1"/>
        </p:nvPicPr>
        <p:blipFill>
          <a:blip r:embed="rId2"/>
          <a:srcRect r="80272"/>
          <a:stretch/>
        </p:blipFill>
        <p:spPr bwMode="auto">
          <a:xfrm>
            <a:off x="1" y="5686778"/>
            <a:ext cx="9283348" cy="1080000"/>
          </a:xfrm>
          <a:prstGeom prst="rect">
            <a:avLst/>
          </a:prstGeom>
        </p:spPr>
      </p:pic>
      <p:pic>
        <p:nvPicPr>
          <p:cNvPr id="9" name="Grafik 8"/>
          <p:cNvPicPr>
            <a:picLocks noChangeAspect="1"/>
          </p:cNvPicPr>
          <p:nvPr userDrawn="1"/>
        </p:nvPicPr>
        <p:blipFill>
          <a:blip r:embed="rId3"/>
          <a:stretch/>
        </p:blipFill>
        <p:spPr bwMode="auto">
          <a:xfrm>
            <a:off x="9824455" y="296863"/>
            <a:ext cx="2119238" cy="44671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19" name="Textplatzhalter 18"/>
          <p:cNvSpPr>
            <a:spLocks noGrp="1"/>
          </p:cNvSpPr>
          <p:nvPr>
            <p:ph type="body" sz="quarter" idx="10"/>
          </p:nvPr>
        </p:nvSpPr>
        <p:spPr bwMode="auto">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defRPr/>
            </a:pPr>
            <a:r>
              <a:rPr lang="de-DE"/>
              <a:t>Mastertextformat bearbeiten</a:t>
            </a:r>
            <a:endParaRPr/>
          </a:p>
        </p:txBody>
      </p:sp>
      <p:pic>
        <p:nvPicPr>
          <p:cNvPr id="10" name="Grafik 9"/>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a:xfrm>
            <a:off x="658812" y="296863"/>
            <a:ext cx="9000000" cy="446715"/>
          </a:xfrm>
        </p:spPr>
        <p:txBody>
          <a:bodyPr/>
          <a:lstStyle>
            <a:lvl1pPr>
              <a:defRPr>
                <a:solidFill>
                  <a:srgbClr val="D6851B"/>
                </a:solidFill>
              </a:defRPr>
            </a:lvl1pPr>
          </a:lstStyle>
          <a:p>
            <a:pPr>
              <a:defRPr/>
            </a:pPr>
            <a:r>
              <a:rPr lang="de-DE"/>
              <a:t>Mastertitelformat bearbeiten</a:t>
            </a:r>
            <a:endParaRPr/>
          </a:p>
        </p:txBody>
      </p:sp>
      <p:sp>
        <p:nvSpPr>
          <p:cNvPr id="3" name="Textplatzhalter 2"/>
          <p:cNvSpPr>
            <a:spLocks noGrp="1"/>
          </p:cNvSpPr>
          <p:nvPr>
            <p:ph type="body" idx="1"/>
          </p:nvPr>
        </p:nvSpPr>
        <p:spPr bwMode="auto">
          <a:xfrm>
            <a:off x="920158"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920158"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852575"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852575"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13" name="Grafik 12"/>
          <p:cNvPicPr>
            <a:picLocks noChangeAspect="1"/>
          </p:cNvPicPr>
          <p:nvPr userDrawn="1"/>
        </p:nvPicPr>
        <p:blipFill>
          <a:blip r:embed="rId3"/>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elfolie BuReg DE">
    <p:spTree>
      <p:nvGrpSpPr>
        <p:cNvPr id="1" name=""/>
        <p:cNvGrpSpPr/>
        <p:nvPr/>
      </p:nvGrpSpPr>
      <p:grpSpPr bwMode="auto">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a:blip r:embed="rId2"/>
          <a:srcRect b="6852"/>
          <a:stretch/>
        </p:blipFill>
        <p:spPr bwMode="auto">
          <a:xfrm>
            <a:off x="264386" y="5506915"/>
            <a:ext cx="1750394" cy="1351087"/>
          </a:xfrm>
          <a:prstGeom prst="rect">
            <a:avLst/>
          </a:prstGeom>
          <a:noFill/>
        </p:spPr>
      </p:pic>
      <p:pic>
        <p:nvPicPr>
          <p:cNvPr id="8" name="Grafik 7"/>
          <p:cNvPicPr>
            <a:picLocks noChangeAspect="1"/>
          </p:cNvPicPr>
          <p:nvPr userDrawn="1"/>
        </p:nvPicPr>
        <p:blipFill>
          <a:blip r:embed="rId3"/>
          <a:srcRect l="168" t="10576" b="13391"/>
          <a:stretch/>
        </p:blipFill>
        <p:spPr bwMode="auto">
          <a:xfrm>
            <a:off x="-17092" y="801842"/>
            <a:ext cx="12226183" cy="4828374"/>
          </a:xfrm>
          <a:prstGeom prst="rect">
            <a:avLst/>
          </a:prstGeom>
        </p:spPr>
      </p:pic>
      <p:sp>
        <p:nvSpPr>
          <p:cNvPr id="3" name="Untertitel 2"/>
          <p:cNvSpPr>
            <a:spLocks noGrp="1"/>
          </p:cNvSpPr>
          <p:nvPr>
            <p:ph type="subTitle" idx="1"/>
          </p:nvPr>
        </p:nvSpPr>
        <p:spPr bwMode="auto">
          <a:xfrm>
            <a:off x="378863" y="2926922"/>
            <a:ext cx="5734228" cy="80759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a:p>
        </p:txBody>
      </p:sp>
      <p:pic>
        <p:nvPicPr>
          <p:cNvPr id="9" name="Grafik 8"/>
          <p:cNvPicPr>
            <a:picLocks noChangeAspect="1"/>
          </p:cNvPicPr>
          <p:nvPr userDrawn="1"/>
        </p:nvPicPr>
        <p:blipFill>
          <a:blip r:embed="rId4"/>
          <a:stretch/>
        </p:blipFill>
        <p:spPr bwMode="auto">
          <a:xfrm>
            <a:off x="9945841" y="5790398"/>
            <a:ext cx="1974230" cy="658078"/>
          </a:xfrm>
          <a:prstGeom prst="rect">
            <a:avLst/>
          </a:prstGeom>
        </p:spPr>
      </p:pic>
      <p:sp>
        <p:nvSpPr>
          <p:cNvPr id="11" name="Textplatzhalter 10"/>
          <p:cNvSpPr>
            <a:spLocks noGrp="1"/>
          </p:cNvSpPr>
          <p:nvPr>
            <p:ph type="body" sz="quarter" idx="12" hasCustomPrompt="1"/>
          </p:nvPr>
        </p:nvSpPr>
        <p:spPr bwMode="auto">
          <a:xfrm>
            <a:off x="9255095" y="2799161"/>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12" name="Textfeld 11"/>
          <p:cNvSpPr txBox="1"/>
          <p:nvPr userDrawn="1"/>
        </p:nvSpPr>
        <p:spPr bwMode="auto">
          <a:xfrm>
            <a:off x="3781425" y="5819775"/>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Zentralstelle der Bundesregierung für internationale Berufsbildungszusammenarbeit</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preserve="1" userDrawn="1">
  <p:cSld name="Titelfolie BuReg EN">
    <p:spTree>
      <p:nvGrpSpPr>
        <p:cNvPr id="1" name=""/>
        <p:cNvGrpSpPr/>
        <p:nvPr/>
      </p:nvGrpSpPr>
      <p:grpSpPr bwMode="auto">
        <a:xfrm>
          <a:off x="0" y="0"/>
          <a:ext cx="0" cy="0"/>
          <a:chOff x="0" y="0"/>
          <a:chExt cx="0" cy="0"/>
        </a:xfrm>
      </p:grpSpPr>
      <p:pic>
        <p:nvPicPr>
          <p:cNvPr id="7" name="Grafik 6"/>
          <p:cNvPicPr>
            <a:picLocks noChangeAspect="1"/>
          </p:cNvPicPr>
          <p:nvPr userDrawn="1"/>
        </p:nvPicPr>
        <p:blipFill>
          <a:blip r:embed="rId2"/>
          <a:srcRect l="168" t="10576" b="13391"/>
          <a:stretch/>
        </p:blipFill>
        <p:spPr bwMode="auto">
          <a:xfrm>
            <a:off x="-17092" y="801842"/>
            <a:ext cx="12226183" cy="4828374"/>
          </a:xfrm>
          <a:prstGeom prst="rect">
            <a:avLst/>
          </a:prstGeom>
        </p:spPr>
      </p:pic>
      <p:sp>
        <p:nvSpPr>
          <p:cNvPr id="3" name="Inhaltsplatzhalter 2"/>
          <p:cNvSpPr>
            <a:spLocks noGrp="1"/>
          </p:cNvSpPr>
          <p:nvPr>
            <p:ph idx="1"/>
          </p:nvPr>
        </p:nvSpPr>
        <p:spPr bwMode="auto">
          <a:xfrm>
            <a:off x="376727" y="2868212"/>
            <a:ext cx="5719273" cy="849209"/>
          </a:xfrm>
          <a:prstGeom prst="rect">
            <a:avLst/>
          </a:prstGeom>
        </p:spPr>
        <p:txBody>
          <a:bodyPr/>
          <a:lstStyle/>
          <a:p>
            <a:pPr lvl="0">
              <a:defRPr/>
            </a:pPr>
            <a:r>
              <a:rPr lang="de-DE"/>
              <a:t>Formatvorlagen des Textmasters bearbeiten</a:t>
            </a:r>
            <a:endParaRPr/>
          </a:p>
        </p:txBody>
      </p:sp>
      <p:sp>
        <p:nvSpPr>
          <p:cNvPr id="8" name="Textplatzhalter 10"/>
          <p:cNvSpPr>
            <a:spLocks noGrp="1"/>
          </p:cNvSpPr>
          <p:nvPr>
            <p:ph type="body" sz="quarter" idx="12" hasCustomPrompt="1"/>
          </p:nvPr>
        </p:nvSpPr>
        <p:spPr bwMode="auto">
          <a:xfrm>
            <a:off x="9255095" y="2799161"/>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9" name="Textfeld 8"/>
          <p:cNvSpPr txBox="1"/>
          <p:nvPr userDrawn="1"/>
        </p:nvSpPr>
        <p:spPr bwMode="auto">
          <a:xfrm>
            <a:off x="3781425" y="5819775"/>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German Office for international Cooperation </a:t>
            </a:r>
            <a:br>
              <a:rPr lang="de-DE" sz="1800" b="0" i="0" u="none" strike="noStrike" cap="none" spc="0" dirty="0">
                <a:ln>
                  <a:noFill/>
                </a:ln>
                <a:solidFill>
                  <a:prstClr val="black"/>
                </a:solidFill>
                <a:latin typeface="Calibri"/>
                <a:ea typeface="Arial"/>
                <a:cs typeface="Arial"/>
              </a:rPr>
            </a:br>
            <a:r>
              <a:rPr lang="de-DE" sz="1800" b="0" i="0" u="none" strike="noStrike" cap="none" spc="0" dirty="0">
                <a:ln>
                  <a:noFill/>
                </a:ln>
                <a:solidFill>
                  <a:prstClr val="black"/>
                </a:solidFill>
                <a:latin typeface="Calibri"/>
                <a:ea typeface="Arial"/>
                <a:cs typeface="Arial"/>
              </a:rPr>
              <a:t>in Vocational Education and Training</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pic>
        <p:nvPicPr>
          <p:cNvPr id="11" name="Grafik 10"/>
          <p:cNvPicPr>
            <a:picLocks noChangeAspect="1"/>
          </p:cNvPicPr>
          <p:nvPr userDrawn="1"/>
        </p:nvPicPr>
        <p:blipFill>
          <a:blip r:embed="rId3"/>
          <a:stretch/>
        </p:blipFill>
        <p:spPr bwMode="auto">
          <a:xfrm>
            <a:off x="376726" y="5676892"/>
            <a:ext cx="2107670" cy="1152000"/>
          </a:xfrm>
          <a:prstGeom prst="rect">
            <a:avLst/>
          </a:prstGeom>
        </p:spPr>
      </p:pic>
      <p:pic>
        <p:nvPicPr>
          <p:cNvPr id="10" name="Grafik 9"/>
          <p:cNvPicPr>
            <a:picLocks noChangeAspect="1"/>
          </p:cNvPicPr>
          <p:nvPr userDrawn="1"/>
        </p:nvPicPr>
        <p:blipFill>
          <a:blip r:embed="rId4"/>
          <a:stretch/>
        </p:blipFill>
        <p:spPr bwMode="auto">
          <a:xfrm>
            <a:off x="9606349" y="5769210"/>
            <a:ext cx="2318510" cy="720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1_Benutzerdefiniertes Layout">
    <p:spTree>
      <p:nvGrpSpPr>
        <p:cNvPr id="1" name=""/>
        <p:cNvGrpSpPr/>
        <p:nvPr/>
      </p:nvGrpSpPr>
      <p:grpSpPr bwMode="auto">
        <a:xfrm>
          <a:off x="0" y="0"/>
          <a:ext cx="0" cy="0"/>
          <a:chOff x="0" y="0"/>
          <a:chExt cx="0" cy="0"/>
        </a:xfrm>
      </p:grpSpPr>
      <p:sp>
        <p:nvSpPr>
          <p:cNvPr id="3" name="Textplatzhalter 5"/>
          <p:cNvSpPr>
            <a:spLocks noGrp="1"/>
          </p:cNvSpPr>
          <p:nvPr>
            <p:ph type="body" sz="quarter" idx="10" hasCustomPrompt="1"/>
          </p:nvPr>
        </p:nvSpPr>
        <p:spPr bwMode="auto">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defRPr/>
            </a:pPr>
            <a:r>
              <a:rPr lang="de-DE"/>
              <a:t>Kapitelüberschriftjjjjjjjjjjjjjjjjjjjjjjjjjjjjjjjjjjjjjjjjjjjjjjjjjjjjjjjjjjjjjjjjjjjjjjjjjjjjjjjjjjjjjjjjjjjjjjjjjjjjjjjjjjjjj</a:t>
            </a:r>
            <a:endParaRPr/>
          </a:p>
        </p:txBody>
      </p:sp>
      <p:sp>
        <p:nvSpPr>
          <p:cNvPr id="6" name="Textplatzhalter 5"/>
          <p:cNvSpPr>
            <a:spLocks noGrp="1"/>
          </p:cNvSpPr>
          <p:nvPr>
            <p:ph type="body" sz="quarter" idx="11"/>
          </p:nvPr>
        </p:nvSpPr>
        <p:spPr bwMode="auto">
          <a:xfrm>
            <a:off x="479425" y="5305425"/>
            <a:ext cx="11269663" cy="1285875"/>
          </a:xfrm>
          <a:prstGeom prst="rect">
            <a:avLst/>
          </a:prstGeom>
        </p:spPr>
        <p:txBody>
          <a:bodyPr/>
          <a:lstStyle>
            <a:lvl1pPr marL="0" indent="0">
              <a:buFontTx/>
              <a:buNone/>
              <a:defRPr sz="1600">
                <a:solidFill>
                  <a:schemeClr val="tx1">
                    <a:lumMod val="50000"/>
                    <a:lumOff val="50000"/>
                  </a:schemeClr>
                </a:solidFill>
              </a:defRPr>
            </a:lvl1pPr>
            <a:lvl2pPr marL="457200" indent="0">
              <a:buFontTx/>
              <a:buNone/>
              <a:defRPr sz="16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600">
                <a:solidFill>
                  <a:schemeClr val="tx1">
                    <a:lumMod val="50000"/>
                    <a:lumOff val="50000"/>
                  </a:schemeClr>
                </a:solidFill>
              </a:defRPr>
            </a:lvl4pPr>
            <a:lvl5pPr marL="1828800" indent="0">
              <a:buFontTx/>
              <a:buNone/>
              <a:defRPr sz="1600">
                <a:solidFill>
                  <a:schemeClr val="tx1">
                    <a:lumMod val="50000"/>
                    <a:lumOff val="50000"/>
                  </a:schemeClr>
                </a:solidFill>
              </a:defRPr>
            </a:lvl5pPr>
          </a:lstStyle>
          <a:p>
            <a:pPr lvl="0">
              <a:defRPr/>
            </a:pPr>
            <a:r>
              <a:rPr lang="de-DE"/>
              <a:t>Formatvorlagen des Textmasters bearbeiten</a:t>
            </a:r>
            <a:endParaRPr/>
          </a:p>
        </p:txBody>
      </p:sp>
      <p:pic>
        <p:nvPicPr>
          <p:cNvPr id="7" name="Grafik 6"/>
          <p:cNvPicPr>
            <a:picLocks noChangeAspect="1"/>
          </p:cNvPicPr>
          <p:nvPr userDrawn="1"/>
        </p:nvPicPr>
        <p:blipFill>
          <a:blip r:embed="rId2"/>
          <a:stretch/>
        </p:blipFill>
        <p:spPr bwMode="auto">
          <a:xfrm>
            <a:off x="0" y="1765072"/>
            <a:ext cx="12192000" cy="332785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658812" y="296863"/>
            <a:ext cx="9000000" cy="446715"/>
          </a:xfrm>
          <a:prstGeom prst="rect">
            <a:avLst/>
          </a:prstGeom>
        </p:spPr>
        <p:txBody>
          <a:bodyPr vert="horz" lIns="0" tIns="0" rIns="0" bIns="0" rtlCol="0" anchor="t" anchorCtr="0">
            <a:normAutofit/>
          </a:bodyPr>
          <a:lstStyle/>
          <a:p>
            <a:pPr>
              <a:defRPr/>
            </a:pPr>
            <a:r>
              <a:rPr lang="de-DE"/>
              <a:t>Mastertitelformat bearbeiten</a:t>
            </a:r>
            <a:endParaRPr/>
          </a:p>
        </p:txBody>
      </p:sp>
      <p:sp>
        <p:nvSpPr>
          <p:cNvPr id="3" name="Textplatzhalter 2"/>
          <p:cNvSpPr>
            <a:spLocks noGrp="1"/>
          </p:cNvSpPr>
          <p:nvPr>
            <p:ph type="body" idx="1"/>
          </p:nvPr>
        </p:nvSpPr>
        <p:spPr bwMode="auto">
          <a:xfrm>
            <a:off x="658813" y="1052513"/>
            <a:ext cx="11053762" cy="4608512"/>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 bg1="lt1" tx1="dk1" bg2="lt2" tx2="dk2" accent1="accent1" accent2="accent2" accent3="accent3" accent4="accent4" accent5="accent5" accent6="accent6" hlink="hlink" folHlink="folHlink"/>
  <p:sldLayoutIdLst>
    <p:sldLayoutId id="2147483651" r:id="rId1"/>
    <p:sldLayoutId id="2147483653" r:id="rId2"/>
    <p:sldLayoutId id="2147483656" r:id="rId3"/>
    <p:sldLayoutId id="2147483657" r:id="rId4"/>
    <p:sldLayoutId id="2147483659" r:id="rId5"/>
  </p:sldLayoutIdLst>
  <p:txStyles>
    <p:titleStyle>
      <a:lvl1pPr algn="l" defTabSz="914400">
        <a:lnSpc>
          <a:spcPct val="100000"/>
        </a:lnSpc>
        <a:spcBef>
          <a:spcPts val="0"/>
        </a:spcBef>
        <a:buNone/>
        <a:defRPr sz="2400">
          <a:solidFill>
            <a:srgbClr val="D6851B"/>
          </a:solidFill>
          <a:latin typeface="+mj-lt"/>
          <a:ea typeface="+mj-ea"/>
          <a:cs typeface="+mj-cs"/>
        </a:defRPr>
      </a:lvl1pPr>
    </p:titleStyle>
    <p:body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pic>
        <p:nvPicPr>
          <p:cNvPr id="7" name="Grafik 6"/>
          <p:cNvPicPr>
            <a:picLocks noChangeAspect="1"/>
          </p:cNvPicPr>
          <p:nvPr userDrawn="1"/>
        </p:nvPicPr>
        <p:blipFill>
          <a:blip r:embed="rId5"/>
          <a:srcRect l="5778" t="40524" r="5778" b="38418"/>
          <a:stretch/>
        </p:blipFill>
        <p:spPr bwMode="auto">
          <a:xfrm>
            <a:off x="9624562" y="116632"/>
            <a:ext cx="2160000" cy="514286"/>
          </a:xfrm>
          <a:prstGeom prst="rect">
            <a:avLst/>
          </a:prstGeom>
        </p:spPr>
      </p:pic>
      <p:sp>
        <p:nvSpPr>
          <p:cNvPr id="13" name="Textplatzhalter 2"/>
          <p:cNvSpPr txBox="1"/>
          <p:nvPr userDrawn="1"/>
        </p:nvSpPr>
        <p:spPr bwMode="auto">
          <a:xfrm>
            <a:off x="9161092" y="2868212"/>
            <a:ext cx="2683380" cy="849209"/>
          </a:xfrm>
          <a:prstGeom prst="rect">
            <a:avLst/>
          </a:prstGeom>
        </p:spPr>
        <p:txBody>
          <a:bodyPr vert="horz" lIns="91440" tIns="45720" rIns="91440" bIns="45720" rtlCol="0">
            <a:normAutofit/>
          </a:bodyPr>
          <a:lstStyle>
            <a:lvl1pPr marL="0" indent="0" algn="l" defTabSz="914400">
              <a:lnSpc>
                <a:spcPct val="90000"/>
              </a:lnSpc>
              <a:spcBef>
                <a:spcPts val="1000"/>
              </a:spcBef>
              <a:buFont typeface="Arial"/>
              <a:buNone/>
              <a:defRPr sz="2800">
                <a:solidFill>
                  <a:schemeClr val="bg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marR="0" lvl="0" indent="0" algn="r" defTabSz="914400">
              <a:lnSpc>
                <a:spcPct val="90000"/>
              </a:lnSpc>
              <a:spcBef>
                <a:spcPts val="1000"/>
              </a:spcBef>
              <a:spcAft>
                <a:spcPts val="0"/>
              </a:spcAft>
              <a:buClrTx/>
              <a:buSzTx/>
              <a:buFont typeface="Arial"/>
              <a:buNone/>
              <a:defRPr/>
            </a:pPr>
            <a:endParaRPr lang="de-DE" sz="2000" b="0" i="0" u="none" strike="noStrike" cap="none" spc="0" dirty="0">
              <a:ln>
                <a:noFill/>
              </a:ln>
              <a:solidFill>
                <a:prstClr val="white"/>
              </a:solidFill>
              <a:latin typeface="Calibri"/>
              <a:ea typeface="Arial"/>
              <a:cs typeface="Aria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70" r:id="rId3"/>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0" indent="0" algn="l" defTabSz="914400">
        <a:lnSpc>
          <a:spcPct val="90000"/>
        </a:lnSpc>
        <a:spcBef>
          <a:spcPts val="1000"/>
        </a:spcBef>
        <a:buFont typeface="Arial"/>
        <a:buNone/>
        <a:defRPr sz="2800">
          <a:solidFill>
            <a:schemeClr val="bg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s://www.bibb.de/de/11060.php" TargetMode="External"/><Relationship Id="rId3" Type="http://schemas.openxmlformats.org/officeDocument/2006/relationships/hyperlink" Target="https://www.bibb.de/de/4843.php" TargetMode="External"/><Relationship Id="rId7" Type="http://schemas.openxmlformats.org/officeDocument/2006/relationships/hyperlink" Target="https://www.bibb.de/en/671.php" TargetMode="External"/><Relationship Id="rId12" Type="http://schemas.openxmlformats.org/officeDocument/2006/relationships/hyperlink" Target="https://www.bibb.de/de/1376.php"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www.bibb.de/de/1661.php" TargetMode="External"/><Relationship Id="rId11" Type="http://schemas.openxmlformats.org/officeDocument/2006/relationships/hyperlink" Target="https://www.bibb.de/de/9039.php" TargetMode="External"/><Relationship Id="rId5" Type="http://schemas.openxmlformats.org/officeDocument/2006/relationships/hyperlink" Target="https://www.bibb.de/naa309" TargetMode="External"/><Relationship Id="rId10" Type="http://schemas.openxmlformats.org/officeDocument/2006/relationships/hyperlink" Target="https://www.bibb.de/de/8883.php" TargetMode="External"/><Relationship Id="rId4" Type="http://schemas.openxmlformats.org/officeDocument/2006/relationships/hyperlink" Target="https://www.bibb.de/en/1482.php" TargetMode="External"/><Relationship Id="rId9" Type="http://schemas.openxmlformats.org/officeDocument/2006/relationships/hyperlink" Target="https://www.bibb.de/de/127032.php"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bibb.de/en/2160.php" TargetMode="External"/><Relationship Id="rId3" Type="http://schemas.openxmlformats.org/officeDocument/2006/relationships/hyperlink" Target="https://www.bibb.de/en/1656.php" TargetMode="External"/><Relationship Id="rId7" Type="http://schemas.openxmlformats.org/officeDocument/2006/relationships/hyperlink" Target="https://www.bibb.de/de/9228.php" TargetMode="External"/><Relationship Id="rId12" Type="http://schemas.openxmlformats.org/officeDocument/2006/relationships/image" Target="../media/image37.sv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www.bibb.de/en/2815.php" TargetMode="External"/><Relationship Id="rId11" Type="http://schemas.openxmlformats.org/officeDocument/2006/relationships/image" Target="../media/image36.png"/><Relationship Id="rId5" Type="http://schemas.openxmlformats.org/officeDocument/2006/relationships/hyperlink" Target="https://www.bibb.de/de/4730.php" TargetMode="External"/><Relationship Id="rId10" Type="http://schemas.openxmlformats.org/officeDocument/2006/relationships/hyperlink" Target="https://www.bibb.de/de/11562.php" TargetMode="External"/><Relationship Id="rId4" Type="http://schemas.openxmlformats.org/officeDocument/2006/relationships/hyperlink" Target="https://www.bibb.de/en/1350.php" TargetMode="External"/><Relationship Id="rId9" Type="http://schemas.openxmlformats.org/officeDocument/2006/relationships/hyperlink" Target="https://www.bibb.de/de/1864.ph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9.svg"/></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bibb.de/de/qube_datenportal.php%23/"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50.sv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hyperlink" Target="https://www.destatis.de/DE/Themen/Gesellschaft-Umwelt/Bildung-Forschung-Kultur/Berufliche-Bildung/_inhalt.html" TargetMode="External"/><Relationship Id="rId13" Type="http://schemas.openxmlformats.org/officeDocument/2006/relationships/hyperlink" Target="https://www.bibb.de/en/59.php" TargetMode="External"/><Relationship Id="rId3" Type="http://schemas.openxmlformats.org/officeDocument/2006/relationships/hyperlink" Target="http://www.govet.international/" TargetMode="External"/><Relationship Id="rId7" Type="http://schemas.openxmlformats.org/officeDocument/2006/relationships/hyperlink" Target="https://www.datenportal.bmbf.de/portal/en/index.html" TargetMode="External"/><Relationship Id="rId12" Type="http://schemas.openxmlformats.org/officeDocument/2006/relationships/hyperlink" Target="https://www.uni-paderborn.de/cevet" TargetMode="External"/><Relationship Id="rId17" Type="http://schemas.openxmlformats.org/officeDocument/2006/relationships/hyperlink" Target="https://www.bwp-zeitschrift.de/en/index.php" TargetMode="External"/><Relationship Id="rId2" Type="http://schemas.openxmlformats.org/officeDocument/2006/relationships/notesSlide" Target="../notesSlides/notesSlide27.xml"/><Relationship Id="rId16" Type="http://schemas.openxmlformats.org/officeDocument/2006/relationships/hyperlink" Target="https://www.bibb.de/en/53.php" TargetMode="External"/><Relationship Id="rId1" Type="http://schemas.openxmlformats.org/officeDocument/2006/relationships/slideLayout" Target="../slideLayouts/slideLayout4.xml"/><Relationship Id="rId6" Type="http://schemas.openxmlformats.org/officeDocument/2006/relationships/hyperlink" Target="https://www.kmk.org/" TargetMode="External"/><Relationship Id="rId11" Type="http://schemas.openxmlformats.org/officeDocument/2006/relationships/hyperlink" Target="https://www.agbfn.de/" TargetMode="External"/><Relationship Id="rId5" Type="http://schemas.openxmlformats.org/officeDocument/2006/relationships/hyperlink" Target="https://www.bibb.de/datenreport/de/" TargetMode="External"/><Relationship Id="rId15" Type="http://schemas.openxmlformats.org/officeDocument/2006/relationships/hyperlink" Target="https://www.bibb.de/dienst/publikationen/de/" TargetMode="External"/><Relationship Id="rId10" Type="http://schemas.openxmlformats.org/officeDocument/2006/relationships/hyperlink" Target="https://www.f-bb.de/en/" TargetMode="External"/><Relationship Id="rId4" Type="http://schemas.openxmlformats.org/officeDocument/2006/relationships/hyperlink" Target="https://www.bibb.de/en/43.php" TargetMode="External"/><Relationship Id="rId9" Type="http://schemas.openxmlformats.org/officeDocument/2006/relationships/hyperlink" Target="https://iab.de/en/home-2/" TargetMode="External"/><Relationship Id="rId14" Type="http://schemas.openxmlformats.org/officeDocument/2006/relationships/hyperlink" Target="https://www.bibb.de/de/59.php"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idx="4294967295"/>
          </p:nvPr>
        </p:nvSpPr>
        <p:spPr bwMode="auto">
          <a:xfrm>
            <a:off x="0" y="296863"/>
            <a:ext cx="9001125" cy="446087"/>
          </a:xfrm>
          <a:prstGeom prst="rect">
            <a:avLst/>
          </a:prstGeom>
        </p:spPr>
        <p:txBody>
          <a:bodyPr/>
          <a:lstStyle/>
          <a:p>
            <a:pPr>
              <a:defRPr/>
            </a:pPr>
            <a:r>
              <a:rPr lang="fr-FR" dirty="0"/>
              <a:t> </a:t>
            </a:r>
          </a:p>
        </p:txBody>
      </p:sp>
      <p:sp>
        <p:nvSpPr>
          <p:cNvPr id="5" name="Untertitel 2"/>
          <p:cNvSpPr txBox="1"/>
          <p:nvPr/>
        </p:nvSpPr>
        <p:spPr bwMode="auto">
          <a:xfrm>
            <a:off x="658813" y="2853353"/>
            <a:ext cx="5581649" cy="935394"/>
          </a:xfrm>
          <a:prstGeom prst="rect">
            <a:avLst/>
          </a:prstGeom>
        </p:spPr>
        <p:txBody>
          <a:bodyPr vert="horz" lIns="0" tIns="0" rIns="0" bIns="0" rtlCol="0">
            <a:noAutofit/>
          </a:bodyPr>
          <a:lstStyle>
            <a:lvl1pPr marL="0" indent="0" algn="l" defTabSz="357188">
              <a:lnSpc>
                <a:spcPct val="90000"/>
              </a:lnSpc>
              <a:spcBef>
                <a:spcPts val="1000"/>
              </a:spcBef>
              <a:buClr>
                <a:schemeClr val="accent1"/>
              </a:buClr>
              <a:buSzPct val="90000"/>
              <a:buFont typeface="Wingdings 3"/>
              <a:buNone/>
              <a:defRPr sz="2400">
                <a:solidFill>
                  <a:schemeClr val="bg1"/>
                </a:solidFill>
                <a:latin typeface="+mj-lt"/>
                <a:ea typeface="+mn-ea"/>
                <a:cs typeface="+mn-cs"/>
              </a:defRPr>
            </a:lvl1pPr>
            <a:lvl2pPr marL="457200" indent="0" algn="ctr"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914400" indent="0" algn="ctr"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371600" indent="0" algn="ctr" defTabSz="357188">
              <a:lnSpc>
                <a:spcPct val="90000"/>
              </a:lnSpc>
              <a:spcBef>
                <a:spcPts val="500"/>
              </a:spcBef>
              <a:buClr>
                <a:schemeClr val="accent1"/>
              </a:buClr>
              <a:buSzPct val="90000"/>
              <a:buFont typeface="Wingdings 3"/>
              <a:buNone/>
              <a:defRPr sz="1600">
                <a:solidFill>
                  <a:schemeClr val="tx1"/>
                </a:solidFill>
                <a:latin typeface="+mj-lt"/>
                <a:ea typeface="+mn-ea"/>
                <a:cs typeface="+mn-cs"/>
              </a:defRPr>
            </a:lvl4pPr>
            <a:lvl5pPr marL="1828800" indent="0" algn="ctr" defTabSz="360363">
              <a:lnSpc>
                <a:spcPct val="90000"/>
              </a:lnSpc>
              <a:spcBef>
                <a:spcPts val="500"/>
              </a:spcBef>
              <a:buClr>
                <a:schemeClr val="accent1"/>
              </a:buClr>
              <a:buSzPct val="90000"/>
              <a:buFont typeface="Wingdings 3"/>
              <a:buNone/>
              <a:defRPr sz="1600">
                <a:solidFill>
                  <a:schemeClr val="tx1"/>
                </a:solidFill>
                <a:latin typeface="+mj-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spcBef>
                <a:spcPts val="600"/>
              </a:spcBef>
              <a:defRPr/>
            </a:pPr>
            <a:r>
              <a:rPr lang="fr-FR" sz="2800" b="1" dirty="0"/>
              <a:t>Recherche institutionalisée sur la formation professionnelle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fr-FR" dirty="0"/>
              <a:t>6. La recherche sur la formation professionnelle au BIBB</a:t>
            </a:r>
          </a:p>
        </p:txBody>
      </p:sp>
      <p:sp>
        <p:nvSpPr>
          <p:cNvPr id="10" name="Textfeld 9"/>
          <p:cNvSpPr txBox="1"/>
          <p:nvPr/>
        </p:nvSpPr>
        <p:spPr bwMode="auto">
          <a:xfrm>
            <a:off x="658812" y="1217720"/>
            <a:ext cx="10818815" cy="3523400"/>
          </a:xfrm>
          <a:prstGeom prst="rect">
            <a:avLst/>
          </a:prstGeom>
          <a:noFill/>
        </p:spPr>
        <p:txBody>
          <a:bodyPr wrap="square" lIns="0" tIns="0" rIns="0" bIns="0" rtlCol="0">
            <a:spAutoFit/>
          </a:bodyPr>
          <a:lstStyle/>
          <a:p>
            <a:pPr marL="285750" indent="-285750">
              <a:lnSpc>
                <a:spcPts val="2400"/>
              </a:lnSpc>
              <a:spcAft>
                <a:spcPts val="600"/>
              </a:spcAft>
              <a:buClr>
                <a:srgbClr val="D6851B"/>
              </a:buClr>
              <a:buSzPct val="65000"/>
              <a:buFont typeface="Wingdings 3"/>
              <a:buChar char=""/>
              <a:defRPr/>
            </a:pPr>
            <a:r>
              <a:rPr lang="fr-FR" dirty="0"/>
              <a:t>Les travaux du BIBB relatifs à la recherche sur la formation professionnelle sont effectués sous la forme de projets.*</a:t>
            </a:r>
          </a:p>
          <a:p>
            <a:pPr marL="285750" indent="-285750">
              <a:lnSpc>
                <a:spcPts val="2400"/>
              </a:lnSpc>
              <a:spcAft>
                <a:spcPts val="600"/>
              </a:spcAft>
              <a:buClr>
                <a:srgbClr val="D6851B"/>
              </a:buClr>
              <a:buSzPct val="65000"/>
              <a:buFont typeface="Wingdings 3"/>
              <a:buChar char=""/>
              <a:defRPr/>
            </a:pPr>
            <a:r>
              <a:rPr lang="fr-FR" dirty="0"/>
              <a:t>On fait la distinction entre :</a:t>
            </a:r>
          </a:p>
          <a:p>
            <a:pPr marL="576000" lvl="1" indent="-285750">
              <a:lnSpc>
                <a:spcPts val="2400"/>
              </a:lnSpc>
              <a:spcAft>
                <a:spcPts val="600"/>
              </a:spcAft>
              <a:buClr>
                <a:srgbClr val="D6851B"/>
              </a:buClr>
              <a:buSzPct val="65000"/>
              <a:buFont typeface="Wingdings 3"/>
              <a:buChar char=""/>
              <a:defRPr/>
            </a:pPr>
            <a:r>
              <a:rPr lang="fr-FR" b="1" dirty="0"/>
              <a:t>les projets de recherche</a:t>
            </a:r>
            <a:r>
              <a:rPr lang="fr-FR" dirty="0"/>
              <a:t>, qui sont financés par le budget ordinaire du BIBB – la « recherche propre » (au titre de l’art. 90 al. 2 phrase 2 BBiG) et</a:t>
            </a:r>
          </a:p>
          <a:p>
            <a:pPr marL="576000" lvl="1" indent="-285750">
              <a:lnSpc>
                <a:spcPts val="2400"/>
              </a:lnSpc>
              <a:spcAft>
                <a:spcPts val="600"/>
              </a:spcAft>
              <a:buClr>
                <a:srgbClr val="D6851B"/>
              </a:buClr>
              <a:buSzPct val="65000"/>
              <a:buFont typeface="Wingdings 3"/>
              <a:buChar char=""/>
              <a:defRPr/>
            </a:pPr>
            <a:r>
              <a:rPr lang="fr-FR" b="1" dirty="0"/>
              <a:t>les projets de recherche</a:t>
            </a:r>
            <a:r>
              <a:rPr lang="fr-FR" dirty="0"/>
              <a:t> qui sont réalisés sur la base de directives ou de commandes (au titre de l’art. 90 al. 2 phrase 3 BBiG) ainsi qu’en attirant des financements externes à l’administration fédérale (au titre de l’art. 90 al. 4 BBiG).</a:t>
            </a:r>
          </a:p>
          <a:p>
            <a:pPr marL="285750" indent="-285750">
              <a:lnSpc>
                <a:spcPts val="2400"/>
              </a:lnSpc>
              <a:spcAft>
                <a:spcPts val="600"/>
              </a:spcAft>
              <a:buClr>
                <a:srgbClr val="D6851B"/>
              </a:buClr>
              <a:buSzPct val="65000"/>
              <a:buFont typeface="Wingdings 3"/>
              <a:buChar char=""/>
              <a:defRPr/>
            </a:pPr>
            <a:r>
              <a:rPr lang="fr-FR" dirty="0"/>
              <a:t>Par ailleurs, une distinction est faite entre les </a:t>
            </a:r>
            <a:r>
              <a:rPr lang="fr-FR" b="1" dirty="0"/>
              <a:t>projets de développement</a:t>
            </a:r>
            <a:r>
              <a:rPr lang="fr-FR" dirty="0"/>
              <a:t> et les </a:t>
            </a:r>
            <a:r>
              <a:rPr lang="fr-FR" b="1" dirty="0"/>
              <a:t>services scientifiques</a:t>
            </a:r>
            <a:r>
              <a:rPr lang="fr-FR" dirty="0"/>
              <a:t>.</a:t>
            </a:r>
          </a:p>
          <a:p>
            <a:pPr marL="285750" indent="-285750">
              <a:lnSpc>
                <a:spcPts val="2400"/>
              </a:lnSpc>
              <a:spcAft>
                <a:spcPts val="600"/>
              </a:spcAft>
              <a:buClr>
                <a:srgbClr val="D6851B"/>
              </a:buClr>
              <a:buSzPct val="65000"/>
              <a:buFont typeface="Wingdings 3"/>
              <a:buChar char=""/>
              <a:defRPr/>
            </a:pPr>
            <a:r>
              <a:rPr lang="fr-FR" dirty="0"/>
              <a:t>Le développement des propres projets de recherche s’effectue dans le cadre d’un processus de discussions intensif, avec participation des comités du BIBB (= différents acteurs de la formation professionnelle en Allemagne)</a:t>
            </a:r>
          </a:p>
          <a:p>
            <a:pPr>
              <a:lnSpc>
                <a:spcPts val="2400"/>
              </a:lnSpc>
              <a:spcAft>
                <a:spcPts val="600"/>
              </a:spcAft>
              <a:defRPr/>
            </a:pPr>
            <a:endParaRPr lang="de-DE" b="1" dirty="0"/>
          </a:p>
        </p:txBody>
      </p:sp>
      <p:sp>
        <p:nvSpPr>
          <p:cNvPr id="5" name="Textfeld 4"/>
          <p:cNvSpPr txBox="1"/>
          <p:nvPr/>
        </p:nvSpPr>
        <p:spPr bwMode="auto">
          <a:xfrm>
            <a:off x="571072" y="5569148"/>
            <a:ext cx="9987390" cy="276999"/>
          </a:xfrm>
          <a:prstGeom prst="rect">
            <a:avLst/>
          </a:prstGeom>
          <a:noFill/>
        </p:spPr>
        <p:txBody>
          <a:bodyPr wrap="square" rtlCol="0">
            <a:spAutoFit/>
          </a:bodyPr>
          <a:lstStyle/>
          <a:p>
            <a:pPr>
              <a:defRPr/>
            </a:pPr>
            <a:r>
              <a:rPr lang="fr-FR" sz="1200" dirty="0"/>
              <a:t>* Source : Programme de recherche annuel 2024 de l’Institut fédéral pour la formation professionnelle. 2024.</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4" name="Ellipse 23">
            <a:extLst>
              <a:ext uri="{FF2B5EF4-FFF2-40B4-BE49-F238E27FC236}">
                <a16:creationId xmlns:a16="http://schemas.microsoft.com/office/drawing/2014/main" id="{38A3BEE3-9459-4268-9E3D-D49DDF62B342}"/>
              </a:ext>
            </a:extLst>
          </p:cNvPr>
          <p:cNvSpPr/>
          <p:nvPr/>
        </p:nvSpPr>
        <p:spPr bwMode="auto">
          <a:xfrm>
            <a:off x="670505" y="1098194"/>
            <a:ext cx="4320000" cy="43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8" name="Textplatzhalter 3"/>
          <p:cNvSpPr txBox="1"/>
          <p:nvPr/>
        </p:nvSpPr>
        <p:spPr bwMode="auto">
          <a:xfrm>
            <a:off x="4300200" y="1736380"/>
            <a:ext cx="6838200" cy="700045"/>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800" dirty="0">
                <a:solidFill>
                  <a:schemeClr val="tx1"/>
                </a:solidFill>
              </a:rPr>
              <a:t>décident du programmes de recherche à moyen terme et du programme de recherche annuel</a:t>
            </a:r>
          </a:p>
        </p:txBody>
      </p:sp>
      <p:sp>
        <p:nvSpPr>
          <p:cNvPr id="12" name="Textplatzhalter 3"/>
          <p:cNvSpPr txBox="1"/>
          <p:nvPr/>
        </p:nvSpPr>
        <p:spPr bwMode="auto">
          <a:xfrm>
            <a:off x="4300200" y="2655784"/>
            <a:ext cx="6838200" cy="1546431"/>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fr-FR" sz="1800" dirty="0">
                <a:solidFill>
                  <a:schemeClr val="tx1"/>
                </a:solidFill>
              </a:rPr>
              <a:t>deux sous-comités consacrés à la recherche sur la formation professionnelle au BIBB et à la consultation annuelle </a:t>
            </a:r>
            <a:br>
              <a:rPr lang="fr-FR" sz="1800" dirty="0">
                <a:solidFill>
                  <a:schemeClr val="tx1"/>
                </a:solidFill>
              </a:rPr>
            </a:br>
            <a:r>
              <a:rPr lang="fr-FR" sz="1800" dirty="0">
                <a:solidFill>
                  <a:schemeClr val="tx1"/>
                </a:solidFill>
              </a:rPr>
              <a:t>relative au projet de rapport sur la formation professionnelle</a:t>
            </a:r>
          </a:p>
        </p:txBody>
      </p:sp>
      <p:sp>
        <p:nvSpPr>
          <p:cNvPr id="11" name="Ellipse 10"/>
          <p:cNvSpPr/>
          <p:nvPr/>
        </p:nvSpPr>
        <p:spPr bwMode="auto">
          <a:xfrm>
            <a:off x="658813" y="1101632"/>
            <a:ext cx="4320000" cy="43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9" name="Ellipse 8"/>
          <p:cNvSpPr/>
          <p:nvPr/>
        </p:nvSpPr>
        <p:spPr bwMode="auto">
          <a:xfrm>
            <a:off x="1" y="81640"/>
            <a:ext cx="5664200" cy="5664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a:bodyPr>
          <a:lstStyle/>
          <a:p>
            <a:pPr>
              <a:defRPr/>
            </a:pPr>
            <a:r>
              <a:rPr lang="fr-FR" dirty="0"/>
              <a:t>6. La recherche sur la formation professionnelle au BIBB</a:t>
            </a:r>
          </a:p>
        </p:txBody>
      </p:sp>
      <p:pic>
        <p:nvPicPr>
          <p:cNvPr id="10" name="Grafik 9"/>
          <p:cNvPicPr>
            <a:picLocks noChangeAspect="1"/>
          </p:cNvPicPr>
          <p:nvPr/>
        </p:nvPicPr>
        <p:blipFill>
          <a:blip r:embed="rId3"/>
          <a:stretch/>
        </p:blipFill>
        <p:spPr bwMode="auto">
          <a:xfrm>
            <a:off x="1" y="1098194"/>
            <a:ext cx="5191743" cy="4277635"/>
          </a:xfrm>
          <a:prstGeom prst="rect">
            <a:avLst/>
          </a:prstGeom>
        </p:spPr>
      </p:pic>
      <p:sp>
        <p:nvSpPr>
          <p:cNvPr id="14" name="Textfeld 13"/>
          <p:cNvSpPr txBox="1"/>
          <p:nvPr/>
        </p:nvSpPr>
        <p:spPr bwMode="auto">
          <a:xfrm>
            <a:off x="5366028" y="828021"/>
            <a:ext cx="6103191" cy="310213"/>
          </a:xfrm>
          <a:prstGeom prst="rect">
            <a:avLst/>
          </a:prstGeom>
          <a:noFill/>
        </p:spPr>
        <p:txBody>
          <a:bodyPr wrap="square" lIns="0" tIns="0" rIns="0" bIns="0" rtlCol="0">
            <a:spAutoFit/>
          </a:bodyPr>
          <a:lstStyle/>
          <a:p>
            <a:pPr>
              <a:lnSpc>
                <a:spcPct val="120000"/>
              </a:lnSpc>
              <a:spcAft>
                <a:spcPts val="600"/>
              </a:spcAft>
              <a:defRPr/>
            </a:pPr>
            <a:r>
              <a:rPr lang="fr-FR" b="1" dirty="0"/>
              <a:t>Comités du BIBB participant à la planification de la recherche</a:t>
            </a:r>
          </a:p>
        </p:txBody>
      </p:sp>
      <p:sp>
        <p:nvSpPr>
          <p:cNvPr id="13" name="Textfeld 12"/>
          <p:cNvSpPr txBox="1"/>
          <p:nvPr/>
        </p:nvSpPr>
        <p:spPr bwMode="auto">
          <a:xfrm>
            <a:off x="670505" y="5615379"/>
            <a:ext cx="9987390" cy="184666"/>
          </a:xfrm>
          <a:prstGeom prst="rect">
            <a:avLst/>
          </a:prstGeom>
          <a:noFill/>
        </p:spPr>
        <p:txBody>
          <a:bodyPr wrap="square" lIns="0" tIns="0" rIns="0" bIns="0" rtlCol="0">
            <a:spAutoFit/>
          </a:bodyPr>
          <a:lstStyle/>
          <a:p>
            <a:pPr>
              <a:defRPr/>
            </a:pPr>
            <a:r>
              <a:rPr lang="fr-FR" sz="1200" dirty="0"/>
              <a:t>Source: le BIBB: </a:t>
            </a:r>
            <a:r>
              <a:rPr lang="en-GB" sz="1200" dirty="0"/>
              <a:t>https://www.bibb.de/en/463.php</a:t>
            </a:r>
            <a:r>
              <a:rPr lang="fr-FR" sz="1200" dirty="0"/>
              <a:t> </a:t>
            </a:r>
          </a:p>
        </p:txBody>
      </p:sp>
      <p:sp>
        <p:nvSpPr>
          <p:cNvPr id="25" name="Textfeld 24">
            <a:extLst>
              <a:ext uri="{FF2B5EF4-FFF2-40B4-BE49-F238E27FC236}">
                <a16:creationId xmlns:a16="http://schemas.microsoft.com/office/drawing/2014/main" id="{390F0D14-2F65-44A2-BA24-C3E9B881621C}"/>
              </a:ext>
            </a:extLst>
          </p:cNvPr>
          <p:cNvSpPr txBox="1"/>
          <p:nvPr/>
        </p:nvSpPr>
        <p:spPr bwMode="auto">
          <a:xfrm>
            <a:off x="610216" y="1356584"/>
            <a:ext cx="878586" cy="400110"/>
          </a:xfrm>
          <a:prstGeom prst="rect">
            <a:avLst/>
          </a:prstGeom>
          <a:solidFill>
            <a:schemeClr val="bg1"/>
          </a:solidFill>
          <a:ln>
            <a:noFill/>
          </a:ln>
        </p:spPr>
        <p:txBody>
          <a:bodyPr wrap="square" rtlCol="0">
            <a:spAutoFit/>
          </a:bodyPr>
          <a:lstStyle/>
          <a:p>
            <a:pPr algn="ctr"/>
            <a:r>
              <a:rPr lang="en-GB" sz="1000" b="1" dirty="0"/>
              <a:t>Employers</a:t>
            </a:r>
          </a:p>
          <a:p>
            <a:pPr algn="ctr"/>
            <a:r>
              <a:rPr lang="en-GB" sz="1000" dirty="0"/>
              <a:t>8 votes</a:t>
            </a:r>
          </a:p>
        </p:txBody>
      </p:sp>
      <p:sp>
        <p:nvSpPr>
          <p:cNvPr id="26" name="Textfeld 25">
            <a:extLst>
              <a:ext uri="{FF2B5EF4-FFF2-40B4-BE49-F238E27FC236}">
                <a16:creationId xmlns:a16="http://schemas.microsoft.com/office/drawing/2014/main" id="{F94808C6-B0F7-44AD-A3C1-2FC948301F6F}"/>
              </a:ext>
            </a:extLst>
          </p:cNvPr>
          <p:cNvSpPr txBox="1"/>
          <p:nvPr/>
        </p:nvSpPr>
        <p:spPr bwMode="auto">
          <a:xfrm>
            <a:off x="4395189" y="1356584"/>
            <a:ext cx="878586" cy="400110"/>
          </a:xfrm>
          <a:prstGeom prst="rect">
            <a:avLst/>
          </a:prstGeom>
          <a:solidFill>
            <a:schemeClr val="bg1"/>
          </a:solidFill>
          <a:ln>
            <a:noFill/>
          </a:ln>
        </p:spPr>
        <p:txBody>
          <a:bodyPr wrap="square" rtlCol="0">
            <a:spAutoFit/>
          </a:bodyPr>
          <a:lstStyle/>
          <a:p>
            <a:pPr algn="ctr"/>
            <a:r>
              <a:rPr lang="en-GB" sz="1000" b="1" dirty="0"/>
              <a:t>Employees</a:t>
            </a:r>
          </a:p>
          <a:p>
            <a:pPr algn="ctr"/>
            <a:r>
              <a:rPr lang="en-GB" sz="1000" dirty="0"/>
              <a:t>8 votes</a:t>
            </a:r>
          </a:p>
        </p:txBody>
      </p:sp>
      <p:sp>
        <p:nvSpPr>
          <p:cNvPr id="27" name="Textfeld 26">
            <a:extLst>
              <a:ext uri="{FF2B5EF4-FFF2-40B4-BE49-F238E27FC236}">
                <a16:creationId xmlns:a16="http://schemas.microsoft.com/office/drawing/2014/main" id="{6574B848-8443-471B-A754-63121C0D434A}"/>
              </a:ext>
            </a:extLst>
          </p:cNvPr>
          <p:cNvSpPr txBox="1"/>
          <p:nvPr/>
        </p:nvSpPr>
        <p:spPr bwMode="auto">
          <a:xfrm>
            <a:off x="600166" y="3516964"/>
            <a:ext cx="878586" cy="400110"/>
          </a:xfrm>
          <a:prstGeom prst="rect">
            <a:avLst/>
          </a:prstGeom>
          <a:solidFill>
            <a:schemeClr val="bg1"/>
          </a:solidFill>
          <a:ln>
            <a:noFill/>
          </a:ln>
        </p:spPr>
        <p:txBody>
          <a:bodyPr wrap="square" rtlCol="0">
            <a:spAutoFit/>
          </a:bodyPr>
          <a:lstStyle/>
          <a:p>
            <a:pPr algn="ctr"/>
            <a:r>
              <a:rPr lang="en-GB" sz="1000" b="1" dirty="0"/>
              <a:t>State</a:t>
            </a:r>
          </a:p>
          <a:p>
            <a:pPr algn="ctr"/>
            <a:r>
              <a:rPr lang="en-GB" sz="1000" dirty="0"/>
              <a:t>8 votes</a:t>
            </a:r>
          </a:p>
        </p:txBody>
      </p:sp>
      <p:sp>
        <p:nvSpPr>
          <p:cNvPr id="28" name="Textfeld 27">
            <a:extLst>
              <a:ext uri="{FF2B5EF4-FFF2-40B4-BE49-F238E27FC236}">
                <a16:creationId xmlns:a16="http://schemas.microsoft.com/office/drawing/2014/main" id="{5B73B5A9-B694-4082-8F05-64A40526D4DE}"/>
              </a:ext>
            </a:extLst>
          </p:cNvPr>
          <p:cNvSpPr txBox="1"/>
          <p:nvPr/>
        </p:nvSpPr>
        <p:spPr bwMode="auto">
          <a:xfrm>
            <a:off x="4396098" y="3516964"/>
            <a:ext cx="969930" cy="400110"/>
          </a:xfrm>
          <a:prstGeom prst="rect">
            <a:avLst/>
          </a:prstGeom>
          <a:solidFill>
            <a:schemeClr val="bg1"/>
          </a:solidFill>
          <a:ln>
            <a:noFill/>
          </a:ln>
        </p:spPr>
        <p:txBody>
          <a:bodyPr wrap="square" rtlCol="0">
            <a:spAutoFit/>
          </a:bodyPr>
          <a:lstStyle/>
          <a:p>
            <a:pPr algn="ctr"/>
            <a:r>
              <a:rPr lang="en-GB" sz="1000" b="1" dirty="0"/>
              <a:t>Federal states</a:t>
            </a:r>
          </a:p>
          <a:p>
            <a:pPr algn="ctr"/>
            <a:r>
              <a:rPr lang="en-GB" sz="1000" dirty="0"/>
              <a:t>8 votes</a:t>
            </a:r>
          </a:p>
        </p:txBody>
      </p:sp>
      <p:sp>
        <p:nvSpPr>
          <p:cNvPr id="29" name="Textfeld 28">
            <a:extLst>
              <a:ext uri="{FF2B5EF4-FFF2-40B4-BE49-F238E27FC236}">
                <a16:creationId xmlns:a16="http://schemas.microsoft.com/office/drawing/2014/main" id="{1A32504D-7CF1-45B6-83A6-E04E554F503A}"/>
              </a:ext>
            </a:extLst>
          </p:cNvPr>
          <p:cNvSpPr txBox="1"/>
          <p:nvPr/>
        </p:nvSpPr>
        <p:spPr bwMode="auto">
          <a:xfrm>
            <a:off x="775366" y="4885560"/>
            <a:ext cx="1688123" cy="400110"/>
          </a:xfrm>
          <a:prstGeom prst="rect">
            <a:avLst/>
          </a:prstGeom>
          <a:solidFill>
            <a:schemeClr val="bg1"/>
          </a:solidFill>
          <a:ln>
            <a:noFill/>
          </a:ln>
        </p:spPr>
        <p:txBody>
          <a:bodyPr wrap="square" rtlCol="0">
            <a:spAutoFit/>
          </a:bodyPr>
          <a:lstStyle/>
          <a:p>
            <a:pPr algn="r"/>
            <a:r>
              <a:rPr lang="en-US" sz="1000" dirty="0">
                <a:solidFill>
                  <a:schemeClr val="tx1">
                    <a:lumMod val="50000"/>
                    <a:lumOff val="50000"/>
                  </a:schemeClr>
                </a:solidFill>
              </a:rPr>
              <a:t>1 Representative of the Federal Employment Agency</a:t>
            </a:r>
            <a:endParaRPr lang="de-DE" sz="1000" dirty="0">
              <a:solidFill>
                <a:schemeClr val="tx1">
                  <a:lumMod val="50000"/>
                  <a:lumOff val="50000"/>
                </a:schemeClr>
              </a:solidFill>
            </a:endParaRPr>
          </a:p>
        </p:txBody>
      </p:sp>
      <p:sp>
        <p:nvSpPr>
          <p:cNvPr id="30" name="Textfeld 29">
            <a:extLst>
              <a:ext uri="{FF2B5EF4-FFF2-40B4-BE49-F238E27FC236}">
                <a16:creationId xmlns:a16="http://schemas.microsoft.com/office/drawing/2014/main" id="{317432AE-3353-438E-8884-2C90F167FAC8}"/>
              </a:ext>
            </a:extLst>
          </p:cNvPr>
          <p:cNvSpPr txBox="1"/>
          <p:nvPr/>
        </p:nvSpPr>
        <p:spPr bwMode="auto">
          <a:xfrm>
            <a:off x="3431761" y="4885560"/>
            <a:ext cx="2259205" cy="400110"/>
          </a:xfrm>
          <a:prstGeom prst="rect">
            <a:avLst/>
          </a:prstGeom>
          <a:solidFill>
            <a:schemeClr val="bg1"/>
          </a:solidFill>
          <a:ln>
            <a:noFill/>
          </a:ln>
        </p:spPr>
        <p:txBody>
          <a:bodyPr wrap="square" rtlCol="0">
            <a:spAutoFit/>
          </a:bodyPr>
          <a:lstStyle/>
          <a:p>
            <a:r>
              <a:rPr lang="en-US" sz="1000" dirty="0">
                <a:solidFill>
                  <a:schemeClr val="tx1">
                    <a:lumMod val="50000"/>
                    <a:lumOff val="50000"/>
                  </a:schemeClr>
                </a:solidFill>
              </a:rPr>
              <a:t>1 Representative of the Representative of the municipal umbrella organizations</a:t>
            </a:r>
            <a:endParaRPr lang="de-DE" sz="1000" dirty="0">
              <a:solidFill>
                <a:schemeClr val="tx1">
                  <a:lumMod val="50000"/>
                  <a:lumOff val="50000"/>
                </a:schemeClr>
              </a:solidFill>
            </a:endParaRPr>
          </a:p>
        </p:txBody>
      </p:sp>
      <p:sp>
        <p:nvSpPr>
          <p:cNvPr id="31" name="Textfeld 30">
            <a:extLst>
              <a:ext uri="{FF2B5EF4-FFF2-40B4-BE49-F238E27FC236}">
                <a16:creationId xmlns:a16="http://schemas.microsoft.com/office/drawing/2014/main" id="{CC47CEDD-4162-409C-9B90-17DA38B6DA52}"/>
              </a:ext>
            </a:extLst>
          </p:cNvPr>
          <p:cNvSpPr txBox="1"/>
          <p:nvPr/>
        </p:nvSpPr>
        <p:spPr bwMode="auto">
          <a:xfrm>
            <a:off x="2482836" y="4959699"/>
            <a:ext cx="878586" cy="246221"/>
          </a:xfrm>
          <a:prstGeom prst="rect">
            <a:avLst/>
          </a:prstGeom>
          <a:solidFill>
            <a:schemeClr val="bg1"/>
          </a:solidFill>
          <a:ln>
            <a:noFill/>
          </a:ln>
        </p:spPr>
        <p:txBody>
          <a:bodyPr wrap="square" rtlCol="0">
            <a:spAutoFit/>
          </a:bodyPr>
          <a:lstStyle/>
          <a:p>
            <a:pPr algn="ctr"/>
            <a:r>
              <a:rPr lang="en-GB" sz="1000" b="1" dirty="0">
                <a:solidFill>
                  <a:schemeClr val="tx1">
                    <a:lumMod val="50000"/>
                    <a:lumOff val="50000"/>
                  </a:schemeClr>
                </a:solidFill>
              </a:rPr>
              <a:t>consultative</a:t>
            </a:r>
          </a:p>
        </p:txBody>
      </p:sp>
      <p:sp>
        <p:nvSpPr>
          <p:cNvPr id="32" name="Textfeld 31">
            <a:extLst>
              <a:ext uri="{FF2B5EF4-FFF2-40B4-BE49-F238E27FC236}">
                <a16:creationId xmlns:a16="http://schemas.microsoft.com/office/drawing/2014/main" id="{F28599F3-956B-4EFA-9FA5-DA3EBBA55890}"/>
              </a:ext>
            </a:extLst>
          </p:cNvPr>
          <p:cNvSpPr txBox="1"/>
          <p:nvPr/>
        </p:nvSpPr>
        <p:spPr bwMode="auto">
          <a:xfrm>
            <a:off x="2470164" y="2594669"/>
            <a:ext cx="878586" cy="646331"/>
          </a:xfrm>
          <a:prstGeom prst="rect">
            <a:avLst/>
          </a:prstGeom>
          <a:solidFill>
            <a:schemeClr val="bg1"/>
          </a:solidFill>
          <a:ln>
            <a:noFill/>
          </a:ln>
        </p:spPr>
        <p:txBody>
          <a:bodyPr wrap="square" rtlCol="0">
            <a:spAutoFit/>
          </a:bodyPr>
          <a:lstStyle/>
          <a:p>
            <a:pPr algn="ctr"/>
            <a:r>
              <a:rPr lang="de-DE" b="1" dirty="0"/>
              <a:t>BIBB Board</a:t>
            </a:r>
          </a:p>
        </p:txBody>
      </p:sp>
      <p:sp>
        <p:nvSpPr>
          <p:cNvPr id="21" name="Textplatzhalter 3">
            <a:extLst>
              <a:ext uri="{FF2B5EF4-FFF2-40B4-BE49-F238E27FC236}">
                <a16:creationId xmlns:a16="http://schemas.microsoft.com/office/drawing/2014/main" id="{544BDC3B-C677-4AFE-BB89-6F282673D033}"/>
              </a:ext>
            </a:extLst>
          </p:cNvPr>
          <p:cNvSpPr txBox="1"/>
          <p:nvPr/>
        </p:nvSpPr>
        <p:spPr bwMode="auto">
          <a:xfrm>
            <a:off x="6527801" y="1230105"/>
            <a:ext cx="3393663" cy="310214"/>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de-DE" sz="1800" b="1" dirty="0"/>
              <a:t>Comité </a:t>
            </a:r>
            <a:r>
              <a:rPr lang="fr-FR" sz="1800" b="1" dirty="0"/>
              <a:t>principal</a:t>
            </a:r>
            <a:r>
              <a:rPr lang="de-DE" sz="1800" b="1" dirty="0"/>
              <a:t> :</a:t>
            </a:r>
            <a:endParaRPr lang="de-DE" sz="16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500"/>
                                        <p:tgtEl>
                                          <p:spTgt spid="10"/>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fade">
                                      <p:cBhvr>
                                        <p:cTn id="15" dur="500"/>
                                        <p:tgtEl>
                                          <p:spTgt spid="8">
                                            <p:bg/>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2">
                                            <p:bg/>
                                          </p:spTgt>
                                        </p:tgtEl>
                                        <p:attrNameLst>
                                          <p:attrName>style.visibility</p:attrName>
                                        </p:attrNameLst>
                                      </p:cBhvr>
                                      <p:to>
                                        <p:strVal val="visible"/>
                                      </p:to>
                                    </p:set>
                                    <p:animEffect transition="in" filter="fade">
                                      <p:cBhvr>
                                        <p:cTn id="23" dur="500"/>
                                        <p:tgtEl>
                                          <p:spTgt spid="12">
                                            <p:bg/>
                                          </p:spTgt>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childTnLst>
                                </p:cTn>
                              </p:par>
                            </p:childTnLst>
                          </p:cTn>
                        </p:par>
                        <p:par>
                          <p:cTn id="31" fill="hold">
                            <p:stCondLst>
                              <p:cond delay="5250"/>
                            </p:stCondLst>
                            <p:childTnLst>
                              <p:par>
                                <p:cTn id="32" presetID="1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12" grpId="0" uiExpand="1" build="p" animBg="1"/>
      <p:bldP spid="14" grpId="0" uiExpand="1"/>
      <p:bldP spid="13" grpId="0"/>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extplatzhalter 3"/>
          <p:cNvSpPr txBox="1"/>
          <p:nvPr/>
        </p:nvSpPr>
        <p:spPr bwMode="auto">
          <a:xfrm>
            <a:off x="4300199" y="4093818"/>
            <a:ext cx="6838201" cy="982174"/>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fr-FR" sz="1800" dirty="0">
                <a:solidFill>
                  <a:schemeClr val="tx1"/>
                </a:solidFill>
              </a:rPr>
              <a:t>se compose de onze expert·e·s reconnu·e·s </a:t>
            </a:r>
            <a:br>
              <a:rPr lang="fr-FR" sz="1800" dirty="0">
                <a:solidFill>
                  <a:schemeClr val="tx1"/>
                </a:solidFill>
              </a:rPr>
            </a:br>
            <a:r>
              <a:rPr lang="fr-FR" sz="1800" dirty="0">
                <a:solidFill>
                  <a:schemeClr val="tx1"/>
                </a:solidFill>
              </a:rPr>
              <a:t>dans le domaine de la recherche sur la formation professionnelle en Allemagne et à l’étranger</a:t>
            </a:r>
          </a:p>
        </p:txBody>
      </p:sp>
      <p:sp>
        <p:nvSpPr>
          <p:cNvPr id="8" name="Textplatzhalter 3"/>
          <p:cNvSpPr txBox="1"/>
          <p:nvPr/>
        </p:nvSpPr>
        <p:spPr bwMode="auto">
          <a:xfrm>
            <a:off x="4300200" y="1638300"/>
            <a:ext cx="6838200" cy="1264302"/>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800" dirty="0">
                <a:solidFill>
                  <a:schemeClr val="tx1"/>
                </a:solidFill>
              </a:rPr>
              <a:t>conseillent les deux organes du BIBB, le comité principal et le président, en émettant des avis et des recommandations relatifs aux activités de recherche du BIBB</a:t>
            </a:r>
          </a:p>
        </p:txBody>
      </p:sp>
      <p:sp>
        <p:nvSpPr>
          <p:cNvPr id="12" name="Textplatzhalter 3"/>
          <p:cNvSpPr txBox="1"/>
          <p:nvPr/>
        </p:nvSpPr>
        <p:spPr bwMode="auto">
          <a:xfrm>
            <a:off x="4300199" y="3007122"/>
            <a:ext cx="6838201" cy="982174"/>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fr-FR" sz="1800" dirty="0">
                <a:solidFill>
                  <a:schemeClr val="tx1"/>
                </a:solidFill>
              </a:rPr>
              <a:t>évalue la qualité scientifique des projets de recherche et la solidité scientifique des programmes de recherche</a:t>
            </a:r>
          </a:p>
        </p:txBody>
      </p:sp>
      <p:sp>
        <p:nvSpPr>
          <p:cNvPr id="19" name="Ellipse 18"/>
          <p:cNvSpPr/>
          <p:nvPr/>
        </p:nvSpPr>
        <p:spPr bwMode="auto">
          <a:xfrm>
            <a:off x="1" y="81640"/>
            <a:ext cx="5664200" cy="5664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a:bodyPr>
          <a:lstStyle/>
          <a:p>
            <a:pPr>
              <a:defRPr/>
            </a:pPr>
            <a:r>
              <a:rPr lang="fr-FR" dirty="0"/>
              <a:t>6. La recherche sur la formation professionnelle au BIBB</a:t>
            </a:r>
          </a:p>
        </p:txBody>
      </p:sp>
      <p:sp>
        <p:nvSpPr>
          <p:cNvPr id="17" name="Textfeld 16"/>
          <p:cNvSpPr txBox="1"/>
          <p:nvPr/>
        </p:nvSpPr>
        <p:spPr bwMode="auto">
          <a:xfrm>
            <a:off x="670505" y="5615379"/>
            <a:ext cx="9987390" cy="184666"/>
          </a:xfrm>
          <a:prstGeom prst="rect">
            <a:avLst/>
          </a:prstGeom>
          <a:noFill/>
        </p:spPr>
        <p:txBody>
          <a:bodyPr wrap="square" lIns="0" tIns="0" rIns="0" bIns="0" rtlCol="0">
            <a:spAutoFit/>
          </a:bodyPr>
          <a:lstStyle/>
          <a:p>
            <a:pPr>
              <a:defRPr/>
            </a:pPr>
            <a:r>
              <a:rPr lang="fr-FR" sz="1200" dirty="0"/>
              <a:t>Source : le BIBB</a:t>
            </a:r>
          </a:p>
        </p:txBody>
      </p:sp>
      <p:pic>
        <p:nvPicPr>
          <p:cNvPr id="15" name="Grafik 14"/>
          <p:cNvPicPr>
            <a:picLocks noChangeAspect="1"/>
          </p:cNvPicPr>
          <p:nvPr/>
        </p:nvPicPr>
        <p:blipFill>
          <a:blip r:embed="rId3"/>
          <a:stretch/>
        </p:blipFill>
        <p:spPr bwMode="auto">
          <a:xfrm>
            <a:off x="551810" y="986661"/>
            <a:ext cx="4060096" cy="4565603"/>
          </a:xfrm>
          <a:prstGeom prst="rect">
            <a:avLst/>
          </a:prstGeom>
        </p:spPr>
      </p:pic>
      <p:pic>
        <p:nvPicPr>
          <p:cNvPr id="10" name="Grafik 9">
            <a:extLst>
              <a:ext uri="{FF2B5EF4-FFF2-40B4-BE49-F238E27FC236}">
                <a16:creationId xmlns:a16="http://schemas.microsoft.com/office/drawing/2014/main" id="{0E351A13-33EB-4BFA-9919-01350E9313C1}"/>
              </a:ext>
            </a:extLst>
          </p:cNvPr>
          <p:cNvPicPr>
            <a:picLocks noChangeAspect="1"/>
          </p:cNvPicPr>
          <p:nvPr/>
        </p:nvPicPr>
        <p:blipFill>
          <a:blip r:embed="rId3"/>
          <a:stretch/>
        </p:blipFill>
        <p:spPr bwMode="auto">
          <a:xfrm>
            <a:off x="551810" y="986661"/>
            <a:ext cx="4060096" cy="4565603"/>
          </a:xfrm>
          <a:prstGeom prst="rect">
            <a:avLst/>
          </a:prstGeom>
        </p:spPr>
      </p:pic>
      <p:sp>
        <p:nvSpPr>
          <p:cNvPr id="11" name="Textfeld 10">
            <a:extLst>
              <a:ext uri="{FF2B5EF4-FFF2-40B4-BE49-F238E27FC236}">
                <a16:creationId xmlns:a16="http://schemas.microsoft.com/office/drawing/2014/main" id="{5B520560-DCC6-4521-A7CD-3483BF43677C}"/>
              </a:ext>
            </a:extLst>
          </p:cNvPr>
          <p:cNvSpPr txBox="1"/>
          <p:nvPr/>
        </p:nvSpPr>
        <p:spPr bwMode="auto">
          <a:xfrm>
            <a:off x="1584831" y="2783572"/>
            <a:ext cx="1972019" cy="530915"/>
          </a:xfrm>
          <a:prstGeom prst="rect">
            <a:avLst/>
          </a:prstGeom>
          <a:solidFill>
            <a:schemeClr val="bg1"/>
          </a:solidFill>
          <a:ln>
            <a:noFill/>
          </a:ln>
        </p:spPr>
        <p:txBody>
          <a:bodyPr wrap="square" rtlCol="0">
            <a:spAutoFit/>
          </a:bodyPr>
          <a:lstStyle/>
          <a:p>
            <a:pPr algn="ctr"/>
            <a:r>
              <a:rPr lang="de-DE" dirty="0"/>
              <a:t>Research Council</a:t>
            </a:r>
          </a:p>
          <a:p>
            <a:pPr algn="ctr"/>
            <a:endParaRPr lang="de-DE" sz="1050" dirty="0"/>
          </a:p>
        </p:txBody>
      </p:sp>
      <p:sp>
        <p:nvSpPr>
          <p:cNvPr id="13" name="Textfeld 12">
            <a:extLst>
              <a:ext uri="{FF2B5EF4-FFF2-40B4-BE49-F238E27FC236}">
                <a16:creationId xmlns:a16="http://schemas.microsoft.com/office/drawing/2014/main" id="{A72F90C7-7349-48B4-A516-19D558FD02DB}"/>
              </a:ext>
            </a:extLst>
          </p:cNvPr>
          <p:cNvSpPr txBox="1"/>
          <p:nvPr/>
        </p:nvSpPr>
        <p:spPr bwMode="auto">
          <a:xfrm>
            <a:off x="473726" y="5329080"/>
            <a:ext cx="771181" cy="246221"/>
          </a:xfrm>
          <a:prstGeom prst="rect">
            <a:avLst/>
          </a:prstGeom>
          <a:solidFill>
            <a:schemeClr val="bg1"/>
          </a:solidFill>
          <a:ln>
            <a:noFill/>
          </a:ln>
        </p:spPr>
        <p:txBody>
          <a:bodyPr wrap="square" rtlCol="0">
            <a:spAutoFit/>
          </a:bodyPr>
          <a:lstStyle/>
          <a:p>
            <a:pPr algn="ctr"/>
            <a:r>
              <a:rPr lang="en-GB" sz="1000" dirty="0"/>
              <a:t>Employers</a:t>
            </a:r>
          </a:p>
        </p:txBody>
      </p:sp>
      <p:sp>
        <p:nvSpPr>
          <p:cNvPr id="14" name="Textfeld 13">
            <a:extLst>
              <a:ext uri="{FF2B5EF4-FFF2-40B4-BE49-F238E27FC236}">
                <a16:creationId xmlns:a16="http://schemas.microsoft.com/office/drawing/2014/main" id="{EF845F16-49B4-4B96-AD71-A964F328B053}"/>
              </a:ext>
            </a:extLst>
          </p:cNvPr>
          <p:cNvSpPr txBox="1"/>
          <p:nvPr/>
        </p:nvSpPr>
        <p:spPr bwMode="auto">
          <a:xfrm>
            <a:off x="1278924" y="5329080"/>
            <a:ext cx="858348" cy="246221"/>
          </a:xfrm>
          <a:prstGeom prst="rect">
            <a:avLst/>
          </a:prstGeom>
          <a:solidFill>
            <a:schemeClr val="bg1"/>
          </a:solidFill>
          <a:ln>
            <a:noFill/>
          </a:ln>
        </p:spPr>
        <p:txBody>
          <a:bodyPr wrap="square" rtlCol="0">
            <a:spAutoFit/>
          </a:bodyPr>
          <a:lstStyle/>
          <a:p>
            <a:pPr algn="ctr"/>
            <a:r>
              <a:rPr lang="de-DE" sz="1000" dirty="0"/>
              <a:t>Government</a:t>
            </a:r>
          </a:p>
        </p:txBody>
      </p:sp>
      <p:sp>
        <p:nvSpPr>
          <p:cNvPr id="16" name="Textfeld 15">
            <a:extLst>
              <a:ext uri="{FF2B5EF4-FFF2-40B4-BE49-F238E27FC236}">
                <a16:creationId xmlns:a16="http://schemas.microsoft.com/office/drawing/2014/main" id="{E5F2A4A5-9D42-4F82-8DAB-D78D93E25EB6}"/>
              </a:ext>
            </a:extLst>
          </p:cNvPr>
          <p:cNvSpPr txBox="1"/>
          <p:nvPr/>
        </p:nvSpPr>
        <p:spPr bwMode="auto">
          <a:xfrm>
            <a:off x="2087066" y="5329080"/>
            <a:ext cx="964606" cy="246221"/>
          </a:xfrm>
          <a:prstGeom prst="rect">
            <a:avLst/>
          </a:prstGeom>
          <a:solidFill>
            <a:schemeClr val="bg1"/>
          </a:solidFill>
          <a:ln>
            <a:noFill/>
          </a:ln>
        </p:spPr>
        <p:txBody>
          <a:bodyPr wrap="square" rtlCol="0">
            <a:spAutoFit/>
          </a:bodyPr>
          <a:lstStyle/>
          <a:p>
            <a:pPr algn="ctr"/>
            <a:r>
              <a:rPr lang="de-DE" sz="1000" dirty="0"/>
              <a:t>Federal States</a:t>
            </a:r>
          </a:p>
        </p:txBody>
      </p:sp>
      <p:sp>
        <p:nvSpPr>
          <p:cNvPr id="18" name="Textfeld 17">
            <a:extLst>
              <a:ext uri="{FF2B5EF4-FFF2-40B4-BE49-F238E27FC236}">
                <a16:creationId xmlns:a16="http://schemas.microsoft.com/office/drawing/2014/main" id="{97A13D6B-33ED-49AB-86AA-3CF89DE2BFC4}"/>
              </a:ext>
            </a:extLst>
          </p:cNvPr>
          <p:cNvSpPr txBox="1"/>
          <p:nvPr/>
        </p:nvSpPr>
        <p:spPr bwMode="auto">
          <a:xfrm>
            <a:off x="3068532" y="5329080"/>
            <a:ext cx="771181" cy="246221"/>
          </a:xfrm>
          <a:prstGeom prst="rect">
            <a:avLst/>
          </a:prstGeom>
          <a:solidFill>
            <a:schemeClr val="bg1"/>
          </a:solidFill>
          <a:ln>
            <a:noFill/>
          </a:ln>
        </p:spPr>
        <p:txBody>
          <a:bodyPr wrap="square" rtlCol="0">
            <a:spAutoFit/>
          </a:bodyPr>
          <a:lstStyle/>
          <a:p>
            <a:pPr algn="ctr"/>
            <a:r>
              <a:rPr lang="en-GB" sz="1000" dirty="0"/>
              <a:t>Employees</a:t>
            </a:r>
          </a:p>
        </p:txBody>
      </p:sp>
      <p:sp>
        <p:nvSpPr>
          <p:cNvPr id="21" name="Textfeld 20">
            <a:extLst>
              <a:ext uri="{FF2B5EF4-FFF2-40B4-BE49-F238E27FC236}">
                <a16:creationId xmlns:a16="http://schemas.microsoft.com/office/drawing/2014/main" id="{669C23AC-CA2D-4F4C-BC09-464E6CEFBDB8}"/>
              </a:ext>
            </a:extLst>
          </p:cNvPr>
          <p:cNvSpPr txBox="1"/>
          <p:nvPr/>
        </p:nvSpPr>
        <p:spPr bwMode="auto">
          <a:xfrm>
            <a:off x="3874742" y="5329080"/>
            <a:ext cx="771181" cy="246221"/>
          </a:xfrm>
          <a:prstGeom prst="rect">
            <a:avLst/>
          </a:prstGeom>
          <a:solidFill>
            <a:schemeClr val="bg1"/>
          </a:solidFill>
          <a:ln>
            <a:noFill/>
          </a:ln>
        </p:spPr>
        <p:txBody>
          <a:bodyPr wrap="square" rtlCol="0">
            <a:spAutoFit/>
          </a:bodyPr>
          <a:lstStyle/>
          <a:p>
            <a:pPr algn="ctr"/>
            <a:r>
              <a:rPr lang="en-GB" sz="1000" dirty="0"/>
              <a:t>Experts</a:t>
            </a:r>
          </a:p>
        </p:txBody>
      </p:sp>
      <p:sp>
        <p:nvSpPr>
          <p:cNvPr id="23" name="Textfeld 22">
            <a:extLst>
              <a:ext uri="{FF2B5EF4-FFF2-40B4-BE49-F238E27FC236}">
                <a16:creationId xmlns:a16="http://schemas.microsoft.com/office/drawing/2014/main" id="{82092551-4822-48C9-8BE9-3D282F3F7371}"/>
              </a:ext>
            </a:extLst>
          </p:cNvPr>
          <p:cNvSpPr txBox="1"/>
          <p:nvPr/>
        </p:nvSpPr>
        <p:spPr bwMode="auto">
          <a:xfrm>
            <a:off x="5366028" y="828021"/>
            <a:ext cx="6103191" cy="310213"/>
          </a:xfrm>
          <a:prstGeom prst="rect">
            <a:avLst/>
          </a:prstGeom>
          <a:noFill/>
        </p:spPr>
        <p:txBody>
          <a:bodyPr wrap="square" lIns="0" tIns="0" rIns="0" bIns="0" rtlCol="0">
            <a:spAutoFit/>
          </a:bodyPr>
          <a:lstStyle/>
          <a:p>
            <a:pPr>
              <a:lnSpc>
                <a:spcPct val="120000"/>
              </a:lnSpc>
              <a:spcAft>
                <a:spcPts val="600"/>
              </a:spcAft>
              <a:defRPr/>
            </a:pPr>
            <a:r>
              <a:rPr lang="fr-FR" b="1" dirty="0"/>
              <a:t>Comités du BIBB participant à la planification de la recherche</a:t>
            </a:r>
          </a:p>
        </p:txBody>
      </p:sp>
      <p:sp>
        <p:nvSpPr>
          <p:cNvPr id="24" name="Textplatzhalter 3">
            <a:extLst>
              <a:ext uri="{FF2B5EF4-FFF2-40B4-BE49-F238E27FC236}">
                <a16:creationId xmlns:a16="http://schemas.microsoft.com/office/drawing/2014/main" id="{C714367B-954B-47F5-AE0C-920F1551646E}"/>
              </a:ext>
            </a:extLst>
          </p:cNvPr>
          <p:cNvSpPr txBox="1"/>
          <p:nvPr/>
        </p:nvSpPr>
        <p:spPr bwMode="auto">
          <a:xfrm>
            <a:off x="6527801" y="1230105"/>
            <a:ext cx="3393663" cy="310214"/>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de-DE" sz="1800" b="1" dirty="0"/>
              <a:t>Conseil de </a:t>
            </a:r>
            <a:r>
              <a:rPr lang="fr-FR" sz="1800" b="1" dirty="0"/>
              <a:t>recherche</a:t>
            </a:r>
            <a:r>
              <a:rPr lang="de-DE" sz="1800" b="1" dirty="0"/>
              <a:t> :</a:t>
            </a:r>
            <a:endParaRPr lang="de-DE" sz="16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250"/>
                                        <p:tgtEl>
                                          <p:spTgt spid="15"/>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8">
                                            <p:bg/>
                                          </p:spTgt>
                                        </p:tgtEl>
                                        <p:attrNameLst>
                                          <p:attrName>style.visibility</p:attrName>
                                        </p:attrNameLst>
                                      </p:cBhvr>
                                      <p:to>
                                        <p:strVal val="visible"/>
                                      </p:to>
                                    </p:set>
                                    <p:animEffect transition="in" filter="fade">
                                      <p:cBhvr>
                                        <p:cTn id="11" dur="500"/>
                                        <p:tgtEl>
                                          <p:spTgt spid="8">
                                            <p:bg/>
                                          </p:spTgt>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12">
                                            <p:bg/>
                                          </p:spTgt>
                                        </p:tgtEl>
                                        <p:attrNameLst>
                                          <p:attrName>style.visibility</p:attrName>
                                        </p:attrNameLst>
                                      </p:cBhvr>
                                      <p:to>
                                        <p:strVal val="visible"/>
                                      </p:to>
                                    </p:set>
                                    <p:animEffect transition="in" filter="fade">
                                      <p:cBhvr>
                                        <p:cTn id="19" dur="500"/>
                                        <p:tgtEl>
                                          <p:spTgt spid="12">
                                            <p:bg/>
                                          </p:spTgt>
                                        </p:tgtEl>
                                      </p:cBhvr>
                                    </p:animEffect>
                                  </p:childTnLst>
                                </p:cTn>
                              </p:par>
                            </p:childTnLst>
                          </p:cTn>
                        </p:par>
                        <p:par>
                          <p:cTn id="20" fill="hold">
                            <p:stCondLst>
                              <p:cond delay="2750"/>
                            </p:stCondLst>
                            <p:childTnLst>
                              <p:par>
                                <p:cTn id="21" presetID="10" presetClass="entr" presetSubtype="0" fill="hold" grpId="0" nodeType="after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childTnLst>
                          </p:cTn>
                        </p:par>
                        <p:par>
                          <p:cTn id="24" fill="hold">
                            <p:stCondLst>
                              <p:cond delay="3250"/>
                            </p:stCondLst>
                            <p:childTnLst>
                              <p:par>
                                <p:cTn id="25" presetID="10" presetClass="entr" presetSubtype="0" fill="hold" grpId="0" nodeType="afterEffect">
                                  <p:stCondLst>
                                    <p:cond delay="0"/>
                                  </p:stCondLst>
                                  <p:childTnLst>
                                    <p:set>
                                      <p:cBhvr>
                                        <p:cTn id="26" dur="1" fill="hold">
                                          <p:stCondLst>
                                            <p:cond delay="0"/>
                                          </p:stCondLst>
                                        </p:cTn>
                                        <p:tgtEl>
                                          <p:spTgt spid="9">
                                            <p:bg/>
                                          </p:spTgt>
                                        </p:tgtEl>
                                        <p:attrNameLst>
                                          <p:attrName>style.visibility</p:attrName>
                                        </p:attrNameLst>
                                      </p:cBhvr>
                                      <p:to>
                                        <p:strVal val="visible"/>
                                      </p:to>
                                    </p:set>
                                    <p:animEffect transition="in" filter="fade">
                                      <p:cBhvr>
                                        <p:cTn id="27" dur="500"/>
                                        <p:tgtEl>
                                          <p:spTgt spid="9">
                                            <p:bg/>
                                          </p:spTgt>
                                        </p:tgtEl>
                                      </p:cBhvr>
                                    </p:animEffect>
                                  </p:childTnLst>
                                </p:cTn>
                              </p:par>
                            </p:childTnLst>
                          </p:cTn>
                        </p:par>
                        <p:par>
                          <p:cTn id="28" fill="hold">
                            <p:stCondLst>
                              <p:cond delay="3750"/>
                            </p:stCondLst>
                            <p:childTnLst>
                              <p:par>
                                <p:cTn id="29" presetID="10" presetClass="entr" presetSubtype="0" fill="hold" grpId="0" nodeType="after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fade">
                                      <p:cBhvr>
                                        <p:cTn id="31" dur="500"/>
                                        <p:tgtEl>
                                          <p:spTgt spid="9">
                                            <p:txEl>
                                              <p:pRg st="0" end="0"/>
                                            </p:txEl>
                                          </p:spTgt>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childTnLst>
                          </p:cTn>
                        </p:par>
                        <p:par>
                          <p:cTn id="35" fill="hold">
                            <p:stCondLst>
                              <p:cond delay="5000"/>
                            </p:stCondLst>
                            <p:childTnLst>
                              <p:par>
                                <p:cTn id="36" presetID="10" presetClass="entr" presetSubtype="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25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childTnLst>
                                </p:cTn>
                              </p:par>
                            </p:childTnLst>
                          </p:cTn>
                        </p:par>
                        <p:par>
                          <p:cTn id="42" fill="hold">
                            <p:stCondLst>
                              <p:cond delay="6250"/>
                            </p:stCondLst>
                            <p:childTnLst>
                              <p:par>
                                <p:cTn id="43" presetID="10" presetClass="entr" presetSubtype="0"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8" grpId="0" uiExpand="1" build="p" animBg="1"/>
      <p:bldP spid="12" grpId="0" uiExpand="1" build="p" animBg="1"/>
      <p:bldP spid="17" grpId="0"/>
      <p:bldP spid="23" grpId="0" uiExpand="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fr-FR" dirty="0"/>
              <a:t>6. La recherche sur la formation professionnelle au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fr-FR" sz="2000" b="1" dirty="0"/>
              <a:t>Enquêtes et statistiques</a:t>
            </a:r>
          </a:p>
        </p:txBody>
      </p:sp>
      <p:sp>
        <p:nvSpPr>
          <p:cNvPr id="5" name="Textfeld 4"/>
          <p:cNvSpPr txBox="1"/>
          <p:nvPr/>
        </p:nvSpPr>
        <p:spPr bwMode="auto">
          <a:xfrm>
            <a:off x="658808" y="1572161"/>
            <a:ext cx="11053765" cy="599522"/>
          </a:xfrm>
          <a:prstGeom prst="rect">
            <a:avLst/>
          </a:prstGeom>
          <a:noFill/>
        </p:spPr>
        <p:txBody>
          <a:bodyPr wrap="square" lIns="0" tIns="0" rIns="0" bIns="0" rtlCol="0">
            <a:spAutoFit/>
          </a:bodyPr>
          <a:lstStyle/>
          <a:p>
            <a:pPr>
              <a:lnSpc>
                <a:spcPts val="2400"/>
              </a:lnSpc>
              <a:spcAft>
                <a:spcPts val="600"/>
              </a:spcAft>
              <a:defRPr/>
            </a:pPr>
            <a:r>
              <a:rPr lang="fr-FR" dirty="0">
                <a:latin typeface="Calibri"/>
              </a:rPr>
              <a:t>La recherche sur la formation professionnelle au BIBB s’appuie sur un large éventail de méthodes de recherche qualitatives et quantitatives, y compris sur des enquêtes empiriques effectuées à intervalles réguliers.</a:t>
            </a:r>
          </a:p>
        </p:txBody>
      </p:sp>
      <p:sp>
        <p:nvSpPr>
          <p:cNvPr id="3" name="Rechteck 2"/>
          <p:cNvSpPr/>
          <p:nvPr/>
        </p:nvSpPr>
        <p:spPr bwMode="auto">
          <a:xfrm>
            <a:off x="573083" y="2212280"/>
            <a:ext cx="11139491" cy="3700437"/>
          </a:xfrm>
          <a:prstGeom prst="rect">
            <a:avLst/>
          </a:prstGeom>
        </p:spPr>
        <p:txBody>
          <a:bodyPr wrap="square" numCol="2" spcCol="180000">
            <a:spAutoFit/>
          </a:bodyPr>
          <a:lstStyle/>
          <a:p>
            <a:pPr>
              <a:lnSpc>
                <a:spcPts val="2400"/>
              </a:lnSpc>
              <a:spcAft>
                <a:spcPts val="600"/>
              </a:spcAft>
              <a:defRPr/>
            </a:pPr>
            <a:r>
              <a:rPr lang="fr-FR" b="1" dirty="0"/>
              <a:t>Enquêtes du BIBB :</a:t>
            </a:r>
          </a:p>
          <a:p>
            <a:pPr marL="216000" indent="-216000">
              <a:lnSpc>
                <a:spcPts val="2400"/>
              </a:lnSpc>
              <a:spcAft>
                <a:spcPts val="600"/>
              </a:spcAft>
              <a:buClr>
                <a:srgbClr val="D6851B"/>
              </a:buClr>
              <a:buSzPct val="65000"/>
              <a:buFont typeface="Wingdings 3"/>
              <a:buChar char=""/>
              <a:defRPr/>
            </a:pPr>
            <a:r>
              <a:rPr lang="fr-FR" dirty="0"/>
              <a:t>Rémunérations de formation (</a:t>
            </a:r>
            <a:r>
              <a:rPr lang="fr-FR" u="sng" dirty="0">
                <a:solidFill>
                  <a:srgbClr val="D6851B"/>
                </a:solidFill>
                <a:hlinkClick r:id="rId3" tooltip="https://www.bibb.de/de/4843.php">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Panorama des entreprises du BIBB sur la qualification et le développement des compétences (</a:t>
            </a:r>
            <a:r>
              <a:rPr lang="fr-FR" u="sng" dirty="0">
                <a:solidFill>
                  <a:srgbClr val="D6851B"/>
                </a:solidFill>
                <a:hlinkClick r:id="rId4">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Enquête du BIBB sur les nouveaux contrats de formation au 30 septembre (</a:t>
            </a:r>
            <a:r>
              <a:rPr lang="fr-FR" u="sng" dirty="0">
                <a:solidFill>
                  <a:srgbClr val="D6851B"/>
                </a:solidFill>
                <a:hlinkClick r:id="rId5" tooltip="https://www.bibb.de/naa309">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Enquêtes du BIBB sur les coûts et les bénéfices de la formation professionnelle continue pour les personnes (</a:t>
            </a:r>
            <a:r>
              <a:rPr lang="fr-FR" u="sng" dirty="0">
                <a:solidFill>
                  <a:srgbClr val="D6851B"/>
                </a:solidFill>
                <a:hlinkClick r:id="rId6" tooltip="https://www.bibb.de/de/1661.php">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Baromètre des experts du BIBB (</a:t>
            </a:r>
            <a:r>
              <a:rPr lang="fr-FR" u="sng" dirty="0">
                <a:solidFill>
                  <a:srgbClr val="D6851B"/>
                </a:solidFill>
                <a:hlinkClick r:id="rId7">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endParaRPr lang="de-DE" dirty="0"/>
          </a:p>
          <a:p>
            <a:pPr marL="216000" indent="-216000">
              <a:lnSpc>
                <a:spcPts val="2400"/>
              </a:lnSpc>
              <a:spcAft>
                <a:spcPts val="600"/>
              </a:spcAft>
              <a:buClr>
                <a:srgbClr val="D6851B"/>
              </a:buClr>
              <a:buSzPct val="65000"/>
              <a:buFont typeface="Wingdings 3"/>
              <a:buChar char=""/>
              <a:defRPr/>
            </a:pPr>
            <a:r>
              <a:rPr lang="fr-FR" dirty="0"/>
              <a:t>Enquêtes coûts/bénéfices du BIBB sur la formation professionnelle en entreprise (</a:t>
            </a:r>
            <a:r>
              <a:rPr lang="fr-FR" u="sng" dirty="0">
                <a:solidFill>
                  <a:srgbClr val="D6851B"/>
                </a:solidFill>
                <a:hlinkClick r:id="rId8" tooltip="https://www.bibb.de/de/11060.php">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Panorama du BIBB sur le secteur des soins (</a:t>
            </a:r>
            <a:r>
              <a:rPr lang="fr-FR" u="sng" dirty="0">
                <a:solidFill>
                  <a:srgbClr val="D6851B"/>
                </a:solidFill>
                <a:hlinkClick r:id="rId9" tooltip="https://www.bibb.de/de/127032.php">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Enquêtes du BIBB auprès des jeunes sortant de l’école (</a:t>
            </a:r>
            <a:r>
              <a:rPr lang="fr-FR" u="sng" dirty="0">
                <a:solidFill>
                  <a:srgbClr val="D6851B"/>
                </a:solidFill>
                <a:hlinkClick r:id="rId10" tooltip="https://www.bibb.de/de/8883.php">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Enquête du BIBB sur la transition entre l’école et la formation en 2006 et en 2011 (</a:t>
            </a:r>
            <a:r>
              <a:rPr lang="fr-FR" u="sng" dirty="0">
                <a:solidFill>
                  <a:srgbClr val="D6851B"/>
                </a:solidFill>
                <a:hlinkClick r:id="rId11" tooltip="https://www.bibb.de/de/9039.php">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Système des entreprises de référence (RBS) (</a:t>
            </a:r>
            <a:r>
              <a:rPr lang="fr-FR" u="sng" dirty="0">
                <a:solidFill>
                  <a:srgbClr val="D6851B"/>
                </a:solidFill>
                <a:hlinkClick r:id="rId12" tooltip="https://www.bibb.de/de/1376.php">
                  <a:extLst>
                    <a:ext uri="{A12FA001-AC4F-418D-AE19-62706E023703}">
                      <ahyp:hlinkClr xmlns:ahyp="http://schemas.microsoft.com/office/drawing/2018/hyperlinkcolor" val="tx"/>
                    </a:ext>
                  </a:extLst>
                </a:hlinkClick>
              </a:rPr>
              <a:t>lien</a:t>
            </a:r>
            <a:r>
              <a:rPr lang="fr-FR" dirty="0"/>
              <a:t>)</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fr-FR" dirty="0"/>
              <a:t>6. La recherche sur la formation professionnelle au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fr-FR" sz="2000" b="1" dirty="0"/>
              <a:t>Enquêtes et statistiques</a:t>
            </a:r>
          </a:p>
        </p:txBody>
      </p:sp>
      <p:sp>
        <p:nvSpPr>
          <p:cNvPr id="3" name="Rechteck 2"/>
          <p:cNvSpPr/>
          <p:nvPr/>
        </p:nvSpPr>
        <p:spPr bwMode="auto">
          <a:xfrm>
            <a:off x="573083" y="1534045"/>
            <a:ext cx="5522917" cy="3692678"/>
          </a:xfrm>
          <a:prstGeom prst="rect">
            <a:avLst/>
          </a:prstGeom>
        </p:spPr>
        <p:txBody>
          <a:bodyPr wrap="square" numCol="1" spcCol="180000">
            <a:spAutoFit/>
          </a:bodyPr>
          <a:lstStyle/>
          <a:p>
            <a:pPr>
              <a:lnSpc>
                <a:spcPts val="2400"/>
              </a:lnSpc>
              <a:spcAft>
                <a:spcPts val="600"/>
              </a:spcAft>
              <a:defRPr/>
            </a:pPr>
            <a:r>
              <a:rPr lang="fr-FR" b="1" dirty="0"/>
              <a:t>Enquêtes du BIBB en coopération avec des partenaires :</a:t>
            </a:r>
          </a:p>
          <a:p>
            <a:pPr marL="216000" indent="-216000">
              <a:lnSpc>
                <a:spcPts val="2400"/>
              </a:lnSpc>
              <a:spcAft>
                <a:spcPts val="600"/>
              </a:spcAft>
              <a:buClr>
                <a:srgbClr val="D6851B"/>
              </a:buClr>
              <a:buSzPct val="65000"/>
              <a:buFont typeface="Wingdings 3"/>
              <a:buChar char=""/>
              <a:defRPr/>
            </a:pPr>
            <a:r>
              <a:rPr lang="fr-FR" dirty="0"/>
              <a:t>Adult Education Survey (AES) (</a:t>
            </a:r>
            <a:r>
              <a:rPr lang="fr-FR" u="sng" dirty="0">
                <a:solidFill>
                  <a:srgbClr val="D6851B"/>
                </a:solidFill>
                <a:hlinkClick r:id="rId3">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Suivi de la reconnaissance (</a:t>
            </a:r>
            <a:r>
              <a:rPr lang="fr-FR" u="sng" dirty="0">
                <a:solidFill>
                  <a:srgbClr val="D6851B"/>
                </a:solidFill>
                <a:hlinkClick r:id="rId4">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Enquêtes de l’Agence fédérale pour l’emploi et du BIBB sur les candidatures (</a:t>
            </a:r>
            <a:r>
              <a:rPr lang="fr-FR" u="sng" dirty="0">
                <a:solidFill>
                  <a:srgbClr val="D6851B"/>
                </a:solidFill>
                <a:hlinkClick r:id="rId5" tooltip="https://www.bibb.de/de/4730.php">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Enquêtes du BIBB et de l’Institut fédéral de la sécurité et de la santé au travail (BAuA) (</a:t>
            </a:r>
            <a:r>
              <a:rPr lang="fr-FR" u="sng" dirty="0">
                <a:solidFill>
                  <a:srgbClr val="D6851B"/>
                </a:solidFill>
                <a:hlinkClick r:id="rId6">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Continuing Vocational Training Survey (CVTS) (</a:t>
            </a:r>
            <a:r>
              <a:rPr lang="fr-FR" u="sng" dirty="0">
                <a:solidFill>
                  <a:srgbClr val="D6851B"/>
                </a:solidFill>
                <a:hlinkClick r:id="rId7" tooltip="https://www.bibb.de/de/9228.php">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wbmonitor (</a:t>
            </a:r>
            <a:r>
              <a:rPr lang="fr-FR" u="sng" dirty="0">
                <a:solidFill>
                  <a:srgbClr val="D6851B"/>
                </a:solidFill>
                <a:hlinkClick r:id="rId8">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endParaRPr lang="de-DE" dirty="0"/>
          </a:p>
        </p:txBody>
      </p:sp>
      <p:sp>
        <p:nvSpPr>
          <p:cNvPr id="6" name="Rechteck 5"/>
          <p:cNvSpPr/>
          <p:nvPr/>
        </p:nvSpPr>
        <p:spPr bwMode="auto">
          <a:xfrm>
            <a:off x="6240463" y="1534045"/>
            <a:ext cx="5522917" cy="1769074"/>
          </a:xfrm>
          <a:prstGeom prst="rect">
            <a:avLst/>
          </a:prstGeom>
        </p:spPr>
        <p:txBody>
          <a:bodyPr wrap="square" numCol="1" spcCol="180000">
            <a:spAutoFit/>
          </a:bodyPr>
          <a:lstStyle/>
          <a:p>
            <a:pPr>
              <a:lnSpc>
                <a:spcPts val="2400"/>
              </a:lnSpc>
              <a:spcAft>
                <a:spcPts val="600"/>
              </a:spcAft>
              <a:defRPr/>
            </a:pPr>
            <a:r>
              <a:rPr lang="fr-FR" b="1" dirty="0"/>
              <a:t>Statistiques officielles :</a:t>
            </a:r>
          </a:p>
          <a:p>
            <a:pPr marL="216000" indent="-216000">
              <a:lnSpc>
                <a:spcPts val="2400"/>
              </a:lnSpc>
              <a:spcAft>
                <a:spcPts val="600"/>
              </a:spcAft>
              <a:buClr>
                <a:srgbClr val="D6851B"/>
              </a:buClr>
              <a:buSzPct val="65000"/>
              <a:buFont typeface="Wingdings 3"/>
              <a:buChar char=""/>
              <a:defRPr/>
            </a:pPr>
            <a:r>
              <a:rPr lang="fr-FR" dirty="0"/>
              <a:t>Statistiques sur la formation professionnelle des offices de la statistique du gouvernement fédéral et des Länder (enquête du 31 décembre) : Données sur les personnes en apprentissage (</a:t>
            </a:r>
            <a:r>
              <a:rPr lang="fr-FR" u="sng" dirty="0">
                <a:solidFill>
                  <a:srgbClr val="D6851B"/>
                </a:solidFill>
                <a:hlinkClick r:id="rId9" tooltip="https://www.bibb.de/de/1864.php">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iABE – Rapport intégré sur la formation (</a:t>
            </a:r>
            <a:r>
              <a:rPr lang="fr-FR" u="sng" dirty="0">
                <a:solidFill>
                  <a:srgbClr val="D6851B"/>
                </a:solidFill>
                <a:hlinkClick r:id="rId10" tooltip="https://www.bibb.de/de/11562.php">
                  <a:extLst>
                    <a:ext uri="{A12FA001-AC4F-418D-AE19-62706E023703}">
                      <ahyp:hlinkClr xmlns:ahyp="http://schemas.microsoft.com/office/drawing/2018/hyperlinkcolor" val="tx"/>
                    </a:ext>
                  </a:extLst>
                </a:hlinkClick>
              </a:rPr>
              <a:t>lien</a:t>
            </a:r>
            <a:r>
              <a:rPr lang="fr-FR" dirty="0"/>
              <a:t>)</a:t>
            </a:r>
          </a:p>
        </p:txBody>
      </p:sp>
      <p:pic>
        <p:nvPicPr>
          <p:cNvPr id="7" name="Grafik 6"/>
          <p:cNvPicPr>
            <a:picLocks noChangeAspect="1"/>
          </p:cNvPicPr>
          <p:nvPr/>
        </p:nvPicPr>
        <p:blipFill>
          <a:blip r:embed="rId11">
            <a:extLst>
              <a:ext uri="{96DAC541-7B7A-43D3-8B79-37D633B846F1}">
                <asvg:svgBlip xmlns:asvg="http://schemas.microsoft.com/office/drawing/2016/SVG/main" r:embed="rId12"/>
              </a:ext>
            </a:extLst>
          </a:blip>
          <a:stretch/>
        </p:blipFill>
        <p:spPr bwMode="auto">
          <a:xfrm>
            <a:off x="7099299" y="3824401"/>
            <a:ext cx="4405393" cy="166168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250"/>
                                        <p:tgtEl>
                                          <p:spTgt spid="7"/>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750"/>
                                        <p:tgtEl>
                                          <p:spTgt spid="3"/>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fr-FR" dirty="0"/>
              <a:t>6. La recherche sur la formation professionnelle au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fr-FR" sz="2000" b="1" dirty="0"/>
              <a:t>Promotion des jeunes professionnel·le·s</a:t>
            </a:r>
          </a:p>
        </p:txBody>
      </p:sp>
      <p:sp>
        <p:nvSpPr>
          <p:cNvPr id="5" name="Textfeld 4"/>
          <p:cNvSpPr txBox="1"/>
          <p:nvPr/>
        </p:nvSpPr>
        <p:spPr bwMode="auto">
          <a:xfrm>
            <a:off x="658808" y="1572161"/>
            <a:ext cx="11053765" cy="3215624"/>
          </a:xfrm>
          <a:prstGeom prst="rect">
            <a:avLst/>
          </a:prstGeom>
          <a:noFill/>
        </p:spPr>
        <p:txBody>
          <a:bodyPr wrap="square" lIns="0" tIns="0" rIns="0" bIns="0" rtlCol="0">
            <a:spAutoFit/>
          </a:bodyPr>
          <a:lstStyle/>
          <a:p>
            <a:pPr>
              <a:lnSpc>
                <a:spcPts val="2400"/>
              </a:lnSpc>
              <a:spcAft>
                <a:spcPts val="600"/>
              </a:spcAft>
              <a:defRPr/>
            </a:pPr>
            <a:r>
              <a:rPr lang="fr-FR" dirty="0">
                <a:latin typeface="Calibri"/>
              </a:rPr>
              <a:t>L’encouragement de la relève scientifique est un objectif stratégique de la recherche sur la formation </a:t>
            </a:r>
            <a:br>
              <a:rPr lang="fr-FR" dirty="0">
                <a:latin typeface="Calibri"/>
              </a:rPr>
            </a:br>
            <a:r>
              <a:rPr lang="fr-FR" dirty="0">
                <a:latin typeface="Calibri"/>
              </a:rPr>
              <a:t>professionnelle au BIBB. </a:t>
            </a:r>
          </a:p>
          <a:p>
            <a:pPr>
              <a:lnSpc>
                <a:spcPts val="2400"/>
              </a:lnSpc>
              <a:spcAft>
                <a:spcPts val="600"/>
              </a:spcAft>
              <a:defRPr/>
            </a:pPr>
            <a:r>
              <a:rPr lang="fr-FR" dirty="0">
                <a:latin typeface="Calibri"/>
              </a:rPr>
              <a:t>Il existe plusieurs programmes de soutien dédiés à cet objectif au BIBB :</a:t>
            </a:r>
          </a:p>
          <a:p>
            <a:pPr marL="216000" indent="-216000">
              <a:lnSpc>
                <a:spcPts val="2400"/>
              </a:lnSpc>
              <a:spcAft>
                <a:spcPts val="600"/>
              </a:spcAft>
              <a:buClr>
                <a:srgbClr val="D6851B"/>
              </a:buClr>
              <a:buSzPct val="65000"/>
              <a:buFont typeface="Wingdings 3"/>
              <a:buChar char=""/>
              <a:defRPr/>
            </a:pPr>
            <a:r>
              <a:rPr lang="fr-FR" dirty="0"/>
              <a:t>Promotion des diplômé·e·s </a:t>
            </a:r>
          </a:p>
          <a:p>
            <a:pPr marL="216000" indent="-216000">
              <a:lnSpc>
                <a:spcPts val="2400"/>
              </a:lnSpc>
              <a:spcAft>
                <a:spcPts val="600"/>
              </a:spcAft>
              <a:buClr>
                <a:srgbClr val="D6851B"/>
              </a:buClr>
              <a:buSzPct val="65000"/>
              <a:buFont typeface="Wingdings 3"/>
              <a:buChar char=""/>
              <a:defRPr/>
            </a:pPr>
            <a:r>
              <a:rPr lang="fr-FR" dirty="0"/>
              <a:t>Groupes de relève</a:t>
            </a:r>
          </a:p>
          <a:p>
            <a:pPr marL="216000" indent="-216000">
              <a:lnSpc>
                <a:spcPts val="2400"/>
              </a:lnSpc>
              <a:spcAft>
                <a:spcPts val="600"/>
              </a:spcAft>
              <a:buClr>
                <a:srgbClr val="D6851B"/>
              </a:buClr>
              <a:buSzPct val="65000"/>
              <a:buFont typeface="Wingdings 3"/>
              <a:buChar char=""/>
              <a:defRPr/>
            </a:pPr>
            <a:r>
              <a:rPr lang="fr-FR" dirty="0"/>
              <a:t>Projets de doctorat (en coopération avec des universités)</a:t>
            </a:r>
          </a:p>
          <a:p>
            <a:pPr marL="216000" indent="-216000">
              <a:lnSpc>
                <a:spcPts val="2400"/>
              </a:lnSpc>
              <a:spcAft>
                <a:spcPts val="600"/>
              </a:spcAft>
              <a:buClr>
                <a:srgbClr val="D6851B"/>
              </a:buClr>
              <a:buSzPct val="65000"/>
              <a:buFont typeface="Wingdings 3"/>
              <a:buChar char=""/>
              <a:defRPr/>
            </a:pPr>
            <a:r>
              <a:rPr lang="fr-FR" dirty="0"/>
              <a:t>Programme de qualification</a:t>
            </a:r>
          </a:p>
          <a:p>
            <a:pPr marL="216000" indent="-216000">
              <a:lnSpc>
                <a:spcPts val="2400"/>
              </a:lnSpc>
              <a:spcAft>
                <a:spcPts val="600"/>
              </a:spcAft>
              <a:buClr>
                <a:srgbClr val="D6851B"/>
              </a:buClr>
              <a:buSzPct val="65000"/>
              <a:buFont typeface="Wingdings 3"/>
              <a:buChar char=""/>
              <a:defRPr/>
            </a:pPr>
            <a:r>
              <a:rPr lang="fr-FR" dirty="0"/>
              <a:t>Informations pour les étudiant·e·s</a:t>
            </a:r>
            <a:br>
              <a:rPr lang="fr-FR" dirty="0">
                <a:latin typeface="Calibri"/>
              </a:rPr>
            </a:br>
            <a:endParaRPr lang="fr-FR" dirty="0">
              <a:latin typeface="Calibri"/>
            </a:endParaRPr>
          </a:p>
        </p:txBody>
      </p:sp>
      <p:pic>
        <p:nvPicPr>
          <p:cNvPr id="3" name="Grafik 2"/>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6095999" y="3190911"/>
            <a:ext cx="5616575" cy="239867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250"/>
                                        <p:tgtEl>
                                          <p:spTgt spid="4">
                                            <p:txEl>
                                              <p:pRg st="0" end="0"/>
                                            </p:txEl>
                                          </p:spTgt>
                                        </p:tgtEl>
                                      </p:cBhvr>
                                    </p:animEffect>
                                  </p:childTnLst>
                                </p:cTn>
                              </p:par>
                            </p:childTnLst>
                          </p:cTn>
                        </p:par>
                        <p:par>
                          <p:cTn id="11" fill="hold">
                            <p:stCondLst>
                              <p:cond delay="175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fr-FR" dirty="0"/>
              <a:t>6. La recherche sur la formation professionnelle au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fr-FR" sz="2000" b="1" dirty="0"/>
              <a:t>Rapport de données du BIBB relatif au rapport du gouvernement fédéral sur la formation professionnelle</a:t>
            </a:r>
          </a:p>
        </p:txBody>
      </p:sp>
      <p:sp>
        <p:nvSpPr>
          <p:cNvPr id="5" name="Textfeld 4"/>
          <p:cNvSpPr txBox="1"/>
          <p:nvPr/>
        </p:nvSpPr>
        <p:spPr bwMode="auto">
          <a:xfrm>
            <a:off x="658808" y="1572161"/>
            <a:ext cx="10117141" cy="4600618"/>
          </a:xfrm>
          <a:prstGeom prst="rect">
            <a:avLst/>
          </a:prstGeom>
          <a:noFill/>
        </p:spPr>
        <p:txBody>
          <a:bodyPr wrap="square" lIns="0" tIns="0" rIns="0" bIns="0" rtlCol="0">
            <a:spAutoFit/>
          </a:bodyPr>
          <a:lstStyle/>
          <a:p>
            <a:pPr marL="216000" indent="-216000">
              <a:lnSpc>
                <a:spcPts val="2400"/>
              </a:lnSpc>
              <a:spcAft>
                <a:spcPts val="600"/>
              </a:spcAft>
              <a:buClr>
                <a:srgbClr val="D6851B"/>
              </a:buClr>
              <a:buSzPct val="65000"/>
              <a:buFont typeface="Wingdings 3"/>
              <a:buChar char=""/>
              <a:defRPr/>
            </a:pPr>
            <a:r>
              <a:rPr lang="fr-FR" dirty="0"/>
              <a:t>source centrale d’informations et données pour le rapport du gouvernement fédéral sur la formation professionnelle, présenté par le ministère fédéral de l’Éducation et de la Recherche (BMBF)</a:t>
            </a:r>
          </a:p>
          <a:p>
            <a:pPr marL="216000" indent="-216000">
              <a:lnSpc>
                <a:spcPts val="2400"/>
              </a:lnSpc>
              <a:spcAft>
                <a:spcPts val="600"/>
              </a:spcAft>
              <a:buClr>
                <a:srgbClr val="D6851B"/>
              </a:buClr>
              <a:buSzPct val="65000"/>
              <a:buFont typeface="Wingdings 3"/>
              <a:buChar char=""/>
              <a:defRPr/>
            </a:pPr>
            <a:r>
              <a:rPr lang="fr-FR" dirty="0"/>
              <a:t>informations et analyses annuelles sur la formation professionnelle initiale et continue depuis 2009</a:t>
            </a:r>
          </a:p>
          <a:p>
            <a:pPr marL="216000" indent="-216000">
              <a:lnSpc>
                <a:spcPts val="2400"/>
              </a:lnSpc>
              <a:spcAft>
                <a:spcPts val="600"/>
              </a:spcAft>
              <a:buClr>
                <a:srgbClr val="D6851B"/>
              </a:buClr>
              <a:buSzPct val="65000"/>
              <a:buFont typeface="Wingdings 3"/>
              <a:buChar char=""/>
              <a:defRPr/>
            </a:pPr>
            <a:r>
              <a:rPr lang="fr-FR" dirty="0"/>
              <a:t>fournit un aperçu sur les programmes du gouvernement fédéral et des Länder pour la promotion de </a:t>
            </a:r>
            <a:br>
              <a:rPr lang="fr-FR" dirty="0"/>
            </a:br>
            <a:r>
              <a:rPr lang="fr-FR" dirty="0"/>
              <a:t>la formation professionnelle, et informe sur les indicateurs et les critères de référence internationaux </a:t>
            </a:r>
          </a:p>
          <a:p>
            <a:pPr marL="216000" indent="-216000">
              <a:lnSpc>
                <a:spcPts val="2400"/>
              </a:lnSpc>
              <a:spcAft>
                <a:spcPts val="600"/>
              </a:spcAft>
              <a:buClr>
                <a:srgbClr val="D6851B"/>
              </a:buClr>
              <a:buSzPct val="65000"/>
              <a:buFont typeface="Wingdings 3"/>
              <a:buChar char=""/>
              <a:defRPr/>
            </a:pPr>
            <a:r>
              <a:rPr lang="fr-FR" dirty="0"/>
              <a:t>Le rapport contient des présentations différenciées d’indicateurs et de séries temporelles, se </a:t>
            </a:r>
            <a:br>
              <a:rPr lang="fr-FR" dirty="0"/>
            </a:br>
            <a:r>
              <a:rPr lang="fr-FR" dirty="0"/>
              <a:t>concentre sur des priorités thématiques et résume les informations essentielles relatives à différents </a:t>
            </a:r>
            <a:br>
              <a:rPr lang="fr-FR" dirty="0"/>
            </a:br>
            <a:r>
              <a:rPr lang="fr-FR" dirty="0"/>
              <a:t>thèmes de la formation initiale et continue. </a:t>
            </a:r>
          </a:p>
          <a:p>
            <a:pPr marL="216000" indent="-216000">
              <a:lnSpc>
                <a:spcPts val="2400"/>
              </a:lnSpc>
              <a:spcAft>
                <a:spcPts val="600"/>
              </a:spcAft>
              <a:buClr>
                <a:srgbClr val="D6851B"/>
              </a:buClr>
              <a:buSzPct val="65000"/>
              <a:buFont typeface="Wingdings 3"/>
              <a:buChar char=""/>
              <a:defRPr/>
            </a:pPr>
            <a:r>
              <a:rPr lang="fr-FR" dirty="0"/>
              <a:t>Des enquêtes primaires sont menées en préparation du rapport (enquête du BIBB sur les nouveaux contrats de formation au 30 septembre, enquête du BIBB sur les jeunes sortants de l’école, enquête de l’Agence fédérale pour l’emploi et du BIBB sur les candidatures, modèle de pronostic économétrique et de simulation du système de formation – PROSIMA). D’autre part, des institutions externes sont chargées de missions de recherche pour des évaluations spéciales.</a:t>
            </a:r>
            <a:br>
              <a:rPr lang="fr-FR" dirty="0">
                <a:latin typeface="Calibri"/>
              </a:rPr>
            </a:br>
            <a:endParaRPr lang="fr-FR" dirty="0">
              <a:latin typeface="Calibri"/>
            </a:endParaRPr>
          </a:p>
        </p:txBody>
      </p:sp>
      <p:pic>
        <p:nvPicPr>
          <p:cNvPr id="6" name="Grafik 5"/>
          <p:cNvPicPr>
            <a:picLocks noChangeAspect="1"/>
          </p:cNvPicPr>
          <p:nvPr/>
        </p:nvPicPr>
        <p:blipFill>
          <a:blip r:embed="rId3"/>
          <a:stretch/>
        </p:blipFill>
        <p:spPr bwMode="auto">
          <a:xfrm>
            <a:off x="10391123" y="1628775"/>
            <a:ext cx="1756811" cy="2484035"/>
          </a:xfrm>
          <a:prstGeom prst="rect">
            <a:avLst/>
          </a:prstGeom>
          <a:effectLst>
            <a:outerShdw blurRad="127000" dist="12700" dir="2700000" sx="101000" sy="101000" algn="tl" rotWithShape="0">
              <a:prstClr val="black">
                <a:alpha val="20000"/>
              </a:prstClr>
            </a:outerShdw>
          </a:effectLst>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fr-FR" dirty="0"/>
              <a:t>7. La recherche sur la formation professionnelle au BIBB – Exemples de projets</a:t>
            </a:r>
          </a:p>
        </p:txBody>
      </p:sp>
      <p:sp>
        <p:nvSpPr>
          <p:cNvPr id="4" name="Textfeld 3"/>
          <p:cNvSpPr txBox="1"/>
          <p:nvPr/>
        </p:nvSpPr>
        <p:spPr bwMode="auto">
          <a:xfrm>
            <a:off x="658812" y="816225"/>
            <a:ext cx="9793287" cy="307777"/>
          </a:xfrm>
          <a:prstGeom prst="rect">
            <a:avLst/>
          </a:prstGeom>
          <a:noFill/>
        </p:spPr>
        <p:txBody>
          <a:bodyPr wrap="square" lIns="0" tIns="0" rIns="0" bIns="0" rtlCol="0">
            <a:spAutoFit/>
          </a:bodyPr>
          <a:lstStyle/>
          <a:p>
            <a:pPr>
              <a:lnSpc>
                <a:spcPts val="2400"/>
              </a:lnSpc>
              <a:spcAft>
                <a:spcPts val="1200"/>
              </a:spcAft>
              <a:defRPr/>
            </a:pPr>
            <a:r>
              <a:rPr lang="fr-FR" sz="2000" b="1" dirty="0"/>
              <a:t>Recherche d’accompagnement ASCOT+ (Technology-based Assessment of Skills and Competences in VET)</a:t>
            </a:r>
          </a:p>
        </p:txBody>
      </p:sp>
      <p:sp>
        <p:nvSpPr>
          <p:cNvPr id="5" name="Textfeld 4"/>
          <p:cNvSpPr txBox="1"/>
          <p:nvPr/>
        </p:nvSpPr>
        <p:spPr bwMode="auto">
          <a:xfrm>
            <a:off x="3963992" y="1628775"/>
            <a:ext cx="7402508" cy="1221488"/>
          </a:xfrm>
          <a:prstGeom prst="rect">
            <a:avLst/>
          </a:prstGeom>
          <a:noFill/>
        </p:spPr>
        <p:txBody>
          <a:bodyPr wrap="square" lIns="0" tIns="0" rIns="0" bIns="0" rtlCol="0">
            <a:spAutoFit/>
          </a:bodyPr>
          <a:lstStyle/>
          <a:p>
            <a:pPr marL="216000" indent="-216000">
              <a:lnSpc>
                <a:spcPts val="2200"/>
              </a:lnSpc>
              <a:spcAft>
                <a:spcPts val="400"/>
              </a:spcAft>
              <a:buClr>
                <a:srgbClr val="D6851B"/>
              </a:buClr>
              <a:buSzPct val="65000"/>
              <a:buFont typeface="Wingdings 3"/>
              <a:buChar char=""/>
              <a:defRPr/>
            </a:pPr>
            <a:r>
              <a:rPr lang="fr-FR" dirty="0"/>
              <a:t>Période 2019-2023</a:t>
            </a:r>
          </a:p>
          <a:p>
            <a:pPr marL="216000" indent="-216000">
              <a:lnSpc>
                <a:spcPts val="2200"/>
              </a:lnSpc>
              <a:spcAft>
                <a:spcPts val="400"/>
              </a:spcAft>
              <a:buClr>
                <a:srgbClr val="D6851B"/>
              </a:buClr>
              <a:buSzPct val="65000"/>
              <a:buFont typeface="Wingdings 3"/>
              <a:buChar char=""/>
              <a:defRPr/>
            </a:pPr>
            <a:r>
              <a:rPr lang="fr-FR" dirty="0"/>
              <a:t>Soutenu par le BMBF</a:t>
            </a:r>
          </a:p>
          <a:p>
            <a:pPr marL="216000" indent="-216000">
              <a:lnSpc>
                <a:spcPts val="2200"/>
              </a:lnSpc>
              <a:spcAft>
                <a:spcPts val="400"/>
              </a:spcAft>
              <a:buClr>
                <a:srgbClr val="D6851B"/>
              </a:buClr>
              <a:buSzPct val="65000"/>
              <a:buFont typeface="Wingdings 3"/>
              <a:buChar char=""/>
              <a:defRPr/>
            </a:pPr>
            <a:r>
              <a:rPr lang="fr-FR" b="1" dirty="0"/>
              <a:t>Objectif : </a:t>
            </a:r>
            <a:r>
              <a:rPr lang="fr-FR" dirty="0"/>
              <a:t>développer des instruments numériques d’apprentissage et de mesure des compétences </a:t>
            </a:r>
            <a:br>
              <a:rPr lang="fr-FR" dirty="0"/>
            </a:br>
            <a:r>
              <a:rPr lang="fr-FR" dirty="0"/>
              <a:t>des personnes en apprentissage et tester ces instruments dans la pratique</a:t>
            </a:r>
          </a:p>
        </p:txBody>
      </p:sp>
      <p:pic>
        <p:nvPicPr>
          <p:cNvPr id="6" name="Grafik 5"/>
          <p:cNvPicPr>
            <a:picLocks noChangeAspect="1"/>
          </p:cNvPicPr>
          <p:nvPr/>
        </p:nvPicPr>
        <p:blipFill>
          <a:blip r:embed="rId3"/>
          <a:stretch/>
        </p:blipFill>
        <p:spPr bwMode="auto">
          <a:xfrm>
            <a:off x="658808" y="1628775"/>
            <a:ext cx="3104377" cy="1696775"/>
          </a:xfrm>
          <a:prstGeom prst="rect">
            <a:avLst/>
          </a:prstGeom>
        </p:spPr>
      </p:pic>
      <p:sp>
        <p:nvSpPr>
          <p:cNvPr id="8" name="Rechteck 7"/>
          <p:cNvSpPr/>
          <p:nvPr/>
        </p:nvSpPr>
        <p:spPr bwMode="auto">
          <a:xfrm>
            <a:off x="588963" y="3710940"/>
            <a:ext cx="11123612" cy="3153684"/>
          </a:xfrm>
          <a:prstGeom prst="rect">
            <a:avLst/>
          </a:prstGeom>
        </p:spPr>
        <p:txBody>
          <a:bodyPr wrap="square" numCol="2" spcCol="180000">
            <a:spAutoFit/>
          </a:bodyPr>
          <a:lstStyle/>
          <a:p>
            <a:pPr marL="216000" indent="-216000">
              <a:lnSpc>
                <a:spcPts val="2200"/>
              </a:lnSpc>
              <a:spcAft>
                <a:spcPts val="400"/>
              </a:spcAft>
              <a:buClr>
                <a:srgbClr val="D6851B"/>
              </a:buClr>
              <a:buSzPct val="65000"/>
              <a:buFont typeface="Wingdings 3"/>
              <a:buChar char=""/>
              <a:defRPr/>
            </a:pPr>
            <a:r>
              <a:rPr lang="fr-FR" sz="1600" dirty="0"/>
              <a:t>Transfert des résultats d’ASCOT+ dans la recherche scientifique et dans la pratique (dans les processus d’enseignement/d’apprentissage, par exemple, ainsi que dans le travail relatif aux règlements)</a:t>
            </a:r>
          </a:p>
          <a:p>
            <a:pPr marL="216000" indent="-216000">
              <a:lnSpc>
                <a:spcPts val="2200"/>
              </a:lnSpc>
              <a:spcAft>
                <a:spcPts val="400"/>
              </a:spcAft>
              <a:buClr>
                <a:srgbClr val="D6851B"/>
              </a:buClr>
              <a:buSzPct val="65000"/>
              <a:buFont typeface="Wingdings 3"/>
              <a:buChar char=""/>
              <a:defRPr/>
            </a:pPr>
            <a:r>
              <a:rPr lang="fr-FR" sz="1600" dirty="0"/>
              <a:t>Accompagnement technique, scientifique et administratif des projets bénéficiant d’un soutien </a:t>
            </a:r>
          </a:p>
          <a:p>
            <a:pPr marL="216000" indent="-216000">
              <a:lnSpc>
                <a:spcPts val="2200"/>
              </a:lnSpc>
              <a:spcAft>
                <a:spcPts val="400"/>
              </a:spcAft>
              <a:buClr>
                <a:srgbClr val="D6851B"/>
              </a:buClr>
              <a:buSzPct val="65000"/>
              <a:buFont typeface="Wingdings 3"/>
              <a:buChar char=""/>
              <a:defRPr/>
            </a:pPr>
            <a:r>
              <a:rPr lang="fr-FR" sz="1600" dirty="0"/>
              <a:t>Relations publiques</a:t>
            </a:r>
          </a:p>
          <a:p>
            <a:pPr marL="216000" indent="-216000">
              <a:lnSpc>
                <a:spcPts val="2200"/>
              </a:lnSpc>
              <a:spcAft>
                <a:spcPts val="400"/>
              </a:spcAft>
              <a:buClr>
                <a:srgbClr val="D6851B"/>
              </a:buClr>
              <a:buSzPct val="65000"/>
              <a:buFont typeface="Wingdings 3"/>
              <a:buChar char=""/>
              <a:defRPr/>
            </a:pPr>
            <a:endParaRPr lang="de-DE" sz="1600" spc="-20" dirty="0"/>
          </a:p>
          <a:p>
            <a:pPr marL="216000" indent="-216000">
              <a:lnSpc>
                <a:spcPts val="2200"/>
              </a:lnSpc>
              <a:spcAft>
                <a:spcPts val="400"/>
              </a:spcAft>
              <a:buClr>
                <a:srgbClr val="D6851B"/>
              </a:buClr>
              <a:buSzPct val="65000"/>
              <a:defRPr/>
            </a:pPr>
            <a:endParaRPr lang="de-DE" sz="1600" spc="-20" dirty="0"/>
          </a:p>
          <a:p>
            <a:pPr marL="216000" indent="-216000">
              <a:lnSpc>
                <a:spcPts val="2200"/>
              </a:lnSpc>
              <a:spcAft>
                <a:spcPts val="400"/>
              </a:spcAft>
              <a:buClr>
                <a:srgbClr val="D6851B"/>
              </a:buClr>
              <a:buSzPct val="65000"/>
              <a:defRPr/>
            </a:pPr>
            <a:endParaRPr lang="de-DE" sz="1600" spc="-20" dirty="0"/>
          </a:p>
          <a:p>
            <a:pPr marL="216000" indent="-216000">
              <a:lnSpc>
                <a:spcPts val="2200"/>
              </a:lnSpc>
              <a:spcAft>
                <a:spcPts val="400"/>
              </a:spcAft>
              <a:buClr>
                <a:srgbClr val="D6851B"/>
              </a:buClr>
              <a:buSzPct val="65000"/>
              <a:buFont typeface="Wingdings 3"/>
              <a:buChar char=""/>
              <a:defRPr/>
            </a:pPr>
            <a:r>
              <a:rPr lang="fr-FR" sz="1600" b="1" dirty="0"/>
              <a:t>Le transfert de connaissances</a:t>
            </a:r>
            <a:r>
              <a:rPr lang="fr-FR" sz="1600" dirty="0"/>
              <a:t> était un thème transversal central d’ASCOT+, qui a été pris en compte dès la phase de conception des projets. </a:t>
            </a:r>
          </a:p>
          <a:p>
            <a:pPr marL="216000" indent="-216000">
              <a:lnSpc>
                <a:spcPts val="2200"/>
              </a:lnSpc>
              <a:spcAft>
                <a:spcPts val="400"/>
              </a:spcAft>
              <a:buClr>
                <a:srgbClr val="D6851B"/>
              </a:buClr>
              <a:buSzPct val="65000"/>
              <a:buFont typeface="Wingdings 3"/>
              <a:buChar char=""/>
              <a:defRPr/>
            </a:pPr>
            <a:r>
              <a:rPr lang="fr-FR" sz="1600" dirty="0"/>
              <a:t>Le projet s’est traduit par la création de nombreux instruments de mesure numériques, offres d’enseignement et d’apprentissage et matériels didactiques divers, pouvant être utilisés par les personnes intéressées sous licence libre.</a:t>
            </a:r>
          </a:p>
        </p:txBody>
      </p:sp>
      <p:sp>
        <p:nvSpPr>
          <p:cNvPr id="9" name="Rechteck 8"/>
          <p:cNvSpPr/>
          <p:nvPr/>
        </p:nvSpPr>
        <p:spPr bwMode="auto">
          <a:xfrm>
            <a:off x="658813" y="3386577"/>
            <a:ext cx="2919710" cy="291747"/>
          </a:xfrm>
          <a:prstGeom prst="rect">
            <a:avLst/>
          </a:prstGeom>
        </p:spPr>
        <p:txBody>
          <a:bodyPr wrap="none" lIns="0" tIns="0" rIns="0" bIns="0">
            <a:spAutoFit/>
          </a:bodyPr>
          <a:lstStyle/>
          <a:p>
            <a:pPr>
              <a:lnSpc>
                <a:spcPts val="2400"/>
              </a:lnSpc>
              <a:spcBef>
                <a:spcPts val="600"/>
              </a:spcBef>
              <a:spcAft>
                <a:spcPts val="400"/>
              </a:spcAft>
              <a:buClr>
                <a:srgbClr val="D6851B"/>
              </a:buClr>
              <a:buSzPct val="65000"/>
              <a:defRPr/>
            </a:pPr>
            <a:r>
              <a:rPr lang="fr-FR" b="1" dirty="0"/>
              <a:t>Le BIBB était responsable de la coordination : </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fr-FR" dirty="0"/>
              <a:t>7. La recherche sur la formation professionnelle au BIBB – Exemples de projets</a:t>
            </a:r>
          </a:p>
        </p:txBody>
      </p:sp>
      <p:sp>
        <p:nvSpPr>
          <p:cNvPr id="4" name="Textfeld 3"/>
          <p:cNvSpPr txBox="1"/>
          <p:nvPr/>
        </p:nvSpPr>
        <p:spPr bwMode="auto">
          <a:xfrm>
            <a:off x="658812" y="816225"/>
            <a:ext cx="9793287" cy="307777"/>
          </a:xfrm>
          <a:prstGeom prst="rect">
            <a:avLst/>
          </a:prstGeom>
          <a:noFill/>
        </p:spPr>
        <p:txBody>
          <a:bodyPr wrap="square" lIns="0" tIns="0" rIns="0" bIns="0" rtlCol="0">
            <a:spAutoFit/>
          </a:bodyPr>
          <a:lstStyle/>
          <a:p>
            <a:pPr>
              <a:lnSpc>
                <a:spcPts val="2400"/>
              </a:lnSpc>
              <a:spcAft>
                <a:spcPts val="1200"/>
              </a:spcAft>
              <a:defRPr/>
            </a:pPr>
            <a:r>
              <a:rPr lang="fr-FR" sz="2000" b="1" dirty="0"/>
              <a:t>Projet QuBe – Perspectives futures de la qualification et de la profession</a:t>
            </a:r>
          </a:p>
        </p:txBody>
      </p:sp>
      <p:sp>
        <p:nvSpPr>
          <p:cNvPr id="5" name="Textfeld 4"/>
          <p:cNvSpPr txBox="1"/>
          <p:nvPr/>
        </p:nvSpPr>
        <p:spPr bwMode="auto">
          <a:xfrm>
            <a:off x="658813" y="1628776"/>
            <a:ext cx="5437187" cy="3908121"/>
          </a:xfrm>
          <a:prstGeom prst="rect">
            <a:avLst/>
          </a:prstGeom>
          <a:noFill/>
        </p:spPr>
        <p:txBody>
          <a:bodyPr wrap="square" lIns="0" tIns="0" rIns="0" bIns="0" rtlCol="0">
            <a:spAutoFit/>
          </a:bodyPr>
          <a:lstStyle/>
          <a:p>
            <a:pPr marL="216000" indent="-216000">
              <a:lnSpc>
                <a:spcPts val="2400"/>
              </a:lnSpc>
              <a:spcAft>
                <a:spcPts val="600"/>
              </a:spcAft>
              <a:buClr>
                <a:srgbClr val="D6851B"/>
              </a:buClr>
              <a:buSzPct val="65000"/>
              <a:buFont typeface="Wingdings 3"/>
              <a:buChar char=""/>
              <a:defRPr/>
            </a:pPr>
            <a:r>
              <a:rPr lang="fr-FR" dirty="0"/>
              <a:t>Direction en commun par le BIBB et l’Institut de recherche sur le marché du travail et les professions (IAB), en coopération avec la Société</a:t>
            </a:r>
            <a:br>
              <a:rPr lang="fr-FR" dirty="0"/>
            </a:br>
            <a:r>
              <a:rPr lang="fr-FR" dirty="0"/>
              <a:t>pour la recherche structurelle en économie (GWS) </a:t>
            </a:r>
          </a:p>
          <a:p>
            <a:pPr marL="216000" indent="-216000">
              <a:lnSpc>
                <a:spcPts val="2400"/>
              </a:lnSpc>
              <a:spcAft>
                <a:spcPts val="600"/>
              </a:spcAft>
              <a:buClr>
                <a:srgbClr val="D6851B"/>
              </a:buClr>
              <a:buSzPct val="65000"/>
              <a:buFont typeface="Wingdings 3"/>
              <a:buChar char=""/>
              <a:defRPr/>
            </a:pPr>
            <a:r>
              <a:rPr lang="fr-FR" dirty="0"/>
              <a:t>Panorama à long terme de l’évolution prévue des besoins et de l’offre de main-d’œuvre, par qualification et par profession, à l’horizon 2040</a:t>
            </a:r>
          </a:p>
          <a:p>
            <a:pPr marL="216000" indent="-216000">
              <a:lnSpc>
                <a:spcPts val="2400"/>
              </a:lnSpc>
              <a:spcAft>
                <a:spcPts val="600"/>
              </a:spcAft>
              <a:buClr>
                <a:srgbClr val="D6851B"/>
              </a:buClr>
              <a:buSzPct val="65000"/>
              <a:buFont typeface="Wingdings 3"/>
              <a:buChar char=""/>
              <a:defRPr/>
            </a:pPr>
            <a:r>
              <a:rPr lang="fr-FR" dirty="0"/>
              <a:t>décliné en 141 catégories professionnelles</a:t>
            </a:r>
          </a:p>
          <a:p>
            <a:pPr marL="216000" indent="-216000">
              <a:lnSpc>
                <a:spcPts val="2400"/>
              </a:lnSpc>
              <a:spcAft>
                <a:spcPts val="600"/>
              </a:spcAft>
              <a:buClr>
                <a:srgbClr val="D6851B"/>
              </a:buClr>
              <a:buSzPct val="65000"/>
              <a:buFont typeface="Wingdings 3"/>
              <a:buChar char=""/>
              <a:defRPr/>
            </a:pPr>
            <a:r>
              <a:rPr lang="fr-FR" dirty="0"/>
              <a:t>Les résultats de projection peuvent être sélectionnés, affichés et téléchargés par catégories professionnelles, qualifications, niveaux d’exigence, personnes-heures et heures de travail.</a:t>
            </a:r>
          </a:p>
        </p:txBody>
      </p:sp>
      <p:sp>
        <p:nvSpPr>
          <p:cNvPr id="11" name="Textfeld 10">
            <a:hlinkClick r:id="rId3"/>
          </p:cNvPr>
          <p:cNvSpPr txBox="1"/>
          <p:nvPr/>
        </p:nvSpPr>
        <p:spPr bwMode="auto">
          <a:xfrm>
            <a:off x="6854654" y="1628776"/>
            <a:ext cx="3192457" cy="276999"/>
          </a:xfrm>
          <a:prstGeom prst="rect">
            <a:avLst/>
          </a:prstGeom>
          <a:noFill/>
        </p:spPr>
        <p:txBody>
          <a:bodyPr wrap="square" lIns="0" tIns="0" rIns="0" bIns="0" rtlCol="0">
            <a:spAutoFit/>
          </a:bodyPr>
          <a:lstStyle/>
          <a:p>
            <a:pPr>
              <a:defRPr/>
            </a:pPr>
            <a:r>
              <a:rPr lang="fr-FR" b="1" dirty="0"/>
              <a:t>Série temporelle – personnes</a:t>
            </a:r>
          </a:p>
        </p:txBody>
      </p:sp>
      <p:pic>
        <p:nvPicPr>
          <p:cNvPr id="13" name="Grafik 12">
            <a:extLst>
              <a:ext uri="{FF2B5EF4-FFF2-40B4-BE49-F238E27FC236}">
                <a16:creationId xmlns:a16="http://schemas.microsoft.com/office/drawing/2014/main" id="{2A3BC108-ECF3-4B69-8518-A98F5D4EFF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212959" y="1958602"/>
            <a:ext cx="4413433" cy="3613467"/>
          </a:xfrm>
          <a:prstGeom prst="rect">
            <a:avLst/>
          </a:prstGeom>
        </p:spPr>
      </p:pic>
      <p:pic>
        <p:nvPicPr>
          <p:cNvPr id="12" name="Grafik 11"/>
          <p:cNvPicPr>
            <a:picLocks noChangeAspect="1"/>
          </p:cNvPicPr>
          <p:nvPr/>
        </p:nvPicPr>
        <p:blipFill>
          <a:blip r:embed="rId5"/>
          <a:stretch/>
        </p:blipFill>
        <p:spPr bwMode="auto">
          <a:xfrm>
            <a:off x="10341084" y="1259759"/>
            <a:ext cx="1043962" cy="129203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1000"/>
                                        <p:tgtEl>
                                          <p:spTgt spid="11">
                                            <p:txEl>
                                              <p:pRg st="0" end="0"/>
                                            </p:txEl>
                                          </p:spTgt>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p:bldP spid="11"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fr-FR" dirty="0"/>
              <a:t>8. Autres exemples de la recherche sur la formation professionnelle institutionnelle</a:t>
            </a:r>
          </a:p>
        </p:txBody>
      </p:sp>
      <p:sp>
        <p:nvSpPr>
          <p:cNvPr id="9" name="Rechteck 8"/>
          <p:cNvSpPr/>
          <p:nvPr/>
        </p:nvSpPr>
        <p:spPr bwMode="auto">
          <a:xfrm>
            <a:off x="658814" y="1052514"/>
            <a:ext cx="5437186" cy="4863126"/>
          </a:xfrm>
          <a:prstGeom prst="rect">
            <a:avLst/>
          </a:prstGeom>
        </p:spPr>
        <p:txBody>
          <a:bodyPr wrap="square" lIns="0" tIns="0" rIns="0" bIns="0">
            <a:spAutoFit/>
          </a:bodyPr>
          <a:lstStyle/>
          <a:p>
            <a:pPr>
              <a:lnSpc>
                <a:spcPts val="2000"/>
              </a:lnSpc>
              <a:spcAft>
                <a:spcPts val="400"/>
              </a:spcAft>
              <a:buClr>
                <a:srgbClr val="D6851B"/>
              </a:buClr>
              <a:buSzPct val="65000"/>
              <a:defRPr/>
            </a:pPr>
            <a:r>
              <a:rPr lang="fr-FR" sz="1600" b="1" dirty="0"/>
              <a:t>Institut allemand pour l’éducation des adultes (DIE) :</a:t>
            </a:r>
          </a:p>
          <a:p>
            <a:pPr marL="216000" indent="-216000">
              <a:lnSpc>
                <a:spcPts val="2000"/>
              </a:lnSpc>
              <a:spcAft>
                <a:spcPts val="400"/>
              </a:spcAft>
              <a:buClr>
                <a:srgbClr val="D6851B"/>
              </a:buClr>
              <a:buSzPct val="65000"/>
              <a:buFont typeface="Wingdings 3"/>
              <a:buChar char=""/>
              <a:defRPr/>
            </a:pPr>
            <a:r>
              <a:rPr lang="fr-FR" sz="1600" dirty="0"/>
              <a:t>Recherche sur la formation continue et l’apprentissage tout au long de la vie</a:t>
            </a:r>
          </a:p>
          <a:p>
            <a:pPr marL="216000" indent="-216000">
              <a:lnSpc>
                <a:spcPts val="2000"/>
              </a:lnSpc>
              <a:spcAft>
                <a:spcPts val="400"/>
              </a:spcAft>
              <a:buClr>
                <a:srgbClr val="D6851B"/>
              </a:buClr>
              <a:buSzPct val="65000"/>
              <a:buFont typeface="Wingdings 3"/>
              <a:buChar char=""/>
              <a:defRPr/>
            </a:pPr>
            <a:r>
              <a:rPr lang="fr-FR" sz="1600" dirty="0"/>
              <a:t>Projets pour l’amélioration des systèmes et des offres de </a:t>
            </a:r>
            <a:br>
              <a:rPr lang="fr-FR" sz="1600" dirty="0"/>
            </a:br>
            <a:r>
              <a:rPr lang="fr-FR" sz="1600" dirty="0"/>
              <a:t>formation continue</a:t>
            </a:r>
            <a:br>
              <a:rPr lang="fr-FR" sz="1600" dirty="0"/>
            </a:br>
            <a:endParaRPr lang="fr-FR" sz="1600" dirty="0"/>
          </a:p>
          <a:p>
            <a:pPr>
              <a:lnSpc>
                <a:spcPts val="2000"/>
              </a:lnSpc>
              <a:spcAft>
                <a:spcPts val="400"/>
              </a:spcAft>
              <a:buClr>
                <a:srgbClr val="D6851B"/>
              </a:buClr>
              <a:buSzPct val="65000"/>
              <a:defRPr/>
            </a:pPr>
            <a:r>
              <a:rPr lang="fr-FR" sz="1600" b="1" dirty="0"/>
              <a:t>Institut de recherche sur le marché du travail et les professions (IAB) :</a:t>
            </a:r>
          </a:p>
          <a:p>
            <a:pPr marL="216000" indent="-216000">
              <a:lnSpc>
                <a:spcPts val="2000"/>
              </a:lnSpc>
              <a:spcAft>
                <a:spcPts val="400"/>
              </a:spcAft>
              <a:buClr>
                <a:srgbClr val="D6851B"/>
              </a:buClr>
              <a:buSzPct val="65000"/>
              <a:buFont typeface="Wingdings 3"/>
              <a:buChar char=""/>
              <a:defRPr/>
            </a:pPr>
            <a:r>
              <a:rPr lang="fr-FR" sz="1600" dirty="0"/>
              <a:t>Institut de recherche de l’Agence fédérale pour l’emploi (BA)</a:t>
            </a:r>
          </a:p>
          <a:p>
            <a:pPr marL="216000" indent="-216000">
              <a:lnSpc>
                <a:spcPts val="2000"/>
              </a:lnSpc>
              <a:spcAft>
                <a:spcPts val="400"/>
              </a:spcAft>
              <a:buClr>
                <a:srgbClr val="D6851B"/>
              </a:buClr>
              <a:buSzPct val="65000"/>
              <a:buFont typeface="Wingdings 3"/>
              <a:buChar char=""/>
              <a:defRPr/>
            </a:pPr>
            <a:r>
              <a:rPr lang="fr-FR" sz="1600" dirty="0"/>
              <a:t>Recherche sur le marché du travail se concentrant sur la formation professionnelle et la qualification</a:t>
            </a:r>
          </a:p>
          <a:p>
            <a:pPr marL="216000" indent="-216000">
              <a:lnSpc>
                <a:spcPts val="2000"/>
              </a:lnSpc>
              <a:spcAft>
                <a:spcPts val="400"/>
              </a:spcAft>
              <a:buClr>
                <a:srgbClr val="D6851B"/>
              </a:buClr>
              <a:buSzPct val="65000"/>
              <a:buFont typeface="Wingdings 3"/>
              <a:buChar char=""/>
              <a:defRPr/>
            </a:pPr>
            <a:r>
              <a:rPr lang="fr-FR" sz="1600" dirty="0"/>
              <a:t>Exemple : Baromètre du marché du travail de l’IAB, études sur l’intégration au marché du travail de personnes diplômées ou liens entre les processus de formation et les opportunités sur le marché du travail</a:t>
            </a:r>
          </a:p>
          <a:p>
            <a:pPr marL="216000" indent="-216000">
              <a:lnSpc>
                <a:spcPts val="2000"/>
              </a:lnSpc>
              <a:spcAft>
                <a:spcPts val="400"/>
              </a:spcAft>
              <a:buClr>
                <a:srgbClr val="D6851B"/>
              </a:buClr>
              <a:buSzPct val="65000"/>
              <a:buFont typeface="Wingdings 3"/>
              <a:buChar char=""/>
              <a:defRPr/>
            </a:pPr>
            <a:r>
              <a:rPr lang="fr-FR" sz="1600" dirty="0"/>
              <a:t>La base empirique est constituée par l’Agence fédérale pour l’emploi ainsi que par des enquêtes quantitatives et qualitatives</a:t>
            </a:r>
          </a:p>
          <a:p>
            <a:pPr marL="216000" indent="-216000">
              <a:lnSpc>
                <a:spcPts val="2000"/>
              </a:lnSpc>
              <a:spcAft>
                <a:spcPts val="400"/>
              </a:spcAft>
              <a:buClr>
                <a:srgbClr val="D6851B"/>
              </a:buClr>
              <a:buSzPct val="65000"/>
              <a:buFont typeface="Wingdings 3"/>
              <a:buChar char=""/>
              <a:defRPr/>
            </a:pPr>
            <a:endParaRPr lang="de-DE" sz="1600" spc="-20" dirty="0"/>
          </a:p>
          <a:p>
            <a:pPr marL="216000" indent="-216000">
              <a:lnSpc>
                <a:spcPts val="2000"/>
              </a:lnSpc>
              <a:spcAft>
                <a:spcPts val="400"/>
              </a:spcAft>
              <a:buClr>
                <a:srgbClr val="D6851B"/>
              </a:buClr>
              <a:buSzPct val="65000"/>
              <a:buFont typeface="Wingdings 3"/>
              <a:buChar char=""/>
              <a:defRPr/>
            </a:pPr>
            <a:endParaRPr lang="de-DE" sz="1600" spc="-20" dirty="0"/>
          </a:p>
          <a:p>
            <a:pPr marL="216000" indent="-216000">
              <a:lnSpc>
                <a:spcPts val="2000"/>
              </a:lnSpc>
              <a:spcAft>
                <a:spcPts val="400"/>
              </a:spcAft>
              <a:buClr>
                <a:srgbClr val="D6851B"/>
              </a:buClr>
              <a:buSzPct val="65000"/>
              <a:buFont typeface="Wingdings 3"/>
              <a:buChar char=""/>
              <a:defRPr/>
            </a:pPr>
            <a:endParaRPr lang="de-DE" sz="1600" spc="-20" dirty="0"/>
          </a:p>
        </p:txBody>
      </p:sp>
      <p:pic>
        <p:nvPicPr>
          <p:cNvPr id="3" name="Grafik 2">
            <a:extLst>
              <a:ext uri="{FF2B5EF4-FFF2-40B4-BE49-F238E27FC236}">
                <a16:creationId xmlns:a16="http://schemas.microsoft.com/office/drawing/2014/main" id="{BC35103C-9017-5497-F4DA-2746630FF5D3}"/>
              </a:ext>
            </a:extLst>
          </p:cNvPr>
          <p:cNvPicPr>
            <a:picLocks noChangeAspect="1"/>
          </p:cNvPicPr>
          <p:nvPr/>
        </p:nvPicPr>
        <p:blipFill>
          <a:blip r:embed="rId3">
            <a:extLst>
              <a:ext uri="{28A0092B-C50C-407E-A947-70E740481C1C}">
                <a14:useLocalDpi xmlns:a14="http://schemas.microsoft.com/office/drawing/2010/main" val="0"/>
              </a:ext>
            </a:extLst>
          </a:blip>
          <a:srcRect l="1344" t="2387" r="2269" b="2851"/>
          <a:stretch/>
        </p:blipFill>
        <p:spPr bwMode="auto">
          <a:xfrm>
            <a:off x="6349638" y="1052514"/>
            <a:ext cx="5183548" cy="368277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173575"/>
            <a:ext cx="9000000" cy="446715"/>
          </a:xfrm>
        </p:spPr>
        <p:txBody>
          <a:bodyPr>
            <a:noAutofit/>
          </a:bodyPr>
          <a:lstStyle/>
          <a:p>
            <a:pPr>
              <a:defRPr/>
            </a:pPr>
            <a:r>
              <a:rPr lang="fr-FR" sz="3600" dirty="0">
                <a:solidFill>
                  <a:srgbClr val="D6851B"/>
                </a:solidFill>
              </a:rPr>
              <a:t>Contenu</a:t>
            </a:r>
          </a:p>
        </p:txBody>
      </p:sp>
      <p:sp>
        <p:nvSpPr>
          <p:cNvPr id="12" name="Textfeld 11"/>
          <p:cNvSpPr txBox="1"/>
          <p:nvPr/>
        </p:nvSpPr>
        <p:spPr bwMode="auto">
          <a:xfrm>
            <a:off x="658812" y="1336486"/>
            <a:ext cx="11053763" cy="4183781"/>
          </a:xfrm>
          <a:prstGeom prst="rect">
            <a:avLst/>
          </a:prstGeom>
          <a:noFill/>
        </p:spPr>
        <p:txBody>
          <a:bodyPr wrap="square" lIns="0" tIns="0" rIns="0" bIns="0" numCol="2" rtlCol="0">
            <a:noAutofit/>
          </a:bodyPr>
          <a:lstStyle/>
          <a:p>
            <a:pPr marL="504000" lvl="1" indent="-468000">
              <a:lnSpc>
                <a:spcPts val="2400"/>
              </a:lnSpc>
              <a:spcAft>
                <a:spcPts val="1200"/>
              </a:spcAft>
              <a:buFont typeface="+mj-lt"/>
              <a:buAutoNum type="arabicPeriod"/>
              <a:defRPr/>
            </a:pPr>
            <a:r>
              <a:rPr lang="fr-FR" sz="2000" dirty="0">
                <a:latin typeface="Calibri"/>
              </a:rPr>
              <a:t>Caractéristiques de la recherche sur la formation professionnelle</a:t>
            </a:r>
          </a:p>
          <a:p>
            <a:pPr marL="504000" lvl="1" indent="-468000">
              <a:lnSpc>
                <a:spcPts val="2400"/>
              </a:lnSpc>
              <a:spcAft>
                <a:spcPts val="1200"/>
              </a:spcAft>
              <a:buFont typeface="+mj-lt"/>
              <a:buAutoNum type="arabicPeriod"/>
              <a:defRPr/>
            </a:pPr>
            <a:r>
              <a:rPr lang="fr-FR" sz="2000" dirty="0">
                <a:latin typeface="Calibri"/>
              </a:rPr>
              <a:t>La recherche sur la formation professionnelle : pourquoi ?</a:t>
            </a:r>
          </a:p>
          <a:p>
            <a:pPr marL="504000" lvl="1" indent="-468000">
              <a:lnSpc>
                <a:spcPts val="2400"/>
              </a:lnSpc>
              <a:spcAft>
                <a:spcPts val="1200"/>
              </a:spcAft>
              <a:buFont typeface="+mj-lt"/>
              <a:buAutoNum type="arabicPeriod"/>
              <a:defRPr/>
            </a:pPr>
            <a:r>
              <a:rPr lang="fr-FR" sz="2000" dirty="0">
                <a:latin typeface="Calibri"/>
              </a:rPr>
              <a:t>Cadre réglementaire</a:t>
            </a:r>
          </a:p>
          <a:p>
            <a:pPr marL="504000" lvl="1" indent="-468000">
              <a:lnSpc>
                <a:spcPts val="2400"/>
              </a:lnSpc>
              <a:spcAft>
                <a:spcPts val="1200"/>
              </a:spcAft>
              <a:buFont typeface="+mj-lt"/>
              <a:buAutoNum type="arabicPeriod"/>
              <a:defRPr/>
            </a:pPr>
            <a:r>
              <a:rPr lang="fr-FR" sz="2000" dirty="0">
                <a:latin typeface="Calibri"/>
              </a:rPr>
              <a:t>Les acteurs de la recherche sur la formation professionnelle en Allemagne</a:t>
            </a:r>
          </a:p>
          <a:p>
            <a:pPr marL="504000" lvl="1" indent="-468000">
              <a:lnSpc>
                <a:spcPts val="2400"/>
              </a:lnSpc>
              <a:spcAft>
                <a:spcPts val="1200"/>
              </a:spcAft>
              <a:buFont typeface="+mj-lt"/>
              <a:buAutoNum type="arabicPeriod"/>
              <a:defRPr/>
            </a:pPr>
            <a:r>
              <a:rPr lang="fr-FR" sz="2000" dirty="0">
                <a:latin typeface="Calibri"/>
              </a:rPr>
              <a:t>Recherche comparative internationale sur la formation professionnelle</a:t>
            </a:r>
          </a:p>
          <a:p>
            <a:pPr marL="504000" lvl="1" indent="-468000">
              <a:lnSpc>
                <a:spcPts val="2400"/>
              </a:lnSpc>
              <a:spcAft>
                <a:spcPts val="1200"/>
              </a:spcAft>
              <a:buFont typeface="+mj-lt"/>
              <a:buAutoNum type="arabicPeriod"/>
              <a:defRPr/>
            </a:pPr>
            <a:r>
              <a:rPr lang="fr-FR" sz="2000" dirty="0">
                <a:latin typeface="Calibri"/>
              </a:rPr>
              <a:t>La recherche sur la formation professionnelle </a:t>
            </a:r>
            <a:br>
              <a:rPr lang="fr-FR" sz="2000" dirty="0">
                <a:latin typeface="Calibri"/>
              </a:rPr>
            </a:br>
            <a:r>
              <a:rPr lang="fr-FR" sz="2000" dirty="0">
                <a:latin typeface="Calibri"/>
              </a:rPr>
              <a:t>au BIBB</a:t>
            </a:r>
          </a:p>
          <a:p>
            <a:pPr marL="504000" lvl="1" indent="-468000">
              <a:lnSpc>
                <a:spcPts val="2400"/>
              </a:lnSpc>
              <a:spcAft>
                <a:spcPts val="1200"/>
              </a:spcAft>
              <a:buFont typeface="+mj-lt"/>
              <a:buAutoNum type="arabicPeriod"/>
              <a:defRPr/>
            </a:pPr>
            <a:r>
              <a:rPr lang="fr-FR" sz="2000" dirty="0">
                <a:latin typeface="Calibri"/>
              </a:rPr>
              <a:t>La recherche sur la formation professionnelle au BIBB – exemples de projets</a:t>
            </a:r>
          </a:p>
          <a:p>
            <a:pPr marL="504000" lvl="1" indent="-468000">
              <a:lnSpc>
                <a:spcPts val="2400"/>
              </a:lnSpc>
              <a:spcAft>
                <a:spcPts val="1200"/>
              </a:spcAft>
              <a:buFont typeface="+mj-lt"/>
              <a:buAutoNum type="arabicPeriod"/>
              <a:defRPr/>
            </a:pPr>
            <a:r>
              <a:rPr lang="fr-FR" sz="2000" dirty="0">
                <a:latin typeface="Calibri"/>
              </a:rPr>
              <a:t>Autres exemples de la recherche sur la formation professionnelle institutionnelle</a:t>
            </a:r>
          </a:p>
          <a:p>
            <a:pPr marL="504000" lvl="1" indent="-468000">
              <a:lnSpc>
                <a:spcPts val="2400"/>
              </a:lnSpc>
              <a:spcAft>
                <a:spcPts val="1200"/>
              </a:spcAft>
              <a:buFont typeface="+mj-lt"/>
              <a:buAutoNum type="arabicPeriod"/>
              <a:defRPr/>
            </a:pPr>
            <a:r>
              <a:rPr lang="fr-FR" sz="2000" dirty="0">
                <a:latin typeface="Calibri"/>
              </a:rPr>
              <a:t>Coopération et réseautage dans le domaine de la recherche sur la formation professionnelle</a:t>
            </a:r>
          </a:p>
          <a:p>
            <a:pPr marL="504000" lvl="1" indent="-468000">
              <a:lnSpc>
                <a:spcPts val="2400"/>
              </a:lnSpc>
              <a:spcAft>
                <a:spcPts val="1200"/>
              </a:spcAft>
              <a:buFont typeface="+mj-lt"/>
              <a:buAutoNum type="arabicPeriod"/>
              <a:defRPr/>
            </a:pPr>
            <a:r>
              <a:rPr lang="fr-FR" sz="2000" dirty="0">
                <a:latin typeface="Calibri"/>
              </a:rPr>
              <a:t>Exploitation des résultats de recherche</a:t>
            </a:r>
          </a:p>
          <a:p>
            <a:pPr marL="504000" lvl="1" indent="-468000">
              <a:lnSpc>
                <a:spcPts val="2400"/>
              </a:lnSpc>
              <a:spcAft>
                <a:spcPts val="1200"/>
              </a:spcAft>
              <a:buFont typeface="+mj-lt"/>
              <a:buAutoNum type="arabicPeriod"/>
              <a:defRPr/>
            </a:pPr>
            <a:r>
              <a:rPr lang="fr-FR" sz="2000" dirty="0">
                <a:latin typeface="Calibri"/>
              </a:rPr>
              <a:t>Synthèse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500"/>
                                        <p:tgtEl>
                                          <p:spTgt spid="12">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500"/>
                                        <p:tgtEl>
                                          <p:spTgt spid="12">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fade">
                                      <p:cBhvr>
                                        <p:cTn id="31" dur="500"/>
                                        <p:tgtEl>
                                          <p:spTgt spid="12">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2">
                                            <p:txEl>
                                              <p:pRg st="8" end="8"/>
                                            </p:txEl>
                                          </p:spTgt>
                                        </p:tgtEl>
                                        <p:attrNameLst>
                                          <p:attrName>style.visibility</p:attrName>
                                        </p:attrNameLst>
                                      </p:cBhvr>
                                      <p:to>
                                        <p:strVal val="visible"/>
                                      </p:to>
                                    </p:set>
                                    <p:animEffect transition="in" filter="fade">
                                      <p:cBhvr>
                                        <p:cTn id="39" dur="500"/>
                                        <p:tgtEl>
                                          <p:spTgt spid="12">
                                            <p:txEl>
                                              <p:pRg st="8" end="8"/>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2">
                                            <p:txEl>
                                              <p:pRg st="9" end="9"/>
                                            </p:txEl>
                                          </p:spTgt>
                                        </p:tgtEl>
                                        <p:attrNameLst>
                                          <p:attrName>style.visibility</p:attrName>
                                        </p:attrNameLst>
                                      </p:cBhvr>
                                      <p:to>
                                        <p:strVal val="visible"/>
                                      </p:to>
                                    </p:set>
                                    <p:animEffect transition="in" filter="fade">
                                      <p:cBhvr>
                                        <p:cTn id="43" dur="500"/>
                                        <p:tgtEl>
                                          <p:spTgt spid="12">
                                            <p:txEl>
                                              <p:pRg st="9" end="9"/>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2">
                                            <p:txEl>
                                              <p:pRg st="10" end="10"/>
                                            </p:txEl>
                                          </p:spTgt>
                                        </p:tgtEl>
                                        <p:attrNameLst>
                                          <p:attrName>style.visibility</p:attrName>
                                        </p:attrNameLst>
                                      </p:cBhvr>
                                      <p:to>
                                        <p:strVal val="visible"/>
                                      </p:to>
                                    </p:set>
                                    <p:animEffect transition="in" filter="fade">
                                      <p:cBhvr>
                                        <p:cTn id="47" dur="500"/>
                                        <p:tgtEl>
                                          <p:spTgt spid="1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fr-FR" dirty="0"/>
              <a:t>8. Autres exemples de la recherche sur la formation professionnelle institutionnelle</a:t>
            </a:r>
          </a:p>
        </p:txBody>
      </p:sp>
      <p:sp>
        <p:nvSpPr>
          <p:cNvPr id="9" name="Rechteck 8"/>
          <p:cNvSpPr/>
          <p:nvPr/>
        </p:nvSpPr>
        <p:spPr bwMode="auto">
          <a:xfrm>
            <a:off x="658813" y="1052514"/>
            <a:ext cx="11053761" cy="2426946"/>
          </a:xfrm>
          <a:prstGeom prst="rect">
            <a:avLst/>
          </a:prstGeom>
        </p:spPr>
        <p:txBody>
          <a:bodyPr wrap="square" lIns="0" tIns="0" rIns="0" bIns="0">
            <a:spAutoFit/>
          </a:bodyPr>
          <a:lstStyle/>
          <a:p>
            <a:pPr>
              <a:lnSpc>
                <a:spcPts val="2200"/>
              </a:lnSpc>
              <a:spcAft>
                <a:spcPts val="600"/>
              </a:spcAft>
              <a:buClr>
                <a:srgbClr val="D6851B"/>
              </a:buClr>
              <a:buSzPct val="65000"/>
              <a:defRPr/>
            </a:pPr>
            <a:r>
              <a:rPr lang="fr-FR" b="1" dirty="0"/>
              <a:t>Institut de recherche sur la formation en entreprise (f-bb) :</a:t>
            </a:r>
          </a:p>
          <a:p>
            <a:pPr marL="216000" indent="-216000">
              <a:lnSpc>
                <a:spcPts val="2200"/>
              </a:lnSpc>
              <a:spcAft>
                <a:spcPts val="600"/>
              </a:spcAft>
              <a:buClr>
                <a:srgbClr val="D6851B"/>
              </a:buClr>
              <a:buSzPct val="65000"/>
              <a:buFont typeface="Wingdings 3"/>
              <a:buChar char=""/>
              <a:defRPr/>
            </a:pPr>
            <a:r>
              <a:rPr lang="fr-FR" dirty="0"/>
              <a:t>Mise à bien de projets de conception et de transfert sur la formation en entreprise</a:t>
            </a:r>
          </a:p>
          <a:p>
            <a:pPr marL="216000" indent="-216000">
              <a:lnSpc>
                <a:spcPts val="2200"/>
              </a:lnSpc>
              <a:spcAft>
                <a:spcPts val="600"/>
              </a:spcAft>
              <a:buClr>
                <a:srgbClr val="D6851B"/>
              </a:buClr>
              <a:buSzPct val="65000"/>
              <a:buFont typeface="Wingdings 3"/>
              <a:buChar char=""/>
              <a:defRPr/>
            </a:pPr>
            <a:r>
              <a:rPr lang="fr-FR" dirty="0"/>
              <a:t>Réalisation d’études de cas</a:t>
            </a:r>
          </a:p>
          <a:p>
            <a:pPr marL="216000" indent="-216000">
              <a:lnSpc>
                <a:spcPts val="2200"/>
              </a:lnSpc>
              <a:spcAft>
                <a:spcPts val="600"/>
              </a:spcAft>
              <a:buClr>
                <a:srgbClr val="D6851B"/>
              </a:buClr>
              <a:buSzPct val="65000"/>
              <a:buFont typeface="Wingdings 3"/>
              <a:buChar char=""/>
              <a:defRPr/>
            </a:pPr>
            <a:r>
              <a:rPr lang="fr-FR" dirty="0"/>
              <a:t>enquêtes empiriques et évaluations</a:t>
            </a:r>
          </a:p>
          <a:p>
            <a:pPr marL="216000" indent="-216000">
              <a:lnSpc>
                <a:spcPts val="2200"/>
              </a:lnSpc>
              <a:spcAft>
                <a:spcPts val="600"/>
              </a:spcAft>
              <a:buClr>
                <a:srgbClr val="D6851B"/>
              </a:buClr>
              <a:buSzPct val="65000"/>
              <a:buFont typeface="Wingdings 3"/>
              <a:buChar char=""/>
              <a:defRPr/>
            </a:pPr>
            <a:r>
              <a:rPr lang="fr-FR" dirty="0"/>
              <a:t>accompagnement scientifique de programmes de soutien et de projets modèles</a:t>
            </a:r>
          </a:p>
          <a:p>
            <a:pPr>
              <a:lnSpc>
                <a:spcPts val="2200"/>
              </a:lnSpc>
              <a:buClr>
                <a:srgbClr val="D6851B"/>
              </a:buClr>
              <a:buSzPct val="65000"/>
              <a:defRPr/>
            </a:pPr>
            <a:endParaRPr lang="de-DE" b="1" spc="-20" dirty="0"/>
          </a:p>
          <a:p>
            <a:pPr>
              <a:lnSpc>
                <a:spcPts val="2200"/>
              </a:lnSpc>
              <a:buClr>
                <a:srgbClr val="D6851B"/>
              </a:buClr>
              <a:buSzPct val="65000"/>
              <a:defRPr/>
            </a:pPr>
            <a:r>
              <a:rPr lang="fr-FR" b="1" dirty="0"/>
              <a:t>Exemples d’études actuelles :</a:t>
            </a:r>
          </a:p>
        </p:txBody>
      </p:sp>
      <p:sp>
        <p:nvSpPr>
          <p:cNvPr id="12" name="Textplatzhalter 3"/>
          <p:cNvSpPr txBox="1"/>
          <p:nvPr/>
        </p:nvSpPr>
        <p:spPr bwMode="auto">
          <a:xfrm>
            <a:off x="658812" y="3465512"/>
            <a:ext cx="2624708" cy="2358000"/>
          </a:xfrm>
          <a:prstGeom prst="rect">
            <a:avLst/>
          </a:prstGeom>
          <a:solidFill>
            <a:srgbClr val="FBF3E8"/>
          </a:solidFill>
        </p:spPr>
        <p:txBody>
          <a:bodyPr vert="horz" wrap="square" lIns="0" tIns="180000" rIns="108000" bIns="216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Étude sur l’immigration et l’émigration </a:t>
            </a:r>
            <a:br>
              <a:rPr lang="fr-FR" sz="1600" dirty="0">
                <a:solidFill>
                  <a:schemeClr val="tx1"/>
                </a:solidFill>
                <a:latin typeface="Calibri"/>
              </a:rPr>
            </a:br>
            <a:r>
              <a:rPr lang="fr-FR" sz="1600" dirty="0">
                <a:solidFill>
                  <a:schemeClr val="tx1"/>
                </a:solidFill>
                <a:latin typeface="Calibri"/>
              </a:rPr>
              <a:t>de citoyen·ne·s de l’UE</a:t>
            </a:r>
          </a:p>
        </p:txBody>
      </p:sp>
      <p:sp>
        <p:nvSpPr>
          <p:cNvPr id="13" name="Textplatzhalter 3"/>
          <p:cNvSpPr txBox="1"/>
          <p:nvPr/>
        </p:nvSpPr>
        <p:spPr bwMode="auto">
          <a:xfrm>
            <a:off x="3468497" y="3465513"/>
            <a:ext cx="2624708" cy="2358000"/>
          </a:xfrm>
          <a:prstGeom prst="rect">
            <a:avLst/>
          </a:prstGeom>
          <a:solidFill>
            <a:srgbClr val="FBF3E8"/>
          </a:solidFill>
        </p:spPr>
        <p:txBody>
          <a:bodyPr vert="horz" wrap="square" lIns="0" tIns="180000" rIns="108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Étude « Changement continuel </a:t>
            </a:r>
            <a:br>
              <a:rPr lang="fr-FR" sz="1600" dirty="0">
                <a:solidFill>
                  <a:schemeClr val="tx1"/>
                </a:solidFill>
                <a:latin typeface="Calibri"/>
              </a:rPr>
            </a:br>
            <a:r>
              <a:rPr lang="fr-FR" sz="1600" dirty="0">
                <a:solidFill>
                  <a:schemeClr val="tx1"/>
                </a:solidFill>
                <a:latin typeface="Calibri"/>
              </a:rPr>
              <a:t>des exigences – </a:t>
            </a:r>
            <a:br>
              <a:rPr lang="fr-FR" sz="1600" dirty="0">
                <a:solidFill>
                  <a:schemeClr val="tx1"/>
                </a:solidFill>
                <a:latin typeface="Calibri"/>
              </a:rPr>
            </a:br>
            <a:r>
              <a:rPr lang="fr-FR" sz="1600" dirty="0">
                <a:solidFill>
                  <a:schemeClr val="tx1"/>
                </a:solidFill>
                <a:latin typeface="Calibri"/>
              </a:rPr>
              <a:t>Les entreprises s’arment pour l’avenir </a:t>
            </a:r>
            <a:br>
              <a:rPr lang="fr-FR" sz="1600" dirty="0">
                <a:solidFill>
                  <a:schemeClr val="tx1"/>
                </a:solidFill>
                <a:latin typeface="Calibri"/>
              </a:rPr>
            </a:br>
            <a:r>
              <a:rPr lang="fr-FR" sz="1600" dirty="0">
                <a:solidFill>
                  <a:schemeClr val="tx1"/>
                </a:solidFill>
                <a:latin typeface="Calibri"/>
              </a:rPr>
              <a:t>avec leurs employés »</a:t>
            </a:r>
          </a:p>
        </p:txBody>
      </p:sp>
      <p:sp>
        <p:nvSpPr>
          <p:cNvPr id="14" name="Textplatzhalter 3"/>
          <p:cNvSpPr txBox="1"/>
          <p:nvPr/>
        </p:nvSpPr>
        <p:spPr bwMode="auto">
          <a:xfrm>
            <a:off x="6278182" y="3465514"/>
            <a:ext cx="2624708" cy="2358000"/>
          </a:xfrm>
          <a:prstGeom prst="rect">
            <a:avLst/>
          </a:prstGeom>
          <a:solidFill>
            <a:srgbClr val="FBF3E8"/>
          </a:solidFill>
        </p:spPr>
        <p:txBody>
          <a:bodyPr vert="horz" wrap="square" lIns="0" tIns="180000" rIns="108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Pilotage et évaluation du projet « Test </a:t>
            </a:r>
            <a:br>
              <a:rPr lang="fr-FR" sz="1600" dirty="0">
                <a:solidFill>
                  <a:schemeClr val="tx1"/>
                </a:solidFill>
                <a:latin typeface="Calibri"/>
              </a:rPr>
            </a:br>
            <a:r>
              <a:rPr lang="fr-FR" sz="1600" dirty="0">
                <a:solidFill>
                  <a:schemeClr val="tx1"/>
                </a:solidFill>
                <a:latin typeface="Calibri"/>
              </a:rPr>
              <a:t>des mondes du travail du futur » au ministère des Infrastructures et du Numérique</a:t>
            </a:r>
          </a:p>
        </p:txBody>
      </p:sp>
      <p:sp>
        <p:nvSpPr>
          <p:cNvPr id="8" name="Textplatzhalter 3"/>
          <p:cNvSpPr txBox="1"/>
          <p:nvPr/>
        </p:nvSpPr>
        <p:spPr bwMode="auto">
          <a:xfrm>
            <a:off x="9087867" y="3465514"/>
            <a:ext cx="2624708" cy="2358352"/>
          </a:xfrm>
          <a:prstGeom prst="rect">
            <a:avLst/>
          </a:prstGeom>
          <a:solidFill>
            <a:srgbClr val="FBF3E8"/>
          </a:solidFill>
        </p:spPr>
        <p:txBody>
          <a:bodyPr vert="horz" wrap="square" lIns="0" tIns="180000" rIns="108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Perspectives futures de la participation des personnes handicapées au </a:t>
            </a:r>
            <a:r>
              <a:rPr lang="fr-FR" sz="1600" spc="-30" dirty="0">
                <a:solidFill>
                  <a:schemeClr val="tx1"/>
                </a:solidFill>
                <a:latin typeface="Calibri"/>
              </a:rPr>
              <a:t>numérique – opportunités, </a:t>
            </a:r>
            <a:r>
              <a:rPr lang="fr-FR" sz="1600" dirty="0">
                <a:solidFill>
                  <a:schemeClr val="tx1"/>
                </a:solidFill>
                <a:latin typeface="Calibri"/>
              </a:rPr>
              <a:t>risques et solutions </a:t>
            </a:r>
            <a:r>
              <a:rPr lang="fr-FR" sz="1600" spc="-30" dirty="0">
                <a:solidFill>
                  <a:schemeClr val="tx1"/>
                </a:solidFill>
                <a:latin typeface="Calibri"/>
              </a:rPr>
              <a:t>possibles (digitaleTeilhabe)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500"/>
                                        <p:tgtEl>
                                          <p:spTgt spid="12">
                                            <p:bg/>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750"/>
                                        <p:tgtEl>
                                          <p:spTgt spid="12">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3">
                                            <p:bg/>
                                          </p:spTgt>
                                        </p:tgtEl>
                                        <p:attrNameLst>
                                          <p:attrName>style.visibility</p:attrName>
                                        </p:attrNameLst>
                                      </p:cBhvr>
                                      <p:to>
                                        <p:strVal val="visible"/>
                                      </p:to>
                                    </p:set>
                                    <p:animEffect transition="in" filter="fade">
                                      <p:cBhvr>
                                        <p:cTn id="14" dur="500"/>
                                        <p:tgtEl>
                                          <p:spTgt spid="13">
                                            <p:bg/>
                                          </p:spTgt>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750"/>
                                        <p:tgtEl>
                                          <p:spTgt spid="13">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4">
                                            <p:bg/>
                                          </p:spTgt>
                                        </p:tgtEl>
                                        <p:attrNameLst>
                                          <p:attrName>style.visibility</p:attrName>
                                        </p:attrNameLst>
                                      </p:cBhvr>
                                      <p:to>
                                        <p:strVal val="visible"/>
                                      </p:to>
                                    </p:set>
                                    <p:animEffect transition="in" filter="fade">
                                      <p:cBhvr>
                                        <p:cTn id="21" dur="500"/>
                                        <p:tgtEl>
                                          <p:spTgt spid="14">
                                            <p:bg/>
                                          </p:spTgt>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750"/>
                                        <p:tgtEl>
                                          <p:spTgt spid="14">
                                            <p:txEl>
                                              <p:pRg st="0" end="0"/>
                                            </p:txEl>
                                          </p:spTgt>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8">
                                            <p:bg/>
                                          </p:spTgt>
                                        </p:tgtEl>
                                        <p:attrNameLst>
                                          <p:attrName>style.visibility</p:attrName>
                                        </p:attrNameLst>
                                      </p:cBhvr>
                                      <p:to>
                                        <p:strVal val="visible"/>
                                      </p:to>
                                    </p:set>
                                    <p:animEffect transition="in" filter="fade">
                                      <p:cBhvr>
                                        <p:cTn id="28" dur="500"/>
                                        <p:tgtEl>
                                          <p:spTgt spid="8">
                                            <p:bg/>
                                          </p:spTgt>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7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P spid="13" grpId="0" uiExpand="1" build="p" animBg="1"/>
      <p:bldP spid="14" grpId="0" uiExpand="1" build="p" animBg="1"/>
      <p:bldP spid="8"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738664"/>
          </a:xfrm>
        </p:spPr>
        <p:txBody>
          <a:bodyPr>
            <a:spAutoFit/>
          </a:bodyPr>
          <a:lstStyle/>
          <a:p>
            <a:pPr>
              <a:defRPr/>
            </a:pPr>
            <a:r>
              <a:rPr lang="fr-FR" dirty="0"/>
              <a:t>9. Coopération et réseautage </a:t>
            </a:r>
            <a:br>
              <a:rPr lang="fr-FR" dirty="0"/>
            </a:br>
            <a:r>
              <a:rPr lang="fr-FR" dirty="0"/>
              <a:t>    dans le domaine de la recherche sur la formation professionnelle</a:t>
            </a:r>
          </a:p>
        </p:txBody>
      </p:sp>
      <p:sp>
        <p:nvSpPr>
          <p:cNvPr id="5" name="Textfeld 4"/>
          <p:cNvSpPr txBox="1"/>
          <p:nvPr/>
        </p:nvSpPr>
        <p:spPr bwMode="auto">
          <a:xfrm>
            <a:off x="658812" y="1267361"/>
            <a:ext cx="8466141" cy="4651915"/>
          </a:xfrm>
          <a:prstGeom prst="rect">
            <a:avLst/>
          </a:prstGeom>
          <a:noFill/>
        </p:spPr>
        <p:txBody>
          <a:bodyPr wrap="square" lIns="0" tIns="0" rIns="0" bIns="0" rtlCol="0">
            <a:spAutoFit/>
          </a:bodyPr>
          <a:lstStyle/>
          <a:p>
            <a:pPr>
              <a:lnSpc>
                <a:spcPts val="2400"/>
              </a:lnSpc>
              <a:spcAft>
                <a:spcPts val="400"/>
              </a:spcAft>
              <a:buClr>
                <a:srgbClr val="D6851B"/>
              </a:buClr>
              <a:buSzPct val="65000"/>
              <a:defRPr/>
            </a:pPr>
            <a:r>
              <a:rPr lang="fr-FR" b="1" dirty="0"/>
              <a:t>La coopération</a:t>
            </a:r>
            <a:r>
              <a:rPr lang="fr-FR" dirty="0"/>
              <a:t> entre les différents acteurs de la recherche étend les possibilités de recherche sur la formation professionnelle</a:t>
            </a:r>
          </a:p>
          <a:p>
            <a:pPr marL="216000" indent="-216000">
              <a:lnSpc>
                <a:spcPts val="2400"/>
              </a:lnSpc>
              <a:spcAft>
                <a:spcPts val="400"/>
              </a:spcAft>
              <a:buClr>
                <a:srgbClr val="D6851B"/>
              </a:buClr>
              <a:buSzPct val="65000"/>
              <a:buFont typeface="Wingdings 3"/>
              <a:buChar char=""/>
              <a:defRPr/>
            </a:pPr>
            <a:r>
              <a:rPr lang="fr-FR" dirty="0"/>
              <a:t>Mise en place de synergies et d’un discours interdisciplinaire</a:t>
            </a:r>
          </a:p>
          <a:p>
            <a:pPr marL="216000" indent="-216000">
              <a:lnSpc>
                <a:spcPts val="2400"/>
              </a:lnSpc>
              <a:spcAft>
                <a:spcPts val="400"/>
              </a:spcAft>
              <a:buClr>
                <a:srgbClr val="D6851B"/>
              </a:buClr>
              <a:buSzPct val="65000"/>
              <a:buFont typeface="Wingdings 3"/>
              <a:buChar char=""/>
              <a:defRPr/>
            </a:pPr>
            <a:r>
              <a:rPr lang="fr-FR" dirty="0"/>
              <a:t>les différentes disciplines se penchent sur l’objet de la recherche </a:t>
            </a:r>
            <a:br>
              <a:rPr lang="fr-FR" dirty="0"/>
            </a:br>
            <a:r>
              <a:rPr lang="fr-FR" dirty="0"/>
              <a:t>selon différents angles, avec des questions différentes </a:t>
            </a:r>
            <a:br>
              <a:rPr lang="fr-FR" dirty="0"/>
            </a:br>
            <a:r>
              <a:rPr lang="fr-FR" dirty="0"/>
              <a:t>et des approches méthodologiques différentes</a:t>
            </a:r>
          </a:p>
          <a:p>
            <a:pPr marL="216000" indent="-216000">
              <a:lnSpc>
                <a:spcPts val="2400"/>
              </a:lnSpc>
              <a:spcAft>
                <a:spcPts val="400"/>
              </a:spcAft>
              <a:buClr>
                <a:srgbClr val="D6851B"/>
              </a:buClr>
              <a:buSzPct val="65000"/>
              <a:buFont typeface="Wingdings 3"/>
              <a:buChar char=""/>
              <a:defRPr/>
            </a:pPr>
            <a:r>
              <a:rPr lang="fr-FR" dirty="0"/>
              <a:t>Le financement des projets de recherche peut provenir de différentes sources</a:t>
            </a:r>
          </a:p>
          <a:p>
            <a:pPr>
              <a:lnSpc>
                <a:spcPts val="2400"/>
              </a:lnSpc>
              <a:spcAft>
                <a:spcPts val="400"/>
              </a:spcAft>
              <a:buClr>
                <a:srgbClr val="D6851B"/>
              </a:buClr>
              <a:buSzPct val="65000"/>
              <a:defRPr/>
            </a:pPr>
            <a:endParaRPr lang="de-DE" dirty="0"/>
          </a:p>
          <a:p>
            <a:pPr>
              <a:lnSpc>
                <a:spcPts val="2400"/>
              </a:lnSpc>
              <a:spcAft>
                <a:spcPts val="400"/>
              </a:spcAft>
              <a:buClr>
                <a:srgbClr val="D6851B"/>
              </a:buClr>
              <a:buSzPct val="65000"/>
              <a:defRPr/>
            </a:pPr>
            <a:r>
              <a:rPr lang="fr-FR" b="1" dirty="0"/>
              <a:t>La coopération internationale </a:t>
            </a:r>
            <a:r>
              <a:rPr lang="fr-FR" dirty="0"/>
              <a:t>dans le domaine de la recherche sur la formation professionnelle génère de nouvelles perspectives, et se traduit par de nouveaux sujets </a:t>
            </a:r>
            <a:br>
              <a:rPr lang="fr-FR" dirty="0"/>
            </a:br>
            <a:r>
              <a:rPr lang="fr-FR" dirty="0"/>
              <a:t>de recherche ainsi que des nouvelles missions de développement et de conseil</a:t>
            </a:r>
          </a:p>
          <a:p>
            <a:pPr marL="216000" indent="-216000">
              <a:lnSpc>
                <a:spcPts val="2400"/>
              </a:lnSpc>
              <a:spcAft>
                <a:spcPts val="400"/>
              </a:spcAft>
              <a:buClr>
                <a:srgbClr val="D6851B"/>
              </a:buClr>
              <a:buSzPct val="65000"/>
              <a:buFont typeface="Wingdings 3"/>
              <a:buChar char=""/>
              <a:defRPr/>
            </a:pPr>
            <a:r>
              <a:rPr lang="fr-FR" dirty="0"/>
              <a:t>Initiative du BMBF « Promotion de l’internationalisation de la formation professionnelle » de 2017</a:t>
            </a:r>
          </a:p>
          <a:p>
            <a:pPr marL="216000" indent="-216000">
              <a:lnSpc>
                <a:spcPts val="2400"/>
              </a:lnSpc>
              <a:spcAft>
                <a:spcPts val="400"/>
              </a:spcAft>
              <a:buClr>
                <a:srgbClr val="D6851B"/>
              </a:buClr>
              <a:buSzPct val="65000"/>
              <a:buFont typeface="Wingdings 3"/>
              <a:buChar char=""/>
              <a:defRPr/>
            </a:pPr>
            <a:r>
              <a:rPr lang="fr-FR" dirty="0"/>
              <a:t>Le BIBB coopère avec de nombreuses institutions partenaires internationales.</a:t>
            </a:r>
          </a:p>
        </p:txBody>
      </p:sp>
      <p:pic>
        <p:nvPicPr>
          <p:cNvPr id="6" name="Grafik 5"/>
          <p:cNvPicPr>
            <a:picLocks noChangeAspect="1"/>
          </p:cNvPicPr>
          <p:nvPr/>
        </p:nvPicPr>
        <p:blipFill>
          <a:blip r:embed="rId3"/>
          <a:stretch/>
        </p:blipFill>
        <p:spPr bwMode="auto">
          <a:xfrm>
            <a:off x="10191751" y="1835150"/>
            <a:ext cx="1511299" cy="2527551"/>
          </a:xfrm>
          <a:prstGeom prst="rect">
            <a:avLst/>
          </a:prstGeom>
        </p:spPr>
      </p:pic>
      <p:pic>
        <p:nvPicPr>
          <p:cNvPr id="7" name="Grafik 6"/>
          <p:cNvPicPr>
            <a:picLocks noChangeAspect="1"/>
          </p:cNvPicPr>
          <p:nvPr/>
        </p:nvPicPr>
        <p:blipFill>
          <a:blip r:embed="rId4"/>
          <a:stretch/>
        </p:blipFill>
        <p:spPr bwMode="auto">
          <a:xfrm>
            <a:off x="8787276" y="1835150"/>
            <a:ext cx="1414000" cy="252755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42" presetClass="path" presetSubtype="0" accel="50000" decel="30000" fill="hold" nodeType="withEffect">
                                  <p:stCondLst>
                                    <p:cond delay="0"/>
                                  </p:stCondLst>
                                  <p:childTnLst>
                                    <p:animMotion origin="layout" path="M 4.16667E-6 -1.85185E-6 L -0.03802 0.01621 " pathEditMode="relative" rAng="0" ptsTypes="AA">
                                      <p:cBhvr>
                                        <p:cTn id="9" dur="1000" spd="-100000" fill="hold"/>
                                        <p:tgtEl>
                                          <p:spTgt spid="7"/>
                                        </p:tgtEl>
                                        <p:attrNameLst>
                                          <p:attrName>ppt_x</p:attrName>
                                          <p:attrName>ppt_y</p:attrName>
                                        </p:attrNameLst>
                                      </p:cBhvr>
                                      <p:rCtr x="-1901" y="810"/>
                                    </p:animMotion>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42" presetClass="path" presetSubtype="0" accel="50000" decel="50000" fill="hold" nodeType="withEffect">
                                  <p:stCondLst>
                                    <p:cond delay="0"/>
                                  </p:stCondLst>
                                  <p:childTnLst>
                                    <p:animMotion origin="layout" path="M 3.33333E-6 -1.85185E-6 L 0.03646 -0.02824 " pathEditMode="relative" rAng="0" ptsTypes="AA">
                                      <p:cBhvr>
                                        <p:cTn id="14" dur="1000" spd="-100000" fill="hold"/>
                                        <p:tgtEl>
                                          <p:spTgt spid="6"/>
                                        </p:tgtEl>
                                        <p:attrNameLst>
                                          <p:attrName>ppt_x</p:attrName>
                                          <p:attrName>ppt_y</p:attrName>
                                        </p:attrNameLst>
                                      </p:cBhvr>
                                      <p:rCtr x="1823" y="-1412"/>
                                    </p:animMotion>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el 6"/>
          <p:cNvSpPr>
            <a:spLocks noGrp="1"/>
          </p:cNvSpPr>
          <p:nvPr>
            <p:ph type="title"/>
          </p:nvPr>
        </p:nvSpPr>
        <p:spPr bwMode="auto">
          <a:xfrm>
            <a:off x="658812" y="296863"/>
            <a:ext cx="9000000" cy="738664"/>
          </a:xfrm>
        </p:spPr>
        <p:txBody>
          <a:bodyPr>
            <a:spAutoFit/>
          </a:bodyPr>
          <a:lstStyle/>
          <a:p>
            <a:pPr>
              <a:defRPr/>
            </a:pPr>
            <a:r>
              <a:rPr lang="fr-FR" dirty="0"/>
              <a:t>9. Coopération et réseautage </a:t>
            </a:r>
            <a:br>
              <a:rPr lang="fr-FR" dirty="0"/>
            </a:br>
            <a:r>
              <a:rPr lang="fr-FR" dirty="0"/>
              <a:t>    dans le domaine de la recherche sur la formation professionnelle</a:t>
            </a:r>
          </a:p>
        </p:txBody>
      </p:sp>
      <p:sp>
        <p:nvSpPr>
          <p:cNvPr id="6" name="Textplatzhalter 3"/>
          <p:cNvSpPr txBox="1"/>
          <p:nvPr/>
        </p:nvSpPr>
        <p:spPr bwMode="auto">
          <a:xfrm>
            <a:off x="658813" y="2526624"/>
            <a:ext cx="5437189" cy="490620"/>
          </a:xfrm>
          <a:prstGeom prst="rect">
            <a:avLst/>
          </a:prstGeom>
          <a:solidFill>
            <a:srgbClr val="EAC28D"/>
          </a:solidFill>
        </p:spPr>
        <p:txBody>
          <a:bodyPr vert="horz" wrap="square" lIns="216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fr-FR" sz="1800" dirty="0">
                <a:solidFill>
                  <a:schemeClr val="tx1"/>
                </a:solidFill>
              </a:rPr>
              <a:t>le BIBB</a:t>
            </a:r>
          </a:p>
        </p:txBody>
      </p:sp>
      <p:sp>
        <p:nvSpPr>
          <p:cNvPr id="8" name="Textplatzhalter 3"/>
          <p:cNvSpPr txBox="1"/>
          <p:nvPr/>
        </p:nvSpPr>
        <p:spPr bwMode="auto">
          <a:xfrm>
            <a:off x="6240463" y="2518930"/>
            <a:ext cx="5472112" cy="1337005"/>
          </a:xfrm>
          <a:prstGeom prst="rect">
            <a:avLst/>
          </a:prstGeom>
          <a:solidFill>
            <a:srgbClr val="EAC28D"/>
          </a:solidFill>
        </p:spPr>
        <p:txBody>
          <a:bodyPr vert="horz" wrap="square" lIns="2124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fr-FR" sz="1800" dirty="0">
                <a:solidFill>
                  <a:schemeClr val="tx1"/>
                </a:solidFill>
              </a:rPr>
              <a:t>La section Pédagogie de la vie professionnelle et de l’économie </a:t>
            </a:r>
            <a:br>
              <a:rPr lang="fr-FR" sz="1800" dirty="0">
                <a:solidFill>
                  <a:schemeClr val="tx1"/>
                </a:solidFill>
              </a:rPr>
            </a:br>
            <a:r>
              <a:rPr lang="fr-FR" sz="1800" dirty="0">
                <a:solidFill>
                  <a:schemeClr val="tx1"/>
                </a:solidFill>
              </a:rPr>
              <a:t>de la société allemande </a:t>
            </a:r>
            <a:br>
              <a:rPr lang="fr-FR" sz="1800" dirty="0">
                <a:solidFill>
                  <a:schemeClr val="tx1"/>
                </a:solidFill>
              </a:rPr>
            </a:br>
            <a:r>
              <a:rPr lang="fr-FR" sz="1800" dirty="0">
                <a:solidFill>
                  <a:schemeClr val="tx1"/>
                </a:solidFill>
              </a:rPr>
              <a:t>pour les sciences de l’éducation </a:t>
            </a:r>
          </a:p>
        </p:txBody>
      </p:sp>
      <p:sp>
        <p:nvSpPr>
          <p:cNvPr id="9" name="Textplatzhalter 3"/>
          <p:cNvSpPr txBox="1"/>
          <p:nvPr/>
        </p:nvSpPr>
        <p:spPr bwMode="auto">
          <a:xfrm>
            <a:off x="6240463" y="4041602"/>
            <a:ext cx="5472112" cy="772748"/>
          </a:xfrm>
          <a:prstGeom prst="rect">
            <a:avLst/>
          </a:prstGeom>
          <a:solidFill>
            <a:srgbClr val="EAC28D"/>
          </a:solidFill>
        </p:spPr>
        <p:txBody>
          <a:bodyPr vert="horz" wrap="square" lIns="2124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fr-FR" sz="1800" dirty="0">
                <a:solidFill>
                  <a:schemeClr val="tx1"/>
                </a:solidFill>
              </a:rPr>
              <a:t>Instituts de recherche privés ou publics</a:t>
            </a:r>
          </a:p>
        </p:txBody>
      </p:sp>
      <p:sp>
        <p:nvSpPr>
          <p:cNvPr id="10" name="Textplatzhalter 3"/>
          <p:cNvSpPr txBox="1"/>
          <p:nvPr/>
        </p:nvSpPr>
        <p:spPr bwMode="auto">
          <a:xfrm>
            <a:off x="658810" y="3143049"/>
            <a:ext cx="4103689" cy="772748"/>
          </a:xfrm>
          <a:prstGeom prst="rect">
            <a:avLst/>
          </a:prstGeom>
          <a:solidFill>
            <a:srgbClr val="EAC28D"/>
          </a:solidFill>
        </p:spPr>
        <p:txBody>
          <a:bodyPr vert="horz" wrap="square" lIns="216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fr-FR" sz="1800" dirty="0">
                <a:solidFill>
                  <a:schemeClr val="tx1"/>
                </a:solidFill>
              </a:rPr>
              <a:t>Institut de recherche sur le marché du </a:t>
            </a:r>
            <a:br>
              <a:rPr lang="fr-FR" sz="1800" dirty="0">
                <a:solidFill>
                  <a:schemeClr val="tx1"/>
                </a:solidFill>
              </a:rPr>
            </a:br>
            <a:r>
              <a:rPr lang="fr-FR" sz="1800" dirty="0">
                <a:solidFill>
                  <a:schemeClr val="tx1"/>
                </a:solidFill>
              </a:rPr>
              <a:t>travail et les professions (IAB)</a:t>
            </a:r>
          </a:p>
        </p:txBody>
      </p:sp>
      <p:sp>
        <p:nvSpPr>
          <p:cNvPr id="11" name="Textplatzhalter 3"/>
          <p:cNvSpPr txBox="1"/>
          <p:nvPr/>
        </p:nvSpPr>
        <p:spPr bwMode="auto">
          <a:xfrm>
            <a:off x="658815" y="4041602"/>
            <a:ext cx="5437185" cy="772748"/>
          </a:xfrm>
          <a:prstGeom prst="rect">
            <a:avLst/>
          </a:prstGeom>
          <a:solidFill>
            <a:srgbClr val="EAC28D"/>
          </a:solidFill>
        </p:spPr>
        <p:txBody>
          <a:bodyPr vert="horz" wrap="square" lIns="216000" tIns="108000" rIns="1152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fr-FR" sz="1800" dirty="0">
                <a:solidFill>
                  <a:schemeClr val="tx1"/>
                </a:solidFill>
              </a:rPr>
              <a:t>Les instituts pédagogiques </a:t>
            </a:r>
            <a:br>
              <a:rPr lang="fr-FR" sz="1800" dirty="0">
                <a:solidFill>
                  <a:schemeClr val="tx1"/>
                </a:solidFill>
              </a:rPr>
            </a:br>
            <a:r>
              <a:rPr lang="fr-FR" sz="1800" dirty="0">
                <a:solidFill>
                  <a:schemeClr val="tx1"/>
                </a:solidFill>
              </a:rPr>
              <a:t>des Länder</a:t>
            </a:r>
          </a:p>
        </p:txBody>
      </p:sp>
      <p:sp>
        <p:nvSpPr>
          <p:cNvPr id="13" name="Ellipse 12"/>
          <p:cNvSpPr/>
          <p:nvPr/>
        </p:nvSpPr>
        <p:spPr bwMode="auto">
          <a:xfrm>
            <a:off x="4517570" y="1905000"/>
            <a:ext cx="3469099" cy="3469462"/>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defRPr/>
            </a:pPr>
            <a:endParaRPr lang="de-DE" dirty="0">
              <a:solidFill>
                <a:schemeClr val="dk1"/>
              </a:solidFill>
              <a:cs typeface="Calibri"/>
            </a:endParaRPr>
          </a:p>
        </p:txBody>
      </p:sp>
      <p:pic>
        <p:nvPicPr>
          <p:cNvPr id="4" name="Grafik 3"/>
          <p:cNvPicPr>
            <a:picLocks noChangeAspect="1"/>
          </p:cNvPicPr>
          <p:nvPr/>
        </p:nvPicPr>
        <p:blipFill>
          <a:blip r:embed="rId3"/>
          <a:stretch/>
        </p:blipFill>
        <p:spPr bwMode="auto">
          <a:xfrm>
            <a:off x="4737099" y="2812072"/>
            <a:ext cx="2890000" cy="1677491"/>
          </a:xfrm>
          <a:prstGeom prst="rect">
            <a:avLst/>
          </a:prstGeom>
        </p:spPr>
      </p:pic>
      <p:sp>
        <p:nvSpPr>
          <p:cNvPr id="3" name="Rechteck 2"/>
          <p:cNvSpPr/>
          <p:nvPr/>
        </p:nvSpPr>
        <p:spPr bwMode="auto">
          <a:xfrm>
            <a:off x="658808" y="1583854"/>
            <a:ext cx="10631491" cy="564257"/>
          </a:xfrm>
          <a:prstGeom prst="rect">
            <a:avLst/>
          </a:prstGeom>
        </p:spPr>
        <p:txBody>
          <a:bodyPr wrap="square" lIns="0" tIns="0" rIns="0" bIns="0">
            <a:spAutoFit/>
          </a:bodyPr>
          <a:lstStyle/>
          <a:p>
            <a:pPr>
              <a:lnSpc>
                <a:spcPts val="2200"/>
              </a:lnSpc>
              <a:spcAft>
                <a:spcPts val="600"/>
              </a:spcAft>
              <a:buClr>
                <a:srgbClr val="D6851B"/>
              </a:buClr>
              <a:buSzPct val="65000"/>
              <a:defRPr/>
            </a:pPr>
            <a:r>
              <a:rPr lang="fr-FR" sz="2000" dirty="0"/>
              <a:t>Le groupe de travail Réseau de recherche sur la formation professionnelle (AGBFN) est un regroupement bénévole d’instituts scientifiques :</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42" presetClass="path" presetSubtype="0" accel="40000" decel="60000" fill="hold" grpId="1" nodeType="withEffect">
                                  <p:stCondLst>
                                    <p:cond delay="250"/>
                                  </p:stCondLst>
                                  <p:childTnLst>
                                    <p:animMotion origin="layout" path="M -3.125E-6 3.33333E-6 L 0.06381 -0.00371 " pathEditMode="relative" rAng="0" ptsTypes="AA">
                                      <p:cBhvr>
                                        <p:cTn id="9" dur="750" spd="-100000" fill="hold"/>
                                        <p:tgtEl>
                                          <p:spTgt spid="6"/>
                                        </p:tgtEl>
                                        <p:attrNameLst>
                                          <p:attrName>ppt_x</p:attrName>
                                          <p:attrName>ppt_y</p:attrName>
                                        </p:attrNameLst>
                                      </p:cBhvr>
                                      <p:rCtr x="3190" y="-185"/>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par>
                                <p:cTn id="13" presetID="42" presetClass="path" presetSubtype="0" accel="40000" decel="60000" fill="hold" grpId="1" nodeType="withEffect">
                                  <p:stCondLst>
                                    <p:cond delay="250"/>
                                  </p:stCondLst>
                                  <p:childTnLst>
                                    <p:animMotion origin="layout" path="M 4.375E-6 -3.33333E-6 L 0.06419 -0.00277 " pathEditMode="relative" rAng="0" ptsTypes="AA">
                                      <p:cBhvr>
                                        <p:cTn id="14" dur="750" spd="-100000" fill="hold"/>
                                        <p:tgtEl>
                                          <p:spTgt spid="10"/>
                                        </p:tgtEl>
                                        <p:attrNameLst>
                                          <p:attrName>ppt_x</p:attrName>
                                          <p:attrName>ppt_y</p:attrName>
                                        </p:attrNameLst>
                                      </p:cBhvr>
                                      <p:rCtr x="3203" y="-139"/>
                                    </p:animMotion>
                                  </p:childTnLst>
                                </p:cTn>
                              </p:par>
                              <p:par>
                                <p:cTn id="15" presetID="10" presetClass="entr" presetSubtype="0"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childTnLst>
                                </p:cTn>
                              </p:par>
                              <p:par>
                                <p:cTn id="18" presetID="42" presetClass="path" presetSubtype="0" accel="40000" decel="60000" fill="hold" grpId="1" nodeType="withEffect">
                                  <p:stCondLst>
                                    <p:cond delay="250"/>
                                  </p:stCondLst>
                                  <p:childTnLst>
                                    <p:animMotion origin="layout" path="M -3.125E-6 -1.85185E-6 L 0.05196 0.00046 " pathEditMode="relative" rAng="0" ptsTypes="AA">
                                      <p:cBhvr>
                                        <p:cTn id="19" dur="750" spd="-100000" fill="hold"/>
                                        <p:tgtEl>
                                          <p:spTgt spid="11"/>
                                        </p:tgtEl>
                                        <p:attrNameLst>
                                          <p:attrName>ppt_x</p:attrName>
                                          <p:attrName>ppt_y</p:attrName>
                                        </p:attrNameLst>
                                      </p:cBhvr>
                                      <p:rCtr x="2591" y="23"/>
                                    </p:animMotion>
                                  </p:childTnLst>
                                </p:cTn>
                              </p:par>
                              <p:par>
                                <p:cTn id="20" presetID="10" presetClass="entr" presetSubtype="0" fill="hold" grpId="0" nodeType="withEffect">
                                  <p:stCondLst>
                                    <p:cond delay="2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childTnLst>
                                </p:cTn>
                              </p:par>
                              <p:par>
                                <p:cTn id="23" presetID="42" presetClass="path" presetSubtype="0" accel="40000" decel="60000" fill="hold" grpId="1" nodeType="withEffect">
                                  <p:stCondLst>
                                    <p:cond delay="250"/>
                                  </p:stCondLst>
                                  <p:childTnLst>
                                    <p:animMotion origin="layout" path="M 2.08333E-6 -4.81481E-6 L -0.05326 0.0044 " pathEditMode="relative" rAng="0" ptsTypes="AA">
                                      <p:cBhvr>
                                        <p:cTn id="24" dur="750" spd="-100000" fill="hold"/>
                                        <p:tgtEl>
                                          <p:spTgt spid="8"/>
                                        </p:tgtEl>
                                        <p:attrNameLst>
                                          <p:attrName>ppt_x</p:attrName>
                                          <p:attrName>ppt_y</p:attrName>
                                        </p:attrNameLst>
                                      </p:cBhvr>
                                      <p:rCtr x="-2669" y="208"/>
                                    </p:animMotion>
                                  </p:childTnLst>
                                </p:cTn>
                              </p:par>
                              <p:par>
                                <p:cTn id="25" presetID="10" presetClass="entr" presetSubtype="0" fill="hold" grpId="0" nodeType="withEffect">
                                  <p:stCondLst>
                                    <p:cond delay="25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42" presetClass="path" presetSubtype="0" accel="40000" decel="60000" fill="hold" grpId="1" nodeType="withEffect">
                                  <p:stCondLst>
                                    <p:cond delay="250"/>
                                  </p:stCondLst>
                                  <p:childTnLst>
                                    <p:animMotion origin="layout" path="M 2.08333E-6 -1.85185E-6 L -0.05326 0.00417 " pathEditMode="relative" rAng="0" ptsTypes="AA">
                                      <p:cBhvr>
                                        <p:cTn id="29" dur="750" spd="-100000" fill="hold"/>
                                        <p:tgtEl>
                                          <p:spTgt spid="9"/>
                                        </p:tgtEl>
                                        <p:attrNameLst>
                                          <p:attrName>ppt_x</p:attrName>
                                          <p:attrName>ppt_y</p:attrName>
                                        </p:attrNameLst>
                                      </p:cBhvr>
                                      <p:rCtr x="-2669"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el 6"/>
          <p:cNvSpPr>
            <a:spLocks noGrp="1"/>
          </p:cNvSpPr>
          <p:nvPr>
            <p:ph type="title"/>
          </p:nvPr>
        </p:nvSpPr>
        <p:spPr bwMode="auto">
          <a:xfrm>
            <a:off x="611961" y="178179"/>
            <a:ext cx="9000000" cy="738664"/>
          </a:xfrm>
        </p:spPr>
        <p:txBody>
          <a:bodyPr>
            <a:spAutoFit/>
          </a:bodyPr>
          <a:lstStyle/>
          <a:p>
            <a:pPr>
              <a:defRPr/>
            </a:pPr>
            <a:r>
              <a:rPr lang="fr-FR" dirty="0"/>
              <a:t>9. Coopération et réseautage </a:t>
            </a:r>
            <a:br>
              <a:rPr lang="fr-FR" dirty="0"/>
            </a:br>
            <a:r>
              <a:rPr lang="fr-FR" dirty="0"/>
              <a:t>    dans le domaine de la recherche sur la formation professionnelle</a:t>
            </a:r>
          </a:p>
        </p:txBody>
      </p:sp>
      <p:sp>
        <p:nvSpPr>
          <p:cNvPr id="15" name="Textfeld 14"/>
          <p:cNvSpPr txBox="1"/>
          <p:nvPr/>
        </p:nvSpPr>
        <p:spPr bwMode="auto">
          <a:xfrm>
            <a:off x="658812" y="933797"/>
            <a:ext cx="9793287" cy="307777"/>
          </a:xfrm>
          <a:prstGeom prst="rect">
            <a:avLst/>
          </a:prstGeom>
          <a:noFill/>
        </p:spPr>
        <p:txBody>
          <a:bodyPr wrap="square" lIns="0" tIns="0" rIns="0" bIns="0" rtlCol="0">
            <a:spAutoFit/>
          </a:bodyPr>
          <a:lstStyle/>
          <a:p>
            <a:pPr>
              <a:lnSpc>
                <a:spcPts val="2400"/>
              </a:lnSpc>
              <a:spcAft>
                <a:spcPts val="1200"/>
              </a:spcAft>
              <a:defRPr/>
            </a:pPr>
            <a:r>
              <a:rPr lang="fr-FR" sz="2000" b="1" dirty="0"/>
              <a:t>Les partenaires AGBFN sont entre autres :</a:t>
            </a:r>
          </a:p>
        </p:txBody>
      </p:sp>
      <p:pic>
        <p:nvPicPr>
          <p:cNvPr id="2" name="Grafik 1"/>
          <p:cNvPicPr>
            <a:picLocks noChangeAspect="1"/>
          </p:cNvPicPr>
          <p:nvPr/>
        </p:nvPicPr>
        <p:blipFill>
          <a:blip r:embed="rId3"/>
          <a:stretch/>
        </p:blipFill>
        <p:spPr bwMode="auto">
          <a:xfrm>
            <a:off x="7678141" y="957790"/>
            <a:ext cx="4513859" cy="4942420"/>
          </a:xfrm>
          <a:prstGeom prst="rect">
            <a:avLst/>
          </a:prstGeom>
        </p:spPr>
      </p:pic>
      <p:sp>
        <p:nvSpPr>
          <p:cNvPr id="17" name="Rechteck 16"/>
          <p:cNvSpPr/>
          <p:nvPr/>
        </p:nvSpPr>
        <p:spPr bwMode="auto">
          <a:xfrm>
            <a:off x="658812" y="1258887"/>
            <a:ext cx="7627232" cy="4835852"/>
          </a:xfrm>
          <a:prstGeom prst="rect">
            <a:avLst/>
          </a:prstGeom>
        </p:spPr>
        <p:txBody>
          <a:bodyPr wrap="square" lIns="0" tIns="0" rIns="0" bIns="0" numCol="2" spcCol="180000">
            <a:noAutofit/>
          </a:bodyPr>
          <a:lstStyle/>
          <a:p>
            <a:pPr marL="144000" indent="-144000">
              <a:lnSpc>
                <a:spcPts val="1300"/>
              </a:lnSpc>
              <a:spcAft>
                <a:spcPts val="200"/>
              </a:spcAft>
              <a:buClr>
                <a:srgbClr val="D6851B"/>
              </a:buClr>
              <a:buSzPct val="65000"/>
              <a:buFont typeface="Wingdings 3"/>
              <a:buChar char=""/>
              <a:defRPr/>
            </a:pPr>
            <a:r>
              <a:rPr lang="fr-FR" sz="1050" dirty="0"/>
              <a:t>le BIBB</a:t>
            </a:r>
          </a:p>
          <a:p>
            <a:pPr marL="144000" indent="-144000">
              <a:lnSpc>
                <a:spcPts val="1300"/>
              </a:lnSpc>
              <a:spcAft>
                <a:spcPts val="200"/>
              </a:spcAft>
              <a:buClr>
                <a:srgbClr val="D6851B"/>
              </a:buClr>
              <a:buSzPct val="65000"/>
              <a:buFont typeface="Wingdings 3"/>
              <a:buChar char=""/>
              <a:defRPr/>
            </a:pPr>
            <a:r>
              <a:rPr lang="fr-FR" sz="1050" dirty="0"/>
              <a:t>Institut pour la qualité scolaire et la recherche en éducation du Land de Bavière (ISB) Munich</a:t>
            </a:r>
          </a:p>
          <a:p>
            <a:pPr marL="144000" indent="-144000">
              <a:lnSpc>
                <a:spcPts val="1300"/>
              </a:lnSpc>
              <a:spcAft>
                <a:spcPts val="200"/>
              </a:spcAft>
              <a:buClr>
                <a:srgbClr val="D6851B"/>
              </a:buClr>
              <a:buSzPct val="65000"/>
              <a:buFont typeface="Wingdings 3"/>
              <a:buChar char=""/>
              <a:defRPr/>
            </a:pPr>
            <a:r>
              <a:rPr lang="fr-FR" sz="1050" dirty="0"/>
              <a:t>Université technique de Darmstadt, institut de pédagogie générale et professionnelle, département pédagogie de la vie professionnelle</a:t>
            </a:r>
          </a:p>
          <a:p>
            <a:pPr marL="144000" indent="-144000">
              <a:lnSpc>
                <a:spcPts val="1300"/>
              </a:lnSpc>
              <a:spcAft>
                <a:spcPts val="200"/>
              </a:spcAft>
              <a:buClr>
                <a:srgbClr val="D6851B"/>
              </a:buClr>
              <a:buSzPct val="65000"/>
              <a:buFont typeface="Wingdings 3"/>
              <a:buChar char=""/>
              <a:defRPr/>
            </a:pPr>
            <a:r>
              <a:rPr lang="fr-FR" sz="1050" dirty="0"/>
              <a:t>Institut de recherche sur la formation en entreprise (f-bb) Nuremberg</a:t>
            </a:r>
          </a:p>
          <a:p>
            <a:pPr marL="144000" indent="-144000">
              <a:lnSpc>
                <a:spcPts val="1300"/>
              </a:lnSpc>
              <a:spcAft>
                <a:spcPts val="200"/>
              </a:spcAft>
              <a:buClr>
                <a:srgbClr val="D6851B"/>
              </a:buClr>
              <a:buSzPct val="65000"/>
              <a:buFont typeface="Wingdings 3"/>
              <a:buChar char=""/>
              <a:defRPr/>
            </a:pPr>
            <a:r>
              <a:rPr lang="fr-FR" sz="1050" dirty="0"/>
              <a:t>Institut régional pour la formation des enseignants et le développement des écoles de Hambourg (Landesinstitut für Lehrerbildung und Schulentwicklung Hamburg)</a:t>
            </a:r>
          </a:p>
          <a:p>
            <a:pPr marL="144000" indent="-144000">
              <a:lnSpc>
                <a:spcPts val="1300"/>
              </a:lnSpc>
              <a:spcAft>
                <a:spcPts val="200"/>
              </a:spcAft>
              <a:buClr>
                <a:srgbClr val="D6851B"/>
              </a:buClr>
              <a:buSzPct val="65000"/>
              <a:buFont typeface="Wingdings 3"/>
              <a:buChar char=""/>
              <a:defRPr/>
            </a:pPr>
            <a:r>
              <a:rPr lang="fr-FR" sz="1050" dirty="0"/>
              <a:t>Institut pour le développement de la qualité scolaire du Land de Basse-Saxe (NLQ)</a:t>
            </a:r>
          </a:p>
          <a:p>
            <a:pPr marL="144000" indent="-144000">
              <a:lnSpc>
                <a:spcPts val="1300"/>
              </a:lnSpc>
              <a:spcAft>
                <a:spcPts val="200"/>
              </a:spcAft>
              <a:buClr>
                <a:srgbClr val="D6851B"/>
              </a:buClr>
              <a:buSzPct val="65000"/>
              <a:buFont typeface="Wingdings 3"/>
              <a:buChar char=""/>
              <a:defRPr/>
            </a:pPr>
            <a:r>
              <a:rPr lang="fr-FR" sz="1050" dirty="0"/>
              <a:t>GEBIFO – Société pour la promotion de la recherche sur l’éducation </a:t>
            </a:r>
            <a:br>
              <a:rPr lang="fr-FR" sz="1050" dirty="0"/>
            </a:br>
            <a:r>
              <a:rPr lang="fr-FR" sz="1050" dirty="0"/>
              <a:t>et la qualification Berlin</a:t>
            </a:r>
          </a:p>
          <a:p>
            <a:pPr marL="144000" indent="-144000">
              <a:lnSpc>
                <a:spcPts val="1300"/>
              </a:lnSpc>
              <a:spcAft>
                <a:spcPts val="200"/>
              </a:spcAft>
              <a:buClr>
                <a:srgbClr val="D6851B"/>
              </a:buClr>
              <a:buSzPct val="65000"/>
              <a:buFont typeface="Wingdings 3"/>
              <a:buChar char=""/>
              <a:defRPr/>
            </a:pPr>
            <a:r>
              <a:rPr lang="fr-FR" sz="1050" dirty="0"/>
              <a:t>cevet – Centre for vocational education and training (Paderborn)</a:t>
            </a:r>
          </a:p>
          <a:p>
            <a:pPr marL="144000" indent="-144000">
              <a:lnSpc>
                <a:spcPts val="1300"/>
              </a:lnSpc>
              <a:spcAft>
                <a:spcPts val="200"/>
              </a:spcAft>
              <a:buClr>
                <a:srgbClr val="D6851B"/>
              </a:buClr>
              <a:buSzPct val="65000"/>
              <a:buFont typeface="Wingdings 3"/>
              <a:buChar char=""/>
              <a:defRPr/>
            </a:pPr>
            <a:r>
              <a:rPr lang="fr-FR" sz="1050" dirty="0"/>
              <a:t>Université de Rostock, institut pour la pédagogie de la vie professionnelle</a:t>
            </a:r>
          </a:p>
          <a:p>
            <a:pPr marL="144000" indent="-144000">
              <a:lnSpc>
                <a:spcPts val="1300"/>
              </a:lnSpc>
              <a:spcAft>
                <a:spcPts val="200"/>
              </a:spcAft>
              <a:buClr>
                <a:srgbClr val="D6851B"/>
              </a:buClr>
              <a:buSzPct val="65000"/>
              <a:buFont typeface="Wingdings 3"/>
              <a:buChar char=""/>
              <a:defRPr/>
            </a:pPr>
            <a:r>
              <a:rPr lang="fr-FR" sz="1050" dirty="0"/>
              <a:t>Institut régional pour la qualité scolaire et la formation des enseignants du Land de Saxe-Anhalt (LISA)</a:t>
            </a:r>
          </a:p>
          <a:p>
            <a:pPr marL="144000" indent="-144000">
              <a:lnSpc>
                <a:spcPts val="1300"/>
              </a:lnSpc>
              <a:spcAft>
                <a:spcPts val="200"/>
              </a:spcAft>
              <a:buClr>
                <a:srgbClr val="D6851B"/>
              </a:buClr>
              <a:buSzPct val="65000"/>
              <a:buFont typeface="Wingdings 3"/>
              <a:buChar char=""/>
              <a:defRPr/>
            </a:pPr>
            <a:r>
              <a:rPr lang="fr-FR" sz="1050" dirty="0"/>
              <a:t>Institut régional pour les affaires scolaires du Land de Brême</a:t>
            </a:r>
          </a:p>
          <a:p>
            <a:pPr marL="144000" indent="-144000">
              <a:lnSpc>
                <a:spcPts val="1300"/>
              </a:lnSpc>
              <a:spcAft>
                <a:spcPts val="200"/>
              </a:spcAft>
              <a:buClr>
                <a:srgbClr val="D6851B"/>
              </a:buClr>
              <a:buSzPct val="65000"/>
              <a:buFont typeface="Wingdings 3"/>
              <a:buChar char=""/>
              <a:defRPr/>
            </a:pPr>
            <a:r>
              <a:rPr lang="fr-FR" sz="1050" dirty="0"/>
              <a:t>Université RWTH d’Aix-la-Chapelle, spécialisation et domaine de recherche : didactique de la technique de construction</a:t>
            </a:r>
          </a:p>
          <a:p>
            <a:pPr marL="144000" indent="-144000">
              <a:lnSpc>
                <a:spcPts val="1300"/>
              </a:lnSpc>
              <a:spcAft>
                <a:spcPts val="200"/>
              </a:spcAft>
              <a:buClr>
                <a:srgbClr val="D6851B"/>
              </a:buClr>
              <a:buSzPct val="65000"/>
              <a:buFont typeface="Wingdings 3"/>
              <a:buChar char=""/>
              <a:defRPr/>
            </a:pPr>
            <a:r>
              <a:rPr lang="fr-FR" sz="1050" dirty="0"/>
              <a:t>Institut de l’économie allemande de Cologne, champ de compétence : qualification professionnelle et professionnel·le·s spécialisé·e·s</a:t>
            </a:r>
          </a:p>
          <a:p>
            <a:pPr marL="144000" indent="-144000">
              <a:lnSpc>
                <a:spcPts val="1300"/>
              </a:lnSpc>
              <a:spcAft>
                <a:spcPts val="200"/>
              </a:spcAft>
              <a:buClr>
                <a:srgbClr val="D6851B"/>
              </a:buClr>
              <a:buSzPct val="65000"/>
              <a:buFont typeface="Wingdings 3"/>
              <a:buChar char=""/>
              <a:defRPr/>
            </a:pPr>
            <a:r>
              <a:rPr lang="fr-FR" sz="1050" dirty="0"/>
              <a:t>Université Goethe de Francfort, département 2 : sciences économiques, chaire d’éthique et de pédagogie de l’économie</a:t>
            </a:r>
          </a:p>
          <a:p>
            <a:pPr marL="144000" indent="-144000">
              <a:lnSpc>
                <a:spcPts val="1300"/>
              </a:lnSpc>
              <a:spcAft>
                <a:spcPts val="200"/>
              </a:spcAft>
              <a:buClr>
                <a:srgbClr val="D6851B"/>
              </a:buClr>
              <a:buSzPct val="65000"/>
              <a:buFont typeface="Wingdings 3"/>
              <a:buChar char=""/>
              <a:defRPr/>
            </a:pPr>
            <a:r>
              <a:rPr lang="fr-FR" sz="1050" dirty="0"/>
              <a:t>Organisme de formation de l’économie de Hesse – centre de recherche</a:t>
            </a:r>
          </a:p>
          <a:p>
            <a:pPr marL="144000" indent="-144000">
              <a:lnSpc>
                <a:spcPts val="1300"/>
              </a:lnSpc>
              <a:spcAft>
                <a:spcPts val="200"/>
              </a:spcAft>
              <a:buClr>
                <a:srgbClr val="D6851B"/>
              </a:buClr>
              <a:buSzPct val="65000"/>
              <a:buFont typeface="Wingdings 3"/>
              <a:buChar char=""/>
              <a:defRPr/>
            </a:pPr>
            <a:r>
              <a:rPr lang="fr-FR" sz="1050" dirty="0"/>
              <a:t>Université de Wurtzbourg – chaire d’éducation spécialisée V</a:t>
            </a:r>
          </a:p>
          <a:p>
            <a:pPr marL="144000" indent="-144000">
              <a:lnSpc>
                <a:spcPts val="1300"/>
              </a:lnSpc>
              <a:spcAft>
                <a:spcPts val="200"/>
              </a:spcAft>
              <a:buClr>
                <a:srgbClr val="D6851B"/>
              </a:buClr>
              <a:buSzPct val="65000"/>
              <a:buFont typeface="Wingdings 3"/>
              <a:buChar char=""/>
              <a:defRPr/>
            </a:pPr>
            <a:r>
              <a:rPr lang="fr-FR" sz="1050" dirty="0"/>
              <a:t>Institut de formation professionnelle Travail et technique (biat) de l’université européenne de Flensbourg</a:t>
            </a:r>
          </a:p>
          <a:p>
            <a:pPr marL="144000" indent="-144000">
              <a:lnSpc>
                <a:spcPts val="1300"/>
              </a:lnSpc>
              <a:spcAft>
                <a:spcPts val="200"/>
              </a:spcAft>
              <a:buClr>
                <a:srgbClr val="D6851B"/>
              </a:buClr>
              <a:buSzPct val="65000"/>
              <a:buFont typeface="Wingdings 3"/>
              <a:buChar char=""/>
              <a:defRPr/>
            </a:pPr>
            <a:r>
              <a:rPr lang="fr-FR" sz="1050" dirty="0"/>
              <a:t>Université d’Osnabrück – Institut de formation et de recherche sur la santé, département didactique des professions des services à la personne</a:t>
            </a:r>
          </a:p>
          <a:p>
            <a:pPr marL="144000" indent="-144000">
              <a:lnSpc>
                <a:spcPts val="1300"/>
              </a:lnSpc>
              <a:spcAft>
                <a:spcPts val="200"/>
              </a:spcAft>
              <a:buClr>
                <a:srgbClr val="D6851B"/>
              </a:buClr>
              <a:buSzPct val="65000"/>
              <a:buFont typeface="Wingdings 3"/>
              <a:buChar char=""/>
              <a:defRPr/>
            </a:pPr>
            <a:r>
              <a:rPr lang="fr-FR" sz="1050" dirty="0"/>
              <a:t>Université à distance de Hagen – Institut pour les sciences de l’enseignement et la recherche sur les médias, </a:t>
            </a:r>
            <a:br>
              <a:rPr lang="fr-FR" sz="1050" dirty="0"/>
            </a:br>
            <a:r>
              <a:rPr lang="fr-FR" sz="1050" dirty="0"/>
              <a:t>domaine de spécialisation : apprentissage tout au long de la vie</a:t>
            </a:r>
          </a:p>
          <a:p>
            <a:pPr marL="144000" indent="-144000">
              <a:lnSpc>
                <a:spcPts val="1300"/>
              </a:lnSpc>
              <a:spcAft>
                <a:spcPts val="200"/>
              </a:spcAft>
              <a:buClr>
                <a:srgbClr val="D6851B"/>
              </a:buClr>
              <a:buSzPct val="65000"/>
              <a:buFont typeface="Wingdings 3"/>
              <a:buChar char=""/>
              <a:defRPr/>
            </a:pPr>
            <a:r>
              <a:rPr lang="fr-FR" sz="1050" dirty="0"/>
              <a:t>Réseau scientifique pour l’orientation professionnelle (WiN·BO)</a:t>
            </a:r>
          </a:p>
          <a:p>
            <a:pPr marL="144000" indent="-144000">
              <a:lnSpc>
                <a:spcPts val="1300"/>
              </a:lnSpc>
              <a:spcAft>
                <a:spcPts val="200"/>
              </a:spcAft>
              <a:buClr>
                <a:srgbClr val="D6851B"/>
              </a:buClr>
              <a:buSzPct val="65000"/>
              <a:buFont typeface="Wingdings 3"/>
              <a:buChar char=""/>
              <a:defRPr/>
            </a:pPr>
            <a:r>
              <a:rPr lang="fr-FR" sz="1050" dirty="0"/>
              <a:t>Société pour la recherche en formation et le développement professionnel de Munich (GAB)</a:t>
            </a:r>
          </a:p>
          <a:p>
            <a:pPr marL="144000" indent="-144000">
              <a:lnSpc>
                <a:spcPts val="1300"/>
              </a:lnSpc>
              <a:spcAft>
                <a:spcPts val="200"/>
              </a:spcAft>
              <a:buClr>
                <a:srgbClr val="D6851B"/>
              </a:buClr>
              <a:buSzPct val="65000"/>
              <a:buFont typeface="Wingdings 3"/>
              <a:buChar char=""/>
              <a:defRPr/>
            </a:pPr>
            <a:r>
              <a:rPr lang="fr-FR" sz="1050" dirty="0"/>
              <a:t>Institut pour l’innovation et la technique de la société VDI/VDE Innovation + Technik GmbH</a:t>
            </a:r>
          </a:p>
          <a:p>
            <a:pPr marL="144000" indent="-144000">
              <a:lnSpc>
                <a:spcPts val="1300"/>
              </a:lnSpc>
              <a:spcAft>
                <a:spcPts val="200"/>
              </a:spcAft>
              <a:buClr>
                <a:srgbClr val="D6851B"/>
              </a:buClr>
              <a:buSzPct val="65000"/>
              <a:buFont typeface="Wingdings 3"/>
              <a:buChar char=""/>
              <a:defRPr/>
            </a:pPr>
            <a:r>
              <a:rPr lang="fr-FR" sz="1050" dirty="0"/>
              <a:t>Association pour le conseil et la recherche en sociologie</a:t>
            </a:r>
          </a:p>
          <a:p>
            <a:pPr marL="144000" indent="-144000">
              <a:lnSpc>
                <a:spcPts val="1300"/>
              </a:lnSpc>
              <a:spcAft>
                <a:spcPts val="200"/>
              </a:spcAft>
              <a:buClr>
                <a:srgbClr val="D6851B"/>
              </a:buClr>
              <a:buSzPct val="65000"/>
              <a:buFont typeface="Wingdings 3"/>
              <a:buChar char=""/>
              <a:defRPr/>
            </a:pPr>
            <a:r>
              <a:rPr lang="fr-FR" sz="1050" dirty="0"/>
              <a:t>Institut de conseil social (ISOB GmbH) de Ratisbonne</a:t>
            </a:r>
          </a:p>
          <a:p>
            <a:pPr marL="144000" indent="-144000">
              <a:lnSpc>
                <a:spcPts val="1300"/>
              </a:lnSpc>
              <a:spcAft>
                <a:spcPts val="200"/>
              </a:spcAft>
              <a:buClr>
                <a:srgbClr val="D6851B"/>
              </a:buClr>
              <a:buSzPct val="65000"/>
              <a:buFont typeface="Wingdings 3"/>
              <a:buChar char=""/>
              <a:defRPr/>
            </a:pPr>
            <a:r>
              <a:rPr lang="fr-FR" sz="1050" dirty="0"/>
              <a:t>Université d’Osnabrück – département pédagogie des métiers et de l’économie</a:t>
            </a:r>
          </a:p>
          <a:p>
            <a:pPr marL="144000" indent="-144000">
              <a:lnSpc>
                <a:spcPts val="1300"/>
              </a:lnSpc>
              <a:spcAft>
                <a:spcPts val="200"/>
              </a:spcAft>
              <a:buClr>
                <a:srgbClr val="D6851B"/>
              </a:buClr>
              <a:buSzPct val="65000"/>
              <a:buFont typeface="Wingdings 3"/>
              <a:buChar char=""/>
              <a:defRPr/>
            </a:pPr>
            <a:r>
              <a:rPr lang="fr-FR" sz="1050" dirty="0"/>
              <a:t>Université de Leipzig – Institut de pédagogie de l’économie</a:t>
            </a:r>
          </a:p>
          <a:p>
            <a:pPr marL="144000" indent="-144000">
              <a:lnSpc>
                <a:spcPts val="1300"/>
              </a:lnSpc>
              <a:spcAft>
                <a:spcPts val="200"/>
              </a:spcAft>
              <a:buClr>
                <a:srgbClr val="D6851B"/>
              </a:buClr>
              <a:buSzPct val="65000"/>
              <a:buFont typeface="Wingdings 3"/>
              <a:buChar char=""/>
              <a:defRPr/>
            </a:pPr>
            <a:endParaRPr lang="de-DE" sz="1050" spc="-2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738664"/>
          </a:xfrm>
        </p:spPr>
        <p:txBody>
          <a:bodyPr>
            <a:spAutoFit/>
          </a:bodyPr>
          <a:lstStyle/>
          <a:p>
            <a:pPr>
              <a:defRPr/>
            </a:pPr>
            <a:r>
              <a:rPr lang="fr-FR" dirty="0"/>
              <a:t>9. Coopération et réseautage </a:t>
            </a:r>
            <a:br>
              <a:rPr lang="fr-FR" dirty="0"/>
            </a:br>
            <a:r>
              <a:rPr lang="fr-FR" dirty="0"/>
              <a:t>    dans le domaine de la recherche sur la formation professionnelle</a:t>
            </a:r>
          </a:p>
        </p:txBody>
      </p:sp>
      <p:sp>
        <p:nvSpPr>
          <p:cNvPr id="5" name="Textfeld 4"/>
          <p:cNvSpPr txBox="1"/>
          <p:nvPr/>
        </p:nvSpPr>
        <p:spPr bwMode="auto">
          <a:xfrm>
            <a:off x="658812" y="1459442"/>
            <a:ext cx="11053766" cy="3618634"/>
          </a:xfrm>
          <a:prstGeom prst="rect">
            <a:avLst/>
          </a:prstGeom>
          <a:noFill/>
        </p:spPr>
        <p:txBody>
          <a:bodyPr wrap="square" lIns="0" tIns="0" rIns="0" bIns="0" numCol="2" spcCol="216000" rtlCol="0">
            <a:noAutofit/>
          </a:bodyPr>
          <a:lstStyle/>
          <a:p>
            <a:pPr>
              <a:lnSpc>
                <a:spcPts val="2200"/>
              </a:lnSpc>
              <a:spcAft>
                <a:spcPts val="600"/>
              </a:spcAft>
              <a:buClr>
                <a:srgbClr val="D6851B"/>
              </a:buClr>
              <a:buSzPct val="65000"/>
              <a:defRPr/>
            </a:pPr>
            <a:r>
              <a:rPr lang="fr-FR" b="1" dirty="0"/>
              <a:t>Groupe de travail formation professionnelle</a:t>
            </a:r>
            <a:br>
              <a:rPr lang="fr-FR" b="1" dirty="0"/>
            </a:br>
            <a:endParaRPr lang="fr-FR" b="1" dirty="0"/>
          </a:p>
          <a:p>
            <a:pPr marL="216000" indent="-216000">
              <a:lnSpc>
                <a:spcPts val="2200"/>
              </a:lnSpc>
              <a:spcAft>
                <a:spcPts val="600"/>
              </a:spcAft>
              <a:buClr>
                <a:srgbClr val="D6851B"/>
              </a:buClr>
              <a:buSzPct val="65000"/>
              <a:buFont typeface="Wingdings 3"/>
              <a:buChar char=""/>
              <a:defRPr/>
            </a:pPr>
            <a:r>
              <a:rPr lang="fr-FR" dirty="0"/>
              <a:t>organise tous les deux ans les Journées universitaires de la formation professionnelle, qui se déroulent en alternance dans différentes universités depuis 1980</a:t>
            </a:r>
          </a:p>
          <a:p>
            <a:pPr marL="216000" indent="-216000">
              <a:lnSpc>
                <a:spcPts val="2200"/>
              </a:lnSpc>
              <a:spcAft>
                <a:spcPts val="600"/>
              </a:spcAft>
              <a:buClr>
                <a:srgbClr val="D6851B"/>
              </a:buClr>
              <a:buSzPct val="65000"/>
              <a:buFont typeface="Wingdings 3"/>
              <a:buChar char=""/>
              <a:defRPr/>
            </a:pPr>
            <a:r>
              <a:rPr lang="fr-FR" dirty="0"/>
              <a:t>L'objectif de ces journées est de promouvoir le discours entre le monde de la recherche, le monde politique et la pratique</a:t>
            </a:r>
          </a:p>
          <a:p>
            <a:pPr marL="216000" indent="-216000">
              <a:lnSpc>
                <a:spcPts val="2200"/>
              </a:lnSpc>
              <a:spcAft>
                <a:spcPts val="600"/>
              </a:spcAft>
              <a:buClr>
                <a:srgbClr val="D6851B"/>
              </a:buClr>
              <a:buSzPct val="65000"/>
              <a:buFont typeface="Wingdings 3"/>
              <a:buChar char=""/>
              <a:defRPr/>
            </a:pPr>
            <a:r>
              <a:rPr lang="fr-FR" dirty="0"/>
              <a:t>Le BIBB est un membre fondateur du groupe de travail et fait partie de son conseil d’administration.</a:t>
            </a:r>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r>
              <a:rPr lang="fr-FR" b="1" dirty="0"/>
              <a:t>Centre for Vocational Education and Training (CeVet) </a:t>
            </a:r>
            <a:br>
              <a:rPr lang="fr-FR" b="1" dirty="0"/>
            </a:br>
            <a:r>
              <a:rPr lang="fr-FR" b="1" dirty="0"/>
              <a:t>de l’université de Paderborn</a:t>
            </a:r>
          </a:p>
          <a:p>
            <a:pPr marL="216000" indent="-216000">
              <a:lnSpc>
                <a:spcPts val="2200"/>
              </a:lnSpc>
              <a:spcAft>
                <a:spcPts val="600"/>
              </a:spcAft>
              <a:buClr>
                <a:srgbClr val="D6851B"/>
              </a:buClr>
              <a:buSzPct val="65000"/>
              <a:buFont typeface="Wingdings 3"/>
              <a:buChar char=""/>
              <a:defRPr/>
            </a:pPr>
            <a:r>
              <a:rPr lang="fr-FR" dirty="0"/>
              <a:t>Centre international de compétence pour la recherche et la professionnalisation face aux enjeux de la formation professionnelle </a:t>
            </a:r>
          </a:p>
          <a:p>
            <a:pPr marL="216000" indent="-216000">
              <a:lnSpc>
                <a:spcPts val="2200"/>
              </a:lnSpc>
              <a:spcAft>
                <a:spcPts val="600"/>
              </a:spcAft>
              <a:buClr>
                <a:srgbClr val="D6851B"/>
              </a:buClr>
              <a:buSzPct val="65000"/>
              <a:buFont typeface="Wingdings 3"/>
              <a:buChar char=""/>
              <a:defRPr/>
            </a:pPr>
            <a:r>
              <a:rPr lang="fr-FR" dirty="0"/>
              <a:t>Intégration d’acteurs ayant des perspectives différentes sur les problématiques respectives.</a:t>
            </a:r>
          </a:p>
          <a:p>
            <a:pPr marL="216000" indent="-216000">
              <a:lnSpc>
                <a:spcPts val="2200"/>
              </a:lnSpc>
              <a:spcAft>
                <a:spcPts val="600"/>
              </a:spcAft>
              <a:buClr>
                <a:srgbClr val="D6851B"/>
              </a:buClr>
              <a:buSzPct val="65000"/>
              <a:buFont typeface="Wingdings 3"/>
              <a:buChar char=""/>
              <a:defRPr/>
            </a:pPr>
            <a:r>
              <a:rPr lang="fr-FR" dirty="0"/>
              <a:t>Réseau de partenaires nationaux et internationaux provenant des entreprises, de la politique en matière de formation, d’établissements de formation et d’autres instituts</a:t>
            </a:r>
          </a:p>
          <a:p>
            <a:pPr marL="216000" indent="-216000">
              <a:lnSpc>
                <a:spcPts val="2200"/>
              </a:lnSpc>
              <a:spcAft>
                <a:spcPts val="600"/>
              </a:spcAft>
              <a:buClr>
                <a:srgbClr val="D6851B"/>
              </a:buClr>
              <a:buSzPct val="65000"/>
              <a:buFont typeface="Wingdings 3"/>
              <a:buChar char=""/>
              <a:defRPr/>
            </a:pPr>
            <a:r>
              <a:rPr lang="fr-FR" dirty="0"/>
              <a:t>Les priorités de recherche sont entre autres l’orientation professionnelle, la professionnalisation et le soutien à la pratique de la formation professionnelle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fr-FR" dirty="0"/>
              <a:t>10. Utilisation des résultats de recherche</a:t>
            </a:r>
          </a:p>
        </p:txBody>
      </p:sp>
      <p:sp>
        <p:nvSpPr>
          <p:cNvPr id="12" name="Textplatzhalter 3"/>
          <p:cNvSpPr txBox="1"/>
          <p:nvPr/>
        </p:nvSpPr>
        <p:spPr bwMode="auto">
          <a:xfrm>
            <a:off x="6275386" y="3343809"/>
            <a:ext cx="5437187" cy="2095038"/>
          </a:xfrm>
          <a:prstGeom prst="rect">
            <a:avLst/>
          </a:prstGeom>
          <a:solidFill>
            <a:srgbClr val="FBF3E8"/>
          </a:solid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08000" lvl="0" defTabSz="914400">
              <a:lnSpc>
                <a:spcPts val="1800"/>
              </a:lnSpc>
              <a:spcBef>
                <a:spcPts val="0"/>
              </a:spcBef>
              <a:spcAft>
                <a:spcPts val="200"/>
              </a:spcAft>
              <a:buClr>
                <a:srgbClr val="D6851B"/>
              </a:buClr>
              <a:buSzPct val="65000"/>
              <a:defRPr/>
            </a:pPr>
            <a:r>
              <a:rPr lang="fr-FR" sz="1400" dirty="0">
                <a:solidFill>
                  <a:schemeClr val="tx1"/>
                </a:solidFill>
                <a:latin typeface="Calibri"/>
              </a:rPr>
              <a:t>Paraît une fois par an. Des connaissances scientifiques et des expériences </a:t>
            </a:r>
            <a:br>
              <a:rPr lang="fr-FR" sz="1400" dirty="0">
                <a:solidFill>
                  <a:schemeClr val="tx1"/>
                </a:solidFill>
                <a:latin typeface="Calibri"/>
              </a:rPr>
            </a:br>
            <a:r>
              <a:rPr lang="fr-FR" sz="1400" dirty="0">
                <a:solidFill>
                  <a:schemeClr val="tx1"/>
                </a:solidFill>
                <a:latin typeface="Calibri"/>
              </a:rPr>
              <a:t>pratiques sur des thèmes d’actualité de la formation professionnelle sont publiées dans ce magazine. Chaque numéro est consacré à une </a:t>
            </a:r>
            <a:r>
              <a:rPr lang="fr-FR" sz="1400" b="1" dirty="0">
                <a:solidFill>
                  <a:schemeClr val="tx1"/>
                </a:solidFill>
                <a:latin typeface="Calibri"/>
              </a:rPr>
              <a:t>thématique clé</a:t>
            </a:r>
            <a:r>
              <a:rPr lang="fr-FR" sz="1400" dirty="0">
                <a:solidFill>
                  <a:schemeClr val="tx1"/>
                </a:solidFill>
                <a:latin typeface="Calibri"/>
              </a:rPr>
              <a:t>, telle que : </a:t>
            </a:r>
          </a:p>
          <a:p>
            <a:pPr marL="360000" lvl="0" indent="-252000" defTabSz="914400">
              <a:lnSpc>
                <a:spcPts val="1800"/>
              </a:lnSpc>
              <a:spcBef>
                <a:spcPts val="0"/>
              </a:spcBef>
              <a:spcAft>
                <a:spcPts val="200"/>
              </a:spcAft>
              <a:buClr>
                <a:srgbClr val="D6851B"/>
              </a:buClr>
              <a:buSzPct val="65000"/>
              <a:buFont typeface="Wingdings 3"/>
              <a:buChar char=""/>
              <a:defRPr/>
            </a:pPr>
            <a:r>
              <a:rPr lang="fr-FR" sz="1400" dirty="0">
                <a:solidFill>
                  <a:schemeClr val="tx1"/>
                </a:solidFill>
                <a:latin typeface="Calibri"/>
              </a:rPr>
              <a:t>Le marché du travail et la formation professionnelle (BWP 3/2024)</a:t>
            </a:r>
          </a:p>
          <a:p>
            <a:pPr marL="360000" lvl="0" indent="-252000" defTabSz="914400">
              <a:lnSpc>
                <a:spcPts val="1800"/>
              </a:lnSpc>
              <a:spcBef>
                <a:spcPts val="0"/>
              </a:spcBef>
              <a:spcAft>
                <a:spcPts val="200"/>
              </a:spcAft>
              <a:buClr>
                <a:srgbClr val="D6851B"/>
              </a:buClr>
              <a:buSzPct val="65000"/>
              <a:buFont typeface="Wingdings 3"/>
              <a:buChar char=""/>
              <a:defRPr/>
            </a:pPr>
            <a:r>
              <a:rPr lang="fr-FR" sz="1400" dirty="0">
                <a:solidFill>
                  <a:schemeClr val="tx1"/>
                </a:solidFill>
                <a:latin typeface="Calibri"/>
              </a:rPr>
              <a:t>Migration et intégration (BWP 2/2024)</a:t>
            </a:r>
          </a:p>
          <a:p>
            <a:pPr marL="360000" lvl="0" indent="-252000" defTabSz="914400">
              <a:lnSpc>
                <a:spcPts val="1800"/>
              </a:lnSpc>
              <a:spcBef>
                <a:spcPts val="0"/>
              </a:spcBef>
              <a:spcAft>
                <a:spcPts val="200"/>
              </a:spcAft>
              <a:buClr>
                <a:srgbClr val="D6851B"/>
              </a:buClr>
              <a:buSzPct val="65000"/>
              <a:buFont typeface="Wingdings 3"/>
              <a:buChar char=""/>
              <a:defRPr/>
            </a:pPr>
            <a:r>
              <a:rPr lang="fr-FR" sz="1400" dirty="0">
                <a:solidFill>
                  <a:schemeClr val="tx1"/>
                </a:solidFill>
                <a:latin typeface="Calibri"/>
              </a:rPr>
              <a:t>L’intelligence artificielle (BWP 1/2024)</a:t>
            </a:r>
          </a:p>
        </p:txBody>
      </p:sp>
      <p:sp>
        <p:nvSpPr>
          <p:cNvPr id="13" name="Textplatzhalter 3"/>
          <p:cNvSpPr txBox="1"/>
          <p:nvPr/>
        </p:nvSpPr>
        <p:spPr bwMode="auto">
          <a:xfrm>
            <a:off x="6275386" y="2721349"/>
            <a:ext cx="5437189" cy="637849"/>
          </a:xfrm>
          <a:prstGeom prst="rect">
            <a:avLst/>
          </a:prstGeom>
          <a:solidFill>
            <a:srgbClr val="EAC28D"/>
          </a:solidFill>
        </p:spPr>
        <p:txBody>
          <a:bodyPr vert="horz" wrap="square" lIns="108000" tIns="72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0"/>
              </a:spcBef>
              <a:defRPr/>
            </a:pPr>
            <a:r>
              <a:rPr lang="fr-FR" sz="1600" dirty="0">
                <a:solidFill>
                  <a:schemeClr val="tx1"/>
                </a:solidFill>
              </a:rPr>
              <a:t>Exemple : </a:t>
            </a:r>
            <a:r>
              <a:rPr lang="fr-FR" sz="1600" b="1" dirty="0">
                <a:solidFill>
                  <a:schemeClr val="tx1"/>
                </a:solidFill>
              </a:rPr>
              <a:t>Magazine spécialisé du BIBB</a:t>
            </a:r>
            <a:br>
              <a:rPr lang="fr-FR" sz="1600" b="1" dirty="0">
                <a:solidFill>
                  <a:schemeClr val="tx1"/>
                </a:solidFill>
              </a:rPr>
            </a:br>
            <a:r>
              <a:rPr lang="fr-FR" sz="1600" dirty="0">
                <a:solidFill>
                  <a:schemeClr val="tx1"/>
                </a:solidFill>
              </a:rPr>
              <a:t>« Berufsbildung in Wissenschaft und Praxis » (BWP)</a:t>
            </a:r>
          </a:p>
        </p:txBody>
      </p:sp>
      <p:sp>
        <p:nvSpPr>
          <p:cNvPr id="14" name="Textplatzhalter 3"/>
          <p:cNvSpPr txBox="1"/>
          <p:nvPr/>
        </p:nvSpPr>
        <p:spPr bwMode="auto">
          <a:xfrm>
            <a:off x="658815" y="3343809"/>
            <a:ext cx="5461723" cy="2638974"/>
          </a:xfrm>
          <a:prstGeom prst="rect">
            <a:avLst/>
          </a:prstGeom>
          <a:solidFill>
            <a:srgbClr val="FBF3E8"/>
          </a:solidFill>
        </p:spPr>
        <p:txBody>
          <a:bodyPr vert="horz" wrap="square" lIns="36000" tIns="72000" rIns="36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08000" lvl="0" defTabSz="914400">
              <a:lnSpc>
                <a:spcPts val="1800"/>
              </a:lnSpc>
              <a:spcBef>
                <a:spcPts val="0"/>
              </a:spcBef>
              <a:spcAft>
                <a:spcPts val="200"/>
              </a:spcAft>
              <a:buClr>
                <a:srgbClr val="D6851B"/>
              </a:buClr>
              <a:buSzPct val="65000"/>
              <a:defRPr/>
            </a:pPr>
            <a:r>
              <a:rPr lang="fr-FR" sz="1400" b="1" dirty="0">
                <a:solidFill>
                  <a:schemeClr val="tx1"/>
                </a:solidFill>
                <a:latin typeface="Calibri"/>
              </a:rPr>
              <a:t>Banques de données</a:t>
            </a:r>
            <a:r>
              <a:rPr lang="fr-FR" sz="1400" dirty="0">
                <a:solidFill>
                  <a:schemeClr val="tx1"/>
                </a:solidFill>
                <a:latin typeface="Calibri"/>
              </a:rPr>
              <a:t> </a:t>
            </a:r>
          </a:p>
          <a:p>
            <a:pPr marL="360000" lvl="0" indent="-252000" defTabSz="914400">
              <a:lnSpc>
                <a:spcPts val="1800"/>
              </a:lnSpc>
              <a:spcBef>
                <a:spcPts val="0"/>
              </a:spcBef>
              <a:spcAft>
                <a:spcPts val="200"/>
              </a:spcAft>
              <a:buClr>
                <a:srgbClr val="D6851B"/>
              </a:buClr>
              <a:buSzPct val="65000"/>
              <a:buFont typeface="Wingdings 3"/>
              <a:buChar char=""/>
              <a:defRPr/>
            </a:pPr>
            <a:r>
              <a:rPr lang="fr-FR" sz="1400" dirty="0">
                <a:solidFill>
                  <a:schemeClr val="tx1"/>
                </a:solidFill>
                <a:latin typeface="Calibri"/>
              </a:rPr>
              <a:t>Centre de données de recherche Portail de métadonnées</a:t>
            </a:r>
          </a:p>
          <a:p>
            <a:pPr marL="360000" lvl="0" indent="-252000" defTabSz="914400">
              <a:lnSpc>
                <a:spcPts val="1800"/>
              </a:lnSpc>
              <a:spcBef>
                <a:spcPts val="0"/>
              </a:spcBef>
              <a:spcAft>
                <a:spcPts val="200"/>
              </a:spcAft>
              <a:buClr>
                <a:srgbClr val="D6851B"/>
              </a:buClr>
              <a:buSzPct val="65000"/>
              <a:buFont typeface="Wingdings 3"/>
              <a:buChar char=""/>
              <a:defRPr/>
            </a:pPr>
            <a:r>
              <a:rPr lang="fr-FR" sz="1400" dirty="0">
                <a:solidFill>
                  <a:schemeClr val="tx1"/>
                </a:solidFill>
                <a:latin typeface="Calibri"/>
              </a:rPr>
              <a:t>Banque de données Rémunération de formation conventionnelle</a:t>
            </a:r>
          </a:p>
          <a:p>
            <a:pPr marL="108000" lvl="0" defTabSz="914400">
              <a:lnSpc>
                <a:spcPts val="1800"/>
              </a:lnSpc>
              <a:spcBef>
                <a:spcPts val="0"/>
              </a:spcBef>
              <a:spcAft>
                <a:spcPts val="200"/>
              </a:spcAft>
              <a:buClr>
                <a:srgbClr val="D6851B"/>
              </a:buClr>
              <a:buSzPct val="65000"/>
              <a:defRPr/>
            </a:pPr>
            <a:r>
              <a:rPr lang="fr-FR" sz="1400" b="1" dirty="0">
                <a:solidFill>
                  <a:schemeClr val="tx1"/>
                </a:solidFill>
                <a:latin typeface="Calibri"/>
              </a:rPr>
              <a:t>Publications spécialisées gratuites</a:t>
            </a:r>
          </a:p>
          <a:p>
            <a:pPr marL="360000" lvl="0" indent="-252000" defTabSz="914400">
              <a:lnSpc>
                <a:spcPts val="1800"/>
              </a:lnSpc>
              <a:spcBef>
                <a:spcPts val="0"/>
              </a:spcBef>
              <a:spcAft>
                <a:spcPts val="200"/>
              </a:spcAft>
              <a:buClr>
                <a:srgbClr val="D6851B"/>
              </a:buClr>
              <a:buSzPct val="65000"/>
              <a:buFont typeface="Wingdings 3"/>
              <a:buChar char=""/>
              <a:defRPr/>
            </a:pPr>
            <a:r>
              <a:rPr lang="fr-FR" sz="1400" dirty="0">
                <a:solidFill>
                  <a:schemeClr val="tx1"/>
                </a:solidFill>
                <a:latin typeface="Calibri"/>
              </a:rPr>
              <a:t>VET Repository</a:t>
            </a:r>
          </a:p>
          <a:p>
            <a:pPr marL="360000" lvl="0" indent="-252000" defTabSz="914400">
              <a:lnSpc>
                <a:spcPts val="1800"/>
              </a:lnSpc>
              <a:spcBef>
                <a:spcPts val="0"/>
              </a:spcBef>
              <a:spcAft>
                <a:spcPts val="200"/>
              </a:spcAft>
              <a:buClr>
                <a:srgbClr val="D6851B"/>
              </a:buClr>
              <a:buSzPct val="65000"/>
              <a:buFont typeface="Wingdings 3"/>
              <a:buChar char=""/>
              <a:defRPr/>
            </a:pPr>
            <a:r>
              <a:rPr lang="fr-FR" sz="1400" dirty="0">
                <a:solidFill>
                  <a:schemeClr val="tx1"/>
                </a:solidFill>
                <a:latin typeface="Calibri"/>
              </a:rPr>
              <a:t>Rapport de données du BIBB relatif au rapport sur la formation professionnelle</a:t>
            </a:r>
          </a:p>
          <a:p>
            <a:pPr marL="108000" lvl="0" defTabSz="914400">
              <a:lnSpc>
                <a:spcPts val="1700"/>
              </a:lnSpc>
              <a:spcBef>
                <a:spcPts val="600"/>
              </a:spcBef>
              <a:spcAft>
                <a:spcPts val="200"/>
              </a:spcAft>
              <a:buClr>
                <a:srgbClr val="D6851B"/>
              </a:buClr>
              <a:buSzPct val="65000"/>
              <a:defRPr/>
            </a:pPr>
            <a:r>
              <a:rPr lang="fr-FR" sz="1400" dirty="0">
                <a:solidFill>
                  <a:schemeClr val="tx1"/>
                </a:solidFill>
                <a:latin typeface="Calibri"/>
              </a:rPr>
              <a:t>En 2011, le BIBB a adopté une politique de libre accès afin de soutenir la </a:t>
            </a:r>
            <a:br>
              <a:rPr lang="fr-FR" sz="1400" dirty="0">
                <a:solidFill>
                  <a:schemeClr val="tx1"/>
                </a:solidFill>
                <a:latin typeface="Calibri"/>
              </a:rPr>
            </a:br>
            <a:r>
              <a:rPr lang="fr-FR" sz="1400" dirty="0">
                <a:solidFill>
                  <a:schemeClr val="tx1"/>
                </a:solidFill>
                <a:latin typeface="Calibri"/>
              </a:rPr>
              <a:t>diffusion gratuite avec accès universel des résultats de la recherche sur la formation professionnelle, au nom de l’accès libre</a:t>
            </a:r>
          </a:p>
        </p:txBody>
      </p:sp>
      <p:sp>
        <p:nvSpPr>
          <p:cNvPr id="15" name="Textplatzhalter 3"/>
          <p:cNvSpPr txBox="1"/>
          <p:nvPr/>
        </p:nvSpPr>
        <p:spPr bwMode="auto">
          <a:xfrm>
            <a:off x="658813" y="2721349"/>
            <a:ext cx="5461725" cy="637848"/>
          </a:xfrm>
          <a:prstGeom prst="rect">
            <a:avLst/>
          </a:prstGeom>
          <a:solidFill>
            <a:srgbClr val="EAC28D"/>
          </a:solidFill>
        </p:spPr>
        <p:txBody>
          <a:bodyPr vert="horz" wrap="square" lIns="108000" tIns="180000" rIns="108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0"/>
              </a:spcBef>
              <a:defRPr/>
            </a:pPr>
            <a:r>
              <a:rPr lang="fr-FR" sz="1600" dirty="0">
                <a:solidFill>
                  <a:schemeClr val="tx1"/>
                </a:solidFill>
              </a:rPr>
              <a:t>Exemple : </a:t>
            </a:r>
            <a:r>
              <a:rPr lang="fr-FR" sz="1600" b="1" dirty="0">
                <a:solidFill>
                  <a:schemeClr val="tx1"/>
                </a:solidFill>
              </a:rPr>
              <a:t>www.bibb.de</a:t>
            </a:r>
          </a:p>
        </p:txBody>
      </p:sp>
      <p:sp>
        <p:nvSpPr>
          <p:cNvPr id="19" name="Textplatzhalter 3"/>
          <p:cNvSpPr txBox="1"/>
          <p:nvPr/>
        </p:nvSpPr>
        <p:spPr bwMode="auto">
          <a:xfrm>
            <a:off x="658810" y="1396845"/>
            <a:ext cx="3600000" cy="555775"/>
          </a:xfrm>
          <a:prstGeom prst="rect">
            <a:avLst/>
          </a:prstGeom>
          <a:solidFill>
            <a:srgbClr val="FBF3E8"/>
          </a:solidFill>
        </p:spPr>
        <p:txBody>
          <a:bodyPr vert="horz" wrap="square" lIns="72000" tIns="72000" rIns="72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fr-FR" sz="1400" dirty="0">
                <a:solidFill>
                  <a:schemeClr val="tx1"/>
                </a:solidFill>
                <a:latin typeface="Calibri"/>
              </a:rPr>
              <a:t>permet le discours scientifique</a:t>
            </a:r>
          </a:p>
        </p:txBody>
      </p:sp>
      <p:sp>
        <p:nvSpPr>
          <p:cNvPr id="20" name="Textplatzhalter 3"/>
          <p:cNvSpPr txBox="1"/>
          <p:nvPr/>
        </p:nvSpPr>
        <p:spPr bwMode="auto">
          <a:xfrm>
            <a:off x="4385692" y="1396845"/>
            <a:ext cx="3600000"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fr-FR" sz="1400" dirty="0">
                <a:solidFill>
                  <a:schemeClr val="tx1"/>
                </a:solidFill>
                <a:latin typeface="Calibri"/>
              </a:rPr>
              <a:t>améliore la transparence et la compréhension des résultats de recherche</a:t>
            </a:r>
          </a:p>
        </p:txBody>
      </p:sp>
      <p:sp>
        <p:nvSpPr>
          <p:cNvPr id="21" name="Textplatzhalter 3"/>
          <p:cNvSpPr txBox="1"/>
          <p:nvPr/>
        </p:nvSpPr>
        <p:spPr bwMode="auto">
          <a:xfrm>
            <a:off x="8112575" y="1396845"/>
            <a:ext cx="3600000"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fr-FR" sz="1400" dirty="0">
                <a:solidFill>
                  <a:schemeClr val="tx1"/>
                </a:solidFill>
                <a:latin typeface="Calibri"/>
              </a:rPr>
              <a:t>permet une diffusion large et rapide, et contribue à la visibilité</a:t>
            </a:r>
          </a:p>
        </p:txBody>
      </p:sp>
      <p:sp>
        <p:nvSpPr>
          <p:cNvPr id="22" name="Textplatzhalter 3"/>
          <p:cNvSpPr txBox="1"/>
          <p:nvPr/>
        </p:nvSpPr>
        <p:spPr bwMode="auto">
          <a:xfrm>
            <a:off x="658808" y="1994736"/>
            <a:ext cx="11053765"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fr-FR" sz="1400" dirty="0">
                <a:solidFill>
                  <a:schemeClr val="tx1"/>
                </a:solidFill>
                <a:latin typeface="Calibri"/>
              </a:rPr>
              <a:t>Grâce à une description librement accessible des approches et de la méthodologie de recherche, les projets de recherche sont plus facilement compréhensibles, adaptables et reproductibles dans d’autres pays/d’autres systèmes de formation.</a:t>
            </a:r>
          </a:p>
        </p:txBody>
      </p:sp>
      <p:sp>
        <p:nvSpPr>
          <p:cNvPr id="23" name="Textfeld 22"/>
          <p:cNvSpPr txBox="1"/>
          <p:nvPr/>
        </p:nvSpPr>
        <p:spPr bwMode="auto">
          <a:xfrm>
            <a:off x="658812" y="816225"/>
            <a:ext cx="9793287" cy="307777"/>
          </a:xfrm>
          <a:prstGeom prst="rect">
            <a:avLst/>
          </a:prstGeom>
          <a:noFill/>
        </p:spPr>
        <p:txBody>
          <a:bodyPr wrap="square" lIns="0" tIns="0" rIns="0" bIns="0" rtlCol="0">
            <a:spAutoFit/>
          </a:bodyPr>
          <a:lstStyle/>
          <a:p>
            <a:pPr>
              <a:lnSpc>
                <a:spcPts val="2400"/>
              </a:lnSpc>
              <a:spcAft>
                <a:spcPts val="1200"/>
              </a:spcAft>
              <a:defRPr/>
            </a:pPr>
            <a:r>
              <a:rPr lang="fr-FR" sz="2000" dirty="0"/>
              <a:t>Les résultats de la recherche sur la formation professionnelle doivent être </a:t>
            </a:r>
            <a:r>
              <a:rPr lang="fr-FR" sz="2000" b="1" dirty="0"/>
              <a:t>librement accessibles</a:t>
            </a:r>
            <a:r>
              <a:rPr lang="fr-FR" sz="2000" dirty="0"/>
              <a:t> :</a:t>
            </a: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rot="456256">
            <a:off x="5435925" y="2492806"/>
            <a:ext cx="961379" cy="142194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750"/>
                                        <p:tgtEl>
                                          <p:spTgt spid="5"/>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19">
                                            <p:bg/>
                                          </p:spTgt>
                                        </p:tgtEl>
                                        <p:attrNameLst>
                                          <p:attrName>style.visibility</p:attrName>
                                        </p:attrNameLst>
                                      </p:cBhvr>
                                      <p:to>
                                        <p:strVal val="visible"/>
                                      </p:to>
                                    </p:set>
                                    <p:animEffect transition="in" filter="fade">
                                      <p:cBhvr>
                                        <p:cTn id="13" dur="750"/>
                                        <p:tgtEl>
                                          <p:spTgt spid="19">
                                            <p:bg/>
                                          </p:spTgt>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9">
                                            <p:txEl>
                                              <p:pRg st="0" end="0"/>
                                            </p:txEl>
                                          </p:spTgt>
                                        </p:tgtEl>
                                        <p:attrNameLst>
                                          <p:attrName>style.visibility</p:attrName>
                                        </p:attrNameLst>
                                      </p:cBhvr>
                                      <p:to>
                                        <p:strVal val="visible"/>
                                      </p:to>
                                    </p:set>
                                    <p:animEffect transition="in" filter="fade">
                                      <p:cBhvr>
                                        <p:cTn id="16" dur="1250"/>
                                        <p:tgtEl>
                                          <p:spTgt spid="19">
                                            <p:txEl>
                                              <p:pRg st="0" end="0"/>
                                            </p:txEl>
                                          </p:spTgt>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20">
                                            <p:bg/>
                                          </p:spTgt>
                                        </p:tgtEl>
                                        <p:attrNameLst>
                                          <p:attrName>style.visibility</p:attrName>
                                        </p:attrNameLst>
                                      </p:cBhvr>
                                      <p:to>
                                        <p:strVal val="visible"/>
                                      </p:to>
                                    </p:set>
                                    <p:animEffect transition="in" filter="fade">
                                      <p:cBhvr>
                                        <p:cTn id="19" dur="750"/>
                                        <p:tgtEl>
                                          <p:spTgt spid="20">
                                            <p:bg/>
                                          </p:spTgt>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250"/>
                                        <p:tgtEl>
                                          <p:spTgt spid="20">
                                            <p:txEl>
                                              <p:pRg st="0" end="0"/>
                                            </p:txEl>
                                          </p:spTgt>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21">
                                            <p:bg/>
                                          </p:spTgt>
                                        </p:tgtEl>
                                        <p:attrNameLst>
                                          <p:attrName>style.visibility</p:attrName>
                                        </p:attrNameLst>
                                      </p:cBhvr>
                                      <p:to>
                                        <p:strVal val="visible"/>
                                      </p:to>
                                    </p:set>
                                    <p:animEffect transition="in" filter="fade">
                                      <p:cBhvr>
                                        <p:cTn id="25" dur="750"/>
                                        <p:tgtEl>
                                          <p:spTgt spid="21">
                                            <p:bg/>
                                          </p:spTgt>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fade">
                                      <p:cBhvr>
                                        <p:cTn id="28" dur="1250"/>
                                        <p:tgtEl>
                                          <p:spTgt spid="21">
                                            <p:txEl>
                                              <p:pRg st="0" end="0"/>
                                            </p:txEl>
                                          </p:spTgt>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22">
                                            <p:bg/>
                                          </p:spTgt>
                                        </p:tgtEl>
                                        <p:attrNameLst>
                                          <p:attrName>style.visibility</p:attrName>
                                        </p:attrNameLst>
                                      </p:cBhvr>
                                      <p:to>
                                        <p:strVal val="visible"/>
                                      </p:to>
                                    </p:set>
                                    <p:animEffect transition="in" filter="fade">
                                      <p:cBhvr>
                                        <p:cTn id="31" dur="750"/>
                                        <p:tgtEl>
                                          <p:spTgt spid="22">
                                            <p:bg/>
                                          </p:spTgt>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22">
                                            <p:txEl>
                                              <p:pRg st="0" end="0"/>
                                            </p:txEl>
                                          </p:spTgt>
                                        </p:tgtEl>
                                        <p:attrNameLst>
                                          <p:attrName>style.visibility</p:attrName>
                                        </p:attrNameLst>
                                      </p:cBhvr>
                                      <p:to>
                                        <p:strVal val="visible"/>
                                      </p:to>
                                    </p:set>
                                    <p:animEffect transition="in" filter="fade">
                                      <p:cBhvr>
                                        <p:cTn id="34" dur="1250"/>
                                        <p:tgtEl>
                                          <p:spTgt spid="22">
                                            <p:txEl>
                                              <p:pRg st="0" end="0"/>
                                            </p:txEl>
                                          </p:spTgt>
                                        </p:tgtEl>
                                      </p:cBhvr>
                                    </p:animEffect>
                                  </p:childTnLst>
                                </p:cTn>
                              </p:par>
                            </p:childTnLst>
                          </p:cTn>
                        </p:par>
                        <p:par>
                          <p:cTn id="35" fill="hold">
                            <p:stCondLst>
                              <p:cond delay="2750"/>
                            </p:stCondLst>
                            <p:childTnLst>
                              <p:par>
                                <p:cTn id="36" presetID="10" presetClass="entr" presetSubtype="0" fill="hold" grpId="0" nodeType="afterEffect">
                                  <p:stCondLst>
                                    <p:cond delay="50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750"/>
                                        <p:tgtEl>
                                          <p:spTgt spid="15"/>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childTnLst>
                                </p:cTn>
                              </p:par>
                            </p:childTnLst>
                          </p:cTn>
                        </p:par>
                        <p:par>
                          <p:cTn id="42" fill="hold">
                            <p:stCondLst>
                              <p:cond delay="4250"/>
                            </p:stCondLst>
                            <p:childTnLst>
                              <p:par>
                                <p:cTn id="43" presetID="10"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75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animBg="1"/>
      <p:bldP spid="13" grpId="0" animBg="1"/>
      <p:bldP spid="14" grpId="0" uiExpand="1" animBg="1"/>
      <p:bldP spid="15" grpId="0" animBg="1"/>
      <p:bldP spid="19" grpId="0" uiExpand="1" build="p" animBg="1"/>
      <p:bldP spid="20" grpId="0" uiExpand="1" build="p" animBg="1"/>
      <p:bldP spid="21" grpId="0" uiExpand="1" build="p" animBg="1"/>
      <p:bldP spid="22" grpId="0" uiExpand="1" build="p" animBg="1"/>
      <p:bldP spid="2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fr-FR" dirty="0"/>
              <a:t>11. Synthèse</a:t>
            </a:r>
          </a:p>
        </p:txBody>
      </p:sp>
      <p:sp>
        <p:nvSpPr>
          <p:cNvPr id="9" name="Textplatzhalter 3"/>
          <p:cNvSpPr txBox="1"/>
          <p:nvPr/>
        </p:nvSpPr>
        <p:spPr bwMode="auto">
          <a:xfrm>
            <a:off x="8271883" y="999758"/>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800" b="1" dirty="0"/>
              <a:t>Résultats de recherche</a:t>
            </a:r>
          </a:p>
        </p:txBody>
      </p:sp>
      <p:sp>
        <p:nvSpPr>
          <p:cNvPr id="10" name="Textplatzhalter 3"/>
          <p:cNvSpPr txBox="1"/>
          <p:nvPr/>
        </p:nvSpPr>
        <p:spPr bwMode="auto">
          <a:xfrm>
            <a:off x="740565" y="1844675"/>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800" b="1" dirty="0"/>
              <a:t>Acteurs</a:t>
            </a:r>
          </a:p>
        </p:txBody>
      </p:sp>
      <p:sp>
        <p:nvSpPr>
          <p:cNvPr id="11" name="Rechteck 10"/>
          <p:cNvSpPr/>
          <p:nvPr/>
        </p:nvSpPr>
        <p:spPr bwMode="auto">
          <a:xfrm>
            <a:off x="662187" y="2448489"/>
            <a:ext cx="3519324" cy="3307957"/>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fr-FR" dirty="0"/>
              <a:t>Le grand nombre d’acteurs dans le domaine de la recherche sur la formation professionnelle contribue à la qualité de la recherche, et aide à moderniser et à rendre compétitive en continu la formation professionnelle</a:t>
            </a:r>
          </a:p>
          <a:p>
            <a:pPr marL="285750" indent="-285750">
              <a:lnSpc>
                <a:spcPts val="2400"/>
              </a:lnSpc>
              <a:spcAft>
                <a:spcPts val="1200"/>
              </a:spcAft>
              <a:buClr>
                <a:srgbClr val="D6851B"/>
              </a:buClr>
              <a:buSzPct val="65000"/>
              <a:buFont typeface="Wingdings 3"/>
              <a:buChar char=""/>
              <a:defRPr/>
            </a:pPr>
            <a:r>
              <a:rPr lang="fr-FR" dirty="0"/>
              <a:t>Effet de synergie par le partenariat, l’échange et les projets communs</a:t>
            </a:r>
          </a:p>
        </p:txBody>
      </p:sp>
      <p:sp>
        <p:nvSpPr>
          <p:cNvPr id="12" name="Rechteck 11"/>
          <p:cNvSpPr/>
          <p:nvPr/>
        </p:nvSpPr>
        <p:spPr bwMode="auto">
          <a:xfrm>
            <a:off x="8205339" y="1563808"/>
            <a:ext cx="3507961" cy="4231287"/>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fr-FR" dirty="0"/>
              <a:t>accessibles publiquement</a:t>
            </a:r>
          </a:p>
          <a:p>
            <a:pPr marL="285750" indent="-285750">
              <a:lnSpc>
                <a:spcPts val="2400"/>
              </a:lnSpc>
              <a:spcAft>
                <a:spcPts val="1200"/>
              </a:spcAft>
              <a:buClr>
                <a:srgbClr val="D6851B"/>
              </a:buClr>
              <a:buSzPct val="65000"/>
              <a:buFont typeface="Wingdings 3"/>
              <a:buChar char=""/>
              <a:defRPr/>
            </a:pPr>
            <a:r>
              <a:rPr lang="fr-FR" dirty="0"/>
              <a:t>viennent alimenter le dialogue entre l’État, le secteur privé et les partenaires sociaux</a:t>
            </a:r>
          </a:p>
          <a:p>
            <a:pPr marL="285750" indent="-285750">
              <a:lnSpc>
                <a:spcPts val="2400"/>
              </a:lnSpc>
              <a:spcAft>
                <a:spcPts val="1200"/>
              </a:spcAft>
              <a:buClr>
                <a:srgbClr val="D6851B"/>
              </a:buClr>
              <a:buSzPct val="65000"/>
              <a:buFont typeface="Wingdings 3"/>
              <a:buChar char=""/>
              <a:defRPr/>
            </a:pPr>
            <a:r>
              <a:rPr lang="fr-FR" dirty="0"/>
              <a:t>apportent un soutien lors du choix des mesures de formation initiale et continue lors de la transition </a:t>
            </a:r>
            <a:br>
              <a:rPr lang="fr-FR" dirty="0"/>
            </a:br>
            <a:r>
              <a:rPr lang="fr-FR" dirty="0"/>
              <a:t>vers le marché de l’emploi</a:t>
            </a:r>
          </a:p>
          <a:p>
            <a:pPr marL="285750" indent="-285750">
              <a:lnSpc>
                <a:spcPts val="2400"/>
              </a:lnSpc>
              <a:spcAft>
                <a:spcPts val="1200"/>
              </a:spcAft>
              <a:buClr>
                <a:srgbClr val="D6851B"/>
              </a:buClr>
              <a:buSzPct val="65000"/>
              <a:buFont typeface="Wingdings 3"/>
              <a:buChar char=""/>
              <a:defRPr/>
            </a:pPr>
            <a:r>
              <a:rPr lang="fr-FR" dirty="0"/>
              <a:t>fondent les décisions de planification de la formation et contribuent à leur préparation</a:t>
            </a:r>
          </a:p>
        </p:txBody>
      </p:sp>
      <p:sp>
        <p:nvSpPr>
          <p:cNvPr id="15" name="Textplatzhalter 3"/>
          <p:cNvSpPr txBox="1"/>
          <p:nvPr/>
        </p:nvSpPr>
        <p:spPr bwMode="auto">
          <a:xfrm>
            <a:off x="4470904" y="3567357"/>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800" b="1" dirty="0"/>
              <a:t>État</a:t>
            </a:r>
          </a:p>
        </p:txBody>
      </p:sp>
      <p:sp>
        <p:nvSpPr>
          <p:cNvPr id="16" name="Rechteck 15"/>
          <p:cNvSpPr/>
          <p:nvPr/>
        </p:nvSpPr>
        <p:spPr bwMode="auto">
          <a:xfrm>
            <a:off x="4382266" y="4104315"/>
            <a:ext cx="3617968" cy="1307409"/>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fr-FR" dirty="0"/>
              <a:t>permet la recherche sur la formation professionnelle institutionalisée, par la mise en place d’une réglementation et d’un financement, ainsi que par l’attribution de missions</a:t>
            </a:r>
          </a:p>
        </p:txBody>
      </p:sp>
      <p:pic>
        <p:nvPicPr>
          <p:cNvPr id="13" name="Grafik 12"/>
          <p:cNvPicPr>
            <a:picLocks noChangeAspect="1"/>
          </p:cNvPicPr>
          <p:nvPr/>
        </p:nvPicPr>
        <p:blipFill>
          <a:blip r:embed="rId3"/>
          <a:stretch/>
        </p:blipFill>
        <p:spPr bwMode="auto">
          <a:xfrm>
            <a:off x="4514412" y="818563"/>
            <a:ext cx="3397184" cy="247208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750"/>
                                        <p:tgtEl>
                                          <p:spTgt spid="13"/>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childTnLst>
                                </p:cTn>
                              </p:par>
                            </p:childTnLst>
                          </p:cTn>
                        </p:par>
                        <p:par>
                          <p:cTn id="16" fill="hold">
                            <p:stCondLst>
                              <p:cond delay="325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750"/>
                                        <p:tgtEl>
                                          <p:spTgt spid="9"/>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childTnLst>
                                </p:cTn>
                              </p:par>
                            </p:childTnLst>
                          </p:cTn>
                        </p:par>
                        <p:par>
                          <p:cTn id="24" fill="hold">
                            <p:stCondLst>
                              <p:cond delay="475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750"/>
                                        <p:tgtEl>
                                          <p:spTgt spid="15"/>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5" grpId="0" animBg="1"/>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Titel 1"/>
          <p:cNvSpPr txBox="1"/>
          <p:nvPr/>
        </p:nvSpPr>
        <p:spPr bwMode="auto">
          <a:xfrm>
            <a:off x="658812" y="296863"/>
            <a:ext cx="9000000" cy="446715"/>
          </a:xfrm>
          <a:prstGeom prst="rect">
            <a:avLst/>
          </a:prstGeom>
        </p:spPr>
        <p:txBody>
          <a:bodyPr vert="horz" lIns="0" tIns="0" rIns="0" bIns="0" rtlCol="0" anchor="t" anchorCtr="0">
            <a:normAutofit/>
          </a:bodyPr>
          <a:lstStyle>
            <a:lvl1pPr algn="l" defTabSz="914400">
              <a:lnSpc>
                <a:spcPct val="100000"/>
              </a:lnSpc>
              <a:spcBef>
                <a:spcPts val="0"/>
              </a:spcBef>
              <a:buNone/>
              <a:defRPr sz="2400">
                <a:solidFill>
                  <a:srgbClr val="D6851B"/>
                </a:solidFill>
                <a:latin typeface="+mj-lt"/>
                <a:ea typeface="+mj-ea"/>
                <a:cs typeface="+mj-cs"/>
              </a:defRPr>
            </a:lvl1pPr>
          </a:lstStyle>
          <a:p>
            <a:pPr>
              <a:defRPr/>
            </a:pPr>
            <a:r>
              <a:rPr lang="fr-FR" dirty="0"/>
              <a:t>Informations supplémentaires</a:t>
            </a:r>
          </a:p>
        </p:txBody>
      </p:sp>
      <p:sp>
        <p:nvSpPr>
          <p:cNvPr id="13" name="Inhaltsplatzhalter 4"/>
          <p:cNvSpPr>
            <a:spLocks noGrp="1"/>
          </p:cNvSpPr>
          <p:nvPr>
            <p:ph idx="1"/>
          </p:nvPr>
        </p:nvSpPr>
        <p:spPr bwMode="auto">
          <a:xfrm>
            <a:off x="658812" y="1083206"/>
            <a:ext cx="7802142" cy="1871662"/>
          </a:xfrm>
        </p:spPr>
        <p:txBody>
          <a:bodyPr numCol="1">
            <a:noAutofit/>
          </a:bodyPr>
          <a:lstStyle/>
          <a:p>
            <a:pPr marL="0" indent="0">
              <a:buNone/>
              <a:defRPr/>
            </a:pPr>
            <a:r>
              <a:rPr lang="fr-FR" sz="1800" dirty="0"/>
              <a:t>Vous trouverez cette présentation, ainsi que d’autres, de même que des informations sur la formation professionnelle en Allemagne et sur la collaboration internationale dans la formation professionnelle sur notre site Internet :</a:t>
            </a:r>
          </a:p>
          <a:p>
            <a:pPr marL="0" indent="0">
              <a:buNone/>
              <a:defRPr/>
            </a:pPr>
            <a:r>
              <a:rPr lang="fr-FR" sz="1800" b="1" u="sng" dirty="0">
                <a:solidFill>
                  <a:srgbClr val="D6851B"/>
                </a:solidFill>
                <a:hlinkClick r:id="rId3" tooltip="http://www.govet.international/">
                  <a:extLst>
                    <a:ext uri="{A12FA001-AC4F-418D-AE19-62706E023703}">
                      <ahyp:hlinkClr xmlns:ahyp="http://schemas.microsoft.com/office/drawing/2018/hyperlinkcolor" val="tx"/>
                    </a:ext>
                  </a:extLst>
                </a:hlinkClick>
              </a:rPr>
              <a:t>www.govet.international</a:t>
            </a:r>
          </a:p>
          <a:p>
            <a:pPr marL="0" indent="0">
              <a:buNone/>
              <a:defRPr/>
            </a:pPr>
            <a:endParaRPr lang="de-DE" sz="1400" b="1" dirty="0"/>
          </a:p>
        </p:txBody>
      </p:sp>
      <p:sp>
        <p:nvSpPr>
          <p:cNvPr id="14" name="Inhaltsplatzhalter 4"/>
          <p:cNvSpPr txBox="1"/>
          <p:nvPr/>
        </p:nvSpPr>
        <p:spPr bwMode="auto">
          <a:xfrm>
            <a:off x="658812" y="2717831"/>
            <a:ext cx="11207605" cy="3344301"/>
          </a:xfrm>
          <a:prstGeom prst="rect">
            <a:avLst/>
          </a:prstGeom>
        </p:spPr>
        <p:txBody>
          <a:bodyPr vert="horz" lIns="0" tIns="0" rIns="0" bIns="0" numCol="2" spcCol="0" rtlCol="0">
            <a:noAutofit/>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lnSpc>
                <a:spcPts val="2000"/>
              </a:lnSpc>
              <a:spcBef>
                <a:spcPts val="0"/>
              </a:spcBef>
              <a:spcAft>
                <a:spcPts val="600"/>
              </a:spcAft>
              <a:buFont typeface="Arial"/>
              <a:buNone/>
              <a:defRPr/>
            </a:pPr>
            <a:r>
              <a:rPr lang="fr-FR" sz="1600" b="1" dirty="0"/>
              <a:t>Sources*</a:t>
            </a:r>
          </a:p>
          <a:p>
            <a:pPr marL="285750" indent="-285750">
              <a:lnSpc>
                <a:spcPts val="2000"/>
              </a:lnSpc>
              <a:spcBef>
                <a:spcPts val="0"/>
              </a:spcBef>
              <a:spcAft>
                <a:spcPts val="200"/>
              </a:spcAft>
              <a:buClr>
                <a:srgbClr val="D6851B"/>
              </a:buClr>
              <a:buSzPct val="65000"/>
              <a:buFont typeface="Wingdings 3"/>
              <a:buChar char=""/>
              <a:defRPr/>
            </a:pPr>
            <a:r>
              <a:rPr lang="fr-FR" sz="1600" dirty="0"/>
              <a:t>BIBB/Recherche sur la formation professionnelle (</a:t>
            </a:r>
            <a:r>
              <a:rPr lang="fr-FR" sz="1600" u="sng" dirty="0">
                <a:solidFill>
                  <a:srgbClr val="D6851B"/>
                </a:solidFill>
                <a:hlinkClick r:id="rId4">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a:buChar char=""/>
              <a:defRPr/>
            </a:pPr>
            <a:r>
              <a:rPr lang="fr-FR" sz="1600" dirty="0"/>
              <a:t>Rapport de données du BIBB (</a:t>
            </a:r>
            <a:r>
              <a:rPr lang="fr-FR" sz="1600" u="sng" dirty="0">
                <a:solidFill>
                  <a:srgbClr val="D6851B"/>
                </a:solidFill>
                <a:hlinkClick r:id="rId5" tooltip="https://www.bibb.de/datenreport/de/189191.php">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a:buChar char=""/>
              <a:defRPr/>
            </a:pPr>
            <a:r>
              <a:rPr lang="fr-FR" sz="1600" dirty="0"/>
              <a:t>Conférence permanente des ministres de l’Éducation (KMK) (</a:t>
            </a:r>
            <a:r>
              <a:rPr lang="fr-FR" sz="1600" u="sng" dirty="0">
                <a:solidFill>
                  <a:srgbClr val="D6851B"/>
                </a:solidFill>
                <a:hlinkClick r:id="rId6" tooltip="https://www.kmk.org/">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a:buChar char=""/>
              <a:defRPr/>
            </a:pPr>
            <a:r>
              <a:rPr lang="fr-FR" sz="1600" dirty="0"/>
              <a:t>Portail des données du ministère fédéral de l’Éducation et de la Recherche (BMFTR) (</a:t>
            </a:r>
            <a:r>
              <a:rPr lang="fr-FR" sz="1600" u="sng" dirty="0">
                <a:solidFill>
                  <a:srgbClr val="D6851B"/>
                </a:solidFill>
                <a:hlinkClick r:id="rId7">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a:buChar char=""/>
              <a:defRPr/>
            </a:pPr>
            <a:r>
              <a:rPr lang="fr-FR" sz="1600" dirty="0"/>
              <a:t>Statistiques Destatis sur la formation professionnelle (</a:t>
            </a:r>
            <a:r>
              <a:rPr lang="fr-FR" sz="1600" u="sng" dirty="0">
                <a:solidFill>
                  <a:srgbClr val="D6851B"/>
                </a:solidFill>
              </a:rPr>
              <a:t>lien</a:t>
            </a:r>
            <a:r>
              <a:rPr lang="fr-FR" sz="1600" dirty="0"/>
              <a:t>)</a:t>
            </a:r>
            <a:endParaRPr lang="fr-FR" sz="1600" u="sng" dirty="0">
              <a:solidFill>
                <a:srgbClr val="D6851B"/>
              </a:solidFill>
              <a:hlinkClick r:id="rId8" tooltip="https://www.destatis.de/DE/Themen/Gesellschaft-Umwelt/Bildung-Forschung-Kultur/Berufliche-Bildung/_inhalt.html">
                <a:extLst>
                  <a:ext uri="{A12FA001-AC4F-418D-AE19-62706E023703}">
                    <ahyp:hlinkClr xmlns:ahyp="http://schemas.microsoft.com/office/drawing/2018/hyperlinkcolor" val="tx"/>
                  </a:ext>
                </a:extLst>
              </a:hlinkClick>
            </a:endParaRPr>
          </a:p>
          <a:p>
            <a:pPr marL="285750" indent="-285750">
              <a:lnSpc>
                <a:spcPts val="2000"/>
              </a:lnSpc>
              <a:spcAft>
                <a:spcPts val="200"/>
              </a:spcAft>
              <a:buClr>
                <a:srgbClr val="D6851B"/>
              </a:buClr>
              <a:buSzPct val="65000"/>
              <a:buFont typeface="Wingdings 3"/>
              <a:buChar char=""/>
              <a:defRPr/>
            </a:pPr>
            <a:r>
              <a:rPr lang="fr-FR" sz="1600" dirty="0"/>
              <a:t>Institut de recherche sur le marché du travail et les professions (IAB) </a:t>
            </a:r>
            <a:r>
              <a:rPr lang="en-GB" sz="1600" dirty="0"/>
              <a:t>(</a:t>
            </a:r>
            <a:r>
              <a:rPr lang="en-GB" sz="1600" dirty="0">
                <a:solidFill>
                  <a:srgbClr val="D6851B"/>
                </a:solidFill>
                <a:hlinkClick r:id="rId9">
                  <a:extLst>
                    <a:ext uri="{A12FA001-AC4F-418D-AE19-62706E023703}">
                      <ahyp:hlinkClr xmlns:ahyp="http://schemas.microsoft.com/office/drawing/2018/hyperlinkcolor" val="tx"/>
                    </a:ext>
                  </a:extLst>
                </a:hlinkClick>
              </a:rPr>
              <a:t>lien</a:t>
            </a:r>
            <a:r>
              <a:rPr lang="en-GB" sz="1600" dirty="0"/>
              <a:t>)</a:t>
            </a:r>
          </a:p>
          <a:p>
            <a:pPr marL="285750" indent="-285750">
              <a:lnSpc>
                <a:spcPts val="2000"/>
              </a:lnSpc>
              <a:spcBef>
                <a:spcPts val="0"/>
              </a:spcBef>
              <a:spcAft>
                <a:spcPts val="200"/>
              </a:spcAft>
              <a:buClr>
                <a:srgbClr val="D6851B"/>
              </a:buClr>
              <a:buSzPct val="65000"/>
              <a:buFont typeface="Wingdings 3"/>
              <a:buChar char=""/>
              <a:defRPr/>
            </a:pPr>
            <a:r>
              <a:rPr lang="fr-FR" sz="1600" dirty="0"/>
              <a:t>Institut de recherche sur la formation en entreprise (f-</a:t>
            </a:r>
            <a:r>
              <a:rPr lang="fr-FR" sz="1600" dirty="0" err="1"/>
              <a:t>bb</a:t>
            </a:r>
            <a:r>
              <a:rPr lang="fr-FR" sz="1600" dirty="0"/>
              <a:t>) (</a:t>
            </a:r>
            <a:r>
              <a:rPr lang="fr-FR" sz="1600" u="sng" dirty="0">
                <a:solidFill>
                  <a:schemeClr val="accent1"/>
                </a:solidFill>
                <a:hlinkClick r:id="rId10">
                  <a:extLst>
                    <a:ext uri="{A12FA001-AC4F-418D-AE19-62706E023703}">
                      <ahyp:hlinkClr xmlns:ahyp="http://schemas.microsoft.com/office/drawing/2018/hyperlinkcolor" val="tx"/>
                    </a:ext>
                  </a:extLst>
                </a:hlinkClick>
              </a:rPr>
              <a:t>lien</a:t>
            </a:r>
            <a:r>
              <a:rPr lang="fr-FR" sz="1600" dirty="0"/>
              <a:t>)</a:t>
            </a:r>
          </a:p>
          <a:p>
            <a:pPr marL="0" indent="0">
              <a:lnSpc>
                <a:spcPts val="2000"/>
              </a:lnSpc>
              <a:spcBef>
                <a:spcPts val="0"/>
              </a:spcBef>
              <a:spcAft>
                <a:spcPts val="600"/>
              </a:spcAft>
              <a:buNone/>
              <a:defRPr/>
            </a:pPr>
            <a:endParaRPr lang="fr-FR" sz="1600" b="1" dirty="0"/>
          </a:p>
          <a:p>
            <a:pPr marL="0" indent="0">
              <a:lnSpc>
                <a:spcPts val="2000"/>
              </a:lnSpc>
              <a:spcBef>
                <a:spcPts val="0"/>
              </a:spcBef>
              <a:spcAft>
                <a:spcPts val="600"/>
              </a:spcAft>
              <a:buNone/>
              <a:defRPr/>
            </a:pPr>
            <a:r>
              <a:rPr lang="fr-FR" sz="1600" b="1" dirty="0"/>
              <a:t>Autres informations sur Internet :</a:t>
            </a:r>
          </a:p>
          <a:p>
            <a:pPr marL="285750" indent="-285750">
              <a:lnSpc>
                <a:spcPts val="2000"/>
              </a:lnSpc>
              <a:spcBef>
                <a:spcPts val="0"/>
              </a:spcBef>
              <a:spcAft>
                <a:spcPts val="200"/>
              </a:spcAft>
              <a:buClr>
                <a:srgbClr val="D6851B"/>
              </a:buClr>
              <a:buSzPct val="65000"/>
              <a:buFont typeface="Wingdings 3"/>
              <a:buChar char=""/>
              <a:defRPr/>
            </a:pPr>
            <a:r>
              <a:rPr lang="fr-FR" sz="1600" dirty="0"/>
              <a:t>AGBFN (groupe de travail Réseau de recherche sur la formation professionnelle) (</a:t>
            </a:r>
            <a:r>
              <a:rPr lang="fr-FR" sz="1600" u="sng" dirty="0">
                <a:solidFill>
                  <a:srgbClr val="D6851B"/>
                </a:solidFill>
                <a:hlinkClick r:id="rId11" tooltip="https://www.agbfn.de/">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a:buChar char=""/>
              <a:defRPr/>
            </a:pPr>
            <a:r>
              <a:rPr lang="fr-FR" sz="1600" dirty="0"/>
              <a:t>CeVet (</a:t>
            </a:r>
            <a:r>
              <a:rPr lang="fr-FR" sz="1600" u="sng" dirty="0">
                <a:solidFill>
                  <a:srgbClr val="D6851B"/>
                </a:solidFill>
                <a:hlinkClick r:id="rId12" tooltip="https://www.uni-paderborn.de/cevet">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a:buChar char=""/>
              <a:defRPr/>
            </a:pPr>
            <a:r>
              <a:rPr lang="fr-FR" sz="1600" dirty="0"/>
              <a:t>BIBB VET Repository </a:t>
            </a:r>
            <a:r>
              <a:rPr lang="fr-FR" sz="1600" u="sng" dirty="0">
                <a:hlinkClick r:id="rId13" tooltip="https://www.bibb.de/de/59.php">
                  <a:extLst>
                    <a:ext uri="{A12FA001-AC4F-418D-AE19-62706E023703}">
                      <ahyp:hlinkClr xmlns:ahyp="http://schemas.microsoft.com/office/drawing/2018/hyperlinkcolor" val="tx"/>
                    </a:ext>
                  </a:extLst>
                </a:hlinkClick>
              </a:rPr>
              <a:t>(</a:t>
            </a:r>
            <a:r>
              <a:rPr lang="fr-FR" sz="1600" u="sng" dirty="0">
                <a:solidFill>
                  <a:srgbClr val="D6851B"/>
                </a:solidFill>
                <a:hlinkClick r:id="rId13">
                  <a:extLst>
                    <a:ext uri="{A12FA001-AC4F-418D-AE19-62706E023703}">
                      <ahyp:hlinkClr xmlns:ahyp="http://schemas.microsoft.com/office/drawing/2018/hyperlinkcolor" val="tx"/>
                    </a:ext>
                  </a:extLst>
                </a:hlinkClick>
              </a:rPr>
              <a:t>lien</a:t>
            </a:r>
            <a:r>
              <a:rPr lang="fr-FR" sz="1600" u="sng" dirty="0">
                <a:hlinkClick r:id="rId13" tooltip="https://www.bibb.de/de/59.php">
                  <a:extLst>
                    <a:ext uri="{A12FA001-AC4F-418D-AE19-62706E023703}">
                      <ahyp:hlinkClr xmlns:ahyp="http://schemas.microsoft.com/office/drawing/2018/hyperlinkcolor" val="tx"/>
                    </a:ext>
                  </a:extLst>
                </a:hlinkClick>
              </a:rPr>
              <a:t>)</a:t>
            </a:r>
            <a:endParaRPr lang="fr-FR" sz="1600" u="sng" dirty="0">
              <a:hlinkClick r:id="rId14" tooltip="https://www.bibb.de/de/59.php">
                <a:extLst>
                  <a:ext uri="{A12FA001-AC4F-418D-AE19-62706E023703}">
                    <ahyp:hlinkClr xmlns:ahyp="http://schemas.microsoft.com/office/drawing/2018/hyperlinkcolor" val="tx"/>
                  </a:ext>
                </a:extLst>
              </a:hlinkClick>
            </a:endParaRPr>
          </a:p>
          <a:p>
            <a:pPr marL="285750" indent="-285750">
              <a:lnSpc>
                <a:spcPts val="2000"/>
              </a:lnSpc>
              <a:spcBef>
                <a:spcPts val="0"/>
              </a:spcBef>
              <a:spcAft>
                <a:spcPts val="200"/>
              </a:spcAft>
              <a:buClr>
                <a:srgbClr val="D6851B"/>
              </a:buClr>
              <a:buSzPct val="65000"/>
              <a:buFont typeface="Wingdings 3"/>
              <a:buChar char=""/>
              <a:defRPr/>
            </a:pPr>
            <a:r>
              <a:rPr lang="fr-FR" sz="1600" dirty="0"/>
              <a:t>Publications spécialisées du BIBB (</a:t>
            </a:r>
            <a:r>
              <a:rPr lang="fr-FR" sz="1600" u="sng" dirty="0">
                <a:solidFill>
                  <a:srgbClr val="D6851B"/>
                </a:solidFill>
                <a:hlinkClick r:id="rId15" tooltip="https://www.bibb.de/dienst/publikationen/de/">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a:buChar char=""/>
              <a:defRPr/>
            </a:pPr>
            <a:r>
              <a:rPr lang="fr-FR" sz="1600" dirty="0"/>
              <a:t>Centre de données de recherche du BIBB (</a:t>
            </a:r>
            <a:r>
              <a:rPr lang="fr-FR" sz="1600" u="sng" dirty="0">
                <a:solidFill>
                  <a:srgbClr val="D6851B"/>
                </a:solidFill>
                <a:hlinkClick r:id="rId16">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a:buChar char=""/>
              <a:defRPr/>
            </a:pPr>
            <a:r>
              <a:rPr lang="fr-FR" sz="1600" dirty="0"/>
              <a:t>Magazine spécialisé BWP du BIBB (« Berufsbildung in Wissenschaft und Praxis ») (</a:t>
            </a:r>
            <a:r>
              <a:rPr lang="fr-FR" sz="1600" u="sng" dirty="0">
                <a:solidFill>
                  <a:srgbClr val="D6851B"/>
                </a:solidFill>
                <a:hlinkClick r:id="rId17">
                  <a:extLst>
                    <a:ext uri="{A12FA001-AC4F-418D-AE19-62706E023703}">
                      <ahyp:hlinkClr xmlns:ahyp="http://schemas.microsoft.com/office/drawing/2018/hyperlinkcolor" val="tx"/>
                    </a:ext>
                  </a:extLst>
                </a:hlinkClick>
              </a:rPr>
              <a:t>lien</a:t>
            </a:r>
            <a:r>
              <a:rPr lang="fr-FR" sz="1600" dirty="0"/>
              <a:t>)</a:t>
            </a:r>
          </a:p>
        </p:txBody>
      </p:sp>
      <p:sp>
        <p:nvSpPr>
          <p:cNvPr id="5" name="Textfeld 4">
            <a:extLst>
              <a:ext uri="{FF2B5EF4-FFF2-40B4-BE49-F238E27FC236}">
                <a16:creationId xmlns:a16="http://schemas.microsoft.com/office/drawing/2014/main" id="{7AC54850-0180-4888-A658-3027497D281A}"/>
              </a:ext>
            </a:extLst>
          </p:cNvPr>
          <p:cNvSpPr txBox="1"/>
          <p:nvPr/>
        </p:nvSpPr>
        <p:spPr bwMode="auto">
          <a:xfrm>
            <a:off x="562573" y="6502690"/>
            <a:ext cx="5271911" cy="307777"/>
          </a:xfrm>
          <a:prstGeom prst="rect">
            <a:avLst/>
          </a:prstGeom>
          <a:noFill/>
        </p:spPr>
        <p:txBody>
          <a:bodyPr wrap="square" rtlCol="0">
            <a:spAutoFit/>
          </a:bodyPr>
          <a:lstStyle/>
          <a:p>
            <a:r>
              <a:rPr lang="de-DE" sz="1400" dirty="0"/>
              <a:t>*</a:t>
            </a:r>
            <a:r>
              <a:rPr lang="fr-FR" sz="1400" dirty="0"/>
              <a:t>Certaines sources ne sont disponibles qu'en allemand</a:t>
            </a:r>
            <a:r>
              <a:rPr lang="en-US" sz="1400" dirty="0"/>
              <a:t>.</a:t>
            </a:r>
            <a:endParaRPr lang="de-DE" sz="14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p:txBody>
          <a:bodyPr/>
          <a:lstStyle/>
          <a:p>
            <a:pPr>
              <a:defRPr/>
            </a:pPr>
            <a:r>
              <a:rPr lang="fr-FR" b="1" dirty="0"/>
              <a:t>GOVET auprès du BIBB</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fr-FR" dirty="0"/>
              <a:t>1. Caractéristiques de la recherche sur la formation professionnelle</a:t>
            </a:r>
          </a:p>
        </p:txBody>
      </p:sp>
      <p:sp>
        <p:nvSpPr>
          <p:cNvPr id="4" name="Textfeld 3"/>
          <p:cNvSpPr txBox="1"/>
          <p:nvPr/>
        </p:nvSpPr>
        <p:spPr bwMode="auto">
          <a:xfrm>
            <a:off x="658811" y="1572161"/>
            <a:ext cx="11053763" cy="3991611"/>
          </a:xfrm>
          <a:prstGeom prst="rect">
            <a:avLst/>
          </a:prstGeom>
          <a:noFill/>
        </p:spPr>
        <p:txBody>
          <a:bodyPr wrap="square" lIns="0" tIns="0" rIns="0" bIns="0" numCol="2" spcCol="288000" rtlCol="0">
            <a:noAutofit/>
          </a:bodyPr>
          <a:lstStyle/>
          <a:p>
            <a:pPr marL="285750" indent="-285750">
              <a:lnSpc>
                <a:spcPts val="1800"/>
              </a:lnSpc>
              <a:spcAft>
                <a:spcPts val="600"/>
              </a:spcAft>
              <a:buClr>
                <a:srgbClr val="D6851B"/>
              </a:buClr>
              <a:buSzPct val="65000"/>
              <a:buFont typeface="Wingdings 3"/>
              <a:buChar char=""/>
              <a:defRPr/>
            </a:pPr>
            <a:r>
              <a:rPr lang="fr-FR" sz="1600" dirty="0"/>
              <a:t>champ de recherche relativement récent </a:t>
            </a:r>
          </a:p>
          <a:p>
            <a:pPr marL="285750" indent="-285750">
              <a:lnSpc>
                <a:spcPts val="1800"/>
              </a:lnSpc>
              <a:spcAft>
                <a:spcPts val="600"/>
              </a:spcAft>
              <a:buClr>
                <a:srgbClr val="D6851B"/>
              </a:buClr>
              <a:buSzPct val="65000"/>
              <a:buFont typeface="Wingdings 3"/>
              <a:buChar char=""/>
              <a:defRPr/>
            </a:pPr>
            <a:r>
              <a:rPr lang="fr-FR" sz="1600" dirty="0"/>
              <a:t>inscrite dans la loi sur formation professionnelle (BBiG) </a:t>
            </a:r>
          </a:p>
          <a:p>
            <a:pPr marL="285750" indent="-285750">
              <a:lnSpc>
                <a:spcPts val="1800"/>
              </a:lnSpc>
              <a:spcAft>
                <a:spcPts val="600"/>
              </a:spcAft>
              <a:buClr>
                <a:srgbClr val="D6851B"/>
              </a:buClr>
              <a:buSzPct val="65000"/>
              <a:buFont typeface="Wingdings 3"/>
              <a:buChar char=""/>
              <a:defRPr/>
            </a:pPr>
            <a:r>
              <a:rPr lang="fr-FR" sz="1600" dirty="0"/>
              <a:t>domaine de recherche hétérogène : </a:t>
            </a:r>
          </a:p>
          <a:p>
            <a:pPr marL="576000" lvl="1" indent="-285750">
              <a:lnSpc>
                <a:spcPts val="1800"/>
              </a:lnSpc>
              <a:spcAft>
                <a:spcPts val="600"/>
              </a:spcAft>
              <a:buClr>
                <a:srgbClr val="D6851B"/>
              </a:buClr>
              <a:buSzPct val="65000"/>
              <a:buFont typeface="Wingdings 3"/>
              <a:buChar char=""/>
              <a:defRPr/>
            </a:pPr>
            <a:r>
              <a:rPr lang="fr-FR" sz="1600" dirty="0"/>
              <a:t>interdisciplinarité</a:t>
            </a:r>
          </a:p>
          <a:p>
            <a:pPr marL="576000" lvl="1" indent="-285750">
              <a:lnSpc>
                <a:spcPts val="1800"/>
              </a:lnSpc>
              <a:spcAft>
                <a:spcPts val="600"/>
              </a:spcAft>
              <a:buClr>
                <a:srgbClr val="D6851B"/>
              </a:buClr>
              <a:buSzPct val="65000"/>
              <a:buFont typeface="Wingdings 3"/>
              <a:buChar char=""/>
              <a:defRPr/>
            </a:pPr>
            <a:r>
              <a:rPr lang="fr-FR" sz="1600" dirty="0"/>
              <a:t>intégration de différentes disciplines scientifiques : </a:t>
            </a:r>
          </a:p>
          <a:p>
            <a:pPr marL="864000" lvl="2" indent="-285750">
              <a:lnSpc>
                <a:spcPts val="1800"/>
              </a:lnSpc>
              <a:spcAft>
                <a:spcPts val="600"/>
              </a:spcAft>
              <a:buClr>
                <a:srgbClr val="D6851B"/>
              </a:buClr>
              <a:buSzPct val="65000"/>
              <a:buFont typeface="Wingdings 3"/>
              <a:buChar char=""/>
              <a:defRPr/>
            </a:pPr>
            <a:r>
              <a:rPr lang="fr-FR" sz="1600" dirty="0"/>
              <a:t>sciences de l’enseignement</a:t>
            </a:r>
          </a:p>
          <a:p>
            <a:pPr marL="864000" lvl="2" indent="-285750">
              <a:lnSpc>
                <a:spcPts val="1800"/>
              </a:lnSpc>
              <a:spcAft>
                <a:spcPts val="600"/>
              </a:spcAft>
              <a:buClr>
                <a:srgbClr val="D6851B"/>
              </a:buClr>
              <a:buSzPct val="65000"/>
              <a:buFont typeface="Wingdings 3"/>
              <a:buChar char=""/>
              <a:defRPr/>
            </a:pPr>
            <a:r>
              <a:rPr lang="fr-FR" sz="1600" dirty="0"/>
              <a:t>sociologie</a:t>
            </a:r>
          </a:p>
          <a:p>
            <a:pPr marL="864000" lvl="2" indent="-285750">
              <a:lnSpc>
                <a:spcPts val="1800"/>
              </a:lnSpc>
              <a:spcAft>
                <a:spcPts val="600"/>
              </a:spcAft>
              <a:buClr>
                <a:srgbClr val="D6851B"/>
              </a:buClr>
              <a:buSzPct val="65000"/>
              <a:buFont typeface="Wingdings 3"/>
              <a:buChar char=""/>
              <a:defRPr/>
            </a:pPr>
            <a:r>
              <a:rPr lang="fr-FR" sz="1600" dirty="0"/>
              <a:t>sciences économiques</a:t>
            </a:r>
          </a:p>
          <a:p>
            <a:pPr marL="864000" lvl="2" indent="-285750">
              <a:lnSpc>
                <a:spcPts val="1800"/>
              </a:lnSpc>
              <a:spcAft>
                <a:spcPts val="600"/>
              </a:spcAft>
              <a:buClr>
                <a:srgbClr val="D6851B"/>
              </a:buClr>
              <a:buSzPct val="65000"/>
              <a:buFont typeface="Wingdings 3"/>
              <a:buChar char=""/>
              <a:defRPr/>
            </a:pPr>
            <a:r>
              <a:rPr lang="fr-FR" sz="1600" dirty="0"/>
              <a:t>recherche sur le marché du travail</a:t>
            </a:r>
          </a:p>
          <a:p>
            <a:pPr marL="285750" indent="-285750">
              <a:lnSpc>
                <a:spcPts val="1800"/>
              </a:lnSpc>
              <a:spcAft>
                <a:spcPts val="600"/>
              </a:spcAft>
              <a:buClr>
                <a:srgbClr val="D6851B"/>
              </a:buClr>
              <a:buSzPct val="65000"/>
              <a:buFont typeface="Wingdings 3"/>
              <a:buChar char=""/>
              <a:defRPr/>
            </a:pPr>
            <a:r>
              <a:rPr lang="fr-FR" sz="1600" dirty="0"/>
              <a:t>Choix de thèmes au carrefour des besoins de l’économie, de la pratique de la formation professionnelle et de la politique en matière de formation professionnelle</a:t>
            </a:r>
          </a:p>
          <a:p>
            <a:pPr marL="285750" indent="-285750">
              <a:lnSpc>
                <a:spcPts val="1800"/>
              </a:lnSpc>
              <a:spcAft>
                <a:spcPts val="600"/>
              </a:spcAft>
              <a:buClr>
                <a:srgbClr val="D6851B"/>
              </a:buClr>
              <a:buSzPct val="65000"/>
              <a:buFont typeface="Wingdings 3"/>
              <a:buChar char=""/>
              <a:defRPr/>
            </a:pPr>
            <a:r>
              <a:rPr lang="fr-FR" sz="1600" dirty="0"/>
              <a:t>Orientation vers les applications (pratique de la formation, politique et pilotage de la formation)</a:t>
            </a:r>
          </a:p>
          <a:p>
            <a:pPr marL="285750" indent="-285750">
              <a:lnSpc>
                <a:spcPts val="1800"/>
              </a:lnSpc>
              <a:spcAft>
                <a:spcPts val="600"/>
              </a:spcAft>
              <a:buClr>
                <a:srgbClr val="D6851B"/>
              </a:buClr>
              <a:buSzPct val="65000"/>
              <a:buFont typeface="Wingdings 3"/>
              <a:buChar char=""/>
              <a:defRPr/>
            </a:pPr>
            <a:r>
              <a:rPr lang="fr-FR" sz="1600" dirty="0"/>
              <a:t>Orientation en fonction de différents groupes cibles :</a:t>
            </a:r>
          </a:p>
          <a:p>
            <a:pPr marL="576000" lvl="1" indent="-285750">
              <a:lnSpc>
                <a:spcPts val="1800"/>
              </a:lnSpc>
              <a:spcAft>
                <a:spcPts val="600"/>
              </a:spcAft>
              <a:buClr>
                <a:srgbClr val="D6851B"/>
              </a:buClr>
              <a:buSzPct val="65000"/>
              <a:buFont typeface="Wingdings 3"/>
              <a:buChar char=""/>
              <a:defRPr/>
            </a:pPr>
            <a:r>
              <a:rPr lang="fr-FR" sz="1600" dirty="0"/>
              <a:t>élèves</a:t>
            </a:r>
          </a:p>
          <a:p>
            <a:pPr marL="576000" lvl="1" indent="-285750">
              <a:lnSpc>
                <a:spcPts val="1800"/>
              </a:lnSpc>
              <a:spcAft>
                <a:spcPts val="600"/>
              </a:spcAft>
              <a:buClr>
                <a:srgbClr val="D6851B"/>
              </a:buClr>
              <a:buSzPct val="65000"/>
              <a:buFont typeface="Wingdings 3"/>
              <a:buChar char=""/>
              <a:defRPr/>
            </a:pPr>
            <a:r>
              <a:rPr lang="fr-FR" sz="1600" dirty="0"/>
              <a:t>personnes en apprentissage</a:t>
            </a:r>
          </a:p>
          <a:p>
            <a:pPr marL="576000" lvl="1" indent="-285750">
              <a:lnSpc>
                <a:spcPts val="1800"/>
              </a:lnSpc>
              <a:spcAft>
                <a:spcPts val="600"/>
              </a:spcAft>
              <a:buClr>
                <a:srgbClr val="D6851B"/>
              </a:buClr>
              <a:buSzPct val="65000"/>
              <a:buFont typeface="Wingdings 3"/>
              <a:buChar char=""/>
              <a:defRPr/>
            </a:pPr>
            <a:r>
              <a:rPr lang="fr-FR" sz="1600" dirty="0"/>
              <a:t>personnel de formation professionnelle</a:t>
            </a:r>
          </a:p>
          <a:p>
            <a:pPr marL="576000" lvl="1" indent="-285750">
              <a:lnSpc>
                <a:spcPts val="1800"/>
              </a:lnSpc>
              <a:spcAft>
                <a:spcPts val="600"/>
              </a:spcAft>
              <a:buClr>
                <a:srgbClr val="D6851B"/>
              </a:buClr>
              <a:buSzPct val="65000"/>
              <a:buFont typeface="Wingdings 3"/>
              <a:buChar char=""/>
              <a:defRPr/>
            </a:pPr>
            <a:r>
              <a:rPr lang="fr-FR" sz="1600" dirty="0"/>
              <a:t>écoles professionnelles</a:t>
            </a:r>
          </a:p>
          <a:p>
            <a:pPr marL="576000" lvl="1" indent="-285750">
              <a:lnSpc>
                <a:spcPts val="1800"/>
              </a:lnSpc>
              <a:spcAft>
                <a:spcPts val="600"/>
              </a:spcAft>
              <a:buClr>
                <a:srgbClr val="D6851B"/>
              </a:buClr>
              <a:buSzPct val="65000"/>
              <a:buFont typeface="Wingdings 3"/>
              <a:buChar char=""/>
              <a:defRPr/>
            </a:pPr>
            <a:r>
              <a:rPr lang="fr-FR" sz="1600" dirty="0"/>
              <a:t>entreprises</a:t>
            </a:r>
          </a:p>
          <a:p>
            <a:pPr marL="576000" lvl="1" indent="-285750">
              <a:lnSpc>
                <a:spcPts val="1800"/>
              </a:lnSpc>
              <a:spcAft>
                <a:spcPts val="600"/>
              </a:spcAft>
              <a:buClr>
                <a:srgbClr val="D6851B"/>
              </a:buClr>
              <a:buSzPct val="65000"/>
              <a:buFont typeface="Wingdings 3"/>
              <a:buChar char=""/>
              <a:defRPr/>
            </a:pPr>
            <a:r>
              <a:rPr lang="fr-FR" sz="1600" dirty="0"/>
              <a:t>monde politique</a:t>
            </a:r>
          </a:p>
          <a:p>
            <a:pPr marL="285750" indent="-285750">
              <a:lnSpc>
                <a:spcPts val="1800"/>
              </a:lnSpc>
              <a:spcAft>
                <a:spcPts val="600"/>
              </a:spcAft>
              <a:buClr>
                <a:srgbClr val="D6851B"/>
              </a:buClr>
              <a:buSzPct val="65000"/>
              <a:buFont typeface="Wingdings 3"/>
              <a:buChar char=""/>
              <a:defRPr/>
            </a:pPr>
            <a:r>
              <a:rPr lang="fr-FR" sz="1600" dirty="0"/>
              <a:t>coopération et mise en réseau : Coopération entre instituts de recherche, établissements d’enseignement et secteur privé, coopérations internationales</a:t>
            </a:r>
          </a:p>
          <a:p>
            <a:pPr marL="285750" indent="-285750">
              <a:lnSpc>
                <a:spcPts val="1800"/>
              </a:lnSpc>
              <a:spcAft>
                <a:spcPts val="600"/>
              </a:spcAft>
              <a:buClr>
                <a:srgbClr val="D6851B"/>
              </a:buClr>
              <a:buSzPct val="65000"/>
              <a:buFont typeface="Wingdings 3"/>
              <a:buChar char=""/>
              <a:defRPr/>
            </a:pPr>
            <a:r>
              <a:rPr lang="fr-FR" sz="1600" dirty="0"/>
              <a:t>résultats accessibles au public</a:t>
            </a:r>
          </a:p>
          <a:p>
            <a:pPr marL="285750" indent="-285750">
              <a:lnSpc>
                <a:spcPts val="1800"/>
              </a:lnSpc>
              <a:spcAft>
                <a:spcPts val="600"/>
              </a:spcAft>
              <a:buClr>
                <a:srgbClr val="D6851B"/>
              </a:buClr>
              <a:buSzPct val="65000"/>
              <a:buFont typeface="Wingdings 3"/>
              <a:buChar char=""/>
              <a:defRPr/>
            </a:pPr>
            <a:endParaRPr lang="de-DE" sz="16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fr-FR" dirty="0"/>
              <a:t>2. La recherche sur la formation professionnelle : pourquoi ?</a:t>
            </a:r>
          </a:p>
        </p:txBody>
      </p:sp>
      <p:sp>
        <p:nvSpPr>
          <p:cNvPr id="14" name="Textplatzhalter 3"/>
          <p:cNvSpPr txBox="1"/>
          <p:nvPr/>
        </p:nvSpPr>
        <p:spPr bwMode="auto">
          <a:xfrm>
            <a:off x="8256574" y="2089211"/>
            <a:ext cx="3520013"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rPr>
              <a:t>Compétitivité,</a:t>
            </a:r>
          </a:p>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rPr>
              <a:t>Professionnel·le·s qualifié·e·s, etc.</a:t>
            </a:r>
          </a:p>
        </p:txBody>
      </p:sp>
      <p:sp>
        <p:nvSpPr>
          <p:cNvPr id="15" name="Textplatzhalter 3"/>
          <p:cNvSpPr txBox="1"/>
          <p:nvPr/>
        </p:nvSpPr>
        <p:spPr bwMode="auto">
          <a:xfrm>
            <a:off x="8168091" y="1621804"/>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fr-FR" sz="1800" b="1" dirty="0"/>
              <a:t>Importance économique</a:t>
            </a:r>
          </a:p>
        </p:txBody>
      </p:sp>
      <p:sp>
        <p:nvSpPr>
          <p:cNvPr id="18" name="Textplatzhalter 3"/>
          <p:cNvSpPr txBox="1"/>
          <p:nvPr/>
        </p:nvSpPr>
        <p:spPr bwMode="auto">
          <a:xfrm>
            <a:off x="8256575" y="3385694"/>
            <a:ext cx="3663676" cy="1030645"/>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rPr>
              <a:t>Perspective internationale</a:t>
            </a:r>
          </a:p>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rPr>
              <a:t>Migration des professionnel·le·s </a:t>
            </a:r>
            <a:br>
              <a:rPr lang="fr-FR" sz="1600" dirty="0">
                <a:solidFill>
                  <a:schemeClr val="tx1"/>
                </a:solidFill>
              </a:rPr>
            </a:br>
            <a:r>
              <a:rPr lang="fr-FR" sz="1600" dirty="0">
                <a:solidFill>
                  <a:schemeClr val="tx1"/>
                </a:solidFill>
              </a:rPr>
              <a:t>qualifié·e·s, reconnaissance, etc.</a:t>
            </a:r>
          </a:p>
        </p:txBody>
      </p:sp>
      <p:sp>
        <p:nvSpPr>
          <p:cNvPr id="19" name="Textplatzhalter 3"/>
          <p:cNvSpPr txBox="1"/>
          <p:nvPr/>
        </p:nvSpPr>
        <p:spPr bwMode="auto">
          <a:xfrm>
            <a:off x="8168091" y="2918287"/>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fr-FR" sz="1800" b="1" dirty="0"/>
              <a:t>Globalisation</a:t>
            </a:r>
          </a:p>
        </p:txBody>
      </p:sp>
      <p:sp>
        <p:nvSpPr>
          <p:cNvPr id="20" name="Textplatzhalter 3"/>
          <p:cNvSpPr txBox="1"/>
          <p:nvPr/>
        </p:nvSpPr>
        <p:spPr bwMode="auto">
          <a:xfrm>
            <a:off x="658808" y="3662704"/>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Intelligence artificielle</a:t>
            </a:r>
          </a:p>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Univers des médias, etc.</a:t>
            </a:r>
          </a:p>
        </p:txBody>
      </p:sp>
      <p:sp>
        <p:nvSpPr>
          <p:cNvPr id="21" name="Textplatzhalter 3"/>
          <p:cNvSpPr txBox="1"/>
          <p:nvPr/>
        </p:nvSpPr>
        <p:spPr bwMode="auto">
          <a:xfrm>
            <a:off x="658808" y="3195295"/>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fr-FR" sz="1800" b="1" dirty="0"/>
              <a:t>Développement technologique</a:t>
            </a:r>
          </a:p>
        </p:txBody>
      </p:sp>
      <p:sp>
        <p:nvSpPr>
          <p:cNvPr id="24" name="Textplatzhalter 3"/>
          <p:cNvSpPr txBox="1"/>
          <p:nvPr/>
        </p:nvSpPr>
        <p:spPr bwMode="auto">
          <a:xfrm>
            <a:off x="8256571" y="4965033"/>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Besoins en nouveaux profils professionnels</a:t>
            </a:r>
          </a:p>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Flexibilisation du travail, etc.</a:t>
            </a:r>
          </a:p>
        </p:txBody>
      </p:sp>
      <p:sp>
        <p:nvSpPr>
          <p:cNvPr id="25" name="Textplatzhalter 3"/>
          <p:cNvSpPr txBox="1"/>
          <p:nvPr/>
        </p:nvSpPr>
        <p:spPr bwMode="auto">
          <a:xfrm>
            <a:off x="8168087" y="4497625"/>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fr-FR" sz="1800" b="1" dirty="0"/>
              <a:t>Transformations dans le monde du travail</a:t>
            </a:r>
          </a:p>
        </p:txBody>
      </p:sp>
      <p:sp>
        <p:nvSpPr>
          <p:cNvPr id="4" name="Textfeld 3"/>
          <p:cNvSpPr txBox="1"/>
          <p:nvPr/>
        </p:nvSpPr>
        <p:spPr bwMode="auto">
          <a:xfrm>
            <a:off x="4563815" y="2655332"/>
            <a:ext cx="3243754" cy="2954655"/>
          </a:xfrm>
          <a:prstGeom prst="rect">
            <a:avLst/>
          </a:prstGeom>
          <a:noFill/>
        </p:spPr>
        <p:txBody>
          <a:bodyPr wrap="square" lIns="0" tIns="0" rIns="0" bIns="0" rtlCol="0">
            <a:spAutoFit/>
          </a:bodyPr>
          <a:lstStyle/>
          <a:p>
            <a:pPr lvl="0" algn="ctr">
              <a:spcBef>
                <a:spcPts val="0"/>
              </a:spcBef>
              <a:buClr>
                <a:schemeClr val="dk1"/>
              </a:buClr>
              <a:buSzPct val="25000"/>
              <a:defRPr/>
            </a:pPr>
            <a:r>
              <a:rPr lang="fr-FR" sz="1600" dirty="0">
                <a:solidFill>
                  <a:schemeClr val="dk1"/>
                </a:solidFill>
                <a:latin typeface="Calibri"/>
                <a:ea typeface="Arial Narrow"/>
                <a:cs typeface="Calibri"/>
              </a:rPr>
              <a:t>Le monde politique, le secteur privé et les partenaires sociaux ont besoin d’informations sur les évolutions dans les domaines de la formation professionnelle, du système éducatif et du marché du travail, afin</a:t>
            </a:r>
            <a:r>
              <a:rPr lang="fr-FR" sz="1600" dirty="0">
                <a:latin typeface="Calibri"/>
                <a:ea typeface="Arial Narrow"/>
                <a:cs typeface="Calibri"/>
              </a:rPr>
              <a:t> de pouvoir </a:t>
            </a:r>
            <a:r>
              <a:rPr lang="fr-FR" sz="1600" dirty="0">
                <a:solidFill>
                  <a:srgbClr val="D6851B"/>
                </a:solidFill>
                <a:latin typeface="Calibri"/>
                <a:ea typeface="Arial Narrow"/>
                <a:cs typeface="Calibri"/>
              </a:rPr>
              <a:t>faire face aux enjeux potentiels</a:t>
            </a:r>
            <a:r>
              <a:rPr lang="fr-FR" sz="1600" dirty="0">
                <a:latin typeface="Calibri"/>
                <a:ea typeface="Arial Narrow"/>
                <a:cs typeface="Calibri"/>
              </a:rPr>
              <a:t> et </a:t>
            </a:r>
            <a:r>
              <a:rPr lang="fr-FR" sz="1600" dirty="0">
                <a:solidFill>
                  <a:schemeClr val="dk1"/>
                </a:solidFill>
                <a:latin typeface="Calibri"/>
                <a:ea typeface="Arial Narrow"/>
                <a:cs typeface="Calibri"/>
              </a:rPr>
              <a:t>de pouvoir piloter le système de la formation professionnelle sur la </a:t>
            </a:r>
            <a:r>
              <a:rPr lang="fr-FR" sz="1600" dirty="0">
                <a:solidFill>
                  <a:srgbClr val="D6851B"/>
                </a:solidFill>
                <a:latin typeface="Calibri"/>
                <a:ea typeface="Arial Narrow"/>
                <a:cs typeface="Calibri"/>
              </a:rPr>
              <a:t>base d’éléments concrets</a:t>
            </a:r>
            <a:r>
              <a:rPr lang="fr-FR" sz="1600" dirty="0">
                <a:solidFill>
                  <a:schemeClr val="dk1"/>
                </a:solidFill>
                <a:latin typeface="Calibri"/>
                <a:ea typeface="Arial Narrow"/>
                <a:cs typeface="Calibri"/>
              </a:rPr>
              <a:t>. À cet égard, recherche et développement sont interdépendants.</a:t>
            </a: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5157600" y="1052513"/>
            <a:ext cx="1891200" cy="1540424"/>
          </a:xfrm>
          <a:prstGeom prst="rect">
            <a:avLst/>
          </a:prstGeom>
        </p:spPr>
      </p:pic>
      <p:sp>
        <p:nvSpPr>
          <p:cNvPr id="26" name="Textplatzhalter 3"/>
          <p:cNvSpPr txBox="1"/>
          <p:nvPr/>
        </p:nvSpPr>
        <p:spPr bwMode="auto">
          <a:xfrm>
            <a:off x="658813" y="4965033"/>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Évolutions démographiques</a:t>
            </a:r>
          </a:p>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Migration, etc. </a:t>
            </a:r>
          </a:p>
        </p:txBody>
      </p:sp>
      <p:sp>
        <p:nvSpPr>
          <p:cNvPr id="27" name="Textplatzhalter 3"/>
          <p:cNvSpPr txBox="1"/>
          <p:nvPr/>
        </p:nvSpPr>
        <p:spPr bwMode="auto">
          <a:xfrm>
            <a:off x="658812" y="4497625"/>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fr-FR" sz="1800" b="1" dirty="0"/>
              <a:t>Transformations dans la société</a:t>
            </a:r>
          </a:p>
        </p:txBody>
      </p:sp>
      <p:sp>
        <p:nvSpPr>
          <p:cNvPr id="28" name="Textplatzhalter 3"/>
          <p:cNvSpPr txBox="1"/>
          <p:nvPr/>
        </p:nvSpPr>
        <p:spPr bwMode="auto">
          <a:xfrm>
            <a:off x="658812" y="2089209"/>
            <a:ext cx="3455997" cy="1037377"/>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Qualité (et attractivité) de la formation professionnelle</a:t>
            </a:r>
          </a:p>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Participation sociale</a:t>
            </a:r>
          </a:p>
        </p:txBody>
      </p:sp>
      <p:sp>
        <p:nvSpPr>
          <p:cNvPr id="29" name="Textplatzhalter 3"/>
          <p:cNvSpPr txBox="1"/>
          <p:nvPr/>
        </p:nvSpPr>
        <p:spPr bwMode="auto">
          <a:xfrm>
            <a:off x="658812" y="1621803"/>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fr-FR" sz="1800" b="1" dirty="0"/>
              <a:t>Importance pour le système éducatif</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5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250"/>
                                        <p:tgtEl>
                                          <p:spTgt spid="5"/>
                                        </p:tgtEl>
                                      </p:cBhvr>
                                    </p:animEffect>
                                  </p:childTnLst>
                                </p:cTn>
                              </p:par>
                            </p:childTnLst>
                          </p:cTn>
                        </p:par>
                        <p:par>
                          <p:cTn id="11" fill="hold">
                            <p:stCondLst>
                              <p:cond delay="1250"/>
                            </p:stCondLst>
                            <p:childTnLst>
                              <p:par>
                                <p:cTn id="12" presetID="10" presetClass="entr" presetSubtype="0" fill="hold" grpId="0" nodeType="afterEffect">
                                  <p:stCondLst>
                                    <p:cond delay="5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750"/>
                                        <p:tgtEl>
                                          <p:spTgt spid="14">
                                            <p:txEl>
                                              <p:pRg st="0" end="0"/>
                                            </p:txEl>
                                          </p:spTgt>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fade">
                                      <p:cBhvr>
                                        <p:cTn id="20" dur="750"/>
                                        <p:tgtEl>
                                          <p:spTgt spid="14">
                                            <p:txEl>
                                              <p:pRg st="1" end="1"/>
                                            </p:txEl>
                                          </p:spTgt>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8">
                                            <p:txEl>
                                              <p:pRg st="0" end="0"/>
                                            </p:txEl>
                                          </p:spTgt>
                                        </p:tgtEl>
                                        <p:attrNameLst>
                                          <p:attrName>style.visibility</p:attrName>
                                        </p:attrNameLst>
                                      </p:cBhvr>
                                      <p:to>
                                        <p:strVal val="visible"/>
                                      </p:to>
                                    </p:set>
                                    <p:animEffect transition="in" filter="fade">
                                      <p:cBhvr>
                                        <p:cTn id="26" dur="750"/>
                                        <p:tgtEl>
                                          <p:spTgt spid="18">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8">
                                            <p:txEl>
                                              <p:pRg st="1" end="1"/>
                                            </p:txEl>
                                          </p:spTgt>
                                        </p:tgtEl>
                                        <p:attrNameLst>
                                          <p:attrName>style.visibility</p:attrName>
                                        </p:attrNameLst>
                                      </p:cBhvr>
                                      <p:to>
                                        <p:strVal val="visible"/>
                                      </p:to>
                                    </p:set>
                                    <p:animEffect transition="in" filter="fade">
                                      <p:cBhvr>
                                        <p:cTn id="29" dur="750"/>
                                        <p:tgtEl>
                                          <p:spTgt spid="18">
                                            <p:txEl>
                                              <p:pRg st="1" end="1"/>
                                            </p:txEl>
                                          </p:spTgt>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20">
                                            <p:txEl>
                                              <p:pRg st="0" end="0"/>
                                            </p:txEl>
                                          </p:spTgt>
                                        </p:tgtEl>
                                        <p:attrNameLst>
                                          <p:attrName>style.visibility</p:attrName>
                                        </p:attrNameLst>
                                      </p:cBhvr>
                                      <p:to>
                                        <p:strVal val="visible"/>
                                      </p:to>
                                    </p:set>
                                    <p:animEffect transition="in" filter="fade">
                                      <p:cBhvr>
                                        <p:cTn id="35" dur="750"/>
                                        <p:tgtEl>
                                          <p:spTgt spid="20">
                                            <p:txEl>
                                              <p:pRg st="0" end="0"/>
                                            </p:txEl>
                                          </p:spTgt>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20">
                                            <p:txEl>
                                              <p:pRg st="1" end="1"/>
                                            </p:txEl>
                                          </p:spTgt>
                                        </p:tgtEl>
                                        <p:attrNameLst>
                                          <p:attrName>style.visibility</p:attrName>
                                        </p:attrNameLst>
                                      </p:cBhvr>
                                      <p:to>
                                        <p:strVal val="visible"/>
                                      </p:to>
                                    </p:set>
                                    <p:animEffect transition="in" filter="fade">
                                      <p:cBhvr>
                                        <p:cTn id="38" dur="750"/>
                                        <p:tgtEl>
                                          <p:spTgt spid="20">
                                            <p:txEl>
                                              <p:pRg st="1" end="1"/>
                                            </p:txEl>
                                          </p:spTgt>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24">
                                            <p:txEl>
                                              <p:pRg st="0" end="0"/>
                                            </p:txEl>
                                          </p:spTgt>
                                        </p:tgtEl>
                                        <p:attrNameLst>
                                          <p:attrName>style.visibility</p:attrName>
                                        </p:attrNameLst>
                                      </p:cBhvr>
                                      <p:to>
                                        <p:strVal val="visible"/>
                                      </p:to>
                                    </p:set>
                                    <p:animEffect transition="in" filter="fade">
                                      <p:cBhvr>
                                        <p:cTn id="44" dur="750"/>
                                        <p:tgtEl>
                                          <p:spTgt spid="24">
                                            <p:txEl>
                                              <p:pRg st="0" end="0"/>
                                            </p:txEl>
                                          </p:spTgt>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24">
                                            <p:txEl>
                                              <p:pRg st="1" end="1"/>
                                            </p:txEl>
                                          </p:spTgt>
                                        </p:tgtEl>
                                        <p:attrNameLst>
                                          <p:attrName>style.visibility</p:attrName>
                                        </p:attrNameLst>
                                      </p:cBhvr>
                                      <p:to>
                                        <p:strVal val="visible"/>
                                      </p:to>
                                    </p:set>
                                    <p:animEffect transition="in" filter="fade">
                                      <p:cBhvr>
                                        <p:cTn id="47" dur="750"/>
                                        <p:tgtEl>
                                          <p:spTgt spid="24">
                                            <p:txEl>
                                              <p:pRg st="1" end="1"/>
                                            </p:txEl>
                                          </p:spTgt>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26">
                                            <p:txEl>
                                              <p:pRg st="0" end="0"/>
                                            </p:txEl>
                                          </p:spTgt>
                                        </p:tgtEl>
                                        <p:attrNameLst>
                                          <p:attrName>style.visibility</p:attrName>
                                        </p:attrNameLst>
                                      </p:cBhvr>
                                      <p:to>
                                        <p:strVal val="visible"/>
                                      </p:to>
                                    </p:set>
                                    <p:animEffect transition="in" filter="fade">
                                      <p:cBhvr>
                                        <p:cTn id="53" dur="750"/>
                                        <p:tgtEl>
                                          <p:spTgt spid="26">
                                            <p:txEl>
                                              <p:pRg st="0" end="0"/>
                                            </p:txEl>
                                          </p:spTgt>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26">
                                            <p:txEl>
                                              <p:pRg st="1" end="1"/>
                                            </p:txEl>
                                          </p:spTgt>
                                        </p:tgtEl>
                                        <p:attrNameLst>
                                          <p:attrName>style.visibility</p:attrName>
                                        </p:attrNameLst>
                                      </p:cBhvr>
                                      <p:to>
                                        <p:strVal val="visible"/>
                                      </p:to>
                                    </p:set>
                                    <p:animEffect transition="in" filter="fade">
                                      <p:cBhvr>
                                        <p:cTn id="56" dur="750"/>
                                        <p:tgtEl>
                                          <p:spTgt spid="26">
                                            <p:txEl>
                                              <p:pRg st="1" end="1"/>
                                            </p:txEl>
                                          </p:spTgt>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28">
                                            <p:txEl>
                                              <p:pRg st="0" end="0"/>
                                            </p:txEl>
                                          </p:spTgt>
                                        </p:tgtEl>
                                        <p:attrNameLst>
                                          <p:attrName>style.visibility</p:attrName>
                                        </p:attrNameLst>
                                      </p:cBhvr>
                                      <p:to>
                                        <p:strVal val="visible"/>
                                      </p:to>
                                    </p:set>
                                    <p:animEffect transition="in" filter="fade">
                                      <p:cBhvr>
                                        <p:cTn id="62" dur="750"/>
                                        <p:tgtEl>
                                          <p:spTgt spid="28">
                                            <p:txEl>
                                              <p:pRg st="0" end="0"/>
                                            </p:txEl>
                                          </p:spTgt>
                                        </p:tgtEl>
                                      </p:cBhvr>
                                    </p:animEffect>
                                  </p:childTnLst>
                                </p:cTn>
                              </p:par>
                              <p:par>
                                <p:cTn id="63" presetID="10" presetClass="entr" presetSubtype="0" fill="hold" grpId="0" nodeType="withEffect">
                                  <p:stCondLst>
                                    <p:cond delay="500"/>
                                  </p:stCondLst>
                                  <p:childTnLst>
                                    <p:set>
                                      <p:cBhvr>
                                        <p:cTn id="64" dur="1" fill="hold">
                                          <p:stCondLst>
                                            <p:cond delay="0"/>
                                          </p:stCondLst>
                                        </p:cTn>
                                        <p:tgtEl>
                                          <p:spTgt spid="28">
                                            <p:txEl>
                                              <p:pRg st="1" end="1"/>
                                            </p:txEl>
                                          </p:spTgt>
                                        </p:tgtEl>
                                        <p:attrNameLst>
                                          <p:attrName>style.visibility</p:attrName>
                                        </p:attrNameLst>
                                      </p:cBhvr>
                                      <p:to>
                                        <p:strVal val="visible"/>
                                      </p:to>
                                    </p:set>
                                    <p:animEffect transition="in" filter="fade">
                                      <p:cBhvr>
                                        <p:cTn id="65" dur="75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animBg="1"/>
      <p:bldP spid="18" grpId="0" uiExpand="1" build="p"/>
      <p:bldP spid="19" grpId="0" animBg="1"/>
      <p:bldP spid="20" grpId="0" uiExpand="1" build="p"/>
      <p:bldP spid="21" grpId="0" animBg="1"/>
      <p:bldP spid="24" grpId="0" uiExpand="1" build="p"/>
      <p:bldP spid="25" grpId="0" animBg="1"/>
      <p:bldP spid="4" grpId="0" uiExpand="1" build="p"/>
      <p:bldP spid="26" grpId="0" uiExpand="1" build="p"/>
      <p:bldP spid="27" grpId="0" animBg="1"/>
      <p:bldP spid="28" grpId="0" uiExpand="1" build="p"/>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Autofit/>
          </a:bodyPr>
          <a:lstStyle/>
          <a:p>
            <a:pPr>
              <a:defRPr/>
            </a:pPr>
            <a:r>
              <a:rPr lang="fr-FR" dirty="0"/>
              <a:t>3. Cadre réglementaire</a:t>
            </a:r>
            <a:br>
              <a:rPr lang="fr-FR" dirty="0"/>
            </a:br>
            <a:endParaRPr lang="fr-FR" dirty="0"/>
          </a:p>
        </p:txBody>
      </p:sp>
      <p:sp>
        <p:nvSpPr>
          <p:cNvPr id="11" name="Textfeld 10"/>
          <p:cNvSpPr txBox="1"/>
          <p:nvPr/>
        </p:nvSpPr>
        <p:spPr bwMode="auto">
          <a:xfrm>
            <a:off x="658813" y="816225"/>
            <a:ext cx="7958140" cy="923330"/>
          </a:xfrm>
          <a:prstGeom prst="rect">
            <a:avLst/>
          </a:prstGeom>
          <a:noFill/>
        </p:spPr>
        <p:txBody>
          <a:bodyPr wrap="square" lIns="0" tIns="0" rIns="0" bIns="0" rtlCol="0">
            <a:spAutoFit/>
          </a:bodyPr>
          <a:lstStyle/>
          <a:p>
            <a:pPr>
              <a:defRPr/>
            </a:pPr>
            <a:r>
              <a:rPr lang="fr-FR" sz="2000" b="1" dirty="0"/>
              <a:t>C’est la loi sur la formation professionnelle (BBiG) qui constitue la base juridique</a:t>
            </a:r>
            <a:br>
              <a:rPr lang="fr-FR" sz="2000" b="1" dirty="0"/>
            </a:br>
            <a:endParaRPr lang="fr-FR" sz="2000" b="1" dirty="0"/>
          </a:p>
        </p:txBody>
      </p:sp>
      <p:sp>
        <p:nvSpPr>
          <p:cNvPr id="9" name="Textfeld 8"/>
          <p:cNvSpPr txBox="1"/>
          <p:nvPr/>
        </p:nvSpPr>
        <p:spPr bwMode="auto">
          <a:xfrm>
            <a:off x="658811" y="1572161"/>
            <a:ext cx="10056814" cy="3452868"/>
          </a:xfrm>
          <a:prstGeom prst="rect">
            <a:avLst/>
          </a:prstGeom>
          <a:noFill/>
        </p:spPr>
        <p:txBody>
          <a:bodyPr wrap="square" lIns="0" tIns="0" rIns="0" bIns="0" rtlCol="0">
            <a:spAutoFit/>
          </a:bodyPr>
          <a:lstStyle/>
          <a:p>
            <a:pPr>
              <a:lnSpc>
                <a:spcPts val="2200"/>
              </a:lnSpc>
              <a:spcAft>
                <a:spcPts val="1200"/>
              </a:spcAft>
              <a:buClr>
                <a:srgbClr val="D6851B"/>
              </a:buClr>
              <a:buSzPct val="65000"/>
              <a:defRPr/>
            </a:pPr>
            <a:r>
              <a:rPr lang="fr-FR" dirty="0"/>
              <a:t>BBiG, (2020)*, Art. 84 Objectifs de la recherche sur la formation professionnelle :</a:t>
            </a:r>
          </a:p>
          <a:p>
            <a:pPr lvl="1">
              <a:lnSpc>
                <a:spcPts val="2200"/>
              </a:lnSpc>
              <a:spcAft>
                <a:spcPts val="1200"/>
              </a:spcAft>
              <a:buClr>
                <a:srgbClr val="D6851B"/>
              </a:buClr>
              <a:buSzPct val="65000"/>
              <a:defRPr/>
            </a:pPr>
            <a:r>
              <a:rPr lang="fr-FR" dirty="0"/>
              <a:t>« La recherche sur la formation professionnelle doit…</a:t>
            </a:r>
          </a:p>
          <a:p>
            <a:pPr marL="792000" lvl="1" indent="-288000">
              <a:lnSpc>
                <a:spcPts val="2200"/>
              </a:lnSpc>
              <a:spcAft>
                <a:spcPts val="1200"/>
              </a:spcAft>
              <a:buClr>
                <a:srgbClr val="D6851B"/>
              </a:buClr>
              <a:buSzPct val="100000"/>
              <a:buFont typeface="+mj-lt"/>
              <a:buAutoNum type="arabicPeriod"/>
              <a:defRPr/>
            </a:pPr>
            <a:r>
              <a:rPr lang="fr-FR" dirty="0"/>
              <a:t>… expliciter les bases de la formation professionnelle,</a:t>
            </a:r>
          </a:p>
          <a:p>
            <a:pPr marL="792000" lvl="1" indent="-288000">
              <a:lnSpc>
                <a:spcPts val="2200"/>
              </a:lnSpc>
              <a:spcAft>
                <a:spcPts val="1200"/>
              </a:spcAft>
              <a:buClr>
                <a:srgbClr val="D6851B"/>
              </a:buClr>
              <a:buSzPct val="100000"/>
              <a:buFont typeface="+mj-lt"/>
              <a:buAutoNum type="arabicPeriod"/>
              <a:defRPr/>
            </a:pPr>
            <a:r>
              <a:rPr lang="fr-FR" dirty="0"/>
              <a:t>… observer les évolutions aux niveaux européen et international dans le domaine de la formation professionnelle,</a:t>
            </a:r>
          </a:p>
          <a:p>
            <a:pPr marL="792000" lvl="1" indent="-288000">
              <a:lnSpc>
                <a:spcPts val="2200"/>
              </a:lnSpc>
              <a:spcAft>
                <a:spcPts val="1200"/>
              </a:spcAft>
              <a:buClr>
                <a:srgbClr val="D6851B"/>
              </a:buClr>
              <a:buSzPct val="100000"/>
              <a:buFont typeface="+mj-lt"/>
              <a:buAutoNum type="arabicPeriod"/>
              <a:defRPr/>
            </a:pPr>
            <a:r>
              <a:rPr lang="fr-FR" dirty="0"/>
              <a:t>… déterminer les exigences relatives aux contenus et aux objectifs de la formation professionnelle,</a:t>
            </a:r>
          </a:p>
          <a:p>
            <a:pPr marL="792000" lvl="1" indent="-288000">
              <a:lnSpc>
                <a:spcPts val="2200"/>
              </a:lnSpc>
              <a:spcAft>
                <a:spcPts val="1200"/>
              </a:spcAft>
              <a:buClr>
                <a:srgbClr val="D6851B"/>
              </a:buClr>
              <a:buSzPct val="100000"/>
              <a:buFont typeface="+mj-lt"/>
              <a:buAutoNum type="arabicPeriod"/>
              <a:defRPr/>
            </a:pPr>
            <a:r>
              <a:rPr lang="fr-FR" dirty="0"/>
              <a:t>… préparer le développement de la formation professionnelle en tenant compte des changements au niveau des exigences économiques, sociales et techniques,</a:t>
            </a:r>
          </a:p>
          <a:p>
            <a:pPr marL="792000" lvl="1" indent="-288000">
              <a:lnSpc>
                <a:spcPts val="2200"/>
              </a:lnSpc>
              <a:spcAft>
                <a:spcPts val="1200"/>
              </a:spcAft>
              <a:buClr>
                <a:srgbClr val="D6851B"/>
              </a:buClr>
              <a:buSzPct val="100000"/>
              <a:buFont typeface="+mj-lt"/>
              <a:buAutoNum type="arabicPeriod"/>
              <a:defRPr/>
            </a:pPr>
            <a:r>
              <a:rPr lang="fr-FR" dirty="0"/>
              <a:t>… promouvoir les instruments et les méthodes de la formation professionnelle, ainsi que le transfert des connaissances et des technologies. »</a:t>
            </a:r>
          </a:p>
        </p:txBody>
      </p:sp>
      <p:sp>
        <p:nvSpPr>
          <p:cNvPr id="13" name="Textfeld 12"/>
          <p:cNvSpPr txBox="1"/>
          <p:nvPr/>
        </p:nvSpPr>
        <p:spPr bwMode="auto">
          <a:xfrm>
            <a:off x="564404" y="5475912"/>
            <a:ext cx="10549729" cy="461665"/>
          </a:xfrm>
          <a:prstGeom prst="rect">
            <a:avLst/>
          </a:prstGeom>
          <a:noFill/>
        </p:spPr>
        <p:txBody>
          <a:bodyPr wrap="square" rtlCol="0">
            <a:spAutoFit/>
          </a:bodyPr>
          <a:lstStyle/>
          <a:p>
            <a:pPr>
              <a:defRPr/>
            </a:pPr>
            <a:r>
              <a:rPr lang="fr-FR" sz="1200" dirty="0"/>
              <a:t>* Loi sur la formation professionnelle dans la version publiée le 4 mai 2020 (journal officiel fédéral BGBl. I p. 920), modifiée en dernier lieu par l’article 2</a:t>
            </a:r>
            <a:br>
              <a:rPr lang="fr-FR" sz="1200" dirty="0"/>
            </a:br>
            <a:r>
              <a:rPr lang="fr-FR" sz="1200" dirty="0"/>
              <a:t>   de la loi du 19 juillet 2024 (journal officiel fédéral BGBl. 2024 I nº 246).</a:t>
            </a:r>
          </a:p>
        </p:txBody>
      </p:sp>
      <p:pic>
        <p:nvPicPr>
          <p:cNvPr id="14" name="Grafik 13"/>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442576" y="1702801"/>
            <a:ext cx="671558" cy="1289391"/>
          </a:xfrm>
          <a:prstGeom prst="rect">
            <a:avLst/>
          </a:prstGeom>
        </p:spPr>
      </p:pic>
      <p:pic>
        <p:nvPicPr>
          <p:cNvPr id="16" name="Grafik 15"/>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10923064" y="1086744"/>
            <a:ext cx="789511" cy="1515861"/>
          </a:xfrm>
          <a:prstGeom prst="rect">
            <a:avLst/>
          </a:prstGeom>
        </p:spPr>
      </p:pic>
      <p:pic>
        <p:nvPicPr>
          <p:cNvPr id="17" name="Grafik 16"/>
          <p:cNvPicPr>
            <a:picLocks noChangeAspect="1"/>
          </p:cNvPicPr>
          <p:nvPr/>
        </p:nvPicPr>
        <p:blipFill>
          <a:blip r:embed="rId7"/>
          <a:stretch/>
        </p:blipFill>
        <p:spPr bwMode="auto">
          <a:xfrm>
            <a:off x="10627158" y="3218663"/>
            <a:ext cx="973951" cy="186998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500"/>
                                        <p:tgtEl>
                                          <p:spTgt spid="17"/>
                                        </p:tgtEl>
                                      </p:cBhvr>
                                    </p:animEffect>
                                  </p:childTnLst>
                                </p:cTn>
                              </p:par>
                              <p:par>
                                <p:cTn id="11" presetID="10" presetClass="entr" presetSubtype="0" fill="hold"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25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500"/>
                                        <p:tgtEl>
                                          <p:spTgt spid="16"/>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fade">
                                      <p:cBhvr>
                                        <p:cTn id="23" dur="1000"/>
                                        <p:tgtEl>
                                          <p:spTgt spid="9">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1000"/>
                                        <p:tgtEl>
                                          <p:spTgt spid="9">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fade">
                                      <p:cBhvr>
                                        <p:cTn id="29" dur="1000"/>
                                        <p:tgtEl>
                                          <p:spTgt spid="9">
                                            <p:txEl>
                                              <p:pRg st="3" end="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1000"/>
                                        <p:tgtEl>
                                          <p:spTgt spid="9">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fade">
                                      <p:cBhvr>
                                        <p:cTn id="35" dur="1000"/>
                                        <p:tgtEl>
                                          <p:spTgt spid="9">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animEffect transition="in" filter="fade">
                                      <p:cBhvr>
                                        <p:cTn id="38" dur="1000"/>
                                        <p:tgtEl>
                                          <p:spTgt spid="9">
                                            <p:txEl>
                                              <p:pRg st="6" end="6"/>
                                            </p:txEl>
                                          </p:spTgt>
                                        </p:tgtEl>
                                      </p:cBhvr>
                                    </p:animEffect>
                                  </p:childTnLst>
                                </p:cTn>
                              </p:par>
                            </p:childTnLst>
                          </p:cTn>
                        </p:par>
                        <p:par>
                          <p:cTn id="39" fill="hold">
                            <p:stCondLst>
                              <p:cond delay="275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9" grpId="0" uiExpand="1" build="p"/>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fr-FR" dirty="0"/>
              <a:t>4. Les acteurs de la recherche sur la formation professionnelle en Allemagne</a:t>
            </a:r>
          </a:p>
        </p:txBody>
      </p:sp>
      <p:sp>
        <p:nvSpPr>
          <p:cNvPr id="9" name="Textplatzhalter 3"/>
          <p:cNvSpPr txBox="1"/>
          <p:nvPr/>
        </p:nvSpPr>
        <p:spPr bwMode="auto">
          <a:xfrm>
            <a:off x="670339" y="818524"/>
            <a:ext cx="2700000" cy="1070856"/>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fr-FR" sz="1600" b="1" dirty="0"/>
              <a:t>Instituts de recherche</a:t>
            </a:r>
            <a:br>
              <a:rPr lang="fr-FR" sz="1600" dirty="0"/>
            </a:br>
            <a:r>
              <a:rPr lang="fr-FR" sz="1400" dirty="0"/>
              <a:t>(privés et publics)</a:t>
            </a:r>
          </a:p>
        </p:txBody>
      </p:sp>
      <p:sp>
        <p:nvSpPr>
          <p:cNvPr id="10" name="Rechteck 9"/>
          <p:cNvSpPr/>
          <p:nvPr/>
        </p:nvSpPr>
        <p:spPr bwMode="auto">
          <a:xfrm>
            <a:off x="654237" y="1889380"/>
            <a:ext cx="2611796" cy="3175805"/>
          </a:xfrm>
          <a:prstGeom prst="rect">
            <a:avLst/>
          </a:prstGeom>
        </p:spPr>
        <p:txBody>
          <a:bodyPr wrap="square" numCol="1" spcCol="72000">
            <a:spAutoFit/>
          </a:bodyPr>
          <a:lstStyle/>
          <a:p>
            <a:pPr>
              <a:lnSpc>
                <a:spcPts val="1700"/>
              </a:lnSpc>
              <a:spcAft>
                <a:spcPts val="400"/>
              </a:spcAft>
              <a:buClr>
                <a:srgbClr val="D6851B"/>
              </a:buClr>
              <a:buSzPct val="65000"/>
              <a:defRPr/>
            </a:pPr>
            <a:r>
              <a:rPr lang="fr-FR" sz="1400" dirty="0"/>
              <a:t>Exemples :</a:t>
            </a:r>
          </a:p>
          <a:p>
            <a:pPr marL="216000" indent="-216000">
              <a:lnSpc>
                <a:spcPts val="1700"/>
              </a:lnSpc>
              <a:spcAft>
                <a:spcPts val="400"/>
              </a:spcAft>
              <a:buClr>
                <a:srgbClr val="D6851B"/>
              </a:buClr>
              <a:buSzPct val="65000"/>
              <a:buFont typeface="Wingdings 3"/>
              <a:buChar char=""/>
              <a:defRPr/>
            </a:pPr>
            <a:r>
              <a:rPr lang="fr-FR" sz="1400" dirty="0"/>
              <a:t>Institut fédéral pour la formation professionnelle (BIBB)</a:t>
            </a:r>
          </a:p>
          <a:p>
            <a:pPr marL="216000" indent="-216000">
              <a:lnSpc>
                <a:spcPts val="1700"/>
              </a:lnSpc>
              <a:spcAft>
                <a:spcPts val="400"/>
              </a:spcAft>
              <a:buClr>
                <a:srgbClr val="D6851B"/>
              </a:buClr>
              <a:buSzPct val="65000"/>
              <a:buFont typeface="Wingdings 3"/>
              <a:buChar char=""/>
              <a:defRPr/>
            </a:pPr>
            <a:r>
              <a:rPr lang="fr-FR" sz="1400" dirty="0"/>
              <a:t>Institut de recherche sur le marché du travail et les professions (IAB) de l’Agence fédérale pour l’emploi</a:t>
            </a:r>
          </a:p>
          <a:p>
            <a:pPr marL="216000" indent="-216000">
              <a:lnSpc>
                <a:spcPts val="1700"/>
              </a:lnSpc>
              <a:spcAft>
                <a:spcPts val="400"/>
              </a:spcAft>
              <a:buClr>
                <a:srgbClr val="D6851B"/>
              </a:buClr>
              <a:buSzPct val="65000"/>
              <a:buFont typeface="Wingdings 3"/>
              <a:buChar char=""/>
              <a:defRPr/>
            </a:pPr>
            <a:r>
              <a:rPr lang="fr-FR" sz="1400" dirty="0"/>
              <a:t>Institut de recherche sur la formation en entreprise (f-bb)</a:t>
            </a:r>
          </a:p>
          <a:p>
            <a:pPr marL="216000" indent="-216000">
              <a:lnSpc>
                <a:spcPts val="1700"/>
              </a:lnSpc>
              <a:spcAft>
                <a:spcPts val="400"/>
              </a:spcAft>
              <a:buClr>
                <a:srgbClr val="D6851B"/>
              </a:buClr>
              <a:buSzPct val="65000"/>
              <a:buFont typeface="Wingdings 3"/>
              <a:buChar char=""/>
              <a:defRPr/>
            </a:pPr>
            <a:r>
              <a:rPr lang="fr-FR" sz="1400" dirty="0"/>
              <a:t>Institut pour la formation en entreprise (IFBB)</a:t>
            </a:r>
          </a:p>
          <a:p>
            <a:pPr marL="216000" indent="-216000">
              <a:lnSpc>
                <a:spcPts val="1700"/>
              </a:lnSpc>
              <a:spcAft>
                <a:spcPts val="400"/>
              </a:spcAft>
              <a:buClr>
                <a:srgbClr val="D6851B"/>
              </a:buClr>
              <a:buSzPct val="65000"/>
              <a:buFont typeface="Wingdings 3"/>
              <a:buChar char=""/>
              <a:defRPr/>
            </a:pPr>
            <a:r>
              <a:rPr lang="fr-FR" sz="1400" dirty="0"/>
              <a:t>Institut sur le développement de la qualité dans le système éducatif (IQB)</a:t>
            </a:r>
          </a:p>
        </p:txBody>
      </p:sp>
      <p:sp>
        <p:nvSpPr>
          <p:cNvPr id="11" name="Textplatzhalter 3"/>
          <p:cNvSpPr txBox="1"/>
          <p:nvPr/>
        </p:nvSpPr>
        <p:spPr bwMode="auto">
          <a:xfrm>
            <a:off x="3445875" y="818524"/>
            <a:ext cx="2700000" cy="1070856"/>
          </a:xfrm>
          <a:prstGeom prst="rect">
            <a:avLst/>
          </a:prstGeom>
          <a:solidFill>
            <a:srgbClr val="D6851B">
              <a:alpha val="90000"/>
            </a:srgbClr>
          </a:solidFill>
        </p:spPr>
        <p:txBody>
          <a:bodyPr vert="horz" wrap="square" lIns="0" tIns="36000" rIns="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500"/>
              </a:lnSpc>
              <a:spcBef>
                <a:spcPts val="600"/>
              </a:spcBef>
              <a:defRPr/>
            </a:pPr>
            <a:r>
              <a:rPr lang="fr-FR" sz="1600" b="1" dirty="0"/>
              <a:t>Instituts régionaux</a:t>
            </a:r>
            <a:br>
              <a:rPr lang="fr-FR" sz="1600" dirty="0"/>
            </a:br>
            <a:r>
              <a:rPr lang="fr-FR" sz="1400" dirty="0"/>
              <a:t>(en particulier développement de</a:t>
            </a:r>
            <a:br>
              <a:rPr lang="fr-FR" sz="1400" dirty="0"/>
            </a:br>
            <a:r>
              <a:rPr lang="fr-FR" sz="1400" dirty="0"/>
              <a:t>l’enseignement et de la qualification du personnel enseignant dans les écoles professionnelles)</a:t>
            </a:r>
          </a:p>
        </p:txBody>
      </p:sp>
      <p:sp>
        <p:nvSpPr>
          <p:cNvPr id="12" name="Rechteck 11"/>
          <p:cNvSpPr/>
          <p:nvPr/>
        </p:nvSpPr>
        <p:spPr bwMode="auto">
          <a:xfrm>
            <a:off x="3445875" y="1889380"/>
            <a:ext cx="2775536" cy="4047839"/>
          </a:xfrm>
          <a:prstGeom prst="rect">
            <a:avLst/>
          </a:prstGeom>
        </p:spPr>
        <p:txBody>
          <a:bodyPr wrap="square" numCol="1" spcCol="72000">
            <a:spAutoFit/>
          </a:bodyPr>
          <a:lstStyle/>
          <a:p>
            <a:pPr>
              <a:lnSpc>
                <a:spcPts val="1700"/>
              </a:lnSpc>
              <a:spcAft>
                <a:spcPts val="400"/>
              </a:spcAft>
              <a:buClr>
                <a:srgbClr val="D6851B"/>
              </a:buClr>
              <a:buSzPct val="65000"/>
              <a:defRPr/>
            </a:pPr>
            <a:r>
              <a:rPr lang="fr-FR" sz="1400" dirty="0"/>
              <a:t>Exemples :</a:t>
            </a:r>
          </a:p>
          <a:p>
            <a:pPr marL="216000" indent="-216000">
              <a:lnSpc>
                <a:spcPts val="1700"/>
              </a:lnSpc>
              <a:spcAft>
                <a:spcPts val="400"/>
              </a:spcAft>
              <a:buClr>
                <a:srgbClr val="D6851B"/>
              </a:buClr>
              <a:buSzPct val="65000"/>
              <a:buFont typeface="Wingdings 3"/>
              <a:buChar char=""/>
              <a:defRPr/>
            </a:pPr>
            <a:r>
              <a:rPr lang="fr-FR" sz="1400" dirty="0"/>
              <a:t>Institut pour la qualité scolaire et la recherche en éducation du Land de Bavière (ISB)</a:t>
            </a:r>
          </a:p>
          <a:p>
            <a:pPr marL="216000" indent="-216000">
              <a:lnSpc>
                <a:spcPts val="1700"/>
              </a:lnSpc>
              <a:spcAft>
                <a:spcPts val="400"/>
              </a:spcAft>
              <a:buClr>
                <a:srgbClr val="D6851B"/>
              </a:buClr>
              <a:buSzPct val="65000"/>
              <a:buFont typeface="Wingdings 3"/>
              <a:buChar char=""/>
              <a:defRPr/>
            </a:pPr>
            <a:r>
              <a:rPr lang="fr-FR" sz="1400" dirty="0"/>
              <a:t>Institut pour le développement de la qualité scolaire du Land de Basse-Saxe (NLQ)</a:t>
            </a:r>
          </a:p>
          <a:p>
            <a:pPr marL="216000" indent="-216000">
              <a:lnSpc>
                <a:spcPts val="1700"/>
              </a:lnSpc>
              <a:spcAft>
                <a:spcPts val="400"/>
              </a:spcAft>
              <a:buClr>
                <a:srgbClr val="D6851B"/>
              </a:buClr>
              <a:buSzPct val="65000"/>
              <a:buFont typeface="Wingdings 3"/>
              <a:buChar char=""/>
              <a:defRPr/>
            </a:pPr>
            <a:r>
              <a:rPr lang="fr-FR" sz="1400" dirty="0"/>
              <a:t>Institut régional pour la formation des enseignants et le développement des écoles de Hambourg </a:t>
            </a:r>
          </a:p>
          <a:p>
            <a:pPr marL="216000" indent="-216000">
              <a:lnSpc>
                <a:spcPts val="1700"/>
              </a:lnSpc>
              <a:spcAft>
                <a:spcPts val="400"/>
              </a:spcAft>
              <a:buClr>
                <a:srgbClr val="D6851B"/>
              </a:buClr>
              <a:buSzPct val="65000"/>
              <a:buFont typeface="Wingdings 3"/>
              <a:buChar char=""/>
              <a:defRPr/>
            </a:pPr>
            <a:r>
              <a:rPr lang="fr-FR" sz="1400" dirty="0"/>
              <a:t>Institut régional pour la qualité scolaire et la formation des enseignants du Land de Saxe-Anhalt (LISA)</a:t>
            </a:r>
          </a:p>
          <a:p>
            <a:pPr marL="216000" indent="-216000">
              <a:lnSpc>
                <a:spcPts val="1700"/>
              </a:lnSpc>
              <a:spcAft>
                <a:spcPts val="400"/>
              </a:spcAft>
              <a:buClr>
                <a:srgbClr val="D6851B"/>
              </a:buClr>
              <a:buSzPct val="65000"/>
              <a:buFont typeface="Wingdings 3"/>
              <a:buChar char=""/>
              <a:defRPr/>
            </a:pPr>
            <a:r>
              <a:rPr lang="fr-FR" sz="1400" dirty="0"/>
              <a:t>Institut régional pour les affaires scolaires du Land de Brême</a:t>
            </a:r>
          </a:p>
        </p:txBody>
      </p:sp>
      <p:sp>
        <p:nvSpPr>
          <p:cNvPr id="14" name="Textplatzhalter 3"/>
          <p:cNvSpPr txBox="1"/>
          <p:nvPr/>
        </p:nvSpPr>
        <p:spPr bwMode="auto">
          <a:xfrm>
            <a:off x="6232937" y="819224"/>
            <a:ext cx="2700000" cy="1070156"/>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fr-FR" sz="1600" b="1" dirty="0"/>
              <a:t>Établissements d’enseignement supérieur et universités</a:t>
            </a:r>
          </a:p>
        </p:txBody>
      </p:sp>
      <p:sp>
        <p:nvSpPr>
          <p:cNvPr id="15" name="Rechteck 14"/>
          <p:cNvSpPr/>
          <p:nvPr/>
        </p:nvSpPr>
        <p:spPr bwMode="auto">
          <a:xfrm>
            <a:off x="6232937" y="1889380"/>
            <a:ext cx="2838738" cy="3927023"/>
          </a:xfrm>
          <a:prstGeom prst="rect">
            <a:avLst/>
          </a:prstGeom>
        </p:spPr>
        <p:txBody>
          <a:bodyPr wrap="square" numCol="1" spcCol="72000">
            <a:noAutofit/>
          </a:bodyPr>
          <a:lstStyle/>
          <a:p>
            <a:pPr>
              <a:lnSpc>
                <a:spcPts val="1700"/>
              </a:lnSpc>
              <a:spcAft>
                <a:spcPts val="400"/>
              </a:spcAft>
              <a:buClr>
                <a:srgbClr val="D6851B"/>
              </a:buClr>
              <a:buSzPct val="65000"/>
              <a:defRPr/>
            </a:pPr>
            <a:r>
              <a:rPr lang="fr-FR" sz="1400" dirty="0"/>
              <a:t>Exemples :</a:t>
            </a:r>
          </a:p>
          <a:p>
            <a:pPr marL="216000" indent="-216000">
              <a:lnSpc>
                <a:spcPts val="1700"/>
              </a:lnSpc>
              <a:spcAft>
                <a:spcPts val="400"/>
              </a:spcAft>
              <a:buClr>
                <a:srgbClr val="D6851B"/>
              </a:buClr>
              <a:buSzPct val="65000"/>
              <a:buFont typeface="Wingdings 3"/>
              <a:buChar char=""/>
              <a:defRPr/>
            </a:pPr>
            <a:r>
              <a:rPr lang="fr-FR" sz="1400" dirty="0"/>
              <a:t>Institut de recherche sur la formation professionnelle artisanale à l’université de Cologne</a:t>
            </a:r>
          </a:p>
          <a:p>
            <a:pPr marL="216000" indent="-216000">
              <a:lnSpc>
                <a:spcPts val="1700"/>
              </a:lnSpc>
              <a:spcAft>
                <a:spcPts val="400"/>
              </a:spcAft>
              <a:buClr>
                <a:srgbClr val="D6851B"/>
              </a:buClr>
              <a:buSzPct val="65000"/>
              <a:buFont typeface="Wingdings 3"/>
              <a:buChar char=""/>
              <a:defRPr/>
            </a:pPr>
            <a:r>
              <a:rPr lang="fr-FR" sz="1400" dirty="0"/>
              <a:t>Université d’Osnabrück – département pédagogie de la vie professionnelle et économique</a:t>
            </a:r>
          </a:p>
          <a:p>
            <a:pPr marL="216000" indent="-216000">
              <a:lnSpc>
                <a:spcPts val="1700"/>
              </a:lnSpc>
              <a:spcAft>
                <a:spcPts val="400"/>
              </a:spcAft>
              <a:buClr>
                <a:srgbClr val="D6851B"/>
              </a:buClr>
              <a:buSzPct val="65000"/>
              <a:buFont typeface="Wingdings 3"/>
              <a:buChar char=""/>
              <a:defRPr/>
            </a:pPr>
            <a:r>
              <a:rPr lang="fr-FR" sz="1400" dirty="0"/>
              <a:t>Université à distance de Hagen – Institut pour les sciences de l’enseignement et la recherche sur les médias, domaine de spécialisation : apprentissage tout au long de la vie</a:t>
            </a:r>
          </a:p>
          <a:p>
            <a:pPr marL="216000" indent="-216000">
              <a:lnSpc>
                <a:spcPts val="1700"/>
              </a:lnSpc>
              <a:spcAft>
                <a:spcPts val="400"/>
              </a:spcAft>
              <a:buClr>
                <a:srgbClr val="D6851B"/>
              </a:buClr>
              <a:buSzPct val="65000"/>
              <a:buFont typeface="Wingdings 3"/>
              <a:buChar char=""/>
              <a:defRPr/>
            </a:pPr>
            <a:r>
              <a:rPr lang="fr-FR" sz="1400" dirty="0"/>
              <a:t>Institut de formation professionnelle Travail et technique (biat) de l’université européenne de Flensbourg</a:t>
            </a:r>
          </a:p>
        </p:txBody>
      </p:sp>
      <p:sp>
        <p:nvSpPr>
          <p:cNvPr id="16" name="Textplatzhalter 3"/>
          <p:cNvSpPr txBox="1"/>
          <p:nvPr/>
        </p:nvSpPr>
        <p:spPr bwMode="auto">
          <a:xfrm>
            <a:off x="9019999" y="819224"/>
            <a:ext cx="2700000" cy="1070156"/>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fr-FR" sz="1600" b="1" dirty="0"/>
              <a:t>Sociétés et </a:t>
            </a:r>
            <a:br>
              <a:rPr lang="fr-FR" sz="1600" b="1" dirty="0"/>
            </a:br>
            <a:r>
              <a:rPr lang="fr-FR" sz="1600" b="1" dirty="0"/>
              <a:t>fondations</a:t>
            </a:r>
          </a:p>
        </p:txBody>
      </p:sp>
      <p:sp>
        <p:nvSpPr>
          <p:cNvPr id="17" name="Rechteck 16"/>
          <p:cNvSpPr/>
          <p:nvPr/>
        </p:nvSpPr>
        <p:spPr bwMode="auto">
          <a:xfrm>
            <a:off x="9055999" y="1889380"/>
            <a:ext cx="2664000" cy="2470485"/>
          </a:xfrm>
          <a:prstGeom prst="rect">
            <a:avLst/>
          </a:prstGeom>
        </p:spPr>
        <p:txBody>
          <a:bodyPr wrap="square" numCol="1" spcCol="72000">
            <a:spAutoFit/>
          </a:bodyPr>
          <a:lstStyle/>
          <a:p>
            <a:pPr>
              <a:lnSpc>
                <a:spcPts val="1700"/>
              </a:lnSpc>
              <a:spcAft>
                <a:spcPts val="400"/>
              </a:spcAft>
              <a:buClr>
                <a:srgbClr val="D6851B"/>
              </a:buClr>
              <a:buSzPct val="65000"/>
              <a:defRPr/>
            </a:pPr>
            <a:r>
              <a:rPr lang="fr-FR" sz="1400" dirty="0"/>
              <a:t>Exemples :</a:t>
            </a:r>
          </a:p>
          <a:p>
            <a:pPr marL="216000" indent="-216000">
              <a:lnSpc>
                <a:spcPts val="1700"/>
              </a:lnSpc>
              <a:spcAft>
                <a:spcPts val="400"/>
              </a:spcAft>
              <a:buClr>
                <a:srgbClr val="D6851B"/>
              </a:buClr>
              <a:buSzPct val="65000"/>
              <a:buFont typeface="Wingdings 3"/>
              <a:buChar char=""/>
              <a:defRPr/>
            </a:pPr>
            <a:r>
              <a:rPr lang="fr-FR" sz="1400" dirty="0"/>
              <a:t>La section pédagogie de la vie professionnelle et de l’économie (BWP) de la Société allemande pour les sciences de l’éducation</a:t>
            </a:r>
          </a:p>
          <a:p>
            <a:pPr marL="216000" indent="-216000">
              <a:lnSpc>
                <a:spcPts val="1700"/>
              </a:lnSpc>
              <a:spcAft>
                <a:spcPts val="400"/>
              </a:spcAft>
              <a:buClr>
                <a:srgbClr val="D6851B"/>
              </a:buClr>
              <a:buSzPct val="65000"/>
              <a:buFont typeface="Wingdings 3"/>
              <a:buChar char=""/>
              <a:defRPr/>
            </a:pPr>
            <a:r>
              <a:rPr lang="fr-FR" sz="1400" dirty="0"/>
              <a:t>Fondation Robert Bosch</a:t>
            </a:r>
          </a:p>
          <a:p>
            <a:pPr marL="216000" indent="-216000">
              <a:lnSpc>
                <a:spcPts val="1700"/>
              </a:lnSpc>
              <a:spcAft>
                <a:spcPts val="400"/>
              </a:spcAft>
              <a:buClr>
                <a:srgbClr val="D6851B"/>
              </a:buClr>
              <a:buSzPct val="65000"/>
              <a:buFont typeface="Wingdings 3"/>
              <a:buChar char=""/>
              <a:defRPr/>
            </a:pPr>
            <a:r>
              <a:rPr lang="fr-FR" sz="1400" dirty="0"/>
              <a:t>Fondation Bertelsmann</a:t>
            </a:r>
          </a:p>
          <a:p>
            <a:pPr marL="216000" indent="-216000">
              <a:lnSpc>
                <a:spcPts val="1700"/>
              </a:lnSpc>
              <a:spcAft>
                <a:spcPts val="400"/>
              </a:spcAft>
              <a:buClr>
                <a:srgbClr val="D6851B"/>
              </a:buClr>
              <a:buSzPct val="65000"/>
              <a:buFont typeface="Wingdings 3"/>
              <a:buChar char=""/>
              <a:defRPr/>
            </a:pPr>
            <a:r>
              <a:rPr lang="fr-FR" sz="1400" dirty="0"/>
              <a:t>Société pour la recherche en formation et le développement professionnel de Munich (GAB)</a:t>
            </a:r>
          </a:p>
        </p:txBody>
      </p:sp>
      <p:sp>
        <p:nvSpPr>
          <p:cNvPr id="19" name="Textplatzhalter 3"/>
          <p:cNvSpPr txBox="1"/>
          <p:nvPr/>
        </p:nvSpPr>
        <p:spPr bwMode="auto">
          <a:xfrm>
            <a:off x="1708943" y="6135341"/>
            <a:ext cx="8774113" cy="357653"/>
          </a:xfrm>
          <a:prstGeom prst="rect">
            <a:avLst/>
          </a:prstGeom>
          <a:solidFill>
            <a:srgbClr val="D6851B"/>
          </a:solidFill>
        </p:spPr>
        <p:txBody>
          <a:bodyPr vert="horz" wrap="square" lIns="0" tIns="0" rIns="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algn="ctr">
              <a:lnSpc>
                <a:spcPts val="2400"/>
              </a:lnSpc>
              <a:spcAft>
                <a:spcPts val="1200"/>
              </a:spcAft>
              <a:buClr>
                <a:srgbClr val="D6851B"/>
              </a:buClr>
              <a:buSzPct val="65000"/>
              <a:buFont typeface="Wingdings 3"/>
              <a:buChar char=""/>
              <a:defRPr/>
            </a:pPr>
            <a:r>
              <a:rPr lang="fr-FR" sz="1600" dirty="0"/>
              <a:t>Ces différents acteurs travaillent souvent ensemble dans le cadre de projets de recherche.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4" grpId="0" animBg="1"/>
      <p:bldP spid="15" grpId="0"/>
      <p:bldP spid="16" grpId="0" animBg="1"/>
      <p:bldP spid="17"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fr-FR" dirty="0"/>
              <a:t>5. Recherche comparative internationale sur la formation professionnelle </a:t>
            </a:r>
          </a:p>
        </p:txBody>
      </p:sp>
      <p:sp>
        <p:nvSpPr>
          <p:cNvPr id="8" name="Textplatzhalter 3"/>
          <p:cNvSpPr txBox="1"/>
          <p:nvPr/>
        </p:nvSpPr>
        <p:spPr bwMode="auto">
          <a:xfrm>
            <a:off x="658813" y="2225775"/>
            <a:ext cx="3600000" cy="637848"/>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b="1" dirty="0"/>
              <a:t>UNESCO-UNEVOC</a:t>
            </a:r>
          </a:p>
        </p:txBody>
      </p:sp>
      <p:sp>
        <p:nvSpPr>
          <p:cNvPr id="9" name="Textplatzhalter 3"/>
          <p:cNvSpPr txBox="1"/>
          <p:nvPr/>
        </p:nvSpPr>
        <p:spPr bwMode="auto">
          <a:xfrm>
            <a:off x="8112574" y="2225775"/>
            <a:ext cx="3600000" cy="637849"/>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b="1" dirty="0"/>
              <a:t>Manuel international de la formation professionnelle (IHBB)</a:t>
            </a:r>
          </a:p>
        </p:txBody>
      </p:sp>
      <p:sp>
        <p:nvSpPr>
          <p:cNvPr id="10" name="Textplatzhalter 3"/>
          <p:cNvSpPr txBox="1"/>
          <p:nvPr/>
        </p:nvSpPr>
        <p:spPr bwMode="auto">
          <a:xfrm>
            <a:off x="4385693" y="2225775"/>
            <a:ext cx="3600000" cy="637848"/>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b="1" dirty="0"/>
              <a:t>CEDEFOP</a:t>
            </a:r>
          </a:p>
        </p:txBody>
      </p:sp>
      <p:sp>
        <p:nvSpPr>
          <p:cNvPr id="11" name="Rechteck 10"/>
          <p:cNvSpPr/>
          <p:nvPr/>
        </p:nvSpPr>
        <p:spPr bwMode="auto">
          <a:xfrm>
            <a:off x="4382994" y="2963188"/>
            <a:ext cx="3600001" cy="2783562"/>
          </a:xfrm>
          <a:prstGeom prst="rect">
            <a:avLst/>
          </a:prstGeom>
        </p:spPr>
        <p:txBody>
          <a:bodyPr wrap="square" lIns="36000" tIns="36000" rIns="36000" bIns="36000">
            <a:noAutofit/>
          </a:bodyPr>
          <a:lstStyle/>
          <a:p>
            <a:pPr marL="285750" indent="-285750">
              <a:lnSpc>
                <a:spcPts val="1900"/>
              </a:lnSpc>
              <a:spcAft>
                <a:spcPts val="600"/>
              </a:spcAft>
              <a:buClr>
                <a:srgbClr val="D6851B"/>
              </a:buClr>
              <a:buSzPct val="65000"/>
              <a:buFont typeface="Wingdings 3"/>
              <a:buChar char=""/>
              <a:defRPr/>
            </a:pPr>
            <a:r>
              <a:rPr lang="fr-FR" sz="1400" dirty="0"/>
              <a:t>base de données « VET in Europe » du Centre européen pour le développement de la formation professionnelle (CEDEFOP) : des informations actuelles et aisément comparables concernant les systèmes de formation professionnelle nationaux respectifs en Europe </a:t>
            </a:r>
          </a:p>
          <a:p>
            <a:pPr marL="285750" indent="-285750">
              <a:lnSpc>
                <a:spcPts val="1900"/>
              </a:lnSpc>
              <a:spcAft>
                <a:spcPts val="600"/>
              </a:spcAft>
              <a:buClr>
                <a:srgbClr val="D6851B"/>
              </a:buClr>
              <a:buSzPct val="65000"/>
              <a:buFont typeface="Wingdings 3"/>
              <a:buChar char=""/>
              <a:defRPr/>
            </a:pPr>
            <a:r>
              <a:rPr lang="fr-FR" sz="1400" dirty="0"/>
              <a:t>rapports nationaux détaillés, « prévisions des besoins de compétences », analyses scientifiques et recommandations sur les tendances et les besoins de développement de la formation professionnelle en Europe</a:t>
            </a:r>
          </a:p>
        </p:txBody>
      </p:sp>
      <p:sp>
        <p:nvSpPr>
          <p:cNvPr id="12" name="Rechteck 11"/>
          <p:cNvSpPr/>
          <p:nvPr/>
        </p:nvSpPr>
        <p:spPr bwMode="auto">
          <a:xfrm>
            <a:off x="8112574" y="2963188"/>
            <a:ext cx="3600001" cy="1841714"/>
          </a:xfrm>
          <a:prstGeom prst="rect">
            <a:avLst/>
          </a:prstGeom>
        </p:spPr>
        <p:txBody>
          <a:bodyPr wrap="square" lIns="36000" tIns="36000" rIns="36000" bIns="36000">
            <a:spAutoFit/>
          </a:bodyPr>
          <a:lstStyle/>
          <a:p>
            <a:pPr marL="285750" indent="-285750">
              <a:lnSpc>
                <a:spcPts val="1900"/>
              </a:lnSpc>
              <a:spcAft>
                <a:spcPts val="600"/>
              </a:spcAft>
              <a:buClr>
                <a:srgbClr val="D6851B"/>
              </a:buClr>
              <a:buSzPct val="65000"/>
              <a:buFont typeface="Wingdings 3"/>
              <a:buChar char=""/>
              <a:defRPr/>
            </a:pPr>
            <a:r>
              <a:rPr lang="fr-FR" sz="1400" dirty="0"/>
              <a:t>études scientifiques par pays sur les systèmes de formation professionnelle dans le monde depuis 1995</a:t>
            </a:r>
          </a:p>
          <a:p>
            <a:pPr marL="285750" indent="-285750">
              <a:lnSpc>
                <a:spcPts val="1900"/>
              </a:lnSpc>
              <a:spcAft>
                <a:spcPts val="600"/>
              </a:spcAft>
              <a:buClr>
                <a:srgbClr val="D6851B"/>
              </a:buClr>
              <a:buSzPct val="65000"/>
              <a:buFont typeface="Wingdings 3"/>
              <a:buChar char=""/>
              <a:defRPr/>
            </a:pPr>
            <a:r>
              <a:rPr lang="fr-FR" sz="1400" dirty="0"/>
              <a:t>Le BIBB publie l’IHBB depuis 2010 et met à disposition les études par pays dans ses archives sur la formation professionnelle (</a:t>
            </a:r>
            <a:r>
              <a:rPr lang="fr-FR" sz="1400" i="1" dirty="0"/>
              <a:t>VET Repository</a:t>
            </a:r>
            <a:r>
              <a:rPr lang="fr-FR" sz="1400" dirty="0"/>
              <a:t>) depuis 2020</a:t>
            </a:r>
          </a:p>
        </p:txBody>
      </p:sp>
      <p:sp>
        <p:nvSpPr>
          <p:cNvPr id="14" name="Textfeld 13"/>
          <p:cNvSpPr txBox="1"/>
          <p:nvPr/>
        </p:nvSpPr>
        <p:spPr bwMode="auto">
          <a:xfrm>
            <a:off x="658808" y="967451"/>
            <a:ext cx="10818815" cy="1094402"/>
          </a:xfrm>
          <a:prstGeom prst="rect">
            <a:avLst/>
          </a:prstGeom>
          <a:noFill/>
        </p:spPr>
        <p:txBody>
          <a:bodyPr wrap="square" lIns="0" tIns="0" rIns="0" bIns="0" rtlCol="0">
            <a:spAutoFit/>
          </a:bodyPr>
          <a:lstStyle/>
          <a:p>
            <a:pPr>
              <a:lnSpc>
                <a:spcPct val="120000"/>
              </a:lnSpc>
              <a:spcAft>
                <a:spcPts val="600"/>
              </a:spcAft>
              <a:defRPr/>
            </a:pPr>
            <a:r>
              <a:rPr lang="fr-FR" dirty="0"/>
              <a:t>L’objectif de la recherche comparative sur la formation professionnelle est de décrire, comprendre et expliquer les caractéristiques et les principes de la formation professionnelle dans différents contextes nationaux et culturels.</a:t>
            </a:r>
          </a:p>
          <a:p>
            <a:pPr>
              <a:lnSpc>
                <a:spcPct val="120000"/>
              </a:lnSpc>
              <a:spcBef>
                <a:spcPts val="600"/>
              </a:spcBef>
              <a:spcAft>
                <a:spcPts val="600"/>
              </a:spcAft>
              <a:defRPr/>
            </a:pPr>
            <a:r>
              <a:rPr lang="fr-FR" sz="1600" b="1" dirty="0"/>
              <a:t>Exemples :</a:t>
            </a:r>
          </a:p>
        </p:txBody>
      </p:sp>
      <p:sp>
        <p:nvSpPr>
          <p:cNvPr id="17" name="Rechteck 16"/>
          <p:cNvSpPr/>
          <p:nvPr/>
        </p:nvSpPr>
        <p:spPr bwMode="auto">
          <a:xfrm>
            <a:off x="658813" y="2963187"/>
            <a:ext cx="3573011" cy="3164343"/>
          </a:xfrm>
          <a:prstGeom prst="rect">
            <a:avLst/>
          </a:prstGeom>
        </p:spPr>
        <p:txBody>
          <a:bodyPr wrap="square" lIns="36000" tIns="36000" rIns="36000" bIns="36000">
            <a:noAutofit/>
          </a:bodyPr>
          <a:lstStyle/>
          <a:p>
            <a:pPr>
              <a:lnSpc>
                <a:spcPts val="1900"/>
              </a:lnSpc>
              <a:spcAft>
                <a:spcPts val="600"/>
              </a:spcAft>
              <a:buClr>
                <a:srgbClr val="D6851B"/>
              </a:buClr>
              <a:buSzPct val="65000"/>
              <a:defRPr/>
            </a:pPr>
            <a:r>
              <a:rPr lang="fr-FR" sz="1400" dirty="0"/>
              <a:t>Les profils de formation technique et professionnelle (TVET Country Profiles) fournissent des informations étendues sur la formation professionnelle dans le monde entier. On y trouvera par exemple :</a:t>
            </a:r>
          </a:p>
          <a:p>
            <a:pPr marL="285750" indent="-285750">
              <a:lnSpc>
                <a:spcPts val="1900"/>
              </a:lnSpc>
              <a:spcAft>
                <a:spcPts val="600"/>
              </a:spcAft>
              <a:buClr>
                <a:srgbClr val="D6851B"/>
              </a:buClr>
              <a:buSzPct val="65000"/>
              <a:buFont typeface="Wingdings 3"/>
              <a:buChar char=""/>
              <a:defRPr/>
            </a:pPr>
            <a:r>
              <a:rPr lang="fr-FR" sz="1400" dirty="0"/>
              <a:t>les objectifs politiques en matière de formation professionnelle</a:t>
            </a:r>
          </a:p>
          <a:p>
            <a:pPr marL="285750" indent="-285750">
              <a:lnSpc>
                <a:spcPts val="1900"/>
              </a:lnSpc>
              <a:spcAft>
                <a:spcPts val="600"/>
              </a:spcAft>
              <a:buClr>
                <a:srgbClr val="D6851B"/>
              </a:buClr>
              <a:buSzPct val="65000"/>
              <a:buFont typeface="Wingdings 3"/>
              <a:buChar char=""/>
              <a:defRPr/>
            </a:pPr>
            <a:r>
              <a:rPr lang="fr-FR" sz="1400" dirty="0"/>
              <a:t>le système de la formation professionnelle </a:t>
            </a:r>
          </a:p>
          <a:p>
            <a:pPr marL="285750" indent="-285750">
              <a:lnSpc>
                <a:spcPts val="1900"/>
              </a:lnSpc>
              <a:spcAft>
                <a:spcPts val="600"/>
              </a:spcAft>
              <a:buClr>
                <a:srgbClr val="D6851B"/>
              </a:buClr>
              <a:buSzPct val="65000"/>
              <a:buFont typeface="Wingdings 3"/>
              <a:buChar char=""/>
              <a:defRPr/>
            </a:pPr>
            <a:r>
              <a:rPr lang="fr-FR" sz="1400" dirty="0"/>
              <a:t>le financement</a:t>
            </a:r>
          </a:p>
          <a:p>
            <a:pPr marL="285750" indent="-285750">
              <a:lnSpc>
                <a:spcPts val="1900"/>
              </a:lnSpc>
              <a:spcAft>
                <a:spcPts val="600"/>
              </a:spcAft>
              <a:buClr>
                <a:srgbClr val="D6851B"/>
              </a:buClr>
              <a:buSzPct val="65000"/>
              <a:buFont typeface="Wingdings 3"/>
              <a:buChar char=""/>
              <a:defRPr/>
            </a:pPr>
            <a:r>
              <a:rPr lang="fr-FR" sz="1400" dirty="0"/>
              <a:t>le rôle du personnel de formation</a:t>
            </a:r>
          </a:p>
          <a:p>
            <a:pPr marL="285750" indent="-285750">
              <a:lnSpc>
                <a:spcPts val="1900"/>
              </a:lnSpc>
              <a:spcAft>
                <a:spcPts val="600"/>
              </a:spcAft>
              <a:buClr>
                <a:srgbClr val="D6851B"/>
              </a:buClr>
              <a:buSzPct val="65000"/>
              <a:buFont typeface="Wingdings 3"/>
              <a:buChar char=""/>
              <a:defRPr/>
            </a:pPr>
            <a:r>
              <a:rPr lang="fr-FR" sz="1400" dirty="0"/>
              <a:t>des projets individuels des différents pays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par>
                                <p:cTn id="12" presetID="10" presetClass="entr" presetSubtype="0" fill="hold" grpId="0" nodeType="withEffect">
                                  <p:stCondLst>
                                    <p:cond delay="75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750"/>
                                        <p:tgtEl>
                                          <p:spTgt spid="17"/>
                                        </p:tgtEl>
                                      </p:cBhvr>
                                    </p:animEffec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50"/>
                                        <p:tgtEl>
                                          <p:spTgt spid="10"/>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750"/>
                                        <p:tgtEl>
                                          <p:spTgt spid="11"/>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750"/>
                                        <p:tgtEl>
                                          <p:spTgt spid="9"/>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p:bldP spid="14" grpId="0" uiExpand="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Textplatzhalter 3"/>
          <p:cNvSpPr txBox="1"/>
          <p:nvPr/>
        </p:nvSpPr>
        <p:spPr bwMode="auto">
          <a:xfrm>
            <a:off x="2163383" y="1522576"/>
            <a:ext cx="8818941" cy="1049106"/>
          </a:xfrm>
          <a:prstGeom prst="rect">
            <a:avLst/>
          </a:prstGeom>
          <a:solidFill>
            <a:srgbClr val="D6851B"/>
          </a:solidFill>
        </p:spPr>
        <p:txBody>
          <a:bodyPr vert="horz" wrap="square" lIns="2124000" tIns="108000" rIns="108000" bIns="108000" rtlCol="0" anchor="ctr">
            <a:spAutoFit/>
          </a:bodyPr>
          <a:ls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fr-FR" dirty="0">
                <a:solidFill>
                  <a:schemeClr val="bg1"/>
                </a:solidFill>
              </a:rPr>
              <a:t>En vertu de l’art. 90 BBiG, l’Institut fédéral pour la formation professionnelle (BIBB) a pour mission de contribuer à la recherche sur la formation professionnelle par ses propres activités de recherche.</a:t>
            </a:r>
          </a:p>
        </p:txBody>
      </p:sp>
      <p:sp>
        <p:nvSpPr>
          <p:cNvPr id="3" name="Rechteck 2"/>
          <p:cNvSpPr/>
          <p:nvPr/>
        </p:nvSpPr>
        <p:spPr bwMode="auto">
          <a:xfrm>
            <a:off x="1092200" y="1052513"/>
            <a:ext cx="2616200" cy="1843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a:bodyPr>
          <a:lstStyle/>
          <a:p>
            <a:pPr>
              <a:defRPr/>
            </a:pPr>
            <a:r>
              <a:rPr lang="fr-FR" dirty="0"/>
              <a:t>6. La recherche sur la formation professionnelle au BIBB</a:t>
            </a:r>
          </a:p>
        </p:txBody>
      </p:sp>
      <p:sp>
        <p:nvSpPr>
          <p:cNvPr id="9" name="Rechteck 8"/>
          <p:cNvSpPr/>
          <p:nvPr/>
        </p:nvSpPr>
        <p:spPr bwMode="auto">
          <a:xfrm>
            <a:off x="658813" y="3241951"/>
            <a:ext cx="7713662" cy="2446182"/>
          </a:xfrm>
          <a:prstGeom prst="rect">
            <a:avLst/>
          </a:prstGeom>
        </p:spPr>
        <p:txBody>
          <a:bodyPr wrap="square" lIns="0" tIns="0" rIns="0" bIns="0">
            <a:spAutoFit/>
          </a:bodyPr>
          <a:lstStyle/>
          <a:p>
            <a:pPr>
              <a:lnSpc>
                <a:spcPts val="2400"/>
              </a:lnSpc>
              <a:spcAft>
                <a:spcPts val="1200"/>
              </a:spcAft>
              <a:buClr>
                <a:srgbClr val="D6851B"/>
              </a:buClr>
              <a:buSzPct val="65000"/>
              <a:defRPr/>
            </a:pPr>
            <a:r>
              <a:rPr lang="fr-FR" dirty="0"/>
              <a:t>La recherche sur la formation professionnelle se caractérise par un discours au carrefour de la science, de la politique et de la pratique, et …</a:t>
            </a:r>
          </a:p>
          <a:p>
            <a:pPr marL="285750" indent="-285750">
              <a:lnSpc>
                <a:spcPts val="2400"/>
              </a:lnSpc>
              <a:spcAft>
                <a:spcPts val="600"/>
              </a:spcAft>
              <a:buClr>
                <a:srgbClr val="D6851B"/>
              </a:buClr>
              <a:buSzPct val="65000"/>
              <a:buFont typeface="Wingdings 3"/>
              <a:buChar char=""/>
              <a:defRPr/>
            </a:pPr>
            <a:r>
              <a:rPr lang="fr-FR" dirty="0"/>
              <a:t>… sert à l’intérêt relatif aux connaissances scientifiques.</a:t>
            </a:r>
          </a:p>
          <a:p>
            <a:pPr marL="285750" indent="-285750">
              <a:lnSpc>
                <a:spcPts val="2400"/>
              </a:lnSpc>
              <a:spcAft>
                <a:spcPts val="600"/>
              </a:spcAft>
              <a:buClr>
                <a:srgbClr val="D6851B"/>
              </a:buClr>
              <a:buSzPct val="65000"/>
              <a:buFont typeface="Wingdings 3"/>
              <a:buChar char=""/>
              <a:defRPr/>
            </a:pPr>
            <a:r>
              <a:rPr lang="fr-FR" dirty="0"/>
              <a:t>… se penche sur des questions ayant un intérêt pour la pratique et la politique en matière de formation professionnelle.</a:t>
            </a:r>
          </a:p>
          <a:p>
            <a:pPr marL="285750" indent="-285750">
              <a:lnSpc>
                <a:spcPts val="2400"/>
              </a:lnSpc>
              <a:spcAft>
                <a:spcPts val="600"/>
              </a:spcAft>
              <a:buClr>
                <a:srgbClr val="D6851B"/>
              </a:buClr>
              <a:buSzPct val="65000"/>
              <a:buFont typeface="Wingdings 3"/>
              <a:buChar char=""/>
              <a:defRPr/>
            </a:pPr>
            <a:r>
              <a:rPr lang="fr-FR" dirty="0"/>
              <a:t>… pose les bases de la modernisation des professions et des innovations dans le domaine de la formation professionnelle</a:t>
            </a:r>
          </a:p>
        </p:txBody>
      </p:sp>
      <p:pic>
        <p:nvPicPr>
          <p:cNvPr id="10" name="Grafik 9"/>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669129" y="837327"/>
            <a:ext cx="3584817" cy="2279363"/>
          </a:xfrm>
          <a:prstGeom prst="rect">
            <a:avLst/>
          </a:prstGeom>
        </p:spPr>
      </p:pic>
      <p:pic>
        <p:nvPicPr>
          <p:cNvPr id="12" name="Grafik 11"/>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8504059" y="3225832"/>
            <a:ext cx="3208516" cy="236375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250"/>
                                        <p:tgtEl>
                                          <p:spTgt spid="11"/>
                                        </p:tgtEl>
                                      </p:cBhvr>
                                    </p:animEffect>
                                  </p:childTnLst>
                                </p:cTn>
                              </p:par>
                              <p:par>
                                <p:cTn id="12" presetID="42" presetClass="path" presetSubtype="0" accel="50000" decel="50000" fill="hold" grpId="1" nodeType="withEffect">
                                  <p:stCondLst>
                                    <p:cond delay="0"/>
                                  </p:stCondLst>
                                  <p:childTnLst>
                                    <p:animMotion origin="layout" path="M 2.70833E-6 -4.44444E-6 L -0.03698 0.0007 " pathEditMode="relative" rAng="0" ptsTypes="AA">
                                      <p:cBhvr>
                                        <p:cTn id="13" dur="1000" spd="-100000" fill="hold"/>
                                        <p:tgtEl>
                                          <p:spTgt spid="11"/>
                                        </p:tgtEl>
                                        <p:attrNameLst>
                                          <p:attrName>ppt_x</p:attrName>
                                          <p:attrName>ppt_y</p:attrName>
                                        </p:attrNameLst>
                                      </p:cBhvr>
                                      <p:rCtr x="-1849" y="23"/>
                                    </p:animMotion>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250"/>
                                        <p:tgtEl>
                                          <p:spTgt spid="12"/>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fr-FR" dirty="0"/>
              <a:t>6. La recherche sur la formation professionnelle au BIBB</a:t>
            </a:r>
          </a:p>
        </p:txBody>
      </p:sp>
      <p:sp>
        <p:nvSpPr>
          <p:cNvPr id="10" name="Textfeld 9"/>
          <p:cNvSpPr txBox="1"/>
          <p:nvPr/>
        </p:nvSpPr>
        <p:spPr bwMode="auto">
          <a:xfrm>
            <a:off x="658808" y="1567676"/>
            <a:ext cx="10818815" cy="3754233"/>
          </a:xfrm>
          <a:prstGeom prst="rect">
            <a:avLst/>
          </a:prstGeom>
          <a:noFill/>
        </p:spPr>
        <p:txBody>
          <a:bodyPr wrap="square" lIns="0" tIns="0" rIns="0" bIns="0" rtlCol="0">
            <a:spAutoFit/>
          </a:bodyPr>
          <a:lstStyle/>
          <a:p>
            <a:pPr>
              <a:lnSpc>
                <a:spcPts val="2400"/>
              </a:lnSpc>
              <a:spcAft>
                <a:spcPts val="600"/>
              </a:spcAft>
              <a:defRPr/>
            </a:pPr>
            <a:r>
              <a:rPr lang="fr-FR" dirty="0"/>
              <a:t>La recherche sur la formation professionnelle du BIBB est effectuée dans le cadre d’un </a:t>
            </a:r>
            <a:br>
              <a:rPr lang="fr-FR" dirty="0"/>
            </a:br>
            <a:r>
              <a:rPr lang="fr-FR" dirty="0"/>
              <a:t>programme de recherche planifié sur plusieurs années, et s’appuie également sur des programmes de recherche annuels.</a:t>
            </a:r>
          </a:p>
          <a:p>
            <a:pPr>
              <a:lnSpc>
                <a:spcPts val="2400"/>
              </a:lnSpc>
              <a:spcBef>
                <a:spcPts val="600"/>
              </a:spcBef>
              <a:spcAft>
                <a:spcPts val="600"/>
              </a:spcAft>
              <a:defRPr/>
            </a:pPr>
            <a:r>
              <a:rPr lang="fr-FR" b="1" dirty="0"/>
              <a:t>Groupes thématiques actuels (période 2019-2025) :</a:t>
            </a:r>
          </a:p>
          <a:p>
            <a:pPr marL="285750" indent="-285750">
              <a:lnSpc>
                <a:spcPts val="2400"/>
              </a:lnSpc>
              <a:spcAft>
                <a:spcPts val="600"/>
              </a:spcAft>
              <a:buClr>
                <a:srgbClr val="D6851B"/>
              </a:buClr>
              <a:buSzPct val="65000"/>
              <a:buFont typeface="Wingdings 3"/>
              <a:buChar char=""/>
              <a:defRPr/>
            </a:pPr>
            <a:r>
              <a:rPr lang="fr-FR" dirty="0"/>
              <a:t>Transformations numériques – Perspectives futures de la formation professionnelle et du monde du travail</a:t>
            </a:r>
          </a:p>
          <a:p>
            <a:pPr marL="285750" indent="-285750">
              <a:lnSpc>
                <a:spcPts val="2400"/>
              </a:lnSpc>
              <a:spcAft>
                <a:spcPts val="600"/>
              </a:spcAft>
              <a:buClr>
                <a:srgbClr val="D6851B"/>
              </a:buClr>
              <a:buSzPct val="65000"/>
              <a:buFont typeface="Wingdings 3"/>
              <a:buChar char=""/>
              <a:defRPr/>
            </a:pPr>
            <a:r>
              <a:rPr lang="fr-FR" dirty="0"/>
              <a:t>la prise de décision et l’action en entreprise – facteurs d’influence de la qualification et du recrutement en entreprise</a:t>
            </a:r>
          </a:p>
          <a:p>
            <a:pPr marL="285750" indent="-285750">
              <a:lnSpc>
                <a:spcPts val="2400"/>
              </a:lnSpc>
              <a:spcAft>
                <a:spcPts val="600"/>
              </a:spcAft>
              <a:buClr>
                <a:srgbClr val="D6851B"/>
              </a:buClr>
              <a:buSzPct val="65000"/>
              <a:buFont typeface="Wingdings 3"/>
              <a:buChar char=""/>
              <a:defRPr/>
            </a:pPr>
            <a:r>
              <a:rPr lang="fr-FR" dirty="0"/>
              <a:t>apprentissage professionnel – conditions, diagnostic et soutien</a:t>
            </a:r>
          </a:p>
          <a:p>
            <a:pPr marL="285750" indent="-285750">
              <a:lnSpc>
                <a:spcPts val="2400"/>
              </a:lnSpc>
              <a:spcAft>
                <a:spcPts val="600"/>
              </a:spcAft>
              <a:buClr>
                <a:srgbClr val="D6851B"/>
              </a:buClr>
              <a:buSzPct val="65000"/>
              <a:buFont typeface="Wingdings 3"/>
              <a:buChar char=""/>
              <a:defRPr/>
            </a:pPr>
            <a:r>
              <a:rPr lang="fr-FR" dirty="0"/>
              <a:t>Orientation professionnelle et transitions – intégration à la formation et au monde du travail</a:t>
            </a:r>
          </a:p>
          <a:p>
            <a:pPr marL="285750" indent="-285750">
              <a:lnSpc>
                <a:spcPts val="2400"/>
              </a:lnSpc>
              <a:spcAft>
                <a:spcPts val="600"/>
              </a:spcAft>
              <a:buClr>
                <a:srgbClr val="D6851B"/>
              </a:buClr>
              <a:buSzPct val="65000"/>
              <a:buFont typeface="Wingdings 3"/>
              <a:buChar char=""/>
              <a:defRPr/>
            </a:pPr>
            <a:r>
              <a:rPr lang="fr-FR" dirty="0"/>
              <a:t>segmentation professionnelle dans la formation – caractéristiques et fonctionnements</a:t>
            </a:r>
          </a:p>
          <a:p>
            <a:pPr marL="285750" indent="-285750">
              <a:lnSpc>
                <a:spcPts val="2400"/>
              </a:lnSpc>
              <a:spcAft>
                <a:spcPts val="600"/>
              </a:spcAft>
              <a:buClr>
                <a:srgbClr val="D6851B"/>
              </a:buClr>
              <a:buSzPct val="65000"/>
              <a:buFont typeface="Wingdings 3"/>
              <a:buChar char=""/>
              <a:defRPr/>
            </a:pPr>
            <a:r>
              <a:rPr lang="fr-FR" dirty="0"/>
              <a:t>conception et pilotage de la formation professionnelle s’appuyant sur des règlements</a:t>
            </a:r>
          </a:p>
          <a:p>
            <a:pPr>
              <a:lnSpc>
                <a:spcPts val="2400"/>
              </a:lnSpc>
              <a:spcAft>
                <a:spcPts val="600"/>
              </a:spcAft>
              <a:defRPr/>
            </a:pPr>
            <a:endParaRPr lang="de-DE" b="1" dirty="0"/>
          </a:p>
        </p:txBody>
      </p:sp>
      <p:pic>
        <p:nvPicPr>
          <p:cNvPr id="3" name="Grafik 2"/>
          <p:cNvPicPr>
            <a:picLocks noChangeAspect="1"/>
          </p:cNvPicPr>
          <p:nvPr/>
        </p:nvPicPr>
        <p:blipFill>
          <a:blip r:embed="rId3">
            <a:extLst>
              <a:ext uri="{96DAC541-7B7A-43D3-8B79-37D633B846F1}">
                <asvg:svgBlip xmlns:asvg="http://schemas.microsoft.com/office/drawing/2016/SVG/main" r:embed="rId4"/>
              </a:ext>
            </a:extLst>
          </a:blip>
          <a:stretch/>
        </p:blipFill>
        <p:spPr bwMode="auto">
          <a:xfrm rot="665533">
            <a:off x="9947711" y="3713961"/>
            <a:ext cx="1484253" cy="167720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p:bldLst>
  </p:timing>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8437</Words>
  <Application>Microsoft Office PowerPoint</Application>
  <PresentationFormat>Breitbild</PresentationFormat>
  <Paragraphs>627</Paragraphs>
  <Slides>28</Slides>
  <Notes>28</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28</vt:i4>
      </vt:variant>
    </vt:vector>
  </HeadingPairs>
  <TitlesOfParts>
    <vt:vector size="33" baseType="lpstr">
      <vt:lpstr>Arial</vt:lpstr>
      <vt:lpstr>Calibri</vt:lpstr>
      <vt:lpstr>Wingdings 3</vt:lpstr>
      <vt:lpstr>Office</vt:lpstr>
      <vt:lpstr>1_Office</vt:lpstr>
      <vt:lpstr> </vt:lpstr>
      <vt:lpstr>Contenu</vt:lpstr>
      <vt:lpstr>1. Caractéristiques de la recherche sur la formation professionnelle</vt:lpstr>
      <vt:lpstr>2. La recherche sur la formation professionnelle : pourquoi ?</vt:lpstr>
      <vt:lpstr>3. Cadre réglementaire </vt:lpstr>
      <vt:lpstr>4. Les acteurs de la recherche sur la formation professionnelle en Allemagne</vt:lpstr>
      <vt:lpstr>5. Recherche comparative internationale sur la formation professionnelle </vt:lpstr>
      <vt:lpstr>6. La recherche sur la formation professionnelle au BIBB</vt:lpstr>
      <vt:lpstr>6. La recherche sur la formation professionnelle au BIBB</vt:lpstr>
      <vt:lpstr>6. La recherche sur la formation professionnelle au BIBB</vt:lpstr>
      <vt:lpstr>6. La recherche sur la formation professionnelle au BIBB</vt:lpstr>
      <vt:lpstr>6. La recherche sur la formation professionnelle au BIBB</vt:lpstr>
      <vt:lpstr>6. La recherche sur la formation professionnelle au BIBB</vt:lpstr>
      <vt:lpstr>6. La recherche sur la formation professionnelle au BIBB</vt:lpstr>
      <vt:lpstr>6. La recherche sur la formation professionnelle au BIBB</vt:lpstr>
      <vt:lpstr>6. La recherche sur la formation professionnelle au BIBB</vt:lpstr>
      <vt:lpstr>7. La recherche sur la formation professionnelle au BIBB – Exemples de projets</vt:lpstr>
      <vt:lpstr>7. La recherche sur la formation professionnelle au BIBB – Exemples de projets</vt:lpstr>
      <vt:lpstr>8. Autres exemples de la recherche sur la formation professionnelle institutionnelle</vt:lpstr>
      <vt:lpstr>8. Autres exemples de la recherche sur la formation professionnelle institutionnelle</vt:lpstr>
      <vt:lpstr>9. Coopération et réseautage      dans le domaine de la recherche sur la formation professionnelle</vt:lpstr>
      <vt:lpstr>9. Coopération et réseautage      dans le domaine de la recherche sur la formation professionnelle</vt:lpstr>
      <vt:lpstr>9. Coopération et réseautage      dans le domaine de la recherche sur la formation professionnelle</vt:lpstr>
      <vt:lpstr>9. Coopération et réseautage      dans le domaine de la recherche sur la formation professionnelle</vt:lpstr>
      <vt:lpstr>10. Utilisation des résultats de recherche</vt:lpstr>
      <vt:lpstr>11. Synthèse</vt:lpstr>
      <vt:lpstr>PowerPoint-Präsentation</vt:lpstr>
      <vt:lpstr>GOVET auprès du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580</cp:revision>
  <dcterms:created xsi:type="dcterms:W3CDTF">2020-12-18T10:19:10Z</dcterms:created>
  <dcterms:modified xsi:type="dcterms:W3CDTF">2025-09-25T07:38:37Z</dcterms:modified>
</cp:coreProperties>
</file>