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handoutMasterIdLst>
    <p:handoutMasterId r:id="rId30"/>
  </p:handoutMasterIdLst>
  <p:sldIdLst>
    <p:sldId id="257" r:id="rId3"/>
    <p:sldId id="439" r:id="rId4"/>
    <p:sldId id="368" r:id="rId5"/>
    <p:sldId id="440" r:id="rId6"/>
    <p:sldId id="444" r:id="rId7"/>
    <p:sldId id="442" r:id="rId8"/>
    <p:sldId id="441" r:id="rId9"/>
    <p:sldId id="443" r:id="rId10"/>
    <p:sldId id="445" r:id="rId11"/>
    <p:sldId id="408" r:id="rId12"/>
    <p:sldId id="446" r:id="rId13"/>
    <p:sldId id="447" r:id="rId14"/>
    <p:sldId id="409" r:id="rId15"/>
    <p:sldId id="448" r:id="rId16"/>
    <p:sldId id="449" r:id="rId17"/>
    <p:sldId id="451" r:id="rId18"/>
    <p:sldId id="452" r:id="rId19"/>
    <p:sldId id="453" r:id="rId20"/>
    <p:sldId id="454" r:id="rId21"/>
    <p:sldId id="456" r:id="rId22"/>
    <p:sldId id="457" r:id="rId23"/>
    <p:sldId id="404" r:id="rId24"/>
    <p:sldId id="460" r:id="rId25"/>
    <p:sldId id="413" r:id="rId26"/>
    <p:sldId id="432" r:id="rId27"/>
    <p:sldId id="291"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657" userDrawn="1">
          <p15:clr>
            <a:srgbClr val="A4A3A4"/>
          </p15:clr>
        </p15:guide>
        <p15:guide id="6" pos="6788" userDrawn="1">
          <p15:clr>
            <a:srgbClr val="A4A3A4"/>
          </p15:clr>
        </p15:guide>
        <p15:guide id="9" orient="horz" pos="1026" userDrawn="1">
          <p15:clr>
            <a:srgbClr val="A4A3A4"/>
          </p15:clr>
        </p15:guide>
        <p15:guide id="12" orient="horz" pos="2069" userDrawn="1">
          <p15:clr>
            <a:srgbClr val="A4A3A4"/>
          </p15:clr>
        </p15:guide>
        <p15:guide id="13" orient="horz" pos="3566" userDrawn="1">
          <p15:clr>
            <a:srgbClr val="A4A3A4"/>
          </p15:clr>
        </p15:guide>
        <p15:guide id="17" pos="597" userDrawn="1">
          <p15:clr>
            <a:srgbClr val="A4A3A4"/>
          </p15:clr>
        </p15:guide>
        <p15:guide id="18" pos="53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9" name="Stephanie Müller" initials="SM" lastIdx="5" clrIdx="8">
    <p:extLst>
      <p:ext uri="{19B8F6BF-5375-455C-9EA6-DF929625EA0E}">
        <p15:presenceInfo xmlns:p15="http://schemas.microsoft.com/office/powerpoint/2012/main" userId="S::s.mueller@mediacompany.com::43d40123-db42-4959-a379-de7cdf2d1a5b"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10" name="Rechmann, Peter" initials="RP" lastIdx="7" clrIdx="9">
    <p:extLst>
      <p:ext uri="{19B8F6BF-5375-455C-9EA6-DF929625EA0E}">
        <p15:presenceInfo xmlns:p15="http://schemas.microsoft.com/office/powerpoint/2012/main" userId="S-1-5-21-1997896298-1227621897-925700815-14556" providerId="AD"/>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11" name="Kress, Dr. Hannelore" initials="KDH" lastIdx="5" clrIdx="10">
    <p:extLst>
      <p:ext uri="{19B8F6BF-5375-455C-9EA6-DF929625EA0E}">
        <p15:presenceInfo xmlns:p15="http://schemas.microsoft.com/office/powerpoint/2012/main" userId="S-1-5-21-1997896298-1227621897-925700815-10272"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12" name="Schlich, Thorsten" initials="ST [2]" lastIdx="1" clrIdx="11">
    <p:extLst>
      <p:ext uri="{19B8F6BF-5375-455C-9EA6-DF929625EA0E}">
        <p15:presenceInfo xmlns:p15="http://schemas.microsoft.com/office/powerpoint/2012/main" userId="S-1-5-21-1997896298-1227621897-925700815-10555"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FBF3E8"/>
    <a:srgbClr val="EAC28D"/>
    <a:srgbClr val="ED7D31"/>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17" autoAdjust="0"/>
    <p:restoredTop sz="68908" autoAdjust="0"/>
  </p:normalViewPr>
  <p:slideViewPr>
    <p:cSldViewPr snapToGrid="0" showGuides="1">
      <p:cViewPr varScale="1">
        <p:scale>
          <a:sx n="44" d="100"/>
          <a:sy n="44" d="100"/>
        </p:scale>
        <p:origin x="1108" y="40"/>
      </p:cViewPr>
      <p:guideLst>
        <p:guide orient="horz" pos="3657"/>
        <p:guide pos="6788"/>
        <p:guide orient="horz" pos="1026"/>
        <p:guide orient="horz" pos="2069"/>
        <p:guide orient="horz" pos="3566"/>
        <p:guide pos="597"/>
        <p:guide pos="5314"/>
      </p:guideLst>
    </p:cSldViewPr>
  </p:slideViewPr>
  <p:outlineViewPr>
    <p:cViewPr>
      <p:scale>
        <a:sx n="33" d="100"/>
        <a:sy n="33" d="100"/>
      </p:scale>
      <p:origin x="0" y="0"/>
    </p:cViewPr>
  </p:outlineViewPr>
  <p:notesTextViewPr>
    <p:cViewPr>
      <p:scale>
        <a:sx n="150" d="100"/>
        <a:sy n="150" d="100"/>
      </p:scale>
      <p:origin x="0" y="-816"/>
    </p:cViewPr>
  </p:notesTextViewPr>
  <p:sorterViewPr>
    <p:cViewPr>
      <p:scale>
        <a:sx n="100" d="100"/>
        <a:sy n="100" d="100"/>
      </p:scale>
      <p:origin x="0" y="0"/>
    </p:cViewPr>
  </p:sorterViewPr>
  <p:notesViewPr>
    <p:cSldViewPr snapToGrid="0" showGuides="1">
      <p:cViewPr varScale="1">
        <p:scale>
          <a:sx n="120" d="100"/>
          <a:sy n="120" d="100"/>
        </p:scale>
        <p:origin x="34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Tabelle1!$B$1</c:f>
              <c:strCache>
                <c:ptCount val="1"/>
                <c:pt idx="0">
                  <c:v>Spalte1</c:v>
                </c:pt>
              </c:strCache>
            </c:strRef>
          </c:tx>
          <c:spPr>
            <a:solidFill>
              <a:srgbClr val="D6851B"/>
            </a:solidFill>
            <a:ln w="76200"/>
          </c:spPr>
          <c:explosion val="6"/>
          <c:dPt>
            <c:idx val="0"/>
            <c:bubble3D val="0"/>
            <c:explosion val="3"/>
            <c:spPr>
              <a:solidFill>
                <a:srgbClr val="D6851B"/>
              </a:solidFill>
              <a:ln w="76200">
                <a:noFill/>
              </a:ln>
              <a:effectLst/>
            </c:spPr>
            <c:extLst>
              <c:ext xmlns:c16="http://schemas.microsoft.com/office/drawing/2014/chart" uri="{C3380CC4-5D6E-409C-BE32-E72D297353CC}">
                <c16:uniqueId val="{00000001-BAC0-4140-8B44-7CD23C840AAA}"/>
              </c:ext>
            </c:extLst>
          </c:dPt>
          <c:dPt>
            <c:idx val="1"/>
            <c:bubble3D val="0"/>
            <c:explosion val="3"/>
            <c:spPr>
              <a:solidFill>
                <a:srgbClr val="D6851B"/>
              </a:solidFill>
              <a:ln w="76200">
                <a:noFill/>
              </a:ln>
              <a:effectLst/>
            </c:spPr>
            <c:extLst>
              <c:ext xmlns:c16="http://schemas.microsoft.com/office/drawing/2014/chart" uri="{C3380CC4-5D6E-409C-BE32-E72D297353CC}">
                <c16:uniqueId val="{00000004-BAC0-4140-8B44-7CD23C840AAA}"/>
              </c:ext>
            </c:extLst>
          </c:dPt>
          <c:dPt>
            <c:idx val="2"/>
            <c:bubble3D val="0"/>
            <c:explosion val="3"/>
            <c:spPr>
              <a:solidFill>
                <a:srgbClr val="D6851B"/>
              </a:solidFill>
              <a:ln w="76200">
                <a:noFill/>
              </a:ln>
              <a:effectLst/>
            </c:spPr>
            <c:extLst>
              <c:ext xmlns:c16="http://schemas.microsoft.com/office/drawing/2014/chart" uri="{C3380CC4-5D6E-409C-BE32-E72D297353CC}">
                <c16:uniqueId val="{00000003-BAC0-4140-8B44-7CD23C840AAA}"/>
              </c:ext>
            </c:extLst>
          </c:dPt>
          <c:dPt>
            <c:idx val="3"/>
            <c:bubble3D val="0"/>
            <c:explosion val="3"/>
            <c:spPr>
              <a:solidFill>
                <a:srgbClr val="D6851B"/>
              </a:solidFill>
              <a:ln w="76200">
                <a:noFill/>
              </a:ln>
              <a:effectLst/>
            </c:spPr>
            <c:extLst>
              <c:ext xmlns:c16="http://schemas.microsoft.com/office/drawing/2014/chart" uri="{C3380CC4-5D6E-409C-BE32-E72D297353CC}">
                <c16:uniqueId val="{00000002-BAC0-4140-8B44-7CD23C840AAA}"/>
              </c:ext>
            </c:extLst>
          </c:dPt>
          <c:cat>
            <c:numRef>
              <c:f>Tabelle1!$A$2:$A$5</c:f>
              <c:numCache>
                <c:formatCode>General</c:formatCode>
                <c:ptCount val="4"/>
              </c:numCache>
            </c:numRef>
          </c:cat>
          <c:val>
            <c:numRef>
              <c:f>Tabelle1!$B$2:$B$5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BAC0-4140-8B44-7CD23C840AAA}"/>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44FB730-9D55-49B0-A48C-1C973F8949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63E3C6-DDFD-4C71-B56A-4B11E65EA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88881B-1461-490A-92B6-D5EC16186B6A}" type="datetimeFigureOut">
              <a:rPr lang="de-DE" smtClean="0"/>
              <a:t>19.06.2026</a:t>
            </a:fld>
            <a:endParaRPr lang="de-DE"/>
          </a:p>
        </p:txBody>
      </p:sp>
      <p:sp>
        <p:nvSpPr>
          <p:cNvPr id="4" name="Fußzeilenplatzhalter 3">
            <a:extLst>
              <a:ext uri="{FF2B5EF4-FFF2-40B4-BE49-F238E27FC236}">
                <a16:creationId xmlns:a16="http://schemas.microsoft.com/office/drawing/2014/main" id="{B3CE630D-4D7F-4558-8F10-D6AFC02F02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B3D0E5D-5B62-4105-A51D-35661D0E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4C47AF-C356-4D5B-ADBB-4E3FEE809364}" type="slidenum">
              <a:rPr lang="de-DE" smtClean="0"/>
              <a:t>‹Nr.›</a:t>
            </a:fld>
            <a:endParaRPr lang="de-DE"/>
          </a:p>
        </p:txBody>
      </p:sp>
    </p:spTree>
    <p:extLst>
      <p:ext uri="{BB962C8B-B14F-4D97-AF65-F5344CB8AC3E}">
        <p14:creationId xmlns:p14="http://schemas.microsoft.com/office/powerpoint/2010/main" val="11047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19.06.2026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dirty="0"/>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Symbol" panose="05050102010706020507" pitchFamily="18" charset="2"/>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0" i="0" u="none" strike="noStrike" baseline="0" dirty="0">
                <a:solidFill>
                  <a:srgbClr val="000000"/>
                </a:solidFill>
                <a:latin typeface="Calibri-Light"/>
              </a:rPr>
              <a:t>Für die Umsetzung von Nachhaltigkeit im Unternehmen bedarf es Bereitschaft, Befähigung und Zusammenarbeit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366269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Heiße Konflikte, Krieg, diplomatische Turbulenzen, beispiellose wirtschaftliche Rezession in Deutschland – im Jahr 2040 werden vier Millionen Arbeitsplätze abgebaut – 3,1 Millionen werden geschaffen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verzweifelte Suche nach IT-Fachkräften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Gesundheitswesen/Produktion größter Sektor mit 7 Millionen Beschäftigten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BIBB / </a:t>
            </a:r>
            <a:r>
              <a:rPr lang="de-DE" sz="1200" dirty="0" err="1"/>
              <a:t>QuBe</a:t>
            </a:r>
            <a:r>
              <a:rPr lang="de-DE" sz="1200" dirty="0"/>
              <a:t> – Qualifikation und Beruf in der Zukunft</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19389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128887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07000"/>
              </a:lnSpc>
              <a:spcAft>
                <a:spcPts val="800"/>
              </a:spcAft>
              <a:buNone/>
            </a:pPr>
            <a:r>
              <a:rPr lang="de-DE" b="1" dirty="0">
                <a:latin typeface="Calibri" panose="020F0502020204030204" pitchFamily="34" charset="0"/>
                <a:ea typeface="Calibri" panose="020F0502020204030204" pitchFamily="34" charset="0"/>
                <a:cs typeface="Calibri" panose="020F0502020204030204" pitchFamily="34" charset="0"/>
              </a:rPr>
              <a:t>Message: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Dekarbonisiertes</a:t>
            </a:r>
            <a:r>
              <a:rPr lang="de-DE" dirty="0">
                <a:latin typeface="Calibri" panose="020F0502020204030204" pitchFamily="34" charset="0"/>
                <a:ea typeface="Calibri" panose="020F0502020204030204" pitchFamily="34" charset="0"/>
                <a:cs typeface="Calibri" panose="020F0502020204030204" pitchFamily="34" charset="0"/>
              </a:rPr>
              <a:t>, umweltfreundliches, effizientes, bezahlbares und zukunftsfähiges Mobilitätssystem in Deutschland.</a:t>
            </a:r>
          </a:p>
          <a:p>
            <a:pPr marL="342900" lvl="0" indent="-342900">
              <a:lnSpc>
                <a:spcPct val="107000"/>
              </a:lnSpc>
              <a:spcAft>
                <a:spcPts val="0"/>
              </a:spcAft>
              <a:buFont typeface="Symbol" panose="05050102010706020507" pitchFamily="18" charset="2"/>
              <a:buChar char=""/>
            </a:pPr>
            <a:endParaRPr lang="de-DE"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de-DE" dirty="0">
                <a:latin typeface="Calibri" panose="020F0502020204030204" pitchFamily="34" charset="0"/>
                <a:ea typeface="Calibri" panose="020F0502020204030204" pitchFamily="34" charset="0"/>
                <a:cs typeface="Arial" panose="020B0604020202020204" pitchFamily="34" charset="0"/>
              </a:rPr>
              <a:t>Hohen Umschlag von Arbeitsplätzen – Wegfall bis 220.000 und im Gegenzug 280.000 zusätzlich aufgebaute Arbeitsplätze beläuft. Treiber der Transformation des Mobilitätssystems ist der Klimaschutz.</a:t>
            </a:r>
          </a:p>
          <a:p>
            <a:pPr marL="0" lvl="0" indent="0">
              <a:lnSpc>
                <a:spcPct val="107000"/>
              </a:lnSpc>
              <a:spcAft>
                <a:spcPts val="0"/>
              </a:spcAft>
              <a:buFont typeface="Symbol" panose="05050102010706020507" pitchFamily="18" charset="2"/>
              <a:buNone/>
            </a:pPr>
            <a:endParaRPr lang="de-DE" dirty="0">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0"/>
              </a:spcAft>
              <a:buFont typeface="Symbol" panose="05050102010706020507" pitchFamily="18" charset="2"/>
              <a:buNone/>
            </a:pPr>
            <a:r>
              <a:rPr lang="de-DE" dirty="0">
                <a:latin typeface="Calibri" panose="020F0502020204030204" pitchFamily="34" charset="0"/>
                <a:ea typeface="Calibri" panose="020F0502020204030204" pitchFamily="34" charset="0"/>
                <a:cs typeface="Arial" panose="020B0604020202020204" pitchFamily="34" charset="0"/>
              </a:rPr>
              <a:t>Verkehr und Logistik, Baugewerbe und Lagerwirtschaft. </a:t>
            </a:r>
          </a:p>
          <a:p>
            <a:pPr marL="171450" lvl="0" indent="-171450">
              <a:lnSpc>
                <a:spcPct val="107000"/>
              </a:lnSpc>
              <a:spcAft>
                <a:spcPts val="800"/>
              </a:spcAft>
            </a:pPr>
            <a:r>
              <a:rPr lang="de-DE" dirty="0">
                <a:latin typeface="Calibri" panose="020F0502020204030204" pitchFamily="34" charset="0"/>
                <a:ea typeface="Calibri" panose="020F0502020204030204" pitchFamily="34" charset="0"/>
                <a:cs typeface="Arial" panose="020B0604020202020204" pitchFamily="34" charset="0"/>
              </a:rPr>
              <a:t>Rückgang im Kfz-Handel sowie in der Fahrzeugführung im Straßenverkehr durch stärkere Etablierung autonom fahrender Systeme</a:t>
            </a:r>
          </a:p>
          <a:p>
            <a:pPr>
              <a:lnSpc>
                <a:spcPct val="107000"/>
              </a:lnSpc>
              <a:spcAft>
                <a:spcPts val="800"/>
              </a:spcAft>
            </a:pPr>
            <a:r>
              <a:rPr lang="de-DE" dirty="0">
                <a:latin typeface="Calibri" panose="020F0502020204030204" pitchFamily="34" charset="0"/>
                <a:ea typeface="Calibri" panose="020F0502020204030204" pitchFamily="34" charset="0"/>
                <a:cs typeface="Arial" panose="020B0604020202020204" pitchFamily="34" charset="0"/>
              </a:rPr>
              <a:t>Der </a:t>
            </a:r>
            <a:r>
              <a:rPr lang="de-DE" b="1" dirty="0">
                <a:latin typeface="Calibri" panose="020F0502020204030204" pitchFamily="34" charset="0"/>
                <a:ea typeface="Calibri" panose="020F0502020204030204" pitchFamily="34" charset="0"/>
                <a:cs typeface="Arial" panose="020B0604020202020204" pitchFamily="34" charset="0"/>
              </a:rPr>
              <a:t>Zugang zu Mobilität</a:t>
            </a:r>
            <a:r>
              <a:rPr lang="de-DE" dirty="0">
                <a:latin typeface="Calibri" panose="020F0502020204030204" pitchFamily="34" charset="0"/>
                <a:ea typeface="Calibri" panose="020F0502020204030204" pitchFamily="34" charset="0"/>
                <a:cs typeface="Arial" panose="020B0604020202020204" pitchFamily="34" charset="0"/>
              </a:rPr>
              <a:t> gewährleistet die </a:t>
            </a:r>
            <a:r>
              <a:rPr lang="de-DE" b="1" dirty="0">
                <a:latin typeface="Calibri" panose="020F0502020204030204" pitchFamily="34" charset="0"/>
                <a:ea typeface="Calibri" panose="020F0502020204030204" pitchFamily="34" charset="0"/>
                <a:cs typeface="Arial" panose="020B0604020202020204" pitchFamily="34" charset="0"/>
              </a:rPr>
              <a:t>Teilhabe</a:t>
            </a:r>
            <a:r>
              <a:rPr lang="de-DE" dirty="0">
                <a:latin typeface="Calibri" panose="020F0502020204030204" pitchFamily="34" charset="0"/>
                <a:ea typeface="Calibri" panose="020F0502020204030204" pitchFamily="34" charset="0"/>
                <a:cs typeface="Arial" panose="020B0604020202020204" pitchFamily="34" charset="0"/>
              </a:rPr>
              <a:t> an Beschäftigung, Bildung, Gesundheit und Kultur.  (vgl. BMVI 2019b, S. 9ff.). </a:t>
            </a:r>
          </a:p>
          <a:p>
            <a:pPr>
              <a:lnSpc>
                <a:spcPct val="107000"/>
              </a:lnSpc>
              <a:spcAft>
                <a:spcPts val="800"/>
              </a:spcAft>
            </a:pPr>
            <a:r>
              <a:rPr lang="de-DE" dirty="0">
                <a:latin typeface="Calibri" panose="020F0502020204030204" pitchFamily="34" charset="0"/>
                <a:ea typeface="Calibri" panose="020F0502020204030204" pitchFamily="34" charset="0"/>
                <a:cs typeface="Arial" panose="020B0604020202020204" pitchFamily="34" charset="0"/>
              </a:rPr>
              <a:t>Sharing-basierte Verkehrsdienstleistungen. </a:t>
            </a:r>
          </a:p>
          <a:p>
            <a:pPr>
              <a:lnSpc>
                <a:spcPct val="107000"/>
              </a:lnSpc>
              <a:spcAft>
                <a:spcPts val="800"/>
              </a:spcAft>
            </a:pPr>
            <a:r>
              <a:rPr lang="de-DE" dirty="0">
                <a:latin typeface="Calibri" panose="020F0502020204030204" pitchFamily="34" charset="0"/>
                <a:ea typeface="Calibri" panose="020F0502020204030204" pitchFamily="34" charset="0"/>
                <a:cs typeface="Arial" panose="020B0604020202020204" pitchFamily="34" charset="0"/>
              </a:rPr>
              <a:t>Vernetzung von Verkehrsträgern ermöglicht eine intermodale Mobilität </a:t>
            </a:r>
          </a:p>
          <a:p>
            <a:pPr>
              <a:lnSpc>
                <a:spcPct val="107000"/>
              </a:lnSpc>
              <a:spcAft>
                <a:spcPts val="800"/>
              </a:spcAft>
            </a:pPr>
            <a:r>
              <a:rPr lang="de-DE" dirty="0">
                <a:latin typeface="Calibri" panose="020F0502020204030204" pitchFamily="34" charset="0"/>
                <a:ea typeface="Calibri" panose="020F0502020204030204" pitchFamily="34" charset="0"/>
                <a:cs typeface="Arial" panose="020B0604020202020204" pitchFamily="34" charset="0"/>
              </a:rPr>
              <a:t>Optimierung von Wegeketten und Verbesserung der Vernetzung der Verkehrsträger im Gütertransport die Auslastung des Verkehrsnetzes </a:t>
            </a:r>
          </a:p>
          <a:p>
            <a:pPr>
              <a:lnSpc>
                <a:spcPct val="107000"/>
              </a:lnSpc>
              <a:spcAft>
                <a:spcPts val="800"/>
              </a:spcAft>
            </a:pPr>
            <a:r>
              <a:rPr lang="de-DE" dirty="0">
                <a:latin typeface="Calibri" panose="020F0502020204030204" pitchFamily="34" charset="0"/>
                <a:ea typeface="Calibri" panose="020F0502020204030204" pitchFamily="34" charset="0"/>
                <a:cs typeface="Arial" panose="020B0604020202020204" pitchFamily="34" charset="0"/>
              </a:rPr>
              <a:t>Marktreife autonom fahrender Systeme und verbessern (vgl. BMVI 2019b, S. 9ff.). </a:t>
            </a:r>
          </a:p>
          <a:p>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27806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7844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000" b="1" i="0" u="none" strike="noStrike" baseline="0" dirty="0">
                <a:solidFill>
                  <a:srgbClr val="000000"/>
                </a:solidFill>
                <a:latin typeface="Calibri" panose="020F0502020204030204" pitchFamily="34" charset="0"/>
              </a:rPr>
              <a:t>HA-Empfehlung Nr. 172: </a:t>
            </a:r>
            <a:r>
              <a:rPr lang="de-DE" sz="1000" b="0" i="0" u="none" strike="noStrike" baseline="0" dirty="0">
                <a:solidFill>
                  <a:srgbClr val="000000"/>
                </a:solidFill>
                <a:latin typeface="Calibri" panose="020F0502020204030204" pitchFamily="34" charset="0"/>
              </a:rPr>
              <a:t>https://www.bibb.de/dokumente/pdf/HA172.pdf</a:t>
            </a:r>
          </a:p>
          <a:p>
            <a:pPr marL="0" indent="0">
              <a:buNone/>
            </a:pPr>
            <a:endParaRPr lang="de-DE" sz="1000" b="0" i="0" u="none" strike="noStrike" baseline="0" dirty="0">
              <a:solidFill>
                <a:srgbClr val="000000"/>
              </a:solidFill>
              <a:latin typeface="Arial" panose="020B0604020202020204" pitchFamily="34" charset="0"/>
            </a:endParaRPr>
          </a:p>
          <a:p>
            <a:pPr marL="0" indent="0">
              <a:buNone/>
            </a:pPr>
            <a:r>
              <a:rPr lang="de-DE" sz="1000" b="1" i="0" u="none" strike="noStrike" baseline="0" dirty="0">
                <a:solidFill>
                  <a:srgbClr val="000000"/>
                </a:solidFill>
                <a:latin typeface="Calibri" panose="020F0502020204030204" pitchFamily="34" charset="0"/>
              </a:rPr>
              <a:t>Erläuterung zur HA-Empfehlung Nr. 172: </a:t>
            </a:r>
            <a:r>
              <a:rPr lang="de-DE" sz="1000" b="0" i="0" u="none" strike="noStrike" baseline="0" dirty="0">
                <a:solidFill>
                  <a:srgbClr val="000000"/>
                </a:solidFill>
                <a:latin typeface="Calibri" panose="020F0502020204030204" pitchFamily="34" charset="0"/>
              </a:rPr>
              <a:t>https://www.bibb.de/dokumente/pdf/HA_Erlaeuterungen-der-integrativ-zu-vermittelnden-Fertigkeiten-Kenntnisse-und-Faehigkeiten.pdf</a:t>
            </a:r>
          </a:p>
          <a:p>
            <a:pPr marL="0" indent="0">
              <a:buNone/>
            </a:pPr>
            <a:endParaRPr lang="de-DE" sz="1000" b="0" i="0" u="none" strike="noStrike" baseline="0" dirty="0">
              <a:solidFill>
                <a:srgbClr val="000000"/>
              </a:solidFill>
              <a:latin typeface="Arial" panose="020B0604020202020204" pitchFamily="34" charset="0"/>
            </a:endParaRPr>
          </a:p>
          <a:p>
            <a:pPr marL="0" indent="0">
              <a:buNone/>
            </a:pPr>
            <a:r>
              <a:rPr lang="de-DE" sz="1000" b="1" i="0" u="none" strike="noStrike" baseline="0" dirty="0">
                <a:solidFill>
                  <a:srgbClr val="000000"/>
                </a:solidFill>
                <a:latin typeface="Calibri" panose="020F0502020204030204" pitchFamily="34" charset="0"/>
              </a:rPr>
              <a:t>BIBB-“Landingpage“ mit weiteren Informationen: </a:t>
            </a:r>
            <a:r>
              <a:rPr lang="de-DE" sz="1000" b="0" i="0" u="none" strike="noStrike" baseline="0" dirty="0">
                <a:solidFill>
                  <a:srgbClr val="000000"/>
                </a:solidFill>
                <a:latin typeface="Calibri" panose="020F0502020204030204" pitchFamily="34" charset="0"/>
              </a:rPr>
              <a:t>https://www.bibb.de/de/134898.php</a:t>
            </a:r>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12723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endParaRPr lang="ru-RU" sz="1200" kern="100" dirty="0">
              <a:effectLst/>
              <a:latin typeface="Aptos"/>
              <a:ea typeface="Aptos"/>
              <a:cs typeface="Arial" panose="020B0604020202020204" pitchFamily="34" charset="0"/>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26343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r>
              <a:rPr lang="de-DE" sz="1000" dirty="0"/>
              <a:t>Allgemeingültige Materialien, wie z.B. Ordnungsmittel als wichtiger Impuls für Berufsbildung für Nachhaltige Entwicklung;</a:t>
            </a:r>
          </a:p>
          <a:p>
            <a:pPr marL="171450" indent="-171450">
              <a:buFont typeface="Symbol" panose="05050102010706020507" pitchFamily="18" charset="2"/>
              <a:buChar char="-"/>
            </a:pPr>
            <a:r>
              <a:rPr lang="de-DE" sz="1000" dirty="0"/>
              <a:t>Bildungspolitische Wirksamkeit durch Konsens aller Stakeholder der Berufsbildungsstrukturen</a:t>
            </a:r>
          </a:p>
          <a:p>
            <a:pPr marL="171450" indent="-171450">
              <a:buFont typeface="Symbol" panose="05050102010706020507" pitchFamily="18" charset="2"/>
              <a:buChar char="-"/>
            </a:pPr>
            <a:r>
              <a:rPr lang="de-DE" sz="1000" dirty="0"/>
              <a:t>Signalwirkung von Standardberufsbildpositionen</a:t>
            </a:r>
          </a:p>
          <a:p>
            <a:pPr marL="171450" indent="-171450">
              <a:buFont typeface="Symbol" panose="05050102010706020507" pitchFamily="18" charset="2"/>
              <a:buChar char="-"/>
            </a:pPr>
            <a:r>
              <a:rPr lang="de-DE" sz="1000" dirty="0"/>
              <a:t>Standards als Mindestanforderungen im Bereich des dualen Systems darüber hinausgehende berufsspezifische Verankerung unverzichtbar</a:t>
            </a:r>
          </a:p>
          <a:p>
            <a:pPr marL="171450" indent="-171450">
              <a:buFont typeface="Symbol" panose="05050102010706020507" pitchFamily="18" charset="2"/>
              <a:buChar char="-"/>
            </a:pPr>
            <a:r>
              <a:rPr lang="de-DE" sz="1000" dirty="0"/>
              <a:t>Berücksichtigung in Prüfungen notwendig … aber auch hinreichend?</a:t>
            </a:r>
          </a:p>
          <a:p>
            <a:pPr marL="171450" indent="-171450">
              <a:buFont typeface="Symbol" panose="05050102010706020507" pitchFamily="18" charset="2"/>
              <a:buChar char="-"/>
            </a:pPr>
            <a:r>
              <a:rPr lang="de-DE" sz="1000" dirty="0"/>
              <a:t>Der Prozess der Umsetzung „Nachhaltige Aus- und Weiterbildung“  ist eine Daueraufgabe</a:t>
            </a:r>
          </a:p>
          <a:p>
            <a:pPr marL="171450" indent="-171450">
              <a:buFont typeface="Symbol" panose="05050102010706020507" pitchFamily="18" charset="2"/>
              <a:buChar char="-"/>
            </a:pPr>
            <a:r>
              <a:rPr lang="de-DE" sz="1000" dirty="0"/>
              <a:t>Umsetzungsebene als Erfolgsfaktor … „Gemeinsam ins Machen kommen“</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414638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000" dirty="0"/>
              <a:t>Message </a:t>
            </a:r>
          </a:p>
          <a:p>
            <a:endParaRPr lang="de-DE" sz="1000" dirty="0"/>
          </a:p>
          <a:p>
            <a:r>
              <a:rPr lang="de-DE" sz="1000" b="1" dirty="0">
                <a:solidFill>
                  <a:schemeClr val="tx2"/>
                </a:solidFill>
              </a:rPr>
              <a:t>wenn Materialien landesweit eingeführt werden, müssen unterstützende Empfehlungen durch die maßgeblichen Gremien veröffentlicht werden.</a:t>
            </a:r>
          </a:p>
          <a:p>
            <a:endParaRPr lang="de-DE" sz="1000" dirty="0"/>
          </a:p>
          <a:p>
            <a:r>
              <a:rPr lang="de-DE" sz="1000" dirty="0"/>
              <a:t>Inhalt –</a:t>
            </a:r>
          </a:p>
          <a:p>
            <a:r>
              <a:rPr lang="de-DE" sz="1000" dirty="0"/>
              <a:t>Die Einführung von neuen Standardberufsbildpositionen wurde in den frühen 20er Jahren des Jahrtausends mit der Durchdringung digitaler Prozesse in den Firmen nötig – so fand „Digitalisierte Arbeitswelt“ Einzug und dann – wie erwähnt für alle Ausbildungsberufe ab August 2021 „Nachhaltigkeit und Umweltschutz“ – sie ergänzen die vorhandenen </a:t>
            </a:r>
          </a:p>
          <a:p>
            <a:r>
              <a:rPr lang="de-DE" sz="1000" dirty="0"/>
              <a:t>- Organisation des Ausbildungsbetriebes, Berufsbildung sowie Arbeits- und Tarifrecht (2020 erweitert)</a:t>
            </a:r>
          </a:p>
          <a:p>
            <a:r>
              <a:rPr lang="de-DE" sz="1000" dirty="0"/>
              <a:t>Sicherheit und Gesundheit bei der Arbeit (2020 erweitert)</a:t>
            </a:r>
          </a:p>
          <a:p>
            <a:pPr marL="0" indent="0">
              <a:buNone/>
            </a:pPr>
            <a:endParaRPr lang="de-DE" sz="1000" dirty="0"/>
          </a:p>
          <a:p>
            <a:pPr marL="0" indent="0">
              <a:buNone/>
            </a:pPr>
            <a:r>
              <a:rPr lang="de-DE" sz="1000" dirty="0"/>
              <a:t>Um dies zu erreichen, sind folgende Schritte notwendig:</a:t>
            </a:r>
          </a:p>
          <a:p>
            <a:r>
              <a:rPr lang="de-DE" sz="1000" dirty="0"/>
              <a:t>Kommunikation mit allen an der Berufsbildung Beteiligten (Berufsbildungspersonal, Sachverständige)</a:t>
            </a:r>
          </a:p>
          <a:p>
            <a:r>
              <a:rPr lang="de-DE" sz="1000" dirty="0"/>
              <a:t>Einigung auf einen Mindeststandrad, der sich durch die gesamte Ausbildung zieht und sukzessive in alle Berufe einzuführen</a:t>
            </a:r>
          </a:p>
          <a:p>
            <a:r>
              <a:rPr lang="de-DE" sz="1000" dirty="0"/>
              <a:t>Entwicklung von Empfehlungen und Handreichungen nach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872774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Message – </a:t>
            </a:r>
          </a:p>
          <a:p>
            <a:endParaRPr lang="de-DE" sz="1000" dirty="0"/>
          </a:p>
          <a:p>
            <a:r>
              <a:rPr lang="de-DE" sz="1000" b="1" dirty="0">
                <a:solidFill>
                  <a:schemeClr val="tx2"/>
                </a:solidFill>
              </a:rPr>
              <a:t>wenn Materialien landesweit eingeführt werden, müssen unterstützende Empfehlungen durch die maßgeblichen Gremien veröffentlicht werden.</a:t>
            </a:r>
          </a:p>
          <a:p>
            <a:endParaRPr lang="de-DE" sz="1000" dirty="0"/>
          </a:p>
          <a:p>
            <a:r>
              <a:rPr lang="de-DE" sz="1000" dirty="0"/>
              <a:t>Inhalt –</a:t>
            </a:r>
          </a:p>
          <a:p>
            <a:r>
              <a:rPr lang="de-DE" sz="1000" dirty="0"/>
              <a:t>Die Einführung von neuen Standardberufsbildpositionen wurde in den frühen 20er Jahren des Jahrtausends mit der Durchdringung digitaler Prozesse in den Firmen nötig – so fand „Digitalisierte Arbeitswelt“ Einzug und dann – wie erwähnt für alle Ausbildungsberufe ab August 2021 „Nachhaltigkeit und Umweltschutz“ – sie ergänzen die vorhandenen </a:t>
            </a:r>
          </a:p>
          <a:p>
            <a:r>
              <a:rPr lang="de-DE" sz="1000" dirty="0"/>
              <a:t>Organisation des Ausbildungsbetriebes, Berufsbildung sowie Arbeits- und Tarifrecht (2020 erweitert)</a:t>
            </a:r>
          </a:p>
          <a:p>
            <a:r>
              <a:rPr lang="de-DE" sz="1000" dirty="0"/>
              <a:t>Sicherheit und Gesundheit bei der Arbeit (2020 erweitert)</a:t>
            </a:r>
          </a:p>
          <a:p>
            <a:endParaRPr lang="de-DE" sz="1000" dirty="0"/>
          </a:p>
          <a:p>
            <a:pPr marL="0" indent="0">
              <a:buNone/>
            </a:pPr>
            <a:r>
              <a:rPr lang="de-DE" sz="1000" dirty="0"/>
              <a:t>Um dies zu erreichen, sind folgende Schritte notwendig:</a:t>
            </a:r>
          </a:p>
          <a:p>
            <a:r>
              <a:rPr lang="de-DE" sz="1000" dirty="0"/>
              <a:t>Kommunikation mit allen an der Berufsbildung Beteiligten (Berufsbildungspersonal, Sachverständige)</a:t>
            </a:r>
          </a:p>
          <a:p>
            <a:r>
              <a:rPr lang="de-DE" sz="1000" dirty="0"/>
              <a:t>Einigung auf einen Mindeststandrad, der sich durch die gesamte Ausbildung zieht und sukzessive in alle Berufe einzuführen</a:t>
            </a:r>
          </a:p>
          <a:p>
            <a:r>
              <a:rPr lang="de-DE" sz="1000" dirty="0"/>
              <a:t>Entwicklung von Empfehlungen und Handreichungen nach M. Bretschneider 2022</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4191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Nachhaltigkeit ist mehr als Umweltschutz. </a:t>
            </a:r>
            <a:br>
              <a:rPr lang="de-DE" dirty="0"/>
            </a:br>
            <a:r>
              <a:rPr lang="de-DE" dirty="0"/>
              <a:t>Für Unternehmen bedeutet sie vor allem Zukunftsfähigkeit in Hinblick auf ökonomische, ökologische und gesellschaftliche Faktoren. </a:t>
            </a:r>
            <a:br>
              <a:rPr lang="de-DE" dirty="0"/>
            </a:br>
            <a:r>
              <a:rPr lang="de-DE" dirty="0"/>
              <a:t>So sind Unternehmen nicht nur mit globalen Herausforderungen wie dem Klimawandel, Ressourcenknappheit, zunehmender Gesundheitsbelastung oder sozialer Ungleichheit konfrontiert. </a:t>
            </a:r>
            <a:br>
              <a:rPr lang="de-DE" dirty="0"/>
            </a:br>
            <a:r>
              <a:rPr lang="de-DE" dirty="0"/>
              <a:t>Hinzu kommen strengere politische Vorgaben wie Berichtspflichten zur Nachhaltigkeit, während sich gleichzeitig die Anforderungen der Kundinnen und Kunden verändern. </a:t>
            </a:r>
            <a:br>
              <a:rPr lang="de-DE" dirty="0"/>
            </a:br>
            <a:r>
              <a:rPr lang="de-DE" dirty="0"/>
              <a:t>Gerade der Handel soll jetzt und in Zukunft mehr Verantwortung übernehmen, sei es in Bezug auf faire Produktion von Waren, umweltschonende Transportwege oder Einsparung von Verpackung, um nur einige Beispiele zu nennen. </a:t>
            </a:r>
            <a:br>
              <a:rPr lang="de-DE" dirty="0"/>
            </a:br>
            <a:r>
              <a:rPr lang="de-DE" dirty="0"/>
              <a:t>Diese Entwicklungen spiegeln sich auch im Recruiting von Mitarbeitenden wider: Unternehmen, die Nachhaltigkeit aktiv leben und in ihr Geschäftsmodell integrieren, finden leichter Auszubildende und Fachkräfte.</a:t>
            </a:r>
            <a:endParaRPr lang="ru-RU" dirty="0"/>
          </a:p>
          <a:p>
            <a:endParaRPr lang="de-DE" dirty="0"/>
          </a:p>
          <a:p>
            <a:endParaRPr lang="de-DE" dirty="0"/>
          </a:p>
          <a:p>
            <a:r>
              <a:rPr lang="de-DE" dirty="0"/>
              <a:t>Environmental, Social and Corporate Governance (kurz ESG; englisch für: Umwelt, Soziales und Unternehmensführung) sind Kriterien und Rahmenbedingungen der Vereinten Nationen (UN) und Finanzinstituten für die Berücksichtigung von Umwelt-, Nachhaltigkeits- und Sozialfragen innerhalb von Unternehmensführungen, öffentlichen Körperschaften, Regierungen und Behörden </a:t>
            </a:r>
            <a:r>
              <a:rPr lang="de-DE" b="0" i="0" u="none" strike="noStrike" dirty="0">
                <a:solidFill>
                  <a:srgbClr val="0176C3"/>
                </a:solidFill>
                <a:effectLst/>
                <a:latin typeface="Hind"/>
                <a:hlinkClick r:id="rId3"/>
              </a:rPr>
              <a:t>https://wirtschaftslexikon.gabler.de/definition/esg-kriterien-120056/version-369280</a:t>
            </a:r>
            <a:endParaRPr lang="de-DE" b="0" i="0" u="none" strike="noStrike" dirty="0">
              <a:solidFill>
                <a:srgbClr val="0176C3"/>
              </a:solidFill>
              <a:effectLst/>
              <a:latin typeface="Hind"/>
            </a:endParaRPr>
          </a:p>
          <a:p>
            <a:endParaRPr lang="de-DE" b="0" i="0" u="none" strike="noStrike" dirty="0">
              <a:solidFill>
                <a:srgbClr val="0176C3"/>
              </a:solidFill>
              <a:effectLst/>
              <a:latin typeface="Hind"/>
            </a:endParaRPr>
          </a:p>
          <a:p>
            <a:r>
              <a:rPr lang="de-DE" dirty="0"/>
              <a:t>https://www.bundesregierung.de/breg-de/schwerpunkte/nachhaltigkeitsziele-erklaert-232174</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837330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sz="1000" b="1" dirty="0">
                <a:latin typeface="Calibri" panose="020F0502020204030204" pitchFamily="34" charset="0"/>
                <a:ea typeface="Calibri" panose="020F0502020204030204" pitchFamily="34" charset="0"/>
                <a:cs typeface="Arial" panose="020B0604020202020204" pitchFamily="34" charset="0"/>
              </a:rPr>
              <a:t>Message</a:t>
            </a:r>
            <a:r>
              <a:rPr lang="de-DE" sz="1000" dirty="0">
                <a:latin typeface="Calibri" panose="020F0502020204030204" pitchFamily="34" charset="0"/>
                <a:ea typeface="Calibri" panose="020F0502020204030204" pitchFamily="34" charset="0"/>
                <a:cs typeface="Arial" panose="020B0604020202020204" pitchFamily="34" charset="0"/>
              </a:rPr>
              <a:t> – Vertiefte Argumentation zum Thema Elektromobilität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de-DE" sz="1000" b="1" dirty="0">
                <a:latin typeface="Calibri" panose="020F0502020204030204" pitchFamily="34" charset="0"/>
                <a:ea typeface="Calibri" panose="020F0502020204030204" pitchFamily="34" charset="0"/>
                <a:cs typeface="Arial" panose="020B0604020202020204" pitchFamily="34" charset="0"/>
              </a:rPr>
              <a:t>Inhalt</a:t>
            </a:r>
            <a:r>
              <a:rPr lang="de-DE" sz="1000" dirty="0">
                <a:latin typeface="Calibri" panose="020F0502020204030204" pitchFamily="34" charset="0"/>
                <a:ea typeface="Calibri" panose="020F0502020204030204" pitchFamily="34" charset="0"/>
                <a:cs typeface="Arial" panose="020B0604020202020204" pitchFamily="34" charset="0"/>
              </a:rPr>
              <a:t> – </a:t>
            </a:r>
          </a:p>
          <a:p>
            <a:pPr>
              <a:lnSpc>
                <a:spcPct val="107000"/>
              </a:lnSpc>
            </a:pPr>
            <a:endParaRPr lang="de-DE" sz="10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de-DE" sz="1000" dirty="0">
                <a:latin typeface="Calibri" panose="020F0502020204030204" pitchFamily="34" charset="0"/>
                <a:ea typeface="Calibri" panose="020F0502020204030204" pitchFamily="34" charset="0"/>
                <a:cs typeface="Arial" panose="020B0604020202020204" pitchFamily="34" charset="0"/>
              </a:rPr>
              <a:t>die öffentliche Verwaltung investiert zwischen 2021 und 2025 jährlich zwei Milliarden Euro (insgesamt zehn Milliarden Euro) zusätzlich in den Ausbau von schnellem Internet. Diese Ausgaben sprechen zu 90 Prozent </a:t>
            </a:r>
            <a:r>
              <a:rPr lang="de-DE" sz="1000" b="1" dirty="0">
                <a:latin typeface="Calibri" panose="020F0502020204030204" pitchFamily="34" charset="0"/>
                <a:ea typeface="Calibri" panose="020F0502020204030204" pitchFamily="34" charset="0"/>
                <a:cs typeface="Arial" panose="020B0604020202020204" pitchFamily="34" charset="0"/>
              </a:rPr>
              <a:t>Tiefbauarbeiten</a:t>
            </a:r>
            <a:r>
              <a:rPr lang="de-DE" sz="1000" dirty="0">
                <a:latin typeface="Calibri" panose="020F0502020204030204" pitchFamily="34" charset="0"/>
                <a:ea typeface="Calibri" panose="020F0502020204030204" pitchFamily="34" charset="0"/>
                <a:cs typeface="Arial" panose="020B0604020202020204" pitchFamily="34" charset="0"/>
              </a:rPr>
              <a:t> und zu zehn Prozent </a:t>
            </a:r>
            <a:r>
              <a:rPr lang="de-DE" sz="1000" b="1" dirty="0">
                <a:latin typeface="Calibri" panose="020F0502020204030204" pitchFamily="34" charset="0"/>
                <a:ea typeface="Calibri" panose="020F0502020204030204" pitchFamily="34" charset="0"/>
                <a:cs typeface="Arial" panose="020B0604020202020204" pitchFamily="34" charset="0"/>
              </a:rPr>
              <a:t>elektrische Ausrüstungsgüter</a:t>
            </a:r>
            <a:r>
              <a:rPr lang="de-DE" sz="1000" dirty="0">
                <a:latin typeface="Calibri" panose="020F0502020204030204" pitchFamily="34" charset="0"/>
                <a:ea typeface="Calibri" panose="020F0502020204030204" pitchFamily="34" charset="0"/>
                <a:cs typeface="Arial" panose="020B0604020202020204" pitchFamily="34" charset="0"/>
              </a:rPr>
              <a:t> (flächendeckende Verfügbarkeit des Mobilfunkstandards der fünften Generation (5G) in Deutschland). </a:t>
            </a:r>
          </a:p>
          <a:p>
            <a:pPr>
              <a:lnSpc>
                <a:spcPct val="107000"/>
              </a:lnSpc>
            </a:pPr>
            <a:r>
              <a:rPr lang="de-DE" sz="1000" dirty="0">
                <a:latin typeface="Calibri" panose="020F0502020204030204" pitchFamily="34" charset="0"/>
                <a:ea typeface="Calibri" panose="020F0502020204030204" pitchFamily="34" charset="0"/>
                <a:cs typeface="Arial" panose="020B0604020202020204" pitchFamily="34" charset="0"/>
              </a:rPr>
              <a:t>Um das gesamtdeutsche Schienennetz von rund 33.000 Strecken-kilometern auf das Zugbeeinflussungssystem European Train Control System (ETCS) sowie digitale Stellwerkssysteme umzustellen, ist ein </a:t>
            </a:r>
            <a:r>
              <a:rPr lang="de-DE" sz="1000" b="1" dirty="0">
                <a:latin typeface="Calibri" panose="020F0502020204030204" pitchFamily="34" charset="0"/>
                <a:ea typeface="Calibri" panose="020F0502020204030204" pitchFamily="34" charset="0"/>
                <a:cs typeface="Arial" panose="020B0604020202020204" pitchFamily="34" charset="0"/>
              </a:rPr>
              <a:t>Investitionsvolumen</a:t>
            </a:r>
            <a:r>
              <a:rPr lang="de-DE" sz="1000" dirty="0">
                <a:latin typeface="Calibri" panose="020F0502020204030204" pitchFamily="34" charset="0"/>
                <a:ea typeface="Calibri" panose="020F0502020204030204" pitchFamily="34" charset="0"/>
                <a:cs typeface="Arial" panose="020B0604020202020204" pitchFamily="34" charset="0"/>
              </a:rPr>
              <a:t> von 28 Milliarden Euro innerhalb von 23 Jahren (2018 bis 2040) erforderlich. </a:t>
            </a:r>
          </a:p>
          <a:p>
            <a:pPr marL="0" lvl="0" indent="0">
              <a:lnSpc>
                <a:spcPct val="107000"/>
              </a:lnSpc>
              <a:spcAft>
                <a:spcPts val="0"/>
              </a:spcAft>
              <a:buFont typeface="Symbol" panose="05050102010706020507" pitchFamily="18" charset="2"/>
              <a:buNone/>
            </a:pPr>
            <a:endParaRPr lang="de-DE" sz="1000" b="1" dirty="0">
              <a:latin typeface="Calibri" panose="020F0502020204030204" pitchFamily="34" charset="0"/>
              <a:ea typeface="Calibri" panose="020F0502020204030204" pitchFamily="34" charset="0"/>
              <a:cs typeface="Arial" panose="020B0604020202020204" pitchFamily="34" charset="0"/>
            </a:endParaRPr>
          </a:p>
          <a:p>
            <a:pPr marL="171450" lvl="0" indent="-171450">
              <a:lnSpc>
                <a:spcPct val="107000"/>
              </a:lnSpc>
              <a:spcAft>
                <a:spcPts val="0"/>
              </a:spcAft>
            </a:pPr>
            <a:r>
              <a:rPr lang="de-DE" sz="1000" b="1" dirty="0">
                <a:latin typeface="Calibri" panose="020F0502020204030204" pitchFamily="34" charset="0"/>
                <a:ea typeface="Calibri" panose="020F0502020204030204" pitchFamily="34" charset="0"/>
                <a:cs typeface="Arial" panose="020B0604020202020204" pitchFamily="34" charset="0"/>
              </a:rPr>
              <a:t>Smarte Mobilitätskonzepte</a:t>
            </a:r>
            <a:r>
              <a:rPr lang="de-DE" sz="1000" dirty="0">
                <a:latin typeface="Calibri" panose="020F0502020204030204" pitchFamily="34" charset="0"/>
                <a:ea typeface="Calibri" panose="020F0502020204030204" pitchFamily="34" charset="0"/>
                <a:cs typeface="Arial" panose="020B0604020202020204" pitchFamily="34" charset="0"/>
              </a:rPr>
              <a:t> - </a:t>
            </a:r>
            <a:r>
              <a:rPr lang="de-DE" sz="1000" b="1" dirty="0">
                <a:latin typeface="Calibri" panose="020F0502020204030204" pitchFamily="34" charset="0"/>
                <a:ea typeface="Calibri" panose="020F0502020204030204" pitchFamily="34" charset="0"/>
                <a:cs typeface="Arial" panose="020B0604020202020204" pitchFamily="34" charset="0"/>
              </a:rPr>
              <a:t>intelligente Verkehrsleit-, Überwachungs- und Informationssysteme, den Aufbau von Bike- und Carsharing-Stationen sowie die Nutzung intelligenter Parksysteme</a:t>
            </a:r>
          </a:p>
          <a:p>
            <a:pPr marL="171450" lvl="0" indent="-171450">
              <a:lnSpc>
                <a:spcPct val="107000"/>
              </a:lnSpc>
              <a:spcAft>
                <a:spcPts val="0"/>
              </a:spcAft>
            </a:pPr>
            <a:r>
              <a:rPr lang="de-DE" sz="1000" dirty="0">
                <a:latin typeface="Calibri" panose="020F0502020204030204" pitchFamily="34" charset="0"/>
                <a:ea typeface="Calibri" panose="020F0502020204030204" pitchFamily="34" charset="0"/>
                <a:cs typeface="Arial" panose="020B0604020202020204" pitchFamily="34" charset="0"/>
              </a:rPr>
              <a:t>Schaffung einer flächendeckenden, bedarfsgerechten </a:t>
            </a:r>
            <a:r>
              <a:rPr lang="de-DE" sz="1000" b="1" dirty="0">
                <a:latin typeface="Calibri" panose="020F0502020204030204" pitchFamily="34" charset="0"/>
                <a:ea typeface="Calibri" panose="020F0502020204030204" pitchFamily="34" charset="0"/>
                <a:cs typeface="Arial" panose="020B0604020202020204" pitchFamily="34" charset="0"/>
              </a:rPr>
              <a:t>Ladeinfrastruktur</a:t>
            </a:r>
            <a:r>
              <a:rPr lang="de-DE" sz="1000" dirty="0">
                <a:latin typeface="Calibri" panose="020F0502020204030204" pitchFamily="34" charset="0"/>
                <a:ea typeface="Calibri" panose="020F0502020204030204" pitchFamily="34" charset="0"/>
                <a:cs typeface="Arial" panose="020B0604020202020204" pitchFamily="34" charset="0"/>
              </a:rPr>
              <a:t> (LIS) für Elektro-Pkw.</a:t>
            </a:r>
          </a:p>
          <a:p>
            <a:pPr marL="171450" lvl="0" indent="-171450">
              <a:lnSpc>
                <a:spcPct val="107000"/>
              </a:lnSpc>
              <a:spcAft>
                <a:spcPts val="0"/>
              </a:spcAft>
            </a:pPr>
            <a:r>
              <a:rPr lang="de-DE" sz="1000" b="1" dirty="0">
                <a:latin typeface="Calibri" panose="020F0502020204030204" pitchFamily="34" charset="0"/>
                <a:ea typeface="Calibri" panose="020F0502020204030204" pitchFamily="34" charset="0"/>
                <a:cs typeface="Arial" panose="020B0604020202020204" pitchFamily="34" charset="0"/>
              </a:rPr>
              <a:t>Modernisierung des Fuhrparks im öffentlichen Straßenpersonennahverkehr</a:t>
            </a:r>
            <a:r>
              <a:rPr lang="de-DE" sz="1000" dirty="0">
                <a:latin typeface="Calibri" panose="020F0502020204030204" pitchFamily="34" charset="0"/>
                <a:ea typeface="Calibri" panose="020F0502020204030204" pitchFamily="34" charset="0"/>
                <a:cs typeface="Arial" panose="020B0604020202020204" pitchFamily="34" charset="0"/>
              </a:rPr>
              <a:t> (ÖSPV). </a:t>
            </a:r>
          </a:p>
          <a:p>
            <a:pPr marL="171450" lvl="0" indent="-171450">
              <a:lnSpc>
                <a:spcPct val="107000"/>
              </a:lnSpc>
              <a:spcAft>
                <a:spcPts val="0"/>
              </a:spcAft>
            </a:pPr>
            <a:r>
              <a:rPr lang="de-DE" sz="1000" dirty="0">
                <a:latin typeface="Calibri" panose="020F0502020204030204" pitchFamily="34" charset="0"/>
                <a:ea typeface="Calibri" panose="020F0502020204030204" pitchFamily="34" charset="0"/>
                <a:cs typeface="Arial" panose="020B0604020202020204" pitchFamily="34" charset="0"/>
              </a:rPr>
              <a:t>Die beschleunigte </a:t>
            </a:r>
            <a:r>
              <a:rPr lang="de-DE" sz="1000" b="1" dirty="0">
                <a:latin typeface="Calibri" panose="020F0502020204030204" pitchFamily="34" charset="0"/>
                <a:ea typeface="Calibri" panose="020F0502020204030204" pitchFamily="34" charset="0"/>
                <a:cs typeface="Arial" panose="020B0604020202020204" pitchFamily="34" charset="0"/>
              </a:rPr>
              <a:t>Digitalisierung im Straßengüterverkehr</a:t>
            </a:r>
            <a:r>
              <a:rPr lang="de-DE" sz="1000" dirty="0">
                <a:latin typeface="Calibri" panose="020F0502020204030204" pitchFamily="34" charset="0"/>
                <a:ea typeface="Calibri" panose="020F0502020204030204" pitchFamily="34" charset="0"/>
                <a:cs typeface="Arial" panose="020B0604020202020204" pitchFamily="34" charset="0"/>
              </a:rPr>
              <a:t> wird durch ein erhöhtes Wachstum der Vorleistungsnachfrage der </a:t>
            </a:r>
            <a:r>
              <a:rPr lang="de-DE" sz="1000" b="1" dirty="0">
                <a:latin typeface="Calibri" panose="020F0502020204030204" pitchFamily="34" charset="0"/>
                <a:ea typeface="Calibri" panose="020F0502020204030204" pitchFamily="34" charset="0"/>
                <a:cs typeface="Arial" panose="020B0604020202020204" pitchFamily="34" charset="0"/>
              </a:rPr>
              <a:t>Post-, Kurier- und Expressdienstleister</a:t>
            </a:r>
            <a:r>
              <a:rPr lang="de-DE" sz="1000" dirty="0">
                <a:latin typeface="Calibri" panose="020F0502020204030204" pitchFamily="34" charset="0"/>
                <a:ea typeface="Calibri" panose="020F0502020204030204" pitchFamily="34" charset="0"/>
                <a:cs typeface="Arial" panose="020B0604020202020204" pitchFamily="34" charset="0"/>
              </a:rPr>
              <a:t> nach IKT-Dienstleistungen abgebildet. </a:t>
            </a:r>
          </a:p>
          <a:p>
            <a:pPr marL="171450" lvl="0" indent="-171450">
              <a:lnSpc>
                <a:spcPct val="107000"/>
              </a:lnSpc>
              <a:spcAft>
                <a:spcPts val="0"/>
              </a:spcAft>
            </a:pPr>
            <a:r>
              <a:rPr lang="de-DE" sz="1000" dirty="0">
                <a:latin typeface="Calibri" panose="020F0502020204030204" pitchFamily="34" charset="0"/>
                <a:ea typeface="Calibri" panose="020F0502020204030204" pitchFamily="34" charset="0"/>
                <a:cs typeface="Arial" panose="020B0604020202020204" pitchFamily="34" charset="0"/>
              </a:rPr>
              <a:t>Investitionen ermöglichen den Logistikunternehmen eine Vernetzung und Automatisierung ihrer Fahrzeugflotte, wodurch sich eine </a:t>
            </a:r>
            <a:r>
              <a:rPr lang="de-DE" sz="1000" b="1" dirty="0">
                <a:latin typeface="Calibri" panose="020F0502020204030204" pitchFamily="34" charset="0"/>
                <a:ea typeface="Calibri" panose="020F0502020204030204" pitchFamily="34" charset="0"/>
                <a:cs typeface="Arial" panose="020B0604020202020204" pitchFamily="34" charset="0"/>
              </a:rPr>
              <a:t>effizientere Fahrweise</a:t>
            </a:r>
            <a:r>
              <a:rPr lang="de-DE" sz="1000" dirty="0">
                <a:latin typeface="Calibri" panose="020F0502020204030204" pitchFamily="34" charset="0"/>
                <a:ea typeface="Calibri" panose="020F0502020204030204" pitchFamily="34" charset="0"/>
                <a:cs typeface="Arial" panose="020B0604020202020204" pitchFamily="34" charset="0"/>
              </a:rPr>
              <a:t> und Routenplanung ergibt. </a:t>
            </a:r>
            <a:r>
              <a:rPr lang="de-DE" sz="1000" b="1" dirty="0">
                <a:latin typeface="Calibri" panose="020F0502020204030204" pitchFamily="34" charset="0"/>
                <a:ea typeface="Calibri" panose="020F0502020204030204" pitchFamily="34" charset="0"/>
                <a:cs typeface="Arial" panose="020B0604020202020204" pitchFamily="34" charset="0"/>
              </a:rPr>
              <a:t>Vermeidung von Staus und Unfällen, Leerfahrten von Lkw</a:t>
            </a:r>
            <a:r>
              <a:rPr lang="de-DE" sz="1000" dirty="0">
                <a:latin typeface="Calibri" panose="020F0502020204030204" pitchFamily="34" charset="0"/>
                <a:ea typeface="Calibri" panose="020F0502020204030204" pitchFamily="34" charset="0"/>
                <a:cs typeface="Arial" panose="020B0604020202020204" pitchFamily="34" charset="0"/>
              </a:rPr>
              <a:t>. Unter der Annahme, dass sich die Leerfahrten bis 2040 um zehn Prozent reduzieren lassen, fällt der Bedarf an Lkw in 2040 entsprechend um 2,2 Prozent geringer aus</a:t>
            </a:r>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2322587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Integrieren Sie Aspekte nachhaltiger Entwicklung/BBNE systematisch in alle Ausbildungsgänge. Identifizieren Sie dafür relevante berufsspezifische und -übergreifende Nachhaltigkeitskompetenzen – d. h. Kompetenzen, mit denen die Arbeits- und die Lebenswelt im Sinne der Nachhaltigkeit gestaltet werden können – und integrieren Sie diese systematisch in die entsprechenden Ausbildungspläne. Achten Sie darauf, dass Zielkonflikte thematisiert und in der beruflichen Praxis reflektiert werden. </a:t>
            </a:r>
          </a:p>
          <a:p>
            <a:r>
              <a:rPr lang="de-DE" dirty="0"/>
              <a:t>Ressourcenverbrauch</a:t>
            </a:r>
          </a:p>
          <a:p>
            <a:r>
              <a:rPr lang="de-DE" dirty="0"/>
              <a:t>Liefer- und Transportwege</a:t>
            </a:r>
          </a:p>
          <a:p>
            <a:r>
              <a:rPr lang="de-DE" dirty="0"/>
              <a:t>Verwendung von Prüfsiegeln</a:t>
            </a:r>
          </a:p>
          <a:p>
            <a:r>
              <a:rPr lang="de-DE" dirty="0"/>
              <a:t>digitaler Datenverbrauch</a:t>
            </a:r>
          </a:p>
          <a:p>
            <a:r>
              <a:rPr lang="de-DE" dirty="0"/>
              <a:t>Umgang mit Abfall und Resten</a:t>
            </a:r>
          </a:p>
          <a:p>
            <a:r>
              <a:rPr lang="de-DE" dirty="0"/>
              <a:t>soziales Engagement</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2843788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a:p>
        </p:txBody>
      </p:sp>
    </p:spTree>
    <p:extLst>
      <p:ext uri="{BB962C8B-B14F-4D97-AF65-F5344CB8AC3E}">
        <p14:creationId xmlns:p14="http://schemas.microsoft.com/office/powerpoint/2010/main" val="5946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a:p>
        </p:txBody>
      </p:sp>
    </p:spTree>
    <p:extLst>
      <p:ext uri="{BB962C8B-B14F-4D97-AF65-F5344CB8AC3E}">
        <p14:creationId xmlns:p14="http://schemas.microsoft.com/office/powerpoint/2010/main" val="300337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a:p>
        </p:txBody>
      </p:sp>
    </p:spTree>
    <p:extLst>
      <p:ext uri="{BB962C8B-B14F-4D97-AF65-F5344CB8AC3E}">
        <p14:creationId xmlns:p14="http://schemas.microsoft.com/office/powerpoint/2010/main" val="19011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a:p>
        </p:txBody>
      </p:sp>
    </p:spTree>
    <p:extLst>
      <p:ext uri="{BB962C8B-B14F-4D97-AF65-F5344CB8AC3E}">
        <p14:creationId xmlns:p14="http://schemas.microsoft.com/office/powerpoint/2010/main" val="148898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26</a:t>
            </a:fld>
            <a:endParaRPr lang="de-DE"/>
          </a:p>
        </p:txBody>
      </p:sp>
    </p:spTree>
    <p:extLst>
      <p:ext uri="{BB962C8B-B14F-4D97-AF65-F5344CB8AC3E}">
        <p14:creationId xmlns:p14="http://schemas.microsoft.com/office/powerpoint/2010/main" val="3389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1" dirty="0"/>
              <a:t>Message</a:t>
            </a:r>
            <a:r>
              <a:rPr lang="de-DE" dirty="0"/>
              <a:t> – Qualität in einer nachhaltigen Berufsbildung trägt zum erfolgreichen Beschreiten eines klimaneutralen Pfades bei.</a:t>
            </a:r>
          </a:p>
          <a:p>
            <a:endParaRPr lang="de-DE" dirty="0"/>
          </a:p>
          <a:p>
            <a:pPr marL="0" indent="0">
              <a:buNone/>
            </a:pPr>
            <a:r>
              <a:rPr lang="de-DE" b="1" dirty="0"/>
              <a:t>Inhalt</a:t>
            </a:r>
            <a:r>
              <a:rPr lang="de-DE" dirty="0"/>
              <a:t> </a:t>
            </a:r>
          </a:p>
          <a:p>
            <a:r>
              <a:rPr lang="de-DE" dirty="0"/>
              <a:t>Es gibt verschiedene Modelle der Nachhaltigkeit. Hier liegt das vier dimensionale vor – es </a:t>
            </a:r>
            <a:r>
              <a:rPr lang="de-DE" dirty="0" err="1"/>
              <a:t>schliesst</a:t>
            </a:r>
            <a:r>
              <a:rPr lang="de-DE" dirty="0"/>
              <a:t> die kulturelle Dimension mit ein, was für die Berufsbildung gut passt und neue Entwicklungen der Umweltbewegungen, technologischen Fortschritt und </a:t>
            </a:r>
            <a:r>
              <a:rPr lang="de-DE" dirty="0" err="1"/>
              <a:t>Disruption</a:t>
            </a:r>
            <a:r>
              <a:rPr lang="de-DE" dirty="0"/>
              <a:t> gesellschaftlicher Strukturen in einer komplexen Konfliktwelt aufnimmt.</a:t>
            </a:r>
          </a:p>
          <a:p>
            <a:endParaRPr lang="de-DE" dirty="0"/>
          </a:p>
          <a:p>
            <a:pPr marL="0" indent="0">
              <a:buNone/>
            </a:pPr>
            <a:r>
              <a:rPr lang="de-DE" dirty="0"/>
              <a:t>Die Ziele für die gesamte Ausbildung sollten sein:</a:t>
            </a:r>
          </a:p>
          <a:p>
            <a:pPr marL="171450" indent="-171450">
              <a:buFont typeface="Arial" panose="020B0604020202020204" pitchFamily="34" charset="0"/>
              <a:buChar char="•"/>
            </a:pPr>
            <a:r>
              <a:rPr lang="de-DE" dirty="0"/>
              <a:t>Auszubildende kennen Nachhaltigkeit in vier Dimensionen und ordnen Prozesse in ihrem Beruf ein.</a:t>
            </a:r>
          </a:p>
          <a:p>
            <a:pPr marL="171450" indent="-171450">
              <a:buFont typeface="Arial" panose="020B0604020202020204" pitchFamily="34" charset="0"/>
              <a:buChar char="•"/>
            </a:pPr>
            <a:r>
              <a:rPr lang="de-DE" dirty="0"/>
              <a:t>Sie kennen… die Herkunft des Nachhaltigkeitsbegriffs und besitzen Grundlagenwissen für die Auseinandersetzung mit diesem Thema verschiedene Nachhaltigkeitskonzepte und sie können diese gegeneinander abwägen die 17 „Sustainable Development Goals“ der Vereinten Nationen aus der Agenda 2030 </a:t>
            </a:r>
          </a:p>
          <a:p>
            <a:pPr marL="171450" indent="-171450">
              <a:buFont typeface="Arial" panose="020B0604020202020204" pitchFamily="34" charset="0"/>
              <a:buChar char="•"/>
            </a:pPr>
            <a:r>
              <a:rPr lang="de-DE" dirty="0"/>
              <a:t>Sie können… den Begriff „Nachhaltigkeit“ erläutern unterschiedliche Nachhaltigkeitsmodelle verstehen und bewerten die Bedeutung von Nachhaltigkeit für das Handwerk bzw. Handel und Industrie einschätzen</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https://dgvn.de/ziele-fuer-nachhaltige-entwicklung </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55140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400" b="0" i="0" u="none" strike="noStrike" baseline="0" dirty="0">
                <a:latin typeface="Calibri-Light"/>
              </a:rPr>
              <a:t>ESG – </a:t>
            </a:r>
            <a:r>
              <a:rPr lang="de-DE" sz="1200" b="1" i="0" u="none" strike="noStrike" baseline="0" dirty="0">
                <a:latin typeface="Calibri-Bold"/>
              </a:rPr>
              <a:t>Environment, (Umwelt), Social (Soziales), Governance (Unternehmensführung)</a:t>
            </a:r>
          </a:p>
          <a:p>
            <a:pPr algn="l"/>
            <a:r>
              <a:rPr lang="de-DE" sz="1200" b="0" i="0" u="none" strike="noStrike" baseline="0" dirty="0">
                <a:latin typeface="Wingdings-Regular"/>
              </a:rPr>
              <a:t>§ </a:t>
            </a:r>
            <a:r>
              <a:rPr lang="de-DE" sz="1200" b="0" i="0" u="none" strike="noStrike" baseline="0" dirty="0">
                <a:latin typeface="Calibri" panose="020F0502020204030204" pitchFamily="34" charset="0"/>
              </a:rPr>
              <a:t>ESG sind drei Verantwortungsbereiche von Unternehmen</a:t>
            </a:r>
          </a:p>
          <a:p>
            <a:pPr algn="l"/>
            <a:r>
              <a:rPr lang="de-DE" sz="1200" b="0" i="0" u="none" strike="noStrike" baseline="0" dirty="0">
                <a:latin typeface="Wingdings-Regular"/>
              </a:rPr>
              <a:t>§ </a:t>
            </a:r>
            <a:r>
              <a:rPr lang="de-DE" sz="1200" b="0" i="0" u="none" strike="noStrike" baseline="0" dirty="0">
                <a:latin typeface="Calibri" panose="020F0502020204030204" pitchFamily="34" charset="0"/>
              </a:rPr>
              <a:t>ESG kann auch als Rahmenwerk verstanden werden, um die Performance von Unternehmen im Bereich Nachhaltigkeit zu beurteilen</a:t>
            </a:r>
            <a:endParaRPr lang="ru-RU" dirty="0"/>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221566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273775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0" i="0" u="none" strike="noStrike" baseline="0" dirty="0">
                <a:solidFill>
                  <a:srgbClr val="000000"/>
                </a:solidFill>
                <a:latin typeface="Calibri-Light"/>
              </a:rPr>
              <a:t>Der EU Green Deal ist ein Programm, um Europa fit für Nachhaltigkeit zu machen und umfasst eine Vielzahl an Maßnahmen und Aktionsplänen</a:t>
            </a:r>
          </a:p>
          <a:p>
            <a:pPr algn="l"/>
            <a:r>
              <a:rPr lang="de-DE" sz="1000" b="0" i="0" u="none" strike="noStrike" baseline="0" dirty="0">
                <a:solidFill>
                  <a:srgbClr val="000000"/>
                </a:solidFill>
                <a:latin typeface="Calibri" panose="020F0502020204030204" pitchFamily="34" charset="0"/>
              </a:rPr>
              <a:t>EU Green Deal im Überblick</a:t>
            </a:r>
          </a:p>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41316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EU - Richtlinien</a:t>
            </a:r>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102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800" b="0" i="0" u="none" strike="noStrike" baseline="0" dirty="0">
                <a:solidFill>
                  <a:srgbClr val="000000"/>
                </a:solidFill>
                <a:latin typeface="ArialMT"/>
              </a:rPr>
              <a:t>Lieferkettensorgfaltspflichtengesetz (https://www.bmas.de/DE/Service/Presse/Pressemitteilungen/2025/lieferkettensorgfaltspflichtengesetz-gilt-nahtlos-weiter.html)</a:t>
            </a:r>
          </a:p>
          <a:p>
            <a:pPr algn="l"/>
            <a:r>
              <a:rPr lang="de-DE" sz="800" b="0" i="0" u="none" strike="noStrike" baseline="0" dirty="0">
                <a:solidFill>
                  <a:srgbClr val="000000"/>
                </a:solidFill>
                <a:latin typeface="ArialMT"/>
              </a:rPr>
              <a:t>CSDDD (https://www.csr-in-deutschland.de/DE/Gesetze/EU-Lieferkettengesetz/faq-csddd.html)</a:t>
            </a:r>
          </a:p>
          <a:p>
            <a:pPr algn="l"/>
            <a:r>
              <a:rPr lang="de-DE" sz="800" b="0" i="0" u="none" strike="noStrike" baseline="0" dirty="0">
                <a:solidFill>
                  <a:srgbClr val="000000"/>
                </a:solidFill>
                <a:latin typeface="ArialMT"/>
              </a:rPr>
              <a:t>EU-Taxonomie (https://kpmg.com/xx/en/our-insights/ifrg/2025/EU-taxonomy-amendments.html)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EUDR EU </a:t>
            </a:r>
            <a:r>
              <a:rPr lang="de-DE" sz="1050" dirty="0" err="1"/>
              <a:t>Deforestation</a:t>
            </a:r>
            <a:r>
              <a:rPr lang="de-DE" sz="1050" dirty="0"/>
              <a:t> Regulation (https://www.ble.de/DE/Themen/Wald-Holz/Entwaldungsfreie-Produkte/Was-ist-die-EUDR/EUDR-Info_node.html)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050" dirty="0"/>
              <a:t>Green Claims </a:t>
            </a:r>
            <a:r>
              <a:rPr lang="de-DE" sz="1050" dirty="0" err="1"/>
              <a:t>Directive</a:t>
            </a:r>
            <a:r>
              <a:rPr lang="de-DE" sz="1050" dirty="0"/>
              <a:t> (https://gfaw.eu/en/2026-a-year-of-sustainability-regulations-what-companies-need-to-know)</a:t>
            </a:r>
          </a:p>
          <a:p>
            <a:pPr algn="l"/>
            <a:r>
              <a:rPr lang="de-DE" sz="800" kern="100" dirty="0">
                <a:effectLst/>
                <a:latin typeface="Aptos"/>
                <a:ea typeface="Aptos"/>
                <a:cs typeface="Arial" panose="020B0604020202020204" pitchFamily="34" charset="0"/>
              </a:rPr>
              <a:t>CSRD (https://www.bafin.de/DE/Aufsicht/SF/CSRD/CSRD_node.html)</a:t>
            </a:r>
            <a:endParaRPr lang="de-DE" sz="800" b="0" i="0" u="none" strike="noStrike" baseline="0" dirty="0">
              <a:solidFill>
                <a:srgbClr val="000000"/>
              </a:solidFill>
              <a:highlight>
                <a:srgbClr val="FFFF00"/>
              </a:highlight>
              <a:latin typeface="Calibri" panose="020F0502020204030204" pitchFamily="34" charset="0"/>
            </a:endParaRPr>
          </a:p>
          <a:p>
            <a:endParaRPr lang="ru-RU" sz="1000"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3915128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 id="2147483655"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1.xml"/><Relationship Id="rId16" Type="http://schemas.openxmlformats.org/officeDocument/2006/relationships/image" Target="../media/image45.svg"/><Relationship Id="rId1" Type="http://schemas.openxmlformats.org/officeDocument/2006/relationships/slideLayout" Target="../slideLayouts/slideLayout3.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4.svg"/></Relationships>
</file>

<file path=ppt/slides/_rels/slide2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hyperlink" Target="https://www.bibb.de/de/165153.php" TargetMode="External"/><Relationship Id="rId13" Type="http://schemas.openxmlformats.org/officeDocument/2006/relationships/hyperlink" Target="https://www.bmftr.bund.de/" TargetMode="External"/><Relationship Id="rId3" Type="http://schemas.openxmlformats.org/officeDocument/2006/relationships/hyperlink" Target="https://www.bmbfsfj.bund.de/bmbfsfj/service/publikationen/berufsbildungsbericht-2026-285646" TargetMode="External"/><Relationship Id="rId7" Type="http://schemas.openxmlformats.org/officeDocument/2006/relationships/hyperlink" Target="https://www.govet.international/de/190181.php" TargetMode="External"/><Relationship Id="rId12" Type="http://schemas.openxmlformats.org/officeDocument/2006/relationships/hyperlink" Target="https://www.bmbfsfj.bund.de/" TargetMode="External"/><Relationship Id="rId2" Type="http://schemas.openxmlformats.org/officeDocument/2006/relationships/notesSlide" Target="../notesSlides/notesSlide25.xml"/><Relationship Id="rId16" Type="http://schemas.openxmlformats.org/officeDocument/2006/relationships/hyperlink" Target="http://www.govet.international/" TargetMode="External"/><Relationship Id="rId1" Type="http://schemas.openxmlformats.org/officeDocument/2006/relationships/slideLayout" Target="../slideLayouts/slideLayout3.xml"/><Relationship Id="rId6" Type="http://schemas.openxmlformats.org/officeDocument/2006/relationships/hyperlink" Target="https://www.bibb.de/dienst/publikationen/de/19901" TargetMode="External"/><Relationship Id="rId11" Type="http://schemas.openxmlformats.org/officeDocument/2006/relationships/hyperlink" Target="https://www.kompass-nachhaltigkeit.de/" TargetMode="External"/><Relationship Id="rId5" Type="http://schemas.openxmlformats.org/officeDocument/2006/relationships/hyperlink" Target="https://www.bibb.de/de/134898.php" TargetMode="External"/><Relationship Id="rId15" Type="http://schemas.openxmlformats.org/officeDocument/2006/relationships/hyperlink" Target="mailto:govet@bibb.de" TargetMode="External"/><Relationship Id="rId10" Type="http://schemas.openxmlformats.org/officeDocument/2006/relationships/hyperlink" Target="https://wirtschaft-entwicklung.de/wirtschaft-menschenrechte" TargetMode="External"/><Relationship Id="rId4" Type="http://schemas.openxmlformats.org/officeDocument/2006/relationships/hyperlink" Target="https://www.bibb.de/datenreport/de/189191.php" TargetMode="External"/><Relationship Id="rId9" Type="http://schemas.openxmlformats.org/officeDocument/2006/relationships/hyperlink" Target="https://www.bibb.de/de/161509.php" TargetMode="External"/><Relationship Id="rId14" Type="http://schemas.openxmlformats.org/officeDocument/2006/relationships/hyperlink" Target="https://www.bibb.d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irtschaftslexikon.gabler.de/definition/esg-kriterien-120056/version-36928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de-DE" sz="2800" b="1" dirty="0">
                <a:solidFill>
                  <a:srgbClr val="FFFFFF"/>
                </a:solidFill>
                <a:ea typeface="Inter Bold" pitchFamily="34" charset="-122"/>
                <a:cs typeface="Inter Bold" pitchFamily="34" charset="-120"/>
              </a:rPr>
              <a:t>Nachhaltigkeit in der </a:t>
            </a:r>
          </a:p>
          <a:p>
            <a:pPr>
              <a:lnSpc>
                <a:spcPct val="100000"/>
              </a:lnSpc>
              <a:spcBef>
                <a:spcPts val="0"/>
              </a:spcBef>
            </a:pPr>
            <a:r>
              <a:rPr lang="de-DE" sz="2800" b="1" dirty="0">
                <a:solidFill>
                  <a:srgbClr val="FFFFFF"/>
                </a:solidFill>
                <a:ea typeface="Inter Bold" pitchFamily="34" charset="-122"/>
                <a:cs typeface="Inter Bold" pitchFamily="34" charset="-120"/>
              </a:rPr>
              <a:t>Aus- und Weiterbildung</a:t>
            </a:r>
            <a:endParaRPr lang="de-DE" sz="2800" dirty="0"/>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de-DE" dirty="0"/>
              <a:t>2. Umsetzung von Nachhaltigkeit in Unternehmen</a:t>
            </a:r>
            <a:endParaRPr lang="de-DE" noProof="0" dirty="0"/>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981809" y="2108862"/>
            <a:ext cx="4730766" cy="1575986"/>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rPr>
              <a:t>Festlegung von Verantwortlichkeiten und Zusammenarbeit zwischen verschiedenen Funktionen und Abteilungen zur Entwicklung </a:t>
            </a:r>
            <a:br>
              <a:rPr lang="de-DE" sz="1600" dirty="0">
                <a:solidFill>
                  <a:schemeClr val="tx1"/>
                </a:solidFill>
              </a:rPr>
            </a:br>
            <a:r>
              <a:rPr lang="de-DE" sz="1600" dirty="0">
                <a:solidFill>
                  <a:schemeClr val="tx1"/>
                </a:solidFill>
              </a:rPr>
              <a:t>von Zielen und Roadmaps für die Nachhaltigkeitsthemen</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Organisation &amp; Prozesse zur Operationalisierung</a:t>
            </a:r>
          </a:p>
        </p:txBody>
      </p:sp>
      <p:sp>
        <p:nvSpPr>
          <p:cNvPr id="18" name="Textplatzhalter 3">
            <a:extLst>
              <a:ext uri="{FF2B5EF4-FFF2-40B4-BE49-F238E27FC236}">
                <a16:creationId xmlns:a16="http://schemas.microsoft.com/office/drawing/2014/main" id="{7D81381A-BFFB-4C50-BFE9-8C262A5A3375}"/>
              </a:ext>
            </a:extLst>
          </p:cNvPr>
          <p:cNvSpPr txBox="1">
            <a:spLocks/>
          </p:cNvSpPr>
          <p:nvPr/>
        </p:nvSpPr>
        <p:spPr>
          <a:xfrm>
            <a:off x="6981809" y="4655116"/>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rPr>
              <a:t>Sensibilisierung &amp; Befähigung von Mitarbeitenden zum Thema Nachhaltigkeit als Voraussetzung </a:t>
            </a:r>
            <a:br>
              <a:rPr lang="de-DE" sz="1600" dirty="0">
                <a:solidFill>
                  <a:schemeClr val="tx1"/>
                </a:solidFill>
              </a:rPr>
            </a:br>
            <a:r>
              <a:rPr lang="de-DE" sz="1600" dirty="0">
                <a:solidFill>
                  <a:schemeClr val="tx1"/>
                </a:solidFill>
              </a:rPr>
              <a:t>für die Umsetzung von Nachhaltigkeit</a:t>
            </a:r>
          </a:p>
        </p:txBody>
      </p:sp>
      <p:sp>
        <p:nvSpPr>
          <p:cNvPr id="19" name="Textplatzhalter 3">
            <a:extLst>
              <a:ext uri="{FF2B5EF4-FFF2-40B4-BE49-F238E27FC236}">
                <a16:creationId xmlns:a16="http://schemas.microsoft.com/office/drawing/2014/main" id="{E3467D27-1F18-4510-99FB-5F08B2576142}"/>
              </a:ext>
            </a:extLst>
          </p:cNvPr>
          <p:cNvSpPr txBox="1">
            <a:spLocks/>
          </p:cNvSpPr>
          <p:nvPr/>
        </p:nvSpPr>
        <p:spPr>
          <a:xfrm>
            <a:off x="6981807" y="4173730"/>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Wissensaufbau</a:t>
            </a:r>
          </a:p>
        </p:txBody>
      </p:sp>
      <p:sp>
        <p:nvSpPr>
          <p:cNvPr id="20" name="Textplatzhalter 3">
            <a:extLst>
              <a:ext uri="{FF2B5EF4-FFF2-40B4-BE49-F238E27FC236}">
                <a16:creationId xmlns:a16="http://schemas.microsoft.com/office/drawing/2014/main" id="{E8C1534D-9A72-4B46-943D-5582C8DB2478}"/>
              </a:ext>
            </a:extLst>
          </p:cNvPr>
          <p:cNvSpPr txBox="1">
            <a:spLocks/>
          </p:cNvSpPr>
          <p:nvPr/>
        </p:nvSpPr>
        <p:spPr>
          <a:xfrm>
            <a:off x="658808" y="4659317"/>
            <a:ext cx="4730769" cy="729600"/>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Aufbau einer positiven Haltung zu Nachhaltigkeit und einer Handlungsbereitschaft</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07" y="4177931"/>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Mobilisierung der Belegschaft</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2108862"/>
            <a:ext cx="4730766" cy="1011729"/>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Entwicklung eines Verständnisses zu Nachhaltigkeit und einer Haltung zur Verknüpfung von Nachhaltigkeit und Unternehmensstrategie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Bereitschaft der Geschäftsführung</a:t>
            </a:r>
          </a:p>
        </p:txBody>
      </p:sp>
      <p:pic>
        <p:nvPicPr>
          <p:cNvPr id="13" name="Grafik 12">
            <a:extLst>
              <a:ext uri="{FF2B5EF4-FFF2-40B4-BE49-F238E27FC236}">
                <a16:creationId xmlns:a16="http://schemas.microsoft.com/office/drawing/2014/main" id="{31FA96C1-E7B6-4EB1-8DC3-86CAFF2D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0875" y="2272749"/>
            <a:ext cx="2190911" cy="2172653"/>
          </a:xfrm>
          <a:prstGeom prst="rect">
            <a:avLst/>
          </a:prstGeom>
        </p:spPr>
      </p:pic>
    </p:spTree>
    <p:extLst>
      <p:ext uri="{BB962C8B-B14F-4D97-AF65-F5344CB8AC3E}">
        <p14:creationId xmlns:p14="http://schemas.microsoft.com/office/powerpoint/2010/main" val="137762511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FD20B1BB-11AD-42E7-BAA0-0097F0E81C29}"/>
              </a:ext>
            </a:extLst>
          </p:cNvPr>
          <p:cNvSpPr txBox="1">
            <a:spLocks/>
          </p:cNvSpPr>
          <p:nvPr/>
        </p:nvSpPr>
        <p:spPr>
          <a:xfrm>
            <a:off x="7020636" y="4328255"/>
            <a:ext cx="4702176"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Klimafolgen</a:t>
            </a:r>
          </a:p>
        </p:txBody>
      </p:sp>
      <p:sp>
        <p:nvSpPr>
          <p:cNvPr id="14" name="Textplatzhalter 3">
            <a:extLst>
              <a:ext uri="{FF2B5EF4-FFF2-40B4-BE49-F238E27FC236}">
                <a16:creationId xmlns:a16="http://schemas.microsoft.com/office/drawing/2014/main" id="{1CC428BF-56EE-49FE-BAC5-DAE1FCCC3398}"/>
              </a:ext>
            </a:extLst>
          </p:cNvPr>
          <p:cNvSpPr txBox="1">
            <a:spLocks/>
          </p:cNvSpPr>
          <p:nvPr/>
        </p:nvSpPr>
        <p:spPr>
          <a:xfrm>
            <a:off x="668335" y="4635633"/>
            <a:ext cx="4894265"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Ökologischer Landbau</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3. Nachhaltigkeit in herausfordernden Zeiten</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68335" y="1769468"/>
            <a:ext cx="4730151"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Klimafolgenanpassung</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7010399" y="1848300"/>
            <a:ext cx="4702175" cy="684000"/>
          </a:xfrm>
          <a:prstGeom prst="rect">
            <a:avLst/>
          </a:prstGeom>
          <a:solidFill>
            <a:srgbClr val="FBF3E8"/>
          </a:solidFill>
        </p:spPr>
        <p:txBody>
          <a:bodyPr vert="horz" wrap="square" lIns="1440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Energiewende: Strom, Wärme, H2, Speicher</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7511402" y="3088278"/>
            <a:ext cx="4201172" cy="684000"/>
          </a:xfrm>
          <a:prstGeom prst="rect">
            <a:avLst/>
          </a:prstGeom>
          <a:solidFill>
            <a:srgbClr val="FBF3E8"/>
          </a:solidFill>
        </p:spPr>
        <p:txBody>
          <a:bodyPr vert="horz" wrap="square" lIns="93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Diversification and inventory</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68335" y="2724856"/>
            <a:ext cx="4103689" cy="684000"/>
          </a:xfrm>
          <a:prstGeom prst="rect">
            <a:avLst/>
          </a:prstGeom>
          <a:solidFill>
            <a:srgbClr val="FBF3E8"/>
          </a:solidFill>
        </p:spPr>
        <p:txBody>
          <a:bodyPr vert="horz" wrap="square" lIns="216000" tIns="72000" rIns="108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Zinswende</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68335" y="3680244"/>
            <a:ext cx="4103683" cy="684000"/>
          </a:xfrm>
          <a:prstGeom prst="rect">
            <a:avLst/>
          </a:prstGeom>
          <a:solidFill>
            <a:srgbClr val="FBF3E8"/>
          </a:solidFill>
        </p:spPr>
        <p:txBody>
          <a:bodyPr vert="horz" wrap="square" lIns="216000" tIns="72000" rIns="1152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100"/>
              </a:lnSpc>
            </a:pPr>
            <a:r>
              <a:rPr lang="de-DE" sz="1800" spc="30" dirty="0">
                <a:solidFill>
                  <a:schemeClr val="tx1"/>
                </a:solidFill>
              </a:rPr>
              <a:t>Zeitenwende: </a:t>
            </a:r>
            <a:br>
              <a:rPr lang="de-DE" sz="1800" spc="30" dirty="0">
                <a:solidFill>
                  <a:schemeClr val="tx1"/>
                </a:solidFill>
              </a:rPr>
            </a:br>
            <a:r>
              <a:rPr lang="de-DE" sz="1800" spc="30" dirty="0">
                <a:solidFill>
                  <a:schemeClr val="tx1"/>
                </a:solidFill>
              </a:rPr>
              <a:t>Verteidigung &amp; Entlastung</a:t>
            </a:r>
          </a:p>
        </p:txBody>
      </p:sp>
      <p:sp>
        <p:nvSpPr>
          <p:cNvPr id="13" name="Ellipse 12">
            <a:extLst>
              <a:ext uri="{FF2B5EF4-FFF2-40B4-BE49-F238E27FC236}">
                <a16:creationId xmlns:a16="http://schemas.microsoft.com/office/drawing/2014/main" id="{E8D92DF3-700E-40D1-A92D-1904DC7FCF6A}"/>
              </a:ext>
            </a:extLst>
          </p:cNvPr>
          <p:cNvSpPr/>
          <p:nvPr/>
        </p:nvSpPr>
        <p:spPr>
          <a:xfrm>
            <a:off x="4591724" y="1988539"/>
            <a:ext cx="3008552" cy="3008550"/>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de-DE" b="1" dirty="0">
                <a:solidFill>
                  <a:schemeClr val="dk1"/>
                </a:solidFill>
                <a:cs typeface="Calibri" panose="020F0502020204030204" pitchFamily="34" charset="0"/>
                <a:rtl val="0"/>
              </a:rPr>
              <a:t>Erwartete </a:t>
            </a:r>
          </a:p>
          <a:p>
            <a:pPr lvl="0" algn="ctr">
              <a:spcBef>
                <a:spcPts val="0"/>
              </a:spcBef>
              <a:buClr>
                <a:schemeClr val="dk1"/>
              </a:buClr>
              <a:buSzPct val="25000"/>
            </a:pPr>
            <a:r>
              <a:rPr lang="de-DE" b="1" dirty="0">
                <a:solidFill>
                  <a:schemeClr val="dk1"/>
                </a:solidFill>
                <a:cs typeface="Calibri" panose="020F0502020204030204" pitchFamily="34" charset="0"/>
                <a:rtl val="0"/>
              </a:rPr>
              <a:t>Veränderungen</a:t>
            </a:r>
          </a:p>
        </p:txBody>
      </p:sp>
      <p:grpSp>
        <p:nvGrpSpPr>
          <p:cNvPr id="34" name="Gruppieren 33">
            <a:extLst>
              <a:ext uri="{FF2B5EF4-FFF2-40B4-BE49-F238E27FC236}">
                <a16:creationId xmlns:a16="http://schemas.microsoft.com/office/drawing/2014/main" id="{509B2213-7805-4D83-83A7-C91157C01552}"/>
              </a:ext>
            </a:extLst>
          </p:cNvPr>
          <p:cNvGrpSpPr/>
          <p:nvPr/>
        </p:nvGrpSpPr>
        <p:grpSpPr>
          <a:xfrm>
            <a:off x="6573928" y="1792334"/>
            <a:ext cx="809733" cy="809733"/>
            <a:chOff x="4080529" y="2365912"/>
            <a:chExt cx="809733" cy="809733"/>
          </a:xfrm>
        </p:grpSpPr>
        <p:sp>
          <p:nvSpPr>
            <p:cNvPr id="35" name="Ellipse 34">
              <a:extLst>
                <a:ext uri="{FF2B5EF4-FFF2-40B4-BE49-F238E27FC236}">
                  <a16:creationId xmlns:a16="http://schemas.microsoft.com/office/drawing/2014/main" id="{8B038AD5-81B6-4144-87A6-41F7D75BA352}"/>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A7912994-7F8D-49D7-BE3C-C85608AEB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3469" y="2479738"/>
              <a:ext cx="623853" cy="535632"/>
            </a:xfrm>
            <a:prstGeom prst="rect">
              <a:avLst/>
            </a:prstGeom>
          </p:spPr>
        </p:pic>
      </p:grpSp>
      <p:grpSp>
        <p:nvGrpSpPr>
          <p:cNvPr id="3" name="Gruppieren 2">
            <a:extLst>
              <a:ext uri="{FF2B5EF4-FFF2-40B4-BE49-F238E27FC236}">
                <a16:creationId xmlns:a16="http://schemas.microsoft.com/office/drawing/2014/main" id="{60E05243-C464-4305-9064-683DF73A1CD9}"/>
              </a:ext>
            </a:extLst>
          </p:cNvPr>
          <p:cNvGrpSpPr/>
          <p:nvPr/>
        </p:nvGrpSpPr>
        <p:grpSpPr>
          <a:xfrm>
            <a:off x="7156909" y="3026957"/>
            <a:ext cx="809733" cy="809733"/>
            <a:chOff x="8849079" y="3903513"/>
            <a:chExt cx="809733" cy="809733"/>
          </a:xfrm>
        </p:grpSpPr>
        <p:sp>
          <p:nvSpPr>
            <p:cNvPr id="32" name="Ellipse 31">
              <a:extLst>
                <a:ext uri="{FF2B5EF4-FFF2-40B4-BE49-F238E27FC236}">
                  <a16:creationId xmlns:a16="http://schemas.microsoft.com/office/drawing/2014/main" id="{4CFB56B4-72AC-4BBC-B532-CB9143F42747}"/>
                </a:ext>
              </a:extLst>
            </p:cNvPr>
            <p:cNvSpPr/>
            <p:nvPr/>
          </p:nvSpPr>
          <p:spPr>
            <a:xfrm>
              <a:off x="8849079" y="3903513"/>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1F95B560-7162-40EE-8DA0-E3F769D68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8213" y="4026164"/>
              <a:ext cx="471465" cy="564430"/>
            </a:xfrm>
            <a:prstGeom prst="rect">
              <a:avLst/>
            </a:prstGeom>
          </p:spPr>
        </p:pic>
      </p:grpSp>
      <p:grpSp>
        <p:nvGrpSpPr>
          <p:cNvPr id="5" name="Gruppieren 4">
            <a:extLst>
              <a:ext uri="{FF2B5EF4-FFF2-40B4-BE49-F238E27FC236}">
                <a16:creationId xmlns:a16="http://schemas.microsoft.com/office/drawing/2014/main" id="{A20EDEE7-063A-42F9-9006-C52931946B9B}"/>
              </a:ext>
            </a:extLst>
          </p:cNvPr>
          <p:cNvGrpSpPr/>
          <p:nvPr/>
        </p:nvGrpSpPr>
        <p:grpSpPr>
          <a:xfrm>
            <a:off x="5141755" y="4544197"/>
            <a:ext cx="809733" cy="809733"/>
            <a:chOff x="4080529" y="4709290"/>
            <a:chExt cx="809733" cy="809733"/>
          </a:xfrm>
        </p:grpSpPr>
        <p:sp>
          <p:nvSpPr>
            <p:cNvPr id="26" name="Ellipse 25">
              <a:extLst>
                <a:ext uri="{FF2B5EF4-FFF2-40B4-BE49-F238E27FC236}">
                  <a16:creationId xmlns:a16="http://schemas.microsoft.com/office/drawing/2014/main" id="{5AF60D4D-5E77-42ED-BC94-B4EDE3526345}"/>
                </a:ext>
              </a:extLst>
            </p:cNvPr>
            <p:cNvSpPr/>
            <p:nvPr/>
          </p:nvSpPr>
          <p:spPr>
            <a:xfrm>
              <a:off x="4080529"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C0032BC-341D-4D99-B99E-760E4990D1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2275" y="4821036"/>
              <a:ext cx="586241" cy="586241"/>
            </a:xfrm>
            <a:prstGeom prst="rect">
              <a:avLst/>
            </a:prstGeom>
          </p:spPr>
        </p:pic>
      </p:grpSp>
      <p:grpSp>
        <p:nvGrpSpPr>
          <p:cNvPr id="44" name="Gruppieren 43">
            <a:extLst>
              <a:ext uri="{FF2B5EF4-FFF2-40B4-BE49-F238E27FC236}">
                <a16:creationId xmlns:a16="http://schemas.microsoft.com/office/drawing/2014/main" id="{4AD01BDB-FB81-484C-9474-FF95C1FEBD78}"/>
              </a:ext>
            </a:extLst>
          </p:cNvPr>
          <p:cNvGrpSpPr/>
          <p:nvPr/>
        </p:nvGrpSpPr>
        <p:grpSpPr>
          <a:xfrm>
            <a:off x="6558794" y="4235679"/>
            <a:ext cx="809733" cy="809733"/>
            <a:chOff x="7710473" y="4709290"/>
            <a:chExt cx="809733" cy="809733"/>
          </a:xfrm>
        </p:grpSpPr>
        <p:sp>
          <p:nvSpPr>
            <p:cNvPr id="29" name="Ellipse 28">
              <a:extLst>
                <a:ext uri="{FF2B5EF4-FFF2-40B4-BE49-F238E27FC236}">
                  <a16:creationId xmlns:a16="http://schemas.microsoft.com/office/drawing/2014/main" id="{70AA58EE-C13E-4F64-B54B-5903972B8B56}"/>
                </a:ext>
              </a:extLst>
            </p:cNvPr>
            <p:cNvSpPr/>
            <p:nvPr/>
          </p:nvSpPr>
          <p:spPr>
            <a:xfrm>
              <a:off x="7710473" y="470929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1D5DB16D-6C1B-45C5-B434-85360C3D8C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85965" y="4836793"/>
              <a:ext cx="476780" cy="556243"/>
            </a:xfrm>
            <a:prstGeom prst="rect">
              <a:avLst/>
            </a:prstGeom>
          </p:spPr>
        </p:pic>
      </p:grpSp>
      <p:grpSp>
        <p:nvGrpSpPr>
          <p:cNvPr id="43" name="Gruppieren 42">
            <a:extLst>
              <a:ext uri="{FF2B5EF4-FFF2-40B4-BE49-F238E27FC236}">
                <a16:creationId xmlns:a16="http://schemas.microsoft.com/office/drawing/2014/main" id="{CC5FF8DF-88DB-4F23-9880-638539DD847A}"/>
              </a:ext>
            </a:extLst>
          </p:cNvPr>
          <p:cNvGrpSpPr/>
          <p:nvPr/>
        </p:nvGrpSpPr>
        <p:grpSpPr>
          <a:xfrm>
            <a:off x="4319008" y="3615885"/>
            <a:ext cx="809733" cy="809733"/>
            <a:chOff x="4080529" y="4022559"/>
            <a:chExt cx="809733" cy="809733"/>
          </a:xfrm>
        </p:grpSpPr>
        <p:sp>
          <p:nvSpPr>
            <p:cNvPr id="23" name="Ellipse 22">
              <a:extLst>
                <a:ext uri="{FF2B5EF4-FFF2-40B4-BE49-F238E27FC236}">
                  <a16:creationId xmlns:a16="http://schemas.microsoft.com/office/drawing/2014/main" id="{31A35136-088D-4C14-891F-AE884C35C8EC}"/>
                </a:ext>
              </a:extLst>
            </p:cNvPr>
            <p:cNvSpPr/>
            <p:nvPr/>
          </p:nvSpPr>
          <p:spPr>
            <a:xfrm>
              <a:off x="4080529" y="4022559"/>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9" name="Grafik 38">
              <a:extLst>
                <a:ext uri="{FF2B5EF4-FFF2-40B4-BE49-F238E27FC236}">
                  <a16:creationId xmlns:a16="http://schemas.microsoft.com/office/drawing/2014/main" id="{06CD8E92-C0DA-46FC-861D-3C1CA721D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0981" y="4122845"/>
              <a:ext cx="508828" cy="609160"/>
            </a:xfrm>
            <a:prstGeom prst="rect">
              <a:avLst/>
            </a:prstGeom>
          </p:spPr>
        </p:pic>
      </p:grpSp>
      <p:grpSp>
        <p:nvGrpSpPr>
          <p:cNvPr id="45" name="Gruppieren 44">
            <a:extLst>
              <a:ext uri="{FF2B5EF4-FFF2-40B4-BE49-F238E27FC236}">
                <a16:creationId xmlns:a16="http://schemas.microsoft.com/office/drawing/2014/main" id="{5BA01118-A871-4CF2-9B0A-5BDD747443C8}"/>
              </a:ext>
            </a:extLst>
          </p:cNvPr>
          <p:cNvGrpSpPr/>
          <p:nvPr/>
        </p:nvGrpSpPr>
        <p:grpSpPr>
          <a:xfrm>
            <a:off x="5101322" y="1753834"/>
            <a:ext cx="809733" cy="809733"/>
            <a:chOff x="4080529" y="2365912"/>
            <a:chExt cx="809733" cy="809733"/>
          </a:xfrm>
        </p:grpSpPr>
        <p:sp>
          <p:nvSpPr>
            <p:cNvPr id="16" name="Ellipse 15">
              <a:extLst>
                <a:ext uri="{FF2B5EF4-FFF2-40B4-BE49-F238E27FC236}">
                  <a16:creationId xmlns:a16="http://schemas.microsoft.com/office/drawing/2014/main" id="{DE53760B-9810-4DAF-844F-8B60E6A9ED3B}"/>
                </a:ext>
              </a:extLst>
            </p:cNvPr>
            <p:cNvSpPr/>
            <p:nvPr/>
          </p:nvSpPr>
          <p:spPr>
            <a:xfrm>
              <a:off x="4080529" y="2365912"/>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2" name="Grafik 41">
              <a:extLst>
                <a:ext uri="{FF2B5EF4-FFF2-40B4-BE49-F238E27FC236}">
                  <a16:creationId xmlns:a16="http://schemas.microsoft.com/office/drawing/2014/main" id="{CCA4B113-6C20-47F4-A857-79ADA83C59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40309" y="2548229"/>
              <a:ext cx="490172" cy="445099"/>
            </a:xfrm>
            <a:prstGeom prst="rect">
              <a:avLst/>
            </a:prstGeom>
          </p:spPr>
        </p:pic>
      </p:grpSp>
      <p:grpSp>
        <p:nvGrpSpPr>
          <p:cNvPr id="50" name="Gruppieren 49">
            <a:extLst>
              <a:ext uri="{FF2B5EF4-FFF2-40B4-BE49-F238E27FC236}">
                <a16:creationId xmlns:a16="http://schemas.microsoft.com/office/drawing/2014/main" id="{2B2E3E12-C472-422C-8E62-DA1711FA3B44}"/>
              </a:ext>
            </a:extLst>
          </p:cNvPr>
          <p:cNvGrpSpPr/>
          <p:nvPr/>
        </p:nvGrpSpPr>
        <p:grpSpPr>
          <a:xfrm>
            <a:off x="4270340" y="2675476"/>
            <a:ext cx="809733" cy="809733"/>
            <a:chOff x="4080529" y="3151158"/>
            <a:chExt cx="809733" cy="809733"/>
          </a:xfrm>
        </p:grpSpPr>
        <p:sp>
          <p:nvSpPr>
            <p:cNvPr id="20" name="Ellipse 19">
              <a:extLst>
                <a:ext uri="{FF2B5EF4-FFF2-40B4-BE49-F238E27FC236}">
                  <a16:creationId xmlns:a16="http://schemas.microsoft.com/office/drawing/2014/main" id="{B9A4205A-99E1-49E2-97CB-F014F0C4135C}"/>
                </a:ext>
              </a:extLst>
            </p:cNvPr>
            <p:cNvSpPr/>
            <p:nvPr/>
          </p:nvSpPr>
          <p:spPr>
            <a:xfrm>
              <a:off x="4080529" y="3151158"/>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9" name="Grafik 48">
              <a:extLst>
                <a:ext uri="{FF2B5EF4-FFF2-40B4-BE49-F238E27FC236}">
                  <a16:creationId xmlns:a16="http://schemas.microsoft.com/office/drawing/2014/main" id="{3C12E491-0EBC-4CF7-A476-F3F273F26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468" y="3290685"/>
              <a:ext cx="507854" cy="530679"/>
            </a:xfrm>
            <a:prstGeom prst="rect">
              <a:avLst/>
            </a:prstGeom>
          </p:spPr>
        </p:pic>
      </p:grpSp>
    </p:spTree>
    <p:extLst>
      <p:ext uri="{BB962C8B-B14F-4D97-AF65-F5344CB8AC3E}">
        <p14:creationId xmlns:p14="http://schemas.microsoft.com/office/powerpoint/2010/main" val="87908710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2" y="1419678"/>
            <a:ext cx="2700000" cy="564101"/>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de-DE" sz="1600" b="1" dirty="0"/>
              <a:t>Ökonomische Dimension​</a:t>
            </a:r>
            <a:endParaRPr lang="de-DE" sz="1600" dirty="0"/>
          </a:p>
        </p:txBody>
      </p:sp>
      <p:sp>
        <p:nvSpPr>
          <p:cNvPr id="10" name="Rechteck 9">
            <a:extLst>
              <a:ext uri="{FF2B5EF4-FFF2-40B4-BE49-F238E27FC236}">
                <a16:creationId xmlns:a16="http://schemas.microsoft.com/office/drawing/2014/main" id="{D11C575C-219B-4E69-9AD1-5A4439A28A35}"/>
              </a:ext>
            </a:extLst>
          </p:cNvPr>
          <p:cNvSpPr/>
          <p:nvPr/>
        </p:nvSpPr>
        <p:spPr>
          <a:xfrm>
            <a:off x="658812" y="2025990"/>
            <a:ext cx="2700000" cy="3663119"/>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Vorsorgendes Management; Kreislaufwirtschaft​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Stoffstrommanagement; Umweltmanagementsystem​</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Umweltverträgliche, innovative Technologien​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Ökodesign (Lebensdauer, Entsorgungsfreundlichkeit, Ästhetik)​</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Ökologische und soziale Wahrheit der Preise​</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Verursacherprinzip​</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Regionale und lokale Vermarktungsnetze und fairer Handel​</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3445875" y="1419678"/>
            <a:ext cx="2700000" cy="564100"/>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600"/>
              </a:spcBef>
            </a:pPr>
            <a:r>
              <a:rPr lang="de-DE" sz="1600" b="1" dirty="0"/>
              <a:t>Ökologische Dimension​</a:t>
            </a:r>
            <a:endParaRPr lang="de-DE" sz="1600" spc="-10" dirty="0"/>
          </a:p>
        </p:txBody>
      </p:sp>
      <p:sp>
        <p:nvSpPr>
          <p:cNvPr id="12" name="Rechteck 11">
            <a:extLst>
              <a:ext uri="{FF2B5EF4-FFF2-40B4-BE49-F238E27FC236}">
                <a16:creationId xmlns:a16="http://schemas.microsoft.com/office/drawing/2014/main" id="{29434553-7434-4612-8E33-43B4CAC95C89}"/>
              </a:ext>
            </a:extLst>
          </p:cNvPr>
          <p:cNvSpPr/>
          <p:nvPr/>
        </p:nvSpPr>
        <p:spPr>
          <a:xfrm>
            <a:off x="3445875" y="2025990"/>
            <a:ext cx="2699999" cy="3009093"/>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Sparsamer Umgang mit Ressourcen​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Zeitmaße der Natur (</a:t>
            </a:r>
            <a:r>
              <a:rPr lang="de-DE" sz="1400" spc="-20" dirty="0" err="1"/>
              <a:t>Regenera-tionsfähigkeit</a:t>
            </a:r>
            <a:r>
              <a:rPr lang="de-DE" sz="1400" spc="-20" dirty="0"/>
              <a:t>, angemessene Zeit)​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Biodiversität;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Ökologische Kreislaufsysteme;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Regenerative Energien;​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Vorsorgeprinzip;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Vermeidung von Belastungen des Ökosystems (Reduzierung von Schadstoffeinträgen, Emissionen, Abfall)​</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6232938"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de-DE" sz="1600" b="1" dirty="0"/>
              <a:t>Soziale Dimension​</a:t>
            </a:r>
            <a:endParaRPr lang="de-DE" sz="1600" dirty="0"/>
          </a:p>
        </p:txBody>
      </p:sp>
      <p:sp>
        <p:nvSpPr>
          <p:cNvPr id="15" name="Rechteck 14">
            <a:extLst>
              <a:ext uri="{FF2B5EF4-FFF2-40B4-BE49-F238E27FC236}">
                <a16:creationId xmlns:a16="http://schemas.microsoft.com/office/drawing/2014/main" id="{F4D2AF01-CC99-4E1D-81E1-2BB5551B09BC}"/>
              </a:ext>
            </a:extLst>
          </p:cNvPr>
          <p:cNvSpPr/>
          <p:nvPr/>
        </p:nvSpPr>
        <p:spPr>
          <a:xfrm>
            <a:off x="6232939" y="2025990"/>
            <a:ext cx="2699999" cy="3927023"/>
          </a:xfrm>
          <a:prstGeom prst="rect">
            <a:avLst/>
          </a:prstGeom>
        </p:spPr>
        <p:txBody>
          <a:bodyPr wrap="square" lIns="72000" rIns="72000" numCol="1" spcCol="72000">
            <a:no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dirty="0"/>
              <a:t>Demokratisierung, Beteiligung aller Bevölkerungsgruppen in allen Lebensbereichen, Förderung der menschlichen Gesundheit;​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Gleichberechtigte Nutzung natürlicher Ressourcen und gleiche Entwicklungsrechte;​</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Interne soziale Gerechtigkeit​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Berücksichtigung der lebenswichtigen Interessen künftiger Generationen​</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Netzwerke; Lebensunterhalt durch Arbeit;​</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9020000" y="1412913"/>
            <a:ext cx="2700000" cy="5771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900"/>
              </a:lnSpc>
              <a:spcBef>
                <a:spcPts val="600"/>
              </a:spcBef>
            </a:pPr>
            <a:r>
              <a:rPr lang="de-DE" sz="1600" b="1" dirty="0"/>
              <a:t>Kulturelle Dimension​</a:t>
            </a:r>
            <a:endParaRPr lang="de-DE" sz="1600" dirty="0"/>
          </a:p>
        </p:txBody>
      </p:sp>
      <p:sp>
        <p:nvSpPr>
          <p:cNvPr id="17" name="Rechteck 16">
            <a:extLst>
              <a:ext uri="{FF2B5EF4-FFF2-40B4-BE49-F238E27FC236}">
                <a16:creationId xmlns:a16="http://schemas.microsoft.com/office/drawing/2014/main" id="{BDA15362-E51F-4321-B89D-82EA95BF2AFF}"/>
              </a:ext>
            </a:extLst>
          </p:cNvPr>
          <p:cNvSpPr/>
          <p:nvPr/>
        </p:nvSpPr>
        <p:spPr>
          <a:xfrm>
            <a:off x="9019999" y="2025990"/>
            <a:ext cx="2787066" cy="3175806"/>
          </a:xfrm>
          <a:prstGeom prst="rect">
            <a:avLst/>
          </a:prstGeom>
        </p:spPr>
        <p:txBody>
          <a:bodyPr wrap="square" lIns="72000" rIns="72000" numCol="1" spcCol="72000">
            <a:spAutoFit/>
          </a:bodyPr>
          <a:lstStyle/>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Ethische Absicherung;​</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Nachhaltigkeitsorientierte Lebensweisen;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ganzheitliche Wahrnehmung der Natur; ästhetische Wahrnehmung einer nachhaltigen Entwicklung;​</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Traditionelles Wissen; </a:t>
            </a:r>
            <a:br>
              <a:rPr lang="de-DE" sz="1400" spc="-20" dirty="0"/>
            </a:br>
            <a:r>
              <a:rPr lang="de-DE" sz="1400" spc="-20" dirty="0"/>
              <a:t>Umgang mit Zeit;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Kultur des Umgangs mit Dingen;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Verbraucherbewusstsein; lokale Öffentlichkeit; internationaler </a:t>
            </a:r>
            <a:r>
              <a:rPr lang="de-DE" sz="1400" spc="-40" dirty="0"/>
              <a:t>Austausch; globale Verantwortung; </a:t>
            </a:r>
            <a:r>
              <a:rPr lang="de-DE" sz="1400" spc="-10" dirty="0"/>
              <a:t>kosmopolitische Kultur​</a:t>
            </a:r>
          </a:p>
        </p:txBody>
      </p:sp>
    </p:spTree>
    <p:extLst>
      <p:ext uri="{BB962C8B-B14F-4D97-AF65-F5344CB8AC3E}">
        <p14:creationId xmlns:p14="http://schemas.microsoft.com/office/powerpoint/2010/main" val="114705017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4. Nachhaltigkeit in allen deutschen Ausbildungsprogrammen​</a:t>
            </a:r>
            <a:endParaRPr lang="de-DE" noProof="0" dirty="0">
              <a:solidFill>
                <a:srgbClr val="D6851B"/>
              </a:solidFill>
            </a:endParaRPr>
          </a:p>
        </p:txBody>
      </p:sp>
      <p:sp>
        <p:nvSpPr>
          <p:cNvPr id="12" name="Rechteck 11">
            <a:extLst>
              <a:ext uri="{FF2B5EF4-FFF2-40B4-BE49-F238E27FC236}">
                <a16:creationId xmlns:a16="http://schemas.microsoft.com/office/drawing/2014/main" id="{F31D79AB-5161-4090-953F-2A3382C8463B}"/>
              </a:ext>
            </a:extLst>
          </p:cNvPr>
          <p:cNvSpPr/>
          <p:nvPr/>
        </p:nvSpPr>
        <p:spPr>
          <a:xfrm>
            <a:off x="658811" y="1549028"/>
            <a:ext cx="3564000" cy="376571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Klimaberufe</a:t>
            </a:r>
            <a:endParaRPr lang="de-DE" sz="1400" spc="-20" dirty="0"/>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Anlagenmechaniker:in</a:t>
            </a:r>
            <a:r>
              <a:rPr lang="de-DE" sz="1400" dirty="0"/>
              <a:t>, </a:t>
            </a:r>
            <a:r>
              <a:rPr lang="de-DE" sz="1400" dirty="0" err="1"/>
              <a:t>Elektriker:in</a:t>
            </a:r>
            <a:r>
              <a:rPr lang="de-DE" sz="1400" dirty="0"/>
              <a:t>, </a:t>
            </a:r>
            <a:r>
              <a:rPr lang="de-DE" sz="1400" dirty="0" err="1"/>
              <a:t>Elektroniker:in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Heizungsbauer:in</a:t>
            </a:r>
            <a:r>
              <a:rPr lang="de-DE" sz="1400" dirty="0"/>
              <a:t>, Gas- und </a:t>
            </a:r>
            <a:r>
              <a:rPr lang="de-DE" sz="1400" dirty="0" err="1"/>
              <a:t>Wasserinstallateur:in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Anlagenmechaniker:in</a:t>
            </a:r>
            <a:r>
              <a:rPr lang="de-DE" sz="1400" dirty="0"/>
              <a:t> für Sanitär, </a:t>
            </a:r>
            <a:br>
              <a:rPr lang="de-DE" sz="1400" dirty="0"/>
            </a:br>
            <a:r>
              <a:rPr lang="de-DE" sz="1400" dirty="0"/>
              <a:t>Heizungs- und Klimatechnik (SHK)​</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Elektroniker:in</a:t>
            </a:r>
            <a:r>
              <a:rPr lang="de-DE" sz="1400" dirty="0"/>
              <a:t> Energie- und Gebäudetechnik​</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Elektroniker:in</a:t>
            </a:r>
            <a:r>
              <a:rPr lang="de-DE" sz="1400" dirty="0"/>
              <a:t> für Gebäudesystem-</a:t>
            </a:r>
            <a:br>
              <a:rPr lang="de-DE" sz="1400" dirty="0"/>
            </a:br>
            <a:r>
              <a:rPr lang="de-DE" sz="1400" dirty="0" err="1"/>
              <a:t>integration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Dachdecker:in</a:t>
            </a:r>
            <a:r>
              <a:rPr lang="de-DE" sz="1400" dirty="0"/>
              <a:t> mit Schwerpunkt Energietechnik an Dach und Wand​</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err="1"/>
              <a:t>Maler:in</a:t>
            </a:r>
            <a:r>
              <a:rPr lang="de-DE" sz="140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dirty="0"/>
              <a:t>Industriekaufleute</a:t>
            </a:r>
          </a:p>
        </p:txBody>
      </p:sp>
      <p:sp>
        <p:nvSpPr>
          <p:cNvPr id="15" name="Rechteck 14">
            <a:extLst>
              <a:ext uri="{FF2B5EF4-FFF2-40B4-BE49-F238E27FC236}">
                <a16:creationId xmlns:a16="http://schemas.microsoft.com/office/drawing/2014/main" id="{B432BF9C-2479-4CB5-9ABD-D16703C95E69}"/>
              </a:ext>
            </a:extLst>
          </p:cNvPr>
          <p:cNvSpPr/>
          <p:nvPr/>
        </p:nvSpPr>
        <p:spPr>
          <a:xfrm>
            <a:off x="4403693" y="1549028"/>
            <a:ext cx="3564000" cy="159845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Umweltberufe</a:t>
            </a:r>
            <a:endParaRPr lang="de-DE" sz="1400" spc="-20" dirty="0"/>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Wasserversorgungstechnik​</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Abwassertechnik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Rohr-, Kanal- und Industrieservice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Fachkräfte für Kreislauf- und Abfallwirtschaft </a:t>
            </a:r>
          </a:p>
        </p:txBody>
      </p:sp>
      <p:sp>
        <p:nvSpPr>
          <p:cNvPr id="18" name="Rechteck 17">
            <a:extLst>
              <a:ext uri="{FF2B5EF4-FFF2-40B4-BE49-F238E27FC236}">
                <a16:creationId xmlns:a16="http://schemas.microsoft.com/office/drawing/2014/main" id="{4A77F5D0-8BC4-4024-AE32-D70110E2BEAC}"/>
              </a:ext>
            </a:extLst>
          </p:cNvPr>
          <p:cNvSpPr/>
          <p:nvPr/>
        </p:nvSpPr>
        <p:spPr>
          <a:xfrm>
            <a:off x="8148575" y="1549028"/>
            <a:ext cx="3564000" cy="2521781"/>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Elektromobilität (20 Berufe) </a:t>
            </a:r>
            <a:endParaRPr lang="de-DE" sz="1400" spc="-20" dirty="0"/>
          </a:p>
          <a:p>
            <a:pPr marL="216000" indent="-216000">
              <a:lnSpc>
                <a:spcPts val="1700"/>
              </a:lnSpc>
              <a:spcAft>
                <a:spcPts val="400"/>
              </a:spcAft>
              <a:buClr>
                <a:srgbClr val="D6851B"/>
              </a:buClr>
              <a:buSzPct val="65000"/>
              <a:buFont typeface="Wingdings 3" panose="05040102010807070707" pitchFamily="18" charset="2"/>
              <a:buChar char=""/>
            </a:pPr>
            <a:r>
              <a:rPr lang="de-DE" sz="1400" dirty="0"/>
              <a:t>Elektro- und IT-Industrie und Handwerk </a:t>
            </a:r>
            <a:br>
              <a:rPr lang="de-DE" sz="1400" dirty="0"/>
            </a:br>
            <a:r>
              <a:rPr lang="de-DE" sz="1400" dirty="0"/>
              <a:t>und im KFZ-Gewerbe ​</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Eisenbahner:in</a:t>
            </a:r>
            <a:r>
              <a:rPr lang="de-DE" sz="1400" spc="-20" dirty="0"/>
              <a:t> im Betriebsdienst (</a:t>
            </a:r>
            <a:r>
              <a:rPr lang="de-DE" sz="1400" spc="-20" dirty="0" err="1"/>
              <a:t>Lokführer:in</a:t>
            </a:r>
            <a:r>
              <a:rPr lang="de-DE" sz="1400" spc="-20" dirty="0"/>
              <a:t> und Transport)​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Berufskraftfahrer:in</a:t>
            </a:r>
            <a:r>
              <a:rPr lang="de-DE" sz="1400" spc="-2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Kaufleute im Eisenbahn- und Straßenverkehr, Kaufleute für Verkehrsservice​</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Eisenbahner:in</a:t>
            </a:r>
            <a:r>
              <a:rPr lang="de-DE" sz="1400" spc="-20" dirty="0"/>
              <a:t> der Zugverkehrssteuerung, </a:t>
            </a:r>
            <a:r>
              <a:rPr lang="de-DE" sz="1400" spc="-20" dirty="0" err="1"/>
              <a:t>Gleisbauer:in</a:t>
            </a:r>
            <a:endParaRPr lang="de-DE" sz="1400" spc="-20" dirty="0"/>
          </a:p>
        </p:txBody>
      </p:sp>
      <p:sp>
        <p:nvSpPr>
          <p:cNvPr id="19" name="Rechteck 18">
            <a:extLst>
              <a:ext uri="{FF2B5EF4-FFF2-40B4-BE49-F238E27FC236}">
                <a16:creationId xmlns:a16="http://schemas.microsoft.com/office/drawing/2014/main" id="{A89367BF-1D04-4ACC-AE25-0AC255B252CD}"/>
              </a:ext>
            </a:extLst>
          </p:cNvPr>
          <p:cNvSpPr/>
          <p:nvPr/>
        </p:nvSpPr>
        <p:spPr>
          <a:xfrm>
            <a:off x="4403693" y="3373928"/>
            <a:ext cx="3564000" cy="1059842"/>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Kaufleute</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Kaufleute für Groß- und Außenhandelsmanagement​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a:t>Kaufleute im Einzelhandel</a:t>
            </a:r>
          </a:p>
        </p:txBody>
      </p:sp>
      <p:sp>
        <p:nvSpPr>
          <p:cNvPr id="20" name="Rechteck 19">
            <a:extLst>
              <a:ext uri="{FF2B5EF4-FFF2-40B4-BE49-F238E27FC236}">
                <a16:creationId xmlns:a16="http://schemas.microsoft.com/office/drawing/2014/main" id="{5573B266-92AA-4D9E-BEE3-4E3A4699644C}"/>
              </a:ext>
            </a:extLst>
          </p:cNvPr>
          <p:cNvSpPr/>
          <p:nvPr/>
        </p:nvSpPr>
        <p:spPr>
          <a:xfrm>
            <a:off x="4403693" y="4660219"/>
            <a:ext cx="3564000" cy="84183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Umweltgerechtes Verpacken​</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Papiertechnolog:in</a:t>
            </a:r>
            <a:r>
              <a:rPr lang="de-DE" sz="1400" spc="-20" dirty="0"/>
              <a:t>​</a:t>
            </a:r>
          </a:p>
          <a:p>
            <a:pPr marL="216000" indent="-216000">
              <a:lnSpc>
                <a:spcPts val="1700"/>
              </a:lnSpc>
              <a:spcAft>
                <a:spcPts val="400"/>
              </a:spcAft>
              <a:buClr>
                <a:srgbClr val="D6851B"/>
              </a:buClr>
              <a:buSzPct val="65000"/>
              <a:buFont typeface="Wingdings 3" panose="05040102010807070707" pitchFamily="18" charset="2"/>
              <a:buChar char=""/>
            </a:pPr>
            <a:r>
              <a:rPr lang="de-DE" sz="1400" spc="-20" dirty="0" err="1"/>
              <a:t>Packmitteltechnolog:in</a:t>
            </a:r>
            <a:r>
              <a:rPr lang="de-DE" sz="1400" spc="-20" dirty="0"/>
              <a:t>​</a:t>
            </a:r>
          </a:p>
        </p:txBody>
      </p:sp>
      <p:sp>
        <p:nvSpPr>
          <p:cNvPr id="21" name="Rechteck 20">
            <a:extLst>
              <a:ext uri="{FF2B5EF4-FFF2-40B4-BE49-F238E27FC236}">
                <a16:creationId xmlns:a16="http://schemas.microsoft.com/office/drawing/2014/main" id="{1E49A9B2-BD78-4164-BD33-9B910740DD7D}"/>
              </a:ext>
            </a:extLst>
          </p:cNvPr>
          <p:cNvSpPr/>
          <p:nvPr/>
        </p:nvSpPr>
        <p:spPr>
          <a:xfrm>
            <a:off x="8148575" y="4275499"/>
            <a:ext cx="3564000" cy="1226554"/>
          </a:xfrm>
          <a:prstGeom prst="rect">
            <a:avLst/>
          </a:prstGeom>
          <a:solidFill>
            <a:srgbClr val="FBF3E8"/>
          </a:solidFill>
        </p:spPr>
        <p:txBody>
          <a:bodyPr wrap="square" lIns="72000" rIns="72000" numCol="1" spcCol="72000">
            <a:spAutoFit/>
          </a:bodyPr>
          <a:lstStyle/>
          <a:p>
            <a:pPr>
              <a:lnSpc>
                <a:spcPts val="1700"/>
              </a:lnSpc>
              <a:spcAft>
                <a:spcPts val="400"/>
              </a:spcAft>
              <a:buClr>
                <a:srgbClr val="D6851B"/>
              </a:buClr>
              <a:buSzPct val="65000"/>
            </a:pPr>
            <a:r>
              <a:rPr lang="de-DE" sz="1400" b="1" dirty="0"/>
              <a:t>Grüne Berufe</a:t>
            </a:r>
            <a:r>
              <a:rPr lang="de-DE" sz="1400" spc="-20" dirty="0"/>
              <a:t>​</a:t>
            </a:r>
          </a:p>
          <a:p>
            <a:pPr>
              <a:lnSpc>
                <a:spcPts val="1700"/>
              </a:lnSpc>
              <a:spcAft>
                <a:spcPts val="400"/>
              </a:spcAft>
              <a:buClr>
                <a:srgbClr val="D6851B"/>
              </a:buClr>
              <a:buSzPct val="65000"/>
            </a:pPr>
            <a:r>
              <a:rPr lang="de-DE" sz="1400" dirty="0"/>
              <a:t>Ausbildungsberufe im landwirtschaftlichen Bereich, die „Grünen 14“, Umwelt- und Klimaschutz im Umgang mit Böden, Pflanzen und Tieren und moderne Technik​</a:t>
            </a:r>
          </a:p>
        </p:txBody>
      </p:sp>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3">
            <a:extLst>
              <a:ext uri="{FF2B5EF4-FFF2-40B4-BE49-F238E27FC236}">
                <a16:creationId xmlns:a16="http://schemas.microsoft.com/office/drawing/2014/main" id="{D4665A02-4E20-4344-864D-8EDB1870CD78}"/>
              </a:ext>
            </a:extLst>
          </p:cNvPr>
          <p:cNvSpPr txBox="1">
            <a:spLocks/>
          </p:cNvSpPr>
          <p:nvPr/>
        </p:nvSpPr>
        <p:spPr>
          <a:xfrm>
            <a:off x="2893634" y="2598916"/>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Verpflichtende Vermittlung​</a:t>
            </a:r>
          </a:p>
          <a:p>
            <a:r>
              <a:rPr lang="de-DE" dirty="0">
                <a:solidFill>
                  <a:schemeClr val="bg1"/>
                </a:solidFill>
              </a:rPr>
              <a:t>Entsprechende Kompetenzen zwingend vermitteln​</a:t>
            </a:r>
          </a:p>
        </p:txBody>
      </p:sp>
      <p:sp>
        <p:nvSpPr>
          <p:cNvPr id="13" name="Textplatzhalter 3">
            <a:extLst>
              <a:ext uri="{FF2B5EF4-FFF2-40B4-BE49-F238E27FC236}">
                <a16:creationId xmlns:a16="http://schemas.microsoft.com/office/drawing/2014/main" id="{8C91FC08-E154-44F7-A82A-27500097A027}"/>
              </a:ext>
            </a:extLst>
          </p:cNvPr>
          <p:cNvSpPr txBox="1">
            <a:spLocks/>
          </p:cNvSpPr>
          <p:nvPr/>
        </p:nvSpPr>
        <p:spPr>
          <a:xfrm>
            <a:off x="2893634" y="3569887"/>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Prüfungsrelevanz</a:t>
            </a:r>
          </a:p>
          <a:p>
            <a:r>
              <a:rPr lang="de-DE" dirty="0">
                <a:solidFill>
                  <a:schemeClr val="bg1"/>
                </a:solidFill>
              </a:rPr>
              <a:t>In manchen Berufen bereits in Prüfungen abgefragt​</a:t>
            </a:r>
          </a:p>
        </p:txBody>
      </p:sp>
      <p:sp>
        <p:nvSpPr>
          <p:cNvPr id="14" name="Textplatzhalter 3">
            <a:extLst>
              <a:ext uri="{FF2B5EF4-FFF2-40B4-BE49-F238E27FC236}">
                <a16:creationId xmlns:a16="http://schemas.microsoft.com/office/drawing/2014/main" id="{64911B29-4C84-4111-9A35-D0A05D2EEE27}"/>
              </a:ext>
            </a:extLst>
          </p:cNvPr>
          <p:cNvSpPr txBox="1">
            <a:spLocks/>
          </p:cNvSpPr>
          <p:nvPr/>
        </p:nvSpPr>
        <p:spPr>
          <a:xfrm>
            <a:off x="2893634" y="4573664"/>
            <a:ext cx="8818941" cy="772107"/>
          </a:xfrm>
          <a:prstGeom prst="rect">
            <a:avLst/>
          </a:prstGeom>
          <a:solidFill>
            <a:srgbClr val="D6851B"/>
          </a:solidFill>
        </p:spPr>
        <p:txBody>
          <a:bodyPr vert="horz" wrap="square" lIns="1008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Praxisnahe Umsetzung​</a:t>
            </a:r>
          </a:p>
          <a:p>
            <a:r>
              <a:rPr lang="de-DE" dirty="0">
                <a:solidFill>
                  <a:schemeClr val="bg1"/>
                </a:solidFill>
              </a:rPr>
              <a:t>Projektarbeiten und Wahlmodule zur Lieferkettenoptimierung​</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15" name="Rechteck 14">
            <a:extLst>
              <a:ext uri="{FF2B5EF4-FFF2-40B4-BE49-F238E27FC236}">
                <a16:creationId xmlns:a16="http://schemas.microsoft.com/office/drawing/2014/main" id="{6CC9BEE9-1AE8-4F0E-A403-C0CAA544E50B}"/>
              </a:ext>
            </a:extLst>
          </p:cNvPr>
          <p:cNvSpPr/>
          <p:nvPr/>
        </p:nvSpPr>
        <p:spPr>
          <a:xfrm>
            <a:off x="658813" y="1565275"/>
            <a:ext cx="10877658" cy="756640"/>
          </a:xfrm>
          <a:prstGeom prst="rect">
            <a:avLst/>
          </a:prstGeom>
        </p:spPr>
        <p:txBody>
          <a:bodyPr wrap="square" lIns="0" tIns="0" rIns="0" bIns="0">
            <a:noAutofit/>
          </a:bodyPr>
          <a:lstStyle/>
          <a:p>
            <a:pPr>
              <a:lnSpc>
                <a:spcPts val="2200"/>
              </a:lnSpc>
              <a:spcAft>
                <a:spcPts val="1200"/>
              </a:spcAft>
              <a:buClr>
                <a:srgbClr val="D6851B"/>
              </a:buClr>
              <a:buSzPct val="65000"/>
            </a:pPr>
            <a:r>
              <a:rPr lang="de-DE" dirty="0"/>
              <a:t>Die deutsche Berufsbildung hat Nachhaltigkeit, Digitalisierung und KI in Rahmenlehrplänen und Ausbildungsordnungen verankert.</a:t>
            </a:r>
          </a:p>
        </p:txBody>
      </p:sp>
      <p:sp>
        <p:nvSpPr>
          <p:cNvPr id="20" name="Pfeil: Fünfeck 19">
            <a:extLst>
              <a:ext uri="{FF2B5EF4-FFF2-40B4-BE49-F238E27FC236}">
                <a16:creationId xmlns:a16="http://schemas.microsoft.com/office/drawing/2014/main" id="{FD99A3AC-337C-4395-AE54-D95A957945C3}"/>
              </a:ext>
            </a:extLst>
          </p:cNvPr>
          <p:cNvSpPr/>
          <p:nvPr/>
        </p:nvSpPr>
        <p:spPr>
          <a:xfrm>
            <a:off x="658813" y="2598916"/>
            <a:ext cx="2760105" cy="2760105"/>
          </a:xfrm>
          <a:prstGeom prst="homePlate">
            <a:avLst>
              <a:gd name="adj" fmla="val 1482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9C96D870-8A37-4823-9292-85592E21859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Standardberufsbildpositionen</a:t>
            </a:r>
          </a:p>
        </p:txBody>
      </p:sp>
    </p:spTree>
    <p:extLst>
      <p:ext uri="{BB962C8B-B14F-4D97-AF65-F5344CB8AC3E}">
        <p14:creationId xmlns:p14="http://schemas.microsoft.com/office/powerpoint/2010/main" val="388292718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8259719" cy="4022203"/>
          </a:xfrm>
          <a:prstGeom prst="rect">
            <a:avLst/>
          </a:prstGeom>
        </p:spPr>
        <p:txBody>
          <a:bodyPr wrap="square" lIns="36000" tIns="36000" rIns="36000" bIns="36000">
            <a:noAutofit/>
          </a:bodyPr>
          <a:lstStyle/>
          <a:p>
            <a:pPr>
              <a:lnSpc>
                <a:spcPts val="2200"/>
              </a:lnSpc>
              <a:spcAft>
                <a:spcPts val="1200"/>
              </a:spcAft>
              <a:buClr>
                <a:srgbClr val="D6851B"/>
              </a:buClr>
              <a:buSzPct val="65000"/>
            </a:pPr>
            <a:r>
              <a:rPr lang="de-DE" dirty="0"/>
              <a:t>„Darüber hinaus empfiehlt der Hauptausschuss des BIBB ausbildenden Betrieben und beruflichen Schulen, diese </a:t>
            </a:r>
            <a:r>
              <a:rPr lang="de-DE" b="1" spc="20" dirty="0"/>
              <a:t>modernisierten Standardberufsbildpositionen </a:t>
            </a:r>
            <a:r>
              <a:rPr lang="de-DE" dirty="0"/>
              <a:t>auch jetzt schon </a:t>
            </a:r>
            <a:r>
              <a:rPr lang="de-DE" b="1" dirty="0"/>
              <a:t>in der Ausbildung sämtlicher Ausbildungsberufe nach BBiG und HwO</a:t>
            </a:r>
            <a:r>
              <a:rPr lang="de-DE" dirty="0"/>
              <a:t> integrativ im Zusammenhang mit fachspezifischen Fertigkeiten, Kenntnissen und Fähigkeiten während der gesamten Ausbildung </a:t>
            </a:r>
            <a:r>
              <a:rPr lang="de-DE" b="1" spc="20" dirty="0"/>
              <a:t>zu vermitteln</a:t>
            </a:r>
            <a:r>
              <a:rPr lang="de-DE" dirty="0"/>
              <a:t>, auch wenn sie noch nicht in allen Ausbildungsordnungen enthalten sind. </a:t>
            </a:r>
          </a:p>
          <a:p>
            <a:pPr>
              <a:lnSpc>
                <a:spcPts val="2200"/>
              </a:lnSpc>
              <a:spcAft>
                <a:spcPts val="1200"/>
              </a:spcAft>
              <a:buClr>
                <a:srgbClr val="D6851B"/>
              </a:buClr>
              <a:buSzPct val="65000"/>
            </a:pPr>
            <a:r>
              <a:rPr lang="de-DE" dirty="0"/>
              <a:t>Er appelliert an alle Akteure in der Beruflichen Bildung, dies </a:t>
            </a:r>
            <a:r>
              <a:rPr lang="de-DE" b="1" spc="20" dirty="0"/>
              <a:t>aktiv zu unterstützen</a:t>
            </a:r>
            <a:r>
              <a:rPr lang="de-DE" dirty="0"/>
              <a:t>, indem sie ausbildende Betriebe und berufliche Schulen auf diese Empfehlung </a:t>
            </a:r>
            <a:br>
              <a:rPr lang="de-DE" dirty="0"/>
            </a:br>
            <a:r>
              <a:rPr lang="de-DE" dirty="0"/>
              <a:t>des Hauptausschusses und die Bedeutung der neuen Standardberufsbildpositionen </a:t>
            </a:r>
            <a:br>
              <a:rPr lang="de-DE" dirty="0"/>
            </a:br>
            <a:r>
              <a:rPr lang="de-DE" dirty="0"/>
              <a:t>für die Arbeitswelt der Zukunft auf verschiedenen Wegen aufmerksam machen, </a:t>
            </a:r>
            <a:br>
              <a:rPr lang="de-DE" dirty="0"/>
            </a:br>
            <a:r>
              <a:rPr lang="de-DE" dirty="0"/>
              <a:t>für deren Umsetzung werben und sie dabei auf geeignete Weise unterstützen.“</a:t>
            </a:r>
          </a:p>
          <a:p>
            <a:pPr>
              <a:lnSpc>
                <a:spcPts val="2200"/>
              </a:lnSpc>
              <a:spcAft>
                <a:spcPts val="1200"/>
              </a:spcAft>
              <a:buClr>
                <a:srgbClr val="D6851B"/>
              </a:buClr>
              <a:buSzPct val="65000"/>
            </a:pPr>
            <a:r>
              <a:rPr lang="de-DE" b="1" spc="20" dirty="0"/>
              <a:t>Standard geht über das Inkrafttreten in Berufen ab 01.08.2021 hinaus.</a:t>
            </a:r>
          </a:p>
        </p:txBody>
      </p:sp>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BIBB HA-Empfehlung Nr. 172</a:t>
            </a:r>
          </a:p>
        </p:txBody>
      </p:sp>
      <p:sp>
        <p:nvSpPr>
          <p:cNvPr id="11" name="Textfeld 10">
            <a:extLst>
              <a:ext uri="{FF2B5EF4-FFF2-40B4-BE49-F238E27FC236}">
                <a16:creationId xmlns:a16="http://schemas.microsoft.com/office/drawing/2014/main" id="{B4667928-A91D-4B6A-A80D-183119B59568}"/>
              </a:ext>
            </a:extLst>
          </p:cNvPr>
          <p:cNvSpPr txBox="1"/>
          <p:nvPr/>
        </p:nvSpPr>
        <p:spPr>
          <a:xfrm>
            <a:off x="582613" y="5453935"/>
            <a:ext cx="9559244" cy="276999"/>
          </a:xfrm>
          <a:prstGeom prst="rect">
            <a:avLst/>
          </a:prstGeom>
          <a:noFill/>
        </p:spPr>
        <p:txBody>
          <a:bodyPr wrap="square" rtlCol="0">
            <a:spAutoFit/>
          </a:bodyPr>
          <a:lstStyle/>
          <a:p>
            <a:r>
              <a:rPr lang="de-DE" sz="1200" dirty="0">
                <a:latin typeface="Calibri" panose="020F0502020204030204" pitchFamily="34" charset="0"/>
              </a:rPr>
              <a:t>Quelle: https://www.bibb.de/dokumente/pdf/HA172.pdf</a:t>
            </a:r>
          </a:p>
        </p:txBody>
      </p:sp>
      <p:pic>
        <p:nvPicPr>
          <p:cNvPr id="6" name="Grafik 5">
            <a:extLst>
              <a:ext uri="{FF2B5EF4-FFF2-40B4-BE49-F238E27FC236}">
                <a16:creationId xmlns:a16="http://schemas.microsoft.com/office/drawing/2014/main" id="{DB6100D0-8856-40DD-A891-E36D6AEE5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10" name="Grafik 9">
            <a:extLst>
              <a:ext uri="{FF2B5EF4-FFF2-40B4-BE49-F238E27FC236}">
                <a16:creationId xmlns:a16="http://schemas.microsoft.com/office/drawing/2014/main" id="{971BD954-4DC3-407A-9D0D-DAD4C6A1B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12" name="Grafik 11">
            <a:extLst>
              <a:ext uri="{FF2B5EF4-FFF2-40B4-BE49-F238E27FC236}">
                <a16:creationId xmlns:a16="http://schemas.microsoft.com/office/drawing/2014/main" id="{BF976EF3-998D-49DA-ACF4-A8799D67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Tree>
    <p:extLst>
      <p:ext uri="{BB962C8B-B14F-4D97-AF65-F5344CB8AC3E}">
        <p14:creationId xmlns:p14="http://schemas.microsoft.com/office/powerpoint/2010/main" val="54110155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Integrativ zu vermittelnde Kompetenzen als Gesamtpaket​</a:t>
            </a:r>
          </a:p>
        </p:txBody>
      </p:sp>
      <p:sp>
        <p:nvSpPr>
          <p:cNvPr id="6" name="Textplatzhalter 3">
            <a:extLst>
              <a:ext uri="{FF2B5EF4-FFF2-40B4-BE49-F238E27FC236}">
                <a16:creationId xmlns:a16="http://schemas.microsoft.com/office/drawing/2014/main" id="{20AAEC4E-E245-4F64-8A15-80DCD2C594DA}"/>
              </a:ext>
            </a:extLst>
          </p:cNvPr>
          <p:cNvSpPr txBox="1">
            <a:spLocks/>
          </p:cNvSpPr>
          <p:nvPr/>
        </p:nvSpPr>
        <p:spPr>
          <a:xfrm>
            <a:off x="658816" y="2149785"/>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NEU: Bedeutung, Funktion und Inhalte der Ausbildungsordnung </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Möglichkeiten des beruflichen Aufstiegs und der </a:t>
            </a:r>
            <a:br>
              <a:rPr lang="de-DE" sz="1600" dirty="0">
                <a:solidFill>
                  <a:schemeClr val="tx1"/>
                </a:solidFill>
                <a:latin typeface="+mn-lt"/>
              </a:rPr>
            </a:br>
            <a:r>
              <a:rPr lang="de-DE" sz="1600" dirty="0">
                <a:solidFill>
                  <a:schemeClr val="tx1"/>
                </a:solidFill>
                <a:latin typeface="+mn-lt"/>
              </a:rPr>
              <a:t>beruflichen Weiterentwicklung</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512000"/>
            <a:ext cx="5400000" cy="637849"/>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Organisation des Ausbildungsbetriebes, Berufsbildung sowie Arbeits- und Tarifrecht​</a:t>
            </a:r>
          </a:p>
        </p:txBody>
      </p:sp>
      <p:sp>
        <p:nvSpPr>
          <p:cNvPr id="13" name="Ellipse 12">
            <a:extLst>
              <a:ext uri="{FF2B5EF4-FFF2-40B4-BE49-F238E27FC236}">
                <a16:creationId xmlns:a16="http://schemas.microsoft.com/office/drawing/2014/main" id="{60B76A63-1D83-4B17-9343-AFBFD6FD1598}"/>
              </a:ext>
            </a:extLst>
          </p:cNvPr>
          <p:cNvSpPr/>
          <p:nvPr/>
        </p:nvSpPr>
        <p:spPr>
          <a:xfrm>
            <a:off x="538973" y="1495164"/>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1</a:t>
            </a:r>
          </a:p>
        </p:txBody>
      </p:sp>
      <p:sp>
        <p:nvSpPr>
          <p:cNvPr id="15" name="Textplatzhalter 3">
            <a:extLst>
              <a:ext uri="{FF2B5EF4-FFF2-40B4-BE49-F238E27FC236}">
                <a16:creationId xmlns:a16="http://schemas.microsoft.com/office/drawing/2014/main" id="{0DE782C1-DD9C-4FFB-91F4-D8C525DBF2CE}"/>
              </a:ext>
            </a:extLst>
          </p:cNvPr>
          <p:cNvSpPr txBox="1">
            <a:spLocks/>
          </p:cNvSpPr>
          <p:nvPr/>
        </p:nvSpPr>
        <p:spPr>
          <a:xfrm>
            <a:off x="658813" y="3982288"/>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NEU: Maßnahmen zur Vermeidung von Gefährdungen sowie von psychischen und physischen Belastungen </a:t>
            </a:r>
            <a:br>
              <a:rPr lang="de-DE" sz="1600" dirty="0">
                <a:solidFill>
                  <a:schemeClr val="tx1"/>
                </a:solidFill>
                <a:latin typeface="+mn-lt"/>
              </a:rPr>
            </a:br>
            <a:r>
              <a:rPr lang="de-DE" sz="1600" dirty="0">
                <a:solidFill>
                  <a:schemeClr val="tx1"/>
                </a:solidFill>
                <a:latin typeface="+mn-lt"/>
              </a:rPr>
              <a:t>für sich und andere, auch präventiv</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ergonomische Arbeitsweisen​</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3590789"/>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Sicherheit und Gesundheit bei der Arbeit</a:t>
            </a:r>
          </a:p>
        </p:txBody>
      </p:sp>
      <p:sp>
        <p:nvSpPr>
          <p:cNvPr id="17" name="Ellipse 16">
            <a:extLst>
              <a:ext uri="{FF2B5EF4-FFF2-40B4-BE49-F238E27FC236}">
                <a16:creationId xmlns:a16="http://schemas.microsoft.com/office/drawing/2014/main" id="{CF35C70C-5D7F-4830-AA5C-4F68152F7DFD}"/>
              </a:ext>
            </a:extLst>
          </p:cNvPr>
          <p:cNvSpPr/>
          <p:nvPr/>
        </p:nvSpPr>
        <p:spPr>
          <a:xfrm>
            <a:off x="538973" y="3563918"/>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2</a:t>
            </a:r>
          </a:p>
        </p:txBody>
      </p:sp>
      <p:sp>
        <p:nvSpPr>
          <p:cNvPr id="18" name="Textplatzhalter 3">
            <a:extLst>
              <a:ext uri="{FF2B5EF4-FFF2-40B4-BE49-F238E27FC236}">
                <a16:creationId xmlns:a16="http://schemas.microsoft.com/office/drawing/2014/main" id="{08E2D93F-4FDB-4C90-82A2-2200FA1C5324}"/>
              </a:ext>
            </a:extLst>
          </p:cNvPr>
          <p:cNvSpPr txBox="1">
            <a:spLocks/>
          </p:cNvSpPr>
          <p:nvPr/>
        </p:nvSpPr>
        <p:spPr>
          <a:xfrm>
            <a:off x="6312575" y="3726448"/>
            <a:ext cx="5400000" cy="1782640"/>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Datenschutz und -sicherheit</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Informationsrecherche und lebensbegleitendes Lernen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Kommunikation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Wertschätzung anderer unter Berücksichtigung gesellschaftlicher Vielfalt </a:t>
            </a:r>
          </a:p>
          <a:p>
            <a:pPr marL="36000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gemeinsame Reflexion und Gestaltung von Aufgaben</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312571" y="333482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Digitalisierte Arbeitswelt</a:t>
            </a:r>
          </a:p>
        </p:txBody>
      </p:sp>
      <p:sp>
        <p:nvSpPr>
          <p:cNvPr id="20" name="Ellipse 19">
            <a:extLst>
              <a:ext uri="{FF2B5EF4-FFF2-40B4-BE49-F238E27FC236}">
                <a16:creationId xmlns:a16="http://schemas.microsoft.com/office/drawing/2014/main" id="{DC8D1EFF-F527-475E-88FE-1836C51EEB72}"/>
              </a:ext>
            </a:extLst>
          </p:cNvPr>
          <p:cNvSpPr/>
          <p:nvPr/>
        </p:nvSpPr>
        <p:spPr>
          <a:xfrm>
            <a:off x="6192732" y="3308163"/>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4</a:t>
            </a:r>
          </a:p>
        </p:txBody>
      </p:sp>
      <p:sp>
        <p:nvSpPr>
          <p:cNvPr id="21" name="Textplatzhalter 3">
            <a:extLst>
              <a:ext uri="{FF2B5EF4-FFF2-40B4-BE49-F238E27FC236}">
                <a16:creationId xmlns:a16="http://schemas.microsoft.com/office/drawing/2014/main" id="{5FF118E0-16CB-4CC7-BC68-83DC12DC5B2A}"/>
              </a:ext>
            </a:extLst>
          </p:cNvPr>
          <p:cNvSpPr txBox="1">
            <a:spLocks/>
          </p:cNvSpPr>
          <p:nvPr/>
        </p:nvSpPr>
        <p:spPr>
          <a:xfrm>
            <a:off x="6312571" y="1913170"/>
            <a:ext cx="5400000" cy="1218383"/>
          </a:xfrm>
          <a:prstGeom prst="rect">
            <a:avLst/>
          </a:prstGeom>
          <a:solidFill>
            <a:srgbClr val="FBF3E8"/>
          </a:solidFill>
        </p:spPr>
        <p:txBody>
          <a:bodyPr vert="horz" wrap="square" lIns="0" tIns="108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spc="-30" dirty="0">
                <a:solidFill>
                  <a:schemeClr val="tx1"/>
                </a:solidFill>
                <a:latin typeface="+mn-lt"/>
              </a:rPr>
              <a:t>Zusammenarbeit im Sinne einer ökonomischen, ökologischen und sozialen Nachhaltigkeit</a:t>
            </a:r>
          </a:p>
          <a:p>
            <a:pPr marL="360000" lvl="0"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spc="-30" dirty="0">
                <a:solidFill>
                  <a:schemeClr val="tx1"/>
                </a:solidFill>
                <a:latin typeface="+mn-lt"/>
              </a:rPr>
              <a:t>Entwicklung von Vorschlägen für nachhaltiges Handeln im eigenen Arbeitsbereich</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312567" y="1512000"/>
            <a:ext cx="5400000" cy="391628"/>
          </a:xfrm>
          <a:prstGeom prst="rect">
            <a:avLst/>
          </a:prstGeom>
          <a:solidFill>
            <a:srgbClr val="EAC28D"/>
          </a:solidFill>
        </p:spPr>
        <p:txBody>
          <a:bodyPr vert="horz" wrap="square" lIns="396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b="1" dirty="0">
                <a:solidFill>
                  <a:schemeClr val="tx1"/>
                </a:solidFill>
              </a:rPr>
              <a:t>Umweltschutz und Nachhaltigkeit </a:t>
            </a:r>
          </a:p>
        </p:txBody>
      </p:sp>
      <p:sp>
        <p:nvSpPr>
          <p:cNvPr id="23" name="Ellipse 22">
            <a:extLst>
              <a:ext uri="{FF2B5EF4-FFF2-40B4-BE49-F238E27FC236}">
                <a16:creationId xmlns:a16="http://schemas.microsoft.com/office/drawing/2014/main" id="{77810286-9BC2-4E77-B046-F2C031BC510E}"/>
              </a:ext>
            </a:extLst>
          </p:cNvPr>
          <p:cNvSpPr/>
          <p:nvPr/>
        </p:nvSpPr>
        <p:spPr>
          <a:xfrm>
            <a:off x="6192728" y="1492616"/>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3</a:t>
            </a:r>
          </a:p>
        </p:txBody>
      </p:sp>
    </p:spTree>
    <p:extLst>
      <p:ext uri="{BB962C8B-B14F-4D97-AF65-F5344CB8AC3E}">
        <p14:creationId xmlns:p14="http://schemas.microsoft.com/office/powerpoint/2010/main" val="13450387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Umweltschutz und Nachhaltigkeit</a:t>
            </a: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064327"/>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Möglichkeiten zur Vermeidung betriebsbedingter Belastungen für Umwelt und Gesellschaft im eigenen Aufgabenbereich erkennen und zu deren Weiterentwicklung beitragen</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2790761"/>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bei Arbeitsprozessen und im Hinblick auf Produkte, Waren oder Dienstleistungen Materialien und Energie unter wirtschaftlichen, umweltverträglichen und sozialen Gesichtspunkten der Nachhaltigkeit nutzen</a:t>
            </a:r>
          </a:p>
        </p:txBody>
      </p:sp>
      <p:sp>
        <p:nvSpPr>
          <p:cNvPr id="19" name="Textplatzhalter 3">
            <a:extLst>
              <a:ext uri="{FF2B5EF4-FFF2-40B4-BE49-F238E27FC236}">
                <a16:creationId xmlns:a16="http://schemas.microsoft.com/office/drawing/2014/main" id="{632BAFFB-92D7-4B23-B084-50227CBE2454}"/>
              </a:ext>
            </a:extLst>
          </p:cNvPr>
          <p:cNvSpPr txBox="1">
            <a:spLocks/>
          </p:cNvSpPr>
          <p:nvPr/>
        </p:nvSpPr>
        <p:spPr>
          <a:xfrm>
            <a:off x="658812" y="3997408"/>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Abfälle vermeiden sowie Stoffe und Materialien einer umweltschonenden Wiederverwertung oder Entsorgung zuführen</a:t>
            </a:r>
          </a:p>
        </p:txBody>
      </p:sp>
      <p:sp>
        <p:nvSpPr>
          <p:cNvPr id="22" name="Textplatzhalter 3">
            <a:extLst>
              <a:ext uri="{FF2B5EF4-FFF2-40B4-BE49-F238E27FC236}">
                <a16:creationId xmlns:a16="http://schemas.microsoft.com/office/drawing/2014/main" id="{05F6BADA-FE41-4B42-87F1-7FD1DBD5987A}"/>
              </a:ext>
            </a:extLst>
          </p:cNvPr>
          <p:cNvSpPr txBox="1">
            <a:spLocks/>
          </p:cNvSpPr>
          <p:nvPr/>
        </p:nvSpPr>
        <p:spPr>
          <a:xfrm>
            <a:off x="658812" y="3517195"/>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für den Ausbildungsbetrieb geltende Regelungen des Umweltschutzes einhalten</a:t>
            </a:r>
          </a:p>
        </p:txBody>
      </p:sp>
      <p:sp>
        <p:nvSpPr>
          <p:cNvPr id="24" name="Textplatzhalter 3">
            <a:extLst>
              <a:ext uri="{FF2B5EF4-FFF2-40B4-BE49-F238E27FC236}">
                <a16:creationId xmlns:a16="http://schemas.microsoft.com/office/drawing/2014/main" id="{ED0888D3-CC02-4DCB-A9CA-7A101C4BD1A3}"/>
              </a:ext>
            </a:extLst>
          </p:cNvPr>
          <p:cNvSpPr txBox="1">
            <a:spLocks/>
          </p:cNvSpPr>
          <p:nvPr/>
        </p:nvSpPr>
        <p:spPr>
          <a:xfrm>
            <a:off x="658812" y="4477621"/>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Vorschlage für nachhaltiges Handeln für den eigenen Arbeitsbereich entwickeln</a:t>
            </a:r>
          </a:p>
        </p:txBody>
      </p:sp>
      <p:sp>
        <p:nvSpPr>
          <p:cNvPr id="25" name="Textplatzhalter 3">
            <a:extLst>
              <a:ext uri="{FF2B5EF4-FFF2-40B4-BE49-F238E27FC236}">
                <a16:creationId xmlns:a16="http://schemas.microsoft.com/office/drawing/2014/main" id="{A7F824A5-4AC3-4E90-83C6-F09C3A3588EE}"/>
              </a:ext>
            </a:extLst>
          </p:cNvPr>
          <p:cNvSpPr txBox="1">
            <a:spLocks/>
          </p:cNvSpPr>
          <p:nvPr/>
        </p:nvSpPr>
        <p:spPr>
          <a:xfrm>
            <a:off x="658812" y="4957836"/>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unter Einhaltung betrieblicher Regelungen im Sinne einer ökonomischen, ökologischen und sozial nachhaltigen Entwicklung zusammenarbeiten und adressatengerecht kommunizieren</a:t>
            </a:r>
          </a:p>
        </p:txBody>
      </p:sp>
      <p:sp>
        <p:nvSpPr>
          <p:cNvPr id="11" name="Textplatzhalter 3">
            <a:extLst>
              <a:ext uri="{FF2B5EF4-FFF2-40B4-BE49-F238E27FC236}">
                <a16:creationId xmlns:a16="http://schemas.microsoft.com/office/drawing/2014/main" id="{3B52C904-A5A0-4E7B-9A8D-0C3101169616}"/>
              </a:ext>
            </a:extLst>
          </p:cNvPr>
          <p:cNvSpPr txBox="1">
            <a:spLocks/>
          </p:cNvSpPr>
          <p:nvPr/>
        </p:nvSpPr>
        <p:spPr>
          <a:xfrm>
            <a:off x="658813" y="1512000"/>
            <a:ext cx="11053762" cy="495108"/>
          </a:xfrm>
          <a:prstGeom prst="homePlate">
            <a:avLst>
              <a:gd name="adj" fmla="val 32618"/>
            </a:avLst>
          </a:prstGeom>
          <a:solidFill>
            <a:srgbClr val="D6851B"/>
          </a:solidFill>
        </p:spPr>
        <p:txBody>
          <a:bodyPr vert="horz" wrap="square" lIns="180000" tIns="108000" rIns="108000" bIns="108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dirty="0">
                <a:solidFill>
                  <a:schemeClr val="bg1"/>
                </a:solidFill>
              </a:rPr>
              <a:t>Während der gesamten Ausbildung</a:t>
            </a:r>
          </a:p>
        </p:txBody>
      </p:sp>
    </p:spTree>
    <p:extLst>
      <p:ext uri="{BB962C8B-B14F-4D97-AF65-F5344CB8AC3E}">
        <p14:creationId xmlns:p14="http://schemas.microsoft.com/office/powerpoint/2010/main" val="906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Umweltschutz und Nachhaltigkeit</a:t>
            </a:r>
            <a:endParaRPr lang="de-DE" sz="2000" b="1" dirty="0">
              <a:highlight>
                <a:srgbClr val="FFFF00"/>
              </a:highlight>
            </a:endParaRP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2251050"/>
            <a:ext cx="7330156" cy="2810683"/>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Herkunft und Herstellung</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Transportwege</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Lebensdauer und langfristige Nutzbarkeit</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ökologischer und sozialer Fußabdruck von Produkten und Dienstleistungen bzw. von Wertschöpfungsprozessen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Prüfsiegel und Zertifikate, z. B.:</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b="0" dirty="0">
                <a:solidFill>
                  <a:schemeClr val="tx1"/>
                </a:solidFill>
                <a:latin typeface="+mn-lt"/>
              </a:rPr>
              <a:t>fairer Handel</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b="0" dirty="0">
                <a:solidFill>
                  <a:schemeClr val="tx1"/>
                </a:solidFill>
                <a:latin typeface="+mn-lt"/>
              </a:rPr>
              <a:t>Regionalität</a:t>
            </a:r>
          </a:p>
          <a:p>
            <a:pPr marL="576000" lvl="1" indent="-216000" defTabSz="914400">
              <a:lnSpc>
                <a:spcPts val="1900"/>
              </a:lnSpc>
              <a:spcBef>
                <a:spcPts val="0"/>
              </a:spcBef>
              <a:spcAft>
                <a:spcPts val="200"/>
              </a:spcAft>
              <a:buClr>
                <a:srgbClr val="D6851B"/>
              </a:buClr>
              <a:buSzPct val="65000"/>
              <a:buFont typeface="Wingdings 3" panose="05040102010807070707" pitchFamily="18" charset="2"/>
              <a:buChar char=""/>
            </a:pPr>
            <a:r>
              <a:rPr lang="de-DE" sz="1600" b="0" dirty="0">
                <a:solidFill>
                  <a:schemeClr val="tx1"/>
                </a:solidFill>
                <a:latin typeface="+mn-lt"/>
              </a:rPr>
              <a:t>ökologische Erzeugung</a:t>
            </a: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637849"/>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bei Arbeitsprozessen und im Hinblick auf Produkte, Waren oder Dienstleistungen Materialien und Energie unter wirtschaftlichen, umweltverträglichen und sozialen Gesichtspunkten der Nachhaltigkeit nutzen</a:t>
            </a:r>
          </a:p>
        </p:txBody>
      </p:sp>
      <p:pic>
        <p:nvPicPr>
          <p:cNvPr id="13" name="Grafik 12">
            <a:extLst>
              <a:ext uri="{FF2B5EF4-FFF2-40B4-BE49-F238E27FC236}">
                <a16:creationId xmlns:a16="http://schemas.microsoft.com/office/drawing/2014/main" id="{41426427-5B8E-49F1-AA61-94DC6AF6A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3436855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474A1C6-FA81-4EC3-827E-B317BA6CB0B7}"/>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8" name="Textfeld 7">
            <a:extLst>
              <a:ext uri="{FF2B5EF4-FFF2-40B4-BE49-F238E27FC236}">
                <a16:creationId xmlns:a16="http://schemas.microsoft.com/office/drawing/2014/main" id="{371B7C25-ACFA-48C5-BC86-27E6C8815FAD}"/>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Umweltschutz und Nachhaltigkeit</a:t>
            </a:r>
            <a:endParaRPr lang="de-DE" sz="2000" b="1" dirty="0">
              <a:highlight>
                <a:srgbClr val="FFFF00"/>
              </a:highlight>
            </a:endParaRPr>
          </a:p>
        </p:txBody>
      </p:sp>
      <p:sp>
        <p:nvSpPr>
          <p:cNvPr id="10" name="Textplatzhalter 3">
            <a:extLst>
              <a:ext uri="{FF2B5EF4-FFF2-40B4-BE49-F238E27FC236}">
                <a16:creationId xmlns:a16="http://schemas.microsoft.com/office/drawing/2014/main" id="{C5E0087C-3079-41B4-BE3B-413CDED56548}"/>
              </a:ext>
            </a:extLst>
          </p:cNvPr>
          <p:cNvSpPr txBox="1">
            <a:spLocks/>
          </p:cNvSpPr>
          <p:nvPr/>
        </p:nvSpPr>
        <p:spPr>
          <a:xfrm>
            <a:off x="658812" y="1980000"/>
            <a:ext cx="8764321" cy="2195129"/>
          </a:xfrm>
          <a:prstGeom prst="rect">
            <a:avLst/>
          </a:prstGeom>
          <a:noFill/>
        </p:spPr>
        <p:txBody>
          <a:bodyPr vert="horz" wrap="square" lIns="36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Zielkonflikte und Zusammenhänge zwischen ökonomischen, ökologischen und sozialen Anforderungen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Optimierungsansätze und Handlungsalternativen unter Berücksichtigung von ökologischer Effektivität und Effizienz</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Vor- und Nachteile von Optimierungsansätzen und Handlungsalternativen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Wirksamkeit von Maßnahmen</a:t>
            </a:r>
          </a:p>
          <a:p>
            <a:pPr marL="360000" indent="-216000" defTabSz="914400">
              <a:lnSpc>
                <a:spcPts val="19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Wertschätzung innovativer Ideen</a:t>
            </a:r>
            <a:endParaRPr lang="de-DE" sz="1600" b="0" dirty="0">
              <a:solidFill>
                <a:schemeClr val="tx1"/>
              </a:solidFill>
              <a:latin typeface="+mn-lt"/>
            </a:endParaRPr>
          </a:p>
        </p:txBody>
      </p:sp>
      <p:sp>
        <p:nvSpPr>
          <p:cNvPr id="16" name="Textplatzhalter 3">
            <a:extLst>
              <a:ext uri="{FF2B5EF4-FFF2-40B4-BE49-F238E27FC236}">
                <a16:creationId xmlns:a16="http://schemas.microsoft.com/office/drawing/2014/main" id="{31F49D0A-5F37-42DD-A211-DC12A3027E41}"/>
              </a:ext>
            </a:extLst>
          </p:cNvPr>
          <p:cNvSpPr txBox="1">
            <a:spLocks/>
          </p:cNvSpPr>
          <p:nvPr/>
        </p:nvSpPr>
        <p:spPr>
          <a:xfrm>
            <a:off x="658813" y="1512000"/>
            <a:ext cx="10668990" cy="391628"/>
          </a:xfrm>
          <a:prstGeom prst="rect">
            <a:avLst/>
          </a:prstGeom>
          <a:solidFill>
            <a:srgbClr val="FBF3E8"/>
          </a:solidFill>
        </p:spPr>
        <p:txBody>
          <a:bodyPr vert="horz" wrap="square" lIns="180000" tIns="72000" rIns="72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600" dirty="0">
                <a:solidFill>
                  <a:schemeClr val="tx1"/>
                </a:solidFill>
              </a:rPr>
              <a:t>Vorschlage für nachhaltiges Handeln für den eigenen Arbeitsbereich entwickeln</a:t>
            </a:r>
          </a:p>
        </p:txBody>
      </p:sp>
      <p:pic>
        <p:nvPicPr>
          <p:cNvPr id="6" name="Grafik 5">
            <a:extLst>
              <a:ext uri="{FF2B5EF4-FFF2-40B4-BE49-F238E27FC236}">
                <a16:creationId xmlns:a16="http://schemas.microsoft.com/office/drawing/2014/main" id="{09CBAA47-24E2-4259-B930-0F5AD3B1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5498" y="2703343"/>
            <a:ext cx="2613011" cy="2539749"/>
          </a:xfrm>
          <a:prstGeom prst="rect">
            <a:avLst/>
          </a:prstGeom>
        </p:spPr>
      </p:pic>
    </p:spTree>
    <p:extLst>
      <p:ext uri="{BB962C8B-B14F-4D97-AF65-F5344CB8AC3E}">
        <p14:creationId xmlns:p14="http://schemas.microsoft.com/office/powerpoint/2010/main" val="213744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37075"/>
            <a:ext cx="9000000" cy="446715"/>
          </a:xfrm>
        </p:spPr>
        <p:txBody>
          <a:bodyPr>
            <a:noAutofit/>
          </a:bodyPr>
          <a:lstStyle/>
          <a:p>
            <a:r>
              <a:rPr lang="de-DE" sz="3600" dirty="0"/>
              <a:t>1. Einführung &amp; Begrifflichkeiten</a:t>
            </a:r>
            <a:endParaRPr lang="de-DE" sz="3600" noProof="0" dirty="0">
              <a:solidFill>
                <a:srgbClr val="D6851B"/>
              </a:solidFill>
            </a:endParaRPr>
          </a:p>
        </p:txBody>
      </p:sp>
      <p:sp>
        <p:nvSpPr>
          <p:cNvPr id="12" name="Textfeld 11">
            <a:extLst>
              <a:ext uri="{FF2B5EF4-FFF2-40B4-BE49-F238E27FC236}">
                <a16:creationId xmlns:a16="http://schemas.microsoft.com/office/drawing/2014/main" id="{EF5F9F5E-ECA7-4F0F-8CB4-6E016A211F75}"/>
              </a:ext>
            </a:extLst>
          </p:cNvPr>
          <p:cNvSpPr txBox="1"/>
          <p:nvPr/>
        </p:nvSpPr>
        <p:spPr>
          <a:xfrm>
            <a:off x="1416050" y="1844674"/>
            <a:ext cx="9359900" cy="3279775"/>
          </a:xfrm>
          <a:prstGeom prst="rect">
            <a:avLst/>
          </a:prstGeom>
          <a:noFill/>
        </p:spPr>
        <p:txBody>
          <a:bodyPr wrap="square" lIns="0" tIns="0" rIns="0" bIns="0" numCol="1" rtlCol="0">
            <a:noAutofit/>
          </a:bodyPr>
          <a:lstStyle/>
          <a:p>
            <a:pPr algn="ctr">
              <a:lnSpc>
                <a:spcPct val="120000"/>
              </a:lnSpc>
            </a:pPr>
            <a:r>
              <a:rPr lang="de-DE" sz="2400" dirty="0"/>
              <a:t>Die </a:t>
            </a:r>
            <a:r>
              <a:rPr lang="de-DE" sz="2400" dirty="0" err="1"/>
              <a:t>Brundlandt</a:t>
            </a:r>
            <a:r>
              <a:rPr lang="de-DE" sz="2400" dirty="0"/>
              <a:t>-Kommission der Vereinten Nationen (UN) </a:t>
            </a:r>
            <a:br>
              <a:rPr lang="de-DE" sz="2400" dirty="0"/>
            </a:br>
            <a:r>
              <a:rPr lang="de-DE" sz="2400" dirty="0"/>
              <a:t>gilt als wichtiger Impulsgeber für den Nachhaltigkeitsbegriff, indem </a:t>
            </a:r>
            <a:br>
              <a:rPr lang="de-DE" sz="2400" dirty="0"/>
            </a:br>
            <a:r>
              <a:rPr lang="de-DE" sz="2400" dirty="0"/>
              <a:t>sie 1987 </a:t>
            </a:r>
            <a:r>
              <a:rPr lang="de-DE" sz="2400" i="1" dirty="0"/>
              <a:t>nachhaltige Entwicklung </a:t>
            </a:r>
            <a:r>
              <a:rPr lang="de-DE" sz="2400" dirty="0"/>
              <a:t>folgendermaßen definierte:</a:t>
            </a:r>
          </a:p>
          <a:p>
            <a:pPr algn="ctr">
              <a:lnSpc>
                <a:spcPct val="120000"/>
              </a:lnSpc>
            </a:pPr>
            <a:endParaRPr lang="de-DE" sz="2400" dirty="0"/>
          </a:p>
          <a:p>
            <a:pPr algn="ctr">
              <a:lnSpc>
                <a:spcPct val="120000"/>
              </a:lnSpc>
            </a:pPr>
            <a:r>
              <a:rPr lang="en-US" sz="2400" dirty="0"/>
              <a:t>“</a:t>
            </a:r>
            <a:r>
              <a:rPr lang="en-US" sz="2400" b="1" dirty="0"/>
              <a:t>meeting the needs of the </a:t>
            </a:r>
            <a:r>
              <a:rPr lang="de-DE" sz="2400" b="1" dirty="0" err="1"/>
              <a:t>present</a:t>
            </a:r>
            <a:r>
              <a:rPr lang="de-DE" sz="2400" b="1" dirty="0"/>
              <a:t> </a:t>
            </a:r>
            <a:r>
              <a:rPr lang="de-DE" sz="2400" b="1" dirty="0" err="1"/>
              <a:t>without</a:t>
            </a:r>
            <a:r>
              <a:rPr lang="de-DE" sz="2400" b="1" dirty="0"/>
              <a:t> </a:t>
            </a:r>
            <a:r>
              <a:rPr lang="de-DE" sz="2400" b="1" dirty="0" err="1"/>
              <a:t>compromising</a:t>
            </a:r>
            <a:r>
              <a:rPr lang="de-DE" sz="2400" b="1" dirty="0"/>
              <a:t> </a:t>
            </a:r>
            <a:br>
              <a:rPr lang="de-DE" sz="2400" b="1" dirty="0"/>
            </a:br>
            <a:r>
              <a:rPr lang="en-US" sz="2400" b="1" dirty="0"/>
              <a:t>the ability of future generations to meet their own needs</a:t>
            </a:r>
            <a:r>
              <a:rPr lang="en-US" sz="2400" dirty="0"/>
              <a:t>”</a:t>
            </a:r>
            <a:endParaRPr lang="ru-RU" sz="2400" dirty="0"/>
          </a:p>
        </p:txBody>
      </p:sp>
    </p:spTree>
    <p:extLst>
      <p:ext uri="{BB962C8B-B14F-4D97-AF65-F5344CB8AC3E}">
        <p14:creationId xmlns:p14="http://schemas.microsoft.com/office/powerpoint/2010/main" val="40638171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le 18">
            <a:extLst>
              <a:ext uri="{FF2B5EF4-FFF2-40B4-BE49-F238E27FC236}">
                <a16:creationId xmlns:a16="http://schemas.microsoft.com/office/drawing/2014/main" id="{53DD15D2-0793-4F0D-93F5-A473E56C9355}"/>
              </a:ext>
            </a:extLst>
          </p:cNvPr>
          <p:cNvGraphicFramePr>
            <a:graphicFrameLocks noGrp="1"/>
          </p:cNvGraphicFramePr>
          <p:nvPr>
            <p:extLst>
              <p:ext uri="{D42A27DB-BD31-4B8C-83A1-F6EECF244321}">
                <p14:modId xmlns:p14="http://schemas.microsoft.com/office/powerpoint/2010/main" val="3193762387"/>
              </p:ext>
            </p:extLst>
          </p:nvPr>
        </p:nvGraphicFramePr>
        <p:xfrm>
          <a:off x="3833277" y="1429898"/>
          <a:ext cx="8025348" cy="99744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2729250190"/>
                    </a:ext>
                  </a:extLst>
                </a:gridCol>
              </a:tblGrid>
              <a:tr h="904539">
                <a:tc>
                  <a:txBody>
                    <a:bodyPr/>
                    <a:lstStyle/>
                    <a:p>
                      <a:pPr marL="288000" indent="-288000" algn="l">
                        <a:lnSpc>
                          <a:spcPct val="100000"/>
                        </a:lnSpc>
                        <a:spcAft>
                          <a:spcPts val="0"/>
                        </a:spcAft>
                        <a:buClr>
                          <a:srgbClr val="D6851B"/>
                        </a:buClr>
                        <a:buSzPct val="102000"/>
                        <a:buFont typeface="+mj-lt"/>
                        <a:buAutoNum type="arabicPeriod"/>
                      </a:pPr>
                      <a:r>
                        <a:rPr lang="de-DE" sz="1400" dirty="0"/>
                        <a:t>Investition „schnelles Internet“ (5G deutschlandweit)</a:t>
                      </a:r>
                    </a:p>
                    <a:p>
                      <a:pPr marL="288000" indent="-288000" algn="l">
                        <a:lnSpc>
                          <a:spcPct val="100000"/>
                        </a:lnSpc>
                        <a:spcAft>
                          <a:spcPts val="0"/>
                        </a:spcAft>
                        <a:buClr>
                          <a:srgbClr val="D6851B"/>
                        </a:buClr>
                        <a:buSzPct val="102000"/>
                        <a:buFont typeface="+mj-lt"/>
                        <a:buAutoNum type="arabicPeriod"/>
                      </a:pPr>
                      <a:r>
                        <a:rPr lang="de-DE" sz="1400" dirty="0"/>
                        <a:t>Verbesserung der Schieneninfrastruktur</a:t>
                      </a:r>
                    </a:p>
                    <a:p>
                      <a:pPr marL="288000" indent="-288000" algn="l">
                        <a:lnSpc>
                          <a:spcPct val="100000"/>
                        </a:lnSpc>
                        <a:spcAft>
                          <a:spcPts val="0"/>
                        </a:spcAft>
                        <a:buClr>
                          <a:srgbClr val="D6851B"/>
                        </a:buClr>
                        <a:buSzPct val="102000"/>
                        <a:buFont typeface="+mj-lt"/>
                        <a:buAutoNum type="arabicPeriod"/>
                      </a:pPr>
                      <a:r>
                        <a:rPr lang="de-DE" sz="1400" dirty="0"/>
                        <a:t>Umsetzung „smarter“ Mobilitätskonzepte in Städten</a:t>
                      </a:r>
                    </a:p>
                    <a:p>
                      <a:pPr marL="288000" indent="-288000" algn="l">
                        <a:lnSpc>
                          <a:spcPct val="100000"/>
                        </a:lnSpc>
                        <a:spcAft>
                          <a:spcPts val="0"/>
                        </a:spcAft>
                        <a:buClr>
                          <a:srgbClr val="D6851B"/>
                        </a:buClr>
                        <a:buSzPct val="102000"/>
                        <a:buFont typeface="+mj-lt"/>
                        <a:buAutoNum type="arabicPeriod"/>
                      </a:pPr>
                      <a:r>
                        <a:rPr lang="de-DE" sz="1400" dirty="0"/>
                        <a:t>Flächendeckende Ladeinfrastruktur für Elektrofahrzeuge</a:t>
                      </a:r>
                    </a:p>
                  </a:txBody>
                  <a:tcPr marL="252000" marR="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3498102"/>
                  </a:ext>
                </a:extLst>
              </a:tr>
            </a:tbl>
          </a:graphicData>
        </a:graphic>
      </p:graphicFrame>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4. Nachhaltigkeit in allen deutschen Ausbildungsprogrammen​</a:t>
            </a:r>
            <a:endParaRPr lang="de-DE" noProof="0" dirty="0"/>
          </a:p>
        </p:txBody>
      </p:sp>
      <p:sp>
        <p:nvSpPr>
          <p:cNvPr id="13" name="Textfeld 12">
            <a:extLst>
              <a:ext uri="{FF2B5EF4-FFF2-40B4-BE49-F238E27FC236}">
                <a16:creationId xmlns:a16="http://schemas.microsoft.com/office/drawing/2014/main" id="{17FABD3E-3F80-4017-8BD2-56EB346200F3}"/>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Annahmen </a:t>
            </a:r>
            <a:r>
              <a:rPr lang="de-DE" sz="2000" b="1" dirty="0" err="1"/>
              <a:t>MoveOn</a:t>
            </a:r>
            <a:r>
              <a:rPr lang="de-DE" sz="2000" b="1" dirty="0"/>
              <a:t>-Szenario</a:t>
            </a:r>
          </a:p>
        </p:txBody>
      </p:sp>
      <p:sp>
        <p:nvSpPr>
          <p:cNvPr id="21" name="Textplatzhalter 3">
            <a:extLst>
              <a:ext uri="{FF2B5EF4-FFF2-40B4-BE49-F238E27FC236}">
                <a16:creationId xmlns:a16="http://schemas.microsoft.com/office/drawing/2014/main" id="{40B05F9A-FA61-42D1-8F03-22767F7AF3BE}"/>
              </a:ext>
            </a:extLst>
          </p:cNvPr>
          <p:cNvSpPr txBox="1">
            <a:spLocks/>
          </p:cNvSpPr>
          <p:nvPr/>
        </p:nvSpPr>
        <p:spPr>
          <a:xfrm>
            <a:off x="658810" y="1445031"/>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a:pPr>
            <a:r>
              <a:rPr lang="de-DE" sz="1400" b="1" spc="60" dirty="0"/>
              <a:t>Bauinvestitionen</a:t>
            </a:r>
            <a:endParaRPr lang="de-DE" sz="1400" spc="60" dirty="0"/>
          </a:p>
        </p:txBody>
      </p:sp>
      <p:graphicFrame>
        <p:nvGraphicFramePr>
          <p:cNvPr id="4" name="Tabelle 3">
            <a:extLst>
              <a:ext uri="{FF2B5EF4-FFF2-40B4-BE49-F238E27FC236}">
                <a16:creationId xmlns:a16="http://schemas.microsoft.com/office/drawing/2014/main" id="{58BF685B-809C-4874-B258-8DA49BB4F4BB}"/>
              </a:ext>
            </a:extLst>
          </p:cNvPr>
          <p:cNvGraphicFramePr>
            <a:graphicFrameLocks noGrp="1"/>
          </p:cNvGraphicFramePr>
          <p:nvPr>
            <p:extLst>
              <p:ext uri="{D42A27DB-BD31-4B8C-83A1-F6EECF244321}">
                <p14:modId xmlns:p14="http://schemas.microsoft.com/office/powerpoint/2010/main" val="1400723843"/>
              </p:ext>
            </p:extLst>
          </p:nvPr>
        </p:nvGraphicFramePr>
        <p:xfrm>
          <a:off x="3833280" y="2484558"/>
          <a:ext cx="8025348" cy="760669"/>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3357993224"/>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5"/>
                      </a:pPr>
                      <a:r>
                        <a:rPr lang="de-DE" sz="1400" spc="-20" baseline="0" dirty="0"/>
                        <a:t>Modernisierung des Fuhrparks im Öffentlichen Personennahverkehr (ÖPNV): Umstellung auf Elektrobusse</a:t>
                      </a:r>
                    </a:p>
                    <a:p>
                      <a:pPr marL="288000" indent="-288000" algn="l">
                        <a:lnSpc>
                          <a:spcPct val="100000"/>
                        </a:lnSpc>
                        <a:spcAft>
                          <a:spcPts val="0"/>
                        </a:spcAft>
                        <a:buClr>
                          <a:srgbClr val="D6851B"/>
                        </a:buClr>
                        <a:buSzPct val="102000"/>
                        <a:buFont typeface="+mj-lt"/>
                        <a:buAutoNum type="arabicPeriod" startAt="5"/>
                      </a:pPr>
                      <a:r>
                        <a:rPr lang="de-DE" sz="1400" dirty="0"/>
                        <a:t>Erweiterung und Modernisierung des Fuhrparks im Schienenverkehr</a:t>
                      </a:r>
                    </a:p>
                    <a:p>
                      <a:pPr marL="288000" indent="-288000" algn="l">
                        <a:lnSpc>
                          <a:spcPct val="100000"/>
                        </a:lnSpc>
                        <a:spcAft>
                          <a:spcPts val="0"/>
                        </a:spcAft>
                        <a:buClr>
                          <a:srgbClr val="D6851B"/>
                        </a:buClr>
                        <a:buSzPct val="102000"/>
                        <a:buFont typeface="+mj-lt"/>
                        <a:buAutoNum type="arabicPeriod" startAt="5"/>
                      </a:pPr>
                      <a:r>
                        <a:rPr lang="de-DE" sz="1400" dirty="0"/>
                        <a:t>Alternative Antriebssysteme in der Binnenschifffahrt</a:t>
                      </a:r>
                    </a:p>
                  </a:txBody>
                  <a:tcPr marL="252000" marR="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0597818"/>
                  </a:ext>
                </a:extLst>
              </a:tr>
            </a:tbl>
          </a:graphicData>
        </a:graphic>
      </p:graphicFrame>
      <p:graphicFrame>
        <p:nvGraphicFramePr>
          <p:cNvPr id="5" name="Tabelle 4">
            <a:extLst>
              <a:ext uri="{FF2B5EF4-FFF2-40B4-BE49-F238E27FC236}">
                <a16:creationId xmlns:a16="http://schemas.microsoft.com/office/drawing/2014/main" id="{52A5E20B-BBE9-43AF-B740-E7F2F54C1036}"/>
              </a:ext>
            </a:extLst>
          </p:cNvPr>
          <p:cNvGraphicFramePr>
            <a:graphicFrameLocks noGrp="1"/>
          </p:cNvGraphicFramePr>
          <p:nvPr>
            <p:extLst>
              <p:ext uri="{D42A27DB-BD31-4B8C-83A1-F6EECF244321}">
                <p14:modId xmlns:p14="http://schemas.microsoft.com/office/powerpoint/2010/main" val="3940612471"/>
              </p:ext>
            </p:extLst>
          </p:nvPr>
        </p:nvGraphicFramePr>
        <p:xfrm>
          <a:off x="3833280" y="3302447"/>
          <a:ext cx="8025345" cy="961440"/>
        </p:xfrm>
        <a:graphic>
          <a:graphicData uri="http://schemas.openxmlformats.org/drawingml/2006/table">
            <a:tbl>
              <a:tblPr>
                <a:tableStyleId>{00A15C55-8517-42AA-B614-E9B94910E393}</a:tableStyleId>
              </a:tblPr>
              <a:tblGrid>
                <a:gridCol w="8025345">
                  <a:extLst>
                    <a:ext uri="{9D8B030D-6E8A-4147-A177-3AD203B41FA5}">
                      <a16:colId xmlns:a16="http://schemas.microsoft.com/office/drawing/2014/main" val="2326119958"/>
                    </a:ext>
                  </a:extLst>
                </a:gridCol>
              </a:tblGrid>
              <a:tr h="760669">
                <a:tc>
                  <a:txBody>
                    <a:bodyPr/>
                    <a:lstStyle/>
                    <a:p>
                      <a:pPr marL="288000" indent="-288000" algn="l">
                        <a:lnSpc>
                          <a:spcPct val="100000"/>
                        </a:lnSpc>
                        <a:spcAft>
                          <a:spcPts val="0"/>
                        </a:spcAft>
                        <a:buClr>
                          <a:srgbClr val="D6851B"/>
                        </a:buClr>
                        <a:buSzPct val="102000"/>
                        <a:buFont typeface="+mj-lt"/>
                        <a:buAutoNum type="arabicPeriod" startAt="8"/>
                      </a:pPr>
                      <a:r>
                        <a:rPr lang="de-DE" sz="1400" dirty="0"/>
                        <a:t>Veränderung des Modalsplits im Güterverkehr</a:t>
                      </a:r>
                    </a:p>
                    <a:p>
                      <a:pPr marL="288000" indent="-288000" algn="l">
                        <a:lnSpc>
                          <a:spcPct val="100000"/>
                        </a:lnSpc>
                        <a:spcAft>
                          <a:spcPts val="0"/>
                        </a:spcAft>
                        <a:buClr>
                          <a:srgbClr val="D6851B"/>
                        </a:buClr>
                        <a:buSzPct val="102000"/>
                        <a:buFont typeface="+mj-lt"/>
                        <a:buAutoNum type="arabicPeriod" startAt="8"/>
                      </a:pPr>
                      <a:r>
                        <a:rPr lang="de-DE" sz="1400" dirty="0"/>
                        <a:t>Antriebswechsel und Digitalisierung im Straßengüterverkehr</a:t>
                      </a:r>
                    </a:p>
                    <a:p>
                      <a:pPr marL="288000" indent="-288000" algn="l">
                        <a:lnSpc>
                          <a:spcPct val="100000"/>
                        </a:lnSpc>
                        <a:spcAft>
                          <a:spcPts val="0"/>
                        </a:spcAft>
                        <a:buClr>
                          <a:srgbClr val="D6851B"/>
                        </a:buClr>
                        <a:buSzPct val="102000"/>
                        <a:buFont typeface="+mj-lt"/>
                        <a:buAutoNum type="arabicPeriod" startAt="8"/>
                      </a:pPr>
                      <a:r>
                        <a:rPr lang="de-DE" sz="1400" dirty="0"/>
                        <a:t>Veränderung des Modalsplits im Personenverkehr</a:t>
                      </a:r>
                    </a:p>
                    <a:p>
                      <a:pPr marL="288000" indent="-288000" algn="l">
                        <a:lnSpc>
                          <a:spcPct val="100000"/>
                        </a:lnSpc>
                        <a:spcAft>
                          <a:spcPts val="0"/>
                        </a:spcAft>
                        <a:buClr>
                          <a:srgbClr val="D6851B"/>
                        </a:buClr>
                        <a:buSzPct val="102000"/>
                        <a:buFont typeface="+mj-lt"/>
                        <a:buAutoNum type="arabicPeriod" startAt="8"/>
                      </a:pPr>
                      <a:r>
                        <a:rPr lang="de-DE" sz="1400" dirty="0"/>
                        <a:t>Antriebswechsel im motorisierten Individualverkehr</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48302598"/>
                  </a:ext>
                </a:extLst>
              </a:tr>
            </a:tbl>
          </a:graphicData>
        </a:graphic>
      </p:graphicFrame>
      <p:graphicFrame>
        <p:nvGraphicFramePr>
          <p:cNvPr id="6" name="Tabelle 5">
            <a:extLst>
              <a:ext uri="{FF2B5EF4-FFF2-40B4-BE49-F238E27FC236}">
                <a16:creationId xmlns:a16="http://schemas.microsoft.com/office/drawing/2014/main" id="{FC875924-678D-4A1C-AF3E-36AF3F44D10B}"/>
              </a:ext>
            </a:extLst>
          </p:cNvPr>
          <p:cNvGraphicFramePr>
            <a:graphicFrameLocks noGrp="1"/>
          </p:cNvGraphicFramePr>
          <p:nvPr>
            <p:extLst>
              <p:ext uri="{D42A27DB-BD31-4B8C-83A1-F6EECF244321}">
                <p14:modId xmlns:p14="http://schemas.microsoft.com/office/powerpoint/2010/main" val="623625311"/>
              </p:ext>
            </p:extLst>
          </p:nvPr>
        </p:nvGraphicFramePr>
        <p:xfrm>
          <a:off x="3833277" y="4321107"/>
          <a:ext cx="8025348" cy="53472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451913214"/>
                    </a:ext>
                  </a:extLst>
                </a:gridCol>
              </a:tblGrid>
              <a:tr h="319750">
                <a:tc>
                  <a:txBody>
                    <a:bodyPr/>
                    <a:lstStyle/>
                    <a:p>
                      <a:pPr marL="288000" indent="-288000" algn="l">
                        <a:lnSpc>
                          <a:spcPct val="100000"/>
                        </a:lnSpc>
                        <a:spcAft>
                          <a:spcPts val="0"/>
                        </a:spcAft>
                        <a:buClr>
                          <a:srgbClr val="D6851B"/>
                        </a:buClr>
                        <a:buSzPct val="102000"/>
                        <a:buFont typeface="+mj-lt"/>
                        <a:buAutoNum type="arabicPeriod" startAt="12"/>
                      </a:pPr>
                      <a:r>
                        <a:rPr lang="de-DE" sz="1400" dirty="0"/>
                        <a:t>Digitalisierung der Verkehrsdienstleister</a:t>
                      </a:r>
                    </a:p>
                    <a:p>
                      <a:pPr marL="288000" indent="-288000" algn="l">
                        <a:lnSpc>
                          <a:spcPct val="100000"/>
                        </a:lnSpc>
                        <a:spcAft>
                          <a:spcPts val="0"/>
                        </a:spcAft>
                        <a:buClr>
                          <a:srgbClr val="D6851B"/>
                        </a:buClr>
                        <a:buSzPct val="102000"/>
                        <a:buFont typeface="+mj-lt"/>
                        <a:buAutoNum type="arabicPeriod" startAt="12"/>
                      </a:pPr>
                      <a:r>
                        <a:rPr lang="de-DE" sz="1400" dirty="0"/>
                        <a:t>Nachfrage von Reparaturdienstleistungen für Kraftfahrzeuge</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4692683"/>
                  </a:ext>
                </a:extLst>
              </a:tr>
            </a:tbl>
          </a:graphicData>
        </a:graphic>
      </p:graphicFrame>
      <p:graphicFrame>
        <p:nvGraphicFramePr>
          <p:cNvPr id="7" name="Tabelle 6">
            <a:extLst>
              <a:ext uri="{FF2B5EF4-FFF2-40B4-BE49-F238E27FC236}">
                <a16:creationId xmlns:a16="http://schemas.microsoft.com/office/drawing/2014/main" id="{9C525665-02CE-43BA-8BC6-DEADAE66AA79}"/>
              </a:ext>
            </a:extLst>
          </p:cNvPr>
          <p:cNvGraphicFramePr>
            <a:graphicFrameLocks noGrp="1"/>
          </p:cNvGraphicFramePr>
          <p:nvPr>
            <p:extLst>
              <p:ext uri="{D42A27DB-BD31-4B8C-83A1-F6EECF244321}">
                <p14:modId xmlns:p14="http://schemas.microsoft.com/office/powerpoint/2010/main" val="2935548493"/>
              </p:ext>
            </p:extLst>
          </p:nvPr>
        </p:nvGraphicFramePr>
        <p:xfrm>
          <a:off x="3833277" y="4913047"/>
          <a:ext cx="8025348" cy="339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4"/>
                        <a:tabLst/>
                        <a:defRPr/>
                      </a:pPr>
                      <a:r>
                        <a:rPr lang="de-DE" sz="1400" dirty="0"/>
                        <a:t>Veränderter Bedarf an Berufen im Zuge eines autonomen Fahrbetriebs</a:t>
                      </a:r>
                    </a:p>
                  </a:txBody>
                  <a:tcPr marL="252000" marR="0" marT="54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2237188"/>
                  </a:ext>
                </a:extLst>
              </a:tr>
            </a:tbl>
          </a:graphicData>
        </a:graphic>
      </p:graphicFrame>
      <p:graphicFrame>
        <p:nvGraphicFramePr>
          <p:cNvPr id="34" name="Tabelle 33">
            <a:extLst>
              <a:ext uri="{FF2B5EF4-FFF2-40B4-BE49-F238E27FC236}">
                <a16:creationId xmlns:a16="http://schemas.microsoft.com/office/drawing/2014/main" id="{D7413222-B355-4A66-A562-601ED3C6EEAC}"/>
              </a:ext>
            </a:extLst>
          </p:cNvPr>
          <p:cNvGraphicFramePr>
            <a:graphicFrameLocks noGrp="1"/>
          </p:cNvGraphicFramePr>
          <p:nvPr>
            <p:extLst>
              <p:ext uri="{D42A27DB-BD31-4B8C-83A1-F6EECF244321}">
                <p14:modId xmlns:p14="http://schemas.microsoft.com/office/powerpoint/2010/main" val="1192573938"/>
              </p:ext>
            </p:extLst>
          </p:nvPr>
        </p:nvGraphicFramePr>
        <p:xfrm>
          <a:off x="3833277" y="5291625"/>
          <a:ext cx="8025348" cy="321360"/>
        </p:xfrm>
        <a:graphic>
          <a:graphicData uri="http://schemas.openxmlformats.org/drawingml/2006/table">
            <a:tbl>
              <a:tblPr>
                <a:tableStyleId>{00A15C55-8517-42AA-B614-E9B94910E393}</a:tableStyleId>
              </a:tblPr>
              <a:tblGrid>
                <a:gridCol w="8025348">
                  <a:extLst>
                    <a:ext uri="{9D8B030D-6E8A-4147-A177-3AD203B41FA5}">
                      <a16:colId xmlns:a16="http://schemas.microsoft.com/office/drawing/2014/main" val="537179834"/>
                    </a:ext>
                  </a:extLst>
                </a:gridCol>
              </a:tblGrid>
              <a:tr h="288000">
                <a:tc>
                  <a:txBody>
                    <a:bodyPr/>
                    <a:lstStyle/>
                    <a:p>
                      <a:pPr marL="288000" marR="0" lvl="0" indent="-288000" algn="l" defTabSz="914400" rtl="0" eaLnBrk="1" fontAlgn="auto" latinLnBrk="0" hangingPunct="1">
                        <a:lnSpc>
                          <a:spcPct val="100000"/>
                        </a:lnSpc>
                        <a:spcBef>
                          <a:spcPts val="0"/>
                        </a:spcBef>
                        <a:spcAft>
                          <a:spcPts val="0"/>
                        </a:spcAft>
                        <a:buClr>
                          <a:srgbClr val="D6851B"/>
                        </a:buClr>
                        <a:buSzPct val="102000"/>
                        <a:buFont typeface="+mj-lt"/>
                        <a:buAutoNum type="arabicPeriod" startAt="15"/>
                        <a:tabLst/>
                        <a:defRPr/>
                      </a:pPr>
                      <a:r>
                        <a:rPr lang="de-DE" sz="1400" dirty="0"/>
                        <a:t>Staatliche Förderung des ÖPNV</a:t>
                      </a:r>
                    </a:p>
                  </a:txBody>
                  <a:tcPr marL="252000" marR="0" marT="36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98987"/>
                  </a:ext>
                </a:extLst>
              </a:tr>
            </a:tbl>
          </a:graphicData>
        </a:graphic>
      </p:graphicFrame>
      <p:sp>
        <p:nvSpPr>
          <p:cNvPr id="22" name="Textplatzhalter 3">
            <a:extLst>
              <a:ext uri="{FF2B5EF4-FFF2-40B4-BE49-F238E27FC236}">
                <a16:creationId xmlns:a16="http://schemas.microsoft.com/office/drawing/2014/main" id="{9A7D48A6-A9BB-47AC-B15B-4CBBC2C2D030}"/>
              </a:ext>
            </a:extLst>
          </p:cNvPr>
          <p:cNvSpPr txBox="1">
            <a:spLocks/>
          </p:cNvSpPr>
          <p:nvPr/>
        </p:nvSpPr>
        <p:spPr>
          <a:xfrm>
            <a:off x="658810" y="249405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2"/>
            </a:pPr>
            <a:r>
              <a:rPr lang="de-DE" sz="1400" b="1" spc="60" dirty="0"/>
              <a:t>Ausrüstungsinvestitionen</a:t>
            </a:r>
          </a:p>
        </p:txBody>
      </p:sp>
      <p:sp>
        <p:nvSpPr>
          <p:cNvPr id="24" name="Textplatzhalter 3">
            <a:extLst>
              <a:ext uri="{FF2B5EF4-FFF2-40B4-BE49-F238E27FC236}">
                <a16:creationId xmlns:a16="http://schemas.microsoft.com/office/drawing/2014/main" id="{0E5E9D91-8275-4905-B3E6-3EBF8B601174}"/>
              </a:ext>
            </a:extLst>
          </p:cNvPr>
          <p:cNvSpPr txBox="1">
            <a:spLocks/>
          </p:cNvSpPr>
          <p:nvPr/>
        </p:nvSpPr>
        <p:spPr>
          <a:xfrm>
            <a:off x="658810" y="33183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500"/>
              </a:lnSpc>
              <a:spcBef>
                <a:spcPts val="600"/>
              </a:spcBef>
              <a:buClr>
                <a:schemeClr val="bg1"/>
              </a:buClr>
              <a:buSzPct val="105000"/>
              <a:buFont typeface="+mj-lt"/>
              <a:buAutoNum type="arabicPeriod" startAt="3"/>
            </a:pPr>
            <a:r>
              <a:rPr lang="de-DE" sz="1400" b="1" spc="30" dirty="0"/>
              <a:t>Mobilität von Menschen und Gütern</a:t>
            </a:r>
          </a:p>
        </p:txBody>
      </p:sp>
      <p:sp>
        <p:nvSpPr>
          <p:cNvPr id="25" name="Textplatzhalter 3">
            <a:extLst>
              <a:ext uri="{FF2B5EF4-FFF2-40B4-BE49-F238E27FC236}">
                <a16:creationId xmlns:a16="http://schemas.microsoft.com/office/drawing/2014/main" id="{CE6D3E77-602C-46FA-9AF8-ECF24761E3D0}"/>
              </a:ext>
            </a:extLst>
          </p:cNvPr>
          <p:cNvSpPr txBox="1">
            <a:spLocks/>
          </p:cNvSpPr>
          <p:nvPr/>
        </p:nvSpPr>
        <p:spPr>
          <a:xfrm>
            <a:off x="658810" y="433704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4"/>
            </a:pPr>
            <a:r>
              <a:rPr lang="de-DE" sz="1400" b="1" spc="60" dirty="0"/>
              <a:t>Produktionsweisen</a:t>
            </a:r>
          </a:p>
        </p:txBody>
      </p:sp>
      <p:sp>
        <p:nvSpPr>
          <p:cNvPr id="26" name="Textplatzhalter 3">
            <a:extLst>
              <a:ext uri="{FF2B5EF4-FFF2-40B4-BE49-F238E27FC236}">
                <a16:creationId xmlns:a16="http://schemas.microsoft.com/office/drawing/2014/main" id="{0E973A61-D400-4137-8634-5972C4C59DE3}"/>
              </a:ext>
            </a:extLst>
          </p:cNvPr>
          <p:cNvSpPr txBox="1">
            <a:spLocks/>
          </p:cNvSpPr>
          <p:nvPr/>
        </p:nvSpPr>
        <p:spPr>
          <a:xfrm>
            <a:off x="658810" y="4928988"/>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5"/>
            </a:pPr>
            <a:r>
              <a:rPr lang="de-DE" sz="1400" b="1" spc="60" dirty="0"/>
              <a:t>Berufe</a:t>
            </a:r>
          </a:p>
        </p:txBody>
      </p:sp>
      <p:sp>
        <p:nvSpPr>
          <p:cNvPr id="27" name="Textplatzhalter 3">
            <a:extLst>
              <a:ext uri="{FF2B5EF4-FFF2-40B4-BE49-F238E27FC236}">
                <a16:creationId xmlns:a16="http://schemas.microsoft.com/office/drawing/2014/main" id="{5ADA00D1-2B66-49BD-B329-A2C536986764}"/>
              </a:ext>
            </a:extLst>
          </p:cNvPr>
          <p:cNvSpPr txBox="1">
            <a:spLocks/>
          </p:cNvSpPr>
          <p:nvPr/>
        </p:nvSpPr>
        <p:spPr>
          <a:xfrm>
            <a:off x="658810" y="5308305"/>
            <a:ext cx="3348000" cy="288000"/>
          </a:xfrm>
          <a:prstGeom prst="homePlate">
            <a:avLst/>
          </a:prstGeom>
          <a:solidFill>
            <a:srgbClr val="D6851B">
              <a:alpha val="90000"/>
            </a:srgbClr>
          </a:solidFill>
        </p:spPr>
        <p:txBody>
          <a:bodyPr vert="horz" wrap="square" lIns="72000" tIns="72000" rIns="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indent="-216000">
              <a:lnSpc>
                <a:spcPts val="1900"/>
              </a:lnSpc>
              <a:spcBef>
                <a:spcPts val="600"/>
              </a:spcBef>
              <a:buClr>
                <a:schemeClr val="bg1"/>
              </a:buClr>
              <a:buSzPct val="105000"/>
              <a:buFont typeface="+mj-lt"/>
              <a:buAutoNum type="arabicPeriod" startAt="6"/>
            </a:pPr>
            <a:r>
              <a:rPr lang="de-DE" sz="1400" b="1" spc="60" dirty="0"/>
              <a:t>Staat</a:t>
            </a:r>
          </a:p>
        </p:txBody>
      </p:sp>
    </p:spTree>
    <p:extLst>
      <p:ext uri="{BB962C8B-B14F-4D97-AF65-F5344CB8AC3E}">
        <p14:creationId xmlns:p14="http://schemas.microsoft.com/office/powerpoint/2010/main" val="84765959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369332"/>
          </a:xfrm>
        </p:spPr>
        <p:txBody>
          <a:bodyPr>
            <a:noAutofit/>
          </a:bodyPr>
          <a:lstStyle/>
          <a:p>
            <a:r>
              <a:rPr lang="de-DE" dirty="0"/>
              <a:t>4. Nachhaltigkeit in allen deutschen Ausbildungsprogrammen​</a:t>
            </a:r>
            <a:endParaRPr lang="de-DE" noProof="0" dirty="0"/>
          </a:p>
        </p:txBody>
      </p:sp>
      <p:sp>
        <p:nvSpPr>
          <p:cNvPr id="14" name="Textplatzhalter 3">
            <a:extLst>
              <a:ext uri="{FF2B5EF4-FFF2-40B4-BE49-F238E27FC236}">
                <a16:creationId xmlns:a16="http://schemas.microsoft.com/office/drawing/2014/main" id="{3DFED82A-F3A7-4A7A-81FB-19CAFB6DE123}"/>
              </a:ext>
            </a:extLst>
          </p:cNvPr>
          <p:cNvSpPr txBox="1">
            <a:spLocks/>
          </p:cNvSpPr>
          <p:nvPr/>
        </p:nvSpPr>
        <p:spPr>
          <a:xfrm>
            <a:off x="6275385" y="1781914"/>
            <a:ext cx="5437190" cy="3633921"/>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Videos und Podcasts aufnehmen​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Flyer und Broschüren erstellen​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Nachhaltigkeitsteam ins Leben rufen​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Menschenrechte​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Mentoring​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Events organisieren​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rPr>
              <a:t>5-Minutengespräche ​</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b="0" dirty="0">
                <a:solidFill>
                  <a:schemeClr val="tx1"/>
                </a:solidFill>
              </a:rPr>
              <a:t>Aktuelle Entwicklungen in der Nachhaltigkeit (Wirtschaft, ​Politik und Gesellschaft​</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b="0" dirty="0">
                <a:solidFill>
                  <a:schemeClr val="tx1"/>
                </a:solidFill>
              </a:rPr>
              <a:t>Diskussion eigener Standpunkte (persönlich und beruflich)​</a:t>
            </a:r>
          </a:p>
          <a:p>
            <a:pPr marL="612000" lvl="1"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b="0" dirty="0">
                <a:solidFill>
                  <a:schemeClr val="tx1"/>
                </a:solidFill>
              </a:rPr>
              <a:t>Planspiele, in denen Auszubildende die Rollen von </a:t>
            </a:r>
            <a:r>
              <a:rPr lang="de-DE" sz="1400" b="0" dirty="0" err="1">
                <a:solidFill>
                  <a:schemeClr val="tx1"/>
                </a:solidFill>
              </a:rPr>
              <a:t>Entscheider:Innen</a:t>
            </a:r>
            <a:r>
              <a:rPr lang="de-DE" sz="1400" b="0" dirty="0">
                <a:solidFill>
                  <a:schemeClr val="tx1"/>
                </a:solidFill>
              </a:rPr>
              <a:t> entlang realer Prozesse einnehmen</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275385" y="1280878"/>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Was können Auszubildende aktiv machen​</a:t>
            </a:r>
          </a:p>
        </p:txBody>
      </p:sp>
      <p:sp>
        <p:nvSpPr>
          <p:cNvPr id="28" name="Textplatzhalter 3">
            <a:extLst>
              <a:ext uri="{FF2B5EF4-FFF2-40B4-BE49-F238E27FC236}">
                <a16:creationId xmlns:a16="http://schemas.microsoft.com/office/drawing/2014/main" id="{33EE3118-4EAF-4D6D-91AE-E065FA5100B5}"/>
              </a:ext>
            </a:extLst>
          </p:cNvPr>
          <p:cNvSpPr txBox="1">
            <a:spLocks/>
          </p:cNvSpPr>
          <p:nvPr/>
        </p:nvSpPr>
        <p:spPr>
          <a:xfrm>
            <a:off x="658814" y="1781914"/>
            <a:ext cx="5351461" cy="3480033"/>
          </a:xfrm>
          <a:prstGeom prst="rect">
            <a:avLst/>
          </a:prstGeom>
          <a:noFill/>
        </p:spPr>
        <p:txBody>
          <a:bodyPr vert="horz" wrap="square" lIns="36000" tIns="72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Qualifizierung des Berufsbildungspersonals zu </a:t>
            </a:r>
            <a:r>
              <a:rPr lang="de-DE" sz="1400" dirty="0" err="1">
                <a:solidFill>
                  <a:schemeClr val="tx1"/>
                </a:solidFill>
                <a:latin typeface="+mn-lt"/>
              </a:rPr>
              <a:t>Promotor:innen</a:t>
            </a:r>
            <a:r>
              <a:rPr lang="de-DE" sz="1400" dirty="0">
                <a:solidFill>
                  <a:schemeClr val="tx1"/>
                </a:solidFill>
                <a:latin typeface="+mn-lt"/>
              </a:rPr>
              <a:t> </a:t>
            </a:r>
            <a:br>
              <a:rPr lang="de-DE" sz="1400" dirty="0">
                <a:solidFill>
                  <a:schemeClr val="tx1"/>
                </a:solidFill>
                <a:latin typeface="+mn-lt"/>
              </a:rPr>
            </a:br>
            <a:r>
              <a:rPr lang="de-DE" sz="1400" dirty="0">
                <a:solidFill>
                  <a:schemeClr val="tx1"/>
                </a:solidFill>
                <a:latin typeface="+mn-lt"/>
              </a:rPr>
              <a:t>für Nachhaltigkeit in den Lernorten der beruflichen Bildung.​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Vermittlung durch haupt- und nebenberufliches Ausbildungspersonal von relevanten berufsspezifischen und -übergreifenden Nachhaltigkeitskompetenzen und relevanten Nachhaltigkeitsaspekten der betrieblichen Lehr-/Lernumgebungen.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Qualifizierung von Auszubildenden zu </a:t>
            </a:r>
            <a:r>
              <a:rPr lang="de-DE" sz="1400" dirty="0" err="1">
                <a:solidFill>
                  <a:schemeClr val="tx1"/>
                </a:solidFill>
                <a:latin typeface="+mn-lt"/>
              </a:rPr>
              <a:t>Junior-Expert:innen</a:t>
            </a:r>
            <a:r>
              <a:rPr lang="de-DE" sz="1400" dirty="0">
                <a:solidFill>
                  <a:schemeClr val="tx1"/>
                </a:solidFill>
                <a:latin typeface="+mn-lt"/>
              </a:rPr>
              <a:t> für Nachhaltigkeit im Betrieb.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Wertschätzung der Nachhaltigkeitsbeiträge der Auszubildenden und </a:t>
            </a:r>
            <a:r>
              <a:rPr lang="de-DE" sz="1400" dirty="0" err="1">
                <a:solidFill>
                  <a:schemeClr val="tx1"/>
                </a:solidFill>
                <a:latin typeface="+mn-lt"/>
              </a:rPr>
              <a:t>Ausbilder:innen</a:t>
            </a:r>
            <a:r>
              <a:rPr lang="de-DE" sz="1400" dirty="0">
                <a:solidFill>
                  <a:schemeClr val="tx1"/>
                </a:solidFill>
                <a:latin typeface="+mn-lt"/>
              </a:rPr>
              <a:t> und Bekanntmachung im Betrieb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Interne Evaluation der systematischen Integration von Nachhaltigkeit im Ausbildungsprozess und Monitoring der Entwicklung zu einem nachhaltigen Lernort</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0" y="1280877"/>
            <a:ext cx="5437189"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b="1" dirty="0"/>
              <a:t>Was kann Unternehmensleitung machen​</a:t>
            </a:r>
          </a:p>
        </p:txBody>
      </p:sp>
      <p:sp>
        <p:nvSpPr>
          <p:cNvPr id="12" name="Textfeld 11">
            <a:extLst>
              <a:ext uri="{FF2B5EF4-FFF2-40B4-BE49-F238E27FC236}">
                <a16:creationId xmlns:a16="http://schemas.microsoft.com/office/drawing/2014/main" id="{EC18E496-8704-4AF1-A695-14E6E3E1A1C2}"/>
              </a:ext>
            </a:extLst>
          </p:cNvPr>
          <p:cNvSpPr txBox="1"/>
          <p:nvPr/>
        </p:nvSpPr>
        <p:spPr>
          <a:xfrm>
            <a:off x="582613" y="5453935"/>
            <a:ext cx="9559244" cy="276999"/>
          </a:xfrm>
          <a:prstGeom prst="rect">
            <a:avLst/>
          </a:prstGeom>
          <a:noFill/>
        </p:spPr>
        <p:txBody>
          <a:bodyPr wrap="square" rtlCol="0">
            <a:spAutoFit/>
          </a:bodyPr>
          <a:lstStyle/>
          <a:p>
            <a:r>
              <a:rPr lang="de-DE" sz="1200" dirty="0">
                <a:latin typeface="Calibri" panose="020F0502020204030204" pitchFamily="34" charset="0"/>
              </a:rPr>
              <a:t>Quelle: Nach BBNE, www.nachhaltige-lernorte.de</a:t>
            </a:r>
          </a:p>
        </p:txBody>
      </p:sp>
    </p:spTree>
    <p:extLst>
      <p:ext uri="{BB962C8B-B14F-4D97-AF65-F5344CB8AC3E}">
        <p14:creationId xmlns:p14="http://schemas.microsoft.com/office/powerpoint/2010/main" val="280157357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ihandform: Form 36">
            <a:extLst>
              <a:ext uri="{FF2B5EF4-FFF2-40B4-BE49-F238E27FC236}">
                <a16:creationId xmlns:a16="http://schemas.microsoft.com/office/drawing/2014/main" id="{54E16707-B517-4089-AFDF-8297733F729F}"/>
              </a:ext>
            </a:extLst>
          </p:cNvPr>
          <p:cNvSpPr/>
          <p:nvPr/>
        </p:nvSpPr>
        <p:spPr>
          <a:xfrm>
            <a:off x="957464" y="1566749"/>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Grundlagen verstehen</a:t>
            </a:r>
            <a:br>
              <a:rPr lang="de-DE" sz="1600" b="1" kern="1200" dirty="0"/>
            </a:br>
            <a:r>
              <a:rPr lang="de-DE" sz="1600" kern="1200" dirty="0"/>
              <a:t>Bedeutung nachhaltiger Lieferketten, Umwelt- und Sozialstandards</a:t>
            </a:r>
          </a:p>
        </p:txBody>
      </p:sp>
      <p:sp>
        <p:nvSpPr>
          <p:cNvPr id="39" name="Freihandform: Form 38">
            <a:extLst>
              <a:ext uri="{FF2B5EF4-FFF2-40B4-BE49-F238E27FC236}">
                <a16:creationId xmlns:a16="http://schemas.microsoft.com/office/drawing/2014/main" id="{C6557766-243F-423A-84D5-029F8BB89FEC}"/>
              </a:ext>
            </a:extLst>
          </p:cNvPr>
          <p:cNvSpPr/>
          <p:nvPr/>
        </p:nvSpPr>
        <p:spPr>
          <a:xfrm>
            <a:off x="1322025" y="2329642"/>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Beschaffung &amp; Einkauf</a:t>
            </a:r>
            <a:br>
              <a:rPr lang="de-DE" sz="1600" b="1" kern="1200" dirty="0"/>
            </a:br>
            <a:r>
              <a:rPr lang="de-DE" sz="1600" kern="1200" dirty="0"/>
              <a:t>Auswahl umweltfreundlicher Rohstoffe, Faire Lieferanten</a:t>
            </a:r>
          </a:p>
        </p:txBody>
      </p:sp>
      <p:sp>
        <p:nvSpPr>
          <p:cNvPr id="40" name="Freihandform: Form 39">
            <a:extLst>
              <a:ext uri="{FF2B5EF4-FFF2-40B4-BE49-F238E27FC236}">
                <a16:creationId xmlns:a16="http://schemas.microsoft.com/office/drawing/2014/main" id="{6B810BF8-354E-496C-AC32-55DAFA9942E3}"/>
              </a:ext>
            </a:extLst>
          </p:cNvPr>
          <p:cNvSpPr/>
          <p:nvPr/>
        </p:nvSpPr>
        <p:spPr>
          <a:xfrm>
            <a:off x="1433917" y="3092534"/>
            <a:ext cx="7676766" cy="637849"/>
          </a:xfrm>
          <a:custGeom>
            <a:avLst/>
            <a:gdLst>
              <a:gd name="connsiteX0" fmla="*/ 0 w 7211307"/>
              <a:gd name="connsiteY0" fmla="*/ 0 h 508758"/>
              <a:gd name="connsiteX1" fmla="*/ 7211307 w 7211307"/>
              <a:gd name="connsiteY1" fmla="*/ 0 h 508758"/>
              <a:gd name="connsiteX2" fmla="*/ 7211307 w 7211307"/>
              <a:gd name="connsiteY2" fmla="*/ 508758 h 508758"/>
              <a:gd name="connsiteX3" fmla="*/ 0 w 7211307"/>
              <a:gd name="connsiteY3" fmla="*/ 508758 h 508758"/>
              <a:gd name="connsiteX4" fmla="*/ 0 w 7211307"/>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307" h="508758">
                <a:moveTo>
                  <a:pt x="0" y="0"/>
                </a:moveTo>
                <a:lnTo>
                  <a:pt x="7211307" y="0"/>
                </a:lnTo>
                <a:lnTo>
                  <a:pt x="7211307"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Ressourcenschonende Produktion</a:t>
            </a:r>
            <a:br>
              <a:rPr lang="de-DE" sz="1600" b="1" kern="1200" dirty="0"/>
            </a:br>
            <a:r>
              <a:rPr lang="de-DE" sz="1600" kern="1200" dirty="0"/>
              <a:t>Energieeffizienz, Kreislaufwirtschaft, </a:t>
            </a:r>
            <a:r>
              <a:rPr lang="de-DE" sz="1600" kern="1200" dirty="0" err="1"/>
              <a:t>Cradle</a:t>
            </a:r>
            <a:r>
              <a:rPr lang="de-DE" sz="1600" kern="1200" dirty="0"/>
              <a:t> </a:t>
            </a:r>
            <a:r>
              <a:rPr lang="de-DE" sz="1600" kern="1200" dirty="0" err="1"/>
              <a:t>to</a:t>
            </a:r>
            <a:r>
              <a:rPr lang="de-DE" sz="1600" kern="1200" dirty="0"/>
              <a:t> </a:t>
            </a:r>
            <a:r>
              <a:rPr lang="de-DE" sz="1600" kern="1200" dirty="0" err="1"/>
              <a:t>Cradle</a:t>
            </a:r>
            <a:endParaRPr lang="de-DE" sz="1600" kern="1200" dirty="0"/>
          </a:p>
        </p:txBody>
      </p:sp>
      <p:sp>
        <p:nvSpPr>
          <p:cNvPr id="41" name="Freihandform: Form 40">
            <a:extLst>
              <a:ext uri="{FF2B5EF4-FFF2-40B4-BE49-F238E27FC236}">
                <a16:creationId xmlns:a16="http://schemas.microsoft.com/office/drawing/2014/main" id="{4F8F8F23-71D0-4301-AACF-9DE9EC1EA1C6}"/>
              </a:ext>
            </a:extLst>
          </p:cNvPr>
          <p:cNvSpPr/>
          <p:nvPr/>
        </p:nvSpPr>
        <p:spPr>
          <a:xfrm>
            <a:off x="1322025" y="3855427"/>
            <a:ext cx="7795879" cy="637849"/>
          </a:xfrm>
          <a:custGeom>
            <a:avLst/>
            <a:gdLst>
              <a:gd name="connsiteX0" fmla="*/ 0 w 7323198"/>
              <a:gd name="connsiteY0" fmla="*/ 0 h 508758"/>
              <a:gd name="connsiteX1" fmla="*/ 7323198 w 7323198"/>
              <a:gd name="connsiteY1" fmla="*/ 0 h 508758"/>
              <a:gd name="connsiteX2" fmla="*/ 7323198 w 7323198"/>
              <a:gd name="connsiteY2" fmla="*/ 508758 h 508758"/>
              <a:gd name="connsiteX3" fmla="*/ 0 w 7323198"/>
              <a:gd name="connsiteY3" fmla="*/ 508758 h 508758"/>
              <a:gd name="connsiteX4" fmla="*/ 0 w 7323198"/>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98" h="508758">
                <a:moveTo>
                  <a:pt x="0" y="0"/>
                </a:moveTo>
                <a:lnTo>
                  <a:pt x="7323198" y="0"/>
                </a:lnTo>
                <a:lnTo>
                  <a:pt x="7323198"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Nachhaltige Logistik</a:t>
            </a:r>
            <a:br>
              <a:rPr lang="de-DE" sz="1600" b="1" kern="1200" dirty="0"/>
            </a:br>
            <a:r>
              <a:rPr lang="de-DE" sz="1600" kern="1200" dirty="0"/>
              <a:t>Optimierung der Lieferketten, Einsatz alternativer Kraftstoffe, Verpackungsoptimierung</a:t>
            </a:r>
          </a:p>
        </p:txBody>
      </p:sp>
      <p:sp>
        <p:nvSpPr>
          <p:cNvPr id="42" name="Freihandform: Form 41">
            <a:extLst>
              <a:ext uri="{FF2B5EF4-FFF2-40B4-BE49-F238E27FC236}">
                <a16:creationId xmlns:a16="http://schemas.microsoft.com/office/drawing/2014/main" id="{FFE3CF1D-CC45-49A3-9544-24F2FA27EC52}"/>
              </a:ext>
            </a:extLst>
          </p:cNvPr>
          <p:cNvSpPr/>
          <p:nvPr/>
        </p:nvSpPr>
        <p:spPr>
          <a:xfrm>
            <a:off x="957464" y="4637540"/>
            <a:ext cx="8183972" cy="637849"/>
          </a:xfrm>
          <a:custGeom>
            <a:avLst/>
            <a:gdLst>
              <a:gd name="connsiteX0" fmla="*/ 0 w 7687759"/>
              <a:gd name="connsiteY0" fmla="*/ 0 h 508758"/>
              <a:gd name="connsiteX1" fmla="*/ 7687759 w 7687759"/>
              <a:gd name="connsiteY1" fmla="*/ 0 h 508758"/>
              <a:gd name="connsiteX2" fmla="*/ 7687759 w 7687759"/>
              <a:gd name="connsiteY2" fmla="*/ 508758 h 508758"/>
              <a:gd name="connsiteX3" fmla="*/ 0 w 7687759"/>
              <a:gd name="connsiteY3" fmla="*/ 508758 h 508758"/>
              <a:gd name="connsiteX4" fmla="*/ 0 w 7687759"/>
              <a:gd name="connsiteY4" fmla="*/ 0 h 5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7759" h="508758">
                <a:moveTo>
                  <a:pt x="0" y="0"/>
                </a:moveTo>
                <a:lnTo>
                  <a:pt x="7687759" y="0"/>
                </a:lnTo>
                <a:lnTo>
                  <a:pt x="7687759" y="508758"/>
                </a:lnTo>
                <a:lnTo>
                  <a:pt x="0" y="508758"/>
                </a:lnTo>
                <a:lnTo>
                  <a:pt x="0" y="0"/>
                </a:lnTo>
                <a:close/>
              </a:path>
            </a:pathLst>
          </a:custGeom>
          <a:solidFill>
            <a:srgbClr val="FBF3E8"/>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2000" tIns="72000" rIns="72000" bIns="72000" numCol="1" spcCol="1270" anchor="ctr" anchorCtr="0">
            <a:spAutoFit/>
          </a:bodyPr>
          <a:lstStyle/>
          <a:p>
            <a:pPr marL="0" lvl="0" indent="0" algn="l" defTabSz="666750">
              <a:spcBef>
                <a:spcPct val="0"/>
              </a:spcBef>
              <a:buNone/>
            </a:pPr>
            <a:r>
              <a:rPr lang="de-DE" sz="1600" b="1" kern="1200" dirty="0"/>
              <a:t>Praxisprojekt</a:t>
            </a:r>
            <a:br>
              <a:rPr lang="de-DE" sz="1600" b="1" kern="1200" dirty="0"/>
            </a:br>
            <a:r>
              <a:rPr lang="de-DE" sz="1600" kern="1200" dirty="0"/>
              <a:t>Entwicklung eines Nachhaltigkeitskonzepts für ein Unternehmen</a:t>
            </a:r>
          </a:p>
        </p:txBody>
      </p:sp>
      <p:sp>
        <p:nvSpPr>
          <p:cNvPr id="15" name="Textfeld 14">
            <a:extLst>
              <a:ext uri="{FF2B5EF4-FFF2-40B4-BE49-F238E27FC236}">
                <a16:creationId xmlns:a16="http://schemas.microsoft.com/office/drawing/2014/main" id="{594C187C-3CCF-43A6-8BCC-F9F56E7AAEA4}"/>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Nachhaltigkeit in der Lieferkette</a:t>
            </a:r>
          </a:p>
        </p:txBody>
      </p:sp>
      <p:sp>
        <p:nvSpPr>
          <p:cNvPr id="36" name="Halbbogen 35">
            <a:extLst>
              <a:ext uri="{FF2B5EF4-FFF2-40B4-BE49-F238E27FC236}">
                <a16:creationId xmlns:a16="http://schemas.microsoft.com/office/drawing/2014/main" id="{6BF30E33-5E1E-469D-AD43-F96A5B5DC77C}"/>
              </a:ext>
            </a:extLst>
          </p:cNvPr>
          <p:cNvSpPr/>
          <p:nvPr/>
        </p:nvSpPr>
        <p:spPr>
          <a:xfrm>
            <a:off x="-4027236" y="671850"/>
            <a:ext cx="5479216" cy="5479216"/>
          </a:xfrm>
          <a:prstGeom prst="blockArc">
            <a:avLst>
              <a:gd name="adj1" fmla="val 18839973"/>
              <a:gd name="adj2" fmla="val 2746155"/>
              <a:gd name="adj3" fmla="val 0"/>
            </a:avLst>
          </a:prstGeom>
          <a:ln w="76200">
            <a:solidFill>
              <a:srgbClr val="EAC28D"/>
            </a:solidFill>
            <a:prstDash val="solid"/>
            <a:round/>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8" name="Ellipse 37">
            <a:extLst>
              <a:ext uri="{FF2B5EF4-FFF2-40B4-BE49-F238E27FC236}">
                <a16:creationId xmlns:a16="http://schemas.microsoft.com/office/drawing/2014/main" id="{17856F37-64F9-4F03-ABC8-1C03EFCF60F4}"/>
              </a:ext>
            </a:extLst>
          </p:cNvPr>
          <p:cNvSpPr/>
          <p:nvPr/>
        </p:nvSpPr>
        <p:spPr>
          <a:xfrm>
            <a:off x="639491" y="1567698"/>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1</a:t>
            </a:r>
          </a:p>
        </p:txBody>
      </p:sp>
      <p:sp>
        <p:nvSpPr>
          <p:cNvPr id="43" name="Ellipse 42">
            <a:extLst>
              <a:ext uri="{FF2B5EF4-FFF2-40B4-BE49-F238E27FC236}">
                <a16:creationId xmlns:a16="http://schemas.microsoft.com/office/drawing/2014/main" id="{5D8DBF67-9E52-4D59-B34D-A6259D53518B}"/>
              </a:ext>
            </a:extLst>
          </p:cNvPr>
          <p:cNvSpPr/>
          <p:nvPr/>
        </p:nvSpPr>
        <p:spPr>
          <a:xfrm>
            <a:off x="1004051" y="233046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2</a:t>
            </a:r>
          </a:p>
        </p:txBody>
      </p:sp>
      <p:sp>
        <p:nvSpPr>
          <p:cNvPr id="44" name="Ellipse 43">
            <a:extLst>
              <a:ext uri="{FF2B5EF4-FFF2-40B4-BE49-F238E27FC236}">
                <a16:creationId xmlns:a16="http://schemas.microsoft.com/office/drawing/2014/main" id="{972929B0-7DE2-4F9B-9654-9CF36E4444FE}"/>
              </a:ext>
            </a:extLst>
          </p:cNvPr>
          <p:cNvSpPr/>
          <p:nvPr/>
        </p:nvSpPr>
        <p:spPr>
          <a:xfrm>
            <a:off x="1117075" y="3100927"/>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3</a:t>
            </a:r>
          </a:p>
        </p:txBody>
      </p:sp>
      <p:sp>
        <p:nvSpPr>
          <p:cNvPr id="45" name="Ellipse 44">
            <a:extLst>
              <a:ext uri="{FF2B5EF4-FFF2-40B4-BE49-F238E27FC236}">
                <a16:creationId xmlns:a16="http://schemas.microsoft.com/office/drawing/2014/main" id="{449272A4-BA81-47A7-B355-4B24E0B432BB}"/>
              </a:ext>
            </a:extLst>
          </p:cNvPr>
          <p:cNvSpPr/>
          <p:nvPr/>
        </p:nvSpPr>
        <p:spPr>
          <a:xfrm>
            <a:off x="1004050" y="3863903"/>
            <a:ext cx="635947" cy="635947"/>
          </a:xfrm>
          <a:prstGeom prst="ellipse">
            <a:avLst/>
          </a:prstGeom>
          <a:solidFill>
            <a:srgbClr val="D6851B"/>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4</a:t>
            </a:r>
          </a:p>
        </p:txBody>
      </p:sp>
      <p:sp>
        <p:nvSpPr>
          <p:cNvPr id="46" name="Ellipse 45">
            <a:extLst>
              <a:ext uri="{FF2B5EF4-FFF2-40B4-BE49-F238E27FC236}">
                <a16:creationId xmlns:a16="http://schemas.microsoft.com/office/drawing/2014/main" id="{903B4519-7D80-4956-B377-A9C90142F202}"/>
              </a:ext>
            </a:extLst>
          </p:cNvPr>
          <p:cNvSpPr/>
          <p:nvPr/>
        </p:nvSpPr>
        <p:spPr>
          <a:xfrm>
            <a:off x="639491" y="4634239"/>
            <a:ext cx="635947" cy="635947"/>
          </a:xfrm>
          <a:prstGeom prst="ellipse">
            <a:avLst/>
          </a:prstGeom>
          <a:solidFill>
            <a:srgbClr val="D6851B"/>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nchorCtr="0"/>
          <a:lstStyle/>
          <a:p>
            <a:pPr algn="ctr"/>
            <a:r>
              <a:rPr lang="de-DE" sz="2400" dirty="0">
                <a:solidFill>
                  <a:schemeClr val="bg1"/>
                </a:solidFill>
              </a:rPr>
              <a:t>5</a:t>
            </a:r>
          </a:p>
        </p:txBody>
      </p:sp>
      <p:sp>
        <p:nvSpPr>
          <p:cNvPr id="47" name="Textplatzhalter 3">
            <a:extLst>
              <a:ext uri="{FF2B5EF4-FFF2-40B4-BE49-F238E27FC236}">
                <a16:creationId xmlns:a16="http://schemas.microsoft.com/office/drawing/2014/main" id="{7D2586E5-CEEA-4631-BD36-B954DA6FE62C}"/>
              </a:ext>
            </a:extLst>
          </p:cNvPr>
          <p:cNvSpPr txBox="1">
            <a:spLocks/>
          </p:cNvSpPr>
          <p:nvPr/>
        </p:nvSpPr>
        <p:spPr>
          <a:xfrm>
            <a:off x="9317255" y="1956903"/>
            <a:ext cx="2395319" cy="1956465"/>
          </a:xfrm>
          <a:prstGeom prst="rect">
            <a:avLst/>
          </a:prstGeom>
          <a:solidFill>
            <a:srgbClr val="FBF3E8"/>
          </a:solidFill>
        </p:spPr>
        <p:txBody>
          <a:bodyPr vert="horz" wrap="square" lIns="36000" tIns="108000" rIns="36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Industriekaufleute</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Groß-/Außenhandel</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a:solidFill>
                  <a:schemeClr val="tx1"/>
                </a:solidFill>
                <a:latin typeface="+mn-lt"/>
              </a:rPr>
              <a:t>Lagerlogistik</a:t>
            </a: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err="1">
                <a:solidFill>
                  <a:schemeClr val="tx1"/>
                </a:solidFill>
                <a:latin typeface="+mn-lt"/>
              </a:rPr>
              <a:t>Verfahrensmechaniker:in</a:t>
            </a:r>
            <a:endParaRPr lang="de-DE" sz="1400" dirty="0">
              <a:solidFill>
                <a:schemeClr val="tx1"/>
              </a:solidFill>
              <a:latin typeface="+mn-lt"/>
            </a:endParaRPr>
          </a:p>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400" dirty="0" err="1">
                <a:solidFill>
                  <a:schemeClr val="tx1"/>
                </a:solidFill>
                <a:latin typeface="+mn-lt"/>
              </a:rPr>
              <a:t>Fachinformatiker:in</a:t>
            </a:r>
            <a:endParaRPr lang="de-DE" sz="1400" dirty="0">
              <a:solidFill>
                <a:schemeClr val="tx1"/>
              </a:solidFill>
              <a:latin typeface="+mn-lt"/>
            </a:endParaRPr>
          </a:p>
        </p:txBody>
      </p:sp>
      <p:sp>
        <p:nvSpPr>
          <p:cNvPr id="48" name="Textplatzhalter 3">
            <a:extLst>
              <a:ext uri="{FF2B5EF4-FFF2-40B4-BE49-F238E27FC236}">
                <a16:creationId xmlns:a16="http://schemas.microsoft.com/office/drawing/2014/main" id="{67445746-0DB8-4F22-AE1A-D0A715D30B89}"/>
              </a:ext>
            </a:extLst>
          </p:cNvPr>
          <p:cNvSpPr txBox="1">
            <a:spLocks/>
          </p:cNvSpPr>
          <p:nvPr/>
        </p:nvSpPr>
        <p:spPr>
          <a:xfrm>
            <a:off x="9317256" y="1557338"/>
            <a:ext cx="2395319" cy="391628"/>
          </a:xfrm>
          <a:prstGeom prst="rect">
            <a:avLst/>
          </a:prstGeom>
          <a:solidFill>
            <a:srgbClr val="EAC28D"/>
          </a:solidFill>
        </p:spPr>
        <p:txBody>
          <a:bodyPr vert="horz" wrap="square" lIns="108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de-DE" sz="1600" b="1" spc="50" dirty="0">
                <a:solidFill>
                  <a:schemeClr val="tx1"/>
                </a:solidFill>
              </a:rPr>
              <a:t>Zielgruppe</a:t>
            </a:r>
            <a:endParaRPr lang="de-DE" sz="1600" b="1" dirty="0">
              <a:solidFill>
                <a:schemeClr val="tx1"/>
              </a:solidFill>
            </a:endParaRPr>
          </a:p>
        </p:txBody>
      </p:sp>
      <p:sp>
        <p:nvSpPr>
          <p:cNvPr id="52" name="Titel 51">
            <a:extLst>
              <a:ext uri="{FF2B5EF4-FFF2-40B4-BE49-F238E27FC236}">
                <a16:creationId xmlns:a16="http://schemas.microsoft.com/office/drawing/2014/main" id="{F91D4324-20F8-48A1-8FB2-E4AE5AEF3126}"/>
              </a:ext>
            </a:extLst>
          </p:cNvPr>
          <p:cNvSpPr>
            <a:spLocks noGrp="1"/>
          </p:cNvSpPr>
          <p:nvPr>
            <p:ph type="title"/>
          </p:nvPr>
        </p:nvSpPr>
        <p:spPr/>
        <p:txBody>
          <a:bodyPr>
            <a:normAutofit/>
          </a:bodyPr>
          <a:lstStyle/>
          <a:p>
            <a:r>
              <a:rPr lang="de-DE" dirty="0"/>
              <a:t>5. Ausbildungsmodul Beispiel</a:t>
            </a:r>
          </a:p>
        </p:txBody>
      </p:sp>
    </p:spTree>
    <p:extLst>
      <p:ext uri="{BB962C8B-B14F-4D97-AF65-F5344CB8AC3E}">
        <p14:creationId xmlns:p14="http://schemas.microsoft.com/office/powerpoint/2010/main" val="361687901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3DC333F-6BD5-4B81-8D61-A111CC4BC8B1}"/>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endParaRPr lang="de-DE" dirty="0"/>
          </a:p>
        </p:txBody>
      </p:sp>
      <p:sp>
        <p:nvSpPr>
          <p:cNvPr id="20" name="Textfeld 19">
            <a:extLst>
              <a:ext uri="{FF2B5EF4-FFF2-40B4-BE49-F238E27FC236}">
                <a16:creationId xmlns:a16="http://schemas.microsoft.com/office/drawing/2014/main" id="{408C2EEE-9EEE-43AA-8AA9-FA8236194A07}"/>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Lernziele der Ausbildung</a:t>
            </a:r>
          </a:p>
        </p:txBody>
      </p:sp>
      <p:sp>
        <p:nvSpPr>
          <p:cNvPr id="21" name="Textplatzhalter 3">
            <a:extLst>
              <a:ext uri="{FF2B5EF4-FFF2-40B4-BE49-F238E27FC236}">
                <a16:creationId xmlns:a16="http://schemas.microsoft.com/office/drawing/2014/main" id="{CEAC9FAC-B976-478F-B105-470AB30441AB}"/>
              </a:ext>
            </a:extLst>
          </p:cNvPr>
          <p:cNvSpPr txBox="1">
            <a:spLocks/>
          </p:cNvSpPr>
          <p:nvPr/>
        </p:nvSpPr>
        <p:spPr>
          <a:xfrm>
            <a:off x="658813" y="3073169"/>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rPr>
              <a:t>Grundlagenwissen zur UN-Agenda 2030 und deren Umsetzung</a:t>
            </a:r>
          </a:p>
        </p:txBody>
      </p:sp>
      <p:sp>
        <p:nvSpPr>
          <p:cNvPr id="22" name="Textplatzhalter 3">
            <a:extLst>
              <a:ext uri="{FF2B5EF4-FFF2-40B4-BE49-F238E27FC236}">
                <a16:creationId xmlns:a16="http://schemas.microsoft.com/office/drawing/2014/main" id="{2711CE9E-1356-47ED-AB39-122EE7BFDFBC}"/>
              </a:ext>
            </a:extLst>
          </p:cNvPr>
          <p:cNvSpPr txBox="1">
            <a:spLocks/>
          </p:cNvSpPr>
          <p:nvPr/>
        </p:nvSpPr>
        <p:spPr>
          <a:xfrm>
            <a:off x="658813" y="2587076"/>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en-US" sz="1800" b="1" dirty="0"/>
              <a:t>17 Sustainable Development Goals </a:t>
            </a:r>
            <a:r>
              <a:rPr lang="de-DE" sz="1800" b="1" dirty="0"/>
              <a:t>kennen</a:t>
            </a:r>
          </a:p>
        </p:txBody>
      </p:sp>
      <p:sp>
        <p:nvSpPr>
          <p:cNvPr id="23" name="Textplatzhalter 3">
            <a:extLst>
              <a:ext uri="{FF2B5EF4-FFF2-40B4-BE49-F238E27FC236}">
                <a16:creationId xmlns:a16="http://schemas.microsoft.com/office/drawing/2014/main" id="{CED7B901-AD04-423D-A91C-C647E24122F9}"/>
              </a:ext>
            </a:extLst>
          </p:cNvPr>
          <p:cNvSpPr txBox="1">
            <a:spLocks/>
          </p:cNvSpPr>
          <p:nvPr/>
        </p:nvSpPr>
        <p:spPr>
          <a:xfrm>
            <a:off x="658813" y="5132070"/>
            <a:ext cx="9274167"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rPr>
              <a:t>Bedeutung von Nachhaltigkeit für Handwerk, Handel und Industrie einschätzen</a:t>
            </a:r>
          </a:p>
        </p:txBody>
      </p:sp>
      <p:sp>
        <p:nvSpPr>
          <p:cNvPr id="24" name="Textplatzhalter 3">
            <a:extLst>
              <a:ext uri="{FF2B5EF4-FFF2-40B4-BE49-F238E27FC236}">
                <a16:creationId xmlns:a16="http://schemas.microsoft.com/office/drawing/2014/main" id="{DBC88356-C5B3-4D31-9DCE-4DF89A4FD351}"/>
              </a:ext>
            </a:extLst>
          </p:cNvPr>
          <p:cNvSpPr txBox="1">
            <a:spLocks/>
          </p:cNvSpPr>
          <p:nvPr/>
        </p:nvSpPr>
        <p:spPr>
          <a:xfrm>
            <a:off x="658813" y="4646552"/>
            <a:ext cx="9274167"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de-DE" sz="1800" b="1" dirty="0"/>
              <a:t>Praktische Anwendung</a:t>
            </a:r>
          </a:p>
        </p:txBody>
      </p:sp>
      <p:sp>
        <p:nvSpPr>
          <p:cNvPr id="25" name="Textplatzhalter 3">
            <a:extLst>
              <a:ext uri="{FF2B5EF4-FFF2-40B4-BE49-F238E27FC236}">
                <a16:creationId xmlns:a16="http://schemas.microsoft.com/office/drawing/2014/main" id="{E39585C8-D214-4317-A6BB-9BFE40429255}"/>
              </a:ext>
            </a:extLst>
          </p:cNvPr>
          <p:cNvSpPr txBox="1">
            <a:spLocks/>
          </p:cNvSpPr>
          <p:nvPr/>
        </p:nvSpPr>
        <p:spPr>
          <a:xfrm>
            <a:off x="658813" y="4102907"/>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latin typeface="+mn-lt"/>
              </a:rPr>
              <a:t>Verschiedene Konzepte verstehen und gegeneinander abwägen können</a:t>
            </a:r>
          </a:p>
        </p:txBody>
      </p:sp>
      <p:sp>
        <p:nvSpPr>
          <p:cNvPr id="26" name="Textplatzhalter 3">
            <a:extLst>
              <a:ext uri="{FF2B5EF4-FFF2-40B4-BE49-F238E27FC236}">
                <a16:creationId xmlns:a16="http://schemas.microsoft.com/office/drawing/2014/main" id="{E55C3B53-534E-4BA5-8768-71AF8E2E1D74}"/>
              </a:ext>
            </a:extLst>
          </p:cNvPr>
          <p:cNvSpPr txBox="1">
            <a:spLocks/>
          </p:cNvSpPr>
          <p:nvPr/>
        </p:nvSpPr>
        <p:spPr>
          <a:xfrm>
            <a:off x="658813" y="3616814"/>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de-DE" sz="1800" b="1" dirty="0"/>
              <a:t>Nachhaltigkeitsmodelle bewerten</a:t>
            </a:r>
          </a:p>
        </p:txBody>
      </p:sp>
      <p:sp>
        <p:nvSpPr>
          <p:cNvPr id="27" name="Textplatzhalter 3">
            <a:extLst>
              <a:ext uri="{FF2B5EF4-FFF2-40B4-BE49-F238E27FC236}">
                <a16:creationId xmlns:a16="http://schemas.microsoft.com/office/drawing/2014/main" id="{41950012-F107-42DA-8DDA-A0B851B4605B}"/>
              </a:ext>
            </a:extLst>
          </p:cNvPr>
          <p:cNvSpPr txBox="1">
            <a:spLocks/>
          </p:cNvSpPr>
          <p:nvPr/>
        </p:nvSpPr>
        <p:spPr>
          <a:xfrm>
            <a:off x="658813" y="2042838"/>
            <a:ext cx="9274175" cy="454268"/>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600"/>
              </a:spcAft>
              <a:buClr>
                <a:srgbClr val="D6851B"/>
              </a:buClr>
              <a:buSzPct val="65000"/>
              <a:buFont typeface="Wingdings 3" panose="05040102010807070707" pitchFamily="18" charset="2"/>
              <a:buChar char=""/>
            </a:pPr>
            <a:r>
              <a:rPr lang="de-DE" sz="1800" dirty="0">
                <a:solidFill>
                  <a:schemeClr val="tx1"/>
                </a:solidFill>
                <a:latin typeface="+mn-lt"/>
              </a:rPr>
              <a:t>Auszubildende ordnen Prozesse in ihrem Beruf entsprechend ein</a:t>
            </a:r>
          </a:p>
        </p:txBody>
      </p:sp>
      <p:sp>
        <p:nvSpPr>
          <p:cNvPr id="28" name="Textplatzhalter 3">
            <a:extLst>
              <a:ext uri="{FF2B5EF4-FFF2-40B4-BE49-F238E27FC236}">
                <a16:creationId xmlns:a16="http://schemas.microsoft.com/office/drawing/2014/main" id="{61924A55-39B8-4D2D-AF36-0DB09170930F}"/>
              </a:ext>
            </a:extLst>
          </p:cNvPr>
          <p:cNvSpPr txBox="1">
            <a:spLocks/>
          </p:cNvSpPr>
          <p:nvPr/>
        </p:nvSpPr>
        <p:spPr>
          <a:xfrm>
            <a:off x="658813" y="1557338"/>
            <a:ext cx="9274175" cy="490620"/>
          </a:xfrm>
          <a:prstGeom prst="rect">
            <a:avLst/>
          </a:prstGeom>
          <a:solidFill>
            <a:srgbClr val="D6851B"/>
          </a:solidFill>
        </p:spPr>
        <p:txBody>
          <a:bodyPr vert="horz" wrap="square" lIns="216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Aft>
                <a:spcPts val="600"/>
              </a:spcAft>
            </a:pPr>
            <a:r>
              <a:rPr lang="de-DE" sz="1800" b="1" dirty="0"/>
              <a:t>Nachhaltigkeit in vier Dimensionen verstehen</a:t>
            </a:r>
          </a:p>
        </p:txBody>
      </p:sp>
      <p:sp>
        <p:nvSpPr>
          <p:cNvPr id="13" name="Ellipse 12">
            <a:extLst>
              <a:ext uri="{FF2B5EF4-FFF2-40B4-BE49-F238E27FC236}">
                <a16:creationId xmlns:a16="http://schemas.microsoft.com/office/drawing/2014/main" id="{BE8B627F-FF02-451B-84B6-15A1B04E131A}"/>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6" name="Grafik 5">
            <a:extLst>
              <a:ext uri="{FF2B5EF4-FFF2-40B4-BE49-F238E27FC236}">
                <a16:creationId xmlns:a16="http://schemas.microsoft.com/office/drawing/2014/main" id="{571F8601-FC57-4177-8590-4F683C3D0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2653">
            <a:off x="9346105" y="1890389"/>
            <a:ext cx="2100163" cy="2753937"/>
          </a:xfrm>
          <a:prstGeom prst="rect">
            <a:avLst/>
          </a:prstGeom>
        </p:spPr>
      </p:pic>
      <p:sp>
        <p:nvSpPr>
          <p:cNvPr id="2" name="Titel 1">
            <a:extLst>
              <a:ext uri="{FF2B5EF4-FFF2-40B4-BE49-F238E27FC236}">
                <a16:creationId xmlns:a16="http://schemas.microsoft.com/office/drawing/2014/main" id="{EC159AA6-D2A7-4BA4-A6E5-66FBBC15F785}"/>
              </a:ext>
            </a:extLst>
          </p:cNvPr>
          <p:cNvSpPr>
            <a:spLocks noGrp="1"/>
          </p:cNvSpPr>
          <p:nvPr>
            <p:ph type="title"/>
          </p:nvPr>
        </p:nvSpPr>
        <p:spPr/>
        <p:txBody>
          <a:bodyPr>
            <a:normAutofit/>
          </a:bodyPr>
          <a:lstStyle/>
          <a:p>
            <a:r>
              <a:rPr lang="de-DE" dirty="0"/>
              <a:t>5. Ausbildungsmodul Beispiel</a:t>
            </a:r>
          </a:p>
        </p:txBody>
      </p:sp>
    </p:spTree>
    <p:extLst>
      <p:ext uri="{BB962C8B-B14F-4D97-AF65-F5344CB8AC3E}">
        <p14:creationId xmlns:p14="http://schemas.microsoft.com/office/powerpoint/2010/main" val="214386188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6. Partizipation &amp; Selbstwirksamkeit</a:t>
            </a:r>
            <a:endParaRPr lang="de-DE" noProof="0" dirty="0"/>
          </a:p>
        </p:txBody>
      </p:sp>
      <p:sp>
        <p:nvSpPr>
          <p:cNvPr id="8" name="Textplatzhalter 3">
            <a:extLst>
              <a:ext uri="{FF2B5EF4-FFF2-40B4-BE49-F238E27FC236}">
                <a16:creationId xmlns:a16="http://schemas.microsoft.com/office/drawing/2014/main" id="{9FD92AA3-5BD8-4280-980E-D32A32F8B5D6}"/>
              </a:ext>
            </a:extLst>
          </p:cNvPr>
          <p:cNvSpPr txBox="1">
            <a:spLocks/>
          </p:cNvSpPr>
          <p:nvPr/>
        </p:nvSpPr>
        <p:spPr>
          <a:xfrm>
            <a:off x="658814" y="1738896"/>
            <a:ext cx="4389120" cy="490620"/>
          </a:xfrm>
          <a:prstGeom prst="rect">
            <a:avLst/>
          </a:prstGeom>
          <a:solidFill>
            <a:srgbClr val="FBF3E8"/>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Fachkräfte der Zukunft</a:t>
            </a:r>
          </a:p>
        </p:txBody>
      </p:sp>
      <p:sp>
        <p:nvSpPr>
          <p:cNvPr id="9" name="Textplatzhalter 3">
            <a:extLst>
              <a:ext uri="{FF2B5EF4-FFF2-40B4-BE49-F238E27FC236}">
                <a16:creationId xmlns:a16="http://schemas.microsoft.com/office/drawing/2014/main" id="{7FB02C4E-BCE2-4148-981C-15B3C99F10FC}"/>
              </a:ext>
            </a:extLst>
          </p:cNvPr>
          <p:cNvSpPr txBox="1">
            <a:spLocks/>
          </p:cNvSpPr>
          <p:nvPr/>
        </p:nvSpPr>
        <p:spPr>
          <a:xfrm>
            <a:off x="6919843" y="1768776"/>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Innovationskraft</a:t>
            </a:r>
          </a:p>
        </p:txBody>
      </p:sp>
      <p:sp>
        <p:nvSpPr>
          <p:cNvPr id="11" name="Textplatzhalter 3">
            <a:extLst>
              <a:ext uri="{FF2B5EF4-FFF2-40B4-BE49-F238E27FC236}">
                <a16:creationId xmlns:a16="http://schemas.microsoft.com/office/drawing/2014/main" id="{7C8C97EF-BB48-4E66-BFAA-F7D132D5877E}"/>
              </a:ext>
            </a:extLst>
          </p:cNvPr>
          <p:cNvSpPr txBox="1">
            <a:spLocks/>
          </p:cNvSpPr>
          <p:nvPr/>
        </p:nvSpPr>
        <p:spPr>
          <a:xfrm>
            <a:off x="6919842" y="3946670"/>
            <a:ext cx="4792732" cy="490620"/>
          </a:xfrm>
          <a:prstGeom prst="rect">
            <a:avLst/>
          </a:prstGeom>
          <a:solidFill>
            <a:srgbClr val="FBF3E8"/>
          </a:solidFill>
        </p:spPr>
        <p:txBody>
          <a:bodyPr vert="horz" wrap="square" lIns="864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Gesellschaftliche Verantwortung</a:t>
            </a:r>
          </a:p>
        </p:txBody>
      </p:sp>
      <p:sp>
        <p:nvSpPr>
          <p:cNvPr id="13" name="Textplatzhalter 3">
            <a:extLst>
              <a:ext uri="{FF2B5EF4-FFF2-40B4-BE49-F238E27FC236}">
                <a16:creationId xmlns:a16="http://schemas.microsoft.com/office/drawing/2014/main" id="{7AE5BE3B-6378-466F-BEF1-D5F820805DB9}"/>
              </a:ext>
            </a:extLst>
          </p:cNvPr>
          <p:cNvSpPr txBox="1">
            <a:spLocks/>
          </p:cNvSpPr>
          <p:nvPr/>
        </p:nvSpPr>
        <p:spPr>
          <a:xfrm>
            <a:off x="658814" y="3946670"/>
            <a:ext cx="4414324" cy="490620"/>
          </a:xfrm>
          <a:prstGeom prst="rect">
            <a:avLst/>
          </a:prstGeom>
          <a:solidFill>
            <a:srgbClr val="FBF3E8"/>
          </a:solidFill>
        </p:spPr>
        <p:txBody>
          <a:bodyPr vert="horz" wrap="square" lIns="216000" tIns="108000" rIns="115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Klimaziele erreichen</a:t>
            </a:r>
          </a:p>
        </p:txBody>
      </p:sp>
      <p:sp>
        <p:nvSpPr>
          <p:cNvPr id="14" name="Ellipse 13">
            <a:extLst>
              <a:ext uri="{FF2B5EF4-FFF2-40B4-BE49-F238E27FC236}">
                <a16:creationId xmlns:a16="http://schemas.microsoft.com/office/drawing/2014/main" id="{D62A4C38-0381-481C-8401-06B35AC9835D}"/>
              </a:ext>
            </a:extLst>
          </p:cNvPr>
          <p:cNvSpPr/>
          <p:nvPr/>
        </p:nvSpPr>
        <p:spPr>
          <a:xfrm>
            <a:off x="4631504" y="1609219"/>
            <a:ext cx="2968771" cy="2968769"/>
          </a:xfrm>
          <a:prstGeom prst="ellipse">
            <a:avLst/>
          </a:prstGeom>
          <a:solidFill>
            <a:schemeClr val="bg1"/>
          </a:solidFill>
          <a:ln w="38100">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r>
              <a:rPr lang="de-DE" b="1" dirty="0">
                <a:solidFill>
                  <a:schemeClr val="dk1"/>
                </a:solidFill>
                <a:cs typeface="Calibri" panose="020F0502020204030204" pitchFamily="34" charset="0"/>
                <a:rtl val="0"/>
              </a:rPr>
              <a:t>Erwartete Auswirkungen</a:t>
            </a:r>
          </a:p>
        </p:txBody>
      </p:sp>
      <p:sp>
        <p:nvSpPr>
          <p:cNvPr id="19" name="Ellipse 18">
            <a:extLst>
              <a:ext uri="{FF2B5EF4-FFF2-40B4-BE49-F238E27FC236}">
                <a16:creationId xmlns:a16="http://schemas.microsoft.com/office/drawing/2014/main" id="{1C032C7C-94B6-4BEB-84AC-32536F536F17}"/>
              </a:ext>
            </a:extLst>
          </p:cNvPr>
          <p:cNvSpPr/>
          <p:nvPr/>
        </p:nvSpPr>
        <p:spPr>
          <a:xfrm>
            <a:off x="6802528" y="3787114"/>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DC41E0AE-0161-4E20-9E9F-1A16BDCC03A5}"/>
              </a:ext>
            </a:extLst>
          </p:cNvPr>
          <p:cNvSpPr/>
          <p:nvPr/>
        </p:nvSpPr>
        <p:spPr>
          <a:xfrm>
            <a:off x="4636890" y="3779277"/>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2" name="Gruppieren 41">
            <a:extLst>
              <a:ext uri="{FF2B5EF4-FFF2-40B4-BE49-F238E27FC236}">
                <a16:creationId xmlns:a16="http://schemas.microsoft.com/office/drawing/2014/main" id="{162A85DE-442E-411E-9E26-E0E32A01BC83}"/>
              </a:ext>
            </a:extLst>
          </p:cNvPr>
          <p:cNvGrpSpPr/>
          <p:nvPr/>
        </p:nvGrpSpPr>
        <p:grpSpPr>
          <a:xfrm>
            <a:off x="4636890" y="1609220"/>
            <a:ext cx="809733" cy="809733"/>
            <a:chOff x="4636890" y="1609220"/>
            <a:chExt cx="809733" cy="809733"/>
          </a:xfrm>
        </p:grpSpPr>
        <p:sp>
          <p:nvSpPr>
            <p:cNvPr id="31" name="Ellipse 30">
              <a:extLst>
                <a:ext uri="{FF2B5EF4-FFF2-40B4-BE49-F238E27FC236}">
                  <a16:creationId xmlns:a16="http://schemas.microsoft.com/office/drawing/2014/main" id="{815C2731-75A5-4DDF-BC46-022FD7592AC8}"/>
                </a:ext>
              </a:extLst>
            </p:cNvPr>
            <p:cNvSpPr/>
            <p:nvPr/>
          </p:nvSpPr>
          <p:spPr>
            <a:xfrm>
              <a:off x="4636890" y="16092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3" name="Grafik 42">
              <a:extLst>
                <a:ext uri="{FF2B5EF4-FFF2-40B4-BE49-F238E27FC236}">
                  <a16:creationId xmlns:a16="http://schemas.microsoft.com/office/drawing/2014/main" id="{A2DA3B63-E107-45DC-BB2C-B7B8C4A73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6494" y="1733099"/>
              <a:ext cx="390525" cy="561975"/>
            </a:xfrm>
            <a:prstGeom prst="rect">
              <a:avLst/>
            </a:prstGeom>
          </p:spPr>
        </p:pic>
      </p:grpSp>
      <p:grpSp>
        <p:nvGrpSpPr>
          <p:cNvPr id="40" name="Gruppieren 39">
            <a:extLst>
              <a:ext uri="{FF2B5EF4-FFF2-40B4-BE49-F238E27FC236}">
                <a16:creationId xmlns:a16="http://schemas.microsoft.com/office/drawing/2014/main" id="{357C7CA5-D7A2-4E3B-85E3-C4FF8F38D2DF}"/>
              </a:ext>
            </a:extLst>
          </p:cNvPr>
          <p:cNvGrpSpPr/>
          <p:nvPr/>
        </p:nvGrpSpPr>
        <p:grpSpPr>
          <a:xfrm>
            <a:off x="6802528" y="1609220"/>
            <a:ext cx="809733" cy="809733"/>
            <a:chOff x="6573928" y="1533020"/>
            <a:chExt cx="809733" cy="809733"/>
          </a:xfrm>
        </p:grpSpPr>
        <p:sp>
          <p:nvSpPr>
            <p:cNvPr id="16" name="Ellipse 15">
              <a:extLst>
                <a:ext uri="{FF2B5EF4-FFF2-40B4-BE49-F238E27FC236}">
                  <a16:creationId xmlns:a16="http://schemas.microsoft.com/office/drawing/2014/main" id="{1BA8C316-D1B1-408B-97AC-DCC12DAD1699}"/>
                </a:ext>
              </a:extLst>
            </p:cNvPr>
            <p:cNvSpPr/>
            <p:nvPr/>
          </p:nvSpPr>
          <p:spPr>
            <a:xfrm>
              <a:off x="6573928" y="1533020"/>
              <a:ext cx="809733" cy="8097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2BF802B-F53C-44BF-B71B-80AC86859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1788" y="1607505"/>
              <a:ext cx="554338" cy="626402"/>
            </a:xfrm>
            <a:prstGeom prst="rect">
              <a:avLst/>
            </a:prstGeom>
          </p:spPr>
        </p:pic>
      </p:grpSp>
      <p:sp>
        <p:nvSpPr>
          <p:cNvPr id="36" name="Textplatzhalter 3">
            <a:extLst>
              <a:ext uri="{FF2B5EF4-FFF2-40B4-BE49-F238E27FC236}">
                <a16:creationId xmlns:a16="http://schemas.microsoft.com/office/drawing/2014/main" id="{DA743FAE-63C5-48A9-B3B5-79626E67D20A}"/>
              </a:ext>
            </a:extLst>
          </p:cNvPr>
          <p:cNvSpPr txBox="1">
            <a:spLocks/>
          </p:cNvSpPr>
          <p:nvPr/>
        </p:nvSpPr>
        <p:spPr>
          <a:xfrm>
            <a:off x="658812" y="2237786"/>
            <a:ext cx="4182560" cy="1018525"/>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Auszubildende sind optimal </a:t>
            </a:r>
            <a:br>
              <a:rPr lang="de-DE" sz="1800" dirty="0">
                <a:solidFill>
                  <a:schemeClr val="tx1"/>
                </a:solidFill>
                <a:latin typeface="+mn-lt"/>
              </a:rPr>
            </a:br>
            <a:r>
              <a:rPr lang="de-DE" sz="1800" dirty="0">
                <a:solidFill>
                  <a:schemeClr val="tx1"/>
                </a:solidFill>
                <a:latin typeface="+mn-lt"/>
              </a:rPr>
              <a:t>auf aktuelle Herausforderungen </a:t>
            </a:r>
            <a:br>
              <a:rPr lang="de-DE" sz="1800" dirty="0">
                <a:solidFill>
                  <a:schemeClr val="tx1"/>
                </a:solidFill>
                <a:latin typeface="+mn-lt"/>
              </a:rPr>
            </a:br>
            <a:r>
              <a:rPr lang="de-DE" sz="1800" dirty="0">
                <a:solidFill>
                  <a:schemeClr val="tx1"/>
                </a:solidFill>
                <a:latin typeface="+mn-lt"/>
              </a:rPr>
              <a:t>der Wirtschaft vorbereitet</a:t>
            </a:r>
          </a:p>
        </p:txBody>
      </p:sp>
      <p:sp>
        <p:nvSpPr>
          <p:cNvPr id="37" name="Textplatzhalter 3">
            <a:extLst>
              <a:ext uri="{FF2B5EF4-FFF2-40B4-BE49-F238E27FC236}">
                <a16:creationId xmlns:a16="http://schemas.microsoft.com/office/drawing/2014/main" id="{CAAD3A8D-9813-4448-BE2D-1658CEED03FD}"/>
              </a:ext>
            </a:extLst>
          </p:cNvPr>
          <p:cNvSpPr txBox="1">
            <a:spLocks/>
          </p:cNvSpPr>
          <p:nvPr/>
        </p:nvSpPr>
        <p:spPr>
          <a:xfrm>
            <a:off x="7602736" y="2237786"/>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Junge Nachwuchskräfte bringen frische Ideen für nachhaltige Lösungen</a:t>
            </a:r>
          </a:p>
        </p:txBody>
      </p:sp>
      <p:sp>
        <p:nvSpPr>
          <p:cNvPr id="38" name="Textplatzhalter 3">
            <a:extLst>
              <a:ext uri="{FF2B5EF4-FFF2-40B4-BE49-F238E27FC236}">
                <a16:creationId xmlns:a16="http://schemas.microsoft.com/office/drawing/2014/main" id="{4C091B81-12F1-46F5-92E3-F6E7ECBF877D}"/>
              </a:ext>
            </a:extLst>
          </p:cNvPr>
          <p:cNvSpPr txBox="1">
            <a:spLocks/>
          </p:cNvSpPr>
          <p:nvPr/>
        </p:nvSpPr>
        <p:spPr>
          <a:xfrm>
            <a:off x="7602736" y="4434342"/>
            <a:ext cx="4346650"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Verbindung von wirtschaftlichem Erfolg und ökologischer Verantwortung</a:t>
            </a:r>
          </a:p>
        </p:txBody>
      </p:sp>
      <p:sp>
        <p:nvSpPr>
          <p:cNvPr id="39" name="Textplatzhalter 3">
            <a:extLst>
              <a:ext uri="{FF2B5EF4-FFF2-40B4-BE49-F238E27FC236}">
                <a16:creationId xmlns:a16="http://schemas.microsoft.com/office/drawing/2014/main" id="{88C22B7C-72C8-4000-BEEB-5B1F208D0DF0}"/>
              </a:ext>
            </a:extLst>
          </p:cNvPr>
          <p:cNvSpPr txBox="1">
            <a:spLocks/>
          </p:cNvSpPr>
          <p:nvPr/>
        </p:nvSpPr>
        <p:spPr>
          <a:xfrm>
            <a:off x="658813" y="4436001"/>
            <a:ext cx="4126068" cy="736397"/>
          </a:xfrm>
          <a:prstGeom prst="rect">
            <a:avLst/>
          </a:prstGeom>
          <a:noFill/>
        </p:spPr>
        <p:txBody>
          <a:bodyPr vert="horz" wrap="square" lIns="72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600"/>
              </a:spcAft>
              <a:buClr>
                <a:srgbClr val="D6851B"/>
              </a:buClr>
              <a:buSzPct val="65000"/>
            </a:pPr>
            <a:r>
              <a:rPr lang="de-DE" sz="1800" dirty="0">
                <a:solidFill>
                  <a:schemeClr val="tx1"/>
                </a:solidFill>
                <a:latin typeface="+mn-lt"/>
              </a:rPr>
              <a:t>Systematische Ausbildung unterstützt Unternehmen bei der Dekarbonisierung</a:t>
            </a:r>
          </a:p>
        </p:txBody>
      </p:sp>
      <p:pic>
        <p:nvPicPr>
          <p:cNvPr id="45" name="Grafik 44">
            <a:extLst>
              <a:ext uri="{FF2B5EF4-FFF2-40B4-BE49-F238E27FC236}">
                <a16:creationId xmlns:a16="http://schemas.microsoft.com/office/drawing/2014/main" id="{892C6F8E-6096-4811-BB5B-DE8B971399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054" y="4021856"/>
            <a:ext cx="531760" cy="395286"/>
          </a:xfrm>
          <a:prstGeom prst="rect">
            <a:avLst/>
          </a:prstGeom>
        </p:spPr>
      </p:pic>
      <p:pic>
        <p:nvPicPr>
          <p:cNvPr id="48" name="Grafik 47">
            <a:extLst>
              <a:ext uri="{FF2B5EF4-FFF2-40B4-BE49-F238E27FC236}">
                <a16:creationId xmlns:a16="http://schemas.microsoft.com/office/drawing/2014/main" id="{9D4CCECC-C4A3-405F-B18E-46CDEF1B5A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8190" y="4021856"/>
            <a:ext cx="547493" cy="361902"/>
          </a:xfrm>
          <a:prstGeom prst="rect">
            <a:avLst/>
          </a:prstGeom>
        </p:spPr>
      </p:pic>
    </p:spTree>
    <p:extLst>
      <p:ext uri="{BB962C8B-B14F-4D97-AF65-F5344CB8AC3E}">
        <p14:creationId xmlns:p14="http://schemas.microsoft.com/office/powerpoint/2010/main" val="47378144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2" y="2553629"/>
            <a:ext cx="11533188" cy="3456878"/>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Berufsbildungsbericht BReg (BMBFSFJ) (</a:t>
            </a:r>
            <a:r>
              <a:rPr lang="de-DE" sz="1600" dirty="0">
                <a:solidFill>
                  <a:srgbClr val="D6851B"/>
                </a:solidFill>
                <a:hlinkClick r:id="rId3">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Datenreport (</a:t>
            </a:r>
            <a:r>
              <a:rPr lang="de-DE" sz="1600" dirty="0">
                <a:solidFill>
                  <a:srgbClr val="D6851B"/>
                </a:solidFill>
                <a:hlinkClick r:id="rId4">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Standardberufsbildpositionen (</a:t>
            </a:r>
            <a:r>
              <a:rPr lang="de-DE" sz="1600" dirty="0">
                <a:solidFill>
                  <a:srgbClr val="D6851B"/>
                </a:solidFill>
                <a:hlinkClick r:id="rId5">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BIBB-Publikation „</a:t>
            </a:r>
            <a:r>
              <a:rPr lang="en-US" sz="1600" dirty="0"/>
              <a:t>Sustainability in Vocational Education and Training – National and International Experiences” (</a:t>
            </a:r>
            <a:r>
              <a:rPr lang="en-US" sz="1600" dirty="0">
                <a:solidFill>
                  <a:srgbClr val="D6851B"/>
                </a:solidFill>
                <a:hlinkClick r:id="rId6">
                  <a:extLst>
                    <a:ext uri="{A12FA001-AC4F-418D-AE19-62706E023703}">
                      <ahyp:hlinkClr xmlns:ahyp="http://schemas.microsoft.com/office/drawing/2018/hyperlinkcolor" val="tx"/>
                    </a:ext>
                  </a:extLst>
                </a:hlinkClick>
              </a:rPr>
              <a:t>link</a:t>
            </a:r>
            <a:r>
              <a:rPr lang="en-US" sz="1600" dirty="0"/>
              <a:t>)</a:t>
            </a:r>
            <a:endParaRPr lang="de-DE"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VET Chain - Beratungswerkzeug für Nachhaltigkeit in der Berufsbildung (</a:t>
            </a:r>
            <a:r>
              <a:rPr lang="de-DE" sz="1600" dirty="0">
                <a:solidFill>
                  <a:srgbClr val="D6851B"/>
                </a:solidFill>
                <a:hlinkClick r:id="rId7">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Projekte im BIBB zur sozial-ökologischen Transformation (</a:t>
            </a:r>
            <a:r>
              <a:rPr lang="de-DE" sz="1600" dirty="0">
                <a:solidFill>
                  <a:srgbClr val="D6851B"/>
                </a:solidFill>
                <a:hlinkClick r:id="rId8">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Förderprogramm: Nachhaltig im Beruf (</a:t>
            </a:r>
            <a:r>
              <a:rPr lang="de-DE" sz="1600" dirty="0">
                <a:solidFill>
                  <a:srgbClr val="D6851B"/>
                </a:solidFill>
                <a:hlinkClick r:id="rId9">
                  <a:extLst>
                    <a:ext uri="{A12FA001-AC4F-418D-AE19-62706E023703}">
                      <ahyp:hlinkClr xmlns:ahyp="http://schemas.microsoft.com/office/drawing/2018/hyperlinkcolor" val="tx"/>
                    </a:ext>
                  </a:extLst>
                </a:hlinkClick>
              </a:rPr>
              <a:t>link</a:t>
            </a:r>
            <a:r>
              <a:rPr lang="de-DE"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Helpdesk Wirtschaft und Menschenrechte (</a:t>
            </a:r>
            <a:r>
              <a:rPr lang="de-DE" sz="1600" dirty="0">
                <a:solidFill>
                  <a:srgbClr val="D6851B"/>
                </a:solidFill>
                <a:hlinkClick r:id="rId10">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Kompass Nachhaltigkeit (</a:t>
            </a:r>
            <a:r>
              <a:rPr lang="de-DE" sz="1600" dirty="0">
                <a:solidFill>
                  <a:srgbClr val="D6851B"/>
                </a:solidFill>
                <a:hlinkClick r:id="rId11">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BMBFSFJ (</a:t>
            </a:r>
            <a:r>
              <a:rPr lang="de-DE" sz="1600" dirty="0">
                <a:solidFill>
                  <a:srgbClr val="D6851B"/>
                </a:solidFill>
                <a:hlinkClick r:id="rId12">
                  <a:extLst>
                    <a:ext uri="{A12FA001-AC4F-418D-AE19-62706E023703}">
                      <ahyp:hlinkClr xmlns:ahyp="http://schemas.microsoft.com/office/drawing/2018/hyperlinkcolor" val="tx"/>
                    </a:ext>
                  </a:extLst>
                </a:hlinkClick>
              </a:rPr>
              <a:t>link</a:t>
            </a:r>
            <a:r>
              <a:rPr lang="de-DE"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BMFTR (</a:t>
            </a:r>
            <a:r>
              <a:rPr lang="de-DE" sz="1600" dirty="0">
                <a:solidFill>
                  <a:srgbClr val="D6851B"/>
                </a:solidFill>
                <a:hlinkClick r:id="rId13">
                  <a:extLst>
                    <a:ext uri="{A12FA001-AC4F-418D-AE19-62706E023703}">
                      <ahyp:hlinkClr xmlns:ahyp="http://schemas.microsoft.com/office/drawing/2018/hyperlinkcolor" val="tx"/>
                    </a:ext>
                  </a:extLst>
                </a:hlinkClick>
              </a:rPr>
              <a:t>link</a:t>
            </a:r>
            <a:r>
              <a:rPr lang="de-DE" sz="1600" dirty="0"/>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a:t>
            </a:r>
            <a:r>
              <a:rPr lang="de-DE" sz="1600" dirty="0">
                <a:solidFill>
                  <a:srgbClr val="D6851B"/>
                </a:solidFill>
                <a:hlinkClick r:id="rId14">
                  <a:extLst>
                    <a:ext uri="{A12FA001-AC4F-418D-AE19-62706E023703}">
                      <ahyp:hlinkClr xmlns:ahyp="http://schemas.microsoft.com/office/drawing/2018/hyperlinkcolor" val="tx"/>
                    </a:ext>
                  </a:extLst>
                </a:hlinkClick>
              </a:rPr>
              <a:t>link</a:t>
            </a:r>
            <a:r>
              <a:rPr lang="de-DE" sz="1600" dirty="0"/>
              <a:t>)</a:t>
            </a:r>
          </a:p>
          <a:p>
            <a:pPr marL="0" indent="0">
              <a:lnSpc>
                <a:spcPts val="2000"/>
              </a:lnSpc>
              <a:spcBef>
                <a:spcPts val="0"/>
              </a:spcBef>
              <a:spcAft>
                <a:spcPts val="200"/>
              </a:spcAft>
              <a:buClr>
                <a:srgbClr val="D6851B"/>
              </a:buClr>
              <a:buSzPct val="65000"/>
              <a:buNone/>
            </a:pPr>
            <a:endParaRPr lang="de-DE" sz="1600" b="1" dirty="0"/>
          </a:p>
          <a:p>
            <a:pPr marL="0" indent="0">
              <a:lnSpc>
                <a:spcPts val="2000"/>
              </a:lnSpc>
              <a:spcBef>
                <a:spcPts val="0"/>
              </a:spcBef>
              <a:spcAft>
                <a:spcPts val="200"/>
              </a:spcAft>
              <a:buClr>
                <a:srgbClr val="D6851B"/>
              </a:buClr>
              <a:buSzPct val="65000"/>
              <a:buNone/>
            </a:pPr>
            <a:endParaRPr lang="de-DE" sz="1600" b="1" dirty="0"/>
          </a:p>
          <a:p>
            <a:pPr marL="0" indent="0">
              <a:lnSpc>
                <a:spcPts val="2000"/>
              </a:lnSpc>
              <a:spcBef>
                <a:spcPts val="0"/>
              </a:spcBef>
              <a:spcAft>
                <a:spcPts val="200"/>
              </a:spcAft>
              <a:buClr>
                <a:srgbClr val="D6851B"/>
              </a:buClr>
              <a:buSzPct val="65000"/>
              <a:buNone/>
            </a:pPr>
            <a:endParaRPr lang="de-DE" sz="1600" b="1" dirty="0"/>
          </a:p>
          <a:p>
            <a:pPr marL="0" indent="0">
              <a:lnSpc>
                <a:spcPts val="2000"/>
              </a:lnSpc>
              <a:spcBef>
                <a:spcPts val="0"/>
              </a:spcBef>
              <a:spcAft>
                <a:spcPts val="200"/>
              </a:spcAft>
              <a:buClr>
                <a:srgbClr val="D6851B"/>
              </a:buClr>
              <a:buSzPct val="65000"/>
              <a:buNone/>
            </a:pPr>
            <a:r>
              <a:rPr lang="de-DE" sz="1600" b="1" dirty="0"/>
              <a:t>Kontakt bei weiteren Fragen</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solidFill>
                  <a:srgbClr val="D6851B"/>
                </a:solidFill>
                <a:hlinkClick r:id="rId15">
                  <a:extLst>
                    <a:ext uri="{A12FA001-AC4F-418D-AE19-62706E023703}">
                      <ahyp:hlinkClr xmlns:ahyp="http://schemas.microsoft.com/office/drawing/2018/hyperlinkcolor" val="tx"/>
                    </a:ext>
                  </a:extLst>
                </a:hlinkClick>
              </a:rPr>
              <a:t>govet@bibb.de</a:t>
            </a:r>
            <a:r>
              <a:rPr lang="de-DE" sz="1600" dirty="0">
                <a:solidFill>
                  <a:srgbClr val="D6851B"/>
                </a:solidFill>
              </a:rPr>
              <a:t> </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p:txBody>
      </p:sp>
      <p:sp>
        <p:nvSpPr>
          <p:cNvPr id="7" name="Titel 1">
            <a:extLst>
              <a:ext uri="{FF2B5EF4-FFF2-40B4-BE49-F238E27FC236}">
                <a16:creationId xmlns:a16="http://schemas.microsoft.com/office/drawing/2014/main" id="{5A3FFB15-7279-4358-9310-CA566EA6D6CE}"/>
              </a:ext>
            </a:extLst>
          </p:cNvPr>
          <p:cNvSpPr>
            <a:spLocks noGrp="1"/>
          </p:cNvSpPr>
          <p:nvPr>
            <p:ph type="title"/>
          </p:nvPr>
        </p:nvSpPr>
        <p:spPr>
          <a:xfrm>
            <a:off x="658812" y="296863"/>
            <a:ext cx="9000000" cy="446715"/>
          </a:xfrm>
        </p:spPr>
        <p:txBody>
          <a:bodyPr>
            <a:normAutofit/>
          </a:bodyPr>
          <a:lstStyle/>
          <a:p>
            <a:r>
              <a:rPr lang="de-DE" dirty="0"/>
              <a:t>Weitere Informationen</a:t>
            </a:r>
            <a:endParaRPr lang="de-DE" noProof="0" dirty="0"/>
          </a:p>
        </p:txBody>
      </p:sp>
      <p:sp>
        <p:nvSpPr>
          <p:cNvPr id="8" name="Inhaltsplatzhalter 4">
            <a:extLst>
              <a:ext uri="{FF2B5EF4-FFF2-40B4-BE49-F238E27FC236}">
                <a16:creationId xmlns:a16="http://schemas.microsoft.com/office/drawing/2014/main" id="{CB5C6119-8ED4-45DB-870B-3A25405704F8}"/>
              </a:ext>
            </a:extLst>
          </p:cNvPr>
          <p:cNvSpPr>
            <a:spLocks noGrp="1"/>
          </p:cNvSpPr>
          <p:nvPr>
            <p:ph idx="1"/>
          </p:nvPr>
        </p:nvSpPr>
        <p:spPr>
          <a:xfrm>
            <a:off x="658812" y="927434"/>
            <a:ext cx="6460877" cy="1442339"/>
          </a:xfrm>
        </p:spPr>
        <p:txBody>
          <a:bodyPr numCol="1">
            <a:noAutofit/>
          </a:bodyPr>
          <a:lstStyle/>
          <a:p>
            <a:pPr marL="0" indent="0">
              <a:buNone/>
            </a:pPr>
            <a:r>
              <a:rPr lang="de-DE" sz="1800" noProof="0" dirty="0"/>
              <a:t>Diese Präsentation und weitere Präsentationen sowie Informationen zur deutschen Berufsbildung und internationalen Berufsbildungszusammenarbeit erhalten Sie auf unserer Webseite:</a:t>
            </a:r>
          </a:p>
          <a:p>
            <a:pPr marL="0" indent="0">
              <a:buNone/>
            </a:pPr>
            <a:r>
              <a:rPr lang="de-DE" sz="1800" b="1" spc="80" noProof="0" dirty="0">
                <a:solidFill>
                  <a:srgbClr val="D6851B"/>
                </a:solidFill>
                <a:hlinkClick r:id="rId16">
                  <a:extLst>
                    <a:ext uri="{A12FA001-AC4F-418D-AE19-62706E023703}">
                      <ahyp:hlinkClr xmlns:ahyp="http://schemas.microsoft.com/office/drawing/2018/hyperlinkcolor" val="tx"/>
                    </a:ext>
                  </a:extLst>
                </a:hlinkClick>
              </a:rPr>
              <a:t>www.govet.international</a:t>
            </a:r>
            <a:endParaRPr lang="de-DE" sz="1800" b="1" spc="80" noProof="0" dirty="0">
              <a:solidFill>
                <a:srgbClr val="D6851B"/>
              </a:solidFill>
            </a:endParaRPr>
          </a:p>
          <a:p>
            <a:pPr marL="0" indent="0">
              <a:buNone/>
            </a:pPr>
            <a:endParaRPr lang="de-DE" sz="1400" b="1" noProof="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1">
            <a:extLst>
              <a:ext uri="{FF2B5EF4-FFF2-40B4-BE49-F238E27FC236}">
                <a16:creationId xmlns:a16="http://schemas.microsoft.com/office/drawing/2014/main" id="{45ACF8E1-E1A5-48A3-866F-BE7F694B4A35}"/>
              </a:ext>
            </a:extLst>
          </p:cNvPr>
          <p:cNvSpPr/>
          <p:nvPr/>
        </p:nvSpPr>
        <p:spPr>
          <a:xfrm>
            <a:off x="1477643" y="1853704"/>
            <a:ext cx="2582665" cy="451765"/>
          </a:xfrm>
          <a:prstGeom prst="rect">
            <a:avLst/>
          </a:prstGeom>
          <a:noFill/>
          <a:ln/>
        </p:spPr>
        <p:txBody>
          <a:bodyPr wrap="square" lIns="0" tIns="0" rIns="0" bIns="0" rtlCol="0" anchor="t"/>
          <a:lstStyle/>
          <a:p>
            <a:pPr algn="r">
              <a:lnSpc>
                <a:spcPts val="2000"/>
              </a:lnSpc>
            </a:pPr>
            <a:r>
              <a:rPr lang="en-US" b="1" dirty="0">
                <a:solidFill>
                  <a:srgbClr val="272525"/>
                </a:solidFill>
                <a:ea typeface="Inter Bold" pitchFamily="34" charset="-122"/>
                <a:cs typeface="Inter Bold" pitchFamily="34" charset="-120"/>
              </a:rPr>
              <a:t>Ökologische Dimension</a:t>
            </a:r>
            <a:endParaRPr lang="en-US" dirty="0"/>
          </a:p>
        </p:txBody>
      </p:sp>
      <p:sp>
        <p:nvSpPr>
          <p:cNvPr id="20" name="Text 2">
            <a:extLst>
              <a:ext uri="{FF2B5EF4-FFF2-40B4-BE49-F238E27FC236}">
                <a16:creationId xmlns:a16="http://schemas.microsoft.com/office/drawing/2014/main" id="{4CA92B42-AD17-4E65-BC6C-D8BA451756FB}"/>
              </a:ext>
            </a:extLst>
          </p:cNvPr>
          <p:cNvSpPr/>
          <p:nvPr/>
        </p:nvSpPr>
        <p:spPr>
          <a:xfrm>
            <a:off x="1477643" y="2292769"/>
            <a:ext cx="2582665" cy="793849"/>
          </a:xfrm>
          <a:prstGeom prst="rect">
            <a:avLst/>
          </a:prstGeom>
          <a:noFill/>
          <a:ln/>
        </p:spPr>
        <p:txBody>
          <a:bodyPr wrap="square" lIns="0" tIns="0" rIns="0" bIns="0" rtlCol="0" anchor="t"/>
          <a:lstStyle/>
          <a:p>
            <a:pPr algn="r">
              <a:lnSpc>
                <a:spcPts val="2083"/>
              </a:lnSpc>
            </a:pPr>
            <a:r>
              <a:rPr lang="en-US" dirty="0">
                <a:solidFill>
                  <a:srgbClr val="272525"/>
                </a:solidFill>
                <a:ea typeface="Inter" pitchFamily="34" charset="-122"/>
                <a:cs typeface="Inter" pitchFamily="34" charset="-120"/>
              </a:rPr>
              <a:t>Umweltschutz, Ressourcenschonung, Klimaneutralität</a:t>
            </a:r>
            <a:endParaRPr lang="en-US" dirty="0"/>
          </a:p>
        </p:txBody>
      </p:sp>
      <p:sp>
        <p:nvSpPr>
          <p:cNvPr id="21" name="Text 3">
            <a:extLst>
              <a:ext uri="{FF2B5EF4-FFF2-40B4-BE49-F238E27FC236}">
                <a16:creationId xmlns:a16="http://schemas.microsoft.com/office/drawing/2014/main" id="{AE4FD5BD-B75A-4CBA-8EA3-2F38C00EC62E}"/>
              </a:ext>
            </a:extLst>
          </p:cNvPr>
          <p:cNvSpPr/>
          <p:nvPr/>
        </p:nvSpPr>
        <p:spPr>
          <a:xfrm>
            <a:off x="8144392" y="1853704"/>
            <a:ext cx="3003185" cy="516930"/>
          </a:xfrm>
          <a:prstGeom prst="rect">
            <a:avLst/>
          </a:prstGeom>
          <a:noFill/>
          <a:ln/>
        </p:spPr>
        <p:txBody>
          <a:bodyPr wrap="square" lIns="0" tIns="0" rIns="0" bIns="0" rtlCol="0" anchor="t"/>
          <a:lstStyle/>
          <a:p>
            <a:pPr>
              <a:lnSpc>
                <a:spcPts val="2000"/>
              </a:lnSpc>
            </a:pPr>
            <a:r>
              <a:rPr lang="en-US" b="1" dirty="0">
                <a:solidFill>
                  <a:srgbClr val="272525"/>
                </a:solidFill>
                <a:ea typeface="Inter Bold" pitchFamily="34" charset="-122"/>
                <a:cs typeface="Inter Bold" pitchFamily="34" charset="-120"/>
              </a:rPr>
              <a:t>Soziale Dimension</a:t>
            </a:r>
            <a:endParaRPr lang="en-US" dirty="0"/>
          </a:p>
        </p:txBody>
      </p:sp>
      <p:sp>
        <p:nvSpPr>
          <p:cNvPr id="22" name="Text 4">
            <a:extLst>
              <a:ext uri="{FF2B5EF4-FFF2-40B4-BE49-F238E27FC236}">
                <a16:creationId xmlns:a16="http://schemas.microsoft.com/office/drawing/2014/main" id="{2323B116-9260-49A1-A780-C858FF6B635A}"/>
              </a:ext>
            </a:extLst>
          </p:cNvPr>
          <p:cNvSpPr/>
          <p:nvPr/>
        </p:nvSpPr>
        <p:spPr>
          <a:xfrm>
            <a:off x="8144392" y="2292769"/>
            <a:ext cx="3003185" cy="793849"/>
          </a:xfrm>
          <a:prstGeom prst="rect">
            <a:avLst/>
          </a:prstGeom>
          <a:noFill/>
          <a:ln/>
        </p:spPr>
        <p:txBody>
          <a:bodyPr wrap="square" lIns="0" tIns="0" rIns="0" bIns="0" rtlCol="0" anchor="t"/>
          <a:lstStyle/>
          <a:p>
            <a:pPr>
              <a:lnSpc>
                <a:spcPts val="2083"/>
              </a:lnSpc>
            </a:pPr>
            <a:r>
              <a:rPr lang="en-US" dirty="0">
                <a:solidFill>
                  <a:srgbClr val="272525"/>
                </a:solidFill>
                <a:ea typeface="Inter" pitchFamily="34" charset="-122"/>
                <a:cs typeface="Inter" pitchFamily="34" charset="-120"/>
              </a:rPr>
              <a:t>Menschenrechte, </a:t>
            </a:r>
            <a:br>
              <a:rPr lang="en-US" dirty="0">
                <a:solidFill>
                  <a:srgbClr val="272525"/>
                </a:solidFill>
                <a:ea typeface="Inter" pitchFamily="34" charset="-122"/>
                <a:cs typeface="Inter" pitchFamily="34" charset="-120"/>
              </a:rPr>
            </a:br>
            <a:r>
              <a:rPr lang="en-US" dirty="0">
                <a:solidFill>
                  <a:srgbClr val="272525"/>
                </a:solidFill>
                <a:ea typeface="Inter" pitchFamily="34" charset="-122"/>
                <a:cs typeface="Inter" pitchFamily="34" charset="-120"/>
              </a:rPr>
              <a:t>faire Arbeitsbedingungen, Gemeinschaftswohl</a:t>
            </a:r>
            <a:endParaRPr lang="en-US" dirty="0"/>
          </a:p>
        </p:txBody>
      </p:sp>
      <p:sp>
        <p:nvSpPr>
          <p:cNvPr id="23" name="Text 5">
            <a:extLst>
              <a:ext uri="{FF2B5EF4-FFF2-40B4-BE49-F238E27FC236}">
                <a16:creationId xmlns:a16="http://schemas.microsoft.com/office/drawing/2014/main" id="{9FB867D3-E8EE-4F32-9DAB-35AD9B746BA3}"/>
              </a:ext>
            </a:extLst>
          </p:cNvPr>
          <p:cNvSpPr/>
          <p:nvPr/>
        </p:nvSpPr>
        <p:spPr>
          <a:xfrm>
            <a:off x="8144392" y="3910569"/>
            <a:ext cx="3158760" cy="442603"/>
          </a:xfrm>
          <a:prstGeom prst="rect">
            <a:avLst/>
          </a:prstGeom>
          <a:noFill/>
          <a:ln/>
        </p:spPr>
        <p:txBody>
          <a:bodyPr wrap="square" lIns="0" tIns="0" rIns="0" bIns="0" rtlCol="0" anchor="t"/>
          <a:lstStyle/>
          <a:p>
            <a:pPr>
              <a:lnSpc>
                <a:spcPts val="2000"/>
              </a:lnSpc>
            </a:pPr>
            <a:r>
              <a:rPr lang="en-US" b="1" dirty="0" err="1">
                <a:solidFill>
                  <a:srgbClr val="272525"/>
                </a:solidFill>
                <a:ea typeface="Inter Bold" pitchFamily="34" charset="-122"/>
                <a:cs typeface="Inter Bold" pitchFamily="34" charset="-120"/>
              </a:rPr>
              <a:t>Ökonomische</a:t>
            </a:r>
            <a:r>
              <a:rPr lang="en-US" b="1" dirty="0">
                <a:solidFill>
                  <a:srgbClr val="272525"/>
                </a:solidFill>
                <a:ea typeface="Inter Bold" pitchFamily="34" charset="-122"/>
                <a:cs typeface="Inter Bold" pitchFamily="34" charset="-120"/>
              </a:rPr>
              <a:t> Dimension</a:t>
            </a:r>
            <a:endParaRPr lang="en-US" dirty="0"/>
          </a:p>
        </p:txBody>
      </p:sp>
      <p:sp>
        <p:nvSpPr>
          <p:cNvPr id="24" name="Text 6">
            <a:extLst>
              <a:ext uri="{FF2B5EF4-FFF2-40B4-BE49-F238E27FC236}">
                <a16:creationId xmlns:a16="http://schemas.microsoft.com/office/drawing/2014/main" id="{7C12DE28-AFE4-4688-9B7C-CBB4C37806A8}"/>
              </a:ext>
            </a:extLst>
          </p:cNvPr>
          <p:cNvSpPr/>
          <p:nvPr/>
        </p:nvSpPr>
        <p:spPr>
          <a:xfrm>
            <a:off x="8144392" y="4327772"/>
            <a:ext cx="3158760" cy="793849"/>
          </a:xfrm>
          <a:prstGeom prst="rect">
            <a:avLst/>
          </a:prstGeom>
          <a:noFill/>
          <a:ln/>
        </p:spPr>
        <p:txBody>
          <a:bodyPr wrap="square" lIns="0" tIns="0" rIns="0" bIns="0" rtlCol="0" anchor="t"/>
          <a:lstStyle/>
          <a:p>
            <a:pPr>
              <a:lnSpc>
                <a:spcPts val="2083"/>
              </a:lnSpc>
            </a:pPr>
            <a:r>
              <a:rPr lang="en-US" dirty="0">
                <a:solidFill>
                  <a:srgbClr val="272525"/>
                </a:solidFill>
                <a:ea typeface="Inter" pitchFamily="34" charset="-122"/>
                <a:cs typeface="Inter" pitchFamily="34" charset="-120"/>
              </a:rPr>
              <a:t>Wirtschaftliche Rentabilität, Effizienz, Langfristigkeit</a:t>
            </a:r>
            <a:endParaRPr lang="en-US" dirty="0"/>
          </a:p>
        </p:txBody>
      </p:sp>
      <p:sp>
        <p:nvSpPr>
          <p:cNvPr id="25" name="Text 7">
            <a:extLst>
              <a:ext uri="{FF2B5EF4-FFF2-40B4-BE49-F238E27FC236}">
                <a16:creationId xmlns:a16="http://schemas.microsoft.com/office/drawing/2014/main" id="{4FEC9AAF-692A-4915-9975-7CC70B282B38}"/>
              </a:ext>
            </a:extLst>
          </p:cNvPr>
          <p:cNvSpPr/>
          <p:nvPr/>
        </p:nvSpPr>
        <p:spPr>
          <a:xfrm>
            <a:off x="1477643" y="3910569"/>
            <a:ext cx="2582665" cy="516930"/>
          </a:xfrm>
          <a:prstGeom prst="rect">
            <a:avLst/>
          </a:prstGeom>
          <a:noFill/>
          <a:ln/>
        </p:spPr>
        <p:txBody>
          <a:bodyPr wrap="square" lIns="0" tIns="0" rIns="0" bIns="0" rtlCol="0" anchor="t"/>
          <a:lstStyle/>
          <a:p>
            <a:pPr algn="r">
              <a:lnSpc>
                <a:spcPts val="2000"/>
              </a:lnSpc>
            </a:pPr>
            <a:r>
              <a:rPr lang="en-US" b="1" dirty="0">
                <a:solidFill>
                  <a:srgbClr val="272525"/>
                </a:solidFill>
                <a:ea typeface="Inter Bold" pitchFamily="34" charset="-122"/>
                <a:cs typeface="Inter Bold" pitchFamily="34" charset="-120"/>
              </a:rPr>
              <a:t>Kulturelle Dimension</a:t>
            </a:r>
            <a:endParaRPr lang="en-US" dirty="0"/>
          </a:p>
        </p:txBody>
      </p:sp>
      <p:sp>
        <p:nvSpPr>
          <p:cNvPr id="26" name="Text 8">
            <a:extLst>
              <a:ext uri="{FF2B5EF4-FFF2-40B4-BE49-F238E27FC236}">
                <a16:creationId xmlns:a16="http://schemas.microsoft.com/office/drawing/2014/main" id="{44C7882B-BC3B-405E-9C0D-A640906A1F9E}"/>
              </a:ext>
            </a:extLst>
          </p:cNvPr>
          <p:cNvSpPr/>
          <p:nvPr/>
        </p:nvSpPr>
        <p:spPr>
          <a:xfrm>
            <a:off x="672280" y="4327772"/>
            <a:ext cx="3388028" cy="793849"/>
          </a:xfrm>
          <a:prstGeom prst="rect">
            <a:avLst/>
          </a:prstGeom>
          <a:noFill/>
          <a:ln/>
        </p:spPr>
        <p:txBody>
          <a:bodyPr wrap="square" lIns="0" tIns="0" rIns="0" bIns="0" rtlCol="0" anchor="t"/>
          <a:lstStyle/>
          <a:p>
            <a:pPr algn="r">
              <a:lnSpc>
                <a:spcPts val="2083"/>
              </a:lnSpc>
            </a:pPr>
            <a:r>
              <a:rPr lang="en-US" dirty="0">
                <a:solidFill>
                  <a:srgbClr val="272525"/>
                </a:solidFill>
                <a:ea typeface="Inter" pitchFamily="34" charset="-122"/>
                <a:cs typeface="Inter" pitchFamily="34" charset="-120"/>
              </a:rPr>
              <a:t>Bildung, Werte, </a:t>
            </a:r>
            <a:br>
              <a:rPr lang="en-US" dirty="0">
                <a:solidFill>
                  <a:srgbClr val="272525"/>
                </a:solidFill>
                <a:ea typeface="Inter" pitchFamily="34" charset="-122"/>
                <a:cs typeface="Inter" pitchFamily="34" charset="-120"/>
              </a:rPr>
            </a:br>
            <a:r>
              <a:rPr lang="de-DE" dirty="0">
                <a:solidFill>
                  <a:srgbClr val="272525"/>
                </a:solidFill>
                <a:ea typeface="Inter" pitchFamily="34" charset="-122"/>
                <a:cs typeface="Inter" pitchFamily="34" charset="-120"/>
              </a:rPr>
              <a:t> gesellschaftliche Transformation</a:t>
            </a:r>
            <a:endParaRPr lang="de-DE" dirty="0"/>
          </a:p>
        </p:txBody>
      </p:sp>
      <p:graphicFrame>
        <p:nvGraphicFramePr>
          <p:cNvPr id="52" name="Diagramm 51">
            <a:extLst>
              <a:ext uri="{FF2B5EF4-FFF2-40B4-BE49-F238E27FC236}">
                <a16:creationId xmlns:a16="http://schemas.microsoft.com/office/drawing/2014/main" id="{0A0624CF-915B-4E4F-B8FD-2FB010F49344}"/>
              </a:ext>
            </a:extLst>
          </p:cNvPr>
          <p:cNvGraphicFramePr/>
          <p:nvPr>
            <p:extLst>
              <p:ext uri="{D42A27DB-BD31-4B8C-83A1-F6EECF244321}">
                <p14:modId xmlns:p14="http://schemas.microsoft.com/office/powerpoint/2010/main" val="1237398627"/>
              </p:ext>
            </p:extLst>
          </p:nvPr>
        </p:nvGraphicFramePr>
        <p:xfrm>
          <a:off x="4229100" y="1612901"/>
          <a:ext cx="3746500" cy="3727748"/>
        </p:xfrm>
        <a:graphic>
          <a:graphicData uri="http://schemas.openxmlformats.org/drawingml/2006/chart">
            <c:chart xmlns:c="http://schemas.openxmlformats.org/drawingml/2006/chart" xmlns:r="http://schemas.openxmlformats.org/officeDocument/2006/relationships" r:id="rId3"/>
          </a:graphicData>
        </a:graphic>
      </p:graphicFrame>
      <p:pic>
        <p:nvPicPr>
          <p:cNvPr id="39" name="Image 2" descr="preencoded.png">
            <a:extLst>
              <a:ext uri="{FF2B5EF4-FFF2-40B4-BE49-F238E27FC236}">
                <a16:creationId xmlns:a16="http://schemas.microsoft.com/office/drawing/2014/main" id="{028F657A-A39F-4950-BA0C-44D96C9A516D}"/>
              </a:ext>
            </a:extLst>
          </p:cNvPr>
          <p:cNvPicPr>
            <a:picLocks noChangeAspect="1"/>
          </p:cNvPicPr>
          <p:nvPr/>
        </p:nvPicPr>
        <p:blipFill>
          <a:blip r:embed="rId4"/>
          <a:stretch>
            <a:fillRect/>
          </a:stretch>
        </p:blipFill>
        <p:spPr>
          <a:xfrm>
            <a:off x="4940567" y="2306897"/>
            <a:ext cx="520065" cy="653415"/>
          </a:xfrm>
          <a:prstGeom prst="rect">
            <a:avLst/>
          </a:prstGeom>
        </p:spPr>
      </p:pic>
      <p:pic>
        <p:nvPicPr>
          <p:cNvPr id="40" name="Image 4" descr="preencoded.png">
            <a:extLst>
              <a:ext uri="{FF2B5EF4-FFF2-40B4-BE49-F238E27FC236}">
                <a16:creationId xmlns:a16="http://schemas.microsoft.com/office/drawing/2014/main" id="{B57A961D-9D86-4968-8C2C-53A75CAE6ACF}"/>
              </a:ext>
            </a:extLst>
          </p:cNvPr>
          <p:cNvPicPr>
            <a:picLocks noChangeAspect="1"/>
          </p:cNvPicPr>
          <p:nvPr/>
        </p:nvPicPr>
        <p:blipFill>
          <a:blip r:embed="rId5"/>
          <a:stretch>
            <a:fillRect/>
          </a:stretch>
        </p:blipFill>
        <p:spPr>
          <a:xfrm>
            <a:off x="6677510" y="2315249"/>
            <a:ext cx="520065" cy="653415"/>
          </a:xfrm>
          <a:prstGeom prst="rect">
            <a:avLst/>
          </a:prstGeom>
        </p:spPr>
      </p:pic>
      <p:pic>
        <p:nvPicPr>
          <p:cNvPr id="41" name="Image 6" descr="preencoded.png">
            <a:extLst>
              <a:ext uri="{FF2B5EF4-FFF2-40B4-BE49-F238E27FC236}">
                <a16:creationId xmlns:a16="http://schemas.microsoft.com/office/drawing/2014/main" id="{5427EE05-DD02-4DC1-BE41-CE380E75430A}"/>
              </a:ext>
            </a:extLst>
          </p:cNvPr>
          <p:cNvPicPr>
            <a:picLocks noChangeAspect="1"/>
          </p:cNvPicPr>
          <p:nvPr/>
        </p:nvPicPr>
        <p:blipFill>
          <a:blip r:embed="rId6"/>
          <a:stretch>
            <a:fillRect/>
          </a:stretch>
        </p:blipFill>
        <p:spPr>
          <a:xfrm>
            <a:off x="6677510" y="3880216"/>
            <a:ext cx="520065" cy="653415"/>
          </a:xfrm>
          <a:prstGeom prst="rect">
            <a:avLst/>
          </a:prstGeom>
        </p:spPr>
      </p:pic>
      <p:pic>
        <p:nvPicPr>
          <p:cNvPr id="42" name="Image 8" descr="preencoded.png">
            <a:extLst>
              <a:ext uri="{FF2B5EF4-FFF2-40B4-BE49-F238E27FC236}">
                <a16:creationId xmlns:a16="http://schemas.microsoft.com/office/drawing/2014/main" id="{67928639-CBDE-4974-B0C0-95A3FBD72793}"/>
              </a:ext>
            </a:extLst>
          </p:cNvPr>
          <p:cNvPicPr>
            <a:picLocks noChangeAspect="1"/>
          </p:cNvPicPr>
          <p:nvPr/>
        </p:nvPicPr>
        <p:blipFill>
          <a:blip r:embed="rId7"/>
          <a:stretch>
            <a:fillRect/>
          </a:stretch>
        </p:blipFill>
        <p:spPr>
          <a:xfrm>
            <a:off x="4940566" y="3913830"/>
            <a:ext cx="520065" cy="653415"/>
          </a:xfrm>
          <a:prstGeom prst="rect">
            <a:avLst/>
          </a:prstGeom>
        </p:spPr>
      </p:pic>
      <p:sp>
        <p:nvSpPr>
          <p:cNvPr id="55" name="Titel 54">
            <a:extLst>
              <a:ext uri="{FF2B5EF4-FFF2-40B4-BE49-F238E27FC236}">
                <a16:creationId xmlns:a16="http://schemas.microsoft.com/office/drawing/2014/main" id="{8A1D2423-6EFC-484F-8A7B-5E5CF34C375F}"/>
              </a:ext>
            </a:extLst>
          </p:cNvPr>
          <p:cNvSpPr>
            <a:spLocks noGrp="1"/>
          </p:cNvSpPr>
          <p:nvPr>
            <p:ph type="title"/>
          </p:nvPr>
        </p:nvSpPr>
        <p:spPr/>
        <p:txBody>
          <a:bodyPr>
            <a:noAutofit/>
          </a:bodyPr>
          <a:lstStyle/>
          <a:p>
            <a:r>
              <a:rPr lang="de-DE" dirty="0"/>
              <a:t>1.1  Vier-dimensionale Nachhaltigkeit</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73E35131-ECF7-4EA7-87C9-D850B32FAC6C}"/>
              </a:ext>
            </a:extLst>
          </p:cNvPr>
          <p:cNvSpPr txBox="1">
            <a:spLocks/>
          </p:cNvSpPr>
          <p:nvPr/>
        </p:nvSpPr>
        <p:spPr>
          <a:xfrm>
            <a:off x="8039100" y="2177321"/>
            <a:ext cx="3673475" cy="1837243"/>
          </a:xfrm>
          <a:prstGeom prst="rect">
            <a:avLst/>
          </a:prstGeom>
          <a:solidFill>
            <a:srgbClr val="FBF3E8"/>
          </a:solidFill>
        </p:spPr>
        <p:txBody>
          <a:bodyPr vert="horz" wrap="square" lIns="612000" tIns="216000" rIns="144000" bIns="21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b="1" spc="30" dirty="0">
                <a:solidFill>
                  <a:schemeClr val="tx1"/>
                </a:solidFill>
              </a:rPr>
              <a:t>Die 17 SDGs werden </a:t>
            </a:r>
            <a:br>
              <a:rPr lang="de-DE" sz="1800" b="1" spc="30" dirty="0">
                <a:solidFill>
                  <a:schemeClr val="tx1"/>
                </a:solidFill>
              </a:rPr>
            </a:br>
            <a:r>
              <a:rPr lang="de-DE" sz="1800" b="1" spc="30" dirty="0">
                <a:solidFill>
                  <a:schemeClr val="tx1"/>
                </a:solidFill>
              </a:rPr>
              <a:t>in 169 Zielvorgaben </a:t>
            </a:r>
            <a:br>
              <a:rPr lang="de-DE" sz="1800" b="1" spc="30" dirty="0">
                <a:solidFill>
                  <a:schemeClr val="tx1"/>
                </a:solidFill>
              </a:rPr>
            </a:br>
            <a:r>
              <a:rPr lang="de-DE" sz="1800" b="1" spc="30" dirty="0">
                <a:solidFill>
                  <a:schemeClr val="tx1"/>
                </a:solidFill>
              </a:rPr>
              <a:t>auf ökologischer, sozialer </a:t>
            </a:r>
            <a:br>
              <a:rPr lang="de-DE" sz="1800" b="1" spc="30" dirty="0">
                <a:solidFill>
                  <a:schemeClr val="tx1"/>
                </a:solidFill>
              </a:rPr>
            </a:br>
            <a:r>
              <a:rPr lang="de-DE" sz="1800" b="1" spc="30" dirty="0">
                <a:solidFill>
                  <a:schemeClr val="tx1"/>
                </a:solidFill>
              </a:rPr>
              <a:t>und ökonomischer Ebene </a:t>
            </a:r>
            <a:br>
              <a:rPr lang="de-DE" sz="1800" b="1" spc="30" dirty="0">
                <a:solidFill>
                  <a:schemeClr val="tx1"/>
                </a:solidFill>
              </a:rPr>
            </a:br>
            <a:r>
              <a:rPr lang="de-DE" sz="1800" b="1" spc="30" dirty="0">
                <a:solidFill>
                  <a:schemeClr val="tx1"/>
                </a:solidFill>
              </a:rPr>
              <a:t>konkretisiert.</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1.2  Sustainable Development Goals (SDGs) der UN</a:t>
            </a:r>
          </a:p>
        </p:txBody>
      </p:sp>
      <p:pic>
        <p:nvPicPr>
          <p:cNvPr id="5" name="Grafik 4">
            <a:extLst>
              <a:ext uri="{FF2B5EF4-FFF2-40B4-BE49-F238E27FC236}">
                <a16:creationId xmlns:a16="http://schemas.microsoft.com/office/drawing/2014/main" id="{2595347A-6409-4101-8322-CC14325815CE}"/>
              </a:ext>
            </a:extLst>
          </p:cNvPr>
          <p:cNvPicPr>
            <a:picLocks noChangeAspect="1"/>
          </p:cNvPicPr>
          <p:nvPr/>
        </p:nvPicPr>
        <p:blipFill>
          <a:blip r:embed="rId3"/>
          <a:stretch>
            <a:fillRect/>
          </a:stretch>
        </p:blipFill>
        <p:spPr>
          <a:xfrm>
            <a:off x="658813" y="1952625"/>
            <a:ext cx="7576484" cy="3708400"/>
          </a:xfrm>
          <a:prstGeom prst="rect">
            <a:avLst/>
          </a:prstGeom>
        </p:spPr>
      </p:pic>
      <p:sp>
        <p:nvSpPr>
          <p:cNvPr id="6" name="Textfeld 5">
            <a:extLst>
              <a:ext uri="{FF2B5EF4-FFF2-40B4-BE49-F238E27FC236}">
                <a16:creationId xmlns:a16="http://schemas.microsoft.com/office/drawing/2014/main" id="{BA8772E5-28F5-40E8-810C-81D70DA75930}"/>
              </a:ext>
            </a:extLst>
          </p:cNvPr>
          <p:cNvSpPr txBox="1"/>
          <p:nvPr/>
        </p:nvSpPr>
        <p:spPr>
          <a:xfrm>
            <a:off x="658809" y="967452"/>
            <a:ext cx="11053766" cy="642612"/>
          </a:xfrm>
          <a:prstGeom prst="rect">
            <a:avLst/>
          </a:prstGeom>
          <a:noFill/>
        </p:spPr>
        <p:txBody>
          <a:bodyPr wrap="square" lIns="0" tIns="0" rIns="0" bIns="0" rtlCol="0">
            <a:spAutoFit/>
          </a:bodyPr>
          <a:lstStyle/>
          <a:p>
            <a:pPr>
              <a:lnSpc>
                <a:spcPct val="120000"/>
              </a:lnSpc>
              <a:spcAft>
                <a:spcPts val="600"/>
              </a:spcAft>
            </a:pPr>
            <a:r>
              <a:rPr lang="de-DE" dirty="0"/>
              <a:t>Die „Agenda 2030 für nachhaltige Entwicklung“ wurde 2015 von der UN verabschiedet und von allen </a:t>
            </a:r>
            <a:br>
              <a:rPr lang="de-DE" dirty="0"/>
            </a:br>
            <a:r>
              <a:rPr lang="de-DE" dirty="0"/>
              <a:t>UN Mitgliedsstaaten unterzeichnet </a:t>
            </a:r>
          </a:p>
        </p:txBody>
      </p:sp>
    </p:spTree>
    <p:extLst>
      <p:ext uri="{BB962C8B-B14F-4D97-AF65-F5344CB8AC3E}">
        <p14:creationId xmlns:p14="http://schemas.microsoft.com/office/powerpoint/2010/main" val="21274782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de-DE" dirty="0"/>
              <a:t>1.3  Kontext Europäische Union</a:t>
            </a:r>
          </a:p>
        </p:txBody>
      </p:sp>
      <p:sp>
        <p:nvSpPr>
          <p:cNvPr id="8" name="Textfeld 7">
            <a:extLst>
              <a:ext uri="{FF2B5EF4-FFF2-40B4-BE49-F238E27FC236}">
                <a16:creationId xmlns:a16="http://schemas.microsoft.com/office/drawing/2014/main" id="{07B0E004-1B25-4D9E-9F68-336BFB995FD7}"/>
              </a:ext>
            </a:extLst>
          </p:cNvPr>
          <p:cNvSpPr txBox="1"/>
          <p:nvPr/>
        </p:nvSpPr>
        <p:spPr>
          <a:xfrm>
            <a:off x="582613" y="5453935"/>
            <a:ext cx="9559244" cy="276999"/>
          </a:xfrm>
          <a:prstGeom prst="rect">
            <a:avLst/>
          </a:prstGeom>
          <a:noFill/>
        </p:spPr>
        <p:txBody>
          <a:bodyPr wrap="square" rtlCol="0">
            <a:spAutoFit/>
          </a:bodyPr>
          <a:lstStyle/>
          <a:p>
            <a:r>
              <a:rPr lang="de-DE" sz="1200" dirty="0"/>
              <a:t>Quelle: </a:t>
            </a:r>
            <a:r>
              <a:rPr lang="de-DE" sz="1200" dirty="0">
                <a:latin typeface="Hind"/>
                <a:hlinkClick r:id="rId3">
                  <a:extLst>
                    <a:ext uri="{A12FA001-AC4F-418D-AE19-62706E023703}">
                      <ahyp:hlinkClr xmlns:ahyp="http://schemas.microsoft.com/office/drawing/2018/hyperlinkcolor" val="tx"/>
                    </a:ext>
                  </a:extLst>
                </a:hlinkClick>
              </a:rPr>
              <a:t>https://wirtschaftslexikon.gabler.de/definition/esg-kriterien-120056/version-369280</a:t>
            </a:r>
            <a:endParaRPr lang="ru-RU" sz="1200" dirty="0"/>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de-DE" spc="30" dirty="0"/>
              <a:t>Environment </a:t>
            </a:r>
            <a:br>
              <a:rPr lang="de-DE" spc="30" dirty="0"/>
            </a:br>
            <a:r>
              <a:rPr lang="de-DE" spc="30" dirty="0"/>
              <a:t>(Umwelt)</a:t>
            </a:r>
          </a:p>
        </p:txBody>
      </p:sp>
      <p:sp>
        <p:nvSpPr>
          <p:cNvPr id="6" name="Textplatzhalter 3">
            <a:extLst>
              <a:ext uri="{FF2B5EF4-FFF2-40B4-BE49-F238E27FC236}">
                <a16:creationId xmlns:a16="http://schemas.microsoft.com/office/drawing/2014/main" id="{6A8592B5-CCCC-43E7-8666-366E9C8E4627}"/>
              </a:ext>
            </a:extLst>
          </p:cNvPr>
          <p:cNvSpPr txBox="1">
            <a:spLocks/>
          </p:cNvSpPr>
          <p:nvPr/>
        </p:nvSpPr>
        <p:spPr>
          <a:xfrm>
            <a:off x="8117973" y="2062102"/>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de-DE" spc="30" dirty="0" err="1"/>
              <a:t>Governance</a:t>
            </a:r>
            <a:r>
              <a:rPr lang="de-DE" spc="30" dirty="0"/>
              <a:t> </a:t>
            </a:r>
            <a:br>
              <a:rPr lang="de-DE" spc="30" dirty="0"/>
            </a:br>
            <a:r>
              <a:rPr lang="de-DE" spc="30" dirty="0"/>
              <a:t>(Steuerung)</a:t>
            </a:r>
          </a:p>
        </p:txBody>
      </p:sp>
      <p:sp>
        <p:nvSpPr>
          <p:cNvPr id="7" name="Textplatzhalter 3">
            <a:extLst>
              <a:ext uri="{FF2B5EF4-FFF2-40B4-BE49-F238E27FC236}">
                <a16:creationId xmlns:a16="http://schemas.microsoft.com/office/drawing/2014/main" id="{E5E745D1-1A6F-494C-BBB7-E8D64E4984BB}"/>
              </a:ext>
            </a:extLst>
          </p:cNvPr>
          <p:cNvSpPr txBox="1">
            <a:spLocks/>
          </p:cNvSpPr>
          <p:nvPr/>
        </p:nvSpPr>
        <p:spPr>
          <a:xfrm>
            <a:off x="4385693" y="2062101"/>
            <a:ext cx="3600000"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de-DE" spc="30" dirty="0"/>
              <a:t>Social </a:t>
            </a:r>
            <a:br>
              <a:rPr lang="de-DE" spc="30" dirty="0"/>
            </a:br>
            <a:r>
              <a:rPr lang="de-DE" spc="30" dirty="0"/>
              <a:t>(Soziales)</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658811"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Klima</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Ressourcenknappheit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Wasser</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Artenvielfalt</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4380294"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Mitarbeitende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Sicherheit und Gesundheit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Demografischer Wandel</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Ernährungssicherheit</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8123370" y="2991238"/>
            <a:ext cx="3594603" cy="1593568"/>
          </a:xfrm>
          <a:prstGeom prst="rect">
            <a:avLst/>
          </a:prstGeom>
          <a:solidFill>
            <a:srgbClr val="FBF3E8"/>
          </a:solidFill>
        </p:spPr>
        <p:txBody>
          <a:bodyPr vert="horz" wrap="square" lIns="36000" tIns="180000" rIns="108000" bIns="21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Risiko- und Reputationsmanagement</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Aufsichtsstrukturen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Compliance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Korruption</a:t>
            </a:r>
          </a:p>
        </p:txBody>
      </p:sp>
      <p:sp>
        <p:nvSpPr>
          <p:cNvPr id="16" name="Rechteck: obere Ecken abgerundet 15">
            <a:extLst>
              <a:ext uri="{FF2B5EF4-FFF2-40B4-BE49-F238E27FC236}">
                <a16:creationId xmlns:a16="http://schemas.microsoft.com/office/drawing/2014/main" id="{25E51635-FA1A-4103-B1FC-9ABDDAB60B16}"/>
              </a:ext>
            </a:extLst>
          </p:cNvPr>
          <p:cNvSpPr/>
          <p:nvPr/>
        </p:nvSpPr>
        <p:spPr>
          <a:xfrm>
            <a:off x="658811" y="1482909"/>
            <a:ext cx="11053764" cy="483720"/>
          </a:xfrm>
          <a:prstGeom prst="round2SameRect">
            <a:avLst>
              <a:gd name="adj1" fmla="val 50000"/>
              <a:gd name="adj2" fmla="val 0"/>
            </a:avLst>
          </a:prstGeom>
          <a:solidFill>
            <a:srgbClr val="EAC28D"/>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36000" rtlCol="0" anchor="t" anchorCtr="0">
            <a:spAutoFit/>
          </a:bodyPr>
          <a:lstStyle/>
          <a:p>
            <a:pPr algn="ctr">
              <a:lnSpc>
                <a:spcPts val="2200"/>
              </a:lnSpc>
              <a:spcAft>
                <a:spcPts val="600"/>
              </a:spcAft>
              <a:buClr>
                <a:srgbClr val="D6851B"/>
              </a:buClr>
              <a:buSzPct val="65000"/>
            </a:pPr>
            <a:r>
              <a:rPr lang="de-DE" sz="2400" spc="60" dirty="0">
                <a:solidFill>
                  <a:schemeClr val="tx1"/>
                </a:solidFill>
              </a:rPr>
              <a:t>ESG-Kriterien</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946857"/>
            <a:ext cx="7958140" cy="615553"/>
          </a:xfrm>
          <a:prstGeom prst="rect">
            <a:avLst/>
          </a:prstGeom>
          <a:noFill/>
        </p:spPr>
        <p:txBody>
          <a:bodyPr wrap="square" lIns="0" tIns="0" rIns="0" bIns="0" rtlCol="0">
            <a:noAutofit/>
          </a:bodyPr>
          <a:lstStyle/>
          <a:p>
            <a:r>
              <a:rPr lang="de-DE" sz="2000" b="1" dirty="0"/>
              <a:t>Beispielhafte Übersicht der ESG-Kriterien</a:t>
            </a:r>
          </a:p>
        </p:txBody>
      </p:sp>
    </p:spTree>
    <p:extLst>
      <p:ext uri="{BB962C8B-B14F-4D97-AF65-F5344CB8AC3E}">
        <p14:creationId xmlns:p14="http://schemas.microsoft.com/office/powerpoint/2010/main" val="38957588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de-DE" dirty="0"/>
              <a:t>1.3  Kontext Europäische Union</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de-DE" b="1" dirty="0"/>
              <a:t>Environment (Umwelt)</a:t>
            </a:r>
          </a:p>
          <a:p>
            <a:pPr marL="285750" indent="-285750">
              <a:lnSpc>
                <a:spcPts val="2200"/>
              </a:lnSpc>
              <a:spcAft>
                <a:spcPts val="600"/>
              </a:spcAft>
              <a:buClr>
                <a:srgbClr val="D6851B"/>
              </a:buClr>
              <a:buSzPct val="65000"/>
              <a:buFont typeface="Wingdings 3" panose="05040102010807070707" pitchFamily="18" charset="2"/>
              <a:buChar char=""/>
            </a:pPr>
            <a:r>
              <a:rPr lang="de-DE" dirty="0"/>
              <a:t>Verbrauch von Ressourcen</a:t>
            </a:r>
          </a:p>
          <a:p>
            <a:pPr marL="285750" indent="-285750">
              <a:lnSpc>
                <a:spcPts val="2200"/>
              </a:lnSpc>
              <a:spcAft>
                <a:spcPts val="600"/>
              </a:spcAft>
              <a:buClr>
                <a:srgbClr val="D6851B"/>
              </a:buClr>
              <a:buSzPct val="65000"/>
              <a:buFont typeface="Wingdings 3" panose="05040102010807070707" pitchFamily="18" charset="2"/>
              <a:buChar char=""/>
            </a:pPr>
            <a:r>
              <a:rPr lang="de-DE" dirty="0"/>
              <a:t>Biodiversität</a:t>
            </a:r>
          </a:p>
          <a:p>
            <a:pPr marL="285750" indent="-285750">
              <a:lnSpc>
                <a:spcPts val="2200"/>
              </a:lnSpc>
              <a:spcAft>
                <a:spcPts val="600"/>
              </a:spcAft>
              <a:buClr>
                <a:srgbClr val="D6851B"/>
              </a:buClr>
              <a:buSzPct val="65000"/>
              <a:buFont typeface="Wingdings 3" panose="05040102010807070707" pitchFamily="18" charset="2"/>
              <a:buChar char=""/>
            </a:pPr>
            <a:r>
              <a:rPr lang="de-DE" dirty="0"/>
              <a:t>Lärm</a:t>
            </a:r>
          </a:p>
          <a:p>
            <a:pPr marL="285750" indent="-285750">
              <a:lnSpc>
                <a:spcPts val="2200"/>
              </a:lnSpc>
              <a:spcAft>
                <a:spcPts val="600"/>
              </a:spcAft>
              <a:buClr>
                <a:srgbClr val="D6851B"/>
              </a:buClr>
              <a:buSzPct val="65000"/>
              <a:buFont typeface="Wingdings 3" panose="05040102010807070707" pitchFamily="18" charset="2"/>
              <a:buChar char=""/>
            </a:pPr>
            <a:r>
              <a:rPr lang="de-DE" dirty="0"/>
              <a:t>Verschmutzung von Wasser, Boden, Luft</a:t>
            </a:r>
          </a:p>
          <a:p>
            <a:pPr marL="285750" indent="-285750">
              <a:lnSpc>
                <a:spcPts val="2200"/>
              </a:lnSpc>
              <a:spcAft>
                <a:spcPts val="600"/>
              </a:spcAft>
              <a:buClr>
                <a:srgbClr val="D6851B"/>
              </a:buClr>
              <a:buSzPct val="65000"/>
              <a:buFont typeface="Wingdings 3" panose="05040102010807070707" pitchFamily="18" charset="2"/>
              <a:buChar char=""/>
            </a:pPr>
            <a:r>
              <a:rPr lang="de-DE" dirty="0"/>
              <a:t>Treibhausgas-Emissionen</a:t>
            </a:r>
          </a:p>
          <a:p>
            <a:pPr marL="285750" indent="-285750">
              <a:lnSpc>
                <a:spcPts val="2200"/>
              </a:lnSpc>
              <a:spcAft>
                <a:spcPts val="600"/>
              </a:spcAft>
              <a:buClr>
                <a:srgbClr val="D6851B"/>
              </a:buClr>
              <a:buSzPct val="65000"/>
              <a:buFont typeface="Wingdings 3" panose="05040102010807070707" pitchFamily="18" charset="2"/>
              <a:buChar char=""/>
            </a:pPr>
            <a:r>
              <a:rPr lang="de-DE" dirty="0"/>
              <a:t>Arbeitssicherheit</a:t>
            </a:r>
          </a:p>
        </p:txBody>
      </p:sp>
      <p:sp>
        <p:nvSpPr>
          <p:cNvPr id="10" name="Rechteck 9">
            <a:extLst>
              <a:ext uri="{FF2B5EF4-FFF2-40B4-BE49-F238E27FC236}">
                <a16:creationId xmlns:a16="http://schemas.microsoft.com/office/drawing/2014/main" id="{8BF98410-7155-4767-962B-36308C1EA7D1}"/>
              </a:ext>
            </a:extLst>
          </p:cNvPr>
          <p:cNvSpPr/>
          <p:nvPr/>
        </p:nvSpPr>
        <p:spPr>
          <a:xfrm>
            <a:off x="4296794"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de-DE" b="1" dirty="0" err="1"/>
              <a:t>Social</a:t>
            </a:r>
            <a:r>
              <a:rPr lang="de-DE" b="1" dirty="0"/>
              <a:t> (Soziales)</a:t>
            </a:r>
          </a:p>
          <a:p>
            <a:pPr marL="285750" indent="-285750">
              <a:lnSpc>
                <a:spcPts val="2200"/>
              </a:lnSpc>
              <a:spcAft>
                <a:spcPts val="600"/>
              </a:spcAft>
              <a:buClr>
                <a:srgbClr val="D6851B"/>
              </a:buClr>
              <a:buSzPct val="65000"/>
              <a:buFont typeface="Wingdings 3" panose="05040102010807070707" pitchFamily="18" charset="2"/>
              <a:buChar char=""/>
            </a:pPr>
            <a:r>
              <a:rPr lang="de-DE" dirty="0"/>
              <a:t>Verantwortung für Mitarbeitende</a:t>
            </a:r>
          </a:p>
          <a:p>
            <a:pPr marL="285750" indent="-285750">
              <a:lnSpc>
                <a:spcPts val="2200"/>
              </a:lnSpc>
              <a:spcAft>
                <a:spcPts val="600"/>
              </a:spcAft>
              <a:buClr>
                <a:srgbClr val="D6851B"/>
              </a:buClr>
              <a:buSzPct val="65000"/>
              <a:buFont typeface="Wingdings 3" panose="05040102010807070707" pitchFamily="18" charset="2"/>
              <a:buChar char=""/>
            </a:pPr>
            <a:r>
              <a:rPr lang="de-DE" dirty="0"/>
              <a:t>Faire Bezahlung</a:t>
            </a:r>
          </a:p>
          <a:p>
            <a:pPr marL="285750" indent="-285750">
              <a:lnSpc>
                <a:spcPts val="2200"/>
              </a:lnSpc>
              <a:spcAft>
                <a:spcPts val="600"/>
              </a:spcAft>
              <a:buClr>
                <a:srgbClr val="D6851B"/>
              </a:buClr>
              <a:buSzPct val="65000"/>
              <a:buFont typeface="Wingdings 3" panose="05040102010807070707" pitchFamily="18" charset="2"/>
              <a:buChar char=""/>
            </a:pPr>
            <a:r>
              <a:rPr lang="de-DE" dirty="0"/>
              <a:t>Aus- und Weiterbildung</a:t>
            </a:r>
          </a:p>
          <a:p>
            <a:pPr marL="285750" indent="-285750">
              <a:lnSpc>
                <a:spcPts val="2200"/>
              </a:lnSpc>
              <a:spcAft>
                <a:spcPts val="600"/>
              </a:spcAft>
              <a:buClr>
                <a:srgbClr val="D6851B"/>
              </a:buClr>
              <a:buSzPct val="65000"/>
              <a:buFont typeface="Wingdings 3" panose="05040102010807070707" pitchFamily="18" charset="2"/>
              <a:buChar char=""/>
            </a:pPr>
            <a:r>
              <a:rPr lang="de-DE" dirty="0"/>
              <a:t>Gleichberechtigung, Diversität, Inklusion</a:t>
            </a:r>
          </a:p>
          <a:p>
            <a:pPr marL="285750" indent="-285750">
              <a:lnSpc>
                <a:spcPts val="2200"/>
              </a:lnSpc>
              <a:spcAft>
                <a:spcPts val="600"/>
              </a:spcAft>
              <a:buClr>
                <a:srgbClr val="D6851B"/>
              </a:buClr>
              <a:buSzPct val="65000"/>
              <a:buFont typeface="Wingdings 3" panose="05040102010807070707" pitchFamily="18" charset="2"/>
              <a:buChar char=""/>
            </a:pPr>
            <a:r>
              <a:rPr lang="de-DE" dirty="0"/>
              <a:t>Gesellschaftliches Engagement</a:t>
            </a:r>
          </a:p>
        </p:txBody>
      </p:sp>
      <p:sp>
        <p:nvSpPr>
          <p:cNvPr id="12" name="Rechteck 11">
            <a:extLst>
              <a:ext uri="{FF2B5EF4-FFF2-40B4-BE49-F238E27FC236}">
                <a16:creationId xmlns:a16="http://schemas.microsoft.com/office/drawing/2014/main" id="{C006E7A6-5A99-4BE7-B931-821793CEA3BC}"/>
              </a:ext>
            </a:extLst>
          </p:cNvPr>
          <p:cNvSpPr/>
          <p:nvPr/>
        </p:nvSpPr>
        <p:spPr>
          <a:xfrm>
            <a:off x="8112575" y="1527697"/>
            <a:ext cx="3600000" cy="3061918"/>
          </a:xfrm>
          <a:prstGeom prst="rect">
            <a:avLst/>
          </a:prstGeom>
        </p:spPr>
        <p:txBody>
          <a:bodyPr wrap="square" lIns="36000" tIns="36000" rIns="36000" bIns="36000">
            <a:noAutofit/>
          </a:bodyPr>
          <a:lstStyle/>
          <a:p>
            <a:pPr>
              <a:lnSpc>
                <a:spcPts val="2200"/>
              </a:lnSpc>
              <a:spcAft>
                <a:spcPts val="1800"/>
              </a:spcAft>
              <a:buClr>
                <a:srgbClr val="D6851B"/>
              </a:buClr>
              <a:buSzPct val="65000"/>
            </a:pPr>
            <a:r>
              <a:rPr lang="de-DE" b="1" dirty="0" err="1"/>
              <a:t>Governance</a:t>
            </a:r>
            <a:r>
              <a:rPr lang="de-DE" b="1" dirty="0"/>
              <a:t> (Steuerung)</a:t>
            </a:r>
          </a:p>
          <a:p>
            <a:pPr marL="285750" indent="-285750">
              <a:lnSpc>
                <a:spcPts val="2200"/>
              </a:lnSpc>
              <a:spcAft>
                <a:spcPts val="600"/>
              </a:spcAft>
              <a:buClr>
                <a:srgbClr val="D6851B"/>
              </a:buClr>
              <a:buSzPct val="65000"/>
              <a:buFont typeface="Wingdings 3" panose="05040102010807070707" pitchFamily="18" charset="2"/>
              <a:buChar char=""/>
            </a:pPr>
            <a:r>
              <a:rPr lang="de-DE" dirty="0"/>
              <a:t>Unternehmensführung und </a:t>
            </a:r>
            <a:br>
              <a:rPr lang="de-DE" dirty="0"/>
            </a:br>
            <a:r>
              <a:rPr lang="de-DE" dirty="0"/>
              <a:t>-kontrolle</a:t>
            </a:r>
          </a:p>
          <a:p>
            <a:pPr marL="285750" indent="-285750">
              <a:lnSpc>
                <a:spcPts val="2200"/>
              </a:lnSpc>
              <a:spcAft>
                <a:spcPts val="600"/>
              </a:spcAft>
              <a:buClr>
                <a:srgbClr val="D6851B"/>
              </a:buClr>
              <a:buSzPct val="65000"/>
              <a:buFont typeface="Wingdings 3" panose="05040102010807070707" pitchFamily="18" charset="2"/>
              <a:buChar char=""/>
            </a:pPr>
            <a:r>
              <a:rPr lang="de-DE" dirty="0"/>
              <a:t>Compliance („an Regeln halten“)</a:t>
            </a:r>
          </a:p>
          <a:p>
            <a:pPr marL="285750" indent="-285750">
              <a:lnSpc>
                <a:spcPts val="2200"/>
              </a:lnSpc>
              <a:spcAft>
                <a:spcPts val="600"/>
              </a:spcAft>
              <a:buClr>
                <a:srgbClr val="D6851B"/>
              </a:buClr>
              <a:buSzPct val="65000"/>
              <a:buFont typeface="Wingdings 3" panose="05040102010807070707" pitchFamily="18" charset="2"/>
              <a:buChar char=""/>
            </a:pPr>
            <a:r>
              <a:rPr lang="de-DE" dirty="0"/>
              <a:t>Transparenz</a:t>
            </a:r>
          </a:p>
          <a:p>
            <a:pPr marL="285750" indent="-285750">
              <a:lnSpc>
                <a:spcPts val="2200"/>
              </a:lnSpc>
              <a:spcAft>
                <a:spcPts val="600"/>
              </a:spcAft>
              <a:buClr>
                <a:srgbClr val="D6851B"/>
              </a:buClr>
              <a:buSzPct val="65000"/>
              <a:buFont typeface="Wingdings 3" panose="05040102010807070707" pitchFamily="18" charset="2"/>
              <a:buChar char=""/>
            </a:pPr>
            <a:r>
              <a:rPr lang="de-DE" dirty="0"/>
              <a:t>Unternehmenswerte und -ethik</a:t>
            </a:r>
          </a:p>
          <a:p>
            <a:pPr marL="285750" indent="-285750">
              <a:lnSpc>
                <a:spcPts val="2200"/>
              </a:lnSpc>
              <a:spcAft>
                <a:spcPts val="600"/>
              </a:spcAft>
              <a:buClr>
                <a:srgbClr val="D6851B"/>
              </a:buClr>
              <a:buSzPct val="65000"/>
              <a:buFont typeface="Wingdings 3" panose="05040102010807070707" pitchFamily="18" charset="2"/>
              <a:buChar char=""/>
            </a:pPr>
            <a:r>
              <a:rPr lang="de-DE" dirty="0"/>
              <a:t>Zusammenarbeit mit Geschäftspartnern</a:t>
            </a:r>
          </a:p>
          <a:p>
            <a:pPr marL="285750" indent="-285750">
              <a:lnSpc>
                <a:spcPts val="2200"/>
              </a:lnSpc>
              <a:spcAft>
                <a:spcPts val="600"/>
              </a:spcAft>
              <a:buClr>
                <a:srgbClr val="D6851B"/>
              </a:buClr>
              <a:buSzPct val="65000"/>
              <a:buFont typeface="Wingdings 3" panose="05040102010807070707" pitchFamily="18" charset="2"/>
              <a:buChar char=""/>
            </a:pPr>
            <a:r>
              <a:rPr lang="de-DE" dirty="0"/>
              <a:t>Bedürfnisse von Stakeholdern</a:t>
            </a:r>
          </a:p>
        </p:txBody>
      </p:sp>
      <p:sp>
        <p:nvSpPr>
          <p:cNvPr id="6" name="Textfeld 5">
            <a:extLst>
              <a:ext uri="{FF2B5EF4-FFF2-40B4-BE49-F238E27FC236}">
                <a16:creationId xmlns:a16="http://schemas.microsoft.com/office/drawing/2014/main" id="{22A563DB-CE5D-4653-8CE1-043E2464447B}"/>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ESG-Kriterien aus Unternehmenssicht</a:t>
            </a:r>
            <a:r>
              <a:rPr lang="de-DE" sz="2000" b="1" dirty="0">
                <a:highlight>
                  <a:srgbClr val="FFFF00"/>
                </a:highlight>
              </a:rPr>
              <a:t> </a:t>
            </a:r>
          </a:p>
        </p:txBody>
      </p:sp>
    </p:spTree>
    <p:extLst>
      <p:ext uri="{BB962C8B-B14F-4D97-AF65-F5344CB8AC3E}">
        <p14:creationId xmlns:p14="http://schemas.microsoft.com/office/powerpoint/2010/main" val="21903370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de-DE" dirty="0"/>
              <a:t>1.3  Kontext Europäische Union</a:t>
            </a:r>
          </a:p>
        </p:txBody>
      </p:sp>
      <p:sp>
        <p:nvSpPr>
          <p:cNvPr id="9" name="Rechteck 8">
            <a:extLst>
              <a:ext uri="{FF2B5EF4-FFF2-40B4-BE49-F238E27FC236}">
                <a16:creationId xmlns:a16="http://schemas.microsoft.com/office/drawing/2014/main" id="{A127295B-6C34-4F15-8198-749FB802477E}"/>
              </a:ext>
            </a:extLst>
          </p:cNvPr>
          <p:cNvSpPr/>
          <p:nvPr/>
        </p:nvSpPr>
        <p:spPr>
          <a:xfrm>
            <a:off x="658813" y="1556571"/>
            <a:ext cx="11053762" cy="4022203"/>
          </a:xfrm>
          <a:prstGeom prst="rect">
            <a:avLst/>
          </a:prstGeom>
        </p:spPr>
        <p:txBody>
          <a:bodyPr wrap="square" lIns="0" tIns="0" rIns="0" bIns="0">
            <a:noAutofit/>
          </a:bodyPr>
          <a:lstStyle/>
          <a:p>
            <a:pPr>
              <a:lnSpc>
                <a:spcPts val="2200"/>
              </a:lnSpc>
              <a:spcAft>
                <a:spcPts val="1200"/>
              </a:spcAft>
              <a:buClr>
                <a:srgbClr val="D6851B"/>
              </a:buClr>
              <a:buSzPct val="65000"/>
            </a:pPr>
            <a:r>
              <a:rPr lang="de-DE" b="1" dirty="0"/>
              <a:t>Ambitionierte Klimaschutzziele der EU für 2030 und 2050 </a:t>
            </a:r>
          </a:p>
          <a:p>
            <a:pPr marL="285750" indent="-285750">
              <a:lnSpc>
                <a:spcPts val="2200"/>
              </a:lnSpc>
              <a:spcAft>
                <a:spcPts val="1200"/>
              </a:spcAft>
              <a:buClr>
                <a:srgbClr val="D6851B"/>
              </a:buClr>
              <a:buSzPct val="65000"/>
              <a:buFont typeface="Wingdings 3" panose="05040102010807070707" pitchFamily="18" charset="2"/>
              <a:buChar char=""/>
            </a:pPr>
            <a:r>
              <a:rPr lang="de-DE" dirty="0"/>
              <a:t>Versorgung mit sauberer, erschwinglicher und sicherer Energie </a:t>
            </a:r>
          </a:p>
          <a:p>
            <a:pPr marL="285750" indent="-285750">
              <a:lnSpc>
                <a:spcPts val="2200"/>
              </a:lnSpc>
              <a:spcAft>
                <a:spcPts val="1200"/>
              </a:spcAft>
              <a:buClr>
                <a:srgbClr val="D6851B"/>
              </a:buClr>
              <a:buSzPct val="65000"/>
              <a:buFont typeface="Wingdings 3" panose="05040102010807070707" pitchFamily="18" charset="2"/>
              <a:buChar char=""/>
            </a:pPr>
            <a:r>
              <a:rPr lang="de-DE" dirty="0"/>
              <a:t>Mobilisierung der Industrie für eine saubere und kreislauforientierte Wirtschaft </a:t>
            </a:r>
          </a:p>
          <a:p>
            <a:pPr marL="285750" indent="-285750">
              <a:lnSpc>
                <a:spcPts val="2200"/>
              </a:lnSpc>
              <a:spcAft>
                <a:spcPts val="1200"/>
              </a:spcAft>
              <a:buClr>
                <a:srgbClr val="D6851B"/>
              </a:buClr>
              <a:buSzPct val="65000"/>
              <a:buFont typeface="Wingdings 3" panose="05040102010807070707" pitchFamily="18" charset="2"/>
              <a:buChar char=""/>
            </a:pPr>
            <a:r>
              <a:rPr lang="de-DE" dirty="0"/>
              <a:t>Energie- und ressourcenschonendes Bauen und Renovieren</a:t>
            </a:r>
          </a:p>
          <a:p>
            <a:pPr marL="285750" indent="-285750">
              <a:lnSpc>
                <a:spcPts val="2200"/>
              </a:lnSpc>
              <a:spcAft>
                <a:spcPts val="1200"/>
              </a:spcAft>
              <a:buClr>
                <a:srgbClr val="D6851B"/>
              </a:buClr>
              <a:buSzPct val="65000"/>
              <a:buFont typeface="Wingdings 3" panose="05040102010807070707" pitchFamily="18" charset="2"/>
              <a:buChar char=""/>
            </a:pPr>
            <a:r>
              <a:rPr lang="de-DE" dirty="0"/>
              <a:t>Null-Schadstoff-Ziel für eine schadstofffreie Umwelt</a:t>
            </a:r>
          </a:p>
          <a:p>
            <a:pPr marL="285750" indent="-285750">
              <a:lnSpc>
                <a:spcPts val="2200"/>
              </a:lnSpc>
              <a:spcAft>
                <a:spcPts val="1200"/>
              </a:spcAft>
              <a:buClr>
                <a:srgbClr val="D6851B"/>
              </a:buClr>
              <a:buSzPct val="65000"/>
              <a:buFont typeface="Wingdings 3" panose="05040102010807070707" pitchFamily="18" charset="2"/>
              <a:buChar char=""/>
            </a:pPr>
            <a:r>
              <a:rPr lang="de-DE" dirty="0"/>
              <a:t>Ökosysteme und Biodiversität erhalten und wiederherstellen</a:t>
            </a:r>
          </a:p>
          <a:p>
            <a:pPr marL="285750" indent="-285750">
              <a:lnSpc>
                <a:spcPts val="2200"/>
              </a:lnSpc>
              <a:spcAft>
                <a:spcPts val="1200"/>
              </a:spcAft>
              <a:buClr>
                <a:srgbClr val="D6851B"/>
              </a:buClr>
              <a:buSzPct val="65000"/>
              <a:buFont typeface="Wingdings 3" panose="05040102010807070707" pitchFamily="18" charset="2"/>
              <a:buChar char=""/>
            </a:pPr>
            <a:r>
              <a:rPr lang="de-DE" dirty="0"/>
              <a:t>„Vom Hof auf den Tisch“: ein faires, gesundes und umweltfreundliches Lebensmittelsystem</a:t>
            </a:r>
          </a:p>
          <a:p>
            <a:pPr marL="285750" indent="-285750">
              <a:lnSpc>
                <a:spcPts val="2200"/>
              </a:lnSpc>
              <a:spcAft>
                <a:spcPts val="1200"/>
              </a:spcAft>
              <a:buClr>
                <a:srgbClr val="D6851B"/>
              </a:buClr>
              <a:buSzPct val="65000"/>
              <a:buFont typeface="Wingdings 3" panose="05040102010807070707" pitchFamily="18" charset="2"/>
              <a:buChar char=""/>
            </a:pPr>
            <a:r>
              <a:rPr lang="de-DE" dirty="0"/>
              <a:t>Raschere Umstellung auf eine nachhaltige und intelligente Mobilität</a:t>
            </a:r>
          </a:p>
        </p:txBody>
      </p:sp>
      <p:sp>
        <p:nvSpPr>
          <p:cNvPr id="14" name="Textfeld 13">
            <a:extLst>
              <a:ext uri="{FF2B5EF4-FFF2-40B4-BE49-F238E27FC236}">
                <a16:creationId xmlns:a16="http://schemas.microsoft.com/office/drawing/2014/main" id="{BD291AEE-F010-4589-8248-93DBE29FA739}"/>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Umgestaltung der EU-Wirtschaft für eine nachhaltige Zukunft</a:t>
            </a:r>
          </a:p>
        </p:txBody>
      </p:sp>
      <p:sp>
        <p:nvSpPr>
          <p:cNvPr id="15" name="Textfeld 14">
            <a:extLst>
              <a:ext uri="{FF2B5EF4-FFF2-40B4-BE49-F238E27FC236}">
                <a16:creationId xmlns:a16="http://schemas.microsoft.com/office/drawing/2014/main" id="{6F16F768-3694-4733-81CF-01A23F977EB8}"/>
              </a:ext>
            </a:extLst>
          </p:cNvPr>
          <p:cNvSpPr txBox="1"/>
          <p:nvPr/>
        </p:nvSpPr>
        <p:spPr>
          <a:xfrm>
            <a:off x="582613" y="5453935"/>
            <a:ext cx="9559244" cy="276999"/>
          </a:xfrm>
          <a:prstGeom prst="rect">
            <a:avLst/>
          </a:prstGeom>
          <a:noFill/>
        </p:spPr>
        <p:txBody>
          <a:bodyPr wrap="square" rtlCol="0">
            <a:spAutoFit/>
          </a:bodyPr>
          <a:lstStyle/>
          <a:p>
            <a:r>
              <a:rPr lang="de-DE" sz="1200" dirty="0">
                <a:latin typeface="Calibri" panose="020F0502020204030204" pitchFamily="34" charset="0"/>
              </a:rPr>
              <a:t>Quellen &amp; weitere Infos: Europäische Kommission (2024), EUR-Lex (2019)</a:t>
            </a:r>
          </a:p>
        </p:txBody>
      </p:sp>
      <p:pic>
        <p:nvPicPr>
          <p:cNvPr id="5" name="Grafik 4">
            <a:extLst>
              <a:ext uri="{FF2B5EF4-FFF2-40B4-BE49-F238E27FC236}">
                <a16:creationId xmlns:a16="http://schemas.microsoft.com/office/drawing/2014/main" id="{C289D939-11FC-48FB-8AC9-BD1610976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6809" y="1279226"/>
            <a:ext cx="2925766" cy="3304395"/>
          </a:xfrm>
          <a:prstGeom prst="rect">
            <a:avLst/>
          </a:prstGeom>
        </p:spPr>
      </p:pic>
    </p:spTree>
    <p:extLst>
      <p:ext uri="{BB962C8B-B14F-4D97-AF65-F5344CB8AC3E}">
        <p14:creationId xmlns:p14="http://schemas.microsoft.com/office/powerpoint/2010/main" val="399699759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400"/>
              </a:spcAft>
              <a:buClr>
                <a:srgbClr val="D6851B"/>
              </a:buClr>
              <a:buSzPct val="65000"/>
            </a:pPr>
            <a:r>
              <a:rPr lang="de-DE" b="1" dirty="0"/>
              <a:t>Corporate Sustainability Reporting Directive (CSRD)</a:t>
            </a:r>
          </a:p>
          <a:p>
            <a:pPr marL="285750" indent="-285750">
              <a:lnSpc>
                <a:spcPts val="2200"/>
              </a:lnSpc>
              <a:spcAft>
                <a:spcPts val="400"/>
              </a:spcAft>
              <a:buClr>
                <a:srgbClr val="D6851B"/>
              </a:buClr>
              <a:buSzPct val="65000"/>
              <a:buFont typeface="Wingdings 3" panose="05040102010807070707" pitchFamily="18" charset="2"/>
              <a:buChar char=""/>
            </a:pPr>
            <a:r>
              <a:rPr lang="de-DE" dirty="0"/>
              <a:t>Verpflichtet Unternehmen, über ihren Umgang mit sozialen und ökologischen Herausforderungen zu berichten</a:t>
            </a:r>
          </a:p>
          <a:p>
            <a:pPr marL="285750" indent="-285750">
              <a:lnSpc>
                <a:spcPts val="2200"/>
              </a:lnSpc>
              <a:spcAft>
                <a:spcPts val="400"/>
              </a:spcAft>
              <a:buClr>
                <a:srgbClr val="D6851B"/>
              </a:buClr>
              <a:buSzPct val="65000"/>
              <a:buFont typeface="Wingdings 3" panose="05040102010807070707" pitchFamily="18" charset="2"/>
              <a:buChar char=""/>
            </a:pPr>
            <a:r>
              <a:rPr lang="de-DE" dirty="0"/>
              <a:t>Soll Transparenz seitens der Unternehmen zu ESG Themen ermöglichen</a:t>
            </a:r>
          </a:p>
          <a:p>
            <a:pPr>
              <a:lnSpc>
                <a:spcPts val="2200"/>
              </a:lnSpc>
              <a:spcBef>
                <a:spcPts val="600"/>
              </a:spcBef>
              <a:spcAft>
                <a:spcPts val="400"/>
              </a:spcAft>
              <a:buClr>
                <a:srgbClr val="D6851B"/>
              </a:buClr>
              <a:buSzPct val="65000"/>
            </a:pPr>
            <a:r>
              <a:rPr lang="de-DE" b="1" dirty="0"/>
              <a:t>EU-Taxonomie Verordnung</a:t>
            </a:r>
          </a:p>
          <a:p>
            <a:pPr marL="285750" indent="-285750">
              <a:lnSpc>
                <a:spcPts val="2200"/>
              </a:lnSpc>
              <a:spcAft>
                <a:spcPts val="400"/>
              </a:spcAft>
              <a:buClr>
                <a:srgbClr val="D6851B"/>
              </a:buClr>
              <a:buSzPct val="65000"/>
              <a:buFont typeface="Wingdings 3" panose="05040102010807070707" pitchFamily="18" charset="2"/>
              <a:buChar char=""/>
            </a:pPr>
            <a:r>
              <a:rPr lang="de-DE" dirty="0"/>
              <a:t>Definiert, welche Aktivitäten unter welchen Umständen als nachhaltig gelten</a:t>
            </a:r>
          </a:p>
          <a:p>
            <a:pPr marL="285750" indent="-285750">
              <a:lnSpc>
                <a:spcPts val="2200"/>
              </a:lnSpc>
              <a:spcAft>
                <a:spcPts val="400"/>
              </a:spcAft>
              <a:buClr>
                <a:srgbClr val="D6851B"/>
              </a:buClr>
              <a:buSzPct val="65000"/>
              <a:buFont typeface="Wingdings 3" panose="05040102010807070707" pitchFamily="18" charset="2"/>
              <a:buChar char=""/>
            </a:pPr>
            <a:r>
              <a:rPr lang="de-DE" dirty="0"/>
              <a:t>Auch für Unternehmen gültig, die unter die CSRD fallen</a:t>
            </a:r>
          </a:p>
          <a:p>
            <a:pPr>
              <a:lnSpc>
                <a:spcPts val="2200"/>
              </a:lnSpc>
              <a:spcBef>
                <a:spcPts val="600"/>
              </a:spcBef>
              <a:spcAft>
                <a:spcPts val="400"/>
              </a:spcAft>
              <a:buClr>
                <a:srgbClr val="D6851B"/>
              </a:buClr>
              <a:buSzPct val="65000"/>
            </a:pPr>
            <a:r>
              <a:rPr lang="de-DE" b="1" dirty="0"/>
              <a:t>Sustainable Finance Disclosure Regulation (SFDR)</a:t>
            </a:r>
          </a:p>
          <a:p>
            <a:pPr marL="285750" indent="-285750">
              <a:lnSpc>
                <a:spcPts val="2200"/>
              </a:lnSpc>
              <a:spcAft>
                <a:spcPts val="400"/>
              </a:spcAft>
              <a:buClr>
                <a:srgbClr val="D6851B"/>
              </a:buClr>
              <a:buSzPct val="65000"/>
              <a:buFont typeface="Wingdings 3" panose="05040102010807070707" pitchFamily="18" charset="2"/>
              <a:buChar char=""/>
            </a:pPr>
            <a:r>
              <a:rPr lang="de-DE" spc="-20" dirty="0"/>
              <a:t>Finanzmarktteilnehmende müssen ihre Angebote unter dem Gesichtspunkt der Nachhaltigkeit vollständig offenlegen</a:t>
            </a:r>
          </a:p>
          <a:p>
            <a:pPr marL="285750" indent="-285750">
              <a:lnSpc>
                <a:spcPts val="2200"/>
              </a:lnSpc>
              <a:spcAft>
                <a:spcPts val="400"/>
              </a:spcAft>
              <a:buClr>
                <a:srgbClr val="D6851B"/>
              </a:buClr>
              <a:buSzPct val="65000"/>
              <a:buFont typeface="Wingdings 3" panose="05040102010807070707" pitchFamily="18" charset="2"/>
              <a:buChar char=""/>
            </a:pPr>
            <a:r>
              <a:rPr lang="de-DE" dirty="0"/>
              <a:t>Es werden angemessene Informationen von den Unternehmen benötigt</a:t>
            </a:r>
          </a:p>
          <a:p>
            <a:pPr marL="285750" indent="-285750">
              <a:lnSpc>
                <a:spcPts val="2200"/>
              </a:lnSpc>
              <a:spcAft>
                <a:spcPts val="400"/>
              </a:spcAft>
              <a:buClr>
                <a:srgbClr val="D6851B"/>
              </a:buClr>
              <a:buSzPct val="65000"/>
              <a:buFont typeface="Wingdings 3" panose="05040102010807070707" pitchFamily="18" charset="2"/>
              <a:buChar char=""/>
            </a:pPr>
            <a:endParaRPr lang="de-DE" dirty="0"/>
          </a:p>
        </p:txBody>
      </p:sp>
      <p:sp>
        <p:nvSpPr>
          <p:cNvPr id="6" name="Rechteck 5">
            <a:extLst>
              <a:ext uri="{FF2B5EF4-FFF2-40B4-BE49-F238E27FC236}">
                <a16:creationId xmlns:a16="http://schemas.microsoft.com/office/drawing/2014/main" id="{C88A97A0-C5A5-4E9B-9593-052171BAB289}"/>
              </a:ext>
            </a:extLst>
          </p:cNvPr>
          <p:cNvSpPr/>
          <p:nvPr/>
        </p:nvSpPr>
        <p:spPr>
          <a:xfrm>
            <a:off x="658811" y="4888277"/>
            <a:ext cx="9729789" cy="772748"/>
          </a:xfrm>
          <a:prstGeom prst="rect">
            <a:avLst/>
          </a:prstGeom>
          <a:solidFill>
            <a:srgbClr val="FAF1EA"/>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08000" rtlCol="0" anchor="t" anchorCtr="0">
            <a:spAutoFit/>
          </a:bodyPr>
          <a:lstStyle/>
          <a:p>
            <a:pPr>
              <a:lnSpc>
                <a:spcPts val="2200"/>
              </a:lnSpc>
              <a:spcAft>
                <a:spcPts val="600"/>
              </a:spcAft>
              <a:buClr>
                <a:srgbClr val="D6851B"/>
              </a:buClr>
              <a:buSzPct val="65000"/>
            </a:pPr>
            <a:r>
              <a:rPr lang="de-DE" b="1" dirty="0">
                <a:solidFill>
                  <a:schemeClr val="tx1"/>
                </a:solidFill>
              </a:rPr>
              <a:t>Ziele: </a:t>
            </a:r>
            <a:r>
              <a:rPr lang="de-DE" dirty="0">
                <a:solidFill>
                  <a:schemeClr val="tx1"/>
                </a:solidFill>
              </a:rPr>
              <a:t>Neuausrichtung der Kapitalströme auf nachhaltige Investitionen, Einbezug von Nachhaltigkeit </a:t>
            </a:r>
            <a:br>
              <a:rPr lang="de-DE" dirty="0">
                <a:solidFill>
                  <a:schemeClr val="tx1"/>
                </a:solidFill>
              </a:rPr>
            </a:br>
            <a:r>
              <a:rPr lang="de-DE" dirty="0">
                <a:solidFill>
                  <a:schemeClr val="tx1"/>
                </a:solidFill>
              </a:rPr>
              <a:t>           in das Risikomanagement, Förderung von Transparenz und Langfristigkeit</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Europäischer Rat – EU Green Deal</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de-DE" dirty="0"/>
              <a:t>1.3  Kontext Europäische Union</a:t>
            </a:r>
          </a:p>
        </p:txBody>
      </p:sp>
    </p:spTree>
    <p:extLst>
      <p:ext uri="{BB962C8B-B14F-4D97-AF65-F5344CB8AC3E}">
        <p14:creationId xmlns:p14="http://schemas.microsoft.com/office/powerpoint/2010/main" val="140899256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127295B-6C34-4F15-8198-749FB802477E}"/>
              </a:ext>
            </a:extLst>
          </p:cNvPr>
          <p:cNvSpPr/>
          <p:nvPr/>
        </p:nvSpPr>
        <p:spPr>
          <a:xfrm>
            <a:off x="658813" y="1527696"/>
            <a:ext cx="11053762" cy="4022203"/>
          </a:xfrm>
          <a:prstGeom prst="rect">
            <a:avLst/>
          </a:prstGeom>
        </p:spPr>
        <p:txBody>
          <a:bodyPr wrap="square" lIns="0" tIns="36000" rIns="36000" bIns="36000">
            <a:noAutofit/>
          </a:bodyPr>
          <a:lstStyle/>
          <a:p>
            <a:pPr>
              <a:lnSpc>
                <a:spcPts val="2200"/>
              </a:lnSpc>
              <a:spcAft>
                <a:spcPts val="1200"/>
              </a:spcAft>
              <a:buClr>
                <a:srgbClr val="D6851B"/>
              </a:buClr>
              <a:buSzPct val="65000"/>
            </a:pPr>
            <a:r>
              <a:rPr lang="de-DE" b="1" dirty="0"/>
              <a:t>Die Richtlinien sind eng miteinander verzahnt und fordern vor allem Transparenz in unternehmerischen Aktivitäten:</a:t>
            </a:r>
          </a:p>
          <a:p>
            <a:pPr>
              <a:lnSpc>
                <a:spcPts val="2200"/>
              </a:lnSpc>
              <a:spcAft>
                <a:spcPts val="600"/>
              </a:spcAft>
              <a:buClr>
                <a:srgbClr val="D6851B"/>
              </a:buClr>
              <a:buSzPct val="65000"/>
            </a:pPr>
            <a:r>
              <a:rPr lang="de-DE" b="1" dirty="0"/>
              <a:t>Sorgfaltspflichten in der Lieferkette </a:t>
            </a:r>
          </a:p>
          <a:p>
            <a:pPr marL="285750" indent="-285750">
              <a:lnSpc>
                <a:spcPts val="2200"/>
              </a:lnSpc>
              <a:spcAft>
                <a:spcPts val="1200"/>
              </a:spcAft>
              <a:buClr>
                <a:srgbClr val="D6851B"/>
              </a:buClr>
              <a:buSzPct val="65000"/>
              <a:buFont typeface="Wingdings 3" panose="05040102010807070707" pitchFamily="18" charset="2"/>
              <a:buChar char=""/>
            </a:pPr>
            <a:r>
              <a:rPr lang="de-DE" dirty="0" err="1"/>
              <a:t>LkSG</a:t>
            </a:r>
            <a:r>
              <a:rPr lang="de-DE" dirty="0"/>
              <a:t> Lieferkettensorgfaltspflichtengesetz</a:t>
            </a:r>
          </a:p>
          <a:p>
            <a:pPr marL="285750" indent="-285750">
              <a:lnSpc>
                <a:spcPts val="2200"/>
              </a:lnSpc>
              <a:spcAft>
                <a:spcPts val="1200"/>
              </a:spcAft>
              <a:buClr>
                <a:srgbClr val="D6851B"/>
              </a:buClr>
              <a:buSzPct val="65000"/>
              <a:buFont typeface="Wingdings 3" panose="05040102010807070707" pitchFamily="18" charset="2"/>
              <a:buChar char=""/>
            </a:pPr>
            <a:r>
              <a:rPr lang="de-DE" dirty="0"/>
              <a:t>CSDDD  Corporate Sustainability Due Diligence Directive</a:t>
            </a:r>
          </a:p>
          <a:p>
            <a:pPr>
              <a:lnSpc>
                <a:spcPts val="2200"/>
              </a:lnSpc>
              <a:spcAft>
                <a:spcPts val="600"/>
              </a:spcAft>
              <a:buClr>
                <a:srgbClr val="D6851B"/>
              </a:buClr>
              <a:buSzPct val="65000"/>
            </a:pPr>
            <a:r>
              <a:rPr lang="de-DE" b="1" dirty="0"/>
              <a:t>Offenlegung</a:t>
            </a:r>
          </a:p>
          <a:p>
            <a:pPr marL="285750" indent="-285750">
              <a:lnSpc>
                <a:spcPts val="2200"/>
              </a:lnSpc>
              <a:spcAft>
                <a:spcPts val="1200"/>
              </a:spcAft>
              <a:buClr>
                <a:srgbClr val="D6851B"/>
              </a:buClr>
              <a:buSzPct val="65000"/>
              <a:buFont typeface="Wingdings 3" panose="05040102010807070707" pitchFamily="18" charset="2"/>
              <a:buChar char=""/>
            </a:pPr>
            <a:r>
              <a:rPr lang="de-DE" dirty="0"/>
              <a:t>CSRD Corporate Sustainability Reporting Directive</a:t>
            </a:r>
          </a:p>
          <a:p>
            <a:pPr marL="285750" indent="-285750">
              <a:lnSpc>
                <a:spcPts val="2200"/>
              </a:lnSpc>
              <a:spcAft>
                <a:spcPts val="1200"/>
              </a:spcAft>
              <a:buClr>
                <a:srgbClr val="D6851B"/>
              </a:buClr>
              <a:buSzPct val="65000"/>
              <a:buFont typeface="Wingdings 3" panose="05040102010807070707" pitchFamily="18" charset="2"/>
              <a:buChar char=""/>
            </a:pPr>
            <a:r>
              <a:rPr lang="de-DE" dirty="0"/>
              <a:t>EU-Taxonomie</a:t>
            </a:r>
          </a:p>
          <a:p>
            <a:pPr>
              <a:lnSpc>
                <a:spcPts val="2200"/>
              </a:lnSpc>
              <a:spcAft>
                <a:spcPts val="600"/>
              </a:spcAft>
              <a:buClr>
                <a:srgbClr val="D6851B"/>
              </a:buClr>
              <a:buSzPct val="65000"/>
            </a:pPr>
            <a:r>
              <a:rPr lang="de-DE" b="1" dirty="0"/>
              <a:t>Produktfokus</a:t>
            </a:r>
          </a:p>
          <a:p>
            <a:pPr marL="285750" indent="-285750">
              <a:lnSpc>
                <a:spcPts val="2200"/>
              </a:lnSpc>
              <a:spcAft>
                <a:spcPts val="1200"/>
              </a:spcAft>
              <a:buClr>
                <a:srgbClr val="D6851B"/>
              </a:buClr>
              <a:buSzPct val="65000"/>
              <a:buFont typeface="Wingdings 3" panose="05040102010807070707" pitchFamily="18" charset="2"/>
              <a:buChar char=""/>
            </a:pPr>
            <a:r>
              <a:rPr lang="de-DE" dirty="0"/>
              <a:t>EUDR EU Deforestation Regulation</a:t>
            </a:r>
          </a:p>
          <a:p>
            <a:pPr marL="285750" indent="-285750">
              <a:lnSpc>
                <a:spcPts val="2200"/>
              </a:lnSpc>
              <a:spcAft>
                <a:spcPts val="1200"/>
              </a:spcAft>
              <a:buClr>
                <a:srgbClr val="D6851B"/>
              </a:buClr>
              <a:buSzPct val="65000"/>
              <a:buFont typeface="Wingdings 3" panose="05040102010807070707" pitchFamily="18" charset="2"/>
              <a:buChar char=""/>
            </a:pPr>
            <a:r>
              <a:rPr lang="de-DE" dirty="0"/>
              <a:t>GCD EU Green Claims Directive</a:t>
            </a:r>
          </a:p>
        </p:txBody>
      </p:sp>
      <p:sp>
        <p:nvSpPr>
          <p:cNvPr id="5" name="Textfeld 4">
            <a:extLst>
              <a:ext uri="{FF2B5EF4-FFF2-40B4-BE49-F238E27FC236}">
                <a16:creationId xmlns:a16="http://schemas.microsoft.com/office/drawing/2014/main" id="{F74FCAFD-EA8B-4747-824D-7E04FD251A83}"/>
              </a:ext>
            </a:extLst>
          </p:cNvPr>
          <p:cNvSpPr txBox="1"/>
          <p:nvPr/>
        </p:nvSpPr>
        <p:spPr>
          <a:xfrm>
            <a:off x="658813" y="816225"/>
            <a:ext cx="7958140" cy="615553"/>
          </a:xfrm>
          <a:prstGeom prst="rect">
            <a:avLst/>
          </a:prstGeom>
          <a:noFill/>
        </p:spPr>
        <p:txBody>
          <a:bodyPr wrap="square" lIns="0" tIns="0" rIns="0" bIns="0" rtlCol="0">
            <a:noAutofit/>
          </a:bodyPr>
          <a:lstStyle/>
          <a:p>
            <a:r>
              <a:rPr lang="de-DE" sz="2000" b="1" dirty="0"/>
              <a:t>Vorgaben der Europäischen Union​</a:t>
            </a:r>
          </a:p>
        </p:txBody>
      </p:sp>
      <p:sp>
        <p:nvSpPr>
          <p:cNvPr id="10" name="Titel 1">
            <a:extLst>
              <a:ext uri="{FF2B5EF4-FFF2-40B4-BE49-F238E27FC236}">
                <a16:creationId xmlns:a16="http://schemas.microsoft.com/office/drawing/2014/main" id="{80FF9CB8-5A40-4353-8125-6CE486AE26A5}"/>
              </a:ext>
            </a:extLst>
          </p:cNvPr>
          <p:cNvSpPr>
            <a:spLocks noGrp="1"/>
          </p:cNvSpPr>
          <p:nvPr>
            <p:ph type="title"/>
          </p:nvPr>
        </p:nvSpPr>
        <p:spPr/>
        <p:txBody>
          <a:bodyPr>
            <a:noAutofit/>
          </a:bodyPr>
          <a:lstStyle/>
          <a:p>
            <a:r>
              <a:rPr lang="de-DE" dirty="0"/>
              <a:t>1.3  Kontext Europäische Union</a:t>
            </a:r>
          </a:p>
        </p:txBody>
      </p:sp>
      <p:grpSp>
        <p:nvGrpSpPr>
          <p:cNvPr id="11" name="Gruppieren 10">
            <a:extLst>
              <a:ext uri="{FF2B5EF4-FFF2-40B4-BE49-F238E27FC236}">
                <a16:creationId xmlns:a16="http://schemas.microsoft.com/office/drawing/2014/main" id="{D9293E9A-0F7F-42AE-9FBA-D96C2618F501}"/>
              </a:ext>
            </a:extLst>
          </p:cNvPr>
          <p:cNvGrpSpPr/>
          <p:nvPr/>
        </p:nvGrpSpPr>
        <p:grpSpPr>
          <a:xfrm>
            <a:off x="9494784" y="2316312"/>
            <a:ext cx="2038403" cy="2725504"/>
            <a:chOff x="8781997" y="1844673"/>
            <a:chExt cx="2306823" cy="3084403"/>
          </a:xfrm>
        </p:grpSpPr>
        <p:pic>
          <p:nvPicPr>
            <p:cNvPr id="12" name="Grafik 11">
              <a:extLst>
                <a:ext uri="{FF2B5EF4-FFF2-40B4-BE49-F238E27FC236}">
                  <a16:creationId xmlns:a16="http://schemas.microsoft.com/office/drawing/2014/main" id="{EB1495A2-D750-4011-AF93-F2CE66987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3" name="Rechteck 12">
              <a:extLst>
                <a:ext uri="{FF2B5EF4-FFF2-40B4-BE49-F238E27FC236}">
                  <a16:creationId xmlns:a16="http://schemas.microsoft.com/office/drawing/2014/main" id="{23AC68EE-86EE-48AE-906B-58985A3BFF26}"/>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4" name="Grafik 13">
            <a:extLst>
              <a:ext uri="{FF2B5EF4-FFF2-40B4-BE49-F238E27FC236}">
                <a16:creationId xmlns:a16="http://schemas.microsoft.com/office/drawing/2014/main" id="{A5E1FB63-2F94-45D9-BF94-0884E985FF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1113914" y="3295205"/>
            <a:ext cx="204242" cy="204242"/>
          </a:xfrm>
          <a:prstGeom prst="rect">
            <a:avLst/>
          </a:prstGeom>
        </p:spPr>
      </p:pic>
      <p:pic>
        <p:nvPicPr>
          <p:cNvPr id="15" name="Grafik 14">
            <a:extLst>
              <a:ext uri="{FF2B5EF4-FFF2-40B4-BE49-F238E27FC236}">
                <a16:creationId xmlns:a16="http://schemas.microsoft.com/office/drawing/2014/main" id="{4736AA8E-4082-4970-A48F-6ED80D3B7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993403" y="4283166"/>
            <a:ext cx="174270" cy="174270"/>
          </a:xfrm>
          <a:prstGeom prst="rect">
            <a:avLst/>
          </a:prstGeom>
        </p:spPr>
      </p:pic>
      <p:pic>
        <p:nvPicPr>
          <p:cNvPr id="16" name="Grafik 15">
            <a:extLst>
              <a:ext uri="{FF2B5EF4-FFF2-40B4-BE49-F238E27FC236}">
                <a16:creationId xmlns:a16="http://schemas.microsoft.com/office/drawing/2014/main" id="{47CFBE71-F598-43F4-BB4E-0E6966870D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1046015" y="3830521"/>
            <a:ext cx="208536" cy="238326"/>
          </a:xfrm>
          <a:prstGeom prst="rect">
            <a:avLst/>
          </a:prstGeom>
        </p:spPr>
      </p:pic>
      <p:pic>
        <p:nvPicPr>
          <p:cNvPr id="17" name="Grafik 16">
            <a:extLst>
              <a:ext uri="{FF2B5EF4-FFF2-40B4-BE49-F238E27FC236}">
                <a16:creationId xmlns:a16="http://schemas.microsoft.com/office/drawing/2014/main" id="{B7B8FCAC-F7C7-4296-8FB6-154093E591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920538" y="4630594"/>
            <a:ext cx="223299" cy="221103"/>
          </a:xfrm>
          <a:prstGeom prst="rect">
            <a:avLst/>
          </a:prstGeom>
        </p:spPr>
      </p:pic>
      <p:sp>
        <p:nvSpPr>
          <p:cNvPr id="2" name="Textfeld 1">
            <a:extLst>
              <a:ext uri="{FF2B5EF4-FFF2-40B4-BE49-F238E27FC236}">
                <a16:creationId xmlns:a16="http://schemas.microsoft.com/office/drawing/2014/main" id="{B1300DC8-C46E-398C-7C4C-436F05945A72}"/>
              </a:ext>
            </a:extLst>
          </p:cNvPr>
          <p:cNvSpPr txBox="1"/>
          <p:nvPr/>
        </p:nvSpPr>
        <p:spPr>
          <a:xfrm>
            <a:off x="947738" y="6119446"/>
            <a:ext cx="3284293" cy="276999"/>
          </a:xfrm>
          <a:prstGeom prst="rect">
            <a:avLst/>
          </a:prstGeom>
          <a:noFill/>
        </p:spPr>
        <p:txBody>
          <a:bodyPr wrap="square" lIns="0" tIns="0" rIns="0" bIns="0" rtlCol="0">
            <a:spAutoFit/>
          </a:bodyPr>
          <a:lstStyle/>
          <a:p>
            <a:pPr algn="l"/>
            <a:r>
              <a:rPr lang="de-DE" dirty="0"/>
              <a:t>Stand: 15.12.2025</a:t>
            </a:r>
          </a:p>
        </p:txBody>
      </p:sp>
    </p:spTree>
    <p:extLst>
      <p:ext uri="{BB962C8B-B14F-4D97-AF65-F5344CB8AC3E}">
        <p14:creationId xmlns:p14="http://schemas.microsoft.com/office/powerpoint/2010/main" val="1265731664"/>
      </p:ext>
    </p:extLst>
  </p:cSld>
  <p:clrMapOvr>
    <a:masterClrMapping/>
  </p:clrMapOvr>
  <p:transition spd="slow">
    <p:fade/>
  </p:transition>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3703</Words>
  <Application>Microsoft Office PowerPoint</Application>
  <PresentationFormat>Breitbild</PresentationFormat>
  <Paragraphs>467</Paragraphs>
  <Slides>26</Slides>
  <Notes>26</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26</vt:i4>
      </vt:variant>
    </vt:vector>
  </HeadingPairs>
  <TitlesOfParts>
    <vt:vector size="40" baseType="lpstr">
      <vt:lpstr>Aptos</vt:lpstr>
      <vt:lpstr>Arial</vt:lpstr>
      <vt:lpstr>ArialMT</vt:lpstr>
      <vt:lpstr>Calibri</vt:lpstr>
      <vt:lpstr>Calibri-Bold</vt:lpstr>
      <vt:lpstr>Calibri-Light</vt:lpstr>
      <vt:lpstr>Hind</vt:lpstr>
      <vt:lpstr>Inter</vt:lpstr>
      <vt:lpstr>Inter Bold</vt:lpstr>
      <vt:lpstr>Symbol</vt:lpstr>
      <vt:lpstr>Wingdings 3</vt:lpstr>
      <vt:lpstr>Wingdings-Regular</vt:lpstr>
      <vt:lpstr>Office</vt:lpstr>
      <vt:lpstr>1_Office</vt:lpstr>
      <vt:lpstr> </vt:lpstr>
      <vt:lpstr>1. Einführung &amp; Begrifflichkeiten</vt:lpstr>
      <vt:lpstr>1.1  Vier-dimensionale Nachhaltigkeit</vt:lpstr>
      <vt:lpstr>1.2  Sustainable Development Goals (SDGs) der UN</vt:lpstr>
      <vt:lpstr>1.3  Kontext Europäische Union</vt:lpstr>
      <vt:lpstr>1.3  Kontext Europäische Union</vt:lpstr>
      <vt:lpstr>1.3  Kontext Europäische Union</vt:lpstr>
      <vt:lpstr>1.3  Kontext Europäische Union</vt:lpstr>
      <vt:lpstr>1.3  Kontext Europäische Union</vt:lpstr>
      <vt:lpstr>2. Umsetzung von Nachhaltigkeit in Unternehmen</vt:lpstr>
      <vt:lpstr>3. Nachhaltigkeit in herausfordernden Zeiten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4. Nachhaltigkeit in allen deutschen Ausbildungsprogrammen​</vt:lpstr>
      <vt:lpstr>5. Ausbildungsmodul Beispiel</vt:lpstr>
      <vt:lpstr>5. Ausbildungsmodul Beispiel</vt:lpstr>
      <vt:lpstr>6. Partizipation &amp; Selbstwirksamkeit</vt:lpstr>
      <vt:lpstr>Weitere Informationen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660</cp:revision>
  <dcterms:created xsi:type="dcterms:W3CDTF">2020-12-18T10:19:10Z</dcterms:created>
  <dcterms:modified xsi:type="dcterms:W3CDTF">2026-06-19T08:00:57Z</dcterms:modified>
</cp:coreProperties>
</file>