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6B1C22-D7D2-D02B-181E-F91EB78387C5}" name="Olesen, Julia" initials="OJ" userId="S-1-5-21-1997896298-1227621897-925700815-245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67972" autoAdjust="0"/>
  </p:normalViewPr>
  <p:slideViewPr>
    <p:cSldViewPr snapToGrid="0" showGuides="1">
      <p:cViewPr varScale="1">
        <p:scale>
          <a:sx n="76" d="100"/>
          <a:sy n="76" d="100"/>
        </p:scale>
        <p:origin x="1332" y="84"/>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85" d="100"/>
          <a:sy n="85" d="100"/>
        </p:scale>
        <p:origin x="38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19.06.2026</a:t>
            </a:fld>
            <a:endParaRPr lang="de-DE"/>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19.06.2026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Readiness, empowerment and cooperation are required in order to implement sustainability in the company.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Hot conflicts, war, diplomatic turbulences, unprecedented economic recession in Germany – four million jobs will be lost by 2040 whilst 3.1 million are created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a desperate search for skilled IT workers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healthcare/manufacturing to be the largest sectors with 7 million employees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BIBB / </a:t>
            </a:r>
            <a:r>
              <a:rPr lang="en-GB" sz="1200" dirty="0" err="1"/>
              <a:t>QuBe</a:t>
            </a:r>
            <a:r>
              <a:rPr lang="en-GB" sz="1200" dirty="0"/>
              <a:t> – Qualification and occupations in the future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07000"/>
              </a:lnSpc>
              <a:spcAft>
                <a:spcPts val="800"/>
              </a:spcAft>
              <a:buNone/>
            </a:pPr>
            <a:r>
              <a:rPr lang="en-GB" sz="1200" b="1" dirty="0">
                <a:latin typeface="Calibri" panose="020F0502020204030204" pitchFamily="34" charset="0"/>
                <a:ea typeface="Calibri"/>
                <a:cs typeface="Calibri" panose="020F0502020204030204" pitchFamily="34" charset="0"/>
              </a:rPr>
              <a:t>Message: </a:t>
            </a:r>
            <a:r>
              <a:rPr lang="en-GB" sz="1200" dirty="0">
                <a:latin typeface="Calibri" panose="020F0502020204030204" pitchFamily="34" charset="0"/>
                <a:ea typeface="Calibri"/>
                <a:cs typeface="Calibri" panose="020F0502020204030204" pitchFamily="34" charset="0"/>
              </a:rPr>
              <a:t>decarbonised, environmentally friendly, efficient, affordable and sustainable mobility system in Germany.</a:t>
            </a:r>
          </a:p>
          <a:p>
            <a:pPr marL="0" lvl="0" indent="0">
              <a:lnSpc>
                <a:spcPct val="107000"/>
              </a:lnSpc>
              <a:spcAft>
                <a:spcPts val="0"/>
              </a:spcAft>
              <a:buFont typeface="Arial" panose="020B0604020202020204" pitchFamily="34" charset="0"/>
              <a:buNone/>
            </a:pPr>
            <a:endParaRPr lang="en-GB" sz="1200" dirty="0">
              <a:latin typeface="Calibri" panose="020F0502020204030204" pitchFamily="34" charset="0"/>
              <a:ea typeface="Calibri"/>
              <a:cs typeface="Arial" panose="020B0604020202020204" pitchFamily="34" charset="0"/>
            </a:endParaRPr>
          </a:p>
          <a:p>
            <a:pPr marL="0" lvl="0" indent="0">
              <a:lnSpc>
                <a:spcPct val="107000"/>
              </a:lnSpc>
              <a:spcAft>
                <a:spcPts val="0"/>
              </a:spcAft>
              <a:buFont typeface="Arial" panose="020B0604020202020204" pitchFamily="34" charset="0"/>
              <a:buNone/>
            </a:pPr>
            <a:r>
              <a:rPr lang="en-GB" sz="1200" dirty="0">
                <a:latin typeface="Calibri" panose="020F0502020204030204" pitchFamily="34" charset="0"/>
                <a:ea typeface="Calibri"/>
                <a:cs typeface="Arial" panose="020B0604020202020204" pitchFamily="34" charset="0"/>
              </a:rPr>
              <a:t>high turnover of jobs – loss of 220,000 jobs accompanied by creation of 280,000 additional jobs. Climate protection is the driver of the transformation of the mobility system.</a:t>
            </a:r>
          </a:p>
          <a:p>
            <a:pPr marL="0" lvl="0" indent="0">
              <a:lnSpc>
                <a:spcPct val="107000"/>
              </a:lnSpc>
              <a:spcAft>
                <a:spcPts val="0"/>
              </a:spcAft>
              <a:buFont typeface="Arial" panose="020B0604020202020204" pitchFamily="34" charset="0"/>
              <a:buNone/>
            </a:pPr>
            <a:endParaRPr lang="en-GB" sz="1200" dirty="0">
              <a:latin typeface="Calibri" panose="020F0502020204030204" pitchFamily="34" charset="0"/>
              <a:ea typeface="Calibri"/>
              <a:cs typeface="Arial" panose="020B0604020202020204" pitchFamily="34" charset="0"/>
            </a:endParaRPr>
          </a:p>
          <a:p>
            <a:pPr marL="0" lvl="0" indent="0">
              <a:lnSpc>
                <a:spcPct val="107000"/>
              </a:lnSpc>
              <a:spcAft>
                <a:spcPts val="0"/>
              </a:spcAft>
              <a:buFont typeface="Arial" panose="020B0604020202020204" pitchFamily="34" charset="0"/>
              <a:buNone/>
            </a:pPr>
            <a:r>
              <a:rPr lang="en-GB" sz="1200" dirty="0">
                <a:latin typeface="Calibri" panose="020F0502020204030204" pitchFamily="34" charset="0"/>
                <a:ea typeface="Calibri"/>
                <a:cs typeface="Arial" panose="020B0604020202020204" pitchFamily="34" charset="0"/>
              </a:rPr>
              <a:t>Transport and logistics, construction sector and warehousing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Decrease in the motor vehicles trade and in the driving of vehicles in road traffic because of firmer establishment of autonomous driving systems. </a:t>
            </a:r>
          </a:p>
          <a:p>
            <a:pPr marL="171450" lvl="0" indent="-171450">
              <a:lnSpc>
                <a:spcPct val="107000"/>
              </a:lnSpc>
              <a:spcAft>
                <a:spcPts val="800"/>
              </a:spcAft>
            </a:pPr>
            <a:r>
              <a:rPr lang="en-GB" sz="1200" b="1" dirty="0">
                <a:latin typeface="Calibri" panose="020F0502020204030204" pitchFamily="34" charset="0"/>
                <a:ea typeface="Calibri"/>
                <a:cs typeface="Arial" panose="020B0604020202020204" pitchFamily="34" charset="0"/>
              </a:rPr>
              <a:t>Access to mobility</a:t>
            </a:r>
            <a:r>
              <a:rPr lang="en-GB" sz="1200" dirty="0">
                <a:latin typeface="Calibri" panose="020F0502020204030204" pitchFamily="34" charset="0"/>
                <a:ea typeface="Calibri"/>
                <a:cs typeface="Arial" panose="020B0604020202020204" pitchFamily="34" charset="0"/>
              </a:rPr>
              <a:t> ensures </a:t>
            </a:r>
            <a:r>
              <a:rPr lang="en-GB" sz="1200" b="1" dirty="0">
                <a:latin typeface="Calibri" panose="020F0502020204030204" pitchFamily="34" charset="0"/>
                <a:ea typeface="Calibri"/>
                <a:cs typeface="Arial" panose="020B0604020202020204" pitchFamily="34" charset="0"/>
              </a:rPr>
              <a:t>participation</a:t>
            </a:r>
            <a:r>
              <a:rPr lang="en-GB" sz="1200" dirty="0">
                <a:latin typeface="Calibri" panose="020F0502020204030204" pitchFamily="34" charset="0"/>
                <a:ea typeface="Calibri"/>
                <a:cs typeface="Arial" panose="020B0604020202020204" pitchFamily="34" charset="0"/>
              </a:rPr>
              <a:t> in employment, education and training, health and culture.  (cf. BMVI 2019b, pp. 9 ff.).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Sharing-based transportation services.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Interconnection of types of transport facilitates inter-modal mobility and thus optimisation of transport chains. Autonomous </a:t>
            </a:r>
            <a:br>
              <a:rPr lang="en-GB" sz="1200" dirty="0">
                <a:latin typeface="Calibri" panose="020F0502020204030204" pitchFamily="34" charset="0"/>
                <a:ea typeface="Calibri"/>
                <a:cs typeface="Arial" panose="020B0604020202020204" pitchFamily="34" charset="0"/>
              </a:rPr>
            </a:br>
            <a:r>
              <a:rPr lang="en-GB" sz="1200" dirty="0">
                <a:latin typeface="Calibri" panose="020F0502020204030204" pitchFamily="34" charset="0"/>
                <a:ea typeface="Calibri"/>
                <a:cs typeface="Arial" panose="020B0604020202020204" pitchFamily="34" charset="0"/>
              </a:rPr>
              <a:t>driving systems are increasingly becoming market-ready, and the networking of transport modes in freight transport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will also improve the utilisation of the transport network (cf. BMVI 2019b, pp. 9 ff.). </a:t>
            </a:r>
          </a:p>
          <a:p>
            <a:endParaRPr lang="de-DE" sz="1200" dirty="0"/>
          </a:p>
          <a:p>
            <a:endParaRPr lang="de-DE" sz="1200" dirty="0"/>
          </a:p>
          <a:p>
            <a:pPr>
              <a:lnSpc>
                <a:spcPct val="107000"/>
              </a:lnSpc>
              <a:spcAft>
                <a:spcPts val="800"/>
              </a:spcAft>
            </a:pPr>
            <a:endParaRPr lang="en-GB" dirty="0">
              <a:latin typeface="Calibri" panose="020F0502020204030204" pitchFamily="34" charset="0"/>
              <a:ea typeface="Calibri"/>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sz="1000" b="1" i="0" u="none" strike="noStrike" baseline="0" dirty="0">
                <a:solidFill>
                  <a:srgbClr val="000000"/>
                </a:solidFill>
                <a:latin typeface="Calibri" panose="020F0502020204030204" pitchFamily="34" charset="0"/>
              </a:rPr>
              <a:t>Board Recommendation No. 172: </a:t>
            </a:r>
            <a:r>
              <a:rPr lang="en-GB" sz="1000" b="0" i="0" u="none" strike="noStrike" baseline="0" dirty="0">
                <a:solidFill>
                  <a:srgbClr val="000000"/>
                </a:solidFill>
                <a:latin typeface="Calibri" panose="020F0502020204030204" pitchFamily="34" charset="0"/>
              </a:rPr>
              <a:t>https://www.bibb.de/dokumente/pdf/HA172.pdf</a:t>
            </a:r>
          </a:p>
          <a:p>
            <a:pPr marL="0" indent="0">
              <a:buNone/>
            </a:pPr>
            <a:endParaRPr lang="en-GB" sz="1000" b="1" i="0" u="none" strike="noStrike" baseline="0" dirty="0">
              <a:solidFill>
                <a:srgbClr val="000000"/>
              </a:solidFill>
              <a:latin typeface="Calibri" panose="020F0502020204030204" pitchFamily="34" charset="0"/>
            </a:endParaRPr>
          </a:p>
          <a:p>
            <a:pPr marL="0" indent="0">
              <a:buNone/>
            </a:pPr>
            <a:r>
              <a:rPr lang="en-GB" sz="1000" b="1" i="0" u="none" strike="noStrike" baseline="0" dirty="0">
                <a:solidFill>
                  <a:srgbClr val="000000"/>
                </a:solidFill>
                <a:latin typeface="Calibri" panose="020F0502020204030204" pitchFamily="34" charset="0"/>
              </a:rPr>
              <a:t>Explanation of Board Recommendation No. 172: </a:t>
            </a:r>
            <a:r>
              <a:rPr lang="en-GB" sz="10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pPr marL="0" indent="0">
              <a:buNone/>
            </a:pPr>
            <a:endParaRPr lang="en-GB" sz="1000" b="1" i="0" u="none" strike="noStrike" baseline="0" dirty="0">
              <a:solidFill>
                <a:srgbClr val="000000"/>
              </a:solidFill>
              <a:latin typeface="Calibri" panose="020F0502020204030204" pitchFamily="34" charset="0"/>
            </a:endParaRPr>
          </a:p>
          <a:p>
            <a:pPr marL="0" indent="0">
              <a:buNone/>
            </a:pPr>
            <a:r>
              <a:rPr lang="en-GB" sz="1000" b="1" i="0" u="none" strike="noStrike" baseline="0" dirty="0">
                <a:solidFill>
                  <a:srgbClr val="000000"/>
                </a:solidFill>
                <a:latin typeface="Calibri" panose="020F0502020204030204" pitchFamily="34" charset="0"/>
              </a:rPr>
              <a:t>BIBB “landing page“ with further information: </a:t>
            </a:r>
            <a:r>
              <a:rPr lang="en-GB" sz="1000" b="0" i="0" u="none" strike="noStrike" baseline="0" dirty="0">
                <a:solidFill>
                  <a:srgbClr val="000000"/>
                </a:solidFill>
                <a:latin typeface="Calibri" panose="020F0502020204030204" pitchFamily="34" charset="0"/>
              </a:rPr>
              <a:t>https://www.bibb.de/de/134898.php</a:t>
            </a:r>
          </a:p>
          <a:p>
            <a:pPr marL="0" indent="0">
              <a:buNone/>
            </a:pPr>
            <a:endParaRPr lang="en-GB" sz="1000" b="0" i="0" u="none" strike="noStrike" baseline="0" dirty="0">
              <a:solidFill>
                <a:srgbClr val="000000"/>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en-GB" sz="1000" dirty="0"/>
              <a:t>Universally applicable materials such as regulatory instruments provide an important impetus for vocational education and training for sustainable development.</a:t>
            </a:r>
          </a:p>
          <a:p>
            <a:pPr marL="171450" indent="-171450">
              <a:buFont typeface="Symbol" panose="05050102010706020507" pitchFamily="18" charset="2"/>
              <a:buChar char="-"/>
            </a:pPr>
            <a:r>
              <a:rPr lang="en-GB" sz="1000" dirty="0"/>
              <a:t>Consensus between all VET structure stakeholders delivers education and training policy effectiveness.</a:t>
            </a:r>
          </a:p>
          <a:p>
            <a:pPr marL="171450" indent="-171450">
              <a:buFont typeface="Symbol" panose="05050102010706020507" pitchFamily="18" charset="2"/>
              <a:buChar char="-"/>
            </a:pPr>
            <a:r>
              <a:rPr lang="en-GB" sz="1000" dirty="0"/>
              <a:t>Standard occupational profile positions create a signalling effect.</a:t>
            </a:r>
          </a:p>
          <a:p>
            <a:pPr marL="171450" indent="-171450">
              <a:buFont typeface="Symbol" panose="05050102010706020507" pitchFamily="18" charset="2"/>
              <a:buChar char="-"/>
            </a:pPr>
            <a:r>
              <a:rPr lang="en-GB" sz="1000" dirty="0"/>
              <a:t>Standards provide minimum requirements in the area of the dual system. Enshrinement of these standards in an occupationally specific way is indispensable.</a:t>
            </a:r>
          </a:p>
          <a:p>
            <a:pPr marL="171450" indent="-171450">
              <a:buFont typeface="Symbol" panose="05050102010706020507" pitchFamily="18" charset="2"/>
              <a:buChar char="-"/>
            </a:pPr>
            <a:r>
              <a:rPr lang="en-GB" sz="1000" dirty="0"/>
              <a:t>Consideration in examinations is necessary … but is this sufficient?</a:t>
            </a:r>
          </a:p>
          <a:p>
            <a:pPr marL="171450" indent="-171450">
              <a:buFont typeface="Symbol" panose="05050102010706020507" pitchFamily="18" charset="2"/>
              <a:buChar char="-"/>
            </a:pPr>
            <a:r>
              <a:rPr lang="en-GB" sz="1000" dirty="0"/>
              <a:t>The process of implementation of “sustainable initial and continuing vocational education and training” is an ongoing task. </a:t>
            </a:r>
          </a:p>
          <a:p>
            <a:pPr marL="171450" indent="-171450">
              <a:buFont typeface="Symbol" panose="05050102010706020507" pitchFamily="18" charset="2"/>
              <a:buChar char="-"/>
            </a:pPr>
            <a:r>
              <a:rPr lang="en-GB" sz="1000" dirty="0"/>
              <a:t>Implementation level as a success factor ... “tackling things together”.</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sz="1000" dirty="0"/>
              <a:t>Message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r>
              <a:rPr lang="en-GB" sz="1000" dirty="0"/>
              <a:t>Contents –</a:t>
            </a:r>
          </a:p>
          <a:p>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Organisation of the company providing training, vocational education and training, employment and collective wage agreement law (expanded in 2020)</a:t>
            </a:r>
          </a:p>
          <a:p>
            <a:r>
              <a:rPr lang="en-GB" sz="1000" dirty="0"/>
              <a:t>Health and safety at work (expanded in 2020).</a:t>
            </a:r>
          </a:p>
          <a:p>
            <a:endParaRPr lang="de-DE" sz="1000" dirty="0"/>
          </a:p>
          <a:p>
            <a:pPr marL="0" indent="0">
              <a:buNone/>
            </a:pPr>
            <a:r>
              <a:rPr lang="en-GB" sz="1000" dirty="0"/>
              <a:t>The following steps are necessary in order to achieve this:</a:t>
            </a:r>
          </a:p>
          <a:p>
            <a:r>
              <a:rPr lang="en-GB" sz="1000" dirty="0"/>
              <a:t>Communication with all parties involved in vocational education and training (VET staff, experts)</a:t>
            </a:r>
          </a:p>
          <a:p>
            <a:pPr marL="171450" indent="-171450">
              <a:buFontTx/>
              <a:buChar char="-"/>
            </a:pPr>
            <a:r>
              <a:rPr lang="en-GB" sz="1000" dirty="0"/>
              <a:t>Agreement on a minimum standard which permeates the whole of training and is introduced successively in all occupations</a:t>
            </a:r>
          </a:p>
          <a:p>
            <a:pPr marL="171450" indent="-171450">
              <a:buFontTx/>
              <a:buChar char="-"/>
            </a:pPr>
            <a:r>
              <a:rPr lang="en-GB" sz="1000" dirty="0"/>
              <a:t>Development of recommendations and guided as per M. </a:t>
            </a:r>
            <a:r>
              <a:rPr lang="en-GB" sz="1000" dirty="0" err="1"/>
              <a:t>Bretschneider</a:t>
            </a:r>
            <a:r>
              <a:rPr lang="en-GB" sz="1000" dirty="0"/>
              <a:t> 2022</a:t>
            </a:r>
          </a:p>
          <a:p>
            <a:endParaRPr lang="en-GB" sz="1000"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sz="1000" dirty="0"/>
              <a:t>Message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pPr marL="171450" indent="-171450"/>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Organisation of the company providing training, vocational education and training, employment and collective wage agreement law (expanded in 2020)</a:t>
            </a:r>
          </a:p>
          <a:p>
            <a:r>
              <a:rPr lang="en-GB" sz="1000" dirty="0"/>
              <a:t>Health and safety at work (expanded in 2020).</a:t>
            </a:r>
          </a:p>
          <a:p>
            <a:pPr marL="0" indent="0">
              <a:buNone/>
            </a:pPr>
            <a:endParaRPr lang="de-DE" sz="1000" dirty="0"/>
          </a:p>
          <a:p>
            <a:pPr marL="0" indent="0">
              <a:buNone/>
            </a:pPr>
            <a:r>
              <a:rPr lang="en-GB" sz="1000" dirty="0"/>
              <a:t>The following steps are necessary in order to achieve this:</a:t>
            </a:r>
          </a:p>
          <a:p>
            <a:pPr marL="171450" indent="-171450"/>
            <a:r>
              <a:rPr lang="en-GB" sz="1000" dirty="0"/>
              <a:t>Communication with all parties involved in vocational education and training (VET staff, experts)</a:t>
            </a:r>
          </a:p>
          <a:p>
            <a:pPr marL="171450" indent="-171450"/>
            <a:r>
              <a:rPr lang="en-GB" sz="1000" dirty="0"/>
              <a:t>Agreement on a minimum standard which permeates the whole of training and is introduced successively in all occupations</a:t>
            </a:r>
          </a:p>
          <a:p>
            <a:pPr marL="171450" indent="-171450"/>
            <a:r>
              <a:rPr lang="en-GB" sz="1000" dirty="0"/>
              <a:t>Development of recommendations and guided as per M. </a:t>
            </a:r>
            <a:r>
              <a:rPr lang="en-GB" sz="1000" dirty="0" err="1"/>
              <a:t>Bretschneider</a:t>
            </a:r>
            <a:r>
              <a:rPr lang="en-GB" sz="1000" dirty="0"/>
              <a:t>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Sustainability is more than just environmental protection. </a:t>
            </a:r>
            <a:br>
              <a:rPr lang="en-GB" dirty="0"/>
            </a:br>
            <a:r>
              <a:rPr lang="en-GB" dirty="0"/>
              <a:t>For companies, it principally means future viability with regard to economic, ecological and societal factors. </a:t>
            </a:r>
            <a:br>
              <a:rPr lang="en-GB" dirty="0"/>
            </a:br>
            <a:r>
              <a:rPr lang="en-GB" dirty="0"/>
              <a:t>Companies are not merely faced with global challenges such as climate change, scarcity of resources, health risks and social inequality. </a:t>
            </a:r>
            <a:br>
              <a:rPr lang="en-GB" dirty="0"/>
            </a:br>
            <a:r>
              <a:rPr lang="en-GB" dirty="0"/>
              <a:t>They must also contend with stricter policy stipulations including sustainability reporting obligations whilst the requirements of customers are changing at the same time. </a:t>
            </a:r>
            <a:br>
              <a:rPr lang="en-GB" dirty="0"/>
            </a:br>
            <a:r>
              <a:rPr lang="en-GB" dirty="0"/>
              <a:t>Both now and in the future, the retail trade in particular needs to assume greater responsibility. </a:t>
            </a:r>
            <a:br>
              <a:rPr lang="en-GB" dirty="0"/>
            </a:br>
            <a:r>
              <a:rPr lang="en-GB" dirty="0"/>
              <a:t>Production of goods, environmentally friendly transport routes and reduction of packaging are just some example areas in this respect. </a:t>
            </a:r>
            <a:br>
              <a:rPr lang="en-GB" dirty="0"/>
            </a:br>
            <a:r>
              <a:rPr lang="en-GB" dirty="0"/>
              <a:t>Such developments are being reflected in staff recruitment too. </a:t>
            </a:r>
            <a:br>
              <a:rPr lang="en-GB" dirty="0"/>
            </a:br>
            <a:r>
              <a:rPr lang="en-GB" dirty="0"/>
              <a:t>Companies which actively embrace sustainability and integrate it into their business model find it easier to acquire trainees and skilled workers.</a:t>
            </a:r>
          </a:p>
          <a:p>
            <a:endParaRPr lang="de-DE" dirty="0"/>
          </a:p>
          <a:p>
            <a:endParaRPr lang="de-DE" dirty="0"/>
          </a:p>
          <a:p>
            <a:r>
              <a:rPr lang="en-GB" dirty="0"/>
              <a:t>Environmental, Social and Corporate Governance (ESG) are criteria and framework conditions established by the United Nations (UN) and by financial institutions for the consideration of environmental, sustainability, and social issues within corporate management, public bodies, governments, and authorities. </a:t>
            </a:r>
            <a:r>
              <a:rPr lang="en-GB" b="0" i="0" u="none" strike="noStrike" dirty="0">
                <a:solidFill>
                  <a:srgbClr val="0176C3"/>
                </a:solidFill>
                <a:effectLst/>
                <a:latin typeface="Hind"/>
                <a:hlinkClick r:id="rId3"/>
              </a:rPr>
              <a:t>https://wirtschaftslexikon.gabler.de/definition/esg-kriterien-120056/version-369280</a:t>
            </a:r>
          </a:p>
          <a:p>
            <a:endParaRPr lang="de-DE" b="0" i="0" u="none" strike="noStrike" dirty="0">
              <a:solidFill>
                <a:srgbClr val="0176C3"/>
              </a:solidFill>
              <a:effectLst/>
              <a:latin typeface="Hind"/>
            </a:endParaRPr>
          </a:p>
          <a:p>
            <a:r>
              <a:rPr lang="en-GB" dirty="0"/>
              <a:t>https://www.bundesregierung.de/breg-de/schwerpunkte/nachhaltigkeitsziele-erklaert-232174</a:t>
            </a:r>
          </a:p>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07000"/>
              </a:lnSpc>
              <a:buNone/>
            </a:pPr>
            <a:r>
              <a:rPr lang="en-GB" sz="1000" b="1" dirty="0">
                <a:latin typeface="Calibri" panose="020F0502020204030204" pitchFamily="34" charset="0"/>
                <a:ea typeface="Calibri"/>
                <a:cs typeface="Arial" panose="020B0604020202020204" pitchFamily="34" charset="0"/>
              </a:rPr>
              <a:t>Message</a:t>
            </a:r>
            <a:r>
              <a:rPr lang="en-GB" sz="1000" dirty="0">
                <a:latin typeface="Calibri" panose="020F0502020204030204" pitchFamily="34" charset="0"/>
                <a:ea typeface="Calibri"/>
                <a:cs typeface="Arial" panose="020B0604020202020204" pitchFamily="34" charset="0"/>
              </a:rPr>
              <a:t> – more detailed argument in relation to the topic of electromobility </a:t>
            </a:r>
          </a:p>
          <a:p>
            <a:pPr marL="0" indent="0">
              <a:lnSpc>
                <a:spcPct val="107000"/>
              </a:lnSpc>
              <a:buNone/>
            </a:pPr>
            <a:endParaRPr lang="de-DE" sz="1000" b="0" dirty="0">
              <a:latin typeface="Calibri" panose="020F0502020204030204" pitchFamily="34" charset="0"/>
              <a:ea typeface="Calibri"/>
              <a:cs typeface="Arial" panose="020B0604020202020204" pitchFamily="34" charset="0"/>
            </a:endParaRPr>
          </a:p>
          <a:p>
            <a:pPr marL="0" indent="0">
              <a:lnSpc>
                <a:spcPct val="107000"/>
              </a:lnSpc>
              <a:buNone/>
            </a:pPr>
            <a:r>
              <a:rPr lang="en-GB" sz="1000" b="1" dirty="0">
                <a:latin typeface="Calibri" panose="020F0502020204030204" pitchFamily="34" charset="0"/>
                <a:ea typeface="Calibri"/>
                <a:cs typeface="Arial" panose="020B0604020202020204" pitchFamily="34" charset="0"/>
              </a:rPr>
              <a:t>Contents</a:t>
            </a:r>
            <a:r>
              <a:rPr lang="en-GB" sz="1000" dirty="0">
                <a:latin typeface="Calibri" panose="020F0502020204030204" pitchFamily="34" charset="0"/>
                <a:ea typeface="Calibri"/>
                <a:cs typeface="Arial" panose="020B0604020202020204" pitchFamily="34" charset="0"/>
              </a:rPr>
              <a:t>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sz="1000" dirty="0">
                <a:latin typeface="Calibri" panose="020F0502020204030204" pitchFamily="34" charset="0"/>
                <a:ea typeface="Calibri"/>
                <a:cs typeface="Arial" panose="020B0604020202020204" pitchFamily="34" charset="0"/>
              </a:rPr>
              <a:t>between 2021 and 2025, public administration is investing an additional two billion euro per year (ten billion euro in total) in the expansion of fast Internet. </a:t>
            </a:r>
            <a:r>
              <a:rPr lang="en-GB" sz="1000" b="1" dirty="0">
                <a:latin typeface="Calibri" panose="020F0502020204030204" pitchFamily="34" charset="0"/>
                <a:ea typeface="Calibri"/>
                <a:cs typeface="Arial" panose="020B0604020202020204" pitchFamily="34" charset="0"/>
              </a:rPr>
              <a:t>Civil engineering works</a:t>
            </a:r>
            <a:r>
              <a:rPr lang="en-GB" sz="1000" dirty="0">
                <a:latin typeface="Calibri" panose="020F0502020204030204" pitchFamily="34" charset="0"/>
                <a:ea typeface="Calibri"/>
                <a:cs typeface="Arial" panose="020B0604020202020204" pitchFamily="34" charset="0"/>
              </a:rPr>
              <a:t> account for 90 percent of this spending, whilst ten percent is allocated to </a:t>
            </a:r>
            <a:r>
              <a:rPr lang="en-GB" sz="1000" b="1" dirty="0">
                <a:latin typeface="Calibri" panose="020F0502020204030204" pitchFamily="34" charset="0"/>
                <a:ea typeface="Calibri"/>
                <a:cs typeface="Arial" panose="020B0604020202020204" pitchFamily="34" charset="0"/>
              </a:rPr>
              <a:t>electrical equipment</a:t>
            </a:r>
            <a:r>
              <a:rPr lang="en-GB" sz="1000" dirty="0">
                <a:latin typeface="Calibri" panose="020F0502020204030204" pitchFamily="34" charset="0"/>
                <a:ea typeface="Calibri"/>
                <a:cs typeface="Arial" panose="020B0604020202020204" pitchFamily="34" charset="0"/>
              </a:rPr>
              <a:t> (nationwide availability of fifth-generation mobile communications standards (5G) in Germany). </a:t>
            </a:r>
          </a:p>
          <a:p>
            <a:pPr>
              <a:lnSpc>
                <a:spcPct val="107000"/>
              </a:lnSpc>
            </a:pPr>
            <a:r>
              <a:rPr lang="en-GB" sz="1000" dirty="0">
                <a:latin typeface="Calibri" panose="020F0502020204030204" pitchFamily="34" charset="0"/>
                <a:ea typeface="Calibri"/>
                <a:cs typeface="Arial" panose="020B0604020202020204" pitchFamily="34" charset="0"/>
              </a:rPr>
              <a:t>An </a:t>
            </a:r>
            <a:r>
              <a:rPr lang="en-GB" sz="1000" b="1" dirty="0">
                <a:latin typeface="Calibri" panose="020F0502020204030204" pitchFamily="34" charset="0"/>
                <a:ea typeface="Calibri"/>
                <a:cs typeface="Arial" panose="020B0604020202020204" pitchFamily="34" charset="0"/>
              </a:rPr>
              <a:t>investment volume </a:t>
            </a:r>
            <a:r>
              <a:rPr lang="en-GB" sz="1000" dirty="0">
                <a:latin typeface="Calibri" panose="020F0502020204030204" pitchFamily="34" charset="0"/>
                <a:ea typeface="Calibri"/>
                <a:cs typeface="Arial" panose="020B0604020202020204" pitchFamily="34" charset="0"/>
              </a:rPr>
              <a:t>of 28 billion euro is needed within 23 years (2018 to 2040) in order to convert the entire German rail network, comprising around 33,000 kilometres of track, to the European Train Control System (ETCS) and digital signal box systems. </a:t>
            </a:r>
          </a:p>
          <a:p>
            <a:pPr>
              <a:lnSpc>
                <a:spcPct val="107000"/>
              </a:lnSpc>
            </a:pPr>
            <a:r>
              <a:rPr lang="en-GB" sz="1000" b="1" dirty="0">
                <a:latin typeface="Calibri" panose="020F0502020204030204" pitchFamily="34" charset="0"/>
                <a:ea typeface="Calibri"/>
                <a:cs typeface="Arial" panose="020B0604020202020204" pitchFamily="34" charset="0"/>
              </a:rPr>
              <a:t>Smart mobility concepts</a:t>
            </a:r>
            <a:r>
              <a:rPr lang="en-GB" sz="1000" dirty="0">
                <a:latin typeface="Calibri" panose="020F0502020204030204" pitchFamily="34" charset="0"/>
                <a:ea typeface="Calibri"/>
                <a:cs typeface="Arial" panose="020B0604020202020204" pitchFamily="34" charset="0"/>
              </a:rPr>
              <a:t> - </a:t>
            </a:r>
            <a:r>
              <a:rPr lang="en-GB" sz="1000" b="1" dirty="0">
                <a:latin typeface="Calibri" panose="020F0502020204030204" pitchFamily="34" charset="0"/>
                <a:ea typeface="Calibri"/>
                <a:cs typeface="Arial" panose="020B0604020202020204" pitchFamily="34" charset="0"/>
              </a:rPr>
              <a:t>intelligent traffic management, monitoring, and information systems, the establishment of bike and car sharing stations, and the use of intelligent parking systems.</a:t>
            </a:r>
          </a:p>
          <a:p>
            <a:pPr>
              <a:lnSpc>
                <a:spcPct val="107000"/>
              </a:lnSpc>
            </a:pPr>
            <a:r>
              <a:rPr lang="en-GB" sz="1000" dirty="0">
                <a:latin typeface="Calibri" panose="020F0502020204030204" pitchFamily="34" charset="0"/>
                <a:ea typeface="Calibri"/>
                <a:cs typeface="Arial" panose="020B0604020202020204" pitchFamily="34" charset="0"/>
              </a:rPr>
              <a:t>Creation of a universal needs-based </a:t>
            </a:r>
            <a:r>
              <a:rPr lang="en-GB" sz="1000" b="1" dirty="0">
                <a:latin typeface="Calibri" panose="020F0502020204030204" pitchFamily="34" charset="0"/>
                <a:ea typeface="Calibri"/>
                <a:cs typeface="Arial" panose="020B0604020202020204" pitchFamily="34" charset="0"/>
              </a:rPr>
              <a:t>charging infrastructure</a:t>
            </a:r>
            <a:r>
              <a:rPr lang="en-GB" sz="1000" dirty="0">
                <a:latin typeface="Calibri" panose="020F0502020204030204" pitchFamily="34" charset="0"/>
                <a:ea typeface="Calibri"/>
                <a:cs typeface="Arial" panose="020B0604020202020204" pitchFamily="34" charset="0"/>
              </a:rPr>
              <a:t> for electric cars.</a:t>
            </a:r>
          </a:p>
          <a:p>
            <a:pPr>
              <a:lnSpc>
                <a:spcPct val="107000"/>
              </a:lnSpc>
            </a:pPr>
            <a:r>
              <a:rPr lang="en-GB" sz="1000" b="1" dirty="0">
                <a:latin typeface="Calibri" panose="020F0502020204030204" pitchFamily="34" charset="0"/>
                <a:ea typeface="Calibri"/>
                <a:cs typeface="Arial" panose="020B0604020202020204" pitchFamily="34" charset="0"/>
              </a:rPr>
              <a:t>Modernisation of the public transport vehicle fleet</a:t>
            </a:r>
            <a:r>
              <a:rPr lang="en-GB" sz="1000" dirty="0">
                <a:latin typeface="Calibri" panose="020F0502020204030204" pitchFamily="34" charset="0"/>
                <a:ea typeface="Calibri"/>
                <a:cs typeface="Arial" panose="020B0604020202020204" pitchFamily="34" charset="0"/>
              </a:rPr>
              <a:t>. </a:t>
            </a:r>
          </a:p>
          <a:p>
            <a:pPr>
              <a:lnSpc>
                <a:spcPct val="107000"/>
              </a:lnSpc>
            </a:pPr>
            <a:r>
              <a:rPr lang="en-GB" sz="1000" dirty="0">
                <a:latin typeface="Calibri" panose="020F0502020204030204" pitchFamily="34" charset="0"/>
                <a:ea typeface="Calibri"/>
                <a:cs typeface="Arial" panose="020B0604020202020204" pitchFamily="34" charset="0"/>
              </a:rPr>
              <a:t>Accelerated </a:t>
            </a:r>
            <a:r>
              <a:rPr lang="en-GB" sz="1000" b="1" dirty="0">
                <a:latin typeface="Calibri" panose="020F0502020204030204" pitchFamily="34" charset="0"/>
                <a:ea typeface="Calibri"/>
                <a:cs typeface="Arial" panose="020B0604020202020204" pitchFamily="34" charset="0"/>
              </a:rPr>
              <a:t>digitalisation in road freight transport</a:t>
            </a:r>
            <a:r>
              <a:rPr lang="en-GB" sz="1000" dirty="0">
                <a:latin typeface="Calibri" panose="020F0502020204030204" pitchFamily="34" charset="0"/>
                <a:ea typeface="Calibri"/>
                <a:cs typeface="Arial" panose="020B0604020202020204" pitchFamily="34" charset="0"/>
              </a:rPr>
              <a:t> is reflected by increased growth in demand for ICT services from  </a:t>
            </a:r>
            <a:r>
              <a:rPr lang="en-GB" sz="1000" b="1" dirty="0">
                <a:latin typeface="Calibri" panose="020F0502020204030204" pitchFamily="34" charset="0"/>
                <a:ea typeface="Calibri"/>
                <a:cs typeface="Arial" panose="020B0604020202020204" pitchFamily="34" charset="0"/>
              </a:rPr>
              <a:t>postal, courier, and express service providers</a:t>
            </a:r>
            <a:r>
              <a:rPr lang="en-GB" sz="1000" dirty="0">
                <a:latin typeface="Calibri" panose="020F0502020204030204" pitchFamily="34" charset="0"/>
                <a:ea typeface="Calibri"/>
                <a:cs typeface="Arial" panose="020B0604020202020204" pitchFamily="34" charset="0"/>
              </a:rPr>
              <a:t>. </a:t>
            </a:r>
          </a:p>
          <a:p>
            <a:pPr>
              <a:lnSpc>
                <a:spcPct val="107000"/>
              </a:lnSpc>
            </a:pPr>
            <a:r>
              <a:rPr lang="en-GB" sz="1000" dirty="0">
                <a:latin typeface="Calibri" panose="020F0502020204030204" pitchFamily="34" charset="0"/>
                <a:ea typeface="Calibri"/>
                <a:cs typeface="Arial" panose="020B0604020202020204" pitchFamily="34" charset="0"/>
              </a:rPr>
              <a:t>Investments are enabling logistics companies to network and automate their vehicle fleets, resulting in </a:t>
            </a:r>
            <a:r>
              <a:rPr lang="en-GB" sz="1000" b="1" dirty="0">
                <a:latin typeface="Calibri" panose="020F0502020204030204" pitchFamily="34" charset="0"/>
                <a:ea typeface="Calibri"/>
                <a:cs typeface="Arial" panose="020B0604020202020204" pitchFamily="34" charset="0"/>
              </a:rPr>
              <a:t>more efficient driving</a:t>
            </a:r>
            <a:r>
              <a:rPr lang="en-GB" sz="1000" dirty="0">
                <a:latin typeface="Calibri" panose="020F0502020204030204" pitchFamily="34" charset="0"/>
                <a:ea typeface="Calibri"/>
                <a:cs typeface="Arial" panose="020B0604020202020204" pitchFamily="34" charset="0"/>
              </a:rPr>
              <a:t> and route planning. </a:t>
            </a:r>
            <a:r>
              <a:rPr lang="en-GB" sz="1000" b="1" dirty="0">
                <a:latin typeface="Calibri" panose="020F0502020204030204" pitchFamily="34" charset="0"/>
                <a:ea typeface="Calibri"/>
                <a:cs typeface="Arial" panose="020B0604020202020204" pitchFamily="34" charset="0"/>
              </a:rPr>
              <a:t>Avoidance of traffic jams and accidents, empty lorry runs</a:t>
            </a:r>
            <a:r>
              <a:rPr lang="en-GB" sz="1000" dirty="0">
                <a:latin typeface="Calibri" panose="020F0502020204030204" pitchFamily="34" charset="0"/>
                <a:ea typeface="Calibri"/>
                <a:cs typeface="Arial" panose="020B0604020202020204" pitchFamily="34" charset="0"/>
              </a:rPr>
              <a:t>. Assuming that empty runs can be reduced by ten percent by 2040, the demand for lorries in 2040 will decline by 2.2 percent.</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Integrate aspects of sustainable development/VESD systematically into all training programmes. Identify the relevant occupationally specific and cross-cutting sustainability competencies – i.e. competencies which enable the world of work and the lifeworld to be structured in accordance with the principles of sustainability – and integrate these systematically into the corresponding training plans. Make sure that conflicting objectives are addressed and reflected in operational practice. </a:t>
            </a:r>
          </a:p>
          <a:p>
            <a:r>
              <a:rPr lang="en-GB" dirty="0"/>
              <a:t>Use of resources</a:t>
            </a:r>
          </a:p>
          <a:p>
            <a:r>
              <a:rPr lang="en-GB" dirty="0"/>
              <a:t>Delivery and transport routes</a:t>
            </a:r>
          </a:p>
          <a:p>
            <a:r>
              <a:rPr lang="en-GB" dirty="0"/>
              <a:t>Use of quality marks</a:t>
            </a:r>
          </a:p>
          <a:p>
            <a:r>
              <a:rPr lang="en-GB" dirty="0"/>
              <a:t>Digital data consumption</a:t>
            </a:r>
          </a:p>
          <a:p>
            <a:r>
              <a:rPr lang="en-GB" dirty="0"/>
              <a:t>Dealing with waste and residuals</a:t>
            </a:r>
          </a:p>
          <a:p>
            <a:r>
              <a:rPr lang="en-GB" dirty="0"/>
              <a:t>Social commitment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b="1" dirty="0"/>
              <a:t>Message</a:t>
            </a:r>
            <a:r>
              <a:rPr lang="en-GB" dirty="0"/>
              <a:t> – quality in sustainable vocational education and training contributes to the successful pursuit of a climate-neutral pathway.</a:t>
            </a:r>
          </a:p>
          <a:p>
            <a:endParaRPr lang="de-DE" dirty="0"/>
          </a:p>
          <a:p>
            <a:pPr marL="0" indent="0">
              <a:buNone/>
            </a:pPr>
            <a:r>
              <a:rPr lang="en-GB" b="1" dirty="0"/>
              <a:t>Contents</a:t>
            </a:r>
            <a:r>
              <a:rPr lang="en-GB" dirty="0"/>
              <a:t> </a:t>
            </a:r>
          </a:p>
          <a:p>
            <a:r>
              <a:rPr lang="en-GB" dirty="0"/>
              <a:t>there are various sustainability models. The four-dimensional model is presented in this case. This encompasses the cultural dimension and is thus a good fit for vocational education and training. It also accommodates new developments in environmental movements, technological progress and the disruption of societal structures in a complex world of conflict.</a:t>
            </a:r>
          </a:p>
          <a:p>
            <a:endParaRPr lang="de-DE" dirty="0"/>
          </a:p>
          <a:p>
            <a:pPr marL="0" indent="0">
              <a:buNone/>
            </a:pPr>
            <a:r>
              <a:rPr lang="en-GB" dirty="0"/>
              <a:t>The aims for the whole of training should be</a:t>
            </a:r>
          </a:p>
          <a:p>
            <a:pPr marL="171450" indent="-171450">
              <a:buFont typeface="Arial" panose="020B0604020202020204" pitchFamily="34" charset="0"/>
              <a:buChar char="•"/>
            </a:pPr>
            <a:r>
              <a:rPr lang="en-GB" dirty="0"/>
              <a:t>for trainees to become familiar with sustainability across four dimensions and for them to classify processes within their occupation.</a:t>
            </a:r>
          </a:p>
          <a:p>
            <a:pPr marL="171450" indent="-171450">
              <a:buFont typeface="Arial" panose="020B0604020202020204" pitchFamily="34" charset="0"/>
              <a:buChar char="•"/>
            </a:pPr>
            <a:r>
              <a:rPr lang="en-GB" dirty="0"/>
              <a:t>They know… </a:t>
            </a:r>
            <a:br>
              <a:rPr lang="en-GB" dirty="0"/>
            </a:br>
            <a:r>
              <a:rPr lang="en-GB" dirty="0"/>
              <a:t>the origin of the term sustainability and have basic knowledge of how to deal with this topic,</a:t>
            </a:r>
            <a:br>
              <a:rPr lang="en-GB" dirty="0"/>
            </a:br>
            <a:r>
              <a:rPr lang="en-GB" dirty="0"/>
              <a:t>different sustainability concepts which they are able to weigh against one another,</a:t>
            </a:r>
            <a:br>
              <a:rPr lang="en-GB" dirty="0"/>
            </a:br>
            <a:r>
              <a:rPr lang="en-GB" dirty="0"/>
              <a:t>the United Nations’ 17 “Sustainable Development Goals“ from the 2030 Agenda. </a:t>
            </a:r>
          </a:p>
          <a:p>
            <a:pPr marL="171450" indent="-171450">
              <a:buFont typeface="Arial" panose="020B0604020202020204" pitchFamily="34" charset="0"/>
              <a:buChar char="•"/>
            </a:pPr>
            <a:r>
              <a:rPr lang="en-GB" dirty="0"/>
              <a:t>They can… </a:t>
            </a:r>
            <a:br>
              <a:rPr lang="en-GB" dirty="0"/>
            </a:br>
            <a:r>
              <a:rPr lang="en-GB" dirty="0"/>
              <a:t>explain the term “sustainability”,</a:t>
            </a:r>
            <a:br>
              <a:rPr lang="en-GB" dirty="0"/>
            </a:br>
            <a:r>
              <a:rPr lang="en-GB" dirty="0"/>
              <a:t>understand and evaluate various sustainability models,</a:t>
            </a:r>
            <a:br>
              <a:rPr lang="en-GB" dirty="0"/>
            </a:br>
            <a:r>
              <a:rPr lang="en-GB" dirty="0"/>
              <a:t>assess the significance of sustainability for the craft trades or for trade and industry.</a:t>
            </a:r>
          </a:p>
          <a:p>
            <a:endParaRPr lang="ru-RU" dirty="0"/>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1600" b="0" i="0" u="none" strike="noStrike" baseline="0" dirty="0">
                <a:latin typeface="Calibri-Light"/>
              </a:rPr>
              <a:t>ESG – </a:t>
            </a:r>
            <a:r>
              <a:rPr lang="en-GB" sz="1400" b="1" i="0" u="none" strike="noStrike" baseline="0" dirty="0">
                <a:latin typeface="Calibri-Bold"/>
              </a:rPr>
              <a:t>Environment, Social, Governance</a:t>
            </a:r>
          </a:p>
          <a:p>
            <a:pPr algn="l"/>
            <a:r>
              <a:rPr lang="en-GB" sz="1400" b="0" i="0" u="none" strike="noStrike" baseline="0" dirty="0">
                <a:latin typeface="Calibri" panose="020F0502020204030204" pitchFamily="34" charset="0"/>
              </a:rPr>
              <a:t>ESG are three areas of responsibility of companies.</a:t>
            </a:r>
          </a:p>
          <a:p>
            <a:pPr algn="l"/>
            <a:r>
              <a:rPr lang="en-GB" sz="1400" b="0" i="0" u="none" strike="noStrike" baseline="0" dirty="0">
                <a:latin typeface="Calibri" panose="020F0502020204030204" pitchFamily="34" charset="0"/>
              </a:rPr>
              <a:t>ESG may also be viewed as a framework to assess the performance of companies in the field of sustainability.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The EU Green Deal is a programme aimed at bringing Europe up to speed in terms of sustainability. It contains a multitude of measures and action plans.</a:t>
            </a:r>
          </a:p>
          <a:p>
            <a:pPr algn="l"/>
            <a:r>
              <a:rPr lang="en-GB" sz="1000" b="0" i="0" u="none" strike="noStrike" baseline="0" dirty="0">
                <a:solidFill>
                  <a:srgbClr val="000000"/>
                </a:solidFill>
                <a:latin typeface="Calibri" panose="020F0502020204030204" pitchFamily="34" charset="0"/>
              </a:rPr>
              <a:t>Overview of the EU Green Deal</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EU </a:t>
            </a:r>
            <a:r>
              <a:rPr lang="en-GB" dirty="0"/>
              <a:t>Directives</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Lieferkettensorgfaltspflichtengesetz (https://www.bmas.de/DE/Service/Presse/Pressemitteilungen/2025/lieferkettensorgfaltspflichtengesetz-gilt-nahtlos-weiter.html)</a:t>
            </a:r>
          </a:p>
          <a:p>
            <a:r>
              <a:rPr lang="de-DE" sz="800" dirty="0"/>
              <a:t>CSDDD (https://www.csr-in-deutschland.de/DE/Gesetze/EU-Lieferkettengesetz/faq-csddd.html)</a:t>
            </a:r>
          </a:p>
          <a:p>
            <a:r>
              <a:rPr lang="de-DE" sz="800" dirty="0"/>
              <a:t>EU-Taxonomie (https://kpmg.com/xx/en/our-insights/ifrg/2025/EU-taxonomy-amendments.html)</a:t>
            </a:r>
          </a:p>
          <a:p>
            <a:r>
              <a:rPr lang="de-DE" sz="800" dirty="0"/>
              <a:t>EUDR EU </a:t>
            </a:r>
            <a:r>
              <a:rPr lang="de-DE" sz="800" dirty="0" err="1"/>
              <a:t>Deforestation</a:t>
            </a:r>
            <a:r>
              <a:rPr lang="de-DE" sz="800" dirty="0"/>
              <a:t> Regulation (https://www.ble.de/DE/Themen/Wald-Holz/Entwaldungsfreie-Produkte/Was-ist-die-EUDR/EUDR-Info_node.html)</a:t>
            </a:r>
          </a:p>
          <a:p>
            <a:r>
              <a:rPr lang="de-DE" sz="800" dirty="0"/>
              <a:t>Green Claims </a:t>
            </a:r>
            <a:r>
              <a:rPr lang="de-DE" sz="800" dirty="0" err="1"/>
              <a:t>Directive</a:t>
            </a:r>
            <a:r>
              <a:rPr lang="de-DE" sz="800" dirty="0"/>
              <a:t> (https://gfaw.eu/en/2026-a-year-of-sustainability-regulations-what-companies-need-to-know)</a:t>
            </a:r>
          </a:p>
          <a:p>
            <a:r>
              <a:rPr lang="de-DE" sz="800" dirty="0"/>
              <a:t>CSRD (https://www.bafin.de/DE/Aufsicht/SF/CSRD/CSRD_node.html)</a:t>
            </a:r>
          </a:p>
          <a:p>
            <a:endParaRPr lang="ru-RU" sz="800"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dirty="0">
                <a:solidFill>
                  <a:schemeClr val="tx1"/>
                </a:solidFill>
                <a:effectLst/>
                <a:latin typeface="+mn-lt"/>
                <a:ea typeface="+mn-ea"/>
                <a:cs typeface="+mn-cs"/>
              </a:rPr>
              <a:t>Oficina Central del Gobierno Federal para la Cooperación Internacional en Materia de Formación Profesional</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rafik 1">
            <a:extLst>
              <a:ext uri="{FF2B5EF4-FFF2-40B4-BE49-F238E27FC236}">
                <a16:creationId xmlns:a16="http://schemas.microsoft.com/office/drawing/2014/main" id="{FCD85587-53C6-FF7E-E27B-1348670A10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7332" y="5343404"/>
            <a:ext cx="2465998" cy="1347853"/>
          </a:xfrm>
          <a:prstGeom prst="rect">
            <a:avLst/>
          </a:prstGeom>
        </p:spPr>
      </p:pic>
      <p:pic>
        <p:nvPicPr>
          <p:cNvPr id="4" name="Grafik 3">
            <a:extLst>
              <a:ext uri="{FF2B5EF4-FFF2-40B4-BE49-F238E27FC236}">
                <a16:creationId xmlns:a16="http://schemas.microsoft.com/office/drawing/2014/main" id="{D840C758-E72F-F57D-D237-CD0BCA8D9AC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71393" y="5488239"/>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1.xml"/><Relationship Id="rId16" Type="http://schemas.openxmlformats.org/officeDocument/2006/relationships/image" Target="../media/image44.svg"/><Relationship Id="rId1" Type="http://schemas.openxmlformats.org/officeDocument/2006/relationships/slideLayout" Target="../slideLayouts/slideLayout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hyperlink" Target="https://www.govet.international/en/190181.php" TargetMode="External"/><Relationship Id="rId13" Type="http://schemas.openxmlformats.org/officeDocument/2006/relationships/hyperlink" Target="https://www.bmbfsfj.bund.de/bmbfsfj/meta/en" TargetMode="External"/><Relationship Id="rId3" Type="http://schemas.openxmlformats.org/officeDocument/2006/relationships/hyperlink" Target="http://www.govet.international/" TargetMode="External"/><Relationship Id="rId7" Type="http://schemas.openxmlformats.org/officeDocument/2006/relationships/hyperlink" Target="https://www.bibb.de/dienst/publikationen/de/19901" TargetMode="External"/><Relationship Id="rId12" Type="http://schemas.openxmlformats.org/officeDocument/2006/relationships/hyperlink" Target="https://www.kompass-nachhaltigkeit.de/en/" TargetMode="External"/><Relationship Id="rId2" Type="http://schemas.openxmlformats.org/officeDocument/2006/relationships/notesSlide" Target="../notesSlides/notesSlide25.xml"/><Relationship Id="rId16" Type="http://schemas.openxmlformats.org/officeDocument/2006/relationships/hyperlink" Target="mailto:govet@govet.international" TargetMode="External"/><Relationship Id="rId1" Type="http://schemas.openxmlformats.org/officeDocument/2006/relationships/slideLayout" Target="../slideLayouts/slideLayout3.xml"/><Relationship Id="rId6" Type="http://schemas.openxmlformats.org/officeDocument/2006/relationships/hyperlink" Target="https://www.bibb.de/en/134898.php" TargetMode="External"/><Relationship Id="rId11" Type="http://schemas.openxmlformats.org/officeDocument/2006/relationships/hyperlink" Target="https://wirtschaft-entwicklung.de/en/helpdesk-on-business-human-rights" TargetMode="External"/><Relationship Id="rId5" Type="http://schemas.openxmlformats.org/officeDocument/2006/relationships/hyperlink" Target="https://www.bibb.de/datenreport/de/index.php" TargetMode="External"/><Relationship Id="rId15" Type="http://schemas.openxmlformats.org/officeDocument/2006/relationships/hyperlink" Target="https://www.bibb.de/en/index.php" TargetMode="External"/><Relationship Id="rId10" Type="http://schemas.openxmlformats.org/officeDocument/2006/relationships/hyperlink" Target="https://www.bibb.de/en/161509.php" TargetMode="External"/><Relationship Id="rId4" Type="http://schemas.openxmlformats.org/officeDocument/2006/relationships/hyperlink" Target="https://www.bmbfsfj.bund.de/bmbfsfj/service/publikationen/berufsbildungsbericht-2026-285646" TargetMode="External"/><Relationship Id="rId9" Type="http://schemas.openxmlformats.org/officeDocument/2006/relationships/hyperlink" Target="https://www.bibb.de/de/165153.php" TargetMode="External"/><Relationship Id="rId14" Type="http://schemas.openxmlformats.org/officeDocument/2006/relationships/hyperlink" Target="https://www.bmftr.bund.de/E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s-ES"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79942"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s-ES" sz="2800" b="1" dirty="0">
                <a:solidFill>
                  <a:srgbClr val="FFFFFF"/>
                </a:solidFill>
                <a:ea typeface=""/>
                <a:cs typeface="Inter Bold" pitchFamily="34" charset="-120"/>
              </a:rPr>
              <a:t>Sostenibilidad en la formación profesional y la formación continua</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s-ES"/>
              <a:t>2. Implementación de la sostenibilidad en las empresas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575986"/>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rPr>
              <a:t>Definición de responsabilidades y colaboración entre diferentes funciones y departamentos para desarrollar objetivos y hojas de ruta concernientes a las cuestiones de sostenibilidad</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Organización y procesos para la puesta en práctica</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rPr>
              <a:t>Sensibilización y aptitud de los empleados respecto al tema de la sostenibilidad como requisito previo para una implementación de la misma</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Adquisición de conocimientos</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Desarrollo de una actitud positiva hacia la sostenibilidad y de una disposición efectiva para actuar</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Compromiso del personal</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Desarrollo de un marco conceptual sobre sostenibilidad y de una actitud respecto a cómo vincular sostenibilidad y estrategia empresarial</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a:t>Voluntad de la gerencia de la empresa</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Impactos climáticos</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Agricultura ecológica</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a:t>3. La sostenibilidad en tiempos difíciles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Adaptación a los efectos del cambio climático</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dirty="0">
                <a:solidFill>
                  <a:schemeClr val="tx1"/>
                </a:solidFill>
              </a:rPr>
              <a:t>Transición energética: electricidad, calor, H2, almacenamiento</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Diversificación e inventario</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a:solidFill>
                  <a:schemeClr val="tx1"/>
                </a:solidFill>
              </a:rPr>
              <a:t>Cambio en los tipos de interés</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260798"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s-ES" sz="1800" dirty="0">
                <a:solidFill>
                  <a:schemeClr val="tx1"/>
                </a:solidFill>
              </a:rPr>
              <a:t>Cambio de era: </a:t>
            </a:r>
            <a:br>
              <a:rPr lang="es-ES" sz="1800" dirty="0">
                <a:solidFill>
                  <a:schemeClr val="tx1"/>
                </a:solidFill>
              </a:rPr>
            </a:br>
            <a:r>
              <a:rPr lang="es-ES" sz="1800" dirty="0">
                <a:solidFill>
                  <a:schemeClr val="tx1"/>
                </a:solidFill>
              </a:rPr>
              <a:t>defensa y reducción de cargas</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s-ES" b="1">
                <a:solidFill>
                  <a:schemeClr val="dk1"/>
                </a:solidFill>
                <a:cs typeface="Calibri" panose="020F0502020204030204" pitchFamily="34" charset="0"/>
                <a:rtl val="0"/>
              </a:rPr>
              <a:t>Cambios </a:t>
            </a:r>
          </a:p>
          <a:p>
            <a:pPr lvl="0" algn="ctr">
              <a:spcBef>
                <a:spcPts val="0"/>
              </a:spcBef>
              <a:buClr>
                <a:schemeClr val="dk1"/>
              </a:buClr>
              <a:buSzPct val="25000"/>
            </a:pPr>
            <a:r>
              <a:rPr lang="es-ES" b="1">
                <a:solidFill>
                  <a:schemeClr val="dk1"/>
                </a:solidFill>
                <a:cs typeface="Calibri" panose="020F0502020204030204" pitchFamily="34" charset="0"/>
                <a:rtl val="0"/>
              </a:rPr>
              <a:t>previstos</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a:t>4. Sostenibilidad en todos los programas de formación profesional dual alemanes</a:t>
            </a:r>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27982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s-ES" sz="1600" b="1"/>
              <a:t>Dimensión económica</a:t>
            </a:r>
          </a:p>
        </p:txBody>
      </p:sp>
      <p:sp>
        <p:nvSpPr>
          <p:cNvPr id="10" name="Rechteck 9">
            <a:extLst>
              <a:ext uri="{FF2B5EF4-FFF2-40B4-BE49-F238E27FC236}">
                <a16:creationId xmlns:a16="http://schemas.microsoft.com/office/drawing/2014/main" id="{D11C575C-219B-4E69-9AD1-5A4439A28A35}"/>
              </a:ext>
            </a:extLst>
          </p:cNvPr>
          <p:cNvSpPr/>
          <p:nvPr/>
        </p:nvSpPr>
        <p:spPr>
          <a:xfrm>
            <a:off x="658812" y="1782333"/>
            <a:ext cx="2699997" cy="4317144"/>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Gestión preventiva; economía circular</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Gestión del flujo de materiales; sistema de gestión medioambiental</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Tecnologías innovadoras y respetuosas con el medio ambiente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Diseño ecológico (vida útil, facilidad de eliminación, estética)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Transparencia ecológica y social en los precios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Principio de «quien contamina paga»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Redes de comercialización regionales y locales y comercio justo</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4" y="1279829"/>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es-ES" sz="1600" b="1"/>
              <a:t>Dimensión ecológica</a:t>
            </a:r>
          </a:p>
        </p:txBody>
      </p:sp>
      <p:sp>
        <p:nvSpPr>
          <p:cNvPr id="12" name="Rechteck 11">
            <a:extLst>
              <a:ext uri="{FF2B5EF4-FFF2-40B4-BE49-F238E27FC236}">
                <a16:creationId xmlns:a16="http://schemas.microsoft.com/office/drawing/2014/main" id="{29434553-7434-4612-8E33-43B4CAC95C89}"/>
              </a:ext>
            </a:extLst>
          </p:cNvPr>
          <p:cNvSpPr/>
          <p:nvPr/>
        </p:nvSpPr>
        <p:spPr>
          <a:xfrm>
            <a:off x="3445875" y="1850475"/>
            <a:ext cx="2699999" cy="3009093"/>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Uso eficiente de los recursos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Ritmos temporales de la naturaleza (capacidad de regeneración, época adecuada)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Biodiversidad</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Sistemas circulares ecológicos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Energías regenerativas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Principio de precaución</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Prevención de la contaminación del ecosistema (reducción de sustancias contaminantes, emisiones y residuos)</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6" y="1266734"/>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s-ES" sz="1600" b="1" dirty="0"/>
              <a:t>Dimensión social</a:t>
            </a:r>
          </a:p>
        </p:txBody>
      </p:sp>
      <p:sp>
        <p:nvSpPr>
          <p:cNvPr id="15" name="Rechteck 14">
            <a:extLst>
              <a:ext uri="{FF2B5EF4-FFF2-40B4-BE49-F238E27FC236}">
                <a16:creationId xmlns:a16="http://schemas.microsoft.com/office/drawing/2014/main" id="{F4D2AF01-CC99-4E1D-81E1-2BB5551B09BC}"/>
              </a:ext>
            </a:extLst>
          </p:cNvPr>
          <p:cNvSpPr/>
          <p:nvPr/>
        </p:nvSpPr>
        <p:spPr>
          <a:xfrm>
            <a:off x="6232937" y="1850475"/>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Democratización, participación de todos los grupos de población en todos los ámbitos de la vida, promoción de la salud humana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Uso equitativo de los recursos naturales e igualdad de derechos para el desarrollo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Justicia social interna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Consideración de los intereses vitales de las generaciones futuras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Redes; sustento a través del trabajo</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19998" y="1273280"/>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s-ES" sz="1600" b="1"/>
              <a:t>Dimensión cultural</a:t>
            </a:r>
          </a:p>
        </p:txBody>
      </p:sp>
      <p:sp>
        <p:nvSpPr>
          <p:cNvPr id="17" name="Rechteck 16">
            <a:extLst>
              <a:ext uri="{FF2B5EF4-FFF2-40B4-BE49-F238E27FC236}">
                <a16:creationId xmlns:a16="http://schemas.microsoft.com/office/drawing/2014/main" id="{BDA15362-E51F-4321-B89D-82EA95BF2AFF}"/>
              </a:ext>
            </a:extLst>
          </p:cNvPr>
          <p:cNvSpPr/>
          <p:nvPr/>
        </p:nvSpPr>
        <p:spPr>
          <a:xfrm>
            <a:off x="9019998" y="1850475"/>
            <a:ext cx="2787066" cy="3175806"/>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s-ES" sz="1400" dirty="0"/>
              <a:t>Salvaguarda ética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Estilos de vida orientados a la sostenibilidad</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Percepción holística de la naturaleza; percepción estética de un desarrollo sostenible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Conocimientos tradicionales; </a:t>
            </a:r>
            <a:br>
              <a:rPr lang="es-ES" sz="1400" dirty="0"/>
            </a:br>
            <a:r>
              <a:rPr lang="es-ES" sz="1400" dirty="0"/>
              <a:t>gestión del tiempo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Cultura del uso y cuidado de las cosas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Concienciación del consumidor; opinión pública local; intercambio internacional; responsabilidad global; cultura cosmopolita</a:t>
            </a:r>
          </a:p>
        </p:txBody>
      </p:sp>
    </p:spTree>
    <p:extLst>
      <p:ext uri="{BB962C8B-B14F-4D97-AF65-F5344CB8AC3E}">
        <p14:creationId xmlns:p14="http://schemas.microsoft.com/office/powerpoint/2010/main" val="114705017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s-ES"/>
              <a:t>4. La sostenibilidad en todos los programas de formación profesional dual alemanes</a:t>
            </a:r>
          </a:p>
        </p:txBody>
      </p:sp>
      <p:sp>
        <p:nvSpPr>
          <p:cNvPr id="12" name="Rechteck 11">
            <a:extLst>
              <a:ext uri="{FF2B5EF4-FFF2-40B4-BE49-F238E27FC236}">
                <a16:creationId xmlns:a16="http://schemas.microsoft.com/office/drawing/2014/main" id="{F31D79AB-5161-4090-953F-2A3382C8463B}"/>
              </a:ext>
            </a:extLst>
          </p:cNvPr>
          <p:cNvSpPr/>
          <p:nvPr/>
        </p:nvSpPr>
        <p:spPr>
          <a:xfrm>
            <a:off x="658811" y="1376906"/>
            <a:ext cx="3564000" cy="376571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Profesiones relacionadas con el clima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Mecánico/a de instalaciones, técnico/a electricista, técnico/a en electrónica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Instalador/a de calefacción, instalador/a de gas y agua </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Mecánico/a para técnica sanitaria, de calefacción y de aire acondicionado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Técnico/a en electrónica aplicada a sistemas energéticos y domótica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Técnico/a en electrónica para integración de sistemas de gestión de edificios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Techador/a especializado/a en tecnología energética para tejados y paredes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Pintor/a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Administrativo/a industrial</a:t>
            </a:r>
          </a:p>
        </p:txBody>
      </p:sp>
      <p:sp>
        <p:nvSpPr>
          <p:cNvPr id="15" name="Rechteck 14">
            <a:extLst>
              <a:ext uri="{FF2B5EF4-FFF2-40B4-BE49-F238E27FC236}">
                <a16:creationId xmlns:a16="http://schemas.microsoft.com/office/drawing/2014/main" id="{B432BF9C-2479-4CB5-9ABD-D16703C95E69}"/>
              </a:ext>
            </a:extLst>
          </p:cNvPr>
          <p:cNvSpPr/>
          <p:nvPr/>
        </p:nvSpPr>
        <p:spPr>
          <a:xfrm>
            <a:off x="4403693" y="1376906"/>
            <a:ext cx="3564000" cy="225080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Profesiones vinculadas al medio ambiente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tecnología de suministro de agua</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tecnología de aguas residuales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tecnología y servicios para tuberías y alcantarillado</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Profesionales cualificados/as en gestión de residuos y reciclaje </a:t>
            </a:r>
          </a:p>
        </p:txBody>
      </p:sp>
      <p:sp>
        <p:nvSpPr>
          <p:cNvPr id="18" name="Rechteck 17">
            <a:extLst>
              <a:ext uri="{FF2B5EF4-FFF2-40B4-BE49-F238E27FC236}">
                <a16:creationId xmlns:a16="http://schemas.microsoft.com/office/drawing/2014/main" id="{4A77F5D0-8BC4-4024-AE32-D70110E2BEAC}"/>
              </a:ext>
            </a:extLst>
          </p:cNvPr>
          <p:cNvSpPr/>
          <p:nvPr/>
        </p:nvSpPr>
        <p:spPr>
          <a:xfrm>
            <a:off x="8148575" y="1376906"/>
            <a:ext cx="3563999" cy="273978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Electromovilidad (20 profesiones) </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Industria eléctrica e informática, artes y oficios y sector de la automoción</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Agente ferroviario/a en servicio operativo (maquinista y transporte)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Conductor/a profesional</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Comerciales en el sector del tráfico ferroviario y rodado, comerciales para servicios de transporte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Agente ferroviario/a en el control del tráfico ferroviario, instalador/a de vías</a:t>
            </a:r>
          </a:p>
        </p:txBody>
      </p:sp>
      <p:sp>
        <p:nvSpPr>
          <p:cNvPr id="19" name="Rechteck 18">
            <a:extLst>
              <a:ext uri="{FF2B5EF4-FFF2-40B4-BE49-F238E27FC236}">
                <a16:creationId xmlns:a16="http://schemas.microsoft.com/office/drawing/2014/main" id="{A89367BF-1D04-4ACC-AE25-0AC255B252CD}"/>
              </a:ext>
            </a:extLst>
          </p:cNvPr>
          <p:cNvSpPr/>
          <p:nvPr/>
        </p:nvSpPr>
        <p:spPr>
          <a:xfrm>
            <a:off x="4403693" y="3731122"/>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Comerciales</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Comerciales para la gestión del comercio mayorista y exterior</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Comerciales en el comercio minorista</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4888775"/>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Embalaje respetuoso con el medio ambiente</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Tecnólogo/a del papel</a:t>
            </a:r>
          </a:p>
          <a:p>
            <a:pPr marL="216000" indent="-216000">
              <a:lnSpc>
                <a:spcPts val="1700"/>
              </a:lnSpc>
              <a:spcAft>
                <a:spcPts val="400"/>
              </a:spcAft>
              <a:buClr>
                <a:srgbClr val="D6851B"/>
              </a:buClr>
              <a:buSzPct val="65000"/>
              <a:buFont typeface="Wingdings 3" panose="05040102010807070707" pitchFamily="18" charset="2"/>
              <a:buChar char=""/>
            </a:pPr>
            <a:r>
              <a:rPr lang="es-ES" sz="1400" dirty="0"/>
              <a:t>Tecnólogo/a de materiales de envase y embalaje</a:t>
            </a:r>
          </a:p>
        </p:txBody>
      </p:sp>
      <p:sp>
        <p:nvSpPr>
          <p:cNvPr id="21" name="Rechteck 20">
            <a:extLst>
              <a:ext uri="{FF2B5EF4-FFF2-40B4-BE49-F238E27FC236}">
                <a16:creationId xmlns:a16="http://schemas.microsoft.com/office/drawing/2014/main" id="{1E49A9B2-BD78-4164-BD33-9B910740DD7D}"/>
              </a:ext>
            </a:extLst>
          </p:cNvPr>
          <p:cNvSpPr/>
          <p:nvPr/>
        </p:nvSpPr>
        <p:spPr>
          <a:xfrm>
            <a:off x="8148575" y="4214506"/>
            <a:ext cx="3663321" cy="144756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s-ES" sz="1400" b="1" dirty="0"/>
              <a:t>Profesiones verdes</a:t>
            </a:r>
          </a:p>
          <a:p>
            <a:pPr>
              <a:lnSpc>
                <a:spcPts val="1700"/>
              </a:lnSpc>
              <a:spcAft>
                <a:spcPts val="400"/>
              </a:spcAft>
              <a:buClr>
                <a:srgbClr val="D6851B"/>
              </a:buClr>
              <a:buSzPct val="65000"/>
            </a:pPr>
            <a:r>
              <a:rPr lang="es-ES" sz="1400" dirty="0"/>
              <a:t>Profesiones de formación profesional dual en el ámbito agrícola, las denominadas «14 profesiones verdes», protección del medio ambiente y del clima en la gestión de suelos, plantas y animales y tecnología moderna</a:t>
            </a:r>
          </a:p>
        </p:txBody>
      </p:sp>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Transmisión obligatoria</a:t>
            </a:r>
          </a:p>
          <a:p>
            <a:r>
              <a:rPr lang="es-ES">
                <a:solidFill>
                  <a:schemeClr val="bg1"/>
                </a:solidFill>
              </a:rPr>
              <a:t>Transmitir las competencias correspondientes de forma obligatoria</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Relevancia para el examen</a:t>
            </a:r>
          </a:p>
          <a:p>
            <a:r>
              <a:rPr lang="es-ES">
                <a:solidFill>
                  <a:schemeClr val="bg1"/>
                </a:solidFill>
              </a:rPr>
              <a:t>En algunas profesiones, estos temas ya se evalúan en los exámenes</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Implementación práctica</a:t>
            </a:r>
          </a:p>
          <a:p>
            <a:r>
              <a:rPr lang="es-ES">
                <a:solidFill>
                  <a:schemeClr val="bg1"/>
                </a:solidFill>
              </a:rPr>
              <a:t>Trabajos de proyecto y módulos optativos para la optimización de las cadenas de suministro</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es-ES"/>
              <a:t>La formación profesional alemana ha incorporado la sostenibilidad, la digitalización y la inteligencia artificial en los marcos curriculares y los reglamentos de formación profesional dual.</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929348"/>
            <a:ext cx="7958140" cy="615553"/>
          </a:xfrm>
          <a:prstGeom prst="rect">
            <a:avLst/>
          </a:prstGeom>
          <a:noFill/>
        </p:spPr>
        <p:txBody>
          <a:bodyPr wrap="square" lIns="0" tIns="0" rIns="0" bIns="0" rtlCol="0">
            <a:noAutofit/>
          </a:bodyPr>
          <a:lstStyle/>
          <a:p>
            <a:r>
              <a:rPr lang="es-ES" sz="2000" b="1" dirty="0"/>
              <a:t>Módulos estándar de los perfiles profesionales</a:t>
            </a:r>
          </a:p>
        </p:txBody>
      </p:sp>
    </p:spTree>
    <p:extLst>
      <p:ext uri="{BB962C8B-B14F-4D97-AF65-F5344CB8AC3E}">
        <p14:creationId xmlns:p14="http://schemas.microsoft.com/office/powerpoint/2010/main" val="38829271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9286465"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es-ES" dirty="0"/>
              <a:t>«Además, el comité principal del Instituto Federal de Formación Profesional (BIBB) recomienda a las empresas formadoras y a los centros escolares de formación profesional que integren ya estos </a:t>
            </a:r>
            <a:r>
              <a:rPr lang="es-ES" b="1" dirty="0"/>
              <a:t>módulos estándar y modernizados de los perfiles profesionales</a:t>
            </a:r>
            <a:r>
              <a:rPr lang="es-ES" dirty="0"/>
              <a:t> en la </a:t>
            </a:r>
            <a:r>
              <a:rPr lang="es-ES" b="1" dirty="0"/>
              <a:t>formación de todas las profesiones de formación profesional con arreglo a la Ley Alemana de Formación Profesional (BBiG) y al Reglamento de la actividad artesanal (HwO)</a:t>
            </a:r>
            <a:r>
              <a:rPr lang="es-ES" dirty="0"/>
              <a:t>, y que los transmitan vinculándolos con las aptitudes, conocimientos y habilidades específicos de cada oficio a lo largo de toda la formación, incluso aunque todavía no estén incluidos en todos los reglamentos de formación profesional dual. </a:t>
            </a:r>
          </a:p>
          <a:p>
            <a:pPr>
              <a:lnSpc>
                <a:spcPts val="2200"/>
              </a:lnSpc>
              <a:spcAft>
                <a:spcPts val="1200"/>
              </a:spcAft>
              <a:buClr>
                <a:srgbClr val="D6851B"/>
              </a:buClr>
              <a:buSzPct val="65000"/>
            </a:pPr>
            <a:r>
              <a:rPr lang="es-ES" dirty="0"/>
              <a:t>Hace un llamamiento a todas las partes interesadas de la formación profesional para que </a:t>
            </a:r>
            <a:r>
              <a:rPr lang="es-ES" b="1" dirty="0"/>
              <a:t>apoyen activamente</a:t>
            </a:r>
            <a:r>
              <a:rPr lang="es-ES" dirty="0"/>
              <a:t> esta cuestión, informando por diversos medios a las empresas formadoras y a los centros escolares de formación profesional sobre esta recomendación del comité principal y sobre la importancia de los nuevos módulos estándar de los perfiles profesionales para el mundo laboral del futuro, promoviendo su implementación y brindándoles el apoyo adecuado en el proceso.»</a:t>
            </a:r>
          </a:p>
          <a:p>
            <a:pPr>
              <a:lnSpc>
                <a:spcPts val="2200"/>
              </a:lnSpc>
              <a:spcAft>
                <a:spcPts val="1200"/>
              </a:spcAft>
              <a:buClr>
                <a:srgbClr val="D6851B"/>
              </a:buClr>
              <a:buSzPct val="65000"/>
            </a:pPr>
            <a:r>
              <a:rPr lang="es-ES" b="1" dirty="0"/>
              <a:t>La norma vas más allá de su entrada en vigor en las profesiones a partir del 01.08.2021.</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01068"/>
            <a:ext cx="7958140" cy="615553"/>
          </a:xfrm>
          <a:prstGeom prst="rect">
            <a:avLst/>
          </a:prstGeom>
          <a:noFill/>
        </p:spPr>
        <p:txBody>
          <a:bodyPr wrap="square" lIns="0" tIns="0" rIns="0" bIns="0" rtlCol="0">
            <a:noAutofit/>
          </a:bodyPr>
          <a:lstStyle/>
          <a:p>
            <a:r>
              <a:rPr lang="es-ES" sz="2000" b="1" dirty="0"/>
              <a:t>Recomendación 172 del comité principal del Instituto Federal de Formación Profesional</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82613" y="5661327"/>
            <a:ext cx="9559244" cy="276999"/>
          </a:xfrm>
          <a:prstGeom prst="rect">
            <a:avLst/>
          </a:prstGeom>
          <a:noFill/>
        </p:spPr>
        <p:txBody>
          <a:bodyPr wrap="square" rtlCol="0">
            <a:spAutoFit/>
          </a:bodyPr>
          <a:lstStyle/>
          <a:p>
            <a:r>
              <a:rPr lang="es-ES" sz="1200">
                <a:latin typeface="Calibri" panose="020F0502020204030204" pitchFamily="34" charset="0"/>
              </a:rPr>
              <a:t>Fuente: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2900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90814" y="2093109"/>
            <a:ext cx="823009"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9665"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01068"/>
            <a:ext cx="7958140" cy="615553"/>
          </a:xfrm>
          <a:prstGeom prst="rect">
            <a:avLst/>
          </a:prstGeom>
          <a:noFill/>
        </p:spPr>
        <p:txBody>
          <a:bodyPr wrap="square" lIns="0" tIns="0" rIns="0" bIns="0" rtlCol="0">
            <a:noAutofit/>
          </a:bodyPr>
          <a:lstStyle/>
          <a:p>
            <a:r>
              <a:rPr lang="es-ES" sz="2000" b="1" dirty="0"/>
              <a:t>Competencias que deben transmitirse de manera integradora y conjunta</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6" y="2149785"/>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NOVEDAD: significado, función y contenidos del reglamento de formación profesional dual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Oportunidades de promoción profesional y de desarrollo profesional</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512000"/>
            <a:ext cx="5400000" cy="637849"/>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Organización de la empresa formadora, formación profesional y legislación laboral y de negociación colectiva</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3" y="3982288"/>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NOVEDAD: medidas para evitar amenazas y estrés físico y psicológico para uno mismo y para los demás, también de forma preventiva</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Prácticas laborales ergonómicas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3590789"/>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Seguridad y salud en el trabajo</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563918"/>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8"/>
            <a:ext cx="5400000" cy="1782640"/>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Protección y seguridad de los datos</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Búsqueda de información y aprendizaje permanente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Comunicación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Aprecio a los demás teniendo en cuenta la diversidad social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Análisis y diseño de tareas de forma conjunta</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Mundo laboral digitalizado</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Colaboración conforme a los principios de sostenibilidad económica, ecológica y social</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Desarrollo de propuestas para una actuación sostenible en el propio ámbito de trabajo</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b="1">
                <a:solidFill>
                  <a:schemeClr val="tx1"/>
                </a:solidFill>
              </a:rPr>
              <a:t>Protección del medio ambiente y sostenibilidad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t>3</a:t>
            </a:r>
          </a:p>
        </p:txBody>
      </p:sp>
    </p:spTree>
    <p:extLst>
      <p:ext uri="{BB962C8B-B14F-4D97-AF65-F5344CB8AC3E}">
        <p14:creationId xmlns:p14="http://schemas.microsoft.com/office/powerpoint/2010/main" val="13450387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19921"/>
            <a:ext cx="7958140" cy="615553"/>
          </a:xfrm>
          <a:prstGeom prst="rect">
            <a:avLst/>
          </a:prstGeom>
          <a:noFill/>
        </p:spPr>
        <p:txBody>
          <a:bodyPr wrap="square" lIns="0" tIns="0" rIns="0" bIns="0" rtlCol="0">
            <a:noAutofit/>
          </a:bodyPr>
          <a:lstStyle/>
          <a:p>
            <a:r>
              <a:rPr lang="es-ES" sz="2000" b="1" dirty="0"/>
              <a:t>Protección del medio ambiente y sostenibilidad</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Identificar posibilidades para evitar los impactos derivados de la actividad empresarial para el medio ambiente y la sociedad en el propio ámbito de competencias y contribuir a su mejora continua</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Utilizar los materiales y la energía teniendo en cuenta los aspectos económicos, medioambientales y sociales de la sostenibilidad, tanto en los procesos de trabajo como en lo que respecta a productos, bienes o servicios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Evitar los residuos y reciclar o eliminar los materiales y sustancias de forma respetuosa con el medio ambiente</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Cumplir las normas de protección medioambiental aplicables a la empresa formadora</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Desarrollar propuestas para actuar de forma sostenible en el propio ámbito de trabajo</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Colaborar y comunicarse de manera adecuada al destinatario respetando las normas empresariales y con vistas a un desarrollo sostenible económico, ecológico y social</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a:solidFill>
                  <a:schemeClr val="bg1"/>
                </a:solidFill>
              </a:rPr>
              <a:t>Durante toda la formación profesional</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10495"/>
            <a:ext cx="7958140" cy="615553"/>
          </a:xfrm>
          <a:prstGeom prst="rect">
            <a:avLst/>
          </a:prstGeom>
          <a:noFill/>
        </p:spPr>
        <p:txBody>
          <a:bodyPr wrap="square" lIns="0" tIns="0" rIns="0" bIns="0" rtlCol="0">
            <a:noAutofit/>
          </a:bodyPr>
          <a:lstStyle/>
          <a:p>
            <a:r>
              <a:rPr lang="es-ES" sz="2000" b="1" dirty="0"/>
              <a:t>Protección del medio ambiente y sostenibilidad</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810683"/>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Origen y fabricación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Rutas de transporte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Vida útil y utilidad a largo plazo</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Huella ecológica y social de los productos y servicios o de los procesos de creación de valor</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a:solidFill>
                  <a:schemeClr val="tx1"/>
                </a:solidFill>
                <a:latin typeface="+mn-lt"/>
              </a:rPr>
              <a:t>Sellos de calidad y certificados, por ejemplo:</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b="0">
                <a:solidFill>
                  <a:schemeClr val="tx1"/>
                </a:solidFill>
                <a:latin typeface="+mn-lt"/>
              </a:rPr>
              <a:t>Comercio justo</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b="0">
                <a:solidFill>
                  <a:schemeClr val="tx1"/>
                </a:solidFill>
                <a:latin typeface="+mn-lt"/>
              </a:rPr>
              <a:t>Regionalidad</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s-ES" sz="1600" b="0">
                <a:solidFill>
                  <a:schemeClr val="tx1"/>
                </a:solidFill>
                <a:latin typeface="+mn-lt"/>
              </a:rPr>
              <a:t>Producción ecológica</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Utilizar los materiales y la energía teniendo en cuenta los aspectos económicos, medioambientales y sociales de la sostenibilidad, tanto en los procesos de trabajo como en lo que respecta a productos, bienes o servicios</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910495"/>
            <a:ext cx="7958140" cy="615553"/>
          </a:xfrm>
          <a:prstGeom prst="rect">
            <a:avLst/>
          </a:prstGeom>
          <a:noFill/>
        </p:spPr>
        <p:txBody>
          <a:bodyPr wrap="square" lIns="0" tIns="0" rIns="0" bIns="0" rtlCol="0">
            <a:noAutofit/>
          </a:bodyPr>
          <a:lstStyle/>
          <a:p>
            <a:r>
              <a:rPr lang="es-ES" sz="2000" b="1" dirty="0"/>
              <a:t>Protección del medio ambiente y sostenibilidad</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Conflictos de objetivos y correlaciones entre los requisitos económicos, ecológicos y sociales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Enfoques de optimización y alternativas de actuación teniendo en cuenta la eficacia y la eficiencia ecológicas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Ventajas y desventajas de los enfoques de optimización y las alternativas de actuación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Efectividad de las medidas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Valoración de las ideas innovadoras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600">
                <a:solidFill>
                  <a:schemeClr val="tx1"/>
                </a:solidFill>
              </a:rPr>
              <a:t>Desarrollar propuestas para actuar de forma sostenible en el propio ámbito de trabajo</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es-ES" sz="3600"/>
              <a:t>1. Introducción y conceptos básicos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5013326"/>
          </a:xfrm>
          <a:prstGeom prst="rect">
            <a:avLst/>
          </a:prstGeom>
          <a:noFill/>
        </p:spPr>
        <p:txBody>
          <a:bodyPr wrap="square" lIns="0" tIns="0" rIns="0" bIns="0" numCol="1" rtlCol="0">
            <a:noAutofit/>
          </a:bodyPr>
          <a:lstStyle/>
          <a:p>
            <a:pPr algn="ctr">
              <a:lnSpc>
                <a:spcPct val="120000"/>
              </a:lnSpc>
            </a:pPr>
            <a:r>
              <a:rPr lang="es-ES" sz="2400" dirty="0"/>
              <a:t>La Comisión </a:t>
            </a:r>
            <a:r>
              <a:rPr lang="es-ES" sz="2400" dirty="0" err="1"/>
              <a:t>Brundlandt</a:t>
            </a:r>
            <a:r>
              <a:rPr lang="es-ES" sz="2400" dirty="0"/>
              <a:t> de las Naciones Unidas (ONU) es considerada una importante impulsora del concepto de sostenibilidad desde que en 1987 definió el concepto de </a:t>
            </a:r>
            <a:r>
              <a:rPr lang="es-ES" sz="2400" i="1" dirty="0"/>
              <a:t>desarrollo sostenible</a:t>
            </a:r>
            <a:r>
              <a:rPr lang="es-ES" sz="2400" dirty="0"/>
              <a:t> del siguiente modo:</a:t>
            </a:r>
          </a:p>
          <a:p>
            <a:pPr algn="ctr">
              <a:lnSpc>
                <a:spcPct val="120000"/>
              </a:lnSpc>
            </a:pPr>
            <a:endParaRPr lang="de-DE" sz="2400" dirty="0"/>
          </a:p>
          <a:p>
            <a:pPr algn="ctr">
              <a:lnSpc>
                <a:spcPct val="120000"/>
              </a:lnSpc>
            </a:pPr>
            <a:r>
              <a:rPr lang="es-ES" sz="2400" dirty="0"/>
              <a:t>«</a:t>
            </a:r>
            <a:r>
              <a:rPr lang="en-GB" sz="2400" b="1" dirty="0"/>
              <a:t>meeting the needs of the present without compromising the ability of future generations to meet their own needs</a:t>
            </a:r>
            <a:r>
              <a:rPr lang="en-GB" sz="2400" dirty="0"/>
              <a:t>»</a:t>
            </a:r>
          </a:p>
          <a:p>
            <a:pPr algn="ctr">
              <a:lnSpc>
                <a:spcPct val="120000"/>
              </a:lnSpc>
            </a:pPr>
            <a:endParaRPr lang="es-ES" sz="2400" dirty="0"/>
          </a:p>
          <a:p>
            <a:pPr algn="ctr">
              <a:lnSpc>
                <a:spcPct val="120000"/>
              </a:lnSpc>
            </a:pPr>
            <a:r>
              <a:rPr lang="es-ES" sz="2400" dirty="0"/>
              <a:t>(«satisfacer las necesidades del presente sin comprometer la capacidad de las generaciones futuras para satisfacer sus propias necesidades»)</a:t>
            </a:r>
          </a:p>
          <a:p>
            <a:pPr algn="ctr">
              <a:lnSpc>
                <a:spcPct val="120000"/>
              </a:lnSpc>
            </a:pPr>
            <a:endParaRPr lang="es-ES" sz="2400" dirty="0"/>
          </a:p>
        </p:txBody>
      </p:sp>
    </p:spTree>
    <p:extLst>
      <p:ext uri="{BB962C8B-B14F-4D97-AF65-F5344CB8AC3E}">
        <p14:creationId xmlns:p14="http://schemas.microsoft.com/office/powerpoint/2010/main" val="40638171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es-ES" sz="1400"/>
                        <a:t>Inversión «internet rápido» (5G en toda Alemania)</a:t>
                      </a:r>
                    </a:p>
                    <a:p>
                      <a:pPr marL="288000" indent="-288000" algn="l">
                        <a:lnSpc>
                          <a:spcPct val="100000"/>
                        </a:lnSpc>
                        <a:spcAft>
                          <a:spcPts val="0"/>
                        </a:spcAft>
                        <a:buClr>
                          <a:srgbClr val="D6851B"/>
                        </a:buClr>
                        <a:buSzPct val="102000"/>
                        <a:buFont typeface="+mj-lt"/>
                        <a:buAutoNum type="arabicPeriod"/>
                      </a:pPr>
                      <a:r>
                        <a:rPr lang="es-ES" sz="1400"/>
                        <a:t>Mejora de la infraestructura ferroviaria</a:t>
                      </a:r>
                    </a:p>
                    <a:p>
                      <a:pPr marL="288000" indent="-288000" algn="l">
                        <a:lnSpc>
                          <a:spcPct val="100000"/>
                        </a:lnSpc>
                        <a:spcAft>
                          <a:spcPts val="0"/>
                        </a:spcAft>
                        <a:buClr>
                          <a:srgbClr val="D6851B"/>
                        </a:buClr>
                        <a:buSzPct val="102000"/>
                        <a:buFont typeface="+mj-lt"/>
                        <a:buAutoNum type="arabicPeriod"/>
                      </a:pPr>
                      <a:r>
                        <a:rPr lang="es-ES" sz="1400"/>
                        <a:t>Implementación de conceptos de movilidad «</a:t>
                      </a:r>
                      <a:r>
                        <a:rPr lang="es-ES" sz="1400" i="1"/>
                        <a:t>smart</a:t>
                      </a:r>
                      <a:r>
                        <a:rPr lang="es-ES" sz="1400"/>
                        <a:t>» en las ciudades</a:t>
                      </a:r>
                    </a:p>
                    <a:p>
                      <a:pPr marL="288000" indent="-288000" algn="l">
                        <a:lnSpc>
                          <a:spcPct val="100000"/>
                        </a:lnSpc>
                        <a:spcAft>
                          <a:spcPts val="0"/>
                        </a:spcAft>
                        <a:buClr>
                          <a:srgbClr val="D6851B"/>
                        </a:buClr>
                        <a:buSzPct val="102000"/>
                        <a:buFont typeface="+mj-lt"/>
                        <a:buAutoNum type="arabicPeriod"/>
                      </a:pPr>
                      <a:r>
                        <a:rPr lang="es-ES" sz="1400"/>
                        <a:t>Infraestructura de recarga para vehículos eléctricos con cobertura en todo el país</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a:t>4. La sostenibilidad en todos los programas de formación profesional dual alemanes</a:t>
            </a:r>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901068"/>
            <a:ext cx="7958140" cy="615553"/>
          </a:xfrm>
          <a:prstGeom prst="rect">
            <a:avLst/>
          </a:prstGeom>
          <a:noFill/>
        </p:spPr>
        <p:txBody>
          <a:bodyPr wrap="square" lIns="0" tIns="0" rIns="0" bIns="0" rtlCol="0">
            <a:noAutofit/>
          </a:bodyPr>
          <a:lstStyle/>
          <a:p>
            <a:r>
              <a:rPr lang="es-ES" sz="2000" b="1" dirty="0"/>
              <a:t>Supuestos de escenario MoveOn</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es-ES" sz="1400" b="1"/>
              <a:t>Inversiones en construcción</a:t>
            </a:r>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1400723843"/>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es-ES" sz="1400" baseline="0"/>
                        <a:t>Modernización del parque móvil en el transporte público: cambio a autobuses eléctricos</a:t>
                      </a:r>
                    </a:p>
                    <a:p>
                      <a:pPr marL="288000" indent="-288000" algn="l">
                        <a:lnSpc>
                          <a:spcPct val="100000"/>
                        </a:lnSpc>
                        <a:spcAft>
                          <a:spcPts val="0"/>
                        </a:spcAft>
                        <a:buClr>
                          <a:srgbClr val="D6851B"/>
                        </a:buClr>
                        <a:buSzPct val="102000"/>
                        <a:buFont typeface="+mj-lt"/>
                        <a:buAutoNum type="arabicPeriod" startAt="5"/>
                      </a:pPr>
                      <a:r>
                        <a:rPr lang="es-ES" sz="1400"/>
                        <a:t>Ampliación y modernización del parque móvil en el transporte ferroviario</a:t>
                      </a:r>
                    </a:p>
                    <a:p>
                      <a:pPr marL="288000" indent="-288000" algn="l">
                        <a:lnSpc>
                          <a:spcPct val="100000"/>
                        </a:lnSpc>
                        <a:spcAft>
                          <a:spcPts val="0"/>
                        </a:spcAft>
                        <a:buClr>
                          <a:srgbClr val="D6851B"/>
                        </a:buClr>
                        <a:buSzPct val="102000"/>
                        <a:buFont typeface="+mj-lt"/>
                        <a:buAutoNum type="arabicPeriod" startAt="5"/>
                      </a:pPr>
                      <a:r>
                        <a:rPr lang="es-ES" sz="1400"/>
                        <a:t>Sistemas de propulsión alternativos en la navegación por aguas interiores</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es-ES" sz="1400"/>
                        <a:t>Cambio del reparto modal en el transporte de mercancías</a:t>
                      </a:r>
                    </a:p>
                    <a:p>
                      <a:pPr marL="288000" indent="-288000" algn="l">
                        <a:lnSpc>
                          <a:spcPct val="100000"/>
                        </a:lnSpc>
                        <a:spcAft>
                          <a:spcPts val="0"/>
                        </a:spcAft>
                        <a:buClr>
                          <a:srgbClr val="D6851B"/>
                        </a:buClr>
                        <a:buSzPct val="102000"/>
                        <a:buFont typeface="+mj-lt"/>
                        <a:buAutoNum type="arabicPeriod" startAt="8"/>
                      </a:pPr>
                      <a:r>
                        <a:rPr lang="es-ES" sz="1400"/>
                        <a:t>Cambio de propulsión y digitalización en el transporte de mercancías por carretera</a:t>
                      </a:r>
                    </a:p>
                    <a:p>
                      <a:pPr marL="288000" indent="-288000" algn="l">
                        <a:lnSpc>
                          <a:spcPct val="100000"/>
                        </a:lnSpc>
                        <a:spcAft>
                          <a:spcPts val="0"/>
                        </a:spcAft>
                        <a:buClr>
                          <a:srgbClr val="D6851B"/>
                        </a:buClr>
                        <a:buSzPct val="102000"/>
                        <a:buFont typeface="+mj-lt"/>
                        <a:buAutoNum type="arabicPeriod" startAt="8"/>
                      </a:pPr>
                      <a:r>
                        <a:rPr lang="es-ES" sz="1400"/>
                        <a:t>Cambio del reparto modal en el transporte de pasajeros</a:t>
                      </a:r>
                    </a:p>
                    <a:p>
                      <a:pPr marL="288000" indent="-288000" algn="l">
                        <a:lnSpc>
                          <a:spcPct val="100000"/>
                        </a:lnSpc>
                        <a:spcAft>
                          <a:spcPts val="0"/>
                        </a:spcAft>
                        <a:buClr>
                          <a:srgbClr val="D6851B"/>
                        </a:buClr>
                        <a:buSzPct val="102000"/>
                        <a:buFont typeface="+mj-lt"/>
                        <a:buAutoNum type="arabicPeriod" startAt="8"/>
                      </a:pPr>
                      <a:r>
                        <a:rPr lang="es-ES" sz="1400"/>
                        <a:t>Cambio de propulsión en el transporte individual motorizado</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es-ES" sz="1400"/>
                        <a:t>Digitalización de los proveedores de servicios de transporte</a:t>
                      </a:r>
                    </a:p>
                    <a:p>
                      <a:pPr marL="288000" indent="-288000" algn="l">
                        <a:lnSpc>
                          <a:spcPct val="100000"/>
                        </a:lnSpc>
                        <a:spcAft>
                          <a:spcPts val="0"/>
                        </a:spcAft>
                        <a:buClr>
                          <a:srgbClr val="D6851B"/>
                        </a:buClr>
                        <a:buSzPct val="102000"/>
                        <a:buFont typeface="+mj-lt"/>
                        <a:buAutoNum type="arabicPeriod" startAt="12"/>
                      </a:pPr>
                      <a:r>
                        <a:rPr lang="es-ES" sz="1400"/>
                        <a:t>Demanda de servicios de reparación para vehículos de motor</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es-ES" sz="1400"/>
                        <a:t>Cambios en la demanda de profesiones como consecuencia de la conducción autónoma</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es-ES" sz="1400"/>
                        <a:t>Subvenciones estatales al transporte público</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es-ES" sz="1400" b="1"/>
              <a:t>Inversiones en equipamiento</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3183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es-ES" sz="1400" b="1"/>
              <a:t>Movilidad de personas y mercancías</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es-ES" sz="1400" b="1"/>
              <a:t>Métodos de producción</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es-ES" sz="1400" b="1"/>
              <a:t>Profesiones</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es-ES" sz="1400" b="1"/>
              <a:t>Estado</a:t>
            </a:r>
          </a:p>
        </p:txBody>
      </p:sp>
    </p:spTree>
    <p:extLst>
      <p:ext uri="{BB962C8B-B14F-4D97-AF65-F5344CB8AC3E}">
        <p14:creationId xmlns:p14="http://schemas.microsoft.com/office/powerpoint/2010/main" val="84765959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s-ES"/>
              <a:t>4. La sostenibilidad en todos los programas de formación profesional dual alemanes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Grabar vídeos y podcasts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Elaborar folletos y prospectos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Crear un equipo de sostenibilidad</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Derechos humanos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Mentoría</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Organizar eventos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rPr>
              <a:t>Charlas de 5 minutos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b="0" dirty="0">
                <a:solidFill>
                  <a:schemeClr val="tx1"/>
                </a:solidFill>
              </a:rPr>
              <a:t>Desarrollos actuales en materia de sostenibilidad (economía, política y sociedad)</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b="0" dirty="0">
                <a:solidFill>
                  <a:schemeClr val="tx1"/>
                </a:solidFill>
              </a:rPr>
              <a:t>Debate en torno a los propios puntos de vista (tanto a nivel personal como profesional)</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b="0" dirty="0">
                <a:solidFill>
                  <a:schemeClr val="tx1"/>
                </a:solidFill>
              </a:rPr>
              <a:t>Ejercicios de simulación donde los aprendices y aprendizas asumen el papel de responsables de la toma de decisiones en el marco de procesos reales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dirty="0"/>
              <a:t>¿Qué pueden hacer los aprendices y aprendizas de forma activa?</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437185" cy="417253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Cualificación del personal de formación profesional como </a:t>
            </a:r>
            <a:r>
              <a:rPr lang="es-ES" sz="1400" dirty="0" err="1">
                <a:solidFill>
                  <a:schemeClr val="tx1"/>
                </a:solidFill>
                <a:latin typeface="+mn-lt"/>
              </a:rPr>
              <a:t>promo-tores</a:t>
            </a:r>
            <a:r>
              <a:rPr lang="es-ES" sz="1400" dirty="0">
                <a:solidFill>
                  <a:schemeClr val="tx1"/>
                </a:solidFill>
                <a:latin typeface="+mn-lt"/>
              </a:rPr>
              <a:t>/as de la sostenibilidad en los lugares de aprendizaje de la formación profesional.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Transmisión por parte del personal de formación profesional, tanto a tiempo completo como a tiempo parcial, de competencias relevantes generales y específicas de cada profesión en materia de </a:t>
            </a:r>
            <a:r>
              <a:rPr lang="es-ES" sz="1400" dirty="0" err="1">
                <a:solidFill>
                  <a:schemeClr val="tx1"/>
                </a:solidFill>
                <a:latin typeface="+mn-lt"/>
              </a:rPr>
              <a:t>sosteni-bilidad</a:t>
            </a:r>
            <a:r>
              <a:rPr lang="es-ES" sz="1400" dirty="0">
                <a:solidFill>
                  <a:schemeClr val="tx1"/>
                </a:solidFill>
                <a:latin typeface="+mn-lt"/>
              </a:rPr>
              <a:t>, así como de aspectos relevantes en cuanto a sostenibilidad en los entornos de enseñanza y aprendizaje de la empresa.</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Cualificación de aprendices y aprendizas como expertos/as junior para sostenibilidad en la empresa.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Valoración de las contribuciones a la sostenibilidad de los aprendices y aprendizas y de los formadores y formadoras, y notificación en la empresa.</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Evaluación interna de la integración sistemática de la sostenibilidad en el proceso de formación profesional y seguimiento del desarrollo para un lugar de aprendizaje sostenible.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b="1" dirty="0"/>
              <a:t>¿Qué puede hacer la dirección de la empresa?</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82613" y="6245789"/>
            <a:ext cx="9559244" cy="276999"/>
          </a:xfrm>
          <a:prstGeom prst="rect">
            <a:avLst/>
          </a:prstGeom>
          <a:noFill/>
        </p:spPr>
        <p:txBody>
          <a:bodyPr wrap="square" rtlCol="0">
            <a:spAutoFit/>
          </a:bodyPr>
          <a:lstStyle/>
          <a:p>
            <a:r>
              <a:rPr lang="es-ES" sz="1200" dirty="0">
                <a:latin typeface="Calibri" panose="020F0502020204030204" pitchFamily="34" charset="0"/>
              </a:rPr>
              <a:t>Fuente: con arreglo a la formación profesional para el desarrollo sostenible (BBNE),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Comprensión de los fundamentos</a:t>
            </a:r>
            <a:br>
              <a:rPr lang="es-ES" sz="1600" b="1"/>
            </a:br>
            <a:r>
              <a:rPr lang="es-ES" sz="1600"/>
              <a:t>Importancia de las cadenas de suministro sostenibles y las normas medioambientales y sociales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Adquisición y compras</a:t>
            </a:r>
            <a:br>
              <a:rPr lang="es-ES" sz="1600" b="1"/>
            </a:br>
            <a:r>
              <a:rPr lang="es-ES" sz="1600"/>
              <a:t>Selección de materias primas respetuosas con el medio ambiente, proveedores justos</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Producción con bajo consumo de recursos</a:t>
            </a:r>
            <a:br>
              <a:rPr lang="es-ES" sz="1600" b="1"/>
            </a:br>
            <a:r>
              <a:rPr lang="es-ES" sz="1600"/>
              <a:t>Eficiencia energética, economía circular, de la cuna a la cuna</a:t>
            </a:r>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Logística sostenible</a:t>
            </a:r>
            <a:br>
              <a:rPr lang="es-ES" sz="1600" b="1"/>
            </a:br>
            <a:r>
              <a:rPr lang="es-ES" sz="1600"/>
              <a:t>Optimización de las cadenas de suministro, uso de combustibles alternativos, optimización del envasado y el embalaje</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s-ES" sz="1600" b="1"/>
              <a:t>Proyecto práctico</a:t>
            </a:r>
            <a:br>
              <a:rPr lang="es-ES" sz="1600" b="1"/>
            </a:br>
            <a:r>
              <a:rPr lang="es-ES" sz="1600"/>
              <a:t>Desarrollo de un concepto de sostenibilidad para una empresa</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Sostenibilidad en la cadena de suministro</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s-ES" sz="240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5" y="1956903"/>
            <a:ext cx="2395319" cy="2841008"/>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Administrativo/a industrial</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Comercio al por mayor y comercio exterior</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Logística de almacenamiento</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Mecánico/a de procesos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400" dirty="0">
                <a:solidFill>
                  <a:schemeClr val="tx1"/>
                </a:solidFill>
                <a:latin typeface="+mn-lt"/>
              </a:rPr>
              <a:t>Informático/a especializado/a</a:t>
            </a: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s-ES" sz="1600" b="1">
                <a:solidFill>
                  <a:schemeClr val="tx1"/>
                </a:solidFill>
              </a:rPr>
              <a:t>Grupo destinatario</a:t>
            </a: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es-ES"/>
              <a:t>5. Ejemplo de un módulo de formación profesional</a:t>
            </a:r>
          </a:p>
        </p:txBody>
      </p:sp>
    </p:spTree>
    <p:extLst>
      <p:ext uri="{BB962C8B-B14F-4D97-AF65-F5344CB8AC3E}">
        <p14:creationId xmlns:p14="http://schemas.microsoft.com/office/powerpoint/2010/main" val="361687901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Objetivos de aprendizaje en la formación profesional</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a:solidFill>
                  <a:schemeClr val="tx1"/>
                </a:solidFill>
              </a:rPr>
              <a:t>Conocimientos básicos sobre la Agenda 2030 de las Naciones Unidas y su implementación</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65314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Conocer los 17 Objetivos de Desarrollo Sostenible</a:t>
            </a:r>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a:solidFill>
                  <a:schemeClr val="tx1"/>
                </a:solidFill>
              </a:rPr>
              <a:t>Evaluar la importancia de la sostenibilidad para las artes y oficios, el comercio y la industria</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Aplicación práctica</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a:solidFill>
                  <a:schemeClr val="tx1"/>
                </a:solidFill>
                <a:latin typeface="+mn-lt"/>
              </a:rPr>
              <a:t>Comprender diferentes conceptos y poder compararlos entre sí</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Evaluar los modelos de sostenibilidad</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52213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s-ES" sz="1800" dirty="0">
                <a:solidFill>
                  <a:schemeClr val="tx1"/>
                </a:solidFill>
                <a:latin typeface="+mn-lt"/>
              </a:rPr>
              <a:t>Los aprendices y aprendizas clasifican los procesos de su profesión de forma adecuada</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s-ES" sz="1800" b="1"/>
              <a:t>Comprender la sostenibilidad en sus cuatro dimensiones</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9483365" y="1199054"/>
            <a:ext cx="2708634"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657191"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es-ES"/>
              <a:t>5. Ejemplo de un módulo de formación profesional</a:t>
            </a:r>
          </a:p>
        </p:txBody>
      </p:sp>
    </p:spTree>
    <p:extLst>
      <p:ext uri="{BB962C8B-B14F-4D97-AF65-F5344CB8AC3E}">
        <p14:creationId xmlns:p14="http://schemas.microsoft.com/office/powerpoint/2010/main" val="214386188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a:t>6. Participación y autoeficacia</a:t>
            </a:r>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Personal cualificado del futuro</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Energía innovadora</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Responsabilidad social</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Alcanzar los objetivos climáticos</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s-ES" b="1">
                <a:solidFill>
                  <a:schemeClr val="dk1"/>
                </a:solidFill>
                <a:cs typeface="Calibri" panose="020F0502020204030204" pitchFamily="34" charset="0"/>
                <a:rtl val="0"/>
              </a:rPr>
              <a:t>Efectos previstos</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Los aprendices y aprendizas están perfectamente preparados para los retos económicos actuales</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Las generaciones de profesionales jóvenes aportan ideas innovadoras para soluciones sostenibles</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Combinación de éxito económico y responsabilidad ecológica</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s-ES" sz="1800">
                <a:solidFill>
                  <a:schemeClr val="tx1"/>
                </a:solidFill>
                <a:latin typeface="+mn-lt"/>
              </a:rPr>
              <a:t>La formación profesional sistemática ayuda a las empresas en la descarbonización</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es-ES" dirty="0"/>
              <a:t>Más información</a:t>
            </a:r>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58812" y="743578"/>
            <a:ext cx="6460877" cy="1306577"/>
          </a:xfrm>
        </p:spPr>
        <p:txBody>
          <a:bodyPr numCol="1">
            <a:noAutofit/>
          </a:bodyPr>
          <a:lstStyle/>
          <a:p>
            <a:pPr marL="0" indent="0">
              <a:buNone/>
            </a:pPr>
            <a:r>
              <a:rPr lang="es-ES" sz="1800" noProof="0" dirty="0"/>
              <a:t>Esta presentación y otras, así como información sobre la formación profesional alemana y la cooperación internacional en materia de formación profesional, están disponibles en nuestro sitio web:</a:t>
            </a:r>
          </a:p>
          <a:p>
            <a:pPr marL="0" indent="0">
              <a:buNone/>
            </a:pPr>
            <a:r>
              <a:rPr lang="es-ES" sz="1800" b="1" noProof="0" dirty="0">
                <a:solidFill>
                  <a:srgbClr val="D6851B"/>
                </a:solidFill>
                <a:hlinkClick r:id="rId3">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4" name="Inhaltsplatzhalter 3">
            <a:extLst>
              <a:ext uri="{FF2B5EF4-FFF2-40B4-BE49-F238E27FC236}">
                <a16:creationId xmlns:a16="http://schemas.microsoft.com/office/drawing/2014/main" id="{56C665D8-04D9-08D0-3AD9-00089A8BD367}"/>
              </a:ext>
            </a:extLst>
          </p:cNvPr>
          <p:cNvSpPr txBox="1">
            <a:spLocks/>
          </p:cNvSpPr>
          <p:nvPr/>
        </p:nvSpPr>
        <p:spPr>
          <a:xfrm>
            <a:off x="658812" y="2240655"/>
            <a:ext cx="10926762" cy="3664845"/>
          </a:xfrm>
          <a:prstGeom prst="rect">
            <a:avLst/>
          </a:prstGeom>
        </p:spPr>
        <p:txBody>
          <a:bodyPr vert="horz" lIns="0" tIns="0" rIns="0" bIns="0" numCol="2" spcCol="360000" rtlCol="0">
            <a:no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Informe de formación profesional (BMBFSFJ) (</a:t>
            </a:r>
            <a:r>
              <a:rPr lang="es-ES" sz="1600" dirty="0">
                <a:solidFill>
                  <a:srgbClr val="E27F1C"/>
                </a:solidFill>
                <a:hlinkClick r:id="rId4">
                  <a:extLst>
                    <a:ext uri="{A12FA001-AC4F-418D-AE19-62706E023703}">
                      <ahyp:hlinkClr xmlns:ahyp="http://schemas.microsoft.com/office/drawing/2018/hyperlinkcolor" val="tx"/>
                    </a:ext>
                  </a:extLst>
                </a:hlinkClick>
              </a:rPr>
              <a:t>link</a:t>
            </a:r>
            <a:r>
              <a:rPr lang="es-ES" sz="1600" dirty="0"/>
              <a:t>)</a:t>
            </a:r>
          </a:p>
          <a:p>
            <a:r>
              <a:rPr lang="es-ES" sz="1600" dirty="0"/>
              <a:t>Informe de datos de BIBB (</a:t>
            </a:r>
            <a:r>
              <a:rPr lang="es-ES" sz="1600" dirty="0">
                <a:solidFill>
                  <a:srgbClr val="E27F1C"/>
                </a:solidFill>
                <a:hlinkClick r:id="rId5">
                  <a:extLst>
                    <a:ext uri="{A12FA001-AC4F-418D-AE19-62706E023703}">
                      <ahyp:hlinkClr xmlns:ahyp="http://schemas.microsoft.com/office/drawing/2018/hyperlinkcolor" val="tx"/>
                    </a:ext>
                  </a:extLst>
                </a:hlinkClick>
              </a:rPr>
              <a:t>link</a:t>
            </a:r>
            <a:r>
              <a:rPr lang="es-ES" sz="1600" dirty="0"/>
              <a:t>)</a:t>
            </a:r>
            <a:endParaRPr lang="es-ES" sz="1600" b="1" dirty="0"/>
          </a:p>
          <a:p>
            <a:pPr>
              <a:lnSpc>
                <a:spcPts val="2000"/>
              </a:lnSpc>
              <a:spcBef>
                <a:spcPts val="0"/>
              </a:spcBef>
              <a:spcAft>
                <a:spcPts val="200"/>
              </a:spcAft>
              <a:buClr>
                <a:srgbClr val="D6851B"/>
              </a:buClr>
              <a:buSzPct val="65000"/>
            </a:pPr>
            <a:r>
              <a:rPr lang="es-ES" sz="1600"/>
              <a:t>BIBB elementos estándar del perfil profesional (</a:t>
            </a:r>
            <a:r>
              <a:rPr lang="es-ES" sz="1600" dirty="0">
                <a:solidFill>
                  <a:srgbClr val="D6851B"/>
                </a:solidFill>
                <a:hlinkClick r:id="rId6">
                  <a:extLst>
                    <a:ext uri="{A12FA001-AC4F-418D-AE19-62706E023703}">
                      <ahyp:hlinkClr xmlns:ahyp="http://schemas.microsoft.com/office/drawing/2018/hyperlinkcolor" val="tx"/>
                    </a:ext>
                  </a:extLst>
                </a:hlinkClick>
              </a:rPr>
              <a:t>link</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s-ES" sz="1600" dirty="0"/>
          </a:p>
          <a:p>
            <a:pPr>
              <a:lnSpc>
                <a:spcPts val="2000"/>
              </a:lnSpc>
              <a:spcBef>
                <a:spcPts val="0"/>
              </a:spcBef>
              <a:spcAft>
                <a:spcPts val="200"/>
              </a:spcAft>
              <a:buClr>
                <a:srgbClr val="D6851B"/>
              </a:buClr>
              <a:buSzPct val="65000"/>
            </a:pPr>
            <a:r>
              <a:rPr lang="en-GB" sz="1600" dirty="0"/>
              <a:t>BIBB-Publication „Sustainability in Vocational Education and Training – National and International Experiences”</a:t>
            </a:r>
            <a:r>
              <a:rPr lang="es-ES" sz="1600" dirty="0"/>
              <a:t> (</a:t>
            </a:r>
            <a:r>
              <a:rPr lang="es-ES" sz="1600" dirty="0">
                <a:solidFill>
                  <a:srgbClr val="D6851B"/>
                </a:solidFill>
                <a:hlinkClick r:id="rId7">
                  <a:extLst>
                    <a:ext uri="{A12FA001-AC4F-418D-AE19-62706E023703}">
                      <ahyp:hlinkClr xmlns:ahyp="http://schemas.microsoft.com/office/drawing/2018/hyperlinkcolor" val="tx"/>
                    </a:ext>
                  </a:extLst>
                </a:hlinkClick>
              </a:rPr>
              <a:t>link</a:t>
            </a:r>
            <a:r>
              <a:rPr lang="es-ES" sz="1600" dirty="0"/>
              <a:t>)</a:t>
            </a:r>
          </a:p>
          <a:p>
            <a:pPr>
              <a:lnSpc>
                <a:spcPts val="2000"/>
              </a:lnSpc>
              <a:spcBef>
                <a:spcPts val="0"/>
              </a:spcBef>
              <a:spcAft>
                <a:spcPts val="200"/>
              </a:spcAft>
              <a:buClr>
                <a:srgbClr val="D6851B"/>
              </a:buClr>
              <a:buSzPct val="65000"/>
            </a:pPr>
            <a:r>
              <a:rPr lang="es-ES" sz="1600" dirty="0"/>
              <a:t>VET </a:t>
            </a:r>
            <a:r>
              <a:rPr lang="es-ES" sz="1600" dirty="0" err="1"/>
              <a:t>Chain</a:t>
            </a:r>
            <a:r>
              <a:rPr lang="es-ES" sz="1600" dirty="0"/>
              <a:t> - una herramienta de asesoramiento en materia de sostenibilidad para la educación y la formación profesional (</a:t>
            </a:r>
            <a:r>
              <a:rPr lang="es-ES" sz="1600" dirty="0">
                <a:solidFill>
                  <a:srgbClr val="D6851B"/>
                </a:solidFill>
                <a:hlinkClick r:id="rId8">
                  <a:extLst>
                    <a:ext uri="{A12FA001-AC4F-418D-AE19-62706E023703}">
                      <ahyp:hlinkClr xmlns:ahyp="http://schemas.microsoft.com/office/drawing/2018/hyperlinkcolor" val="tx"/>
                    </a:ext>
                  </a:extLst>
                </a:hlinkClick>
              </a:rPr>
              <a:t>link</a:t>
            </a:r>
            <a:r>
              <a:rPr lang="es-ES" sz="1600" dirty="0"/>
              <a:t>)</a:t>
            </a:r>
          </a:p>
          <a:p>
            <a:pPr>
              <a:lnSpc>
                <a:spcPts val="2000"/>
              </a:lnSpc>
              <a:spcBef>
                <a:spcPts val="0"/>
              </a:spcBef>
              <a:spcAft>
                <a:spcPts val="200"/>
              </a:spcAft>
              <a:buClr>
                <a:srgbClr val="D6851B"/>
              </a:buClr>
              <a:buSzPct val="65000"/>
            </a:pPr>
            <a:r>
              <a:rPr lang="es-ES" sz="1600" dirty="0"/>
              <a:t>BIBB proyectos sobre transformación socio ecológica (</a:t>
            </a:r>
            <a:r>
              <a:rPr lang="es-ES" sz="1600" dirty="0">
                <a:solidFill>
                  <a:srgbClr val="D6851B"/>
                </a:solidFill>
                <a:hlinkClick r:id="rId9">
                  <a:extLst>
                    <a:ext uri="{A12FA001-AC4F-418D-AE19-62706E023703}">
                      <ahyp:hlinkClr xmlns:ahyp="http://schemas.microsoft.com/office/drawing/2018/hyperlinkcolor" val="tx"/>
                    </a:ext>
                  </a:extLst>
                </a:hlinkClick>
              </a:rPr>
              <a:t>link</a:t>
            </a:r>
            <a:r>
              <a:rPr lang="es-ES" sz="1600" dirty="0"/>
              <a:t>)</a:t>
            </a:r>
          </a:p>
          <a:p>
            <a:pPr>
              <a:lnSpc>
                <a:spcPts val="2000"/>
              </a:lnSpc>
              <a:spcBef>
                <a:spcPts val="0"/>
              </a:spcBef>
              <a:spcAft>
                <a:spcPts val="200"/>
              </a:spcAft>
              <a:buClr>
                <a:srgbClr val="D6851B"/>
              </a:buClr>
              <a:buSzPct val="65000"/>
            </a:pPr>
            <a:r>
              <a:rPr lang="es-ES" sz="1600" dirty="0"/>
              <a:t>BIBB Programa de financiación «Sostenibilidad en el trabajo: formación orientada al futuro» (NIB) (</a:t>
            </a:r>
            <a:r>
              <a:rPr lang="es-ES" sz="1600" dirty="0">
                <a:solidFill>
                  <a:srgbClr val="D6851B"/>
                </a:solidFill>
                <a:hlinkClick r:id="rId10">
                  <a:extLst>
                    <a:ext uri="{A12FA001-AC4F-418D-AE19-62706E023703}">
                      <ahyp:hlinkClr xmlns:ahyp="http://schemas.microsoft.com/office/drawing/2018/hyperlinkcolor" val="tx"/>
                    </a:ext>
                  </a:extLst>
                </a:hlinkClick>
              </a:rPr>
              <a:t>link</a:t>
            </a:r>
            <a:r>
              <a:rPr lang="es-ES" sz="1600" dirty="0"/>
              <a:t>) </a:t>
            </a:r>
          </a:p>
          <a:p>
            <a:pPr>
              <a:lnSpc>
                <a:spcPts val="2000"/>
              </a:lnSpc>
              <a:spcBef>
                <a:spcPts val="0"/>
              </a:spcBef>
              <a:spcAft>
                <a:spcPts val="200"/>
              </a:spcAft>
              <a:buClr>
                <a:srgbClr val="D6851B"/>
              </a:buClr>
              <a:buSzPct val="65000"/>
            </a:pPr>
            <a:endParaRPr lang="es-ES" sz="1600" dirty="0"/>
          </a:p>
          <a:p>
            <a:pPr>
              <a:lnSpc>
                <a:spcPts val="2000"/>
              </a:lnSpc>
              <a:spcBef>
                <a:spcPts val="0"/>
              </a:spcBef>
              <a:spcAft>
                <a:spcPts val="200"/>
              </a:spcAft>
              <a:buClr>
                <a:srgbClr val="D6851B"/>
              </a:buClr>
              <a:buSzPct val="65000"/>
            </a:pPr>
            <a:r>
              <a:rPr lang="es-ES" sz="1600" dirty="0"/>
              <a:t>Servicio de asistencia sobre empresas y derechos humanos (</a:t>
            </a:r>
            <a:r>
              <a:rPr lang="es-ES" sz="1600" dirty="0">
                <a:solidFill>
                  <a:srgbClr val="D6851B"/>
                </a:solidFill>
                <a:hlinkClick r:id="rId11">
                  <a:extLst>
                    <a:ext uri="{A12FA001-AC4F-418D-AE19-62706E023703}">
                      <ahyp:hlinkClr xmlns:ahyp="http://schemas.microsoft.com/office/drawing/2018/hyperlinkcolor" val="tx"/>
                    </a:ext>
                  </a:extLst>
                </a:hlinkClick>
              </a:rPr>
              <a:t>link</a:t>
            </a:r>
            <a:r>
              <a:rPr lang="es-ES" sz="1600" dirty="0"/>
              <a:t>)</a:t>
            </a:r>
          </a:p>
          <a:p>
            <a:pPr>
              <a:lnSpc>
                <a:spcPts val="2000"/>
              </a:lnSpc>
              <a:spcBef>
                <a:spcPts val="0"/>
              </a:spcBef>
              <a:spcAft>
                <a:spcPts val="200"/>
              </a:spcAft>
              <a:buClr>
                <a:srgbClr val="D6851B"/>
              </a:buClr>
              <a:buSzPct val="65000"/>
            </a:pPr>
            <a:r>
              <a:rPr lang="es-ES" sz="1600" dirty="0"/>
              <a:t>Brújula de la sostenibilidad (</a:t>
            </a:r>
            <a:r>
              <a:rPr lang="es-ES" sz="1600" dirty="0">
                <a:solidFill>
                  <a:srgbClr val="D6851B"/>
                </a:solidFill>
                <a:hlinkClick r:id="rId12">
                  <a:extLst>
                    <a:ext uri="{A12FA001-AC4F-418D-AE19-62706E023703}">
                      <ahyp:hlinkClr xmlns:ahyp="http://schemas.microsoft.com/office/drawing/2018/hyperlinkcolor" val="tx"/>
                    </a:ext>
                  </a:extLst>
                </a:hlinkClick>
              </a:rPr>
              <a:t>link</a:t>
            </a:r>
            <a:r>
              <a:rPr lang="es-ES" sz="1600" dirty="0"/>
              <a:t>)</a:t>
            </a:r>
            <a:br>
              <a:rPr lang="es-ES" sz="1700" dirty="0"/>
            </a:br>
            <a:endParaRPr lang="es-ES" sz="1700" dirty="0"/>
          </a:p>
          <a:p>
            <a:r>
              <a:rPr lang="es-ES" sz="1600" dirty="0"/>
              <a:t>BMBFSFJ (</a:t>
            </a:r>
            <a:r>
              <a:rPr lang="es-ES" sz="1600" dirty="0">
                <a:solidFill>
                  <a:srgbClr val="E27F1C"/>
                </a:solidFill>
                <a:hlinkClick r:id="rId13">
                  <a:extLst>
                    <a:ext uri="{A12FA001-AC4F-418D-AE19-62706E023703}">
                      <ahyp:hlinkClr xmlns:ahyp="http://schemas.microsoft.com/office/drawing/2018/hyperlinkcolor" val="tx"/>
                    </a:ext>
                  </a:extLst>
                </a:hlinkClick>
              </a:rPr>
              <a:t>link</a:t>
            </a:r>
            <a:r>
              <a:rPr lang="es-ES" sz="1600" dirty="0"/>
              <a:t>)</a:t>
            </a:r>
          </a:p>
          <a:p>
            <a:r>
              <a:rPr lang="es-ES" sz="1600" dirty="0"/>
              <a:t>BMFTR (</a:t>
            </a:r>
            <a:r>
              <a:rPr lang="es-ES" sz="1600" dirty="0">
                <a:solidFill>
                  <a:srgbClr val="E27F1C"/>
                </a:solidFill>
                <a:hlinkClick r:id="rId14">
                  <a:extLst>
                    <a:ext uri="{A12FA001-AC4F-418D-AE19-62706E023703}">
                      <ahyp:hlinkClr xmlns:ahyp="http://schemas.microsoft.com/office/drawing/2018/hyperlinkcolor" val="tx"/>
                    </a:ext>
                  </a:extLst>
                </a:hlinkClick>
              </a:rPr>
              <a:t>link</a:t>
            </a:r>
            <a:r>
              <a:rPr lang="es-ES" sz="1600" dirty="0"/>
              <a:t>)</a:t>
            </a:r>
          </a:p>
          <a:p>
            <a:r>
              <a:rPr lang="es-ES" sz="1600" dirty="0"/>
              <a:t>BIBB (</a:t>
            </a:r>
            <a:r>
              <a:rPr lang="es-ES" sz="1600" dirty="0">
                <a:solidFill>
                  <a:srgbClr val="E27F1C"/>
                </a:solidFill>
                <a:hlinkClick r:id="rId15">
                  <a:extLst>
                    <a:ext uri="{A12FA001-AC4F-418D-AE19-62706E023703}">
                      <ahyp:hlinkClr xmlns:ahyp="http://schemas.microsoft.com/office/drawing/2018/hyperlinkcolor" val="tx"/>
                    </a:ext>
                  </a:extLst>
                </a:hlinkClick>
              </a:rPr>
              <a:t>link</a:t>
            </a:r>
            <a:r>
              <a:rPr lang="es-ES" sz="1600" dirty="0"/>
              <a:t>)</a:t>
            </a:r>
          </a:p>
          <a:p>
            <a:pPr marL="0" indent="0">
              <a:buFont typeface="Wingdings 3" panose="05040102010807070707" pitchFamily="18" charset="2"/>
              <a:buNone/>
            </a:pPr>
            <a:endParaRPr lang="es-ES" sz="1600" b="1" dirty="0"/>
          </a:p>
          <a:p>
            <a:pPr marL="0" indent="0">
              <a:buFont typeface="Wingdings 3" panose="05040102010807070707" pitchFamily="18" charset="2"/>
              <a:buNone/>
            </a:pPr>
            <a:r>
              <a:rPr lang="es-ES" sz="1600" b="1" dirty="0"/>
              <a:t>Contacto para más preguntas</a:t>
            </a:r>
          </a:p>
          <a:p>
            <a:r>
              <a:rPr lang="es-ES" sz="1600" dirty="0">
                <a:solidFill>
                  <a:srgbClr val="E27F1C"/>
                </a:solidFill>
                <a:hlinkClick r:id="rId16">
                  <a:extLst>
                    <a:ext uri="{A12FA001-AC4F-418D-AE19-62706E023703}">
                      <ahyp:hlinkClr xmlns:ahyp="http://schemas.microsoft.com/office/drawing/2018/hyperlinkcolor" val="tx"/>
                    </a:ext>
                  </a:extLst>
                </a:hlinkClick>
              </a:rPr>
              <a:t>govet@bibb.de</a:t>
            </a:r>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s-ES" b="1" noProof="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es-ES" b="1">
                <a:solidFill>
                  <a:srgbClr val="272525"/>
                </a:solidFill>
                <a:ea typeface=""/>
                <a:cs typeface="Inter Bold" pitchFamily="34" charset="-120"/>
              </a:rPr>
              <a:t>Dimensión ecológica</a:t>
            </a:r>
          </a:p>
        </p:txBody>
      </p:sp>
      <p:sp>
        <p:nvSpPr>
          <p:cNvPr id="20" name="Text 2">
            <a:extLst>
              <a:ext uri="{FF2B5EF4-FFF2-40B4-BE49-F238E27FC236}">
                <a16:creationId xmlns:a16="http://schemas.microsoft.com/office/drawing/2014/main" id="{4CA92B42-AD17-4E65-BC6C-D8BA451756FB}"/>
              </a:ext>
            </a:extLst>
          </p:cNvPr>
          <p:cNvSpPr/>
          <p:nvPr/>
        </p:nvSpPr>
        <p:spPr>
          <a:xfrm>
            <a:off x="1044423" y="2292769"/>
            <a:ext cx="3015885" cy="793849"/>
          </a:xfrm>
          <a:prstGeom prst="rect">
            <a:avLst/>
          </a:prstGeom>
          <a:noFill/>
          <a:ln/>
        </p:spPr>
        <p:txBody>
          <a:bodyPr wrap="square" lIns="0" tIns="0" rIns="0" bIns="0" rtlCol="0" anchor="t"/>
          <a:lstStyle/>
          <a:p>
            <a:pPr algn="r">
              <a:lnSpc>
                <a:spcPts val="2083"/>
              </a:lnSpc>
            </a:pPr>
            <a:r>
              <a:rPr lang="es-ES" dirty="0">
                <a:solidFill>
                  <a:srgbClr val="272525"/>
                </a:solidFill>
                <a:ea typeface=""/>
                <a:cs typeface="Inter" pitchFamily="34" charset="-120"/>
              </a:rPr>
              <a:t>Protección del medio ambiente, </a:t>
            </a:r>
            <a:br>
              <a:rPr lang="es-ES" dirty="0">
                <a:solidFill>
                  <a:srgbClr val="272525"/>
                </a:solidFill>
                <a:ea typeface=""/>
                <a:cs typeface="Inter" pitchFamily="34" charset="-120"/>
              </a:rPr>
            </a:br>
            <a:r>
              <a:rPr lang="es-ES" dirty="0">
                <a:solidFill>
                  <a:srgbClr val="272525"/>
                </a:solidFill>
                <a:ea typeface=""/>
                <a:cs typeface="Inter" pitchFamily="34" charset="-120"/>
              </a:rPr>
              <a:t>preservación de los recursos y </a:t>
            </a:r>
            <a:br>
              <a:rPr lang="es-ES" dirty="0">
                <a:solidFill>
                  <a:srgbClr val="272525"/>
                </a:solidFill>
                <a:ea typeface=""/>
                <a:cs typeface="Inter" pitchFamily="34" charset="-120"/>
              </a:rPr>
            </a:br>
            <a:r>
              <a:rPr lang="es-ES" dirty="0">
                <a:solidFill>
                  <a:srgbClr val="272525"/>
                </a:solidFill>
                <a:ea typeface=""/>
                <a:cs typeface="Inter" pitchFamily="34" charset="-120"/>
              </a:rPr>
              <a:t>neutralidad climática</a:t>
            </a:r>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es-ES" b="1">
                <a:solidFill>
                  <a:srgbClr val="272525"/>
                </a:solidFill>
                <a:ea typeface=""/>
                <a:cs typeface="Inter Bold" pitchFamily="34" charset="-120"/>
              </a:rPr>
              <a:t>Dimensión social</a:t>
            </a:r>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es-ES">
                <a:solidFill>
                  <a:srgbClr val="272525"/>
                </a:solidFill>
                <a:ea typeface=""/>
                <a:cs typeface="Inter" pitchFamily="34" charset="-120"/>
              </a:rPr>
              <a:t>Derechos humanos, </a:t>
            </a:r>
            <a:br>
              <a:rPr lang="es-ES">
                <a:solidFill>
                  <a:srgbClr val="272525"/>
                </a:solidFill>
                <a:ea typeface=""/>
                <a:cs typeface="Inter" pitchFamily="34" charset="-120"/>
              </a:rPr>
            </a:br>
            <a:r>
              <a:rPr lang="es-ES">
                <a:solidFill>
                  <a:srgbClr val="272525"/>
                </a:solidFill>
                <a:ea typeface=""/>
                <a:cs typeface="Inter" pitchFamily="34" charset="-120"/>
              </a:rPr>
              <a:t>condiciones laborales justas y </a:t>
            </a:r>
            <a:br>
              <a:rPr lang="es-ES">
                <a:solidFill>
                  <a:srgbClr val="272525"/>
                </a:solidFill>
                <a:ea typeface=""/>
                <a:cs typeface="Inter" pitchFamily="34" charset="-120"/>
              </a:rPr>
            </a:br>
            <a:r>
              <a:rPr lang="es-ES">
                <a:solidFill>
                  <a:srgbClr val="272525"/>
                </a:solidFill>
                <a:ea typeface=""/>
                <a:cs typeface="Inter" pitchFamily="34" charset="-120"/>
              </a:rPr>
              <a:t>bien común</a:t>
            </a:r>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es-ES" b="1">
                <a:solidFill>
                  <a:srgbClr val="272525"/>
                </a:solidFill>
                <a:ea typeface=""/>
                <a:cs typeface="Inter Bold" pitchFamily="34" charset="-120"/>
              </a:rPr>
              <a:t>Dimensión económica</a:t>
            </a:r>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es-ES">
                <a:solidFill>
                  <a:srgbClr val="272525"/>
                </a:solidFill>
                <a:ea typeface=""/>
                <a:cs typeface="Inter" pitchFamily="34" charset="-120"/>
              </a:rPr>
              <a:t>Rentabilidad económica, </a:t>
            </a:r>
            <a:br>
              <a:rPr lang="es-ES">
                <a:solidFill>
                  <a:srgbClr val="272525"/>
                </a:solidFill>
                <a:ea typeface=""/>
                <a:cs typeface="Inter" pitchFamily="34" charset="-120"/>
              </a:rPr>
            </a:br>
            <a:r>
              <a:rPr lang="es-ES">
                <a:solidFill>
                  <a:srgbClr val="272525"/>
                </a:solidFill>
                <a:ea typeface=""/>
                <a:cs typeface="Inter" pitchFamily="34" charset="-120"/>
              </a:rPr>
              <a:t>eficiencia y enfoque a largo plazo</a:t>
            </a:r>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es-ES" b="1">
                <a:solidFill>
                  <a:srgbClr val="272525"/>
                </a:solidFill>
                <a:ea typeface=""/>
                <a:cs typeface="Inter Bold" pitchFamily="34" charset="-120"/>
              </a:rPr>
              <a:t>Dimensión cultural</a:t>
            </a:r>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es-ES">
                <a:solidFill>
                  <a:srgbClr val="272525"/>
                </a:solidFill>
                <a:ea typeface=""/>
                <a:cs typeface="Inter" pitchFamily="34" charset="-120"/>
              </a:rPr>
              <a:t>Educación, valores y </a:t>
            </a:r>
            <a:br>
              <a:rPr lang="es-ES">
                <a:solidFill>
                  <a:srgbClr val="272525"/>
                </a:solidFill>
                <a:ea typeface=""/>
                <a:cs typeface="Inter" pitchFamily="34" charset="-120"/>
              </a:rPr>
            </a:br>
            <a:r>
              <a:rPr lang="es-ES">
                <a:solidFill>
                  <a:srgbClr val="272525"/>
                </a:solidFill>
                <a:ea typeface=""/>
                <a:cs typeface="Inter" pitchFamily="34" charset="-120"/>
              </a:rPr>
              <a:t>transformación social</a:t>
            </a:r>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es-ES" dirty="0"/>
              <a:t>1.1  Las cuatro dimensiones de la sostenibilidad</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229600" y="2459449"/>
            <a:ext cx="3482975" cy="1272986"/>
          </a:xfrm>
          <a:prstGeom prst="rect">
            <a:avLst/>
          </a:prstGeom>
          <a:solidFill>
            <a:srgbClr val="FBF3E8"/>
          </a:solidFill>
        </p:spPr>
        <p:txBody>
          <a:bodyPr vert="horz" wrap="square" lIns="540000" tIns="216000" rIns="72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b="1" dirty="0">
                <a:solidFill>
                  <a:schemeClr val="tx1"/>
                </a:solidFill>
              </a:rPr>
              <a:t>Los 17 ODS se concretan en </a:t>
            </a:r>
            <a:br>
              <a:rPr lang="es-ES" sz="1800" b="1" dirty="0">
                <a:solidFill>
                  <a:schemeClr val="tx1"/>
                </a:solidFill>
              </a:rPr>
            </a:br>
            <a:r>
              <a:rPr lang="es-ES" sz="1800" b="1" dirty="0">
                <a:solidFill>
                  <a:schemeClr val="tx1"/>
                </a:solidFill>
              </a:rPr>
              <a:t>169 objetivos a nivel eco-</a:t>
            </a:r>
            <a:br>
              <a:rPr lang="es-ES" sz="1800" b="1" dirty="0">
                <a:solidFill>
                  <a:schemeClr val="tx1"/>
                </a:solidFill>
              </a:rPr>
            </a:br>
            <a:r>
              <a:rPr lang="es-ES" sz="1800" b="1" dirty="0">
                <a:solidFill>
                  <a:schemeClr val="tx1"/>
                </a:solidFill>
              </a:rPr>
              <a:t>lógico, social y económico.</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dirty="0"/>
              <a:t>1.2  Objetivos de Desarrollo Sostenible (ODS) de la ONU</a:t>
            </a:r>
          </a:p>
        </p:txBody>
      </p:sp>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es-ES" dirty="0"/>
              <a:t>La «Agenda 2030 para el Desarrollo Sostenible» fue aprobada por la ONU en 2015 y firmada </a:t>
            </a:r>
            <a:br>
              <a:rPr lang="es-ES" dirty="0"/>
            </a:br>
            <a:r>
              <a:rPr lang="es-ES" dirty="0"/>
              <a:t>por todos sus Estados miembros. </a:t>
            </a:r>
          </a:p>
        </p:txBody>
      </p:sp>
      <p:pic>
        <p:nvPicPr>
          <p:cNvPr id="4" name="Grafik 3">
            <a:extLst>
              <a:ext uri="{FF2B5EF4-FFF2-40B4-BE49-F238E27FC236}">
                <a16:creationId xmlns:a16="http://schemas.microsoft.com/office/drawing/2014/main" id="{23569A8E-DF09-CFC2-D761-BF20E76EDC77}"/>
              </a:ext>
            </a:extLst>
          </p:cNvPr>
          <p:cNvPicPr>
            <a:picLocks noChangeAspect="1"/>
          </p:cNvPicPr>
          <p:nvPr/>
        </p:nvPicPr>
        <p:blipFill>
          <a:blip r:embed="rId3"/>
          <a:srcRect t="17576"/>
          <a:stretch/>
        </p:blipFill>
        <p:spPr>
          <a:xfrm>
            <a:off x="658811" y="1833938"/>
            <a:ext cx="7859268" cy="3849446"/>
          </a:xfrm>
          <a:prstGeom prst="rect">
            <a:avLst/>
          </a:prstGeom>
        </p:spPr>
      </p:pic>
    </p:spTree>
    <p:extLst>
      <p:ext uri="{BB962C8B-B14F-4D97-AF65-F5344CB8AC3E}">
        <p14:creationId xmlns:p14="http://schemas.microsoft.com/office/powerpoint/2010/main" val="21274782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s-ES" dirty="0"/>
              <a:t>1.3  El contexto de la Unión Europea</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es-ES" sz="1200"/>
              <a:t>Fuente: </a:t>
            </a:r>
            <a:r>
              <a:rPr lang="es-ES" sz="120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s-ES"/>
              <a:t>Environment </a:t>
            </a:r>
            <a:br>
              <a:rPr lang="es-ES"/>
            </a:br>
            <a:r>
              <a:rPr lang="es-ES"/>
              <a:t>(medio ambiente)</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s-ES"/>
              <a:t>Governance </a:t>
            </a:r>
            <a:br>
              <a:rPr lang="es-ES"/>
            </a:br>
            <a:r>
              <a:rPr lang="es-ES"/>
              <a:t>(gobernanza)</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s-ES"/>
              <a:t>Social</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Clima</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Escasez de recursos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Agua</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Biodiversidad</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Empleados/as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Seguridad y salud</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Cambio demográfico</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Seguridad alimentaria</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Gestión de los riesgos y la reputación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Estructuras de supervisión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i="1">
                <a:solidFill>
                  <a:schemeClr val="tx1"/>
                </a:solidFill>
                <a:latin typeface="+mn-lt"/>
              </a:rPr>
              <a:t>Compliance</a:t>
            </a:r>
            <a:r>
              <a:rPr lang="es-ES" sz="1600">
                <a:solidFill>
                  <a:schemeClr val="tx1"/>
                </a:solidFill>
                <a:latin typeface="+mn-lt"/>
              </a:rPr>
              <a:t> (cumplimiento)</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Corrupción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es-ES" sz="2400" dirty="0">
                <a:solidFill>
                  <a:schemeClr val="tx1"/>
                </a:solidFill>
              </a:rPr>
              <a:t>Criterios ESG (</a:t>
            </a:r>
            <a:r>
              <a:rPr lang="en-GB" sz="2400" dirty="0">
                <a:solidFill>
                  <a:schemeClr val="tx1"/>
                </a:solidFill>
              </a:rPr>
              <a:t>Environment, Social, Governance)</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es-ES" sz="2000" b="1" dirty="0"/>
              <a:t>Resumen ilustrativo de los criterios ESG (</a:t>
            </a:r>
            <a:r>
              <a:rPr lang="en-GB" sz="2000" b="1" dirty="0"/>
              <a:t>Environment, Social, Governance)</a:t>
            </a:r>
          </a:p>
        </p:txBody>
      </p:sp>
    </p:spTree>
    <p:extLst>
      <p:ext uri="{BB962C8B-B14F-4D97-AF65-F5344CB8AC3E}">
        <p14:creationId xmlns:p14="http://schemas.microsoft.com/office/powerpoint/2010/main" val="38957588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s-ES" dirty="0"/>
              <a:t>1.3  El contexto de la Unión Europea</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s-ES" b="1" dirty="0"/>
              <a:t>Environment (medio ambiente)</a:t>
            </a:r>
          </a:p>
          <a:p>
            <a:pPr marL="285750" indent="-285750">
              <a:lnSpc>
                <a:spcPts val="2200"/>
              </a:lnSpc>
              <a:spcAft>
                <a:spcPts val="600"/>
              </a:spcAft>
              <a:buClr>
                <a:srgbClr val="D6851B"/>
              </a:buClr>
              <a:buSzPct val="65000"/>
              <a:buFont typeface="Wingdings 3" panose="05040102010807070707" pitchFamily="18" charset="2"/>
              <a:buChar char=""/>
            </a:pPr>
            <a:r>
              <a:rPr lang="es-ES" dirty="0"/>
              <a:t>Consumo de recursos</a:t>
            </a:r>
          </a:p>
          <a:p>
            <a:pPr marL="285750" indent="-285750">
              <a:lnSpc>
                <a:spcPts val="2200"/>
              </a:lnSpc>
              <a:spcAft>
                <a:spcPts val="600"/>
              </a:spcAft>
              <a:buClr>
                <a:srgbClr val="D6851B"/>
              </a:buClr>
              <a:buSzPct val="65000"/>
              <a:buFont typeface="Wingdings 3" panose="05040102010807070707" pitchFamily="18" charset="2"/>
              <a:buChar char=""/>
            </a:pPr>
            <a:r>
              <a:rPr lang="es-ES" dirty="0"/>
              <a:t>Biodiversidad</a:t>
            </a:r>
          </a:p>
          <a:p>
            <a:pPr marL="285750" indent="-285750">
              <a:lnSpc>
                <a:spcPts val="2200"/>
              </a:lnSpc>
              <a:spcAft>
                <a:spcPts val="600"/>
              </a:spcAft>
              <a:buClr>
                <a:srgbClr val="D6851B"/>
              </a:buClr>
              <a:buSzPct val="65000"/>
              <a:buFont typeface="Wingdings 3" panose="05040102010807070707" pitchFamily="18" charset="2"/>
              <a:buChar char=""/>
            </a:pPr>
            <a:r>
              <a:rPr lang="es-ES" dirty="0"/>
              <a:t>Ruido</a:t>
            </a:r>
          </a:p>
          <a:p>
            <a:pPr marL="285750" indent="-285750">
              <a:lnSpc>
                <a:spcPts val="2200"/>
              </a:lnSpc>
              <a:spcAft>
                <a:spcPts val="600"/>
              </a:spcAft>
              <a:buClr>
                <a:srgbClr val="D6851B"/>
              </a:buClr>
              <a:buSzPct val="65000"/>
              <a:buFont typeface="Wingdings 3" panose="05040102010807070707" pitchFamily="18" charset="2"/>
              <a:buChar char=""/>
            </a:pPr>
            <a:r>
              <a:rPr lang="es-ES" dirty="0"/>
              <a:t>Contaminación de agua, suelo </a:t>
            </a:r>
            <a:br>
              <a:rPr lang="es-ES" dirty="0"/>
            </a:br>
            <a:r>
              <a:rPr lang="es-ES" dirty="0"/>
              <a:t>y aire</a:t>
            </a:r>
          </a:p>
          <a:p>
            <a:pPr marL="285750" indent="-285750">
              <a:lnSpc>
                <a:spcPts val="2200"/>
              </a:lnSpc>
              <a:spcAft>
                <a:spcPts val="600"/>
              </a:spcAft>
              <a:buClr>
                <a:srgbClr val="D6851B"/>
              </a:buClr>
              <a:buSzPct val="65000"/>
              <a:buFont typeface="Wingdings 3" panose="05040102010807070707" pitchFamily="18" charset="2"/>
              <a:buChar char=""/>
            </a:pPr>
            <a:r>
              <a:rPr lang="es-ES" dirty="0"/>
              <a:t>Emisiones de gases de efecto invernadero</a:t>
            </a:r>
          </a:p>
          <a:p>
            <a:pPr marL="285750" indent="-285750">
              <a:lnSpc>
                <a:spcPts val="2200"/>
              </a:lnSpc>
              <a:spcAft>
                <a:spcPts val="600"/>
              </a:spcAft>
              <a:buClr>
                <a:srgbClr val="D6851B"/>
              </a:buClr>
              <a:buSzPct val="65000"/>
              <a:buFont typeface="Wingdings 3" panose="05040102010807070707" pitchFamily="18" charset="2"/>
              <a:buChar char=""/>
            </a:pPr>
            <a:r>
              <a:rPr lang="es-ES" dirty="0"/>
              <a:t>Seguridad en el trabajo</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s-ES" b="1" dirty="0"/>
              <a:t>Social</a:t>
            </a:r>
          </a:p>
          <a:p>
            <a:pPr marL="285750" indent="-285750">
              <a:lnSpc>
                <a:spcPts val="2200"/>
              </a:lnSpc>
              <a:spcAft>
                <a:spcPts val="600"/>
              </a:spcAft>
              <a:buClr>
                <a:srgbClr val="D6851B"/>
              </a:buClr>
              <a:buSzPct val="65000"/>
              <a:buFont typeface="Wingdings 3" panose="05040102010807070707" pitchFamily="18" charset="2"/>
              <a:buChar char=""/>
            </a:pPr>
            <a:r>
              <a:rPr lang="es-ES" dirty="0"/>
              <a:t>Responsabilidad hacia los empleados</a:t>
            </a:r>
          </a:p>
          <a:p>
            <a:pPr marL="285750" indent="-285750">
              <a:lnSpc>
                <a:spcPts val="2200"/>
              </a:lnSpc>
              <a:spcAft>
                <a:spcPts val="600"/>
              </a:spcAft>
              <a:buClr>
                <a:srgbClr val="D6851B"/>
              </a:buClr>
              <a:buSzPct val="65000"/>
              <a:buFont typeface="Wingdings 3" panose="05040102010807070707" pitchFamily="18" charset="2"/>
              <a:buChar char=""/>
            </a:pPr>
            <a:r>
              <a:rPr lang="es-ES" dirty="0"/>
              <a:t>Salarios justos</a:t>
            </a:r>
          </a:p>
          <a:p>
            <a:pPr marL="285750" indent="-285750">
              <a:lnSpc>
                <a:spcPts val="2200"/>
              </a:lnSpc>
              <a:spcAft>
                <a:spcPts val="600"/>
              </a:spcAft>
              <a:buClr>
                <a:srgbClr val="D6851B"/>
              </a:buClr>
              <a:buSzPct val="65000"/>
              <a:buFont typeface="Wingdings 3" panose="05040102010807070707" pitchFamily="18" charset="2"/>
              <a:buChar char=""/>
            </a:pPr>
            <a:r>
              <a:rPr lang="es-ES" dirty="0"/>
              <a:t>Formación y formación continua</a:t>
            </a:r>
          </a:p>
          <a:p>
            <a:pPr marL="285750" indent="-285750">
              <a:lnSpc>
                <a:spcPts val="2200"/>
              </a:lnSpc>
              <a:spcAft>
                <a:spcPts val="600"/>
              </a:spcAft>
              <a:buClr>
                <a:srgbClr val="D6851B"/>
              </a:buClr>
              <a:buSzPct val="65000"/>
              <a:buFont typeface="Wingdings 3" panose="05040102010807070707" pitchFamily="18" charset="2"/>
              <a:buChar char=""/>
            </a:pPr>
            <a:r>
              <a:rPr lang="es-ES" dirty="0"/>
              <a:t>Igualdad de derechos, diversidad </a:t>
            </a:r>
            <a:br>
              <a:rPr lang="es-ES" dirty="0"/>
            </a:br>
            <a:r>
              <a:rPr lang="es-ES" dirty="0"/>
              <a:t>e inclusión</a:t>
            </a:r>
          </a:p>
          <a:p>
            <a:pPr marL="285750" indent="-285750">
              <a:lnSpc>
                <a:spcPts val="2200"/>
              </a:lnSpc>
              <a:spcAft>
                <a:spcPts val="600"/>
              </a:spcAft>
              <a:buClr>
                <a:srgbClr val="D6851B"/>
              </a:buClr>
              <a:buSzPct val="65000"/>
              <a:buFont typeface="Wingdings 3" panose="05040102010807070707" pitchFamily="18" charset="2"/>
              <a:buChar char=""/>
            </a:pPr>
            <a:r>
              <a:rPr lang="es-ES" dirty="0"/>
              <a:t>Compromiso social</a:t>
            </a:r>
          </a:p>
        </p:txBody>
      </p:sp>
      <p:sp>
        <p:nvSpPr>
          <p:cNvPr id="12" name="Rechteck 11">
            <a:extLst>
              <a:ext uri="{FF2B5EF4-FFF2-40B4-BE49-F238E27FC236}">
                <a16:creationId xmlns:a16="http://schemas.microsoft.com/office/drawing/2014/main" id="{C006E7A6-5A99-4BE7-B931-821793CEA3BC}"/>
              </a:ext>
            </a:extLst>
          </p:cNvPr>
          <p:cNvSpPr/>
          <p:nvPr/>
        </p:nvSpPr>
        <p:spPr>
          <a:xfrm>
            <a:off x="8112575"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s-ES" b="1" dirty="0"/>
              <a:t>Governance (gobernanza)</a:t>
            </a:r>
          </a:p>
          <a:p>
            <a:pPr marL="285750" indent="-285750">
              <a:lnSpc>
                <a:spcPts val="2200"/>
              </a:lnSpc>
              <a:spcAft>
                <a:spcPts val="600"/>
              </a:spcAft>
              <a:buClr>
                <a:srgbClr val="D6851B"/>
              </a:buClr>
              <a:buSzPct val="65000"/>
              <a:buFont typeface="Wingdings 3" panose="05040102010807070707" pitchFamily="18" charset="2"/>
              <a:buChar char=""/>
            </a:pPr>
            <a:r>
              <a:rPr lang="es-ES" dirty="0"/>
              <a:t>Gestión y control </a:t>
            </a:r>
            <a:br>
              <a:rPr lang="es-ES" dirty="0"/>
            </a:br>
            <a:r>
              <a:rPr lang="es-ES" dirty="0"/>
              <a:t>empresarial</a:t>
            </a:r>
          </a:p>
          <a:p>
            <a:pPr marL="285750" indent="-285750">
              <a:lnSpc>
                <a:spcPts val="2200"/>
              </a:lnSpc>
              <a:spcAft>
                <a:spcPts val="600"/>
              </a:spcAft>
              <a:buClr>
                <a:srgbClr val="D6851B"/>
              </a:buClr>
              <a:buSzPct val="65000"/>
              <a:buFont typeface="Wingdings 3" panose="05040102010807070707" pitchFamily="18" charset="2"/>
              <a:buChar char=""/>
            </a:pPr>
            <a:r>
              <a:rPr lang="es-ES" i="1" dirty="0"/>
              <a:t>Compliance</a:t>
            </a:r>
            <a:r>
              <a:rPr lang="es-ES" dirty="0"/>
              <a:t> (cumplimiento </a:t>
            </a:r>
            <a:br>
              <a:rPr lang="es-ES" dirty="0"/>
            </a:br>
            <a:r>
              <a:rPr lang="es-ES" dirty="0"/>
              <a:t>de las normas)</a:t>
            </a:r>
          </a:p>
          <a:p>
            <a:pPr marL="285750" indent="-285750">
              <a:lnSpc>
                <a:spcPts val="2200"/>
              </a:lnSpc>
              <a:spcAft>
                <a:spcPts val="600"/>
              </a:spcAft>
              <a:buClr>
                <a:srgbClr val="D6851B"/>
              </a:buClr>
              <a:buSzPct val="65000"/>
              <a:buFont typeface="Wingdings 3" panose="05040102010807070707" pitchFamily="18" charset="2"/>
              <a:buChar char=""/>
            </a:pPr>
            <a:r>
              <a:rPr lang="es-ES" dirty="0"/>
              <a:t>Transparencia</a:t>
            </a:r>
          </a:p>
          <a:p>
            <a:pPr marL="285750" indent="-285750">
              <a:lnSpc>
                <a:spcPts val="2200"/>
              </a:lnSpc>
              <a:spcAft>
                <a:spcPts val="600"/>
              </a:spcAft>
              <a:buClr>
                <a:srgbClr val="D6851B"/>
              </a:buClr>
              <a:buSzPct val="65000"/>
              <a:buFont typeface="Wingdings 3" panose="05040102010807070707" pitchFamily="18" charset="2"/>
              <a:buChar char=""/>
            </a:pPr>
            <a:r>
              <a:rPr lang="es-ES" dirty="0"/>
              <a:t>Ética y valores empresariales</a:t>
            </a:r>
          </a:p>
          <a:p>
            <a:pPr marL="285750" indent="-285750">
              <a:lnSpc>
                <a:spcPts val="2200"/>
              </a:lnSpc>
              <a:spcAft>
                <a:spcPts val="600"/>
              </a:spcAft>
              <a:buClr>
                <a:srgbClr val="D6851B"/>
              </a:buClr>
              <a:buSzPct val="65000"/>
              <a:buFont typeface="Wingdings 3" panose="05040102010807070707" pitchFamily="18" charset="2"/>
              <a:buChar char=""/>
            </a:pPr>
            <a:r>
              <a:rPr lang="es-ES" dirty="0"/>
              <a:t>Colaboración con socios comerciales</a:t>
            </a:r>
          </a:p>
          <a:p>
            <a:pPr marL="285750" indent="-285750">
              <a:lnSpc>
                <a:spcPts val="2200"/>
              </a:lnSpc>
              <a:spcAft>
                <a:spcPts val="600"/>
              </a:spcAft>
              <a:buClr>
                <a:srgbClr val="D6851B"/>
              </a:buClr>
              <a:buSzPct val="65000"/>
              <a:buFont typeface="Wingdings 3" panose="05040102010807070707" pitchFamily="18" charset="2"/>
              <a:buChar char=""/>
            </a:pPr>
            <a:r>
              <a:rPr lang="es-ES" dirty="0"/>
              <a:t>Necesidades de las partes interesadas</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Los criterios ESG desde la perspectiva empresarial</a:t>
            </a:r>
            <a:r>
              <a:rPr lang="es-ES" sz="2000" b="1">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s-ES" dirty="0"/>
              <a:t>1.3  El contexto de la Unión Europea</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9237541" cy="4022203"/>
          </a:xfrm>
          <a:prstGeom prst="rect">
            <a:avLst/>
          </a:prstGeom>
        </p:spPr>
        <p:txBody>
          <a:bodyPr wrap="square" lIns="0" tIns="0" rIns="0" bIns="0">
            <a:noAutofit/>
          </a:bodyPr>
          <a:lstStyle/>
          <a:p>
            <a:pPr>
              <a:lnSpc>
                <a:spcPts val="2200"/>
              </a:lnSpc>
              <a:spcAft>
                <a:spcPts val="1200"/>
              </a:spcAft>
              <a:buClr>
                <a:srgbClr val="D6851B"/>
              </a:buClr>
              <a:buSzPct val="65000"/>
            </a:pPr>
            <a:r>
              <a:rPr lang="es-ES" b="1" dirty="0"/>
              <a:t>Objetivos perseguidos en cuanto a protección climática de la UE para 2030 y 2050 </a:t>
            </a:r>
          </a:p>
          <a:p>
            <a:pPr marL="285750" indent="-285750">
              <a:lnSpc>
                <a:spcPts val="2200"/>
              </a:lnSpc>
              <a:spcAft>
                <a:spcPts val="1200"/>
              </a:spcAft>
              <a:buClr>
                <a:srgbClr val="D6851B"/>
              </a:buClr>
              <a:buSzPct val="65000"/>
              <a:buFont typeface="Wingdings 3" panose="05040102010807070707" pitchFamily="18" charset="2"/>
              <a:buChar char=""/>
            </a:pPr>
            <a:r>
              <a:rPr lang="es-ES" dirty="0"/>
              <a:t>Suministro de energía limpia, asequible y segura </a:t>
            </a:r>
          </a:p>
          <a:p>
            <a:pPr marL="285750" indent="-285750">
              <a:lnSpc>
                <a:spcPts val="2200"/>
              </a:lnSpc>
              <a:spcAft>
                <a:spcPts val="1200"/>
              </a:spcAft>
              <a:buClr>
                <a:srgbClr val="D6851B"/>
              </a:buClr>
              <a:buSzPct val="65000"/>
              <a:buFont typeface="Wingdings 3" panose="05040102010807070707" pitchFamily="18" charset="2"/>
              <a:buChar char=""/>
            </a:pPr>
            <a:r>
              <a:rPr lang="es-ES" dirty="0"/>
              <a:t>Movilización de la industria para lograr una economía limpia y orientada al reciclaje </a:t>
            </a:r>
          </a:p>
          <a:p>
            <a:pPr marL="285750" indent="-285750">
              <a:lnSpc>
                <a:spcPts val="2200"/>
              </a:lnSpc>
              <a:spcAft>
                <a:spcPts val="1200"/>
              </a:spcAft>
              <a:buClr>
                <a:srgbClr val="D6851B"/>
              </a:buClr>
              <a:buSzPct val="65000"/>
              <a:buFont typeface="Wingdings 3" panose="05040102010807070707" pitchFamily="18" charset="2"/>
              <a:buChar char=""/>
            </a:pPr>
            <a:r>
              <a:rPr lang="es-ES" dirty="0"/>
              <a:t>Construcción y renovación eficientes en cuanto al consumo de energía y recursos</a:t>
            </a:r>
          </a:p>
          <a:p>
            <a:pPr marL="285750" indent="-285750">
              <a:lnSpc>
                <a:spcPts val="2200"/>
              </a:lnSpc>
              <a:spcAft>
                <a:spcPts val="1200"/>
              </a:spcAft>
              <a:buClr>
                <a:srgbClr val="D6851B"/>
              </a:buClr>
              <a:buSzPct val="65000"/>
              <a:buFont typeface="Wingdings 3" panose="05040102010807070707" pitchFamily="18" charset="2"/>
              <a:buChar char=""/>
            </a:pPr>
            <a:r>
              <a:rPr lang="es-ES" dirty="0"/>
              <a:t>Objetivo de cero emisiones contaminantes para un medio ambiente sin sustancias nocivas</a:t>
            </a:r>
          </a:p>
          <a:p>
            <a:pPr marL="285750" indent="-285750">
              <a:lnSpc>
                <a:spcPts val="2200"/>
              </a:lnSpc>
              <a:spcAft>
                <a:spcPts val="1200"/>
              </a:spcAft>
              <a:buClr>
                <a:srgbClr val="D6851B"/>
              </a:buClr>
              <a:buSzPct val="65000"/>
              <a:buFont typeface="Wingdings 3" panose="05040102010807070707" pitchFamily="18" charset="2"/>
              <a:buChar char=""/>
            </a:pPr>
            <a:r>
              <a:rPr lang="es-ES" dirty="0"/>
              <a:t>Conservación y regeneración de los ecosistemas y la biodiversidad</a:t>
            </a:r>
          </a:p>
          <a:p>
            <a:pPr marL="285750" indent="-285750">
              <a:lnSpc>
                <a:spcPts val="2200"/>
              </a:lnSpc>
              <a:spcAft>
                <a:spcPts val="1200"/>
              </a:spcAft>
              <a:buClr>
                <a:srgbClr val="D6851B"/>
              </a:buClr>
              <a:buSzPct val="65000"/>
              <a:buFont typeface="Wingdings 3" panose="05040102010807070707" pitchFamily="18" charset="2"/>
              <a:buChar char=""/>
            </a:pPr>
            <a:r>
              <a:rPr lang="es-ES" dirty="0"/>
              <a:t>«Del campo a la mesa»: un sistema alimentario justo, saludable y respetuoso con el medio ambiente</a:t>
            </a:r>
          </a:p>
          <a:p>
            <a:pPr marL="285750" indent="-285750">
              <a:lnSpc>
                <a:spcPts val="2200"/>
              </a:lnSpc>
              <a:spcAft>
                <a:spcPts val="1200"/>
              </a:spcAft>
              <a:buClr>
                <a:srgbClr val="D6851B"/>
              </a:buClr>
              <a:buSzPct val="65000"/>
              <a:buFont typeface="Wingdings 3" panose="05040102010807070707" pitchFamily="18" charset="2"/>
              <a:buChar char=""/>
            </a:pPr>
            <a:r>
              <a:rPr lang="es-ES" dirty="0"/>
              <a:t>Transición más rápida hacia una movilidad sostenible e inteligente</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Remodelación de la economía de la UE para un futuro sostenible</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es-ES" sz="1200">
                <a:latin typeface="Calibri" panose="020F0502020204030204" pitchFamily="34" charset="0"/>
              </a:rPr>
              <a:t>Fuentes y más información: Comisión Europea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809" y="1279226"/>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es-ES" b="1"/>
              <a:t>Directiva sobre información corporativa en materia de sostenibilidad (CSRD)</a:t>
            </a:r>
          </a:p>
          <a:p>
            <a:pPr marL="285750" indent="-285750">
              <a:lnSpc>
                <a:spcPts val="2200"/>
              </a:lnSpc>
              <a:spcAft>
                <a:spcPts val="400"/>
              </a:spcAft>
              <a:buClr>
                <a:srgbClr val="D6851B"/>
              </a:buClr>
              <a:buSzPct val="65000"/>
              <a:buFont typeface="Wingdings 3" panose="05040102010807070707" pitchFamily="18" charset="2"/>
              <a:buChar char=""/>
            </a:pPr>
            <a:r>
              <a:rPr lang="es-ES"/>
              <a:t>Obliga a la empresas a informar sobre su gestión de los desafíos sociales y ecológicos</a:t>
            </a:r>
          </a:p>
          <a:p>
            <a:pPr marL="285750" indent="-285750">
              <a:lnSpc>
                <a:spcPts val="2200"/>
              </a:lnSpc>
              <a:spcAft>
                <a:spcPts val="400"/>
              </a:spcAft>
              <a:buClr>
                <a:srgbClr val="D6851B"/>
              </a:buClr>
              <a:buSzPct val="65000"/>
              <a:buFont typeface="Wingdings 3" panose="05040102010807070707" pitchFamily="18" charset="2"/>
              <a:buChar char=""/>
            </a:pPr>
            <a:r>
              <a:rPr lang="es-ES"/>
              <a:t>Debe permitir la transparencia por parte de las empresas respecto a los temas de ESG</a:t>
            </a:r>
          </a:p>
          <a:p>
            <a:pPr>
              <a:lnSpc>
                <a:spcPts val="2200"/>
              </a:lnSpc>
              <a:spcBef>
                <a:spcPts val="600"/>
              </a:spcBef>
              <a:spcAft>
                <a:spcPts val="400"/>
              </a:spcAft>
              <a:buClr>
                <a:srgbClr val="D6851B"/>
              </a:buClr>
              <a:buSzPct val="65000"/>
            </a:pPr>
            <a:r>
              <a:rPr lang="es-ES" b="1"/>
              <a:t>Reglamento de taxonomía de la UE</a:t>
            </a:r>
          </a:p>
          <a:p>
            <a:pPr marL="285750" indent="-285750">
              <a:lnSpc>
                <a:spcPts val="2200"/>
              </a:lnSpc>
              <a:spcAft>
                <a:spcPts val="400"/>
              </a:spcAft>
              <a:buClr>
                <a:srgbClr val="D6851B"/>
              </a:buClr>
              <a:buSzPct val="65000"/>
              <a:buFont typeface="Wingdings 3" panose="05040102010807070707" pitchFamily="18" charset="2"/>
              <a:buChar char=""/>
            </a:pPr>
            <a:r>
              <a:rPr lang="es-ES"/>
              <a:t>Define qué actividades se consideran sostenibles y en qué circunstancias</a:t>
            </a:r>
          </a:p>
          <a:p>
            <a:pPr marL="285750" indent="-285750">
              <a:lnSpc>
                <a:spcPts val="2200"/>
              </a:lnSpc>
              <a:spcAft>
                <a:spcPts val="400"/>
              </a:spcAft>
              <a:buClr>
                <a:srgbClr val="D6851B"/>
              </a:buClr>
              <a:buSzPct val="65000"/>
              <a:buFont typeface="Wingdings 3" panose="05040102010807070707" pitchFamily="18" charset="2"/>
              <a:buChar char=""/>
            </a:pPr>
            <a:r>
              <a:rPr lang="es-ES"/>
              <a:t>También es válido para las empresas que están sujetas a la CSRD</a:t>
            </a:r>
          </a:p>
          <a:p>
            <a:pPr>
              <a:lnSpc>
                <a:spcPts val="2200"/>
              </a:lnSpc>
              <a:spcBef>
                <a:spcPts val="600"/>
              </a:spcBef>
              <a:spcAft>
                <a:spcPts val="400"/>
              </a:spcAft>
              <a:buClr>
                <a:srgbClr val="D6851B"/>
              </a:buClr>
              <a:buSzPct val="65000"/>
            </a:pPr>
            <a:r>
              <a:rPr lang="es-ES" b="1"/>
              <a:t>Reglamento sobre la divulgación de información relativa a la sostenibilidad en el sector de los servicios financieros (SFDR)</a:t>
            </a:r>
          </a:p>
          <a:p>
            <a:pPr marL="285750" indent="-285750">
              <a:lnSpc>
                <a:spcPts val="2200"/>
              </a:lnSpc>
              <a:spcAft>
                <a:spcPts val="400"/>
              </a:spcAft>
              <a:buClr>
                <a:srgbClr val="D6851B"/>
              </a:buClr>
              <a:buSzPct val="65000"/>
              <a:buFont typeface="Wingdings 3" panose="05040102010807070707" pitchFamily="18" charset="2"/>
              <a:buChar char=""/>
            </a:pPr>
            <a:r>
              <a:rPr lang="es-ES"/>
              <a:t>Los actores del mercado financiero deben exponer con toda claridad sus ofertas desde la perspectiva de la sostenibilidad</a:t>
            </a:r>
          </a:p>
          <a:p>
            <a:pPr marL="285750" indent="-285750">
              <a:lnSpc>
                <a:spcPts val="2200"/>
              </a:lnSpc>
              <a:spcAft>
                <a:spcPts val="400"/>
              </a:spcAft>
              <a:buClr>
                <a:srgbClr val="D6851B"/>
              </a:buClr>
              <a:buSzPct val="65000"/>
              <a:buFont typeface="Wingdings 3" panose="05040102010807070707" pitchFamily="18" charset="2"/>
              <a:buChar char=""/>
            </a:pPr>
            <a:r>
              <a:rPr lang="es-ES"/>
              <a:t>Se necesita información adecuada de las empresas</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1" y="4888277"/>
            <a:ext cx="972978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es-ES" b="1">
                <a:solidFill>
                  <a:schemeClr val="tx1"/>
                </a:solidFill>
              </a:rPr>
              <a:t>Objetivos: </a:t>
            </a:r>
            <a:r>
              <a:rPr lang="es-ES">
                <a:solidFill>
                  <a:schemeClr val="tx1"/>
                </a:solidFill>
              </a:rPr>
              <a:t>reorientación de los flujos de capital hacia inversiones sostenibles, inclusión de la sostenibilidad en la gestión del riesgo, fomento de la transparencia y enfoque a largo plazo</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Consejo Europeo: Pacto Verde Europeo</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s-ES" dirty="0"/>
              <a:t>1.3  El contexto de la Unión Europea</a:t>
            </a:r>
          </a:p>
        </p:txBody>
      </p:sp>
    </p:spTree>
    <p:extLst>
      <p:ext uri="{BB962C8B-B14F-4D97-AF65-F5344CB8AC3E}">
        <p14:creationId xmlns:p14="http://schemas.microsoft.com/office/powerpoint/2010/main" val="140899256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es-ES" b="1" dirty="0"/>
              <a:t>Las directivas están estrechamente vinculadas entre sí y exigen, principalmente, transparencia en las actividades empresariales:</a:t>
            </a:r>
          </a:p>
          <a:p>
            <a:pPr>
              <a:lnSpc>
                <a:spcPts val="2200"/>
              </a:lnSpc>
              <a:spcAft>
                <a:spcPts val="600"/>
              </a:spcAft>
              <a:buClr>
                <a:srgbClr val="D6851B"/>
              </a:buClr>
              <a:buSzPct val="65000"/>
            </a:pPr>
            <a:r>
              <a:rPr lang="es-ES" b="1" dirty="0"/>
              <a:t>Obligaciones de obrar con diligencia en la cadena de suministro </a:t>
            </a:r>
          </a:p>
          <a:p>
            <a:pPr marL="285750" indent="-285750">
              <a:lnSpc>
                <a:spcPts val="2200"/>
              </a:lnSpc>
              <a:spcAft>
                <a:spcPts val="1200"/>
              </a:spcAft>
              <a:buClr>
                <a:srgbClr val="D6851B"/>
              </a:buClr>
              <a:buSzPct val="65000"/>
              <a:buFont typeface="Wingdings 3" panose="05040102010807070707" pitchFamily="18" charset="2"/>
              <a:buChar char=""/>
            </a:pPr>
            <a:r>
              <a:rPr lang="es-ES" dirty="0"/>
              <a:t>Ley alemana de diligencia debida en las cadenas de suministro (</a:t>
            </a:r>
            <a:r>
              <a:rPr lang="es-ES" dirty="0" err="1"/>
              <a:t>LkSG</a:t>
            </a:r>
            <a:r>
              <a:rPr lang="es-ES" dirty="0"/>
              <a:t>)</a:t>
            </a:r>
          </a:p>
          <a:p>
            <a:pPr marL="285750" indent="-285750">
              <a:lnSpc>
                <a:spcPts val="2200"/>
              </a:lnSpc>
              <a:spcAft>
                <a:spcPts val="1200"/>
              </a:spcAft>
              <a:buClr>
                <a:srgbClr val="D6851B"/>
              </a:buClr>
              <a:buSzPct val="65000"/>
              <a:buFont typeface="Wingdings 3" panose="05040102010807070707" pitchFamily="18" charset="2"/>
              <a:buChar char=""/>
            </a:pPr>
            <a:r>
              <a:rPr lang="es-ES" dirty="0"/>
              <a:t>Directiva sobre diligencia debida de las empresas en materia de sostenibilidad (CSDDD)</a:t>
            </a:r>
          </a:p>
          <a:p>
            <a:pPr>
              <a:lnSpc>
                <a:spcPts val="2200"/>
              </a:lnSpc>
              <a:spcAft>
                <a:spcPts val="600"/>
              </a:spcAft>
              <a:buClr>
                <a:srgbClr val="D6851B"/>
              </a:buClr>
              <a:buSzPct val="65000"/>
            </a:pPr>
            <a:r>
              <a:rPr lang="es-ES" b="1" dirty="0"/>
              <a:t>Exposición con claridad</a:t>
            </a:r>
          </a:p>
          <a:p>
            <a:pPr marL="285750" indent="-285750">
              <a:lnSpc>
                <a:spcPts val="2200"/>
              </a:lnSpc>
              <a:spcAft>
                <a:spcPts val="1200"/>
              </a:spcAft>
              <a:buClr>
                <a:srgbClr val="D6851B"/>
              </a:buClr>
              <a:buSzPct val="65000"/>
              <a:buFont typeface="Wingdings 3" panose="05040102010807070707" pitchFamily="18" charset="2"/>
              <a:buChar char=""/>
            </a:pPr>
            <a:r>
              <a:rPr lang="es-ES" dirty="0"/>
              <a:t>Directiva sobre información corporativa en materia de sostenibilidad (CSRD)</a:t>
            </a:r>
          </a:p>
          <a:p>
            <a:pPr marL="285750" indent="-285750">
              <a:lnSpc>
                <a:spcPts val="2200"/>
              </a:lnSpc>
              <a:spcAft>
                <a:spcPts val="1200"/>
              </a:spcAft>
              <a:buClr>
                <a:srgbClr val="D6851B"/>
              </a:buClr>
              <a:buSzPct val="65000"/>
              <a:buFont typeface="Wingdings 3" panose="05040102010807070707" pitchFamily="18" charset="2"/>
              <a:buChar char=""/>
            </a:pPr>
            <a:r>
              <a:rPr lang="es-ES" dirty="0"/>
              <a:t>Taxonomía de la UE</a:t>
            </a:r>
          </a:p>
          <a:p>
            <a:pPr>
              <a:lnSpc>
                <a:spcPts val="2200"/>
              </a:lnSpc>
              <a:spcAft>
                <a:spcPts val="600"/>
              </a:spcAft>
              <a:buClr>
                <a:srgbClr val="D6851B"/>
              </a:buClr>
              <a:buSzPct val="65000"/>
            </a:pPr>
            <a:r>
              <a:rPr lang="es-ES" b="1" dirty="0"/>
              <a:t>Enfoque en el producto</a:t>
            </a:r>
          </a:p>
          <a:p>
            <a:pPr marL="285750" indent="-285750">
              <a:lnSpc>
                <a:spcPts val="2200"/>
              </a:lnSpc>
              <a:spcAft>
                <a:spcPts val="1200"/>
              </a:spcAft>
              <a:buClr>
                <a:srgbClr val="D6851B"/>
              </a:buClr>
              <a:buSzPct val="65000"/>
              <a:buFont typeface="Wingdings 3" panose="05040102010807070707" pitchFamily="18" charset="2"/>
              <a:buChar char=""/>
            </a:pPr>
            <a:r>
              <a:rPr lang="es-ES" dirty="0"/>
              <a:t>Reglamento de la UE contra la deforestación (EUDR)</a:t>
            </a:r>
          </a:p>
          <a:p>
            <a:pPr marL="285750" indent="-285750">
              <a:lnSpc>
                <a:spcPts val="2200"/>
              </a:lnSpc>
              <a:spcAft>
                <a:spcPts val="1200"/>
              </a:spcAft>
              <a:buClr>
                <a:srgbClr val="D6851B"/>
              </a:buClr>
              <a:buSzPct val="65000"/>
              <a:buFont typeface="Wingdings 3" panose="05040102010807070707" pitchFamily="18" charset="2"/>
              <a:buChar char=""/>
            </a:pPr>
            <a:r>
              <a:rPr lang="es-ES" dirty="0"/>
              <a:t>Directiva sobre alegaciones ecológicas de la UE (GCD)</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s-ES" sz="2000" b="1"/>
              <a:t>Requisitos de la Unión Europea</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s-ES" dirty="0"/>
              <a:t>1.3  El contexto de la Unión Europea</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8F315508-3C7F-3759-5DFD-9FD003BB1540}"/>
              </a:ext>
            </a:extLst>
          </p:cNvPr>
          <p:cNvSpPr txBox="1"/>
          <p:nvPr/>
        </p:nvSpPr>
        <p:spPr>
          <a:xfrm>
            <a:off x="947738" y="6119446"/>
            <a:ext cx="4035079" cy="276999"/>
          </a:xfrm>
          <a:prstGeom prst="rect">
            <a:avLst/>
          </a:prstGeom>
          <a:noFill/>
        </p:spPr>
        <p:txBody>
          <a:bodyPr wrap="square" lIns="0" tIns="0" rIns="0" bIns="0" rtlCol="0">
            <a:spAutoFit/>
          </a:bodyPr>
          <a:lstStyle/>
          <a:p>
            <a:pPr algn="l"/>
            <a:r>
              <a:rPr lang="es-ES" dirty="0"/>
              <a:t>Información actualizada </a:t>
            </a:r>
            <a:r>
              <a:rPr lang="de-DE" dirty="0"/>
              <a:t>a 15/12/2025</a:t>
            </a:r>
          </a:p>
        </p:txBody>
      </p:sp>
    </p:spTree>
    <p:extLst>
      <p:ext uri="{BB962C8B-B14F-4D97-AF65-F5344CB8AC3E}">
        <p14:creationId xmlns:p14="http://schemas.microsoft.com/office/powerpoint/2010/main" val="1265731664"/>
      </p:ext>
    </p:extLst>
  </p:cSld>
  <p:clrMapOvr>
    <a:masterClrMapping/>
  </p:clrMapOvr>
  <p:transition spd="slow">
    <p:fade/>
  </p:transition>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4950</Words>
  <Application>Microsoft Office PowerPoint</Application>
  <PresentationFormat>Breitbild</PresentationFormat>
  <Paragraphs>466</Paragraphs>
  <Slides>26</Slides>
  <Notes>26</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26</vt:i4>
      </vt:variant>
    </vt:vector>
  </HeadingPairs>
  <TitlesOfParts>
    <vt:vector size="36" baseType="lpstr">
      <vt:lpstr>Aptos</vt:lpstr>
      <vt:lpstr>Arial</vt:lpstr>
      <vt:lpstr>Calibri</vt:lpstr>
      <vt:lpstr>Calibri-Bold</vt:lpstr>
      <vt:lpstr>Calibri-Light</vt:lpstr>
      <vt:lpstr>Hind</vt:lpstr>
      <vt:lpstr>Symbol</vt:lpstr>
      <vt:lpstr>Wingdings 3</vt:lpstr>
      <vt:lpstr>Office</vt:lpstr>
      <vt:lpstr>1_Office</vt:lpstr>
      <vt:lpstr> </vt:lpstr>
      <vt:lpstr>1. Introducción y conceptos básicos</vt:lpstr>
      <vt:lpstr>1.1  Las cuatro dimensiones de la sostenibilidad</vt:lpstr>
      <vt:lpstr>1.2  Objetivos de Desarrollo Sostenible (ODS) de la ONU</vt:lpstr>
      <vt:lpstr>1.3  El contexto de la Unión Europea</vt:lpstr>
      <vt:lpstr>1.3  El contexto de la Unión Europea</vt:lpstr>
      <vt:lpstr>1.3  El contexto de la Unión Europea</vt:lpstr>
      <vt:lpstr>1.3  El contexto de la Unión Europea</vt:lpstr>
      <vt:lpstr>1.3  El contexto de la Unión Europea</vt:lpstr>
      <vt:lpstr>2. Implementación de la sostenibilidad en las empresas</vt:lpstr>
      <vt:lpstr>3. La sostenibilidad en tiempos difíciles</vt:lpstr>
      <vt:lpstr>4.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4. La sostenibilidad en todos los programas de formación profesional dual alemanes</vt:lpstr>
      <vt:lpstr>5. Ejemplo de un módulo de formación profesional</vt:lpstr>
      <vt:lpstr>5. Ejemplo de un módulo de formación profesional</vt:lpstr>
      <vt:lpstr>6. Participación y autoeficacia</vt:lpstr>
      <vt:lpstr>Más información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672</cp:revision>
  <dcterms:created xsi:type="dcterms:W3CDTF">2020-12-18T10:19:10Z</dcterms:created>
  <dcterms:modified xsi:type="dcterms:W3CDTF">2026-06-19T10:27:59Z</dcterms:modified>
</cp:coreProperties>
</file>