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9"/>
  </p:notesMasterIdLst>
  <p:handoutMasterIdLst>
    <p:handoutMasterId r:id="rId30"/>
  </p:handoutMasterIdLst>
  <p:sldIdLst>
    <p:sldId id="257" r:id="rId3"/>
    <p:sldId id="439" r:id="rId4"/>
    <p:sldId id="368" r:id="rId5"/>
    <p:sldId id="440" r:id="rId6"/>
    <p:sldId id="444" r:id="rId7"/>
    <p:sldId id="442" r:id="rId8"/>
    <p:sldId id="441" r:id="rId9"/>
    <p:sldId id="443" r:id="rId10"/>
    <p:sldId id="445" r:id="rId11"/>
    <p:sldId id="408" r:id="rId12"/>
    <p:sldId id="446" r:id="rId13"/>
    <p:sldId id="447" r:id="rId14"/>
    <p:sldId id="409" r:id="rId15"/>
    <p:sldId id="448" r:id="rId16"/>
    <p:sldId id="449" r:id="rId17"/>
    <p:sldId id="451" r:id="rId18"/>
    <p:sldId id="452" r:id="rId19"/>
    <p:sldId id="453" r:id="rId20"/>
    <p:sldId id="454" r:id="rId21"/>
    <p:sldId id="456" r:id="rId22"/>
    <p:sldId id="457" r:id="rId23"/>
    <p:sldId id="404" r:id="rId24"/>
    <p:sldId id="460" r:id="rId25"/>
    <p:sldId id="413" r:id="rId26"/>
    <p:sldId id="432" r:id="rId27"/>
    <p:sldId id="291"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657" userDrawn="1">
          <p15:clr>
            <a:srgbClr val="A4A3A4"/>
          </p15:clr>
        </p15:guide>
        <p15:guide id="6" pos="6788" userDrawn="1">
          <p15:clr>
            <a:srgbClr val="A4A3A4"/>
          </p15:clr>
        </p15:guide>
        <p15:guide id="9" orient="horz" pos="1026" userDrawn="1">
          <p15:clr>
            <a:srgbClr val="A4A3A4"/>
          </p15:clr>
        </p15:guide>
        <p15:guide id="12" orient="horz" pos="2069" userDrawn="1">
          <p15:clr>
            <a:srgbClr val="A4A3A4"/>
          </p15:clr>
        </p15:guide>
        <p15:guide id="13" orient="horz" pos="3566" userDrawn="1">
          <p15:clr>
            <a:srgbClr val="A4A3A4"/>
          </p15:clr>
        </p15:guide>
        <p15:guide id="17" pos="597" userDrawn="1">
          <p15:clr>
            <a:srgbClr val="A4A3A4"/>
          </p15:clr>
        </p15:guide>
        <p15:guide id="18" pos="53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9" name="Stephanie Müller" initials="SM" lastIdx="5" clrIdx="8">
    <p:extLst>
      <p:ext uri="{19B8F6BF-5375-455C-9EA6-DF929625EA0E}">
        <p15:presenceInfo xmlns:p15="http://schemas.microsoft.com/office/powerpoint/2012/main" userId="S::s.mueller@mediacompany.com::43d40123-db42-4959-a379-de7cdf2d1a5b" providerId="AD"/>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10" name="Rechmann, Peter" initials="RP" lastIdx="7" clrIdx="9">
    <p:extLst>
      <p:ext uri="{19B8F6BF-5375-455C-9EA6-DF929625EA0E}">
        <p15:presenceInfo xmlns:p15="http://schemas.microsoft.com/office/powerpoint/2012/main" userId="S-1-5-21-1997896298-1227621897-925700815-14556" providerId="AD"/>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11" name="Kress, Dr. Hannelore" initials="KDH" lastIdx="5" clrIdx="10">
    <p:extLst>
      <p:ext uri="{19B8F6BF-5375-455C-9EA6-DF929625EA0E}">
        <p15:presenceInfo xmlns:p15="http://schemas.microsoft.com/office/powerpoint/2012/main" userId="S-1-5-21-1997896298-1227621897-925700815-10272"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12" name="Schlich, Thorsten" initials="ST [2]" lastIdx="1" clrIdx="11">
    <p:extLst>
      <p:ext uri="{19B8F6BF-5375-455C-9EA6-DF929625EA0E}">
        <p15:presenceInfo xmlns:p15="http://schemas.microsoft.com/office/powerpoint/2012/main" userId="S-1-5-21-1997896298-1227621897-925700815-10555"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E8"/>
    <a:srgbClr val="D6851B"/>
    <a:srgbClr val="EAC28D"/>
    <a:srgbClr val="ED7D31"/>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7" autoAdjust="0"/>
    <p:restoredTop sz="62590" autoAdjust="0"/>
  </p:normalViewPr>
  <p:slideViewPr>
    <p:cSldViewPr snapToGrid="0" showGuides="1">
      <p:cViewPr varScale="1">
        <p:scale>
          <a:sx n="70" d="100"/>
          <a:sy n="70" d="100"/>
        </p:scale>
        <p:origin x="1530" y="60"/>
      </p:cViewPr>
      <p:guideLst>
        <p:guide orient="horz" pos="3657"/>
        <p:guide pos="6788"/>
        <p:guide orient="horz" pos="1026"/>
        <p:guide orient="horz" pos="2069"/>
        <p:guide orient="horz" pos="3566"/>
        <p:guide pos="597"/>
        <p:guide pos="531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120" d="100"/>
          <a:sy n="120" d="100"/>
        </p:scale>
        <p:origin x="34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Tabelle1!$B$1</c:f>
              <c:strCache>
                <c:ptCount val="1"/>
                <c:pt idx="0">
                  <c:v>Spalte1</c:v>
                </c:pt>
              </c:strCache>
            </c:strRef>
          </c:tx>
          <c:spPr>
            <a:solidFill>
              <a:srgbClr val="D6851B"/>
            </a:solidFill>
            <a:ln w="76200"/>
          </c:spPr>
          <c:explosion val="6"/>
          <c:dPt>
            <c:idx val="0"/>
            <c:bubble3D val="0"/>
            <c:explosion val="3"/>
            <c:spPr>
              <a:solidFill>
                <a:srgbClr val="D6851B"/>
              </a:solidFill>
              <a:ln w="76200">
                <a:noFill/>
              </a:ln>
              <a:effectLst/>
            </c:spPr>
            <c:extLst>
              <c:ext xmlns:c16="http://schemas.microsoft.com/office/drawing/2014/chart" uri="{C3380CC4-5D6E-409C-BE32-E72D297353CC}">
                <c16:uniqueId val="{00000001-BAC0-4140-8B44-7CD23C840AAA}"/>
              </c:ext>
            </c:extLst>
          </c:dPt>
          <c:dPt>
            <c:idx val="1"/>
            <c:bubble3D val="0"/>
            <c:explosion val="3"/>
            <c:spPr>
              <a:solidFill>
                <a:srgbClr val="D6851B"/>
              </a:solidFill>
              <a:ln w="76200">
                <a:noFill/>
              </a:ln>
              <a:effectLst/>
            </c:spPr>
            <c:extLst>
              <c:ext xmlns:c16="http://schemas.microsoft.com/office/drawing/2014/chart" uri="{C3380CC4-5D6E-409C-BE32-E72D297353CC}">
                <c16:uniqueId val="{00000004-BAC0-4140-8B44-7CD23C840AAA}"/>
              </c:ext>
            </c:extLst>
          </c:dPt>
          <c:dPt>
            <c:idx val="2"/>
            <c:bubble3D val="0"/>
            <c:explosion val="3"/>
            <c:spPr>
              <a:solidFill>
                <a:srgbClr val="D6851B"/>
              </a:solidFill>
              <a:ln w="76200">
                <a:noFill/>
              </a:ln>
              <a:effectLst/>
            </c:spPr>
            <c:extLst>
              <c:ext xmlns:c16="http://schemas.microsoft.com/office/drawing/2014/chart" uri="{C3380CC4-5D6E-409C-BE32-E72D297353CC}">
                <c16:uniqueId val="{00000003-BAC0-4140-8B44-7CD23C840AAA}"/>
              </c:ext>
            </c:extLst>
          </c:dPt>
          <c:dPt>
            <c:idx val="3"/>
            <c:bubble3D val="0"/>
            <c:explosion val="3"/>
            <c:spPr>
              <a:solidFill>
                <a:srgbClr val="D6851B"/>
              </a:solidFill>
              <a:ln w="76200">
                <a:noFill/>
              </a:ln>
              <a:effectLst/>
            </c:spPr>
            <c:extLst>
              <c:ext xmlns:c16="http://schemas.microsoft.com/office/drawing/2014/chart" uri="{C3380CC4-5D6E-409C-BE32-E72D297353CC}">
                <c16:uniqueId val="{00000002-BAC0-4140-8B44-7CD23C840AAA}"/>
              </c:ext>
            </c:extLst>
          </c:dPt>
          <c:cat>
            <c:numRef>
              <c:f>Tabelle1!$A$2:$A$5</c:f>
              <c:numCache>
                <c:formatCode>General</c:formatCode>
                <c:ptCount val="4"/>
              </c:numCache>
            </c:numRef>
          </c:cat>
          <c:val>
            <c:numRef>
              <c:f>Tabelle1!$B$2:$B$5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BAC0-4140-8B44-7CD23C840AAA}"/>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44FB730-9D55-49B0-A48C-1C973F8949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7D63E3C6-DDFD-4C71-B56A-4B11E65EA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88881B-1461-490A-92B6-D5EC16186B6A}" type="datetimeFigureOut">
              <a:rPr lang="de-DE" smtClean="0"/>
              <a:t>19.06.2026</a:t>
            </a:fld>
            <a:endParaRPr lang="de-DE" dirty="0"/>
          </a:p>
        </p:txBody>
      </p:sp>
      <p:sp>
        <p:nvSpPr>
          <p:cNvPr id="4" name="Fußzeilenplatzhalter 3">
            <a:extLst>
              <a:ext uri="{FF2B5EF4-FFF2-40B4-BE49-F238E27FC236}">
                <a16:creationId xmlns:a16="http://schemas.microsoft.com/office/drawing/2014/main" id="{B3CE630D-4D7F-4558-8F10-D6AFC02F02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B3D0E5D-5B62-4105-A51D-35661D0E27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4C47AF-C356-4D5B-ADBB-4E3FEE809364}" type="slidenum">
              <a:rPr lang="de-DE" smtClean="0"/>
              <a:t>‹Nr.›</a:t>
            </a:fld>
            <a:endParaRPr lang="de-DE" dirty="0"/>
          </a:p>
        </p:txBody>
      </p:sp>
    </p:spTree>
    <p:extLst>
      <p:ext uri="{BB962C8B-B14F-4D97-AF65-F5344CB8AC3E}">
        <p14:creationId xmlns:p14="http://schemas.microsoft.com/office/powerpoint/2010/main" val="11047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19.06.2026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dirty="0"/>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Symbol" panose="05050102010706020507" pitchFamily="18" charset="2"/>
      <a:buChar char="-"/>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dirty="0"/>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Readiness, empowerment and cooperation are required in order to implement sustainability in the company.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366269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Hot conflicts, war, diplomatic turbulences, unprecedented economic recession in Germany – four million jobs will be lost by 2040 whilst 3.1 million are created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a desperate search for skilled IT workers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healthcare/manufacturing to be the largest sectors with 7 million employees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BIBB / </a:t>
            </a:r>
            <a:r>
              <a:rPr lang="en-GB" sz="1200" dirty="0" err="1"/>
              <a:t>QuBe</a:t>
            </a:r>
            <a:r>
              <a:rPr lang="en-GB" sz="1200" dirty="0"/>
              <a:t> – Qualification and occupations in the future</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19389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128887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lnSpc>
                <a:spcPct val="107000"/>
              </a:lnSpc>
              <a:spcAft>
                <a:spcPts val="800"/>
              </a:spcAft>
              <a:buNone/>
            </a:pPr>
            <a:r>
              <a:rPr lang="en-GB" sz="1200" b="1" dirty="0">
                <a:latin typeface="Calibri" panose="020F0502020204030204" pitchFamily="34" charset="0"/>
                <a:ea typeface="Calibri"/>
                <a:cs typeface="Calibri" panose="020F0502020204030204" pitchFamily="34" charset="0"/>
              </a:rPr>
              <a:t>Message: </a:t>
            </a:r>
            <a:r>
              <a:rPr lang="en-GB" sz="1200" dirty="0">
                <a:latin typeface="Calibri" panose="020F0502020204030204" pitchFamily="34" charset="0"/>
                <a:ea typeface="Calibri"/>
                <a:cs typeface="Calibri" panose="020F0502020204030204" pitchFamily="34" charset="0"/>
              </a:rPr>
              <a:t>decarbonised, environmentally friendly, efficient, affordable and sustainable mobility system in Germany.</a:t>
            </a:r>
          </a:p>
          <a:p>
            <a:pPr marL="0" lvl="0" indent="0">
              <a:lnSpc>
                <a:spcPct val="107000"/>
              </a:lnSpc>
              <a:spcAft>
                <a:spcPts val="0"/>
              </a:spcAft>
              <a:buFont typeface="Arial" panose="020B0604020202020204" pitchFamily="34" charset="0"/>
              <a:buNone/>
            </a:pPr>
            <a:endParaRPr lang="en-GB" sz="1200" dirty="0">
              <a:latin typeface="Calibri" panose="020F0502020204030204" pitchFamily="34" charset="0"/>
              <a:ea typeface="Calibri"/>
              <a:cs typeface="Arial" panose="020B0604020202020204" pitchFamily="34" charset="0"/>
            </a:endParaRPr>
          </a:p>
          <a:p>
            <a:pPr marL="0" lvl="0" indent="0">
              <a:lnSpc>
                <a:spcPct val="107000"/>
              </a:lnSpc>
              <a:spcAft>
                <a:spcPts val="0"/>
              </a:spcAft>
              <a:buFont typeface="Arial" panose="020B0604020202020204" pitchFamily="34" charset="0"/>
              <a:buNone/>
            </a:pPr>
            <a:r>
              <a:rPr lang="en-GB" sz="1200" dirty="0">
                <a:latin typeface="Calibri" panose="020F0502020204030204" pitchFamily="34" charset="0"/>
                <a:ea typeface="Calibri"/>
                <a:cs typeface="Arial" panose="020B0604020202020204" pitchFamily="34" charset="0"/>
              </a:rPr>
              <a:t>high turnover of jobs – loss of 220,000 jobs accompanied by creation of 280,000 additional jobs. Climate protection is the driver of the transformation of the mobility system.</a:t>
            </a:r>
          </a:p>
          <a:p>
            <a:pPr marL="0" lvl="0" indent="0">
              <a:lnSpc>
                <a:spcPct val="107000"/>
              </a:lnSpc>
              <a:spcAft>
                <a:spcPts val="0"/>
              </a:spcAft>
              <a:buFont typeface="Arial" panose="020B0604020202020204" pitchFamily="34" charset="0"/>
              <a:buNone/>
            </a:pPr>
            <a:endParaRPr lang="en-GB" sz="1200" dirty="0">
              <a:latin typeface="Calibri" panose="020F0502020204030204" pitchFamily="34" charset="0"/>
              <a:ea typeface="Calibri"/>
              <a:cs typeface="Arial" panose="020B0604020202020204" pitchFamily="34" charset="0"/>
            </a:endParaRPr>
          </a:p>
          <a:p>
            <a:pPr marL="0" lvl="0" indent="0">
              <a:lnSpc>
                <a:spcPct val="107000"/>
              </a:lnSpc>
              <a:spcAft>
                <a:spcPts val="0"/>
              </a:spcAft>
              <a:buFont typeface="Arial" panose="020B0604020202020204" pitchFamily="34" charset="0"/>
              <a:buNone/>
            </a:pPr>
            <a:r>
              <a:rPr lang="en-GB" sz="1200" dirty="0">
                <a:latin typeface="Calibri" panose="020F0502020204030204" pitchFamily="34" charset="0"/>
                <a:ea typeface="Calibri"/>
                <a:cs typeface="Arial" panose="020B0604020202020204" pitchFamily="34" charset="0"/>
              </a:rPr>
              <a:t>Transport and logistics, construction sector and warehousing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Decrease in the motor vehicles trade and in the driving of vehicles in road traffic because of firmer establishment of autonomous driving systems. </a:t>
            </a:r>
          </a:p>
          <a:p>
            <a:pPr marL="171450" lvl="0" indent="-171450">
              <a:lnSpc>
                <a:spcPct val="107000"/>
              </a:lnSpc>
              <a:spcAft>
                <a:spcPts val="800"/>
              </a:spcAft>
            </a:pPr>
            <a:r>
              <a:rPr lang="en-GB" sz="1200" b="1" dirty="0">
                <a:latin typeface="Calibri" panose="020F0502020204030204" pitchFamily="34" charset="0"/>
                <a:ea typeface="Calibri"/>
                <a:cs typeface="Arial" panose="020B0604020202020204" pitchFamily="34" charset="0"/>
              </a:rPr>
              <a:t>Access to mobility</a:t>
            </a:r>
            <a:r>
              <a:rPr lang="en-GB" sz="1200" dirty="0">
                <a:latin typeface="Calibri" panose="020F0502020204030204" pitchFamily="34" charset="0"/>
                <a:ea typeface="Calibri"/>
                <a:cs typeface="Arial" panose="020B0604020202020204" pitchFamily="34" charset="0"/>
              </a:rPr>
              <a:t> ensures </a:t>
            </a:r>
            <a:r>
              <a:rPr lang="en-GB" sz="1200" b="1" dirty="0">
                <a:latin typeface="Calibri" panose="020F0502020204030204" pitchFamily="34" charset="0"/>
                <a:ea typeface="Calibri"/>
                <a:cs typeface="Arial" panose="020B0604020202020204" pitchFamily="34" charset="0"/>
              </a:rPr>
              <a:t>participation</a:t>
            </a:r>
            <a:r>
              <a:rPr lang="en-GB" sz="1200" dirty="0">
                <a:latin typeface="Calibri" panose="020F0502020204030204" pitchFamily="34" charset="0"/>
                <a:ea typeface="Calibri"/>
                <a:cs typeface="Arial" panose="020B0604020202020204" pitchFamily="34" charset="0"/>
              </a:rPr>
              <a:t> in employment, education and training, health and culture.  (cf. BMVI 2019b, pp. 9 ff.).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Sharing-based transportation services.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Interconnection of types of transport facilitates inter-modal mobility and thus optimisation of transport chains. Autonomous </a:t>
            </a:r>
            <a:br>
              <a:rPr lang="en-GB" sz="1200" dirty="0">
                <a:latin typeface="Calibri" panose="020F0502020204030204" pitchFamily="34" charset="0"/>
                <a:ea typeface="Calibri"/>
                <a:cs typeface="Arial" panose="020B0604020202020204" pitchFamily="34" charset="0"/>
              </a:rPr>
            </a:br>
            <a:r>
              <a:rPr lang="en-GB" sz="1200" dirty="0">
                <a:latin typeface="Calibri" panose="020F0502020204030204" pitchFamily="34" charset="0"/>
                <a:ea typeface="Calibri"/>
                <a:cs typeface="Arial" panose="020B0604020202020204" pitchFamily="34" charset="0"/>
              </a:rPr>
              <a:t>driving systems are increasingly becoming market-ready, and the networking of transport modes in freight transport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will also improve the utilisation of the transport network (cf. BMVI 2019b, pp. 9 ff.). </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7806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78443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r>
              <a:rPr lang="en-GB" sz="1000" b="1" i="0" u="none" strike="noStrike" baseline="0" dirty="0">
                <a:solidFill>
                  <a:srgbClr val="000000"/>
                </a:solidFill>
                <a:latin typeface="Calibri" panose="020F0502020204030204" pitchFamily="34" charset="0"/>
              </a:rPr>
              <a:t>Board Recommendation No. 172: </a:t>
            </a:r>
            <a:r>
              <a:rPr lang="en-GB" sz="1000" b="0" i="0" u="none" strike="noStrike" baseline="0" dirty="0">
                <a:solidFill>
                  <a:srgbClr val="000000"/>
                </a:solidFill>
                <a:latin typeface="Calibri" panose="020F0502020204030204" pitchFamily="34" charset="0"/>
              </a:rPr>
              <a:t>https://www.bibb.de/dokumente/pdf/HA172.pdf</a:t>
            </a:r>
          </a:p>
          <a:p>
            <a:pPr marL="0" indent="0">
              <a:buNone/>
            </a:pPr>
            <a:endParaRPr lang="en-GB" sz="1000" b="1" i="0" u="none" strike="noStrike" baseline="0" dirty="0">
              <a:solidFill>
                <a:srgbClr val="000000"/>
              </a:solidFill>
              <a:latin typeface="Calibri" panose="020F0502020204030204" pitchFamily="34" charset="0"/>
            </a:endParaRPr>
          </a:p>
          <a:p>
            <a:pPr marL="0" indent="0">
              <a:buNone/>
            </a:pPr>
            <a:r>
              <a:rPr lang="en-GB" sz="1000" b="1" i="0" u="none" strike="noStrike" baseline="0" dirty="0">
                <a:solidFill>
                  <a:srgbClr val="000000"/>
                </a:solidFill>
                <a:latin typeface="Calibri" panose="020F0502020204030204" pitchFamily="34" charset="0"/>
              </a:rPr>
              <a:t>Explanation of Board Recommendation No. 172: </a:t>
            </a:r>
            <a:r>
              <a:rPr lang="en-GB" sz="1000" b="0" i="0" u="none" strike="noStrike" baseline="0" dirty="0">
                <a:solidFill>
                  <a:srgbClr val="000000"/>
                </a:solidFill>
                <a:latin typeface="Calibri" panose="020F0502020204030204" pitchFamily="34" charset="0"/>
              </a:rPr>
              <a:t>https://www.bibb.de/dokumente/pdf/HA_Erlaeuterungen-der-integrativ-zu-vermittelnden-Fertigkeiten-Kenntnisse-und-Faehigkeiten.pdf</a:t>
            </a:r>
          </a:p>
          <a:p>
            <a:pPr marL="0" indent="0">
              <a:buNone/>
            </a:pPr>
            <a:endParaRPr lang="en-GB" sz="1000" b="1" i="0" u="none" strike="noStrike" baseline="0" dirty="0">
              <a:solidFill>
                <a:srgbClr val="000000"/>
              </a:solidFill>
              <a:latin typeface="Calibri" panose="020F0502020204030204" pitchFamily="34" charset="0"/>
            </a:endParaRPr>
          </a:p>
          <a:p>
            <a:pPr marL="0" indent="0">
              <a:buNone/>
            </a:pPr>
            <a:r>
              <a:rPr lang="en-GB" sz="1000" b="1" i="0" u="none" strike="noStrike" baseline="0" dirty="0">
                <a:solidFill>
                  <a:srgbClr val="000000"/>
                </a:solidFill>
                <a:latin typeface="Calibri" panose="020F0502020204030204" pitchFamily="34" charset="0"/>
              </a:rPr>
              <a:t>BIBB “landing page“ with further information: </a:t>
            </a:r>
            <a:r>
              <a:rPr lang="en-GB" sz="1000" b="0" i="0" u="none" strike="noStrike" baseline="0" dirty="0">
                <a:solidFill>
                  <a:srgbClr val="000000"/>
                </a:solidFill>
                <a:latin typeface="Calibri" panose="020F0502020204030204" pitchFamily="34" charset="0"/>
              </a:rPr>
              <a:t>https://www.bibb.de/de/134898.php</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312723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lgn="l">
              <a:buNone/>
            </a:pPr>
            <a:endParaRPr lang="ru-RU" sz="1200" kern="100" dirty="0">
              <a:effectLst/>
              <a:latin typeface="Aptos"/>
              <a:ea typeface="Aptos"/>
              <a:cs typeface="Arial" panose="020B0604020202020204" pitchFamily="34" charset="0"/>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263435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en-GB" sz="1000" dirty="0"/>
              <a:t>Universally applicable materials such as regulatory instruments provide an important impetus for vocational education and training for sustainable development.</a:t>
            </a:r>
          </a:p>
          <a:p>
            <a:pPr marL="171450" indent="-171450">
              <a:buFont typeface="Symbol" panose="05050102010706020507" pitchFamily="18" charset="2"/>
              <a:buChar char="-"/>
            </a:pPr>
            <a:r>
              <a:rPr lang="en-GB" sz="1000" dirty="0"/>
              <a:t>Consensus between all VET structure stakeholders delivers education and training policy effectiveness.</a:t>
            </a:r>
          </a:p>
          <a:p>
            <a:pPr marL="171450" indent="-171450">
              <a:buFont typeface="Symbol" panose="05050102010706020507" pitchFamily="18" charset="2"/>
              <a:buChar char="-"/>
            </a:pPr>
            <a:r>
              <a:rPr lang="en-GB" sz="1000" dirty="0"/>
              <a:t>Standard occupational profile positions create a signalling effect.</a:t>
            </a:r>
          </a:p>
          <a:p>
            <a:pPr marL="171450" indent="-171450">
              <a:buFont typeface="Symbol" panose="05050102010706020507" pitchFamily="18" charset="2"/>
              <a:buChar char="-"/>
            </a:pPr>
            <a:r>
              <a:rPr lang="en-GB" sz="1000" dirty="0"/>
              <a:t>Standards provide minimum requirements in the area of the dual system. Enshrinement of these standards in an occupationally specific way is indispensable.</a:t>
            </a:r>
          </a:p>
          <a:p>
            <a:pPr marL="171450" indent="-171450">
              <a:buFont typeface="Symbol" panose="05050102010706020507" pitchFamily="18" charset="2"/>
              <a:buChar char="-"/>
            </a:pPr>
            <a:r>
              <a:rPr lang="en-GB" sz="1000" dirty="0"/>
              <a:t>Consideration in examinations is necessary … but is this sufficient?</a:t>
            </a:r>
          </a:p>
          <a:p>
            <a:pPr marL="171450" indent="-171450">
              <a:buFont typeface="Symbol" panose="05050102010706020507" pitchFamily="18" charset="2"/>
              <a:buChar char="-"/>
            </a:pPr>
            <a:r>
              <a:rPr lang="en-GB" sz="1000" dirty="0"/>
              <a:t>The process of implementation of “sustainable initial and continuing vocational education and training” is an ongoing task. </a:t>
            </a:r>
          </a:p>
          <a:p>
            <a:pPr marL="171450" indent="-171450">
              <a:buFont typeface="Symbol" panose="05050102010706020507" pitchFamily="18" charset="2"/>
              <a:buChar char="-"/>
            </a:pPr>
            <a:r>
              <a:rPr lang="en-GB" sz="1000" dirty="0"/>
              <a:t>Implementation level as a success factor ... “tackling things together”.</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41463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r>
              <a:rPr lang="en-GB" sz="1000" dirty="0"/>
              <a:t>Message </a:t>
            </a:r>
          </a:p>
          <a:p>
            <a:endParaRPr lang="de-DE" sz="1000" dirty="0"/>
          </a:p>
          <a:p>
            <a:r>
              <a:rPr lang="en-GB" sz="1000" b="1" dirty="0">
                <a:solidFill>
                  <a:schemeClr val="tx2"/>
                </a:solidFill>
              </a:rPr>
              <a:t>if materials are introduced across the country, supporting recommendations from the key committees must be published.</a:t>
            </a:r>
          </a:p>
          <a:p>
            <a:endParaRPr lang="de-DE" sz="1000" dirty="0"/>
          </a:p>
          <a:p>
            <a:r>
              <a:rPr lang="en-GB" sz="1000" dirty="0"/>
              <a:t>Contents –</a:t>
            </a:r>
          </a:p>
          <a:p>
            <a:r>
              <a:rPr lang="en-GB" sz="1000"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sz="1000" dirty="0"/>
              <a:t>Organisation of the company providing training, vocational education and training, employment and collective wage agreement law (expanded in 2020)</a:t>
            </a:r>
          </a:p>
          <a:p>
            <a:r>
              <a:rPr lang="en-GB" sz="1000" dirty="0"/>
              <a:t>Health and safety at work (expanded in 2020).</a:t>
            </a:r>
          </a:p>
          <a:p>
            <a:endParaRPr lang="de-DE" sz="1000" dirty="0"/>
          </a:p>
          <a:p>
            <a:pPr marL="0" indent="0">
              <a:buNone/>
            </a:pPr>
            <a:r>
              <a:rPr lang="en-GB" sz="1000" dirty="0"/>
              <a:t>The following steps are necessary in order to achieve this:</a:t>
            </a:r>
          </a:p>
          <a:p>
            <a:r>
              <a:rPr lang="en-GB" sz="1000" dirty="0"/>
              <a:t>Communication with all parties involved in vocational education and training (VET staff, experts)</a:t>
            </a:r>
          </a:p>
          <a:p>
            <a:r>
              <a:rPr lang="en-GB" sz="1000" dirty="0"/>
              <a:t>Agreement on a minimum standard which permeates the whole of training and is introduced successively in all occupations</a:t>
            </a:r>
          </a:p>
          <a:p>
            <a:r>
              <a:rPr lang="en-GB" sz="1000" dirty="0"/>
              <a:t>Development of recommendations and guided as per M. </a:t>
            </a:r>
            <a:r>
              <a:rPr lang="en-GB" sz="1000" dirty="0" err="1"/>
              <a:t>Bretschneider</a:t>
            </a:r>
            <a:r>
              <a:rPr lang="en-GB" sz="1000" dirty="0"/>
              <a:t> 2022</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87277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r>
              <a:rPr lang="en-GB" sz="1000" dirty="0"/>
              <a:t>Message </a:t>
            </a:r>
          </a:p>
          <a:p>
            <a:endParaRPr lang="de-DE" sz="1000" dirty="0"/>
          </a:p>
          <a:p>
            <a:r>
              <a:rPr lang="en-GB" sz="1000" b="1" dirty="0">
                <a:solidFill>
                  <a:schemeClr val="tx2"/>
                </a:solidFill>
              </a:rPr>
              <a:t>if materials are introduced across the country, supporting recommendations from the key committees must be published.</a:t>
            </a:r>
          </a:p>
          <a:p>
            <a:endParaRPr lang="de-DE" sz="1000" dirty="0"/>
          </a:p>
          <a:p>
            <a:pPr marL="171450" indent="-171450"/>
            <a:r>
              <a:rPr lang="en-GB" sz="1000"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sz="1000" dirty="0"/>
              <a:t>Organisation of the company providing training, vocational education and training, employment and collective wage agreement law (expanded in 2020)</a:t>
            </a:r>
          </a:p>
          <a:p>
            <a:r>
              <a:rPr lang="en-GB" sz="1000" dirty="0"/>
              <a:t>Health and safety at work (expanded in 2020).</a:t>
            </a:r>
          </a:p>
          <a:p>
            <a:pPr marL="0" indent="0">
              <a:buNone/>
            </a:pPr>
            <a:endParaRPr lang="de-DE" sz="1000" dirty="0"/>
          </a:p>
          <a:p>
            <a:pPr marL="0" indent="0">
              <a:buNone/>
            </a:pPr>
            <a:r>
              <a:rPr lang="en-GB" sz="1000" dirty="0"/>
              <a:t>The following steps are necessary in order to achieve this:</a:t>
            </a:r>
          </a:p>
          <a:p>
            <a:pPr marL="171450" indent="-171450"/>
            <a:r>
              <a:rPr lang="en-GB" sz="1000" dirty="0"/>
              <a:t>Communication with all parties involved in vocational education and training (VET staff, experts)</a:t>
            </a:r>
          </a:p>
          <a:p>
            <a:pPr marL="171450" indent="-171450"/>
            <a:r>
              <a:rPr lang="en-GB" sz="1000" dirty="0"/>
              <a:t>Agreement on a minimum standard which permeates the whole of training and is introduced successively in all occupations</a:t>
            </a:r>
          </a:p>
          <a:p>
            <a:pPr marL="171450" indent="-171450"/>
            <a:r>
              <a:rPr lang="en-GB" sz="1000" dirty="0"/>
              <a:t>Development of recommendations and guided as per M. </a:t>
            </a:r>
            <a:r>
              <a:rPr lang="en-GB" sz="1000" dirty="0" err="1"/>
              <a:t>Bretschneider</a:t>
            </a:r>
            <a:r>
              <a:rPr lang="en-GB" sz="1000" dirty="0"/>
              <a:t> 2022</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41918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Sustainability is more than just environmental protection. </a:t>
            </a:r>
            <a:br>
              <a:rPr lang="en-GB" dirty="0"/>
            </a:br>
            <a:r>
              <a:rPr lang="en-GB" dirty="0"/>
              <a:t>For companies, it principally means future viability with regard to economic, ecological and societal factors. </a:t>
            </a:r>
            <a:br>
              <a:rPr lang="en-GB" dirty="0"/>
            </a:br>
            <a:r>
              <a:rPr lang="en-GB" dirty="0"/>
              <a:t>Companies are not merely faced with global challenges such as climate change, scarcity of resources, health risks and social inequality. </a:t>
            </a:r>
            <a:br>
              <a:rPr lang="en-GB" dirty="0"/>
            </a:br>
            <a:r>
              <a:rPr lang="en-GB" dirty="0"/>
              <a:t>They must also contend with stricter policy stipulations including sustainability reporting obligations whilst the requirements of customers are changing at the same time. </a:t>
            </a:r>
            <a:br>
              <a:rPr lang="en-GB" dirty="0"/>
            </a:br>
            <a:r>
              <a:rPr lang="en-GB" dirty="0"/>
              <a:t>Both now and in the future, the retail trade in particular needs to assume greater responsibility. </a:t>
            </a:r>
            <a:br>
              <a:rPr lang="en-GB" dirty="0"/>
            </a:br>
            <a:r>
              <a:rPr lang="en-GB" dirty="0"/>
              <a:t>Production of goods, environmentally friendly transport routes and reduction of packaging are just some example areas in this respect. </a:t>
            </a:r>
            <a:br>
              <a:rPr lang="en-GB" dirty="0"/>
            </a:br>
            <a:r>
              <a:rPr lang="en-GB" dirty="0"/>
              <a:t>Such developments are being reflected in staff recruitment too. </a:t>
            </a:r>
            <a:br>
              <a:rPr lang="en-GB" dirty="0"/>
            </a:br>
            <a:r>
              <a:rPr lang="en-GB" dirty="0"/>
              <a:t>Companies which actively embrace sustainability and integrate it into their business model find it easier to acquire trainees and skilled workers.</a:t>
            </a:r>
          </a:p>
          <a:p>
            <a:endParaRPr lang="de-DE" dirty="0"/>
          </a:p>
          <a:p>
            <a:endParaRPr lang="de-DE" dirty="0"/>
          </a:p>
          <a:p>
            <a:r>
              <a:rPr lang="en-GB" dirty="0"/>
              <a:t>Environmental, Social and Corporate Governance (ESG) are criteria and framework conditions established by the United Nations (UN) and by financial institutions for the consideration of environmental, sustainability, and social issues within corporate management, public bodies, governments, and authorities. </a:t>
            </a:r>
            <a:r>
              <a:rPr lang="en-GB" b="0" i="0" u="none" strike="noStrike" dirty="0">
                <a:solidFill>
                  <a:srgbClr val="0176C3"/>
                </a:solidFill>
                <a:effectLst/>
                <a:latin typeface="Hind"/>
                <a:hlinkClick r:id="rId3"/>
              </a:rPr>
              <a:t>https://wirtschaftslexikon.gabler.de/definition/esg-kriterien-120056/version-369280</a:t>
            </a:r>
          </a:p>
          <a:p>
            <a:endParaRPr lang="de-DE" b="0" i="0" u="none" strike="noStrike" dirty="0">
              <a:solidFill>
                <a:srgbClr val="0176C3"/>
              </a:solidFill>
              <a:effectLst/>
              <a:latin typeface="Hind"/>
            </a:endParaRPr>
          </a:p>
          <a:p>
            <a:r>
              <a:rPr lang="en-GB" dirty="0"/>
              <a:t>https://www.bundesregierung.de/breg-de/schwerpunkte/nachhaltigkeitsziele-erklaert-232174</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83733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lnSpc>
                <a:spcPct val="107000"/>
              </a:lnSpc>
              <a:buNone/>
            </a:pPr>
            <a:r>
              <a:rPr lang="en-GB" sz="1000" b="1" dirty="0">
                <a:latin typeface="Calibri" panose="020F0502020204030204" pitchFamily="34" charset="0"/>
                <a:ea typeface="Calibri"/>
                <a:cs typeface="Arial" panose="020B0604020202020204" pitchFamily="34" charset="0"/>
              </a:rPr>
              <a:t>Message</a:t>
            </a:r>
            <a:r>
              <a:rPr lang="en-GB" sz="1000" dirty="0">
                <a:latin typeface="Calibri" panose="020F0502020204030204" pitchFamily="34" charset="0"/>
                <a:ea typeface="Calibri"/>
                <a:cs typeface="Arial" panose="020B0604020202020204" pitchFamily="34" charset="0"/>
              </a:rPr>
              <a:t> – more detailed argument in relation to the topic of electromobility </a:t>
            </a:r>
          </a:p>
          <a:p>
            <a:pPr marL="0" indent="0">
              <a:lnSpc>
                <a:spcPct val="107000"/>
              </a:lnSpc>
              <a:buNone/>
            </a:pPr>
            <a:endParaRPr lang="de-DE" sz="1000" b="0" dirty="0">
              <a:latin typeface="Calibri" panose="020F0502020204030204" pitchFamily="34" charset="0"/>
              <a:ea typeface="Calibri"/>
              <a:cs typeface="Arial" panose="020B0604020202020204" pitchFamily="34" charset="0"/>
            </a:endParaRPr>
          </a:p>
          <a:p>
            <a:pPr marL="0" indent="0">
              <a:lnSpc>
                <a:spcPct val="107000"/>
              </a:lnSpc>
              <a:buNone/>
            </a:pPr>
            <a:r>
              <a:rPr lang="en-GB" sz="1000" b="1" dirty="0">
                <a:latin typeface="Calibri" panose="020F0502020204030204" pitchFamily="34" charset="0"/>
                <a:ea typeface="Calibri"/>
                <a:cs typeface="Arial" panose="020B0604020202020204" pitchFamily="34" charset="0"/>
              </a:rPr>
              <a:t>Contents</a:t>
            </a:r>
            <a:r>
              <a:rPr lang="en-GB" sz="1000" dirty="0">
                <a:latin typeface="Calibri" panose="020F0502020204030204" pitchFamily="34" charset="0"/>
                <a:ea typeface="Calibri"/>
                <a:cs typeface="Arial" panose="020B0604020202020204" pitchFamily="34" charset="0"/>
              </a:rPr>
              <a:t> </a:t>
            </a:r>
          </a:p>
          <a:p>
            <a:pPr>
              <a:lnSpc>
                <a:spcPct val="107000"/>
              </a:lnSpc>
            </a:pPr>
            <a:endParaRPr lang="de-DE" sz="1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GB" sz="1000" dirty="0">
                <a:latin typeface="Calibri" panose="020F0502020204030204" pitchFamily="34" charset="0"/>
                <a:ea typeface="Calibri"/>
                <a:cs typeface="Arial" panose="020B0604020202020204" pitchFamily="34" charset="0"/>
              </a:rPr>
              <a:t>between 2021 and 2025, public administration is investing an additional two billion euro per year (ten billion euro in total) in the expansion of fast Internet. </a:t>
            </a:r>
            <a:r>
              <a:rPr lang="en-GB" sz="1000" b="1" dirty="0">
                <a:latin typeface="Calibri" panose="020F0502020204030204" pitchFamily="34" charset="0"/>
                <a:ea typeface="Calibri"/>
                <a:cs typeface="Arial" panose="020B0604020202020204" pitchFamily="34" charset="0"/>
              </a:rPr>
              <a:t>Civil engineering works</a:t>
            </a:r>
            <a:r>
              <a:rPr lang="en-GB" sz="1000" dirty="0">
                <a:latin typeface="Calibri" panose="020F0502020204030204" pitchFamily="34" charset="0"/>
                <a:ea typeface="Calibri"/>
                <a:cs typeface="Arial" panose="020B0604020202020204" pitchFamily="34" charset="0"/>
              </a:rPr>
              <a:t> account for 90 percent of this spending, whilst ten percent is allocated to </a:t>
            </a:r>
            <a:r>
              <a:rPr lang="en-GB" sz="1000" b="1" dirty="0">
                <a:latin typeface="Calibri" panose="020F0502020204030204" pitchFamily="34" charset="0"/>
                <a:ea typeface="Calibri"/>
                <a:cs typeface="Arial" panose="020B0604020202020204" pitchFamily="34" charset="0"/>
              </a:rPr>
              <a:t>electrical equipment</a:t>
            </a:r>
            <a:r>
              <a:rPr lang="en-GB" sz="1000" dirty="0">
                <a:latin typeface="Calibri" panose="020F0502020204030204" pitchFamily="34" charset="0"/>
                <a:ea typeface="Calibri"/>
                <a:cs typeface="Arial" panose="020B0604020202020204" pitchFamily="34" charset="0"/>
              </a:rPr>
              <a:t> (nationwide availability of fifth-generation mobile communications standards (5G) in Germany). </a:t>
            </a:r>
          </a:p>
          <a:p>
            <a:pPr>
              <a:lnSpc>
                <a:spcPct val="107000"/>
              </a:lnSpc>
            </a:pPr>
            <a:r>
              <a:rPr lang="en-GB" sz="1000" dirty="0">
                <a:latin typeface="Calibri" panose="020F0502020204030204" pitchFamily="34" charset="0"/>
                <a:ea typeface="Calibri"/>
                <a:cs typeface="Arial" panose="020B0604020202020204" pitchFamily="34" charset="0"/>
              </a:rPr>
              <a:t>An </a:t>
            </a:r>
            <a:r>
              <a:rPr lang="en-GB" sz="1000" b="1" dirty="0">
                <a:latin typeface="Calibri" panose="020F0502020204030204" pitchFamily="34" charset="0"/>
                <a:ea typeface="Calibri"/>
                <a:cs typeface="Arial" panose="020B0604020202020204" pitchFamily="34" charset="0"/>
              </a:rPr>
              <a:t>investment volume </a:t>
            </a:r>
            <a:r>
              <a:rPr lang="en-GB" sz="1000" dirty="0">
                <a:latin typeface="Calibri" panose="020F0502020204030204" pitchFamily="34" charset="0"/>
                <a:ea typeface="Calibri"/>
                <a:cs typeface="Arial" panose="020B0604020202020204" pitchFamily="34" charset="0"/>
              </a:rPr>
              <a:t>of 28 billion euro is needed within 23 years (2018 to 2040) in order to convert the entire German rail network, comprising around 33,000 kilometres of track, to the European Train Control System (ETCS) and digital signal box systems. </a:t>
            </a:r>
          </a:p>
          <a:p>
            <a:pPr>
              <a:lnSpc>
                <a:spcPct val="107000"/>
              </a:lnSpc>
            </a:pPr>
            <a:r>
              <a:rPr lang="en-GB" sz="1000" b="1" dirty="0">
                <a:latin typeface="Calibri" panose="020F0502020204030204" pitchFamily="34" charset="0"/>
                <a:ea typeface="Calibri"/>
                <a:cs typeface="Arial" panose="020B0604020202020204" pitchFamily="34" charset="0"/>
              </a:rPr>
              <a:t>Smart mobility concepts</a:t>
            </a:r>
            <a:r>
              <a:rPr lang="en-GB" sz="1000" dirty="0">
                <a:latin typeface="Calibri" panose="020F0502020204030204" pitchFamily="34" charset="0"/>
                <a:ea typeface="Calibri"/>
                <a:cs typeface="Arial" panose="020B0604020202020204" pitchFamily="34" charset="0"/>
              </a:rPr>
              <a:t> - </a:t>
            </a:r>
            <a:r>
              <a:rPr lang="en-GB" sz="1000" b="1" dirty="0">
                <a:latin typeface="Calibri" panose="020F0502020204030204" pitchFamily="34" charset="0"/>
                <a:ea typeface="Calibri"/>
                <a:cs typeface="Arial" panose="020B0604020202020204" pitchFamily="34" charset="0"/>
              </a:rPr>
              <a:t>intelligent traffic management, monitoring, and information systems, the establishment of bike and car sharing stations, and the use of intelligent parking systems.</a:t>
            </a:r>
          </a:p>
          <a:p>
            <a:pPr>
              <a:lnSpc>
                <a:spcPct val="107000"/>
              </a:lnSpc>
            </a:pPr>
            <a:r>
              <a:rPr lang="en-GB" sz="1000" dirty="0">
                <a:latin typeface="Calibri" panose="020F0502020204030204" pitchFamily="34" charset="0"/>
                <a:ea typeface="Calibri"/>
                <a:cs typeface="Arial" panose="020B0604020202020204" pitchFamily="34" charset="0"/>
              </a:rPr>
              <a:t>Creation of a universal needs-based </a:t>
            </a:r>
            <a:r>
              <a:rPr lang="en-GB" sz="1000" b="1" dirty="0">
                <a:latin typeface="Calibri" panose="020F0502020204030204" pitchFamily="34" charset="0"/>
                <a:ea typeface="Calibri"/>
                <a:cs typeface="Arial" panose="020B0604020202020204" pitchFamily="34" charset="0"/>
              </a:rPr>
              <a:t>charging infrastructure</a:t>
            </a:r>
            <a:r>
              <a:rPr lang="en-GB" sz="1000" dirty="0">
                <a:latin typeface="Calibri" panose="020F0502020204030204" pitchFamily="34" charset="0"/>
                <a:ea typeface="Calibri"/>
                <a:cs typeface="Arial" panose="020B0604020202020204" pitchFamily="34" charset="0"/>
              </a:rPr>
              <a:t> for electric cars.</a:t>
            </a:r>
          </a:p>
          <a:p>
            <a:pPr>
              <a:lnSpc>
                <a:spcPct val="107000"/>
              </a:lnSpc>
            </a:pPr>
            <a:r>
              <a:rPr lang="en-GB" sz="1000" b="1" dirty="0">
                <a:latin typeface="Calibri" panose="020F0502020204030204" pitchFamily="34" charset="0"/>
                <a:ea typeface="Calibri"/>
                <a:cs typeface="Arial" panose="020B0604020202020204" pitchFamily="34" charset="0"/>
              </a:rPr>
              <a:t>Modernisation of the public transport vehicle fleet</a:t>
            </a:r>
            <a:r>
              <a:rPr lang="en-GB" sz="1000" dirty="0">
                <a:latin typeface="Calibri" panose="020F0502020204030204" pitchFamily="34" charset="0"/>
                <a:ea typeface="Calibri"/>
                <a:cs typeface="Arial" panose="020B0604020202020204" pitchFamily="34" charset="0"/>
              </a:rPr>
              <a:t>. </a:t>
            </a:r>
          </a:p>
          <a:p>
            <a:pPr>
              <a:lnSpc>
                <a:spcPct val="107000"/>
              </a:lnSpc>
            </a:pPr>
            <a:r>
              <a:rPr lang="en-GB" sz="1000" dirty="0">
                <a:latin typeface="Calibri" panose="020F0502020204030204" pitchFamily="34" charset="0"/>
                <a:ea typeface="Calibri"/>
                <a:cs typeface="Arial" panose="020B0604020202020204" pitchFamily="34" charset="0"/>
              </a:rPr>
              <a:t>Accelerated </a:t>
            </a:r>
            <a:r>
              <a:rPr lang="en-GB" sz="1000" b="1" dirty="0">
                <a:latin typeface="Calibri" panose="020F0502020204030204" pitchFamily="34" charset="0"/>
                <a:ea typeface="Calibri"/>
                <a:cs typeface="Arial" panose="020B0604020202020204" pitchFamily="34" charset="0"/>
              </a:rPr>
              <a:t>digitalisation in road freight transport</a:t>
            </a:r>
            <a:r>
              <a:rPr lang="en-GB" sz="1000" dirty="0">
                <a:latin typeface="Calibri" panose="020F0502020204030204" pitchFamily="34" charset="0"/>
                <a:ea typeface="Calibri"/>
                <a:cs typeface="Arial" panose="020B0604020202020204" pitchFamily="34" charset="0"/>
              </a:rPr>
              <a:t> is reflected by increased growth in demand for ICT services from  </a:t>
            </a:r>
            <a:r>
              <a:rPr lang="en-GB" sz="1000" b="1" dirty="0">
                <a:latin typeface="Calibri" panose="020F0502020204030204" pitchFamily="34" charset="0"/>
                <a:ea typeface="Calibri"/>
                <a:cs typeface="Arial" panose="020B0604020202020204" pitchFamily="34" charset="0"/>
              </a:rPr>
              <a:t>postal, courier, and express service providers</a:t>
            </a:r>
            <a:r>
              <a:rPr lang="en-GB" sz="1000" dirty="0">
                <a:latin typeface="Calibri" panose="020F0502020204030204" pitchFamily="34" charset="0"/>
                <a:ea typeface="Calibri"/>
                <a:cs typeface="Arial" panose="020B0604020202020204" pitchFamily="34" charset="0"/>
              </a:rPr>
              <a:t>. </a:t>
            </a:r>
          </a:p>
          <a:p>
            <a:pPr>
              <a:lnSpc>
                <a:spcPct val="107000"/>
              </a:lnSpc>
            </a:pPr>
            <a:r>
              <a:rPr lang="en-GB" sz="1000" dirty="0">
                <a:latin typeface="Calibri" panose="020F0502020204030204" pitchFamily="34" charset="0"/>
                <a:ea typeface="Calibri"/>
                <a:cs typeface="Arial" panose="020B0604020202020204" pitchFamily="34" charset="0"/>
              </a:rPr>
              <a:t>Investments are enabling logistics companies to network and automate their vehicle fleets, resulting in </a:t>
            </a:r>
            <a:r>
              <a:rPr lang="en-GB" sz="1000" b="1" dirty="0">
                <a:latin typeface="Calibri" panose="020F0502020204030204" pitchFamily="34" charset="0"/>
                <a:ea typeface="Calibri"/>
                <a:cs typeface="Arial" panose="020B0604020202020204" pitchFamily="34" charset="0"/>
              </a:rPr>
              <a:t>more efficient driving</a:t>
            </a:r>
            <a:r>
              <a:rPr lang="en-GB" sz="1000" dirty="0">
                <a:latin typeface="Calibri" panose="020F0502020204030204" pitchFamily="34" charset="0"/>
                <a:ea typeface="Calibri"/>
                <a:cs typeface="Arial" panose="020B0604020202020204" pitchFamily="34" charset="0"/>
              </a:rPr>
              <a:t> and route planning. </a:t>
            </a:r>
            <a:r>
              <a:rPr lang="en-GB" sz="1000" b="1" dirty="0">
                <a:latin typeface="Calibri" panose="020F0502020204030204" pitchFamily="34" charset="0"/>
                <a:ea typeface="Calibri"/>
                <a:cs typeface="Arial" panose="020B0604020202020204" pitchFamily="34" charset="0"/>
              </a:rPr>
              <a:t>Avoidance of traffic jams and accidents, empty lorry runs</a:t>
            </a:r>
            <a:r>
              <a:rPr lang="en-GB" sz="1000" dirty="0">
                <a:latin typeface="Calibri" panose="020F0502020204030204" pitchFamily="34" charset="0"/>
                <a:ea typeface="Calibri"/>
                <a:cs typeface="Arial" panose="020B0604020202020204" pitchFamily="34" charset="0"/>
              </a:rPr>
              <a:t>. Assuming that empty runs can be reduced by ten percent by 2040, the demand for lorries in 2040 will decline by 2.2 percent.</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2322587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Integrate aspects of sustainable development/VESD systematically into all training programmes. Identify the relevant occupationally specific and cross-cutting sustainability competencies – i.e. competencies which enable the world of work and the lifeworld to be structured in accordance with the principles of sustainability – and integrate these systematically into the corresponding training plans. Make sure that conflicting objectives are addressed and reflected in operational practice. </a:t>
            </a:r>
          </a:p>
          <a:p>
            <a:r>
              <a:rPr lang="en-GB" dirty="0"/>
              <a:t>Use of resources</a:t>
            </a:r>
          </a:p>
          <a:p>
            <a:r>
              <a:rPr lang="en-GB" dirty="0"/>
              <a:t>Delivery and transport routes</a:t>
            </a:r>
          </a:p>
          <a:p>
            <a:r>
              <a:rPr lang="en-GB" dirty="0"/>
              <a:t>Use of quality marks</a:t>
            </a:r>
          </a:p>
          <a:p>
            <a:r>
              <a:rPr lang="en-GB" dirty="0"/>
              <a:t>Digital data consumption</a:t>
            </a:r>
          </a:p>
          <a:p>
            <a:r>
              <a:rPr lang="en-GB" dirty="0"/>
              <a:t>Dealing with waste and residuals</a:t>
            </a:r>
          </a:p>
          <a:p>
            <a:r>
              <a:rPr lang="en-GB" dirty="0"/>
              <a:t>Social commitment</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2843788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59467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300337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190118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1488989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dirty="0"/>
          </a:p>
        </p:txBody>
      </p:sp>
    </p:spTree>
    <p:extLst>
      <p:ext uri="{BB962C8B-B14F-4D97-AF65-F5344CB8AC3E}">
        <p14:creationId xmlns:p14="http://schemas.microsoft.com/office/powerpoint/2010/main" val="338970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indent="0">
              <a:buNone/>
            </a:pPr>
            <a:r>
              <a:rPr lang="en-GB" b="1" dirty="0"/>
              <a:t>Message</a:t>
            </a:r>
            <a:r>
              <a:rPr lang="en-GB" dirty="0"/>
              <a:t> – quality in sustainable vocational education and training contributes to the successful pursuit of a climate-neutral pathway.</a:t>
            </a:r>
          </a:p>
          <a:p>
            <a:endParaRPr lang="de-DE" dirty="0"/>
          </a:p>
          <a:p>
            <a:pPr marL="0" indent="0">
              <a:buNone/>
            </a:pPr>
            <a:r>
              <a:rPr lang="en-GB" b="1" dirty="0"/>
              <a:t>Contents</a:t>
            </a:r>
            <a:r>
              <a:rPr lang="en-GB" dirty="0"/>
              <a:t> </a:t>
            </a:r>
          </a:p>
          <a:p>
            <a:r>
              <a:rPr lang="en-GB" dirty="0"/>
              <a:t>there are various sustainability models. The four-dimensional model is presented in this case. This encompasses the cultural dimension and is thus a good fit for vocational education and training. It also accommodates new developments in environmental movements, technological progress and the disruption of societal structures in a complex world of conflict.</a:t>
            </a:r>
          </a:p>
          <a:p>
            <a:endParaRPr lang="de-DE" dirty="0"/>
          </a:p>
          <a:p>
            <a:pPr marL="0" indent="0">
              <a:buNone/>
            </a:pPr>
            <a:r>
              <a:rPr lang="en-GB" dirty="0"/>
              <a:t>The aims for the whole of training should be</a:t>
            </a:r>
          </a:p>
          <a:p>
            <a:pPr marL="171450" indent="-171450">
              <a:buFont typeface="Arial" panose="020B0604020202020204" pitchFamily="34" charset="0"/>
              <a:buChar char="•"/>
            </a:pPr>
            <a:r>
              <a:rPr lang="en-GB" dirty="0"/>
              <a:t>for trainees to become familiar with sustainability across four dimensions and for them to classify processes within their occupation.</a:t>
            </a:r>
          </a:p>
          <a:p>
            <a:pPr marL="171450" indent="-171450">
              <a:buFont typeface="Arial" panose="020B0604020202020204" pitchFamily="34" charset="0"/>
              <a:buChar char="•"/>
            </a:pPr>
            <a:r>
              <a:rPr lang="en-GB" dirty="0"/>
              <a:t>They know… </a:t>
            </a:r>
            <a:br>
              <a:rPr lang="en-GB" dirty="0"/>
            </a:br>
            <a:r>
              <a:rPr lang="en-GB" dirty="0"/>
              <a:t>the origin of the term sustainability and have basic knowledge of how to deal with this topic,</a:t>
            </a:r>
            <a:br>
              <a:rPr lang="en-GB" dirty="0"/>
            </a:br>
            <a:r>
              <a:rPr lang="en-GB" dirty="0"/>
              <a:t>different sustainability concepts which they are able to weigh against one another,</a:t>
            </a:r>
            <a:br>
              <a:rPr lang="en-GB" dirty="0"/>
            </a:br>
            <a:r>
              <a:rPr lang="en-GB" dirty="0"/>
              <a:t>the United Nations’ 17 “Sustainable Development Goals“ from the 2030 Agenda. </a:t>
            </a:r>
          </a:p>
          <a:p>
            <a:pPr marL="171450" indent="-171450">
              <a:buFont typeface="Arial" panose="020B0604020202020204" pitchFamily="34" charset="0"/>
              <a:buChar char="•"/>
            </a:pPr>
            <a:r>
              <a:rPr lang="en-GB" dirty="0"/>
              <a:t>They can… </a:t>
            </a:r>
            <a:br>
              <a:rPr lang="en-GB" dirty="0"/>
            </a:br>
            <a:r>
              <a:rPr lang="en-GB" dirty="0"/>
              <a:t>explain the term “sustainability”,</a:t>
            </a:r>
            <a:br>
              <a:rPr lang="en-GB" dirty="0"/>
            </a:br>
            <a:r>
              <a:rPr lang="en-GB" dirty="0"/>
              <a:t>understand and evaluate various sustainability models,</a:t>
            </a:r>
            <a:br>
              <a:rPr lang="en-GB" dirty="0"/>
            </a:br>
            <a:r>
              <a:rPr lang="en-GB" dirty="0"/>
              <a:t>assess the significance of sustainability for the craft trades or for trade and industry.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de-DE" dirty="0"/>
              <a:t>https://dgvn.de/ziele-fuer-nachhaltige-entwicklung </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55140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600" b="0" i="0" u="none" strike="noStrike" baseline="0" dirty="0">
                <a:latin typeface="Calibri-Light"/>
              </a:rPr>
              <a:t>ESG – </a:t>
            </a:r>
            <a:r>
              <a:rPr lang="en-GB" sz="1400" b="1" i="0" u="none" strike="noStrike" baseline="0" dirty="0">
                <a:latin typeface="Calibri-Bold"/>
              </a:rPr>
              <a:t>Environment, Social, Governance</a:t>
            </a:r>
          </a:p>
          <a:p>
            <a:pPr algn="l"/>
            <a:r>
              <a:rPr lang="en-GB" sz="1400" b="0" i="0" u="none" strike="noStrike" baseline="0" dirty="0">
                <a:latin typeface="Calibri" panose="020F0502020204030204" pitchFamily="34" charset="0"/>
              </a:rPr>
              <a:t>ESG are three areas of responsibility of companies.</a:t>
            </a:r>
          </a:p>
          <a:p>
            <a:pPr algn="l"/>
            <a:r>
              <a:rPr lang="en-GB" sz="1400" b="0" i="0" u="none" strike="noStrike" baseline="0" dirty="0">
                <a:latin typeface="Calibri" panose="020F0502020204030204" pitchFamily="34" charset="0"/>
              </a:rPr>
              <a:t>ESG may also be viewed as a framework to assess the performance of companies in the field of sustainability.</a:t>
            </a:r>
          </a:p>
          <a:p>
            <a:endParaRPr lang="ru-RU" sz="1400"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221566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273775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The EU Green Deal is a programme aimed at bringing Europe up to speed in terms of sustainability. It contains a multitude of measures and action plans.</a:t>
            </a:r>
          </a:p>
          <a:p>
            <a:pPr algn="l"/>
            <a:r>
              <a:rPr lang="en-GB" sz="1000" b="0" i="0" u="none" strike="noStrike" baseline="0" dirty="0">
                <a:solidFill>
                  <a:srgbClr val="000000"/>
                </a:solidFill>
                <a:latin typeface="Calibri" panose="020F0502020204030204" pitchFamily="34" charset="0"/>
              </a:rPr>
              <a:t>Overview of the EU Green Deal</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413163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de-DE" dirty="0"/>
              <a:t>EU </a:t>
            </a:r>
            <a:r>
              <a:rPr lang="en-GB" dirty="0"/>
              <a:t>Directives</a:t>
            </a:r>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102191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de-DE" sz="800" b="0" i="0" u="none" strike="noStrike" baseline="0" dirty="0">
                <a:solidFill>
                  <a:srgbClr val="000000"/>
                </a:solidFill>
                <a:latin typeface="ArialMT"/>
              </a:rPr>
              <a:t>Lieferkettensorgfaltspflichtengesetz (https://www.bmas.de/DE/Service/Presse/Pressemitteilungen/2025/lieferkettensorgfaltspflichtengesetz-gilt-nahtlos-weiter.html)</a:t>
            </a:r>
          </a:p>
          <a:p>
            <a:pPr algn="l"/>
            <a:r>
              <a:rPr lang="de-DE" sz="800" b="0" i="0" u="none" strike="noStrike" baseline="0" dirty="0">
                <a:solidFill>
                  <a:srgbClr val="000000"/>
                </a:solidFill>
                <a:latin typeface="ArialMT"/>
              </a:rPr>
              <a:t>CSDDD (https://www.csr-in-deutschland.de/DE/Gesetze/EU-Lieferkettengesetz/faq-csddd.html)</a:t>
            </a:r>
          </a:p>
          <a:p>
            <a:pPr algn="l"/>
            <a:r>
              <a:rPr lang="de-DE" sz="800" b="0" i="0" u="none" strike="noStrike" baseline="0" dirty="0">
                <a:solidFill>
                  <a:srgbClr val="000000"/>
                </a:solidFill>
                <a:latin typeface="ArialMT"/>
              </a:rPr>
              <a:t>EU-Taxonomie (https://kpmg.com/xx/en/our-insights/ifrg/2025/EU-taxonomy-amendments.html)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050" dirty="0"/>
              <a:t>EUDR EU </a:t>
            </a:r>
            <a:r>
              <a:rPr lang="de-DE" sz="1050" dirty="0" err="1"/>
              <a:t>Deforestation</a:t>
            </a:r>
            <a:r>
              <a:rPr lang="de-DE" sz="1050" dirty="0"/>
              <a:t> Regulation (https://www.ble.de/DE/Themen/Wald-Holz/Entwaldungsfreie-Produkte/Was-ist-die-EUDR/EUDR-Info_node.html)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050" dirty="0"/>
              <a:t>Green Claims </a:t>
            </a:r>
            <a:r>
              <a:rPr lang="de-DE" sz="1050" dirty="0" err="1"/>
              <a:t>Directive</a:t>
            </a:r>
            <a:r>
              <a:rPr lang="de-DE" sz="1050" dirty="0"/>
              <a:t> (https://gfaw.eu/en/2026-a-year-of-sustainability-regulations-what-companies-need-to-know)</a:t>
            </a:r>
          </a:p>
          <a:p>
            <a:pPr algn="l"/>
            <a:r>
              <a:rPr lang="de-DE" sz="800" kern="100" dirty="0">
                <a:effectLst/>
                <a:latin typeface="Aptos"/>
                <a:ea typeface="Aptos"/>
                <a:cs typeface="Arial" panose="020B0604020202020204" pitchFamily="34" charset="0"/>
              </a:rPr>
              <a:t>CSRD (https://www.bafin.de/DE/Aufsicht/SF/CSRD/CSRD_node.html)</a:t>
            </a:r>
            <a:endParaRPr lang="de-DE" sz="800" b="0" i="0" u="none" strike="noStrike" baseline="0" dirty="0">
              <a:solidFill>
                <a:srgbClr val="000000"/>
              </a:solidFill>
              <a:highlight>
                <a:srgbClr val="FFFF00"/>
              </a:highlight>
              <a:latin typeface="Calibri" panose="020F0502020204030204" pitchFamily="34" charset="0"/>
            </a:endParaRPr>
          </a:p>
          <a:p>
            <a:endParaRPr lang="ru-RU" sz="800"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39151280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mailto:govet@bibb.de" TargetMode="Externa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hyperlink" Target="http://www.govet.international/" TargetMode="External"/><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for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international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Cooperation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Vocational</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pic>
        <p:nvPicPr>
          <p:cNvPr id="2" name="Grafik 1">
            <a:extLst>
              <a:ext uri="{FF2B5EF4-FFF2-40B4-BE49-F238E27FC236}">
                <a16:creationId xmlns:a16="http://schemas.microsoft.com/office/drawing/2014/main" id="{38FAE5E0-992E-039C-36C8-6B5A8920797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27332" y="5343404"/>
            <a:ext cx="2465998" cy="1347853"/>
          </a:xfrm>
          <a:prstGeom prst="rect">
            <a:avLst/>
          </a:prstGeom>
        </p:spPr>
      </p:pic>
      <p:pic>
        <p:nvPicPr>
          <p:cNvPr id="4" name="Grafik 3">
            <a:extLst>
              <a:ext uri="{FF2B5EF4-FFF2-40B4-BE49-F238E27FC236}">
                <a16:creationId xmlns:a16="http://schemas.microsoft.com/office/drawing/2014/main" id="{0C6FCC83-9F59-5D08-88F1-F8097A9A3888}"/>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9571393" y="5488239"/>
            <a:ext cx="2318510" cy="72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3" r:id="rId4"/>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11.xml"/><Relationship Id="rId16" Type="http://schemas.openxmlformats.org/officeDocument/2006/relationships/image" Target="../media/image47.svg"/><Relationship Id="rId1" Type="http://schemas.openxmlformats.org/officeDocument/2006/relationships/slideLayout" Target="../slideLayouts/slideLayout3.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4.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6.svg"/></Relationships>
</file>

<file path=ppt/slides/_rels/slide2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hyperlink" Target="https://www.govet.international/en/190181.php" TargetMode="External"/><Relationship Id="rId13" Type="http://schemas.openxmlformats.org/officeDocument/2006/relationships/hyperlink" Target="https://www.bmbfsfj.bund.de/" TargetMode="External"/><Relationship Id="rId3" Type="http://schemas.openxmlformats.org/officeDocument/2006/relationships/hyperlink" Target="http://www.govet.international/" TargetMode="External"/><Relationship Id="rId7" Type="http://schemas.openxmlformats.org/officeDocument/2006/relationships/hyperlink" Target="https://www.bibb.de/dienst/publikationen/de/19901" TargetMode="External"/><Relationship Id="rId12" Type="http://schemas.openxmlformats.org/officeDocument/2006/relationships/hyperlink" Target="https://www.kompass-nachhaltigkeit.de/en/" TargetMode="External"/><Relationship Id="rId2" Type="http://schemas.openxmlformats.org/officeDocument/2006/relationships/notesSlide" Target="../notesSlides/notesSlide25.xml"/><Relationship Id="rId16" Type="http://schemas.openxmlformats.org/officeDocument/2006/relationships/hyperlink" Target="mailto:govet@bibb.de" TargetMode="External"/><Relationship Id="rId1" Type="http://schemas.openxmlformats.org/officeDocument/2006/relationships/slideLayout" Target="../slideLayouts/slideLayout3.xml"/><Relationship Id="rId6" Type="http://schemas.openxmlformats.org/officeDocument/2006/relationships/hyperlink" Target="https://www.bibb.de/en/134898.php" TargetMode="External"/><Relationship Id="rId11" Type="http://schemas.openxmlformats.org/officeDocument/2006/relationships/hyperlink" Target="https://wirtschaft-entwicklung.de/en/helpdesk-on-business-human-rights" TargetMode="External"/><Relationship Id="rId5" Type="http://schemas.openxmlformats.org/officeDocument/2006/relationships/hyperlink" Target="https://www.bibb.de/datenreport/de/189191.php" TargetMode="External"/><Relationship Id="rId15" Type="http://schemas.openxmlformats.org/officeDocument/2006/relationships/hyperlink" Target="https://www.bibb.de/" TargetMode="External"/><Relationship Id="rId10" Type="http://schemas.openxmlformats.org/officeDocument/2006/relationships/hyperlink" Target="https://www.bibb.de/en/161509.php" TargetMode="External"/><Relationship Id="rId4" Type="http://schemas.openxmlformats.org/officeDocument/2006/relationships/hyperlink" Target="https://www.bmbfsfj.bund.de/bmbfsfj/service/publikationen/berufsbildungsbericht-2026-285646" TargetMode="External"/><Relationship Id="rId9" Type="http://schemas.openxmlformats.org/officeDocument/2006/relationships/hyperlink" Target="https://www.bibb.de/de/165153.php" TargetMode="External"/><Relationship Id="rId14" Type="http://schemas.openxmlformats.org/officeDocument/2006/relationships/hyperlink" Target="https://www.bmftr.bund.d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53353"/>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FR" sz="2800" b="1" dirty="0">
                <a:solidFill>
                  <a:srgbClr val="FFFFFF"/>
                </a:solidFill>
                <a:ea typeface=""/>
                <a:cs typeface="Inter Bold" pitchFamily="34" charset="-120"/>
              </a:rPr>
              <a:t>La durabilité dans la </a:t>
            </a:r>
          </a:p>
          <a:p>
            <a:pPr>
              <a:lnSpc>
                <a:spcPct val="100000"/>
              </a:lnSpc>
              <a:spcBef>
                <a:spcPts val="0"/>
              </a:spcBef>
            </a:pPr>
            <a:r>
              <a:rPr lang="fr-FR" sz="2800" b="1" dirty="0">
                <a:solidFill>
                  <a:srgbClr val="FFFFFF"/>
                </a:solidFill>
                <a:ea typeface=""/>
                <a:cs typeface="Inter Bold" pitchFamily="34" charset="-120"/>
              </a:rPr>
              <a:t>formation initiale et continue</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fr-FR" dirty="0"/>
              <a:t>2. Mise en œuvre de la durabilité dans les entreprises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981809" y="2108862"/>
            <a:ext cx="4730766" cy="1575986"/>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rPr>
              <a:t>Définition des responsabilités et collaboration entre les différentes fonctions et départements en vue du développement d’objectifs et de feuilles de route sur les questions de durabilité</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Organisation et processus pour l’opérationnalisation</a:t>
            </a:r>
          </a:p>
        </p:txBody>
      </p:sp>
      <p:sp>
        <p:nvSpPr>
          <p:cNvPr id="18" name="Textplatzhalter 3">
            <a:extLst>
              <a:ext uri="{FF2B5EF4-FFF2-40B4-BE49-F238E27FC236}">
                <a16:creationId xmlns:a16="http://schemas.microsoft.com/office/drawing/2014/main" id="{7D81381A-BFFB-4C50-BFE9-8C262A5A3375}"/>
              </a:ext>
            </a:extLst>
          </p:cNvPr>
          <p:cNvSpPr txBox="1">
            <a:spLocks/>
          </p:cNvSpPr>
          <p:nvPr/>
        </p:nvSpPr>
        <p:spPr>
          <a:xfrm>
            <a:off x="6981809" y="4655116"/>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rPr>
              <a:t>Sensibilisation et autonomisation des employé·e·s sur le thème de la durabilité comme condition </a:t>
            </a:r>
            <a:br>
              <a:rPr lang="fr-FR" sz="1600" dirty="0">
                <a:solidFill>
                  <a:schemeClr val="tx1"/>
                </a:solidFill>
              </a:rPr>
            </a:br>
            <a:r>
              <a:rPr lang="fr-FR" sz="1600" dirty="0">
                <a:solidFill>
                  <a:schemeClr val="tx1"/>
                </a:solidFill>
              </a:rPr>
              <a:t>préalable à sa mise en œuvre</a:t>
            </a:r>
          </a:p>
        </p:txBody>
      </p:sp>
      <p:sp>
        <p:nvSpPr>
          <p:cNvPr id="19" name="Textplatzhalter 3">
            <a:extLst>
              <a:ext uri="{FF2B5EF4-FFF2-40B4-BE49-F238E27FC236}">
                <a16:creationId xmlns:a16="http://schemas.microsoft.com/office/drawing/2014/main" id="{E3467D27-1F18-4510-99FB-5F08B2576142}"/>
              </a:ext>
            </a:extLst>
          </p:cNvPr>
          <p:cNvSpPr txBox="1">
            <a:spLocks/>
          </p:cNvSpPr>
          <p:nvPr/>
        </p:nvSpPr>
        <p:spPr>
          <a:xfrm>
            <a:off x="6981807" y="4173730"/>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Constitution du savoir</a:t>
            </a:r>
          </a:p>
        </p:txBody>
      </p:sp>
      <p:sp>
        <p:nvSpPr>
          <p:cNvPr id="20" name="Textplatzhalter 3">
            <a:extLst>
              <a:ext uri="{FF2B5EF4-FFF2-40B4-BE49-F238E27FC236}">
                <a16:creationId xmlns:a16="http://schemas.microsoft.com/office/drawing/2014/main" id="{E8C1534D-9A72-4B46-943D-5582C8DB2478}"/>
              </a:ext>
            </a:extLst>
          </p:cNvPr>
          <p:cNvSpPr txBox="1">
            <a:spLocks/>
          </p:cNvSpPr>
          <p:nvPr/>
        </p:nvSpPr>
        <p:spPr>
          <a:xfrm>
            <a:off x="658808" y="4659317"/>
            <a:ext cx="4730769" cy="729600"/>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Développement d’une attitude positive relativement à la durabilité et d’une volonté d’agir</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07" y="4177931"/>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Mobilisation du personnel</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2108862"/>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Développement d’une conception de la durabilité et d’une approche visant à relier la durabilité et la stratégie de l’entreprise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Mobilisation de la direction</a:t>
            </a:r>
          </a:p>
        </p:txBody>
      </p:sp>
      <p:pic>
        <p:nvPicPr>
          <p:cNvPr id="13" name="Grafik 12">
            <a:extLst>
              <a:ext uri="{FF2B5EF4-FFF2-40B4-BE49-F238E27FC236}">
                <a16:creationId xmlns:a16="http://schemas.microsoft.com/office/drawing/2014/main" id="{31FA96C1-E7B6-4EB1-8DC3-86CAFF2D1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0875" y="2272749"/>
            <a:ext cx="2190911" cy="2172653"/>
          </a:xfrm>
          <a:prstGeom prst="rect">
            <a:avLst/>
          </a:prstGeom>
        </p:spPr>
      </p:pic>
    </p:spTree>
    <p:extLst>
      <p:ext uri="{BB962C8B-B14F-4D97-AF65-F5344CB8AC3E}">
        <p14:creationId xmlns:p14="http://schemas.microsoft.com/office/powerpoint/2010/main" val="137762511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FD20B1BB-11AD-42E7-BAA0-0097F0E81C29}"/>
              </a:ext>
            </a:extLst>
          </p:cNvPr>
          <p:cNvSpPr txBox="1">
            <a:spLocks/>
          </p:cNvSpPr>
          <p:nvPr/>
        </p:nvSpPr>
        <p:spPr>
          <a:xfrm>
            <a:off x="7020636" y="4328255"/>
            <a:ext cx="4702176"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Effets du changement climatique</a:t>
            </a:r>
          </a:p>
        </p:txBody>
      </p:sp>
      <p:sp>
        <p:nvSpPr>
          <p:cNvPr id="14" name="Textplatzhalter 3">
            <a:extLst>
              <a:ext uri="{FF2B5EF4-FFF2-40B4-BE49-F238E27FC236}">
                <a16:creationId xmlns:a16="http://schemas.microsoft.com/office/drawing/2014/main" id="{1CC428BF-56EE-49FE-BAC5-DAE1FCCC3398}"/>
              </a:ext>
            </a:extLst>
          </p:cNvPr>
          <p:cNvSpPr txBox="1">
            <a:spLocks/>
          </p:cNvSpPr>
          <p:nvPr/>
        </p:nvSpPr>
        <p:spPr>
          <a:xfrm>
            <a:off x="668335" y="4635633"/>
            <a:ext cx="4894265"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Agriculture écologique</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fr-FR" dirty="0"/>
              <a:t>3. La durabilité dans les périodes difficiles</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68335" y="1769468"/>
            <a:ext cx="4730151"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Adaptation aux effets du changement climatique</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7010399" y="1848300"/>
            <a:ext cx="4702175"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Transition énergétique : Électricité, chaleur, H2, stockage</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7511402" y="3088278"/>
            <a:ext cx="4201172" cy="684000"/>
          </a:xfrm>
          <a:prstGeom prst="rect">
            <a:avLst/>
          </a:prstGeom>
          <a:solidFill>
            <a:srgbClr val="FBF3E8"/>
          </a:solidFill>
        </p:spPr>
        <p:txBody>
          <a:bodyPr vert="horz" wrap="square" lIns="93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Diversification et inventaire</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68335" y="2724856"/>
            <a:ext cx="4103689"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Retournement des taux</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68335" y="3680244"/>
            <a:ext cx="4103683"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Changement d’ère : </a:t>
            </a:r>
            <a:br>
              <a:rPr lang="fr-FR" sz="1800" dirty="0">
                <a:solidFill>
                  <a:schemeClr val="tx1"/>
                </a:solidFill>
              </a:rPr>
            </a:br>
            <a:r>
              <a:rPr lang="fr-FR" sz="1800" dirty="0">
                <a:solidFill>
                  <a:schemeClr val="tx1"/>
                </a:solidFill>
              </a:rPr>
              <a:t>Défense et allègement</a:t>
            </a:r>
          </a:p>
        </p:txBody>
      </p:sp>
      <p:sp>
        <p:nvSpPr>
          <p:cNvPr id="13" name="Ellipse 12">
            <a:extLst>
              <a:ext uri="{FF2B5EF4-FFF2-40B4-BE49-F238E27FC236}">
                <a16:creationId xmlns:a16="http://schemas.microsoft.com/office/drawing/2014/main" id="{E8D92DF3-700E-40D1-A92D-1904DC7FCF6A}"/>
              </a:ext>
            </a:extLst>
          </p:cNvPr>
          <p:cNvSpPr/>
          <p:nvPr/>
        </p:nvSpPr>
        <p:spPr>
          <a:xfrm>
            <a:off x="4591724" y="1988539"/>
            <a:ext cx="3008552" cy="3008550"/>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fr-FR" b="1" dirty="0">
                <a:solidFill>
                  <a:schemeClr val="dk1"/>
                </a:solidFill>
                <a:cs typeface="Calibri" panose="020F0502020204030204" pitchFamily="34" charset="0"/>
                <a:rtl val="0"/>
              </a:rPr>
              <a:t>Changements </a:t>
            </a:r>
          </a:p>
          <a:p>
            <a:pPr lvl="0" algn="ctr">
              <a:spcBef>
                <a:spcPts val="0"/>
              </a:spcBef>
              <a:buClr>
                <a:schemeClr val="dk1"/>
              </a:buClr>
              <a:buSzPct val="25000"/>
            </a:pPr>
            <a:r>
              <a:rPr lang="fr-FR" b="1" dirty="0">
                <a:solidFill>
                  <a:schemeClr val="dk1"/>
                </a:solidFill>
                <a:cs typeface="Calibri" panose="020F0502020204030204" pitchFamily="34" charset="0"/>
                <a:rtl val="0"/>
              </a:rPr>
              <a:t>attendus</a:t>
            </a:r>
          </a:p>
        </p:txBody>
      </p:sp>
      <p:grpSp>
        <p:nvGrpSpPr>
          <p:cNvPr id="34" name="Gruppieren 33">
            <a:extLst>
              <a:ext uri="{FF2B5EF4-FFF2-40B4-BE49-F238E27FC236}">
                <a16:creationId xmlns:a16="http://schemas.microsoft.com/office/drawing/2014/main" id="{509B2213-7805-4D83-83A7-C91157C01552}"/>
              </a:ext>
            </a:extLst>
          </p:cNvPr>
          <p:cNvGrpSpPr/>
          <p:nvPr/>
        </p:nvGrpSpPr>
        <p:grpSpPr>
          <a:xfrm>
            <a:off x="6573928" y="1792334"/>
            <a:ext cx="809733" cy="809733"/>
            <a:chOff x="4080529" y="2365912"/>
            <a:chExt cx="809733" cy="809733"/>
          </a:xfrm>
        </p:grpSpPr>
        <p:sp>
          <p:nvSpPr>
            <p:cNvPr id="35" name="Ellipse 34">
              <a:extLst>
                <a:ext uri="{FF2B5EF4-FFF2-40B4-BE49-F238E27FC236}">
                  <a16:creationId xmlns:a16="http://schemas.microsoft.com/office/drawing/2014/main" id="{8B038AD5-81B6-4144-87A6-41F7D75BA352}"/>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6" name="Grafik 35">
              <a:extLst>
                <a:ext uri="{FF2B5EF4-FFF2-40B4-BE49-F238E27FC236}">
                  <a16:creationId xmlns:a16="http://schemas.microsoft.com/office/drawing/2014/main" id="{A7912994-7F8D-49D7-BE3C-C85608AEB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3469" y="2479738"/>
              <a:ext cx="623853" cy="535632"/>
            </a:xfrm>
            <a:prstGeom prst="rect">
              <a:avLst/>
            </a:prstGeom>
          </p:spPr>
        </p:pic>
      </p:grpSp>
      <p:grpSp>
        <p:nvGrpSpPr>
          <p:cNvPr id="3" name="Gruppieren 2">
            <a:extLst>
              <a:ext uri="{FF2B5EF4-FFF2-40B4-BE49-F238E27FC236}">
                <a16:creationId xmlns:a16="http://schemas.microsoft.com/office/drawing/2014/main" id="{60E05243-C464-4305-9064-683DF73A1CD9}"/>
              </a:ext>
            </a:extLst>
          </p:cNvPr>
          <p:cNvGrpSpPr/>
          <p:nvPr/>
        </p:nvGrpSpPr>
        <p:grpSpPr>
          <a:xfrm>
            <a:off x="7156909" y="3026957"/>
            <a:ext cx="809733" cy="809733"/>
            <a:chOff x="8849079" y="3903513"/>
            <a:chExt cx="809733" cy="809733"/>
          </a:xfrm>
        </p:grpSpPr>
        <p:sp>
          <p:nvSpPr>
            <p:cNvPr id="32" name="Ellipse 31">
              <a:extLst>
                <a:ext uri="{FF2B5EF4-FFF2-40B4-BE49-F238E27FC236}">
                  <a16:creationId xmlns:a16="http://schemas.microsoft.com/office/drawing/2014/main" id="{4CFB56B4-72AC-4BBC-B532-CB9143F42747}"/>
                </a:ext>
              </a:extLst>
            </p:cNvPr>
            <p:cNvSpPr/>
            <p:nvPr/>
          </p:nvSpPr>
          <p:spPr>
            <a:xfrm>
              <a:off x="8849079" y="3903513"/>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7" name="Grafik 36">
              <a:extLst>
                <a:ext uri="{FF2B5EF4-FFF2-40B4-BE49-F238E27FC236}">
                  <a16:creationId xmlns:a16="http://schemas.microsoft.com/office/drawing/2014/main" id="{1F95B560-7162-40EE-8DA0-E3F769D68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8213" y="4026164"/>
              <a:ext cx="471465" cy="564430"/>
            </a:xfrm>
            <a:prstGeom prst="rect">
              <a:avLst/>
            </a:prstGeom>
          </p:spPr>
        </p:pic>
      </p:grpSp>
      <p:grpSp>
        <p:nvGrpSpPr>
          <p:cNvPr id="5" name="Gruppieren 4">
            <a:extLst>
              <a:ext uri="{FF2B5EF4-FFF2-40B4-BE49-F238E27FC236}">
                <a16:creationId xmlns:a16="http://schemas.microsoft.com/office/drawing/2014/main" id="{A20EDEE7-063A-42F9-9006-C52931946B9B}"/>
              </a:ext>
            </a:extLst>
          </p:cNvPr>
          <p:cNvGrpSpPr/>
          <p:nvPr/>
        </p:nvGrpSpPr>
        <p:grpSpPr>
          <a:xfrm>
            <a:off x="5141755" y="4544197"/>
            <a:ext cx="809733" cy="809733"/>
            <a:chOff x="4080529" y="4709290"/>
            <a:chExt cx="809733" cy="809733"/>
          </a:xfrm>
        </p:grpSpPr>
        <p:sp>
          <p:nvSpPr>
            <p:cNvPr id="26" name="Ellipse 25">
              <a:extLst>
                <a:ext uri="{FF2B5EF4-FFF2-40B4-BE49-F238E27FC236}">
                  <a16:creationId xmlns:a16="http://schemas.microsoft.com/office/drawing/2014/main" id="{5AF60D4D-5E77-42ED-BC94-B4EDE3526345}"/>
                </a:ext>
              </a:extLst>
            </p:cNvPr>
            <p:cNvSpPr/>
            <p:nvPr/>
          </p:nvSpPr>
          <p:spPr>
            <a:xfrm>
              <a:off x="4080529"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3C0032BC-341D-4D99-B99E-760E4990D1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2275" y="4821036"/>
              <a:ext cx="586241" cy="586241"/>
            </a:xfrm>
            <a:prstGeom prst="rect">
              <a:avLst/>
            </a:prstGeom>
          </p:spPr>
        </p:pic>
      </p:grpSp>
      <p:grpSp>
        <p:nvGrpSpPr>
          <p:cNvPr id="44" name="Gruppieren 43">
            <a:extLst>
              <a:ext uri="{FF2B5EF4-FFF2-40B4-BE49-F238E27FC236}">
                <a16:creationId xmlns:a16="http://schemas.microsoft.com/office/drawing/2014/main" id="{4AD01BDB-FB81-484C-9474-FF95C1FEBD78}"/>
              </a:ext>
            </a:extLst>
          </p:cNvPr>
          <p:cNvGrpSpPr/>
          <p:nvPr/>
        </p:nvGrpSpPr>
        <p:grpSpPr>
          <a:xfrm>
            <a:off x="6558794" y="4235679"/>
            <a:ext cx="809733" cy="809733"/>
            <a:chOff x="7710473" y="4709290"/>
            <a:chExt cx="809733" cy="809733"/>
          </a:xfrm>
        </p:grpSpPr>
        <p:sp>
          <p:nvSpPr>
            <p:cNvPr id="29" name="Ellipse 28">
              <a:extLst>
                <a:ext uri="{FF2B5EF4-FFF2-40B4-BE49-F238E27FC236}">
                  <a16:creationId xmlns:a16="http://schemas.microsoft.com/office/drawing/2014/main" id="{70AA58EE-C13E-4F64-B54B-5903972B8B56}"/>
                </a:ext>
              </a:extLst>
            </p:cNvPr>
            <p:cNvSpPr/>
            <p:nvPr/>
          </p:nvSpPr>
          <p:spPr>
            <a:xfrm>
              <a:off x="7710473"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8" name="Grafik 37">
              <a:extLst>
                <a:ext uri="{FF2B5EF4-FFF2-40B4-BE49-F238E27FC236}">
                  <a16:creationId xmlns:a16="http://schemas.microsoft.com/office/drawing/2014/main" id="{1D5DB16D-6C1B-45C5-B434-85360C3D8C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85965" y="4836793"/>
              <a:ext cx="476780" cy="556243"/>
            </a:xfrm>
            <a:prstGeom prst="rect">
              <a:avLst/>
            </a:prstGeom>
          </p:spPr>
        </p:pic>
      </p:grpSp>
      <p:grpSp>
        <p:nvGrpSpPr>
          <p:cNvPr id="43" name="Gruppieren 42">
            <a:extLst>
              <a:ext uri="{FF2B5EF4-FFF2-40B4-BE49-F238E27FC236}">
                <a16:creationId xmlns:a16="http://schemas.microsoft.com/office/drawing/2014/main" id="{CC5FF8DF-88DB-4F23-9880-638539DD847A}"/>
              </a:ext>
            </a:extLst>
          </p:cNvPr>
          <p:cNvGrpSpPr/>
          <p:nvPr/>
        </p:nvGrpSpPr>
        <p:grpSpPr>
          <a:xfrm>
            <a:off x="4319008" y="3615885"/>
            <a:ext cx="809733" cy="809733"/>
            <a:chOff x="4080529" y="4022559"/>
            <a:chExt cx="809733" cy="809733"/>
          </a:xfrm>
        </p:grpSpPr>
        <p:sp>
          <p:nvSpPr>
            <p:cNvPr id="23" name="Ellipse 22">
              <a:extLst>
                <a:ext uri="{FF2B5EF4-FFF2-40B4-BE49-F238E27FC236}">
                  <a16:creationId xmlns:a16="http://schemas.microsoft.com/office/drawing/2014/main" id="{31A35136-088D-4C14-891F-AE884C35C8EC}"/>
                </a:ext>
              </a:extLst>
            </p:cNvPr>
            <p:cNvSpPr/>
            <p:nvPr/>
          </p:nvSpPr>
          <p:spPr>
            <a:xfrm>
              <a:off x="4080529" y="4022559"/>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9" name="Grafik 38">
              <a:extLst>
                <a:ext uri="{FF2B5EF4-FFF2-40B4-BE49-F238E27FC236}">
                  <a16:creationId xmlns:a16="http://schemas.microsoft.com/office/drawing/2014/main" id="{06CD8E92-C0DA-46FC-861D-3C1CA721D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30981" y="4122845"/>
              <a:ext cx="508828" cy="609160"/>
            </a:xfrm>
            <a:prstGeom prst="rect">
              <a:avLst/>
            </a:prstGeom>
          </p:spPr>
        </p:pic>
      </p:grpSp>
      <p:grpSp>
        <p:nvGrpSpPr>
          <p:cNvPr id="45" name="Gruppieren 44">
            <a:extLst>
              <a:ext uri="{FF2B5EF4-FFF2-40B4-BE49-F238E27FC236}">
                <a16:creationId xmlns:a16="http://schemas.microsoft.com/office/drawing/2014/main" id="{5BA01118-A871-4CF2-9B0A-5BDD747443C8}"/>
              </a:ext>
            </a:extLst>
          </p:cNvPr>
          <p:cNvGrpSpPr/>
          <p:nvPr/>
        </p:nvGrpSpPr>
        <p:grpSpPr>
          <a:xfrm>
            <a:off x="5101322" y="1753834"/>
            <a:ext cx="809733" cy="809733"/>
            <a:chOff x="4080529" y="2365912"/>
            <a:chExt cx="809733" cy="809733"/>
          </a:xfrm>
        </p:grpSpPr>
        <p:sp>
          <p:nvSpPr>
            <p:cNvPr id="16" name="Ellipse 15">
              <a:extLst>
                <a:ext uri="{FF2B5EF4-FFF2-40B4-BE49-F238E27FC236}">
                  <a16:creationId xmlns:a16="http://schemas.microsoft.com/office/drawing/2014/main" id="{DE53760B-9810-4DAF-844F-8B60E6A9ED3B}"/>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2" name="Grafik 41">
              <a:extLst>
                <a:ext uri="{FF2B5EF4-FFF2-40B4-BE49-F238E27FC236}">
                  <a16:creationId xmlns:a16="http://schemas.microsoft.com/office/drawing/2014/main" id="{CCA4B113-6C20-47F4-A857-79ADA83C59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40309" y="2548229"/>
              <a:ext cx="490172" cy="445099"/>
            </a:xfrm>
            <a:prstGeom prst="rect">
              <a:avLst/>
            </a:prstGeom>
          </p:spPr>
        </p:pic>
      </p:grpSp>
      <p:grpSp>
        <p:nvGrpSpPr>
          <p:cNvPr id="50" name="Gruppieren 49">
            <a:extLst>
              <a:ext uri="{FF2B5EF4-FFF2-40B4-BE49-F238E27FC236}">
                <a16:creationId xmlns:a16="http://schemas.microsoft.com/office/drawing/2014/main" id="{2B2E3E12-C472-422C-8E62-DA1711FA3B44}"/>
              </a:ext>
            </a:extLst>
          </p:cNvPr>
          <p:cNvGrpSpPr/>
          <p:nvPr/>
        </p:nvGrpSpPr>
        <p:grpSpPr>
          <a:xfrm>
            <a:off x="4270340" y="2675476"/>
            <a:ext cx="809733" cy="809733"/>
            <a:chOff x="4080529" y="3151158"/>
            <a:chExt cx="809733" cy="809733"/>
          </a:xfrm>
        </p:grpSpPr>
        <p:sp>
          <p:nvSpPr>
            <p:cNvPr id="20" name="Ellipse 19">
              <a:extLst>
                <a:ext uri="{FF2B5EF4-FFF2-40B4-BE49-F238E27FC236}">
                  <a16:creationId xmlns:a16="http://schemas.microsoft.com/office/drawing/2014/main" id="{B9A4205A-99E1-49E2-97CB-F014F0C4135C}"/>
                </a:ext>
              </a:extLst>
            </p:cNvPr>
            <p:cNvSpPr/>
            <p:nvPr/>
          </p:nvSpPr>
          <p:spPr>
            <a:xfrm>
              <a:off x="4080529" y="3151158"/>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9" name="Grafik 48">
              <a:extLst>
                <a:ext uri="{FF2B5EF4-FFF2-40B4-BE49-F238E27FC236}">
                  <a16:creationId xmlns:a16="http://schemas.microsoft.com/office/drawing/2014/main" id="{3C12E491-0EBC-4CF7-A476-F3F273F2675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31468" y="3290685"/>
              <a:ext cx="507854" cy="530679"/>
            </a:xfrm>
            <a:prstGeom prst="rect">
              <a:avLst/>
            </a:prstGeom>
          </p:spPr>
        </p:pic>
      </p:grpSp>
    </p:spTree>
    <p:extLst>
      <p:ext uri="{BB962C8B-B14F-4D97-AF65-F5344CB8AC3E}">
        <p14:creationId xmlns:p14="http://schemas.microsoft.com/office/powerpoint/2010/main" val="87908710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4. La durabilité dans tous les programmes de formation allemands</a:t>
            </a:r>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2" y="1419678"/>
            <a:ext cx="2700000" cy="564101"/>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fr-FR" sz="1600" b="1" dirty="0"/>
              <a:t>Dimension économique</a:t>
            </a:r>
          </a:p>
        </p:txBody>
      </p:sp>
      <p:sp>
        <p:nvSpPr>
          <p:cNvPr id="10" name="Rechteck 9">
            <a:extLst>
              <a:ext uri="{FF2B5EF4-FFF2-40B4-BE49-F238E27FC236}">
                <a16:creationId xmlns:a16="http://schemas.microsoft.com/office/drawing/2014/main" id="{D11C575C-219B-4E69-9AD1-5A4439A28A35}"/>
              </a:ext>
            </a:extLst>
          </p:cNvPr>
          <p:cNvSpPr/>
          <p:nvPr/>
        </p:nvSpPr>
        <p:spPr>
          <a:xfrm>
            <a:off x="658812" y="2025990"/>
            <a:ext cx="2700000" cy="3663119"/>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fr-FR" sz="1400" dirty="0"/>
              <a:t>Gestion préventive ; économie circulaire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Gestion du flux de matières ; système de gestion de l’environnement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Technologies innovantes, respectueuses de l’environnement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Écoconception (durée de vie, prise en compte de la gestion des déchets, esthétique)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Vérité écologique et sociale des prix</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Principe du pollueur-payeur</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Réseaux de commercialisation régionaux et locaux, et commerce équitable</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3445875" y="1419678"/>
            <a:ext cx="2700000" cy="5641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600"/>
              </a:spcBef>
            </a:pPr>
            <a:r>
              <a:rPr lang="fr-FR" sz="1600" b="1" dirty="0"/>
              <a:t>Dimension écologique</a:t>
            </a:r>
          </a:p>
        </p:txBody>
      </p:sp>
      <p:sp>
        <p:nvSpPr>
          <p:cNvPr id="12" name="Rechteck 11">
            <a:extLst>
              <a:ext uri="{FF2B5EF4-FFF2-40B4-BE49-F238E27FC236}">
                <a16:creationId xmlns:a16="http://schemas.microsoft.com/office/drawing/2014/main" id="{29434553-7434-4612-8E33-43B4CAC95C89}"/>
              </a:ext>
            </a:extLst>
          </p:cNvPr>
          <p:cNvSpPr/>
          <p:nvPr/>
        </p:nvSpPr>
        <p:spPr>
          <a:xfrm>
            <a:off x="3445875" y="2025990"/>
            <a:ext cx="2699999" cy="3009093"/>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fr-FR" sz="1400" dirty="0"/>
              <a:t>Utilisation parcimonieuse des ressources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Rythme de la nature (capacité de régénération, délai raisonnable)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Biodiversité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Systèmes circulatoires écologiques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Énergies renouvelables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Principe de précaution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Prévenir les contraintes sur l’écosystème (réduction des apports de polluants, des émissions, des déchets)</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6232938"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fr-FR" sz="1600" b="1" dirty="0"/>
              <a:t>Dimension sociale</a:t>
            </a:r>
          </a:p>
        </p:txBody>
      </p:sp>
      <p:sp>
        <p:nvSpPr>
          <p:cNvPr id="15" name="Rechteck 14">
            <a:extLst>
              <a:ext uri="{FF2B5EF4-FFF2-40B4-BE49-F238E27FC236}">
                <a16:creationId xmlns:a16="http://schemas.microsoft.com/office/drawing/2014/main" id="{F4D2AF01-CC99-4E1D-81E1-2BB5551B09BC}"/>
              </a:ext>
            </a:extLst>
          </p:cNvPr>
          <p:cNvSpPr/>
          <p:nvPr/>
        </p:nvSpPr>
        <p:spPr>
          <a:xfrm>
            <a:off x="6232939" y="2025990"/>
            <a:ext cx="2699999" cy="3927023"/>
          </a:xfrm>
          <a:prstGeom prst="rect">
            <a:avLst/>
          </a:prstGeom>
        </p:spPr>
        <p:txBody>
          <a:bodyPr wrap="square" lIns="72000" rIns="72000" numCol="1" spcCol="72000">
            <a:noAutofit/>
          </a:bodyPr>
          <a:lstStyle/>
          <a:p>
            <a:pPr marL="216000" indent="-216000">
              <a:lnSpc>
                <a:spcPts val="1700"/>
              </a:lnSpc>
              <a:spcAft>
                <a:spcPts val="400"/>
              </a:spcAft>
              <a:buClr>
                <a:srgbClr val="D6851B"/>
              </a:buClr>
              <a:buSzPct val="65000"/>
              <a:buFont typeface="Wingdings 3" panose="05040102010807070707" pitchFamily="18" charset="2"/>
              <a:buChar char=""/>
            </a:pPr>
            <a:r>
              <a:rPr lang="fr-FR" sz="1400" dirty="0"/>
              <a:t>Démocratisation, participation de tous les groupes de population dans tous les domaines de la vie, promotion de la santé humaine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Utilisation équitable des ressources naturelles et droits de développement égaux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Justice sociale interne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Prise en compte des intérêts vitaux des générations futures​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Réseaux ; moyens d’existence par le travail ;</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9020000"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fr-FR" sz="1600" b="1" dirty="0"/>
              <a:t>Dimension culturelle</a:t>
            </a:r>
          </a:p>
        </p:txBody>
      </p:sp>
      <p:sp>
        <p:nvSpPr>
          <p:cNvPr id="17" name="Rechteck 16">
            <a:extLst>
              <a:ext uri="{FF2B5EF4-FFF2-40B4-BE49-F238E27FC236}">
                <a16:creationId xmlns:a16="http://schemas.microsoft.com/office/drawing/2014/main" id="{BDA15362-E51F-4321-B89D-82EA95BF2AFF}"/>
              </a:ext>
            </a:extLst>
          </p:cNvPr>
          <p:cNvSpPr/>
          <p:nvPr/>
        </p:nvSpPr>
        <p:spPr>
          <a:xfrm>
            <a:off x="9019999" y="2025990"/>
            <a:ext cx="2787066" cy="3175806"/>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fr-FR" sz="1400" dirty="0"/>
              <a:t>Sécurité éthique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Modes de vie axés sur la durabilité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Perception holistique de la nature ; perception esthétique d’un développement durable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Savoir traditionnel ; </a:t>
            </a:r>
            <a:br>
              <a:rPr lang="fr-FR" sz="1400" dirty="0"/>
            </a:br>
            <a:r>
              <a:rPr lang="fr-FR" sz="1400" dirty="0"/>
              <a:t>rapport au temps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Culture du rapport aux choses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Conscience des consommateurs ; public local ; échanges internationaux ; responsabilité globale ; culture cosmopolite​</a:t>
            </a:r>
          </a:p>
        </p:txBody>
      </p:sp>
    </p:spTree>
    <p:extLst>
      <p:ext uri="{BB962C8B-B14F-4D97-AF65-F5344CB8AC3E}">
        <p14:creationId xmlns:p14="http://schemas.microsoft.com/office/powerpoint/2010/main" val="114705017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fr-FR" dirty="0"/>
              <a:t>4. La durabilité dans tous les programmes de formation allemands</a:t>
            </a:r>
          </a:p>
        </p:txBody>
      </p:sp>
      <p:sp>
        <p:nvSpPr>
          <p:cNvPr id="12" name="Rechteck 11">
            <a:extLst>
              <a:ext uri="{FF2B5EF4-FFF2-40B4-BE49-F238E27FC236}">
                <a16:creationId xmlns:a16="http://schemas.microsoft.com/office/drawing/2014/main" id="{F31D79AB-5161-4090-953F-2A3382C8463B}"/>
              </a:ext>
            </a:extLst>
          </p:cNvPr>
          <p:cNvSpPr/>
          <p:nvPr/>
        </p:nvSpPr>
        <p:spPr>
          <a:xfrm>
            <a:off x="504185" y="878299"/>
            <a:ext cx="3681472" cy="4201728"/>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Métiers du climat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Mécanicien·ne d'installations, électricien·ne, électronicien·ne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plombier·ère-chauffagiste, plombier·ère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Mécanicien·ne installateur·rice de systèmes sanitaires, </a:t>
            </a:r>
            <a:br>
              <a:rPr lang="fr-FR" sz="1400" dirty="0"/>
            </a:br>
            <a:r>
              <a:rPr lang="fr-FR" sz="1400" dirty="0"/>
              <a:t>de chauffage et de climatisation</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Électronicien·ne en technique avec spécialisation technique énérgétique et domotique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Électronicien·ne pour l’intégration de systèmes</a:t>
            </a:r>
            <a:br>
              <a:rPr lang="fr-FR" sz="1400" dirty="0"/>
            </a:br>
            <a:r>
              <a:rPr lang="fr-FR" sz="1400" dirty="0"/>
              <a:t>domotiques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Couvreur·euse avec spécialisation technique énergétique pour toitures et murs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Peintre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Agent·e·s commerciaux·ales dans l’industrie</a:t>
            </a:r>
          </a:p>
        </p:txBody>
      </p:sp>
      <p:sp>
        <p:nvSpPr>
          <p:cNvPr id="15" name="Rechteck 14">
            <a:extLst>
              <a:ext uri="{FF2B5EF4-FFF2-40B4-BE49-F238E27FC236}">
                <a16:creationId xmlns:a16="http://schemas.microsoft.com/office/drawing/2014/main" id="{B432BF9C-2479-4CB5-9ABD-D16703C95E69}"/>
              </a:ext>
            </a:extLst>
          </p:cNvPr>
          <p:cNvSpPr/>
          <p:nvPr/>
        </p:nvSpPr>
        <p:spPr>
          <a:xfrm>
            <a:off x="4327889" y="878299"/>
            <a:ext cx="3536221" cy="2688493"/>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Métiers de l’environnement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Professionnel·le·s qualifié·e·s pour la technique d’alimentation en eau</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Professionnel·le·s qualifié·e·s pour la technique des eaux usées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 e technique de maintenance des conduites et installations industrielles et de maintenance industrielle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 e technique dans le secteur de la collecte, de l'evacuation et du recyclage des déchets </a:t>
            </a:r>
          </a:p>
        </p:txBody>
      </p:sp>
      <p:sp>
        <p:nvSpPr>
          <p:cNvPr id="18" name="Rechteck 17">
            <a:extLst>
              <a:ext uri="{FF2B5EF4-FFF2-40B4-BE49-F238E27FC236}">
                <a16:creationId xmlns:a16="http://schemas.microsoft.com/office/drawing/2014/main" id="{4A77F5D0-8BC4-4024-AE32-D70110E2BEAC}"/>
              </a:ext>
            </a:extLst>
          </p:cNvPr>
          <p:cNvSpPr/>
          <p:nvPr/>
        </p:nvSpPr>
        <p:spPr>
          <a:xfrm>
            <a:off x="8006342" y="878299"/>
            <a:ext cx="3681472" cy="3255956"/>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Électromobilité (20 métiers)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Industrie électrotechnique et informatique et artisanat </a:t>
            </a:r>
            <a:br>
              <a:rPr lang="fr-FR" sz="1400" dirty="0"/>
            </a:br>
            <a:r>
              <a:rPr lang="fr-FR" sz="1400" dirty="0"/>
              <a:t>et dans le secteur automobile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 ferroviaire pour l’exploitation (conducteur·rice de train et transport)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Conducteur·rice professionnel·le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Agent·e·s commerciaux·ales des transports ferroviaires et routiers, agent·e·s commerciaux·ales des services de transport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 ferroviaire pour le pilotage de la circulation des trains, ouvrier·ère en construction ferroviaire</a:t>
            </a:r>
          </a:p>
        </p:txBody>
      </p:sp>
      <p:sp>
        <p:nvSpPr>
          <p:cNvPr id="19" name="Rechteck 18">
            <a:extLst>
              <a:ext uri="{FF2B5EF4-FFF2-40B4-BE49-F238E27FC236}">
                <a16:creationId xmlns:a16="http://schemas.microsoft.com/office/drawing/2014/main" id="{A89367BF-1D04-4ACC-AE25-0AC255B252CD}"/>
              </a:ext>
            </a:extLst>
          </p:cNvPr>
          <p:cNvSpPr/>
          <p:nvPr/>
        </p:nvSpPr>
        <p:spPr>
          <a:xfrm>
            <a:off x="4313999" y="3605010"/>
            <a:ext cx="3536221" cy="1495859"/>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Agent·e·s commerciaux·ales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Agent·e·s commerciaux·ales pour la gestion du commerce de gros et du commerce extérieur</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Agent·e·s commerciaux·ales pour le commerce de détail</a:t>
            </a:r>
          </a:p>
        </p:txBody>
      </p:sp>
      <p:sp>
        <p:nvSpPr>
          <p:cNvPr id="20" name="Rechteck 19">
            <a:extLst>
              <a:ext uri="{FF2B5EF4-FFF2-40B4-BE49-F238E27FC236}">
                <a16:creationId xmlns:a16="http://schemas.microsoft.com/office/drawing/2014/main" id="{5573B266-92AA-4D9E-BEE3-4E3A4699644C}"/>
              </a:ext>
            </a:extLst>
          </p:cNvPr>
          <p:cNvSpPr/>
          <p:nvPr/>
        </p:nvSpPr>
        <p:spPr>
          <a:xfrm>
            <a:off x="4403693" y="5139088"/>
            <a:ext cx="3446527" cy="841834"/>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Emballage écologique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Technicien·ne du papier</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Technicien·ne des emballages</a:t>
            </a:r>
          </a:p>
        </p:txBody>
      </p:sp>
      <p:sp>
        <p:nvSpPr>
          <p:cNvPr id="21" name="Rechteck 20">
            <a:extLst>
              <a:ext uri="{FF2B5EF4-FFF2-40B4-BE49-F238E27FC236}">
                <a16:creationId xmlns:a16="http://schemas.microsoft.com/office/drawing/2014/main" id="{1E49A9B2-BD78-4164-BD33-9B910740DD7D}"/>
              </a:ext>
            </a:extLst>
          </p:cNvPr>
          <p:cNvSpPr/>
          <p:nvPr/>
        </p:nvSpPr>
        <p:spPr>
          <a:xfrm>
            <a:off x="8031103" y="4268506"/>
            <a:ext cx="3681472" cy="1444563"/>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Métiers verts</a:t>
            </a:r>
          </a:p>
          <a:p>
            <a:pPr>
              <a:lnSpc>
                <a:spcPts val="1700"/>
              </a:lnSpc>
              <a:spcAft>
                <a:spcPts val="400"/>
              </a:spcAft>
              <a:buClr>
                <a:srgbClr val="D6851B"/>
              </a:buClr>
              <a:buSzPct val="65000"/>
            </a:pPr>
            <a:r>
              <a:rPr lang="fr-FR" sz="1400" dirty="0"/>
              <a:t>Métiers d’apprentissage dans le domaine agricole, les « 14 verts », protection de l’environnement et du climat dans la gestion des sols, des plantes et des animaux, et technique moderne</a:t>
            </a:r>
          </a:p>
        </p:txBody>
      </p:sp>
    </p:spTree>
    <p:extLst>
      <p:ext uri="{BB962C8B-B14F-4D97-AF65-F5344CB8AC3E}">
        <p14:creationId xmlns:p14="http://schemas.microsoft.com/office/powerpoint/2010/main" val="226629560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3">
            <a:extLst>
              <a:ext uri="{FF2B5EF4-FFF2-40B4-BE49-F238E27FC236}">
                <a16:creationId xmlns:a16="http://schemas.microsoft.com/office/drawing/2014/main" id="{D4665A02-4E20-4344-864D-8EDB1870CD78}"/>
              </a:ext>
            </a:extLst>
          </p:cNvPr>
          <p:cNvSpPr txBox="1">
            <a:spLocks/>
          </p:cNvSpPr>
          <p:nvPr/>
        </p:nvSpPr>
        <p:spPr>
          <a:xfrm>
            <a:off x="2893634" y="2598916"/>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bg1"/>
                </a:solidFill>
              </a:rPr>
              <a:t>Transmission obligatoire</a:t>
            </a:r>
          </a:p>
          <a:p>
            <a:r>
              <a:rPr lang="fr-FR" dirty="0">
                <a:solidFill>
                  <a:schemeClr val="bg1"/>
                </a:solidFill>
              </a:rPr>
              <a:t>Transmission obligatoire des compétences corrélatives</a:t>
            </a:r>
          </a:p>
        </p:txBody>
      </p:sp>
      <p:sp>
        <p:nvSpPr>
          <p:cNvPr id="13" name="Textplatzhalter 3">
            <a:extLst>
              <a:ext uri="{FF2B5EF4-FFF2-40B4-BE49-F238E27FC236}">
                <a16:creationId xmlns:a16="http://schemas.microsoft.com/office/drawing/2014/main" id="{8C91FC08-E154-44F7-A82A-27500097A027}"/>
              </a:ext>
            </a:extLst>
          </p:cNvPr>
          <p:cNvSpPr txBox="1">
            <a:spLocks/>
          </p:cNvSpPr>
          <p:nvPr/>
        </p:nvSpPr>
        <p:spPr>
          <a:xfrm>
            <a:off x="2893634" y="3569887"/>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bg1"/>
                </a:solidFill>
              </a:rPr>
              <a:t>Requis pour les examens</a:t>
            </a:r>
          </a:p>
          <a:p>
            <a:r>
              <a:rPr lang="fr-FR" dirty="0">
                <a:solidFill>
                  <a:schemeClr val="bg1"/>
                </a:solidFill>
              </a:rPr>
              <a:t>Dans certains métiers, déjà demandés dans les examens</a:t>
            </a:r>
          </a:p>
        </p:txBody>
      </p:sp>
      <p:sp>
        <p:nvSpPr>
          <p:cNvPr id="14" name="Textplatzhalter 3">
            <a:extLst>
              <a:ext uri="{FF2B5EF4-FFF2-40B4-BE49-F238E27FC236}">
                <a16:creationId xmlns:a16="http://schemas.microsoft.com/office/drawing/2014/main" id="{64911B29-4C84-4111-9A35-D0A05D2EEE27}"/>
              </a:ext>
            </a:extLst>
          </p:cNvPr>
          <p:cNvSpPr txBox="1">
            <a:spLocks/>
          </p:cNvSpPr>
          <p:nvPr/>
        </p:nvSpPr>
        <p:spPr>
          <a:xfrm>
            <a:off x="2893634" y="4573664"/>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bg1"/>
                </a:solidFill>
              </a:rPr>
              <a:t>Mise en œuvre pratique</a:t>
            </a:r>
          </a:p>
          <a:p>
            <a:r>
              <a:rPr lang="fr-FR" dirty="0">
                <a:solidFill>
                  <a:schemeClr val="bg1"/>
                </a:solidFill>
              </a:rPr>
              <a:t>Projets et modules facultatifs pour l’optimisation de la chaîne d’approvisionnement</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4. La durabilité dans tous les programmes de formation allemands</a:t>
            </a:r>
          </a:p>
        </p:txBody>
      </p:sp>
      <p:sp>
        <p:nvSpPr>
          <p:cNvPr id="15" name="Rechteck 14">
            <a:extLst>
              <a:ext uri="{FF2B5EF4-FFF2-40B4-BE49-F238E27FC236}">
                <a16:creationId xmlns:a16="http://schemas.microsoft.com/office/drawing/2014/main" id="{6CC9BEE9-1AE8-4F0E-A403-C0CAA544E50B}"/>
              </a:ext>
            </a:extLst>
          </p:cNvPr>
          <p:cNvSpPr/>
          <p:nvPr/>
        </p:nvSpPr>
        <p:spPr>
          <a:xfrm>
            <a:off x="658813" y="1565275"/>
            <a:ext cx="10877658" cy="756640"/>
          </a:xfrm>
          <a:prstGeom prst="rect">
            <a:avLst/>
          </a:prstGeom>
        </p:spPr>
        <p:txBody>
          <a:bodyPr wrap="square" lIns="0" tIns="0" rIns="0" bIns="0">
            <a:noAutofit/>
          </a:bodyPr>
          <a:lstStyle/>
          <a:p>
            <a:pPr>
              <a:lnSpc>
                <a:spcPts val="2200"/>
              </a:lnSpc>
              <a:spcAft>
                <a:spcPts val="1200"/>
              </a:spcAft>
              <a:buClr>
                <a:srgbClr val="D6851B"/>
              </a:buClr>
              <a:buSzPct val="65000"/>
            </a:pPr>
            <a:r>
              <a:rPr lang="fr-FR" dirty="0"/>
              <a:t>La durabilité, la numérisation et l’intelligence artificielle ont été intégrées aux programmes-cadres d’enseignement et aux règlements de formation de la formation professionnelle en Allemagne.</a:t>
            </a:r>
          </a:p>
        </p:txBody>
      </p:sp>
      <p:sp>
        <p:nvSpPr>
          <p:cNvPr id="20" name="Pfeil: Fünfeck 19">
            <a:extLst>
              <a:ext uri="{FF2B5EF4-FFF2-40B4-BE49-F238E27FC236}">
                <a16:creationId xmlns:a16="http://schemas.microsoft.com/office/drawing/2014/main" id="{FD99A3AC-337C-4395-AE54-D95A957945C3}"/>
              </a:ext>
            </a:extLst>
          </p:cNvPr>
          <p:cNvSpPr/>
          <p:nvPr/>
        </p:nvSpPr>
        <p:spPr>
          <a:xfrm>
            <a:off x="658813" y="2598916"/>
            <a:ext cx="2760105" cy="2760105"/>
          </a:xfrm>
          <a:prstGeom prst="homePlate">
            <a:avLst>
              <a:gd name="adj" fmla="val 1482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9C96D870-8A37-4823-9292-85592E21859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Positions de profils professionnels standard</a:t>
            </a:r>
          </a:p>
        </p:txBody>
      </p:sp>
    </p:spTree>
    <p:extLst>
      <p:ext uri="{BB962C8B-B14F-4D97-AF65-F5344CB8AC3E}">
        <p14:creationId xmlns:p14="http://schemas.microsoft.com/office/powerpoint/2010/main" val="388292718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589996" y="1124001"/>
            <a:ext cx="8271181" cy="4022203"/>
          </a:xfrm>
          <a:prstGeom prst="rect">
            <a:avLst/>
          </a:prstGeom>
        </p:spPr>
        <p:txBody>
          <a:bodyPr wrap="square" lIns="36000" tIns="36000" rIns="36000" bIns="36000">
            <a:noAutofit/>
          </a:bodyPr>
          <a:lstStyle/>
          <a:p>
            <a:pPr>
              <a:lnSpc>
                <a:spcPts val="2200"/>
              </a:lnSpc>
              <a:spcAft>
                <a:spcPts val="1200"/>
              </a:spcAft>
              <a:buClr>
                <a:srgbClr val="D6851B"/>
              </a:buClr>
              <a:buSzPct val="65000"/>
            </a:pPr>
            <a:r>
              <a:rPr lang="fr-FR" dirty="0"/>
              <a:t>« Par ailleurs, la commission centrale du BIBB recommande aux entreprises formatrices et aux écoles professionnelles de </a:t>
            </a:r>
            <a:r>
              <a:rPr lang="fr-FR" b="1" dirty="0"/>
              <a:t>transmettre</a:t>
            </a:r>
            <a:r>
              <a:rPr lang="fr-FR" dirty="0"/>
              <a:t> dès maintenant de façon intégrative les </a:t>
            </a:r>
            <a:r>
              <a:rPr lang="fr-FR" b="1" dirty="0"/>
              <a:t>positions de profil professionnel standard modernisées</a:t>
            </a:r>
            <a:r>
              <a:rPr lang="fr-FR" dirty="0"/>
              <a:t> sur toute la durée de la formation, en association avec les compétences, les connaissances et les aptitudes spécialisées </a:t>
            </a:r>
            <a:r>
              <a:rPr lang="fr-FR" b="1" dirty="0"/>
              <a:t>pour les métiers d’apprentissage selon la loi sur la formation professionnelle (BBiG) et le code de l’artisanat (HwO)</a:t>
            </a:r>
            <a:r>
              <a:rPr lang="fr-FR" dirty="0"/>
              <a:t>, même si ces positions ne figurent pas encore dans tous les règlements de formation. </a:t>
            </a:r>
          </a:p>
          <a:p>
            <a:pPr>
              <a:lnSpc>
                <a:spcPts val="2200"/>
              </a:lnSpc>
              <a:spcAft>
                <a:spcPts val="1200"/>
              </a:spcAft>
              <a:buClr>
                <a:srgbClr val="D6851B"/>
              </a:buClr>
              <a:buSzPct val="65000"/>
            </a:pPr>
            <a:r>
              <a:rPr lang="fr-FR" dirty="0"/>
              <a:t>Le comité principal appelle tous les acteurs de la formation professionnelle à </a:t>
            </a:r>
            <a:r>
              <a:rPr lang="fr-FR" b="1" dirty="0"/>
              <a:t>soutenir activement</a:t>
            </a:r>
            <a:r>
              <a:rPr lang="fr-FR" dirty="0"/>
              <a:t> cette approche, en attirant l’attention des entreprises formatrices et des écoles professionnelles par différentes voies sur cette recommandation </a:t>
            </a:r>
            <a:br>
              <a:rPr lang="fr-FR" dirty="0"/>
            </a:br>
            <a:r>
              <a:rPr lang="fr-FR" dirty="0"/>
              <a:t>et sur l’importance des nouvelles positions de profils professionnels standard </a:t>
            </a:r>
            <a:br>
              <a:rPr lang="fr-FR" dirty="0"/>
            </a:br>
            <a:r>
              <a:rPr lang="fr-FR" dirty="0"/>
              <a:t>pour le monde du travail de demain, en faisant la promotion de leur mise en œuvre </a:t>
            </a:r>
            <a:br>
              <a:rPr lang="fr-FR" dirty="0"/>
            </a:br>
            <a:r>
              <a:rPr lang="fr-FR" dirty="0"/>
              <a:t>et en les soutenant de manière appropriée. »</a:t>
            </a:r>
          </a:p>
          <a:p>
            <a:pPr>
              <a:lnSpc>
                <a:spcPts val="2200"/>
              </a:lnSpc>
              <a:spcAft>
                <a:spcPts val="1200"/>
              </a:spcAft>
              <a:buClr>
                <a:srgbClr val="D6851B"/>
              </a:buClr>
              <a:buSzPct val="65000"/>
            </a:pPr>
            <a:r>
              <a:rPr lang="fr-FR" b="1" dirty="0"/>
              <a:t>Les positions standard ne concernent pas uniquement les métiers entrés en vigueur à compter du 01/08/2021.</a:t>
            </a:r>
          </a:p>
        </p:txBody>
      </p:sp>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fr-FR" dirty="0"/>
              <a:t>4. La durabilité dans tous les programmes de formation allemands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Recommandation nº 172 de la commission centrale du BIBB</a:t>
            </a:r>
          </a:p>
        </p:txBody>
      </p:sp>
      <p:sp>
        <p:nvSpPr>
          <p:cNvPr id="11" name="Textfeld 10">
            <a:extLst>
              <a:ext uri="{FF2B5EF4-FFF2-40B4-BE49-F238E27FC236}">
                <a16:creationId xmlns:a16="http://schemas.microsoft.com/office/drawing/2014/main" id="{B4667928-A91D-4B6A-A80D-183119B59568}"/>
              </a:ext>
            </a:extLst>
          </p:cNvPr>
          <p:cNvSpPr txBox="1"/>
          <p:nvPr/>
        </p:nvSpPr>
        <p:spPr>
          <a:xfrm>
            <a:off x="516996" y="5687618"/>
            <a:ext cx="9559244" cy="276999"/>
          </a:xfrm>
          <a:prstGeom prst="rect">
            <a:avLst/>
          </a:prstGeom>
          <a:noFill/>
        </p:spPr>
        <p:txBody>
          <a:bodyPr wrap="square" rtlCol="0">
            <a:spAutoFit/>
          </a:bodyPr>
          <a:lstStyle/>
          <a:p>
            <a:r>
              <a:rPr lang="fr-FR" sz="1200" dirty="0">
                <a:latin typeface="Calibri" panose="020F0502020204030204" pitchFamily="34" charset="0"/>
              </a:rPr>
              <a:t>Source : https://www.bibb.de/dokumente/pdf/HA172.pdf</a:t>
            </a:r>
          </a:p>
        </p:txBody>
      </p:sp>
      <p:pic>
        <p:nvPicPr>
          <p:cNvPr id="6" name="Grafik 5">
            <a:extLst>
              <a:ext uri="{FF2B5EF4-FFF2-40B4-BE49-F238E27FC236}">
                <a16:creationId xmlns:a16="http://schemas.microsoft.com/office/drawing/2014/main" id="{DB6100D0-8856-40DD-A891-E36D6AEE5E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0461" y="2802169"/>
            <a:ext cx="671558" cy="1289391"/>
          </a:xfrm>
          <a:prstGeom prst="rect">
            <a:avLst/>
          </a:prstGeom>
        </p:spPr>
      </p:pic>
      <p:pic>
        <p:nvPicPr>
          <p:cNvPr id="10" name="Grafik 9">
            <a:extLst>
              <a:ext uri="{FF2B5EF4-FFF2-40B4-BE49-F238E27FC236}">
                <a16:creationId xmlns:a16="http://schemas.microsoft.com/office/drawing/2014/main" id="{971BD954-4DC3-407A-9D0D-DAD4C6A1B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679" y="2168525"/>
            <a:ext cx="789511" cy="1515861"/>
          </a:xfrm>
          <a:prstGeom prst="rect">
            <a:avLst/>
          </a:prstGeom>
        </p:spPr>
      </p:pic>
      <p:pic>
        <p:nvPicPr>
          <p:cNvPr id="12" name="Grafik 11">
            <a:extLst>
              <a:ext uri="{FF2B5EF4-FFF2-40B4-BE49-F238E27FC236}">
                <a16:creationId xmlns:a16="http://schemas.microsoft.com/office/drawing/2014/main" id="{BF976EF3-998D-49DA-ACF4-A8799D673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74" y="3581400"/>
            <a:ext cx="973951" cy="1869987"/>
          </a:xfrm>
          <a:prstGeom prst="rect">
            <a:avLst/>
          </a:prstGeom>
        </p:spPr>
      </p:pic>
    </p:spTree>
    <p:extLst>
      <p:ext uri="{BB962C8B-B14F-4D97-AF65-F5344CB8AC3E}">
        <p14:creationId xmlns:p14="http://schemas.microsoft.com/office/powerpoint/2010/main" val="54110155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fr-FR" dirty="0"/>
              <a:t>4. La durabilité dans tous les programmes de formation allemands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Compétences devant être transmises de façon intégrative comme paquet global</a:t>
            </a:r>
          </a:p>
        </p:txBody>
      </p:sp>
      <p:sp>
        <p:nvSpPr>
          <p:cNvPr id="6" name="Textplatzhalter 3">
            <a:extLst>
              <a:ext uri="{FF2B5EF4-FFF2-40B4-BE49-F238E27FC236}">
                <a16:creationId xmlns:a16="http://schemas.microsoft.com/office/drawing/2014/main" id="{20AAEC4E-E245-4F64-8A15-80DCD2C594DA}"/>
              </a:ext>
            </a:extLst>
          </p:cNvPr>
          <p:cNvSpPr txBox="1">
            <a:spLocks/>
          </p:cNvSpPr>
          <p:nvPr/>
        </p:nvSpPr>
        <p:spPr>
          <a:xfrm>
            <a:off x="658812" y="2325272"/>
            <a:ext cx="5399996"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NOUVEAU : Importance, fonction et contenus des règlements de formation </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Possibilités de promotion professionnelle et de </a:t>
            </a:r>
            <a:br>
              <a:rPr lang="fr-FR" sz="1600" dirty="0">
                <a:solidFill>
                  <a:schemeClr val="tx1"/>
                </a:solidFill>
                <a:latin typeface="+mn-lt"/>
              </a:rPr>
            </a:br>
            <a:r>
              <a:rPr lang="fr-FR" sz="1600" dirty="0">
                <a:solidFill>
                  <a:schemeClr val="tx1"/>
                </a:solidFill>
                <a:latin typeface="+mn-lt"/>
              </a:rPr>
              <a:t>développement de carrière</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512000"/>
            <a:ext cx="5399996" cy="884070"/>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b="1" dirty="0">
                <a:solidFill>
                  <a:schemeClr val="tx1"/>
                </a:solidFill>
              </a:rPr>
              <a:t>Organisation de l’entreprise formatrice, formation professionnelle et droit du travail et des conventions collectives​</a:t>
            </a:r>
          </a:p>
        </p:txBody>
      </p:sp>
      <p:sp>
        <p:nvSpPr>
          <p:cNvPr id="13" name="Ellipse 12">
            <a:extLst>
              <a:ext uri="{FF2B5EF4-FFF2-40B4-BE49-F238E27FC236}">
                <a16:creationId xmlns:a16="http://schemas.microsoft.com/office/drawing/2014/main" id="{60B76A63-1D83-4B17-9343-AFBFD6FD1598}"/>
              </a:ext>
            </a:extLst>
          </p:cNvPr>
          <p:cNvSpPr/>
          <p:nvPr/>
        </p:nvSpPr>
        <p:spPr>
          <a:xfrm>
            <a:off x="538973" y="1495164"/>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1</a:t>
            </a:r>
          </a:p>
        </p:txBody>
      </p:sp>
      <p:sp>
        <p:nvSpPr>
          <p:cNvPr id="15" name="Textplatzhalter 3">
            <a:extLst>
              <a:ext uri="{FF2B5EF4-FFF2-40B4-BE49-F238E27FC236}">
                <a16:creationId xmlns:a16="http://schemas.microsoft.com/office/drawing/2014/main" id="{0DE782C1-DD9C-4FFB-91F4-D8C525DBF2CE}"/>
              </a:ext>
            </a:extLst>
          </p:cNvPr>
          <p:cNvSpPr txBox="1">
            <a:spLocks/>
          </p:cNvSpPr>
          <p:nvPr/>
        </p:nvSpPr>
        <p:spPr>
          <a:xfrm>
            <a:off x="658812" y="4191604"/>
            <a:ext cx="5437188"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NOUVEAU : Mesures de prévention des dangers et du stress psychique et physique, </a:t>
            </a:r>
            <a:br>
              <a:rPr lang="fr-FR" sz="1600" dirty="0">
                <a:solidFill>
                  <a:schemeClr val="tx1"/>
                </a:solidFill>
                <a:latin typeface="+mn-lt"/>
              </a:rPr>
            </a:br>
            <a:r>
              <a:rPr lang="fr-FR" sz="1600" dirty="0">
                <a:solidFill>
                  <a:schemeClr val="tx1"/>
                </a:solidFill>
                <a:latin typeface="+mn-lt"/>
              </a:rPr>
              <a:t>pour soi-même et pour les autres, y compris à titre préventif</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méthodes de travail ergonomiques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2" y="3799976"/>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b="1" dirty="0">
                <a:solidFill>
                  <a:schemeClr val="tx1"/>
                </a:solidFill>
              </a:rPr>
              <a:t>Sécurité et santé au travail</a:t>
            </a:r>
          </a:p>
        </p:txBody>
      </p:sp>
      <p:sp>
        <p:nvSpPr>
          <p:cNvPr id="17" name="Ellipse 16">
            <a:extLst>
              <a:ext uri="{FF2B5EF4-FFF2-40B4-BE49-F238E27FC236}">
                <a16:creationId xmlns:a16="http://schemas.microsoft.com/office/drawing/2014/main" id="{CF35C70C-5D7F-4830-AA5C-4F68152F7DFD}"/>
              </a:ext>
            </a:extLst>
          </p:cNvPr>
          <p:cNvSpPr/>
          <p:nvPr/>
        </p:nvSpPr>
        <p:spPr>
          <a:xfrm>
            <a:off x="538973" y="3654175"/>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2</a:t>
            </a:r>
          </a:p>
        </p:txBody>
      </p:sp>
      <p:sp>
        <p:nvSpPr>
          <p:cNvPr id="18" name="Textplatzhalter 3">
            <a:extLst>
              <a:ext uri="{FF2B5EF4-FFF2-40B4-BE49-F238E27FC236}">
                <a16:creationId xmlns:a16="http://schemas.microsoft.com/office/drawing/2014/main" id="{08E2D93F-4FDB-4C90-82A2-2200FA1C5324}"/>
              </a:ext>
            </a:extLst>
          </p:cNvPr>
          <p:cNvSpPr txBox="1">
            <a:spLocks/>
          </p:cNvSpPr>
          <p:nvPr/>
        </p:nvSpPr>
        <p:spPr>
          <a:xfrm>
            <a:off x="6312575" y="3726447"/>
            <a:ext cx="5437188" cy="2026297"/>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Protection et sécurité des données</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Recherche d’information et apprentissage tout au long de la vie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Communication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Valeur accordée aux autres en tenant compte de la diversité sociale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réflexion en commun et conception de tâches</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312571" y="333482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b="1" dirty="0">
                <a:solidFill>
                  <a:schemeClr val="tx1"/>
                </a:solidFill>
              </a:rPr>
              <a:t>Environnement professionnel numérique</a:t>
            </a:r>
          </a:p>
        </p:txBody>
      </p:sp>
      <p:sp>
        <p:nvSpPr>
          <p:cNvPr id="20" name="Ellipse 19">
            <a:extLst>
              <a:ext uri="{FF2B5EF4-FFF2-40B4-BE49-F238E27FC236}">
                <a16:creationId xmlns:a16="http://schemas.microsoft.com/office/drawing/2014/main" id="{DC8D1EFF-F527-475E-88FE-1836C51EEB72}"/>
              </a:ext>
            </a:extLst>
          </p:cNvPr>
          <p:cNvSpPr/>
          <p:nvPr/>
        </p:nvSpPr>
        <p:spPr>
          <a:xfrm>
            <a:off x="6192732" y="3308163"/>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4</a:t>
            </a:r>
          </a:p>
        </p:txBody>
      </p:sp>
      <p:sp>
        <p:nvSpPr>
          <p:cNvPr id="21" name="Textplatzhalter 3">
            <a:extLst>
              <a:ext uri="{FF2B5EF4-FFF2-40B4-BE49-F238E27FC236}">
                <a16:creationId xmlns:a16="http://schemas.microsoft.com/office/drawing/2014/main" id="{5FF118E0-16CB-4CC7-BC68-83DC12DC5B2A}"/>
              </a:ext>
            </a:extLst>
          </p:cNvPr>
          <p:cNvSpPr txBox="1">
            <a:spLocks/>
          </p:cNvSpPr>
          <p:nvPr/>
        </p:nvSpPr>
        <p:spPr>
          <a:xfrm>
            <a:off x="6312571" y="1913170"/>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Collaboration dans le sens d’une durabilité économique, écologique et sociale</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Élaboration de propositions pour une action durable dans le propre domaine de travail</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312567" y="151200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b="1" dirty="0">
                <a:solidFill>
                  <a:schemeClr val="tx1"/>
                </a:solidFill>
              </a:rPr>
              <a:t>Environnement et durabilité </a:t>
            </a:r>
          </a:p>
        </p:txBody>
      </p:sp>
      <p:sp>
        <p:nvSpPr>
          <p:cNvPr id="23" name="Ellipse 22">
            <a:extLst>
              <a:ext uri="{FF2B5EF4-FFF2-40B4-BE49-F238E27FC236}">
                <a16:creationId xmlns:a16="http://schemas.microsoft.com/office/drawing/2014/main" id="{77810286-9BC2-4E77-B046-F2C031BC510E}"/>
              </a:ext>
            </a:extLst>
          </p:cNvPr>
          <p:cNvSpPr/>
          <p:nvPr/>
        </p:nvSpPr>
        <p:spPr>
          <a:xfrm>
            <a:off x="6192728" y="1492616"/>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3</a:t>
            </a:r>
          </a:p>
        </p:txBody>
      </p:sp>
    </p:spTree>
    <p:extLst>
      <p:ext uri="{BB962C8B-B14F-4D97-AF65-F5344CB8AC3E}">
        <p14:creationId xmlns:p14="http://schemas.microsoft.com/office/powerpoint/2010/main" val="134503878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fr-FR" dirty="0"/>
              <a:t>4. La durabilité dans tous les programmes de formation allemands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Environnement et durabilité</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064327"/>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identifier les possibilités de prévention de l’impact sur l’environnement et la société dû aux activités des entreprises, dans son propre domaine de responsabilité, et contribuer à l’amélioration de ces possibilités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2790761"/>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utiliser les matériaux et l’énergie en tenant compte des aspects économiques, environnementaux et sociaux de la durabilité, dans les processus de travail et relativement aux produits, aux marchandises et aux services</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58812" y="3997408"/>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éviter les déchets, et recycler ou éliminer les substances et les matériaux de façon respectueuse de l’environnement</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58812" y="3517195"/>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respecter les réglementations en matière de protection de l’environnement applicables à l’entreprise formatrice</a:t>
            </a:r>
          </a:p>
        </p:txBody>
      </p:sp>
      <p:sp>
        <p:nvSpPr>
          <p:cNvPr id="24" name="Textplatzhalter 3">
            <a:extLst>
              <a:ext uri="{FF2B5EF4-FFF2-40B4-BE49-F238E27FC236}">
                <a16:creationId xmlns:a16="http://schemas.microsoft.com/office/drawing/2014/main" id="{ED0888D3-CC02-4DCB-A9CA-7A101C4BD1A3}"/>
              </a:ext>
            </a:extLst>
          </p:cNvPr>
          <p:cNvSpPr txBox="1">
            <a:spLocks/>
          </p:cNvSpPr>
          <p:nvPr/>
        </p:nvSpPr>
        <p:spPr>
          <a:xfrm>
            <a:off x="658812" y="4477621"/>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élaborer des propositions pour une action durable dans le domaine de travail propre</a:t>
            </a:r>
          </a:p>
        </p:txBody>
      </p:sp>
      <p:sp>
        <p:nvSpPr>
          <p:cNvPr id="25" name="Textplatzhalter 3">
            <a:extLst>
              <a:ext uri="{FF2B5EF4-FFF2-40B4-BE49-F238E27FC236}">
                <a16:creationId xmlns:a16="http://schemas.microsoft.com/office/drawing/2014/main" id="{A7F824A5-4AC3-4E90-83C6-F09C3A3588EE}"/>
              </a:ext>
            </a:extLst>
          </p:cNvPr>
          <p:cNvSpPr txBox="1">
            <a:spLocks/>
          </p:cNvSpPr>
          <p:nvPr/>
        </p:nvSpPr>
        <p:spPr>
          <a:xfrm>
            <a:off x="658812" y="4957836"/>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collaborer en respectant les règlements internes à l’entreprise, conformément à un développement durable sur les plans économique, écologique et social, et communiquer de façon adaptée avec les destinataires</a:t>
            </a:r>
          </a:p>
        </p:txBody>
      </p:sp>
      <p:sp>
        <p:nvSpPr>
          <p:cNvPr id="11" name="Textplatzhalter 3">
            <a:extLst>
              <a:ext uri="{FF2B5EF4-FFF2-40B4-BE49-F238E27FC236}">
                <a16:creationId xmlns:a16="http://schemas.microsoft.com/office/drawing/2014/main" id="{3B52C904-A5A0-4E7B-9A8D-0C3101169616}"/>
              </a:ext>
            </a:extLst>
          </p:cNvPr>
          <p:cNvSpPr txBox="1">
            <a:spLocks/>
          </p:cNvSpPr>
          <p:nvPr/>
        </p:nvSpPr>
        <p:spPr>
          <a:xfrm>
            <a:off x="658813" y="1512000"/>
            <a:ext cx="11053762" cy="495108"/>
          </a:xfrm>
          <a:prstGeom prst="homePlate">
            <a:avLst>
              <a:gd name="adj" fmla="val 32618"/>
            </a:avLst>
          </a:prstGeom>
          <a:solidFill>
            <a:srgbClr val="D6851B"/>
          </a:solidFill>
        </p:spPr>
        <p:txBody>
          <a:bodyPr vert="horz" wrap="square" lIns="180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bg1"/>
                </a:solidFill>
              </a:rPr>
              <a:t>Sur toute la durée de la formation</a:t>
            </a:r>
          </a:p>
        </p:txBody>
      </p:sp>
    </p:spTree>
    <p:extLst>
      <p:ext uri="{BB962C8B-B14F-4D97-AF65-F5344CB8AC3E}">
        <p14:creationId xmlns:p14="http://schemas.microsoft.com/office/powerpoint/2010/main" val="90662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fr-FR" dirty="0"/>
              <a:t>4. La durabilité dans tous les programmes de formation allemands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Environnement et durabilité</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251050"/>
            <a:ext cx="7330156" cy="2810683"/>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Origine et fabrication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Voies de transport</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Durée de vie et utilisation à long terme</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empreinte écologique et sociale des produits et des services, ou des processus de création de valeur</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Labels et certificats, par exemple :</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b="0" dirty="0">
                <a:solidFill>
                  <a:schemeClr val="tx1"/>
                </a:solidFill>
                <a:latin typeface="+mn-lt"/>
              </a:rPr>
              <a:t>commerce équitable</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b="0" dirty="0">
                <a:solidFill>
                  <a:schemeClr val="tx1"/>
                </a:solidFill>
                <a:latin typeface="+mn-lt"/>
              </a:rPr>
              <a:t>caractère régional</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b="0" dirty="0">
                <a:solidFill>
                  <a:schemeClr val="tx1"/>
                </a:solidFill>
                <a:latin typeface="+mn-lt"/>
              </a:rPr>
              <a:t>production écologique</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utiliser les matériaux et l’énergie en tenant compte des aspects économiques, environnementaux et sociaux de la durabilité, dans les processus de travail et relativement aux produits, aux marchandises et aux services</a:t>
            </a:r>
          </a:p>
        </p:txBody>
      </p:sp>
      <p:pic>
        <p:nvPicPr>
          <p:cNvPr id="13" name="Grafik 12">
            <a:extLst>
              <a:ext uri="{FF2B5EF4-FFF2-40B4-BE49-F238E27FC236}">
                <a16:creationId xmlns:a16="http://schemas.microsoft.com/office/drawing/2014/main" id="{41426427-5B8E-49F1-AA61-94DC6AF6A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343685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fr-FR" dirty="0"/>
              <a:t>4. La durabilité dans tous les programmes de formation allemands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Environnement et durabilité</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980000"/>
            <a:ext cx="8764321" cy="2195129"/>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Conflits d’objectifs et corrélations entre les exigences économiques, écologiques et sociales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Approches d’optimisation et solutions alternatives, en tenant compte de l’efficacité et de l’efficience écologiques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Avantages et inconvénients des approches d’optimisation et des solutions alternatives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Efficacité des mesures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Valeur accordée aux idées innovantes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élaborer des propositions pour une action durable dans le domaine de travail propre</a:t>
            </a:r>
          </a:p>
        </p:txBody>
      </p:sp>
      <p:pic>
        <p:nvPicPr>
          <p:cNvPr id="6" name="Grafik 5">
            <a:extLst>
              <a:ext uri="{FF2B5EF4-FFF2-40B4-BE49-F238E27FC236}">
                <a16:creationId xmlns:a16="http://schemas.microsoft.com/office/drawing/2014/main" id="{09CBAA47-24E2-4259-B930-0F5AD3B10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213744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37075"/>
            <a:ext cx="9000000" cy="446715"/>
          </a:xfrm>
        </p:spPr>
        <p:txBody>
          <a:bodyPr>
            <a:noAutofit/>
          </a:bodyPr>
          <a:lstStyle/>
          <a:p>
            <a:r>
              <a:rPr lang="fr-FR" sz="3600" dirty="0"/>
              <a:t>1. Introduction et concepts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1416050" y="1844674"/>
            <a:ext cx="9359900" cy="3279775"/>
          </a:xfrm>
          <a:prstGeom prst="rect">
            <a:avLst/>
          </a:prstGeom>
          <a:noFill/>
        </p:spPr>
        <p:txBody>
          <a:bodyPr wrap="square" lIns="0" tIns="0" rIns="0" bIns="0" numCol="1" rtlCol="0">
            <a:noAutofit/>
          </a:bodyPr>
          <a:lstStyle/>
          <a:p>
            <a:pPr algn="ctr">
              <a:lnSpc>
                <a:spcPct val="120000"/>
              </a:lnSpc>
            </a:pPr>
            <a:r>
              <a:rPr lang="fr-FR" sz="2400" dirty="0"/>
              <a:t>C’est le rapport Brundlandt publié en 1987 par les Nations unies (UN) </a:t>
            </a:r>
            <a:br>
              <a:rPr lang="fr-FR" sz="2400" dirty="0"/>
            </a:br>
            <a:r>
              <a:rPr lang="fr-FR" sz="2400" dirty="0"/>
              <a:t>qui est considéré aujourd’hui comme le coup d’envoi du concept de durabilité ; </a:t>
            </a:r>
            <a:br>
              <a:rPr lang="fr-FR" sz="2400" dirty="0"/>
            </a:br>
            <a:r>
              <a:rPr lang="fr-FR" sz="2400" i="1" dirty="0"/>
              <a:t>le développement durable</a:t>
            </a:r>
            <a:r>
              <a:rPr lang="fr-FR" sz="2400" dirty="0"/>
              <a:t> y est défini comme suit :</a:t>
            </a:r>
          </a:p>
          <a:p>
            <a:pPr algn="ctr">
              <a:lnSpc>
                <a:spcPct val="120000"/>
              </a:lnSpc>
            </a:pPr>
            <a:endParaRPr lang="de-DE" sz="2400" dirty="0"/>
          </a:p>
          <a:p>
            <a:pPr algn="ctr">
              <a:lnSpc>
                <a:spcPct val="120000"/>
              </a:lnSpc>
            </a:pPr>
            <a:r>
              <a:rPr lang="fr-FR" sz="2400" dirty="0"/>
              <a:t>«</a:t>
            </a:r>
            <a:r>
              <a:rPr lang="fr-FR" sz="2400" b="1" dirty="0"/>
              <a:t> [répondre] aux besoins des générations présentes sans compromettre </a:t>
            </a:r>
            <a:br>
              <a:rPr lang="fr-FR" sz="2400" b="1" dirty="0"/>
            </a:br>
            <a:r>
              <a:rPr lang="fr-FR" sz="2400" b="1" dirty="0"/>
              <a:t>la capacité des générations futures de répondre aux leurs </a:t>
            </a:r>
            <a:r>
              <a:rPr lang="fr-FR" sz="2400" dirty="0"/>
              <a:t>»</a:t>
            </a:r>
          </a:p>
        </p:txBody>
      </p:sp>
    </p:spTree>
    <p:extLst>
      <p:ext uri="{BB962C8B-B14F-4D97-AF65-F5344CB8AC3E}">
        <p14:creationId xmlns:p14="http://schemas.microsoft.com/office/powerpoint/2010/main" val="406381716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le 18">
            <a:extLst>
              <a:ext uri="{FF2B5EF4-FFF2-40B4-BE49-F238E27FC236}">
                <a16:creationId xmlns:a16="http://schemas.microsoft.com/office/drawing/2014/main" id="{53DD15D2-0793-4F0D-93F5-A473E56C9355}"/>
              </a:ext>
            </a:extLst>
          </p:cNvPr>
          <p:cNvGraphicFramePr>
            <a:graphicFrameLocks noGrp="1"/>
          </p:cNvGraphicFramePr>
          <p:nvPr>
            <p:extLst>
              <p:ext uri="{D42A27DB-BD31-4B8C-83A1-F6EECF244321}">
                <p14:modId xmlns:p14="http://schemas.microsoft.com/office/powerpoint/2010/main" val="3193762387"/>
              </p:ext>
            </p:extLst>
          </p:nvPr>
        </p:nvGraphicFramePr>
        <p:xfrm>
          <a:off x="3833277" y="1429898"/>
          <a:ext cx="8025348" cy="99744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2729250190"/>
                    </a:ext>
                  </a:extLst>
                </a:gridCol>
              </a:tblGrid>
              <a:tr h="904539">
                <a:tc>
                  <a:txBody>
                    <a:bodyPr/>
                    <a:lstStyle/>
                    <a:p>
                      <a:pPr marL="288000" indent="-288000" algn="l">
                        <a:lnSpc>
                          <a:spcPct val="100000"/>
                        </a:lnSpc>
                        <a:spcAft>
                          <a:spcPts val="0"/>
                        </a:spcAft>
                        <a:buClr>
                          <a:srgbClr val="D6851B"/>
                        </a:buClr>
                        <a:buSzPct val="102000"/>
                        <a:buFont typeface="+mj-lt"/>
                        <a:buAutoNum type="arabicPeriod"/>
                      </a:pPr>
                      <a:r>
                        <a:rPr lang="fr-FR" sz="1400" dirty="0"/>
                        <a:t>Investissement « Internet rapide » (5G dans toute l’Allemagne)</a:t>
                      </a:r>
                    </a:p>
                    <a:p>
                      <a:pPr marL="288000" indent="-288000" algn="l">
                        <a:lnSpc>
                          <a:spcPct val="100000"/>
                        </a:lnSpc>
                        <a:spcAft>
                          <a:spcPts val="0"/>
                        </a:spcAft>
                        <a:buClr>
                          <a:srgbClr val="D6851B"/>
                        </a:buClr>
                        <a:buSzPct val="102000"/>
                        <a:buFont typeface="+mj-lt"/>
                        <a:buAutoNum type="arabicPeriod"/>
                      </a:pPr>
                      <a:r>
                        <a:rPr lang="fr-FR" sz="1400" dirty="0"/>
                        <a:t>Amélioration de l’infrastructure ferroviaire</a:t>
                      </a:r>
                    </a:p>
                    <a:p>
                      <a:pPr marL="288000" indent="-288000" algn="l">
                        <a:lnSpc>
                          <a:spcPct val="100000"/>
                        </a:lnSpc>
                        <a:spcAft>
                          <a:spcPts val="0"/>
                        </a:spcAft>
                        <a:buClr>
                          <a:srgbClr val="D6851B"/>
                        </a:buClr>
                        <a:buSzPct val="102000"/>
                        <a:buFont typeface="+mj-lt"/>
                        <a:buAutoNum type="arabicPeriod"/>
                      </a:pPr>
                      <a:r>
                        <a:rPr lang="fr-FR" sz="1400" dirty="0"/>
                        <a:t>Implémentation de concepts de mobilité intelligente dans les villes</a:t>
                      </a:r>
                    </a:p>
                    <a:p>
                      <a:pPr marL="288000" indent="-288000" algn="l">
                        <a:lnSpc>
                          <a:spcPct val="100000"/>
                        </a:lnSpc>
                        <a:spcAft>
                          <a:spcPts val="0"/>
                        </a:spcAft>
                        <a:buClr>
                          <a:srgbClr val="D6851B"/>
                        </a:buClr>
                        <a:buSzPct val="102000"/>
                        <a:buFont typeface="+mj-lt"/>
                        <a:buAutoNum type="arabicPeriod"/>
                      </a:pPr>
                      <a:r>
                        <a:rPr lang="fr-FR" sz="1400" dirty="0"/>
                        <a:t>Infrastructure de recharge sur l’ensemble du territoire pour les véhicules électriques</a:t>
                      </a:r>
                    </a:p>
                  </a:txBody>
                  <a:tcPr marL="252000" marR="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3498102"/>
                  </a:ext>
                </a:extLst>
              </a:tr>
            </a:tbl>
          </a:graphicData>
        </a:graphic>
      </p:graphicFrame>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4. La durabilité dans tous les programmes de formation allemands</a:t>
            </a:r>
          </a:p>
        </p:txBody>
      </p:sp>
      <p:sp>
        <p:nvSpPr>
          <p:cNvPr id="13" name="Textfeld 12">
            <a:extLst>
              <a:ext uri="{FF2B5EF4-FFF2-40B4-BE49-F238E27FC236}">
                <a16:creationId xmlns:a16="http://schemas.microsoft.com/office/drawing/2014/main" id="{17FABD3E-3F80-4017-8BD2-56EB346200F3}"/>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Hypothèses du scénario MoveOn</a:t>
            </a:r>
          </a:p>
        </p:txBody>
      </p:sp>
      <p:sp>
        <p:nvSpPr>
          <p:cNvPr id="21" name="Textplatzhalter 3">
            <a:extLst>
              <a:ext uri="{FF2B5EF4-FFF2-40B4-BE49-F238E27FC236}">
                <a16:creationId xmlns:a16="http://schemas.microsoft.com/office/drawing/2014/main" id="{40B05F9A-FA61-42D1-8F03-22767F7AF3BE}"/>
              </a:ext>
            </a:extLst>
          </p:cNvPr>
          <p:cNvSpPr txBox="1">
            <a:spLocks/>
          </p:cNvSpPr>
          <p:nvPr/>
        </p:nvSpPr>
        <p:spPr>
          <a:xfrm>
            <a:off x="658810" y="1445031"/>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a:pPr>
            <a:r>
              <a:rPr lang="fr-FR" sz="1400" b="1" dirty="0"/>
              <a:t>Investissements dans la construction</a:t>
            </a:r>
          </a:p>
        </p:txBody>
      </p:sp>
      <p:graphicFrame>
        <p:nvGraphicFramePr>
          <p:cNvPr id="4" name="Tabelle 3">
            <a:extLst>
              <a:ext uri="{FF2B5EF4-FFF2-40B4-BE49-F238E27FC236}">
                <a16:creationId xmlns:a16="http://schemas.microsoft.com/office/drawing/2014/main" id="{58BF685B-809C-4874-B258-8DA49BB4F4BB}"/>
              </a:ext>
            </a:extLst>
          </p:cNvPr>
          <p:cNvGraphicFramePr>
            <a:graphicFrameLocks noGrp="1"/>
          </p:cNvGraphicFramePr>
          <p:nvPr>
            <p:extLst>
              <p:ext uri="{D42A27DB-BD31-4B8C-83A1-F6EECF244321}">
                <p14:modId xmlns:p14="http://schemas.microsoft.com/office/powerpoint/2010/main" val="1400723843"/>
              </p:ext>
            </p:extLst>
          </p:nvPr>
        </p:nvGraphicFramePr>
        <p:xfrm>
          <a:off x="3833280" y="2484558"/>
          <a:ext cx="8025348" cy="760669"/>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3357993224"/>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5"/>
                      </a:pPr>
                      <a:r>
                        <a:rPr lang="fr-FR" sz="1400" baseline="0" dirty="0"/>
                        <a:t>Modernisation du parc de véhicules dans les transports publics : passage aux bus électriques</a:t>
                      </a:r>
                    </a:p>
                    <a:p>
                      <a:pPr marL="288000" indent="-288000" algn="l">
                        <a:lnSpc>
                          <a:spcPct val="100000"/>
                        </a:lnSpc>
                        <a:spcAft>
                          <a:spcPts val="0"/>
                        </a:spcAft>
                        <a:buClr>
                          <a:srgbClr val="D6851B"/>
                        </a:buClr>
                        <a:buSzPct val="102000"/>
                        <a:buFont typeface="+mj-lt"/>
                        <a:buAutoNum type="arabicPeriod" startAt="5"/>
                      </a:pPr>
                      <a:r>
                        <a:rPr lang="fr-FR" sz="1400" dirty="0"/>
                        <a:t>Élargissement et modernisation du parc de véhicules dans les transports ferroviaires</a:t>
                      </a:r>
                    </a:p>
                    <a:p>
                      <a:pPr marL="288000" indent="-288000" algn="l">
                        <a:lnSpc>
                          <a:spcPct val="100000"/>
                        </a:lnSpc>
                        <a:spcAft>
                          <a:spcPts val="0"/>
                        </a:spcAft>
                        <a:buClr>
                          <a:srgbClr val="D6851B"/>
                        </a:buClr>
                        <a:buSzPct val="102000"/>
                        <a:buFont typeface="+mj-lt"/>
                        <a:buAutoNum type="arabicPeriod" startAt="5"/>
                      </a:pPr>
                      <a:r>
                        <a:rPr lang="fr-FR" sz="1400" dirty="0"/>
                        <a:t>Systèmes de propulsion alternatifs dans le transport fluvial</a:t>
                      </a:r>
                    </a:p>
                  </a:txBody>
                  <a:tcPr marL="252000" marR="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80597818"/>
                  </a:ext>
                </a:extLst>
              </a:tr>
            </a:tbl>
          </a:graphicData>
        </a:graphic>
      </p:graphicFrame>
      <p:graphicFrame>
        <p:nvGraphicFramePr>
          <p:cNvPr id="5" name="Tabelle 4">
            <a:extLst>
              <a:ext uri="{FF2B5EF4-FFF2-40B4-BE49-F238E27FC236}">
                <a16:creationId xmlns:a16="http://schemas.microsoft.com/office/drawing/2014/main" id="{52A5E20B-BBE9-43AF-B740-E7F2F54C1036}"/>
              </a:ext>
            </a:extLst>
          </p:cNvPr>
          <p:cNvGraphicFramePr>
            <a:graphicFrameLocks noGrp="1"/>
          </p:cNvGraphicFramePr>
          <p:nvPr>
            <p:extLst>
              <p:ext uri="{D42A27DB-BD31-4B8C-83A1-F6EECF244321}">
                <p14:modId xmlns:p14="http://schemas.microsoft.com/office/powerpoint/2010/main" val="3940612471"/>
              </p:ext>
            </p:extLst>
          </p:nvPr>
        </p:nvGraphicFramePr>
        <p:xfrm>
          <a:off x="3833280" y="3302447"/>
          <a:ext cx="8025345" cy="961440"/>
        </p:xfrm>
        <a:graphic>
          <a:graphicData uri="http://schemas.openxmlformats.org/drawingml/2006/table">
            <a:tbl>
              <a:tblPr>
                <a:tableStyleId>{00A15C55-8517-42AA-B614-E9B94910E393}</a:tableStyleId>
              </a:tblPr>
              <a:tblGrid>
                <a:gridCol w="8025345">
                  <a:extLst>
                    <a:ext uri="{9D8B030D-6E8A-4147-A177-3AD203B41FA5}">
                      <a16:colId xmlns:a16="http://schemas.microsoft.com/office/drawing/2014/main" val="2326119958"/>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8"/>
                      </a:pPr>
                      <a:r>
                        <a:rPr lang="fr-FR" sz="1400" dirty="0"/>
                        <a:t>Changement de la répartition modale pour le transport de marchandises</a:t>
                      </a:r>
                    </a:p>
                    <a:p>
                      <a:pPr marL="288000" indent="-288000" algn="l">
                        <a:lnSpc>
                          <a:spcPct val="100000"/>
                        </a:lnSpc>
                        <a:spcAft>
                          <a:spcPts val="0"/>
                        </a:spcAft>
                        <a:buClr>
                          <a:srgbClr val="D6851B"/>
                        </a:buClr>
                        <a:buSzPct val="102000"/>
                        <a:buFont typeface="+mj-lt"/>
                        <a:buAutoNum type="arabicPeriod" startAt="8"/>
                      </a:pPr>
                      <a:r>
                        <a:rPr lang="fr-FR" sz="1400" dirty="0"/>
                        <a:t>Changement du mode de propulsion et numérisation dans le transport routier de marchandises</a:t>
                      </a:r>
                    </a:p>
                    <a:p>
                      <a:pPr marL="288000" indent="-288000" algn="l">
                        <a:lnSpc>
                          <a:spcPct val="100000"/>
                        </a:lnSpc>
                        <a:spcAft>
                          <a:spcPts val="0"/>
                        </a:spcAft>
                        <a:buClr>
                          <a:srgbClr val="D6851B"/>
                        </a:buClr>
                        <a:buSzPct val="102000"/>
                        <a:buFont typeface="+mj-lt"/>
                        <a:buAutoNum type="arabicPeriod" startAt="8"/>
                      </a:pPr>
                      <a:r>
                        <a:rPr lang="fr-FR" sz="1400" dirty="0"/>
                        <a:t>Changement de la répartition modale pour le transport de passagers</a:t>
                      </a:r>
                    </a:p>
                    <a:p>
                      <a:pPr marL="288000" indent="-288000" algn="l">
                        <a:lnSpc>
                          <a:spcPct val="100000"/>
                        </a:lnSpc>
                        <a:spcAft>
                          <a:spcPts val="0"/>
                        </a:spcAft>
                        <a:buClr>
                          <a:srgbClr val="D6851B"/>
                        </a:buClr>
                        <a:buSzPct val="102000"/>
                        <a:buFont typeface="+mj-lt"/>
                        <a:buAutoNum type="arabicPeriod" startAt="8"/>
                      </a:pPr>
                      <a:r>
                        <a:rPr lang="fr-FR" sz="1400" dirty="0"/>
                        <a:t>Changement du mode de propulsion dans les transports individuels motorisés</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8302598"/>
                  </a:ext>
                </a:extLst>
              </a:tr>
            </a:tbl>
          </a:graphicData>
        </a:graphic>
      </p:graphicFrame>
      <p:graphicFrame>
        <p:nvGraphicFramePr>
          <p:cNvPr id="6" name="Tabelle 5">
            <a:extLst>
              <a:ext uri="{FF2B5EF4-FFF2-40B4-BE49-F238E27FC236}">
                <a16:creationId xmlns:a16="http://schemas.microsoft.com/office/drawing/2014/main" id="{FC875924-678D-4A1C-AF3E-36AF3F44D10B}"/>
              </a:ext>
            </a:extLst>
          </p:cNvPr>
          <p:cNvGraphicFramePr>
            <a:graphicFrameLocks noGrp="1"/>
          </p:cNvGraphicFramePr>
          <p:nvPr>
            <p:extLst>
              <p:ext uri="{D42A27DB-BD31-4B8C-83A1-F6EECF244321}">
                <p14:modId xmlns:p14="http://schemas.microsoft.com/office/powerpoint/2010/main" val="623625311"/>
              </p:ext>
            </p:extLst>
          </p:nvPr>
        </p:nvGraphicFramePr>
        <p:xfrm>
          <a:off x="3833277" y="4321107"/>
          <a:ext cx="8025348" cy="53472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451913214"/>
                    </a:ext>
                  </a:extLst>
                </a:gridCol>
              </a:tblGrid>
              <a:tr h="319750">
                <a:tc>
                  <a:txBody>
                    <a:bodyPr/>
                    <a:lstStyle/>
                    <a:p>
                      <a:pPr marL="288000" indent="-288000" algn="l">
                        <a:lnSpc>
                          <a:spcPct val="100000"/>
                        </a:lnSpc>
                        <a:spcAft>
                          <a:spcPts val="0"/>
                        </a:spcAft>
                        <a:buClr>
                          <a:srgbClr val="D6851B"/>
                        </a:buClr>
                        <a:buSzPct val="102000"/>
                        <a:buFont typeface="+mj-lt"/>
                        <a:buAutoNum type="arabicPeriod" startAt="12"/>
                      </a:pPr>
                      <a:r>
                        <a:rPr lang="fr-FR" sz="1400" dirty="0"/>
                        <a:t>Numérisation des opérateurs de transport</a:t>
                      </a:r>
                    </a:p>
                    <a:p>
                      <a:pPr marL="288000" indent="-288000" algn="l">
                        <a:lnSpc>
                          <a:spcPct val="100000"/>
                        </a:lnSpc>
                        <a:spcAft>
                          <a:spcPts val="0"/>
                        </a:spcAft>
                        <a:buClr>
                          <a:srgbClr val="D6851B"/>
                        </a:buClr>
                        <a:buSzPct val="102000"/>
                        <a:buFont typeface="+mj-lt"/>
                        <a:buAutoNum type="arabicPeriod" startAt="12"/>
                      </a:pPr>
                      <a:r>
                        <a:rPr lang="fr-FR" sz="1400" dirty="0"/>
                        <a:t>Demande de services de réparation pour les véhicules motorisés</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4692683"/>
                  </a:ext>
                </a:extLst>
              </a:tr>
            </a:tbl>
          </a:graphicData>
        </a:graphic>
      </p:graphicFrame>
      <p:graphicFrame>
        <p:nvGraphicFramePr>
          <p:cNvPr id="7" name="Tabelle 6">
            <a:extLst>
              <a:ext uri="{FF2B5EF4-FFF2-40B4-BE49-F238E27FC236}">
                <a16:creationId xmlns:a16="http://schemas.microsoft.com/office/drawing/2014/main" id="{9C525665-02CE-43BA-8BC6-DEADAE66AA79}"/>
              </a:ext>
            </a:extLst>
          </p:cNvPr>
          <p:cNvGraphicFramePr>
            <a:graphicFrameLocks noGrp="1"/>
          </p:cNvGraphicFramePr>
          <p:nvPr>
            <p:extLst>
              <p:ext uri="{D42A27DB-BD31-4B8C-83A1-F6EECF244321}">
                <p14:modId xmlns:p14="http://schemas.microsoft.com/office/powerpoint/2010/main" val="2935548493"/>
              </p:ext>
            </p:extLst>
          </p:nvPr>
        </p:nvGraphicFramePr>
        <p:xfrm>
          <a:off x="3833277" y="4913047"/>
          <a:ext cx="8025348" cy="339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4"/>
                        <a:tabLst/>
                        <a:defRPr/>
                      </a:pPr>
                      <a:r>
                        <a:rPr lang="fr-FR" sz="1400" dirty="0"/>
                        <a:t>Évolution des besoins en professions dans le contexte de la conduite autonome</a:t>
                      </a:r>
                    </a:p>
                  </a:txBody>
                  <a:tcPr marL="252000" marR="0" marT="54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2237188"/>
                  </a:ext>
                </a:extLst>
              </a:tr>
            </a:tbl>
          </a:graphicData>
        </a:graphic>
      </p:graphicFrame>
      <p:graphicFrame>
        <p:nvGraphicFramePr>
          <p:cNvPr id="34" name="Tabelle 33">
            <a:extLst>
              <a:ext uri="{FF2B5EF4-FFF2-40B4-BE49-F238E27FC236}">
                <a16:creationId xmlns:a16="http://schemas.microsoft.com/office/drawing/2014/main" id="{D7413222-B355-4A66-A562-601ED3C6EEAC}"/>
              </a:ext>
            </a:extLst>
          </p:cNvPr>
          <p:cNvGraphicFramePr>
            <a:graphicFrameLocks noGrp="1"/>
          </p:cNvGraphicFramePr>
          <p:nvPr>
            <p:extLst>
              <p:ext uri="{D42A27DB-BD31-4B8C-83A1-F6EECF244321}">
                <p14:modId xmlns:p14="http://schemas.microsoft.com/office/powerpoint/2010/main" val="1192573938"/>
              </p:ext>
            </p:extLst>
          </p:nvPr>
        </p:nvGraphicFramePr>
        <p:xfrm>
          <a:off x="3833277" y="5291625"/>
          <a:ext cx="8025348" cy="321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5"/>
                        <a:tabLst/>
                        <a:defRPr/>
                      </a:pPr>
                      <a:r>
                        <a:rPr lang="fr-FR" sz="1400" dirty="0"/>
                        <a:t>Soutien de l’État aux transports publics</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198987"/>
                  </a:ext>
                </a:extLst>
              </a:tr>
            </a:tbl>
          </a:graphicData>
        </a:graphic>
      </p:graphicFrame>
      <p:sp>
        <p:nvSpPr>
          <p:cNvPr id="22" name="Textplatzhalter 3">
            <a:extLst>
              <a:ext uri="{FF2B5EF4-FFF2-40B4-BE49-F238E27FC236}">
                <a16:creationId xmlns:a16="http://schemas.microsoft.com/office/drawing/2014/main" id="{9A7D48A6-A9BB-47AC-B15B-4CBBC2C2D030}"/>
              </a:ext>
            </a:extLst>
          </p:cNvPr>
          <p:cNvSpPr txBox="1">
            <a:spLocks/>
          </p:cNvSpPr>
          <p:nvPr/>
        </p:nvSpPr>
        <p:spPr>
          <a:xfrm>
            <a:off x="658810" y="249405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2"/>
            </a:pPr>
            <a:r>
              <a:rPr lang="fr-FR" sz="1400" b="1" dirty="0"/>
              <a:t>Investissements dans les équipements</a:t>
            </a:r>
          </a:p>
        </p:txBody>
      </p:sp>
      <p:sp>
        <p:nvSpPr>
          <p:cNvPr id="24" name="Textplatzhalter 3">
            <a:extLst>
              <a:ext uri="{FF2B5EF4-FFF2-40B4-BE49-F238E27FC236}">
                <a16:creationId xmlns:a16="http://schemas.microsoft.com/office/drawing/2014/main" id="{0E5E9D91-8275-4905-B3E6-3EBF8B601174}"/>
              </a:ext>
            </a:extLst>
          </p:cNvPr>
          <p:cNvSpPr txBox="1">
            <a:spLocks/>
          </p:cNvSpPr>
          <p:nvPr/>
        </p:nvSpPr>
        <p:spPr>
          <a:xfrm>
            <a:off x="658810" y="3245227"/>
            <a:ext cx="3348000" cy="361161"/>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3"/>
            </a:pPr>
            <a:r>
              <a:rPr lang="fr-FR" sz="1400" b="1" dirty="0"/>
              <a:t>Mobilité des personnes et des marchandises</a:t>
            </a:r>
          </a:p>
        </p:txBody>
      </p:sp>
      <p:sp>
        <p:nvSpPr>
          <p:cNvPr id="25" name="Textplatzhalter 3">
            <a:extLst>
              <a:ext uri="{FF2B5EF4-FFF2-40B4-BE49-F238E27FC236}">
                <a16:creationId xmlns:a16="http://schemas.microsoft.com/office/drawing/2014/main" id="{CE6D3E77-602C-46FA-9AF8-ECF24761E3D0}"/>
              </a:ext>
            </a:extLst>
          </p:cNvPr>
          <p:cNvSpPr txBox="1">
            <a:spLocks/>
          </p:cNvSpPr>
          <p:nvPr/>
        </p:nvSpPr>
        <p:spPr>
          <a:xfrm>
            <a:off x="658810" y="433704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4"/>
            </a:pPr>
            <a:r>
              <a:rPr lang="fr-FR" sz="1400" b="1" dirty="0"/>
              <a:t>Modes de production</a:t>
            </a:r>
          </a:p>
        </p:txBody>
      </p:sp>
      <p:sp>
        <p:nvSpPr>
          <p:cNvPr id="26" name="Textplatzhalter 3">
            <a:extLst>
              <a:ext uri="{FF2B5EF4-FFF2-40B4-BE49-F238E27FC236}">
                <a16:creationId xmlns:a16="http://schemas.microsoft.com/office/drawing/2014/main" id="{0E973A61-D400-4137-8634-5972C4C59DE3}"/>
              </a:ext>
            </a:extLst>
          </p:cNvPr>
          <p:cNvSpPr txBox="1">
            <a:spLocks/>
          </p:cNvSpPr>
          <p:nvPr/>
        </p:nvSpPr>
        <p:spPr>
          <a:xfrm>
            <a:off x="658810" y="49289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5"/>
            </a:pPr>
            <a:r>
              <a:rPr lang="fr-FR" sz="1400" b="1" dirty="0"/>
              <a:t>Professions</a:t>
            </a:r>
          </a:p>
        </p:txBody>
      </p:sp>
      <p:sp>
        <p:nvSpPr>
          <p:cNvPr id="27" name="Textplatzhalter 3">
            <a:extLst>
              <a:ext uri="{FF2B5EF4-FFF2-40B4-BE49-F238E27FC236}">
                <a16:creationId xmlns:a16="http://schemas.microsoft.com/office/drawing/2014/main" id="{5ADA00D1-2B66-49BD-B329-A2C536986764}"/>
              </a:ext>
            </a:extLst>
          </p:cNvPr>
          <p:cNvSpPr txBox="1">
            <a:spLocks/>
          </p:cNvSpPr>
          <p:nvPr/>
        </p:nvSpPr>
        <p:spPr>
          <a:xfrm>
            <a:off x="658810" y="5308305"/>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6"/>
            </a:pPr>
            <a:r>
              <a:rPr lang="fr-FR" sz="1400" b="1" dirty="0"/>
              <a:t>État</a:t>
            </a:r>
          </a:p>
        </p:txBody>
      </p:sp>
    </p:spTree>
    <p:extLst>
      <p:ext uri="{BB962C8B-B14F-4D97-AF65-F5344CB8AC3E}">
        <p14:creationId xmlns:p14="http://schemas.microsoft.com/office/powerpoint/2010/main" val="84765959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fr-FR" dirty="0"/>
              <a:t>4. La durabilité dans tous les programmes de formation allemands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275385" y="1781914"/>
            <a:ext cx="5437190" cy="3633921"/>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Produire des vidéos et des podcasts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Réaliser des flyers et des brochures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Mettre sur pied une équipe durabilité</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Droits humains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Mentorat</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Organiser des événements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Entretiens de 5 minutes</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b="0" dirty="0">
                <a:solidFill>
                  <a:schemeClr val="tx1"/>
                </a:solidFill>
              </a:rPr>
              <a:t>Évolutions actuelles dans le domaine de la durabilité (secteur privé, sphère politique et société)</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b="0" dirty="0">
                <a:solidFill>
                  <a:schemeClr val="tx1"/>
                </a:solidFill>
              </a:rPr>
              <a:t>Discussion des propres positions (personnelles et professionnelles)</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b="0" dirty="0">
                <a:solidFill>
                  <a:schemeClr val="tx1"/>
                </a:solidFill>
              </a:rPr>
              <a:t>Jeux de simulation où les apprenant·e·s jouent le rôles de décideur·euse·s dans un contexte de processus réels</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275385" y="1280878"/>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Que peuvent faire les apprenant·e·s de façon active</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1781914"/>
            <a:ext cx="5351461" cy="3480033"/>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Qualification du personnel de formation en tant que promoteur·rice·s </a:t>
            </a:r>
            <a:br>
              <a:rPr lang="fr-FR" sz="1400" dirty="0">
                <a:solidFill>
                  <a:schemeClr val="tx1"/>
                </a:solidFill>
                <a:latin typeface="+mn-lt"/>
              </a:rPr>
            </a:br>
            <a:r>
              <a:rPr lang="fr-FR" sz="1400" dirty="0">
                <a:solidFill>
                  <a:schemeClr val="tx1"/>
                </a:solidFill>
                <a:latin typeface="+mn-lt"/>
              </a:rPr>
              <a:t>de la durabilité sur les sites d’apprentissage de la formation professionnelle.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Transmission, par le personnel de formation à temps plein et à temps partiel, des compétences concernant la durabilité, aussi bien interprofessionnelles que spécifiques à chaque profession, ainsi que des aspects de durabilité appropriés des environnements d’enseignement et d’apprentissage en entreprise.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Qualification des apprenant·e·s comme jeunes experts en durabilité dans l’entreprise.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Valeur accordée aux contributions à la durabilité des apprenant·e·s et des formateur·rice·s, et publication dans l’entreprise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Évaluation interne de l’intégration systématique de la durabilité dans le processus de formation, et suivi de l’évolution vers un site d’apprentissage durable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0" y="1280877"/>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Que peut faire la direction de l’entreprise</a:t>
            </a:r>
          </a:p>
        </p:txBody>
      </p:sp>
      <p:sp>
        <p:nvSpPr>
          <p:cNvPr id="12" name="Textfeld 11">
            <a:extLst>
              <a:ext uri="{FF2B5EF4-FFF2-40B4-BE49-F238E27FC236}">
                <a16:creationId xmlns:a16="http://schemas.microsoft.com/office/drawing/2014/main" id="{EC18E496-8704-4AF1-A695-14E6E3E1A1C2}"/>
              </a:ext>
            </a:extLst>
          </p:cNvPr>
          <p:cNvSpPr txBox="1"/>
          <p:nvPr/>
        </p:nvSpPr>
        <p:spPr>
          <a:xfrm>
            <a:off x="524247" y="5794403"/>
            <a:ext cx="9559244" cy="276999"/>
          </a:xfrm>
          <a:prstGeom prst="rect">
            <a:avLst/>
          </a:prstGeom>
          <a:noFill/>
        </p:spPr>
        <p:txBody>
          <a:bodyPr wrap="square" rtlCol="0">
            <a:spAutoFit/>
          </a:bodyPr>
          <a:lstStyle/>
          <a:p>
            <a:r>
              <a:rPr lang="fr-FR" sz="1200" dirty="0">
                <a:latin typeface="Calibri" panose="020F0502020204030204" pitchFamily="34" charset="0"/>
              </a:rPr>
              <a:t>Source : Selon la formation professionnelle pour le développement durable, www.nachhaltige-lernorte.de</a:t>
            </a:r>
          </a:p>
        </p:txBody>
      </p:sp>
    </p:spTree>
    <p:extLst>
      <p:ext uri="{BB962C8B-B14F-4D97-AF65-F5344CB8AC3E}">
        <p14:creationId xmlns:p14="http://schemas.microsoft.com/office/powerpoint/2010/main" val="280157357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ihandform: Form 36">
            <a:extLst>
              <a:ext uri="{FF2B5EF4-FFF2-40B4-BE49-F238E27FC236}">
                <a16:creationId xmlns:a16="http://schemas.microsoft.com/office/drawing/2014/main" id="{54E16707-B517-4089-AFDF-8297733F729F}"/>
              </a:ext>
            </a:extLst>
          </p:cNvPr>
          <p:cNvSpPr/>
          <p:nvPr/>
        </p:nvSpPr>
        <p:spPr>
          <a:xfrm>
            <a:off x="957464" y="1566749"/>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fr-FR" sz="1600" b="1" dirty="0"/>
              <a:t>Comprendre les bases</a:t>
            </a:r>
            <a:br>
              <a:rPr lang="fr-FR" sz="1600" b="1" dirty="0"/>
            </a:br>
            <a:r>
              <a:rPr lang="fr-FR" sz="1600" dirty="0"/>
              <a:t>Importance des chaînes d’approvisionnement durables, des normes environnementales et sociales</a:t>
            </a:r>
          </a:p>
        </p:txBody>
      </p:sp>
      <p:sp>
        <p:nvSpPr>
          <p:cNvPr id="39" name="Freihandform: Form 38">
            <a:extLst>
              <a:ext uri="{FF2B5EF4-FFF2-40B4-BE49-F238E27FC236}">
                <a16:creationId xmlns:a16="http://schemas.microsoft.com/office/drawing/2014/main" id="{C6557766-243F-423A-84D5-029F8BB89FEC}"/>
              </a:ext>
            </a:extLst>
          </p:cNvPr>
          <p:cNvSpPr/>
          <p:nvPr/>
        </p:nvSpPr>
        <p:spPr>
          <a:xfrm>
            <a:off x="1322025" y="2329642"/>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fr-FR" sz="1600" b="1" dirty="0"/>
              <a:t>Approvisionnement et achats</a:t>
            </a:r>
            <a:br>
              <a:rPr lang="fr-FR" sz="1600" b="1" dirty="0"/>
            </a:br>
            <a:r>
              <a:rPr lang="fr-FR" sz="1600" dirty="0"/>
              <a:t>Sélection de matières premières écologiques, fournisseurs équitables</a:t>
            </a:r>
          </a:p>
        </p:txBody>
      </p:sp>
      <p:sp>
        <p:nvSpPr>
          <p:cNvPr id="40" name="Freihandform: Form 39">
            <a:extLst>
              <a:ext uri="{FF2B5EF4-FFF2-40B4-BE49-F238E27FC236}">
                <a16:creationId xmlns:a16="http://schemas.microsoft.com/office/drawing/2014/main" id="{6B810BF8-354E-496C-AC32-55DAFA9942E3}"/>
              </a:ext>
            </a:extLst>
          </p:cNvPr>
          <p:cNvSpPr/>
          <p:nvPr/>
        </p:nvSpPr>
        <p:spPr>
          <a:xfrm>
            <a:off x="1433917" y="3092534"/>
            <a:ext cx="7676766" cy="637849"/>
          </a:xfrm>
          <a:custGeom>
            <a:avLst/>
            <a:gdLst>
              <a:gd name="connsiteX0" fmla="*/ 0 w 7211307"/>
              <a:gd name="connsiteY0" fmla="*/ 0 h 508758"/>
              <a:gd name="connsiteX1" fmla="*/ 7211307 w 7211307"/>
              <a:gd name="connsiteY1" fmla="*/ 0 h 508758"/>
              <a:gd name="connsiteX2" fmla="*/ 7211307 w 7211307"/>
              <a:gd name="connsiteY2" fmla="*/ 508758 h 508758"/>
              <a:gd name="connsiteX3" fmla="*/ 0 w 7211307"/>
              <a:gd name="connsiteY3" fmla="*/ 508758 h 508758"/>
              <a:gd name="connsiteX4" fmla="*/ 0 w 7211307"/>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07" h="508758">
                <a:moveTo>
                  <a:pt x="0" y="0"/>
                </a:moveTo>
                <a:lnTo>
                  <a:pt x="7211307" y="0"/>
                </a:lnTo>
                <a:lnTo>
                  <a:pt x="7211307"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fr-FR" sz="1600" b="1" dirty="0"/>
              <a:t>Production économe en ressources</a:t>
            </a:r>
            <a:br>
              <a:rPr lang="fr-FR" sz="1600" b="1" dirty="0"/>
            </a:br>
            <a:r>
              <a:rPr lang="fr-FR" sz="1600" dirty="0"/>
              <a:t>Efficacité énergétique, économie circulaire, du berceau au berceau</a:t>
            </a:r>
          </a:p>
        </p:txBody>
      </p:sp>
      <p:sp>
        <p:nvSpPr>
          <p:cNvPr id="41" name="Freihandform: Form 40">
            <a:extLst>
              <a:ext uri="{FF2B5EF4-FFF2-40B4-BE49-F238E27FC236}">
                <a16:creationId xmlns:a16="http://schemas.microsoft.com/office/drawing/2014/main" id="{4F8F8F23-71D0-4301-AACF-9DE9EC1EA1C6}"/>
              </a:ext>
            </a:extLst>
          </p:cNvPr>
          <p:cNvSpPr/>
          <p:nvPr/>
        </p:nvSpPr>
        <p:spPr>
          <a:xfrm>
            <a:off x="1322025" y="3855427"/>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fr-FR" sz="1600" b="1" dirty="0"/>
              <a:t>Logistique durable</a:t>
            </a:r>
            <a:br>
              <a:rPr lang="fr-FR" sz="1600" b="1" dirty="0"/>
            </a:br>
            <a:r>
              <a:rPr lang="fr-FR" sz="1600" dirty="0"/>
              <a:t>Optimisation des chaînes d’approvisionnement, utilisation de carburants alternatifs, optimisation de l’emballage</a:t>
            </a:r>
          </a:p>
        </p:txBody>
      </p:sp>
      <p:sp>
        <p:nvSpPr>
          <p:cNvPr id="42" name="Freihandform: Form 41">
            <a:extLst>
              <a:ext uri="{FF2B5EF4-FFF2-40B4-BE49-F238E27FC236}">
                <a16:creationId xmlns:a16="http://schemas.microsoft.com/office/drawing/2014/main" id="{FFE3CF1D-CC45-49A3-9544-24F2FA27EC52}"/>
              </a:ext>
            </a:extLst>
          </p:cNvPr>
          <p:cNvSpPr/>
          <p:nvPr/>
        </p:nvSpPr>
        <p:spPr>
          <a:xfrm>
            <a:off x="957464" y="4637540"/>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fr-FR" sz="1600" b="1" dirty="0"/>
              <a:t>Projet concret</a:t>
            </a:r>
            <a:br>
              <a:rPr lang="fr-FR" sz="1600" b="1" dirty="0"/>
            </a:br>
            <a:r>
              <a:rPr lang="fr-FR" sz="1600" dirty="0"/>
              <a:t>Développement d’un concept de durabilité pour une entreprise</a:t>
            </a:r>
          </a:p>
        </p:txBody>
      </p:sp>
      <p:sp>
        <p:nvSpPr>
          <p:cNvPr id="15" name="Textfeld 14">
            <a:extLst>
              <a:ext uri="{FF2B5EF4-FFF2-40B4-BE49-F238E27FC236}">
                <a16:creationId xmlns:a16="http://schemas.microsoft.com/office/drawing/2014/main" id="{594C187C-3CCF-43A6-8BCC-F9F56E7AAEA4}"/>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Durabilité dans la chaîne d’approvisionnement</a:t>
            </a:r>
          </a:p>
        </p:txBody>
      </p:sp>
      <p:sp>
        <p:nvSpPr>
          <p:cNvPr id="36" name="Halbbogen 35">
            <a:extLst>
              <a:ext uri="{FF2B5EF4-FFF2-40B4-BE49-F238E27FC236}">
                <a16:creationId xmlns:a16="http://schemas.microsoft.com/office/drawing/2014/main" id="{6BF30E33-5E1E-469D-AD43-F96A5B5DC77C}"/>
              </a:ext>
            </a:extLst>
          </p:cNvPr>
          <p:cNvSpPr/>
          <p:nvPr/>
        </p:nvSpPr>
        <p:spPr>
          <a:xfrm>
            <a:off x="-4027236" y="671850"/>
            <a:ext cx="5479216" cy="5479216"/>
          </a:xfrm>
          <a:prstGeom prst="blockArc">
            <a:avLst>
              <a:gd name="adj1" fmla="val 18839973"/>
              <a:gd name="adj2" fmla="val 2746155"/>
              <a:gd name="adj3" fmla="val 0"/>
            </a:avLst>
          </a:prstGeom>
          <a:ln w="76200">
            <a:solidFill>
              <a:srgbClr val="EAC28D"/>
            </a:solidFill>
            <a:prstDash val="solid"/>
            <a:round/>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38" name="Ellipse 37">
            <a:extLst>
              <a:ext uri="{FF2B5EF4-FFF2-40B4-BE49-F238E27FC236}">
                <a16:creationId xmlns:a16="http://schemas.microsoft.com/office/drawing/2014/main" id="{17856F37-64F9-4F03-ABC8-1C03EFCF60F4}"/>
              </a:ext>
            </a:extLst>
          </p:cNvPr>
          <p:cNvSpPr/>
          <p:nvPr/>
        </p:nvSpPr>
        <p:spPr>
          <a:xfrm>
            <a:off x="639491" y="1567698"/>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fr-FR" sz="2400" dirty="0">
                <a:solidFill>
                  <a:schemeClr val="bg1"/>
                </a:solidFill>
              </a:rPr>
              <a:t>1</a:t>
            </a:r>
          </a:p>
        </p:txBody>
      </p:sp>
      <p:sp>
        <p:nvSpPr>
          <p:cNvPr id="43" name="Ellipse 42">
            <a:extLst>
              <a:ext uri="{FF2B5EF4-FFF2-40B4-BE49-F238E27FC236}">
                <a16:creationId xmlns:a16="http://schemas.microsoft.com/office/drawing/2014/main" id="{5D8DBF67-9E52-4D59-B34D-A6259D53518B}"/>
              </a:ext>
            </a:extLst>
          </p:cNvPr>
          <p:cNvSpPr/>
          <p:nvPr/>
        </p:nvSpPr>
        <p:spPr>
          <a:xfrm>
            <a:off x="1004051" y="233046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fr-FR" sz="2400" dirty="0">
                <a:solidFill>
                  <a:schemeClr val="bg1"/>
                </a:solidFill>
              </a:rPr>
              <a:t>2</a:t>
            </a:r>
          </a:p>
        </p:txBody>
      </p:sp>
      <p:sp>
        <p:nvSpPr>
          <p:cNvPr id="44" name="Ellipse 43">
            <a:extLst>
              <a:ext uri="{FF2B5EF4-FFF2-40B4-BE49-F238E27FC236}">
                <a16:creationId xmlns:a16="http://schemas.microsoft.com/office/drawing/2014/main" id="{972929B0-7DE2-4F9B-9654-9CF36E4444FE}"/>
              </a:ext>
            </a:extLst>
          </p:cNvPr>
          <p:cNvSpPr/>
          <p:nvPr/>
        </p:nvSpPr>
        <p:spPr>
          <a:xfrm>
            <a:off x="1117075" y="3100927"/>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fr-FR" sz="2400" dirty="0">
                <a:solidFill>
                  <a:schemeClr val="bg1"/>
                </a:solidFill>
              </a:rPr>
              <a:t>3</a:t>
            </a:r>
          </a:p>
        </p:txBody>
      </p:sp>
      <p:sp>
        <p:nvSpPr>
          <p:cNvPr id="45" name="Ellipse 44">
            <a:extLst>
              <a:ext uri="{FF2B5EF4-FFF2-40B4-BE49-F238E27FC236}">
                <a16:creationId xmlns:a16="http://schemas.microsoft.com/office/drawing/2014/main" id="{449272A4-BA81-47A7-B355-4B24E0B432BB}"/>
              </a:ext>
            </a:extLst>
          </p:cNvPr>
          <p:cNvSpPr/>
          <p:nvPr/>
        </p:nvSpPr>
        <p:spPr>
          <a:xfrm>
            <a:off x="1004050" y="3863903"/>
            <a:ext cx="635947" cy="635947"/>
          </a:xfrm>
          <a:prstGeom prst="ellipse">
            <a:avLst/>
          </a:prstGeom>
          <a:solidFill>
            <a:srgbClr val="D6851B"/>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fr-FR" sz="2400" dirty="0">
                <a:solidFill>
                  <a:schemeClr val="bg1"/>
                </a:solidFill>
              </a:rPr>
              <a:t>4</a:t>
            </a:r>
          </a:p>
        </p:txBody>
      </p:sp>
      <p:sp>
        <p:nvSpPr>
          <p:cNvPr id="46" name="Ellipse 45">
            <a:extLst>
              <a:ext uri="{FF2B5EF4-FFF2-40B4-BE49-F238E27FC236}">
                <a16:creationId xmlns:a16="http://schemas.microsoft.com/office/drawing/2014/main" id="{903B4519-7D80-4956-B377-A9C90142F202}"/>
              </a:ext>
            </a:extLst>
          </p:cNvPr>
          <p:cNvSpPr/>
          <p:nvPr/>
        </p:nvSpPr>
        <p:spPr>
          <a:xfrm>
            <a:off x="639491" y="463423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fr-FR" sz="2400" dirty="0">
                <a:solidFill>
                  <a:schemeClr val="bg1"/>
                </a:solidFill>
              </a:rPr>
              <a:t>5</a:t>
            </a:r>
          </a:p>
        </p:txBody>
      </p:sp>
      <p:sp>
        <p:nvSpPr>
          <p:cNvPr id="47" name="Textplatzhalter 3">
            <a:extLst>
              <a:ext uri="{FF2B5EF4-FFF2-40B4-BE49-F238E27FC236}">
                <a16:creationId xmlns:a16="http://schemas.microsoft.com/office/drawing/2014/main" id="{7D2586E5-CEEA-4631-BD36-B954DA6FE62C}"/>
              </a:ext>
            </a:extLst>
          </p:cNvPr>
          <p:cNvSpPr txBox="1">
            <a:spLocks/>
          </p:cNvSpPr>
          <p:nvPr/>
        </p:nvSpPr>
        <p:spPr>
          <a:xfrm>
            <a:off x="9317256" y="1956903"/>
            <a:ext cx="2395320" cy="3360376"/>
          </a:xfrm>
          <a:prstGeom prst="rect">
            <a:avLst/>
          </a:prstGeom>
          <a:solidFill>
            <a:srgbClr val="FBF3E8"/>
          </a:solidFill>
        </p:spPr>
        <p:txBody>
          <a:bodyPr vert="horz" wrap="square" lIns="36000" tIns="108000" rIns="36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Agent·e·s commerciaux·ales pour l’industrie</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Commerce de gros/extérieur</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Logistique de stockage</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Mécanicien·ne des procédés industriels</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Informaticien·ne spécialisé·e</a:t>
            </a:r>
          </a:p>
        </p:txBody>
      </p:sp>
      <p:sp>
        <p:nvSpPr>
          <p:cNvPr id="48" name="Textplatzhalter 3">
            <a:extLst>
              <a:ext uri="{FF2B5EF4-FFF2-40B4-BE49-F238E27FC236}">
                <a16:creationId xmlns:a16="http://schemas.microsoft.com/office/drawing/2014/main" id="{67445746-0DB8-4F22-AE1A-D0A715D30B89}"/>
              </a:ext>
            </a:extLst>
          </p:cNvPr>
          <p:cNvSpPr txBox="1">
            <a:spLocks/>
          </p:cNvSpPr>
          <p:nvPr/>
        </p:nvSpPr>
        <p:spPr>
          <a:xfrm>
            <a:off x="9317256" y="1557338"/>
            <a:ext cx="2395319" cy="391628"/>
          </a:xfrm>
          <a:prstGeom prst="rect">
            <a:avLst/>
          </a:prstGeom>
          <a:solidFill>
            <a:srgbClr val="EAC28D"/>
          </a:solidFill>
        </p:spPr>
        <p:txBody>
          <a:bodyPr vert="horz" wrap="square" lIns="108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600" b="1" dirty="0">
                <a:solidFill>
                  <a:schemeClr val="tx1"/>
                </a:solidFill>
              </a:rPr>
              <a:t>Groupe cible</a:t>
            </a:r>
          </a:p>
        </p:txBody>
      </p:sp>
      <p:sp>
        <p:nvSpPr>
          <p:cNvPr id="52" name="Titel 51">
            <a:extLst>
              <a:ext uri="{FF2B5EF4-FFF2-40B4-BE49-F238E27FC236}">
                <a16:creationId xmlns:a16="http://schemas.microsoft.com/office/drawing/2014/main" id="{F91D4324-20F8-48A1-8FB2-E4AE5AEF3126}"/>
              </a:ext>
            </a:extLst>
          </p:cNvPr>
          <p:cNvSpPr>
            <a:spLocks noGrp="1"/>
          </p:cNvSpPr>
          <p:nvPr>
            <p:ph type="title"/>
          </p:nvPr>
        </p:nvSpPr>
        <p:spPr/>
        <p:txBody>
          <a:bodyPr>
            <a:normAutofit/>
          </a:bodyPr>
          <a:lstStyle/>
          <a:p>
            <a:r>
              <a:rPr lang="fr-FR" dirty="0"/>
              <a:t>5. Module de formation Exemple</a:t>
            </a:r>
          </a:p>
        </p:txBody>
      </p:sp>
    </p:spTree>
    <p:extLst>
      <p:ext uri="{BB962C8B-B14F-4D97-AF65-F5344CB8AC3E}">
        <p14:creationId xmlns:p14="http://schemas.microsoft.com/office/powerpoint/2010/main" val="361687901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3DC333F-6BD5-4B81-8D61-A111CC4BC8B1}"/>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endParaRPr lang="de-DE" dirty="0"/>
          </a:p>
        </p:txBody>
      </p:sp>
      <p:sp>
        <p:nvSpPr>
          <p:cNvPr id="20" name="Textfeld 19">
            <a:extLst>
              <a:ext uri="{FF2B5EF4-FFF2-40B4-BE49-F238E27FC236}">
                <a16:creationId xmlns:a16="http://schemas.microsoft.com/office/drawing/2014/main" id="{408C2EEE-9EEE-43AA-8AA9-FA8236194A07}"/>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Objectifs d’apprentissage de la formation</a:t>
            </a:r>
          </a:p>
        </p:txBody>
      </p:sp>
      <p:sp>
        <p:nvSpPr>
          <p:cNvPr id="21" name="Textplatzhalter 3">
            <a:extLst>
              <a:ext uri="{FF2B5EF4-FFF2-40B4-BE49-F238E27FC236}">
                <a16:creationId xmlns:a16="http://schemas.microsoft.com/office/drawing/2014/main" id="{CEAC9FAC-B976-478F-B105-470AB30441AB}"/>
              </a:ext>
            </a:extLst>
          </p:cNvPr>
          <p:cNvSpPr txBox="1">
            <a:spLocks/>
          </p:cNvSpPr>
          <p:nvPr/>
        </p:nvSpPr>
        <p:spPr>
          <a:xfrm>
            <a:off x="658813" y="3073169"/>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Savoir de base sur l’Agenda 2030 des Nations unies et sur son implémentation</a:t>
            </a:r>
          </a:p>
        </p:txBody>
      </p:sp>
      <p:sp>
        <p:nvSpPr>
          <p:cNvPr id="22" name="Textplatzhalter 3">
            <a:extLst>
              <a:ext uri="{FF2B5EF4-FFF2-40B4-BE49-F238E27FC236}">
                <a16:creationId xmlns:a16="http://schemas.microsoft.com/office/drawing/2014/main" id="{2711CE9E-1356-47ED-AB39-122EE7BFDFBC}"/>
              </a:ext>
            </a:extLst>
          </p:cNvPr>
          <p:cNvSpPr txBox="1">
            <a:spLocks/>
          </p:cNvSpPr>
          <p:nvPr/>
        </p:nvSpPr>
        <p:spPr>
          <a:xfrm>
            <a:off x="658813" y="2587076"/>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fr-FR" sz="1800" b="1" dirty="0"/>
              <a:t>Connaître les 17 objectifs de développement durable</a:t>
            </a:r>
          </a:p>
        </p:txBody>
      </p:sp>
      <p:sp>
        <p:nvSpPr>
          <p:cNvPr id="23" name="Textplatzhalter 3">
            <a:extLst>
              <a:ext uri="{FF2B5EF4-FFF2-40B4-BE49-F238E27FC236}">
                <a16:creationId xmlns:a16="http://schemas.microsoft.com/office/drawing/2014/main" id="{CED7B901-AD04-423D-A91C-C647E24122F9}"/>
              </a:ext>
            </a:extLst>
          </p:cNvPr>
          <p:cNvSpPr txBox="1">
            <a:spLocks/>
          </p:cNvSpPr>
          <p:nvPr/>
        </p:nvSpPr>
        <p:spPr>
          <a:xfrm>
            <a:off x="658813" y="5132070"/>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Estimer l’importance de la durabilité pour l’artisanat, le commerce et l’industrie</a:t>
            </a:r>
          </a:p>
        </p:txBody>
      </p:sp>
      <p:sp>
        <p:nvSpPr>
          <p:cNvPr id="24" name="Textplatzhalter 3">
            <a:extLst>
              <a:ext uri="{FF2B5EF4-FFF2-40B4-BE49-F238E27FC236}">
                <a16:creationId xmlns:a16="http://schemas.microsoft.com/office/drawing/2014/main" id="{DBC88356-C5B3-4D31-9DCE-4DF89A4FD351}"/>
              </a:ext>
            </a:extLst>
          </p:cNvPr>
          <p:cNvSpPr txBox="1">
            <a:spLocks/>
          </p:cNvSpPr>
          <p:nvPr/>
        </p:nvSpPr>
        <p:spPr>
          <a:xfrm>
            <a:off x="658813" y="4646552"/>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fr-FR" sz="1800" b="1" dirty="0"/>
              <a:t>Application pratique</a:t>
            </a:r>
          </a:p>
        </p:txBody>
      </p:sp>
      <p:sp>
        <p:nvSpPr>
          <p:cNvPr id="25" name="Textplatzhalter 3">
            <a:extLst>
              <a:ext uri="{FF2B5EF4-FFF2-40B4-BE49-F238E27FC236}">
                <a16:creationId xmlns:a16="http://schemas.microsoft.com/office/drawing/2014/main" id="{E39585C8-D214-4317-A6BB-9BFE40429255}"/>
              </a:ext>
            </a:extLst>
          </p:cNvPr>
          <p:cNvSpPr txBox="1">
            <a:spLocks/>
          </p:cNvSpPr>
          <p:nvPr/>
        </p:nvSpPr>
        <p:spPr>
          <a:xfrm>
            <a:off x="658813" y="4102907"/>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latin typeface="+mn-lt"/>
              </a:rPr>
              <a:t>Pouvoir comprendre différents concepts et les examiner de façon comparative</a:t>
            </a:r>
          </a:p>
        </p:txBody>
      </p:sp>
      <p:sp>
        <p:nvSpPr>
          <p:cNvPr id="26" name="Textplatzhalter 3">
            <a:extLst>
              <a:ext uri="{FF2B5EF4-FFF2-40B4-BE49-F238E27FC236}">
                <a16:creationId xmlns:a16="http://schemas.microsoft.com/office/drawing/2014/main" id="{E55C3B53-534E-4BA5-8768-71AF8E2E1D74}"/>
              </a:ext>
            </a:extLst>
          </p:cNvPr>
          <p:cNvSpPr txBox="1">
            <a:spLocks/>
          </p:cNvSpPr>
          <p:nvPr/>
        </p:nvSpPr>
        <p:spPr>
          <a:xfrm>
            <a:off x="658813" y="3616814"/>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fr-FR" sz="1800" b="1" dirty="0"/>
              <a:t>Évaluation des modèles de durabilité</a:t>
            </a:r>
          </a:p>
        </p:txBody>
      </p:sp>
      <p:sp>
        <p:nvSpPr>
          <p:cNvPr id="27" name="Textplatzhalter 3">
            <a:extLst>
              <a:ext uri="{FF2B5EF4-FFF2-40B4-BE49-F238E27FC236}">
                <a16:creationId xmlns:a16="http://schemas.microsoft.com/office/drawing/2014/main" id="{41950012-F107-42DA-8DDA-A0B851B4605B}"/>
              </a:ext>
            </a:extLst>
          </p:cNvPr>
          <p:cNvSpPr txBox="1">
            <a:spLocks/>
          </p:cNvSpPr>
          <p:nvPr/>
        </p:nvSpPr>
        <p:spPr>
          <a:xfrm>
            <a:off x="658813" y="2042838"/>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latin typeface="+mn-lt"/>
              </a:rPr>
              <a:t>Les apprenant·e·s classent les processus en fonction de leur profession</a:t>
            </a:r>
          </a:p>
        </p:txBody>
      </p:sp>
      <p:sp>
        <p:nvSpPr>
          <p:cNvPr id="28" name="Textplatzhalter 3">
            <a:extLst>
              <a:ext uri="{FF2B5EF4-FFF2-40B4-BE49-F238E27FC236}">
                <a16:creationId xmlns:a16="http://schemas.microsoft.com/office/drawing/2014/main" id="{61924A55-39B8-4D2D-AF36-0DB09170930F}"/>
              </a:ext>
            </a:extLst>
          </p:cNvPr>
          <p:cNvSpPr txBox="1">
            <a:spLocks/>
          </p:cNvSpPr>
          <p:nvPr/>
        </p:nvSpPr>
        <p:spPr>
          <a:xfrm>
            <a:off x="658813" y="1557338"/>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fr-FR" sz="1800" b="1" dirty="0"/>
              <a:t>Comprendre la durabilité en quatre dimensions</a:t>
            </a:r>
          </a:p>
        </p:txBody>
      </p:sp>
      <p:sp>
        <p:nvSpPr>
          <p:cNvPr id="13" name="Ellipse 12">
            <a:extLst>
              <a:ext uri="{FF2B5EF4-FFF2-40B4-BE49-F238E27FC236}">
                <a16:creationId xmlns:a16="http://schemas.microsoft.com/office/drawing/2014/main" id="{BE8B627F-FF02-451B-84B6-15A1B04E131A}"/>
              </a:ext>
            </a:extLst>
          </p:cNvPr>
          <p:cNvSpPr>
            <a:spLocks noChangeAspect="1"/>
          </p:cNvSpPr>
          <p:nvPr/>
        </p:nvSpPr>
        <p:spPr>
          <a:xfrm>
            <a:off x="8616953"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6" name="Grafik 5">
            <a:extLst>
              <a:ext uri="{FF2B5EF4-FFF2-40B4-BE49-F238E27FC236}">
                <a16:creationId xmlns:a16="http://schemas.microsoft.com/office/drawing/2014/main" id="{571F8601-FC57-4177-8590-4F683C3D0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2653">
            <a:off x="9346105" y="1890389"/>
            <a:ext cx="2100163" cy="2753937"/>
          </a:xfrm>
          <a:prstGeom prst="rect">
            <a:avLst/>
          </a:prstGeom>
        </p:spPr>
      </p:pic>
      <p:sp>
        <p:nvSpPr>
          <p:cNvPr id="2" name="Titel 1">
            <a:extLst>
              <a:ext uri="{FF2B5EF4-FFF2-40B4-BE49-F238E27FC236}">
                <a16:creationId xmlns:a16="http://schemas.microsoft.com/office/drawing/2014/main" id="{EC159AA6-D2A7-4BA4-A6E5-66FBBC15F785}"/>
              </a:ext>
            </a:extLst>
          </p:cNvPr>
          <p:cNvSpPr>
            <a:spLocks noGrp="1"/>
          </p:cNvSpPr>
          <p:nvPr>
            <p:ph type="title"/>
          </p:nvPr>
        </p:nvSpPr>
        <p:spPr/>
        <p:txBody>
          <a:bodyPr>
            <a:normAutofit/>
          </a:bodyPr>
          <a:lstStyle/>
          <a:p>
            <a:r>
              <a:rPr lang="fr-FR" dirty="0"/>
              <a:t>5. Module de formation Exemple</a:t>
            </a:r>
          </a:p>
        </p:txBody>
      </p:sp>
    </p:spTree>
    <p:extLst>
      <p:ext uri="{BB962C8B-B14F-4D97-AF65-F5344CB8AC3E}">
        <p14:creationId xmlns:p14="http://schemas.microsoft.com/office/powerpoint/2010/main" val="214386188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6. Participation et auto-efficacité</a:t>
            </a:r>
          </a:p>
        </p:txBody>
      </p:sp>
      <p:sp>
        <p:nvSpPr>
          <p:cNvPr id="8" name="Textplatzhalter 3">
            <a:extLst>
              <a:ext uri="{FF2B5EF4-FFF2-40B4-BE49-F238E27FC236}">
                <a16:creationId xmlns:a16="http://schemas.microsoft.com/office/drawing/2014/main" id="{9FD92AA3-5BD8-4280-980E-D32A32F8B5D6}"/>
              </a:ext>
            </a:extLst>
          </p:cNvPr>
          <p:cNvSpPr txBox="1">
            <a:spLocks/>
          </p:cNvSpPr>
          <p:nvPr/>
        </p:nvSpPr>
        <p:spPr>
          <a:xfrm>
            <a:off x="658814" y="1738896"/>
            <a:ext cx="4389120" cy="490620"/>
          </a:xfrm>
          <a:prstGeom prst="rect">
            <a:avLst/>
          </a:prstGeom>
          <a:solidFill>
            <a:srgbClr val="FBF3E8"/>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Professionnel·le·s qualifié·e·s du futur</a:t>
            </a:r>
          </a:p>
        </p:txBody>
      </p:sp>
      <p:sp>
        <p:nvSpPr>
          <p:cNvPr id="9" name="Textplatzhalter 3">
            <a:extLst>
              <a:ext uri="{FF2B5EF4-FFF2-40B4-BE49-F238E27FC236}">
                <a16:creationId xmlns:a16="http://schemas.microsoft.com/office/drawing/2014/main" id="{7FB02C4E-BCE2-4148-981C-15B3C99F10FC}"/>
              </a:ext>
            </a:extLst>
          </p:cNvPr>
          <p:cNvSpPr txBox="1">
            <a:spLocks/>
          </p:cNvSpPr>
          <p:nvPr/>
        </p:nvSpPr>
        <p:spPr>
          <a:xfrm>
            <a:off x="6919843" y="1768776"/>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Capacité d’innovation</a:t>
            </a:r>
          </a:p>
        </p:txBody>
      </p:sp>
      <p:sp>
        <p:nvSpPr>
          <p:cNvPr id="11" name="Textplatzhalter 3">
            <a:extLst>
              <a:ext uri="{FF2B5EF4-FFF2-40B4-BE49-F238E27FC236}">
                <a16:creationId xmlns:a16="http://schemas.microsoft.com/office/drawing/2014/main" id="{7C8C97EF-BB48-4E66-BFAA-F7D132D5877E}"/>
              </a:ext>
            </a:extLst>
          </p:cNvPr>
          <p:cNvSpPr txBox="1">
            <a:spLocks/>
          </p:cNvSpPr>
          <p:nvPr/>
        </p:nvSpPr>
        <p:spPr>
          <a:xfrm>
            <a:off x="6919842" y="3946670"/>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Responsabilité sociale</a:t>
            </a:r>
          </a:p>
        </p:txBody>
      </p:sp>
      <p:sp>
        <p:nvSpPr>
          <p:cNvPr id="13" name="Textplatzhalter 3">
            <a:extLst>
              <a:ext uri="{FF2B5EF4-FFF2-40B4-BE49-F238E27FC236}">
                <a16:creationId xmlns:a16="http://schemas.microsoft.com/office/drawing/2014/main" id="{7AE5BE3B-6378-466F-BEF1-D5F820805DB9}"/>
              </a:ext>
            </a:extLst>
          </p:cNvPr>
          <p:cNvSpPr txBox="1">
            <a:spLocks/>
          </p:cNvSpPr>
          <p:nvPr/>
        </p:nvSpPr>
        <p:spPr>
          <a:xfrm>
            <a:off x="658814" y="3946670"/>
            <a:ext cx="4414324" cy="490620"/>
          </a:xfrm>
          <a:prstGeom prst="rect">
            <a:avLst/>
          </a:prstGeom>
          <a:solidFill>
            <a:srgbClr val="FBF3E8"/>
          </a:solidFill>
        </p:spPr>
        <p:txBody>
          <a:bodyPr vert="horz" wrap="square" lIns="216000" tIns="108000" rIns="115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Atteindre les objectifs climatiques</a:t>
            </a:r>
          </a:p>
        </p:txBody>
      </p:sp>
      <p:sp>
        <p:nvSpPr>
          <p:cNvPr id="14" name="Ellipse 13">
            <a:extLst>
              <a:ext uri="{FF2B5EF4-FFF2-40B4-BE49-F238E27FC236}">
                <a16:creationId xmlns:a16="http://schemas.microsoft.com/office/drawing/2014/main" id="{D62A4C38-0381-481C-8401-06B35AC9835D}"/>
              </a:ext>
            </a:extLst>
          </p:cNvPr>
          <p:cNvSpPr/>
          <p:nvPr/>
        </p:nvSpPr>
        <p:spPr>
          <a:xfrm>
            <a:off x="4631504" y="1609219"/>
            <a:ext cx="2968771" cy="2968769"/>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fr-FR" b="1" dirty="0">
                <a:solidFill>
                  <a:schemeClr val="dk1"/>
                </a:solidFill>
                <a:cs typeface="Calibri" panose="020F0502020204030204" pitchFamily="34" charset="0"/>
                <a:rtl val="0"/>
              </a:rPr>
              <a:t>Effets attendus</a:t>
            </a:r>
          </a:p>
        </p:txBody>
      </p:sp>
      <p:sp>
        <p:nvSpPr>
          <p:cNvPr id="19" name="Ellipse 18">
            <a:extLst>
              <a:ext uri="{FF2B5EF4-FFF2-40B4-BE49-F238E27FC236}">
                <a16:creationId xmlns:a16="http://schemas.microsoft.com/office/drawing/2014/main" id="{1C032C7C-94B6-4BEB-84AC-32536F536F17}"/>
              </a:ext>
            </a:extLst>
          </p:cNvPr>
          <p:cNvSpPr/>
          <p:nvPr/>
        </p:nvSpPr>
        <p:spPr>
          <a:xfrm>
            <a:off x="6802528" y="3787114"/>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DC41E0AE-0161-4E20-9E9F-1A16BDCC03A5}"/>
              </a:ext>
            </a:extLst>
          </p:cNvPr>
          <p:cNvSpPr/>
          <p:nvPr/>
        </p:nvSpPr>
        <p:spPr>
          <a:xfrm>
            <a:off x="4636890" y="3779277"/>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2" name="Gruppieren 41">
            <a:extLst>
              <a:ext uri="{FF2B5EF4-FFF2-40B4-BE49-F238E27FC236}">
                <a16:creationId xmlns:a16="http://schemas.microsoft.com/office/drawing/2014/main" id="{162A85DE-442E-411E-9E26-E0E32A01BC83}"/>
              </a:ext>
            </a:extLst>
          </p:cNvPr>
          <p:cNvGrpSpPr/>
          <p:nvPr/>
        </p:nvGrpSpPr>
        <p:grpSpPr>
          <a:xfrm>
            <a:off x="4636890" y="1609220"/>
            <a:ext cx="809733" cy="809733"/>
            <a:chOff x="4636890" y="1609220"/>
            <a:chExt cx="809733" cy="809733"/>
          </a:xfrm>
        </p:grpSpPr>
        <p:sp>
          <p:nvSpPr>
            <p:cNvPr id="31" name="Ellipse 30">
              <a:extLst>
                <a:ext uri="{FF2B5EF4-FFF2-40B4-BE49-F238E27FC236}">
                  <a16:creationId xmlns:a16="http://schemas.microsoft.com/office/drawing/2014/main" id="{815C2731-75A5-4DDF-BC46-022FD7592AC8}"/>
                </a:ext>
              </a:extLst>
            </p:cNvPr>
            <p:cNvSpPr/>
            <p:nvPr/>
          </p:nvSpPr>
          <p:spPr>
            <a:xfrm>
              <a:off x="4636890" y="16092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3" name="Grafik 42">
              <a:extLst>
                <a:ext uri="{FF2B5EF4-FFF2-40B4-BE49-F238E27FC236}">
                  <a16:creationId xmlns:a16="http://schemas.microsoft.com/office/drawing/2014/main" id="{A2DA3B63-E107-45DC-BB2C-B7B8C4A73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6494" y="1733099"/>
              <a:ext cx="390525" cy="561975"/>
            </a:xfrm>
            <a:prstGeom prst="rect">
              <a:avLst/>
            </a:prstGeom>
          </p:spPr>
        </p:pic>
      </p:grpSp>
      <p:grpSp>
        <p:nvGrpSpPr>
          <p:cNvPr id="40" name="Gruppieren 39">
            <a:extLst>
              <a:ext uri="{FF2B5EF4-FFF2-40B4-BE49-F238E27FC236}">
                <a16:creationId xmlns:a16="http://schemas.microsoft.com/office/drawing/2014/main" id="{357C7CA5-D7A2-4E3B-85E3-C4FF8F38D2DF}"/>
              </a:ext>
            </a:extLst>
          </p:cNvPr>
          <p:cNvGrpSpPr/>
          <p:nvPr/>
        </p:nvGrpSpPr>
        <p:grpSpPr>
          <a:xfrm>
            <a:off x="6802528" y="1609220"/>
            <a:ext cx="809733" cy="809733"/>
            <a:chOff x="6573928" y="1533020"/>
            <a:chExt cx="809733" cy="809733"/>
          </a:xfrm>
        </p:grpSpPr>
        <p:sp>
          <p:nvSpPr>
            <p:cNvPr id="16" name="Ellipse 15">
              <a:extLst>
                <a:ext uri="{FF2B5EF4-FFF2-40B4-BE49-F238E27FC236}">
                  <a16:creationId xmlns:a16="http://schemas.microsoft.com/office/drawing/2014/main" id="{1BA8C316-D1B1-408B-97AC-DCC12DAD1699}"/>
                </a:ext>
              </a:extLst>
            </p:cNvPr>
            <p:cNvSpPr/>
            <p:nvPr/>
          </p:nvSpPr>
          <p:spPr>
            <a:xfrm>
              <a:off x="6573928" y="15330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02BF802B-F53C-44BF-B71B-80AC868596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1788" y="1607505"/>
              <a:ext cx="554338" cy="626402"/>
            </a:xfrm>
            <a:prstGeom prst="rect">
              <a:avLst/>
            </a:prstGeom>
          </p:spPr>
        </p:pic>
      </p:grpSp>
      <p:sp>
        <p:nvSpPr>
          <p:cNvPr id="36" name="Textplatzhalter 3">
            <a:extLst>
              <a:ext uri="{FF2B5EF4-FFF2-40B4-BE49-F238E27FC236}">
                <a16:creationId xmlns:a16="http://schemas.microsoft.com/office/drawing/2014/main" id="{DA743FAE-63C5-48A9-B3B5-79626E67D20A}"/>
              </a:ext>
            </a:extLst>
          </p:cNvPr>
          <p:cNvSpPr txBox="1">
            <a:spLocks/>
          </p:cNvSpPr>
          <p:nvPr/>
        </p:nvSpPr>
        <p:spPr>
          <a:xfrm>
            <a:off x="658812" y="2237786"/>
            <a:ext cx="4182560" cy="1018525"/>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fr-FR" sz="1800" dirty="0">
                <a:solidFill>
                  <a:schemeClr val="tx1"/>
                </a:solidFill>
                <a:latin typeface="+mn-lt"/>
              </a:rPr>
              <a:t>Les apprenant·e·s sont préparé·e·s</a:t>
            </a:r>
            <a:br>
              <a:rPr lang="fr-FR" sz="1800" dirty="0">
                <a:solidFill>
                  <a:schemeClr val="tx1"/>
                </a:solidFill>
                <a:latin typeface="+mn-lt"/>
              </a:rPr>
            </a:br>
            <a:r>
              <a:rPr lang="fr-FR" sz="1800" dirty="0">
                <a:solidFill>
                  <a:schemeClr val="tx1"/>
                </a:solidFill>
                <a:latin typeface="+mn-lt"/>
              </a:rPr>
              <a:t>de façon optimale aux enjeux</a:t>
            </a:r>
            <a:br>
              <a:rPr lang="fr-FR" sz="1800" dirty="0">
                <a:solidFill>
                  <a:schemeClr val="tx1"/>
                </a:solidFill>
                <a:latin typeface="+mn-lt"/>
              </a:rPr>
            </a:br>
            <a:r>
              <a:rPr lang="fr-FR" sz="1800" dirty="0">
                <a:solidFill>
                  <a:schemeClr val="tx1"/>
                </a:solidFill>
                <a:latin typeface="+mn-lt"/>
              </a:rPr>
              <a:t>actuels dans le secteur privé</a:t>
            </a:r>
          </a:p>
        </p:txBody>
      </p:sp>
      <p:sp>
        <p:nvSpPr>
          <p:cNvPr id="37" name="Textplatzhalter 3">
            <a:extLst>
              <a:ext uri="{FF2B5EF4-FFF2-40B4-BE49-F238E27FC236}">
                <a16:creationId xmlns:a16="http://schemas.microsoft.com/office/drawing/2014/main" id="{CAAD3A8D-9813-4448-BE2D-1658CEED03FD}"/>
              </a:ext>
            </a:extLst>
          </p:cNvPr>
          <p:cNvSpPr txBox="1">
            <a:spLocks/>
          </p:cNvSpPr>
          <p:nvPr/>
        </p:nvSpPr>
        <p:spPr>
          <a:xfrm>
            <a:off x="7602736" y="2237786"/>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fr-FR" sz="1800" dirty="0">
                <a:solidFill>
                  <a:schemeClr val="tx1"/>
                </a:solidFill>
                <a:latin typeface="+mn-lt"/>
              </a:rPr>
              <a:t>Les jeunes talents apportent des idées nouvelles pour des solutions durables</a:t>
            </a:r>
          </a:p>
        </p:txBody>
      </p:sp>
      <p:sp>
        <p:nvSpPr>
          <p:cNvPr id="38" name="Textplatzhalter 3">
            <a:extLst>
              <a:ext uri="{FF2B5EF4-FFF2-40B4-BE49-F238E27FC236}">
                <a16:creationId xmlns:a16="http://schemas.microsoft.com/office/drawing/2014/main" id="{4C091B81-12F1-46F5-92E3-F6E7ECBF877D}"/>
              </a:ext>
            </a:extLst>
          </p:cNvPr>
          <p:cNvSpPr txBox="1">
            <a:spLocks/>
          </p:cNvSpPr>
          <p:nvPr/>
        </p:nvSpPr>
        <p:spPr>
          <a:xfrm>
            <a:off x="7602736" y="4434342"/>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fr-FR" sz="1800" dirty="0">
                <a:solidFill>
                  <a:schemeClr val="tx1"/>
                </a:solidFill>
                <a:latin typeface="+mn-lt"/>
              </a:rPr>
              <a:t>Association entre le succès économique et la responsabilité écologique</a:t>
            </a:r>
          </a:p>
        </p:txBody>
      </p:sp>
      <p:sp>
        <p:nvSpPr>
          <p:cNvPr id="39" name="Textplatzhalter 3">
            <a:extLst>
              <a:ext uri="{FF2B5EF4-FFF2-40B4-BE49-F238E27FC236}">
                <a16:creationId xmlns:a16="http://schemas.microsoft.com/office/drawing/2014/main" id="{88C22B7C-72C8-4000-BEEB-5B1F208D0DF0}"/>
              </a:ext>
            </a:extLst>
          </p:cNvPr>
          <p:cNvSpPr txBox="1">
            <a:spLocks/>
          </p:cNvSpPr>
          <p:nvPr/>
        </p:nvSpPr>
        <p:spPr>
          <a:xfrm>
            <a:off x="658813" y="4436001"/>
            <a:ext cx="4126068"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fr-FR" sz="1800" dirty="0">
                <a:solidFill>
                  <a:schemeClr val="tx1"/>
                </a:solidFill>
                <a:latin typeface="+mn-lt"/>
              </a:rPr>
              <a:t>Une formation systématique aide les entreprises à décarboner</a:t>
            </a:r>
          </a:p>
        </p:txBody>
      </p:sp>
      <p:pic>
        <p:nvPicPr>
          <p:cNvPr id="45" name="Grafik 44">
            <a:extLst>
              <a:ext uri="{FF2B5EF4-FFF2-40B4-BE49-F238E27FC236}">
                <a16:creationId xmlns:a16="http://schemas.microsoft.com/office/drawing/2014/main" id="{892C6F8E-6096-4811-BB5B-DE8B971399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82054" y="4021856"/>
            <a:ext cx="531760" cy="395286"/>
          </a:xfrm>
          <a:prstGeom prst="rect">
            <a:avLst/>
          </a:prstGeom>
        </p:spPr>
      </p:pic>
      <p:pic>
        <p:nvPicPr>
          <p:cNvPr id="48" name="Grafik 47">
            <a:extLst>
              <a:ext uri="{FF2B5EF4-FFF2-40B4-BE49-F238E27FC236}">
                <a16:creationId xmlns:a16="http://schemas.microsoft.com/office/drawing/2014/main" id="{9D4CCECC-C4A3-405F-B18E-46CDEF1B5A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8190" y="4021856"/>
            <a:ext cx="547493" cy="361902"/>
          </a:xfrm>
          <a:prstGeom prst="rect">
            <a:avLst/>
          </a:prstGeom>
        </p:spPr>
      </p:pic>
    </p:spTree>
    <p:extLst>
      <p:ext uri="{BB962C8B-B14F-4D97-AF65-F5344CB8AC3E}">
        <p14:creationId xmlns:p14="http://schemas.microsoft.com/office/powerpoint/2010/main" val="47378144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5A3FFB15-7279-4358-9310-CA566EA6D6CE}"/>
              </a:ext>
            </a:extLst>
          </p:cNvPr>
          <p:cNvSpPr>
            <a:spLocks noGrp="1"/>
          </p:cNvSpPr>
          <p:nvPr>
            <p:ph type="title"/>
          </p:nvPr>
        </p:nvSpPr>
        <p:spPr>
          <a:xfrm>
            <a:off x="658812" y="296863"/>
            <a:ext cx="9000000" cy="446715"/>
          </a:xfrm>
        </p:spPr>
        <p:txBody>
          <a:bodyPr>
            <a:normAutofit/>
          </a:bodyPr>
          <a:lstStyle/>
          <a:p>
            <a:r>
              <a:rPr lang="fr-FR" dirty="0"/>
              <a:t>Informations supplémentaires</a:t>
            </a:r>
          </a:p>
        </p:txBody>
      </p:sp>
      <p:sp>
        <p:nvSpPr>
          <p:cNvPr id="8" name="Inhaltsplatzhalter 4">
            <a:extLst>
              <a:ext uri="{FF2B5EF4-FFF2-40B4-BE49-F238E27FC236}">
                <a16:creationId xmlns:a16="http://schemas.microsoft.com/office/drawing/2014/main" id="{CB5C6119-8ED4-45DB-870B-3A25405704F8}"/>
              </a:ext>
            </a:extLst>
          </p:cNvPr>
          <p:cNvSpPr>
            <a:spLocks noGrp="1"/>
          </p:cNvSpPr>
          <p:nvPr>
            <p:ph idx="1"/>
          </p:nvPr>
        </p:nvSpPr>
        <p:spPr>
          <a:xfrm>
            <a:off x="658812" y="743578"/>
            <a:ext cx="6460877" cy="1871662"/>
          </a:xfrm>
        </p:spPr>
        <p:txBody>
          <a:bodyPr numCol="1">
            <a:noAutofit/>
          </a:bodyPr>
          <a:lstStyle/>
          <a:p>
            <a:pPr marL="0" indent="0">
              <a:buNone/>
            </a:pPr>
            <a:r>
              <a:rPr lang="fr-FR" sz="1800" noProof="0" dirty="0"/>
              <a:t>Vous trouverez cette présentation, ainsi que d’autres, de même que des informations sur la formation professionnelle en Allemagne et sur la collaboration internationale dans la formation professionnelle sur notre site Internet :</a:t>
            </a:r>
          </a:p>
          <a:p>
            <a:pPr marL="0" indent="0">
              <a:buNone/>
            </a:pPr>
            <a:r>
              <a:rPr lang="fr-FR" sz="1800" b="1" noProof="0" dirty="0">
                <a:solidFill>
                  <a:srgbClr val="D6851B"/>
                </a:solidFill>
                <a:hlinkClick r:id="rId3">
                  <a:extLst>
                    <a:ext uri="{A12FA001-AC4F-418D-AE19-62706E023703}">
                      <ahyp:hlinkClr xmlns:ahyp="http://schemas.microsoft.com/office/drawing/2018/hyperlinkcolor" val="tx"/>
                    </a:ext>
                  </a:extLst>
                </a:hlinkClick>
              </a:rPr>
              <a:t>www.govet.international</a:t>
            </a:r>
          </a:p>
          <a:p>
            <a:pPr marL="0" indent="0">
              <a:buNone/>
            </a:pPr>
            <a:endParaRPr lang="de-DE" sz="1400" b="1" noProof="0" dirty="0"/>
          </a:p>
        </p:txBody>
      </p:sp>
      <p:sp>
        <p:nvSpPr>
          <p:cNvPr id="2" name="Inhaltsplatzhalter 4">
            <a:extLst>
              <a:ext uri="{FF2B5EF4-FFF2-40B4-BE49-F238E27FC236}">
                <a16:creationId xmlns:a16="http://schemas.microsoft.com/office/drawing/2014/main" id="{DBA29701-39A5-FA83-9133-2D524FD696FF}"/>
              </a:ext>
            </a:extLst>
          </p:cNvPr>
          <p:cNvSpPr txBox="1">
            <a:spLocks/>
          </p:cNvSpPr>
          <p:nvPr/>
        </p:nvSpPr>
        <p:spPr>
          <a:xfrm>
            <a:off x="658812" y="2379065"/>
            <a:ext cx="11533188" cy="3735357"/>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rapport sur la formation professionnelle </a:t>
            </a:r>
            <a:r>
              <a:rPr lang="en-GB" sz="1600" dirty="0"/>
              <a:t>(BMBFSFJ) (</a:t>
            </a:r>
            <a:r>
              <a:rPr lang="en-GB" sz="1600" dirty="0">
                <a:solidFill>
                  <a:srgbClr val="D6851B"/>
                </a:solidFill>
                <a:hlinkClick r:id="rId4">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rapport du BIBB  (</a:t>
            </a:r>
            <a:r>
              <a:rPr lang="en-GB" sz="1600" dirty="0">
                <a:solidFill>
                  <a:srgbClr val="D6851B"/>
                </a:solidFill>
                <a:hlinkClick r:id="rId5">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BIBB éléments standard du profil professionnel </a:t>
            </a:r>
            <a:r>
              <a:rPr lang="en-GB" sz="1600" dirty="0"/>
              <a:t>(</a:t>
            </a:r>
            <a:r>
              <a:rPr lang="en-GB" sz="1600" dirty="0">
                <a:solidFill>
                  <a:srgbClr val="D6851B"/>
                </a:solidFill>
                <a:hlinkClick r:id="rId6">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BIBB-Publication „Sustainability in Vocational Education and Training – National and International Experiences” (</a:t>
            </a:r>
            <a:r>
              <a:rPr lang="en-GB" sz="1600" dirty="0">
                <a:solidFill>
                  <a:srgbClr val="D6851B"/>
                </a:solidFill>
                <a:hlinkClick r:id="rId7">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VET Chain - </a:t>
            </a:r>
            <a:r>
              <a:rPr lang="fr-FR" sz="1600" dirty="0"/>
              <a:t>un outil de conseil en matière de développement durable destiné à l'enseignement et à la formation professionnels </a:t>
            </a:r>
            <a:r>
              <a:rPr lang="en-GB" sz="1600" dirty="0"/>
              <a:t>(</a:t>
            </a:r>
            <a:r>
              <a:rPr lang="en-GB" sz="1600" dirty="0">
                <a:solidFill>
                  <a:srgbClr val="D6851B"/>
                </a:solidFill>
                <a:hlinkClick r:id="rId8">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a:t>
            </a:r>
            <a:r>
              <a:rPr lang="fr-FR" sz="1600" dirty="0"/>
              <a:t>projets portant sur la transformation socio-écologique </a:t>
            </a:r>
            <a:r>
              <a:rPr lang="en-GB" sz="1600" dirty="0"/>
              <a:t>(</a:t>
            </a:r>
            <a:r>
              <a:rPr lang="en-GB" sz="1600" dirty="0">
                <a:solidFill>
                  <a:srgbClr val="D6851B"/>
                </a:solidFill>
                <a:hlinkClick r:id="rId9">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BIBB programme de financement « Le développement durable au travail – une formation tournée vers l'avenir » (NIB) </a:t>
            </a:r>
            <a:r>
              <a:rPr lang="en-GB" sz="1600" dirty="0"/>
              <a:t>(</a:t>
            </a:r>
            <a:r>
              <a:rPr lang="en-GB" sz="1600" dirty="0">
                <a:solidFill>
                  <a:srgbClr val="D6851B"/>
                </a:solidFill>
                <a:hlinkClick r:id="rId10">
                  <a:extLst>
                    <a:ext uri="{A12FA001-AC4F-418D-AE19-62706E023703}">
                      <ahyp:hlinkClr xmlns:ahyp="http://schemas.microsoft.com/office/drawing/2018/hyperlinkcolor" val="tx"/>
                    </a:ext>
                  </a:extLst>
                </a:hlinkClick>
              </a:rPr>
              <a:t>link</a:t>
            </a:r>
            <a:r>
              <a:rPr lang="en-GB" sz="1600" dirty="0"/>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fr-FR" sz="1600" dirty="0"/>
          </a:p>
          <a:p>
            <a:pPr marL="0" indent="0">
              <a:lnSpc>
                <a:spcPts val="2000"/>
              </a:lnSpc>
              <a:spcBef>
                <a:spcPts val="0"/>
              </a:spcBef>
              <a:spcAft>
                <a:spcPts val="200"/>
              </a:spcAft>
              <a:buClr>
                <a:srgbClr val="D6851B"/>
              </a:buClr>
              <a:buSzPct val="65000"/>
              <a:buNone/>
            </a:pPr>
            <a:endParaRPr lang="fr-FR"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Service d'assistance sur les entreprises et les droits de l'homme </a:t>
            </a:r>
            <a:r>
              <a:rPr lang="en-GB" sz="1600" dirty="0"/>
              <a:t>(</a:t>
            </a:r>
            <a:r>
              <a:rPr lang="en-GB" sz="1600" dirty="0">
                <a:solidFill>
                  <a:srgbClr val="D6851B"/>
                </a:solidFill>
                <a:hlinkClick r:id="rId11">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Boussole du développement durable (</a:t>
            </a:r>
            <a:r>
              <a:rPr lang="fr-FR" sz="1600" dirty="0" err="1">
                <a:solidFill>
                  <a:srgbClr val="D6851B"/>
                </a:solidFill>
                <a:hlinkClick r:id="rId12">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BMBFSFJ (</a:t>
            </a:r>
            <a:r>
              <a:rPr lang="de-DE" sz="1600" dirty="0">
                <a:solidFill>
                  <a:srgbClr val="D6851B"/>
                </a:solidFill>
                <a:hlinkClick r:id="rId13">
                  <a:extLst>
                    <a:ext uri="{A12FA001-AC4F-418D-AE19-62706E023703}">
                      <ahyp:hlinkClr xmlns:ahyp="http://schemas.microsoft.com/office/drawing/2018/hyperlinkcolor" val="tx"/>
                    </a:ext>
                  </a:extLst>
                </a:hlinkClick>
              </a:rPr>
              <a:t>link</a:t>
            </a:r>
            <a:r>
              <a:rPr lang="de-DE" sz="1600" dirty="0"/>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BMFTR (</a:t>
            </a:r>
            <a:r>
              <a:rPr lang="de-DE" sz="1600" dirty="0">
                <a:solidFill>
                  <a:srgbClr val="D6851B"/>
                </a:solidFill>
                <a:hlinkClick r:id="rId14">
                  <a:extLst>
                    <a:ext uri="{A12FA001-AC4F-418D-AE19-62706E023703}">
                      <ahyp:hlinkClr xmlns:ahyp="http://schemas.microsoft.com/office/drawing/2018/hyperlinkcolor" val="tx"/>
                    </a:ext>
                  </a:extLst>
                </a:hlinkClick>
              </a:rPr>
              <a:t>link</a:t>
            </a:r>
            <a:r>
              <a:rPr lang="de-DE" sz="1600" dirty="0"/>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BIBB (</a:t>
            </a:r>
            <a:r>
              <a:rPr lang="de-DE" sz="1600" dirty="0">
                <a:solidFill>
                  <a:srgbClr val="D6851B"/>
                </a:solidFill>
                <a:hlinkClick r:id="rId15">
                  <a:extLst>
                    <a:ext uri="{A12FA001-AC4F-418D-AE19-62706E023703}">
                      <ahyp:hlinkClr xmlns:ahyp="http://schemas.microsoft.com/office/drawing/2018/hyperlinkcolor" val="tx"/>
                    </a:ext>
                  </a:extLst>
                </a:hlinkClick>
              </a:rPr>
              <a:t>link</a:t>
            </a:r>
            <a:r>
              <a:rPr lang="de-DE" sz="1600" dirty="0"/>
              <a:t>)</a:t>
            </a:r>
            <a:br>
              <a:rPr lang="de-DE" sz="1600" dirty="0"/>
            </a:br>
            <a:endParaRPr lang="de-DE"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de-DE" sz="1600" b="1" dirty="0"/>
          </a:p>
          <a:p>
            <a:pPr marL="0" indent="0">
              <a:buNone/>
            </a:pPr>
            <a:r>
              <a:rPr lang="fr-FR" sz="1600" b="1" noProof="0" dirty="0"/>
              <a:t>Contact pour toutes autres questions</a:t>
            </a:r>
          </a:p>
          <a:p>
            <a:pPr>
              <a:buFont typeface="Wingdings 3" panose="05040102010807070707" pitchFamily="18" charset="2"/>
              <a:buChar char=""/>
            </a:pPr>
            <a:r>
              <a:rPr lang="de-DE" sz="1600" dirty="0">
                <a:solidFill>
                  <a:srgbClr val="D6851B"/>
                </a:solidFill>
                <a:hlinkClick r:id="rId16">
                  <a:extLst>
                    <a:ext uri="{A12FA001-AC4F-418D-AE19-62706E023703}">
                      <ahyp:hlinkClr xmlns:ahyp="http://schemas.microsoft.com/office/drawing/2018/hyperlinkcolor" val="tx"/>
                    </a:ext>
                  </a:extLst>
                </a:hlinkClick>
              </a:rPr>
              <a:t>govet@bibb.de</a:t>
            </a:r>
            <a:r>
              <a:rPr lang="de-DE" sz="1600" dirty="0">
                <a:solidFill>
                  <a:srgbClr val="D6851B"/>
                </a:solidFill>
              </a:rPr>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de-DE" sz="1600" dirty="0"/>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1">
            <a:extLst>
              <a:ext uri="{FF2B5EF4-FFF2-40B4-BE49-F238E27FC236}">
                <a16:creationId xmlns:a16="http://schemas.microsoft.com/office/drawing/2014/main" id="{45ACF8E1-E1A5-48A3-866F-BE7F694B4A35}"/>
              </a:ext>
            </a:extLst>
          </p:cNvPr>
          <p:cNvSpPr/>
          <p:nvPr/>
        </p:nvSpPr>
        <p:spPr>
          <a:xfrm>
            <a:off x="1477643" y="1853704"/>
            <a:ext cx="2582665" cy="451765"/>
          </a:xfrm>
          <a:prstGeom prst="rect">
            <a:avLst/>
          </a:prstGeom>
          <a:noFill/>
          <a:ln/>
        </p:spPr>
        <p:txBody>
          <a:bodyPr wrap="square" lIns="0" tIns="0" rIns="0" bIns="0" rtlCol="0" anchor="t"/>
          <a:lstStyle/>
          <a:p>
            <a:pPr algn="r">
              <a:lnSpc>
                <a:spcPts val="2000"/>
              </a:lnSpc>
            </a:pPr>
            <a:r>
              <a:rPr lang="fr-FR" b="1" dirty="0">
                <a:solidFill>
                  <a:srgbClr val="272525"/>
                </a:solidFill>
                <a:ea typeface=""/>
                <a:cs typeface="Inter Bold" pitchFamily="34" charset="-120"/>
              </a:rPr>
              <a:t>Dimension écologique</a:t>
            </a:r>
          </a:p>
        </p:txBody>
      </p:sp>
      <p:sp>
        <p:nvSpPr>
          <p:cNvPr id="20" name="Text 2">
            <a:extLst>
              <a:ext uri="{FF2B5EF4-FFF2-40B4-BE49-F238E27FC236}">
                <a16:creationId xmlns:a16="http://schemas.microsoft.com/office/drawing/2014/main" id="{4CA92B42-AD17-4E65-BC6C-D8BA451756FB}"/>
              </a:ext>
            </a:extLst>
          </p:cNvPr>
          <p:cNvSpPr/>
          <p:nvPr/>
        </p:nvSpPr>
        <p:spPr>
          <a:xfrm>
            <a:off x="1477643" y="2292769"/>
            <a:ext cx="2582665" cy="793849"/>
          </a:xfrm>
          <a:prstGeom prst="rect">
            <a:avLst/>
          </a:prstGeom>
          <a:noFill/>
          <a:ln/>
        </p:spPr>
        <p:txBody>
          <a:bodyPr wrap="square" lIns="0" tIns="0" rIns="0" bIns="0" rtlCol="0" anchor="t"/>
          <a:lstStyle/>
          <a:p>
            <a:pPr algn="r">
              <a:lnSpc>
                <a:spcPts val="2083"/>
              </a:lnSpc>
            </a:pPr>
            <a:r>
              <a:rPr lang="fr-FR" dirty="0">
                <a:solidFill>
                  <a:srgbClr val="272525"/>
                </a:solidFill>
                <a:ea typeface=""/>
                <a:cs typeface="Inter" pitchFamily="34" charset="-120"/>
              </a:rPr>
              <a:t>Protection de l’environnement, préservation des ressources, neutralité climatique</a:t>
            </a:r>
          </a:p>
        </p:txBody>
      </p:sp>
      <p:sp>
        <p:nvSpPr>
          <p:cNvPr id="21" name="Text 3">
            <a:extLst>
              <a:ext uri="{FF2B5EF4-FFF2-40B4-BE49-F238E27FC236}">
                <a16:creationId xmlns:a16="http://schemas.microsoft.com/office/drawing/2014/main" id="{AE4FD5BD-B75A-4CBA-8EA3-2F38C00EC62E}"/>
              </a:ext>
            </a:extLst>
          </p:cNvPr>
          <p:cNvSpPr/>
          <p:nvPr/>
        </p:nvSpPr>
        <p:spPr>
          <a:xfrm>
            <a:off x="8144392" y="1853704"/>
            <a:ext cx="3003185" cy="516930"/>
          </a:xfrm>
          <a:prstGeom prst="rect">
            <a:avLst/>
          </a:prstGeom>
          <a:noFill/>
          <a:ln/>
        </p:spPr>
        <p:txBody>
          <a:bodyPr wrap="square" lIns="0" tIns="0" rIns="0" bIns="0" rtlCol="0" anchor="t"/>
          <a:lstStyle/>
          <a:p>
            <a:pPr>
              <a:lnSpc>
                <a:spcPts val="2000"/>
              </a:lnSpc>
            </a:pPr>
            <a:r>
              <a:rPr lang="fr-FR" b="1" dirty="0">
                <a:solidFill>
                  <a:srgbClr val="272525"/>
                </a:solidFill>
                <a:ea typeface=""/>
                <a:cs typeface="Inter Bold" pitchFamily="34" charset="-120"/>
              </a:rPr>
              <a:t>Dimension sociale</a:t>
            </a:r>
          </a:p>
        </p:txBody>
      </p:sp>
      <p:sp>
        <p:nvSpPr>
          <p:cNvPr id="22" name="Text 4">
            <a:extLst>
              <a:ext uri="{FF2B5EF4-FFF2-40B4-BE49-F238E27FC236}">
                <a16:creationId xmlns:a16="http://schemas.microsoft.com/office/drawing/2014/main" id="{2323B116-9260-49A1-A780-C858FF6B635A}"/>
              </a:ext>
            </a:extLst>
          </p:cNvPr>
          <p:cNvSpPr/>
          <p:nvPr/>
        </p:nvSpPr>
        <p:spPr>
          <a:xfrm>
            <a:off x="8144392" y="2292769"/>
            <a:ext cx="3003185" cy="793849"/>
          </a:xfrm>
          <a:prstGeom prst="rect">
            <a:avLst/>
          </a:prstGeom>
          <a:noFill/>
          <a:ln/>
        </p:spPr>
        <p:txBody>
          <a:bodyPr wrap="square" lIns="0" tIns="0" rIns="0" bIns="0" rtlCol="0" anchor="t"/>
          <a:lstStyle/>
          <a:p>
            <a:pPr>
              <a:lnSpc>
                <a:spcPts val="2083"/>
              </a:lnSpc>
            </a:pPr>
            <a:r>
              <a:rPr lang="fr-FR" dirty="0">
                <a:solidFill>
                  <a:srgbClr val="272525"/>
                </a:solidFill>
                <a:ea typeface=""/>
                <a:cs typeface="Inter" pitchFamily="34" charset="-120"/>
              </a:rPr>
              <a:t>Droits humains, </a:t>
            </a:r>
            <a:br>
              <a:rPr lang="fr-FR" dirty="0">
                <a:solidFill>
                  <a:srgbClr val="272525"/>
                </a:solidFill>
                <a:ea typeface=""/>
                <a:cs typeface="Inter" pitchFamily="34" charset="-120"/>
              </a:rPr>
            </a:br>
            <a:r>
              <a:rPr lang="fr-FR" dirty="0">
                <a:solidFill>
                  <a:srgbClr val="272525"/>
                </a:solidFill>
                <a:ea typeface=""/>
                <a:cs typeface="Inter" pitchFamily="34" charset="-120"/>
              </a:rPr>
              <a:t>conditions de travail équitables, bien commun</a:t>
            </a:r>
          </a:p>
        </p:txBody>
      </p:sp>
      <p:sp>
        <p:nvSpPr>
          <p:cNvPr id="23" name="Text 5">
            <a:extLst>
              <a:ext uri="{FF2B5EF4-FFF2-40B4-BE49-F238E27FC236}">
                <a16:creationId xmlns:a16="http://schemas.microsoft.com/office/drawing/2014/main" id="{9FB867D3-E8EE-4F32-9DAB-35AD9B746BA3}"/>
              </a:ext>
            </a:extLst>
          </p:cNvPr>
          <p:cNvSpPr/>
          <p:nvPr/>
        </p:nvSpPr>
        <p:spPr>
          <a:xfrm>
            <a:off x="8144392" y="3910569"/>
            <a:ext cx="3158760" cy="442603"/>
          </a:xfrm>
          <a:prstGeom prst="rect">
            <a:avLst/>
          </a:prstGeom>
          <a:noFill/>
          <a:ln/>
        </p:spPr>
        <p:txBody>
          <a:bodyPr wrap="square" lIns="0" tIns="0" rIns="0" bIns="0" rtlCol="0" anchor="t"/>
          <a:lstStyle/>
          <a:p>
            <a:pPr>
              <a:lnSpc>
                <a:spcPts val="2000"/>
              </a:lnSpc>
            </a:pPr>
            <a:r>
              <a:rPr lang="fr-FR" b="1" dirty="0">
                <a:solidFill>
                  <a:srgbClr val="272525"/>
                </a:solidFill>
                <a:ea typeface=""/>
                <a:cs typeface="Inter Bold" pitchFamily="34" charset="-120"/>
              </a:rPr>
              <a:t>Dimension économique</a:t>
            </a:r>
          </a:p>
        </p:txBody>
      </p:sp>
      <p:sp>
        <p:nvSpPr>
          <p:cNvPr id="24" name="Text 6">
            <a:extLst>
              <a:ext uri="{FF2B5EF4-FFF2-40B4-BE49-F238E27FC236}">
                <a16:creationId xmlns:a16="http://schemas.microsoft.com/office/drawing/2014/main" id="{7C12DE28-AFE4-4688-9B7C-CBB4C37806A8}"/>
              </a:ext>
            </a:extLst>
          </p:cNvPr>
          <p:cNvSpPr/>
          <p:nvPr/>
        </p:nvSpPr>
        <p:spPr>
          <a:xfrm>
            <a:off x="8144392" y="4327772"/>
            <a:ext cx="3158760" cy="793849"/>
          </a:xfrm>
          <a:prstGeom prst="rect">
            <a:avLst/>
          </a:prstGeom>
          <a:noFill/>
          <a:ln/>
        </p:spPr>
        <p:txBody>
          <a:bodyPr wrap="square" lIns="0" tIns="0" rIns="0" bIns="0" rtlCol="0" anchor="t"/>
          <a:lstStyle/>
          <a:p>
            <a:pPr>
              <a:lnSpc>
                <a:spcPts val="2083"/>
              </a:lnSpc>
            </a:pPr>
            <a:r>
              <a:rPr lang="fr-FR" dirty="0">
                <a:solidFill>
                  <a:srgbClr val="272525"/>
                </a:solidFill>
                <a:ea typeface=""/>
                <a:cs typeface="Inter" pitchFamily="34" charset="-120"/>
              </a:rPr>
              <a:t>Rentabilité économique, efficience, pérennité</a:t>
            </a:r>
          </a:p>
        </p:txBody>
      </p:sp>
      <p:sp>
        <p:nvSpPr>
          <p:cNvPr id="25" name="Text 7">
            <a:extLst>
              <a:ext uri="{FF2B5EF4-FFF2-40B4-BE49-F238E27FC236}">
                <a16:creationId xmlns:a16="http://schemas.microsoft.com/office/drawing/2014/main" id="{4FEC9AAF-692A-4915-9975-7CC70B282B38}"/>
              </a:ext>
            </a:extLst>
          </p:cNvPr>
          <p:cNvSpPr/>
          <p:nvPr/>
        </p:nvSpPr>
        <p:spPr>
          <a:xfrm>
            <a:off x="1477643" y="3910569"/>
            <a:ext cx="2582665" cy="516930"/>
          </a:xfrm>
          <a:prstGeom prst="rect">
            <a:avLst/>
          </a:prstGeom>
          <a:noFill/>
          <a:ln/>
        </p:spPr>
        <p:txBody>
          <a:bodyPr wrap="square" lIns="0" tIns="0" rIns="0" bIns="0" rtlCol="0" anchor="t"/>
          <a:lstStyle/>
          <a:p>
            <a:pPr algn="r">
              <a:lnSpc>
                <a:spcPts val="2000"/>
              </a:lnSpc>
            </a:pPr>
            <a:r>
              <a:rPr lang="fr-FR" b="1" dirty="0">
                <a:solidFill>
                  <a:srgbClr val="272525"/>
                </a:solidFill>
                <a:ea typeface=""/>
                <a:cs typeface="Inter Bold" pitchFamily="34" charset="-120"/>
              </a:rPr>
              <a:t>Dimension culturelle</a:t>
            </a:r>
          </a:p>
        </p:txBody>
      </p:sp>
      <p:sp>
        <p:nvSpPr>
          <p:cNvPr id="26" name="Text 8">
            <a:extLst>
              <a:ext uri="{FF2B5EF4-FFF2-40B4-BE49-F238E27FC236}">
                <a16:creationId xmlns:a16="http://schemas.microsoft.com/office/drawing/2014/main" id="{44C7882B-BC3B-405E-9C0D-A640906A1F9E}"/>
              </a:ext>
            </a:extLst>
          </p:cNvPr>
          <p:cNvSpPr/>
          <p:nvPr/>
        </p:nvSpPr>
        <p:spPr>
          <a:xfrm>
            <a:off x="672280" y="4327772"/>
            <a:ext cx="3388028" cy="793849"/>
          </a:xfrm>
          <a:prstGeom prst="rect">
            <a:avLst/>
          </a:prstGeom>
          <a:noFill/>
          <a:ln/>
        </p:spPr>
        <p:txBody>
          <a:bodyPr wrap="square" lIns="0" tIns="0" rIns="0" bIns="0" rtlCol="0" anchor="t"/>
          <a:lstStyle/>
          <a:p>
            <a:pPr algn="r">
              <a:lnSpc>
                <a:spcPts val="2083"/>
              </a:lnSpc>
            </a:pPr>
            <a:r>
              <a:rPr lang="fr-FR" dirty="0">
                <a:solidFill>
                  <a:srgbClr val="272525"/>
                </a:solidFill>
                <a:ea typeface=""/>
                <a:cs typeface="Inter" pitchFamily="34" charset="-120"/>
              </a:rPr>
              <a:t>Formation, valeurs, </a:t>
            </a:r>
            <a:br>
              <a:rPr lang="fr-FR" dirty="0">
                <a:solidFill>
                  <a:srgbClr val="272525"/>
                </a:solidFill>
                <a:ea typeface=""/>
                <a:cs typeface="Inter" pitchFamily="34" charset="-120"/>
              </a:rPr>
            </a:br>
            <a:r>
              <a:rPr lang="fr-FR" dirty="0">
                <a:solidFill>
                  <a:srgbClr val="272525"/>
                </a:solidFill>
                <a:ea typeface=""/>
                <a:cs typeface="Inter" pitchFamily="34" charset="-120"/>
              </a:rPr>
              <a:t> transformation sociale</a:t>
            </a:r>
          </a:p>
        </p:txBody>
      </p:sp>
      <p:graphicFrame>
        <p:nvGraphicFramePr>
          <p:cNvPr id="52" name="Diagramm 51">
            <a:extLst>
              <a:ext uri="{FF2B5EF4-FFF2-40B4-BE49-F238E27FC236}">
                <a16:creationId xmlns:a16="http://schemas.microsoft.com/office/drawing/2014/main" id="{0A0624CF-915B-4E4F-B8FD-2FB010F49344}"/>
              </a:ext>
            </a:extLst>
          </p:cNvPr>
          <p:cNvGraphicFramePr/>
          <p:nvPr>
            <p:extLst>
              <p:ext uri="{D42A27DB-BD31-4B8C-83A1-F6EECF244321}">
                <p14:modId xmlns:p14="http://schemas.microsoft.com/office/powerpoint/2010/main" val="1237398627"/>
              </p:ext>
            </p:extLst>
          </p:nvPr>
        </p:nvGraphicFramePr>
        <p:xfrm>
          <a:off x="4229100" y="1612901"/>
          <a:ext cx="3746500" cy="3727748"/>
        </p:xfrm>
        <a:graphic>
          <a:graphicData uri="http://schemas.openxmlformats.org/drawingml/2006/chart">
            <c:chart xmlns:c="http://schemas.openxmlformats.org/drawingml/2006/chart" xmlns:r="http://schemas.openxmlformats.org/officeDocument/2006/relationships" r:id="rId3"/>
          </a:graphicData>
        </a:graphic>
      </p:graphicFrame>
      <p:pic>
        <p:nvPicPr>
          <p:cNvPr id="39" name="Image 2" descr="preencoded.png">
            <a:extLst>
              <a:ext uri="{FF2B5EF4-FFF2-40B4-BE49-F238E27FC236}">
                <a16:creationId xmlns:a16="http://schemas.microsoft.com/office/drawing/2014/main" id="{028F657A-A39F-4950-BA0C-44D96C9A516D}"/>
              </a:ext>
            </a:extLst>
          </p:cNvPr>
          <p:cNvPicPr>
            <a:picLocks noChangeAspect="1"/>
          </p:cNvPicPr>
          <p:nvPr/>
        </p:nvPicPr>
        <p:blipFill>
          <a:blip r:embed="rId4"/>
          <a:stretch>
            <a:fillRect/>
          </a:stretch>
        </p:blipFill>
        <p:spPr>
          <a:xfrm>
            <a:off x="4940567" y="2306897"/>
            <a:ext cx="520065" cy="653415"/>
          </a:xfrm>
          <a:prstGeom prst="rect">
            <a:avLst/>
          </a:prstGeom>
        </p:spPr>
      </p:pic>
      <p:pic>
        <p:nvPicPr>
          <p:cNvPr id="40" name="Image 4" descr="preencoded.png">
            <a:extLst>
              <a:ext uri="{FF2B5EF4-FFF2-40B4-BE49-F238E27FC236}">
                <a16:creationId xmlns:a16="http://schemas.microsoft.com/office/drawing/2014/main" id="{B57A961D-9D86-4968-8C2C-53A75CAE6ACF}"/>
              </a:ext>
            </a:extLst>
          </p:cNvPr>
          <p:cNvPicPr>
            <a:picLocks noChangeAspect="1"/>
          </p:cNvPicPr>
          <p:nvPr/>
        </p:nvPicPr>
        <p:blipFill>
          <a:blip r:embed="rId5"/>
          <a:stretch>
            <a:fillRect/>
          </a:stretch>
        </p:blipFill>
        <p:spPr>
          <a:xfrm>
            <a:off x="6677510" y="2315249"/>
            <a:ext cx="520065" cy="653415"/>
          </a:xfrm>
          <a:prstGeom prst="rect">
            <a:avLst/>
          </a:prstGeom>
        </p:spPr>
      </p:pic>
      <p:pic>
        <p:nvPicPr>
          <p:cNvPr id="41" name="Image 6" descr="preencoded.png">
            <a:extLst>
              <a:ext uri="{FF2B5EF4-FFF2-40B4-BE49-F238E27FC236}">
                <a16:creationId xmlns:a16="http://schemas.microsoft.com/office/drawing/2014/main" id="{5427EE05-DD02-4DC1-BE41-CE380E75430A}"/>
              </a:ext>
            </a:extLst>
          </p:cNvPr>
          <p:cNvPicPr>
            <a:picLocks noChangeAspect="1"/>
          </p:cNvPicPr>
          <p:nvPr/>
        </p:nvPicPr>
        <p:blipFill>
          <a:blip r:embed="rId6"/>
          <a:stretch>
            <a:fillRect/>
          </a:stretch>
        </p:blipFill>
        <p:spPr>
          <a:xfrm>
            <a:off x="6677510" y="3880216"/>
            <a:ext cx="520065" cy="653415"/>
          </a:xfrm>
          <a:prstGeom prst="rect">
            <a:avLst/>
          </a:prstGeom>
        </p:spPr>
      </p:pic>
      <p:pic>
        <p:nvPicPr>
          <p:cNvPr id="42" name="Image 8" descr="preencoded.png">
            <a:extLst>
              <a:ext uri="{FF2B5EF4-FFF2-40B4-BE49-F238E27FC236}">
                <a16:creationId xmlns:a16="http://schemas.microsoft.com/office/drawing/2014/main" id="{67928639-CBDE-4974-B0C0-95A3FBD72793}"/>
              </a:ext>
            </a:extLst>
          </p:cNvPr>
          <p:cNvPicPr>
            <a:picLocks noChangeAspect="1"/>
          </p:cNvPicPr>
          <p:nvPr/>
        </p:nvPicPr>
        <p:blipFill>
          <a:blip r:embed="rId7"/>
          <a:stretch>
            <a:fillRect/>
          </a:stretch>
        </p:blipFill>
        <p:spPr>
          <a:xfrm>
            <a:off x="4940566" y="3913830"/>
            <a:ext cx="520065" cy="653415"/>
          </a:xfrm>
          <a:prstGeom prst="rect">
            <a:avLst/>
          </a:prstGeom>
        </p:spPr>
      </p:pic>
      <p:sp>
        <p:nvSpPr>
          <p:cNvPr id="55" name="Titel 54">
            <a:extLst>
              <a:ext uri="{FF2B5EF4-FFF2-40B4-BE49-F238E27FC236}">
                <a16:creationId xmlns:a16="http://schemas.microsoft.com/office/drawing/2014/main" id="{8A1D2423-6EFC-484F-8A7B-5E5CF34C375F}"/>
              </a:ext>
            </a:extLst>
          </p:cNvPr>
          <p:cNvSpPr>
            <a:spLocks noGrp="1"/>
          </p:cNvSpPr>
          <p:nvPr>
            <p:ph type="title"/>
          </p:nvPr>
        </p:nvSpPr>
        <p:spPr/>
        <p:txBody>
          <a:bodyPr>
            <a:noAutofit/>
          </a:bodyPr>
          <a:lstStyle/>
          <a:p>
            <a:r>
              <a:rPr lang="fr-FR" dirty="0"/>
              <a:t>1.1  Durabilité quadridimensionnelle</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73E35131-ECF7-4EA7-87C9-D850B32FAC6C}"/>
              </a:ext>
            </a:extLst>
          </p:cNvPr>
          <p:cNvSpPr txBox="1">
            <a:spLocks/>
          </p:cNvSpPr>
          <p:nvPr/>
        </p:nvSpPr>
        <p:spPr>
          <a:xfrm>
            <a:off x="8039100" y="2177321"/>
            <a:ext cx="3673475" cy="1837243"/>
          </a:xfrm>
          <a:prstGeom prst="rect">
            <a:avLst/>
          </a:prstGeom>
          <a:solidFill>
            <a:srgbClr val="FBF3E8"/>
          </a:solidFill>
        </p:spPr>
        <p:txBody>
          <a:bodyPr vert="horz" wrap="square" lIns="612000" tIns="216000" rIns="144000" bIns="21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b="1" dirty="0">
                <a:solidFill>
                  <a:schemeClr val="tx1"/>
                </a:solidFill>
              </a:rPr>
              <a:t>Les 17 ODD sont </a:t>
            </a:r>
            <a:br>
              <a:rPr lang="fr-FR" sz="1800" b="1" dirty="0">
                <a:solidFill>
                  <a:schemeClr val="tx1"/>
                </a:solidFill>
              </a:rPr>
            </a:br>
            <a:r>
              <a:rPr lang="fr-FR" sz="1800" b="1" dirty="0">
                <a:solidFill>
                  <a:schemeClr val="tx1"/>
                </a:solidFill>
              </a:rPr>
              <a:t>divisés en 169 cibles, </a:t>
            </a:r>
            <a:br>
              <a:rPr lang="fr-FR" sz="1800" b="1" dirty="0">
                <a:solidFill>
                  <a:schemeClr val="tx1"/>
                </a:solidFill>
              </a:rPr>
            </a:br>
            <a:r>
              <a:rPr lang="fr-FR" sz="1800" b="1" dirty="0">
                <a:solidFill>
                  <a:schemeClr val="tx1"/>
                </a:solidFill>
              </a:rPr>
              <a:t>couvrant les domaines </a:t>
            </a:r>
            <a:br>
              <a:rPr lang="fr-FR" sz="1800" b="1" dirty="0">
                <a:solidFill>
                  <a:schemeClr val="tx1"/>
                </a:solidFill>
              </a:rPr>
            </a:br>
            <a:r>
              <a:rPr lang="fr-FR" sz="1800" b="1" dirty="0">
                <a:solidFill>
                  <a:schemeClr val="tx1"/>
                </a:solidFill>
              </a:rPr>
              <a:t>écologique, social et </a:t>
            </a:r>
            <a:br>
              <a:rPr lang="fr-FR" sz="1800" b="1" dirty="0">
                <a:solidFill>
                  <a:schemeClr val="tx1"/>
                </a:solidFill>
              </a:rPr>
            </a:br>
            <a:r>
              <a:rPr lang="fr-FR" sz="1800" b="1" dirty="0">
                <a:solidFill>
                  <a:schemeClr val="tx1"/>
                </a:solidFill>
              </a:rPr>
              <a:t>économique.</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1.2  Objectifs de développement durable (ODD) des Nations unies</a:t>
            </a:r>
          </a:p>
        </p:txBody>
      </p:sp>
      <p:pic>
        <p:nvPicPr>
          <p:cNvPr id="5" name="Grafik 4">
            <a:extLst>
              <a:ext uri="{FF2B5EF4-FFF2-40B4-BE49-F238E27FC236}">
                <a16:creationId xmlns:a16="http://schemas.microsoft.com/office/drawing/2014/main" id="{2595347A-6409-4101-8322-CC14325815CE}"/>
              </a:ext>
            </a:extLst>
          </p:cNvPr>
          <p:cNvPicPr>
            <a:picLocks noChangeAspect="1"/>
          </p:cNvPicPr>
          <p:nvPr/>
        </p:nvPicPr>
        <p:blipFill>
          <a:blip r:embed="rId3"/>
          <a:stretch>
            <a:fillRect/>
          </a:stretch>
        </p:blipFill>
        <p:spPr>
          <a:xfrm>
            <a:off x="658813" y="1952625"/>
            <a:ext cx="7576484" cy="3708400"/>
          </a:xfrm>
          <a:prstGeom prst="rect">
            <a:avLst/>
          </a:prstGeom>
        </p:spPr>
      </p:pic>
      <p:sp>
        <p:nvSpPr>
          <p:cNvPr id="6" name="Textfeld 5">
            <a:extLst>
              <a:ext uri="{FF2B5EF4-FFF2-40B4-BE49-F238E27FC236}">
                <a16:creationId xmlns:a16="http://schemas.microsoft.com/office/drawing/2014/main" id="{BA8772E5-28F5-40E8-810C-81D70DA75930}"/>
              </a:ext>
            </a:extLst>
          </p:cNvPr>
          <p:cNvSpPr txBox="1"/>
          <p:nvPr/>
        </p:nvSpPr>
        <p:spPr>
          <a:xfrm>
            <a:off x="658809" y="967452"/>
            <a:ext cx="11053766" cy="642612"/>
          </a:xfrm>
          <a:prstGeom prst="rect">
            <a:avLst/>
          </a:prstGeom>
          <a:noFill/>
        </p:spPr>
        <p:txBody>
          <a:bodyPr wrap="square" lIns="0" tIns="0" rIns="0" bIns="0" rtlCol="0">
            <a:spAutoFit/>
          </a:bodyPr>
          <a:lstStyle/>
          <a:p>
            <a:pPr>
              <a:lnSpc>
                <a:spcPct val="120000"/>
              </a:lnSpc>
              <a:spcAft>
                <a:spcPts val="600"/>
              </a:spcAft>
            </a:pPr>
            <a:r>
              <a:rPr lang="fr-FR" dirty="0"/>
              <a:t>L’Agenda 2030 pour le développement durable a été adopté par les Nations unies en 2015 et ratifié par l’ensemble des États membres de l’organisation </a:t>
            </a:r>
          </a:p>
        </p:txBody>
      </p:sp>
    </p:spTree>
    <p:extLst>
      <p:ext uri="{BB962C8B-B14F-4D97-AF65-F5344CB8AC3E}">
        <p14:creationId xmlns:p14="http://schemas.microsoft.com/office/powerpoint/2010/main" val="212747822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1.3  Le contexte de l’Union européenne</a:t>
            </a:r>
          </a:p>
        </p:txBody>
      </p:sp>
      <p:sp>
        <p:nvSpPr>
          <p:cNvPr id="8" name="Textfeld 7">
            <a:extLst>
              <a:ext uri="{FF2B5EF4-FFF2-40B4-BE49-F238E27FC236}">
                <a16:creationId xmlns:a16="http://schemas.microsoft.com/office/drawing/2014/main" id="{07B0E004-1B25-4D9E-9F68-336BFB995FD7}"/>
              </a:ext>
            </a:extLst>
          </p:cNvPr>
          <p:cNvSpPr txBox="1"/>
          <p:nvPr/>
        </p:nvSpPr>
        <p:spPr>
          <a:xfrm>
            <a:off x="582613" y="5453935"/>
            <a:ext cx="9559244" cy="276999"/>
          </a:xfrm>
          <a:prstGeom prst="rect">
            <a:avLst/>
          </a:prstGeom>
          <a:noFill/>
        </p:spPr>
        <p:txBody>
          <a:bodyPr wrap="square" rtlCol="0">
            <a:spAutoFit/>
          </a:bodyPr>
          <a:lstStyle/>
          <a:p>
            <a:r>
              <a:rPr lang="fr-FR" sz="1200" dirty="0"/>
              <a:t>Source : </a:t>
            </a:r>
            <a:r>
              <a:rPr lang="fr-FR" sz="1200" dirty="0">
                <a:latin typeface="Hind"/>
                <a:hlinkClick r:id="rId3">
                  <a:extLst>
                    <a:ext uri="{A12FA001-AC4F-418D-AE19-62706E023703}">
                      <ahyp:hlinkClr xmlns:ahyp="http://schemas.microsoft.com/office/drawing/2018/hyperlinkcolor" val="tx"/>
                    </a:ext>
                  </a:extLst>
                </a:hlinkClick>
              </a:rPr>
              <a:t>https://wirtschaftslexikon.gabler.de/definition/esg-kriterien-120056/version-369280</a:t>
            </a:r>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dirty="0"/>
              <a:t>Environnement</a:t>
            </a:r>
          </a:p>
        </p:txBody>
      </p:sp>
      <p:sp>
        <p:nvSpPr>
          <p:cNvPr id="6" name="Textplatzhalter 3">
            <a:extLst>
              <a:ext uri="{FF2B5EF4-FFF2-40B4-BE49-F238E27FC236}">
                <a16:creationId xmlns:a16="http://schemas.microsoft.com/office/drawing/2014/main" id="{6A8592B5-CCCC-43E7-8666-366E9C8E4627}"/>
              </a:ext>
            </a:extLst>
          </p:cNvPr>
          <p:cNvSpPr txBox="1">
            <a:spLocks/>
          </p:cNvSpPr>
          <p:nvPr/>
        </p:nvSpPr>
        <p:spPr>
          <a:xfrm>
            <a:off x="8117973" y="2062102"/>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dirty="0"/>
              <a:t>Gouvernance</a:t>
            </a:r>
          </a:p>
        </p:txBody>
      </p:sp>
      <p:sp>
        <p:nvSpPr>
          <p:cNvPr id="7" name="Textplatzhalter 3">
            <a:extLst>
              <a:ext uri="{FF2B5EF4-FFF2-40B4-BE49-F238E27FC236}">
                <a16:creationId xmlns:a16="http://schemas.microsoft.com/office/drawing/2014/main" id="{E5E745D1-1A6F-494C-BBB7-E8D64E4984BB}"/>
              </a:ext>
            </a:extLst>
          </p:cNvPr>
          <p:cNvSpPr txBox="1">
            <a:spLocks/>
          </p:cNvSpPr>
          <p:nvPr/>
        </p:nvSpPr>
        <p:spPr>
          <a:xfrm>
            <a:off x="438569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dirty="0"/>
              <a:t>Social</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658811"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Climat</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Pénurie de ressources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Eau</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Biodiversité</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4380294"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Employé·e·s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Sécurité et santé</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Évolution démographique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Sécurité alimentaire</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8123370"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Gestion des risques et de la réputation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Structures de contrôle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Conformité</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Corruption</a:t>
            </a:r>
          </a:p>
        </p:txBody>
      </p:sp>
      <p:sp>
        <p:nvSpPr>
          <p:cNvPr id="16" name="Rechteck: obere Ecken abgerundet 15">
            <a:extLst>
              <a:ext uri="{FF2B5EF4-FFF2-40B4-BE49-F238E27FC236}">
                <a16:creationId xmlns:a16="http://schemas.microsoft.com/office/drawing/2014/main" id="{25E51635-FA1A-4103-B1FC-9ABDDAB60B16}"/>
              </a:ext>
            </a:extLst>
          </p:cNvPr>
          <p:cNvSpPr/>
          <p:nvPr/>
        </p:nvSpPr>
        <p:spPr>
          <a:xfrm>
            <a:off x="658811" y="1482909"/>
            <a:ext cx="11053764" cy="483720"/>
          </a:xfrm>
          <a:prstGeom prst="round2SameRect">
            <a:avLst>
              <a:gd name="adj1" fmla="val 50000"/>
              <a:gd name="adj2" fmla="val 0"/>
            </a:avLst>
          </a:prstGeom>
          <a:solidFill>
            <a:srgbClr val="EAC28D"/>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36000" rtlCol="0" anchor="t" anchorCtr="0">
            <a:spAutoFit/>
          </a:bodyPr>
          <a:lstStyle/>
          <a:p>
            <a:pPr algn="ctr">
              <a:lnSpc>
                <a:spcPts val="2200"/>
              </a:lnSpc>
              <a:spcAft>
                <a:spcPts val="600"/>
              </a:spcAft>
              <a:buClr>
                <a:srgbClr val="D6851B"/>
              </a:buClr>
              <a:buSzPct val="65000"/>
            </a:pPr>
            <a:r>
              <a:rPr lang="fr-FR" sz="2400" dirty="0">
                <a:solidFill>
                  <a:schemeClr val="tx1"/>
                </a:solidFill>
              </a:rPr>
              <a:t>Critères ESG</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946857"/>
            <a:ext cx="7958140" cy="615553"/>
          </a:xfrm>
          <a:prstGeom prst="rect">
            <a:avLst/>
          </a:prstGeom>
          <a:noFill/>
        </p:spPr>
        <p:txBody>
          <a:bodyPr wrap="square" lIns="0" tIns="0" rIns="0" bIns="0" rtlCol="0">
            <a:noAutofit/>
          </a:bodyPr>
          <a:lstStyle/>
          <a:p>
            <a:r>
              <a:rPr lang="fr-FR" sz="2000" b="1" dirty="0"/>
              <a:t>Exemples de critères environnementaux, sociaux et de gouvernance (ESG)</a:t>
            </a:r>
          </a:p>
        </p:txBody>
      </p:sp>
    </p:spTree>
    <p:extLst>
      <p:ext uri="{BB962C8B-B14F-4D97-AF65-F5344CB8AC3E}">
        <p14:creationId xmlns:p14="http://schemas.microsoft.com/office/powerpoint/2010/main" val="389575885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1.3  Le contexte de l’Union européenne</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fr-FR" b="1" dirty="0"/>
              <a:t>Environnement</a:t>
            </a:r>
          </a:p>
          <a:p>
            <a:pPr marL="285750" indent="-285750">
              <a:lnSpc>
                <a:spcPts val="2200"/>
              </a:lnSpc>
              <a:spcAft>
                <a:spcPts val="600"/>
              </a:spcAft>
              <a:buClr>
                <a:srgbClr val="D6851B"/>
              </a:buClr>
              <a:buSzPct val="65000"/>
              <a:buFont typeface="Wingdings 3" panose="05040102010807070707" pitchFamily="18" charset="2"/>
              <a:buChar char=""/>
            </a:pPr>
            <a:r>
              <a:rPr lang="fr-FR" dirty="0"/>
              <a:t>Consommation des ressources</a:t>
            </a:r>
          </a:p>
          <a:p>
            <a:pPr marL="285750" indent="-285750">
              <a:lnSpc>
                <a:spcPts val="2200"/>
              </a:lnSpc>
              <a:spcAft>
                <a:spcPts val="600"/>
              </a:spcAft>
              <a:buClr>
                <a:srgbClr val="D6851B"/>
              </a:buClr>
              <a:buSzPct val="65000"/>
              <a:buFont typeface="Wingdings 3" panose="05040102010807070707" pitchFamily="18" charset="2"/>
              <a:buChar char=""/>
            </a:pPr>
            <a:r>
              <a:rPr lang="fr-FR" dirty="0"/>
              <a:t>Biodiversité</a:t>
            </a:r>
          </a:p>
          <a:p>
            <a:pPr marL="285750" indent="-285750">
              <a:lnSpc>
                <a:spcPts val="2200"/>
              </a:lnSpc>
              <a:spcAft>
                <a:spcPts val="600"/>
              </a:spcAft>
              <a:buClr>
                <a:srgbClr val="D6851B"/>
              </a:buClr>
              <a:buSzPct val="65000"/>
              <a:buFont typeface="Wingdings 3" panose="05040102010807070707" pitchFamily="18" charset="2"/>
              <a:buChar char=""/>
            </a:pPr>
            <a:r>
              <a:rPr lang="fr-FR" dirty="0"/>
              <a:t>Pollution sonore</a:t>
            </a:r>
          </a:p>
          <a:p>
            <a:pPr marL="285750" indent="-285750">
              <a:lnSpc>
                <a:spcPts val="2200"/>
              </a:lnSpc>
              <a:spcAft>
                <a:spcPts val="600"/>
              </a:spcAft>
              <a:buClr>
                <a:srgbClr val="D6851B"/>
              </a:buClr>
              <a:buSzPct val="65000"/>
              <a:buFont typeface="Wingdings 3" panose="05040102010807070707" pitchFamily="18" charset="2"/>
              <a:buChar char=""/>
            </a:pPr>
            <a:r>
              <a:rPr lang="fr-FR" dirty="0"/>
              <a:t>Pollution des eaux, du sol, de l’air</a:t>
            </a:r>
          </a:p>
          <a:p>
            <a:pPr marL="285750" indent="-285750">
              <a:lnSpc>
                <a:spcPts val="2200"/>
              </a:lnSpc>
              <a:spcAft>
                <a:spcPts val="600"/>
              </a:spcAft>
              <a:buClr>
                <a:srgbClr val="D6851B"/>
              </a:buClr>
              <a:buSzPct val="65000"/>
              <a:buFont typeface="Wingdings 3" panose="05040102010807070707" pitchFamily="18" charset="2"/>
              <a:buChar char=""/>
            </a:pPr>
            <a:r>
              <a:rPr lang="fr-FR" dirty="0"/>
              <a:t>Émissions de gaz à effet de serre</a:t>
            </a:r>
          </a:p>
          <a:p>
            <a:pPr marL="285750" indent="-285750">
              <a:lnSpc>
                <a:spcPts val="2200"/>
              </a:lnSpc>
              <a:spcAft>
                <a:spcPts val="600"/>
              </a:spcAft>
              <a:buClr>
                <a:srgbClr val="D6851B"/>
              </a:buClr>
              <a:buSzPct val="65000"/>
              <a:buFont typeface="Wingdings 3" panose="05040102010807070707" pitchFamily="18" charset="2"/>
              <a:buChar char=""/>
            </a:pPr>
            <a:r>
              <a:rPr lang="fr-FR" dirty="0"/>
              <a:t>Sécurité au travail</a:t>
            </a:r>
          </a:p>
        </p:txBody>
      </p:sp>
      <p:sp>
        <p:nvSpPr>
          <p:cNvPr id="10" name="Rechteck 9">
            <a:extLst>
              <a:ext uri="{FF2B5EF4-FFF2-40B4-BE49-F238E27FC236}">
                <a16:creationId xmlns:a16="http://schemas.microsoft.com/office/drawing/2014/main" id="{8BF98410-7155-4767-962B-36308C1EA7D1}"/>
              </a:ext>
            </a:extLst>
          </p:cNvPr>
          <p:cNvSpPr/>
          <p:nvPr/>
        </p:nvSpPr>
        <p:spPr>
          <a:xfrm>
            <a:off x="4296794"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fr-FR" b="1" dirty="0"/>
              <a:t>Social</a:t>
            </a:r>
          </a:p>
          <a:p>
            <a:pPr marL="285750" indent="-285750">
              <a:lnSpc>
                <a:spcPts val="2200"/>
              </a:lnSpc>
              <a:spcAft>
                <a:spcPts val="600"/>
              </a:spcAft>
              <a:buClr>
                <a:srgbClr val="D6851B"/>
              </a:buClr>
              <a:buSzPct val="65000"/>
              <a:buFont typeface="Wingdings 3" panose="05040102010807070707" pitchFamily="18" charset="2"/>
              <a:buChar char=""/>
            </a:pPr>
            <a:r>
              <a:rPr lang="fr-FR" dirty="0"/>
              <a:t>Responsabilité pour les employé·e·s</a:t>
            </a:r>
          </a:p>
          <a:p>
            <a:pPr marL="285750" indent="-285750">
              <a:lnSpc>
                <a:spcPts val="2200"/>
              </a:lnSpc>
              <a:spcAft>
                <a:spcPts val="600"/>
              </a:spcAft>
              <a:buClr>
                <a:srgbClr val="D6851B"/>
              </a:buClr>
              <a:buSzPct val="65000"/>
              <a:buFont typeface="Wingdings 3" panose="05040102010807070707" pitchFamily="18" charset="2"/>
              <a:buChar char=""/>
            </a:pPr>
            <a:r>
              <a:rPr lang="fr-FR" dirty="0"/>
              <a:t>Salaire équitable</a:t>
            </a:r>
          </a:p>
          <a:p>
            <a:pPr marL="285750" indent="-285750">
              <a:lnSpc>
                <a:spcPts val="2200"/>
              </a:lnSpc>
              <a:spcAft>
                <a:spcPts val="600"/>
              </a:spcAft>
              <a:buClr>
                <a:srgbClr val="D6851B"/>
              </a:buClr>
              <a:buSzPct val="65000"/>
              <a:buFont typeface="Wingdings 3" panose="05040102010807070707" pitchFamily="18" charset="2"/>
              <a:buChar char=""/>
            </a:pPr>
            <a:r>
              <a:rPr lang="fr-FR" dirty="0"/>
              <a:t>Formation initiale et continue</a:t>
            </a:r>
          </a:p>
          <a:p>
            <a:pPr marL="285750" indent="-285750">
              <a:lnSpc>
                <a:spcPts val="2200"/>
              </a:lnSpc>
              <a:spcAft>
                <a:spcPts val="600"/>
              </a:spcAft>
              <a:buClr>
                <a:srgbClr val="D6851B"/>
              </a:buClr>
              <a:buSzPct val="65000"/>
              <a:buFont typeface="Wingdings 3" panose="05040102010807070707" pitchFamily="18" charset="2"/>
              <a:buChar char=""/>
            </a:pPr>
            <a:r>
              <a:rPr lang="fr-FR" dirty="0"/>
              <a:t>Égalité de genre, diversité, inclusion</a:t>
            </a:r>
          </a:p>
          <a:p>
            <a:pPr marL="285750" indent="-285750">
              <a:lnSpc>
                <a:spcPts val="2200"/>
              </a:lnSpc>
              <a:spcAft>
                <a:spcPts val="600"/>
              </a:spcAft>
              <a:buClr>
                <a:srgbClr val="D6851B"/>
              </a:buClr>
              <a:buSzPct val="65000"/>
              <a:buFont typeface="Wingdings 3" panose="05040102010807070707" pitchFamily="18" charset="2"/>
              <a:buChar char=""/>
            </a:pPr>
            <a:r>
              <a:rPr lang="fr-FR" dirty="0"/>
              <a:t>Engagement social</a:t>
            </a:r>
          </a:p>
        </p:txBody>
      </p:sp>
      <p:sp>
        <p:nvSpPr>
          <p:cNvPr id="12" name="Rechteck 11">
            <a:extLst>
              <a:ext uri="{FF2B5EF4-FFF2-40B4-BE49-F238E27FC236}">
                <a16:creationId xmlns:a16="http://schemas.microsoft.com/office/drawing/2014/main" id="{C006E7A6-5A99-4BE7-B931-821793CEA3BC}"/>
              </a:ext>
            </a:extLst>
          </p:cNvPr>
          <p:cNvSpPr/>
          <p:nvPr/>
        </p:nvSpPr>
        <p:spPr>
          <a:xfrm>
            <a:off x="8112575"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fr-FR" b="1" dirty="0"/>
              <a:t>Gouvernance</a:t>
            </a:r>
          </a:p>
          <a:p>
            <a:pPr marL="285750" indent="-285750">
              <a:lnSpc>
                <a:spcPts val="2200"/>
              </a:lnSpc>
              <a:spcAft>
                <a:spcPts val="600"/>
              </a:spcAft>
              <a:buClr>
                <a:srgbClr val="D6851B"/>
              </a:buClr>
              <a:buSzPct val="65000"/>
              <a:buFont typeface="Wingdings 3" panose="05040102010807070707" pitchFamily="18" charset="2"/>
              <a:buChar char=""/>
            </a:pPr>
            <a:r>
              <a:rPr lang="fr-FR" dirty="0"/>
              <a:t>Direction et contrôle </a:t>
            </a:r>
            <a:br>
              <a:rPr lang="fr-FR" dirty="0"/>
            </a:br>
            <a:r>
              <a:rPr lang="fr-FR" dirty="0"/>
              <a:t>de l’entreprise</a:t>
            </a:r>
          </a:p>
          <a:p>
            <a:pPr marL="285750" indent="-285750">
              <a:lnSpc>
                <a:spcPts val="2200"/>
              </a:lnSpc>
              <a:spcAft>
                <a:spcPts val="600"/>
              </a:spcAft>
              <a:buClr>
                <a:srgbClr val="D6851B"/>
              </a:buClr>
              <a:buSzPct val="65000"/>
              <a:buFont typeface="Wingdings 3" panose="05040102010807070707" pitchFamily="18" charset="2"/>
              <a:buChar char=""/>
            </a:pPr>
            <a:r>
              <a:rPr lang="fr-FR" dirty="0"/>
              <a:t>Conformité (« respecter les règles »)</a:t>
            </a:r>
          </a:p>
          <a:p>
            <a:pPr marL="285750" indent="-285750">
              <a:lnSpc>
                <a:spcPts val="2200"/>
              </a:lnSpc>
              <a:spcAft>
                <a:spcPts val="600"/>
              </a:spcAft>
              <a:buClr>
                <a:srgbClr val="D6851B"/>
              </a:buClr>
              <a:buSzPct val="65000"/>
              <a:buFont typeface="Wingdings 3" panose="05040102010807070707" pitchFamily="18" charset="2"/>
              <a:buChar char=""/>
            </a:pPr>
            <a:r>
              <a:rPr lang="fr-FR" dirty="0"/>
              <a:t>Transparence</a:t>
            </a:r>
          </a:p>
          <a:p>
            <a:pPr marL="285750" indent="-285750">
              <a:lnSpc>
                <a:spcPts val="2200"/>
              </a:lnSpc>
              <a:spcAft>
                <a:spcPts val="600"/>
              </a:spcAft>
              <a:buClr>
                <a:srgbClr val="D6851B"/>
              </a:buClr>
              <a:buSzPct val="65000"/>
              <a:buFont typeface="Wingdings 3" panose="05040102010807070707" pitchFamily="18" charset="2"/>
              <a:buChar char=""/>
            </a:pPr>
            <a:r>
              <a:rPr lang="fr-FR" dirty="0"/>
              <a:t>Valeurs et éthique de l’entreprise</a:t>
            </a:r>
          </a:p>
          <a:p>
            <a:pPr marL="285750" indent="-285750">
              <a:lnSpc>
                <a:spcPts val="2200"/>
              </a:lnSpc>
              <a:spcAft>
                <a:spcPts val="600"/>
              </a:spcAft>
              <a:buClr>
                <a:srgbClr val="D6851B"/>
              </a:buClr>
              <a:buSzPct val="65000"/>
              <a:buFont typeface="Wingdings 3" panose="05040102010807070707" pitchFamily="18" charset="2"/>
              <a:buChar char=""/>
            </a:pPr>
            <a:r>
              <a:rPr lang="fr-FR" dirty="0"/>
              <a:t>Collaboration avec les partenaires commerciaux</a:t>
            </a:r>
          </a:p>
          <a:p>
            <a:pPr marL="285750" indent="-285750">
              <a:lnSpc>
                <a:spcPts val="2200"/>
              </a:lnSpc>
              <a:spcAft>
                <a:spcPts val="600"/>
              </a:spcAft>
              <a:buClr>
                <a:srgbClr val="D6851B"/>
              </a:buClr>
              <a:buSzPct val="65000"/>
              <a:buFont typeface="Wingdings 3" panose="05040102010807070707" pitchFamily="18" charset="2"/>
              <a:buChar char=""/>
            </a:pPr>
            <a:r>
              <a:rPr lang="fr-FR" dirty="0"/>
              <a:t>Besoins des parties prenantes</a:t>
            </a:r>
          </a:p>
        </p:txBody>
      </p:sp>
      <p:sp>
        <p:nvSpPr>
          <p:cNvPr id="6" name="Textfeld 5">
            <a:extLst>
              <a:ext uri="{FF2B5EF4-FFF2-40B4-BE49-F238E27FC236}">
                <a16:creationId xmlns:a16="http://schemas.microsoft.com/office/drawing/2014/main" id="{22A563DB-CE5D-4653-8CE1-043E2464447B}"/>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Critères ESG du point de vue de l’entreprise</a:t>
            </a:r>
            <a:r>
              <a:rPr lang="fr-FR" sz="2000" b="1" dirty="0">
                <a:highlight>
                  <a:srgbClr val="FFFF00"/>
                </a:highlight>
              </a:rPr>
              <a:t> </a:t>
            </a:r>
          </a:p>
        </p:txBody>
      </p:sp>
    </p:spTree>
    <p:extLst>
      <p:ext uri="{BB962C8B-B14F-4D97-AF65-F5344CB8AC3E}">
        <p14:creationId xmlns:p14="http://schemas.microsoft.com/office/powerpoint/2010/main" val="219033708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1.3  Le contexte de l’Union européenne</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56571"/>
            <a:ext cx="11053762" cy="4022203"/>
          </a:xfrm>
          <a:prstGeom prst="rect">
            <a:avLst/>
          </a:prstGeom>
        </p:spPr>
        <p:txBody>
          <a:bodyPr wrap="square" lIns="0" tIns="0" rIns="0" bIns="0">
            <a:noAutofit/>
          </a:bodyPr>
          <a:lstStyle/>
          <a:p>
            <a:pPr>
              <a:lnSpc>
                <a:spcPts val="2200"/>
              </a:lnSpc>
              <a:spcAft>
                <a:spcPts val="1200"/>
              </a:spcAft>
              <a:buClr>
                <a:srgbClr val="D6851B"/>
              </a:buClr>
              <a:buSzPct val="65000"/>
            </a:pPr>
            <a:r>
              <a:rPr lang="fr-FR" b="1" dirty="0"/>
              <a:t>Objectifs ambitieux de l’UE en matière de protection du climat aux horizons 2030 et 2050 </a:t>
            </a:r>
          </a:p>
          <a:p>
            <a:pPr marL="285750" indent="-285750">
              <a:lnSpc>
                <a:spcPts val="2200"/>
              </a:lnSpc>
              <a:spcAft>
                <a:spcPts val="1200"/>
              </a:spcAft>
              <a:buClr>
                <a:srgbClr val="D6851B"/>
              </a:buClr>
              <a:buSzPct val="65000"/>
              <a:buFont typeface="Wingdings 3" panose="05040102010807070707" pitchFamily="18" charset="2"/>
              <a:buChar char=""/>
            </a:pPr>
            <a:r>
              <a:rPr lang="fr-FR" dirty="0"/>
              <a:t>Approvisionnement énergétique propre, abordable et sûr </a:t>
            </a:r>
          </a:p>
          <a:p>
            <a:pPr marL="285750" indent="-285750">
              <a:lnSpc>
                <a:spcPts val="2200"/>
              </a:lnSpc>
              <a:spcAft>
                <a:spcPts val="1200"/>
              </a:spcAft>
              <a:buClr>
                <a:srgbClr val="D6851B"/>
              </a:buClr>
              <a:buSzPct val="65000"/>
              <a:buFont typeface="Wingdings 3" panose="05040102010807070707" pitchFamily="18" charset="2"/>
              <a:buChar char=""/>
            </a:pPr>
            <a:r>
              <a:rPr lang="fr-FR" dirty="0"/>
              <a:t>Mobiliser l’industrie pour une économie propre et circulaire </a:t>
            </a:r>
          </a:p>
          <a:p>
            <a:pPr marL="285750" indent="-285750">
              <a:lnSpc>
                <a:spcPts val="2200"/>
              </a:lnSpc>
              <a:spcAft>
                <a:spcPts val="1200"/>
              </a:spcAft>
              <a:buClr>
                <a:srgbClr val="D6851B"/>
              </a:buClr>
              <a:buSzPct val="65000"/>
              <a:buFont typeface="Wingdings 3" panose="05040102010807070707" pitchFamily="18" charset="2"/>
              <a:buChar char=""/>
            </a:pPr>
            <a:r>
              <a:rPr lang="fr-FR" dirty="0"/>
              <a:t>Construction et rénovation économes en énergie et en ressources</a:t>
            </a:r>
          </a:p>
          <a:p>
            <a:pPr marL="285750" indent="-285750">
              <a:lnSpc>
                <a:spcPts val="2200"/>
              </a:lnSpc>
              <a:spcAft>
                <a:spcPts val="1200"/>
              </a:spcAft>
              <a:buClr>
                <a:srgbClr val="D6851B"/>
              </a:buClr>
              <a:buSzPct val="65000"/>
              <a:buFont typeface="Wingdings 3" panose="05040102010807070707" pitchFamily="18" charset="2"/>
              <a:buChar char=""/>
            </a:pPr>
            <a:r>
              <a:rPr lang="fr-FR" dirty="0"/>
              <a:t>Ambition zéro pollution pour un environnement sans substances toxiques</a:t>
            </a:r>
          </a:p>
          <a:p>
            <a:pPr marL="285750" indent="-285750">
              <a:lnSpc>
                <a:spcPts val="2200"/>
              </a:lnSpc>
              <a:spcAft>
                <a:spcPts val="1200"/>
              </a:spcAft>
              <a:buClr>
                <a:srgbClr val="D6851B"/>
              </a:buClr>
              <a:buSzPct val="65000"/>
              <a:buFont typeface="Wingdings 3" panose="05040102010807070707" pitchFamily="18" charset="2"/>
              <a:buChar char=""/>
            </a:pPr>
            <a:r>
              <a:rPr lang="fr-FR" dirty="0"/>
              <a:t>Préserver et rétablir les écosystèmes et la biodiversité</a:t>
            </a:r>
          </a:p>
          <a:p>
            <a:pPr marL="285750" indent="-285750">
              <a:lnSpc>
                <a:spcPts val="2200"/>
              </a:lnSpc>
              <a:spcAft>
                <a:spcPts val="1200"/>
              </a:spcAft>
              <a:buClr>
                <a:srgbClr val="D6851B"/>
              </a:buClr>
              <a:buSzPct val="65000"/>
              <a:buFont typeface="Wingdings 3" panose="05040102010807070707" pitchFamily="18" charset="2"/>
              <a:buChar char=""/>
            </a:pPr>
            <a:r>
              <a:rPr lang="fr-FR" dirty="0"/>
              <a:t>« De la ferme à la table » : un système alimentaire juste, sain et respectueux de l’environnement</a:t>
            </a:r>
          </a:p>
          <a:p>
            <a:pPr marL="285750" indent="-285750">
              <a:lnSpc>
                <a:spcPts val="2200"/>
              </a:lnSpc>
              <a:spcAft>
                <a:spcPts val="1200"/>
              </a:spcAft>
              <a:buClr>
                <a:srgbClr val="D6851B"/>
              </a:buClr>
              <a:buSzPct val="65000"/>
              <a:buFont typeface="Wingdings 3" panose="05040102010807070707" pitchFamily="18" charset="2"/>
              <a:buChar char=""/>
            </a:pPr>
            <a:r>
              <a:rPr lang="fr-FR" dirty="0"/>
              <a:t>Accélérer la transition vers une mobilité durable et intelligente</a:t>
            </a:r>
          </a:p>
        </p:txBody>
      </p:sp>
      <p:sp>
        <p:nvSpPr>
          <p:cNvPr id="14" name="Textfeld 13">
            <a:extLst>
              <a:ext uri="{FF2B5EF4-FFF2-40B4-BE49-F238E27FC236}">
                <a16:creationId xmlns:a16="http://schemas.microsoft.com/office/drawing/2014/main" id="{BD291AEE-F010-4589-8248-93DBE29FA739}"/>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Réorganisation de l’économie de l’UE pour un avenir durable</a:t>
            </a:r>
          </a:p>
        </p:txBody>
      </p:sp>
      <p:sp>
        <p:nvSpPr>
          <p:cNvPr id="15" name="Textfeld 14">
            <a:extLst>
              <a:ext uri="{FF2B5EF4-FFF2-40B4-BE49-F238E27FC236}">
                <a16:creationId xmlns:a16="http://schemas.microsoft.com/office/drawing/2014/main" id="{6F16F768-3694-4733-81CF-01A23F977EB8}"/>
              </a:ext>
            </a:extLst>
          </p:cNvPr>
          <p:cNvSpPr txBox="1"/>
          <p:nvPr/>
        </p:nvSpPr>
        <p:spPr>
          <a:xfrm>
            <a:off x="582613" y="5453935"/>
            <a:ext cx="9559244" cy="276999"/>
          </a:xfrm>
          <a:prstGeom prst="rect">
            <a:avLst/>
          </a:prstGeom>
          <a:noFill/>
        </p:spPr>
        <p:txBody>
          <a:bodyPr wrap="square" rtlCol="0">
            <a:spAutoFit/>
          </a:bodyPr>
          <a:lstStyle/>
          <a:p>
            <a:r>
              <a:rPr lang="fr-FR" sz="1200" dirty="0">
                <a:latin typeface="Calibri" panose="020F0502020204030204" pitchFamily="34" charset="0"/>
              </a:rPr>
              <a:t>Source et informations supplémentaires : Commission européenne (2024), EUR-Lex (2019)</a:t>
            </a:r>
          </a:p>
        </p:txBody>
      </p:sp>
      <p:pic>
        <p:nvPicPr>
          <p:cNvPr id="5" name="Grafik 4">
            <a:extLst>
              <a:ext uri="{FF2B5EF4-FFF2-40B4-BE49-F238E27FC236}">
                <a16:creationId xmlns:a16="http://schemas.microsoft.com/office/drawing/2014/main" id="{C289D939-11FC-48FB-8AC9-BD1610976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0545" y="1616749"/>
            <a:ext cx="2925766" cy="3304395"/>
          </a:xfrm>
          <a:prstGeom prst="rect">
            <a:avLst/>
          </a:prstGeom>
        </p:spPr>
      </p:pic>
    </p:spTree>
    <p:extLst>
      <p:ext uri="{BB962C8B-B14F-4D97-AF65-F5344CB8AC3E}">
        <p14:creationId xmlns:p14="http://schemas.microsoft.com/office/powerpoint/2010/main" val="399699759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400"/>
              </a:spcAft>
              <a:buClr>
                <a:srgbClr val="D6851B"/>
              </a:buClr>
              <a:buSzPct val="65000"/>
            </a:pPr>
            <a:r>
              <a:rPr lang="fr-FR" b="1" dirty="0"/>
              <a:t>Directive relative à la publication d’informations en matière de durabilité par les entreprises (CSRD)</a:t>
            </a:r>
          </a:p>
          <a:p>
            <a:pPr marL="285750" indent="-285750">
              <a:lnSpc>
                <a:spcPts val="2200"/>
              </a:lnSpc>
              <a:spcAft>
                <a:spcPts val="400"/>
              </a:spcAft>
              <a:buClr>
                <a:srgbClr val="D6851B"/>
              </a:buClr>
              <a:buSzPct val="65000"/>
              <a:buFont typeface="Wingdings 3" panose="05040102010807070707" pitchFamily="18" charset="2"/>
              <a:buChar char=""/>
            </a:pPr>
            <a:r>
              <a:rPr lang="fr-FR" dirty="0"/>
              <a:t>Oblige les entreprises à rendre compte de leur gestion des défis sociaux et environnementaux</a:t>
            </a:r>
          </a:p>
          <a:p>
            <a:pPr marL="285750" indent="-285750">
              <a:lnSpc>
                <a:spcPts val="2200"/>
              </a:lnSpc>
              <a:spcAft>
                <a:spcPts val="400"/>
              </a:spcAft>
              <a:buClr>
                <a:srgbClr val="D6851B"/>
              </a:buClr>
              <a:buSzPct val="65000"/>
              <a:buFont typeface="Wingdings 3" panose="05040102010807070707" pitchFamily="18" charset="2"/>
              <a:buChar char=""/>
            </a:pPr>
            <a:r>
              <a:rPr lang="fr-FR" dirty="0"/>
              <a:t>Doit permettre d’assurer la transparence sur les questions ESG de la part des entreprises</a:t>
            </a:r>
          </a:p>
          <a:p>
            <a:pPr>
              <a:lnSpc>
                <a:spcPts val="2200"/>
              </a:lnSpc>
              <a:spcBef>
                <a:spcPts val="600"/>
              </a:spcBef>
              <a:spcAft>
                <a:spcPts val="400"/>
              </a:spcAft>
              <a:buClr>
                <a:srgbClr val="D6851B"/>
              </a:buClr>
              <a:buSzPct val="65000"/>
            </a:pPr>
            <a:r>
              <a:rPr lang="fr-FR" b="1" dirty="0"/>
              <a:t>Règlement taxonomie de l’UE</a:t>
            </a:r>
          </a:p>
          <a:p>
            <a:pPr marL="285750" indent="-285750">
              <a:lnSpc>
                <a:spcPts val="2200"/>
              </a:lnSpc>
              <a:spcAft>
                <a:spcPts val="400"/>
              </a:spcAft>
              <a:buClr>
                <a:srgbClr val="D6851B"/>
              </a:buClr>
              <a:buSzPct val="65000"/>
              <a:buFont typeface="Wingdings 3" panose="05040102010807070707" pitchFamily="18" charset="2"/>
              <a:buChar char=""/>
            </a:pPr>
            <a:r>
              <a:rPr lang="fr-FR" dirty="0"/>
              <a:t>Définit quelles activités sont considérées comme durables, et dans quelles circonstances</a:t>
            </a:r>
          </a:p>
          <a:p>
            <a:pPr marL="285750" indent="-285750">
              <a:lnSpc>
                <a:spcPts val="2200"/>
              </a:lnSpc>
              <a:spcAft>
                <a:spcPts val="400"/>
              </a:spcAft>
              <a:buClr>
                <a:srgbClr val="D6851B"/>
              </a:buClr>
              <a:buSzPct val="65000"/>
              <a:buFont typeface="Wingdings 3" panose="05040102010807070707" pitchFamily="18" charset="2"/>
              <a:buChar char=""/>
            </a:pPr>
            <a:r>
              <a:rPr lang="fr-FR" dirty="0"/>
              <a:t>S’applique également aux entreprises concernées par la directive CSRD</a:t>
            </a:r>
          </a:p>
          <a:p>
            <a:pPr>
              <a:lnSpc>
                <a:spcPts val="2200"/>
              </a:lnSpc>
              <a:spcBef>
                <a:spcPts val="600"/>
              </a:spcBef>
              <a:spcAft>
                <a:spcPts val="400"/>
              </a:spcAft>
              <a:buClr>
                <a:srgbClr val="D6851B"/>
              </a:buClr>
              <a:buSzPct val="65000"/>
            </a:pPr>
            <a:r>
              <a:rPr lang="fr-FR" b="1" dirty="0"/>
              <a:t>Règlement sur la publication d’informations en matière de durabilité dans le secteur des services financiers (SFDR)</a:t>
            </a:r>
          </a:p>
          <a:p>
            <a:pPr marL="285750" indent="-285750">
              <a:lnSpc>
                <a:spcPts val="2200"/>
              </a:lnSpc>
              <a:spcAft>
                <a:spcPts val="400"/>
              </a:spcAft>
              <a:buClr>
                <a:srgbClr val="D6851B"/>
              </a:buClr>
              <a:buSzPct val="65000"/>
              <a:buFont typeface="Wingdings 3" panose="05040102010807070707" pitchFamily="18" charset="2"/>
              <a:buChar char=""/>
            </a:pPr>
            <a:r>
              <a:rPr lang="fr-FR" dirty="0"/>
              <a:t>Impose aux acteurs des marchés financiers de faire leurs offres en divulguant intégralement les informations relatives à la durabilité</a:t>
            </a:r>
          </a:p>
          <a:p>
            <a:pPr marL="285750" indent="-285750">
              <a:lnSpc>
                <a:spcPts val="2200"/>
              </a:lnSpc>
              <a:spcAft>
                <a:spcPts val="400"/>
              </a:spcAft>
              <a:buClr>
                <a:srgbClr val="D6851B"/>
              </a:buClr>
              <a:buSzPct val="65000"/>
              <a:buFont typeface="Wingdings 3" panose="05040102010807070707" pitchFamily="18" charset="2"/>
              <a:buChar char=""/>
            </a:pPr>
            <a:r>
              <a:rPr lang="fr-FR" dirty="0"/>
              <a:t>Des informations adéquates doivent être fournies par les entreprises</a:t>
            </a:r>
          </a:p>
          <a:p>
            <a:pPr marL="285750" indent="-285750">
              <a:lnSpc>
                <a:spcPts val="2200"/>
              </a:lnSpc>
              <a:spcAft>
                <a:spcPts val="400"/>
              </a:spcAft>
              <a:buClr>
                <a:srgbClr val="D6851B"/>
              </a:buClr>
              <a:buSzPct val="65000"/>
              <a:buFont typeface="Wingdings 3" panose="05040102010807070707" pitchFamily="18" charset="2"/>
              <a:buChar char=""/>
            </a:pPr>
            <a:endParaRPr lang="de-DE" dirty="0"/>
          </a:p>
        </p:txBody>
      </p:sp>
      <p:sp>
        <p:nvSpPr>
          <p:cNvPr id="6" name="Rechteck 5">
            <a:extLst>
              <a:ext uri="{FF2B5EF4-FFF2-40B4-BE49-F238E27FC236}">
                <a16:creationId xmlns:a16="http://schemas.microsoft.com/office/drawing/2014/main" id="{C88A97A0-C5A5-4E9B-9593-052171BAB289}"/>
              </a:ext>
            </a:extLst>
          </p:cNvPr>
          <p:cNvSpPr/>
          <p:nvPr/>
        </p:nvSpPr>
        <p:spPr>
          <a:xfrm>
            <a:off x="658812" y="5052051"/>
            <a:ext cx="9729789"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spcAft>
                <a:spcPts val="600"/>
              </a:spcAft>
              <a:buClr>
                <a:srgbClr val="D6851B"/>
              </a:buClr>
              <a:buSzPct val="65000"/>
            </a:pPr>
            <a:r>
              <a:rPr lang="fr-FR" b="1" dirty="0">
                <a:solidFill>
                  <a:schemeClr val="tx1"/>
                </a:solidFill>
              </a:rPr>
              <a:t>Objectifs : </a:t>
            </a:r>
            <a:r>
              <a:rPr lang="fr-FR" dirty="0">
                <a:solidFill>
                  <a:schemeClr val="tx1"/>
                </a:solidFill>
              </a:rPr>
              <a:t>Réorienter les flux de capitaux vers des investissements durables, prise en compte de la durabilité dans la gestion des risques, favoriser la transparence et une vision de long terme</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Conseil européen – Le Pacte vert pour l’Europe</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fr-FR" dirty="0"/>
              <a:t>1.3  Le contexte de l’Union européenne</a:t>
            </a:r>
          </a:p>
        </p:txBody>
      </p:sp>
    </p:spTree>
    <p:extLst>
      <p:ext uri="{BB962C8B-B14F-4D97-AF65-F5344CB8AC3E}">
        <p14:creationId xmlns:p14="http://schemas.microsoft.com/office/powerpoint/2010/main" val="140899256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1200"/>
              </a:spcAft>
              <a:buClr>
                <a:srgbClr val="D6851B"/>
              </a:buClr>
              <a:buSzPct val="65000"/>
            </a:pPr>
            <a:r>
              <a:rPr lang="fr-FR" b="1" dirty="0"/>
              <a:t>Les directives sont étroitement liées et exigent la transparence dans les activités commerciales avant tout :</a:t>
            </a:r>
          </a:p>
          <a:p>
            <a:pPr>
              <a:lnSpc>
                <a:spcPts val="2200"/>
              </a:lnSpc>
              <a:spcAft>
                <a:spcPts val="600"/>
              </a:spcAft>
              <a:buClr>
                <a:srgbClr val="D6851B"/>
              </a:buClr>
              <a:buSzPct val="65000"/>
            </a:pPr>
            <a:r>
              <a:rPr lang="fr-FR" b="1" dirty="0"/>
              <a:t>Devoir de diligence à l’égard de la chaîne d’approvisionnement </a:t>
            </a:r>
          </a:p>
          <a:p>
            <a:pPr marL="285750" indent="-285750">
              <a:lnSpc>
                <a:spcPts val="2200"/>
              </a:lnSpc>
              <a:spcAft>
                <a:spcPts val="1200"/>
              </a:spcAft>
              <a:buClr>
                <a:srgbClr val="D6851B"/>
              </a:buClr>
              <a:buSzPct val="65000"/>
              <a:buFont typeface="Wingdings 3" panose="05040102010807070707" pitchFamily="18" charset="2"/>
              <a:buChar char=""/>
            </a:pPr>
            <a:r>
              <a:rPr lang="fr-FR" dirty="0"/>
              <a:t>Loi allemande sur la chaîne d’approvisionnement (LkSG)</a:t>
            </a:r>
          </a:p>
          <a:p>
            <a:pPr marL="285750" indent="-285750">
              <a:lnSpc>
                <a:spcPts val="2200"/>
              </a:lnSpc>
              <a:spcAft>
                <a:spcPts val="1200"/>
              </a:spcAft>
              <a:buClr>
                <a:srgbClr val="D6851B"/>
              </a:buClr>
              <a:buSzPct val="65000"/>
              <a:buFont typeface="Wingdings 3" panose="05040102010807070707" pitchFamily="18" charset="2"/>
              <a:buChar char=""/>
            </a:pPr>
            <a:r>
              <a:rPr lang="fr-FR" dirty="0"/>
              <a:t>CSDDD  Directive sur le devoir de vigilance des entreprises en matière de durabilité</a:t>
            </a:r>
          </a:p>
          <a:p>
            <a:pPr>
              <a:lnSpc>
                <a:spcPts val="2200"/>
              </a:lnSpc>
              <a:spcAft>
                <a:spcPts val="600"/>
              </a:spcAft>
              <a:buClr>
                <a:srgbClr val="D6851B"/>
              </a:buClr>
              <a:buSzPct val="65000"/>
            </a:pPr>
            <a:r>
              <a:rPr lang="fr-FR" b="1" dirty="0"/>
              <a:t>Divulgation</a:t>
            </a:r>
          </a:p>
          <a:p>
            <a:pPr marL="285750" indent="-285750">
              <a:lnSpc>
                <a:spcPts val="2200"/>
              </a:lnSpc>
              <a:spcAft>
                <a:spcPts val="1200"/>
              </a:spcAft>
              <a:buClr>
                <a:srgbClr val="D6851B"/>
              </a:buClr>
              <a:buSzPct val="65000"/>
              <a:buFont typeface="Wingdings 3" panose="05040102010807070707" pitchFamily="18" charset="2"/>
              <a:buChar char=""/>
            </a:pPr>
            <a:r>
              <a:rPr lang="fr-FR" dirty="0"/>
              <a:t>CSRD Directive sur la publication d’informations en matière de durabilité par les entreprises</a:t>
            </a:r>
          </a:p>
          <a:p>
            <a:pPr marL="285750" indent="-285750">
              <a:lnSpc>
                <a:spcPts val="2200"/>
              </a:lnSpc>
              <a:spcAft>
                <a:spcPts val="1200"/>
              </a:spcAft>
              <a:buClr>
                <a:srgbClr val="D6851B"/>
              </a:buClr>
              <a:buSzPct val="65000"/>
              <a:buFont typeface="Wingdings 3" panose="05040102010807070707" pitchFamily="18" charset="2"/>
              <a:buChar char=""/>
            </a:pPr>
            <a:r>
              <a:rPr lang="fr-FR" dirty="0"/>
              <a:t>Taxonomie de l’UE</a:t>
            </a:r>
          </a:p>
          <a:p>
            <a:pPr>
              <a:lnSpc>
                <a:spcPts val="2200"/>
              </a:lnSpc>
              <a:spcAft>
                <a:spcPts val="600"/>
              </a:spcAft>
              <a:buClr>
                <a:srgbClr val="D6851B"/>
              </a:buClr>
              <a:buSzPct val="65000"/>
            </a:pPr>
            <a:r>
              <a:rPr lang="fr-FR" b="1" dirty="0"/>
              <a:t>Accent porté sur le produit</a:t>
            </a:r>
          </a:p>
          <a:p>
            <a:pPr marL="285750" indent="-285750">
              <a:lnSpc>
                <a:spcPts val="2200"/>
              </a:lnSpc>
              <a:spcAft>
                <a:spcPts val="1200"/>
              </a:spcAft>
              <a:buClr>
                <a:srgbClr val="D6851B"/>
              </a:buClr>
              <a:buSzPct val="65000"/>
              <a:buFont typeface="Wingdings 3" panose="05040102010807070707" pitchFamily="18" charset="2"/>
              <a:buChar char=""/>
            </a:pPr>
            <a:r>
              <a:rPr lang="fr-FR" dirty="0"/>
              <a:t>EUDR Règlement sur la déforestation de l’UE</a:t>
            </a:r>
          </a:p>
          <a:p>
            <a:pPr marL="285750" indent="-285750">
              <a:lnSpc>
                <a:spcPts val="2200"/>
              </a:lnSpc>
              <a:spcAft>
                <a:spcPts val="1200"/>
              </a:spcAft>
              <a:buClr>
                <a:srgbClr val="D6851B"/>
              </a:buClr>
              <a:buSzPct val="65000"/>
              <a:buFont typeface="Wingdings 3" panose="05040102010807070707" pitchFamily="18" charset="2"/>
              <a:buChar char=""/>
            </a:pPr>
            <a:r>
              <a:rPr lang="fr-FR" dirty="0"/>
              <a:t>GCD Directive européenne sur les allégations écologiques</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Exigences de l’Union européenne</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fr-FR" dirty="0"/>
              <a:t>1.3  Le contexte de l’Union européenne</a:t>
            </a:r>
          </a:p>
        </p:txBody>
      </p:sp>
      <p:grpSp>
        <p:nvGrpSpPr>
          <p:cNvPr id="11" name="Gruppieren 10">
            <a:extLst>
              <a:ext uri="{FF2B5EF4-FFF2-40B4-BE49-F238E27FC236}">
                <a16:creationId xmlns:a16="http://schemas.microsoft.com/office/drawing/2014/main" id="{D9293E9A-0F7F-42AE-9FBA-D96C2618F501}"/>
              </a:ext>
            </a:extLst>
          </p:cNvPr>
          <p:cNvGrpSpPr/>
          <p:nvPr/>
        </p:nvGrpSpPr>
        <p:grpSpPr>
          <a:xfrm>
            <a:off x="9494784" y="2316312"/>
            <a:ext cx="2038403" cy="2725504"/>
            <a:chOff x="8781997" y="1844673"/>
            <a:chExt cx="2306823" cy="3084403"/>
          </a:xfrm>
        </p:grpSpPr>
        <p:pic>
          <p:nvPicPr>
            <p:cNvPr id="12" name="Grafik 11">
              <a:extLst>
                <a:ext uri="{FF2B5EF4-FFF2-40B4-BE49-F238E27FC236}">
                  <a16:creationId xmlns:a16="http://schemas.microsoft.com/office/drawing/2014/main" id="{EB1495A2-D750-4011-AF93-F2CE66987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3" name="Rechteck 12">
              <a:extLst>
                <a:ext uri="{FF2B5EF4-FFF2-40B4-BE49-F238E27FC236}">
                  <a16:creationId xmlns:a16="http://schemas.microsoft.com/office/drawing/2014/main" id="{23AC68EE-86EE-48AE-906B-58985A3BFF26}"/>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4" name="Grafik 13">
            <a:extLst>
              <a:ext uri="{FF2B5EF4-FFF2-40B4-BE49-F238E27FC236}">
                <a16:creationId xmlns:a16="http://schemas.microsoft.com/office/drawing/2014/main" id="{A5E1FB63-2F94-45D9-BF94-0884E985FF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1113914" y="3295205"/>
            <a:ext cx="204242" cy="204242"/>
          </a:xfrm>
          <a:prstGeom prst="rect">
            <a:avLst/>
          </a:prstGeom>
        </p:spPr>
      </p:pic>
      <p:pic>
        <p:nvPicPr>
          <p:cNvPr id="15" name="Grafik 14">
            <a:extLst>
              <a:ext uri="{FF2B5EF4-FFF2-40B4-BE49-F238E27FC236}">
                <a16:creationId xmlns:a16="http://schemas.microsoft.com/office/drawing/2014/main" id="{4736AA8E-4082-4970-A48F-6ED80D3B79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993403" y="4283166"/>
            <a:ext cx="174270" cy="174270"/>
          </a:xfrm>
          <a:prstGeom prst="rect">
            <a:avLst/>
          </a:prstGeom>
        </p:spPr>
      </p:pic>
      <p:pic>
        <p:nvPicPr>
          <p:cNvPr id="16" name="Grafik 15">
            <a:extLst>
              <a:ext uri="{FF2B5EF4-FFF2-40B4-BE49-F238E27FC236}">
                <a16:creationId xmlns:a16="http://schemas.microsoft.com/office/drawing/2014/main" id="{47CFBE71-F598-43F4-BB4E-0E6966870D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1046015" y="3830521"/>
            <a:ext cx="208536" cy="238326"/>
          </a:xfrm>
          <a:prstGeom prst="rect">
            <a:avLst/>
          </a:prstGeom>
        </p:spPr>
      </p:pic>
      <p:pic>
        <p:nvPicPr>
          <p:cNvPr id="17" name="Grafik 16">
            <a:extLst>
              <a:ext uri="{FF2B5EF4-FFF2-40B4-BE49-F238E27FC236}">
                <a16:creationId xmlns:a16="http://schemas.microsoft.com/office/drawing/2014/main" id="{B7B8FCAC-F7C7-4296-8FB6-154093E591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920538" y="4630594"/>
            <a:ext cx="223299" cy="221103"/>
          </a:xfrm>
          <a:prstGeom prst="rect">
            <a:avLst/>
          </a:prstGeom>
        </p:spPr>
      </p:pic>
      <p:sp>
        <p:nvSpPr>
          <p:cNvPr id="2" name="Textfeld 1">
            <a:extLst>
              <a:ext uri="{FF2B5EF4-FFF2-40B4-BE49-F238E27FC236}">
                <a16:creationId xmlns:a16="http://schemas.microsoft.com/office/drawing/2014/main" id="{FCEC3D33-3457-6671-3826-49318E0A42CF}"/>
              </a:ext>
            </a:extLst>
          </p:cNvPr>
          <p:cNvSpPr txBox="1"/>
          <p:nvPr/>
        </p:nvSpPr>
        <p:spPr>
          <a:xfrm>
            <a:off x="947738" y="6119446"/>
            <a:ext cx="5801405" cy="276999"/>
          </a:xfrm>
          <a:prstGeom prst="rect">
            <a:avLst/>
          </a:prstGeom>
          <a:noFill/>
        </p:spPr>
        <p:txBody>
          <a:bodyPr wrap="square" lIns="0" tIns="0" rIns="0" bIns="0" rtlCol="0">
            <a:spAutoFit/>
          </a:bodyPr>
          <a:lstStyle/>
          <a:p>
            <a:pPr algn="l"/>
            <a:r>
              <a:rPr lang="fr-FR" dirty="0"/>
              <a:t>Données arrêtées </a:t>
            </a:r>
            <a:r>
              <a:rPr lang="fr-FR"/>
              <a:t>au 15 décembre 2025</a:t>
            </a:r>
            <a:endParaRPr lang="de-DE" dirty="0"/>
          </a:p>
        </p:txBody>
      </p:sp>
    </p:spTree>
    <p:extLst>
      <p:ext uri="{BB962C8B-B14F-4D97-AF65-F5344CB8AC3E}">
        <p14:creationId xmlns:p14="http://schemas.microsoft.com/office/powerpoint/2010/main" val="1265731664"/>
      </p:ext>
    </p:extLst>
  </p:cSld>
  <p:clrMapOvr>
    <a:masterClrMapping/>
  </p:clrMapOvr>
  <p:transition spd="slow">
    <p:fade/>
  </p:transition>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585858"/>
      </a:dk2>
      <a:lt2>
        <a:srgbClr val="E7E6E6"/>
      </a:lt2>
      <a:accent1>
        <a:srgbClr val="D6851B"/>
      </a:accent1>
      <a:accent2>
        <a:srgbClr val="535353"/>
      </a:accent2>
      <a:accent3>
        <a:srgbClr val="EDB76F"/>
      </a:accent3>
      <a:accent4>
        <a:srgbClr val="EDB973"/>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4869</Words>
  <Application>Microsoft Office PowerPoint</Application>
  <PresentationFormat>Breitbild</PresentationFormat>
  <Paragraphs>467</Paragraphs>
  <Slides>26</Slides>
  <Notes>26</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26</vt:i4>
      </vt:variant>
    </vt:vector>
  </HeadingPairs>
  <TitlesOfParts>
    <vt:vector size="37" baseType="lpstr">
      <vt:lpstr>Aptos</vt:lpstr>
      <vt:lpstr>Arial</vt:lpstr>
      <vt:lpstr>ArialMT</vt:lpstr>
      <vt:lpstr>Calibri</vt:lpstr>
      <vt:lpstr>Calibri-Bold</vt:lpstr>
      <vt:lpstr>Calibri-Light</vt:lpstr>
      <vt:lpstr>Hind</vt:lpstr>
      <vt:lpstr>Symbol</vt:lpstr>
      <vt:lpstr>Wingdings 3</vt:lpstr>
      <vt:lpstr>Office</vt:lpstr>
      <vt:lpstr>1_Office</vt:lpstr>
      <vt:lpstr> </vt:lpstr>
      <vt:lpstr>1. Introduction et concepts</vt:lpstr>
      <vt:lpstr>1.1  Durabilité quadridimensionnelle</vt:lpstr>
      <vt:lpstr>1.2  Objectifs de développement durable (ODD) des Nations unies</vt:lpstr>
      <vt:lpstr>1.3  Le contexte de l’Union européenne</vt:lpstr>
      <vt:lpstr>1.3  Le contexte de l’Union européenne</vt:lpstr>
      <vt:lpstr>1.3  Le contexte de l’Union européenne</vt:lpstr>
      <vt:lpstr>1.3  Le contexte de l’Union européenne</vt:lpstr>
      <vt:lpstr>1.3  Le contexte de l’Union européenne</vt:lpstr>
      <vt:lpstr>2. Mise en œuvre de la durabilité dans les entreprises</vt:lpstr>
      <vt:lpstr>3. La durabilité dans les périodes difficiles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5. Module de formation Exemple</vt:lpstr>
      <vt:lpstr>5. Module de formation Exemple</vt:lpstr>
      <vt:lpstr>6. Participation et auto-efficacité</vt:lpstr>
      <vt:lpstr>Informations supplémentaires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660</cp:revision>
  <dcterms:created xsi:type="dcterms:W3CDTF">2020-12-18T10:19:10Z</dcterms:created>
  <dcterms:modified xsi:type="dcterms:W3CDTF">2026-06-19T10:36:11Z</dcterms:modified>
</cp:coreProperties>
</file>