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5"/>
  </p:notesMasterIdLst>
  <p:sldIdLst>
    <p:sldId id="257" r:id="rId3"/>
    <p:sldId id="368" r:id="rId4"/>
    <p:sldId id="387" r:id="rId5"/>
    <p:sldId id="382" r:id="rId6"/>
    <p:sldId id="404" r:id="rId7"/>
    <p:sldId id="405" r:id="rId8"/>
    <p:sldId id="406" r:id="rId9"/>
    <p:sldId id="389" r:id="rId10"/>
    <p:sldId id="407" r:id="rId11"/>
    <p:sldId id="408" r:id="rId12"/>
    <p:sldId id="409" r:id="rId13"/>
    <p:sldId id="410" r:id="rId14"/>
    <p:sldId id="411" r:id="rId15"/>
    <p:sldId id="412" r:id="rId16"/>
    <p:sldId id="413" r:id="rId17"/>
    <p:sldId id="414" r:id="rId18"/>
    <p:sldId id="415" r:id="rId19"/>
    <p:sldId id="416" r:id="rId20"/>
    <p:sldId id="417" r:id="rId21"/>
    <p:sldId id="418" r:id="rId22"/>
    <p:sldId id="359" r:id="rId23"/>
    <p:sldId id="291" r:id="rId24"/>
  </p:sldIdLst>
  <p:sldSz cx="12192000" cy="6858000"/>
  <p:notesSz cx="6858000" cy="9144000"/>
  <p:embeddedFontLst>
    <p:embeddedFont>
      <p:font typeface="Wingdings 3" panose="05040102010807070707" pitchFamily="18" charset="2"/>
      <p:regular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115" userDrawn="1">
          <p15:clr>
            <a:srgbClr val="A4A3A4"/>
          </p15:clr>
        </p15:guide>
        <p15:guide id="13" orient="horz" pos="981" userDrawn="1">
          <p15:clr>
            <a:srgbClr val="A4A3A4"/>
          </p15:clr>
        </p15:guide>
        <p15:guide id="14" pos="5428" userDrawn="1">
          <p15:clr>
            <a:srgbClr val="A4A3A4"/>
          </p15:clr>
        </p15:guide>
        <p15:guide id="15" orient="horz" pos="3725" userDrawn="1">
          <p15:clr>
            <a:srgbClr val="A4A3A4"/>
          </p15:clr>
        </p15:guide>
        <p15:guide id="16"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4" clrIdx="0">
    <p:extLst>
      <p:ext uri="{19B8F6BF-5375-455C-9EA6-DF929625EA0E}">
        <p15:presenceInfo xmlns:p15="http://schemas.microsoft.com/office/powerpoint/2012/main" userId="Peter Rechmann" providerId="None"/>
      </p:ext>
    </p:extLst>
  </p:cmAuthor>
  <p:cmAuthor id="2" name="Schlich, Thorsten" initials="ST" lastIdx="76"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8" clrIdx="3">
    <p:extLst>
      <p:ext uri="{19B8F6BF-5375-455C-9EA6-DF929625EA0E}">
        <p15:presenceInfo xmlns:p15="http://schemas.microsoft.com/office/powerpoint/2012/main" userId="S-1-5-21-1714780564-1514027911-36100705-1129" providerId="AD"/>
      </p:ext>
    </p:extLst>
  </p:cmAuthor>
  <p:cmAuthor id="5" name="Eva Schimmelpfennig" initials="ES" lastIdx="5"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E2A95F"/>
    <a:srgbClr val="FBF3E8"/>
    <a:srgbClr val="D6851B"/>
    <a:srgbClr val="F2D9B8"/>
    <a:srgbClr val="33CC33"/>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225" autoAdjust="0"/>
  </p:normalViewPr>
  <p:slideViewPr>
    <p:cSldViewPr snapToGrid="0" showGuides="1">
      <p:cViewPr varScale="1">
        <p:scale>
          <a:sx n="76" d="100"/>
          <a:sy n="76" d="100"/>
        </p:scale>
        <p:origin x="1950" y="90"/>
      </p:cViewPr>
      <p:guideLst>
        <p:guide orient="horz" pos="1366"/>
        <p:guide pos="3931"/>
        <p:guide orient="horz" pos="2863"/>
        <p:guide orient="horz" pos="3543"/>
        <p:guide orient="horz" pos="3453"/>
        <p:guide pos="6607"/>
        <p:guide pos="6131"/>
        <p:guide orient="horz" pos="3045"/>
        <p:guide orient="horz" pos="2183"/>
        <p:guide pos="642"/>
        <p:guide orient="horz" pos="2115"/>
        <p:guide orient="horz" pos="981"/>
        <p:guide pos="5428"/>
        <p:guide orient="horz" pos="3725"/>
        <p:guide orient="horz" pos="2704"/>
      </p:guideLst>
    </p:cSldViewPr>
  </p:slideViewPr>
  <p:outlineViewPr>
    <p:cViewPr>
      <p:scale>
        <a:sx n="33" d="100"/>
        <a:sy n="33" d="100"/>
      </p:scale>
      <p:origin x="0" y="-143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19.06.2026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t>Die Folie zeigt, dass der überwiegende</a:t>
            </a:r>
            <a:r>
              <a:rPr lang="de-DE" altLang="de-DE" baseline="0" dirty="0"/>
              <a:t> Teil der Regelungen sich auf bundesrechtlicher Basis bewegt.</a:t>
            </a:r>
          </a:p>
          <a:p>
            <a:pPr marL="171450" indent="-171450">
              <a:buFont typeface="Arial" panose="020B0604020202020204" pitchFamily="34" charset="0"/>
              <a:buChar char="•"/>
            </a:pPr>
            <a:r>
              <a:rPr lang="de-DE" altLang="de-DE" baseline="0" dirty="0"/>
              <a:t>Die landesrechtlichen Regelungen beziehen sich auf den schulischen Bereich. </a:t>
            </a:r>
          </a:p>
          <a:p>
            <a:pPr marL="171450" indent="-171450">
              <a:buFont typeface="Arial" panose="020B0604020202020204" pitchFamily="34" charset="0"/>
              <a:buChar char="•"/>
            </a:pPr>
            <a:r>
              <a:rPr lang="de-DE" altLang="de-DE" baseline="0" dirty="0"/>
              <a:t>Sie sind dem föderalen Staatsaufbau des Landes geschuldet. </a:t>
            </a:r>
          </a:p>
          <a:p>
            <a:pPr marL="171450" indent="-171450">
              <a:buFont typeface="Arial" panose="020B0604020202020204" pitchFamily="34" charset="0"/>
              <a:buChar char="•"/>
            </a:pPr>
            <a:r>
              <a:rPr lang="de-DE" altLang="de-DE" baseline="0" dirty="0"/>
              <a:t>Hierin spiegelt sich die sog. Kulturhoheit der Länder wider.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solidFill>
                  <a:schemeClr val="tx1"/>
                </a:solidFill>
                <a:effectLst/>
              </a:rPr>
              <a:t>Die Kulturhoheit der Länder ergibt sich im deutschen Föderalismus aus der Kompetenzregelung des Grundgesetzes (Art. 30 GG): Für Gegenstände, die nicht ausdrücklich als Kompetenztitel dem Bund zugewiesen werden, sind die Länder zuständig (Art. 70 Abs. 1 GG). Nach der Rechtsprechung des Bundesverfassungsgerichts ist die Kulturhoheit das „Kernstück der Eigenstaatlichkeit der Länder“. S. auch Notizen</a:t>
            </a:r>
            <a:r>
              <a:rPr lang="de-DE" baseline="0" dirty="0">
                <a:solidFill>
                  <a:schemeClr val="tx1"/>
                </a:solidFill>
                <a:effectLst/>
              </a:rPr>
              <a:t> zu Folie 18.</a:t>
            </a:r>
            <a:endParaRPr lang="en-GB" altLang="de-DE" b="0" dirty="0">
              <a:solidFill>
                <a:schemeClr val="tx1"/>
              </a:solidFill>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 15 BBiG</a:t>
            </a:r>
            <a:r>
              <a:rPr lang="de-DE" baseline="0" dirty="0"/>
              <a:t>: Ausbildende haben Auszubildende für die Teilnahme am Berufsschulunterricht und an Prüfungen freizustellen. Das Gleiche gilt, wenn Ausbildungsmaßnahmen außerhalb der Ausbildungsstätte durchzuführen sind.</a:t>
            </a:r>
            <a:endParaRPr lang="de-DE" dirty="0"/>
          </a:p>
          <a:p>
            <a:pPr marL="171450" indent="-171450">
              <a:buFont typeface="Arial" panose="020B0604020202020204" pitchFamily="34" charset="0"/>
              <a:buChar char="•"/>
            </a:pPr>
            <a:r>
              <a:rPr lang="de-DE" dirty="0"/>
              <a:t>§§17-19 BBiG </a:t>
            </a:r>
          </a:p>
          <a:p>
            <a:pPr marL="171450" indent="-171450">
              <a:buFont typeface="Arial" panose="020B0604020202020204" pitchFamily="34" charset="0"/>
              <a:buChar char="•"/>
            </a:pPr>
            <a:r>
              <a:rPr lang="de-DE" dirty="0"/>
              <a:t>Die tarifvertragliche Festlegung der Vergütung ist nicht im Gesetz geregelt! Die Vergütung kann sich auch aus einer Vereinbarung der Vertragsparteien</a:t>
            </a:r>
            <a:r>
              <a:rPr lang="de-DE" baseline="0" dirty="0"/>
              <a:t> ergeben, wobei die tarifvertragliche Regelungen jedoch Vorrang haben.</a:t>
            </a:r>
            <a:endParaRPr lang="de-DE" dirty="0"/>
          </a:p>
          <a:p>
            <a:pPr marL="171450" indent="-171450">
              <a:buFont typeface="Arial" panose="020B0604020202020204" pitchFamily="34" charset="0"/>
              <a:buChar char="•"/>
            </a:pPr>
            <a:r>
              <a:rPr lang="de-DE" dirty="0"/>
              <a:t>Nach einem Urteil des Bundesarbeitsgerichts darf die Vergütung nicht weniger als 80% der tariflichen Vergütung betragen.</a:t>
            </a:r>
          </a:p>
          <a:p>
            <a:pPr marL="171450" indent="-171450">
              <a:buFont typeface="Arial" panose="020B0604020202020204" pitchFamily="34" charset="0"/>
              <a:buChar char="•"/>
            </a:pPr>
            <a:r>
              <a:rPr lang="de-DE" dirty="0"/>
              <a:t>Das Tarifvertragsgesetz (TVG) vom 9. April 1949 legt die rechtlichen Rahmenbedingungen des Tarifrechts fest. Der Tarifvertrag regelt die Rechte und Pflichten der Tarifvertragsparteien (Gewerkschaften, einzelne Arbeitgeber sowie Vereinigungen von Arbeitgebern) und enthält Rechtsnormen, die den Inhalt, den Abschluss und die Beendigung von Arbeitsverhältnissen sowie betriebliche und betriebsverfassungsrechtliche Fragen ordnen können. Es hat auch Gültigkeit für Auszubildende.</a:t>
            </a:r>
          </a:p>
          <a:p>
            <a:pPr marL="171450" indent="-171450">
              <a:buFont typeface="Arial" panose="020B0604020202020204" pitchFamily="34" charset="0"/>
              <a:buChar char="•"/>
            </a:pPr>
            <a:r>
              <a:rPr lang="de-DE" dirty="0"/>
              <a:t>Zum Mindestlohngesetz s. Folie 20 im Anhang.</a:t>
            </a:r>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42445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Der Staat delegiert die Kontrollfunktion an die zuständigen Stellen.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Diese registrieren die Ausbildungsverhältnisse, überwachen Betrieb und Personal und beraten Ausbilder wie Auszubildende.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Sie bilden Prüfungsausschüsse (§§ 39-40 BBiG), s. auch Kommentar zu Folie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0" baseline="0" dirty="0"/>
              <a:t>Diese nehmen Zwischenprüfung und Abschlussprüfung ab (s. Folie 14).</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a:p>
        </p:txBody>
      </p:sp>
    </p:spTree>
    <p:extLst>
      <p:ext uri="{BB962C8B-B14F-4D97-AF65-F5344CB8AC3E}">
        <p14:creationId xmlns:p14="http://schemas.microsoft.com/office/powerpoint/2010/main" val="1780926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Zum Prüfungswesen: §§ 37-48 BBiG; § 31 HwO</a:t>
            </a:r>
          </a:p>
          <a:p>
            <a:pPr marL="171450" indent="-171450">
              <a:buFont typeface="Arial" panose="020B0604020202020204" pitchFamily="34" charset="0"/>
              <a:buChar char="•"/>
            </a:pPr>
            <a:r>
              <a:rPr lang="de-DE" altLang="de-DE" sz="1200" dirty="0"/>
              <a:t>Gebührenfreiheit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dirty="0">
                <a:solidFill>
                  <a:schemeClr val="tx1"/>
                </a:solidFill>
              </a:rPr>
              <a:t>Zwischenprüfung</a:t>
            </a:r>
            <a:r>
              <a:rPr lang="de-DE" sz="1200" dirty="0">
                <a:solidFill>
                  <a:schemeClr val="tx1"/>
                </a:solidFill>
              </a:rPr>
              <a:t> </a:t>
            </a:r>
            <a:r>
              <a:rPr lang="de-DE" sz="1200" dirty="0"/>
              <a:t>nach der Hälfte der Ausbildung (Ergebnisse gehen nicht in Abschlussbewertung ein) </a:t>
            </a:r>
            <a:r>
              <a:rPr lang="de-DE" sz="1200" u="sng" dirty="0"/>
              <a:t>oder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rPr>
              <a:t>„</a:t>
            </a:r>
            <a:r>
              <a:rPr lang="de-DE" sz="1200" b="1" dirty="0">
                <a:solidFill>
                  <a:schemeClr val="tx1"/>
                </a:solidFill>
              </a:rPr>
              <a:t>Gestreckte Abschlussprüfung</a:t>
            </a:r>
            <a:r>
              <a:rPr lang="de-DE" sz="1200" dirty="0"/>
              <a:t>“ (erster Teil nach zwei Jahren, zweiter Teil am Ende der Ausbildung) </a:t>
            </a:r>
          </a:p>
          <a:p>
            <a:pPr marL="171450" indent="-171450">
              <a:buFont typeface="Arial" panose="020B0604020202020204" pitchFamily="34" charset="0"/>
              <a:buChar char="•"/>
            </a:pPr>
            <a:r>
              <a:rPr lang="de-DE" altLang="de-DE" sz="1200" dirty="0"/>
              <a:t>„Berufliche</a:t>
            </a:r>
            <a:r>
              <a:rPr lang="de-DE" altLang="de-DE" sz="1200" baseline="0" dirty="0"/>
              <a:t> Handlungsfähigkeit“ bedeutet: In der mündlichen Prüfung muss der Kandidat eine Situation meistern (z.B. künstlich eingebaute Fehler eines Motors reparieren etc.), die einer realen Situation in seinem späteren Berufsleben gleichkommt. Dabei gilt es, Fach-, Methoden- und Sozialkompetenz zu beweisen.</a:t>
            </a:r>
          </a:p>
          <a:p>
            <a:pPr marL="171450" indent="-171450">
              <a:buFont typeface="Arial" panose="020B0604020202020204" pitchFamily="34" charset="0"/>
              <a:buChar char="•"/>
            </a:pPr>
            <a:r>
              <a:rPr lang="de-DE" altLang="de-DE" sz="1200" baseline="0" dirty="0"/>
              <a:t>§ 40 BBiG, § 34 HwO zur Zusammensetzung des Prüfungsausschusses: </a:t>
            </a:r>
            <a:r>
              <a:rPr lang="de-DE" sz="1200" dirty="0">
                <a:effectLst/>
              </a:rPr>
              <a:t>Danach muss ein Prüfungsausschuss aus mindestens drei Mitgliedern bestehen. Die Arbeitgeber- und die Arbeitnehmerseite müssen dabei in gleicher Zahl vertreten sein und mindestens zwei Drittel der Gesamtzahl der Ausschussmitglieder ausmachen. Die berufsbildenden Schulen sind mit mindestens einer Lehrkraft vertreten. </a:t>
            </a:r>
          </a:p>
          <a:p>
            <a:pPr marL="171450" indent="-171450">
              <a:buFont typeface="Arial" panose="020B0604020202020204" pitchFamily="34" charset="0"/>
              <a:buChar char="•"/>
            </a:pPr>
            <a:r>
              <a:rPr lang="de-DE" sz="1200" dirty="0">
                <a:effectLst/>
              </a:rPr>
              <a:t>Im Handwerk können die Kammern auch die Handwerksinnungen ermächtigen, Prüfungsausschüsse einzurichten.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Dem Zeugnis ist auf Antrag der Auszubildenden eine englischsprachige und eine französischsprachige Übersetzung beizufügen.</a:t>
            </a:r>
            <a:endParaRPr lang="de-DE" altLang="de-DE" sz="1200" dirty="0"/>
          </a:p>
        </p:txBody>
      </p:sp>
      <p:sp>
        <p:nvSpPr>
          <p:cNvPr id="4" name="Foliennummernplatzhalter 3"/>
          <p:cNvSpPr>
            <a:spLocks noGrp="1"/>
          </p:cNvSpPr>
          <p:nvPr>
            <p:ph type="sldNum" sz="quarter" idx="5"/>
          </p:nvPr>
        </p:nvSpPr>
        <p:spPr/>
        <p:txBody>
          <a:bodyPr/>
          <a:lstStyle/>
          <a:p>
            <a:fld id="{41A0F3E6-BB32-6A49-8260-2D8D30743B15}" type="slidenum">
              <a:rPr lang="de-DE" smtClean="0"/>
              <a:t>14</a:t>
            </a:fld>
            <a:endParaRPr lang="de-DE"/>
          </a:p>
        </p:txBody>
      </p:sp>
    </p:spTree>
    <p:extLst>
      <p:ext uri="{BB962C8B-B14F-4D97-AF65-F5344CB8AC3E}">
        <p14:creationId xmlns:p14="http://schemas.microsoft.com/office/powerpoint/2010/main" val="348705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Kurz genannt: Handwerksordnung</a:t>
            </a:r>
          </a:p>
          <a:p>
            <a:pPr marL="171450" indent="-171450">
              <a:buFont typeface="Arial" panose="020B0604020202020204" pitchFamily="34" charset="0"/>
              <a:buChar char="•"/>
            </a:pPr>
            <a:r>
              <a:rPr lang="de-DE" dirty="0"/>
              <a:t>Sie</a:t>
            </a:r>
            <a:r>
              <a:rPr lang="de-DE" baseline="0" dirty="0"/>
              <a:t> besteht aus fünf Teilen mit jeweils mehreren Abschnitten. </a:t>
            </a:r>
          </a:p>
          <a:p>
            <a:pPr marL="171450" indent="-171450">
              <a:buFont typeface="Arial" panose="020B0604020202020204" pitchFamily="34" charset="0"/>
              <a:buChar char="•"/>
            </a:pPr>
            <a:r>
              <a:rPr lang="de-DE" dirty="0"/>
              <a:t>Erste</a:t>
            </a:r>
            <a:r>
              <a:rPr lang="de-DE" baseline="0" dirty="0"/>
              <a:t> historisch belegte </a:t>
            </a:r>
            <a:r>
              <a:rPr lang="de-DE" dirty="0"/>
              <a:t>Handwerksordnung schon im Mittelalter: Dresdner Leineweberordnung von 1472</a:t>
            </a:r>
          </a:p>
          <a:p>
            <a:pPr marL="171450" indent="-171450">
              <a:buFont typeface="Arial" panose="020B0604020202020204" pitchFamily="34" charset="0"/>
              <a:buChar char="•"/>
            </a:pPr>
            <a:r>
              <a:rPr lang="de-DE" dirty="0"/>
              <a:t>BBiG und HwO im</a:t>
            </a:r>
            <a:r>
              <a:rPr lang="de-DE" baseline="0" dirty="0"/>
              <a:t> Bereich BB </a:t>
            </a:r>
            <a:r>
              <a:rPr lang="de-DE" dirty="0"/>
              <a:t>überwiegend deckungsgleich! Fast derselbe Wortlaut. Dennoch gibt es im</a:t>
            </a:r>
            <a:r>
              <a:rPr lang="de-DE" baseline="0" dirty="0"/>
              <a:t> BBiG Regelungen, die für Berufe der Handwerksordnung ausdrücklich nicht gelten, z.B. §§ 4-9, 27-29 etc.</a:t>
            </a: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36203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Zählt zu den Gesetzen des sozialen Arbeitsschutzes</a:t>
            </a:r>
          </a:p>
          <a:p>
            <a:pPr marL="171450" indent="-171450">
              <a:buFont typeface="Arial" panose="020B0604020202020204" pitchFamily="34" charset="0"/>
              <a:buChar char="•"/>
            </a:pPr>
            <a:r>
              <a:rPr lang="de-DE" dirty="0"/>
              <a:t>Das Bemühen, Jugendlichen auf staatlicher Ebene Jugendarbeitsschutz für ihre Entwicklung zu gewähren, reicht bis ins 19. Jahrhundert zurück. Mit der aufkommenden Industrialisierung wuchs der Regelungsbedarf. So verbot Preußen im „ Regulativ über die Beschäftigung jugendlicher Arbeiter in Fabriken“ vom 9. März 1839 als erster deutscher Staat gesetzlich die Fabrikarbeit der Kinder unter 9 Jahren und begrenzte die Arbeitszeit der Jugendlichen unter 16 Jahren auf 10 Stunden.</a:t>
            </a:r>
          </a:p>
          <a:p>
            <a:pPr marL="171450" indent="-171450">
              <a:buFont typeface="Arial" panose="020B0604020202020204" pitchFamily="34" charset="0"/>
              <a:buChar char="•"/>
            </a:pPr>
            <a:r>
              <a:rPr lang="de-DE" dirty="0"/>
              <a:t>Das Gesetz ist auch auf Auszubildende anzuwenden, die noch nicht volljährig sind.</a:t>
            </a:r>
          </a:p>
          <a:p>
            <a:pPr marL="171450" indent="-171450">
              <a:buFont typeface="Arial" panose="020B0604020202020204" pitchFamily="34" charset="0"/>
              <a:buChar char="•"/>
            </a:pPr>
            <a:r>
              <a:rPr lang="de-DE" dirty="0"/>
              <a:t>Als Jugendliche gelten Personen ab dem 15. und vor dem vollendeten 18. Lebensjahr</a:t>
            </a:r>
            <a:r>
              <a:rPr lang="de-DE" baseline="0" dirty="0"/>
              <a:t> (§ 2 Abs. 2 JArbSchG).</a:t>
            </a:r>
            <a:endParaRPr lang="de-DE" dirty="0"/>
          </a:p>
          <a:p>
            <a:pPr marL="171450" indent="-171450">
              <a:buFont typeface="Arial" panose="020B0604020202020204" pitchFamily="34" charset="0"/>
              <a:buChar char="•"/>
            </a:pPr>
            <a:r>
              <a:rPr lang="de-DE" dirty="0"/>
              <a:t>§ 19 JArbSchG regelt den Anspruch auf Urlaub: </a:t>
            </a:r>
          </a:p>
          <a:p>
            <a:pPr marL="0" indent="0">
              <a:buFont typeface="Arial" panose="020B0604020202020204" pitchFamily="34" charset="0"/>
              <a:buNone/>
            </a:pPr>
            <a:r>
              <a:rPr lang="de-DE" baseline="0" dirty="0"/>
              <a:t>     </a:t>
            </a:r>
            <a:r>
              <a:rPr lang="de-DE" dirty="0"/>
              <a:t>  - zu Beginn des jeweiligen Kalenderjahres noch nicht 16 Jahre alt: 30 Arbeitstage</a:t>
            </a:r>
          </a:p>
          <a:p>
            <a:pPr marL="0" indent="0">
              <a:buFont typeface="Arial" panose="020B0604020202020204" pitchFamily="34" charset="0"/>
              <a:buNone/>
            </a:pPr>
            <a:r>
              <a:rPr lang="de-DE" baseline="0" dirty="0"/>
              <a:t>      </a:t>
            </a:r>
            <a:r>
              <a:rPr lang="de-DE" dirty="0"/>
              <a:t> - zu Beginn des jeweiligen Kalenderjahres noch nicht 17 Jahre alt: 27 Arbeitstage</a:t>
            </a:r>
          </a:p>
          <a:p>
            <a:pPr marL="0" indent="0">
              <a:buFont typeface="Arial" panose="020B0604020202020204" pitchFamily="34" charset="0"/>
              <a:buNone/>
            </a:pPr>
            <a:r>
              <a:rPr lang="de-DE" baseline="0" dirty="0"/>
              <a:t>     </a:t>
            </a:r>
            <a:r>
              <a:rPr lang="de-DE" dirty="0"/>
              <a:t>  - zu Beginn des jeweiligen Kalenderjahres noch nicht 18 Jahre alt: 25 Arbeitstage</a:t>
            </a:r>
          </a:p>
          <a:p>
            <a:pPr marL="171450" indent="-171450">
              <a:buFont typeface="Arial" panose="020B0604020202020204" pitchFamily="34" charset="0"/>
              <a:buChar char="•"/>
            </a:pPr>
            <a:r>
              <a:rPr lang="de-DE" dirty="0"/>
              <a:t>Bei volljährigen Auszubildenden gilt das Bundesurlaubsgesetz: § 3 sieht mindestens 24 </a:t>
            </a:r>
          </a:p>
          <a:p>
            <a:pPr marL="0" indent="0">
              <a:buFont typeface="Arial" panose="020B0604020202020204" pitchFamily="34" charset="0"/>
              <a:buNone/>
            </a:pPr>
            <a:r>
              <a:rPr lang="de-DE" dirty="0"/>
              <a:t>     Werktage vor.</a:t>
            </a:r>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19190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In Deutschland ist die Schulpflicht auf Grund der Kulturhoheit der Länder in den jeweiligen Landesgesetzen geregelt. Die Länder sind hierzu durch das Grundgesetz ermächtigt.</a:t>
            </a:r>
          </a:p>
          <a:p>
            <a:pPr marL="171450" indent="-171450">
              <a:buFont typeface="Arial" panose="020B0604020202020204" pitchFamily="34" charset="0"/>
              <a:buChar char="•"/>
            </a:pPr>
            <a:r>
              <a:rPr lang="de-DE" dirty="0"/>
              <a:t>Dort heißt es in Art. 7 Abs. 1 GG: „Das gesamte Schulwesen steht unter der Aufsicht des Staates.“ Gleichwohl hat das Bundesverfassungsgerichts entschieden, dass sich aus Art. 30 GG in</a:t>
            </a:r>
            <a:r>
              <a:rPr lang="de-DE" baseline="0" dirty="0"/>
              <a:t> Verbindung mit Art 70 Abs. 1 GG</a:t>
            </a:r>
            <a:r>
              <a:rPr lang="de-DE" dirty="0"/>
              <a:t> auch das Recht der Länder ergibt, durch Landesgesetze die Schulpflicht zu bestimmen.</a:t>
            </a:r>
          </a:p>
          <a:p>
            <a:pPr marL="171450" indent="-171450">
              <a:buFont typeface="Arial" panose="020B0604020202020204" pitchFamily="34" charset="0"/>
              <a:buChar char="•"/>
            </a:pPr>
            <a:r>
              <a:rPr lang="de-DE" dirty="0"/>
              <a:t>Mehr zur Kulturhoheit s. Notizen zur folgenden Folie.</a:t>
            </a:r>
          </a:p>
          <a:p>
            <a:pPr marL="171450" indent="-171450">
              <a:buFont typeface="Arial" panose="020B0604020202020204" pitchFamily="34" charset="0"/>
              <a:buChar char="•"/>
            </a:pPr>
            <a:r>
              <a:rPr lang="de-DE" dirty="0"/>
              <a:t>Als Kind gelten laut Jugendschutzgesetz Personen, die das 14. Lebensjahr noch nicht vollendet haben</a:t>
            </a:r>
            <a:r>
              <a:rPr lang="de-DE" baseline="0" dirty="0"/>
              <a:t> (§ 1 Abs.1 JuSchG).</a:t>
            </a:r>
            <a:endParaRPr lang="de-DE" dirty="0"/>
          </a:p>
          <a:p>
            <a:pPr marL="171450" indent="-171450">
              <a:buFont typeface="Arial" panose="020B0604020202020204" pitchFamily="34" charset="0"/>
              <a:buChar char="•"/>
            </a:pPr>
            <a:r>
              <a:rPr lang="de-DE" dirty="0"/>
              <a:t>Als Jugendliche gelten Personen zwischen 14 und unter 18.</a:t>
            </a:r>
          </a:p>
          <a:p>
            <a:pPr marL="171450" indent="-171450">
              <a:buFont typeface="Arial" panose="020B0604020202020204" pitchFamily="34" charset="0"/>
              <a:buChar char="•"/>
            </a:pPr>
            <a:r>
              <a:rPr lang="de-DE" dirty="0"/>
              <a:t>Als Heranwachsende gelten Personen über 18 und unter 21.</a:t>
            </a:r>
          </a:p>
          <a:p>
            <a:pPr marL="171450" indent="-171450">
              <a:buFont typeface="Arial" panose="020B0604020202020204" pitchFamily="34" charset="0"/>
              <a:buChar char="•"/>
            </a:pPr>
            <a:r>
              <a:rPr lang="de-DE" dirty="0"/>
              <a:t>Als junge Erwachsene gelten Personen zwischen 21 und 25.</a:t>
            </a:r>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671738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eaLnBrk="1" hangingPunct="1">
              <a:buFont typeface="Arial" panose="020B0604020202020204" pitchFamily="34" charset="0"/>
              <a:buChar char="•"/>
            </a:pPr>
            <a:r>
              <a:rPr lang="de-DE" altLang="de-DE" b="0" noProof="0" dirty="0"/>
              <a:t>Schulgesetze legen fest, unter welchen Bedingungen,</a:t>
            </a:r>
            <a:r>
              <a:rPr lang="de-DE" altLang="de-DE" b="0" baseline="0" noProof="0" dirty="0"/>
              <a:t> mit welchen Rechten und Pflichten und mit welchen Zielen in Schulen gelehrt und gelernt wird. Sie bestehen jeweils aus über hundert Paragraphen.</a:t>
            </a:r>
            <a:endParaRPr lang="de-DE" altLang="de-DE" b="0" noProof="0" dirty="0"/>
          </a:p>
          <a:p>
            <a:pPr marL="171450" indent="-171450" eaLnBrk="1" hangingPunct="1">
              <a:buFont typeface="Arial" panose="020B0604020202020204" pitchFamily="34" charset="0"/>
              <a:buChar char="•"/>
            </a:pPr>
            <a:r>
              <a:rPr lang="de-DE" altLang="de-DE" b="0" noProof="0" dirty="0"/>
              <a:t>Landesrechtliche</a:t>
            </a:r>
            <a:r>
              <a:rPr lang="de-DE" altLang="de-DE" b="0" baseline="0" noProof="0" dirty="0"/>
              <a:t> Regelungen für den Schulbereich auf Grund der Kulturhoheit der Länder.</a:t>
            </a:r>
            <a:endParaRPr lang="de-DE" altLang="de-DE" b="0" noProof="0" dirty="0"/>
          </a:p>
          <a:p>
            <a:pPr marL="171450" indent="-171450" rtl="0">
              <a:buFont typeface="Arial" panose="020B0604020202020204" pitchFamily="34" charset="0"/>
              <a:buChar char="•"/>
            </a:pPr>
            <a:r>
              <a:rPr lang="de-DE" dirty="0">
                <a:effectLst/>
              </a:rPr>
              <a:t>Als </a:t>
            </a:r>
            <a:r>
              <a:rPr lang="de-DE" b="1" dirty="0">
                <a:effectLst/>
              </a:rPr>
              <a:t>Kulturhoheit der Länder</a:t>
            </a:r>
            <a:r>
              <a:rPr lang="de-DE" dirty="0">
                <a:effectLst/>
              </a:rPr>
              <a:t> bezeichnet man die </a:t>
            </a:r>
            <a:r>
              <a:rPr lang="de-DE" dirty="0">
                <a:solidFill>
                  <a:schemeClr val="tx1"/>
                </a:solidFill>
                <a:effectLst/>
              </a:rPr>
              <a:t>primäre Zuständigkeit der </a:t>
            </a:r>
            <a:r>
              <a:rPr lang="de-DE" u="none" dirty="0">
                <a:solidFill>
                  <a:schemeClr val="tx1"/>
                </a:solidFill>
                <a:effectLst/>
              </a:rPr>
              <a:t>deutschen Bundesländer bezüglich </a:t>
            </a:r>
            <a:r>
              <a:rPr lang="de-DE" dirty="0">
                <a:solidFill>
                  <a:schemeClr val="tx1"/>
                </a:solidFill>
                <a:effectLst/>
              </a:rPr>
              <a:t>der Gesetzgebung und Verwaltung auf dem Gebiet der Kultur, also insbesondere die Zuständigkeit für Sprache, Schul- und Hochschulwesen, Bildung, Rundfunk, Fernsehen und Kunst.</a:t>
            </a:r>
          </a:p>
          <a:p>
            <a:pPr marL="171450" indent="-171450" rtl="0">
              <a:buFont typeface="Arial" panose="020B0604020202020204" pitchFamily="34" charset="0"/>
              <a:buChar char="•"/>
            </a:pPr>
            <a:r>
              <a:rPr lang="de-DE" dirty="0">
                <a:solidFill>
                  <a:schemeClr val="tx1"/>
                </a:solidFill>
                <a:effectLst/>
              </a:rPr>
              <a:t>Die Kulturhoheit der Länder ergibt sich im deutschen Föderalismus aus der Kompetenzregelung des Grundgesetzes (Art. 30 GG): Für Gegenstände, die nicht ausdrücklich als Kompetenztitel dem Bund zugewiesen werden, sind die Länder zuständig (Art.</a:t>
            </a:r>
            <a:r>
              <a:rPr lang="de-DE" baseline="0" dirty="0">
                <a:solidFill>
                  <a:schemeClr val="tx1"/>
                </a:solidFill>
                <a:effectLst/>
              </a:rPr>
              <a:t> 70 Abs. 1 GG)</a:t>
            </a:r>
            <a:r>
              <a:rPr lang="de-DE" dirty="0">
                <a:solidFill>
                  <a:schemeClr val="tx1"/>
                </a:solidFill>
                <a:effectLst/>
              </a:rPr>
              <a:t>. Nach der Rechtsprechung des Bundesverfassungsgerichts ist die Kulturhoheit das „Kernstück der Eigenstaatlichkeit der Länder“.</a:t>
            </a:r>
          </a:p>
          <a:p>
            <a:pPr marL="171450" indent="-171450" rtl="0">
              <a:buFont typeface="Arial" panose="020B0604020202020204" pitchFamily="34" charset="0"/>
              <a:buChar char="•"/>
            </a:pPr>
            <a:r>
              <a:rPr lang="de-DE" dirty="0">
                <a:solidFill>
                  <a:schemeClr val="tx1"/>
                </a:solidFill>
                <a:effectLst/>
              </a:rPr>
              <a:t>Im dualen System der Berufsausbildung erfolgt die Ausbildung in anerkannten Ausbildungsberufen an den Lernorten Berufsschule und Ausbildungsbetrieb. Die Ausbildung am Lernort Betrieb regelt der Bund durch eine Ausbildungsordnung. Für den Lernort Berufsschule beschließt die Kultusministerkonferenz den Rahmenlehrplan für den berufsbezogenen Unterricht, der mit der entsprechenden Ausbildungsordnung des Bundes nach dem „Gemeinsamen Ergebnisprotokoll...“ von 1972 abgestimmt  ist. Beide Ordnungsmittel bilden die gemeinsame Grundlage für die Ausbildung im dualen System. </a:t>
            </a:r>
          </a:p>
          <a:p>
            <a:pPr marL="171450" indent="-171450" rtl="0">
              <a:lnSpc>
                <a:spcPct val="100000"/>
              </a:lnSpc>
              <a:spcBef>
                <a:spcPts val="0"/>
              </a:spcBef>
              <a:spcAft>
                <a:spcPts val="0"/>
              </a:spcAft>
              <a:buFont typeface="Arial" panose="020B0604020202020204" pitchFamily="34" charset="0"/>
              <a:buChar char="•"/>
            </a:pPr>
            <a:r>
              <a:rPr lang="de-DE" dirty="0">
                <a:solidFill>
                  <a:schemeClr val="tx1"/>
                </a:solidFill>
                <a:effectLst/>
              </a:rPr>
              <a:t>Rahmenlehrpläne bauen grundsätzlich auf dem Niveau des Hauptschulabschlusses auf. Da die Berufsschule jedoch von Jugendlichen und Erwachsenen besucht wird, die sich nach der Vorbildung, ihrem Lernvermögen, dem kulturellen Hintergrund und den Erfahrungen aus den jeweiligen Ausbildungsbetrieben unterscheiden, müssen die Rahmenlehrpläne so offen gestaltet sein, dass sie eine Anpassung an die Erfordernisse des Unterrichts in den Ländern zulassen. Daher können die Länder den Rahmenlehrplan der Kultusministerkonferenz unmittelbar und unverändert übernehmen oder in einen eigenen Lehrplan umsetzen. </a:t>
            </a:r>
          </a:p>
          <a:p>
            <a:pPr marL="171450"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Der RLP ist in allen Ländern qua KMK-Beschluss identisch. </a:t>
            </a:r>
          </a:p>
          <a:p>
            <a:pPr marL="628650" lvl="1"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Der Stoff des berufsbezogenen Unterrichts ist in Lernfelder untergliedert. </a:t>
            </a:r>
          </a:p>
          <a:p>
            <a:pPr marL="628650" lvl="1"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Individuelle Gestaltung der Lernziele und -inhalte für die allgemeinbildenden Fächer durch die Länder: z.B. Deutsch, Englisch, Mathematik,</a:t>
            </a:r>
            <a:r>
              <a:rPr lang="de-DE" altLang="de-DE" b="0" baseline="0" dirty="0">
                <a:solidFill>
                  <a:schemeClr val="tx1"/>
                </a:solidFill>
              </a:rPr>
              <a:t> </a:t>
            </a:r>
            <a:r>
              <a:rPr lang="de-DE" altLang="de-DE" b="0" dirty="0">
                <a:solidFill>
                  <a:schemeClr val="tx1"/>
                </a:solidFill>
              </a:rPr>
              <a:t>Politik, Sozialkunde, Physik, Sport, Religion etc. </a:t>
            </a:r>
          </a:p>
          <a:p>
            <a:pPr marL="628650" lvl="1" indent="-171450">
              <a:lnSpc>
                <a:spcPct val="100000"/>
              </a:lnSpc>
              <a:spcBef>
                <a:spcPts val="0"/>
              </a:spcBef>
              <a:spcAft>
                <a:spcPts val="0"/>
              </a:spcAft>
              <a:buFont typeface="Arial" panose="020B0604020202020204" pitchFamily="34" charset="0"/>
              <a:buChar char="•"/>
              <a:tabLst>
                <a:tab pos="357188" algn="l"/>
                <a:tab pos="539750" algn="l"/>
              </a:tabLst>
            </a:pPr>
            <a:r>
              <a:rPr lang="de-DE" altLang="de-DE" b="0" dirty="0">
                <a:solidFill>
                  <a:schemeClr val="tx1"/>
                </a:solidFill>
              </a:rPr>
              <a:t>Der prozentuale Anteil und die Fächerauswahl ist je nach Beruf und Land unterschiedlich. </a:t>
            </a:r>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2156830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Der Staat legt den gesetzlichen Rahmen fest und schafft dadurch Rechtssicherheit für alle Beteiligten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Die betriebliche Seite der dualen Ausbildung ist bundeseinheitlich geregelt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Durchführungsbestimmungen werden z.T. an zuständige Stellen mit Regelungskompetenz delegiert.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Kombination von aufeinander abgestimmten Gesetzen und Verordnungen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Schulische Komponente garantiert Berücksichtigung regionaler Spezifika (föderaler Staatsaufbau!)</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Es bedarf eines gesetzlichen Rahmens, um beide Lernorte im dualen System in Einklang miteinander zu bringen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baseline="0" dirty="0">
                <a:solidFill>
                  <a:schemeClr val="tx1"/>
                </a:solidFill>
              </a:rPr>
              <a:t>Zusammen garantiert dies die Gleichwertigkeit und Anerkennung des erlernten Berufes in ganz Deutschland</a:t>
            </a:r>
          </a:p>
        </p:txBody>
      </p:sp>
      <p:sp>
        <p:nvSpPr>
          <p:cNvPr id="4" name="Foliennummernplatzhalter 3"/>
          <p:cNvSpPr>
            <a:spLocks noGrp="1"/>
          </p:cNvSpPr>
          <p:nvPr>
            <p:ph type="sldNum" sz="quarter" idx="5"/>
          </p:nvPr>
        </p:nvSpPr>
        <p:spPr/>
        <p:txBody>
          <a:bodyPr/>
          <a:lstStyle/>
          <a:p>
            <a:fld id="{41A0F3E6-BB32-6A49-8260-2D8D30743B15}" type="slidenum">
              <a:rPr lang="de-DE" smtClean="0"/>
              <a:t>19</a:t>
            </a:fld>
            <a:endParaRPr lang="de-DE"/>
          </a:p>
        </p:txBody>
      </p:sp>
    </p:spTree>
    <p:extLst>
      <p:ext uri="{BB962C8B-B14F-4D97-AF65-F5344CB8AC3E}">
        <p14:creationId xmlns:p14="http://schemas.microsoft.com/office/powerpoint/2010/main" val="129846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Nach dem Gesetz zur Regelung eines allgemeinen Mindestlohns – Mindestlohngesetz (MiLoG) – gilt in Deutschland ab dem 1. Januar 2015 ein flächendeckender allgemeiner gesetzlicher Mindestlohn für Arbeitnehmer und für die meisten Praktikanten. Seit dem 1. Januar 2026 liegt der Mindestlohn bei 13,90 Euro. Ab 2027 </a:t>
            </a:r>
            <a:r>
              <a:rPr lang="de-DE" sz="1200" b="0" i="0" kern="1200" dirty="0">
                <a:solidFill>
                  <a:schemeClr val="tx1"/>
                </a:solidFill>
                <a:effectLst/>
                <a:latin typeface="+mn-lt"/>
                <a:ea typeface="+mn-ea"/>
                <a:cs typeface="+mn-cs"/>
              </a:rPr>
              <a:t>steigt die unterste Lohngrenze auf 14,60 Euro. </a:t>
            </a:r>
            <a:r>
              <a:rPr lang="de-DE" dirty="0"/>
              <a:t>Der allgemeine Mindestlohn verdrängt nicht Branchenmindestlöhne, soweit diese höher als der allgemeine Mindestlohn sind (§ 1 Abs. 3 MiLoG). Das MiLoG wurde durch Artikel 1 des Tarifautonomiestärkungsgesetzes vom 11. August 2014 eingeführt.</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20</a:t>
            </a:fld>
            <a:endParaRPr lang="de-DE"/>
          </a:p>
        </p:txBody>
      </p:sp>
    </p:spTree>
    <p:extLst>
      <p:ext uri="{BB962C8B-B14F-4D97-AF65-F5344CB8AC3E}">
        <p14:creationId xmlns:p14="http://schemas.microsoft.com/office/powerpoint/2010/main" val="917486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0" dirty="0"/>
              <a:t>Dual</a:t>
            </a:r>
            <a:r>
              <a:rPr lang="de-DE" b="0" baseline="0" dirty="0"/>
              <a:t> bedeutet: Die Ausbildung findet an zwei Lernorten statt.</a:t>
            </a:r>
          </a:p>
          <a:p>
            <a:pPr marL="171450" indent="-171450">
              <a:buFont typeface="Arial" panose="020B0604020202020204" pitchFamily="34" charset="0"/>
              <a:buChar char="•"/>
            </a:pPr>
            <a:r>
              <a:rPr lang="de-DE" b="0" baseline="0" dirty="0"/>
              <a:t>Für das Lernen im Arbeitsprozess/im Betrieb gelten bundeseinheitliche Gesetze.</a:t>
            </a:r>
          </a:p>
          <a:p>
            <a:pPr marL="171450" indent="-171450">
              <a:buFont typeface="Arial" panose="020B0604020202020204" pitchFamily="34" charset="0"/>
              <a:buChar char="•"/>
            </a:pPr>
            <a:r>
              <a:rPr lang="de-DE" b="0" baseline="0" dirty="0"/>
              <a:t>Für den berufsbezogenen Unterricht der Berufsschule gelten auf Grund des föderalen Staatsaufbaus, der jedem Bundesland seine Kulturhoheit garantiert, landesrechtliche Gesetze. Die Ländergesetze werden in der Ständigen Konferenz der Kultusminister der Länder wiederum aufeinander abgestimmt, ohne dass dabei regionale Besonderheiten aufgegeben werden.</a:t>
            </a:r>
          </a:p>
          <a:p>
            <a:pPr marL="171450" indent="-171450">
              <a:buFont typeface="Arial" panose="020B0604020202020204" pitchFamily="34" charset="0"/>
              <a:buChar char="•"/>
            </a:pPr>
            <a:r>
              <a:rPr lang="de-DE" b="0" baseline="0" dirty="0"/>
              <a:t>Zwischen den Ausbildungsordnungen für die Betriebe und den Rahmenlehrplänen der Schulen findet ebenfalls ein Harmonisierungsprozess statt, der in einer gemeinsamen Erklärung festgelegt ist („</a:t>
            </a:r>
            <a:r>
              <a:rPr lang="de-DE" sz="1200" b="0" i="0" u="none" strike="noStrike" kern="1200" baseline="0" dirty="0">
                <a:solidFill>
                  <a:schemeClr val="tx1"/>
                </a:solidFill>
                <a:latin typeface="+mn-lt"/>
                <a:ea typeface="+mn-ea"/>
                <a:cs typeface="+mn-cs"/>
              </a:rPr>
              <a:t>Gemeinsames Ergebnisprotokoll betreffend das Verfahren bei der Abstimmung von   Ausbildungsordnungen und Rahmenlehrplänen im Bereich der beruflichen Bildung zwischen der Bundesregierung und den Kultusministern (-senatoren) der Länder</a:t>
            </a:r>
            <a:r>
              <a:rPr lang="de-DE" sz="1200" b="0" i="0" u="none" strike="noStrike" kern="1200" baseline="30000" dirty="0">
                <a:solidFill>
                  <a:schemeClr val="tx1"/>
                </a:solidFill>
                <a:latin typeface="+mn-lt"/>
                <a:ea typeface="+mn-ea"/>
                <a:cs typeface="+mn-cs"/>
              </a:rPr>
              <a:t>1)</a:t>
            </a:r>
            <a:r>
              <a:rPr lang="de-DE" sz="1200" b="0" i="0" u="none" strike="noStrike" kern="1200" baseline="0" dirty="0">
                <a:solidFill>
                  <a:schemeClr val="tx1"/>
                </a:solidFill>
                <a:latin typeface="+mn-lt"/>
                <a:ea typeface="+mn-ea"/>
                <a:cs typeface="+mn-cs"/>
              </a:rPr>
              <a:t> (vom 30.05.1972)“. Vgl. auch Kommentar zu Folie 18.</a:t>
            </a:r>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382909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Artikel 12 des Grundgesetzes bezieht sich auf die Berufsfreiheit: Das Grundrecht der Berufsfreiheit umfasst nach allgemeiner Ansicht und höchstrichterlicher Rechtsprechung die vier folgenden Bereiche: Freie  Berufswahl, freie Wahl des Arbeitsplatzes, freie Wahl der Ausbildungsstätte und freie Berufsausübung.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In Deutschland besteht ein sehr komplexes Regelwerk, das die einzelnen Facetten der Berufsbildung bestimmt.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Der Staat regelt die Ausbildung im Betrieb, die Bundesländer regeln die Ausbildung an der Schule.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baseline="0" dirty="0"/>
              <a:t>Beide Seiten (Bund und Länder) haben eine Vereinbarung getroffen, der zufolge die Ausbildungsordnung für den Betrieb und der Rahmenlehrplan für die Schule miteinander abgestimmt werden müssen: „Gemeinsames Ergebnisprotokoll betreffend das Verfahren bei der Abstimmung von Ausbildungsordnungen und Rahmenlehrplänen im Bereich der beruflichen Bildung zwischen der Bundesregierung und den Kultusministern (-senatoren) der Länder (vom 30.05.1972)“</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12698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sz="1200" b="0" dirty="0"/>
              <a:t>Das Gesetz</a:t>
            </a:r>
            <a:r>
              <a:rPr lang="de-DE" altLang="de-DE" sz="1200" b="0" baseline="0" dirty="0"/>
              <a:t> ist erheblich umfangreicher als hier dargestellt.</a:t>
            </a:r>
          </a:p>
          <a:p>
            <a:pPr marL="171450" indent="-171450">
              <a:buFont typeface="Arial" panose="020B0604020202020204" pitchFamily="34" charset="0"/>
              <a:buChar char="•"/>
            </a:pPr>
            <a:r>
              <a:rPr lang="de-DE" altLang="de-DE" sz="1200" b="0" baseline="0" dirty="0"/>
              <a:t>In der vorliegenden Präsentation werden lediglich die Punkte herausgegriffen, die die duale Berufsausbildung unmittelbar betreffen.</a:t>
            </a:r>
            <a:endParaRPr lang="de-DE" altLang="de-DE" sz="1200" b="0"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9103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t>Der Staat (das zuständige Fachministerium im Einvernehmen mit dem BMBFSFJ) legt die Ausbildungsberufe durch Rechtsverordnungen fest und garantiert deren staatliche Anerkennung (Grundlage für eine geordnete und einheitliche Berufsausbildung; § 4 BBiG).</a:t>
            </a:r>
          </a:p>
          <a:p>
            <a:pPr marL="171450" indent="-171450">
              <a:buFont typeface="Arial" panose="020B0604020202020204" pitchFamily="34" charset="0"/>
              <a:buChar char="•"/>
            </a:pPr>
            <a:r>
              <a:rPr lang="de-DE" altLang="de-DE" dirty="0"/>
              <a:t>Er erlässt hierzu Ausbildungsordnungen (§§ 4-5 BBiG, §§ 25-26 HwO).</a:t>
            </a:r>
          </a:p>
          <a:p>
            <a:pPr marL="171450" indent="-171450">
              <a:buFont typeface="Arial" panose="020B0604020202020204" pitchFamily="34" charset="0"/>
              <a:buChar char="•"/>
            </a:pPr>
            <a:r>
              <a:rPr lang="de-DE" altLang="de-DE" dirty="0"/>
              <a:t>Die Ausbildungsordnung nennt die Berufsbezeichnung, beschreibt den Beruf und legt die hierfür zu erwerbenden Fertigkeiten, Kenntnisse und Fähigkeiten für alle verbindlich fest (§ 5 BBiG),</a:t>
            </a:r>
            <a:r>
              <a:rPr lang="de-DE" altLang="de-DE" baseline="0" dirty="0"/>
              <a:t> ebenso die Dauer, die nicht weniger als zwei und nicht mehr als drei Jahre betragen soll.</a:t>
            </a:r>
            <a:endParaRPr lang="de-DE" altLang="de-DE" dirty="0"/>
          </a:p>
          <a:p>
            <a:pPr marL="171450" indent="-171450">
              <a:buFont typeface="Arial" panose="020B0604020202020204" pitchFamily="34" charset="0"/>
              <a:buChar char="•"/>
            </a:pPr>
            <a:r>
              <a:rPr lang="de-DE" altLang="de-DE" dirty="0"/>
              <a:t>Die Ausbildungsordnung enthält einen Ausbildungsrahmenplan, nach dem die Ausbildungsstätte einen betrieblichen Ausbildungsplan erstellt. Es handelt sich dabei um eine betriebsindividuell aufzustellende sachliche und zeitliche Gliederung der Berufsausbildung, die mit dem Ausbildungsberufsbild, dem Ausbildungsrahmenplan und den Prüfungsanforderungen abgestimmt sein muss. Der betriebliche Ausbildungsplan ist Teil der Vertragsniederschrift (§ 11 Abs. 1 S.2 Nr.1 BBiG). Bei der Erstellung des betrieblichen Ausbildungsplans werden die Ausbildungsbetriebe von Ausbildungsberatern der zuständigen Stellen unterstützt und kontrolliert. </a:t>
            </a:r>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31989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100" b="0" dirty="0"/>
              <a:t>Die Folie zeigt, dass das Verhältnis Azubi - Ausbildungsstätte/Ausbildungspersonal - Ausbildungsinhalt</a:t>
            </a:r>
            <a:r>
              <a:rPr lang="de-DE" sz="1100" b="0" baseline="0" dirty="0"/>
              <a:t> durch Standards festgelegt ist.</a:t>
            </a:r>
          </a:p>
          <a:p>
            <a:pPr marL="171450" indent="-171450">
              <a:buFont typeface="Arial" panose="020B0604020202020204" pitchFamily="34" charset="0"/>
              <a:buChar char="•"/>
            </a:pPr>
            <a:r>
              <a:rPr lang="de-DE" sz="1100" b="0" baseline="0" dirty="0"/>
              <a:t>§§ 14, 27-30 BBiG: Ausbildungsstätte und Ausbildungspersonal</a:t>
            </a:r>
          </a:p>
          <a:p>
            <a:pPr marL="171450" indent="-171450">
              <a:buFont typeface="Arial" panose="020B0604020202020204" pitchFamily="34" charset="0"/>
              <a:buChar char="•"/>
            </a:pPr>
            <a:r>
              <a:rPr lang="de-DE" sz="1100" b="0" baseline="0" dirty="0"/>
              <a:t>§ 13 BBiG: Auszubildende, Verhalten während der Ausbildung,</a:t>
            </a:r>
          </a:p>
          <a:p>
            <a:pPr marL="171450" indent="-171450">
              <a:buFont typeface="Arial" panose="020B0604020202020204" pitchFamily="34" charset="0"/>
              <a:buChar char="•"/>
            </a:pPr>
            <a:r>
              <a:rPr lang="de-DE" sz="1100" b="0" baseline="0" dirty="0"/>
              <a:t>Beide Vertragsparteien haben Rechte und Pflichten einander gegenüber.</a:t>
            </a:r>
          </a:p>
          <a:p>
            <a:pPr marL="171450" indent="-171450">
              <a:buFont typeface="Arial" panose="020B0604020202020204" pitchFamily="34" charset="0"/>
              <a:buChar char="•"/>
            </a:pPr>
            <a:r>
              <a:rPr lang="de-DE" sz="1100" b="0" baseline="0" dirty="0"/>
              <a:t>Beide Parteien sind wiederum auf die Ausbildungsordnung verpflichtet und müssen sich inhaltlich an diese halten.</a:t>
            </a:r>
            <a:endParaRPr lang="de-DE" sz="1100" b="0"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1995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altLang="de-DE" dirty="0">
                <a:solidFill>
                  <a:schemeClr val="tx1"/>
                </a:solidFill>
              </a:rPr>
              <a:t>§ 5 BBiG,</a:t>
            </a:r>
            <a:r>
              <a:rPr lang="de-DE" altLang="de-DE" baseline="0" dirty="0">
                <a:solidFill>
                  <a:schemeClr val="tx1"/>
                </a:solidFill>
              </a:rPr>
              <a:t> § 26 HwO.</a:t>
            </a:r>
            <a:endParaRPr lang="de-DE" altLang="de-DE" dirty="0">
              <a:solidFill>
                <a:schemeClr val="tx1"/>
              </a:solidFill>
            </a:endParaRPr>
          </a:p>
          <a:p>
            <a:pPr marL="171450" indent="-171450">
              <a:buFont typeface="Arial" panose="020B0604020202020204" pitchFamily="34" charset="0"/>
              <a:buChar char="•"/>
            </a:pPr>
            <a:r>
              <a:rPr lang="de-DE" dirty="0">
                <a:solidFill>
                  <a:schemeClr val="tx1"/>
                </a:solidFill>
                <a:effectLst/>
              </a:rPr>
              <a:t>Als Grundlage für die Berufsausbildung erlässt das BMWE oder das sonst zuständige Fachministerium im Einvernehmen mit dem BMBFSFJ nach § 4 BBiG bzw. § 25 HwO die </a:t>
            </a:r>
            <a:r>
              <a:rPr lang="de-DE" b="1" dirty="0">
                <a:solidFill>
                  <a:schemeClr val="tx1"/>
                </a:solidFill>
                <a:effectLst/>
              </a:rPr>
              <a:t>Ausbildungsordnungen</a:t>
            </a:r>
            <a:r>
              <a:rPr lang="de-DE" dirty="0">
                <a:solidFill>
                  <a:schemeClr val="tx1"/>
                </a:solidFill>
                <a:effectLst/>
              </a:rPr>
              <a:t>. Diese sind Rechtsverordnungen*, die nicht der Zustimmung des Bundesrates bedürfen. Für einen anerkannten Ausbildungsberuf darf nur nach der Ausbildungsordnung ausgebildet werden. In anderen als anerkannten Ausbildungsberufen dürfen Jugendliche unter 18 Jahren nicht ausgebildet werden. Die Ausbildungsordnung ist wichtig, denn sie sichert für jeden Ausbildungsberuf eine </a:t>
            </a:r>
            <a:r>
              <a:rPr lang="de-DE" u="none" dirty="0">
                <a:solidFill>
                  <a:schemeClr val="tx1"/>
                </a:solidFill>
                <a:effectLst/>
              </a:rPr>
              <a:t>bundeseinheitliche Grundlage </a:t>
            </a:r>
            <a:r>
              <a:rPr lang="de-DE" dirty="0">
                <a:solidFill>
                  <a:schemeClr val="tx1"/>
                </a:solidFill>
                <a:effectLst/>
              </a:rPr>
              <a:t>der betrieblichen Berufsausbildung</a:t>
            </a:r>
            <a:r>
              <a:rPr lang="de-DE" baseline="0" dirty="0">
                <a:solidFill>
                  <a:schemeClr val="tx1"/>
                </a:solidFill>
                <a:effectLst/>
              </a:rPr>
              <a:t> durch Festlegung</a:t>
            </a:r>
            <a:br>
              <a:rPr lang="de-DE" dirty="0">
                <a:solidFill>
                  <a:schemeClr val="tx1"/>
                </a:solidFill>
                <a:effectLst/>
              </a:rPr>
            </a:br>
            <a:r>
              <a:rPr lang="de-DE" dirty="0">
                <a:solidFill>
                  <a:schemeClr val="tx1"/>
                </a:solidFill>
                <a:effectLst/>
              </a:rPr>
              <a:t>   1. der Bezeichnung des Ausbildungsberufs</a:t>
            </a:r>
            <a:br>
              <a:rPr lang="de-DE" dirty="0">
                <a:solidFill>
                  <a:schemeClr val="tx1"/>
                </a:solidFill>
                <a:effectLst/>
              </a:rPr>
            </a:br>
            <a:r>
              <a:rPr lang="de-DE" dirty="0">
                <a:solidFill>
                  <a:schemeClr val="tx1"/>
                </a:solidFill>
                <a:effectLst/>
              </a:rPr>
              <a:t>   2. der Ausbildungsdauer</a:t>
            </a:r>
            <a:br>
              <a:rPr lang="de-DE" dirty="0">
                <a:solidFill>
                  <a:schemeClr val="tx1"/>
                </a:solidFill>
                <a:effectLst/>
              </a:rPr>
            </a:br>
            <a:r>
              <a:rPr lang="de-DE" dirty="0">
                <a:solidFill>
                  <a:schemeClr val="tx1"/>
                </a:solidFill>
                <a:effectLst/>
              </a:rPr>
              <a:t>   3. des Ausbildungsrahmenplans</a:t>
            </a:r>
            <a:br>
              <a:rPr lang="de-DE" dirty="0">
                <a:solidFill>
                  <a:schemeClr val="tx1"/>
                </a:solidFill>
                <a:effectLst/>
              </a:rPr>
            </a:br>
            <a:r>
              <a:rPr lang="de-DE" dirty="0">
                <a:solidFill>
                  <a:schemeClr val="tx1"/>
                </a:solidFill>
                <a:effectLst/>
              </a:rPr>
              <a:t>   4. des Ausbildungsberufsbildes und</a:t>
            </a:r>
            <a:br>
              <a:rPr lang="de-DE" dirty="0">
                <a:solidFill>
                  <a:schemeClr val="tx1"/>
                </a:solidFill>
                <a:effectLst/>
              </a:rPr>
            </a:br>
            <a:r>
              <a:rPr lang="de-DE" dirty="0">
                <a:solidFill>
                  <a:schemeClr val="tx1"/>
                </a:solidFill>
                <a:effectLst/>
              </a:rPr>
              <a:t>   5. der Prüfungsanforderungen</a:t>
            </a:r>
            <a:br>
              <a:rPr lang="de-DE" dirty="0">
                <a:solidFill>
                  <a:schemeClr val="tx1"/>
                </a:solidFill>
                <a:effectLst/>
              </a:rPr>
            </a:br>
            <a:endParaRPr lang="de-DE" dirty="0">
              <a:solidFill>
                <a:schemeClr val="tx1"/>
              </a:solidFill>
              <a:effectLst/>
            </a:endParaRPr>
          </a:p>
          <a:p>
            <a:pPr marL="171450" indent="-171450">
              <a:buFont typeface="Arial" panose="020B0604020202020204" pitchFamily="34" charset="0"/>
              <a:buChar char="•"/>
            </a:pPr>
            <a:r>
              <a:rPr lang="de-DE" dirty="0">
                <a:solidFill>
                  <a:schemeClr val="tx1"/>
                </a:solidFill>
                <a:effectLst/>
              </a:rPr>
              <a:t>Außerdem</a:t>
            </a:r>
            <a:r>
              <a:rPr lang="de-DE" baseline="0" dirty="0">
                <a:solidFill>
                  <a:schemeClr val="tx1"/>
                </a:solidFill>
                <a:effectLst/>
              </a:rPr>
              <a:t> sichert sie</a:t>
            </a:r>
            <a:r>
              <a:rPr lang="de-DE" dirty="0">
                <a:solidFill>
                  <a:schemeClr val="tx1"/>
                </a:solidFill>
                <a:effectLst/>
              </a:rPr>
              <a:t> die </a:t>
            </a:r>
            <a:r>
              <a:rPr lang="de-DE" u="none" dirty="0">
                <a:solidFill>
                  <a:schemeClr val="tx1"/>
                </a:solidFill>
                <a:effectLst/>
              </a:rPr>
              <a:t>Herausbildung der beruflichen Handlungsfähigkeit</a:t>
            </a:r>
            <a:r>
              <a:rPr lang="de-DE" dirty="0">
                <a:solidFill>
                  <a:schemeClr val="tx1"/>
                </a:solidFill>
                <a:effectLst/>
              </a:rPr>
              <a:t>. </a:t>
            </a:r>
          </a:p>
          <a:p>
            <a:pPr marL="171450" indent="-171450">
              <a:buFont typeface="Arial" panose="020B0604020202020204" pitchFamily="34" charset="0"/>
              <a:buChar char="•"/>
            </a:pPr>
            <a:r>
              <a:rPr lang="de-DE" dirty="0">
                <a:solidFill>
                  <a:schemeClr val="tx1"/>
                </a:solidFill>
                <a:effectLst/>
              </a:rPr>
              <a:t>Trägt</a:t>
            </a:r>
            <a:r>
              <a:rPr lang="de-DE" u="sng" dirty="0">
                <a:solidFill>
                  <a:schemeClr val="tx1"/>
                </a:solidFill>
                <a:effectLst/>
              </a:rPr>
              <a:t> </a:t>
            </a:r>
            <a:r>
              <a:rPr lang="de-DE" u="none" dirty="0">
                <a:solidFill>
                  <a:schemeClr val="tx1"/>
                </a:solidFill>
                <a:effectLst/>
              </a:rPr>
              <a:t>damit zur Qualitätssicherung der Berufsausbildung bei</a:t>
            </a:r>
            <a:r>
              <a:rPr lang="de-DE" u="sng" dirty="0">
                <a:solidFill>
                  <a:schemeClr val="tx1"/>
                </a:solidFill>
                <a:effectLst/>
              </a:rPr>
              <a:t>,</a:t>
            </a:r>
          </a:p>
          <a:p>
            <a:pPr marL="171450" indent="-171450">
              <a:buFont typeface="Arial" panose="020B0604020202020204" pitchFamily="34" charset="0"/>
              <a:buChar char="•"/>
            </a:pPr>
            <a:r>
              <a:rPr lang="de-DE" dirty="0">
                <a:solidFill>
                  <a:schemeClr val="tx1"/>
                </a:solidFill>
                <a:effectLst/>
              </a:rPr>
              <a:t>macht Prüfungszertifikate überbetrieblich geltend und vergleichbar, </a:t>
            </a:r>
          </a:p>
          <a:p>
            <a:pPr marL="171450" indent="-171450">
              <a:buFont typeface="Arial" panose="020B0604020202020204" pitchFamily="34" charset="0"/>
              <a:buChar char="•"/>
            </a:pPr>
            <a:r>
              <a:rPr lang="de-DE" dirty="0">
                <a:solidFill>
                  <a:schemeClr val="tx1"/>
                </a:solidFill>
                <a:effectLst/>
              </a:rPr>
              <a:t>liefert die Basis für den berufsfachlichen Arbeitsmarkt und die Vermarktbarkeit von Arbeitsfähigkeit.</a:t>
            </a:r>
          </a:p>
          <a:p>
            <a:pPr marL="0" indent="0">
              <a:buFont typeface="Arial" panose="020B0604020202020204" pitchFamily="34" charset="0"/>
              <a:buNone/>
            </a:pPr>
            <a:endParaRPr lang="de-DE" dirty="0">
              <a:solidFill>
                <a:schemeClr val="tx1"/>
              </a:solidFill>
              <a:effectLst/>
            </a:endParaRPr>
          </a:p>
          <a:p>
            <a:r>
              <a:rPr lang="de-DE" sz="1200" b="0" kern="1200" dirty="0">
                <a:solidFill>
                  <a:schemeClr val="tx1"/>
                </a:solidFill>
                <a:effectLst/>
                <a:latin typeface="+mn-lt"/>
                <a:ea typeface="+mn-ea"/>
                <a:cs typeface="+mn-cs"/>
              </a:rPr>
              <a:t>* Unter einer Rechtsverordnung werden allgemeinverbindliche Gesetze verstanden, die von den in Art. 80 GG bestimmten Organen</a:t>
            </a:r>
            <a:r>
              <a:rPr lang="de-DE" sz="1200" b="0" kern="1200" baseline="0" dirty="0">
                <a:solidFill>
                  <a:schemeClr val="tx1"/>
                </a:solidFill>
                <a:effectLst/>
                <a:latin typeface="+mn-lt"/>
                <a:ea typeface="+mn-ea"/>
                <a:cs typeface="+mn-cs"/>
              </a:rPr>
              <a:t> </a:t>
            </a:r>
            <a:r>
              <a:rPr lang="de-DE" sz="1200" b="0" kern="1200" dirty="0">
                <a:solidFill>
                  <a:schemeClr val="tx1"/>
                </a:solidFill>
                <a:effectLst/>
                <a:latin typeface="+mn-lt"/>
                <a:ea typeface="+mn-ea"/>
                <a:cs typeface="+mn-cs"/>
              </a:rPr>
              <a:t>(Bundesregierung, Landesregierungen, Bundesministerien etc.) erlassen werden, ohne dass ein förmliches Gesetzgebungsverfahren benötigt wird. Urheber ist allerdings nicht – wie sich vermuten lassen würde – die Legislative, sondern die Exekutive. Aus diesem Grund kann eine Rechtsverordnung auch als exekutives Recht angesehen werden.</a:t>
            </a:r>
            <a:endParaRPr lang="de-DE" b="0" dirty="0">
              <a:solidFill>
                <a:schemeClr val="tx1"/>
              </a:solidFill>
            </a:endParaRPr>
          </a:p>
          <a:p>
            <a:r>
              <a:rPr lang="de-DE" sz="1200" b="0" kern="1200" dirty="0">
                <a:solidFill>
                  <a:schemeClr val="tx1"/>
                </a:solidFill>
                <a:effectLst/>
                <a:latin typeface="+mn-lt"/>
                <a:ea typeface="+mn-ea"/>
                <a:cs typeface="+mn-cs"/>
              </a:rPr>
              <a:t>Damit eine Verordnung auch als Rechtsverordnung angesehen werden kann, benötigt sie immer eine gesetzliche Verordnungsermächtigung, die dem Verordnungsgeber vom Bund oder dem jeweiligen Land erteilt wird.</a:t>
            </a:r>
            <a:endParaRPr lang="de-DE" b="0" dirty="0">
              <a:solidFill>
                <a:schemeClr val="tx1"/>
              </a:solidFill>
            </a:endParaRPr>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621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 27-32 BBiG, §§ 21-24 HwO.</a:t>
            </a:r>
          </a:p>
          <a:p>
            <a:pPr marL="171450" indent="-171450">
              <a:buFont typeface="Arial" panose="020B0604020202020204" pitchFamily="34" charset="0"/>
              <a:buChar char="•"/>
            </a:pPr>
            <a:r>
              <a:rPr lang="de-DE" dirty="0"/>
              <a:t>Als angemessenes</a:t>
            </a:r>
            <a:r>
              <a:rPr lang="de-DE" baseline="0" dirty="0"/>
              <a:t> Verhältnis von Fachkräften und Auszubildenden hat der frühere Bundesausschuss für Berufsbildung folgende Richtwerte festgelegt:1-2 Fachkräfte: 1 Auszubildender; 3-5 Fachkräfte: 2 Auszubildende; 6-8 Fachkräfte: 3 Auszubildende; je weitere 3 Fachkräfte: 1 weiterer Azubi.</a:t>
            </a:r>
          </a:p>
          <a:p>
            <a:pPr marL="171450" indent="-171450">
              <a:buFont typeface="Arial" panose="020B0604020202020204" pitchFamily="34" charset="0"/>
              <a:buChar char="•"/>
            </a:pPr>
            <a:r>
              <a:rPr lang="de-DE" baseline="0" dirty="0"/>
              <a:t>Ein hauptamtlicher Ausbilder soll nicht mehr als 16, ein nebenamtlicher nicht mehr als 3 Auszubildende ausbilden.</a:t>
            </a:r>
            <a:endParaRPr lang="de-DE" dirty="0"/>
          </a:p>
          <a:p>
            <a:pPr marL="171450" indent="-171450">
              <a:buFont typeface="Arial" panose="020B0604020202020204" pitchFamily="34" charset="0"/>
              <a:buChar char="•"/>
            </a:pPr>
            <a:r>
              <a:rPr lang="de-DE" b="1" dirty="0"/>
              <a:t>Einstellen</a:t>
            </a:r>
            <a:r>
              <a:rPr lang="de-DE" dirty="0"/>
              <a:t> darf nur, wer persönlich geeignet ist (keine Straftaten</a:t>
            </a:r>
            <a:r>
              <a:rPr lang="de-DE" baseline="0" dirty="0"/>
              <a:t> oder Übergriffe auf Kinder und Jugendliche).</a:t>
            </a:r>
          </a:p>
          <a:p>
            <a:pPr marL="171450" indent="-171450">
              <a:buFont typeface="Arial" panose="020B0604020202020204" pitchFamily="34" charset="0"/>
              <a:buChar char="•"/>
            </a:pPr>
            <a:r>
              <a:rPr lang="de-DE" b="1" baseline="0" dirty="0"/>
              <a:t>Ausbilden</a:t>
            </a:r>
            <a:r>
              <a:rPr lang="de-DE" baseline="0" dirty="0"/>
              <a:t> darf nur derjenige, der über die persönliche Eignung verfügt und fachlich geeignet ist. Das heißt, er muss eine einschlägige Abschlussprüfung bestanden haben und über die berufs- und arbeitspädagogische Eignung verfügen.</a:t>
            </a:r>
            <a:endParaRPr lang="de-DE" dirty="0"/>
          </a:p>
          <a:p>
            <a:pPr marL="171450" indent="-171450">
              <a:buFont typeface="Arial" panose="020B0604020202020204" pitchFamily="34" charset="0"/>
              <a:buChar char="•"/>
            </a:pPr>
            <a:r>
              <a:rPr lang="de-DE" dirty="0"/>
              <a:t>Überwachung der Eignung von Betrieb und Ausbildenden durch eine dafür zuständige Stelle (HWK/IHK o.Ä.; § 32 BBiG, § 23 HwO).</a:t>
            </a:r>
          </a:p>
          <a:p>
            <a:pPr marL="171450" indent="-171450">
              <a:buFont typeface="Arial" panose="020B0604020202020204" pitchFamily="34" charset="0"/>
              <a:buChar char="•"/>
            </a:pPr>
            <a:r>
              <a:rPr lang="de-DE" dirty="0"/>
              <a:t>Sanktionen bei Verstößen aller Art: §§ 32, 102 BBiG. Mängel sind, wenn sie innerhalb einer gesetzten Frist nicht behoben werden, der nach Landesrecht zuständigen Behörde zu melden. Fehlverhalten kann mit einer Geldbuße geahndet werden.</a:t>
            </a:r>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163222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effectLst/>
              </a:rPr>
              <a:t>§§ 10-12 BBiG, §§ 29-30 HwO</a:t>
            </a:r>
          </a:p>
          <a:p>
            <a:pPr marL="171450" indent="-171450">
              <a:buFont typeface="Arial" panose="020B0604020202020204" pitchFamily="34" charset="0"/>
              <a:buChar char="•"/>
            </a:pPr>
            <a:r>
              <a:rPr lang="de-DE" dirty="0">
                <a:effectLst/>
              </a:rPr>
              <a:t>Sind</a:t>
            </a:r>
            <a:r>
              <a:rPr lang="de-DE" baseline="0" dirty="0">
                <a:effectLst/>
              </a:rPr>
              <a:t> die Auszubildenden noch minderjährig, ist der Vertrag von den gesetzlichen Vertreterinnen und Vertretern zu unterzeichnen, § 11 Abs. 2 BBiG</a:t>
            </a:r>
            <a:endParaRPr lang="de-DE" dirty="0">
              <a:effectLst/>
            </a:endParaRPr>
          </a:p>
          <a:p>
            <a:pPr marL="171450" indent="-171450">
              <a:buFont typeface="Arial" panose="020B0604020202020204" pitchFamily="34" charset="0"/>
              <a:buChar char="•"/>
            </a:pPr>
            <a:r>
              <a:rPr lang="de-DE" dirty="0">
                <a:effectLst/>
              </a:rPr>
              <a:t>Zur Vergütung s. nächste Folie</a:t>
            </a:r>
          </a:p>
          <a:p>
            <a:pPr marL="171450" indent="-171450">
              <a:buFont typeface="Arial" panose="020B0604020202020204" pitchFamily="34" charset="0"/>
              <a:buChar char="•"/>
            </a:pPr>
            <a:r>
              <a:rPr lang="de-DE" dirty="0">
                <a:effectLst/>
              </a:rPr>
              <a:t>Zum Mindestlohn</a:t>
            </a:r>
            <a:r>
              <a:rPr lang="de-DE" baseline="0" dirty="0">
                <a:effectLst/>
              </a:rPr>
              <a:t> </a:t>
            </a:r>
            <a:r>
              <a:rPr lang="de-DE" dirty="0">
                <a:effectLst/>
              </a:rPr>
              <a:t>Zusatzfolie am Ende</a:t>
            </a:r>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2433352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3" r:id="rId4"/>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3.svg"/><Relationship Id="rId9"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19.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hyperlink" Target="https://www.bibb.de/datenreport/de/index.php" TargetMode="External"/><Relationship Id="rId7" Type="http://schemas.openxmlformats.org/officeDocument/2006/relationships/hyperlink" Target="https://www.destatis.de/DE/Themen/Gesellschaft-Umwelt/Bildung-Forschung-Kultur/Berufliche-Bildung/_inhalt.html" TargetMode="External"/><Relationship Id="rId2" Type="http://schemas.openxmlformats.org/officeDocument/2006/relationships/hyperlink" Target="https://www.govet.international/de/" TargetMode="External"/><Relationship Id="rId1" Type="http://schemas.openxmlformats.org/officeDocument/2006/relationships/slideLayout" Target="../slideLayouts/slideLayout3.xml"/><Relationship Id="rId6" Type="http://schemas.openxmlformats.org/officeDocument/2006/relationships/hyperlink" Target="https://www.datenportal.bmftr.bund.de/portal/de/index.html" TargetMode="External"/><Relationship Id="rId5" Type="http://schemas.openxmlformats.org/officeDocument/2006/relationships/hyperlink" Target="https://www.kmk.org/" TargetMode="External"/><Relationship Id="rId4" Type="http://schemas.openxmlformats.org/officeDocument/2006/relationships/hyperlink" Target="https://www.bmbfsfj.bund.de/bmbfsfj/service/publikationen/berufsbildungsbericht-2026-28564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8910083" y="3111192"/>
            <a:ext cx="2838893" cy="635616"/>
          </a:xfrm>
        </p:spPr>
        <p:txBody>
          <a:bodyPr>
            <a:noAutofit/>
          </a:bodyPr>
          <a:lstStyle/>
          <a:p>
            <a:r>
              <a:rPr lang="de-DE" dirty="0"/>
              <a:t>Berufsbildung in</a:t>
            </a:r>
            <a:br>
              <a:rPr lang="de-DE" dirty="0"/>
            </a:br>
            <a:r>
              <a:rPr lang="de-DE" dirty="0"/>
              <a:t> Deutschland</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800" dirty="0"/>
              <a:t>Duale Berufsausbildung</a:t>
            </a:r>
            <a:br>
              <a:rPr lang="de-DE" sz="2800" dirty="0"/>
            </a:br>
            <a:r>
              <a:rPr lang="de-DE" sz="2800" dirty="0"/>
              <a:t>Rechtlicher Rahmen</a:t>
            </a:r>
            <a:br>
              <a:rPr lang="de-DE" sz="2800" dirty="0"/>
            </a:br>
            <a:r>
              <a:rPr lang="de-DE" sz="2800" dirty="0"/>
              <a:t> </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Ausbildungsstätte und Ausbildungspersonal</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Die Ausbildungsstätte muss verfügen über: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angemessene Ausstattung (Räumlichkeiten, Maschinen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angemessenes Verhältnis von Auszubildenden/Ausbildungsplätzen </a:t>
            </a:r>
            <a:r>
              <a:rPr lang="de-DE" sz="1800" dirty="0">
                <a:latin typeface="+mj-lt"/>
              </a:rPr>
              <a:t>und Fachkräften </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Das Personal muss nachweislich verfügen über: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persönliche und fachliche Eignung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entsprechende berufliche, berufs- und arbeitspädagogische Fertigkeiten, Kenntnisse und Fähigkeiten (AEVO)</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Überwachung der Eignung von Betrieb und Ausbildenden durch die zuständige Kammer (HWK/IHK o. Ä.)</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Sanktionen bei Verstößen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6699281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Ausbildungsvertrag (Betrieb</a:t>
            </a:r>
            <a:r>
              <a:rPr lang="de-DE" sz="800" b="1" dirty="0"/>
              <a:t> </a:t>
            </a:r>
            <a:r>
              <a:rPr lang="de-DE" sz="2000" b="1" dirty="0"/>
              <a:t>–</a:t>
            </a:r>
            <a:r>
              <a:rPr lang="de-DE" sz="800" b="1" dirty="0"/>
              <a:t> </a:t>
            </a:r>
            <a:r>
              <a:rPr lang="de-DE" sz="2000" b="1" dirty="0"/>
              <a:t>Azubi)</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de-DE" sz="1800" b="1" dirty="0">
                <a:latin typeface="+mj-lt"/>
              </a:rPr>
              <a:t>Besondere Form des Arbeitsvertrags mit zusätzlichen Regelungen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Registrierung durch die zuständige Kammer </a:t>
            </a:r>
            <a:r>
              <a:rPr lang="de-DE" sz="1800" b="1" dirty="0">
                <a:solidFill>
                  <a:srgbClr val="D6851B"/>
                </a:solidFill>
                <a:effectLst>
                  <a:glow rad="1117600">
                    <a:schemeClr val="bg1">
                      <a:alpha val="42000"/>
                    </a:schemeClr>
                  </a:glow>
                </a:effectLst>
              </a:rPr>
              <a:t>→ </a:t>
            </a:r>
            <a:r>
              <a:rPr lang="de-DE" sz="1800" dirty="0">
                <a:latin typeface="+mj-lt"/>
              </a:rPr>
              <a:t>Kontrollfunktion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Legt fest: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Art, sachliche und zeitliche Gliederung sowie Ziel der Berufsausbildung (angestrebter Berufsabschluss)</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Beginn, Dauer, regelmäßige tägliche Ausbildungszeit (Jugendarbeitsschutzgesetz, Arbeitszeitgesetz), Vergütung, Probezeit, Urlaub, Kündigungsvoraussetzungen etc.</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Rechte und Pflichten beider Seiten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Schriftliche Form </a:t>
            </a:r>
            <a:r>
              <a:rPr lang="de-DE" sz="1800" b="1" dirty="0">
                <a:solidFill>
                  <a:srgbClr val="D6851B"/>
                </a:solidFill>
                <a:effectLst>
                  <a:glow rad="1117600">
                    <a:schemeClr val="bg1">
                      <a:alpha val="42000"/>
                    </a:schemeClr>
                  </a:glow>
                </a:effectLst>
              </a:rPr>
              <a:t>→ </a:t>
            </a:r>
            <a:r>
              <a:rPr lang="de-DE" sz="1800" dirty="0">
                <a:latin typeface="+mj-lt"/>
              </a:rPr>
              <a:t>von beiden Seiten zu unterzeichnen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Kein Recht auf Übernahme in ein ordentliches Arbeitsverhältnis </a:t>
            </a:r>
            <a:br>
              <a:rPr lang="de-DE" sz="1800" dirty="0">
                <a:latin typeface="+mj-lt"/>
              </a:rPr>
            </a:br>
            <a:r>
              <a:rPr lang="de-DE" sz="1800" b="1" dirty="0">
                <a:solidFill>
                  <a:srgbClr val="D6851B"/>
                </a:solidFill>
                <a:effectLst>
                  <a:glow rad="1117600">
                    <a:schemeClr val="bg1">
                      <a:alpha val="42000"/>
                    </a:schemeClr>
                  </a:glow>
                </a:effectLst>
              </a:rPr>
              <a:t>→ </a:t>
            </a:r>
            <a:r>
              <a:rPr lang="de-DE" sz="1800" dirty="0">
                <a:latin typeface="+mj-lt"/>
              </a:rPr>
              <a:t>mit Bestehen der Prüfung läuft der Vertrag aus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47124055"/>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Bemessung der Vergütung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Jährliche Steigerung nach Ausbildungsjahr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Sachleistungen möglich (maximal 75% der Brutto-Vergütung)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Monatliche Auszahlung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Auch bei Freistellung während der Ausbildung in Schule und überbetrieblicher Ausbildungsstätte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Höhe richtet sich nach dem Tarifvertrag der Branche oder nach einem durch die Kammer vorgegebenen Richtwert, der unter- oder überschritten werden kann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2" y="4292600"/>
            <a:ext cx="7958137" cy="1253265"/>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b="1" spc="20" dirty="0">
                <a:solidFill>
                  <a:srgbClr val="D6851B"/>
                </a:solidFill>
                <a:latin typeface="Calibri" panose="020F0502020204030204"/>
                <a:cs typeface="+mn-cs"/>
              </a:rPr>
              <a:t>Mindestlohn</a:t>
            </a:r>
            <a:r>
              <a:rPr lang="de-DE" altLang="de-DE" sz="1800" spc="20" dirty="0">
                <a:solidFill>
                  <a:srgbClr val="D6851B"/>
                </a:solidFill>
                <a:latin typeface="Calibri" panose="020F0502020204030204"/>
                <a:cs typeface="+mn-cs"/>
              </a:rPr>
              <a:t>:</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nicht für Auszubildende</a:t>
            </a:r>
          </a:p>
          <a:p>
            <a:pPr marL="540000" lvl="1" indent="-25200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nicht für Jugendliche ohne Berufsabschluss</a:t>
            </a:r>
          </a:p>
        </p:txBody>
      </p:sp>
    </p:spTree>
    <p:extLst>
      <p:ext uri="{BB962C8B-B14F-4D97-AF65-F5344CB8AC3E}">
        <p14:creationId xmlns:p14="http://schemas.microsoft.com/office/powerpoint/2010/main" val="380524681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4878680" y="1883593"/>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de-DE" sz="1600" spc="20" dirty="0">
                <a:solidFill>
                  <a:schemeClr val="bg1"/>
                </a:solidFill>
                <a:latin typeface="+mj-lt"/>
              </a:rPr>
              <a:t>Ausbildungsvertrag</a:t>
            </a:r>
          </a:p>
        </p:txBody>
      </p:sp>
      <p:sp>
        <p:nvSpPr>
          <p:cNvPr id="20" name="Rechteck 19">
            <a:extLst>
              <a:ext uri="{FF2B5EF4-FFF2-40B4-BE49-F238E27FC236}">
                <a16:creationId xmlns:a16="http://schemas.microsoft.com/office/drawing/2014/main" id="{FC7D1B88-C7F0-4C11-82B6-376C591BBD3E}"/>
              </a:ext>
            </a:extLst>
          </p:cNvPr>
          <p:cNvSpPr/>
          <p:nvPr/>
        </p:nvSpPr>
        <p:spPr>
          <a:xfrm>
            <a:off x="4878680" y="2477198"/>
            <a:ext cx="2758520" cy="504000"/>
          </a:xfrm>
          <a:prstGeom prst="rect">
            <a:avLst/>
          </a:prstGeom>
          <a:solidFill>
            <a:srgbClr val="E2A95F"/>
          </a:solidFill>
        </p:spPr>
        <p:txBody>
          <a:bodyPr wrap="square" tIns="72000" bIns="72000" anchor="ctr" anchorCtr="0">
            <a:noAutofit/>
          </a:bodyPr>
          <a:lstStyle/>
          <a:p>
            <a:pPr algn="ctr" defTabSz="357188">
              <a:lnSpc>
                <a:spcPts val="1700"/>
              </a:lnSpc>
              <a:spcBef>
                <a:spcPts val="600"/>
              </a:spcBef>
              <a:buClr>
                <a:schemeClr val="accent1"/>
              </a:buClr>
              <a:buSzPct val="90000"/>
            </a:pPr>
            <a:r>
              <a:rPr lang="de-DE" sz="1600" spc="20" dirty="0">
                <a:solidFill>
                  <a:schemeClr val="bg1"/>
                </a:solidFill>
                <a:latin typeface="+mj-lt"/>
              </a:rPr>
              <a:t>Ausbildungsverhältnis</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4853940" y="5230594"/>
            <a:ext cx="2808000" cy="540000"/>
          </a:xfrm>
          <a:prstGeom prst="rect">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600" spc="20" dirty="0"/>
              <a:t>Prüfungsausschuss</a:t>
            </a:r>
          </a:p>
        </p:txBody>
      </p:sp>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2905" y="704572"/>
            <a:ext cx="1218263" cy="1595339"/>
          </a:xfrm>
          <a:prstGeom prst="rect">
            <a:avLst/>
          </a:prstGeom>
        </p:spPr>
      </p:pic>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a:xfrm>
            <a:off x="658812" y="296863"/>
            <a:ext cx="9000000" cy="446715"/>
          </a:xfrm>
        </p:spPr>
        <p:txBody>
          <a:bodyPr/>
          <a:lstStyle/>
          <a:p>
            <a:r>
              <a:rPr lang="de-DE" dirty="0"/>
              <a:t>5. Bundesrechtliche Regelungen</a:t>
            </a:r>
            <a:endParaRPr lang="de-DE" noProof="0" dirty="0">
              <a:solidFill>
                <a:srgbClr val="D6851B"/>
              </a:solidFill>
            </a:endParaRP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de-DE" sz="1800" spc="10" dirty="0"/>
              <a:t>Ausbildungsstätte </a:t>
            </a:r>
          </a:p>
          <a:p>
            <a:pPr algn="ctr">
              <a:lnSpc>
                <a:spcPts val="1900"/>
              </a:lnSpc>
              <a:spcBef>
                <a:spcPts val="600"/>
              </a:spcBef>
            </a:pPr>
            <a:r>
              <a:rPr lang="de-DE" sz="1800" spc="10" dirty="0"/>
              <a:t>und Ausbildungspersonal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543014" y="1066477"/>
            <a:ext cx="5429852" cy="721814"/>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600" b="1" spc="40" dirty="0"/>
              <a:t>Zuständige Stellen: IHK, HWK u. a.</a:t>
            </a:r>
          </a:p>
          <a:p>
            <a:pPr algn="ctr">
              <a:lnSpc>
                <a:spcPts val="1700"/>
              </a:lnSpc>
              <a:spcBef>
                <a:spcPts val="600"/>
              </a:spcBef>
            </a:pPr>
            <a:r>
              <a:rPr lang="de-DE" sz="1600" spc="40" dirty="0"/>
              <a:t>regeln, beraten, überwachen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048575" y="4051661"/>
            <a:ext cx="2664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800" dirty="0"/>
              <a:t>Auszubildende</a:t>
            </a:r>
            <a:endParaRPr lang="de-DE" sz="1800" spc="20" dirty="0"/>
          </a:p>
        </p:txBody>
      </p:sp>
      <p:sp>
        <p:nvSpPr>
          <p:cNvPr id="36" name="Ellipse 35">
            <a:extLst>
              <a:ext uri="{FF2B5EF4-FFF2-40B4-BE49-F238E27FC236}">
                <a16:creationId xmlns:a16="http://schemas.microsoft.com/office/drawing/2014/main" id="{9C0FB1F7-6FB9-4911-8901-CF84586A5D00}"/>
              </a:ext>
            </a:extLst>
          </p:cNvPr>
          <p:cNvSpPr/>
          <p:nvPr/>
        </p:nvSpPr>
        <p:spPr>
          <a:xfrm>
            <a:off x="5221649" y="3011275"/>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466852" y="4726567"/>
              <a:ext cx="535353" cy="1148191"/>
            </a:xfrm>
            <a:prstGeom prst="rect">
              <a:avLst/>
            </a:prstGeom>
          </p:spPr>
        </p:pic>
      </p:grpSp>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sp>
        <p:nvSpPr>
          <p:cNvPr id="5" name="Ellipse 4">
            <a:extLst>
              <a:ext uri="{FF2B5EF4-FFF2-40B4-BE49-F238E27FC236}">
                <a16:creationId xmlns:a16="http://schemas.microsoft.com/office/drawing/2014/main" id="{FB669FB8-D14F-4375-893A-E9E08DE30DD0}"/>
              </a:ext>
            </a:extLst>
          </p:cNvPr>
          <p:cNvSpPr/>
          <p:nvPr/>
        </p:nvSpPr>
        <p:spPr>
          <a:xfrm>
            <a:off x="5170118" y="3018693"/>
            <a:ext cx="2175644" cy="2175644"/>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5234977" y="3344102"/>
            <a:ext cx="2045926" cy="1494346"/>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200"/>
              </a:lnSpc>
              <a:spcBef>
                <a:spcPts val="0"/>
              </a:spcBef>
              <a:spcAft>
                <a:spcPts val="600"/>
              </a:spcAft>
            </a:pPr>
            <a:r>
              <a:rPr lang="de-DE" sz="1800" dirty="0"/>
              <a:t>Betriebliche Ausbildung </a:t>
            </a:r>
          </a:p>
          <a:p>
            <a:pPr algn="ctr">
              <a:lnSpc>
                <a:spcPts val="2200"/>
              </a:lnSpc>
              <a:spcBef>
                <a:spcPts val="0"/>
              </a:spcBef>
              <a:spcAft>
                <a:spcPts val="600"/>
              </a:spcAft>
            </a:pPr>
            <a:r>
              <a:rPr lang="de-DE" sz="1800" dirty="0"/>
              <a:t>Zwischenprüfung</a:t>
            </a:r>
          </a:p>
          <a:p>
            <a:pPr algn="ctr">
              <a:lnSpc>
                <a:spcPts val="2200"/>
              </a:lnSpc>
              <a:spcBef>
                <a:spcPts val="0"/>
              </a:spcBef>
              <a:spcAft>
                <a:spcPts val="600"/>
              </a:spcAft>
            </a:pPr>
            <a:r>
              <a:rPr lang="de-DE" sz="1800" dirty="0"/>
              <a:t>Prüfung</a:t>
            </a:r>
          </a:p>
        </p:txBody>
      </p:sp>
      <p:cxnSp>
        <p:nvCxnSpPr>
          <p:cNvPr id="21" name="Gerade Verbindung mit Pfeil 20">
            <a:extLst>
              <a:ext uri="{FF2B5EF4-FFF2-40B4-BE49-F238E27FC236}">
                <a16:creationId xmlns:a16="http://schemas.microsoft.com/office/drawing/2014/main" id="{53F97635-D316-4E51-AA37-AC37E9711681}"/>
              </a:ext>
            </a:extLst>
          </p:cNvPr>
          <p:cNvCxnSpPr>
            <a:cxnSpLocks/>
          </p:cNvCxnSpPr>
          <p:nvPr/>
        </p:nvCxnSpPr>
        <p:spPr>
          <a:xfrm flipH="1">
            <a:off x="3464158"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B84637AD-9179-481D-9946-35D3CB57E37D}"/>
              </a:ext>
            </a:extLst>
          </p:cNvPr>
          <p:cNvCxnSpPr>
            <a:cxnSpLocks/>
          </p:cNvCxnSpPr>
          <p:nvPr/>
        </p:nvCxnSpPr>
        <p:spPr>
          <a:xfrm flipH="1">
            <a:off x="3580493"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0B309FB0-2D0A-4E24-9DB4-E57BE0E25FB6}"/>
              </a:ext>
            </a:extLst>
          </p:cNvPr>
          <p:cNvCxnSpPr>
            <a:cxnSpLocks/>
          </p:cNvCxnSpPr>
          <p:nvPr/>
        </p:nvCxnSpPr>
        <p:spPr>
          <a:xfrm flipH="1">
            <a:off x="3584620"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344A2BCF-3381-4E2D-95F0-8E9F105D388C}"/>
              </a:ext>
            </a:extLst>
          </p:cNvPr>
          <p:cNvCxnSpPr>
            <a:cxnSpLocks/>
          </p:cNvCxnSpPr>
          <p:nvPr/>
        </p:nvCxnSpPr>
        <p:spPr>
          <a:xfrm>
            <a:off x="8852243" y="1893993"/>
            <a:ext cx="198156" cy="1820757"/>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F9634A4E-C85B-4D5B-9864-28488CF50AF9}"/>
              </a:ext>
            </a:extLst>
          </p:cNvPr>
          <p:cNvCxnSpPr>
            <a:cxnSpLocks/>
          </p:cNvCxnSpPr>
          <p:nvPr/>
        </p:nvCxnSpPr>
        <p:spPr>
          <a:xfrm>
            <a:off x="7670347" y="2168524"/>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3D75A065-470B-4D91-8A5D-CAB858E5D5C1}"/>
              </a:ext>
            </a:extLst>
          </p:cNvPr>
          <p:cNvCxnSpPr>
            <a:cxnSpLocks/>
          </p:cNvCxnSpPr>
          <p:nvPr/>
        </p:nvCxnSpPr>
        <p:spPr>
          <a:xfrm>
            <a:off x="7674475" y="2713972"/>
            <a:ext cx="1260000" cy="172800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2" name="Gerade Verbindung mit Pfeil 41">
            <a:extLst>
              <a:ext uri="{FF2B5EF4-FFF2-40B4-BE49-F238E27FC236}">
                <a16:creationId xmlns:a16="http://schemas.microsoft.com/office/drawing/2014/main" id="{80B34A8F-26EF-40BE-A674-4781A9BEB396}"/>
              </a:ext>
            </a:extLst>
          </p:cNvPr>
          <p:cNvCxnSpPr>
            <a:cxnSpLocks/>
          </p:cNvCxnSpPr>
          <p:nvPr/>
        </p:nvCxnSpPr>
        <p:spPr>
          <a:xfrm>
            <a:off x="6257940" y="2283276"/>
            <a:ext cx="0" cy="324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2D8B1CFD-8D88-4CE0-8315-A0FB0B759C39}"/>
              </a:ext>
            </a:extLst>
          </p:cNvPr>
          <p:cNvCxnSpPr>
            <a:cxnSpLocks/>
          </p:cNvCxnSpPr>
          <p:nvPr/>
        </p:nvCxnSpPr>
        <p:spPr>
          <a:xfrm>
            <a:off x="2827090" y="1427384"/>
            <a:ext cx="504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7" name="Gerade Verbindung mit Pfeil 46">
            <a:extLst>
              <a:ext uri="{FF2B5EF4-FFF2-40B4-BE49-F238E27FC236}">
                <a16:creationId xmlns:a16="http://schemas.microsoft.com/office/drawing/2014/main" id="{B6F769AD-0C94-4CCE-ABF6-937D6F9D35AD}"/>
              </a:ext>
            </a:extLst>
          </p:cNvPr>
          <p:cNvCxnSpPr>
            <a:cxnSpLocks/>
          </p:cNvCxnSpPr>
          <p:nvPr/>
        </p:nvCxnSpPr>
        <p:spPr>
          <a:xfrm>
            <a:off x="6257940" y="2873375"/>
            <a:ext cx="0" cy="360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0F4A6C30-1966-4933-BD48-B55684360A32}"/>
              </a:ext>
            </a:extLst>
          </p:cNvPr>
          <p:cNvCxnSpPr>
            <a:cxnSpLocks/>
          </p:cNvCxnSpPr>
          <p:nvPr/>
        </p:nvCxnSpPr>
        <p:spPr>
          <a:xfrm>
            <a:off x="6257940" y="4972149"/>
            <a:ext cx="0" cy="432000"/>
          </a:xfrm>
          <a:prstGeom prst="straightConnector1">
            <a:avLst/>
          </a:prstGeom>
          <a:ln w="22225">
            <a:solidFill>
              <a:schemeClr val="bg1"/>
            </a:solidFill>
            <a:tailEnd type="arrow"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73254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Prüfungswesen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 Abschluss</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de-DE" sz="1800" b="1" dirty="0">
                <a:latin typeface="+mj-lt"/>
              </a:rPr>
              <a:t>Abschlussprüfungen in allen anerkannten Ausbildungsberufen </a:t>
            </a:r>
          </a:p>
          <a:p>
            <a:pPr marL="0" indent="0">
              <a:lnSpc>
                <a:spcPts val="2200"/>
              </a:lnSpc>
              <a:spcBef>
                <a:spcPts val="600"/>
              </a:spcBef>
              <a:spcAft>
                <a:spcPts val="600"/>
              </a:spcAft>
              <a:buClr>
                <a:srgbClr val="D6851B"/>
              </a:buClr>
              <a:buSzPct val="65000"/>
              <a:buNone/>
            </a:pPr>
            <a:r>
              <a:rPr lang="de-DE" sz="1800" b="1" dirty="0">
                <a:latin typeface="+mj-lt"/>
              </a:rPr>
              <a:t>Rechtlich geregelt: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Zwischenprüfung und Abschlussprüfung </a:t>
            </a:r>
            <a:r>
              <a:rPr lang="de-DE" sz="1800" u="sng" dirty="0">
                <a:latin typeface="+mj-lt"/>
              </a:rPr>
              <a:t>oder</a:t>
            </a:r>
            <a:r>
              <a:rPr lang="de-DE" sz="1800" dirty="0">
                <a:latin typeface="+mj-lt"/>
              </a:rPr>
              <a:t> gestreckte Abschlussprüfung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Voraussetzungen zur Zulassung: schriftliche Ausbildungsnachweise, Teilnahme an der Zwischenprüfung, Ausnahmeregelungen etc.</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Prüfgegenstand: berufliche Handlungsfähigkeit unter Beweis stellen</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Durchführung: durch Prüfungsausschuss der zuständigen Kammer</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Abschlusszeugnisse: Kammerzeugnis, Zeugnis des Betriebs, Zeugnis der Berufsschule</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0167709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Handwerksordnung (1953/2025)</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 Handwerk</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Gesetz zur Ordnung des Handwerks (HwO oder </a:t>
            </a:r>
            <a:r>
              <a:rPr lang="de-DE" sz="1800" dirty="0" err="1">
                <a:latin typeface="+mj-lt"/>
              </a:rPr>
              <a:t>HandwO</a:t>
            </a:r>
            <a:r>
              <a:rPr lang="de-DE" sz="1800" dirty="0">
                <a:latin typeface="+mj-lt"/>
              </a:rPr>
              <a: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Zweiter Teil: </a:t>
            </a:r>
            <a:r>
              <a:rPr lang="de-DE" sz="1800" dirty="0">
                <a:solidFill>
                  <a:srgbClr val="D6851B"/>
                </a:solidFill>
                <a:latin typeface="+mj-lt"/>
              </a:rPr>
              <a:t>Berufsbildung</a:t>
            </a:r>
            <a:r>
              <a:rPr lang="de-DE" sz="1800" dirty="0">
                <a:latin typeface="+mj-lt"/>
              </a:rPr>
              <a:t> (diesbezüglich ein Spezialgesetz zum Berufsbildungsgesetz)</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Regelt</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Handwerksausübung in Gewerbebetrieben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berufliche Bildung und Weiterbildung im Handwerk</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Meisterprüfung </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Selbstverwaltung dieses Wirtschaftsbereichs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282711517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Jugendarbeitsschutzgesetz</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 Jugendliche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8380413"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Gesetz zum Schutz von Kindern und arbeitenden Jugendlichen (15–17 J.)</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Regelt in Bezug auf Jugendliche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a:t>
            </a:r>
            <a:r>
              <a:rPr lang="de-DE" sz="1800" dirty="0">
                <a:solidFill>
                  <a:srgbClr val="D6851B"/>
                </a:solidFill>
              </a:rPr>
              <a:t>Anzahl der Arbeitstage</a:t>
            </a:r>
            <a:r>
              <a:rPr lang="de-DE" sz="1800" dirty="0"/>
              <a:t> pro Woche</a:t>
            </a:r>
            <a:r>
              <a:rPr lang="de-DE" sz="1800"/>
              <a:t>: 5</a:t>
            </a:r>
            <a:endParaRPr lang="de-DE" sz="1800" dirty="0"/>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zulässigen </a:t>
            </a:r>
            <a:r>
              <a:rPr lang="de-DE" sz="1800" dirty="0">
                <a:solidFill>
                  <a:srgbClr val="D6851B"/>
                </a:solidFill>
              </a:rPr>
              <a:t>Uhrzeiten</a:t>
            </a:r>
            <a:r>
              <a:rPr lang="de-DE" sz="1800" dirty="0"/>
              <a:t>: 6 Uhr-20 Uhr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die </a:t>
            </a:r>
            <a:r>
              <a:rPr lang="de-DE" sz="1800" dirty="0">
                <a:solidFill>
                  <a:srgbClr val="D6851B"/>
                </a:solidFill>
              </a:rPr>
              <a:t>Wochenarbeitszeit</a:t>
            </a:r>
            <a:r>
              <a:rPr lang="de-DE" sz="1800" dirty="0"/>
              <a:t>: höchstens 40 Stunden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Flexibilisierungslösungen an einzelnen Tagen je nach Branche (Verlängerungen/Verkürzungen)</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solidFill>
                  <a:srgbClr val="D6851B"/>
                </a:solidFill>
              </a:rPr>
              <a:t>Pausen</a:t>
            </a:r>
            <a:r>
              <a:rPr lang="de-DE" sz="1800" dirty="0"/>
              <a:t>: Häufigkeit und Dauer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solidFill>
                  <a:srgbClr val="D6851B"/>
                </a:solidFill>
              </a:rPr>
              <a:t>Urlaub</a:t>
            </a:r>
            <a:r>
              <a:rPr lang="de-DE" sz="1800" dirty="0"/>
              <a:t>: je nach Alter </a:t>
            </a:r>
            <a:r>
              <a:rPr lang="de-DE" sz="1800" spc="30" dirty="0"/>
              <a:t>25–30</a:t>
            </a:r>
            <a:r>
              <a:rPr lang="de-DE" sz="1800" dirty="0"/>
              <a:t> Arbeitstage pro Jahr</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Ausnahmefälle: Wochenendarbeit (z. B. in Krankenhäusern)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17372556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Schulpflichtgesetz</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Landesrechtliche Regelungen: Jugendliche</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9718370" cy="11271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Pflicht zum Besuch einer Schule:</a:t>
            </a:r>
          </a:p>
          <a:p>
            <a:pPr marL="612000" lvl="1" indent="-288000">
              <a:lnSpc>
                <a:spcPts val="2200"/>
              </a:lnSpc>
              <a:spcBef>
                <a:spcPts val="600"/>
              </a:spcBef>
              <a:spcAft>
                <a:spcPts val="600"/>
              </a:spcAft>
              <a:buClr>
                <a:srgbClr val="D6851B"/>
              </a:buClr>
              <a:buSzPct val="65000"/>
              <a:buFont typeface="Wingdings 3" panose="05040102010807070707" pitchFamily="18" charset="2"/>
              <a:buChar char=""/>
            </a:pPr>
            <a:r>
              <a:rPr lang="de-DE" sz="1800" dirty="0"/>
              <a:t>Bis zu einem bestimmten Alter (maximal Volljährigkeit) oder Vollendung einer Schullaufbahn</a:t>
            </a:r>
          </a:p>
        </p:txBody>
      </p:sp>
      <p:sp>
        <p:nvSpPr>
          <p:cNvPr id="6" name="Inhaltsplatzhalter 4">
            <a:extLst>
              <a:ext uri="{FF2B5EF4-FFF2-40B4-BE49-F238E27FC236}">
                <a16:creationId xmlns:a16="http://schemas.microsoft.com/office/drawing/2014/main" id="{670A35F9-140A-40B5-B5A8-41558440072B}"/>
              </a:ext>
            </a:extLst>
          </p:cNvPr>
          <p:cNvSpPr txBox="1">
            <a:spLocks/>
          </p:cNvSpPr>
          <p:nvPr/>
        </p:nvSpPr>
        <p:spPr>
          <a:xfrm>
            <a:off x="767870" y="3329944"/>
            <a:ext cx="4896188" cy="2123763"/>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in der Regel zehn Schulbesuchsjahre</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Schulanmeldungspflicht, Schulwahl, Teilnahmepflicht am Unterricht	</a:t>
            </a:r>
          </a:p>
        </p:txBody>
      </p:sp>
      <p:sp>
        <p:nvSpPr>
          <p:cNvPr id="7" name="Textplatzhalter 3">
            <a:extLst>
              <a:ext uri="{FF2B5EF4-FFF2-40B4-BE49-F238E27FC236}">
                <a16:creationId xmlns:a16="http://schemas.microsoft.com/office/drawing/2014/main" id="{783028D5-F8AE-43C7-B757-972D9EC791F9}"/>
              </a:ext>
            </a:extLst>
          </p:cNvPr>
          <p:cNvSpPr txBox="1">
            <a:spLocks/>
          </p:cNvSpPr>
          <p:nvPr/>
        </p:nvSpPr>
        <p:spPr>
          <a:xfrm>
            <a:off x="658814" y="2743376"/>
            <a:ext cx="5437188"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de-DE" sz="1800" dirty="0"/>
              <a:t>a) Vollzeitschulpflicht</a:t>
            </a:r>
            <a:endParaRPr lang="de-DE" sz="1800" spc="70" dirty="0"/>
          </a:p>
        </p:txBody>
      </p:sp>
      <p:sp>
        <p:nvSpPr>
          <p:cNvPr id="8" name="Inhaltsplatzhalter 4">
            <a:extLst>
              <a:ext uri="{FF2B5EF4-FFF2-40B4-BE49-F238E27FC236}">
                <a16:creationId xmlns:a16="http://schemas.microsoft.com/office/drawing/2014/main" id="{634D6DFA-1A3D-4A88-93C1-D6485EA2F5DE}"/>
              </a:ext>
            </a:extLst>
          </p:cNvPr>
          <p:cNvSpPr txBox="1">
            <a:spLocks/>
          </p:cNvSpPr>
          <p:nvPr/>
        </p:nvSpPr>
        <p:spPr>
          <a:xfrm>
            <a:off x="6349520" y="3329396"/>
            <a:ext cx="5084675" cy="2185442"/>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Beginnt nach Ablauf der Vollzeitschulpflicht</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Erfüllung durch Besuch der Sekundarstufen I und II oder im Rahmen einer Berufsausbildung	</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Endet mit der Vollendung des 18. Lebensjahrs (Volljährigkeit) bzw. </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 mit dem Abschluss einer Berufsausbildung bzw.</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effectLst>
                  <a:glow rad="279400">
                    <a:schemeClr val="bg1"/>
                  </a:glow>
                </a:effectLst>
                <a:latin typeface="+mj-lt"/>
              </a:rPr>
              <a:t> mit Ablauf des zwölften Schulbesuchsjahres </a:t>
            </a:r>
          </a:p>
        </p:txBody>
      </p:sp>
      <p:sp>
        <p:nvSpPr>
          <p:cNvPr id="10" name="Textplatzhalter 3">
            <a:extLst>
              <a:ext uri="{FF2B5EF4-FFF2-40B4-BE49-F238E27FC236}">
                <a16:creationId xmlns:a16="http://schemas.microsoft.com/office/drawing/2014/main" id="{602D2329-3B8D-4788-A674-56E6D860DDFF}"/>
              </a:ext>
            </a:extLst>
          </p:cNvPr>
          <p:cNvSpPr txBox="1">
            <a:spLocks/>
          </p:cNvSpPr>
          <p:nvPr/>
        </p:nvSpPr>
        <p:spPr>
          <a:xfrm>
            <a:off x="6240463" y="2743376"/>
            <a:ext cx="5472112" cy="468000"/>
          </a:xfrm>
          <a:prstGeom prst="rect">
            <a:avLst/>
          </a:prstGeom>
          <a:solidFill>
            <a:srgbClr val="D6851B"/>
          </a:solidFill>
        </p:spPr>
        <p:txBody>
          <a:bodyPr vert="horz" wrap="square" lIns="144000" tIns="36000" rIns="180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700"/>
              </a:lnSpc>
              <a:spcBef>
                <a:spcPts val="600"/>
              </a:spcBef>
            </a:pPr>
            <a:r>
              <a:rPr lang="de-DE" sz="1800" dirty="0"/>
              <a:t>b) Berufsschulpflicht</a:t>
            </a:r>
          </a:p>
        </p:txBody>
      </p:sp>
    </p:spTree>
    <p:extLst>
      <p:ext uri="{BB962C8B-B14F-4D97-AF65-F5344CB8AC3E}">
        <p14:creationId xmlns:p14="http://schemas.microsoft.com/office/powerpoint/2010/main" val="23394507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Schulgesetze der Bundesländer</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Landesrechtliche Regelungen: Jugendliche</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58812"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Bedingungen des Lehrens und Lernens</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Rechte und Pflichten von Lehrenden und Lernenden</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Ziele des Unterrichts</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de-DE" sz="1600" spc="30" dirty="0"/>
              <a:t>Legen fest:</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4081064" y="1557272"/>
            <a:ext cx="3312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Bef>
                <a:spcPts val="0"/>
              </a:spcBef>
              <a:buClr>
                <a:srgbClr val="D6851B"/>
              </a:buClr>
              <a:buSzPct val="65000"/>
            </a:pPr>
            <a:r>
              <a:rPr lang="de-DE" sz="1600" spc="30" dirty="0"/>
              <a:t>Regeln:</a:t>
            </a:r>
          </a:p>
        </p:txBody>
      </p:sp>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4081064" y="1989272"/>
            <a:ext cx="3312000" cy="3377073"/>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Aufbau des Schulwesens im </a:t>
            </a:r>
            <a:br>
              <a:rPr lang="de-DE" sz="1600" dirty="0">
                <a:solidFill>
                  <a:schemeClr val="tx1"/>
                </a:solidFill>
                <a:latin typeface="+mn-lt"/>
              </a:rPr>
            </a:br>
            <a:r>
              <a:rPr lang="de-DE" sz="1600" dirty="0">
                <a:solidFill>
                  <a:schemeClr val="tx1"/>
                </a:solidFill>
                <a:latin typeface="+mn-lt"/>
              </a:rPr>
              <a:t>jeweiligen Bundesland</a:t>
            </a:r>
          </a:p>
          <a:p>
            <a:pPr marL="360000" lvl="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dirty="0">
                <a:solidFill>
                  <a:schemeClr val="tx1"/>
                </a:solidFill>
                <a:latin typeface="+mn-lt"/>
              </a:rPr>
              <a:t>Unterrichtsinhalte, Schulpflicht, Schulverfassung, Schulträger, </a:t>
            </a:r>
            <a:br>
              <a:rPr lang="de-DE" sz="1600" dirty="0">
                <a:solidFill>
                  <a:schemeClr val="tx1"/>
                </a:solidFill>
                <a:latin typeface="+mn-lt"/>
              </a:rPr>
            </a:br>
            <a:r>
              <a:rPr lang="de-DE" sz="1600" dirty="0">
                <a:solidFill>
                  <a:schemeClr val="tx1"/>
                </a:solidFill>
                <a:latin typeface="+mn-lt"/>
              </a:rPr>
              <a:t>Aufsicht, Finanzierung etc. </a:t>
            </a:r>
          </a:p>
        </p:txBody>
      </p:sp>
      <p:sp>
        <p:nvSpPr>
          <p:cNvPr id="16" name="Textplatzhalter 3">
            <a:extLst>
              <a:ext uri="{FF2B5EF4-FFF2-40B4-BE49-F238E27FC236}">
                <a16:creationId xmlns:a16="http://schemas.microsoft.com/office/drawing/2014/main" id="{F4483222-69F7-481E-98B4-5AFECA26BAAA}"/>
              </a:ext>
            </a:extLst>
          </p:cNvPr>
          <p:cNvSpPr txBox="1">
            <a:spLocks/>
          </p:cNvSpPr>
          <p:nvPr/>
        </p:nvSpPr>
        <p:spPr>
          <a:xfrm>
            <a:off x="7503317" y="1989272"/>
            <a:ext cx="3456000" cy="3377074"/>
          </a:xfrm>
          <a:prstGeom prst="rect">
            <a:avLst/>
          </a:prstGeom>
          <a:solidFill>
            <a:srgbClr val="FBF3E8"/>
          </a:solidFill>
        </p:spPr>
        <p:txBody>
          <a:bodyPr vert="horz" wrap="square" lIns="36000" tIns="180000" rIns="36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Lernzielen und -inhalten</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Berufsbezogenen Fächern: </a:t>
            </a:r>
            <a:br>
              <a:rPr lang="de-DE" sz="1600" spc="-20" dirty="0">
                <a:solidFill>
                  <a:schemeClr val="tx1"/>
                </a:solidFill>
                <a:latin typeface="+mn-lt"/>
              </a:rPr>
            </a:br>
            <a:r>
              <a:rPr lang="de-DE" sz="1600" b="1" spc="-20" dirty="0">
                <a:solidFill>
                  <a:schemeClr val="tx1"/>
                </a:solidFill>
                <a:latin typeface="+mn-lt"/>
              </a:rPr>
              <a:t>zwei Drittel </a:t>
            </a:r>
            <a:r>
              <a:rPr lang="de-DE" sz="1600" spc="-20" dirty="0">
                <a:solidFill>
                  <a:schemeClr val="tx1"/>
                </a:solidFill>
                <a:latin typeface="+mn-lt"/>
              </a:rPr>
              <a:t>des Unterrichts 	</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Allgemeinbildenden Fächern: </a:t>
            </a:r>
            <a:br>
              <a:rPr lang="de-DE" sz="1600" spc="-20" dirty="0">
                <a:solidFill>
                  <a:schemeClr val="tx1"/>
                </a:solidFill>
                <a:latin typeface="+mn-lt"/>
              </a:rPr>
            </a:br>
            <a:r>
              <a:rPr lang="de-DE" sz="1600" b="1" spc="-20" dirty="0">
                <a:solidFill>
                  <a:schemeClr val="tx1"/>
                </a:solidFill>
                <a:latin typeface="+mn-lt"/>
              </a:rPr>
              <a:t>ein Drittel </a:t>
            </a:r>
            <a:r>
              <a:rPr lang="de-DE" sz="1600" spc="-20" dirty="0">
                <a:solidFill>
                  <a:schemeClr val="tx1"/>
                </a:solidFill>
                <a:latin typeface="+mn-lt"/>
              </a:rPr>
              <a:t>des Unterrichts</a:t>
            </a:r>
          </a:p>
          <a:p>
            <a:pPr marL="360000" indent="-252000" defTabSz="914400">
              <a:lnSpc>
                <a:spcPts val="2200"/>
              </a:lnSpc>
              <a:spcBef>
                <a:spcPts val="0"/>
              </a:spcBef>
              <a:spcAft>
                <a:spcPts val="200"/>
              </a:spcAft>
              <a:buClr>
                <a:srgbClr val="D6851B"/>
              </a:buClr>
              <a:buSzPct val="65000"/>
              <a:buFont typeface="Wingdings 3" panose="05040102010807070707" pitchFamily="18" charset="2"/>
              <a:buChar char=""/>
            </a:pPr>
            <a:r>
              <a:rPr lang="de-DE" sz="1600" spc="-20" dirty="0">
                <a:solidFill>
                  <a:schemeClr val="tx1"/>
                </a:solidFill>
                <a:latin typeface="+mn-lt"/>
              </a:rPr>
              <a:t>Schriftlichen und mündlichen Leistungsnachweisen (relevant </a:t>
            </a:r>
            <a:br>
              <a:rPr lang="de-DE" sz="1600" spc="-20" dirty="0">
                <a:solidFill>
                  <a:schemeClr val="tx1"/>
                </a:solidFill>
                <a:latin typeface="+mn-lt"/>
              </a:rPr>
            </a:br>
            <a:r>
              <a:rPr lang="de-DE" sz="1600" spc="-20" dirty="0">
                <a:solidFill>
                  <a:schemeClr val="tx1"/>
                </a:solidFill>
                <a:latin typeface="+mn-lt"/>
              </a:rPr>
              <a:t>für Abschlussbewertung der Auszubildenden durch die Schule)	</a:t>
            </a:r>
          </a:p>
        </p:txBody>
      </p:sp>
      <p:pic>
        <p:nvPicPr>
          <p:cNvPr id="12" name="Grafik 11">
            <a:extLst>
              <a:ext uri="{FF2B5EF4-FFF2-40B4-BE49-F238E27FC236}">
                <a16:creationId xmlns:a16="http://schemas.microsoft.com/office/drawing/2014/main" id="{BB61A490-B331-49CE-ABC3-A7ED4F75C8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154" y="1060903"/>
            <a:ext cx="1844664" cy="2422496"/>
          </a:xfrm>
          <a:prstGeom prst="rect">
            <a:avLst/>
          </a:prstGeom>
        </p:spPr>
      </p:pic>
      <p:sp>
        <p:nvSpPr>
          <p:cNvPr id="17" name="Textplatzhalter 3">
            <a:extLst>
              <a:ext uri="{FF2B5EF4-FFF2-40B4-BE49-F238E27FC236}">
                <a16:creationId xmlns:a16="http://schemas.microsoft.com/office/drawing/2014/main" id="{4630BA56-55B7-482A-8897-29AE94597A62}"/>
              </a:ext>
            </a:extLst>
          </p:cNvPr>
          <p:cNvSpPr txBox="1">
            <a:spLocks/>
          </p:cNvSpPr>
          <p:nvPr/>
        </p:nvSpPr>
        <p:spPr>
          <a:xfrm>
            <a:off x="7503317" y="1562273"/>
            <a:ext cx="3456000" cy="432000"/>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000"/>
              </a:lnSpc>
              <a:spcAft>
                <a:spcPts val="200"/>
              </a:spcAft>
              <a:buClr>
                <a:srgbClr val="D6851B"/>
              </a:buClr>
              <a:buSzPct val="65000"/>
            </a:pPr>
            <a:r>
              <a:rPr lang="de-DE" sz="1600" spc="30" dirty="0"/>
              <a:t>Enthalten Rahmenlehrpläne (RLP) zu:</a:t>
            </a:r>
          </a:p>
        </p:txBody>
      </p:sp>
    </p:spTree>
    <p:extLst>
      <p:ext uri="{BB962C8B-B14F-4D97-AF65-F5344CB8AC3E}">
        <p14:creationId xmlns:p14="http://schemas.microsoft.com/office/powerpoint/2010/main" val="314936318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3">
            <a:extLst>
              <a:ext uri="{FF2B5EF4-FFF2-40B4-BE49-F238E27FC236}">
                <a16:creationId xmlns:a16="http://schemas.microsoft.com/office/drawing/2014/main" id="{9A5702C5-7FAC-4006-A783-C5AB0E452BF4}"/>
              </a:ext>
            </a:extLst>
          </p:cNvPr>
          <p:cNvSpPr txBox="1">
            <a:spLocks/>
          </p:cNvSpPr>
          <p:nvPr/>
        </p:nvSpPr>
        <p:spPr>
          <a:xfrm>
            <a:off x="6367242" y="1890685"/>
            <a:ext cx="5533349"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Schulpflicht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Vollzeitschul-/Berufsschulpflicht</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Lehrpersonal: </a:t>
            </a:r>
            <a:br>
              <a:rPr lang="de-DE" sz="1400" spc="-10" dirty="0">
                <a:solidFill>
                  <a:schemeClr val="tx1"/>
                </a:solidFill>
                <a:latin typeface="+mn-lt"/>
              </a:rPr>
            </a:br>
            <a:r>
              <a:rPr lang="de-DE" sz="1400" spc="-10" dirty="0">
                <a:solidFill>
                  <a:schemeClr val="tx1"/>
                </a:solidFill>
                <a:latin typeface="+mn-lt"/>
              </a:rPr>
              <a:t>Rechte &amp; Pflichten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Schülerschaft: </a:t>
            </a:r>
            <a:br>
              <a:rPr lang="de-DE" sz="1400" spc="-10" dirty="0">
                <a:solidFill>
                  <a:schemeClr val="tx1"/>
                </a:solidFill>
                <a:latin typeface="+mn-lt"/>
              </a:rPr>
            </a:br>
            <a:r>
              <a:rPr lang="de-DE" sz="1400" spc="-10" dirty="0">
                <a:solidFill>
                  <a:schemeClr val="tx1"/>
                </a:solidFill>
                <a:latin typeface="+mn-lt"/>
              </a:rPr>
              <a:t>Rechte &amp; Pflichten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Unterricht: </a:t>
            </a:r>
            <a:br>
              <a:rPr lang="de-DE" sz="1400" spc="-10" dirty="0">
                <a:solidFill>
                  <a:schemeClr val="tx1"/>
                </a:solidFill>
                <a:latin typeface="+mn-lt"/>
              </a:rPr>
            </a:br>
            <a:r>
              <a:rPr lang="de-DE" sz="1400" spc="-10" dirty="0">
                <a:solidFill>
                  <a:schemeClr val="tx1"/>
                </a:solidFill>
                <a:latin typeface="+mn-lt"/>
              </a:rPr>
              <a:t>Ziele und Inhalte allg.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Verhältnis berufsbezogene – allgemeinbildende Fächer </a:t>
            </a:r>
            <a:br>
              <a:rPr lang="de-DE" sz="1400" spc="-10" dirty="0">
                <a:solidFill>
                  <a:schemeClr val="tx1"/>
                </a:solidFill>
                <a:latin typeface="+mn-lt"/>
              </a:rPr>
            </a:br>
            <a:r>
              <a:rPr lang="de-DE" sz="1400" spc="-10" dirty="0">
                <a:solidFill>
                  <a:schemeClr val="tx1"/>
                </a:solidFill>
                <a:latin typeface="+mn-lt"/>
              </a:rPr>
              <a:t>(2/3 – 1/3)</a:t>
            </a:r>
            <a:br>
              <a:rPr lang="de-DE" sz="1400" spc="-10" dirty="0">
                <a:solidFill>
                  <a:schemeClr val="tx1"/>
                </a:solidFill>
                <a:latin typeface="+mn-lt"/>
              </a:rPr>
            </a:br>
            <a:endParaRPr lang="de-DE" sz="1400" spc="-10" dirty="0">
              <a:solidFill>
                <a:schemeClr val="tx1"/>
              </a:solidFill>
              <a:latin typeface="+mn-lt"/>
            </a:endParaRP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Rahmenlehrpläne:</a:t>
            </a:r>
            <a:br>
              <a:rPr lang="de-DE" sz="1400" spc="-10" dirty="0">
                <a:solidFill>
                  <a:schemeClr val="tx1"/>
                </a:solidFill>
                <a:latin typeface="+mn-lt"/>
              </a:rPr>
            </a:br>
            <a:r>
              <a:rPr lang="de-DE" sz="1400" spc="-10" dirty="0">
                <a:solidFill>
                  <a:schemeClr val="tx1"/>
                </a:solidFill>
                <a:latin typeface="+mn-lt"/>
              </a:rPr>
              <a:t>Lernziele und Inhalte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Auswahl und Umfang allgemeinbildender Fächer</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Leistungsnachweise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Zertifizierung</a:t>
            </a:r>
          </a:p>
        </p:txBody>
      </p:sp>
      <p:sp>
        <p:nvSpPr>
          <p:cNvPr id="9" name="Rechteck 8">
            <a:extLst>
              <a:ext uri="{FF2B5EF4-FFF2-40B4-BE49-F238E27FC236}">
                <a16:creationId xmlns:a16="http://schemas.microsoft.com/office/drawing/2014/main" id="{C36F2F3A-96A7-4CE0-9AC5-12B81B85BBBD}"/>
              </a:ext>
            </a:extLst>
          </p:cNvPr>
          <p:cNvSpPr/>
          <p:nvPr/>
        </p:nvSpPr>
        <p:spPr>
          <a:xfrm>
            <a:off x="11712575" y="1741896"/>
            <a:ext cx="384350" cy="4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de-DE" dirty="0"/>
              <a:t>Regelungen auf einen Blick</a:t>
            </a:r>
          </a:p>
        </p:txBody>
      </p:sp>
      <p:sp>
        <p:nvSpPr>
          <p:cNvPr id="11" name="Textplatzhalter 3">
            <a:extLst>
              <a:ext uri="{FF2B5EF4-FFF2-40B4-BE49-F238E27FC236}">
                <a16:creationId xmlns:a16="http://schemas.microsoft.com/office/drawing/2014/main" id="{AA089FEC-AA5C-4D0A-9C6A-DE8DF0DAF910}"/>
              </a:ext>
            </a:extLst>
          </p:cNvPr>
          <p:cNvSpPr txBox="1">
            <a:spLocks/>
          </p:cNvSpPr>
          <p:nvPr/>
        </p:nvSpPr>
        <p:spPr>
          <a:xfrm>
            <a:off x="661193" y="1890686"/>
            <a:ext cx="5364000" cy="3775511"/>
          </a:xfrm>
          <a:prstGeom prst="rect">
            <a:avLst/>
          </a:prstGeom>
          <a:solidFill>
            <a:srgbClr val="FBF3E8"/>
          </a:solidFill>
        </p:spPr>
        <p:txBody>
          <a:bodyPr vert="horz" wrap="square" lIns="72000" tIns="360000" rIns="0" bIns="180000" numCol="2"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Berufsbezeichnungen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Berufsbilder</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Ausbildungsordnungen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Ausbildungsrahmenpläne:</a:t>
            </a:r>
            <a:br>
              <a:rPr lang="de-DE" sz="1400" spc="-10" dirty="0">
                <a:solidFill>
                  <a:schemeClr val="tx1"/>
                </a:solidFill>
                <a:latin typeface="+mn-lt"/>
              </a:rPr>
            </a:br>
            <a:r>
              <a:rPr lang="de-DE" sz="1400" spc="-10" dirty="0">
                <a:solidFill>
                  <a:schemeClr val="tx1"/>
                </a:solidFill>
                <a:latin typeface="+mn-lt"/>
              </a:rPr>
              <a:t>Inhalte und Standards</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Betrieblicher Ausbildungsplan </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Ausbildungsstätte</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Ausbildungspersonal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Ausbildungsvertrag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Auszubildende (Rechte &amp; Pflichten)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Ausbildungsdauer</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Ausbildungsziel</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Arbeitszeiten/Pausen/Urlaub</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Vergütung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Prüfungswesen/Zertifizierung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Kontrolle/Beratung</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Handwerk/Kammern</a:t>
            </a:r>
          </a:p>
          <a:p>
            <a:pPr marL="360000" lvl="0" indent="-252000" defTabSz="914400">
              <a:lnSpc>
                <a:spcPts val="1800"/>
              </a:lnSpc>
              <a:spcBef>
                <a:spcPts val="0"/>
              </a:spcBef>
              <a:spcAft>
                <a:spcPts val="600"/>
              </a:spcAft>
              <a:buClr>
                <a:srgbClr val="D6851B"/>
              </a:buClr>
              <a:buSzPct val="65000"/>
              <a:buFont typeface="Wingdings 3" panose="05040102010807070707" pitchFamily="18" charset="2"/>
              <a:buChar char=""/>
            </a:pPr>
            <a:r>
              <a:rPr lang="de-DE" sz="1400" spc="-10" dirty="0">
                <a:solidFill>
                  <a:schemeClr val="tx1"/>
                </a:solidFill>
                <a:latin typeface="+mn-lt"/>
              </a:rPr>
              <a:t>Jugendarbeitsschutz</a:t>
            </a:r>
          </a:p>
        </p:txBody>
      </p:sp>
      <p:sp>
        <p:nvSpPr>
          <p:cNvPr id="13" name="Textplatzhalter 3">
            <a:extLst>
              <a:ext uri="{FF2B5EF4-FFF2-40B4-BE49-F238E27FC236}">
                <a16:creationId xmlns:a16="http://schemas.microsoft.com/office/drawing/2014/main" id="{0896486B-EFCC-4B6B-963B-76E5F83D7756}"/>
              </a:ext>
            </a:extLst>
          </p:cNvPr>
          <p:cNvSpPr txBox="1">
            <a:spLocks/>
          </p:cNvSpPr>
          <p:nvPr/>
        </p:nvSpPr>
        <p:spPr>
          <a:xfrm>
            <a:off x="658812" y="1423928"/>
            <a:ext cx="5364000"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Aft>
                <a:spcPts val="200"/>
              </a:spcAft>
              <a:buClr>
                <a:srgbClr val="D6851B"/>
              </a:buClr>
              <a:buSzPct val="65000"/>
            </a:pPr>
            <a:r>
              <a:rPr lang="de-DE" sz="1800" spc="30" dirty="0"/>
              <a:t>Betrieb</a:t>
            </a:r>
          </a:p>
        </p:txBody>
      </p:sp>
      <p:sp>
        <p:nvSpPr>
          <p:cNvPr id="14" name="Textplatzhalter 3">
            <a:extLst>
              <a:ext uri="{FF2B5EF4-FFF2-40B4-BE49-F238E27FC236}">
                <a16:creationId xmlns:a16="http://schemas.microsoft.com/office/drawing/2014/main" id="{3CF2F043-C18E-4C4A-B34F-CD7366E4A138}"/>
              </a:ext>
            </a:extLst>
          </p:cNvPr>
          <p:cNvSpPr txBox="1">
            <a:spLocks/>
          </p:cNvSpPr>
          <p:nvPr/>
        </p:nvSpPr>
        <p:spPr>
          <a:xfrm>
            <a:off x="6378850" y="1423928"/>
            <a:ext cx="5333725" cy="547293"/>
          </a:xfrm>
          <a:prstGeom prst="rect">
            <a:avLst/>
          </a:prstGeom>
          <a:solidFill>
            <a:srgbClr val="D6851B"/>
          </a:solidFill>
        </p:spPr>
        <p:txBody>
          <a:bodyPr vert="horz" wrap="square" lIns="144000" tIns="144000" rIns="108000" bIns="144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000"/>
              </a:lnSpc>
              <a:spcBef>
                <a:spcPts val="0"/>
              </a:spcBef>
              <a:buClr>
                <a:srgbClr val="D6851B"/>
              </a:buClr>
              <a:buSzPct val="65000"/>
            </a:pPr>
            <a:r>
              <a:rPr lang="de-DE" sz="1800" spc="30" dirty="0"/>
              <a:t>Berufsschule</a:t>
            </a:r>
          </a:p>
        </p:txBody>
      </p:sp>
      <p:sp>
        <p:nvSpPr>
          <p:cNvPr id="18" name="Textplatzhalter 3">
            <a:extLst>
              <a:ext uri="{FF2B5EF4-FFF2-40B4-BE49-F238E27FC236}">
                <a16:creationId xmlns:a16="http://schemas.microsoft.com/office/drawing/2014/main" id="{98BA3A1B-3361-47E3-B3CB-FDE59372738D}"/>
              </a:ext>
            </a:extLst>
          </p:cNvPr>
          <p:cNvSpPr txBox="1">
            <a:spLocks/>
          </p:cNvSpPr>
          <p:nvPr/>
        </p:nvSpPr>
        <p:spPr>
          <a:xfrm>
            <a:off x="4210698" y="5414196"/>
            <a:ext cx="3949992" cy="504000"/>
          </a:xfrm>
          <a:prstGeom prst="hexagon">
            <a:avLst/>
          </a:prstGeom>
          <a:solidFill>
            <a:srgbClr val="E2A95F"/>
          </a:solidFill>
        </p:spPr>
        <p:txBody>
          <a:bodyPr vert="horz" wrap="square" lIns="0" tIns="36000" rIns="0" bIns="432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de-DE" sz="1600" dirty="0"/>
              <a:t>Koordinierung beider Lernorte</a:t>
            </a:r>
          </a:p>
        </p:txBody>
      </p:sp>
      <p:sp>
        <p:nvSpPr>
          <p:cNvPr id="20" name="Textplatzhalter 3">
            <a:extLst>
              <a:ext uri="{FF2B5EF4-FFF2-40B4-BE49-F238E27FC236}">
                <a16:creationId xmlns:a16="http://schemas.microsoft.com/office/drawing/2014/main" id="{91F110D5-CB7E-43BF-93A6-8CFDA601ED57}"/>
              </a:ext>
            </a:extLst>
          </p:cNvPr>
          <p:cNvSpPr txBox="1">
            <a:spLocks/>
          </p:cNvSpPr>
          <p:nvPr/>
        </p:nvSpPr>
        <p:spPr>
          <a:xfrm>
            <a:off x="4199090" y="933826"/>
            <a:ext cx="3961600" cy="396000"/>
          </a:xfrm>
          <a:prstGeom prst="rect">
            <a:avLst/>
          </a:prstGeom>
          <a:solidFill>
            <a:srgbClr val="E2A95F"/>
          </a:solidFill>
        </p:spPr>
        <p:txBody>
          <a:bodyPr vert="horz" wrap="square" lIns="0" tIns="0" rIns="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de-DE" sz="1600" dirty="0"/>
              <a:t>Berufsfreiheit</a:t>
            </a:r>
          </a:p>
        </p:txBody>
      </p:sp>
      <p:sp>
        <p:nvSpPr>
          <p:cNvPr id="19" name="Ellipse 18">
            <a:extLst>
              <a:ext uri="{FF2B5EF4-FFF2-40B4-BE49-F238E27FC236}">
                <a16:creationId xmlns:a16="http://schemas.microsoft.com/office/drawing/2014/main" id="{5878BDE4-9385-4533-BC29-C7976393B955}"/>
              </a:ext>
            </a:extLst>
          </p:cNvPr>
          <p:cNvSpPr/>
          <p:nvPr/>
        </p:nvSpPr>
        <p:spPr>
          <a:xfrm>
            <a:off x="5606459" y="1276547"/>
            <a:ext cx="1146862" cy="11468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778FB095-6372-4058-92A3-68FD6B65F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6461" y="1310492"/>
            <a:ext cx="1146860" cy="1080512"/>
          </a:xfrm>
          <a:prstGeom prst="rect">
            <a:avLst/>
          </a:prstGeom>
        </p:spPr>
      </p:pic>
      <p:pic>
        <p:nvPicPr>
          <p:cNvPr id="23" name="Grafik 22">
            <a:extLst>
              <a:ext uri="{FF2B5EF4-FFF2-40B4-BE49-F238E27FC236}">
                <a16:creationId xmlns:a16="http://schemas.microsoft.com/office/drawing/2014/main" id="{138573FC-2816-4554-BB21-EFA3CF3471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408" y="1013449"/>
            <a:ext cx="910612" cy="1192465"/>
          </a:xfrm>
          <a:prstGeom prst="rect">
            <a:avLst/>
          </a:prstGeom>
        </p:spPr>
      </p:pic>
      <p:grpSp>
        <p:nvGrpSpPr>
          <p:cNvPr id="8" name="Gruppieren 7">
            <a:extLst>
              <a:ext uri="{FF2B5EF4-FFF2-40B4-BE49-F238E27FC236}">
                <a16:creationId xmlns:a16="http://schemas.microsoft.com/office/drawing/2014/main" id="{B94F8BAC-E002-43E0-93C0-9FA974BEFA6E}"/>
              </a:ext>
            </a:extLst>
          </p:cNvPr>
          <p:cNvGrpSpPr/>
          <p:nvPr/>
        </p:nvGrpSpPr>
        <p:grpSpPr>
          <a:xfrm>
            <a:off x="11071066" y="1013448"/>
            <a:ext cx="910490" cy="1192857"/>
            <a:chOff x="10835491" y="921126"/>
            <a:chExt cx="792462" cy="1038225"/>
          </a:xfrm>
        </p:grpSpPr>
        <p:pic>
          <p:nvPicPr>
            <p:cNvPr id="7" name="Grafik 6">
              <a:extLst>
                <a:ext uri="{FF2B5EF4-FFF2-40B4-BE49-F238E27FC236}">
                  <a16:creationId xmlns:a16="http://schemas.microsoft.com/office/drawing/2014/main" id="{24390888-F01B-4CD3-B58D-BD63E01ECA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37378" y="921126"/>
              <a:ext cx="790575" cy="1038225"/>
            </a:xfrm>
            <a:prstGeom prst="rect">
              <a:avLst/>
            </a:prstGeom>
          </p:spPr>
        </p:pic>
        <p:pic>
          <p:nvPicPr>
            <p:cNvPr id="24" name="Grafik 23">
              <a:extLst>
                <a:ext uri="{FF2B5EF4-FFF2-40B4-BE49-F238E27FC236}">
                  <a16:creationId xmlns:a16="http://schemas.microsoft.com/office/drawing/2014/main" id="{320B8D45-B6EF-4EDD-88C1-6F60415A84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35491" y="921867"/>
              <a:ext cx="792000" cy="1037143"/>
            </a:xfrm>
            <a:prstGeom prst="rect">
              <a:avLst/>
            </a:prstGeom>
          </p:spPr>
        </p:pic>
      </p:grpSp>
    </p:spTree>
    <p:extLst>
      <p:ext uri="{BB962C8B-B14F-4D97-AF65-F5344CB8AC3E}">
        <p14:creationId xmlns:p14="http://schemas.microsoft.com/office/powerpoint/2010/main" val="231482002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a:solidFill>
                  <a:srgbClr val="D6851B"/>
                </a:solidFill>
              </a:rPr>
              <a:t>Inhalt</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1" y="1573552"/>
            <a:ext cx="11053763" cy="4087473"/>
          </a:xfrm>
          <a:prstGeom prst="rect">
            <a:avLst/>
          </a:prstGeom>
          <a:noFill/>
        </p:spPr>
        <p:txBody>
          <a:bodyPr wrap="square" lIns="0" tIns="0" rIns="0" bIns="0" numCol="2" rtlCol="0">
            <a:noAutofit/>
          </a:bodyPr>
          <a:lstStyle/>
          <a:p>
            <a:pPr indent="-360000">
              <a:lnSpc>
                <a:spcPts val="2400"/>
              </a:lnSpc>
              <a:spcAft>
                <a:spcPts val="1200"/>
              </a:spcAft>
              <a:buFont typeface="+mj-lt"/>
              <a:buAutoNum type="arabicPeriod"/>
            </a:pPr>
            <a:r>
              <a:rPr lang="de-DE" sz="2000" dirty="0">
                <a:latin typeface="+mj-lt"/>
              </a:rPr>
              <a:t>Das Grundgesetz als Basis</a:t>
            </a:r>
          </a:p>
          <a:p>
            <a:pPr indent="-360000">
              <a:lnSpc>
                <a:spcPts val="2400"/>
              </a:lnSpc>
              <a:spcAft>
                <a:spcPts val="1200"/>
              </a:spcAft>
              <a:buFont typeface="+mj-lt"/>
              <a:buAutoNum type="arabicPeriod"/>
            </a:pPr>
            <a:r>
              <a:rPr lang="de-DE" sz="2000" dirty="0">
                <a:latin typeface="+mj-lt"/>
              </a:rPr>
              <a:t>Das duale System</a:t>
            </a:r>
          </a:p>
          <a:p>
            <a:pPr indent="-360000">
              <a:lnSpc>
                <a:spcPts val="2400"/>
              </a:lnSpc>
              <a:spcAft>
                <a:spcPts val="1200"/>
              </a:spcAft>
              <a:buFont typeface="+mj-lt"/>
              <a:buAutoNum type="arabicPeriod"/>
            </a:pPr>
            <a:r>
              <a:rPr lang="de-DE" sz="2000" dirty="0">
                <a:latin typeface="+mj-lt"/>
              </a:rPr>
              <a:t>Der rechtliche Rahmen im Überblick</a:t>
            </a:r>
          </a:p>
          <a:p>
            <a:pPr indent="-360000">
              <a:lnSpc>
                <a:spcPts val="2400"/>
              </a:lnSpc>
              <a:spcAft>
                <a:spcPts val="1200"/>
              </a:spcAft>
              <a:buFont typeface="+mj-lt"/>
              <a:buAutoNum type="arabicPeriod"/>
            </a:pPr>
            <a:r>
              <a:rPr lang="de-DE" sz="2000" dirty="0">
                <a:latin typeface="+mj-lt"/>
              </a:rPr>
              <a:t>Die Struktur des Berufsbildungsgesetzes</a:t>
            </a:r>
          </a:p>
          <a:p>
            <a:pPr indent="-360000">
              <a:lnSpc>
                <a:spcPts val="2400"/>
              </a:lnSpc>
              <a:spcAft>
                <a:spcPts val="600"/>
              </a:spcAft>
              <a:buFont typeface="+mj-lt"/>
              <a:buAutoNum type="arabicPeriod"/>
            </a:pPr>
            <a:r>
              <a:rPr lang="de-DE" sz="2000" dirty="0">
                <a:latin typeface="+mj-lt"/>
              </a:rPr>
              <a:t>Bundesrechtliche Regelungen: 	</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das Lernen im Betrieb</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zur Kontrolle</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zum Ausbildungsabschluss</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das Handwerk</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Jugendliche </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zur Vergütung</a:t>
            </a:r>
          </a:p>
          <a:p>
            <a:pPr indent="-360000">
              <a:lnSpc>
                <a:spcPts val="2400"/>
              </a:lnSpc>
              <a:spcAft>
                <a:spcPts val="600"/>
              </a:spcAft>
              <a:buFont typeface="+mj-lt"/>
              <a:buAutoNum type="arabicPeriod"/>
            </a:pPr>
            <a:r>
              <a:rPr lang="de-DE" sz="2000" dirty="0">
                <a:latin typeface="+mj-lt"/>
              </a:rPr>
              <a:t>Landesrechtliche Regelungen:</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Jugendliche</a:t>
            </a:r>
          </a:p>
          <a:p>
            <a:pPr marL="540000" lvl="2"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für Schulen</a:t>
            </a:r>
          </a:p>
          <a:p>
            <a:pPr indent="-360000">
              <a:lnSpc>
                <a:spcPts val="2400"/>
              </a:lnSpc>
              <a:spcBef>
                <a:spcPts val="1200"/>
              </a:spcBef>
              <a:spcAft>
                <a:spcPts val="1200"/>
              </a:spcAft>
              <a:buFont typeface="+mj-lt"/>
              <a:buAutoNum type="arabicPeriod"/>
            </a:pPr>
            <a:r>
              <a:rPr lang="de-DE" sz="2000" dirty="0">
                <a:latin typeface="+mj-lt"/>
              </a:rPr>
              <a:t>Regelungen auf einen Blick</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Mindestlohngesetz (MiLoG)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3" y="1557339"/>
            <a:ext cx="8216740" cy="4319586"/>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600"/>
              </a:spcBef>
              <a:spcAft>
                <a:spcPts val="600"/>
              </a:spcAft>
              <a:buClr>
                <a:srgbClr val="D6851B"/>
              </a:buClr>
              <a:buSzPct val="65000"/>
              <a:buNone/>
            </a:pPr>
            <a:r>
              <a:rPr lang="de-DE" sz="1800" dirty="0">
                <a:latin typeface="+mj-lt"/>
              </a:rPr>
              <a:t>Gesetz zum Schutz von Arbeitnehmenden gegen Dumpinglöhne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Gilt seit dem 1. Januar 2015 in ganz Deutschland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Anspruch: alle Arbeitnehmenden und freiwilligen Praktikant/innen mit abgeschlossener Ausbildung ab dem 4. Monat im Betrieb</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allgemeiner Mindestlohn verdrängt nicht höhere Branchenmindestlöhne</a:t>
            </a:r>
          </a:p>
        </p:txBody>
      </p:sp>
      <p:sp>
        <p:nvSpPr>
          <p:cNvPr id="6" name="Textfeld 5">
            <a:extLst>
              <a:ext uri="{FF2B5EF4-FFF2-40B4-BE49-F238E27FC236}">
                <a16:creationId xmlns:a16="http://schemas.microsoft.com/office/drawing/2014/main" id="{9A0124A4-50BE-458B-BE3F-4428571409CC}"/>
              </a:ext>
            </a:extLst>
          </p:cNvPr>
          <p:cNvSpPr txBox="1">
            <a:spLocks noChangeArrowheads="1"/>
          </p:cNvSpPr>
          <p:nvPr/>
        </p:nvSpPr>
        <p:spPr bwMode="auto">
          <a:xfrm>
            <a:off x="658813" y="4324169"/>
            <a:ext cx="7958138" cy="1157469"/>
          </a:xfrm>
          <a:prstGeom prst="rect">
            <a:avLst/>
          </a:prstGeom>
          <a:solidFill>
            <a:srgbClr val="FBF3E8"/>
          </a:solidFill>
          <a:ln w="19050">
            <a:noFill/>
            <a:miter lim="800000"/>
            <a:headEnd/>
            <a:tailEnd/>
          </a:ln>
        </p:spPr>
        <p:txBody>
          <a:bodyPr wrap="square" lIns="144000" tIns="72000" rIns="144000" bIns="144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Gilt nicht für Auszubildende, da sie keine Arbeitsverträge, sondern </a:t>
            </a:r>
            <a:br>
              <a:rPr lang="de-DE" altLang="de-DE" sz="1800" spc="20" dirty="0">
                <a:latin typeface="Calibri" panose="020F0502020204030204"/>
                <a:cs typeface="+mn-cs"/>
              </a:rPr>
            </a:br>
            <a:r>
              <a:rPr lang="de-DE" altLang="de-DE" sz="1800" spc="20" dirty="0">
                <a:latin typeface="Calibri" panose="020F0502020204030204"/>
                <a:cs typeface="+mn-cs"/>
              </a:rPr>
              <a:t>Ausbildungsverträge abschließen</a:t>
            </a:r>
          </a:p>
          <a:p>
            <a:pPr marL="285750" indent="-285750" eaLnBrk="1" hangingPunct="1">
              <a:lnSpc>
                <a:spcPts val="2200"/>
              </a:lnSpc>
              <a:spcBef>
                <a:spcPts val="600"/>
              </a:spcBef>
              <a:spcAft>
                <a:spcPts val="200"/>
              </a:spcAft>
              <a:buClr>
                <a:srgbClr val="D6851B"/>
              </a:buClr>
              <a:buSzPct val="65000"/>
              <a:buFont typeface="Wingdings 3" panose="05040102010807070707" pitchFamily="18" charset="2"/>
              <a:buChar char=""/>
            </a:pPr>
            <a:r>
              <a:rPr lang="de-DE" altLang="de-DE" sz="1800" spc="20" dirty="0">
                <a:latin typeface="Calibri" panose="020F0502020204030204"/>
                <a:cs typeface="+mn-cs"/>
              </a:rPr>
              <a:t>Gilt nicht für Jugendliche ohne Berufsabschluss</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394515099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de-DE" noProof="0" dirty="0"/>
              <a:t>Weitere Informationen</a:t>
            </a:r>
          </a:p>
        </p:txBody>
      </p:sp>
      <p:sp>
        <p:nvSpPr>
          <p:cNvPr id="7" name="Inhaltsplatzhalter 4">
            <a:extLst>
              <a:ext uri="{FF2B5EF4-FFF2-40B4-BE49-F238E27FC236}">
                <a16:creationId xmlns:a16="http://schemas.microsoft.com/office/drawing/2014/main" id="{5562CB77-B8C0-4841-AE85-A70AB85CD56F}"/>
              </a:ext>
            </a:extLst>
          </p:cNvPr>
          <p:cNvSpPr txBox="1">
            <a:spLocks/>
          </p:cNvSpPr>
          <p:nvPr/>
        </p:nvSpPr>
        <p:spPr>
          <a:xfrm>
            <a:off x="836267" y="1686929"/>
            <a:ext cx="3261845" cy="4126642"/>
          </a:xfrm>
          <a:prstGeom prst="rect">
            <a:avLst/>
          </a:prstGeom>
        </p:spPr>
        <p:txBody>
          <a:bodyPr/>
          <a:lst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7" lvl="1" indent="0">
              <a:buNone/>
            </a:pPr>
            <a:endParaRPr lang="de-DE" dirty="0"/>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de-DE" sz="1800" noProof="0" dirty="0"/>
              <a:t>Diese Präsentation und weitere Präsentationen sowie Informationen zur deutschen Berufsbildung und internationalen Berufsbildungszusammenarbeit erhalten Sie auf unserer Webseite: </a:t>
            </a:r>
          </a:p>
          <a:p>
            <a:pPr marL="0" indent="0">
              <a:buNone/>
            </a:pPr>
            <a:br>
              <a:rPr lang="de-DE" sz="1800" b="1" spc="100" noProof="0" dirty="0">
                <a:hlinkClick r:id="rId2">
                  <a:extLst>
                    <a:ext uri="{A12FA001-AC4F-418D-AE19-62706E023703}">
                      <ahyp:hlinkClr xmlns:ahyp="http://schemas.microsoft.com/office/drawing/2018/hyperlinkcolor" val="tx"/>
                    </a:ext>
                  </a:extLst>
                </a:hlinkClick>
              </a:rPr>
            </a:br>
            <a:r>
              <a:rPr lang="de-DE" sz="1800" b="1" spc="80" noProof="0" dirty="0">
                <a:solidFill>
                  <a:srgbClr val="E27F1C"/>
                </a:solidFill>
                <a:hlinkClick r:id="rId2">
                  <a:extLst>
                    <a:ext uri="{A12FA001-AC4F-418D-AE19-62706E023703}">
                      <ahyp:hlinkClr xmlns:ahyp="http://schemas.microsoft.com/office/drawing/2018/hyperlinkcolor" val="tx"/>
                    </a:ext>
                  </a:extLst>
                </a:hlinkClick>
              </a:rPr>
              <a:t>www.govet.international</a:t>
            </a:r>
            <a:endParaRPr lang="de-DE" sz="1800" b="1" spc="80" noProof="0" dirty="0">
              <a:solidFill>
                <a:srgbClr val="E27F1C"/>
              </a:solidFill>
            </a:endParaRPr>
          </a:p>
          <a:p>
            <a:pPr marL="0" indent="0">
              <a:buNone/>
            </a:pPr>
            <a:endParaRPr lang="de-DE" sz="1400" b="1" noProof="0" dirty="0"/>
          </a:p>
        </p:txBody>
      </p:sp>
      <p:sp>
        <p:nvSpPr>
          <p:cNvPr id="17" name="Inhaltsplatzhalter 4">
            <a:extLst>
              <a:ext uri="{FF2B5EF4-FFF2-40B4-BE49-F238E27FC236}">
                <a16:creationId xmlns:a16="http://schemas.microsoft.com/office/drawing/2014/main" id="{FA3A0241-8DA4-40A3-A6AA-51BBABD44202}"/>
              </a:ext>
            </a:extLst>
          </p:cNvPr>
          <p:cNvSpPr txBox="1">
            <a:spLocks/>
          </p:cNvSpPr>
          <p:nvPr/>
        </p:nvSpPr>
        <p:spPr>
          <a:xfrm>
            <a:off x="658813" y="4192735"/>
            <a:ext cx="11053762" cy="1742070"/>
          </a:xfrm>
          <a:prstGeom prst="rect">
            <a:avLst/>
          </a:prstGeom>
        </p:spPr>
        <p:txBody>
          <a:bodyPr vert="horz" lIns="91440" tIns="45720" rIns="91440" bIns="45720" numCol="2"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1600" b="1" dirty="0">
                <a:latin typeface="+mj-lt"/>
              </a:rPr>
              <a:t>Quellen</a:t>
            </a:r>
          </a:p>
          <a:p>
            <a:pPr>
              <a:buClr>
                <a:srgbClr val="E27F1C"/>
              </a:buClr>
              <a:buFont typeface="Wingdings 3" panose="05040102010807070707" pitchFamily="18" charset="2"/>
              <a:buChar char=""/>
            </a:pPr>
            <a:r>
              <a:rPr lang="de-DE" sz="1600" dirty="0">
                <a:latin typeface="+mj-lt"/>
              </a:rPr>
              <a:t>BIBB Datenreport (</a:t>
            </a:r>
            <a:r>
              <a:rPr lang="de-DE" sz="1600" dirty="0">
                <a:solidFill>
                  <a:srgbClr val="E27F1C"/>
                </a:solidFill>
                <a:latin typeface="+mj-lt"/>
                <a:hlinkClick r:id="rId3">
                  <a:extLst>
                    <a:ext uri="{A12FA001-AC4F-418D-AE19-62706E023703}">
                      <ahyp:hlinkClr xmlns:ahyp="http://schemas.microsoft.com/office/drawing/2018/hyperlinkcolor" val="tx"/>
                    </a:ext>
                  </a:extLst>
                </a:hlinkClick>
              </a:rPr>
              <a:t>link</a:t>
            </a:r>
            <a:r>
              <a:rPr lang="de-DE" sz="1600" dirty="0">
                <a:latin typeface="+mj-lt"/>
              </a:rPr>
              <a:t>)</a:t>
            </a:r>
          </a:p>
          <a:p>
            <a:pPr>
              <a:buClr>
                <a:srgbClr val="E27F1C"/>
              </a:buClr>
              <a:buFont typeface="Wingdings 3" panose="05040102010807070707" pitchFamily="18" charset="2"/>
              <a:buChar char=""/>
            </a:pPr>
            <a:r>
              <a:rPr lang="de-DE" sz="1600" dirty="0"/>
              <a:t>Berufsbildungsbericht BMBFSFJ (</a:t>
            </a:r>
            <a:r>
              <a:rPr lang="de-DE" sz="1600" dirty="0">
                <a:solidFill>
                  <a:srgbClr val="E27F1C"/>
                </a:solidFill>
                <a:hlinkClick r:id="rId4">
                  <a:extLst>
                    <a:ext uri="{A12FA001-AC4F-418D-AE19-62706E023703}">
                      <ahyp:hlinkClr xmlns:ahyp="http://schemas.microsoft.com/office/drawing/2018/hyperlinkcolor" val="tx"/>
                    </a:ext>
                  </a:extLst>
                </a:hlinkClick>
              </a:rPr>
              <a:t>link</a:t>
            </a:r>
            <a:r>
              <a:rPr lang="de-DE" sz="1600" dirty="0"/>
              <a:t>)</a:t>
            </a:r>
            <a:endParaRPr lang="de-DE" sz="1600" dirty="0">
              <a:latin typeface="+mj-lt"/>
            </a:endParaRPr>
          </a:p>
          <a:p>
            <a:pPr>
              <a:buClr>
                <a:srgbClr val="E27F1C"/>
              </a:buClr>
              <a:buFont typeface="Wingdings 3" panose="05040102010807070707" pitchFamily="18" charset="2"/>
              <a:buChar char=""/>
            </a:pPr>
            <a:r>
              <a:rPr lang="de-DE" sz="1600" dirty="0">
                <a:latin typeface="+mj-lt"/>
              </a:rPr>
              <a:t>KMK (</a:t>
            </a:r>
            <a:r>
              <a:rPr lang="de-DE" sz="160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dirty="0">
                <a:latin typeface="+mj-lt"/>
              </a:rPr>
              <a:t>)</a:t>
            </a:r>
          </a:p>
          <a:p>
            <a:pPr>
              <a:buClr>
                <a:srgbClr val="E27F1C"/>
              </a:buClr>
              <a:buFont typeface="Wingdings 3" panose="05040102010807070707" pitchFamily="18" charset="2"/>
              <a:buChar char=""/>
            </a:pPr>
            <a:endParaRPr lang="de-DE" sz="1600" dirty="0">
              <a:latin typeface="+mj-lt"/>
            </a:endParaRPr>
          </a:p>
          <a:p>
            <a:pPr>
              <a:buClr>
                <a:srgbClr val="E27F1C"/>
              </a:buClr>
              <a:buFont typeface="Wingdings 3" panose="05040102010807070707" pitchFamily="18" charset="2"/>
              <a:buChar char=""/>
            </a:pPr>
            <a:endParaRPr lang="de-DE" sz="1600" dirty="0">
              <a:latin typeface="+mj-lt"/>
            </a:endParaRPr>
          </a:p>
          <a:p>
            <a:pPr>
              <a:buClr>
                <a:srgbClr val="E27F1C"/>
              </a:buClr>
              <a:buFont typeface="Wingdings 3" panose="05040102010807070707" pitchFamily="18" charset="2"/>
              <a:buChar char=""/>
            </a:pPr>
            <a:r>
              <a:rPr lang="de-DE" sz="1600" dirty="0">
                <a:latin typeface="+mj-lt"/>
              </a:rPr>
              <a:t>BMFTR Datenportal (</a:t>
            </a:r>
            <a:r>
              <a:rPr lang="de-DE" sz="1600" dirty="0">
                <a:solidFill>
                  <a:srgbClr val="E27F1C"/>
                </a:solidFill>
                <a:latin typeface="+mj-lt"/>
                <a:hlinkClick r:id="rId6">
                  <a:extLst>
                    <a:ext uri="{A12FA001-AC4F-418D-AE19-62706E023703}">
                      <ahyp:hlinkClr xmlns:ahyp="http://schemas.microsoft.com/office/drawing/2018/hyperlinkcolor" val="tx"/>
                    </a:ext>
                  </a:extLst>
                </a:hlinkClick>
              </a:rPr>
              <a:t>link</a:t>
            </a:r>
            <a:r>
              <a:rPr lang="de-DE" sz="1600" dirty="0">
                <a:latin typeface="+mj-lt"/>
              </a:rPr>
              <a:t>)</a:t>
            </a:r>
          </a:p>
          <a:p>
            <a:pPr>
              <a:buClr>
                <a:srgbClr val="E27F1C"/>
              </a:buClr>
              <a:buFont typeface="Wingdings 3" panose="05040102010807070707" pitchFamily="18" charset="2"/>
              <a:buChar char=""/>
            </a:pPr>
            <a:r>
              <a:rPr lang="de-DE" sz="1600" dirty="0">
                <a:latin typeface="+mj-lt"/>
              </a:rPr>
              <a:t>Destatis Statistik zu Berufsbildungspersonal (</a:t>
            </a:r>
            <a:r>
              <a:rPr lang="de-DE" sz="1600" dirty="0">
                <a:solidFill>
                  <a:srgbClr val="E27F1C"/>
                </a:solidFill>
                <a:latin typeface="+mj-lt"/>
                <a:hlinkClick r:id="rId7">
                  <a:extLst>
                    <a:ext uri="{A12FA001-AC4F-418D-AE19-62706E023703}">
                      <ahyp:hlinkClr xmlns:ahyp="http://schemas.microsoft.com/office/drawing/2018/hyperlinkcolor" val="tx"/>
                    </a:ext>
                  </a:extLst>
                </a:hlinkClick>
              </a:rPr>
              <a:t>link</a:t>
            </a:r>
            <a:r>
              <a:rPr lang="de-DE" sz="160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dirty="0"/>
              <a:t>GOVET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Deutsches Grundgesetz, Art. 12 GG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1. Das Grundgesetz als Basis</a:t>
            </a:r>
          </a:p>
        </p:txBody>
      </p:sp>
      <p:sp>
        <p:nvSpPr>
          <p:cNvPr id="5" name="Textfeld 4">
            <a:extLst>
              <a:ext uri="{FF2B5EF4-FFF2-40B4-BE49-F238E27FC236}">
                <a16:creationId xmlns:a16="http://schemas.microsoft.com/office/drawing/2014/main" id="{4BC21BF3-7E8C-4DCE-A6FE-1E206D2128DD}"/>
              </a:ext>
            </a:extLst>
          </p:cNvPr>
          <p:cNvSpPr txBox="1"/>
          <p:nvPr/>
        </p:nvSpPr>
        <p:spPr>
          <a:xfrm>
            <a:off x="7636666" y="3353140"/>
            <a:ext cx="1110834" cy="489878"/>
          </a:xfrm>
          <a:prstGeom prst="rect">
            <a:avLst/>
          </a:prstGeom>
          <a:noFill/>
        </p:spPr>
        <p:txBody>
          <a:bodyPr wrap="square" rtlCol="0">
            <a:spAutoFit/>
          </a:bodyPr>
          <a:lstStyle/>
          <a:p>
            <a:pPr algn="ctr">
              <a:lnSpc>
                <a:spcPts val="1500"/>
              </a:lnSpc>
            </a:pPr>
            <a:r>
              <a:rPr lang="de-DE" sz="1400" dirty="0">
                <a:solidFill>
                  <a:srgbClr val="D6851B"/>
                </a:solidFill>
              </a:rPr>
              <a:t>Bankkauf-frau??</a:t>
            </a:r>
          </a:p>
        </p:txBody>
      </p:sp>
      <p:sp>
        <p:nvSpPr>
          <p:cNvPr id="6" name="Textfeld 5">
            <a:extLst>
              <a:ext uri="{FF2B5EF4-FFF2-40B4-BE49-F238E27FC236}">
                <a16:creationId xmlns:a16="http://schemas.microsoft.com/office/drawing/2014/main" id="{3440998B-D9CB-4D56-A605-392F27DAB8E7}"/>
              </a:ext>
            </a:extLst>
          </p:cNvPr>
          <p:cNvSpPr txBox="1"/>
          <p:nvPr/>
        </p:nvSpPr>
        <p:spPr>
          <a:xfrm>
            <a:off x="6730585" y="3918487"/>
            <a:ext cx="2107902" cy="477054"/>
          </a:xfrm>
          <a:prstGeom prst="rect">
            <a:avLst/>
          </a:prstGeom>
          <a:noFill/>
        </p:spPr>
        <p:txBody>
          <a:bodyPr wrap="square" rtlCol="0">
            <a:spAutoFit/>
          </a:bodyPr>
          <a:lstStyle/>
          <a:p>
            <a:pPr algn="ctr">
              <a:lnSpc>
                <a:spcPts val="1500"/>
              </a:lnSpc>
            </a:pPr>
            <a:r>
              <a:rPr lang="de-DE" sz="1400" dirty="0">
                <a:solidFill>
                  <a:srgbClr val="D6851B"/>
                </a:solidFill>
              </a:rPr>
              <a:t>Informations-elektronikerin!</a:t>
            </a:r>
          </a:p>
        </p:txBody>
      </p:sp>
      <p:sp>
        <p:nvSpPr>
          <p:cNvPr id="7" name="Textfeld 6">
            <a:extLst>
              <a:ext uri="{FF2B5EF4-FFF2-40B4-BE49-F238E27FC236}">
                <a16:creationId xmlns:a16="http://schemas.microsoft.com/office/drawing/2014/main" id="{C40B8D03-A224-414B-8E09-BBF2027CA0B2}"/>
              </a:ext>
            </a:extLst>
          </p:cNvPr>
          <p:cNvSpPr txBox="1"/>
          <p:nvPr/>
        </p:nvSpPr>
        <p:spPr>
          <a:xfrm>
            <a:off x="9278535" y="1832074"/>
            <a:ext cx="1185595" cy="477054"/>
          </a:xfrm>
          <a:prstGeom prst="rect">
            <a:avLst/>
          </a:prstGeom>
          <a:noFill/>
        </p:spPr>
        <p:txBody>
          <a:bodyPr wrap="square" rtlCol="0">
            <a:spAutoFit/>
          </a:bodyPr>
          <a:lstStyle/>
          <a:p>
            <a:pPr algn="ctr">
              <a:lnSpc>
                <a:spcPts val="1500"/>
              </a:lnSpc>
            </a:pPr>
            <a:r>
              <a:rPr lang="de-DE" sz="1400" dirty="0">
                <a:solidFill>
                  <a:srgbClr val="D6851B"/>
                </a:solidFill>
              </a:rPr>
              <a:t>Zweirad-mechaniker?</a:t>
            </a:r>
          </a:p>
        </p:txBody>
      </p:sp>
      <p:sp>
        <p:nvSpPr>
          <p:cNvPr id="8" name="Textfeld 7">
            <a:extLst>
              <a:ext uri="{FF2B5EF4-FFF2-40B4-BE49-F238E27FC236}">
                <a16:creationId xmlns:a16="http://schemas.microsoft.com/office/drawing/2014/main" id="{17C85A47-95BE-4CEA-BFE2-E5EAC3389422}"/>
              </a:ext>
            </a:extLst>
          </p:cNvPr>
          <p:cNvSpPr txBox="1"/>
          <p:nvPr/>
        </p:nvSpPr>
        <p:spPr>
          <a:xfrm>
            <a:off x="8956160" y="2526350"/>
            <a:ext cx="1185595" cy="284693"/>
          </a:xfrm>
          <a:prstGeom prst="rect">
            <a:avLst/>
          </a:prstGeom>
          <a:noFill/>
        </p:spPr>
        <p:txBody>
          <a:bodyPr wrap="square" rtlCol="0">
            <a:spAutoFit/>
          </a:bodyPr>
          <a:lstStyle/>
          <a:p>
            <a:pPr algn="ctr">
              <a:lnSpc>
                <a:spcPts val="1500"/>
              </a:lnSpc>
            </a:pPr>
            <a:r>
              <a:rPr lang="de-DE" sz="1400" dirty="0">
                <a:solidFill>
                  <a:srgbClr val="D6851B"/>
                </a:solidFill>
              </a:rPr>
              <a:t>Verkäufer???</a:t>
            </a:r>
          </a:p>
        </p:txBody>
      </p:sp>
      <p:sp>
        <p:nvSpPr>
          <p:cNvPr id="9" name="Textfeld 8">
            <a:extLst>
              <a:ext uri="{FF2B5EF4-FFF2-40B4-BE49-F238E27FC236}">
                <a16:creationId xmlns:a16="http://schemas.microsoft.com/office/drawing/2014/main" id="{A0ABF933-6723-478B-95E1-965559177817}"/>
              </a:ext>
            </a:extLst>
          </p:cNvPr>
          <p:cNvSpPr txBox="1"/>
          <p:nvPr/>
        </p:nvSpPr>
        <p:spPr>
          <a:xfrm>
            <a:off x="8192083" y="2900035"/>
            <a:ext cx="1679250" cy="284693"/>
          </a:xfrm>
          <a:prstGeom prst="rect">
            <a:avLst/>
          </a:prstGeom>
          <a:noFill/>
        </p:spPr>
        <p:txBody>
          <a:bodyPr wrap="square" rtlCol="0">
            <a:spAutoFit/>
          </a:bodyPr>
          <a:lstStyle/>
          <a:p>
            <a:pPr algn="ctr">
              <a:lnSpc>
                <a:spcPts val="1500"/>
              </a:lnSpc>
            </a:pPr>
            <a:r>
              <a:rPr lang="de-DE" sz="1400" dirty="0">
                <a:solidFill>
                  <a:srgbClr val="D6851B"/>
                </a:solidFill>
              </a:rPr>
              <a:t>Kfz-Mechatroniker!</a:t>
            </a:r>
          </a:p>
        </p:txBody>
      </p:sp>
      <p:sp>
        <p:nvSpPr>
          <p:cNvPr id="13" name="Rechteck 12">
            <a:extLst>
              <a:ext uri="{FF2B5EF4-FFF2-40B4-BE49-F238E27FC236}">
                <a16:creationId xmlns:a16="http://schemas.microsoft.com/office/drawing/2014/main" id="{77EB57CF-38A5-4D5A-B5B8-7FA223DC1B41}"/>
              </a:ext>
            </a:extLst>
          </p:cNvPr>
          <p:cNvSpPr/>
          <p:nvPr/>
        </p:nvSpPr>
        <p:spPr>
          <a:xfrm>
            <a:off x="658812" y="1564591"/>
            <a:ext cx="6936607" cy="1335444"/>
          </a:xfrm>
          <a:prstGeom prst="rect">
            <a:avLst/>
          </a:prstGeom>
          <a:solidFill>
            <a:srgbClr val="FBF3E8"/>
          </a:solidFill>
          <a:ln w="190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lIns="144000" tIns="0" rIns="144000" bIns="0" rtlCol="0" anchor="t" anchorCtr="0">
            <a:noAutofit/>
          </a:bodyPr>
          <a:lstStyle/>
          <a:p>
            <a:pPr>
              <a:lnSpc>
                <a:spcPts val="2400"/>
              </a:lnSpc>
              <a:buSzPct val="75000"/>
            </a:pPr>
            <a:r>
              <a:rPr lang="de-DE" sz="4000" b="1" dirty="0">
                <a:solidFill>
                  <a:schemeClr val="accent1"/>
                </a:solidFill>
              </a:rPr>
              <a:t>„</a:t>
            </a:r>
          </a:p>
          <a:p>
            <a:pPr marL="288000" lvl="1">
              <a:buSzPct val="75000"/>
            </a:pPr>
            <a:r>
              <a:rPr lang="de-DE" sz="1600" dirty="0">
                <a:solidFill>
                  <a:schemeClr val="tx1"/>
                </a:solidFill>
              </a:rPr>
              <a:t>Alle Deutschen haben das Recht, Beruf, Arbeitsplatz und Ausbildungsstätte frei zu wählen. Die Berufsausübung kann durch Gesetz oder auf Grund eines Gesetzes geregelt werden.</a:t>
            </a:r>
          </a:p>
          <a:p>
            <a:pPr marL="288000" lvl="1">
              <a:buSzPct val="75000"/>
            </a:pPr>
            <a:endParaRPr lang="de-DE" sz="1600" dirty="0">
              <a:solidFill>
                <a:schemeClr val="tx1"/>
              </a:solidFill>
            </a:endParaRPr>
          </a:p>
        </p:txBody>
      </p:sp>
      <p:sp>
        <p:nvSpPr>
          <p:cNvPr id="14" name="Textplatzhalter 3">
            <a:extLst>
              <a:ext uri="{FF2B5EF4-FFF2-40B4-BE49-F238E27FC236}">
                <a16:creationId xmlns:a16="http://schemas.microsoft.com/office/drawing/2014/main" id="{C2942B74-0084-4A6E-A168-EB6AAE14883A}"/>
              </a:ext>
            </a:extLst>
          </p:cNvPr>
          <p:cNvSpPr txBox="1">
            <a:spLocks/>
          </p:cNvSpPr>
          <p:nvPr/>
        </p:nvSpPr>
        <p:spPr>
          <a:xfrm>
            <a:off x="3445763" y="2666035"/>
            <a:ext cx="4149656" cy="468000"/>
          </a:xfrm>
          <a:custGeom>
            <a:avLst/>
            <a:gdLst>
              <a:gd name="connsiteX0" fmla="*/ 0 w 5616575"/>
              <a:gd name="connsiteY0" fmla="*/ 0 h 468000"/>
              <a:gd name="connsiteX1" fmla="*/ 5382575 w 5616575"/>
              <a:gd name="connsiteY1" fmla="*/ 0 h 468000"/>
              <a:gd name="connsiteX2" fmla="*/ 5616575 w 5616575"/>
              <a:gd name="connsiteY2" fmla="*/ 234000 h 468000"/>
              <a:gd name="connsiteX3" fmla="*/ 5382575 w 5616575"/>
              <a:gd name="connsiteY3" fmla="*/ 468000 h 468000"/>
              <a:gd name="connsiteX4" fmla="*/ 0 w 5616575"/>
              <a:gd name="connsiteY4" fmla="*/ 468000 h 468000"/>
              <a:gd name="connsiteX5" fmla="*/ 234000 w 5616575"/>
              <a:gd name="connsiteY5" fmla="*/ 234000 h 468000"/>
              <a:gd name="connsiteX6" fmla="*/ 0 w 5616575"/>
              <a:gd name="connsiteY6" fmla="*/ 0 h 468000"/>
              <a:gd name="connsiteX0" fmla="*/ 0 w 5382575"/>
              <a:gd name="connsiteY0" fmla="*/ 0 h 468000"/>
              <a:gd name="connsiteX1" fmla="*/ 5382575 w 5382575"/>
              <a:gd name="connsiteY1" fmla="*/ 0 h 468000"/>
              <a:gd name="connsiteX2" fmla="*/ 5382575 w 5382575"/>
              <a:gd name="connsiteY2" fmla="*/ 468000 h 468000"/>
              <a:gd name="connsiteX3" fmla="*/ 0 w 5382575"/>
              <a:gd name="connsiteY3" fmla="*/ 468000 h 468000"/>
              <a:gd name="connsiteX4" fmla="*/ 234000 w 5382575"/>
              <a:gd name="connsiteY4" fmla="*/ 234000 h 468000"/>
              <a:gd name="connsiteX5" fmla="*/ 0 w 5382575"/>
              <a:gd name="connsiteY5" fmla="*/ 0 h 46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2575" h="468000">
                <a:moveTo>
                  <a:pt x="0" y="0"/>
                </a:moveTo>
                <a:lnTo>
                  <a:pt x="5382575" y="0"/>
                </a:lnTo>
                <a:lnTo>
                  <a:pt x="5382575" y="468000"/>
                </a:lnTo>
                <a:lnTo>
                  <a:pt x="0" y="468000"/>
                </a:lnTo>
                <a:lnTo>
                  <a:pt x="234000" y="234000"/>
                </a:lnTo>
                <a:lnTo>
                  <a:pt x="0" y="0"/>
                </a:lnTo>
                <a:close/>
              </a:path>
            </a:pathLst>
          </a:cu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Berufsfreiheit </a:t>
            </a:r>
          </a:p>
        </p:txBody>
      </p:sp>
      <p:pic>
        <p:nvPicPr>
          <p:cNvPr id="15" name="Grafik 14">
            <a:extLst>
              <a:ext uri="{FF2B5EF4-FFF2-40B4-BE49-F238E27FC236}">
                <a16:creationId xmlns:a16="http://schemas.microsoft.com/office/drawing/2014/main" id="{4192DFBD-B0DF-40E6-B260-85BDA11F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388" y="2194510"/>
            <a:ext cx="3002922" cy="3358566"/>
          </a:xfrm>
          <a:prstGeom prst="rect">
            <a:avLst/>
          </a:prstGeom>
        </p:spPr>
      </p:pic>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de-DE" dirty="0"/>
              <a:t>2. Das duale System</a:t>
            </a:r>
          </a:p>
        </p:txBody>
      </p:sp>
      <p:sp>
        <p:nvSpPr>
          <p:cNvPr id="12" name="Rechteck: abgerundete Ecken 11">
            <a:extLst>
              <a:ext uri="{FF2B5EF4-FFF2-40B4-BE49-F238E27FC236}">
                <a16:creationId xmlns:a16="http://schemas.microsoft.com/office/drawing/2014/main" id="{03F96758-B952-49AB-8B80-8B8EBA14DE2B}"/>
              </a:ext>
            </a:extLst>
          </p:cNvPr>
          <p:cNvSpPr/>
          <p:nvPr/>
        </p:nvSpPr>
        <p:spPr>
          <a:xfrm>
            <a:off x="658813" y="1844675"/>
            <a:ext cx="4443923" cy="576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b="1" dirty="0">
                <a:solidFill>
                  <a:schemeClr val="bg1"/>
                </a:solidFill>
              </a:rPr>
              <a:t>Betrieb  </a:t>
            </a:r>
          </a:p>
        </p:txBody>
      </p:sp>
      <p:sp>
        <p:nvSpPr>
          <p:cNvPr id="13" name="Rechteck: abgerundete Ecken 12">
            <a:extLst>
              <a:ext uri="{FF2B5EF4-FFF2-40B4-BE49-F238E27FC236}">
                <a16:creationId xmlns:a16="http://schemas.microsoft.com/office/drawing/2014/main" id="{713BF402-9D87-4216-892D-E2E1A8B91EAD}"/>
              </a:ext>
            </a:extLst>
          </p:cNvPr>
          <p:cNvSpPr/>
          <p:nvPr/>
        </p:nvSpPr>
        <p:spPr>
          <a:xfrm>
            <a:off x="7222396" y="1844675"/>
            <a:ext cx="4497414" cy="576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Berufsschule</a:t>
            </a:r>
          </a:p>
        </p:txBody>
      </p:sp>
      <p:sp>
        <p:nvSpPr>
          <p:cNvPr id="14" name="Ellipse 13">
            <a:extLst>
              <a:ext uri="{FF2B5EF4-FFF2-40B4-BE49-F238E27FC236}">
                <a16:creationId xmlns:a16="http://schemas.microsoft.com/office/drawing/2014/main" id="{15960455-A521-4B8C-A1EA-F6C728E398CC}"/>
              </a:ext>
            </a:extLst>
          </p:cNvPr>
          <p:cNvSpPr/>
          <p:nvPr/>
        </p:nvSpPr>
        <p:spPr>
          <a:xfrm>
            <a:off x="4862798" y="1285712"/>
            <a:ext cx="2619395" cy="261939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1064E7CE-EC73-4BF3-9E4D-A6DB85C014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9568" y="1334592"/>
            <a:ext cx="2665854" cy="2511630"/>
          </a:xfrm>
          <a:prstGeom prst="rect">
            <a:avLst/>
          </a:prstGeom>
        </p:spPr>
      </p:pic>
      <p:sp>
        <p:nvSpPr>
          <p:cNvPr id="16" name="Textfeld 15">
            <a:extLst>
              <a:ext uri="{FF2B5EF4-FFF2-40B4-BE49-F238E27FC236}">
                <a16:creationId xmlns:a16="http://schemas.microsoft.com/office/drawing/2014/main" id="{E065A230-6360-4A24-A0A2-81F358E83CDE}"/>
              </a:ext>
            </a:extLst>
          </p:cNvPr>
          <p:cNvSpPr txBox="1"/>
          <p:nvPr/>
        </p:nvSpPr>
        <p:spPr>
          <a:xfrm>
            <a:off x="3923788" y="822360"/>
            <a:ext cx="4497414" cy="276999"/>
          </a:xfrm>
          <a:prstGeom prst="rect">
            <a:avLst/>
          </a:prstGeom>
          <a:noFill/>
        </p:spPr>
        <p:txBody>
          <a:bodyPr wrap="square" lIns="0" tIns="0" rIns="0" bIns="0">
            <a:noAutofit/>
          </a:bodyPr>
          <a:lstStyle/>
          <a:p>
            <a:pPr algn="ctr"/>
            <a:r>
              <a:rPr lang="de-DE" sz="2000" spc="20" dirty="0">
                <a:solidFill>
                  <a:srgbClr val="D6851B"/>
                </a:solidFill>
              </a:rPr>
              <a:t>Zwei Lernorte – Geteilte Zuständigkeiten</a:t>
            </a:r>
          </a:p>
        </p:txBody>
      </p:sp>
      <p:sp>
        <p:nvSpPr>
          <p:cNvPr id="17" name="Textfeld 16">
            <a:extLst>
              <a:ext uri="{FF2B5EF4-FFF2-40B4-BE49-F238E27FC236}">
                <a16:creationId xmlns:a16="http://schemas.microsoft.com/office/drawing/2014/main" id="{7CC841D1-5CCD-477B-92AE-4843B04DE544}"/>
              </a:ext>
            </a:extLst>
          </p:cNvPr>
          <p:cNvSpPr txBox="1"/>
          <p:nvPr/>
        </p:nvSpPr>
        <p:spPr>
          <a:xfrm>
            <a:off x="1051194" y="2890295"/>
            <a:ext cx="4107618" cy="1902059"/>
          </a:xfrm>
          <a:prstGeom prst="rect">
            <a:avLst/>
          </a:prstGeom>
          <a:noFill/>
        </p:spPr>
        <p:txBody>
          <a:bodyPr wrap="square" lIns="0" tIns="0" rIns="0" bIns="0">
            <a:spAutoFit/>
          </a:bodyPr>
          <a:lstStyle/>
          <a:p>
            <a:pPr>
              <a:spcAft>
                <a:spcPts val="1200"/>
              </a:spcAft>
            </a:pPr>
            <a:r>
              <a:rPr lang="de-DE" b="1" dirty="0"/>
              <a:t>Bundeseinheitliche Gesetze</a:t>
            </a:r>
          </a:p>
          <a:p>
            <a:pPr marL="288000" indent="-288000">
              <a:lnSpc>
                <a:spcPts val="2200"/>
              </a:lnSpc>
              <a:spcAft>
                <a:spcPts val="200"/>
              </a:spcAft>
              <a:buSzPct val="100000"/>
              <a:buFont typeface="+mj-lt"/>
              <a:buAutoNum type="arabicPeriod"/>
            </a:pPr>
            <a:r>
              <a:rPr lang="de-DE" sz="1600" dirty="0"/>
              <a:t>Berufsbildungsgesetz (BBiG) und Handwerksordnung (HwO)</a:t>
            </a:r>
          </a:p>
          <a:p>
            <a:pPr marL="504000" lvl="1" indent="-216000">
              <a:lnSpc>
                <a:spcPts val="2200"/>
              </a:lnSpc>
              <a:spcAft>
                <a:spcPts val="200"/>
              </a:spcAft>
              <a:buClr>
                <a:srgbClr val="D6851B"/>
              </a:buClr>
              <a:buSzPct val="65000"/>
              <a:buFont typeface="Wingdings 3" panose="05040102010807070707" pitchFamily="18" charset="2"/>
              <a:buChar char=""/>
            </a:pPr>
            <a:r>
              <a:rPr lang="de-DE" sz="1600" dirty="0"/>
              <a:t>Ausbildungsordnungen (AO)</a:t>
            </a:r>
          </a:p>
          <a:p>
            <a:pPr marL="288000" indent="-288000">
              <a:lnSpc>
                <a:spcPts val="2200"/>
              </a:lnSpc>
              <a:spcAft>
                <a:spcPts val="200"/>
              </a:spcAft>
              <a:buSzPct val="100000"/>
              <a:buFont typeface="+mj-lt"/>
              <a:buAutoNum type="arabicPeriod"/>
            </a:pPr>
            <a:r>
              <a:rPr lang="de-DE" sz="1600" dirty="0"/>
              <a:t>Jugendarbeitsschutzgesetz (JARbSchG)</a:t>
            </a:r>
          </a:p>
          <a:p>
            <a:pPr marL="285750" indent="-285750">
              <a:lnSpc>
                <a:spcPts val="2200"/>
              </a:lnSpc>
              <a:spcAft>
                <a:spcPts val="200"/>
              </a:spcAft>
              <a:buClr>
                <a:srgbClr val="D6851B"/>
              </a:buClr>
              <a:buSzPct val="65000"/>
              <a:buFont typeface="Wingdings 3" panose="05040102010807070707" pitchFamily="18" charset="2"/>
              <a:buChar char=""/>
            </a:pPr>
            <a:endParaRPr lang="de-DE" sz="1600" b="1" dirty="0"/>
          </a:p>
        </p:txBody>
      </p:sp>
      <p:sp>
        <p:nvSpPr>
          <p:cNvPr id="18" name="Textfeld 17">
            <a:extLst>
              <a:ext uri="{FF2B5EF4-FFF2-40B4-BE49-F238E27FC236}">
                <a16:creationId xmlns:a16="http://schemas.microsoft.com/office/drawing/2014/main" id="{0E3249BB-F117-49D0-8AA8-E26B9EE7EE8B}"/>
              </a:ext>
            </a:extLst>
          </p:cNvPr>
          <p:cNvSpPr txBox="1"/>
          <p:nvPr/>
        </p:nvSpPr>
        <p:spPr>
          <a:xfrm>
            <a:off x="8112074" y="2877507"/>
            <a:ext cx="3600502" cy="1312154"/>
          </a:xfrm>
          <a:prstGeom prst="rect">
            <a:avLst/>
          </a:prstGeom>
          <a:noFill/>
        </p:spPr>
        <p:txBody>
          <a:bodyPr wrap="square" lIns="0" tIns="0" rIns="0" bIns="0">
            <a:spAutoFit/>
          </a:bodyPr>
          <a:lstStyle/>
          <a:p>
            <a:pPr>
              <a:spcAft>
                <a:spcPts val="1200"/>
              </a:spcAft>
            </a:pPr>
            <a:r>
              <a:rPr lang="de-DE" b="1" dirty="0"/>
              <a:t>Landesrechtliche Gesetze</a:t>
            </a:r>
          </a:p>
          <a:p>
            <a:pPr marL="288000" indent="-288000">
              <a:lnSpc>
                <a:spcPts val="2200"/>
              </a:lnSpc>
              <a:spcAft>
                <a:spcPts val="200"/>
              </a:spcAft>
              <a:buSzPct val="100000"/>
              <a:buFont typeface="+mj-lt"/>
              <a:buAutoNum type="arabicPeriod"/>
            </a:pPr>
            <a:r>
              <a:rPr lang="de-DE" sz="1600" dirty="0"/>
              <a:t>Schulpflichtgesetz</a:t>
            </a:r>
          </a:p>
          <a:p>
            <a:pPr marL="288000" indent="-288000">
              <a:lnSpc>
                <a:spcPts val="2200"/>
              </a:lnSpc>
              <a:spcAft>
                <a:spcPts val="200"/>
              </a:spcAft>
              <a:buSzPct val="100000"/>
              <a:buFont typeface="+mj-lt"/>
              <a:buAutoNum type="arabicPeriod"/>
            </a:pPr>
            <a:r>
              <a:rPr lang="de-DE" sz="1600" dirty="0"/>
              <a:t>Schulgesetze der Länder</a:t>
            </a:r>
          </a:p>
          <a:p>
            <a:pPr marL="504000" lvl="1" indent="-216000">
              <a:lnSpc>
                <a:spcPts val="2200"/>
              </a:lnSpc>
              <a:spcAft>
                <a:spcPts val="200"/>
              </a:spcAft>
              <a:buClr>
                <a:srgbClr val="D6851B"/>
              </a:buClr>
              <a:buSzPct val="65000"/>
              <a:buFont typeface="Wingdings 3" panose="05040102010807070707" pitchFamily="18" charset="2"/>
              <a:buChar char=""/>
            </a:pPr>
            <a:r>
              <a:rPr lang="de-DE" sz="1600" dirty="0"/>
              <a:t>Rahmenlehrpläne (RLP)</a:t>
            </a:r>
          </a:p>
        </p:txBody>
      </p:sp>
      <p:sp>
        <p:nvSpPr>
          <p:cNvPr id="19" name="Textfeld 18">
            <a:extLst>
              <a:ext uri="{FF2B5EF4-FFF2-40B4-BE49-F238E27FC236}">
                <a16:creationId xmlns:a16="http://schemas.microsoft.com/office/drawing/2014/main" id="{208FA2F6-4F1C-4A28-ADF4-31FE27AC06A3}"/>
              </a:ext>
            </a:extLst>
          </p:cNvPr>
          <p:cNvSpPr txBox="1"/>
          <p:nvPr/>
        </p:nvSpPr>
        <p:spPr>
          <a:xfrm>
            <a:off x="4043404" y="1963398"/>
            <a:ext cx="688091" cy="338554"/>
          </a:xfrm>
          <a:prstGeom prst="rect">
            <a:avLst/>
          </a:prstGeom>
          <a:noFill/>
        </p:spPr>
        <p:txBody>
          <a:bodyPr wrap="square" lIns="0" tIns="0" rIns="0" bIns="0">
            <a:spAutoFit/>
          </a:bodyPr>
          <a:lstStyle/>
          <a:p>
            <a:pPr>
              <a:spcAft>
                <a:spcPts val="600"/>
              </a:spcAft>
            </a:pPr>
            <a:r>
              <a:rPr lang="de-DE" sz="2200" b="1" dirty="0">
                <a:solidFill>
                  <a:schemeClr val="bg1"/>
                </a:solidFill>
              </a:rPr>
              <a:t>70 %</a:t>
            </a:r>
          </a:p>
        </p:txBody>
      </p:sp>
      <p:sp>
        <p:nvSpPr>
          <p:cNvPr id="20" name="Textfeld 19">
            <a:extLst>
              <a:ext uri="{FF2B5EF4-FFF2-40B4-BE49-F238E27FC236}">
                <a16:creationId xmlns:a16="http://schemas.microsoft.com/office/drawing/2014/main" id="{A5253D73-4ACE-4DB9-BCB8-D11A733A8354}"/>
              </a:ext>
            </a:extLst>
          </p:cNvPr>
          <p:cNvSpPr txBox="1"/>
          <p:nvPr/>
        </p:nvSpPr>
        <p:spPr>
          <a:xfrm>
            <a:off x="7768028" y="1963398"/>
            <a:ext cx="688091" cy="338554"/>
          </a:xfrm>
          <a:prstGeom prst="rect">
            <a:avLst/>
          </a:prstGeom>
          <a:noFill/>
        </p:spPr>
        <p:txBody>
          <a:bodyPr wrap="square" lIns="0" tIns="0" rIns="0" bIns="0">
            <a:spAutoFit/>
          </a:bodyPr>
          <a:lstStyle/>
          <a:p>
            <a:pPr>
              <a:spcAft>
                <a:spcPts val="600"/>
              </a:spcAft>
            </a:pPr>
            <a:r>
              <a:rPr lang="de-DE" sz="2200" b="1" dirty="0">
                <a:solidFill>
                  <a:schemeClr val="bg1"/>
                </a:solidFill>
              </a:rPr>
              <a:t>30 %</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22044911-BC4F-4DF8-BC1A-CDA4F75FC598}"/>
              </a:ext>
            </a:extLst>
          </p:cNvPr>
          <p:cNvSpPr/>
          <p:nvPr/>
        </p:nvSpPr>
        <p:spPr>
          <a:xfrm>
            <a:off x="658813" y="1565148"/>
            <a:ext cx="4191830" cy="432000"/>
          </a:xfrm>
          <a:prstGeom prst="roundRect">
            <a:avLst>
              <a:gd name="adj" fmla="val 0"/>
            </a:avLst>
          </a:prstGeom>
          <a:solidFill>
            <a:srgbClr val="D6851B"/>
          </a:solidFill>
          <a:ln>
            <a:noFill/>
          </a:ln>
        </p:spPr>
        <p:style>
          <a:lnRef idx="0">
            <a:scrgbClr r="0" g="0" b="0"/>
          </a:lnRef>
          <a:fillRef idx="0">
            <a:scrgbClr r="0" g="0" b="0"/>
          </a:fillRef>
          <a:effectRef idx="0">
            <a:scrgbClr r="0" g="0" b="0"/>
          </a:effectRef>
          <a:fontRef idx="minor">
            <a:schemeClr val="lt1"/>
          </a:fontRef>
        </p:style>
        <p:txBody>
          <a:bodyPr lIns="432000" tIns="72000" bIns="72000" rtlCol="0" anchor="t" anchorCtr="0"/>
          <a:lstStyle/>
          <a:p>
            <a:r>
              <a:rPr lang="de-DE" dirty="0">
                <a:solidFill>
                  <a:schemeClr val="bg1"/>
                </a:solidFill>
              </a:rPr>
              <a:t>Betrieb  </a:t>
            </a:r>
          </a:p>
        </p:txBody>
      </p:sp>
      <p:sp>
        <p:nvSpPr>
          <p:cNvPr id="10" name="Rechteck: abgerundete Ecken 9">
            <a:extLst>
              <a:ext uri="{FF2B5EF4-FFF2-40B4-BE49-F238E27FC236}">
                <a16:creationId xmlns:a16="http://schemas.microsoft.com/office/drawing/2014/main" id="{1D3E1BBD-FF4B-45EA-98B3-434C8ABA2A7B}"/>
              </a:ext>
            </a:extLst>
          </p:cNvPr>
          <p:cNvSpPr/>
          <p:nvPr/>
        </p:nvSpPr>
        <p:spPr>
          <a:xfrm>
            <a:off x="7516498" y="1565148"/>
            <a:ext cx="4203312" cy="432000"/>
          </a:xfrm>
          <a:prstGeom prst="roundRect">
            <a:avLst>
              <a:gd name="adj" fmla="val 0"/>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tIns="72000" bIns="72000" rtlCol="0" anchor="t" anchorCtr="0"/>
          <a:lstStyle/>
          <a:p>
            <a:r>
              <a:rPr lang="de-DE" dirty="0">
                <a:solidFill>
                  <a:schemeClr val="bg1"/>
                </a:solidFill>
              </a:rPr>
              <a:t>Berufsschule</a:t>
            </a:r>
          </a:p>
        </p:txBody>
      </p:sp>
      <p:sp>
        <p:nvSpPr>
          <p:cNvPr id="22" name="Rechteck 21">
            <a:extLst>
              <a:ext uri="{FF2B5EF4-FFF2-40B4-BE49-F238E27FC236}">
                <a16:creationId xmlns:a16="http://schemas.microsoft.com/office/drawing/2014/main" id="{16E16E1F-B2A4-48CC-A2E8-8940EFE50210}"/>
              </a:ext>
            </a:extLst>
          </p:cNvPr>
          <p:cNvSpPr/>
          <p:nvPr/>
        </p:nvSpPr>
        <p:spPr>
          <a:xfrm>
            <a:off x="4850644" y="1474628"/>
            <a:ext cx="2665854" cy="646331"/>
          </a:xfrm>
          <a:prstGeom prst="rect">
            <a:avLst/>
          </a:prstGeom>
          <a:solidFill>
            <a:schemeClr val="bg1"/>
          </a:solidFill>
        </p:spPr>
        <p:txBody>
          <a:bodyPr wrap="square">
            <a:spAutoFit/>
          </a:bodyPr>
          <a:lstStyle/>
          <a:p>
            <a:pPr algn="ctr"/>
            <a:r>
              <a:rPr lang="de-DE" spc="20" dirty="0">
                <a:solidFill>
                  <a:srgbClr val="D6851B"/>
                </a:solidFill>
              </a:rPr>
              <a:t>Grundgesetz, </a:t>
            </a:r>
            <a:br>
              <a:rPr lang="de-DE" spc="20" dirty="0">
                <a:solidFill>
                  <a:srgbClr val="D6851B"/>
                </a:solidFill>
              </a:rPr>
            </a:br>
            <a:r>
              <a:rPr lang="de-DE" spc="20" dirty="0">
                <a:solidFill>
                  <a:srgbClr val="D6851B"/>
                </a:solidFill>
              </a:rPr>
              <a:t>Art. 12: Berufsfreiheit</a:t>
            </a:r>
          </a:p>
        </p:txBody>
      </p:sp>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533092"/>
          </a:xfrm>
        </p:spPr>
        <p:txBody>
          <a:bodyPr>
            <a:noAutofit/>
          </a:bodyPr>
          <a:lstStyle/>
          <a:p>
            <a:r>
              <a:rPr lang="de-DE" sz="2000" b="1" dirty="0"/>
              <a:t>Gesetzliche Rahmenbedingungen – </a:t>
            </a:r>
            <a:r>
              <a:rPr lang="de-DE" sz="2000" dirty="0"/>
              <a:t>Gesetzesrahmen für alle Aspekte dualer Berufsausbildung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a:xfrm>
            <a:off x="658812" y="296863"/>
            <a:ext cx="9000000" cy="446715"/>
          </a:xfrm>
        </p:spPr>
        <p:txBody>
          <a:bodyPr/>
          <a:lstStyle/>
          <a:p>
            <a:r>
              <a:rPr lang="de-DE" dirty="0"/>
              <a:t>3. Der rechtliche Rahmen im Überblick</a:t>
            </a:r>
          </a:p>
        </p:txBody>
      </p:sp>
      <p:pic>
        <p:nvPicPr>
          <p:cNvPr id="12" name="Grafik 11">
            <a:extLst>
              <a:ext uri="{FF2B5EF4-FFF2-40B4-BE49-F238E27FC236}">
                <a16:creationId xmlns:a16="http://schemas.microsoft.com/office/drawing/2014/main" id="{EAB6AD00-CD5C-415B-A66D-CF5575DCB8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2555" y="2211479"/>
            <a:ext cx="2042032" cy="1923896"/>
          </a:xfrm>
          <a:prstGeom prst="rect">
            <a:avLst/>
          </a:prstGeom>
        </p:spPr>
      </p:pic>
      <p:sp>
        <p:nvSpPr>
          <p:cNvPr id="13" name="Textfeld 12">
            <a:extLst>
              <a:ext uri="{FF2B5EF4-FFF2-40B4-BE49-F238E27FC236}">
                <a16:creationId xmlns:a16="http://schemas.microsoft.com/office/drawing/2014/main" id="{A7C44AF9-ACB7-4C9C-BB42-436A7758B635}"/>
              </a:ext>
            </a:extLst>
          </p:cNvPr>
          <p:cNvSpPr txBox="1"/>
          <p:nvPr/>
        </p:nvSpPr>
        <p:spPr>
          <a:xfrm>
            <a:off x="658813" y="1996792"/>
            <a:ext cx="4191830" cy="3519771"/>
          </a:xfrm>
          <a:prstGeom prst="rect">
            <a:avLst/>
          </a:prstGeom>
          <a:solidFill>
            <a:srgbClr val="FBF3E8"/>
          </a:solidFill>
        </p:spPr>
        <p:txBody>
          <a:bodyPr wrap="square" lIns="432000" tIns="180000" rIns="0" bIns="0" numCol="1">
            <a:noAutofit/>
          </a:bodyPr>
          <a:lstStyle/>
          <a:p>
            <a:pPr>
              <a:spcAft>
                <a:spcPts val="600"/>
              </a:spcAft>
            </a:pPr>
            <a:r>
              <a:rPr lang="de-DE" sz="1400" b="1" dirty="0"/>
              <a:t>Bundeseinheitliche Gesetze</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Berufsbildungsgesetz </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Handwerksordnung</a:t>
            </a:r>
          </a:p>
          <a:p>
            <a:pPr marL="285750" indent="-285750">
              <a:lnSpc>
                <a:spcPts val="1900"/>
              </a:lnSpc>
              <a:spcAft>
                <a:spcPts val="200"/>
              </a:spcAft>
              <a:buClr>
                <a:srgbClr val="D6851B"/>
              </a:buClr>
              <a:buSzPct val="65000"/>
              <a:buFont typeface="Wingdings 3" panose="05040102010807070707" pitchFamily="18" charset="2"/>
              <a:buChar char=""/>
            </a:pPr>
            <a:r>
              <a:rPr lang="de-DE" sz="1400" spc="-20" dirty="0">
                <a:latin typeface="+mj-lt"/>
              </a:rPr>
              <a:t>Jugendarbeitsschutzgesetz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Arbeitszeitgesetz </a:t>
            </a:r>
          </a:p>
          <a:p>
            <a:pPr marL="285750" indent="-285750">
              <a:lnSpc>
                <a:spcPts val="1900"/>
              </a:lnSpc>
              <a:spcBef>
                <a:spcPts val="1200"/>
              </a:spcBef>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Tarifvertragsgesetz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Bundesurlaubsgesetz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Gesetz zur vorläufigen Regelung des Rechts </a:t>
            </a:r>
            <a:br>
              <a:rPr lang="de-DE" sz="1400" dirty="0">
                <a:solidFill>
                  <a:schemeClr val="tx1">
                    <a:lumMod val="65000"/>
                    <a:lumOff val="35000"/>
                  </a:schemeClr>
                </a:solidFill>
              </a:rPr>
            </a:br>
            <a:r>
              <a:rPr lang="de-DE" sz="1400" dirty="0">
                <a:solidFill>
                  <a:schemeClr val="tx1">
                    <a:lumMod val="65000"/>
                    <a:lumOff val="35000"/>
                  </a:schemeClr>
                </a:solidFill>
              </a:rPr>
              <a:t>der Industrie- und Handelskammern</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Bundespersonalvertretungsgesetz</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solidFill>
                  <a:schemeClr val="tx1">
                    <a:lumMod val="65000"/>
                    <a:lumOff val="35000"/>
                  </a:schemeClr>
                </a:solidFill>
              </a:rPr>
              <a:t>Betriebsverfassungsgesetz</a:t>
            </a:r>
          </a:p>
        </p:txBody>
      </p:sp>
      <p:sp>
        <p:nvSpPr>
          <p:cNvPr id="14" name="Textfeld 13">
            <a:extLst>
              <a:ext uri="{FF2B5EF4-FFF2-40B4-BE49-F238E27FC236}">
                <a16:creationId xmlns:a16="http://schemas.microsoft.com/office/drawing/2014/main" id="{9B2EB10A-DB0D-426A-A11E-F98DB7FC883D}"/>
              </a:ext>
            </a:extLst>
          </p:cNvPr>
          <p:cNvSpPr txBox="1"/>
          <p:nvPr/>
        </p:nvSpPr>
        <p:spPr>
          <a:xfrm>
            <a:off x="7516497" y="1997970"/>
            <a:ext cx="4203312" cy="3519772"/>
          </a:xfrm>
          <a:prstGeom prst="rect">
            <a:avLst/>
          </a:prstGeom>
          <a:solidFill>
            <a:srgbClr val="FBF3E8"/>
          </a:solidFill>
        </p:spPr>
        <p:txBody>
          <a:bodyPr wrap="square" lIns="432000" tIns="180000" rIns="0" bIns="0">
            <a:noAutofit/>
          </a:bodyPr>
          <a:lstStyle/>
          <a:p>
            <a:pPr>
              <a:spcAft>
                <a:spcPts val="600"/>
              </a:spcAft>
            </a:pPr>
            <a:r>
              <a:rPr lang="de-DE" sz="1400" b="1" dirty="0"/>
              <a:t>Landesrechtliche Gesetze</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Allgemeine Schulpflicht</a:t>
            </a:r>
          </a:p>
          <a:p>
            <a:pPr marL="285750" indent="-285750">
              <a:lnSpc>
                <a:spcPts val="1900"/>
              </a:lnSpc>
              <a:spcAft>
                <a:spcPts val="200"/>
              </a:spcAft>
              <a:buClr>
                <a:srgbClr val="D6851B"/>
              </a:buClr>
              <a:buSzPct val="65000"/>
              <a:buFont typeface="Wingdings 3" panose="05040102010807070707" pitchFamily="18" charset="2"/>
              <a:buChar char=""/>
            </a:pPr>
            <a:r>
              <a:rPr lang="de-DE" sz="1400" dirty="0">
                <a:latin typeface="+mj-lt"/>
              </a:rPr>
              <a:t>Schulgesetze der Länder</a:t>
            </a:r>
          </a:p>
        </p:txBody>
      </p:sp>
      <p:sp>
        <p:nvSpPr>
          <p:cNvPr id="4" name="Sechseck 3">
            <a:extLst>
              <a:ext uri="{FF2B5EF4-FFF2-40B4-BE49-F238E27FC236}">
                <a16:creationId xmlns:a16="http://schemas.microsoft.com/office/drawing/2014/main" id="{8E6F52D1-3FA4-4A4A-9CB0-A7AC50FE67D7}"/>
              </a:ext>
            </a:extLst>
          </p:cNvPr>
          <p:cNvSpPr/>
          <p:nvPr/>
        </p:nvSpPr>
        <p:spPr>
          <a:xfrm>
            <a:off x="4584440" y="4316414"/>
            <a:ext cx="3198262" cy="928375"/>
          </a:xfrm>
          <a:prstGeom prst="hexagon">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t>Koordinierung beider Lernorte zwischen Bund und Ländern</a:t>
            </a:r>
          </a:p>
        </p:txBody>
      </p:sp>
      <p:pic>
        <p:nvPicPr>
          <p:cNvPr id="25" name="Grafik 24">
            <a:extLst>
              <a:ext uri="{FF2B5EF4-FFF2-40B4-BE49-F238E27FC236}">
                <a16:creationId xmlns:a16="http://schemas.microsoft.com/office/drawing/2014/main" id="{B7A839C6-1C1B-4430-B387-6A567120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09579" y="2087655"/>
            <a:ext cx="1315824" cy="1728000"/>
          </a:xfrm>
          <a:prstGeom prst="rect">
            <a:avLst/>
          </a:prstGeom>
        </p:spPr>
      </p:pic>
      <p:pic>
        <p:nvPicPr>
          <p:cNvPr id="26" name="Grafik 25">
            <a:extLst>
              <a:ext uri="{FF2B5EF4-FFF2-40B4-BE49-F238E27FC236}">
                <a16:creationId xmlns:a16="http://schemas.microsoft.com/office/drawing/2014/main" id="{71044ED9-43AE-45C1-8373-8E4C321474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36800" y="2087655"/>
            <a:ext cx="1319568" cy="1728000"/>
          </a:xfrm>
          <a:prstGeom prst="rect">
            <a:avLst/>
          </a:prstGeom>
        </p:spPr>
      </p:pic>
    </p:spTree>
    <p:extLst>
      <p:ext uri="{BB962C8B-B14F-4D97-AF65-F5344CB8AC3E}">
        <p14:creationId xmlns:p14="http://schemas.microsoft.com/office/powerpoint/2010/main" val="421949329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Die Struktur des Gesetzes</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4. Das Berufsbildungsgesetz (BBiG)</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
        <p:nvSpPr>
          <p:cNvPr id="8" name="Textfeld 7">
            <a:extLst>
              <a:ext uri="{FF2B5EF4-FFF2-40B4-BE49-F238E27FC236}">
                <a16:creationId xmlns:a16="http://schemas.microsoft.com/office/drawing/2014/main" id="{D1ED7C7C-50C6-41EC-90D3-8835C3CA7638}"/>
              </a:ext>
            </a:extLst>
          </p:cNvPr>
          <p:cNvSpPr txBox="1"/>
          <p:nvPr/>
        </p:nvSpPr>
        <p:spPr>
          <a:xfrm>
            <a:off x="658813" y="1557337"/>
            <a:ext cx="7933110" cy="2881815"/>
          </a:xfrm>
          <a:prstGeom prst="rect">
            <a:avLst/>
          </a:prstGeom>
          <a:noFill/>
        </p:spPr>
        <p:txBody>
          <a:bodyPr wrap="square" lIns="0" tIns="0" rIns="0" bIns="0">
            <a:spAutoFit/>
          </a:bodyPr>
          <a:lstStyle/>
          <a:p>
            <a:pPr marL="288000" indent="-288000">
              <a:lnSpc>
                <a:spcPts val="2200"/>
              </a:lnSpc>
              <a:spcAft>
                <a:spcPts val="1200"/>
              </a:spcAft>
              <a:buSzPct val="100000"/>
              <a:buFont typeface="+mj-lt"/>
              <a:buAutoNum type="arabicPeriod"/>
            </a:pPr>
            <a:r>
              <a:rPr lang="de-DE" dirty="0"/>
              <a:t>Allgemeine Vorschriften 	</a:t>
            </a:r>
          </a:p>
          <a:p>
            <a:pPr marL="288000" indent="-288000">
              <a:lnSpc>
                <a:spcPts val="2200"/>
              </a:lnSpc>
              <a:spcAft>
                <a:spcPts val="1200"/>
              </a:spcAft>
              <a:buSzPct val="100000"/>
              <a:buFont typeface="+mj-lt"/>
              <a:buAutoNum type="arabicPeriod"/>
            </a:pPr>
            <a:r>
              <a:rPr lang="de-DE" b="1" dirty="0"/>
              <a:t>Berufsausbildungsverhältnis 	</a:t>
            </a:r>
          </a:p>
          <a:p>
            <a:pPr marL="288000" indent="-288000">
              <a:lnSpc>
                <a:spcPts val="2200"/>
              </a:lnSpc>
              <a:spcAft>
                <a:spcPts val="1200"/>
              </a:spcAft>
              <a:buSzPct val="100000"/>
              <a:buFont typeface="+mj-lt"/>
              <a:buAutoNum type="arabicPeriod"/>
            </a:pPr>
            <a:r>
              <a:rPr lang="de-DE" b="1" dirty="0"/>
              <a:t>Organisation der Berufsbildung </a:t>
            </a:r>
          </a:p>
          <a:p>
            <a:pPr marL="288000" indent="-288000">
              <a:lnSpc>
                <a:spcPts val="2200"/>
              </a:lnSpc>
              <a:spcAft>
                <a:spcPts val="1200"/>
              </a:spcAft>
              <a:buSzPct val="100000"/>
              <a:buFont typeface="+mj-lt"/>
              <a:buAutoNum type="arabicPeriod"/>
            </a:pPr>
            <a:r>
              <a:rPr lang="de-DE" dirty="0"/>
              <a:t>Forschung, Planung, Statistik	</a:t>
            </a:r>
          </a:p>
          <a:p>
            <a:pPr marL="288000" indent="-288000">
              <a:lnSpc>
                <a:spcPts val="2200"/>
              </a:lnSpc>
              <a:spcAft>
                <a:spcPts val="1200"/>
              </a:spcAft>
              <a:buSzPct val="100000"/>
              <a:buFont typeface="+mj-lt"/>
              <a:buAutoNum type="arabicPeriod"/>
            </a:pPr>
            <a:r>
              <a:rPr lang="de-DE" dirty="0"/>
              <a:t>Das Bundesinstitut für Berufsbildung (BIBB)	</a:t>
            </a:r>
          </a:p>
          <a:p>
            <a:pPr marL="288000" indent="-288000">
              <a:lnSpc>
                <a:spcPts val="2200"/>
              </a:lnSpc>
              <a:spcAft>
                <a:spcPts val="1200"/>
              </a:spcAft>
              <a:buSzPct val="100000"/>
              <a:buFont typeface="+mj-lt"/>
              <a:buAutoNum type="arabicPeriod"/>
            </a:pPr>
            <a:r>
              <a:rPr lang="de-DE" dirty="0"/>
              <a:t>Bußgeldvorschriften</a:t>
            </a:r>
          </a:p>
          <a:p>
            <a:pPr marL="288000" indent="-288000">
              <a:lnSpc>
                <a:spcPts val="2200"/>
              </a:lnSpc>
              <a:spcAft>
                <a:spcPts val="1200"/>
              </a:spcAft>
              <a:buSzPct val="100000"/>
              <a:buFont typeface="+mj-lt"/>
              <a:buAutoNum type="arabicPeriod"/>
            </a:pPr>
            <a:r>
              <a:rPr lang="de-DE" dirty="0"/>
              <a:t>Übergangs- und Schlussvorschriften</a:t>
            </a:r>
          </a:p>
        </p:txBody>
      </p:sp>
    </p:spTree>
    <p:extLst>
      <p:ext uri="{BB962C8B-B14F-4D97-AF65-F5344CB8AC3E}">
        <p14:creationId xmlns:p14="http://schemas.microsoft.com/office/powerpoint/2010/main" val="2447684242"/>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997ED28-8EB5-4AC1-A9D0-E20F0F622B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Einführung und Neuordnung von Ausbildungsberufen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10" name="Textfeld 9">
            <a:extLst>
              <a:ext uri="{FF2B5EF4-FFF2-40B4-BE49-F238E27FC236}">
                <a16:creationId xmlns:a16="http://schemas.microsoft.com/office/drawing/2014/main" id="{14C4B1E4-9523-4715-AC0B-78929DA7FCFF}"/>
              </a:ext>
            </a:extLst>
          </p:cNvPr>
          <p:cNvSpPr txBox="1">
            <a:spLocks noChangeArrowheads="1"/>
          </p:cNvSpPr>
          <p:nvPr/>
        </p:nvSpPr>
        <p:spPr bwMode="auto">
          <a:xfrm>
            <a:off x="6240463" y="4292600"/>
            <a:ext cx="5472112" cy="693249"/>
          </a:xfrm>
          <a:prstGeom prst="rect">
            <a:avLst/>
          </a:prstGeom>
          <a:solidFill>
            <a:srgbClr val="E2A95F"/>
          </a:solidFill>
          <a:ln w="19050">
            <a:noFill/>
            <a:miter lim="800000"/>
            <a:headEnd/>
            <a:tailEnd/>
          </a:ln>
        </p:spPr>
        <p:txBody>
          <a:bodyPr wrap="square" lIns="144000" tIns="72000" rIns="144000" bIns="72000">
            <a:spAutoFit/>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eaLnBrk="0" fontAlgn="base" hangingPunct="0">
              <a:spcBef>
                <a:spcPct val="0"/>
              </a:spcBef>
              <a:spcAft>
                <a:spcPct val="0"/>
              </a:spcAft>
              <a:defRPr sz="900">
                <a:solidFill>
                  <a:schemeClr val="tx1"/>
                </a:solidFill>
                <a:latin typeface="Arial" charset="0"/>
                <a:cs typeface="Arial" charset="0"/>
              </a:defRPr>
            </a:lvl6pPr>
            <a:lvl7pPr marL="2971800" indent="-228600" eaLnBrk="0" fontAlgn="base" hangingPunct="0">
              <a:spcBef>
                <a:spcPct val="0"/>
              </a:spcBef>
              <a:spcAft>
                <a:spcPct val="0"/>
              </a:spcAft>
              <a:defRPr sz="900">
                <a:solidFill>
                  <a:schemeClr val="tx1"/>
                </a:solidFill>
                <a:latin typeface="Arial" charset="0"/>
                <a:cs typeface="Arial" charset="0"/>
              </a:defRPr>
            </a:lvl7pPr>
            <a:lvl8pPr marL="3429000" indent="-228600" eaLnBrk="0" fontAlgn="base" hangingPunct="0">
              <a:spcBef>
                <a:spcPct val="0"/>
              </a:spcBef>
              <a:spcAft>
                <a:spcPct val="0"/>
              </a:spcAft>
              <a:defRPr sz="900">
                <a:solidFill>
                  <a:schemeClr val="tx1"/>
                </a:solidFill>
                <a:latin typeface="Arial" charset="0"/>
                <a:cs typeface="Arial" charset="0"/>
              </a:defRPr>
            </a:lvl8pPr>
            <a:lvl9pPr marL="3886200" indent="-228600" eaLnBrk="0" fontAlgn="base" hangingPunct="0">
              <a:spcBef>
                <a:spcPct val="0"/>
              </a:spcBef>
              <a:spcAft>
                <a:spcPct val="0"/>
              </a:spcAft>
              <a:defRPr sz="900">
                <a:solidFill>
                  <a:schemeClr val="tx1"/>
                </a:solidFill>
                <a:latin typeface="Arial" charset="0"/>
                <a:cs typeface="Arial" charset="0"/>
              </a:defRPr>
            </a:lvl9pPr>
          </a:lstStyle>
          <a:p>
            <a:pPr marL="285750" indent="-285750" eaLnBrk="1" hangingPunct="1">
              <a:lnSpc>
                <a:spcPts val="2200"/>
              </a:lnSpc>
              <a:spcBef>
                <a:spcPts val="600"/>
              </a:spcBef>
              <a:spcAft>
                <a:spcPts val="200"/>
              </a:spcAft>
              <a:buClr>
                <a:schemeClr val="bg1"/>
              </a:buClr>
              <a:buSzPct val="65000"/>
              <a:buFont typeface="Wingdings 3" panose="05040102010807070707" pitchFamily="18" charset="2"/>
              <a:buChar char=""/>
            </a:pPr>
            <a:r>
              <a:rPr lang="de-DE" altLang="de-DE" sz="1600" dirty="0">
                <a:solidFill>
                  <a:schemeClr val="bg1"/>
                </a:solidFill>
                <a:latin typeface="Calibri" panose="020F0502020204030204"/>
                <a:cs typeface="+mn-cs"/>
              </a:rPr>
              <a:t>dient der Ausbildungsstätte als Vorlage für einen betrieblichen Ausbildungsplan</a:t>
            </a:r>
          </a:p>
        </p:txBody>
      </p:sp>
      <p:sp>
        <p:nvSpPr>
          <p:cNvPr id="12" name="Inhaltsplatzhalter 4">
            <a:extLst>
              <a:ext uri="{FF2B5EF4-FFF2-40B4-BE49-F238E27FC236}">
                <a16:creationId xmlns:a16="http://schemas.microsoft.com/office/drawing/2014/main" id="{56A3AB11-DB93-4781-9271-2D3CFFD84195}"/>
              </a:ext>
            </a:extLst>
          </p:cNvPr>
          <p:cNvSpPr txBox="1">
            <a:spLocks/>
          </p:cNvSpPr>
          <p:nvPr/>
        </p:nvSpPr>
        <p:spPr>
          <a:xfrm>
            <a:off x="791548" y="2168525"/>
            <a:ext cx="4326142"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Festlegung von staatlich anerkannten Berufen durch den Staat selbst</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Festlegung von Ausbildungsordnungen</a:t>
            </a:r>
          </a:p>
        </p:txBody>
      </p:sp>
      <p:sp>
        <p:nvSpPr>
          <p:cNvPr id="13" name="Textplatzhalter 3">
            <a:extLst>
              <a:ext uri="{FF2B5EF4-FFF2-40B4-BE49-F238E27FC236}">
                <a16:creationId xmlns:a16="http://schemas.microsoft.com/office/drawing/2014/main" id="{FFEC2100-28FB-4C69-824A-01FAFFBB05F3}"/>
              </a:ext>
            </a:extLst>
          </p:cNvPr>
          <p:cNvSpPr txBox="1">
            <a:spLocks/>
          </p:cNvSpPr>
          <p:nvPr/>
        </p:nvSpPr>
        <p:spPr>
          <a:xfrm>
            <a:off x="658814"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dirty="0"/>
              <a:t>Grundlage</a:t>
            </a:r>
            <a:endParaRPr lang="de-DE" sz="1800" spc="70" dirty="0"/>
          </a:p>
        </p:txBody>
      </p:sp>
      <p:sp>
        <p:nvSpPr>
          <p:cNvPr id="14" name="Inhaltsplatzhalter 4">
            <a:extLst>
              <a:ext uri="{FF2B5EF4-FFF2-40B4-BE49-F238E27FC236}">
                <a16:creationId xmlns:a16="http://schemas.microsoft.com/office/drawing/2014/main" id="{9044BB03-81E4-492E-998F-8BB0C71D8741}"/>
              </a:ext>
            </a:extLst>
          </p:cNvPr>
          <p:cNvSpPr txBox="1">
            <a:spLocks/>
          </p:cNvSpPr>
          <p:nvPr/>
        </p:nvSpPr>
        <p:spPr>
          <a:xfrm>
            <a:off x="6373195" y="2168525"/>
            <a:ext cx="5339379" cy="3348038"/>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enthält die Berufsbezeichnung</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beschreibt den Beruf</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legt die zu erwerbenden Fertigkeiten, Kenntnisse, Fähigkeiten und die notwendige Dauer verbindlich fest</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schließt  den Ausbildungsrahmenplan ein</a:t>
            </a:r>
          </a:p>
          <a:p>
            <a:pPr marL="285750" indent="-285750">
              <a:lnSpc>
                <a:spcPts val="2000"/>
              </a:lnSpc>
              <a:spcBef>
                <a:spcPts val="600"/>
              </a:spcBef>
              <a:buClr>
                <a:srgbClr val="D6851B"/>
              </a:buClr>
              <a:buSzPct val="65000"/>
              <a:buFont typeface="Wingdings 3" panose="05040102010807070707" pitchFamily="18" charset="2"/>
              <a:buChar char=""/>
            </a:pPr>
            <a:r>
              <a:rPr lang="de-DE" sz="1600" dirty="0">
                <a:effectLst>
                  <a:glow rad="444500">
                    <a:schemeClr val="bg1"/>
                  </a:glow>
                </a:effectLst>
                <a:latin typeface="+mj-lt"/>
              </a:rPr>
              <a:t>definiert die Prüfungsanforderungen</a:t>
            </a:r>
          </a:p>
        </p:txBody>
      </p:sp>
      <p:sp>
        <p:nvSpPr>
          <p:cNvPr id="15" name="Textplatzhalter 3">
            <a:extLst>
              <a:ext uri="{FF2B5EF4-FFF2-40B4-BE49-F238E27FC236}">
                <a16:creationId xmlns:a16="http://schemas.microsoft.com/office/drawing/2014/main" id="{2A393688-CF93-437E-B90C-3F04D2F4839A}"/>
              </a:ext>
            </a:extLst>
          </p:cNvPr>
          <p:cNvSpPr txBox="1">
            <a:spLocks/>
          </p:cNvSpPr>
          <p:nvPr/>
        </p:nvSpPr>
        <p:spPr>
          <a:xfrm>
            <a:off x="624046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dirty="0"/>
              <a:t>Die Ausbildungsordnung</a:t>
            </a:r>
          </a:p>
        </p:txBody>
      </p:sp>
    </p:spTree>
    <p:extLst>
      <p:ext uri="{BB962C8B-B14F-4D97-AF65-F5344CB8AC3E}">
        <p14:creationId xmlns:p14="http://schemas.microsoft.com/office/powerpoint/2010/main" val="277663259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9B4D0773-775F-4164-BE00-9C0CF1F32594}"/>
              </a:ext>
            </a:extLst>
          </p:cNvPr>
          <p:cNvSpPr/>
          <p:nvPr/>
        </p:nvSpPr>
        <p:spPr>
          <a:xfrm>
            <a:off x="3267978" y="1715955"/>
            <a:ext cx="5852596" cy="504000"/>
          </a:xfrm>
          <a:prstGeom prst="rect">
            <a:avLst/>
          </a:prstGeom>
          <a:solidFill>
            <a:srgbClr val="E2A95F"/>
          </a:solidFill>
        </p:spPr>
        <p:txBody>
          <a:bodyPr wrap="square" tIns="36000" bIns="0" anchor="ctr" anchorCtr="0">
            <a:noAutofit/>
          </a:bodyPr>
          <a:lstStyle/>
          <a:p>
            <a:pPr algn="ctr" defTabSz="357188">
              <a:lnSpc>
                <a:spcPts val="1700"/>
              </a:lnSpc>
              <a:spcBef>
                <a:spcPts val="600"/>
              </a:spcBef>
              <a:buClr>
                <a:schemeClr val="accent1"/>
              </a:buClr>
              <a:buSzPct val="90000"/>
            </a:pPr>
            <a:r>
              <a:rPr lang="de-DE" spc="20" dirty="0">
                <a:solidFill>
                  <a:schemeClr val="bg1"/>
                </a:solidFill>
                <a:latin typeface="+mj-lt"/>
              </a:rPr>
              <a:t>Ausbildungsvertrag + betrieblicher Ausbildungsplan</a:t>
            </a:r>
          </a:p>
        </p:txBody>
      </p:sp>
      <p:sp>
        <p:nvSpPr>
          <p:cNvPr id="37" name="Textplatzhalter 3">
            <a:extLst>
              <a:ext uri="{FF2B5EF4-FFF2-40B4-BE49-F238E27FC236}">
                <a16:creationId xmlns:a16="http://schemas.microsoft.com/office/drawing/2014/main" id="{C2DFB5EB-86D2-49BD-82C6-9763D37585F0}"/>
              </a:ext>
            </a:extLst>
          </p:cNvPr>
          <p:cNvSpPr txBox="1">
            <a:spLocks/>
          </p:cNvSpPr>
          <p:nvPr/>
        </p:nvSpPr>
        <p:spPr>
          <a:xfrm>
            <a:off x="3590925" y="4879062"/>
            <a:ext cx="5257800" cy="646331"/>
          </a:xfrm>
          <a:prstGeom prst="hexagon">
            <a:avLst/>
          </a:prstGeom>
          <a:solidFill>
            <a:srgbClr val="E2A95F"/>
          </a:solidFill>
        </p:spPr>
        <p:txBody>
          <a:bodyPr vert="horz" wrap="square" lIns="0" tIns="10800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20" dirty="0"/>
              <a:t>Ausbildungsverhältnis</a:t>
            </a:r>
          </a:p>
        </p:txBody>
      </p:sp>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de-DE" dirty="0"/>
              <a:t>5. Bundesrechtliche Regelungen</a:t>
            </a:r>
            <a:endParaRPr lang="de-DE" noProof="0" dirty="0">
              <a:solidFill>
                <a:srgbClr val="D6851B"/>
              </a:solidFill>
            </a:endParaRP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4051661"/>
            <a:ext cx="2808000" cy="864000"/>
          </a:xfrm>
          <a:solidFill>
            <a:srgbClr val="D6851B"/>
          </a:solidFill>
        </p:spPr>
        <p:txBody>
          <a:bodyPr wrap="square" lIns="36000" tIns="144000" rIns="36000" bIns="144000">
            <a:spAutoFit/>
          </a:bodyPr>
          <a:lstStyle/>
          <a:p>
            <a:pPr algn="ctr">
              <a:lnSpc>
                <a:spcPts val="1900"/>
              </a:lnSpc>
              <a:spcBef>
                <a:spcPts val="600"/>
              </a:spcBef>
            </a:pPr>
            <a:r>
              <a:rPr lang="de-DE" sz="1800" spc="10" dirty="0"/>
              <a:t>Ausbildungsstätte </a:t>
            </a:r>
          </a:p>
          <a:p>
            <a:pPr algn="ctr">
              <a:lnSpc>
                <a:spcPts val="1900"/>
              </a:lnSpc>
              <a:spcBef>
                <a:spcPts val="600"/>
              </a:spcBef>
            </a:pPr>
            <a:r>
              <a:rPr lang="de-DE" sz="1800" spc="10" dirty="0"/>
              <a:t>und Ausbildungspersonal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2293549" y="1066477"/>
            <a:ext cx="7776382" cy="504000"/>
          </a:xfrm>
          <a:prstGeom prst="rect">
            <a:avLst/>
          </a:prstGeom>
          <a:solidFill>
            <a:srgbClr val="D6851B"/>
          </a:solidFill>
        </p:spPr>
        <p:txBody>
          <a:bodyPr vert="horz" wrap="square" lIns="36000" tIns="36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40" dirty="0"/>
              <a:t>Ausbildungsberuf und Ausbildungsordnung </a:t>
            </a:r>
            <a:r>
              <a:rPr lang="de-DE" sz="1800" spc="40" dirty="0"/>
              <a:t>(Ausbildungsrahmenplan)</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8976575" y="4051661"/>
            <a:ext cx="2736000" cy="864000"/>
          </a:xfrm>
          <a:prstGeom prst="rect">
            <a:avLst/>
          </a:prstGeom>
          <a:solidFill>
            <a:srgbClr val="D6851B"/>
          </a:solidFill>
        </p:spPr>
        <p:txBody>
          <a:bodyPr vert="horz" wrap="square" lIns="36000" tIns="144000" rIns="36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800" dirty="0"/>
              <a:t>Auszubildende</a:t>
            </a:r>
            <a:endParaRPr lang="de-DE" sz="1800" spc="20" dirty="0"/>
          </a:p>
        </p:txBody>
      </p:sp>
      <p:pic>
        <p:nvPicPr>
          <p:cNvPr id="24" name="Grafik 23">
            <a:extLst>
              <a:ext uri="{FF2B5EF4-FFF2-40B4-BE49-F238E27FC236}">
                <a16:creationId xmlns:a16="http://schemas.microsoft.com/office/drawing/2014/main" id="{BCCDCB52-6868-4E5D-8CFD-CBBA6B85A6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2986" y="2517115"/>
            <a:ext cx="2209789" cy="1627398"/>
          </a:xfrm>
          <a:prstGeom prst="rect">
            <a:avLst/>
          </a:prstGeom>
        </p:spPr>
      </p:pic>
      <p:pic>
        <p:nvPicPr>
          <p:cNvPr id="25" name="Grafik 24">
            <a:extLst>
              <a:ext uri="{FF2B5EF4-FFF2-40B4-BE49-F238E27FC236}">
                <a16:creationId xmlns:a16="http://schemas.microsoft.com/office/drawing/2014/main" id="{52122AB6-4899-48A1-9E9E-790D654950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07195" y="2658539"/>
            <a:ext cx="760401" cy="1485974"/>
          </a:xfrm>
          <a:prstGeom prst="rect">
            <a:avLst/>
          </a:prstGeom>
        </p:spPr>
      </p:pic>
      <p:grpSp>
        <p:nvGrpSpPr>
          <p:cNvPr id="26" name="Gruppieren 25">
            <a:extLst>
              <a:ext uri="{FF2B5EF4-FFF2-40B4-BE49-F238E27FC236}">
                <a16:creationId xmlns:a16="http://schemas.microsoft.com/office/drawing/2014/main" id="{5CC2697D-3984-44B9-AD53-06F8BE254F5B}"/>
              </a:ext>
            </a:extLst>
          </p:cNvPr>
          <p:cNvGrpSpPr/>
          <p:nvPr/>
        </p:nvGrpSpPr>
        <p:grpSpPr>
          <a:xfrm>
            <a:off x="9658812" y="2559275"/>
            <a:ext cx="670505" cy="1447737"/>
            <a:chOff x="2466852" y="4726567"/>
            <a:chExt cx="535353" cy="1155921"/>
          </a:xfrm>
        </p:grpSpPr>
        <p:sp>
          <p:nvSpPr>
            <p:cNvPr id="27" name="Rechteck: abgerundete Ecken 31">
              <a:extLst>
                <a:ext uri="{FF2B5EF4-FFF2-40B4-BE49-F238E27FC236}">
                  <a16:creationId xmlns:a16="http://schemas.microsoft.com/office/drawing/2014/main" id="{38F27892-03ED-4C11-B3D7-FB4AD1AF8E8E}"/>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423C063F-0201-44FF-9F53-EA3C7B9155B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66852" y="4726567"/>
              <a:ext cx="535353" cy="1148191"/>
            </a:xfrm>
            <a:prstGeom prst="rect">
              <a:avLst/>
            </a:prstGeom>
          </p:spPr>
        </p:pic>
      </p:grpSp>
      <p:grpSp>
        <p:nvGrpSpPr>
          <p:cNvPr id="39" name="Gruppieren 38">
            <a:extLst>
              <a:ext uri="{FF2B5EF4-FFF2-40B4-BE49-F238E27FC236}">
                <a16:creationId xmlns:a16="http://schemas.microsoft.com/office/drawing/2014/main" id="{48C49D30-47F0-459B-9B2E-5F940D7B21C2}"/>
              </a:ext>
            </a:extLst>
          </p:cNvPr>
          <p:cNvGrpSpPr/>
          <p:nvPr/>
        </p:nvGrpSpPr>
        <p:grpSpPr>
          <a:xfrm>
            <a:off x="1442905" y="704572"/>
            <a:ext cx="1218263" cy="1595339"/>
            <a:chOff x="1442905" y="704572"/>
            <a:chExt cx="1218263" cy="1595339"/>
          </a:xfrm>
        </p:grpSpPr>
        <p:pic>
          <p:nvPicPr>
            <p:cNvPr id="35" name="Grafik 34">
              <a:extLst>
                <a:ext uri="{FF2B5EF4-FFF2-40B4-BE49-F238E27FC236}">
                  <a16:creationId xmlns:a16="http://schemas.microsoft.com/office/drawing/2014/main" id="{71044ED9-43AE-45C1-8373-8E4C321474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42905" y="704572"/>
              <a:ext cx="1218263" cy="1595339"/>
            </a:xfrm>
            <a:prstGeom prst="rect">
              <a:avLst/>
            </a:prstGeom>
          </p:spPr>
        </p:pic>
        <p:grpSp>
          <p:nvGrpSpPr>
            <p:cNvPr id="4" name="Gruppieren 3">
              <a:extLst>
                <a:ext uri="{FF2B5EF4-FFF2-40B4-BE49-F238E27FC236}">
                  <a16:creationId xmlns:a16="http://schemas.microsoft.com/office/drawing/2014/main" id="{A8E19409-AC63-49DF-A67E-095FE7C9FE00}"/>
                </a:ext>
              </a:extLst>
            </p:cNvPr>
            <p:cNvGrpSpPr/>
            <p:nvPr/>
          </p:nvGrpSpPr>
          <p:grpSpPr>
            <a:xfrm rot="20390170">
              <a:off x="1911703" y="921898"/>
              <a:ext cx="685886" cy="913614"/>
              <a:chOff x="8233986" y="801042"/>
              <a:chExt cx="878890" cy="1170699"/>
            </a:xfrm>
          </p:grpSpPr>
          <p:sp>
            <p:nvSpPr>
              <p:cNvPr id="3" name="Rechteck: abgerundete Ecken 2">
                <a:extLst>
                  <a:ext uri="{FF2B5EF4-FFF2-40B4-BE49-F238E27FC236}">
                    <a16:creationId xmlns:a16="http://schemas.microsoft.com/office/drawing/2014/main" id="{771B2D75-8454-472A-B29B-E715105B28F1}"/>
                  </a:ext>
                </a:extLst>
              </p:cNvPr>
              <p:cNvSpPr/>
              <p:nvPr/>
            </p:nvSpPr>
            <p:spPr>
              <a:xfrm rot="704140">
                <a:off x="8233986" y="816774"/>
                <a:ext cx="871497" cy="11502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9" name="Grafik 28">
                <a:extLst>
                  <a:ext uri="{FF2B5EF4-FFF2-40B4-BE49-F238E27FC236}">
                    <a16:creationId xmlns:a16="http://schemas.microsoft.com/office/drawing/2014/main" id="{5D855DD6-E04D-4E73-ADC6-EE25344DA5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1044">
                <a:off x="8237311" y="801042"/>
                <a:ext cx="875565" cy="1170699"/>
              </a:xfrm>
              <a:prstGeom prst="rect">
                <a:avLst/>
              </a:prstGeom>
            </p:spPr>
          </p:pic>
        </p:grpSp>
      </p:grpSp>
      <p:grpSp>
        <p:nvGrpSpPr>
          <p:cNvPr id="41" name="Gruppieren 40">
            <a:extLst>
              <a:ext uri="{FF2B5EF4-FFF2-40B4-BE49-F238E27FC236}">
                <a16:creationId xmlns:a16="http://schemas.microsoft.com/office/drawing/2014/main" id="{B5BCD05F-F6D7-441D-BC91-061CB2DC5B44}"/>
              </a:ext>
            </a:extLst>
          </p:cNvPr>
          <p:cNvGrpSpPr/>
          <p:nvPr/>
        </p:nvGrpSpPr>
        <p:grpSpPr>
          <a:xfrm>
            <a:off x="4756011" y="2164796"/>
            <a:ext cx="2863990" cy="2863990"/>
            <a:chOff x="4756011" y="2164796"/>
            <a:chExt cx="2863990" cy="2863990"/>
          </a:xfrm>
        </p:grpSpPr>
        <p:sp>
          <p:nvSpPr>
            <p:cNvPr id="36" name="Ellipse 35">
              <a:extLst>
                <a:ext uri="{FF2B5EF4-FFF2-40B4-BE49-F238E27FC236}">
                  <a16:creationId xmlns:a16="http://schemas.microsoft.com/office/drawing/2014/main" id="{9C0FB1F7-6FB9-4911-8901-CF84586A5D00}"/>
                </a:ext>
              </a:extLst>
            </p:cNvPr>
            <p:cNvSpPr/>
            <p:nvPr/>
          </p:nvSpPr>
          <p:spPr>
            <a:xfrm>
              <a:off x="4756011" y="2164796"/>
              <a:ext cx="2863990" cy="286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F6D05F4C-593C-415C-9848-DAFEA3E5A130}"/>
                </a:ext>
              </a:extLst>
            </p:cNvPr>
            <p:cNvGrpSpPr/>
            <p:nvPr/>
          </p:nvGrpSpPr>
          <p:grpSpPr>
            <a:xfrm>
              <a:off x="4912734" y="2317197"/>
              <a:ext cx="2554866" cy="2554866"/>
              <a:chOff x="4912734" y="2317197"/>
              <a:chExt cx="2554866" cy="2554866"/>
            </a:xfrm>
          </p:grpSpPr>
          <p:sp>
            <p:nvSpPr>
              <p:cNvPr id="5" name="Ellipse 4">
                <a:extLst>
                  <a:ext uri="{FF2B5EF4-FFF2-40B4-BE49-F238E27FC236}">
                    <a16:creationId xmlns:a16="http://schemas.microsoft.com/office/drawing/2014/main" id="{FB669FB8-D14F-4375-893A-E9E08DE30DD0}"/>
                  </a:ext>
                </a:extLst>
              </p:cNvPr>
              <p:cNvSpPr/>
              <p:nvPr/>
            </p:nvSpPr>
            <p:spPr>
              <a:xfrm>
                <a:off x="4912734" y="2317197"/>
                <a:ext cx="2554866" cy="2554866"/>
              </a:xfrm>
              <a:prstGeom prst="ellipse">
                <a:avLst/>
              </a:prstGeom>
              <a:solidFill>
                <a:srgbClr val="D68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platzhalter 3">
                <a:extLst>
                  <a:ext uri="{FF2B5EF4-FFF2-40B4-BE49-F238E27FC236}">
                    <a16:creationId xmlns:a16="http://schemas.microsoft.com/office/drawing/2014/main" id="{4D1AF519-D49F-4109-9CA5-A99B975F7F0F}"/>
                  </a:ext>
                </a:extLst>
              </p:cNvPr>
              <p:cNvSpPr txBox="1">
                <a:spLocks/>
              </p:cNvSpPr>
              <p:nvPr/>
            </p:nvSpPr>
            <p:spPr>
              <a:xfrm>
                <a:off x="4971595" y="2574391"/>
                <a:ext cx="2438156" cy="1846347"/>
              </a:xfrm>
              <a:prstGeom prst="rect">
                <a:avLst/>
              </a:prstGeom>
              <a:noFill/>
            </p:spPr>
            <p:txBody>
              <a:bodyPr vert="horz" wrap="square"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2800"/>
                  </a:lnSpc>
                  <a:spcBef>
                    <a:spcPts val="0"/>
                  </a:spcBef>
                  <a:spcAft>
                    <a:spcPts val="600"/>
                  </a:spcAft>
                </a:pPr>
                <a:r>
                  <a:rPr lang="de-DE" dirty="0"/>
                  <a:t>Inhalte</a:t>
                </a:r>
              </a:p>
              <a:p>
                <a:pPr algn="ctr">
                  <a:lnSpc>
                    <a:spcPts val="2800"/>
                  </a:lnSpc>
                  <a:spcBef>
                    <a:spcPts val="0"/>
                  </a:spcBef>
                  <a:spcAft>
                    <a:spcPts val="600"/>
                  </a:spcAft>
                </a:pPr>
                <a:r>
                  <a:rPr lang="de-DE" dirty="0"/>
                  <a:t>Standards</a:t>
                </a:r>
              </a:p>
              <a:p>
                <a:pPr algn="ctr">
                  <a:lnSpc>
                    <a:spcPts val="2800"/>
                  </a:lnSpc>
                  <a:spcBef>
                    <a:spcPts val="0"/>
                  </a:spcBef>
                  <a:spcAft>
                    <a:spcPts val="600"/>
                  </a:spcAft>
                </a:pPr>
                <a:r>
                  <a:rPr lang="de-DE" dirty="0"/>
                  <a:t>Rechte und Pflichten</a:t>
                </a:r>
              </a:p>
            </p:txBody>
          </p:sp>
        </p:grpSp>
      </p:grpSp>
    </p:spTree>
    <p:extLst>
      <p:ext uri="{BB962C8B-B14F-4D97-AF65-F5344CB8AC3E}">
        <p14:creationId xmlns:p14="http://schemas.microsoft.com/office/powerpoint/2010/main" val="70489151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Kernpunkte der Ausbildungsordnung </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Bundesrechtliche Regelungen</a:t>
            </a:r>
          </a:p>
        </p:txBody>
      </p:sp>
      <p:sp>
        <p:nvSpPr>
          <p:cNvPr id="9" name="Inhaltsplatzhalter 4">
            <a:extLst>
              <a:ext uri="{FF2B5EF4-FFF2-40B4-BE49-F238E27FC236}">
                <a16:creationId xmlns:a16="http://schemas.microsoft.com/office/drawing/2014/main" id="{98B785D9-4DDD-4F8A-987A-FB9486401631}"/>
              </a:ext>
            </a:extLst>
          </p:cNvPr>
          <p:cNvSpPr txBox="1">
            <a:spLocks/>
          </p:cNvSpPr>
          <p:nvPr/>
        </p:nvSpPr>
        <p:spPr>
          <a:xfrm>
            <a:off x="658812" y="1557339"/>
            <a:ext cx="7958138" cy="3873077"/>
          </a:xfrm>
          <a:prstGeom prst="rect">
            <a:avLst/>
          </a:prstGeom>
        </p:spPr>
        <p:txBody>
          <a:bodyPr vert="horz" lIns="0" tIns="0" rIns="0" bIns="0" numCol="1"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Bezeichnung des Ausbildungsberufes</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Ausbildungsdauer: nicht weniger als 2, nicht mehr als 3 Jahre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Ausbildungsberufsbild: die beruflichen Fertigkeiten, Kenntnisse und Fähigkeiten, die zu vermitteln sind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Ausbildungsrahmenplan: Anleitung zur sachlichen und zeitlichen Gliederung </a:t>
            </a:r>
            <a:br>
              <a:rPr lang="de-DE" sz="1800" dirty="0">
                <a:latin typeface="+mj-lt"/>
              </a:rPr>
            </a:br>
            <a:r>
              <a:rPr lang="de-DE" sz="1800" dirty="0">
                <a:latin typeface="+mj-lt"/>
              </a:rPr>
              <a:t>der Vermittlung der Fertigkeiten, Kenntnisse und Fähigkeiten, Berichtsheft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Prüfungsanforderungen</a:t>
            </a:r>
          </a:p>
        </p:txBody>
      </p:sp>
      <p:pic>
        <p:nvPicPr>
          <p:cNvPr id="16" name="Grafik 15">
            <a:extLst>
              <a:ext uri="{FF2B5EF4-FFF2-40B4-BE49-F238E27FC236}">
                <a16:creationId xmlns:a16="http://schemas.microsoft.com/office/drawing/2014/main" id="{ACC6DEE6-F42F-47A6-B2DA-86728B985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7298" y="2168525"/>
            <a:ext cx="2639127" cy="3455988"/>
          </a:xfrm>
          <a:prstGeom prst="rect">
            <a:avLst/>
          </a:prstGeom>
        </p:spPr>
      </p:pic>
    </p:spTree>
    <p:extLst>
      <p:ext uri="{BB962C8B-B14F-4D97-AF65-F5344CB8AC3E}">
        <p14:creationId xmlns:p14="http://schemas.microsoft.com/office/powerpoint/2010/main" val="620452754"/>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3776</Words>
  <Application>Microsoft Office PowerPoint</Application>
  <PresentationFormat>Breitbild</PresentationFormat>
  <Paragraphs>369</Paragraphs>
  <Slides>22</Slides>
  <Notes>18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22</vt:i4>
      </vt:variant>
    </vt:vector>
  </HeadingPairs>
  <TitlesOfParts>
    <vt:vector size="27" baseType="lpstr">
      <vt:lpstr>Arial</vt:lpstr>
      <vt:lpstr>Calibri</vt:lpstr>
      <vt:lpstr>Wingdings 3</vt:lpstr>
      <vt:lpstr>Office</vt:lpstr>
      <vt:lpstr>1_Office</vt:lpstr>
      <vt:lpstr> </vt:lpstr>
      <vt:lpstr>Inhalt</vt:lpstr>
      <vt:lpstr>1. Das Grundgesetz als Basis</vt:lpstr>
      <vt:lpstr>2. Das duale System</vt:lpstr>
      <vt:lpstr>3. Der rechtliche Rahmen im Überblick</vt:lpstr>
      <vt:lpstr>4. Das Berufsbildungsgesetz (BBiG)</vt:lpstr>
      <vt:lpstr>5. Bundesrechtliche Regelungen</vt:lpstr>
      <vt:lpstr>5. Bundesrechtliche Regelungen</vt:lpstr>
      <vt:lpstr>5. Bundesrechtliche Regelungen</vt:lpstr>
      <vt:lpstr>5. Bundesrechtliche Regelungen</vt:lpstr>
      <vt:lpstr>5. Bundesrechtliche Regelungen</vt:lpstr>
      <vt:lpstr>5. Bundesrechtliche Regelungen</vt:lpstr>
      <vt:lpstr>5. Bundesrechtliche Regelungen</vt:lpstr>
      <vt:lpstr>5. Bundesrechtliche Regelungen: Abschluss</vt:lpstr>
      <vt:lpstr>5. Bundesrechtliche Regelungen: Handwerk</vt:lpstr>
      <vt:lpstr>5. Bundesrechtliche Regelungen: Jugendliche</vt:lpstr>
      <vt:lpstr>6. Landesrechtliche Regelungen: Jugendliche</vt:lpstr>
      <vt:lpstr>6. Landesrechtliche Regelungen: Jugendliche</vt:lpstr>
      <vt:lpstr>Regelungen auf einen Blick</vt:lpstr>
      <vt:lpstr>5. Bundesrechtliche Regelungen</vt:lpstr>
      <vt:lpstr>Weitere Informationen</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430</cp:revision>
  <dcterms:created xsi:type="dcterms:W3CDTF">2020-12-18T10:19:10Z</dcterms:created>
  <dcterms:modified xsi:type="dcterms:W3CDTF">2026-06-19T08:55:59Z</dcterms:modified>
</cp:coreProperties>
</file>