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50" userDrawn="1">
          <p15:clr>
            <a:srgbClr val="A4A3A4"/>
          </p15:clr>
        </p15:guide>
        <p15:guide id="15" orient="horz" pos="3725" userDrawn="1">
          <p15:clr>
            <a:srgbClr val="A4A3A4"/>
          </p15:clr>
        </p15:guide>
        <p15:guide id="16" orient="horz" pos="27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F1C"/>
    <a:srgbClr val="EAC28D"/>
    <a:srgbClr val="E2A95F"/>
    <a:srgbClr val="FBF3E8"/>
    <a:srgbClr val="D6851B"/>
    <a:srgbClr val="F2D9B8"/>
    <a:srgbClr val="33CC33"/>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01" autoAdjust="0"/>
  </p:normalViewPr>
  <p:slideViewPr>
    <p:cSldViewPr snapToGrid="0" showGuides="1">
      <p:cViewPr varScale="1">
        <p:scale>
          <a:sx n="82" d="100"/>
          <a:sy n="82" d="100"/>
        </p:scale>
        <p:origin x="870" y="84"/>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50"/>
        <p:guide orient="horz" pos="3725"/>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19.06.2026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The slide shows that most regulations </a:t>
            </a:r>
            <a:r>
              <a:rPr lang="en-GB" baseline="0" dirty="0"/>
              <a:t>take effect on the basis of federal law.</a:t>
            </a:r>
          </a:p>
          <a:p>
            <a:pPr marL="171450" indent="-171450">
              <a:buFont typeface="Arial" panose="020B0604020202020204" pitchFamily="34" charset="0"/>
              <a:buChar char="•"/>
            </a:pPr>
            <a:r>
              <a:rPr lang="en-GB" baseline="0" dirty="0"/>
              <a:t>Regulations in federal state law relate to the school-based sector. </a:t>
            </a:r>
          </a:p>
          <a:p>
            <a:pPr marL="171450" indent="-171450">
              <a:buFont typeface="Arial" panose="020B0604020202020204" pitchFamily="34" charset="0"/>
              <a:buChar char="•"/>
            </a:pPr>
            <a:r>
              <a:rPr lang="en-GB" baseline="0" dirty="0"/>
              <a:t>This is due to the position occupied by the federal state within a federal structure. </a:t>
            </a:r>
          </a:p>
          <a:p>
            <a:pPr marL="171450" indent="-171450">
              <a:buFont typeface="Arial" panose="020B0604020202020204" pitchFamily="34" charset="0"/>
              <a:buChar char="•"/>
            </a:pPr>
            <a:r>
              <a:rPr lang="en-GB" baseline="0" dirty="0"/>
              <a:t>Such a circumstance reflects the cultural sovereignty of the federal states.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The cultural sovereignty of the federal states has its basis in German federalism pursuant to the competency regulation in German Basic Law (Grundgesetz, GG, Article 30). The federal states have the right to legislate insofar as German Basic Law does not expressly confer legislative power on the Federation (German Basic Law Article 70 Paragraph 1, GG). According to case law decided by the Federal Constitutional Court, this cultural sovereignty is the “core of the statehood of the federal states”. See also notes to Slide 18</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 15 BBiG:</a:t>
            </a:r>
            <a:r>
              <a:rPr lang="en-GB" baseline="0" dirty="0"/>
              <a:t> Trainers must release trainees for the purpose of attending vocational school teaching and sitting examinations.  The same applies if training measures are to be held outside the place of training.</a:t>
            </a:r>
          </a:p>
          <a:p>
            <a:pPr marL="171450" indent="-171450">
              <a:buFont typeface="Arial" panose="020B0604020202020204" pitchFamily="34" charset="0"/>
              <a:buChar char="•"/>
            </a:pPr>
            <a:r>
              <a:rPr lang="en-GB" dirty="0"/>
              <a:t>§§ 17–19 BBiG </a:t>
            </a:r>
          </a:p>
          <a:p>
            <a:pPr marL="171450" indent="-171450">
              <a:buFont typeface="Arial" panose="020B0604020202020204" pitchFamily="34" charset="0"/>
              <a:buChar char="•"/>
            </a:pPr>
            <a:r>
              <a:rPr lang="en-GB" dirty="0"/>
              <a:t>Stipulation of remuneration under a collective wage agreement is not covered by the law! Remuneration may also take place on the basis of an agreement reached between the parties, although the provisions of the collective wage agreement take precedence.</a:t>
            </a:r>
          </a:p>
          <a:p>
            <a:pPr marL="171450" indent="-171450">
              <a:buFont typeface="Arial" panose="020B0604020202020204" pitchFamily="34" charset="0"/>
              <a:buChar char="•"/>
            </a:pPr>
            <a:r>
              <a:rPr lang="en-GB" dirty="0"/>
              <a:t>Pursuant to a judgement from the Federal Labour Court, remuneration may not be less than 80% of the allowance stipulated in the wage agreement.</a:t>
            </a:r>
          </a:p>
          <a:p>
            <a:pPr marL="171450" indent="-171450">
              <a:buFont typeface="Arial" panose="020B0604020202020204" pitchFamily="34" charset="0"/>
              <a:buChar char="•"/>
            </a:pPr>
            <a:r>
              <a:rPr lang="en-GB" dirty="0"/>
              <a:t>The statutory framework of collective wage law is governed by the Collective Agreements Act (TVG) of 9 April 1949. The collective wage agreement regulates the rights and duties of the parties to such a collective wage agreement (trade unions, individual employers and associations of employers). It includes legal norms which are able to govern the contents, conclusion and termination of contracts of employment and issues under company and labour-management relations law. The collective wage agreement also applies to trainees.</a:t>
            </a:r>
          </a:p>
          <a:p>
            <a:pPr marL="171450" indent="-171450">
              <a:buFont typeface="Arial" panose="020B0604020202020204" pitchFamily="34" charset="0"/>
              <a:buChar char="•"/>
            </a:pPr>
            <a:r>
              <a:rPr lang="en-GB" dirty="0"/>
              <a:t>For information on the Minimum Wage Act (MiLoG), see slide 20 in the Appendix.</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42445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 state delegates its monitoring function to the competent bodies.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 competent bodies register training contracts, monitor companies and staff and advise both trainers and trainees.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They form examination boards (§§ 39–40 BBiG), see also comment on Slide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These examinations boards conduct intermediate and final examinations (see Slide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17809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Relating to the examination system: §§ 37–48 BBiG; 31 HwO</a:t>
            </a:r>
          </a:p>
          <a:p>
            <a:pPr marL="171450" indent="-171450">
              <a:buFont typeface="Arial" panose="020B0604020202020204" pitchFamily="34" charset="0"/>
              <a:buChar char="•"/>
            </a:pPr>
            <a:r>
              <a:rPr lang="en-GB" sz="1200" dirty="0"/>
              <a:t>Exemption from fees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Intermediate examination</a:t>
            </a:r>
            <a:r>
              <a:rPr lang="en-GB" sz="1200" dirty="0"/>
              <a:t> after half of training (results do not help inform the final evaluation) </a:t>
            </a:r>
            <a:r>
              <a:rPr lang="en-GB" sz="1200" u="sng" dirty="0"/>
              <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“Extended final examination”</a:t>
            </a:r>
            <a:r>
              <a:rPr lang="en-GB" sz="1200" dirty="0"/>
              <a:t> (first part after two years, second part at end of training) </a:t>
            </a:r>
          </a:p>
          <a:p>
            <a:pPr marL="171450" indent="-171450">
              <a:buFont typeface="Arial" panose="020B0604020202020204" pitchFamily="34" charset="0"/>
              <a:buChar char="•"/>
            </a:pPr>
            <a:r>
              <a:rPr lang="en-GB" sz="1200" dirty="0"/>
              <a:t>Demonstration of “employability skills” means that,</a:t>
            </a:r>
            <a:r>
              <a:rPr lang="en-GB" sz="1200" baseline="0" dirty="0"/>
              <a:t> in the oral examination, the candidates are required to show mastery of a situation which is the equivalence of a real task in later working life (such as repair faults artificially introduced into an engine etc.). During the process, candidates must demonstrate professional, methodological and social competence.</a:t>
            </a:r>
          </a:p>
          <a:p>
            <a:pPr marL="171450" indent="-171450">
              <a:buFont typeface="Arial" panose="020B0604020202020204" pitchFamily="34" charset="0"/>
              <a:buChar char="•"/>
            </a:pPr>
            <a:r>
              <a:rPr lang="en-GB" sz="1200" baseline="0" dirty="0"/>
              <a:t>§ 40 BBiG, § 34 HwO relates to the composition of the examination board. </a:t>
            </a:r>
            <a:r>
              <a:rPr lang="en-GB" sz="1200" dirty="0"/>
              <a:t>An examination board must comprise at least three members. Both the employer and the employees sides must be represented in equal numbers and must account for at least two thirds of the total number of examination board members. Vocational schools are represented by at least one teacher. </a:t>
            </a:r>
          </a:p>
          <a:p>
            <a:pPr marL="171450" indent="-171450">
              <a:buFont typeface="Arial" panose="020B0604020202020204" pitchFamily="34" charset="0"/>
              <a:buChar char="•"/>
            </a:pPr>
            <a:r>
              <a:rPr lang="en-GB" sz="1200" dirty="0"/>
              <a:t>In the craft trades sector, the chambers may also authorise the guilds to set up examination boards.</a:t>
            </a:r>
          </a:p>
          <a:p>
            <a:pPr marL="171450" indent="-171450">
              <a:buFont typeface="Arial" panose="020B0604020202020204" pitchFamily="34" charset="0"/>
              <a:buChar char="•"/>
            </a:pPr>
            <a:r>
              <a:rPr lang="en-GB" sz="1200" b="0" i="0" u="none" strike="noStrike" baseline="0" dirty="0">
                <a:solidFill>
                  <a:schemeClr val="tx1"/>
                </a:solidFill>
                <a:latin typeface="+mn-lt"/>
                <a:ea typeface="+mn-ea"/>
                <a:cs typeface="+mn-cs"/>
              </a:rPr>
              <a:t>Upon request, candidates must be provided with an English and French translation of their certificate.</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34870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Referred to as: Crafts and Trades Regulation Code (HwO).</a:t>
            </a:r>
          </a:p>
          <a:p>
            <a:pPr marL="171450" indent="-171450">
              <a:buFont typeface="Arial" panose="020B0604020202020204" pitchFamily="34" charset="0"/>
              <a:buChar char="•"/>
            </a:pPr>
            <a:r>
              <a:rPr lang="en-GB" dirty="0"/>
              <a:t>Consists of five parts, each of which has several sections.</a:t>
            </a:r>
            <a:r>
              <a:rPr lang="en-GB" baseline="0" dirty="0"/>
              <a:t> </a:t>
            </a:r>
          </a:p>
          <a:p>
            <a:pPr marL="171450" indent="-171450">
              <a:buFont typeface="Arial" panose="020B0604020202020204" pitchFamily="34" charset="0"/>
              <a:buChar char="•"/>
            </a:pPr>
            <a:r>
              <a:rPr lang="en-GB" dirty="0"/>
              <a:t>The first historical record of a Crafts and Trades Regulation dates back to the Middle Ages: the Dresden Flax Weavers Regulation of 1472.</a:t>
            </a:r>
          </a:p>
          <a:p>
            <a:pPr marL="171450" indent="-171450">
              <a:buFont typeface="Arial" panose="020B0604020202020204" pitchFamily="34" charset="0"/>
              <a:buChar char="•"/>
            </a:pPr>
            <a:r>
              <a:rPr lang="en-GB" dirty="0"/>
              <a:t>The BBiG and the HwO predominantly cover the same areas in respect of VET. The wording is almost the same. Nevertheless, the BBiG contains provisions which expressly do not apply to occupations governed by the Crafts and Trades Regulation Code, e.g. §§ 4–9, 27–29 etc.</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6203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Is one of the social protection laws.</a:t>
            </a:r>
          </a:p>
          <a:p>
            <a:pPr marL="171450" indent="-171450">
              <a:buFont typeface="Arial" panose="020B0604020202020204" pitchFamily="34" charset="0"/>
              <a:buChar char="•"/>
            </a:pPr>
            <a:r>
              <a:rPr lang="en-GB" dirty="0"/>
              <a:t>Endeavours at state level to ensure that young people and their development are protected at work go back to the 19th century. The need for regulation grew as industrialisation gathered pace. Prussia became the first German state to prohibit factory work for children aged under 9 when the “Regulation on the employment of young workers in factories” of 9 March 1839 entered into force. It also restricted the working hours of young people aged under 16 to 10 hours.</a:t>
            </a:r>
          </a:p>
          <a:p>
            <a:pPr marL="171450" indent="-171450">
              <a:buFont typeface="Arial" panose="020B0604020202020204" pitchFamily="34" charset="0"/>
              <a:buChar char="•"/>
            </a:pPr>
            <a:r>
              <a:rPr lang="en-GB" dirty="0"/>
              <a:t>The present day law also applies to trainees who have not yet reached the age of 18.</a:t>
            </a:r>
          </a:p>
          <a:p>
            <a:pPr marL="171450" indent="-171450">
              <a:buFont typeface="Arial" panose="020B0604020202020204" pitchFamily="34" charset="0"/>
              <a:buChar char="•"/>
            </a:pPr>
            <a:r>
              <a:rPr lang="en-GB" dirty="0"/>
              <a:t>Young people covered by the law are defined as those aged between 15 and 17 (§ 2 Abs. 2 JARbSchG).</a:t>
            </a:r>
          </a:p>
          <a:p>
            <a:pPr marL="171450" indent="-171450">
              <a:buFont typeface="Arial" panose="020B0604020202020204" pitchFamily="34" charset="0"/>
              <a:buChar char="•"/>
            </a:pPr>
            <a:r>
              <a:rPr lang="en-GB" dirty="0"/>
              <a:t>§ 13 BGBI governs entitlement to paid leave: </a:t>
            </a:r>
          </a:p>
          <a:p>
            <a:pPr marL="0" indent="0">
              <a:buFont typeface="Arial" panose="020B0604020202020204" pitchFamily="34" charset="0"/>
              <a:buNone/>
            </a:pPr>
            <a:r>
              <a:rPr lang="en-GB" baseline="0" dirty="0"/>
              <a:t>     </a:t>
            </a:r>
            <a:r>
              <a:rPr lang="en-GB" dirty="0"/>
              <a:t>  - not yet 16 at the beginning of the respective calendar year – 30 working days;</a:t>
            </a:r>
          </a:p>
          <a:p>
            <a:pPr marL="0" indent="0">
              <a:buFont typeface="Arial" panose="020B0604020202020204" pitchFamily="34" charset="0"/>
              <a:buNone/>
            </a:pPr>
            <a:r>
              <a:rPr lang="en-GB" baseline="0" dirty="0"/>
              <a:t>      </a:t>
            </a:r>
            <a:r>
              <a:rPr lang="en-GB" dirty="0"/>
              <a:t> - not yet 17 at the beginning of the respective calendar year – 27 working days;</a:t>
            </a:r>
          </a:p>
          <a:p>
            <a:pPr marL="0" indent="0">
              <a:buFont typeface="Arial" panose="020B0604020202020204" pitchFamily="34" charset="0"/>
              <a:buNone/>
            </a:pPr>
            <a:r>
              <a:rPr lang="en-GB" baseline="0" dirty="0"/>
              <a:t>     </a:t>
            </a:r>
            <a:r>
              <a:rPr lang="en-GB" dirty="0"/>
              <a:t>  - not yet 18 at the beginning of the respective calendar year – 25 working days;</a:t>
            </a:r>
          </a:p>
          <a:p>
            <a:pPr marL="171450" indent="-171450">
              <a:buFont typeface="Arial" panose="020B0604020202020204" pitchFamily="34" charset="0"/>
              <a:buChar char="•"/>
            </a:pPr>
            <a:r>
              <a:rPr lang="en-GB" dirty="0"/>
              <a:t>The Federal Paid Leave Act applies to trainees aged 18 and over: § 3 stipulates 24 </a:t>
            </a:r>
          </a:p>
          <a:p>
            <a:pPr marL="0" indent="0">
              <a:buFont typeface="Arial" panose="020B0604020202020204" pitchFamily="34" charset="0"/>
              <a:buNone/>
            </a:pPr>
            <a:r>
              <a:rPr lang="en-GB" dirty="0"/>
              <a:t>     working days.</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19190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Because of the cultural sovereignty of the federal states, compulsory schooling in Germany is governed within the respective federal state laws. German Basic Law empowers the federal states to take on this role.</a:t>
            </a:r>
          </a:p>
          <a:p>
            <a:pPr marL="171450" indent="-171450">
              <a:buFont typeface="Arial" panose="020B0604020202020204" pitchFamily="34" charset="0"/>
              <a:buChar char="•"/>
            </a:pPr>
            <a:r>
              <a:rPr lang="en-GB" dirty="0"/>
              <a:t>Article 7 Paragraph 1 GG states: “The entire school system shall be under the supervision of the state.” Nevertheless, the Federal Constitutional Court has decided that Article 30 GG in conjunction with Article 70 Paragraph 1 GG gives rise to a right of the federal states to stipulate compulsory schooling via federal state laws.</a:t>
            </a:r>
          </a:p>
          <a:p>
            <a:pPr marL="171450" indent="-171450">
              <a:buFont typeface="Arial" panose="020B0604020202020204" pitchFamily="34" charset="0"/>
              <a:buChar char="•"/>
            </a:pPr>
            <a:r>
              <a:rPr lang="en-GB" dirty="0"/>
              <a:t>For more information on cultural sovereignty, see notes to the following slide.</a:t>
            </a:r>
          </a:p>
          <a:p>
            <a:pPr marL="171450" indent="-171450">
              <a:buFont typeface="Arial" panose="020B0604020202020204" pitchFamily="34" charset="0"/>
              <a:buChar char="•"/>
            </a:pPr>
            <a:r>
              <a:rPr lang="en-GB" dirty="0"/>
              <a:t>The German Protection of Young Persons Act defines persons under 14 to be children (§ 1 Paragraph 1 JuSchG).</a:t>
            </a:r>
          </a:p>
          <a:p>
            <a:pPr marL="171450" indent="-171450">
              <a:buFont typeface="Arial" panose="020B0604020202020204" pitchFamily="34" charset="0"/>
              <a:buChar char="•"/>
            </a:pPr>
            <a:r>
              <a:rPr lang="en-GB" dirty="0"/>
              <a:t>Those aged between 14 and 18 are deemed to be adolescents.</a:t>
            </a:r>
          </a:p>
          <a:p>
            <a:pPr marL="171450" indent="-171450">
              <a:buFont typeface="Arial" panose="020B0604020202020204" pitchFamily="34" charset="0"/>
              <a:buChar char="•"/>
            </a:pPr>
            <a:r>
              <a:rPr lang="en-GB" dirty="0"/>
              <a:t>Persons aged between 18 and 21 are deemed to be  youths.</a:t>
            </a:r>
          </a:p>
          <a:p>
            <a:pPr marL="171450" indent="-171450">
              <a:buFont typeface="Arial" panose="020B0604020202020204" pitchFamily="34" charset="0"/>
              <a:buChar char="•"/>
            </a:pPr>
            <a:r>
              <a:rPr lang="en-GB" dirty="0"/>
              <a:t>Those aged between 21 and 25 are deemed to be young adults.</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6717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en-GB" b="0" dirty="0"/>
              <a:t>Education laws stipulate the conditions, rights and duties and objectives relating to teaching and learning in schools.</a:t>
            </a:r>
            <a:r>
              <a:rPr lang="en-GB" b="0" baseline="0" dirty="0"/>
              <a:t> They each comprise over a hundred paragraphs.</a:t>
            </a:r>
          </a:p>
          <a:p>
            <a:pPr marL="171450" indent="-171450" eaLnBrk="1" hangingPunct="1">
              <a:buFont typeface="Arial" panose="020B0604020202020204" pitchFamily="34" charset="0"/>
              <a:buChar char="•"/>
            </a:pPr>
            <a:r>
              <a:rPr lang="en-GB" b="0" dirty="0"/>
              <a:t>Federal state laws for the school sector on the basis of the cultural sovereignty of the federal states.</a:t>
            </a:r>
          </a:p>
          <a:p>
            <a:pPr marL="171450" indent="-171450" rtl="0">
              <a:buFont typeface="Arial" panose="020B0604020202020204" pitchFamily="34" charset="0"/>
              <a:buChar char="•"/>
            </a:pPr>
            <a:r>
              <a:rPr lang="en-GB" b="1" dirty="0"/>
              <a:t>Cultural sovereignty of the federal states </a:t>
            </a:r>
            <a:r>
              <a:rPr lang="en-GB" dirty="0"/>
              <a:t>refers to the </a:t>
            </a:r>
            <a:r>
              <a:rPr lang="en-GB" dirty="0">
                <a:solidFill>
                  <a:schemeClr val="tx1"/>
                </a:solidFill>
              </a:rPr>
              <a:t>primary responsibility of the federal states in Germany with regard to legislation and administration in the field of culture, in particular responsibility for language, the school and university system, education, radio, television and the arts.</a:t>
            </a:r>
          </a:p>
          <a:p>
            <a:pPr marL="171450" indent="-171450" rtl="0">
              <a:buFont typeface="Arial" panose="020B0604020202020204" pitchFamily="34" charset="0"/>
              <a:buChar char="•"/>
            </a:pPr>
            <a:r>
              <a:rPr lang="en-GB" dirty="0">
                <a:solidFill>
                  <a:schemeClr val="tx1"/>
                </a:solidFill>
              </a:rPr>
              <a:t>The cultural sovereignty of the federal states has its basis in German federalism pursuant to the competency regulation in German Basic Law (Article 30, GG). The federal states have the right to legislate insofar as German Basic Law does not expressly confer legislative power on the Federation (Article 70 Paragraph 1, GG). According to case law decided by the Federal Constitutional Court, this cultural sovereignty is the “core of the statehood of the federal states”.</a:t>
            </a:r>
          </a:p>
          <a:p>
            <a:pPr marL="171450" indent="-171450" rtl="0">
              <a:buFont typeface="Arial" panose="020B0604020202020204" pitchFamily="34" charset="0"/>
              <a:buChar char="•"/>
            </a:pPr>
            <a:r>
              <a:rPr lang="en-GB" dirty="0">
                <a:solidFill>
                  <a:schemeClr val="tx1"/>
                </a:solidFill>
              </a:rPr>
              <a:t>In the dual system of vocational education and training, training in recognised training occupations takes place at the learning venues of the vocational school and the company providing training. Training at the learning venue of the company is regulated by the Federal Government via training regulations. With regard to the learning venue of the vocational school, the Conference of the Ministers of Education and Cultural Affairs adopts a skeleton curriculum for the occupationally related teaching content. This is coordinated with the relevant training regulations in accordance with the “Joint Results Protocol...” of 1972. These two regulatory instruments form a joint basis for training in the dual system. </a:t>
            </a:r>
          </a:p>
          <a:p>
            <a:pPr marL="171450" indent="-171450" rtl="0">
              <a:lnSpc>
                <a:spcPct val="100000"/>
              </a:lnSpc>
              <a:spcBef>
                <a:spcPts val="0"/>
              </a:spcBef>
              <a:spcAft>
                <a:spcPts val="0"/>
              </a:spcAft>
              <a:buFont typeface="Arial" panose="020B0604020202020204" pitchFamily="34" charset="0"/>
              <a:buChar char="•"/>
            </a:pPr>
            <a:r>
              <a:rPr lang="en-GB" dirty="0">
                <a:solidFill>
                  <a:schemeClr val="tx1"/>
                </a:solidFill>
              </a:rPr>
              <a:t>Although skeleton curricula always take the level of the lower secondary school leaving certificate as their starting point, vocational schools are attended young people and adults who are different in terms of their prior learning, learning ability and cultural background and with regard to the experiences they bring from their respective companies providing training. This means that skeleton curricula need to be structured in a way that is sufficiently open so as to permit adaptation to the requirements of teaching in the federal states. For this reason, the federal states may deploy the skeleton curriculum of the Conference of the Ministers of Education and Cultural Affairs directly and without making changes or else implement this into their own curriculum.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en-GB" b="0" dirty="0">
                <a:solidFill>
                  <a:schemeClr val="tx1"/>
                </a:solidFill>
              </a:rPr>
              <a:t>By dint of a resolution adopted by the Conference of the Ministers of Education and Cultural Affairs in the Federal Republic of Germany (KMK), the structure of skeleton curricula in all federal states is identical. </a:t>
            </a:r>
          </a:p>
          <a:p>
            <a:pPr marL="539750" indent="-539750">
              <a:lnSpc>
                <a:spcPct val="100000"/>
              </a:lnSpc>
              <a:spcBef>
                <a:spcPts val="0"/>
              </a:spcBef>
              <a:spcAft>
                <a:spcPts val="0"/>
              </a:spcAft>
              <a:tabLst>
                <a:tab pos="357188" algn="l"/>
                <a:tab pos="539750" algn="l"/>
              </a:tabLst>
            </a:pPr>
            <a:r>
              <a:rPr lang="en-GB" b="0" dirty="0">
                <a:solidFill>
                  <a:schemeClr val="tx1"/>
                </a:solidFill>
              </a:rPr>
              <a:t>    -  The material for the occupationally related teaching is sub-divided into learning fields.</a:t>
            </a:r>
          </a:p>
          <a:p>
            <a:pPr marL="539750" indent="-539750">
              <a:lnSpc>
                <a:spcPct val="100000"/>
              </a:lnSpc>
              <a:spcBef>
                <a:spcPts val="0"/>
              </a:spcBef>
              <a:spcAft>
                <a:spcPts val="0"/>
              </a:spcAft>
              <a:tabLst>
                <a:tab pos="357188" algn="l"/>
                <a:tab pos="539750" algn="l"/>
              </a:tabLst>
            </a:pPr>
            <a:r>
              <a:rPr lang="en-GB" b="0" dirty="0">
                <a:solidFill>
                  <a:schemeClr val="tx1"/>
                </a:solidFill>
              </a:rPr>
              <a:t>    -  Individual structuring of learning objectives and contents for general</a:t>
            </a:r>
          </a:p>
          <a:p>
            <a:pPr marL="539750" indent="-539750">
              <a:lnSpc>
                <a:spcPct val="100000"/>
              </a:lnSpc>
              <a:spcBef>
                <a:spcPts val="0"/>
              </a:spcBef>
              <a:spcAft>
                <a:spcPts val="0"/>
              </a:spcAft>
              <a:tabLst>
                <a:tab pos="357188" algn="l"/>
                <a:tab pos="539750" algn="l"/>
              </a:tabLst>
            </a:pPr>
            <a:r>
              <a:rPr lang="en-GB" b="0" dirty="0">
                <a:solidFill>
                  <a:schemeClr val="tx1"/>
                </a:solidFill>
              </a:rPr>
              <a:t>       subjects, e.g. German, English, mathematics, politics,</a:t>
            </a:r>
          </a:p>
          <a:p>
            <a:pPr marL="539750" indent="-539750">
              <a:lnSpc>
                <a:spcPct val="100000"/>
              </a:lnSpc>
              <a:spcBef>
                <a:spcPts val="0"/>
              </a:spcBef>
              <a:spcAft>
                <a:spcPts val="0"/>
              </a:spcAft>
              <a:tabLst>
                <a:tab pos="357188" algn="l"/>
                <a:tab pos="539750" algn="l"/>
              </a:tabLst>
            </a:pPr>
            <a:r>
              <a:rPr lang="en-GB" b="0" dirty="0">
                <a:solidFill>
                  <a:schemeClr val="tx1"/>
                </a:solidFill>
              </a:rPr>
              <a:t>       social studies, physics, sport, religion etc. by the federal states. The percentage proportion and selection of subjects</a:t>
            </a:r>
          </a:p>
          <a:p>
            <a:pPr marL="539750" indent="-539750">
              <a:lnSpc>
                <a:spcPct val="100000"/>
              </a:lnSpc>
              <a:spcBef>
                <a:spcPts val="0"/>
              </a:spcBef>
              <a:spcAft>
                <a:spcPts val="0"/>
              </a:spcAft>
              <a:tabLst>
                <a:tab pos="357188" algn="l"/>
                <a:tab pos="539750" algn="l"/>
              </a:tabLst>
            </a:pPr>
            <a:r>
              <a:rPr lang="en-GB" b="0" baseline="0" dirty="0">
                <a:solidFill>
                  <a:schemeClr val="tx1"/>
                </a:solidFill>
              </a:rPr>
              <a:t>       </a:t>
            </a:r>
            <a:r>
              <a:rPr lang="en-GB" b="0" dirty="0">
                <a:solidFill>
                  <a:schemeClr val="tx1"/>
                </a:solidFill>
              </a:rPr>
              <a:t>varies depending on occupation and federal state.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215683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The state stipulates the statutory framework and thus creates legal certainty for all those involved.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The company side of dual training is regulated in a nationally standardised manner.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In some cases, provisions regrading implementation are delegated to competent bodies with regulatory responsibility.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 combination of coordinated laws and statutory instruments is in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The school-based component guarantees that specific regional characteristics are taken into account (federal structure of the state!)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 statutory framework is required in order to create harmony between the two learning venues in the dual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All of this together guarantees equivalence and recognition of a training occupation right across Germany.</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984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In accordance with the Law to Regulate a General Minimum Wage – Minimum Wage Act (MiLoG) has applied everywhere in Germany since 1 January 2015. Since 1 January 2026 the General Minimum Wage is 13,90 Euro and it will rise to 14,60 Euro in 2026. </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9174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b="0" dirty="0"/>
              <a:t>Dual means that</a:t>
            </a:r>
            <a:r>
              <a:rPr lang="en-GB" b="0" baseline="0" dirty="0"/>
              <a:t> training takes place at two learning venues.</a:t>
            </a:r>
          </a:p>
          <a:p>
            <a:pPr marL="171450" indent="-171450">
              <a:buFont typeface="Arial" panose="020B0604020202020204" pitchFamily="34" charset="0"/>
              <a:buChar char="•"/>
            </a:pPr>
            <a:r>
              <a:rPr lang="en-GB" b="0" baseline="0" dirty="0"/>
              <a:t>Learning within the work process/at the company is governed by national laws.</a:t>
            </a:r>
          </a:p>
          <a:p>
            <a:pPr marL="171450" indent="-171450">
              <a:buFont typeface="Arial" panose="020B0604020202020204" pitchFamily="34" charset="0"/>
              <a:buChar char="•"/>
            </a:pPr>
            <a:r>
              <a:rPr lang="en-GB" b="0" baseline="0" dirty="0"/>
              <a:t>Because the federal structure of the country guarantees each federal state its cultural sovereignty, federal state laws apply in respect of occupationally related teaching at the vocational school. Federal state laws are in turn harmonised by the Standing Conference of the Ministers of Education and Cultural Affairs of the Länder in the Federal Republic of Germany without any relinquishment of particular regional characteristics.</a:t>
            </a:r>
          </a:p>
          <a:p>
            <a:pPr marL="171450" indent="-171450">
              <a:buFont typeface="Arial" panose="020B0604020202020204" pitchFamily="34" charset="0"/>
              <a:buChar char="•"/>
            </a:pPr>
            <a:r>
              <a:rPr lang="en-GB" b="0" dirty="0"/>
              <a:t>A process of harmonisation also takes place between the training regulations for the companies and the skeleton curricula used at the school. This is stipulated in a joint declaration (“Joint Results Protocol concerning the procedure for the coordination of training regulations and skeleton curricula within the field of vocational education and training between the Federal Government and the Ministers ([Senators] of Education and Cultural Affairs of the federal states</a:t>
            </a:r>
            <a:r>
              <a:rPr lang="en-GB" sz="1200" b="0" i="0" u="none" strike="noStrike" baseline="30000" dirty="0">
                <a:solidFill>
                  <a:schemeClr val="tx1"/>
                </a:solidFill>
                <a:latin typeface="+mn-lt"/>
                <a:ea typeface="+mn-ea"/>
                <a:cs typeface="+mn-cs"/>
              </a:rPr>
              <a:t>1)</a:t>
            </a:r>
            <a:r>
              <a:rPr lang="en-GB" sz="1200" b="0" i="0" u="none" strike="noStrike" baseline="0" dirty="0">
                <a:solidFill>
                  <a:schemeClr val="tx1"/>
                </a:solidFill>
                <a:latin typeface="+mn-lt"/>
                <a:ea typeface="+mn-ea"/>
                <a:cs typeface="+mn-cs"/>
              </a:rPr>
              <a:t> of 30.05.1972)”. Cf. also comment on Slide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8290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Article 12 of German Basic Law relates to occupational freedom. In accordance with general opinion and pursuant to rulings made by the Federal Constitutional Court, the fundamental right of occupational freedom encompasses the four key areas of free choice of occupation or profession, free choice of place of work, free choice of place of training, and free exercising of an occupation or profession.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A highly complex set of rules determining the individual facets of vocational education and training is in place in Germany.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The state regulates company-based training, whereas school-based training is regulated by the federal states.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Both sides (the Federal Government and the federal states) have reached an agreement that dictates that coordination must take place between the training regulations for the company and the skeleton curriculum for the vocational school: “Joint Results Protocol concerning the procedure for the coordination of training regulations and skeleton curricula within the field of vocational education and training between the Federal Government and the Ministers [Senators] of Education and Cultural Affairs of the federal states (of 30/05/1972)”</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12698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sz="1200" b="0" dirty="0"/>
              <a:t>The law is much more extensive than portrayed here.</a:t>
            </a:r>
          </a:p>
          <a:p>
            <a:pPr marL="171450" indent="-171450">
              <a:buFont typeface="Arial" panose="020B0604020202020204" pitchFamily="34" charset="0"/>
              <a:buChar char="•"/>
            </a:pPr>
            <a:r>
              <a:rPr lang="en-GB" sz="1200" b="0" baseline="0" dirty="0"/>
              <a:t>This presentation addresses only those points which directly affect dual vocational education and training.</a:t>
            </a: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9103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The state (the federal ministry responsible acting in agreement with the Federal Ministry of Education, Family, Affairs, Senior Citizens, Women and Youth, BMBFSFJ) stipulates training occupations by enacting statutory instruments and guarantees the state recognition of such occupations (foundation for regulated and standardised vocational education and training; § 4 BBiG).</a:t>
            </a:r>
          </a:p>
          <a:p>
            <a:pPr marL="171450" indent="-171450">
              <a:buFont typeface="Arial" panose="020B0604020202020204" pitchFamily="34" charset="0"/>
              <a:buChar char="•"/>
            </a:pPr>
            <a:r>
              <a:rPr lang="en-GB" dirty="0"/>
              <a:t>It issues training regulations for this purpose (§§ 4–5 BBiG, §§ 25–26 HwO).</a:t>
            </a:r>
          </a:p>
          <a:p>
            <a:pPr marL="171450" indent="-171450">
              <a:buFont typeface="Arial" panose="020B0604020202020204" pitchFamily="34" charset="0"/>
              <a:buChar char="•"/>
            </a:pPr>
            <a:r>
              <a:rPr lang="en-GB" dirty="0"/>
              <a:t>The training regulations state the occupational title, describe the occupation and set out the necessary skills, knowledge and competencies to be acquired in binding form for all parties (§ 5 BBiG). They also state the duration of training, which should be no shorter than two years and no longer than three years.</a:t>
            </a:r>
          </a:p>
          <a:p>
            <a:pPr marL="171450" indent="-171450">
              <a:buFont typeface="Arial" panose="020B0604020202020204" pitchFamily="34" charset="0"/>
              <a:buChar char="•"/>
            </a:pPr>
            <a:r>
              <a:rPr lang="en-GB" dirty="0"/>
              <a:t>The training regulations contain a general training plan, which the place of training uses to draw up a company training plan. The company training plan is drawn up on an individual basis by the firm providing training. It sets out the content and time structure of vocational education and training and must be harmonised with the training profile, the general training plan and the examination requirements. The company training plan forms part of the written training contract (§ 11 Paragraph 1 S.2 No.1 BBiG). Training advisors from the competent bodies support and monitor companies providing training in the development of the company training plan.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19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sz="1100" b="0" dirty="0"/>
              <a:t>The slide shows that the relationship between the trainee, the place of training/training staff and training content is governed by standards.</a:t>
            </a:r>
          </a:p>
          <a:p>
            <a:pPr marL="171450" indent="-171450">
              <a:buFont typeface="Arial" panose="020B0604020202020204" pitchFamily="34" charset="0"/>
              <a:buChar char="•"/>
            </a:pPr>
            <a:r>
              <a:rPr lang="en-GB" sz="1100" b="0" baseline="0" dirty="0"/>
              <a:t>§§ 14, 27-30 BBiG: place of training and training staff</a:t>
            </a:r>
          </a:p>
          <a:p>
            <a:pPr marL="171450" indent="-171450">
              <a:buFont typeface="Arial" panose="020B0604020202020204" pitchFamily="34" charset="0"/>
              <a:buChar char="•"/>
            </a:pPr>
            <a:r>
              <a:rPr lang="en-GB" sz="1100" b="0" baseline="0" dirty="0"/>
              <a:t>§ 13 BBiG: trainees, conduct during training</a:t>
            </a:r>
          </a:p>
          <a:p>
            <a:pPr marL="171450" indent="-171450">
              <a:buFont typeface="Arial" panose="020B0604020202020204" pitchFamily="34" charset="0"/>
              <a:buChar char="•"/>
            </a:pPr>
            <a:r>
              <a:rPr lang="en-GB" sz="1100" b="0" baseline="0" dirty="0"/>
              <a:t>Both contractual parties have rights and duties vis-à-vis the other.</a:t>
            </a:r>
          </a:p>
          <a:p>
            <a:pPr marL="171450" indent="-171450">
              <a:buFont typeface="Arial" panose="020B0604020202020204" pitchFamily="34" charset="0"/>
              <a:buChar char="•"/>
            </a:pPr>
            <a:r>
              <a:rPr lang="en-GB" sz="1100" b="0" baseline="0" dirty="0"/>
              <a:t>Both parties are in turn bound by the training regulations and required to adhere to the contents of these.</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solidFill>
                  <a:schemeClr val="tx1"/>
                </a:solidFill>
              </a:rPr>
              <a:t>pursuant to § 5 BBiG, § 26 HwO.</a:t>
            </a:r>
          </a:p>
          <a:p>
            <a:pPr marL="171450" indent="-171450">
              <a:buFont typeface="Arial" panose="020B0604020202020204" pitchFamily="34" charset="0"/>
              <a:buChar char="•"/>
            </a:pPr>
            <a:r>
              <a:rPr lang="en-GB" dirty="0">
                <a:solidFill>
                  <a:schemeClr val="tx1"/>
                </a:solidFill>
              </a:rPr>
              <a:t>The </a:t>
            </a:r>
            <a:r>
              <a:rPr lang="en-GB" b="1" dirty="0">
                <a:solidFill>
                  <a:schemeClr val="tx1"/>
                </a:solidFill>
              </a:rPr>
              <a:t>training regulations</a:t>
            </a:r>
            <a:r>
              <a:rPr lang="en-GB" dirty="0">
                <a:solidFill>
                  <a:schemeClr val="tx1"/>
                </a:solidFill>
              </a:rPr>
              <a:t> constitute the basis of vocational education and training and are enacted by the Federal Ministry of Economic Affairs and Energy (BMWE) or other ministry responsible with the agreement of the </a:t>
            </a:r>
            <a:r>
              <a:rPr lang="en-US" dirty="0">
                <a:solidFill>
                  <a:schemeClr val="tx1"/>
                </a:solidFill>
              </a:rPr>
              <a:t>Federal Ministry of Education, Family, Affairs, Senior Citizens, Women and Youth, BMBFSFJ) </a:t>
            </a:r>
            <a:r>
              <a:rPr lang="en-GB" dirty="0">
                <a:solidFill>
                  <a:schemeClr val="tx1"/>
                </a:solidFill>
              </a:rPr>
              <a:t>pursuant to § 4 BBiG or § 25 HwO. These are statutory instruments* which do not require the consent of the Bundesrat (Federal Council). In a recognised training occupation, training may only take place in accordance with the training regulations. Young people aged under 18 may not undergo training in occupations which are not regulated training occupations. </a:t>
            </a:r>
            <a:r>
              <a:rPr lang="en-GB" baseline="0" dirty="0">
                <a:solidFill>
                  <a:schemeClr val="tx1"/>
                </a:solidFill>
              </a:rPr>
              <a:t>The training regulations are important because they secure a nationally standardised foundation for every training occupation by stipulating the following.</a:t>
            </a:r>
            <a:br>
              <a:rPr lang="en-GB" dirty="0">
                <a:solidFill>
                  <a:schemeClr val="tx1"/>
                </a:solidFill>
              </a:rPr>
            </a:br>
            <a:r>
              <a:rPr lang="en-GB" dirty="0">
                <a:solidFill>
                  <a:schemeClr val="tx1"/>
                </a:solidFill>
              </a:rPr>
              <a:t>   1. Designation of the title of the training occupation</a:t>
            </a:r>
            <a:br>
              <a:rPr lang="en-GB" dirty="0">
                <a:solidFill>
                  <a:schemeClr val="tx1"/>
                </a:solidFill>
              </a:rPr>
            </a:br>
            <a:r>
              <a:rPr lang="en-GB" dirty="0">
                <a:solidFill>
                  <a:schemeClr val="tx1"/>
                </a:solidFill>
              </a:rPr>
              <a:t>   2. Duration of training</a:t>
            </a:r>
            <a:br>
              <a:rPr lang="en-GB" dirty="0">
                <a:solidFill>
                  <a:schemeClr val="tx1"/>
                </a:solidFill>
              </a:rPr>
            </a:br>
            <a:r>
              <a:rPr lang="en-GB" dirty="0">
                <a:solidFill>
                  <a:schemeClr val="tx1"/>
                </a:solidFill>
              </a:rPr>
              <a:t>   3. General training plan</a:t>
            </a:r>
            <a:br>
              <a:rPr lang="en-GB" dirty="0">
                <a:solidFill>
                  <a:schemeClr val="tx1"/>
                </a:solidFill>
              </a:rPr>
            </a:br>
            <a:r>
              <a:rPr lang="en-GB" dirty="0">
                <a:solidFill>
                  <a:schemeClr val="tx1"/>
                </a:solidFill>
              </a:rPr>
              <a:t>   4. Training profile</a:t>
            </a:r>
            <a:br>
              <a:rPr lang="en-GB" dirty="0">
                <a:solidFill>
                  <a:schemeClr val="tx1"/>
                </a:solidFill>
              </a:rPr>
            </a:br>
            <a:r>
              <a:rPr lang="en-GB" dirty="0">
                <a:solidFill>
                  <a:schemeClr val="tx1"/>
                </a:solidFill>
              </a:rPr>
              <a:t>   5. Examination requirements</a:t>
            </a:r>
            <a:br>
              <a:rPr lang="en-GB" dirty="0">
                <a:solidFill>
                  <a:schemeClr val="tx1"/>
                </a:solidFill>
              </a:rPr>
            </a:br>
            <a:endParaRPr lang="en-GB" dirty="0">
              <a:solidFill>
                <a:schemeClr val="tx1"/>
              </a:solidFill>
            </a:endParaRPr>
          </a:p>
          <a:p>
            <a:pPr marL="171450" indent="-171450">
              <a:buFont typeface="Arial" panose="020B0604020202020204" pitchFamily="34" charset="0"/>
              <a:buChar char="•"/>
            </a:pPr>
            <a:r>
              <a:rPr lang="en-GB" dirty="0">
                <a:solidFill>
                  <a:schemeClr val="tx1"/>
                </a:solidFill>
              </a:rPr>
              <a:t>They also ensure the formation of employability skills. </a:t>
            </a:r>
          </a:p>
          <a:p>
            <a:pPr marL="171450" indent="-171450">
              <a:buFont typeface="Arial" panose="020B0604020202020204" pitchFamily="34" charset="0"/>
              <a:buChar char="•"/>
            </a:pPr>
            <a:r>
              <a:rPr lang="en-GB" dirty="0">
                <a:solidFill>
                  <a:schemeClr val="tx1"/>
                </a:solidFill>
              </a:rPr>
              <a:t>They thus contribute </a:t>
            </a:r>
            <a:r>
              <a:rPr lang="en-GB" u="none" dirty="0">
                <a:solidFill>
                  <a:schemeClr val="tx1"/>
                </a:solidFill>
              </a:rPr>
              <a:t>to quality assurance in vocational education and training.</a:t>
            </a:r>
          </a:p>
          <a:p>
            <a:pPr marL="171450" indent="-171450">
              <a:buFont typeface="Arial" panose="020B0604020202020204" pitchFamily="34" charset="0"/>
              <a:buChar char="•"/>
            </a:pPr>
            <a:r>
              <a:rPr lang="en-GB" dirty="0">
                <a:solidFill>
                  <a:schemeClr val="tx1"/>
                </a:solidFill>
              </a:rPr>
              <a:t>They make examination certificates valid and comparable across companies. </a:t>
            </a:r>
          </a:p>
          <a:p>
            <a:pPr marL="171450" indent="-171450">
              <a:buFont typeface="Arial" panose="020B0604020202020204" pitchFamily="34" charset="0"/>
              <a:buChar char="•"/>
            </a:pPr>
            <a:r>
              <a:rPr lang="en-GB" dirty="0">
                <a:solidFill>
                  <a:schemeClr val="tx1"/>
                </a:solidFill>
              </a:rPr>
              <a:t>They provide a basis for the specialist labour market and for the marketability of work skills.</a:t>
            </a:r>
          </a:p>
          <a:p>
            <a:pPr marL="0" indent="0">
              <a:buFont typeface="Arial" panose="020B0604020202020204" pitchFamily="34" charset="0"/>
              <a:buNone/>
            </a:pPr>
            <a:endParaRPr lang="de-DE" dirty="0">
              <a:solidFill>
                <a:schemeClr val="tx1"/>
              </a:solidFill>
              <a:effectLst/>
            </a:endParaRPr>
          </a:p>
          <a:p>
            <a:r>
              <a:rPr lang="en-GB" sz="1200" b="0" dirty="0">
                <a:solidFill>
                  <a:schemeClr val="tx1"/>
                </a:solidFill>
                <a:latin typeface="+mn-lt"/>
                <a:ea typeface="+mn-ea"/>
                <a:cs typeface="+mn-cs"/>
              </a:rPr>
              <a:t>* Statutory instruments are understood to be generally binding laws which are enacted by the bodies determined in Article 80 GG (the Federal Government, the federal state government, federal ministries etc.) without any requirement for a formal legislative procedure. Such instruments are promulgated by the executive branch rather than by the legislative branch as might be supposed. For this reason, a statutory instrument may also be viewed as an executive right.</a:t>
            </a:r>
          </a:p>
          <a:p>
            <a:r>
              <a:rPr lang="en-GB" sz="1200" b="0" dirty="0">
                <a:solidFill>
                  <a:schemeClr val="tx1"/>
                </a:solidFill>
                <a:latin typeface="+mn-lt"/>
                <a:ea typeface="+mn-ea"/>
                <a:cs typeface="+mn-cs"/>
              </a:rPr>
              <a:t>In order for a ordinance to be deemed a statutory instrument, it always requires a statutory power which is issued to the regulator by the Federal Government or the respective federal state.</a:t>
            </a: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2621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 27-32 BBiG, §§ 21-24 HwO.</a:t>
            </a:r>
          </a:p>
          <a:p>
            <a:pPr marL="171450" indent="-171450">
              <a:buFont typeface="Arial" panose="020B0604020202020204" pitchFamily="34" charset="0"/>
              <a:buChar char="•"/>
            </a:pPr>
            <a:r>
              <a:rPr lang="en-GB" dirty="0"/>
              <a:t>The former Federal Committee for Vocational Education and Training stipulated the following benchmarks for an appropriate ratio of skilled workers and trainees:</a:t>
            </a:r>
            <a:r>
              <a:rPr lang="en-GB" baseline="0" dirty="0"/>
              <a:t> 1 trainee to 1–2 skilled workers; 2 trainees to 3–5 skilled workers; 3 trainees to 6–8 skilled workers. 1 further trainee to each further 3 skilled workers.</a:t>
            </a:r>
          </a:p>
          <a:p>
            <a:pPr marL="171450" indent="-171450">
              <a:buFont typeface="Arial" panose="020B0604020202020204" pitchFamily="34" charset="0"/>
              <a:buChar char="•"/>
            </a:pPr>
            <a:r>
              <a:rPr lang="en-GB" baseline="0" dirty="0"/>
              <a:t>One full-time trainer should not train more than 16 trainees. One part-time trainer should be in charge of a maximum of 3 trainees.</a:t>
            </a:r>
          </a:p>
          <a:p>
            <a:pPr marL="171450" indent="-171450">
              <a:buFont typeface="Arial" panose="020B0604020202020204" pitchFamily="34" charset="0"/>
              <a:buChar char="•"/>
            </a:pPr>
            <a:r>
              <a:rPr lang="en-GB" b="1" dirty="0"/>
              <a:t>Recruitment</a:t>
            </a:r>
            <a:r>
              <a:rPr lang="en-GB" dirty="0"/>
              <a:t> may only be undertaken by suitable persons (no criminal record or history of abuse of children and young people).</a:t>
            </a:r>
          </a:p>
          <a:p>
            <a:pPr marL="171450" indent="-171450">
              <a:buFont typeface="Arial" panose="020B0604020202020204" pitchFamily="34" charset="0"/>
              <a:buChar char="•"/>
            </a:pPr>
            <a:r>
              <a:rPr lang="en-GB" b="1" baseline="0" dirty="0"/>
              <a:t>Training</a:t>
            </a:r>
            <a:r>
              <a:rPr lang="en-GB" baseline="0" dirty="0"/>
              <a:t> may only be provided by those in possession of the relevant personal and professional suitability. This means that such persons must have successfully completed a relevant final examination and hold the necessary occupational and vocational teaching aptitude.</a:t>
            </a:r>
          </a:p>
          <a:p>
            <a:pPr marL="171450" indent="-171450">
              <a:buFont typeface="Arial" panose="020B0604020202020204" pitchFamily="34" charset="0"/>
              <a:buChar char="•"/>
            </a:pPr>
            <a:r>
              <a:rPr lang="en-GB" dirty="0"/>
              <a:t>The suitability of the company and the trainers is monitored by the competent body (chamber of crafts and trades/chamber of commerce and industry or similar; § 32 BBiG, § 23 HwO).</a:t>
            </a:r>
          </a:p>
          <a:p>
            <a:pPr marL="171450" indent="-171450">
              <a:buFont typeface="Arial" panose="020B0604020202020204" pitchFamily="34" charset="0"/>
              <a:buChar char="•"/>
            </a:pPr>
            <a:r>
              <a:rPr lang="en-GB" dirty="0"/>
              <a:t>Sanctions in the event of any type of breach: §§ 32, 102 BBiG. Any defects not remedied within a set deadline must be reported to the authority responsible under federal state law. Misconduct may be punished via the imposition of a fine.</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6322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 10–12 BBiG, §§ 29–30 HwO</a:t>
            </a:r>
          </a:p>
          <a:p>
            <a:pPr marL="171450" indent="-171450">
              <a:buFont typeface="Arial" panose="020B0604020202020204" pitchFamily="34" charset="0"/>
              <a:buChar char="•"/>
            </a:pPr>
            <a:r>
              <a:rPr lang="en-GB" dirty="0"/>
              <a:t>If trainees are aged under 18, the contract must be signed by their legal guardians, § 11 Paragraph 2 BBiG.</a:t>
            </a:r>
          </a:p>
          <a:p>
            <a:pPr marL="171450" indent="-171450">
              <a:buFont typeface="Arial" panose="020B0604020202020204" pitchFamily="34" charset="0"/>
              <a:buChar char="•"/>
            </a:pPr>
            <a:r>
              <a:rPr lang="en-GB" dirty="0"/>
              <a:t>For remuneration, see next slide.</a:t>
            </a:r>
          </a:p>
          <a:p>
            <a:pPr marL="171450" indent="-171450">
              <a:buFont typeface="Arial" panose="020B0604020202020204" pitchFamily="34" charset="0"/>
              <a:buChar char="•"/>
            </a:pPr>
            <a:r>
              <a:rPr lang="en-GB" baseline="0" dirty="0"/>
              <a:t>For information on the minimum wage,</a:t>
            </a:r>
            <a:r>
              <a:rPr lang="en-GB" dirty="0"/>
              <a:t> see additional slide at the end.</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43335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8" name="Textfeld 7">
            <a:extLst>
              <a:ext uri="{FF2B5EF4-FFF2-40B4-BE49-F238E27FC236}">
                <a16:creationId xmlns:a16="http://schemas.microsoft.com/office/drawing/2014/main" id="{C1ACFD77-DD5B-456D-8BAD-F08BBB1A4CC2}"/>
              </a:ext>
            </a:extLst>
          </p:cNvPr>
          <p:cNvSpPr txBox="1"/>
          <p:nvPr userDrawn="1"/>
        </p:nvSpPr>
        <p:spPr>
          <a:xfrm>
            <a:off x="3781425" y="5717223"/>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04899E41-846F-4AF8-9D6E-3F58AE05CF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6726" y="5574340"/>
            <a:ext cx="2107670" cy="1152000"/>
          </a:xfrm>
          <a:prstGeom prst="rect">
            <a:avLst/>
          </a:prstGeom>
        </p:spPr>
      </p:pic>
      <p:pic>
        <p:nvPicPr>
          <p:cNvPr id="10" name="Grafik 9">
            <a:extLst>
              <a:ext uri="{FF2B5EF4-FFF2-40B4-BE49-F238E27FC236}">
                <a16:creationId xmlns:a16="http://schemas.microsoft.com/office/drawing/2014/main" id="{58F9478C-08D6-4EFE-B3D0-A14640DB98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606349" y="5666658"/>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guide id="4" orient="horz" pos="3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2.sv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7.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18.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www.govet.international/" TargetMode="External"/><Relationship Id="rId7" Type="http://schemas.openxmlformats.org/officeDocument/2006/relationships/hyperlink" Target="https://www.datenportal.bmftr.bund.de/portal/en/index.html" TargetMode="External"/><Relationship Id="rId2" Type="http://schemas.openxmlformats.org/officeDocument/2006/relationships/hyperlink" Target="https://www.govet.international/en/index.php" TargetMode="External"/><Relationship Id="rId1" Type="http://schemas.openxmlformats.org/officeDocument/2006/relationships/slideLayout" Target="../slideLayouts/slideLayout3.xml"/><Relationship Id="rId6" Type="http://schemas.openxmlformats.org/officeDocument/2006/relationships/hyperlink" Target="https://www.kmk.org/" TargetMode="External"/><Relationship Id="rId5" Type="http://schemas.openxmlformats.org/officeDocument/2006/relationships/hyperlink" Target="https://www.bmbfsfj.bund.de/bmbfsfj/service/publikationen/berufsbildungsbericht-2026-285646" TargetMode="External"/><Relationship Id="rId4" Type="http://schemas.openxmlformats.org/officeDocument/2006/relationships/hyperlink" Target="https://www.bibb.de/datenreport/en/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18581" y="3182049"/>
            <a:ext cx="2493994" cy="1165416"/>
          </a:xfrm>
        </p:spPr>
        <p:txBody>
          <a:bodyPr>
            <a:noAutofit/>
          </a:bodyPr>
          <a:lstStyle/>
          <a:p>
            <a:r>
              <a:rPr lang="en-GB" sz="1600" dirty="0"/>
              <a:t>Vocational education and</a:t>
            </a:r>
            <a:br>
              <a:rPr lang="en-GB" sz="1600" dirty="0"/>
            </a:br>
            <a:r>
              <a:rPr lang="en-GB" sz="1600" dirty="0"/>
              <a:t>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Dual VET</a:t>
            </a:r>
            <a:br>
              <a:rPr lang="en-GB" sz="2800" dirty="0"/>
            </a:br>
            <a:r>
              <a:rPr lang="en-GB" sz="2800" dirty="0"/>
              <a:t>Legal framework</a:t>
            </a:r>
            <a:br>
              <a:rPr lang="en-GB" sz="2800" dirty="0"/>
            </a:br>
            <a:r>
              <a:rPr lang="en-GB" sz="2800" dirty="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Place of training and training staff</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The place of training must offer: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appropriate facilities (premises, machines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an appropriate ratio between trainees/training places and skilled workers</a:t>
            </a:r>
            <a:r>
              <a:rPr lang="en-GB" sz="1800" dirty="0">
                <a:latin typeface="+mj-lt"/>
              </a:rPr>
              <a:t>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Staff must demonstrably be in possession of:</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personal and professional aptitude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appropriate occupational and vocational teaching skills, knowledge and competencies (Ordinance on Trainer Aptitude,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Monitoring of the suitability of the company and the trainers by the competent body (chamber of crafts and trades/chamber of commerce and industry or similar)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Sanctions in the event of breaches of these rules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Training contract (company – trainee)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738486"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n-GB" sz="1800" b="1" dirty="0">
                <a:latin typeface="+mj-lt"/>
              </a:rPr>
              <a:t>A particular form of contract of employment with additional provisions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Registration via the chamber responsible </a:t>
            </a:r>
            <a:r>
              <a:rPr lang="en-GB" sz="1800" b="1" dirty="0">
                <a:solidFill>
                  <a:srgbClr val="D6851B"/>
                </a:solidFill>
                <a:effectLst>
                  <a:glow rad="1117600">
                    <a:schemeClr val="bg1">
                      <a:alpha val="42000"/>
                    </a:schemeClr>
                  </a:glow>
                </a:effectLst>
              </a:rPr>
              <a:t>→ </a:t>
            </a:r>
            <a:r>
              <a:rPr lang="en-GB" sz="1800" dirty="0">
                <a:latin typeface="+mj-lt"/>
              </a:rPr>
              <a:t>monitoring function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Stipulates: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spc="-30" dirty="0"/>
              <a:t>Type, content and time structuring and aim of the VET (vocational qualification aspired to)</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Commencement, duration, regular daily training time (Youth Employment Protection Act, Working Time Act), remuneration, probationary period, paid leave, prerequisites regarding notice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Rights and duties of both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Written form </a:t>
            </a:r>
            <a:r>
              <a:rPr lang="en-GB" sz="1800" b="1" dirty="0">
                <a:solidFill>
                  <a:srgbClr val="D6851B"/>
                </a:solidFill>
                <a:effectLst>
                  <a:glow rad="1117600">
                    <a:schemeClr val="bg1">
                      <a:alpha val="42000"/>
                    </a:schemeClr>
                  </a:glow>
                </a:effectLst>
              </a:rPr>
              <a:t>→ </a:t>
            </a:r>
            <a:r>
              <a:rPr lang="en-GB" sz="1800" dirty="0">
                <a:latin typeface="+mj-lt"/>
              </a:rPr>
              <a:t>needs to be signed by both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t>No right to acceptance into a regular contract of employment </a:t>
            </a:r>
            <a:r>
              <a:rPr lang="en-GB" sz="1800" b="1" dirty="0">
                <a:solidFill>
                  <a:srgbClr val="D6851B"/>
                </a:solidFill>
                <a:effectLst>
                  <a:glow rad="1117600">
                    <a:schemeClr val="bg1">
                      <a:alpha val="42000"/>
                    </a:schemeClr>
                  </a:glow>
                </a:effectLst>
              </a:rPr>
              <a:t>→</a:t>
            </a:r>
            <a:r>
              <a:rPr lang="en-GB" sz="1800" dirty="0"/>
              <a:t> the contract expires </a:t>
            </a:r>
            <a:br>
              <a:rPr lang="en-GB" sz="1800" dirty="0"/>
            </a:br>
            <a:r>
              <a:rPr lang="en-GB" sz="1800" dirty="0"/>
              <a:t>when the examination is passed</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Calculation of remuneration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Annual increase by year of training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Benefits in kind are possible (no more than 75% of gross pay).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Allowance is paid monthly.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Allowance is also paid if trainees are released to attend an inter-company training centre during training.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Amount of remuneration is aligned to the collective wage agreement applicable in </a:t>
            </a:r>
            <a:br>
              <a:rPr lang="en-GB" sz="1800" dirty="0">
                <a:latin typeface="+mj-lt"/>
              </a:rPr>
            </a:br>
            <a:r>
              <a:rPr lang="en-GB" sz="1800" dirty="0">
                <a:latin typeface="+mj-lt"/>
              </a:rPr>
              <a:t>the industry or to a guidance value stipulated by the chamber which may be under-</a:t>
            </a:r>
            <a:br>
              <a:rPr lang="en-GB" sz="1800" dirty="0">
                <a:latin typeface="+mj-lt"/>
              </a:rPr>
            </a:br>
            <a:r>
              <a:rPr lang="en-GB" sz="1800" dirty="0">
                <a:latin typeface="+mj-lt"/>
              </a:rPr>
              <a:t>cut or exceeded.</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523712"/>
            <a:ext cx="8625865"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b="1" dirty="0">
                <a:solidFill>
                  <a:srgbClr val="D6851B"/>
                </a:solidFill>
                <a:latin typeface="Calibri" panose="020F0502020204030204"/>
                <a:cs typeface="+mn-cs"/>
              </a:rPr>
              <a:t>Minimum wage:</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trainees.</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young people who have not completed a vocational qualification.</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n-GB" sz="1600" dirty="0">
                <a:solidFill>
                  <a:schemeClr val="bg1"/>
                </a:solidFill>
                <a:latin typeface="+mj-lt"/>
              </a:rPr>
              <a:t>Training contract</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n-GB" sz="1600" dirty="0">
                <a:solidFill>
                  <a:schemeClr val="bg1"/>
                </a:solidFill>
                <a:latin typeface="+mj-lt"/>
              </a:rPr>
              <a:t>Contractually regulated training arrangement</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600" dirty="0"/>
              <a:t>Examination board</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en-GB" dirty="0"/>
              <a:t>5. Regulations in federal law</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n-GB" sz="1800" dirty="0"/>
              <a:t>Place of training </a:t>
            </a:r>
          </a:p>
          <a:p>
            <a:pPr algn="ctr">
              <a:lnSpc>
                <a:spcPts val="1900"/>
              </a:lnSpc>
              <a:spcBef>
                <a:spcPts val="600"/>
              </a:spcBef>
            </a:pPr>
            <a:r>
              <a:rPr lang="en-GB" sz="1800" dirty="0"/>
              <a:t>and training staff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1066477"/>
            <a:ext cx="5429852" cy="721814"/>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600" b="1" dirty="0"/>
              <a:t>Competent bodies: IHK, HWK and others</a:t>
            </a:r>
          </a:p>
          <a:p>
            <a:pPr algn="ctr">
              <a:lnSpc>
                <a:spcPts val="1700"/>
              </a:lnSpc>
              <a:spcBef>
                <a:spcPts val="600"/>
              </a:spcBef>
            </a:pPr>
            <a:r>
              <a:rPr lang="en-GB" sz="1600" dirty="0"/>
              <a:t>regulate, advise, monitor</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800" dirty="0"/>
              <a:t>Trainees</a:t>
            </a:r>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en-GB" sz="1800" dirty="0"/>
              <a:t>Company-based training </a:t>
            </a:r>
          </a:p>
          <a:p>
            <a:pPr algn="ctr">
              <a:lnSpc>
                <a:spcPts val="2200"/>
              </a:lnSpc>
              <a:spcBef>
                <a:spcPts val="0"/>
              </a:spcBef>
              <a:spcAft>
                <a:spcPts val="600"/>
              </a:spcAft>
            </a:pPr>
            <a:r>
              <a:rPr lang="en-GB" sz="1800" dirty="0"/>
              <a:t>Intermediate examination</a:t>
            </a:r>
          </a:p>
          <a:p>
            <a:pPr algn="ctr">
              <a:lnSpc>
                <a:spcPts val="2200"/>
              </a:lnSpc>
              <a:spcBef>
                <a:spcPts val="0"/>
              </a:spcBef>
              <a:spcAft>
                <a:spcPts val="600"/>
              </a:spcAft>
            </a:pPr>
            <a:r>
              <a:rPr lang="en-GB" sz="1800" dirty="0"/>
              <a:t>Examination</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10124"/>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Examination system</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 Qualification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n-GB" sz="1800" b="1" dirty="0">
                <a:latin typeface="+mj-lt"/>
              </a:rPr>
              <a:t>Final examinations in all recognised training occupations </a:t>
            </a:r>
          </a:p>
          <a:p>
            <a:pPr marL="0" indent="0">
              <a:lnSpc>
                <a:spcPts val="2200"/>
              </a:lnSpc>
              <a:spcBef>
                <a:spcPts val="600"/>
              </a:spcBef>
              <a:spcAft>
                <a:spcPts val="600"/>
              </a:spcAft>
              <a:buClr>
                <a:srgbClr val="D6851B"/>
              </a:buClr>
              <a:buSzPct val="65000"/>
              <a:buNone/>
            </a:pPr>
            <a:r>
              <a:rPr lang="en-GB" sz="1800" b="1" dirty="0">
                <a:latin typeface="+mj-lt"/>
              </a:rPr>
              <a:t>Legal regulations exist in respect of:</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Intermediate examination and final examination </a:t>
            </a:r>
            <a:r>
              <a:rPr lang="en-GB" sz="1800" u="sng" dirty="0">
                <a:latin typeface="+mj-lt"/>
              </a:rPr>
              <a:t>or</a:t>
            </a:r>
            <a:r>
              <a:rPr lang="en-GB" sz="1800" dirty="0">
                <a:latin typeface="+mj-lt"/>
              </a:rPr>
              <a:t> extended final examination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Prerequisites for admission: written record of training, participation in the intermediate examination, exceptional regulations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Object of examination: candidates are required to demonstrate employability skills.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Execution: conducted by the examination board of the competent body.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Final certificates: chamber certificate, certificate from company, vocational school certificate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Crafts and Trades Regulation Code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 Craft trades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Law regulating the craft trades (HwO or HandwO)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Second part – </a:t>
            </a:r>
            <a:r>
              <a:rPr lang="en-GB" sz="1800" dirty="0">
                <a:solidFill>
                  <a:srgbClr val="D6851B"/>
                </a:solidFill>
                <a:latin typeface="+mj-lt"/>
              </a:rPr>
              <a:t>Vocational Education and Training</a:t>
            </a:r>
            <a:r>
              <a:rPr lang="en-GB" sz="1800" dirty="0">
                <a:latin typeface="+mj-lt"/>
              </a:rPr>
              <a:t> (in this regard a special law accompanying the Vocational Training Act)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Regulates: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practising craft trades in the private sector;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VET and continuing training in the craft trades;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the master craftsman examination;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self-administration of this economic sector.</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Youth Employment Protection Act (JARbSchG)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 Young people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 law aimed at protecting young people (aged 15 to 17) who are working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With regard to young people, the law regulates the following.</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Number of </a:t>
            </a:r>
            <a:r>
              <a:rPr lang="en-GB" sz="1800" dirty="0"/>
              <a:t>working days per week: 5</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Permitted </a:t>
            </a:r>
            <a:r>
              <a:rPr lang="en-GB" sz="1800" dirty="0">
                <a:solidFill>
                  <a:srgbClr val="D6851B"/>
                </a:solidFill>
              </a:rPr>
              <a:t>hours of work</a:t>
            </a:r>
            <a:r>
              <a:rPr lang="en-GB" sz="1800" dirty="0"/>
              <a:t>: 6 am to 8 pm</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Weekly working time</a:t>
            </a:r>
            <a:r>
              <a:rPr lang="en-GB" sz="1800" dirty="0"/>
              <a:t>: 40 hours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Flexibilisation solutions on individual days depending on the sector (extensions/shortenings)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Breaks</a:t>
            </a:r>
            <a:r>
              <a:rPr lang="en-GB" sz="1800" dirty="0"/>
              <a:t>: frequency and duration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Paid leave</a:t>
            </a:r>
            <a:r>
              <a:rPr lang="en-GB" sz="1800" dirty="0"/>
              <a:t>: 21–30 working days per year depending on age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Exceptions: weekend work (e.g. in hospitals)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7642" y="1060903"/>
            <a:ext cx="2370175" cy="3112621"/>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Compulsory Schooling Act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6. Regulations in federal state law: Young people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Mandatory school attendance: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Up to a certain age (maximum 18) or completion of schooling</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70" y="3329944"/>
            <a:ext cx="4896188"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Generally ten years of schooling</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Requirement to register for a school, choose a school and attend school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 Compulsory full-time school attendance</a:t>
            </a:r>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Commences after expiry of period of full-time compulsory schooling</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Can be fulfilled via attendance of lower and upper secondary schooling or within the scope of a programme of vocational education and training	</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Concludes when a person reaches the age of 18 (age of maturity) or </a:t>
            </a:r>
          </a:p>
          <a:p>
            <a:pPr marL="540000" lvl="1" indent="-252000">
              <a:lnSpc>
                <a:spcPts val="18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 concludes VET or</a:t>
            </a:r>
          </a:p>
          <a:p>
            <a:pPr marL="540000" lvl="1" indent="-252000">
              <a:lnSpc>
                <a:spcPts val="18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 completes 12 years of school attendance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b) Compulsory vocational school attendance</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Education laws of the federal states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6. Regulations in federal state law: Young people</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Conditions under which teaching and learning take place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Rights and duties of teachers and learners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Aims of teaching</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n-GB" sz="1600" dirty="0"/>
              <a:t>Stipulate:</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n-GB" sz="1600" dirty="0"/>
              <a:t>Govern:</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Structure of the school system </a:t>
            </a:r>
            <a:br>
              <a:rPr lang="en-GB" sz="1600" dirty="0">
                <a:solidFill>
                  <a:schemeClr val="tx1"/>
                </a:solidFill>
                <a:latin typeface="+mn-lt"/>
              </a:rPr>
            </a:br>
            <a:r>
              <a:rPr lang="en-GB" sz="1600" dirty="0">
                <a:solidFill>
                  <a:schemeClr val="tx1"/>
                </a:solidFill>
                <a:latin typeface="+mn-lt"/>
              </a:rPr>
              <a:t>in the respective federal state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Teaching contents, compulsory schooling, school constitution, school providers, inspectorate, financing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Learning objectives and contents</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Vocationally related subjects: </a:t>
            </a:r>
            <a:br>
              <a:rPr lang="en-GB" sz="1600" dirty="0">
                <a:solidFill>
                  <a:schemeClr val="tx1"/>
                </a:solidFill>
                <a:latin typeface="+mn-lt"/>
              </a:rPr>
            </a:br>
            <a:r>
              <a:rPr lang="en-GB" sz="1600" b="1" dirty="0">
                <a:solidFill>
                  <a:schemeClr val="tx1"/>
                </a:solidFill>
                <a:latin typeface="+mn-lt"/>
              </a:rPr>
              <a:t>two thirds </a:t>
            </a:r>
            <a:r>
              <a:rPr lang="en-GB" sz="1600" dirty="0">
                <a:solidFill>
                  <a:schemeClr val="tx1"/>
                </a:solidFill>
                <a:latin typeface="+mn-lt"/>
              </a:rPr>
              <a:t>of teaching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General education subjects: </a:t>
            </a:r>
            <a:br>
              <a:rPr lang="en-GB" sz="1600" dirty="0">
                <a:solidFill>
                  <a:schemeClr val="tx1"/>
                </a:solidFill>
                <a:latin typeface="+mn-lt"/>
              </a:rPr>
            </a:br>
            <a:r>
              <a:rPr lang="en-GB" sz="1600" b="1" dirty="0">
                <a:solidFill>
                  <a:schemeClr val="tx1"/>
                </a:solidFill>
                <a:latin typeface="+mn-lt"/>
              </a:rPr>
              <a:t>one third </a:t>
            </a:r>
            <a:r>
              <a:rPr lang="en-GB" sz="1600" dirty="0">
                <a:solidFill>
                  <a:schemeClr val="tx1"/>
                </a:solidFill>
                <a:latin typeface="+mn-lt"/>
              </a:rPr>
              <a:t>of teaching</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Written and oral transcripts of records (relevant to final evaluation of trainees by the school)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n-GB" sz="1600" dirty="0"/>
              <a:t>Contain skeleton curricula on:</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90685"/>
            <a:ext cx="5533349"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Compulsory schooling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Full-time compulsory schooling/mandatory attendance at vocational school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Teaching staff: </a:t>
            </a:r>
            <a:br>
              <a:rPr lang="en-GB" sz="1400" dirty="0">
                <a:solidFill>
                  <a:schemeClr val="tx1"/>
                </a:solidFill>
                <a:latin typeface="+mn-lt"/>
              </a:rPr>
            </a:br>
            <a:r>
              <a:rPr lang="en-GB" sz="1400" dirty="0">
                <a:solidFill>
                  <a:schemeClr val="tx1"/>
                </a:solidFill>
                <a:latin typeface="+mn-lt"/>
              </a:rPr>
              <a:t>rights &amp; duties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Pupils: rights &amp; duties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Teaching: </a:t>
            </a:r>
            <a:br>
              <a:rPr lang="en-GB" sz="1400" dirty="0">
                <a:solidFill>
                  <a:schemeClr val="tx1"/>
                </a:solidFill>
                <a:latin typeface="+mn-lt"/>
              </a:rPr>
            </a:br>
            <a:r>
              <a:rPr lang="en-GB" sz="1400" dirty="0">
                <a:solidFill>
                  <a:schemeClr val="tx1"/>
                </a:solidFill>
                <a:latin typeface="+mn-lt"/>
              </a:rPr>
              <a:t>general aims and contents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Ratio between occupationally related and general subjects (2/3 to 1/3)</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Skeleton curricula:</a:t>
            </a:r>
            <a:br>
              <a:rPr lang="en-GB" sz="1400" dirty="0">
                <a:solidFill>
                  <a:schemeClr val="tx1"/>
                </a:solidFill>
                <a:latin typeface="+mn-lt"/>
              </a:rPr>
            </a:br>
            <a:r>
              <a:rPr lang="en-GB" sz="1400" dirty="0">
                <a:solidFill>
                  <a:schemeClr val="tx1"/>
                </a:solidFill>
                <a:latin typeface="+mn-lt"/>
              </a:rPr>
              <a:t>learning objectives and contents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Selection and scope of general subjects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Transcripts of records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Certification</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n-GB" dirty="0"/>
              <a:t>Regulations at a glance</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90686"/>
            <a:ext cx="5364000"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Occupational titles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Occupational profiles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regulations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General training plans –</a:t>
            </a:r>
            <a:br>
              <a:rPr lang="en-GB" sz="1400" dirty="0">
                <a:solidFill>
                  <a:schemeClr val="tx1"/>
                </a:solidFill>
                <a:latin typeface="+mn-lt"/>
              </a:rPr>
            </a:br>
            <a:r>
              <a:rPr lang="en-GB" sz="1400" dirty="0">
                <a:solidFill>
                  <a:schemeClr val="tx1"/>
                </a:solidFill>
                <a:latin typeface="+mn-lt"/>
              </a:rPr>
              <a:t>contents and standards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Company training plan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Place of training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staff</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contract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Trainees (rights &amp; duties)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Duration of training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objective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Working times/breaks/leave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remuneration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Examination system/certification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Monitoring/advice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Craft trades/chambers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Protection of young people at work</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n-GB" sz="1800" dirty="0"/>
              <a:t>Company</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en-GB" sz="1800" dirty="0"/>
              <a:t>Vocational school</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3607358" y="5414196"/>
            <a:ext cx="4553332"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n-GB" sz="1600" dirty="0"/>
              <a:t>Coordination between both learning venues</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n-GB" sz="1600" dirty="0"/>
              <a:t>Occupational freedom</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2"/>
            <a:ext cx="11053763" cy="4087473"/>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en-GB" sz="2000" dirty="0">
                <a:latin typeface="+mj-lt"/>
              </a:rPr>
              <a:t>Foundation: German Basic Law</a:t>
            </a:r>
          </a:p>
          <a:p>
            <a:pPr indent="-360000">
              <a:lnSpc>
                <a:spcPts val="2400"/>
              </a:lnSpc>
              <a:spcAft>
                <a:spcPts val="1200"/>
              </a:spcAft>
              <a:buFont typeface="+mj-lt"/>
              <a:buAutoNum type="arabicPeriod"/>
            </a:pPr>
            <a:r>
              <a:rPr lang="en-GB" sz="2000" dirty="0">
                <a:latin typeface="+mj-lt"/>
              </a:rPr>
              <a:t>The dual system</a:t>
            </a:r>
          </a:p>
          <a:p>
            <a:pPr indent="-360000">
              <a:lnSpc>
                <a:spcPts val="2400"/>
              </a:lnSpc>
              <a:spcAft>
                <a:spcPts val="1200"/>
              </a:spcAft>
              <a:buFont typeface="+mj-lt"/>
              <a:buAutoNum type="arabicPeriod"/>
            </a:pPr>
            <a:r>
              <a:rPr lang="en-GB" sz="2000" dirty="0">
                <a:latin typeface="+mj-lt"/>
              </a:rPr>
              <a:t>Summary of the legal framework</a:t>
            </a:r>
          </a:p>
          <a:p>
            <a:pPr indent="-360000">
              <a:lnSpc>
                <a:spcPts val="2400"/>
              </a:lnSpc>
              <a:spcAft>
                <a:spcPts val="1200"/>
              </a:spcAft>
              <a:buFont typeface="+mj-lt"/>
              <a:buAutoNum type="arabicPeriod"/>
            </a:pPr>
            <a:r>
              <a:rPr lang="en-GB" sz="2000" dirty="0">
                <a:latin typeface="+mj-lt"/>
              </a:rPr>
              <a:t>Structure of the Vocational Training Act</a:t>
            </a:r>
          </a:p>
          <a:p>
            <a:pPr indent="-360000">
              <a:lnSpc>
                <a:spcPts val="2400"/>
              </a:lnSpc>
              <a:spcAft>
                <a:spcPts val="600"/>
              </a:spcAft>
              <a:buFont typeface="+mj-lt"/>
              <a:buAutoNum type="arabicPeriod"/>
            </a:pPr>
            <a:r>
              <a:rPr lang="en-GB" sz="2000" dirty="0">
                <a:latin typeface="+mj-lt"/>
              </a:rPr>
              <a:t>Regulations in federal law	</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company-based training</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monitoring</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completion of training</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the craft trades</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young people </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remuneration</a:t>
            </a:r>
          </a:p>
          <a:p>
            <a:pPr indent="-360000">
              <a:lnSpc>
                <a:spcPts val="2400"/>
              </a:lnSpc>
              <a:spcAft>
                <a:spcPts val="600"/>
              </a:spcAft>
              <a:buFont typeface="+mj-lt"/>
              <a:buAutoNum type="arabicPeriod"/>
            </a:pPr>
            <a:r>
              <a:rPr lang="en-GB" sz="2000" dirty="0">
                <a:latin typeface="+mj-lt"/>
              </a:rPr>
              <a:t>Regulations in federal state law</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young people</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schools</a:t>
            </a:r>
          </a:p>
          <a:p>
            <a:pPr indent="-360000">
              <a:lnSpc>
                <a:spcPts val="2400"/>
              </a:lnSpc>
              <a:spcBef>
                <a:spcPts val="1200"/>
              </a:spcBef>
              <a:spcAft>
                <a:spcPts val="1200"/>
              </a:spcAft>
              <a:buFont typeface="+mj-lt"/>
              <a:buAutoNum type="arabicPeriod"/>
            </a:pPr>
            <a:r>
              <a:rPr lang="en-GB" sz="2000" dirty="0">
                <a:latin typeface="+mj-lt"/>
              </a:rPr>
              <a:t>Regulations at a glance</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Minimum Wage Act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n-GB" sz="1800" dirty="0">
                <a:latin typeface="+mj-lt"/>
              </a:rPr>
              <a:t>A law to protect employees against low pay.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Applies everywhere in Germany since 1 January 2015.</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Covers all employees and voluntary interns who have completed training from </a:t>
            </a:r>
            <a:br>
              <a:rPr lang="en-GB" sz="1800" dirty="0">
                <a:latin typeface="+mj-lt"/>
              </a:rPr>
            </a:br>
            <a:r>
              <a:rPr lang="en-GB" sz="1800" dirty="0">
                <a:latin typeface="+mj-lt"/>
              </a:rPr>
              <a:t>their 4th month in the company.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General minimum wage does not displace higher minimum wages applicable </a:t>
            </a:r>
            <a:br>
              <a:rPr lang="en-GB" sz="1800" dirty="0">
                <a:latin typeface="+mj-lt"/>
              </a:rPr>
            </a:br>
            <a:r>
              <a:rPr lang="en-GB" sz="1800" dirty="0">
                <a:latin typeface="+mj-lt"/>
              </a:rPr>
              <a:t>in a sector.</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508088" y="4059884"/>
            <a:ext cx="8367466"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trainees, who conclude training contracts rather than contracts of employment.</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young people who have not completed a vocational qualification.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hlinkClick r:id="rId2">
                  <a:extLst>
                    <a:ext uri="{A12FA001-AC4F-418D-AE19-62706E023703}">
                      <ahyp:hlinkClr xmlns:ahyp="http://schemas.microsoft.com/office/drawing/2018/hyperlinkcolor" val="tx"/>
                    </a:ext>
                  </a:extLst>
                </a:hlinkClick>
              </a:rPr>
            </a:br>
            <a:r>
              <a:rPr lang="en-GB" sz="1800" b="1" noProof="0" dirty="0">
                <a:solidFill>
                  <a:srgbClr val="E27F1C"/>
                </a:solidFill>
                <a:hlinkClick r:id="rId2">
                  <a:extLst>
                    <a:ext uri="{A12FA001-AC4F-418D-AE19-62706E023703}">
                      <ahyp:hlinkClr xmlns:ahyp="http://schemas.microsoft.com/office/drawing/2018/hyperlinkcolor" val="tx"/>
                    </a:ext>
                  </a:extLst>
                </a:hlinkClick>
              </a:rPr>
              <a:t>www.govet.international/en</a:t>
            </a:r>
            <a:r>
              <a:rPr lang="en-GB" sz="1800" b="1" noProof="0" dirty="0">
                <a:solidFill>
                  <a:srgbClr val="E27F1C"/>
                </a:solidFill>
              </a:rPr>
              <a:t> </a:t>
            </a:r>
            <a:endParaRPr lang="en-GB" sz="1800" b="1" noProof="0" dirty="0">
              <a:solidFill>
                <a:srgbClr val="E27F1C"/>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62083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mj-lt"/>
              </a:rPr>
              <a:t>Sources</a:t>
            </a:r>
          </a:p>
          <a:p>
            <a:pPr>
              <a:buClr>
                <a:srgbClr val="E27F1C"/>
              </a:buClr>
              <a:buFont typeface="Wingdings 3" panose="05040102010807070707" pitchFamily="18" charset="2"/>
              <a:buChar char=""/>
            </a:pPr>
            <a:r>
              <a:rPr lang="en-GB" sz="1600" dirty="0">
                <a:latin typeface="+mj-lt"/>
              </a:rPr>
              <a:t>BIBB Data Report (</a:t>
            </a:r>
            <a:r>
              <a:rPr lang="en-GB" sz="1600" dirty="0">
                <a:solidFill>
                  <a:srgbClr val="E27F1C"/>
                </a:solidFill>
                <a:latin typeface="+mj-lt"/>
                <a:hlinkClick r:id="rId4">
                  <a:extLst>
                    <a:ext uri="{A12FA001-AC4F-418D-AE19-62706E023703}">
                      <ahyp:hlinkClr xmlns:ahyp="http://schemas.microsoft.com/office/drawing/2018/hyperlinkcolor" val="tx"/>
                    </a:ext>
                  </a:extLst>
                </a:hlinkClick>
              </a:rPr>
              <a:t>link</a:t>
            </a:r>
            <a:r>
              <a:rPr lang="en-GB" sz="1600" dirty="0">
                <a:latin typeface="+mj-lt"/>
              </a:rPr>
              <a:t>)</a:t>
            </a:r>
          </a:p>
          <a:p>
            <a:pPr>
              <a:buClr>
                <a:srgbClr val="E27F1C"/>
              </a:buClr>
              <a:buFont typeface="Wingdings 3" panose="05040102010807070707" pitchFamily="18" charset="2"/>
              <a:buChar char=""/>
            </a:pPr>
            <a:r>
              <a:rPr lang="de-DE" sz="1600" dirty="0"/>
              <a:t>VET Report BMBFSFJ (</a:t>
            </a:r>
            <a:r>
              <a:rPr lang="de-DE" sz="1600" dirty="0">
                <a:solidFill>
                  <a:srgbClr val="E27F1C"/>
                </a:solidFill>
                <a:hlinkClick r:id="rId5">
                  <a:extLst>
                    <a:ext uri="{A12FA001-AC4F-418D-AE19-62706E023703}">
                      <ahyp:hlinkClr xmlns:ahyp="http://schemas.microsoft.com/office/drawing/2018/hyperlinkcolor" val="tx"/>
                    </a:ext>
                  </a:extLst>
                </a:hlinkClick>
              </a:rPr>
              <a:t>link</a:t>
            </a:r>
            <a:r>
              <a:rPr lang="de-DE" sz="1600" dirty="0"/>
              <a:t>)</a:t>
            </a:r>
            <a:endParaRPr lang="en-GB" sz="1600" dirty="0">
              <a:latin typeface="+mj-lt"/>
            </a:endParaRPr>
          </a:p>
          <a:p>
            <a:pPr>
              <a:buClr>
                <a:srgbClr val="E27F1C"/>
              </a:buClr>
              <a:buFont typeface="Wingdings 3" panose="05040102010807070707" pitchFamily="18" charset="2"/>
              <a:buChar char=""/>
            </a:pPr>
            <a:r>
              <a:rPr lang="en-GB" sz="1600" dirty="0">
                <a:latin typeface="+mj-lt"/>
              </a:rPr>
              <a:t>KMK (</a:t>
            </a:r>
            <a:r>
              <a:rPr lang="en-GB" sz="1600" dirty="0">
                <a:solidFill>
                  <a:srgbClr val="E27F1C"/>
                </a:solidFill>
                <a:latin typeface="+mj-lt"/>
                <a:hlinkClick r:id="rId6">
                  <a:extLst>
                    <a:ext uri="{A12FA001-AC4F-418D-AE19-62706E023703}">
                      <ahyp:hlinkClr xmlns:ahyp="http://schemas.microsoft.com/office/drawing/2018/hyperlinkcolor" val="tx"/>
                    </a:ext>
                  </a:extLst>
                </a:hlinkClick>
              </a:rPr>
              <a:t>link</a:t>
            </a:r>
            <a:r>
              <a:rPr lang="en-GB" sz="1600" dirty="0">
                <a:latin typeface="+mj-lt"/>
              </a:rPr>
              <a:t>)</a:t>
            </a:r>
          </a:p>
          <a:p>
            <a:pPr marL="0" indent="0">
              <a:buClr>
                <a:srgbClr val="E27F1C"/>
              </a:buClr>
              <a:buNone/>
            </a:pPr>
            <a:endParaRPr lang="en-GB" sz="1600" dirty="0">
              <a:latin typeface="+mj-lt"/>
            </a:endParaRPr>
          </a:p>
          <a:p>
            <a:pPr>
              <a:buClr>
                <a:srgbClr val="E27F1C"/>
              </a:buClr>
              <a:buFont typeface="Wingdings 3" panose="05040102010807070707" pitchFamily="18" charset="2"/>
              <a:buChar char=""/>
            </a:pPr>
            <a:endParaRPr lang="en-GB" sz="1600" dirty="0">
              <a:latin typeface="+mj-lt"/>
            </a:endParaRPr>
          </a:p>
          <a:p>
            <a:pPr>
              <a:buClr>
                <a:srgbClr val="E27F1C"/>
              </a:buClr>
              <a:buFont typeface="Wingdings 3" panose="05040102010807070707" pitchFamily="18" charset="2"/>
              <a:buChar char=""/>
            </a:pPr>
            <a:r>
              <a:rPr lang="en-GB" sz="1600" dirty="0">
                <a:latin typeface="+mj-lt"/>
              </a:rPr>
              <a:t>BMFTR Data Portal (</a:t>
            </a:r>
            <a:r>
              <a:rPr lang="en-GB" sz="1600" dirty="0">
                <a:solidFill>
                  <a:srgbClr val="E27F1C"/>
                </a:solidFill>
                <a:latin typeface="+mj-lt"/>
                <a:hlinkClick r:id="rId7">
                  <a:extLst>
                    <a:ext uri="{A12FA001-AC4F-418D-AE19-62706E023703}">
                      <ahyp:hlinkClr xmlns:ahyp="http://schemas.microsoft.com/office/drawing/2018/hyperlinkcolor" val="tx"/>
                    </a:ext>
                  </a:extLst>
                </a:hlinkClick>
              </a:rPr>
              <a:t>link</a:t>
            </a:r>
            <a:r>
              <a:rPr lang="en-GB" sz="1600" dirty="0">
                <a:latin typeface="+mj-lt"/>
              </a:rPr>
              <a:t>)</a:t>
            </a:r>
          </a:p>
          <a:p>
            <a:pPr>
              <a:buClr>
                <a:srgbClr val="E27F1C"/>
              </a:buClr>
              <a:buFont typeface="Wingdings 3" panose="05040102010807070707" pitchFamily="18" charset="2"/>
              <a:buChar char=""/>
            </a:pPr>
            <a:r>
              <a:rPr lang="en-GB" sz="1600" dirty="0">
                <a:latin typeface="+mj-lt"/>
              </a:rPr>
              <a:t>Destatis statistics on VET personnel (</a:t>
            </a:r>
            <a:r>
              <a:rPr lang="en-GB" sz="1600" dirty="0">
                <a:solidFill>
                  <a:srgbClr val="E27F1C"/>
                </a:solidFill>
                <a:latin typeface="+mj-lt"/>
                <a:hlinkClick r:id="rId8">
                  <a:extLst>
                    <a:ext uri="{A12FA001-AC4F-418D-AE19-62706E023703}">
                      <ahyp:hlinkClr xmlns:ahyp="http://schemas.microsoft.com/office/drawing/2018/hyperlinkcolor" val="tx"/>
                    </a:ext>
                  </a:extLst>
                </a:hlinkClick>
              </a:rPr>
              <a:t>link</a:t>
            </a:r>
            <a:r>
              <a:rPr lang="en-GB"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500" y="2486684"/>
            <a:ext cx="2907348" cy="3251672"/>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dirty="0"/>
              <a:t>German Basic Law, Article 12 GG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1. Foundation: German Basic Law</a:t>
            </a:r>
          </a:p>
        </p:txBody>
      </p:sp>
      <p:sp>
        <p:nvSpPr>
          <p:cNvPr id="5" name="Textfeld 4">
            <a:extLst>
              <a:ext uri="{FF2B5EF4-FFF2-40B4-BE49-F238E27FC236}">
                <a16:creationId xmlns:a16="http://schemas.microsoft.com/office/drawing/2014/main" id="{4BC21BF3-7E8C-4DCE-A6FE-1E206D2128DD}"/>
              </a:ext>
            </a:extLst>
          </p:cNvPr>
          <p:cNvSpPr txBox="1"/>
          <p:nvPr/>
        </p:nvSpPr>
        <p:spPr>
          <a:xfrm>
            <a:off x="7899234" y="3602998"/>
            <a:ext cx="1110834" cy="489878"/>
          </a:xfrm>
          <a:prstGeom prst="rect">
            <a:avLst/>
          </a:prstGeom>
          <a:noFill/>
        </p:spPr>
        <p:txBody>
          <a:bodyPr wrap="square" rtlCol="0">
            <a:spAutoFit/>
          </a:bodyPr>
          <a:lstStyle/>
          <a:p>
            <a:pPr algn="ctr">
              <a:lnSpc>
                <a:spcPts val="1500"/>
              </a:lnSpc>
            </a:pPr>
            <a:r>
              <a:rPr lang="en-GB" sz="1400" dirty="0">
                <a:solidFill>
                  <a:srgbClr val="D6851B"/>
                </a:solidFill>
              </a:rPr>
              <a:t>Bank clerk??</a:t>
            </a:r>
          </a:p>
        </p:txBody>
      </p:sp>
      <p:sp>
        <p:nvSpPr>
          <p:cNvPr id="6" name="Textfeld 5">
            <a:extLst>
              <a:ext uri="{FF2B5EF4-FFF2-40B4-BE49-F238E27FC236}">
                <a16:creationId xmlns:a16="http://schemas.microsoft.com/office/drawing/2014/main" id="{3440998B-D9CB-4D56-A605-392F27DAB8E7}"/>
              </a:ext>
            </a:extLst>
          </p:cNvPr>
          <p:cNvSpPr txBox="1"/>
          <p:nvPr/>
        </p:nvSpPr>
        <p:spPr>
          <a:xfrm>
            <a:off x="6747960" y="4139414"/>
            <a:ext cx="2107902" cy="477054"/>
          </a:xfrm>
          <a:prstGeom prst="rect">
            <a:avLst/>
          </a:prstGeom>
          <a:noFill/>
        </p:spPr>
        <p:txBody>
          <a:bodyPr wrap="square" rtlCol="0">
            <a:spAutoFit/>
          </a:bodyPr>
          <a:lstStyle/>
          <a:p>
            <a:pPr algn="ctr">
              <a:lnSpc>
                <a:spcPts val="1500"/>
              </a:lnSpc>
            </a:pPr>
            <a:r>
              <a:rPr lang="en-GB" sz="1400" dirty="0">
                <a:solidFill>
                  <a:srgbClr val="D6851B"/>
                </a:solidFill>
              </a:rPr>
              <a:t>IT electronics technician!</a:t>
            </a:r>
          </a:p>
        </p:txBody>
      </p:sp>
      <p:sp>
        <p:nvSpPr>
          <p:cNvPr id="7" name="Textfeld 6">
            <a:extLst>
              <a:ext uri="{FF2B5EF4-FFF2-40B4-BE49-F238E27FC236}">
                <a16:creationId xmlns:a16="http://schemas.microsoft.com/office/drawing/2014/main" id="{C40B8D03-A224-414B-8E09-BBF2027CA0B2}"/>
              </a:ext>
            </a:extLst>
          </p:cNvPr>
          <p:cNvSpPr txBox="1"/>
          <p:nvPr/>
        </p:nvSpPr>
        <p:spPr>
          <a:xfrm>
            <a:off x="10045470" y="1790936"/>
            <a:ext cx="1185595" cy="477054"/>
          </a:xfrm>
          <a:prstGeom prst="rect">
            <a:avLst/>
          </a:prstGeom>
          <a:noFill/>
        </p:spPr>
        <p:txBody>
          <a:bodyPr wrap="square" rtlCol="0">
            <a:spAutoFit/>
          </a:bodyPr>
          <a:lstStyle/>
          <a:p>
            <a:pPr algn="ctr">
              <a:lnSpc>
                <a:spcPts val="1500"/>
              </a:lnSpc>
            </a:pPr>
            <a:r>
              <a:rPr lang="en-GB" sz="1400" dirty="0">
                <a:solidFill>
                  <a:srgbClr val="D6851B"/>
                </a:solidFill>
              </a:rPr>
              <a:t>Cycle mechanic?</a:t>
            </a:r>
          </a:p>
        </p:txBody>
      </p:sp>
      <p:sp>
        <p:nvSpPr>
          <p:cNvPr id="8" name="Textfeld 7">
            <a:extLst>
              <a:ext uri="{FF2B5EF4-FFF2-40B4-BE49-F238E27FC236}">
                <a16:creationId xmlns:a16="http://schemas.microsoft.com/office/drawing/2014/main" id="{17C85A47-95BE-4CEA-BFE2-E5EAC3389422}"/>
              </a:ext>
            </a:extLst>
          </p:cNvPr>
          <p:cNvSpPr txBox="1"/>
          <p:nvPr/>
        </p:nvSpPr>
        <p:spPr>
          <a:xfrm>
            <a:off x="9066014" y="2230864"/>
            <a:ext cx="1185595" cy="284693"/>
          </a:xfrm>
          <a:prstGeom prst="rect">
            <a:avLst/>
          </a:prstGeom>
          <a:noFill/>
        </p:spPr>
        <p:txBody>
          <a:bodyPr wrap="square" rtlCol="0">
            <a:spAutoFit/>
          </a:bodyPr>
          <a:lstStyle/>
          <a:p>
            <a:pPr algn="ctr">
              <a:lnSpc>
                <a:spcPts val="1500"/>
              </a:lnSpc>
            </a:pPr>
            <a:r>
              <a:rPr lang="en-GB" sz="1400" dirty="0">
                <a:solidFill>
                  <a:srgbClr val="D6851B"/>
                </a:solidFill>
              </a:rPr>
              <a:t>Sales assistant???</a:t>
            </a:r>
          </a:p>
        </p:txBody>
      </p:sp>
      <p:sp>
        <p:nvSpPr>
          <p:cNvPr id="9" name="Textfeld 8">
            <a:extLst>
              <a:ext uri="{FF2B5EF4-FFF2-40B4-BE49-F238E27FC236}">
                <a16:creationId xmlns:a16="http://schemas.microsoft.com/office/drawing/2014/main" id="{A0ABF933-6723-478B-95E1-965559177817}"/>
              </a:ext>
            </a:extLst>
          </p:cNvPr>
          <p:cNvSpPr txBox="1"/>
          <p:nvPr/>
        </p:nvSpPr>
        <p:spPr>
          <a:xfrm>
            <a:off x="8170443" y="2778433"/>
            <a:ext cx="1679250" cy="284693"/>
          </a:xfrm>
          <a:prstGeom prst="rect">
            <a:avLst/>
          </a:prstGeom>
          <a:noFill/>
        </p:spPr>
        <p:txBody>
          <a:bodyPr wrap="square" rtlCol="0">
            <a:spAutoFit/>
          </a:bodyPr>
          <a:lstStyle/>
          <a:p>
            <a:pPr algn="ctr">
              <a:lnSpc>
                <a:spcPts val="1500"/>
              </a:lnSpc>
            </a:pPr>
            <a:r>
              <a:rPr lang="en-GB" sz="1400" dirty="0">
                <a:solidFill>
                  <a:srgbClr val="D6851B"/>
                </a:solidFill>
              </a:rPr>
              <a:t>Motor vehicle mechatronics technician!</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en-GB" sz="4000" b="1" dirty="0">
                <a:solidFill>
                  <a:schemeClr val="accent1"/>
                </a:solidFill>
              </a:rPr>
              <a:t>“</a:t>
            </a:r>
          </a:p>
          <a:p>
            <a:pPr marL="288000" lvl="1">
              <a:buSzPct val="75000"/>
            </a:pPr>
            <a:r>
              <a:rPr lang="en-GB" sz="1600" dirty="0">
                <a:solidFill>
                  <a:schemeClr val="tx1"/>
                </a:solidFill>
              </a:rPr>
              <a:t>All Germans shall have the right freely to choose their occupation or profession, their place of work and their place of training. Practice of an occupation or profession may be regulated by or pursuant to a law.”</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Occupational freedom </a:t>
            </a:r>
          </a:p>
        </p:txBody>
      </p:sp>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en-GB" dirty="0"/>
              <a:t>2. The dual system</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Company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Vocational school</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647552" y="893202"/>
            <a:ext cx="5145439" cy="378049"/>
          </a:xfrm>
          <a:prstGeom prst="rect">
            <a:avLst/>
          </a:prstGeom>
          <a:noFill/>
        </p:spPr>
        <p:txBody>
          <a:bodyPr wrap="square" lIns="0" tIns="0" rIns="0" bIns="0">
            <a:noAutofit/>
          </a:bodyPr>
          <a:lstStyle/>
          <a:p>
            <a:pPr algn="ctr"/>
            <a:r>
              <a:rPr lang="en-GB" sz="2000" dirty="0">
                <a:solidFill>
                  <a:srgbClr val="D6851B"/>
                </a:solidFill>
              </a:rPr>
              <a:t>Two learning locations – shared responsibilities</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107618" cy="1902059"/>
          </a:xfrm>
          <a:prstGeom prst="rect">
            <a:avLst/>
          </a:prstGeom>
          <a:noFill/>
        </p:spPr>
        <p:txBody>
          <a:bodyPr wrap="square" lIns="0" tIns="0" rIns="0" bIns="0">
            <a:spAutoFit/>
          </a:bodyPr>
          <a:lstStyle/>
          <a:p>
            <a:pPr>
              <a:spcAft>
                <a:spcPts val="1200"/>
              </a:spcAft>
            </a:pPr>
            <a:r>
              <a:rPr lang="en-GB" b="1" dirty="0"/>
              <a:t>National laws</a:t>
            </a:r>
          </a:p>
          <a:p>
            <a:pPr marL="288000" indent="-288000">
              <a:lnSpc>
                <a:spcPts val="2200"/>
              </a:lnSpc>
              <a:spcAft>
                <a:spcPts val="200"/>
              </a:spcAft>
              <a:buSzPct val="100000"/>
              <a:buFont typeface="+mj-lt"/>
              <a:buAutoNum type="arabicPeriod"/>
            </a:pPr>
            <a:r>
              <a:rPr lang="en-GB" sz="1600" dirty="0"/>
              <a:t>Vocational Training Act (BBiG) and Crafts and Trades Regulation Code (HwO)</a:t>
            </a:r>
          </a:p>
          <a:p>
            <a:pPr marL="504000" lvl="1" indent="-216000">
              <a:lnSpc>
                <a:spcPts val="2200"/>
              </a:lnSpc>
              <a:spcAft>
                <a:spcPts val="200"/>
              </a:spcAft>
              <a:buClr>
                <a:srgbClr val="D6851B"/>
              </a:buClr>
              <a:buSzPct val="65000"/>
              <a:buFont typeface="Wingdings 3" panose="05040102010807070707" pitchFamily="18" charset="2"/>
              <a:buChar char=""/>
            </a:pPr>
            <a:r>
              <a:rPr lang="en-GB" sz="1600" dirty="0"/>
              <a:t>Training regulations</a:t>
            </a:r>
          </a:p>
          <a:p>
            <a:pPr marL="288000" indent="-288000">
              <a:lnSpc>
                <a:spcPts val="2200"/>
              </a:lnSpc>
              <a:spcAft>
                <a:spcPts val="200"/>
              </a:spcAft>
              <a:buSzPct val="100000"/>
              <a:buFont typeface="+mj-lt"/>
              <a:buAutoNum type="arabicPeriod"/>
            </a:pPr>
            <a:r>
              <a:rPr lang="en-GB" sz="1600" dirty="0"/>
              <a:t>Youth Employment Protection Act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en-GB" b="1" dirty="0"/>
              <a:t>Federal state laws</a:t>
            </a:r>
          </a:p>
          <a:p>
            <a:pPr marL="288000" indent="-288000">
              <a:lnSpc>
                <a:spcPts val="2200"/>
              </a:lnSpc>
              <a:spcAft>
                <a:spcPts val="200"/>
              </a:spcAft>
              <a:buSzPct val="100000"/>
              <a:buFont typeface="+mj-lt"/>
              <a:buAutoNum type="arabicPeriod"/>
            </a:pPr>
            <a:r>
              <a:rPr lang="en-GB" sz="1600" dirty="0"/>
              <a:t>Compulsory Schooling Act</a:t>
            </a:r>
          </a:p>
          <a:p>
            <a:pPr marL="288000" indent="-288000">
              <a:lnSpc>
                <a:spcPts val="2200"/>
              </a:lnSpc>
              <a:spcAft>
                <a:spcPts val="200"/>
              </a:spcAft>
              <a:buSzPct val="100000"/>
              <a:buFont typeface="+mj-lt"/>
              <a:buAutoNum type="arabicPeriod"/>
            </a:pPr>
            <a:r>
              <a:rPr lang="en-GB" sz="1600" dirty="0"/>
              <a:t>Education laws of the federal states</a:t>
            </a:r>
          </a:p>
          <a:p>
            <a:pPr marL="504000" lvl="1" indent="-216000">
              <a:lnSpc>
                <a:spcPts val="2200"/>
              </a:lnSpc>
              <a:spcAft>
                <a:spcPts val="200"/>
              </a:spcAft>
              <a:buClr>
                <a:srgbClr val="D6851B"/>
              </a:buClr>
              <a:buSzPct val="65000"/>
              <a:buFont typeface="Wingdings 3" panose="05040102010807070707" pitchFamily="18" charset="2"/>
              <a:buChar char=""/>
            </a:pPr>
            <a:r>
              <a:rPr lang="en-GB" sz="1600" dirty="0"/>
              <a:t>Skeleton curricula</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en-GB" sz="2200" b="1" dirty="0">
                <a:solidFill>
                  <a:schemeClr val="bg1"/>
                </a:solidFill>
              </a:rPr>
              <a:t>70%</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en-GB" sz="2200" b="1" dirty="0">
                <a:solidFill>
                  <a:schemeClr val="bg1"/>
                </a:solidFill>
              </a:rPr>
              <a:t>30%</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3" y="1565148"/>
            <a:ext cx="4191830" cy="432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en-GB" dirty="0">
                <a:solidFill>
                  <a:schemeClr val="bg1"/>
                </a:solidFill>
              </a:rPr>
              <a:t>Company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516498" y="1565148"/>
            <a:ext cx="4203312" cy="432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en-GB" dirty="0">
                <a:solidFill>
                  <a:schemeClr val="bg1"/>
                </a:solidFill>
              </a:rPr>
              <a:t>Vocational school</a:t>
            </a:r>
          </a:p>
        </p:txBody>
      </p:sp>
      <p:sp>
        <p:nvSpPr>
          <p:cNvPr id="22" name="Rechteck 21">
            <a:extLst>
              <a:ext uri="{FF2B5EF4-FFF2-40B4-BE49-F238E27FC236}">
                <a16:creationId xmlns:a16="http://schemas.microsoft.com/office/drawing/2014/main" id="{16E16E1F-B2A4-48CC-A2E8-8940EFE50210}"/>
              </a:ext>
            </a:extLst>
          </p:cNvPr>
          <p:cNvSpPr/>
          <p:nvPr/>
        </p:nvSpPr>
        <p:spPr>
          <a:xfrm>
            <a:off x="4850644" y="1314768"/>
            <a:ext cx="2665854" cy="646331"/>
          </a:xfrm>
          <a:prstGeom prst="rect">
            <a:avLst/>
          </a:prstGeom>
          <a:solidFill>
            <a:schemeClr val="bg1"/>
          </a:solidFill>
        </p:spPr>
        <p:txBody>
          <a:bodyPr wrap="square">
            <a:spAutoFit/>
          </a:bodyPr>
          <a:lstStyle/>
          <a:p>
            <a:pPr algn="ctr"/>
            <a:r>
              <a:rPr lang="en-GB" dirty="0">
                <a:solidFill>
                  <a:srgbClr val="D6851B"/>
                </a:solidFill>
              </a:rPr>
              <a:t>German Basic Law,</a:t>
            </a:r>
            <a:br>
              <a:rPr lang="en-GB" dirty="0">
                <a:solidFill>
                  <a:srgbClr val="D6851B"/>
                </a:solidFill>
              </a:rPr>
            </a:br>
            <a:r>
              <a:rPr lang="en-GB" dirty="0">
                <a:solidFill>
                  <a:srgbClr val="D6851B"/>
                </a:solidFill>
              </a:rPr>
              <a:t>Article 12: Occupational freedom</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en-GB" sz="2000" b="1" dirty="0"/>
              <a:t>General statutory conditions – </a:t>
            </a:r>
            <a:r>
              <a:rPr lang="en-GB" sz="2000" dirty="0"/>
              <a:t>legal framework for all aspects of vocational education and training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n-GB" dirty="0"/>
              <a:t>3. Summary of the legal framework</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3" y="1996792"/>
            <a:ext cx="4191830" cy="3946808"/>
          </a:xfrm>
          <a:prstGeom prst="rect">
            <a:avLst/>
          </a:prstGeom>
          <a:solidFill>
            <a:srgbClr val="FBF3E8"/>
          </a:solidFill>
        </p:spPr>
        <p:txBody>
          <a:bodyPr wrap="square" lIns="432000" tIns="180000" rIns="0" bIns="0" numCol="1">
            <a:noAutofit/>
          </a:bodyPr>
          <a:lstStyle/>
          <a:p>
            <a:pPr>
              <a:spcAft>
                <a:spcPts val="600"/>
              </a:spcAft>
            </a:pPr>
            <a:r>
              <a:rPr lang="en-GB" sz="1400" b="1" dirty="0"/>
              <a:t>National laws</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Vocational Training Act (BBiG) </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Crafts and Trades </a:t>
            </a:r>
            <a:br>
              <a:rPr lang="en-GB" sz="1400" dirty="0">
                <a:latin typeface="+mj-lt"/>
              </a:rPr>
            </a:br>
            <a:r>
              <a:rPr lang="en-GB" sz="1400" dirty="0">
                <a:latin typeface="+mj-lt"/>
              </a:rPr>
              <a:t>Regulation Code (HwO)</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Youth Employment </a:t>
            </a:r>
            <a:br>
              <a:rPr lang="en-GB" sz="1400" dirty="0">
                <a:latin typeface="+mj-lt"/>
              </a:rPr>
            </a:br>
            <a:r>
              <a:rPr lang="en-GB" sz="1400" dirty="0">
                <a:latin typeface="+mj-lt"/>
              </a:rPr>
              <a:t>Protection Act (JArbSchG)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Working Time Act (ArbZG)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Collective Agreements Act (TVG)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Federal Paid Leave Act (BUrIG)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Law temporarily regulating the chambers of commerce and industry (IHKG)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Federal Personnel Representation Act (BPersVG)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Works Constitutions Act (BetrVG)</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505017" y="1961098"/>
            <a:ext cx="4203312" cy="3982501"/>
          </a:xfrm>
          <a:prstGeom prst="rect">
            <a:avLst/>
          </a:prstGeom>
          <a:solidFill>
            <a:srgbClr val="FBF3E8"/>
          </a:solidFill>
        </p:spPr>
        <p:txBody>
          <a:bodyPr wrap="square" lIns="432000" tIns="180000" rIns="0" bIns="0">
            <a:noAutofit/>
          </a:bodyPr>
          <a:lstStyle/>
          <a:p>
            <a:pPr>
              <a:spcAft>
                <a:spcPts val="600"/>
              </a:spcAft>
            </a:pPr>
            <a:r>
              <a:rPr lang="en-GB" sz="1400" b="1" dirty="0"/>
              <a:t>Federal state laws</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General compulsory </a:t>
            </a:r>
            <a:br>
              <a:rPr lang="en-GB" sz="1400" dirty="0">
                <a:latin typeface="+mj-lt"/>
              </a:rPr>
            </a:br>
            <a:r>
              <a:rPr lang="en-GB" sz="1400" dirty="0">
                <a:latin typeface="+mj-lt"/>
              </a:rPr>
              <a:t>schooling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Education laws </a:t>
            </a:r>
            <a:br>
              <a:rPr lang="en-GB" sz="1400" dirty="0">
                <a:latin typeface="+mj-lt"/>
              </a:rPr>
            </a:br>
            <a:r>
              <a:rPr lang="en-GB" sz="1400" dirty="0">
                <a:latin typeface="+mj-lt"/>
              </a:rPr>
              <a:t>of the federal states</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Coordination of both learning venues between the Federal Government and the federal states</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17363" y="2309427"/>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3621" y="2309427"/>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Structure of the Vocational Training Act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4. The German Vocational Training Act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en-GB" dirty="0"/>
              <a:t>General regulations 	</a:t>
            </a:r>
          </a:p>
          <a:p>
            <a:pPr marL="288000" indent="-288000">
              <a:lnSpc>
                <a:spcPts val="2200"/>
              </a:lnSpc>
              <a:spcAft>
                <a:spcPts val="1200"/>
              </a:spcAft>
              <a:buSzPct val="100000"/>
              <a:buFont typeface="+mj-lt"/>
              <a:buAutoNum type="arabicPeriod"/>
            </a:pPr>
            <a:r>
              <a:rPr lang="en-GB" b="1" dirty="0"/>
              <a:t>Vocational education and training contract 	</a:t>
            </a:r>
          </a:p>
          <a:p>
            <a:pPr marL="288000" indent="-288000">
              <a:lnSpc>
                <a:spcPts val="2200"/>
              </a:lnSpc>
              <a:spcAft>
                <a:spcPts val="1200"/>
              </a:spcAft>
              <a:buSzPct val="100000"/>
              <a:buFont typeface="+mj-lt"/>
              <a:buAutoNum type="arabicPeriod"/>
            </a:pPr>
            <a:r>
              <a:rPr lang="en-GB" b="1" dirty="0"/>
              <a:t>Organisation of VET </a:t>
            </a:r>
          </a:p>
          <a:p>
            <a:pPr marL="288000" indent="-288000">
              <a:lnSpc>
                <a:spcPts val="2200"/>
              </a:lnSpc>
              <a:spcAft>
                <a:spcPts val="1200"/>
              </a:spcAft>
              <a:buSzPct val="100000"/>
              <a:buFont typeface="+mj-lt"/>
              <a:buAutoNum type="arabicPeriod"/>
            </a:pPr>
            <a:r>
              <a:rPr lang="en-GB" dirty="0"/>
              <a:t>Research, planning, statistics	</a:t>
            </a:r>
          </a:p>
          <a:p>
            <a:pPr marL="288000" indent="-288000">
              <a:lnSpc>
                <a:spcPts val="2200"/>
              </a:lnSpc>
              <a:spcAft>
                <a:spcPts val="1200"/>
              </a:spcAft>
              <a:buSzPct val="100000"/>
              <a:buFont typeface="+mj-lt"/>
              <a:buAutoNum type="arabicPeriod"/>
            </a:pPr>
            <a:r>
              <a:rPr lang="en-GB" dirty="0"/>
              <a:t>The Federal Institute for Vocational Education and Training (BIBB)	</a:t>
            </a:r>
          </a:p>
          <a:p>
            <a:pPr marL="288000" indent="-288000">
              <a:lnSpc>
                <a:spcPts val="2200"/>
              </a:lnSpc>
              <a:spcAft>
                <a:spcPts val="1200"/>
              </a:spcAft>
              <a:buSzPct val="100000"/>
              <a:buFont typeface="+mj-lt"/>
              <a:buAutoNum type="arabicPeriod"/>
            </a:pPr>
            <a:r>
              <a:rPr lang="en-GB" dirty="0"/>
              <a:t>Regulations regarding fines</a:t>
            </a:r>
          </a:p>
          <a:p>
            <a:pPr marL="288000" indent="-288000">
              <a:lnSpc>
                <a:spcPts val="2200"/>
              </a:lnSpc>
              <a:spcAft>
                <a:spcPts val="1200"/>
              </a:spcAft>
              <a:buSzPct val="100000"/>
              <a:buFont typeface="+mj-lt"/>
              <a:buAutoNum type="arabicPeriod"/>
            </a:pPr>
            <a:r>
              <a:rPr lang="en-GB" dirty="0"/>
              <a:t>Transitional and final provisions</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Introduction and updating of training occupations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are used by the place of training as a template for </a:t>
            </a:r>
            <a:br>
              <a:rPr lang="en-GB" sz="1600" dirty="0">
                <a:solidFill>
                  <a:schemeClr val="bg1"/>
                </a:solidFill>
                <a:latin typeface="Calibri" panose="020F0502020204030204"/>
                <a:cs typeface="+mn-cs"/>
              </a:rPr>
            </a:br>
            <a:r>
              <a:rPr lang="en-GB" sz="1600" dirty="0">
                <a:solidFill>
                  <a:schemeClr val="bg1"/>
                </a:solidFill>
                <a:latin typeface="Calibri" panose="020F0502020204030204"/>
                <a:cs typeface="+mn-cs"/>
              </a:rPr>
              <a:t>a company training plan</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Determination of state-recognised occupations by the state itself</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Stipulation of training regulations</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Basis</a:t>
            </a:r>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include the occupational title</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describe the occupation</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set out the skills, knowledge and competencies to be acquired and the necessary duration in binding form</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include the general training plan</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define the examination requirements</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Training regulations</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en-GB" dirty="0">
                <a:solidFill>
                  <a:schemeClr val="bg1"/>
                </a:solidFill>
                <a:latin typeface="+mj-lt"/>
              </a:rPr>
              <a:t>Training contract + company training plan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Contractually regulated training arrangement</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5. Regulations in federal law</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n-GB" sz="1800" dirty="0"/>
              <a:t>Place of training </a:t>
            </a:r>
          </a:p>
          <a:p>
            <a:pPr algn="ctr">
              <a:lnSpc>
                <a:spcPts val="1900"/>
              </a:lnSpc>
              <a:spcBef>
                <a:spcPts val="600"/>
              </a:spcBef>
            </a:pPr>
            <a:r>
              <a:rPr lang="en-GB" sz="1800" dirty="0"/>
              <a:t>and training staff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Training occupation and training regulations </a:t>
            </a:r>
            <a:br>
              <a:rPr lang="en-GB" sz="1800" b="1" dirty="0"/>
            </a:br>
            <a:r>
              <a:rPr lang="en-GB" sz="1800" dirty="0"/>
              <a:t>(General training plan)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800" dirty="0"/>
              <a:t>Trainees</a:t>
            </a:r>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442905" y="704572"/>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n-GB" dirty="0"/>
                  <a:t>Contents</a:t>
                </a:r>
              </a:p>
              <a:p>
                <a:pPr algn="ctr">
                  <a:lnSpc>
                    <a:spcPts val="2800"/>
                  </a:lnSpc>
                  <a:spcBef>
                    <a:spcPts val="0"/>
                  </a:spcBef>
                  <a:spcAft>
                    <a:spcPts val="600"/>
                  </a:spcAft>
                </a:pPr>
                <a:r>
                  <a:rPr lang="en-GB" dirty="0"/>
                  <a:t>Standards</a:t>
                </a:r>
              </a:p>
              <a:p>
                <a:pPr algn="ctr">
                  <a:lnSpc>
                    <a:spcPts val="2800"/>
                  </a:lnSpc>
                  <a:spcBef>
                    <a:spcPts val="0"/>
                  </a:spcBef>
                  <a:spcAft>
                    <a:spcPts val="600"/>
                  </a:spcAft>
                </a:pPr>
                <a:r>
                  <a:rPr lang="en-GB" dirty="0"/>
                  <a:t>Rights and duties</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Core elements of the training regulations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Title of the training occupation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Duration of training: no shorter than 2 years, no longer than 3.5 years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Training profile: the occupational skills, knowledge and competencies that </a:t>
            </a:r>
            <a:br>
              <a:rPr lang="en-GB" sz="1800" dirty="0">
                <a:latin typeface="+mj-lt"/>
              </a:rPr>
            </a:br>
            <a:r>
              <a:rPr lang="en-GB" sz="1800" dirty="0">
                <a:latin typeface="+mj-lt"/>
              </a:rPr>
              <a:t>need to be imparted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General training plan: instructions regarding content and time structure for </a:t>
            </a:r>
            <a:br>
              <a:rPr lang="en-GB" sz="1800" dirty="0">
                <a:latin typeface="+mj-lt"/>
              </a:rPr>
            </a:br>
            <a:r>
              <a:rPr lang="en-GB" sz="1800" dirty="0">
                <a:latin typeface="+mj-lt"/>
              </a:rPr>
              <a:t>the imparting of the skills, knowledge and competencies, report book</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Examination requirements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4932</Words>
  <Application>Microsoft Office PowerPoint</Application>
  <PresentationFormat>Breitbild</PresentationFormat>
  <Paragraphs>371</Paragraphs>
  <Slides>22</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Arial</vt:lpstr>
      <vt:lpstr>Calibri</vt:lpstr>
      <vt:lpstr>Wingdings 3</vt:lpstr>
      <vt:lpstr>Office</vt:lpstr>
      <vt:lpstr>1_Office</vt:lpstr>
      <vt:lpstr> </vt:lpstr>
      <vt:lpstr>Contents</vt:lpstr>
      <vt:lpstr>1. Foundation: German Basic Law</vt:lpstr>
      <vt:lpstr>2. The dual system</vt:lpstr>
      <vt:lpstr>3. Summary of the legal framework</vt:lpstr>
      <vt:lpstr>4. The German Vocational Training Act (BBiG)</vt:lpstr>
      <vt:lpstr>5. Regulations in federal law</vt:lpstr>
      <vt:lpstr>5. Regulations in federal law</vt:lpstr>
      <vt:lpstr>5. Regulations in federal law</vt:lpstr>
      <vt:lpstr>5. Regulations in federal law</vt:lpstr>
      <vt:lpstr>5. Regulations in federal law</vt:lpstr>
      <vt:lpstr>5. Regulations in federal law</vt:lpstr>
      <vt:lpstr>5. Regulations in federal law</vt:lpstr>
      <vt:lpstr>5. Regulations in federal law: Qualification</vt:lpstr>
      <vt:lpstr>5. Regulations in federal law: Craft trades</vt:lpstr>
      <vt:lpstr>5. Regulations in federal law: Young people</vt:lpstr>
      <vt:lpstr>6. Regulations in federal state law: Young people</vt:lpstr>
      <vt:lpstr>6. Regulations in federal state law: Young people</vt:lpstr>
      <vt:lpstr>Regulations at a glance</vt:lpstr>
      <vt:lpstr>5. Regulations in federal law</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430</cp:revision>
  <dcterms:created xsi:type="dcterms:W3CDTF">2020-12-18T10:19:10Z</dcterms:created>
  <dcterms:modified xsi:type="dcterms:W3CDTF">2026-06-19T09:45:12Z</dcterms:modified>
</cp:coreProperties>
</file>