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2"/>
  </p:notesMasterIdLst>
  <p:sldIdLst>
    <p:sldId id="257" r:id="rId3"/>
    <p:sldId id="403" r:id="rId4"/>
    <p:sldId id="443" r:id="rId5"/>
    <p:sldId id="445" r:id="rId6"/>
    <p:sldId id="440" r:id="rId7"/>
    <p:sldId id="442" r:id="rId8"/>
    <p:sldId id="447" r:id="rId9"/>
    <p:sldId id="448" r:id="rId10"/>
    <p:sldId id="449" r:id="rId11"/>
    <p:sldId id="450" r:id="rId12"/>
    <p:sldId id="451" r:id="rId13"/>
    <p:sldId id="452" r:id="rId14"/>
    <p:sldId id="409" r:id="rId15"/>
    <p:sldId id="453" r:id="rId16"/>
    <p:sldId id="454" r:id="rId17"/>
    <p:sldId id="455" r:id="rId18"/>
    <p:sldId id="456" r:id="rId19"/>
    <p:sldId id="458" r:id="rId20"/>
    <p:sldId id="457" r:id="rId21"/>
    <p:sldId id="460" r:id="rId22"/>
    <p:sldId id="462" r:id="rId23"/>
    <p:sldId id="464" r:id="rId24"/>
    <p:sldId id="465" r:id="rId25"/>
    <p:sldId id="387" r:id="rId26"/>
    <p:sldId id="466" r:id="rId27"/>
    <p:sldId id="469" r:id="rId28"/>
    <p:sldId id="468" r:id="rId29"/>
    <p:sldId id="432" r:id="rId30"/>
    <p:sldId id="291"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3" userDrawn="1">
          <p15:clr>
            <a:srgbClr val="A4A3A4"/>
          </p15:clr>
        </p15:guide>
        <p15:guide id="2" pos="3885" userDrawn="1">
          <p15:clr>
            <a:srgbClr val="A4A3A4"/>
          </p15:clr>
        </p15:guide>
        <p15:guide id="12" orient="horz" pos="2137" userDrawn="1">
          <p15:clr>
            <a:srgbClr val="A4A3A4"/>
          </p15:clr>
        </p15:guide>
        <p15:guide id="13" orient="horz" pos="1026" userDrawn="1">
          <p15:clr>
            <a:srgbClr val="A4A3A4"/>
          </p15:clr>
        </p15:guide>
        <p15:guide id="17" pos="5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0639FA-5EF6-C499-DAE0-E57D56951863}" name="Rechmann, Peter" initials="RP" userId="S-1-5-21-1997896298-1227621897-925700815-145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FBF3E8"/>
    <a:srgbClr val="EAC28D"/>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6211" autoAdjust="0"/>
  </p:normalViewPr>
  <p:slideViewPr>
    <p:cSldViewPr snapToGrid="0" showGuides="1">
      <p:cViewPr varScale="1">
        <p:scale>
          <a:sx n="96" d="100"/>
          <a:sy n="96" d="100"/>
        </p:scale>
        <p:origin x="1116" y="90"/>
      </p:cViewPr>
      <p:guideLst>
        <p:guide orient="horz" pos="3453"/>
        <p:guide pos="3885"/>
        <p:guide orient="horz" pos="2137"/>
        <p:guide orient="horz" pos="1026"/>
        <p:guide pos="59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06.03.2026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dirty="0"/>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272280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268013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85295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a:p>
        </p:txBody>
      </p:sp>
    </p:spTree>
    <p:extLst>
      <p:ext uri="{BB962C8B-B14F-4D97-AF65-F5344CB8AC3E}">
        <p14:creationId xmlns:p14="http://schemas.microsoft.com/office/powerpoint/2010/main" val="341443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a:p>
        </p:txBody>
      </p:sp>
    </p:spTree>
    <p:extLst>
      <p:ext uri="{BB962C8B-B14F-4D97-AF65-F5344CB8AC3E}">
        <p14:creationId xmlns:p14="http://schemas.microsoft.com/office/powerpoint/2010/main" val="362204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3199926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3716459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242352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3713778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164758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Juristische Personen des Privatrechts: Häufig Ausgliederungen der o. g. öffentlich-rechtlichen Körperschaften oder Fachverbände, i. d. R. gemeinnützig, z. B. gGmbH, e. V., etc., Gemeinnützigkeit ist Voraussetzung für staatliche Förderung</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952286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3048642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27</a:t>
            </a:fld>
            <a:endParaRPr lang="de-DE" dirty="0"/>
          </a:p>
        </p:txBody>
      </p:sp>
    </p:spTree>
    <p:extLst>
      <p:ext uri="{BB962C8B-B14F-4D97-AF65-F5344CB8AC3E}">
        <p14:creationId xmlns:p14="http://schemas.microsoft.com/office/powerpoint/2010/main" val="246710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28</a:t>
            </a:fld>
            <a:endParaRPr lang="de-DE" dirty="0"/>
          </a:p>
        </p:txBody>
      </p:sp>
    </p:spTree>
    <p:extLst>
      <p:ext uri="{BB962C8B-B14F-4D97-AF65-F5344CB8AC3E}">
        <p14:creationId xmlns:p14="http://schemas.microsoft.com/office/powerpoint/2010/main" val="148898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38156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2454621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245556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310314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396670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417951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2018717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0" r:id="rId4"/>
    <p:sldLayoutId id="2147483653" r:id="rId5"/>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7"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5" r:id="rId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1.sv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3.svg"/></Relationships>
</file>

<file path=ppt/slides/_rels/slide1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47.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1.sv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2.sv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4.sv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6.sv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4.sv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8.sv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0.svg"/></Relationships>
</file>

<file path=ppt/slides/_rels/slide28.xml.rels><?xml version="1.0" encoding="UTF-8" standalone="yes"?>
<Relationships xmlns="http://schemas.openxmlformats.org/package/2006/relationships"><Relationship Id="rId8" Type="http://schemas.openxmlformats.org/officeDocument/2006/relationships/hyperlink" Target="https://www.zdh.de/ueber-uns/fachbereich-gewerbefoerderung/ueberbetriebliche-lehrlingsunterweisung-uelu/" TargetMode="External"/><Relationship Id="rId3" Type="http://schemas.openxmlformats.org/officeDocument/2006/relationships/hyperlink" Target="http://www.govet.international/" TargetMode="External"/><Relationship Id="rId7" Type="http://schemas.openxmlformats.org/officeDocument/2006/relationships/hyperlink" Target="https://www.bibb.de/de/741.php"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destatis.de/DE/Themen/Gesellschaft-Umwelt/Bildung-Forschung-Kultur/Berufliche-Bildung/_inhalt.html" TargetMode="External"/><Relationship Id="rId5" Type="http://schemas.openxmlformats.org/officeDocument/2006/relationships/hyperlink" Target="https://www.bibb.de/de/210294.php" TargetMode="External"/><Relationship Id="rId4" Type="http://schemas.openxmlformats.org/officeDocument/2006/relationships/hyperlink" Target="https://www.bmbfsfj.bund.de/bmbfsfj/service/publikationen/der-berufsbildungsbericht-2025-273882" TargetMode="External"/><Relationship Id="rId9" Type="http://schemas.openxmlformats.org/officeDocument/2006/relationships/hyperlink" Target="https://www.hpi-hannover.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53353"/>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de-DE" sz="2800" b="1" spc="30" dirty="0"/>
              <a:t>Überbetriebliche Berufsbildungsstätten</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platzhalter 3">
            <a:extLst>
              <a:ext uri="{FF2B5EF4-FFF2-40B4-BE49-F238E27FC236}">
                <a16:creationId xmlns:a16="http://schemas.microsoft.com/office/drawing/2014/main" id="{DDA8E61F-3BDA-4371-80AB-41E669039C08}"/>
              </a:ext>
            </a:extLst>
          </p:cNvPr>
          <p:cNvSpPr txBox="1">
            <a:spLocks/>
          </p:cNvSpPr>
          <p:nvPr/>
        </p:nvSpPr>
        <p:spPr>
          <a:xfrm>
            <a:off x="658815" y="3738897"/>
            <a:ext cx="10117135" cy="391628"/>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600" spc="-20" dirty="0">
                <a:solidFill>
                  <a:schemeClr val="tx1"/>
                </a:solidFill>
                <a:latin typeface="+mn-lt"/>
              </a:rPr>
              <a:t>Alle drei Module greifen auf das Potenzial (Know-how, technische Ausstattung) von ÜBS zurück. </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7. ÜBS und Technologietransfer</a:t>
            </a:r>
            <a:endParaRPr lang="de-DE" noProof="0" dirty="0"/>
          </a:p>
        </p:txBody>
      </p:sp>
      <p:sp>
        <p:nvSpPr>
          <p:cNvPr id="15" name="Textplatzhalter 3">
            <a:extLst>
              <a:ext uri="{FF2B5EF4-FFF2-40B4-BE49-F238E27FC236}">
                <a16:creationId xmlns:a16="http://schemas.microsoft.com/office/drawing/2014/main" id="{8DD206DF-8334-4893-A738-371651B14795}"/>
              </a:ext>
            </a:extLst>
          </p:cNvPr>
          <p:cNvSpPr txBox="1">
            <a:spLocks/>
          </p:cNvSpPr>
          <p:nvPr/>
        </p:nvSpPr>
        <p:spPr>
          <a:xfrm>
            <a:off x="658815" y="1628775"/>
            <a:ext cx="10117135" cy="637849"/>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600" spc="-20" dirty="0">
                <a:solidFill>
                  <a:schemeClr val="tx1"/>
                </a:solidFill>
                <a:latin typeface="+mn-lt"/>
              </a:rPr>
              <a:t>Die Handwerksorganisationen richten Beratungs-, Informations- und Technologietransferstellen </a:t>
            </a:r>
            <a:br>
              <a:rPr lang="de-DE" sz="1600" spc="-20" dirty="0">
                <a:solidFill>
                  <a:schemeClr val="tx1"/>
                </a:solidFill>
                <a:latin typeface="+mn-lt"/>
              </a:rPr>
            </a:br>
            <a:r>
              <a:rPr lang="de-DE" sz="1600" spc="-20" dirty="0">
                <a:solidFill>
                  <a:schemeClr val="tx1"/>
                </a:solidFill>
                <a:latin typeface="+mn-lt"/>
              </a:rPr>
              <a:t>zur Information und qualifizierten, neutralen Beratung aller Handwerksbetriebe ein.</a:t>
            </a:r>
          </a:p>
        </p:txBody>
      </p:sp>
      <p:sp>
        <p:nvSpPr>
          <p:cNvPr id="17" name="Textplatzhalter 3">
            <a:extLst>
              <a:ext uri="{FF2B5EF4-FFF2-40B4-BE49-F238E27FC236}">
                <a16:creationId xmlns:a16="http://schemas.microsoft.com/office/drawing/2014/main" id="{C36E580D-3343-4C17-AC7E-BE77D1F02ACB}"/>
              </a:ext>
            </a:extLst>
          </p:cNvPr>
          <p:cNvSpPr txBox="1">
            <a:spLocks/>
          </p:cNvSpPr>
          <p:nvPr/>
        </p:nvSpPr>
        <p:spPr>
          <a:xfrm>
            <a:off x="658815" y="2399143"/>
            <a:ext cx="10117135" cy="1453457"/>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600" spc="-20" dirty="0">
                <a:solidFill>
                  <a:schemeClr val="tx1"/>
                </a:solidFill>
                <a:latin typeface="+mn-lt"/>
              </a:rPr>
              <a:t>Das Bundesministerium für Wirtschaft und Energie (BMWE) fördert zu diesem Zweck </a:t>
            </a:r>
            <a:br>
              <a:rPr lang="de-DE" sz="1600" spc="-20" dirty="0">
                <a:solidFill>
                  <a:schemeClr val="tx1"/>
                </a:solidFill>
                <a:latin typeface="+mn-lt"/>
              </a:rPr>
            </a:br>
            <a:r>
              <a:rPr lang="de-DE" sz="1600" spc="-20" dirty="0">
                <a:solidFill>
                  <a:schemeClr val="tx1"/>
                </a:solidFill>
                <a:latin typeface="+mn-lt"/>
              </a:rPr>
              <a:t>die folgenden „Module“:</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de-DE" sz="1600" spc="-20" dirty="0">
                <a:solidFill>
                  <a:schemeClr val="tx1"/>
                </a:solidFill>
                <a:latin typeface="+mn-lt"/>
              </a:rPr>
              <a:t>Betriebsberater:innen (BB)</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de-DE" sz="1600" spc="-20" dirty="0">
                <a:solidFill>
                  <a:schemeClr val="tx1"/>
                </a:solidFill>
                <a:latin typeface="+mn-lt"/>
              </a:rPr>
              <a:t>Beratungsstellen für Innovation und Technologie (BIT) und</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de-DE" sz="1600" spc="-20" dirty="0">
                <a:solidFill>
                  <a:schemeClr val="tx1"/>
                </a:solidFill>
                <a:latin typeface="+mn-lt"/>
              </a:rPr>
              <a:t>Fachberatungs- und Informationsstellen (FIS).</a:t>
            </a:r>
          </a:p>
        </p:txBody>
      </p:sp>
      <p:sp>
        <p:nvSpPr>
          <p:cNvPr id="30" name="Textplatzhalter 3">
            <a:extLst>
              <a:ext uri="{FF2B5EF4-FFF2-40B4-BE49-F238E27FC236}">
                <a16:creationId xmlns:a16="http://schemas.microsoft.com/office/drawing/2014/main" id="{46C25C3C-BAED-420D-9503-37A0BECEC5CA}"/>
              </a:ext>
            </a:extLst>
          </p:cNvPr>
          <p:cNvSpPr txBox="1">
            <a:spLocks/>
          </p:cNvSpPr>
          <p:nvPr/>
        </p:nvSpPr>
        <p:spPr>
          <a:xfrm>
            <a:off x="658815" y="4263044"/>
            <a:ext cx="10117135" cy="637849"/>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600" spc="-20" dirty="0">
                <a:solidFill>
                  <a:schemeClr val="tx1"/>
                </a:solidFill>
                <a:latin typeface="+mn-lt"/>
              </a:rPr>
              <a:t>ÜBS dienen in dem Zusammenhang als Innovation Hubs, die die Akteure vernetzen. Sie liefern den Berater:innen den notwendigen fachlichen Background und stellen Kontakte zur Zielgruppe her. </a:t>
            </a:r>
          </a:p>
        </p:txBody>
      </p:sp>
      <p:sp>
        <p:nvSpPr>
          <p:cNvPr id="31" name="Textplatzhalter 3">
            <a:extLst>
              <a:ext uri="{FF2B5EF4-FFF2-40B4-BE49-F238E27FC236}">
                <a16:creationId xmlns:a16="http://schemas.microsoft.com/office/drawing/2014/main" id="{219F5500-CCF1-49FE-96F3-4A5485381434}"/>
              </a:ext>
            </a:extLst>
          </p:cNvPr>
          <p:cNvSpPr txBox="1">
            <a:spLocks/>
          </p:cNvSpPr>
          <p:nvPr/>
        </p:nvSpPr>
        <p:spPr>
          <a:xfrm>
            <a:off x="658815" y="5033411"/>
            <a:ext cx="10117135" cy="391628"/>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600" spc="-20" dirty="0">
                <a:solidFill>
                  <a:schemeClr val="tx1"/>
                </a:solidFill>
                <a:latin typeface="+mn-lt"/>
              </a:rPr>
              <a:t>Beispiel: „CraftLab“ nach dem Schweriner Modell – Innovationsräume schaffen</a:t>
            </a:r>
          </a:p>
        </p:txBody>
      </p:sp>
      <p:pic>
        <p:nvPicPr>
          <p:cNvPr id="5" name="Grafik 4">
            <a:extLst>
              <a:ext uri="{FF2B5EF4-FFF2-40B4-BE49-F238E27FC236}">
                <a16:creationId xmlns:a16="http://schemas.microsoft.com/office/drawing/2014/main" id="{FC5A427B-7E08-7182-077C-B93DFCBD4EF6}"/>
              </a:ext>
            </a:extLst>
          </p:cNvPr>
          <p:cNvPicPr>
            <a:picLocks noChangeAspect="1"/>
          </p:cNvPicPr>
          <p:nvPr/>
        </p:nvPicPr>
        <p:blipFill>
          <a:blip r:embed="rId3" cstate="print">
            <a:extLst>
              <a:ext uri="{28A0092B-C50C-407E-A947-70E740481C1C}">
                <a14:useLocalDpi xmlns:a14="http://schemas.microsoft.com/office/drawing/2010/main" val="0"/>
              </a:ext>
            </a:extLst>
          </a:blip>
          <a:srcRect r="12741"/>
          <a:stretch/>
        </p:blipFill>
        <p:spPr>
          <a:xfrm>
            <a:off x="8599035" y="1547572"/>
            <a:ext cx="3592966" cy="4117611"/>
          </a:xfrm>
          <a:prstGeom prst="rect">
            <a:avLst/>
          </a:prstGeom>
        </p:spPr>
      </p:pic>
      <p:pic>
        <p:nvPicPr>
          <p:cNvPr id="4" name="Grafik 3">
            <a:extLst>
              <a:ext uri="{FF2B5EF4-FFF2-40B4-BE49-F238E27FC236}">
                <a16:creationId xmlns:a16="http://schemas.microsoft.com/office/drawing/2014/main" id="{FCF2A999-ECE9-42EB-A4F6-5C323A2330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83700" y="2141232"/>
            <a:ext cx="2428875" cy="2930292"/>
          </a:xfrm>
          <a:prstGeom prst="rect">
            <a:avLst/>
          </a:prstGeom>
        </p:spPr>
      </p:pic>
    </p:spTree>
    <p:extLst>
      <p:ext uri="{BB962C8B-B14F-4D97-AF65-F5344CB8AC3E}">
        <p14:creationId xmlns:p14="http://schemas.microsoft.com/office/powerpoint/2010/main" val="6699142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9702399-9579-4C98-89B9-6B99916E50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22001" y="1277660"/>
            <a:ext cx="2364700" cy="2364700"/>
          </a:xfrm>
          <a:prstGeom prst="rect">
            <a:avLst/>
          </a:prstGeom>
        </p:spPr>
      </p:pic>
      <p:pic>
        <p:nvPicPr>
          <p:cNvPr id="19" name="Grafik 18">
            <a:extLst>
              <a:ext uri="{FF2B5EF4-FFF2-40B4-BE49-F238E27FC236}">
                <a16:creationId xmlns:a16="http://schemas.microsoft.com/office/drawing/2014/main" id="{D0ED1B9D-90D6-43BC-8144-9B4239C530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9955" y="3643806"/>
            <a:ext cx="2024839" cy="2024839"/>
          </a:xfrm>
          <a:prstGeom prst="rect">
            <a:avLst/>
          </a:prstGeom>
        </p:spPr>
      </p:pic>
      <p:pic>
        <p:nvPicPr>
          <p:cNvPr id="20" name="Grafik 19">
            <a:extLst>
              <a:ext uri="{FF2B5EF4-FFF2-40B4-BE49-F238E27FC236}">
                <a16:creationId xmlns:a16="http://schemas.microsoft.com/office/drawing/2014/main" id="{38931771-95D7-400A-A7ED-1972D4B5DC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2169" y="1751841"/>
            <a:ext cx="2172191" cy="2172191"/>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de-DE" dirty="0"/>
              <a:t>8. Überbetriebliche Ausbildung</a:t>
            </a:r>
            <a:endParaRPr lang="de-DE" noProof="0" dirty="0">
              <a:solidFill>
                <a:srgbClr val="D6851B"/>
              </a:solidFill>
            </a:endParaRPr>
          </a:p>
        </p:txBody>
      </p:sp>
      <p:sp>
        <p:nvSpPr>
          <p:cNvPr id="12" name="Ellipse 11">
            <a:extLst>
              <a:ext uri="{FF2B5EF4-FFF2-40B4-BE49-F238E27FC236}">
                <a16:creationId xmlns:a16="http://schemas.microsoft.com/office/drawing/2014/main" id="{21610F41-C6EE-4FD4-BB66-B2F68FCD9083}"/>
              </a:ext>
            </a:extLst>
          </p:cNvPr>
          <p:cNvSpPr/>
          <p:nvPr/>
        </p:nvSpPr>
        <p:spPr>
          <a:xfrm>
            <a:off x="3899617" y="1614010"/>
            <a:ext cx="1794228" cy="169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de-DE" b="1" dirty="0">
                <a:solidFill>
                  <a:schemeClr val="tx1"/>
                </a:solidFill>
              </a:rPr>
              <a:t>Betrieb</a:t>
            </a:r>
            <a:endParaRPr lang="de-DE" sz="1600" b="1" dirty="0">
              <a:solidFill>
                <a:schemeClr val="tx1"/>
              </a:solidFill>
            </a:endParaRPr>
          </a:p>
        </p:txBody>
      </p:sp>
      <p:sp>
        <p:nvSpPr>
          <p:cNvPr id="15" name="Ellipse 14">
            <a:extLst>
              <a:ext uri="{FF2B5EF4-FFF2-40B4-BE49-F238E27FC236}">
                <a16:creationId xmlns:a16="http://schemas.microsoft.com/office/drawing/2014/main" id="{60796955-9C9E-4ACA-84DD-859EB9BB41F7}"/>
              </a:ext>
            </a:extLst>
          </p:cNvPr>
          <p:cNvSpPr/>
          <p:nvPr/>
        </p:nvSpPr>
        <p:spPr>
          <a:xfrm>
            <a:off x="6241310" y="1991936"/>
            <a:ext cx="1794228" cy="169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de-DE" b="1" dirty="0">
                <a:solidFill>
                  <a:schemeClr val="tx1"/>
                </a:solidFill>
              </a:rPr>
              <a:t>Berufsschule</a:t>
            </a:r>
            <a:endParaRPr lang="de-DE" sz="1600" b="1" dirty="0">
              <a:solidFill>
                <a:schemeClr val="tx1"/>
              </a:solidFill>
            </a:endParaRPr>
          </a:p>
        </p:txBody>
      </p:sp>
      <p:sp>
        <p:nvSpPr>
          <p:cNvPr id="18" name="Rechteck 17">
            <a:extLst>
              <a:ext uri="{FF2B5EF4-FFF2-40B4-BE49-F238E27FC236}">
                <a16:creationId xmlns:a16="http://schemas.microsoft.com/office/drawing/2014/main" id="{2701B8A0-FE7B-40C5-90A0-937377C36D5C}"/>
              </a:ext>
            </a:extLst>
          </p:cNvPr>
          <p:cNvSpPr/>
          <p:nvPr/>
        </p:nvSpPr>
        <p:spPr>
          <a:xfrm>
            <a:off x="4299562" y="3973496"/>
            <a:ext cx="1825625" cy="1504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spcAft>
                <a:spcPts val="400"/>
              </a:spcAft>
            </a:pPr>
            <a:r>
              <a:rPr lang="de-DE" sz="1400" b="1" dirty="0">
                <a:solidFill>
                  <a:schemeClr val="tx1"/>
                </a:solidFill>
              </a:rPr>
              <a:t>Überbetriebliche</a:t>
            </a:r>
            <a:br>
              <a:rPr lang="de-DE" sz="1400" b="1" dirty="0">
                <a:solidFill>
                  <a:schemeClr val="tx1"/>
                </a:solidFill>
              </a:rPr>
            </a:br>
            <a:r>
              <a:rPr lang="de-DE" sz="1400" b="1" dirty="0">
                <a:solidFill>
                  <a:schemeClr val="tx1"/>
                </a:solidFill>
              </a:rPr>
              <a:t>Berufsbildungs-</a:t>
            </a:r>
            <a:br>
              <a:rPr lang="de-DE" sz="1400" b="1" dirty="0">
                <a:solidFill>
                  <a:schemeClr val="tx1"/>
                </a:solidFill>
              </a:rPr>
            </a:br>
            <a:r>
              <a:rPr lang="de-DE" sz="1400" b="1" dirty="0" err="1">
                <a:solidFill>
                  <a:schemeClr val="tx1"/>
                </a:solidFill>
              </a:rPr>
              <a:t>stätte</a:t>
            </a:r>
            <a:endParaRPr lang="de-DE" sz="1400" b="1" dirty="0">
              <a:solidFill>
                <a:schemeClr val="tx1"/>
              </a:solidFill>
            </a:endParaRPr>
          </a:p>
          <a:p>
            <a:pPr algn="ctr">
              <a:spcAft>
                <a:spcPts val="400"/>
              </a:spcAft>
            </a:pPr>
            <a:r>
              <a:rPr lang="de-DE" sz="1200" dirty="0">
                <a:solidFill>
                  <a:schemeClr val="tx1"/>
                </a:solidFill>
              </a:rPr>
              <a:t>ca. 1.100 ÜBS</a:t>
            </a:r>
          </a:p>
        </p:txBody>
      </p:sp>
      <p:pic>
        <p:nvPicPr>
          <p:cNvPr id="6" name="Grafik 5">
            <a:extLst>
              <a:ext uri="{FF2B5EF4-FFF2-40B4-BE49-F238E27FC236}">
                <a16:creationId xmlns:a16="http://schemas.microsoft.com/office/drawing/2014/main" id="{1433A4A9-7940-416E-8B8C-BC9D47CCAA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81282" flipH="1" flipV="1">
            <a:off x="7754128" y="2389482"/>
            <a:ext cx="1298425" cy="1833057"/>
          </a:xfrm>
          <a:prstGeom prst="rect">
            <a:avLst/>
          </a:prstGeom>
        </p:spPr>
      </p:pic>
      <p:pic>
        <p:nvPicPr>
          <p:cNvPr id="7" name="Grafik 6">
            <a:extLst>
              <a:ext uri="{FF2B5EF4-FFF2-40B4-BE49-F238E27FC236}">
                <a16:creationId xmlns:a16="http://schemas.microsoft.com/office/drawing/2014/main" id="{A1EB8079-2D6E-4EFA-A1EB-7B66266E5F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3054" flipV="1">
            <a:off x="2663678" y="1699097"/>
            <a:ext cx="1259178" cy="1921699"/>
          </a:xfrm>
          <a:prstGeom prst="rect">
            <a:avLst/>
          </a:prstGeom>
        </p:spPr>
      </p:pic>
    </p:spTree>
    <p:extLst>
      <p:ext uri="{BB962C8B-B14F-4D97-AF65-F5344CB8AC3E}">
        <p14:creationId xmlns:p14="http://schemas.microsoft.com/office/powerpoint/2010/main" val="3743640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3">
            <a:extLst>
              <a:ext uri="{FF2B5EF4-FFF2-40B4-BE49-F238E27FC236}">
                <a16:creationId xmlns:a16="http://schemas.microsoft.com/office/drawing/2014/main" id="{95ED849B-4585-467B-A158-3EE26782142F}"/>
              </a:ext>
            </a:extLst>
          </p:cNvPr>
          <p:cNvSpPr txBox="1">
            <a:spLocks/>
          </p:cNvSpPr>
          <p:nvPr/>
        </p:nvSpPr>
        <p:spPr>
          <a:xfrm>
            <a:off x="6873239" y="1635650"/>
            <a:ext cx="4839335" cy="318924"/>
          </a:xfrm>
          <a:prstGeom prst="rect">
            <a:avLst/>
          </a:prstGeom>
          <a:solidFill>
            <a:srgbClr val="EAC28D"/>
          </a:solidFill>
        </p:spPr>
        <p:txBody>
          <a:bodyPr vert="horz" wrap="square" lIns="2160000" tIns="36000" rIns="180000" bIns="3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de-DE" sz="1600" b="1" dirty="0">
                <a:solidFill>
                  <a:schemeClr val="tx1"/>
                </a:solidFill>
              </a:rPr>
              <a:t>Ziele</a:t>
            </a:r>
          </a:p>
        </p:txBody>
      </p:sp>
      <p:sp>
        <p:nvSpPr>
          <p:cNvPr id="11" name="Textplatzhalter 3">
            <a:extLst>
              <a:ext uri="{FF2B5EF4-FFF2-40B4-BE49-F238E27FC236}">
                <a16:creationId xmlns:a16="http://schemas.microsoft.com/office/drawing/2014/main" id="{AFD828B2-1A04-4475-AFCE-6987C759CDA0}"/>
              </a:ext>
            </a:extLst>
          </p:cNvPr>
          <p:cNvSpPr txBox="1">
            <a:spLocks/>
          </p:cNvSpPr>
          <p:nvPr/>
        </p:nvSpPr>
        <p:spPr>
          <a:xfrm>
            <a:off x="6873239" y="2077952"/>
            <a:ext cx="4839335" cy="576293"/>
          </a:xfrm>
          <a:prstGeom prst="rect">
            <a:avLst/>
          </a:prstGeom>
          <a:solidFill>
            <a:srgbClr val="FBF3E8"/>
          </a:solidFill>
        </p:spPr>
        <p:txBody>
          <a:bodyPr vert="horz" wrap="square" lIns="2160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de-DE" sz="1400" dirty="0">
                <a:solidFill>
                  <a:schemeClr val="tx1"/>
                </a:solidFill>
                <a:latin typeface="+mn-lt"/>
              </a:rPr>
              <a:t>Vertiefung und Systematisierung der beruflichen Grundbildung</a:t>
            </a:r>
          </a:p>
        </p:txBody>
      </p:sp>
      <p:sp>
        <p:nvSpPr>
          <p:cNvPr id="29" name="Textplatzhalter 3">
            <a:extLst>
              <a:ext uri="{FF2B5EF4-FFF2-40B4-BE49-F238E27FC236}">
                <a16:creationId xmlns:a16="http://schemas.microsoft.com/office/drawing/2014/main" id="{DDA8E61F-3BDA-4371-80AB-41E669039C08}"/>
              </a:ext>
            </a:extLst>
          </p:cNvPr>
          <p:cNvSpPr txBox="1">
            <a:spLocks/>
          </p:cNvSpPr>
          <p:nvPr/>
        </p:nvSpPr>
        <p:spPr>
          <a:xfrm>
            <a:off x="659150" y="3130634"/>
            <a:ext cx="5544800" cy="1130291"/>
          </a:xfrm>
          <a:prstGeom prst="rect">
            <a:avLst/>
          </a:prstGeom>
          <a:solidFill>
            <a:srgbClr val="FBF3E8"/>
          </a:solidFill>
        </p:spPr>
        <p:txBody>
          <a:bodyPr vert="horz" wrap="square" lIns="36000" tIns="72000" rIns="1044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600" dirty="0">
                <a:solidFill>
                  <a:schemeClr val="tx1"/>
                </a:solidFill>
                <a:latin typeface="+mn-lt"/>
              </a:rPr>
              <a:t>Die Kosten für die ÜBA/ÜLU tragen in der Regel </a:t>
            </a:r>
            <a:br>
              <a:rPr lang="de-DE" sz="1600" dirty="0">
                <a:solidFill>
                  <a:schemeClr val="tx1"/>
                </a:solidFill>
                <a:latin typeface="+mn-lt"/>
              </a:rPr>
            </a:br>
            <a:r>
              <a:rPr lang="de-DE" sz="1600" dirty="0">
                <a:solidFill>
                  <a:schemeClr val="tx1"/>
                </a:solidFill>
                <a:latin typeface="+mn-lt"/>
              </a:rPr>
              <a:t>die Ausbildungsbetriebe, unterstützt durch Zuschüsse von Bund, Ländern und anderen Fördermittelgebern. </a:t>
            </a:r>
          </a:p>
        </p:txBody>
      </p:sp>
      <p:sp>
        <p:nvSpPr>
          <p:cNvPr id="15" name="Textplatzhalter 3">
            <a:extLst>
              <a:ext uri="{FF2B5EF4-FFF2-40B4-BE49-F238E27FC236}">
                <a16:creationId xmlns:a16="http://schemas.microsoft.com/office/drawing/2014/main" id="{8DD206DF-8334-4893-A738-371651B14795}"/>
              </a:ext>
            </a:extLst>
          </p:cNvPr>
          <p:cNvSpPr txBox="1">
            <a:spLocks/>
          </p:cNvSpPr>
          <p:nvPr/>
        </p:nvSpPr>
        <p:spPr>
          <a:xfrm>
            <a:off x="658814" y="1628775"/>
            <a:ext cx="5545136" cy="1376513"/>
          </a:xfrm>
          <a:prstGeom prst="rect">
            <a:avLst/>
          </a:prstGeom>
          <a:solidFill>
            <a:srgbClr val="FBF3E8"/>
          </a:solidFill>
        </p:spPr>
        <p:txBody>
          <a:bodyPr vert="horz" wrap="square" lIns="36000" tIns="72000" rIns="1044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600" dirty="0">
                <a:solidFill>
                  <a:schemeClr val="tx1"/>
                </a:solidFill>
                <a:latin typeface="+mn-lt"/>
              </a:rPr>
              <a:t>Die überbetriebliche Ausbildung (ÜBA, auch: ÜLU = überbetriebliche Lehrlingsunterweisung) wird </a:t>
            </a:r>
            <a:r>
              <a:rPr lang="de-DE" sz="1600" spc="-20" dirty="0">
                <a:solidFill>
                  <a:schemeClr val="tx1"/>
                </a:solidFill>
                <a:latin typeface="+mn-lt"/>
              </a:rPr>
              <a:t>in überbetrieblichen Berufsbildungsstätten durch-geführt, die von Handwerkskammern, Innungen </a:t>
            </a:r>
            <a:br>
              <a:rPr lang="de-DE" sz="1600" spc="-20" dirty="0">
                <a:solidFill>
                  <a:schemeClr val="tx1"/>
                </a:solidFill>
                <a:latin typeface="+mn-lt"/>
              </a:rPr>
            </a:br>
            <a:r>
              <a:rPr lang="de-DE" sz="1600" spc="-20" dirty="0">
                <a:solidFill>
                  <a:schemeClr val="tx1"/>
                </a:solidFill>
                <a:latin typeface="+mn-lt"/>
              </a:rPr>
              <a:t>oder anderen Bildungsträgern betrieben werden. </a:t>
            </a:r>
          </a:p>
        </p:txBody>
      </p:sp>
      <p:sp>
        <p:nvSpPr>
          <p:cNvPr id="30" name="Textplatzhalter 3">
            <a:extLst>
              <a:ext uri="{FF2B5EF4-FFF2-40B4-BE49-F238E27FC236}">
                <a16:creationId xmlns:a16="http://schemas.microsoft.com/office/drawing/2014/main" id="{46C25C3C-BAED-420D-9503-37A0BECEC5CA}"/>
              </a:ext>
            </a:extLst>
          </p:cNvPr>
          <p:cNvSpPr txBox="1">
            <a:spLocks/>
          </p:cNvSpPr>
          <p:nvPr/>
        </p:nvSpPr>
        <p:spPr>
          <a:xfrm>
            <a:off x="658812" y="4386272"/>
            <a:ext cx="5544800" cy="1130291"/>
          </a:xfrm>
          <a:prstGeom prst="rect">
            <a:avLst/>
          </a:prstGeom>
          <a:solidFill>
            <a:srgbClr val="FBF3E8"/>
          </a:solidFill>
        </p:spPr>
        <p:txBody>
          <a:bodyPr vert="horz" wrap="square" lIns="36000" tIns="72000" rIns="1044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de-DE" sz="1600" dirty="0">
                <a:solidFill>
                  <a:schemeClr val="tx1"/>
                </a:solidFill>
                <a:latin typeface="+mn-lt"/>
              </a:rPr>
              <a:t>Die Teilnahme an diesen Kursen ist für Auszubildende im Handwerk verpflichtend, und Ausbildungsbetriebe sind gesetzlich verpflichtet, </a:t>
            </a:r>
            <a:br>
              <a:rPr lang="de-DE" sz="1600" dirty="0">
                <a:solidFill>
                  <a:schemeClr val="tx1"/>
                </a:solidFill>
                <a:latin typeface="+mn-lt"/>
              </a:rPr>
            </a:br>
            <a:r>
              <a:rPr lang="de-DE" sz="1600" dirty="0">
                <a:solidFill>
                  <a:schemeClr val="tx1"/>
                </a:solidFill>
                <a:latin typeface="+mn-lt"/>
              </a:rPr>
              <a:t>ihre Auszubildenden dafür freizustellen.  </a:t>
            </a:r>
          </a:p>
        </p:txBody>
      </p:sp>
      <p:sp>
        <p:nvSpPr>
          <p:cNvPr id="31" name="Textplatzhalter 3">
            <a:extLst>
              <a:ext uri="{FF2B5EF4-FFF2-40B4-BE49-F238E27FC236}">
                <a16:creationId xmlns:a16="http://schemas.microsoft.com/office/drawing/2014/main" id="{219F5500-CCF1-49FE-96F3-4A5485381434}"/>
              </a:ext>
            </a:extLst>
          </p:cNvPr>
          <p:cNvSpPr txBox="1">
            <a:spLocks/>
          </p:cNvSpPr>
          <p:nvPr/>
        </p:nvSpPr>
        <p:spPr>
          <a:xfrm>
            <a:off x="6873239" y="3908182"/>
            <a:ext cx="4839335" cy="791737"/>
          </a:xfrm>
          <a:prstGeom prst="rect">
            <a:avLst/>
          </a:prstGeom>
          <a:solidFill>
            <a:srgbClr val="FBF3E8"/>
          </a:solidFill>
        </p:spPr>
        <p:txBody>
          <a:bodyPr vert="horz" wrap="square" lIns="2160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400" dirty="0">
                <a:solidFill>
                  <a:schemeClr val="tx1"/>
                </a:solidFill>
                <a:latin typeface="+mn-lt"/>
              </a:rPr>
              <a:t>Anpassung der Berufs-qualifikation an die aktuelle technologische Entwicklung</a:t>
            </a:r>
          </a:p>
        </p:txBody>
      </p:sp>
      <p:sp>
        <p:nvSpPr>
          <p:cNvPr id="10" name="Textplatzhalter 3">
            <a:extLst>
              <a:ext uri="{FF2B5EF4-FFF2-40B4-BE49-F238E27FC236}">
                <a16:creationId xmlns:a16="http://schemas.microsoft.com/office/drawing/2014/main" id="{959C47A6-817E-4912-9A34-4BC2DDC18172}"/>
              </a:ext>
            </a:extLst>
          </p:cNvPr>
          <p:cNvSpPr txBox="1">
            <a:spLocks/>
          </p:cNvSpPr>
          <p:nvPr/>
        </p:nvSpPr>
        <p:spPr>
          <a:xfrm>
            <a:off x="6873239" y="2777623"/>
            <a:ext cx="4839335" cy="1007181"/>
          </a:xfrm>
          <a:prstGeom prst="rect">
            <a:avLst/>
          </a:prstGeom>
          <a:solidFill>
            <a:srgbClr val="FBF3E8"/>
          </a:solidFill>
        </p:spPr>
        <p:txBody>
          <a:bodyPr vert="horz" wrap="square" lIns="2160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400" dirty="0">
                <a:solidFill>
                  <a:schemeClr val="tx1"/>
                </a:solidFill>
                <a:latin typeface="+mn-lt"/>
              </a:rPr>
              <a:t>Ergänzung und Sicherung eines einheitlich hohen Niveaus durch Ausgleich von innerbetrieblicher Spezialisierung</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8. Überbetriebliche Ausbildung</a:t>
            </a:r>
            <a:endParaRPr lang="de-DE" noProof="0" dirty="0"/>
          </a:p>
        </p:txBody>
      </p:sp>
      <p:sp>
        <p:nvSpPr>
          <p:cNvPr id="27" name="Ellipse 26">
            <a:extLst>
              <a:ext uri="{FF2B5EF4-FFF2-40B4-BE49-F238E27FC236}">
                <a16:creationId xmlns:a16="http://schemas.microsoft.com/office/drawing/2014/main" id="{2E91AE6D-F509-4B74-AFF6-F7C951E5718C}"/>
              </a:ext>
            </a:extLst>
          </p:cNvPr>
          <p:cNvSpPr/>
          <p:nvPr/>
        </p:nvSpPr>
        <p:spPr>
          <a:xfrm>
            <a:off x="4825836" y="1527228"/>
            <a:ext cx="4132887" cy="4132887"/>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7FC671A7-81DF-473F-A0FF-D0DA0E00F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1194" y="2857510"/>
            <a:ext cx="3811581" cy="1676390"/>
          </a:xfrm>
          <a:prstGeom prst="rect">
            <a:avLst/>
          </a:prstGeom>
        </p:spPr>
      </p:pic>
      <p:sp>
        <p:nvSpPr>
          <p:cNvPr id="14" name="Textfeld 13">
            <a:extLst>
              <a:ext uri="{FF2B5EF4-FFF2-40B4-BE49-F238E27FC236}">
                <a16:creationId xmlns:a16="http://schemas.microsoft.com/office/drawing/2014/main" id="{807F80B1-9323-47F8-84A2-9612256BE6B5}"/>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Überblick </a:t>
            </a:r>
          </a:p>
        </p:txBody>
      </p:sp>
    </p:spTree>
    <p:extLst>
      <p:ext uri="{BB962C8B-B14F-4D97-AF65-F5344CB8AC3E}">
        <p14:creationId xmlns:p14="http://schemas.microsoft.com/office/powerpoint/2010/main" val="385329358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de-DE" dirty="0"/>
              <a:t>8. Überbetriebliche Ausbildung</a:t>
            </a:r>
            <a:endParaRPr lang="de-DE" noProof="0" dirty="0">
              <a:solidFill>
                <a:srgbClr val="D6851B"/>
              </a:solidFill>
            </a:endParaRP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Rechtsgrundlage </a:t>
            </a:r>
          </a:p>
        </p:txBody>
      </p:sp>
      <p:sp>
        <p:nvSpPr>
          <p:cNvPr id="9" name="Textfeld 8">
            <a:extLst>
              <a:ext uri="{FF2B5EF4-FFF2-40B4-BE49-F238E27FC236}">
                <a16:creationId xmlns:a16="http://schemas.microsoft.com/office/drawing/2014/main" id="{9597D8D2-70C1-40CC-BBAE-327B0629F8F3}"/>
              </a:ext>
            </a:extLst>
          </p:cNvPr>
          <p:cNvSpPr txBox="1"/>
          <p:nvPr/>
        </p:nvSpPr>
        <p:spPr>
          <a:xfrm>
            <a:off x="658811" y="1572161"/>
            <a:ext cx="9704389" cy="3600345"/>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de-DE" dirty="0"/>
              <a:t>§ 5 (2) Nr. 6 Berufsbildungsgesetz (BBiG): „Die Ausbildungsordnung kann vorsehen, dass  Teile der Berufsausbildung in geeigneten Einrichtungen außerhalb der Ausbildungsstätte durchgeführt werden, wenn und soweit es die Berufsausbildung erfordert (überbetriebliche Berufsausbildung).“</a:t>
            </a:r>
          </a:p>
          <a:p>
            <a:pPr marL="285750" indent="-285750">
              <a:lnSpc>
                <a:spcPts val="2400"/>
              </a:lnSpc>
              <a:spcAft>
                <a:spcPts val="600"/>
              </a:spcAft>
              <a:buClr>
                <a:srgbClr val="D6851B"/>
              </a:buClr>
              <a:buSzPct val="65000"/>
              <a:buFont typeface="Wingdings 3" panose="05040102010807070707" pitchFamily="18" charset="2"/>
              <a:buChar char=""/>
            </a:pPr>
            <a:r>
              <a:rPr lang="de-DE" dirty="0"/>
              <a:t>§ 21 Absatz 2 Handwerksordnung (HwO): „Eine Ausbildungsstätte, in der die erforderlichen beruflichen Fertigkeiten, Kenntnisse und Fähigkeiten nicht im vollen Umfang vermittelt werden können, gilt als geeignet, wenn diese durch Ausbildungsmaßnahmen außerhalb der Ausbildungs-stätte vermittelt werden.“</a:t>
            </a:r>
          </a:p>
          <a:p>
            <a:pPr marL="285750" indent="-285750">
              <a:lnSpc>
                <a:spcPts val="2400"/>
              </a:lnSpc>
              <a:spcAft>
                <a:spcPts val="600"/>
              </a:spcAft>
              <a:buClr>
                <a:srgbClr val="D6851B"/>
              </a:buClr>
              <a:buSzPct val="65000"/>
              <a:buFont typeface="Wingdings 3" panose="05040102010807070707" pitchFamily="18" charset="2"/>
              <a:buChar char=""/>
            </a:pPr>
            <a:r>
              <a:rPr lang="de-DE" dirty="0"/>
              <a:t>Die überbetrieblichen Ausbildungszeiten sind Teile der betrieblichen Ausbildungszeit. </a:t>
            </a:r>
          </a:p>
          <a:p>
            <a:pPr marL="285750" indent="-285750">
              <a:lnSpc>
                <a:spcPts val="2400"/>
              </a:lnSpc>
              <a:spcAft>
                <a:spcPts val="600"/>
              </a:spcAft>
              <a:buClr>
                <a:srgbClr val="D6851B"/>
              </a:buClr>
              <a:buSzPct val="65000"/>
              <a:buFont typeface="Wingdings 3" panose="05040102010807070707" pitchFamily="18" charset="2"/>
              <a:buChar char=""/>
            </a:pPr>
            <a:r>
              <a:rPr lang="de-DE" dirty="0"/>
              <a:t>In den Ausbildungsordnungen wird die ÜBA/ÜLU in der Regel nicht explizit erwähnt. </a:t>
            </a:r>
            <a:br>
              <a:rPr lang="de-DE" dirty="0"/>
            </a:br>
            <a:r>
              <a:rPr lang="de-DE" dirty="0"/>
              <a:t>Die Entscheidung über die Durchführung und den Umfang der überbetrieblichen Ausbildung </a:t>
            </a:r>
            <a:br>
              <a:rPr lang="de-DE" dirty="0"/>
            </a:br>
            <a:r>
              <a:rPr lang="de-DE" dirty="0"/>
              <a:t>in einem Beruf ist ein kooperativer Prozess, der von verschiedenen Institutionen getragen wird. </a:t>
            </a:r>
          </a:p>
        </p:txBody>
      </p:sp>
      <p:pic>
        <p:nvPicPr>
          <p:cNvPr id="14" name="Grafik 13">
            <a:extLst>
              <a:ext uri="{FF2B5EF4-FFF2-40B4-BE49-F238E27FC236}">
                <a16:creationId xmlns:a16="http://schemas.microsoft.com/office/drawing/2014/main" id="{3BFCD4A8-362A-4724-BF79-6FEE0558E1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6844" y="1761694"/>
            <a:ext cx="708827" cy="1360947"/>
          </a:xfrm>
          <a:prstGeom prst="rect">
            <a:avLst/>
          </a:prstGeom>
        </p:spPr>
      </p:pic>
      <p:pic>
        <p:nvPicPr>
          <p:cNvPr id="16" name="Grafik 15">
            <a:extLst>
              <a:ext uri="{FF2B5EF4-FFF2-40B4-BE49-F238E27FC236}">
                <a16:creationId xmlns:a16="http://schemas.microsoft.com/office/drawing/2014/main" id="{71904BE8-6CAC-49EC-A3F3-B8170B8B3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9250" y="1162945"/>
            <a:ext cx="833326" cy="1599987"/>
          </a:xfrm>
          <a:prstGeom prst="rect">
            <a:avLst/>
          </a:prstGeom>
        </p:spPr>
      </p:pic>
      <p:pic>
        <p:nvPicPr>
          <p:cNvPr id="17" name="Grafik 16">
            <a:extLst>
              <a:ext uri="{FF2B5EF4-FFF2-40B4-BE49-F238E27FC236}">
                <a16:creationId xmlns:a16="http://schemas.microsoft.com/office/drawing/2014/main" id="{55823AAF-976C-4070-A4F5-94232E5C2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02284" y="3294864"/>
            <a:ext cx="1026331" cy="1970556"/>
          </a:xfrm>
          <a:prstGeom prst="rect">
            <a:avLst/>
          </a:prstGeom>
        </p:spPr>
      </p:pic>
    </p:spTree>
    <p:extLst>
      <p:ext uri="{BB962C8B-B14F-4D97-AF65-F5344CB8AC3E}">
        <p14:creationId xmlns:p14="http://schemas.microsoft.com/office/powerpoint/2010/main" val="226629560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de-DE" dirty="0"/>
              <a:t>8. Überbetriebliche Ausbildung im Handwerk</a:t>
            </a: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Überblick</a:t>
            </a:r>
          </a:p>
        </p:txBody>
      </p:sp>
      <p:sp>
        <p:nvSpPr>
          <p:cNvPr id="9" name="Textfeld 8">
            <a:extLst>
              <a:ext uri="{FF2B5EF4-FFF2-40B4-BE49-F238E27FC236}">
                <a16:creationId xmlns:a16="http://schemas.microsoft.com/office/drawing/2014/main" id="{9597D8D2-70C1-40CC-BBAE-327B0629F8F3}"/>
              </a:ext>
            </a:extLst>
          </p:cNvPr>
          <p:cNvSpPr txBox="1"/>
          <p:nvPr/>
        </p:nvSpPr>
        <p:spPr>
          <a:xfrm>
            <a:off x="658811" y="1572161"/>
            <a:ext cx="9704389" cy="3677289"/>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de-DE" dirty="0"/>
              <a:t>Die ÜBA/ÜLU ist ein wichtiger Baustein im dualen System der Berufsbildung in Deutschland. </a:t>
            </a:r>
            <a:br>
              <a:rPr lang="de-DE" dirty="0"/>
            </a:br>
            <a:r>
              <a:rPr lang="de-DE" dirty="0"/>
              <a:t>Sie sichert die gleichmäßig hohe Qualität der Ausbildung jedes Berufes im Handwerk, </a:t>
            </a:r>
            <a:br>
              <a:rPr lang="de-DE" dirty="0"/>
            </a:br>
            <a:r>
              <a:rPr lang="de-DE" dirty="0"/>
              <a:t>unabhängig von der Ausbildungsleistungsfähigkeit des einzelnen Handwerksbetriebes. </a:t>
            </a:r>
          </a:p>
          <a:p>
            <a:pPr marL="285750" indent="-285750">
              <a:lnSpc>
                <a:spcPts val="2400"/>
              </a:lnSpc>
              <a:spcAft>
                <a:spcPts val="600"/>
              </a:spcAft>
              <a:buClr>
                <a:srgbClr val="D6851B"/>
              </a:buClr>
              <a:buSzPct val="65000"/>
              <a:buFont typeface="Wingdings 3" panose="05040102010807070707" pitchFamily="18" charset="2"/>
              <a:buChar char=""/>
            </a:pPr>
            <a:r>
              <a:rPr lang="de-DE" dirty="0"/>
              <a:t>Über die ÜBA/ÜLU wird im Rahmen der handwerklichen Selbstverwaltung entschieden.</a:t>
            </a:r>
          </a:p>
          <a:p>
            <a:pPr marL="285750" indent="-285750">
              <a:lnSpc>
                <a:spcPts val="2400"/>
              </a:lnSpc>
              <a:spcAft>
                <a:spcPts val="600"/>
              </a:spcAft>
              <a:buClr>
                <a:srgbClr val="D6851B"/>
              </a:buClr>
              <a:buSzPct val="65000"/>
              <a:buFont typeface="Wingdings 3" panose="05040102010807070707" pitchFamily="18" charset="2"/>
              <a:buChar char=""/>
            </a:pPr>
            <a:r>
              <a:rPr lang="de-DE" dirty="0"/>
              <a:t>Inhalte und Dauer der überbetrieblichen Unterweisung werden gemeinsam von </a:t>
            </a:r>
            <a:br>
              <a:rPr lang="de-DE" dirty="0"/>
            </a:br>
            <a:r>
              <a:rPr lang="de-DE" dirty="0"/>
              <a:t>den Bundesfachverbänden und dem Heinz-Piest-Institut für Handwerkstechnik (HPI) </a:t>
            </a:r>
            <a:br>
              <a:rPr lang="de-DE" dirty="0"/>
            </a:br>
            <a:r>
              <a:rPr lang="de-DE" dirty="0"/>
              <a:t>der Leibniz Universität Hannover festgelegt. </a:t>
            </a:r>
          </a:p>
          <a:p>
            <a:pPr marL="285750" indent="-285750">
              <a:lnSpc>
                <a:spcPts val="2400"/>
              </a:lnSpc>
              <a:spcAft>
                <a:spcPts val="600"/>
              </a:spcAft>
              <a:buClr>
                <a:srgbClr val="D6851B"/>
              </a:buClr>
              <a:buSzPct val="65000"/>
              <a:buFont typeface="Wingdings 3" panose="05040102010807070707" pitchFamily="18" charset="2"/>
              <a:buChar char=""/>
            </a:pPr>
            <a:r>
              <a:rPr lang="de-DE" dirty="0"/>
              <a:t>Die Anerkennung erfolgt über das Bundesministerium für Wirtschaft und Energie (BMWE) </a:t>
            </a:r>
            <a:br>
              <a:rPr lang="de-DE" dirty="0"/>
            </a:br>
            <a:r>
              <a:rPr lang="de-DE" dirty="0"/>
              <a:t>bzw. über die zuständigen Landesministerien. </a:t>
            </a:r>
          </a:p>
          <a:p>
            <a:pPr marL="285750" indent="-285750">
              <a:lnSpc>
                <a:spcPts val="2400"/>
              </a:lnSpc>
              <a:spcAft>
                <a:spcPts val="600"/>
              </a:spcAft>
              <a:buClr>
                <a:srgbClr val="D6851B"/>
              </a:buClr>
              <a:buSzPct val="65000"/>
              <a:buFont typeface="Wingdings 3" panose="05040102010807070707" pitchFamily="18" charset="2"/>
              <a:buChar char=""/>
            </a:pPr>
            <a:r>
              <a:rPr lang="de-DE" dirty="0"/>
              <a:t>Gegenwärtig umfasst das bundeseinheitliche Lehrgangsangebot rund 500 Lehrpläne für die überbetriebliche Unterweisung, die für die Mehrzahl der Handwerksberufe zur Verfügung stehen. </a:t>
            </a:r>
          </a:p>
        </p:txBody>
      </p:sp>
      <p:pic>
        <p:nvPicPr>
          <p:cNvPr id="4" name="Grafik 3">
            <a:extLst>
              <a:ext uri="{FF2B5EF4-FFF2-40B4-BE49-F238E27FC236}">
                <a16:creationId xmlns:a16="http://schemas.microsoft.com/office/drawing/2014/main" id="{6F499053-B44B-4378-A727-A3E6CEB593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65838" y="1141006"/>
            <a:ext cx="1546737" cy="3058321"/>
          </a:xfrm>
          <a:prstGeom prst="rect">
            <a:avLst/>
          </a:prstGeom>
        </p:spPr>
      </p:pic>
    </p:spTree>
    <p:extLst>
      <p:ext uri="{BB962C8B-B14F-4D97-AF65-F5344CB8AC3E}">
        <p14:creationId xmlns:p14="http://schemas.microsoft.com/office/powerpoint/2010/main" val="217349517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de-DE" dirty="0"/>
              <a:t>8. Überbetriebliche Ausbildung im Handwerk</a:t>
            </a:r>
            <a:endParaRPr lang="de-DE" noProof="0" dirty="0">
              <a:solidFill>
                <a:srgbClr val="D6851B"/>
              </a:solidFill>
            </a:endParaRPr>
          </a:p>
        </p:txBody>
      </p:sp>
      <p:sp>
        <p:nvSpPr>
          <p:cNvPr id="21" name="Textplatzhalter 3">
            <a:extLst>
              <a:ext uri="{FF2B5EF4-FFF2-40B4-BE49-F238E27FC236}">
                <a16:creationId xmlns:a16="http://schemas.microsoft.com/office/drawing/2014/main" id="{2A3CB334-2238-40FA-A9D6-68E375E5FEDA}"/>
              </a:ext>
            </a:extLst>
          </p:cNvPr>
          <p:cNvSpPr txBox="1">
            <a:spLocks/>
          </p:cNvSpPr>
          <p:nvPr/>
        </p:nvSpPr>
        <p:spPr>
          <a:xfrm>
            <a:off x="658812" y="1632243"/>
            <a:ext cx="5329237" cy="432000"/>
          </a:xfrm>
          <a:prstGeom prst="rect">
            <a:avLst/>
          </a:prstGeom>
          <a:solidFill>
            <a:srgbClr val="D6851B">
              <a:alpha val="90000"/>
            </a:srgbClr>
          </a:solidFill>
        </p:spPr>
        <p:txBody>
          <a:bodyPr vert="horz" wrap="square" lIns="180000" tIns="36000" rIns="1800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800" spc="30" dirty="0"/>
              <a:t>Handwerkskammern</a:t>
            </a:r>
          </a:p>
        </p:txBody>
      </p:sp>
      <p:sp>
        <p:nvSpPr>
          <p:cNvPr id="22" name="Textplatzhalter 3">
            <a:extLst>
              <a:ext uri="{FF2B5EF4-FFF2-40B4-BE49-F238E27FC236}">
                <a16:creationId xmlns:a16="http://schemas.microsoft.com/office/drawing/2014/main" id="{A45A71B3-D77D-4CC1-9D53-466F7B31387D}"/>
              </a:ext>
            </a:extLst>
          </p:cNvPr>
          <p:cNvSpPr txBox="1">
            <a:spLocks/>
          </p:cNvSpPr>
          <p:nvPr/>
        </p:nvSpPr>
        <p:spPr>
          <a:xfrm>
            <a:off x="658813" y="2064243"/>
            <a:ext cx="5329237" cy="1510771"/>
          </a:xfrm>
          <a:prstGeom prst="rect">
            <a:avLst/>
          </a:prstGeom>
          <a:solidFill>
            <a:srgbClr val="FBF3E8"/>
          </a:solidFill>
        </p:spPr>
        <p:txBody>
          <a:bodyPr vert="horz" wrap="square" lIns="180000" tIns="108000" rIns="1440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de-DE" sz="1400" b="0" dirty="0"/>
              <a:t>Sind die federführende Organisation für die Durchführung und Koordination der ÜBA/ÜLU. </a:t>
            </a:r>
            <a:br>
              <a:rPr lang="de-DE" sz="1400" b="0" dirty="0"/>
            </a:br>
            <a:r>
              <a:rPr lang="de-DE" sz="1400" b="0" dirty="0"/>
              <a:t>Sie entscheiden gemeinsam mit Fachgremien </a:t>
            </a:r>
            <a:br>
              <a:rPr lang="de-DE" sz="1400" b="0" dirty="0"/>
            </a:br>
            <a:r>
              <a:rPr lang="de-DE" sz="1400" b="0" dirty="0"/>
              <a:t>über Inhalte, Dauer und Organisation der Kurse. </a:t>
            </a:r>
            <a:br>
              <a:rPr lang="de-DE" sz="1400" b="0" dirty="0"/>
            </a:br>
            <a:r>
              <a:rPr lang="de-DE" sz="1400" b="0" dirty="0"/>
              <a:t>Oft betreiben sie eigene Bildungs-zentren oder beauftragen andere Träger.</a:t>
            </a:r>
          </a:p>
        </p:txBody>
      </p:sp>
      <p:sp>
        <p:nvSpPr>
          <p:cNvPr id="23" name="Textplatzhalter 3">
            <a:extLst>
              <a:ext uri="{FF2B5EF4-FFF2-40B4-BE49-F238E27FC236}">
                <a16:creationId xmlns:a16="http://schemas.microsoft.com/office/drawing/2014/main" id="{33F8A80B-5696-4C0A-92C8-12A89EAFAF1A}"/>
              </a:ext>
            </a:extLst>
          </p:cNvPr>
          <p:cNvSpPr txBox="1">
            <a:spLocks/>
          </p:cNvSpPr>
          <p:nvPr/>
        </p:nvSpPr>
        <p:spPr>
          <a:xfrm>
            <a:off x="658812" y="3717420"/>
            <a:ext cx="5329237" cy="432000"/>
          </a:xfrm>
          <a:prstGeom prst="rect">
            <a:avLst/>
          </a:prstGeom>
          <a:solidFill>
            <a:srgbClr val="D6851B">
              <a:alpha val="90000"/>
            </a:srgbClr>
          </a:solidFill>
        </p:spPr>
        <p:txBody>
          <a:bodyPr vert="horz" wrap="square" lIns="180000" tIns="36000" rIns="1800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800" spc="30" dirty="0"/>
              <a:t>Innungen und Fachverbände</a:t>
            </a:r>
          </a:p>
        </p:txBody>
      </p:sp>
      <p:sp>
        <p:nvSpPr>
          <p:cNvPr id="24" name="Textplatzhalter 3">
            <a:extLst>
              <a:ext uri="{FF2B5EF4-FFF2-40B4-BE49-F238E27FC236}">
                <a16:creationId xmlns:a16="http://schemas.microsoft.com/office/drawing/2014/main" id="{614C2C93-9079-4441-9B8D-83EBDC840F13}"/>
              </a:ext>
            </a:extLst>
          </p:cNvPr>
          <p:cNvSpPr txBox="1">
            <a:spLocks/>
          </p:cNvSpPr>
          <p:nvPr/>
        </p:nvSpPr>
        <p:spPr>
          <a:xfrm>
            <a:off x="658813" y="4149419"/>
            <a:ext cx="5329237" cy="1295327"/>
          </a:xfrm>
          <a:prstGeom prst="rect">
            <a:avLst/>
          </a:prstGeom>
          <a:solidFill>
            <a:srgbClr val="FBF3E8"/>
          </a:solidFill>
        </p:spPr>
        <p:txBody>
          <a:bodyPr vert="horz" wrap="square" lIns="180000" tIns="108000" rIns="1800000" bIns="108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de-DE" sz="1400" b="0" dirty="0"/>
              <a:t>Bringen die branchenspezifischen Anforderungen in die Planung ein und geben Rückmeldung zu Inhalten und Qualität der ÜBA/ÜLU.</a:t>
            </a:r>
          </a:p>
        </p:txBody>
      </p:sp>
      <p:sp>
        <p:nvSpPr>
          <p:cNvPr id="25" name="Textplatzhalter 3">
            <a:extLst>
              <a:ext uri="{FF2B5EF4-FFF2-40B4-BE49-F238E27FC236}">
                <a16:creationId xmlns:a16="http://schemas.microsoft.com/office/drawing/2014/main" id="{A53218F2-ECA4-409E-A9E6-084936D77A4F}"/>
              </a:ext>
            </a:extLst>
          </p:cNvPr>
          <p:cNvSpPr txBox="1">
            <a:spLocks/>
          </p:cNvSpPr>
          <p:nvPr/>
        </p:nvSpPr>
        <p:spPr>
          <a:xfrm>
            <a:off x="6203949" y="1632243"/>
            <a:ext cx="5508626" cy="432000"/>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800" spc="30" dirty="0"/>
              <a:t>Heinz-Piest Institut (HPI)</a:t>
            </a:r>
          </a:p>
        </p:txBody>
      </p:sp>
      <p:sp>
        <p:nvSpPr>
          <p:cNvPr id="26" name="Textplatzhalter 3">
            <a:extLst>
              <a:ext uri="{FF2B5EF4-FFF2-40B4-BE49-F238E27FC236}">
                <a16:creationId xmlns:a16="http://schemas.microsoft.com/office/drawing/2014/main" id="{35AA4125-A4F8-48AA-A599-359C0302BF7E}"/>
              </a:ext>
            </a:extLst>
          </p:cNvPr>
          <p:cNvSpPr txBox="1">
            <a:spLocks/>
          </p:cNvSpPr>
          <p:nvPr/>
        </p:nvSpPr>
        <p:spPr>
          <a:xfrm>
            <a:off x="6203950" y="2064243"/>
            <a:ext cx="5508626" cy="1510771"/>
          </a:xfrm>
          <a:prstGeom prst="rect">
            <a:avLst/>
          </a:prstGeom>
          <a:solidFill>
            <a:srgbClr val="FBF3E8"/>
          </a:solidFill>
        </p:spPr>
        <p:txBody>
          <a:bodyPr vert="horz" wrap="square" lIns="1440000" tIns="108000" rIns="108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de-DE" sz="1400" b="0" dirty="0"/>
              <a:t>Das HPI arbeitet eng mit Bundesfachverbänden zusammen und entwickelt die bundeseinheitlichen ÜBA/ÜLU-Unterweisungspläne, einschließlich Inhalte, Laufzeiten und Kostenkalkulationen für Grund- und Fachstufe. Diese Pläne sind Grundlage für Förderanträge beim BMWE und den Bundesländern</a:t>
            </a:r>
          </a:p>
        </p:txBody>
      </p:sp>
      <p:sp>
        <p:nvSpPr>
          <p:cNvPr id="27" name="Textplatzhalter 3">
            <a:extLst>
              <a:ext uri="{FF2B5EF4-FFF2-40B4-BE49-F238E27FC236}">
                <a16:creationId xmlns:a16="http://schemas.microsoft.com/office/drawing/2014/main" id="{2FA255FD-8273-444D-9E86-DCF0D375F0BD}"/>
              </a:ext>
            </a:extLst>
          </p:cNvPr>
          <p:cNvSpPr txBox="1">
            <a:spLocks/>
          </p:cNvSpPr>
          <p:nvPr/>
        </p:nvSpPr>
        <p:spPr>
          <a:xfrm>
            <a:off x="6203949" y="3717698"/>
            <a:ext cx="5508626" cy="432000"/>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800" spc="30" dirty="0"/>
              <a:t>Sozialpartner</a:t>
            </a:r>
          </a:p>
        </p:txBody>
      </p:sp>
      <p:sp>
        <p:nvSpPr>
          <p:cNvPr id="28" name="Textplatzhalter 3">
            <a:extLst>
              <a:ext uri="{FF2B5EF4-FFF2-40B4-BE49-F238E27FC236}">
                <a16:creationId xmlns:a16="http://schemas.microsoft.com/office/drawing/2014/main" id="{A9D2A30C-DCFA-4BC2-9290-3E880349B4F6}"/>
              </a:ext>
            </a:extLst>
          </p:cNvPr>
          <p:cNvSpPr txBox="1">
            <a:spLocks/>
          </p:cNvSpPr>
          <p:nvPr/>
        </p:nvSpPr>
        <p:spPr>
          <a:xfrm>
            <a:off x="6203950" y="4149698"/>
            <a:ext cx="5508626" cy="1295327"/>
          </a:xfrm>
          <a:prstGeom prst="rect">
            <a:avLst/>
          </a:prstGeom>
          <a:solidFill>
            <a:srgbClr val="FBF3E8"/>
          </a:solidFill>
        </p:spPr>
        <p:txBody>
          <a:bodyPr vert="horz" wrap="square" lIns="1440000" tIns="108000" rIns="108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de-DE" sz="1400" b="0" dirty="0"/>
              <a:t>In bestimmten Branchen, wie dem Baugewerbe, einigen sich die Tarifvertragsparteien auf Anzahl und Inhalte der ÜBA/ÜLU-Kurse. Basierend auf diesen Vereinbarungen erlässt das zuständige Ministerium verbindliche Rahmenlehrpläne.</a:t>
            </a:r>
          </a:p>
        </p:txBody>
      </p:sp>
      <p:sp>
        <p:nvSpPr>
          <p:cNvPr id="20" name="Raute 19">
            <a:extLst>
              <a:ext uri="{FF2B5EF4-FFF2-40B4-BE49-F238E27FC236}">
                <a16:creationId xmlns:a16="http://schemas.microsoft.com/office/drawing/2014/main" id="{F13A6079-09B3-4568-80D0-FD240CB438F9}"/>
              </a:ext>
            </a:extLst>
          </p:cNvPr>
          <p:cNvSpPr/>
          <p:nvPr/>
        </p:nvSpPr>
        <p:spPr>
          <a:xfrm>
            <a:off x="4837412" y="1632242"/>
            <a:ext cx="2517176" cy="2517176"/>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bIns="180000" rtlCol="0" anchor="ctr"/>
          <a:lstStyle/>
          <a:p>
            <a:pPr algn="ctr"/>
            <a:r>
              <a:rPr lang="de-DE" sz="2000" b="1" spc="80" dirty="0">
                <a:solidFill>
                  <a:srgbClr val="D6851B"/>
                </a:solidFill>
              </a:rPr>
              <a:t>Akteure</a:t>
            </a:r>
          </a:p>
        </p:txBody>
      </p:sp>
    </p:spTree>
    <p:extLst>
      <p:ext uri="{BB962C8B-B14F-4D97-AF65-F5344CB8AC3E}">
        <p14:creationId xmlns:p14="http://schemas.microsoft.com/office/powerpoint/2010/main" val="1407361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de-DE" dirty="0"/>
              <a:t>8. Überbetriebliche Ausbildung im Handwerk</a:t>
            </a:r>
            <a:endParaRPr lang="de-DE" noProof="0" dirty="0">
              <a:solidFill>
                <a:srgbClr val="D6851B"/>
              </a:solidFill>
            </a:endParaRP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Aufgaben des HPI</a:t>
            </a:r>
          </a:p>
        </p:txBody>
      </p:sp>
      <p:sp>
        <p:nvSpPr>
          <p:cNvPr id="13" name="Textfeld 12">
            <a:extLst>
              <a:ext uri="{FF2B5EF4-FFF2-40B4-BE49-F238E27FC236}">
                <a16:creationId xmlns:a16="http://schemas.microsoft.com/office/drawing/2014/main" id="{F4D84379-6AAF-4BCB-9C1E-544820374E76}"/>
              </a:ext>
            </a:extLst>
          </p:cNvPr>
          <p:cNvSpPr txBox="1"/>
          <p:nvPr/>
        </p:nvSpPr>
        <p:spPr>
          <a:xfrm>
            <a:off x="2921000" y="2181225"/>
            <a:ext cx="8791574" cy="3426579"/>
          </a:xfrm>
          <a:prstGeom prst="rect">
            <a:avLst/>
          </a:prstGeom>
          <a:noFill/>
        </p:spPr>
        <p:txBody>
          <a:bodyPr wrap="square" lIns="0" tIns="0" rIns="0" bIns="0" rtlCol="0">
            <a:spAutoFit/>
          </a:bodyPr>
          <a:lstStyle/>
          <a:p>
            <a:pPr marL="285750" indent="-285750">
              <a:spcAft>
                <a:spcPts val="400"/>
              </a:spcAft>
              <a:buClr>
                <a:srgbClr val="D6851B"/>
              </a:buClr>
              <a:buSzPct val="65000"/>
              <a:buFont typeface="Wingdings 3" panose="05040102010807070707" pitchFamily="18" charset="2"/>
              <a:buChar char=""/>
            </a:pPr>
            <a:r>
              <a:rPr lang="de-DE" dirty="0"/>
              <a:t>Das HPI beobachtet technologische Entwicklungen, integriert diese in die Kurskonzepte </a:t>
            </a:r>
            <a:br>
              <a:rPr lang="de-DE" dirty="0"/>
            </a:br>
            <a:r>
              <a:rPr lang="de-DE" dirty="0"/>
              <a:t>und sorgt so für praxisnahe Inhalte, z. B. zu Digitalisierung, Energieeffizienz oder Elektromobilität. Die ÜBS dienen damit als Transfer­plattform moderner Techniken </a:t>
            </a:r>
            <a:br>
              <a:rPr lang="de-DE" dirty="0"/>
            </a:br>
            <a:r>
              <a:rPr lang="de-DE" dirty="0"/>
              <a:t>in den betrieblichen Alltag.</a:t>
            </a:r>
          </a:p>
          <a:p>
            <a:pPr marL="285750" indent="-285750">
              <a:spcAft>
                <a:spcPts val="400"/>
              </a:spcAft>
              <a:buClr>
                <a:srgbClr val="D6851B"/>
              </a:buClr>
              <a:buSzPct val="65000"/>
              <a:buFont typeface="Wingdings 3" panose="05040102010807070707" pitchFamily="18" charset="2"/>
              <a:buChar char=""/>
            </a:pPr>
            <a:r>
              <a:rPr lang="de-DE" dirty="0"/>
              <a:t>Seit über 40 Jahren analysiert das HPI im Auftrag des BMWE und des Zentralverbands </a:t>
            </a:r>
            <a:br>
              <a:rPr lang="de-DE" dirty="0"/>
            </a:br>
            <a:r>
              <a:rPr lang="de-DE" dirty="0"/>
              <a:t>des Deutschen Handwerks (ZDH) die Inanspruchnahme der ÜBA/ÜLU, z. B. Zahl der Teilnahmen, Intensität, Förderquote, und erfasst Trends. Diese Daten bilden die Basis für politische Entscheidungen und Förderstrategien.</a:t>
            </a:r>
          </a:p>
          <a:p>
            <a:pPr marL="285750" indent="-285750">
              <a:spcAft>
                <a:spcPts val="400"/>
              </a:spcAft>
              <a:buClr>
                <a:srgbClr val="D6851B"/>
              </a:buClr>
              <a:buSzPct val="65000"/>
              <a:buFont typeface="Wingdings 3" panose="05040102010807070707" pitchFamily="18" charset="2"/>
              <a:buChar char=""/>
            </a:pPr>
            <a:r>
              <a:rPr lang="de-DE" dirty="0"/>
              <a:t>Als Forschungsinstitut der Leibniz Universität Hannover ist das HPI in angewandte Forschung eingebunden. Es unterstützt kleine und mittlere Handwerksbetriebe bei technologischen Fragestellungen und initiiert Innovationen, die dann in die Ausbildung übernommen werden.</a:t>
            </a:r>
          </a:p>
        </p:txBody>
      </p:sp>
      <p:sp>
        <p:nvSpPr>
          <p:cNvPr id="15" name="Textplatzhalter 3">
            <a:extLst>
              <a:ext uri="{FF2B5EF4-FFF2-40B4-BE49-F238E27FC236}">
                <a16:creationId xmlns:a16="http://schemas.microsoft.com/office/drawing/2014/main" id="{C2CB6734-7C48-4B2C-8E1B-B4AC9EBBD827}"/>
              </a:ext>
            </a:extLst>
          </p:cNvPr>
          <p:cNvSpPr txBox="1">
            <a:spLocks/>
          </p:cNvSpPr>
          <p:nvPr/>
        </p:nvSpPr>
        <p:spPr>
          <a:xfrm>
            <a:off x="1485106" y="1632243"/>
            <a:ext cx="10227468" cy="432000"/>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de-DE" sz="1800" spc="30" dirty="0"/>
              <a:t>Heinz-Piest Institut</a:t>
            </a:r>
          </a:p>
        </p:txBody>
      </p:sp>
      <p:sp>
        <p:nvSpPr>
          <p:cNvPr id="16" name="Raute 19">
            <a:extLst>
              <a:ext uri="{FF2B5EF4-FFF2-40B4-BE49-F238E27FC236}">
                <a16:creationId xmlns:a16="http://schemas.microsoft.com/office/drawing/2014/main" id="{56FA2917-790B-42DD-B84D-F19D6844964F}"/>
              </a:ext>
            </a:extLst>
          </p:cNvPr>
          <p:cNvSpPr/>
          <p:nvPr/>
        </p:nvSpPr>
        <p:spPr>
          <a:xfrm>
            <a:off x="658813" y="1632242"/>
            <a:ext cx="1652587" cy="1652587"/>
          </a:xfrm>
          <a:prstGeom prst="ellipse">
            <a:avLst/>
          </a:prstGeom>
          <a:solidFill>
            <a:srgbClr val="FBF3E8"/>
          </a:solidFill>
          <a:ln w="22225">
            <a:noFill/>
          </a:ln>
        </p:spPr>
        <p:style>
          <a:lnRef idx="2">
            <a:schemeClr val="accent1">
              <a:shade val="50000"/>
            </a:schemeClr>
          </a:lnRef>
          <a:fillRef idx="1">
            <a:schemeClr val="accent1"/>
          </a:fillRef>
          <a:effectRef idx="0">
            <a:schemeClr val="accent1"/>
          </a:effectRef>
          <a:fontRef idx="minor">
            <a:schemeClr val="lt1"/>
          </a:fontRef>
        </p:style>
        <p:txBody>
          <a:bodyPr tIns="144000" bIns="180000" rtlCol="0" anchor="ctr"/>
          <a:lstStyle/>
          <a:p>
            <a:pPr algn="ctr"/>
            <a:r>
              <a:rPr lang="de-DE" sz="2000" b="1" spc="80" dirty="0">
                <a:solidFill>
                  <a:srgbClr val="D6851B"/>
                </a:solidFill>
              </a:rPr>
              <a:t>Akteure</a:t>
            </a:r>
          </a:p>
        </p:txBody>
      </p:sp>
    </p:spTree>
    <p:extLst>
      <p:ext uri="{BB962C8B-B14F-4D97-AF65-F5344CB8AC3E}">
        <p14:creationId xmlns:p14="http://schemas.microsoft.com/office/powerpoint/2010/main" val="2364366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platzhalter 3">
            <a:extLst>
              <a:ext uri="{FF2B5EF4-FFF2-40B4-BE49-F238E27FC236}">
                <a16:creationId xmlns:a16="http://schemas.microsoft.com/office/drawing/2014/main" id="{96276C57-96CA-40E1-A189-11DAE4694170}"/>
              </a:ext>
            </a:extLst>
          </p:cNvPr>
          <p:cNvSpPr txBox="1">
            <a:spLocks/>
          </p:cNvSpPr>
          <p:nvPr/>
        </p:nvSpPr>
        <p:spPr>
          <a:xfrm>
            <a:off x="6240463" y="4900563"/>
            <a:ext cx="5472112" cy="490620"/>
          </a:xfrm>
          <a:prstGeom prst="rect">
            <a:avLst/>
          </a:prstGeom>
          <a:solidFill>
            <a:srgbClr val="D6851B"/>
          </a:solidFill>
        </p:spPr>
        <p:txBody>
          <a:bodyPr vert="horz" wrap="square" lIns="2052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b="1" spc="30" dirty="0"/>
              <a:t>Für alle: Teilnahme verpflichtend</a:t>
            </a:r>
          </a:p>
        </p:txBody>
      </p:sp>
      <p:sp>
        <p:nvSpPr>
          <p:cNvPr id="14" name="Textplatzhalter 3">
            <a:extLst>
              <a:ext uri="{FF2B5EF4-FFF2-40B4-BE49-F238E27FC236}">
                <a16:creationId xmlns:a16="http://schemas.microsoft.com/office/drawing/2014/main" id="{A1BB50E1-635A-42E1-99C4-7D8E43476388}"/>
              </a:ext>
            </a:extLst>
          </p:cNvPr>
          <p:cNvSpPr txBox="1">
            <a:spLocks/>
          </p:cNvSpPr>
          <p:nvPr/>
        </p:nvSpPr>
        <p:spPr>
          <a:xfrm>
            <a:off x="658810" y="3631987"/>
            <a:ext cx="4103689"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Nutzfahrzeugtechnik</a:t>
            </a:r>
          </a:p>
        </p:txBody>
      </p:sp>
      <p:sp>
        <p:nvSpPr>
          <p:cNvPr id="15" name="Textplatzhalter 3">
            <a:extLst>
              <a:ext uri="{FF2B5EF4-FFF2-40B4-BE49-F238E27FC236}">
                <a16:creationId xmlns:a16="http://schemas.microsoft.com/office/drawing/2014/main" id="{FD9E8802-E14F-4A21-87D5-353DE33E1A43}"/>
              </a:ext>
            </a:extLst>
          </p:cNvPr>
          <p:cNvSpPr txBox="1">
            <a:spLocks/>
          </p:cNvSpPr>
          <p:nvPr/>
        </p:nvSpPr>
        <p:spPr>
          <a:xfrm>
            <a:off x="658815" y="4900563"/>
            <a:ext cx="5437185"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System- und HV-Technik</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de-DE" dirty="0"/>
              <a:t>8. Überbetriebliche Ausbildung im Handwerk</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58813" y="2383136"/>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Kfz-Mechatroniker:in </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6240463" y="2383136"/>
            <a:ext cx="5472112" cy="772748"/>
          </a:xfrm>
          <a:prstGeom prst="rect">
            <a:avLst/>
          </a:prstGeom>
          <a:solidFill>
            <a:srgbClr val="EAC28D"/>
          </a:solidFill>
        </p:spPr>
        <p:txBody>
          <a:bodyPr vert="horz" wrap="square" lIns="2052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Karosserie- und Fahrzeugbaumechaniker:in</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6240463" y="3357563"/>
            <a:ext cx="5472112" cy="772748"/>
          </a:xfrm>
          <a:prstGeom prst="rect">
            <a:avLst/>
          </a:prstGeom>
          <a:solidFill>
            <a:srgbClr val="EAC28D"/>
          </a:solidFill>
        </p:spPr>
        <p:txBody>
          <a:bodyPr vert="horz" wrap="square" lIns="2052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Fahrzeuglackierer:in </a:t>
            </a:r>
            <a:br>
              <a:rPr lang="de-DE" sz="1800" spc="30" dirty="0">
                <a:solidFill>
                  <a:schemeClr val="tx1"/>
                </a:solidFill>
              </a:rPr>
            </a:br>
            <a:r>
              <a:rPr lang="de-DE" sz="1800" spc="30" dirty="0">
                <a:solidFill>
                  <a:schemeClr val="tx1"/>
                </a:solidFill>
              </a:rPr>
              <a:t>(mit Handwerksausbildung)</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58810" y="2997699"/>
            <a:ext cx="4103689"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Pkw-Technik</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58815" y="4266275"/>
            <a:ext cx="5437185"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Motorradtechnik</a:t>
            </a:r>
          </a:p>
        </p:txBody>
      </p:sp>
      <p:sp>
        <p:nvSpPr>
          <p:cNvPr id="13" name="Ellipse 12">
            <a:extLst>
              <a:ext uri="{FF2B5EF4-FFF2-40B4-BE49-F238E27FC236}">
                <a16:creationId xmlns:a16="http://schemas.microsoft.com/office/drawing/2014/main" id="{E8D92DF3-700E-40D1-A92D-1904DC7FCF6A}"/>
              </a:ext>
            </a:extLst>
          </p:cNvPr>
          <p:cNvSpPr/>
          <p:nvPr/>
        </p:nvSpPr>
        <p:spPr>
          <a:xfrm>
            <a:off x="4349794" y="1816244"/>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3" name="Rechteck 2">
            <a:extLst>
              <a:ext uri="{FF2B5EF4-FFF2-40B4-BE49-F238E27FC236}">
                <a16:creationId xmlns:a16="http://schemas.microsoft.com/office/drawing/2014/main" id="{8DE17537-C923-4B27-865F-8B6945D6B4EF}"/>
              </a:ext>
            </a:extLst>
          </p:cNvPr>
          <p:cNvSpPr/>
          <p:nvPr/>
        </p:nvSpPr>
        <p:spPr>
          <a:xfrm>
            <a:off x="658809" y="1583854"/>
            <a:ext cx="10631491" cy="307777"/>
          </a:xfrm>
          <a:prstGeom prst="rect">
            <a:avLst/>
          </a:prstGeom>
        </p:spPr>
        <p:txBody>
          <a:bodyPr wrap="square" lIns="0" tIns="0" rIns="0" bIns="0">
            <a:spAutoFit/>
          </a:bodyPr>
          <a:lstStyle/>
          <a:p>
            <a:r>
              <a:rPr lang="de-DE" sz="2000" dirty="0"/>
              <a:t>Existiert für die folgenden Berufe: </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Beispiel 1: </a:t>
            </a:r>
            <a:r>
              <a:rPr lang="de-DE" sz="2000" b="1" dirty="0">
                <a:solidFill>
                  <a:schemeClr val="dk1"/>
                </a:solidFill>
                <a:cs typeface="Calibri" panose="020F0502020204030204" pitchFamily="34" charset="0"/>
                <a:rtl val="0"/>
              </a:rPr>
              <a:t>Kfz-Handwerk (1/3)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0" name="Grafik 19">
            <a:extLst>
              <a:ext uri="{FF2B5EF4-FFF2-40B4-BE49-F238E27FC236}">
                <a16:creationId xmlns:a16="http://schemas.microsoft.com/office/drawing/2014/main" id="{D008FB25-1A4C-46BA-BBE6-0FDCA180C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8756" y="2114550"/>
            <a:ext cx="3916392" cy="3563730"/>
          </a:xfrm>
          <a:prstGeom prst="rect">
            <a:avLst/>
          </a:prstGeom>
        </p:spPr>
      </p:pic>
    </p:spTree>
    <p:extLst>
      <p:ext uri="{BB962C8B-B14F-4D97-AF65-F5344CB8AC3E}">
        <p14:creationId xmlns:p14="http://schemas.microsoft.com/office/powerpoint/2010/main" val="3793356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3">
            <a:extLst>
              <a:ext uri="{FF2B5EF4-FFF2-40B4-BE49-F238E27FC236}">
                <a16:creationId xmlns:a16="http://schemas.microsoft.com/office/drawing/2014/main" id="{6EE7D5F5-CE79-49FF-8E85-30FF0CEB0AA7}"/>
              </a:ext>
            </a:extLst>
          </p:cNvPr>
          <p:cNvSpPr txBox="1">
            <a:spLocks/>
          </p:cNvSpPr>
          <p:nvPr/>
        </p:nvSpPr>
        <p:spPr>
          <a:xfrm>
            <a:off x="2303462" y="3978205"/>
            <a:ext cx="9409113"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600" spc="30" dirty="0">
                <a:solidFill>
                  <a:schemeClr val="tx1"/>
                </a:solidFill>
              </a:rPr>
              <a:t>Im Durchschnitt: ca. 4–8 Wochen pro Ausbildungsjahr</a:t>
            </a:r>
          </a:p>
        </p:txBody>
      </p:sp>
      <p:sp>
        <p:nvSpPr>
          <p:cNvPr id="27" name="Textplatzhalter 3">
            <a:extLst>
              <a:ext uri="{FF2B5EF4-FFF2-40B4-BE49-F238E27FC236}">
                <a16:creationId xmlns:a16="http://schemas.microsoft.com/office/drawing/2014/main" id="{B2E0D82A-40A0-4F98-B93E-2143104D6B58}"/>
              </a:ext>
            </a:extLst>
          </p:cNvPr>
          <p:cNvSpPr txBox="1">
            <a:spLocks/>
          </p:cNvSpPr>
          <p:nvPr/>
        </p:nvSpPr>
        <p:spPr>
          <a:xfrm>
            <a:off x="2303462" y="3217635"/>
            <a:ext cx="9409113" cy="565146"/>
          </a:xfrm>
          <a:prstGeom prst="rect">
            <a:avLst/>
          </a:prstGeom>
          <a:solidFill>
            <a:srgbClr val="FBF3E8"/>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pPr>
            <a:r>
              <a:rPr lang="de-DE" sz="1600" dirty="0">
                <a:solidFill>
                  <a:schemeClr val="tx1"/>
                </a:solidFill>
              </a:rPr>
              <a:t>Die genauen Module können sich je nach Handwerkskammer oder Bildungszentrum etwas unterscheiden.</a:t>
            </a:r>
          </a:p>
        </p:txBody>
      </p:sp>
      <p:sp>
        <p:nvSpPr>
          <p:cNvPr id="25" name="Textplatzhalter 3">
            <a:extLst>
              <a:ext uri="{FF2B5EF4-FFF2-40B4-BE49-F238E27FC236}">
                <a16:creationId xmlns:a16="http://schemas.microsoft.com/office/drawing/2014/main" id="{B48F8E8F-E30B-471F-AACD-49C2990140FD}"/>
              </a:ext>
            </a:extLst>
          </p:cNvPr>
          <p:cNvSpPr txBox="1">
            <a:spLocks/>
          </p:cNvSpPr>
          <p:nvPr/>
        </p:nvSpPr>
        <p:spPr>
          <a:xfrm>
            <a:off x="8408512" y="2583281"/>
            <a:ext cx="3312000" cy="575661"/>
          </a:xfrm>
          <a:prstGeom prst="chevron">
            <a:avLst/>
          </a:prstGeom>
          <a:solidFill>
            <a:srgbClr val="FBF3E8"/>
          </a:solidFill>
          <a:ln w="50800">
            <a:solidFill>
              <a:schemeClr val="bg1"/>
            </a:solidFill>
          </a:ln>
        </p:spPr>
        <p:txBody>
          <a:bodyPr vert="horz" wrap="square" lIns="144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de-DE" sz="1600" spc="30" dirty="0">
                <a:solidFill>
                  <a:schemeClr val="tx1"/>
                </a:solidFill>
              </a:rPr>
              <a:t>Fachstufe 3 </a:t>
            </a:r>
            <a:br>
              <a:rPr lang="de-DE" sz="1600" spc="30" dirty="0">
                <a:solidFill>
                  <a:schemeClr val="tx1"/>
                </a:solidFill>
              </a:rPr>
            </a:br>
            <a:r>
              <a:rPr lang="de-DE" sz="1600" spc="30" dirty="0">
                <a:solidFill>
                  <a:schemeClr val="tx1"/>
                </a:solidFill>
              </a:rPr>
              <a:t>4. Lehrjahr</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de-DE" dirty="0"/>
              <a:t>8. Überbetriebliche Ausbildung im Handwerk</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2303463" y="1638455"/>
            <a:ext cx="9409112"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600" spc="30" dirty="0">
                <a:solidFill>
                  <a:schemeClr val="tx1"/>
                </a:solidFill>
              </a:rPr>
              <a:t>Bundeseinheitliche ÜBA/ÜLU-Rahmenpläne</a:t>
            </a:r>
          </a:p>
        </p:txBody>
      </p:sp>
      <p:sp>
        <p:nvSpPr>
          <p:cNvPr id="24" name="Textplatzhalter 3">
            <a:extLst>
              <a:ext uri="{FF2B5EF4-FFF2-40B4-BE49-F238E27FC236}">
                <a16:creationId xmlns:a16="http://schemas.microsoft.com/office/drawing/2014/main" id="{D19C12AE-DDF5-4259-BCAE-2BA0BC8A0D8C}"/>
              </a:ext>
            </a:extLst>
          </p:cNvPr>
          <p:cNvSpPr txBox="1">
            <a:spLocks/>
          </p:cNvSpPr>
          <p:nvPr/>
        </p:nvSpPr>
        <p:spPr>
          <a:xfrm>
            <a:off x="6462395" y="2583281"/>
            <a:ext cx="3312000" cy="575661"/>
          </a:xfrm>
          <a:prstGeom prst="chevron">
            <a:avLst/>
          </a:prstGeom>
          <a:solidFill>
            <a:srgbClr val="FBF3E8"/>
          </a:solidFill>
          <a:ln w="50800">
            <a:solidFill>
              <a:schemeClr val="bg1"/>
            </a:solidFill>
          </a:ln>
        </p:spPr>
        <p:txBody>
          <a:bodyPr vert="horz" wrap="square" lIns="144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de-DE" sz="1600" spc="30" dirty="0">
                <a:solidFill>
                  <a:schemeClr val="tx1"/>
                </a:solidFill>
              </a:rPr>
              <a:t>Fachstufe 2 </a:t>
            </a:r>
            <a:br>
              <a:rPr lang="de-DE" sz="1600" spc="30" dirty="0">
                <a:solidFill>
                  <a:schemeClr val="tx1"/>
                </a:solidFill>
              </a:rPr>
            </a:br>
            <a:r>
              <a:rPr lang="de-DE" sz="1600" spc="30" dirty="0">
                <a:solidFill>
                  <a:schemeClr val="tx1"/>
                </a:solidFill>
              </a:rPr>
              <a:t>3. Lehrjahr</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2303462" y="2186163"/>
            <a:ext cx="9409113"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600" spc="30" dirty="0">
                <a:solidFill>
                  <a:schemeClr val="tx1"/>
                </a:solidFill>
              </a:rPr>
              <a:t>Modularer Aufbau</a:t>
            </a:r>
          </a:p>
        </p:txBody>
      </p:sp>
      <p:sp>
        <p:nvSpPr>
          <p:cNvPr id="23" name="Textplatzhalter 3">
            <a:extLst>
              <a:ext uri="{FF2B5EF4-FFF2-40B4-BE49-F238E27FC236}">
                <a16:creationId xmlns:a16="http://schemas.microsoft.com/office/drawing/2014/main" id="{AA47F2EF-F5EA-4F6A-A341-830D07FDC5C5}"/>
              </a:ext>
            </a:extLst>
          </p:cNvPr>
          <p:cNvSpPr txBox="1">
            <a:spLocks/>
          </p:cNvSpPr>
          <p:nvPr/>
        </p:nvSpPr>
        <p:spPr>
          <a:xfrm>
            <a:off x="4528979" y="2583281"/>
            <a:ext cx="3312000" cy="575661"/>
          </a:xfrm>
          <a:prstGeom prst="chevron">
            <a:avLst/>
          </a:prstGeom>
          <a:solidFill>
            <a:srgbClr val="FBF3E8"/>
          </a:solidFill>
          <a:ln w="50800">
            <a:solidFill>
              <a:schemeClr val="bg1"/>
            </a:solidFill>
          </a:ln>
        </p:spPr>
        <p:txBody>
          <a:bodyPr vert="horz" wrap="square" lIns="144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de-DE" sz="1600" spc="30" dirty="0">
                <a:solidFill>
                  <a:schemeClr val="tx1"/>
                </a:solidFill>
              </a:rPr>
              <a:t>Fachstufe 1 </a:t>
            </a:r>
            <a:br>
              <a:rPr lang="de-DE" sz="1600" spc="30" dirty="0">
                <a:solidFill>
                  <a:schemeClr val="tx1"/>
                </a:solidFill>
              </a:rPr>
            </a:br>
            <a:r>
              <a:rPr lang="de-DE" sz="1600" spc="30" dirty="0">
                <a:solidFill>
                  <a:schemeClr val="tx1"/>
                </a:solidFill>
              </a:rPr>
              <a:t>2. Lehrjahr</a:t>
            </a:r>
          </a:p>
        </p:txBody>
      </p:sp>
      <p:sp>
        <p:nvSpPr>
          <p:cNvPr id="22" name="Textplatzhalter 3">
            <a:extLst>
              <a:ext uri="{FF2B5EF4-FFF2-40B4-BE49-F238E27FC236}">
                <a16:creationId xmlns:a16="http://schemas.microsoft.com/office/drawing/2014/main" id="{4188A382-3AD4-4C6D-B661-A6BE76518ECA}"/>
              </a:ext>
            </a:extLst>
          </p:cNvPr>
          <p:cNvSpPr txBox="1">
            <a:spLocks/>
          </p:cNvSpPr>
          <p:nvPr/>
        </p:nvSpPr>
        <p:spPr>
          <a:xfrm>
            <a:off x="2595563" y="2583279"/>
            <a:ext cx="3312000" cy="575661"/>
          </a:xfrm>
          <a:prstGeom prst="homePlate">
            <a:avLst/>
          </a:prstGeom>
          <a:solidFill>
            <a:srgbClr val="FBF3E8"/>
          </a:solidFill>
          <a:ln w="50800">
            <a:solidFill>
              <a:schemeClr val="bg1"/>
            </a:solidFill>
          </a:ln>
        </p:spPr>
        <p:txBody>
          <a:bodyPr vert="horz" wrap="square" lIns="180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de-DE" sz="1600" spc="30" dirty="0">
                <a:solidFill>
                  <a:schemeClr val="tx1"/>
                </a:solidFill>
              </a:rPr>
              <a:t>Grundstufe </a:t>
            </a:r>
            <a:br>
              <a:rPr lang="de-DE" sz="1600" spc="30" dirty="0">
                <a:solidFill>
                  <a:schemeClr val="tx1"/>
                </a:solidFill>
              </a:rPr>
            </a:br>
            <a:r>
              <a:rPr lang="de-DE" sz="1600" spc="30" dirty="0">
                <a:solidFill>
                  <a:schemeClr val="tx1"/>
                </a:solidFill>
              </a:rPr>
              <a:t>1. Lehrjahr</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Beispiel 1: </a:t>
            </a:r>
            <a:r>
              <a:rPr lang="de-DE" sz="2000" b="1" dirty="0">
                <a:solidFill>
                  <a:schemeClr val="dk1"/>
                </a:solidFill>
                <a:cs typeface="Calibri" panose="020F0502020204030204" pitchFamily="34" charset="0"/>
                <a:rtl val="0"/>
              </a:rPr>
              <a:t>Kfz-Handwerk (2/3)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9" name="Textplatzhalter 3">
            <a:extLst>
              <a:ext uri="{FF2B5EF4-FFF2-40B4-BE49-F238E27FC236}">
                <a16:creationId xmlns:a16="http://schemas.microsoft.com/office/drawing/2014/main" id="{FDD9513B-FC38-4F18-9F1E-6D777AFEB9B6}"/>
              </a:ext>
            </a:extLst>
          </p:cNvPr>
          <p:cNvSpPr txBox="1">
            <a:spLocks/>
          </p:cNvSpPr>
          <p:nvPr/>
        </p:nvSpPr>
        <p:spPr>
          <a:xfrm>
            <a:off x="2303462" y="4459499"/>
            <a:ext cx="9409113" cy="620545"/>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600" spc="30" dirty="0">
                <a:solidFill>
                  <a:schemeClr val="tx1"/>
                </a:solidFill>
              </a:rPr>
              <a:t>Über die gesamte Ausbildungsdauer (3,5 Jahre Kfz-Mechatroniker:in): </a:t>
            </a:r>
            <a:br>
              <a:rPr lang="de-DE" sz="1600" spc="30" dirty="0">
                <a:solidFill>
                  <a:schemeClr val="tx1"/>
                </a:solidFill>
              </a:rPr>
            </a:br>
            <a:r>
              <a:rPr lang="de-DE" sz="1600" spc="30" dirty="0">
                <a:solidFill>
                  <a:schemeClr val="tx1"/>
                </a:solidFill>
              </a:rPr>
              <a:t>insgesamt meist 15–20 Wochen</a:t>
            </a:r>
          </a:p>
        </p:txBody>
      </p:sp>
      <p:sp>
        <p:nvSpPr>
          <p:cNvPr id="30" name="Textplatzhalter 3">
            <a:extLst>
              <a:ext uri="{FF2B5EF4-FFF2-40B4-BE49-F238E27FC236}">
                <a16:creationId xmlns:a16="http://schemas.microsoft.com/office/drawing/2014/main" id="{584679F6-B006-407C-AE24-83CA66CA5C0E}"/>
              </a:ext>
            </a:extLst>
          </p:cNvPr>
          <p:cNvSpPr txBox="1">
            <a:spLocks/>
          </p:cNvSpPr>
          <p:nvPr/>
        </p:nvSpPr>
        <p:spPr>
          <a:xfrm>
            <a:off x="2303462" y="5222920"/>
            <a:ext cx="9409113"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600" spc="30" dirty="0">
                <a:solidFill>
                  <a:schemeClr val="tx1"/>
                </a:solidFill>
              </a:rPr>
              <a:t>Aufgeteilt auf mehrere Lehrgänge (meist 1–3 Wochen pro Block)</a:t>
            </a:r>
          </a:p>
        </p:txBody>
      </p:sp>
      <p:sp>
        <p:nvSpPr>
          <p:cNvPr id="13" name="Ellipse 12">
            <a:extLst>
              <a:ext uri="{FF2B5EF4-FFF2-40B4-BE49-F238E27FC236}">
                <a16:creationId xmlns:a16="http://schemas.microsoft.com/office/drawing/2014/main" id="{E8D92DF3-700E-40D1-A92D-1904DC7FCF6A}"/>
              </a:ext>
            </a:extLst>
          </p:cNvPr>
          <p:cNvSpPr/>
          <p:nvPr/>
        </p:nvSpPr>
        <p:spPr>
          <a:xfrm>
            <a:off x="184540" y="1606072"/>
            <a:ext cx="3970505" cy="3970505"/>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pic>
        <p:nvPicPr>
          <p:cNvPr id="20" name="Grafik 19">
            <a:extLst>
              <a:ext uri="{FF2B5EF4-FFF2-40B4-BE49-F238E27FC236}">
                <a16:creationId xmlns:a16="http://schemas.microsoft.com/office/drawing/2014/main" id="{D008FB25-1A4C-46BA-BBE6-0FDCA180C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049" y="1968151"/>
            <a:ext cx="3523091" cy="3205845"/>
          </a:xfrm>
          <a:prstGeom prst="rect">
            <a:avLst/>
          </a:prstGeom>
        </p:spPr>
      </p:pic>
    </p:spTree>
    <p:extLst>
      <p:ext uri="{BB962C8B-B14F-4D97-AF65-F5344CB8AC3E}">
        <p14:creationId xmlns:p14="http://schemas.microsoft.com/office/powerpoint/2010/main" val="1597234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de-DE" dirty="0"/>
              <a:t>8. Überbetriebliche Ausbildung im Handwerk</a:t>
            </a:r>
          </a:p>
        </p:txBody>
      </p:sp>
      <p:sp>
        <p:nvSpPr>
          <p:cNvPr id="22" name="Textplatzhalter 3">
            <a:extLst>
              <a:ext uri="{FF2B5EF4-FFF2-40B4-BE49-F238E27FC236}">
                <a16:creationId xmlns:a16="http://schemas.microsoft.com/office/drawing/2014/main" id="{4188A382-3AD4-4C6D-B661-A6BE76518ECA}"/>
              </a:ext>
            </a:extLst>
          </p:cNvPr>
          <p:cNvSpPr txBox="1">
            <a:spLocks/>
          </p:cNvSpPr>
          <p:nvPr/>
        </p:nvSpPr>
        <p:spPr>
          <a:xfrm>
            <a:off x="1944514" y="1624202"/>
            <a:ext cx="4151486" cy="648364"/>
          </a:xfrm>
          <a:prstGeom prst="homePlate">
            <a:avLst/>
          </a:prstGeom>
          <a:solidFill>
            <a:srgbClr val="D6851B"/>
          </a:solidFill>
          <a:ln w="22225">
            <a:solidFill>
              <a:schemeClr val="bg1"/>
            </a:solidFill>
          </a:ln>
        </p:spPr>
        <p:txBody>
          <a:bodyPr vert="horz" wrap="square" lIns="180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de-DE" sz="1600" b="1" spc="30" dirty="0"/>
              <a:t>Grundstufe </a:t>
            </a:r>
            <a:br>
              <a:rPr lang="de-DE" sz="1600" b="1" spc="30" dirty="0"/>
            </a:br>
            <a:r>
              <a:rPr lang="de-DE" sz="1600" b="1" spc="30" dirty="0"/>
              <a:t>1. Lehrjahr</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Beispiel 1: </a:t>
            </a:r>
            <a:r>
              <a:rPr lang="de-DE" sz="2000" b="1" dirty="0">
                <a:solidFill>
                  <a:schemeClr val="dk1"/>
                </a:solidFill>
                <a:cs typeface="Calibri" panose="020F0502020204030204" pitchFamily="34" charset="0"/>
                <a:rtl val="0"/>
              </a:rPr>
              <a:t>Kfz-Handwerk (3/3)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4" name="Grafik 3">
            <a:extLst>
              <a:ext uri="{FF2B5EF4-FFF2-40B4-BE49-F238E27FC236}">
                <a16:creationId xmlns:a16="http://schemas.microsoft.com/office/drawing/2014/main" id="{79CD12B2-B261-9103-BD8C-28FFFC57BABA}"/>
              </a:ext>
            </a:extLst>
          </p:cNvPr>
          <p:cNvPicPr>
            <a:picLocks noChangeAspect="1"/>
          </p:cNvPicPr>
          <p:nvPr/>
        </p:nvPicPr>
        <p:blipFill>
          <a:blip r:embed="rId3" cstate="print">
            <a:extLst>
              <a:ext uri="{28A0092B-C50C-407E-A947-70E740481C1C}">
                <a14:useLocalDpi xmlns:a14="http://schemas.microsoft.com/office/drawing/2010/main" val="0"/>
              </a:ext>
            </a:extLst>
          </a:blip>
          <a:srcRect l="11160"/>
          <a:stretch/>
        </p:blipFill>
        <p:spPr>
          <a:xfrm>
            <a:off x="0" y="1289837"/>
            <a:ext cx="3658077" cy="4117611"/>
          </a:xfrm>
          <a:prstGeom prst="rect">
            <a:avLst/>
          </a:prstGeom>
        </p:spPr>
      </p:pic>
      <p:pic>
        <p:nvPicPr>
          <p:cNvPr id="20" name="Grafik 19">
            <a:extLst>
              <a:ext uri="{FF2B5EF4-FFF2-40B4-BE49-F238E27FC236}">
                <a16:creationId xmlns:a16="http://schemas.microsoft.com/office/drawing/2014/main" id="{D008FB25-1A4C-46BA-BBE6-0FDCA180CB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280" y="1946645"/>
            <a:ext cx="3176901" cy="2890828"/>
          </a:xfrm>
          <a:prstGeom prst="rect">
            <a:avLst/>
          </a:prstGeom>
        </p:spPr>
      </p:pic>
      <p:graphicFrame>
        <p:nvGraphicFramePr>
          <p:cNvPr id="43" name="Tabelle 42">
            <a:extLst>
              <a:ext uri="{FF2B5EF4-FFF2-40B4-BE49-F238E27FC236}">
                <a16:creationId xmlns:a16="http://schemas.microsoft.com/office/drawing/2014/main" id="{407628DA-4914-45D2-96CD-BB1AAA50FBEE}"/>
              </a:ext>
            </a:extLst>
          </p:cNvPr>
          <p:cNvGraphicFramePr>
            <a:graphicFrameLocks noGrp="1"/>
          </p:cNvGraphicFramePr>
          <p:nvPr>
            <p:extLst>
              <p:ext uri="{D42A27DB-BD31-4B8C-83A1-F6EECF244321}">
                <p14:modId xmlns:p14="http://schemas.microsoft.com/office/powerpoint/2010/main" val="966568680"/>
              </p:ext>
            </p:extLst>
          </p:nvPr>
        </p:nvGraphicFramePr>
        <p:xfrm>
          <a:off x="3658077" y="2438401"/>
          <a:ext cx="8054498" cy="3078162"/>
        </p:xfrm>
        <a:graphic>
          <a:graphicData uri="http://schemas.openxmlformats.org/drawingml/2006/table">
            <a:tbl>
              <a:tblPr firstRow="1">
                <a:tableStyleId>{5C22544A-7EE6-4342-B048-85BDC9FD1C3A}</a:tableStyleId>
              </a:tblPr>
              <a:tblGrid>
                <a:gridCol w="3499806">
                  <a:extLst>
                    <a:ext uri="{9D8B030D-6E8A-4147-A177-3AD203B41FA5}">
                      <a16:colId xmlns:a16="http://schemas.microsoft.com/office/drawing/2014/main" val="3780927162"/>
                    </a:ext>
                  </a:extLst>
                </a:gridCol>
                <a:gridCol w="4554692">
                  <a:extLst>
                    <a:ext uri="{9D8B030D-6E8A-4147-A177-3AD203B41FA5}">
                      <a16:colId xmlns:a16="http://schemas.microsoft.com/office/drawing/2014/main" val="4144002420"/>
                    </a:ext>
                  </a:extLst>
                </a:gridCol>
              </a:tblGrid>
              <a:tr h="430236">
                <a:tc>
                  <a:txBody>
                    <a:bodyPr/>
                    <a:lstStyle/>
                    <a:p>
                      <a:pPr>
                        <a:lnSpc>
                          <a:spcPct val="115000"/>
                        </a:lnSpc>
                        <a:spcAft>
                          <a:spcPts val="1000"/>
                        </a:spcAft>
                      </a:pPr>
                      <a:r>
                        <a:rPr lang="en-US" sz="1400" spc="40" baseline="0" dirty="0">
                          <a:solidFill>
                            <a:schemeClr val="tx1"/>
                          </a:solidFill>
                          <a:effectLst/>
                        </a:rPr>
                        <a:t>Modul/</a:t>
                      </a:r>
                      <a:r>
                        <a:rPr lang="de-DE" sz="1400" spc="40" baseline="0" noProof="0" dirty="0">
                          <a:solidFill>
                            <a:schemeClr val="tx1"/>
                          </a:solidFill>
                          <a:effectLst/>
                        </a:rPr>
                        <a:t>Lehrgang</a:t>
                      </a:r>
                      <a:endParaRPr lang="de-DE" sz="1400" spc="40" baseline="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de-DE" sz="1400" spc="40" baseline="0" noProof="0" dirty="0">
                          <a:solidFill>
                            <a:schemeClr val="tx1"/>
                          </a:solidFill>
                          <a:effectLst/>
                        </a:rPr>
                        <a:t>Inhalte/Schwerpunkte</a:t>
                      </a:r>
                      <a:endParaRPr lang="de-DE" sz="1400" spc="40" baseline="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extLst>
                  <a:ext uri="{0D108BD9-81ED-4DB2-BD59-A6C34878D82A}">
                    <a16:rowId xmlns:a16="http://schemas.microsoft.com/office/drawing/2014/main" val="1466670362"/>
                  </a:ext>
                </a:extLst>
              </a:tr>
              <a:tr h="441321">
                <a:tc>
                  <a:txBody>
                    <a:bodyPr/>
                    <a:lstStyle/>
                    <a:p>
                      <a:pPr>
                        <a:lnSpc>
                          <a:spcPct val="115000"/>
                        </a:lnSpc>
                        <a:spcAft>
                          <a:spcPts val="1000"/>
                        </a:spcAft>
                      </a:pPr>
                      <a:r>
                        <a:rPr lang="de-DE" sz="1400" noProof="0" dirty="0">
                          <a:solidFill>
                            <a:schemeClr val="tx1"/>
                          </a:solidFill>
                          <a:effectLst/>
                        </a:rPr>
                        <a:t>Arbeitssicherheit</a:t>
                      </a:r>
                      <a:r>
                        <a:rPr lang="en-US" sz="1400" dirty="0">
                          <a:solidFill>
                            <a:schemeClr val="tx1"/>
                          </a:solidFill>
                          <a:effectLst/>
                        </a:rPr>
                        <a:t> &amp; </a:t>
                      </a:r>
                      <a:r>
                        <a:rPr lang="de-DE" sz="1400" noProof="0" dirty="0">
                          <a:solidFill>
                            <a:schemeClr val="tx1"/>
                          </a:solidFill>
                          <a:effectLst/>
                        </a:rPr>
                        <a:t>Umweltschutz</a:t>
                      </a:r>
                      <a:endParaRPr lang="de-DE" sz="140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de-DE" sz="1400" noProof="0" dirty="0">
                          <a:solidFill>
                            <a:schemeClr val="tx1"/>
                          </a:solidFill>
                          <a:effectLst/>
                        </a:rPr>
                        <a:t>Sicherheitsvorschriften, Werkstatteinrichtung, </a:t>
                      </a:r>
                      <a:r>
                        <a:rPr lang="en-US" sz="1400" dirty="0">
                          <a:solidFill>
                            <a:schemeClr val="tx1"/>
                          </a:solidFill>
                          <a:effectLst/>
                        </a:rPr>
                        <a:t>Recycling</a:t>
                      </a:r>
                      <a:endParaRPr lang="de-DE" sz="140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110142052"/>
                  </a:ext>
                </a:extLst>
              </a:tr>
              <a:tr h="441321">
                <a:tc>
                  <a:txBody>
                    <a:bodyPr/>
                    <a:lstStyle/>
                    <a:p>
                      <a:pPr>
                        <a:lnSpc>
                          <a:spcPct val="115000"/>
                        </a:lnSpc>
                        <a:spcAft>
                          <a:spcPts val="1000"/>
                        </a:spcAft>
                      </a:pPr>
                      <a:r>
                        <a:rPr lang="de-DE" sz="1400" noProof="0" dirty="0">
                          <a:solidFill>
                            <a:schemeClr val="tx1"/>
                          </a:solidFill>
                          <a:effectLst/>
                        </a:rPr>
                        <a:t>Grundlagen Fahrzeugtechnik</a:t>
                      </a:r>
                      <a:endParaRPr lang="de-DE" sz="140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en-US" sz="1400">
                          <a:solidFill>
                            <a:schemeClr val="tx1"/>
                          </a:solidFill>
                          <a:effectLst/>
                        </a:rPr>
                        <a:t>Fahrzeugaufbau, einfache Systeme, Funktionsweisen</a:t>
                      </a:r>
                      <a:endParaRPr lang="de-DE" sz="140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068812335"/>
                  </a:ext>
                </a:extLst>
              </a:tr>
              <a:tr h="441321">
                <a:tc>
                  <a:txBody>
                    <a:bodyPr/>
                    <a:lstStyle/>
                    <a:p>
                      <a:pPr>
                        <a:lnSpc>
                          <a:spcPct val="115000"/>
                        </a:lnSpc>
                        <a:spcAft>
                          <a:spcPts val="1000"/>
                        </a:spcAft>
                      </a:pPr>
                      <a:r>
                        <a:rPr lang="de-DE" sz="1400" noProof="0" dirty="0">
                          <a:solidFill>
                            <a:schemeClr val="tx1"/>
                          </a:solidFill>
                          <a:effectLst/>
                        </a:rPr>
                        <a:t>Werkstoffbearbeitung &amp; Verbindungstechnik</a:t>
                      </a:r>
                      <a:endParaRPr lang="de-DE" sz="140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de-DE" sz="1400" noProof="0" dirty="0">
                          <a:solidFill>
                            <a:schemeClr val="tx1"/>
                          </a:solidFill>
                          <a:effectLst/>
                        </a:rPr>
                        <a:t>Feilen, Bohren, Schweißen, Löten, Schrauben</a:t>
                      </a:r>
                      <a:endParaRPr lang="de-DE" sz="140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3574259577"/>
                  </a:ext>
                </a:extLst>
              </a:tr>
              <a:tr h="441321">
                <a:tc>
                  <a:txBody>
                    <a:bodyPr/>
                    <a:lstStyle/>
                    <a:p>
                      <a:pPr>
                        <a:lnSpc>
                          <a:spcPct val="115000"/>
                        </a:lnSpc>
                        <a:spcAft>
                          <a:spcPts val="1000"/>
                        </a:spcAft>
                      </a:pPr>
                      <a:r>
                        <a:rPr lang="de-DE" sz="1400" noProof="0" dirty="0">
                          <a:solidFill>
                            <a:schemeClr val="tx1"/>
                          </a:solidFill>
                          <a:effectLst/>
                        </a:rPr>
                        <a:t>Messen &amp; Prüfen</a:t>
                      </a:r>
                      <a:endParaRPr lang="de-DE" sz="140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de-DE" sz="1400" noProof="0" dirty="0">
                          <a:solidFill>
                            <a:schemeClr val="tx1"/>
                          </a:solidFill>
                          <a:effectLst/>
                        </a:rPr>
                        <a:t>Umgang mit Messgeräten, einfache Diagnosen</a:t>
                      </a:r>
                      <a:endParaRPr lang="de-DE" sz="140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2850992468"/>
                  </a:ext>
                </a:extLst>
              </a:tr>
              <a:tr h="441321">
                <a:tc>
                  <a:txBody>
                    <a:bodyPr/>
                    <a:lstStyle/>
                    <a:p>
                      <a:pPr>
                        <a:lnSpc>
                          <a:spcPct val="115000"/>
                        </a:lnSpc>
                        <a:spcAft>
                          <a:spcPts val="1000"/>
                        </a:spcAft>
                      </a:pPr>
                      <a:r>
                        <a:rPr lang="de-DE" sz="1400" noProof="0" dirty="0">
                          <a:solidFill>
                            <a:schemeClr val="tx1"/>
                          </a:solidFill>
                          <a:effectLst/>
                        </a:rPr>
                        <a:t>Räder &amp; Reifen</a:t>
                      </a:r>
                      <a:endParaRPr lang="de-DE" sz="140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de-DE" sz="1400" noProof="0" dirty="0">
                          <a:solidFill>
                            <a:schemeClr val="tx1"/>
                          </a:solidFill>
                          <a:effectLst/>
                        </a:rPr>
                        <a:t>Montage, Auswuchten, Reifenservice</a:t>
                      </a:r>
                      <a:endParaRPr lang="de-DE" sz="140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24402982"/>
                  </a:ext>
                </a:extLst>
              </a:tr>
              <a:tr h="441321">
                <a:tc>
                  <a:txBody>
                    <a:bodyPr/>
                    <a:lstStyle/>
                    <a:p>
                      <a:pPr>
                        <a:lnSpc>
                          <a:spcPct val="115000"/>
                        </a:lnSpc>
                        <a:spcAft>
                          <a:spcPts val="1000"/>
                        </a:spcAft>
                      </a:pPr>
                      <a:r>
                        <a:rPr lang="de-DE" sz="1400" noProof="0" dirty="0">
                          <a:solidFill>
                            <a:schemeClr val="tx1"/>
                          </a:solidFill>
                          <a:effectLst/>
                        </a:rPr>
                        <a:t>Bremsentechnik I</a:t>
                      </a:r>
                      <a:endParaRPr lang="de-DE" sz="140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FBF3E8"/>
                    </a:solidFill>
                  </a:tcPr>
                </a:tc>
                <a:tc>
                  <a:txBody>
                    <a:bodyPr/>
                    <a:lstStyle/>
                    <a:p>
                      <a:pPr>
                        <a:lnSpc>
                          <a:spcPct val="115000"/>
                        </a:lnSpc>
                        <a:spcAft>
                          <a:spcPts val="1000"/>
                        </a:spcAft>
                      </a:pPr>
                      <a:r>
                        <a:rPr lang="de-DE" sz="1400" noProof="0" dirty="0">
                          <a:solidFill>
                            <a:schemeClr val="tx1"/>
                          </a:solidFill>
                          <a:effectLst/>
                        </a:rPr>
                        <a:t>Grundlagen Bremssysteme, Wartung, einfache Reparaturen</a:t>
                      </a:r>
                      <a:endParaRPr lang="de-DE" sz="1400" noProof="0" dirty="0">
                        <a:solidFill>
                          <a:schemeClr val="tx1"/>
                        </a:solidFill>
                        <a:effectLst/>
                        <a:latin typeface="Cambria" panose="02040503050406030204" pitchFamily="18" charset="0"/>
                        <a:ea typeface="MS Mincho"/>
                        <a:cs typeface="Times New Roman" panose="02020603050405020304" pitchFamily="18" charset="0"/>
                      </a:endParaRP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FBF3E8"/>
                    </a:solidFill>
                  </a:tcPr>
                </a:tc>
                <a:extLst>
                  <a:ext uri="{0D108BD9-81ED-4DB2-BD59-A6C34878D82A}">
                    <a16:rowId xmlns:a16="http://schemas.microsoft.com/office/drawing/2014/main" val="2384950150"/>
                  </a:ext>
                </a:extLst>
              </a:tr>
            </a:tbl>
          </a:graphicData>
        </a:graphic>
      </p:graphicFrame>
    </p:spTree>
    <p:extLst>
      <p:ext uri="{BB962C8B-B14F-4D97-AF65-F5344CB8AC3E}">
        <p14:creationId xmlns:p14="http://schemas.microsoft.com/office/powerpoint/2010/main" val="3849097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1. Rahmendaten</a:t>
            </a:r>
            <a:endParaRPr lang="de-DE" noProof="0" dirty="0"/>
          </a:p>
        </p:txBody>
      </p:sp>
      <p:sp>
        <p:nvSpPr>
          <p:cNvPr id="5" name="Textplatzhalter 3">
            <a:extLst>
              <a:ext uri="{FF2B5EF4-FFF2-40B4-BE49-F238E27FC236}">
                <a16:creationId xmlns:a16="http://schemas.microsoft.com/office/drawing/2014/main" id="{78AA1478-2A0C-4385-9E8E-C18930A35422}"/>
              </a:ext>
            </a:extLst>
          </p:cNvPr>
          <p:cNvSpPr txBox="1">
            <a:spLocks/>
          </p:cNvSpPr>
          <p:nvPr/>
        </p:nvSpPr>
        <p:spPr>
          <a:xfrm>
            <a:off x="658815" y="1628775"/>
            <a:ext cx="5360985" cy="739543"/>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de-DE" sz="1800" spc="-20" dirty="0">
                <a:solidFill>
                  <a:schemeClr val="tx1"/>
                </a:solidFill>
                <a:latin typeface="+mn-lt"/>
              </a:rPr>
              <a:t>ca. </a:t>
            </a:r>
            <a:r>
              <a:rPr lang="de-DE" sz="1800" b="1" spc="-20" dirty="0">
                <a:solidFill>
                  <a:schemeClr val="tx1"/>
                </a:solidFill>
                <a:latin typeface="+mn-lt"/>
              </a:rPr>
              <a:t>1.100</a:t>
            </a:r>
            <a:r>
              <a:rPr lang="de-DE" sz="1800" spc="-20" dirty="0">
                <a:solidFill>
                  <a:schemeClr val="tx1"/>
                </a:solidFill>
                <a:latin typeface="+mn-lt"/>
              </a:rPr>
              <a:t> überbetriebliche Berufsbildungsstätten (ÜBS) bundesweit</a:t>
            </a:r>
          </a:p>
        </p:txBody>
      </p:sp>
      <p:sp>
        <p:nvSpPr>
          <p:cNvPr id="6" name="Textplatzhalter 3">
            <a:extLst>
              <a:ext uri="{FF2B5EF4-FFF2-40B4-BE49-F238E27FC236}">
                <a16:creationId xmlns:a16="http://schemas.microsoft.com/office/drawing/2014/main" id="{952F7174-D62F-4B41-957F-478628C1D121}"/>
              </a:ext>
            </a:extLst>
          </p:cNvPr>
          <p:cNvSpPr txBox="1">
            <a:spLocks/>
          </p:cNvSpPr>
          <p:nvPr/>
        </p:nvSpPr>
        <p:spPr>
          <a:xfrm>
            <a:off x="658815" y="2494898"/>
            <a:ext cx="5360985" cy="264468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de-DE" sz="1800" spc="-20" dirty="0">
                <a:solidFill>
                  <a:schemeClr val="tx1"/>
                </a:solidFill>
                <a:latin typeface="+mn-lt"/>
              </a:rPr>
              <a:t>Träger:</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de-DE" sz="1800" spc="-20" dirty="0">
                <a:solidFill>
                  <a:schemeClr val="tx1"/>
                </a:solidFill>
                <a:latin typeface="+mn-lt"/>
              </a:rPr>
              <a:t>Kammern (Handwerkskammern, Industrie- und Handelskammern, Landwirtschaftskammern)</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de-DE" sz="1800" spc="-20" dirty="0">
                <a:solidFill>
                  <a:schemeClr val="tx1"/>
                </a:solidFill>
                <a:latin typeface="+mn-lt"/>
              </a:rPr>
              <a:t>Innungen, Kreishandwerkerschaften, Fachverbände</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de-DE" sz="1800" spc="-20" dirty="0">
                <a:solidFill>
                  <a:schemeClr val="tx1"/>
                </a:solidFill>
                <a:latin typeface="+mn-lt"/>
              </a:rPr>
              <a:t>Gemeinnützige juristische Personen </a:t>
            </a:r>
            <a:br>
              <a:rPr lang="de-DE" sz="1800" spc="-20" dirty="0">
                <a:solidFill>
                  <a:schemeClr val="tx1"/>
                </a:solidFill>
                <a:latin typeface="+mn-lt"/>
              </a:rPr>
            </a:br>
            <a:r>
              <a:rPr lang="de-DE" sz="1800" spc="-20" dirty="0">
                <a:solidFill>
                  <a:schemeClr val="tx1"/>
                </a:solidFill>
                <a:latin typeface="+mn-lt"/>
              </a:rPr>
              <a:t>des Privatrechts</a:t>
            </a:r>
          </a:p>
        </p:txBody>
      </p:sp>
      <p:sp>
        <p:nvSpPr>
          <p:cNvPr id="7" name="Textplatzhalter 3">
            <a:extLst>
              <a:ext uri="{FF2B5EF4-FFF2-40B4-BE49-F238E27FC236}">
                <a16:creationId xmlns:a16="http://schemas.microsoft.com/office/drawing/2014/main" id="{DDAB9502-7564-4B27-868E-AE826C34CA62}"/>
              </a:ext>
            </a:extLst>
          </p:cNvPr>
          <p:cNvSpPr txBox="1">
            <a:spLocks/>
          </p:cNvSpPr>
          <p:nvPr/>
        </p:nvSpPr>
        <p:spPr>
          <a:xfrm>
            <a:off x="6240463" y="1628775"/>
            <a:ext cx="5360985" cy="434844"/>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de-DE" sz="1800" spc="-20" dirty="0">
                <a:solidFill>
                  <a:schemeClr val="tx1"/>
                </a:solidFill>
                <a:latin typeface="+mn-lt"/>
              </a:rPr>
              <a:t>Schwerpunkt liegt im Handwerk</a:t>
            </a:r>
          </a:p>
        </p:txBody>
      </p:sp>
      <p:sp>
        <p:nvSpPr>
          <p:cNvPr id="8" name="Textplatzhalter 3">
            <a:extLst>
              <a:ext uri="{FF2B5EF4-FFF2-40B4-BE49-F238E27FC236}">
                <a16:creationId xmlns:a16="http://schemas.microsoft.com/office/drawing/2014/main" id="{667B0A37-35BA-4FB8-AB5A-886BC0F5ABDF}"/>
              </a:ext>
            </a:extLst>
          </p:cNvPr>
          <p:cNvSpPr txBox="1">
            <a:spLocks/>
          </p:cNvSpPr>
          <p:nvPr/>
        </p:nvSpPr>
        <p:spPr>
          <a:xfrm>
            <a:off x="6240463" y="2349396"/>
            <a:ext cx="5360985" cy="434844"/>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de-DE" sz="1800" spc="-20" dirty="0">
                <a:solidFill>
                  <a:schemeClr val="tx1"/>
                </a:solidFill>
                <a:latin typeface="+mn-lt"/>
              </a:rPr>
              <a:t>Gehobene technische Ausstattung</a:t>
            </a:r>
          </a:p>
        </p:txBody>
      </p:sp>
      <p:sp>
        <p:nvSpPr>
          <p:cNvPr id="9" name="Textplatzhalter 3">
            <a:extLst>
              <a:ext uri="{FF2B5EF4-FFF2-40B4-BE49-F238E27FC236}">
                <a16:creationId xmlns:a16="http://schemas.microsoft.com/office/drawing/2014/main" id="{A78520AB-5C3E-4F8D-8394-F834B5D9EBDC}"/>
              </a:ext>
            </a:extLst>
          </p:cNvPr>
          <p:cNvSpPr txBox="1">
            <a:spLocks/>
          </p:cNvSpPr>
          <p:nvPr/>
        </p:nvSpPr>
        <p:spPr>
          <a:xfrm>
            <a:off x="6240463" y="3070017"/>
            <a:ext cx="5360985" cy="1044242"/>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de-DE" sz="1800" spc="-20" dirty="0">
                <a:solidFill>
                  <a:schemeClr val="tx1"/>
                </a:solidFill>
                <a:latin typeface="+mn-lt"/>
              </a:rPr>
              <a:t>Qualifiziertes Bildungspersonal </a:t>
            </a:r>
            <a:br>
              <a:rPr lang="de-DE" sz="1800" spc="-20" dirty="0">
                <a:solidFill>
                  <a:schemeClr val="tx1"/>
                </a:solidFill>
                <a:latin typeface="+mn-lt"/>
              </a:rPr>
            </a:br>
            <a:r>
              <a:rPr lang="de-DE" sz="1800" spc="-20" dirty="0">
                <a:solidFill>
                  <a:schemeClr val="tx1"/>
                </a:solidFill>
                <a:latin typeface="+mn-lt"/>
              </a:rPr>
              <a:t>(Meister:innen, Techniker:innen, Ingenieur:innen)</a:t>
            </a:r>
          </a:p>
        </p:txBody>
      </p:sp>
      <p:sp>
        <p:nvSpPr>
          <p:cNvPr id="10" name="Textplatzhalter 3">
            <a:extLst>
              <a:ext uri="{FF2B5EF4-FFF2-40B4-BE49-F238E27FC236}">
                <a16:creationId xmlns:a16="http://schemas.microsoft.com/office/drawing/2014/main" id="{B0BB6934-3F00-4CD3-9664-BD901BF78976}"/>
              </a:ext>
            </a:extLst>
          </p:cNvPr>
          <p:cNvSpPr txBox="1">
            <a:spLocks/>
          </p:cNvSpPr>
          <p:nvPr/>
        </p:nvSpPr>
        <p:spPr>
          <a:xfrm>
            <a:off x="6240463" y="4400035"/>
            <a:ext cx="5360985" cy="739543"/>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de-DE" sz="1800" spc="-20" dirty="0">
                <a:solidFill>
                  <a:schemeClr val="tx1"/>
                </a:solidFill>
                <a:latin typeface="+mn-lt"/>
              </a:rPr>
              <a:t>Wichtiger Bestandteil der deutschen Bildungsinfrastruktur</a:t>
            </a:r>
          </a:p>
        </p:txBody>
      </p:sp>
      <p:sp>
        <p:nvSpPr>
          <p:cNvPr id="51" name="Ellipse 50">
            <a:extLst>
              <a:ext uri="{FF2B5EF4-FFF2-40B4-BE49-F238E27FC236}">
                <a16:creationId xmlns:a16="http://schemas.microsoft.com/office/drawing/2014/main" id="{EA67D1E7-60C1-4075-B504-139C88A6BCB1}"/>
              </a:ext>
            </a:extLst>
          </p:cNvPr>
          <p:cNvSpPr/>
          <p:nvPr/>
        </p:nvSpPr>
        <p:spPr>
          <a:xfrm>
            <a:off x="4473046" y="1825411"/>
            <a:ext cx="3384000" cy="3384000"/>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2" name="Grafik 51">
            <a:extLst>
              <a:ext uri="{FF2B5EF4-FFF2-40B4-BE49-F238E27FC236}">
                <a16:creationId xmlns:a16="http://schemas.microsoft.com/office/drawing/2014/main" id="{4BEF07EF-2225-437C-9511-16BB86E25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3933" y="1991611"/>
            <a:ext cx="2251733" cy="3029118"/>
          </a:xfrm>
          <a:prstGeom prst="rect">
            <a:avLst/>
          </a:prstGeom>
        </p:spPr>
      </p:pic>
      <p:pic>
        <p:nvPicPr>
          <p:cNvPr id="14" name="Grafik 13">
            <a:extLst>
              <a:ext uri="{FF2B5EF4-FFF2-40B4-BE49-F238E27FC236}">
                <a16:creationId xmlns:a16="http://schemas.microsoft.com/office/drawing/2014/main" id="{1A66C1D0-C862-4766-9335-262794FE1D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4561" y="2718727"/>
            <a:ext cx="2131159" cy="1729636"/>
          </a:xfrm>
          <a:prstGeom prst="rect">
            <a:avLst/>
          </a:prstGeom>
        </p:spPr>
      </p:pic>
    </p:spTree>
    <p:extLst>
      <p:ext uri="{BB962C8B-B14F-4D97-AF65-F5344CB8AC3E}">
        <p14:creationId xmlns:p14="http://schemas.microsoft.com/office/powerpoint/2010/main" val="321432213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3">
            <a:extLst>
              <a:ext uri="{FF2B5EF4-FFF2-40B4-BE49-F238E27FC236}">
                <a16:creationId xmlns:a16="http://schemas.microsoft.com/office/drawing/2014/main" id="{63E5C90D-B64F-40CF-B7E1-D604E694FC75}"/>
              </a:ext>
            </a:extLst>
          </p:cNvPr>
          <p:cNvSpPr txBox="1">
            <a:spLocks/>
          </p:cNvSpPr>
          <p:nvPr/>
        </p:nvSpPr>
        <p:spPr>
          <a:xfrm>
            <a:off x="658813" y="4254483"/>
            <a:ext cx="5437189" cy="1264302"/>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An der Berufsausbildung der Bauwirtschaft sind bundesweit </a:t>
            </a:r>
            <a:br>
              <a:rPr lang="de-DE" sz="1800" spc="30" dirty="0">
                <a:solidFill>
                  <a:schemeClr val="tx1"/>
                </a:solidFill>
              </a:rPr>
            </a:br>
            <a:r>
              <a:rPr lang="de-DE" sz="1800" spc="30" dirty="0">
                <a:solidFill>
                  <a:schemeClr val="tx1"/>
                </a:solidFill>
              </a:rPr>
              <a:t>rund 180 überbetriebliche Berufsbildungsstätten beteiligt.</a:t>
            </a:r>
          </a:p>
        </p:txBody>
      </p:sp>
      <p:sp>
        <p:nvSpPr>
          <p:cNvPr id="19" name="Textplatzhalter 3">
            <a:extLst>
              <a:ext uri="{FF2B5EF4-FFF2-40B4-BE49-F238E27FC236}">
                <a16:creationId xmlns:a16="http://schemas.microsoft.com/office/drawing/2014/main" id="{C35561CE-5D0D-4778-8C16-D05D919556CE}"/>
              </a:ext>
            </a:extLst>
          </p:cNvPr>
          <p:cNvSpPr txBox="1">
            <a:spLocks/>
          </p:cNvSpPr>
          <p:nvPr/>
        </p:nvSpPr>
        <p:spPr>
          <a:xfrm>
            <a:off x="658813" y="2689252"/>
            <a:ext cx="5437189" cy="700045"/>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Umfassende tarifvertragliche Regelung </a:t>
            </a:r>
          </a:p>
        </p:txBody>
      </p:sp>
      <p:sp>
        <p:nvSpPr>
          <p:cNvPr id="22" name="Textplatzhalter 3">
            <a:extLst>
              <a:ext uri="{FF2B5EF4-FFF2-40B4-BE49-F238E27FC236}">
                <a16:creationId xmlns:a16="http://schemas.microsoft.com/office/drawing/2014/main" id="{E69D85DA-72D1-4588-9E05-43A76E2FCB2D}"/>
              </a:ext>
            </a:extLst>
          </p:cNvPr>
          <p:cNvSpPr txBox="1">
            <a:spLocks/>
          </p:cNvSpPr>
          <p:nvPr/>
        </p:nvSpPr>
        <p:spPr>
          <a:xfrm>
            <a:off x="658813" y="3471867"/>
            <a:ext cx="5437189" cy="700045"/>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Ausbildungsfonds bei SOKA-BAU (Sozialkassen der Bauwirtschaft)</a:t>
            </a:r>
          </a:p>
        </p:txBody>
      </p:sp>
      <p:sp>
        <p:nvSpPr>
          <p:cNvPr id="24" name="Textplatzhalter 3">
            <a:extLst>
              <a:ext uri="{FF2B5EF4-FFF2-40B4-BE49-F238E27FC236}">
                <a16:creationId xmlns:a16="http://schemas.microsoft.com/office/drawing/2014/main" id="{B8EE9759-315F-4762-BC17-A013AA64207C}"/>
              </a:ext>
            </a:extLst>
          </p:cNvPr>
          <p:cNvSpPr txBox="1">
            <a:spLocks/>
          </p:cNvSpPr>
          <p:nvPr/>
        </p:nvSpPr>
        <p:spPr>
          <a:xfrm>
            <a:off x="6240464" y="4248407"/>
            <a:ext cx="5472112" cy="417917"/>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800" dirty="0">
                <a:solidFill>
                  <a:prstClr val="black"/>
                </a:solidFill>
              </a:rPr>
              <a:t>Fahrtkosten der Auszubildenden</a:t>
            </a:r>
          </a:p>
        </p:txBody>
      </p:sp>
      <p:sp>
        <p:nvSpPr>
          <p:cNvPr id="25" name="Textplatzhalter 3">
            <a:extLst>
              <a:ext uri="{FF2B5EF4-FFF2-40B4-BE49-F238E27FC236}">
                <a16:creationId xmlns:a16="http://schemas.microsoft.com/office/drawing/2014/main" id="{662FEA26-4575-4200-B35C-C6218A451E0F}"/>
              </a:ext>
            </a:extLst>
          </p:cNvPr>
          <p:cNvSpPr txBox="1">
            <a:spLocks/>
          </p:cNvSpPr>
          <p:nvPr/>
        </p:nvSpPr>
        <p:spPr>
          <a:xfrm>
            <a:off x="6240464" y="3705922"/>
            <a:ext cx="5472112" cy="417917"/>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800" dirty="0">
                <a:solidFill>
                  <a:prstClr val="black"/>
                </a:solidFill>
              </a:rPr>
              <a:t>Kursgebühren</a:t>
            </a:r>
          </a:p>
        </p:txBody>
      </p:sp>
      <p:sp>
        <p:nvSpPr>
          <p:cNvPr id="26" name="Textplatzhalter 3">
            <a:extLst>
              <a:ext uri="{FF2B5EF4-FFF2-40B4-BE49-F238E27FC236}">
                <a16:creationId xmlns:a16="http://schemas.microsoft.com/office/drawing/2014/main" id="{79F16222-435A-4CA6-A51A-515AA78A871F}"/>
              </a:ext>
            </a:extLst>
          </p:cNvPr>
          <p:cNvSpPr txBox="1">
            <a:spLocks/>
          </p:cNvSpPr>
          <p:nvPr/>
        </p:nvSpPr>
        <p:spPr>
          <a:xfrm>
            <a:off x="6240464" y="4790893"/>
            <a:ext cx="5472112" cy="417917"/>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800" dirty="0">
                <a:solidFill>
                  <a:prstClr val="black"/>
                </a:solidFill>
              </a:rPr>
              <a:t>Ggfs. Internatskosten</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de-DE" dirty="0"/>
              <a:t>8. Überbetriebliche Ausbildung im Handwerk</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58813" y="1624508"/>
            <a:ext cx="5437189" cy="982174"/>
          </a:xfrm>
          <a:prstGeom prst="rect">
            <a:avLst/>
          </a:prstGeom>
          <a:solidFill>
            <a:srgbClr val="EAC28D"/>
          </a:solidFill>
        </p:spPr>
        <p:txBody>
          <a:bodyPr vert="horz" wrap="square" lIns="144000" tIns="72000" rIns="180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Hohe Spezialisierung der Betriebe, </a:t>
            </a:r>
            <a:br>
              <a:rPr lang="de-DE" sz="1800" spc="30" dirty="0">
                <a:solidFill>
                  <a:schemeClr val="tx1"/>
                </a:solidFill>
              </a:rPr>
            </a:br>
            <a:r>
              <a:rPr lang="de-DE" sz="1800" spc="30" dirty="0">
                <a:solidFill>
                  <a:schemeClr val="tx1"/>
                </a:solidFill>
              </a:rPr>
              <a:t>geringe Betriebsgrößen, </a:t>
            </a:r>
            <a:br>
              <a:rPr lang="de-DE" sz="1800" spc="30" dirty="0">
                <a:solidFill>
                  <a:schemeClr val="tx1"/>
                </a:solidFill>
              </a:rPr>
            </a:br>
            <a:r>
              <a:rPr lang="de-DE" sz="1800" spc="30" dirty="0">
                <a:solidFill>
                  <a:schemeClr val="tx1"/>
                </a:solidFill>
              </a:rPr>
              <a:t>Attraktivitätsprobleme</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6240463" y="1639312"/>
            <a:ext cx="5472112" cy="1901262"/>
          </a:xfrm>
          <a:prstGeom prst="rect">
            <a:avLst/>
          </a:prstGeom>
          <a:solidFill>
            <a:srgbClr val="EAC28D"/>
          </a:solidFill>
        </p:spPr>
        <p:txBody>
          <a:bodyPr vert="horz" wrap="square" lIns="20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30" dirty="0">
                <a:solidFill>
                  <a:schemeClr val="tx1"/>
                </a:solidFill>
              </a:rPr>
              <a:t>Die Kosten für die in den Ausbildungsordnungen vorgesehenen Maßnahmen übernimmt SOKA-BAU und rechnet diese direkt mit den Berufsbildungsstätten ab:</a:t>
            </a:r>
          </a:p>
        </p:txBody>
      </p:sp>
      <p:sp>
        <p:nvSpPr>
          <p:cNvPr id="13" name="Ellipse 12">
            <a:extLst>
              <a:ext uri="{FF2B5EF4-FFF2-40B4-BE49-F238E27FC236}">
                <a16:creationId xmlns:a16="http://schemas.microsoft.com/office/drawing/2014/main" id="{E8D92DF3-700E-40D1-A92D-1904DC7FCF6A}"/>
              </a:ext>
            </a:extLst>
          </p:cNvPr>
          <p:cNvSpPr/>
          <p:nvPr/>
        </p:nvSpPr>
        <p:spPr>
          <a:xfrm>
            <a:off x="4132074" y="1553327"/>
            <a:ext cx="3945443" cy="394544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Beispiel 2: </a:t>
            </a:r>
            <a:r>
              <a:rPr lang="de-DE" sz="2000" b="1" dirty="0">
                <a:solidFill>
                  <a:schemeClr val="dk1"/>
                </a:solidFill>
                <a:cs typeface="Calibri" panose="020F0502020204030204" pitchFamily="34" charset="0"/>
                <a:rtl val="0"/>
              </a:rPr>
              <a:t>Bausektor (1/3)</a:t>
            </a:r>
          </a:p>
        </p:txBody>
      </p:sp>
      <p:pic>
        <p:nvPicPr>
          <p:cNvPr id="4" name="Grafik 3">
            <a:extLst>
              <a:ext uri="{FF2B5EF4-FFF2-40B4-BE49-F238E27FC236}">
                <a16:creationId xmlns:a16="http://schemas.microsoft.com/office/drawing/2014/main" id="{A245E677-8BE6-406E-8C5A-87008297B5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9789" y="2137899"/>
            <a:ext cx="3368416" cy="3385429"/>
          </a:xfrm>
          <a:prstGeom prst="rect">
            <a:avLst/>
          </a:prstGeom>
        </p:spPr>
      </p:pic>
    </p:spTree>
    <p:extLst>
      <p:ext uri="{BB962C8B-B14F-4D97-AF65-F5344CB8AC3E}">
        <p14:creationId xmlns:p14="http://schemas.microsoft.com/office/powerpoint/2010/main" val="379514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3">
            <a:extLst>
              <a:ext uri="{FF2B5EF4-FFF2-40B4-BE49-F238E27FC236}">
                <a16:creationId xmlns:a16="http://schemas.microsoft.com/office/drawing/2014/main" id="{46AE942E-62DE-4E4F-A33E-228798592624}"/>
              </a:ext>
            </a:extLst>
          </p:cNvPr>
          <p:cNvSpPr txBox="1">
            <a:spLocks/>
          </p:cNvSpPr>
          <p:nvPr/>
        </p:nvSpPr>
        <p:spPr>
          <a:xfrm>
            <a:off x="658813" y="1660023"/>
            <a:ext cx="5437189" cy="417917"/>
          </a:xfrm>
          <a:prstGeom prst="rect">
            <a:avLst/>
          </a:prstGeom>
          <a:solidFill>
            <a:srgbClr val="EAC28D"/>
          </a:solidFill>
        </p:spPr>
        <p:txBody>
          <a:bodyPr vert="horz" wrap="square" lIns="144000" tIns="72000" rIns="180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b="1" spc="30" dirty="0">
                <a:solidFill>
                  <a:schemeClr val="tx1"/>
                </a:solidFill>
              </a:rPr>
              <a:t>Stufenausbildung im Bausektor</a:t>
            </a:r>
          </a:p>
        </p:txBody>
      </p:sp>
      <p:sp>
        <p:nvSpPr>
          <p:cNvPr id="26" name="Textplatzhalter 3">
            <a:extLst>
              <a:ext uri="{FF2B5EF4-FFF2-40B4-BE49-F238E27FC236}">
                <a16:creationId xmlns:a16="http://schemas.microsoft.com/office/drawing/2014/main" id="{79F16222-435A-4CA6-A51A-515AA78A871F}"/>
              </a:ext>
            </a:extLst>
          </p:cNvPr>
          <p:cNvSpPr txBox="1">
            <a:spLocks/>
          </p:cNvSpPr>
          <p:nvPr/>
        </p:nvSpPr>
        <p:spPr>
          <a:xfrm>
            <a:off x="658813" y="2263938"/>
            <a:ext cx="4457159" cy="700045"/>
          </a:xfrm>
          <a:prstGeom prst="rect">
            <a:avLst/>
          </a:prstGeom>
          <a:solidFill>
            <a:srgbClr val="FBF3E8"/>
          </a:solidFill>
          <a:ln>
            <a:noFill/>
          </a:ln>
        </p:spPr>
        <p:txBody>
          <a:bodyPr vert="horz" wrap="square" lIns="180000" tIns="72000" rIns="75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ts val="2200"/>
              </a:lnSpc>
              <a:spcBef>
                <a:spcPts val="0"/>
              </a:spcBef>
              <a:spcAft>
                <a:spcPts val="200"/>
              </a:spcAft>
              <a:buClr>
                <a:srgbClr val="D6851B"/>
              </a:buClr>
              <a:buSzPct val="65000"/>
            </a:pPr>
            <a:r>
              <a:rPr lang="de-DE" sz="1800" dirty="0">
                <a:solidFill>
                  <a:prstClr val="black"/>
                </a:solidFill>
              </a:rPr>
              <a:t>Die Ausbildung dauert </a:t>
            </a:r>
            <a:r>
              <a:rPr lang="de-DE" sz="1800" b="1" dirty="0">
                <a:solidFill>
                  <a:prstClr val="black"/>
                </a:solidFill>
              </a:rPr>
              <a:t>36 Monate </a:t>
            </a:r>
            <a:r>
              <a:rPr lang="de-DE" sz="1800" spc="-20" dirty="0">
                <a:solidFill>
                  <a:prstClr val="black"/>
                </a:solidFill>
              </a:rPr>
              <a:t>und endet mit der </a:t>
            </a:r>
            <a:r>
              <a:rPr lang="de-DE" sz="1800" b="1" spc="-20" dirty="0">
                <a:solidFill>
                  <a:prstClr val="black"/>
                </a:solidFill>
              </a:rPr>
              <a:t>Gesellenprüfung</a:t>
            </a:r>
            <a:r>
              <a:rPr lang="de-DE" sz="1800" dirty="0">
                <a:solidFill>
                  <a:prstClr val="black"/>
                </a:solidFill>
              </a:rPr>
              <a:t>.</a:t>
            </a:r>
          </a:p>
        </p:txBody>
      </p:sp>
      <p:sp>
        <p:nvSpPr>
          <p:cNvPr id="29" name="Ellipse 28">
            <a:extLst>
              <a:ext uri="{FF2B5EF4-FFF2-40B4-BE49-F238E27FC236}">
                <a16:creationId xmlns:a16="http://schemas.microsoft.com/office/drawing/2014/main" id="{B44207C6-ABAB-4E5E-808D-8A06E30D6D0B}"/>
              </a:ext>
            </a:extLst>
          </p:cNvPr>
          <p:cNvSpPr/>
          <p:nvPr/>
        </p:nvSpPr>
        <p:spPr>
          <a:xfrm>
            <a:off x="4335264" y="1533008"/>
            <a:ext cx="3945443" cy="394544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de-DE" dirty="0"/>
              <a:t>8. Überbetriebliche Ausbildung im Handwerk</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Beispiel 2: </a:t>
            </a:r>
            <a:r>
              <a:rPr lang="de-DE" sz="2000" b="1" dirty="0">
                <a:solidFill>
                  <a:schemeClr val="dk1"/>
                </a:solidFill>
                <a:cs typeface="Calibri" panose="020F0502020204030204" pitchFamily="34" charset="0"/>
                <a:rtl val="0"/>
              </a:rPr>
              <a:t>Bausektor (2/3)</a:t>
            </a:r>
          </a:p>
        </p:txBody>
      </p:sp>
      <p:pic>
        <p:nvPicPr>
          <p:cNvPr id="4" name="Grafik 3">
            <a:extLst>
              <a:ext uri="{FF2B5EF4-FFF2-40B4-BE49-F238E27FC236}">
                <a16:creationId xmlns:a16="http://schemas.microsoft.com/office/drawing/2014/main" id="{A245E677-8BE6-406E-8C5A-87008297B50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5100" t="63451" r="-9715" b="-401"/>
          <a:stretch/>
        </p:blipFill>
        <p:spPr>
          <a:xfrm>
            <a:off x="4656381" y="1314555"/>
            <a:ext cx="7621019" cy="4379916"/>
          </a:xfrm>
          <a:prstGeom prst="rect">
            <a:avLst/>
          </a:prstGeom>
        </p:spPr>
      </p:pic>
      <p:sp>
        <p:nvSpPr>
          <p:cNvPr id="17" name="Textplatzhalter 3">
            <a:extLst>
              <a:ext uri="{FF2B5EF4-FFF2-40B4-BE49-F238E27FC236}">
                <a16:creationId xmlns:a16="http://schemas.microsoft.com/office/drawing/2014/main" id="{A833B9FC-63A3-4598-901C-14B024DFE6F1}"/>
              </a:ext>
            </a:extLst>
          </p:cNvPr>
          <p:cNvSpPr txBox="1">
            <a:spLocks/>
          </p:cNvSpPr>
          <p:nvPr/>
        </p:nvSpPr>
        <p:spPr>
          <a:xfrm>
            <a:off x="8174519" y="1704665"/>
            <a:ext cx="2664000" cy="3816000"/>
          </a:xfrm>
          <a:prstGeom prst="rect">
            <a:avLst/>
          </a:prstGeom>
          <a:noFill/>
          <a:ln w="22225">
            <a:noFill/>
          </a:ln>
        </p:spPr>
        <p:txBody>
          <a:bodyPr vert="horz" wrap="square" lIns="144000" tIns="72000" rIns="72000" bIns="36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ct val="100000"/>
              </a:lnSpc>
              <a:spcBef>
                <a:spcPts val="0"/>
              </a:spcBef>
              <a:spcAft>
                <a:spcPts val="400"/>
              </a:spcAft>
              <a:buClr>
                <a:srgbClr val="D6851B"/>
              </a:buClr>
              <a:buSzPct val="65000"/>
            </a:pPr>
            <a:r>
              <a:rPr lang="de-DE" sz="1600" b="1" dirty="0">
                <a:solidFill>
                  <a:prstClr val="black"/>
                </a:solidFill>
              </a:rPr>
              <a:t>Spezialisierung</a:t>
            </a:r>
            <a:r>
              <a:rPr lang="de-DE" sz="1600" dirty="0">
                <a:solidFill>
                  <a:prstClr val="black"/>
                </a:solidFill>
              </a:rPr>
              <a:t> im gewählten </a:t>
            </a:r>
            <a:r>
              <a:rPr lang="de-DE" sz="1600" b="1" dirty="0">
                <a:solidFill>
                  <a:prstClr val="black"/>
                </a:solidFill>
              </a:rPr>
              <a:t>Ausbildungsberuf</a:t>
            </a:r>
            <a:r>
              <a:rPr lang="de-DE" sz="1600" dirty="0">
                <a:solidFill>
                  <a:prstClr val="black"/>
                </a:solidFill>
              </a:rPr>
              <a:t>:</a:t>
            </a:r>
          </a:p>
          <a:p>
            <a:pPr lvl="0" defTabSz="914400">
              <a:lnSpc>
                <a:spcPts val="1600"/>
              </a:lnSpc>
              <a:spcBef>
                <a:spcPts val="0"/>
              </a:spcBef>
              <a:buClr>
                <a:srgbClr val="D6851B"/>
              </a:buClr>
              <a:buSzPct val="65000"/>
            </a:pPr>
            <a:r>
              <a:rPr lang="de-DE" sz="1400" spc="-30" dirty="0">
                <a:solidFill>
                  <a:srgbClr val="D6851B"/>
                </a:solidFill>
                <a:sym typeface="Wingdings 3" panose="05040102010807070707" pitchFamily="18" charset="2"/>
              </a:rPr>
              <a:t> </a:t>
            </a:r>
            <a:r>
              <a:rPr lang="de-DE" sz="1400" spc="-30" dirty="0">
                <a:solidFill>
                  <a:prstClr val="black"/>
                </a:solidFill>
              </a:rPr>
              <a:t>Zimmerer:in </a:t>
            </a:r>
            <a:r>
              <a:rPr lang="de-DE" sz="1400" spc="-30" dirty="0">
                <a:solidFill>
                  <a:srgbClr val="D6851B"/>
                </a:solidFill>
                <a:sym typeface="Wingdings 3" panose="05040102010807070707" pitchFamily="18" charset="2"/>
              </a:rPr>
              <a:t> </a:t>
            </a:r>
            <a:r>
              <a:rPr lang="de-DE" sz="1400" spc="-30" dirty="0">
                <a:solidFill>
                  <a:prstClr val="black"/>
                </a:solidFill>
              </a:rPr>
              <a:t>Stukkateur:in </a:t>
            </a:r>
            <a:r>
              <a:rPr lang="de-DE" sz="1400" spc="-30" dirty="0">
                <a:solidFill>
                  <a:srgbClr val="D6851B"/>
                </a:solidFill>
                <a:sym typeface="Wingdings 3" panose="05040102010807070707" pitchFamily="18" charset="2"/>
              </a:rPr>
              <a:t> </a:t>
            </a:r>
            <a:r>
              <a:rPr lang="de-DE" sz="1400" spc="-30" dirty="0">
                <a:solidFill>
                  <a:prstClr val="black"/>
                </a:solidFill>
              </a:rPr>
              <a:t>Fliesen-, Platten- und Mosaik-leger:in </a:t>
            </a:r>
            <a:r>
              <a:rPr lang="de-DE" sz="1400" spc="-30" dirty="0">
                <a:solidFill>
                  <a:srgbClr val="D6851B"/>
                </a:solidFill>
                <a:sym typeface="Wingdings 3" panose="05040102010807070707" pitchFamily="18" charset="2"/>
              </a:rPr>
              <a:t> </a:t>
            </a:r>
            <a:r>
              <a:rPr lang="de-DE" sz="1400" spc="-30" dirty="0">
                <a:solidFill>
                  <a:prstClr val="black"/>
                </a:solidFill>
              </a:rPr>
              <a:t>Estrichleger:in </a:t>
            </a:r>
            <a:r>
              <a:rPr lang="de-DE" sz="1400" spc="-30" dirty="0">
                <a:solidFill>
                  <a:srgbClr val="D6851B"/>
                </a:solidFill>
                <a:sym typeface="Wingdings 3" panose="05040102010807070707" pitchFamily="18" charset="2"/>
              </a:rPr>
              <a:t> </a:t>
            </a:r>
            <a:r>
              <a:rPr lang="de-DE" sz="1400" spc="-30" dirty="0">
                <a:solidFill>
                  <a:prstClr val="black"/>
                </a:solidFill>
              </a:rPr>
              <a:t>Wärme-, Kälte- und Schall-schutzisolierer:in </a:t>
            </a:r>
            <a:r>
              <a:rPr lang="de-DE" sz="1400" spc="-30" dirty="0">
                <a:solidFill>
                  <a:srgbClr val="D6851B"/>
                </a:solidFill>
                <a:sym typeface="Wingdings 3" panose="05040102010807070707" pitchFamily="18" charset="2"/>
              </a:rPr>
              <a:t> </a:t>
            </a:r>
            <a:r>
              <a:rPr lang="de-DE" sz="1400" spc="-30" dirty="0">
                <a:solidFill>
                  <a:prstClr val="black"/>
                </a:solidFill>
              </a:rPr>
              <a:t>Trockenbau-monteur:in </a:t>
            </a:r>
            <a:r>
              <a:rPr lang="de-DE" sz="1400" spc="-30" dirty="0">
                <a:solidFill>
                  <a:srgbClr val="D6851B"/>
                </a:solidFill>
                <a:sym typeface="Wingdings 3" panose="05040102010807070707" pitchFamily="18" charset="2"/>
              </a:rPr>
              <a:t> </a:t>
            </a:r>
            <a:r>
              <a:rPr lang="de-DE" sz="1400" spc="-30" dirty="0">
                <a:solidFill>
                  <a:prstClr val="black"/>
                </a:solidFill>
              </a:rPr>
              <a:t>Maurer:in </a:t>
            </a:r>
            <a:br>
              <a:rPr lang="de-DE" sz="1400" spc="-30" dirty="0">
                <a:solidFill>
                  <a:prstClr val="black"/>
                </a:solidFill>
              </a:rPr>
            </a:br>
            <a:r>
              <a:rPr lang="de-DE" sz="1400" spc="-40" dirty="0">
                <a:solidFill>
                  <a:srgbClr val="D6851B"/>
                </a:solidFill>
                <a:sym typeface="Wingdings 3" panose="05040102010807070707" pitchFamily="18" charset="2"/>
              </a:rPr>
              <a:t> </a:t>
            </a:r>
            <a:r>
              <a:rPr lang="de-DE" sz="1400" spc="-40" dirty="0">
                <a:solidFill>
                  <a:prstClr val="black"/>
                </a:solidFill>
              </a:rPr>
              <a:t>Beton- und Stahlbetonbauer:in </a:t>
            </a:r>
            <a:r>
              <a:rPr lang="de-DE" sz="1400" spc="-30" dirty="0">
                <a:solidFill>
                  <a:srgbClr val="D6851B"/>
                </a:solidFill>
                <a:sym typeface="Wingdings 3" panose="05040102010807070707" pitchFamily="18" charset="2"/>
              </a:rPr>
              <a:t> </a:t>
            </a:r>
            <a:r>
              <a:rPr lang="de-DE" sz="1400" spc="-30" dirty="0">
                <a:solidFill>
                  <a:prstClr val="black"/>
                </a:solidFill>
              </a:rPr>
              <a:t>Bauwerksmechaniker:in </a:t>
            </a:r>
            <a:r>
              <a:rPr lang="de-DE" sz="1400" spc="-30" dirty="0">
                <a:solidFill>
                  <a:srgbClr val="D6851B"/>
                </a:solidFill>
                <a:sym typeface="Wingdings 3" panose="05040102010807070707" pitchFamily="18" charset="2"/>
              </a:rPr>
              <a:t> </a:t>
            </a:r>
            <a:r>
              <a:rPr lang="de-DE" sz="1400" spc="-30" dirty="0">
                <a:solidFill>
                  <a:prstClr val="black"/>
                </a:solidFill>
              </a:rPr>
              <a:t>Feuerungs- und Schornstein-bauer:in </a:t>
            </a:r>
            <a:r>
              <a:rPr lang="de-DE" sz="1400" spc="-30" dirty="0">
                <a:solidFill>
                  <a:srgbClr val="D6851B"/>
                </a:solidFill>
                <a:sym typeface="Wingdings 3" panose="05040102010807070707" pitchFamily="18" charset="2"/>
              </a:rPr>
              <a:t> </a:t>
            </a:r>
            <a:r>
              <a:rPr lang="de-DE" sz="1400" spc="-30" dirty="0">
                <a:solidFill>
                  <a:prstClr val="black"/>
                </a:solidFill>
              </a:rPr>
              <a:t>Straßenbauer:in </a:t>
            </a:r>
            <a:r>
              <a:rPr lang="de-DE" sz="1400" spc="-30" dirty="0">
                <a:solidFill>
                  <a:srgbClr val="D6851B"/>
                </a:solidFill>
                <a:sym typeface="Wingdings 3" panose="05040102010807070707" pitchFamily="18" charset="2"/>
              </a:rPr>
              <a:t> </a:t>
            </a:r>
            <a:r>
              <a:rPr lang="de-DE" sz="1400" spc="-30" dirty="0">
                <a:solidFill>
                  <a:prstClr val="black"/>
                </a:solidFill>
              </a:rPr>
              <a:t>Rohrleitungsbauer:in </a:t>
            </a:r>
            <a:r>
              <a:rPr lang="de-DE" sz="1400" spc="-30" dirty="0">
                <a:solidFill>
                  <a:srgbClr val="D6851B"/>
                </a:solidFill>
                <a:sym typeface="Wingdings 3" panose="05040102010807070707" pitchFamily="18" charset="2"/>
              </a:rPr>
              <a:t> </a:t>
            </a:r>
            <a:r>
              <a:rPr lang="de-DE" sz="1400" spc="-30" dirty="0">
                <a:solidFill>
                  <a:prstClr val="black"/>
                </a:solidFill>
              </a:rPr>
              <a:t>Kanalbauer:in </a:t>
            </a:r>
            <a:r>
              <a:rPr lang="de-DE" sz="1400" spc="-30" dirty="0">
                <a:solidFill>
                  <a:srgbClr val="D6851B"/>
                </a:solidFill>
                <a:sym typeface="Wingdings 3" panose="05040102010807070707" pitchFamily="18" charset="2"/>
              </a:rPr>
              <a:t> </a:t>
            </a:r>
            <a:r>
              <a:rPr lang="de-DE" sz="1400" spc="-30" dirty="0">
                <a:solidFill>
                  <a:prstClr val="black"/>
                </a:solidFill>
              </a:rPr>
              <a:t>Brunnen-bauer:in </a:t>
            </a:r>
            <a:r>
              <a:rPr lang="de-DE" sz="1400" spc="-30" dirty="0">
                <a:solidFill>
                  <a:srgbClr val="D6851B"/>
                </a:solidFill>
                <a:sym typeface="Wingdings 3" panose="05040102010807070707" pitchFamily="18" charset="2"/>
              </a:rPr>
              <a:t> </a:t>
            </a:r>
            <a:r>
              <a:rPr lang="de-DE" sz="1400" spc="-30" dirty="0">
                <a:solidFill>
                  <a:prstClr val="black"/>
                </a:solidFill>
              </a:rPr>
              <a:t>Spezialtiefbauer:in </a:t>
            </a:r>
            <a:r>
              <a:rPr lang="de-DE" sz="1400" spc="-30" dirty="0">
                <a:solidFill>
                  <a:srgbClr val="D6851B"/>
                </a:solidFill>
                <a:sym typeface="Wingdings 3" panose="05040102010807070707" pitchFamily="18" charset="2"/>
              </a:rPr>
              <a:t> </a:t>
            </a:r>
            <a:r>
              <a:rPr lang="de-DE" sz="1400" spc="-30" dirty="0">
                <a:solidFill>
                  <a:prstClr val="black"/>
                </a:solidFill>
              </a:rPr>
              <a:t>Gleisbauer:in</a:t>
            </a:r>
            <a:r>
              <a:rPr lang="de-DE" sz="1600" spc="-30" dirty="0">
                <a:solidFill>
                  <a:prstClr val="black"/>
                </a:solidFill>
              </a:rPr>
              <a:t> </a:t>
            </a:r>
          </a:p>
        </p:txBody>
      </p:sp>
      <p:sp>
        <p:nvSpPr>
          <p:cNvPr id="18" name="Textplatzhalter 3">
            <a:extLst>
              <a:ext uri="{FF2B5EF4-FFF2-40B4-BE49-F238E27FC236}">
                <a16:creationId xmlns:a16="http://schemas.microsoft.com/office/drawing/2014/main" id="{ACF197FA-55FA-4A59-B34C-50D58AA231DE}"/>
              </a:ext>
            </a:extLst>
          </p:cNvPr>
          <p:cNvSpPr txBox="1">
            <a:spLocks/>
          </p:cNvSpPr>
          <p:nvPr/>
        </p:nvSpPr>
        <p:spPr>
          <a:xfrm>
            <a:off x="5095169" y="2716614"/>
            <a:ext cx="2933077" cy="1355105"/>
          </a:xfrm>
          <a:prstGeom prst="rect">
            <a:avLst/>
          </a:prstGeom>
          <a:solidFill>
            <a:schemeClr val="bg1"/>
          </a:solidFill>
          <a:ln w="22225">
            <a:noFill/>
          </a:ln>
        </p:spPr>
        <p:txBody>
          <a:bodyPr vert="horz" wrap="square" lIns="180000" tIns="36000" rIns="18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lvl="0" indent="-252000" defTabSz="914400">
              <a:lnSpc>
                <a:spcPct val="100000"/>
              </a:lnSpc>
              <a:spcBef>
                <a:spcPts val="0"/>
              </a:spcBef>
              <a:spcAft>
                <a:spcPts val="400"/>
              </a:spcAft>
              <a:buClr>
                <a:srgbClr val="D6851B"/>
              </a:buClr>
              <a:buSzPct val="65000"/>
              <a:buFont typeface="Wingdings 3" panose="05040102010807070707" pitchFamily="18" charset="2"/>
              <a:buChar char=""/>
            </a:pPr>
            <a:r>
              <a:rPr lang="de-DE" sz="1600" spc="-10" dirty="0">
                <a:solidFill>
                  <a:prstClr val="black"/>
                </a:solidFill>
              </a:rPr>
              <a:t>dient der beruflichen </a:t>
            </a:r>
            <a:r>
              <a:rPr lang="de-DE" sz="1600" b="1" spc="-10" dirty="0">
                <a:solidFill>
                  <a:prstClr val="black"/>
                </a:solidFill>
              </a:rPr>
              <a:t>Grund- und Fachbildung</a:t>
            </a:r>
          </a:p>
          <a:p>
            <a:pPr marL="252000" lvl="0" indent="-252000" defTabSz="914400">
              <a:lnSpc>
                <a:spcPct val="100000"/>
              </a:lnSpc>
              <a:spcBef>
                <a:spcPts val="0"/>
              </a:spcBef>
              <a:spcAft>
                <a:spcPts val="400"/>
              </a:spcAft>
              <a:buClr>
                <a:srgbClr val="D6851B"/>
              </a:buClr>
              <a:buSzPct val="65000"/>
              <a:buFont typeface="Wingdings 3" panose="05040102010807070707" pitchFamily="18" charset="2"/>
              <a:buChar char=""/>
            </a:pPr>
            <a:r>
              <a:rPr lang="de-DE" sz="1600" spc="-10" dirty="0">
                <a:solidFill>
                  <a:prstClr val="black"/>
                </a:solidFill>
              </a:rPr>
              <a:t>schließt mit der Prüfung als </a:t>
            </a:r>
            <a:r>
              <a:rPr lang="de-DE" sz="1600" b="1" spc="-10" dirty="0">
                <a:solidFill>
                  <a:prstClr val="black"/>
                </a:solidFill>
              </a:rPr>
              <a:t>Hochbau-, Ausbau- oder Tiefbaufacharbeiter:in </a:t>
            </a:r>
            <a:r>
              <a:rPr lang="de-DE" sz="1600" spc="-10" dirty="0">
                <a:solidFill>
                  <a:prstClr val="black"/>
                </a:solidFill>
              </a:rPr>
              <a:t>ab</a:t>
            </a:r>
          </a:p>
        </p:txBody>
      </p:sp>
      <p:sp>
        <p:nvSpPr>
          <p:cNvPr id="9" name="Rechteck 8">
            <a:extLst>
              <a:ext uri="{FF2B5EF4-FFF2-40B4-BE49-F238E27FC236}">
                <a16:creationId xmlns:a16="http://schemas.microsoft.com/office/drawing/2014/main" id="{022D80F5-2919-47AD-9DF3-0484BD884423}"/>
              </a:ext>
            </a:extLst>
          </p:cNvPr>
          <p:cNvSpPr/>
          <p:nvPr/>
        </p:nvSpPr>
        <p:spPr>
          <a:xfrm>
            <a:off x="5349673" y="1962873"/>
            <a:ext cx="2336986" cy="369332"/>
          </a:xfrm>
          <a:prstGeom prst="rect">
            <a:avLst/>
          </a:prstGeom>
        </p:spPr>
        <p:txBody>
          <a:bodyPr wrap="none">
            <a:spAutoFit/>
          </a:bodyPr>
          <a:lstStyle/>
          <a:p>
            <a:pPr lvl="0">
              <a:spcAft>
                <a:spcPts val="400"/>
              </a:spcAft>
              <a:buClr>
                <a:srgbClr val="D6851B"/>
              </a:buClr>
              <a:buSzPct val="65000"/>
            </a:pPr>
            <a:r>
              <a:rPr lang="de-DE" b="1" spc="-10" dirty="0">
                <a:solidFill>
                  <a:prstClr val="black"/>
                </a:solidFill>
              </a:rPr>
              <a:t>Erste Stufe: 24 Monate</a:t>
            </a:r>
          </a:p>
        </p:txBody>
      </p:sp>
      <p:sp>
        <p:nvSpPr>
          <p:cNvPr id="10" name="Rechteck 9">
            <a:extLst>
              <a:ext uri="{FF2B5EF4-FFF2-40B4-BE49-F238E27FC236}">
                <a16:creationId xmlns:a16="http://schemas.microsoft.com/office/drawing/2014/main" id="{84459F44-25EB-4650-BDB9-28C4CBD24693}"/>
              </a:ext>
            </a:extLst>
          </p:cNvPr>
          <p:cNvSpPr/>
          <p:nvPr/>
        </p:nvSpPr>
        <p:spPr>
          <a:xfrm>
            <a:off x="8174111" y="1164292"/>
            <a:ext cx="2585580" cy="369332"/>
          </a:xfrm>
          <a:prstGeom prst="rect">
            <a:avLst/>
          </a:prstGeom>
        </p:spPr>
        <p:txBody>
          <a:bodyPr wrap="none">
            <a:spAutoFit/>
          </a:bodyPr>
          <a:lstStyle/>
          <a:p>
            <a:pPr lvl="0">
              <a:lnSpc>
                <a:spcPct val="100000"/>
              </a:lnSpc>
              <a:spcAft>
                <a:spcPts val="400"/>
              </a:spcAft>
            </a:pPr>
            <a:r>
              <a:rPr lang="de-DE" b="1" dirty="0"/>
              <a:t>Zweite Stufe: 12 Monate </a:t>
            </a:r>
          </a:p>
        </p:txBody>
      </p:sp>
    </p:spTree>
    <p:extLst>
      <p:ext uri="{BB962C8B-B14F-4D97-AF65-F5344CB8AC3E}">
        <p14:creationId xmlns:p14="http://schemas.microsoft.com/office/powerpoint/2010/main" val="2385313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elle 42">
            <a:extLst>
              <a:ext uri="{FF2B5EF4-FFF2-40B4-BE49-F238E27FC236}">
                <a16:creationId xmlns:a16="http://schemas.microsoft.com/office/drawing/2014/main" id="{407628DA-4914-45D2-96CD-BB1AAA50FBEE}"/>
              </a:ext>
            </a:extLst>
          </p:cNvPr>
          <p:cNvGraphicFramePr>
            <a:graphicFrameLocks noGrp="1"/>
          </p:cNvGraphicFramePr>
          <p:nvPr>
            <p:extLst>
              <p:ext uri="{D42A27DB-BD31-4B8C-83A1-F6EECF244321}">
                <p14:modId xmlns:p14="http://schemas.microsoft.com/office/powerpoint/2010/main" val="1157949348"/>
              </p:ext>
            </p:extLst>
          </p:nvPr>
        </p:nvGraphicFramePr>
        <p:xfrm>
          <a:off x="2735273" y="1624729"/>
          <a:ext cx="8935574" cy="3535836"/>
        </p:xfrm>
        <a:graphic>
          <a:graphicData uri="http://schemas.openxmlformats.org/drawingml/2006/table">
            <a:tbl>
              <a:tblPr firstRow="1">
                <a:tableStyleId>{5C22544A-7EE6-4342-B048-85BDC9FD1C3A}</a:tableStyleId>
              </a:tblPr>
              <a:tblGrid>
                <a:gridCol w="693727">
                  <a:extLst>
                    <a:ext uri="{9D8B030D-6E8A-4147-A177-3AD203B41FA5}">
                      <a16:colId xmlns:a16="http://schemas.microsoft.com/office/drawing/2014/main" val="2418203143"/>
                    </a:ext>
                  </a:extLst>
                </a:gridCol>
                <a:gridCol w="1089660">
                  <a:extLst>
                    <a:ext uri="{9D8B030D-6E8A-4147-A177-3AD203B41FA5}">
                      <a16:colId xmlns:a16="http://schemas.microsoft.com/office/drawing/2014/main" val="902835726"/>
                    </a:ext>
                  </a:extLst>
                </a:gridCol>
                <a:gridCol w="1165860">
                  <a:extLst>
                    <a:ext uri="{9D8B030D-6E8A-4147-A177-3AD203B41FA5}">
                      <a16:colId xmlns:a16="http://schemas.microsoft.com/office/drawing/2014/main" val="764313489"/>
                    </a:ext>
                  </a:extLst>
                </a:gridCol>
                <a:gridCol w="1051560">
                  <a:extLst>
                    <a:ext uri="{9D8B030D-6E8A-4147-A177-3AD203B41FA5}">
                      <a16:colId xmlns:a16="http://schemas.microsoft.com/office/drawing/2014/main" val="3827055805"/>
                    </a:ext>
                  </a:extLst>
                </a:gridCol>
                <a:gridCol w="2270760">
                  <a:extLst>
                    <a:ext uri="{9D8B030D-6E8A-4147-A177-3AD203B41FA5}">
                      <a16:colId xmlns:a16="http://schemas.microsoft.com/office/drawing/2014/main" val="3780927162"/>
                    </a:ext>
                  </a:extLst>
                </a:gridCol>
                <a:gridCol w="2664007">
                  <a:extLst>
                    <a:ext uri="{9D8B030D-6E8A-4147-A177-3AD203B41FA5}">
                      <a16:colId xmlns:a16="http://schemas.microsoft.com/office/drawing/2014/main" val="4144002420"/>
                    </a:ext>
                  </a:extLst>
                </a:gridCol>
              </a:tblGrid>
              <a:tr h="430236">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de-DE" sz="1400" b="1" kern="1200" spc="30" baseline="0" noProof="0" dirty="0">
                          <a:solidFill>
                            <a:schemeClr val="tx1"/>
                          </a:solidFill>
                          <a:effectLst/>
                          <a:latin typeface="+mj-lt"/>
                          <a:ea typeface="+mn-ea"/>
                          <a:cs typeface="+mn-cs"/>
                        </a:rPr>
                        <a:t>Jahr</a:t>
                      </a:r>
                    </a:p>
                  </a:txBody>
                  <a:tcPr marL="252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de-DE" sz="1400" spc="30" baseline="0" noProof="0" dirty="0">
                          <a:solidFill>
                            <a:schemeClr val="tx1"/>
                          </a:solidFill>
                          <a:effectLst/>
                          <a:latin typeface="+mj-lt"/>
                          <a:ea typeface="MS Mincho"/>
                          <a:cs typeface="Times New Roman" panose="02020603050405020304" pitchFamily="18" charset="0"/>
                        </a:rPr>
                        <a:t>Betrieb</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de-DE" sz="1400" b="1" kern="1200" spc="-10" baseline="0" noProof="0" dirty="0">
                          <a:solidFill>
                            <a:schemeClr val="tx1"/>
                          </a:solidFill>
                          <a:effectLst/>
                          <a:latin typeface="+mj-lt"/>
                          <a:ea typeface="+mn-ea"/>
                          <a:cs typeface="+mn-cs"/>
                        </a:rPr>
                        <a:t>Berufsschule</a:t>
                      </a:r>
                      <a:endParaRPr lang="de-DE" sz="1400" spc="-10" baseline="0" noProof="0" dirty="0">
                        <a:solidFill>
                          <a:schemeClr val="tx1"/>
                        </a:solidFill>
                        <a:effectLst/>
                        <a:latin typeface="+mj-lt"/>
                        <a:ea typeface="MS Mincho"/>
                        <a:cs typeface="Times New Roman" panose="02020603050405020304" pitchFamily="18" charset="0"/>
                      </a:endParaRP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de-DE" sz="1400" spc="30" baseline="0" noProof="0" dirty="0">
                          <a:solidFill>
                            <a:schemeClr val="tx1"/>
                          </a:solidFill>
                          <a:effectLst/>
                          <a:latin typeface="+mj-lt"/>
                          <a:ea typeface="MS Mincho"/>
                          <a:cs typeface="Times New Roman" panose="02020603050405020304" pitchFamily="18" charset="0"/>
                        </a:rPr>
                        <a:t>ÜBS</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de-DE" sz="1400" spc="30" baseline="0" noProof="0" dirty="0">
                          <a:solidFill>
                            <a:schemeClr val="tx1"/>
                          </a:solidFill>
                          <a:effectLst/>
                          <a:latin typeface="+mj-lt"/>
                        </a:rPr>
                        <a:t>Abschluss</a:t>
                      </a:r>
                      <a:endParaRPr lang="de-DE" sz="1400" spc="30" baseline="0" noProof="0" dirty="0">
                        <a:solidFill>
                          <a:schemeClr val="tx1"/>
                        </a:solidFill>
                        <a:effectLst/>
                        <a:latin typeface="+mj-lt"/>
                        <a:ea typeface="MS Mincho"/>
                        <a:cs typeface="Times New Roman" panose="02020603050405020304" pitchFamily="18" charset="0"/>
                      </a:endParaRP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de-DE" sz="1400" spc="30" baseline="0" noProof="0" dirty="0">
                          <a:solidFill>
                            <a:schemeClr val="tx1"/>
                          </a:solidFill>
                          <a:effectLst/>
                          <a:latin typeface="+mj-lt"/>
                        </a:rPr>
                        <a:t>Inhalte/Schwerpunkte</a:t>
                      </a:r>
                      <a:endParaRPr lang="de-DE" sz="1400" spc="30" baseline="0" noProof="0" dirty="0">
                        <a:solidFill>
                          <a:schemeClr val="tx1"/>
                        </a:solidFill>
                        <a:effectLst/>
                        <a:latin typeface="+mj-lt"/>
                        <a:ea typeface="MS Mincho"/>
                        <a:cs typeface="Times New Roman" panose="02020603050405020304" pitchFamily="18" charset="0"/>
                      </a:endParaRP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extLst>
                  <a:ext uri="{0D108BD9-81ED-4DB2-BD59-A6C34878D82A}">
                    <a16:rowId xmlns:a16="http://schemas.microsoft.com/office/drawing/2014/main" val="1466670362"/>
                  </a:ext>
                </a:extLst>
              </a:tr>
              <a:tr h="441321">
                <a:tc>
                  <a:txBody>
                    <a:bodyPr/>
                    <a:lstStyle/>
                    <a:p>
                      <a:pPr marL="0" algn="l" defTabSz="914400" rtl="0" eaLnBrk="1" latinLnBrk="0" hangingPunct="1">
                        <a:lnSpc>
                          <a:spcPct val="115000"/>
                        </a:lnSpc>
                        <a:spcAft>
                          <a:spcPts val="1000"/>
                        </a:spcAft>
                      </a:pPr>
                      <a:r>
                        <a:rPr lang="de-DE" sz="1800" b="0" kern="1200" noProof="0" dirty="0">
                          <a:solidFill>
                            <a:schemeClr val="tx1"/>
                          </a:solidFill>
                          <a:effectLst/>
                          <a:latin typeface="+mn-lt"/>
                          <a:ea typeface="+mn-ea"/>
                          <a:cs typeface="+mn-cs"/>
                        </a:rPr>
                        <a:t>1</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13 Wochen</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12 Wochen</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14 Wochen</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endParaRPr lang="de-DE" sz="1400" kern="1200" noProof="0" dirty="0">
                        <a:solidFill>
                          <a:schemeClr val="tx1"/>
                        </a:solidFill>
                        <a:effectLst/>
                        <a:latin typeface="+mn-lt"/>
                        <a:ea typeface="+mn-ea"/>
                        <a:cs typeface="+mn-cs"/>
                      </a:endParaRP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Grundfertigkeiten, Arbeitsschutz, Werkstoffkunde, Grundlagen in mehreren Bauhandwerken</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110142052"/>
                  </a:ext>
                </a:extLst>
              </a:tr>
              <a:tr h="441321">
                <a:tc>
                  <a:txBody>
                    <a:bodyPr/>
                    <a:lstStyle/>
                    <a:p>
                      <a:pPr marL="0" algn="l" defTabSz="914400" rtl="0" eaLnBrk="1" latinLnBrk="0" hangingPunct="1">
                        <a:lnSpc>
                          <a:spcPct val="115000"/>
                        </a:lnSpc>
                        <a:spcAft>
                          <a:spcPts val="1000"/>
                        </a:spcAft>
                      </a:pPr>
                      <a:r>
                        <a:rPr lang="de-DE" sz="1800" b="0" kern="1200" noProof="0" dirty="0">
                          <a:solidFill>
                            <a:schemeClr val="tx1"/>
                          </a:solidFill>
                          <a:effectLst/>
                          <a:latin typeface="+mn-lt"/>
                          <a:ea typeface="+mn-ea"/>
                          <a:cs typeface="+mn-cs"/>
                        </a:rPr>
                        <a:t>2</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26 Wochen</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10 Wochen</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8 Wochen</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b="1" kern="1200" noProof="0" dirty="0">
                          <a:solidFill>
                            <a:schemeClr val="tx1"/>
                          </a:solidFill>
                          <a:effectLst/>
                          <a:latin typeface="+mn-lt"/>
                          <a:ea typeface="+mn-ea"/>
                          <a:cs typeface="+mn-cs"/>
                        </a:rPr>
                        <a:t>Abschluss Stufe 1 </a:t>
                      </a:r>
                      <a:r>
                        <a:rPr lang="de-DE" sz="1400" kern="1200" noProof="0" dirty="0">
                          <a:solidFill>
                            <a:schemeClr val="tx1"/>
                          </a:solidFill>
                          <a:effectLst/>
                          <a:latin typeface="+mn-lt"/>
                          <a:ea typeface="+mn-ea"/>
                          <a:cs typeface="+mn-cs"/>
                        </a:rPr>
                        <a:t>Hochbaufacharbeiter:in/</a:t>
                      </a:r>
                      <a:br>
                        <a:rPr lang="de-DE" sz="1400" kern="1200" noProof="0" dirty="0">
                          <a:solidFill>
                            <a:schemeClr val="tx1"/>
                          </a:solidFill>
                          <a:effectLst/>
                          <a:latin typeface="+mn-lt"/>
                          <a:ea typeface="+mn-ea"/>
                          <a:cs typeface="+mn-cs"/>
                        </a:rPr>
                      </a:br>
                      <a:r>
                        <a:rPr lang="de-DE" sz="1400" kern="1200" noProof="0" dirty="0">
                          <a:solidFill>
                            <a:schemeClr val="tx1"/>
                          </a:solidFill>
                          <a:effectLst/>
                          <a:latin typeface="+mn-lt"/>
                          <a:ea typeface="+mn-ea"/>
                          <a:cs typeface="+mn-cs"/>
                        </a:rPr>
                        <a:t>Tiefbaufacharbeiter:in</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Vertiefung, projektbezogene Arbeiten, erste Spezialisierung, Zwischenprüfung möglich</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068812335"/>
                  </a:ext>
                </a:extLst>
              </a:tr>
              <a:tr h="441321">
                <a:tc>
                  <a:txBody>
                    <a:bodyPr/>
                    <a:lstStyle/>
                    <a:p>
                      <a:pPr marL="0" algn="l" defTabSz="914400" rtl="0" eaLnBrk="1" latinLnBrk="0" hangingPunct="1">
                        <a:lnSpc>
                          <a:spcPct val="115000"/>
                        </a:lnSpc>
                        <a:spcAft>
                          <a:spcPts val="1000"/>
                        </a:spcAft>
                      </a:pPr>
                      <a:r>
                        <a:rPr lang="de-DE" sz="1800" b="0" kern="1200" noProof="0" dirty="0">
                          <a:solidFill>
                            <a:schemeClr val="tx1"/>
                          </a:solidFill>
                          <a:effectLst/>
                          <a:latin typeface="+mn-lt"/>
                          <a:ea typeface="+mn-ea"/>
                          <a:cs typeface="+mn-cs"/>
                        </a:rPr>
                        <a:t>3</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30 Wochen</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10 Wochen</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6 Wochen</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b="1" kern="1200" noProof="0" dirty="0">
                          <a:solidFill>
                            <a:schemeClr val="tx1"/>
                          </a:solidFill>
                          <a:effectLst/>
                          <a:latin typeface="+mn-lt"/>
                          <a:ea typeface="+mn-ea"/>
                          <a:cs typeface="+mn-cs"/>
                        </a:rPr>
                        <a:t>Gesellenprüfung</a:t>
                      </a:r>
                      <a:r>
                        <a:rPr lang="de-DE" sz="1400" kern="1200" noProof="0" dirty="0">
                          <a:solidFill>
                            <a:schemeClr val="tx1"/>
                          </a:solidFill>
                          <a:effectLst/>
                          <a:latin typeface="+mn-lt"/>
                          <a:ea typeface="+mn-ea"/>
                          <a:cs typeface="+mn-cs"/>
                        </a:rPr>
                        <a:t> </a:t>
                      </a:r>
                      <a:br>
                        <a:rPr lang="de-DE" sz="1400" kern="1200" noProof="0" dirty="0">
                          <a:solidFill>
                            <a:schemeClr val="tx1"/>
                          </a:solidFill>
                          <a:effectLst/>
                          <a:latin typeface="+mn-lt"/>
                          <a:ea typeface="+mn-ea"/>
                          <a:cs typeface="+mn-cs"/>
                        </a:rPr>
                      </a:br>
                      <a:r>
                        <a:rPr lang="de-DE" sz="1400" kern="1200" noProof="0" dirty="0">
                          <a:solidFill>
                            <a:schemeClr val="tx1"/>
                          </a:solidFill>
                          <a:effectLst/>
                          <a:latin typeface="+mn-lt"/>
                          <a:ea typeface="+mn-ea"/>
                          <a:cs typeface="+mn-cs"/>
                        </a:rPr>
                        <a:t>(z. B. Maurer:in, Straßen-bauer:in, Estrichleger:in etc.)</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de-DE" sz="1400" kern="1200" noProof="0" dirty="0">
                          <a:solidFill>
                            <a:schemeClr val="tx1"/>
                          </a:solidFill>
                          <a:effectLst/>
                          <a:latin typeface="+mn-lt"/>
                          <a:ea typeface="+mn-ea"/>
                          <a:cs typeface="+mn-cs"/>
                        </a:rPr>
                        <a:t>Spezialisierung im Gewerk, komplexe Aufgaben, Kundenorientierung, Prüfungsvorbereitung</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3574259577"/>
                  </a:ext>
                </a:extLst>
              </a:tr>
            </a:tbl>
          </a:graphicData>
        </a:graphic>
      </p:graphicFrame>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de-DE" dirty="0"/>
              <a:t>8. Überbetriebliche Ausbildung im Handwerk</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Beispiel 2: </a:t>
            </a:r>
            <a:r>
              <a:rPr lang="de-DE" sz="2000" b="1" dirty="0">
                <a:solidFill>
                  <a:schemeClr val="dk1"/>
                </a:solidFill>
                <a:cs typeface="Calibri" panose="020F0502020204030204" pitchFamily="34" charset="0"/>
                <a:rtl val="0"/>
              </a:rPr>
              <a:t>Bausektor (3/3)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4" name="Grafik 3">
            <a:extLst>
              <a:ext uri="{FF2B5EF4-FFF2-40B4-BE49-F238E27FC236}">
                <a16:creationId xmlns:a16="http://schemas.microsoft.com/office/drawing/2014/main" id="{B05A1AFD-CCB2-C9BC-C616-7BAC10F3F8A5}"/>
              </a:ext>
            </a:extLst>
          </p:cNvPr>
          <p:cNvPicPr>
            <a:picLocks noChangeAspect="1"/>
          </p:cNvPicPr>
          <p:nvPr/>
        </p:nvPicPr>
        <p:blipFill>
          <a:blip r:embed="rId3" cstate="print">
            <a:extLst>
              <a:ext uri="{28A0092B-C50C-407E-A947-70E740481C1C}">
                <a14:useLocalDpi xmlns:a14="http://schemas.microsoft.com/office/drawing/2010/main" val="0"/>
              </a:ext>
            </a:extLst>
          </a:blip>
          <a:srcRect l="15182"/>
          <a:stretch/>
        </p:blipFill>
        <p:spPr>
          <a:xfrm>
            <a:off x="0" y="1166922"/>
            <a:ext cx="2928093" cy="3452201"/>
          </a:xfrm>
          <a:prstGeom prst="rect">
            <a:avLst/>
          </a:prstGeom>
        </p:spPr>
      </p:pic>
      <p:pic>
        <p:nvPicPr>
          <p:cNvPr id="15" name="Grafik 14">
            <a:extLst>
              <a:ext uri="{FF2B5EF4-FFF2-40B4-BE49-F238E27FC236}">
                <a16:creationId xmlns:a16="http://schemas.microsoft.com/office/drawing/2014/main" id="{6FD61C0D-6317-49CC-9E08-E056C5C99D54}"/>
              </a:ext>
            </a:extLst>
          </p:cNvPr>
          <p:cNvPicPr>
            <a:picLocks noChangeAspect="1"/>
          </p:cNvPicPr>
          <p:nvPr/>
        </p:nvPicPr>
        <p:blipFill rotWithShape="1">
          <a:blip r:embed="rId4">
            <a:extLst>
              <a:ext uri="{96DAC541-7B7A-43D3-8B79-37D633B846F1}">
                <asvg:svgBlip xmlns:asvg="http://schemas.microsoft.com/office/drawing/2016/SVG/main" r:embed="rId5"/>
              </a:ext>
            </a:extLst>
          </a:blip>
          <a:stretch/>
        </p:blipFill>
        <p:spPr>
          <a:xfrm>
            <a:off x="479425" y="1679974"/>
            <a:ext cx="2111375" cy="2122039"/>
          </a:xfrm>
          <a:prstGeom prst="rect">
            <a:avLst/>
          </a:prstGeom>
        </p:spPr>
      </p:pic>
    </p:spTree>
    <p:extLst>
      <p:ext uri="{BB962C8B-B14F-4D97-AF65-F5344CB8AC3E}">
        <p14:creationId xmlns:p14="http://schemas.microsoft.com/office/powerpoint/2010/main" val="1421606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3">
            <a:extLst>
              <a:ext uri="{FF2B5EF4-FFF2-40B4-BE49-F238E27FC236}">
                <a16:creationId xmlns:a16="http://schemas.microsoft.com/office/drawing/2014/main" id="{8CDBB004-A054-4D66-A473-158D298AAC8F}"/>
              </a:ext>
            </a:extLst>
          </p:cNvPr>
          <p:cNvSpPr txBox="1">
            <a:spLocks/>
          </p:cNvSpPr>
          <p:nvPr/>
        </p:nvSpPr>
        <p:spPr>
          <a:xfrm>
            <a:off x="658813" y="3589950"/>
            <a:ext cx="9628187" cy="627342"/>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10" dirty="0">
                <a:solidFill>
                  <a:schemeClr val="tx1"/>
                </a:solidFill>
              </a:rPr>
              <a:t>Neben ÜBA/ÜLU (Grundlehrgänge) erfolgen weitere Angebote, wie z. B. Speziallehrgänge zu einzelnen Themen oder Kurse zur Prüfungsvorbereitung</a:t>
            </a:r>
          </a:p>
        </p:txBody>
      </p:sp>
      <p:sp>
        <p:nvSpPr>
          <p:cNvPr id="17" name="Textplatzhalter 3">
            <a:extLst>
              <a:ext uri="{FF2B5EF4-FFF2-40B4-BE49-F238E27FC236}">
                <a16:creationId xmlns:a16="http://schemas.microsoft.com/office/drawing/2014/main" id="{12613E2C-2A9D-4990-8BF6-CD604307C97B}"/>
              </a:ext>
            </a:extLst>
          </p:cNvPr>
          <p:cNvSpPr txBox="1">
            <a:spLocks/>
          </p:cNvSpPr>
          <p:nvPr/>
        </p:nvSpPr>
        <p:spPr>
          <a:xfrm>
            <a:off x="658813" y="4284116"/>
            <a:ext cx="9780587" cy="909471"/>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10" dirty="0">
                <a:solidFill>
                  <a:schemeClr val="tx1"/>
                </a:solidFill>
              </a:rPr>
              <a:t>Die Lehrgangsdauer variiert zwischen </a:t>
            </a:r>
            <a:r>
              <a:rPr lang="de-DE" sz="1800" b="1" spc="-10" dirty="0">
                <a:solidFill>
                  <a:schemeClr val="tx1"/>
                </a:solidFill>
              </a:rPr>
              <a:t>einigen Tagen</a:t>
            </a:r>
            <a:r>
              <a:rPr lang="de-DE" sz="1800" spc="-10" dirty="0">
                <a:solidFill>
                  <a:schemeClr val="tx1"/>
                </a:solidFill>
              </a:rPr>
              <a:t> (z. B. Lehrgang „konventionelles Fräsen“, „konventionelles Drehen“) und </a:t>
            </a:r>
            <a:r>
              <a:rPr lang="de-DE" sz="1800" b="1" spc="-10" dirty="0">
                <a:solidFill>
                  <a:schemeClr val="tx1"/>
                </a:solidFill>
              </a:rPr>
              <a:t>mehreren Monaten</a:t>
            </a:r>
            <a:r>
              <a:rPr lang="de-DE" sz="1800" spc="-10" dirty="0">
                <a:solidFill>
                  <a:schemeClr val="tx1"/>
                </a:solidFill>
              </a:rPr>
              <a:t> </a:t>
            </a:r>
            <a:br>
              <a:rPr lang="de-DE" sz="1800" spc="-10" dirty="0">
                <a:solidFill>
                  <a:schemeClr val="tx1"/>
                </a:solidFill>
              </a:rPr>
            </a:br>
            <a:r>
              <a:rPr lang="de-DE" sz="1800" spc="-10" dirty="0">
                <a:solidFill>
                  <a:schemeClr val="tx1"/>
                </a:solidFill>
              </a:rPr>
              <a:t>(z. B. „Grundlehrgang Elektrotechnik“, „Grundlehrgang Mechatronik“).</a:t>
            </a:r>
          </a:p>
        </p:txBody>
      </p:sp>
      <p:sp>
        <p:nvSpPr>
          <p:cNvPr id="18" name="Textplatzhalter 3">
            <a:extLst>
              <a:ext uri="{FF2B5EF4-FFF2-40B4-BE49-F238E27FC236}">
                <a16:creationId xmlns:a16="http://schemas.microsoft.com/office/drawing/2014/main" id="{966D0CDC-3171-499B-A5FE-FAB4BEF3A023}"/>
              </a:ext>
            </a:extLst>
          </p:cNvPr>
          <p:cNvSpPr txBox="1">
            <a:spLocks/>
          </p:cNvSpPr>
          <p:nvPr/>
        </p:nvSpPr>
        <p:spPr>
          <a:xfrm>
            <a:off x="658813" y="5260409"/>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10" dirty="0">
                <a:solidFill>
                  <a:schemeClr val="tx1"/>
                </a:solidFill>
              </a:rPr>
              <a:t>Die Kosten übernimmt der Ausbildungsbetrieb. </a:t>
            </a:r>
          </a:p>
        </p:txBody>
      </p:sp>
      <p:sp>
        <p:nvSpPr>
          <p:cNvPr id="19" name="Textplatzhalter 3">
            <a:extLst>
              <a:ext uri="{FF2B5EF4-FFF2-40B4-BE49-F238E27FC236}">
                <a16:creationId xmlns:a16="http://schemas.microsoft.com/office/drawing/2014/main" id="{C35561CE-5D0D-4778-8C16-D05D919556CE}"/>
              </a:ext>
            </a:extLst>
          </p:cNvPr>
          <p:cNvSpPr txBox="1">
            <a:spLocks/>
          </p:cNvSpPr>
          <p:nvPr/>
        </p:nvSpPr>
        <p:spPr>
          <a:xfrm>
            <a:off x="658813" y="2895784"/>
            <a:ext cx="9628187" cy="627342"/>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10" dirty="0">
                <a:solidFill>
                  <a:schemeClr val="tx1"/>
                </a:solidFill>
              </a:rPr>
              <a:t>Die ÜBA/ÜLU wird von ÜBS der IHK-Organisation regional unterstützend angeboten.</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de-DE" dirty="0"/>
              <a:t>8. Überbetriebliche Ausbildung im IHK-Bereich</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58813" y="1637361"/>
            <a:ext cx="9628187" cy="1191599"/>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10" dirty="0">
                <a:solidFill>
                  <a:schemeClr val="tx1"/>
                </a:solidFill>
              </a:rPr>
              <a:t>In vielen IHK-Berufen ist die überbetriebliche Ausbildung unüblich </a:t>
            </a:r>
            <a:br>
              <a:rPr lang="de-DE" sz="1800" spc="-10" dirty="0">
                <a:solidFill>
                  <a:schemeClr val="tx1"/>
                </a:solidFill>
              </a:rPr>
            </a:br>
            <a:r>
              <a:rPr lang="de-DE" sz="1800" spc="-10" dirty="0">
                <a:solidFill>
                  <a:schemeClr val="tx1"/>
                </a:solidFill>
              </a:rPr>
              <a:t>(z. B. kaufmännische Berufe). In anderen, vor allem technischen Berufen ist sie freiwillig. Eine Verpflichtung besteht indirekt, wenn die Ausbildungsinhalte anders nicht abgedeckt werden können.</a:t>
            </a:r>
          </a:p>
        </p:txBody>
      </p:sp>
      <p:pic>
        <p:nvPicPr>
          <p:cNvPr id="3" name="Grafik 2">
            <a:extLst>
              <a:ext uri="{FF2B5EF4-FFF2-40B4-BE49-F238E27FC236}">
                <a16:creationId xmlns:a16="http://schemas.microsoft.com/office/drawing/2014/main" id="{85946F33-6C3D-1D47-53E9-317CF39E8913}"/>
              </a:ext>
            </a:extLst>
          </p:cNvPr>
          <p:cNvPicPr>
            <a:picLocks noChangeAspect="1"/>
          </p:cNvPicPr>
          <p:nvPr/>
        </p:nvPicPr>
        <p:blipFill>
          <a:blip r:embed="rId3" cstate="print">
            <a:extLst>
              <a:ext uri="{28A0092B-C50C-407E-A947-70E740481C1C}">
                <a14:useLocalDpi xmlns:a14="http://schemas.microsoft.com/office/drawing/2010/main" val="0"/>
              </a:ext>
            </a:extLst>
          </a:blip>
          <a:srcRect r="1903"/>
          <a:stretch/>
        </p:blipFill>
        <p:spPr>
          <a:xfrm>
            <a:off x="8152735" y="1531144"/>
            <a:ext cx="4039265" cy="4117611"/>
          </a:xfrm>
          <a:prstGeom prst="rect">
            <a:avLst/>
          </a:prstGeom>
        </p:spPr>
      </p:pic>
      <p:pic>
        <p:nvPicPr>
          <p:cNvPr id="10" name="Grafik 9">
            <a:extLst>
              <a:ext uri="{FF2B5EF4-FFF2-40B4-BE49-F238E27FC236}">
                <a16:creationId xmlns:a16="http://schemas.microsoft.com/office/drawing/2014/main" id="{54BB4552-4ACC-4B2A-B5B1-DF71876690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10507" y="2814717"/>
            <a:ext cx="3002068" cy="1503709"/>
          </a:xfrm>
          <a:prstGeom prst="rect">
            <a:avLst/>
          </a:prstGeom>
        </p:spPr>
      </p:pic>
      <p:sp>
        <p:nvSpPr>
          <p:cNvPr id="11" name="Textfeld 10">
            <a:extLst>
              <a:ext uri="{FF2B5EF4-FFF2-40B4-BE49-F238E27FC236}">
                <a16:creationId xmlns:a16="http://schemas.microsoft.com/office/drawing/2014/main" id="{FCE3515C-75ED-4841-B09B-65D33A628465}"/>
              </a:ext>
            </a:extLst>
          </p:cNvPr>
          <p:cNvSpPr txBox="1"/>
          <p:nvPr/>
        </p:nvSpPr>
        <p:spPr>
          <a:xfrm>
            <a:off x="658813" y="816225"/>
            <a:ext cx="7958140" cy="307777"/>
          </a:xfrm>
          <a:prstGeom prst="rect">
            <a:avLst/>
          </a:prstGeom>
          <a:noFill/>
        </p:spPr>
        <p:txBody>
          <a:bodyPr wrap="square" lIns="0" tIns="0" rIns="0" bIns="0" rtlCol="0">
            <a:spAutoFit/>
          </a:bodyPr>
          <a:lstStyle/>
          <a:p>
            <a:endParaRPr lang="de-DE" sz="2000" b="1" dirty="0"/>
          </a:p>
        </p:txBody>
      </p:sp>
    </p:spTree>
    <p:extLst>
      <p:ext uri="{BB962C8B-B14F-4D97-AF65-F5344CB8AC3E}">
        <p14:creationId xmlns:p14="http://schemas.microsoft.com/office/powerpoint/2010/main" val="427911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9. Exkurs: Verbundausbildung</a:t>
            </a:r>
            <a:endParaRPr lang="de-DE" noProof="0" dirty="0"/>
          </a:p>
        </p:txBody>
      </p:sp>
      <p:sp>
        <p:nvSpPr>
          <p:cNvPr id="13" name="Textfeld 12">
            <a:extLst>
              <a:ext uri="{FF2B5EF4-FFF2-40B4-BE49-F238E27FC236}">
                <a16:creationId xmlns:a16="http://schemas.microsoft.com/office/drawing/2014/main" id="{53BD7E08-6612-46FD-8887-104080C70949}"/>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Alternative zur überbetrieblichen Ausbildung</a:t>
            </a:r>
            <a:endParaRPr lang="de-DE" sz="2000" b="1" dirty="0">
              <a:solidFill>
                <a:schemeClr val="dk1"/>
              </a:solidFill>
              <a:cs typeface="Calibri" panose="020F0502020204030204" pitchFamily="34" charset="0"/>
              <a:rtl val="0"/>
            </a:endParaRPr>
          </a:p>
        </p:txBody>
      </p:sp>
      <p:sp>
        <p:nvSpPr>
          <p:cNvPr id="18" name="Rechteck 17">
            <a:extLst>
              <a:ext uri="{FF2B5EF4-FFF2-40B4-BE49-F238E27FC236}">
                <a16:creationId xmlns:a16="http://schemas.microsoft.com/office/drawing/2014/main" id="{7AF44640-8E26-49A2-A523-BCD745571AE5}"/>
              </a:ext>
            </a:extLst>
          </p:cNvPr>
          <p:cNvSpPr/>
          <p:nvPr/>
        </p:nvSpPr>
        <p:spPr>
          <a:xfrm>
            <a:off x="658813" y="1614926"/>
            <a:ext cx="11053761" cy="2119170"/>
          </a:xfrm>
          <a:prstGeom prst="rect">
            <a:avLst/>
          </a:prstGeom>
        </p:spPr>
        <p:txBody>
          <a:bodyPr wrap="square" lIns="0" tIns="0" rIns="0" bIns="0">
            <a:spAutoFit/>
          </a:bodyPr>
          <a:lstStyle/>
          <a:p>
            <a:pPr marL="216000" indent="-216000">
              <a:lnSpc>
                <a:spcPts val="2200"/>
              </a:lnSpc>
              <a:spcAft>
                <a:spcPts val="600"/>
              </a:spcAft>
              <a:buClr>
                <a:srgbClr val="D6851B"/>
              </a:buClr>
              <a:buSzPct val="65000"/>
              <a:buFont typeface="Wingdings 3" panose="05040102010807070707" pitchFamily="18" charset="2"/>
              <a:buChar char=""/>
            </a:pPr>
            <a:r>
              <a:rPr lang="de-DE" spc="-20" dirty="0"/>
              <a:t>Wenn Ausbildungsbetriebe Ausbildungsinhalte in einem Beruf nicht vollständig abdecken können, </a:t>
            </a:r>
            <a:br>
              <a:rPr lang="de-DE" spc="-20" dirty="0"/>
            </a:br>
            <a:r>
              <a:rPr lang="de-DE" spc="-20" dirty="0"/>
              <a:t>ist die Verbundausbildung eine Alternative zur ÜBA/ÜLU.</a:t>
            </a:r>
          </a:p>
          <a:p>
            <a:pPr marL="216000" indent="-216000">
              <a:lnSpc>
                <a:spcPts val="2200"/>
              </a:lnSpc>
              <a:spcAft>
                <a:spcPts val="600"/>
              </a:spcAft>
              <a:buClr>
                <a:srgbClr val="D6851B"/>
              </a:buClr>
              <a:buSzPct val="65000"/>
              <a:buFont typeface="Wingdings 3" panose="05040102010807070707" pitchFamily="18" charset="2"/>
              <a:buChar char=""/>
            </a:pPr>
            <a:r>
              <a:rPr lang="de-DE" spc="-20" dirty="0"/>
              <a:t>Die Verbundausbildung ist eine Form der beruflichen Ausbildung, bei der mehrere Partner – meist ein oder mehrere Betriebe sowie ggf. Bildungseinrichtungen – kooperieren, um gemeinsam eine vollständige Ausbildung gemäß der Ausbildungsordnung sicherzustellen. </a:t>
            </a:r>
            <a:br>
              <a:rPr lang="de-DE" spc="-20" dirty="0"/>
            </a:br>
            <a:endParaRPr lang="de-DE" spc="-20" dirty="0"/>
          </a:p>
          <a:p>
            <a:pPr marL="216000" indent="-216000">
              <a:lnSpc>
                <a:spcPts val="2200"/>
              </a:lnSpc>
              <a:spcAft>
                <a:spcPts val="600"/>
              </a:spcAft>
              <a:buClr>
                <a:srgbClr val="D6851B"/>
              </a:buClr>
              <a:buSzPct val="65000"/>
              <a:buFont typeface="Wingdings 3" panose="05040102010807070707" pitchFamily="18" charset="2"/>
              <a:buChar char=""/>
            </a:pPr>
            <a:r>
              <a:rPr lang="de-DE" dirty="0"/>
              <a:t>Vier klassische Organisationsformen der Verbundausbildung:</a:t>
            </a:r>
          </a:p>
        </p:txBody>
      </p:sp>
      <p:sp>
        <p:nvSpPr>
          <p:cNvPr id="20" name="Textplatzhalter 3">
            <a:extLst>
              <a:ext uri="{FF2B5EF4-FFF2-40B4-BE49-F238E27FC236}">
                <a16:creationId xmlns:a16="http://schemas.microsoft.com/office/drawing/2014/main" id="{872602AF-377D-4EFB-A81F-B9F4E9C8D1CD}"/>
              </a:ext>
            </a:extLst>
          </p:cNvPr>
          <p:cNvSpPr txBox="1">
            <a:spLocks/>
          </p:cNvSpPr>
          <p:nvPr/>
        </p:nvSpPr>
        <p:spPr>
          <a:xfrm>
            <a:off x="658812"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de-DE" sz="1600" b="1" dirty="0">
                <a:solidFill>
                  <a:schemeClr val="tx1"/>
                </a:solidFill>
                <a:latin typeface="+mn-lt"/>
              </a:rPr>
              <a:t>Ausbildung in einem Leit-betrieb mit Partnerbetrieb</a:t>
            </a:r>
          </a:p>
        </p:txBody>
      </p:sp>
      <p:sp>
        <p:nvSpPr>
          <p:cNvPr id="21" name="Textplatzhalter 3">
            <a:extLst>
              <a:ext uri="{FF2B5EF4-FFF2-40B4-BE49-F238E27FC236}">
                <a16:creationId xmlns:a16="http://schemas.microsoft.com/office/drawing/2014/main" id="{BE6CB7C5-6AB8-4A15-8C86-B1AE23230E11}"/>
              </a:ext>
            </a:extLst>
          </p:cNvPr>
          <p:cNvSpPr txBox="1">
            <a:spLocks/>
          </p:cNvSpPr>
          <p:nvPr/>
        </p:nvSpPr>
        <p:spPr>
          <a:xfrm>
            <a:off x="3455399"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de-DE" sz="1600" b="1" dirty="0">
                <a:solidFill>
                  <a:schemeClr val="tx1"/>
                </a:solidFill>
                <a:latin typeface="+mn-lt"/>
              </a:rPr>
              <a:t>Auftragsausbildung</a:t>
            </a:r>
          </a:p>
        </p:txBody>
      </p:sp>
      <p:sp>
        <p:nvSpPr>
          <p:cNvPr id="22" name="Textplatzhalter 3">
            <a:extLst>
              <a:ext uri="{FF2B5EF4-FFF2-40B4-BE49-F238E27FC236}">
                <a16:creationId xmlns:a16="http://schemas.microsoft.com/office/drawing/2014/main" id="{73CB8394-EEE8-45C6-A9C3-CE593C8234A8}"/>
              </a:ext>
            </a:extLst>
          </p:cNvPr>
          <p:cNvSpPr txBox="1">
            <a:spLocks/>
          </p:cNvSpPr>
          <p:nvPr/>
        </p:nvSpPr>
        <p:spPr>
          <a:xfrm>
            <a:off x="6251986"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de-DE" sz="1600" b="1" dirty="0">
                <a:solidFill>
                  <a:schemeClr val="tx1"/>
                </a:solidFill>
                <a:latin typeface="+mn-lt"/>
              </a:rPr>
              <a:t>Ausbildungskonsortium</a:t>
            </a:r>
          </a:p>
        </p:txBody>
      </p:sp>
      <p:sp>
        <p:nvSpPr>
          <p:cNvPr id="23" name="Textplatzhalter 3">
            <a:extLst>
              <a:ext uri="{FF2B5EF4-FFF2-40B4-BE49-F238E27FC236}">
                <a16:creationId xmlns:a16="http://schemas.microsoft.com/office/drawing/2014/main" id="{8C487AFD-F898-4D06-92CB-036FE1F5A093}"/>
              </a:ext>
            </a:extLst>
          </p:cNvPr>
          <p:cNvSpPr txBox="1">
            <a:spLocks/>
          </p:cNvSpPr>
          <p:nvPr/>
        </p:nvSpPr>
        <p:spPr>
          <a:xfrm>
            <a:off x="9048574" y="4034013"/>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de-DE" sz="1600" b="1" dirty="0">
                <a:solidFill>
                  <a:schemeClr val="tx1"/>
                </a:solidFill>
                <a:latin typeface="+mn-lt"/>
              </a:rPr>
              <a:t>Ausbildung mit einem Ausbildungsverein</a:t>
            </a:r>
          </a:p>
        </p:txBody>
      </p:sp>
    </p:spTree>
    <p:extLst>
      <p:ext uri="{BB962C8B-B14F-4D97-AF65-F5344CB8AC3E}">
        <p14:creationId xmlns:p14="http://schemas.microsoft.com/office/powerpoint/2010/main" val="255310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9. Exkurs: Verbundausbildung</a:t>
            </a:r>
            <a:endParaRPr lang="de-DE" noProof="0" dirty="0"/>
          </a:p>
        </p:txBody>
      </p:sp>
      <p:sp>
        <p:nvSpPr>
          <p:cNvPr id="13" name="Textfeld 12">
            <a:extLst>
              <a:ext uri="{FF2B5EF4-FFF2-40B4-BE49-F238E27FC236}">
                <a16:creationId xmlns:a16="http://schemas.microsoft.com/office/drawing/2014/main" id="{53BD7E08-6612-46FD-8887-104080C70949}"/>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solidFill>
                  <a:schemeClr val="dk1"/>
                </a:solidFill>
                <a:cs typeface="Calibri" panose="020F0502020204030204" pitchFamily="34" charset="0"/>
                <a:rtl val="0"/>
              </a:rPr>
              <a:t>Die vier Organisationsformen im Detail</a:t>
            </a:r>
          </a:p>
        </p:txBody>
      </p:sp>
      <p:sp>
        <p:nvSpPr>
          <p:cNvPr id="9" name="Rechteck 8">
            <a:extLst>
              <a:ext uri="{FF2B5EF4-FFF2-40B4-BE49-F238E27FC236}">
                <a16:creationId xmlns:a16="http://schemas.microsoft.com/office/drawing/2014/main" id="{17A4050E-EEB5-44AF-B916-D4D1F490074F}"/>
              </a:ext>
            </a:extLst>
          </p:cNvPr>
          <p:cNvSpPr/>
          <p:nvPr/>
        </p:nvSpPr>
        <p:spPr>
          <a:xfrm>
            <a:off x="639763" y="2563138"/>
            <a:ext cx="2663999" cy="2323970"/>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de-DE" sz="1600" spc="-30" dirty="0"/>
              <a:t>Ein Leitbetrieb übernimmt den </a:t>
            </a:r>
            <a:r>
              <a:rPr lang="de-DE" sz="1600" spc="-10" dirty="0"/>
              <a:t>größten Teil der Ausbildung, schließt den Ausbildungsver-trag mit den Auszubildenden ab, zahlt die Ausbildungs-vergütung und trägt die Gesamtverantwortung. </a:t>
            </a:r>
          </a:p>
          <a:p>
            <a:pPr marL="216000" indent="-180000">
              <a:lnSpc>
                <a:spcPts val="2000"/>
              </a:lnSpc>
              <a:spcAft>
                <a:spcPts val="200"/>
              </a:spcAft>
              <a:buClr>
                <a:srgbClr val="D6851B"/>
              </a:buClr>
              <a:buSzPct val="65000"/>
              <a:buFont typeface="Wingdings 3" panose="05040102010807070707" pitchFamily="18" charset="2"/>
              <a:buChar char=""/>
            </a:pPr>
            <a:r>
              <a:rPr lang="de-DE" sz="1600" spc="-30" dirty="0"/>
              <a:t>Partnerbetriebe vermitteln ergänzende Inhalte. </a:t>
            </a:r>
          </a:p>
        </p:txBody>
      </p:sp>
      <p:sp>
        <p:nvSpPr>
          <p:cNvPr id="15" name="Rechteck 14">
            <a:extLst>
              <a:ext uri="{FF2B5EF4-FFF2-40B4-BE49-F238E27FC236}">
                <a16:creationId xmlns:a16="http://schemas.microsoft.com/office/drawing/2014/main" id="{21BDC183-62AB-460E-A921-7603416E3BE4}"/>
              </a:ext>
            </a:extLst>
          </p:cNvPr>
          <p:cNvSpPr/>
          <p:nvPr/>
        </p:nvSpPr>
        <p:spPr>
          <a:xfrm>
            <a:off x="3436350" y="2563138"/>
            <a:ext cx="2663999" cy="1528880"/>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de-DE" sz="1600" spc="-30" dirty="0"/>
              <a:t>Betrieb entsendet Auszubil-dende für einen Ausbildungs-abschnitt an einen Bildungs-dienstleister oder anderen Ausbildungsbetrieb und zahlt für die Bildungsdienstleistung. </a:t>
            </a:r>
          </a:p>
        </p:txBody>
      </p:sp>
      <p:sp>
        <p:nvSpPr>
          <p:cNvPr id="16" name="Rechteck 15">
            <a:extLst>
              <a:ext uri="{FF2B5EF4-FFF2-40B4-BE49-F238E27FC236}">
                <a16:creationId xmlns:a16="http://schemas.microsoft.com/office/drawing/2014/main" id="{B59637F1-94A1-4CA9-866A-EF43A11C81A9}"/>
              </a:ext>
            </a:extLst>
          </p:cNvPr>
          <p:cNvSpPr/>
          <p:nvPr/>
        </p:nvSpPr>
        <p:spPr>
          <a:xfrm>
            <a:off x="6213886" y="2563138"/>
            <a:ext cx="2916000" cy="3119059"/>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de-DE" sz="1600" spc="-30" dirty="0"/>
              <a:t>Betriebe im Konsortium („Ring-ausbildung“) bilden gleich-berechtigt nebeneinander aus. </a:t>
            </a:r>
          </a:p>
          <a:p>
            <a:pPr marL="216000" indent="-180000">
              <a:lnSpc>
                <a:spcPts val="2000"/>
              </a:lnSpc>
              <a:spcAft>
                <a:spcPts val="200"/>
              </a:spcAft>
              <a:buClr>
                <a:srgbClr val="D6851B"/>
              </a:buClr>
              <a:buSzPct val="65000"/>
              <a:buFont typeface="Wingdings 3" panose="05040102010807070707" pitchFamily="18" charset="2"/>
              <a:buChar char=""/>
            </a:pPr>
            <a:r>
              <a:rPr lang="de-DE" sz="1600" spc="-30" dirty="0"/>
              <a:t>Jeder Betrieb ist immer gleich-zeitig aufnehmender und abgebender Betrieb. </a:t>
            </a:r>
          </a:p>
          <a:p>
            <a:pPr marL="216000" indent="-180000">
              <a:lnSpc>
                <a:spcPts val="2000"/>
              </a:lnSpc>
              <a:spcAft>
                <a:spcPts val="200"/>
              </a:spcAft>
              <a:buClr>
                <a:srgbClr val="D6851B"/>
              </a:buClr>
              <a:buSzPct val="65000"/>
              <a:buFont typeface="Wingdings 3" panose="05040102010807070707" pitchFamily="18" charset="2"/>
              <a:buChar char=""/>
            </a:pPr>
            <a:r>
              <a:rPr lang="de-DE" sz="1600" spc="-40" dirty="0"/>
              <a:t>Die Auszubildenden schließen </a:t>
            </a:r>
            <a:br>
              <a:rPr lang="de-DE" sz="1600" spc="-40" dirty="0"/>
            </a:br>
            <a:r>
              <a:rPr lang="de-DE" sz="1600" spc="-40" dirty="0"/>
              <a:t>den Ausbildungsvertrag nur mit ihrem jeweiligen Stammbetrieb ab, der die Ausbildungsvergütung auch während der Ausbildung </a:t>
            </a:r>
            <a:br>
              <a:rPr lang="de-DE" sz="1600" spc="-40" dirty="0"/>
            </a:br>
            <a:r>
              <a:rPr lang="de-DE" sz="1600" spc="-40" dirty="0"/>
              <a:t>im Partnerbetrieb trägt.</a:t>
            </a:r>
          </a:p>
        </p:txBody>
      </p:sp>
      <p:sp>
        <p:nvSpPr>
          <p:cNvPr id="17" name="Rechteck 16">
            <a:extLst>
              <a:ext uri="{FF2B5EF4-FFF2-40B4-BE49-F238E27FC236}">
                <a16:creationId xmlns:a16="http://schemas.microsoft.com/office/drawing/2014/main" id="{1F34DE7B-2C80-4887-8CB0-ECD80BD0473E}"/>
              </a:ext>
            </a:extLst>
          </p:cNvPr>
          <p:cNvSpPr/>
          <p:nvPr/>
        </p:nvSpPr>
        <p:spPr>
          <a:xfrm>
            <a:off x="9048573" y="2563138"/>
            <a:ext cx="2700000" cy="2606098"/>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de-DE" sz="1600" spc="-30" dirty="0"/>
              <a:t>Vertragspartner für die Aus-zubildenden ist in der Regel </a:t>
            </a:r>
            <a:br>
              <a:rPr lang="de-DE" sz="1600" spc="-30" dirty="0"/>
            </a:br>
            <a:r>
              <a:rPr lang="de-DE" sz="1600" spc="-30" dirty="0"/>
              <a:t>ein Ausbildungsverein, </a:t>
            </a:r>
            <a:br>
              <a:rPr lang="de-DE" sz="1600" spc="-30" dirty="0"/>
            </a:br>
            <a:r>
              <a:rPr lang="de-DE" sz="1600" spc="-30" dirty="0"/>
              <a:t>den inhaltlichen Teil der Aus-bildung übernehmen die Betriebe. </a:t>
            </a:r>
          </a:p>
          <a:p>
            <a:pPr marL="216000" indent="-180000">
              <a:lnSpc>
                <a:spcPts val="2000"/>
              </a:lnSpc>
              <a:spcAft>
                <a:spcPts val="200"/>
              </a:spcAft>
              <a:buClr>
                <a:srgbClr val="D6851B"/>
              </a:buClr>
              <a:buSzPct val="65000"/>
              <a:buFont typeface="Wingdings 3" panose="05040102010807070707" pitchFamily="18" charset="2"/>
              <a:buChar char=""/>
            </a:pPr>
            <a:r>
              <a:rPr lang="de-DE" sz="1600" spc="-30" dirty="0"/>
              <a:t>Diese sind Vereinsmitglieder. </a:t>
            </a:r>
          </a:p>
          <a:p>
            <a:pPr marL="216000" indent="-180000">
              <a:lnSpc>
                <a:spcPts val="2000"/>
              </a:lnSpc>
              <a:spcAft>
                <a:spcPts val="200"/>
              </a:spcAft>
              <a:buClr>
                <a:srgbClr val="D6851B"/>
              </a:buClr>
              <a:buSzPct val="65000"/>
              <a:buFont typeface="Wingdings 3" panose="05040102010807070707" pitchFamily="18" charset="2"/>
              <a:buChar char=""/>
            </a:pPr>
            <a:r>
              <a:rPr lang="de-DE" sz="1600" spc="-30" dirty="0"/>
              <a:t>Es werden Kooperations-vereinbarungen für die Zuständigkeiten abgeschlossen.</a:t>
            </a:r>
          </a:p>
        </p:txBody>
      </p:sp>
      <p:sp>
        <p:nvSpPr>
          <p:cNvPr id="19" name="Textplatzhalter 3">
            <a:extLst>
              <a:ext uri="{FF2B5EF4-FFF2-40B4-BE49-F238E27FC236}">
                <a16:creationId xmlns:a16="http://schemas.microsoft.com/office/drawing/2014/main" id="{C80272CB-E5AF-4044-9D91-D1AC8675C580}"/>
              </a:ext>
            </a:extLst>
          </p:cNvPr>
          <p:cNvSpPr txBox="1">
            <a:spLocks/>
          </p:cNvSpPr>
          <p:nvPr/>
        </p:nvSpPr>
        <p:spPr>
          <a:xfrm>
            <a:off x="658812" y="1665288"/>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de-DE" sz="1600" b="1" dirty="0">
                <a:solidFill>
                  <a:schemeClr val="tx1"/>
                </a:solidFill>
                <a:latin typeface="+mn-lt"/>
              </a:rPr>
              <a:t>Ausbildung in einem Leit-betrieb mit Partnerbetrieb</a:t>
            </a:r>
          </a:p>
        </p:txBody>
      </p:sp>
      <p:sp>
        <p:nvSpPr>
          <p:cNvPr id="24" name="Textplatzhalter 3">
            <a:extLst>
              <a:ext uri="{FF2B5EF4-FFF2-40B4-BE49-F238E27FC236}">
                <a16:creationId xmlns:a16="http://schemas.microsoft.com/office/drawing/2014/main" id="{66F483ED-D86A-4677-95A8-FD235F0B40AC}"/>
              </a:ext>
            </a:extLst>
          </p:cNvPr>
          <p:cNvSpPr txBox="1">
            <a:spLocks/>
          </p:cNvSpPr>
          <p:nvPr/>
        </p:nvSpPr>
        <p:spPr>
          <a:xfrm>
            <a:off x="3455399" y="1665288"/>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de-DE" sz="1600" b="1" dirty="0">
                <a:solidFill>
                  <a:schemeClr val="tx1"/>
                </a:solidFill>
                <a:latin typeface="+mn-lt"/>
              </a:rPr>
              <a:t>Auftragsausbildung</a:t>
            </a:r>
          </a:p>
        </p:txBody>
      </p:sp>
      <p:sp>
        <p:nvSpPr>
          <p:cNvPr id="25" name="Textplatzhalter 3">
            <a:extLst>
              <a:ext uri="{FF2B5EF4-FFF2-40B4-BE49-F238E27FC236}">
                <a16:creationId xmlns:a16="http://schemas.microsoft.com/office/drawing/2014/main" id="{01CF484A-D065-4AA0-BF96-B7F6E94FDD57}"/>
              </a:ext>
            </a:extLst>
          </p:cNvPr>
          <p:cNvSpPr txBox="1">
            <a:spLocks/>
          </p:cNvSpPr>
          <p:nvPr/>
        </p:nvSpPr>
        <p:spPr>
          <a:xfrm>
            <a:off x="6251986" y="1665288"/>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de-DE" sz="1600" b="1" dirty="0">
                <a:solidFill>
                  <a:schemeClr val="tx1"/>
                </a:solidFill>
                <a:latin typeface="+mn-lt"/>
              </a:rPr>
              <a:t>Ausbildungskonsortium</a:t>
            </a:r>
          </a:p>
        </p:txBody>
      </p:sp>
      <p:sp>
        <p:nvSpPr>
          <p:cNvPr id="26" name="Textplatzhalter 3">
            <a:extLst>
              <a:ext uri="{FF2B5EF4-FFF2-40B4-BE49-F238E27FC236}">
                <a16:creationId xmlns:a16="http://schemas.microsoft.com/office/drawing/2014/main" id="{AED06F02-8E1F-4934-A815-CA1F1335797D}"/>
              </a:ext>
            </a:extLst>
          </p:cNvPr>
          <p:cNvSpPr txBox="1">
            <a:spLocks/>
          </p:cNvSpPr>
          <p:nvPr/>
        </p:nvSpPr>
        <p:spPr>
          <a:xfrm>
            <a:off x="9048574" y="1665288"/>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de-DE" sz="1600" b="1" dirty="0">
                <a:solidFill>
                  <a:schemeClr val="tx1"/>
                </a:solidFill>
                <a:latin typeface="+mn-lt"/>
              </a:rPr>
              <a:t>Ausbildung mit einem Ausbildungsverein</a:t>
            </a:r>
          </a:p>
        </p:txBody>
      </p:sp>
    </p:spTree>
    <p:extLst>
      <p:ext uri="{BB962C8B-B14F-4D97-AF65-F5344CB8AC3E}">
        <p14:creationId xmlns:p14="http://schemas.microsoft.com/office/powerpoint/2010/main" val="2680665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7D67B639-5D3E-4EC7-BCF2-DB76FAA52A28}"/>
              </a:ext>
            </a:extLst>
          </p:cNvPr>
          <p:cNvSpPr txBox="1">
            <a:spLocks/>
          </p:cNvSpPr>
          <p:nvPr/>
        </p:nvSpPr>
        <p:spPr>
          <a:xfrm>
            <a:off x="658813" y="2799175"/>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10" dirty="0">
                <a:solidFill>
                  <a:schemeClr val="tx1"/>
                </a:solidFill>
              </a:rPr>
              <a:t>Schulung von ausländischen Multiplikator:innen in Deutschland</a:t>
            </a:r>
          </a:p>
        </p:txBody>
      </p:sp>
      <p:sp>
        <p:nvSpPr>
          <p:cNvPr id="16" name="Textplatzhalter 3">
            <a:extLst>
              <a:ext uri="{FF2B5EF4-FFF2-40B4-BE49-F238E27FC236}">
                <a16:creationId xmlns:a16="http://schemas.microsoft.com/office/drawing/2014/main" id="{84BF89F5-8ADA-4CC2-86EF-A8C051F3900C}"/>
              </a:ext>
            </a:extLst>
          </p:cNvPr>
          <p:cNvSpPr txBox="1">
            <a:spLocks/>
          </p:cNvSpPr>
          <p:nvPr/>
        </p:nvSpPr>
        <p:spPr>
          <a:xfrm>
            <a:off x="658813" y="3272869"/>
            <a:ext cx="97805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10" dirty="0">
                <a:solidFill>
                  <a:schemeClr val="tx1"/>
                </a:solidFill>
              </a:rPr>
              <a:t>Einsatz von Expert:innen aus ÜBS im Partnerland</a:t>
            </a:r>
          </a:p>
        </p:txBody>
      </p:sp>
      <p:sp>
        <p:nvSpPr>
          <p:cNvPr id="17" name="Textplatzhalter 3">
            <a:extLst>
              <a:ext uri="{FF2B5EF4-FFF2-40B4-BE49-F238E27FC236}">
                <a16:creationId xmlns:a16="http://schemas.microsoft.com/office/drawing/2014/main" id="{1C079602-F920-4E68-9BDD-B77301CE80F6}"/>
              </a:ext>
            </a:extLst>
          </p:cNvPr>
          <p:cNvSpPr txBox="1">
            <a:spLocks/>
          </p:cNvSpPr>
          <p:nvPr/>
        </p:nvSpPr>
        <p:spPr>
          <a:xfrm>
            <a:off x="658813" y="4431636"/>
            <a:ext cx="9628187" cy="627342"/>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10" dirty="0">
                <a:solidFill>
                  <a:schemeClr val="tx1"/>
                </a:solidFill>
              </a:rPr>
              <a:t>Marktwirtschaftliches Angebot für das Ausland (ÜBS = Teil der im Ausland engagierten Bildungswirtschaft)</a:t>
            </a:r>
          </a:p>
        </p:txBody>
      </p:sp>
      <p:sp>
        <p:nvSpPr>
          <p:cNvPr id="18" name="Textplatzhalter 3">
            <a:extLst>
              <a:ext uri="{FF2B5EF4-FFF2-40B4-BE49-F238E27FC236}">
                <a16:creationId xmlns:a16="http://schemas.microsoft.com/office/drawing/2014/main" id="{084103B4-7283-4827-8F4E-C01089CF5743}"/>
              </a:ext>
            </a:extLst>
          </p:cNvPr>
          <p:cNvSpPr txBox="1">
            <a:spLocks/>
          </p:cNvSpPr>
          <p:nvPr/>
        </p:nvSpPr>
        <p:spPr>
          <a:xfrm>
            <a:off x="658813" y="3952409"/>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10" dirty="0">
                <a:solidFill>
                  <a:schemeClr val="tx1"/>
                </a:solidFill>
              </a:rPr>
              <a:t>Im Rahmen der Entwicklungszusammenarbeit</a:t>
            </a:r>
          </a:p>
        </p:txBody>
      </p:sp>
      <p:sp>
        <p:nvSpPr>
          <p:cNvPr id="19" name="Textplatzhalter 3">
            <a:extLst>
              <a:ext uri="{FF2B5EF4-FFF2-40B4-BE49-F238E27FC236}">
                <a16:creationId xmlns:a16="http://schemas.microsoft.com/office/drawing/2014/main" id="{44BD0B98-0141-41C7-A438-AC65E0C72ECC}"/>
              </a:ext>
            </a:extLst>
          </p:cNvPr>
          <p:cNvSpPr txBox="1">
            <a:spLocks/>
          </p:cNvSpPr>
          <p:nvPr/>
        </p:nvSpPr>
        <p:spPr>
          <a:xfrm>
            <a:off x="658813" y="2115987"/>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10" dirty="0">
                <a:solidFill>
                  <a:schemeClr val="tx1"/>
                </a:solidFill>
              </a:rPr>
              <a:t>Nutzung von Know-How und Infrastruktur</a:t>
            </a:r>
          </a:p>
        </p:txBody>
      </p:sp>
      <p:sp>
        <p:nvSpPr>
          <p:cNvPr id="20" name="Textplatzhalter 3">
            <a:extLst>
              <a:ext uri="{FF2B5EF4-FFF2-40B4-BE49-F238E27FC236}">
                <a16:creationId xmlns:a16="http://schemas.microsoft.com/office/drawing/2014/main" id="{6CD78B4B-B9A9-4E6D-B4D8-2641A1CC60D2}"/>
              </a:ext>
            </a:extLst>
          </p:cNvPr>
          <p:cNvSpPr txBox="1">
            <a:spLocks/>
          </p:cNvSpPr>
          <p:nvPr/>
        </p:nvSpPr>
        <p:spPr>
          <a:xfrm>
            <a:off x="658813" y="1640821"/>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de-DE" sz="1800" spc="-10" dirty="0">
                <a:solidFill>
                  <a:schemeClr val="tx1"/>
                </a:solidFill>
              </a:rPr>
              <a:t>ÜBS werden seit Jahrzehnten in die iBBZ integriert</a:t>
            </a:r>
          </a:p>
        </p:txBody>
      </p:sp>
      <p:sp>
        <p:nvSpPr>
          <p:cNvPr id="22" name="Titel 1">
            <a:extLst>
              <a:ext uri="{FF2B5EF4-FFF2-40B4-BE49-F238E27FC236}">
                <a16:creationId xmlns:a16="http://schemas.microsoft.com/office/drawing/2014/main" id="{911264B7-E193-41BE-B5E3-A70D73B17998}"/>
              </a:ext>
            </a:extLst>
          </p:cNvPr>
          <p:cNvSpPr>
            <a:spLocks noGrp="1"/>
          </p:cNvSpPr>
          <p:nvPr>
            <p:ph type="title"/>
          </p:nvPr>
        </p:nvSpPr>
        <p:spPr>
          <a:xfrm>
            <a:off x="658812" y="296863"/>
            <a:ext cx="9000000" cy="446715"/>
          </a:xfrm>
        </p:spPr>
        <p:txBody>
          <a:bodyPr>
            <a:normAutofit/>
          </a:bodyPr>
          <a:lstStyle/>
          <a:p>
            <a:r>
              <a:rPr lang="de-DE" dirty="0"/>
              <a:t>10. ÜBS in der internationalen Berufsbildungszusammenarbeit (iBBZ)</a:t>
            </a:r>
            <a:endParaRPr lang="de-DE" noProof="0" dirty="0"/>
          </a:p>
        </p:txBody>
      </p:sp>
      <p:sp>
        <p:nvSpPr>
          <p:cNvPr id="23" name="Textfeld 22">
            <a:extLst>
              <a:ext uri="{FF2B5EF4-FFF2-40B4-BE49-F238E27FC236}">
                <a16:creationId xmlns:a16="http://schemas.microsoft.com/office/drawing/2014/main" id="{7F05B679-3CEF-4318-9A08-ACC7D63C1B4F}"/>
              </a:ext>
            </a:extLst>
          </p:cNvPr>
          <p:cNvSpPr txBox="1"/>
          <p:nvPr/>
        </p:nvSpPr>
        <p:spPr>
          <a:xfrm>
            <a:off x="658812" y="816225"/>
            <a:ext cx="9456737" cy="307777"/>
          </a:xfrm>
          <a:prstGeom prst="rect">
            <a:avLst/>
          </a:prstGeom>
          <a:noFill/>
        </p:spPr>
        <p:txBody>
          <a:bodyPr wrap="square" lIns="0" tIns="0" rIns="0" bIns="0" rtlCol="0">
            <a:spAutoFit/>
          </a:bodyPr>
          <a:lstStyle/>
          <a:p>
            <a:pPr>
              <a:lnSpc>
                <a:spcPts val="2400"/>
              </a:lnSpc>
              <a:spcAft>
                <a:spcPts val="1200"/>
              </a:spcAft>
            </a:pPr>
            <a:r>
              <a:rPr lang="de-DE" sz="2000" b="1" dirty="0"/>
              <a:t>Überblick</a:t>
            </a:r>
          </a:p>
        </p:txBody>
      </p:sp>
      <p:sp>
        <p:nvSpPr>
          <p:cNvPr id="25" name="Flussdiagramm: Verzögerung 24">
            <a:extLst>
              <a:ext uri="{FF2B5EF4-FFF2-40B4-BE49-F238E27FC236}">
                <a16:creationId xmlns:a16="http://schemas.microsoft.com/office/drawing/2014/main" id="{0E282BB9-7722-4951-8130-F2889E082175}"/>
              </a:ext>
            </a:extLst>
          </p:cNvPr>
          <p:cNvSpPr/>
          <p:nvPr/>
        </p:nvSpPr>
        <p:spPr>
          <a:xfrm rot="10800000">
            <a:off x="8124595" y="1196649"/>
            <a:ext cx="4067405" cy="4114798"/>
          </a:xfrm>
          <a:prstGeom prst="flowChartDelay">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26" name="Grafik 25">
            <a:extLst>
              <a:ext uri="{FF2B5EF4-FFF2-40B4-BE49-F238E27FC236}">
                <a16:creationId xmlns:a16="http://schemas.microsoft.com/office/drawing/2014/main" id="{CAA30519-D2B3-47B5-9E9B-BF11FA805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72051" y="1781661"/>
            <a:ext cx="2694208" cy="2820697"/>
          </a:xfrm>
          <a:prstGeom prst="rect">
            <a:avLst/>
          </a:prstGeom>
        </p:spPr>
      </p:pic>
    </p:spTree>
    <p:extLst>
      <p:ext uri="{BB962C8B-B14F-4D97-AF65-F5344CB8AC3E}">
        <p14:creationId xmlns:p14="http://schemas.microsoft.com/office/powerpoint/2010/main" val="279689981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20722F3D-D545-4B0C-A5FF-DEE7B29E3C37}"/>
              </a:ext>
            </a:extLst>
          </p:cNvPr>
          <p:cNvSpPr/>
          <p:nvPr/>
        </p:nvSpPr>
        <p:spPr>
          <a:xfrm>
            <a:off x="6167438" y="3812808"/>
            <a:ext cx="5545136" cy="1550031"/>
          </a:xfrm>
          <a:prstGeom prst="rect">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44000" tIns="36000" rIns="72000" bIns="36000" rtlCol="0" anchor="ctr">
            <a:spAutoFit/>
          </a:bodyPr>
          <a:lstStyle/>
          <a:p>
            <a:pPr>
              <a:spcAft>
                <a:spcPts val="200"/>
              </a:spcAft>
            </a:pPr>
            <a:r>
              <a:rPr lang="de-DE" sz="1600" b="1" dirty="0"/>
              <a:t>Fazit: </a:t>
            </a:r>
            <a:r>
              <a:rPr lang="de-DE" sz="1600" dirty="0"/>
              <a:t>Das Konzept der ÜBS wird in der iBBZ</a:t>
            </a:r>
            <a:r>
              <a:rPr lang="de-DE" sz="1600" b="1" dirty="0"/>
              <a:t> flexibel eingesetzt. </a:t>
            </a:r>
            <a:r>
              <a:rPr lang="de-DE" sz="1600" dirty="0"/>
              <a:t>Berufsbildungs-zentren können in den Partnerländern </a:t>
            </a:r>
            <a:br>
              <a:rPr lang="de-DE" sz="1600" dirty="0"/>
            </a:br>
            <a:r>
              <a:rPr lang="de-DE" sz="1600" dirty="0"/>
              <a:t>im Prinzip </a:t>
            </a:r>
            <a:r>
              <a:rPr lang="de-DE" sz="1600" b="1" dirty="0"/>
              <a:t>alle Aufgaben deutscher ÜBS übernehmen </a:t>
            </a:r>
            <a:r>
              <a:rPr lang="de-DE" sz="1600" dirty="0"/>
              <a:t>und eine </a:t>
            </a:r>
            <a:r>
              <a:rPr lang="de-DE" sz="1600" b="1" dirty="0"/>
              <a:t>existierende Ausbildung um Praxisanteile bereichern.</a:t>
            </a:r>
          </a:p>
        </p:txBody>
      </p:sp>
      <p:sp>
        <p:nvSpPr>
          <p:cNvPr id="6" name="Textplatzhalter 3">
            <a:extLst>
              <a:ext uri="{FF2B5EF4-FFF2-40B4-BE49-F238E27FC236}">
                <a16:creationId xmlns:a16="http://schemas.microsoft.com/office/drawing/2014/main" id="{0F13CF3E-7480-449C-8F09-E4D672E9ACA1}"/>
              </a:ext>
            </a:extLst>
          </p:cNvPr>
          <p:cNvSpPr txBox="1">
            <a:spLocks/>
          </p:cNvSpPr>
          <p:nvPr/>
        </p:nvSpPr>
        <p:spPr>
          <a:xfrm>
            <a:off x="658813" y="1635082"/>
            <a:ext cx="5437189" cy="2042473"/>
          </a:xfrm>
          <a:prstGeom prst="rect">
            <a:avLst/>
          </a:prstGeom>
          <a:solidFill>
            <a:srgbClr val="EAC28D"/>
          </a:solidFill>
        </p:spPr>
        <p:txBody>
          <a:bodyPr vert="horz" wrap="square" lIns="180000" tIns="36000" rIns="180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de-DE" sz="1600" b="1" spc="10" dirty="0">
                <a:solidFill>
                  <a:schemeClr val="tx1"/>
                </a:solidFill>
                <a:latin typeface="+mn-lt"/>
              </a:rPr>
              <a:t>Vorbildfunktion</a:t>
            </a:r>
            <a:r>
              <a:rPr lang="de-DE" sz="1600" spc="10" dirty="0">
                <a:solidFill>
                  <a:schemeClr val="tx1"/>
                </a:solidFill>
                <a:latin typeface="+mn-lt"/>
              </a:rPr>
              <a:t>: In Ländern mit eher schulisch und theoretisch geprägtem Berufsbildungssystem und geringem Engagement der Wirtschaft sind Berufs-bildungszentren mit Lehrwerkstätten </a:t>
            </a:r>
            <a:br>
              <a:rPr lang="de-DE" sz="1600" spc="10" dirty="0">
                <a:solidFill>
                  <a:schemeClr val="tx1"/>
                </a:solidFill>
                <a:latin typeface="+mn-lt"/>
              </a:rPr>
            </a:br>
            <a:r>
              <a:rPr lang="de-DE" sz="1600" spc="10" dirty="0">
                <a:solidFill>
                  <a:schemeClr val="tx1"/>
                </a:solidFill>
                <a:latin typeface="+mn-lt"/>
              </a:rPr>
              <a:t>ein Weg zur Integration von Praxiselementen in die Aus- und Weiterbildung. </a:t>
            </a:r>
          </a:p>
        </p:txBody>
      </p:sp>
      <p:sp>
        <p:nvSpPr>
          <p:cNvPr id="7" name="Textplatzhalter 3">
            <a:extLst>
              <a:ext uri="{FF2B5EF4-FFF2-40B4-BE49-F238E27FC236}">
                <a16:creationId xmlns:a16="http://schemas.microsoft.com/office/drawing/2014/main" id="{5EE8AFED-6976-4F5F-A05D-A7DBD154B9A5}"/>
              </a:ext>
            </a:extLst>
          </p:cNvPr>
          <p:cNvSpPr txBox="1">
            <a:spLocks/>
          </p:cNvSpPr>
          <p:nvPr/>
        </p:nvSpPr>
        <p:spPr>
          <a:xfrm>
            <a:off x="6167438" y="1636603"/>
            <a:ext cx="5545137" cy="1057588"/>
          </a:xfrm>
          <a:prstGeom prst="rect">
            <a:avLst/>
          </a:prstGeom>
          <a:solidFill>
            <a:srgbClr val="EAC28D"/>
          </a:solidFill>
        </p:spPr>
        <p:txBody>
          <a:bodyPr vert="horz" wrap="square" lIns="1944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de-DE" sz="1600" dirty="0">
                <a:solidFill>
                  <a:schemeClr val="tx1"/>
                </a:solidFill>
                <a:latin typeface="+mn-lt"/>
              </a:rPr>
              <a:t>Jahrzehntelang Schwerpunkt deutscher Entwicklungszusammenarbeit im Bereich der Berufsbildung spätestens seit den 1980er Jahren</a:t>
            </a:r>
          </a:p>
        </p:txBody>
      </p:sp>
      <p:sp>
        <p:nvSpPr>
          <p:cNvPr id="8" name="Textplatzhalter 3">
            <a:extLst>
              <a:ext uri="{FF2B5EF4-FFF2-40B4-BE49-F238E27FC236}">
                <a16:creationId xmlns:a16="http://schemas.microsoft.com/office/drawing/2014/main" id="{4CEB601C-CE0D-419B-9A46-BAAA304A5DBF}"/>
              </a:ext>
            </a:extLst>
          </p:cNvPr>
          <p:cNvSpPr txBox="1">
            <a:spLocks/>
          </p:cNvSpPr>
          <p:nvPr/>
        </p:nvSpPr>
        <p:spPr>
          <a:xfrm>
            <a:off x="6167438" y="2816580"/>
            <a:ext cx="5545137" cy="803672"/>
          </a:xfrm>
          <a:prstGeom prst="rect">
            <a:avLst/>
          </a:prstGeom>
          <a:solidFill>
            <a:srgbClr val="EAC28D"/>
          </a:solidFill>
        </p:spPr>
        <p:txBody>
          <a:bodyPr vert="horz" wrap="square" lIns="1944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de-DE" sz="1600" dirty="0">
                <a:solidFill>
                  <a:schemeClr val="tx1"/>
                </a:solidFill>
                <a:latin typeface="+mn-lt"/>
              </a:rPr>
              <a:t>Verwendung von Bau-, Ausstattungs- und Schulungskonzepten (z. B. Orientierung </a:t>
            </a:r>
            <a:br>
              <a:rPr lang="de-DE" sz="1600" dirty="0">
                <a:solidFill>
                  <a:schemeClr val="tx1"/>
                </a:solidFill>
                <a:latin typeface="+mn-lt"/>
              </a:rPr>
            </a:br>
            <a:r>
              <a:rPr lang="de-DE" sz="1600" dirty="0">
                <a:solidFill>
                  <a:schemeClr val="tx1"/>
                </a:solidFill>
                <a:latin typeface="+mn-lt"/>
              </a:rPr>
              <a:t>an modularer ÜBA/ÜLU)</a:t>
            </a:r>
          </a:p>
        </p:txBody>
      </p:sp>
      <p:sp>
        <p:nvSpPr>
          <p:cNvPr id="9" name="Textplatzhalter 3">
            <a:extLst>
              <a:ext uri="{FF2B5EF4-FFF2-40B4-BE49-F238E27FC236}">
                <a16:creationId xmlns:a16="http://schemas.microsoft.com/office/drawing/2014/main" id="{97CBE3D5-8F5A-4D4C-BBB6-FDD403228249}"/>
              </a:ext>
            </a:extLst>
          </p:cNvPr>
          <p:cNvSpPr txBox="1">
            <a:spLocks/>
          </p:cNvSpPr>
          <p:nvPr/>
        </p:nvSpPr>
        <p:spPr>
          <a:xfrm>
            <a:off x="658810" y="3791846"/>
            <a:ext cx="5437190" cy="1570993"/>
          </a:xfrm>
          <a:prstGeom prst="rect">
            <a:avLst/>
          </a:prstGeom>
          <a:solidFill>
            <a:srgbClr val="EAC28D"/>
          </a:solidFill>
        </p:spPr>
        <p:txBody>
          <a:bodyPr vert="horz" wrap="square" lIns="180000" tIns="36000" rIns="180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de-DE" sz="1600" dirty="0">
                <a:solidFill>
                  <a:schemeClr val="tx1"/>
                </a:solidFill>
                <a:latin typeface="+mn-lt"/>
              </a:rPr>
              <a:t>Kompetenzzentren dienen zudem als Blaupause für „Exzellenzzentren“ zur Weiterentwicklung von Berufsbildung </a:t>
            </a:r>
            <a:br>
              <a:rPr lang="de-DE" sz="1600" dirty="0">
                <a:solidFill>
                  <a:schemeClr val="tx1"/>
                </a:solidFill>
                <a:latin typeface="+mn-lt"/>
              </a:rPr>
            </a:br>
            <a:r>
              <a:rPr lang="de-DE" sz="1600" dirty="0">
                <a:solidFill>
                  <a:schemeClr val="tx1"/>
                </a:solidFill>
                <a:latin typeface="+mn-lt"/>
              </a:rPr>
              <a:t>bis in den Bereich höherer Berufsbildung hinein und für Zwecke des Technologie-transfers.</a:t>
            </a:r>
          </a:p>
        </p:txBody>
      </p:sp>
      <p:sp>
        <p:nvSpPr>
          <p:cNvPr id="11" name="Ellipse 10">
            <a:extLst>
              <a:ext uri="{FF2B5EF4-FFF2-40B4-BE49-F238E27FC236}">
                <a16:creationId xmlns:a16="http://schemas.microsoft.com/office/drawing/2014/main" id="{4442D3CD-3A5E-4D79-B5A4-741662351259}"/>
              </a:ext>
            </a:extLst>
          </p:cNvPr>
          <p:cNvSpPr/>
          <p:nvPr/>
        </p:nvSpPr>
        <p:spPr>
          <a:xfrm>
            <a:off x="4192789" y="1601381"/>
            <a:ext cx="3780000" cy="378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10. ÜBS in der internationalen Berufsbildungszusammenarbeit (iBBZ)</a:t>
            </a:r>
            <a:endParaRPr lang="de-DE" noProof="0" dirty="0"/>
          </a:p>
        </p:txBody>
      </p:sp>
      <p:pic>
        <p:nvPicPr>
          <p:cNvPr id="3" name="Grafik 2">
            <a:extLst>
              <a:ext uri="{FF2B5EF4-FFF2-40B4-BE49-F238E27FC236}">
                <a16:creationId xmlns:a16="http://schemas.microsoft.com/office/drawing/2014/main" id="{74AF3D87-CB12-4B75-AA8D-C136337F40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2234" y="1986494"/>
            <a:ext cx="2694208" cy="2820697"/>
          </a:xfrm>
          <a:prstGeom prst="rect">
            <a:avLst/>
          </a:prstGeom>
        </p:spPr>
      </p:pic>
      <p:sp>
        <p:nvSpPr>
          <p:cNvPr id="14" name="Textfeld 13">
            <a:extLst>
              <a:ext uri="{FF2B5EF4-FFF2-40B4-BE49-F238E27FC236}">
                <a16:creationId xmlns:a16="http://schemas.microsoft.com/office/drawing/2014/main" id="{EC77FBB5-E5C0-434C-884E-BD6DF5FEECF1}"/>
              </a:ext>
            </a:extLst>
          </p:cNvPr>
          <p:cNvSpPr txBox="1"/>
          <p:nvPr/>
        </p:nvSpPr>
        <p:spPr>
          <a:xfrm>
            <a:off x="658812" y="816225"/>
            <a:ext cx="10533063" cy="307777"/>
          </a:xfrm>
          <a:prstGeom prst="rect">
            <a:avLst/>
          </a:prstGeom>
          <a:noFill/>
        </p:spPr>
        <p:txBody>
          <a:bodyPr wrap="square" lIns="0" tIns="0" rIns="0" bIns="0" rtlCol="0">
            <a:spAutoFit/>
          </a:bodyPr>
          <a:lstStyle/>
          <a:p>
            <a:pPr>
              <a:lnSpc>
                <a:spcPts val="2400"/>
              </a:lnSpc>
              <a:spcAft>
                <a:spcPts val="1200"/>
              </a:spcAft>
            </a:pPr>
            <a:r>
              <a:rPr lang="de-DE" sz="2000" b="1" dirty="0"/>
              <a:t>Charakteristika</a:t>
            </a:r>
          </a:p>
        </p:txBody>
      </p:sp>
    </p:spTree>
    <p:extLst>
      <p:ext uri="{BB962C8B-B14F-4D97-AF65-F5344CB8AC3E}">
        <p14:creationId xmlns:p14="http://schemas.microsoft.com/office/powerpoint/2010/main" val="3153995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B7A454B-F284-407E-A745-FAABC55A9188}"/>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de-DE" dirty="0"/>
              <a:t>Weitere Informationen</a:t>
            </a:r>
          </a:p>
        </p:txBody>
      </p:sp>
      <p:sp>
        <p:nvSpPr>
          <p:cNvPr id="13" name="Inhaltsplatzhalter 4">
            <a:extLst>
              <a:ext uri="{FF2B5EF4-FFF2-40B4-BE49-F238E27FC236}">
                <a16:creationId xmlns:a16="http://schemas.microsoft.com/office/drawing/2014/main" id="{00267756-A19A-4B6C-B573-D5FC296CAD6A}"/>
              </a:ext>
            </a:extLst>
          </p:cNvPr>
          <p:cNvSpPr>
            <a:spLocks noGrp="1"/>
          </p:cNvSpPr>
          <p:nvPr>
            <p:ph idx="1"/>
          </p:nvPr>
        </p:nvSpPr>
        <p:spPr>
          <a:xfrm>
            <a:off x="663823" y="1557339"/>
            <a:ext cx="6460877" cy="1871662"/>
          </a:xfrm>
        </p:spPr>
        <p:txBody>
          <a:bodyPr numCol="1">
            <a:noAutofit/>
          </a:bodyPr>
          <a:lstStyle/>
          <a:p>
            <a:pPr marL="0" indent="0">
              <a:buNone/>
            </a:pPr>
            <a:r>
              <a:rPr lang="de-DE" sz="1800" noProof="0" dirty="0"/>
              <a:t>Diese Präsentation und weitere Präsentationen sowie Informationen zur deutschen Berufsbildung und internationalen Berufsbildungszusammenarbeit erhalten Sie auf unserer Webseite:</a:t>
            </a:r>
          </a:p>
          <a:p>
            <a:pPr marL="0" indent="0">
              <a:buNone/>
            </a:pPr>
            <a:r>
              <a:rPr lang="de-DE" sz="1800" b="1" spc="80" noProof="0" dirty="0">
                <a:solidFill>
                  <a:srgbClr val="D6851B"/>
                </a:solidFill>
                <a:hlinkClick r:id="rId3">
                  <a:extLst>
                    <a:ext uri="{A12FA001-AC4F-418D-AE19-62706E023703}">
                      <ahyp:hlinkClr xmlns:ahyp="http://schemas.microsoft.com/office/drawing/2018/hyperlinkcolor" val="tx"/>
                    </a:ext>
                  </a:extLst>
                </a:hlinkClick>
              </a:rPr>
              <a:t>www.govet.international</a:t>
            </a:r>
            <a:endParaRPr lang="de-DE" sz="1800" b="1" spc="80" noProof="0" dirty="0">
              <a:solidFill>
                <a:srgbClr val="D6851B"/>
              </a:solidFill>
            </a:endParaRPr>
          </a:p>
          <a:p>
            <a:pPr marL="0" indent="0">
              <a:buNone/>
            </a:pPr>
            <a:endParaRPr lang="de-DE" sz="1400" b="1" noProof="0" dirty="0"/>
          </a:p>
        </p:txBody>
      </p:sp>
      <p:sp>
        <p:nvSpPr>
          <p:cNvPr id="14" name="Inhaltsplatzhalter 4">
            <a:extLst>
              <a:ext uri="{FF2B5EF4-FFF2-40B4-BE49-F238E27FC236}">
                <a16:creationId xmlns:a16="http://schemas.microsoft.com/office/drawing/2014/main" id="{DAD3E55E-DE52-4105-99BC-8D44AA73DA49}"/>
              </a:ext>
            </a:extLst>
          </p:cNvPr>
          <p:cNvSpPr txBox="1">
            <a:spLocks/>
          </p:cNvSpPr>
          <p:nvPr/>
        </p:nvSpPr>
        <p:spPr>
          <a:xfrm>
            <a:off x="658812" y="3428999"/>
            <a:ext cx="11207605" cy="1871662"/>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spcAft>
                <a:spcPts val="600"/>
              </a:spcAft>
              <a:buFont typeface="Arial" panose="020B0604020202020204" pitchFamily="34" charset="0"/>
              <a:buNone/>
            </a:pPr>
            <a:r>
              <a:rPr lang="de-DE" sz="1600" b="1" spc="10" dirty="0"/>
              <a:t>Quellen und weitere Informationen im Internet</a:t>
            </a:r>
            <a:br>
              <a:rPr lang="de-DE" sz="1600" b="1" spc="10" dirty="0"/>
            </a:br>
            <a:endParaRPr lang="de-DE" sz="1600" b="1" spc="1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Berufbildungsbericht BReg (BMBFSFJ) (</a:t>
            </a:r>
            <a:r>
              <a:rPr lang="de-DE" sz="1600" dirty="0">
                <a:solidFill>
                  <a:srgbClr val="D6851B"/>
                </a:solidFill>
                <a:hlinkClick r:id="rId4">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BIBB Datenreport (</a:t>
            </a:r>
            <a:r>
              <a:rPr lang="de-DE" sz="1600" dirty="0">
                <a:solidFill>
                  <a:srgbClr val="D6851B"/>
                </a:solidFill>
                <a:hlinkClick r:id="rId5">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Destatis Statistik zu Berufsbildung (</a:t>
            </a:r>
            <a:r>
              <a:rPr lang="de-DE" sz="1600" dirty="0">
                <a:solidFill>
                  <a:srgbClr val="D6851B"/>
                </a:solidFill>
                <a:hlinkClick r:id="rId6">
                  <a:extLst>
                    <a:ext uri="{A12FA001-AC4F-418D-AE19-62706E023703}">
                      <ahyp:hlinkClr xmlns:ahyp="http://schemas.microsoft.com/office/drawing/2018/hyperlinkcolor" val="tx"/>
                    </a:ext>
                  </a:extLst>
                </a:hlinkClick>
              </a:rPr>
              <a:t>link</a:t>
            </a:r>
            <a:r>
              <a:rPr lang="de-DE" sz="1600" dirty="0"/>
              <a:t>)</a:t>
            </a:r>
          </a:p>
          <a:p>
            <a:pPr marL="0" indent="0">
              <a:lnSpc>
                <a:spcPts val="2000"/>
              </a:lnSpc>
              <a:spcBef>
                <a:spcPts val="0"/>
              </a:spcBef>
              <a:spcAft>
                <a:spcPts val="200"/>
              </a:spcAft>
              <a:buClr>
                <a:srgbClr val="D6851B"/>
              </a:buClr>
              <a:buSzPct val="65000"/>
              <a:buNone/>
            </a:pPr>
            <a:br>
              <a:rPr lang="de-DE" sz="1600" dirty="0"/>
            </a:br>
            <a:endParaRPr lang="de-DE"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de-DE"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de-DE" sz="1600" dirty="0"/>
          </a:p>
          <a:p>
            <a:pPr marL="0" indent="0">
              <a:lnSpc>
                <a:spcPts val="2000"/>
              </a:lnSpc>
              <a:spcBef>
                <a:spcPts val="0"/>
              </a:spcBef>
              <a:spcAft>
                <a:spcPts val="200"/>
              </a:spcAft>
              <a:buClr>
                <a:srgbClr val="D6851B"/>
              </a:buClr>
              <a:buSzPct val="65000"/>
              <a:buNone/>
            </a:pPr>
            <a:br>
              <a:rPr lang="de-DE" sz="1600" dirty="0"/>
            </a:br>
            <a:endParaRPr lang="de-DE"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BIBB Überbetriebliche Berufsbildungsstätten (</a:t>
            </a:r>
            <a:r>
              <a:rPr lang="de-DE" sz="1600" dirty="0">
                <a:solidFill>
                  <a:srgbClr val="D6851B"/>
                </a:solidFill>
                <a:hlinkClick r:id="rId7">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ZDH Überbetriebliche Lehrlingsunterweisung (ÜLU) (</a:t>
            </a:r>
            <a:r>
              <a:rPr lang="de-DE" sz="1600" dirty="0">
                <a:solidFill>
                  <a:srgbClr val="D6851B"/>
                </a:solidFill>
                <a:hlinkClick r:id="rId8">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Heinz-Piest-Institut für Handwerkstechnik (</a:t>
            </a:r>
            <a:r>
              <a:rPr lang="de-DE" sz="1600" dirty="0">
                <a:solidFill>
                  <a:srgbClr val="D6851B"/>
                </a:solidFill>
                <a:hlinkClick r:id="rId9">
                  <a:extLst>
                    <a:ext uri="{A12FA001-AC4F-418D-AE19-62706E023703}">
                      <ahyp:hlinkClr xmlns:ahyp="http://schemas.microsoft.com/office/drawing/2018/hyperlinkcolor" val="tx"/>
                    </a:ext>
                  </a:extLst>
                </a:hlinkClick>
              </a:rPr>
              <a:t>link</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de-DE"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de-DE" sz="1600" dirty="0"/>
          </a:p>
          <a:p>
            <a:pPr marL="0" indent="0">
              <a:lnSpc>
                <a:spcPts val="2000"/>
              </a:lnSpc>
              <a:spcBef>
                <a:spcPts val="0"/>
              </a:spcBef>
              <a:spcAft>
                <a:spcPts val="600"/>
              </a:spcAft>
              <a:buNone/>
            </a:pPr>
            <a:br>
              <a:rPr lang="de-DE" sz="1600" b="1" spc="10" dirty="0"/>
            </a:br>
            <a:endParaRPr lang="de-DE" sz="1600" b="1" spc="10" dirty="0"/>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de-DE"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Aufgaben überbetrieblicher Berufsbildungsstätten </a:t>
            </a:r>
            <a:endParaRPr lang="de-DE" noProof="0" dirty="0"/>
          </a:p>
        </p:txBody>
      </p:sp>
      <p:sp>
        <p:nvSpPr>
          <p:cNvPr id="18" name="Textplatzhalter 3">
            <a:extLst>
              <a:ext uri="{FF2B5EF4-FFF2-40B4-BE49-F238E27FC236}">
                <a16:creationId xmlns:a16="http://schemas.microsoft.com/office/drawing/2014/main" id="{A83A8B16-EE33-430A-805F-D90111DBCD34}"/>
              </a:ext>
            </a:extLst>
          </p:cNvPr>
          <p:cNvSpPr txBox="1">
            <a:spLocks/>
          </p:cNvSpPr>
          <p:nvPr/>
        </p:nvSpPr>
        <p:spPr>
          <a:xfrm>
            <a:off x="658813" y="2141417"/>
            <a:ext cx="9274167"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ct val="100000"/>
              </a:lnSpc>
              <a:spcBef>
                <a:spcPts val="0"/>
              </a:spcBef>
              <a:spcAft>
                <a:spcPts val="600"/>
              </a:spcAft>
              <a:buClr>
                <a:srgbClr val="D6851B"/>
              </a:buClr>
              <a:buSzPct val="65000"/>
            </a:pPr>
            <a:r>
              <a:rPr lang="de-DE" sz="1800" spc="-20" dirty="0">
                <a:latin typeface="+mn-lt"/>
              </a:rPr>
              <a:t>Stätte zur Durchführung von Prüfungen im Rahmen der dualen Berufsausbildung</a:t>
            </a:r>
          </a:p>
        </p:txBody>
      </p:sp>
      <p:sp>
        <p:nvSpPr>
          <p:cNvPr id="19" name="Textplatzhalter 3">
            <a:extLst>
              <a:ext uri="{FF2B5EF4-FFF2-40B4-BE49-F238E27FC236}">
                <a16:creationId xmlns:a16="http://schemas.microsoft.com/office/drawing/2014/main" id="{A888F55E-7582-4485-83A3-A70963D9E3C8}"/>
              </a:ext>
            </a:extLst>
          </p:cNvPr>
          <p:cNvSpPr txBox="1">
            <a:spLocks/>
          </p:cNvSpPr>
          <p:nvPr/>
        </p:nvSpPr>
        <p:spPr>
          <a:xfrm>
            <a:off x="658813" y="2649892"/>
            <a:ext cx="9274167"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de-DE" sz="1800" spc="-20" dirty="0">
                <a:latin typeface="+mn-lt"/>
              </a:rPr>
              <a:t>Weiterbildungsmaßnahmen:</a:t>
            </a:r>
          </a:p>
        </p:txBody>
      </p:sp>
      <p:sp>
        <p:nvSpPr>
          <p:cNvPr id="20" name="Textplatzhalter 3">
            <a:extLst>
              <a:ext uri="{FF2B5EF4-FFF2-40B4-BE49-F238E27FC236}">
                <a16:creationId xmlns:a16="http://schemas.microsoft.com/office/drawing/2014/main" id="{35F1A329-416F-42DB-8518-CF278648AF2F}"/>
              </a:ext>
            </a:extLst>
          </p:cNvPr>
          <p:cNvSpPr txBox="1">
            <a:spLocks/>
          </p:cNvSpPr>
          <p:nvPr/>
        </p:nvSpPr>
        <p:spPr>
          <a:xfrm>
            <a:off x="658813" y="4188633"/>
            <a:ext cx="9274175"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de-DE" sz="1800" spc="-20" dirty="0">
                <a:latin typeface="+mn-lt"/>
              </a:rPr>
              <a:t>Maßnahmen der Agentur für Arbeit, wie z. B.:</a:t>
            </a:r>
          </a:p>
        </p:txBody>
      </p:sp>
      <p:sp>
        <p:nvSpPr>
          <p:cNvPr id="21" name="Textplatzhalter 3">
            <a:extLst>
              <a:ext uri="{FF2B5EF4-FFF2-40B4-BE49-F238E27FC236}">
                <a16:creationId xmlns:a16="http://schemas.microsoft.com/office/drawing/2014/main" id="{DDA5A411-8DB1-4CF6-A534-4A780A5E6BBC}"/>
              </a:ext>
            </a:extLst>
          </p:cNvPr>
          <p:cNvSpPr txBox="1">
            <a:spLocks/>
          </p:cNvSpPr>
          <p:nvPr/>
        </p:nvSpPr>
        <p:spPr>
          <a:xfrm>
            <a:off x="658813" y="1632941"/>
            <a:ext cx="9274175"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914400">
              <a:lnSpc>
                <a:spcPct val="100000"/>
              </a:lnSpc>
              <a:spcBef>
                <a:spcPts val="0"/>
              </a:spcBef>
              <a:spcAft>
                <a:spcPts val="600"/>
              </a:spcAft>
              <a:buClr>
                <a:srgbClr val="D6851B"/>
              </a:buClr>
              <a:buSzPct val="65000"/>
            </a:pPr>
            <a:r>
              <a:rPr lang="de-DE" sz="1800" spc="-20" dirty="0">
                <a:latin typeface="+mn-lt"/>
              </a:rPr>
              <a:t>Überbetriebliche Ausbildung im Rahmen der dualen Berufsausbildung</a:t>
            </a:r>
          </a:p>
        </p:txBody>
      </p:sp>
      <p:sp>
        <p:nvSpPr>
          <p:cNvPr id="22" name="Ellipse 21">
            <a:extLst>
              <a:ext uri="{FF2B5EF4-FFF2-40B4-BE49-F238E27FC236}">
                <a16:creationId xmlns:a16="http://schemas.microsoft.com/office/drawing/2014/main" id="{B4E7F5CC-B3BC-4485-8B12-85A5ACF5CD15}"/>
              </a:ext>
            </a:extLst>
          </p:cNvPr>
          <p:cNvSpPr>
            <a:spLocks noChangeAspect="1"/>
          </p:cNvSpPr>
          <p:nvPr/>
        </p:nvSpPr>
        <p:spPr>
          <a:xfrm>
            <a:off x="8616953"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13" name="Textplatzhalter 3">
            <a:extLst>
              <a:ext uri="{FF2B5EF4-FFF2-40B4-BE49-F238E27FC236}">
                <a16:creationId xmlns:a16="http://schemas.microsoft.com/office/drawing/2014/main" id="{D6D60CE6-DD79-4863-8227-06883033E73F}"/>
              </a:ext>
            </a:extLst>
          </p:cNvPr>
          <p:cNvSpPr txBox="1">
            <a:spLocks/>
          </p:cNvSpPr>
          <p:nvPr/>
        </p:nvSpPr>
        <p:spPr>
          <a:xfrm>
            <a:off x="658813" y="4611038"/>
            <a:ext cx="9274175" cy="1074310"/>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Umschulungen</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ausbildungsbegleitende Hilfen </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berufsvorbereitende Bildungsmaßnahmen</a:t>
            </a:r>
          </a:p>
        </p:txBody>
      </p:sp>
      <p:sp>
        <p:nvSpPr>
          <p:cNvPr id="14" name="Textplatzhalter 3">
            <a:extLst>
              <a:ext uri="{FF2B5EF4-FFF2-40B4-BE49-F238E27FC236}">
                <a16:creationId xmlns:a16="http://schemas.microsoft.com/office/drawing/2014/main" id="{B10A5D92-AE7C-4AE9-BDEC-B80DF29B89E8}"/>
              </a:ext>
            </a:extLst>
          </p:cNvPr>
          <p:cNvSpPr txBox="1">
            <a:spLocks/>
          </p:cNvSpPr>
          <p:nvPr/>
        </p:nvSpPr>
        <p:spPr>
          <a:xfrm>
            <a:off x="658813" y="3072297"/>
            <a:ext cx="9274175" cy="1074310"/>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Aufstiegsfortbildungen, z. B. </a:t>
            </a:r>
            <a:r>
              <a:rPr lang="de-DE" sz="1600" dirty="0" err="1">
                <a:solidFill>
                  <a:schemeClr val="tx1"/>
                </a:solidFill>
                <a:latin typeface="+mn-lt"/>
              </a:rPr>
              <a:t>zum:zur</a:t>
            </a:r>
            <a:r>
              <a:rPr lang="de-DE" sz="1600" dirty="0">
                <a:solidFill>
                  <a:schemeClr val="tx1"/>
                </a:solidFill>
                <a:latin typeface="+mn-lt"/>
              </a:rPr>
              <a:t> </a:t>
            </a:r>
            <a:r>
              <a:rPr lang="de-DE" sz="1600" dirty="0" err="1">
                <a:solidFill>
                  <a:schemeClr val="tx1"/>
                </a:solidFill>
                <a:latin typeface="+mn-lt"/>
              </a:rPr>
              <a:t>Handwerksmeister:in</a:t>
            </a:r>
            <a:r>
              <a:rPr lang="de-DE" sz="1600" dirty="0">
                <a:solidFill>
                  <a:schemeClr val="tx1"/>
                </a:solidFill>
                <a:latin typeface="+mn-lt"/>
              </a:rPr>
              <a:t>, </a:t>
            </a:r>
            <a:r>
              <a:rPr lang="de-DE" sz="1600" dirty="0" err="1">
                <a:solidFill>
                  <a:schemeClr val="tx1"/>
                </a:solidFill>
                <a:latin typeface="+mn-lt"/>
              </a:rPr>
              <a:t>Techniker:in</a:t>
            </a:r>
            <a:r>
              <a:rPr lang="de-DE" sz="1600" dirty="0">
                <a:solidFill>
                  <a:schemeClr val="tx1"/>
                </a:solidFill>
                <a:latin typeface="+mn-lt"/>
              </a:rPr>
              <a:t>, </a:t>
            </a:r>
            <a:r>
              <a:rPr lang="de-DE" sz="1600" dirty="0" err="1">
                <a:solidFill>
                  <a:schemeClr val="tx1"/>
                </a:solidFill>
                <a:latin typeface="+mn-lt"/>
              </a:rPr>
              <a:t>Betriebswirt:in</a:t>
            </a:r>
            <a:endParaRPr lang="de-DE" sz="1600" dirty="0">
              <a:solidFill>
                <a:schemeClr val="tx1"/>
              </a:solidFill>
              <a:latin typeface="+mn-lt"/>
            </a:endParaRP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Zertifizierungen z. B. in der Schweißtechnik</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de-DE" sz="1600" dirty="0">
                <a:solidFill>
                  <a:schemeClr val="tx1"/>
                </a:solidFill>
                <a:latin typeface="+mn-lt"/>
              </a:rPr>
              <a:t>Unterschiedliche Seminare mit und ohne Zertifikat</a:t>
            </a:r>
          </a:p>
        </p:txBody>
      </p:sp>
      <p:grpSp>
        <p:nvGrpSpPr>
          <p:cNvPr id="15" name="Gruppieren 14">
            <a:extLst>
              <a:ext uri="{FF2B5EF4-FFF2-40B4-BE49-F238E27FC236}">
                <a16:creationId xmlns:a16="http://schemas.microsoft.com/office/drawing/2014/main" id="{FA046EF3-97D8-4A2E-BE84-9E33F8E90179}"/>
              </a:ext>
            </a:extLst>
          </p:cNvPr>
          <p:cNvGrpSpPr/>
          <p:nvPr/>
        </p:nvGrpSpPr>
        <p:grpSpPr>
          <a:xfrm rot="203938">
            <a:off x="9559616" y="1972220"/>
            <a:ext cx="1899935" cy="2540361"/>
            <a:chOff x="8781997" y="1844673"/>
            <a:chExt cx="2306823" cy="3084403"/>
          </a:xfrm>
        </p:grpSpPr>
        <p:pic>
          <p:nvPicPr>
            <p:cNvPr id="16" name="Grafik 15">
              <a:extLst>
                <a:ext uri="{FF2B5EF4-FFF2-40B4-BE49-F238E27FC236}">
                  <a16:creationId xmlns:a16="http://schemas.microsoft.com/office/drawing/2014/main" id="{D1CFBFA4-B6C5-4053-ADB8-ECB018596F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7" name="Rechteck 16">
              <a:extLst>
                <a:ext uri="{FF2B5EF4-FFF2-40B4-BE49-F238E27FC236}">
                  <a16:creationId xmlns:a16="http://schemas.microsoft.com/office/drawing/2014/main" id="{F961DD86-C4FC-4040-9D9A-40874E7B8FD5}"/>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4" name="Grafik 23">
            <a:extLst>
              <a:ext uri="{FF2B5EF4-FFF2-40B4-BE49-F238E27FC236}">
                <a16:creationId xmlns:a16="http://schemas.microsoft.com/office/drawing/2014/main" id="{88333C82-429B-4154-B9A4-104D4FC6C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85765">
            <a:off x="11062257" y="2916283"/>
            <a:ext cx="190368" cy="190368"/>
          </a:xfrm>
          <a:prstGeom prst="rect">
            <a:avLst/>
          </a:prstGeom>
        </p:spPr>
      </p:pic>
      <p:pic>
        <p:nvPicPr>
          <p:cNvPr id="25" name="Grafik 24">
            <a:extLst>
              <a:ext uri="{FF2B5EF4-FFF2-40B4-BE49-F238E27FC236}">
                <a16:creationId xmlns:a16="http://schemas.microsoft.com/office/drawing/2014/main" id="{A316E484-5938-4A2F-9135-49D86A5174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85765">
            <a:off x="10939552" y="3761818"/>
            <a:ext cx="162432" cy="162432"/>
          </a:xfrm>
          <a:prstGeom prst="rect">
            <a:avLst/>
          </a:prstGeom>
        </p:spPr>
      </p:pic>
      <p:pic>
        <p:nvPicPr>
          <p:cNvPr id="26" name="Grafik 25">
            <a:extLst>
              <a:ext uri="{FF2B5EF4-FFF2-40B4-BE49-F238E27FC236}">
                <a16:creationId xmlns:a16="http://schemas.microsoft.com/office/drawing/2014/main" id="{517FDF6D-D4A2-4C44-9590-DB0600149F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44707">
            <a:off x="10994559" y="3309065"/>
            <a:ext cx="194370" cy="222136"/>
          </a:xfrm>
          <a:prstGeom prst="rect">
            <a:avLst/>
          </a:prstGeom>
        </p:spPr>
      </p:pic>
      <p:pic>
        <p:nvPicPr>
          <p:cNvPr id="27" name="Grafik 26">
            <a:extLst>
              <a:ext uri="{FF2B5EF4-FFF2-40B4-BE49-F238E27FC236}">
                <a16:creationId xmlns:a16="http://schemas.microsoft.com/office/drawing/2014/main" id="{FE457D21-F7CE-40ED-AF54-C8C951C028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44707">
            <a:off x="10870006" y="4109197"/>
            <a:ext cx="208130" cy="206083"/>
          </a:xfrm>
          <a:prstGeom prst="rect">
            <a:avLst/>
          </a:prstGeom>
        </p:spPr>
      </p:pic>
      <p:sp>
        <p:nvSpPr>
          <p:cNvPr id="28" name="Textfeld 27">
            <a:extLst>
              <a:ext uri="{FF2B5EF4-FFF2-40B4-BE49-F238E27FC236}">
                <a16:creationId xmlns:a16="http://schemas.microsoft.com/office/drawing/2014/main" id="{1AB8232B-5DA2-44C1-BBA0-198861803A87}"/>
              </a:ext>
            </a:extLst>
          </p:cNvPr>
          <p:cNvSpPr txBox="1"/>
          <p:nvPr/>
        </p:nvSpPr>
        <p:spPr>
          <a:xfrm>
            <a:off x="658812" y="816225"/>
            <a:ext cx="9684067" cy="307777"/>
          </a:xfrm>
          <a:prstGeom prst="rect">
            <a:avLst/>
          </a:prstGeom>
          <a:noFill/>
        </p:spPr>
        <p:txBody>
          <a:bodyPr wrap="square" lIns="0" tIns="0" rIns="0" bIns="0" rtlCol="0">
            <a:spAutoFit/>
          </a:bodyPr>
          <a:lstStyle/>
          <a:p>
            <a:pPr>
              <a:lnSpc>
                <a:spcPts val="2400"/>
              </a:lnSpc>
              <a:spcAft>
                <a:spcPts val="1200"/>
              </a:spcAft>
            </a:pPr>
            <a:r>
              <a:rPr lang="de-DE" sz="2000" b="1" dirty="0"/>
              <a:t>Vielfältige Angebote der beruflichen Qualifizierung </a:t>
            </a:r>
          </a:p>
        </p:txBody>
      </p:sp>
    </p:spTree>
    <p:extLst>
      <p:ext uri="{BB962C8B-B14F-4D97-AF65-F5344CB8AC3E}">
        <p14:creationId xmlns:p14="http://schemas.microsoft.com/office/powerpoint/2010/main" val="102670077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28F953B5-362A-4D10-8320-5A5265FC0183}"/>
              </a:ext>
            </a:extLst>
          </p:cNvPr>
          <p:cNvSpPr txBox="1">
            <a:spLocks/>
          </p:cNvSpPr>
          <p:nvPr/>
        </p:nvSpPr>
        <p:spPr>
          <a:xfrm>
            <a:off x="6240463" y="4947126"/>
            <a:ext cx="5472112" cy="391628"/>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600" spc="-20" dirty="0">
                <a:solidFill>
                  <a:schemeClr val="tx1"/>
                </a:solidFill>
              </a:rPr>
              <a:t>Treffpunkte, Orte der Vernetzung</a:t>
            </a:r>
          </a:p>
        </p:txBody>
      </p:sp>
      <p:sp>
        <p:nvSpPr>
          <p:cNvPr id="11" name="Textplatzhalter 3">
            <a:extLst>
              <a:ext uri="{FF2B5EF4-FFF2-40B4-BE49-F238E27FC236}">
                <a16:creationId xmlns:a16="http://schemas.microsoft.com/office/drawing/2014/main" id="{AF21D820-9DC4-4FE5-9DBC-2BF42AE3F864}"/>
              </a:ext>
            </a:extLst>
          </p:cNvPr>
          <p:cNvSpPr txBox="1">
            <a:spLocks/>
          </p:cNvSpPr>
          <p:nvPr/>
        </p:nvSpPr>
        <p:spPr>
          <a:xfrm>
            <a:off x="6240463" y="3234177"/>
            <a:ext cx="5472112" cy="637849"/>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600" spc="-20" dirty="0">
                <a:solidFill>
                  <a:prstClr val="black"/>
                </a:solidFill>
              </a:rPr>
              <a:t>Technische Beratung für kleine und mittlere Unternehmen</a:t>
            </a:r>
          </a:p>
        </p:txBody>
      </p:sp>
      <p:sp>
        <p:nvSpPr>
          <p:cNvPr id="12" name="Textplatzhalter 3">
            <a:extLst>
              <a:ext uri="{FF2B5EF4-FFF2-40B4-BE49-F238E27FC236}">
                <a16:creationId xmlns:a16="http://schemas.microsoft.com/office/drawing/2014/main" id="{420259E5-990E-48DF-A8F9-DD0258A712DF}"/>
              </a:ext>
            </a:extLst>
          </p:cNvPr>
          <p:cNvSpPr txBox="1">
            <a:spLocks/>
          </p:cNvSpPr>
          <p:nvPr/>
        </p:nvSpPr>
        <p:spPr>
          <a:xfrm>
            <a:off x="6240463" y="3967541"/>
            <a:ext cx="5472112" cy="884070"/>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de-DE" sz="1600" spc="-20" dirty="0">
                <a:solidFill>
                  <a:prstClr val="black"/>
                </a:solidFill>
              </a:rPr>
              <a:t>Mitarbeit an Modellversuchen </a:t>
            </a:r>
            <a:br>
              <a:rPr lang="de-DE" sz="1600" spc="-20" dirty="0">
                <a:solidFill>
                  <a:prstClr val="black"/>
                </a:solidFill>
              </a:rPr>
            </a:br>
            <a:r>
              <a:rPr lang="de-DE" sz="1600" spc="-20" dirty="0">
                <a:solidFill>
                  <a:prstClr val="black"/>
                </a:solidFill>
              </a:rPr>
              <a:t>in den Bereichen Innovation, </a:t>
            </a:r>
            <a:br>
              <a:rPr lang="de-DE" sz="1600" spc="-20" dirty="0">
                <a:solidFill>
                  <a:prstClr val="black"/>
                </a:solidFill>
              </a:rPr>
            </a:br>
            <a:r>
              <a:rPr lang="de-DE" sz="1600" spc="-20" dirty="0">
                <a:solidFill>
                  <a:prstClr val="black"/>
                </a:solidFill>
              </a:rPr>
              <a:t>Bildung und Technik</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5485902" y="3008631"/>
            <a:ext cx="2520000" cy="2520000"/>
          </a:xfrm>
          <a:prstGeom prst="ellipse">
            <a:avLst/>
          </a:prstGeom>
          <a:solidFill>
            <a:srgbClr val="D6851B"/>
          </a:solid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spcBef>
                <a:spcPts val="0"/>
              </a:spcBef>
              <a:spcAft>
                <a:spcPts val="600"/>
              </a:spcAft>
            </a:pPr>
            <a:r>
              <a:rPr lang="de-DE" sz="1800" dirty="0">
                <a:latin typeface="+mn-lt"/>
              </a:rPr>
              <a:t>Kompetenzzentren </a:t>
            </a:r>
            <a:r>
              <a:rPr lang="de-DE" sz="1800" spc="-20" dirty="0">
                <a:latin typeface="+mn-lt"/>
              </a:rPr>
              <a:t>im Bereich Innovation, Bildung und Technik</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2194064" y="3368043"/>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dirty="0">
                <a:latin typeface="+mn-lt"/>
              </a:rPr>
              <a:t>Internationale Projekte</a:t>
            </a:r>
          </a:p>
        </p:txBody>
      </p:sp>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3727224" y="1628775"/>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dirty="0">
                <a:latin typeface="+mn-lt"/>
              </a:rPr>
              <a:t>Angebot an Praktikums-plätzen</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9150" y="1628775"/>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dirty="0">
                <a:latin typeface="+mn-lt"/>
              </a:rPr>
              <a:t>Berufs-orientierung</a:t>
            </a: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de-DE" dirty="0"/>
              <a:t>2. Aufgaben überbetrieblicher Berufsbildungsstätten </a:t>
            </a:r>
            <a:endParaRPr lang="de-DE" noProof="0" dirty="0"/>
          </a:p>
        </p:txBody>
      </p:sp>
      <p:sp>
        <p:nvSpPr>
          <p:cNvPr id="9" name="Textfeld 8">
            <a:extLst>
              <a:ext uri="{FF2B5EF4-FFF2-40B4-BE49-F238E27FC236}">
                <a16:creationId xmlns:a16="http://schemas.microsoft.com/office/drawing/2014/main" id="{F9B24E68-1FD4-4108-A84B-D88C9C3857E7}"/>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de-DE" sz="2000" b="1" dirty="0"/>
              <a:t>Kernbereiche der ÜBS</a:t>
            </a:r>
          </a:p>
        </p:txBody>
      </p:sp>
    </p:spTree>
    <p:extLst>
      <p:ext uri="{BB962C8B-B14F-4D97-AF65-F5344CB8AC3E}">
        <p14:creationId xmlns:p14="http://schemas.microsoft.com/office/powerpoint/2010/main" val="91355050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58813" y="4013901"/>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de-DE" sz="1800" dirty="0"/>
              <a:t>Unterstützung der Wettbewerbsfähigkeit von KMU</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13" y="2516150"/>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de-DE" sz="1800" dirty="0"/>
              <a:t>Qualitätssicherung in der beruflichen Bildung</a:t>
            </a:r>
          </a:p>
        </p:txBody>
      </p:sp>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658817" y="3126526"/>
            <a:ext cx="7862036" cy="772107"/>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de-DE" sz="1800" dirty="0"/>
              <a:t>Gewährleistung eines einheitlichen Ausbildungsstandards durch vollständige Abdeckung aller geforderten Ausbildungsinhalte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7" y="1628775"/>
            <a:ext cx="7862036" cy="772107"/>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de-DE" sz="1800" dirty="0"/>
              <a:t>Gewährleistung der Ausbildungsfähigkeit kleiner und mittlerer Unternehmen (KMU)</a:t>
            </a:r>
          </a:p>
        </p:txBody>
      </p:sp>
      <p:sp>
        <p:nvSpPr>
          <p:cNvPr id="9" name="Textplatzhalter 3">
            <a:extLst>
              <a:ext uri="{FF2B5EF4-FFF2-40B4-BE49-F238E27FC236}">
                <a16:creationId xmlns:a16="http://schemas.microsoft.com/office/drawing/2014/main" id="{C90120B8-66AB-4A9D-91DB-5B60ECEA0A01}"/>
              </a:ext>
            </a:extLst>
          </p:cNvPr>
          <p:cNvSpPr txBox="1">
            <a:spLocks/>
          </p:cNvSpPr>
          <p:nvPr/>
        </p:nvSpPr>
        <p:spPr>
          <a:xfrm>
            <a:off x="658812" y="4624277"/>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de-DE" sz="1800" dirty="0"/>
              <a:t>Technologietransfer </a:t>
            </a:r>
          </a:p>
        </p:txBody>
      </p:sp>
      <p:sp>
        <p:nvSpPr>
          <p:cNvPr id="11" name="Ellipse 10">
            <a:extLst>
              <a:ext uri="{FF2B5EF4-FFF2-40B4-BE49-F238E27FC236}">
                <a16:creationId xmlns:a16="http://schemas.microsoft.com/office/drawing/2014/main" id="{F514E9D7-EAEA-42AB-8C7E-A9769B65B8F8}"/>
              </a:ext>
            </a:extLst>
          </p:cNvPr>
          <p:cNvSpPr>
            <a:spLocks noChangeAspect="1"/>
          </p:cNvSpPr>
          <p:nvPr/>
        </p:nvSpPr>
        <p:spPr>
          <a:xfrm>
            <a:off x="7756742"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de-DE" dirty="0"/>
              <a:t>3. Ziele überbetrieblicher Berufsbildungsstätten</a:t>
            </a:r>
            <a:endParaRPr lang="de-DE" noProof="0" dirty="0"/>
          </a:p>
        </p:txBody>
      </p:sp>
      <p:pic>
        <p:nvPicPr>
          <p:cNvPr id="3" name="Grafik 2">
            <a:extLst>
              <a:ext uri="{FF2B5EF4-FFF2-40B4-BE49-F238E27FC236}">
                <a16:creationId xmlns:a16="http://schemas.microsoft.com/office/drawing/2014/main" id="{38F3355E-10DE-48CF-AE8D-97856F41AA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0482" y="1635443"/>
            <a:ext cx="3129678" cy="2923777"/>
          </a:xfrm>
          <a:prstGeom prst="rect">
            <a:avLst/>
          </a:prstGeom>
        </p:spPr>
      </p:pic>
    </p:spTree>
    <p:extLst>
      <p:ext uri="{BB962C8B-B14F-4D97-AF65-F5344CB8AC3E}">
        <p14:creationId xmlns:p14="http://schemas.microsoft.com/office/powerpoint/2010/main" val="345287406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2247213" y="3466925"/>
            <a:ext cx="9484412" cy="19782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spcAft>
                <a:spcPts val="600"/>
              </a:spcAft>
            </a:pPr>
            <a:r>
              <a:rPr lang="de-DE" sz="1800" dirty="0">
                <a:solidFill>
                  <a:schemeClr val="tx1"/>
                </a:solidFill>
              </a:rPr>
              <a:t>flächendeckende Grundversorgung unter dem Gesichtspunkt der Qualitätssicherung</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800" dirty="0">
                <a:solidFill>
                  <a:prstClr val="black"/>
                </a:solidFill>
              </a:rPr>
              <a:t>Investitionen anteilig</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800" dirty="0">
                <a:solidFill>
                  <a:prstClr val="black"/>
                </a:solidFill>
              </a:rPr>
              <a:t>Zuschüsse zu laufenden Kosten phasenweise </a:t>
            </a:r>
            <a:br>
              <a:rPr lang="de-DE" sz="1800" dirty="0">
                <a:solidFill>
                  <a:prstClr val="black"/>
                </a:solidFill>
              </a:rPr>
            </a:br>
            <a:r>
              <a:rPr lang="de-DE" sz="1800" dirty="0">
                <a:solidFill>
                  <a:prstClr val="black"/>
                </a:solidFill>
              </a:rPr>
              <a:t>(überbetriebliche Ausbildung – ÜBA/ÜLU, Mittelstandsförderung)</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800" dirty="0">
                <a:solidFill>
                  <a:prstClr val="black"/>
                </a:solidFill>
              </a:rPr>
              <a:t>Zuschussgeber Bund, Land und EU</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2247213" y="1632596"/>
            <a:ext cx="8678366" cy="7200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sz="1800" dirty="0">
                <a:solidFill>
                  <a:schemeClr val="tx1"/>
                </a:solidFill>
              </a:rPr>
              <a:t>Kosten in Verantwortung der Träger</a:t>
            </a:r>
          </a:p>
        </p:txBody>
      </p:sp>
      <p:sp>
        <p:nvSpPr>
          <p:cNvPr id="19" name="Textplatzhalter 3">
            <a:extLst>
              <a:ext uri="{FF2B5EF4-FFF2-40B4-BE49-F238E27FC236}">
                <a16:creationId xmlns:a16="http://schemas.microsoft.com/office/drawing/2014/main" id="{75BC6361-E07A-4602-AB4F-C2C7BDEB721D}"/>
              </a:ext>
            </a:extLst>
          </p:cNvPr>
          <p:cNvSpPr txBox="1">
            <a:spLocks/>
          </p:cNvSpPr>
          <p:nvPr/>
        </p:nvSpPr>
        <p:spPr>
          <a:xfrm>
            <a:off x="2247213" y="2549760"/>
            <a:ext cx="9484412" cy="7200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DE" sz="1800" dirty="0">
                <a:solidFill>
                  <a:schemeClr val="tx1"/>
                </a:solidFill>
              </a:rPr>
              <a:t>Staatliche Förderung seit 1970 </a:t>
            </a:r>
            <a:br>
              <a:rPr lang="de-DE" sz="1800" dirty="0">
                <a:solidFill>
                  <a:schemeClr val="tx1"/>
                </a:solidFill>
              </a:rPr>
            </a:br>
            <a:r>
              <a:rPr lang="de-DE" sz="1800" dirty="0">
                <a:solidFill>
                  <a:schemeClr val="tx1"/>
                </a:solidFill>
              </a:rPr>
              <a:t>(auf Grundlage des Berufsbildungsgesetzes, kurz BBiG, von 1969)</a:t>
            </a: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de-DE" dirty="0"/>
              <a:t>4. Finanzierung überbetrieblicher Berufsbildungsstätten</a:t>
            </a:r>
            <a:endParaRPr lang="de-DE" noProof="0" dirty="0"/>
          </a:p>
        </p:txBody>
      </p:sp>
      <p:sp>
        <p:nvSpPr>
          <p:cNvPr id="9" name="Pfeil: Fünfeck 8">
            <a:extLst>
              <a:ext uri="{FF2B5EF4-FFF2-40B4-BE49-F238E27FC236}">
                <a16:creationId xmlns:a16="http://schemas.microsoft.com/office/drawing/2014/main" id="{5CB44D75-B05C-4358-9498-EDB1B58C5536}"/>
              </a:ext>
            </a:extLst>
          </p:cNvPr>
          <p:cNvSpPr/>
          <p:nvPr/>
        </p:nvSpPr>
        <p:spPr>
          <a:xfrm>
            <a:off x="658813" y="2549760"/>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de-DE" sz="1400" dirty="0">
                <a:solidFill>
                  <a:schemeClr val="bg1"/>
                </a:solidFill>
              </a:rPr>
              <a:t>Insgesamt ca. </a:t>
            </a:r>
            <a:br>
              <a:rPr lang="de-DE" sz="2800" dirty="0">
                <a:solidFill>
                  <a:schemeClr val="bg1"/>
                </a:solidFill>
              </a:rPr>
            </a:br>
            <a:r>
              <a:rPr lang="de-DE" dirty="0">
                <a:solidFill>
                  <a:schemeClr val="bg1"/>
                </a:solidFill>
              </a:rPr>
              <a:t>5 Mrd. Euro</a:t>
            </a:r>
            <a:endParaRPr lang="de-DE" sz="2800" dirty="0">
              <a:solidFill>
                <a:schemeClr val="bg1"/>
              </a:solidFill>
            </a:endParaRPr>
          </a:p>
        </p:txBody>
      </p:sp>
      <p:sp>
        <p:nvSpPr>
          <p:cNvPr id="14" name="Pfeil: Fünfeck 13">
            <a:extLst>
              <a:ext uri="{FF2B5EF4-FFF2-40B4-BE49-F238E27FC236}">
                <a16:creationId xmlns:a16="http://schemas.microsoft.com/office/drawing/2014/main" id="{13CC23EC-C7EC-4ED2-AA6D-110164DF033E}"/>
              </a:ext>
            </a:extLst>
          </p:cNvPr>
          <p:cNvSpPr/>
          <p:nvPr/>
        </p:nvSpPr>
        <p:spPr>
          <a:xfrm>
            <a:off x="658813" y="3466925"/>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de-DE" dirty="0">
                <a:solidFill>
                  <a:schemeClr val="bg1"/>
                </a:solidFill>
              </a:rPr>
              <a:t>Ziel</a:t>
            </a:r>
            <a:endParaRPr lang="de-DE" sz="1600" dirty="0">
              <a:solidFill>
                <a:schemeClr val="bg1"/>
              </a:solidFill>
            </a:endParaRPr>
          </a:p>
        </p:txBody>
      </p:sp>
      <p:sp>
        <p:nvSpPr>
          <p:cNvPr id="17" name="Pfeil: Fünfeck 16">
            <a:extLst>
              <a:ext uri="{FF2B5EF4-FFF2-40B4-BE49-F238E27FC236}">
                <a16:creationId xmlns:a16="http://schemas.microsoft.com/office/drawing/2014/main" id="{533A7BDE-DC6C-4E1F-9FC7-4E6B9D5B0649}"/>
              </a:ext>
            </a:extLst>
          </p:cNvPr>
          <p:cNvSpPr/>
          <p:nvPr/>
        </p:nvSpPr>
        <p:spPr>
          <a:xfrm>
            <a:off x="658813" y="1632596"/>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de-DE" dirty="0">
                <a:solidFill>
                  <a:schemeClr val="bg1"/>
                </a:solidFill>
              </a:rPr>
              <a:t>Grundsatz</a:t>
            </a:r>
            <a:endParaRPr lang="de-DE" sz="1600" dirty="0">
              <a:solidFill>
                <a:schemeClr val="bg1"/>
              </a:solidFill>
            </a:endParaRPr>
          </a:p>
        </p:txBody>
      </p:sp>
      <p:pic>
        <p:nvPicPr>
          <p:cNvPr id="10" name="Grafik 9">
            <a:extLst>
              <a:ext uri="{FF2B5EF4-FFF2-40B4-BE49-F238E27FC236}">
                <a16:creationId xmlns:a16="http://schemas.microsoft.com/office/drawing/2014/main" id="{C8814265-6E0E-4D77-83B4-794AEE346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66525" y="1571823"/>
            <a:ext cx="918109" cy="1287356"/>
          </a:xfrm>
          <a:prstGeom prst="rect">
            <a:avLst/>
          </a:prstGeom>
        </p:spPr>
      </p:pic>
      <p:pic>
        <p:nvPicPr>
          <p:cNvPr id="11" name="Grafik 10">
            <a:extLst>
              <a:ext uri="{FF2B5EF4-FFF2-40B4-BE49-F238E27FC236}">
                <a16:creationId xmlns:a16="http://schemas.microsoft.com/office/drawing/2014/main" id="{310CB3FB-B137-4F38-99C5-E66D1DC7E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2248" y="1970210"/>
            <a:ext cx="973490" cy="1159100"/>
          </a:xfrm>
          <a:prstGeom prst="rect">
            <a:avLst/>
          </a:prstGeom>
        </p:spPr>
      </p:pic>
      <p:pic>
        <p:nvPicPr>
          <p:cNvPr id="12" name="Grafik 11">
            <a:extLst>
              <a:ext uri="{FF2B5EF4-FFF2-40B4-BE49-F238E27FC236}">
                <a16:creationId xmlns:a16="http://schemas.microsoft.com/office/drawing/2014/main" id="{4A2622BF-7503-4E4C-9667-4CAB8D0125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5579" y="2128936"/>
            <a:ext cx="972862" cy="949134"/>
          </a:xfrm>
          <a:prstGeom prst="rect">
            <a:avLst/>
          </a:prstGeom>
        </p:spPr>
      </p:pic>
    </p:spTree>
    <p:extLst>
      <p:ext uri="{BB962C8B-B14F-4D97-AF65-F5344CB8AC3E}">
        <p14:creationId xmlns:p14="http://schemas.microsoft.com/office/powerpoint/2010/main" val="57198497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D05E255-C225-426D-9D60-523DEA563968}"/>
              </a:ext>
            </a:extLst>
          </p:cNvPr>
          <p:cNvSpPr/>
          <p:nvPr/>
        </p:nvSpPr>
        <p:spPr>
          <a:xfrm>
            <a:off x="658811" y="1628775"/>
            <a:ext cx="11053763" cy="637849"/>
          </a:xfrm>
          <a:prstGeom prst="rect">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de-DE" sz="1600" b="1" spc="30" dirty="0"/>
              <a:t>Durchführung der Förderung von ÜBS</a:t>
            </a:r>
          </a:p>
          <a:p>
            <a:pPr algn="ctr"/>
            <a:r>
              <a:rPr lang="de-DE" sz="1600" dirty="0">
                <a:solidFill>
                  <a:schemeClr val="bg1"/>
                </a:solidFill>
              </a:rPr>
              <a:t>durch</a:t>
            </a:r>
            <a:endParaRPr lang="de-DE" sz="1400" dirty="0">
              <a:solidFill>
                <a:schemeClr val="bg1"/>
              </a:solidFill>
            </a:endParaRP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de-DE" dirty="0"/>
              <a:t>5. Finanzielle Förderung überbetrieblicher Berufsbildungsstätten </a:t>
            </a:r>
            <a:endParaRPr lang="de-DE" noProof="0" dirty="0"/>
          </a:p>
        </p:txBody>
      </p:sp>
      <p:sp>
        <p:nvSpPr>
          <p:cNvPr id="7" name="Textplatzhalter 3">
            <a:extLst>
              <a:ext uri="{FF2B5EF4-FFF2-40B4-BE49-F238E27FC236}">
                <a16:creationId xmlns:a16="http://schemas.microsoft.com/office/drawing/2014/main" id="{E734B296-7BB0-4F70-B6AD-40EE5A356BEE}"/>
              </a:ext>
            </a:extLst>
          </p:cNvPr>
          <p:cNvSpPr txBox="1">
            <a:spLocks/>
          </p:cNvSpPr>
          <p:nvPr/>
        </p:nvSpPr>
        <p:spPr>
          <a:xfrm>
            <a:off x="658810" y="2426098"/>
            <a:ext cx="5436000" cy="930236"/>
          </a:xfrm>
          <a:prstGeom prst="rect">
            <a:avLst/>
          </a:prstGeom>
          <a:solidFill>
            <a:srgbClr val="FBF3E8"/>
          </a:solidFill>
        </p:spPr>
        <p:txBody>
          <a:bodyPr vert="horz" wrap="square" lIns="72000" tIns="72000" rIns="72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600"/>
              </a:spcAft>
            </a:pPr>
            <a:r>
              <a:rPr lang="de-DE" sz="1800" b="1" dirty="0">
                <a:solidFill>
                  <a:schemeClr val="tx1"/>
                </a:solidFill>
              </a:rPr>
              <a:t>BIBB</a:t>
            </a:r>
            <a:r>
              <a:rPr lang="de-DE" sz="1800" dirty="0">
                <a:solidFill>
                  <a:schemeClr val="tx1"/>
                </a:solidFill>
              </a:rPr>
              <a:t> </a:t>
            </a:r>
          </a:p>
          <a:p>
            <a:pPr algn="ctr">
              <a:lnSpc>
                <a:spcPct val="100000"/>
              </a:lnSpc>
              <a:spcBef>
                <a:spcPts val="0"/>
              </a:spcBef>
              <a:spcAft>
                <a:spcPts val="600"/>
              </a:spcAft>
            </a:pPr>
            <a:r>
              <a:rPr lang="de-DE" sz="1400" dirty="0">
                <a:solidFill>
                  <a:schemeClr val="tx1"/>
                </a:solidFill>
              </a:rPr>
              <a:t>(Bundesinstitut für Berufsbildung):</a:t>
            </a:r>
            <a:br>
              <a:rPr lang="de-DE" sz="1400" dirty="0">
                <a:solidFill>
                  <a:schemeClr val="tx1"/>
                </a:solidFill>
              </a:rPr>
            </a:br>
            <a:r>
              <a:rPr lang="de-DE" sz="1400" dirty="0">
                <a:solidFill>
                  <a:schemeClr val="tx1"/>
                </a:solidFill>
              </a:rPr>
              <a:t>Mittel des Bildungsministeriums </a:t>
            </a:r>
          </a:p>
        </p:txBody>
      </p:sp>
      <p:sp>
        <p:nvSpPr>
          <p:cNvPr id="9" name="Textplatzhalter 3">
            <a:extLst>
              <a:ext uri="{FF2B5EF4-FFF2-40B4-BE49-F238E27FC236}">
                <a16:creationId xmlns:a16="http://schemas.microsoft.com/office/drawing/2014/main" id="{3ABDC669-D6C6-4BF3-B482-4A1D35A6C5A9}"/>
              </a:ext>
            </a:extLst>
          </p:cNvPr>
          <p:cNvSpPr txBox="1">
            <a:spLocks/>
          </p:cNvSpPr>
          <p:nvPr/>
        </p:nvSpPr>
        <p:spPr>
          <a:xfrm>
            <a:off x="6276575" y="2426098"/>
            <a:ext cx="5436000" cy="930236"/>
          </a:xfrm>
          <a:prstGeom prst="rect">
            <a:avLst/>
          </a:prstGeom>
          <a:solidFill>
            <a:srgbClr val="FBF3E8"/>
          </a:solidFill>
        </p:spPr>
        <p:txBody>
          <a:bodyPr vert="horz" wrap="square" lIns="72000" tIns="72000" rIns="72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600"/>
              </a:spcAft>
            </a:pPr>
            <a:r>
              <a:rPr lang="de-DE" sz="1800" b="1" dirty="0">
                <a:solidFill>
                  <a:schemeClr val="tx1"/>
                </a:solidFill>
              </a:rPr>
              <a:t>BAFA </a:t>
            </a:r>
          </a:p>
          <a:p>
            <a:pPr algn="ctr">
              <a:lnSpc>
                <a:spcPct val="100000"/>
              </a:lnSpc>
              <a:spcBef>
                <a:spcPts val="0"/>
              </a:spcBef>
              <a:spcAft>
                <a:spcPts val="600"/>
              </a:spcAft>
            </a:pPr>
            <a:r>
              <a:rPr lang="de-DE" sz="1400" dirty="0">
                <a:solidFill>
                  <a:schemeClr val="tx1"/>
                </a:solidFill>
              </a:rPr>
              <a:t>(Bundesamt für Wirtschaft und Ausfuhrkontrolle): </a:t>
            </a:r>
            <a:br>
              <a:rPr lang="de-DE" sz="1400" dirty="0">
                <a:solidFill>
                  <a:schemeClr val="tx1"/>
                </a:solidFill>
              </a:rPr>
            </a:br>
            <a:r>
              <a:rPr lang="de-DE" sz="1400" dirty="0">
                <a:solidFill>
                  <a:schemeClr val="tx1"/>
                </a:solidFill>
              </a:rPr>
              <a:t>Mittel des Wirtschaftsministeriums</a:t>
            </a:r>
          </a:p>
        </p:txBody>
      </p:sp>
      <p:sp>
        <p:nvSpPr>
          <p:cNvPr id="14" name="Textplatzhalter 3">
            <a:extLst>
              <a:ext uri="{FF2B5EF4-FFF2-40B4-BE49-F238E27FC236}">
                <a16:creationId xmlns:a16="http://schemas.microsoft.com/office/drawing/2014/main" id="{7477BD37-C965-4BB2-9A6C-97D731AB2406}"/>
              </a:ext>
            </a:extLst>
          </p:cNvPr>
          <p:cNvSpPr txBox="1">
            <a:spLocks/>
          </p:cNvSpPr>
          <p:nvPr/>
        </p:nvSpPr>
        <p:spPr>
          <a:xfrm>
            <a:off x="658813" y="3421324"/>
            <a:ext cx="5437187" cy="632719"/>
          </a:xfrm>
          <a:prstGeom prst="rect">
            <a:avLst/>
          </a:prstGeom>
          <a:solidFill>
            <a:srgbClr val="FBF3E8"/>
          </a:solidFill>
        </p:spPr>
        <p:txBody>
          <a:bodyPr vert="horz" wrap="square" lIns="72000" tIns="72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200"/>
              </a:spcAft>
            </a:pPr>
            <a:r>
              <a:rPr lang="de-DE" sz="1400" dirty="0">
                <a:solidFill>
                  <a:schemeClr val="tx1"/>
                </a:solidFill>
              </a:rPr>
              <a:t>gemeldetes Investitionsvolumen </a:t>
            </a:r>
          </a:p>
          <a:p>
            <a:pPr algn="ctr">
              <a:lnSpc>
                <a:spcPct val="100000"/>
              </a:lnSpc>
              <a:spcBef>
                <a:spcPts val="0"/>
              </a:spcBef>
              <a:spcAft>
                <a:spcPts val="200"/>
              </a:spcAft>
            </a:pPr>
            <a:r>
              <a:rPr lang="de-DE" sz="1400" dirty="0">
                <a:solidFill>
                  <a:schemeClr val="tx1"/>
                </a:solidFill>
              </a:rPr>
              <a:t>circa</a:t>
            </a:r>
            <a:r>
              <a:rPr lang="de-DE" sz="1600" b="1" dirty="0">
                <a:solidFill>
                  <a:schemeClr val="tx1"/>
                </a:solidFill>
              </a:rPr>
              <a:t> 2,3 Mrd. €</a:t>
            </a:r>
            <a:endParaRPr lang="de-DE" sz="1200" b="1" dirty="0">
              <a:solidFill>
                <a:schemeClr val="tx1"/>
              </a:solidFill>
            </a:endParaRPr>
          </a:p>
        </p:txBody>
      </p:sp>
      <p:sp>
        <p:nvSpPr>
          <p:cNvPr id="15" name="Textplatzhalter 3">
            <a:extLst>
              <a:ext uri="{FF2B5EF4-FFF2-40B4-BE49-F238E27FC236}">
                <a16:creationId xmlns:a16="http://schemas.microsoft.com/office/drawing/2014/main" id="{92DBDC0D-68E7-4607-B899-7BFFE98A2D77}"/>
              </a:ext>
            </a:extLst>
          </p:cNvPr>
          <p:cNvSpPr txBox="1">
            <a:spLocks/>
          </p:cNvSpPr>
          <p:nvPr/>
        </p:nvSpPr>
        <p:spPr>
          <a:xfrm>
            <a:off x="6275986" y="3421325"/>
            <a:ext cx="5436588" cy="632719"/>
          </a:xfrm>
          <a:prstGeom prst="rect">
            <a:avLst/>
          </a:prstGeom>
          <a:solidFill>
            <a:srgbClr val="FBF3E8"/>
          </a:solidFill>
        </p:spPr>
        <p:txBody>
          <a:bodyPr vert="horz" wrap="square" lIns="72000" tIns="72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200"/>
              </a:spcAft>
            </a:pPr>
            <a:r>
              <a:rPr lang="de-DE" sz="1400" dirty="0">
                <a:solidFill>
                  <a:schemeClr val="tx1"/>
                </a:solidFill>
              </a:rPr>
              <a:t>Gesamtinvestitionsvolumen (vorgelegte Anträge)</a:t>
            </a:r>
          </a:p>
          <a:p>
            <a:pPr algn="ctr">
              <a:lnSpc>
                <a:spcPct val="100000"/>
              </a:lnSpc>
              <a:spcBef>
                <a:spcPts val="0"/>
              </a:spcBef>
              <a:spcAft>
                <a:spcPts val="200"/>
              </a:spcAft>
            </a:pPr>
            <a:r>
              <a:rPr lang="de-DE" sz="1400" dirty="0">
                <a:solidFill>
                  <a:schemeClr val="tx1"/>
                </a:solidFill>
              </a:rPr>
              <a:t>rund</a:t>
            </a:r>
            <a:r>
              <a:rPr lang="de-DE" sz="1400" b="1" dirty="0">
                <a:solidFill>
                  <a:schemeClr val="tx1"/>
                </a:solidFill>
              </a:rPr>
              <a:t> </a:t>
            </a:r>
            <a:r>
              <a:rPr lang="de-DE" sz="1600" b="1" dirty="0">
                <a:solidFill>
                  <a:schemeClr val="tx1"/>
                </a:solidFill>
              </a:rPr>
              <a:t>951 Mio. €</a:t>
            </a:r>
            <a:endParaRPr lang="de-DE" sz="1200" b="1" dirty="0">
              <a:solidFill>
                <a:schemeClr val="tx1"/>
              </a:solidFill>
            </a:endParaRPr>
          </a:p>
        </p:txBody>
      </p:sp>
      <p:sp>
        <p:nvSpPr>
          <p:cNvPr id="16" name="Textplatzhalter 3">
            <a:extLst>
              <a:ext uri="{FF2B5EF4-FFF2-40B4-BE49-F238E27FC236}">
                <a16:creationId xmlns:a16="http://schemas.microsoft.com/office/drawing/2014/main" id="{42857DB4-6E26-4FB6-95DD-EE7C91040BA4}"/>
              </a:ext>
            </a:extLst>
          </p:cNvPr>
          <p:cNvSpPr txBox="1">
            <a:spLocks/>
          </p:cNvSpPr>
          <p:nvPr/>
        </p:nvSpPr>
        <p:spPr>
          <a:xfrm>
            <a:off x="658812" y="4759058"/>
            <a:ext cx="2659427"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de-DE" sz="1400" b="0" dirty="0"/>
              <a:t>Ausstattung, Modernisierung, Umstrukturierung, Leit- und Folgeprojekte</a:t>
            </a:r>
          </a:p>
        </p:txBody>
      </p:sp>
      <p:sp>
        <p:nvSpPr>
          <p:cNvPr id="17" name="Rechteck 16">
            <a:extLst>
              <a:ext uri="{FF2B5EF4-FFF2-40B4-BE49-F238E27FC236}">
                <a16:creationId xmlns:a16="http://schemas.microsoft.com/office/drawing/2014/main" id="{1675DC42-5FD8-4E7D-965B-DFA23643FB0E}"/>
              </a:ext>
            </a:extLst>
          </p:cNvPr>
          <p:cNvSpPr/>
          <p:nvPr/>
        </p:nvSpPr>
        <p:spPr>
          <a:xfrm>
            <a:off x="658811" y="4394442"/>
            <a:ext cx="11053764" cy="288147"/>
          </a:xfrm>
          <a:prstGeom prst="rect">
            <a:avLst/>
          </a:prstGeom>
          <a:solidFill>
            <a:srgbClr val="EAC2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ctr"/>
            <a:r>
              <a:rPr lang="de-DE" sz="1400" dirty="0">
                <a:solidFill>
                  <a:schemeClr val="tx1"/>
                </a:solidFill>
              </a:rPr>
              <a:t>Programme:</a:t>
            </a:r>
            <a:endParaRPr lang="de-DE" sz="1200" dirty="0">
              <a:solidFill>
                <a:schemeClr val="tx1"/>
              </a:solidFill>
            </a:endParaRPr>
          </a:p>
        </p:txBody>
      </p:sp>
      <p:sp>
        <p:nvSpPr>
          <p:cNvPr id="18" name="Textplatzhalter 3">
            <a:extLst>
              <a:ext uri="{FF2B5EF4-FFF2-40B4-BE49-F238E27FC236}">
                <a16:creationId xmlns:a16="http://schemas.microsoft.com/office/drawing/2014/main" id="{899CBB29-6BB0-4DEA-8FF5-E652978CE393}"/>
              </a:ext>
            </a:extLst>
          </p:cNvPr>
          <p:cNvSpPr txBox="1">
            <a:spLocks/>
          </p:cNvSpPr>
          <p:nvPr/>
        </p:nvSpPr>
        <p:spPr>
          <a:xfrm>
            <a:off x="3467399" y="4753319"/>
            <a:ext cx="2659429"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de-DE" sz="1400" b="0" dirty="0"/>
              <a:t>Integration neuer Technologien in die Ausbildung</a:t>
            </a:r>
          </a:p>
        </p:txBody>
      </p:sp>
      <p:sp>
        <p:nvSpPr>
          <p:cNvPr id="19" name="Textplatzhalter 3">
            <a:extLst>
              <a:ext uri="{FF2B5EF4-FFF2-40B4-BE49-F238E27FC236}">
                <a16:creationId xmlns:a16="http://schemas.microsoft.com/office/drawing/2014/main" id="{14BC4DDE-9589-40C9-9105-9FB6BCF9F543}"/>
              </a:ext>
            </a:extLst>
          </p:cNvPr>
          <p:cNvSpPr txBox="1">
            <a:spLocks/>
          </p:cNvSpPr>
          <p:nvPr/>
        </p:nvSpPr>
        <p:spPr>
          <a:xfrm>
            <a:off x="6275984" y="4747580"/>
            <a:ext cx="2659429"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de-DE" sz="1400" b="0" dirty="0"/>
              <a:t>Digitalisierung</a:t>
            </a:r>
          </a:p>
        </p:txBody>
      </p:sp>
      <p:sp>
        <p:nvSpPr>
          <p:cNvPr id="20" name="Textplatzhalter 3">
            <a:extLst>
              <a:ext uri="{FF2B5EF4-FFF2-40B4-BE49-F238E27FC236}">
                <a16:creationId xmlns:a16="http://schemas.microsoft.com/office/drawing/2014/main" id="{0D9907C6-8E64-4F77-8962-2B0400976268}"/>
              </a:ext>
            </a:extLst>
          </p:cNvPr>
          <p:cNvSpPr txBox="1">
            <a:spLocks/>
          </p:cNvSpPr>
          <p:nvPr/>
        </p:nvSpPr>
        <p:spPr>
          <a:xfrm>
            <a:off x="9084575" y="4747580"/>
            <a:ext cx="2628000"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de-DE" sz="1400" b="0" dirty="0"/>
              <a:t>Weiterentwicklung zu Exzellenzzentren</a:t>
            </a:r>
          </a:p>
        </p:txBody>
      </p:sp>
      <p:pic>
        <p:nvPicPr>
          <p:cNvPr id="12" name="Grafik 11">
            <a:extLst>
              <a:ext uri="{FF2B5EF4-FFF2-40B4-BE49-F238E27FC236}">
                <a16:creationId xmlns:a16="http://schemas.microsoft.com/office/drawing/2014/main" id="{4A2622BF-7503-4E4C-9667-4CAB8D012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7879" y="1382775"/>
            <a:ext cx="1353892" cy="1320871"/>
          </a:xfrm>
          <a:prstGeom prst="rect">
            <a:avLst/>
          </a:prstGeom>
        </p:spPr>
      </p:pic>
      <p:sp>
        <p:nvSpPr>
          <p:cNvPr id="25" name="Gleichschenkliges Dreieck 24">
            <a:extLst>
              <a:ext uri="{FF2B5EF4-FFF2-40B4-BE49-F238E27FC236}">
                <a16:creationId xmlns:a16="http://schemas.microsoft.com/office/drawing/2014/main" id="{F0CCEBE2-1A54-4B2E-B24B-673B8E91B90F}"/>
              </a:ext>
            </a:extLst>
          </p:cNvPr>
          <p:cNvSpPr/>
          <p:nvPr/>
        </p:nvSpPr>
        <p:spPr>
          <a:xfrm rot="10800000">
            <a:off x="5365710" y="2360619"/>
            <a:ext cx="300713" cy="259235"/>
          </a:xfrm>
          <a:prstGeom prst="triangl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Gleichschenkliges Dreieck 25">
            <a:extLst>
              <a:ext uri="{FF2B5EF4-FFF2-40B4-BE49-F238E27FC236}">
                <a16:creationId xmlns:a16="http://schemas.microsoft.com/office/drawing/2014/main" id="{0B53DBD2-91FF-4C78-8EDB-2214EB247600}"/>
              </a:ext>
            </a:extLst>
          </p:cNvPr>
          <p:cNvSpPr/>
          <p:nvPr/>
        </p:nvSpPr>
        <p:spPr>
          <a:xfrm rot="10800000">
            <a:off x="6704961" y="2360619"/>
            <a:ext cx="300713" cy="259235"/>
          </a:xfrm>
          <a:prstGeom prst="triangl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B9BFF174-B7AF-4722-AFAF-D687296DE51E}"/>
              </a:ext>
            </a:extLst>
          </p:cNvPr>
          <p:cNvSpPr txBox="1"/>
          <p:nvPr/>
        </p:nvSpPr>
        <p:spPr>
          <a:xfrm>
            <a:off x="5999171" y="2501595"/>
            <a:ext cx="412394" cy="276999"/>
          </a:xfrm>
          <a:prstGeom prst="rect">
            <a:avLst/>
          </a:prstGeom>
          <a:noFill/>
        </p:spPr>
        <p:txBody>
          <a:bodyPr wrap="square" lIns="0" tIns="0" rIns="0" bIns="0" rtlCol="0">
            <a:spAutoFit/>
          </a:bodyPr>
          <a:lstStyle/>
          <a:p>
            <a:pPr algn="l"/>
            <a:r>
              <a:rPr lang="de-DE" sz="1800" b="1" dirty="0">
                <a:solidFill>
                  <a:schemeClr val="tx1"/>
                </a:solidFill>
              </a:rPr>
              <a:t>und</a:t>
            </a:r>
            <a:endParaRPr lang="de-DE" dirty="0"/>
          </a:p>
        </p:txBody>
      </p:sp>
      <p:sp>
        <p:nvSpPr>
          <p:cNvPr id="21" name="Textfeld 20">
            <a:extLst>
              <a:ext uri="{FF2B5EF4-FFF2-40B4-BE49-F238E27FC236}">
                <a16:creationId xmlns:a16="http://schemas.microsoft.com/office/drawing/2014/main" id="{D3B73868-055E-47ED-8F55-6B8027C80778}"/>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de-DE" sz="2000" b="1" dirty="0"/>
              <a:t>Akteure und Mittel</a:t>
            </a:r>
          </a:p>
        </p:txBody>
      </p:sp>
    </p:spTree>
    <p:extLst>
      <p:ext uri="{BB962C8B-B14F-4D97-AF65-F5344CB8AC3E}">
        <p14:creationId xmlns:p14="http://schemas.microsoft.com/office/powerpoint/2010/main" val="3854584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ussdiagramm: Verbinder zu einer anderen Seite 24">
            <a:extLst>
              <a:ext uri="{FF2B5EF4-FFF2-40B4-BE49-F238E27FC236}">
                <a16:creationId xmlns:a16="http://schemas.microsoft.com/office/drawing/2014/main" id="{D4122DB8-62C4-4A23-AA92-7EBD6F126AFC}"/>
              </a:ext>
            </a:extLst>
          </p:cNvPr>
          <p:cNvSpPr/>
          <p:nvPr/>
        </p:nvSpPr>
        <p:spPr>
          <a:xfrm>
            <a:off x="658812" y="5096163"/>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US" sz="1200" b="1" i="0" u="none" kern="1200" spc="100" dirty="0"/>
              <a:t>2020–2025</a:t>
            </a:r>
            <a:endParaRPr lang="de-DE" sz="1200" b="1" kern="1200" spc="100" dirty="0"/>
          </a:p>
        </p:txBody>
      </p:sp>
      <p:sp>
        <p:nvSpPr>
          <p:cNvPr id="39" name="Flussdiagramm: Verbinder zu einer anderen Seite 38">
            <a:extLst>
              <a:ext uri="{FF2B5EF4-FFF2-40B4-BE49-F238E27FC236}">
                <a16:creationId xmlns:a16="http://schemas.microsoft.com/office/drawing/2014/main" id="{BC213F4C-B7A9-4DEE-9D8E-D911377E24D0}"/>
              </a:ext>
            </a:extLst>
          </p:cNvPr>
          <p:cNvSpPr/>
          <p:nvPr/>
        </p:nvSpPr>
        <p:spPr>
          <a:xfrm>
            <a:off x="658812" y="4726973"/>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3" name="Flussdiagramm: Verbinder zu einer anderen Seite 22">
            <a:extLst>
              <a:ext uri="{FF2B5EF4-FFF2-40B4-BE49-F238E27FC236}">
                <a16:creationId xmlns:a16="http://schemas.microsoft.com/office/drawing/2014/main" id="{211AF87C-4327-4167-971B-99ACC8D87E16}"/>
              </a:ext>
            </a:extLst>
          </p:cNvPr>
          <p:cNvSpPr/>
          <p:nvPr/>
        </p:nvSpPr>
        <p:spPr>
          <a:xfrm>
            <a:off x="658812" y="4527155"/>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US" sz="1200" b="1" i="0" u="none" kern="1200" spc="100" dirty="0"/>
              <a:t>2016–2019</a:t>
            </a:r>
            <a:endParaRPr lang="de-DE" sz="1200" b="1" i="0" u="none" kern="1200" spc="100" dirty="0"/>
          </a:p>
        </p:txBody>
      </p:sp>
      <p:sp>
        <p:nvSpPr>
          <p:cNvPr id="38" name="Flussdiagramm: Verbinder zu einer anderen Seite 37">
            <a:extLst>
              <a:ext uri="{FF2B5EF4-FFF2-40B4-BE49-F238E27FC236}">
                <a16:creationId xmlns:a16="http://schemas.microsoft.com/office/drawing/2014/main" id="{09CAD917-2B46-4C76-88F1-80139AF13811}"/>
              </a:ext>
            </a:extLst>
          </p:cNvPr>
          <p:cNvSpPr/>
          <p:nvPr/>
        </p:nvSpPr>
        <p:spPr>
          <a:xfrm>
            <a:off x="658812" y="4157965"/>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0" name="Flussdiagramm: Verbinder zu einer anderen Seite 19">
            <a:extLst>
              <a:ext uri="{FF2B5EF4-FFF2-40B4-BE49-F238E27FC236}">
                <a16:creationId xmlns:a16="http://schemas.microsoft.com/office/drawing/2014/main" id="{9A06133E-5137-4C17-B87A-1096FB7B7E39}"/>
              </a:ext>
            </a:extLst>
          </p:cNvPr>
          <p:cNvSpPr/>
          <p:nvPr/>
        </p:nvSpPr>
        <p:spPr>
          <a:xfrm>
            <a:off x="658813" y="3958147"/>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US" sz="1200" b="1" i="0" u="none" kern="1200" spc="100" dirty="0"/>
              <a:t>2007–2015</a:t>
            </a:r>
            <a:endParaRPr lang="de-DE" sz="1200" b="1" i="0" u="none" kern="1200" spc="100" dirty="0"/>
          </a:p>
        </p:txBody>
      </p:sp>
      <p:sp>
        <p:nvSpPr>
          <p:cNvPr id="37" name="Flussdiagramm: Verbinder zu einer anderen Seite 36">
            <a:extLst>
              <a:ext uri="{FF2B5EF4-FFF2-40B4-BE49-F238E27FC236}">
                <a16:creationId xmlns:a16="http://schemas.microsoft.com/office/drawing/2014/main" id="{11A3031F-31EC-4213-8A05-C22B47BD8BDB}"/>
              </a:ext>
            </a:extLst>
          </p:cNvPr>
          <p:cNvSpPr/>
          <p:nvPr/>
        </p:nvSpPr>
        <p:spPr>
          <a:xfrm>
            <a:off x="658812" y="3588957"/>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18" name="Flussdiagramm: Verbinder zu einer anderen Seite 17">
            <a:extLst>
              <a:ext uri="{FF2B5EF4-FFF2-40B4-BE49-F238E27FC236}">
                <a16:creationId xmlns:a16="http://schemas.microsoft.com/office/drawing/2014/main" id="{B4425A6D-84BF-46B1-A889-70A1053151CA}"/>
              </a:ext>
            </a:extLst>
          </p:cNvPr>
          <p:cNvSpPr/>
          <p:nvPr/>
        </p:nvSpPr>
        <p:spPr>
          <a:xfrm>
            <a:off x="658812" y="3389139"/>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US" sz="1200" b="1" i="0" u="none" kern="1200" spc="100" dirty="0"/>
              <a:t>2000–2006</a:t>
            </a:r>
            <a:endParaRPr lang="de-DE" sz="1200" b="1" i="0" u="none" kern="1200" spc="100" dirty="0"/>
          </a:p>
        </p:txBody>
      </p:sp>
      <p:sp>
        <p:nvSpPr>
          <p:cNvPr id="36" name="Flussdiagramm: Verbinder zu einer anderen Seite 35">
            <a:extLst>
              <a:ext uri="{FF2B5EF4-FFF2-40B4-BE49-F238E27FC236}">
                <a16:creationId xmlns:a16="http://schemas.microsoft.com/office/drawing/2014/main" id="{D90CA482-C532-4F58-8F87-AD0E2EE9BA21}"/>
              </a:ext>
            </a:extLst>
          </p:cNvPr>
          <p:cNvSpPr/>
          <p:nvPr/>
        </p:nvSpPr>
        <p:spPr>
          <a:xfrm>
            <a:off x="658812" y="3019949"/>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16" name="Flussdiagramm: Verbinder zu einer anderen Seite 15">
            <a:extLst>
              <a:ext uri="{FF2B5EF4-FFF2-40B4-BE49-F238E27FC236}">
                <a16:creationId xmlns:a16="http://schemas.microsoft.com/office/drawing/2014/main" id="{32AE584E-A4FC-45E1-A6D0-605CD1881837}"/>
              </a:ext>
            </a:extLst>
          </p:cNvPr>
          <p:cNvSpPr/>
          <p:nvPr/>
        </p:nvSpPr>
        <p:spPr>
          <a:xfrm>
            <a:off x="658812" y="2820131"/>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US" sz="1200" b="1" i="0" u="none" kern="1200" spc="100" dirty="0"/>
              <a:t>1990–1999</a:t>
            </a:r>
            <a:endParaRPr lang="de-DE" sz="1200" b="1" kern="1200" spc="100" dirty="0"/>
          </a:p>
        </p:txBody>
      </p:sp>
      <p:sp>
        <p:nvSpPr>
          <p:cNvPr id="35" name="Flussdiagramm: Verbinder zu einer anderen Seite 34">
            <a:extLst>
              <a:ext uri="{FF2B5EF4-FFF2-40B4-BE49-F238E27FC236}">
                <a16:creationId xmlns:a16="http://schemas.microsoft.com/office/drawing/2014/main" id="{C83E7B27-16BA-425B-8198-F5330AAF28E9}"/>
              </a:ext>
            </a:extLst>
          </p:cNvPr>
          <p:cNvSpPr/>
          <p:nvPr/>
        </p:nvSpPr>
        <p:spPr>
          <a:xfrm>
            <a:off x="658812" y="2450941"/>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de-DE" dirty="0"/>
              <a:t>5. Finanzielle Förderung überbetrieblicher Berufsbildungsstätten </a:t>
            </a:r>
            <a:endParaRPr lang="de-DE" noProof="0" dirty="0"/>
          </a:p>
        </p:txBody>
      </p:sp>
      <p:sp>
        <p:nvSpPr>
          <p:cNvPr id="8" name="Textfeld 7">
            <a:extLst>
              <a:ext uri="{FF2B5EF4-FFF2-40B4-BE49-F238E27FC236}">
                <a16:creationId xmlns:a16="http://schemas.microsoft.com/office/drawing/2014/main" id="{0FBAACD3-20D8-411B-85B3-DB4F6C5DBF76}"/>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de-DE" sz="2000" b="1" dirty="0"/>
              <a:t>Entwicklung der ÜBS-Förderung von 1970 bis heute</a:t>
            </a:r>
          </a:p>
        </p:txBody>
      </p:sp>
      <p:sp>
        <p:nvSpPr>
          <p:cNvPr id="9" name="Rechteck 8">
            <a:extLst>
              <a:ext uri="{FF2B5EF4-FFF2-40B4-BE49-F238E27FC236}">
                <a16:creationId xmlns:a16="http://schemas.microsoft.com/office/drawing/2014/main" id="{899D6821-F215-4DC5-9A0C-AE411C34F2CD}"/>
              </a:ext>
            </a:extLst>
          </p:cNvPr>
          <p:cNvSpPr/>
          <p:nvPr/>
        </p:nvSpPr>
        <p:spPr>
          <a:xfrm>
            <a:off x="1899403" y="1628775"/>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de-DE" sz="1500" i="0" u="none" kern="1200" dirty="0"/>
              <a:t>Grundförderung</a:t>
            </a:r>
            <a:r>
              <a:rPr lang="en-US" sz="1500" i="0" u="none" kern="1200" dirty="0"/>
              <a:t> ÜBS</a:t>
            </a:r>
            <a:endParaRPr lang="de-DE" sz="1500" kern="1200" dirty="0"/>
          </a:p>
        </p:txBody>
      </p:sp>
      <p:sp>
        <p:nvSpPr>
          <p:cNvPr id="14" name="Flussdiagramm: Verbinder zu einer anderen Seite 13">
            <a:extLst>
              <a:ext uri="{FF2B5EF4-FFF2-40B4-BE49-F238E27FC236}">
                <a16:creationId xmlns:a16="http://schemas.microsoft.com/office/drawing/2014/main" id="{199DC13C-C4C5-420F-AC33-14366A075698}"/>
              </a:ext>
            </a:extLst>
          </p:cNvPr>
          <p:cNvSpPr/>
          <p:nvPr/>
        </p:nvSpPr>
        <p:spPr>
          <a:xfrm>
            <a:off x="658812" y="2251123"/>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US" sz="1200" b="1" i="0" u="none" kern="1200" spc="100" dirty="0"/>
              <a:t>1980–1989</a:t>
            </a:r>
            <a:endParaRPr lang="de-DE" sz="1200" b="1" kern="1200" spc="100" dirty="0"/>
          </a:p>
        </p:txBody>
      </p:sp>
      <p:sp>
        <p:nvSpPr>
          <p:cNvPr id="15" name="Rechteck 14">
            <a:extLst>
              <a:ext uri="{FF2B5EF4-FFF2-40B4-BE49-F238E27FC236}">
                <a16:creationId xmlns:a16="http://schemas.microsoft.com/office/drawing/2014/main" id="{63EFCEBA-01B8-4A7D-A87E-A6028289DE93}"/>
              </a:ext>
            </a:extLst>
          </p:cNvPr>
          <p:cNvSpPr/>
          <p:nvPr/>
        </p:nvSpPr>
        <p:spPr>
          <a:xfrm>
            <a:off x="1899403" y="2197072"/>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de-DE" sz="1500" i="0" u="none" kern="1200" dirty="0"/>
              <a:t>Ausbau-</a:t>
            </a:r>
            <a:r>
              <a:rPr lang="en-US" sz="1500" i="0" u="none" kern="1200" dirty="0"/>
              <a:t> und </a:t>
            </a:r>
            <a:r>
              <a:rPr lang="de-DE" sz="1500" i="0" u="none" kern="1200" dirty="0"/>
              <a:t>Modernisierungsförderung</a:t>
            </a:r>
            <a:endParaRPr lang="de-DE" sz="1500" kern="1200" dirty="0"/>
          </a:p>
        </p:txBody>
      </p:sp>
      <p:sp>
        <p:nvSpPr>
          <p:cNvPr id="17" name="Rechteck 16">
            <a:extLst>
              <a:ext uri="{FF2B5EF4-FFF2-40B4-BE49-F238E27FC236}">
                <a16:creationId xmlns:a16="http://schemas.microsoft.com/office/drawing/2014/main" id="{E42AD2D0-309D-450C-8375-203760B4BCC4}"/>
              </a:ext>
            </a:extLst>
          </p:cNvPr>
          <p:cNvSpPr/>
          <p:nvPr/>
        </p:nvSpPr>
        <p:spPr>
          <a:xfrm>
            <a:off x="1899403" y="2766080"/>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de-DE" sz="1500" i="0" u="none" kern="1200" dirty="0"/>
              <a:t>Strukturanpassungsförderung</a:t>
            </a:r>
          </a:p>
        </p:txBody>
      </p:sp>
      <p:sp>
        <p:nvSpPr>
          <p:cNvPr id="19" name="Rechteck 18">
            <a:extLst>
              <a:ext uri="{FF2B5EF4-FFF2-40B4-BE49-F238E27FC236}">
                <a16:creationId xmlns:a16="http://schemas.microsoft.com/office/drawing/2014/main" id="{7E8EF311-57D9-4A88-B3EC-E1DB93EC1742}"/>
              </a:ext>
            </a:extLst>
          </p:cNvPr>
          <p:cNvSpPr/>
          <p:nvPr/>
        </p:nvSpPr>
        <p:spPr>
          <a:xfrm>
            <a:off x="1899403" y="3335087"/>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de-DE" sz="1500" i="0" u="none" kern="1200" dirty="0"/>
              <a:t>Technische</a:t>
            </a:r>
            <a:r>
              <a:rPr lang="en-US" sz="1500" i="0" u="none" kern="1200" dirty="0"/>
              <a:t> </a:t>
            </a:r>
            <a:r>
              <a:rPr lang="de-DE" sz="1500" i="0" u="none" kern="1200" dirty="0"/>
              <a:t>Modernisierung</a:t>
            </a:r>
            <a:endParaRPr lang="de-DE" sz="1500" kern="1200" dirty="0"/>
          </a:p>
        </p:txBody>
      </p:sp>
      <p:sp>
        <p:nvSpPr>
          <p:cNvPr id="21" name="Rechteck 20">
            <a:extLst>
              <a:ext uri="{FF2B5EF4-FFF2-40B4-BE49-F238E27FC236}">
                <a16:creationId xmlns:a16="http://schemas.microsoft.com/office/drawing/2014/main" id="{2902ABEA-383B-4128-B694-9A8B625343CA}"/>
              </a:ext>
            </a:extLst>
          </p:cNvPr>
          <p:cNvSpPr/>
          <p:nvPr/>
        </p:nvSpPr>
        <p:spPr>
          <a:xfrm>
            <a:off x="1899404" y="3904095"/>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de-DE" sz="1500" i="0" u="none" kern="1200" dirty="0"/>
              <a:t>Digitalisierungsvorbereitung</a:t>
            </a:r>
          </a:p>
        </p:txBody>
      </p:sp>
      <p:sp>
        <p:nvSpPr>
          <p:cNvPr id="24" name="Rechteck 23">
            <a:extLst>
              <a:ext uri="{FF2B5EF4-FFF2-40B4-BE49-F238E27FC236}">
                <a16:creationId xmlns:a16="http://schemas.microsoft.com/office/drawing/2014/main" id="{579D8600-7613-45EE-A080-61870B8481DE}"/>
              </a:ext>
            </a:extLst>
          </p:cNvPr>
          <p:cNvSpPr/>
          <p:nvPr/>
        </p:nvSpPr>
        <p:spPr>
          <a:xfrm>
            <a:off x="1899403" y="4473103"/>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de-DE" sz="1500" i="0" u="none" kern="1200" dirty="0"/>
              <a:t>ÜBS-Digitalisierung</a:t>
            </a:r>
            <a:r>
              <a:rPr lang="en-US" sz="1500" i="0" u="none" kern="1200" dirty="0"/>
              <a:t> (Phase 1)</a:t>
            </a:r>
            <a:endParaRPr lang="de-DE" sz="1500" kern="1200" dirty="0"/>
          </a:p>
        </p:txBody>
      </p:sp>
      <p:sp>
        <p:nvSpPr>
          <p:cNvPr id="26" name="Rechteck 25">
            <a:extLst>
              <a:ext uri="{FF2B5EF4-FFF2-40B4-BE49-F238E27FC236}">
                <a16:creationId xmlns:a16="http://schemas.microsoft.com/office/drawing/2014/main" id="{7F942A8C-0341-4000-B6B4-143DBCE657ED}"/>
              </a:ext>
            </a:extLst>
          </p:cNvPr>
          <p:cNvSpPr/>
          <p:nvPr/>
        </p:nvSpPr>
        <p:spPr>
          <a:xfrm>
            <a:off x="1899403" y="5040735"/>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7" rIns="32405" bIns="32406" numCol="1" spcCol="1270" anchor="ctr" anchorCtr="0">
            <a:noAutofit/>
          </a:bodyPr>
          <a:lstStyle/>
          <a:p>
            <a:pPr marL="0" lvl="1" algn="l" defTabSz="666750">
              <a:lnSpc>
                <a:spcPct val="90000"/>
              </a:lnSpc>
              <a:spcBef>
                <a:spcPct val="0"/>
              </a:spcBef>
              <a:spcAft>
                <a:spcPct val="15000"/>
              </a:spcAft>
            </a:pPr>
            <a:r>
              <a:rPr lang="en-US" sz="1500" i="0" u="none" kern="1200"/>
              <a:t>ÜBS-Digitalisierung &amp; Nachhaltigkeit</a:t>
            </a:r>
            <a:endParaRPr lang="de-DE" sz="1500" kern="1200" dirty="0"/>
          </a:p>
        </p:txBody>
      </p:sp>
      <p:sp>
        <p:nvSpPr>
          <p:cNvPr id="27" name="Rechteck 26">
            <a:extLst>
              <a:ext uri="{FF2B5EF4-FFF2-40B4-BE49-F238E27FC236}">
                <a16:creationId xmlns:a16="http://schemas.microsoft.com/office/drawing/2014/main" id="{96BCD634-4A58-4924-8C4A-963EE5F0A7A6}"/>
              </a:ext>
            </a:extLst>
          </p:cNvPr>
          <p:cNvSpPr/>
          <p:nvPr/>
        </p:nvSpPr>
        <p:spPr>
          <a:xfrm>
            <a:off x="5753430" y="1628775"/>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de-DE" sz="1400" dirty="0"/>
              <a:t>Neubau, Erstausstattung, Grundausbau, Handwerksförderung</a:t>
            </a:r>
          </a:p>
        </p:txBody>
      </p:sp>
      <p:sp>
        <p:nvSpPr>
          <p:cNvPr id="28" name="Rechteck 27">
            <a:extLst>
              <a:ext uri="{FF2B5EF4-FFF2-40B4-BE49-F238E27FC236}">
                <a16:creationId xmlns:a16="http://schemas.microsoft.com/office/drawing/2014/main" id="{2BBE45CF-33B9-4CE1-93E9-F3301994B3E4}"/>
              </a:ext>
            </a:extLst>
          </p:cNvPr>
          <p:cNvSpPr/>
          <p:nvPr/>
        </p:nvSpPr>
        <p:spPr>
          <a:xfrm>
            <a:off x="5753430" y="2197072"/>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de-DE" sz="1400" dirty="0"/>
              <a:t>Modernisierung der Ausstattung, Einbindung neuer </a:t>
            </a:r>
            <a:br>
              <a:rPr lang="de-DE" sz="1400" dirty="0"/>
            </a:br>
            <a:r>
              <a:rPr lang="de-DE" sz="1400" dirty="0"/>
              <a:t>Ausbildungsberufe, Personalqualifizierung</a:t>
            </a:r>
          </a:p>
        </p:txBody>
      </p:sp>
      <p:sp>
        <p:nvSpPr>
          <p:cNvPr id="29" name="Rechteck 28">
            <a:extLst>
              <a:ext uri="{FF2B5EF4-FFF2-40B4-BE49-F238E27FC236}">
                <a16:creationId xmlns:a16="http://schemas.microsoft.com/office/drawing/2014/main" id="{7E62465E-B384-4641-9A12-19481EFFE4AA}"/>
              </a:ext>
            </a:extLst>
          </p:cNvPr>
          <p:cNvSpPr/>
          <p:nvPr/>
        </p:nvSpPr>
        <p:spPr>
          <a:xfrm>
            <a:off x="5753430" y="2766080"/>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de-DE" sz="1400" dirty="0"/>
              <a:t>Anpassung an neue Ausbildungsordnungen, Kooperationen mit Ländern </a:t>
            </a:r>
            <a:br>
              <a:rPr lang="de-DE" sz="1400" dirty="0"/>
            </a:br>
            <a:r>
              <a:rPr lang="de-DE" sz="1400" dirty="0"/>
              <a:t>und Kammern, Spezialisierte ÜBS</a:t>
            </a:r>
          </a:p>
        </p:txBody>
      </p:sp>
      <p:sp>
        <p:nvSpPr>
          <p:cNvPr id="30" name="Rechteck 29">
            <a:extLst>
              <a:ext uri="{FF2B5EF4-FFF2-40B4-BE49-F238E27FC236}">
                <a16:creationId xmlns:a16="http://schemas.microsoft.com/office/drawing/2014/main" id="{BC0EF266-A179-43A2-99FB-DE8811758345}"/>
              </a:ext>
            </a:extLst>
          </p:cNvPr>
          <p:cNvSpPr/>
          <p:nvPr/>
        </p:nvSpPr>
        <p:spPr>
          <a:xfrm>
            <a:off x="5753430" y="3335087"/>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pPr marL="0" lvl="1" defTabSz="666750"/>
            <a:r>
              <a:rPr lang="de-DE" sz="1400" dirty="0"/>
              <a:t>CNC-, CAD/CAM-Technik, IT-Ausstattung, Lehrmittel</a:t>
            </a:r>
          </a:p>
        </p:txBody>
      </p:sp>
      <p:sp>
        <p:nvSpPr>
          <p:cNvPr id="31" name="Rechteck 30">
            <a:extLst>
              <a:ext uri="{FF2B5EF4-FFF2-40B4-BE49-F238E27FC236}">
                <a16:creationId xmlns:a16="http://schemas.microsoft.com/office/drawing/2014/main" id="{DE3288DA-FC19-4909-8CC3-626C41A48FA8}"/>
              </a:ext>
            </a:extLst>
          </p:cNvPr>
          <p:cNvSpPr/>
          <p:nvPr/>
        </p:nvSpPr>
        <p:spPr>
          <a:xfrm>
            <a:off x="5753430" y="3904095"/>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r>
              <a:rPr lang="en-US" sz="1400" dirty="0"/>
              <a:t>Integration </a:t>
            </a:r>
            <a:r>
              <a:rPr lang="de-DE" sz="1400" dirty="0"/>
              <a:t>digitaler Lehrmethoden, Pilotprojekte, Medienkompetenz</a:t>
            </a:r>
            <a:endParaRPr lang="de-DE" sz="1400" dirty="0">
              <a:latin typeface="Cambria" panose="02040503050406030204" pitchFamily="18" charset="0"/>
              <a:ea typeface="MS Mincho"/>
              <a:cs typeface="Times New Roman" panose="02020603050405020304" pitchFamily="18" charset="0"/>
            </a:endParaRPr>
          </a:p>
        </p:txBody>
      </p:sp>
      <p:sp>
        <p:nvSpPr>
          <p:cNvPr id="32" name="Rechteck 31">
            <a:extLst>
              <a:ext uri="{FF2B5EF4-FFF2-40B4-BE49-F238E27FC236}">
                <a16:creationId xmlns:a16="http://schemas.microsoft.com/office/drawing/2014/main" id="{EA81187B-F0E9-42DE-AACE-058D4DCCC608}"/>
              </a:ext>
            </a:extLst>
          </p:cNvPr>
          <p:cNvSpPr/>
          <p:nvPr/>
        </p:nvSpPr>
        <p:spPr>
          <a:xfrm>
            <a:off x="5753430" y="4473103"/>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r>
              <a:rPr lang="de-DE" sz="1400" dirty="0"/>
              <a:t>Digitale Werkzeuge, VR/AR, Netzwerkbildung, Ausbilderqualifizierung</a:t>
            </a:r>
            <a:endParaRPr lang="de-DE" sz="1400" dirty="0">
              <a:latin typeface="Cambria" panose="02040503050406030204" pitchFamily="18" charset="0"/>
              <a:ea typeface="MS Mincho"/>
              <a:cs typeface="Times New Roman" panose="02020603050405020304" pitchFamily="18" charset="0"/>
            </a:endParaRPr>
          </a:p>
        </p:txBody>
      </p:sp>
      <p:sp>
        <p:nvSpPr>
          <p:cNvPr id="33" name="Rechteck 32">
            <a:extLst>
              <a:ext uri="{FF2B5EF4-FFF2-40B4-BE49-F238E27FC236}">
                <a16:creationId xmlns:a16="http://schemas.microsoft.com/office/drawing/2014/main" id="{9699EF17-2B76-4898-B9E1-D559DED70370}"/>
              </a:ext>
            </a:extLst>
          </p:cNvPr>
          <p:cNvSpPr/>
          <p:nvPr/>
        </p:nvSpPr>
        <p:spPr>
          <a:xfrm>
            <a:off x="5753430" y="5040735"/>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7" rIns="144000" bIns="32406" numCol="1" spcCol="1270" anchor="ctr" anchorCtr="0">
            <a:noAutofit/>
          </a:bodyPr>
          <a:lstStyle/>
          <a:p>
            <a:r>
              <a:rPr lang="de-DE" sz="1400" dirty="0"/>
              <a:t>Industrie 4.0, Nachhaltigkeit, Energieeffizienz, modulare Lernangebote, hybride Lernformen</a:t>
            </a:r>
            <a:endParaRPr lang="de-DE" sz="1400" dirty="0">
              <a:latin typeface="Cambria" panose="02040503050406030204" pitchFamily="18" charset="0"/>
              <a:ea typeface="MS Mincho"/>
              <a:cs typeface="Times New Roman" panose="02020603050405020304" pitchFamily="18" charset="0"/>
            </a:endParaRPr>
          </a:p>
        </p:txBody>
      </p:sp>
      <p:sp>
        <p:nvSpPr>
          <p:cNvPr id="34" name="Flussdiagramm: Verbinder zu einer anderen Seite 33">
            <a:extLst>
              <a:ext uri="{FF2B5EF4-FFF2-40B4-BE49-F238E27FC236}">
                <a16:creationId xmlns:a16="http://schemas.microsoft.com/office/drawing/2014/main" id="{97BC0D0B-F991-43DA-9BC5-A44711A3061D}"/>
              </a:ext>
            </a:extLst>
          </p:cNvPr>
          <p:cNvSpPr/>
          <p:nvPr/>
        </p:nvSpPr>
        <p:spPr>
          <a:xfrm>
            <a:off x="658812" y="1877171"/>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6" name="Flussdiagramm: Verbinder zu einer anderen Seite 5">
            <a:extLst>
              <a:ext uri="{FF2B5EF4-FFF2-40B4-BE49-F238E27FC236}">
                <a16:creationId xmlns:a16="http://schemas.microsoft.com/office/drawing/2014/main" id="{189CAFCE-5C25-4C4F-B991-C8D84A0100F0}"/>
              </a:ext>
            </a:extLst>
          </p:cNvPr>
          <p:cNvSpPr/>
          <p:nvPr/>
        </p:nvSpPr>
        <p:spPr>
          <a:xfrm>
            <a:off x="658812" y="1628775"/>
            <a:ext cx="1116000" cy="52134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n-US" sz="1200" b="1" i="0" u="none" kern="1200" spc="100" dirty="0"/>
              <a:t>1970–1979</a:t>
            </a:r>
            <a:endParaRPr lang="de-DE" sz="1200" b="1" i="0" u="none" kern="1200" spc="100" dirty="0"/>
          </a:p>
        </p:txBody>
      </p:sp>
      <p:pic>
        <p:nvPicPr>
          <p:cNvPr id="40" name="Grafik 39">
            <a:extLst>
              <a:ext uri="{FF2B5EF4-FFF2-40B4-BE49-F238E27FC236}">
                <a16:creationId xmlns:a16="http://schemas.microsoft.com/office/drawing/2014/main" id="{7BDA680C-43D8-4B2A-B7C9-225181F252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7879" y="1382775"/>
            <a:ext cx="1353892" cy="1320871"/>
          </a:xfrm>
          <a:prstGeom prst="rect">
            <a:avLst/>
          </a:prstGeom>
        </p:spPr>
      </p:pic>
    </p:spTree>
    <p:extLst>
      <p:ext uri="{BB962C8B-B14F-4D97-AF65-F5344CB8AC3E}">
        <p14:creationId xmlns:p14="http://schemas.microsoft.com/office/powerpoint/2010/main" val="11693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6. Ausbau von ÜBS zu Kompetenzzentren</a:t>
            </a:r>
            <a:endParaRPr lang="de-DE" noProof="0" dirty="0"/>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3" y="1632243"/>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de-DE" sz="1600" b="1" spc="30" dirty="0"/>
              <a:t>Spezialisierung</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8148575" y="1632243"/>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de-DE" sz="1600" b="1" spc="30" dirty="0"/>
              <a:t>Innovation</a:t>
            </a:r>
          </a:p>
        </p:txBody>
      </p:sp>
      <p:sp>
        <p:nvSpPr>
          <p:cNvPr id="18" name="Textplatzhalter 3">
            <a:extLst>
              <a:ext uri="{FF2B5EF4-FFF2-40B4-BE49-F238E27FC236}">
                <a16:creationId xmlns:a16="http://schemas.microsoft.com/office/drawing/2014/main" id="{8A601808-E1C5-4F64-8A94-382B310C07A4}"/>
              </a:ext>
            </a:extLst>
          </p:cNvPr>
          <p:cNvSpPr txBox="1">
            <a:spLocks/>
          </p:cNvSpPr>
          <p:nvPr/>
        </p:nvSpPr>
        <p:spPr>
          <a:xfrm>
            <a:off x="658814" y="2064243"/>
            <a:ext cx="3564000" cy="1692000"/>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de-DE" sz="1400" b="0" dirty="0"/>
              <a:t>Kompetenzzentren sind spezialisierte überbetriebliche Berufsbildungsstätten, die Fachwissen in bestimmten Branchen, Berufen oder Technologien bündeln.</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4403693" y="1632243"/>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de-DE" sz="1600" b="1" spc="30" dirty="0"/>
              <a:t>Moderne Ausstattung</a:t>
            </a:r>
          </a:p>
        </p:txBody>
      </p:sp>
      <p:sp>
        <p:nvSpPr>
          <p:cNvPr id="20" name="Textplatzhalter 3">
            <a:extLst>
              <a:ext uri="{FF2B5EF4-FFF2-40B4-BE49-F238E27FC236}">
                <a16:creationId xmlns:a16="http://schemas.microsoft.com/office/drawing/2014/main" id="{FD40C8E5-894E-4A9C-AA58-77405DFA0E5E}"/>
              </a:ext>
            </a:extLst>
          </p:cNvPr>
          <p:cNvSpPr txBox="1">
            <a:spLocks/>
          </p:cNvSpPr>
          <p:nvPr/>
        </p:nvSpPr>
        <p:spPr>
          <a:xfrm>
            <a:off x="4403693" y="2070990"/>
            <a:ext cx="3564000" cy="1692000"/>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de-DE" sz="1400" b="0" dirty="0"/>
              <a:t>Sie verfügen über eine besonders hoch-wertige, innovative technische Ausstattung, die oft über die Standards normaler Berufsbildungsstätten hinaus-geht, z. B. in Bereichen wie CNC, </a:t>
            </a:r>
            <a:br>
              <a:rPr lang="de-DE" sz="1400" b="0" dirty="0"/>
            </a:br>
            <a:r>
              <a:rPr lang="de-DE" sz="1400" b="0" dirty="0"/>
              <a:t>3D-Druck, Smart Home, E-Mobilität, etc.</a:t>
            </a:r>
          </a:p>
        </p:txBody>
      </p:sp>
      <p:sp>
        <p:nvSpPr>
          <p:cNvPr id="21" name="Textplatzhalter 3">
            <a:extLst>
              <a:ext uri="{FF2B5EF4-FFF2-40B4-BE49-F238E27FC236}">
                <a16:creationId xmlns:a16="http://schemas.microsoft.com/office/drawing/2014/main" id="{F4A3A467-9629-48C3-9A6B-7C8553083EA2}"/>
              </a:ext>
            </a:extLst>
          </p:cNvPr>
          <p:cNvSpPr txBox="1">
            <a:spLocks/>
          </p:cNvSpPr>
          <p:nvPr/>
        </p:nvSpPr>
        <p:spPr>
          <a:xfrm>
            <a:off x="8148574" y="2070990"/>
            <a:ext cx="3564000" cy="1692000"/>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de-DE" sz="1400" b="0" dirty="0"/>
              <a:t>Kompetenzzentren greifen technologische Entwicklungen auf, z. B. Digitalisierung, Nachhaltigkeit oder neue Fertigungs-verfahren, und vermitteln diese praxisnah. Sie entwickeln neue Lehrgänge und Konzepte, die dann auch von anderen ÜBS übernommen werden.</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2441561" y="3898612"/>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de-DE" sz="1600" b="1" spc="30" dirty="0"/>
              <a:t>Überregionale Bedeutung</a:t>
            </a:r>
          </a:p>
        </p:txBody>
      </p:sp>
      <p:sp>
        <p:nvSpPr>
          <p:cNvPr id="13" name="Textplatzhalter 3">
            <a:extLst>
              <a:ext uri="{FF2B5EF4-FFF2-40B4-BE49-F238E27FC236}">
                <a16:creationId xmlns:a16="http://schemas.microsoft.com/office/drawing/2014/main" id="{5348E07E-6221-47E1-BBDB-794D91D2A533}"/>
              </a:ext>
            </a:extLst>
          </p:cNvPr>
          <p:cNvSpPr txBox="1">
            <a:spLocks/>
          </p:cNvSpPr>
          <p:nvPr/>
        </p:nvSpPr>
        <p:spPr>
          <a:xfrm>
            <a:off x="6186439" y="3898612"/>
            <a:ext cx="3564000" cy="432000"/>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de-DE" sz="1600" b="1" spc="30" dirty="0"/>
              <a:t>Technologietransfer</a:t>
            </a:r>
          </a:p>
        </p:txBody>
      </p:sp>
      <p:sp>
        <p:nvSpPr>
          <p:cNvPr id="22" name="Textplatzhalter 3">
            <a:extLst>
              <a:ext uri="{FF2B5EF4-FFF2-40B4-BE49-F238E27FC236}">
                <a16:creationId xmlns:a16="http://schemas.microsoft.com/office/drawing/2014/main" id="{853F20EB-E605-4F4A-BBD4-892C00CFD205}"/>
              </a:ext>
            </a:extLst>
          </p:cNvPr>
          <p:cNvSpPr txBox="1">
            <a:spLocks/>
          </p:cNvSpPr>
          <p:nvPr/>
        </p:nvSpPr>
        <p:spPr>
          <a:xfrm>
            <a:off x="2441561" y="4330612"/>
            <a:ext cx="3564000" cy="1260000"/>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de-DE" sz="1400" b="0" dirty="0"/>
              <a:t>Sie arbeiten nicht nur für ihre jeweilige Region, sondern sollen überregional ausstrahlen und z. B. für ganze Branchen als Anlaufstelle für Qualifizierung dienen. </a:t>
            </a:r>
          </a:p>
        </p:txBody>
      </p:sp>
      <p:sp>
        <p:nvSpPr>
          <p:cNvPr id="23" name="Textplatzhalter 3">
            <a:extLst>
              <a:ext uri="{FF2B5EF4-FFF2-40B4-BE49-F238E27FC236}">
                <a16:creationId xmlns:a16="http://schemas.microsoft.com/office/drawing/2014/main" id="{EB1818D9-B9D4-4E60-B94B-F362D28212FA}"/>
              </a:ext>
            </a:extLst>
          </p:cNvPr>
          <p:cNvSpPr txBox="1">
            <a:spLocks/>
          </p:cNvSpPr>
          <p:nvPr/>
        </p:nvSpPr>
        <p:spPr>
          <a:xfrm>
            <a:off x="6186439" y="4330612"/>
            <a:ext cx="3564000" cy="1260000"/>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de-DE" sz="1400" b="0" dirty="0"/>
              <a:t>Kompetenzzentren vermitteln neue Techniken und Innovationen aus Forschung und Entwicklung in die betriebliche Praxis. Sie beraten Betriebe zu Ausbildungsfragen, Technikeinsatz und Modernisierung.</a:t>
            </a:r>
          </a:p>
        </p:txBody>
      </p:sp>
    </p:spTree>
    <p:extLst>
      <p:ext uri="{BB962C8B-B14F-4D97-AF65-F5344CB8AC3E}">
        <p14:creationId xmlns:p14="http://schemas.microsoft.com/office/powerpoint/2010/main" val="1124609443"/>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2696</Words>
  <Application>Microsoft Office PowerPoint</Application>
  <PresentationFormat>Breitbild</PresentationFormat>
  <Paragraphs>325</Paragraphs>
  <Slides>29</Slides>
  <Notes>22</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29</vt:i4>
      </vt:variant>
    </vt:vector>
  </HeadingPairs>
  <TitlesOfParts>
    <vt:vector size="35" baseType="lpstr">
      <vt:lpstr>Arial</vt:lpstr>
      <vt:lpstr>Calibri</vt:lpstr>
      <vt:lpstr>Cambria</vt:lpstr>
      <vt:lpstr>Wingdings 3</vt:lpstr>
      <vt:lpstr>Office</vt:lpstr>
      <vt:lpstr>1_Office</vt:lpstr>
      <vt:lpstr> </vt:lpstr>
      <vt:lpstr>1. Rahmendaten</vt:lpstr>
      <vt:lpstr>2. Aufgaben überbetrieblicher Berufsbildungsstätten </vt:lpstr>
      <vt:lpstr>2. Aufgaben überbetrieblicher Berufsbildungsstätten </vt:lpstr>
      <vt:lpstr>3. Ziele überbetrieblicher Berufsbildungsstätten</vt:lpstr>
      <vt:lpstr>4. Finanzierung überbetrieblicher Berufsbildungsstätten</vt:lpstr>
      <vt:lpstr>5. Finanzielle Förderung überbetrieblicher Berufsbildungsstätten </vt:lpstr>
      <vt:lpstr>5. Finanzielle Förderung überbetrieblicher Berufsbildungsstätten </vt:lpstr>
      <vt:lpstr>6. Ausbau von ÜBS zu Kompetenzzentren</vt:lpstr>
      <vt:lpstr>7. ÜBS und Technologietransfer</vt:lpstr>
      <vt:lpstr>8. Überbetriebliche Ausbildung</vt:lpstr>
      <vt:lpstr>8. Überbetriebliche Ausbildung</vt:lpstr>
      <vt:lpstr>8. Überbetriebliche Ausbildung</vt:lpstr>
      <vt:lpstr>8. Überbetriebliche Ausbildung im Handwerk</vt:lpstr>
      <vt:lpstr>8. Überbetriebliche Ausbildung im Handwerk</vt:lpstr>
      <vt:lpstr>8. Überbetriebliche Ausbildung im Handwerk</vt:lpstr>
      <vt:lpstr>8. Überbetriebliche Ausbildung im Handwerk</vt:lpstr>
      <vt:lpstr>8. Überbetriebliche Ausbildung im Handwerk</vt:lpstr>
      <vt:lpstr>8. Überbetriebliche Ausbildung im Handwerk</vt:lpstr>
      <vt:lpstr>8. Überbetriebliche Ausbildung im Handwerk</vt:lpstr>
      <vt:lpstr>8. Überbetriebliche Ausbildung im Handwerk</vt:lpstr>
      <vt:lpstr>8. Überbetriebliche Ausbildung im Handwerk</vt:lpstr>
      <vt:lpstr>8. Überbetriebliche Ausbildung im IHK-Bereich</vt:lpstr>
      <vt:lpstr>9. Exkurs: Verbundausbildung</vt:lpstr>
      <vt:lpstr>9. Exkurs: Verbundausbildung</vt:lpstr>
      <vt:lpstr>10. ÜBS in der internationalen Berufsbildungszusammenarbeit (iBBZ)</vt:lpstr>
      <vt:lpstr>10. ÜBS in der internationalen Berufsbildungszusammenarbeit (iBBZ)</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688</cp:revision>
  <dcterms:created xsi:type="dcterms:W3CDTF">2020-12-18T10:19:10Z</dcterms:created>
  <dcterms:modified xsi:type="dcterms:W3CDTF">2026-03-06T09:37:39Z</dcterms:modified>
</cp:coreProperties>
</file>