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257" r:id="rId3"/>
    <p:sldId id="403" r:id="rId4"/>
    <p:sldId id="443" r:id="rId5"/>
    <p:sldId id="445" r:id="rId6"/>
    <p:sldId id="440" r:id="rId7"/>
    <p:sldId id="442" r:id="rId8"/>
    <p:sldId id="447" r:id="rId9"/>
    <p:sldId id="448" r:id="rId10"/>
    <p:sldId id="449" r:id="rId11"/>
    <p:sldId id="450" r:id="rId12"/>
    <p:sldId id="451" r:id="rId13"/>
    <p:sldId id="452" r:id="rId14"/>
    <p:sldId id="409" r:id="rId15"/>
    <p:sldId id="453" r:id="rId16"/>
    <p:sldId id="454" r:id="rId17"/>
    <p:sldId id="455" r:id="rId18"/>
    <p:sldId id="456" r:id="rId19"/>
    <p:sldId id="458" r:id="rId20"/>
    <p:sldId id="457" r:id="rId21"/>
    <p:sldId id="460" r:id="rId22"/>
    <p:sldId id="462" r:id="rId23"/>
    <p:sldId id="464" r:id="rId24"/>
    <p:sldId id="465" r:id="rId25"/>
    <p:sldId id="387" r:id="rId26"/>
    <p:sldId id="466" r:id="rId27"/>
    <p:sldId id="469" r:id="rId28"/>
    <p:sldId id="468" r:id="rId29"/>
    <p:sldId id="432" r:id="rId30"/>
    <p:sldId id="291"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885" userDrawn="1">
          <p15:clr>
            <a:srgbClr val="A4A3A4"/>
          </p15:clr>
        </p15:guide>
        <p15:guide id="12" orient="horz" pos="2137" userDrawn="1">
          <p15:clr>
            <a:srgbClr val="A4A3A4"/>
          </p15:clr>
        </p15:guide>
        <p15:guide id="13" orient="horz" pos="1026" userDrawn="1">
          <p15:clr>
            <a:srgbClr val="A4A3A4"/>
          </p15:clr>
        </p15:guide>
        <p15:guide id="17"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0639FA-5EF6-C499-DAE0-E57D56951863}" name="Rechmann, Peter" initials="RP" userId="S-1-5-21-1997896298-1227621897-925700815-145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FBF3E8"/>
    <a:srgbClr val="EAC28D"/>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6086" autoAdjust="0"/>
  </p:normalViewPr>
  <p:slideViewPr>
    <p:cSldViewPr snapToGrid="0" showGuides="1">
      <p:cViewPr varScale="1">
        <p:scale>
          <a:sx n="96" d="100"/>
          <a:sy n="96" d="100"/>
        </p:scale>
        <p:origin x="558" y="84"/>
      </p:cViewPr>
      <p:guideLst>
        <p:guide orient="horz" pos="3453"/>
        <p:guide pos="3885"/>
        <p:guide orient="horz" pos="2137"/>
        <p:guide orient="horz" pos="1026"/>
        <p:guide pos="5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06.03.2026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272280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268013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74316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85295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341443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2204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319992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371645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242352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71377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Legal entities under German public law: frequently spin-offs of the public bodies or professional associations mentioned above, usually non-profit, e.g. bearing the suffix gGmbH (not-for-profit limited company) or e. V. (registered association) etc., non-profit status is a prerequisite for state funding.</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95228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647585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304864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dirty="0"/>
          </a:p>
        </p:txBody>
      </p:sp>
    </p:spTree>
    <p:extLst>
      <p:ext uri="{BB962C8B-B14F-4D97-AF65-F5344CB8AC3E}">
        <p14:creationId xmlns:p14="http://schemas.microsoft.com/office/powerpoint/2010/main" val="24671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Legal entities under German public law: frequently spin-offs of the public bodies or professional associations mentioned above, usually non-profit, e.g. bearing the suffix gGmbH (not-for-profit limited company) or e. V. (registered association) etc., non-profit status is a prerequisite for state funding.</a:t>
            </a:r>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8156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245462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45556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31031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9667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417951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201871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0" name="Textfeld 9">
            <a:extLst>
              <a:ext uri="{FF2B5EF4-FFF2-40B4-BE49-F238E27FC236}">
                <a16:creationId xmlns:a16="http://schemas.microsoft.com/office/drawing/2014/main" id="{69F74344-FF47-0B87-3109-38CA9EC2438D}"/>
              </a:ext>
            </a:extLst>
          </p:cNvPr>
          <p:cNvSpPr txBox="1"/>
          <p:nvPr userDrawn="1"/>
        </p:nvSpPr>
        <p:spPr>
          <a:xfrm>
            <a:off x="3781424" y="5561872"/>
            <a:ext cx="4633111" cy="923330"/>
          </a:xfrm>
          <a:prstGeom prst="rect">
            <a:avLst/>
          </a:prstGeom>
          <a:noFill/>
        </p:spPr>
        <p:txBody>
          <a:bodyPr wrap="square" rtlCol="0">
            <a:spAutoFit/>
          </a:bodyPr>
          <a:lstStyle/>
          <a:p>
            <a:pPr algn="ctr"/>
            <a:r>
              <a:rPr lang="en-US" dirty="0"/>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fik 1">
            <a:extLst>
              <a:ext uri="{FF2B5EF4-FFF2-40B4-BE49-F238E27FC236}">
                <a16:creationId xmlns:a16="http://schemas.microsoft.com/office/drawing/2014/main" id="{09C2A27A-C77F-2A65-B42E-084F3D48EEF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4944"/>
          <a:stretch/>
        </p:blipFill>
        <p:spPr>
          <a:xfrm>
            <a:off x="545013" y="5240215"/>
            <a:ext cx="2292065" cy="1440000"/>
          </a:xfrm>
          <a:prstGeom prst="rect">
            <a:avLst/>
          </a:prstGeom>
          <a:solidFill>
            <a:schemeClr val="bg1"/>
          </a:solidFill>
        </p:spPr>
      </p:pic>
      <p:pic>
        <p:nvPicPr>
          <p:cNvPr id="4" name="Grafik 3">
            <a:extLst>
              <a:ext uri="{FF2B5EF4-FFF2-40B4-BE49-F238E27FC236}">
                <a16:creationId xmlns:a16="http://schemas.microsoft.com/office/drawing/2014/main" id="{C818B844-D1D2-932B-302F-8A6B010DE4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63890" y="5487198"/>
            <a:ext cx="2550362" cy="792000"/>
          </a:xfrm>
          <a:prstGeom prst="rect">
            <a:avLst/>
          </a:prstGeom>
        </p:spPr>
      </p:pic>
    </p:spTree>
    <p:extLst>
      <p:ext uri="{BB962C8B-B14F-4D97-AF65-F5344CB8AC3E}">
        <p14:creationId xmlns:p14="http://schemas.microsoft.com/office/powerpoint/2010/main" val="3905069156"/>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3" r:id="rId3"/>
    <p:sldLayoutId id="2147483650" r:id="rId4"/>
    <p:sldLayoutId id="2147483653" r:id="rId5"/>
    <p:sldLayoutId id="2147483655"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7"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5.xml"/><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5.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3.sv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7.sv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9.svg"/></Relationships>
</file>

<file path=ppt/slides/_rels/slide28.xml.rels><?xml version="1.0" encoding="UTF-8" standalone="yes"?>
<Relationships xmlns="http://schemas.openxmlformats.org/package/2006/relationships"><Relationship Id="rId8" Type="http://schemas.openxmlformats.org/officeDocument/2006/relationships/hyperlink" Target="https://www.zdh.de/ueber-uns/fachbereich-gewerbefoerderung/ueberbetriebliche-lehrlingsunterweisung-uelu/" TargetMode="External"/><Relationship Id="rId3" Type="http://schemas.openxmlformats.org/officeDocument/2006/relationships/hyperlink" Target="http://www.govet.international/" TargetMode="External"/><Relationship Id="rId7" Type="http://schemas.openxmlformats.org/officeDocument/2006/relationships/hyperlink" Target="https://www.bibb.de/en/741.php"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destatis.de/EN/Themes/Society-Environment/Education-Research-Culture/Vocational-Training/_node.html" TargetMode="External"/><Relationship Id="rId5" Type="http://schemas.openxmlformats.org/officeDocument/2006/relationships/hyperlink" Target="https://www.bibb.de/en/210294.php" TargetMode="External"/><Relationship Id="rId4" Type="http://schemas.openxmlformats.org/officeDocument/2006/relationships/hyperlink" Target="https://www.bmbfsfj.bund.de/bmbfsfj/service/publikationen/der-berufsbildungsbericht-2025-273882" TargetMode="External"/><Relationship Id="rId9" Type="http://schemas.openxmlformats.org/officeDocument/2006/relationships/hyperlink" Target="https://www.hpi-hannover.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3263D4-FD80-3387-5E21-94E0D779894A}"/>
              </a:ext>
            </a:extLst>
          </p:cNvPr>
          <p:cNvSpPr>
            <a:spLocks noGrp="1"/>
          </p:cNvSpPr>
          <p:nvPr>
            <p:ph type="body" sz="quarter" idx="12"/>
          </p:nvPr>
        </p:nvSpPr>
        <p:spPr/>
        <p:txBody>
          <a:bodyPr/>
          <a:lstStyle/>
          <a:p>
            <a:r>
              <a:rPr lang="de-DE" dirty="0"/>
              <a:t>VET in </a:t>
            </a:r>
          </a:p>
          <a:p>
            <a:r>
              <a:rPr lang="de-DE" dirty="0"/>
              <a:t>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3009218"/>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b="1" dirty="0"/>
              <a:t>Inter-company vocational training centres</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8811" y="3388383"/>
            <a:ext cx="8624889" cy="801996"/>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endParaRPr lang="en-GB" sz="900" dirty="0">
              <a:solidFill>
                <a:schemeClr val="tx1"/>
              </a:solidFill>
              <a:latin typeface="+mn-lt"/>
            </a:endParaRPr>
          </a:p>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All three modules draw on the potential (know-how, technical equipment) of </a:t>
            </a:r>
            <a:br>
              <a:rPr lang="en-GB" sz="1600" dirty="0">
                <a:solidFill>
                  <a:schemeClr val="tx1"/>
                </a:solidFill>
                <a:latin typeface="+mn-lt"/>
              </a:rPr>
            </a:br>
            <a:r>
              <a:rPr lang="en-GB" sz="1600" dirty="0">
                <a:solidFill>
                  <a:schemeClr val="tx1"/>
                </a:solidFill>
                <a:latin typeface="+mn-lt"/>
              </a:rPr>
              <a:t>inter-company vocational training centres. </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7. Inter-company vocational training centres and technology transfer</a:t>
            </a:r>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1" y="1398691"/>
            <a:ext cx="10117135" cy="637849"/>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The craft trade organisations set up consultancy, information and technology transfer points and provide professional and neutral advice to companies in the sector.</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0" y="4271634"/>
            <a:ext cx="9359831" cy="93600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Within this context, inter-company vocational training centres serve as innovation hubs which network the stakeholders. They provide the advisors with the necessary specialist background and establish contacts with the target group.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58810" y="5292667"/>
            <a:ext cx="10117135" cy="391628"/>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Example: “CraftLab” based on the Schwerin model – creating spaces for innovation</a:t>
            </a:r>
          </a:p>
        </p:txBody>
      </p:sp>
      <p:sp>
        <p:nvSpPr>
          <p:cNvPr id="17" name="Textplatzhalter 3">
            <a:extLst>
              <a:ext uri="{FF2B5EF4-FFF2-40B4-BE49-F238E27FC236}">
                <a16:creationId xmlns:a16="http://schemas.microsoft.com/office/drawing/2014/main" id="{C36E580D-3343-4C17-AC7E-BE77D1F02ACB}"/>
              </a:ext>
            </a:extLst>
          </p:cNvPr>
          <p:cNvSpPr txBox="1">
            <a:spLocks/>
          </p:cNvSpPr>
          <p:nvPr/>
        </p:nvSpPr>
        <p:spPr>
          <a:xfrm>
            <a:off x="658811" y="2132316"/>
            <a:ext cx="10117135" cy="140400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The Federal Ministry for Economic Affairs and Energy (BMWE) funds the following modules for this purpose:</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Company Advisors</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Advisory Centres for Innovation and Technology</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Specialist Advisory and Information Points</a:t>
            </a:r>
          </a:p>
        </p:txBody>
      </p:sp>
      <p:pic>
        <p:nvPicPr>
          <p:cNvPr id="5" name="Grafik 4">
            <a:extLst>
              <a:ext uri="{FF2B5EF4-FFF2-40B4-BE49-F238E27FC236}">
                <a16:creationId xmlns:a16="http://schemas.microsoft.com/office/drawing/2014/main" id="{20DA6ED2-DAB2-468C-4011-1A1387734538}"/>
              </a:ext>
            </a:extLst>
          </p:cNvPr>
          <p:cNvPicPr>
            <a:picLocks noChangeAspect="1"/>
          </p:cNvPicPr>
          <p:nvPr/>
        </p:nvPicPr>
        <p:blipFill>
          <a:blip r:embed="rId3" cstate="print">
            <a:extLst>
              <a:ext uri="{28A0092B-C50C-407E-A947-70E740481C1C}">
                <a14:useLocalDpi xmlns:a14="http://schemas.microsoft.com/office/drawing/2010/main" val="0"/>
              </a:ext>
            </a:extLst>
          </a:blip>
          <a:srcRect l="1" r="14552"/>
          <a:stretch/>
        </p:blipFill>
        <p:spPr>
          <a:xfrm>
            <a:off x="8673629" y="1398691"/>
            <a:ext cx="3518371" cy="4117611"/>
          </a:xfrm>
          <a:prstGeom prst="rect">
            <a:avLst/>
          </a:prstGeom>
        </p:spPr>
      </p:pic>
      <p:pic>
        <p:nvPicPr>
          <p:cNvPr id="4" name="Grafik 3">
            <a:extLst>
              <a:ext uri="{FF2B5EF4-FFF2-40B4-BE49-F238E27FC236}">
                <a16:creationId xmlns:a16="http://schemas.microsoft.com/office/drawing/2014/main" id="{FCF2A999-ECE9-42EB-A4F6-5C323A233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8812" y="2117795"/>
            <a:ext cx="2428875" cy="2930292"/>
          </a:xfrm>
          <a:prstGeom prst="rect">
            <a:avLst/>
          </a:prstGeom>
        </p:spPr>
      </p:pic>
    </p:spTree>
    <p:extLst>
      <p:ext uri="{BB962C8B-B14F-4D97-AF65-F5344CB8AC3E}">
        <p14:creationId xmlns:p14="http://schemas.microsoft.com/office/powerpoint/2010/main" val="669914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9702399-9579-4C98-89B9-6B99916E5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2001" y="1277660"/>
            <a:ext cx="2364700" cy="2364700"/>
          </a:xfrm>
          <a:prstGeom prst="rect">
            <a:avLst/>
          </a:prstGeom>
        </p:spPr>
      </p:pic>
      <p:pic>
        <p:nvPicPr>
          <p:cNvPr id="19" name="Grafik 18">
            <a:extLst>
              <a:ext uri="{FF2B5EF4-FFF2-40B4-BE49-F238E27FC236}">
                <a16:creationId xmlns:a16="http://schemas.microsoft.com/office/drawing/2014/main" id="{D0ED1B9D-90D6-43BC-8144-9B4239C53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8170" y="3582021"/>
            <a:ext cx="2172191" cy="2172191"/>
          </a:xfrm>
          <a:prstGeom prst="rect">
            <a:avLst/>
          </a:prstGeom>
        </p:spPr>
      </p:pic>
      <p:pic>
        <p:nvPicPr>
          <p:cNvPr id="20" name="Grafik 19">
            <a:extLst>
              <a:ext uri="{FF2B5EF4-FFF2-40B4-BE49-F238E27FC236}">
                <a16:creationId xmlns:a16="http://schemas.microsoft.com/office/drawing/2014/main" id="{38931771-95D7-400A-A7ED-1972D4B5D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2169" y="1751841"/>
            <a:ext cx="2172191" cy="2172191"/>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8. Inter-company training</a:t>
            </a:r>
          </a:p>
        </p:txBody>
      </p:sp>
      <p:sp>
        <p:nvSpPr>
          <p:cNvPr id="12" name="Ellipse 11">
            <a:extLst>
              <a:ext uri="{FF2B5EF4-FFF2-40B4-BE49-F238E27FC236}">
                <a16:creationId xmlns:a16="http://schemas.microsoft.com/office/drawing/2014/main" id="{21610F41-C6EE-4FD4-BB66-B2F68FCD9083}"/>
              </a:ext>
            </a:extLst>
          </p:cNvPr>
          <p:cNvSpPr/>
          <p:nvPr/>
        </p:nvSpPr>
        <p:spPr>
          <a:xfrm>
            <a:off x="3899617" y="1614010"/>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b="1" dirty="0">
                <a:solidFill>
                  <a:schemeClr val="tx1"/>
                </a:solidFill>
              </a:rPr>
              <a:t>Company</a:t>
            </a:r>
          </a:p>
        </p:txBody>
      </p:sp>
      <p:sp>
        <p:nvSpPr>
          <p:cNvPr id="15" name="Ellipse 14">
            <a:extLst>
              <a:ext uri="{FF2B5EF4-FFF2-40B4-BE49-F238E27FC236}">
                <a16:creationId xmlns:a16="http://schemas.microsoft.com/office/drawing/2014/main" id="{60796955-9C9E-4ACA-84DD-859EB9BB41F7}"/>
              </a:ext>
            </a:extLst>
          </p:cNvPr>
          <p:cNvSpPr/>
          <p:nvPr/>
        </p:nvSpPr>
        <p:spPr>
          <a:xfrm>
            <a:off x="6241310" y="1991936"/>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b="1" dirty="0">
                <a:solidFill>
                  <a:schemeClr val="tx1"/>
                </a:solidFill>
              </a:rPr>
              <a:t>Vocational school</a:t>
            </a:r>
          </a:p>
        </p:txBody>
      </p:sp>
      <p:sp>
        <p:nvSpPr>
          <p:cNvPr id="18" name="Rechteck 17">
            <a:extLst>
              <a:ext uri="{FF2B5EF4-FFF2-40B4-BE49-F238E27FC236}">
                <a16:creationId xmlns:a16="http://schemas.microsoft.com/office/drawing/2014/main" id="{2701B8A0-FE7B-40C5-90A0-937377C36D5C}"/>
              </a:ext>
            </a:extLst>
          </p:cNvPr>
          <p:cNvSpPr/>
          <p:nvPr/>
        </p:nvSpPr>
        <p:spPr>
          <a:xfrm>
            <a:off x="4299561" y="3895335"/>
            <a:ext cx="1825625" cy="1504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spcAft>
                <a:spcPts val="400"/>
              </a:spcAft>
            </a:pPr>
            <a:r>
              <a:rPr lang="en-GB" sz="1600" b="1" dirty="0">
                <a:solidFill>
                  <a:schemeClr val="tx1"/>
                </a:solidFill>
              </a:rPr>
              <a:t>Inter-company</a:t>
            </a:r>
            <a:br>
              <a:rPr lang="en-GB" sz="1600" b="1" dirty="0">
                <a:solidFill>
                  <a:schemeClr val="tx1"/>
                </a:solidFill>
              </a:rPr>
            </a:br>
            <a:r>
              <a:rPr lang="en-GB" sz="1600" b="1" dirty="0">
                <a:solidFill>
                  <a:schemeClr val="tx1"/>
                </a:solidFill>
              </a:rPr>
              <a:t>vocational training</a:t>
            </a:r>
            <a:br>
              <a:rPr lang="en-GB" sz="1600" b="1" dirty="0">
                <a:solidFill>
                  <a:schemeClr val="tx1"/>
                </a:solidFill>
              </a:rPr>
            </a:br>
            <a:r>
              <a:rPr lang="en-GB" sz="1600" b="1" dirty="0">
                <a:solidFill>
                  <a:schemeClr val="tx1"/>
                </a:solidFill>
              </a:rPr>
              <a:t>centre</a:t>
            </a:r>
          </a:p>
          <a:p>
            <a:pPr algn="ctr">
              <a:spcAft>
                <a:spcPts val="400"/>
              </a:spcAft>
            </a:pPr>
            <a:r>
              <a:rPr lang="en-GB" sz="1400" dirty="0">
                <a:solidFill>
                  <a:schemeClr val="tx1"/>
                </a:solidFill>
              </a:rPr>
              <a:t>Approx. 1,100 in number</a:t>
            </a:r>
          </a:p>
        </p:txBody>
      </p:sp>
      <p:pic>
        <p:nvPicPr>
          <p:cNvPr id="6" name="Grafik 5">
            <a:extLst>
              <a:ext uri="{FF2B5EF4-FFF2-40B4-BE49-F238E27FC236}">
                <a16:creationId xmlns:a16="http://schemas.microsoft.com/office/drawing/2014/main" id="{1433A4A9-7940-416E-8B8C-BC9D47CCAA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81282" flipH="1" flipV="1">
            <a:off x="7754128" y="2389482"/>
            <a:ext cx="1298425" cy="1833057"/>
          </a:xfrm>
          <a:prstGeom prst="rect">
            <a:avLst/>
          </a:prstGeom>
        </p:spPr>
      </p:pic>
      <p:pic>
        <p:nvPicPr>
          <p:cNvPr id="7" name="Grafik 6">
            <a:extLst>
              <a:ext uri="{FF2B5EF4-FFF2-40B4-BE49-F238E27FC236}">
                <a16:creationId xmlns:a16="http://schemas.microsoft.com/office/drawing/2014/main" id="{A1EB8079-2D6E-4EFA-A1EB-7B66266E5F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3054" flipV="1">
            <a:off x="2663678" y="1699097"/>
            <a:ext cx="1259178" cy="1921699"/>
          </a:xfrm>
          <a:prstGeom prst="rect">
            <a:avLst/>
          </a:prstGeom>
        </p:spPr>
      </p:pic>
    </p:spTree>
    <p:extLst>
      <p:ext uri="{BB962C8B-B14F-4D97-AF65-F5344CB8AC3E}">
        <p14:creationId xmlns:p14="http://schemas.microsoft.com/office/powerpoint/2010/main" val="3743640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a:extLst>
              <a:ext uri="{FF2B5EF4-FFF2-40B4-BE49-F238E27FC236}">
                <a16:creationId xmlns:a16="http://schemas.microsoft.com/office/drawing/2014/main" id="{95ED849B-4585-467B-A158-3EE26782142F}"/>
              </a:ext>
            </a:extLst>
          </p:cNvPr>
          <p:cNvSpPr txBox="1">
            <a:spLocks/>
          </p:cNvSpPr>
          <p:nvPr/>
        </p:nvSpPr>
        <p:spPr>
          <a:xfrm>
            <a:off x="6589031" y="1573865"/>
            <a:ext cx="5112000" cy="504000"/>
          </a:xfrm>
          <a:prstGeom prst="rect">
            <a:avLst/>
          </a:prstGeom>
          <a:solidFill>
            <a:srgbClr val="EAC28D"/>
          </a:solidFill>
        </p:spPr>
        <p:txBody>
          <a:bodyPr vert="horz" wrap="square" lIns="2160000" tIns="36000" rIns="180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en-GB" sz="1600" b="1" dirty="0">
                <a:solidFill>
                  <a:schemeClr val="tx1"/>
                </a:solidFill>
              </a:rPr>
              <a:t>Objectives</a:t>
            </a:r>
          </a:p>
        </p:txBody>
      </p:sp>
      <p:sp>
        <p:nvSpPr>
          <p:cNvPr id="11" name="Textplatzhalter 3">
            <a:extLst>
              <a:ext uri="{FF2B5EF4-FFF2-40B4-BE49-F238E27FC236}">
                <a16:creationId xmlns:a16="http://schemas.microsoft.com/office/drawing/2014/main" id="{AFD828B2-1A04-4475-AFCE-6987C759CDA0}"/>
              </a:ext>
            </a:extLst>
          </p:cNvPr>
          <p:cNvSpPr txBox="1">
            <a:spLocks/>
          </p:cNvSpPr>
          <p:nvPr/>
        </p:nvSpPr>
        <p:spPr>
          <a:xfrm>
            <a:off x="6873239" y="2300376"/>
            <a:ext cx="4839335" cy="884070"/>
          </a:xfrm>
          <a:prstGeom prst="rect">
            <a:avLst/>
          </a:prstGeom>
          <a:solidFill>
            <a:srgbClr val="FBF3E8"/>
          </a:solidFill>
        </p:spPr>
        <p:txBody>
          <a:bodyPr vert="horz" wrap="square" lIns="2196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en-GB" sz="1600" dirty="0">
                <a:solidFill>
                  <a:schemeClr val="tx1"/>
                </a:solidFill>
                <a:latin typeface="+mn-lt"/>
              </a:rPr>
              <a:t>Consolidation and systemati</a:t>
            </a:r>
            <a:r>
              <a:rPr lang="en-GB" sz="1600" spc="-10" dirty="0">
                <a:solidFill>
                  <a:schemeClr val="tx1"/>
                </a:solidFill>
                <a:latin typeface="+mn-lt"/>
              </a:rPr>
              <a:t>sation of basic vocational training</a:t>
            </a:r>
          </a:p>
        </p:txBody>
      </p:sp>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8812" y="3317092"/>
            <a:ext cx="5344085" cy="1376513"/>
          </a:xfrm>
          <a:prstGeom prst="rect">
            <a:avLst/>
          </a:prstGeom>
          <a:solidFill>
            <a:srgbClr val="FBF3E8"/>
          </a:solidFill>
        </p:spPr>
        <p:txBody>
          <a:bodyPr vert="horz" wrap="square" lIns="36000" tIns="72000" rIns="10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spc="-20" dirty="0">
                <a:solidFill>
                  <a:schemeClr val="tx1"/>
                </a:solidFill>
                <a:latin typeface="+mn-lt"/>
              </a:rPr>
              <a:t>The costs of the inter-company vocational training </a:t>
            </a:r>
            <a:r>
              <a:rPr lang="en-GB" sz="1600" dirty="0">
                <a:solidFill>
                  <a:schemeClr val="tx1"/>
                </a:solidFill>
                <a:latin typeface="+mn-lt"/>
              </a:rPr>
              <a:t>centres are usually borne by the companies </a:t>
            </a:r>
            <a:r>
              <a:rPr lang="en-GB" sz="1600" spc="-10" dirty="0">
                <a:solidFill>
                  <a:schemeClr val="tx1"/>
                </a:solidFill>
                <a:latin typeface="+mn-lt"/>
              </a:rPr>
              <a:t>pro-</a:t>
            </a:r>
            <a:r>
              <a:rPr lang="en-GB" sz="1600" spc="-10" dirty="0" err="1">
                <a:solidFill>
                  <a:schemeClr val="tx1"/>
                </a:solidFill>
                <a:latin typeface="+mn-lt"/>
              </a:rPr>
              <a:t>viding</a:t>
            </a:r>
            <a:r>
              <a:rPr lang="en-GB" sz="1600" spc="-10" dirty="0">
                <a:solidFill>
                  <a:schemeClr val="tx1"/>
                </a:solidFill>
                <a:latin typeface="+mn-lt"/>
              </a:rPr>
              <a:t> training, which receive support in the form of subsidies paid by the Federal Government, the </a:t>
            </a:r>
            <a:r>
              <a:rPr lang="en-GB" sz="1600" dirty="0">
                <a:solidFill>
                  <a:schemeClr val="tx1"/>
                </a:solidFill>
                <a:latin typeface="+mn-lt"/>
              </a:rPr>
              <a:t>federal states and other funding bodies. </a:t>
            </a:r>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9150" y="1541382"/>
            <a:ext cx="5652000" cy="1674030"/>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Inter-company vocational education and training (also referred to as inter-company apprentice instruction) takes place at inter-company vocational training centres which are operated by chambers of </a:t>
            </a:r>
          </a:p>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crafts and trades, by guilds or by other training providers. </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9150" y="4790642"/>
            <a:ext cx="5544800" cy="884070"/>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en-GB" sz="1600" dirty="0">
                <a:solidFill>
                  <a:schemeClr val="tx1"/>
                </a:solidFill>
                <a:latin typeface="+mn-lt"/>
              </a:rPr>
              <a:t>Participation in these courses is compulsory for trainees in the craft trades, and companies providing training are required by law to release their trainees.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181250" y="4781026"/>
            <a:ext cx="5544000" cy="884070"/>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803275" lvl="0" defTabSz="914400">
              <a:lnSpc>
                <a:spcPct val="100000"/>
              </a:lnSpc>
              <a:spcBef>
                <a:spcPts val="0"/>
              </a:spcBef>
              <a:spcAft>
                <a:spcPts val="200"/>
              </a:spcAft>
              <a:buClr>
                <a:srgbClr val="D6851B"/>
              </a:buClr>
              <a:buSzPct val="65000"/>
            </a:pPr>
            <a:r>
              <a:rPr lang="en-GB" sz="1600" dirty="0">
                <a:solidFill>
                  <a:schemeClr val="tx1"/>
                </a:solidFill>
                <a:latin typeface="+mn-lt"/>
              </a:rPr>
              <a:t>Adjustment of vocational skills to current techno-logical development</a:t>
            </a:r>
          </a:p>
        </p:txBody>
      </p:sp>
      <p:sp>
        <p:nvSpPr>
          <p:cNvPr id="10" name="Textplatzhalter 3">
            <a:extLst>
              <a:ext uri="{FF2B5EF4-FFF2-40B4-BE49-F238E27FC236}">
                <a16:creationId xmlns:a16="http://schemas.microsoft.com/office/drawing/2014/main" id="{959C47A6-817E-4912-9A34-4BC2DDC18172}"/>
              </a:ext>
            </a:extLst>
          </p:cNvPr>
          <p:cNvSpPr txBox="1">
            <a:spLocks/>
          </p:cNvSpPr>
          <p:nvPr/>
        </p:nvSpPr>
        <p:spPr>
          <a:xfrm>
            <a:off x="6873239" y="3338736"/>
            <a:ext cx="4839335" cy="1130291"/>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latin typeface="+mn-lt"/>
              </a:rPr>
              <a:t>Supplementing and ensuring a uniformly high standard by balancing out internal company specialisation</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8. Inter-company training</a:t>
            </a:r>
          </a:p>
        </p:txBody>
      </p:sp>
      <p:sp>
        <p:nvSpPr>
          <p:cNvPr id="27" name="Ellipse 26">
            <a:extLst>
              <a:ext uri="{FF2B5EF4-FFF2-40B4-BE49-F238E27FC236}">
                <a16:creationId xmlns:a16="http://schemas.microsoft.com/office/drawing/2014/main" id="{2E91AE6D-F509-4B74-AFF6-F7C951E5718C}"/>
              </a:ext>
            </a:extLst>
          </p:cNvPr>
          <p:cNvSpPr/>
          <p:nvPr/>
        </p:nvSpPr>
        <p:spPr>
          <a:xfrm>
            <a:off x="4825836" y="1527228"/>
            <a:ext cx="4132887" cy="4132887"/>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7FC671A7-81DF-473F-A0FF-D0DA0E00F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194" y="2857510"/>
            <a:ext cx="3811581" cy="1676390"/>
          </a:xfrm>
          <a:prstGeom prst="rect">
            <a:avLst/>
          </a:prstGeom>
        </p:spPr>
      </p:pic>
      <p:sp>
        <p:nvSpPr>
          <p:cNvPr id="14" name="Textfeld 13">
            <a:extLst>
              <a:ext uri="{FF2B5EF4-FFF2-40B4-BE49-F238E27FC236}">
                <a16:creationId xmlns:a16="http://schemas.microsoft.com/office/drawing/2014/main" id="{807F80B1-9323-47F8-84A2-9612256BE6B5}"/>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Overview </a:t>
            </a:r>
          </a:p>
        </p:txBody>
      </p:sp>
    </p:spTree>
    <p:extLst>
      <p:ext uri="{BB962C8B-B14F-4D97-AF65-F5344CB8AC3E}">
        <p14:creationId xmlns:p14="http://schemas.microsoft.com/office/powerpoint/2010/main" val="38532935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8. Inter-company training</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Legal basis </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2" y="1322468"/>
            <a:ext cx="9704389" cy="4292842"/>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en-GB" dirty="0"/>
              <a:t>§ 5 (2) No. 6 of the Vocational Training Act (BBiG): “The training regulation may allow for elements of the vocational education and training to be completed in suitable establishments outside the training centres if and insofar as the vocational education and training necessitates this (inter-company vocational education and training).”</a:t>
            </a:r>
          </a:p>
          <a:p>
            <a:pPr marL="285750" indent="-285750">
              <a:lnSpc>
                <a:spcPts val="2400"/>
              </a:lnSpc>
              <a:spcAft>
                <a:spcPts val="600"/>
              </a:spcAft>
              <a:buClr>
                <a:srgbClr val="D6851B"/>
              </a:buClr>
              <a:buSzPct val="65000"/>
              <a:buFont typeface="Wingdings 3" panose="05040102010807070707" pitchFamily="18" charset="2"/>
              <a:buChar char=""/>
            </a:pPr>
            <a:r>
              <a:rPr lang="en-GB" dirty="0"/>
              <a:t>§ 21 Paragraph 2 of the Crafts and Trades Regulation Code (HwO): “A training venue at which the necessary occupational skills, knowledge and competencies cannot be imparted to their full extent </a:t>
            </a:r>
            <a:br>
              <a:rPr lang="en-GB" dirty="0"/>
            </a:br>
            <a:r>
              <a:rPr lang="en-GB" dirty="0"/>
              <a:t>is deemed as suitable if such skills, knowledge and competencies are imparted via training measures outside the training venue.”</a:t>
            </a:r>
          </a:p>
          <a:p>
            <a:pPr marL="285750" indent="-285750">
              <a:lnSpc>
                <a:spcPts val="2400"/>
              </a:lnSpc>
              <a:spcAft>
                <a:spcPts val="600"/>
              </a:spcAft>
              <a:buClr>
                <a:srgbClr val="D6851B"/>
              </a:buClr>
              <a:buSzPct val="65000"/>
              <a:buFont typeface="Wingdings 3" panose="05040102010807070707" pitchFamily="18" charset="2"/>
              <a:buChar char=""/>
            </a:pPr>
            <a:r>
              <a:rPr lang="en-GB" dirty="0"/>
              <a:t>Inter-company vocational training centres form parts of the company-based training time. </a:t>
            </a:r>
          </a:p>
          <a:p>
            <a:pPr marL="285750" indent="-285750">
              <a:lnSpc>
                <a:spcPts val="2400"/>
              </a:lnSpc>
              <a:spcAft>
                <a:spcPts val="600"/>
              </a:spcAft>
              <a:buClr>
                <a:srgbClr val="D6851B"/>
              </a:buClr>
              <a:buSzPct val="65000"/>
              <a:buFont typeface="Wingdings 3" panose="05040102010807070707" pitchFamily="18" charset="2"/>
              <a:buChar char=""/>
            </a:pPr>
            <a:r>
              <a:rPr lang="en-GB" dirty="0"/>
              <a:t>Inter-company vocational education and training/inter-company apprentice instruction is not normally explicitly mentioned in the training regulations. The decision regarding the implementation and scope of inter-company training in an occupation is a cooperative process in which various institutions take part. </a:t>
            </a:r>
          </a:p>
        </p:txBody>
      </p:sp>
      <p:pic>
        <p:nvPicPr>
          <p:cNvPr id="14" name="Grafik 13">
            <a:extLst>
              <a:ext uri="{FF2B5EF4-FFF2-40B4-BE49-F238E27FC236}">
                <a16:creationId xmlns:a16="http://schemas.microsoft.com/office/drawing/2014/main" id="{3BFCD4A8-362A-4724-BF79-6FEE0558E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6844" y="1761694"/>
            <a:ext cx="708827" cy="1360947"/>
          </a:xfrm>
          <a:prstGeom prst="rect">
            <a:avLst/>
          </a:prstGeom>
        </p:spPr>
      </p:pic>
      <p:pic>
        <p:nvPicPr>
          <p:cNvPr id="16" name="Grafik 15">
            <a:extLst>
              <a:ext uri="{FF2B5EF4-FFF2-40B4-BE49-F238E27FC236}">
                <a16:creationId xmlns:a16="http://schemas.microsoft.com/office/drawing/2014/main" id="{71904BE8-6CAC-49EC-A3F3-B8170B8B3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250" y="1162945"/>
            <a:ext cx="833326" cy="1599987"/>
          </a:xfrm>
          <a:prstGeom prst="rect">
            <a:avLst/>
          </a:prstGeom>
        </p:spPr>
      </p:pic>
      <p:pic>
        <p:nvPicPr>
          <p:cNvPr id="17" name="Grafik 16">
            <a:extLst>
              <a:ext uri="{FF2B5EF4-FFF2-40B4-BE49-F238E27FC236}">
                <a16:creationId xmlns:a16="http://schemas.microsoft.com/office/drawing/2014/main" id="{55823AAF-976C-4070-A4F5-94232E5C2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2284" y="3294864"/>
            <a:ext cx="1026331" cy="1970556"/>
          </a:xfrm>
          <a:prstGeom prst="rect">
            <a:avLst/>
          </a:prstGeom>
        </p:spPr>
      </p:pic>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8. Inter-company training in the craft trades</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Summary</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1" y="1572161"/>
            <a:ext cx="9704389" cy="3985065"/>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en-GB" dirty="0"/>
              <a:t>Inter-company vocational education and training/inter-company apprentice instruction is an important building block of the dual system of VET in Germany. </a:t>
            </a:r>
            <a:br>
              <a:rPr lang="en-GB" dirty="0"/>
            </a:br>
            <a:r>
              <a:rPr lang="en-GB" dirty="0"/>
              <a:t>It ensures consistently high quality of training in every occupation in the craft trades, irrespective </a:t>
            </a:r>
            <a:br>
              <a:rPr lang="en-GB" dirty="0"/>
            </a:br>
            <a:r>
              <a:rPr lang="en-GB" dirty="0"/>
              <a:t>of the capacity of the individual craft trades company to provide training. </a:t>
            </a:r>
          </a:p>
          <a:p>
            <a:pPr marL="285750" indent="-285750">
              <a:lnSpc>
                <a:spcPts val="2400"/>
              </a:lnSpc>
              <a:spcAft>
                <a:spcPts val="600"/>
              </a:spcAft>
              <a:buClr>
                <a:srgbClr val="D6851B"/>
              </a:buClr>
              <a:buSzPct val="65000"/>
              <a:buFont typeface="Wingdings 3" panose="05040102010807070707" pitchFamily="18" charset="2"/>
              <a:buChar char=""/>
            </a:pPr>
            <a:r>
              <a:rPr lang="en-GB" dirty="0"/>
              <a:t>Decisions regarding inter-company vocational education and training/inter-company apprentice instruction are made within the scope of self-administration in the craft trades sector.</a:t>
            </a:r>
          </a:p>
          <a:p>
            <a:pPr marL="285750" indent="-285750">
              <a:lnSpc>
                <a:spcPts val="2400"/>
              </a:lnSpc>
              <a:spcAft>
                <a:spcPts val="600"/>
              </a:spcAft>
              <a:buClr>
                <a:srgbClr val="D6851B"/>
              </a:buClr>
              <a:buSzPct val="65000"/>
              <a:buFont typeface="Wingdings 3" panose="05040102010807070707" pitchFamily="18" charset="2"/>
              <a:buChar char=""/>
            </a:pPr>
            <a:r>
              <a:rPr lang="en-GB" dirty="0"/>
              <a:t>The contents and duration of inter-company training is jointly stipulated by the umbrella professional associations and by the Heinz Piest Institute of Skilled Trades at the Leibniz University of Hanover. </a:t>
            </a:r>
          </a:p>
          <a:p>
            <a:pPr marL="285750" indent="-285750">
              <a:lnSpc>
                <a:spcPts val="2400"/>
              </a:lnSpc>
              <a:spcAft>
                <a:spcPts val="600"/>
              </a:spcAft>
              <a:buClr>
                <a:srgbClr val="D6851B"/>
              </a:buClr>
              <a:buSzPct val="65000"/>
              <a:buFont typeface="Wingdings 3" panose="05040102010807070707" pitchFamily="18" charset="2"/>
              <a:buChar char=""/>
            </a:pPr>
            <a:r>
              <a:rPr lang="en-GB" dirty="0"/>
              <a:t>Recognition takes place via the Federal Ministry for Economic Affairs and Energy (BMWE) or via the federal state ministries responsible. </a:t>
            </a:r>
          </a:p>
          <a:p>
            <a:pPr marL="285750" indent="-285750">
              <a:lnSpc>
                <a:spcPts val="2400"/>
              </a:lnSpc>
              <a:spcAft>
                <a:spcPts val="600"/>
              </a:spcAft>
              <a:buClr>
                <a:srgbClr val="D6851B"/>
              </a:buClr>
              <a:buSzPct val="65000"/>
              <a:buFont typeface="Wingdings 3" panose="05040102010807070707" pitchFamily="18" charset="2"/>
              <a:buChar char=""/>
            </a:pPr>
            <a:r>
              <a:rPr lang="en-GB" dirty="0"/>
              <a:t>The nationally standardised course provision currently encompasses around 500 curricula for inter-company instruction, which are available for a majority of the craft trade occupations. </a:t>
            </a:r>
          </a:p>
        </p:txBody>
      </p:sp>
      <p:pic>
        <p:nvPicPr>
          <p:cNvPr id="4" name="Grafik 3">
            <a:extLst>
              <a:ext uri="{FF2B5EF4-FFF2-40B4-BE49-F238E27FC236}">
                <a16:creationId xmlns:a16="http://schemas.microsoft.com/office/drawing/2014/main" id="{6F499053-B44B-4378-A727-A3E6CEB59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6877" y="1124002"/>
            <a:ext cx="1546737" cy="3058321"/>
          </a:xfrm>
          <a:prstGeom prst="rect">
            <a:avLst/>
          </a:prstGeom>
        </p:spPr>
      </p:pic>
    </p:spTree>
    <p:extLst>
      <p:ext uri="{BB962C8B-B14F-4D97-AF65-F5344CB8AC3E}">
        <p14:creationId xmlns:p14="http://schemas.microsoft.com/office/powerpoint/2010/main" val="21734951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8. Inter-company training in the skilled crafts</a:t>
            </a:r>
          </a:p>
        </p:txBody>
      </p:sp>
      <p:sp>
        <p:nvSpPr>
          <p:cNvPr id="21" name="Textplatzhalter 3">
            <a:extLst>
              <a:ext uri="{FF2B5EF4-FFF2-40B4-BE49-F238E27FC236}">
                <a16:creationId xmlns:a16="http://schemas.microsoft.com/office/drawing/2014/main" id="{2A3CB334-2238-40FA-A9D6-68E375E5FEDA}"/>
              </a:ext>
            </a:extLst>
          </p:cNvPr>
          <p:cNvSpPr txBox="1">
            <a:spLocks/>
          </p:cNvSpPr>
          <p:nvPr/>
        </p:nvSpPr>
        <p:spPr>
          <a:xfrm>
            <a:off x="658812" y="1489282"/>
            <a:ext cx="5329237" cy="432000"/>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800" dirty="0"/>
              <a:t>Chambers of crafts and trades</a:t>
            </a:r>
          </a:p>
        </p:txBody>
      </p:sp>
      <p:sp>
        <p:nvSpPr>
          <p:cNvPr id="22" name="Textplatzhalter 3">
            <a:extLst>
              <a:ext uri="{FF2B5EF4-FFF2-40B4-BE49-F238E27FC236}">
                <a16:creationId xmlns:a16="http://schemas.microsoft.com/office/drawing/2014/main" id="{A45A71B3-D77D-4CC1-9D53-466F7B31387D}"/>
              </a:ext>
            </a:extLst>
          </p:cNvPr>
          <p:cNvSpPr txBox="1">
            <a:spLocks/>
          </p:cNvSpPr>
          <p:nvPr/>
        </p:nvSpPr>
        <p:spPr>
          <a:xfrm>
            <a:off x="695323" y="1919305"/>
            <a:ext cx="5508626" cy="1764000"/>
          </a:xfrm>
          <a:prstGeom prst="rect">
            <a:avLst/>
          </a:prstGeom>
          <a:solidFill>
            <a:srgbClr val="FBF3E8"/>
          </a:solidFill>
        </p:spPr>
        <p:txBody>
          <a:bodyPr vert="horz" wrap="square" lIns="180000" tIns="108000" rIns="1440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n-GB" sz="1400" b="0" dirty="0"/>
              <a:t>Are the lead organisation for the execution and co-ordination of inter-company vocational education and training/inter-company apprentice instruction. They decide on the contents, duration and </a:t>
            </a:r>
            <a:r>
              <a:rPr lang="en-GB" sz="1400" b="0" dirty="0" err="1"/>
              <a:t>organi-sation</a:t>
            </a:r>
            <a:r>
              <a:rPr lang="en-GB" sz="1400" b="0" dirty="0"/>
              <a:t> of the courses together with specialist com-</a:t>
            </a:r>
            <a:r>
              <a:rPr lang="en-GB" sz="1400" b="0" dirty="0" err="1"/>
              <a:t>mittees</a:t>
            </a:r>
            <a:r>
              <a:rPr lang="en-GB" sz="1400" b="0" dirty="0"/>
              <a:t>. They often operate their own training centres or commission other providers. </a:t>
            </a:r>
          </a:p>
        </p:txBody>
      </p:sp>
      <p:sp>
        <p:nvSpPr>
          <p:cNvPr id="23" name="Textplatzhalter 3">
            <a:extLst>
              <a:ext uri="{FF2B5EF4-FFF2-40B4-BE49-F238E27FC236}">
                <a16:creationId xmlns:a16="http://schemas.microsoft.com/office/drawing/2014/main" id="{33F8A80B-5696-4C0A-92C8-12A89EAFAF1A}"/>
              </a:ext>
            </a:extLst>
          </p:cNvPr>
          <p:cNvSpPr txBox="1">
            <a:spLocks/>
          </p:cNvSpPr>
          <p:nvPr/>
        </p:nvSpPr>
        <p:spPr>
          <a:xfrm>
            <a:off x="658811" y="3694765"/>
            <a:ext cx="5472000" cy="432000"/>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800" dirty="0"/>
              <a:t>Guilds and professional associations</a:t>
            </a:r>
          </a:p>
        </p:txBody>
      </p:sp>
      <p:sp>
        <p:nvSpPr>
          <p:cNvPr id="24" name="Textplatzhalter 3">
            <a:extLst>
              <a:ext uri="{FF2B5EF4-FFF2-40B4-BE49-F238E27FC236}">
                <a16:creationId xmlns:a16="http://schemas.microsoft.com/office/drawing/2014/main" id="{614C2C93-9079-4441-9B8D-83EBDC840F13}"/>
              </a:ext>
            </a:extLst>
          </p:cNvPr>
          <p:cNvSpPr txBox="1">
            <a:spLocks/>
          </p:cNvSpPr>
          <p:nvPr/>
        </p:nvSpPr>
        <p:spPr>
          <a:xfrm>
            <a:off x="658810" y="4137892"/>
            <a:ext cx="5472000" cy="1332000"/>
          </a:xfrm>
          <a:prstGeom prst="rect">
            <a:avLst/>
          </a:prstGeom>
          <a:solidFill>
            <a:srgbClr val="FBF3E8"/>
          </a:solidFill>
        </p:spPr>
        <p:txBody>
          <a:bodyPr vert="horz" wrap="square" lIns="180000" tIns="108000" rIns="1800000" bIns="108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n-GB" sz="1400" b="0" dirty="0"/>
              <a:t>Incorporate sector-specific requirements into the planning and provide feedback on the contents and quality of the inter-company vocational education and training/inter-company apprentice instruction.</a:t>
            </a:r>
          </a:p>
        </p:txBody>
      </p:sp>
      <p:sp>
        <p:nvSpPr>
          <p:cNvPr id="25" name="Textplatzhalter 3">
            <a:extLst>
              <a:ext uri="{FF2B5EF4-FFF2-40B4-BE49-F238E27FC236}">
                <a16:creationId xmlns:a16="http://schemas.microsoft.com/office/drawing/2014/main" id="{A53218F2-ECA4-409E-A9E6-084936D77A4F}"/>
              </a:ext>
            </a:extLst>
          </p:cNvPr>
          <p:cNvSpPr txBox="1">
            <a:spLocks/>
          </p:cNvSpPr>
          <p:nvPr/>
        </p:nvSpPr>
        <p:spPr>
          <a:xfrm>
            <a:off x="6203949" y="1488446"/>
            <a:ext cx="5508626"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800" dirty="0"/>
              <a:t>Heinz Piest Institute (HPI)</a:t>
            </a:r>
          </a:p>
        </p:txBody>
      </p:sp>
      <p:sp>
        <p:nvSpPr>
          <p:cNvPr id="26" name="Textplatzhalter 3">
            <a:extLst>
              <a:ext uri="{FF2B5EF4-FFF2-40B4-BE49-F238E27FC236}">
                <a16:creationId xmlns:a16="http://schemas.microsoft.com/office/drawing/2014/main" id="{35AA4125-A4F8-48AA-A599-359C0302BF7E}"/>
              </a:ext>
            </a:extLst>
          </p:cNvPr>
          <p:cNvSpPr txBox="1">
            <a:spLocks/>
          </p:cNvSpPr>
          <p:nvPr/>
        </p:nvSpPr>
        <p:spPr>
          <a:xfrm>
            <a:off x="6203949" y="1850788"/>
            <a:ext cx="5508626" cy="1941658"/>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n-GB" sz="1400" b="0" dirty="0"/>
              <a:t>The HPI operates in close collaboration with the umbrella professional associations to develop the nationally standardised inter-company vocational education and training/ inter-company apprentice instruction curricula, including contents, durations </a:t>
            </a:r>
            <a:br>
              <a:rPr lang="en-GB" sz="1400" b="0" dirty="0"/>
            </a:br>
            <a:r>
              <a:rPr lang="en-GB" sz="1400" b="0" dirty="0"/>
              <a:t>and cost calculations for the basic and specialist level. These plans form the foundation for funding applications to the BMWE and the federal states.</a:t>
            </a:r>
          </a:p>
        </p:txBody>
      </p:sp>
      <p:sp>
        <p:nvSpPr>
          <p:cNvPr id="27" name="Textplatzhalter 3">
            <a:extLst>
              <a:ext uri="{FF2B5EF4-FFF2-40B4-BE49-F238E27FC236}">
                <a16:creationId xmlns:a16="http://schemas.microsoft.com/office/drawing/2014/main" id="{2FA255FD-8273-444D-9E86-DCF0D375F0BD}"/>
              </a:ext>
            </a:extLst>
          </p:cNvPr>
          <p:cNvSpPr txBox="1">
            <a:spLocks/>
          </p:cNvSpPr>
          <p:nvPr/>
        </p:nvSpPr>
        <p:spPr>
          <a:xfrm>
            <a:off x="6098073" y="3736036"/>
            <a:ext cx="5614502"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800" dirty="0"/>
              <a:t>Social partners</a:t>
            </a:r>
          </a:p>
        </p:txBody>
      </p:sp>
      <p:sp>
        <p:nvSpPr>
          <p:cNvPr id="28" name="Textplatzhalter 3">
            <a:extLst>
              <a:ext uri="{FF2B5EF4-FFF2-40B4-BE49-F238E27FC236}">
                <a16:creationId xmlns:a16="http://schemas.microsoft.com/office/drawing/2014/main" id="{A9D2A30C-DCFA-4BC2-9290-3E880349B4F6}"/>
              </a:ext>
            </a:extLst>
          </p:cNvPr>
          <p:cNvSpPr txBox="1">
            <a:spLocks/>
          </p:cNvSpPr>
          <p:nvPr/>
        </p:nvSpPr>
        <p:spPr>
          <a:xfrm>
            <a:off x="5988050" y="4124181"/>
            <a:ext cx="5724526" cy="1336931"/>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n-GB" sz="1400" b="0" dirty="0"/>
              <a:t>In certain sectors, such as the construction industry, the parties to collective wage agreements agree on the number and contents of courses. The ministry </a:t>
            </a:r>
            <a:r>
              <a:rPr lang="en-GB" sz="1400" b="0" dirty="0" err="1"/>
              <a:t>respon-sible</a:t>
            </a:r>
            <a:r>
              <a:rPr lang="en-GB" sz="1400" b="0" dirty="0"/>
              <a:t> enacts binding skeleton curricula on the basis of these agreements.</a:t>
            </a:r>
          </a:p>
        </p:txBody>
      </p:sp>
      <p:sp>
        <p:nvSpPr>
          <p:cNvPr id="20" name="Raute 19">
            <a:extLst>
              <a:ext uri="{FF2B5EF4-FFF2-40B4-BE49-F238E27FC236}">
                <a16:creationId xmlns:a16="http://schemas.microsoft.com/office/drawing/2014/main" id="{F13A6079-09B3-4568-80D0-FD240CB438F9}"/>
              </a:ext>
            </a:extLst>
          </p:cNvPr>
          <p:cNvSpPr/>
          <p:nvPr/>
        </p:nvSpPr>
        <p:spPr>
          <a:xfrm>
            <a:off x="4743495" y="1451787"/>
            <a:ext cx="2597058" cy="2661253"/>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lang="en-GB" sz="2000" b="1" dirty="0">
                <a:solidFill>
                  <a:srgbClr val="D6851B"/>
                </a:solidFill>
              </a:rPr>
              <a:t>Stakeholders</a:t>
            </a:r>
          </a:p>
        </p:txBody>
      </p:sp>
    </p:spTree>
    <p:extLst>
      <p:ext uri="{BB962C8B-B14F-4D97-AF65-F5344CB8AC3E}">
        <p14:creationId xmlns:p14="http://schemas.microsoft.com/office/powerpoint/2010/main" val="140736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8. Inter-company training in the skilled crafts</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Tasks of the HPI</a:t>
            </a:r>
          </a:p>
        </p:txBody>
      </p:sp>
      <p:sp>
        <p:nvSpPr>
          <p:cNvPr id="13" name="Textfeld 12">
            <a:extLst>
              <a:ext uri="{FF2B5EF4-FFF2-40B4-BE49-F238E27FC236}">
                <a16:creationId xmlns:a16="http://schemas.microsoft.com/office/drawing/2014/main" id="{F4D84379-6AAF-4BCB-9C1E-544820374E76}"/>
              </a:ext>
            </a:extLst>
          </p:cNvPr>
          <p:cNvSpPr txBox="1"/>
          <p:nvPr/>
        </p:nvSpPr>
        <p:spPr>
          <a:xfrm>
            <a:off x="2921000" y="2181225"/>
            <a:ext cx="8791574" cy="3426579"/>
          </a:xfrm>
          <a:prstGeom prst="rect">
            <a:avLst/>
          </a:prstGeom>
          <a:noFill/>
        </p:spPr>
        <p:txBody>
          <a:bodyPr wrap="square" lIns="0" tIns="0" rIns="0" bIns="0" rtlCol="0">
            <a:spAutoFit/>
          </a:bodyPr>
          <a:lstStyle/>
          <a:p>
            <a:pPr marL="285750" indent="-285750">
              <a:spcAft>
                <a:spcPts val="400"/>
              </a:spcAft>
              <a:buClr>
                <a:srgbClr val="D6851B"/>
              </a:buClr>
              <a:buSzPct val="65000"/>
              <a:buFont typeface="Wingdings 3" panose="05040102010807070707" pitchFamily="18" charset="2"/>
              <a:buChar char=""/>
            </a:pPr>
            <a:r>
              <a:rPr lang="en-GB" dirty="0"/>
              <a:t>The HPI observes technological developments and, by integrating these into the course concepts, it ensures that contents are practically related in areas such as digitalisation, energy efficiency and electromobility. The inter-company vocational training centres thus serve as a platform to transfer modern technologies into the everyday company routine.</a:t>
            </a:r>
          </a:p>
          <a:p>
            <a:pPr marL="285750" indent="-285750">
              <a:spcAft>
                <a:spcPts val="400"/>
              </a:spcAft>
              <a:buClr>
                <a:srgbClr val="D6851B"/>
              </a:buClr>
              <a:buSzPct val="65000"/>
              <a:buFont typeface="Wingdings 3" panose="05040102010807070707" pitchFamily="18" charset="2"/>
              <a:buChar char=""/>
            </a:pPr>
            <a:r>
              <a:rPr lang="en-GB" spc="20" dirty="0"/>
              <a:t>The HPI has been analysing the take-up of inter-company vocational education and </a:t>
            </a:r>
            <a:r>
              <a:rPr lang="en-GB" dirty="0"/>
              <a:t>training/inter-company apprentice instruction on behalf of the BMWE and the German Confederation of Skilled Crafts (ZDH) for over 40 years. It examines aspects such as number of participations, intensity and funding rate and also identifies trends. This data forms the basis for policy decisions and funding strategies.</a:t>
            </a:r>
          </a:p>
          <a:p>
            <a:pPr marL="285750" indent="-285750">
              <a:spcAft>
                <a:spcPts val="400"/>
              </a:spcAft>
              <a:buClr>
                <a:srgbClr val="D6851B"/>
              </a:buClr>
              <a:buSzPct val="65000"/>
              <a:buFont typeface="Wingdings 3" panose="05040102010807070707" pitchFamily="18" charset="2"/>
              <a:buChar char=""/>
            </a:pPr>
            <a:r>
              <a:rPr lang="en-GB" dirty="0"/>
              <a:t>In its capacity as a research institute at the Leibniz University of Hanover, the HPI is </a:t>
            </a:r>
            <a:r>
              <a:rPr lang="en-GB" dirty="0" err="1"/>
              <a:t>inte</a:t>
            </a:r>
            <a:r>
              <a:rPr lang="en-GB" dirty="0"/>
              <a:t>-grated into applied research. It supports small and medium-sized craft trade companies with technological issues and initiates innovations which are then adopted into training.</a:t>
            </a:r>
          </a:p>
        </p:txBody>
      </p:sp>
      <p:sp>
        <p:nvSpPr>
          <p:cNvPr id="15" name="Textplatzhalter 3">
            <a:extLst>
              <a:ext uri="{FF2B5EF4-FFF2-40B4-BE49-F238E27FC236}">
                <a16:creationId xmlns:a16="http://schemas.microsoft.com/office/drawing/2014/main" id="{C2CB6734-7C48-4B2C-8E1B-B4AC9EBBD827}"/>
              </a:ext>
            </a:extLst>
          </p:cNvPr>
          <p:cNvSpPr txBox="1">
            <a:spLocks/>
          </p:cNvSpPr>
          <p:nvPr/>
        </p:nvSpPr>
        <p:spPr>
          <a:xfrm>
            <a:off x="1485106" y="1632243"/>
            <a:ext cx="10227468"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800" dirty="0"/>
              <a:t>Heinz Piest Institute</a:t>
            </a:r>
          </a:p>
        </p:txBody>
      </p:sp>
      <p:sp>
        <p:nvSpPr>
          <p:cNvPr id="16" name="Raute 19">
            <a:extLst>
              <a:ext uri="{FF2B5EF4-FFF2-40B4-BE49-F238E27FC236}">
                <a16:creationId xmlns:a16="http://schemas.microsoft.com/office/drawing/2014/main" id="{56FA2917-790B-42DD-B84D-F19D6844964F}"/>
              </a:ext>
            </a:extLst>
          </p:cNvPr>
          <p:cNvSpPr/>
          <p:nvPr/>
        </p:nvSpPr>
        <p:spPr>
          <a:xfrm>
            <a:off x="733530" y="1632242"/>
            <a:ext cx="1577870" cy="1652587"/>
          </a:xfrm>
          <a:prstGeom prst="ellipse">
            <a:avLst/>
          </a:prstGeom>
          <a:solidFill>
            <a:srgbClr val="FBF3E8"/>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144000" bIns="180000" rtlCol="0" anchor="ctr"/>
          <a:lstStyle/>
          <a:p>
            <a:pPr algn="ctr"/>
            <a:r>
              <a:rPr lang="en-GB" sz="2000" b="1" dirty="0">
                <a:solidFill>
                  <a:srgbClr val="D6851B"/>
                </a:solidFill>
              </a:rPr>
              <a:t>Stake-holders</a:t>
            </a:r>
          </a:p>
        </p:txBody>
      </p:sp>
    </p:spTree>
    <p:extLst>
      <p:ext uri="{BB962C8B-B14F-4D97-AF65-F5344CB8AC3E}">
        <p14:creationId xmlns:p14="http://schemas.microsoft.com/office/powerpoint/2010/main" val="236436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platzhalter 3">
            <a:extLst>
              <a:ext uri="{FF2B5EF4-FFF2-40B4-BE49-F238E27FC236}">
                <a16:creationId xmlns:a16="http://schemas.microsoft.com/office/drawing/2014/main" id="{96276C57-96CA-40E1-A189-11DAE4694170}"/>
              </a:ext>
            </a:extLst>
          </p:cNvPr>
          <p:cNvSpPr txBox="1">
            <a:spLocks/>
          </p:cNvSpPr>
          <p:nvPr/>
        </p:nvSpPr>
        <p:spPr>
          <a:xfrm>
            <a:off x="6240463" y="4900563"/>
            <a:ext cx="5472112" cy="490620"/>
          </a:xfrm>
          <a:prstGeom prst="rect">
            <a:avLst/>
          </a:prstGeom>
          <a:solidFill>
            <a:srgbClr val="D6851B"/>
          </a:solidFill>
        </p:spPr>
        <p:txBody>
          <a:bodyPr vert="horz" wrap="square" lIns="2052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b="1" dirty="0"/>
              <a:t>For all: participation mandatory</a:t>
            </a:r>
          </a:p>
        </p:txBody>
      </p:sp>
      <p:sp>
        <p:nvSpPr>
          <p:cNvPr id="14" name="Textplatzhalter 3">
            <a:extLst>
              <a:ext uri="{FF2B5EF4-FFF2-40B4-BE49-F238E27FC236}">
                <a16:creationId xmlns:a16="http://schemas.microsoft.com/office/drawing/2014/main" id="{A1BB50E1-635A-42E1-99C4-7D8E43476388}"/>
              </a:ext>
            </a:extLst>
          </p:cNvPr>
          <p:cNvSpPr txBox="1">
            <a:spLocks/>
          </p:cNvSpPr>
          <p:nvPr/>
        </p:nvSpPr>
        <p:spPr>
          <a:xfrm>
            <a:off x="658810" y="3631987"/>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Commercial motor vehicle technology</a:t>
            </a:r>
          </a:p>
        </p:txBody>
      </p:sp>
      <p:sp>
        <p:nvSpPr>
          <p:cNvPr id="15" name="Textplatzhalter 3">
            <a:extLst>
              <a:ext uri="{FF2B5EF4-FFF2-40B4-BE49-F238E27FC236}">
                <a16:creationId xmlns:a16="http://schemas.microsoft.com/office/drawing/2014/main" id="{FD9E8802-E14F-4A21-87D5-353DE33E1A43}"/>
              </a:ext>
            </a:extLst>
          </p:cNvPr>
          <p:cNvSpPr txBox="1">
            <a:spLocks/>
          </p:cNvSpPr>
          <p:nvPr/>
        </p:nvSpPr>
        <p:spPr>
          <a:xfrm>
            <a:off x="658815" y="4900563"/>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System and high-voltage technology</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skilled crafts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2383136"/>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Motor vehicle mechatronics technician </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2383136"/>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Motor vehicle body and vehicle construction mechanic </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6240463" y="3357563"/>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Vehicle varnisher </a:t>
            </a:r>
            <a:br>
              <a:rPr lang="en-GB" sz="1800" dirty="0">
                <a:solidFill>
                  <a:schemeClr val="tx1"/>
                </a:solidFill>
              </a:rPr>
            </a:br>
            <a:r>
              <a:rPr lang="en-GB" sz="1800" dirty="0">
                <a:solidFill>
                  <a:schemeClr val="tx1"/>
                </a:solidFill>
              </a:rPr>
              <a:t>(with craft trade training)</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58810" y="2997699"/>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Passenger motor vehicle technology</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58815" y="4266275"/>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Motor cycle technology</a:t>
            </a:r>
          </a:p>
        </p:txBody>
      </p:sp>
      <p:sp>
        <p:nvSpPr>
          <p:cNvPr id="13" name="Ellipse 12">
            <a:extLst>
              <a:ext uri="{FF2B5EF4-FFF2-40B4-BE49-F238E27FC236}">
                <a16:creationId xmlns:a16="http://schemas.microsoft.com/office/drawing/2014/main" id="{E8D92DF3-700E-40D1-A92D-1904DC7FCF6A}"/>
              </a:ext>
            </a:extLst>
          </p:cNvPr>
          <p:cNvSpPr/>
          <p:nvPr/>
        </p:nvSpPr>
        <p:spPr>
          <a:xfrm>
            <a:off x="4349794" y="1816244"/>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3" name="Rechteck 2">
            <a:extLst>
              <a:ext uri="{FF2B5EF4-FFF2-40B4-BE49-F238E27FC236}">
                <a16:creationId xmlns:a16="http://schemas.microsoft.com/office/drawing/2014/main" id="{8DE17537-C923-4B27-865F-8B6945D6B4EF}"/>
              </a:ext>
            </a:extLst>
          </p:cNvPr>
          <p:cNvSpPr/>
          <p:nvPr/>
        </p:nvSpPr>
        <p:spPr>
          <a:xfrm>
            <a:off x="658809" y="1583854"/>
            <a:ext cx="10631491" cy="307777"/>
          </a:xfrm>
          <a:prstGeom prst="rect">
            <a:avLst/>
          </a:prstGeom>
        </p:spPr>
        <p:txBody>
          <a:bodyPr wrap="square" lIns="0" tIns="0" rIns="0" bIns="0">
            <a:spAutoFit/>
          </a:bodyPr>
          <a:lstStyle/>
          <a:p>
            <a:r>
              <a:rPr lang="en-GB" sz="2000" dirty="0"/>
              <a:t>Exists for the following occupations: </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 1: </a:t>
            </a:r>
            <a:r>
              <a:rPr lang="en-GB" sz="2000" b="1" dirty="0">
                <a:solidFill>
                  <a:schemeClr val="dk1"/>
                </a:solidFill>
                <a:cs typeface="Calibri" panose="020F0502020204030204" pitchFamily="34" charset="0"/>
                <a:rtl val="0"/>
              </a:rPr>
              <a:t>Motor vehicle craft trades sector (1/3)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8756" y="2114550"/>
            <a:ext cx="3916392" cy="3563730"/>
          </a:xfrm>
          <a:prstGeom prst="rect">
            <a:avLst/>
          </a:prstGeom>
        </p:spPr>
      </p:pic>
    </p:spTree>
    <p:extLst>
      <p:ext uri="{BB962C8B-B14F-4D97-AF65-F5344CB8AC3E}">
        <p14:creationId xmlns:p14="http://schemas.microsoft.com/office/powerpoint/2010/main" val="379335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3">
            <a:extLst>
              <a:ext uri="{FF2B5EF4-FFF2-40B4-BE49-F238E27FC236}">
                <a16:creationId xmlns:a16="http://schemas.microsoft.com/office/drawing/2014/main" id="{6EE7D5F5-CE79-49FF-8E85-30FF0CEB0AA7}"/>
              </a:ext>
            </a:extLst>
          </p:cNvPr>
          <p:cNvSpPr txBox="1">
            <a:spLocks/>
          </p:cNvSpPr>
          <p:nvPr/>
        </p:nvSpPr>
        <p:spPr>
          <a:xfrm>
            <a:off x="2303462" y="4114132"/>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600" dirty="0">
                <a:solidFill>
                  <a:schemeClr val="tx1"/>
                </a:solidFill>
              </a:rPr>
              <a:t>Average: approx. 4–8 weeks per year of training</a:t>
            </a:r>
          </a:p>
        </p:txBody>
      </p:sp>
      <p:sp>
        <p:nvSpPr>
          <p:cNvPr id="27" name="Textplatzhalter 3">
            <a:extLst>
              <a:ext uri="{FF2B5EF4-FFF2-40B4-BE49-F238E27FC236}">
                <a16:creationId xmlns:a16="http://schemas.microsoft.com/office/drawing/2014/main" id="{B2E0D82A-40A0-4F98-B93E-2143104D6B58}"/>
              </a:ext>
            </a:extLst>
          </p:cNvPr>
          <p:cNvSpPr txBox="1">
            <a:spLocks/>
          </p:cNvSpPr>
          <p:nvPr/>
        </p:nvSpPr>
        <p:spPr>
          <a:xfrm>
            <a:off x="2303462" y="3469652"/>
            <a:ext cx="9409113" cy="565146"/>
          </a:xfrm>
          <a:prstGeom prst="rect">
            <a:avLst/>
          </a:prstGeom>
          <a:solidFill>
            <a:srgbClr val="FBF3E8"/>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pPr>
            <a:r>
              <a:rPr lang="en-GB" sz="1600" dirty="0">
                <a:solidFill>
                  <a:schemeClr val="tx1"/>
                </a:solidFill>
              </a:rPr>
              <a:t>The precise modules may vary somewhat depending on the chamber of crafts and trades or training centre.</a:t>
            </a:r>
          </a:p>
        </p:txBody>
      </p:sp>
      <p:sp>
        <p:nvSpPr>
          <p:cNvPr id="25" name="Textplatzhalter 3">
            <a:extLst>
              <a:ext uri="{FF2B5EF4-FFF2-40B4-BE49-F238E27FC236}">
                <a16:creationId xmlns:a16="http://schemas.microsoft.com/office/drawing/2014/main" id="{B48F8E8F-E30B-471F-AACD-49C2990140FD}"/>
              </a:ext>
            </a:extLst>
          </p:cNvPr>
          <p:cNvSpPr txBox="1">
            <a:spLocks/>
          </p:cNvSpPr>
          <p:nvPr/>
        </p:nvSpPr>
        <p:spPr>
          <a:xfrm>
            <a:off x="8408512" y="2484185"/>
            <a:ext cx="3312000" cy="864000"/>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endParaRPr lang="en-GB" sz="1600" dirty="0">
              <a:solidFill>
                <a:schemeClr val="tx1"/>
              </a:solidFill>
            </a:endParaRP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skilled crafts</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2303462" y="1337877"/>
            <a:ext cx="9409113" cy="620545"/>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600" dirty="0">
                <a:solidFill>
                  <a:schemeClr val="tx1"/>
                </a:solidFill>
              </a:rPr>
              <a:t>Nationally standardised inter-company vocational education and training/inter-company apprentice instruction skeleton curricula</a:t>
            </a:r>
          </a:p>
        </p:txBody>
      </p:sp>
      <p:sp>
        <p:nvSpPr>
          <p:cNvPr id="24" name="Textplatzhalter 3">
            <a:extLst>
              <a:ext uri="{FF2B5EF4-FFF2-40B4-BE49-F238E27FC236}">
                <a16:creationId xmlns:a16="http://schemas.microsoft.com/office/drawing/2014/main" id="{D19C12AE-DDF5-4259-BCAE-2BA0BC8A0D8C}"/>
              </a:ext>
            </a:extLst>
          </p:cNvPr>
          <p:cNvSpPr txBox="1">
            <a:spLocks/>
          </p:cNvSpPr>
          <p:nvPr/>
        </p:nvSpPr>
        <p:spPr>
          <a:xfrm>
            <a:off x="6462395" y="2484185"/>
            <a:ext cx="3312000" cy="864000"/>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endParaRPr lang="en-GB" sz="1600" dirty="0">
              <a:solidFill>
                <a:schemeClr val="tx1"/>
              </a:solidFill>
            </a:endParaRP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2303462" y="2025522"/>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600" dirty="0">
                <a:solidFill>
                  <a:schemeClr val="tx1"/>
                </a:solidFill>
              </a:rPr>
              <a:t>Modular structure</a:t>
            </a:r>
          </a:p>
        </p:txBody>
      </p:sp>
      <p:sp>
        <p:nvSpPr>
          <p:cNvPr id="23" name="Textplatzhalter 3">
            <a:extLst>
              <a:ext uri="{FF2B5EF4-FFF2-40B4-BE49-F238E27FC236}">
                <a16:creationId xmlns:a16="http://schemas.microsoft.com/office/drawing/2014/main" id="{AA47F2EF-F5EA-4F6A-A341-830D07FDC5C5}"/>
              </a:ext>
            </a:extLst>
          </p:cNvPr>
          <p:cNvSpPr txBox="1">
            <a:spLocks/>
          </p:cNvSpPr>
          <p:nvPr/>
        </p:nvSpPr>
        <p:spPr>
          <a:xfrm>
            <a:off x="4528979" y="2484185"/>
            <a:ext cx="3312000" cy="864000"/>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endParaRPr lang="en-GB" sz="1600" dirty="0">
              <a:solidFill>
                <a:schemeClr val="tx1"/>
              </a:solidFill>
            </a:endParaRP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2199503" y="2485568"/>
            <a:ext cx="3695359" cy="864000"/>
          </a:xfrm>
          <a:prstGeom prst="homePlate">
            <a:avLst/>
          </a:prstGeom>
          <a:solidFill>
            <a:srgbClr val="FBF3E8"/>
          </a:solidFill>
          <a:ln w="50800">
            <a:solidFill>
              <a:schemeClr val="bg1"/>
            </a:solidFill>
          </a:ln>
        </p:spPr>
        <p:txBody>
          <a:bodyPr vert="horz" wrap="square" lIns="180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endParaRPr lang="en-GB" sz="1400" dirty="0">
              <a:solidFill>
                <a:schemeClr val="tx1"/>
              </a:solidFill>
            </a:endParaRP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 1: </a:t>
            </a:r>
            <a:r>
              <a:rPr lang="en-GB" sz="2000" b="1" dirty="0">
                <a:solidFill>
                  <a:schemeClr val="dk1"/>
                </a:solidFill>
                <a:cs typeface="Calibri" panose="020F0502020204030204" pitchFamily="34" charset="0"/>
                <a:rtl val="0"/>
              </a:rPr>
              <a:t>Motor vehicle craft trades sector (2/3)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9" name="Textplatzhalter 3">
            <a:extLst>
              <a:ext uri="{FF2B5EF4-FFF2-40B4-BE49-F238E27FC236}">
                <a16:creationId xmlns:a16="http://schemas.microsoft.com/office/drawing/2014/main" id="{FDD9513B-FC38-4F18-9F1E-6D777AFEB9B6}"/>
              </a:ext>
            </a:extLst>
          </p:cNvPr>
          <p:cNvSpPr txBox="1">
            <a:spLocks/>
          </p:cNvSpPr>
          <p:nvPr/>
        </p:nvSpPr>
        <p:spPr>
          <a:xfrm>
            <a:off x="2303462" y="4533641"/>
            <a:ext cx="9409113" cy="620545"/>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600" dirty="0">
                <a:solidFill>
                  <a:schemeClr val="tx1"/>
                </a:solidFill>
              </a:rPr>
              <a:t>Over the entire duration of training (3.5 years in the case of motor vehicle mechatronics technician): mostly a total of 15–20 weeks</a:t>
            </a:r>
          </a:p>
        </p:txBody>
      </p:sp>
      <p:sp>
        <p:nvSpPr>
          <p:cNvPr id="30" name="Textplatzhalter 3">
            <a:extLst>
              <a:ext uri="{FF2B5EF4-FFF2-40B4-BE49-F238E27FC236}">
                <a16:creationId xmlns:a16="http://schemas.microsoft.com/office/drawing/2014/main" id="{584679F6-B006-407C-AE24-83CA66CA5C0E}"/>
              </a:ext>
            </a:extLst>
          </p:cNvPr>
          <p:cNvSpPr txBox="1">
            <a:spLocks/>
          </p:cNvSpPr>
          <p:nvPr/>
        </p:nvSpPr>
        <p:spPr>
          <a:xfrm>
            <a:off x="2303462" y="5222920"/>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600" dirty="0">
                <a:solidFill>
                  <a:schemeClr val="tx1"/>
                </a:solidFill>
              </a:rPr>
              <a:t>Divided across several courses (mostly 1–3 weeks per block)</a:t>
            </a:r>
          </a:p>
        </p:txBody>
      </p:sp>
      <p:sp>
        <p:nvSpPr>
          <p:cNvPr id="4" name="Textfeld 3">
            <a:extLst>
              <a:ext uri="{FF2B5EF4-FFF2-40B4-BE49-F238E27FC236}">
                <a16:creationId xmlns:a16="http://schemas.microsoft.com/office/drawing/2014/main" id="{E83B5F18-982A-9E0E-2B9B-54D17F6D587A}"/>
              </a:ext>
            </a:extLst>
          </p:cNvPr>
          <p:cNvSpPr txBox="1"/>
          <p:nvPr/>
        </p:nvSpPr>
        <p:spPr>
          <a:xfrm>
            <a:off x="5978733" y="2617141"/>
            <a:ext cx="1851583" cy="492443"/>
          </a:xfrm>
          <a:prstGeom prst="rect">
            <a:avLst/>
          </a:prstGeom>
          <a:noFill/>
        </p:spPr>
        <p:txBody>
          <a:bodyPr wrap="square" lIns="0" tIns="0" rIns="0" bIns="0" rtlCol="0">
            <a:spAutoFit/>
          </a:bodyPr>
          <a:lstStyle/>
          <a:p>
            <a:pPr algn="l"/>
            <a:r>
              <a:rPr lang="en-GB" sz="1600" dirty="0"/>
              <a:t>Specialist level 1 </a:t>
            </a:r>
            <a:br>
              <a:rPr lang="en-GB" sz="1600" dirty="0"/>
            </a:br>
            <a:r>
              <a:rPr lang="en-GB" sz="1600" dirty="0"/>
              <a:t>2nd year of training</a:t>
            </a:r>
          </a:p>
        </p:txBody>
      </p:sp>
      <p:sp>
        <p:nvSpPr>
          <p:cNvPr id="6" name="Textfeld 5">
            <a:extLst>
              <a:ext uri="{FF2B5EF4-FFF2-40B4-BE49-F238E27FC236}">
                <a16:creationId xmlns:a16="http://schemas.microsoft.com/office/drawing/2014/main" id="{5778468B-EE6F-7623-B66E-6AD23426D5B7}"/>
              </a:ext>
            </a:extLst>
          </p:cNvPr>
          <p:cNvSpPr txBox="1"/>
          <p:nvPr/>
        </p:nvSpPr>
        <p:spPr>
          <a:xfrm>
            <a:off x="7877583" y="2649568"/>
            <a:ext cx="1851583" cy="492443"/>
          </a:xfrm>
          <a:prstGeom prst="rect">
            <a:avLst/>
          </a:prstGeom>
          <a:noFill/>
        </p:spPr>
        <p:txBody>
          <a:bodyPr wrap="square" lIns="0" tIns="0" rIns="0" bIns="0" rtlCol="0">
            <a:spAutoFit/>
          </a:bodyPr>
          <a:lstStyle/>
          <a:p>
            <a:pPr algn="l"/>
            <a:r>
              <a:rPr lang="en-GB" sz="1600" dirty="0"/>
              <a:t>Specialist level 2 </a:t>
            </a:r>
            <a:br>
              <a:rPr lang="en-GB" sz="1600" dirty="0"/>
            </a:br>
            <a:r>
              <a:rPr lang="en-GB" sz="1600" dirty="0"/>
              <a:t>3rd year of training</a:t>
            </a:r>
          </a:p>
        </p:txBody>
      </p:sp>
      <p:sp>
        <p:nvSpPr>
          <p:cNvPr id="10" name="Textfeld 9">
            <a:extLst>
              <a:ext uri="{FF2B5EF4-FFF2-40B4-BE49-F238E27FC236}">
                <a16:creationId xmlns:a16="http://schemas.microsoft.com/office/drawing/2014/main" id="{AD0E76F8-01D7-4027-E2DE-C0703DD87A29}"/>
              </a:ext>
            </a:extLst>
          </p:cNvPr>
          <p:cNvSpPr txBox="1"/>
          <p:nvPr/>
        </p:nvSpPr>
        <p:spPr>
          <a:xfrm>
            <a:off x="9810999" y="2670254"/>
            <a:ext cx="1851583" cy="492443"/>
          </a:xfrm>
          <a:prstGeom prst="rect">
            <a:avLst/>
          </a:prstGeom>
          <a:noFill/>
        </p:spPr>
        <p:txBody>
          <a:bodyPr wrap="square" lIns="0" tIns="0" rIns="0" bIns="0" rtlCol="0">
            <a:spAutoFit/>
          </a:bodyPr>
          <a:lstStyle/>
          <a:p>
            <a:pPr algn="l"/>
            <a:r>
              <a:rPr lang="en-GB" sz="1600" dirty="0"/>
              <a:t>Specialist level 3 </a:t>
            </a:r>
            <a:br>
              <a:rPr lang="en-GB" sz="1600" dirty="0"/>
            </a:br>
            <a:r>
              <a:rPr lang="en-GB" sz="1600" dirty="0"/>
              <a:t>4th year of training</a:t>
            </a:r>
          </a:p>
        </p:txBody>
      </p:sp>
      <p:sp>
        <p:nvSpPr>
          <p:cNvPr id="11" name="Textfeld 10">
            <a:extLst>
              <a:ext uri="{FF2B5EF4-FFF2-40B4-BE49-F238E27FC236}">
                <a16:creationId xmlns:a16="http://schemas.microsoft.com/office/drawing/2014/main" id="{EF342C13-B677-EF09-7122-F1702C73FFB7}"/>
              </a:ext>
            </a:extLst>
          </p:cNvPr>
          <p:cNvSpPr txBox="1"/>
          <p:nvPr/>
        </p:nvSpPr>
        <p:spPr>
          <a:xfrm>
            <a:off x="4326030" y="2544840"/>
            <a:ext cx="1721214" cy="738664"/>
          </a:xfrm>
          <a:prstGeom prst="rect">
            <a:avLst/>
          </a:prstGeom>
          <a:noFill/>
        </p:spPr>
        <p:txBody>
          <a:bodyPr wrap="square" lIns="0" tIns="0" rIns="0" bIns="0" rtlCol="0">
            <a:spAutoFit/>
          </a:bodyPr>
          <a:lstStyle/>
          <a:p>
            <a:pPr algn="l"/>
            <a:r>
              <a:rPr lang="en-GB" sz="1600" dirty="0">
                <a:solidFill>
                  <a:schemeClr val="tx1"/>
                </a:solidFill>
              </a:rPr>
              <a:t>Basic level </a:t>
            </a:r>
            <a:br>
              <a:rPr lang="en-GB" sz="1600" dirty="0">
                <a:solidFill>
                  <a:schemeClr val="tx1"/>
                </a:solidFill>
              </a:rPr>
            </a:br>
            <a:r>
              <a:rPr lang="en-GB" sz="1600" dirty="0">
                <a:solidFill>
                  <a:schemeClr val="tx1"/>
                </a:solidFill>
              </a:rPr>
              <a:t>1st year of </a:t>
            </a:r>
            <a:br>
              <a:rPr lang="en-GB" sz="1600" dirty="0">
                <a:solidFill>
                  <a:schemeClr val="tx1"/>
                </a:solidFill>
              </a:rPr>
            </a:br>
            <a:r>
              <a:rPr lang="en-GB" sz="1600" dirty="0">
                <a:solidFill>
                  <a:schemeClr val="tx1"/>
                </a:solidFill>
              </a:rPr>
              <a:t>training</a:t>
            </a:r>
            <a:endParaRPr lang="de-DE" sz="1600" dirty="0"/>
          </a:p>
        </p:txBody>
      </p:sp>
      <p:sp>
        <p:nvSpPr>
          <p:cNvPr id="3" name="Ellipse 2">
            <a:extLst>
              <a:ext uri="{FF2B5EF4-FFF2-40B4-BE49-F238E27FC236}">
                <a16:creationId xmlns:a16="http://schemas.microsoft.com/office/drawing/2014/main" id="{77254B46-DF6F-41BC-59C8-9B8894AD5A8E}"/>
              </a:ext>
            </a:extLst>
          </p:cNvPr>
          <p:cNvSpPr/>
          <p:nvPr/>
        </p:nvSpPr>
        <p:spPr>
          <a:xfrm>
            <a:off x="96834" y="1597557"/>
            <a:ext cx="3695359" cy="3872763"/>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pic>
        <p:nvPicPr>
          <p:cNvPr id="14" name="Grafik 13">
            <a:extLst>
              <a:ext uri="{FF2B5EF4-FFF2-40B4-BE49-F238E27FC236}">
                <a16:creationId xmlns:a16="http://schemas.microsoft.com/office/drawing/2014/main" id="{66E51906-A06C-7571-8C5C-2AE2C4112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343" y="1940812"/>
            <a:ext cx="3436363" cy="3126927"/>
          </a:xfrm>
          <a:prstGeom prst="rect">
            <a:avLst/>
          </a:prstGeom>
        </p:spPr>
      </p:pic>
    </p:spTree>
    <p:extLst>
      <p:ext uri="{BB962C8B-B14F-4D97-AF65-F5344CB8AC3E}">
        <p14:creationId xmlns:p14="http://schemas.microsoft.com/office/powerpoint/2010/main" val="159723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skilled crafts</a:t>
            </a: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1944514" y="1624202"/>
            <a:ext cx="4151486" cy="648364"/>
          </a:xfrm>
          <a:prstGeom prst="homePlate">
            <a:avLst/>
          </a:prstGeom>
          <a:solidFill>
            <a:srgbClr val="D6851B"/>
          </a:solidFill>
          <a:ln w="22225">
            <a:solidFill>
              <a:schemeClr val="bg1"/>
            </a:solidFill>
          </a:ln>
        </p:spPr>
        <p:txBody>
          <a:bodyPr vert="horz" wrap="square" lIns="180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en-GB" sz="1600" b="1" dirty="0"/>
              <a:t>Basic level </a:t>
            </a:r>
            <a:br>
              <a:rPr lang="en-GB" sz="1600" b="1" dirty="0"/>
            </a:br>
            <a:r>
              <a:rPr lang="en-GB" sz="1600" b="1" dirty="0"/>
              <a:t>1st year of training</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 1: </a:t>
            </a:r>
            <a:r>
              <a:rPr lang="en-GB" sz="2000" b="1" dirty="0">
                <a:solidFill>
                  <a:schemeClr val="dk1"/>
                </a:solidFill>
                <a:cs typeface="Calibri" panose="020F0502020204030204" pitchFamily="34" charset="0"/>
                <a:rtl val="0"/>
              </a:rPr>
              <a:t>Motor vehicle craft trades sector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Ellipse 5">
            <a:extLst>
              <a:ext uri="{FF2B5EF4-FFF2-40B4-BE49-F238E27FC236}">
                <a16:creationId xmlns:a16="http://schemas.microsoft.com/office/drawing/2014/main" id="{5982E7F5-40A4-3E27-E8F5-B2B4197AA80B}"/>
              </a:ext>
            </a:extLst>
          </p:cNvPr>
          <p:cNvSpPr/>
          <p:nvPr/>
        </p:nvSpPr>
        <p:spPr>
          <a:xfrm>
            <a:off x="96834" y="1597557"/>
            <a:ext cx="3695359" cy="3872763"/>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1796295432"/>
              </p:ext>
            </p:extLst>
          </p:nvPr>
        </p:nvGraphicFramePr>
        <p:xfrm>
          <a:off x="3658076" y="2438401"/>
          <a:ext cx="8275171" cy="3185155"/>
        </p:xfrm>
        <a:graphic>
          <a:graphicData uri="http://schemas.openxmlformats.org/drawingml/2006/table">
            <a:tbl>
              <a:tblPr firstRow="1">
                <a:tableStyleId>{5C22544A-7EE6-4342-B048-85BDC9FD1C3A}</a:tableStyleId>
              </a:tblPr>
              <a:tblGrid>
                <a:gridCol w="3595692">
                  <a:extLst>
                    <a:ext uri="{9D8B030D-6E8A-4147-A177-3AD203B41FA5}">
                      <a16:colId xmlns:a16="http://schemas.microsoft.com/office/drawing/2014/main" val="3780927162"/>
                    </a:ext>
                  </a:extLst>
                </a:gridCol>
                <a:gridCol w="4679479">
                  <a:extLst>
                    <a:ext uri="{9D8B030D-6E8A-4147-A177-3AD203B41FA5}">
                      <a16:colId xmlns:a16="http://schemas.microsoft.com/office/drawing/2014/main" val="4144002420"/>
                    </a:ext>
                  </a:extLst>
                </a:gridCol>
              </a:tblGrid>
              <a:tr h="430236">
                <a:tc>
                  <a:txBody>
                    <a:bodyPr/>
                    <a:lstStyle/>
                    <a:p>
                      <a:pPr>
                        <a:lnSpc>
                          <a:spcPct val="115000"/>
                        </a:lnSpc>
                        <a:spcAft>
                          <a:spcPts val="1000"/>
                        </a:spcAft>
                      </a:pPr>
                      <a:r>
                        <a:rPr lang="en-GB" sz="1400" baseline="0" dirty="0">
                          <a:solidFill>
                            <a:schemeClr val="tx1"/>
                          </a:solidFill>
                          <a:effectLst/>
                        </a:rPr>
                        <a:t>Module/course</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n-GB" sz="1400" baseline="0" dirty="0">
                          <a:solidFill>
                            <a:schemeClr val="tx1"/>
                          </a:solidFill>
                          <a:effectLst/>
                        </a:rPr>
                        <a:t>Contents/main focuses</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441321">
                <a:tc>
                  <a:txBody>
                    <a:bodyPr/>
                    <a:lstStyle/>
                    <a:p>
                      <a:pPr>
                        <a:lnSpc>
                          <a:spcPct val="115000"/>
                        </a:lnSpc>
                        <a:spcAft>
                          <a:spcPts val="1000"/>
                        </a:spcAft>
                      </a:pPr>
                      <a:r>
                        <a:rPr lang="en-GB" sz="1400" dirty="0">
                          <a:solidFill>
                            <a:schemeClr val="tx1"/>
                          </a:solidFill>
                          <a:effectLst/>
                        </a:rPr>
                        <a:t>Health and safety at work &amp; environmental protection</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n-GB" sz="1400" dirty="0">
                          <a:solidFill>
                            <a:schemeClr val="tx1"/>
                          </a:solidFill>
                          <a:effectLst/>
                        </a:rPr>
                        <a:t>Safety regulations, workshop equipment, recycling</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441321">
                <a:tc>
                  <a:txBody>
                    <a:bodyPr/>
                    <a:lstStyle/>
                    <a:p>
                      <a:pPr>
                        <a:lnSpc>
                          <a:spcPct val="115000"/>
                        </a:lnSpc>
                        <a:spcAft>
                          <a:spcPts val="1000"/>
                        </a:spcAft>
                      </a:pPr>
                      <a:r>
                        <a:rPr lang="en-GB" sz="1400" dirty="0">
                          <a:solidFill>
                            <a:schemeClr val="tx1"/>
                          </a:solidFill>
                          <a:effectLst/>
                        </a:rPr>
                        <a:t>Fundamentals of automotive engineering</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n-GB" sz="1400" dirty="0">
                          <a:solidFill>
                            <a:schemeClr val="tx1"/>
                          </a:solidFill>
                          <a:effectLst/>
                        </a:rPr>
                        <a:t>Vehicle structure, simple systems, modes of operation</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441321">
                <a:tc>
                  <a:txBody>
                    <a:bodyPr/>
                    <a:lstStyle/>
                    <a:p>
                      <a:pPr>
                        <a:lnSpc>
                          <a:spcPct val="115000"/>
                        </a:lnSpc>
                        <a:spcAft>
                          <a:spcPts val="1000"/>
                        </a:spcAft>
                      </a:pPr>
                      <a:r>
                        <a:rPr lang="en-GB" sz="1400" dirty="0">
                          <a:solidFill>
                            <a:schemeClr val="tx1"/>
                          </a:solidFill>
                          <a:effectLst/>
                        </a:rPr>
                        <a:t>Material processing &amp; joining technology</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n-GB" sz="1400" dirty="0">
                          <a:solidFill>
                            <a:schemeClr val="tx1"/>
                          </a:solidFill>
                          <a:effectLst/>
                        </a:rPr>
                        <a:t>Filing, drilling, welding, soldering, screwing</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r h="441321">
                <a:tc>
                  <a:txBody>
                    <a:bodyPr/>
                    <a:lstStyle/>
                    <a:p>
                      <a:pPr>
                        <a:lnSpc>
                          <a:spcPct val="115000"/>
                        </a:lnSpc>
                        <a:spcAft>
                          <a:spcPts val="1000"/>
                        </a:spcAft>
                      </a:pPr>
                      <a:r>
                        <a:rPr lang="en-GB" sz="1400" dirty="0">
                          <a:solidFill>
                            <a:schemeClr val="tx1"/>
                          </a:solidFill>
                          <a:effectLst/>
                        </a:rPr>
                        <a:t>Measurement and testing </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n-GB" sz="1400" dirty="0">
                          <a:solidFill>
                            <a:schemeClr val="tx1"/>
                          </a:solidFill>
                          <a:effectLst/>
                        </a:rPr>
                        <a:t>Handling measuring devices, simple diagnoses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850992468"/>
                  </a:ext>
                </a:extLst>
              </a:tr>
              <a:tr h="441321">
                <a:tc>
                  <a:txBody>
                    <a:bodyPr/>
                    <a:lstStyle/>
                    <a:p>
                      <a:pPr>
                        <a:lnSpc>
                          <a:spcPct val="115000"/>
                        </a:lnSpc>
                        <a:spcAft>
                          <a:spcPts val="1000"/>
                        </a:spcAft>
                      </a:pPr>
                      <a:r>
                        <a:rPr lang="en-GB" sz="1400" dirty="0">
                          <a:solidFill>
                            <a:schemeClr val="tx1"/>
                          </a:solidFill>
                          <a:effectLst/>
                        </a:rPr>
                        <a:t>Wheels &amp; tyres</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n-GB" sz="1400" dirty="0">
                          <a:solidFill>
                            <a:schemeClr val="tx1"/>
                          </a:solidFill>
                          <a:effectLst/>
                        </a:rPr>
                        <a:t>Assembly, balancing, tyre service</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4402982"/>
                  </a:ext>
                </a:extLst>
              </a:tr>
              <a:tr h="441321">
                <a:tc>
                  <a:txBody>
                    <a:bodyPr/>
                    <a:lstStyle/>
                    <a:p>
                      <a:pPr>
                        <a:lnSpc>
                          <a:spcPct val="115000"/>
                        </a:lnSpc>
                        <a:spcAft>
                          <a:spcPts val="1000"/>
                        </a:spcAft>
                      </a:pPr>
                      <a:r>
                        <a:rPr lang="en-GB" sz="1400" dirty="0">
                          <a:solidFill>
                            <a:schemeClr val="tx1"/>
                          </a:solidFill>
                          <a:effectLst/>
                        </a:rPr>
                        <a:t>Braking technology I</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FBF3E8"/>
                    </a:solidFill>
                  </a:tcPr>
                </a:tc>
                <a:tc>
                  <a:txBody>
                    <a:bodyPr/>
                    <a:lstStyle/>
                    <a:p>
                      <a:pPr>
                        <a:lnSpc>
                          <a:spcPct val="115000"/>
                        </a:lnSpc>
                        <a:spcAft>
                          <a:spcPts val="1000"/>
                        </a:spcAft>
                      </a:pPr>
                      <a:r>
                        <a:rPr lang="en-GB" sz="1400" spc="-10" baseline="0" dirty="0">
                          <a:solidFill>
                            <a:schemeClr val="tx1"/>
                          </a:solidFill>
                          <a:effectLst/>
                        </a:rPr>
                        <a:t>Fundamentals of braking systems, maintenance, simple repairs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FBF3E8"/>
                    </a:solidFill>
                  </a:tcPr>
                </a:tc>
                <a:extLst>
                  <a:ext uri="{0D108BD9-81ED-4DB2-BD59-A6C34878D82A}">
                    <a16:rowId xmlns:a16="http://schemas.microsoft.com/office/drawing/2014/main" val="2384950150"/>
                  </a:ext>
                </a:extLst>
              </a:tr>
            </a:tbl>
          </a:graphicData>
        </a:graphic>
      </p:graphicFrame>
      <p:pic>
        <p:nvPicPr>
          <p:cNvPr id="8" name="Grafik 7">
            <a:extLst>
              <a:ext uri="{FF2B5EF4-FFF2-40B4-BE49-F238E27FC236}">
                <a16:creationId xmlns:a16="http://schemas.microsoft.com/office/drawing/2014/main" id="{0E47B62D-F760-AF5D-151E-EF97205766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343" y="1940812"/>
            <a:ext cx="3436363" cy="3126927"/>
          </a:xfrm>
          <a:prstGeom prst="rect">
            <a:avLst/>
          </a:prstGeom>
        </p:spPr>
      </p:pic>
    </p:spTree>
    <p:extLst>
      <p:ext uri="{BB962C8B-B14F-4D97-AF65-F5344CB8AC3E}">
        <p14:creationId xmlns:p14="http://schemas.microsoft.com/office/powerpoint/2010/main" val="3849097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1. Framework data</a:t>
            </a:r>
          </a:p>
        </p:txBody>
      </p:sp>
      <p:sp>
        <p:nvSpPr>
          <p:cNvPr id="5" name="Textplatzhalter 3">
            <a:extLst>
              <a:ext uri="{FF2B5EF4-FFF2-40B4-BE49-F238E27FC236}">
                <a16:creationId xmlns:a16="http://schemas.microsoft.com/office/drawing/2014/main" id="{78AA1478-2A0C-4385-9E8E-C18930A35422}"/>
              </a:ext>
            </a:extLst>
          </p:cNvPr>
          <p:cNvSpPr txBox="1">
            <a:spLocks/>
          </p:cNvSpPr>
          <p:nvPr/>
        </p:nvSpPr>
        <p:spPr>
          <a:xfrm>
            <a:off x="658815" y="1628775"/>
            <a:ext cx="5360985" cy="739543"/>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n-GB" sz="1800" dirty="0">
                <a:solidFill>
                  <a:schemeClr val="tx1"/>
                </a:solidFill>
                <a:latin typeface="+mn-lt"/>
              </a:rPr>
              <a:t>Approx. </a:t>
            </a:r>
            <a:r>
              <a:rPr lang="en-GB" sz="1800" b="1" dirty="0">
                <a:solidFill>
                  <a:schemeClr val="tx1"/>
                </a:solidFill>
                <a:latin typeface="+mn-lt"/>
              </a:rPr>
              <a:t>1,100</a:t>
            </a:r>
            <a:r>
              <a:rPr lang="en-GB" sz="1800" dirty="0">
                <a:solidFill>
                  <a:schemeClr val="tx1"/>
                </a:solidFill>
                <a:latin typeface="+mn-lt"/>
              </a:rPr>
              <a:t> inter-company vocational training centres across Germany</a:t>
            </a:r>
          </a:p>
        </p:txBody>
      </p:sp>
      <p:sp>
        <p:nvSpPr>
          <p:cNvPr id="6" name="Textplatzhalter 3">
            <a:extLst>
              <a:ext uri="{FF2B5EF4-FFF2-40B4-BE49-F238E27FC236}">
                <a16:creationId xmlns:a16="http://schemas.microsoft.com/office/drawing/2014/main" id="{952F7174-D62F-4B41-957F-478628C1D121}"/>
              </a:ext>
            </a:extLst>
          </p:cNvPr>
          <p:cNvSpPr txBox="1">
            <a:spLocks/>
          </p:cNvSpPr>
          <p:nvPr/>
        </p:nvSpPr>
        <p:spPr>
          <a:xfrm>
            <a:off x="658814" y="2542249"/>
            <a:ext cx="5360985" cy="264468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n-GB" sz="1800" dirty="0">
                <a:solidFill>
                  <a:schemeClr val="tx1"/>
                </a:solidFill>
                <a:latin typeface="+mn-lt"/>
              </a:rPr>
              <a:t>Providers:</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Chambers (chambers of crafts and trades, chambers of commerce and industry, chambers of agriculture)</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Guilds, district craft trade associations, professional associations</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Non-profit legal entities under German public law</a:t>
            </a:r>
          </a:p>
        </p:txBody>
      </p:sp>
      <p:sp>
        <p:nvSpPr>
          <p:cNvPr id="7" name="Textplatzhalter 3">
            <a:extLst>
              <a:ext uri="{FF2B5EF4-FFF2-40B4-BE49-F238E27FC236}">
                <a16:creationId xmlns:a16="http://schemas.microsoft.com/office/drawing/2014/main" id="{DDAB9502-7564-4B27-868E-AE826C34CA62}"/>
              </a:ext>
            </a:extLst>
          </p:cNvPr>
          <p:cNvSpPr txBox="1">
            <a:spLocks/>
          </p:cNvSpPr>
          <p:nvPr/>
        </p:nvSpPr>
        <p:spPr>
          <a:xfrm>
            <a:off x="6240463" y="1628775"/>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n-GB" sz="1800" spc="-20" dirty="0">
                <a:solidFill>
                  <a:schemeClr val="tx1"/>
                </a:solidFill>
                <a:latin typeface="+mn-lt"/>
              </a:rPr>
              <a:t>Mainly concentrated in the craft trades</a:t>
            </a:r>
          </a:p>
        </p:txBody>
      </p:sp>
      <p:sp>
        <p:nvSpPr>
          <p:cNvPr id="8" name="Textplatzhalter 3">
            <a:extLst>
              <a:ext uri="{FF2B5EF4-FFF2-40B4-BE49-F238E27FC236}">
                <a16:creationId xmlns:a16="http://schemas.microsoft.com/office/drawing/2014/main" id="{667B0A37-35BA-4FB8-AB5A-886BC0F5ABDF}"/>
              </a:ext>
            </a:extLst>
          </p:cNvPr>
          <p:cNvSpPr txBox="1">
            <a:spLocks/>
          </p:cNvSpPr>
          <p:nvPr/>
        </p:nvSpPr>
        <p:spPr>
          <a:xfrm>
            <a:off x="6240463" y="2349396"/>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n-GB" sz="1800" dirty="0">
                <a:solidFill>
                  <a:schemeClr val="tx1"/>
                </a:solidFill>
                <a:latin typeface="+mn-lt"/>
              </a:rPr>
              <a:t>High-end technical equipment</a:t>
            </a:r>
          </a:p>
        </p:txBody>
      </p:sp>
      <p:sp>
        <p:nvSpPr>
          <p:cNvPr id="9" name="Textplatzhalter 3">
            <a:extLst>
              <a:ext uri="{FF2B5EF4-FFF2-40B4-BE49-F238E27FC236}">
                <a16:creationId xmlns:a16="http://schemas.microsoft.com/office/drawing/2014/main" id="{A78520AB-5C3E-4F8D-8394-F834B5D9EBDC}"/>
              </a:ext>
            </a:extLst>
          </p:cNvPr>
          <p:cNvSpPr txBox="1">
            <a:spLocks/>
          </p:cNvSpPr>
          <p:nvPr/>
        </p:nvSpPr>
        <p:spPr>
          <a:xfrm>
            <a:off x="6240463" y="3070017"/>
            <a:ext cx="5360985" cy="739543"/>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n-GB" sz="1800" dirty="0">
                <a:solidFill>
                  <a:schemeClr val="tx1"/>
                </a:solidFill>
                <a:latin typeface="+mn-lt"/>
              </a:rPr>
              <a:t>Qualified training staff (master craftsmen, technicians, engineers)</a:t>
            </a:r>
          </a:p>
        </p:txBody>
      </p:sp>
      <p:sp>
        <p:nvSpPr>
          <p:cNvPr id="10" name="Textplatzhalter 3">
            <a:extLst>
              <a:ext uri="{FF2B5EF4-FFF2-40B4-BE49-F238E27FC236}">
                <a16:creationId xmlns:a16="http://schemas.microsoft.com/office/drawing/2014/main" id="{B0BB6934-3F00-4CD3-9664-BD901BF78976}"/>
              </a:ext>
            </a:extLst>
          </p:cNvPr>
          <p:cNvSpPr txBox="1">
            <a:spLocks/>
          </p:cNvSpPr>
          <p:nvPr/>
        </p:nvSpPr>
        <p:spPr>
          <a:xfrm>
            <a:off x="6240463" y="4400035"/>
            <a:ext cx="5360985" cy="739543"/>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n-GB" sz="1800" dirty="0">
                <a:solidFill>
                  <a:schemeClr val="tx1"/>
                </a:solidFill>
                <a:latin typeface="+mn-lt"/>
              </a:rPr>
              <a:t>Important component of German education and training infrastructure</a:t>
            </a:r>
          </a:p>
        </p:txBody>
      </p:sp>
      <p:sp>
        <p:nvSpPr>
          <p:cNvPr id="51" name="Ellipse 50">
            <a:extLst>
              <a:ext uri="{FF2B5EF4-FFF2-40B4-BE49-F238E27FC236}">
                <a16:creationId xmlns:a16="http://schemas.microsoft.com/office/drawing/2014/main" id="{EA67D1E7-60C1-4075-B504-139C88A6BCB1}"/>
              </a:ext>
            </a:extLst>
          </p:cNvPr>
          <p:cNvSpPr/>
          <p:nvPr/>
        </p:nvSpPr>
        <p:spPr>
          <a:xfrm>
            <a:off x="4473046" y="1825411"/>
            <a:ext cx="3384000" cy="3384000"/>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2" name="Grafik 51">
            <a:extLst>
              <a:ext uri="{FF2B5EF4-FFF2-40B4-BE49-F238E27FC236}">
                <a16:creationId xmlns:a16="http://schemas.microsoft.com/office/drawing/2014/main" id="{4BEF07EF-2225-437C-9511-16BB86E25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3933" y="1991611"/>
            <a:ext cx="2251733" cy="3029118"/>
          </a:xfrm>
          <a:prstGeom prst="rect">
            <a:avLst/>
          </a:prstGeom>
        </p:spPr>
      </p:pic>
      <p:pic>
        <p:nvPicPr>
          <p:cNvPr id="14" name="Grafik 13">
            <a:extLst>
              <a:ext uri="{FF2B5EF4-FFF2-40B4-BE49-F238E27FC236}">
                <a16:creationId xmlns:a16="http://schemas.microsoft.com/office/drawing/2014/main" id="{1A66C1D0-C862-4766-9335-262794FE1D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61" y="2718727"/>
            <a:ext cx="2131159" cy="1729636"/>
          </a:xfrm>
          <a:prstGeom prst="rect">
            <a:avLst/>
          </a:prstGeom>
        </p:spPr>
      </p:pic>
    </p:spTree>
    <p:extLst>
      <p:ext uri="{BB962C8B-B14F-4D97-AF65-F5344CB8AC3E}">
        <p14:creationId xmlns:p14="http://schemas.microsoft.com/office/powerpoint/2010/main" val="321432213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3">
            <a:extLst>
              <a:ext uri="{FF2B5EF4-FFF2-40B4-BE49-F238E27FC236}">
                <a16:creationId xmlns:a16="http://schemas.microsoft.com/office/drawing/2014/main" id="{63E5C90D-B64F-40CF-B7E1-D604E694FC75}"/>
              </a:ext>
            </a:extLst>
          </p:cNvPr>
          <p:cNvSpPr txBox="1">
            <a:spLocks/>
          </p:cNvSpPr>
          <p:nvPr/>
        </p:nvSpPr>
        <p:spPr>
          <a:xfrm>
            <a:off x="658810" y="4367700"/>
            <a:ext cx="5437189" cy="1264302"/>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Around 180 inter-company vocational training centres are involved in vocational education and training in the construction industry.</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0" y="2580235"/>
            <a:ext cx="5437189" cy="700045"/>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Comprehensive collective wage agreement regulation </a:t>
            </a:r>
          </a:p>
        </p:txBody>
      </p:sp>
      <p:sp>
        <p:nvSpPr>
          <p:cNvPr id="22" name="Textplatzhalter 3">
            <a:extLst>
              <a:ext uri="{FF2B5EF4-FFF2-40B4-BE49-F238E27FC236}">
                <a16:creationId xmlns:a16="http://schemas.microsoft.com/office/drawing/2014/main" id="{E69D85DA-72D1-4588-9E05-43A76E2FCB2D}"/>
              </a:ext>
            </a:extLst>
          </p:cNvPr>
          <p:cNvSpPr txBox="1">
            <a:spLocks/>
          </p:cNvSpPr>
          <p:nvPr/>
        </p:nvSpPr>
        <p:spPr>
          <a:xfrm>
            <a:off x="658810" y="3324038"/>
            <a:ext cx="5437189" cy="982174"/>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Training fund at SOKA-BAU (social security funds in the construction industry)</a:t>
            </a:r>
          </a:p>
        </p:txBody>
      </p:sp>
      <p:sp>
        <p:nvSpPr>
          <p:cNvPr id="24" name="Textplatzhalter 3">
            <a:extLst>
              <a:ext uri="{FF2B5EF4-FFF2-40B4-BE49-F238E27FC236}">
                <a16:creationId xmlns:a16="http://schemas.microsoft.com/office/drawing/2014/main" id="{B8EE9759-315F-4762-BC17-A013AA64207C}"/>
              </a:ext>
            </a:extLst>
          </p:cNvPr>
          <p:cNvSpPr txBox="1">
            <a:spLocks/>
          </p:cNvSpPr>
          <p:nvPr/>
        </p:nvSpPr>
        <p:spPr>
          <a:xfrm>
            <a:off x="6240464" y="4248407"/>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prstClr val="black"/>
                </a:solidFill>
              </a:rPr>
              <a:t>Travel costs of trainees</a:t>
            </a:r>
          </a:p>
        </p:txBody>
      </p:sp>
      <p:sp>
        <p:nvSpPr>
          <p:cNvPr id="25" name="Textplatzhalter 3">
            <a:extLst>
              <a:ext uri="{FF2B5EF4-FFF2-40B4-BE49-F238E27FC236}">
                <a16:creationId xmlns:a16="http://schemas.microsoft.com/office/drawing/2014/main" id="{662FEA26-4575-4200-B35C-C6218A451E0F}"/>
              </a:ext>
            </a:extLst>
          </p:cNvPr>
          <p:cNvSpPr txBox="1">
            <a:spLocks/>
          </p:cNvSpPr>
          <p:nvPr/>
        </p:nvSpPr>
        <p:spPr>
          <a:xfrm>
            <a:off x="6240464" y="3705922"/>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prstClr val="black"/>
                </a:solidFill>
              </a:rPr>
              <a:t>Course fees</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240464" y="4790893"/>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prstClr val="black"/>
                </a:solidFill>
              </a:rPr>
              <a:t>Boarding fees if necessary</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skilled crafts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1" y="1539542"/>
            <a:ext cx="5437189" cy="982174"/>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High degree of company specialisation,</a:t>
            </a:r>
            <a:br>
              <a:rPr lang="en-GB" sz="1800" dirty="0">
                <a:solidFill>
                  <a:schemeClr val="tx1"/>
                </a:solidFill>
              </a:rPr>
            </a:br>
            <a:r>
              <a:rPr lang="en-GB" sz="1800" dirty="0">
                <a:solidFill>
                  <a:schemeClr val="tx1"/>
                </a:solidFill>
              </a:rPr>
              <a:t>small company sizes, problems of </a:t>
            </a:r>
            <a:br>
              <a:rPr lang="en-GB" sz="1800" dirty="0">
                <a:solidFill>
                  <a:schemeClr val="tx1"/>
                </a:solidFill>
              </a:rPr>
            </a:br>
            <a:r>
              <a:rPr lang="en-GB" sz="1800" dirty="0">
                <a:solidFill>
                  <a:schemeClr val="tx1"/>
                </a:solidFill>
              </a:rPr>
              <a:t>attractiveness</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1780376"/>
            <a:ext cx="5472112" cy="1619134"/>
          </a:xfrm>
          <a:prstGeom prst="rect">
            <a:avLst/>
          </a:prstGeom>
          <a:solidFill>
            <a:srgbClr val="EAC28D"/>
          </a:solidFill>
        </p:spPr>
        <p:txBody>
          <a:bodyPr vert="horz" wrap="square" lIns="20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The costs of the measures stipulated in the training regulations are covered by </a:t>
            </a:r>
            <a:br>
              <a:rPr lang="en-GB" sz="1800" dirty="0">
                <a:solidFill>
                  <a:schemeClr val="tx1"/>
                </a:solidFill>
              </a:rPr>
            </a:br>
            <a:r>
              <a:rPr lang="en-GB" sz="1800" dirty="0">
                <a:solidFill>
                  <a:schemeClr val="tx1"/>
                </a:solidFill>
              </a:rPr>
              <a:t>SOKA-BAU, which charges the training centres directly: </a:t>
            </a:r>
          </a:p>
        </p:txBody>
      </p:sp>
      <p:sp>
        <p:nvSpPr>
          <p:cNvPr id="13" name="Ellipse 12">
            <a:extLst>
              <a:ext uri="{FF2B5EF4-FFF2-40B4-BE49-F238E27FC236}">
                <a16:creationId xmlns:a16="http://schemas.microsoft.com/office/drawing/2014/main" id="{E8D92DF3-700E-40D1-A92D-1904DC7FCF6A}"/>
              </a:ext>
            </a:extLst>
          </p:cNvPr>
          <p:cNvSpPr/>
          <p:nvPr/>
        </p:nvSpPr>
        <p:spPr>
          <a:xfrm>
            <a:off x="4361935" y="1553327"/>
            <a:ext cx="3715582" cy="380950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 2: </a:t>
            </a:r>
            <a:r>
              <a:rPr lang="en-GB" sz="2000" b="1" dirty="0">
                <a:solidFill>
                  <a:schemeClr val="dk1"/>
                </a:solidFill>
                <a:cs typeface="Calibri" panose="020F0502020204030204" pitchFamily="34" charset="0"/>
                <a:rtl val="0"/>
              </a:rPr>
              <a:t>Construction sector (1/3)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789" y="2137899"/>
            <a:ext cx="3476544" cy="3494103"/>
          </a:xfrm>
          <a:prstGeom prst="rect">
            <a:avLst/>
          </a:prstGeom>
        </p:spPr>
      </p:pic>
    </p:spTree>
    <p:extLst>
      <p:ext uri="{BB962C8B-B14F-4D97-AF65-F5344CB8AC3E}">
        <p14:creationId xmlns:p14="http://schemas.microsoft.com/office/powerpoint/2010/main" val="37951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46AE942E-62DE-4E4F-A33E-228798592624}"/>
              </a:ext>
            </a:extLst>
          </p:cNvPr>
          <p:cNvSpPr txBox="1">
            <a:spLocks/>
          </p:cNvSpPr>
          <p:nvPr/>
        </p:nvSpPr>
        <p:spPr>
          <a:xfrm>
            <a:off x="658813" y="1660023"/>
            <a:ext cx="5437189" cy="417917"/>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b="1" dirty="0">
                <a:solidFill>
                  <a:schemeClr val="tx1"/>
                </a:solidFill>
              </a:rPr>
              <a:t>Staged training in the construction sector</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58813" y="2263938"/>
            <a:ext cx="4457159" cy="700045"/>
          </a:xfrm>
          <a:prstGeom prst="rect">
            <a:avLst/>
          </a:prstGeom>
          <a:solidFill>
            <a:srgbClr val="FBF3E8"/>
          </a:solidFill>
          <a:ln>
            <a:noFill/>
          </a:ln>
        </p:spPr>
        <p:txBody>
          <a:bodyPr vert="horz" wrap="square" lIns="180000" tIns="72000" rIns="75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ts val="2200"/>
              </a:lnSpc>
              <a:spcBef>
                <a:spcPts val="0"/>
              </a:spcBef>
              <a:spcAft>
                <a:spcPts val="200"/>
              </a:spcAft>
              <a:buClr>
                <a:srgbClr val="D6851B"/>
              </a:buClr>
              <a:buSzPct val="65000"/>
            </a:pPr>
            <a:r>
              <a:rPr lang="en-GB" sz="1800" dirty="0">
                <a:solidFill>
                  <a:prstClr val="black"/>
                </a:solidFill>
              </a:rPr>
              <a:t>Training lasts for </a:t>
            </a:r>
            <a:r>
              <a:rPr lang="en-GB" sz="1800" b="1" dirty="0">
                <a:solidFill>
                  <a:prstClr val="black"/>
                </a:solidFill>
              </a:rPr>
              <a:t>36 months </a:t>
            </a:r>
            <a:r>
              <a:rPr lang="en-GB" sz="1800" dirty="0">
                <a:solidFill>
                  <a:prstClr val="black"/>
                </a:solidFill>
              </a:rPr>
              <a:t>and ends with a </a:t>
            </a:r>
            <a:r>
              <a:rPr lang="en-GB" sz="1800" b="1" dirty="0">
                <a:solidFill>
                  <a:prstClr val="black"/>
                </a:solidFill>
              </a:rPr>
              <a:t>journeyman examination</a:t>
            </a:r>
            <a:r>
              <a:rPr lang="en-GB" sz="1800" dirty="0">
                <a:solidFill>
                  <a:prstClr val="black"/>
                </a:solidFill>
              </a:rPr>
              <a:t>.</a:t>
            </a:r>
          </a:p>
        </p:txBody>
      </p:sp>
      <p:sp>
        <p:nvSpPr>
          <p:cNvPr id="29" name="Ellipse 28">
            <a:extLst>
              <a:ext uri="{FF2B5EF4-FFF2-40B4-BE49-F238E27FC236}">
                <a16:creationId xmlns:a16="http://schemas.microsoft.com/office/drawing/2014/main" id="{B44207C6-ABAB-4E5E-808D-8A06E30D6D0B}"/>
              </a:ext>
            </a:extLst>
          </p:cNvPr>
          <p:cNvSpPr/>
          <p:nvPr/>
        </p:nvSpPr>
        <p:spPr>
          <a:xfrm>
            <a:off x="4335264" y="1533008"/>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skilled crafts</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 2: </a:t>
            </a:r>
            <a:r>
              <a:rPr lang="en-GB" sz="2000" b="1" dirty="0">
                <a:solidFill>
                  <a:schemeClr val="dk1"/>
                </a:solidFill>
                <a:cs typeface="Calibri" panose="020F0502020204030204" pitchFamily="34" charset="0"/>
                <a:rtl val="0"/>
              </a:rPr>
              <a:t>Construction sector (2/3)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100" t="63451" r="-9715" b="-401"/>
          <a:stretch/>
        </p:blipFill>
        <p:spPr>
          <a:xfrm>
            <a:off x="4545167" y="1052514"/>
            <a:ext cx="8169935" cy="4641958"/>
          </a:xfrm>
          <a:prstGeom prst="rect">
            <a:avLst/>
          </a:prstGeom>
        </p:spPr>
      </p:pic>
      <p:sp>
        <p:nvSpPr>
          <p:cNvPr id="17" name="Textplatzhalter 3">
            <a:extLst>
              <a:ext uri="{FF2B5EF4-FFF2-40B4-BE49-F238E27FC236}">
                <a16:creationId xmlns:a16="http://schemas.microsoft.com/office/drawing/2014/main" id="{A833B9FC-63A3-4598-901C-14B024DFE6F1}"/>
              </a:ext>
            </a:extLst>
          </p:cNvPr>
          <p:cNvSpPr txBox="1">
            <a:spLocks/>
          </p:cNvSpPr>
          <p:nvPr/>
        </p:nvSpPr>
        <p:spPr>
          <a:xfrm>
            <a:off x="8174518" y="1630523"/>
            <a:ext cx="3057773" cy="3816000"/>
          </a:xfrm>
          <a:prstGeom prst="rect">
            <a:avLst/>
          </a:prstGeom>
          <a:noFill/>
          <a:ln w="22225">
            <a:noFill/>
          </a:ln>
        </p:spPr>
        <p:txBody>
          <a:bodyPr vert="horz" wrap="square" lIns="144000" tIns="72000" rIns="72000" bIns="36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400"/>
              </a:spcAft>
              <a:buClr>
                <a:srgbClr val="D6851B"/>
              </a:buClr>
              <a:buSzPct val="65000"/>
            </a:pPr>
            <a:r>
              <a:rPr lang="en-GB" sz="1600" b="1" dirty="0">
                <a:solidFill>
                  <a:prstClr val="black"/>
                </a:solidFill>
              </a:rPr>
              <a:t>Specialisation</a:t>
            </a:r>
            <a:r>
              <a:rPr lang="en-GB" sz="1600" dirty="0">
                <a:solidFill>
                  <a:prstClr val="black"/>
                </a:solidFill>
              </a:rPr>
              <a:t> in the chosen </a:t>
            </a:r>
            <a:r>
              <a:rPr lang="en-GB" sz="1600" b="1" dirty="0">
                <a:solidFill>
                  <a:prstClr val="black"/>
                </a:solidFill>
              </a:rPr>
              <a:t>training occupation</a:t>
            </a:r>
            <a:r>
              <a:rPr lang="en-GB" sz="1600" dirty="0">
                <a:solidFill>
                  <a:prstClr val="black"/>
                </a:solidFill>
              </a:rPr>
              <a:t>:</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Carpenter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err="1">
                <a:solidFill>
                  <a:prstClr val="black"/>
                </a:solidFill>
              </a:rPr>
              <a:t>Stuccoist</a:t>
            </a:r>
            <a:r>
              <a:rPr lang="en-GB" sz="1400" dirty="0">
                <a:solidFill>
                  <a:prstClr val="black"/>
                </a:solidFill>
              </a:rPr>
              <a:t>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Tile and mosaic layer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Screed layer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spc="-30" dirty="0">
                <a:solidFill>
                  <a:prstClr val="black"/>
                </a:solidFill>
              </a:rPr>
              <a:t>Thermal and noise insulation fitter </a:t>
            </a: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Dry construction builder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Mason </a:t>
            </a:r>
            <a:br>
              <a:rPr lang="en-GB" sz="1400" dirty="0">
                <a:solidFill>
                  <a:prstClr val="black"/>
                </a:solidFill>
              </a:rPr>
            </a:br>
            <a:r>
              <a:rPr lang="en-GB" sz="1400" dirty="0">
                <a:solidFill>
                  <a:srgbClr val="D6851B"/>
                </a:solidFill>
                <a:sym typeface="Wingdings 3" panose="05040102010807070707" pitchFamily="18" charset="2"/>
              </a:rPr>
              <a:t></a:t>
            </a:r>
            <a:r>
              <a:rPr lang="en-GB" sz="1400" dirty="0">
                <a:solidFill>
                  <a:srgbClr val="D6851B"/>
                </a:solidFill>
              </a:rPr>
              <a:t> </a:t>
            </a:r>
            <a:r>
              <a:rPr lang="en-GB" sz="1400" dirty="0" err="1">
                <a:solidFill>
                  <a:prstClr val="black"/>
                </a:solidFill>
              </a:rPr>
              <a:t>Concretor</a:t>
            </a:r>
            <a:r>
              <a:rPr lang="en-GB" sz="1400" dirty="0">
                <a:solidFill>
                  <a:prstClr val="black"/>
                </a:solidFill>
              </a:rPr>
              <a:t>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Building mechanic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Furnace and chimney builder </a:t>
            </a: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Road builder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Pipeline fitter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Duct builder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Well builder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spc="-30" dirty="0">
                <a:solidFill>
                  <a:prstClr val="black"/>
                </a:solidFill>
              </a:rPr>
              <a:t>Special civil engineering works builder </a:t>
            </a:r>
          </a:p>
          <a:p>
            <a:pPr lvl="0" defTabSz="914400">
              <a:lnSpc>
                <a:spcPts val="1600"/>
              </a:lnSpc>
              <a:spcBef>
                <a:spcPts val="0"/>
              </a:spcBef>
              <a:buClr>
                <a:srgbClr val="D6851B"/>
              </a:buClr>
              <a:buSzPct val="65000"/>
            </a:pPr>
            <a:r>
              <a:rPr lang="en-GB" sz="1400" dirty="0">
                <a:solidFill>
                  <a:srgbClr val="D6851B"/>
                </a:solidFill>
                <a:sym typeface="Wingdings 3" panose="05040102010807070707" pitchFamily="18" charset="2"/>
              </a:rPr>
              <a:t></a:t>
            </a:r>
            <a:r>
              <a:rPr lang="en-GB" sz="1400" dirty="0">
                <a:solidFill>
                  <a:srgbClr val="D6851B"/>
                </a:solidFill>
              </a:rPr>
              <a:t> </a:t>
            </a:r>
            <a:r>
              <a:rPr lang="en-GB" sz="1400" dirty="0">
                <a:solidFill>
                  <a:prstClr val="black"/>
                </a:solidFill>
              </a:rPr>
              <a:t>Rail track builder</a:t>
            </a:r>
            <a:endParaRPr lang="en-GB" sz="1600" dirty="0">
              <a:solidFill>
                <a:prstClr val="black"/>
              </a:solidFill>
            </a:endParaRPr>
          </a:p>
        </p:txBody>
      </p:sp>
      <p:sp>
        <p:nvSpPr>
          <p:cNvPr id="18" name="Textplatzhalter 3">
            <a:extLst>
              <a:ext uri="{FF2B5EF4-FFF2-40B4-BE49-F238E27FC236}">
                <a16:creationId xmlns:a16="http://schemas.microsoft.com/office/drawing/2014/main" id="{ACF197FA-55FA-4A59-B34C-50D58AA231DE}"/>
              </a:ext>
            </a:extLst>
          </p:cNvPr>
          <p:cNvSpPr txBox="1">
            <a:spLocks/>
          </p:cNvSpPr>
          <p:nvPr/>
        </p:nvSpPr>
        <p:spPr>
          <a:xfrm>
            <a:off x="5080883" y="3227774"/>
            <a:ext cx="2933077" cy="1355105"/>
          </a:xfrm>
          <a:prstGeom prst="rect">
            <a:avLst/>
          </a:prstGeom>
          <a:solidFill>
            <a:schemeClr val="bg1"/>
          </a:solidFill>
          <a:ln w="22225">
            <a:noFill/>
          </a:ln>
        </p:spPr>
        <p:txBody>
          <a:bodyPr vert="horz" wrap="square" lIns="180000" tIns="36000" rIns="18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en-GB" sz="1600" dirty="0">
                <a:solidFill>
                  <a:prstClr val="black"/>
                </a:solidFill>
              </a:rPr>
              <a:t>serves the purpose of </a:t>
            </a:r>
            <a:r>
              <a:rPr lang="en-GB" sz="1600" b="1" dirty="0">
                <a:solidFill>
                  <a:prstClr val="black"/>
                </a:solidFill>
              </a:rPr>
              <a:t>basic and specialist vocational training</a:t>
            </a:r>
            <a:r>
              <a:rPr lang="en-GB" sz="1600" dirty="0">
                <a:solidFill>
                  <a:prstClr val="black"/>
                </a:solidFill>
              </a:rPr>
              <a:t>.</a:t>
            </a:r>
          </a:p>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en-GB" sz="1600" dirty="0">
                <a:solidFill>
                  <a:prstClr val="black"/>
                </a:solidFill>
              </a:rPr>
              <a:t>concludes with an examination leading to the qualification of </a:t>
            </a:r>
            <a:r>
              <a:rPr lang="en-GB" sz="1600" b="1" dirty="0">
                <a:solidFill>
                  <a:prstClr val="black"/>
                </a:solidFill>
              </a:rPr>
              <a:t>building construction worker, construction finishing worker or civil engineering worker</a:t>
            </a:r>
            <a:r>
              <a:rPr lang="en-GB" sz="1600" dirty="0">
                <a:solidFill>
                  <a:prstClr val="black"/>
                </a:solidFill>
              </a:rPr>
              <a:t>.</a:t>
            </a:r>
          </a:p>
        </p:txBody>
      </p:sp>
      <p:sp>
        <p:nvSpPr>
          <p:cNvPr id="9" name="Rechteck 8">
            <a:extLst>
              <a:ext uri="{FF2B5EF4-FFF2-40B4-BE49-F238E27FC236}">
                <a16:creationId xmlns:a16="http://schemas.microsoft.com/office/drawing/2014/main" id="{022D80F5-2919-47AD-9DF3-0484BD884423}"/>
              </a:ext>
            </a:extLst>
          </p:cNvPr>
          <p:cNvSpPr/>
          <p:nvPr/>
        </p:nvSpPr>
        <p:spPr>
          <a:xfrm>
            <a:off x="5349672" y="1925802"/>
            <a:ext cx="2521581" cy="369332"/>
          </a:xfrm>
          <a:prstGeom prst="rect">
            <a:avLst/>
          </a:prstGeom>
        </p:spPr>
        <p:txBody>
          <a:bodyPr wrap="square">
            <a:spAutoFit/>
          </a:bodyPr>
          <a:lstStyle/>
          <a:p>
            <a:pPr lvl="0">
              <a:spcAft>
                <a:spcPts val="400"/>
              </a:spcAft>
              <a:buClr>
                <a:srgbClr val="D6851B"/>
              </a:buClr>
              <a:buSzPct val="65000"/>
            </a:pPr>
            <a:r>
              <a:rPr lang="en-GB" b="1" dirty="0">
                <a:solidFill>
                  <a:prstClr val="black"/>
                </a:solidFill>
              </a:rPr>
              <a:t>First level: 24 months</a:t>
            </a:r>
          </a:p>
        </p:txBody>
      </p:sp>
      <p:sp>
        <p:nvSpPr>
          <p:cNvPr id="10" name="Rechteck 9">
            <a:extLst>
              <a:ext uri="{FF2B5EF4-FFF2-40B4-BE49-F238E27FC236}">
                <a16:creationId xmlns:a16="http://schemas.microsoft.com/office/drawing/2014/main" id="{84459F44-25EB-4650-BDB9-28C4CBD24693}"/>
              </a:ext>
            </a:extLst>
          </p:cNvPr>
          <p:cNvSpPr/>
          <p:nvPr/>
        </p:nvSpPr>
        <p:spPr>
          <a:xfrm>
            <a:off x="8174111" y="1053079"/>
            <a:ext cx="2585580" cy="369332"/>
          </a:xfrm>
          <a:prstGeom prst="rect">
            <a:avLst/>
          </a:prstGeom>
        </p:spPr>
        <p:txBody>
          <a:bodyPr wrap="none">
            <a:spAutoFit/>
          </a:bodyPr>
          <a:lstStyle/>
          <a:p>
            <a:pPr lvl="0">
              <a:lnSpc>
                <a:spcPct val="100000"/>
              </a:lnSpc>
              <a:spcAft>
                <a:spcPts val="400"/>
              </a:spcAft>
            </a:pPr>
            <a:r>
              <a:rPr lang="en-GB" b="1" dirty="0"/>
              <a:t>Second level: 12 months </a:t>
            </a:r>
          </a:p>
        </p:txBody>
      </p:sp>
    </p:spTree>
    <p:extLst>
      <p:ext uri="{BB962C8B-B14F-4D97-AF65-F5344CB8AC3E}">
        <p14:creationId xmlns:p14="http://schemas.microsoft.com/office/powerpoint/2010/main" val="2385313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50668925"/>
              </p:ext>
            </p:extLst>
          </p:nvPr>
        </p:nvGraphicFramePr>
        <p:xfrm>
          <a:off x="2735273" y="1624729"/>
          <a:ext cx="8935574" cy="4152634"/>
        </p:xfrm>
        <a:graphic>
          <a:graphicData uri="http://schemas.openxmlformats.org/drawingml/2006/table">
            <a:tbl>
              <a:tblPr firstRow="1">
                <a:tableStyleId>{5C22544A-7EE6-4342-B048-85BDC9FD1C3A}</a:tableStyleId>
              </a:tblPr>
              <a:tblGrid>
                <a:gridCol w="693727">
                  <a:extLst>
                    <a:ext uri="{9D8B030D-6E8A-4147-A177-3AD203B41FA5}">
                      <a16:colId xmlns:a16="http://schemas.microsoft.com/office/drawing/2014/main" val="2418203143"/>
                    </a:ext>
                  </a:extLst>
                </a:gridCol>
                <a:gridCol w="1089660">
                  <a:extLst>
                    <a:ext uri="{9D8B030D-6E8A-4147-A177-3AD203B41FA5}">
                      <a16:colId xmlns:a16="http://schemas.microsoft.com/office/drawing/2014/main" val="902835726"/>
                    </a:ext>
                  </a:extLst>
                </a:gridCol>
                <a:gridCol w="1165860">
                  <a:extLst>
                    <a:ext uri="{9D8B030D-6E8A-4147-A177-3AD203B41FA5}">
                      <a16:colId xmlns:a16="http://schemas.microsoft.com/office/drawing/2014/main" val="764313489"/>
                    </a:ext>
                  </a:extLst>
                </a:gridCol>
                <a:gridCol w="1051560">
                  <a:extLst>
                    <a:ext uri="{9D8B030D-6E8A-4147-A177-3AD203B41FA5}">
                      <a16:colId xmlns:a16="http://schemas.microsoft.com/office/drawing/2014/main" val="3827055805"/>
                    </a:ext>
                  </a:extLst>
                </a:gridCol>
                <a:gridCol w="2270760">
                  <a:extLst>
                    <a:ext uri="{9D8B030D-6E8A-4147-A177-3AD203B41FA5}">
                      <a16:colId xmlns:a16="http://schemas.microsoft.com/office/drawing/2014/main" val="3780927162"/>
                    </a:ext>
                  </a:extLst>
                </a:gridCol>
                <a:gridCol w="2664007">
                  <a:extLst>
                    <a:ext uri="{9D8B030D-6E8A-4147-A177-3AD203B41FA5}">
                      <a16:colId xmlns:a16="http://schemas.microsoft.com/office/drawing/2014/main" val="4144002420"/>
                    </a:ext>
                  </a:extLst>
                </a:gridCol>
              </a:tblGrid>
              <a:tr h="43023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b="1" baseline="0" dirty="0">
                          <a:solidFill>
                            <a:schemeClr val="tx1"/>
                          </a:solidFill>
                          <a:effectLst/>
                          <a:latin typeface="+mj-lt"/>
                          <a:ea typeface="+mj-lt"/>
                          <a:cs typeface="+mn-cs"/>
                        </a:rPr>
                        <a:t>Year</a:t>
                      </a:r>
                    </a:p>
                  </a:txBody>
                  <a:tcPr marL="252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n-GB" sz="1400" baseline="0" dirty="0">
                          <a:solidFill>
                            <a:schemeClr val="tx1"/>
                          </a:solidFill>
                          <a:effectLst/>
                          <a:latin typeface="+mj-lt"/>
                          <a:ea typeface="+mj-lt"/>
                          <a:cs typeface="Times New Roman" panose="02020603050405020304" pitchFamily="18" charset="0"/>
                        </a:rPr>
                        <a:t>Company</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n-GB" sz="1400" b="1" baseline="0" dirty="0">
                          <a:solidFill>
                            <a:schemeClr val="tx1"/>
                          </a:solidFill>
                          <a:effectLst/>
                          <a:latin typeface="+mj-lt"/>
                          <a:ea typeface="+mj-lt"/>
                          <a:cs typeface="+mn-cs"/>
                        </a:rPr>
                        <a:t>Vocational school</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n-GB" sz="1400" baseline="0" dirty="0">
                          <a:solidFill>
                            <a:schemeClr val="tx1"/>
                          </a:solidFill>
                          <a:effectLst/>
                          <a:latin typeface="+mj-lt"/>
                          <a:ea typeface="+mj-lt"/>
                          <a:cs typeface="Times New Roman" panose="02020603050405020304" pitchFamily="18" charset="0"/>
                        </a:rPr>
                        <a:t>Training centre</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n-GB" sz="1400" baseline="0" dirty="0">
                          <a:solidFill>
                            <a:schemeClr val="tx1"/>
                          </a:solidFill>
                          <a:effectLst/>
                          <a:latin typeface="+mj-lt"/>
                        </a:rPr>
                        <a:t>Qualification</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n-GB" sz="1400" baseline="0" dirty="0">
                          <a:solidFill>
                            <a:schemeClr val="tx1"/>
                          </a:solidFill>
                          <a:effectLst/>
                          <a:latin typeface="+mj-lt"/>
                        </a:rPr>
                        <a:t>Contents/main focuses</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441321">
                <a:tc>
                  <a:txBody>
                    <a:bodyPr/>
                    <a:lstStyle/>
                    <a:p>
                      <a:pPr marL="0" algn="l" defTabSz="914400" rtl="0" eaLnBrk="1" latinLnBrk="0" hangingPunct="1">
                        <a:lnSpc>
                          <a:spcPct val="115000"/>
                        </a:lnSpc>
                        <a:spcAft>
                          <a:spcPts val="1000"/>
                        </a:spcAft>
                      </a:pPr>
                      <a:r>
                        <a:rPr lang="en-GB" sz="1800" b="0" dirty="0">
                          <a:solidFill>
                            <a:schemeClr val="tx1"/>
                          </a:solidFill>
                          <a:effectLst/>
                          <a:latin typeface="+mn-lt"/>
                          <a:ea typeface="+mn-lt"/>
                          <a:cs typeface="+mn-cs"/>
                        </a:rPr>
                        <a:t>1</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13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12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14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endParaRPr lang="de-DE" sz="1400" kern="1200" dirty="0">
                        <a:solidFill>
                          <a:schemeClr val="tx1"/>
                        </a:solidFill>
                        <a:effectLst/>
                        <a:latin typeface="+mn-lt"/>
                        <a:ea typeface="+mn-ea"/>
                        <a:cs typeface="+mn-cs"/>
                      </a:endParaRP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Basic skills, health and safety at work, materials science, fundamentals in several building trades</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441321">
                <a:tc>
                  <a:txBody>
                    <a:bodyPr/>
                    <a:lstStyle/>
                    <a:p>
                      <a:pPr marL="0" algn="l" defTabSz="914400" rtl="0" eaLnBrk="1" latinLnBrk="0" hangingPunct="1">
                        <a:lnSpc>
                          <a:spcPct val="115000"/>
                        </a:lnSpc>
                        <a:spcAft>
                          <a:spcPts val="1000"/>
                        </a:spcAft>
                      </a:pPr>
                      <a:r>
                        <a:rPr lang="en-GB" sz="1800" b="0" dirty="0">
                          <a:solidFill>
                            <a:schemeClr val="tx1"/>
                          </a:solidFill>
                          <a:effectLst/>
                          <a:latin typeface="+mn-lt"/>
                          <a:ea typeface="+mn-lt"/>
                          <a:cs typeface="+mn-cs"/>
                        </a:rPr>
                        <a:t>2</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26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10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8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b="1" dirty="0">
                          <a:solidFill>
                            <a:schemeClr val="tx1"/>
                          </a:solidFill>
                          <a:effectLst/>
                          <a:latin typeface="+mn-lt"/>
                          <a:ea typeface="+mn-lt"/>
                          <a:cs typeface="+mn-cs"/>
                        </a:rPr>
                        <a:t>Qualification stage 1 </a:t>
                      </a:r>
                      <a:r>
                        <a:rPr lang="en-GB" sz="1400" dirty="0">
                          <a:solidFill>
                            <a:schemeClr val="tx1"/>
                          </a:solidFill>
                          <a:effectLst/>
                          <a:latin typeface="+mn-lt"/>
                          <a:ea typeface="+mn-lt"/>
                          <a:cs typeface="+mn-cs"/>
                        </a:rPr>
                        <a:t>Building construction worker/civil engineering worker</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More detailed learning, project-related work, initial specialisation, intermediate examination possible </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441321">
                <a:tc>
                  <a:txBody>
                    <a:bodyPr/>
                    <a:lstStyle/>
                    <a:p>
                      <a:pPr marL="0" algn="l" defTabSz="914400" rtl="0" eaLnBrk="1" latinLnBrk="0" hangingPunct="1">
                        <a:lnSpc>
                          <a:spcPct val="115000"/>
                        </a:lnSpc>
                        <a:spcAft>
                          <a:spcPts val="1000"/>
                        </a:spcAft>
                      </a:pPr>
                      <a:r>
                        <a:rPr lang="en-GB" sz="1800" b="0" dirty="0">
                          <a:solidFill>
                            <a:schemeClr val="tx1"/>
                          </a:solidFill>
                          <a:effectLst/>
                          <a:latin typeface="+mn-lt"/>
                          <a:ea typeface="+mn-lt"/>
                          <a:cs typeface="+mn-cs"/>
                        </a:rPr>
                        <a:t>3</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30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10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6 weeks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b="1" dirty="0">
                          <a:solidFill>
                            <a:schemeClr val="tx1"/>
                          </a:solidFill>
                          <a:effectLst/>
                          <a:latin typeface="+mn-lt"/>
                          <a:ea typeface="+mn-lt"/>
                          <a:cs typeface="+mn-cs"/>
                        </a:rPr>
                        <a:t>Journeyman examination</a:t>
                      </a:r>
                      <a:r>
                        <a:rPr lang="en-GB" sz="1400" dirty="0">
                          <a:solidFill>
                            <a:schemeClr val="tx1"/>
                          </a:solidFill>
                          <a:effectLst/>
                          <a:latin typeface="+mn-lt"/>
                          <a:ea typeface="+mn-lt"/>
                          <a:cs typeface="+mn-cs"/>
                        </a:rPr>
                        <a:t> </a:t>
                      </a:r>
                      <a:br>
                        <a:rPr lang="en-GB" sz="1400" dirty="0">
                          <a:solidFill>
                            <a:schemeClr val="tx1"/>
                          </a:solidFill>
                          <a:effectLst/>
                          <a:latin typeface="+mn-lt"/>
                          <a:ea typeface="+mn-lt"/>
                          <a:cs typeface="+mn-cs"/>
                        </a:rPr>
                      </a:br>
                      <a:r>
                        <a:rPr lang="en-GB" sz="1400" dirty="0">
                          <a:solidFill>
                            <a:schemeClr val="tx1"/>
                          </a:solidFill>
                          <a:effectLst/>
                          <a:latin typeface="+mn-lt"/>
                          <a:ea typeface="+mn-lt"/>
                          <a:cs typeface="+mn-cs"/>
                        </a:rPr>
                        <a:t>(e.g. mason, road builder, screed layer etc.)</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n-GB" sz="1400" dirty="0">
                          <a:solidFill>
                            <a:schemeClr val="tx1"/>
                          </a:solidFill>
                          <a:effectLst/>
                          <a:latin typeface="+mn-lt"/>
                          <a:ea typeface="+mn-lt"/>
                          <a:cs typeface="+mn-cs"/>
                        </a:rPr>
                        <a:t>Specialisation in the trade, complex tasks, customer orientation, preparation for the examination</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bl>
          </a:graphicData>
        </a:graphic>
      </p:graphicFrame>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skilled crafts</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 2: </a:t>
            </a:r>
            <a:r>
              <a:rPr lang="en-GB" sz="2000" b="1" dirty="0">
                <a:solidFill>
                  <a:schemeClr val="dk1"/>
                </a:solidFill>
                <a:cs typeface="Calibri" panose="020F0502020204030204" pitchFamily="34" charset="0"/>
                <a:rtl val="0"/>
              </a:rPr>
              <a:t>Construction sector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4" name="Grafik 3">
            <a:extLst>
              <a:ext uri="{FF2B5EF4-FFF2-40B4-BE49-F238E27FC236}">
                <a16:creationId xmlns:a16="http://schemas.microsoft.com/office/drawing/2014/main" id="{EC30D328-D9D3-E43F-DCE7-2D21DBC5C6E3}"/>
              </a:ext>
            </a:extLst>
          </p:cNvPr>
          <p:cNvPicPr>
            <a:picLocks noChangeAspect="1"/>
          </p:cNvPicPr>
          <p:nvPr/>
        </p:nvPicPr>
        <p:blipFill>
          <a:blip r:embed="rId3" cstate="print">
            <a:extLst>
              <a:ext uri="{28A0092B-C50C-407E-A947-70E740481C1C}">
                <a14:useLocalDpi xmlns:a14="http://schemas.microsoft.com/office/drawing/2010/main" val="0"/>
              </a:ext>
            </a:extLst>
          </a:blip>
          <a:srcRect l="18029"/>
          <a:stretch/>
        </p:blipFill>
        <p:spPr>
          <a:xfrm>
            <a:off x="-1" y="1142034"/>
            <a:ext cx="2905299" cy="3544276"/>
          </a:xfrm>
          <a:prstGeom prst="rect">
            <a:avLst/>
          </a:prstGeom>
        </p:spPr>
      </p:pic>
      <p:pic>
        <p:nvPicPr>
          <p:cNvPr id="15" name="Grafik 14">
            <a:extLst>
              <a:ext uri="{FF2B5EF4-FFF2-40B4-BE49-F238E27FC236}">
                <a16:creationId xmlns:a16="http://schemas.microsoft.com/office/drawing/2014/main" id="{6FD61C0D-6317-49CC-9E08-E056C5C99D54}"/>
              </a:ext>
            </a:extLst>
          </p:cNvPr>
          <p:cNvPicPr>
            <a:picLocks noChangeAspect="1"/>
          </p:cNvPicPr>
          <p:nvPr/>
        </p:nvPicPr>
        <p:blipFill rotWithShape="1">
          <a:blip r:embed="rId4">
            <a:extLst>
              <a:ext uri="{96DAC541-7B7A-43D3-8B79-37D633B846F1}">
                <asvg:svgBlip xmlns:asvg="http://schemas.microsoft.com/office/drawing/2016/SVG/main" r:embed="rId5"/>
              </a:ext>
            </a:extLst>
          </a:blip>
          <a:stretch/>
        </p:blipFill>
        <p:spPr>
          <a:xfrm>
            <a:off x="258752" y="1853152"/>
            <a:ext cx="2111375" cy="2122039"/>
          </a:xfrm>
          <a:prstGeom prst="rect">
            <a:avLst/>
          </a:prstGeom>
        </p:spPr>
      </p:pic>
    </p:spTree>
    <p:extLst>
      <p:ext uri="{BB962C8B-B14F-4D97-AF65-F5344CB8AC3E}">
        <p14:creationId xmlns:p14="http://schemas.microsoft.com/office/powerpoint/2010/main" val="1421606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3">
            <a:extLst>
              <a:ext uri="{FF2B5EF4-FFF2-40B4-BE49-F238E27FC236}">
                <a16:creationId xmlns:a16="http://schemas.microsoft.com/office/drawing/2014/main" id="{8CDBB004-A054-4D66-A473-158D298AAC8F}"/>
              </a:ext>
            </a:extLst>
          </p:cNvPr>
          <p:cNvSpPr txBox="1">
            <a:spLocks/>
          </p:cNvSpPr>
          <p:nvPr/>
        </p:nvSpPr>
        <p:spPr>
          <a:xfrm>
            <a:off x="681412" y="3491514"/>
            <a:ext cx="9673387" cy="909471"/>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Further provision is offered alongside inter-company VET/inter-company apprentice instruction, such as special courses on individual topics or examination preparation courses.</a:t>
            </a:r>
          </a:p>
        </p:txBody>
      </p:sp>
      <p:sp>
        <p:nvSpPr>
          <p:cNvPr id="17" name="Textplatzhalter 3">
            <a:extLst>
              <a:ext uri="{FF2B5EF4-FFF2-40B4-BE49-F238E27FC236}">
                <a16:creationId xmlns:a16="http://schemas.microsoft.com/office/drawing/2014/main" id="{12613E2C-2A9D-4990-8BF6-CD604307C97B}"/>
              </a:ext>
            </a:extLst>
          </p:cNvPr>
          <p:cNvSpPr txBox="1">
            <a:spLocks/>
          </p:cNvSpPr>
          <p:nvPr/>
        </p:nvSpPr>
        <p:spPr>
          <a:xfrm>
            <a:off x="682519" y="4481649"/>
            <a:ext cx="9780587" cy="909471"/>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Duration of the courses varies between </a:t>
            </a:r>
            <a:r>
              <a:rPr lang="en-GB" sz="1800" b="1" dirty="0">
                <a:solidFill>
                  <a:schemeClr val="tx1"/>
                </a:solidFill>
              </a:rPr>
              <a:t>a few days</a:t>
            </a:r>
            <a:r>
              <a:rPr lang="en-GB" sz="1800" dirty="0">
                <a:solidFill>
                  <a:schemeClr val="tx1"/>
                </a:solidFill>
              </a:rPr>
              <a:t> (e.g. courses in “conventional milling” and “conventional turning”) and </a:t>
            </a:r>
            <a:r>
              <a:rPr lang="en-GB" sz="1800" b="1" dirty="0">
                <a:solidFill>
                  <a:schemeClr val="tx1"/>
                </a:solidFill>
              </a:rPr>
              <a:t>several months</a:t>
            </a:r>
            <a:r>
              <a:rPr lang="en-GB" sz="1800" dirty="0">
                <a:solidFill>
                  <a:schemeClr val="tx1"/>
                </a:solidFill>
              </a:rPr>
              <a:t> </a:t>
            </a:r>
            <a:br>
              <a:rPr lang="en-GB" sz="1800" dirty="0">
                <a:solidFill>
                  <a:schemeClr val="tx1"/>
                </a:solidFill>
              </a:rPr>
            </a:br>
            <a:r>
              <a:rPr lang="en-GB" sz="1800" dirty="0">
                <a:solidFill>
                  <a:schemeClr val="tx1"/>
                </a:solidFill>
              </a:rPr>
              <a:t>(e.g. “Basic Course in Electrical Engineering”, “Basic Course in Mechatronics").</a:t>
            </a:r>
          </a:p>
        </p:txBody>
      </p:sp>
      <p:sp>
        <p:nvSpPr>
          <p:cNvPr id="18" name="Textplatzhalter 3">
            <a:extLst>
              <a:ext uri="{FF2B5EF4-FFF2-40B4-BE49-F238E27FC236}">
                <a16:creationId xmlns:a16="http://schemas.microsoft.com/office/drawing/2014/main" id="{966D0CDC-3171-499B-A5FE-FAB4BEF3A023}"/>
              </a:ext>
            </a:extLst>
          </p:cNvPr>
          <p:cNvSpPr txBox="1">
            <a:spLocks/>
          </p:cNvSpPr>
          <p:nvPr/>
        </p:nvSpPr>
        <p:spPr>
          <a:xfrm>
            <a:off x="682519" y="5496413"/>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Costs are paid by the company providing training </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2" y="2526900"/>
            <a:ext cx="9718589" cy="909471"/>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Inter-company VET/inter-company apprentice instruction receives support regionally from the inter-company training centres of the chambers of commerce and industry organisation.</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8. Inter-company training in the area of responsibility of the chambers of commerce and industry</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82519" y="1283882"/>
            <a:ext cx="9780587" cy="1191599"/>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Inter-company training is unusual in many occupations for which the chambers of commerce and industry are responsible (e.g. commercial occupations). In other occupations, especially technical, it is voluntary. There is an indirect obligation in circumstances where training contents cannot be otherwise covered.</a:t>
            </a:r>
          </a:p>
        </p:txBody>
      </p:sp>
      <p:pic>
        <p:nvPicPr>
          <p:cNvPr id="3" name="Grafik 2">
            <a:extLst>
              <a:ext uri="{FF2B5EF4-FFF2-40B4-BE49-F238E27FC236}">
                <a16:creationId xmlns:a16="http://schemas.microsoft.com/office/drawing/2014/main" id="{9C3FF970-E887-83F7-8B8E-D6DB0BE815D4}"/>
              </a:ext>
            </a:extLst>
          </p:cNvPr>
          <p:cNvPicPr>
            <a:picLocks noChangeAspect="1"/>
          </p:cNvPicPr>
          <p:nvPr/>
        </p:nvPicPr>
        <p:blipFill>
          <a:blip r:embed="rId3" cstate="print">
            <a:extLst>
              <a:ext uri="{28A0092B-C50C-407E-A947-70E740481C1C}">
                <a14:useLocalDpi xmlns:a14="http://schemas.microsoft.com/office/drawing/2010/main" val="0"/>
              </a:ext>
            </a:extLst>
          </a:blip>
          <a:srcRect r="14097"/>
          <a:stretch/>
        </p:blipFill>
        <p:spPr>
          <a:xfrm>
            <a:off x="8265612" y="1283882"/>
            <a:ext cx="3926388" cy="4570712"/>
          </a:xfrm>
          <a:prstGeom prst="rect">
            <a:avLst/>
          </a:prstGeom>
        </p:spPr>
      </p:pic>
      <p:pic>
        <p:nvPicPr>
          <p:cNvPr id="10" name="Grafik 9">
            <a:extLst>
              <a:ext uri="{FF2B5EF4-FFF2-40B4-BE49-F238E27FC236}">
                <a16:creationId xmlns:a16="http://schemas.microsoft.com/office/drawing/2014/main" id="{54BB4552-4ACC-4B2A-B5B1-DF71876690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0507" y="2814717"/>
            <a:ext cx="3002068" cy="1503709"/>
          </a:xfrm>
          <a:prstGeom prst="rect">
            <a:avLst/>
          </a:prstGeom>
        </p:spPr>
      </p:pic>
      <p:sp>
        <p:nvSpPr>
          <p:cNvPr id="11" name="Textfeld 10">
            <a:extLst>
              <a:ext uri="{FF2B5EF4-FFF2-40B4-BE49-F238E27FC236}">
                <a16:creationId xmlns:a16="http://schemas.microsoft.com/office/drawing/2014/main" id="{FCE3515C-75ED-4841-B09B-65D33A628465}"/>
              </a:ext>
            </a:extLst>
          </p:cNvPr>
          <p:cNvSpPr txBox="1"/>
          <p:nvPr/>
        </p:nvSpPr>
        <p:spPr>
          <a:xfrm>
            <a:off x="658813" y="816225"/>
            <a:ext cx="7958140" cy="307777"/>
          </a:xfrm>
          <a:prstGeom prst="rect">
            <a:avLst/>
          </a:prstGeom>
          <a:noFill/>
        </p:spPr>
        <p:txBody>
          <a:bodyPr wrap="square" lIns="0" tIns="0" rIns="0" bIns="0" rtlCol="0">
            <a:spAutoFit/>
          </a:bodyPr>
          <a:lstStyle/>
          <a:p>
            <a:endParaRPr lang="de-DE" sz="2000" b="1" dirty="0"/>
          </a:p>
        </p:txBody>
      </p:sp>
    </p:spTree>
    <p:extLst>
      <p:ext uri="{BB962C8B-B14F-4D97-AF65-F5344CB8AC3E}">
        <p14:creationId xmlns:p14="http://schemas.microsoft.com/office/powerpoint/2010/main" val="427911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9. Digression: Cooperative training</a:t>
            </a:r>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An alternative to inter-company training</a:t>
            </a:r>
          </a:p>
        </p:txBody>
      </p:sp>
      <p:sp>
        <p:nvSpPr>
          <p:cNvPr id="18" name="Rechteck 17">
            <a:extLst>
              <a:ext uri="{FF2B5EF4-FFF2-40B4-BE49-F238E27FC236}">
                <a16:creationId xmlns:a16="http://schemas.microsoft.com/office/drawing/2014/main" id="{7AF44640-8E26-49A2-A523-BCD745571AE5}"/>
              </a:ext>
            </a:extLst>
          </p:cNvPr>
          <p:cNvSpPr/>
          <p:nvPr/>
        </p:nvSpPr>
        <p:spPr>
          <a:xfrm>
            <a:off x="658813" y="1614926"/>
            <a:ext cx="11053761" cy="2119170"/>
          </a:xfrm>
          <a:prstGeom prst="rect">
            <a:avLst/>
          </a:prstGeom>
        </p:spPr>
        <p:txBody>
          <a:bodyPr wrap="square" lIns="0" tIns="0" rIns="0" bIns="0">
            <a:spAutoFit/>
          </a:bodyPr>
          <a:lstStyle/>
          <a:p>
            <a:pPr marL="216000" indent="-216000">
              <a:lnSpc>
                <a:spcPts val="2200"/>
              </a:lnSpc>
              <a:spcAft>
                <a:spcPts val="600"/>
              </a:spcAft>
              <a:buClr>
                <a:srgbClr val="D6851B"/>
              </a:buClr>
              <a:buSzPct val="65000"/>
              <a:buFont typeface="Wingdings 3" panose="05040102010807070707" pitchFamily="18" charset="2"/>
              <a:buChar char=""/>
            </a:pPr>
            <a:r>
              <a:rPr lang="en-GB" dirty="0"/>
              <a:t>Cooperative training is an alternative to inter-company vocational education and training/inter-company apprentice instruction if companies providing training are unable to cover the training contents in an occupation in full.</a:t>
            </a:r>
          </a:p>
          <a:p>
            <a:pPr marL="216000" indent="-216000">
              <a:lnSpc>
                <a:spcPts val="2200"/>
              </a:lnSpc>
              <a:spcAft>
                <a:spcPts val="600"/>
              </a:spcAft>
              <a:buClr>
                <a:srgbClr val="D6851B"/>
              </a:buClr>
              <a:buSzPct val="65000"/>
              <a:buFont typeface="Wingdings 3" panose="05040102010807070707" pitchFamily="18" charset="2"/>
              <a:buChar char=""/>
            </a:pPr>
            <a:r>
              <a:rPr lang="en-GB" dirty="0"/>
              <a:t>Cooperative training is a form of vocational training in which more than one partner – mostly one or more than one company or educational establishments – collaborate in order to ensure together that full training takes place in accordance with the training regulations. </a:t>
            </a:r>
            <a:br>
              <a:rPr lang="en-GB" dirty="0"/>
            </a:br>
            <a:endParaRPr lang="en-GB" dirty="0"/>
          </a:p>
          <a:p>
            <a:pPr marL="216000" indent="-216000">
              <a:lnSpc>
                <a:spcPts val="2200"/>
              </a:lnSpc>
              <a:spcAft>
                <a:spcPts val="600"/>
              </a:spcAft>
              <a:buClr>
                <a:srgbClr val="D6851B"/>
              </a:buClr>
              <a:buSzPct val="65000"/>
              <a:buFont typeface="Wingdings 3" panose="05040102010807070707" pitchFamily="18" charset="2"/>
              <a:buChar char=""/>
            </a:pPr>
            <a:r>
              <a:rPr lang="en-GB" dirty="0"/>
              <a:t>Four classical organisational types of cooperative training: </a:t>
            </a:r>
          </a:p>
        </p:txBody>
      </p:sp>
      <p:sp>
        <p:nvSpPr>
          <p:cNvPr id="20" name="Textplatzhalter 3">
            <a:extLst>
              <a:ext uri="{FF2B5EF4-FFF2-40B4-BE49-F238E27FC236}">
                <a16:creationId xmlns:a16="http://schemas.microsoft.com/office/drawing/2014/main" id="{872602AF-377D-4EFB-A81F-B9F4E9C8D1CD}"/>
              </a:ext>
            </a:extLst>
          </p:cNvPr>
          <p:cNvSpPr txBox="1">
            <a:spLocks/>
          </p:cNvSpPr>
          <p:nvPr/>
        </p:nvSpPr>
        <p:spPr>
          <a:xfrm>
            <a:off x="658812"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Training at one lead company in conjunction with a partner company</a:t>
            </a:r>
          </a:p>
        </p:txBody>
      </p:sp>
      <p:sp>
        <p:nvSpPr>
          <p:cNvPr id="21" name="Textplatzhalter 3">
            <a:extLst>
              <a:ext uri="{FF2B5EF4-FFF2-40B4-BE49-F238E27FC236}">
                <a16:creationId xmlns:a16="http://schemas.microsoft.com/office/drawing/2014/main" id="{BE6CB7C5-6AB8-4A15-8C86-B1AE23230E11}"/>
              </a:ext>
            </a:extLst>
          </p:cNvPr>
          <p:cNvSpPr txBox="1">
            <a:spLocks/>
          </p:cNvSpPr>
          <p:nvPr/>
        </p:nvSpPr>
        <p:spPr>
          <a:xfrm>
            <a:off x="3455399"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Commissioned training</a:t>
            </a:r>
          </a:p>
        </p:txBody>
      </p:sp>
      <p:sp>
        <p:nvSpPr>
          <p:cNvPr id="22" name="Textplatzhalter 3">
            <a:extLst>
              <a:ext uri="{FF2B5EF4-FFF2-40B4-BE49-F238E27FC236}">
                <a16:creationId xmlns:a16="http://schemas.microsoft.com/office/drawing/2014/main" id="{73CB8394-EEE8-45C6-A9C3-CE593C8234A8}"/>
              </a:ext>
            </a:extLst>
          </p:cNvPr>
          <p:cNvSpPr txBox="1">
            <a:spLocks/>
          </p:cNvSpPr>
          <p:nvPr/>
        </p:nvSpPr>
        <p:spPr>
          <a:xfrm>
            <a:off x="6251986"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Training consortium</a:t>
            </a:r>
          </a:p>
        </p:txBody>
      </p:sp>
      <p:sp>
        <p:nvSpPr>
          <p:cNvPr id="23" name="Textplatzhalter 3">
            <a:extLst>
              <a:ext uri="{FF2B5EF4-FFF2-40B4-BE49-F238E27FC236}">
                <a16:creationId xmlns:a16="http://schemas.microsoft.com/office/drawing/2014/main" id="{8C487AFD-F898-4D06-92CB-036FE1F5A093}"/>
              </a:ext>
            </a:extLst>
          </p:cNvPr>
          <p:cNvSpPr txBox="1">
            <a:spLocks/>
          </p:cNvSpPr>
          <p:nvPr/>
        </p:nvSpPr>
        <p:spPr>
          <a:xfrm>
            <a:off x="9048574"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Training with a training association</a:t>
            </a:r>
          </a:p>
        </p:txBody>
      </p:sp>
    </p:spTree>
    <p:extLst>
      <p:ext uri="{BB962C8B-B14F-4D97-AF65-F5344CB8AC3E}">
        <p14:creationId xmlns:p14="http://schemas.microsoft.com/office/powerpoint/2010/main" val="25531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9. Digression: Cooperative training</a:t>
            </a:r>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solidFill>
                  <a:schemeClr val="dk1"/>
                </a:solidFill>
                <a:cs typeface="Calibri" panose="020F0502020204030204" pitchFamily="34" charset="0"/>
                <a:rtl val="0"/>
              </a:rPr>
              <a:t>The four organisational types in detail</a:t>
            </a:r>
          </a:p>
        </p:txBody>
      </p:sp>
      <p:sp>
        <p:nvSpPr>
          <p:cNvPr id="9" name="Rechteck 8">
            <a:extLst>
              <a:ext uri="{FF2B5EF4-FFF2-40B4-BE49-F238E27FC236}">
                <a16:creationId xmlns:a16="http://schemas.microsoft.com/office/drawing/2014/main" id="{17A4050E-EEB5-44AF-B916-D4D1F490074F}"/>
              </a:ext>
            </a:extLst>
          </p:cNvPr>
          <p:cNvSpPr/>
          <p:nvPr/>
        </p:nvSpPr>
        <p:spPr>
          <a:xfrm>
            <a:off x="639763" y="2334536"/>
            <a:ext cx="2663999" cy="232397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n-GB" sz="1600" dirty="0"/>
              <a:t>One lead company takes charge of the majority of training. It concludes the training contract with the trainee, pays the training allowance and assumes overall responsibility. </a:t>
            </a:r>
          </a:p>
          <a:p>
            <a:pPr marL="216000" indent="-180000">
              <a:lnSpc>
                <a:spcPts val="2000"/>
              </a:lnSpc>
              <a:spcAft>
                <a:spcPts val="200"/>
              </a:spcAft>
              <a:buClr>
                <a:srgbClr val="D6851B"/>
              </a:buClr>
              <a:buSzPct val="65000"/>
              <a:buFont typeface="Wingdings 3" panose="05040102010807070707" pitchFamily="18" charset="2"/>
              <a:buChar char=""/>
            </a:pPr>
            <a:r>
              <a:rPr lang="en-GB" sz="1600" dirty="0"/>
              <a:t>Partner companies impart supplementary contents. </a:t>
            </a:r>
          </a:p>
        </p:txBody>
      </p:sp>
      <p:sp>
        <p:nvSpPr>
          <p:cNvPr id="15" name="Rechteck 14">
            <a:extLst>
              <a:ext uri="{FF2B5EF4-FFF2-40B4-BE49-F238E27FC236}">
                <a16:creationId xmlns:a16="http://schemas.microsoft.com/office/drawing/2014/main" id="{21BDC183-62AB-460E-A921-7603416E3BE4}"/>
              </a:ext>
            </a:extLst>
          </p:cNvPr>
          <p:cNvSpPr/>
          <p:nvPr/>
        </p:nvSpPr>
        <p:spPr>
          <a:xfrm>
            <a:off x="3436350" y="2334536"/>
            <a:ext cx="2663999" cy="152888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n-GB" sz="1600" dirty="0"/>
              <a:t>A company sends its trainees to a training provider or to another company providing training for a section of training. It pays for this training service. </a:t>
            </a:r>
          </a:p>
        </p:txBody>
      </p:sp>
      <p:sp>
        <p:nvSpPr>
          <p:cNvPr id="16" name="Rechteck 15">
            <a:extLst>
              <a:ext uri="{FF2B5EF4-FFF2-40B4-BE49-F238E27FC236}">
                <a16:creationId xmlns:a16="http://schemas.microsoft.com/office/drawing/2014/main" id="{B59637F1-94A1-4CA9-866A-EF43A11C81A9}"/>
              </a:ext>
            </a:extLst>
          </p:cNvPr>
          <p:cNvSpPr/>
          <p:nvPr/>
        </p:nvSpPr>
        <p:spPr>
          <a:xfrm>
            <a:off x="6213886" y="2334536"/>
            <a:ext cx="2700000" cy="363202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n-GB" sz="1600" dirty="0"/>
              <a:t>Companies in the consortium ("ring training”) provide training at the same time and on equal terms. </a:t>
            </a:r>
          </a:p>
          <a:p>
            <a:pPr marL="216000" indent="-180000">
              <a:lnSpc>
                <a:spcPts val="2000"/>
              </a:lnSpc>
              <a:spcAft>
                <a:spcPts val="200"/>
              </a:spcAft>
              <a:buClr>
                <a:srgbClr val="D6851B"/>
              </a:buClr>
              <a:buSzPct val="65000"/>
              <a:buFont typeface="Wingdings 3" panose="05040102010807070707" pitchFamily="18" charset="2"/>
              <a:buChar char=""/>
            </a:pPr>
            <a:r>
              <a:rPr lang="en-GB" sz="1600" dirty="0"/>
              <a:t>Each company is always a host and transferring company at the same time. </a:t>
            </a:r>
          </a:p>
          <a:p>
            <a:pPr marL="216000" indent="-180000">
              <a:lnSpc>
                <a:spcPts val="2000"/>
              </a:lnSpc>
              <a:spcAft>
                <a:spcPts val="200"/>
              </a:spcAft>
              <a:buClr>
                <a:srgbClr val="D6851B"/>
              </a:buClr>
              <a:buSzPct val="65000"/>
              <a:buFont typeface="Wingdings 3" panose="05040102010807070707" pitchFamily="18" charset="2"/>
              <a:buChar char=""/>
            </a:pPr>
            <a:r>
              <a:rPr lang="en-GB" sz="1600" dirty="0"/>
              <a:t>Trainees only conclude a training contract with their respective main company, which pays the training allowance even when training is taking place at a partner company.</a:t>
            </a:r>
          </a:p>
        </p:txBody>
      </p:sp>
      <p:sp>
        <p:nvSpPr>
          <p:cNvPr id="17" name="Rechteck 16">
            <a:extLst>
              <a:ext uri="{FF2B5EF4-FFF2-40B4-BE49-F238E27FC236}">
                <a16:creationId xmlns:a16="http://schemas.microsoft.com/office/drawing/2014/main" id="{1F34DE7B-2C80-4887-8CB0-ECD80BD0473E}"/>
              </a:ext>
            </a:extLst>
          </p:cNvPr>
          <p:cNvSpPr/>
          <p:nvPr/>
        </p:nvSpPr>
        <p:spPr>
          <a:xfrm>
            <a:off x="9048573" y="2334536"/>
            <a:ext cx="2700000" cy="2606098"/>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n-GB" sz="1600" dirty="0"/>
              <a:t>The contractual partner of the trainees is generally a training association. The companies are responsible for the content part of the training. </a:t>
            </a:r>
          </a:p>
          <a:p>
            <a:pPr marL="216000" indent="-180000">
              <a:lnSpc>
                <a:spcPts val="2000"/>
              </a:lnSpc>
              <a:spcAft>
                <a:spcPts val="200"/>
              </a:spcAft>
              <a:buClr>
                <a:srgbClr val="D6851B"/>
              </a:buClr>
              <a:buSzPct val="65000"/>
              <a:buFont typeface="Wingdings 3" panose="05040102010807070707" pitchFamily="18" charset="2"/>
              <a:buChar char=""/>
            </a:pPr>
            <a:r>
              <a:rPr lang="en-GB" sz="1600" dirty="0"/>
              <a:t>These companies are association members. </a:t>
            </a:r>
          </a:p>
          <a:p>
            <a:pPr marL="216000" indent="-180000">
              <a:lnSpc>
                <a:spcPts val="2000"/>
              </a:lnSpc>
              <a:spcAft>
                <a:spcPts val="200"/>
              </a:spcAft>
              <a:buClr>
                <a:srgbClr val="D6851B"/>
              </a:buClr>
              <a:buSzPct val="65000"/>
              <a:buFont typeface="Wingdings 3" panose="05040102010807070707" pitchFamily="18" charset="2"/>
              <a:buChar char=""/>
            </a:pPr>
            <a:r>
              <a:rPr lang="en-GB" sz="1600" dirty="0"/>
              <a:t>Cooperation agreements are concluded for the areas of responsibility.</a:t>
            </a:r>
          </a:p>
        </p:txBody>
      </p:sp>
      <p:sp>
        <p:nvSpPr>
          <p:cNvPr id="19" name="Textplatzhalter 3">
            <a:extLst>
              <a:ext uri="{FF2B5EF4-FFF2-40B4-BE49-F238E27FC236}">
                <a16:creationId xmlns:a16="http://schemas.microsoft.com/office/drawing/2014/main" id="{C80272CB-E5AF-4044-9D91-D1AC8675C580}"/>
              </a:ext>
            </a:extLst>
          </p:cNvPr>
          <p:cNvSpPr txBox="1">
            <a:spLocks/>
          </p:cNvSpPr>
          <p:nvPr/>
        </p:nvSpPr>
        <p:spPr>
          <a:xfrm>
            <a:off x="658812" y="1436686"/>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Training at one lead company in conjunction with a partner company</a:t>
            </a:r>
          </a:p>
        </p:txBody>
      </p:sp>
      <p:sp>
        <p:nvSpPr>
          <p:cNvPr id="24" name="Textplatzhalter 3">
            <a:extLst>
              <a:ext uri="{FF2B5EF4-FFF2-40B4-BE49-F238E27FC236}">
                <a16:creationId xmlns:a16="http://schemas.microsoft.com/office/drawing/2014/main" id="{66F483ED-D86A-4677-95A8-FD235F0B40AC}"/>
              </a:ext>
            </a:extLst>
          </p:cNvPr>
          <p:cNvSpPr txBox="1">
            <a:spLocks/>
          </p:cNvSpPr>
          <p:nvPr/>
        </p:nvSpPr>
        <p:spPr>
          <a:xfrm>
            <a:off x="3455399" y="1436686"/>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Commissioned training</a:t>
            </a:r>
          </a:p>
        </p:txBody>
      </p:sp>
      <p:sp>
        <p:nvSpPr>
          <p:cNvPr id="25" name="Textplatzhalter 3">
            <a:extLst>
              <a:ext uri="{FF2B5EF4-FFF2-40B4-BE49-F238E27FC236}">
                <a16:creationId xmlns:a16="http://schemas.microsoft.com/office/drawing/2014/main" id="{01CF484A-D065-4AA0-BF96-B7F6E94FDD57}"/>
              </a:ext>
            </a:extLst>
          </p:cNvPr>
          <p:cNvSpPr txBox="1">
            <a:spLocks/>
          </p:cNvSpPr>
          <p:nvPr/>
        </p:nvSpPr>
        <p:spPr>
          <a:xfrm>
            <a:off x="6251986" y="1436686"/>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Training consortium</a:t>
            </a:r>
          </a:p>
        </p:txBody>
      </p:sp>
      <p:sp>
        <p:nvSpPr>
          <p:cNvPr id="26" name="Textplatzhalter 3">
            <a:extLst>
              <a:ext uri="{FF2B5EF4-FFF2-40B4-BE49-F238E27FC236}">
                <a16:creationId xmlns:a16="http://schemas.microsoft.com/office/drawing/2014/main" id="{AED06F02-8E1F-4934-A815-CA1F1335797D}"/>
              </a:ext>
            </a:extLst>
          </p:cNvPr>
          <p:cNvSpPr txBox="1">
            <a:spLocks/>
          </p:cNvSpPr>
          <p:nvPr/>
        </p:nvSpPr>
        <p:spPr>
          <a:xfrm>
            <a:off x="9048574" y="1436686"/>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n-GB" sz="1600" b="1" dirty="0">
                <a:solidFill>
                  <a:schemeClr val="tx1"/>
                </a:solidFill>
                <a:latin typeface="+mn-lt"/>
              </a:rPr>
              <a:t>Training with a training association</a:t>
            </a:r>
          </a:p>
        </p:txBody>
      </p:sp>
    </p:spTree>
    <p:extLst>
      <p:ext uri="{BB962C8B-B14F-4D97-AF65-F5344CB8AC3E}">
        <p14:creationId xmlns:p14="http://schemas.microsoft.com/office/powerpoint/2010/main" val="268066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7D67B639-5D3E-4EC7-BCF2-DB76FAA52A28}"/>
              </a:ext>
            </a:extLst>
          </p:cNvPr>
          <p:cNvSpPr txBox="1">
            <a:spLocks/>
          </p:cNvSpPr>
          <p:nvPr/>
        </p:nvSpPr>
        <p:spPr>
          <a:xfrm>
            <a:off x="658813" y="2836246"/>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Training of foreign multipliers in Germany</a:t>
            </a:r>
          </a:p>
        </p:txBody>
      </p:sp>
      <p:sp>
        <p:nvSpPr>
          <p:cNvPr id="16" name="Textplatzhalter 3">
            <a:extLst>
              <a:ext uri="{FF2B5EF4-FFF2-40B4-BE49-F238E27FC236}">
                <a16:creationId xmlns:a16="http://schemas.microsoft.com/office/drawing/2014/main" id="{84BF89F5-8ADA-4CC2-86EF-A8C051F3900C}"/>
              </a:ext>
            </a:extLst>
          </p:cNvPr>
          <p:cNvSpPr txBox="1">
            <a:spLocks/>
          </p:cNvSpPr>
          <p:nvPr/>
        </p:nvSpPr>
        <p:spPr>
          <a:xfrm>
            <a:off x="658812" y="3355225"/>
            <a:ext cx="97805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Deployment abroad of experts from inter-company vocational training centres </a:t>
            </a:r>
          </a:p>
        </p:txBody>
      </p:sp>
      <p:sp>
        <p:nvSpPr>
          <p:cNvPr id="17" name="Textplatzhalter 3">
            <a:extLst>
              <a:ext uri="{FF2B5EF4-FFF2-40B4-BE49-F238E27FC236}">
                <a16:creationId xmlns:a16="http://schemas.microsoft.com/office/drawing/2014/main" id="{1C079602-F920-4E68-9BDD-B77301CE80F6}"/>
              </a:ext>
            </a:extLst>
          </p:cNvPr>
          <p:cNvSpPr txBox="1">
            <a:spLocks/>
          </p:cNvSpPr>
          <p:nvPr/>
        </p:nvSpPr>
        <p:spPr>
          <a:xfrm>
            <a:off x="658813" y="4431636"/>
            <a:ext cx="96281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Market-based offer for foreign countries (inter-company training = part of the education and training sector engaged abroad)</a:t>
            </a:r>
          </a:p>
        </p:txBody>
      </p:sp>
      <p:sp>
        <p:nvSpPr>
          <p:cNvPr id="18" name="Textplatzhalter 3">
            <a:extLst>
              <a:ext uri="{FF2B5EF4-FFF2-40B4-BE49-F238E27FC236}">
                <a16:creationId xmlns:a16="http://schemas.microsoft.com/office/drawing/2014/main" id="{084103B4-7283-4827-8F4E-C01089CF5743}"/>
              </a:ext>
            </a:extLst>
          </p:cNvPr>
          <p:cNvSpPr txBox="1">
            <a:spLocks/>
          </p:cNvSpPr>
          <p:nvPr/>
        </p:nvSpPr>
        <p:spPr>
          <a:xfrm>
            <a:off x="658813" y="3902981"/>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Within the scope of development cooperation</a:t>
            </a:r>
          </a:p>
        </p:txBody>
      </p:sp>
      <p:sp>
        <p:nvSpPr>
          <p:cNvPr id="19" name="Textplatzhalter 3">
            <a:extLst>
              <a:ext uri="{FF2B5EF4-FFF2-40B4-BE49-F238E27FC236}">
                <a16:creationId xmlns:a16="http://schemas.microsoft.com/office/drawing/2014/main" id="{44BD0B98-0141-41C7-A438-AC65E0C72ECC}"/>
              </a:ext>
            </a:extLst>
          </p:cNvPr>
          <p:cNvSpPr txBox="1">
            <a:spLocks/>
          </p:cNvSpPr>
          <p:nvPr/>
        </p:nvSpPr>
        <p:spPr>
          <a:xfrm>
            <a:off x="658812" y="2313204"/>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Use of know-how and infrastructure</a:t>
            </a:r>
          </a:p>
        </p:txBody>
      </p:sp>
      <p:sp>
        <p:nvSpPr>
          <p:cNvPr id="20" name="Textplatzhalter 3">
            <a:extLst>
              <a:ext uri="{FF2B5EF4-FFF2-40B4-BE49-F238E27FC236}">
                <a16:creationId xmlns:a16="http://schemas.microsoft.com/office/drawing/2014/main" id="{6CD78B4B-B9A9-4E6D-B4D8-2641A1CC60D2}"/>
              </a:ext>
            </a:extLst>
          </p:cNvPr>
          <p:cNvSpPr txBox="1">
            <a:spLocks/>
          </p:cNvSpPr>
          <p:nvPr/>
        </p:nvSpPr>
        <p:spPr>
          <a:xfrm>
            <a:off x="658813" y="1499757"/>
            <a:ext cx="97805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Inter-company training has been integrated into in international VET cooperation for decades.</a:t>
            </a:r>
          </a:p>
        </p:txBody>
      </p:sp>
      <p:sp>
        <p:nvSpPr>
          <p:cNvPr id="22" name="Titel 1">
            <a:extLst>
              <a:ext uri="{FF2B5EF4-FFF2-40B4-BE49-F238E27FC236}">
                <a16:creationId xmlns:a16="http://schemas.microsoft.com/office/drawing/2014/main" id="{911264B7-E193-41BE-B5E3-A70D73B17998}"/>
              </a:ext>
            </a:extLst>
          </p:cNvPr>
          <p:cNvSpPr>
            <a:spLocks noGrp="1"/>
          </p:cNvSpPr>
          <p:nvPr>
            <p:ph type="title"/>
          </p:nvPr>
        </p:nvSpPr>
        <p:spPr>
          <a:xfrm>
            <a:off x="658812" y="296863"/>
            <a:ext cx="9000000" cy="446715"/>
          </a:xfrm>
        </p:spPr>
        <p:txBody>
          <a:bodyPr>
            <a:normAutofit/>
          </a:bodyPr>
          <a:lstStyle/>
          <a:p>
            <a:r>
              <a:rPr lang="en-GB" dirty="0"/>
              <a:t>10. Inter-company training in international VET cooperation</a:t>
            </a:r>
          </a:p>
        </p:txBody>
      </p:sp>
      <p:sp>
        <p:nvSpPr>
          <p:cNvPr id="23" name="Textfeld 22">
            <a:extLst>
              <a:ext uri="{FF2B5EF4-FFF2-40B4-BE49-F238E27FC236}">
                <a16:creationId xmlns:a16="http://schemas.microsoft.com/office/drawing/2014/main" id="{7F05B679-3CEF-4318-9A08-ACC7D63C1B4F}"/>
              </a:ext>
            </a:extLst>
          </p:cNvPr>
          <p:cNvSpPr txBox="1"/>
          <p:nvPr/>
        </p:nvSpPr>
        <p:spPr>
          <a:xfrm>
            <a:off x="658812" y="816225"/>
            <a:ext cx="9456737" cy="307777"/>
          </a:xfrm>
          <a:prstGeom prst="rect">
            <a:avLst/>
          </a:prstGeom>
          <a:noFill/>
        </p:spPr>
        <p:txBody>
          <a:bodyPr wrap="square" lIns="0" tIns="0" rIns="0" bIns="0" rtlCol="0">
            <a:spAutoFit/>
          </a:bodyPr>
          <a:lstStyle/>
          <a:p>
            <a:pPr>
              <a:lnSpc>
                <a:spcPts val="2400"/>
              </a:lnSpc>
              <a:spcAft>
                <a:spcPts val="1200"/>
              </a:spcAft>
            </a:pPr>
            <a:r>
              <a:rPr lang="en-GB" sz="2000" b="1" dirty="0"/>
              <a:t>Overview</a:t>
            </a:r>
          </a:p>
        </p:txBody>
      </p:sp>
      <p:sp>
        <p:nvSpPr>
          <p:cNvPr id="25" name="Flussdiagramm: Verzögerung 24">
            <a:extLst>
              <a:ext uri="{FF2B5EF4-FFF2-40B4-BE49-F238E27FC236}">
                <a16:creationId xmlns:a16="http://schemas.microsoft.com/office/drawing/2014/main" id="{0E282BB9-7722-4951-8130-F2889E082175}"/>
              </a:ext>
            </a:extLst>
          </p:cNvPr>
          <p:cNvSpPr/>
          <p:nvPr/>
        </p:nvSpPr>
        <p:spPr>
          <a:xfrm rot="10800000">
            <a:off x="8261755" y="1182005"/>
            <a:ext cx="4067405" cy="4114798"/>
          </a:xfrm>
          <a:prstGeom prst="flowChartDelay">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26" name="Grafik 25">
            <a:extLst>
              <a:ext uri="{FF2B5EF4-FFF2-40B4-BE49-F238E27FC236}">
                <a16:creationId xmlns:a16="http://schemas.microsoft.com/office/drawing/2014/main" id="{CAA30519-D2B3-47B5-9E9B-BF11FA805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2051" y="1781661"/>
            <a:ext cx="2694208" cy="2820697"/>
          </a:xfrm>
          <a:prstGeom prst="rect">
            <a:avLst/>
          </a:prstGeom>
        </p:spPr>
      </p:pic>
    </p:spTree>
    <p:extLst>
      <p:ext uri="{BB962C8B-B14F-4D97-AF65-F5344CB8AC3E}">
        <p14:creationId xmlns:p14="http://schemas.microsoft.com/office/powerpoint/2010/main" val="279689981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0722F3D-D545-4B0C-A5FF-DEE7B29E3C37}"/>
              </a:ext>
            </a:extLst>
          </p:cNvPr>
          <p:cNvSpPr/>
          <p:nvPr/>
        </p:nvSpPr>
        <p:spPr>
          <a:xfrm>
            <a:off x="6167438" y="3689697"/>
            <a:ext cx="5544000" cy="1796252"/>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44000" tIns="36000" rIns="36000" bIns="36000" rtlCol="0" anchor="ctr">
            <a:spAutoFit/>
          </a:bodyPr>
          <a:lstStyle/>
          <a:p>
            <a:pPr>
              <a:spcAft>
                <a:spcPts val="200"/>
              </a:spcAft>
            </a:pPr>
            <a:r>
              <a:rPr lang="en-GB" sz="1600" b="1" dirty="0"/>
              <a:t>Conclusion: </a:t>
            </a:r>
            <a:r>
              <a:rPr lang="en-GB" sz="1600" dirty="0"/>
              <a:t>The concept of inter-company </a:t>
            </a:r>
            <a:r>
              <a:rPr lang="en-GB" sz="1600" spc="-10" dirty="0"/>
              <a:t>training</a:t>
            </a:r>
            <a:r>
              <a:rPr lang="en-GB" sz="1600" b="1" spc="-10" dirty="0"/>
              <a:t> is deployed flexibly</a:t>
            </a:r>
            <a:r>
              <a:rPr lang="en-GB" sz="1600" spc="-10" dirty="0"/>
              <a:t> in international </a:t>
            </a:r>
            <a:r>
              <a:rPr lang="en-GB" sz="1600" dirty="0"/>
              <a:t>VET cooperation.</a:t>
            </a:r>
            <a:r>
              <a:rPr lang="en-GB" sz="1600" b="1" dirty="0"/>
              <a:t> </a:t>
            </a:r>
            <a:r>
              <a:rPr lang="en-GB" sz="1600" dirty="0"/>
              <a:t>In principle, VET centres in the partner countries can </a:t>
            </a:r>
            <a:r>
              <a:rPr lang="en-GB" sz="1600" b="1" dirty="0"/>
              <a:t>take on all the </a:t>
            </a:r>
            <a:r>
              <a:rPr lang="en-GB" sz="1600" b="1" spc="-10" dirty="0"/>
              <a:t>tasks of German inter-company vocational </a:t>
            </a:r>
            <a:r>
              <a:rPr lang="en-GB" sz="1600" b="1" dirty="0"/>
              <a:t>training centres </a:t>
            </a:r>
            <a:r>
              <a:rPr lang="en-GB" sz="1600" dirty="0"/>
              <a:t>and </a:t>
            </a:r>
            <a:r>
              <a:rPr lang="en-GB" sz="1600" b="1" dirty="0"/>
              <a:t>enrich existing training by adding practical components.</a:t>
            </a:r>
          </a:p>
        </p:txBody>
      </p:sp>
      <p:sp>
        <p:nvSpPr>
          <p:cNvPr id="6" name="Textplatzhalter 3">
            <a:extLst>
              <a:ext uri="{FF2B5EF4-FFF2-40B4-BE49-F238E27FC236}">
                <a16:creationId xmlns:a16="http://schemas.microsoft.com/office/drawing/2014/main" id="{0F13CF3E-7480-449C-8F09-E4D672E9ACA1}"/>
              </a:ext>
            </a:extLst>
          </p:cNvPr>
          <p:cNvSpPr txBox="1">
            <a:spLocks/>
          </p:cNvSpPr>
          <p:nvPr/>
        </p:nvSpPr>
        <p:spPr>
          <a:xfrm>
            <a:off x="658813" y="1541562"/>
            <a:ext cx="5437189" cy="2088000"/>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n-GB" sz="1600" b="1" dirty="0">
                <a:solidFill>
                  <a:schemeClr val="tx1"/>
                </a:solidFill>
                <a:latin typeface="+mn-lt"/>
              </a:rPr>
              <a:t>Role model function</a:t>
            </a:r>
            <a:r>
              <a:rPr lang="en-GB" sz="1600" dirty="0">
                <a:solidFill>
                  <a:schemeClr val="tx1"/>
                </a:solidFill>
                <a:latin typeface="+mn-lt"/>
              </a:rPr>
              <a:t>: In countries with VET systems that tend to be more school-based and theoretical in nature, and where there is little involvement from trade and industry, vocational training centres with training workshops are one way of integrating practical elements into initial and continuing VET. </a:t>
            </a:r>
          </a:p>
        </p:txBody>
      </p:sp>
      <p:sp>
        <p:nvSpPr>
          <p:cNvPr id="7" name="Textplatzhalter 3">
            <a:extLst>
              <a:ext uri="{FF2B5EF4-FFF2-40B4-BE49-F238E27FC236}">
                <a16:creationId xmlns:a16="http://schemas.microsoft.com/office/drawing/2014/main" id="{5EE8AFED-6976-4F5F-A05D-A7DBD154B9A5}"/>
              </a:ext>
            </a:extLst>
          </p:cNvPr>
          <p:cNvSpPr txBox="1">
            <a:spLocks/>
          </p:cNvSpPr>
          <p:nvPr/>
        </p:nvSpPr>
        <p:spPr>
          <a:xfrm>
            <a:off x="6167438" y="1541501"/>
            <a:ext cx="5545137" cy="900000"/>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n-GB" sz="1600" dirty="0">
                <a:solidFill>
                  <a:schemeClr val="tx1"/>
                </a:solidFill>
                <a:latin typeface="+mn-lt"/>
              </a:rPr>
              <a:t>A focus of German development co-operation VET for decades, at least since the 1980s.</a:t>
            </a:r>
          </a:p>
        </p:txBody>
      </p:sp>
      <p:sp>
        <p:nvSpPr>
          <p:cNvPr id="8" name="Textplatzhalter 3">
            <a:extLst>
              <a:ext uri="{FF2B5EF4-FFF2-40B4-BE49-F238E27FC236}">
                <a16:creationId xmlns:a16="http://schemas.microsoft.com/office/drawing/2014/main" id="{4CEB601C-CE0D-419B-9A46-BAAA304A5DBF}"/>
              </a:ext>
            </a:extLst>
          </p:cNvPr>
          <p:cNvSpPr txBox="1">
            <a:spLocks/>
          </p:cNvSpPr>
          <p:nvPr/>
        </p:nvSpPr>
        <p:spPr>
          <a:xfrm>
            <a:off x="6167438" y="2561559"/>
            <a:ext cx="5545137" cy="1057588"/>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n-GB" sz="1600" dirty="0">
                <a:solidFill>
                  <a:schemeClr val="tx1"/>
                </a:solidFill>
                <a:latin typeface="+mn-lt"/>
              </a:rPr>
              <a:t>Use of construction, equipment and training concepts (e.g. alignment to modular inter-company VET/inter-company apprentice instruction)</a:t>
            </a:r>
          </a:p>
        </p:txBody>
      </p:sp>
      <p:sp>
        <p:nvSpPr>
          <p:cNvPr id="9" name="Textplatzhalter 3">
            <a:extLst>
              <a:ext uri="{FF2B5EF4-FFF2-40B4-BE49-F238E27FC236}">
                <a16:creationId xmlns:a16="http://schemas.microsoft.com/office/drawing/2014/main" id="{97CBE3D5-8F5A-4D4C-BBB6-FDD403228249}"/>
              </a:ext>
            </a:extLst>
          </p:cNvPr>
          <p:cNvSpPr txBox="1">
            <a:spLocks/>
          </p:cNvSpPr>
          <p:nvPr/>
        </p:nvSpPr>
        <p:spPr>
          <a:xfrm>
            <a:off x="658810" y="3791845"/>
            <a:ext cx="5436000" cy="1692000"/>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n-GB" sz="1600" dirty="0">
                <a:solidFill>
                  <a:schemeClr val="tx1"/>
                </a:solidFill>
                <a:latin typeface="+mn-lt"/>
              </a:rPr>
              <a:t>Competence centres also serve as a blueprint for “centres of excellence” for the further development of vocational education and training into the area of higher VET and for technology transfer purposes.</a:t>
            </a:r>
          </a:p>
        </p:txBody>
      </p:sp>
      <p:sp>
        <p:nvSpPr>
          <p:cNvPr id="11" name="Ellipse 10">
            <a:extLst>
              <a:ext uri="{FF2B5EF4-FFF2-40B4-BE49-F238E27FC236}">
                <a16:creationId xmlns:a16="http://schemas.microsoft.com/office/drawing/2014/main" id="{4442D3CD-3A5E-4D79-B5A4-741662351259}"/>
              </a:ext>
            </a:extLst>
          </p:cNvPr>
          <p:cNvSpPr/>
          <p:nvPr/>
        </p:nvSpPr>
        <p:spPr>
          <a:xfrm>
            <a:off x="4192789" y="1601381"/>
            <a:ext cx="3780000" cy="378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10. Inter-company training in international VET cooperation</a:t>
            </a:r>
          </a:p>
        </p:txBody>
      </p:sp>
      <p:pic>
        <p:nvPicPr>
          <p:cNvPr id="3" name="Grafik 2">
            <a:extLst>
              <a:ext uri="{FF2B5EF4-FFF2-40B4-BE49-F238E27FC236}">
                <a16:creationId xmlns:a16="http://schemas.microsoft.com/office/drawing/2014/main" id="{74AF3D87-CB12-4B75-AA8D-C136337F4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2234" y="1986494"/>
            <a:ext cx="2694208" cy="2820697"/>
          </a:xfrm>
          <a:prstGeom prst="rect">
            <a:avLst/>
          </a:prstGeom>
        </p:spPr>
      </p:pic>
      <p:sp>
        <p:nvSpPr>
          <p:cNvPr id="14" name="Textfeld 13">
            <a:extLst>
              <a:ext uri="{FF2B5EF4-FFF2-40B4-BE49-F238E27FC236}">
                <a16:creationId xmlns:a16="http://schemas.microsoft.com/office/drawing/2014/main" id="{EC77FBB5-E5C0-434C-884E-BD6DF5FEECF1}"/>
              </a:ext>
            </a:extLst>
          </p:cNvPr>
          <p:cNvSpPr txBox="1"/>
          <p:nvPr/>
        </p:nvSpPr>
        <p:spPr>
          <a:xfrm>
            <a:off x="658812" y="816225"/>
            <a:ext cx="10533063" cy="307777"/>
          </a:xfrm>
          <a:prstGeom prst="rect">
            <a:avLst/>
          </a:prstGeom>
          <a:noFill/>
        </p:spPr>
        <p:txBody>
          <a:bodyPr wrap="square" lIns="0" tIns="0" rIns="0" bIns="0" rtlCol="0">
            <a:spAutoFit/>
          </a:bodyPr>
          <a:lstStyle/>
          <a:p>
            <a:pPr>
              <a:lnSpc>
                <a:spcPts val="2400"/>
              </a:lnSpc>
              <a:spcAft>
                <a:spcPts val="1200"/>
              </a:spcAft>
            </a:pPr>
            <a:r>
              <a:rPr lang="en-GB" sz="2000" b="1" dirty="0"/>
              <a:t>Characteristics</a:t>
            </a:r>
          </a:p>
        </p:txBody>
      </p:sp>
    </p:spTree>
    <p:extLst>
      <p:ext uri="{BB962C8B-B14F-4D97-AF65-F5344CB8AC3E}">
        <p14:creationId xmlns:p14="http://schemas.microsoft.com/office/powerpoint/2010/main" val="3153995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B7A454B-F284-407E-A745-FAABC55A9188}"/>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Further information</a:t>
            </a:r>
          </a:p>
        </p:txBody>
      </p:sp>
      <p:sp>
        <p:nvSpPr>
          <p:cNvPr id="13" name="Inhaltsplatzhalter 4">
            <a:extLst>
              <a:ext uri="{FF2B5EF4-FFF2-40B4-BE49-F238E27FC236}">
                <a16:creationId xmlns:a16="http://schemas.microsoft.com/office/drawing/2014/main" id="{00267756-A19A-4B6C-B573-D5FC296CAD6A}"/>
              </a:ext>
            </a:extLst>
          </p:cNvPr>
          <p:cNvSpPr>
            <a:spLocks noGrp="1"/>
          </p:cNvSpPr>
          <p:nvPr>
            <p:ph idx="1"/>
          </p:nvPr>
        </p:nvSpPr>
        <p:spPr>
          <a:xfrm>
            <a:off x="658812" y="1241281"/>
            <a:ext cx="6460877" cy="1871662"/>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a:t>
            </a:r>
          </a:p>
          <a:p>
            <a:pPr marL="0" indent="0">
              <a:buNone/>
            </a:pPr>
            <a:r>
              <a:rPr lang="en-GB" sz="1800" b="1" noProof="0" dirty="0">
                <a:solidFill>
                  <a:srgbClr val="D6851B"/>
                </a:solidFill>
                <a:hlinkClick r:id="rId3">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2864134"/>
            <a:ext cx="11207605" cy="276398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None/>
            </a:pPr>
            <a:r>
              <a:rPr lang="en-GB" sz="1600" b="1" dirty="0"/>
              <a:t>Sources and further information on the Internet</a:t>
            </a:r>
          </a:p>
          <a:p>
            <a:pPr marL="0" indent="0">
              <a:lnSpc>
                <a:spcPts val="2000"/>
              </a:lnSpc>
              <a:spcBef>
                <a:spcPts val="0"/>
              </a:spcBef>
              <a:spcAft>
                <a:spcPts val="600"/>
              </a:spcAft>
              <a:buFont typeface="Arial" panose="020B0604020202020204" pitchFamily="34" charset="0"/>
              <a:buNone/>
            </a:pPr>
            <a:endParaRPr lang="en-GB" sz="1600" b="1"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Fed. Gov. Report on Vocational Education and Training (BMBFSFJ) (</a:t>
            </a:r>
            <a:r>
              <a:rPr lang="en-GB" sz="1600" dirty="0">
                <a:solidFill>
                  <a:srgbClr val="D6851B"/>
                </a:solidFill>
                <a:hlinkClick r:id="rId4">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Data Report (</a:t>
            </a:r>
            <a:r>
              <a:rPr lang="en-GB" sz="1600"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Destatis statistics on VET (</a:t>
            </a:r>
            <a:r>
              <a:rPr lang="en-GB" sz="1600" dirty="0">
                <a:solidFill>
                  <a:srgbClr val="D6851B"/>
                </a:solidFill>
                <a:hlinkClick r:id="rId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0" indent="0">
              <a:lnSpc>
                <a:spcPts val="2000"/>
              </a:lnSpc>
              <a:spcBef>
                <a:spcPts val="0"/>
              </a:spcBef>
              <a:spcAft>
                <a:spcPts val="200"/>
              </a:spcAft>
              <a:buClr>
                <a:srgbClr val="D6851B"/>
              </a:buClr>
              <a:buSzPct val="65000"/>
              <a:buNone/>
            </a:pPr>
            <a:br>
              <a:rPr lang="en-GB" sz="1600" dirty="0"/>
            </a:br>
            <a:br>
              <a:rPr lang="en-GB" sz="1600" dirty="0"/>
            </a:b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Inter-company vocational training centres (</a:t>
            </a:r>
            <a:r>
              <a:rPr lang="en-GB" sz="1600" dirty="0">
                <a:solidFill>
                  <a:srgbClr val="D6851B"/>
                </a:solidFill>
                <a:hlinkClick r:id="rId7">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ZDH Überbetriebliche Lehrlingsunterweisung (ÜLU, Inter-company </a:t>
            </a:r>
            <a:r>
              <a:rPr lang="de-DE" sz="1600" dirty="0" err="1"/>
              <a:t>training</a:t>
            </a:r>
            <a:r>
              <a:rPr lang="de-DE" sz="1600" dirty="0"/>
              <a:t> ) (</a:t>
            </a:r>
            <a:r>
              <a:rPr lang="de-DE" sz="1600" dirty="0">
                <a:solidFill>
                  <a:srgbClr val="D6851B"/>
                </a:solidFill>
                <a:hlinkClick r:id="rId8">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Heinz-Piest-Institute (</a:t>
            </a:r>
            <a:r>
              <a:rPr lang="de-DE" sz="1600" dirty="0">
                <a:solidFill>
                  <a:srgbClr val="D6851B"/>
                </a:solidFill>
                <a:hlinkClick r:id="rId9">
                  <a:extLst>
                    <a:ext uri="{A12FA001-AC4F-418D-AE19-62706E023703}">
                      <ahyp:hlinkClr xmlns:ahyp="http://schemas.microsoft.com/office/drawing/2018/hyperlinkcolor" val="tx"/>
                    </a:ext>
                  </a:extLst>
                </a:hlinkClick>
              </a:rPr>
              <a:t>link</a:t>
            </a:r>
            <a:r>
              <a:rPr lang="de-DE" sz="1600" dirty="0"/>
              <a:t>)</a:t>
            </a:r>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2. Tasks of inter-company vocational training centres </a:t>
            </a:r>
          </a:p>
        </p:txBody>
      </p:sp>
      <p:sp>
        <p:nvSpPr>
          <p:cNvPr id="18" name="Textplatzhalter 3">
            <a:extLst>
              <a:ext uri="{FF2B5EF4-FFF2-40B4-BE49-F238E27FC236}">
                <a16:creationId xmlns:a16="http://schemas.microsoft.com/office/drawing/2014/main" id="{A83A8B16-EE33-430A-805F-D90111DBCD34}"/>
              </a:ext>
            </a:extLst>
          </p:cNvPr>
          <p:cNvSpPr txBox="1">
            <a:spLocks/>
          </p:cNvSpPr>
          <p:nvPr/>
        </p:nvSpPr>
        <p:spPr>
          <a:xfrm>
            <a:off x="658813" y="2141417"/>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600"/>
              </a:spcAft>
              <a:buClr>
                <a:srgbClr val="D6851B"/>
              </a:buClr>
              <a:buSzPct val="65000"/>
            </a:pPr>
            <a:r>
              <a:rPr lang="en-GB" sz="1800" dirty="0">
                <a:latin typeface="+mn-lt"/>
              </a:rPr>
              <a:t>Venue for the conducting of dual vocational education and training examinations</a:t>
            </a:r>
          </a:p>
        </p:txBody>
      </p:sp>
      <p:sp>
        <p:nvSpPr>
          <p:cNvPr id="19" name="Textplatzhalter 3">
            <a:extLst>
              <a:ext uri="{FF2B5EF4-FFF2-40B4-BE49-F238E27FC236}">
                <a16:creationId xmlns:a16="http://schemas.microsoft.com/office/drawing/2014/main" id="{A888F55E-7582-4485-83A3-A70963D9E3C8}"/>
              </a:ext>
            </a:extLst>
          </p:cNvPr>
          <p:cNvSpPr txBox="1">
            <a:spLocks/>
          </p:cNvSpPr>
          <p:nvPr/>
        </p:nvSpPr>
        <p:spPr>
          <a:xfrm>
            <a:off x="658813" y="2649892"/>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en-GB" sz="1800" dirty="0">
                <a:latin typeface="+mn-lt"/>
              </a:rPr>
              <a:t>Continuing training measures:</a:t>
            </a:r>
          </a:p>
        </p:txBody>
      </p:sp>
      <p:sp>
        <p:nvSpPr>
          <p:cNvPr id="20" name="Textplatzhalter 3">
            <a:extLst>
              <a:ext uri="{FF2B5EF4-FFF2-40B4-BE49-F238E27FC236}">
                <a16:creationId xmlns:a16="http://schemas.microsoft.com/office/drawing/2014/main" id="{35F1A329-416F-42DB-8518-CF278648AF2F}"/>
              </a:ext>
            </a:extLst>
          </p:cNvPr>
          <p:cNvSpPr txBox="1">
            <a:spLocks/>
          </p:cNvSpPr>
          <p:nvPr/>
        </p:nvSpPr>
        <p:spPr>
          <a:xfrm>
            <a:off x="658813" y="4287489"/>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en-GB" sz="1800" dirty="0">
                <a:latin typeface="+mn-lt"/>
              </a:rPr>
              <a:t>Employment agency measures, e.g.:</a:t>
            </a:r>
          </a:p>
        </p:txBody>
      </p:sp>
      <p:sp>
        <p:nvSpPr>
          <p:cNvPr id="21" name="Textplatzhalter 3">
            <a:extLst>
              <a:ext uri="{FF2B5EF4-FFF2-40B4-BE49-F238E27FC236}">
                <a16:creationId xmlns:a16="http://schemas.microsoft.com/office/drawing/2014/main" id="{DDA5A411-8DB1-4CF6-A534-4A780A5E6BBC}"/>
              </a:ext>
            </a:extLst>
          </p:cNvPr>
          <p:cNvSpPr txBox="1">
            <a:spLocks/>
          </p:cNvSpPr>
          <p:nvPr/>
        </p:nvSpPr>
        <p:spPr>
          <a:xfrm>
            <a:off x="658813" y="1632941"/>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914400">
              <a:lnSpc>
                <a:spcPct val="100000"/>
              </a:lnSpc>
              <a:spcBef>
                <a:spcPts val="0"/>
              </a:spcBef>
              <a:spcAft>
                <a:spcPts val="600"/>
              </a:spcAft>
              <a:buClr>
                <a:srgbClr val="D6851B"/>
              </a:buClr>
              <a:buSzPct val="65000"/>
            </a:pPr>
            <a:r>
              <a:rPr lang="en-GB" sz="1800" dirty="0">
                <a:latin typeface="+mn-lt"/>
              </a:rPr>
              <a:t>Inter-company training within the scope of dual vocational education and training</a:t>
            </a:r>
          </a:p>
        </p:txBody>
      </p:sp>
      <p:sp>
        <p:nvSpPr>
          <p:cNvPr id="22" name="Ellipse 21">
            <a:extLst>
              <a:ext uri="{FF2B5EF4-FFF2-40B4-BE49-F238E27FC236}">
                <a16:creationId xmlns:a16="http://schemas.microsoft.com/office/drawing/2014/main" id="{B4E7F5CC-B3BC-4485-8B12-85A5ACF5CD15}"/>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13" name="Textplatzhalter 3">
            <a:extLst>
              <a:ext uri="{FF2B5EF4-FFF2-40B4-BE49-F238E27FC236}">
                <a16:creationId xmlns:a16="http://schemas.microsoft.com/office/drawing/2014/main" id="{D6D60CE6-DD79-4863-8227-06883033E73F}"/>
              </a:ext>
            </a:extLst>
          </p:cNvPr>
          <p:cNvSpPr txBox="1">
            <a:spLocks/>
          </p:cNvSpPr>
          <p:nvPr/>
        </p:nvSpPr>
        <p:spPr>
          <a:xfrm>
            <a:off x="658813" y="4709894"/>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Retraining programmes</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Training support measures </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Vocational preparation schemes</a:t>
            </a:r>
          </a:p>
        </p:txBody>
      </p:sp>
      <p:sp>
        <p:nvSpPr>
          <p:cNvPr id="14" name="Textplatzhalter 3">
            <a:extLst>
              <a:ext uri="{FF2B5EF4-FFF2-40B4-BE49-F238E27FC236}">
                <a16:creationId xmlns:a16="http://schemas.microsoft.com/office/drawing/2014/main" id="{B10A5D92-AE7C-4AE9-BDEC-B80DF29B89E8}"/>
              </a:ext>
            </a:extLst>
          </p:cNvPr>
          <p:cNvSpPr txBox="1">
            <a:spLocks/>
          </p:cNvSpPr>
          <p:nvPr/>
        </p:nvSpPr>
        <p:spPr>
          <a:xfrm>
            <a:off x="634837" y="3054402"/>
            <a:ext cx="9274167" cy="1320531"/>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Upgrading training programmes, e.g. leading to master craftsperson, technician or </a:t>
            </a:r>
            <a:br>
              <a:rPr lang="en-GB" sz="1600" dirty="0">
                <a:solidFill>
                  <a:schemeClr val="tx1"/>
                </a:solidFill>
                <a:latin typeface="+mn-lt"/>
              </a:rPr>
            </a:br>
            <a:r>
              <a:rPr lang="en-GB" sz="1600" dirty="0">
                <a:solidFill>
                  <a:schemeClr val="tx1"/>
                </a:solidFill>
                <a:latin typeface="+mn-lt"/>
              </a:rPr>
              <a:t>Bachelor Professional qualifications </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Certifications, e.g. in welding</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Various seminars leading or not leading to a certificate</a:t>
            </a:r>
          </a:p>
        </p:txBody>
      </p:sp>
      <p:grpSp>
        <p:nvGrpSpPr>
          <p:cNvPr id="15" name="Gruppieren 14">
            <a:extLst>
              <a:ext uri="{FF2B5EF4-FFF2-40B4-BE49-F238E27FC236}">
                <a16:creationId xmlns:a16="http://schemas.microsoft.com/office/drawing/2014/main" id="{FA046EF3-97D8-4A2E-BE84-9E33F8E90179}"/>
              </a:ext>
            </a:extLst>
          </p:cNvPr>
          <p:cNvGrpSpPr/>
          <p:nvPr/>
        </p:nvGrpSpPr>
        <p:grpSpPr>
          <a:xfrm rot="203938">
            <a:off x="9559616" y="1972220"/>
            <a:ext cx="1899935" cy="2540361"/>
            <a:chOff x="8781997" y="1844673"/>
            <a:chExt cx="2306823" cy="3084403"/>
          </a:xfrm>
        </p:grpSpPr>
        <p:pic>
          <p:nvPicPr>
            <p:cNvPr id="16" name="Grafik 15">
              <a:extLst>
                <a:ext uri="{FF2B5EF4-FFF2-40B4-BE49-F238E27FC236}">
                  <a16:creationId xmlns:a16="http://schemas.microsoft.com/office/drawing/2014/main" id="{D1CFBFA4-B6C5-4053-ADB8-ECB018596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7" name="Rechteck 16">
              <a:extLst>
                <a:ext uri="{FF2B5EF4-FFF2-40B4-BE49-F238E27FC236}">
                  <a16:creationId xmlns:a16="http://schemas.microsoft.com/office/drawing/2014/main" id="{F961DD86-C4FC-4040-9D9A-40874E7B8FD5}"/>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4" name="Grafik 23">
            <a:extLst>
              <a:ext uri="{FF2B5EF4-FFF2-40B4-BE49-F238E27FC236}">
                <a16:creationId xmlns:a16="http://schemas.microsoft.com/office/drawing/2014/main" id="{88333C82-429B-4154-B9A4-104D4FC6C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1062257" y="2916283"/>
            <a:ext cx="190368" cy="190368"/>
          </a:xfrm>
          <a:prstGeom prst="rect">
            <a:avLst/>
          </a:prstGeom>
        </p:spPr>
      </p:pic>
      <p:pic>
        <p:nvPicPr>
          <p:cNvPr id="25" name="Grafik 24">
            <a:extLst>
              <a:ext uri="{FF2B5EF4-FFF2-40B4-BE49-F238E27FC236}">
                <a16:creationId xmlns:a16="http://schemas.microsoft.com/office/drawing/2014/main" id="{A316E484-5938-4A2F-9135-49D86A517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0939552" y="3761818"/>
            <a:ext cx="162432" cy="162432"/>
          </a:xfrm>
          <a:prstGeom prst="rect">
            <a:avLst/>
          </a:prstGeom>
        </p:spPr>
      </p:pic>
      <p:pic>
        <p:nvPicPr>
          <p:cNvPr id="26" name="Grafik 25">
            <a:extLst>
              <a:ext uri="{FF2B5EF4-FFF2-40B4-BE49-F238E27FC236}">
                <a16:creationId xmlns:a16="http://schemas.microsoft.com/office/drawing/2014/main" id="{517FDF6D-D4A2-4C44-9590-DB0600149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994559" y="3309065"/>
            <a:ext cx="194370" cy="222136"/>
          </a:xfrm>
          <a:prstGeom prst="rect">
            <a:avLst/>
          </a:prstGeom>
        </p:spPr>
      </p:pic>
      <p:pic>
        <p:nvPicPr>
          <p:cNvPr id="27" name="Grafik 26">
            <a:extLst>
              <a:ext uri="{FF2B5EF4-FFF2-40B4-BE49-F238E27FC236}">
                <a16:creationId xmlns:a16="http://schemas.microsoft.com/office/drawing/2014/main" id="{FE457D21-F7CE-40ED-AF54-C8C951C028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870006" y="4109197"/>
            <a:ext cx="208130" cy="206083"/>
          </a:xfrm>
          <a:prstGeom prst="rect">
            <a:avLst/>
          </a:prstGeom>
        </p:spPr>
      </p:pic>
      <p:sp>
        <p:nvSpPr>
          <p:cNvPr id="28" name="Textfeld 27">
            <a:extLst>
              <a:ext uri="{FF2B5EF4-FFF2-40B4-BE49-F238E27FC236}">
                <a16:creationId xmlns:a16="http://schemas.microsoft.com/office/drawing/2014/main" id="{1AB8232B-5DA2-44C1-BBA0-198861803A87}"/>
              </a:ext>
            </a:extLst>
          </p:cNvPr>
          <p:cNvSpPr txBox="1"/>
          <p:nvPr/>
        </p:nvSpPr>
        <p:spPr>
          <a:xfrm>
            <a:off x="658812" y="816225"/>
            <a:ext cx="9684067" cy="307777"/>
          </a:xfrm>
          <a:prstGeom prst="rect">
            <a:avLst/>
          </a:prstGeom>
          <a:noFill/>
        </p:spPr>
        <p:txBody>
          <a:bodyPr wrap="square" lIns="0" tIns="0" rIns="0" bIns="0" rtlCol="0">
            <a:spAutoFit/>
          </a:bodyPr>
          <a:lstStyle/>
          <a:p>
            <a:pPr>
              <a:lnSpc>
                <a:spcPts val="2400"/>
              </a:lnSpc>
              <a:spcAft>
                <a:spcPts val="1200"/>
              </a:spcAft>
            </a:pPr>
            <a:r>
              <a:rPr lang="en-GB" sz="2000" b="1" dirty="0"/>
              <a:t>Diverse range of vocational training provision </a:t>
            </a:r>
          </a:p>
        </p:txBody>
      </p:sp>
    </p:spTree>
    <p:extLst>
      <p:ext uri="{BB962C8B-B14F-4D97-AF65-F5344CB8AC3E}">
        <p14:creationId xmlns:p14="http://schemas.microsoft.com/office/powerpoint/2010/main" val="102670077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28F953B5-362A-4D10-8320-5A5265FC0183}"/>
              </a:ext>
            </a:extLst>
          </p:cNvPr>
          <p:cNvSpPr txBox="1">
            <a:spLocks/>
          </p:cNvSpPr>
          <p:nvPr/>
        </p:nvSpPr>
        <p:spPr>
          <a:xfrm>
            <a:off x="6240463" y="4947126"/>
            <a:ext cx="5472112" cy="391628"/>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schemeClr val="tx1"/>
                </a:solidFill>
              </a:rPr>
              <a:t>Meeting points, networking venues</a:t>
            </a:r>
          </a:p>
        </p:txBody>
      </p:sp>
      <p:sp>
        <p:nvSpPr>
          <p:cNvPr id="11" name="Textplatzhalter 3">
            <a:extLst>
              <a:ext uri="{FF2B5EF4-FFF2-40B4-BE49-F238E27FC236}">
                <a16:creationId xmlns:a16="http://schemas.microsoft.com/office/drawing/2014/main" id="{AF21D820-9DC4-4FE5-9DBC-2BF42AE3F864}"/>
              </a:ext>
            </a:extLst>
          </p:cNvPr>
          <p:cNvSpPr txBox="1">
            <a:spLocks/>
          </p:cNvSpPr>
          <p:nvPr/>
        </p:nvSpPr>
        <p:spPr>
          <a:xfrm>
            <a:off x="6240463" y="3234177"/>
            <a:ext cx="5472112" cy="637849"/>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prstClr val="black"/>
                </a:solidFill>
              </a:rPr>
              <a:t>Technical consultancy services for </a:t>
            </a:r>
            <a:br>
              <a:rPr lang="en-GB" sz="1600" dirty="0">
                <a:solidFill>
                  <a:prstClr val="black"/>
                </a:solidFill>
              </a:rPr>
            </a:br>
            <a:r>
              <a:rPr lang="en-GB" sz="1600" dirty="0">
                <a:solidFill>
                  <a:prstClr val="black"/>
                </a:solidFill>
              </a:rPr>
              <a:t>small and medium-sized companies</a:t>
            </a:r>
          </a:p>
        </p:txBody>
      </p:sp>
      <p:sp>
        <p:nvSpPr>
          <p:cNvPr id="12" name="Textplatzhalter 3">
            <a:extLst>
              <a:ext uri="{FF2B5EF4-FFF2-40B4-BE49-F238E27FC236}">
                <a16:creationId xmlns:a16="http://schemas.microsoft.com/office/drawing/2014/main" id="{420259E5-990E-48DF-A8F9-DD0258A712DF}"/>
              </a:ext>
            </a:extLst>
          </p:cNvPr>
          <p:cNvSpPr txBox="1">
            <a:spLocks/>
          </p:cNvSpPr>
          <p:nvPr/>
        </p:nvSpPr>
        <p:spPr>
          <a:xfrm>
            <a:off x="6240463" y="3967541"/>
            <a:ext cx="5472112" cy="884070"/>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n-GB" sz="1600" dirty="0">
                <a:solidFill>
                  <a:prstClr val="black"/>
                </a:solidFill>
              </a:rPr>
              <a:t>Involvement in pilot projects in the </a:t>
            </a:r>
            <a:br>
              <a:rPr lang="en-GB" sz="1600" dirty="0">
                <a:solidFill>
                  <a:prstClr val="black"/>
                </a:solidFill>
              </a:rPr>
            </a:br>
            <a:r>
              <a:rPr lang="en-GB" sz="1600" dirty="0">
                <a:solidFill>
                  <a:prstClr val="black"/>
                </a:solidFill>
              </a:rPr>
              <a:t>area of innovation, education and training and technology</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5485902" y="3008631"/>
            <a:ext cx="2520000" cy="2520000"/>
          </a:xfrm>
          <a:prstGeom prst="ellipse">
            <a:avLst/>
          </a:prstGeom>
          <a:solidFill>
            <a:srgbClr val="D6851B"/>
          </a:solid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spcAft>
                <a:spcPts val="600"/>
              </a:spcAft>
            </a:pPr>
            <a:r>
              <a:rPr lang="en-GB" sz="1800" dirty="0">
                <a:latin typeface="+mn-lt"/>
              </a:rPr>
              <a:t>Centres of excellence in the area of innovation, education and training and technology</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2194064" y="3368043"/>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latin typeface="+mn-lt"/>
              </a:rPr>
              <a:t>International projects</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3727224"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latin typeface="+mn-lt"/>
              </a:rPr>
              <a:t>Internship placements </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9150"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latin typeface="+mn-lt"/>
              </a:rPr>
              <a:t>Vocational orientation</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n-GB" dirty="0"/>
              <a:t>2. Tasks of inter-company vocational training centres </a:t>
            </a:r>
          </a:p>
        </p:txBody>
      </p:sp>
      <p:sp>
        <p:nvSpPr>
          <p:cNvPr id="9" name="Textfeld 8">
            <a:extLst>
              <a:ext uri="{FF2B5EF4-FFF2-40B4-BE49-F238E27FC236}">
                <a16:creationId xmlns:a16="http://schemas.microsoft.com/office/drawing/2014/main" id="{F9B24E68-1FD4-4108-A84B-D88C9C3857E7}"/>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en-GB" sz="2000" b="1" dirty="0"/>
              <a:t>Core areas of inter-company vocational training centres</a:t>
            </a:r>
          </a:p>
        </p:txBody>
      </p:sp>
    </p:spTree>
    <p:extLst>
      <p:ext uri="{BB962C8B-B14F-4D97-AF65-F5344CB8AC3E}">
        <p14:creationId xmlns:p14="http://schemas.microsoft.com/office/powerpoint/2010/main" val="9135505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58813" y="4013901"/>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dirty="0"/>
              <a:t>Supporting the competitiveness of SMEs</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13" y="2516150"/>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dirty="0"/>
              <a:t>Quality assurance in vocational education and training</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658817" y="3126526"/>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dirty="0"/>
              <a:t>Ensuring a uniform training standard by fully covering all required</a:t>
            </a:r>
            <a:br>
              <a:rPr lang="en-GB" sz="1800" dirty="0"/>
            </a:br>
            <a:r>
              <a:rPr lang="en-GB" sz="1800" dirty="0"/>
              <a:t>training contents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7" y="1628775"/>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dirty="0"/>
              <a:t>Ensuring that small and medium-sized enterprises (SMEs) are able to provide training</a:t>
            </a:r>
          </a:p>
        </p:txBody>
      </p:sp>
      <p:sp>
        <p:nvSpPr>
          <p:cNvPr id="9" name="Textplatzhalter 3">
            <a:extLst>
              <a:ext uri="{FF2B5EF4-FFF2-40B4-BE49-F238E27FC236}">
                <a16:creationId xmlns:a16="http://schemas.microsoft.com/office/drawing/2014/main" id="{C90120B8-66AB-4A9D-91DB-5B60ECEA0A01}"/>
              </a:ext>
            </a:extLst>
          </p:cNvPr>
          <p:cNvSpPr txBox="1">
            <a:spLocks/>
          </p:cNvSpPr>
          <p:nvPr/>
        </p:nvSpPr>
        <p:spPr>
          <a:xfrm>
            <a:off x="658812" y="4624277"/>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dirty="0"/>
              <a:t>Technology transfer </a:t>
            </a:r>
          </a:p>
        </p:txBody>
      </p:sp>
      <p:sp>
        <p:nvSpPr>
          <p:cNvPr id="11" name="Ellipse 10">
            <a:extLst>
              <a:ext uri="{FF2B5EF4-FFF2-40B4-BE49-F238E27FC236}">
                <a16:creationId xmlns:a16="http://schemas.microsoft.com/office/drawing/2014/main" id="{F514E9D7-EAEA-42AB-8C7E-A9769B65B8F8}"/>
              </a:ext>
            </a:extLst>
          </p:cNvPr>
          <p:cNvSpPr>
            <a:spLocks noChangeAspect="1"/>
          </p:cNvSpPr>
          <p:nvPr/>
        </p:nvSpPr>
        <p:spPr>
          <a:xfrm>
            <a:off x="7756742"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n-GB" dirty="0"/>
              <a:t>3. Objectives of inter-company vocational training centres</a:t>
            </a:r>
          </a:p>
        </p:txBody>
      </p:sp>
      <p:pic>
        <p:nvPicPr>
          <p:cNvPr id="3" name="Grafik 2">
            <a:extLst>
              <a:ext uri="{FF2B5EF4-FFF2-40B4-BE49-F238E27FC236}">
                <a16:creationId xmlns:a16="http://schemas.microsoft.com/office/drawing/2014/main" id="{38F3355E-10DE-48CF-AE8D-97856F41A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0482" y="1635443"/>
            <a:ext cx="3129678" cy="2923777"/>
          </a:xfrm>
          <a:prstGeom prst="rect">
            <a:avLst/>
          </a:prstGeom>
        </p:spPr>
      </p:pic>
    </p:spTree>
    <p:extLst>
      <p:ext uri="{BB962C8B-B14F-4D97-AF65-F5344CB8AC3E}">
        <p14:creationId xmlns:p14="http://schemas.microsoft.com/office/powerpoint/2010/main" val="34528740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2247213" y="3466925"/>
            <a:ext cx="9484412" cy="19782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spcAft>
                <a:spcPts val="600"/>
              </a:spcAft>
            </a:pPr>
            <a:r>
              <a:rPr lang="en-GB" sz="1800" dirty="0">
                <a:solidFill>
                  <a:schemeClr val="tx1"/>
                </a:solidFill>
              </a:rPr>
              <a:t>Basic provision nationwide from a quality assurance perspective</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prstClr val="black"/>
                </a:solidFill>
              </a:rPr>
              <a:t>Proportionate investments</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prstClr val="black"/>
                </a:solidFill>
              </a:rPr>
              <a:t>Phased subsidies for ongoing costs </a:t>
            </a:r>
            <a:br>
              <a:rPr lang="en-GB" sz="1800" dirty="0">
                <a:solidFill>
                  <a:prstClr val="black"/>
                </a:solidFill>
              </a:rPr>
            </a:br>
            <a:r>
              <a:rPr lang="en-GB" sz="1800" dirty="0">
                <a:solidFill>
                  <a:prstClr val="black"/>
                </a:solidFill>
              </a:rPr>
              <a:t>(inter-company training/inter-company</a:t>
            </a:r>
            <a:br>
              <a:rPr lang="en-GB" sz="1800" dirty="0">
                <a:solidFill>
                  <a:prstClr val="black"/>
                </a:solidFill>
              </a:rPr>
            </a:br>
            <a:r>
              <a:rPr lang="en-GB" sz="1800" dirty="0">
                <a:solidFill>
                  <a:prstClr val="black"/>
                </a:solidFill>
              </a:rPr>
              <a:t>apprentice instruction, support for the SME sector)</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prstClr val="black"/>
                </a:solidFill>
              </a:rPr>
              <a:t>Grants from the Federal Government, federal states and the EU</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2247213" y="1632596"/>
            <a:ext cx="8678366"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dirty="0">
                <a:solidFill>
                  <a:schemeClr val="tx1"/>
                </a:solidFill>
              </a:rPr>
              <a:t>Costs are the responsibility of the providers.</a:t>
            </a:r>
          </a:p>
        </p:txBody>
      </p:sp>
      <p:sp>
        <p:nvSpPr>
          <p:cNvPr id="19" name="Textplatzhalter 3">
            <a:extLst>
              <a:ext uri="{FF2B5EF4-FFF2-40B4-BE49-F238E27FC236}">
                <a16:creationId xmlns:a16="http://schemas.microsoft.com/office/drawing/2014/main" id="{75BC6361-E07A-4602-AB4F-C2C7BDEB721D}"/>
              </a:ext>
            </a:extLst>
          </p:cNvPr>
          <p:cNvSpPr txBox="1">
            <a:spLocks/>
          </p:cNvSpPr>
          <p:nvPr/>
        </p:nvSpPr>
        <p:spPr>
          <a:xfrm>
            <a:off x="2247213" y="2549760"/>
            <a:ext cx="9484412"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dirty="0">
                <a:solidFill>
                  <a:schemeClr val="tx1"/>
                </a:solidFill>
              </a:rPr>
              <a:t>in state funding since 1970</a:t>
            </a:r>
            <a:br>
              <a:rPr lang="en-GB" sz="1800" dirty="0">
                <a:solidFill>
                  <a:schemeClr val="tx1"/>
                </a:solidFill>
              </a:rPr>
            </a:br>
            <a:r>
              <a:rPr lang="en-GB" sz="1800" dirty="0">
                <a:solidFill>
                  <a:schemeClr val="tx1"/>
                </a:solidFill>
              </a:rPr>
              <a:t>(on the basis of the Vocational Training Act, BBiG, of 1969) </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n-GB" dirty="0"/>
              <a:t>4. Financing of inter-company vocational training centres</a:t>
            </a:r>
          </a:p>
        </p:txBody>
      </p:sp>
      <p:sp>
        <p:nvSpPr>
          <p:cNvPr id="9" name="Pfeil: Fünfeck 8">
            <a:extLst>
              <a:ext uri="{FF2B5EF4-FFF2-40B4-BE49-F238E27FC236}">
                <a16:creationId xmlns:a16="http://schemas.microsoft.com/office/drawing/2014/main" id="{5CB44D75-B05C-4358-9498-EDB1B58C5536}"/>
              </a:ext>
            </a:extLst>
          </p:cNvPr>
          <p:cNvSpPr/>
          <p:nvPr/>
        </p:nvSpPr>
        <p:spPr>
          <a:xfrm>
            <a:off x="658813" y="2549760"/>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en-GB" dirty="0">
                <a:solidFill>
                  <a:schemeClr val="bg1"/>
                </a:solidFill>
              </a:rPr>
              <a:t>Total of about </a:t>
            </a:r>
            <a:br>
              <a:rPr lang="en-GB" dirty="0">
                <a:solidFill>
                  <a:schemeClr val="bg1"/>
                </a:solidFill>
              </a:rPr>
            </a:br>
            <a:r>
              <a:rPr lang="en-GB" dirty="0">
                <a:solidFill>
                  <a:schemeClr val="bg1"/>
                </a:solidFill>
              </a:rPr>
              <a:t>€5 billion</a:t>
            </a:r>
          </a:p>
        </p:txBody>
      </p:sp>
      <p:sp>
        <p:nvSpPr>
          <p:cNvPr id="14" name="Pfeil: Fünfeck 13">
            <a:extLst>
              <a:ext uri="{FF2B5EF4-FFF2-40B4-BE49-F238E27FC236}">
                <a16:creationId xmlns:a16="http://schemas.microsoft.com/office/drawing/2014/main" id="{13CC23EC-C7EC-4ED2-AA6D-110164DF033E}"/>
              </a:ext>
            </a:extLst>
          </p:cNvPr>
          <p:cNvSpPr/>
          <p:nvPr/>
        </p:nvSpPr>
        <p:spPr>
          <a:xfrm>
            <a:off x="658813" y="3466925"/>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en-GB" dirty="0">
                <a:solidFill>
                  <a:schemeClr val="bg1"/>
                </a:solidFill>
              </a:rPr>
              <a:t>Aim</a:t>
            </a:r>
          </a:p>
        </p:txBody>
      </p:sp>
      <p:sp>
        <p:nvSpPr>
          <p:cNvPr id="17" name="Pfeil: Fünfeck 16">
            <a:extLst>
              <a:ext uri="{FF2B5EF4-FFF2-40B4-BE49-F238E27FC236}">
                <a16:creationId xmlns:a16="http://schemas.microsoft.com/office/drawing/2014/main" id="{533A7BDE-DC6C-4E1F-9FC7-4E6B9D5B0649}"/>
              </a:ext>
            </a:extLst>
          </p:cNvPr>
          <p:cNvSpPr/>
          <p:nvPr/>
        </p:nvSpPr>
        <p:spPr>
          <a:xfrm>
            <a:off x="658813" y="1632596"/>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en-GB" dirty="0">
                <a:solidFill>
                  <a:schemeClr val="bg1"/>
                </a:solidFill>
              </a:rPr>
              <a:t>Basic principle</a:t>
            </a:r>
          </a:p>
        </p:txBody>
      </p:sp>
      <p:pic>
        <p:nvPicPr>
          <p:cNvPr id="10" name="Grafik 9">
            <a:extLst>
              <a:ext uri="{FF2B5EF4-FFF2-40B4-BE49-F238E27FC236}">
                <a16:creationId xmlns:a16="http://schemas.microsoft.com/office/drawing/2014/main" id="{C8814265-6E0E-4D77-83B4-794AEE34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6525" y="1571823"/>
            <a:ext cx="918109" cy="1287356"/>
          </a:xfrm>
          <a:prstGeom prst="rect">
            <a:avLst/>
          </a:prstGeom>
        </p:spPr>
      </p:pic>
      <p:pic>
        <p:nvPicPr>
          <p:cNvPr id="11" name="Grafik 10">
            <a:extLst>
              <a:ext uri="{FF2B5EF4-FFF2-40B4-BE49-F238E27FC236}">
                <a16:creationId xmlns:a16="http://schemas.microsoft.com/office/drawing/2014/main" id="{310CB3FB-B137-4F38-99C5-E66D1DC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2248" y="1970210"/>
            <a:ext cx="973490" cy="1159100"/>
          </a:xfrm>
          <a:prstGeom prst="rect">
            <a:avLst/>
          </a:prstGeom>
        </p:spPr>
      </p:pic>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5579" y="2128936"/>
            <a:ext cx="972862" cy="949134"/>
          </a:xfrm>
          <a:prstGeom prst="rect">
            <a:avLst/>
          </a:prstGeom>
        </p:spPr>
      </p:pic>
    </p:spTree>
    <p:extLst>
      <p:ext uri="{BB962C8B-B14F-4D97-AF65-F5344CB8AC3E}">
        <p14:creationId xmlns:p14="http://schemas.microsoft.com/office/powerpoint/2010/main" val="57198497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D05E255-C225-426D-9D60-523DEA563968}"/>
              </a:ext>
            </a:extLst>
          </p:cNvPr>
          <p:cNvSpPr/>
          <p:nvPr/>
        </p:nvSpPr>
        <p:spPr>
          <a:xfrm>
            <a:off x="658811" y="1628775"/>
            <a:ext cx="11053763" cy="637849"/>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sz="1600" b="1" dirty="0"/>
              <a:t>Funding of inter-company vocational training centres</a:t>
            </a:r>
          </a:p>
          <a:p>
            <a:pPr algn="ctr"/>
            <a:r>
              <a:rPr lang="en-GB" sz="1600" dirty="0">
                <a:solidFill>
                  <a:schemeClr val="bg1"/>
                </a:solidFill>
              </a:rPr>
              <a:t>by</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n-GB" dirty="0"/>
              <a:t>5. Financial support for inter-company vocational training centres </a:t>
            </a:r>
          </a:p>
        </p:txBody>
      </p:sp>
      <p:sp>
        <p:nvSpPr>
          <p:cNvPr id="7" name="Textplatzhalter 3">
            <a:extLst>
              <a:ext uri="{FF2B5EF4-FFF2-40B4-BE49-F238E27FC236}">
                <a16:creationId xmlns:a16="http://schemas.microsoft.com/office/drawing/2014/main" id="{E734B296-7BB0-4F70-B6AD-40EE5A356BEE}"/>
              </a:ext>
            </a:extLst>
          </p:cNvPr>
          <p:cNvSpPr txBox="1">
            <a:spLocks/>
          </p:cNvSpPr>
          <p:nvPr/>
        </p:nvSpPr>
        <p:spPr>
          <a:xfrm>
            <a:off x="658810"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en-GB" sz="1800" b="1" dirty="0">
                <a:solidFill>
                  <a:schemeClr val="tx1"/>
                </a:solidFill>
              </a:rPr>
              <a:t>BIBB:</a:t>
            </a:r>
            <a:r>
              <a:rPr lang="en-GB" sz="1800" dirty="0">
                <a:solidFill>
                  <a:schemeClr val="tx1"/>
                </a:solidFill>
              </a:rPr>
              <a:t> </a:t>
            </a:r>
          </a:p>
          <a:p>
            <a:pPr algn="ctr">
              <a:lnSpc>
                <a:spcPct val="100000"/>
              </a:lnSpc>
              <a:spcBef>
                <a:spcPts val="0"/>
              </a:spcBef>
              <a:spcAft>
                <a:spcPts val="600"/>
              </a:spcAft>
            </a:pPr>
            <a:r>
              <a:rPr lang="en-GB" sz="1400" dirty="0">
                <a:solidFill>
                  <a:schemeClr val="tx1"/>
                </a:solidFill>
              </a:rPr>
              <a:t>(Federal Institute for Vocational Education and Training)</a:t>
            </a:r>
            <a:br>
              <a:rPr lang="en-GB" sz="1400" dirty="0">
                <a:solidFill>
                  <a:schemeClr val="tx1"/>
                </a:solidFill>
              </a:rPr>
            </a:br>
            <a:r>
              <a:rPr lang="en-GB" sz="1400" dirty="0">
                <a:solidFill>
                  <a:schemeClr val="tx1"/>
                </a:solidFill>
              </a:rPr>
              <a:t>Funding from the Ministry of Education </a:t>
            </a:r>
          </a:p>
        </p:txBody>
      </p:sp>
      <p:sp>
        <p:nvSpPr>
          <p:cNvPr id="9" name="Textplatzhalter 3">
            <a:extLst>
              <a:ext uri="{FF2B5EF4-FFF2-40B4-BE49-F238E27FC236}">
                <a16:creationId xmlns:a16="http://schemas.microsoft.com/office/drawing/2014/main" id="{3ABDC669-D6C6-4BF3-B482-4A1D35A6C5A9}"/>
              </a:ext>
            </a:extLst>
          </p:cNvPr>
          <p:cNvSpPr txBox="1">
            <a:spLocks/>
          </p:cNvSpPr>
          <p:nvPr/>
        </p:nvSpPr>
        <p:spPr>
          <a:xfrm>
            <a:off x="6276575"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en-GB" sz="1800" b="1" dirty="0">
                <a:solidFill>
                  <a:schemeClr val="tx1"/>
                </a:solidFill>
              </a:rPr>
              <a:t>BAFA </a:t>
            </a:r>
          </a:p>
          <a:p>
            <a:pPr algn="ctr">
              <a:lnSpc>
                <a:spcPct val="100000"/>
              </a:lnSpc>
              <a:spcBef>
                <a:spcPts val="0"/>
              </a:spcBef>
              <a:spcAft>
                <a:spcPts val="600"/>
              </a:spcAft>
            </a:pPr>
            <a:r>
              <a:rPr lang="en-GB" sz="1400" dirty="0">
                <a:solidFill>
                  <a:schemeClr val="tx1"/>
                </a:solidFill>
              </a:rPr>
              <a:t>(Federal Office for Economic Affairs and Export Control) </a:t>
            </a:r>
            <a:br>
              <a:rPr lang="en-GB" sz="1400" dirty="0">
                <a:solidFill>
                  <a:schemeClr val="tx1"/>
                </a:solidFill>
              </a:rPr>
            </a:br>
            <a:r>
              <a:rPr lang="en-GB" sz="1400" dirty="0">
                <a:solidFill>
                  <a:schemeClr val="tx1"/>
                </a:solidFill>
              </a:rPr>
              <a:t>Funding from the Ministry of Economic Affairs</a:t>
            </a:r>
          </a:p>
        </p:txBody>
      </p:sp>
      <p:sp>
        <p:nvSpPr>
          <p:cNvPr id="14" name="Textplatzhalter 3">
            <a:extLst>
              <a:ext uri="{FF2B5EF4-FFF2-40B4-BE49-F238E27FC236}">
                <a16:creationId xmlns:a16="http://schemas.microsoft.com/office/drawing/2014/main" id="{7477BD37-C965-4BB2-9A6C-97D731AB2406}"/>
              </a:ext>
            </a:extLst>
          </p:cNvPr>
          <p:cNvSpPr txBox="1">
            <a:spLocks/>
          </p:cNvSpPr>
          <p:nvPr/>
        </p:nvSpPr>
        <p:spPr>
          <a:xfrm>
            <a:off x="658813" y="3421324"/>
            <a:ext cx="5437187"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en-GB" sz="1400" dirty="0">
                <a:solidFill>
                  <a:schemeClr val="tx1"/>
                </a:solidFill>
              </a:rPr>
              <a:t>Investment volume reported </a:t>
            </a:r>
          </a:p>
          <a:p>
            <a:pPr algn="ctr">
              <a:lnSpc>
                <a:spcPct val="100000"/>
              </a:lnSpc>
              <a:spcBef>
                <a:spcPts val="0"/>
              </a:spcBef>
              <a:spcAft>
                <a:spcPts val="200"/>
              </a:spcAft>
            </a:pPr>
            <a:r>
              <a:rPr lang="en-GB" sz="1400" dirty="0">
                <a:solidFill>
                  <a:schemeClr val="tx1"/>
                </a:solidFill>
              </a:rPr>
              <a:t>approx</a:t>
            </a:r>
            <a:r>
              <a:rPr lang="en-GB" sz="1600" b="1" dirty="0">
                <a:solidFill>
                  <a:schemeClr val="tx1"/>
                </a:solidFill>
              </a:rPr>
              <a:t> €2.3 billion</a:t>
            </a:r>
          </a:p>
        </p:txBody>
      </p:sp>
      <p:sp>
        <p:nvSpPr>
          <p:cNvPr id="15" name="Textplatzhalter 3">
            <a:extLst>
              <a:ext uri="{FF2B5EF4-FFF2-40B4-BE49-F238E27FC236}">
                <a16:creationId xmlns:a16="http://schemas.microsoft.com/office/drawing/2014/main" id="{92DBDC0D-68E7-4607-B899-7BFFE98A2D77}"/>
              </a:ext>
            </a:extLst>
          </p:cNvPr>
          <p:cNvSpPr txBox="1">
            <a:spLocks/>
          </p:cNvSpPr>
          <p:nvPr/>
        </p:nvSpPr>
        <p:spPr>
          <a:xfrm>
            <a:off x="6275986" y="3421325"/>
            <a:ext cx="5436588"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en-GB" sz="1400" dirty="0">
                <a:solidFill>
                  <a:schemeClr val="tx1"/>
                </a:solidFill>
              </a:rPr>
              <a:t>Total investment volume (applications submitted)</a:t>
            </a:r>
          </a:p>
          <a:p>
            <a:pPr algn="ctr">
              <a:lnSpc>
                <a:spcPct val="100000"/>
              </a:lnSpc>
              <a:spcBef>
                <a:spcPts val="0"/>
              </a:spcBef>
              <a:spcAft>
                <a:spcPts val="200"/>
              </a:spcAft>
            </a:pPr>
            <a:r>
              <a:rPr lang="en-GB" sz="1400" dirty="0">
                <a:solidFill>
                  <a:schemeClr val="tx1"/>
                </a:solidFill>
              </a:rPr>
              <a:t>around</a:t>
            </a:r>
            <a:r>
              <a:rPr lang="en-GB" sz="1400" b="1" dirty="0">
                <a:solidFill>
                  <a:schemeClr val="tx1"/>
                </a:solidFill>
              </a:rPr>
              <a:t> </a:t>
            </a:r>
            <a:r>
              <a:rPr lang="en-GB" sz="1600" b="1" dirty="0">
                <a:solidFill>
                  <a:schemeClr val="tx1"/>
                </a:solidFill>
              </a:rPr>
              <a:t>€951 million</a:t>
            </a:r>
          </a:p>
        </p:txBody>
      </p:sp>
      <p:sp>
        <p:nvSpPr>
          <p:cNvPr id="16" name="Textplatzhalter 3">
            <a:extLst>
              <a:ext uri="{FF2B5EF4-FFF2-40B4-BE49-F238E27FC236}">
                <a16:creationId xmlns:a16="http://schemas.microsoft.com/office/drawing/2014/main" id="{42857DB4-6E26-4FB6-95DD-EE7C91040BA4}"/>
              </a:ext>
            </a:extLst>
          </p:cNvPr>
          <p:cNvSpPr txBox="1">
            <a:spLocks/>
          </p:cNvSpPr>
          <p:nvPr/>
        </p:nvSpPr>
        <p:spPr>
          <a:xfrm>
            <a:off x="658812" y="4759058"/>
            <a:ext cx="2659427"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Equipment, modernisation, restructuring, lead and follow-up projects</a:t>
            </a:r>
          </a:p>
        </p:txBody>
      </p:sp>
      <p:sp>
        <p:nvSpPr>
          <p:cNvPr id="17" name="Rechteck 16">
            <a:extLst>
              <a:ext uri="{FF2B5EF4-FFF2-40B4-BE49-F238E27FC236}">
                <a16:creationId xmlns:a16="http://schemas.microsoft.com/office/drawing/2014/main" id="{1675DC42-5FD8-4E7D-965B-DFA23643FB0E}"/>
              </a:ext>
            </a:extLst>
          </p:cNvPr>
          <p:cNvSpPr/>
          <p:nvPr/>
        </p:nvSpPr>
        <p:spPr>
          <a:xfrm>
            <a:off x="658811" y="4394442"/>
            <a:ext cx="11053764" cy="288147"/>
          </a:xfrm>
          <a:prstGeom prst="rect">
            <a:avLst/>
          </a:prstGeom>
          <a:solidFill>
            <a:srgbClr val="EAC2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lang="en-GB" sz="1400" dirty="0">
                <a:solidFill>
                  <a:schemeClr val="tx1"/>
                </a:solidFill>
              </a:rPr>
              <a:t>Programmes:</a:t>
            </a:r>
          </a:p>
        </p:txBody>
      </p:sp>
      <p:sp>
        <p:nvSpPr>
          <p:cNvPr id="18" name="Textplatzhalter 3">
            <a:extLst>
              <a:ext uri="{FF2B5EF4-FFF2-40B4-BE49-F238E27FC236}">
                <a16:creationId xmlns:a16="http://schemas.microsoft.com/office/drawing/2014/main" id="{899CBB29-6BB0-4DEA-8FF5-E652978CE393}"/>
              </a:ext>
            </a:extLst>
          </p:cNvPr>
          <p:cNvSpPr txBox="1">
            <a:spLocks/>
          </p:cNvSpPr>
          <p:nvPr/>
        </p:nvSpPr>
        <p:spPr>
          <a:xfrm>
            <a:off x="3467399" y="4753319"/>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Integration of new technologies into training</a:t>
            </a:r>
          </a:p>
        </p:txBody>
      </p:sp>
      <p:sp>
        <p:nvSpPr>
          <p:cNvPr id="19" name="Textplatzhalter 3">
            <a:extLst>
              <a:ext uri="{FF2B5EF4-FFF2-40B4-BE49-F238E27FC236}">
                <a16:creationId xmlns:a16="http://schemas.microsoft.com/office/drawing/2014/main" id="{14BC4DDE-9589-40C9-9105-9FB6BCF9F543}"/>
              </a:ext>
            </a:extLst>
          </p:cNvPr>
          <p:cNvSpPr txBox="1">
            <a:spLocks/>
          </p:cNvSpPr>
          <p:nvPr/>
        </p:nvSpPr>
        <p:spPr>
          <a:xfrm>
            <a:off x="6275984" y="4747580"/>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Digitalisation</a:t>
            </a:r>
          </a:p>
        </p:txBody>
      </p:sp>
      <p:sp>
        <p:nvSpPr>
          <p:cNvPr id="20" name="Textplatzhalter 3">
            <a:extLst>
              <a:ext uri="{FF2B5EF4-FFF2-40B4-BE49-F238E27FC236}">
                <a16:creationId xmlns:a16="http://schemas.microsoft.com/office/drawing/2014/main" id="{0D9907C6-8E64-4F77-8962-2B0400976268}"/>
              </a:ext>
            </a:extLst>
          </p:cNvPr>
          <p:cNvSpPr txBox="1">
            <a:spLocks/>
          </p:cNvSpPr>
          <p:nvPr/>
        </p:nvSpPr>
        <p:spPr>
          <a:xfrm>
            <a:off x="9084575" y="4747580"/>
            <a:ext cx="2628000"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Further development into centres of excellence</a:t>
            </a:r>
          </a:p>
        </p:txBody>
      </p:sp>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79" y="1382775"/>
            <a:ext cx="1353892" cy="1320871"/>
          </a:xfrm>
          <a:prstGeom prst="rect">
            <a:avLst/>
          </a:prstGeom>
        </p:spPr>
      </p:pic>
      <p:sp>
        <p:nvSpPr>
          <p:cNvPr id="25" name="Gleichschenkliges Dreieck 24">
            <a:extLst>
              <a:ext uri="{FF2B5EF4-FFF2-40B4-BE49-F238E27FC236}">
                <a16:creationId xmlns:a16="http://schemas.microsoft.com/office/drawing/2014/main" id="{F0CCEBE2-1A54-4B2E-B24B-673B8E91B90F}"/>
              </a:ext>
            </a:extLst>
          </p:cNvPr>
          <p:cNvSpPr/>
          <p:nvPr/>
        </p:nvSpPr>
        <p:spPr>
          <a:xfrm rot="10800000">
            <a:off x="5365710"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Gleichschenkliges Dreieck 25">
            <a:extLst>
              <a:ext uri="{FF2B5EF4-FFF2-40B4-BE49-F238E27FC236}">
                <a16:creationId xmlns:a16="http://schemas.microsoft.com/office/drawing/2014/main" id="{0B53DBD2-91FF-4C78-8EDB-2214EB247600}"/>
              </a:ext>
            </a:extLst>
          </p:cNvPr>
          <p:cNvSpPr/>
          <p:nvPr/>
        </p:nvSpPr>
        <p:spPr>
          <a:xfrm rot="10800000">
            <a:off x="6704961"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B9BFF174-B7AF-4722-AFAF-D687296DE51E}"/>
              </a:ext>
            </a:extLst>
          </p:cNvPr>
          <p:cNvSpPr txBox="1"/>
          <p:nvPr/>
        </p:nvSpPr>
        <p:spPr>
          <a:xfrm>
            <a:off x="5999171" y="2501595"/>
            <a:ext cx="412394" cy="276999"/>
          </a:xfrm>
          <a:prstGeom prst="rect">
            <a:avLst/>
          </a:prstGeom>
          <a:noFill/>
        </p:spPr>
        <p:txBody>
          <a:bodyPr wrap="square" lIns="0" tIns="0" rIns="0" bIns="0" rtlCol="0">
            <a:spAutoFit/>
          </a:bodyPr>
          <a:lstStyle/>
          <a:p>
            <a:pPr algn="l"/>
            <a:r>
              <a:rPr lang="en-GB" sz="1800" b="1" dirty="0">
                <a:solidFill>
                  <a:schemeClr val="tx1"/>
                </a:solidFill>
              </a:rPr>
              <a:t>and</a:t>
            </a:r>
          </a:p>
        </p:txBody>
      </p:sp>
      <p:sp>
        <p:nvSpPr>
          <p:cNvPr id="21" name="Textfeld 20">
            <a:extLst>
              <a:ext uri="{FF2B5EF4-FFF2-40B4-BE49-F238E27FC236}">
                <a16:creationId xmlns:a16="http://schemas.microsoft.com/office/drawing/2014/main" id="{D3B73868-055E-47ED-8F55-6B8027C80778}"/>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en-GB" sz="2000" b="1" dirty="0"/>
              <a:t>Stakeholders and resources</a:t>
            </a:r>
          </a:p>
        </p:txBody>
      </p:sp>
    </p:spTree>
    <p:extLst>
      <p:ext uri="{BB962C8B-B14F-4D97-AF65-F5344CB8AC3E}">
        <p14:creationId xmlns:p14="http://schemas.microsoft.com/office/powerpoint/2010/main" val="3854584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ussdiagramm: Verbinder zu einer anderen Seite 24">
            <a:extLst>
              <a:ext uri="{FF2B5EF4-FFF2-40B4-BE49-F238E27FC236}">
                <a16:creationId xmlns:a16="http://schemas.microsoft.com/office/drawing/2014/main" id="{D4122DB8-62C4-4A23-AA92-7EBD6F126AFC}"/>
              </a:ext>
            </a:extLst>
          </p:cNvPr>
          <p:cNvSpPr/>
          <p:nvPr/>
        </p:nvSpPr>
        <p:spPr>
          <a:xfrm>
            <a:off x="658812" y="509616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2020–2025</a:t>
            </a:r>
          </a:p>
        </p:txBody>
      </p:sp>
      <p:sp>
        <p:nvSpPr>
          <p:cNvPr id="39" name="Flussdiagramm: Verbinder zu einer anderen Seite 38">
            <a:extLst>
              <a:ext uri="{FF2B5EF4-FFF2-40B4-BE49-F238E27FC236}">
                <a16:creationId xmlns:a16="http://schemas.microsoft.com/office/drawing/2014/main" id="{BC213F4C-B7A9-4DEE-9D8E-D911377E24D0}"/>
              </a:ext>
            </a:extLst>
          </p:cNvPr>
          <p:cNvSpPr/>
          <p:nvPr/>
        </p:nvSpPr>
        <p:spPr>
          <a:xfrm>
            <a:off x="658812" y="4726973"/>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3" name="Flussdiagramm: Verbinder zu einer anderen Seite 22">
            <a:extLst>
              <a:ext uri="{FF2B5EF4-FFF2-40B4-BE49-F238E27FC236}">
                <a16:creationId xmlns:a16="http://schemas.microsoft.com/office/drawing/2014/main" id="{211AF87C-4327-4167-971B-99ACC8D87E16}"/>
              </a:ext>
            </a:extLst>
          </p:cNvPr>
          <p:cNvSpPr/>
          <p:nvPr/>
        </p:nvSpPr>
        <p:spPr>
          <a:xfrm>
            <a:off x="658812" y="4527155"/>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2016–2019</a:t>
            </a:r>
          </a:p>
        </p:txBody>
      </p:sp>
      <p:sp>
        <p:nvSpPr>
          <p:cNvPr id="38" name="Flussdiagramm: Verbinder zu einer anderen Seite 37">
            <a:extLst>
              <a:ext uri="{FF2B5EF4-FFF2-40B4-BE49-F238E27FC236}">
                <a16:creationId xmlns:a16="http://schemas.microsoft.com/office/drawing/2014/main" id="{09CAD917-2B46-4C76-88F1-80139AF13811}"/>
              </a:ext>
            </a:extLst>
          </p:cNvPr>
          <p:cNvSpPr/>
          <p:nvPr/>
        </p:nvSpPr>
        <p:spPr>
          <a:xfrm>
            <a:off x="658812" y="4157965"/>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0" name="Flussdiagramm: Verbinder zu einer anderen Seite 19">
            <a:extLst>
              <a:ext uri="{FF2B5EF4-FFF2-40B4-BE49-F238E27FC236}">
                <a16:creationId xmlns:a16="http://schemas.microsoft.com/office/drawing/2014/main" id="{9A06133E-5137-4C17-B87A-1096FB7B7E39}"/>
              </a:ext>
            </a:extLst>
          </p:cNvPr>
          <p:cNvSpPr/>
          <p:nvPr/>
        </p:nvSpPr>
        <p:spPr>
          <a:xfrm>
            <a:off x="658813" y="3958147"/>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2007–2015</a:t>
            </a:r>
          </a:p>
        </p:txBody>
      </p:sp>
      <p:sp>
        <p:nvSpPr>
          <p:cNvPr id="37" name="Flussdiagramm: Verbinder zu einer anderen Seite 36">
            <a:extLst>
              <a:ext uri="{FF2B5EF4-FFF2-40B4-BE49-F238E27FC236}">
                <a16:creationId xmlns:a16="http://schemas.microsoft.com/office/drawing/2014/main" id="{11A3031F-31EC-4213-8A05-C22B47BD8BDB}"/>
              </a:ext>
            </a:extLst>
          </p:cNvPr>
          <p:cNvSpPr/>
          <p:nvPr/>
        </p:nvSpPr>
        <p:spPr>
          <a:xfrm>
            <a:off x="658812" y="3588957"/>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8" name="Flussdiagramm: Verbinder zu einer anderen Seite 17">
            <a:extLst>
              <a:ext uri="{FF2B5EF4-FFF2-40B4-BE49-F238E27FC236}">
                <a16:creationId xmlns:a16="http://schemas.microsoft.com/office/drawing/2014/main" id="{B4425A6D-84BF-46B1-A889-70A1053151CA}"/>
              </a:ext>
            </a:extLst>
          </p:cNvPr>
          <p:cNvSpPr/>
          <p:nvPr/>
        </p:nvSpPr>
        <p:spPr>
          <a:xfrm>
            <a:off x="658812" y="3389139"/>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2000–2006</a:t>
            </a:r>
          </a:p>
        </p:txBody>
      </p:sp>
      <p:sp>
        <p:nvSpPr>
          <p:cNvPr id="36" name="Flussdiagramm: Verbinder zu einer anderen Seite 35">
            <a:extLst>
              <a:ext uri="{FF2B5EF4-FFF2-40B4-BE49-F238E27FC236}">
                <a16:creationId xmlns:a16="http://schemas.microsoft.com/office/drawing/2014/main" id="{D90CA482-C532-4F58-8F87-AD0E2EE9BA21}"/>
              </a:ext>
            </a:extLst>
          </p:cNvPr>
          <p:cNvSpPr/>
          <p:nvPr/>
        </p:nvSpPr>
        <p:spPr>
          <a:xfrm>
            <a:off x="658812" y="3019949"/>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6" name="Flussdiagramm: Verbinder zu einer anderen Seite 15">
            <a:extLst>
              <a:ext uri="{FF2B5EF4-FFF2-40B4-BE49-F238E27FC236}">
                <a16:creationId xmlns:a16="http://schemas.microsoft.com/office/drawing/2014/main" id="{32AE584E-A4FC-45E1-A6D0-605CD1881837}"/>
              </a:ext>
            </a:extLst>
          </p:cNvPr>
          <p:cNvSpPr/>
          <p:nvPr/>
        </p:nvSpPr>
        <p:spPr>
          <a:xfrm>
            <a:off x="658812" y="2820131"/>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1990–1999</a:t>
            </a:r>
          </a:p>
        </p:txBody>
      </p:sp>
      <p:sp>
        <p:nvSpPr>
          <p:cNvPr id="35" name="Flussdiagramm: Verbinder zu einer anderen Seite 34">
            <a:extLst>
              <a:ext uri="{FF2B5EF4-FFF2-40B4-BE49-F238E27FC236}">
                <a16:creationId xmlns:a16="http://schemas.microsoft.com/office/drawing/2014/main" id="{C83E7B27-16BA-425B-8198-F5330AAF28E9}"/>
              </a:ext>
            </a:extLst>
          </p:cNvPr>
          <p:cNvSpPr/>
          <p:nvPr/>
        </p:nvSpPr>
        <p:spPr>
          <a:xfrm>
            <a:off x="658812" y="245094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n-GB" dirty="0"/>
              <a:t>5. Financial support for inter-company vocational training centres </a:t>
            </a:r>
          </a:p>
        </p:txBody>
      </p:sp>
      <p:sp>
        <p:nvSpPr>
          <p:cNvPr id="8" name="Textfeld 7">
            <a:extLst>
              <a:ext uri="{FF2B5EF4-FFF2-40B4-BE49-F238E27FC236}">
                <a16:creationId xmlns:a16="http://schemas.microsoft.com/office/drawing/2014/main" id="{0FBAACD3-20D8-411B-85B3-DB4F6C5DBF76}"/>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en-GB" sz="2000" b="1" dirty="0"/>
              <a:t>Development of funding of inter-company vocational training centres 1970 to the present</a:t>
            </a:r>
          </a:p>
        </p:txBody>
      </p:sp>
      <p:sp>
        <p:nvSpPr>
          <p:cNvPr id="9" name="Rechteck 8">
            <a:extLst>
              <a:ext uri="{FF2B5EF4-FFF2-40B4-BE49-F238E27FC236}">
                <a16:creationId xmlns:a16="http://schemas.microsoft.com/office/drawing/2014/main" id="{899D6821-F215-4DC5-9A0C-AE411C34F2CD}"/>
              </a:ext>
            </a:extLst>
          </p:cNvPr>
          <p:cNvSpPr/>
          <p:nvPr/>
        </p:nvSpPr>
        <p:spPr>
          <a:xfrm>
            <a:off x="1899403" y="1628775"/>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en-GB" sz="1500" i="0" u="none" dirty="0"/>
              <a:t>Basic funding</a:t>
            </a:r>
          </a:p>
        </p:txBody>
      </p:sp>
      <p:sp>
        <p:nvSpPr>
          <p:cNvPr id="14" name="Flussdiagramm: Verbinder zu einer anderen Seite 13">
            <a:extLst>
              <a:ext uri="{FF2B5EF4-FFF2-40B4-BE49-F238E27FC236}">
                <a16:creationId xmlns:a16="http://schemas.microsoft.com/office/drawing/2014/main" id="{199DC13C-C4C5-420F-AC33-14366A075698}"/>
              </a:ext>
            </a:extLst>
          </p:cNvPr>
          <p:cNvSpPr/>
          <p:nvPr/>
        </p:nvSpPr>
        <p:spPr>
          <a:xfrm>
            <a:off x="658812" y="225112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1980–1989</a:t>
            </a:r>
          </a:p>
        </p:txBody>
      </p:sp>
      <p:sp>
        <p:nvSpPr>
          <p:cNvPr id="15" name="Rechteck 14">
            <a:extLst>
              <a:ext uri="{FF2B5EF4-FFF2-40B4-BE49-F238E27FC236}">
                <a16:creationId xmlns:a16="http://schemas.microsoft.com/office/drawing/2014/main" id="{63EFCEBA-01B8-4A7D-A87E-A6028289DE93}"/>
              </a:ext>
            </a:extLst>
          </p:cNvPr>
          <p:cNvSpPr/>
          <p:nvPr/>
        </p:nvSpPr>
        <p:spPr>
          <a:xfrm>
            <a:off x="1899403" y="2197072"/>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en-GB" sz="1500" i="0" u="none" dirty="0"/>
              <a:t>Funding for expansion and modernisation</a:t>
            </a:r>
          </a:p>
        </p:txBody>
      </p:sp>
      <p:sp>
        <p:nvSpPr>
          <p:cNvPr id="17" name="Rechteck 16">
            <a:extLst>
              <a:ext uri="{FF2B5EF4-FFF2-40B4-BE49-F238E27FC236}">
                <a16:creationId xmlns:a16="http://schemas.microsoft.com/office/drawing/2014/main" id="{E42AD2D0-309D-450C-8375-203760B4BCC4}"/>
              </a:ext>
            </a:extLst>
          </p:cNvPr>
          <p:cNvSpPr/>
          <p:nvPr/>
        </p:nvSpPr>
        <p:spPr>
          <a:xfrm>
            <a:off x="1899403" y="2766080"/>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en-GB" sz="1500" i="0" u="none" dirty="0"/>
              <a:t>Funding for structural adjustment</a:t>
            </a:r>
          </a:p>
        </p:txBody>
      </p:sp>
      <p:sp>
        <p:nvSpPr>
          <p:cNvPr id="19" name="Rechteck 18">
            <a:extLst>
              <a:ext uri="{FF2B5EF4-FFF2-40B4-BE49-F238E27FC236}">
                <a16:creationId xmlns:a16="http://schemas.microsoft.com/office/drawing/2014/main" id="{7E8EF311-57D9-4A88-B3EC-E1DB93EC1742}"/>
              </a:ext>
            </a:extLst>
          </p:cNvPr>
          <p:cNvSpPr/>
          <p:nvPr/>
        </p:nvSpPr>
        <p:spPr>
          <a:xfrm>
            <a:off x="1899403" y="3335087"/>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en-GB" sz="1500" i="0" u="none" dirty="0"/>
              <a:t>Technical modernisation</a:t>
            </a:r>
          </a:p>
        </p:txBody>
      </p:sp>
      <p:sp>
        <p:nvSpPr>
          <p:cNvPr id="21" name="Rechteck 20">
            <a:extLst>
              <a:ext uri="{FF2B5EF4-FFF2-40B4-BE49-F238E27FC236}">
                <a16:creationId xmlns:a16="http://schemas.microsoft.com/office/drawing/2014/main" id="{2902ABEA-383B-4128-B694-9A8B625343CA}"/>
              </a:ext>
            </a:extLst>
          </p:cNvPr>
          <p:cNvSpPr/>
          <p:nvPr/>
        </p:nvSpPr>
        <p:spPr>
          <a:xfrm>
            <a:off x="1899404" y="390409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en-GB" sz="1500" i="0" u="none" dirty="0"/>
              <a:t>Preparation for digitalisation</a:t>
            </a:r>
          </a:p>
        </p:txBody>
      </p:sp>
      <p:sp>
        <p:nvSpPr>
          <p:cNvPr id="24" name="Rechteck 23">
            <a:extLst>
              <a:ext uri="{FF2B5EF4-FFF2-40B4-BE49-F238E27FC236}">
                <a16:creationId xmlns:a16="http://schemas.microsoft.com/office/drawing/2014/main" id="{579D8600-7613-45EE-A080-61870B8481DE}"/>
              </a:ext>
            </a:extLst>
          </p:cNvPr>
          <p:cNvSpPr/>
          <p:nvPr/>
        </p:nvSpPr>
        <p:spPr>
          <a:xfrm>
            <a:off x="1899403" y="4473103"/>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en-GB" sz="1500" i="0" u="none" dirty="0"/>
              <a:t>Digitalisation (phase 1)</a:t>
            </a:r>
          </a:p>
        </p:txBody>
      </p:sp>
      <p:sp>
        <p:nvSpPr>
          <p:cNvPr id="26" name="Rechteck 25">
            <a:extLst>
              <a:ext uri="{FF2B5EF4-FFF2-40B4-BE49-F238E27FC236}">
                <a16:creationId xmlns:a16="http://schemas.microsoft.com/office/drawing/2014/main" id="{7F942A8C-0341-4000-B6B4-143DBCE657ED}"/>
              </a:ext>
            </a:extLst>
          </p:cNvPr>
          <p:cNvSpPr/>
          <p:nvPr/>
        </p:nvSpPr>
        <p:spPr>
          <a:xfrm>
            <a:off x="1899403" y="504073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7" rIns="32405" bIns="32406" numCol="1" spcCol="1270" anchor="ctr" anchorCtr="0">
            <a:noAutofit/>
          </a:bodyPr>
          <a:lstStyle/>
          <a:p>
            <a:pPr marL="0" lvl="1" algn="l" defTabSz="666750">
              <a:lnSpc>
                <a:spcPct val="90000"/>
              </a:lnSpc>
              <a:spcBef>
                <a:spcPct val="0"/>
              </a:spcBef>
              <a:spcAft>
                <a:spcPct val="15000"/>
              </a:spcAft>
            </a:pPr>
            <a:r>
              <a:rPr lang="en-GB" sz="1500" i="0" u="none" dirty="0"/>
              <a:t>Digitalisation and sustainability</a:t>
            </a:r>
          </a:p>
        </p:txBody>
      </p:sp>
      <p:sp>
        <p:nvSpPr>
          <p:cNvPr id="27" name="Rechteck 26">
            <a:extLst>
              <a:ext uri="{FF2B5EF4-FFF2-40B4-BE49-F238E27FC236}">
                <a16:creationId xmlns:a16="http://schemas.microsoft.com/office/drawing/2014/main" id="{96BCD634-4A58-4924-8C4A-963EE5F0A7A6}"/>
              </a:ext>
            </a:extLst>
          </p:cNvPr>
          <p:cNvSpPr/>
          <p:nvPr/>
        </p:nvSpPr>
        <p:spPr>
          <a:xfrm>
            <a:off x="5753430" y="1628775"/>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en-GB" sz="1400" dirty="0"/>
              <a:t>New buildings, initial equipment, basic infrastructure, support</a:t>
            </a:r>
            <a:br>
              <a:rPr lang="en-GB" sz="1400" dirty="0"/>
            </a:br>
            <a:r>
              <a:rPr lang="en-GB" sz="1400" dirty="0"/>
              <a:t>for craft trades</a:t>
            </a:r>
          </a:p>
        </p:txBody>
      </p:sp>
      <p:sp>
        <p:nvSpPr>
          <p:cNvPr id="28" name="Rechteck 27">
            <a:extLst>
              <a:ext uri="{FF2B5EF4-FFF2-40B4-BE49-F238E27FC236}">
                <a16:creationId xmlns:a16="http://schemas.microsoft.com/office/drawing/2014/main" id="{2BBE45CF-33B9-4CE1-93E9-F3301994B3E4}"/>
              </a:ext>
            </a:extLst>
          </p:cNvPr>
          <p:cNvSpPr/>
          <p:nvPr/>
        </p:nvSpPr>
        <p:spPr>
          <a:xfrm>
            <a:off x="5753430" y="2197072"/>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en-GB" sz="1400" dirty="0"/>
              <a:t>Modernisation of equipment, integration of new training</a:t>
            </a:r>
            <a:br>
              <a:rPr lang="en-GB" sz="1400" dirty="0"/>
            </a:br>
            <a:r>
              <a:rPr lang="en-GB" sz="1400" dirty="0"/>
              <a:t>occupations, staff training</a:t>
            </a:r>
          </a:p>
        </p:txBody>
      </p:sp>
      <p:sp>
        <p:nvSpPr>
          <p:cNvPr id="29" name="Rechteck 28">
            <a:extLst>
              <a:ext uri="{FF2B5EF4-FFF2-40B4-BE49-F238E27FC236}">
                <a16:creationId xmlns:a16="http://schemas.microsoft.com/office/drawing/2014/main" id="{7E62465E-B384-4641-9A12-19481EFFE4AA}"/>
              </a:ext>
            </a:extLst>
          </p:cNvPr>
          <p:cNvSpPr/>
          <p:nvPr/>
        </p:nvSpPr>
        <p:spPr>
          <a:xfrm>
            <a:off x="5753430" y="2766080"/>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en-GB" sz="1400" spc="-10" dirty="0"/>
              <a:t>Adjustment to new training regulations, cooperation arrangements with federal </a:t>
            </a:r>
            <a:r>
              <a:rPr lang="en-GB" sz="1400" dirty="0"/>
              <a:t>states and chambers, specialised inter-company vocational training centres</a:t>
            </a:r>
          </a:p>
        </p:txBody>
      </p:sp>
      <p:sp>
        <p:nvSpPr>
          <p:cNvPr id="30" name="Rechteck 29">
            <a:extLst>
              <a:ext uri="{FF2B5EF4-FFF2-40B4-BE49-F238E27FC236}">
                <a16:creationId xmlns:a16="http://schemas.microsoft.com/office/drawing/2014/main" id="{BC0EF266-A179-43A2-99FB-DE8811758345}"/>
              </a:ext>
            </a:extLst>
          </p:cNvPr>
          <p:cNvSpPr/>
          <p:nvPr/>
        </p:nvSpPr>
        <p:spPr>
          <a:xfrm>
            <a:off x="5753430" y="3335087"/>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pPr marL="0" lvl="1" defTabSz="666750"/>
            <a:r>
              <a:rPr lang="en-GB" sz="1400" dirty="0"/>
              <a:t>CNC, CAD/CAM technology, IT equipment, teaching materials</a:t>
            </a:r>
          </a:p>
        </p:txBody>
      </p:sp>
      <p:sp>
        <p:nvSpPr>
          <p:cNvPr id="31" name="Rechteck 30">
            <a:extLst>
              <a:ext uri="{FF2B5EF4-FFF2-40B4-BE49-F238E27FC236}">
                <a16:creationId xmlns:a16="http://schemas.microsoft.com/office/drawing/2014/main" id="{DE3288DA-FC19-4909-8CC3-626C41A48FA8}"/>
              </a:ext>
            </a:extLst>
          </p:cNvPr>
          <p:cNvSpPr/>
          <p:nvPr/>
        </p:nvSpPr>
        <p:spPr>
          <a:xfrm>
            <a:off x="5753430" y="390409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en-GB" sz="1400" dirty="0"/>
              <a:t>Integration of digital teaching methods, pilot projects, media skills</a:t>
            </a:r>
          </a:p>
        </p:txBody>
      </p:sp>
      <p:sp>
        <p:nvSpPr>
          <p:cNvPr id="32" name="Rechteck 31">
            <a:extLst>
              <a:ext uri="{FF2B5EF4-FFF2-40B4-BE49-F238E27FC236}">
                <a16:creationId xmlns:a16="http://schemas.microsoft.com/office/drawing/2014/main" id="{EA81187B-F0E9-42DE-AACE-058D4DCCC608}"/>
              </a:ext>
            </a:extLst>
          </p:cNvPr>
          <p:cNvSpPr/>
          <p:nvPr/>
        </p:nvSpPr>
        <p:spPr>
          <a:xfrm>
            <a:off x="5753430" y="4473103"/>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en-GB" sz="1400" dirty="0"/>
              <a:t>Digital tools, VR/AR, network formation, training for trainers</a:t>
            </a:r>
          </a:p>
        </p:txBody>
      </p:sp>
      <p:sp>
        <p:nvSpPr>
          <p:cNvPr id="33" name="Rechteck 32">
            <a:extLst>
              <a:ext uri="{FF2B5EF4-FFF2-40B4-BE49-F238E27FC236}">
                <a16:creationId xmlns:a16="http://schemas.microsoft.com/office/drawing/2014/main" id="{9699EF17-2B76-4898-B9E1-D559DED70370}"/>
              </a:ext>
            </a:extLst>
          </p:cNvPr>
          <p:cNvSpPr/>
          <p:nvPr/>
        </p:nvSpPr>
        <p:spPr>
          <a:xfrm>
            <a:off x="5753430" y="504073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7" rIns="144000" bIns="32406" numCol="1" spcCol="1270" anchor="ctr" anchorCtr="0">
            <a:noAutofit/>
          </a:bodyPr>
          <a:lstStyle/>
          <a:p>
            <a:r>
              <a:rPr lang="en-GB" sz="1400" dirty="0"/>
              <a:t>Industry 4.0, sustainability, energy efficiency, modular learning provision, hybrid forms of learning</a:t>
            </a:r>
          </a:p>
        </p:txBody>
      </p:sp>
      <p:sp>
        <p:nvSpPr>
          <p:cNvPr id="34" name="Flussdiagramm: Verbinder zu einer anderen Seite 33">
            <a:extLst>
              <a:ext uri="{FF2B5EF4-FFF2-40B4-BE49-F238E27FC236}">
                <a16:creationId xmlns:a16="http://schemas.microsoft.com/office/drawing/2014/main" id="{97BC0D0B-F991-43DA-9BC5-A44711A3061D}"/>
              </a:ext>
            </a:extLst>
          </p:cNvPr>
          <p:cNvSpPr/>
          <p:nvPr/>
        </p:nvSpPr>
        <p:spPr>
          <a:xfrm>
            <a:off x="658812" y="187717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6" name="Flussdiagramm: Verbinder zu einer anderen Seite 5">
            <a:extLst>
              <a:ext uri="{FF2B5EF4-FFF2-40B4-BE49-F238E27FC236}">
                <a16:creationId xmlns:a16="http://schemas.microsoft.com/office/drawing/2014/main" id="{189CAFCE-5C25-4C4F-B991-C8D84A0100F0}"/>
              </a:ext>
            </a:extLst>
          </p:cNvPr>
          <p:cNvSpPr/>
          <p:nvPr/>
        </p:nvSpPr>
        <p:spPr>
          <a:xfrm>
            <a:off x="658812" y="1628775"/>
            <a:ext cx="1116000" cy="52134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GB" sz="1200" b="1" i="0" u="none" dirty="0"/>
              <a:t>1970–1979</a:t>
            </a:r>
          </a:p>
        </p:txBody>
      </p:sp>
      <p:pic>
        <p:nvPicPr>
          <p:cNvPr id="40" name="Grafik 39">
            <a:extLst>
              <a:ext uri="{FF2B5EF4-FFF2-40B4-BE49-F238E27FC236}">
                <a16:creationId xmlns:a16="http://schemas.microsoft.com/office/drawing/2014/main" id="{7BDA680C-43D8-4B2A-B7C9-225181F252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79" y="1382775"/>
            <a:ext cx="1353892" cy="1320871"/>
          </a:xfrm>
          <a:prstGeom prst="rect">
            <a:avLst/>
          </a:prstGeom>
        </p:spPr>
      </p:pic>
    </p:spTree>
    <p:extLst>
      <p:ext uri="{BB962C8B-B14F-4D97-AF65-F5344CB8AC3E}">
        <p14:creationId xmlns:p14="http://schemas.microsoft.com/office/powerpoint/2010/main" val="11693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311578"/>
            <a:ext cx="8917674" cy="432000"/>
          </a:xfrm>
        </p:spPr>
        <p:txBody>
          <a:bodyPr>
            <a:normAutofit fontScale="90000"/>
          </a:bodyPr>
          <a:lstStyle/>
          <a:p>
            <a:r>
              <a:rPr lang="en-GB" dirty="0"/>
              <a:t>6. Upgrading of inter-company vocational training centres into centres of excellence</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234299"/>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t>Specialisation</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8148571" y="1232449"/>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t>Innovation</a:t>
            </a:r>
          </a:p>
        </p:txBody>
      </p:sp>
      <p:sp>
        <p:nvSpPr>
          <p:cNvPr id="18" name="Textplatzhalter 3">
            <a:extLst>
              <a:ext uri="{FF2B5EF4-FFF2-40B4-BE49-F238E27FC236}">
                <a16:creationId xmlns:a16="http://schemas.microsoft.com/office/drawing/2014/main" id="{8A601808-E1C5-4F64-8A94-382B310C07A4}"/>
              </a:ext>
            </a:extLst>
          </p:cNvPr>
          <p:cNvSpPr txBox="1">
            <a:spLocks/>
          </p:cNvSpPr>
          <p:nvPr/>
        </p:nvSpPr>
        <p:spPr>
          <a:xfrm>
            <a:off x="658812" y="1666299"/>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Centres of excellence are specialised inter-company vocational training centres which pool expert knowledge in certain sectors, occupations or technologies.</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4403692" y="1232559"/>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t>Modern equipment</a:t>
            </a:r>
          </a:p>
        </p:txBody>
      </p:sp>
      <p:sp>
        <p:nvSpPr>
          <p:cNvPr id="20" name="Textplatzhalter 3">
            <a:extLst>
              <a:ext uri="{FF2B5EF4-FFF2-40B4-BE49-F238E27FC236}">
                <a16:creationId xmlns:a16="http://schemas.microsoft.com/office/drawing/2014/main" id="{FD40C8E5-894E-4A9C-AA58-77405DFA0E5E}"/>
              </a:ext>
            </a:extLst>
          </p:cNvPr>
          <p:cNvSpPr txBox="1">
            <a:spLocks/>
          </p:cNvSpPr>
          <p:nvPr/>
        </p:nvSpPr>
        <p:spPr>
          <a:xfrm>
            <a:off x="4403692" y="1704801"/>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They have particularly high-end and innovative technical equipment in place which often exceeds the standards of normal vocational training centres, e.g. in areas such as CNC, 3D printing, smart home, e-mobility etc.</a:t>
            </a:r>
          </a:p>
        </p:txBody>
      </p:sp>
      <p:sp>
        <p:nvSpPr>
          <p:cNvPr id="21" name="Textplatzhalter 3">
            <a:extLst>
              <a:ext uri="{FF2B5EF4-FFF2-40B4-BE49-F238E27FC236}">
                <a16:creationId xmlns:a16="http://schemas.microsoft.com/office/drawing/2014/main" id="{F4A3A467-9629-48C3-9A6B-7C8553083EA2}"/>
              </a:ext>
            </a:extLst>
          </p:cNvPr>
          <p:cNvSpPr txBox="1">
            <a:spLocks/>
          </p:cNvSpPr>
          <p:nvPr/>
        </p:nvSpPr>
        <p:spPr>
          <a:xfrm>
            <a:off x="8148572" y="1636990"/>
            <a:ext cx="3564004" cy="1827621"/>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spc="-10" dirty="0"/>
              <a:t>Centres of excellence address technological </a:t>
            </a:r>
            <a:r>
              <a:rPr lang="en-GB" sz="1400" b="0" spc="-20" dirty="0"/>
              <a:t>developments such as digitalisation, sustain</a:t>
            </a:r>
            <a:r>
              <a:rPr lang="en-GB" sz="1400" b="0" spc="-10" dirty="0"/>
              <a:t>-ability</a:t>
            </a:r>
            <a:r>
              <a:rPr lang="en-GB" sz="1400" b="0" dirty="0"/>
              <a:t> and new manufacturing procedures and teach these in a practically related manner. They create new courses and concepts which are then adopted by other inter-company vocational training centres.</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2440813" y="3687991"/>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t>National significance</a:t>
            </a:r>
          </a:p>
        </p:txBody>
      </p:sp>
      <p:sp>
        <p:nvSpPr>
          <p:cNvPr id="13" name="Textplatzhalter 3">
            <a:extLst>
              <a:ext uri="{FF2B5EF4-FFF2-40B4-BE49-F238E27FC236}">
                <a16:creationId xmlns:a16="http://schemas.microsoft.com/office/drawing/2014/main" id="{5348E07E-6221-47E1-BBDB-794D91D2A533}"/>
              </a:ext>
            </a:extLst>
          </p:cNvPr>
          <p:cNvSpPr txBox="1">
            <a:spLocks/>
          </p:cNvSpPr>
          <p:nvPr/>
        </p:nvSpPr>
        <p:spPr>
          <a:xfrm>
            <a:off x="6186439" y="3687991"/>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t>Technology transfer</a:t>
            </a:r>
          </a:p>
        </p:txBody>
      </p:sp>
      <p:sp>
        <p:nvSpPr>
          <p:cNvPr id="22" name="Textplatzhalter 3">
            <a:extLst>
              <a:ext uri="{FF2B5EF4-FFF2-40B4-BE49-F238E27FC236}">
                <a16:creationId xmlns:a16="http://schemas.microsoft.com/office/drawing/2014/main" id="{853F20EB-E605-4F4A-BBD4-892C00CFD205}"/>
              </a:ext>
            </a:extLst>
          </p:cNvPr>
          <p:cNvSpPr txBox="1">
            <a:spLocks/>
          </p:cNvSpPr>
          <p:nvPr/>
        </p:nvSpPr>
        <p:spPr>
          <a:xfrm>
            <a:off x="2440813" y="4107038"/>
            <a:ext cx="3564000" cy="1548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The aim is that they should exert an impact nationwide and, for example, serve as a contact point for training for whole sectors rather than merely working for their own respective region. </a:t>
            </a:r>
          </a:p>
          <a:p>
            <a:pPr marL="0" lvl="1">
              <a:lnSpc>
                <a:spcPct val="100000"/>
              </a:lnSpc>
              <a:spcAft>
                <a:spcPts val="200"/>
              </a:spcAft>
              <a:buClr>
                <a:srgbClr val="D6851B"/>
              </a:buClr>
              <a:buSzPct val="65000"/>
            </a:pPr>
            <a:endParaRPr lang="en-GB" sz="1400" b="0" dirty="0"/>
          </a:p>
        </p:txBody>
      </p:sp>
      <p:sp>
        <p:nvSpPr>
          <p:cNvPr id="23" name="Textplatzhalter 3">
            <a:extLst>
              <a:ext uri="{FF2B5EF4-FFF2-40B4-BE49-F238E27FC236}">
                <a16:creationId xmlns:a16="http://schemas.microsoft.com/office/drawing/2014/main" id="{EB1818D9-B9D4-4E60-B94B-F362D28212FA}"/>
              </a:ext>
            </a:extLst>
          </p:cNvPr>
          <p:cNvSpPr txBox="1">
            <a:spLocks/>
          </p:cNvSpPr>
          <p:nvPr/>
        </p:nvSpPr>
        <p:spPr>
          <a:xfrm>
            <a:off x="6186439" y="4119991"/>
            <a:ext cx="3564000" cy="1553353"/>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n-GB" sz="1400" b="0" dirty="0"/>
              <a:t>Centres of excellence transfer new tech-</a:t>
            </a:r>
            <a:r>
              <a:rPr lang="en-GB" sz="1400" b="0" dirty="0" err="1"/>
              <a:t>niques</a:t>
            </a:r>
            <a:r>
              <a:rPr lang="en-GB" sz="1400" b="0" dirty="0"/>
              <a:t> and practices which have emerged from research and development into </a:t>
            </a:r>
            <a:r>
              <a:rPr lang="en-GB" sz="1400" b="0" spc="-20" dirty="0"/>
              <a:t>operational practice. They advise companies </a:t>
            </a:r>
            <a:r>
              <a:rPr lang="en-GB" sz="1400" b="0" dirty="0"/>
              <a:t>on issues relating to training, the deploy-</a:t>
            </a:r>
            <a:r>
              <a:rPr lang="en-GB" sz="1400" b="0" dirty="0" err="1"/>
              <a:t>ment</a:t>
            </a:r>
            <a:r>
              <a:rPr lang="en-GB" sz="1400" b="0" dirty="0"/>
              <a:t> of technology and modernisation.</a:t>
            </a:r>
          </a:p>
        </p:txBody>
      </p:sp>
    </p:spTree>
    <p:extLst>
      <p:ext uri="{BB962C8B-B14F-4D97-AF65-F5344CB8AC3E}">
        <p14:creationId xmlns:p14="http://schemas.microsoft.com/office/powerpoint/2010/main" val="1124609443"/>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3445</Words>
  <Application>Microsoft Office PowerPoint</Application>
  <PresentationFormat>Breitbild</PresentationFormat>
  <Paragraphs>341</Paragraphs>
  <Slides>29</Slides>
  <Notes>23</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29</vt:i4>
      </vt:variant>
    </vt:vector>
  </HeadingPairs>
  <TitlesOfParts>
    <vt:vector size="34" baseType="lpstr">
      <vt:lpstr>Arial</vt:lpstr>
      <vt:lpstr>Calibri</vt:lpstr>
      <vt:lpstr>Wingdings 3</vt:lpstr>
      <vt:lpstr>Office</vt:lpstr>
      <vt:lpstr>1_Office</vt:lpstr>
      <vt:lpstr> </vt:lpstr>
      <vt:lpstr>1. Framework data</vt:lpstr>
      <vt:lpstr>2. Tasks of inter-company vocational training centres </vt:lpstr>
      <vt:lpstr>2. Tasks of inter-company vocational training centres </vt:lpstr>
      <vt:lpstr>3. Objectives of inter-company vocational training centres</vt:lpstr>
      <vt:lpstr>4. Financing of inter-company vocational training centres</vt:lpstr>
      <vt:lpstr>5. Financial support for inter-company vocational training centres </vt:lpstr>
      <vt:lpstr>5. Financial support for inter-company vocational training centres </vt:lpstr>
      <vt:lpstr>6. Upgrading of inter-company vocational training centres into centres of excellence</vt:lpstr>
      <vt:lpstr>7. Inter-company vocational training centres and technology transfer</vt:lpstr>
      <vt:lpstr>8. Inter-company training</vt:lpstr>
      <vt:lpstr>8. Inter-company training</vt:lpstr>
      <vt:lpstr>8. Inter-company training</vt:lpstr>
      <vt:lpstr>8. Inter-company training in the craft trades</vt:lpstr>
      <vt:lpstr>8. Inter-company training in the skilled crafts</vt:lpstr>
      <vt:lpstr>8. Inter-company training in the skilled crafts</vt:lpstr>
      <vt:lpstr>8. Inter-company training in the skilled crafts</vt:lpstr>
      <vt:lpstr>8. Inter-company training in the skilled crafts</vt:lpstr>
      <vt:lpstr>8. Inter-company training in the skilled crafts</vt:lpstr>
      <vt:lpstr>8. Inter-company training in the skilled crafts</vt:lpstr>
      <vt:lpstr>8. Inter-company training in the skilled crafts</vt:lpstr>
      <vt:lpstr>8. Inter-company training in the skilled crafts</vt:lpstr>
      <vt:lpstr>8. Inter-company training in the area of responsibility of the chambers of commerce and industry</vt:lpstr>
      <vt:lpstr>9. Digression: Cooperative training</vt:lpstr>
      <vt:lpstr>9. Digression: Cooperative training</vt:lpstr>
      <vt:lpstr>10. Inter-company training in international VET cooperation</vt:lpstr>
      <vt:lpstr>10. Inter-company training in international VET cooperation</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698</cp:revision>
  <dcterms:created xsi:type="dcterms:W3CDTF">2020-12-18T10:19:10Z</dcterms:created>
  <dcterms:modified xsi:type="dcterms:W3CDTF">2026-03-06T09:21:51Z</dcterms:modified>
</cp:coreProperties>
</file>