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2"/>
  </p:notesMasterIdLst>
  <p:sldIdLst>
    <p:sldId id="257" r:id="rId3"/>
    <p:sldId id="403" r:id="rId4"/>
    <p:sldId id="443" r:id="rId5"/>
    <p:sldId id="445" r:id="rId6"/>
    <p:sldId id="440" r:id="rId7"/>
    <p:sldId id="442" r:id="rId8"/>
    <p:sldId id="447" r:id="rId9"/>
    <p:sldId id="448" r:id="rId10"/>
    <p:sldId id="449" r:id="rId11"/>
    <p:sldId id="450" r:id="rId12"/>
    <p:sldId id="451" r:id="rId13"/>
    <p:sldId id="452" r:id="rId14"/>
    <p:sldId id="409" r:id="rId15"/>
    <p:sldId id="453" r:id="rId16"/>
    <p:sldId id="454" r:id="rId17"/>
    <p:sldId id="455" r:id="rId18"/>
    <p:sldId id="456" r:id="rId19"/>
    <p:sldId id="458" r:id="rId20"/>
    <p:sldId id="457" r:id="rId21"/>
    <p:sldId id="460" r:id="rId22"/>
    <p:sldId id="462" r:id="rId23"/>
    <p:sldId id="464" r:id="rId24"/>
    <p:sldId id="465" r:id="rId25"/>
    <p:sldId id="387" r:id="rId26"/>
    <p:sldId id="466" r:id="rId27"/>
    <p:sldId id="469" r:id="rId28"/>
    <p:sldId id="468" r:id="rId29"/>
    <p:sldId id="432" r:id="rId30"/>
    <p:sldId id="291"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3" userDrawn="1">
          <p15:clr>
            <a:srgbClr val="A4A3A4"/>
          </p15:clr>
        </p15:guide>
        <p15:guide id="2" pos="3885" userDrawn="1">
          <p15:clr>
            <a:srgbClr val="A4A3A4"/>
          </p15:clr>
        </p15:guide>
        <p15:guide id="12" orient="horz" pos="2137" userDrawn="1">
          <p15:clr>
            <a:srgbClr val="A4A3A4"/>
          </p15:clr>
        </p15:guide>
        <p15:guide id="13" orient="horz" pos="1026" userDrawn="1">
          <p15:clr>
            <a:srgbClr val="A4A3A4"/>
          </p15:clr>
        </p15:guide>
        <p15:guide id="17"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6B1C22-D7D2-D02B-181E-F91EB78387C5}" name="Olesen, Julia" initials="OJ" userId="S-1-5-21-1997896298-1227621897-925700815-245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ilkes, Maria" initials="WM" lastIdx="35" clrIdx="6">
    <p:extLst>
      <p:ext uri="{19B8F6BF-5375-455C-9EA6-DF929625EA0E}">
        <p15:presenceInfo xmlns:p15="http://schemas.microsoft.com/office/powerpoint/2012/main" userId="Wilkes, Maria" providerId="None"/>
      </p:ext>
    </p:extLst>
  </p:cmAuthor>
  <p:cmAuthor id="1" name="Peter Rechmann" initials="PR" lastIdx="29" clrIdx="0">
    <p:extLst>
      <p:ext uri="{19B8F6BF-5375-455C-9EA6-DF929625EA0E}">
        <p15:presenceInfo xmlns:p15="http://schemas.microsoft.com/office/powerpoint/2012/main" userId="Peter Rechmann" providerId="None"/>
      </p:ext>
    </p:extLst>
  </p:cmAuthor>
  <p:cmAuthor id="8" name="Hermann, Dr. Ralf" initials="HDR" lastIdx="29" clrIdx="7">
    <p:extLst>
      <p:ext uri="{19B8F6BF-5375-455C-9EA6-DF929625EA0E}">
        <p15:presenceInfo xmlns:p15="http://schemas.microsoft.com/office/powerpoint/2012/main" userId="Hermann, Dr. Ralf" providerId="None"/>
      </p:ext>
    </p:extLst>
  </p:cmAuthor>
  <p:cmAuthor id="2" name="Schlich, Thorsten" initials="ST" lastIdx="80"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E8"/>
    <a:srgbClr val="D6851B"/>
    <a:srgbClr val="EAC28D"/>
    <a:srgbClr val="33CC33"/>
    <a:srgbClr val="E2A95F"/>
    <a:srgbClr val="E27F1C"/>
    <a:srgbClr val="FAF1EA"/>
    <a:srgbClr val="BF5A08"/>
    <a:srgbClr val="FF99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82374" autoAdjust="0"/>
  </p:normalViewPr>
  <p:slideViewPr>
    <p:cSldViewPr snapToGrid="0" showGuides="1">
      <p:cViewPr varScale="1">
        <p:scale>
          <a:sx n="92" d="100"/>
          <a:sy n="92" d="100"/>
        </p:scale>
        <p:origin x="1278" y="78"/>
      </p:cViewPr>
      <p:guideLst>
        <p:guide orient="horz" pos="3453"/>
        <p:guide pos="3885"/>
        <p:guide orient="horz" pos="2137"/>
        <p:guide orient="horz" pos="1026"/>
        <p:guide pos="59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06.03.2026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a:p>
        </p:txBody>
      </p:sp>
    </p:spTree>
    <p:extLst>
      <p:ext uri="{BB962C8B-B14F-4D97-AF65-F5344CB8AC3E}">
        <p14:creationId xmlns:p14="http://schemas.microsoft.com/office/powerpoint/2010/main" val="17587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272280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2680132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85295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341443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a:p>
        </p:txBody>
      </p:sp>
    </p:spTree>
    <p:extLst>
      <p:ext uri="{BB962C8B-B14F-4D97-AF65-F5344CB8AC3E}">
        <p14:creationId xmlns:p14="http://schemas.microsoft.com/office/powerpoint/2010/main" val="362204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a:p>
        </p:txBody>
      </p:sp>
    </p:spTree>
    <p:extLst>
      <p:ext uri="{BB962C8B-B14F-4D97-AF65-F5344CB8AC3E}">
        <p14:creationId xmlns:p14="http://schemas.microsoft.com/office/powerpoint/2010/main" val="3199926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21</a:t>
            </a:fld>
            <a:endParaRPr lang="de-DE"/>
          </a:p>
        </p:txBody>
      </p:sp>
    </p:spTree>
    <p:extLst>
      <p:ext uri="{BB962C8B-B14F-4D97-AF65-F5344CB8AC3E}">
        <p14:creationId xmlns:p14="http://schemas.microsoft.com/office/powerpoint/2010/main" val="3716459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22</a:t>
            </a:fld>
            <a:endParaRPr lang="de-DE"/>
          </a:p>
        </p:txBody>
      </p:sp>
    </p:spTree>
    <p:extLst>
      <p:ext uri="{BB962C8B-B14F-4D97-AF65-F5344CB8AC3E}">
        <p14:creationId xmlns:p14="http://schemas.microsoft.com/office/powerpoint/2010/main" val="242352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23</a:t>
            </a:fld>
            <a:endParaRPr lang="de-DE"/>
          </a:p>
        </p:txBody>
      </p:sp>
    </p:spTree>
    <p:extLst>
      <p:ext uri="{BB962C8B-B14F-4D97-AF65-F5344CB8AC3E}">
        <p14:creationId xmlns:p14="http://schemas.microsoft.com/office/powerpoint/2010/main" val="3713778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24</a:t>
            </a:fld>
            <a:endParaRPr lang="de-DE"/>
          </a:p>
        </p:txBody>
      </p:sp>
    </p:spTree>
    <p:extLst>
      <p:ext uri="{BB962C8B-B14F-4D97-AF65-F5344CB8AC3E}">
        <p14:creationId xmlns:p14="http://schemas.microsoft.com/office/powerpoint/2010/main" val="164758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Legal entities under German public law: frequently spin-offs of the public bodies or professional associations mentioned above, usually non-profit, e.g. bearing the suffix </a:t>
            </a:r>
            <a:r>
              <a:rPr lang="en-GB" dirty="0" err="1"/>
              <a:t>gGmbH</a:t>
            </a:r>
            <a:r>
              <a:rPr lang="en-GB" dirty="0"/>
              <a:t> (not-for-profit limited company) or e. V. (registered association) etc., non-profit status is a prerequisite for state funding.</a:t>
            </a: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395228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25</a:t>
            </a:fld>
            <a:endParaRPr lang="de-DE"/>
          </a:p>
        </p:txBody>
      </p:sp>
    </p:spTree>
    <p:extLst>
      <p:ext uri="{BB962C8B-B14F-4D97-AF65-F5344CB8AC3E}">
        <p14:creationId xmlns:p14="http://schemas.microsoft.com/office/powerpoint/2010/main" val="3048642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27</a:t>
            </a:fld>
            <a:endParaRPr lang="de-DE"/>
          </a:p>
        </p:txBody>
      </p:sp>
    </p:spTree>
    <p:extLst>
      <p:ext uri="{BB962C8B-B14F-4D97-AF65-F5344CB8AC3E}">
        <p14:creationId xmlns:p14="http://schemas.microsoft.com/office/powerpoint/2010/main" val="24671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28</a:t>
            </a:fld>
            <a:endParaRPr lang="de-DE"/>
          </a:p>
        </p:txBody>
      </p:sp>
    </p:spTree>
    <p:extLst>
      <p:ext uri="{BB962C8B-B14F-4D97-AF65-F5344CB8AC3E}">
        <p14:creationId xmlns:p14="http://schemas.microsoft.com/office/powerpoint/2010/main" val="148898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100"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38156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2454621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245556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3103146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396670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200" dirty="0">
              <a:solidFill>
                <a:schemeClr val="tx1"/>
              </a:solidFill>
              <a:effectLst/>
              <a:latin typeface="+mn-lt"/>
              <a:ea typeface="+mn-lt"/>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417951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b="0" i="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018717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mailto:govet@bibb.de" TargetMode="Externa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hyperlink" Target="http://www.govet.international/" TargetMode="External"/><Relationship Id="rId9"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dirty="0">
                <a:solidFill>
                  <a:schemeClr val="tx1"/>
                </a:solidFill>
                <a:effectLst/>
                <a:latin typeface="+mn-lt"/>
                <a:ea typeface="+mn-ea"/>
                <a:cs typeface="+mn-cs"/>
              </a:rPr>
              <a:t>Oficina Central del Gobierno Federal para la Cooperación Internacional en Materia de Formación Profesional</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kern="1200" noProof="0" dirty="0">
                <a:solidFill>
                  <a:schemeClr val="tx1"/>
                </a:solidFill>
                <a:effectLst/>
                <a:latin typeface="+mn-lt"/>
                <a:ea typeface="+mn-ea"/>
                <a:cs typeface="+mn-cs"/>
              </a:rPr>
              <a:t>Oficina Central del Gobierno Federal para la Cooperación Internacional en Materia de Formación Profesional</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Grafik 1">
            <a:extLst>
              <a:ext uri="{FF2B5EF4-FFF2-40B4-BE49-F238E27FC236}">
                <a16:creationId xmlns:a16="http://schemas.microsoft.com/office/drawing/2014/main" id="{306ADAF1-DC80-61CC-8B5D-19353BD8C7B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14944"/>
          <a:stretch/>
        </p:blipFill>
        <p:spPr>
          <a:xfrm>
            <a:off x="545013" y="5240215"/>
            <a:ext cx="2292065" cy="1440000"/>
          </a:xfrm>
          <a:prstGeom prst="rect">
            <a:avLst/>
          </a:prstGeom>
          <a:solidFill>
            <a:schemeClr val="bg1"/>
          </a:solidFill>
        </p:spPr>
      </p:pic>
      <p:pic>
        <p:nvPicPr>
          <p:cNvPr id="4" name="Grafik 3">
            <a:extLst>
              <a:ext uri="{FF2B5EF4-FFF2-40B4-BE49-F238E27FC236}">
                <a16:creationId xmlns:a16="http://schemas.microsoft.com/office/drawing/2014/main" id="{CCFCCC3B-AF95-A892-218F-87B37FD353F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63890" y="5487198"/>
            <a:ext cx="2550362" cy="792000"/>
          </a:xfrm>
          <a:prstGeom prst="rect">
            <a:avLst/>
          </a:prstGeom>
        </p:spPr>
      </p:pic>
    </p:spTree>
    <p:extLst>
      <p:ext uri="{BB962C8B-B14F-4D97-AF65-F5344CB8AC3E}">
        <p14:creationId xmlns:p14="http://schemas.microsoft.com/office/powerpoint/2010/main" val="20117486"/>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8.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3" r:id="rId3"/>
    <p:sldLayoutId id="2147483663" r:id="rId4"/>
    <p:sldLayoutId id="2147483650" r:id="rId5"/>
    <p:sldLayoutId id="2147483653"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7"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 id="2147483675" r:id="rId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sv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sv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3.sv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4.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4.sv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56.sv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0.sv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2.svg"/></Relationships>
</file>

<file path=ppt/slides/_rels/slide28.xml.rels><?xml version="1.0" encoding="UTF-8" standalone="yes"?>
<Relationships xmlns="http://schemas.openxmlformats.org/package/2006/relationships"><Relationship Id="rId8" Type="http://schemas.openxmlformats.org/officeDocument/2006/relationships/hyperlink" Target="https://www.zdh.de/ueber-uns/fachbereich-gewerbefoerderung/ueberbetriebliche-lehrlingsunterweisung-uelu/" TargetMode="External"/><Relationship Id="rId3" Type="http://schemas.openxmlformats.org/officeDocument/2006/relationships/hyperlink" Target="http://www.govet.international/" TargetMode="External"/><Relationship Id="rId7" Type="http://schemas.openxmlformats.org/officeDocument/2006/relationships/hyperlink" Target="https://www.bibb.de/en/741.ph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destatis.de/EN/Themes/Society-Environment/Education-Research-Culture/Vocational-Training/_node.html" TargetMode="External"/><Relationship Id="rId5" Type="http://schemas.openxmlformats.org/officeDocument/2006/relationships/hyperlink" Target="https://www.bibb.de/en/210294.php" TargetMode="External"/><Relationship Id="rId4" Type="http://schemas.openxmlformats.org/officeDocument/2006/relationships/hyperlink" Target="https://www.bmbfsfj.bund.de/bmbfsfj/service/publikationen/der-berufsbildungsbericht-2025-273882" TargetMode="External"/><Relationship Id="rId9" Type="http://schemas.openxmlformats.org/officeDocument/2006/relationships/hyperlink" Target="https://www.hpi-hannover.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35D61C4-F903-8D3A-37C0-37462B731FA3}"/>
              </a:ext>
            </a:extLst>
          </p:cNvPr>
          <p:cNvSpPr>
            <a:spLocks noGrp="1"/>
          </p:cNvSpPr>
          <p:nvPr>
            <p:ph type="body" sz="quarter" idx="12"/>
          </p:nvPr>
        </p:nvSpPr>
        <p:spPr/>
        <p:txBody>
          <a:bodyPr/>
          <a:lstStyle/>
          <a:p>
            <a:r>
              <a:rPr lang="de-DE" dirty="0"/>
              <a:t>VET in </a:t>
            </a:r>
          </a:p>
          <a:p>
            <a:r>
              <a:rPr lang="de-DE" dirty="0"/>
              <a:t>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s-ES" noProof="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3027529"/>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s-ES" sz="2800" b="1" dirty="0"/>
              <a:t>Centros de formación profesional supraempresarial</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platzhalter 3">
            <a:extLst>
              <a:ext uri="{FF2B5EF4-FFF2-40B4-BE49-F238E27FC236}">
                <a16:creationId xmlns:a16="http://schemas.microsoft.com/office/drawing/2014/main" id="{DDA8E61F-3BDA-4371-80AB-41E669039C08}"/>
              </a:ext>
            </a:extLst>
          </p:cNvPr>
          <p:cNvSpPr txBox="1">
            <a:spLocks/>
          </p:cNvSpPr>
          <p:nvPr/>
        </p:nvSpPr>
        <p:spPr>
          <a:xfrm>
            <a:off x="658812" y="3824058"/>
            <a:ext cx="10117135" cy="637849"/>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600" dirty="0">
                <a:solidFill>
                  <a:schemeClr val="tx1"/>
                </a:solidFill>
                <a:latin typeface="+mn-lt"/>
              </a:rPr>
              <a:t>Los tres módulos aprovechan el potencial (conocimientos prácticos y equipamiento técnico) de los centros de formación profesional supraempresarial. </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s-ES" dirty="0"/>
              <a:t>7. </a:t>
            </a:r>
            <a:r>
              <a:rPr lang="es-ES" sz="2700" dirty="0"/>
              <a:t>Centros de formación profesional supraempresarial y transferencia tecnológica</a:t>
            </a:r>
            <a:endParaRPr lang="es-ES" dirty="0"/>
          </a:p>
        </p:txBody>
      </p:sp>
      <p:sp>
        <p:nvSpPr>
          <p:cNvPr id="15" name="Textplatzhalter 3">
            <a:extLst>
              <a:ext uri="{FF2B5EF4-FFF2-40B4-BE49-F238E27FC236}">
                <a16:creationId xmlns:a16="http://schemas.microsoft.com/office/drawing/2014/main" id="{8DD206DF-8334-4893-A738-371651B14795}"/>
              </a:ext>
            </a:extLst>
          </p:cNvPr>
          <p:cNvSpPr txBox="1">
            <a:spLocks/>
          </p:cNvSpPr>
          <p:nvPr/>
        </p:nvSpPr>
        <p:spPr>
          <a:xfrm>
            <a:off x="658816" y="1568737"/>
            <a:ext cx="10117131" cy="88407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600" dirty="0">
                <a:solidFill>
                  <a:schemeClr val="tx1"/>
                </a:solidFill>
                <a:latin typeface="+mn-lt"/>
              </a:rPr>
              <a:t>Las organizaciones de artesanía y oficios crean centros de asesoramiento, información y transferencia tecnológica para informar y asesorar de forma cualificada y neutral a todas las empresas de artesanía y oficios.</a:t>
            </a:r>
          </a:p>
        </p:txBody>
      </p:sp>
      <p:sp>
        <p:nvSpPr>
          <p:cNvPr id="17" name="Textplatzhalter 3">
            <a:extLst>
              <a:ext uri="{FF2B5EF4-FFF2-40B4-BE49-F238E27FC236}">
                <a16:creationId xmlns:a16="http://schemas.microsoft.com/office/drawing/2014/main" id="{C36E580D-3343-4C17-AC7E-BE77D1F02ACB}"/>
              </a:ext>
            </a:extLst>
          </p:cNvPr>
          <p:cNvSpPr txBox="1">
            <a:spLocks/>
          </p:cNvSpPr>
          <p:nvPr/>
        </p:nvSpPr>
        <p:spPr>
          <a:xfrm>
            <a:off x="658813" y="2534815"/>
            <a:ext cx="10117134" cy="1207235"/>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600" dirty="0">
                <a:solidFill>
                  <a:schemeClr val="tx1"/>
                </a:solidFill>
                <a:latin typeface="+mn-lt"/>
              </a:rPr>
              <a:t>El Ministerio Federal de Economía y Energía (BMWE) subvenciona los siguientes «módulos» con este fin:</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Asesores/as empresariales (BB)</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Centros de asesoramiento para la innovación y la tecnología (BIT) y</a:t>
            </a:r>
          </a:p>
          <a:p>
            <a:pPr marL="360000" lvl="0" indent="-252000" defTabSz="914400">
              <a:lnSpc>
                <a:spcPct val="100000"/>
              </a:lnSpc>
              <a:spcBef>
                <a:spcPts val="0"/>
              </a:spcBef>
              <a:spcAft>
                <a:spcPts val="200"/>
              </a:spcAft>
              <a:buClr>
                <a:srgbClr val="D6851B"/>
              </a:buClr>
              <a:buSzPct val="65000"/>
              <a:buFont typeface="Wingdings 3" panose="05040102010807070707" pitchFamily="18" charset="2"/>
              <a:buChar char=""/>
            </a:pPr>
            <a:r>
              <a:rPr lang="es-ES" sz="1600" dirty="0">
                <a:solidFill>
                  <a:schemeClr val="tx1"/>
                </a:solidFill>
                <a:latin typeface="+mn-lt"/>
              </a:rPr>
              <a:t>Centros de asesoramiento especializado e información (FIS).</a:t>
            </a:r>
          </a:p>
        </p:txBody>
      </p:sp>
      <p:sp>
        <p:nvSpPr>
          <p:cNvPr id="30" name="Textplatzhalter 3">
            <a:extLst>
              <a:ext uri="{FF2B5EF4-FFF2-40B4-BE49-F238E27FC236}">
                <a16:creationId xmlns:a16="http://schemas.microsoft.com/office/drawing/2014/main" id="{46C25C3C-BAED-420D-9503-37A0BECEC5CA}"/>
              </a:ext>
            </a:extLst>
          </p:cNvPr>
          <p:cNvSpPr txBox="1">
            <a:spLocks/>
          </p:cNvSpPr>
          <p:nvPr/>
        </p:nvSpPr>
        <p:spPr>
          <a:xfrm>
            <a:off x="658812" y="4543915"/>
            <a:ext cx="10117135" cy="88407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600" dirty="0">
                <a:solidFill>
                  <a:schemeClr val="tx1"/>
                </a:solidFill>
                <a:latin typeface="+mn-lt"/>
              </a:rPr>
              <a:t>En este contexto, los centros de formación profesional supraempresarial actúan como núcleos de innovación que interconectan a las partes interesadas. Aportan a los asesores y asesoras los conocimientos técnicos necesarios y establecen contactos con el grupo destinatario. </a:t>
            </a:r>
          </a:p>
        </p:txBody>
      </p:sp>
      <p:sp>
        <p:nvSpPr>
          <p:cNvPr id="31" name="Textplatzhalter 3">
            <a:extLst>
              <a:ext uri="{FF2B5EF4-FFF2-40B4-BE49-F238E27FC236}">
                <a16:creationId xmlns:a16="http://schemas.microsoft.com/office/drawing/2014/main" id="{219F5500-CCF1-49FE-96F3-4A5485381434}"/>
              </a:ext>
            </a:extLst>
          </p:cNvPr>
          <p:cNvSpPr txBox="1">
            <a:spLocks/>
          </p:cNvSpPr>
          <p:nvPr/>
        </p:nvSpPr>
        <p:spPr>
          <a:xfrm>
            <a:off x="658812" y="5509993"/>
            <a:ext cx="10117135" cy="391628"/>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600" dirty="0">
                <a:solidFill>
                  <a:schemeClr val="tx1"/>
                </a:solidFill>
                <a:latin typeface="+mn-lt"/>
              </a:rPr>
              <a:t>Ejemplo: «CraftLab» según el modelo de Schwerin: creación de espacios para la innovación</a:t>
            </a:r>
          </a:p>
        </p:txBody>
      </p:sp>
      <p:pic>
        <p:nvPicPr>
          <p:cNvPr id="5" name="Grafik 4">
            <a:extLst>
              <a:ext uri="{FF2B5EF4-FFF2-40B4-BE49-F238E27FC236}">
                <a16:creationId xmlns:a16="http://schemas.microsoft.com/office/drawing/2014/main" id="{F7EDA845-C0DD-7039-D868-3B31C88E9B6A}"/>
              </a:ext>
            </a:extLst>
          </p:cNvPr>
          <p:cNvPicPr>
            <a:picLocks noChangeAspect="1"/>
          </p:cNvPicPr>
          <p:nvPr/>
        </p:nvPicPr>
        <p:blipFill>
          <a:blip r:embed="rId3" cstate="print">
            <a:extLst>
              <a:ext uri="{28A0092B-C50C-407E-A947-70E740481C1C}">
                <a14:useLocalDpi xmlns:a14="http://schemas.microsoft.com/office/drawing/2010/main" val="0"/>
              </a:ext>
            </a:extLst>
          </a:blip>
          <a:srcRect r="29138"/>
          <a:stretch/>
        </p:blipFill>
        <p:spPr>
          <a:xfrm>
            <a:off x="9274213" y="1430015"/>
            <a:ext cx="2917788" cy="4117611"/>
          </a:xfrm>
          <a:prstGeom prst="rect">
            <a:avLst/>
          </a:prstGeom>
        </p:spPr>
      </p:pic>
      <p:pic>
        <p:nvPicPr>
          <p:cNvPr id="4" name="Grafik 3">
            <a:extLst>
              <a:ext uri="{FF2B5EF4-FFF2-40B4-BE49-F238E27FC236}">
                <a16:creationId xmlns:a16="http://schemas.microsoft.com/office/drawing/2014/main" id="{FCF2A999-ECE9-42EB-A4F6-5C323A2330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3125" y="2023675"/>
            <a:ext cx="2428875" cy="2930292"/>
          </a:xfrm>
          <a:prstGeom prst="rect">
            <a:avLst/>
          </a:prstGeom>
        </p:spPr>
      </p:pic>
    </p:spTree>
    <p:extLst>
      <p:ext uri="{BB962C8B-B14F-4D97-AF65-F5344CB8AC3E}">
        <p14:creationId xmlns:p14="http://schemas.microsoft.com/office/powerpoint/2010/main" val="6699142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9702399-9579-4C98-89B9-6B99916E50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22001" y="1277660"/>
            <a:ext cx="2364700" cy="2364700"/>
          </a:xfrm>
          <a:prstGeom prst="rect">
            <a:avLst/>
          </a:prstGeom>
        </p:spPr>
      </p:pic>
      <p:pic>
        <p:nvPicPr>
          <p:cNvPr id="19" name="Grafik 18">
            <a:extLst>
              <a:ext uri="{FF2B5EF4-FFF2-40B4-BE49-F238E27FC236}">
                <a16:creationId xmlns:a16="http://schemas.microsoft.com/office/drawing/2014/main" id="{D0ED1B9D-90D6-43BC-8144-9B4239C530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9955" y="3643806"/>
            <a:ext cx="2024839" cy="2024839"/>
          </a:xfrm>
          <a:prstGeom prst="rect">
            <a:avLst/>
          </a:prstGeom>
        </p:spPr>
      </p:pic>
      <p:pic>
        <p:nvPicPr>
          <p:cNvPr id="20" name="Grafik 19">
            <a:extLst>
              <a:ext uri="{FF2B5EF4-FFF2-40B4-BE49-F238E27FC236}">
                <a16:creationId xmlns:a16="http://schemas.microsoft.com/office/drawing/2014/main" id="{38931771-95D7-400A-A7ED-1972D4B5DC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42169" y="1751841"/>
            <a:ext cx="2172191" cy="2172191"/>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s-ES" dirty="0"/>
              <a:t>8. Formación supraempresarial</a:t>
            </a:r>
          </a:p>
        </p:txBody>
      </p:sp>
      <p:sp>
        <p:nvSpPr>
          <p:cNvPr id="12" name="Ellipse 11">
            <a:extLst>
              <a:ext uri="{FF2B5EF4-FFF2-40B4-BE49-F238E27FC236}">
                <a16:creationId xmlns:a16="http://schemas.microsoft.com/office/drawing/2014/main" id="{21610F41-C6EE-4FD4-BB66-B2F68FCD9083}"/>
              </a:ext>
            </a:extLst>
          </p:cNvPr>
          <p:cNvSpPr/>
          <p:nvPr/>
        </p:nvSpPr>
        <p:spPr>
          <a:xfrm>
            <a:off x="3899617" y="1614010"/>
            <a:ext cx="1794228" cy="169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 b="1">
                <a:solidFill>
                  <a:schemeClr val="tx1"/>
                </a:solidFill>
              </a:rPr>
              <a:t>Empresa</a:t>
            </a:r>
          </a:p>
        </p:txBody>
      </p:sp>
      <p:sp>
        <p:nvSpPr>
          <p:cNvPr id="15" name="Ellipse 14">
            <a:extLst>
              <a:ext uri="{FF2B5EF4-FFF2-40B4-BE49-F238E27FC236}">
                <a16:creationId xmlns:a16="http://schemas.microsoft.com/office/drawing/2014/main" id="{60796955-9C9E-4ACA-84DD-859EB9BB41F7}"/>
              </a:ext>
            </a:extLst>
          </p:cNvPr>
          <p:cNvSpPr/>
          <p:nvPr/>
        </p:nvSpPr>
        <p:spPr>
          <a:xfrm>
            <a:off x="6241310" y="1991936"/>
            <a:ext cx="1794228" cy="169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s-ES" b="1">
                <a:solidFill>
                  <a:schemeClr val="tx1"/>
                </a:solidFill>
              </a:rPr>
              <a:t>Centro escolar de formación profesional</a:t>
            </a:r>
          </a:p>
        </p:txBody>
      </p:sp>
      <p:sp>
        <p:nvSpPr>
          <p:cNvPr id="18" name="Rechteck 17">
            <a:extLst>
              <a:ext uri="{FF2B5EF4-FFF2-40B4-BE49-F238E27FC236}">
                <a16:creationId xmlns:a16="http://schemas.microsoft.com/office/drawing/2014/main" id="{2701B8A0-FE7B-40C5-90A0-937377C36D5C}"/>
              </a:ext>
            </a:extLst>
          </p:cNvPr>
          <p:cNvSpPr/>
          <p:nvPr/>
        </p:nvSpPr>
        <p:spPr>
          <a:xfrm>
            <a:off x="4299562" y="3973496"/>
            <a:ext cx="1825625" cy="1504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spcAft>
                <a:spcPts val="400"/>
              </a:spcAft>
            </a:pPr>
            <a:r>
              <a:rPr lang="es-ES" sz="1400" b="1">
                <a:solidFill>
                  <a:schemeClr val="tx1"/>
                </a:solidFill>
              </a:rPr>
              <a:t>Centros de formación</a:t>
            </a:r>
            <a:br>
              <a:rPr lang="es-ES" sz="1400" b="1">
                <a:solidFill>
                  <a:schemeClr val="tx1"/>
                </a:solidFill>
              </a:rPr>
            </a:br>
            <a:r>
              <a:rPr lang="es-ES" sz="1400" b="1">
                <a:solidFill>
                  <a:schemeClr val="tx1"/>
                </a:solidFill>
              </a:rPr>
              <a:t>profesional</a:t>
            </a:r>
            <a:br>
              <a:rPr lang="es-ES" sz="1400" b="1">
                <a:solidFill>
                  <a:schemeClr val="tx1"/>
                </a:solidFill>
              </a:rPr>
            </a:br>
            <a:r>
              <a:rPr lang="es-ES" sz="1400" b="1">
                <a:solidFill>
                  <a:schemeClr val="tx1"/>
                </a:solidFill>
              </a:rPr>
              <a:t>supraempresarial</a:t>
            </a:r>
          </a:p>
          <a:p>
            <a:pPr algn="ctr">
              <a:spcAft>
                <a:spcPts val="400"/>
              </a:spcAft>
            </a:pPr>
            <a:r>
              <a:rPr lang="es-ES" sz="1200">
                <a:solidFill>
                  <a:schemeClr val="tx1"/>
                </a:solidFill>
              </a:rPr>
              <a:t>alrededor de 1100 de estos centros</a:t>
            </a:r>
          </a:p>
        </p:txBody>
      </p:sp>
      <p:pic>
        <p:nvPicPr>
          <p:cNvPr id="6" name="Grafik 5">
            <a:extLst>
              <a:ext uri="{FF2B5EF4-FFF2-40B4-BE49-F238E27FC236}">
                <a16:creationId xmlns:a16="http://schemas.microsoft.com/office/drawing/2014/main" id="{1433A4A9-7940-416E-8B8C-BC9D47CCAA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81282" flipH="1" flipV="1">
            <a:off x="7754128" y="2389482"/>
            <a:ext cx="1298425" cy="1833057"/>
          </a:xfrm>
          <a:prstGeom prst="rect">
            <a:avLst/>
          </a:prstGeom>
        </p:spPr>
      </p:pic>
      <p:pic>
        <p:nvPicPr>
          <p:cNvPr id="7" name="Grafik 6">
            <a:extLst>
              <a:ext uri="{FF2B5EF4-FFF2-40B4-BE49-F238E27FC236}">
                <a16:creationId xmlns:a16="http://schemas.microsoft.com/office/drawing/2014/main" id="{A1EB8079-2D6E-4EFA-A1EB-7B66266E5F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3054" flipV="1">
            <a:off x="2663678" y="1699097"/>
            <a:ext cx="1259178" cy="1921699"/>
          </a:xfrm>
          <a:prstGeom prst="rect">
            <a:avLst/>
          </a:prstGeom>
        </p:spPr>
      </p:pic>
    </p:spTree>
    <p:extLst>
      <p:ext uri="{BB962C8B-B14F-4D97-AF65-F5344CB8AC3E}">
        <p14:creationId xmlns:p14="http://schemas.microsoft.com/office/powerpoint/2010/main" val="3743640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3">
            <a:extLst>
              <a:ext uri="{FF2B5EF4-FFF2-40B4-BE49-F238E27FC236}">
                <a16:creationId xmlns:a16="http://schemas.microsoft.com/office/drawing/2014/main" id="{95ED849B-4585-467B-A158-3EE26782142F}"/>
              </a:ext>
            </a:extLst>
          </p:cNvPr>
          <p:cNvSpPr txBox="1">
            <a:spLocks/>
          </p:cNvSpPr>
          <p:nvPr/>
        </p:nvSpPr>
        <p:spPr>
          <a:xfrm>
            <a:off x="6619009" y="1635650"/>
            <a:ext cx="5093565" cy="318924"/>
          </a:xfrm>
          <a:prstGeom prst="rect">
            <a:avLst/>
          </a:prstGeom>
          <a:solidFill>
            <a:srgbClr val="EAC28D"/>
          </a:solidFill>
        </p:spPr>
        <p:txBody>
          <a:bodyPr vert="horz" wrap="square" lIns="2160000" tIns="36000" rIns="180000" bIns="3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es-ES" sz="1600" b="1">
                <a:solidFill>
                  <a:schemeClr val="tx1"/>
                </a:solidFill>
              </a:rPr>
              <a:t>Objetivos</a:t>
            </a:r>
          </a:p>
        </p:txBody>
      </p:sp>
      <p:sp>
        <p:nvSpPr>
          <p:cNvPr id="11" name="Textplatzhalter 3">
            <a:extLst>
              <a:ext uri="{FF2B5EF4-FFF2-40B4-BE49-F238E27FC236}">
                <a16:creationId xmlns:a16="http://schemas.microsoft.com/office/drawing/2014/main" id="{AFD828B2-1A04-4475-AFCE-6987C759CDA0}"/>
              </a:ext>
            </a:extLst>
          </p:cNvPr>
          <p:cNvSpPr txBox="1">
            <a:spLocks/>
          </p:cNvSpPr>
          <p:nvPr/>
        </p:nvSpPr>
        <p:spPr>
          <a:xfrm>
            <a:off x="6619009" y="2077952"/>
            <a:ext cx="5093566" cy="576293"/>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es-ES" sz="1400" dirty="0">
                <a:solidFill>
                  <a:schemeClr val="tx1"/>
                </a:solidFill>
                <a:latin typeface="+mn-lt"/>
              </a:rPr>
              <a:t>Profundización y sistematización de la formación profesional básica</a:t>
            </a:r>
          </a:p>
        </p:txBody>
      </p:sp>
      <p:sp>
        <p:nvSpPr>
          <p:cNvPr id="29" name="Textplatzhalter 3">
            <a:extLst>
              <a:ext uri="{FF2B5EF4-FFF2-40B4-BE49-F238E27FC236}">
                <a16:creationId xmlns:a16="http://schemas.microsoft.com/office/drawing/2014/main" id="{DDA8E61F-3BDA-4371-80AB-41E669039C08}"/>
              </a:ext>
            </a:extLst>
          </p:cNvPr>
          <p:cNvSpPr txBox="1">
            <a:spLocks/>
          </p:cNvSpPr>
          <p:nvPr/>
        </p:nvSpPr>
        <p:spPr>
          <a:xfrm>
            <a:off x="658811" y="3322281"/>
            <a:ext cx="5845558" cy="1130291"/>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600" dirty="0">
                <a:solidFill>
                  <a:schemeClr val="tx1"/>
                </a:solidFill>
                <a:latin typeface="+mn-lt"/>
              </a:rPr>
              <a:t>Los costes de la formación supraempresarial (ÜBA/ÜLU) suelen correr a cargo de las empresas formadoras, apoyadas mediante subvenciones del Estado federal, los estados federados y otras entidades de financiación. </a:t>
            </a:r>
          </a:p>
        </p:txBody>
      </p:sp>
      <p:sp>
        <p:nvSpPr>
          <p:cNvPr id="15" name="Textplatzhalter 3">
            <a:extLst>
              <a:ext uri="{FF2B5EF4-FFF2-40B4-BE49-F238E27FC236}">
                <a16:creationId xmlns:a16="http://schemas.microsoft.com/office/drawing/2014/main" id="{8DD206DF-8334-4893-A738-371651B14795}"/>
              </a:ext>
            </a:extLst>
          </p:cNvPr>
          <p:cNvSpPr txBox="1">
            <a:spLocks/>
          </p:cNvSpPr>
          <p:nvPr/>
        </p:nvSpPr>
        <p:spPr>
          <a:xfrm>
            <a:off x="658813" y="1628775"/>
            <a:ext cx="5845895" cy="1622734"/>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600" dirty="0">
                <a:solidFill>
                  <a:schemeClr val="tx1"/>
                </a:solidFill>
                <a:latin typeface="+mn-lt"/>
              </a:rPr>
              <a:t>La formación supraempresarial (ÜBA, también conocida como ÜLU ( instrucción supraempresarial para aprendices y aprendizas)), se lleva a cabo en centros de formación profesional supraempresarial gestionados por las Cámaras de Artesanía y Oficios, los gremios regionales de artesanos u otros proveedores educativos. </a:t>
            </a:r>
          </a:p>
        </p:txBody>
      </p:sp>
      <p:sp>
        <p:nvSpPr>
          <p:cNvPr id="30" name="Textplatzhalter 3">
            <a:extLst>
              <a:ext uri="{FF2B5EF4-FFF2-40B4-BE49-F238E27FC236}">
                <a16:creationId xmlns:a16="http://schemas.microsoft.com/office/drawing/2014/main" id="{46C25C3C-BAED-420D-9503-37A0BECEC5CA}"/>
              </a:ext>
            </a:extLst>
          </p:cNvPr>
          <p:cNvSpPr txBox="1">
            <a:spLocks/>
          </p:cNvSpPr>
          <p:nvPr/>
        </p:nvSpPr>
        <p:spPr>
          <a:xfrm>
            <a:off x="658811" y="4545555"/>
            <a:ext cx="5845557" cy="1376513"/>
          </a:xfrm>
          <a:prstGeom prst="rect">
            <a:avLst/>
          </a:prstGeom>
          <a:solidFill>
            <a:srgbClr val="FBF3E8"/>
          </a:solidFill>
        </p:spPr>
        <p:txBody>
          <a:bodyPr vert="horz" wrap="square" lIns="36000" tIns="72000" rIns="1044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defTabSz="914400">
              <a:lnSpc>
                <a:spcPct val="100000"/>
              </a:lnSpc>
              <a:spcBef>
                <a:spcPts val="0"/>
              </a:spcBef>
              <a:spcAft>
                <a:spcPts val="200"/>
              </a:spcAft>
              <a:buClr>
                <a:srgbClr val="D6851B"/>
              </a:buClr>
              <a:buSzPct val="65000"/>
            </a:pPr>
            <a:r>
              <a:rPr lang="es-ES" sz="1600" dirty="0">
                <a:solidFill>
                  <a:schemeClr val="tx1"/>
                </a:solidFill>
                <a:latin typeface="+mn-lt"/>
              </a:rPr>
              <a:t>La participación en estos cursos es obligatoria para los aprendices y aprendizas del sector de </a:t>
            </a:r>
            <a:r>
              <a:rPr lang="es-ES" sz="1600" dirty="0" err="1">
                <a:solidFill>
                  <a:schemeClr val="tx1"/>
                </a:solidFill>
                <a:latin typeface="+mn-lt"/>
              </a:rPr>
              <a:t>artesania</a:t>
            </a:r>
            <a:r>
              <a:rPr lang="es-ES" sz="1600" dirty="0">
                <a:solidFill>
                  <a:schemeClr val="tx1"/>
                </a:solidFill>
                <a:latin typeface="+mn-lt"/>
              </a:rPr>
              <a:t> y oficios, y las empresas formadoras están obligadas por ley a conceder permiso a sus aprendices y aprendizas para que puedan asistir a ellos.  </a:t>
            </a:r>
          </a:p>
        </p:txBody>
      </p:sp>
      <p:sp>
        <p:nvSpPr>
          <p:cNvPr id="31" name="Textplatzhalter 3">
            <a:extLst>
              <a:ext uri="{FF2B5EF4-FFF2-40B4-BE49-F238E27FC236}">
                <a16:creationId xmlns:a16="http://schemas.microsoft.com/office/drawing/2014/main" id="{219F5500-CCF1-49FE-96F3-4A5485381434}"/>
              </a:ext>
            </a:extLst>
          </p:cNvPr>
          <p:cNvSpPr txBox="1">
            <a:spLocks/>
          </p:cNvSpPr>
          <p:nvPr/>
        </p:nvSpPr>
        <p:spPr>
          <a:xfrm>
            <a:off x="6619009" y="3908182"/>
            <a:ext cx="5093565" cy="791737"/>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400">
                <a:solidFill>
                  <a:schemeClr val="tx1"/>
                </a:solidFill>
                <a:latin typeface="+mn-lt"/>
              </a:rPr>
              <a:t>Adaptación de la cualificación profesional al desarrollo tecnológico actual</a:t>
            </a:r>
          </a:p>
        </p:txBody>
      </p:sp>
      <p:sp>
        <p:nvSpPr>
          <p:cNvPr id="10" name="Textplatzhalter 3">
            <a:extLst>
              <a:ext uri="{FF2B5EF4-FFF2-40B4-BE49-F238E27FC236}">
                <a16:creationId xmlns:a16="http://schemas.microsoft.com/office/drawing/2014/main" id="{959C47A6-817E-4912-9A34-4BC2DDC18172}"/>
              </a:ext>
            </a:extLst>
          </p:cNvPr>
          <p:cNvSpPr txBox="1">
            <a:spLocks/>
          </p:cNvSpPr>
          <p:nvPr/>
        </p:nvSpPr>
        <p:spPr>
          <a:xfrm>
            <a:off x="6619009" y="2777623"/>
            <a:ext cx="5093565" cy="1007181"/>
          </a:xfrm>
          <a:prstGeom prst="rect">
            <a:avLst/>
          </a:prstGeom>
          <a:solidFill>
            <a:srgbClr val="FBF3E8"/>
          </a:solidFill>
        </p:spPr>
        <p:txBody>
          <a:bodyPr vert="horz" wrap="square" lIns="2160000" tIns="72000" rIns="18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400" dirty="0">
                <a:solidFill>
                  <a:schemeClr val="tx1"/>
                </a:solidFill>
                <a:latin typeface="+mn-lt"/>
              </a:rPr>
              <a:t>Complementar y garantizar un nivel alto y uniforme compensando la especialización dentro de la empresa.</a:t>
            </a: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s-ES" dirty="0"/>
              <a:t>8. Formación supraempresarial</a:t>
            </a:r>
          </a:p>
        </p:txBody>
      </p:sp>
      <p:sp>
        <p:nvSpPr>
          <p:cNvPr id="27" name="Ellipse 26">
            <a:extLst>
              <a:ext uri="{FF2B5EF4-FFF2-40B4-BE49-F238E27FC236}">
                <a16:creationId xmlns:a16="http://schemas.microsoft.com/office/drawing/2014/main" id="{2E91AE6D-F509-4B74-AFF6-F7C951E5718C}"/>
              </a:ext>
            </a:extLst>
          </p:cNvPr>
          <p:cNvSpPr/>
          <p:nvPr/>
        </p:nvSpPr>
        <p:spPr>
          <a:xfrm>
            <a:off x="5572992" y="1966753"/>
            <a:ext cx="3226653" cy="3279478"/>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7FC671A7-81DF-473F-A0FF-D0DA0E00FB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6442" y="2782527"/>
            <a:ext cx="2939751" cy="1292946"/>
          </a:xfrm>
          <a:prstGeom prst="rect">
            <a:avLst/>
          </a:prstGeom>
        </p:spPr>
      </p:pic>
      <p:sp>
        <p:nvSpPr>
          <p:cNvPr id="14" name="Textfeld 13">
            <a:extLst>
              <a:ext uri="{FF2B5EF4-FFF2-40B4-BE49-F238E27FC236}">
                <a16:creationId xmlns:a16="http://schemas.microsoft.com/office/drawing/2014/main" id="{807F80B1-9323-47F8-84A2-9612256BE6B5}"/>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Resumen </a:t>
            </a:r>
          </a:p>
        </p:txBody>
      </p:sp>
    </p:spTree>
    <p:extLst>
      <p:ext uri="{BB962C8B-B14F-4D97-AF65-F5344CB8AC3E}">
        <p14:creationId xmlns:p14="http://schemas.microsoft.com/office/powerpoint/2010/main" val="385329358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s-ES" dirty="0"/>
              <a:t>8. Formación supraempresarial</a:t>
            </a: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Base jurídica </a:t>
            </a:r>
          </a:p>
        </p:txBody>
      </p:sp>
      <p:sp>
        <p:nvSpPr>
          <p:cNvPr id="9" name="Textfeld 8">
            <a:extLst>
              <a:ext uri="{FF2B5EF4-FFF2-40B4-BE49-F238E27FC236}">
                <a16:creationId xmlns:a16="http://schemas.microsoft.com/office/drawing/2014/main" id="{9597D8D2-70C1-40CC-BBAE-327B0629F8F3}"/>
              </a:ext>
            </a:extLst>
          </p:cNvPr>
          <p:cNvSpPr txBox="1"/>
          <p:nvPr/>
        </p:nvSpPr>
        <p:spPr>
          <a:xfrm>
            <a:off x="658811" y="1572161"/>
            <a:ext cx="9704389" cy="3600345"/>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es-ES"/>
              <a:t>Art. 5 (2) n.º 6 de la Ley Alemana de Formación Profesional (BBiG): «El reglamento de formación profesional dual puede prever que partes de la formación profesional se realicen en instituciones adecuadas fuera del centro de formación profesional, cuando y en la medida en que así lo requiera la formación profesional (formación profesional supraempresarial).»</a:t>
            </a:r>
          </a:p>
          <a:p>
            <a:pPr marL="285750" indent="-285750">
              <a:lnSpc>
                <a:spcPts val="2400"/>
              </a:lnSpc>
              <a:spcAft>
                <a:spcPts val="600"/>
              </a:spcAft>
              <a:buClr>
                <a:srgbClr val="D6851B"/>
              </a:buClr>
              <a:buSzPct val="65000"/>
              <a:buFont typeface="Wingdings 3" panose="05040102010807070707" pitchFamily="18" charset="2"/>
              <a:buChar char=""/>
            </a:pPr>
            <a:r>
              <a:rPr lang="es-ES"/>
              <a:t>Art. 21 apartado 2 del Reglamento de la actividad artesanal (HwO): «Un centro de formación profesional en el que no se puedan impartir todas las aptitudes, conocimientos y habilidades profesionales necesarios se considerará adecuado siempre que estos se impartan mediante actividades de formación fuera del centro de formación profesional.»</a:t>
            </a:r>
          </a:p>
          <a:p>
            <a:pPr marL="285750" indent="-285750">
              <a:lnSpc>
                <a:spcPts val="2400"/>
              </a:lnSpc>
              <a:spcAft>
                <a:spcPts val="600"/>
              </a:spcAft>
              <a:buClr>
                <a:srgbClr val="D6851B"/>
              </a:buClr>
              <a:buSzPct val="65000"/>
              <a:buFont typeface="Wingdings 3" panose="05040102010807070707" pitchFamily="18" charset="2"/>
              <a:buChar char=""/>
            </a:pPr>
            <a:r>
              <a:rPr lang="es-ES"/>
              <a:t>Los periodos de formación supraempresarial forman parte del periodo de formación empresarial. </a:t>
            </a:r>
          </a:p>
          <a:p>
            <a:pPr marL="285750" indent="-285750">
              <a:lnSpc>
                <a:spcPts val="2400"/>
              </a:lnSpc>
              <a:spcAft>
                <a:spcPts val="600"/>
              </a:spcAft>
              <a:buClr>
                <a:srgbClr val="D6851B"/>
              </a:buClr>
              <a:buSzPct val="65000"/>
              <a:buFont typeface="Wingdings 3" panose="05040102010807070707" pitchFamily="18" charset="2"/>
              <a:buChar char=""/>
            </a:pPr>
            <a:r>
              <a:rPr lang="es-ES"/>
              <a:t>Por lo general, los reglamentos de formación profesional dual no mencionan explícitamente la formación supraempresarial (ÜBA/ÜLU). </a:t>
            </a:r>
            <a:br>
              <a:rPr lang="es-ES"/>
            </a:br>
            <a:r>
              <a:rPr lang="es-ES"/>
              <a:t>La decisión sobre la realización y el alcance de la formación supraempresarial en una profesión es un proceso cooperativo que corre a cargo de distintas instituciones. </a:t>
            </a:r>
          </a:p>
        </p:txBody>
      </p:sp>
      <p:pic>
        <p:nvPicPr>
          <p:cNvPr id="14" name="Grafik 13">
            <a:extLst>
              <a:ext uri="{FF2B5EF4-FFF2-40B4-BE49-F238E27FC236}">
                <a16:creationId xmlns:a16="http://schemas.microsoft.com/office/drawing/2014/main" id="{3BFCD4A8-362A-4724-BF79-6FEE0558E1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6844" y="1761694"/>
            <a:ext cx="708827" cy="1360947"/>
          </a:xfrm>
          <a:prstGeom prst="rect">
            <a:avLst/>
          </a:prstGeom>
        </p:spPr>
      </p:pic>
      <p:pic>
        <p:nvPicPr>
          <p:cNvPr id="16" name="Grafik 15">
            <a:extLst>
              <a:ext uri="{FF2B5EF4-FFF2-40B4-BE49-F238E27FC236}">
                <a16:creationId xmlns:a16="http://schemas.microsoft.com/office/drawing/2014/main" id="{71904BE8-6CAC-49EC-A3F3-B8170B8B35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9250" y="1162945"/>
            <a:ext cx="833326" cy="1599987"/>
          </a:xfrm>
          <a:prstGeom prst="rect">
            <a:avLst/>
          </a:prstGeom>
        </p:spPr>
      </p:pic>
      <p:pic>
        <p:nvPicPr>
          <p:cNvPr id="17" name="Grafik 16">
            <a:extLst>
              <a:ext uri="{FF2B5EF4-FFF2-40B4-BE49-F238E27FC236}">
                <a16:creationId xmlns:a16="http://schemas.microsoft.com/office/drawing/2014/main" id="{55823AAF-976C-4070-A4F5-94232E5C2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02284" y="3294864"/>
            <a:ext cx="1026331" cy="1970556"/>
          </a:xfrm>
          <a:prstGeom prst="rect">
            <a:avLst/>
          </a:prstGeom>
        </p:spPr>
      </p:pic>
    </p:spTree>
    <p:extLst>
      <p:ext uri="{BB962C8B-B14F-4D97-AF65-F5344CB8AC3E}">
        <p14:creationId xmlns:p14="http://schemas.microsoft.com/office/powerpoint/2010/main" val="226629560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s-ES" dirty="0"/>
              <a:t>8. Formación supraempresarial en artesanía y oficios</a:t>
            </a: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Resumen</a:t>
            </a:r>
          </a:p>
        </p:txBody>
      </p:sp>
      <p:sp>
        <p:nvSpPr>
          <p:cNvPr id="9" name="Textfeld 8">
            <a:extLst>
              <a:ext uri="{FF2B5EF4-FFF2-40B4-BE49-F238E27FC236}">
                <a16:creationId xmlns:a16="http://schemas.microsoft.com/office/drawing/2014/main" id="{9597D8D2-70C1-40CC-BBAE-327B0629F8F3}"/>
              </a:ext>
            </a:extLst>
          </p:cNvPr>
          <p:cNvSpPr txBox="1"/>
          <p:nvPr/>
        </p:nvSpPr>
        <p:spPr>
          <a:xfrm>
            <a:off x="658811" y="1196649"/>
            <a:ext cx="10802362" cy="4600618"/>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es-ES" dirty="0"/>
              <a:t>La formación supraempresarial (ÜBA/ÜLU) es un elemento importante en el sistema dual de la formación profesional en Alemania. </a:t>
            </a:r>
            <a:br>
              <a:rPr lang="es-ES" dirty="0"/>
            </a:br>
            <a:r>
              <a:rPr lang="es-ES" dirty="0"/>
              <a:t>Garantiza una calidad alta y uniforme en la formación de cada profesión en el ámbito de artesanía y oficios independientemente de la capacidad para la formación profesional dual de cada empresa de artesanía y oficios. </a:t>
            </a:r>
          </a:p>
          <a:p>
            <a:pPr marL="285750" indent="-285750">
              <a:lnSpc>
                <a:spcPts val="2400"/>
              </a:lnSpc>
              <a:spcAft>
                <a:spcPts val="600"/>
              </a:spcAft>
              <a:buClr>
                <a:srgbClr val="D6851B"/>
              </a:buClr>
              <a:buSzPct val="65000"/>
              <a:buFont typeface="Wingdings 3" panose="05040102010807070707" pitchFamily="18" charset="2"/>
              <a:buChar char=""/>
            </a:pPr>
            <a:r>
              <a:rPr lang="es-ES" dirty="0"/>
              <a:t>Las decisiones sobre la formación supraempresarial (ÜBA/ÜLU) se adoptan en el marco del sistema de autogestión del sector artesanal.</a:t>
            </a:r>
          </a:p>
          <a:p>
            <a:pPr marL="285750" indent="-285750">
              <a:lnSpc>
                <a:spcPts val="2400"/>
              </a:lnSpc>
              <a:spcAft>
                <a:spcPts val="600"/>
              </a:spcAft>
              <a:buClr>
                <a:srgbClr val="D6851B"/>
              </a:buClr>
              <a:buSzPct val="65000"/>
              <a:buFont typeface="Wingdings 3" panose="05040102010807070707" pitchFamily="18" charset="2"/>
              <a:buChar char=""/>
            </a:pPr>
            <a:r>
              <a:rPr lang="es-ES" dirty="0"/>
              <a:t>Los contenidos y la duración de la instrucción supraempresarial se determinan conjuntamente entre las asociaciones profesionales federales y el Heinz-</a:t>
            </a:r>
            <a:r>
              <a:rPr lang="es-ES" dirty="0" err="1"/>
              <a:t>Piest</a:t>
            </a:r>
            <a:r>
              <a:rPr lang="es-ES" dirty="0"/>
              <a:t>-</a:t>
            </a:r>
            <a:r>
              <a:rPr lang="es-ES" dirty="0" err="1"/>
              <a:t>Institut</a:t>
            </a:r>
            <a:r>
              <a:rPr lang="es-ES" dirty="0"/>
              <a:t> für </a:t>
            </a:r>
            <a:r>
              <a:rPr lang="es-ES" dirty="0" err="1"/>
              <a:t>Handwerkstechnik</a:t>
            </a:r>
            <a:r>
              <a:rPr lang="es-ES" dirty="0"/>
              <a:t> (HPI) de la Universidad Leibniz de </a:t>
            </a:r>
            <a:r>
              <a:rPr lang="es-ES" dirty="0" err="1"/>
              <a:t>Hanóver</a:t>
            </a:r>
            <a:r>
              <a:rPr lang="es-ES" dirty="0"/>
              <a:t>. </a:t>
            </a:r>
          </a:p>
          <a:p>
            <a:pPr marL="285750" indent="-285750">
              <a:lnSpc>
                <a:spcPts val="2400"/>
              </a:lnSpc>
              <a:spcAft>
                <a:spcPts val="600"/>
              </a:spcAft>
              <a:buClr>
                <a:srgbClr val="D6851B"/>
              </a:buClr>
              <a:buSzPct val="65000"/>
              <a:buFont typeface="Wingdings 3" panose="05040102010807070707" pitchFamily="18" charset="2"/>
              <a:buChar char=""/>
            </a:pPr>
            <a:r>
              <a:rPr lang="es-ES" dirty="0"/>
              <a:t>La homologación la concede el Ministerio Federal de Economía y Energía (BMWE) o los ministerios competentes de los estados federados. </a:t>
            </a:r>
          </a:p>
          <a:p>
            <a:pPr marL="285750" indent="-285750">
              <a:lnSpc>
                <a:spcPts val="2400"/>
              </a:lnSpc>
              <a:spcAft>
                <a:spcPts val="600"/>
              </a:spcAft>
              <a:buClr>
                <a:srgbClr val="D6851B"/>
              </a:buClr>
              <a:buSzPct val="65000"/>
              <a:buFont typeface="Wingdings 3" panose="05040102010807070707" pitchFamily="18" charset="2"/>
              <a:buChar char=""/>
            </a:pPr>
            <a:r>
              <a:rPr lang="es-ES" dirty="0"/>
              <a:t>Actualmente, la oferta de programas de formación a nivel federal comprende alrededor de 500 planes de estudios para la formación supraempresarial, que están disponibles para la mayoría de las profesiones de artesanía y oficios. </a:t>
            </a:r>
          </a:p>
        </p:txBody>
      </p:sp>
      <p:pic>
        <p:nvPicPr>
          <p:cNvPr id="4" name="Grafik 3">
            <a:extLst>
              <a:ext uri="{FF2B5EF4-FFF2-40B4-BE49-F238E27FC236}">
                <a16:creationId xmlns:a16="http://schemas.microsoft.com/office/drawing/2014/main" id="{6F499053-B44B-4378-A727-A3E6CEB593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17479" y="2441863"/>
            <a:ext cx="887388" cy="1754608"/>
          </a:xfrm>
          <a:prstGeom prst="rect">
            <a:avLst/>
          </a:prstGeom>
        </p:spPr>
      </p:pic>
    </p:spTree>
    <p:extLst>
      <p:ext uri="{BB962C8B-B14F-4D97-AF65-F5344CB8AC3E}">
        <p14:creationId xmlns:p14="http://schemas.microsoft.com/office/powerpoint/2010/main" val="217349517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s-ES" dirty="0"/>
              <a:t>8. Formación supraempresarial en artesanía y oficios</a:t>
            </a:r>
          </a:p>
        </p:txBody>
      </p:sp>
      <p:sp>
        <p:nvSpPr>
          <p:cNvPr id="21" name="Textplatzhalter 3">
            <a:extLst>
              <a:ext uri="{FF2B5EF4-FFF2-40B4-BE49-F238E27FC236}">
                <a16:creationId xmlns:a16="http://schemas.microsoft.com/office/drawing/2014/main" id="{2A3CB334-2238-40FA-A9D6-68E375E5FEDA}"/>
              </a:ext>
            </a:extLst>
          </p:cNvPr>
          <p:cNvSpPr txBox="1">
            <a:spLocks/>
          </p:cNvSpPr>
          <p:nvPr/>
        </p:nvSpPr>
        <p:spPr>
          <a:xfrm>
            <a:off x="658812" y="1398743"/>
            <a:ext cx="5329237" cy="360073"/>
          </a:xfrm>
          <a:prstGeom prst="rect">
            <a:avLst/>
          </a:prstGeom>
          <a:solidFill>
            <a:srgbClr val="D6851B">
              <a:alpha val="90000"/>
            </a:srgbClr>
          </a:solidFill>
        </p:spPr>
        <p:txBody>
          <a:bodyPr vert="horz" wrap="square" lIns="180000" tIns="36000" rIns="1800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700" dirty="0"/>
              <a:t>Cámaras de Artesanía y Oficios</a:t>
            </a:r>
          </a:p>
        </p:txBody>
      </p:sp>
      <p:sp>
        <p:nvSpPr>
          <p:cNvPr id="22" name="Textplatzhalter 3">
            <a:extLst>
              <a:ext uri="{FF2B5EF4-FFF2-40B4-BE49-F238E27FC236}">
                <a16:creationId xmlns:a16="http://schemas.microsoft.com/office/drawing/2014/main" id="{A45A71B3-D77D-4CC1-9D53-466F7B31387D}"/>
              </a:ext>
            </a:extLst>
          </p:cNvPr>
          <p:cNvSpPr txBox="1">
            <a:spLocks/>
          </p:cNvSpPr>
          <p:nvPr/>
        </p:nvSpPr>
        <p:spPr>
          <a:xfrm>
            <a:off x="658814" y="1827195"/>
            <a:ext cx="5329234" cy="1941658"/>
          </a:xfrm>
          <a:prstGeom prst="rect">
            <a:avLst/>
          </a:prstGeom>
          <a:solidFill>
            <a:srgbClr val="FBF3E8"/>
          </a:solidFill>
        </p:spPr>
        <p:txBody>
          <a:bodyPr vert="horz" wrap="square" lIns="180000" tIns="108000" rIns="1440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es-ES" sz="1400" b="0" dirty="0"/>
              <a:t>Son las </a:t>
            </a:r>
            <a:r>
              <a:rPr lang="es-ES" sz="1400" b="0" dirty="0" err="1"/>
              <a:t>organizaciónes</a:t>
            </a:r>
            <a:r>
              <a:rPr lang="es-ES" sz="1400" b="0" dirty="0"/>
              <a:t> responsables de la implementación y coordinación de la formación supraempresarial (ÜBA/ÜLU). </a:t>
            </a:r>
            <a:br>
              <a:rPr lang="es-ES" sz="1400" b="0" dirty="0"/>
            </a:br>
            <a:r>
              <a:rPr lang="es-ES" sz="1400" b="0" dirty="0"/>
              <a:t>En colaboración con los gremios de expertos, deciden los contenidos, la duración y la organización de los cursos. A menudo gestionan sus propios centros educativos o encargan esta tarea a otros proveedores.</a:t>
            </a:r>
          </a:p>
        </p:txBody>
      </p:sp>
      <p:sp>
        <p:nvSpPr>
          <p:cNvPr id="23" name="Textplatzhalter 3">
            <a:extLst>
              <a:ext uri="{FF2B5EF4-FFF2-40B4-BE49-F238E27FC236}">
                <a16:creationId xmlns:a16="http://schemas.microsoft.com/office/drawing/2014/main" id="{33F8A80B-5696-4C0A-92C8-12A89EAFAF1A}"/>
              </a:ext>
            </a:extLst>
          </p:cNvPr>
          <p:cNvSpPr txBox="1">
            <a:spLocks/>
          </p:cNvSpPr>
          <p:nvPr/>
        </p:nvSpPr>
        <p:spPr>
          <a:xfrm>
            <a:off x="658812" y="3867658"/>
            <a:ext cx="5329236" cy="350139"/>
          </a:xfrm>
          <a:prstGeom prst="rect">
            <a:avLst/>
          </a:prstGeom>
          <a:solidFill>
            <a:srgbClr val="D6851B">
              <a:alpha val="90000"/>
            </a:srgbClr>
          </a:solidFill>
        </p:spPr>
        <p:txBody>
          <a:bodyPr vert="horz" wrap="square" lIns="180000" tIns="36000" rIns="1800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700" dirty="0"/>
              <a:t>Gremios y asociaciones profesionales</a:t>
            </a:r>
          </a:p>
        </p:txBody>
      </p:sp>
      <p:sp>
        <p:nvSpPr>
          <p:cNvPr id="24" name="Textplatzhalter 3">
            <a:extLst>
              <a:ext uri="{FF2B5EF4-FFF2-40B4-BE49-F238E27FC236}">
                <a16:creationId xmlns:a16="http://schemas.microsoft.com/office/drawing/2014/main" id="{614C2C93-9079-4441-9B8D-83EBDC840F13}"/>
              </a:ext>
            </a:extLst>
          </p:cNvPr>
          <p:cNvSpPr txBox="1">
            <a:spLocks/>
          </p:cNvSpPr>
          <p:nvPr/>
        </p:nvSpPr>
        <p:spPr>
          <a:xfrm>
            <a:off x="658812" y="4316603"/>
            <a:ext cx="5329237" cy="1510770"/>
          </a:xfrm>
          <a:prstGeom prst="rect">
            <a:avLst/>
          </a:prstGeom>
          <a:solidFill>
            <a:srgbClr val="FBF3E8"/>
          </a:solidFill>
        </p:spPr>
        <p:txBody>
          <a:bodyPr vert="horz" wrap="square" lIns="180000" tIns="108000" rIns="1800000" bIns="108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es-ES" sz="1400" b="0" dirty="0"/>
              <a:t>Incorporan los requisitos específicos del sector en la planificación y aportan comentarios y opiniones sobre los contenidos y la calidad de la formación supraempresarial (ÜBA/ÜLU).</a:t>
            </a:r>
          </a:p>
        </p:txBody>
      </p:sp>
      <p:sp>
        <p:nvSpPr>
          <p:cNvPr id="25" name="Textplatzhalter 3">
            <a:extLst>
              <a:ext uri="{FF2B5EF4-FFF2-40B4-BE49-F238E27FC236}">
                <a16:creationId xmlns:a16="http://schemas.microsoft.com/office/drawing/2014/main" id="{A53218F2-ECA4-409E-A9E6-084936D77A4F}"/>
              </a:ext>
            </a:extLst>
          </p:cNvPr>
          <p:cNvSpPr txBox="1">
            <a:spLocks/>
          </p:cNvSpPr>
          <p:nvPr/>
        </p:nvSpPr>
        <p:spPr>
          <a:xfrm>
            <a:off x="6203949" y="1398743"/>
            <a:ext cx="5508626" cy="360073"/>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700" dirty="0"/>
              <a:t>Heinz-</a:t>
            </a:r>
            <a:r>
              <a:rPr lang="es-ES" sz="1700" dirty="0" err="1"/>
              <a:t>Piest</a:t>
            </a:r>
            <a:r>
              <a:rPr lang="es-ES" sz="1700" dirty="0"/>
              <a:t> </a:t>
            </a:r>
            <a:r>
              <a:rPr lang="es-ES" sz="1700" dirty="0" err="1"/>
              <a:t>Institut</a:t>
            </a:r>
            <a:r>
              <a:rPr lang="es-ES" sz="1700" dirty="0"/>
              <a:t> (HPI)</a:t>
            </a:r>
          </a:p>
        </p:txBody>
      </p:sp>
      <p:sp>
        <p:nvSpPr>
          <p:cNvPr id="26" name="Textplatzhalter 3">
            <a:extLst>
              <a:ext uri="{FF2B5EF4-FFF2-40B4-BE49-F238E27FC236}">
                <a16:creationId xmlns:a16="http://schemas.microsoft.com/office/drawing/2014/main" id="{35AA4125-A4F8-48AA-A599-359C0302BF7E}"/>
              </a:ext>
            </a:extLst>
          </p:cNvPr>
          <p:cNvSpPr txBox="1">
            <a:spLocks/>
          </p:cNvSpPr>
          <p:nvPr/>
        </p:nvSpPr>
        <p:spPr>
          <a:xfrm>
            <a:off x="6203948" y="1827194"/>
            <a:ext cx="5508627" cy="1941658"/>
          </a:xfrm>
          <a:prstGeom prst="rect">
            <a:avLst/>
          </a:prstGeom>
          <a:solidFill>
            <a:srgbClr val="FBF3E8"/>
          </a:solidFill>
        </p:spPr>
        <p:txBody>
          <a:bodyPr vert="horz" wrap="square" lIns="1440000" tIns="108000" rIns="108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es-ES" sz="1400" b="0" dirty="0"/>
              <a:t>El HPI colabora estrechamente con asociaciones profesionales federales y desarrolla los planes de formación supraempresarial (ÜBA/ÜLU) a nivel federal, incluyendo los contenidos, periodos de duración y cálculos de costes para los niveles básico y especializado. Estos planes son la base para las solicitudes de subvención ante el Ministerio Federal de Economía y Energía y los estados federados.</a:t>
            </a:r>
          </a:p>
        </p:txBody>
      </p:sp>
      <p:sp>
        <p:nvSpPr>
          <p:cNvPr id="27" name="Textplatzhalter 3">
            <a:extLst>
              <a:ext uri="{FF2B5EF4-FFF2-40B4-BE49-F238E27FC236}">
                <a16:creationId xmlns:a16="http://schemas.microsoft.com/office/drawing/2014/main" id="{2FA255FD-8273-444D-9E86-DCF0D375F0BD}"/>
              </a:ext>
            </a:extLst>
          </p:cNvPr>
          <p:cNvSpPr txBox="1">
            <a:spLocks/>
          </p:cNvSpPr>
          <p:nvPr/>
        </p:nvSpPr>
        <p:spPr>
          <a:xfrm>
            <a:off x="6203949" y="3867658"/>
            <a:ext cx="5508626" cy="350138"/>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700" dirty="0"/>
              <a:t>Interlocutores sociales</a:t>
            </a:r>
          </a:p>
        </p:txBody>
      </p:sp>
      <p:sp>
        <p:nvSpPr>
          <p:cNvPr id="28" name="Textplatzhalter 3">
            <a:extLst>
              <a:ext uri="{FF2B5EF4-FFF2-40B4-BE49-F238E27FC236}">
                <a16:creationId xmlns:a16="http://schemas.microsoft.com/office/drawing/2014/main" id="{A9D2A30C-DCFA-4BC2-9290-3E880349B4F6}"/>
              </a:ext>
            </a:extLst>
          </p:cNvPr>
          <p:cNvSpPr txBox="1">
            <a:spLocks/>
          </p:cNvSpPr>
          <p:nvPr/>
        </p:nvSpPr>
        <p:spPr>
          <a:xfrm>
            <a:off x="6203948" y="4316602"/>
            <a:ext cx="5508627" cy="1510771"/>
          </a:xfrm>
          <a:prstGeom prst="rect">
            <a:avLst/>
          </a:prstGeom>
          <a:solidFill>
            <a:srgbClr val="FBF3E8"/>
          </a:solidFill>
        </p:spPr>
        <p:txBody>
          <a:bodyPr vert="horz" wrap="square" lIns="1440000" tIns="108000" rIns="108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lvl="1">
              <a:lnSpc>
                <a:spcPct val="100000"/>
              </a:lnSpc>
              <a:spcAft>
                <a:spcPts val="200"/>
              </a:spcAft>
              <a:buClr>
                <a:srgbClr val="D6851B"/>
              </a:buClr>
              <a:buSzPct val="65000"/>
            </a:pPr>
            <a:r>
              <a:rPr lang="es-ES" sz="1400" b="0" dirty="0"/>
              <a:t>En determinados sectores, como el de la construcción, las partes de los contratos colectivos acuerdan el número y el contenido de los cursos de formación supraempresarial (ÜBA/ÜLU). Basándose en estos acuerdos, el ministerio competente aprueba los marcos curriculares vinculantes.</a:t>
            </a:r>
          </a:p>
        </p:txBody>
      </p:sp>
      <p:sp>
        <p:nvSpPr>
          <p:cNvPr id="20" name="Raute 19">
            <a:extLst>
              <a:ext uri="{FF2B5EF4-FFF2-40B4-BE49-F238E27FC236}">
                <a16:creationId xmlns:a16="http://schemas.microsoft.com/office/drawing/2014/main" id="{F13A6079-09B3-4568-80D0-FD240CB438F9}"/>
              </a:ext>
            </a:extLst>
          </p:cNvPr>
          <p:cNvSpPr/>
          <p:nvPr/>
        </p:nvSpPr>
        <p:spPr>
          <a:xfrm>
            <a:off x="4693081" y="1827194"/>
            <a:ext cx="2805833" cy="2805833"/>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bIns="180000" rtlCol="0" anchor="ctr"/>
          <a:lstStyle/>
          <a:p>
            <a:pPr algn="ctr"/>
            <a:r>
              <a:rPr lang="es-ES" sz="2000" b="1">
                <a:solidFill>
                  <a:srgbClr val="D6851B"/>
                </a:solidFill>
              </a:rPr>
              <a:t>Agentes</a:t>
            </a:r>
          </a:p>
        </p:txBody>
      </p:sp>
    </p:spTree>
    <p:extLst>
      <p:ext uri="{BB962C8B-B14F-4D97-AF65-F5344CB8AC3E}">
        <p14:creationId xmlns:p14="http://schemas.microsoft.com/office/powerpoint/2010/main" val="1407361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s-ES" dirty="0"/>
              <a:t>8. Formación supraempresarial en artesanía y oficios</a:t>
            </a:r>
          </a:p>
        </p:txBody>
      </p:sp>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Tareas del HPI</a:t>
            </a:r>
          </a:p>
        </p:txBody>
      </p:sp>
      <p:sp>
        <p:nvSpPr>
          <p:cNvPr id="13" name="Textfeld 12">
            <a:extLst>
              <a:ext uri="{FF2B5EF4-FFF2-40B4-BE49-F238E27FC236}">
                <a16:creationId xmlns:a16="http://schemas.microsoft.com/office/drawing/2014/main" id="{F4D84379-6AAF-4BCB-9C1E-544820374E76}"/>
              </a:ext>
            </a:extLst>
          </p:cNvPr>
          <p:cNvSpPr txBox="1"/>
          <p:nvPr/>
        </p:nvSpPr>
        <p:spPr>
          <a:xfrm>
            <a:off x="2921000" y="1911062"/>
            <a:ext cx="8791574" cy="3980577"/>
          </a:xfrm>
          <a:prstGeom prst="rect">
            <a:avLst/>
          </a:prstGeom>
          <a:noFill/>
        </p:spPr>
        <p:txBody>
          <a:bodyPr wrap="square" lIns="0" tIns="0" rIns="0" bIns="0" rtlCol="0">
            <a:spAutoFit/>
          </a:bodyPr>
          <a:lstStyle/>
          <a:p>
            <a:pPr marL="285750" indent="-285750">
              <a:spcAft>
                <a:spcPts val="400"/>
              </a:spcAft>
              <a:buClr>
                <a:srgbClr val="D6851B"/>
              </a:buClr>
              <a:buSzPct val="65000"/>
              <a:buFont typeface="Wingdings 3" panose="05040102010807070707" pitchFamily="18" charset="2"/>
              <a:buChar char=""/>
            </a:pPr>
            <a:r>
              <a:rPr lang="es-ES" dirty="0"/>
              <a:t>El HPI observa los desarrollos tecnológicos, los integra en los conceptos de los cursos y garantiza así contenidos de orientación práctica, por ejemplo, sobre digitalización, eficiencia energética o movilidad eléctrica. De este modo, los centros de formación profesional supraempresarial sirven como plataforma de transferencia de técnicas modernas a las operaciones cotidianas de las empresas.</a:t>
            </a:r>
          </a:p>
          <a:p>
            <a:pPr marL="285750" indent="-285750">
              <a:spcAft>
                <a:spcPts val="400"/>
              </a:spcAft>
              <a:buClr>
                <a:srgbClr val="D6851B"/>
              </a:buClr>
              <a:buSzPct val="65000"/>
              <a:buFont typeface="Wingdings 3" panose="05040102010807070707" pitchFamily="18" charset="2"/>
              <a:buChar char=""/>
            </a:pPr>
            <a:r>
              <a:rPr lang="es-ES" dirty="0"/>
              <a:t>Desde hace más de 40 años, el HPI analiza por encargo del Ministerio Federal de Economía y Energía (BMWE) y de la Asociación Central de Artesanos Alemanes (ZDH) el uso que se hace de la formación supraempresarial (ÜBA/ÜLU), p. ej., número de participaciones, intensidad o tasa de subvención, y además registra las tendencias. Estos datos constituyen la base para la toma de decisiones políticas y las estrategias de subvención.</a:t>
            </a:r>
          </a:p>
          <a:p>
            <a:pPr marL="285750" indent="-285750">
              <a:spcAft>
                <a:spcPts val="400"/>
              </a:spcAft>
              <a:buClr>
                <a:srgbClr val="D6851B"/>
              </a:buClr>
              <a:buSzPct val="65000"/>
              <a:buFont typeface="Wingdings 3" panose="05040102010807070707" pitchFamily="18" charset="2"/>
              <a:buChar char=""/>
            </a:pPr>
            <a:r>
              <a:rPr lang="es-ES" dirty="0"/>
              <a:t>Como instituto de investigación de la Universidad Leibniz de </a:t>
            </a:r>
            <a:r>
              <a:rPr lang="es-ES" dirty="0" err="1"/>
              <a:t>Hanóver</a:t>
            </a:r>
            <a:r>
              <a:rPr lang="es-ES" dirty="0"/>
              <a:t>, el HPI participa en proyectos de investigación aplicada. Presta apoyo a las pequeñas y medianas empresas de artesanía y oficios en cuestiones tecnológicas e impulsa innovaciones que luego se incorporan a la formación profesional.</a:t>
            </a:r>
          </a:p>
        </p:txBody>
      </p:sp>
      <p:sp>
        <p:nvSpPr>
          <p:cNvPr id="15" name="Textplatzhalter 3">
            <a:extLst>
              <a:ext uri="{FF2B5EF4-FFF2-40B4-BE49-F238E27FC236}">
                <a16:creationId xmlns:a16="http://schemas.microsoft.com/office/drawing/2014/main" id="{C2CB6734-7C48-4B2C-8E1B-B4AC9EBBD827}"/>
              </a:ext>
            </a:extLst>
          </p:cNvPr>
          <p:cNvSpPr txBox="1">
            <a:spLocks/>
          </p:cNvSpPr>
          <p:nvPr/>
        </p:nvSpPr>
        <p:spPr>
          <a:xfrm>
            <a:off x="1485106" y="1368801"/>
            <a:ext cx="10227468" cy="432000"/>
          </a:xfrm>
          <a:prstGeom prst="rect">
            <a:avLst/>
          </a:prstGeom>
          <a:solidFill>
            <a:srgbClr val="D6851B">
              <a:alpha val="90000"/>
            </a:srgbClr>
          </a:solidFill>
        </p:spPr>
        <p:txBody>
          <a:bodyPr vert="horz" wrap="square" lIns="1440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pPr>
            <a:r>
              <a:rPr lang="es-ES" sz="1800"/>
              <a:t>Heinz-Piest Institut</a:t>
            </a:r>
          </a:p>
        </p:txBody>
      </p:sp>
      <p:sp>
        <p:nvSpPr>
          <p:cNvPr id="16" name="Raute 19">
            <a:extLst>
              <a:ext uri="{FF2B5EF4-FFF2-40B4-BE49-F238E27FC236}">
                <a16:creationId xmlns:a16="http://schemas.microsoft.com/office/drawing/2014/main" id="{56FA2917-790B-42DD-B84D-F19D6844964F}"/>
              </a:ext>
            </a:extLst>
          </p:cNvPr>
          <p:cNvSpPr/>
          <p:nvPr/>
        </p:nvSpPr>
        <p:spPr>
          <a:xfrm>
            <a:off x="762723" y="1275282"/>
            <a:ext cx="1652587" cy="1652587"/>
          </a:xfrm>
          <a:prstGeom prst="ellipse">
            <a:avLst/>
          </a:prstGeom>
          <a:solidFill>
            <a:srgbClr val="FBF3E8"/>
          </a:solidFill>
          <a:ln w="22225">
            <a:noFill/>
          </a:ln>
        </p:spPr>
        <p:style>
          <a:lnRef idx="2">
            <a:schemeClr val="accent1">
              <a:shade val="50000"/>
            </a:schemeClr>
          </a:lnRef>
          <a:fillRef idx="1">
            <a:schemeClr val="accent1"/>
          </a:fillRef>
          <a:effectRef idx="0">
            <a:schemeClr val="accent1"/>
          </a:effectRef>
          <a:fontRef idx="minor">
            <a:schemeClr val="lt1"/>
          </a:fontRef>
        </p:style>
        <p:txBody>
          <a:bodyPr tIns="144000" bIns="180000" rtlCol="0" anchor="ctr"/>
          <a:lstStyle/>
          <a:p>
            <a:pPr algn="ctr"/>
            <a:r>
              <a:rPr lang="es-ES" sz="2000" b="1">
                <a:solidFill>
                  <a:srgbClr val="D6851B"/>
                </a:solidFill>
              </a:rPr>
              <a:t>Agentes</a:t>
            </a:r>
          </a:p>
        </p:txBody>
      </p:sp>
    </p:spTree>
    <p:extLst>
      <p:ext uri="{BB962C8B-B14F-4D97-AF65-F5344CB8AC3E}">
        <p14:creationId xmlns:p14="http://schemas.microsoft.com/office/powerpoint/2010/main" val="2364366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platzhalter 3">
            <a:extLst>
              <a:ext uri="{FF2B5EF4-FFF2-40B4-BE49-F238E27FC236}">
                <a16:creationId xmlns:a16="http://schemas.microsoft.com/office/drawing/2014/main" id="{96276C57-96CA-40E1-A189-11DAE4694170}"/>
              </a:ext>
            </a:extLst>
          </p:cNvPr>
          <p:cNvSpPr txBox="1">
            <a:spLocks/>
          </p:cNvSpPr>
          <p:nvPr/>
        </p:nvSpPr>
        <p:spPr>
          <a:xfrm>
            <a:off x="6240463" y="4590022"/>
            <a:ext cx="5437185" cy="772748"/>
          </a:xfrm>
          <a:prstGeom prst="rect">
            <a:avLst/>
          </a:prstGeom>
          <a:solidFill>
            <a:srgbClr val="D6851B"/>
          </a:solidFill>
        </p:spPr>
        <p:txBody>
          <a:bodyPr vert="horz" wrap="square" lIns="2052000" tIns="108000" rIns="72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b="1" dirty="0"/>
              <a:t>Para todos: participación obligatoria</a:t>
            </a:r>
          </a:p>
        </p:txBody>
      </p:sp>
      <p:sp>
        <p:nvSpPr>
          <p:cNvPr id="14" name="Textplatzhalter 3">
            <a:extLst>
              <a:ext uri="{FF2B5EF4-FFF2-40B4-BE49-F238E27FC236}">
                <a16:creationId xmlns:a16="http://schemas.microsoft.com/office/drawing/2014/main" id="{A1BB50E1-635A-42E1-99C4-7D8E43476388}"/>
              </a:ext>
            </a:extLst>
          </p:cNvPr>
          <p:cNvSpPr txBox="1">
            <a:spLocks/>
          </p:cNvSpPr>
          <p:nvPr/>
        </p:nvSpPr>
        <p:spPr>
          <a:xfrm>
            <a:off x="658810" y="3631987"/>
            <a:ext cx="4103689"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Tecnología de vehículos industriales</a:t>
            </a:r>
          </a:p>
        </p:txBody>
      </p:sp>
      <p:sp>
        <p:nvSpPr>
          <p:cNvPr id="15" name="Textplatzhalter 3">
            <a:extLst>
              <a:ext uri="{FF2B5EF4-FFF2-40B4-BE49-F238E27FC236}">
                <a16:creationId xmlns:a16="http://schemas.microsoft.com/office/drawing/2014/main" id="{FD9E8802-E14F-4A21-87D5-353DE33E1A43}"/>
              </a:ext>
            </a:extLst>
          </p:cNvPr>
          <p:cNvSpPr txBox="1">
            <a:spLocks/>
          </p:cNvSpPr>
          <p:nvPr/>
        </p:nvSpPr>
        <p:spPr>
          <a:xfrm>
            <a:off x="658815" y="4900563"/>
            <a:ext cx="5437185"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Tecnología de sistemas y de alta tensión</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s-ES" dirty="0"/>
              <a:t>8. Formación supraempresarial en artesanía y oficios</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3" y="2383136"/>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dirty="0">
                <a:solidFill>
                  <a:schemeClr val="tx1"/>
                </a:solidFill>
              </a:rPr>
              <a:t>Técnico/a mecatrónico/a de automoción </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6240463" y="2383136"/>
            <a:ext cx="5472112" cy="772748"/>
          </a:xfrm>
          <a:prstGeom prst="rect">
            <a:avLst/>
          </a:prstGeom>
          <a:solidFill>
            <a:srgbClr val="EAC28D"/>
          </a:solidFill>
        </p:spPr>
        <p:txBody>
          <a:bodyPr vert="horz" wrap="square" lIns="2052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Mecánico/a de carrocería y construcción de vehículos</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6240463" y="3216499"/>
            <a:ext cx="5472112" cy="1054877"/>
          </a:xfrm>
          <a:prstGeom prst="rect">
            <a:avLst/>
          </a:prstGeom>
          <a:solidFill>
            <a:srgbClr val="EAC28D"/>
          </a:solidFill>
        </p:spPr>
        <p:txBody>
          <a:bodyPr vert="horz" wrap="square" lIns="2052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dirty="0">
                <a:solidFill>
                  <a:schemeClr val="tx1"/>
                </a:solidFill>
              </a:rPr>
              <a:t>Pintor/a de vehículos </a:t>
            </a:r>
            <a:br>
              <a:rPr lang="es-ES" sz="1800" dirty="0">
                <a:solidFill>
                  <a:schemeClr val="tx1"/>
                </a:solidFill>
              </a:rPr>
            </a:br>
            <a:r>
              <a:rPr lang="es-ES" sz="1800" dirty="0">
                <a:solidFill>
                  <a:schemeClr val="tx1"/>
                </a:solidFill>
              </a:rPr>
              <a:t>(con formación profesional </a:t>
            </a:r>
            <a:r>
              <a:rPr lang="es-ES" sz="1800">
                <a:solidFill>
                  <a:schemeClr val="tx1"/>
                </a:solidFill>
              </a:rPr>
              <a:t>en artesanía </a:t>
            </a:r>
            <a:r>
              <a:rPr lang="es-ES" sz="1800" dirty="0">
                <a:solidFill>
                  <a:schemeClr val="tx1"/>
                </a:solidFill>
              </a:rPr>
              <a:t>y oficios)</a:t>
            </a:r>
          </a:p>
        </p:txBody>
      </p:sp>
      <p:sp>
        <p:nvSpPr>
          <p:cNvPr id="10" name="Textplatzhalter 3">
            <a:extLst>
              <a:ext uri="{FF2B5EF4-FFF2-40B4-BE49-F238E27FC236}">
                <a16:creationId xmlns:a16="http://schemas.microsoft.com/office/drawing/2014/main" id="{72C20CAF-854C-4332-BEE0-04C68FDF3090}"/>
              </a:ext>
            </a:extLst>
          </p:cNvPr>
          <p:cNvSpPr txBox="1">
            <a:spLocks/>
          </p:cNvSpPr>
          <p:nvPr/>
        </p:nvSpPr>
        <p:spPr>
          <a:xfrm>
            <a:off x="658810" y="2997699"/>
            <a:ext cx="4103689"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Tecnología automovilística</a:t>
            </a:r>
          </a:p>
        </p:txBody>
      </p:sp>
      <p:sp>
        <p:nvSpPr>
          <p:cNvPr id="11" name="Textplatzhalter 3">
            <a:extLst>
              <a:ext uri="{FF2B5EF4-FFF2-40B4-BE49-F238E27FC236}">
                <a16:creationId xmlns:a16="http://schemas.microsoft.com/office/drawing/2014/main" id="{E610D817-BA9C-4ADB-BE0F-728383D82AB9}"/>
              </a:ext>
            </a:extLst>
          </p:cNvPr>
          <p:cNvSpPr txBox="1">
            <a:spLocks/>
          </p:cNvSpPr>
          <p:nvPr/>
        </p:nvSpPr>
        <p:spPr>
          <a:xfrm>
            <a:off x="658815" y="4266275"/>
            <a:ext cx="5437185" cy="490620"/>
          </a:xfrm>
          <a:prstGeom prst="rect">
            <a:avLst/>
          </a:prstGeom>
          <a:solidFill>
            <a:srgbClr val="FBF3E8"/>
          </a:solidFill>
          <a:ln>
            <a:noFill/>
          </a:ln>
        </p:spPr>
        <p:txBody>
          <a:bodyPr vert="horz" wrap="square" lIns="468000" tIns="108000" rIns="21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Tecnología de motocicletas</a:t>
            </a:r>
          </a:p>
        </p:txBody>
      </p:sp>
      <p:sp>
        <p:nvSpPr>
          <p:cNvPr id="13" name="Ellipse 12">
            <a:extLst>
              <a:ext uri="{FF2B5EF4-FFF2-40B4-BE49-F238E27FC236}">
                <a16:creationId xmlns:a16="http://schemas.microsoft.com/office/drawing/2014/main" id="{E8D92DF3-700E-40D1-A92D-1904DC7FCF6A}"/>
              </a:ext>
            </a:extLst>
          </p:cNvPr>
          <p:cNvSpPr/>
          <p:nvPr/>
        </p:nvSpPr>
        <p:spPr>
          <a:xfrm>
            <a:off x="4643795" y="2302482"/>
            <a:ext cx="3224171" cy="3101635"/>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3" name="Rechteck 2">
            <a:extLst>
              <a:ext uri="{FF2B5EF4-FFF2-40B4-BE49-F238E27FC236}">
                <a16:creationId xmlns:a16="http://schemas.microsoft.com/office/drawing/2014/main" id="{8DE17537-C923-4B27-865F-8B6945D6B4EF}"/>
              </a:ext>
            </a:extLst>
          </p:cNvPr>
          <p:cNvSpPr/>
          <p:nvPr/>
        </p:nvSpPr>
        <p:spPr>
          <a:xfrm>
            <a:off x="658809" y="1583854"/>
            <a:ext cx="10631491" cy="307777"/>
          </a:xfrm>
          <a:prstGeom prst="rect">
            <a:avLst/>
          </a:prstGeom>
        </p:spPr>
        <p:txBody>
          <a:bodyPr wrap="square" lIns="0" tIns="0" rIns="0" bIns="0">
            <a:spAutoFit/>
          </a:bodyPr>
          <a:lstStyle/>
          <a:p>
            <a:r>
              <a:rPr lang="es-ES" sz="2000"/>
              <a:t>Existe para las siguientes profesiones: </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Ejemplo 1: </a:t>
            </a:r>
            <a:r>
              <a:rPr lang="es-ES" sz="2000" b="1">
                <a:solidFill>
                  <a:schemeClr val="dk1"/>
                </a:solidFill>
                <a:cs typeface="Calibri" panose="020F0502020204030204" pitchFamily="34" charset="0"/>
                <a:rtl val="0"/>
              </a:rPr>
              <a:t>taller de automóviles (1/3)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0" name="Grafik 19">
            <a:extLst>
              <a:ext uri="{FF2B5EF4-FFF2-40B4-BE49-F238E27FC236}">
                <a16:creationId xmlns:a16="http://schemas.microsoft.com/office/drawing/2014/main" id="{D008FB25-1A4C-46BA-BBE6-0FDCA180C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4477" y="2469954"/>
            <a:ext cx="3471968" cy="3159325"/>
          </a:xfrm>
          <a:prstGeom prst="rect">
            <a:avLst/>
          </a:prstGeom>
        </p:spPr>
      </p:pic>
    </p:spTree>
    <p:extLst>
      <p:ext uri="{BB962C8B-B14F-4D97-AF65-F5344CB8AC3E}">
        <p14:creationId xmlns:p14="http://schemas.microsoft.com/office/powerpoint/2010/main" val="3793356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3">
            <a:extLst>
              <a:ext uri="{FF2B5EF4-FFF2-40B4-BE49-F238E27FC236}">
                <a16:creationId xmlns:a16="http://schemas.microsoft.com/office/drawing/2014/main" id="{6EE7D5F5-CE79-49FF-8E85-30FF0CEB0AA7}"/>
              </a:ext>
            </a:extLst>
          </p:cNvPr>
          <p:cNvSpPr txBox="1">
            <a:spLocks/>
          </p:cNvSpPr>
          <p:nvPr/>
        </p:nvSpPr>
        <p:spPr>
          <a:xfrm>
            <a:off x="2311399" y="3835221"/>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De media: entre 4 y 8 semanas por año de formación profesional dual</a:t>
            </a:r>
          </a:p>
        </p:txBody>
      </p:sp>
      <p:sp>
        <p:nvSpPr>
          <p:cNvPr id="27" name="Textplatzhalter 3">
            <a:extLst>
              <a:ext uri="{FF2B5EF4-FFF2-40B4-BE49-F238E27FC236}">
                <a16:creationId xmlns:a16="http://schemas.microsoft.com/office/drawing/2014/main" id="{B2E0D82A-40A0-4F98-B93E-2143104D6B58}"/>
              </a:ext>
            </a:extLst>
          </p:cNvPr>
          <p:cNvSpPr txBox="1">
            <a:spLocks/>
          </p:cNvSpPr>
          <p:nvPr/>
        </p:nvSpPr>
        <p:spPr>
          <a:xfrm>
            <a:off x="2311399" y="3172517"/>
            <a:ext cx="9409113" cy="565146"/>
          </a:xfrm>
          <a:prstGeom prst="rect">
            <a:avLst/>
          </a:prstGeom>
          <a:solidFill>
            <a:srgbClr val="FBF3E8"/>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pPr>
            <a:r>
              <a:rPr lang="es-ES" sz="1600" dirty="0">
                <a:solidFill>
                  <a:schemeClr val="tx1"/>
                </a:solidFill>
              </a:rPr>
              <a:t>Los módulos concretos pueden variar ligeramente en función de la Cámara de Artesanía y Oficios o del centro de formación.</a:t>
            </a:r>
          </a:p>
        </p:txBody>
      </p:sp>
      <p:sp>
        <p:nvSpPr>
          <p:cNvPr id="25" name="Textplatzhalter 3">
            <a:extLst>
              <a:ext uri="{FF2B5EF4-FFF2-40B4-BE49-F238E27FC236}">
                <a16:creationId xmlns:a16="http://schemas.microsoft.com/office/drawing/2014/main" id="{B48F8E8F-E30B-471F-AACD-49C2990140FD}"/>
              </a:ext>
            </a:extLst>
          </p:cNvPr>
          <p:cNvSpPr txBox="1">
            <a:spLocks/>
          </p:cNvSpPr>
          <p:nvPr/>
        </p:nvSpPr>
        <p:spPr>
          <a:xfrm>
            <a:off x="8414169" y="2499256"/>
            <a:ext cx="3312000" cy="575661"/>
          </a:xfrm>
          <a:prstGeom prst="chevron">
            <a:avLst/>
          </a:prstGeom>
          <a:solidFill>
            <a:srgbClr val="FBF3E8"/>
          </a:solidFill>
          <a:ln w="50800">
            <a:solidFill>
              <a:schemeClr val="bg1"/>
            </a:solidFill>
          </a:ln>
        </p:spPr>
        <p:txBody>
          <a:bodyPr vert="horz" wrap="square" lIns="144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es-ES" sz="1000" dirty="0">
                <a:solidFill>
                  <a:schemeClr val="tx1"/>
                </a:solidFill>
              </a:rPr>
              <a:t>Nivel especializado 3 </a:t>
            </a:r>
            <a:br>
              <a:rPr lang="es-ES" sz="1000" dirty="0">
                <a:solidFill>
                  <a:schemeClr val="tx1"/>
                </a:solidFill>
              </a:rPr>
            </a:br>
            <a:r>
              <a:rPr lang="es-ES" sz="1000" dirty="0">
                <a:solidFill>
                  <a:schemeClr val="tx1"/>
                </a:solidFill>
              </a:rPr>
              <a:t>4.º año de formación</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s-ES" dirty="0"/>
              <a:t>8. Formación supraempresarial en artesanía y oficios</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2303463" y="1638455"/>
            <a:ext cx="9409112"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a:solidFill>
                  <a:schemeClr val="tx1"/>
                </a:solidFill>
              </a:rPr>
              <a:t>Planes marco de formación supraempresarial (ÜBA/ÜLU) a nivel federal</a:t>
            </a:r>
          </a:p>
        </p:txBody>
      </p:sp>
      <p:sp>
        <p:nvSpPr>
          <p:cNvPr id="24" name="Textplatzhalter 3">
            <a:extLst>
              <a:ext uri="{FF2B5EF4-FFF2-40B4-BE49-F238E27FC236}">
                <a16:creationId xmlns:a16="http://schemas.microsoft.com/office/drawing/2014/main" id="{D19C12AE-DDF5-4259-BCAE-2BA0BC8A0D8C}"/>
              </a:ext>
            </a:extLst>
          </p:cNvPr>
          <p:cNvSpPr txBox="1">
            <a:spLocks/>
          </p:cNvSpPr>
          <p:nvPr/>
        </p:nvSpPr>
        <p:spPr>
          <a:xfrm>
            <a:off x="6468052" y="2499256"/>
            <a:ext cx="3312000" cy="575661"/>
          </a:xfrm>
          <a:prstGeom prst="chevron">
            <a:avLst/>
          </a:prstGeom>
          <a:solidFill>
            <a:srgbClr val="FBF3E8"/>
          </a:solidFill>
          <a:ln w="50800">
            <a:solidFill>
              <a:schemeClr val="bg1"/>
            </a:solidFill>
          </a:ln>
        </p:spPr>
        <p:txBody>
          <a:bodyPr vert="horz" wrap="square" lIns="144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es-ES" sz="1000" dirty="0">
                <a:solidFill>
                  <a:schemeClr val="tx1"/>
                </a:solidFill>
              </a:rPr>
              <a:t>Nivel especializado 2 </a:t>
            </a:r>
            <a:br>
              <a:rPr lang="es-ES" sz="1000" dirty="0">
                <a:solidFill>
                  <a:schemeClr val="tx1"/>
                </a:solidFill>
              </a:rPr>
            </a:br>
            <a:r>
              <a:rPr lang="es-ES" sz="1000" dirty="0">
                <a:solidFill>
                  <a:schemeClr val="tx1"/>
                </a:solidFill>
              </a:rPr>
              <a:t>3.</a:t>
            </a:r>
            <a:r>
              <a:rPr lang="es-ES" sz="1000" baseline="30000" dirty="0">
                <a:solidFill>
                  <a:schemeClr val="tx1"/>
                </a:solidFill>
              </a:rPr>
              <a:t>er</a:t>
            </a:r>
            <a:r>
              <a:rPr lang="es-ES" sz="1000" dirty="0">
                <a:solidFill>
                  <a:schemeClr val="tx1"/>
                </a:solidFill>
              </a:rPr>
              <a:t> año de formación</a:t>
            </a:r>
          </a:p>
        </p:txBody>
      </p:sp>
      <p:sp>
        <p:nvSpPr>
          <p:cNvPr id="9" name="Textplatzhalter 3">
            <a:extLst>
              <a:ext uri="{FF2B5EF4-FFF2-40B4-BE49-F238E27FC236}">
                <a16:creationId xmlns:a16="http://schemas.microsoft.com/office/drawing/2014/main" id="{6A0ECA95-7394-4719-B566-7ADDB98CA2AE}"/>
              </a:ext>
            </a:extLst>
          </p:cNvPr>
          <p:cNvSpPr txBox="1">
            <a:spLocks/>
          </p:cNvSpPr>
          <p:nvPr/>
        </p:nvSpPr>
        <p:spPr>
          <a:xfrm>
            <a:off x="2311399" y="2063879"/>
            <a:ext cx="9409113" cy="338417"/>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Estructura modular</a:t>
            </a:r>
          </a:p>
        </p:txBody>
      </p:sp>
      <p:sp>
        <p:nvSpPr>
          <p:cNvPr id="23" name="Textplatzhalter 3">
            <a:extLst>
              <a:ext uri="{FF2B5EF4-FFF2-40B4-BE49-F238E27FC236}">
                <a16:creationId xmlns:a16="http://schemas.microsoft.com/office/drawing/2014/main" id="{AA47F2EF-F5EA-4F6A-A341-830D07FDC5C5}"/>
              </a:ext>
            </a:extLst>
          </p:cNvPr>
          <p:cNvSpPr txBox="1">
            <a:spLocks/>
          </p:cNvSpPr>
          <p:nvPr/>
        </p:nvSpPr>
        <p:spPr>
          <a:xfrm>
            <a:off x="4534636" y="2499256"/>
            <a:ext cx="3312000" cy="575661"/>
          </a:xfrm>
          <a:prstGeom prst="chevron">
            <a:avLst/>
          </a:prstGeom>
          <a:solidFill>
            <a:srgbClr val="FBF3E8"/>
          </a:solidFill>
          <a:ln w="50800">
            <a:solidFill>
              <a:schemeClr val="bg1"/>
            </a:solidFill>
          </a:ln>
        </p:spPr>
        <p:txBody>
          <a:bodyPr vert="horz" wrap="square" lIns="144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es-ES" sz="1000" dirty="0">
                <a:solidFill>
                  <a:schemeClr val="tx1"/>
                </a:solidFill>
              </a:rPr>
              <a:t>Nivel especializado 1 </a:t>
            </a:r>
            <a:br>
              <a:rPr lang="es-ES" sz="1000" dirty="0">
                <a:solidFill>
                  <a:schemeClr val="tx1"/>
                </a:solidFill>
              </a:rPr>
            </a:br>
            <a:r>
              <a:rPr lang="es-ES" sz="1000" dirty="0">
                <a:solidFill>
                  <a:schemeClr val="tx1"/>
                </a:solidFill>
              </a:rPr>
              <a:t>2.º año de formación</a:t>
            </a:r>
          </a:p>
        </p:txBody>
      </p:sp>
      <p:sp>
        <p:nvSpPr>
          <p:cNvPr id="22" name="Textplatzhalter 3">
            <a:extLst>
              <a:ext uri="{FF2B5EF4-FFF2-40B4-BE49-F238E27FC236}">
                <a16:creationId xmlns:a16="http://schemas.microsoft.com/office/drawing/2014/main" id="{4188A382-3AD4-4C6D-B661-A6BE76518ECA}"/>
              </a:ext>
            </a:extLst>
          </p:cNvPr>
          <p:cNvSpPr txBox="1">
            <a:spLocks/>
          </p:cNvSpPr>
          <p:nvPr/>
        </p:nvSpPr>
        <p:spPr>
          <a:xfrm>
            <a:off x="2601220" y="2499254"/>
            <a:ext cx="3312000" cy="575661"/>
          </a:xfrm>
          <a:prstGeom prst="homePlate">
            <a:avLst/>
          </a:prstGeom>
          <a:solidFill>
            <a:srgbClr val="FBF3E8"/>
          </a:solidFill>
          <a:ln w="50800">
            <a:solidFill>
              <a:schemeClr val="bg1"/>
            </a:solidFill>
          </a:ln>
        </p:spPr>
        <p:txBody>
          <a:bodyPr vert="horz" wrap="square" lIns="1800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es-ES" sz="1100" dirty="0">
                <a:solidFill>
                  <a:schemeClr val="tx1"/>
                </a:solidFill>
              </a:rPr>
              <a:t>Nivel básico </a:t>
            </a:r>
            <a:br>
              <a:rPr lang="es-ES" sz="1100" dirty="0">
                <a:solidFill>
                  <a:schemeClr val="tx1"/>
                </a:solidFill>
              </a:rPr>
            </a:br>
            <a:r>
              <a:rPr lang="es-ES" sz="1100" dirty="0">
                <a:solidFill>
                  <a:schemeClr val="tx1"/>
                </a:solidFill>
              </a:rPr>
              <a:t>1.</a:t>
            </a:r>
            <a:r>
              <a:rPr lang="es-ES" sz="1100" baseline="30000" dirty="0">
                <a:solidFill>
                  <a:schemeClr val="tx1"/>
                </a:solidFill>
              </a:rPr>
              <a:t>er</a:t>
            </a:r>
            <a:r>
              <a:rPr lang="es-ES" sz="1100" dirty="0">
                <a:solidFill>
                  <a:schemeClr val="tx1"/>
                </a:solidFill>
              </a:rPr>
              <a:t> año de formación</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Ejemplo 1: </a:t>
            </a:r>
            <a:r>
              <a:rPr lang="es-ES" sz="2000" b="1">
                <a:solidFill>
                  <a:schemeClr val="dk1"/>
                </a:solidFill>
                <a:cs typeface="Calibri" panose="020F0502020204030204" pitchFamily="34" charset="0"/>
                <a:rtl val="0"/>
              </a:rPr>
              <a:t>taller de automóviles (2/3)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9" name="Textplatzhalter 3">
            <a:extLst>
              <a:ext uri="{FF2B5EF4-FFF2-40B4-BE49-F238E27FC236}">
                <a16:creationId xmlns:a16="http://schemas.microsoft.com/office/drawing/2014/main" id="{FDD9513B-FC38-4F18-9F1E-6D777AFEB9B6}"/>
              </a:ext>
            </a:extLst>
          </p:cNvPr>
          <p:cNvSpPr txBox="1">
            <a:spLocks/>
          </p:cNvSpPr>
          <p:nvPr/>
        </p:nvSpPr>
        <p:spPr>
          <a:xfrm>
            <a:off x="2303462" y="4273031"/>
            <a:ext cx="9409113" cy="620545"/>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A lo largo de toda la duración de la formación profesional dual (3,5 años como técnico/a mecatrónico/a de automoción): generalmente entre 15 y 20 semanas en total</a:t>
            </a:r>
          </a:p>
        </p:txBody>
      </p:sp>
      <p:sp>
        <p:nvSpPr>
          <p:cNvPr id="30" name="Textplatzhalter 3">
            <a:extLst>
              <a:ext uri="{FF2B5EF4-FFF2-40B4-BE49-F238E27FC236}">
                <a16:creationId xmlns:a16="http://schemas.microsoft.com/office/drawing/2014/main" id="{584679F6-B006-407C-AE24-83CA66CA5C0E}"/>
              </a:ext>
            </a:extLst>
          </p:cNvPr>
          <p:cNvSpPr txBox="1">
            <a:spLocks/>
          </p:cNvSpPr>
          <p:nvPr/>
        </p:nvSpPr>
        <p:spPr>
          <a:xfrm>
            <a:off x="2303462" y="4992292"/>
            <a:ext cx="9417050" cy="620545"/>
          </a:xfrm>
          <a:prstGeom prst="rect">
            <a:avLst/>
          </a:prstGeom>
          <a:solidFill>
            <a:srgbClr val="EAC28D"/>
          </a:solidFill>
        </p:spPr>
        <p:txBody>
          <a:bodyPr vert="horz" wrap="square" lIns="2052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Divididos en varios programas de formación (generalmente de 1 a 3 semanas por bloque)</a:t>
            </a:r>
          </a:p>
        </p:txBody>
      </p:sp>
      <p:sp>
        <p:nvSpPr>
          <p:cNvPr id="13" name="Ellipse 12">
            <a:extLst>
              <a:ext uri="{FF2B5EF4-FFF2-40B4-BE49-F238E27FC236}">
                <a16:creationId xmlns:a16="http://schemas.microsoft.com/office/drawing/2014/main" id="{E8D92DF3-700E-40D1-A92D-1904DC7FCF6A}"/>
              </a:ext>
            </a:extLst>
          </p:cNvPr>
          <p:cNvSpPr/>
          <p:nvPr/>
        </p:nvSpPr>
        <p:spPr>
          <a:xfrm>
            <a:off x="184540" y="1606072"/>
            <a:ext cx="3970505" cy="4006765"/>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pic>
        <p:nvPicPr>
          <p:cNvPr id="20" name="Grafik 19">
            <a:extLst>
              <a:ext uri="{FF2B5EF4-FFF2-40B4-BE49-F238E27FC236}">
                <a16:creationId xmlns:a16="http://schemas.microsoft.com/office/drawing/2014/main" id="{D008FB25-1A4C-46BA-BBE6-0FDCA180CB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049" y="1968151"/>
            <a:ext cx="3523091" cy="3205845"/>
          </a:xfrm>
          <a:prstGeom prst="rect">
            <a:avLst/>
          </a:prstGeom>
        </p:spPr>
      </p:pic>
    </p:spTree>
    <p:extLst>
      <p:ext uri="{BB962C8B-B14F-4D97-AF65-F5344CB8AC3E}">
        <p14:creationId xmlns:p14="http://schemas.microsoft.com/office/powerpoint/2010/main" val="1597234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s-ES" dirty="0"/>
              <a:t>8. Formación supraempresarial en artesanía y oficios</a:t>
            </a:r>
          </a:p>
        </p:txBody>
      </p:sp>
      <p:sp>
        <p:nvSpPr>
          <p:cNvPr id="22" name="Textplatzhalter 3">
            <a:extLst>
              <a:ext uri="{FF2B5EF4-FFF2-40B4-BE49-F238E27FC236}">
                <a16:creationId xmlns:a16="http://schemas.microsoft.com/office/drawing/2014/main" id="{4188A382-3AD4-4C6D-B661-A6BE76518ECA}"/>
              </a:ext>
            </a:extLst>
          </p:cNvPr>
          <p:cNvSpPr txBox="1">
            <a:spLocks/>
          </p:cNvSpPr>
          <p:nvPr/>
        </p:nvSpPr>
        <p:spPr>
          <a:xfrm>
            <a:off x="1944514" y="1624202"/>
            <a:ext cx="4151486" cy="648364"/>
          </a:xfrm>
          <a:prstGeom prst="homePlate">
            <a:avLst/>
          </a:prstGeom>
          <a:solidFill>
            <a:srgbClr val="D6851B"/>
          </a:solidFill>
          <a:ln w="22225">
            <a:solidFill>
              <a:schemeClr val="bg1"/>
            </a:solidFill>
          </a:ln>
        </p:spPr>
        <p:txBody>
          <a:bodyPr vert="horz" wrap="square" lIns="1800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000"/>
              </a:lnSpc>
            </a:pPr>
            <a:r>
              <a:rPr lang="es-ES" sz="1600" b="1"/>
              <a:t>Nivel básico </a:t>
            </a:r>
            <a:br>
              <a:rPr lang="es-ES" sz="1600" b="1"/>
            </a:br>
            <a:r>
              <a:rPr lang="es-ES" sz="1600" b="1"/>
              <a:t>1.</a:t>
            </a:r>
            <a:r>
              <a:rPr lang="es-ES" sz="1600" b="1" baseline="30000"/>
              <a:t>er</a:t>
            </a:r>
            <a:r>
              <a:rPr lang="es-ES" sz="1600" b="1"/>
              <a:t> año de formación</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Ejemplo 1: </a:t>
            </a:r>
            <a:r>
              <a:rPr lang="es-ES" sz="2000" b="1">
                <a:solidFill>
                  <a:schemeClr val="dk1"/>
                </a:solidFill>
                <a:cs typeface="Calibri" panose="020F0502020204030204" pitchFamily="34" charset="0"/>
                <a:rtl val="0"/>
              </a:rPr>
              <a:t>taller de automóviles (3/3)</a:t>
            </a:r>
          </a:p>
        </p:txBody>
      </p:sp>
      <p:grpSp>
        <p:nvGrpSpPr>
          <p:cNvPr id="5" name="Gruppieren 4">
            <a:extLst>
              <a:ext uri="{FF2B5EF4-FFF2-40B4-BE49-F238E27FC236}">
                <a16:creationId xmlns:a16="http://schemas.microsoft.com/office/drawing/2014/main" id="{AF9B2939-3DD3-420C-A59D-86636053301D}"/>
              </a:ext>
            </a:extLst>
          </p:cNvPr>
          <p:cNvGrpSpPr/>
          <p:nvPr/>
        </p:nvGrpSpPr>
        <p:grpSpPr>
          <a:xfrm>
            <a:off x="258752" y="2914172"/>
            <a:ext cx="751854" cy="2556148"/>
            <a:chOff x="258752" y="2914172"/>
            <a:chExt cx="751854" cy="2556148"/>
          </a:xfrm>
        </p:grpSpPr>
        <p:sp>
          <p:nvSpPr>
            <p:cNvPr id="2" name="Gleichschenkliges Dreieck 1">
              <a:extLst>
                <a:ext uri="{FF2B5EF4-FFF2-40B4-BE49-F238E27FC236}">
                  <a16:creationId xmlns:a16="http://schemas.microsoft.com/office/drawing/2014/main" id="{EE8F0B45-F28B-44D6-A047-A8D04D12BFB8}"/>
                </a:ext>
              </a:extLst>
            </p:cNvPr>
            <p:cNvSpPr/>
            <p:nvPr/>
          </p:nvSpPr>
          <p:spPr>
            <a:xfrm>
              <a:off x="258752" y="2914172"/>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Gleichschenkliges Dreieck 15">
              <a:extLst>
                <a:ext uri="{FF2B5EF4-FFF2-40B4-BE49-F238E27FC236}">
                  <a16:creationId xmlns:a16="http://schemas.microsoft.com/office/drawing/2014/main" id="{204FC906-9B41-4C6E-8883-7E3B3AC76E0F}"/>
                </a:ext>
              </a:extLst>
            </p:cNvPr>
            <p:cNvSpPr/>
            <p:nvPr/>
          </p:nvSpPr>
          <p:spPr>
            <a:xfrm>
              <a:off x="258752" y="3550171"/>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Gleichschenkliges Dreieck 16">
              <a:extLst>
                <a:ext uri="{FF2B5EF4-FFF2-40B4-BE49-F238E27FC236}">
                  <a16:creationId xmlns:a16="http://schemas.microsoft.com/office/drawing/2014/main" id="{40521436-FCF8-44E5-BBFB-4225067A0DEF}"/>
                </a:ext>
              </a:extLst>
            </p:cNvPr>
            <p:cNvSpPr/>
            <p:nvPr/>
          </p:nvSpPr>
          <p:spPr>
            <a:xfrm>
              <a:off x="258752" y="4186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Gleichschenkliges Dreieck 17">
              <a:extLst>
                <a:ext uri="{FF2B5EF4-FFF2-40B4-BE49-F238E27FC236}">
                  <a16:creationId xmlns:a16="http://schemas.microsoft.com/office/drawing/2014/main" id="{A4BB6925-396D-4B7B-933C-00BB62CB5795}"/>
                </a:ext>
              </a:extLst>
            </p:cNvPr>
            <p:cNvSpPr/>
            <p:nvPr/>
          </p:nvSpPr>
          <p:spPr>
            <a:xfrm>
              <a:off x="258752" y="4822170"/>
              <a:ext cx="751854" cy="6481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3" name="Grafik 2">
            <a:extLst>
              <a:ext uri="{FF2B5EF4-FFF2-40B4-BE49-F238E27FC236}">
                <a16:creationId xmlns:a16="http://schemas.microsoft.com/office/drawing/2014/main" id="{6989FE2F-5CD5-B0E5-1FEF-E65347FE129C}"/>
              </a:ext>
            </a:extLst>
          </p:cNvPr>
          <p:cNvPicPr>
            <a:picLocks noChangeAspect="1"/>
          </p:cNvPicPr>
          <p:nvPr/>
        </p:nvPicPr>
        <p:blipFill>
          <a:blip r:embed="rId3" cstate="print">
            <a:extLst>
              <a:ext uri="{28A0092B-C50C-407E-A947-70E740481C1C}">
                <a14:useLocalDpi xmlns:a14="http://schemas.microsoft.com/office/drawing/2010/main" val="0"/>
              </a:ext>
            </a:extLst>
          </a:blip>
          <a:srcRect l="11160"/>
          <a:stretch/>
        </p:blipFill>
        <p:spPr>
          <a:xfrm>
            <a:off x="0" y="1179441"/>
            <a:ext cx="3658077" cy="4117611"/>
          </a:xfrm>
          <a:prstGeom prst="rect">
            <a:avLst/>
          </a:prstGeom>
        </p:spPr>
      </p:pic>
      <p:pic>
        <p:nvPicPr>
          <p:cNvPr id="20" name="Grafik 19">
            <a:extLst>
              <a:ext uri="{FF2B5EF4-FFF2-40B4-BE49-F238E27FC236}">
                <a16:creationId xmlns:a16="http://schemas.microsoft.com/office/drawing/2014/main" id="{D008FB25-1A4C-46BA-BBE6-0FDCA180CB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280" y="1946645"/>
            <a:ext cx="3176901" cy="2890828"/>
          </a:xfrm>
          <a:prstGeom prst="rect">
            <a:avLst/>
          </a:prstGeom>
        </p:spPr>
      </p:pic>
      <p:graphicFrame>
        <p:nvGraphicFramePr>
          <p:cNvPr id="43" name="Tabelle 42">
            <a:extLst>
              <a:ext uri="{FF2B5EF4-FFF2-40B4-BE49-F238E27FC236}">
                <a16:creationId xmlns:a16="http://schemas.microsoft.com/office/drawing/2014/main" id="{407628DA-4914-45D2-96CD-BB1AAA50FBEE}"/>
              </a:ext>
            </a:extLst>
          </p:cNvPr>
          <p:cNvGraphicFramePr>
            <a:graphicFrameLocks noGrp="1"/>
          </p:cNvGraphicFramePr>
          <p:nvPr>
            <p:extLst>
              <p:ext uri="{D42A27DB-BD31-4B8C-83A1-F6EECF244321}">
                <p14:modId xmlns:p14="http://schemas.microsoft.com/office/powerpoint/2010/main" val="42663183"/>
              </p:ext>
            </p:extLst>
          </p:nvPr>
        </p:nvGraphicFramePr>
        <p:xfrm>
          <a:off x="3658077" y="2438402"/>
          <a:ext cx="8054498" cy="3500152"/>
        </p:xfrm>
        <a:graphic>
          <a:graphicData uri="http://schemas.openxmlformats.org/drawingml/2006/table">
            <a:tbl>
              <a:tblPr firstRow="1">
                <a:tableStyleId>{5C22544A-7EE6-4342-B048-85BDC9FD1C3A}</a:tableStyleId>
              </a:tblPr>
              <a:tblGrid>
                <a:gridCol w="3499806">
                  <a:extLst>
                    <a:ext uri="{9D8B030D-6E8A-4147-A177-3AD203B41FA5}">
                      <a16:colId xmlns:a16="http://schemas.microsoft.com/office/drawing/2014/main" val="3780927162"/>
                    </a:ext>
                  </a:extLst>
                </a:gridCol>
                <a:gridCol w="4554692">
                  <a:extLst>
                    <a:ext uri="{9D8B030D-6E8A-4147-A177-3AD203B41FA5}">
                      <a16:colId xmlns:a16="http://schemas.microsoft.com/office/drawing/2014/main" val="4144002420"/>
                    </a:ext>
                  </a:extLst>
                </a:gridCol>
              </a:tblGrid>
              <a:tr h="374467">
                <a:tc>
                  <a:txBody>
                    <a:bodyPr/>
                    <a:lstStyle/>
                    <a:p>
                      <a:pPr>
                        <a:lnSpc>
                          <a:spcPct val="115000"/>
                        </a:lnSpc>
                        <a:spcAft>
                          <a:spcPts val="1000"/>
                        </a:spcAft>
                      </a:pPr>
                      <a:r>
                        <a:rPr lang="es-ES" sz="1400" baseline="0">
                          <a:solidFill>
                            <a:schemeClr val="tx1"/>
                          </a:solidFill>
                          <a:effectLst/>
                        </a:rPr>
                        <a:t>Módulo/programa de formación</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s-ES" sz="1400" baseline="0">
                          <a:solidFill>
                            <a:schemeClr val="tx1"/>
                          </a:solidFill>
                          <a:effectLst/>
                        </a:rPr>
                        <a:t>Contenidos/enfoques</a:t>
                      </a:r>
                    </a:p>
                  </a:txBody>
                  <a:tcPr marL="108000" marR="108000" marT="36000" marB="36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extLst>
                  <a:ext uri="{0D108BD9-81ED-4DB2-BD59-A6C34878D82A}">
                    <a16:rowId xmlns:a16="http://schemas.microsoft.com/office/drawing/2014/main" val="1466670362"/>
                  </a:ext>
                </a:extLst>
              </a:tr>
              <a:tr h="524385">
                <a:tc>
                  <a:txBody>
                    <a:bodyPr/>
                    <a:lstStyle/>
                    <a:p>
                      <a:pPr>
                        <a:lnSpc>
                          <a:spcPct val="115000"/>
                        </a:lnSpc>
                        <a:spcAft>
                          <a:spcPts val="1000"/>
                        </a:spcAft>
                      </a:pPr>
                      <a:r>
                        <a:rPr lang="es-ES" sz="1400">
                          <a:solidFill>
                            <a:schemeClr val="tx1"/>
                          </a:solidFill>
                          <a:effectLst/>
                        </a:rPr>
                        <a:t>Seguridad laboral y protección del medio ambiente</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s-ES" sz="1400">
                          <a:solidFill>
                            <a:schemeClr val="tx1"/>
                          </a:solidFill>
                          <a:effectLst/>
                        </a:rPr>
                        <a:t>Normas de seguridad, equipamiento para talleres y reciclaje</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110142052"/>
                  </a:ext>
                </a:extLst>
              </a:tr>
              <a:tr h="524385">
                <a:tc>
                  <a:txBody>
                    <a:bodyPr/>
                    <a:lstStyle/>
                    <a:p>
                      <a:pPr>
                        <a:lnSpc>
                          <a:spcPct val="115000"/>
                        </a:lnSpc>
                        <a:spcAft>
                          <a:spcPts val="1000"/>
                        </a:spcAft>
                      </a:pPr>
                      <a:r>
                        <a:rPr lang="es-ES" sz="1400">
                          <a:solidFill>
                            <a:schemeClr val="tx1"/>
                          </a:solidFill>
                          <a:effectLst/>
                        </a:rPr>
                        <a:t>Fundamentos de la tecnología automovilística</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s-ES" sz="1400">
                          <a:solidFill>
                            <a:schemeClr val="tx1"/>
                          </a:solidFill>
                          <a:effectLst/>
                        </a:rPr>
                        <a:t>Estructura del vehículo, sistemas sencillos y modos de funcionamiento</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068812335"/>
                  </a:ext>
                </a:extLst>
              </a:tr>
              <a:tr h="524385">
                <a:tc>
                  <a:txBody>
                    <a:bodyPr/>
                    <a:lstStyle/>
                    <a:p>
                      <a:pPr>
                        <a:lnSpc>
                          <a:spcPct val="115000"/>
                        </a:lnSpc>
                        <a:spcAft>
                          <a:spcPts val="1000"/>
                        </a:spcAft>
                      </a:pPr>
                      <a:r>
                        <a:rPr lang="es-ES" sz="1400">
                          <a:solidFill>
                            <a:schemeClr val="tx1"/>
                          </a:solidFill>
                          <a:effectLst/>
                        </a:rPr>
                        <a:t>Procesamiento de materiales y tecnología de unión</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s-ES" sz="1400">
                          <a:solidFill>
                            <a:schemeClr val="tx1"/>
                          </a:solidFill>
                          <a:effectLst/>
                        </a:rPr>
                        <a:t>Lijado, taladrado, soldadura y atornillado</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3574259577"/>
                  </a:ext>
                </a:extLst>
              </a:tr>
              <a:tr h="524385">
                <a:tc>
                  <a:txBody>
                    <a:bodyPr/>
                    <a:lstStyle/>
                    <a:p>
                      <a:pPr>
                        <a:lnSpc>
                          <a:spcPct val="115000"/>
                        </a:lnSpc>
                        <a:spcAft>
                          <a:spcPts val="1000"/>
                        </a:spcAft>
                      </a:pPr>
                      <a:r>
                        <a:rPr lang="es-ES" sz="1400">
                          <a:solidFill>
                            <a:schemeClr val="tx1"/>
                          </a:solidFill>
                          <a:effectLst/>
                        </a:rPr>
                        <a:t>Medición y comprobación</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s-ES" sz="1400">
                          <a:solidFill>
                            <a:schemeClr val="tx1"/>
                          </a:solidFill>
                          <a:effectLst/>
                        </a:rPr>
                        <a:t>Manejo de instrumentos de medición y diagnósticos sencillos</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2850992468"/>
                  </a:ext>
                </a:extLst>
              </a:tr>
              <a:tr h="384115">
                <a:tc>
                  <a:txBody>
                    <a:bodyPr/>
                    <a:lstStyle/>
                    <a:p>
                      <a:pPr>
                        <a:lnSpc>
                          <a:spcPct val="115000"/>
                        </a:lnSpc>
                        <a:spcAft>
                          <a:spcPts val="1000"/>
                        </a:spcAft>
                      </a:pPr>
                      <a:r>
                        <a:rPr lang="es-ES" sz="1400">
                          <a:solidFill>
                            <a:schemeClr val="tx1"/>
                          </a:solidFill>
                          <a:effectLst/>
                        </a:rPr>
                        <a:t>Ruedas y neumáticos</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a:lnSpc>
                          <a:spcPct val="115000"/>
                        </a:lnSpc>
                        <a:spcAft>
                          <a:spcPts val="1000"/>
                        </a:spcAft>
                      </a:pPr>
                      <a:r>
                        <a:rPr lang="es-ES" sz="1400">
                          <a:solidFill>
                            <a:schemeClr val="tx1"/>
                          </a:solidFill>
                          <a:effectLst/>
                        </a:rPr>
                        <a:t>Montaje, equilibrado y servicio de neumáticos</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24402982"/>
                  </a:ext>
                </a:extLst>
              </a:tr>
              <a:tr h="524385">
                <a:tc>
                  <a:txBody>
                    <a:bodyPr/>
                    <a:lstStyle/>
                    <a:p>
                      <a:pPr>
                        <a:lnSpc>
                          <a:spcPct val="115000"/>
                        </a:lnSpc>
                        <a:spcAft>
                          <a:spcPts val="1000"/>
                        </a:spcAft>
                      </a:pPr>
                      <a:r>
                        <a:rPr lang="es-ES" sz="1400" dirty="0">
                          <a:solidFill>
                            <a:schemeClr val="tx1"/>
                          </a:solidFill>
                          <a:effectLst/>
                        </a:rPr>
                        <a:t>Tecnología de frenos I</a:t>
                      </a:r>
                    </a:p>
                  </a:txBody>
                  <a:tcPr marL="108000" marR="108000" marT="36000" marB="36000" anchor="ctr">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FBF3E8"/>
                    </a:solidFill>
                  </a:tcPr>
                </a:tc>
                <a:tc>
                  <a:txBody>
                    <a:bodyPr/>
                    <a:lstStyle/>
                    <a:p>
                      <a:pPr>
                        <a:lnSpc>
                          <a:spcPct val="115000"/>
                        </a:lnSpc>
                        <a:spcAft>
                          <a:spcPts val="1000"/>
                        </a:spcAft>
                      </a:pPr>
                      <a:r>
                        <a:rPr lang="es-ES" sz="1400" dirty="0">
                          <a:solidFill>
                            <a:schemeClr val="tx1"/>
                          </a:solidFill>
                          <a:effectLst/>
                        </a:rPr>
                        <a:t>Fundamentos de los sistemas de frenos, mantenimiento y reparaciones sencillas</a:t>
                      </a:r>
                    </a:p>
                  </a:txBody>
                  <a:tcPr marL="108000" marR="108000" marT="36000" marB="36000"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FBF3E8"/>
                    </a:solidFill>
                  </a:tcPr>
                </a:tc>
                <a:extLst>
                  <a:ext uri="{0D108BD9-81ED-4DB2-BD59-A6C34878D82A}">
                    <a16:rowId xmlns:a16="http://schemas.microsoft.com/office/drawing/2014/main" val="2384950150"/>
                  </a:ext>
                </a:extLst>
              </a:tr>
            </a:tbl>
          </a:graphicData>
        </a:graphic>
      </p:graphicFrame>
    </p:spTree>
    <p:extLst>
      <p:ext uri="{BB962C8B-B14F-4D97-AF65-F5344CB8AC3E}">
        <p14:creationId xmlns:p14="http://schemas.microsoft.com/office/powerpoint/2010/main" val="3849097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s-ES"/>
              <a:t>1. Datos generales</a:t>
            </a:r>
          </a:p>
        </p:txBody>
      </p:sp>
      <p:sp>
        <p:nvSpPr>
          <p:cNvPr id="5" name="Textplatzhalter 3">
            <a:extLst>
              <a:ext uri="{FF2B5EF4-FFF2-40B4-BE49-F238E27FC236}">
                <a16:creationId xmlns:a16="http://schemas.microsoft.com/office/drawing/2014/main" id="{78AA1478-2A0C-4385-9E8E-C18930A35422}"/>
              </a:ext>
            </a:extLst>
          </p:cNvPr>
          <p:cNvSpPr txBox="1">
            <a:spLocks/>
          </p:cNvSpPr>
          <p:nvPr/>
        </p:nvSpPr>
        <p:spPr>
          <a:xfrm>
            <a:off x="658815" y="1459089"/>
            <a:ext cx="5360985" cy="97200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s-ES" sz="1800" dirty="0">
                <a:solidFill>
                  <a:schemeClr val="tx1"/>
                </a:solidFill>
                <a:latin typeface="+mn-lt"/>
              </a:rPr>
              <a:t>Aprox. </a:t>
            </a:r>
            <a:r>
              <a:rPr lang="es-ES" sz="1800" b="1" dirty="0">
                <a:solidFill>
                  <a:schemeClr val="tx1"/>
                </a:solidFill>
                <a:latin typeface="+mn-lt"/>
              </a:rPr>
              <a:t>1100</a:t>
            </a:r>
            <a:r>
              <a:rPr lang="es-ES" sz="1800" dirty="0">
                <a:solidFill>
                  <a:schemeClr val="tx1"/>
                </a:solidFill>
                <a:latin typeface="+mn-lt"/>
              </a:rPr>
              <a:t> centros de formación profesional supraempresarial a nivel federal</a:t>
            </a:r>
          </a:p>
        </p:txBody>
      </p:sp>
      <p:sp>
        <p:nvSpPr>
          <p:cNvPr id="6" name="Textplatzhalter 3">
            <a:extLst>
              <a:ext uri="{FF2B5EF4-FFF2-40B4-BE49-F238E27FC236}">
                <a16:creationId xmlns:a16="http://schemas.microsoft.com/office/drawing/2014/main" id="{952F7174-D62F-4B41-957F-478628C1D121}"/>
              </a:ext>
            </a:extLst>
          </p:cNvPr>
          <p:cNvSpPr txBox="1">
            <a:spLocks/>
          </p:cNvSpPr>
          <p:nvPr/>
        </p:nvSpPr>
        <p:spPr>
          <a:xfrm>
            <a:off x="658814" y="2494898"/>
            <a:ext cx="5400000" cy="2772000"/>
          </a:xfrm>
          <a:prstGeom prst="rect">
            <a:avLst/>
          </a:prstGeom>
          <a:solidFill>
            <a:srgbClr val="FBF3E8"/>
          </a:solidFill>
        </p:spPr>
        <p:txBody>
          <a:bodyPr vert="horz" wrap="square" lIns="36000" tIns="72000" rIns="1260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s-ES" sz="1800" dirty="0">
                <a:solidFill>
                  <a:schemeClr val="tx1"/>
                </a:solidFill>
                <a:latin typeface="+mn-lt"/>
              </a:rPr>
              <a:t>Responsables:</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es-ES" sz="1800" dirty="0">
                <a:solidFill>
                  <a:schemeClr val="tx1"/>
                </a:solidFill>
                <a:latin typeface="+mn-lt"/>
              </a:rPr>
              <a:t>Cámaras (Cámaras de Artesanía y Oficios, Cámaras de Industria y Comercio y Cámaras de Agricultura)</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es-ES" sz="1800" dirty="0">
                <a:solidFill>
                  <a:schemeClr val="tx1"/>
                </a:solidFill>
                <a:latin typeface="+mn-lt"/>
              </a:rPr>
              <a:t>Gremios y asociaciones regionales de artesanos y asociaciones profesionales</a:t>
            </a:r>
          </a:p>
          <a:p>
            <a:pPr marL="360000" lvl="0" indent="-252000" defTabSz="914400">
              <a:lnSpc>
                <a:spcPct val="110000"/>
              </a:lnSpc>
              <a:spcBef>
                <a:spcPts val="0"/>
              </a:spcBef>
              <a:spcAft>
                <a:spcPts val="200"/>
              </a:spcAft>
              <a:buClr>
                <a:srgbClr val="D6851B"/>
              </a:buClr>
              <a:buSzPct val="65000"/>
              <a:buFont typeface="Wingdings 3" panose="05040102010807070707" pitchFamily="18" charset="2"/>
              <a:buChar char=""/>
            </a:pPr>
            <a:r>
              <a:rPr lang="es-ES" sz="1800" dirty="0">
                <a:solidFill>
                  <a:schemeClr val="tx1"/>
                </a:solidFill>
                <a:latin typeface="+mn-lt"/>
              </a:rPr>
              <a:t>Personas jurídicas sin ánimo de lucro del derecho privado</a:t>
            </a:r>
          </a:p>
        </p:txBody>
      </p:sp>
      <p:sp>
        <p:nvSpPr>
          <p:cNvPr id="7" name="Textplatzhalter 3">
            <a:extLst>
              <a:ext uri="{FF2B5EF4-FFF2-40B4-BE49-F238E27FC236}">
                <a16:creationId xmlns:a16="http://schemas.microsoft.com/office/drawing/2014/main" id="{DDAB9502-7564-4B27-868E-AE826C34CA62}"/>
              </a:ext>
            </a:extLst>
          </p:cNvPr>
          <p:cNvSpPr txBox="1">
            <a:spLocks/>
          </p:cNvSpPr>
          <p:nvPr/>
        </p:nvSpPr>
        <p:spPr>
          <a:xfrm>
            <a:off x="6240463" y="1454599"/>
            <a:ext cx="5360985" cy="576000"/>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s-ES" sz="1800" dirty="0">
                <a:solidFill>
                  <a:schemeClr val="tx1"/>
                </a:solidFill>
                <a:latin typeface="+mn-lt"/>
              </a:rPr>
              <a:t>El enfoque está en artesanía y oficios</a:t>
            </a:r>
          </a:p>
        </p:txBody>
      </p:sp>
      <p:sp>
        <p:nvSpPr>
          <p:cNvPr id="8" name="Textplatzhalter 3">
            <a:extLst>
              <a:ext uri="{FF2B5EF4-FFF2-40B4-BE49-F238E27FC236}">
                <a16:creationId xmlns:a16="http://schemas.microsoft.com/office/drawing/2014/main" id="{667B0A37-35BA-4FB8-AB5A-886BC0F5ABDF}"/>
              </a:ext>
            </a:extLst>
          </p:cNvPr>
          <p:cNvSpPr txBox="1">
            <a:spLocks/>
          </p:cNvSpPr>
          <p:nvPr/>
        </p:nvSpPr>
        <p:spPr>
          <a:xfrm>
            <a:off x="6240463" y="2262308"/>
            <a:ext cx="5360985" cy="434844"/>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s-ES" sz="1800" dirty="0">
                <a:solidFill>
                  <a:schemeClr val="tx1"/>
                </a:solidFill>
                <a:latin typeface="+mn-lt"/>
              </a:rPr>
              <a:t>Equipamiento técnico de alto nivel</a:t>
            </a:r>
          </a:p>
        </p:txBody>
      </p:sp>
      <p:sp>
        <p:nvSpPr>
          <p:cNvPr id="9" name="Textplatzhalter 3">
            <a:extLst>
              <a:ext uri="{FF2B5EF4-FFF2-40B4-BE49-F238E27FC236}">
                <a16:creationId xmlns:a16="http://schemas.microsoft.com/office/drawing/2014/main" id="{A78520AB-5C3E-4F8D-8394-F834B5D9EBDC}"/>
              </a:ext>
            </a:extLst>
          </p:cNvPr>
          <p:cNvSpPr txBox="1">
            <a:spLocks/>
          </p:cNvSpPr>
          <p:nvPr/>
        </p:nvSpPr>
        <p:spPr>
          <a:xfrm>
            <a:off x="6240463" y="3070017"/>
            <a:ext cx="5360985" cy="1044242"/>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s-ES" sz="1800">
                <a:solidFill>
                  <a:schemeClr val="tx1"/>
                </a:solidFill>
                <a:latin typeface="+mn-lt"/>
              </a:rPr>
              <a:t>Personal docente cualificado (maestros/as, técnicos/as, ingenieros/as)</a:t>
            </a:r>
          </a:p>
        </p:txBody>
      </p:sp>
      <p:sp>
        <p:nvSpPr>
          <p:cNvPr id="10" name="Textplatzhalter 3">
            <a:extLst>
              <a:ext uri="{FF2B5EF4-FFF2-40B4-BE49-F238E27FC236}">
                <a16:creationId xmlns:a16="http://schemas.microsoft.com/office/drawing/2014/main" id="{B0BB6934-3F00-4CD3-9664-BD901BF78976}"/>
              </a:ext>
            </a:extLst>
          </p:cNvPr>
          <p:cNvSpPr txBox="1">
            <a:spLocks/>
          </p:cNvSpPr>
          <p:nvPr/>
        </p:nvSpPr>
        <p:spPr>
          <a:xfrm>
            <a:off x="6240463" y="4400034"/>
            <a:ext cx="5360985" cy="864000"/>
          </a:xfrm>
          <a:prstGeom prst="rect">
            <a:avLst/>
          </a:prstGeom>
          <a:solidFill>
            <a:srgbClr val="FBF3E8"/>
          </a:solidFill>
        </p:spPr>
        <p:txBody>
          <a:bodyPr vert="horz" wrap="square" lIns="1692000" tIns="72000" rIns="36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10000"/>
              </a:lnSpc>
              <a:spcBef>
                <a:spcPts val="0"/>
              </a:spcBef>
              <a:spcAft>
                <a:spcPts val="200"/>
              </a:spcAft>
              <a:buClr>
                <a:srgbClr val="D6851B"/>
              </a:buClr>
              <a:buSzPct val="65000"/>
            </a:pPr>
            <a:r>
              <a:rPr lang="es-ES" sz="1800">
                <a:solidFill>
                  <a:schemeClr val="tx1"/>
                </a:solidFill>
                <a:latin typeface="+mn-lt"/>
              </a:rPr>
              <a:t>Elemento importante de la infraestructura educativa alemana</a:t>
            </a:r>
          </a:p>
        </p:txBody>
      </p:sp>
      <p:sp>
        <p:nvSpPr>
          <p:cNvPr id="51" name="Ellipse 50">
            <a:extLst>
              <a:ext uri="{FF2B5EF4-FFF2-40B4-BE49-F238E27FC236}">
                <a16:creationId xmlns:a16="http://schemas.microsoft.com/office/drawing/2014/main" id="{EA67D1E7-60C1-4075-B504-139C88A6BCB1}"/>
              </a:ext>
            </a:extLst>
          </p:cNvPr>
          <p:cNvSpPr/>
          <p:nvPr/>
        </p:nvSpPr>
        <p:spPr>
          <a:xfrm>
            <a:off x="4505704" y="1825411"/>
            <a:ext cx="3384000" cy="3384000"/>
          </a:xfrm>
          <a:prstGeom prst="ellipse">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2" name="Grafik 51">
            <a:extLst>
              <a:ext uri="{FF2B5EF4-FFF2-40B4-BE49-F238E27FC236}">
                <a16:creationId xmlns:a16="http://schemas.microsoft.com/office/drawing/2014/main" id="{4BEF07EF-2225-437C-9511-16BB86E25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93933" y="1991611"/>
            <a:ext cx="2251733" cy="3029118"/>
          </a:xfrm>
          <a:prstGeom prst="rect">
            <a:avLst/>
          </a:prstGeom>
        </p:spPr>
      </p:pic>
      <p:pic>
        <p:nvPicPr>
          <p:cNvPr id="14" name="Grafik 13">
            <a:extLst>
              <a:ext uri="{FF2B5EF4-FFF2-40B4-BE49-F238E27FC236}">
                <a16:creationId xmlns:a16="http://schemas.microsoft.com/office/drawing/2014/main" id="{1A66C1D0-C862-4766-9335-262794FE1D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4561" y="2718727"/>
            <a:ext cx="2131159" cy="1729636"/>
          </a:xfrm>
          <a:prstGeom prst="rect">
            <a:avLst/>
          </a:prstGeom>
        </p:spPr>
      </p:pic>
    </p:spTree>
    <p:extLst>
      <p:ext uri="{BB962C8B-B14F-4D97-AF65-F5344CB8AC3E}">
        <p14:creationId xmlns:p14="http://schemas.microsoft.com/office/powerpoint/2010/main" val="321432213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3">
            <a:extLst>
              <a:ext uri="{FF2B5EF4-FFF2-40B4-BE49-F238E27FC236}">
                <a16:creationId xmlns:a16="http://schemas.microsoft.com/office/drawing/2014/main" id="{63E5C90D-B64F-40CF-B7E1-D604E694FC75}"/>
              </a:ext>
            </a:extLst>
          </p:cNvPr>
          <p:cNvSpPr txBox="1">
            <a:spLocks/>
          </p:cNvSpPr>
          <p:nvPr/>
        </p:nvSpPr>
        <p:spPr>
          <a:xfrm>
            <a:off x="658812" y="4433300"/>
            <a:ext cx="5437189" cy="1546431"/>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dirty="0">
                <a:solidFill>
                  <a:schemeClr val="tx1"/>
                </a:solidFill>
              </a:rPr>
              <a:t>En la formación profesional del sector de la construcción participan a nivel federal alrededor de 180 centros de formación profesional supraempresarial.</a:t>
            </a:r>
          </a:p>
        </p:txBody>
      </p:sp>
      <p:sp>
        <p:nvSpPr>
          <p:cNvPr id="19" name="Textplatzhalter 3">
            <a:extLst>
              <a:ext uri="{FF2B5EF4-FFF2-40B4-BE49-F238E27FC236}">
                <a16:creationId xmlns:a16="http://schemas.microsoft.com/office/drawing/2014/main" id="{C35561CE-5D0D-4778-8C16-D05D919556CE}"/>
              </a:ext>
            </a:extLst>
          </p:cNvPr>
          <p:cNvSpPr txBox="1">
            <a:spLocks/>
          </p:cNvSpPr>
          <p:nvPr/>
        </p:nvSpPr>
        <p:spPr>
          <a:xfrm>
            <a:off x="658813" y="2689252"/>
            <a:ext cx="5437189" cy="700045"/>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Amplia regulación por contratos colectivos </a:t>
            </a:r>
          </a:p>
        </p:txBody>
      </p:sp>
      <p:sp>
        <p:nvSpPr>
          <p:cNvPr id="22" name="Textplatzhalter 3">
            <a:extLst>
              <a:ext uri="{FF2B5EF4-FFF2-40B4-BE49-F238E27FC236}">
                <a16:creationId xmlns:a16="http://schemas.microsoft.com/office/drawing/2014/main" id="{E69D85DA-72D1-4588-9E05-43A76E2FCB2D}"/>
              </a:ext>
            </a:extLst>
          </p:cNvPr>
          <p:cNvSpPr txBox="1">
            <a:spLocks/>
          </p:cNvSpPr>
          <p:nvPr/>
        </p:nvSpPr>
        <p:spPr>
          <a:xfrm>
            <a:off x="658813" y="3369050"/>
            <a:ext cx="5437187" cy="982174"/>
          </a:xfrm>
          <a:prstGeom prst="rect">
            <a:avLst/>
          </a:prstGeom>
          <a:solidFill>
            <a:srgbClr val="EAC28D"/>
          </a:solidFill>
        </p:spPr>
        <p:txBody>
          <a:bodyPr vert="horz" wrap="square" lIns="144000" tIns="72000" rIns="18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dirty="0">
                <a:solidFill>
                  <a:schemeClr val="tx1"/>
                </a:solidFill>
              </a:rPr>
              <a:t>Fondos de formación profesional en SOKA-BAU (cajas sociales del sector de la construcción)</a:t>
            </a:r>
          </a:p>
        </p:txBody>
      </p:sp>
      <p:sp>
        <p:nvSpPr>
          <p:cNvPr id="24" name="Textplatzhalter 3">
            <a:extLst>
              <a:ext uri="{FF2B5EF4-FFF2-40B4-BE49-F238E27FC236}">
                <a16:creationId xmlns:a16="http://schemas.microsoft.com/office/drawing/2014/main" id="{B8EE9759-315F-4762-BC17-A013AA64207C}"/>
              </a:ext>
            </a:extLst>
          </p:cNvPr>
          <p:cNvSpPr txBox="1">
            <a:spLocks/>
          </p:cNvSpPr>
          <p:nvPr/>
        </p:nvSpPr>
        <p:spPr>
          <a:xfrm>
            <a:off x="6240464" y="4055884"/>
            <a:ext cx="5469396" cy="700045"/>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800" dirty="0">
                <a:solidFill>
                  <a:prstClr val="black"/>
                </a:solidFill>
              </a:rPr>
              <a:t>Gastos de transporte de los aprendices y aprendizas</a:t>
            </a:r>
          </a:p>
        </p:txBody>
      </p:sp>
      <p:sp>
        <p:nvSpPr>
          <p:cNvPr id="25" name="Textplatzhalter 3">
            <a:extLst>
              <a:ext uri="{FF2B5EF4-FFF2-40B4-BE49-F238E27FC236}">
                <a16:creationId xmlns:a16="http://schemas.microsoft.com/office/drawing/2014/main" id="{662FEA26-4575-4200-B35C-C6218A451E0F}"/>
              </a:ext>
            </a:extLst>
          </p:cNvPr>
          <p:cNvSpPr txBox="1">
            <a:spLocks/>
          </p:cNvSpPr>
          <p:nvPr/>
        </p:nvSpPr>
        <p:spPr>
          <a:xfrm>
            <a:off x="6237749" y="3592549"/>
            <a:ext cx="5472111" cy="417917"/>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800" dirty="0">
                <a:solidFill>
                  <a:prstClr val="black"/>
                </a:solidFill>
              </a:rPr>
              <a:t>Tasas de matriculación</a:t>
            </a:r>
          </a:p>
        </p:txBody>
      </p:sp>
      <p:sp>
        <p:nvSpPr>
          <p:cNvPr id="26" name="Textplatzhalter 3">
            <a:extLst>
              <a:ext uri="{FF2B5EF4-FFF2-40B4-BE49-F238E27FC236}">
                <a16:creationId xmlns:a16="http://schemas.microsoft.com/office/drawing/2014/main" id="{79F16222-435A-4CA6-A51A-515AA78A871F}"/>
              </a:ext>
            </a:extLst>
          </p:cNvPr>
          <p:cNvSpPr txBox="1">
            <a:spLocks/>
          </p:cNvSpPr>
          <p:nvPr/>
        </p:nvSpPr>
        <p:spPr>
          <a:xfrm>
            <a:off x="6215479" y="4811675"/>
            <a:ext cx="5494381" cy="700045"/>
          </a:xfrm>
          <a:prstGeom prst="rect">
            <a:avLst/>
          </a:prstGeom>
          <a:solidFill>
            <a:srgbClr val="FBF3E8"/>
          </a:solidFill>
          <a:ln>
            <a:noFill/>
          </a:ln>
        </p:spPr>
        <p:txBody>
          <a:bodyPr vert="horz" wrap="square" lIns="2016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800" dirty="0">
                <a:solidFill>
                  <a:prstClr val="black"/>
                </a:solidFill>
              </a:rPr>
              <a:t>En caso necesario, gastos de internado</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s-ES" dirty="0"/>
              <a:t>8. Formación supraempresarial en artesanía y oficios</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3" y="1624508"/>
            <a:ext cx="5437189" cy="982174"/>
          </a:xfrm>
          <a:prstGeom prst="rect">
            <a:avLst/>
          </a:prstGeom>
          <a:solidFill>
            <a:srgbClr val="EAC28D"/>
          </a:solidFill>
        </p:spPr>
        <p:txBody>
          <a:bodyPr vert="horz" wrap="square" lIns="144000" tIns="72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Alta especialización de las empresas, </a:t>
            </a:r>
            <a:br>
              <a:rPr lang="es-ES" sz="1800">
                <a:solidFill>
                  <a:schemeClr val="tx1"/>
                </a:solidFill>
              </a:rPr>
            </a:br>
            <a:r>
              <a:rPr lang="es-ES" sz="1800">
                <a:solidFill>
                  <a:schemeClr val="tx1"/>
                </a:solidFill>
              </a:rPr>
              <a:t>menor tamaño de las empresas y </a:t>
            </a:r>
            <a:br>
              <a:rPr lang="es-ES" sz="1800">
                <a:solidFill>
                  <a:schemeClr val="tx1"/>
                </a:solidFill>
              </a:rPr>
            </a:br>
            <a:r>
              <a:rPr lang="es-ES" sz="1800">
                <a:solidFill>
                  <a:schemeClr val="tx1"/>
                </a:solidFill>
              </a:rPr>
              <a:t>problemas de atractivo</a:t>
            </a:r>
          </a:p>
        </p:txBody>
      </p:sp>
      <p:sp>
        <p:nvSpPr>
          <p:cNvPr id="8" name="Textplatzhalter 3">
            <a:extLst>
              <a:ext uri="{FF2B5EF4-FFF2-40B4-BE49-F238E27FC236}">
                <a16:creationId xmlns:a16="http://schemas.microsoft.com/office/drawing/2014/main" id="{D49DF9F1-9702-4611-877B-C479A1FFB385}"/>
              </a:ext>
            </a:extLst>
          </p:cNvPr>
          <p:cNvSpPr txBox="1">
            <a:spLocks/>
          </p:cNvSpPr>
          <p:nvPr/>
        </p:nvSpPr>
        <p:spPr>
          <a:xfrm>
            <a:off x="6240463" y="1639312"/>
            <a:ext cx="5472112" cy="1901262"/>
          </a:xfrm>
          <a:prstGeom prst="rect">
            <a:avLst/>
          </a:prstGeom>
          <a:solidFill>
            <a:srgbClr val="EAC28D"/>
          </a:solidFill>
        </p:spPr>
        <p:txBody>
          <a:bodyPr vert="horz" wrap="square" lIns="2016000" tIns="108000" rIns="108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a:solidFill>
                  <a:schemeClr val="tx1"/>
                </a:solidFill>
              </a:rPr>
              <a:t>SOKA-BAU se hace cargo de los costes de las medidas previstas en los reglamentos de formación profesional dual y los factura directamente a los centros de formación profesional:</a:t>
            </a:r>
          </a:p>
        </p:txBody>
      </p:sp>
      <p:sp>
        <p:nvSpPr>
          <p:cNvPr id="13" name="Ellipse 12">
            <a:extLst>
              <a:ext uri="{FF2B5EF4-FFF2-40B4-BE49-F238E27FC236}">
                <a16:creationId xmlns:a16="http://schemas.microsoft.com/office/drawing/2014/main" id="{E8D92DF3-700E-40D1-A92D-1904DC7FCF6A}"/>
              </a:ext>
            </a:extLst>
          </p:cNvPr>
          <p:cNvSpPr/>
          <p:nvPr/>
        </p:nvSpPr>
        <p:spPr>
          <a:xfrm>
            <a:off x="4267739" y="1602210"/>
            <a:ext cx="3945443" cy="394544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Ejemplo 2: </a:t>
            </a:r>
            <a:r>
              <a:rPr lang="es-ES" sz="2000" b="1">
                <a:solidFill>
                  <a:schemeClr val="dk1"/>
                </a:solidFill>
                <a:cs typeface="Calibri" panose="020F0502020204030204" pitchFamily="34" charset="0"/>
                <a:rtl val="0"/>
              </a:rPr>
              <a:t>sector de la construcción (1/3)</a:t>
            </a:r>
          </a:p>
        </p:txBody>
      </p:sp>
      <p:pic>
        <p:nvPicPr>
          <p:cNvPr id="4" name="Grafik 3">
            <a:extLst>
              <a:ext uri="{FF2B5EF4-FFF2-40B4-BE49-F238E27FC236}">
                <a16:creationId xmlns:a16="http://schemas.microsoft.com/office/drawing/2014/main" id="{A245E677-8BE6-406E-8C5A-87008297B5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4023" y="2589943"/>
            <a:ext cx="3368416" cy="3385429"/>
          </a:xfrm>
          <a:prstGeom prst="rect">
            <a:avLst/>
          </a:prstGeom>
        </p:spPr>
      </p:pic>
    </p:spTree>
    <p:extLst>
      <p:ext uri="{BB962C8B-B14F-4D97-AF65-F5344CB8AC3E}">
        <p14:creationId xmlns:p14="http://schemas.microsoft.com/office/powerpoint/2010/main" val="379514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46AE942E-62DE-4E4F-A33E-228798592624}"/>
              </a:ext>
            </a:extLst>
          </p:cNvPr>
          <p:cNvSpPr txBox="1">
            <a:spLocks/>
          </p:cNvSpPr>
          <p:nvPr/>
        </p:nvSpPr>
        <p:spPr>
          <a:xfrm>
            <a:off x="658813" y="1443208"/>
            <a:ext cx="5437189" cy="417917"/>
          </a:xfrm>
          <a:prstGeom prst="rect">
            <a:avLst/>
          </a:prstGeom>
          <a:solidFill>
            <a:srgbClr val="EAC28D"/>
          </a:solidFill>
        </p:spPr>
        <p:txBody>
          <a:bodyPr vert="horz" wrap="square" lIns="144000" tIns="72000" rIns="180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800" b="1" dirty="0">
                <a:solidFill>
                  <a:schemeClr val="tx1"/>
                </a:solidFill>
              </a:rPr>
              <a:t>Formación gradual en el sector de la construcción</a:t>
            </a:r>
          </a:p>
        </p:txBody>
      </p:sp>
      <p:sp>
        <p:nvSpPr>
          <p:cNvPr id="26" name="Textplatzhalter 3">
            <a:extLst>
              <a:ext uri="{FF2B5EF4-FFF2-40B4-BE49-F238E27FC236}">
                <a16:creationId xmlns:a16="http://schemas.microsoft.com/office/drawing/2014/main" id="{79F16222-435A-4CA6-A51A-515AA78A871F}"/>
              </a:ext>
            </a:extLst>
          </p:cNvPr>
          <p:cNvSpPr txBox="1">
            <a:spLocks/>
          </p:cNvSpPr>
          <p:nvPr/>
        </p:nvSpPr>
        <p:spPr>
          <a:xfrm>
            <a:off x="658813" y="2079578"/>
            <a:ext cx="4436356" cy="978757"/>
          </a:xfrm>
          <a:prstGeom prst="rect">
            <a:avLst/>
          </a:prstGeom>
          <a:solidFill>
            <a:srgbClr val="FBF3E8"/>
          </a:solidFill>
          <a:ln>
            <a:noFill/>
          </a:ln>
        </p:spPr>
        <p:txBody>
          <a:bodyPr vert="horz" wrap="square" lIns="180000" tIns="72000" rIns="75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ts val="2200"/>
              </a:lnSpc>
              <a:spcBef>
                <a:spcPts val="0"/>
              </a:spcBef>
              <a:spcAft>
                <a:spcPts val="200"/>
              </a:spcAft>
              <a:buClr>
                <a:srgbClr val="D6851B"/>
              </a:buClr>
              <a:buSzPct val="65000"/>
            </a:pPr>
            <a:r>
              <a:rPr lang="es-ES" sz="1800" dirty="0">
                <a:solidFill>
                  <a:prstClr val="black"/>
                </a:solidFill>
              </a:rPr>
              <a:t>La formación profesional dura </a:t>
            </a:r>
            <a:r>
              <a:rPr lang="es-ES" sz="1800" b="1" dirty="0">
                <a:solidFill>
                  <a:prstClr val="black"/>
                </a:solidFill>
              </a:rPr>
              <a:t>36 meses </a:t>
            </a:r>
            <a:r>
              <a:rPr lang="es-ES" sz="1800" dirty="0">
                <a:solidFill>
                  <a:prstClr val="black"/>
                </a:solidFill>
              </a:rPr>
              <a:t>y finaliza con el </a:t>
            </a:r>
            <a:r>
              <a:rPr lang="es-ES" sz="1800" b="1" dirty="0">
                <a:solidFill>
                  <a:prstClr val="black"/>
                </a:solidFill>
              </a:rPr>
              <a:t>examen de oficial</a:t>
            </a:r>
            <a:r>
              <a:rPr lang="es-ES" sz="1800" dirty="0">
                <a:solidFill>
                  <a:prstClr val="black"/>
                </a:solidFill>
              </a:rPr>
              <a:t>.</a:t>
            </a:r>
          </a:p>
        </p:txBody>
      </p:sp>
      <p:sp>
        <p:nvSpPr>
          <p:cNvPr id="29" name="Ellipse 28">
            <a:extLst>
              <a:ext uri="{FF2B5EF4-FFF2-40B4-BE49-F238E27FC236}">
                <a16:creationId xmlns:a16="http://schemas.microsoft.com/office/drawing/2014/main" id="{B44207C6-ABAB-4E5E-808D-8A06E30D6D0B}"/>
              </a:ext>
            </a:extLst>
          </p:cNvPr>
          <p:cNvSpPr/>
          <p:nvPr/>
        </p:nvSpPr>
        <p:spPr>
          <a:xfrm>
            <a:off x="4335264" y="1533008"/>
            <a:ext cx="3945443" cy="3945441"/>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b="1" dirty="0">
              <a:solidFill>
                <a:schemeClr val="dk1"/>
              </a:solidFill>
              <a:cs typeface="Calibri" panose="020F0502020204030204" pitchFamily="34" charset="0"/>
              <a:rtl val="0"/>
            </a:endParaRP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s-ES" dirty="0"/>
              <a:t>8. Formación supraempresarial en artesanía y oficios</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Ejemplo 2: </a:t>
            </a:r>
            <a:r>
              <a:rPr lang="es-ES" sz="2000" b="1">
                <a:solidFill>
                  <a:schemeClr val="dk1"/>
                </a:solidFill>
                <a:cs typeface="Calibri" panose="020F0502020204030204" pitchFamily="34" charset="0"/>
                <a:rtl val="0"/>
              </a:rPr>
              <a:t>sector de la construcción (2/3)</a:t>
            </a:r>
          </a:p>
        </p:txBody>
      </p:sp>
      <p:pic>
        <p:nvPicPr>
          <p:cNvPr id="4" name="Grafik 3">
            <a:extLst>
              <a:ext uri="{FF2B5EF4-FFF2-40B4-BE49-F238E27FC236}">
                <a16:creationId xmlns:a16="http://schemas.microsoft.com/office/drawing/2014/main" id="{A245E677-8BE6-406E-8C5A-87008297B50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5100" t="63451" r="-9715" b="-401"/>
          <a:stretch/>
        </p:blipFill>
        <p:spPr>
          <a:xfrm>
            <a:off x="4656381" y="1314555"/>
            <a:ext cx="7621019" cy="4379916"/>
          </a:xfrm>
          <a:prstGeom prst="rect">
            <a:avLst/>
          </a:prstGeom>
        </p:spPr>
      </p:pic>
      <p:sp>
        <p:nvSpPr>
          <p:cNvPr id="17" name="Textplatzhalter 3">
            <a:extLst>
              <a:ext uri="{FF2B5EF4-FFF2-40B4-BE49-F238E27FC236}">
                <a16:creationId xmlns:a16="http://schemas.microsoft.com/office/drawing/2014/main" id="{A833B9FC-63A3-4598-901C-14B024DFE6F1}"/>
              </a:ext>
            </a:extLst>
          </p:cNvPr>
          <p:cNvSpPr txBox="1">
            <a:spLocks/>
          </p:cNvSpPr>
          <p:nvPr/>
        </p:nvSpPr>
        <p:spPr>
          <a:xfrm>
            <a:off x="8174519" y="1704665"/>
            <a:ext cx="2664000" cy="3816000"/>
          </a:xfrm>
          <a:prstGeom prst="rect">
            <a:avLst/>
          </a:prstGeom>
          <a:noFill/>
          <a:ln w="22225">
            <a:noFill/>
          </a:ln>
        </p:spPr>
        <p:txBody>
          <a:bodyPr vert="horz" wrap="square" lIns="144000" tIns="72000" rIns="72000" bIns="36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ct val="100000"/>
              </a:lnSpc>
              <a:spcBef>
                <a:spcPts val="0"/>
              </a:spcBef>
              <a:spcAft>
                <a:spcPts val="400"/>
              </a:spcAft>
              <a:buClr>
                <a:srgbClr val="D6851B"/>
              </a:buClr>
              <a:buSzPct val="65000"/>
            </a:pPr>
            <a:r>
              <a:rPr lang="es-ES" sz="1000" b="1" dirty="0">
                <a:solidFill>
                  <a:prstClr val="black"/>
                </a:solidFill>
              </a:rPr>
              <a:t>Especialización</a:t>
            </a:r>
            <a:r>
              <a:rPr lang="es-ES" sz="1000" dirty="0">
                <a:solidFill>
                  <a:prstClr val="black"/>
                </a:solidFill>
              </a:rPr>
              <a:t> en la </a:t>
            </a:r>
            <a:r>
              <a:rPr lang="es-ES" sz="1000" b="1" dirty="0">
                <a:solidFill>
                  <a:prstClr val="black"/>
                </a:solidFill>
              </a:rPr>
              <a:t>profesión de formación profesional dual</a:t>
            </a:r>
            <a:r>
              <a:rPr lang="es-ES" sz="1000" dirty="0">
                <a:solidFill>
                  <a:prstClr val="black"/>
                </a:solidFill>
              </a:rPr>
              <a:t> seleccionada:</a:t>
            </a:r>
          </a:p>
          <a:p>
            <a:pPr lvl="0" defTabSz="914400">
              <a:lnSpc>
                <a:spcPts val="1600"/>
              </a:lnSpc>
              <a:spcBef>
                <a:spcPts val="0"/>
              </a:spcBef>
              <a:buClr>
                <a:srgbClr val="D6851B"/>
              </a:buClr>
              <a:buSzPct val="65000"/>
            </a:pP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Carpintero/a de obra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Estucador/a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Colocador/a de baldosas, planchas y mosaicos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Solador/a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Técnico/a en aislamiento térmico, acústico y contra el frío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Montador/a de construcción en seco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Albañil/albañila </a:t>
            </a:r>
            <a:br>
              <a:rPr lang="es-ES" sz="1000" dirty="0">
                <a:solidFill>
                  <a:prstClr val="black"/>
                </a:solidFill>
              </a:rPr>
            </a:b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Técnico/a en construcción de hormigón y hormigón armado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Mecánico/a de estructuras de construcción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Técnico/a en construcción de sistemas de calefacción y chimeneas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Técnico/a en construcción de carreteras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Técnico/a en sistemas de tuberías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Técnico/a en construcción de canalizaciones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Técnico/a en construcción de pozos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Técnico/a en cimentaciones especiales </a:t>
            </a:r>
            <a:r>
              <a:rPr lang="es-ES" sz="1000" dirty="0">
                <a:solidFill>
                  <a:srgbClr val="D6851B"/>
                </a:solidFill>
                <a:sym typeface="Wingdings 3" panose="05040102010807070707" pitchFamily="18" charset="2"/>
              </a:rPr>
              <a:t></a:t>
            </a:r>
            <a:r>
              <a:rPr lang="es-ES" sz="1000" dirty="0">
                <a:solidFill>
                  <a:srgbClr val="D6851B"/>
                </a:solidFill>
              </a:rPr>
              <a:t> </a:t>
            </a:r>
            <a:r>
              <a:rPr lang="es-ES" sz="1000" dirty="0">
                <a:solidFill>
                  <a:prstClr val="black"/>
                </a:solidFill>
              </a:rPr>
              <a:t>Instalador/a de vías </a:t>
            </a:r>
          </a:p>
        </p:txBody>
      </p:sp>
      <p:sp>
        <p:nvSpPr>
          <p:cNvPr id="18" name="Textplatzhalter 3">
            <a:extLst>
              <a:ext uri="{FF2B5EF4-FFF2-40B4-BE49-F238E27FC236}">
                <a16:creationId xmlns:a16="http://schemas.microsoft.com/office/drawing/2014/main" id="{ACF197FA-55FA-4A59-B34C-50D58AA231DE}"/>
              </a:ext>
            </a:extLst>
          </p:cNvPr>
          <p:cNvSpPr txBox="1">
            <a:spLocks/>
          </p:cNvSpPr>
          <p:nvPr/>
        </p:nvSpPr>
        <p:spPr>
          <a:xfrm>
            <a:off x="5095169" y="2914578"/>
            <a:ext cx="2933077" cy="1355105"/>
          </a:xfrm>
          <a:prstGeom prst="rect">
            <a:avLst/>
          </a:prstGeom>
          <a:solidFill>
            <a:schemeClr val="bg1"/>
          </a:solidFill>
          <a:ln w="22225">
            <a:noFill/>
          </a:ln>
        </p:spPr>
        <p:txBody>
          <a:bodyPr vert="horz" wrap="square" lIns="180000" tIns="36000" rIns="18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52000" lvl="0" indent="-252000" defTabSz="914400">
              <a:lnSpc>
                <a:spcPct val="100000"/>
              </a:lnSpc>
              <a:spcBef>
                <a:spcPts val="0"/>
              </a:spcBef>
              <a:spcAft>
                <a:spcPts val="400"/>
              </a:spcAft>
              <a:buClr>
                <a:srgbClr val="D6851B"/>
              </a:buClr>
              <a:buSzPct val="65000"/>
              <a:buFont typeface="Wingdings 3" panose="05040102010807070707" pitchFamily="18" charset="2"/>
              <a:buChar char=""/>
            </a:pPr>
            <a:r>
              <a:rPr lang="es-ES" sz="1600" dirty="0">
                <a:solidFill>
                  <a:prstClr val="black"/>
                </a:solidFill>
              </a:rPr>
              <a:t>Sirve para la </a:t>
            </a:r>
            <a:r>
              <a:rPr lang="es-ES" sz="1600" b="1" dirty="0">
                <a:solidFill>
                  <a:prstClr val="black"/>
                </a:solidFill>
              </a:rPr>
              <a:t>formación profesional básica y especializada</a:t>
            </a:r>
          </a:p>
          <a:p>
            <a:pPr marL="252000" lvl="0" indent="-252000" defTabSz="914400">
              <a:lnSpc>
                <a:spcPct val="100000"/>
              </a:lnSpc>
              <a:spcBef>
                <a:spcPts val="0"/>
              </a:spcBef>
              <a:spcAft>
                <a:spcPts val="400"/>
              </a:spcAft>
              <a:buClr>
                <a:srgbClr val="D6851B"/>
              </a:buClr>
              <a:buSzPct val="65000"/>
              <a:buFont typeface="Wingdings 3" panose="05040102010807070707" pitchFamily="18" charset="2"/>
              <a:buChar char=""/>
            </a:pPr>
            <a:r>
              <a:rPr lang="es-ES" sz="1600" dirty="0">
                <a:solidFill>
                  <a:prstClr val="black"/>
                </a:solidFill>
              </a:rPr>
              <a:t>Concluye con el examen como </a:t>
            </a:r>
            <a:r>
              <a:rPr lang="es-ES" sz="1600" b="1" dirty="0">
                <a:solidFill>
                  <a:prstClr val="black"/>
                </a:solidFill>
              </a:rPr>
              <a:t>técnico/a en edificación, acondicionamiento interior u obra civil</a:t>
            </a:r>
          </a:p>
        </p:txBody>
      </p:sp>
      <p:sp>
        <p:nvSpPr>
          <p:cNvPr id="9" name="Rechteck 8">
            <a:extLst>
              <a:ext uri="{FF2B5EF4-FFF2-40B4-BE49-F238E27FC236}">
                <a16:creationId xmlns:a16="http://schemas.microsoft.com/office/drawing/2014/main" id="{022D80F5-2919-47AD-9DF3-0484BD884423}"/>
              </a:ext>
            </a:extLst>
          </p:cNvPr>
          <p:cNvSpPr/>
          <p:nvPr/>
        </p:nvSpPr>
        <p:spPr>
          <a:xfrm>
            <a:off x="5349673" y="1962873"/>
            <a:ext cx="2336986" cy="369332"/>
          </a:xfrm>
          <a:prstGeom prst="rect">
            <a:avLst/>
          </a:prstGeom>
        </p:spPr>
        <p:txBody>
          <a:bodyPr wrap="none">
            <a:spAutoFit/>
          </a:bodyPr>
          <a:lstStyle/>
          <a:p>
            <a:pPr lvl="0">
              <a:spcAft>
                <a:spcPts val="400"/>
              </a:spcAft>
              <a:buClr>
                <a:srgbClr val="D6851B"/>
              </a:buClr>
              <a:buSzPct val="65000"/>
            </a:pPr>
            <a:r>
              <a:rPr lang="es-ES" b="1">
                <a:solidFill>
                  <a:prstClr val="black"/>
                </a:solidFill>
              </a:rPr>
              <a:t>Primer nivel: 24 meses</a:t>
            </a:r>
          </a:p>
        </p:txBody>
      </p:sp>
      <p:sp>
        <p:nvSpPr>
          <p:cNvPr id="10" name="Rechteck 9">
            <a:extLst>
              <a:ext uri="{FF2B5EF4-FFF2-40B4-BE49-F238E27FC236}">
                <a16:creationId xmlns:a16="http://schemas.microsoft.com/office/drawing/2014/main" id="{84459F44-25EB-4650-BDB9-28C4CBD24693}"/>
              </a:ext>
            </a:extLst>
          </p:cNvPr>
          <p:cNvSpPr/>
          <p:nvPr/>
        </p:nvSpPr>
        <p:spPr>
          <a:xfrm>
            <a:off x="8174111" y="1164292"/>
            <a:ext cx="2585580" cy="369332"/>
          </a:xfrm>
          <a:prstGeom prst="rect">
            <a:avLst/>
          </a:prstGeom>
        </p:spPr>
        <p:txBody>
          <a:bodyPr wrap="none">
            <a:spAutoFit/>
          </a:bodyPr>
          <a:lstStyle/>
          <a:p>
            <a:pPr lvl="0">
              <a:lnSpc>
                <a:spcPct val="100000"/>
              </a:lnSpc>
              <a:spcAft>
                <a:spcPts val="400"/>
              </a:spcAft>
            </a:pPr>
            <a:r>
              <a:rPr lang="es-ES" b="1"/>
              <a:t>Segundo nivel: 12 meses </a:t>
            </a:r>
          </a:p>
        </p:txBody>
      </p:sp>
    </p:spTree>
    <p:extLst>
      <p:ext uri="{BB962C8B-B14F-4D97-AF65-F5344CB8AC3E}">
        <p14:creationId xmlns:p14="http://schemas.microsoft.com/office/powerpoint/2010/main" val="2385313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elle 42">
            <a:extLst>
              <a:ext uri="{FF2B5EF4-FFF2-40B4-BE49-F238E27FC236}">
                <a16:creationId xmlns:a16="http://schemas.microsoft.com/office/drawing/2014/main" id="{407628DA-4914-45D2-96CD-BB1AAA50FBEE}"/>
              </a:ext>
            </a:extLst>
          </p:cNvPr>
          <p:cNvGraphicFramePr>
            <a:graphicFrameLocks noGrp="1"/>
          </p:cNvGraphicFramePr>
          <p:nvPr>
            <p:extLst>
              <p:ext uri="{D42A27DB-BD31-4B8C-83A1-F6EECF244321}">
                <p14:modId xmlns:p14="http://schemas.microsoft.com/office/powerpoint/2010/main" val="2888952617"/>
              </p:ext>
            </p:extLst>
          </p:nvPr>
        </p:nvGraphicFramePr>
        <p:xfrm>
          <a:off x="1685002" y="1197996"/>
          <a:ext cx="10394438" cy="4462006"/>
        </p:xfrm>
        <a:graphic>
          <a:graphicData uri="http://schemas.openxmlformats.org/drawingml/2006/table">
            <a:tbl>
              <a:tblPr firstRow="1">
                <a:tableStyleId>{5C22544A-7EE6-4342-B048-85BDC9FD1C3A}</a:tableStyleId>
              </a:tblPr>
              <a:tblGrid>
                <a:gridCol w="709834">
                  <a:extLst>
                    <a:ext uri="{9D8B030D-6E8A-4147-A177-3AD203B41FA5}">
                      <a16:colId xmlns:a16="http://schemas.microsoft.com/office/drawing/2014/main" val="2418203143"/>
                    </a:ext>
                  </a:extLst>
                </a:gridCol>
                <a:gridCol w="1152000">
                  <a:extLst>
                    <a:ext uri="{9D8B030D-6E8A-4147-A177-3AD203B41FA5}">
                      <a16:colId xmlns:a16="http://schemas.microsoft.com/office/drawing/2014/main" val="902835726"/>
                    </a:ext>
                  </a:extLst>
                </a:gridCol>
                <a:gridCol w="1192929">
                  <a:extLst>
                    <a:ext uri="{9D8B030D-6E8A-4147-A177-3AD203B41FA5}">
                      <a16:colId xmlns:a16="http://schemas.microsoft.com/office/drawing/2014/main" val="764313489"/>
                    </a:ext>
                  </a:extLst>
                </a:gridCol>
                <a:gridCol w="1147675">
                  <a:extLst>
                    <a:ext uri="{9D8B030D-6E8A-4147-A177-3AD203B41FA5}">
                      <a16:colId xmlns:a16="http://schemas.microsoft.com/office/drawing/2014/main" val="3827055805"/>
                    </a:ext>
                  </a:extLst>
                </a:gridCol>
                <a:gridCol w="3204000">
                  <a:extLst>
                    <a:ext uri="{9D8B030D-6E8A-4147-A177-3AD203B41FA5}">
                      <a16:colId xmlns:a16="http://schemas.microsoft.com/office/drawing/2014/main" val="3780927162"/>
                    </a:ext>
                  </a:extLst>
                </a:gridCol>
                <a:gridCol w="2988000">
                  <a:extLst>
                    <a:ext uri="{9D8B030D-6E8A-4147-A177-3AD203B41FA5}">
                      <a16:colId xmlns:a16="http://schemas.microsoft.com/office/drawing/2014/main" val="4144002420"/>
                    </a:ext>
                  </a:extLst>
                </a:gridCol>
              </a:tblGrid>
              <a:tr h="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s-ES" sz="1400" b="1" baseline="0" dirty="0">
                          <a:solidFill>
                            <a:schemeClr val="tx1"/>
                          </a:solidFill>
                          <a:effectLst/>
                          <a:latin typeface="+mj-lt"/>
                          <a:ea typeface="+mj-lt"/>
                          <a:cs typeface="+mn-cs"/>
                        </a:rPr>
                        <a:t>Año</a:t>
                      </a:r>
                    </a:p>
                  </a:txBody>
                  <a:tcPr marL="252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s-ES" sz="1400" baseline="0" dirty="0">
                          <a:solidFill>
                            <a:schemeClr val="tx1"/>
                          </a:solidFill>
                          <a:effectLst/>
                          <a:latin typeface="+mj-lt"/>
                          <a:ea typeface="+mj-lt"/>
                          <a:cs typeface="Times New Roman" panose="02020603050405020304" pitchFamily="18" charset="0"/>
                        </a:rPr>
                        <a:t>Empresa</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s-ES" sz="1400" b="1" baseline="0">
                          <a:solidFill>
                            <a:schemeClr val="tx1"/>
                          </a:solidFill>
                          <a:effectLst/>
                          <a:latin typeface="+mj-lt"/>
                          <a:ea typeface="+mj-lt"/>
                          <a:cs typeface="+mn-cs"/>
                        </a:rPr>
                        <a:t>Centro escolar de formación profesional</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s-ES" sz="1400" baseline="0" dirty="0">
                          <a:solidFill>
                            <a:schemeClr val="tx1"/>
                          </a:solidFill>
                          <a:effectLst/>
                          <a:latin typeface="+mj-lt"/>
                          <a:ea typeface="+mj-lt"/>
                          <a:cs typeface="Times New Roman" panose="02020603050405020304" pitchFamily="18" charset="0"/>
                        </a:rPr>
                        <a:t>Centro de formación profesional supra-empresarial</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s-ES" sz="1400" baseline="0" dirty="0">
                          <a:solidFill>
                            <a:schemeClr val="tx1"/>
                          </a:solidFill>
                          <a:effectLst/>
                          <a:latin typeface="+mj-lt"/>
                        </a:rPr>
                        <a:t>Certificado</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tc>
                  <a:txBody>
                    <a:bodyPr/>
                    <a:lstStyle/>
                    <a:p>
                      <a:pPr>
                        <a:lnSpc>
                          <a:spcPct val="115000"/>
                        </a:lnSpc>
                        <a:spcAft>
                          <a:spcPts val="1000"/>
                        </a:spcAft>
                      </a:pPr>
                      <a:r>
                        <a:rPr lang="es-ES" sz="1400" baseline="0" dirty="0">
                          <a:solidFill>
                            <a:schemeClr val="tx1"/>
                          </a:solidFill>
                          <a:effectLst/>
                          <a:latin typeface="+mj-lt"/>
                        </a:rPr>
                        <a:t>Contenidos/enfoques</a:t>
                      </a:r>
                    </a:p>
                  </a:txBody>
                  <a:tcPr marL="108000" marR="108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AC28D"/>
                    </a:solidFill>
                  </a:tcPr>
                </a:tc>
                <a:extLst>
                  <a:ext uri="{0D108BD9-81ED-4DB2-BD59-A6C34878D82A}">
                    <a16:rowId xmlns:a16="http://schemas.microsoft.com/office/drawing/2014/main" val="1466670362"/>
                  </a:ext>
                </a:extLst>
              </a:tr>
              <a:tr h="1152000">
                <a:tc>
                  <a:txBody>
                    <a:bodyPr/>
                    <a:lstStyle/>
                    <a:p>
                      <a:pPr marL="0" algn="l" defTabSz="914400" rtl="0" eaLnBrk="1" latinLnBrk="0" hangingPunct="1">
                        <a:lnSpc>
                          <a:spcPct val="115000"/>
                        </a:lnSpc>
                        <a:spcAft>
                          <a:spcPts val="1000"/>
                        </a:spcAft>
                      </a:pPr>
                      <a:r>
                        <a:rPr lang="es-ES" sz="1800" b="0" dirty="0">
                          <a:solidFill>
                            <a:schemeClr val="tx1"/>
                          </a:solidFill>
                          <a:effectLst/>
                          <a:latin typeface="+mn-lt"/>
                          <a:ea typeface="+mn-lt"/>
                          <a:cs typeface="+mn-cs"/>
                        </a:rPr>
                        <a:t>1</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dirty="0">
                          <a:solidFill>
                            <a:schemeClr val="tx1"/>
                          </a:solidFill>
                          <a:effectLst/>
                          <a:latin typeface="+mn-lt"/>
                          <a:ea typeface="+mn-lt"/>
                          <a:cs typeface="+mn-cs"/>
                        </a:rPr>
                        <a:t>13 semanas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dirty="0">
                          <a:solidFill>
                            <a:schemeClr val="tx1"/>
                          </a:solidFill>
                          <a:effectLst/>
                          <a:latin typeface="+mn-lt"/>
                          <a:ea typeface="+mn-lt"/>
                          <a:cs typeface="+mn-cs"/>
                        </a:rPr>
                        <a:t>12 semanas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dirty="0">
                          <a:solidFill>
                            <a:schemeClr val="tx1"/>
                          </a:solidFill>
                          <a:effectLst/>
                          <a:latin typeface="+mn-lt"/>
                          <a:ea typeface="+mn-lt"/>
                          <a:cs typeface="+mn-cs"/>
                        </a:rPr>
                        <a:t>14 semanas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endParaRPr lang="de-DE" sz="1400" kern="1200" dirty="0">
                        <a:solidFill>
                          <a:schemeClr val="tx1"/>
                        </a:solidFill>
                        <a:effectLst/>
                        <a:latin typeface="+mn-lt"/>
                        <a:ea typeface="+mn-ea"/>
                        <a:cs typeface="+mn-cs"/>
                      </a:endParaRP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a:solidFill>
                            <a:schemeClr val="tx1"/>
                          </a:solidFill>
                          <a:effectLst/>
                          <a:latin typeface="+mn-lt"/>
                          <a:ea typeface="+mn-lt"/>
                          <a:cs typeface="+mn-cs"/>
                        </a:rPr>
                        <a:t>Habilidades básicas, seguridad laboral, conocimiento sobre materiales, fundamentos en varios oficios de la construcción</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110142052"/>
                  </a:ext>
                </a:extLst>
              </a:tr>
              <a:tr h="0">
                <a:tc>
                  <a:txBody>
                    <a:bodyPr/>
                    <a:lstStyle/>
                    <a:p>
                      <a:pPr marL="0" algn="l" defTabSz="914400" rtl="0" eaLnBrk="1" latinLnBrk="0" hangingPunct="1">
                        <a:lnSpc>
                          <a:spcPct val="115000"/>
                        </a:lnSpc>
                        <a:spcAft>
                          <a:spcPts val="1000"/>
                        </a:spcAft>
                      </a:pPr>
                      <a:r>
                        <a:rPr lang="es-ES" sz="1800" b="0" dirty="0">
                          <a:solidFill>
                            <a:schemeClr val="tx1"/>
                          </a:solidFill>
                          <a:effectLst/>
                          <a:latin typeface="+mn-lt"/>
                          <a:ea typeface="+mn-lt"/>
                          <a:cs typeface="+mn-cs"/>
                        </a:rPr>
                        <a:t>2</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a:solidFill>
                            <a:schemeClr val="tx1"/>
                          </a:solidFill>
                          <a:effectLst/>
                          <a:latin typeface="+mn-lt"/>
                          <a:ea typeface="+mn-lt"/>
                          <a:cs typeface="+mn-cs"/>
                        </a:rPr>
                        <a:t>26 semanas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dirty="0">
                          <a:solidFill>
                            <a:schemeClr val="tx1"/>
                          </a:solidFill>
                          <a:effectLst/>
                          <a:latin typeface="+mn-lt"/>
                          <a:ea typeface="+mn-lt"/>
                          <a:cs typeface="+mn-cs"/>
                        </a:rPr>
                        <a:t>10 semanas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dirty="0">
                          <a:solidFill>
                            <a:schemeClr val="tx1"/>
                          </a:solidFill>
                          <a:effectLst/>
                          <a:latin typeface="+mn-lt"/>
                          <a:ea typeface="+mn-lt"/>
                          <a:cs typeface="+mn-cs"/>
                        </a:rPr>
                        <a:t>8 semanas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dirty="0">
                          <a:solidFill>
                            <a:schemeClr val="tx1"/>
                          </a:solidFill>
                          <a:effectLst/>
                          <a:latin typeface="+mn-lt"/>
                          <a:ea typeface="+mn-lt"/>
                          <a:cs typeface="+mn-cs"/>
                        </a:rPr>
                        <a:t>Certificado de</a:t>
                      </a:r>
                      <a:r>
                        <a:rPr lang="es-ES" sz="1400" b="1" dirty="0">
                          <a:solidFill>
                            <a:schemeClr val="tx1"/>
                          </a:solidFill>
                          <a:effectLst/>
                          <a:latin typeface="+mn-lt"/>
                          <a:ea typeface="+mn-lt"/>
                          <a:cs typeface="+mn-cs"/>
                        </a:rPr>
                        <a:t> nivel 1 </a:t>
                      </a:r>
                      <a:r>
                        <a:rPr lang="es-ES" sz="1400" dirty="0">
                          <a:solidFill>
                            <a:schemeClr val="tx1"/>
                          </a:solidFill>
                          <a:effectLst/>
                          <a:latin typeface="+mn-lt"/>
                          <a:ea typeface="+mn-lt"/>
                          <a:cs typeface="+mn-cs"/>
                        </a:rPr>
                        <a:t>Técnico/a en edificación/</a:t>
                      </a:r>
                      <a:br>
                        <a:rPr lang="es-ES" sz="1400" dirty="0">
                          <a:solidFill>
                            <a:schemeClr val="tx1"/>
                          </a:solidFill>
                          <a:effectLst/>
                          <a:latin typeface="+mn-lt"/>
                          <a:ea typeface="+mn-lt"/>
                          <a:cs typeface="+mn-cs"/>
                        </a:rPr>
                      </a:br>
                      <a:r>
                        <a:rPr lang="es-ES" sz="1400" dirty="0">
                          <a:solidFill>
                            <a:schemeClr val="tx1"/>
                          </a:solidFill>
                          <a:effectLst/>
                          <a:latin typeface="+mn-lt"/>
                          <a:ea typeface="+mn-lt"/>
                          <a:cs typeface="+mn-cs"/>
                        </a:rPr>
                        <a:t>técnico/a en obra civil</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a:solidFill>
                            <a:schemeClr val="tx1"/>
                          </a:solidFill>
                          <a:effectLst/>
                          <a:latin typeface="+mn-lt"/>
                          <a:ea typeface="+mn-lt"/>
                          <a:cs typeface="+mn-cs"/>
                        </a:rPr>
                        <a:t>Profundización, trabajos relacionados con proyectos, primera especialización, posibilidad de examen parcial</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4068812335"/>
                  </a:ext>
                </a:extLst>
              </a:tr>
              <a:tr h="0">
                <a:tc>
                  <a:txBody>
                    <a:bodyPr/>
                    <a:lstStyle/>
                    <a:p>
                      <a:pPr marL="0" algn="l" defTabSz="914400" rtl="0" eaLnBrk="1" latinLnBrk="0" hangingPunct="1">
                        <a:lnSpc>
                          <a:spcPct val="115000"/>
                        </a:lnSpc>
                        <a:spcAft>
                          <a:spcPts val="1000"/>
                        </a:spcAft>
                      </a:pPr>
                      <a:r>
                        <a:rPr lang="es-ES" sz="1800" b="0">
                          <a:solidFill>
                            <a:schemeClr val="tx1"/>
                          </a:solidFill>
                          <a:effectLst/>
                          <a:latin typeface="+mn-lt"/>
                          <a:ea typeface="+mn-lt"/>
                          <a:cs typeface="+mn-cs"/>
                        </a:rPr>
                        <a:t>3</a:t>
                      </a:r>
                    </a:p>
                  </a:txBody>
                  <a:tcPr marL="252000" marT="144000" marB="180000">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a:solidFill>
                            <a:schemeClr val="tx1"/>
                          </a:solidFill>
                          <a:effectLst/>
                          <a:latin typeface="+mn-lt"/>
                          <a:ea typeface="+mn-lt"/>
                          <a:cs typeface="+mn-cs"/>
                        </a:rPr>
                        <a:t>30 semanas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dirty="0">
                          <a:solidFill>
                            <a:schemeClr val="tx1"/>
                          </a:solidFill>
                          <a:effectLst/>
                          <a:latin typeface="+mn-lt"/>
                          <a:ea typeface="+mn-lt"/>
                          <a:cs typeface="+mn-cs"/>
                        </a:rPr>
                        <a:t>10 semanas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a:solidFill>
                            <a:schemeClr val="tx1"/>
                          </a:solidFill>
                          <a:effectLst/>
                          <a:latin typeface="+mn-lt"/>
                          <a:ea typeface="+mn-lt"/>
                          <a:cs typeface="+mn-cs"/>
                        </a:rPr>
                        <a:t>6 semanas</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b="1" dirty="0">
                          <a:solidFill>
                            <a:schemeClr val="tx1"/>
                          </a:solidFill>
                          <a:effectLst/>
                          <a:latin typeface="+mn-lt"/>
                          <a:ea typeface="+mn-lt"/>
                          <a:cs typeface="+mn-cs"/>
                        </a:rPr>
                        <a:t>Examen de oficial</a:t>
                      </a:r>
                      <a:r>
                        <a:rPr lang="es-ES" sz="1400" dirty="0">
                          <a:solidFill>
                            <a:schemeClr val="tx1"/>
                          </a:solidFill>
                          <a:effectLst/>
                          <a:latin typeface="+mn-lt"/>
                          <a:ea typeface="+mn-lt"/>
                          <a:cs typeface="+mn-cs"/>
                        </a:rPr>
                        <a:t> </a:t>
                      </a:r>
                      <a:br>
                        <a:rPr lang="es-ES" sz="1400" dirty="0">
                          <a:solidFill>
                            <a:schemeClr val="tx1"/>
                          </a:solidFill>
                          <a:effectLst/>
                          <a:latin typeface="+mn-lt"/>
                          <a:ea typeface="+mn-lt"/>
                          <a:cs typeface="+mn-cs"/>
                        </a:rPr>
                      </a:br>
                      <a:r>
                        <a:rPr lang="es-ES" sz="1400" dirty="0">
                          <a:solidFill>
                            <a:schemeClr val="tx1"/>
                          </a:solidFill>
                          <a:effectLst/>
                          <a:latin typeface="+mn-lt"/>
                          <a:ea typeface="+mn-lt"/>
                          <a:cs typeface="+mn-cs"/>
                        </a:rPr>
                        <a:t>(p. ej. albañil/a, técnico/a en construcción de carreteras, solador/a, etc.)</a:t>
                      </a:r>
                    </a:p>
                  </a:txBody>
                  <a:tcPr marL="72000" marR="72000" marT="144000" marB="180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tc>
                  <a:txBody>
                    <a:bodyPr/>
                    <a:lstStyle/>
                    <a:p>
                      <a:pPr marL="0" algn="l" defTabSz="914400" rtl="0" eaLnBrk="1" latinLnBrk="0" hangingPunct="1">
                        <a:lnSpc>
                          <a:spcPct val="100000"/>
                        </a:lnSpc>
                        <a:spcAft>
                          <a:spcPts val="0"/>
                        </a:spcAft>
                      </a:pPr>
                      <a:r>
                        <a:rPr lang="es-ES" sz="1400" dirty="0">
                          <a:solidFill>
                            <a:schemeClr val="tx1"/>
                          </a:solidFill>
                          <a:effectLst/>
                          <a:latin typeface="+mn-lt"/>
                          <a:ea typeface="+mn-lt"/>
                          <a:cs typeface="+mn-cs"/>
                        </a:rPr>
                        <a:t>Especialización en el oficio, tareas complejas, relación con el cliente, preparación de exámenes</a:t>
                      </a:r>
                    </a:p>
                  </a:txBody>
                  <a:tcPr marL="72000" marR="72000" marT="144000" marB="180000">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F3E8"/>
                    </a:solidFill>
                  </a:tcPr>
                </a:tc>
                <a:extLst>
                  <a:ext uri="{0D108BD9-81ED-4DB2-BD59-A6C34878D82A}">
                    <a16:rowId xmlns:a16="http://schemas.microsoft.com/office/drawing/2014/main" val="3574259577"/>
                  </a:ext>
                </a:extLst>
              </a:tr>
            </a:tbl>
          </a:graphicData>
        </a:graphic>
      </p:graphicFrame>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369332"/>
          </a:xfrm>
        </p:spPr>
        <p:txBody>
          <a:bodyPr>
            <a:spAutoFit/>
          </a:bodyPr>
          <a:lstStyle/>
          <a:p>
            <a:r>
              <a:rPr lang="es-ES" dirty="0"/>
              <a:t>8. Formación supraempresarial en artesanía y oficios</a:t>
            </a:r>
          </a:p>
        </p:txBody>
      </p:sp>
      <p:sp>
        <p:nvSpPr>
          <p:cNvPr id="12" name="Textfeld 11">
            <a:extLst>
              <a:ext uri="{FF2B5EF4-FFF2-40B4-BE49-F238E27FC236}">
                <a16:creationId xmlns:a16="http://schemas.microsoft.com/office/drawing/2014/main" id="{62F47644-DCA1-4774-9077-CC433523F6F4}"/>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Ejemplo 2: </a:t>
            </a:r>
            <a:r>
              <a:rPr lang="es-ES" sz="2000" b="1">
                <a:solidFill>
                  <a:schemeClr val="dk1"/>
                </a:solidFill>
                <a:cs typeface="Calibri" panose="020F0502020204030204" pitchFamily="34" charset="0"/>
                <a:rtl val="0"/>
              </a:rPr>
              <a:t>sector de la construcción (3/3)</a:t>
            </a:r>
          </a:p>
        </p:txBody>
      </p:sp>
      <p:pic>
        <p:nvPicPr>
          <p:cNvPr id="3" name="Grafik 2">
            <a:extLst>
              <a:ext uri="{FF2B5EF4-FFF2-40B4-BE49-F238E27FC236}">
                <a16:creationId xmlns:a16="http://schemas.microsoft.com/office/drawing/2014/main" id="{695CEE02-0BD7-0E3F-A64A-96BFC7F5E9EC}"/>
              </a:ext>
            </a:extLst>
          </p:cNvPr>
          <p:cNvPicPr>
            <a:picLocks noChangeAspect="1"/>
          </p:cNvPicPr>
          <p:nvPr/>
        </p:nvPicPr>
        <p:blipFill>
          <a:blip r:embed="rId3" cstate="print">
            <a:extLst>
              <a:ext uri="{28A0092B-C50C-407E-A947-70E740481C1C}">
                <a14:useLocalDpi xmlns:a14="http://schemas.microsoft.com/office/drawing/2010/main" val="0"/>
              </a:ext>
            </a:extLst>
          </a:blip>
          <a:srcRect l="24150" r="-1"/>
          <a:stretch/>
        </p:blipFill>
        <p:spPr>
          <a:xfrm>
            <a:off x="-1" y="2136830"/>
            <a:ext cx="1960243" cy="2584337"/>
          </a:xfrm>
          <a:prstGeom prst="rect">
            <a:avLst/>
          </a:prstGeom>
        </p:spPr>
      </p:pic>
      <p:pic>
        <p:nvPicPr>
          <p:cNvPr id="15" name="Grafik 14">
            <a:extLst>
              <a:ext uri="{FF2B5EF4-FFF2-40B4-BE49-F238E27FC236}">
                <a16:creationId xmlns:a16="http://schemas.microsoft.com/office/drawing/2014/main" id="{6FD61C0D-6317-49CC-9E08-E056C5C99D54}"/>
              </a:ext>
            </a:extLst>
          </p:cNvPr>
          <p:cNvPicPr>
            <a:picLocks noChangeAspect="1"/>
          </p:cNvPicPr>
          <p:nvPr/>
        </p:nvPicPr>
        <p:blipFill rotWithShape="1">
          <a:blip r:embed="rId4">
            <a:extLst>
              <a:ext uri="{96DAC541-7B7A-43D3-8B79-37D633B846F1}">
                <asvg:svgBlip xmlns:asvg="http://schemas.microsoft.com/office/drawing/2016/SVG/main" r:embed="rId5"/>
              </a:ext>
            </a:extLst>
          </a:blip>
          <a:stretch/>
        </p:blipFill>
        <p:spPr>
          <a:xfrm>
            <a:off x="344350" y="2790017"/>
            <a:ext cx="1271539" cy="1277961"/>
          </a:xfrm>
          <a:prstGeom prst="rect">
            <a:avLst/>
          </a:prstGeom>
        </p:spPr>
      </p:pic>
    </p:spTree>
    <p:extLst>
      <p:ext uri="{BB962C8B-B14F-4D97-AF65-F5344CB8AC3E}">
        <p14:creationId xmlns:p14="http://schemas.microsoft.com/office/powerpoint/2010/main" val="1421606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platzhalter 3">
            <a:extLst>
              <a:ext uri="{FF2B5EF4-FFF2-40B4-BE49-F238E27FC236}">
                <a16:creationId xmlns:a16="http://schemas.microsoft.com/office/drawing/2014/main" id="{8CDBB004-A054-4D66-A473-158D298AAC8F}"/>
              </a:ext>
            </a:extLst>
          </p:cNvPr>
          <p:cNvSpPr txBox="1">
            <a:spLocks/>
          </p:cNvSpPr>
          <p:nvPr/>
        </p:nvSpPr>
        <p:spPr>
          <a:xfrm>
            <a:off x="658813" y="3433430"/>
            <a:ext cx="9628187" cy="90267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Además de los programas de formación básicos de formación supraempresarial (ÜBA/ÜLU), se ofrecen otras opciones, como programas de formación especiales sobre temas específicos o cursos de preparación de exámenes.</a:t>
            </a:r>
          </a:p>
        </p:txBody>
      </p:sp>
      <p:sp>
        <p:nvSpPr>
          <p:cNvPr id="17" name="Textplatzhalter 3">
            <a:extLst>
              <a:ext uri="{FF2B5EF4-FFF2-40B4-BE49-F238E27FC236}">
                <a16:creationId xmlns:a16="http://schemas.microsoft.com/office/drawing/2014/main" id="{12613E2C-2A9D-4990-8BF6-CD604307C97B}"/>
              </a:ext>
            </a:extLst>
          </p:cNvPr>
          <p:cNvSpPr txBox="1">
            <a:spLocks/>
          </p:cNvSpPr>
          <p:nvPr/>
        </p:nvSpPr>
        <p:spPr>
          <a:xfrm>
            <a:off x="658812" y="4394616"/>
            <a:ext cx="9780587" cy="1184802"/>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La duración de los programas de formación varía entre </a:t>
            </a:r>
            <a:r>
              <a:rPr lang="es-ES" sz="1600" b="1" dirty="0">
                <a:solidFill>
                  <a:schemeClr val="tx1"/>
                </a:solidFill>
              </a:rPr>
              <a:t>unos días</a:t>
            </a:r>
            <a:r>
              <a:rPr lang="es-ES" sz="1600" dirty="0">
                <a:solidFill>
                  <a:schemeClr val="tx1"/>
                </a:solidFill>
              </a:rPr>
              <a:t> (p. ej. programa de formación «fresado convencional» o «torneado convencional») y </a:t>
            </a:r>
            <a:r>
              <a:rPr lang="es-ES" sz="1600" b="1" dirty="0">
                <a:solidFill>
                  <a:schemeClr val="tx1"/>
                </a:solidFill>
              </a:rPr>
              <a:t>varios meses</a:t>
            </a:r>
            <a:r>
              <a:rPr lang="es-ES" sz="1600" dirty="0">
                <a:solidFill>
                  <a:schemeClr val="tx1"/>
                </a:solidFill>
              </a:rPr>
              <a:t> (p. ej. «programa de formación básica en electrotecnia» o «programa de formación básica en mecatrónica»).</a:t>
            </a:r>
          </a:p>
        </p:txBody>
      </p:sp>
      <p:sp>
        <p:nvSpPr>
          <p:cNvPr id="18" name="Textplatzhalter 3">
            <a:extLst>
              <a:ext uri="{FF2B5EF4-FFF2-40B4-BE49-F238E27FC236}">
                <a16:creationId xmlns:a16="http://schemas.microsoft.com/office/drawing/2014/main" id="{966D0CDC-3171-499B-A5FE-FAB4BEF3A023}"/>
              </a:ext>
            </a:extLst>
          </p:cNvPr>
          <p:cNvSpPr txBox="1">
            <a:spLocks/>
          </p:cNvSpPr>
          <p:nvPr/>
        </p:nvSpPr>
        <p:spPr>
          <a:xfrm>
            <a:off x="658812" y="5635419"/>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Los costes los asume la empresa formadora. </a:t>
            </a:r>
          </a:p>
        </p:txBody>
      </p:sp>
      <p:sp>
        <p:nvSpPr>
          <p:cNvPr id="19" name="Textplatzhalter 3">
            <a:extLst>
              <a:ext uri="{FF2B5EF4-FFF2-40B4-BE49-F238E27FC236}">
                <a16:creationId xmlns:a16="http://schemas.microsoft.com/office/drawing/2014/main" id="{C35561CE-5D0D-4778-8C16-D05D919556CE}"/>
              </a:ext>
            </a:extLst>
          </p:cNvPr>
          <p:cNvSpPr txBox="1">
            <a:spLocks/>
          </p:cNvSpPr>
          <p:nvPr/>
        </p:nvSpPr>
        <p:spPr>
          <a:xfrm>
            <a:off x="658813" y="2465886"/>
            <a:ext cx="9628187" cy="90267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La formación supraempresarial (ÜBA/ÜLU) es ofrecida como medida de apoyo a nivel regional por los centros de formación profesional supraempresarial de la organización de la Cámara de Comercio e Industria.</a:t>
            </a:r>
          </a:p>
        </p:txBody>
      </p:sp>
      <p:sp>
        <p:nvSpPr>
          <p:cNvPr id="7" name="Titel 6">
            <a:extLst>
              <a:ext uri="{FF2B5EF4-FFF2-40B4-BE49-F238E27FC236}">
                <a16:creationId xmlns:a16="http://schemas.microsoft.com/office/drawing/2014/main" id="{10EBA948-4D64-4D12-808E-CB54C2F2FAC4}"/>
              </a:ext>
            </a:extLst>
          </p:cNvPr>
          <p:cNvSpPr>
            <a:spLocks noGrp="1"/>
          </p:cNvSpPr>
          <p:nvPr>
            <p:ph type="title"/>
          </p:nvPr>
        </p:nvSpPr>
        <p:spPr>
          <a:xfrm>
            <a:off x="658812" y="296863"/>
            <a:ext cx="9000000" cy="738664"/>
          </a:xfrm>
        </p:spPr>
        <p:txBody>
          <a:bodyPr>
            <a:spAutoFit/>
          </a:bodyPr>
          <a:lstStyle/>
          <a:p>
            <a:r>
              <a:rPr lang="es-ES" dirty="0"/>
              <a:t>8. Formación supraempresarial en el ámbito de la Cámara de Comercio </a:t>
            </a:r>
            <a:br>
              <a:rPr lang="es-ES" dirty="0"/>
            </a:br>
            <a:r>
              <a:rPr lang="es-ES" dirty="0"/>
              <a:t>e Industria</a:t>
            </a:r>
          </a:p>
        </p:txBody>
      </p:sp>
      <p:sp>
        <p:nvSpPr>
          <p:cNvPr id="6" name="Textplatzhalter 3">
            <a:extLst>
              <a:ext uri="{FF2B5EF4-FFF2-40B4-BE49-F238E27FC236}">
                <a16:creationId xmlns:a16="http://schemas.microsoft.com/office/drawing/2014/main" id="{AE6DD960-1316-46D7-B824-61D7A56E3FA2}"/>
              </a:ext>
            </a:extLst>
          </p:cNvPr>
          <p:cNvSpPr txBox="1">
            <a:spLocks/>
          </p:cNvSpPr>
          <p:nvPr/>
        </p:nvSpPr>
        <p:spPr>
          <a:xfrm>
            <a:off x="658813" y="1222577"/>
            <a:ext cx="9628187" cy="1191599"/>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En muchas profesiones de la Cámara de Comercio e Industria (IHK), la formación supraempresarial no es habitual (p. ej., en profesiones comerciales). En otras profesiones, sobre todo en las técnicas, es voluntaria. Existe una obligación indirecta cuando los contenidos de la formación profesional dual no pueden cubrirse de otra manera.</a:t>
            </a:r>
          </a:p>
        </p:txBody>
      </p:sp>
      <p:pic>
        <p:nvPicPr>
          <p:cNvPr id="2" name="Grafik 1">
            <a:extLst>
              <a:ext uri="{FF2B5EF4-FFF2-40B4-BE49-F238E27FC236}">
                <a16:creationId xmlns:a16="http://schemas.microsoft.com/office/drawing/2014/main" id="{3794849A-FA00-14EE-8446-078C374F8D02}"/>
              </a:ext>
            </a:extLst>
          </p:cNvPr>
          <p:cNvPicPr>
            <a:picLocks noChangeAspect="1"/>
          </p:cNvPicPr>
          <p:nvPr/>
        </p:nvPicPr>
        <p:blipFill>
          <a:blip r:embed="rId3" cstate="print">
            <a:extLst>
              <a:ext uri="{28A0092B-C50C-407E-A947-70E740481C1C}">
                <a14:useLocalDpi xmlns:a14="http://schemas.microsoft.com/office/drawing/2010/main" val="0"/>
              </a:ext>
            </a:extLst>
          </a:blip>
          <a:srcRect r="13833"/>
          <a:stretch/>
        </p:blipFill>
        <p:spPr>
          <a:xfrm>
            <a:off x="8063345" y="1222578"/>
            <a:ext cx="3723412" cy="4758056"/>
          </a:xfrm>
          <a:prstGeom prst="rect">
            <a:avLst/>
          </a:prstGeom>
        </p:spPr>
      </p:pic>
      <p:pic>
        <p:nvPicPr>
          <p:cNvPr id="10" name="Grafik 9">
            <a:extLst>
              <a:ext uri="{FF2B5EF4-FFF2-40B4-BE49-F238E27FC236}">
                <a16:creationId xmlns:a16="http://schemas.microsoft.com/office/drawing/2014/main" id="{54BB4552-4ACC-4B2A-B5B1-DF71876690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10507" y="2814717"/>
            <a:ext cx="3002068" cy="1503709"/>
          </a:xfrm>
          <a:prstGeom prst="rect">
            <a:avLst/>
          </a:prstGeom>
        </p:spPr>
      </p:pic>
      <p:sp>
        <p:nvSpPr>
          <p:cNvPr id="11" name="Textfeld 10">
            <a:extLst>
              <a:ext uri="{FF2B5EF4-FFF2-40B4-BE49-F238E27FC236}">
                <a16:creationId xmlns:a16="http://schemas.microsoft.com/office/drawing/2014/main" id="{FCE3515C-75ED-4841-B09B-65D33A628465}"/>
              </a:ext>
            </a:extLst>
          </p:cNvPr>
          <p:cNvSpPr txBox="1"/>
          <p:nvPr/>
        </p:nvSpPr>
        <p:spPr>
          <a:xfrm>
            <a:off x="658813" y="816225"/>
            <a:ext cx="7958140" cy="307777"/>
          </a:xfrm>
          <a:prstGeom prst="rect">
            <a:avLst/>
          </a:prstGeom>
          <a:noFill/>
        </p:spPr>
        <p:txBody>
          <a:bodyPr wrap="square" lIns="0" tIns="0" rIns="0" bIns="0" rtlCol="0">
            <a:spAutoFit/>
          </a:bodyPr>
          <a:lstStyle/>
          <a:p>
            <a:endParaRPr lang="de-DE" sz="2000" b="1" dirty="0"/>
          </a:p>
        </p:txBody>
      </p:sp>
    </p:spTree>
    <p:extLst>
      <p:ext uri="{BB962C8B-B14F-4D97-AF65-F5344CB8AC3E}">
        <p14:creationId xmlns:p14="http://schemas.microsoft.com/office/powerpoint/2010/main" val="427911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s-ES"/>
              <a:t>9. Excurso: formación en colaboración</a:t>
            </a:r>
          </a:p>
        </p:txBody>
      </p:sp>
      <p:sp>
        <p:nvSpPr>
          <p:cNvPr id="13" name="Textfeld 12">
            <a:extLst>
              <a:ext uri="{FF2B5EF4-FFF2-40B4-BE49-F238E27FC236}">
                <a16:creationId xmlns:a16="http://schemas.microsoft.com/office/drawing/2014/main" id="{53BD7E08-6612-46FD-8887-104080C70949}"/>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a:t>La alternativa a la formación supraempresarial</a:t>
            </a:r>
          </a:p>
        </p:txBody>
      </p:sp>
      <p:sp>
        <p:nvSpPr>
          <p:cNvPr id="18" name="Rechteck 17">
            <a:extLst>
              <a:ext uri="{FF2B5EF4-FFF2-40B4-BE49-F238E27FC236}">
                <a16:creationId xmlns:a16="http://schemas.microsoft.com/office/drawing/2014/main" id="{7AF44640-8E26-49A2-A523-BCD745571AE5}"/>
              </a:ext>
            </a:extLst>
          </p:cNvPr>
          <p:cNvSpPr/>
          <p:nvPr/>
        </p:nvSpPr>
        <p:spPr>
          <a:xfrm>
            <a:off x="658813" y="1614926"/>
            <a:ext cx="11053761" cy="2119170"/>
          </a:xfrm>
          <a:prstGeom prst="rect">
            <a:avLst/>
          </a:prstGeom>
        </p:spPr>
        <p:txBody>
          <a:bodyPr wrap="square" lIns="0" tIns="0" rIns="0" bIns="0">
            <a:spAutoFit/>
          </a:bodyPr>
          <a:lstStyle/>
          <a:p>
            <a:pPr marL="216000" indent="-216000">
              <a:lnSpc>
                <a:spcPts val="2200"/>
              </a:lnSpc>
              <a:spcAft>
                <a:spcPts val="600"/>
              </a:spcAft>
              <a:buClr>
                <a:srgbClr val="D6851B"/>
              </a:buClr>
              <a:buSzPct val="65000"/>
              <a:buFont typeface="Wingdings 3" panose="05040102010807070707" pitchFamily="18" charset="2"/>
              <a:buChar char=""/>
            </a:pPr>
            <a:r>
              <a:rPr lang="es-ES"/>
              <a:t>Cuando las empresas formadoras no pueden cubrir por completo los contenidos de una formación profesional específica, existe también la formación en colaboración como alternativa a la formación supraempresarial (ÜBA/ÜLU).</a:t>
            </a:r>
          </a:p>
          <a:p>
            <a:pPr marL="216000" indent="-216000">
              <a:lnSpc>
                <a:spcPts val="2200"/>
              </a:lnSpc>
              <a:spcAft>
                <a:spcPts val="600"/>
              </a:spcAft>
              <a:buClr>
                <a:srgbClr val="D6851B"/>
              </a:buClr>
              <a:buSzPct val="65000"/>
              <a:buFont typeface="Wingdings 3" panose="05040102010807070707" pitchFamily="18" charset="2"/>
              <a:buChar char=""/>
            </a:pPr>
            <a:r>
              <a:rPr lang="es-ES"/>
              <a:t>La formación en colaboración es una modalidad de formación profesional en la que varios socios —normalmente una o varias empresas y, si procede, centros de formación— cooperan para garantizar una formación profesional completa según el reglamento de formación profesional dual. </a:t>
            </a:r>
            <a:br>
              <a:rPr lang="es-ES"/>
            </a:br>
            <a:endParaRPr lang="es-ES"/>
          </a:p>
          <a:p>
            <a:pPr marL="216000" indent="-216000">
              <a:lnSpc>
                <a:spcPts val="2200"/>
              </a:lnSpc>
              <a:spcAft>
                <a:spcPts val="600"/>
              </a:spcAft>
              <a:buClr>
                <a:srgbClr val="D6851B"/>
              </a:buClr>
              <a:buSzPct val="65000"/>
              <a:buFont typeface="Wingdings 3" panose="05040102010807070707" pitchFamily="18" charset="2"/>
              <a:buChar char=""/>
            </a:pPr>
            <a:r>
              <a:rPr lang="es-ES"/>
              <a:t>Cuatro modalidades clásicas de organización de la formación en colaboración:</a:t>
            </a:r>
          </a:p>
        </p:txBody>
      </p:sp>
      <p:sp>
        <p:nvSpPr>
          <p:cNvPr id="20" name="Textplatzhalter 3">
            <a:extLst>
              <a:ext uri="{FF2B5EF4-FFF2-40B4-BE49-F238E27FC236}">
                <a16:creationId xmlns:a16="http://schemas.microsoft.com/office/drawing/2014/main" id="{872602AF-377D-4EFB-A81F-B9F4E9C8D1CD}"/>
              </a:ext>
            </a:extLst>
          </p:cNvPr>
          <p:cNvSpPr txBox="1">
            <a:spLocks/>
          </p:cNvSpPr>
          <p:nvPr/>
        </p:nvSpPr>
        <p:spPr>
          <a:xfrm>
            <a:off x="658812" y="4034013"/>
            <a:ext cx="2664000" cy="91206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s-ES" sz="1600" b="1" dirty="0">
                <a:solidFill>
                  <a:schemeClr val="tx1"/>
                </a:solidFill>
                <a:latin typeface="+mn-lt"/>
              </a:rPr>
              <a:t>Formación en una empresa principal con una empresa colaboradora</a:t>
            </a:r>
          </a:p>
        </p:txBody>
      </p:sp>
      <p:sp>
        <p:nvSpPr>
          <p:cNvPr id="21" name="Textplatzhalter 3">
            <a:extLst>
              <a:ext uri="{FF2B5EF4-FFF2-40B4-BE49-F238E27FC236}">
                <a16:creationId xmlns:a16="http://schemas.microsoft.com/office/drawing/2014/main" id="{BE6CB7C5-6AB8-4A15-8C86-B1AE23230E11}"/>
              </a:ext>
            </a:extLst>
          </p:cNvPr>
          <p:cNvSpPr txBox="1">
            <a:spLocks/>
          </p:cNvSpPr>
          <p:nvPr/>
        </p:nvSpPr>
        <p:spPr>
          <a:xfrm>
            <a:off x="3455399" y="4034012"/>
            <a:ext cx="2664000" cy="912059"/>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s-ES" sz="1600" b="1">
                <a:solidFill>
                  <a:schemeClr val="tx1"/>
                </a:solidFill>
                <a:latin typeface="+mn-lt"/>
              </a:rPr>
              <a:t>Formación por encargo</a:t>
            </a:r>
          </a:p>
        </p:txBody>
      </p:sp>
      <p:sp>
        <p:nvSpPr>
          <p:cNvPr id="22" name="Textplatzhalter 3">
            <a:extLst>
              <a:ext uri="{FF2B5EF4-FFF2-40B4-BE49-F238E27FC236}">
                <a16:creationId xmlns:a16="http://schemas.microsoft.com/office/drawing/2014/main" id="{73CB8394-EEE8-45C6-A9C3-CE593C8234A8}"/>
              </a:ext>
            </a:extLst>
          </p:cNvPr>
          <p:cNvSpPr txBox="1">
            <a:spLocks/>
          </p:cNvSpPr>
          <p:nvPr/>
        </p:nvSpPr>
        <p:spPr>
          <a:xfrm>
            <a:off x="6251986" y="4034013"/>
            <a:ext cx="2664000" cy="912058"/>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s-ES" sz="1600" b="1">
                <a:solidFill>
                  <a:schemeClr val="tx1"/>
                </a:solidFill>
                <a:latin typeface="+mn-lt"/>
              </a:rPr>
              <a:t>Consorcio formativo</a:t>
            </a:r>
          </a:p>
        </p:txBody>
      </p:sp>
      <p:sp>
        <p:nvSpPr>
          <p:cNvPr id="23" name="Textplatzhalter 3">
            <a:extLst>
              <a:ext uri="{FF2B5EF4-FFF2-40B4-BE49-F238E27FC236}">
                <a16:creationId xmlns:a16="http://schemas.microsoft.com/office/drawing/2014/main" id="{8C487AFD-F898-4D06-92CB-036FE1F5A093}"/>
              </a:ext>
            </a:extLst>
          </p:cNvPr>
          <p:cNvSpPr txBox="1">
            <a:spLocks/>
          </p:cNvSpPr>
          <p:nvPr/>
        </p:nvSpPr>
        <p:spPr>
          <a:xfrm>
            <a:off x="9048574" y="4034012"/>
            <a:ext cx="2664000" cy="912057"/>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s-ES" sz="1600" b="1" dirty="0">
                <a:solidFill>
                  <a:schemeClr val="tx1"/>
                </a:solidFill>
                <a:latin typeface="+mn-lt"/>
              </a:rPr>
              <a:t>Formación profesional con una asociación de entidades de formación</a:t>
            </a:r>
          </a:p>
        </p:txBody>
      </p:sp>
    </p:spTree>
    <p:extLst>
      <p:ext uri="{BB962C8B-B14F-4D97-AF65-F5344CB8AC3E}">
        <p14:creationId xmlns:p14="http://schemas.microsoft.com/office/powerpoint/2010/main" val="255310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s-ES" dirty="0"/>
              <a:t>9. Excurso: formación en colaboración</a:t>
            </a:r>
          </a:p>
        </p:txBody>
      </p:sp>
      <p:sp>
        <p:nvSpPr>
          <p:cNvPr id="13" name="Textfeld 12">
            <a:extLst>
              <a:ext uri="{FF2B5EF4-FFF2-40B4-BE49-F238E27FC236}">
                <a16:creationId xmlns:a16="http://schemas.microsoft.com/office/drawing/2014/main" id="{53BD7E08-6612-46FD-8887-104080C70949}"/>
              </a:ext>
            </a:extLst>
          </p:cNvPr>
          <p:cNvSpPr txBox="1"/>
          <p:nvPr/>
        </p:nvSpPr>
        <p:spPr>
          <a:xfrm>
            <a:off x="658813" y="816225"/>
            <a:ext cx="7958140" cy="307777"/>
          </a:xfrm>
          <a:prstGeom prst="rect">
            <a:avLst/>
          </a:prstGeom>
          <a:noFill/>
        </p:spPr>
        <p:txBody>
          <a:bodyPr wrap="square" lIns="0" tIns="0" rIns="0" bIns="0" rtlCol="0">
            <a:spAutoFit/>
          </a:bodyPr>
          <a:lstStyle/>
          <a:p>
            <a:r>
              <a:rPr lang="es-ES" sz="2000" b="1" dirty="0">
                <a:solidFill>
                  <a:schemeClr val="dk1"/>
                </a:solidFill>
                <a:cs typeface="Calibri" panose="020F0502020204030204" pitchFamily="34" charset="0"/>
                <a:rtl val="0"/>
              </a:rPr>
              <a:t>Las cuatro modalidades de organización en detalle</a:t>
            </a:r>
          </a:p>
        </p:txBody>
      </p:sp>
      <p:sp>
        <p:nvSpPr>
          <p:cNvPr id="9" name="Rechteck 8">
            <a:extLst>
              <a:ext uri="{FF2B5EF4-FFF2-40B4-BE49-F238E27FC236}">
                <a16:creationId xmlns:a16="http://schemas.microsoft.com/office/drawing/2014/main" id="{17A4050E-EEB5-44AF-B916-D4D1F490074F}"/>
              </a:ext>
            </a:extLst>
          </p:cNvPr>
          <p:cNvSpPr/>
          <p:nvPr/>
        </p:nvSpPr>
        <p:spPr>
          <a:xfrm>
            <a:off x="639763" y="2013358"/>
            <a:ext cx="2663999" cy="2323970"/>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es-ES" sz="1600" dirty="0"/>
              <a:t>Una empresa principal se encarga de la mayor parte de la formación profesional, firma el contrato de formación con los aprendices y aprendizas, paga la retribución de la formación y asume la responsabilidad general. </a:t>
            </a:r>
          </a:p>
          <a:p>
            <a:pPr marL="216000" indent="-180000">
              <a:lnSpc>
                <a:spcPts val="2000"/>
              </a:lnSpc>
              <a:spcAft>
                <a:spcPts val="200"/>
              </a:spcAft>
              <a:buClr>
                <a:srgbClr val="D6851B"/>
              </a:buClr>
              <a:buSzPct val="65000"/>
              <a:buFont typeface="Wingdings 3" panose="05040102010807070707" pitchFamily="18" charset="2"/>
              <a:buChar char=""/>
            </a:pPr>
            <a:r>
              <a:rPr lang="es-ES" sz="1600" dirty="0"/>
              <a:t>Las empresas colaboradoras proporcionan contenidos complementarios. </a:t>
            </a:r>
          </a:p>
        </p:txBody>
      </p:sp>
      <p:sp>
        <p:nvSpPr>
          <p:cNvPr id="15" name="Rechteck 14">
            <a:extLst>
              <a:ext uri="{FF2B5EF4-FFF2-40B4-BE49-F238E27FC236}">
                <a16:creationId xmlns:a16="http://schemas.microsoft.com/office/drawing/2014/main" id="{21BDC183-62AB-460E-A921-7603416E3BE4}"/>
              </a:ext>
            </a:extLst>
          </p:cNvPr>
          <p:cNvSpPr/>
          <p:nvPr/>
        </p:nvSpPr>
        <p:spPr>
          <a:xfrm>
            <a:off x="3436350" y="2013358"/>
            <a:ext cx="2663999" cy="1528880"/>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es-ES" sz="1600" dirty="0"/>
              <a:t>La empresa envía a los aprendices y aprendizas a un proveedor de servicios de formación u otra empresa formadora para una etapa de su formación y paga por el servicio de formación. </a:t>
            </a:r>
          </a:p>
        </p:txBody>
      </p:sp>
      <p:sp>
        <p:nvSpPr>
          <p:cNvPr id="16" name="Rechteck 15">
            <a:extLst>
              <a:ext uri="{FF2B5EF4-FFF2-40B4-BE49-F238E27FC236}">
                <a16:creationId xmlns:a16="http://schemas.microsoft.com/office/drawing/2014/main" id="{B59637F1-94A1-4CA9-866A-EF43A11C81A9}"/>
              </a:ext>
            </a:extLst>
          </p:cNvPr>
          <p:cNvSpPr/>
          <p:nvPr/>
        </p:nvSpPr>
        <p:spPr>
          <a:xfrm>
            <a:off x="6125562" y="2013358"/>
            <a:ext cx="2963019" cy="4144981"/>
          </a:xfrm>
          <a:prstGeom prst="rect">
            <a:avLst/>
          </a:prstGeom>
        </p:spPr>
        <p:txBody>
          <a:bodyPr wrap="square" lIns="0" tIns="0" rIns="0" bIns="0">
            <a:spAutoFit/>
          </a:bodyPr>
          <a:lstStyle/>
          <a:p>
            <a:pPr marL="216000" indent="-180000">
              <a:spcAft>
                <a:spcPts val="200"/>
              </a:spcAft>
              <a:buClr>
                <a:srgbClr val="D6851B"/>
              </a:buClr>
              <a:buSzPct val="65000"/>
              <a:buFont typeface="Wingdings 3" panose="05040102010807070707" pitchFamily="18" charset="2"/>
              <a:buChar char=""/>
            </a:pPr>
            <a:r>
              <a:rPr lang="es-ES" sz="1600" dirty="0"/>
              <a:t>Las empresas del consorcio («formación en rotación») imparten formación conjuntamente y de manera igualitaria. </a:t>
            </a:r>
          </a:p>
          <a:p>
            <a:pPr marL="216000" indent="-180000">
              <a:spcAft>
                <a:spcPts val="200"/>
              </a:spcAft>
              <a:buClr>
                <a:srgbClr val="D6851B"/>
              </a:buClr>
              <a:buSzPct val="65000"/>
              <a:buFont typeface="Wingdings 3" panose="05040102010807070707" pitchFamily="18" charset="2"/>
              <a:buChar char=""/>
            </a:pPr>
            <a:r>
              <a:rPr lang="es-ES" sz="1600" dirty="0"/>
              <a:t>Cada empresa es, al mismo tiempo, empresa receptora y empresa cedente. </a:t>
            </a:r>
          </a:p>
          <a:p>
            <a:pPr marL="216000" indent="-180000">
              <a:spcAft>
                <a:spcPts val="200"/>
              </a:spcAft>
              <a:buClr>
                <a:srgbClr val="D6851B"/>
              </a:buClr>
              <a:buSzPct val="65000"/>
              <a:buFont typeface="Wingdings 3" panose="05040102010807070707" pitchFamily="18" charset="2"/>
              <a:buChar char=""/>
            </a:pPr>
            <a:r>
              <a:rPr lang="es-ES" sz="1600" dirty="0"/>
              <a:t>Los aprendices y aprendizas </a:t>
            </a:r>
            <a:br>
              <a:rPr lang="es-ES" sz="1600" dirty="0"/>
            </a:br>
            <a:r>
              <a:rPr lang="es-ES" sz="1600" dirty="0"/>
              <a:t>solo concluyen el contrato de formación con su empresa principal correspondiente, que también se hace cargo de la retribución de la formación durante la formación profesional en una empresa colaboradora.</a:t>
            </a:r>
          </a:p>
        </p:txBody>
      </p:sp>
      <p:sp>
        <p:nvSpPr>
          <p:cNvPr id="17" name="Rechteck 16">
            <a:extLst>
              <a:ext uri="{FF2B5EF4-FFF2-40B4-BE49-F238E27FC236}">
                <a16:creationId xmlns:a16="http://schemas.microsoft.com/office/drawing/2014/main" id="{1F34DE7B-2C80-4887-8CB0-ECD80BD0473E}"/>
              </a:ext>
            </a:extLst>
          </p:cNvPr>
          <p:cNvSpPr/>
          <p:nvPr/>
        </p:nvSpPr>
        <p:spPr>
          <a:xfrm>
            <a:off x="9029522" y="2013358"/>
            <a:ext cx="2700000" cy="2606098"/>
          </a:xfrm>
          <a:prstGeom prst="rect">
            <a:avLst/>
          </a:prstGeom>
        </p:spPr>
        <p:txBody>
          <a:bodyPr wrap="square" lIns="0" tIns="0" rIns="0" bIns="0">
            <a:spAutoFit/>
          </a:bodyPr>
          <a:lstStyle/>
          <a:p>
            <a:pPr marL="216000" indent="-180000">
              <a:lnSpc>
                <a:spcPts val="2000"/>
              </a:lnSpc>
              <a:spcAft>
                <a:spcPts val="200"/>
              </a:spcAft>
              <a:buClr>
                <a:srgbClr val="D6851B"/>
              </a:buClr>
              <a:buSzPct val="65000"/>
              <a:buFont typeface="Wingdings 3" panose="05040102010807070707" pitchFamily="18" charset="2"/>
              <a:buChar char=""/>
            </a:pPr>
            <a:r>
              <a:rPr lang="es-ES" sz="1600" dirty="0"/>
              <a:t>El socio contractual para los aprendices y aprendizas suele ser una asociación de entidades de formación, mientras que las empresas se hacen cargo del contenido de la formación. </a:t>
            </a:r>
          </a:p>
          <a:p>
            <a:pPr marL="216000" indent="-180000">
              <a:lnSpc>
                <a:spcPts val="2000"/>
              </a:lnSpc>
              <a:spcAft>
                <a:spcPts val="200"/>
              </a:spcAft>
              <a:buClr>
                <a:srgbClr val="D6851B"/>
              </a:buClr>
              <a:buSzPct val="65000"/>
              <a:buFont typeface="Wingdings 3" panose="05040102010807070707" pitchFamily="18" charset="2"/>
              <a:buChar char=""/>
            </a:pPr>
            <a:r>
              <a:rPr lang="es-ES" sz="1600" dirty="0"/>
              <a:t>Estas empresas son miembros de la asociación. </a:t>
            </a:r>
          </a:p>
          <a:p>
            <a:pPr marL="216000" indent="-180000">
              <a:lnSpc>
                <a:spcPts val="2000"/>
              </a:lnSpc>
              <a:spcAft>
                <a:spcPts val="200"/>
              </a:spcAft>
              <a:buClr>
                <a:srgbClr val="D6851B"/>
              </a:buClr>
              <a:buSzPct val="65000"/>
              <a:buFont typeface="Wingdings 3" panose="05040102010807070707" pitchFamily="18" charset="2"/>
              <a:buChar char=""/>
            </a:pPr>
            <a:r>
              <a:rPr lang="es-ES" sz="1600" dirty="0"/>
              <a:t>Se firman acuerdos de cooperación para las competencias.</a:t>
            </a:r>
          </a:p>
        </p:txBody>
      </p:sp>
      <p:sp>
        <p:nvSpPr>
          <p:cNvPr id="19" name="Textplatzhalter 3">
            <a:extLst>
              <a:ext uri="{FF2B5EF4-FFF2-40B4-BE49-F238E27FC236}">
                <a16:creationId xmlns:a16="http://schemas.microsoft.com/office/drawing/2014/main" id="{C80272CB-E5AF-4044-9D91-D1AC8675C580}"/>
              </a:ext>
            </a:extLst>
          </p:cNvPr>
          <p:cNvSpPr txBox="1">
            <a:spLocks/>
          </p:cNvSpPr>
          <p:nvPr/>
        </p:nvSpPr>
        <p:spPr>
          <a:xfrm>
            <a:off x="639763" y="1252961"/>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s-ES" sz="1600" b="1" dirty="0">
                <a:solidFill>
                  <a:schemeClr val="tx1"/>
                </a:solidFill>
                <a:latin typeface="+mn-lt"/>
              </a:rPr>
              <a:t>Formación en una empresa principal con una empresa colaboradora</a:t>
            </a:r>
          </a:p>
        </p:txBody>
      </p:sp>
      <p:sp>
        <p:nvSpPr>
          <p:cNvPr id="24" name="Textplatzhalter 3">
            <a:extLst>
              <a:ext uri="{FF2B5EF4-FFF2-40B4-BE49-F238E27FC236}">
                <a16:creationId xmlns:a16="http://schemas.microsoft.com/office/drawing/2014/main" id="{66F483ED-D86A-4677-95A8-FD235F0B40AC}"/>
              </a:ext>
            </a:extLst>
          </p:cNvPr>
          <p:cNvSpPr txBox="1">
            <a:spLocks/>
          </p:cNvSpPr>
          <p:nvPr/>
        </p:nvSpPr>
        <p:spPr>
          <a:xfrm>
            <a:off x="3436349" y="1246599"/>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s-ES" sz="1600" b="1" dirty="0">
                <a:solidFill>
                  <a:schemeClr val="tx1"/>
                </a:solidFill>
                <a:latin typeface="+mn-lt"/>
              </a:rPr>
              <a:t>Formación por encargo</a:t>
            </a:r>
          </a:p>
        </p:txBody>
      </p:sp>
      <p:sp>
        <p:nvSpPr>
          <p:cNvPr id="25" name="Textplatzhalter 3">
            <a:extLst>
              <a:ext uri="{FF2B5EF4-FFF2-40B4-BE49-F238E27FC236}">
                <a16:creationId xmlns:a16="http://schemas.microsoft.com/office/drawing/2014/main" id="{01CF484A-D065-4AA0-BF96-B7F6E94FDD57}"/>
              </a:ext>
            </a:extLst>
          </p:cNvPr>
          <p:cNvSpPr txBox="1">
            <a:spLocks/>
          </p:cNvSpPr>
          <p:nvPr/>
        </p:nvSpPr>
        <p:spPr>
          <a:xfrm>
            <a:off x="6232936" y="1246599"/>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s-ES" sz="1600" b="1">
                <a:solidFill>
                  <a:schemeClr val="tx1"/>
                </a:solidFill>
                <a:latin typeface="+mn-lt"/>
              </a:rPr>
              <a:t>Consorcio formativo</a:t>
            </a:r>
          </a:p>
        </p:txBody>
      </p:sp>
      <p:sp>
        <p:nvSpPr>
          <p:cNvPr id="26" name="Textplatzhalter 3">
            <a:extLst>
              <a:ext uri="{FF2B5EF4-FFF2-40B4-BE49-F238E27FC236}">
                <a16:creationId xmlns:a16="http://schemas.microsoft.com/office/drawing/2014/main" id="{AED06F02-8E1F-4934-A815-CA1F1335797D}"/>
              </a:ext>
            </a:extLst>
          </p:cNvPr>
          <p:cNvSpPr txBox="1">
            <a:spLocks/>
          </p:cNvSpPr>
          <p:nvPr/>
        </p:nvSpPr>
        <p:spPr>
          <a:xfrm>
            <a:off x="9029522" y="1255439"/>
            <a:ext cx="2664000" cy="720000"/>
          </a:xfrm>
          <a:prstGeom prst="rect">
            <a:avLst/>
          </a:prstGeom>
          <a:solidFill>
            <a:srgbClr val="FBF3E8"/>
          </a:solidFill>
        </p:spPr>
        <p:txBody>
          <a:bodyPr vert="horz" wrap="square" lIns="72000" tIns="72000" rIns="72000" bIns="72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gn="ctr" defTabSz="914400">
              <a:lnSpc>
                <a:spcPts val="1900"/>
              </a:lnSpc>
              <a:spcBef>
                <a:spcPts val="0"/>
              </a:spcBef>
              <a:spcAft>
                <a:spcPts val="200"/>
              </a:spcAft>
              <a:buClr>
                <a:srgbClr val="D6851B"/>
              </a:buClr>
              <a:buSzPct val="65000"/>
            </a:pPr>
            <a:r>
              <a:rPr lang="es-ES" sz="1600" b="1" dirty="0">
                <a:solidFill>
                  <a:schemeClr val="tx1"/>
                </a:solidFill>
                <a:latin typeface="+mn-lt"/>
              </a:rPr>
              <a:t>Formación profesional con una asociación de entidades de formación</a:t>
            </a:r>
          </a:p>
        </p:txBody>
      </p:sp>
    </p:spTree>
    <p:extLst>
      <p:ext uri="{BB962C8B-B14F-4D97-AF65-F5344CB8AC3E}">
        <p14:creationId xmlns:p14="http://schemas.microsoft.com/office/powerpoint/2010/main" val="2680665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7D67B639-5D3E-4EC7-BCF2-DB76FAA52A28}"/>
              </a:ext>
            </a:extLst>
          </p:cNvPr>
          <p:cNvSpPr txBox="1">
            <a:spLocks/>
          </p:cNvSpPr>
          <p:nvPr/>
        </p:nvSpPr>
        <p:spPr>
          <a:xfrm>
            <a:off x="658813" y="2733186"/>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Formación de multiplicadores/as extranjeros/as en Alemania</a:t>
            </a:r>
          </a:p>
        </p:txBody>
      </p:sp>
      <p:sp>
        <p:nvSpPr>
          <p:cNvPr id="16" name="Textplatzhalter 3">
            <a:extLst>
              <a:ext uri="{FF2B5EF4-FFF2-40B4-BE49-F238E27FC236}">
                <a16:creationId xmlns:a16="http://schemas.microsoft.com/office/drawing/2014/main" id="{84BF89F5-8ADA-4CC2-86EF-A8C051F3900C}"/>
              </a:ext>
            </a:extLst>
          </p:cNvPr>
          <p:cNvSpPr txBox="1">
            <a:spLocks/>
          </p:cNvSpPr>
          <p:nvPr/>
        </p:nvSpPr>
        <p:spPr>
          <a:xfrm>
            <a:off x="658813" y="3201193"/>
            <a:ext cx="9780587" cy="620545"/>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Participación de expertos/as de los centros de formación profesional supraempresarial </a:t>
            </a:r>
            <a:br>
              <a:rPr lang="es-ES" sz="1600" dirty="0">
                <a:solidFill>
                  <a:schemeClr val="tx1"/>
                </a:solidFill>
              </a:rPr>
            </a:br>
            <a:r>
              <a:rPr lang="es-ES" sz="1600" dirty="0">
                <a:solidFill>
                  <a:schemeClr val="tx1"/>
                </a:solidFill>
              </a:rPr>
              <a:t>en proyectos en el país asociado</a:t>
            </a:r>
          </a:p>
        </p:txBody>
      </p:sp>
      <p:sp>
        <p:nvSpPr>
          <p:cNvPr id="17" name="Textplatzhalter 3">
            <a:extLst>
              <a:ext uri="{FF2B5EF4-FFF2-40B4-BE49-F238E27FC236}">
                <a16:creationId xmlns:a16="http://schemas.microsoft.com/office/drawing/2014/main" id="{1C079602-F920-4E68-9BDD-B77301CE80F6}"/>
              </a:ext>
            </a:extLst>
          </p:cNvPr>
          <p:cNvSpPr txBox="1">
            <a:spLocks/>
          </p:cNvSpPr>
          <p:nvPr/>
        </p:nvSpPr>
        <p:spPr>
          <a:xfrm>
            <a:off x="658813" y="4435375"/>
            <a:ext cx="9628187" cy="90267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Oferta basada en la economía de mercado para el ámbito internacional (los centros de formación profesional supraempresarial forman parte del sector formativo alemán con actividad en el extranjero)</a:t>
            </a:r>
          </a:p>
        </p:txBody>
      </p:sp>
      <p:sp>
        <p:nvSpPr>
          <p:cNvPr id="18" name="Textplatzhalter 3">
            <a:extLst>
              <a:ext uri="{FF2B5EF4-FFF2-40B4-BE49-F238E27FC236}">
                <a16:creationId xmlns:a16="http://schemas.microsoft.com/office/drawing/2014/main" id="{084103B4-7283-4827-8F4E-C01089CF5743}"/>
              </a:ext>
            </a:extLst>
          </p:cNvPr>
          <p:cNvSpPr txBox="1">
            <a:spLocks/>
          </p:cNvSpPr>
          <p:nvPr/>
        </p:nvSpPr>
        <p:spPr>
          <a:xfrm>
            <a:off x="658813" y="3952409"/>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En el marco de la cooperación para el desarrollo</a:t>
            </a:r>
          </a:p>
        </p:txBody>
      </p:sp>
      <p:sp>
        <p:nvSpPr>
          <p:cNvPr id="19" name="Textplatzhalter 3">
            <a:extLst>
              <a:ext uri="{FF2B5EF4-FFF2-40B4-BE49-F238E27FC236}">
                <a16:creationId xmlns:a16="http://schemas.microsoft.com/office/drawing/2014/main" id="{44BD0B98-0141-41C7-A438-AC65E0C72ECC}"/>
              </a:ext>
            </a:extLst>
          </p:cNvPr>
          <p:cNvSpPr txBox="1">
            <a:spLocks/>
          </p:cNvSpPr>
          <p:nvPr/>
        </p:nvSpPr>
        <p:spPr>
          <a:xfrm>
            <a:off x="658813" y="2247965"/>
            <a:ext cx="9628187" cy="345214"/>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Utilización del conocimiento práctico y de la infraestructura</a:t>
            </a:r>
          </a:p>
        </p:txBody>
      </p:sp>
      <p:sp>
        <p:nvSpPr>
          <p:cNvPr id="20" name="Textplatzhalter 3">
            <a:extLst>
              <a:ext uri="{FF2B5EF4-FFF2-40B4-BE49-F238E27FC236}">
                <a16:creationId xmlns:a16="http://schemas.microsoft.com/office/drawing/2014/main" id="{6CD78B4B-B9A9-4E6D-B4D8-2641A1CC60D2}"/>
              </a:ext>
            </a:extLst>
          </p:cNvPr>
          <p:cNvSpPr txBox="1">
            <a:spLocks/>
          </p:cNvSpPr>
          <p:nvPr/>
        </p:nvSpPr>
        <p:spPr>
          <a:xfrm>
            <a:off x="658813" y="1494949"/>
            <a:ext cx="9628187" cy="636960"/>
          </a:xfrm>
          <a:prstGeom prst="rect">
            <a:avLst/>
          </a:prstGeom>
          <a:solidFill>
            <a:srgbClr val="EAC28D"/>
          </a:solidFill>
        </p:spPr>
        <p:txBody>
          <a:bodyPr vert="horz" wrap="square" lIns="144000" tIns="36000" rIns="2052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ts val="2200"/>
              </a:lnSpc>
            </a:pPr>
            <a:r>
              <a:rPr lang="es-ES" sz="1600" dirty="0">
                <a:solidFill>
                  <a:schemeClr val="tx1"/>
                </a:solidFill>
              </a:rPr>
              <a:t>Los centros de formación profesional supraempresarial se integran desde hace años </a:t>
            </a:r>
            <a:br>
              <a:rPr lang="es-ES" sz="1600" dirty="0">
                <a:solidFill>
                  <a:schemeClr val="tx1"/>
                </a:solidFill>
              </a:rPr>
            </a:br>
            <a:r>
              <a:rPr lang="es-ES" sz="1600" dirty="0">
                <a:solidFill>
                  <a:schemeClr val="tx1"/>
                </a:solidFill>
              </a:rPr>
              <a:t>en la cooperación internacional en materia de formación profesional</a:t>
            </a:r>
            <a:endParaRPr lang="es-ES" sz="1600" dirty="0">
              <a:solidFill>
                <a:schemeClr val="tx1"/>
              </a:solidFill>
              <a:highlight>
                <a:srgbClr val="FFFF00"/>
              </a:highlight>
            </a:endParaRPr>
          </a:p>
        </p:txBody>
      </p:sp>
      <p:sp>
        <p:nvSpPr>
          <p:cNvPr id="22" name="Titel 1">
            <a:extLst>
              <a:ext uri="{FF2B5EF4-FFF2-40B4-BE49-F238E27FC236}">
                <a16:creationId xmlns:a16="http://schemas.microsoft.com/office/drawing/2014/main" id="{911264B7-E193-41BE-B5E3-A70D73B17998}"/>
              </a:ext>
            </a:extLst>
          </p:cNvPr>
          <p:cNvSpPr>
            <a:spLocks noGrp="1"/>
          </p:cNvSpPr>
          <p:nvPr>
            <p:ph type="title"/>
          </p:nvPr>
        </p:nvSpPr>
        <p:spPr>
          <a:xfrm>
            <a:off x="658812" y="296863"/>
            <a:ext cx="9000000" cy="446715"/>
          </a:xfrm>
        </p:spPr>
        <p:txBody>
          <a:bodyPr>
            <a:normAutofit fontScale="90000"/>
          </a:bodyPr>
          <a:lstStyle/>
          <a:p>
            <a:r>
              <a:rPr lang="es-ES" dirty="0"/>
              <a:t>10. Centros de formación profesional supraempresarial en la cooperación internacional en materia de formación profesional </a:t>
            </a:r>
          </a:p>
        </p:txBody>
      </p:sp>
      <p:sp>
        <p:nvSpPr>
          <p:cNvPr id="23" name="Textfeld 22">
            <a:extLst>
              <a:ext uri="{FF2B5EF4-FFF2-40B4-BE49-F238E27FC236}">
                <a16:creationId xmlns:a16="http://schemas.microsoft.com/office/drawing/2014/main" id="{7F05B679-3CEF-4318-9A08-ACC7D63C1B4F}"/>
              </a:ext>
            </a:extLst>
          </p:cNvPr>
          <p:cNvSpPr txBox="1"/>
          <p:nvPr/>
        </p:nvSpPr>
        <p:spPr>
          <a:xfrm>
            <a:off x="658812" y="957629"/>
            <a:ext cx="9456737" cy="307777"/>
          </a:xfrm>
          <a:prstGeom prst="rect">
            <a:avLst/>
          </a:prstGeom>
          <a:noFill/>
        </p:spPr>
        <p:txBody>
          <a:bodyPr wrap="square" lIns="0" tIns="0" rIns="0" bIns="0" rtlCol="0">
            <a:spAutoFit/>
          </a:bodyPr>
          <a:lstStyle/>
          <a:p>
            <a:pPr>
              <a:lnSpc>
                <a:spcPts val="2400"/>
              </a:lnSpc>
              <a:spcAft>
                <a:spcPts val="1200"/>
              </a:spcAft>
            </a:pPr>
            <a:r>
              <a:rPr lang="es-ES" sz="2000" b="1" dirty="0"/>
              <a:t>Resumen</a:t>
            </a:r>
          </a:p>
        </p:txBody>
      </p:sp>
      <p:sp>
        <p:nvSpPr>
          <p:cNvPr id="25" name="Flussdiagramm: Verzögerung 24">
            <a:extLst>
              <a:ext uri="{FF2B5EF4-FFF2-40B4-BE49-F238E27FC236}">
                <a16:creationId xmlns:a16="http://schemas.microsoft.com/office/drawing/2014/main" id="{0E282BB9-7722-4951-8130-F2889E082175}"/>
              </a:ext>
            </a:extLst>
          </p:cNvPr>
          <p:cNvSpPr/>
          <p:nvPr/>
        </p:nvSpPr>
        <p:spPr>
          <a:xfrm rot="10800000">
            <a:off x="8261752" y="1182005"/>
            <a:ext cx="3930245" cy="4181046"/>
          </a:xfrm>
          <a:prstGeom prst="flowChartDelay">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pic>
        <p:nvPicPr>
          <p:cNvPr id="26" name="Grafik 25">
            <a:extLst>
              <a:ext uri="{FF2B5EF4-FFF2-40B4-BE49-F238E27FC236}">
                <a16:creationId xmlns:a16="http://schemas.microsoft.com/office/drawing/2014/main" id="{CAA30519-D2B3-47B5-9E9B-BF11FA805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2051" y="1781661"/>
            <a:ext cx="2694208" cy="2820697"/>
          </a:xfrm>
          <a:prstGeom prst="rect">
            <a:avLst/>
          </a:prstGeom>
        </p:spPr>
      </p:pic>
    </p:spTree>
    <p:extLst>
      <p:ext uri="{BB962C8B-B14F-4D97-AF65-F5344CB8AC3E}">
        <p14:creationId xmlns:p14="http://schemas.microsoft.com/office/powerpoint/2010/main" val="279689981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20722F3D-D545-4B0C-A5FF-DEE7B29E3C37}"/>
              </a:ext>
            </a:extLst>
          </p:cNvPr>
          <p:cNvSpPr/>
          <p:nvPr/>
        </p:nvSpPr>
        <p:spPr>
          <a:xfrm>
            <a:off x="6167439" y="3488744"/>
            <a:ext cx="5545136" cy="2227139"/>
          </a:xfrm>
          <a:prstGeom prst="rect">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44000" tIns="36000" rIns="72000" bIns="36000" rtlCol="0" anchor="ctr">
            <a:spAutoFit/>
          </a:bodyPr>
          <a:lstStyle/>
          <a:p>
            <a:pPr>
              <a:spcAft>
                <a:spcPts val="200"/>
              </a:spcAft>
            </a:pPr>
            <a:r>
              <a:rPr lang="es-ES" sz="1400" b="1" dirty="0"/>
              <a:t>Conclusión: </a:t>
            </a:r>
            <a:r>
              <a:rPr lang="es-ES" sz="1400" dirty="0"/>
              <a:t>el concepto de los centros de formación profesional supraempresarial</a:t>
            </a:r>
            <a:r>
              <a:rPr lang="es-ES" sz="1400" b="1" dirty="0"/>
              <a:t> se utiliza de forma flexible</a:t>
            </a:r>
            <a:r>
              <a:rPr lang="es-ES" sz="1400" dirty="0"/>
              <a:t> en la cooperación internacional en materia de formación profesional.</a:t>
            </a:r>
            <a:r>
              <a:rPr lang="es-ES" sz="1400" b="1" dirty="0"/>
              <a:t> </a:t>
            </a:r>
            <a:r>
              <a:rPr lang="es-ES" sz="1400" dirty="0"/>
              <a:t>En principio, los centros de formación profesional de los países asociados pueden asumir </a:t>
            </a:r>
            <a:r>
              <a:rPr lang="es-ES" sz="1400" b="1" dirty="0"/>
              <a:t>todas las tareas de los centros de formación profesional supraempresarial alemanes</a:t>
            </a:r>
            <a:r>
              <a:rPr lang="es-ES" sz="1400" dirty="0"/>
              <a:t> y </a:t>
            </a:r>
            <a:r>
              <a:rPr lang="es-ES" sz="1400" b="1" dirty="0"/>
              <a:t>enriquecer la formación profesional existente con componentes prácticos</a:t>
            </a:r>
            <a:r>
              <a:rPr lang="es-ES" sz="1400" dirty="0"/>
              <a:t>.</a:t>
            </a:r>
          </a:p>
        </p:txBody>
      </p:sp>
      <p:sp>
        <p:nvSpPr>
          <p:cNvPr id="6" name="Textplatzhalter 3">
            <a:extLst>
              <a:ext uri="{FF2B5EF4-FFF2-40B4-BE49-F238E27FC236}">
                <a16:creationId xmlns:a16="http://schemas.microsoft.com/office/drawing/2014/main" id="{0F13CF3E-7480-449C-8F09-E4D672E9ACA1}"/>
              </a:ext>
            </a:extLst>
          </p:cNvPr>
          <p:cNvSpPr txBox="1">
            <a:spLocks/>
          </p:cNvSpPr>
          <p:nvPr/>
        </p:nvSpPr>
        <p:spPr>
          <a:xfrm>
            <a:off x="658810" y="1548765"/>
            <a:ext cx="5076972" cy="2288694"/>
          </a:xfrm>
          <a:prstGeom prst="rect">
            <a:avLst/>
          </a:prstGeom>
          <a:solidFill>
            <a:srgbClr val="EAC28D"/>
          </a:solidFill>
        </p:spPr>
        <p:txBody>
          <a:bodyPr vert="horz" wrap="square" lIns="180000" tIns="36000" rIns="180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es-ES" sz="1600" b="1" dirty="0">
                <a:solidFill>
                  <a:schemeClr val="tx1"/>
                </a:solidFill>
                <a:latin typeface="+mn-lt"/>
              </a:rPr>
              <a:t>Función de modelo</a:t>
            </a:r>
            <a:r>
              <a:rPr lang="es-ES" sz="1600" dirty="0">
                <a:solidFill>
                  <a:schemeClr val="tx1"/>
                </a:solidFill>
                <a:latin typeface="+mn-lt"/>
              </a:rPr>
              <a:t>: en países con un sistema de formación profesional más escolar y teórico y con una participación limitada del sector económico, los centros de formación profesional con talleres de formación son una vía para integrar los elementos prácticos en la formación y la formación continua. </a:t>
            </a:r>
          </a:p>
        </p:txBody>
      </p:sp>
      <p:sp>
        <p:nvSpPr>
          <p:cNvPr id="7" name="Textplatzhalter 3">
            <a:extLst>
              <a:ext uri="{FF2B5EF4-FFF2-40B4-BE49-F238E27FC236}">
                <a16:creationId xmlns:a16="http://schemas.microsoft.com/office/drawing/2014/main" id="{5EE8AFED-6976-4F5F-A05D-A7DBD154B9A5}"/>
              </a:ext>
            </a:extLst>
          </p:cNvPr>
          <p:cNvSpPr txBox="1">
            <a:spLocks/>
          </p:cNvSpPr>
          <p:nvPr/>
        </p:nvSpPr>
        <p:spPr>
          <a:xfrm>
            <a:off x="6167438" y="1414966"/>
            <a:ext cx="5545137" cy="934478"/>
          </a:xfrm>
          <a:prstGeom prst="rect">
            <a:avLst/>
          </a:prstGeom>
          <a:solidFill>
            <a:srgbClr val="EAC28D"/>
          </a:solidFill>
        </p:spPr>
        <p:txBody>
          <a:bodyPr vert="horz" wrap="square" lIns="1944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es-ES" sz="1400" dirty="0">
                <a:solidFill>
                  <a:schemeClr val="tx1"/>
                </a:solidFill>
                <a:latin typeface="+mn-lt"/>
              </a:rPr>
              <a:t>Durante décadas, han sido un punto central de la cooperación alemana para el desarrollo en el ámbito de la formación profesional, ya desde la década de 1980.</a:t>
            </a:r>
          </a:p>
        </p:txBody>
      </p:sp>
      <p:sp>
        <p:nvSpPr>
          <p:cNvPr id="8" name="Textplatzhalter 3">
            <a:extLst>
              <a:ext uri="{FF2B5EF4-FFF2-40B4-BE49-F238E27FC236}">
                <a16:creationId xmlns:a16="http://schemas.microsoft.com/office/drawing/2014/main" id="{4CEB601C-CE0D-419B-9A46-BAAA304A5DBF}"/>
              </a:ext>
            </a:extLst>
          </p:cNvPr>
          <p:cNvSpPr txBox="1">
            <a:spLocks/>
          </p:cNvSpPr>
          <p:nvPr/>
        </p:nvSpPr>
        <p:spPr>
          <a:xfrm>
            <a:off x="6167438" y="2434779"/>
            <a:ext cx="5545137" cy="934478"/>
          </a:xfrm>
          <a:prstGeom prst="rect">
            <a:avLst/>
          </a:prstGeom>
          <a:solidFill>
            <a:srgbClr val="EAC28D"/>
          </a:solidFill>
        </p:spPr>
        <p:txBody>
          <a:bodyPr vert="horz" wrap="square" lIns="1944000" tIns="36000" rIns="108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es-ES" sz="1400" dirty="0">
                <a:solidFill>
                  <a:schemeClr val="tx1"/>
                </a:solidFill>
                <a:latin typeface="+mn-lt"/>
              </a:rPr>
              <a:t>Utilización de conceptos de la construcción, el equipamiento y la formación (por ejemplo, orientación hacia la formación supraempresarial (ÜBA/ÜLU) modular).</a:t>
            </a:r>
          </a:p>
        </p:txBody>
      </p:sp>
      <p:sp>
        <p:nvSpPr>
          <p:cNvPr id="9" name="Textplatzhalter 3">
            <a:extLst>
              <a:ext uri="{FF2B5EF4-FFF2-40B4-BE49-F238E27FC236}">
                <a16:creationId xmlns:a16="http://schemas.microsoft.com/office/drawing/2014/main" id="{97CBE3D5-8F5A-4D4C-BBB6-FDD403228249}"/>
              </a:ext>
            </a:extLst>
          </p:cNvPr>
          <p:cNvSpPr txBox="1">
            <a:spLocks/>
          </p:cNvSpPr>
          <p:nvPr/>
        </p:nvSpPr>
        <p:spPr>
          <a:xfrm>
            <a:off x="658809" y="3924959"/>
            <a:ext cx="5149709" cy="1796252"/>
          </a:xfrm>
          <a:prstGeom prst="rect">
            <a:avLst/>
          </a:prstGeom>
          <a:solidFill>
            <a:srgbClr val="EAC28D"/>
          </a:solidFill>
        </p:spPr>
        <p:txBody>
          <a:bodyPr vert="horz" wrap="square" lIns="180000" tIns="36000" rIns="1800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0000"/>
              </a:lnSpc>
              <a:spcBef>
                <a:spcPts val="0"/>
              </a:spcBef>
              <a:spcAft>
                <a:spcPts val="200"/>
              </a:spcAft>
            </a:pPr>
            <a:r>
              <a:rPr lang="es-ES" sz="1600" dirty="0">
                <a:solidFill>
                  <a:schemeClr val="tx1"/>
                </a:solidFill>
                <a:latin typeface="+mn-lt"/>
              </a:rPr>
              <a:t>Los centros de competencia sirven además como modelo para los «centros de excelencia» destinados a la mejora de la formación profesional, incluida la formación profesional superior, y para fines de transferencia tecnológica.</a:t>
            </a:r>
          </a:p>
        </p:txBody>
      </p:sp>
      <p:sp>
        <p:nvSpPr>
          <p:cNvPr id="11" name="Ellipse 10">
            <a:extLst>
              <a:ext uri="{FF2B5EF4-FFF2-40B4-BE49-F238E27FC236}">
                <a16:creationId xmlns:a16="http://schemas.microsoft.com/office/drawing/2014/main" id="{4442D3CD-3A5E-4D79-B5A4-741662351259}"/>
              </a:ext>
            </a:extLst>
          </p:cNvPr>
          <p:cNvSpPr/>
          <p:nvPr/>
        </p:nvSpPr>
        <p:spPr>
          <a:xfrm>
            <a:off x="3974109" y="1414966"/>
            <a:ext cx="4064973" cy="4306245"/>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s-ES" dirty="0"/>
              <a:t>10. Centros de formación profesional supraempresarial en la cooperación internacional en materia de formación profesional</a:t>
            </a:r>
          </a:p>
        </p:txBody>
      </p:sp>
      <p:pic>
        <p:nvPicPr>
          <p:cNvPr id="3" name="Grafik 2">
            <a:extLst>
              <a:ext uri="{FF2B5EF4-FFF2-40B4-BE49-F238E27FC236}">
                <a16:creationId xmlns:a16="http://schemas.microsoft.com/office/drawing/2014/main" id="{74AF3D87-CB12-4B75-AA8D-C136337F40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9491" y="2073067"/>
            <a:ext cx="2694208" cy="2820697"/>
          </a:xfrm>
          <a:prstGeom prst="rect">
            <a:avLst/>
          </a:prstGeom>
        </p:spPr>
      </p:pic>
      <p:sp>
        <p:nvSpPr>
          <p:cNvPr id="14" name="Textfeld 13">
            <a:extLst>
              <a:ext uri="{FF2B5EF4-FFF2-40B4-BE49-F238E27FC236}">
                <a16:creationId xmlns:a16="http://schemas.microsoft.com/office/drawing/2014/main" id="{EC77FBB5-E5C0-434C-884E-BD6DF5FEECF1}"/>
              </a:ext>
            </a:extLst>
          </p:cNvPr>
          <p:cNvSpPr txBox="1"/>
          <p:nvPr/>
        </p:nvSpPr>
        <p:spPr>
          <a:xfrm>
            <a:off x="658812" y="976484"/>
            <a:ext cx="10533063" cy="307777"/>
          </a:xfrm>
          <a:prstGeom prst="rect">
            <a:avLst/>
          </a:prstGeom>
          <a:noFill/>
        </p:spPr>
        <p:txBody>
          <a:bodyPr wrap="square" lIns="0" tIns="0" rIns="0" bIns="0" rtlCol="0">
            <a:spAutoFit/>
          </a:bodyPr>
          <a:lstStyle/>
          <a:p>
            <a:pPr>
              <a:lnSpc>
                <a:spcPts val="2400"/>
              </a:lnSpc>
              <a:spcAft>
                <a:spcPts val="1200"/>
              </a:spcAft>
            </a:pPr>
            <a:r>
              <a:rPr lang="es-ES" sz="2000" b="1" dirty="0"/>
              <a:t>Características</a:t>
            </a:r>
          </a:p>
        </p:txBody>
      </p:sp>
    </p:spTree>
    <p:extLst>
      <p:ext uri="{BB962C8B-B14F-4D97-AF65-F5344CB8AC3E}">
        <p14:creationId xmlns:p14="http://schemas.microsoft.com/office/powerpoint/2010/main" val="3153995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6B7A454B-F284-407E-A745-FAABC55A9188}"/>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s-ES"/>
              <a:t>Más información</a:t>
            </a:r>
          </a:p>
        </p:txBody>
      </p:sp>
      <p:sp>
        <p:nvSpPr>
          <p:cNvPr id="13" name="Inhaltsplatzhalter 4">
            <a:extLst>
              <a:ext uri="{FF2B5EF4-FFF2-40B4-BE49-F238E27FC236}">
                <a16:creationId xmlns:a16="http://schemas.microsoft.com/office/drawing/2014/main" id="{00267756-A19A-4B6C-B573-D5FC296CAD6A}"/>
              </a:ext>
            </a:extLst>
          </p:cNvPr>
          <p:cNvSpPr>
            <a:spLocks noGrp="1"/>
          </p:cNvSpPr>
          <p:nvPr>
            <p:ph idx="1"/>
          </p:nvPr>
        </p:nvSpPr>
        <p:spPr>
          <a:xfrm>
            <a:off x="663823" y="935168"/>
            <a:ext cx="6460877" cy="1871662"/>
          </a:xfrm>
        </p:spPr>
        <p:txBody>
          <a:bodyPr numCol="1">
            <a:noAutofit/>
          </a:bodyPr>
          <a:lstStyle/>
          <a:p>
            <a:pPr marL="0" indent="0">
              <a:buNone/>
            </a:pPr>
            <a:r>
              <a:rPr lang="es-ES" sz="1800" noProof="0" dirty="0"/>
              <a:t>Esta presentación y otras, así como información adicional sobre la formación profesional alemana y la cooperación internacional en materia de formación profesional, están disponibles en nuestro sitio web:</a:t>
            </a:r>
          </a:p>
          <a:p>
            <a:pPr marL="0" indent="0">
              <a:buNone/>
            </a:pPr>
            <a:r>
              <a:rPr lang="es-ES" sz="1800" b="1" noProof="0" dirty="0">
                <a:solidFill>
                  <a:srgbClr val="D6851B"/>
                </a:solidFill>
                <a:hlinkClick r:id="rId3">
                  <a:extLst>
                    <a:ext uri="{A12FA001-AC4F-418D-AE19-62706E023703}">
                      <ahyp:hlinkClr xmlns:ahyp="http://schemas.microsoft.com/office/drawing/2018/hyperlinkcolor" val="tx"/>
                    </a:ext>
                  </a:extLst>
                </a:hlinkClick>
              </a:rPr>
              <a:t>www.govet.international</a:t>
            </a:r>
          </a:p>
          <a:p>
            <a:pPr marL="0" indent="0">
              <a:buNone/>
            </a:pPr>
            <a:endParaRPr lang="de-DE" sz="1400" b="1" noProof="0" dirty="0"/>
          </a:p>
        </p:txBody>
      </p:sp>
      <p:sp>
        <p:nvSpPr>
          <p:cNvPr id="14" name="Inhaltsplatzhalter 4">
            <a:extLst>
              <a:ext uri="{FF2B5EF4-FFF2-40B4-BE49-F238E27FC236}">
                <a16:creationId xmlns:a16="http://schemas.microsoft.com/office/drawing/2014/main" id="{DAD3E55E-DE52-4105-99BC-8D44AA73DA49}"/>
              </a:ext>
            </a:extLst>
          </p:cNvPr>
          <p:cNvSpPr txBox="1">
            <a:spLocks/>
          </p:cNvSpPr>
          <p:nvPr/>
        </p:nvSpPr>
        <p:spPr>
          <a:xfrm>
            <a:off x="658812" y="3255788"/>
            <a:ext cx="11207605" cy="1590765"/>
          </a:xfrm>
          <a:prstGeom prst="rect">
            <a:avLst/>
          </a:prstGeom>
        </p:spPr>
        <p:txBody>
          <a:bodyPr vert="horz" lIns="0" tIns="0" rIns="0" bIns="0" numCol="2" spcCol="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000"/>
              </a:lnSpc>
              <a:spcBef>
                <a:spcPts val="0"/>
              </a:spcBef>
              <a:spcAft>
                <a:spcPts val="600"/>
              </a:spcAft>
              <a:buFont typeface="Arial" panose="020B0604020202020204" pitchFamily="34" charset="0"/>
              <a:buNone/>
            </a:pPr>
            <a:r>
              <a:rPr lang="es-ES" sz="1600" b="1" dirty="0"/>
              <a:t>Fuentes y más información en Internet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Informe del Gobierno federal sobre formación profesional (BMBFSFJ) (</a:t>
            </a:r>
            <a:r>
              <a:rPr lang="es-ES" sz="1600" dirty="0">
                <a:solidFill>
                  <a:srgbClr val="D6851B"/>
                </a:solidFill>
                <a:hlinkClick r:id="rId4">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Informe de Datos del BIBB (</a:t>
            </a:r>
            <a:r>
              <a:rPr lang="es-ES" sz="1600" dirty="0">
                <a:solidFill>
                  <a:srgbClr val="D6851B"/>
                </a:solidFill>
                <a:hlinkClick r:id="rId5">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s-ES" sz="1600" dirty="0"/>
              <a:t>Estadística de Destatis sobre formación profesional (</a:t>
            </a:r>
            <a:r>
              <a:rPr lang="es-ES" sz="1600" dirty="0">
                <a:solidFill>
                  <a:srgbClr val="D6851B"/>
                </a:solidFill>
                <a:hlinkClick r:id="rId6">
                  <a:extLst>
                    <a:ext uri="{A12FA001-AC4F-418D-AE19-62706E023703}">
                      <ahyp:hlinkClr xmlns:ahyp="http://schemas.microsoft.com/office/drawing/2018/hyperlinkcolor" val="tx"/>
                    </a:ext>
                  </a:extLst>
                </a:hlinkClick>
              </a:rPr>
              <a:t>enlace</a:t>
            </a:r>
            <a:r>
              <a:rPr lang="es-ES"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s-ES"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endParaRPr lang="es-ES" sz="1600" dirty="0"/>
          </a:p>
          <a:p>
            <a:pPr marL="0" indent="0">
              <a:lnSpc>
                <a:spcPts val="2000"/>
              </a:lnSpc>
              <a:spcBef>
                <a:spcPts val="0"/>
              </a:spcBef>
              <a:spcAft>
                <a:spcPts val="200"/>
              </a:spcAft>
              <a:buClr>
                <a:srgbClr val="D6851B"/>
              </a:buClr>
              <a:buSzPct val="65000"/>
              <a:buNone/>
            </a:pPr>
            <a:endParaRPr lang="es-ES" sz="1600" dirty="0"/>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en-GB" sz="1600" dirty="0"/>
              <a:t>BIBB - </a:t>
            </a:r>
            <a:r>
              <a:rPr lang="es-ES" sz="1600" dirty="0"/>
              <a:t>Centros de formación profesional supraempresarial </a:t>
            </a:r>
            <a:r>
              <a:rPr lang="en-GB" sz="1600" dirty="0"/>
              <a:t>(</a:t>
            </a:r>
            <a:r>
              <a:rPr lang="en-GB" sz="1600" dirty="0">
                <a:solidFill>
                  <a:srgbClr val="D6851B"/>
                </a:solidFill>
                <a:hlinkClick r:id="rId7">
                  <a:extLst>
                    <a:ext uri="{A12FA001-AC4F-418D-AE19-62706E023703}">
                      <ahyp:hlinkClr xmlns:ahyp="http://schemas.microsoft.com/office/drawing/2018/hyperlinkcolor" val="tx"/>
                    </a:ext>
                  </a:extLst>
                </a:hlinkClick>
              </a:rPr>
              <a:t>enlace</a:t>
            </a:r>
            <a:r>
              <a:rPr lang="en-GB"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ZDH Überbetriebliche Lehrlingsunterweisung (ÜLU, Inter-company </a:t>
            </a:r>
            <a:r>
              <a:rPr lang="de-DE" sz="1600" dirty="0" err="1"/>
              <a:t>training</a:t>
            </a:r>
            <a:r>
              <a:rPr lang="de-DE" sz="1600" dirty="0"/>
              <a:t> ) (</a:t>
            </a:r>
            <a:r>
              <a:rPr lang="de-DE" sz="1600" dirty="0" err="1">
                <a:solidFill>
                  <a:srgbClr val="D6851B"/>
                </a:solidFill>
                <a:hlinkClick r:id="rId8">
                  <a:extLst>
                    <a:ext uri="{A12FA001-AC4F-418D-AE19-62706E023703}">
                      <ahyp:hlinkClr xmlns:ahyp="http://schemas.microsoft.com/office/drawing/2018/hyperlinkcolor" val="tx"/>
                    </a:ext>
                  </a:extLst>
                </a:hlinkClick>
              </a:rPr>
              <a:t>enlace</a:t>
            </a:r>
            <a:r>
              <a:rPr lang="de-DE" sz="1600" dirty="0"/>
              <a:t>)</a:t>
            </a:r>
          </a:p>
          <a:p>
            <a:pPr marL="285750" indent="-285750">
              <a:lnSpc>
                <a:spcPts val="2000"/>
              </a:lnSpc>
              <a:spcBef>
                <a:spcPts val="0"/>
              </a:spcBef>
              <a:spcAft>
                <a:spcPts val="200"/>
              </a:spcAft>
              <a:buClr>
                <a:srgbClr val="D6851B"/>
              </a:buClr>
              <a:buSzPct val="65000"/>
              <a:buFont typeface="Wingdings 3" panose="05040102010807070707" pitchFamily="18" charset="2"/>
              <a:buChar char=""/>
            </a:pPr>
            <a:r>
              <a:rPr lang="de-DE" sz="1600" dirty="0"/>
              <a:t>Heinz-Piest-Institute for </a:t>
            </a:r>
            <a:r>
              <a:rPr lang="de-DE" sz="1600" dirty="0" err="1"/>
              <a:t>Craftsmanship</a:t>
            </a:r>
            <a:r>
              <a:rPr lang="de-DE" sz="1600" dirty="0"/>
              <a:t> Technology (</a:t>
            </a:r>
            <a:r>
              <a:rPr lang="de-DE" sz="1600" dirty="0" err="1">
                <a:solidFill>
                  <a:srgbClr val="D6851B"/>
                </a:solidFill>
                <a:hlinkClick r:id="rId9">
                  <a:extLst>
                    <a:ext uri="{A12FA001-AC4F-418D-AE19-62706E023703}">
                      <ahyp:hlinkClr xmlns:ahyp="http://schemas.microsoft.com/office/drawing/2018/hyperlinkcolor" val="tx"/>
                    </a:ext>
                  </a:extLst>
                </a:hlinkClick>
              </a:rPr>
              <a:t>enlace</a:t>
            </a:r>
            <a:r>
              <a:rPr lang="de-DE" sz="1600" dirty="0"/>
              <a:t>)</a:t>
            </a:r>
          </a:p>
          <a:p>
            <a:pPr marL="0" indent="0">
              <a:lnSpc>
                <a:spcPts val="2000"/>
              </a:lnSpc>
              <a:spcBef>
                <a:spcPts val="0"/>
              </a:spcBef>
              <a:spcAft>
                <a:spcPts val="200"/>
              </a:spcAft>
              <a:buClr>
                <a:srgbClr val="D6851B"/>
              </a:buClr>
              <a:buSzPct val="65000"/>
              <a:buNone/>
            </a:pPr>
            <a:endParaRPr lang="es-ES" sz="1600" dirty="0"/>
          </a:p>
        </p:txBody>
      </p:sp>
    </p:spTree>
    <p:extLst>
      <p:ext uri="{BB962C8B-B14F-4D97-AF65-F5344CB8AC3E}">
        <p14:creationId xmlns:p14="http://schemas.microsoft.com/office/powerpoint/2010/main" val="316851471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s-ES" b="1" noProof="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s-ES" dirty="0"/>
              <a:t>2. Tareas de los centros de formación profesional supraempresarial </a:t>
            </a:r>
          </a:p>
        </p:txBody>
      </p:sp>
      <p:sp>
        <p:nvSpPr>
          <p:cNvPr id="18" name="Textplatzhalter 3">
            <a:extLst>
              <a:ext uri="{FF2B5EF4-FFF2-40B4-BE49-F238E27FC236}">
                <a16:creationId xmlns:a16="http://schemas.microsoft.com/office/drawing/2014/main" id="{A83A8B16-EE33-430A-805F-D90111DBCD34}"/>
              </a:ext>
            </a:extLst>
          </p:cNvPr>
          <p:cNvSpPr txBox="1">
            <a:spLocks/>
          </p:cNvSpPr>
          <p:nvPr/>
        </p:nvSpPr>
        <p:spPr>
          <a:xfrm>
            <a:off x="658813" y="2141417"/>
            <a:ext cx="9274167"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914400">
              <a:lnSpc>
                <a:spcPct val="100000"/>
              </a:lnSpc>
              <a:spcBef>
                <a:spcPts val="0"/>
              </a:spcBef>
              <a:spcAft>
                <a:spcPts val="600"/>
              </a:spcAft>
              <a:buClr>
                <a:srgbClr val="D6851B"/>
              </a:buClr>
              <a:buSzPct val="65000"/>
            </a:pPr>
            <a:r>
              <a:rPr lang="es-ES" sz="1800">
                <a:latin typeface="+mn-lt"/>
              </a:rPr>
              <a:t>Centros para la realización de exámenes en el marco de la formación profesional dual</a:t>
            </a:r>
          </a:p>
        </p:txBody>
      </p:sp>
      <p:sp>
        <p:nvSpPr>
          <p:cNvPr id="19" name="Textplatzhalter 3">
            <a:extLst>
              <a:ext uri="{FF2B5EF4-FFF2-40B4-BE49-F238E27FC236}">
                <a16:creationId xmlns:a16="http://schemas.microsoft.com/office/drawing/2014/main" id="{A888F55E-7582-4485-83A3-A70963D9E3C8}"/>
              </a:ext>
            </a:extLst>
          </p:cNvPr>
          <p:cNvSpPr txBox="1">
            <a:spLocks/>
          </p:cNvSpPr>
          <p:nvPr/>
        </p:nvSpPr>
        <p:spPr>
          <a:xfrm>
            <a:off x="658813" y="2649892"/>
            <a:ext cx="9274167"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es-ES" sz="1800">
                <a:latin typeface="+mn-lt"/>
              </a:rPr>
              <a:t>Medidas de formación continua:</a:t>
            </a:r>
          </a:p>
        </p:txBody>
      </p:sp>
      <p:sp>
        <p:nvSpPr>
          <p:cNvPr id="20" name="Textplatzhalter 3">
            <a:extLst>
              <a:ext uri="{FF2B5EF4-FFF2-40B4-BE49-F238E27FC236}">
                <a16:creationId xmlns:a16="http://schemas.microsoft.com/office/drawing/2014/main" id="{35F1A329-416F-42DB-8518-CF278648AF2F}"/>
              </a:ext>
            </a:extLst>
          </p:cNvPr>
          <p:cNvSpPr txBox="1">
            <a:spLocks/>
          </p:cNvSpPr>
          <p:nvPr/>
        </p:nvSpPr>
        <p:spPr>
          <a:xfrm>
            <a:off x="658813" y="4339461"/>
            <a:ext cx="9274175"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0"/>
              </a:spcBef>
              <a:spcAft>
                <a:spcPts val="600"/>
              </a:spcAft>
            </a:pPr>
            <a:r>
              <a:rPr lang="es-ES" sz="1800">
                <a:latin typeface="+mn-lt"/>
              </a:rPr>
              <a:t>Medidas de la Agencia de Empleo, p. ej.:</a:t>
            </a:r>
          </a:p>
        </p:txBody>
      </p:sp>
      <p:sp>
        <p:nvSpPr>
          <p:cNvPr id="21" name="Textplatzhalter 3">
            <a:extLst>
              <a:ext uri="{FF2B5EF4-FFF2-40B4-BE49-F238E27FC236}">
                <a16:creationId xmlns:a16="http://schemas.microsoft.com/office/drawing/2014/main" id="{DDA5A411-8DB1-4CF6-A534-4A780A5E6BBC}"/>
              </a:ext>
            </a:extLst>
          </p:cNvPr>
          <p:cNvSpPr txBox="1">
            <a:spLocks/>
          </p:cNvSpPr>
          <p:nvPr/>
        </p:nvSpPr>
        <p:spPr>
          <a:xfrm>
            <a:off x="658813" y="1632941"/>
            <a:ext cx="9274175" cy="422405"/>
          </a:xfrm>
          <a:prstGeom prst="rect">
            <a:avLst/>
          </a:prstGeom>
          <a:solidFill>
            <a:srgbClr val="D6851B"/>
          </a:solidFill>
        </p:spPr>
        <p:txBody>
          <a:bodyPr vert="horz" wrap="square" lIns="216000" tIns="72000" rIns="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914400">
              <a:lnSpc>
                <a:spcPct val="100000"/>
              </a:lnSpc>
              <a:spcBef>
                <a:spcPts val="0"/>
              </a:spcBef>
              <a:spcAft>
                <a:spcPts val="600"/>
              </a:spcAft>
              <a:buClr>
                <a:srgbClr val="D6851B"/>
              </a:buClr>
              <a:buSzPct val="65000"/>
            </a:pPr>
            <a:r>
              <a:rPr lang="es-ES" sz="1800">
                <a:latin typeface="+mn-lt"/>
              </a:rPr>
              <a:t>Formación supraempresarial en el marco de la formación profesional dual</a:t>
            </a:r>
          </a:p>
        </p:txBody>
      </p:sp>
      <p:sp>
        <p:nvSpPr>
          <p:cNvPr id="22" name="Ellipse 21">
            <a:extLst>
              <a:ext uri="{FF2B5EF4-FFF2-40B4-BE49-F238E27FC236}">
                <a16:creationId xmlns:a16="http://schemas.microsoft.com/office/drawing/2014/main" id="{B4E7F5CC-B3BC-4485-8B12-85A5ACF5CD15}"/>
              </a:ext>
            </a:extLst>
          </p:cNvPr>
          <p:cNvSpPr>
            <a:spLocks noChangeAspect="1"/>
          </p:cNvSpPr>
          <p:nvPr/>
        </p:nvSpPr>
        <p:spPr>
          <a:xfrm>
            <a:off x="8616953"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13" name="Textplatzhalter 3">
            <a:extLst>
              <a:ext uri="{FF2B5EF4-FFF2-40B4-BE49-F238E27FC236}">
                <a16:creationId xmlns:a16="http://schemas.microsoft.com/office/drawing/2014/main" id="{D6D60CE6-DD79-4863-8227-06883033E73F}"/>
              </a:ext>
            </a:extLst>
          </p:cNvPr>
          <p:cNvSpPr txBox="1">
            <a:spLocks/>
          </p:cNvSpPr>
          <p:nvPr/>
        </p:nvSpPr>
        <p:spPr>
          <a:xfrm>
            <a:off x="658813" y="4733589"/>
            <a:ext cx="9274175" cy="1074310"/>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Formaciones de reconversión profesional</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Medidas de apoyo para la formación </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Medidas de preparación profesional</a:t>
            </a:r>
          </a:p>
        </p:txBody>
      </p:sp>
      <p:sp>
        <p:nvSpPr>
          <p:cNvPr id="14" name="Textplatzhalter 3">
            <a:extLst>
              <a:ext uri="{FF2B5EF4-FFF2-40B4-BE49-F238E27FC236}">
                <a16:creationId xmlns:a16="http://schemas.microsoft.com/office/drawing/2014/main" id="{B10A5D92-AE7C-4AE9-BDEC-B80DF29B89E8}"/>
              </a:ext>
            </a:extLst>
          </p:cNvPr>
          <p:cNvSpPr txBox="1">
            <a:spLocks/>
          </p:cNvSpPr>
          <p:nvPr/>
        </p:nvSpPr>
        <p:spPr>
          <a:xfrm>
            <a:off x="658813" y="3072297"/>
            <a:ext cx="9274175" cy="1074310"/>
          </a:xfrm>
          <a:prstGeom prst="rect">
            <a:avLst/>
          </a:prstGeom>
          <a:noFill/>
        </p:spPr>
        <p:txBody>
          <a:bodyPr vert="horz" wrap="square" lIns="108000" tIns="72000" rIns="72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Formaciones continuas para el ascenso profesional, p. ej. para maestro/a artesano/a, técnico/a, técnico/a economista</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Certificaciones, p. ej., en tecnología de soldadura</a:t>
            </a:r>
          </a:p>
          <a:p>
            <a:pPr marL="360000" lvl="0" indent="-252000" defTabSz="914400">
              <a:lnSpc>
                <a:spcPct val="100000"/>
              </a:lnSpc>
              <a:spcBef>
                <a:spcPts val="0"/>
              </a:spcBef>
              <a:spcAft>
                <a:spcPts val="600"/>
              </a:spcAft>
              <a:buClr>
                <a:srgbClr val="D6851B"/>
              </a:buClr>
              <a:buSzPct val="65000"/>
              <a:buFont typeface="Wingdings 3" panose="05040102010807070707" pitchFamily="18" charset="2"/>
              <a:buChar char=""/>
            </a:pPr>
            <a:r>
              <a:rPr lang="es-ES" sz="1600" dirty="0">
                <a:solidFill>
                  <a:schemeClr val="tx1"/>
                </a:solidFill>
                <a:latin typeface="+mn-lt"/>
              </a:rPr>
              <a:t>Distintos seminarios con y sin certificado</a:t>
            </a:r>
          </a:p>
        </p:txBody>
      </p:sp>
      <p:grpSp>
        <p:nvGrpSpPr>
          <p:cNvPr id="15" name="Gruppieren 14">
            <a:extLst>
              <a:ext uri="{FF2B5EF4-FFF2-40B4-BE49-F238E27FC236}">
                <a16:creationId xmlns:a16="http://schemas.microsoft.com/office/drawing/2014/main" id="{FA046EF3-97D8-4A2E-BE84-9E33F8E90179}"/>
              </a:ext>
            </a:extLst>
          </p:cNvPr>
          <p:cNvGrpSpPr/>
          <p:nvPr/>
        </p:nvGrpSpPr>
        <p:grpSpPr>
          <a:xfrm rot="203938">
            <a:off x="9559616" y="1972220"/>
            <a:ext cx="1899935" cy="2540361"/>
            <a:chOff x="8781997" y="1844673"/>
            <a:chExt cx="2306823" cy="3084403"/>
          </a:xfrm>
        </p:grpSpPr>
        <p:pic>
          <p:nvPicPr>
            <p:cNvPr id="16" name="Grafik 15">
              <a:extLst>
                <a:ext uri="{FF2B5EF4-FFF2-40B4-BE49-F238E27FC236}">
                  <a16:creationId xmlns:a16="http://schemas.microsoft.com/office/drawing/2014/main" id="{D1CFBFA4-B6C5-4053-ADB8-ECB018596F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17" name="Rechteck 16">
              <a:extLst>
                <a:ext uri="{FF2B5EF4-FFF2-40B4-BE49-F238E27FC236}">
                  <a16:creationId xmlns:a16="http://schemas.microsoft.com/office/drawing/2014/main" id="{F961DD86-C4FC-4040-9D9A-40874E7B8FD5}"/>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4" name="Grafik 23">
            <a:extLst>
              <a:ext uri="{FF2B5EF4-FFF2-40B4-BE49-F238E27FC236}">
                <a16:creationId xmlns:a16="http://schemas.microsoft.com/office/drawing/2014/main" id="{88333C82-429B-4154-B9A4-104D4FC6C1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5765">
            <a:off x="11062257" y="2916283"/>
            <a:ext cx="190368" cy="190368"/>
          </a:xfrm>
          <a:prstGeom prst="rect">
            <a:avLst/>
          </a:prstGeom>
        </p:spPr>
      </p:pic>
      <p:pic>
        <p:nvPicPr>
          <p:cNvPr id="25" name="Grafik 24">
            <a:extLst>
              <a:ext uri="{FF2B5EF4-FFF2-40B4-BE49-F238E27FC236}">
                <a16:creationId xmlns:a16="http://schemas.microsoft.com/office/drawing/2014/main" id="{A316E484-5938-4A2F-9135-49D86A5174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85765">
            <a:off x="10939552" y="3761818"/>
            <a:ext cx="162432" cy="162432"/>
          </a:xfrm>
          <a:prstGeom prst="rect">
            <a:avLst/>
          </a:prstGeom>
        </p:spPr>
      </p:pic>
      <p:pic>
        <p:nvPicPr>
          <p:cNvPr id="26" name="Grafik 25">
            <a:extLst>
              <a:ext uri="{FF2B5EF4-FFF2-40B4-BE49-F238E27FC236}">
                <a16:creationId xmlns:a16="http://schemas.microsoft.com/office/drawing/2014/main" id="{517FDF6D-D4A2-4C44-9590-DB0600149F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44707">
            <a:off x="10994559" y="3309065"/>
            <a:ext cx="194370" cy="222136"/>
          </a:xfrm>
          <a:prstGeom prst="rect">
            <a:avLst/>
          </a:prstGeom>
        </p:spPr>
      </p:pic>
      <p:pic>
        <p:nvPicPr>
          <p:cNvPr id="27" name="Grafik 26">
            <a:extLst>
              <a:ext uri="{FF2B5EF4-FFF2-40B4-BE49-F238E27FC236}">
                <a16:creationId xmlns:a16="http://schemas.microsoft.com/office/drawing/2014/main" id="{FE457D21-F7CE-40ED-AF54-C8C951C028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44707">
            <a:off x="10870006" y="4109197"/>
            <a:ext cx="208130" cy="206083"/>
          </a:xfrm>
          <a:prstGeom prst="rect">
            <a:avLst/>
          </a:prstGeom>
        </p:spPr>
      </p:pic>
      <p:sp>
        <p:nvSpPr>
          <p:cNvPr id="28" name="Textfeld 27">
            <a:extLst>
              <a:ext uri="{FF2B5EF4-FFF2-40B4-BE49-F238E27FC236}">
                <a16:creationId xmlns:a16="http://schemas.microsoft.com/office/drawing/2014/main" id="{1AB8232B-5DA2-44C1-BBA0-198861803A87}"/>
              </a:ext>
            </a:extLst>
          </p:cNvPr>
          <p:cNvSpPr txBox="1"/>
          <p:nvPr/>
        </p:nvSpPr>
        <p:spPr>
          <a:xfrm>
            <a:off x="658812" y="816225"/>
            <a:ext cx="9684067" cy="307777"/>
          </a:xfrm>
          <a:prstGeom prst="rect">
            <a:avLst/>
          </a:prstGeom>
          <a:noFill/>
        </p:spPr>
        <p:txBody>
          <a:bodyPr wrap="square" lIns="0" tIns="0" rIns="0" bIns="0" rtlCol="0">
            <a:spAutoFit/>
          </a:bodyPr>
          <a:lstStyle/>
          <a:p>
            <a:pPr>
              <a:lnSpc>
                <a:spcPts val="2400"/>
              </a:lnSpc>
              <a:spcAft>
                <a:spcPts val="1200"/>
              </a:spcAft>
            </a:pPr>
            <a:r>
              <a:rPr lang="es-ES" sz="2000" b="1"/>
              <a:t>Múltiples ofertas de cualificación profesional </a:t>
            </a:r>
          </a:p>
        </p:txBody>
      </p:sp>
    </p:spTree>
    <p:extLst>
      <p:ext uri="{BB962C8B-B14F-4D97-AF65-F5344CB8AC3E}">
        <p14:creationId xmlns:p14="http://schemas.microsoft.com/office/powerpoint/2010/main" val="102670077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28F953B5-362A-4D10-8320-5A5265FC0183}"/>
              </a:ext>
            </a:extLst>
          </p:cNvPr>
          <p:cNvSpPr txBox="1">
            <a:spLocks/>
          </p:cNvSpPr>
          <p:nvPr/>
        </p:nvSpPr>
        <p:spPr>
          <a:xfrm>
            <a:off x="6240463" y="4834882"/>
            <a:ext cx="5472113" cy="637849"/>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600" dirty="0">
                <a:solidFill>
                  <a:schemeClr val="tx1"/>
                </a:solidFill>
              </a:rPr>
              <a:t>Puntos de encuentro y lugares para la creación de redes</a:t>
            </a:r>
          </a:p>
        </p:txBody>
      </p:sp>
      <p:sp>
        <p:nvSpPr>
          <p:cNvPr id="11" name="Textplatzhalter 3">
            <a:extLst>
              <a:ext uri="{FF2B5EF4-FFF2-40B4-BE49-F238E27FC236}">
                <a16:creationId xmlns:a16="http://schemas.microsoft.com/office/drawing/2014/main" id="{AF21D820-9DC4-4FE5-9DBC-2BF42AE3F864}"/>
              </a:ext>
            </a:extLst>
          </p:cNvPr>
          <p:cNvSpPr txBox="1">
            <a:spLocks/>
          </p:cNvSpPr>
          <p:nvPr/>
        </p:nvSpPr>
        <p:spPr>
          <a:xfrm>
            <a:off x="6240463" y="3110075"/>
            <a:ext cx="5472112" cy="637849"/>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600" dirty="0">
                <a:solidFill>
                  <a:prstClr val="black"/>
                </a:solidFill>
              </a:rPr>
              <a:t>Asesoramiento técnico para empresas pequeñas y medianas</a:t>
            </a:r>
          </a:p>
        </p:txBody>
      </p:sp>
      <p:sp>
        <p:nvSpPr>
          <p:cNvPr id="12" name="Textplatzhalter 3">
            <a:extLst>
              <a:ext uri="{FF2B5EF4-FFF2-40B4-BE49-F238E27FC236}">
                <a16:creationId xmlns:a16="http://schemas.microsoft.com/office/drawing/2014/main" id="{420259E5-990E-48DF-A8F9-DD0258A712DF}"/>
              </a:ext>
            </a:extLst>
          </p:cNvPr>
          <p:cNvSpPr txBox="1">
            <a:spLocks/>
          </p:cNvSpPr>
          <p:nvPr/>
        </p:nvSpPr>
        <p:spPr>
          <a:xfrm>
            <a:off x="6240463" y="3849368"/>
            <a:ext cx="5472112" cy="884070"/>
          </a:xfrm>
          <a:prstGeom prst="rect">
            <a:avLst/>
          </a:prstGeom>
          <a:solidFill>
            <a:srgbClr val="FBF3E8"/>
          </a:solidFill>
        </p:spPr>
        <p:txBody>
          <a:bodyPr vert="horz" wrap="square" lIns="1944000" tIns="72000" rIns="10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ct val="100000"/>
              </a:lnSpc>
              <a:spcBef>
                <a:spcPts val="0"/>
              </a:spcBef>
              <a:spcAft>
                <a:spcPts val="200"/>
              </a:spcAft>
              <a:buClr>
                <a:srgbClr val="D6851B"/>
              </a:buClr>
              <a:buSzPct val="65000"/>
            </a:pPr>
            <a:r>
              <a:rPr lang="es-ES" sz="1600">
                <a:solidFill>
                  <a:prstClr val="black"/>
                </a:solidFill>
              </a:rPr>
              <a:t>Colaboración en proyectos piloto en los ámbitos de la innovación, la educación y la tecnología</a:t>
            </a:r>
          </a:p>
        </p:txBody>
      </p:sp>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5485902" y="3008631"/>
            <a:ext cx="2520000" cy="2520000"/>
          </a:xfrm>
          <a:prstGeom prst="ellipse">
            <a:avLst/>
          </a:prstGeom>
          <a:solidFill>
            <a:srgbClr val="D6851B"/>
          </a:solid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Bef>
                <a:spcPts val="0"/>
              </a:spcBef>
              <a:spcAft>
                <a:spcPts val="600"/>
              </a:spcAft>
            </a:pPr>
            <a:r>
              <a:rPr lang="es-ES" sz="1800">
                <a:latin typeface="+mn-lt"/>
              </a:rPr>
              <a:t>Centros de competencia en el ámbito de la innovación, la educación y la tecnología</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2194064" y="3368043"/>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a:latin typeface="+mn-lt"/>
              </a:rPr>
              <a:t>Proyectos internacionales</a:t>
            </a:r>
          </a:p>
        </p:txBody>
      </p:sp>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3727224" y="1628775"/>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a:latin typeface="+mn-lt"/>
              </a:rPr>
              <a:t>Oferta de plazas de prácticas</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9150" y="1628775"/>
            <a:ext cx="2160000" cy="2160000"/>
          </a:xfrm>
          <a:prstGeom prst="ellipse">
            <a:avLst/>
          </a:prstGeom>
          <a:solidFill>
            <a:srgbClr val="D6851B"/>
          </a:solidFill>
        </p:spPr>
        <p:txBody>
          <a:bodyPr vert="horz" wrap="square" lIns="36000" tIns="108000" rIns="3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s-ES" sz="1800">
                <a:latin typeface="+mn-lt"/>
              </a:rPr>
              <a:t>Orientación profesional</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es-ES" dirty="0"/>
              <a:t>2. Tareas de los centros de formación profesional supraempresarial </a:t>
            </a:r>
          </a:p>
        </p:txBody>
      </p:sp>
      <p:sp>
        <p:nvSpPr>
          <p:cNvPr id="9" name="Textfeld 8">
            <a:extLst>
              <a:ext uri="{FF2B5EF4-FFF2-40B4-BE49-F238E27FC236}">
                <a16:creationId xmlns:a16="http://schemas.microsoft.com/office/drawing/2014/main" id="{F9B24E68-1FD4-4108-A84B-D88C9C3857E7}"/>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es-ES" sz="2000" b="1"/>
              <a:t>Áreas principales de los centros de formación profesional supraempresarial</a:t>
            </a:r>
          </a:p>
        </p:txBody>
      </p:sp>
    </p:spTree>
    <p:extLst>
      <p:ext uri="{BB962C8B-B14F-4D97-AF65-F5344CB8AC3E}">
        <p14:creationId xmlns:p14="http://schemas.microsoft.com/office/powerpoint/2010/main" val="91355050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58813" y="4013901"/>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s-ES" sz="1800" dirty="0"/>
              <a:t>Apoyo a la competitividad de las PYMES</a:t>
            </a:r>
          </a:p>
        </p:txBody>
      </p:sp>
      <p:sp>
        <p:nvSpPr>
          <p:cNvPr id="21" name="Textplatzhalter 3">
            <a:extLst>
              <a:ext uri="{FF2B5EF4-FFF2-40B4-BE49-F238E27FC236}">
                <a16:creationId xmlns:a16="http://schemas.microsoft.com/office/drawing/2014/main" id="{21702440-4609-4CBC-89CC-A3646DF1B56E}"/>
              </a:ext>
            </a:extLst>
          </p:cNvPr>
          <p:cNvSpPr txBox="1">
            <a:spLocks/>
          </p:cNvSpPr>
          <p:nvPr/>
        </p:nvSpPr>
        <p:spPr>
          <a:xfrm>
            <a:off x="658813" y="2494378"/>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s-ES" sz="1800"/>
              <a:t>Aseguramiento de la calidad en la formación profesional</a:t>
            </a:r>
          </a:p>
        </p:txBody>
      </p:sp>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658817" y="3093867"/>
            <a:ext cx="7862036" cy="828000"/>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s-ES" sz="1800" dirty="0"/>
              <a:t>Garantizar una norma de formación profesional unificada mediante la cobertura completa de todos los contenidos de la formación profesional dual exigidos</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7" y="1628775"/>
            <a:ext cx="7862036" cy="772107"/>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s-ES" sz="1800" dirty="0"/>
              <a:t>Garantizar la capacidad para la formación profesional dual de las pequeñas y medianas empresas (PYMES)</a:t>
            </a:r>
          </a:p>
        </p:txBody>
      </p:sp>
      <p:sp>
        <p:nvSpPr>
          <p:cNvPr id="9" name="Textplatzhalter 3">
            <a:extLst>
              <a:ext uri="{FF2B5EF4-FFF2-40B4-BE49-F238E27FC236}">
                <a16:creationId xmlns:a16="http://schemas.microsoft.com/office/drawing/2014/main" id="{C90120B8-66AB-4A9D-91DB-5B60ECEA0A01}"/>
              </a:ext>
            </a:extLst>
          </p:cNvPr>
          <p:cNvSpPr txBox="1">
            <a:spLocks/>
          </p:cNvSpPr>
          <p:nvPr/>
        </p:nvSpPr>
        <p:spPr>
          <a:xfrm>
            <a:off x="658812" y="4624277"/>
            <a:ext cx="7862036" cy="495108"/>
          </a:xfrm>
          <a:prstGeom prst="rect">
            <a:avLst/>
          </a:prstGeom>
          <a:solidFill>
            <a:srgbClr val="D6851B"/>
          </a:solidFill>
        </p:spPr>
        <p:txBody>
          <a:bodyPr vert="horz" wrap="square" lIns="252000" tIns="108000" rIns="57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ct val="100000"/>
              </a:lnSpc>
              <a:spcBef>
                <a:spcPts val="600"/>
              </a:spcBef>
            </a:pPr>
            <a:r>
              <a:rPr lang="es-ES" sz="1800"/>
              <a:t>Transferencia de tecnología </a:t>
            </a:r>
          </a:p>
        </p:txBody>
      </p:sp>
      <p:sp>
        <p:nvSpPr>
          <p:cNvPr id="11" name="Ellipse 10">
            <a:extLst>
              <a:ext uri="{FF2B5EF4-FFF2-40B4-BE49-F238E27FC236}">
                <a16:creationId xmlns:a16="http://schemas.microsoft.com/office/drawing/2014/main" id="{F514E9D7-EAEA-42AB-8C7E-A9769B65B8F8}"/>
              </a:ext>
            </a:extLst>
          </p:cNvPr>
          <p:cNvSpPr>
            <a:spLocks noChangeAspect="1"/>
          </p:cNvSpPr>
          <p:nvPr/>
        </p:nvSpPr>
        <p:spPr>
          <a:xfrm>
            <a:off x="7756742" y="1199054"/>
            <a:ext cx="3575046" cy="432000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pPr>
            <a:endParaRPr lang="de-DE" dirty="0">
              <a:solidFill>
                <a:schemeClr val="dk1"/>
              </a:solidFill>
              <a:cs typeface="Calibri" panose="020F0502020204030204" pitchFamily="34" charset="0"/>
              <a:rtl val="0"/>
            </a:endParaRP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es-ES" dirty="0"/>
              <a:t>3. Objetivos de los centros de formación profesional supraempresarial</a:t>
            </a:r>
          </a:p>
        </p:txBody>
      </p:sp>
      <p:pic>
        <p:nvPicPr>
          <p:cNvPr id="3" name="Grafik 2">
            <a:extLst>
              <a:ext uri="{FF2B5EF4-FFF2-40B4-BE49-F238E27FC236}">
                <a16:creationId xmlns:a16="http://schemas.microsoft.com/office/drawing/2014/main" id="{38F3355E-10DE-48CF-AE8D-97856F41AA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0482" y="1635443"/>
            <a:ext cx="3129678" cy="2923777"/>
          </a:xfrm>
          <a:prstGeom prst="rect">
            <a:avLst/>
          </a:prstGeom>
        </p:spPr>
      </p:pic>
    </p:spTree>
    <p:extLst>
      <p:ext uri="{BB962C8B-B14F-4D97-AF65-F5344CB8AC3E}">
        <p14:creationId xmlns:p14="http://schemas.microsoft.com/office/powerpoint/2010/main" val="345287406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platzhalter 3">
            <a:extLst>
              <a:ext uri="{FF2B5EF4-FFF2-40B4-BE49-F238E27FC236}">
                <a16:creationId xmlns:a16="http://schemas.microsoft.com/office/drawing/2014/main" id="{6097A7E8-4406-42C8-98AA-BF96BDD72E4E}"/>
              </a:ext>
            </a:extLst>
          </p:cNvPr>
          <p:cNvSpPr txBox="1">
            <a:spLocks/>
          </p:cNvSpPr>
          <p:nvPr/>
        </p:nvSpPr>
        <p:spPr>
          <a:xfrm>
            <a:off x="2247213" y="3466925"/>
            <a:ext cx="9484412" cy="19782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spcBef>
                <a:spcPts val="0"/>
              </a:spcBef>
              <a:spcAft>
                <a:spcPts val="600"/>
              </a:spcAft>
            </a:pPr>
            <a:r>
              <a:rPr lang="es-ES" sz="1800" dirty="0">
                <a:solidFill>
                  <a:schemeClr val="tx1"/>
                </a:solidFill>
              </a:rPr>
              <a:t>Cobertura básica en todo el país desde la perspectiva del aseguramiento de la calidad</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800" dirty="0">
                <a:solidFill>
                  <a:prstClr val="black"/>
                </a:solidFill>
              </a:rPr>
              <a:t>Inversiones proporcionales</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800" dirty="0">
                <a:solidFill>
                  <a:prstClr val="black"/>
                </a:solidFill>
              </a:rPr>
              <a:t>Subvenciones para gastos corrientes por fases </a:t>
            </a:r>
            <a:br>
              <a:rPr lang="es-ES" sz="1800" dirty="0">
                <a:solidFill>
                  <a:prstClr val="black"/>
                </a:solidFill>
              </a:rPr>
            </a:br>
            <a:r>
              <a:rPr lang="es-ES" sz="1800" dirty="0">
                <a:solidFill>
                  <a:prstClr val="black"/>
                </a:solidFill>
              </a:rPr>
              <a:t>(formación supraempresarial —formación supraempresarial (ÜBA) / instrucción supraempresarial para aprendices y aprendizas (ÜLU)— y fomento de las PYMES)</a:t>
            </a:r>
          </a:p>
          <a:p>
            <a:pPr marL="252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s-ES" sz="1800" dirty="0">
                <a:solidFill>
                  <a:prstClr val="black"/>
                </a:solidFill>
              </a:rPr>
              <a:t>Entidades </a:t>
            </a:r>
            <a:r>
              <a:rPr lang="es-ES" sz="1800" dirty="0" err="1">
                <a:solidFill>
                  <a:prstClr val="black"/>
                </a:solidFill>
              </a:rPr>
              <a:t>subvencionadoras</a:t>
            </a:r>
            <a:r>
              <a:rPr lang="es-ES" sz="1800" dirty="0">
                <a:solidFill>
                  <a:prstClr val="black"/>
                </a:solidFill>
              </a:rPr>
              <a:t>: Estado federal, estados federados y UE</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2247213" y="1632596"/>
            <a:ext cx="8678366" cy="7200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 sz="1800">
                <a:solidFill>
                  <a:schemeClr val="tx1"/>
                </a:solidFill>
              </a:rPr>
              <a:t>Costes a cargo de los proveedores</a:t>
            </a:r>
          </a:p>
        </p:txBody>
      </p:sp>
      <p:sp>
        <p:nvSpPr>
          <p:cNvPr id="19" name="Textplatzhalter 3">
            <a:extLst>
              <a:ext uri="{FF2B5EF4-FFF2-40B4-BE49-F238E27FC236}">
                <a16:creationId xmlns:a16="http://schemas.microsoft.com/office/drawing/2014/main" id="{75BC6361-E07A-4602-AB4F-C2C7BDEB721D}"/>
              </a:ext>
            </a:extLst>
          </p:cNvPr>
          <p:cNvSpPr txBox="1">
            <a:spLocks/>
          </p:cNvSpPr>
          <p:nvPr/>
        </p:nvSpPr>
        <p:spPr>
          <a:xfrm>
            <a:off x="2247213" y="2549760"/>
            <a:ext cx="9484412" cy="720000"/>
          </a:xfrm>
          <a:prstGeom prst="rect">
            <a:avLst/>
          </a:prstGeom>
          <a:solidFill>
            <a:srgbClr val="FBF3E8"/>
          </a:solidFill>
        </p:spPr>
        <p:txBody>
          <a:bodyPr vert="horz" wrap="square" lIns="576000" tIns="108000" rIns="216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 sz="1800" dirty="0">
                <a:solidFill>
                  <a:schemeClr val="tx1"/>
                </a:solidFill>
              </a:rPr>
              <a:t>Subvención estatal desde 1970 </a:t>
            </a:r>
            <a:br>
              <a:rPr lang="es-ES" sz="1800" dirty="0">
                <a:solidFill>
                  <a:schemeClr val="tx1"/>
                </a:solidFill>
              </a:rPr>
            </a:br>
            <a:r>
              <a:rPr lang="es-ES" sz="1800" dirty="0">
                <a:solidFill>
                  <a:schemeClr val="tx1"/>
                </a:solidFill>
              </a:rPr>
              <a:t>(sobre la base de la Ley Alemana de Formación Profesional, </a:t>
            </a:r>
            <a:br>
              <a:rPr lang="es-ES" sz="1800" dirty="0">
                <a:solidFill>
                  <a:schemeClr val="tx1"/>
                </a:solidFill>
              </a:rPr>
            </a:br>
            <a:r>
              <a:rPr lang="es-ES" sz="1800" dirty="0">
                <a:solidFill>
                  <a:schemeClr val="tx1"/>
                </a:solidFill>
              </a:rPr>
              <a:t>BBiG por sus siglas en alemán, de 1969)</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fontScale="90000"/>
          </a:bodyPr>
          <a:lstStyle/>
          <a:p>
            <a:r>
              <a:rPr lang="es-ES" dirty="0"/>
              <a:t>4. </a:t>
            </a:r>
            <a:r>
              <a:rPr lang="es-ES" sz="2700" dirty="0"/>
              <a:t>Financiación de los centros de formación profesional supraempresarial</a:t>
            </a:r>
            <a:endParaRPr lang="es-ES" dirty="0"/>
          </a:p>
        </p:txBody>
      </p:sp>
      <p:sp>
        <p:nvSpPr>
          <p:cNvPr id="9" name="Pfeil: Fünfeck 8">
            <a:extLst>
              <a:ext uri="{FF2B5EF4-FFF2-40B4-BE49-F238E27FC236}">
                <a16:creationId xmlns:a16="http://schemas.microsoft.com/office/drawing/2014/main" id="{5CB44D75-B05C-4358-9498-EDB1B58C5536}"/>
              </a:ext>
            </a:extLst>
          </p:cNvPr>
          <p:cNvSpPr/>
          <p:nvPr/>
        </p:nvSpPr>
        <p:spPr>
          <a:xfrm>
            <a:off x="658813" y="2549760"/>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es-ES" sz="1400">
                <a:solidFill>
                  <a:schemeClr val="bg1"/>
                </a:solidFill>
              </a:rPr>
              <a:t>En total aprox. </a:t>
            </a:r>
            <a:br>
              <a:rPr lang="es-ES" sz="2800">
                <a:solidFill>
                  <a:schemeClr val="bg1"/>
                </a:solidFill>
              </a:rPr>
            </a:br>
            <a:r>
              <a:rPr lang="es-ES">
                <a:solidFill>
                  <a:schemeClr val="bg1"/>
                </a:solidFill>
              </a:rPr>
              <a:t>5000 millones de euros</a:t>
            </a:r>
          </a:p>
        </p:txBody>
      </p:sp>
      <p:sp>
        <p:nvSpPr>
          <p:cNvPr id="14" name="Pfeil: Fünfeck 13">
            <a:extLst>
              <a:ext uri="{FF2B5EF4-FFF2-40B4-BE49-F238E27FC236}">
                <a16:creationId xmlns:a16="http://schemas.microsoft.com/office/drawing/2014/main" id="{13CC23EC-C7EC-4ED2-AA6D-110164DF033E}"/>
              </a:ext>
            </a:extLst>
          </p:cNvPr>
          <p:cNvSpPr/>
          <p:nvPr/>
        </p:nvSpPr>
        <p:spPr>
          <a:xfrm>
            <a:off x="658813" y="3466925"/>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es-ES">
                <a:solidFill>
                  <a:schemeClr val="bg1"/>
                </a:solidFill>
              </a:rPr>
              <a:t>Objetivo</a:t>
            </a:r>
          </a:p>
        </p:txBody>
      </p:sp>
      <p:sp>
        <p:nvSpPr>
          <p:cNvPr id="17" name="Pfeil: Fünfeck 16">
            <a:extLst>
              <a:ext uri="{FF2B5EF4-FFF2-40B4-BE49-F238E27FC236}">
                <a16:creationId xmlns:a16="http://schemas.microsoft.com/office/drawing/2014/main" id="{533A7BDE-DC6C-4E1F-9FC7-4E6B9D5B0649}"/>
              </a:ext>
            </a:extLst>
          </p:cNvPr>
          <p:cNvSpPr/>
          <p:nvPr/>
        </p:nvSpPr>
        <p:spPr>
          <a:xfrm>
            <a:off x="658813" y="1632596"/>
            <a:ext cx="1944000" cy="720000"/>
          </a:xfrm>
          <a:prstGeom prst="homePlat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noAutofit/>
          </a:bodyPr>
          <a:lstStyle/>
          <a:p>
            <a:pPr algn="ctr"/>
            <a:r>
              <a:rPr lang="es-ES">
                <a:solidFill>
                  <a:schemeClr val="bg1"/>
                </a:solidFill>
              </a:rPr>
              <a:t>Principio</a:t>
            </a:r>
          </a:p>
        </p:txBody>
      </p:sp>
      <p:pic>
        <p:nvPicPr>
          <p:cNvPr id="10" name="Grafik 9">
            <a:extLst>
              <a:ext uri="{FF2B5EF4-FFF2-40B4-BE49-F238E27FC236}">
                <a16:creationId xmlns:a16="http://schemas.microsoft.com/office/drawing/2014/main" id="{C8814265-6E0E-4D77-83B4-794AEE3467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66525" y="1571823"/>
            <a:ext cx="918109" cy="1287356"/>
          </a:xfrm>
          <a:prstGeom prst="rect">
            <a:avLst/>
          </a:prstGeom>
        </p:spPr>
      </p:pic>
      <p:pic>
        <p:nvPicPr>
          <p:cNvPr id="11" name="Grafik 10">
            <a:extLst>
              <a:ext uri="{FF2B5EF4-FFF2-40B4-BE49-F238E27FC236}">
                <a16:creationId xmlns:a16="http://schemas.microsoft.com/office/drawing/2014/main" id="{310CB3FB-B137-4F38-99C5-E66D1DC7E4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2248" y="1970210"/>
            <a:ext cx="973490" cy="1159100"/>
          </a:xfrm>
          <a:prstGeom prst="rect">
            <a:avLst/>
          </a:prstGeom>
        </p:spPr>
      </p:pic>
      <p:pic>
        <p:nvPicPr>
          <p:cNvPr id="12" name="Grafik 11">
            <a:extLst>
              <a:ext uri="{FF2B5EF4-FFF2-40B4-BE49-F238E27FC236}">
                <a16:creationId xmlns:a16="http://schemas.microsoft.com/office/drawing/2014/main" id="{4A2622BF-7503-4E4C-9667-4CAB8D0125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25579" y="2128936"/>
            <a:ext cx="972862" cy="949134"/>
          </a:xfrm>
          <a:prstGeom prst="rect">
            <a:avLst/>
          </a:prstGeom>
        </p:spPr>
      </p:pic>
    </p:spTree>
    <p:extLst>
      <p:ext uri="{BB962C8B-B14F-4D97-AF65-F5344CB8AC3E}">
        <p14:creationId xmlns:p14="http://schemas.microsoft.com/office/powerpoint/2010/main" val="57198497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7D05E255-C225-426D-9D60-523DEA563968}"/>
              </a:ext>
            </a:extLst>
          </p:cNvPr>
          <p:cNvSpPr/>
          <p:nvPr/>
        </p:nvSpPr>
        <p:spPr>
          <a:xfrm>
            <a:off x="658811" y="1628775"/>
            <a:ext cx="11053763" cy="637849"/>
          </a:xfrm>
          <a:prstGeom prst="rect">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gn="ctr"/>
            <a:r>
              <a:rPr lang="es-ES" sz="1600" b="1"/>
              <a:t>Implementación de la subvención de los centros de formación profesional supraempresarial</a:t>
            </a:r>
          </a:p>
          <a:p>
            <a:pPr algn="ctr"/>
            <a:r>
              <a:rPr lang="es-ES" sz="1600">
                <a:solidFill>
                  <a:schemeClr val="bg1"/>
                </a:solidFill>
              </a:rPr>
              <a:t>a través de</a:t>
            </a:r>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es-ES" dirty="0"/>
              <a:t>5. Subvención de los centros de formación profesional supraempresarial </a:t>
            </a:r>
          </a:p>
        </p:txBody>
      </p:sp>
      <p:sp>
        <p:nvSpPr>
          <p:cNvPr id="7" name="Textplatzhalter 3">
            <a:extLst>
              <a:ext uri="{FF2B5EF4-FFF2-40B4-BE49-F238E27FC236}">
                <a16:creationId xmlns:a16="http://schemas.microsoft.com/office/drawing/2014/main" id="{E734B296-7BB0-4F70-B6AD-40EE5A356BEE}"/>
              </a:ext>
            </a:extLst>
          </p:cNvPr>
          <p:cNvSpPr txBox="1">
            <a:spLocks/>
          </p:cNvSpPr>
          <p:nvPr/>
        </p:nvSpPr>
        <p:spPr>
          <a:xfrm>
            <a:off x="658810" y="2426098"/>
            <a:ext cx="5436000" cy="930236"/>
          </a:xfrm>
          <a:prstGeom prst="rect">
            <a:avLst/>
          </a:prstGeom>
          <a:solidFill>
            <a:srgbClr val="FBF3E8"/>
          </a:solidFill>
        </p:spPr>
        <p:txBody>
          <a:bodyPr vert="horz" wrap="square" lIns="72000" tIns="72000" rIns="72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600"/>
              </a:spcAft>
            </a:pPr>
            <a:r>
              <a:rPr lang="es-ES" sz="1800" b="1">
                <a:solidFill>
                  <a:schemeClr val="tx1"/>
                </a:solidFill>
              </a:rPr>
              <a:t>BIBB</a:t>
            </a:r>
            <a:r>
              <a:rPr lang="es-ES" sz="1800">
                <a:solidFill>
                  <a:schemeClr val="tx1"/>
                </a:solidFill>
              </a:rPr>
              <a:t> </a:t>
            </a:r>
          </a:p>
          <a:p>
            <a:pPr algn="ctr">
              <a:lnSpc>
                <a:spcPct val="100000"/>
              </a:lnSpc>
              <a:spcBef>
                <a:spcPts val="0"/>
              </a:spcBef>
              <a:spcAft>
                <a:spcPts val="600"/>
              </a:spcAft>
            </a:pPr>
            <a:r>
              <a:rPr lang="es-ES" sz="1400">
                <a:solidFill>
                  <a:schemeClr val="tx1"/>
                </a:solidFill>
              </a:rPr>
              <a:t>(Instituto Federal de Formación Profesional):</a:t>
            </a:r>
            <a:br>
              <a:rPr lang="es-ES" sz="1400">
                <a:solidFill>
                  <a:schemeClr val="tx1"/>
                </a:solidFill>
              </a:rPr>
            </a:br>
            <a:r>
              <a:rPr lang="es-ES" sz="1400">
                <a:solidFill>
                  <a:schemeClr val="tx1"/>
                </a:solidFill>
              </a:rPr>
              <a:t>Fondos del Ministerio de Educación </a:t>
            </a:r>
          </a:p>
        </p:txBody>
      </p:sp>
      <p:sp>
        <p:nvSpPr>
          <p:cNvPr id="9" name="Textplatzhalter 3">
            <a:extLst>
              <a:ext uri="{FF2B5EF4-FFF2-40B4-BE49-F238E27FC236}">
                <a16:creationId xmlns:a16="http://schemas.microsoft.com/office/drawing/2014/main" id="{3ABDC669-D6C6-4BF3-B482-4A1D35A6C5A9}"/>
              </a:ext>
            </a:extLst>
          </p:cNvPr>
          <p:cNvSpPr txBox="1">
            <a:spLocks/>
          </p:cNvSpPr>
          <p:nvPr/>
        </p:nvSpPr>
        <p:spPr>
          <a:xfrm>
            <a:off x="6276575" y="2426098"/>
            <a:ext cx="5436000" cy="930236"/>
          </a:xfrm>
          <a:prstGeom prst="rect">
            <a:avLst/>
          </a:prstGeom>
          <a:solidFill>
            <a:srgbClr val="FBF3E8"/>
          </a:solidFill>
        </p:spPr>
        <p:txBody>
          <a:bodyPr vert="horz" wrap="square" lIns="72000" tIns="72000" rIns="72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600"/>
              </a:spcAft>
            </a:pPr>
            <a:r>
              <a:rPr lang="es-ES" sz="1800" b="1" dirty="0">
                <a:solidFill>
                  <a:schemeClr val="tx1"/>
                </a:solidFill>
              </a:rPr>
              <a:t>BAFA </a:t>
            </a:r>
          </a:p>
          <a:p>
            <a:pPr algn="ctr">
              <a:lnSpc>
                <a:spcPct val="100000"/>
              </a:lnSpc>
              <a:spcBef>
                <a:spcPts val="0"/>
              </a:spcBef>
              <a:spcAft>
                <a:spcPts val="600"/>
              </a:spcAft>
            </a:pPr>
            <a:r>
              <a:rPr lang="es-ES" sz="1400" dirty="0">
                <a:solidFill>
                  <a:schemeClr val="tx1"/>
                </a:solidFill>
              </a:rPr>
              <a:t>(Oficina Federal de Asuntos Económicos y Control de Exportaciones): </a:t>
            </a:r>
            <a:br>
              <a:rPr lang="es-ES" sz="1400" dirty="0">
                <a:solidFill>
                  <a:schemeClr val="tx1"/>
                </a:solidFill>
              </a:rPr>
            </a:br>
            <a:r>
              <a:rPr lang="es-ES" sz="1400" dirty="0">
                <a:solidFill>
                  <a:schemeClr val="tx1"/>
                </a:solidFill>
              </a:rPr>
              <a:t>Fondos del Ministerio de Economía</a:t>
            </a:r>
          </a:p>
        </p:txBody>
      </p:sp>
      <p:sp>
        <p:nvSpPr>
          <p:cNvPr id="14" name="Textplatzhalter 3">
            <a:extLst>
              <a:ext uri="{FF2B5EF4-FFF2-40B4-BE49-F238E27FC236}">
                <a16:creationId xmlns:a16="http://schemas.microsoft.com/office/drawing/2014/main" id="{7477BD37-C965-4BB2-9A6C-97D731AB2406}"/>
              </a:ext>
            </a:extLst>
          </p:cNvPr>
          <p:cNvSpPr txBox="1">
            <a:spLocks/>
          </p:cNvSpPr>
          <p:nvPr/>
        </p:nvSpPr>
        <p:spPr>
          <a:xfrm>
            <a:off x="658813" y="3421324"/>
            <a:ext cx="5437187" cy="632719"/>
          </a:xfrm>
          <a:prstGeom prst="rect">
            <a:avLst/>
          </a:prstGeom>
          <a:solidFill>
            <a:srgbClr val="FBF3E8"/>
          </a:solidFill>
        </p:spPr>
        <p:txBody>
          <a:bodyPr vert="horz" wrap="square" lIns="72000" tIns="72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200"/>
              </a:spcAft>
            </a:pPr>
            <a:r>
              <a:rPr lang="es-ES" sz="1400">
                <a:solidFill>
                  <a:schemeClr val="tx1"/>
                </a:solidFill>
              </a:rPr>
              <a:t>Volumen de inversión declarado </a:t>
            </a:r>
          </a:p>
          <a:p>
            <a:pPr algn="ctr">
              <a:lnSpc>
                <a:spcPct val="100000"/>
              </a:lnSpc>
              <a:spcBef>
                <a:spcPts val="0"/>
              </a:spcBef>
              <a:spcAft>
                <a:spcPts val="200"/>
              </a:spcAft>
            </a:pPr>
            <a:r>
              <a:rPr lang="es-ES" sz="1400">
                <a:solidFill>
                  <a:schemeClr val="tx1"/>
                </a:solidFill>
              </a:rPr>
              <a:t>aproximadamente</a:t>
            </a:r>
            <a:r>
              <a:rPr lang="es-ES" sz="1600" b="1">
                <a:solidFill>
                  <a:schemeClr val="tx1"/>
                </a:solidFill>
              </a:rPr>
              <a:t> 2300 millones de €</a:t>
            </a:r>
          </a:p>
        </p:txBody>
      </p:sp>
      <p:sp>
        <p:nvSpPr>
          <p:cNvPr id="15" name="Textplatzhalter 3">
            <a:extLst>
              <a:ext uri="{FF2B5EF4-FFF2-40B4-BE49-F238E27FC236}">
                <a16:creationId xmlns:a16="http://schemas.microsoft.com/office/drawing/2014/main" id="{92DBDC0D-68E7-4607-B899-7BFFE98A2D77}"/>
              </a:ext>
            </a:extLst>
          </p:cNvPr>
          <p:cNvSpPr txBox="1">
            <a:spLocks/>
          </p:cNvSpPr>
          <p:nvPr/>
        </p:nvSpPr>
        <p:spPr>
          <a:xfrm>
            <a:off x="6275986" y="3421325"/>
            <a:ext cx="5436588" cy="632719"/>
          </a:xfrm>
          <a:prstGeom prst="rect">
            <a:avLst/>
          </a:prstGeom>
          <a:solidFill>
            <a:srgbClr val="FBF3E8"/>
          </a:solidFill>
        </p:spPr>
        <p:txBody>
          <a:bodyPr vert="horz" wrap="square" lIns="72000" tIns="72000" rIns="72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spcAft>
                <a:spcPts val="200"/>
              </a:spcAft>
            </a:pPr>
            <a:r>
              <a:rPr lang="es-ES" sz="1400" dirty="0">
                <a:solidFill>
                  <a:schemeClr val="tx1"/>
                </a:solidFill>
              </a:rPr>
              <a:t>Volumen total de inversión (solicitudes presentadas)</a:t>
            </a:r>
          </a:p>
          <a:p>
            <a:pPr algn="ctr">
              <a:lnSpc>
                <a:spcPct val="100000"/>
              </a:lnSpc>
              <a:spcBef>
                <a:spcPts val="0"/>
              </a:spcBef>
              <a:spcAft>
                <a:spcPts val="200"/>
              </a:spcAft>
            </a:pPr>
            <a:r>
              <a:rPr lang="es-ES" sz="1400" dirty="0">
                <a:solidFill>
                  <a:schemeClr val="tx1"/>
                </a:solidFill>
              </a:rPr>
              <a:t>alrededor de </a:t>
            </a:r>
            <a:r>
              <a:rPr lang="es-ES" sz="1400" b="1" dirty="0">
                <a:solidFill>
                  <a:schemeClr val="tx1"/>
                </a:solidFill>
              </a:rPr>
              <a:t> </a:t>
            </a:r>
            <a:r>
              <a:rPr lang="es-ES" sz="1600" b="1" dirty="0">
                <a:solidFill>
                  <a:schemeClr val="tx1"/>
                </a:solidFill>
              </a:rPr>
              <a:t>951 millones de €</a:t>
            </a:r>
          </a:p>
        </p:txBody>
      </p:sp>
      <p:sp>
        <p:nvSpPr>
          <p:cNvPr id="16" name="Textplatzhalter 3">
            <a:extLst>
              <a:ext uri="{FF2B5EF4-FFF2-40B4-BE49-F238E27FC236}">
                <a16:creationId xmlns:a16="http://schemas.microsoft.com/office/drawing/2014/main" id="{42857DB4-6E26-4FB6-95DD-EE7C91040BA4}"/>
              </a:ext>
            </a:extLst>
          </p:cNvPr>
          <p:cNvSpPr txBox="1">
            <a:spLocks/>
          </p:cNvSpPr>
          <p:nvPr/>
        </p:nvSpPr>
        <p:spPr>
          <a:xfrm>
            <a:off x="658812" y="4759058"/>
            <a:ext cx="2659427"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s-ES" sz="1400" b="0"/>
              <a:t>Equipamiento, modernización, reestructuración, proyectos principales y secundarios</a:t>
            </a:r>
          </a:p>
        </p:txBody>
      </p:sp>
      <p:sp>
        <p:nvSpPr>
          <p:cNvPr id="17" name="Rechteck 16">
            <a:extLst>
              <a:ext uri="{FF2B5EF4-FFF2-40B4-BE49-F238E27FC236}">
                <a16:creationId xmlns:a16="http://schemas.microsoft.com/office/drawing/2014/main" id="{1675DC42-5FD8-4E7D-965B-DFA23643FB0E}"/>
              </a:ext>
            </a:extLst>
          </p:cNvPr>
          <p:cNvSpPr/>
          <p:nvPr/>
        </p:nvSpPr>
        <p:spPr>
          <a:xfrm>
            <a:off x="658811" y="4394442"/>
            <a:ext cx="11053764" cy="288147"/>
          </a:xfrm>
          <a:prstGeom prst="rect">
            <a:avLst/>
          </a:prstGeom>
          <a:solidFill>
            <a:srgbClr val="EAC2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ctr"/>
            <a:r>
              <a:rPr lang="es-ES" sz="1400">
                <a:solidFill>
                  <a:schemeClr val="tx1"/>
                </a:solidFill>
              </a:rPr>
              <a:t>Programas:</a:t>
            </a:r>
          </a:p>
        </p:txBody>
      </p:sp>
      <p:sp>
        <p:nvSpPr>
          <p:cNvPr id="18" name="Textplatzhalter 3">
            <a:extLst>
              <a:ext uri="{FF2B5EF4-FFF2-40B4-BE49-F238E27FC236}">
                <a16:creationId xmlns:a16="http://schemas.microsoft.com/office/drawing/2014/main" id="{899CBB29-6BB0-4DEA-8FF5-E652978CE393}"/>
              </a:ext>
            </a:extLst>
          </p:cNvPr>
          <p:cNvSpPr txBox="1">
            <a:spLocks/>
          </p:cNvSpPr>
          <p:nvPr/>
        </p:nvSpPr>
        <p:spPr>
          <a:xfrm>
            <a:off x="3467399" y="4753319"/>
            <a:ext cx="2659429"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s-ES" sz="1400" b="0"/>
              <a:t>Integración de nuevas tecnologías en la formación profesional</a:t>
            </a:r>
          </a:p>
        </p:txBody>
      </p:sp>
      <p:sp>
        <p:nvSpPr>
          <p:cNvPr id="19" name="Textplatzhalter 3">
            <a:extLst>
              <a:ext uri="{FF2B5EF4-FFF2-40B4-BE49-F238E27FC236}">
                <a16:creationId xmlns:a16="http://schemas.microsoft.com/office/drawing/2014/main" id="{14BC4DDE-9589-40C9-9105-9FB6BCF9F543}"/>
              </a:ext>
            </a:extLst>
          </p:cNvPr>
          <p:cNvSpPr txBox="1">
            <a:spLocks/>
          </p:cNvSpPr>
          <p:nvPr/>
        </p:nvSpPr>
        <p:spPr>
          <a:xfrm>
            <a:off x="6275984" y="4747580"/>
            <a:ext cx="2659429"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s-ES" sz="1400" b="0"/>
              <a:t>Digitalización</a:t>
            </a:r>
          </a:p>
        </p:txBody>
      </p:sp>
      <p:sp>
        <p:nvSpPr>
          <p:cNvPr id="20" name="Textplatzhalter 3">
            <a:extLst>
              <a:ext uri="{FF2B5EF4-FFF2-40B4-BE49-F238E27FC236}">
                <a16:creationId xmlns:a16="http://schemas.microsoft.com/office/drawing/2014/main" id="{0D9907C6-8E64-4F77-8962-2B0400976268}"/>
              </a:ext>
            </a:extLst>
          </p:cNvPr>
          <p:cNvSpPr txBox="1">
            <a:spLocks/>
          </p:cNvSpPr>
          <p:nvPr/>
        </p:nvSpPr>
        <p:spPr>
          <a:xfrm>
            <a:off x="9084575" y="4747580"/>
            <a:ext cx="2628000" cy="756000"/>
          </a:xfrm>
          <a:prstGeom prst="rect">
            <a:avLst/>
          </a:prstGeom>
          <a:solidFill>
            <a:srgbClr val="FBF3E8"/>
          </a:solidFill>
        </p:spPr>
        <p:txBody>
          <a:bodyPr vert="horz" wrap="square" lIns="108000" tIns="36000" rIns="108000" bIns="36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s-ES" sz="1400" b="0"/>
              <a:t>Evolución hacia centros de excelencia</a:t>
            </a:r>
          </a:p>
        </p:txBody>
      </p:sp>
      <p:pic>
        <p:nvPicPr>
          <p:cNvPr id="12" name="Grafik 11">
            <a:extLst>
              <a:ext uri="{FF2B5EF4-FFF2-40B4-BE49-F238E27FC236}">
                <a16:creationId xmlns:a16="http://schemas.microsoft.com/office/drawing/2014/main" id="{4A2622BF-7503-4E4C-9667-4CAB8D012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7879" y="1382775"/>
            <a:ext cx="1353892" cy="1320871"/>
          </a:xfrm>
          <a:prstGeom prst="rect">
            <a:avLst/>
          </a:prstGeom>
        </p:spPr>
      </p:pic>
      <p:sp>
        <p:nvSpPr>
          <p:cNvPr id="25" name="Gleichschenkliges Dreieck 24">
            <a:extLst>
              <a:ext uri="{FF2B5EF4-FFF2-40B4-BE49-F238E27FC236}">
                <a16:creationId xmlns:a16="http://schemas.microsoft.com/office/drawing/2014/main" id="{F0CCEBE2-1A54-4B2E-B24B-673B8E91B90F}"/>
              </a:ext>
            </a:extLst>
          </p:cNvPr>
          <p:cNvSpPr/>
          <p:nvPr/>
        </p:nvSpPr>
        <p:spPr>
          <a:xfrm rot="10800000">
            <a:off x="5365710" y="2360619"/>
            <a:ext cx="300713" cy="259235"/>
          </a:xfrm>
          <a:prstGeom prst="triangl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Gleichschenkliges Dreieck 25">
            <a:extLst>
              <a:ext uri="{FF2B5EF4-FFF2-40B4-BE49-F238E27FC236}">
                <a16:creationId xmlns:a16="http://schemas.microsoft.com/office/drawing/2014/main" id="{0B53DBD2-91FF-4C78-8EDB-2214EB247600}"/>
              </a:ext>
            </a:extLst>
          </p:cNvPr>
          <p:cNvSpPr/>
          <p:nvPr/>
        </p:nvSpPr>
        <p:spPr>
          <a:xfrm rot="10800000">
            <a:off x="6704961" y="2360619"/>
            <a:ext cx="300713" cy="259235"/>
          </a:xfrm>
          <a:prstGeom prst="triangl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B9BFF174-B7AF-4722-AFAF-D687296DE51E}"/>
              </a:ext>
            </a:extLst>
          </p:cNvPr>
          <p:cNvSpPr txBox="1"/>
          <p:nvPr/>
        </p:nvSpPr>
        <p:spPr>
          <a:xfrm>
            <a:off x="6127535" y="2429900"/>
            <a:ext cx="412394" cy="276999"/>
          </a:xfrm>
          <a:prstGeom prst="rect">
            <a:avLst/>
          </a:prstGeom>
          <a:noFill/>
        </p:spPr>
        <p:txBody>
          <a:bodyPr wrap="square" lIns="0" tIns="0" rIns="0" bIns="0" rtlCol="0">
            <a:spAutoFit/>
          </a:bodyPr>
          <a:lstStyle/>
          <a:p>
            <a:pPr algn="l"/>
            <a:r>
              <a:rPr lang="es-ES" sz="1800" b="1" dirty="0">
                <a:solidFill>
                  <a:schemeClr val="tx1"/>
                </a:solidFill>
              </a:rPr>
              <a:t>y</a:t>
            </a:r>
          </a:p>
        </p:txBody>
      </p:sp>
      <p:sp>
        <p:nvSpPr>
          <p:cNvPr id="21" name="Textfeld 20">
            <a:extLst>
              <a:ext uri="{FF2B5EF4-FFF2-40B4-BE49-F238E27FC236}">
                <a16:creationId xmlns:a16="http://schemas.microsoft.com/office/drawing/2014/main" id="{D3B73868-055E-47ED-8F55-6B8027C80778}"/>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es-ES" sz="2000" b="1"/>
              <a:t>Agentes y fondos</a:t>
            </a:r>
          </a:p>
        </p:txBody>
      </p:sp>
    </p:spTree>
    <p:extLst>
      <p:ext uri="{BB962C8B-B14F-4D97-AF65-F5344CB8AC3E}">
        <p14:creationId xmlns:p14="http://schemas.microsoft.com/office/powerpoint/2010/main" val="3854584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ussdiagramm: Verbinder zu einer anderen Seite 24">
            <a:extLst>
              <a:ext uri="{FF2B5EF4-FFF2-40B4-BE49-F238E27FC236}">
                <a16:creationId xmlns:a16="http://schemas.microsoft.com/office/drawing/2014/main" id="{D4122DB8-62C4-4A23-AA92-7EBD6F126AFC}"/>
              </a:ext>
            </a:extLst>
          </p:cNvPr>
          <p:cNvSpPr/>
          <p:nvPr/>
        </p:nvSpPr>
        <p:spPr>
          <a:xfrm>
            <a:off x="658812" y="5096163"/>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s-ES" sz="1200" b="1" i="0" u="none"/>
              <a:t>2020–2025</a:t>
            </a:r>
          </a:p>
        </p:txBody>
      </p:sp>
      <p:sp>
        <p:nvSpPr>
          <p:cNvPr id="39" name="Flussdiagramm: Verbinder zu einer anderen Seite 38">
            <a:extLst>
              <a:ext uri="{FF2B5EF4-FFF2-40B4-BE49-F238E27FC236}">
                <a16:creationId xmlns:a16="http://schemas.microsoft.com/office/drawing/2014/main" id="{BC213F4C-B7A9-4DEE-9D8E-D911377E24D0}"/>
              </a:ext>
            </a:extLst>
          </p:cNvPr>
          <p:cNvSpPr/>
          <p:nvPr/>
        </p:nvSpPr>
        <p:spPr>
          <a:xfrm>
            <a:off x="658812" y="4726973"/>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3" name="Flussdiagramm: Verbinder zu einer anderen Seite 22">
            <a:extLst>
              <a:ext uri="{FF2B5EF4-FFF2-40B4-BE49-F238E27FC236}">
                <a16:creationId xmlns:a16="http://schemas.microsoft.com/office/drawing/2014/main" id="{211AF87C-4327-4167-971B-99ACC8D87E16}"/>
              </a:ext>
            </a:extLst>
          </p:cNvPr>
          <p:cNvSpPr/>
          <p:nvPr/>
        </p:nvSpPr>
        <p:spPr>
          <a:xfrm>
            <a:off x="658812" y="4527155"/>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s-ES" sz="1200" b="1" i="0" u="none"/>
              <a:t>2016–2019</a:t>
            </a:r>
          </a:p>
        </p:txBody>
      </p:sp>
      <p:sp>
        <p:nvSpPr>
          <p:cNvPr id="38" name="Flussdiagramm: Verbinder zu einer anderen Seite 37">
            <a:extLst>
              <a:ext uri="{FF2B5EF4-FFF2-40B4-BE49-F238E27FC236}">
                <a16:creationId xmlns:a16="http://schemas.microsoft.com/office/drawing/2014/main" id="{09CAD917-2B46-4C76-88F1-80139AF13811}"/>
              </a:ext>
            </a:extLst>
          </p:cNvPr>
          <p:cNvSpPr/>
          <p:nvPr/>
        </p:nvSpPr>
        <p:spPr>
          <a:xfrm>
            <a:off x="658812" y="4157965"/>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0" name="Flussdiagramm: Verbinder zu einer anderen Seite 19">
            <a:extLst>
              <a:ext uri="{FF2B5EF4-FFF2-40B4-BE49-F238E27FC236}">
                <a16:creationId xmlns:a16="http://schemas.microsoft.com/office/drawing/2014/main" id="{9A06133E-5137-4C17-B87A-1096FB7B7E39}"/>
              </a:ext>
            </a:extLst>
          </p:cNvPr>
          <p:cNvSpPr/>
          <p:nvPr/>
        </p:nvSpPr>
        <p:spPr>
          <a:xfrm>
            <a:off x="658813" y="3958147"/>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s-ES" sz="1200" b="1" i="0" u="none"/>
              <a:t>2007–2015</a:t>
            </a:r>
          </a:p>
        </p:txBody>
      </p:sp>
      <p:sp>
        <p:nvSpPr>
          <p:cNvPr id="37" name="Flussdiagramm: Verbinder zu einer anderen Seite 36">
            <a:extLst>
              <a:ext uri="{FF2B5EF4-FFF2-40B4-BE49-F238E27FC236}">
                <a16:creationId xmlns:a16="http://schemas.microsoft.com/office/drawing/2014/main" id="{11A3031F-31EC-4213-8A05-C22B47BD8BDB}"/>
              </a:ext>
            </a:extLst>
          </p:cNvPr>
          <p:cNvSpPr/>
          <p:nvPr/>
        </p:nvSpPr>
        <p:spPr>
          <a:xfrm>
            <a:off x="658812" y="3588957"/>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18" name="Flussdiagramm: Verbinder zu einer anderen Seite 17">
            <a:extLst>
              <a:ext uri="{FF2B5EF4-FFF2-40B4-BE49-F238E27FC236}">
                <a16:creationId xmlns:a16="http://schemas.microsoft.com/office/drawing/2014/main" id="{B4425A6D-84BF-46B1-A889-70A1053151CA}"/>
              </a:ext>
            </a:extLst>
          </p:cNvPr>
          <p:cNvSpPr/>
          <p:nvPr/>
        </p:nvSpPr>
        <p:spPr>
          <a:xfrm>
            <a:off x="658812" y="3389139"/>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s-ES" sz="1200" b="1" i="0" u="none"/>
              <a:t>2000–2006</a:t>
            </a:r>
          </a:p>
        </p:txBody>
      </p:sp>
      <p:sp>
        <p:nvSpPr>
          <p:cNvPr id="36" name="Flussdiagramm: Verbinder zu einer anderen Seite 35">
            <a:extLst>
              <a:ext uri="{FF2B5EF4-FFF2-40B4-BE49-F238E27FC236}">
                <a16:creationId xmlns:a16="http://schemas.microsoft.com/office/drawing/2014/main" id="{D90CA482-C532-4F58-8F87-AD0E2EE9BA21}"/>
              </a:ext>
            </a:extLst>
          </p:cNvPr>
          <p:cNvSpPr/>
          <p:nvPr/>
        </p:nvSpPr>
        <p:spPr>
          <a:xfrm>
            <a:off x="658812" y="3019949"/>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16" name="Flussdiagramm: Verbinder zu einer anderen Seite 15">
            <a:extLst>
              <a:ext uri="{FF2B5EF4-FFF2-40B4-BE49-F238E27FC236}">
                <a16:creationId xmlns:a16="http://schemas.microsoft.com/office/drawing/2014/main" id="{32AE584E-A4FC-45E1-A6D0-605CD1881837}"/>
              </a:ext>
            </a:extLst>
          </p:cNvPr>
          <p:cNvSpPr/>
          <p:nvPr/>
        </p:nvSpPr>
        <p:spPr>
          <a:xfrm>
            <a:off x="658812" y="2820131"/>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s-ES" sz="1200" b="1" i="0" u="none"/>
              <a:t>1990–1999</a:t>
            </a:r>
          </a:p>
        </p:txBody>
      </p:sp>
      <p:sp>
        <p:nvSpPr>
          <p:cNvPr id="35" name="Flussdiagramm: Verbinder zu einer anderen Seite 34">
            <a:extLst>
              <a:ext uri="{FF2B5EF4-FFF2-40B4-BE49-F238E27FC236}">
                <a16:creationId xmlns:a16="http://schemas.microsoft.com/office/drawing/2014/main" id="{C83E7B27-16BA-425B-8198-F5330AAF28E9}"/>
              </a:ext>
            </a:extLst>
          </p:cNvPr>
          <p:cNvSpPr/>
          <p:nvPr/>
        </p:nvSpPr>
        <p:spPr>
          <a:xfrm>
            <a:off x="658812" y="2450941"/>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22" name="Titel 1">
            <a:extLst>
              <a:ext uri="{FF2B5EF4-FFF2-40B4-BE49-F238E27FC236}">
                <a16:creationId xmlns:a16="http://schemas.microsoft.com/office/drawing/2014/main" id="{EE16746B-719F-4D92-8B60-CECCC51C81CC}"/>
              </a:ext>
            </a:extLst>
          </p:cNvPr>
          <p:cNvSpPr>
            <a:spLocks noGrp="1"/>
          </p:cNvSpPr>
          <p:nvPr>
            <p:ph type="title"/>
          </p:nvPr>
        </p:nvSpPr>
        <p:spPr>
          <a:xfrm>
            <a:off x="658812" y="296863"/>
            <a:ext cx="9000000" cy="446715"/>
          </a:xfrm>
        </p:spPr>
        <p:txBody>
          <a:bodyPr>
            <a:normAutofit/>
          </a:bodyPr>
          <a:lstStyle/>
          <a:p>
            <a:r>
              <a:rPr lang="es-ES" dirty="0"/>
              <a:t>5. Subvención de los centros de formación profesional supraempresarial </a:t>
            </a:r>
          </a:p>
        </p:txBody>
      </p:sp>
      <p:sp>
        <p:nvSpPr>
          <p:cNvPr id="8" name="Textfeld 7">
            <a:extLst>
              <a:ext uri="{FF2B5EF4-FFF2-40B4-BE49-F238E27FC236}">
                <a16:creationId xmlns:a16="http://schemas.microsoft.com/office/drawing/2014/main" id="{0FBAACD3-20D8-411B-85B3-DB4F6C5DBF76}"/>
              </a:ext>
            </a:extLst>
          </p:cNvPr>
          <p:cNvSpPr txBox="1"/>
          <p:nvPr/>
        </p:nvSpPr>
        <p:spPr>
          <a:xfrm>
            <a:off x="658813" y="816225"/>
            <a:ext cx="9934680" cy="307777"/>
          </a:xfrm>
          <a:prstGeom prst="rect">
            <a:avLst/>
          </a:prstGeom>
          <a:noFill/>
        </p:spPr>
        <p:txBody>
          <a:bodyPr wrap="square" lIns="0" tIns="0" rIns="0" bIns="0" rtlCol="0">
            <a:spAutoFit/>
          </a:bodyPr>
          <a:lstStyle/>
          <a:p>
            <a:pPr>
              <a:lnSpc>
                <a:spcPts val="2400"/>
              </a:lnSpc>
              <a:spcAft>
                <a:spcPts val="1200"/>
              </a:spcAft>
            </a:pPr>
            <a:r>
              <a:rPr lang="es-ES" sz="2000" b="1"/>
              <a:t>Desarrollo de la subvención de los centros de formación profesional supraempresarial desde 1970 hasta hoy</a:t>
            </a:r>
          </a:p>
        </p:txBody>
      </p:sp>
      <p:sp>
        <p:nvSpPr>
          <p:cNvPr id="9" name="Rechteck 8">
            <a:extLst>
              <a:ext uri="{FF2B5EF4-FFF2-40B4-BE49-F238E27FC236}">
                <a16:creationId xmlns:a16="http://schemas.microsoft.com/office/drawing/2014/main" id="{899D6821-F215-4DC5-9A0C-AE411C34F2CD}"/>
              </a:ext>
            </a:extLst>
          </p:cNvPr>
          <p:cNvSpPr/>
          <p:nvPr/>
        </p:nvSpPr>
        <p:spPr>
          <a:xfrm>
            <a:off x="1899403" y="1628775"/>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es-ES" sz="1500" i="0" u="none"/>
              <a:t>Subvención básica para los centros de formación profesional supraempresarial</a:t>
            </a:r>
          </a:p>
        </p:txBody>
      </p:sp>
      <p:sp>
        <p:nvSpPr>
          <p:cNvPr id="14" name="Flussdiagramm: Verbinder zu einer anderen Seite 13">
            <a:extLst>
              <a:ext uri="{FF2B5EF4-FFF2-40B4-BE49-F238E27FC236}">
                <a16:creationId xmlns:a16="http://schemas.microsoft.com/office/drawing/2014/main" id="{199DC13C-C4C5-420F-AC33-14366A075698}"/>
              </a:ext>
            </a:extLst>
          </p:cNvPr>
          <p:cNvSpPr/>
          <p:nvPr/>
        </p:nvSpPr>
        <p:spPr>
          <a:xfrm>
            <a:off x="658812" y="2251123"/>
            <a:ext cx="1116000" cy="46800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s-ES" sz="1200" b="1" i="0" u="none"/>
              <a:t>1980–1989</a:t>
            </a:r>
          </a:p>
        </p:txBody>
      </p:sp>
      <p:sp>
        <p:nvSpPr>
          <p:cNvPr id="15" name="Rechteck 14">
            <a:extLst>
              <a:ext uri="{FF2B5EF4-FFF2-40B4-BE49-F238E27FC236}">
                <a16:creationId xmlns:a16="http://schemas.microsoft.com/office/drawing/2014/main" id="{63EFCEBA-01B8-4A7D-A87E-A6028289DE93}"/>
              </a:ext>
            </a:extLst>
          </p:cNvPr>
          <p:cNvSpPr/>
          <p:nvPr/>
        </p:nvSpPr>
        <p:spPr>
          <a:xfrm>
            <a:off x="1899403" y="2197072"/>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es-ES" sz="1500" i="0" u="none"/>
              <a:t>Subvención para la ampliación y modernización</a:t>
            </a:r>
          </a:p>
        </p:txBody>
      </p:sp>
      <p:sp>
        <p:nvSpPr>
          <p:cNvPr id="17" name="Rechteck 16">
            <a:extLst>
              <a:ext uri="{FF2B5EF4-FFF2-40B4-BE49-F238E27FC236}">
                <a16:creationId xmlns:a16="http://schemas.microsoft.com/office/drawing/2014/main" id="{E42AD2D0-309D-450C-8375-203760B4BCC4}"/>
              </a:ext>
            </a:extLst>
          </p:cNvPr>
          <p:cNvSpPr/>
          <p:nvPr/>
        </p:nvSpPr>
        <p:spPr>
          <a:xfrm>
            <a:off x="1899403" y="2766080"/>
            <a:ext cx="3764797" cy="468711"/>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5" rIns="32405" bIns="32407" numCol="1" spcCol="1270" anchor="ctr" anchorCtr="0">
            <a:noAutofit/>
          </a:bodyPr>
          <a:lstStyle/>
          <a:p>
            <a:pPr marL="0" lvl="1" algn="l" defTabSz="666750">
              <a:lnSpc>
                <a:spcPct val="90000"/>
              </a:lnSpc>
              <a:spcBef>
                <a:spcPct val="0"/>
              </a:spcBef>
              <a:spcAft>
                <a:spcPct val="15000"/>
              </a:spcAft>
            </a:pPr>
            <a:r>
              <a:rPr lang="es-ES" sz="1500" i="0" u="none"/>
              <a:t>Subvención para la adaptación estructural</a:t>
            </a:r>
          </a:p>
        </p:txBody>
      </p:sp>
      <p:sp>
        <p:nvSpPr>
          <p:cNvPr id="19" name="Rechteck 18">
            <a:extLst>
              <a:ext uri="{FF2B5EF4-FFF2-40B4-BE49-F238E27FC236}">
                <a16:creationId xmlns:a16="http://schemas.microsoft.com/office/drawing/2014/main" id="{7E8EF311-57D9-4A88-B3EC-E1DB93EC1742}"/>
              </a:ext>
            </a:extLst>
          </p:cNvPr>
          <p:cNvSpPr/>
          <p:nvPr/>
        </p:nvSpPr>
        <p:spPr>
          <a:xfrm>
            <a:off x="1899403" y="3335087"/>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es-ES" sz="1500" i="0" u="none"/>
              <a:t>Modernización técnica</a:t>
            </a:r>
          </a:p>
        </p:txBody>
      </p:sp>
      <p:sp>
        <p:nvSpPr>
          <p:cNvPr id="21" name="Rechteck 20">
            <a:extLst>
              <a:ext uri="{FF2B5EF4-FFF2-40B4-BE49-F238E27FC236}">
                <a16:creationId xmlns:a16="http://schemas.microsoft.com/office/drawing/2014/main" id="{2902ABEA-383B-4128-B694-9A8B625343CA}"/>
              </a:ext>
            </a:extLst>
          </p:cNvPr>
          <p:cNvSpPr/>
          <p:nvPr/>
        </p:nvSpPr>
        <p:spPr>
          <a:xfrm>
            <a:off x="1899404" y="3904095"/>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es-ES" sz="1500" i="0" u="none"/>
              <a:t>Preparación para la digitalización</a:t>
            </a:r>
          </a:p>
        </p:txBody>
      </p:sp>
      <p:sp>
        <p:nvSpPr>
          <p:cNvPr id="24" name="Rechteck 23">
            <a:extLst>
              <a:ext uri="{FF2B5EF4-FFF2-40B4-BE49-F238E27FC236}">
                <a16:creationId xmlns:a16="http://schemas.microsoft.com/office/drawing/2014/main" id="{579D8600-7613-45EE-A080-61870B8481DE}"/>
              </a:ext>
            </a:extLst>
          </p:cNvPr>
          <p:cNvSpPr/>
          <p:nvPr/>
        </p:nvSpPr>
        <p:spPr>
          <a:xfrm>
            <a:off x="1899403" y="4473103"/>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6" rIns="32405" bIns="32407" numCol="1" spcCol="1270" anchor="ctr" anchorCtr="0">
            <a:noAutofit/>
          </a:bodyPr>
          <a:lstStyle/>
          <a:p>
            <a:pPr marL="0" lvl="1" algn="l" defTabSz="666750">
              <a:lnSpc>
                <a:spcPct val="90000"/>
              </a:lnSpc>
              <a:spcBef>
                <a:spcPct val="0"/>
              </a:spcBef>
              <a:spcAft>
                <a:spcPct val="15000"/>
              </a:spcAft>
            </a:pPr>
            <a:r>
              <a:rPr lang="es-ES" sz="1500" i="0" u="none"/>
              <a:t>Digitalización de los centros de formación profesional supraempresarial (fase 1)</a:t>
            </a:r>
          </a:p>
        </p:txBody>
      </p:sp>
      <p:sp>
        <p:nvSpPr>
          <p:cNvPr id="26" name="Rechteck 25">
            <a:extLst>
              <a:ext uri="{FF2B5EF4-FFF2-40B4-BE49-F238E27FC236}">
                <a16:creationId xmlns:a16="http://schemas.microsoft.com/office/drawing/2014/main" id="{7F942A8C-0341-4000-B6B4-143DBCE657ED}"/>
              </a:ext>
            </a:extLst>
          </p:cNvPr>
          <p:cNvSpPr/>
          <p:nvPr/>
        </p:nvSpPr>
        <p:spPr>
          <a:xfrm>
            <a:off x="1899403" y="5040735"/>
            <a:ext cx="3764797" cy="468712"/>
          </a:xfrm>
          <a:prstGeom prst="rect">
            <a:avLst/>
          </a:prstGeom>
          <a:solidFill>
            <a:srgbClr val="EAC28D">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6681" tIns="32407" rIns="32405" bIns="32406" numCol="1" spcCol="1270" anchor="ctr" anchorCtr="0">
            <a:noAutofit/>
          </a:bodyPr>
          <a:lstStyle/>
          <a:p>
            <a:pPr marL="0" lvl="1" algn="l" defTabSz="666750">
              <a:lnSpc>
                <a:spcPct val="90000"/>
              </a:lnSpc>
              <a:spcBef>
                <a:spcPct val="0"/>
              </a:spcBef>
              <a:spcAft>
                <a:spcPct val="15000"/>
              </a:spcAft>
            </a:pPr>
            <a:r>
              <a:rPr lang="es-ES" sz="1500" i="0" u="none"/>
              <a:t>Digitalización de los centros de formación profesional supraempresarial y sostenibilidad</a:t>
            </a:r>
          </a:p>
        </p:txBody>
      </p:sp>
      <p:sp>
        <p:nvSpPr>
          <p:cNvPr id="27" name="Rechteck 26">
            <a:extLst>
              <a:ext uri="{FF2B5EF4-FFF2-40B4-BE49-F238E27FC236}">
                <a16:creationId xmlns:a16="http://schemas.microsoft.com/office/drawing/2014/main" id="{96BCD634-4A58-4924-8C4A-963EE5F0A7A6}"/>
              </a:ext>
            </a:extLst>
          </p:cNvPr>
          <p:cNvSpPr/>
          <p:nvPr/>
        </p:nvSpPr>
        <p:spPr>
          <a:xfrm>
            <a:off x="5753430" y="1628775"/>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es-ES" sz="1400" dirty="0"/>
              <a:t>Nueva construcción, equipamiento inicial, acondicionamiento básico, promoción de la actividad empresarial de oficios</a:t>
            </a:r>
          </a:p>
        </p:txBody>
      </p:sp>
      <p:sp>
        <p:nvSpPr>
          <p:cNvPr id="28" name="Rechteck 27">
            <a:extLst>
              <a:ext uri="{FF2B5EF4-FFF2-40B4-BE49-F238E27FC236}">
                <a16:creationId xmlns:a16="http://schemas.microsoft.com/office/drawing/2014/main" id="{2BBE45CF-33B9-4CE1-93E9-F3301994B3E4}"/>
              </a:ext>
            </a:extLst>
          </p:cNvPr>
          <p:cNvSpPr/>
          <p:nvPr/>
        </p:nvSpPr>
        <p:spPr>
          <a:xfrm>
            <a:off x="5753430" y="2197072"/>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es-ES" sz="1400" dirty="0"/>
              <a:t>Modernización del equipamiento, integración de nuevas profesiones de formación profesional dual y cualificación del personal</a:t>
            </a:r>
          </a:p>
        </p:txBody>
      </p:sp>
      <p:sp>
        <p:nvSpPr>
          <p:cNvPr id="29" name="Rechteck 28">
            <a:extLst>
              <a:ext uri="{FF2B5EF4-FFF2-40B4-BE49-F238E27FC236}">
                <a16:creationId xmlns:a16="http://schemas.microsoft.com/office/drawing/2014/main" id="{7E62465E-B384-4641-9A12-19481EFFE4AA}"/>
              </a:ext>
            </a:extLst>
          </p:cNvPr>
          <p:cNvSpPr/>
          <p:nvPr/>
        </p:nvSpPr>
        <p:spPr>
          <a:xfrm>
            <a:off x="5753430" y="2766080"/>
            <a:ext cx="5959145" cy="468711"/>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5" rIns="144000" bIns="32407" numCol="1" spcCol="1270" anchor="ctr" anchorCtr="0">
            <a:noAutofit/>
          </a:bodyPr>
          <a:lstStyle/>
          <a:p>
            <a:pPr marL="0" lvl="1" defTabSz="666750"/>
            <a:r>
              <a:rPr lang="es-ES" sz="1400" dirty="0"/>
              <a:t>Adaptación a los nuevos reglamentos de formación profesional dual, cooperaciones con los estados federados y las cámaras, y centros de formación profesional supraempresarial especializados</a:t>
            </a:r>
          </a:p>
        </p:txBody>
      </p:sp>
      <p:sp>
        <p:nvSpPr>
          <p:cNvPr id="30" name="Rechteck 29">
            <a:extLst>
              <a:ext uri="{FF2B5EF4-FFF2-40B4-BE49-F238E27FC236}">
                <a16:creationId xmlns:a16="http://schemas.microsoft.com/office/drawing/2014/main" id="{BC0EF266-A179-43A2-99FB-DE8811758345}"/>
              </a:ext>
            </a:extLst>
          </p:cNvPr>
          <p:cNvSpPr/>
          <p:nvPr/>
        </p:nvSpPr>
        <p:spPr>
          <a:xfrm>
            <a:off x="5753430" y="3335087"/>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pPr marL="0" lvl="1" defTabSz="666750"/>
            <a:r>
              <a:rPr lang="es-ES" sz="1400" dirty="0"/>
              <a:t>Tecnologías CNC y CAD/CAM, equipamiento informático y material didáctico</a:t>
            </a:r>
          </a:p>
        </p:txBody>
      </p:sp>
      <p:sp>
        <p:nvSpPr>
          <p:cNvPr id="31" name="Rechteck 30">
            <a:extLst>
              <a:ext uri="{FF2B5EF4-FFF2-40B4-BE49-F238E27FC236}">
                <a16:creationId xmlns:a16="http://schemas.microsoft.com/office/drawing/2014/main" id="{DE3288DA-FC19-4909-8CC3-626C41A48FA8}"/>
              </a:ext>
            </a:extLst>
          </p:cNvPr>
          <p:cNvSpPr/>
          <p:nvPr/>
        </p:nvSpPr>
        <p:spPr>
          <a:xfrm>
            <a:off x="5753430" y="3904095"/>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r>
              <a:rPr lang="es-ES" sz="1400" dirty="0"/>
              <a:t>Integración de métodos didácticos digitales, proyectos piloto y alfabetización mediática</a:t>
            </a:r>
          </a:p>
        </p:txBody>
      </p:sp>
      <p:sp>
        <p:nvSpPr>
          <p:cNvPr id="32" name="Rechteck 31">
            <a:extLst>
              <a:ext uri="{FF2B5EF4-FFF2-40B4-BE49-F238E27FC236}">
                <a16:creationId xmlns:a16="http://schemas.microsoft.com/office/drawing/2014/main" id="{EA81187B-F0E9-42DE-AACE-058D4DCCC608}"/>
              </a:ext>
            </a:extLst>
          </p:cNvPr>
          <p:cNvSpPr/>
          <p:nvPr/>
        </p:nvSpPr>
        <p:spPr>
          <a:xfrm>
            <a:off x="5753430" y="4473103"/>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6" rIns="144000" bIns="32407" numCol="1" spcCol="1270" anchor="ctr" anchorCtr="0">
            <a:noAutofit/>
          </a:bodyPr>
          <a:lstStyle/>
          <a:p>
            <a:r>
              <a:rPr lang="es-ES" sz="1400" dirty="0"/>
              <a:t>Herramientas digitales, RV/RA, creación de redes y cualificación de formadores/as</a:t>
            </a:r>
          </a:p>
        </p:txBody>
      </p:sp>
      <p:sp>
        <p:nvSpPr>
          <p:cNvPr id="33" name="Rechteck 32">
            <a:extLst>
              <a:ext uri="{FF2B5EF4-FFF2-40B4-BE49-F238E27FC236}">
                <a16:creationId xmlns:a16="http://schemas.microsoft.com/office/drawing/2014/main" id="{9699EF17-2B76-4898-B9E1-D559DED70370}"/>
              </a:ext>
            </a:extLst>
          </p:cNvPr>
          <p:cNvSpPr/>
          <p:nvPr/>
        </p:nvSpPr>
        <p:spPr>
          <a:xfrm>
            <a:off x="5753430" y="5040735"/>
            <a:ext cx="5959145" cy="468712"/>
          </a:xfrm>
          <a:prstGeom prst="rect">
            <a:avLst/>
          </a:prstGeom>
          <a:solidFill>
            <a:srgbClr val="FBF3E8">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32407" rIns="144000" bIns="32406" numCol="1" spcCol="1270" anchor="ctr" anchorCtr="0">
            <a:noAutofit/>
          </a:bodyPr>
          <a:lstStyle/>
          <a:p>
            <a:r>
              <a:rPr lang="es-ES" sz="1400" dirty="0"/>
              <a:t>Industria 4.0, sostenibilidad, eficiencia energética, ofertas de aprendizaje modulares y métodos de aprendizaje híbridos</a:t>
            </a:r>
          </a:p>
        </p:txBody>
      </p:sp>
      <p:sp>
        <p:nvSpPr>
          <p:cNvPr id="34" name="Flussdiagramm: Verbinder zu einer anderen Seite 33">
            <a:extLst>
              <a:ext uri="{FF2B5EF4-FFF2-40B4-BE49-F238E27FC236}">
                <a16:creationId xmlns:a16="http://schemas.microsoft.com/office/drawing/2014/main" id="{97BC0D0B-F991-43DA-9BC5-A44711A3061D}"/>
              </a:ext>
            </a:extLst>
          </p:cNvPr>
          <p:cNvSpPr/>
          <p:nvPr/>
        </p:nvSpPr>
        <p:spPr>
          <a:xfrm>
            <a:off x="658812" y="1877171"/>
            <a:ext cx="1116000" cy="468000"/>
          </a:xfrm>
          <a:prstGeom prst="flowChartOffpageConnector">
            <a:avLst/>
          </a:prstGeom>
          <a:solidFill>
            <a:schemeClr val="bg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endParaRPr lang="de-DE" sz="1100" b="1" kern="1200" spc="100" dirty="0"/>
          </a:p>
        </p:txBody>
      </p:sp>
      <p:sp>
        <p:nvSpPr>
          <p:cNvPr id="6" name="Flussdiagramm: Verbinder zu einer anderen Seite 5">
            <a:extLst>
              <a:ext uri="{FF2B5EF4-FFF2-40B4-BE49-F238E27FC236}">
                <a16:creationId xmlns:a16="http://schemas.microsoft.com/office/drawing/2014/main" id="{189CAFCE-5C25-4C4F-B991-C8D84A0100F0}"/>
              </a:ext>
            </a:extLst>
          </p:cNvPr>
          <p:cNvSpPr/>
          <p:nvPr/>
        </p:nvSpPr>
        <p:spPr>
          <a:xfrm>
            <a:off x="658812" y="1628775"/>
            <a:ext cx="1116000" cy="521340"/>
          </a:xfrm>
          <a:prstGeom prst="flowChartOffpageConnector">
            <a:avLst/>
          </a:prstGeom>
          <a:solidFill>
            <a:srgbClr val="D6851B"/>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16000" rIns="0" bIns="108000" numCol="1" spcCol="1270" anchor="ctr" anchorCtr="0">
            <a:noAutofit/>
          </a:bodyPr>
          <a:lstStyle/>
          <a:p>
            <a:pPr marL="0" lvl="0" indent="0" algn="ctr" defTabSz="355600">
              <a:lnSpc>
                <a:spcPct val="90000"/>
              </a:lnSpc>
              <a:spcBef>
                <a:spcPct val="0"/>
              </a:spcBef>
              <a:spcAft>
                <a:spcPct val="35000"/>
              </a:spcAft>
              <a:buNone/>
            </a:pPr>
            <a:r>
              <a:rPr lang="es-ES" sz="1200" b="1" i="0" u="none"/>
              <a:t>1970–1979</a:t>
            </a:r>
          </a:p>
        </p:txBody>
      </p:sp>
      <p:pic>
        <p:nvPicPr>
          <p:cNvPr id="40" name="Grafik 39">
            <a:extLst>
              <a:ext uri="{FF2B5EF4-FFF2-40B4-BE49-F238E27FC236}">
                <a16:creationId xmlns:a16="http://schemas.microsoft.com/office/drawing/2014/main" id="{7BDA680C-43D8-4B2A-B7C9-225181F252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4364" y="1628775"/>
            <a:ext cx="708211" cy="690938"/>
          </a:xfrm>
          <a:prstGeom prst="rect">
            <a:avLst/>
          </a:prstGeom>
        </p:spPr>
      </p:pic>
    </p:spTree>
    <p:extLst>
      <p:ext uri="{BB962C8B-B14F-4D97-AF65-F5344CB8AC3E}">
        <p14:creationId xmlns:p14="http://schemas.microsoft.com/office/powerpoint/2010/main" val="11693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fontScale="90000"/>
          </a:bodyPr>
          <a:lstStyle/>
          <a:p>
            <a:r>
              <a:rPr lang="es-ES" dirty="0"/>
              <a:t>6. </a:t>
            </a:r>
            <a:r>
              <a:rPr lang="es-ES" sz="2700" dirty="0"/>
              <a:t>Consolidación de los centros de formación profesional supraempresarial como centros de competencia</a:t>
            </a:r>
            <a:endParaRPr lang="es-ES" dirty="0"/>
          </a:p>
        </p:txBody>
      </p:sp>
      <p:sp>
        <p:nvSpPr>
          <p:cNvPr id="9" name="Textplatzhalter 3">
            <a:extLst>
              <a:ext uri="{FF2B5EF4-FFF2-40B4-BE49-F238E27FC236}">
                <a16:creationId xmlns:a16="http://schemas.microsoft.com/office/drawing/2014/main" id="{6EA9306C-3342-4B99-9626-446FD2414A86}"/>
              </a:ext>
            </a:extLst>
          </p:cNvPr>
          <p:cNvSpPr txBox="1">
            <a:spLocks/>
          </p:cNvSpPr>
          <p:nvPr/>
        </p:nvSpPr>
        <p:spPr>
          <a:xfrm>
            <a:off x="658813" y="1632243"/>
            <a:ext cx="3564000" cy="289631"/>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s-ES" sz="1600" b="1" dirty="0"/>
              <a:t>Especialización</a:t>
            </a:r>
          </a:p>
        </p:txBody>
      </p:sp>
      <p:sp>
        <p:nvSpPr>
          <p:cNvPr id="14" name="Textplatzhalter 3">
            <a:extLst>
              <a:ext uri="{FF2B5EF4-FFF2-40B4-BE49-F238E27FC236}">
                <a16:creationId xmlns:a16="http://schemas.microsoft.com/office/drawing/2014/main" id="{C43D402B-B300-42DF-A601-CC5C886B74B9}"/>
              </a:ext>
            </a:extLst>
          </p:cNvPr>
          <p:cNvSpPr txBox="1">
            <a:spLocks/>
          </p:cNvSpPr>
          <p:nvPr/>
        </p:nvSpPr>
        <p:spPr>
          <a:xfrm>
            <a:off x="8148575" y="1632243"/>
            <a:ext cx="3564000" cy="303125"/>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s-ES" sz="1600" b="1" dirty="0"/>
              <a:t>Innovación</a:t>
            </a:r>
          </a:p>
        </p:txBody>
      </p:sp>
      <p:sp>
        <p:nvSpPr>
          <p:cNvPr id="18" name="Textplatzhalter 3">
            <a:extLst>
              <a:ext uri="{FF2B5EF4-FFF2-40B4-BE49-F238E27FC236}">
                <a16:creationId xmlns:a16="http://schemas.microsoft.com/office/drawing/2014/main" id="{8A601808-E1C5-4F64-8A94-382B310C07A4}"/>
              </a:ext>
            </a:extLst>
          </p:cNvPr>
          <p:cNvSpPr txBox="1">
            <a:spLocks/>
          </p:cNvSpPr>
          <p:nvPr/>
        </p:nvSpPr>
        <p:spPr>
          <a:xfrm>
            <a:off x="658814" y="1921874"/>
            <a:ext cx="3564000" cy="1834369"/>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s-ES" sz="1400" b="0" dirty="0"/>
              <a:t>Los centros de competencia son centros de formación profesional supraempresarial especializados que agrupan conocimientos especializados en determinados sectores, profesiones o tecnologías.</a:t>
            </a:r>
          </a:p>
        </p:txBody>
      </p:sp>
      <p:sp>
        <p:nvSpPr>
          <p:cNvPr id="11" name="Textplatzhalter 3">
            <a:extLst>
              <a:ext uri="{FF2B5EF4-FFF2-40B4-BE49-F238E27FC236}">
                <a16:creationId xmlns:a16="http://schemas.microsoft.com/office/drawing/2014/main" id="{B740541F-A18B-4090-A7E1-3F3F648F3085}"/>
              </a:ext>
            </a:extLst>
          </p:cNvPr>
          <p:cNvSpPr txBox="1">
            <a:spLocks/>
          </p:cNvSpPr>
          <p:nvPr/>
        </p:nvSpPr>
        <p:spPr>
          <a:xfrm>
            <a:off x="4403693" y="1632243"/>
            <a:ext cx="3564000" cy="303125"/>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s-ES" sz="1600" b="1" dirty="0"/>
              <a:t>Equipamiento moderno</a:t>
            </a:r>
          </a:p>
        </p:txBody>
      </p:sp>
      <p:sp>
        <p:nvSpPr>
          <p:cNvPr id="20" name="Textplatzhalter 3">
            <a:extLst>
              <a:ext uri="{FF2B5EF4-FFF2-40B4-BE49-F238E27FC236}">
                <a16:creationId xmlns:a16="http://schemas.microsoft.com/office/drawing/2014/main" id="{FD40C8E5-894E-4A9C-AA58-77405DFA0E5E}"/>
              </a:ext>
            </a:extLst>
          </p:cNvPr>
          <p:cNvSpPr txBox="1">
            <a:spLocks/>
          </p:cNvSpPr>
          <p:nvPr/>
        </p:nvSpPr>
        <p:spPr>
          <a:xfrm>
            <a:off x="4403693" y="1935368"/>
            <a:ext cx="3564000" cy="1827622"/>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s-ES" sz="1400" b="0" dirty="0"/>
              <a:t>Disponen de un equipamiento técnico innovador y de alta calidad que a menudo supera los estándares de los centros de formación profesional normales, por ejemplo, en áreas como CNC, impresión 3D, hogar inteligente, movilidad eléctrica, etc.</a:t>
            </a:r>
          </a:p>
        </p:txBody>
      </p:sp>
      <p:sp>
        <p:nvSpPr>
          <p:cNvPr id="21" name="Textplatzhalter 3">
            <a:extLst>
              <a:ext uri="{FF2B5EF4-FFF2-40B4-BE49-F238E27FC236}">
                <a16:creationId xmlns:a16="http://schemas.microsoft.com/office/drawing/2014/main" id="{F4A3A467-9629-48C3-9A6B-7C8553083EA2}"/>
              </a:ext>
            </a:extLst>
          </p:cNvPr>
          <p:cNvSpPr txBox="1">
            <a:spLocks/>
          </p:cNvSpPr>
          <p:nvPr/>
        </p:nvSpPr>
        <p:spPr>
          <a:xfrm>
            <a:off x="8148574" y="1935368"/>
            <a:ext cx="3564000" cy="1827622"/>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s-ES" sz="1400" b="0" dirty="0"/>
              <a:t>Los centros de competencia incorporan avances tecnológicos, por ejemplo en digitalización, sostenibilidad o nuevos procesos de fabricación, y los transmiten de forma práctica. Desarrollan nuevos programas de formación y conceptos que luego también adoptan otros centros de formación profesional supraempresarial.</a:t>
            </a:r>
          </a:p>
        </p:txBody>
      </p:sp>
      <p:sp>
        <p:nvSpPr>
          <p:cNvPr id="16" name="Textplatzhalter 3">
            <a:extLst>
              <a:ext uri="{FF2B5EF4-FFF2-40B4-BE49-F238E27FC236}">
                <a16:creationId xmlns:a16="http://schemas.microsoft.com/office/drawing/2014/main" id="{FC9C8F36-DAA3-4B6D-A65F-EA5E48497BF5}"/>
              </a:ext>
            </a:extLst>
          </p:cNvPr>
          <p:cNvSpPr txBox="1">
            <a:spLocks/>
          </p:cNvSpPr>
          <p:nvPr/>
        </p:nvSpPr>
        <p:spPr>
          <a:xfrm>
            <a:off x="2213264" y="3898612"/>
            <a:ext cx="3792297" cy="302418"/>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s-ES" sz="1600" b="1" dirty="0"/>
              <a:t>Importancia suprarregional</a:t>
            </a:r>
          </a:p>
        </p:txBody>
      </p:sp>
      <p:sp>
        <p:nvSpPr>
          <p:cNvPr id="13" name="Textplatzhalter 3">
            <a:extLst>
              <a:ext uri="{FF2B5EF4-FFF2-40B4-BE49-F238E27FC236}">
                <a16:creationId xmlns:a16="http://schemas.microsoft.com/office/drawing/2014/main" id="{5348E07E-6221-47E1-BBDB-794D91D2A533}"/>
              </a:ext>
            </a:extLst>
          </p:cNvPr>
          <p:cNvSpPr txBox="1">
            <a:spLocks/>
          </p:cNvSpPr>
          <p:nvPr/>
        </p:nvSpPr>
        <p:spPr>
          <a:xfrm>
            <a:off x="6186438" y="3898613"/>
            <a:ext cx="3792297" cy="288924"/>
          </a:xfrm>
          <a:prstGeom prst="rect">
            <a:avLst/>
          </a:prstGeom>
          <a:solidFill>
            <a:srgbClr val="D6851B">
              <a:alpha val="90000"/>
            </a:srgbClr>
          </a:solidFill>
        </p:spPr>
        <p:txBody>
          <a:bodyPr vert="horz" wrap="square" lIns="108000" tIns="36000" rIns="108000" bIns="3600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s-ES" sz="1600" b="1" dirty="0"/>
              <a:t>Transferencia de tecnología</a:t>
            </a:r>
          </a:p>
        </p:txBody>
      </p:sp>
      <p:sp>
        <p:nvSpPr>
          <p:cNvPr id="22" name="Textplatzhalter 3">
            <a:extLst>
              <a:ext uri="{FF2B5EF4-FFF2-40B4-BE49-F238E27FC236}">
                <a16:creationId xmlns:a16="http://schemas.microsoft.com/office/drawing/2014/main" id="{853F20EB-E605-4F4A-BBD4-892C00CFD205}"/>
              </a:ext>
            </a:extLst>
          </p:cNvPr>
          <p:cNvSpPr txBox="1">
            <a:spLocks/>
          </p:cNvSpPr>
          <p:nvPr/>
        </p:nvSpPr>
        <p:spPr>
          <a:xfrm>
            <a:off x="2213263" y="4187536"/>
            <a:ext cx="3792298" cy="1641764"/>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s-ES" sz="1400" b="0" dirty="0"/>
              <a:t>No solo trabajan para su respectiva región, sino que también deben tener un alcance suprarregional y servir, por ejemplo, como punto de coordinación para la cualificación en sectores completos. </a:t>
            </a:r>
          </a:p>
        </p:txBody>
      </p:sp>
      <p:sp>
        <p:nvSpPr>
          <p:cNvPr id="23" name="Textplatzhalter 3">
            <a:extLst>
              <a:ext uri="{FF2B5EF4-FFF2-40B4-BE49-F238E27FC236}">
                <a16:creationId xmlns:a16="http://schemas.microsoft.com/office/drawing/2014/main" id="{EB1818D9-B9D4-4E60-B94B-F362D28212FA}"/>
              </a:ext>
            </a:extLst>
          </p:cNvPr>
          <p:cNvSpPr txBox="1">
            <a:spLocks/>
          </p:cNvSpPr>
          <p:nvPr/>
        </p:nvSpPr>
        <p:spPr>
          <a:xfrm>
            <a:off x="6186439" y="4187536"/>
            <a:ext cx="3792296" cy="1641764"/>
          </a:xfrm>
          <a:prstGeom prst="rect">
            <a:avLst/>
          </a:prstGeom>
          <a:solidFill>
            <a:srgbClr val="FBF3E8"/>
          </a:solidFill>
        </p:spPr>
        <p:txBody>
          <a:bodyPr vert="horz" wrap="square" lIns="108000" tIns="72000" rIns="108000" bIns="7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16000" lvl="1" indent="-216000">
              <a:lnSpc>
                <a:spcPct val="100000"/>
              </a:lnSpc>
              <a:spcAft>
                <a:spcPts val="200"/>
              </a:spcAft>
              <a:buClr>
                <a:srgbClr val="D6851B"/>
              </a:buClr>
              <a:buSzPct val="65000"/>
              <a:buFont typeface="Wingdings 3" panose="05040102010807070707" pitchFamily="18" charset="2"/>
              <a:buChar char=""/>
            </a:pPr>
            <a:r>
              <a:rPr lang="es-ES" sz="1400" b="0" dirty="0"/>
              <a:t>Los centros de competencia transmiten nuevas técnicas e innovaciones procedentes de la investigación y el desarrollo a la práctica empresarial. Asesoran a empresas en cuestiones relacionadas con la formación profesional, el uso de la tecnología y la modernización.</a:t>
            </a:r>
          </a:p>
        </p:txBody>
      </p:sp>
    </p:spTree>
    <p:extLst>
      <p:ext uri="{BB962C8B-B14F-4D97-AF65-F5344CB8AC3E}">
        <p14:creationId xmlns:p14="http://schemas.microsoft.com/office/powerpoint/2010/main" val="1124609443"/>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4039</Words>
  <Application>Microsoft Office PowerPoint</Application>
  <PresentationFormat>Breitbild</PresentationFormat>
  <Paragraphs>323</Paragraphs>
  <Slides>29</Slides>
  <Notes>22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29</vt:i4>
      </vt:variant>
    </vt:vector>
  </HeadingPairs>
  <TitlesOfParts>
    <vt:vector size="34" baseType="lpstr">
      <vt:lpstr>Arial</vt:lpstr>
      <vt:lpstr>Calibri</vt:lpstr>
      <vt:lpstr>Wingdings 3</vt:lpstr>
      <vt:lpstr>Office</vt:lpstr>
      <vt:lpstr>1_Office</vt:lpstr>
      <vt:lpstr> </vt:lpstr>
      <vt:lpstr>1. Datos generales</vt:lpstr>
      <vt:lpstr>2. Tareas de los centros de formación profesional supraempresarial </vt:lpstr>
      <vt:lpstr>2. Tareas de los centros de formación profesional supraempresarial </vt:lpstr>
      <vt:lpstr>3. Objetivos de los centros de formación profesional supraempresarial</vt:lpstr>
      <vt:lpstr>4. Financiación de los centros de formación profesional supraempresarial</vt:lpstr>
      <vt:lpstr>5. Subvención de los centros de formación profesional supraempresarial </vt:lpstr>
      <vt:lpstr>5. Subvención de los centros de formación profesional supraempresarial </vt:lpstr>
      <vt:lpstr>6. Consolidación de los centros de formación profesional supraempresarial como centros de competencia</vt:lpstr>
      <vt:lpstr>7. Centros de formación profesional supraempresarial y transferencia tecnológica</vt:lpstr>
      <vt:lpstr>8. Formación supraempresarial</vt:lpstr>
      <vt:lpstr>8. Formación supraempresarial</vt:lpstr>
      <vt:lpstr>8. Formación supraempresarial</vt:lpstr>
      <vt:lpstr>8. Formación supraempresarial en artesanía y oficios</vt:lpstr>
      <vt:lpstr>8. Formación supraempresarial en artesanía y oficios</vt:lpstr>
      <vt:lpstr>8. Formación supraempresarial en artesanía y oficios</vt:lpstr>
      <vt:lpstr>8. Formación supraempresarial en artesanía y oficios</vt:lpstr>
      <vt:lpstr>8. Formación supraempresarial en artesanía y oficios</vt:lpstr>
      <vt:lpstr>8. Formación supraempresarial en artesanía y oficios</vt:lpstr>
      <vt:lpstr>8. Formación supraempresarial en artesanía y oficios</vt:lpstr>
      <vt:lpstr>8. Formación supraempresarial en artesanía y oficios</vt:lpstr>
      <vt:lpstr>8. Formación supraempresarial en artesanía y oficios</vt:lpstr>
      <vt:lpstr>8. Formación supraempresarial en el ámbito de la Cámara de Comercio  e Industria</vt:lpstr>
      <vt:lpstr>9. Excurso: formación en colaboración</vt:lpstr>
      <vt:lpstr>9. Excurso: formación en colaboración</vt:lpstr>
      <vt:lpstr>10. Centros de formación profesional supraempresarial en la cooperación internacional en materia de formación profesional </vt:lpstr>
      <vt:lpstr>10. Centros de formación profesional supraempresarial en la cooperación internacional en materia de formación profesional</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707</cp:revision>
  <dcterms:created xsi:type="dcterms:W3CDTF">2020-12-18T10:19:10Z</dcterms:created>
  <dcterms:modified xsi:type="dcterms:W3CDTF">2026-03-06T09:44:59Z</dcterms:modified>
</cp:coreProperties>
</file>